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6"/>
  </p:notesMasterIdLst>
  <p:handoutMasterIdLst>
    <p:handoutMasterId r:id="rId17"/>
  </p:handoutMasterIdLst>
  <p:sldIdLst>
    <p:sldId id="306" r:id="rId6"/>
    <p:sldId id="321" r:id="rId7"/>
    <p:sldId id="323" r:id="rId8"/>
    <p:sldId id="325" r:id="rId9"/>
    <p:sldId id="307" r:id="rId10"/>
    <p:sldId id="324" r:id="rId11"/>
    <p:sldId id="333" r:id="rId12"/>
    <p:sldId id="331" r:id="rId13"/>
    <p:sldId id="329" r:id="rId14"/>
    <p:sldId id="322" r:id="rId15"/>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24"/>
            <p14:sldId id="333"/>
            <p14:sldId id="331"/>
            <p14:sldId id="329"/>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000"/>
    <a:srgbClr val="262626"/>
    <a:srgbClr val="FFBA75"/>
    <a:srgbClr val="FF9225"/>
    <a:srgbClr val="A00000"/>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5" autoAdjust="0"/>
    <p:restoredTop sz="51006" autoAdjust="0"/>
  </p:normalViewPr>
  <p:slideViewPr>
    <p:cSldViewPr snapToGrid="0">
      <p:cViewPr>
        <p:scale>
          <a:sx n="33" d="100"/>
          <a:sy n="33" d="100"/>
        </p:scale>
        <p:origin x="-1205" y="-235"/>
      </p:cViewPr>
      <p:guideLst>
        <p:guide orient="horz" pos="2160"/>
        <p:guide pos="312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5/23/2017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5/23/2017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altLang="en-US" b="1" baseline="0" dirty="0" smtClean="0"/>
              <a:t> </a:t>
            </a:r>
            <a:r>
              <a:rPr lang="en-US" altLang="en-US" dirty="0" smtClean="0"/>
              <a:t>(Emily</a:t>
            </a:r>
            <a:r>
              <a:rPr lang="en-US" altLang="en-US" baseline="0" dirty="0" smtClean="0"/>
              <a:t> or </a:t>
            </a:r>
            <a:r>
              <a:rPr lang="en-US" altLang="en-US" dirty="0" smtClean="0"/>
              <a:t>Grace</a:t>
            </a:r>
            <a:r>
              <a:rPr lang="en-US" altLang="en-US" dirty="0" smtClean="0"/>
              <a:t>)</a:t>
            </a:r>
          </a:p>
          <a:p>
            <a:endParaRPr lang="en-US" altLang="en-US" dirty="0" smtClean="0"/>
          </a:p>
          <a:p>
            <a:r>
              <a:rPr lang="en-US" altLang="en-US" dirty="0" smtClean="0"/>
              <a:t>Hello!</a:t>
            </a:r>
          </a:p>
          <a:p>
            <a:r>
              <a:rPr lang="en-US" altLang="en-US" dirty="0" smtClean="0"/>
              <a:t>Welcome!</a:t>
            </a:r>
          </a:p>
          <a:p>
            <a:r>
              <a:rPr lang="en-US" altLang="en-US" dirty="0" smtClean="0"/>
              <a:t>Hello</a:t>
            </a:r>
            <a:r>
              <a:rPr lang="en-US" altLang="en-US" baseline="0" dirty="0" smtClean="0"/>
              <a:t> and welcome!</a:t>
            </a:r>
            <a:endParaRPr lang="en-US" altLang="en-US" dirty="0" smtClean="0"/>
          </a:p>
          <a:p>
            <a:r>
              <a:rPr lang="en-US" altLang="en-US" dirty="0" smtClean="0"/>
              <a:t>Thank</a:t>
            </a:r>
            <a:r>
              <a:rPr lang="en-US" altLang="en-US" baseline="0" dirty="0" smtClean="0"/>
              <a:t> you for joining today we will start momentarily. </a:t>
            </a:r>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needs, and recommendations of the program</a:t>
            </a:r>
            <a:r>
              <a:rPr lang="en-US" altLang="en-US" baseline="0" dirty="0" smtClean="0"/>
              <a:t> that will </a:t>
            </a:r>
            <a:r>
              <a:rPr lang="en-US" altLang="en-US" dirty="0" smtClean="0"/>
              <a:t>allow us the ability to provide you and your managers</a:t>
            </a:r>
            <a:r>
              <a:rPr lang="en-US" altLang="en-US" baseline="0" dirty="0" smtClean="0"/>
              <a:t> t</a:t>
            </a:r>
            <a:r>
              <a:rPr lang="en-US" altLang="en-US" dirty="0" smtClean="0"/>
              <a:t>ools and resources that</a:t>
            </a:r>
            <a:r>
              <a:rPr lang="en-US" altLang="en-US" baseline="0" dirty="0" smtClean="0"/>
              <a:t> is most important to you.</a:t>
            </a: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Your input is extremely important and to the enterprise success</a:t>
            </a:r>
            <a:r>
              <a:rPr lang="en-US" altLang="en-US" baseline="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10</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latin typeface="Arial" panose="020B0604020202020204" pitchFamily="34" charset="0"/>
                <a:ea typeface="+mn-ea"/>
                <a:cs typeface="+mn-cs"/>
              </a:rPr>
              <a:t>GRACE</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Hello</a:t>
            </a:r>
            <a:r>
              <a:rPr lang="en-US" altLang="en-US" baseline="0" dirty="0" smtClean="0"/>
              <a:t> and welcome everyone for joining us! </a:t>
            </a: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My name is Grace Seng and I am your host for today’s focus group. </a:t>
            </a: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a:t>
            </a:r>
          </a:p>
          <a:p>
            <a:r>
              <a:rPr lang="en-US" sz="1200" kern="1200" dirty="0" smtClean="0">
                <a:solidFill>
                  <a:schemeClr val="tx1"/>
                </a:solidFill>
                <a:effectLst/>
                <a:latin typeface="Arial" panose="020B0604020202020204" pitchFamily="34" charset="0"/>
                <a:ea typeface="+mn-ea"/>
                <a:cs typeface="+mn-cs"/>
              </a:rPr>
              <a:t>I am based in Singapore and have been working for Thomson Reuters since August 2016. It has been an interesting 9 months so far. Prior to joining Thomson Reuters, I had 12 years of experience in Learning &amp; Development in the Banking and Financial Industry. In my current role with the Corporate Learning team, my focus is to lead and manage the APAC, Enterprise-wide learning needs and this includes Management Capability for the region. Our current management audience spans over 7,632 leaders. Our MaTR program touches 5, 211 and 2,421 for our AMaTR audience. </a:t>
            </a:r>
          </a:p>
          <a:p>
            <a:r>
              <a:rPr lang="en-US" alt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a:t>
            </a:r>
            <a:r>
              <a:rPr lang="en-US" sz="1200" kern="1200" dirty="0" smtClean="0">
                <a:solidFill>
                  <a:schemeClr val="tx1"/>
                </a:solidFill>
                <a:effectLst/>
                <a:latin typeface="Arial" panose="020B0604020202020204" pitchFamily="34" charset="0"/>
                <a:ea typeface="+mn-ea"/>
                <a:cs typeface="+mn-cs"/>
              </a:rPr>
              <a:t>Grace. </a:t>
            </a:r>
            <a:r>
              <a:rPr lang="en-US" sz="1200" kern="1200" dirty="0" smtClean="0">
                <a:solidFill>
                  <a:schemeClr val="tx1"/>
                </a:solidFill>
                <a:effectLst/>
                <a:latin typeface="Arial" panose="020B0604020202020204" pitchFamily="34" charset="0"/>
                <a:ea typeface="+mn-ea"/>
                <a:cs typeface="+mn-cs"/>
              </a:rPr>
              <a:t>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a:t>
            </a:r>
            <a:r>
              <a:rPr lang="en-US" sz="1200" kern="1200" dirty="0" smtClean="0">
                <a:solidFill>
                  <a:schemeClr val="tx1"/>
                </a:solidFill>
                <a:effectLst/>
                <a:latin typeface="Arial" panose="020B0604020202020204" pitchFamily="34" charset="0"/>
                <a:ea typeface="+mn-ea"/>
                <a:cs typeface="+mn-cs"/>
              </a:rPr>
              <a:t>Emily Finch</a:t>
            </a:r>
            <a:r>
              <a:rPr lang="en-US" altLang="en-US" baseline="0" dirty="0" smtClean="0"/>
              <a:t>, Manager, Talent &amp; Development Manager Capability. (Abigail say (if Emily is on the line) – Emily, care to share a little about yourself?)</a:t>
            </a:r>
          </a:p>
          <a:p>
            <a:endParaRPr lang="en-US" altLang="en-US" baseline="0" dirty="0" smtClean="0"/>
          </a:p>
          <a:p>
            <a:r>
              <a:rPr lang="en-US" altLang="en-US" b="1" dirty="0" smtClean="0"/>
              <a:t>EMILY SAYS if</a:t>
            </a:r>
            <a:r>
              <a:rPr lang="en-US" altLang="en-US" b="1" baseline="0" dirty="0" smtClean="0"/>
              <a:t> she is attending:</a:t>
            </a:r>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endParaRPr lang="en-US" altLang="en-US" sz="1200" kern="1200" baseline="0" dirty="0" smtClean="0">
              <a:solidFill>
                <a:schemeClr val="tx1"/>
              </a:solidFill>
              <a:effectLst/>
              <a:latin typeface="Arial" panose="020B0604020202020204" pitchFamily="34" charset="0"/>
              <a:ea typeface="+mn-ea"/>
              <a:cs typeface="+mn-cs"/>
            </a:endParaRPr>
          </a:p>
          <a:p>
            <a:endParaRPr lang="en-US" altLang="en-US" baseline="0" dirty="0" smtClean="0"/>
          </a:p>
          <a:p>
            <a:r>
              <a:rPr lang="en-US" altLang="en-US" b="1" baseline="0" dirty="0" smtClean="0"/>
              <a:t>Abigail</a:t>
            </a:r>
          </a:p>
          <a:p>
            <a:r>
              <a:rPr lang="en-US" altLang="en-US" baseline="0" dirty="0" smtClean="0"/>
              <a:t>From </a:t>
            </a:r>
            <a:r>
              <a:rPr lang="en-US" altLang="en-US" baseline="0" dirty="0" smtClean="0"/>
              <a:t>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a:t>
            </a:r>
            <a:r>
              <a:rPr lang="en-US" altLang="en-US" b="1" baseline="0" dirty="0" smtClean="0"/>
              <a:t> -----------------</a:t>
            </a:r>
            <a:endParaRPr lang="en-US" altLang="en-US" b="1" dirty="0" smtClean="0"/>
          </a:p>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If you are unable to stay with us the entire time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a few tools we will use today. The Pointer, Green Check Mark/Red X and the Chat window.</a:t>
            </a:r>
          </a:p>
          <a:p>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of your WebEx</a:t>
            </a:r>
            <a:r>
              <a:rPr lang="en-US" altLang="en-US" b="1" baseline="0" dirty="0" smtClean="0">
                <a:ea typeface="MS PGothic" pitchFamily="34" charset="-128"/>
              </a:rPr>
              <a:t> window</a:t>
            </a:r>
            <a:r>
              <a:rPr lang="en-US" altLang="en-US" b="1" dirty="0" smtClean="0">
                <a:ea typeface="MS PGothic" pitchFamily="34" charset="-128"/>
              </a:rPr>
              <a:t>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SAY</a:t>
            </a: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p>
          <a:p>
            <a:endParaRPr lang="en-US" altLang="en-US" baseline="0" dirty="0" smtClean="0">
              <a:ea typeface="MS PGothic" pitchFamily="34" charset="-128"/>
            </a:endParaRPr>
          </a:p>
          <a:p>
            <a:r>
              <a:rPr lang="en-US" altLang="en-US" b="1" baseline="0"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Above the Chat are two icons, a green check mark and red X.</a:t>
            </a:r>
          </a:p>
          <a:p>
            <a:endParaRPr lang="en-US" altLang="en-US" baseline="0" dirty="0" smtClean="0">
              <a:ea typeface="MS PGothic" pitchFamily="34" charset="-128"/>
            </a:endParaRPr>
          </a:p>
          <a:p>
            <a:r>
              <a:rPr lang="en-US" altLang="en-US" b="1" baseline="0" dirty="0" smtClean="0">
                <a:ea typeface="MS PGothic" pitchFamily="34" charset="-128"/>
              </a:rPr>
              <a:t>ASK</a:t>
            </a:r>
          </a:p>
          <a:p>
            <a:r>
              <a:rPr lang="en-US" altLang="en-US" baseline="0" dirty="0" smtClean="0">
                <a:ea typeface="MS PGothic" pitchFamily="34" charset="-128"/>
              </a:rPr>
              <a:t>Click the green check mark if you are comfortable using todays three tools.</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 OR EMILY OR GRACE</a:t>
            </a:r>
          </a:p>
          <a:p>
            <a:endParaRPr lang="en-US" altLang="en-US" b="1" dirty="0" smtClean="0"/>
          </a:p>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a:t>
            </a:r>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 OR EMILY OR GRACE</a:t>
            </a:r>
          </a:p>
          <a:p>
            <a:endParaRPr lang="en-US" altLang="en-US" b="1" dirty="0" smtClean="0"/>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ABIGAIL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Use the green check mark for yes, and the red x for no.</a:t>
            </a:r>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dirty="0" smtClean="0"/>
              <a:t>Share a little about your experience of overseeing transitions of an individual contributor to a people manager.</a:t>
            </a:r>
            <a:br>
              <a:rPr lang="en-US" altLang="en-US" dirty="0" smtClean="0"/>
            </a:br>
            <a:endParaRPr lang="en-US" altLang="en-US" dirty="0" smtClean="0"/>
          </a:p>
          <a:p>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have you observed to be necessary for the transition</a:t>
            </a:r>
            <a:r>
              <a:rPr lang="en-US" dirty="0" smtClean="0">
                <a:solidFill>
                  <a:srgbClr val="262626"/>
                </a:solidFill>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responses into the Chat window.</a:t>
            </a:r>
            <a:endParaRPr lang="en-US" sz="1200" b="1" dirty="0" smtClean="0">
              <a:solidFill>
                <a:srgbClr val="000000"/>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b="0" baseline="0" dirty="0" smtClean="0">
                <a:solidFill>
                  <a:srgbClr val="262626"/>
                </a:solidFill>
              </a:rPr>
              <a:t>Do resources exist? If not, what do you do or who do you seek to obtain the necessary information to support your new managers?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b="0" baseline="0"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ANIMATION LIST</a:t>
            </a:r>
            <a:r>
              <a:rPr lang="en-US" altLang="en-US" baseline="0" dirty="0" smtClean="0"/>
              <a:t> – Track each topic amount prior to clicking next.</a:t>
            </a:r>
            <a:endParaRPr lang="en-US" altLang="en-US" dirty="0" smtClean="0"/>
          </a:p>
          <a:p>
            <a:r>
              <a:rPr lang="en-US" altLang="en-US" b="1" dirty="0" smtClean="0"/>
              <a:t>SAY</a:t>
            </a:r>
          </a:p>
          <a:p>
            <a:r>
              <a:rPr lang="en-US" altLang="en-US" sz="1200" dirty="0" smtClean="0"/>
              <a:t>Think about what questions you may have or are frequently asked for by your people managers.</a:t>
            </a:r>
          </a:p>
          <a:p>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1. How </a:t>
            </a:r>
            <a:r>
              <a:rPr lang="en-US" dirty="0" smtClean="0">
                <a:solidFill>
                  <a:srgbClr val="262626"/>
                </a:solidFill>
              </a:rPr>
              <a:t>often do managers contact you for resources from the following list? </a:t>
            </a:r>
            <a:r>
              <a:rPr lang="en-US" dirty="0" smtClean="0">
                <a:solidFill>
                  <a:srgbClr val="262626"/>
                </a:solidFill>
              </a:rPr>
              <a:t>(</a:t>
            </a:r>
            <a:r>
              <a:rPr lang="en-US" dirty="0" smtClean="0">
                <a:solidFill>
                  <a:srgbClr val="262626"/>
                </a:solidFill>
              </a:rPr>
              <a:t>Never, Sometimes, Often)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b="1" baseline="0" dirty="0" smtClean="0">
                <a:solidFill>
                  <a:srgbClr val="000000"/>
                </a:solidFill>
              </a:rPr>
              <a:t>2. </a:t>
            </a:r>
            <a:r>
              <a:rPr lang="en-US" dirty="0" smtClean="0">
                <a:solidFill>
                  <a:srgbClr val="262626"/>
                </a:solidFill>
              </a:rPr>
              <a:t>I use or provide the following resources / from the following place(s) to help mangers</a:t>
            </a:r>
            <a:r>
              <a:rPr lang="en-US" baseline="0" dirty="0" smtClean="0">
                <a:solidFill>
                  <a:srgbClr val="262626"/>
                </a:solidFill>
              </a:rPr>
              <a:t> with:</a:t>
            </a:r>
            <a:endParaRPr lang="en-US" dirty="0" smtClean="0">
              <a:solidFill>
                <a:srgbClr val="262626"/>
              </a:solidFill>
            </a:endParaRPr>
          </a:p>
          <a:p>
            <a:r>
              <a:rPr lang="en-US" altLang="en-US" b="1" dirty="0" smtClean="0"/>
              <a:t>Type</a:t>
            </a:r>
            <a:r>
              <a:rPr lang="en-US" altLang="en-US" b="1" baseline="0" dirty="0" smtClean="0"/>
              <a:t> your first initial responses into the Chat window.</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queries</a:t>
            </a: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Giving feedback to your team </a:t>
            </a:r>
          </a:p>
          <a:p>
            <a:pPr marL="228600" lvl="0" indent="-228600">
              <a:buFont typeface="+mj-lt"/>
              <a:buAutoNum type="arabicPeriod"/>
            </a:pPr>
            <a:r>
              <a:rPr lang="en-US" sz="1200" dirty="0" smtClean="0">
                <a:solidFill>
                  <a:srgbClr val="262626"/>
                </a:solidFill>
              </a:rPr>
              <a:t>Coaching your team members</a:t>
            </a:r>
          </a:p>
          <a:p>
            <a:pPr marL="228600" lvl="0" indent="-228600">
              <a:buFont typeface="+mj-lt"/>
              <a:buAutoNum type="arabicPeriod"/>
            </a:pPr>
            <a:r>
              <a:rPr lang="en-US" sz="1200" dirty="0" smtClean="0">
                <a:solidFill>
                  <a:srgbClr val="262626"/>
                </a:solidFill>
              </a:rPr>
              <a:t>Enabling and supporting customer focus</a:t>
            </a:r>
          </a:p>
          <a:p>
            <a:pPr marL="228600" lvl="0" indent="-228600">
              <a:buFont typeface="+mj-lt"/>
              <a:buAutoNum type="arabicPeriod"/>
            </a:pPr>
            <a:r>
              <a:rPr lang="en-US" sz="1200" dirty="0" smtClean="0">
                <a:solidFill>
                  <a:srgbClr val="262626"/>
                </a:solidFill>
              </a:rPr>
              <a:t>Providing career development</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1. What is the average length of time the manager is in their current role at Thomson Reuters; that is asking you the question or for resources / help? Under two years, over two years, something else?</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2.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Current MaTR Summit= One Day (Face to Face) or 1.5 days (Virtual) Includes 2 Skill Sessions: Courageous Conversations &amp; Your Impact on Others </a:t>
            </a:r>
            <a:endParaRPr lang="en-US" altLang="en-US" b="0" dirty="0" smtClean="0"/>
          </a:p>
          <a:p>
            <a:endParaRPr lang="en-US" altLang="en-US" dirty="0" smtClean="0"/>
          </a:p>
          <a:p>
            <a:r>
              <a:rPr lang="en-US" altLang="en-US" b="1" dirty="0" smtClean="0"/>
              <a:t>ASK</a:t>
            </a:r>
          </a:p>
          <a:p>
            <a:pPr marL="0" indent="0">
              <a:buFont typeface="+mj-lt"/>
              <a:buNone/>
            </a:pPr>
            <a:r>
              <a:rPr lang="en-US" dirty="0" smtClean="0">
                <a:solidFill>
                  <a:srgbClr val="262626"/>
                </a:solidFill>
              </a:rPr>
              <a:t>Think </a:t>
            </a:r>
            <a:r>
              <a:rPr lang="en-US" dirty="0" smtClean="0">
                <a:solidFill>
                  <a:srgbClr val="262626"/>
                </a:solidFill>
              </a:rPr>
              <a:t>about the length and content covered in the MaTR Summit. Which of the following would you suggest and why?</a:t>
            </a:r>
          </a:p>
          <a:p>
            <a:pPr marL="0" indent="0">
              <a:buFont typeface="+mj-lt"/>
              <a:buNone/>
            </a:pPr>
            <a:r>
              <a:rPr lang="en-US" b="1" dirty="0" smtClean="0">
                <a:solidFill>
                  <a:srgbClr val="262626"/>
                </a:solidFill>
              </a:rPr>
              <a:t>Using your pointer</a:t>
            </a:r>
            <a:r>
              <a:rPr lang="en-US" b="1" baseline="0" dirty="0" smtClean="0">
                <a:solidFill>
                  <a:srgbClr val="262626"/>
                </a:solidFill>
              </a:rPr>
              <a:t> tool select one of the following options:</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MaTR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a:t>
            </a:r>
            <a:r>
              <a:rPr lang="en-US" baseline="0" dirty="0" smtClean="0">
                <a:solidFill>
                  <a:srgbClr val="262626"/>
                </a:solidFill>
              </a:rPr>
              <a:t> </a:t>
            </a:r>
            <a:r>
              <a:rPr lang="en-US" dirty="0" smtClean="0">
                <a:solidFill>
                  <a:srgbClr val="262626"/>
                </a:solidFill>
              </a:rPr>
              <a:t>and incorporate</a:t>
            </a:r>
            <a:r>
              <a:rPr lang="en-US" baseline="0" dirty="0" smtClean="0">
                <a:solidFill>
                  <a:srgbClr val="262626"/>
                </a:solidFill>
              </a:rPr>
              <a:t> </a:t>
            </a:r>
            <a:r>
              <a:rPr lang="en-US" dirty="0" smtClean="0">
                <a:solidFill>
                  <a:srgbClr val="262626"/>
                </a:solidFill>
              </a:rPr>
              <a:t>additional content.</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For Option 2 Responses: How much time would be appropriate? Two full days, Three full days, other? </a:t>
            </a:r>
            <a:r>
              <a:rPr lang="en-US" dirty="0" smtClean="0">
                <a:solidFill>
                  <a:srgbClr val="262626"/>
                </a:solidFill>
              </a:rPr>
              <a:t>Please enter</a:t>
            </a:r>
            <a:r>
              <a:rPr lang="en-US" baseline="0" dirty="0" smtClean="0">
                <a:solidFill>
                  <a:srgbClr val="262626"/>
                </a:solidFill>
              </a:rPr>
              <a:t> your answer in the Chat window.</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In your opinion, is it reasonable to request completion of pre and post summit activities for managers? </a:t>
            </a:r>
            <a:r>
              <a:rPr lang="en-US" dirty="0" smtClean="0">
                <a:solidFill>
                  <a:srgbClr val="262626"/>
                </a:solidFill>
              </a:rPr>
              <a:t>Please enter</a:t>
            </a:r>
            <a:r>
              <a:rPr lang="en-US" baseline="0" dirty="0" smtClean="0">
                <a:solidFill>
                  <a:srgbClr val="262626"/>
                </a:solidFill>
              </a:rPr>
              <a:t> your answer in the Chat window.</a:t>
            </a:r>
          </a:p>
          <a:p>
            <a:pPr marL="228600" indent="-228600">
              <a:buFont typeface="+mj-lt"/>
              <a:buAutoNum type="arabicPeriod"/>
            </a:pPr>
            <a:r>
              <a:rPr lang="en-US" sz="1200" kern="1200" dirty="0" smtClean="0">
                <a:solidFill>
                  <a:schemeClr val="tx1"/>
                </a:solidFill>
                <a:effectLst/>
                <a:latin typeface="Arial" panose="020B0604020202020204" pitchFamily="34" charset="0"/>
                <a:ea typeface="+mn-ea"/>
                <a:cs typeface="+mn-cs"/>
              </a:rPr>
              <a:t>In</a:t>
            </a:r>
            <a:r>
              <a:rPr lang="en-US" sz="1200" kern="1200" baseline="0" dirty="0" smtClean="0">
                <a:solidFill>
                  <a:schemeClr val="tx1"/>
                </a:solidFill>
                <a:effectLst/>
                <a:latin typeface="Arial" panose="020B0604020202020204" pitchFamily="34" charset="0"/>
                <a:ea typeface="+mn-ea"/>
                <a:cs typeface="+mn-cs"/>
              </a:rPr>
              <a:t> your experience, when would be the most appropriate time </a:t>
            </a:r>
            <a:r>
              <a:rPr lang="en-US" sz="1200" kern="1200" dirty="0" smtClean="0">
                <a:solidFill>
                  <a:schemeClr val="tx1"/>
                </a:solidFill>
                <a:effectLst/>
                <a:latin typeface="Arial" panose="020B0604020202020204" pitchFamily="34" charset="0"/>
                <a:ea typeface="+mn-ea"/>
                <a:cs typeface="+mn-cs"/>
              </a:rPr>
              <a:t>for a manager to take the</a:t>
            </a:r>
            <a:r>
              <a:rPr lang="en-US" sz="1200" kern="1200" baseline="0" dirty="0" smtClean="0">
                <a:solidFill>
                  <a:schemeClr val="tx1"/>
                </a:solidFill>
                <a:effectLst/>
                <a:latin typeface="Arial" panose="020B0604020202020204" pitchFamily="34" charset="0"/>
                <a:ea typeface="+mn-ea"/>
                <a:cs typeface="+mn-cs"/>
              </a:rPr>
              <a:t> MaTR Summit</a:t>
            </a:r>
            <a:r>
              <a:rPr lang="en-US" sz="120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As soon as promoted</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Within 30-90 days of being promoted</a:t>
            </a:r>
            <a:endParaRPr lang="en-US" sz="2400" kern="1200" dirty="0" smtClean="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Arial" panose="020B0604020202020204" pitchFamily="34" charset="0"/>
                <a:ea typeface="+mn-ea"/>
                <a:cs typeface="+mn-cs"/>
              </a:rPr>
              <a:t>Other</a:t>
            </a:r>
            <a:r>
              <a:rPr lang="en-US" dirty="0" smtClean="0">
                <a:effectLst/>
              </a:rPr>
              <a:t> </a:t>
            </a:r>
            <a:r>
              <a:rPr lang="en-US" sz="105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endParaRPr lang="en-US" sz="1050" kern="1200" dirty="0" smtClean="0">
              <a:solidFill>
                <a:schemeClr val="tx1"/>
              </a:solidFill>
              <a:effectLst/>
              <a:latin typeface="Arial" panose="020B0604020202020204" pitchFamily="34" charset="0"/>
              <a:ea typeface="+mn-ea"/>
              <a:cs typeface="+mn-cs"/>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indent="0">
              <a:buFont typeface="Arial" panose="020B0604020202020204" pitchFamily="34" charset="0"/>
              <a:buNone/>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1.5 days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altLang="en-US" dirty="0" smtClean="0"/>
          </a:p>
          <a:p>
            <a:r>
              <a:rPr lang="en-US" altLang="en-US" b="1" dirty="0" smtClean="0"/>
              <a:t>ASK</a:t>
            </a:r>
          </a:p>
          <a:p>
            <a:r>
              <a:rPr lang="en-US" sz="1200" kern="1200" dirty="0" smtClean="0">
                <a:solidFill>
                  <a:schemeClr val="tx1"/>
                </a:solidFill>
                <a:effectLst/>
                <a:latin typeface="Arial" panose="020B0604020202020204" pitchFamily="34" charset="0"/>
                <a:ea typeface="+mn-ea"/>
                <a:cs typeface="+mn-cs"/>
              </a:rPr>
              <a:t>Considering the additional</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Skill Sessions listed</a:t>
            </a:r>
            <a:r>
              <a:rPr lang="en-US" sz="1200" kern="1200" baseline="0" dirty="0" smtClean="0">
                <a:solidFill>
                  <a:schemeClr val="tx1"/>
                </a:solidFill>
                <a:effectLst/>
                <a:latin typeface="Arial" panose="020B0604020202020204" pitchFamily="34" charset="0"/>
                <a:ea typeface="+mn-ea"/>
                <a:cs typeface="+mn-cs"/>
              </a:rPr>
              <a:t> below</a:t>
            </a:r>
            <a:r>
              <a:rPr lang="en-US" sz="1200" kern="1200" dirty="0" smtClean="0">
                <a:solidFill>
                  <a:schemeClr val="tx1"/>
                </a:solidFill>
                <a:effectLst/>
                <a:latin typeface="Arial" panose="020B0604020202020204" pitchFamily="34" charset="0"/>
                <a:ea typeface="+mn-ea"/>
                <a:cs typeface="+mn-cs"/>
              </a:rPr>
              <a:t> for a MaTR (first line manager)</a:t>
            </a:r>
            <a:r>
              <a:rPr lang="en-US" sz="1200" kern="1200" baseline="0" dirty="0" smtClean="0">
                <a:solidFill>
                  <a:schemeClr val="tx1"/>
                </a:solidFill>
                <a:effectLst/>
                <a:latin typeface="Arial" panose="020B0604020202020204" pitchFamily="34" charset="0"/>
                <a:ea typeface="+mn-ea"/>
                <a:cs typeface="+mn-cs"/>
              </a:rPr>
              <a:t>, w</a:t>
            </a:r>
            <a:r>
              <a:rPr lang="en-US" sz="1200" kern="1200" dirty="0" smtClean="0">
                <a:solidFill>
                  <a:schemeClr val="tx1"/>
                </a:solidFill>
                <a:effectLst/>
                <a:latin typeface="Arial" panose="020B0604020202020204" pitchFamily="34" charset="0"/>
                <a:ea typeface="+mn-ea"/>
                <a:cs typeface="+mn-cs"/>
              </a:rPr>
              <a:t>hich</a:t>
            </a:r>
            <a:r>
              <a:rPr lang="en-US" sz="1200" kern="1200" baseline="0" dirty="0" smtClean="0">
                <a:solidFill>
                  <a:schemeClr val="tx1"/>
                </a:solidFill>
                <a:effectLst/>
                <a:latin typeface="Arial" panose="020B0604020202020204" pitchFamily="34" charset="0"/>
                <a:ea typeface="+mn-ea"/>
                <a:cs typeface="+mn-cs"/>
              </a:rPr>
              <a:t> three </a:t>
            </a:r>
            <a:r>
              <a:rPr lang="en-US" sz="1200" kern="1200" dirty="0" smtClean="0">
                <a:solidFill>
                  <a:schemeClr val="tx1"/>
                </a:solidFill>
                <a:effectLst/>
                <a:latin typeface="Arial" panose="020B0604020202020204" pitchFamily="34" charset="0"/>
                <a:ea typeface="+mn-ea"/>
                <a:cs typeface="+mn-cs"/>
              </a:rPr>
              <a:t>do you feel are most valuable to a Thomson</a:t>
            </a:r>
            <a:r>
              <a:rPr lang="en-US" sz="1200" kern="1200" baseline="0" dirty="0" smtClean="0">
                <a:solidFill>
                  <a:schemeClr val="tx1"/>
                </a:solidFill>
                <a:effectLst/>
                <a:latin typeface="Arial" panose="020B0604020202020204" pitchFamily="34" charset="0"/>
                <a:ea typeface="+mn-ea"/>
                <a:cs typeface="+mn-cs"/>
              </a:rPr>
              <a:t> Reuters </a:t>
            </a:r>
            <a:r>
              <a:rPr lang="en-US" sz="1200" kern="1200" dirty="0" smtClean="0">
                <a:solidFill>
                  <a:schemeClr val="tx1"/>
                </a:solidFill>
                <a:effectLst/>
                <a:latin typeface="Arial" panose="020B0604020202020204" pitchFamily="34" charset="0"/>
                <a:ea typeface="+mn-ea"/>
                <a:cs typeface="+mn-cs"/>
              </a:rPr>
              <a:t>manager right now?</a:t>
            </a:r>
            <a:r>
              <a:rPr lang="en-US" sz="1200" kern="1200" baseline="0" dirty="0" smtClean="0">
                <a:solidFill>
                  <a:schemeClr val="tx1"/>
                </a:solidFill>
                <a:effectLst/>
                <a:latin typeface="Arial" panose="020B0604020202020204" pitchFamily="34" charset="0"/>
                <a:ea typeface="+mn-ea"/>
                <a:cs typeface="+mn-cs"/>
              </a:rPr>
              <a:t> And </a:t>
            </a:r>
            <a:r>
              <a:rPr lang="en-US" sz="1200" kern="1200" dirty="0" smtClean="0">
                <a:solidFill>
                  <a:schemeClr val="tx1"/>
                </a:solidFill>
                <a:effectLst/>
                <a:latin typeface="Arial" panose="020B0604020202020204" pitchFamily="34" charset="0"/>
                <a:ea typeface="+mn-ea"/>
                <a:cs typeface="+mn-cs"/>
              </a:rPr>
              <a:t>why?</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 </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kern="1200" dirty="0" smtClean="0">
                <a:solidFill>
                  <a:schemeClr val="tx1"/>
                </a:solidFill>
                <a:effectLst/>
                <a:latin typeface="Arial" panose="020B0604020202020204" pitchFamily="34" charset="0"/>
                <a:ea typeface="+mn-ea"/>
                <a:cs typeface="+mn-cs"/>
              </a:rPr>
              <a:t>What skill topic isn’t provided that you would expect to see or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a:t>
            </a:r>
            <a:r>
              <a:rPr lang="en-GB" altLang="en-US" dirty="0" smtClean="0"/>
              <a:t>24, </a:t>
            </a:r>
            <a:r>
              <a:rPr lang="en-GB" altLang="en-US" dirty="0" smtClean="0"/>
              <a:t>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10</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8" name="Rectangle 9"/>
          <p:cNvSpPr>
            <a:spLocks noChangeArrowheads="1"/>
          </p:cNvSpPr>
          <p:nvPr/>
        </p:nvSpPr>
        <p:spPr bwMode="auto">
          <a:xfrm>
            <a:off x="10348955" y="1871101"/>
            <a:ext cx="75362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AMaTR</a:t>
            </a:r>
            <a:r>
              <a:rPr lang="en-US" altLang="en-US" sz="2800" i="1" dirty="0" smtClean="0"/>
              <a:t> </a:t>
            </a:r>
            <a:r>
              <a:rPr lang="en-US" altLang="en-US" sz="2800" i="1" dirty="0"/>
              <a:t>= Summit 1 &amp; Summit 2 (Leading others &amp; Leading the business</a:t>
            </a:r>
            <a:r>
              <a:rPr lang="en-US" altLang="en-US" sz="2800" i="1" dirty="0" smtClean="0"/>
              <a:t>)</a:t>
            </a:r>
            <a:endParaRPr lang="en-US" altLang="en-US" sz="2800" dirty="0"/>
          </a:p>
        </p:txBody>
      </p:sp>
      <p:sp>
        <p:nvSpPr>
          <p:cNvPr id="17" name="Rectangle 9"/>
          <p:cNvSpPr>
            <a:spLocks noChangeArrowheads="1"/>
          </p:cNvSpPr>
          <p:nvPr/>
        </p:nvSpPr>
        <p:spPr bwMode="auto">
          <a:xfrm>
            <a:off x="-10704863" y="105823"/>
            <a:ext cx="8819376"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MaTR</a:t>
            </a:r>
            <a:r>
              <a:rPr lang="en-US" altLang="en-US" sz="2800" i="1" dirty="0" smtClean="0"/>
              <a:t> </a:t>
            </a:r>
            <a:r>
              <a:rPr lang="en-US" altLang="en-US" sz="2800" i="1" dirty="0"/>
              <a:t>= One Day </a:t>
            </a:r>
            <a:r>
              <a:rPr lang="en-US" altLang="en-US" sz="2800" i="1" dirty="0" smtClean="0"/>
              <a:t>Summit (Face to Face) </a:t>
            </a:r>
            <a:r>
              <a:rPr lang="en-US" altLang="en-US" sz="2800" b="1" i="1" dirty="0" smtClean="0"/>
              <a:t>or </a:t>
            </a:r>
            <a:r>
              <a:rPr lang="en-US" altLang="en-US" sz="2800" i="1" dirty="0" smtClean="0"/>
              <a:t>1.5 days  Summit (Virtual)</a:t>
            </a:r>
          </a:p>
          <a:p>
            <a:pPr eaLnBrk="1" hangingPunct="1"/>
            <a:r>
              <a:rPr lang="en-US" altLang="en-US" sz="2800" i="1" dirty="0"/>
              <a:t>I</a:t>
            </a:r>
            <a:r>
              <a:rPr lang="en-US" altLang="en-US" sz="2800" i="1" dirty="0" smtClean="0"/>
              <a:t>ncludes </a:t>
            </a:r>
            <a:r>
              <a:rPr lang="en-US" altLang="en-US" sz="2800" i="1" dirty="0"/>
              <a:t>2 Skill </a:t>
            </a:r>
            <a:r>
              <a:rPr lang="en-US" altLang="en-US" sz="2800" i="1" dirty="0" smtClean="0"/>
              <a:t>Sessions: Courageous </a:t>
            </a:r>
            <a:r>
              <a:rPr lang="en-US" altLang="en-US" sz="2800" i="1" dirty="0"/>
              <a:t>Conversations &amp; Your Impact on </a:t>
            </a:r>
            <a:r>
              <a:rPr lang="en-US" altLang="en-US" sz="2800" i="1" dirty="0" smtClean="0"/>
              <a:t>Others  </a:t>
            </a:r>
          </a:p>
          <a:p>
            <a:pPr eaLnBrk="1" hangingPunct="1"/>
            <a:endParaRPr lang="en-US" altLang="en-US" sz="2800" i="1" dirty="0"/>
          </a:p>
          <a:p>
            <a:pPr eaLnBrk="1" hangingPunct="1"/>
            <a:r>
              <a:rPr lang="en-US" altLang="en-US" sz="2800" i="1" dirty="0" smtClean="0"/>
              <a:t>10 additional Skill </a:t>
            </a:r>
            <a:r>
              <a:rPr lang="en-US" altLang="en-US" sz="2800" i="1" dirty="0"/>
              <a:t>M</a:t>
            </a:r>
            <a:r>
              <a:rPr lang="en-US" altLang="en-US" sz="2800" i="1" dirty="0" smtClean="0"/>
              <a:t>anagement Sessions available:</a:t>
            </a:r>
          </a:p>
          <a:p>
            <a:pPr eaLnBrk="1" hangingPunct="1"/>
            <a:endParaRPr lang="en-US" altLang="en-US" sz="2800" i="1" dirty="0" smtClean="0"/>
          </a:p>
          <a:p>
            <a:pPr marL="285750" indent="-285750" eaLnBrk="1" hangingPunct="1">
              <a:spcAft>
                <a:spcPts val="600"/>
              </a:spcAft>
              <a:buFont typeface="Arial" panose="020B0604020202020204" pitchFamily="34" charset="0"/>
              <a:buChar char="•"/>
            </a:pPr>
            <a:r>
              <a:rPr lang="en-US" altLang="en-US" sz="2800" i="1" dirty="0" smtClean="0"/>
              <a:t>Beyond </a:t>
            </a:r>
            <a:r>
              <a:rPr lang="en-US" altLang="en-US" sz="2800" i="1" dirty="0"/>
              <a:t>Unconscious </a:t>
            </a:r>
            <a:r>
              <a:rPr lang="en-US" altLang="en-US" sz="2800" i="1" dirty="0" smtClean="0"/>
              <a:t>Bias</a:t>
            </a:r>
          </a:p>
          <a:p>
            <a:pPr marL="285750" indent="-285750" eaLnBrk="1" hangingPunct="1">
              <a:spcAft>
                <a:spcPts val="600"/>
              </a:spcAft>
              <a:buFont typeface="Arial" panose="020B0604020202020204" pitchFamily="34" charset="0"/>
              <a:buChar char="•"/>
            </a:pPr>
            <a:r>
              <a:rPr lang="en-US" altLang="en-US" sz="2800" i="1" dirty="0" smtClean="0"/>
              <a:t>Building </a:t>
            </a:r>
            <a:r>
              <a:rPr lang="en-US" altLang="en-US" sz="2800" i="1" dirty="0"/>
              <a:t>Virtual </a:t>
            </a:r>
            <a:r>
              <a:rPr lang="en-US" altLang="en-US" sz="2800" i="1" dirty="0" smtClean="0"/>
              <a:t>Teams</a:t>
            </a:r>
          </a:p>
          <a:p>
            <a:pPr marL="285750" indent="-285750" eaLnBrk="1" hangingPunct="1">
              <a:spcAft>
                <a:spcPts val="600"/>
              </a:spcAft>
              <a:buFont typeface="Arial" panose="020B0604020202020204" pitchFamily="34" charset="0"/>
              <a:buChar char="•"/>
            </a:pPr>
            <a:r>
              <a:rPr lang="en-US" altLang="en-US" sz="2800" i="1" dirty="0" smtClean="0"/>
              <a:t>Career Conversations</a:t>
            </a:r>
          </a:p>
          <a:p>
            <a:pPr marL="285750" indent="-285750" eaLnBrk="1" hangingPunct="1">
              <a:spcAft>
                <a:spcPts val="600"/>
              </a:spcAft>
              <a:buFont typeface="Arial" panose="020B0604020202020204" pitchFamily="34" charset="0"/>
              <a:buChar char="•"/>
            </a:pPr>
            <a:r>
              <a:rPr lang="en-US" altLang="en-US" sz="2800" i="1" dirty="0" smtClean="0"/>
              <a:t>Coaching </a:t>
            </a:r>
            <a:r>
              <a:rPr lang="en-US" altLang="en-US" sz="2800" i="1" dirty="0"/>
              <a:t>for </a:t>
            </a:r>
            <a:r>
              <a:rPr lang="en-US" altLang="en-US" sz="2800" i="1" dirty="0" smtClean="0"/>
              <a:t>performance</a:t>
            </a:r>
          </a:p>
          <a:p>
            <a:pPr marL="285750" indent="-285750" eaLnBrk="1" hangingPunct="1">
              <a:spcAft>
                <a:spcPts val="600"/>
              </a:spcAft>
              <a:buFont typeface="Arial" panose="020B0604020202020204" pitchFamily="34" charset="0"/>
              <a:buChar char="•"/>
            </a:pPr>
            <a:r>
              <a:rPr lang="en-US" altLang="en-US" sz="2800" i="1" dirty="0" smtClean="0"/>
              <a:t>Differentiating performance</a:t>
            </a:r>
          </a:p>
        </p:txBody>
      </p:sp>
      <p:sp>
        <p:nvSpPr>
          <p:cNvPr id="18" name="Rectangle 17"/>
          <p:cNvSpPr/>
          <p:nvPr/>
        </p:nvSpPr>
        <p:spPr>
          <a:xfrm>
            <a:off x="-5709786" y="3352865"/>
            <a:ext cx="4953000" cy="2554545"/>
          </a:xfrm>
          <a:prstGeom prst="rect">
            <a:avLst/>
          </a:prstGeom>
        </p:spPr>
        <p:txBody>
          <a:bodyPr>
            <a:spAutoFit/>
          </a:bodyPr>
          <a:lstStyle/>
          <a:p>
            <a:pPr marL="285750" indent="-285750" eaLnBrk="1" hangingPunct="1">
              <a:spcAft>
                <a:spcPts val="600"/>
              </a:spcAft>
              <a:buFont typeface="Arial" panose="020B0604020202020204" pitchFamily="34" charset="0"/>
              <a:buChar char="•"/>
            </a:pPr>
            <a:r>
              <a:rPr lang="en-US" altLang="en-US" sz="2800" i="1" dirty="0" smtClean="0"/>
              <a:t>Dynamic Delegation</a:t>
            </a:r>
          </a:p>
          <a:p>
            <a:pPr marL="285750" indent="-285750" eaLnBrk="1" hangingPunct="1">
              <a:spcAft>
                <a:spcPts val="600"/>
              </a:spcAft>
              <a:buFont typeface="Arial" panose="020B0604020202020204" pitchFamily="34" charset="0"/>
              <a:buChar char="•"/>
            </a:pPr>
            <a:r>
              <a:rPr lang="en-US" altLang="en-US" sz="2800" i="1" dirty="0" smtClean="0"/>
              <a:t>Frequent Feedback</a:t>
            </a:r>
          </a:p>
          <a:p>
            <a:pPr marL="285750" indent="-285750" eaLnBrk="1" hangingPunct="1">
              <a:spcAft>
                <a:spcPts val="600"/>
              </a:spcAft>
              <a:buFont typeface="Arial" panose="020B0604020202020204" pitchFamily="34" charset="0"/>
              <a:buChar char="•"/>
            </a:pPr>
            <a:r>
              <a:rPr lang="en-US" altLang="en-US" sz="2800" i="1" dirty="0" smtClean="0"/>
              <a:t>Goal Setting</a:t>
            </a:r>
          </a:p>
          <a:p>
            <a:pPr marL="285750" indent="-285750" eaLnBrk="1" hangingPunct="1">
              <a:spcAft>
                <a:spcPts val="600"/>
              </a:spcAft>
              <a:buFont typeface="Arial" panose="020B0604020202020204" pitchFamily="34" charset="0"/>
              <a:buChar char="•"/>
            </a:pPr>
            <a:r>
              <a:rPr lang="en-US" altLang="en-US" sz="2800" i="1" dirty="0" smtClean="0"/>
              <a:t>Innovate</a:t>
            </a:r>
          </a:p>
          <a:p>
            <a:pPr marL="285750" indent="-285750" eaLnBrk="1" hangingPunct="1">
              <a:spcAft>
                <a:spcPts val="600"/>
              </a:spcAft>
              <a:buFont typeface="Arial" panose="020B0604020202020204" pitchFamily="34" charset="0"/>
              <a:buChar char="•"/>
            </a:pPr>
            <a:r>
              <a:rPr lang="en-US" altLang="en-US" sz="2800" i="1" dirty="0" smtClean="0"/>
              <a:t>Leading Change</a:t>
            </a:r>
            <a:endParaRPr lang="en-US" altLang="en-US" sz="2800" dirty="0"/>
          </a:p>
        </p:txBody>
      </p:sp>
      <p:sp>
        <p:nvSpPr>
          <p:cNvPr id="12" name="Rectangle 11"/>
          <p:cNvSpPr/>
          <p:nvPr/>
        </p:nvSpPr>
        <p:spPr>
          <a:xfrm>
            <a:off x="2230806" y="3856350"/>
            <a:ext cx="6980755" cy="1323439"/>
          </a:xfrm>
          <a:prstGeom prst="rect">
            <a:avLst/>
          </a:prstGeom>
        </p:spPr>
        <p:txBody>
          <a:bodyPr wrap="square" anchor="ctr">
            <a:spAutoFit/>
          </a:bodyPr>
          <a:lstStyle/>
          <a:p>
            <a:pPr fontAlgn="auto">
              <a:spcBef>
                <a:spcPts val="0"/>
              </a:spcBef>
              <a:spcAft>
                <a:spcPts val="0"/>
              </a:spcAft>
              <a:defRPr/>
            </a:pPr>
            <a:r>
              <a:rPr lang="en-US" sz="2000" b="1" dirty="0">
                <a:solidFill>
                  <a:srgbClr val="0070C0"/>
                </a:solidFill>
                <a:latin typeface="Arial"/>
                <a:ea typeface="ＭＳ Ｐゴシック" pitchFamily="34" charset="-128"/>
                <a:cs typeface="+mn-cs"/>
              </a:rPr>
              <a:t>ADVANCED MaTR (AMaTR):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13" name="Rectangle 12"/>
          <p:cNvSpPr/>
          <p:nvPr/>
        </p:nvSpPr>
        <p:spPr>
          <a:xfrm>
            <a:off x="223080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A00000"/>
                </a:solidFill>
                <a:latin typeface="Arial"/>
                <a:ea typeface="ＭＳ Ｐゴシック" pitchFamily="34" charset="-128"/>
                <a:cs typeface="+mn-cs"/>
              </a:rPr>
              <a:t>MANAGEMENT AT THOMSON REUTERS (MaTR)</a:t>
            </a:r>
            <a:r>
              <a:rPr lang="en-US" sz="2000" dirty="0">
                <a:solidFill>
                  <a:srgbClr val="A00000"/>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68" y="3503656"/>
            <a:ext cx="171450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68" y="988653"/>
            <a:ext cx="1714500"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Share a little about your experience of overseeing transitions of an individual contributor to a people manager.</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6" y="1221210"/>
            <a:ext cx="9230009"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What </a:t>
            </a:r>
            <a:r>
              <a:rPr lang="en-US" dirty="0">
                <a:solidFill>
                  <a:srgbClr val="262626"/>
                </a:solidFill>
              </a:rPr>
              <a:t>specific skills or resources have you </a:t>
            </a:r>
            <a:r>
              <a:rPr lang="en-US" dirty="0" smtClean="0">
                <a:solidFill>
                  <a:srgbClr val="262626"/>
                </a:solidFill>
              </a:rPr>
              <a:t>observed </a:t>
            </a:r>
            <a:r>
              <a:rPr lang="en-US" dirty="0">
                <a:solidFill>
                  <a:srgbClr val="262626"/>
                </a:solidFill>
              </a:rPr>
              <a:t>to be necessary for </a:t>
            </a:r>
            <a:r>
              <a:rPr lang="en-US" dirty="0" smtClean="0">
                <a:solidFill>
                  <a:srgbClr val="262626"/>
                </a:solidFill>
              </a:rPr>
              <a:t>the transition? </a:t>
            </a:r>
            <a:endParaRPr lang="en-US" dirty="0">
              <a:solidFill>
                <a:srgbClr val="262626"/>
              </a:solidFill>
            </a:endParaRP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smtClean="0"/>
              <a:t>Think about what questions you may have or are frequently asked by your people managers.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How often do managers contact you for resources from the following list? (Never, Sometimes, Often) </a:t>
            </a:r>
          </a:p>
        </p:txBody>
      </p:sp>
      <p:sp>
        <p:nvSpPr>
          <p:cNvPr id="4" name="Rectangle 3"/>
          <p:cNvSpPr>
            <a:spLocks noChangeArrowheads="1"/>
          </p:cNvSpPr>
          <p:nvPr/>
        </p:nvSpPr>
        <p:spPr bwMode="auto">
          <a:xfrm>
            <a:off x="963141" y="2214354"/>
            <a:ext cx="827007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queries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smtClean="0">
                <a:solidFill>
                  <a:srgbClr val="262626"/>
                </a:solidFill>
              </a:rPr>
              <a:t>Giving feedback to your team </a:t>
            </a:r>
          </a:p>
          <a:p>
            <a:pPr marL="614363" lvl="0" indent="-614363">
              <a:buFont typeface="+mj-lt"/>
              <a:buAutoNum type="arabicPeriod"/>
            </a:pPr>
            <a:r>
              <a:rPr lang="en-US" sz="2400" dirty="0" smtClean="0">
                <a:solidFill>
                  <a:srgbClr val="262626"/>
                </a:solidFill>
              </a:rPr>
              <a:t>Coaching your team members</a:t>
            </a:r>
          </a:p>
          <a:p>
            <a:pPr marL="614363" lvl="0" indent="-614363">
              <a:buFont typeface="+mj-lt"/>
              <a:buAutoNum type="arabicPeriod"/>
            </a:pPr>
            <a:r>
              <a:rPr lang="en-US" sz="2400" dirty="0" smtClean="0">
                <a:solidFill>
                  <a:srgbClr val="262626"/>
                </a:solidFill>
              </a:rPr>
              <a:t>Enabling and supporting customer focus</a:t>
            </a:r>
          </a:p>
          <a:p>
            <a:pPr marL="614363" lvl="0" indent="-614363">
              <a:buFont typeface="+mj-lt"/>
              <a:buAutoNum type="arabicPeriod"/>
            </a:pPr>
            <a:r>
              <a:rPr lang="en-US" sz="2400" dirty="0" smtClean="0">
                <a:solidFill>
                  <a:srgbClr val="262626"/>
                </a:solidFill>
              </a:rPr>
              <a:t>Providing career development</a:t>
            </a:r>
          </a:p>
          <a:p>
            <a:pPr marL="614363" lvl="0" indent="-614363">
              <a:buFont typeface="+mj-lt"/>
              <a:buAutoNum type="arabicPeriod"/>
            </a:pPr>
            <a:r>
              <a:rPr lang="en-US" sz="2400" dirty="0" smtClean="0">
                <a:solidFill>
                  <a:srgbClr val="262626"/>
                </a:solidFill>
              </a:rPr>
              <a:t>Communicating and modeling an enterprise mindset</a:t>
            </a:r>
            <a:endParaRPr lang="en-US" sz="2400" dirty="0">
              <a:solidFill>
                <a:srgbClr val="262626"/>
              </a:solidFill>
            </a:endParaRPr>
          </a:p>
        </p:txBody>
      </p:sp>
      <p:sp>
        <p:nvSpPr>
          <p:cNvPr id="9" name="Title 1"/>
          <p:cNvSpPr txBox="1">
            <a:spLocks/>
          </p:cNvSpPr>
          <p:nvPr/>
        </p:nvSpPr>
        <p:spPr bwMode="auto">
          <a:xfrm>
            <a:off x="10236956" y="-1742966"/>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r>
              <a:rPr lang="en-US" altLang="en-US" sz="2000" dirty="0" smtClean="0"/>
              <a:t>Available, Accessible Resources</a:t>
            </a:r>
            <a:br>
              <a:rPr lang="en-US" altLang="en-US" sz="2000" dirty="0" smtClean="0"/>
            </a:br>
            <a:endParaRPr lang="en-US" altLang="en-US" sz="2000" b="1" dirty="0" smtClean="0">
              <a:solidFill>
                <a:srgbClr val="262626"/>
              </a:solidFill>
            </a:endParaRPr>
          </a:p>
        </p:txBody>
      </p:sp>
    </p:spTree>
    <p:extLst>
      <p:ext uri="{BB962C8B-B14F-4D97-AF65-F5344CB8AC3E}">
        <p14:creationId xmlns:p14="http://schemas.microsoft.com/office/powerpoint/2010/main" val="77308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2" y="287337"/>
            <a:ext cx="9602787" cy="830263"/>
          </a:xfrm>
          <a:ln>
            <a:noFill/>
            <a:miter lim="800000"/>
            <a:headEnd/>
            <a:tailEnd/>
          </a:ln>
        </p:spPr>
        <p:txBody>
          <a:bodyPr/>
          <a:lstStyle/>
          <a:p>
            <a:pPr marL="117475"/>
            <a:r>
              <a:rPr lang="en-US" altLang="en-US" sz="2000" dirty="0" smtClean="0"/>
              <a:t>Current MaTR Summit= One Day (Face to Face) or 1.5 days (Virtual) </a:t>
            </a:r>
            <a:br>
              <a:rPr lang="en-US" altLang="en-US" sz="2000" dirty="0" smtClean="0"/>
            </a:br>
            <a:r>
              <a:rPr lang="en-US" altLang="en-US" sz="2000" dirty="0" smtClean="0"/>
              <a:t>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Think about the length and content covered in the MaTR Summit. Which of the following would you opt for and why?</a:t>
            </a:r>
          </a:p>
        </p:txBody>
      </p:sp>
      <p:sp>
        <p:nvSpPr>
          <p:cNvPr id="113" name="Title 1"/>
          <p:cNvSpPr txBox="1">
            <a:spLocks/>
          </p:cNvSpPr>
          <p:nvPr/>
        </p:nvSpPr>
        <p:spPr bwMode="auto">
          <a:xfrm>
            <a:off x="496957" y="2299522"/>
            <a:ext cx="2523669" cy="2441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1</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Keep MaTR as it is today. No change.</a:t>
            </a:r>
            <a:endParaRPr lang="en-US" altLang="en-US" sz="2000" dirty="0">
              <a:solidFill>
                <a:schemeClr val="tx2"/>
              </a:solidFill>
            </a:endParaRPr>
          </a:p>
        </p:txBody>
      </p:sp>
      <p:sp>
        <p:nvSpPr>
          <p:cNvPr id="114" name="Title 1"/>
          <p:cNvSpPr txBox="1">
            <a:spLocks/>
          </p:cNvSpPr>
          <p:nvPr/>
        </p:nvSpPr>
        <p:spPr bwMode="auto">
          <a:xfrm>
            <a:off x="3516190" y="2334240"/>
            <a:ext cx="2782957" cy="24067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2</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Lengthen the duration of the Summit and incorporate additional content.</a:t>
            </a:r>
          </a:p>
        </p:txBody>
      </p:sp>
      <p:sp>
        <p:nvSpPr>
          <p:cNvPr id="115" name="Title 1"/>
          <p:cNvSpPr txBox="1">
            <a:spLocks/>
          </p:cNvSpPr>
          <p:nvPr/>
        </p:nvSpPr>
        <p:spPr bwMode="auto">
          <a:xfrm>
            <a:off x="6794712" y="2312914"/>
            <a:ext cx="2567949" cy="242805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3</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Something other than Option 1 or 2?</a:t>
            </a:r>
            <a:endParaRPr lang="en-US" altLang="en-US" sz="2000" dirty="0">
              <a:solidFill>
                <a:schemeClr val="tx2"/>
              </a:solidFill>
            </a:endParaRPr>
          </a:p>
        </p:txBody>
      </p:sp>
      <p:cxnSp>
        <p:nvCxnSpPr>
          <p:cNvPr id="118" name="Straight Connector 117"/>
          <p:cNvCxnSpPr/>
          <p:nvPr/>
        </p:nvCxnSpPr>
        <p:spPr>
          <a:xfrm>
            <a:off x="6552604"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3239283"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236538" y="2682104"/>
            <a:ext cx="10383838"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040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2981739"/>
            <a:ext cx="8806069" cy="3042015"/>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1.5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568845"/>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Considering the additional Skill Sessions listed below for a MaTR (first line manager), which three do you feel are most valuable to a Thomson Reuters manager right now? And why?</a:t>
            </a:r>
          </a:p>
        </p:txBody>
      </p:sp>
      <p:sp>
        <p:nvSpPr>
          <p:cNvPr id="121" name="Rectangle 9"/>
          <p:cNvSpPr>
            <a:spLocks noChangeArrowheads="1"/>
          </p:cNvSpPr>
          <p:nvPr/>
        </p:nvSpPr>
        <p:spPr bwMode="auto">
          <a:xfrm>
            <a:off x="699090" y="3081920"/>
            <a:ext cx="88193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600" b="1" i="1" dirty="0" smtClean="0"/>
              <a:t>MaTR</a:t>
            </a:r>
            <a:r>
              <a:rPr lang="en-US" altLang="en-US" sz="1600" i="1" dirty="0" smtClean="0"/>
              <a:t> </a:t>
            </a:r>
            <a:r>
              <a:rPr lang="en-US" altLang="en-US" sz="1600" i="1" dirty="0"/>
              <a:t>= One Day </a:t>
            </a:r>
            <a:r>
              <a:rPr lang="en-US" altLang="en-US" sz="1600" i="1" dirty="0" smtClean="0"/>
              <a:t>(Face to Face) </a:t>
            </a:r>
            <a:r>
              <a:rPr lang="en-US" altLang="en-US" sz="1600" b="1" i="1" dirty="0" smtClean="0"/>
              <a:t>or </a:t>
            </a:r>
            <a:r>
              <a:rPr lang="en-US" altLang="en-US" sz="1600" i="1" dirty="0" smtClean="0"/>
              <a:t>1.5 days (Virtual)</a:t>
            </a:r>
          </a:p>
          <a:p>
            <a:pPr eaLnBrk="1" hangingPunct="1"/>
            <a:r>
              <a:rPr lang="en-US" altLang="en-US" sz="1600" i="1" dirty="0"/>
              <a:t>I</a:t>
            </a:r>
            <a:r>
              <a:rPr lang="en-US" altLang="en-US" sz="1600" i="1" dirty="0" smtClean="0"/>
              <a:t>ncludes </a:t>
            </a:r>
            <a:r>
              <a:rPr lang="en-US" altLang="en-US" sz="1600" i="1" dirty="0"/>
              <a:t>2 Skill </a:t>
            </a:r>
            <a:r>
              <a:rPr lang="en-US" altLang="en-US" sz="1600" i="1" dirty="0" smtClean="0"/>
              <a:t>Sessions: Courageous </a:t>
            </a:r>
            <a:r>
              <a:rPr lang="en-US" altLang="en-US" sz="1600" i="1" dirty="0"/>
              <a:t>Conversations &amp; Your Impact on </a:t>
            </a:r>
            <a:r>
              <a:rPr lang="en-US" altLang="en-US" sz="1600" i="1" dirty="0" smtClean="0"/>
              <a:t>Others  </a:t>
            </a:r>
          </a:p>
          <a:p>
            <a:pPr eaLnBrk="1" hangingPunct="1"/>
            <a:endParaRPr lang="en-US" altLang="en-US" sz="1600" i="1" dirty="0"/>
          </a:p>
          <a:p>
            <a:pPr eaLnBrk="1" hangingPunct="1"/>
            <a:r>
              <a:rPr lang="en-US" altLang="en-US" sz="1600" i="1" dirty="0" smtClean="0"/>
              <a:t>10 additional Skill </a:t>
            </a:r>
            <a:r>
              <a:rPr lang="en-US" altLang="en-US" sz="1600" i="1" dirty="0"/>
              <a:t>M</a:t>
            </a:r>
            <a:r>
              <a:rPr lang="en-US" altLang="en-US" sz="1600" i="1" dirty="0" smtClean="0"/>
              <a:t>anagement Sessions available:</a:t>
            </a:r>
          </a:p>
          <a:p>
            <a:pPr eaLnBrk="1" hangingPunct="1"/>
            <a:endParaRPr lang="en-US" altLang="en-US" sz="1600" i="1" dirty="0" smtClean="0"/>
          </a:p>
          <a:p>
            <a:pPr marL="342900" indent="-342900" eaLnBrk="1" hangingPunct="1">
              <a:spcAft>
                <a:spcPts val="600"/>
              </a:spcAft>
              <a:buFont typeface="+mj-lt"/>
              <a:buAutoNum type="arabicPeriod"/>
            </a:pPr>
            <a:r>
              <a:rPr lang="en-US" altLang="en-US" sz="1600" i="1" dirty="0" smtClean="0"/>
              <a:t>Beyond </a:t>
            </a:r>
            <a:r>
              <a:rPr lang="en-US" altLang="en-US" sz="1600" i="1" dirty="0"/>
              <a:t>Unconscious </a:t>
            </a:r>
            <a:r>
              <a:rPr lang="en-US" altLang="en-US" sz="1600" i="1" dirty="0" smtClean="0"/>
              <a:t>Bias</a:t>
            </a:r>
          </a:p>
          <a:p>
            <a:pPr marL="342900" indent="-342900" eaLnBrk="1" hangingPunct="1">
              <a:spcAft>
                <a:spcPts val="600"/>
              </a:spcAft>
              <a:buFont typeface="+mj-lt"/>
              <a:buAutoNum type="arabicPeriod"/>
            </a:pPr>
            <a:r>
              <a:rPr lang="en-US" altLang="en-US" sz="1600" i="1" dirty="0" smtClean="0"/>
              <a:t>Building </a:t>
            </a:r>
            <a:r>
              <a:rPr lang="en-US" altLang="en-US" sz="1600" i="1" dirty="0"/>
              <a:t>Virtual </a:t>
            </a:r>
            <a:r>
              <a:rPr lang="en-US" altLang="en-US" sz="1600" i="1" dirty="0" smtClean="0"/>
              <a:t>Teams</a:t>
            </a:r>
          </a:p>
          <a:p>
            <a:pPr marL="342900" indent="-342900" eaLnBrk="1" hangingPunct="1">
              <a:spcAft>
                <a:spcPts val="600"/>
              </a:spcAft>
              <a:buFont typeface="+mj-lt"/>
              <a:buAutoNum type="arabicPeriod"/>
            </a:pPr>
            <a:r>
              <a:rPr lang="en-US" altLang="en-US" sz="1600" i="1" dirty="0" smtClean="0"/>
              <a:t>Career Conversations</a:t>
            </a:r>
          </a:p>
          <a:p>
            <a:pPr marL="342900" indent="-342900" eaLnBrk="1" hangingPunct="1">
              <a:spcAft>
                <a:spcPts val="600"/>
              </a:spcAft>
              <a:buFont typeface="+mj-lt"/>
              <a:buAutoNum type="arabicPeriod"/>
            </a:pPr>
            <a:r>
              <a:rPr lang="en-US" altLang="en-US" sz="1600" i="1" dirty="0" smtClean="0"/>
              <a:t>Coaching </a:t>
            </a:r>
            <a:r>
              <a:rPr lang="en-US" altLang="en-US" sz="1600" i="1" dirty="0"/>
              <a:t>for </a:t>
            </a:r>
            <a:r>
              <a:rPr lang="en-US" altLang="en-US" sz="1600" i="1" dirty="0" smtClean="0"/>
              <a:t>performance</a:t>
            </a:r>
          </a:p>
          <a:p>
            <a:pPr marL="342900" indent="-342900" eaLnBrk="1" hangingPunct="1">
              <a:spcAft>
                <a:spcPts val="600"/>
              </a:spcAft>
              <a:buFont typeface="+mj-lt"/>
              <a:buAutoNum type="arabicPeriod"/>
            </a:pPr>
            <a:r>
              <a:rPr lang="en-US" altLang="en-US" sz="1600" i="1" dirty="0" smtClean="0"/>
              <a:t>Differentiating performance</a:t>
            </a:r>
          </a:p>
        </p:txBody>
      </p:sp>
      <p:sp>
        <p:nvSpPr>
          <p:cNvPr id="122" name="Rectangle 121"/>
          <p:cNvSpPr/>
          <p:nvPr/>
        </p:nvSpPr>
        <p:spPr>
          <a:xfrm>
            <a:off x="4855615" y="4306453"/>
            <a:ext cx="4953000" cy="1631216"/>
          </a:xfrm>
          <a:prstGeom prst="rect">
            <a:avLst/>
          </a:prstGeom>
        </p:spPr>
        <p:txBody>
          <a:bodyPr>
            <a:spAutoFit/>
          </a:bodyPr>
          <a:lstStyle/>
          <a:p>
            <a:pPr marL="342900" indent="-342900" eaLnBrk="1" hangingPunct="1">
              <a:spcAft>
                <a:spcPts val="600"/>
              </a:spcAft>
              <a:buFont typeface="+mj-lt"/>
              <a:buAutoNum type="arabicPeriod" startAt="6"/>
            </a:pPr>
            <a:r>
              <a:rPr lang="en-US" altLang="en-US" sz="1600" i="1" dirty="0" smtClean="0"/>
              <a:t>Dynamic Delegation</a:t>
            </a:r>
          </a:p>
          <a:p>
            <a:pPr marL="342900" indent="-342900" eaLnBrk="1" hangingPunct="1">
              <a:spcAft>
                <a:spcPts val="600"/>
              </a:spcAft>
              <a:buFont typeface="+mj-lt"/>
              <a:buAutoNum type="arabicPeriod" startAt="6"/>
            </a:pPr>
            <a:r>
              <a:rPr lang="en-US" altLang="en-US" sz="1600" i="1" dirty="0" smtClean="0"/>
              <a:t>Frequent Feedback</a:t>
            </a:r>
          </a:p>
          <a:p>
            <a:pPr marL="342900" indent="-342900" eaLnBrk="1" hangingPunct="1">
              <a:spcAft>
                <a:spcPts val="600"/>
              </a:spcAft>
              <a:buFont typeface="+mj-lt"/>
              <a:buAutoNum type="arabicPeriod" startAt="6"/>
            </a:pPr>
            <a:r>
              <a:rPr lang="en-US" altLang="en-US" sz="1600" i="1" dirty="0" smtClean="0"/>
              <a:t>Goal Setting</a:t>
            </a:r>
          </a:p>
          <a:p>
            <a:pPr marL="342900" indent="-342900" eaLnBrk="1" hangingPunct="1">
              <a:spcAft>
                <a:spcPts val="600"/>
              </a:spcAft>
              <a:buFont typeface="+mj-lt"/>
              <a:buAutoNum type="arabicPeriod" startAt="6"/>
            </a:pPr>
            <a:r>
              <a:rPr lang="en-US" altLang="en-US" sz="1600" i="1" dirty="0" smtClean="0"/>
              <a:t>Innovate</a:t>
            </a:r>
            <a:endParaRPr lang="en-US" altLang="en-US" sz="1600" i="1" dirty="0"/>
          </a:p>
          <a:p>
            <a:pPr marL="342900" indent="-342900" eaLnBrk="1" hangingPunct="1">
              <a:spcAft>
                <a:spcPts val="600"/>
              </a:spcAft>
              <a:buFont typeface="+mj-lt"/>
              <a:buAutoNum type="arabicPeriod" startAt="6"/>
            </a:pPr>
            <a:r>
              <a:rPr lang="en-US" altLang="en-US" sz="1600" i="1" dirty="0" smtClean="0"/>
              <a:t>Leading Change</a:t>
            </a:r>
            <a:endParaRPr lang="en-US" altLang="en-US" sz="1600" dirty="0"/>
          </a:p>
        </p:txBody>
      </p:sp>
    </p:spTree>
    <p:extLst>
      <p:ext uri="{BB962C8B-B14F-4D97-AF65-F5344CB8AC3E}">
        <p14:creationId xmlns:p14="http://schemas.microsoft.com/office/powerpoint/2010/main" val="884873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 xmlns:thm15="http://schemas.microsoft.com/office/thememl/2012/main"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321C94-6E5D-4F29-8E97-FB88C443BA10}">
  <ds:schemaRefs>
    <ds:schemaRef ds:uri="http://www.w3.org/XML/1998/namespace"/>
    <ds:schemaRef ds:uri="http://schemas.openxmlformats.org/package/2006/metadata/core-properties"/>
    <ds:schemaRef ds:uri="http://schemas.microsoft.com/office/2006/metadata/properties"/>
    <ds:schemaRef ds:uri="http://purl.org/dc/elements/1.1/"/>
    <ds:schemaRef ds:uri="http://purl.org/dc/terms/"/>
    <ds:schemaRef ds:uri="http://schemas.microsoft.com/office/2006/documentManagement/types"/>
    <ds:schemaRef ds:uri="3fa24a4a-b0ee-4c08-b39a-6e39483e8d42"/>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24088</TotalTime>
  <Words>2140</Words>
  <Application>Microsoft Office PowerPoint</Application>
  <PresentationFormat>A4 Paper (210x297 mm)</PresentationFormat>
  <Paragraphs>300</Paragraphs>
  <Slides>10</Slides>
  <Notes>10</Notes>
  <HiddenSlides>1</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 of overseeing transitions of an individual contributor to a people manager. </vt:lpstr>
      <vt:lpstr>Think about what questions you may have or are frequently asked by your people managers. </vt:lpstr>
      <vt:lpstr>Current MaTR Summit= One Day (Face to Face) or 1.5 days (Virtual)  Includes 2 Skill Sessions: Courageous Conversations &amp; Your Impact on Others  </vt:lpstr>
      <vt:lpstr>The current MaTR Summit is offered two ways: One Day (Face to Face) or      1.5 days (Virtual). The summit includes 2 Skill Sessions: Courageous Conversations &amp; Your Impact on Others  </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402</cp:revision>
  <dcterms:created xsi:type="dcterms:W3CDTF">2016-09-15T13:14:57Z</dcterms:created>
  <dcterms:modified xsi:type="dcterms:W3CDTF">2017-05-23T15:29:29Z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