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9"/>
  </p:notesMasterIdLst>
  <p:handoutMasterIdLst>
    <p:handoutMasterId r:id="rId20"/>
  </p:handoutMasterIdLst>
  <p:sldIdLst>
    <p:sldId id="306" r:id="rId6"/>
    <p:sldId id="345" r:id="rId7"/>
    <p:sldId id="321" r:id="rId8"/>
    <p:sldId id="323" r:id="rId9"/>
    <p:sldId id="325" r:id="rId10"/>
    <p:sldId id="307" r:id="rId11"/>
    <p:sldId id="338" r:id="rId12"/>
    <p:sldId id="346" r:id="rId13"/>
    <p:sldId id="341" r:id="rId14"/>
    <p:sldId id="347" r:id="rId15"/>
    <p:sldId id="343" r:id="rId16"/>
    <p:sldId id="344" r:id="rId17"/>
    <p:sldId id="322" r:id="rId18"/>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45"/>
            <p14:sldId id="321"/>
            <p14:sldId id="323"/>
            <p14:sldId id="325"/>
            <p14:sldId id="307"/>
          </p14:sldIdLst>
        </p14:section>
        <p14:section name="Untitled Section" id="{4CB0B9AC-1BAF-4884-8084-934CB635183B}">
          <p14:sldIdLst>
            <p14:sldId id="338"/>
            <p14:sldId id="346"/>
            <p14:sldId id="341"/>
            <p14:sldId id="347"/>
            <p14:sldId id="343"/>
            <p14:sldId id="344"/>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00000"/>
    <a:srgbClr val="FF8000"/>
    <a:srgbClr val="262626"/>
    <a:srgbClr val="FFBA75"/>
    <a:srgbClr val="FF9225"/>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5" autoAdjust="0"/>
    <p:restoredTop sz="29820" autoAdjust="0"/>
  </p:normalViewPr>
  <p:slideViewPr>
    <p:cSldViewPr snapToGrid="0">
      <p:cViewPr>
        <p:scale>
          <a:sx n="25" d="100"/>
          <a:sy n="25" d="100"/>
        </p:scale>
        <p:origin x="-2568" y="-19"/>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5/10/2017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5/10/2017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endParaRPr lang="en-US" altLang="en-US" dirty="0" smtClean="0"/>
          </a:p>
          <a:p>
            <a:r>
              <a:rPr lang="en-US" altLang="en-US" dirty="0" smtClean="0"/>
              <a:t>Hello!</a:t>
            </a:r>
          </a:p>
          <a:p>
            <a:endParaRPr lang="en-US" altLang="en-US" dirty="0" smtClean="0"/>
          </a:p>
          <a:p>
            <a:r>
              <a:rPr lang="en-US" altLang="en-US" dirty="0" smtClean="0"/>
              <a:t>Welcome!</a:t>
            </a:r>
          </a:p>
          <a:p>
            <a:endParaRPr lang="en-US" altLang="en-US" dirty="0" smtClean="0"/>
          </a:p>
          <a:p>
            <a:r>
              <a:rPr lang="en-US" altLang="en-US" dirty="0" smtClean="0"/>
              <a:t>Hello</a:t>
            </a:r>
            <a:r>
              <a:rPr lang="en-US" altLang="en-US" baseline="0" dirty="0" smtClean="0"/>
              <a:t> and welcome!</a:t>
            </a:r>
          </a:p>
          <a:p>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Think about the length and content covered in the AMaTR program</a:t>
            </a:r>
            <a:r>
              <a:rPr lang="en-US" baseline="0" dirty="0" smtClean="0">
                <a:solidFill>
                  <a:srgbClr val="262626"/>
                </a:solidFill>
              </a:rPr>
              <a:t> and what we discussed thus far,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use your pointer to answer this statement: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If you had a choice would you:</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AMaTR Summit</a:t>
            </a:r>
            <a:r>
              <a:rPr lang="en-US" baseline="0" dirty="0" smtClean="0">
                <a:solidFill>
                  <a:srgbClr val="262626"/>
                </a:solidFill>
              </a:rPr>
              <a:t>s</a:t>
            </a:r>
            <a:r>
              <a:rPr lang="en-US" dirty="0" smtClean="0">
                <a:solidFill>
                  <a:srgbClr val="262626"/>
                </a:solidFill>
              </a:rPr>
              <a:t>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Summits and incorporate additional content with practical activities.</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aseline="0" dirty="0" smtClean="0">
              <a:solidFill>
                <a:srgbClr val="262626"/>
              </a:solidFill>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where you find answers to the following topics.</a:t>
            </a:r>
          </a:p>
          <a:p>
            <a:r>
              <a:rPr lang="en-US" sz="1200" dirty="0" smtClean="0">
                <a:solidFill>
                  <a:srgbClr val="262626"/>
                </a:solidFill>
              </a:rPr>
              <a:t>I will present 9 topics,</a:t>
            </a:r>
            <a:r>
              <a:rPr lang="en-US" sz="1200" baseline="0" dirty="0" smtClean="0">
                <a:solidFill>
                  <a:srgbClr val="262626"/>
                </a:solidFill>
              </a:rPr>
              <a:t> one at a time. Be as specific as possible where you find, locate, your go-to resources or who you go to for the your resources/answers.</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While managing my team, I use resources from the following place(s) to help me with:</a:t>
            </a: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lang="en-US" sz="1200" dirty="0" smtClean="0">
                <a:solidFill>
                  <a:srgbClr val="262626"/>
                </a:solidFill>
              </a:rPr>
              <a:t>Communicating and modeling an enterprise mindset</a:t>
            </a:r>
            <a:endPar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lang="en-US" sz="1200" dirty="0" smtClean="0">
                <a:solidFill>
                  <a:srgbClr val="262626"/>
                </a:solidFill>
              </a:rPr>
              <a:t>Providing career development conversations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Coaching my employees</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Which top 2 have been the most challenging to find or locate learning and resources?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questions you may have regarding the following topics.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solidFill>
                  <a:srgbClr val="262626"/>
                </a:solidFill>
              </a:rPr>
              <a:t>I will present about 2-4 topics,</a:t>
            </a:r>
            <a:r>
              <a:rPr lang="en-US" sz="1200" baseline="0" dirty="0" smtClean="0">
                <a:solidFill>
                  <a:srgbClr val="262626"/>
                </a:solidFill>
              </a:rPr>
              <a:t> one at a time. Be as specific as possible in your answers.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As part of your role, are you required</a:t>
            </a:r>
            <a:r>
              <a:rPr lang="en-US" baseline="0" dirty="0" smtClean="0">
                <a:solidFill>
                  <a:srgbClr val="262626"/>
                </a:solidFill>
              </a:rPr>
              <a:t> to </a:t>
            </a:r>
            <a:r>
              <a:rPr lang="en-US" dirty="0" smtClean="0">
                <a:solidFill>
                  <a:srgbClr val="000000"/>
                </a:solidFill>
              </a:rPr>
              <a:t>Make relevant business decisions by thinking commercially to achieve desired business outcomes?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As part of your role, are you required</a:t>
            </a:r>
            <a:r>
              <a:rPr lang="en-US" baseline="0" dirty="0" smtClean="0">
                <a:solidFill>
                  <a:srgbClr val="262626"/>
                </a:solidFill>
              </a:rPr>
              <a:t> to </a:t>
            </a:r>
            <a:r>
              <a:rPr lang="en-US" sz="1200" dirty="0" smtClean="0">
                <a:solidFill>
                  <a:srgbClr val="000000"/>
                </a:solidFill>
              </a:rPr>
              <a:t>accurately formulate, analyze and interpret required financial reports?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000000"/>
                </a:solidFill>
              </a:rPr>
              <a:t>Develop and execute a strategic vision across various levels of the organization?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000000"/>
                </a:solidFill>
              </a:rPr>
              <a:t>Discuss and support the enterprise growth strategy to increase the customer experience?</a:t>
            </a:r>
            <a:endParaRPr lang="en-US" sz="1200"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aseline="0" dirty="0" smtClean="0">
                <a:solidFill>
                  <a:srgbClr val="000000"/>
                </a:solidFil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solidFill>
                  <a:srgbClr val="262626"/>
                </a:solidFill>
              </a:rPr>
              <a:t>Use green check for yes, red x for no</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[YES] What kind of financial reports are you </a:t>
            </a:r>
            <a:r>
              <a:rPr lang="en-US" sz="1200" dirty="0" smtClean="0">
                <a:solidFill>
                  <a:srgbClr val="000000"/>
                </a:solidFill>
              </a:rPr>
              <a:t>formulating, analyzing and interpreting</a:t>
            </a:r>
            <a:r>
              <a:rPr lang="en-US" dirty="0" smtClean="0">
                <a:solidFill>
                  <a:srgbClr val="262626"/>
                </a:solidFill>
              </a:rPr>
              <a:t> and how often?</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[No] What is</a:t>
            </a:r>
            <a:r>
              <a:rPr lang="en-US" baseline="0" dirty="0" smtClean="0">
                <a:solidFill>
                  <a:srgbClr val="262626"/>
                </a:solidFill>
              </a:rPr>
              <a:t> the reason why – (depending on business unit, needs, requirements of role, something else?)</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smtClean="0">
                <a:solidFill>
                  <a:srgbClr val="000000"/>
                </a:solidFill>
              </a:rPr>
              <a:t>Probing Questions:</a:t>
            </a:r>
            <a:endParaRPr lang="en-US"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smtClean="0">
                <a:solidFill>
                  <a:srgbClr val="262626"/>
                </a:solidFill>
              </a:rPr>
              <a:t>[For No answers] Would you currently feel confident to be able to formulate, analyzing, and interpret financial reports?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When you have questions, “where” do you look for support and/or “Who” do you contact to get answers to your questions, or “what” do you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Would you provide a few examples of questions that you ask or would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171450" indent="-171450">
              <a:buFont typeface="Arial" panose="020B0604020202020204" pitchFamily="34" charset="0"/>
              <a:buChar char="•"/>
            </a:pPr>
            <a:r>
              <a:rPr lang="en-US" sz="1200" baseline="0" dirty="0" smtClean="0">
                <a:solidFill>
                  <a:srgbClr val="000000"/>
                </a:solidFill>
              </a:rPr>
              <a:t>Do you share / have conversations about the results with your team / emerging MaTR leaders? If not, why?</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and recommendations for the programs</a:t>
            </a:r>
            <a:r>
              <a:rPr lang="en-US" altLang="en-US" baseline="0" dirty="0" smtClean="0"/>
              <a:t> that will </a:t>
            </a:r>
            <a:r>
              <a:rPr lang="en-US" altLang="en-US" dirty="0" smtClean="0"/>
              <a:t>allow us the ability to provide </a:t>
            </a:r>
            <a:r>
              <a:rPr lang="en-US" altLang="en-US" baseline="0" dirty="0" smtClean="0"/>
              <a:t>t</a:t>
            </a:r>
            <a:r>
              <a:rPr lang="en-US" altLang="en-US" dirty="0" smtClean="0"/>
              <a:t>ools and resources that</a:t>
            </a:r>
            <a:r>
              <a:rPr lang="en-US" altLang="en-US" baseline="0" dirty="0" smtClean="0"/>
              <a:t> is most important to you. Your input is extremely important and to the enterprise success.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a:t>
            </a:r>
            <a:endParaRPr lang="en-US" sz="1200" kern="120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a:p>
            <a:r>
              <a:rPr lang="en-US" altLang="en-US" b="1" smtClean="0"/>
              <a:t>(Optional last question)</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strike="noStrike" kern="1200" dirty="0" smtClean="0">
                <a:solidFill>
                  <a:schemeClr val="tx1"/>
                </a:solidFill>
                <a:effectLst/>
                <a:latin typeface="Arial" panose="020B0604020202020204" pitchFamily="34" charset="0"/>
                <a:ea typeface="+mn-ea"/>
                <a:cs typeface="+mn-cs"/>
              </a:rPr>
              <a:t>If you could design your next training course for the [Thomson Reuters enterprise, MaTR Program, AMaTR Program], what would the course look like, how long would it be, how and when would it be delivered and why?</a:t>
            </a:r>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13</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EMILY </a:t>
            </a:r>
          </a:p>
          <a:p>
            <a:r>
              <a:rPr lang="en-US" altLang="en-US" dirty="0" smtClean="0"/>
              <a:t>Hello</a:t>
            </a:r>
            <a:r>
              <a:rPr lang="en-US" altLang="en-US" baseline="0" dirty="0" smtClean="0"/>
              <a:t> and welcome everyone for joining us!</a:t>
            </a:r>
            <a:r>
              <a:rPr lang="en-US" altLang="en-US" dirty="0" smtClean="0"/>
              <a:t> </a:t>
            </a:r>
          </a:p>
          <a:p>
            <a:endParaRPr lang="en-US" altLang="en-US" b="0" dirty="0" smtClean="0">
              <a:ea typeface="+mn-ea"/>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in the upper Left corner</a:t>
            </a:r>
            <a:r>
              <a:rPr lang="en-US" altLang="en-US" baseline="0" dirty="0" smtClean="0">
                <a:ea typeface="MS PGothic" pitchFamily="34" charset="-128"/>
              </a:rPr>
              <a:t> of your WebEx window</a:t>
            </a:r>
            <a:r>
              <a:rPr lang="en-US" altLang="en-US" dirty="0" smtClean="0">
                <a:ea typeface="MS PGothic" pitchFamily="34" charset="-128"/>
              </a:rPr>
              <a:t> and then click on your location of where you are currently located,</a:t>
            </a:r>
            <a:r>
              <a:rPr lang="en-US" altLang="en-US" baseline="0" dirty="0" smtClean="0">
                <a:ea typeface="MS PGothic" pitchFamily="34" charset="-128"/>
              </a:rPr>
              <a:t> as people join will know where we are all!</a:t>
            </a:r>
            <a:r>
              <a:rPr lang="en-US" altLang="en-US" dirty="0" smtClean="0">
                <a:ea typeface="MS PGothic" pitchFamily="34" charset="-128"/>
              </a:rPr>
              <a:t> </a:t>
            </a:r>
          </a:p>
          <a:p>
            <a:endParaRPr lang="en-US" altLang="en-US" dirty="0" smtClean="0">
              <a:ea typeface="MS PGothic"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Thank</a:t>
            </a:r>
            <a:r>
              <a:rPr lang="en-US" altLang="en-US" baseline="0" dirty="0" smtClean="0"/>
              <a:t> you for joining today we will start momentarily. </a:t>
            </a:r>
            <a:endParaRPr lang="en-US" altLang="en-US" dirty="0" smtClean="0">
              <a:ea typeface="MS PGothic" pitchFamily="34" charset="-128"/>
            </a:endParaRPr>
          </a:p>
          <a:p>
            <a:endParaRPr lang="en-US" altLang="en-US" baseline="0" dirty="0" smtClean="0">
              <a:ea typeface="MS PGothic" pitchFamily="34" charset="-128"/>
            </a:endParaRPr>
          </a:p>
          <a:p>
            <a:r>
              <a:rPr lang="en-US" altLang="en-US" baseline="0" dirty="0" smtClean="0">
                <a:ea typeface="MS PGothic" pitchFamily="34" charset="-128"/>
              </a:rPr>
              <a:t>Great! Thank you!</a:t>
            </a:r>
          </a:p>
          <a:p>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3</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Pointer, Green Check Mark/Red X and the Chat window.</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leader at 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ea typeface="MS PGothic" pitchFamily="34" charset="-128"/>
            </a:endParaRPr>
          </a:p>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If you need to step away, please use the coffee/tea cup to represent you have stepped away from this focus group.</a:t>
            </a: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Animation</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did you find necessary to have when you became as a Sr. Leader?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 </a:t>
            </a:r>
            <a:endParaRPr lang="en-US"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strike="sngStrike"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strike="noStrike" dirty="0" smtClean="0"/>
              <a:t>ASK</a:t>
            </a:r>
            <a:r>
              <a:rPr lang="en-US" altLang="en-US" b="1" strike="noStrike"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trike="noStrike" dirty="0" smtClean="0"/>
              <a:t>Are</a:t>
            </a:r>
            <a:r>
              <a:rPr lang="en-US" altLang="en-US" strike="noStrike" baseline="0" dirty="0" smtClean="0"/>
              <a:t> there any additional responses?</a:t>
            </a:r>
            <a:endParaRPr lang="en-US" altLang="en-US" strike="noStrike"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SAY</a:t>
            </a:r>
          </a:p>
          <a:p>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two half</a:t>
            </a:r>
            <a:r>
              <a:rPr lang="en-US" altLang="en-US" sz="1200" b="0" i="0" baseline="0" dirty="0" smtClean="0"/>
              <a:t> days</a:t>
            </a:r>
            <a:r>
              <a:rPr lang="en-US" altLang="en-US" sz="1200" b="0" i="0" dirty="0" smtClean="0"/>
              <a:t>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sz="1200" kern="1200" dirty="0" smtClean="0">
              <a:solidFill>
                <a:schemeClr val="tx1"/>
              </a:solidFill>
              <a:effectLst/>
              <a:latin typeface="Arial" panose="020B0604020202020204" pitchFamily="34" charset="0"/>
              <a:ea typeface="+mn-ea"/>
              <a:cs typeface="+mn-cs"/>
            </a:endParaRPr>
          </a:p>
          <a:p>
            <a:r>
              <a:rPr lang="en-US" sz="1200" b="1" kern="1200" dirty="0" smtClean="0">
                <a:solidFill>
                  <a:schemeClr val="tx1"/>
                </a:solidFill>
                <a:effectLst/>
                <a:latin typeface="Arial" panose="020B0604020202020204" pitchFamily="34" charset="0"/>
                <a:ea typeface="+mn-ea"/>
                <a:cs typeface="+mn-cs"/>
              </a:rPr>
              <a:t>ASK</a:t>
            </a:r>
          </a:p>
          <a:p>
            <a:r>
              <a:rPr lang="en-US" sz="1200" u="none" kern="1200" dirty="0" smtClean="0">
                <a:solidFill>
                  <a:schemeClr val="tx1"/>
                </a:solidFill>
                <a:effectLst/>
                <a:latin typeface="Arial" panose="020B0604020202020204" pitchFamily="34" charset="0"/>
                <a:ea typeface="+mn-ea"/>
                <a:cs typeface="+mn-cs"/>
              </a:rPr>
              <a:t>In your opinion, considering the topics</a:t>
            </a:r>
            <a:r>
              <a:rPr lang="en-US" sz="1200" u="none" kern="1200" baseline="0" dirty="0" smtClean="0">
                <a:solidFill>
                  <a:schemeClr val="tx1"/>
                </a:solidFill>
                <a:effectLst/>
                <a:latin typeface="Arial" panose="020B0604020202020204" pitchFamily="34" charset="0"/>
                <a:ea typeface="+mn-ea"/>
                <a:cs typeface="+mn-cs"/>
              </a:rPr>
              <a:t> 1 - 10</a:t>
            </a:r>
            <a:r>
              <a:rPr lang="en-US" sz="1200" u="none" kern="1200" dirty="0" smtClean="0">
                <a:solidFill>
                  <a:schemeClr val="tx1"/>
                </a:solidFill>
                <a:effectLst/>
                <a:latin typeface="Arial" panose="020B0604020202020204" pitchFamily="34" charset="0"/>
                <a:ea typeface="+mn-ea"/>
                <a:cs typeface="+mn-cs"/>
              </a:rPr>
              <a:t>,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at anytime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(Green</a:t>
            </a:r>
            <a:r>
              <a:rPr lang="en-US" sz="1200" u="none" kern="1200" baseline="0" dirty="0" smtClean="0">
                <a:solidFill>
                  <a:schemeClr val="tx1"/>
                </a:solidFill>
                <a:effectLst/>
                <a:latin typeface="Arial" panose="020B0604020202020204" pitchFamily="34" charset="0"/>
                <a:ea typeface="+mn-ea"/>
                <a:cs typeface="+mn-cs"/>
              </a:rPr>
              <a:t> Check mark for </a:t>
            </a:r>
            <a:r>
              <a:rPr lang="en-US" sz="1200" u="none" kern="1200" dirty="0" smtClean="0">
                <a:solidFill>
                  <a:schemeClr val="tx1"/>
                </a:solidFill>
                <a:effectLst/>
                <a:latin typeface="Arial" panose="020B0604020202020204" pitchFamily="34" charset="0"/>
                <a:ea typeface="+mn-ea"/>
                <a:cs typeface="+mn-cs"/>
              </a:rPr>
              <a:t>YES/ Red X</a:t>
            </a:r>
            <a:r>
              <a:rPr lang="en-US" sz="1200" u="none" kern="1200" baseline="0" dirty="0" smtClean="0">
                <a:solidFill>
                  <a:schemeClr val="tx1"/>
                </a:solidFill>
                <a:effectLst/>
                <a:latin typeface="Arial" panose="020B0604020202020204" pitchFamily="34" charset="0"/>
                <a:ea typeface="+mn-ea"/>
                <a:cs typeface="+mn-cs"/>
              </a:rPr>
              <a:t> for </a:t>
            </a:r>
            <a:r>
              <a:rPr lang="en-US" sz="1200" u="none" kern="1200" dirty="0" smtClean="0">
                <a:solidFill>
                  <a:schemeClr val="tx1"/>
                </a:solidFill>
                <a:effectLst/>
                <a:latin typeface="Arial" panose="020B0604020202020204" pitchFamily="34" charset="0"/>
                <a:ea typeface="+mn-ea"/>
                <a:cs typeface="+mn-cs"/>
              </a:rPr>
              <a:t>NO)</a:t>
            </a:r>
          </a:p>
          <a:p>
            <a:endParaRPr lang="en-US" sz="1200" u="none" kern="1200" dirty="0" smtClean="0">
              <a:solidFill>
                <a:schemeClr val="tx1"/>
              </a:solidFill>
              <a:effectLst/>
              <a:latin typeface="Arial" panose="020B0604020202020204" pitchFamily="34" charset="0"/>
              <a:ea typeface="+mn-ea"/>
              <a:cs typeface="+mn-cs"/>
            </a:endParaRPr>
          </a:p>
          <a:p>
            <a:r>
              <a:rPr lang="en-US" sz="1200" u="none" kern="1200" dirty="0" smtClean="0">
                <a:solidFill>
                  <a:schemeClr val="tx1"/>
                </a:solidFill>
                <a:effectLst/>
                <a:latin typeface="Arial" panose="020B0604020202020204" pitchFamily="34" charset="0"/>
                <a:ea typeface="+mn-ea"/>
                <a:cs typeface="+mn-cs"/>
              </a:rPr>
              <a:t>And in</a:t>
            </a:r>
            <a:r>
              <a:rPr lang="en-US" sz="1200" u="none" kern="1200" baseline="0" dirty="0" smtClean="0">
                <a:solidFill>
                  <a:schemeClr val="tx1"/>
                </a:solidFill>
                <a:effectLst/>
                <a:latin typeface="Arial" panose="020B0604020202020204" pitchFamily="34" charset="0"/>
                <a:ea typeface="+mn-ea"/>
                <a:cs typeface="+mn-cs"/>
              </a:rPr>
              <a:t> the chat, provide your top 3 you think would be most valuable to have a deeper dive into for as a Sr. Leader.</a:t>
            </a:r>
            <a:endParaRPr lang="en-US" sz="1200" u="none" kern="120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dirty="0" smtClean="0">
              <a:solidFill>
                <a:srgbClr val="262626"/>
              </a:solidFill>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1" dirty="0" smtClean="0">
                <a:solidFill>
                  <a:srgbClr val="262626"/>
                </a:solidFill>
              </a:rPr>
              <a:t>Probing Question</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75A4ED7F-686A-449C-928B-37CBD5F964C8}" type="slidenum">
              <a:rPr lang="en-US" smtClean="0"/>
              <a:pPr>
                <a:defRPr/>
              </a:pPr>
              <a:t>8</a:t>
            </a:fld>
            <a:endParaRPr lang="en-US" dirty="0"/>
          </a:p>
        </p:txBody>
      </p:sp>
    </p:spTree>
    <p:extLst>
      <p:ext uri="{BB962C8B-B14F-4D97-AF65-F5344CB8AC3E}">
        <p14:creationId xmlns:p14="http://schemas.microsoft.com/office/powerpoint/2010/main" val="2444297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Animated </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AMaTR Summit </a:t>
            </a:r>
            <a:r>
              <a:rPr lang="en-US" sz="1200" b="0" i="0" kern="1200" dirty="0" smtClean="0">
                <a:solidFill>
                  <a:schemeClr val="tx1"/>
                </a:solidFill>
                <a:effectLst/>
                <a:latin typeface="Arial" panose="020B0604020202020204" pitchFamily="34" charset="0"/>
                <a:ea typeface="+mn-ea"/>
                <a:cs typeface="+mn-cs"/>
              </a:rPr>
              <a:t>is comprised of two, one-day sessions with intersession activities that spanned</a:t>
            </a:r>
            <a:r>
              <a:rPr lang="en-US" sz="1200" b="0" i="0" kern="1200" baseline="0" dirty="0" smtClean="0">
                <a:solidFill>
                  <a:schemeClr val="tx1"/>
                </a:solidFill>
                <a:effectLst/>
                <a:latin typeface="Arial" panose="020B0604020202020204" pitchFamily="34" charset="0"/>
                <a:ea typeface="+mn-ea"/>
                <a:cs typeface="+mn-cs"/>
              </a:rPr>
              <a:t> about </a:t>
            </a:r>
            <a:r>
              <a:rPr lang="en-US" altLang="en-US" sz="1200" dirty="0" smtClean="0"/>
              <a:t>3-hours over 3-months.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 1: </a:t>
            </a:r>
            <a:r>
              <a:rPr lang="en-US" sz="1200" b="0" i="0" kern="1200" dirty="0" smtClean="0">
                <a:solidFill>
                  <a:schemeClr val="tx1"/>
                </a:solidFill>
                <a:effectLst/>
                <a:latin typeface="Arial" panose="020B0604020202020204" pitchFamily="34" charset="0"/>
                <a:ea typeface="+mn-ea"/>
                <a:cs typeface="+mn-cs"/>
              </a:rPr>
              <a:t>Face-to-face 1-day session focused on building leadership skills that will help you be more effective at Leading Others.</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a:t>
            </a:r>
            <a:r>
              <a:rPr lang="en-US" altLang="en-US" sz="1200" baseline="0" dirty="0" smtClean="0"/>
              <a:t> 2: </a:t>
            </a:r>
            <a:r>
              <a:rPr lang="en-US" sz="1200" b="0" i="0" kern="1200" dirty="0" smtClean="0">
                <a:solidFill>
                  <a:schemeClr val="tx1"/>
                </a:solidFill>
                <a:effectLst/>
                <a:latin typeface="Arial" panose="020B0604020202020204" pitchFamily="34" charset="0"/>
                <a:ea typeface="+mn-ea"/>
                <a:cs typeface="+mn-cs"/>
              </a:rPr>
              <a:t>Face-to-face 1-day session focused on stepping into the shoes of a senior leadership team and run the business over a three-year period.</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dirty="0" smtClean="0"/>
          </a:p>
          <a:p>
            <a:r>
              <a:rPr lang="en-US" altLang="en-US" b="1" dirty="0" smtClean="0"/>
              <a:t>ASK</a:t>
            </a:r>
          </a:p>
          <a:p>
            <a:r>
              <a:rPr lang="en-US" altLang="en-US" b="0" dirty="0" smtClean="0"/>
              <a:t>Simply</a:t>
            </a:r>
            <a:r>
              <a:rPr lang="en-US" altLang="en-US" b="0" baseline="0" dirty="0" smtClean="0"/>
              <a:t> u</a:t>
            </a:r>
            <a:r>
              <a:rPr lang="en-US" altLang="en-US" b="0" dirty="0" smtClean="0"/>
              <a:t>sing your pointer tool,</a:t>
            </a:r>
            <a:r>
              <a:rPr lang="en-US" altLang="en-US" b="0" baseline="0" dirty="0" smtClean="0"/>
              <a:t> put your pointer tool below one of the three headings that made the most positive impact on you, your team, your experience in the AMaTR program.</a:t>
            </a:r>
            <a:endParaRPr lang="en-US" altLang="en-US" b="0" dirty="0" smtClean="0"/>
          </a:p>
          <a:p>
            <a:endParaRPr 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 to this question: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1 – Leading Others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Intersession Work - </a:t>
            </a:r>
            <a:r>
              <a:rPr lang="en-US" dirty="0" smtClean="0"/>
              <a:t>Which skill areas / content were most valuable to you? And why?</a:t>
            </a:r>
            <a:endParaRPr lang="en-US" altLang="en-US" b="0" strike="noStrike"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strike="noStrike"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2 – Leading the Business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mj-lt"/>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hyperlink" Target="https://mylearning.thomsonreuters.com/learning/user/deeplink_redirect.jsp?linkId=ITEM_DETAILS&amp;componentID=302120&amp;componentTypeID=ACT&amp;revisionDate=1395806280000" TargetMode="External"/><Relationship Id="rId13" Type="http://schemas.openxmlformats.org/officeDocument/2006/relationships/hyperlink" Target="https://thehub.thomsonreuters.com/docs/DOC-803015" TargetMode="External"/><Relationship Id="rId3" Type="http://schemas.openxmlformats.org/officeDocument/2006/relationships/image" Target="../media/image17.png"/><Relationship Id="rId7" Type="http://schemas.openxmlformats.org/officeDocument/2006/relationships/hyperlink" Target="https://thehub.thomsonreuters.com/docs/DOC-1655416" TargetMode="External"/><Relationship Id="rId12" Type="http://schemas.openxmlformats.org/officeDocument/2006/relationships/hyperlink" Target="https://thehub.thomsonreuters.com/docs/DOC-762923"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hyperlink" Target="https://thehub.thomsonreuters.com/docs/DOC-762922" TargetMode="External"/><Relationship Id="rId5" Type="http://schemas.openxmlformats.org/officeDocument/2006/relationships/image" Target="../media/image19.png"/><Relationship Id="rId10" Type="http://schemas.openxmlformats.org/officeDocument/2006/relationships/hyperlink" Target="https://thehub.thomsonreuters.com/docs/DOC-762849" TargetMode="External"/><Relationship Id="rId4" Type="http://schemas.openxmlformats.org/officeDocument/2006/relationships/image" Target="../media/image18.png"/><Relationship Id="rId9" Type="http://schemas.openxmlformats.org/officeDocument/2006/relationships/hyperlink" Target="https://mylearning.thomsonreuters.com/learning/user/deeplink_redirect.jsp?linkId=ITEM_DETAILS&amp;componentID=311120&amp;componentTypeID=ACT&amp;revisionDate=1396016460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10, 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AMaTR Summit contains Summit 1: Leading Others (1-Day), Intersession Work (3-hours over 3-months) &amp; Summit 2: Leading the Business (1-Day)</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cxnSp>
        <p:nvCxnSpPr>
          <p:cNvPr id="3" name="Straight Connector 2"/>
          <p:cNvCxnSpPr/>
          <p:nvPr/>
        </p:nvCxnSpPr>
        <p:spPr>
          <a:xfrm>
            <a:off x="3331029"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504215"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Title 1"/>
          <p:cNvSpPr txBox="1">
            <a:spLocks/>
          </p:cNvSpPr>
          <p:nvPr/>
        </p:nvSpPr>
        <p:spPr bwMode="auto">
          <a:xfrm>
            <a:off x="311556" y="1388240"/>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1</a:t>
            </a:r>
          </a:p>
          <a:p>
            <a:pPr algn="ctr"/>
            <a:endParaRPr lang="en-US" altLang="en-US" sz="1800" b="1" dirty="0">
              <a:solidFill>
                <a:srgbClr val="262626"/>
              </a:solidFill>
            </a:endParaRPr>
          </a:p>
          <a:p>
            <a:pPr algn="ctr"/>
            <a:r>
              <a:rPr lang="en-US" altLang="en-US" sz="1800" dirty="0" smtClean="0"/>
              <a:t>Keep </a:t>
            </a:r>
            <a:r>
              <a:rPr lang="en-US" altLang="en-US" sz="1800" dirty="0"/>
              <a:t>AMaTR </a:t>
            </a:r>
            <a:r>
              <a:rPr lang="en-US" altLang="en-US" sz="1800" dirty="0" smtClean="0"/>
              <a:t>Summits as </a:t>
            </a:r>
            <a:r>
              <a:rPr lang="en-US" altLang="en-US" sz="1800" dirty="0"/>
              <a:t>it is today. No change.</a:t>
            </a:r>
          </a:p>
        </p:txBody>
      </p:sp>
      <p:sp>
        <p:nvSpPr>
          <p:cNvPr id="21" name="Title 1"/>
          <p:cNvSpPr txBox="1">
            <a:spLocks/>
          </p:cNvSpPr>
          <p:nvPr/>
        </p:nvSpPr>
        <p:spPr bwMode="auto">
          <a:xfrm>
            <a:off x="3465041" y="1388239"/>
            <a:ext cx="2870444" cy="2619605"/>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2</a:t>
            </a:r>
          </a:p>
          <a:p>
            <a:pPr algn="ctr"/>
            <a:endParaRPr lang="en-US" sz="1800" b="1" dirty="0">
              <a:solidFill>
                <a:srgbClr val="262626"/>
              </a:solidFill>
            </a:endParaRPr>
          </a:p>
          <a:p>
            <a:pPr algn="ctr"/>
            <a:r>
              <a:rPr lang="en-US" sz="1800" dirty="0" smtClean="0">
                <a:solidFill>
                  <a:srgbClr val="FF8000"/>
                </a:solidFill>
              </a:rPr>
              <a:t>Lengthen </a:t>
            </a:r>
            <a:r>
              <a:rPr lang="en-US" sz="1800" dirty="0">
                <a:solidFill>
                  <a:srgbClr val="FF8000"/>
                </a:solidFill>
              </a:rPr>
              <a:t>the duration of the Summits and incorporate additional content with practical activities.</a:t>
            </a:r>
          </a:p>
          <a:p>
            <a:pPr algn="ctr"/>
            <a:endParaRPr lang="en-US" b="1" dirty="0">
              <a:solidFill>
                <a:srgbClr val="262626"/>
              </a:solidFill>
            </a:endParaRPr>
          </a:p>
        </p:txBody>
      </p:sp>
      <p:sp>
        <p:nvSpPr>
          <p:cNvPr id="22" name="Title 1"/>
          <p:cNvSpPr txBox="1">
            <a:spLocks/>
          </p:cNvSpPr>
          <p:nvPr/>
        </p:nvSpPr>
        <p:spPr bwMode="auto">
          <a:xfrm>
            <a:off x="6667513" y="1388240"/>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3</a:t>
            </a:r>
          </a:p>
          <a:p>
            <a:pPr algn="ctr"/>
            <a:endParaRPr lang="en-US" sz="1800" b="1" dirty="0" smtClean="0">
              <a:solidFill>
                <a:srgbClr val="262626"/>
              </a:solidFill>
            </a:endParaRPr>
          </a:p>
          <a:p>
            <a:pPr algn="ctr"/>
            <a:r>
              <a:rPr lang="en-US" altLang="en-US" sz="1800" dirty="0"/>
              <a:t>Something else?</a:t>
            </a:r>
          </a:p>
        </p:txBody>
      </p:sp>
    </p:spTree>
    <p:extLst>
      <p:ext uri="{BB962C8B-B14F-4D97-AF65-F5344CB8AC3E}">
        <p14:creationId xmlns:p14="http://schemas.microsoft.com/office/powerpoint/2010/main" val="3970178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11</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069997"/>
            <a:ext cx="8942860" cy="390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50000"/>
              </a:lnSpc>
              <a:spcBef>
                <a:spcPts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614363" indent="-614363" eaLnBrk="0" hangingPunct="0">
              <a:lnSpc>
                <a:spcPct val="150000"/>
              </a:lnSpc>
              <a:spcBef>
                <a:spcPts val="0"/>
              </a:spcBef>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50000"/>
              </a:lnSpc>
              <a:spcBef>
                <a:spcPts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p>
          <a:p>
            <a:pPr marL="614363" indent="-614363" eaLnBrk="0" hangingPunct="0">
              <a:lnSpc>
                <a:spcPct val="150000"/>
              </a:lnSpc>
              <a:spcBef>
                <a:spcPts val="0"/>
              </a:spcBef>
              <a:buFont typeface="+mj-lt"/>
              <a:buAutoNum type="arabicPeriod"/>
            </a:pPr>
            <a:r>
              <a:rPr lang="en-US" sz="2400" dirty="0">
                <a:solidFill>
                  <a:srgbClr val="262626"/>
                </a:solidFill>
              </a:rPr>
              <a:t>Providing career development </a:t>
            </a:r>
            <a:r>
              <a:rPr lang="en-US" sz="2400" dirty="0" smtClean="0">
                <a:solidFill>
                  <a:srgbClr val="262626"/>
                </a:solidFill>
              </a:rPr>
              <a:t>conversations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lnSpc>
                <a:spcPct val="150000"/>
              </a:lnSpc>
              <a:spcBef>
                <a:spcPts val="0"/>
              </a:spcBef>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a:lnSpc>
                <a:spcPct val="150000"/>
              </a:lnSpc>
              <a:spcBef>
                <a:spcPts val="0"/>
              </a:spcBef>
              <a:buFont typeface="+mj-lt"/>
              <a:buAutoNum type="arabicPeriod"/>
            </a:pPr>
            <a:r>
              <a:rPr lang="en-US" sz="2400" dirty="0" smtClean="0">
                <a:solidFill>
                  <a:srgbClr val="262626"/>
                </a:solidFill>
              </a:rPr>
              <a:t>Building a diverse and inclusive team environment</a:t>
            </a:r>
          </a:p>
          <a:p>
            <a:pPr marL="614363" lvl="0" indent="-614363">
              <a:lnSpc>
                <a:spcPct val="150000"/>
              </a:lnSpc>
              <a:spcBef>
                <a:spcPts val="0"/>
              </a:spcBef>
              <a:buFont typeface="+mj-lt"/>
              <a:buAutoNum type="arabicPeriod"/>
            </a:pPr>
            <a:r>
              <a:rPr lang="en-US" sz="2400" dirty="0" smtClean="0">
                <a:solidFill>
                  <a:srgbClr val="262626"/>
                </a:solidFill>
              </a:rPr>
              <a:t>Coaching </a:t>
            </a:r>
            <a:r>
              <a:rPr lang="en-US" sz="2400" dirty="0">
                <a:solidFill>
                  <a:srgbClr val="262626"/>
                </a:solidFill>
              </a:rPr>
              <a:t>my </a:t>
            </a:r>
            <a:r>
              <a:rPr lang="en-US" sz="2400" dirty="0" smtClean="0">
                <a:solidFill>
                  <a:srgbClr val="262626"/>
                </a:solidFill>
              </a:rPr>
              <a:t>employees</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Share a little about your </a:t>
            </a:r>
            <a:r>
              <a:rPr lang="en-US" altLang="en-US" sz="2000" dirty="0" smtClean="0"/>
              <a:t>experience in role.</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12</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510181"/>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As part of your role, are you required </a:t>
            </a:r>
            <a:r>
              <a:rPr lang="en-US" b="1" dirty="0" smtClean="0">
                <a:solidFill>
                  <a:srgbClr val="262626"/>
                </a:solidFill>
              </a:rPr>
              <a:t>to…</a:t>
            </a:r>
            <a:endParaRPr lang="en-US" b="1" dirty="0">
              <a:solidFill>
                <a:srgbClr val="262626"/>
              </a:solidFill>
            </a:endParaRPr>
          </a:p>
        </p:txBody>
      </p:sp>
      <p:sp>
        <p:nvSpPr>
          <p:cNvPr id="11" name="Rectangle 10"/>
          <p:cNvSpPr/>
          <p:nvPr/>
        </p:nvSpPr>
        <p:spPr>
          <a:xfrm>
            <a:off x="311556" y="2046702"/>
            <a:ext cx="9175800" cy="3739485"/>
          </a:xfrm>
          <a:prstGeom prst="rect">
            <a:avLst/>
          </a:prstGeom>
        </p:spPr>
        <p:txBody>
          <a:bodyPr wrap="square">
            <a:spAutoFit/>
          </a:bodyPr>
          <a:lstStyle/>
          <a:p>
            <a:pPr marL="457200" indent="-457200">
              <a:spcBef>
                <a:spcPts val="1800"/>
              </a:spcBef>
              <a:spcAft>
                <a:spcPts val="1200"/>
              </a:spcAft>
              <a:buFontTx/>
              <a:buAutoNum type="arabicPeriod"/>
            </a:pPr>
            <a:r>
              <a:rPr lang="en-US" dirty="0">
                <a:solidFill>
                  <a:srgbClr val="000000"/>
                </a:solidFill>
              </a:rPr>
              <a:t>Make relevant business decisions by thinking commercially to achieve </a:t>
            </a:r>
            <a:r>
              <a:rPr lang="en-US" dirty="0" smtClean="0">
                <a:solidFill>
                  <a:srgbClr val="000000"/>
                </a:solidFill>
              </a:rPr>
              <a:t>desired </a:t>
            </a:r>
            <a:r>
              <a:rPr lang="en-US" dirty="0">
                <a:solidFill>
                  <a:srgbClr val="000000"/>
                </a:solidFill>
              </a:rPr>
              <a:t>business </a:t>
            </a:r>
            <a:r>
              <a:rPr lang="en-US" dirty="0" smtClean="0">
                <a:solidFill>
                  <a:srgbClr val="000000"/>
                </a:solidFill>
              </a:rPr>
              <a:t>outcomes? </a:t>
            </a:r>
            <a:r>
              <a:rPr lang="en-US" i="1" dirty="0">
                <a:solidFill>
                  <a:schemeClr val="tx1">
                    <a:lumMod val="60000"/>
                    <a:lumOff val="40000"/>
                  </a:schemeClr>
                </a:solidFill>
              </a:rPr>
              <a:t>(e.g. risk/cost allocation, developing strategic plans, building partnering relationships, writing business proposals and requesting appropriate expertise</a:t>
            </a:r>
            <a:r>
              <a:rPr lang="en-US" i="1" dirty="0" smtClean="0">
                <a:solidFill>
                  <a:schemeClr val="tx1">
                    <a:lumMod val="60000"/>
                    <a:lumOff val="40000"/>
                  </a:schemeClr>
                </a:solidFill>
              </a:rPr>
              <a:t>)</a:t>
            </a:r>
            <a:endParaRPr lang="en-US" dirty="0" smtClean="0">
              <a:solidFill>
                <a:srgbClr val="000000"/>
              </a:solidFill>
            </a:endParaRPr>
          </a:p>
          <a:p>
            <a:pPr marL="457200" indent="-457200">
              <a:spcBef>
                <a:spcPts val="1800"/>
              </a:spcBef>
              <a:spcAft>
                <a:spcPts val="1200"/>
              </a:spcAft>
              <a:buFontTx/>
              <a:buAutoNum type="arabicPeriod"/>
            </a:pPr>
            <a:r>
              <a:rPr lang="en-US" dirty="0" smtClean="0">
                <a:solidFill>
                  <a:srgbClr val="000000"/>
                </a:solidFill>
              </a:rPr>
              <a:t>Accurately </a:t>
            </a:r>
            <a:r>
              <a:rPr lang="en-US" dirty="0">
                <a:solidFill>
                  <a:srgbClr val="000000"/>
                </a:solidFill>
              </a:rPr>
              <a:t>formulate, analyze and interpret required financial </a:t>
            </a:r>
            <a:r>
              <a:rPr lang="en-US" dirty="0" smtClean="0">
                <a:solidFill>
                  <a:srgbClr val="000000"/>
                </a:solidFill>
              </a:rPr>
              <a:t>reports?                   </a:t>
            </a:r>
            <a:r>
              <a:rPr lang="en-US" i="1" dirty="0" smtClean="0">
                <a:solidFill>
                  <a:schemeClr val="tx1">
                    <a:lumMod val="60000"/>
                    <a:lumOff val="40000"/>
                  </a:schemeClr>
                </a:solidFill>
              </a:rPr>
              <a:t>(</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p>
          <a:p>
            <a:pPr marL="457200" indent="-457200">
              <a:spcBef>
                <a:spcPts val="1800"/>
              </a:spcBef>
              <a:spcAft>
                <a:spcPts val="1200"/>
              </a:spcAft>
              <a:buFontTx/>
              <a:buAutoNum type="arabicPeriod"/>
            </a:pPr>
            <a:r>
              <a:rPr lang="en-US" dirty="0" smtClean="0">
                <a:solidFill>
                  <a:srgbClr val="000000"/>
                </a:solidFill>
              </a:rPr>
              <a:t>Develop </a:t>
            </a:r>
            <a:r>
              <a:rPr lang="en-US" dirty="0">
                <a:solidFill>
                  <a:srgbClr val="000000"/>
                </a:solidFill>
              </a:rPr>
              <a:t>and execute a strategic vision across various levels of the </a:t>
            </a:r>
            <a:r>
              <a:rPr lang="en-US" dirty="0" smtClean="0">
                <a:solidFill>
                  <a:srgbClr val="000000"/>
                </a:solidFill>
              </a:rPr>
              <a:t>organization?</a:t>
            </a:r>
          </a:p>
          <a:p>
            <a:pPr marL="457200" indent="-457200">
              <a:spcBef>
                <a:spcPts val="1800"/>
              </a:spcBef>
              <a:spcAft>
                <a:spcPts val="1200"/>
              </a:spcAft>
              <a:buFontTx/>
              <a:buAutoNum type="arabicPeriod"/>
            </a:pPr>
            <a:r>
              <a:rPr lang="en-US" dirty="0" smtClean="0">
                <a:solidFill>
                  <a:srgbClr val="000000"/>
                </a:solidFill>
              </a:rPr>
              <a:t>Discuss </a:t>
            </a:r>
            <a:r>
              <a:rPr lang="en-US" dirty="0">
                <a:solidFill>
                  <a:srgbClr val="000000"/>
                </a:solidFill>
              </a:rPr>
              <a:t>and support the enterprise growth strategy to increase the customer </a:t>
            </a:r>
            <a:r>
              <a:rPr lang="en-US" dirty="0" smtClean="0">
                <a:solidFill>
                  <a:srgbClr val="000000"/>
                </a:solidFill>
              </a:rPr>
              <a:t>experience</a:t>
            </a:r>
            <a:r>
              <a:rPr lang="en-US" dirty="0">
                <a:solidFill>
                  <a:srgbClr val="000000"/>
                </a:solidFill>
              </a:rPr>
              <a:t>?</a:t>
            </a: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13</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2</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8562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3</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4</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2230806" y="3856350"/>
            <a:ext cx="6980755" cy="1323439"/>
          </a:xfrm>
          <a:prstGeom prst="rect">
            <a:avLst/>
          </a:prstGeom>
        </p:spPr>
        <p:txBody>
          <a:bodyPr wrap="square" anchor="ctr">
            <a:spAutoFit/>
          </a:bodyPr>
          <a:lstStyle/>
          <a:p>
            <a:pPr fontAlgn="auto">
              <a:spcBef>
                <a:spcPts val="0"/>
              </a:spcBef>
              <a:spcAft>
                <a:spcPts val="0"/>
              </a:spcAft>
              <a:defRPr/>
            </a:pPr>
            <a:r>
              <a:rPr lang="en-US" sz="2000" b="1" dirty="0">
                <a:solidFill>
                  <a:srgbClr val="0070C0"/>
                </a:solidFill>
                <a:latin typeface="Arial"/>
                <a:ea typeface="ＭＳ Ｐゴシック" pitchFamily="34" charset="-128"/>
                <a:cs typeface="+mn-cs"/>
              </a:rPr>
              <a:t>ADVANCED MaTR (AMaTR):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223080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A00000"/>
                </a:solidFill>
                <a:latin typeface="Arial"/>
                <a:ea typeface="ＭＳ Ｐゴシック" pitchFamily="34" charset="-128"/>
                <a:cs typeface="+mn-cs"/>
              </a:rPr>
              <a:t>MANAGEMENT AT THOMSON REUTERS (MaTR)</a:t>
            </a:r>
            <a:r>
              <a:rPr lang="en-US" sz="2000" dirty="0">
                <a:solidFill>
                  <a:srgbClr val="A00000"/>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8" y="3503656"/>
            <a:ext cx="171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68" y="988653"/>
            <a:ext cx="171450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6</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069387" cy="830263"/>
          </a:xfrm>
          <a:ln>
            <a:noFill/>
            <a:miter lim="800000"/>
            <a:headEnd/>
            <a:tailEnd/>
          </a:ln>
        </p:spPr>
        <p:txBody>
          <a:bodyPr/>
          <a:lstStyle/>
          <a:p>
            <a:pPr marL="117475"/>
            <a:r>
              <a:rPr lang="en-US" altLang="en-US" sz="2000" dirty="0"/>
              <a:t>Share a little about your </a:t>
            </a:r>
            <a:r>
              <a:rPr lang="en-US" altLang="en-US" sz="2000" dirty="0" smtClean="0"/>
              <a:t>experiences.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954741" y="1221210"/>
            <a:ext cx="7947212"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a:solidFill>
                  <a:srgbClr val="262626"/>
                </a:solidFill>
              </a:rPr>
              <a:t>What specific skills or resources did you find necessary to have when you became as a Sr. Leader?</a:t>
            </a: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1653703"/>
            <a:ext cx="8806069" cy="4370052"/>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two half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11" name="Rectangle 9"/>
          <p:cNvSpPr>
            <a:spLocks noChangeArrowheads="1"/>
          </p:cNvSpPr>
          <p:nvPr/>
        </p:nvSpPr>
        <p:spPr bwMode="auto">
          <a:xfrm>
            <a:off x="2023352" y="1681138"/>
            <a:ext cx="6108971"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i="1" dirty="0" smtClean="0"/>
              <a:t>10 additional Skill </a:t>
            </a:r>
            <a:r>
              <a:rPr lang="en-US" altLang="en-US" i="1" dirty="0"/>
              <a:t>M</a:t>
            </a:r>
            <a:r>
              <a:rPr lang="en-US" altLang="en-US" i="1" dirty="0" smtClean="0"/>
              <a:t>anagement Sessions available:</a:t>
            </a:r>
          </a:p>
          <a:p>
            <a:pPr eaLnBrk="1" hangingPunct="1"/>
            <a:endParaRPr lang="en-US" altLang="en-US" i="1" dirty="0" smtClean="0"/>
          </a:p>
          <a:p>
            <a:pPr marL="342900" indent="-342900" eaLnBrk="1" hangingPunct="1">
              <a:spcAft>
                <a:spcPts val="600"/>
              </a:spcAft>
              <a:buFont typeface="+mj-lt"/>
              <a:buAutoNum type="arabicPeriod"/>
            </a:pPr>
            <a:r>
              <a:rPr lang="en-US" altLang="en-US" i="1" dirty="0" smtClean="0"/>
              <a:t>Beyond </a:t>
            </a:r>
            <a:r>
              <a:rPr lang="en-US" altLang="en-US" i="1" dirty="0"/>
              <a:t>Unconscious </a:t>
            </a:r>
            <a:r>
              <a:rPr lang="en-US" altLang="en-US" i="1" dirty="0" smtClean="0"/>
              <a:t>Bias</a:t>
            </a:r>
          </a:p>
          <a:p>
            <a:pPr marL="342900" indent="-342900" eaLnBrk="1" hangingPunct="1">
              <a:spcAft>
                <a:spcPts val="600"/>
              </a:spcAft>
              <a:buFont typeface="+mj-lt"/>
              <a:buAutoNum type="arabicPeriod"/>
            </a:pPr>
            <a:r>
              <a:rPr lang="en-US" altLang="en-US" i="1" dirty="0" smtClean="0"/>
              <a:t>Building </a:t>
            </a:r>
            <a:r>
              <a:rPr lang="en-US" altLang="en-US" i="1" dirty="0"/>
              <a:t>Virtual </a:t>
            </a:r>
            <a:r>
              <a:rPr lang="en-US" altLang="en-US" i="1" dirty="0" smtClean="0"/>
              <a:t>Teams</a:t>
            </a:r>
          </a:p>
          <a:p>
            <a:pPr marL="342900" indent="-342900" eaLnBrk="1" hangingPunct="1">
              <a:spcAft>
                <a:spcPts val="600"/>
              </a:spcAft>
              <a:buFont typeface="+mj-lt"/>
              <a:buAutoNum type="arabicPeriod"/>
            </a:pPr>
            <a:r>
              <a:rPr lang="en-US" altLang="en-US" i="1" dirty="0" smtClean="0"/>
              <a:t>Career Conversations</a:t>
            </a:r>
          </a:p>
          <a:p>
            <a:pPr marL="342900" indent="-342900" eaLnBrk="1" hangingPunct="1">
              <a:spcAft>
                <a:spcPts val="600"/>
              </a:spcAft>
              <a:buFont typeface="+mj-lt"/>
              <a:buAutoNum type="arabicPeriod"/>
            </a:pPr>
            <a:r>
              <a:rPr lang="en-US" altLang="en-US" i="1" dirty="0" smtClean="0"/>
              <a:t>Coaching </a:t>
            </a:r>
            <a:r>
              <a:rPr lang="en-US" altLang="en-US" i="1" dirty="0"/>
              <a:t>for </a:t>
            </a:r>
            <a:r>
              <a:rPr lang="en-US" altLang="en-US" i="1" dirty="0" smtClean="0"/>
              <a:t>performance</a:t>
            </a:r>
          </a:p>
          <a:p>
            <a:pPr marL="342900" indent="-342900" eaLnBrk="1" hangingPunct="1">
              <a:spcAft>
                <a:spcPts val="600"/>
              </a:spcAft>
              <a:buFont typeface="+mj-lt"/>
              <a:buAutoNum type="arabicPeriod"/>
            </a:pPr>
            <a:r>
              <a:rPr lang="en-US" altLang="en-US" i="1" dirty="0" smtClean="0"/>
              <a:t>Differentiating performance</a:t>
            </a:r>
          </a:p>
          <a:p>
            <a:pPr marL="342900" indent="-342900" eaLnBrk="1" hangingPunct="1">
              <a:spcAft>
                <a:spcPts val="600"/>
              </a:spcAft>
              <a:buFont typeface="+mj-lt"/>
              <a:buAutoNum type="arabicPeriod" startAt="6"/>
            </a:pPr>
            <a:r>
              <a:rPr lang="en-US" altLang="en-US" i="1" dirty="0"/>
              <a:t>Dynamic Delegation</a:t>
            </a:r>
          </a:p>
          <a:p>
            <a:pPr marL="342900" indent="-342900" eaLnBrk="1" hangingPunct="1">
              <a:spcAft>
                <a:spcPts val="600"/>
              </a:spcAft>
              <a:buFont typeface="+mj-lt"/>
              <a:buAutoNum type="arabicPeriod" startAt="6"/>
            </a:pPr>
            <a:r>
              <a:rPr lang="en-US" altLang="en-US" i="1" dirty="0"/>
              <a:t>Frequent Feedback</a:t>
            </a:r>
          </a:p>
          <a:p>
            <a:pPr marL="342900" indent="-342900" eaLnBrk="1" hangingPunct="1">
              <a:spcAft>
                <a:spcPts val="600"/>
              </a:spcAft>
              <a:buFont typeface="+mj-lt"/>
              <a:buAutoNum type="arabicPeriod" startAt="6"/>
            </a:pPr>
            <a:r>
              <a:rPr lang="en-US" altLang="en-US" i="1" dirty="0"/>
              <a:t>Goal Setting</a:t>
            </a:r>
          </a:p>
          <a:p>
            <a:pPr marL="342900" indent="-342900" eaLnBrk="1" hangingPunct="1">
              <a:spcAft>
                <a:spcPts val="600"/>
              </a:spcAft>
              <a:buFont typeface="+mj-lt"/>
              <a:buAutoNum type="arabicPeriod" startAt="6"/>
            </a:pPr>
            <a:r>
              <a:rPr lang="en-US" altLang="en-US" i="1" dirty="0"/>
              <a:t>Innovate</a:t>
            </a:r>
          </a:p>
          <a:p>
            <a:pPr marL="342900" indent="-342900" eaLnBrk="1" hangingPunct="1">
              <a:spcAft>
                <a:spcPts val="600"/>
              </a:spcAft>
              <a:buFont typeface="+mj-lt"/>
              <a:buAutoNum type="arabicPeriod" startAt="6"/>
            </a:pPr>
            <a:r>
              <a:rPr lang="en-US" altLang="en-US" i="1" dirty="0"/>
              <a:t>Leading Change</a:t>
            </a:r>
            <a:endParaRPr lang="en-US" altLang="en-US" dirty="0"/>
          </a:p>
          <a:p>
            <a:pPr eaLnBrk="1" hangingPunct="1">
              <a:spcAft>
                <a:spcPts val="600"/>
              </a:spcAft>
            </a:pPr>
            <a:endParaRPr lang="en-US" altLang="en-US" i="1" dirty="0" smtClean="0"/>
          </a:p>
        </p:txBody>
      </p:sp>
    </p:spTree>
    <p:extLst>
      <p:ext uri="{BB962C8B-B14F-4D97-AF65-F5344CB8AC3E}">
        <p14:creationId xmlns:p14="http://schemas.microsoft.com/office/powerpoint/2010/main" val="3631767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AMaTR Summit contains Summit 1: Leading Others (1-Day), Intersession Work (3-hours over 3-months) &amp; Summit 2: Leading the Business (1-Day)</a:t>
            </a:r>
            <a:br>
              <a:rPr lang="en-US" altLang="en-US" sz="2000" dirty="0" smtClean="0"/>
            </a:br>
            <a:endParaRPr lang="en-US" altLang="en-US" sz="2000" b="1" dirty="0" smtClean="0">
              <a:solidFill>
                <a:srgbClr val="262626"/>
              </a:solidFill>
            </a:endParaRPr>
          </a:p>
        </p:txBody>
      </p:sp>
      <p:sp>
        <p:nvSpPr>
          <p:cNvPr id="7" name="Footer Placeholder 6"/>
          <p:cNvSpPr>
            <a:spLocks noGrp="1"/>
          </p:cNvSpPr>
          <p:nvPr>
            <p:ph type="ftr" sz="quarter" idx="16"/>
          </p:nvPr>
        </p:nvSpPr>
        <p:spPr>
          <a:xfrm>
            <a:off x="356899" y="6348850"/>
            <a:ext cx="4324350" cy="304800"/>
          </a:xfrm>
        </p:spPr>
        <p:txBody>
          <a:bodyPr/>
          <a:lstStyle/>
          <a:p>
            <a:pPr>
              <a:defRPr/>
            </a:pPr>
            <a:r>
              <a:rPr lang="en-US" dirty="0" smtClean="0"/>
              <a:t>Management Capability Needs Analysis – Focus Group</a:t>
            </a:r>
            <a:endParaRPr lang="en-US" dirty="0"/>
          </a:p>
        </p:txBody>
      </p:sp>
      <p:cxnSp>
        <p:nvCxnSpPr>
          <p:cNvPr id="3" name="Straight Connector 2"/>
          <p:cNvCxnSpPr/>
          <p:nvPr/>
        </p:nvCxnSpPr>
        <p:spPr>
          <a:xfrm>
            <a:off x="4786066"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7502064"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5207" y="1210865"/>
            <a:ext cx="1685925"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8547" y="1191815"/>
            <a:ext cx="16859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5554" y="1201340"/>
            <a:ext cx="169545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p:cNvCxnSpPr/>
          <p:nvPr/>
        </p:nvCxnSpPr>
        <p:spPr>
          <a:xfrm>
            <a:off x="2224763" y="1559259"/>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037" y="1152507"/>
            <a:ext cx="1676767" cy="877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3" name="Table 22"/>
          <p:cNvGraphicFramePr>
            <a:graphicFrameLocks noGrp="1"/>
          </p:cNvGraphicFramePr>
          <p:nvPr>
            <p:extLst>
              <p:ext uri="{D42A27DB-BD31-4B8C-83A1-F6EECF244321}">
                <p14:modId xmlns:p14="http://schemas.microsoft.com/office/powerpoint/2010/main" val="1999716473"/>
              </p:ext>
            </p:extLst>
          </p:nvPr>
        </p:nvGraphicFramePr>
        <p:xfrm>
          <a:off x="220971" y="2154595"/>
          <a:ext cx="1869086" cy="2371098"/>
        </p:xfrm>
        <a:graphic>
          <a:graphicData uri="http://schemas.openxmlformats.org/drawingml/2006/table">
            <a:tbl>
              <a:tblPr/>
              <a:tblGrid>
                <a:gridCol w="1869086"/>
              </a:tblGrid>
              <a:tr h="550190">
                <a:tc>
                  <a:txBody>
                    <a:bodyPr/>
                    <a:lstStyle/>
                    <a:p>
                      <a:pPr algn="l" fontAlgn="base"/>
                      <a:r>
                        <a:rPr lang="es-ES" sz="1100" b="1" dirty="0" err="1" smtClean="0">
                          <a:effectLst/>
                          <a:latin typeface="inherit"/>
                        </a:rPr>
                        <a:t>Self</a:t>
                      </a:r>
                      <a:r>
                        <a:rPr lang="es-ES" sz="1100" b="1" dirty="0" smtClean="0">
                          <a:effectLst/>
                          <a:latin typeface="inherit"/>
                        </a:rPr>
                        <a:t>-paced pre-</a:t>
                      </a:r>
                      <a:r>
                        <a:rPr lang="es-ES" sz="1100" b="1" dirty="0" err="1" smtClean="0">
                          <a:effectLst/>
                          <a:latin typeface="inherit"/>
                        </a:rPr>
                        <a:t>work</a:t>
                      </a:r>
                      <a:endParaRPr lang="es-ES" sz="1100" b="1" dirty="0" smtClean="0">
                        <a:effectLst/>
                        <a:latin typeface="inherit"/>
                      </a:endParaRPr>
                    </a:p>
                    <a:p>
                      <a:pPr algn="l" fontAlgn="base"/>
                      <a:endParaRPr lang="es-ES" sz="1100" b="0" dirty="0" smtClean="0">
                        <a:effectLst/>
                        <a:latin typeface="inherit"/>
                      </a:endParaRPr>
                    </a:p>
                    <a:p>
                      <a:pPr marL="87313" indent="-87313" algn="l" fontAlgn="base">
                        <a:buFont typeface="Arial" pitchFamily="34" charset="0"/>
                        <a:buChar char="•"/>
                      </a:pPr>
                      <a:r>
                        <a:rPr lang="es-ES" sz="1100" b="0" dirty="0" smtClean="0">
                          <a:effectLst/>
                          <a:latin typeface="inherit"/>
                        </a:rPr>
                        <a:t>Read </a:t>
                      </a:r>
                      <a:r>
                        <a:rPr lang="es-ES" sz="1100" b="0" dirty="0" err="1" smtClean="0">
                          <a:effectLst/>
                          <a:latin typeface="inherit"/>
                        </a:rPr>
                        <a:t>the</a:t>
                      </a:r>
                      <a:r>
                        <a:rPr lang="es-ES" sz="1100" b="0" dirty="0" smtClean="0">
                          <a:effectLst/>
                          <a:latin typeface="inherit"/>
                        </a:rPr>
                        <a:t> </a:t>
                      </a:r>
                      <a:r>
                        <a:rPr lang="es-ES" sz="1100" b="0" u="none" strike="noStrike" dirty="0" err="1" smtClean="0">
                          <a:solidFill>
                            <a:srgbClr val="006699"/>
                          </a:solidFill>
                          <a:effectLst/>
                          <a:latin typeface="inherit"/>
                          <a:hlinkClick r:id="rId7"/>
                        </a:rPr>
                        <a:t>Leading</a:t>
                      </a:r>
                      <a:r>
                        <a:rPr lang="es-ES" sz="1100" b="0" u="none" strike="noStrike" dirty="0" smtClean="0">
                          <a:solidFill>
                            <a:srgbClr val="006699"/>
                          </a:solidFill>
                          <a:effectLst/>
                          <a:latin typeface="inherit"/>
                          <a:hlinkClick r:id="rId7"/>
                        </a:rPr>
                        <a:t> </a:t>
                      </a:r>
                      <a:r>
                        <a:rPr lang="es-ES" sz="1100" b="0" u="none" strike="noStrike" dirty="0" err="1">
                          <a:solidFill>
                            <a:srgbClr val="006699"/>
                          </a:solidFill>
                          <a:effectLst/>
                          <a:latin typeface="inherit"/>
                          <a:hlinkClick r:id="rId7"/>
                        </a:rPr>
                        <a:t>Others</a:t>
                      </a:r>
                      <a:r>
                        <a:rPr lang="es-ES" sz="1100" b="0" u="none" strike="noStrike" dirty="0">
                          <a:solidFill>
                            <a:srgbClr val="006699"/>
                          </a:solidFill>
                          <a:effectLst/>
                          <a:latin typeface="inherit"/>
                          <a:hlinkClick r:id="rId7"/>
                        </a:rPr>
                        <a:t> Case </a:t>
                      </a:r>
                      <a:r>
                        <a:rPr lang="es-ES" sz="1100" b="0" u="none" strike="noStrike" dirty="0" err="1">
                          <a:solidFill>
                            <a:srgbClr val="006699"/>
                          </a:solidFill>
                          <a:effectLst/>
                          <a:latin typeface="inherit"/>
                          <a:hlinkClick r:id="rId7"/>
                        </a:rPr>
                        <a:t>Study</a:t>
                      </a:r>
                      <a:endParaRPr lang="es-ES" sz="1100" b="0" dirty="0">
                        <a:effectLst/>
                        <a:latin typeface="inherit"/>
                      </a:endParaRPr>
                    </a:p>
                    <a:p>
                      <a:pPr algn="l" fontAlgn="base"/>
                      <a:r>
                        <a:rPr lang="es-ES" sz="1100" b="0" dirty="0">
                          <a:effectLst/>
                          <a:latin typeface="inherit"/>
                        </a:rPr>
                        <a:t> </a:t>
                      </a: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r h="550190">
                <a:tc>
                  <a:txBody>
                    <a:bodyPr/>
                    <a:lstStyle/>
                    <a:p>
                      <a:pPr marL="87313" indent="-87313" algn="l" fontAlgn="base">
                        <a:buFont typeface="Arial" pitchFamily="34" charset="0"/>
                        <a:buChar char="•"/>
                      </a:pPr>
                      <a:r>
                        <a:rPr lang="en-US" sz="1100" b="0" dirty="0">
                          <a:effectLst/>
                          <a:latin typeface="inherit"/>
                        </a:rPr>
                        <a:t>Review </a:t>
                      </a:r>
                      <a:r>
                        <a:rPr lang="en-US" sz="1100" b="0" dirty="0" smtClean="0">
                          <a:effectLst/>
                          <a:latin typeface="inherit"/>
                        </a:rPr>
                        <a:t>and</a:t>
                      </a:r>
                      <a:r>
                        <a:rPr lang="en-US" sz="1100" b="0" baseline="0" dirty="0" smtClean="0">
                          <a:effectLst/>
                          <a:latin typeface="inherit"/>
                        </a:rPr>
                        <a:t> c</a:t>
                      </a:r>
                      <a:r>
                        <a:rPr lang="en-US" sz="1100" b="0" dirty="0" smtClean="0">
                          <a:effectLst/>
                          <a:latin typeface="inherit"/>
                        </a:rPr>
                        <a:t>omplete</a:t>
                      </a:r>
                      <a:r>
                        <a:rPr lang="en-US" sz="1100" b="0" dirty="0">
                          <a:effectLst/>
                          <a:latin typeface="inherit"/>
                        </a:rPr>
                        <a:t> </a:t>
                      </a:r>
                      <a:r>
                        <a:rPr lang="en-US" sz="1100" b="0" u="none" strike="noStrike" dirty="0">
                          <a:solidFill>
                            <a:srgbClr val="006699"/>
                          </a:solidFill>
                          <a:effectLst/>
                          <a:latin typeface="inherit"/>
                          <a:hlinkClick r:id="rId8"/>
                        </a:rPr>
                        <a:t>Achieving Return on Strategy</a:t>
                      </a:r>
                      <a:r>
                        <a:rPr lang="en-US" sz="1100" b="0" dirty="0">
                          <a:effectLst/>
                          <a:latin typeface="inherit"/>
                        </a:rPr>
                        <a:t> online </a:t>
                      </a:r>
                      <a:r>
                        <a:rPr lang="en-US" sz="1100" b="0" dirty="0" smtClean="0">
                          <a:effectLst/>
                          <a:latin typeface="inherit"/>
                        </a:rPr>
                        <a:t>module</a:t>
                      </a:r>
                    </a:p>
                    <a:p>
                      <a:pPr algn="l" fontAlgn="base">
                        <a:buFont typeface="Arial" pitchFamily="34" charset="0"/>
                        <a:buChar char="•"/>
                      </a:pPr>
                      <a:endParaRPr lang="en-US" sz="1100" b="0" dirty="0">
                        <a:effectLst/>
                        <a:latin typeface="inherit"/>
                      </a:endParaRP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r h="820194">
                <a:tc>
                  <a:txBody>
                    <a:bodyPr/>
                    <a:lstStyle/>
                    <a:p>
                      <a:pPr marL="87313" indent="-87313" algn="l" fontAlgn="base">
                        <a:buFont typeface="Arial" pitchFamily="34" charset="0"/>
                        <a:buChar char="•"/>
                      </a:pPr>
                      <a:r>
                        <a:rPr lang="en-US" sz="1100" b="0" dirty="0" smtClean="0">
                          <a:effectLst/>
                          <a:latin typeface="inherit"/>
                        </a:rPr>
                        <a:t>Watch</a:t>
                      </a:r>
                      <a:r>
                        <a:rPr lang="en-US" sz="1100" b="0" dirty="0">
                          <a:effectLst/>
                          <a:latin typeface="inherit"/>
                        </a:rPr>
                        <a:t> </a:t>
                      </a:r>
                      <a:r>
                        <a:rPr lang="en-US" sz="1100" b="0" u="none" strike="noStrike" dirty="0">
                          <a:solidFill>
                            <a:srgbClr val="006699"/>
                          </a:solidFill>
                          <a:effectLst/>
                          <a:latin typeface="inherit"/>
                          <a:hlinkClick r:id="rId9"/>
                        </a:rPr>
                        <a:t>Leading @ Thomson Reuters </a:t>
                      </a:r>
                      <a:r>
                        <a:rPr lang="en-US" sz="1100" b="0" dirty="0" smtClean="0">
                          <a:effectLst/>
                          <a:latin typeface="inherit"/>
                        </a:rPr>
                        <a:t>Module</a:t>
                      </a:r>
                    </a:p>
                    <a:p>
                      <a:pPr algn="l" fontAlgn="base">
                        <a:buFont typeface="Arial" pitchFamily="34" charset="0"/>
                        <a:buChar char="•"/>
                      </a:pPr>
                      <a:endParaRPr lang="en-GB" sz="1100" b="0" dirty="0" smtClean="0">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pitchFamily="34" charset="0"/>
                        <a:buChar char="•"/>
                        <a:tabLst/>
                        <a:defRPr/>
                      </a:pPr>
                      <a:r>
                        <a:rPr lang="en-US" sz="1100" b="0" dirty="0" smtClean="0">
                          <a:effectLst/>
                          <a:latin typeface="inherit"/>
                        </a:rPr>
                        <a:t>Meet with your manager</a:t>
                      </a:r>
                    </a:p>
                    <a:p>
                      <a:pPr algn="l" fontAlgn="base">
                        <a:buFont typeface="Arial" pitchFamily="34" charset="0"/>
                        <a:buChar char="•"/>
                      </a:pPr>
                      <a:endParaRPr lang="en-US" sz="1100" b="0" dirty="0">
                        <a:effectLst/>
                        <a:latin typeface="inherit"/>
                      </a:endParaRP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140208123"/>
              </p:ext>
            </p:extLst>
          </p:nvPr>
        </p:nvGraphicFramePr>
        <p:xfrm>
          <a:off x="4934857" y="2198137"/>
          <a:ext cx="2484253" cy="4204720"/>
        </p:xfrm>
        <a:graphic>
          <a:graphicData uri="http://schemas.openxmlformats.org/drawingml/2006/table">
            <a:tbl>
              <a:tblPr/>
              <a:tblGrid>
                <a:gridCol w="2484253"/>
              </a:tblGrid>
              <a:tr h="4173634">
                <a:tc>
                  <a:txBody>
                    <a:bodyPr/>
                    <a:lstStyle/>
                    <a:p>
                      <a:pPr marL="87313" indent="-87313" algn="l" fontAlgn="base">
                        <a:buFont typeface="Arial"/>
                        <a:buNone/>
                      </a:pPr>
                      <a:r>
                        <a:rPr lang="en-GB" sz="1100" b="1" u="none" strike="noStrike" dirty="0" smtClean="0">
                          <a:solidFill>
                            <a:schemeClr val="tx1"/>
                          </a:solidFill>
                          <a:effectLst/>
                          <a:latin typeface="inherit"/>
                        </a:rPr>
                        <a:t>Self -paced</a:t>
                      </a:r>
                      <a:r>
                        <a:rPr lang="en-GB" sz="1100" b="1" u="none" strike="noStrike" baseline="0" dirty="0" smtClean="0">
                          <a:solidFill>
                            <a:schemeClr val="tx1"/>
                          </a:solidFill>
                          <a:effectLst/>
                          <a:latin typeface="inherit"/>
                        </a:rPr>
                        <a:t> work in between Summits </a:t>
                      </a:r>
                    </a:p>
                    <a:p>
                      <a:pPr marL="87313" indent="-87313" algn="l" fontAlgn="base">
                        <a:buFont typeface="Arial"/>
                        <a:buNone/>
                      </a:pPr>
                      <a:endParaRPr lang="en-US" sz="1100" b="1" u="sng" strike="noStrike" dirty="0" smtClean="0">
                        <a:solidFill>
                          <a:srgbClr val="006699"/>
                        </a:solidFill>
                        <a:effectLst/>
                        <a:latin typeface="inherit"/>
                        <a:hlinkClick r:id="rId10"/>
                      </a:endParaRPr>
                    </a:p>
                    <a:p>
                      <a:pPr marL="87313" indent="-87313" algn="l" fontAlgn="base">
                        <a:buFont typeface="Arial"/>
                        <a:buChar char="•"/>
                      </a:pPr>
                      <a:r>
                        <a:rPr lang="en-US" sz="1100" b="0" u="none" strike="noStrike" dirty="0" smtClean="0">
                          <a:solidFill>
                            <a:srgbClr val="006699"/>
                          </a:solidFill>
                          <a:effectLst/>
                          <a:latin typeface="inherit"/>
                          <a:hlinkClick r:id="rId10"/>
                        </a:rPr>
                        <a:t>Force </a:t>
                      </a:r>
                      <a:r>
                        <a:rPr lang="en-US" sz="1100" b="0" u="none" strike="noStrike" dirty="0">
                          <a:solidFill>
                            <a:srgbClr val="006699"/>
                          </a:solidFill>
                          <a:effectLst/>
                          <a:latin typeface="inherit"/>
                          <a:hlinkClick r:id="rId10"/>
                        </a:rPr>
                        <a:t>Field Analysis</a:t>
                      </a:r>
                      <a:r>
                        <a:rPr lang="en-US" sz="1100" b="0" dirty="0">
                          <a:effectLst/>
                          <a:latin typeface="inherit"/>
                        </a:rPr>
                        <a:t> - </a:t>
                      </a:r>
                      <a:r>
                        <a:rPr lang="en-US" sz="1100" b="0" dirty="0" smtClean="0">
                          <a:effectLst/>
                          <a:latin typeface="inherit"/>
                        </a:rPr>
                        <a:t>To </a:t>
                      </a:r>
                      <a:r>
                        <a:rPr lang="en-US" sz="1100" b="0" dirty="0">
                          <a:effectLst/>
                          <a:latin typeface="inherit"/>
                        </a:rPr>
                        <a:t>gain a deeper understanding of the strategy you and your team are driving.</a:t>
                      </a:r>
                    </a:p>
                    <a:p>
                      <a:pPr marL="87313" indent="-87313" algn="l" fontAlgn="base">
                        <a:buFont typeface="Arial"/>
                        <a:buChar char="•"/>
                      </a:pPr>
                      <a:endParaRPr lang="en-US" sz="1100" b="0" u="none" strike="noStrike" dirty="0" smtClean="0">
                        <a:solidFill>
                          <a:srgbClr val="006699"/>
                        </a:solidFill>
                        <a:effectLst/>
                        <a:latin typeface="inherit"/>
                        <a:hlinkClick r:id="rId11"/>
                      </a:endParaRPr>
                    </a:p>
                    <a:p>
                      <a:pPr marL="87313" indent="-87313" algn="l" fontAlgn="base">
                        <a:buFont typeface="Arial"/>
                        <a:buChar char="•"/>
                      </a:pPr>
                      <a:r>
                        <a:rPr lang="en-US" sz="1100" b="0" u="none" strike="noStrike" dirty="0" smtClean="0">
                          <a:solidFill>
                            <a:srgbClr val="006699"/>
                          </a:solidFill>
                          <a:effectLst/>
                          <a:latin typeface="inherit"/>
                          <a:hlinkClick r:id="rId11"/>
                        </a:rPr>
                        <a:t>AMC </a:t>
                      </a:r>
                      <a:r>
                        <a:rPr lang="en-US" sz="1100" b="0" u="none" strike="noStrike" dirty="0">
                          <a:solidFill>
                            <a:srgbClr val="006699"/>
                          </a:solidFill>
                          <a:effectLst/>
                          <a:latin typeface="inherit"/>
                          <a:hlinkClick r:id="rId11"/>
                        </a:rPr>
                        <a:t>Assessment</a:t>
                      </a:r>
                      <a:r>
                        <a:rPr lang="en-US" sz="1100" b="0" dirty="0">
                          <a:effectLst/>
                          <a:latin typeface="inherit"/>
                        </a:rPr>
                        <a:t> - To assess the alignment, mindset, and capability of each individual team member as well as the collective team, in order to determine strategy execution readiness.</a:t>
                      </a:r>
                    </a:p>
                    <a:p>
                      <a:pPr marL="87313" indent="-87313" algn="l" fontAlgn="base">
                        <a:buFont typeface="Arial"/>
                        <a:buChar char="•"/>
                      </a:pPr>
                      <a:endParaRPr lang="en-US" sz="1100" b="0" u="none" strike="noStrike" dirty="0" smtClean="0">
                        <a:solidFill>
                          <a:srgbClr val="006699"/>
                        </a:solidFill>
                        <a:effectLst/>
                        <a:latin typeface="inherit"/>
                        <a:hlinkClick r:id="rId12"/>
                      </a:endParaRPr>
                    </a:p>
                    <a:p>
                      <a:pPr marL="87313" indent="-87313" algn="l" fontAlgn="base">
                        <a:buFont typeface="Arial"/>
                        <a:buChar char="•"/>
                      </a:pPr>
                      <a:r>
                        <a:rPr lang="en-US" sz="1100" b="0" u="none" strike="noStrike" dirty="0" smtClean="0">
                          <a:solidFill>
                            <a:srgbClr val="006699"/>
                          </a:solidFill>
                          <a:effectLst/>
                          <a:latin typeface="inherit"/>
                          <a:hlinkClick r:id="rId12"/>
                        </a:rPr>
                        <a:t>Innovation </a:t>
                      </a:r>
                      <a:r>
                        <a:rPr lang="en-US" sz="1100" b="0" u="none" strike="noStrike" dirty="0">
                          <a:solidFill>
                            <a:srgbClr val="006699"/>
                          </a:solidFill>
                          <a:effectLst/>
                          <a:latin typeface="inherit"/>
                          <a:hlinkClick r:id="rId12"/>
                        </a:rPr>
                        <a:t>Actions</a:t>
                      </a:r>
                      <a:r>
                        <a:rPr lang="en-US" sz="1100" b="0" dirty="0">
                          <a:effectLst/>
                          <a:latin typeface="inherit"/>
                        </a:rPr>
                        <a:t> - To identify the actions that will have the greatest impact on creating an environment where innovation can flourish</a:t>
                      </a:r>
                      <a:r>
                        <a:rPr lang="en-US" sz="1100" b="0" dirty="0" smtClean="0">
                          <a:effectLst/>
                          <a:latin typeface="inherit"/>
                        </a:rPr>
                        <a:t>.</a:t>
                      </a:r>
                    </a:p>
                    <a:p>
                      <a:pPr marL="87313" indent="-87313" algn="l" fontAlgn="base">
                        <a:buFont typeface="Arial"/>
                        <a:buChar char="•"/>
                      </a:pPr>
                      <a:endParaRPr lang="en-US" sz="1100" b="0" dirty="0">
                        <a:effectLst/>
                        <a:latin typeface="inherit"/>
                      </a:endParaRPr>
                    </a:p>
                    <a:p>
                      <a:pPr marL="87313" indent="-87313" algn="l" fontAlgn="base">
                        <a:buFont typeface="Arial"/>
                        <a:buChar char="•"/>
                      </a:pPr>
                      <a:r>
                        <a:rPr lang="en-US" sz="1100" b="0" u="none" strike="noStrike" dirty="0">
                          <a:solidFill>
                            <a:srgbClr val="006699"/>
                          </a:solidFill>
                          <a:effectLst/>
                          <a:latin typeface="inherit"/>
                          <a:hlinkClick r:id="rId13"/>
                        </a:rPr>
                        <a:t>Summit 1 Session </a:t>
                      </a:r>
                      <a:r>
                        <a:rPr lang="en-US" sz="1100" b="0" u="none" strike="noStrike" dirty="0" err="1" smtClean="0">
                          <a:solidFill>
                            <a:srgbClr val="006699"/>
                          </a:solidFill>
                          <a:effectLst/>
                          <a:latin typeface="inherit"/>
                          <a:hlinkClick r:id="rId13"/>
                        </a:rPr>
                        <a:t>Powerpoint</a:t>
                      </a:r>
                      <a:endParaRPr lang="en-US" sz="1100" b="0" u="none" strike="noStrike" dirty="0" smtClean="0">
                        <a:solidFill>
                          <a:srgbClr val="006699"/>
                        </a:solidFill>
                        <a:effectLst/>
                        <a:latin typeface="inherit"/>
                      </a:endParaRPr>
                    </a:p>
                    <a:p>
                      <a:pPr marL="87313" indent="-87313" algn="l" fontAlgn="base">
                        <a:buFont typeface="Arial"/>
                        <a:buChar char="•"/>
                      </a:pPr>
                      <a:endParaRPr lang="en-GB" sz="1100" b="0" u="none" strike="noStrike" dirty="0" smtClean="0">
                        <a:solidFill>
                          <a:srgbClr val="006699"/>
                        </a:solidFill>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a:buChar char="•"/>
                        <a:tabLst/>
                        <a:defRPr/>
                      </a:pPr>
                      <a:r>
                        <a:rPr lang="en-US" sz="1100" b="0" dirty="0" smtClean="0">
                          <a:effectLst/>
                          <a:latin typeface="inherit"/>
                        </a:rPr>
                        <a:t>Tech Trends Video: Big Data</a:t>
                      </a:r>
                    </a:p>
                    <a:p>
                      <a:pPr marL="87313" marR="0" indent="-87313" algn="l" defTabSz="457200" rtl="0" eaLnBrk="1" fontAlgn="base" latinLnBrk="0" hangingPunct="1">
                        <a:lnSpc>
                          <a:spcPct val="100000"/>
                        </a:lnSpc>
                        <a:spcBef>
                          <a:spcPts val="0"/>
                        </a:spcBef>
                        <a:spcAft>
                          <a:spcPts val="0"/>
                        </a:spcAft>
                        <a:buClrTx/>
                        <a:buSzTx/>
                        <a:buFont typeface="Arial"/>
                        <a:buChar char="•"/>
                        <a:tabLst/>
                        <a:defRPr/>
                      </a:pPr>
                      <a:endParaRPr lang="en-GB" sz="1100" b="0" dirty="0" smtClean="0">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a:buChar char="•"/>
                        <a:tabLst/>
                        <a:defRPr/>
                      </a:pPr>
                      <a:r>
                        <a:rPr lang="en-US" sz="1100" b="0" dirty="0" smtClean="0">
                          <a:effectLst/>
                          <a:latin typeface="inherit"/>
                        </a:rPr>
                        <a:t>Tech Trends Video: Cloud Computing</a:t>
                      </a:r>
                    </a:p>
                    <a:p>
                      <a:pPr algn="l" fontAlgn="base">
                        <a:buFont typeface="Arial"/>
                        <a:buChar char="•"/>
                      </a:pPr>
                      <a:endParaRPr lang="en-US" sz="1100" b="0" u="none" strike="noStrike" dirty="0" smtClean="0">
                        <a:solidFill>
                          <a:srgbClr val="006699"/>
                        </a:solidFill>
                        <a:effectLst/>
                        <a:latin typeface="inherit"/>
                      </a:endParaRPr>
                    </a:p>
                  </a:txBody>
                  <a:tcPr marL="6860" marR="6860" marT="6860" marB="68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0" name="Rectangle 19"/>
          <p:cNvSpPr/>
          <p:nvPr/>
        </p:nvSpPr>
        <p:spPr>
          <a:xfrm>
            <a:off x="2369127" y="2140081"/>
            <a:ext cx="2317173" cy="3985706"/>
          </a:xfrm>
          <a:prstGeom prst="rect">
            <a:avLst/>
          </a:prstGeom>
        </p:spPr>
        <p:txBody>
          <a:bodyPr wrap="square" anchor="t">
            <a:spAutoFit/>
          </a:bodyPr>
          <a:lstStyle/>
          <a:p>
            <a:r>
              <a:rPr lang="en-GB" sz="1100" b="1" dirty="0" smtClean="0"/>
              <a:t>Three rounds of  Simulation</a:t>
            </a:r>
            <a:endParaRPr lang="en-US" sz="1100" b="1" dirty="0" smtClean="0"/>
          </a:p>
          <a:p>
            <a:endParaRPr lang="en-US" sz="1100" b="1" dirty="0" smtClean="0"/>
          </a:p>
          <a:p>
            <a:r>
              <a:rPr lang="en-US" sz="1100" b="1" dirty="0" smtClean="0"/>
              <a:t>Aims:</a:t>
            </a:r>
          </a:p>
          <a:p>
            <a:r>
              <a:rPr lang="en-US" sz="1100" b="1" dirty="0" smtClean="0"/>
              <a:t>Strategy</a:t>
            </a:r>
            <a:endParaRPr lang="en-US" sz="1100" b="1" dirty="0"/>
          </a:p>
          <a:p>
            <a:pPr marL="87313" indent="-87313">
              <a:buFont typeface="Arial" pitchFamily="34" charset="0"/>
              <a:buChar char="•"/>
            </a:pPr>
            <a:r>
              <a:rPr lang="en-US" sz="1100" dirty="0" smtClean="0"/>
              <a:t>Translating </a:t>
            </a:r>
            <a:r>
              <a:rPr lang="en-US" sz="1100" dirty="0"/>
              <a:t>high-level TR strategy into meaningful personal action</a:t>
            </a:r>
          </a:p>
          <a:p>
            <a:endParaRPr lang="en-US" sz="1100" dirty="0" smtClean="0"/>
          </a:p>
          <a:p>
            <a:r>
              <a:rPr lang="en-US" sz="1100" b="1" dirty="0" smtClean="0"/>
              <a:t>Developing Talent</a:t>
            </a:r>
            <a:endParaRPr lang="en-US" sz="1100" b="1" dirty="0"/>
          </a:p>
          <a:p>
            <a:pPr marL="87313" indent="-87313">
              <a:buFont typeface="Arial" pitchFamily="34" charset="0"/>
              <a:buChar char="•"/>
            </a:pPr>
            <a:r>
              <a:rPr lang="en-US" sz="1100" dirty="0" smtClean="0"/>
              <a:t>Fostering </a:t>
            </a:r>
            <a:r>
              <a:rPr lang="en-US" sz="1100" dirty="0"/>
              <a:t>a climate of innovation, risk taking and diversity of </a:t>
            </a:r>
            <a:r>
              <a:rPr lang="en-US" sz="1100" dirty="0" smtClean="0"/>
              <a:t>though</a:t>
            </a:r>
          </a:p>
          <a:p>
            <a:pPr marL="87313" indent="-87313">
              <a:buFont typeface="Arial" pitchFamily="34" charset="0"/>
              <a:buChar char="•"/>
            </a:pPr>
            <a:r>
              <a:rPr lang="en-US" sz="1100" dirty="0" smtClean="0"/>
              <a:t>Creating </a:t>
            </a:r>
            <a:r>
              <a:rPr lang="en-US" sz="1100" dirty="0"/>
              <a:t>a clear purpose to drive alignment &amp; </a:t>
            </a:r>
            <a:r>
              <a:rPr lang="en-US" sz="1100" dirty="0" smtClean="0"/>
              <a:t>engagement</a:t>
            </a:r>
          </a:p>
          <a:p>
            <a:pPr marL="87313" indent="-87313">
              <a:buFont typeface="Arial" pitchFamily="34" charset="0"/>
              <a:buChar char="•"/>
            </a:pPr>
            <a:r>
              <a:rPr lang="en-US" sz="1100" dirty="0" smtClean="0"/>
              <a:t>Managing </a:t>
            </a:r>
            <a:r>
              <a:rPr lang="en-US" sz="1100" dirty="0"/>
              <a:t>and effecting change across the organization</a:t>
            </a:r>
          </a:p>
          <a:p>
            <a:endParaRPr lang="en-US" sz="1100" b="1" dirty="0" smtClean="0"/>
          </a:p>
          <a:p>
            <a:r>
              <a:rPr lang="en-US" sz="1100" b="1" dirty="0" smtClean="0"/>
              <a:t>Innovation</a:t>
            </a:r>
            <a:endParaRPr lang="en-US" sz="1100" b="1" dirty="0"/>
          </a:p>
          <a:p>
            <a:pPr marL="87313" indent="-87313">
              <a:buFont typeface="Arial" pitchFamily="34" charset="0"/>
              <a:buChar char="•"/>
            </a:pPr>
            <a:r>
              <a:rPr lang="en-US" sz="1100" dirty="0" smtClean="0"/>
              <a:t>Challenging </a:t>
            </a:r>
            <a:r>
              <a:rPr lang="en-US" sz="1100" dirty="0"/>
              <a:t>existing </a:t>
            </a:r>
            <a:r>
              <a:rPr lang="en-US" sz="1100" dirty="0" smtClean="0"/>
              <a:t>assumptions</a:t>
            </a:r>
          </a:p>
          <a:p>
            <a:pPr marL="87313" indent="-87313">
              <a:buFont typeface="Arial" pitchFamily="34" charset="0"/>
              <a:buChar char="•"/>
            </a:pPr>
            <a:r>
              <a:rPr lang="en-US" sz="1100" dirty="0" smtClean="0"/>
              <a:t>Thinking </a:t>
            </a:r>
            <a:r>
              <a:rPr lang="en-US" sz="1100" dirty="0"/>
              <a:t>differently about business </a:t>
            </a:r>
            <a:r>
              <a:rPr lang="en-US" sz="1100" dirty="0" smtClean="0"/>
              <a:t>models</a:t>
            </a:r>
          </a:p>
          <a:p>
            <a:pPr marL="87313" indent="-87313">
              <a:buFont typeface="Arial" pitchFamily="34" charset="0"/>
              <a:buChar char="•"/>
            </a:pPr>
            <a:r>
              <a:rPr lang="en-US" sz="1100" dirty="0" smtClean="0"/>
              <a:t>Growing </a:t>
            </a:r>
            <a:r>
              <a:rPr lang="en-US" sz="1100" dirty="0"/>
              <a:t>organically</a:t>
            </a:r>
          </a:p>
        </p:txBody>
      </p:sp>
      <p:sp>
        <p:nvSpPr>
          <p:cNvPr id="21" name="Rectangle 20"/>
          <p:cNvSpPr/>
          <p:nvPr/>
        </p:nvSpPr>
        <p:spPr>
          <a:xfrm>
            <a:off x="7590972" y="2140081"/>
            <a:ext cx="2104572" cy="3477875"/>
          </a:xfrm>
          <a:prstGeom prst="rect">
            <a:avLst/>
          </a:prstGeom>
        </p:spPr>
        <p:txBody>
          <a:bodyPr wrap="square" anchor="t">
            <a:spAutoFit/>
          </a:bodyPr>
          <a:lstStyle/>
          <a:p>
            <a:r>
              <a:rPr lang="en-US" sz="1100" b="1" dirty="0" smtClean="0"/>
              <a:t>Three rounds of simulation</a:t>
            </a:r>
          </a:p>
          <a:p>
            <a:endParaRPr lang="en-US" sz="1100" dirty="0" smtClean="0"/>
          </a:p>
          <a:p>
            <a:r>
              <a:rPr lang="en-US" sz="1100" b="1" dirty="0" smtClean="0"/>
              <a:t>Aims:</a:t>
            </a:r>
          </a:p>
          <a:p>
            <a:pPr marL="87313" indent="-87313">
              <a:buFont typeface="Arial" pitchFamily="34" charset="0"/>
              <a:buChar char="•"/>
            </a:pPr>
            <a:r>
              <a:rPr lang="en-US" sz="1100" dirty="0" smtClean="0"/>
              <a:t>Broaden enterprise perspective</a:t>
            </a:r>
            <a:endParaRPr lang="en-US" sz="1100" dirty="0"/>
          </a:p>
          <a:p>
            <a:pPr marL="87313" indent="-87313">
              <a:buFont typeface="Arial" pitchFamily="34" charset="0"/>
              <a:buChar char="•"/>
            </a:pPr>
            <a:r>
              <a:rPr lang="en-US" sz="1100" dirty="0" smtClean="0"/>
              <a:t>Strategic thinking</a:t>
            </a:r>
          </a:p>
          <a:p>
            <a:pPr marL="87313" indent="-87313">
              <a:buFont typeface="Arial" pitchFamily="34" charset="0"/>
              <a:buChar char="•"/>
            </a:pPr>
            <a:r>
              <a:rPr lang="en-GB" sz="1100" dirty="0" smtClean="0"/>
              <a:t>Increase cu</a:t>
            </a:r>
            <a:r>
              <a:rPr lang="en-US" sz="1100" dirty="0" smtClean="0"/>
              <a:t>stomer and employee engagement focus,</a:t>
            </a:r>
          </a:p>
          <a:p>
            <a:pPr marL="174625" indent="-174625">
              <a:buFont typeface="Arial" pitchFamily="34" charset="0"/>
              <a:buChar char="•"/>
            </a:pPr>
            <a:endParaRPr lang="en-US" sz="1100" dirty="0" smtClean="0"/>
          </a:p>
          <a:p>
            <a:r>
              <a:rPr lang="en-US" sz="1100" b="1" dirty="0" smtClean="0"/>
              <a:t>Practice transforming the Thomson Reuters business</a:t>
            </a:r>
          </a:p>
          <a:p>
            <a:pPr marL="174625" indent="-174625">
              <a:buFont typeface="Arial" pitchFamily="34" charset="0"/>
              <a:buChar char="•"/>
            </a:pPr>
            <a:endParaRPr lang="en-US" sz="1100" dirty="0" smtClean="0"/>
          </a:p>
          <a:p>
            <a:pPr marL="87313" indent="-87313">
              <a:buFont typeface="Arial" pitchFamily="34" charset="0"/>
              <a:buChar char="•"/>
            </a:pPr>
            <a:r>
              <a:rPr lang="en-US" sz="1100" dirty="0" smtClean="0"/>
              <a:t>Apply </a:t>
            </a:r>
            <a:r>
              <a:rPr lang="en-US" sz="1100" dirty="0"/>
              <a:t>financial and commercial acumen and leadership </a:t>
            </a:r>
            <a:r>
              <a:rPr lang="en-US" sz="1100" dirty="0" smtClean="0"/>
              <a:t>skills</a:t>
            </a:r>
          </a:p>
          <a:p>
            <a:pPr marL="87313" indent="-87313">
              <a:buFont typeface="Arial" pitchFamily="34" charset="0"/>
              <a:buChar char="•"/>
            </a:pPr>
            <a:r>
              <a:rPr lang="en-US" sz="1100" dirty="0" smtClean="0"/>
              <a:t>Make </a:t>
            </a:r>
            <a:r>
              <a:rPr lang="en-US" sz="1100" dirty="0"/>
              <a:t>business decisions and evaluate the trade </a:t>
            </a:r>
            <a:r>
              <a:rPr lang="en-US" sz="1100" dirty="0" smtClean="0"/>
              <a:t>offs</a:t>
            </a:r>
          </a:p>
          <a:p>
            <a:pPr marL="87313" indent="-87313">
              <a:buFont typeface="Arial" pitchFamily="34" charset="0"/>
              <a:buChar char="•"/>
            </a:pPr>
            <a:r>
              <a:rPr lang="en-US" sz="1100" dirty="0" smtClean="0"/>
              <a:t>Immediately </a:t>
            </a:r>
            <a:r>
              <a:rPr lang="en-US" sz="1100" dirty="0"/>
              <a:t>see the results through the financial, customer and people metrics</a:t>
            </a: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elements/1.1/"/>
    <ds:schemaRef ds:uri="http://purl.org/dc/terms/"/>
    <ds:schemaRef ds:uri="3fa24a4a-b0ee-4c08-b39a-6e39483e8d4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25656</TotalTime>
  <Words>2527</Words>
  <Application>Microsoft Office PowerPoint</Application>
  <PresentationFormat>A4 Paper (210x297 mm)</PresentationFormat>
  <Paragraphs>371</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1_TR_PPt_160414</vt:lpstr>
      <vt:lpstr>Management Capability Need Analysis (MCNA)  Focus Group</vt:lpstr>
      <vt:lpstr>WebEx Environment Reminders</vt:lpstr>
      <vt:lpstr>Welcome and Introductions</vt:lpstr>
      <vt:lpstr>WebEx Environment Reminders</vt:lpstr>
      <vt:lpstr>Introduction and History</vt:lpstr>
      <vt:lpstr>Purpose and Strategy Overview</vt:lpstr>
      <vt:lpstr>Share a little about your experiences. </vt:lpstr>
      <vt:lpstr>The current MaTR Summit is offered two ways: One Day (Face to Face) or      two half days (Virtual). The summit includes 2 Skill Sessions: Courageous Conversations &amp; Your Impact on Others  </vt:lpstr>
      <vt:lpstr>AMaTR Summit contains Summit 1: Leading Others (1-Day), Intersession Work (3-hours over 3-months) &amp; Summit 2: Leading the Business (1-Day) </vt:lpstr>
      <vt:lpstr>AMaTR Summit contains Summit 1: Leading Others (1-Day), Intersession Work (3-hours over 3-months) &amp; Summit 2: Leading the Business (1-Day) </vt:lpstr>
      <vt:lpstr>Think about where you find answers to the following topics. </vt:lpstr>
      <vt:lpstr>Share a little about your experience in role.</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461</cp:revision>
  <dcterms:created xsi:type="dcterms:W3CDTF">2016-09-15T13:14:57Z</dcterms:created>
  <dcterms:modified xsi:type="dcterms:W3CDTF">2017-05-10T15:06:19Z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