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7"/>
  </p:notesMasterIdLst>
  <p:handoutMasterIdLst>
    <p:handoutMasterId r:id="rId18"/>
  </p:handoutMasterIdLst>
  <p:sldIdLst>
    <p:sldId id="306" r:id="rId6"/>
    <p:sldId id="321" r:id="rId7"/>
    <p:sldId id="323" r:id="rId8"/>
    <p:sldId id="325" r:id="rId9"/>
    <p:sldId id="307" r:id="rId10"/>
    <p:sldId id="338" r:id="rId11"/>
    <p:sldId id="343" r:id="rId12"/>
    <p:sldId id="344" r:id="rId13"/>
    <p:sldId id="341" r:id="rId14"/>
    <p:sldId id="342" r:id="rId15"/>
    <p:sldId id="322" r:id="rId16"/>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21"/>
            <p14:sldId id="323"/>
            <p14:sldId id="325"/>
            <p14:sldId id="307"/>
          </p14:sldIdLst>
        </p14:section>
        <p14:section name="Untitled Section" id="{4CB0B9AC-1BAF-4884-8084-934CB635183B}">
          <p14:sldIdLst>
            <p14:sldId id="338"/>
            <p14:sldId id="343"/>
            <p14:sldId id="344"/>
            <p14:sldId id="341"/>
            <p14:sldId id="342"/>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000"/>
    <a:srgbClr val="262626"/>
    <a:srgbClr val="FFBA75"/>
    <a:srgbClr val="FF9225"/>
    <a:srgbClr val="A00000"/>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5" autoAdjust="0"/>
    <p:restoredTop sz="70471" autoAdjust="0"/>
  </p:normalViewPr>
  <p:slideViewPr>
    <p:cSldViewPr snapToGrid="0">
      <p:cViewPr varScale="1">
        <p:scale>
          <a:sx n="48" d="100"/>
          <a:sy n="48" d="100"/>
        </p:scale>
        <p:origin x="-1694" y="-67"/>
      </p:cViewPr>
      <p:guideLst>
        <p:guide orient="horz" pos="2160"/>
        <p:guide pos="312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5/10/2017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5/10/2017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endParaRPr lang="en-US" altLang="en-US" dirty="0" smtClean="0"/>
          </a:p>
          <a:p>
            <a:r>
              <a:rPr lang="en-US" altLang="en-US" dirty="0" smtClean="0"/>
              <a:t>Hello!</a:t>
            </a:r>
          </a:p>
          <a:p>
            <a:endParaRPr lang="en-US" altLang="en-US" dirty="0" smtClean="0"/>
          </a:p>
          <a:p>
            <a:r>
              <a:rPr lang="en-US" altLang="en-US" dirty="0" smtClean="0"/>
              <a:t>Welcome!</a:t>
            </a:r>
          </a:p>
          <a:p>
            <a:endParaRPr lang="en-US" altLang="en-US" dirty="0" smtClean="0"/>
          </a:p>
          <a:p>
            <a:r>
              <a:rPr lang="en-US" altLang="en-US" dirty="0" smtClean="0"/>
              <a:t>Hello</a:t>
            </a:r>
            <a:r>
              <a:rPr lang="en-US" altLang="en-US" baseline="0" dirty="0" smtClean="0"/>
              <a:t> and welcome!</a:t>
            </a:r>
          </a:p>
          <a:p>
            <a:endParaRPr lang="en-US" altLang="en-US" dirty="0" smtClean="0"/>
          </a:p>
          <a:p>
            <a:r>
              <a:rPr lang="en-US" altLang="en-US" dirty="0" smtClean="0"/>
              <a:t>Thank</a:t>
            </a:r>
            <a:r>
              <a:rPr lang="en-US" altLang="en-US" baseline="0" dirty="0" smtClean="0"/>
              <a:t> you for joining today we will start momentarily. </a:t>
            </a:r>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Current MaTR Summit= One Day (Face to Face) or 1.5 days (Virtual) Includes 2 Skill Sessions: Courageous Conversations &amp; Your Impact on Others </a:t>
            </a:r>
            <a:endParaRPr lang="en-US" altLang="en-US" b="0" dirty="0" smtClean="0"/>
          </a:p>
          <a:p>
            <a:endParaRPr lang="en-US" altLang="en-US" dirty="0" smtClean="0"/>
          </a:p>
          <a:p>
            <a:r>
              <a:rPr lang="en-US" altLang="en-US" b="1" dirty="0" smtClean="0"/>
              <a:t>ASK</a:t>
            </a:r>
          </a:p>
          <a:p>
            <a:pPr marL="0" indent="0">
              <a:buFont typeface="+mj-lt"/>
              <a:buNone/>
            </a:pPr>
            <a:r>
              <a:rPr lang="en-US" dirty="0" smtClean="0">
                <a:solidFill>
                  <a:srgbClr val="262626"/>
                </a:solidFill>
              </a:rPr>
              <a:t>Think about the length and content covered in the MaTR Summit. Which of the following would you suggest and why?</a:t>
            </a:r>
          </a:p>
          <a:p>
            <a:pPr marL="0" indent="0">
              <a:buFont typeface="+mj-lt"/>
              <a:buNone/>
            </a:pPr>
            <a:r>
              <a:rPr lang="en-US" b="1" dirty="0" smtClean="0">
                <a:solidFill>
                  <a:srgbClr val="262626"/>
                </a:solidFill>
              </a:rPr>
              <a:t>Using your pointer</a:t>
            </a:r>
            <a:r>
              <a:rPr lang="en-US" b="1" baseline="0" dirty="0" smtClean="0">
                <a:solidFill>
                  <a:srgbClr val="262626"/>
                </a:solidFill>
              </a:rPr>
              <a:t> tool select one of the following options:</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MaTR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 and incorporate additional content with practical activities.</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In your opinion, is it reasonable to request completion of pre and post summit activities for managers? </a:t>
            </a:r>
            <a:r>
              <a:rPr lang="en-US" dirty="0" smtClean="0">
                <a:solidFill>
                  <a:srgbClr val="262626"/>
                </a:solidFill>
              </a:rPr>
              <a:t>Please enter</a:t>
            </a:r>
            <a:r>
              <a:rPr lang="en-US" baseline="0" dirty="0" smtClean="0">
                <a:solidFill>
                  <a:srgbClr val="262626"/>
                </a:solidFill>
              </a:rPr>
              <a:t> your answer in the Chat window.</a:t>
            </a:r>
          </a:p>
          <a:p>
            <a:pPr marL="0" marR="0" indent="0" algn="l" defTabSz="457200" rtl="0" eaLnBrk="0" fontAlgn="base" latinLnBrk="0" hangingPunct="0">
              <a:lnSpc>
                <a:spcPct val="100000"/>
              </a:lnSpc>
              <a:spcBef>
                <a:spcPct val="30000"/>
              </a:spcBef>
              <a:spcAft>
                <a:spcPct val="0"/>
              </a:spcAft>
              <a:buClrTx/>
              <a:buSzTx/>
              <a:buFont typeface="+mj-lt"/>
              <a:buNone/>
              <a:tabLst/>
              <a:defRPr/>
            </a:pPr>
            <a:endParaRPr lang="en-US"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 typeface="+mj-lt"/>
              <a:buNone/>
              <a:tabLst/>
              <a:defRPr/>
            </a:pPr>
            <a:r>
              <a:rPr lang="en-US" baseline="0" dirty="0" smtClean="0">
                <a:solidFill>
                  <a:srgbClr val="262626"/>
                </a:solidFill>
              </a:rPr>
              <a:t>(Optional depending on time)</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For Option 2 Responses: How much time would be appropriate? Two full days, Three full days, other? </a:t>
            </a:r>
            <a:r>
              <a:rPr lang="en-US" dirty="0" smtClean="0">
                <a:solidFill>
                  <a:srgbClr val="262626"/>
                </a:solidFill>
              </a:rPr>
              <a:t>Please enter</a:t>
            </a:r>
            <a:r>
              <a:rPr lang="en-US" baseline="0" dirty="0" smtClean="0">
                <a:solidFill>
                  <a:srgbClr val="262626"/>
                </a:solidFill>
              </a:rPr>
              <a:t> your answer in the Chat window.</a:t>
            </a:r>
          </a:p>
          <a:p>
            <a:pPr marL="228600" indent="-228600">
              <a:buFont typeface="+mj-lt"/>
              <a:buAutoNum type="arabicPeriod"/>
            </a:pPr>
            <a:r>
              <a:rPr lang="en-US" sz="1200" kern="1200" dirty="0" smtClean="0">
                <a:solidFill>
                  <a:schemeClr val="tx1"/>
                </a:solidFill>
                <a:effectLst/>
                <a:latin typeface="Arial" panose="020B0604020202020204" pitchFamily="34" charset="0"/>
                <a:ea typeface="+mn-ea"/>
                <a:cs typeface="+mn-cs"/>
              </a:rPr>
              <a:t>In</a:t>
            </a:r>
            <a:r>
              <a:rPr lang="en-US" sz="1200" kern="1200" baseline="0" dirty="0" smtClean="0">
                <a:solidFill>
                  <a:schemeClr val="tx1"/>
                </a:solidFill>
                <a:effectLst/>
                <a:latin typeface="Arial" panose="020B0604020202020204" pitchFamily="34" charset="0"/>
                <a:ea typeface="+mn-ea"/>
                <a:cs typeface="+mn-cs"/>
              </a:rPr>
              <a:t> your experience, when would be the most appropriate time </a:t>
            </a:r>
            <a:r>
              <a:rPr lang="en-US" sz="1200" kern="1200" dirty="0" smtClean="0">
                <a:solidFill>
                  <a:schemeClr val="tx1"/>
                </a:solidFill>
                <a:effectLst/>
                <a:latin typeface="Arial" panose="020B0604020202020204" pitchFamily="34" charset="0"/>
                <a:ea typeface="+mn-ea"/>
                <a:cs typeface="+mn-cs"/>
              </a:rPr>
              <a:t>for a manager to take the</a:t>
            </a:r>
            <a:r>
              <a:rPr lang="en-US" sz="1200" kern="1200" baseline="0" dirty="0" smtClean="0">
                <a:solidFill>
                  <a:schemeClr val="tx1"/>
                </a:solidFill>
                <a:effectLst/>
                <a:latin typeface="Arial" panose="020B0604020202020204" pitchFamily="34" charset="0"/>
                <a:ea typeface="+mn-ea"/>
                <a:cs typeface="+mn-cs"/>
              </a:rPr>
              <a:t> MaTR Summit</a:t>
            </a:r>
            <a:r>
              <a:rPr lang="en-US" sz="120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As soon as promoted</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Within 30-90 days of being promoted</a:t>
            </a:r>
            <a:endParaRPr lang="en-US" sz="2400" kern="1200" dirty="0" smtClean="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Arial" panose="020B0604020202020204" pitchFamily="34" charset="0"/>
                <a:ea typeface="+mn-ea"/>
                <a:cs typeface="+mn-cs"/>
              </a:rPr>
              <a:t>Other</a:t>
            </a:r>
            <a:r>
              <a:rPr lang="en-US" dirty="0" smtClean="0">
                <a:effectLst/>
              </a:rPr>
              <a:t> </a:t>
            </a:r>
            <a:r>
              <a:rPr lang="en-US" sz="105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endParaRPr lang="en-US" sz="1050" kern="1200" dirty="0" smtClean="0">
              <a:solidFill>
                <a:schemeClr val="tx1"/>
              </a:solidFill>
              <a:effectLst/>
              <a:latin typeface="Arial" panose="020B0604020202020204" pitchFamily="34" charset="0"/>
              <a:ea typeface="+mn-ea"/>
              <a:cs typeface="+mn-cs"/>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baseline="0" dirty="0" smtClean="0">
                <a:solidFill>
                  <a:srgbClr val="262626"/>
                </a:solidFill>
              </a:rPr>
              <a:t>*</a:t>
            </a:r>
            <a:r>
              <a:rPr lang="en-US" altLang="en-US" b="1" dirty="0" smtClean="0"/>
              <a:t>ASK</a:t>
            </a:r>
            <a:r>
              <a:rPr lang="en-US" altLang="en-US" b="1" baseline="0" dirty="0" smtClean="0"/>
              <a:t>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dirty="0" smtClean="0"/>
              <a:t>Are</a:t>
            </a:r>
            <a:r>
              <a:rPr lang="en-US" altLang="en-US" baseline="0" dirty="0" smtClean="0"/>
              <a:t> there any additional responses?</a:t>
            </a:r>
            <a:endParaRPr lang="en-US" altLang="en-US" dirty="0" smtClean="0"/>
          </a:p>
          <a:p>
            <a:pPr marL="0" indent="0">
              <a:buFont typeface="Arial" panose="020B0604020202020204" pitchFamily="34" charset="0"/>
              <a:buNone/>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and recommendations for the programs</a:t>
            </a:r>
            <a:r>
              <a:rPr lang="en-US" altLang="en-US" baseline="0" dirty="0" smtClean="0"/>
              <a:t> that will </a:t>
            </a:r>
            <a:r>
              <a:rPr lang="en-US" altLang="en-US" dirty="0" smtClean="0"/>
              <a:t>allow us the ability to provide </a:t>
            </a:r>
            <a:r>
              <a:rPr lang="en-US" altLang="en-US" baseline="0" dirty="0" smtClean="0"/>
              <a:t>t</a:t>
            </a:r>
            <a:r>
              <a:rPr lang="en-US" altLang="en-US" dirty="0" smtClean="0"/>
              <a:t>ools and resources that</a:t>
            </a:r>
            <a:r>
              <a:rPr lang="en-US" altLang="en-US" baseline="0" dirty="0" smtClean="0"/>
              <a:t> is most important to you. Your input is extremely important and to the enterprise success.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a:t>
            </a:r>
            <a:endParaRPr lang="en-US" sz="1200" kern="120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11</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EMILY </a:t>
            </a:r>
          </a:p>
          <a:p>
            <a:r>
              <a:rPr lang="en-US" altLang="en-US" dirty="0" smtClean="0"/>
              <a:t>Hello</a:t>
            </a:r>
            <a:r>
              <a:rPr lang="en-US" altLang="en-US" baseline="0" dirty="0" smtClean="0"/>
              <a:t> and welcome everyone for joining us! </a:t>
            </a:r>
          </a:p>
          <a:p>
            <a:endParaRPr lang="en-US" altLang="en-US" baseline="0" dirty="0" smtClean="0"/>
          </a:p>
          <a:p>
            <a:r>
              <a:rPr lang="en-US" altLang="en-US" sz="1200" kern="1200" baseline="0" dirty="0" smtClean="0">
                <a:solidFill>
                  <a:schemeClr val="tx1"/>
                </a:solidFill>
                <a:effectLst/>
                <a:latin typeface="Arial" panose="020B0604020202020204" pitchFamily="34" charset="0"/>
                <a:ea typeface="+mn-ea"/>
                <a:cs typeface="+mn-cs"/>
              </a:rPr>
              <a:t>My name is</a:t>
            </a:r>
            <a:r>
              <a:rPr lang="en-US" sz="1200" kern="1200" dirty="0" smtClean="0">
                <a:solidFill>
                  <a:schemeClr val="tx1"/>
                </a:solidFill>
                <a:effectLst/>
                <a:latin typeface="Arial" panose="020B0604020202020204" pitchFamily="34" charset="0"/>
                <a:ea typeface="+mn-ea"/>
                <a:cs typeface="+mn-cs"/>
              </a:rPr>
              <a:t> Emily Finch</a:t>
            </a:r>
            <a:r>
              <a:rPr lang="en-US" sz="1200" kern="1200" baseline="0" dirty="0" smtClean="0">
                <a:solidFill>
                  <a:schemeClr val="tx1"/>
                </a:solidFill>
                <a:effectLst/>
                <a:latin typeface="Arial" panose="020B0604020202020204" pitchFamily="34" charset="0"/>
                <a:ea typeface="+mn-ea"/>
                <a:cs typeface="+mn-cs"/>
              </a:rPr>
              <a:t> and I am your host for today’s focus group. </a:t>
            </a:r>
          </a:p>
          <a:p>
            <a:r>
              <a:rPr lang="en-US" sz="1200" kern="1200" baseline="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 </a:t>
            </a:r>
          </a:p>
          <a:p>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r>
              <a:rPr lang="en-US" sz="1200" kern="1200" baseline="0" dirty="0" smtClean="0">
                <a:solidFill>
                  <a:schemeClr val="tx1"/>
                </a:solidFill>
                <a:effectLst/>
                <a:latin typeface="Arial" panose="020B0604020202020204" pitchFamily="34" charset="0"/>
                <a:ea typeface="+mn-ea"/>
                <a:cs typeface="+mn-cs"/>
              </a:rPr>
              <a:t>Our current management audience spans over 7,632 leaders. Our MaTR program touches </a:t>
            </a:r>
            <a:r>
              <a:rPr lang="en-US" altLang="en-US" sz="1200" kern="1200" baseline="0" dirty="0" smtClean="0">
                <a:solidFill>
                  <a:schemeClr val="tx1"/>
                </a:solidFill>
                <a:effectLst/>
                <a:latin typeface="Arial" panose="020B0604020202020204" pitchFamily="34" charset="0"/>
                <a:ea typeface="+mn-ea"/>
                <a:cs typeface="+mn-cs"/>
              </a:rPr>
              <a:t>5, 211 and 2,421 for our AMaTR audience. </a:t>
            </a:r>
            <a:endParaRPr lang="en-US" sz="1200" kern="1200" baseline="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Emily.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resources and assist in delivering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Grace Seng, Senior Manager partner for our APAC region.</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endParaRPr lang="en-US" altLang="en-US" sz="1200" kern="1200" baseline="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If you are unable to stay with us the entire time due to prior commitments, we completely understand. Please accept our deepest gratitude for your participation ahead of time</a:t>
            </a:r>
            <a:r>
              <a:rPr lang="en-US" altLang="en-US" dirty="0" smtClean="0"/>
              <a:t>. </a:t>
            </a:r>
          </a:p>
          <a:p>
            <a:r>
              <a:rPr lang="en-US" altLang="en-US" dirty="0" smtClean="0"/>
              <a:t> </a:t>
            </a:r>
          </a:p>
          <a:p>
            <a:r>
              <a:rPr lang="en-US" altLang="en-US" b="1"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ea typeface="MS PGothic" pitchFamily="34" charset="-128"/>
              </a:rPr>
              <a:t>Okay, now it is our time</a:t>
            </a:r>
            <a:r>
              <a:rPr lang="en-US" altLang="en-US" baseline="0" dirty="0" smtClean="0">
                <a:ea typeface="MS PGothic" pitchFamily="34" charset="-128"/>
              </a:rPr>
              <a:t> to get to know you a little more, while we review a few tools we will use today. The Pointer, Green Check Mark/Red X and the Chat window.</a:t>
            </a:r>
          </a:p>
          <a:p>
            <a:endParaRPr lang="en-US" altLang="en-US" dirty="0" smtClean="0">
              <a:ea typeface="MS PGothic" pitchFamily="34" charset="-128"/>
            </a:endParaRPr>
          </a:p>
          <a:p>
            <a:r>
              <a:rPr lang="en-US" altLang="en-US" dirty="0" smtClean="0">
                <a:ea typeface="MS PGothic" pitchFamily="34" charset="-128"/>
              </a:rPr>
              <a:t>Many of you may have already used these tools, however, for the benefit for everyone, let’s take a quick tour.</a:t>
            </a:r>
          </a:p>
          <a:p>
            <a:endParaRPr lang="en-US" altLang="en-US" dirty="0" smtClean="0">
              <a:ea typeface="MS PGothic" pitchFamily="34" charset="-128"/>
            </a:endParaRPr>
          </a:p>
          <a:p>
            <a:r>
              <a:rPr lang="en-US" altLang="en-US" dirty="0" smtClean="0">
                <a:ea typeface="MS PGothic" pitchFamily="34" charset="-128"/>
              </a:rPr>
              <a:t>Starting at the </a:t>
            </a:r>
            <a:r>
              <a:rPr lang="en-US" altLang="en-US" b="1" dirty="0" smtClean="0">
                <a:ea typeface="MS PGothic" pitchFamily="34" charset="-128"/>
              </a:rPr>
              <a:t>upper Left hand corner of your WebEx</a:t>
            </a:r>
            <a:r>
              <a:rPr lang="en-US" altLang="en-US" b="1" baseline="0" dirty="0" smtClean="0">
                <a:ea typeface="MS PGothic" pitchFamily="34" charset="-128"/>
              </a:rPr>
              <a:t> window</a:t>
            </a:r>
            <a:r>
              <a:rPr lang="en-US" altLang="en-US" b="1" dirty="0" smtClean="0">
                <a:ea typeface="MS PGothic" pitchFamily="34" charset="-128"/>
              </a:rPr>
              <a:t> is the pointer tool, </a:t>
            </a:r>
            <a:r>
              <a:rPr lang="en-US" altLang="en-US" dirty="0" smtClean="0">
                <a:ea typeface="MS PGothic" pitchFamily="34" charset="-128"/>
              </a:rPr>
              <a:t>which is arrow pointing to the right.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and then click on your location of where you are currently located. </a:t>
            </a:r>
          </a:p>
          <a:p>
            <a:endParaRPr lang="en-US" altLang="en-US" dirty="0" smtClean="0">
              <a:ea typeface="MS PGothic" pitchFamily="34" charset="-128"/>
            </a:endParaRPr>
          </a:p>
          <a:p>
            <a:r>
              <a:rPr lang="en-US" altLang="en-US" b="1" dirty="0" smtClean="0">
                <a:ea typeface="MS PGothic" pitchFamily="34" charset="-128"/>
              </a:rPr>
              <a:t>SAY</a:t>
            </a: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focus group feel free to answer questions</a:t>
            </a:r>
            <a:r>
              <a:rPr lang="en-US" altLang="en-US" baseline="0" dirty="0" smtClean="0">
                <a:ea typeface="MS PGothic" pitchFamily="34" charset="-128"/>
              </a:rPr>
              <a:t> using this method.</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manager at Thomson Reuters. </a:t>
            </a:r>
          </a:p>
          <a:p>
            <a:endParaRPr lang="en-US" altLang="en-US" baseline="0" dirty="0" smtClean="0">
              <a:ea typeface="MS PGothic" pitchFamily="34" charset="-128"/>
            </a:endParaRPr>
          </a:p>
          <a:p>
            <a:r>
              <a:rPr lang="en-US" altLang="en-US" b="1" baseline="0"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Above the Chat are two icons, a green check mark and red X.</a:t>
            </a:r>
          </a:p>
          <a:p>
            <a:endParaRPr lang="en-US" altLang="en-US" baseline="0" dirty="0" smtClean="0">
              <a:ea typeface="MS PGothic" pitchFamily="34" charset="-128"/>
            </a:endParaRPr>
          </a:p>
          <a:p>
            <a:r>
              <a:rPr lang="en-US" altLang="en-US" b="1" baseline="0" dirty="0" smtClean="0">
                <a:ea typeface="MS PGothic" pitchFamily="34" charset="-128"/>
              </a:rPr>
              <a:t>ASK</a:t>
            </a:r>
          </a:p>
          <a:p>
            <a:r>
              <a:rPr lang="en-US" altLang="en-US" baseline="0" dirty="0" smtClean="0">
                <a:ea typeface="MS PGothic" pitchFamily="34" charset="-128"/>
              </a:rPr>
              <a:t>Click the green check mark if you are comfortable using todays three tools.</a:t>
            </a:r>
          </a:p>
          <a:p>
            <a:endParaRPr lang="en-US" altLang="en-US" baseline="0" dirty="0" smtClean="0">
              <a:ea typeface="MS PGothic" pitchFamily="34" charset="-128"/>
            </a:endParaRPr>
          </a:p>
          <a:p>
            <a:r>
              <a:rPr lang="en-US" altLang="en-US" baseline="0" dirty="0" smtClean="0">
                <a:ea typeface="MS PGothic" pitchFamily="34" charset="-128"/>
              </a:rPr>
              <a:t>Great! Thank you!</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Let me provide you a little history of our Management Capability Programs</a:t>
            </a:r>
            <a:endParaRPr lang="en-US" altLang="en-US" dirty="0" smtClean="0"/>
          </a:p>
          <a:p>
            <a:r>
              <a:rPr lang="en-US" altLang="en-US" dirty="0" smtClean="0"/>
              <a:t>We launched our global management capability programs, Management at Thomson Reuters (MaTR) in 2013 and Advanced Management at Thomson Reuters (AMaTR) 2014.</a:t>
            </a:r>
          </a:p>
          <a:p>
            <a:endParaRPr lang="en-US" altLang="en-US" dirty="0" smtClean="0"/>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Return on Investment</a:t>
            </a:r>
            <a:r>
              <a:rPr lang="en-US" altLang="en-US" b="1" baseline="0" dirty="0" smtClean="0"/>
              <a:t> (</a:t>
            </a:r>
            <a:r>
              <a:rPr lang="en-US" altLang="en-US" b="1" dirty="0" smtClean="0"/>
              <a:t>ROI) is conservatively estimated at 43%.</a:t>
            </a:r>
            <a:r>
              <a:rPr lang="en-US" altLang="en-US" dirty="0" smtClean="0"/>
              <a:t> (That is, for every $1 spent, $1.43 is returned to Thomson</a:t>
            </a:r>
            <a:r>
              <a:rPr lang="en-US" altLang="en-US" baseline="0" dirty="0" smtClean="0"/>
              <a:t> Reuters</a:t>
            </a:r>
            <a:r>
              <a:rPr lang="en-US" altLang="en-US" dirty="0" smtClean="0"/>
              <a:t>).</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(such as, increased revenues</a:t>
            </a:r>
            <a:r>
              <a:rPr lang="en-US" altLang="en-US" b="1" baseline="0" dirty="0" smtClean="0"/>
              <a:t> and </a:t>
            </a:r>
            <a:r>
              <a:rPr lang="en-US" altLang="en-US" b="1" dirty="0" smtClean="0"/>
              <a:t>cost savings).</a:t>
            </a:r>
            <a:endParaRPr lang="en-US" altLang="en-US" b="0" dirty="0" smtClean="0"/>
          </a:p>
          <a:p>
            <a:pPr marL="171450" indent="-171450">
              <a:buFont typeface="Arial" panose="020B0604020202020204" pitchFamily="34" charset="0"/>
              <a:buChar char="•"/>
            </a:pPr>
            <a:r>
              <a:rPr lang="en-US" altLang="en-US" b="1" dirty="0" smtClean="0"/>
              <a:t>AMaTR has resulted in a 148% Return on Investment</a:t>
            </a:r>
            <a:r>
              <a:rPr lang="en-US" altLang="en-US" b="1" baseline="0" dirty="0" smtClean="0"/>
              <a:t> (</a:t>
            </a:r>
            <a:r>
              <a:rPr lang="en-US" altLang="en-US" b="1" dirty="0" smtClean="0"/>
              <a:t>ROI)</a:t>
            </a:r>
            <a:r>
              <a:rPr lang="en-US" altLang="en-US" dirty="0" smtClean="0"/>
              <a:t> (where by,</a:t>
            </a:r>
            <a:r>
              <a:rPr lang="en-US" altLang="en-US" baseline="0" dirty="0" smtClean="0"/>
              <a:t> </a:t>
            </a:r>
            <a:r>
              <a:rPr lang="en-US" altLang="en-US" dirty="0" smtClean="0"/>
              <a:t>for every $1 spent, $2.48 is returned to Thomson Reuters).</a:t>
            </a:r>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our current offerings are fit for purpose, while identifying emerging areas in both MaTR and AMaTR programs.</a:t>
            </a:r>
            <a:r>
              <a:rPr lang="en-GB" altLang="en-US" baseline="0" dirty="0" smtClean="0"/>
              <a:t> We will focus on what</a:t>
            </a:r>
            <a:r>
              <a:rPr lang="en-US" altLang="en-US" baseline="0" dirty="0" smtClean="0"/>
              <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Use the green check mark for yes, and the red x for no.</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Animation</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Share a little about your experience transitioning from </a:t>
            </a:r>
            <a:r>
              <a:rPr lang="en-US" dirty="0" smtClean="0"/>
              <a:t>Thomson Reuters individual contributor to a people manager role.</a:t>
            </a:r>
          </a:p>
          <a:p>
            <a:endParaRPr lang="en-US" altLang="en-US" dirty="0" smtClean="0"/>
          </a:p>
          <a:p>
            <a:r>
              <a:rPr lang="en-US" altLang="en-US" b="1" dirty="0" smtClean="0"/>
              <a:t>ASK </a:t>
            </a:r>
            <a:endParaRPr lang="en-US" altLang="en-US" b="1" strike="sngStrike" dirty="0" smtClean="0"/>
          </a:p>
          <a:p>
            <a:r>
              <a:rPr lang="en-US" altLang="en-US" b="1" strike="noStrike" baseline="0" dirty="0" smtClean="0"/>
              <a:t>Yes (Green Check Mark) transitioned internally </a:t>
            </a:r>
          </a:p>
          <a:p>
            <a:endParaRPr lang="en-US" altLang="en-US" b="1" strike="noStrike" baseline="0" dirty="0" smtClean="0"/>
          </a:p>
          <a:p>
            <a:r>
              <a:rPr lang="en-US" altLang="en-US" b="1" strike="noStrike" baseline="0" dirty="0" smtClean="0"/>
              <a:t>SAY</a:t>
            </a:r>
          </a:p>
          <a:p>
            <a:r>
              <a:rPr lang="en-US" altLang="en-US" b="0" strike="noStrike" baseline="0" dirty="0" smtClean="0"/>
              <a:t>For the Green Check Marks – those that transitioned internally, this first set of questions will be for you to answer. </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endParaRPr lang="en-US" altLang="en-US" b="1" strike="noStrike" dirty="0" smtClean="0"/>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What specific skills or resources did you find necessary for your transition?</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No (Red X)</a:t>
            </a:r>
            <a:r>
              <a:rPr lang="en-US" b="1" baseline="0" dirty="0" smtClean="0">
                <a:solidFill>
                  <a:srgbClr val="262626"/>
                </a:solidFill>
              </a:rPr>
              <a:t> Joined as a TR Manager</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0" dirty="0" smtClean="0"/>
              <a:t>For the Red</a:t>
            </a:r>
            <a:r>
              <a:rPr lang="en-US" altLang="en-US" b="0" baseline="0" dirty="0" smtClean="0"/>
              <a:t> X – those that joined the TR organization as a manager, this set of questions will be for you to answer.</a:t>
            </a:r>
            <a:endParaRPr lang="en-US" altLang="en-US" b="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What specific skills or resources did you find necessary when you joined?</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where you find answers to the following topics.</a:t>
            </a:r>
          </a:p>
          <a:p>
            <a:r>
              <a:rPr lang="en-US" sz="1200" dirty="0" smtClean="0">
                <a:solidFill>
                  <a:srgbClr val="262626"/>
                </a:solidFill>
              </a:rPr>
              <a:t>I will present 9 topics,</a:t>
            </a:r>
            <a:r>
              <a:rPr lang="en-US" sz="1200" baseline="0" dirty="0" smtClean="0">
                <a:solidFill>
                  <a:srgbClr val="262626"/>
                </a:solidFill>
              </a:rPr>
              <a:t> one at a time. Be as specific as possible where you find, locate, or who you go to for the your resources.</a:t>
            </a: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While managing my team, I use resources from the following place(s) to help me with:</a:t>
            </a:r>
          </a:p>
          <a:p>
            <a:r>
              <a:rPr lang="en-US" altLang="en-US" b="1" dirty="0" smtClean="0"/>
              <a:t>Type</a:t>
            </a:r>
            <a:r>
              <a:rPr lang="en-US" altLang="en-US" b="1" baseline="0" dirty="0" smtClean="0"/>
              <a:t> your first initial responses into the Chat window.</a:t>
            </a: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eaLnBrk="0" hangingPunct="0">
              <a:buFont typeface="+mj-lt"/>
              <a:buAutoNum type="arabicPeriod"/>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1200" dirty="0" smtClean="0">
                <a:solidFill>
                  <a:srgbClr val="262626"/>
                </a:solidFill>
                <a:ea typeface="Times New Roman" pitchFamily="18" charset="0"/>
              </a:rPr>
              <a:t>(goal setting and achievement) </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inquiries</a:t>
            </a: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Methods to provide feedback to my employees </a:t>
            </a:r>
          </a:p>
          <a:p>
            <a:pPr marL="228600" lvl="0" indent="-228600">
              <a:buFont typeface="+mj-lt"/>
              <a:buAutoNum type="arabicPeriod"/>
            </a:pPr>
            <a:r>
              <a:rPr lang="en-US" sz="1200" dirty="0" smtClean="0">
                <a:solidFill>
                  <a:srgbClr val="262626"/>
                </a:solidFill>
              </a:rPr>
              <a:t>Coaching my employees</a:t>
            </a:r>
          </a:p>
          <a:p>
            <a:pPr marL="228600" lvl="0" indent="-228600">
              <a:buFont typeface="+mj-lt"/>
              <a:buAutoNum type="arabicPeriod"/>
            </a:pPr>
            <a:r>
              <a:rPr lang="en-US" sz="1200" dirty="0" smtClean="0">
                <a:solidFill>
                  <a:srgbClr val="262626"/>
                </a:solidFill>
              </a:rPr>
              <a:t>Providing career development conversations</a:t>
            </a:r>
          </a:p>
          <a:p>
            <a:pPr marL="228600" lvl="0" indent="-228600">
              <a:buFont typeface="+mj-lt"/>
              <a:buAutoNum type="arabicPeriod"/>
            </a:pPr>
            <a:r>
              <a:rPr lang="en-US" sz="1200" dirty="0" smtClean="0">
                <a:solidFill>
                  <a:srgbClr val="262626"/>
                </a:solidFill>
              </a:rPr>
              <a:t>Communicating and modeling an enterprise mindset</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Which top 2 have been the most challenging to find or locate learning and resources?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questions you may have regarding the following topics.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smtClean="0">
                <a:solidFill>
                  <a:srgbClr val="262626"/>
                </a:solidFill>
              </a:rPr>
              <a:t>I will present 3 topics,</a:t>
            </a:r>
            <a:r>
              <a:rPr lang="en-US" sz="1200" baseline="0" dirty="0" smtClean="0">
                <a:solidFill>
                  <a:srgbClr val="262626"/>
                </a:solidFill>
              </a:rPr>
              <a:t> one at a time. Unlike the last question about resources that you use. Here, we want to know what learning and support resources would be most beneficial to help you. Be as specific as possible.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a:t>
            </a:r>
          </a:p>
          <a:p>
            <a:r>
              <a:rPr lang="en-US" b="0" dirty="0" smtClean="0">
                <a:solidFill>
                  <a:srgbClr val="262626"/>
                </a:solidFill>
              </a:rPr>
              <a:t>What specific learning and support resources would be most beneficial to help assist you effectively perform the following:</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responses into the Chat window.</a:t>
            </a:r>
            <a:endParaRPr lang="en-US" altLang="en-US" dirty="0" smtClean="0"/>
          </a:p>
          <a:p>
            <a:pPr marL="228600" indent="-228600">
              <a:buAutoNum type="arabicPeriod"/>
            </a:pPr>
            <a:r>
              <a:rPr lang="en-US" sz="1200" dirty="0" smtClean="0">
                <a:solidFill>
                  <a:srgbClr val="000000"/>
                </a:solidFill>
              </a:rPr>
              <a:t>How to accurately formulate, analyze and interpret required financial reports.</a:t>
            </a:r>
            <a:r>
              <a:rPr lang="en-US" sz="1200" baseline="0" dirty="0" smtClean="0">
                <a:solidFill>
                  <a:srgbClr val="000000"/>
                </a:solidFill>
              </a:rPr>
              <a:t> </a:t>
            </a:r>
          </a:p>
          <a:p>
            <a:pPr marL="0" indent="0">
              <a:buNone/>
            </a:pPr>
            <a:r>
              <a:rPr lang="en-US" sz="1200" baseline="0" dirty="0" smtClean="0">
                <a:solidFill>
                  <a:srgbClr val="000000"/>
                </a:solidFill>
              </a:rPr>
              <a:t>Examples could include but not limited to:</a:t>
            </a:r>
            <a:r>
              <a:rPr lang="en-US" sz="1200" dirty="0" smtClean="0">
                <a:solidFill>
                  <a:srgbClr val="000000"/>
                </a:solidFill>
              </a:rPr>
              <a:t> profit and loss statements, profit margins, balance sheets and budgets.</a:t>
            </a:r>
          </a:p>
          <a:p>
            <a:pPr marL="0" indent="0">
              <a:buFont typeface="Arial" panose="020B0604020202020204" pitchFamily="34" charset="0"/>
              <a:buNone/>
            </a:pPr>
            <a:r>
              <a:rPr lang="en-US" sz="1200" dirty="0" smtClean="0">
                <a:solidFill>
                  <a:srgbClr val="000000"/>
                </a:solidFill>
              </a:rPr>
              <a:t>2. Make relevant business decisions by thinking commercially to achieve desired business outcomes.</a:t>
            </a:r>
            <a:r>
              <a:rPr lang="en-US" sz="1200" baseline="0" dirty="0" smtClean="0">
                <a:solidFill>
                  <a:srgbClr val="000000"/>
                </a:solidFill>
              </a:rPr>
              <a:t> </a:t>
            </a:r>
          </a:p>
          <a:p>
            <a:pPr marL="0" indent="0">
              <a:buFont typeface="Arial" panose="020B0604020202020204" pitchFamily="34" charset="0"/>
              <a:buNone/>
            </a:pPr>
            <a:r>
              <a:rPr lang="en-US" sz="1200" baseline="0" dirty="0" smtClean="0">
                <a:solidFill>
                  <a:srgbClr val="000000"/>
                </a:solidFill>
              </a:rPr>
              <a:t>Examples could include but not limited to:</a:t>
            </a:r>
            <a:r>
              <a:rPr lang="en-US" sz="1200" dirty="0" smtClean="0">
                <a:solidFill>
                  <a:srgbClr val="000000"/>
                </a:solidFill>
              </a:rPr>
              <a:t> risk/cost allocation, developing strategic plans, building partnering relationships, writing business proposals and requesting appropriate expertise.</a:t>
            </a:r>
          </a:p>
          <a:p>
            <a:pPr marL="0" lvl="0" indent="0">
              <a:buFont typeface="Arial" panose="020B0604020202020204" pitchFamily="34" charset="0"/>
              <a:buNone/>
            </a:pPr>
            <a:endParaRPr lang="en-US" sz="1200" dirty="0" smtClean="0">
              <a:solidFill>
                <a:srgbClr val="000000"/>
              </a:solidFill>
            </a:endParaRPr>
          </a:p>
          <a:p>
            <a:pPr marL="0" lvl="0" indent="0">
              <a:buFont typeface="Arial" panose="020B0604020202020204" pitchFamily="34" charset="0"/>
              <a:buNone/>
            </a:pPr>
            <a:r>
              <a:rPr lang="en-US" sz="1200" dirty="0" smtClean="0">
                <a:solidFill>
                  <a:srgbClr val="000000"/>
                </a:solidFill>
              </a:rPr>
              <a:t>(Optional</a:t>
            </a:r>
            <a:r>
              <a:rPr lang="en-US" sz="1200" baseline="0" dirty="0" smtClean="0">
                <a:solidFill>
                  <a:srgbClr val="000000"/>
                </a:solidFill>
              </a:rPr>
              <a:t> depending on time)</a:t>
            </a:r>
            <a:endParaRPr lang="en-US" sz="1200" dirty="0" smtClean="0">
              <a:solidFill>
                <a:srgbClr val="000000"/>
              </a:solidFill>
            </a:endParaRPr>
          </a:p>
          <a:p>
            <a:pPr marL="0" indent="0">
              <a:buNone/>
            </a:pPr>
            <a:r>
              <a:rPr lang="en-US" sz="1200" dirty="0" smtClean="0">
                <a:solidFill>
                  <a:srgbClr val="000000"/>
                </a:solidFill>
              </a:rPr>
              <a:t>3. Develop and execute a strategic vision across various levels of the organization.</a:t>
            </a:r>
          </a:p>
          <a:p>
            <a:pPr marL="0" indent="0">
              <a:buNone/>
            </a:pPr>
            <a:r>
              <a:rPr lang="en-US" sz="1200" dirty="0" smtClean="0">
                <a:solidFill>
                  <a:srgbClr val="000000"/>
                </a:solidFill>
              </a:rPr>
              <a:t>4. Discuss and support the enterprise growth strategy to increase the customer experience.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1.5 days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altLang="en-US" dirty="0" smtClean="0"/>
          </a:p>
          <a:p>
            <a:r>
              <a:rPr lang="en-US" altLang="en-US" b="1" dirty="0" smtClean="0"/>
              <a:t>ASK</a:t>
            </a:r>
          </a:p>
          <a:p>
            <a:r>
              <a:rPr lang="en-US" dirty="0" smtClean="0">
                <a:solidFill>
                  <a:srgbClr val="262626"/>
                </a:solidFill>
              </a:rPr>
              <a:t>Considering the additional Skill Sessions listed below for a MaTR which three do you feel are most valuable to have managers complete first and why? Please note, we are not removing any of the ten</a:t>
            </a:r>
            <a:r>
              <a:rPr lang="en-US" baseline="0" dirty="0" smtClean="0">
                <a:solidFill>
                  <a:srgbClr val="262626"/>
                </a:solidFill>
              </a:rPr>
              <a:t> skill sessions listed, we simply want to know your impressions of which are the most valuable to complete first.</a:t>
            </a: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Please enter</a:t>
            </a:r>
            <a:r>
              <a:rPr lang="en-US" b="1" baseline="0" dirty="0" smtClean="0">
                <a:solidFill>
                  <a:srgbClr val="262626"/>
                </a:solidFill>
              </a:rPr>
              <a:t> your number answers in the Chat window.</a:t>
            </a:r>
            <a:endParaRPr lang="en-US" sz="1200" b="1"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 </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kern="1200" dirty="0" smtClean="0">
                <a:solidFill>
                  <a:schemeClr val="tx1"/>
                </a:solidFill>
                <a:effectLst/>
                <a:latin typeface="Arial" panose="020B0604020202020204" pitchFamily="34" charset="0"/>
                <a:ea typeface="+mn-ea"/>
                <a:cs typeface="+mn-cs"/>
              </a:rPr>
              <a:t>What skill topic isn’t provided that you would expect to see or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228600" marR="0" lvl="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u="none" kern="1200" dirty="0" smtClean="0">
                <a:solidFill>
                  <a:schemeClr val="tx1"/>
                </a:solidFill>
                <a:effectLst/>
                <a:latin typeface="Arial" panose="020B0604020202020204" pitchFamily="34" charset="0"/>
                <a:ea typeface="+mn-ea"/>
                <a:cs typeface="+mn-cs"/>
              </a:rPr>
              <a:t>In your opinion,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(YES/NO)</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u="none" kern="1200" dirty="0" smtClean="0">
              <a:solidFill>
                <a:schemeClr val="tx1"/>
              </a:solidFill>
              <a:effectLst/>
              <a:latin typeface="Arial" panose="020B0604020202020204" pitchFamily="34" charset="0"/>
              <a:ea typeface="+mn-ea"/>
              <a:cs typeface="+mn-cs"/>
            </a:endParaRPr>
          </a:p>
          <a:p>
            <a:pPr marL="685800" lvl="1" indent="-228600">
              <a:buFont typeface="+mj-lt"/>
              <a:buAutoNum type="alphaLcPeriod"/>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smtClean="0"/>
              <a:t>Are</a:t>
            </a:r>
            <a:r>
              <a:rPr lang="en-US" altLang="en-US" baseline="0" smtClean="0"/>
              <a:t> there any additional responses?</a:t>
            </a:r>
            <a:endParaRPr lang="en-US" altLang="en-US"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a:t>
            </a:r>
            <a:r>
              <a:rPr lang="en-GB" altLang="en-US" dirty="0"/>
              <a:t>9</a:t>
            </a:r>
            <a:r>
              <a:rPr lang="en-GB" altLang="en-US" dirty="0" smtClean="0"/>
              <a:t>, </a:t>
            </a:r>
            <a:r>
              <a:rPr lang="en-GB" altLang="en-US" dirty="0" smtClean="0"/>
              <a:t>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2" y="287337"/>
            <a:ext cx="9602787" cy="830263"/>
          </a:xfrm>
          <a:ln>
            <a:noFill/>
            <a:miter lim="800000"/>
            <a:headEnd/>
            <a:tailEnd/>
          </a:ln>
        </p:spPr>
        <p:txBody>
          <a:bodyPr/>
          <a:lstStyle/>
          <a:p>
            <a:pPr marL="117475"/>
            <a:r>
              <a:rPr lang="en-US" altLang="en-US" sz="2000" dirty="0" smtClean="0"/>
              <a:t>Current MaTR Summit= One Day (Face to Face) or 1.5 days (Virtual) </a:t>
            </a:r>
            <a:br>
              <a:rPr lang="en-US" altLang="en-US" sz="2000" dirty="0" smtClean="0"/>
            </a:br>
            <a:r>
              <a:rPr lang="en-US" altLang="en-US" sz="2000" dirty="0" smtClean="0"/>
              <a:t>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Think about the length and content covered in the MaTR Summit. Which of the following would you suggest?</a:t>
            </a:r>
          </a:p>
        </p:txBody>
      </p:sp>
      <p:sp>
        <p:nvSpPr>
          <p:cNvPr id="113" name="Title 1"/>
          <p:cNvSpPr txBox="1">
            <a:spLocks/>
          </p:cNvSpPr>
          <p:nvPr/>
        </p:nvSpPr>
        <p:spPr bwMode="auto">
          <a:xfrm>
            <a:off x="496957" y="2299522"/>
            <a:ext cx="2523669" cy="2441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1</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Keep MaTR as it is today. No change.</a:t>
            </a:r>
            <a:endParaRPr lang="en-US" altLang="en-US" sz="2000" dirty="0">
              <a:solidFill>
                <a:schemeClr val="tx2"/>
              </a:solidFill>
            </a:endParaRPr>
          </a:p>
        </p:txBody>
      </p:sp>
      <p:sp>
        <p:nvSpPr>
          <p:cNvPr id="114" name="Title 1"/>
          <p:cNvSpPr txBox="1">
            <a:spLocks/>
          </p:cNvSpPr>
          <p:nvPr/>
        </p:nvSpPr>
        <p:spPr bwMode="auto">
          <a:xfrm>
            <a:off x="3516190" y="2334240"/>
            <a:ext cx="2782957" cy="240672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2</a:t>
            </a:r>
          </a:p>
          <a:p>
            <a:pPr>
              <a:spcAft>
                <a:spcPct val="0"/>
              </a:spcAft>
            </a:pPr>
            <a:endParaRPr lang="en-US" altLang="en-US" sz="2000" dirty="0">
              <a:solidFill>
                <a:schemeClr val="tx2"/>
              </a:solidFill>
            </a:endParaRPr>
          </a:p>
          <a:p>
            <a:pPr>
              <a:spcAft>
                <a:spcPct val="0"/>
              </a:spcAft>
            </a:pPr>
            <a:r>
              <a:rPr lang="en-US" altLang="en-US" sz="2000" dirty="0">
                <a:solidFill>
                  <a:schemeClr val="tx2"/>
                </a:solidFill>
              </a:rPr>
              <a:t>Lengthen the duration of the Summit and incorporate additional content with practical </a:t>
            </a:r>
            <a:r>
              <a:rPr lang="en-US" altLang="en-US" sz="2000" dirty="0" smtClean="0">
                <a:solidFill>
                  <a:schemeClr val="tx2"/>
                </a:solidFill>
              </a:rPr>
              <a:t>activities.</a:t>
            </a:r>
            <a:endParaRPr lang="en-US" altLang="en-US" sz="2000" dirty="0">
              <a:solidFill>
                <a:schemeClr val="tx2"/>
              </a:solidFill>
            </a:endParaRPr>
          </a:p>
        </p:txBody>
      </p:sp>
      <p:sp>
        <p:nvSpPr>
          <p:cNvPr id="115" name="Title 1"/>
          <p:cNvSpPr txBox="1">
            <a:spLocks/>
          </p:cNvSpPr>
          <p:nvPr/>
        </p:nvSpPr>
        <p:spPr bwMode="auto">
          <a:xfrm>
            <a:off x="6794712" y="2312914"/>
            <a:ext cx="2567949" cy="242805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3</a:t>
            </a:r>
          </a:p>
          <a:p>
            <a:pPr>
              <a:spcAft>
                <a:spcPct val="0"/>
              </a:spcAft>
            </a:pPr>
            <a:endParaRPr lang="en-US" altLang="en-US" sz="2000" dirty="0">
              <a:solidFill>
                <a:schemeClr val="tx2"/>
              </a:solidFill>
            </a:endParaRPr>
          </a:p>
          <a:p>
            <a:pPr>
              <a:spcAft>
                <a:spcPct val="0"/>
              </a:spcAft>
            </a:pPr>
            <a:r>
              <a:rPr lang="en-US" altLang="en-US" sz="2000" dirty="0">
                <a:solidFill>
                  <a:schemeClr val="tx2"/>
                </a:solidFill>
              </a:rPr>
              <a:t>Something </a:t>
            </a:r>
            <a:r>
              <a:rPr lang="en-US" altLang="en-US" sz="2000" dirty="0" smtClean="0">
                <a:solidFill>
                  <a:schemeClr val="tx2"/>
                </a:solidFill>
              </a:rPr>
              <a:t>else.</a:t>
            </a:r>
            <a:endParaRPr lang="en-US" altLang="en-US" sz="2000" dirty="0">
              <a:solidFill>
                <a:schemeClr val="tx2"/>
              </a:solidFill>
            </a:endParaRPr>
          </a:p>
        </p:txBody>
      </p:sp>
      <p:cxnSp>
        <p:nvCxnSpPr>
          <p:cNvPr id="118" name="Straight Connector 117"/>
          <p:cNvCxnSpPr/>
          <p:nvPr/>
        </p:nvCxnSpPr>
        <p:spPr>
          <a:xfrm>
            <a:off x="6552604"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3239283"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236538" y="2682104"/>
            <a:ext cx="10383838"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3" name="Title 1"/>
          <p:cNvSpPr txBox="1">
            <a:spLocks/>
          </p:cNvSpPr>
          <p:nvPr/>
        </p:nvSpPr>
        <p:spPr bwMode="auto">
          <a:xfrm>
            <a:off x="10066744" y="958478"/>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endParaRPr lang="en-US" dirty="0" smtClean="0">
              <a:solidFill>
                <a:srgbClr val="262626"/>
              </a:solidFill>
            </a:endParaRPr>
          </a:p>
        </p:txBody>
      </p:sp>
    </p:spTree>
    <p:extLst>
      <p:ext uri="{BB962C8B-B14F-4D97-AF65-F5344CB8AC3E}">
        <p14:creationId xmlns:p14="http://schemas.microsoft.com/office/powerpoint/2010/main" val="3057931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11</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3</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4</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3" name="Rectangle 22"/>
          <p:cNvSpPr/>
          <p:nvPr/>
        </p:nvSpPr>
        <p:spPr>
          <a:xfrm>
            <a:off x="1133525" y="3856350"/>
            <a:ext cx="7525418" cy="1323439"/>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ADVANCED MaTR (AMaTR)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24" name="Rectangle 23"/>
          <p:cNvSpPr/>
          <p:nvPr/>
        </p:nvSpPr>
        <p:spPr>
          <a:xfrm>
            <a:off x="113352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MANAGEMENT AT THOMSON REUTERS (MaTR)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sp>
        <p:nvSpPr>
          <p:cNvPr id="3" name="Oval 2"/>
          <p:cNvSpPr/>
          <p:nvPr/>
        </p:nvSpPr>
        <p:spPr>
          <a:xfrm>
            <a:off x="-756786" y="1212505"/>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72120" y="3741332"/>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a:t>Share a little about your experience transitioning from </a:t>
            </a:r>
            <a:r>
              <a:rPr lang="en-US" sz="2000" dirty="0"/>
              <a:t>Thomson Reuters individual contributor to a people manager role.</a:t>
            </a:r>
            <a:br>
              <a:rPr lang="en-US" sz="2000" dirty="0"/>
            </a:br>
            <a:r>
              <a:rPr lang="en-US" altLang="en-US" sz="2000" dirty="0" smtClean="0"/>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6</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7" y="1221210"/>
            <a:ext cx="83752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What specific skills or resources did you find necessary for your transition? </a:t>
            </a: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extLst>
      <p:ext uri="{BB962C8B-B14F-4D97-AF65-F5344CB8AC3E}">
        <p14:creationId xmlns:p14="http://schemas.microsoft.com/office/powerpoint/2010/main" val="372993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Think about </a:t>
            </a:r>
            <a:r>
              <a:rPr lang="en-US" altLang="en-US" sz="2000" dirty="0" smtClean="0"/>
              <a:t>where you find answers to the following topics.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While managing my team, I use resources from the following place(s) to help me with:</a:t>
            </a:r>
          </a:p>
        </p:txBody>
      </p:sp>
      <p:sp>
        <p:nvSpPr>
          <p:cNvPr id="4" name="Rectangle 3"/>
          <p:cNvSpPr>
            <a:spLocks noChangeArrowheads="1"/>
          </p:cNvSpPr>
          <p:nvPr/>
        </p:nvSpPr>
        <p:spPr bwMode="auto">
          <a:xfrm>
            <a:off x="963140" y="2399020"/>
            <a:ext cx="894286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eaLnBrk="0" hangingPunct="0">
              <a:buFont typeface="+mj-lt"/>
              <a:buAutoNum type="arabicPeriod"/>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2400" dirty="0">
                <a:solidFill>
                  <a:srgbClr val="262626"/>
                </a:solidFill>
                <a:ea typeface="Times New Roman" pitchFamily="18" charset="0"/>
              </a:rPr>
              <a:t>(goal setting and achievement) </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inquiries</a:t>
            </a:r>
          </a:p>
          <a:p>
            <a:pPr marL="614363" lvl="0" indent="-614363">
              <a:buFont typeface="+mj-lt"/>
              <a:buAutoNum type="arabicPeriod"/>
            </a:pPr>
            <a:r>
              <a:rPr lang="en-US" sz="2400" dirty="0" smtClean="0">
                <a:solidFill>
                  <a:srgbClr val="262626"/>
                </a:solidFill>
              </a:rPr>
              <a:t>Building a diverse and inclusive team environment</a:t>
            </a:r>
          </a:p>
          <a:p>
            <a:pPr marL="614363" lvl="0" indent="-614363">
              <a:buFont typeface="+mj-lt"/>
              <a:buAutoNum type="arabicPeriod"/>
            </a:pPr>
            <a:r>
              <a:rPr lang="en-US" sz="2400" dirty="0">
                <a:solidFill>
                  <a:srgbClr val="262626"/>
                </a:solidFill>
              </a:rPr>
              <a:t>Methods to provide feedback to my employees </a:t>
            </a:r>
          </a:p>
          <a:p>
            <a:pPr marL="614363" lvl="0" indent="-614363">
              <a:buFont typeface="+mj-lt"/>
              <a:buAutoNum type="arabicPeriod"/>
            </a:pPr>
            <a:r>
              <a:rPr lang="en-US" sz="2400" dirty="0">
                <a:solidFill>
                  <a:srgbClr val="262626"/>
                </a:solidFill>
              </a:rPr>
              <a:t>Coaching my employees</a:t>
            </a:r>
          </a:p>
          <a:p>
            <a:pPr marL="614363" lvl="0" indent="-614363">
              <a:buFont typeface="+mj-lt"/>
              <a:buAutoNum type="arabicPeriod"/>
            </a:pPr>
            <a:r>
              <a:rPr lang="en-US" sz="2400" dirty="0">
                <a:solidFill>
                  <a:srgbClr val="262626"/>
                </a:solidFill>
              </a:rPr>
              <a:t>Providing career development conversations</a:t>
            </a:r>
          </a:p>
          <a:p>
            <a:pPr marL="614363" lvl="0" indent="-614363">
              <a:buFont typeface="+mj-lt"/>
              <a:buAutoNum type="arabicPeriod"/>
            </a:pPr>
            <a:r>
              <a:rPr lang="en-US" sz="2400" dirty="0">
                <a:solidFill>
                  <a:srgbClr val="262626"/>
                </a:solidFill>
              </a:rPr>
              <a:t>Communicating and modeling an enterprise </a:t>
            </a:r>
            <a:r>
              <a:rPr lang="en-US" sz="2400" dirty="0" smtClean="0">
                <a:solidFill>
                  <a:srgbClr val="262626"/>
                </a:solidFill>
              </a:rPr>
              <a:t>mindset</a:t>
            </a:r>
            <a:endParaRPr lang="en-US" sz="2400" dirty="0">
              <a:solidFill>
                <a:srgbClr val="262626"/>
              </a:solidFill>
            </a:endParaRPr>
          </a:p>
        </p:txBody>
      </p:sp>
    </p:spTree>
    <p:extLst>
      <p:ext uri="{BB962C8B-B14F-4D97-AF65-F5344CB8AC3E}">
        <p14:creationId xmlns:p14="http://schemas.microsoft.com/office/powerpoint/2010/main" val="162976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smtClean="0"/>
              <a:t>Think </a:t>
            </a:r>
            <a:r>
              <a:rPr lang="en-US" altLang="en-US" sz="2000" dirty="0"/>
              <a:t>about questions you may have regarding the following </a:t>
            </a:r>
            <a:r>
              <a:rPr lang="en-US" altLang="en-US" sz="2000" dirty="0" smtClean="0"/>
              <a:t>topics.</a:t>
            </a: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8</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What specific learning and support resources would be most beneficial to help </a:t>
            </a:r>
            <a:r>
              <a:rPr lang="en-US" b="1" dirty="0" smtClean="0">
                <a:solidFill>
                  <a:srgbClr val="262626"/>
                </a:solidFill>
              </a:rPr>
              <a:t>assist you </a:t>
            </a:r>
            <a:r>
              <a:rPr lang="en-US" b="1" dirty="0">
                <a:solidFill>
                  <a:srgbClr val="262626"/>
                </a:solidFill>
              </a:rPr>
              <a:t>effectively perform the following:</a:t>
            </a:r>
          </a:p>
        </p:txBody>
      </p:sp>
      <p:sp>
        <p:nvSpPr>
          <p:cNvPr id="11" name="Rectangle 10"/>
          <p:cNvSpPr/>
          <p:nvPr/>
        </p:nvSpPr>
        <p:spPr>
          <a:xfrm>
            <a:off x="311556" y="2241572"/>
            <a:ext cx="9175800" cy="2139047"/>
          </a:xfrm>
          <a:prstGeom prst="rect">
            <a:avLst/>
          </a:prstGeom>
        </p:spPr>
        <p:txBody>
          <a:bodyPr wrap="square">
            <a:spAutoFit/>
          </a:bodyPr>
          <a:lstStyle/>
          <a:p>
            <a:pPr marL="457200" indent="-457200">
              <a:spcBef>
                <a:spcPts val="1800"/>
              </a:spcBef>
              <a:spcAft>
                <a:spcPts val="1200"/>
              </a:spcAft>
              <a:buFontTx/>
              <a:buAutoNum type="arabicPeriod"/>
            </a:pPr>
            <a:r>
              <a:rPr lang="en-US" dirty="0" smtClean="0">
                <a:solidFill>
                  <a:srgbClr val="000000"/>
                </a:solidFill>
              </a:rPr>
              <a:t>How to accurately </a:t>
            </a:r>
            <a:r>
              <a:rPr lang="en-US" dirty="0">
                <a:solidFill>
                  <a:srgbClr val="000000"/>
                </a:solidFill>
              </a:rPr>
              <a:t>formulate, analyze and interpret required financial </a:t>
            </a:r>
            <a:r>
              <a:rPr lang="en-US" dirty="0" smtClean="0">
                <a:solidFill>
                  <a:srgbClr val="000000"/>
                </a:solidFill>
              </a:rPr>
              <a:t>reports.      </a:t>
            </a:r>
            <a:r>
              <a:rPr lang="en-US" i="1" dirty="0" smtClean="0">
                <a:solidFill>
                  <a:schemeClr val="tx1">
                    <a:lumMod val="60000"/>
                    <a:lumOff val="40000"/>
                  </a:schemeClr>
                </a:solidFill>
              </a:rPr>
              <a:t>(</a:t>
            </a:r>
            <a:r>
              <a:rPr lang="en-US" i="1" dirty="0">
                <a:solidFill>
                  <a:schemeClr val="tx1">
                    <a:lumMod val="60000"/>
                    <a:lumOff val="40000"/>
                  </a:schemeClr>
                </a:solidFill>
              </a:rPr>
              <a:t>e.g. profit and loss statements, profit margins, balance sheets and budgets</a:t>
            </a:r>
            <a:r>
              <a:rPr lang="en-US" i="1" dirty="0" smtClean="0">
                <a:solidFill>
                  <a:schemeClr val="tx1">
                    <a:lumMod val="60000"/>
                    <a:lumOff val="40000"/>
                  </a:schemeClr>
                </a:solidFill>
              </a:rPr>
              <a:t>)</a:t>
            </a:r>
          </a:p>
          <a:p>
            <a:pPr marL="457200" indent="-457200">
              <a:spcBef>
                <a:spcPts val="1800"/>
              </a:spcBef>
              <a:spcAft>
                <a:spcPts val="1200"/>
              </a:spcAft>
              <a:buFontTx/>
              <a:buAutoNum type="arabicPeriod"/>
            </a:pPr>
            <a:r>
              <a:rPr lang="en-US" dirty="0">
                <a:solidFill>
                  <a:srgbClr val="000000"/>
                </a:solidFill>
              </a:rPr>
              <a:t>Make relevant business decisions by thinking commercially to achieve desired business outcomes. </a:t>
            </a:r>
            <a:r>
              <a:rPr lang="en-US" i="1" dirty="0">
                <a:solidFill>
                  <a:schemeClr val="tx1">
                    <a:lumMod val="60000"/>
                    <a:lumOff val="40000"/>
                  </a:schemeClr>
                </a:solidFill>
              </a:rPr>
              <a:t>(e.g. risk/cost allocation, developing strategic plans, building partnering relationships, writing business proposals and requesting appropriate expertise</a:t>
            </a:r>
            <a:r>
              <a:rPr lang="en-US" i="1" dirty="0" smtClean="0">
                <a:solidFill>
                  <a:schemeClr val="tx1">
                    <a:lumMod val="60000"/>
                    <a:lumOff val="40000"/>
                  </a:schemeClr>
                </a:solidFill>
              </a:rPr>
              <a:t>)</a:t>
            </a:r>
          </a:p>
        </p:txBody>
      </p:sp>
      <p:sp>
        <p:nvSpPr>
          <p:cNvPr id="13" name="Title 1"/>
          <p:cNvSpPr txBox="1">
            <a:spLocks/>
          </p:cNvSpPr>
          <p:nvPr/>
        </p:nvSpPr>
        <p:spPr bwMode="auto">
          <a:xfrm>
            <a:off x="10503544" y="-497571"/>
            <a:ext cx="9059448" cy="830263"/>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marL="117475"/>
            <a:endParaRPr lang="en-US" altLang="en-US" sz="2000" b="1" dirty="0" smtClean="0">
              <a:solidFill>
                <a:srgbClr val="262626"/>
              </a:solidFill>
            </a:endParaRPr>
          </a:p>
        </p:txBody>
      </p:sp>
    </p:spTree>
    <p:extLst>
      <p:ext uri="{BB962C8B-B14F-4D97-AF65-F5344CB8AC3E}">
        <p14:creationId xmlns:p14="http://schemas.microsoft.com/office/powerpoint/2010/main" val="95675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2981739"/>
            <a:ext cx="8806069" cy="3042015"/>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1.5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568845"/>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Considering the additional Skill Sessions listed below for a MaTR which three do you feel are most valuable to have managers complete first and why? </a:t>
            </a:r>
          </a:p>
        </p:txBody>
      </p:sp>
      <p:sp>
        <p:nvSpPr>
          <p:cNvPr id="121" name="Rectangle 9"/>
          <p:cNvSpPr>
            <a:spLocks noChangeArrowheads="1"/>
          </p:cNvSpPr>
          <p:nvPr/>
        </p:nvSpPr>
        <p:spPr bwMode="auto">
          <a:xfrm>
            <a:off x="699090" y="3081920"/>
            <a:ext cx="881937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600" b="1" i="1" dirty="0" smtClean="0"/>
              <a:t>MaTR</a:t>
            </a:r>
            <a:r>
              <a:rPr lang="en-US" altLang="en-US" sz="1600" i="1" dirty="0" smtClean="0"/>
              <a:t> </a:t>
            </a:r>
            <a:r>
              <a:rPr lang="en-US" altLang="en-US" sz="1600" i="1" dirty="0"/>
              <a:t>= One Day </a:t>
            </a:r>
            <a:r>
              <a:rPr lang="en-US" altLang="en-US" sz="1600" i="1" dirty="0" smtClean="0"/>
              <a:t>(Face to Face) </a:t>
            </a:r>
            <a:r>
              <a:rPr lang="en-US" altLang="en-US" sz="1600" b="1" i="1" dirty="0" smtClean="0"/>
              <a:t>or </a:t>
            </a:r>
            <a:r>
              <a:rPr lang="en-US" altLang="en-US" sz="1600" i="1" dirty="0" smtClean="0"/>
              <a:t>1.5 days (Virtual)</a:t>
            </a:r>
          </a:p>
          <a:p>
            <a:pPr eaLnBrk="1" hangingPunct="1"/>
            <a:r>
              <a:rPr lang="en-US" altLang="en-US" sz="1600" i="1" dirty="0"/>
              <a:t>I</a:t>
            </a:r>
            <a:r>
              <a:rPr lang="en-US" altLang="en-US" sz="1600" i="1" dirty="0" smtClean="0"/>
              <a:t>ncludes </a:t>
            </a:r>
            <a:r>
              <a:rPr lang="en-US" altLang="en-US" sz="1600" i="1" dirty="0"/>
              <a:t>2 Skill </a:t>
            </a:r>
            <a:r>
              <a:rPr lang="en-US" altLang="en-US" sz="1600" i="1" dirty="0" smtClean="0"/>
              <a:t>Sessions: Courageous </a:t>
            </a:r>
            <a:r>
              <a:rPr lang="en-US" altLang="en-US" sz="1600" i="1" dirty="0"/>
              <a:t>Conversations &amp; Your Impact on </a:t>
            </a:r>
            <a:r>
              <a:rPr lang="en-US" altLang="en-US" sz="1600" i="1" dirty="0" smtClean="0"/>
              <a:t>Others  </a:t>
            </a:r>
          </a:p>
          <a:p>
            <a:pPr eaLnBrk="1" hangingPunct="1"/>
            <a:endParaRPr lang="en-US" altLang="en-US" sz="1600" i="1" dirty="0"/>
          </a:p>
          <a:p>
            <a:pPr eaLnBrk="1" hangingPunct="1"/>
            <a:r>
              <a:rPr lang="en-US" altLang="en-US" sz="1600" i="1" dirty="0" smtClean="0"/>
              <a:t>10 additional Skill </a:t>
            </a:r>
            <a:r>
              <a:rPr lang="en-US" altLang="en-US" sz="1600" i="1" dirty="0"/>
              <a:t>M</a:t>
            </a:r>
            <a:r>
              <a:rPr lang="en-US" altLang="en-US" sz="1600" i="1" dirty="0" smtClean="0"/>
              <a:t>anagement Sessions available:</a:t>
            </a:r>
          </a:p>
          <a:p>
            <a:pPr eaLnBrk="1" hangingPunct="1"/>
            <a:endParaRPr lang="en-US" altLang="en-US" sz="1600" i="1" dirty="0" smtClean="0"/>
          </a:p>
          <a:p>
            <a:pPr marL="342900" indent="-342900" eaLnBrk="1" hangingPunct="1">
              <a:spcAft>
                <a:spcPts val="600"/>
              </a:spcAft>
              <a:buFont typeface="+mj-lt"/>
              <a:buAutoNum type="arabicPeriod"/>
            </a:pPr>
            <a:r>
              <a:rPr lang="en-US" altLang="en-US" sz="1600" i="1" dirty="0" smtClean="0"/>
              <a:t>Beyond </a:t>
            </a:r>
            <a:r>
              <a:rPr lang="en-US" altLang="en-US" sz="1600" i="1" dirty="0"/>
              <a:t>Unconscious </a:t>
            </a:r>
            <a:r>
              <a:rPr lang="en-US" altLang="en-US" sz="1600" i="1" dirty="0" smtClean="0"/>
              <a:t>Bias</a:t>
            </a:r>
          </a:p>
          <a:p>
            <a:pPr marL="342900" indent="-342900" eaLnBrk="1" hangingPunct="1">
              <a:spcAft>
                <a:spcPts val="600"/>
              </a:spcAft>
              <a:buFont typeface="+mj-lt"/>
              <a:buAutoNum type="arabicPeriod"/>
            </a:pPr>
            <a:r>
              <a:rPr lang="en-US" altLang="en-US" sz="1600" i="1" dirty="0" smtClean="0"/>
              <a:t>Building </a:t>
            </a:r>
            <a:r>
              <a:rPr lang="en-US" altLang="en-US" sz="1600" i="1" dirty="0"/>
              <a:t>Virtual </a:t>
            </a:r>
            <a:r>
              <a:rPr lang="en-US" altLang="en-US" sz="1600" i="1" dirty="0" smtClean="0"/>
              <a:t>Teams</a:t>
            </a:r>
          </a:p>
          <a:p>
            <a:pPr marL="342900" indent="-342900" eaLnBrk="1" hangingPunct="1">
              <a:spcAft>
                <a:spcPts val="600"/>
              </a:spcAft>
              <a:buFont typeface="+mj-lt"/>
              <a:buAutoNum type="arabicPeriod"/>
            </a:pPr>
            <a:r>
              <a:rPr lang="en-US" altLang="en-US" sz="1600" i="1" dirty="0" smtClean="0"/>
              <a:t>Career Conversations</a:t>
            </a:r>
          </a:p>
          <a:p>
            <a:pPr marL="342900" indent="-342900" eaLnBrk="1" hangingPunct="1">
              <a:spcAft>
                <a:spcPts val="600"/>
              </a:spcAft>
              <a:buFont typeface="+mj-lt"/>
              <a:buAutoNum type="arabicPeriod"/>
            </a:pPr>
            <a:r>
              <a:rPr lang="en-US" altLang="en-US" sz="1600" i="1" dirty="0" smtClean="0"/>
              <a:t>Coaching </a:t>
            </a:r>
            <a:r>
              <a:rPr lang="en-US" altLang="en-US" sz="1600" i="1" dirty="0"/>
              <a:t>for </a:t>
            </a:r>
            <a:r>
              <a:rPr lang="en-US" altLang="en-US" sz="1600" i="1" dirty="0" smtClean="0"/>
              <a:t>performance</a:t>
            </a:r>
          </a:p>
          <a:p>
            <a:pPr marL="342900" indent="-342900" eaLnBrk="1" hangingPunct="1">
              <a:spcAft>
                <a:spcPts val="600"/>
              </a:spcAft>
              <a:buFont typeface="+mj-lt"/>
              <a:buAutoNum type="arabicPeriod"/>
            </a:pPr>
            <a:r>
              <a:rPr lang="en-US" altLang="en-US" sz="1600" i="1" dirty="0" smtClean="0"/>
              <a:t>Differentiating performance</a:t>
            </a:r>
          </a:p>
        </p:txBody>
      </p:sp>
      <p:sp>
        <p:nvSpPr>
          <p:cNvPr id="122" name="Rectangle 121"/>
          <p:cNvSpPr/>
          <p:nvPr/>
        </p:nvSpPr>
        <p:spPr>
          <a:xfrm>
            <a:off x="4855615" y="4306453"/>
            <a:ext cx="4953000" cy="1631216"/>
          </a:xfrm>
          <a:prstGeom prst="rect">
            <a:avLst/>
          </a:prstGeom>
        </p:spPr>
        <p:txBody>
          <a:bodyPr>
            <a:spAutoFit/>
          </a:bodyPr>
          <a:lstStyle/>
          <a:p>
            <a:pPr marL="342900" indent="-342900" eaLnBrk="1" hangingPunct="1">
              <a:spcAft>
                <a:spcPts val="600"/>
              </a:spcAft>
              <a:buFont typeface="+mj-lt"/>
              <a:buAutoNum type="arabicPeriod" startAt="6"/>
            </a:pPr>
            <a:r>
              <a:rPr lang="en-US" altLang="en-US" sz="1600" i="1" dirty="0" smtClean="0"/>
              <a:t>Dynamic Delegation</a:t>
            </a:r>
          </a:p>
          <a:p>
            <a:pPr marL="342900" indent="-342900" eaLnBrk="1" hangingPunct="1">
              <a:spcAft>
                <a:spcPts val="600"/>
              </a:spcAft>
              <a:buFont typeface="+mj-lt"/>
              <a:buAutoNum type="arabicPeriod" startAt="6"/>
            </a:pPr>
            <a:r>
              <a:rPr lang="en-US" altLang="en-US" sz="1600" i="1" dirty="0" smtClean="0"/>
              <a:t>Frequent Feedback</a:t>
            </a:r>
          </a:p>
          <a:p>
            <a:pPr marL="342900" indent="-342900" eaLnBrk="1" hangingPunct="1">
              <a:spcAft>
                <a:spcPts val="600"/>
              </a:spcAft>
              <a:buFont typeface="+mj-lt"/>
              <a:buAutoNum type="arabicPeriod" startAt="6"/>
            </a:pPr>
            <a:r>
              <a:rPr lang="en-US" altLang="en-US" sz="1600" i="1" dirty="0" smtClean="0"/>
              <a:t>Goal Setting</a:t>
            </a:r>
          </a:p>
          <a:p>
            <a:pPr marL="342900" indent="-342900" eaLnBrk="1" hangingPunct="1">
              <a:spcAft>
                <a:spcPts val="600"/>
              </a:spcAft>
              <a:buFont typeface="+mj-lt"/>
              <a:buAutoNum type="arabicPeriod" startAt="6"/>
            </a:pPr>
            <a:r>
              <a:rPr lang="en-US" altLang="en-US" sz="1600" i="1" dirty="0" smtClean="0"/>
              <a:t>Innovate</a:t>
            </a:r>
            <a:endParaRPr lang="en-US" altLang="en-US" sz="1600" i="1" dirty="0"/>
          </a:p>
          <a:p>
            <a:pPr marL="342900" indent="-342900" eaLnBrk="1" hangingPunct="1">
              <a:spcAft>
                <a:spcPts val="600"/>
              </a:spcAft>
              <a:buFont typeface="+mj-lt"/>
              <a:buAutoNum type="arabicPeriod" startAt="6"/>
            </a:pPr>
            <a:r>
              <a:rPr lang="en-US" altLang="en-US" sz="1600" i="1" dirty="0" smtClean="0"/>
              <a:t>Leading Change</a:t>
            </a:r>
            <a:endParaRPr lang="en-US" altLang="en-US" sz="1600" dirty="0"/>
          </a:p>
        </p:txBody>
      </p:sp>
      <p:sp>
        <p:nvSpPr>
          <p:cNvPr id="10" name="Title 1"/>
          <p:cNvSpPr txBox="1">
            <a:spLocks/>
          </p:cNvSpPr>
          <p:nvPr/>
        </p:nvSpPr>
        <p:spPr bwMode="auto">
          <a:xfrm>
            <a:off x="10108699" y="1529611"/>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endParaRPr lang="en-US" dirty="0" smtClean="0">
              <a:solidFill>
                <a:srgbClr val="262626"/>
              </a:solidFill>
            </a:endParaRPr>
          </a:p>
        </p:txBody>
      </p:sp>
    </p:spTree>
    <p:extLst>
      <p:ext uri="{BB962C8B-B14F-4D97-AF65-F5344CB8AC3E}">
        <p14:creationId xmlns:p14="http://schemas.microsoft.com/office/powerpoint/2010/main" val="3611040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 xmlns:thm15="http://schemas.microsoft.com/office/thememl/2012/main"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321C94-6E5D-4F29-8E97-FB88C443BA10}">
  <ds:schemaRefs>
    <ds:schemaRef ds:uri="3fa24a4a-b0ee-4c08-b39a-6e39483e8d42"/>
    <ds:schemaRef ds:uri="http://schemas.microsoft.com/office/infopath/2007/PartnerControls"/>
    <ds:schemaRef ds:uri="http://schemas.microsoft.com/office/2006/documentManagement/types"/>
    <ds:schemaRef ds:uri="http://purl.org/dc/terms/"/>
    <ds:schemaRef ds:uri="http://schemas.microsoft.com/office/2006/metadata/properties"/>
    <ds:schemaRef ds:uri="http://purl.org/dc/dcmitype/"/>
    <ds:schemaRef ds:uri="http://purl.org/dc/elements/1.1/"/>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24999</TotalTime>
  <Words>2387</Words>
  <Application>Microsoft Office PowerPoint</Application>
  <PresentationFormat>A4 Paper (210x297 mm)</PresentationFormat>
  <Paragraphs>323</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1_TR_PPt_160414</vt:lpstr>
      <vt:lpstr>Management Capability Need Analysis (MCNA)  Focus Group</vt:lpstr>
      <vt:lpstr>Welcome and Introductions</vt:lpstr>
      <vt:lpstr>WebEx Environment Reminders</vt:lpstr>
      <vt:lpstr>Introduction and History</vt:lpstr>
      <vt:lpstr>Purpose and Strategy Overview</vt:lpstr>
      <vt:lpstr>Share a little about your experience transitioning from Thomson Reuters individual contributor to a people manager role.  </vt:lpstr>
      <vt:lpstr>Think about where you find answers to the following topics. </vt:lpstr>
      <vt:lpstr>Think about questions you may have regarding the following topics.</vt:lpstr>
      <vt:lpstr>The current MaTR Summit is offered two ways: One Day (Face to Face) or      1.5 days (Virtual). The summit includes 2 Skill Sessions: Courageous Conversations &amp; Your Impact on Others  </vt:lpstr>
      <vt:lpstr>Current MaTR Summit= One Day (Face to Face) or 1.5 days (Virtual)  Includes 2 Skill Sessions: Courageous Conversations &amp; Your Impact on Others  </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426</cp:revision>
  <dcterms:created xsi:type="dcterms:W3CDTF">2016-09-15T13:14:57Z</dcterms:created>
  <dcterms:modified xsi:type="dcterms:W3CDTF">2017-05-10T15:47:08Z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