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15" r:id="rId5"/>
  </p:sldMasterIdLst>
  <p:notesMasterIdLst>
    <p:notesMasterId r:id="rId18"/>
  </p:notesMasterIdLst>
  <p:handoutMasterIdLst>
    <p:handoutMasterId r:id="rId19"/>
  </p:handoutMasterIdLst>
  <p:sldIdLst>
    <p:sldId id="306" r:id="rId6"/>
    <p:sldId id="321" r:id="rId7"/>
    <p:sldId id="323" r:id="rId8"/>
    <p:sldId id="325" r:id="rId9"/>
    <p:sldId id="307" r:id="rId10"/>
    <p:sldId id="324" r:id="rId11"/>
    <p:sldId id="333" r:id="rId12"/>
    <p:sldId id="331" r:id="rId13"/>
    <p:sldId id="329" r:id="rId14"/>
    <p:sldId id="332" r:id="rId15"/>
    <p:sldId id="334" r:id="rId16"/>
    <p:sldId id="322" r:id="rId17"/>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F04266CC-D2E2-415B-85BF-4F8186F45F6E}">
          <p14:sldIdLst>
            <p14:sldId id="306"/>
            <p14:sldId id="321"/>
            <p14:sldId id="323"/>
            <p14:sldId id="325"/>
            <p14:sldId id="307"/>
          </p14:sldIdLst>
        </p14:section>
        <p14:section name="Untitled Section" id="{4CB0B9AC-1BAF-4884-8084-934CB635183B}">
          <p14:sldIdLst>
            <p14:sldId id="324"/>
            <p14:sldId id="333"/>
            <p14:sldId id="331"/>
            <p14:sldId id="329"/>
            <p14:sldId id="332"/>
            <p14:sldId id="334"/>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8000"/>
    <a:srgbClr val="262626"/>
    <a:srgbClr val="FFBA75"/>
    <a:srgbClr val="FF9225"/>
    <a:srgbClr val="A00000"/>
    <a:srgbClr val="4D4D4D"/>
    <a:srgbClr val="FFFFFF"/>
    <a:srgbClr val="AFAFAF"/>
    <a:srgbClr val="009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5" autoAdjust="0"/>
    <p:restoredTop sz="26659" autoAdjust="0"/>
  </p:normalViewPr>
  <p:slideViewPr>
    <p:cSldViewPr snapToGrid="0">
      <p:cViewPr varScale="1">
        <p:scale>
          <a:sx n="18" d="100"/>
          <a:sy n="18" d="100"/>
        </p:scale>
        <p:origin x="-2746" y="-67"/>
      </p:cViewPr>
      <p:guideLst>
        <p:guide orient="horz" pos="2160"/>
        <p:guide pos="3120"/>
      </p:guideLst>
    </p:cSldViewPr>
  </p:slid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cs typeface="+mn-cs"/>
              </a:defRPr>
            </a:lvl1pPr>
          </a:lstStyle>
          <a:p>
            <a:pPr>
              <a:defRPr/>
            </a:pPr>
            <a:fld id="{085130D3-38EE-4DC3-B5B8-5087F48B97FE}" type="datetimeFigureOut">
              <a:rPr lang="en-US"/>
              <a:pPr>
                <a:defRPr/>
              </a:pPr>
              <a:t>5/4/2017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cs typeface="+mn-cs"/>
              </a:defRPr>
            </a:lvl1pPr>
          </a:lstStyle>
          <a:p>
            <a:pPr>
              <a:defRPr/>
            </a:pPr>
            <a:fld id="{893385D2-1B81-479A-853D-B35AAC3947B7}" type="slidenum">
              <a:rPr lang="en-US"/>
              <a:pPr>
                <a:defRPr/>
              </a:pPr>
              <a:t>‹#›</a:t>
            </a:fld>
            <a:endParaRPr lang="en-US" dirty="0"/>
          </a:p>
        </p:txBody>
      </p:sp>
    </p:spTree>
    <p:extLst>
      <p:ext uri="{BB962C8B-B14F-4D97-AF65-F5344CB8AC3E}">
        <p14:creationId xmlns:p14="http://schemas.microsoft.com/office/powerpoint/2010/main" val="1683255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Arial" panose="020B0604020202020204" pitchFamily="34" charset="0"/>
                <a:cs typeface="+mn-cs"/>
              </a:defRPr>
            </a:lvl1pPr>
          </a:lstStyle>
          <a:p>
            <a:pPr>
              <a:defRPr/>
            </a:pPr>
            <a:fld id="{D56795F5-DC36-41A2-AFE9-1BB15CDED961}" type="datetimeFigureOut">
              <a:rPr lang="en-US"/>
              <a:pPr>
                <a:defRPr/>
              </a:pPr>
              <a:t>5/4/2017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Arial" panose="020B0604020202020204" pitchFamily="34" charset="0"/>
                <a:cs typeface="+mn-cs"/>
              </a:defRPr>
            </a:lvl1pPr>
          </a:lstStyle>
          <a:p>
            <a:pPr>
              <a:defRPr/>
            </a:pPr>
            <a:fld id="{75A4ED7F-686A-449C-928B-37CBD5F964C8}" type="slidenum">
              <a:rPr lang="en-US"/>
              <a:pPr>
                <a:defRPr/>
              </a:pPr>
              <a:t>‹#›</a:t>
            </a:fld>
            <a:endParaRPr lang="en-US" dirty="0"/>
          </a:p>
        </p:txBody>
      </p:sp>
    </p:spTree>
    <p:extLst>
      <p:ext uri="{BB962C8B-B14F-4D97-AF65-F5344CB8AC3E}">
        <p14:creationId xmlns:p14="http://schemas.microsoft.com/office/powerpoint/2010/main" val="6183882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dirty="0" smtClean="0"/>
              <a:t>(Emily/Grace)</a:t>
            </a:r>
          </a:p>
          <a:p>
            <a:endParaRPr lang="en-US" altLang="en-US" dirty="0" smtClean="0"/>
          </a:p>
          <a:p>
            <a:r>
              <a:rPr lang="en-US" altLang="en-US" dirty="0" smtClean="0"/>
              <a:t>Hello!</a:t>
            </a:r>
          </a:p>
          <a:p>
            <a:r>
              <a:rPr lang="en-US" altLang="en-US" dirty="0" smtClean="0"/>
              <a:t>Welcome!</a:t>
            </a:r>
          </a:p>
          <a:p>
            <a:r>
              <a:rPr lang="en-US" altLang="en-US" dirty="0" smtClean="0"/>
              <a:t>Hello</a:t>
            </a:r>
            <a:r>
              <a:rPr lang="en-US" altLang="en-US" baseline="0" dirty="0" smtClean="0"/>
              <a:t> and welcome!</a:t>
            </a:r>
            <a:endParaRPr lang="en-US" altLang="en-US" dirty="0" smtClean="0"/>
          </a:p>
          <a:p>
            <a:r>
              <a:rPr lang="en-US" altLang="en-US" dirty="0" smtClean="0"/>
              <a:t>Thank</a:t>
            </a:r>
            <a:r>
              <a:rPr lang="en-US" altLang="en-US" baseline="0" dirty="0" smtClean="0"/>
              <a:t> you for joining today we will start momentarily. </a:t>
            </a:r>
            <a:endParaRPr lang="en-US" altLang="en-US" dirty="0" smtClean="0"/>
          </a:p>
        </p:txBody>
      </p:sp>
      <p:sp>
        <p:nvSpPr>
          <p:cNvPr id="4" name="Slide Number Placeholder 3"/>
          <p:cNvSpPr>
            <a:spLocks noGrp="1"/>
          </p:cNvSpPr>
          <p:nvPr>
            <p:ph type="sldNum" sz="quarter" idx="5"/>
          </p:nvPr>
        </p:nvSpPr>
        <p:spPr/>
        <p:txBody>
          <a:bodyPr/>
          <a:lstStyle/>
          <a:p>
            <a:pPr>
              <a:defRPr/>
            </a:pPr>
            <a:fld id="{4B46FD73-E04F-47C2-B6F2-A3F5538982EF}"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sz="1200" dirty="0" smtClean="0"/>
              <a:t>Complete the following statement by filling in the blanks.</a:t>
            </a:r>
            <a:endParaRPr lang="en-US" altLang="en-US" dirty="0" smtClean="0"/>
          </a:p>
          <a:p>
            <a:endParaRPr lang="en-US" altLang="en-US" dirty="0" smtClean="0"/>
          </a:p>
          <a:p>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What specific skills or resources have you observed to be necessary for the transition?</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1. Do resources exist? If not, what do you do or who do you seek to obtain the necessary information to support your new managers?</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sz="1200" kern="1200" dirty="0" smtClean="0">
                <a:solidFill>
                  <a:schemeClr val="tx1"/>
                </a:solidFill>
                <a:effectLst/>
                <a:latin typeface="Arial" panose="020B0604020202020204" pitchFamily="34" charset="0"/>
                <a:ea typeface="+mn-ea"/>
                <a:cs typeface="+mn-cs"/>
              </a:rPr>
              <a:t>Before we close,</a:t>
            </a:r>
            <a:r>
              <a:rPr lang="en-US" sz="1200" b="1" kern="1200" dirty="0" smtClean="0">
                <a:solidFill>
                  <a:schemeClr val="tx1"/>
                </a:solidFill>
                <a:effectLst/>
                <a:latin typeface="Arial" panose="020B0604020202020204" pitchFamily="34" charset="0"/>
                <a:ea typeface="+mn-ea"/>
                <a:cs typeface="+mn-cs"/>
              </a:rPr>
              <a:t> </a:t>
            </a:r>
            <a:r>
              <a:rPr lang="en-US" sz="1200" b="0" kern="1200" dirty="0" smtClean="0">
                <a:solidFill>
                  <a:schemeClr val="tx1"/>
                </a:solidFill>
                <a:effectLst/>
                <a:latin typeface="Arial" panose="020B0604020202020204" pitchFamily="34" charset="0"/>
                <a:ea typeface="+mn-ea"/>
                <a:cs typeface="+mn-cs"/>
              </a:rPr>
              <a:t>do I have any </a:t>
            </a:r>
            <a:r>
              <a:rPr lang="en-US" sz="1200" b="0" kern="1200" baseline="0" dirty="0" smtClean="0">
                <a:solidFill>
                  <a:schemeClr val="tx1"/>
                </a:solidFill>
                <a:effectLst/>
                <a:latin typeface="Arial" panose="020B0604020202020204" pitchFamily="34" charset="0"/>
                <a:ea typeface="+mn-ea"/>
                <a:cs typeface="+mn-cs"/>
              </a:rPr>
              <a:t>volunteers that would like to complete the following statement </a:t>
            </a:r>
            <a:r>
              <a:rPr lang="en-US" altLang="en-US" sz="1200" dirty="0" smtClean="0"/>
              <a:t>by filling in the blanks.</a:t>
            </a:r>
            <a:r>
              <a:rPr lang="en-US" sz="1200" b="0" kern="1200" baseline="0" dirty="0" smtClean="0">
                <a:solidFill>
                  <a:schemeClr val="tx1"/>
                </a:solidFill>
                <a:effectLst/>
                <a:latin typeface="Arial" panose="020B0604020202020204" pitchFamily="34" charset="0"/>
                <a:ea typeface="+mn-ea"/>
                <a:cs typeface="+mn-cs"/>
              </a:rPr>
              <a:t>?</a:t>
            </a:r>
            <a:r>
              <a:rPr lang="en-US" altLang="en-US" sz="1200" dirty="0" smtClean="0"/>
              <a:t/>
            </a:r>
            <a:br>
              <a:rPr lang="en-US" altLang="en-US" sz="1200" dirty="0" smtClean="0"/>
            </a:br>
            <a:endParaRPr lang="en-US" altLang="en-US" sz="120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SAY</a:t>
            </a:r>
          </a:p>
          <a:p>
            <a:r>
              <a:rPr lang="en-US" dirty="0" smtClean="0">
                <a:solidFill>
                  <a:srgbClr val="262626"/>
                </a:solidFill>
              </a:rPr>
              <a:t>“If I could design the next training course for the MaTR program, it would be about  </a:t>
            </a:r>
            <a:r>
              <a:rPr lang="en-US" u="sng" dirty="0" smtClean="0">
                <a:solidFill>
                  <a:srgbClr val="262626"/>
                </a:solidFill>
              </a:rPr>
              <a:t>focus / </a:t>
            </a:r>
            <a:r>
              <a:rPr lang="en-US" u="none" dirty="0" smtClean="0">
                <a:solidFill>
                  <a:srgbClr val="262626"/>
                </a:solidFill>
              </a:rPr>
              <a:t>topic</a:t>
            </a:r>
            <a:r>
              <a:rPr lang="en-US" u="none" baseline="0" dirty="0" smtClean="0">
                <a:solidFill>
                  <a:schemeClr val="tx1"/>
                </a:solidFill>
              </a:rPr>
              <a:t> </a:t>
            </a:r>
            <a:r>
              <a:rPr lang="en-US" u="none" dirty="0" smtClean="0">
                <a:solidFill>
                  <a:srgbClr val="262626"/>
                </a:solidFill>
              </a:rPr>
              <a:t>and</a:t>
            </a:r>
            <a:r>
              <a:rPr lang="en-US" dirty="0" smtClean="0">
                <a:solidFill>
                  <a:srgbClr val="262626"/>
                </a:solidFill>
              </a:rPr>
              <a:t> would be </a:t>
            </a:r>
            <a:r>
              <a:rPr lang="en-US" u="sng" dirty="0" smtClean="0">
                <a:solidFill>
                  <a:srgbClr val="262626"/>
                </a:solidFill>
              </a:rPr>
              <a:t>duration length </a:t>
            </a:r>
            <a:endParaRPr lang="en-US" sz="1050" dirty="0" smtClean="0">
              <a:solidFill>
                <a:srgbClr val="262626"/>
              </a:solidFill>
            </a:endParaRPr>
          </a:p>
          <a:p>
            <a:pPr marL="0" marR="0" indent="0" algn="l" defTabSz="457200" rtl="0" eaLnBrk="0" fontAlgn="base" latinLnBrk="0" hangingPunct="0">
              <a:lnSpc>
                <a:spcPct val="200000"/>
              </a:lnSpc>
              <a:spcBef>
                <a:spcPts val="0"/>
              </a:spcBef>
              <a:spcAft>
                <a:spcPts val="0"/>
              </a:spcAft>
              <a:buClrTx/>
              <a:buSzTx/>
              <a:buFontTx/>
              <a:buNone/>
              <a:tabLst/>
              <a:defRPr/>
            </a:pPr>
            <a:r>
              <a:rPr lang="en-US" dirty="0" smtClean="0">
                <a:solidFill>
                  <a:srgbClr val="262626"/>
                </a:solidFill>
              </a:rPr>
              <a:t>because </a:t>
            </a:r>
            <a:r>
              <a:rPr lang="en-US" u="sng" dirty="0" smtClean="0">
                <a:solidFill>
                  <a:srgbClr val="262626"/>
                </a:solidFill>
              </a:rPr>
              <a:t>Why that duration?</a:t>
            </a:r>
            <a:r>
              <a:rPr lang="en-US" u="none" dirty="0" smtClean="0">
                <a:solidFill>
                  <a:srgbClr val="262626"/>
                </a:solidFill>
              </a:rPr>
              <a:t>. </a:t>
            </a:r>
            <a:r>
              <a:rPr lang="en-US" dirty="0" smtClean="0">
                <a:solidFill>
                  <a:srgbClr val="262626"/>
                </a:solidFill>
              </a:rPr>
              <a:t>It would be delivered by means of </a:t>
            </a:r>
            <a:r>
              <a:rPr lang="en-US" u="sng" dirty="0" smtClean="0">
                <a:solidFill>
                  <a:srgbClr val="262626"/>
                </a:solidFill>
              </a:rPr>
              <a:t>How? (face to face, virtual, self paced, other)</a:t>
            </a:r>
            <a:r>
              <a:rPr lang="en-US" dirty="0" smtClean="0">
                <a:solidFill>
                  <a:srgbClr val="262626"/>
                </a:solidFill>
              </a:rPr>
              <a:t> because </a:t>
            </a:r>
            <a:r>
              <a:rPr lang="en-US" u="sng" dirty="0" smtClean="0">
                <a:solidFill>
                  <a:srgbClr val="262626"/>
                </a:solidFill>
              </a:rPr>
              <a:t>Why?</a:t>
            </a:r>
          </a:p>
          <a:p>
            <a:pPr marL="0" marR="0" indent="0" algn="l" defTabSz="457200" rtl="0" eaLnBrk="0" fontAlgn="base" latinLnBrk="0" hangingPunct="0">
              <a:lnSpc>
                <a:spcPct val="200000"/>
              </a:lnSpc>
              <a:spcBef>
                <a:spcPts val="0"/>
              </a:spcBef>
              <a:spcAft>
                <a:spcPts val="0"/>
              </a:spcAft>
              <a:buClrTx/>
              <a:buSzTx/>
              <a:buFontTx/>
              <a:buNone/>
              <a:tabLst/>
              <a:defRPr/>
            </a:pPr>
            <a:r>
              <a:rPr lang="en-US" dirty="0" smtClean="0">
                <a:solidFill>
                  <a:srgbClr val="262626"/>
                </a:solidFill>
              </a:rPr>
              <a:t>and could be offered to managers at their </a:t>
            </a:r>
            <a:r>
              <a:rPr lang="en-US" u="sng" dirty="0" smtClean="0">
                <a:solidFill>
                  <a:srgbClr val="262626"/>
                </a:solidFill>
              </a:rPr>
              <a:t>level and/or year</a:t>
            </a:r>
            <a:r>
              <a:rPr lang="en-US" dirty="0" smtClean="0">
                <a:solidFill>
                  <a:srgbClr val="262626"/>
                </a:solidFill>
              </a:rPr>
              <a:t> in their TR role. </a:t>
            </a:r>
          </a:p>
          <a:p>
            <a:pPr marL="0" marR="0" indent="0" algn="l" defTabSz="457200" rtl="0" eaLnBrk="0" fontAlgn="base" latinLnBrk="0" hangingPunct="0">
              <a:lnSpc>
                <a:spcPct val="200000"/>
              </a:lnSpc>
              <a:spcBef>
                <a:spcPts val="0"/>
              </a:spcBef>
              <a:spcAft>
                <a:spcPts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200000"/>
              </a:lnSpc>
              <a:spcBef>
                <a:spcPts val="0"/>
              </a:spcBef>
              <a:spcAft>
                <a:spcPts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200000"/>
              </a:lnSpc>
              <a:spcBef>
                <a:spcPts val="0"/>
              </a:spcBef>
              <a:spcAft>
                <a:spcPts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200000"/>
              </a:lnSpc>
              <a:spcBef>
                <a:spcPts val="0"/>
              </a:spcBef>
              <a:spcAft>
                <a:spcPts val="0"/>
              </a:spcAft>
              <a:buClrTx/>
              <a:buSzTx/>
              <a:buFontTx/>
              <a:buNone/>
              <a:tabLst/>
              <a:defRPr/>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sz="1200" b="1" kern="1200" dirty="0" smtClean="0">
                <a:solidFill>
                  <a:schemeClr val="tx1"/>
                </a:solidFill>
                <a:effectLst/>
                <a:latin typeface="Arial" panose="020B0604020202020204" pitchFamily="34" charset="0"/>
                <a:ea typeface="+mn-ea"/>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On behalf of Talent</a:t>
            </a:r>
            <a:r>
              <a:rPr lang="en-US" altLang="en-US" baseline="0" dirty="0" smtClean="0"/>
              <a:t> and Development, we are honored and </a:t>
            </a:r>
            <a:r>
              <a:rPr lang="en-US" altLang="en-US" dirty="0" smtClean="0"/>
              <a:t>grateful for your time and support</a:t>
            </a:r>
            <a:r>
              <a:rPr lang="en-US" altLang="en-US" baseline="0" dirty="0" smtClean="0"/>
              <a:t> today. It is with your partnership, </a:t>
            </a:r>
            <a:r>
              <a:rPr lang="en-US" altLang="en-US" dirty="0" smtClean="0"/>
              <a:t>observations, needs, and recommendations of the program</a:t>
            </a:r>
            <a:r>
              <a:rPr lang="en-US" altLang="en-US" baseline="0" dirty="0" smtClean="0"/>
              <a:t> that will </a:t>
            </a:r>
            <a:r>
              <a:rPr lang="en-US" altLang="en-US" dirty="0" smtClean="0"/>
              <a:t>allow us the ability to provide you and your managers</a:t>
            </a:r>
            <a:r>
              <a:rPr lang="en-US" altLang="en-US" baseline="0" dirty="0" smtClean="0"/>
              <a:t> t</a:t>
            </a:r>
            <a:r>
              <a:rPr lang="en-US" altLang="en-US" dirty="0" smtClean="0"/>
              <a:t>ools and resources that</a:t>
            </a:r>
            <a:r>
              <a:rPr lang="en-US" altLang="en-US" baseline="0" dirty="0" smtClean="0"/>
              <a:t> is most important to you.</a:t>
            </a: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If you have any further questions about todays session or would like to provide Emily Finch</a:t>
            </a:r>
            <a:r>
              <a:rPr lang="en-GB" altLang="en-US" baseline="0" dirty="0" smtClean="0"/>
              <a:t> </a:t>
            </a:r>
            <a:r>
              <a:rPr lang="en-US" altLang="en-US" baseline="0" dirty="0" smtClean="0"/>
              <a:t>additional observation or recommendations, please feel free to contact her directly. Your input is extremely important and to the enterprise success</a:t>
            </a:r>
            <a:r>
              <a:rPr lang="en-US" altLang="en-US" baseline="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Thank you</a:t>
            </a:r>
            <a:r>
              <a:rPr lang="en-US" sz="1200" kern="1200" baseline="0" dirty="0" smtClean="0">
                <a:solidFill>
                  <a:schemeClr val="tx1"/>
                </a:solidFill>
                <a:effectLst/>
                <a:latin typeface="Arial" panose="020B0604020202020204" pitchFamily="34" charset="0"/>
                <a:ea typeface="+mn-ea"/>
                <a:cs typeface="+mn-cs"/>
              </a:rPr>
              <a:t> and h</a:t>
            </a:r>
            <a:r>
              <a:rPr lang="en-US" sz="1200" kern="1200" dirty="0" smtClean="0">
                <a:solidFill>
                  <a:schemeClr val="tx1"/>
                </a:solidFill>
                <a:effectLst/>
                <a:latin typeface="Arial" panose="020B0604020202020204" pitchFamily="34" charset="0"/>
                <a:ea typeface="+mn-ea"/>
                <a:cs typeface="+mn-cs"/>
              </a:rPr>
              <a:t>ave a wonderful rest of the day!</a:t>
            </a:r>
            <a:endParaRPr 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EF204BF7-08BC-4A41-A6F7-C629595C04FE}" type="slidenum">
              <a:rPr lang="en-US">
                <a:solidFill>
                  <a:prstClr val="black"/>
                </a:solidFill>
              </a:rPr>
              <a:pPr>
                <a:defRPr/>
              </a:pPr>
              <a:t>12</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EMILY</a:t>
            </a:r>
          </a:p>
          <a:p>
            <a:r>
              <a:rPr lang="en-US" altLang="en-US" dirty="0" smtClean="0"/>
              <a:t>Hello</a:t>
            </a:r>
            <a:r>
              <a:rPr lang="en-US" altLang="en-US" baseline="0" dirty="0" smtClean="0"/>
              <a:t> and welcome everyone for joining us! </a:t>
            </a:r>
          </a:p>
          <a:p>
            <a:endParaRPr lang="en-US" altLang="en-US" baseline="0" dirty="0" smtClean="0"/>
          </a:p>
          <a:p>
            <a:r>
              <a:rPr lang="en-US" altLang="en-US" sz="1200" kern="1200" baseline="0" dirty="0" smtClean="0">
                <a:solidFill>
                  <a:schemeClr val="tx1"/>
                </a:solidFill>
                <a:effectLst/>
                <a:latin typeface="Arial" panose="020B0604020202020204" pitchFamily="34" charset="0"/>
                <a:ea typeface="+mn-ea"/>
                <a:cs typeface="+mn-cs"/>
              </a:rPr>
              <a:t>My name is</a:t>
            </a:r>
            <a:r>
              <a:rPr lang="en-US" sz="1200" kern="1200" dirty="0" smtClean="0">
                <a:solidFill>
                  <a:schemeClr val="tx1"/>
                </a:solidFill>
                <a:effectLst/>
                <a:latin typeface="Arial" panose="020B0604020202020204" pitchFamily="34" charset="0"/>
                <a:ea typeface="+mn-ea"/>
                <a:cs typeface="+mn-cs"/>
              </a:rPr>
              <a:t> Emily Finch</a:t>
            </a:r>
            <a:r>
              <a:rPr lang="en-US" sz="1200" kern="1200" baseline="0" dirty="0" smtClean="0">
                <a:solidFill>
                  <a:schemeClr val="tx1"/>
                </a:solidFill>
                <a:effectLst/>
                <a:latin typeface="Arial" panose="020B0604020202020204" pitchFamily="34" charset="0"/>
                <a:ea typeface="+mn-ea"/>
                <a:cs typeface="+mn-cs"/>
              </a:rPr>
              <a:t> and I am your host for today’s focus group. </a:t>
            </a:r>
          </a:p>
          <a:p>
            <a:r>
              <a:rPr lang="en-US" sz="1200" kern="1200" baseline="0" dirty="0" smtClean="0">
                <a:solidFill>
                  <a:schemeClr val="tx1"/>
                </a:solidFill>
                <a:effectLst/>
                <a:latin typeface="Arial" panose="020B0604020202020204" pitchFamily="34" charset="0"/>
                <a:ea typeface="+mn-ea"/>
                <a:cs typeface="+mn-cs"/>
              </a:rPr>
              <a:t>I am glad to have an opportunity to meet all of you. Let me start with some brief introductions before we begin today. </a:t>
            </a:r>
          </a:p>
          <a:p>
            <a:endParaRPr lang="en-US" sz="1200" b="0" i="0" u="none" strike="noStrike" kern="1200" baseline="0" dirty="0" smtClean="0">
              <a:solidFill>
                <a:schemeClr val="tx1"/>
              </a:solidFill>
              <a:effectLst/>
              <a:latin typeface="Arial" panose="020B0604020202020204" pitchFamily="34" charset="0"/>
              <a:ea typeface="+mn-ea"/>
              <a:cs typeface="+mn-cs"/>
            </a:endParaRPr>
          </a:p>
          <a:p>
            <a:r>
              <a:rPr lang="en-US" sz="1200" b="0" i="0" u="none" strike="noStrike" kern="1200" dirty="0" smtClean="0">
                <a:solidFill>
                  <a:schemeClr val="tx1"/>
                </a:solidFill>
                <a:effectLst/>
                <a:latin typeface="Arial" panose="020B0604020202020204" pitchFamily="34" charset="0"/>
                <a:ea typeface="+mn-ea"/>
                <a:cs typeface="+mn-cs"/>
              </a:rPr>
              <a:t>I have been working for Thomson Reuters for 9 years. Some of my more notable</a:t>
            </a:r>
            <a:r>
              <a:rPr lang="en-US" sz="1200" b="0" i="0" u="none" strike="noStrike" kern="1200" baseline="0" dirty="0" smtClean="0">
                <a:solidFill>
                  <a:schemeClr val="tx1"/>
                </a:solidFill>
                <a:effectLst/>
                <a:latin typeface="Arial" panose="020B0604020202020204" pitchFamily="34" charset="0"/>
                <a:ea typeface="+mn-ea"/>
                <a:cs typeface="+mn-cs"/>
              </a:rPr>
              <a:t> roles include working for the </a:t>
            </a:r>
            <a:r>
              <a:rPr lang="en-US" sz="1200" b="0" i="0" u="none" strike="noStrike" kern="1200" dirty="0" smtClean="0">
                <a:solidFill>
                  <a:schemeClr val="tx1"/>
                </a:solidFill>
                <a:effectLst/>
                <a:latin typeface="Arial" panose="020B0604020202020204" pitchFamily="34" charset="0"/>
                <a:ea typeface="+mn-ea"/>
                <a:cs typeface="+mn-cs"/>
              </a:rPr>
              <a:t>Technology Operations based in London</a:t>
            </a:r>
            <a:r>
              <a:rPr lang="en-US" sz="1200" b="0" i="0" u="none" strike="noStrike" kern="1200" baseline="0" dirty="0" smtClean="0">
                <a:solidFill>
                  <a:schemeClr val="tx1"/>
                </a:solidFill>
                <a:effectLst/>
                <a:latin typeface="Arial" panose="020B0604020202020204" pitchFamily="34" charset="0"/>
                <a:ea typeface="+mn-ea"/>
                <a:cs typeface="+mn-cs"/>
              </a:rPr>
              <a:t>, the </a:t>
            </a:r>
            <a:r>
              <a:rPr lang="en-US" sz="1200" b="0" i="0" u="none" strike="noStrike" kern="1200" dirty="0" smtClean="0">
                <a:solidFill>
                  <a:schemeClr val="tx1"/>
                </a:solidFill>
                <a:effectLst/>
                <a:latin typeface="Arial" panose="020B0604020202020204" pitchFamily="34" charset="0"/>
                <a:ea typeface="+mn-ea"/>
                <a:cs typeface="+mn-cs"/>
              </a:rPr>
              <a:t>Sales organization as a Project Manager and then overseeing</a:t>
            </a:r>
            <a:r>
              <a:rPr lang="en-US" sz="1200" b="0" i="0" u="none" strike="noStrike" kern="1200" baseline="0" dirty="0" smtClean="0">
                <a:solidFill>
                  <a:schemeClr val="tx1"/>
                </a:solidFill>
                <a:effectLst/>
                <a:latin typeface="Arial" panose="020B0604020202020204" pitchFamily="34" charset="0"/>
                <a:ea typeface="+mn-ea"/>
                <a:cs typeface="+mn-cs"/>
              </a:rPr>
              <a:t> the</a:t>
            </a:r>
            <a:r>
              <a:rPr lang="en-US" sz="1200" b="0" i="0" u="none" strike="noStrike" kern="1200" dirty="0" smtClean="0">
                <a:solidFill>
                  <a:schemeClr val="tx1"/>
                </a:solidFill>
                <a:effectLst/>
                <a:latin typeface="Arial" panose="020B0604020202020204" pitchFamily="34" charset="0"/>
                <a:ea typeface="+mn-ea"/>
                <a:cs typeface="+mn-cs"/>
              </a:rPr>
              <a:t> </a:t>
            </a:r>
            <a:r>
              <a:rPr lang="en-US" sz="1200" b="0" i="0" u="none" strike="noStrike" kern="1200" dirty="0" err="1" smtClean="0">
                <a:solidFill>
                  <a:schemeClr val="tx1"/>
                </a:solidFill>
                <a:effectLst/>
                <a:latin typeface="Arial" panose="020B0604020202020204" pitchFamily="34" charset="0"/>
                <a:ea typeface="+mn-ea"/>
                <a:cs typeface="+mn-cs"/>
              </a:rPr>
              <a:t>HR</a:t>
            </a:r>
            <a:r>
              <a:rPr lang="en-US" sz="1200" b="0" i="0" u="none" strike="noStrike" kern="1200" dirty="0" smtClean="0">
                <a:solidFill>
                  <a:schemeClr val="tx1"/>
                </a:solidFill>
                <a:effectLst/>
                <a:latin typeface="Arial" panose="020B0604020202020204" pitchFamily="34" charset="0"/>
                <a:ea typeface="+mn-ea"/>
                <a:cs typeface="+mn-cs"/>
              </a:rPr>
              <a:t> Sales Graduate Program.</a:t>
            </a:r>
            <a:r>
              <a:rPr lang="en-US" sz="1200" b="0" i="0" u="none" strike="noStrike" kern="1200" baseline="0" dirty="0" smtClean="0">
                <a:solidFill>
                  <a:schemeClr val="tx1"/>
                </a:solidFill>
                <a:effectLst/>
                <a:latin typeface="Arial" panose="020B0604020202020204" pitchFamily="34" charset="0"/>
                <a:ea typeface="+mn-ea"/>
                <a:cs typeface="+mn-cs"/>
              </a:rPr>
              <a:t> For the last three years I have been leading </a:t>
            </a:r>
            <a:r>
              <a:rPr lang="en-US" sz="1200" b="0" i="0" u="none" strike="noStrike" kern="1200" dirty="0" smtClean="0">
                <a:solidFill>
                  <a:schemeClr val="tx1"/>
                </a:solidFill>
                <a:effectLst/>
                <a:latin typeface="Arial" panose="020B0604020202020204" pitchFamily="34" charset="0"/>
                <a:ea typeface="+mn-ea"/>
                <a:cs typeface="+mn-cs"/>
              </a:rPr>
              <a:t>the Management Capability domain</a:t>
            </a:r>
            <a:r>
              <a:rPr lang="en-US" sz="1200" b="0" i="0" u="none" strike="noStrike" kern="1200" baseline="0" dirty="0" smtClean="0">
                <a:solidFill>
                  <a:schemeClr val="tx1"/>
                </a:solidFill>
                <a:effectLst/>
                <a:latin typeface="Arial" panose="020B0604020202020204" pitchFamily="34" charset="0"/>
                <a:ea typeface="+mn-ea"/>
                <a:cs typeface="+mn-cs"/>
              </a:rPr>
              <a:t> area of </a:t>
            </a:r>
            <a:r>
              <a:rPr lang="en-US" sz="1200" b="0" i="0" u="none" strike="noStrike" kern="1200" dirty="0" smtClean="0">
                <a:solidFill>
                  <a:schemeClr val="tx1"/>
                </a:solidFill>
                <a:effectLst/>
                <a:latin typeface="Arial" panose="020B0604020202020204" pitchFamily="34" charset="0"/>
                <a:ea typeface="+mn-ea"/>
                <a:cs typeface="+mn-cs"/>
              </a:rPr>
              <a:t>Learning</a:t>
            </a:r>
            <a:r>
              <a:rPr lang="en-US" sz="1200" b="0" i="0" u="none" strike="noStrike" kern="1200" baseline="0" dirty="0" smtClean="0">
                <a:solidFill>
                  <a:schemeClr val="tx1"/>
                </a:solidFill>
                <a:effectLst/>
                <a:latin typeface="Arial" panose="020B0604020202020204" pitchFamily="34" charset="0"/>
                <a:ea typeface="+mn-ea"/>
                <a:cs typeface="+mn-cs"/>
              </a:rPr>
              <a:t>. </a:t>
            </a:r>
            <a:r>
              <a:rPr lang="en-US" sz="1200" kern="1200" baseline="0" dirty="0" smtClean="0">
                <a:solidFill>
                  <a:schemeClr val="tx1"/>
                </a:solidFill>
                <a:effectLst/>
                <a:latin typeface="Arial" panose="020B0604020202020204" pitchFamily="34" charset="0"/>
                <a:ea typeface="+mn-ea"/>
                <a:cs typeface="+mn-cs"/>
              </a:rPr>
              <a:t>Our current management audience spans over 7,632 leaders. Our MaTR program touches </a:t>
            </a:r>
            <a:r>
              <a:rPr lang="en-US" altLang="en-US" sz="1200" kern="1200" baseline="0" dirty="0" smtClean="0">
                <a:solidFill>
                  <a:schemeClr val="tx1"/>
                </a:solidFill>
                <a:effectLst/>
                <a:latin typeface="Arial" panose="020B0604020202020204" pitchFamily="34" charset="0"/>
                <a:ea typeface="+mn-ea"/>
                <a:cs typeface="+mn-cs"/>
              </a:rPr>
              <a:t>5, 211 and 2,421 for our AMaTR audience. </a:t>
            </a:r>
            <a:endParaRPr lang="en-US" sz="1200" kern="1200" baseline="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We are also</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joined by Abigail Mirarchi</a:t>
            </a:r>
            <a:r>
              <a:rPr lang="en-US" sz="1200" b="0" i="0" u="none" strike="noStrike" kern="1200" baseline="0" dirty="0" smtClean="0">
                <a:solidFill>
                  <a:schemeClr val="tx1"/>
                </a:solidFill>
                <a:effectLst/>
                <a:latin typeface="Arial" panose="020B0604020202020204" pitchFamily="34" charset="0"/>
                <a:ea typeface="+mn-ea"/>
                <a:cs typeface="+mn-cs"/>
              </a:rPr>
              <a:t>. Abigail is our facilitator.</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a:t>
            </a:r>
          </a:p>
          <a:p>
            <a:r>
              <a:rPr lang="en-US" sz="1200" b="1" kern="1200" dirty="0" smtClean="0">
                <a:solidFill>
                  <a:schemeClr val="tx1"/>
                </a:solidFill>
                <a:effectLst/>
                <a:latin typeface="Arial" panose="020B0604020202020204" pitchFamily="34" charset="0"/>
                <a:ea typeface="+mn-ea"/>
                <a:cs typeface="+mn-cs"/>
              </a:rPr>
              <a:t>Abigail</a:t>
            </a:r>
          </a:p>
          <a:p>
            <a:r>
              <a:rPr lang="en-US" sz="1200" kern="1200" dirty="0" smtClean="0">
                <a:solidFill>
                  <a:schemeClr val="tx1"/>
                </a:solidFill>
                <a:effectLst/>
                <a:latin typeface="Arial" panose="020B0604020202020204" pitchFamily="34" charset="0"/>
                <a:ea typeface="+mn-ea"/>
                <a:cs typeface="+mn-cs"/>
              </a:rPr>
              <a:t>Thank you Emily. Welcome everyone. </a:t>
            </a:r>
          </a:p>
          <a:p>
            <a:r>
              <a:rPr lang="en-US" altLang="en-US" baseline="0" dirty="0" smtClean="0"/>
              <a:t>I am the Senior Talent &amp; Development Analyst for learning. I am primarily responsible for all aspect of learning support. I analyze training programs and offerings, partner to create learning courses and recourses and deliver learning products that are fit for purpose. I will also be guiding today’s discussion.</a:t>
            </a:r>
          </a:p>
          <a:p>
            <a:endParaRPr lang="en-US" altLang="en-US" baseline="0" dirty="0" smtClean="0"/>
          </a:p>
          <a:p>
            <a:r>
              <a:rPr lang="en-US" altLang="en-US" baseline="0" dirty="0" smtClean="0"/>
              <a:t>Before we get started, let me also familiarize you with a few other people on our team. Keith </a:t>
            </a:r>
            <a:r>
              <a:rPr lang="en-US" altLang="en-US" baseline="0" dirty="0" err="1" smtClean="0"/>
              <a:t>Pulicafico</a:t>
            </a:r>
            <a:r>
              <a:rPr lang="en-US" altLang="en-US" baseline="0" dirty="0" smtClean="0"/>
              <a:t>, is our Senior Director of Talent and Development and Grace Seng, Senior Manager partner for our APAC region.</a:t>
            </a:r>
          </a:p>
          <a:p>
            <a:r>
              <a:rPr lang="en-US" altLang="en-US" baseline="0" dirty="0" smtClean="0"/>
              <a:t>From everyone from Talent and Development, thank you for attending todays focus group. </a:t>
            </a:r>
          </a:p>
          <a:p>
            <a:endParaRPr lang="en-US" altLang="en-US" baseline="0" dirty="0" smtClean="0"/>
          </a:p>
          <a:p>
            <a:r>
              <a:rPr lang="en-US" sz="1200" kern="1200" dirty="0" smtClean="0">
                <a:solidFill>
                  <a:schemeClr val="tx1"/>
                </a:solidFill>
                <a:effectLst/>
                <a:latin typeface="Arial" panose="020B0604020202020204" pitchFamily="34" charset="0"/>
                <a:ea typeface="+mn-ea"/>
                <a:cs typeface="+mn-cs"/>
              </a:rPr>
              <a:t>Phone lines are, and will remain, open. If you anticipate background noise, please mute your microphone.</a:t>
            </a:r>
            <a:r>
              <a:rPr 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endParaRPr lang="en-US" altLang="en-US" sz="1200" kern="1200" baseline="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0F6C80F0-E257-48A1-8152-AD922AD87D51}" type="slidenum">
              <a:rPr lang="en-US">
                <a:solidFill>
                  <a:prstClr val="black"/>
                </a:solidFill>
              </a:rPr>
              <a:pPr>
                <a:defRPr/>
              </a:pPr>
              <a:t>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r>
              <a:rPr lang="en-US" altLang="en-US" b="1" dirty="0" smtClean="0"/>
              <a:t>SAY</a:t>
            </a:r>
          </a:p>
          <a:p>
            <a:r>
              <a:rPr lang="en-US" altLang="en-US" dirty="0" smtClean="0"/>
              <a:t>Our focus</a:t>
            </a:r>
            <a:r>
              <a:rPr lang="en-US" altLang="en-US" baseline="0" dirty="0" smtClean="0"/>
              <a:t> group has been </a:t>
            </a:r>
            <a:r>
              <a:rPr lang="en-US" altLang="en-US" dirty="0" smtClean="0"/>
              <a:t>scheduled</a:t>
            </a:r>
            <a:r>
              <a:rPr lang="en-US" altLang="en-US" baseline="0" dirty="0" smtClean="0"/>
              <a:t> for approximately </a:t>
            </a:r>
            <a:r>
              <a:rPr lang="en-US" altLang="en-US" dirty="0" smtClean="0"/>
              <a:t>90-minutes.</a:t>
            </a:r>
            <a:r>
              <a:rPr lang="en-US" altLang="en-US" baseline="0" dirty="0" smtClean="0"/>
              <a:t> While we do not anticipate using the entire time, if you are unable to stay with us due to prior commitments, we completely understand. Please accept our deepest gratitude for your participation ahead of time</a:t>
            </a:r>
            <a:r>
              <a:rPr lang="en-US" altLang="en-US" dirty="0" smtClean="0"/>
              <a:t>. </a:t>
            </a:r>
          </a:p>
          <a:p>
            <a:r>
              <a:rPr lang="en-US" altLang="en-US" dirty="0" smtClean="0"/>
              <a:t> </a:t>
            </a:r>
          </a:p>
          <a:p>
            <a:r>
              <a:rPr lang="en-US" altLang="en-US" b="1" dirty="0" smtClean="0">
                <a:ea typeface="MS PGothic" pitchFamily="34" charset="-128"/>
              </a:rPr>
              <a:t>SAY</a:t>
            </a:r>
          </a:p>
          <a:p>
            <a:r>
              <a:rPr lang="en-US" altLang="en-US" dirty="0" smtClean="0">
                <a:ea typeface="MS PGothic" pitchFamily="34" charset="-128"/>
              </a:rPr>
              <a:t>Okay, now it is time</a:t>
            </a:r>
            <a:r>
              <a:rPr lang="en-US" altLang="en-US" baseline="0" dirty="0" smtClean="0">
                <a:ea typeface="MS PGothic" pitchFamily="34" charset="-128"/>
              </a:rPr>
              <a:t> to get to know you while reviewing over today’s environment.</a:t>
            </a:r>
            <a:endParaRPr lang="en-US" altLang="en-US" dirty="0" smtClean="0">
              <a:ea typeface="MS PGothic" pitchFamily="34" charset="-128"/>
            </a:endParaRPr>
          </a:p>
          <a:p>
            <a:r>
              <a:rPr lang="en-US" altLang="en-US" dirty="0" smtClean="0">
                <a:ea typeface="MS PGothic" pitchFamily="34" charset="-128"/>
              </a:rPr>
              <a:t>Many of you may have already used these tools, however, for the benefit for everyone, let’s take a quick tour of two</a:t>
            </a:r>
            <a:r>
              <a:rPr lang="en-US" altLang="en-US" baseline="0" dirty="0" smtClean="0">
                <a:ea typeface="MS PGothic" pitchFamily="34" charset="-128"/>
              </a:rPr>
              <a:t> tools we will use today. The Pointer, Chat window.</a:t>
            </a:r>
          </a:p>
          <a:p>
            <a:endParaRPr lang="en-US" altLang="en-US" dirty="0" smtClean="0">
              <a:ea typeface="MS PGothic" pitchFamily="34" charset="-128"/>
            </a:endParaRPr>
          </a:p>
          <a:p>
            <a:r>
              <a:rPr lang="en-US" altLang="en-US" dirty="0" smtClean="0">
                <a:ea typeface="MS PGothic" pitchFamily="34" charset="-128"/>
              </a:rPr>
              <a:t>Starting at the </a:t>
            </a:r>
            <a:r>
              <a:rPr lang="en-US" altLang="en-US" b="1" dirty="0" smtClean="0">
                <a:ea typeface="MS PGothic" pitchFamily="34" charset="-128"/>
              </a:rPr>
              <a:t>upper Left hand corner is the pointer tool, </a:t>
            </a:r>
            <a:r>
              <a:rPr lang="en-US" altLang="en-US" dirty="0" smtClean="0">
                <a:ea typeface="MS PGothic" pitchFamily="34" charset="-128"/>
              </a:rPr>
              <a:t>which is arrow pointing to the right. </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Click on the pointer tool and then click on your location of where you are currently located. </a:t>
            </a:r>
          </a:p>
          <a:p>
            <a:endParaRPr lang="en-US" altLang="en-US" dirty="0" smtClean="0">
              <a:ea typeface="MS PGothic" pitchFamily="34" charset="-128"/>
            </a:endParaRPr>
          </a:p>
          <a:p>
            <a:r>
              <a:rPr lang="en-US" altLang="en-US" b="1" dirty="0" smtClean="0">
                <a:ea typeface="MS PGothic" pitchFamily="34" charset="-128"/>
              </a:rPr>
              <a:t>Below the tool bar is the chat box. </a:t>
            </a:r>
            <a:r>
              <a:rPr lang="en-US" altLang="en-US" dirty="0" smtClean="0">
                <a:ea typeface="MS PGothic" pitchFamily="34" charset="-128"/>
              </a:rPr>
              <a:t>In the Chat Box, Where it says, Send to: keep the default to “All Participants”. During this session always feel free to respond to your colleagues and answer questions. </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In the chat window, type a brief introduction that includes your business unit and role at Thomson Reuters</a:t>
            </a:r>
            <a:r>
              <a:rPr lang="en-US" altLang="en-US" baseline="0" dirty="0" smtClean="0">
                <a:ea typeface="MS PGothic" pitchFamily="34" charset="-128"/>
              </a:rPr>
              <a:t> and how long you have been a manager at Thomson Reuters. </a:t>
            </a:r>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GB" altLang="en-US" dirty="0" smtClean="0">
                <a:solidFill>
                  <a:srgbClr val="4D4D4D"/>
                </a:solidFill>
              </a:rPr>
              <a:t>As</a:t>
            </a:r>
            <a:r>
              <a:rPr lang="en-GB" altLang="en-US" baseline="0" dirty="0" smtClean="0">
                <a:solidFill>
                  <a:srgbClr val="4D4D4D"/>
                </a:solidFill>
              </a:rPr>
              <a:t> you may know, T</a:t>
            </a:r>
            <a:r>
              <a:rPr lang="en-GB" altLang="en-US" dirty="0" smtClean="0">
                <a:solidFill>
                  <a:srgbClr val="4D4D4D"/>
                </a:solidFill>
              </a:rPr>
              <a:t>homson Reuters invests in Manager Capability provides skills and leadership techniques through various tools and resources that align with Thomson Reuter’s values.  </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solidFill>
                  <a:srgbClr val="4D4D4D"/>
                </a:solidFill>
              </a:rPr>
              <a:t>Our flagship programs for Manager Capability are MaTR &amp; AMaTR programs. </a:t>
            </a:r>
          </a:p>
          <a:p>
            <a:endParaRPr lang="en-US" altLang="en-US" dirty="0" smtClean="0"/>
          </a:p>
          <a:p>
            <a:r>
              <a:rPr lang="en-US" altLang="en-US" dirty="0" smtClean="0"/>
              <a:t>These are exciting times where we have successfully established the foundations in both our MaTR and AMaTR programs. </a:t>
            </a:r>
          </a:p>
          <a:p>
            <a:endParaRPr lang="en-US" altLang="en-US" dirty="0" smtClean="0"/>
          </a:p>
          <a:p>
            <a:r>
              <a:rPr lang="en-GB" altLang="en-US" b="1" dirty="0" smtClean="0"/>
              <a:t>The History of our Management Capability Programs</a:t>
            </a:r>
            <a:endParaRPr lang="en-US" altLang="en-US" dirty="0" smtClean="0"/>
          </a:p>
          <a:p>
            <a:r>
              <a:rPr lang="en-US" altLang="en-US" dirty="0" smtClean="0"/>
              <a:t>We launched our global management capability programs, Management at Thomson Reuters (MaTR) and Advanced Management at Thomson Reuters (AMaTR) – in 2013 and 2014, respectively. </a:t>
            </a:r>
          </a:p>
          <a:p>
            <a:r>
              <a:rPr lang="en-US" altLang="en-US" dirty="0" smtClean="0"/>
              <a:t>These programs have reached more than 9,000 leaders to-date.</a:t>
            </a:r>
          </a:p>
          <a:p>
            <a:endParaRPr lang="en-US" altLang="en-US" dirty="0" smtClean="0"/>
          </a:p>
          <a:p>
            <a:r>
              <a:rPr lang="en-US" altLang="en-US" dirty="0" smtClean="0"/>
              <a:t>The investment has</a:t>
            </a:r>
            <a:r>
              <a:rPr lang="en-US" altLang="en-US" baseline="0" dirty="0" smtClean="0"/>
              <a:t> </a:t>
            </a:r>
            <a:r>
              <a:rPr lang="en-US" altLang="en-US" dirty="0" smtClean="0"/>
              <a:t>increased productivity and manager effectiveness where</a:t>
            </a:r>
            <a:r>
              <a:rPr lang="en-US" altLang="en-US" baseline="0" dirty="0" smtClean="0"/>
              <a:t> by</a:t>
            </a:r>
            <a:r>
              <a:rPr lang="en-US" altLang="en-US" dirty="0" smtClean="0"/>
              <a:t>: </a:t>
            </a:r>
          </a:p>
          <a:p>
            <a:pPr marL="171450" indent="-171450">
              <a:buFont typeface="Arial" panose="020B0604020202020204" pitchFamily="34" charset="0"/>
              <a:buChar char="•"/>
            </a:pPr>
            <a:r>
              <a:rPr lang="en-US" altLang="en-US" dirty="0" smtClean="0"/>
              <a:t>MaTR participation is positively correlated with both </a:t>
            </a:r>
            <a:r>
              <a:rPr lang="en-US" altLang="en-US" b="1" dirty="0" smtClean="0"/>
              <a:t>higher Manager Effectiveness Survey results for participants</a:t>
            </a:r>
            <a:r>
              <a:rPr lang="en-US" altLang="en-US" dirty="0" smtClean="0"/>
              <a:t> and </a:t>
            </a:r>
            <a:r>
              <a:rPr lang="en-US" altLang="en-US" b="1" dirty="0" smtClean="0"/>
              <a:t>higher Employee Engagement scores amongst direct reports of participants</a:t>
            </a:r>
            <a:r>
              <a:rPr lang="en-US" altLang="en-US" dirty="0" smtClean="0"/>
              <a:t>. </a:t>
            </a:r>
          </a:p>
          <a:p>
            <a:pPr marL="171450" indent="-171450">
              <a:buFont typeface="Arial" panose="020B0604020202020204" pitchFamily="34" charset="0"/>
              <a:buChar char="•"/>
            </a:pPr>
            <a:r>
              <a:rPr lang="en-US" altLang="en-US" b="1" dirty="0" smtClean="0"/>
              <a:t>MaTR program ROI is conservatively estimated at 43%</a:t>
            </a:r>
            <a:r>
              <a:rPr lang="en-US" altLang="en-US" dirty="0" smtClean="0"/>
              <a:t> (for every $1 spent, $1.43 is returned to TR), as measured by improvements in manager effectiveness</a:t>
            </a:r>
          </a:p>
          <a:p>
            <a:pPr marL="171450" indent="-171450">
              <a:buFont typeface="Arial" panose="020B0604020202020204" pitchFamily="34" charset="0"/>
              <a:buChar char="•"/>
            </a:pPr>
            <a:r>
              <a:rPr lang="en-US" altLang="en-US" dirty="0" smtClean="0"/>
              <a:t>Among AMaTR participants, </a:t>
            </a:r>
            <a:r>
              <a:rPr lang="en-US" altLang="en-US" b="1" dirty="0" smtClean="0"/>
              <a:t>98% applied what they learned</a:t>
            </a:r>
            <a:r>
              <a:rPr lang="en-US" altLang="en-US" dirty="0" smtClean="0"/>
              <a:t> and </a:t>
            </a:r>
            <a:r>
              <a:rPr lang="en-US" altLang="en-US" b="1" dirty="0" smtClean="0"/>
              <a:t>68% reported significantly or worthwhile results for their unit (e.g. increased revenues, cost savings)</a:t>
            </a:r>
            <a:endParaRPr lang="en-US" altLang="en-US" b="0" dirty="0" smtClean="0"/>
          </a:p>
          <a:p>
            <a:pPr marL="171450" indent="-171450">
              <a:buFont typeface="Arial" panose="020B0604020202020204" pitchFamily="34" charset="0"/>
              <a:buChar char="•"/>
            </a:pPr>
            <a:r>
              <a:rPr lang="en-US" altLang="en-US" b="1" dirty="0" smtClean="0"/>
              <a:t>AMaTR has resulted in a 148% ROI</a:t>
            </a:r>
            <a:r>
              <a:rPr lang="en-US" altLang="en-US" dirty="0" smtClean="0"/>
              <a:t> (for every $1 spent, $2.48 is returned to TR) when the value of </a:t>
            </a:r>
            <a:r>
              <a:rPr lang="en-US" altLang="en-US" dirty="0" err="1" smtClean="0"/>
              <a:t>monetizable</a:t>
            </a:r>
            <a:r>
              <a:rPr lang="en-US" altLang="en-US" dirty="0" smtClean="0"/>
              <a:t> results (revenue increases, cost savings) is compared to the program cost.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questions?</a:t>
            </a:r>
            <a:endParaRPr lang="en-US" altLang="en-US" dirty="0" smtClean="0"/>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4</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As part of our 2017 strategy our goal is to validate that our current offerings are fit for purpose, while identifying emerging areas in both MaTR and AMaTR programs</a:t>
            </a:r>
            <a:r>
              <a:rPr lang="en-GB" altLang="en-US" baseline="0" dirty="0" smtClean="0"/>
              <a:t> and </a:t>
            </a:r>
            <a:r>
              <a:rPr lang="en-US" altLang="en-US" baseline="0" dirty="0" smtClean="0"/>
              <a:t>focus on what needs to be </a:t>
            </a:r>
            <a:r>
              <a:rPr lang="en-GB" altLang="en-US" dirty="0" smtClean="0"/>
              <a:t>developed</a:t>
            </a:r>
            <a:r>
              <a:rPr lang="en-GB" altLang="en-US" baseline="0" dirty="0" smtClean="0"/>
              <a:t>, </a:t>
            </a:r>
            <a:r>
              <a:rPr lang="en-GB" altLang="en-US" dirty="0" smtClean="0"/>
              <a:t>maintained, and enhanced to lead high performing global teams into 2018 and beyond.</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When</a:t>
            </a:r>
            <a:r>
              <a:rPr lang="en-GB" altLang="en-US" baseline="0" dirty="0" smtClean="0"/>
              <a:t> our Manager Capability Needs Analysis is complete</a:t>
            </a:r>
            <a:r>
              <a:rPr lang="en-GB" altLang="en-US" dirty="0" smtClean="0"/>
              <a:t>,</a:t>
            </a:r>
            <a:r>
              <a:rPr lang="en-GB" altLang="en-US" baseline="0" dirty="0" smtClean="0"/>
              <a:t> we will </a:t>
            </a:r>
            <a:r>
              <a:rPr lang="en-GB" altLang="en-US" dirty="0" smtClean="0"/>
              <a:t>make recommendations for sustainable cost effective solutions to address gaps and opportunities for the areas that will have the largest influence on business performance.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We are grateful for your time with us</a:t>
            </a:r>
            <a:r>
              <a:rPr lang="en-US" altLang="en-US" baseline="0" dirty="0" smtClean="0"/>
              <a:t> today.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We will cover common themes and ask you questions about your </a:t>
            </a:r>
            <a:r>
              <a:rPr lang="en-US" altLang="en-US" dirty="0" smtClean="0"/>
              <a:t>observations, needs, and recommendations of the programs</a:t>
            </a:r>
            <a:r>
              <a:rPr lang="en-US" altLang="en-US"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support,</a:t>
            </a:r>
            <a:r>
              <a:rPr lang="en-US" altLang="en-US" baseline="0" dirty="0" smtClean="0"/>
              <a:t> </a:t>
            </a:r>
            <a:r>
              <a:rPr lang="en-US" altLang="en-US" dirty="0" smtClean="0"/>
              <a:t>today’s conversation</a:t>
            </a:r>
            <a:r>
              <a:rPr lang="en-US" altLang="en-US" baseline="0" dirty="0" smtClean="0"/>
              <a:t> </a:t>
            </a:r>
            <a:r>
              <a:rPr lang="en-US" altLang="en-US" dirty="0" smtClean="0"/>
              <a:t>will allow us valuable insight</a:t>
            </a:r>
            <a:r>
              <a:rPr lang="en-US" altLang="en-US" baseline="0" dirty="0" smtClean="0"/>
              <a:t> on the </a:t>
            </a:r>
            <a:r>
              <a:rPr lang="en-GB" altLang="en-US" dirty="0" smtClean="0"/>
              <a:t>leader learning journey.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partnership,</a:t>
            </a:r>
            <a:r>
              <a:rPr lang="en-US" altLang="en-US" baseline="0" dirty="0" smtClean="0"/>
              <a:t> o</a:t>
            </a:r>
            <a:r>
              <a:rPr lang="en-US" altLang="en-US" dirty="0" smtClean="0"/>
              <a:t>ur</a:t>
            </a:r>
            <a:r>
              <a:rPr lang="en-US" altLang="en-US" baseline="0" dirty="0" smtClean="0"/>
              <a:t> goal is to </a:t>
            </a:r>
            <a:r>
              <a:rPr lang="en-US" altLang="en-US" dirty="0" smtClean="0"/>
              <a:t>continually provide tools and resources to help address the needs of our global front line managers and leaders.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questions?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SAY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In order to ensure we are able to capture your feedback, ideas, suggestions and recommendations accurately, we would like to record this focus group. The recording, content and all discussions will be held in the strictest of confidence and will only be used to capture the information we need to make the appropriate recommendations and enhancements to the programs.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Do I have your support in recording today’s session? </a:t>
            </a:r>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r>
              <a:rPr lang="en-US" altLang="en-US" dirty="0" smtClean="0"/>
              <a:t> </a:t>
            </a:r>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r>
              <a:rPr lang="en-US" altLang="en-US" dirty="0" smtClean="0"/>
              <a:t>Share a little about your experience of overseeing transitions of an individual contributor to a people manager.</a:t>
            </a:r>
            <a:br>
              <a:rPr lang="en-US" altLang="en-US" dirty="0" smtClean="0"/>
            </a:br>
            <a:endParaRPr lang="en-US" altLang="en-US" dirty="0" smtClean="0"/>
          </a:p>
          <a:p>
            <a:r>
              <a:rPr lang="en-US" altLang="en-US" b="1"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What specific skills or resources have you observed to be necessary for the transition?</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b="0" baseline="0" dirty="0" smtClean="0">
                <a:solidFill>
                  <a:srgbClr val="262626"/>
                </a:solidFill>
              </a:rPr>
              <a:t>Do resources exist? If not, what do you do or who do you seek to obtain the necessary information to support your new managers?</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endParaRPr lang="en-US" b="0" baseline="0" dirty="0" smtClean="0">
              <a:solidFill>
                <a:srgbClr val="262626"/>
              </a:solidFill>
            </a:endParaRP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ANIMATION LIST</a:t>
            </a:r>
            <a:r>
              <a:rPr lang="en-US" altLang="en-US" baseline="0" dirty="0" smtClean="0"/>
              <a:t> – Track each topic amount prior to clicking next.</a:t>
            </a:r>
            <a:endParaRPr lang="en-US" altLang="en-US" dirty="0" smtClean="0"/>
          </a:p>
          <a:p>
            <a:r>
              <a:rPr lang="en-US" altLang="en-US" b="1" dirty="0" smtClean="0"/>
              <a:t>SAY</a:t>
            </a:r>
          </a:p>
          <a:p>
            <a:r>
              <a:rPr lang="en-US" altLang="en-US" sz="1200" dirty="0" smtClean="0"/>
              <a:t>Think about what questions you may have or are frequently asked for by your people managers.</a:t>
            </a:r>
          </a:p>
          <a:p>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How often do managers contact you for resources from the following list? (Never, Sometimes, Often)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dirty="0" smtClean="0">
              <a:solidFill>
                <a:srgbClr val="262626"/>
              </a:solidFill>
            </a:endParaRPr>
          </a:p>
          <a:p>
            <a:endParaRPr lang="en-US" altLang="en-US" dirty="0" smtClean="0"/>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queries</a:t>
            </a:r>
          </a:p>
          <a:p>
            <a:pPr marL="228600" lvl="0" indent="-228600">
              <a:buFont typeface="+mj-lt"/>
              <a:buAutoNum type="arabicPeriod"/>
            </a:pPr>
            <a:r>
              <a:rPr lang="en-US" sz="1200" dirty="0" smtClean="0">
                <a:solidFill>
                  <a:srgbClr val="262626"/>
                </a:solidFill>
              </a:rPr>
              <a:t>Building a diverse and inclusive team environment</a:t>
            </a:r>
          </a:p>
          <a:p>
            <a:pPr marL="228600" lvl="0" indent="-228600">
              <a:buFont typeface="+mj-lt"/>
              <a:buAutoNum type="arabicPeriod"/>
            </a:pPr>
            <a:r>
              <a:rPr lang="en-US" sz="1200" dirty="0" smtClean="0">
                <a:solidFill>
                  <a:srgbClr val="262626"/>
                </a:solidFill>
              </a:rPr>
              <a:t>Giving feedback to your team </a:t>
            </a:r>
          </a:p>
          <a:p>
            <a:pPr marL="228600" lvl="0" indent="-228600">
              <a:buFont typeface="+mj-lt"/>
              <a:buAutoNum type="arabicPeriod"/>
            </a:pPr>
            <a:r>
              <a:rPr lang="en-US" sz="1200" dirty="0" smtClean="0">
                <a:solidFill>
                  <a:srgbClr val="262626"/>
                </a:solidFill>
              </a:rPr>
              <a:t>Coaching your team members</a:t>
            </a:r>
          </a:p>
          <a:p>
            <a:pPr marL="228600" lvl="0" indent="-228600">
              <a:buFont typeface="+mj-lt"/>
              <a:buAutoNum type="arabicPeriod"/>
            </a:pPr>
            <a:r>
              <a:rPr lang="en-US" sz="1200" dirty="0" smtClean="0">
                <a:solidFill>
                  <a:srgbClr val="262626"/>
                </a:solidFill>
              </a:rPr>
              <a:t>Enabling and supporting customer focus</a:t>
            </a:r>
          </a:p>
          <a:p>
            <a:pPr marL="228600" lvl="0" indent="-228600">
              <a:buFont typeface="+mj-lt"/>
              <a:buAutoNum type="arabicPeriod"/>
            </a:pPr>
            <a:r>
              <a:rPr lang="en-US" sz="1200" dirty="0" smtClean="0">
                <a:solidFill>
                  <a:srgbClr val="262626"/>
                </a:solidFill>
              </a:rPr>
              <a:t>Providing career development</a:t>
            </a:r>
          </a:p>
          <a:p>
            <a:pPr marL="228600" lvl="0" indent="-228600">
              <a:buFont typeface="+mj-lt"/>
              <a:buAutoNum type="arabicPeriod"/>
            </a:pPr>
            <a:r>
              <a:rPr lang="en-US" sz="1200" dirty="0" smtClean="0">
                <a:solidFill>
                  <a:srgbClr val="262626"/>
                </a:solidFill>
              </a:rPr>
              <a:t>Communicating and modeling an enterprise mindset</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1. What is the average length of time the manager is in their current role at Thomson Reuters; that is asking you the question or for resources / help? Under two years, over two years, something else?</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2. Do resources exist? If not, what do you do or who do you seek to obtain the necessary information to support your new managers?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Current MaTR Summit= One Day (Face to Face) or 1.5 days (Virtual) Includes 2 Skill Sessions: Courageous Conversations &amp; Your Impact on Others </a:t>
            </a:r>
            <a:endParaRPr lang="en-US" altLang="en-US" b="0" dirty="0" smtClean="0"/>
          </a:p>
          <a:p>
            <a:endParaRPr lang="en-US" altLang="en-US" dirty="0" smtClean="0"/>
          </a:p>
          <a:p>
            <a:r>
              <a:rPr lang="en-US" altLang="en-US" b="1" dirty="0" smtClean="0"/>
              <a:t>ASK</a:t>
            </a:r>
          </a:p>
          <a:p>
            <a:pPr marL="0" indent="0">
              <a:buFont typeface="+mj-lt"/>
              <a:buNone/>
            </a:pPr>
            <a:r>
              <a:rPr lang="en-US" dirty="0" smtClean="0">
                <a:solidFill>
                  <a:srgbClr val="262626"/>
                </a:solidFill>
              </a:rPr>
              <a:t>Think about the length and content covered in the MaTR Summit. Which of the following would you suggest and why?</a:t>
            </a:r>
          </a:p>
          <a:p>
            <a:pPr marL="0" indent="0">
              <a:buFont typeface="+mj-lt"/>
              <a:buNone/>
            </a:pPr>
            <a:r>
              <a:rPr lang="en-US" dirty="0" smtClean="0">
                <a:solidFill>
                  <a:srgbClr val="262626"/>
                </a:solidFill>
              </a:rPr>
              <a:t>Using your pointer</a:t>
            </a:r>
            <a:r>
              <a:rPr lang="en-US" baseline="0" dirty="0" smtClean="0">
                <a:solidFill>
                  <a:srgbClr val="262626"/>
                </a:solidFill>
              </a:rPr>
              <a:t> tool select one of the following options:</a:t>
            </a:r>
          </a:p>
          <a:p>
            <a:pPr marL="171450" indent="-171450">
              <a:buFont typeface="Arial" panose="020B0604020202020204" pitchFamily="34" charset="0"/>
              <a:buChar char="•"/>
            </a:pPr>
            <a:r>
              <a:rPr lang="en-US" dirty="0" smtClean="0">
                <a:solidFill>
                  <a:srgbClr val="262626"/>
                </a:solidFill>
              </a:rPr>
              <a:t>OPTION 1:</a:t>
            </a:r>
            <a:r>
              <a:rPr lang="en-US" baseline="0" dirty="0" smtClean="0">
                <a:solidFill>
                  <a:srgbClr val="262626"/>
                </a:solidFill>
              </a:rPr>
              <a:t> </a:t>
            </a:r>
            <a:r>
              <a:rPr lang="en-US" dirty="0" smtClean="0">
                <a:solidFill>
                  <a:srgbClr val="262626"/>
                </a:solidFill>
              </a:rPr>
              <a:t>Keep MaTR as it is today. No change.</a:t>
            </a:r>
          </a:p>
          <a:p>
            <a:pPr marL="171450" indent="-171450">
              <a:buFont typeface="Arial" panose="020B0604020202020204" pitchFamily="34" charset="0"/>
              <a:buChar char="•"/>
            </a:pPr>
            <a:r>
              <a:rPr lang="en-US" dirty="0" smtClean="0">
                <a:solidFill>
                  <a:srgbClr val="262626"/>
                </a:solidFill>
              </a:rPr>
              <a:t>OPTION 2:</a:t>
            </a:r>
            <a:r>
              <a:rPr lang="en-US" baseline="0" dirty="0" smtClean="0">
                <a:solidFill>
                  <a:srgbClr val="262626"/>
                </a:solidFill>
              </a:rPr>
              <a:t> </a:t>
            </a:r>
            <a:r>
              <a:rPr lang="en-US" dirty="0" smtClean="0">
                <a:solidFill>
                  <a:srgbClr val="262626"/>
                </a:solidFill>
              </a:rPr>
              <a:t>Lengthen the duration of the Summit</a:t>
            </a:r>
            <a:r>
              <a:rPr lang="en-US" baseline="0" dirty="0" smtClean="0">
                <a:solidFill>
                  <a:srgbClr val="262626"/>
                </a:solidFill>
              </a:rPr>
              <a:t> </a:t>
            </a:r>
            <a:r>
              <a:rPr lang="en-US" dirty="0" smtClean="0">
                <a:solidFill>
                  <a:srgbClr val="262626"/>
                </a:solidFill>
              </a:rPr>
              <a:t>and incorporate</a:t>
            </a:r>
            <a:r>
              <a:rPr lang="en-US" baseline="0" dirty="0" smtClean="0">
                <a:solidFill>
                  <a:srgbClr val="262626"/>
                </a:solidFill>
              </a:rPr>
              <a:t> </a:t>
            </a:r>
            <a:r>
              <a:rPr lang="en-US" dirty="0" smtClean="0">
                <a:solidFill>
                  <a:srgbClr val="262626"/>
                </a:solidFill>
              </a:rPr>
              <a:t>additional content.</a:t>
            </a:r>
          </a:p>
          <a:p>
            <a:pPr marL="171450" indent="-171450">
              <a:buFont typeface="Arial" panose="020B0604020202020204" pitchFamily="34" charset="0"/>
              <a:buChar char="•"/>
            </a:pPr>
            <a:r>
              <a:rPr lang="en-US" dirty="0" smtClean="0">
                <a:solidFill>
                  <a:srgbClr val="262626"/>
                </a:solidFill>
              </a:rPr>
              <a:t>OPTION 3:</a:t>
            </a:r>
            <a:r>
              <a:rPr lang="en-US" baseline="0" dirty="0" smtClean="0">
                <a:solidFill>
                  <a:srgbClr val="262626"/>
                </a:solidFill>
              </a:rPr>
              <a:t> </a:t>
            </a:r>
            <a:r>
              <a:rPr lang="en-US" dirty="0" smtClean="0">
                <a:solidFill>
                  <a:srgbClr val="262626"/>
                </a:solidFill>
              </a:rPr>
              <a:t>Something else?</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For Option 2 Responses: How much time would be appropriate? Two full days, Three full days, other? </a:t>
            </a:r>
            <a:r>
              <a:rPr lang="en-US" dirty="0" smtClean="0">
                <a:solidFill>
                  <a:srgbClr val="262626"/>
                </a:solidFill>
              </a:rPr>
              <a:t>Please enter</a:t>
            </a:r>
            <a:r>
              <a:rPr lang="en-US" baseline="0" dirty="0" smtClean="0">
                <a:solidFill>
                  <a:srgbClr val="262626"/>
                </a:solidFill>
              </a:rPr>
              <a:t> your answer in the Chat window.</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solidFill>
                  <a:srgbClr val="262626"/>
                </a:solidFill>
              </a:rPr>
              <a:t>In your opinion, is it reasonable to request completion of pre and post summit activities for managers? </a:t>
            </a:r>
            <a:r>
              <a:rPr lang="en-US" dirty="0" smtClean="0">
                <a:solidFill>
                  <a:srgbClr val="262626"/>
                </a:solidFill>
              </a:rPr>
              <a:t>Please enter</a:t>
            </a:r>
            <a:r>
              <a:rPr lang="en-US" baseline="0" dirty="0" smtClean="0">
                <a:solidFill>
                  <a:srgbClr val="262626"/>
                </a:solidFill>
              </a:rPr>
              <a:t> your answer in the Chat window.</a:t>
            </a:r>
          </a:p>
          <a:p>
            <a:pPr marL="228600" indent="-228600">
              <a:buFont typeface="+mj-lt"/>
              <a:buAutoNum type="arabicPeriod"/>
            </a:pPr>
            <a:r>
              <a:rPr lang="en-US" sz="1200" kern="1200" dirty="0" smtClean="0">
                <a:solidFill>
                  <a:schemeClr val="tx1"/>
                </a:solidFill>
                <a:effectLst/>
                <a:latin typeface="Arial" panose="020B0604020202020204" pitchFamily="34" charset="0"/>
                <a:ea typeface="+mn-ea"/>
                <a:cs typeface="+mn-cs"/>
              </a:rPr>
              <a:t>In</a:t>
            </a:r>
            <a:r>
              <a:rPr lang="en-US" sz="1200" kern="1200" baseline="0" dirty="0" smtClean="0">
                <a:solidFill>
                  <a:schemeClr val="tx1"/>
                </a:solidFill>
                <a:effectLst/>
                <a:latin typeface="Arial" panose="020B0604020202020204" pitchFamily="34" charset="0"/>
                <a:ea typeface="+mn-ea"/>
                <a:cs typeface="+mn-cs"/>
              </a:rPr>
              <a:t> your experience, when would be the most appropriate time </a:t>
            </a:r>
            <a:r>
              <a:rPr lang="en-US" sz="1200" kern="1200" dirty="0" smtClean="0">
                <a:solidFill>
                  <a:schemeClr val="tx1"/>
                </a:solidFill>
                <a:effectLst/>
                <a:latin typeface="Arial" panose="020B0604020202020204" pitchFamily="34" charset="0"/>
                <a:ea typeface="+mn-ea"/>
                <a:cs typeface="+mn-cs"/>
              </a:rPr>
              <a:t>for a manager to take the</a:t>
            </a:r>
            <a:r>
              <a:rPr lang="en-US" sz="1200" kern="1200" baseline="0" dirty="0" smtClean="0">
                <a:solidFill>
                  <a:schemeClr val="tx1"/>
                </a:solidFill>
                <a:effectLst/>
                <a:latin typeface="Arial" panose="020B0604020202020204" pitchFamily="34" charset="0"/>
                <a:ea typeface="+mn-ea"/>
                <a:cs typeface="+mn-cs"/>
              </a:rPr>
              <a:t> MaTR Summit</a:t>
            </a:r>
            <a:r>
              <a:rPr lang="en-US" sz="120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As soon as promoted</a:t>
            </a:r>
          </a:p>
          <a:p>
            <a:pPr marL="171450" indent="-171450">
              <a:buFont typeface="Arial" panose="020B0604020202020204" pitchFamily="34" charset="0"/>
              <a:buChar char="•"/>
            </a:pPr>
            <a:r>
              <a:rPr lang="en-US" sz="1200" kern="1200" dirty="0" smtClean="0">
                <a:solidFill>
                  <a:schemeClr val="tx1"/>
                </a:solidFill>
                <a:effectLst/>
                <a:latin typeface="Arial" panose="020B0604020202020204" pitchFamily="34" charset="0"/>
                <a:ea typeface="+mn-ea"/>
                <a:cs typeface="+mn-cs"/>
              </a:rPr>
              <a:t>Within 30-90 days of being promoted</a:t>
            </a:r>
            <a:endParaRPr lang="en-US" sz="2400" kern="1200" dirty="0" smtClean="0">
              <a:solidFill>
                <a:schemeClr val="tx1"/>
              </a:solidFill>
              <a:effectLst/>
              <a:latin typeface="Arial" panose="020B0604020202020204" pitchFamily="34" charset="0"/>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Arial" panose="020B0604020202020204" pitchFamily="34" charset="0"/>
                <a:ea typeface="+mn-ea"/>
                <a:cs typeface="+mn-cs"/>
              </a:rPr>
              <a:t>Other</a:t>
            </a:r>
            <a:r>
              <a:rPr lang="en-US" dirty="0" smtClean="0">
                <a:effectLst/>
              </a:rPr>
              <a:t> </a:t>
            </a:r>
            <a:r>
              <a:rPr lang="en-US" sz="1050" kern="1200" dirty="0" smtClean="0">
                <a:solidFill>
                  <a:schemeClr val="tx1"/>
                </a:solidFill>
                <a:effectLst/>
                <a:latin typeface="Arial" panose="020B0604020202020204" pitchFamily="34" charset="0"/>
                <a:ea typeface="+mn-ea"/>
                <a:cs typeface="+mn-cs"/>
              </a:rPr>
              <a:t> </a:t>
            </a:r>
          </a:p>
          <a:p>
            <a:pPr marL="171450" indent="-171450">
              <a:buFont typeface="Arial" panose="020B0604020202020204" pitchFamily="34" charset="0"/>
              <a:buChar char="•"/>
            </a:pPr>
            <a:endParaRPr lang="en-US" sz="1050" kern="1200" dirty="0" smtClean="0">
              <a:solidFill>
                <a:schemeClr val="tx1"/>
              </a:solidFill>
              <a:effectLst/>
              <a:latin typeface="Arial" panose="020B0604020202020204" pitchFamily="34" charset="0"/>
              <a:ea typeface="+mn-ea"/>
              <a:cs typeface="+mn-cs"/>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0" indent="0">
              <a:buFont typeface="Arial" panose="020B0604020202020204" pitchFamily="34" charset="0"/>
              <a:buNone/>
            </a:pPr>
            <a:endParaRPr lang="en-US"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The current MaTR Summit is offered two ways: One Day (Face to Face) or</a:t>
            </a:r>
            <a:r>
              <a:rPr lang="en-US" altLang="en-US" sz="1200" b="0" i="0" baseline="0" dirty="0" smtClean="0"/>
              <a:t> </a:t>
            </a:r>
            <a:r>
              <a:rPr lang="en-US" altLang="en-US" sz="1200" b="0" i="0" dirty="0" smtClean="0"/>
              <a:t>1.5 days (Virtual). The summit includes</a:t>
            </a:r>
            <a:r>
              <a:rPr lang="en-US" altLang="en-US" sz="1200" b="0" i="0" baseline="0" dirty="0" smtClean="0"/>
              <a:t> </a:t>
            </a:r>
            <a:r>
              <a:rPr lang="en-US" altLang="en-US" sz="1200" b="0" i="0" dirty="0" smtClean="0"/>
              <a:t>2 Skill Sessions: Courageous Conversations &amp; Your Impact on Others </a:t>
            </a:r>
            <a:endParaRPr lang="en-US" altLang="en-US" dirty="0" smtClean="0"/>
          </a:p>
          <a:p>
            <a:endParaRPr lang="en-US" altLang="en-US" dirty="0" smtClean="0"/>
          </a:p>
          <a:p>
            <a:r>
              <a:rPr lang="en-US" altLang="en-US" b="1" dirty="0" smtClean="0"/>
              <a:t>ASK</a:t>
            </a:r>
          </a:p>
          <a:p>
            <a:r>
              <a:rPr lang="en-US" sz="1200" kern="1200" dirty="0" smtClean="0">
                <a:solidFill>
                  <a:schemeClr val="tx1"/>
                </a:solidFill>
                <a:effectLst/>
                <a:latin typeface="Arial" panose="020B0604020202020204" pitchFamily="34" charset="0"/>
                <a:ea typeface="+mn-ea"/>
                <a:cs typeface="+mn-cs"/>
              </a:rPr>
              <a:t>Considering the additional</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Skill Sessions listed</a:t>
            </a:r>
            <a:r>
              <a:rPr lang="en-US" sz="1200" kern="1200" baseline="0" dirty="0" smtClean="0">
                <a:solidFill>
                  <a:schemeClr val="tx1"/>
                </a:solidFill>
                <a:effectLst/>
                <a:latin typeface="Arial" panose="020B0604020202020204" pitchFamily="34" charset="0"/>
                <a:ea typeface="+mn-ea"/>
                <a:cs typeface="+mn-cs"/>
              </a:rPr>
              <a:t> below</a:t>
            </a:r>
            <a:r>
              <a:rPr lang="en-US" sz="1200" kern="1200" dirty="0" smtClean="0">
                <a:solidFill>
                  <a:schemeClr val="tx1"/>
                </a:solidFill>
                <a:effectLst/>
                <a:latin typeface="Arial" panose="020B0604020202020204" pitchFamily="34" charset="0"/>
                <a:ea typeface="+mn-ea"/>
                <a:cs typeface="+mn-cs"/>
              </a:rPr>
              <a:t> for a MaTR (first line manager)</a:t>
            </a:r>
            <a:r>
              <a:rPr lang="en-US" sz="1200" kern="1200" baseline="0" dirty="0" smtClean="0">
                <a:solidFill>
                  <a:schemeClr val="tx1"/>
                </a:solidFill>
                <a:effectLst/>
                <a:latin typeface="Arial" panose="020B0604020202020204" pitchFamily="34" charset="0"/>
                <a:ea typeface="+mn-ea"/>
                <a:cs typeface="+mn-cs"/>
              </a:rPr>
              <a:t>, w</a:t>
            </a:r>
            <a:r>
              <a:rPr lang="en-US" sz="1200" kern="1200" dirty="0" smtClean="0">
                <a:solidFill>
                  <a:schemeClr val="tx1"/>
                </a:solidFill>
                <a:effectLst/>
                <a:latin typeface="Arial" panose="020B0604020202020204" pitchFamily="34" charset="0"/>
                <a:ea typeface="+mn-ea"/>
                <a:cs typeface="+mn-cs"/>
              </a:rPr>
              <a:t>hich</a:t>
            </a:r>
            <a:r>
              <a:rPr lang="en-US" sz="1200" kern="1200" baseline="0" dirty="0" smtClean="0">
                <a:solidFill>
                  <a:schemeClr val="tx1"/>
                </a:solidFill>
                <a:effectLst/>
                <a:latin typeface="Arial" panose="020B0604020202020204" pitchFamily="34" charset="0"/>
                <a:ea typeface="+mn-ea"/>
                <a:cs typeface="+mn-cs"/>
              </a:rPr>
              <a:t> three </a:t>
            </a:r>
            <a:r>
              <a:rPr lang="en-US" sz="1200" kern="1200" dirty="0" smtClean="0">
                <a:solidFill>
                  <a:schemeClr val="tx1"/>
                </a:solidFill>
                <a:effectLst/>
                <a:latin typeface="Arial" panose="020B0604020202020204" pitchFamily="34" charset="0"/>
                <a:ea typeface="+mn-ea"/>
                <a:cs typeface="+mn-cs"/>
              </a:rPr>
              <a:t>do you feel are most valuable to a Thomson</a:t>
            </a:r>
            <a:r>
              <a:rPr lang="en-US" sz="1200" kern="1200" baseline="0" dirty="0" smtClean="0">
                <a:solidFill>
                  <a:schemeClr val="tx1"/>
                </a:solidFill>
                <a:effectLst/>
                <a:latin typeface="Arial" panose="020B0604020202020204" pitchFamily="34" charset="0"/>
                <a:ea typeface="+mn-ea"/>
                <a:cs typeface="+mn-cs"/>
              </a:rPr>
              <a:t> Reuters </a:t>
            </a:r>
            <a:r>
              <a:rPr lang="en-US" sz="1200" kern="1200" dirty="0" smtClean="0">
                <a:solidFill>
                  <a:schemeClr val="tx1"/>
                </a:solidFill>
                <a:effectLst/>
                <a:latin typeface="Arial" panose="020B0604020202020204" pitchFamily="34" charset="0"/>
                <a:ea typeface="+mn-ea"/>
                <a:cs typeface="+mn-cs"/>
              </a:rPr>
              <a:t>manager right now?</a:t>
            </a:r>
            <a:r>
              <a:rPr lang="en-US" sz="1200" kern="1200" baseline="0" dirty="0" smtClean="0">
                <a:solidFill>
                  <a:schemeClr val="tx1"/>
                </a:solidFill>
                <a:effectLst/>
                <a:latin typeface="Arial" panose="020B0604020202020204" pitchFamily="34" charset="0"/>
                <a:ea typeface="+mn-ea"/>
                <a:cs typeface="+mn-cs"/>
              </a:rPr>
              <a:t> And </a:t>
            </a:r>
            <a:r>
              <a:rPr lang="en-US" sz="1200" kern="1200" dirty="0" smtClean="0">
                <a:solidFill>
                  <a:schemeClr val="tx1"/>
                </a:solidFill>
                <a:effectLst/>
                <a:latin typeface="Arial" panose="020B0604020202020204" pitchFamily="34" charset="0"/>
                <a:ea typeface="+mn-ea"/>
                <a:cs typeface="+mn-cs"/>
              </a:rPr>
              <a:t>why?</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 </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228600" marR="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kern="1200" dirty="0" smtClean="0">
                <a:solidFill>
                  <a:schemeClr val="tx1"/>
                </a:solidFill>
                <a:effectLst/>
                <a:latin typeface="Arial" panose="020B0604020202020204" pitchFamily="34" charset="0"/>
                <a:ea typeface="+mn-ea"/>
                <a:cs typeface="+mn-cs"/>
              </a:rPr>
              <a:t>What skill topic isn’t provided that you would expect to see or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228600" marR="0" lvl="0" indent="-228600" algn="l" defTabSz="457200" rtl="0" eaLnBrk="0" fontAlgn="base" latinLnBrk="0" hangingPunct="0">
              <a:lnSpc>
                <a:spcPct val="100000"/>
              </a:lnSpc>
              <a:spcBef>
                <a:spcPct val="30000"/>
              </a:spcBef>
              <a:spcAft>
                <a:spcPct val="0"/>
              </a:spcAft>
              <a:buClrTx/>
              <a:buSzTx/>
              <a:buFont typeface="+mj-lt"/>
              <a:buAutoNum type="arabicPeriod"/>
              <a:tabLst/>
              <a:defRPr/>
            </a:pPr>
            <a:r>
              <a:rPr lang="en-US" sz="1200" u="none" kern="1200" dirty="0" smtClean="0">
                <a:solidFill>
                  <a:schemeClr val="tx1"/>
                </a:solidFill>
                <a:effectLst/>
                <a:latin typeface="Arial" panose="020B0604020202020204" pitchFamily="34" charset="0"/>
                <a:ea typeface="+mn-ea"/>
                <a:cs typeface="+mn-cs"/>
              </a:rPr>
              <a:t>In your opinion, do you think a senior manager should</a:t>
            </a:r>
            <a:r>
              <a:rPr lang="en-US" sz="1200" u="none" kern="1200" baseline="0" dirty="0" smtClean="0">
                <a:solidFill>
                  <a:schemeClr val="tx1"/>
                </a:solidFill>
                <a:effectLst/>
                <a:latin typeface="Arial" panose="020B0604020202020204" pitchFamily="34" charset="0"/>
                <a:ea typeface="+mn-ea"/>
                <a:cs typeface="+mn-cs"/>
              </a:rPr>
              <a:t> have </a:t>
            </a:r>
            <a:r>
              <a:rPr lang="en-US" sz="1200" u="none" kern="1200" dirty="0" smtClean="0">
                <a:solidFill>
                  <a:schemeClr val="tx1"/>
                </a:solidFill>
                <a:effectLst/>
                <a:latin typeface="Arial" panose="020B0604020202020204" pitchFamily="34" charset="0"/>
                <a:ea typeface="+mn-ea"/>
                <a:cs typeface="+mn-cs"/>
              </a:rPr>
              <a:t>access</a:t>
            </a:r>
            <a:r>
              <a:rPr lang="en-US" sz="1200" u="none" kern="1200" baseline="0" dirty="0" smtClean="0">
                <a:solidFill>
                  <a:schemeClr val="tx1"/>
                </a:solidFill>
                <a:effectLst/>
                <a:latin typeface="Arial" panose="020B0604020202020204" pitchFamily="34" charset="0"/>
                <a:ea typeface="+mn-ea"/>
                <a:cs typeface="+mn-cs"/>
              </a:rPr>
              <a:t> to</a:t>
            </a:r>
            <a:r>
              <a:rPr lang="en-US" sz="1200" u="none" kern="1200" dirty="0" smtClean="0">
                <a:solidFill>
                  <a:schemeClr val="tx1"/>
                </a:solidFill>
                <a:effectLst/>
                <a:latin typeface="Arial" panose="020B0604020202020204" pitchFamily="34" charset="0"/>
                <a:ea typeface="+mn-ea"/>
                <a:cs typeface="+mn-cs"/>
              </a:rPr>
              <a:t> the content and skill sessions</a:t>
            </a:r>
            <a:r>
              <a:rPr lang="en-US" sz="1200" u="none" kern="1200" baseline="0" dirty="0" smtClean="0">
                <a:solidFill>
                  <a:schemeClr val="tx1"/>
                </a:solidFill>
                <a:effectLst/>
                <a:latin typeface="Arial" panose="020B0604020202020204" pitchFamily="34" charset="0"/>
                <a:ea typeface="+mn-ea"/>
                <a:cs typeface="+mn-cs"/>
              </a:rPr>
              <a:t> that are </a:t>
            </a:r>
            <a:r>
              <a:rPr lang="en-US" sz="1200" u="none" kern="1200" dirty="0" smtClean="0">
                <a:solidFill>
                  <a:schemeClr val="tx1"/>
                </a:solidFill>
                <a:effectLst/>
                <a:latin typeface="Arial" panose="020B0604020202020204" pitchFamily="34" charset="0"/>
                <a:ea typeface="+mn-ea"/>
                <a:cs typeface="+mn-cs"/>
              </a:rPr>
              <a:t>available</a:t>
            </a:r>
            <a:r>
              <a:rPr lang="en-US" sz="1200" u="none" kern="1200" baseline="0" dirty="0" smtClean="0">
                <a:solidFill>
                  <a:schemeClr val="tx1"/>
                </a:solidFill>
                <a:effectLst/>
                <a:latin typeface="Arial" panose="020B0604020202020204" pitchFamily="34" charset="0"/>
                <a:ea typeface="+mn-ea"/>
                <a:cs typeface="+mn-cs"/>
              </a:rPr>
              <a:t> in the </a:t>
            </a:r>
            <a:r>
              <a:rPr lang="en-US" sz="1200" u="none" kern="1200" dirty="0" smtClean="0">
                <a:solidFill>
                  <a:schemeClr val="tx1"/>
                </a:solidFill>
                <a:effectLst/>
                <a:latin typeface="Arial" panose="020B0604020202020204" pitchFamily="34" charset="0"/>
                <a:ea typeface="+mn-ea"/>
                <a:cs typeface="+mn-cs"/>
              </a:rPr>
              <a:t>MaTR program? (YES/NO)</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Please enter</a:t>
            </a:r>
            <a:r>
              <a:rPr lang="en-US" baseline="0" dirty="0" smtClean="0">
                <a:solidFill>
                  <a:srgbClr val="262626"/>
                </a:solidFill>
              </a:rPr>
              <a:t> your answer in the Chat window.</a:t>
            </a:r>
            <a:endParaRPr lang="en-US" sz="1200" u="none" kern="1200" dirty="0" smtClean="0">
              <a:solidFill>
                <a:schemeClr val="tx1"/>
              </a:solidFill>
              <a:effectLst/>
              <a:latin typeface="Arial" panose="020B0604020202020204" pitchFamily="34" charset="0"/>
              <a:ea typeface="+mn-ea"/>
              <a:cs typeface="+mn-cs"/>
            </a:endParaRPr>
          </a:p>
          <a:p>
            <a:pPr marL="685800" lvl="1" indent="-228600">
              <a:buFont typeface="+mj-lt"/>
              <a:buAutoNum type="alphaLcPeriod"/>
            </a:pPr>
            <a:r>
              <a:rPr lang="en-US" sz="1200" u="none" kern="1200" dirty="0" smtClean="0">
                <a:solidFill>
                  <a:schemeClr val="tx1"/>
                </a:solidFill>
                <a:effectLst/>
                <a:latin typeface="Arial" panose="020B0604020202020204" pitchFamily="34" charset="0"/>
                <a:ea typeface="+mn-ea"/>
                <a:cs typeface="+mn-cs"/>
              </a:rPr>
              <a:t>Why did you answer the way you did?</a:t>
            </a:r>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r>
              <a:rPr lang="en-US" altLang="en-US" dirty="0" smtClean="0"/>
              <a:t>Are</a:t>
            </a:r>
            <a:r>
              <a:rPr lang="en-US" altLang="en-US" baseline="0" dirty="0" smtClean="0"/>
              <a:t> there any questions or additional responses?</a:t>
            </a:r>
            <a:endParaRPr lang="en-US" altLang="en-US" dirty="0"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No Picture">
    <p:spTree>
      <p:nvGrpSpPr>
        <p:cNvPr id="1" name=""/>
        <p:cNvGrpSpPr/>
        <p:nvPr/>
      </p:nvGrpSpPr>
      <p:grpSpPr>
        <a:xfrm>
          <a:off x="0" y="0"/>
          <a:ext cx="0" cy="0"/>
          <a:chOff x="0" y="0"/>
          <a:chExt cx="0" cy="0"/>
        </a:xfrm>
      </p:grpSpPr>
      <p:sp>
        <p:nvSpPr>
          <p:cNvPr id="4" name="Rectangle 3"/>
          <p:cNvSpPr/>
          <p:nvPr userDrawn="1"/>
        </p:nvSpPr>
        <p:spPr>
          <a:xfrm>
            <a:off x="0" y="-9525"/>
            <a:ext cx="9906000" cy="58912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4" y="252621"/>
            <a:ext cx="8364234" cy="1221022"/>
          </a:xfrm>
        </p:spPr>
        <p:txBody>
          <a:bodyPr>
            <a:noAutofit/>
          </a:bodyPr>
          <a:lstStyle>
            <a:lvl1pPr>
              <a:lnSpc>
                <a:spcPct val="100000"/>
              </a:lnSpc>
              <a:defRPr sz="36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6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39100" y="6380163"/>
            <a:ext cx="1730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4"/>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ECBE462C-6B90-4D96-BDD7-41B896E8F9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60903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6373813"/>
            <a:ext cx="18843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3" y="1829100"/>
            <a:ext cx="7428538"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E4605770-9A25-403A-B636-E3C63C166FD7}"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10445510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lum bright="4000"/>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26413" y="6415088"/>
            <a:ext cx="17113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0"/>
            <a:ext cx="7428539"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B2C55009-9C85-4AAC-AFFA-BCAFF9638029}"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260466000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3"/>
          </p:nvPr>
        </p:nvSpPr>
        <p:spPr>
          <a:xfrm>
            <a:off x="5150399"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4781711C-5C77-4E89-919B-4C94F12E3DF6}"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9964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0"/>
            <a:ext cx="4454990"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5150399" y="1397000"/>
            <a:ext cx="4454991"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7F21A61C-A60E-47E4-A31B-9E26C9754549}" type="slidenum">
              <a:rPr lang="en-US"/>
              <a:pPr>
                <a:defRPr/>
              </a:pPr>
              <a:t>‹#›</a:t>
            </a:fld>
            <a:endParaRPr lang="en-US" dirty="0"/>
          </a:p>
        </p:txBody>
      </p:sp>
      <p:sp>
        <p:nvSpPr>
          <p:cNvPr id="9" name="Footer Placeholder 4"/>
          <p:cNvSpPr>
            <a:spLocks noGrp="1"/>
          </p:cNvSpPr>
          <p:nvPr>
            <p:ph type="ftr" sz="quarter" idx="16"/>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894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Up Content">
    <p:spTree>
      <p:nvGrpSpPr>
        <p:cNvPr id="1" name=""/>
        <p:cNvGrpSpPr/>
        <p:nvPr/>
      </p:nvGrpSpPr>
      <p:grpSpPr>
        <a:xfrm>
          <a:off x="0" y="0"/>
          <a:ext cx="0" cy="0"/>
          <a:chOff x="0" y="0"/>
          <a:chExt cx="0" cy="0"/>
        </a:xfrm>
      </p:grpSpPr>
      <p:cxnSp>
        <p:nvCxnSpPr>
          <p:cNvPr id="7" name="Straight Connector 6"/>
          <p:cNvCxnSpPr/>
          <p:nvPr userDrawn="1"/>
        </p:nvCxnSpPr>
        <p:spPr>
          <a:xfrm>
            <a:off x="4956175" y="1143000"/>
            <a:ext cx="0" cy="50307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01625" y="3646488"/>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1903"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2"/>
          <p:cNvSpPr>
            <a:spLocks noGrp="1"/>
          </p:cNvSpPr>
          <p:nvPr>
            <p:ph idx="14"/>
          </p:nvPr>
        </p:nvSpPr>
        <p:spPr>
          <a:xfrm>
            <a:off x="301903"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5"/>
          </p:nvPr>
        </p:nvSpPr>
        <p:spPr>
          <a:xfrm>
            <a:off x="5150399"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77186AAC-A476-4565-9323-2C57FEE5E2DE}" type="slidenum">
              <a:rPr lang="en-US"/>
              <a:pPr>
                <a:defRPr/>
              </a:pPr>
              <a:t>‹#›</a:t>
            </a:fld>
            <a:endParaRPr lang="en-US"/>
          </a:p>
        </p:txBody>
      </p:sp>
      <p:sp>
        <p:nvSpPr>
          <p:cNvPr id="10"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4570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Up Subhead">
    <p:spTree>
      <p:nvGrpSpPr>
        <p:cNvPr id="1" name=""/>
        <p:cNvGrpSpPr/>
        <p:nvPr/>
      </p:nvGrpSpPr>
      <p:grpSpPr>
        <a:xfrm>
          <a:off x="0" y="0"/>
          <a:ext cx="0" cy="0"/>
          <a:chOff x="0" y="0"/>
          <a:chExt cx="0" cy="0"/>
        </a:xfrm>
      </p:grpSpPr>
      <p:cxnSp>
        <p:nvCxnSpPr>
          <p:cNvPr id="8" name="Straight Connector 7"/>
          <p:cNvCxnSpPr/>
          <p:nvPr userDrawn="1"/>
        </p:nvCxnSpPr>
        <p:spPr>
          <a:xfrm flipH="1">
            <a:off x="4953000" y="1485900"/>
            <a:ext cx="3175" cy="46878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a:off x="303213" y="3810000"/>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11" name="Text Placeholder 7"/>
          <p:cNvSpPr>
            <a:spLocks noGrp="1"/>
          </p:cNvSpPr>
          <p:nvPr>
            <p:ph type="body" sz="quarter" idx="16"/>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1903"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7"/>
          </p:nvPr>
        </p:nvSpPr>
        <p:spPr>
          <a:xfrm>
            <a:off x="301903"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
          <p:cNvSpPr>
            <a:spLocks noGrp="1"/>
          </p:cNvSpPr>
          <p:nvPr>
            <p:ph idx="18"/>
          </p:nvPr>
        </p:nvSpPr>
        <p:spPr>
          <a:xfrm>
            <a:off x="5150399"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9"/>
          </p:nvPr>
        </p:nvSpPr>
        <p:spPr/>
        <p:txBody>
          <a:bodyPr/>
          <a:lstStyle>
            <a:lvl1pPr>
              <a:defRPr/>
            </a:lvl1pPr>
          </a:lstStyle>
          <a:p>
            <a:pPr>
              <a:defRPr/>
            </a:pPr>
            <a:fld id="{41B6CC94-2A21-47DA-BCE7-C9257E68345C}" type="slidenum">
              <a:rPr lang="en-US"/>
              <a:pPr>
                <a:defRPr/>
              </a:pPr>
              <a:t>‹#›</a:t>
            </a:fld>
            <a:endParaRPr lang="en-US"/>
          </a:p>
        </p:txBody>
      </p:sp>
      <p:sp>
        <p:nvSpPr>
          <p:cNvPr id="14" name="Footer Placeholder 4"/>
          <p:cNvSpPr>
            <a:spLocks noGrp="1"/>
          </p:cNvSpPr>
          <p:nvPr>
            <p:ph type="ftr" sz="quarter" idx="20"/>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7272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idx="13"/>
          </p:nvPr>
        </p:nvSpPr>
        <p:spPr>
          <a:xfrm>
            <a:off x="301902"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6"/>
          </p:nvPr>
        </p:nvSpPr>
        <p:spPr/>
        <p:txBody>
          <a:bodyPr/>
          <a:lstStyle>
            <a:lvl1pPr>
              <a:defRPr/>
            </a:lvl1pPr>
          </a:lstStyle>
          <a:p>
            <a:pPr>
              <a:defRPr/>
            </a:pPr>
            <a:fld id="{037750E2-E869-4CAC-B880-280E5F033808}" type="slidenum">
              <a:rPr lang="en-US"/>
              <a:pPr>
                <a:defRPr/>
              </a:pPr>
              <a:t>‹#›</a:t>
            </a:fld>
            <a:endParaRPr lang="en-US" dirty="0"/>
          </a:p>
        </p:txBody>
      </p:sp>
      <p:sp>
        <p:nvSpPr>
          <p:cNvPr id="7"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08553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2"/>
          <p:cNvSpPr>
            <a:spLocks noGrp="1"/>
          </p:cNvSpPr>
          <p:nvPr>
            <p:ph idx="1"/>
          </p:nvPr>
        </p:nvSpPr>
        <p:spPr>
          <a:xfrm>
            <a:off x="303193" y="1054851"/>
            <a:ext cx="9302196" cy="9177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301902"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35F8490-744E-486C-A75A-B8A3B8DA52D8}" type="slidenum">
              <a:rPr lang="en-US"/>
              <a:pPr>
                <a:defRPr/>
              </a:pPr>
              <a:t>‹#›</a:t>
            </a:fld>
            <a:endParaRPr lang="en-US" dirty="0"/>
          </a:p>
        </p:txBody>
      </p:sp>
      <p:sp>
        <p:nvSpPr>
          <p:cNvPr id="8"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52089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F0592E96-F4EE-4F1C-9F70-B5CE52763A7C}"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924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1a Ink-Savin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3" y="252621"/>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4695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456D904-4C9C-4F0A-91E0-56C00DB812DD}"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838519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ey Background No Text">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09564" y="381001"/>
            <a:ext cx="9286875" cy="491836"/>
          </a:xfrm>
          <a:prstGeom prst="rect">
            <a:avLst/>
          </a:prstGeom>
        </p:spPr>
        <p:txBody>
          <a:bodyPr/>
          <a:lstStyle>
            <a:lvl1pPr>
              <a:defRPr sz="3200" baseline="0">
                <a:solidFill>
                  <a:schemeClr val="accent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11459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Horizontal">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0" y="0"/>
            <a:ext cx="9906000" cy="3651250"/>
          </a:xfrm>
          <a:solidFill>
            <a:schemeClr val="bg2"/>
          </a:solidFill>
        </p:spPr>
        <p:txBody>
          <a:bodyPr/>
          <a:lstStyle>
            <a:lvl1pP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303193" y="3874000"/>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5253540"/>
            <a:ext cx="451361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9081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3 Vertic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 y="0"/>
            <a:ext cx="4953000" cy="6858000"/>
          </a:xfrm>
          <a:solidFill>
            <a:schemeClr val="bg2"/>
          </a:solidFill>
        </p:spPr>
        <p:txBody>
          <a:bodyPr anchor="ctr"/>
          <a:lstStyle>
            <a:lvl1pPr algn="ct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5254902" y="250827"/>
            <a:ext cx="4350488" cy="1743075"/>
          </a:xfrm>
        </p:spPr>
        <p:txBody>
          <a:bodyPr>
            <a:noAutofit/>
          </a:bodyPr>
          <a:lstStyle>
            <a:lvl1pPr>
              <a:lnSpc>
                <a:spcPct val="100000"/>
              </a:lnSpc>
              <a:defRPr sz="3600"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254902" y="2243640"/>
            <a:ext cx="435048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130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a:ln>
            <a:noFill/>
          </a:ln>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1CB2001-0A2B-4931-8CD4-961890AE943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51727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ubhead">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8365525"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1"/>
            <a:ext cx="8364235" cy="4870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88E111E7-D859-48FE-B038-7EF0603C262A}"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4375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lvl1pPr marL="914400" indent="-914400">
              <a:spcAft>
                <a:spcPts val="800"/>
              </a:spcAft>
              <a:tabLst>
                <a:tab pos="914400" algn="l"/>
              </a:tabLst>
              <a:defRPr sz="2000"/>
            </a:lvl1pPr>
            <a:lvl2pPr marL="1141413" indent="-227013">
              <a:buFont typeface="Lucida Grande"/>
              <a:buChar char="–"/>
              <a:defRPr sz="1800"/>
            </a:lvl2pPr>
            <a:lvl3pPr marL="1366838" indent="-225425">
              <a:buFont typeface="Arial"/>
              <a:buChar char="•"/>
              <a:defRPr sz="1600"/>
            </a:lvl3pPr>
            <a:lvl4pPr marL="1600200" indent="-228600">
              <a:buFont typeface="Lucida Grande"/>
              <a:buChar char="–"/>
              <a:defRPr sz="1400"/>
            </a:lvl4pPr>
            <a:lvl5pPr marL="1828800" indent="-225425">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665354C5-8F46-4816-A9BB-74DD9FCC1CFC}"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10898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94675" y="6415088"/>
            <a:ext cx="1495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0614" y="1833348"/>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D51DF832-7A67-4AA8-A9A7-88B03E6494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316427564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a Ink-Saving">
    <p:spTree>
      <p:nvGrpSpPr>
        <p:cNvPr id="1" name=""/>
        <p:cNvGrpSpPr/>
        <p:nvPr/>
      </p:nvGrpSpPr>
      <p:grpSpPr>
        <a:xfrm>
          <a:off x="0" y="0"/>
          <a:ext cx="0" cy="0"/>
          <a:chOff x="0" y="0"/>
          <a:chExt cx="0" cy="0"/>
        </a:xfrm>
      </p:grpSpPr>
      <p:sp>
        <p:nvSpPr>
          <p:cNvPr id="2" name="Title 1"/>
          <p:cNvSpPr>
            <a:spLocks noGrp="1"/>
          </p:cNvSpPr>
          <p:nvPr>
            <p:ph type="title"/>
          </p:nvPr>
        </p:nvSpPr>
        <p:spPr>
          <a:xfrm>
            <a:off x="301904" y="1828803"/>
            <a:ext cx="8365525" cy="1692275"/>
          </a:xfrm>
        </p:spPr>
        <p:txBody>
          <a:bodyPr>
            <a:noAutofit/>
          </a:bodyPr>
          <a:lstStyle>
            <a:lvl1pPr algn="l">
              <a:defRPr sz="3600" b="0" i="0" cap="none">
                <a:solidFill>
                  <a:schemeClr val="tx2"/>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solidFill>
                  <a:srgbClr val="4D4D4D"/>
                </a:solidFill>
              </a:defRPr>
            </a:lvl1pPr>
          </a:lstStyle>
          <a:p>
            <a:pPr>
              <a:defRPr/>
            </a:pPr>
            <a:fld id="{5CF22A85-028C-4741-BE80-9CAEAA557BF4}" type="slidenum">
              <a:rPr lang="en-US"/>
              <a:pPr>
                <a:defRPr/>
              </a:pPr>
              <a:t>‹#›</a:t>
            </a:fld>
            <a:endParaRPr lang="en-US"/>
          </a:p>
        </p:txBody>
      </p:sp>
      <p:sp>
        <p:nvSpPr>
          <p:cNvPr id="4" name="Footer Placeholder 4"/>
          <p:cNvSpPr>
            <a:spLocks noGrp="1"/>
          </p:cNvSpPr>
          <p:nvPr>
            <p:ph type="ftr" sz="quarter" idx="11"/>
          </p:nvPr>
        </p:nvSpPr>
        <p:spPr/>
        <p:txBody>
          <a:bodyPr/>
          <a:lstStyle>
            <a:lvl1pPr>
              <a:defRPr>
                <a:solidFill>
                  <a:srgbClr val="4D4D4D"/>
                </a:solidFill>
              </a:defRPr>
            </a:lvl1pPr>
          </a:lstStyle>
          <a:p>
            <a:pPr>
              <a:defRPr/>
            </a:pPr>
            <a:r>
              <a:rPr lang="en-US"/>
              <a:t>Management Capability Needs Analysis</a:t>
            </a:r>
          </a:p>
        </p:txBody>
      </p:sp>
    </p:spTree>
    <p:extLst>
      <p:ext uri="{BB962C8B-B14F-4D97-AF65-F5344CB8AC3E}">
        <p14:creationId xmlns:p14="http://schemas.microsoft.com/office/powerpoint/2010/main" val="41187001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3213" y="6553200"/>
            <a:ext cx="314325"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fld id="{2F5CFD0B-CEC8-492D-95B4-05B84D1FA88B}" type="slidenum">
              <a:rPr lang="en-US"/>
              <a:pPr>
                <a:defRPr/>
              </a:pPr>
              <a:t>‹#›</a:t>
            </a:fld>
            <a:endParaRPr lang="en-US" dirty="0"/>
          </a:p>
        </p:txBody>
      </p:sp>
      <p:sp>
        <p:nvSpPr>
          <p:cNvPr id="5" name="Footer Placeholder 4"/>
          <p:cNvSpPr>
            <a:spLocks noGrp="1"/>
          </p:cNvSpPr>
          <p:nvPr>
            <p:ph type="ftr" sz="quarter" idx="3"/>
          </p:nvPr>
        </p:nvSpPr>
        <p:spPr>
          <a:xfrm>
            <a:off x="627063" y="6553200"/>
            <a:ext cx="4324350"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r>
              <a:rPr lang="en-US"/>
              <a:t>Management Capability Needs Analysis</a:t>
            </a:r>
          </a:p>
        </p:txBody>
      </p:sp>
      <p:pic>
        <p:nvPicPr>
          <p:cNvPr id="1028" name="Picture 3"/>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773988" y="6319838"/>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p:cNvSpPr>
            <a:spLocks noGrp="1"/>
          </p:cNvSpPr>
          <p:nvPr>
            <p:ph type="title"/>
          </p:nvPr>
        </p:nvSpPr>
        <p:spPr bwMode="auto">
          <a:xfrm>
            <a:off x="303213" y="287338"/>
            <a:ext cx="93027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303213" y="1054100"/>
            <a:ext cx="8359775" cy="5213350"/>
          </a:xfrm>
          <a:prstGeom prst="rect">
            <a:avLst/>
          </a:prstGeom>
        </p:spPr>
        <p:txBody>
          <a:bodyPr vert="horz" lIns="0" tIns="0" rIns="0" bIns="0" rtlCol="0">
            <a:normAutofit/>
          </a:body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US" dirty="0"/>
          </a:p>
        </p:txBody>
      </p:sp>
    </p:spTree>
  </p:cSld>
  <p:clrMap bg1="lt1" tx1="dk1" bg2="lt2" tx2="dk2" accent1="accent1" accent2="accent2" accent3="accent3" accent4="accent4" accent5="accent5" accent6="accent6" hlink="hlink" folHlink="folHlink"/>
  <p:sldLayoutIdLst>
    <p:sldLayoutId id="2147485258" r:id="rId1"/>
    <p:sldLayoutId id="2147485259" r:id="rId2"/>
    <p:sldLayoutId id="2147485260" r:id="rId3"/>
    <p:sldLayoutId id="2147485261" r:id="rId4"/>
    <p:sldLayoutId id="2147485249" r:id="rId5"/>
    <p:sldLayoutId id="2147485250" r:id="rId6"/>
    <p:sldLayoutId id="2147485251" r:id="rId7"/>
    <p:sldLayoutId id="2147485262" r:id="rId8"/>
    <p:sldLayoutId id="2147485263" r:id="rId9"/>
    <p:sldLayoutId id="2147485264" r:id="rId10"/>
    <p:sldLayoutId id="2147485265" r:id="rId11"/>
    <p:sldLayoutId id="2147485266" r:id="rId12"/>
    <p:sldLayoutId id="2147485252" r:id="rId13"/>
    <p:sldLayoutId id="2147485253" r:id="rId14"/>
    <p:sldLayoutId id="2147485267" r:id="rId15"/>
    <p:sldLayoutId id="2147485268" r:id="rId16"/>
    <p:sldLayoutId id="2147485254" r:id="rId17"/>
    <p:sldLayoutId id="2147485255" r:id="rId18"/>
    <p:sldLayoutId id="2147485256" r:id="rId19"/>
    <p:sldLayoutId id="2147485257" r:id="rId20"/>
    <p:sldLayoutId id="2147485269" r:id="rId21"/>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p:titleStyle>
    <p:bodyStyle>
      <a:lvl1pPr marL="342900" indent="-342900" algn="l" defTabSz="457200" rtl="0" eaLnBrk="0" fontAlgn="base" hangingPunct="0">
        <a:spcBef>
          <a:spcPct val="0"/>
        </a:spcBef>
        <a:spcAft>
          <a:spcPts val="1000"/>
        </a:spcAft>
        <a:defRPr sz="2200" kern="1200">
          <a:solidFill>
            <a:schemeClr val="tx1"/>
          </a:solidFill>
          <a:latin typeface="+mn-lt"/>
          <a:ea typeface="+mn-ea"/>
          <a:cs typeface="+mn-cs"/>
        </a:defRPr>
      </a:lvl1pPr>
      <a:lvl2pPr marL="227013" indent="-227013" algn="l" defTabSz="457200" rtl="0" eaLnBrk="0" fontAlgn="base" hangingPunct="0">
        <a:spcBef>
          <a:spcPct val="0"/>
        </a:spcBef>
        <a:spcAft>
          <a:spcPts val="800"/>
        </a:spcAft>
        <a:buClr>
          <a:schemeClr val="tx2"/>
        </a:buClr>
        <a:buFont typeface="Arial" pitchFamily="34" charset="0"/>
        <a:buChar char="•"/>
        <a:defRPr sz="2000" kern="1200">
          <a:solidFill>
            <a:schemeClr val="tx1"/>
          </a:solidFill>
          <a:latin typeface="+mn-lt"/>
          <a:ea typeface="+mn-ea"/>
          <a:cs typeface="+mn-cs"/>
        </a:defRPr>
      </a:lvl2pPr>
      <a:lvl3pPr marL="457200" indent="-225425" algn="l" defTabSz="457200" rtl="0" eaLnBrk="0" fontAlgn="base" hangingPunct="0">
        <a:spcBef>
          <a:spcPct val="0"/>
        </a:spcBef>
        <a:spcAft>
          <a:spcPts val="600"/>
        </a:spcAft>
        <a:buClr>
          <a:schemeClr val="tx2"/>
        </a:buClr>
        <a:buFont typeface="Lucida Grande"/>
        <a:buChar char="–"/>
        <a:defRPr kern="1200">
          <a:solidFill>
            <a:schemeClr val="tx1"/>
          </a:solidFill>
          <a:latin typeface="+mn-lt"/>
          <a:ea typeface="+mn-ea"/>
          <a:cs typeface="+mn-cs"/>
        </a:defRPr>
      </a:lvl3pPr>
      <a:lvl4pPr marL="685800" indent="-228600" algn="l" defTabSz="457200" rtl="0" eaLnBrk="0" fontAlgn="base" hangingPunct="0">
        <a:spcBef>
          <a:spcPct val="0"/>
        </a:spcBef>
        <a:spcAft>
          <a:spcPts val="600"/>
        </a:spcAft>
        <a:buClr>
          <a:schemeClr val="tx2"/>
        </a:buClr>
        <a:buFont typeface="Arial" pitchFamily="34" charset="0"/>
        <a:buChar char="•"/>
        <a:defRPr sz="1600" kern="1200">
          <a:solidFill>
            <a:schemeClr val="tx1"/>
          </a:solidFill>
          <a:latin typeface="+mn-lt"/>
          <a:ea typeface="+mn-ea"/>
          <a:cs typeface="+mn-cs"/>
        </a:defRPr>
      </a:lvl4pPr>
      <a:lvl5pPr marL="917575" indent="-225425" algn="l" defTabSz="457200" rtl="0" eaLnBrk="0" fontAlgn="base" hangingPunct="0">
        <a:spcBef>
          <a:spcPct val="0"/>
        </a:spcBef>
        <a:spcAft>
          <a:spcPts val="600"/>
        </a:spcAft>
        <a:buClr>
          <a:schemeClr val="tx2"/>
        </a:buClr>
        <a:buFont typeface="Arial" pitchFamily="34" charset="0"/>
        <a:buChar char="–"/>
        <a:defRPr sz="1400" kern="1200">
          <a:solidFill>
            <a:schemeClr val="tx1"/>
          </a:solidFill>
          <a:latin typeface="+mn-lt"/>
          <a:ea typeface="+mn-ea"/>
          <a:cs typeface="+mn-cs"/>
        </a:defRPr>
      </a:lvl5pPr>
      <a:lvl6pPr marL="1081088" indent="-163513" algn="l" defTabSz="457200" rtl="0" eaLnBrk="1" latinLnBrk="0" hangingPunct="1">
        <a:lnSpc>
          <a:spcPct val="100000"/>
        </a:lnSpc>
        <a:spcBef>
          <a:spcPts val="0"/>
        </a:spcBef>
        <a:spcAft>
          <a:spcPts val="400"/>
        </a:spcAft>
        <a:buClr>
          <a:schemeClr val="tx2"/>
        </a:buClr>
        <a:buFont typeface="Arial"/>
        <a:buChar char="•"/>
        <a:defRPr sz="1200" kern="1200">
          <a:solidFill>
            <a:schemeClr val="tx1"/>
          </a:solidFill>
          <a:latin typeface="+mn-lt"/>
          <a:ea typeface="+mn-ea"/>
          <a:cs typeface="+mn-cs"/>
        </a:defRPr>
      </a:lvl6pPr>
      <a:lvl7pPr marL="1243584" indent="-164592" algn="l" defTabSz="457200" rtl="0" eaLnBrk="1" latinLnBrk="0" hangingPunct="1">
        <a:lnSpc>
          <a:spcPct val="100000"/>
        </a:lnSpc>
        <a:spcBef>
          <a:spcPts val="0"/>
        </a:spcBef>
        <a:spcAft>
          <a:spcPts val="400"/>
        </a:spcAft>
        <a:buClr>
          <a:schemeClr val="tx2"/>
        </a:buClr>
        <a:buFont typeface="Lucida Grande"/>
        <a:buChar char="–"/>
        <a:defRPr sz="1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622" b="24654"/>
          <a:stretch>
            <a:fillRect/>
          </a:stretch>
        </p:blipFill>
        <p:spPr bwMode="auto">
          <a:xfrm>
            <a:off x="0" y="-19050"/>
            <a:ext cx="9906000" cy="3676650"/>
          </a:xfrm>
        </p:spPr>
      </p:pic>
      <p:sp>
        <p:nvSpPr>
          <p:cNvPr id="14339" name="Title 1"/>
          <p:cNvSpPr>
            <a:spLocks noGrp="1"/>
          </p:cNvSpPr>
          <p:nvPr>
            <p:ph type="ctrTitle"/>
          </p:nvPr>
        </p:nvSpPr>
        <p:spPr>
          <a:xfrm>
            <a:off x="303213" y="3873500"/>
            <a:ext cx="8364537" cy="1289050"/>
          </a:xfrm>
        </p:spPr>
        <p:txBody>
          <a:bodyPr/>
          <a:lstStyle/>
          <a:p>
            <a:pPr eaLnBrk="1" hangingPunct="1"/>
            <a:r>
              <a:rPr lang="en-US" altLang="en-US" sz="2400" smtClean="0"/>
              <a:t>Management Capability Need Analysis (MCNA) </a:t>
            </a:r>
            <a:br>
              <a:rPr lang="en-US" altLang="en-US" sz="2400" smtClean="0"/>
            </a:br>
            <a:r>
              <a:rPr lang="en-US" altLang="en-US" sz="5400" smtClean="0"/>
              <a:t>Focus Group</a:t>
            </a:r>
          </a:p>
        </p:txBody>
      </p:sp>
      <p:sp>
        <p:nvSpPr>
          <p:cNvPr id="14340" name="Subtitle 2"/>
          <p:cNvSpPr>
            <a:spLocks noGrp="1"/>
          </p:cNvSpPr>
          <p:nvPr>
            <p:ph type="subTitle" idx="1"/>
          </p:nvPr>
        </p:nvSpPr>
        <p:spPr bwMode="auto">
          <a:xfrm>
            <a:off x="303213" y="5253038"/>
            <a:ext cx="5192712" cy="1008062"/>
          </a:xfrm>
        </p:spPr>
        <p:txBody>
          <a:bodyPr wrap="square" numCol="1" anchor="t" anchorCtr="0" compatLnSpc="1">
            <a:prstTxWarp prst="textNoShape">
              <a:avLst/>
            </a:prstTxWarp>
          </a:bodyPr>
          <a:lstStyle/>
          <a:p>
            <a:pPr eaLnBrk="1" hangingPunct="1">
              <a:spcAft>
                <a:spcPct val="0"/>
              </a:spcAft>
            </a:pPr>
            <a:r>
              <a:rPr lang="en-US" altLang="en-US" dirty="0" smtClean="0"/>
              <a:t>Emily Finch, Host</a:t>
            </a:r>
          </a:p>
          <a:p>
            <a:pPr eaLnBrk="1" hangingPunct="1">
              <a:spcAft>
                <a:spcPct val="0"/>
              </a:spcAft>
            </a:pPr>
            <a:r>
              <a:rPr lang="en-US" altLang="en-US" dirty="0" smtClean="0"/>
              <a:t>Abigail Mirarchi, Facilitator</a:t>
            </a:r>
          </a:p>
          <a:p>
            <a:pPr eaLnBrk="1" hangingPunct="1">
              <a:spcAft>
                <a:spcPct val="0"/>
              </a:spcAft>
            </a:pPr>
            <a:r>
              <a:rPr lang="en-GB" altLang="en-US" dirty="0" smtClean="0"/>
              <a:t>May 4, 2017</a:t>
            </a:r>
            <a:endParaRPr lang="en-US" altLang="en-US" dirty="0" smtClean="0"/>
          </a:p>
        </p:txBody>
      </p:sp>
      <p:sp>
        <p:nvSpPr>
          <p:cNvPr id="14341" name="TextBox 10"/>
          <p:cNvSpPr txBox="1">
            <a:spLocks noChangeArrowheads="1"/>
          </p:cNvSpPr>
          <p:nvPr/>
        </p:nvSpPr>
        <p:spPr bwMode="auto">
          <a:xfrm>
            <a:off x="7615238" y="344488"/>
            <a:ext cx="19907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Aft>
                <a:spcPts val="1000"/>
              </a:spcAft>
              <a:defRPr sz="2200">
                <a:solidFill>
                  <a:schemeClr val="tx1"/>
                </a:solidFill>
                <a:latin typeface="Arial" pitchFamily="34" charset="0"/>
              </a:defRPr>
            </a:lvl1pPr>
            <a:lvl2pPr marL="742950" indent="-285750" eaLnBrk="0" hangingPunct="0">
              <a:spcAft>
                <a:spcPts val="800"/>
              </a:spcAft>
              <a:buClr>
                <a:schemeClr val="tx2"/>
              </a:buClr>
              <a:buFont typeface="Arial" pitchFamily="34" charset="0"/>
              <a:buChar char="•"/>
              <a:defRPr sz="2000">
                <a:solidFill>
                  <a:schemeClr val="tx1"/>
                </a:solidFill>
                <a:latin typeface="Arial" pitchFamily="34" charset="0"/>
              </a:defRPr>
            </a:lvl2pPr>
            <a:lvl3pPr marL="1143000" indent="-228600" eaLnBrk="0" hangingPunct="0">
              <a:spcAft>
                <a:spcPts val="600"/>
              </a:spcAft>
              <a:buClr>
                <a:schemeClr val="tx2"/>
              </a:buClr>
              <a:buFont typeface="Lucida Grande"/>
              <a:buChar char="–"/>
              <a:defRPr>
                <a:solidFill>
                  <a:schemeClr val="tx1"/>
                </a:solidFill>
                <a:latin typeface="Arial" pitchFamily="34" charset="0"/>
              </a:defRPr>
            </a:lvl3pPr>
            <a:lvl4pPr marL="16002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2057400" indent="-228600" eaLnBrk="0" hangingPunct="0">
              <a:spcAft>
                <a:spcPts val="600"/>
              </a:spcAft>
              <a:buClr>
                <a:schemeClr val="tx2"/>
              </a:buClr>
              <a:buFont typeface="Arial" pitchFamily="34" charset="0"/>
              <a:buChar char="–"/>
              <a:defRPr sz="1400">
                <a:solidFill>
                  <a:schemeClr val="tx1"/>
                </a:solidFill>
                <a:latin typeface="Arial" pitchFamily="34" charset="0"/>
              </a:defRPr>
            </a:lvl5pPr>
            <a:lvl6pPr marL="25146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29718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34290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38862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r" eaLnBrk="1" hangingPunct="1">
              <a:spcAft>
                <a:spcPct val="0"/>
              </a:spcAft>
            </a:pPr>
            <a:r>
              <a:rPr lang="en-US" altLang="en-US" sz="800">
                <a:solidFill>
                  <a:srgbClr val="7F7F7F"/>
                </a:solidFill>
              </a:rPr>
              <a:t>REUTERS /  Molly Riley</a:t>
            </a:r>
          </a:p>
        </p:txBody>
      </p:sp>
      <p:sp>
        <p:nvSpPr>
          <p:cNvPr id="2" name="Rectangle 1"/>
          <p:cNvSpPr/>
          <p:nvPr/>
        </p:nvSpPr>
        <p:spPr>
          <a:xfrm>
            <a:off x="10118701" y="4412269"/>
            <a:ext cx="2857962" cy="307777"/>
          </a:xfrm>
          <a:prstGeom prst="rect">
            <a:avLst/>
          </a:prstGeom>
        </p:spPr>
        <p:txBody>
          <a:bodyPr wrap="none">
            <a:spAutoFit/>
          </a:bodyPr>
          <a:lstStyle/>
          <a:p>
            <a:r>
              <a:rPr lang="en-US" sz="1400" dirty="0" err="1">
                <a:solidFill>
                  <a:srgbClr val="FF8000"/>
                </a:solidFill>
              </a:rPr>
              <a:t>HRBPs</a:t>
            </a:r>
            <a:r>
              <a:rPr lang="en-US" sz="1400" dirty="0">
                <a:solidFill>
                  <a:srgbClr val="FF8000"/>
                </a:solidFill>
              </a:rPr>
              <a:t> across </a:t>
            </a:r>
            <a:r>
              <a:rPr lang="en-US" sz="1400" dirty="0" err="1">
                <a:solidFill>
                  <a:srgbClr val="FF8000"/>
                </a:solidFill>
              </a:rPr>
              <a:t>EMEA</a:t>
            </a:r>
            <a:r>
              <a:rPr lang="en-US" sz="1400" dirty="0">
                <a:solidFill>
                  <a:srgbClr val="FF8000"/>
                </a:solidFill>
              </a:rPr>
              <a:t> &amp; Americas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smtClean="0"/>
              <a:t>Complete the following statement by filling in the blanks.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10</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5" y="1221210"/>
            <a:ext cx="9414335" cy="159819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"I wish we had the following _____________ available for Managers, </a:t>
            </a:r>
          </a:p>
          <a:p>
            <a:endParaRPr lang="en-US" dirty="0">
              <a:solidFill>
                <a:srgbClr val="262626"/>
              </a:solidFill>
            </a:endParaRPr>
          </a:p>
          <a:p>
            <a:endParaRPr lang="en-US" dirty="0" smtClean="0">
              <a:solidFill>
                <a:srgbClr val="262626"/>
              </a:solidFill>
            </a:endParaRPr>
          </a:p>
          <a:p>
            <a:r>
              <a:rPr lang="en-US" dirty="0" smtClean="0">
                <a:solidFill>
                  <a:srgbClr val="262626"/>
                </a:solidFill>
              </a:rPr>
              <a:t>which would help them to ____________  _____________.”</a:t>
            </a:r>
          </a:p>
        </p:txBody>
      </p:sp>
      <p:sp>
        <p:nvSpPr>
          <p:cNvPr id="2" name="Rectangle 1"/>
          <p:cNvSpPr/>
          <p:nvPr/>
        </p:nvSpPr>
        <p:spPr>
          <a:xfrm>
            <a:off x="4292682" y="1616855"/>
            <a:ext cx="2095445" cy="369332"/>
          </a:xfrm>
          <a:prstGeom prst="rect">
            <a:avLst/>
          </a:prstGeom>
        </p:spPr>
        <p:txBody>
          <a:bodyPr wrap="none">
            <a:spAutoFit/>
          </a:bodyPr>
          <a:lstStyle/>
          <a:p>
            <a:r>
              <a:rPr lang="en-US" dirty="0" smtClean="0">
                <a:solidFill>
                  <a:srgbClr val="262626"/>
                </a:solidFill>
              </a:rPr>
              <a:t>training / resource </a:t>
            </a:r>
            <a:endParaRPr lang="en-US" dirty="0"/>
          </a:p>
        </p:txBody>
      </p:sp>
      <p:sp>
        <p:nvSpPr>
          <p:cNvPr id="105" name="Rectangle 104"/>
          <p:cNvSpPr/>
          <p:nvPr/>
        </p:nvSpPr>
        <p:spPr>
          <a:xfrm>
            <a:off x="4091624" y="2757360"/>
            <a:ext cx="1563248" cy="3416320"/>
          </a:xfrm>
          <a:prstGeom prst="rect">
            <a:avLst/>
          </a:prstGeom>
        </p:spPr>
        <p:txBody>
          <a:bodyPr wrap="none">
            <a:spAutoFit/>
          </a:bodyPr>
          <a:lstStyle/>
          <a:p>
            <a:r>
              <a:rPr lang="en-US" dirty="0" smtClean="0">
                <a:solidFill>
                  <a:srgbClr val="262626"/>
                </a:solidFill>
              </a:rPr>
              <a:t>Action Verb</a:t>
            </a:r>
          </a:p>
          <a:p>
            <a:pPr marL="285750" indent="-285750">
              <a:buFont typeface="Arial" pitchFamily="34" charset="0"/>
              <a:buChar char="•"/>
            </a:pPr>
            <a:r>
              <a:rPr lang="en-US" dirty="0" smtClean="0">
                <a:solidFill>
                  <a:srgbClr val="262626"/>
                </a:solidFill>
              </a:rPr>
              <a:t>Calculate</a:t>
            </a:r>
          </a:p>
          <a:p>
            <a:pPr marL="285750" indent="-285750">
              <a:buFont typeface="Arial" pitchFamily="34" charset="0"/>
              <a:buChar char="•"/>
            </a:pPr>
            <a:r>
              <a:rPr lang="en-US" dirty="0" smtClean="0">
                <a:solidFill>
                  <a:srgbClr val="262626"/>
                </a:solidFill>
              </a:rPr>
              <a:t>Complete</a:t>
            </a:r>
          </a:p>
          <a:p>
            <a:pPr marL="285750" indent="-285750">
              <a:buFont typeface="Arial" pitchFamily="34" charset="0"/>
              <a:buChar char="•"/>
            </a:pPr>
            <a:r>
              <a:rPr lang="en-US" dirty="0" smtClean="0">
                <a:solidFill>
                  <a:srgbClr val="262626"/>
                </a:solidFill>
              </a:rPr>
              <a:t>Determine</a:t>
            </a:r>
          </a:p>
          <a:p>
            <a:pPr marL="285750" indent="-285750">
              <a:buFont typeface="Arial" pitchFamily="34" charset="0"/>
              <a:buChar char="•"/>
            </a:pPr>
            <a:r>
              <a:rPr lang="en-US" dirty="0" smtClean="0">
                <a:solidFill>
                  <a:srgbClr val="262626"/>
                </a:solidFill>
              </a:rPr>
              <a:t>Evaluate</a:t>
            </a:r>
          </a:p>
          <a:p>
            <a:pPr marL="285750" indent="-285750">
              <a:buFont typeface="Arial" pitchFamily="34" charset="0"/>
              <a:buChar char="•"/>
            </a:pPr>
            <a:r>
              <a:rPr lang="en-US" dirty="0" smtClean="0">
                <a:solidFill>
                  <a:srgbClr val="262626"/>
                </a:solidFill>
              </a:rPr>
              <a:t>Prepare</a:t>
            </a:r>
          </a:p>
          <a:p>
            <a:pPr marL="285750" indent="-285750">
              <a:buFont typeface="Arial" pitchFamily="34" charset="0"/>
              <a:buChar char="•"/>
            </a:pPr>
            <a:r>
              <a:rPr lang="en-US" dirty="0" smtClean="0">
                <a:solidFill>
                  <a:srgbClr val="262626"/>
                </a:solidFill>
              </a:rPr>
              <a:t>Perform</a:t>
            </a:r>
          </a:p>
          <a:p>
            <a:pPr marL="285750" indent="-285750">
              <a:buFont typeface="Arial" pitchFamily="34" charset="0"/>
              <a:buChar char="•"/>
            </a:pPr>
            <a:r>
              <a:rPr lang="en-US" dirty="0" smtClean="0">
                <a:solidFill>
                  <a:srgbClr val="262626"/>
                </a:solidFill>
              </a:rPr>
              <a:t>Recognize</a:t>
            </a:r>
          </a:p>
          <a:p>
            <a:pPr marL="285750" indent="-285750">
              <a:buFont typeface="Arial" pitchFamily="34" charset="0"/>
              <a:buChar char="•"/>
            </a:pPr>
            <a:r>
              <a:rPr lang="en-US" dirty="0" smtClean="0">
                <a:solidFill>
                  <a:srgbClr val="262626"/>
                </a:solidFill>
              </a:rPr>
              <a:t>Search</a:t>
            </a:r>
          </a:p>
          <a:p>
            <a:pPr marL="285750" indent="-285750">
              <a:buFont typeface="Arial" pitchFamily="34" charset="0"/>
              <a:buChar char="•"/>
            </a:pPr>
            <a:r>
              <a:rPr lang="en-US" dirty="0" smtClean="0">
                <a:solidFill>
                  <a:srgbClr val="262626"/>
                </a:solidFill>
              </a:rPr>
              <a:t>Set-up</a:t>
            </a:r>
          </a:p>
          <a:p>
            <a:pPr marL="285750" indent="-285750">
              <a:buFont typeface="Arial" pitchFamily="34" charset="0"/>
              <a:buChar char="•"/>
            </a:pPr>
            <a:r>
              <a:rPr lang="en-US" dirty="0" smtClean="0">
                <a:solidFill>
                  <a:srgbClr val="262626"/>
                </a:solidFill>
              </a:rPr>
              <a:t>Validate</a:t>
            </a:r>
          </a:p>
          <a:p>
            <a:pPr marL="285750" indent="-285750">
              <a:buFont typeface="Arial" pitchFamily="34" charset="0"/>
              <a:buChar char="•"/>
            </a:pPr>
            <a:endParaRPr lang="en-US" dirty="0" smtClean="0">
              <a:solidFill>
                <a:srgbClr val="262626"/>
              </a:solidFill>
            </a:endParaRPr>
          </a:p>
        </p:txBody>
      </p:sp>
      <p:sp>
        <p:nvSpPr>
          <p:cNvPr id="106" name="Rectangle 105"/>
          <p:cNvSpPr/>
          <p:nvPr/>
        </p:nvSpPr>
        <p:spPr>
          <a:xfrm>
            <a:off x="6886895" y="2757360"/>
            <a:ext cx="851515" cy="369332"/>
          </a:xfrm>
          <a:prstGeom prst="rect">
            <a:avLst/>
          </a:prstGeom>
        </p:spPr>
        <p:txBody>
          <a:bodyPr wrap="none">
            <a:spAutoFit/>
          </a:bodyPr>
          <a:lstStyle/>
          <a:p>
            <a:r>
              <a:rPr lang="en-US" dirty="0" smtClean="0">
                <a:solidFill>
                  <a:srgbClr val="262626"/>
                </a:solidFill>
              </a:rPr>
              <a:t>What?</a:t>
            </a:r>
          </a:p>
        </p:txBody>
      </p:sp>
    </p:spTree>
    <p:extLst>
      <p:ext uri="{BB962C8B-B14F-4D97-AF65-F5344CB8AC3E}">
        <p14:creationId xmlns:p14="http://schemas.microsoft.com/office/powerpoint/2010/main" val="1490731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smtClean="0"/>
              <a:t>Complete the following statement by filling in the blanks.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11</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6" y="878310"/>
            <a:ext cx="9331208" cy="572942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nSpc>
                <a:spcPct val="200000"/>
              </a:lnSpc>
              <a:spcBef>
                <a:spcPts val="0"/>
              </a:spcBef>
              <a:spcAft>
                <a:spcPts val="0"/>
              </a:spcAft>
            </a:pPr>
            <a:r>
              <a:rPr lang="en-US" dirty="0" smtClean="0">
                <a:solidFill>
                  <a:srgbClr val="262626"/>
                </a:solidFill>
              </a:rPr>
              <a:t>“If I could design the next training course for the MaTR program, it would be about  ____________ and would be _____________ </a:t>
            </a:r>
          </a:p>
          <a:p>
            <a:pPr>
              <a:lnSpc>
                <a:spcPct val="200000"/>
              </a:lnSpc>
              <a:spcBef>
                <a:spcPts val="0"/>
              </a:spcBef>
              <a:spcAft>
                <a:spcPts val="0"/>
              </a:spcAft>
            </a:pPr>
            <a:endParaRPr lang="en-US" sz="1400" dirty="0">
              <a:solidFill>
                <a:srgbClr val="262626"/>
              </a:solidFill>
            </a:endParaRPr>
          </a:p>
          <a:p>
            <a:pPr>
              <a:lnSpc>
                <a:spcPct val="200000"/>
              </a:lnSpc>
              <a:spcBef>
                <a:spcPts val="0"/>
              </a:spcBef>
              <a:spcAft>
                <a:spcPts val="0"/>
              </a:spcAft>
            </a:pPr>
            <a:r>
              <a:rPr lang="en-US" dirty="0" smtClean="0">
                <a:solidFill>
                  <a:srgbClr val="262626"/>
                </a:solidFill>
              </a:rPr>
              <a:t>because _______________. It would be delivered by means of _____________________________ because _________ and </a:t>
            </a:r>
          </a:p>
          <a:p>
            <a:pPr>
              <a:lnSpc>
                <a:spcPct val="200000"/>
              </a:lnSpc>
              <a:spcBef>
                <a:spcPts val="0"/>
              </a:spcBef>
              <a:spcAft>
                <a:spcPts val="0"/>
              </a:spcAft>
            </a:pPr>
            <a:endParaRPr lang="en-US" sz="1400" dirty="0">
              <a:solidFill>
                <a:srgbClr val="262626"/>
              </a:solidFill>
            </a:endParaRPr>
          </a:p>
          <a:p>
            <a:pPr>
              <a:lnSpc>
                <a:spcPct val="200000"/>
              </a:lnSpc>
              <a:spcBef>
                <a:spcPts val="0"/>
              </a:spcBef>
              <a:spcAft>
                <a:spcPts val="0"/>
              </a:spcAft>
            </a:pPr>
            <a:r>
              <a:rPr lang="en-US" dirty="0" smtClean="0">
                <a:solidFill>
                  <a:srgbClr val="262626"/>
                </a:solidFill>
              </a:rPr>
              <a:t>could be offered to managers at their ___________ in their TR role. </a:t>
            </a:r>
          </a:p>
        </p:txBody>
      </p:sp>
      <p:sp>
        <p:nvSpPr>
          <p:cNvPr id="3" name="Rectangle 2"/>
          <p:cNvSpPr/>
          <p:nvPr/>
        </p:nvSpPr>
        <p:spPr>
          <a:xfrm>
            <a:off x="2875276" y="2216047"/>
            <a:ext cx="1415772" cy="369332"/>
          </a:xfrm>
          <a:prstGeom prst="rect">
            <a:avLst/>
          </a:prstGeom>
        </p:spPr>
        <p:txBody>
          <a:bodyPr wrap="none">
            <a:spAutoFit/>
          </a:bodyPr>
          <a:lstStyle/>
          <a:p>
            <a:r>
              <a:rPr lang="en-US" dirty="0" smtClean="0">
                <a:solidFill>
                  <a:srgbClr val="262626"/>
                </a:solidFill>
              </a:rPr>
              <a:t>focus / topic</a:t>
            </a:r>
            <a:endParaRPr lang="en-US" dirty="0"/>
          </a:p>
        </p:txBody>
      </p:sp>
      <p:sp>
        <p:nvSpPr>
          <p:cNvPr id="4" name="Rectangle 3"/>
          <p:cNvSpPr/>
          <p:nvPr/>
        </p:nvSpPr>
        <p:spPr>
          <a:xfrm>
            <a:off x="6665902" y="2216047"/>
            <a:ext cx="1774845" cy="369332"/>
          </a:xfrm>
          <a:prstGeom prst="rect">
            <a:avLst/>
          </a:prstGeom>
        </p:spPr>
        <p:txBody>
          <a:bodyPr wrap="none">
            <a:spAutoFit/>
          </a:bodyPr>
          <a:lstStyle/>
          <a:p>
            <a:r>
              <a:rPr lang="en-US" dirty="0" smtClean="0">
                <a:solidFill>
                  <a:srgbClr val="262626"/>
                </a:solidFill>
              </a:rPr>
              <a:t>duration length </a:t>
            </a:r>
            <a:endParaRPr lang="en-US" dirty="0"/>
          </a:p>
        </p:txBody>
      </p:sp>
      <p:sp>
        <p:nvSpPr>
          <p:cNvPr id="5" name="Rectangle 4"/>
          <p:cNvSpPr/>
          <p:nvPr/>
        </p:nvSpPr>
        <p:spPr>
          <a:xfrm>
            <a:off x="311556" y="4140779"/>
            <a:ext cx="4914901" cy="369332"/>
          </a:xfrm>
          <a:prstGeom prst="rect">
            <a:avLst/>
          </a:prstGeom>
        </p:spPr>
        <p:txBody>
          <a:bodyPr wrap="square">
            <a:spAutoFit/>
          </a:bodyPr>
          <a:lstStyle/>
          <a:p>
            <a:r>
              <a:rPr lang="en-US" dirty="0" smtClean="0">
                <a:solidFill>
                  <a:srgbClr val="262626"/>
                </a:solidFill>
              </a:rPr>
              <a:t>How? (face to face, virtual, self paced, other) </a:t>
            </a:r>
            <a:endParaRPr lang="en-US" dirty="0"/>
          </a:p>
        </p:txBody>
      </p:sp>
      <p:sp>
        <p:nvSpPr>
          <p:cNvPr id="35" name="Rectangle 34"/>
          <p:cNvSpPr/>
          <p:nvPr/>
        </p:nvSpPr>
        <p:spPr>
          <a:xfrm>
            <a:off x="5327937" y="5219925"/>
            <a:ext cx="2030706" cy="369332"/>
          </a:xfrm>
          <a:prstGeom prst="rect">
            <a:avLst/>
          </a:prstGeom>
        </p:spPr>
        <p:txBody>
          <a:bodyPr wrap="square">
            <a:spAutoFit/>
          </a:bodyPr>
          <a:lstStyle/>
          <a:p>
            <a:r>
              <a:rPr lang="en-US" dirty="0">
                <a:solidFill>
                  <a:srgbClr val="262626"/>
                </a:solidFill>
              </a:rPr>
              <a:t>l</a:t>
            </a:r>
            <a:r>
              <a:rPr lang="en-US" dirty="0" smtClean="0">
                <a:solidFill>
                  <a:srgbClr val="262626"/>
                </a:solidFill>
              </a:rPr>
              <a:t>evel and/or year</a:t>
            </a:r>
            <a:endParaRPr lang="en-US" dirty="0"/>
          </a:p>
        </p:txBody>
      </p:sp>
      <p:sp>
        <p:nvSpPr>
          <p:cNvPr id="36" name="Rectangle 35"/>
          <p:cNvSpPr/>
          <p:nvPr/>
        </p:nvSpPr>
        <p:spPr>
          <a:xfrm>
            <a:off x="1851449" y="3352907"/>
            <a:ext cx="2121093" cy="369332"/>
          </a:xfrm>
          <a:prstGeom prst="rect">
            <a:avLst/>
          </a:prstGeom>
        </p:spPr>
        <p:txBody>
          <a:bodyPr wrap="none">
            <a:spAutoFit/>
          </a:bodyPr>
          <a:lstStyle/>
          <a:p>
            <a:r>
              <a:rPr lang="en-US" dirty="0" smtClean="0">
                <a:solidFill>
                  <a:srgbClr val="262626"/>
                </a:solidFill>
              </a:rPr>
              <a:t>Why that duration?</a:t>
            </a:r>
            <a:endParaRPr lang="en-US" dirty="0"/>
          </a:p>
        </p:txBody>
      </p:sp>
      <p:sp>
        <p:nvSpPr>
          <p:cNvPr id="37" name="Rectangle 36"/>
          <p:cNvSpPr/>
          <p:nvPr/>
        </p:nvSpPr>
        <p:spPr>
          <a:xfrm>
            <a:off x="6971358" y="4071157"/>
            <a:ext cx="774571" cy="369332"/>
          </a:xfrm>
          <a:prstGeom prst="rect">
            <a:avLst/>
          </a:prstGeom>
        </p:spPr>
        <p:txBody>
          <a:bodyPr wrap="none">
            <a:spAutoFit/>
          </a:bodyPr>
          <a:lstStyle/>
          <a:p>
            <a:r>
              <a:rPr lang="en-US" dirty="0" smtClean="0">
                <a:solidFill>
                  <a:srgbClr val="262626"/>
                </a:solidFill>
              </a:rPr>
              <a:t>Why?</a:t>
            </a:r>
            <a:endParaRPr lang="en-US" dirty="0"/>
          </a:p>
        </p:txBody>
      </p:sp>
    </p:spTree>
    <p:extLst>
      <p:ext uri="{BB962C8B-B14F-4D97-AF65-F5344CB8AC3E}">
        <p14:creationId xmlns:p14="http://schemas.microsoft.com/office/powerpoint/2010/main" val="39330683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3213" y="2913063"/>
            <a:ext cx="9302750" cy="1123950"/>
          </a:xfrm>
        </p:spPr>
        <p:txBody>
          <a:bodyPr/>
          <a:lstStyle/>
          <a:p>
            <a:pPr algn="ctr" eaLnBrk="1" hangingPunct="1"/>
            <a:r>
              <a:rPr lang="en-GB" altLang="en-US" sz="6000" smtClean="0"/>
              <a:t>Thank You</a:t>
            </a:r>
            <a:endParaRPr lang="en-US" altLang="en-US" sz="6000" smtClean="0"/>
          </a:p>
        </p:txBody>
      </p:sp>
      <p:sp>
        <p:nvSpPr>
          <p:cNvPr id="5" name="Slide Number Placeholder 4"/>
          <p:cNvSpPr>
            <a:spLocks noGrp="1"/>
          </p:cNvSpPr>
          <p:nvPr>
            <p:ph type="sldNum" sz="quarter" idx="15"/>
          </p:nvPr>
        </p:nvSpPr>
        <p:spPr/>
        <p:txBody>
          <a:bodyPr/>
          <a:lstStyle/>
          <a:p>
            <a:pPr>
              <a:defRPr/>
            </a:pPr>
            <a:fld id="{6D5299E9-EA61-420D-A985-97FC52300C4B}" type="slidenum">
              <a:rPr lang="en-US"/>
              <a:pPr>
                <a:defRPr/>
              </a:pPr>
              <a:t>12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Welcome and Introductions</a:t>
            </a:r>
            <a:endParaRPr lang="en-US" altLang="en-US" smtClean="0"/>
          </a:p>
        </p:txBody>
      </p:sp>
      <p:sp>
        <p:nvSpPr>
          <p:cNvPr id="5" name="Slide Number Placeholder 4"/>
          <p:cNvSpPr>
            <a:spLocks noGrp="1"/>
          </p:cNvSpPr>
          <p:nvPr>
            <p:ph type="sldNum" sz="quarter" idx="15"/>
          </p:nvPr>
        </p:nvSpPr>
        <p:spPr/>
        <p:txBody>
          <a:bodyPr/>
          <a:lstStyle/>
          <a:p>
            <a:pPr>
              <a:defRPr/>
            </a:pPr>
            <a:fld id="{B32309BF-8ED7-44FB-9947-EDC1A3829597}" type="slidenum">
              <a:rPr lang="en-US"/>
              <a:pPr>
                <a:defRPr/>
              </a:pPr>
              <a:t>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grpSp>
        <p:nvGrpSpPr>
          <p:cNvPr id="15365" name="Group 5"/>
          <p:cNvGrpSpPr>
            <a:grpSpLocks/>
          </p:cNvGrpSpPr>
          <p:nvPr/>
        </p:nvGrpSpPr>
        <p:grpSpPr bwMode="auto">
          <a:xfrm>
            <a:off x="2733675" y="944563"/>
            <a:ext cx="2093913" cy="2122487"/>
            <a:chOff x="324465" y="943899"/>
            <a:chExt cx="2094270" cy="2123768"/>
          </a:xfrm>
        </p:grpSpPr>
        <p:pic>
          <p:nvPicPr>
            <p:cNvPr id="15379" name="Picture 3"/>
            <p:cNvPicPr>
              <a:picLocks noChangeAspect="1" noChangeArrowheads="1"/>
            </p:cNvPicPr>
            <p:nvPr/>
          </p:nvPicPr>
          <p:blipFill>
            <a:blip r:embed="rId3">
              <a:extLst>
                <a:ext uri="{28A0092B-C50C-407E-A947-70E740481C1C}">
                  <a14:useLocalDpi xmlns:a14="http://schemas.microsoft.com/office/drawing/2010/main" val="0"/>
                </a:ext>
              </a:extLst>
            </a:blip>
            <a:srcRect b="10281"/>
            <a:stretch>
              <a:fillRect/>
            </a:stretch>
          </p:blipFill>
          <p:spPr bwMode="auto">
            <a:xfrm>
              <a:off x="324465" y="943899"/>
              <a:ext cx="2094270" cy="2112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4465" y="943899"/>
              <a:ext cx="2094270"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6" name="Group 6"/>
          <p:cNvGrpSpPr>
            <a:grpSpLocks/>
          </p:cNvGrpSpPr>
          <p:nvPr/>
        </p:nvGrpSpPr>
        <p:grpSpPr bwMode="auto">
          <a:xfrm>
            <a:off x="5113338" y="944563"/>
            <a:ext cx="2093912" cy="2122487"/>
            <a:chOff x="2645969" y="943899"/>
            <a:chExt cx="2094271" cy="2123768"/>
          </a:xfrm>
        </p:grpSpPr>
        <p:pic>
          <p:nvPicPr>
            <p:cNvPr id="15377" name="Picture 2"/>
            <p:cNvPicPr>
              <a:picLocks noChangeAspect="1" noChangeArrowheads="1"/>
            </p:cNvPicPr>
            <p:nvPr/>
          </p:nvPicPr>
          <p:blipFill>
            <a:blip r:embed="rId4">
              <a:extLst>
                <a:ext uri="{28A0092B-C50C-407E-A947-70E740481C1C}">
                  <a14:useLocalDpi xmlns:a14="http://schemas.microsoft.com/office/drawing/2010/main" val="0"/>
                </a:ext>
              </a:extLst>
            </a:blip>
            <a:srcRect l="8331" r="12035"/>
            <a:stretch>
              <a:fillRect/>
            </a:stretch>
          </p:blipFill>
          <p:spPr bwMode="auto">
            <a:xfrm>
              <a:off x="2645969" y="943899"/>
              <a:ext cx="2094271" cy="2123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645969" y="943899"/>
              <a:ext cx="2094271"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7" name="Group 7"/>
          <p:cNvGrpSpPr>
            <a:grpSpLocks/>
          </p:cNvGrpSpPr>
          <p:nvPr/>
        </p:nvGrpSpPr>
        <p:grpSpPr bwMode="auto">
          <a:xfrm>
            <a:off x="7496175" y="944563"/>
            <a:ext cx="2093913" cy="2122487"/>
            <a:chOff x="4967473" y="943899"/>
            <a:chExt cx="2094272" cy="2123768"/>
          </a:xfrm>
        </p:grpSpPr>
        <p:pic>
          <p:nvPicPr>
            <p:cNvPr id="15375" name="Picture 4" descr="C:\Users\UC207207\Desktop\AbigailMirarchi2015.3.jpg"/>
            <p:cNvPicPr>
              <a:picLocks noChangeAspect="1" noChangeArrowheads="1"/>
            </p:cNvPicPr>
            <p:nvPr/>
          </p:nvPicPr>
          <p:blipFill>
            <a:blip r:embed="rId5">
              <a:extLst>
                <a:ext uri="{28A0092B-C50C-407E-A947-70E740481C1C}">
                  <a14:useLocalDpi xmlns:a14="http://schemas.microsoft.com/office/drawing/2010/main" val="0"/>
                </a:ext>
              </a:extLst>
            </a:blip>
            <a:srcRect b="11613"/>
            <a:stretch>
              <a:fillRect/>
            </a:stretch>
          </p:blipFill>
          <p:spPr bwMode="auto">
            <a:xfrm>
              <a:off x="4967473" y="955473"/>
              <a:ext cx="2094271" cy="210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967473" y="943899"/>
              <a:ext cx="2094272"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68" name="TextBox 2"/>
          <p:cNvSpPr txBox="1">
            <a:spLocks noChangeArrowheads="1"/>
          </p:cNvSpPr>
          <p:nvPr/>
        </p:nvSpPr>
        <p:spPr bwMode="auto">
          <a:xfrm>
            <a:off x="2711116" y="3200400"/>
            <a:ext cx="219776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Emily Finch</a:t>
            </a:r>
          </a:p>
          <a:p>
            <a:pPr algn="ctr" eaLnBrk="1" hangingPunct="1"/>
            <a:endParaRPr lang="en-US" altLang="en-US" sz="1400" b="1" dirty="0">
              <a:solidFill>
                <a:srgbClr val="FF9225"/>
              </a:solidFill>
            </a:endParaRPr>
          </a:p>
          <a:p>
            <a:pPr algn="ctr" eaLnBrk="1" hangingPunct="1"/>
            <a:r>
              <a:rPr lang="en-US" altLang="en-US" sz="1200" dirty="0"/>
              <a:t>Manager,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Manager Capability</a:t>
            </a:r>
          </a:p>
          <a:p>
            <a:pPr algn="ctr" eaLnBrk="1" hangingPunct="1"/>
            <a:r>
              <a:rPr lang="en-US" altLang="en-US" sz="1200" dirty="0"/>
              <a:t>(London)</a:t>
            </a:r>
          </a:p>
        </p:txBody>
      </p:sp>
      <p:sp>
        <p:nvSpPr>
          <p:cNvPr id="15369" name="TextBox 13"/>
          <p:cNvSpPr txBox="1">
            <a:spLocks noChangeArrowheads="1"/>
          </p:cNvSpPr>
          <p:nvPr/>
        </p:nvSpPr>
        <p:spPr bwMode="auto">
          <a:xfrm>
            <a:off x="5105400" y="3200400"/>
            <a:ext cx="20939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Grace Seng</a:t>
            </a:r>
          </a:p>
          <a:p>
            <a:pPr algn="ctr" eaLnBrk="1" hangingPunct="1"/>
            <a:endParaRPr lang="en-US" altLang="en-US" sz="1400" b="1">
              <a:solidFill>
                <a:srgbClr val="FF9225"/>
              </a:solidFill>
            </a:endParaRPr>
          </a:p>
          <a:p>
            <a:pPr algn="ctr" eaLnBrk="1" hangingPunct="1"/>
            <a:r>
              <a:rPr lang="en-US" altLang="en-US" sz="1200"/>
              <a:t>Senior Learning &amp; Development </a:t>
            </a:r>
          </a:p>
          <a:p>
            <a:pPr algn="ctr" eaLnBrk="1" hangingPunct="1"/>
            <a:r>
              <a:rPr lang="en-US" altLang="en-US" sz="1200"/>
              <a:t>Manager - APAC</a:t>
            </a:r>
          </a:p>
          <a:p>
            <a:pPr algn="ctr" eaLnBrk="1" hangingPunct="1"/>
            <a:r>
              <a:rPr lang="en-US" altLang="en-US" sz="1200"/>
              <a:t>(Singapore)</a:t>
            </a:r>
          </a:p>
        </p:txBody>
      </p:sp>
      <p:sp>
        <p:nvSpPr>
          <p:cNvPr id="15370" name="TextBox 14"/>
          <p:cNvSpPr txBox="1">
            <a:spLocks noChangeArrowheads="1"/>
          </p:cNvSpPr>
          <p:nvPr/>
        </p:nvSpPr>
        <p:spPr bwMode="auto">
          <a:xfrm>
            <a:off x="7496175" y="3200400"/>
            <a:ext cx="209391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Abigail Mirarchi</a:t>
            </a:r>
          </a:p>
          <a:p>
            <a:pPr algn="ctr" eaLnBrk="1" hangingPunct="1"/>
            <a:endParaRPr lang="en-US" altLang="en-US" sz="1400" b="1">
              <a:solidFill>
                <a:srgbClr val="FF9225"/>
              </a:solidFill>
            </a:endParaRPr>
          </a:p>
          <a:p>
            <a:pPr algn="ctr" eaLnBrk="1" hangingPunct="1"/>
            <a:r>
              <a:rPr lang="en-US" altLang="en-US" sz="1200"/>
              <a:t>Senior Talent &amp; Development </a:t>
            </a:r>
          </a:p>
          <a:p>
            <a:pPr algn="ctr" eaLnBrk="1" hangingPunct="1"/>
            <a:r>
              <a:rPr lang="en-US" altLang="en-US" sz="1200"/>
              <a:t>Analyst - Instructional Designer</a:t>
            </a:r>
          </a:p>
          <a:p>
            <a:pPr algn="ctr" eaLnBrk="1" hangingPunct="1"/>
            <a:r>
              <a:rPr lang="en-US" altLang="en-US" sz="1200"/>
              <a:t>(AMER-PA)</a:t>
            </a:r>
          </a:p>
        </p:txBody>
      </p:sp>
      <p:grpSp>
        <p:nvGrpSpPr>
          <p:cNvPr id="15371" name="Group 11"/>
          <p:cNvGrpSpPr>
            <a:grpSpLocks/>
          </p:cNvGrpSpPr>
          <p:nvPr/>
        </p:nvGrpSpPr>
        <p:grpSpPr bwMode="auto">
          <a:xfrm>
            <a:off x="339725" y="944563"/>
            <a:ext cx="2093913" cy="2135187"/>
            <a:chOff x="339204" y="943899"/>
            <a:chExt cx="2094270" cy="2135342"/>
          </a:xfrm>
        </p:grpSpPr>
        <p:pic>
          <p:nvPicPr>
            <p:cNvPr id="15373" name="Picture 5"/>
            <p:cNvPicPr>
              <a:picLocks noChangeAspect="1" noChangeArrowheads="1"/>
            </p:cNvPicPr>
            <p:nvPr/>
          </p:nvPicPr>
          <p:blipFill>
            <a:blip r:embed="rId6">
              <a:extLst>
                <a:ext uri="{28A0092B-C50C-407E-A947-70E740481C1C}">
                  <a14:useLocalDpi xmlns:a14="http://schemas.microsoft.com/office/drawing/2010/main" val="0"/>
                </a:ext>
              </a:extLst>
            </a:blip>
            <a:srcRect l="9662" t="8342" r="18127" b="4921"/>
            <a:stretch>
              <a:fillRect/>
            </a:stretch>
          </p:blipFill>
          <p:spPr bwMode="auto">
            <a:xfrm>
              <a:off x="339204" y="943899"/>
              <a:ext cx="2094270" cy="21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339204" y="955012"/>
              <a:ext cx="2094270" cy="2124229"/>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72" name="TextBox 27"/>
          <p:cNvSpPr txBox="1">
            <a:spLocks noChangeArrowheads="1"/>
          </p:cNvSpPr>
          <p:nvPr/>
        </p:nvSpPr>
        <p:spPr bwMode="auto">
          <a:xfrm>
            <a:off x="295276" y="3211513"/>
            <a:ext cx="204687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Keith Puliafico</a:t>
            </a:r>
          </a:p>
          <a:p>
            <a:pPr algn="ctr" eaLnBrk="1" hangingPunct="1"/>
            <a:endParaRPr lang="en-US" altLang="en-US" sz="1400" b="1" dirty="0">
              <a:solidFill>
                <a:srgbClr val="FF9225"/>
              </a:solidFill>
            </a:endParaRPr>
          </a:p>
          <a:p>
            <a:pPr algn="ctr" eaLnBrk="1" hangingPunct="1"/>
            <a:r>
              <a:rPr lang="en-US" altLang="en-US" sz="1200" dirty="0" smtClean="0"/>
              <a:t>Senior Director</a:t>
            </a:r>
            <a:r>
              <a:rPr lang="en-US" altLang="en-US" sz="1200" dirty="0"/>
              <a:t>,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Interim POC - </a:t>
            </a:r>
            <a:r>
              <a:rPr lang="en-US" altLang="en-US" sz="1200" dirty="0" err="1"/>
              <a:t>LatAM</a:t>
            </a:r>
            <a:r>
              <a:rPr lang="en-US" altLang="en-US" sz="1200" dirty="0"/>
              <a:t> </a:t>
            </a:r>
          </a:p>
          <a:p>
            <a:pPr algn="ctr" eaLnBrk="1" hangingPunct="1"/>
            <a:r>
              <a:rPr lang="en-US" altLang="en-US" sz="1200" dirty="0"/>
              <a:t>(AMER-DC)</a:t>
            </a:r>
          </a:p>
          <a:p>
            <a:pPr algn="ctr" eaLnBrk="1" hangingPunct="1"/>
            <a:endParaRPr lang="en-US" altLang="en-US" sz="1200" dirty="0"/>
          </a:p>
        </p:txBody>
      </p:sp>
      <p:sp>
        <p:nvSpPr>
          <p:cNvPr id="22" name="Rectangle 21"/>
          <p:cNvSpPr/>
          <p:nvPr/>
        </p:nvSpPr>
        <p:spPr>
          <a:xfrm>
            <a:off x="-3474720" y="2301240"/>
            <a:ext cx="3200400" cy="18440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INSERT updated Grace bio notes.</a:t>
            </a:r>
            <a:endParaRPr lang="en-US"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3</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Introduction and History</a:t>
            </a:r>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4</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3" name="Rectangle 22"/>
          <p:cNvSpPr/>
          <p:nvPr/>
        </p:nvSpPr>
        <p:spPr>
          <a:xfrm>
            <a:off x="1133525" y="3856350"/>
            <a:ext cx="7525418" cy="1323439"/>
          </a:xfrm>
          <a:prstGeom prst="rect">
            <a:avLst/>
          </a:prstGeom>
        </p:spPr>
        <p:txBody>
          <a:bodyPr wrap="square" anchor="ctr">
            <a:spAutoFit/>
          </a:bodyPr>
          <a:lstStyle/>
          <a:p>
            <a:pPr fontAlgn="auto">
              <a:spcBef>
                <a:spcPts val="0"/>
              </a:spcBef>
              <a:spcAft>
                <a:spcPts val="0"/>
              </a:spcAft>
              <a:defRPr/>
            </a:pPr>
            <a:r>
              <a:rPr lang="en-US" sz="2000" b="1" dirty="0">
                <a:solidFill>
                  <a:srgbClr val="666666"/>
                </a:solidFill>
                <a:latin typeface="Arial"/>
                <a:ea typeface="ＭＳ Ｐゴシック" pitchFamily="34" charset="-128"/>
                <a:cs typeface="+mn-cs"/>
              </a:rPr>
              <a:t>ADVANCED MaTR (AMaTR)</a:t>
            </a:r>
            <a:r>
              <a:rPr lang="en-US" sz="2000" dirty="0">
                <a:solidFill>
                  <a:srgbClr val="666666"/>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Understand expectations of TR leaders and develop </a:t>
            </a:r>
            <a:r>
              <a:rPr lang="en-GB" sz="2000" dirty="0">
                <a:solidFill>
                  <a:srgbClr val="666666"/>
                </a:solidFill>
                <a:latin typeface="Arial"/>
                <a:ea typeface="ＭＳ Ｐゴシック" pitchFamily="34" charset="-128"/>
                <a:cs typeface="+mn-cs"/>
              </a:rPr>
              <a:t>business / strategic acumen capabilities and skills </a:t>
            </a:r>
            <a:r>
              <a:rPr lang="en-US" sz="2000" dirty="0">
                <a:solidFill>
                  <a:srgbClr val="666666"/>
                </a:solidFill>
                <a:latin typeface="Arial"/>
                <a:ea typeface="ＭＳ Ｐゴシック" pitchFamily="34" charset="-128"/>
                <a:cs typeface="+mn-cs"/>
              </a:rPr>
              <a:t>to </a:t>
            </a:r>
            <a:r>
              <a:rPr lang="en-GB" sz="2000" dirty="0">
                <a:solidFill>
                  <a:srgbClr val="666666"/>
                </a:solidFill>
                <a:latin typeface="Arial"/>
                <a:ea typeface="ＭＳ Ｐゴシック" pitchFamily="34" charset="-128"/>
                <a:cs typeface="+mn-cs"/>
              </a:rPr>
              <a:t>execute our strategy while building high performing teams. </a:t>
            </a:r>
          </a:p>
        </p:txBody>
      </p:sp>
      <p:sp>
        <p:nvSpPr>
          <p:cNvPr id="24" name="Rectangle 23"/>
          <p:cNvSpPr/>
          <p:nvPr/>
        </p:nvSpPr>
        <p:spPr>
          <a:xfrm>
            <a:off x="1133526" y="1462850"/>
            <a:ext cx="7084350" cy="1015663"/>
          </a:xfrm>
          <a:prstGeom prst="rect">
            <a:avLst/>
          </a:prstGeom>
        </p:spPr>
        <p:txBody>
          <a:bodyPr wrap="square" anchor="ctr">
            <a:spAutoFit/>
          </a:bodyPr>
          <a:lstStyle/>
          <a:p>
            <a:pPr fontAlgn="auto">
              <a:spcBef>
                <a:spcPts val="0"/>
              </a:spcBef>
              <a:spcAft>
                <a:spcPts val="0"/>
              </a:spcAft>
              <a:defRPr/>
            </a:pPr>
            <a:r>
              <a:rPr lang="en-US" sz="2000" b="1" dirty="0">
                <a:solidFill>
                  <a:srgbClr val="666666"/>
                </a:solidFill>
                <a:latin typeface="Arial"/>
                <a:ea typeface="ＭＳ Ｐゴシック" pitchFamily="34" charset="-128"/>
                <a:cs typeface="+mn-cs"/>
              </a:rPr>
              <a:t>MANAGEMENT AT THOMSON REUTERS (MaTR)</a:t>
            </a:r>
            <a:r>
              <a:rPr lang="en-US" sz="2000" dirty="0">
                <a:solidFill>
                  <a:srgbClr val="666666"/>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Enable first-line managers to  drive employee engagement by </a:t>
            </a:r>
            <a:r>
              <a:rPr lang="en-US" sz="2000" dirty="0" smtClean="0">
                <a:solidFill>
                  <a:srgbClr val="666666"/>
                </a:solidFill>
                <a:latin typeface="Arial"/>
                <a:ea typeface="ＭＳ Ｐゴシック" pitchFamily="34" charset="-128"/>
                <a:cs typeface="+mn-cs"/>
              </a:rPr>
              <a:t>focusing </a:t>
            </a:r>
            <a:r>
              <a:rPr lang="en-US" sz="2000" dirty="0">
                <a:solidFill>
                  <a:srgbClr val="666666"/>
                </a:solidFill>
                <a:latin typeface="Arial"/>
                <a:ea typeface="ＭＳ Ｐゴシック" pitchFamily="34" charset="-128"/>
                <a:cs typeface="+mn-cs"/>
              </a:rPr>
              <a:t>on fundamental people management skills.</a:t>
            </a:r>
          </a:p>
        </p:txBody>
      </p:sp>
      <p:sp>
        <p:nvSpPr>
          <p:cNvPr id="8" name="Rectangle 9"/>
          <p:cNvSpPr>
            <a:spLocks noChangeArrowheads="1"/>
          </p:cNvSpPr>
          <p:nvPr/>
        </p:nvSpPr>
        <p:spPr bwMode="auto">
          <a:xfrm>
            <a:off x="10348955" y="1871101"/>
            <a:ext cx="753629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2800" b="1" i="1" dirty="0" smtClean="0"/>
              <a:t>AMaTR</a:t>
            </a:r>
            <a:r>
              <a:rPr lang="en-US" altLang="en-US" sz="2800" i="1" dirty="0" smtClean="0"/>
              <a:t> </a:t>
            </a:r>
            <a:r>
              <a:rPr lang="en-US" altLang="en-US" sz="2800" i="1" dirty="0"/>
              <a:t>= Summit 1 &amp; Summit 2 (Leading others &amp; Leading the business</a:t>
            </a:r>
            <a:r>
              <a:rPr lang="en-US" altLang="en-US" sz="2800" i="1" dirty="0" smtClean="0"/>
              <a:t>)</a:t>
            </a:r>
            <a:endParaRPr lang="en-US" altLang="en-US" sz="2800" dirty="0"/>
          </a:p>
        </p:txBody>
      </p:sp>
      <p:sp>
        <p:nvSpPr>
          <p:cNvPr id="3" name="Oval 2"/>
          <p:cNvSpPr/>
          <p:nvPr/>
        </p:nvSpPr>
        <p:spPr>
          <a:xfrm>
            <a:off x="-756786" y="1212505"/>
            <a:ext cx="1617784" cy="1617784"/>
          </a:xfrm>
          <a:prstGeom prst="ellipse">
            <a:avLst/>
          </a:prstGeom>
          <a:solidFill>
            <a:srgbClr val="FF9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72120" y="3741332"/>
            <a:ext cx="1617784" cy="1617784"/>
          </a:xfrm>
          <a:prstGeom prst="ellipse">
            <a:avLst/>
          </a:prstGeom>
          <a:solidFill>
            <a:srgbClr val="FF92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9"/>
          <p:cNvSpPr>
            <a:spLocks noChangeArrowheads="1"/>
          </p:cNvSpPr>
          <p:nvPr/>
        </p:nvSpPr>
        <p:spPr bwMode="auto">
          <a:xfrm>
            <a:off x="-10704863" y="105823"/>
            <a:ext cx="8819376"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2800" b="1" i="1" dirty="0" smtClean="0"/>
              <a:t>MaTR</a:t>
            </a:r>
            <a:r>
              <a:rPr lang="en-US" altLang="en-US" sz="2800" i="1" dirty="0" smtClean="0"/>
              <a:t> </a:t>
            </a:r>
            <a:r>
              <a:rPr lang="en-US" altLang="en-US" sz="2800" i="1" dirty="0"/>
              <a:t>= One Day </a:t>
            </a:r>
            <a:r>
              <a:rPr lang="en-US" altLang="en-US" sz="2800" i="1" dirty="0" smtClean="0"/>
              <a:t>Summit (Face to Face) </a:t>
            </a:r>
            <a:r>
              <a:rPr lang="en-US" altLang="en-US" sz="2800" b="1" i="1" dirty="0" smtClean="0"/>
              <a:t>or </a:t>
            </a:r>
            <a:r>
              <a:rPr lang="en-US" altLang="en-US" sz="2800" i="1" dirty="0" smtClean="0"/>
              <a:t>1.5 days  Summit (Virtual)</a:t>
            </a:r>
          </a:p>
          <a:p>
            <a:pPr eaLnBrk="1" hangingPunct="1"/>
            <a:r>
              <a:rPr lang="en-US" altLang="en-US" sz="2800" i="1" dirty="0"/>
              <a:t>I</a:t>
            </a:r>
            <a:r>
              <a:rPr lang="en-US" altLang="en-US" sz="2800" i="1" dirty="0" smtClean="0"/>
              <a:t>ncludes </a:t>
            </a:r>
            <a:r>
              <a:rPr lang="en-US" altLang="en-US" sz="2800" i="1" dirty="0"/>
              <a:t>2 Skill </a:t>
            </a:r>
            <a:r>
              <a:rPr lang="en-US" altLang="en-US" sz="2800" i="1" dirty="0" smtClean="0"/>
              <a:t>Sessions: Courageous </a:t>
            </a:r>
            <a:r>
              <a:rPr lang="en-US" altLang="en-US" sz="2800" i="1" dirty="0"/>
              <a:t>Conversations &amp; Your Impact on </a:t>
            </a:r>
            <a:r>
              <a:rPr lang="en-US" altLang="en-US" sz="2800" i="1" dirty="0" smtClean="0"/>
              <a:t>Others  </a:t>
            </a:r>
          </a:p>
          <a:p>
            <a:pPr eaLnBrk="1" hangingPunct="1"/>
            <a:endParaRPr lang="en-US" altLang="en-US" sz="2800" i="1" dirty="0"/>
          </a:p>
          <a:p>
            <a:pPr eaLnBrk="1" hangingPunct="1"/>
            <a:r>
              <a:rPr lang="en-US" altLang="en-US" sz="2800" i="1" dirty="0" smtClean="0"/>
              <a:t>10 additional Skill </a:t>
            </a:r>
            <a:r>
              <a:rPr lang="en-US" altLang="en-US" sz="2800" i="1" dirty="0"/>
              <a:t>M</a:t>
            </a:r>
            <a:r>
              <a:rPr lang="en-US" altLang="en-US" sz="2800" i="1" dirty="0" smtClean="0"/>
              <a:t>anagement Sessions available:</a:t>
            </a:r>
          </a:p>
          <a:p>
            <a:pPr eaLnBrk="1" hangingPunct="1"/>
            <a:endParaRPr lang="en-US" altLang="en-US" sz="2800" i="1" dirty="0" smtClean="0"/>
          </a:p>
          <a:p>
            <a:pPr marL="285750" indent="-285750" eaLnBrk="1" hangingPunct="1">
              <a:spcAft>
                <a:spcPts val="600"/>
              </a:spcAft>
              <a:buFont typeface="Arial" panose="020B0604020202020204" pitchFamily="34" charset="0"/>
              <a:buChar char="•"/>
            </a:pPr>
            <a:r>
              <a:rPr lang="en-US" altLang="en-US" sz="2800" i="1" dirty="0" smtClean="0"/>
              <a:t>Beyond </a:t>
            </a:r>
            <a:r>
              <a:rPr lang="en-US" altLang="en-US" sz="2800" i="1" dirty="0"/>
              <a:t>Unconscious </a:t>
            </a:r>
            <a:r>
              <a:rPr lang="en-US" altLang="en-US" sz="2800" i="1" dirty="0" smtClean="0"/>
              <a:t>Bias</a:t>
            </a:r>
          </a:p>
          <a:p>
            <a:pPr marL="285750" indent="-285750" eaLnBrk="1" hangingPunct="1">
              <a:spcAft>
                <a:spcPts val="600"/>
              </a:spcAft>
              <a:buFont typeface="Arial" panose="020B0604020202020204" pitchFamily="34" charset="0"/>
              <a:buChar char="•"/>
            </a:pPr>
            <a:r>
              <a:rPr lang="en-US" altLang="en-US" sz="2800" i="1" dirty="0" smtClean="0"/>
              <a:t>Building </a:t>
            </a:r>
            <a:r>
              <a:rPr lang="en-US" altLang="en-US" sz="2800" i="1" dirty="0"/>
              <a:t>Virtual </a:t>
            </a:r>
            <a:r>
              <a:rPr lang="en-US" altLang="en-US" sz="2800" i="1" dirty="0" smtClean="0"/>
              <a:t>Teams</a:t>
            </a:r>
          </a:p>
          <a:p>
            <a:pPr marL="285750" indent="-285750" eaLnBrk="1" hangingPunct="1">
              <a:spcAft>
                <a:spcPts val="600"/>
              </a:spcAft>
              <a:buFont typeface="Arial" panose="020B0604020202020204" pitchFamily="34" charset="0"/>
              <a:buChar char="•"/>
            </a:pPr>
            <a:r>
              <a:rPr lang="en-US" altLang="en-US" sz="2800" i="1" dirty="0" smtClean="0"/>
              <a:t>Career Conversations</a:t>
            </a:r>
          </a:p>
          <a:p>
            <a:pPr marL="285750" indent="-285750" eaLnBrk="1" hangingPunct="1">
              <a:spcAft>
                <a:spcPts val="600"/>
              </a:spcAft>
              <a:buFont typeface="Arial" panose="020B0604020202020204" pitchFamily="34" charset="0"/>
              <a:buChar char="•"/>
            </a:pPr>
            <a:r>
              <a:rPr lang="en-US" altLang="en-US" sz="2800" i="1" dirty="0" smtClean="0"/>
              <a:t>Coaching </a:t>
            </a:r>
            <a:r>
              <a:rPr lang="en-US" altLang="en-US" sz="2800" i="1" dirty="0"/>
              <a:t>for </a:t>
            </a:r>
            <a:r>
              <a:rPr lang="en-US" altLang="en-US" sz="2800" i="1" dirty="0" smtClean="0"/>
              <a:t>performance</a:t>
            </a:r>
          </a:p>
          <a:p>
            <a:pPr marL="285750" indent="-285750" eaLnBrk="1" hangingPunct="1">
              <a:spcAft>
                <a:spcPts val="600"/>
              </a:spcAft>
              <a:buFont typeface="Arial" panose="020B0604020202020204" pitchFamily="34" charset="0"/>
              <a:buChar char="•"/>
            </a:pPr>
            <a:r>
              <a:rPr lang="en-US" altLang="en-US" sz="2800" i="1" dirty="0" smtClean="0"/>
              <a:t>Differentiating performance</a:t>
            </a:r>
          </a:p>
        </p:txBody>
      </p:sp>
      <p:sp>
        <p:nvSpPr>
          <p:cNvPr id="18" name="Rectangle 17"/>
          <p:cNvSpPr/>
          <p:nvPr/>
        </p:nvSpPr>
        <p:spPr>
          <a:xfrm>
            <a:off x="-5709786" y="3352865"/>
            <a:ext cx="4953000" cy="2554545"/>
          </a:xfrm>
          <a:prstGeom prst="rect">
            <a:avLst/>
          </a:prstGeom>
        </p:spPr>
        <p:txBody>
          <a:bodyPr>
            <a:spAutoFit/>
          </a:bodyPr>
          <a:lstStyle/>
          <a:p>
            <a:pPr marL="285750" indent="-285750" eaLnBrk="1" hangingPunct="1">
              <a:spcAft>
                <a:spcPts val="600"/>
              </a:spcAft>
              <a:buFont typeface="Arial" panose="020B0604020202020204" pitchFamily="34" charset="0"/>
              <a:buChar char="•"/>
            </a:pPr>
            <a:r>
              <a:rPr lang="en-US" altLang="en-US" sz="2800" i="1" dirty="0" smtClean="0"/>
              <a:t>Dynamic Delegation</a:t>
            </a:r>
          </a:p>
          <a:p>
            <a:pPr marL="285750" indent="-285750" eaLnBrk="1" hangingPunct="1">
              <a:spcAft>
                <a:spcPts val="600"/>
              </a:spcAft>
              <a:buFont typeface="Arial" panose="020B0604020202020204" pitchFamily="34" charset="0"/>
              <a:buChar char="•"/>
            </a:pPr>
            <a:r>
              <a:rPr lang="en-US" altLang="en-US" sz="2800" i="1" dirty="0" smtClean="0"/>
              <a:t>Frequent Feedback</a:t>
            </a:r>
          </a:p>
          <a:p>
            <a:pPr marL="285750" indent="-285750" eaLnBrk="1" hangingPunct="1">
              <a:spcAft>
                <a:spcPts val="600"/>
              </a:spcAft>
              <a:buFont typeface="Arial" panose="020B0604020202020204" pitchFamily="34" charset="0"/>
              <a:buChar char="•"/>
            </a:pPr>
            <a:r>
              <a:rPr lang="en-US" altLang="en-US" sz="2800" i="1" dirty="0" smtClean="0"/>
              <a:t>Goal Setting</a:t>
            </a:r>
          </a:p>
          <a:p>
            <a:pPr marL="285750" indent="-285750" eaLnBrk="1" hangingPunct="1">
              <a:spcAft>
                <a:spcPts val="600"/>
              </a:spcAft>
              <a:buFont typeface="Arial" panose="020B0604020202020204" pitchFamily="34" charset="0"/>
              <a:buChar char="•"/>
            </a:pPr>
            <a:r>
              <a:rPr lang="en-US" altLang="en-US" sz="2800" i="1" dirty="0" smtClean="0"/>
              <a:t>Innovate</a:t>
            </a:r>
          </a:p>
          <a:p>
            <a:pPr marL="285750" indent="-285750" eaLnBrk="1" hangingPunct="1">
              <a:spcAft>
                <a:spcPts val="600"/>
              </a:spcAft>
              <a:buFont typeface="Arial" panose="020B0604020202020204" pitchFamily="34" charset="0"/>
              <a:buChar char="•"/>
            </a:pPr>
            <a:r>
              <a:rPr lang="en-US" altLang="en-US" sz="2800" i="1" dirty="0" smtClean="0"/>
              <a:t>Leading Change</a:t>
            </a:r>
            <a:endParaRPr lang="en-US" altLang="en-US" sz="2800" dirty="0"/>
          </a:p>
        </p:txBody>
      </p:sp>
    </p:spTree>
    <p:extLst>
      <p:ext uri="{BB962C8B-B14F-4D97-AF65-F5344CB8AC3E}">
        <p14:creationId xmlns:p14="http://schemas.microsoft.com/office/powerpoint/2010/main" val="192697034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ltLang="en-US" dirty="0" smtClean="0"/>
              <a:t>Purpose and Strategy Overview</a:t>
            </a:r>
            <a:endParaRPr lang="en-US" altLang="en-US" dirty="0" smtClean="0"/>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5</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 name="Rectangle 1"/>
          <p:cNvSpPr/>
          <p:nvPr/>
        </p:nvSpPr>
        <p:spPr>
          <a:xfrm>
            <a:off x="3471316" y="1732051"/>
            <a:ext cx="5150379" cy="1015663"/>
          </a:xfrm>
          <a:prstGeom prst="rect">
            <a:avLst/>
          </a:prstGeom>
        </p:spPr>
        <p:txBody>
          <a:bodyPr wrap="square">
            <a:spAutoFit/>
          </a:bodyPr>
          <a:lstStyle/>
          <a:p>
            <a:pPr eaLnBrk="0" hangingPunct="0">
              <a:spcBef>
                <a:spcPts val="0"/>
              </a:spcBef>
              <a:defRPr/>
            </a:pPr>
            <a:r>
              <a:rPr lang="en-US" altLang="en-US" sz="2000" i="1" dirty="0" smtClean="0"/>
              <a:t>“</a:t>
            </a:r>
            <a:r>
              <a:rPr lang="en-US" altLang="en-US" sz="2000" b="1" i="1" dirty="0" smtClean="0"/>
              <a:t>With </a:t>
            </a:r>
            <a:r>
              <a:rPr lang="en-US" altLang="en-US" sz="2000" b="1" i="1" dirty="0"/>
              <a:t>your support, </a:t>
            </a:r>
            <a:endParaRPr lang="en-US" altLang="en-US" sz="2000" b="1" i="1" dirty="0" smtClean="0"/>
          </a:p>
          <a:p>
            <a:pPr eaLnBrk="0" hangingPunct="0">
              <a:spcBef>
                <a:spcPts val="0"/>
              </a:spcBef>
              <a:defRPr/>
            </a:pPr>
            <a:r>
              <a:rPr lang="en-US" altLang="en-US" sz="2000" i="1" dirty="0" smtClean="0"/>
              <a:t>today’s </a:t>
            </a:r>
            <a:r>
              <a:rPr lang="en-US" altLang="en-US" sz="2000" i="1" dirty="0"/>
              <a:t>conversation will allow us valuable insight on </a:t>
            </a:r>
            <a:r>
              <a:rPr lang="en-US" altLang="en-US" sz="2000" i="1" dirty="0" smtClean="0"/>
              <a:t>the </a:t>
            </a:r>
            <a:r>
              <a:rPr lang="en-GB" altLang="en-US" sz="2000" i="1" dirty="0" smtClean="0"/>
              <a:t>leader </a:t>
            </a:r>
            <a:r>
              <a:rPr lang="en-GB" altLang="en-US" sz="2000" i="1" dirty="0"/>
              <a:t>learning </a:t>
            </a:r>
            <a:r>
              <a:rPr lang="en-GB" altLang="en-US" sz="2000" i="1" dirty="0" smtClean="0"/>
              <a:t>journey.</a:t>
            </a:r>
          </a:p>
        </p:txBody>
      </p:sp>
      <p:sp>
        <p:nvSpPr>
          <p:cNvPr id="12" name="Rectangle 11"/>
          <p:cNvSpPr/>
          <p:nvPr/>
        </p:nvSpPr>
        <p:spPr>
          <a:xfrm>
            <a:off x="3471316" y="3860327"/>
            <a:ext cx="5136086" cy="1323439"/>
          </a:xfrm>
          <a:prstGeom prst="rect">
            <a:avLst/>
          </a:prstGeom>
        </p:spPr>
        <p:txBody>
          <a:bodyPr wrap="square">
            <a:spAutoFit/>
          </a:bodyPr>
          <a:lstStyle/>
          <a:p>
            <a:pPr eaLnBrk="0" hangingPunct="0">
              <a:spcBef>
                <a:spcPts val="0"/>
              </a:spcBef>
              <a:defRPr/>
            </a:pPr>
            <a:r>
              <a:rPr lang="en-US" altLang="en-US" sz="2000" b="1" i="1" dirty="0" smtClean="0"/>
              <a:t>With your partnership, </a:t>
            </a:r>
          </a:p>
          <a:p>
            <a:pPr eaLnBrk="0" hangingPunct="0">
              <a:spcBef>
                <a:spcPts val="0"/>
              </a:spcBef>
              <a:defRPr/>
            </a:pPr>
            <a:r>
              <a:rPr lang="en-US" altLang="en-US" sz="2000" i="1" dirty="0" smtClean="0"/>
              <a:t>our </a:t>
            </a:r>
            <a:r>
              <a:rPr lang="en-US" altLang="en-US" sz="2000" i="1" dirty="0"/>
              <a:t>goal is to continually provide tools and resources to help address the needs of our global front line managers and leaders</a:t>
            </a:r>
            <a:r>
              <a:rPr lang="en-US" altLang="en-US" sz="2000" i="1" dirty="0" smtClean="0"/>
              <a:t>.</a:t>
            </a:r>
            <a:endParaRPr lang="en-US" altLang="en-US" sz="2000" i="1" dirty="0"/>
          </a:p>
        </p:txBody>
      </p:sp>
      <p:pic>
        <p:nvPicPr>
          <p:cNvPr id="1026" name="Picture 2" descr="C:\Users\UC207207\Desktop\ADM ICONS and Stuff\icon images\MaTR\DeliverResul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59" y="3530150"/>
            <a:ext cx="2122417" cy="21391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C207207\Desktop\ADM ICONS and Stuff\icon images\MaTR\BuildStrongTeam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659" y="1247984"/>
            <a:ext cx="2122417" cy="2139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5"/>
          <p:cNvSpPr>
            <a:spLocks/>
          </p:cNvSpPr>
          <p:nvPr/>
        </p:nvSpPr>
        <p:spPr bwMode="auto">
          <a:xfrm rot="16200000">
            <a:off x="4035775" y="1957370"/>
            <a:ext cx="1679119" cy="5530365"/>
          </a:xfrm>
          <a:custGeom>
            <a:avLst/>
            <a:gdLst/>
            <a:ahLst/>
            <a:cxnLst>
              <a:cxn ang="0">
                <a:pos x="1232" y="1342"/>
              </a:cxn>
              <a:cxn ang="0">
                <a:pos x="1322" y="1316"/>
              </a:cxn>
              <a:cxn ang="0">
                <a:pos x="1394" y="1256"/>
              </a:cxn>
              <a:cxn ang="0">
                <a:pos x="1438" y="1176"/>
              </a:cxn>
              <a:cxn ang="0">
                <a:pos x="1448" y="240"/>
              </a:cxn>
              <a:cxn ang="0">
                <a:pos x="1438" y="168"/>
              </a:cxn>
              <a:cxn ang="0">
                <a:pos x="1394" y="88"/>
              </a:cxn>
              <a:cxn ang="0">
                <a:pos x="1322" y="28"/>
              </a:cxn>
              <a:cxn ang="0">
                <a:pos x="1232" y="2"/>
              </a:cxn>
              <a:cxn ang="0">
                <a:pos x="216" y="2"/>
              </a:cxn>
              <a:cxn ang="0">
                <a:pos x="126" y="28"/>
              </a:cxn>
              <a:cxn ang="0">
                <a:pos x="54" y="88"/>
              </a:cxn>
              <a:cxn ang="0">
                <a:pos x="10" y="168"/>
              </a:cxn>
              <a:cxn ang="0">
                <a:pos x="0" y="1104"/>
              </a:cxn>
              <a:cxn ang="0">
                <a:pos x="10" y="1176"/>
              </a:cxn>
              <a:cxn ang="0">
                <a:pos x="54" y="1256"/>
              </a:cxn>
              <a:cxn ang="0">
                <a:pos x="126" y="1316"/>
              </a:cxn>
              <a:cxn ang="0">
                <a:pos x="216" y="1342"/>
              </a:cxn>
              <a:cxn ang="0">
                <a:pos x="422" y="1412"/>
              </a:cxn>
              <a:cxn ang="0">
                <a:pos x="490" y="1590"/>
              </a:cxn>
              <a:cxn ang="0">
                <a:pos x="526" y="1742"/>
              </a:cxn>
              <a:cxn ang="0">
                <a:pos x="540" y="1902"/>
              </a:cxn>
              <a:cxn ang="0">
                <a:pos x="534" y="2080"/>
              </a:cxn>
              <a:cxn ang="0">
                <a:pos x="474" y="2342"/>
              </a:cxn>
              <a:cxn ang="0">
                <a:pos x="240" y="2464"/>
              </a:cxn>
              <a:cxn ang="0">
                <a:pos x="146" y="2482"/>
              </a:cxn>
              <a:cxn ang="0">
                <a:pos x="70" y="2534"/>
              </a:cxn>
              <a:cxn ang="0">
                <a:pos x="18" y="2610"/>
              </a:cxn>
              <a:cxn ang="0">
                <a:pos x="0" y="2704"/>
              </a:cxn>
              <a:cxn ang="0">
                <a:pos x="4" y="3616"/>
              </a:cxn>
              <a:cxn ang="0">
                <a:pos x="40" y="3702"/>
              </a:cxn>
              <a:cxn ang="0">
                <a:pos x="106" y="3768"/>
              </a:cxn>
              <a:cxn ang="0">
                <a:pos x="192" y="3804"/>
              </a:cxn>
              <a:cxn ang="0">
                <a:pos x="1208" y="3808"/>
              </a:cxn>
              <a:cxn ang="0">
                <a:pos x="1302" y="3790"/>
              </a:cxn>
              <a:cxn ang="0">
                <a:pos x="1378" y="3738"/>
              </a:cxn>
              <a:cxn ang="0">
                <a:pos x="1430" y="3662"/>
              </a:cxn>
              <a:cxn ang="0">
                <a:pos x="1448" y="3568"/>
              </a:cxn>
              <a:cxn ang="0">
                <a:pos x="1444" y="2656"/>
              </a:cxn>
              <a:cxn ang="0">
                <a:pos x="1408" y="2570"/>
              </a:cxn>
              <a:cxn ang="0">
                <a:pos x="1342" y="2504"/>
              </a:cxn>
              <a:cxn ang="0">
                <a:pos x="1256" y="2468"/>
              </a:cxn>
              <a:cxn ang="0">
                <a:pos x="1022" y="2464"/>
              </a:cxn>
              <a:cxn ang="0">
                <a:pos x="938" y="2214"/>
              </a:cxn>
              <a:cxn ang="0">
                <a:pos x="908" y="1942"/>
              </a:cxn>
              <a:cxn ang="0">
                <a:pos x="912" y="1822"/>
              </a:cxn>
              <a:cxn ang="0">
                <a:pos x="938" y="1666"/>
              </a:cxn>
              <a:cxn ang="0">
                <a:pos x="982" y="1518"/>
              </a:cxn>
              <a:cxn ang="0">
                <a:pos x="1062" y="1344"/>
              </a:cxn>
            </a:cxnLst>
            <a:rect l="0" t="0" r="r" b="b"/>
            <a:pathLst>
              <a:path w="1448" h="3808">
                <a:moveTo>
                  <a:pt x="1062" y="1344"/>
                </a:moveTo>
                <a:lnTo>
                  <a:pt x="1208" y="1344"/>
                </a:lnTo>
                <a:lnTo>
                  <a:pt x="1208" y="1344"/>
                </a:lnTo>
                <a:lnTo>
                  <a:pt x="1232" y="1342"/>
                </a:lnTo>
                <a:lnTo>
                  <a:pt x="1256" y="1340"/>
                </a:lnTo>
                <a:lnTo>
                  <a:pt x="1280" y="1334"/>
                </a:lnTo>
                <a:lnTo>
                  <a:pt x="1302" y="1326"/>
                </a:lnTo>
                <a:lnTo>
                  <a:pt x="1322" y="1316"/>
                </a:lnTo>
                <a:lnTo>
                  <a:pt x="1342" y="1304"/>
                </a:lnTo>
                <a:lnTo>
                  <a:pt x="1360" y="1290"/>
                </a:lnTo>
                <a:lnTo>
                  <a:pt x="1378" y="1274"/>
                </a:lnTo>
                <a:lnTo>
                  <a:pt x="1394" y="1256"/>
                </a:lnTo>
                <a:lnTo>
                  <a:pt x="1408" y="1238"/>
                </a:lnTo>
                <a:lnTo>
                  <a:pt x="1420" y="1218"/>
                </a:lnTo>
                <a:lnTo>
                  <a:pt x="1430" y="1198"/>
                </a:lnTo>
                <a:lnTo>
                  <a:pt x="1438" y="1176"/>
                </a:lnTo>
                <a:lnTo>
                  <a:pt x="1444" y="1152"/>
                </a:lnTo>
                <a:lnTo>
                  <a:pt x="1446" y="1128"/>
                </a:lnTo>
                <a:lnTo>
                  <a:pt x="1448" y="1104"/>
                </a:lnTo>
                <a:lnTo>
                  <a:pt x="1448" y="240"/>
                </a:lnTo>
                <a:lnTo>
                  <a:pt x="1448" y="240"/>
                </a:lnTo>
                <a:lnTo>
                  <a:pt x="1446" y="216"/>
                </a:lnTo>
                <a:lnTo>
                  <a:pt x="1444" y="192"/>
                </a:lnTo>
                <a:lnTo>
                  <a:pt x="1438" y="168"/>
                </a:lnTo>
                <a:lnTo>
                  <a:pt x="1430" y="146"/>
                </a:lnTo>
                <a:lnTo>
                  <a:pt x="1420" y="126"/>
                </a:lnTo>
                <a:lnTo>
                  <a:pt x="1408" y="106"/>
                </a:lnTo>
                <a:lnTo>
                  <a:pt x="1394" y="88"/>
                </a:lnTo>
                <a:lnTo>
                  <a:pt x="1378" y="70"/>
                </a:lnTo>
                <a:lnTo>
                  <a:pt x="1360" y="54"/>
                </a:lnTo>
                <a:lnTo>
                  <a:pt x="1342" y="40"/>
                </a:lnTo>
                <a:lnTo>
                  <a:pt x="1322" y="28"/>
                </a:lnTo>
                <a:lnTo>
                  <a:pt x="1302" y="18"/>
                </a:lnTo>
                <a:lnTo>
                  <a:pt x="1280" y="10"/>
                </a:lnTo>
                <a:lnTo>
                  <a:pt x="1256" y="4"/>
                </a:lnTo>
                <a:lnTo>
                  <a:pt x="1232" y="2"/>
                </a:lnTo>
                <a:lnTo>
                  <a:pt x="1208" y="0"/>
                </a:lnTo>
                <a:lnTo>
                  <a:pt x="240" y="0"/>
                </a:lnTo>
                <a:lnTo>
                  <a:pt x="240" y="0"/>
                </a:lnTo>
                <a:lnTo>
                  <a:pt x="216" y="2"/>
                </a:lnTo>
                <a:lnTo>
                  <a:pt x="192" y="4"/>
                </a:lnTo>
                <a:lnTo>
                  <a:pt x="168" y="10"/>
                </a:lnTo>
                <a:lnTo>
                  <a:pt x="146" y="18"/>
                </a:lnTo>
                <a:lnTo>
                  <a:pt x="126" y="28"/>
                </a:lnTo>
                <a:lnTo>
                  <a:pt x="106" y="40"/>
                </a:lnTo>
                <a:lnTo>
                  <a:pt x="88" y="54"/>
                </a:lnTo>
                <a:lnTo>
                  <a:pt x="70" y="70"/>
                </a:lnTo>
                <a:lnTo>
                  <a:pt x="54" y="88"/>
                </a:lnTo>
                <a:lnTo>
                  <a:pt x="40" y="106"/>
                </a:lnTo>
                <a:lnTo>
                  <a:pt x="28" y="126"/>
                </a:lnTo>
                <a:lnTo>
                  <a:pt x="18" y="146"/>
                </a:lnTo>
                <a:lnTo>
                  <a:pt x="10" y="168"/>
                </a:lnTo>
                <a:lnTo>
                  <a:pt x="4" y="192"/>
                </a:lnTo>
                <a:lnTo>
                  <a:pt x="2" y="216"/>
                </a:lnTo>
                <a:lnTo>
                  <a:pt x="0" y="240"/>
                </a:lnTo>
                <a:lnTo>
                  <a:pt x="0" y="1104"/>
                </a:lnTo>
                <a:lnTo>
                  <a:pt x="0" y="1104"/>
                </a:lnTo>
                <a:lnTo>
                  <a:pt x="2" y="1128"/>
                </a:lnTo>
                <a:lnTo>
                  <a:pt x="4" y="1152"/>
                </a:lnTo>
                <a:lnTo>
                  <a:pt x="10" y="1176"/>
                </a:lnTo>
                <a:lnTo>
                  <a:pt x="18" y="1198"/>
                </a:lnTo>
                <a:lnTo>
                  <a:pt x="28" y="1218"/>
                </a:lnTo>
                <a:lnTo>
                  <a:pt x="40" y="1238"/>
                </a:lnTo>
                <a:lnTo>
                  <a:pt x="54" y="1256"/>
                </a:lnTo>
                <a:lnTo>
                  <a:pt x="70" y="1274"/>
                </a:lnTo>
                <a:lnTo>
                  <a:pt x="88" y="1290"/>
                </a:lnTo>
                <a:lnTo>
                  <a:pt x="106" y="1304"/>
                </a:lnTo>
                <a:lnTo>
                  <a:pt x="126" y="1316"/>
                </a:lnTo>
                <a:lnTo>
                  <a:pt x="146" y="1326"/>
                </a:lnTo>
                <a:lnTo>
                  <a:pt x="168" y="1334"/>
                </a:lnTo>
                <a:lnTo>
                  <a:pt x="192" y="1340"/>
                </a:lnTo>
                <a:lnTo>
                  <a:pt x="216" y="1342"/>
                </a:lnTo>
                <a:lnTo>
                  <a:pt x="240" y="1344"/>
                </a:lnTo>
                <a:lnTo>
                  <a:pt x="386" y="1344"/>
                </a:lnTo>
                <a:lnTo>
                  <a:pt x="386" y="1344"/>
                </a:lnTo>
                <a:lnTo>
                  <a:pt x="422" y="1412"/>
                </a:lnTo>
                <a:lnTo>
                  <a:pt x="452" y="1482"/>
                </a:lnTo>
                <a:lnTo>
                  <a:pt x="466" y="1518"/>
                </a:lnTo>
                <a:lnTo>
                  <a:pt x="478" y="1554"/>
                </a:lnTo>
                <a:lnTo>
                  <a:pt x="490" y="1590"/>
                </a:lnTo>
                <a:lnTo>
                  <a:pt x="500" y="1628"/>
                </a:lnTo>
                <a:lnTo>
                  <a:pt x="510" y="1666"/>
                </a:lnTo>
                <a:lnTo>
                  <a:pt x="518" y="1704"/>
                </a:lnTo>
                <a:lnTo>
                  <a:pt x="526" y="1742"/>
                </a:lnTo>
                <a:lnTo>
                  <a:pt x="530" y="1782"/>
                </a:lnTo>
                <a:lnTo>
                  <a:pt x="536" y="1822"/>
                </a:lnTo>
                <a:lnTo>
                  <a:pt x="538" y="1862"/>
                </a:lnTo>
                <a:lnTo>
                  <a:pt x="540" y="1902"/>
                </a:lnTo>
                <a:lnTo>
                  <a:pt x="540" y="1942"/>
                </a:lnTo>
                <a:lnTo>
                  <a:pt x="540" y="1942"/>
                </a:lnTo>
                <a:lnTo>
                  <a:pt x="540" y="2012"/>
                </a:lnTo>
                <a:lnTo>
                  <a:pt x="534" y="2080"/>
                </a:lnTo>
                <a:lnTo>
                  <a:pt x="524" y="2148"/>
                </a:lnTo>
                <a:lnTo>
                  <a:pt x="512" y="2214"/>
                </a:lnTo>
                <a:lnTo>
                  <a:pt x="494" y="2278"/>
                </a:lnTo>
                <a:lnTo>
                  <a:pt x="474" y="2342"/>
                </a:lnTo>
                <a:lnTo>
                  <a:pt x="452" y="2404"/>
                </a:lnTo>
                <a:lnTo>
                  <a:pt x="426" y="2464"/>
                </a:lnTo>
                <a:lnTo>
                  <a:pt x="240" y="2464"/>
                </a:lnTo>
                <a:lnTo>
                  <a:pt x="240" y="2464"/>
                </a:lnTo>
                <a:lnTo>
                  <a:pt x="216" y="2466"/>
                </a:lnTo>
                <a:lnTo>
                  <a:pt x="192" y="2468"/>
                </a:lnTo>
                <a:lnTo>
                  <a:pt x="168" y="2474"/>
                </a:lnTo>
                <a:lnTo>
                  <a:pt x="146" y="2482"/>
                </a:lnTo>
                <a:lnTo>
                  <a:pt x="126" y="2492"/>
                </a:lnTo>
                <a:lnTo>
                  <a:pt x="106" y="2504"/>
                </a:lnTo>
                <a:lnTo>
                  <a:pt x="88" y="2518"/>
                </a:lnTo>
                <a:lnTo>
                  <a:pt x="70" y="2534"/>
                </a:lnTo>
                <a:lnTo>
                  <a:pt x="54" y="2552"/>
                </a:lnTo>
                <a:lnTo>
                  <a:pt x="40" y="2570"/>
                </a:lnTo>
                <a:lnTo>
                  <a:pt x="28" y="2590"/>
                </a:lnTo>
                <a:lnTo>
                  <a:pt x="18" y="2610"/>
                </a:lnTo>
                <a:lnTo>
                  <a:pt x="10" y="2632"/>
                </a:lnTo>
                <a:lnTo>
                  <a:pt x="4" y="2656"/>
                </a:lnTo>
                <a:lnTo>
                  <a:pt x="2" y="2680"/>
                </a:lnTo>
                <a:lnTo>
                  <a:pt x="0" y="2704"/>
                </a:lnTo>
                <a:lnTo>
                  <a:pt x="0" y="3568"/>
                </a:lnTo>
                <a:lnTo>
                  <a:pt x="0" y="3568"/>
                </a:lnTo>
                <a:lnTo>
                  <a:pt x="2" y="3592"/>
                </a:lnTo>
                <a:lnTo>
                  <a:pt x="4" y="3616"/>
                </a:lnTo>
                <a:lnTo>
                  <a:pt x="10" y="3640"/>
                </a:lnTo>
                <a:lnTo>
                  <a:pt x="18" y="3662"/>
                </a:lnTo>
                <a:lnTo>
                  <a:pt x="28" y="3682"/>
                </a:lnTo>
                <a:lnTo>
                  <a:pt x="40" y="3702"/>
                </a:lnTo>
                <a:lnTo>
                  <a:pt x="54" y="3720"/>
                </a:lnTo>
                <a:lnTo>
                  <a:pt x="70" y="3738"/>
                </a:lnTo>
                <a:lnTo>
                  <a:pt x="88" y="3754"/>
                </a:lnTo>
                <a:lnTo>
                  <a:pt x="106" y="3768"/>
                </a:lnTo>
                <a:lnTo>
                  <a:pt x="126" y="3780"/>
                </a:lnTo>
                <a:lnTo>
                  <a:pt x="146" y="3790"/>
                </a:lnTo>
                <a:lnTo>
                  <a:pt x="168" y="3798"/>
                </a:lnTo>
                <a:lnTo>
                  <a:pt x="192" y="3804"/>
                </a:lnTo>
                <a:lnTo>
                  <a:pt x="216" y="3806"/>
                </a:lnTo>
                <a:lnTo>
                  <a:pt x="240" y="3808"/>
                </a:lnTo>
                <a:lnTo>
                  <a:pt x="1208" y="3808"/>
                </a:lnTo>
                <a:lnTo>
                  <a:pt x="1208" y="3808"/>
                </a:lnTo>
                <a:lnTo>
                  <a:pt x="1232" y="3806"/>
                </a:lnTo>
                <a:lnTo>
                  <a:pt x="1256" y="3804"/>
                </a:lnTo>
                <a:lnTo>
                  <a:pt x="1280" y="3798"/>
                </a:lnTo>
                <a:lnTo>
                  <a:pt x="1302" y="3790"/>
                </a:lnTo>
                <a:lnTo>
                  <a:pt x="1322" y="3780"/>
                </a:lnTo>
                <a:lnTo>
                  <a:pt x="1342" y="3768"/>
                </a:lnTo>
                <a:lnTo>
                  <a:pt x="1360" y="3754"/>
                </a:lnTo>
                <a:lnTo>
                  <a:pt x="1378" y="3738"/>
                </a:lnTo>
                <a:lnTo>
                  <a:pt x="1394" y="3720"/>
                </a:lnTo>
                <a:lnTo>
                  <a:pt x="1408" y="3702"/>
                </a:lnTo>
                <a:lnTo>
                  <a:pt x="1420" y="3682"/>
                </a:lnTo>
                <a:lnTo>
                  <a:pt x="1430" y="3662"/>
                </a:lnTo>
                <a:lnTo>
                  <a:pt x="1438" y="3640"/>
                </a:lnTo>
                <a:lnTo>
                  <a:pt x="1444" y="3616"/>
                </a:lnTo>
                <a:lnTo>
                  <a:pt x="1446" y="3592"/>
                </a:lnTo>
                <a:lnTo>
                  <a:pt x="1448" y="3568"/>
                </a:lnTo>
                <a:lnTo>
                  <a:pt x="1448" y="2704"/>
                </a:lnTo>
                <a:lnTo>
                  <a:pt x="1448" y="2704"/>
                </a:lnTo>
                <a:lnTo>
                  <a:pt x="1446" y="2680"/>
                </a:lnTo>
                <a:lnTo>
                  <a:pt x="1444" y="2656"/>
                </a:lnTo>
                <a:lnTo>
                  <a:pt x="1438" y="2632"/>
                </a:lnTo>
                <a:lnTo>
                  <a:pt x="1430" y="2610"/>
                </a:lnTo>
                <a:lnTo>
                  <a:pt x="1420" y="2590"/>
                </a:lnTo>
                <a:lnTo>
                  <a:pt x="1408" y="2570"/>
                </a:lnTo>
                <a:lnTo>
                  <a:pt x="1394" y="2552"/>
                </a:lnTo>
                <a:lnTo>
                  <a:pt x="1378" y="2534"/>
                </a:lnTo>
                <a:lnTo>
                  <a:pt x="1360" y="2518"/>
                </a:lnTo>
                <a:lnTo>
                  <a:pt x="1342" y="2504"/>
                </a:lnTo>
                <a:lnTo>
                  <a:pt x="1322" y="2492"/>
                </a:lnTo>
                <a:lnTo>
                  <a:pt x="1302" y="2482"/>
                </a:lnTo>
                <a:lnTo>
                  <a:pt x="1280" y="2474"/>
                </a:lnTo>
                <a:lnTo>
                  <a:pt x="1256" y="2468"/>
                </a:lnTo>
                <a:lnTo>
                  <a:pt x="1232" y="2466"/>
                </a:lnTo>
                <a:lnTo>
                  <a:pt x="1208" y="2464"/>
                </a:lnTo>
                <a:lnTo>
                  <a:pt x="1022" y="2464"/>
                </a:lnTo>
                <a:lnTo>
                  <a:pt x="1022" y="2464"/>
                </a:lnTo>
                <a:lnTo>
                  <a:pt x="996" y="2404"/>
                </a:lnTo>
                <a:lnTo>
                  <a:pt x="974" y="2342"/>
                </a:lnTo>
                <a:lnTo>
                  <a:pt x="954" y="2278"/>
                </a:lnTo>
                <a:lnTo>
                  <a:pt x="938" y="2214"/>
                </a:lnTo>
                <a:lnTo>
                  <a:pt x="924" y="2148"/>
                </a:lnTo>
                <a:lnTo>
                  <a:pt x="914" y="2080"/>
                </a:lnTo>
                <a:lnTo>
                  <a:pt x="908" y="2012"/>
                </a:lnTo>
                <a:lnTo>
                  <a:pt x="908" y="1942"/>
                </a:lnTo>
                <a:lnTo>
                  <a:pt x="908" y="1942"/>
                </a:lnTo>
                <a:lnTo>
                  <a:pt x="908" y="1902"/>
                </a:lnTo>
                <a:lnTo>
                  <a:pt x="910" y="1862"/>
                </a:lnTo>
                <a:lnTo>
                  <a:pt x="912" y="1822"/>
                </a:lnTo>
                <a:lnTo>
                  <a:pt x="918" y="1782"/>
                </a:lnTo>
                <a:lnTo>
                  <a:pt x="924" y="1742"/>
                </a:lnTo>
                <a:lnTo>
                  <a:pt x="930" y="1704"/>
                </a:lnTo>
                <a:lnTo>
                  <a:pt x="938" y="1666"/>
                </a:lnTo>
                <a:lnTo>
                  <a:pt x="948" y="1628"/>
                </a:lnTo>
                <a:lnTo>
                  <a:pt x="958" y="1590"/>
                </a:lnTo>
                <a:lnTo>
                  <a:pt x="970" y="1554"/>
                </a:lnTo>
                <a:lnTo>
                  <a:pt x="982" y="1518"/>
                </a:lnTo>
                <a:lnTo>
                  <a:pt x="996" y="1482"/>
                </a:lnTo>
                <a:lnTo>
                  <a:pt x="1026" y="1412"/>
                </a:lnTo>
                <a:lnTo>
                  <a:pt x="1062" y="1344"/>
                </a:lnTo>
                <a:lnTo>
                  <a:pt x="1062" y="1344"/>
                </a:lnTo>
                <a:close/>
              </a:path>
            </a:pathLst>
          </a:custGeom>
          <a:solidFill>
            <a:schemeClr val="bg1"/>
          </a:solidFill>
          <a:ln w="8">
            <a:solidFill>
              <a:srgbClr val="000000"/>
            </a:solidFill>
            <a:prstDash val="solid"/>
            <a:round/>
            <a:headEnd/>
            <a:tailEnd/>
          </a:ln>
          <a:effectLst>
            <a:outerShdw blurRad="203200" dist="38100" dir="5400000" sx="104000" sy="104000" algn="t" rotWithShape="0">
              <a:prstClr val="black">
                <a:alpha val="40000"/>
              </a:prstClr>
            </a:outerShdw>
          </a:effectLst>
          <a:scene3d>
            <a:camera prst="perspectiveRight">
              <a:rot lat="0" lon="18299972" rev="0"/>
            </a:camera>
            <a:lightRig rig="balanced" dir="t"/>
          </a:scene3d>
          <a:sp3d extrusionH="508000" prstMaterial="dkEdge">
            <a:bevelT w="139700" prst="cross"/>
            <a:extrusionClr>
              <a:schemeClr val="bg1">
                <a:lumMod val="7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9458" name="Title 1"/>
          <p:cNvSpPr>
            <a:spLocks noGrp="1"/>
          </p:cNvSpPr>
          <p:nvPr>
            <p:ph type="title"/>
          </p:nvPr>
        </p:nvSpPr>
        <p:spPr>
          <a:xfrm>
            <a:off x="303213" y="287337"/>
            <a:ext cx="9302750" cy="830263"/>
          </a:xfrm>
          <a:ln>
            <a:noFill/>
            <a:miter lim="800000"/>
            <a:headEnd/>
            <a:tailEnd/>
          </a:ln>
        </p:spPr>
        <p:txBody>
          <a:bodyPr/>
          <a:lstStyle/>
          <a:p>
            <a:pPr marL="117475"/>
            <a:r>
              <a:rPr lang="en-US" altLang="en-US" sz="2000" dirty="0" smtClean="0"/>
              <a:t>Share a little about your experience of overseeing transitions of an individual contributor to a people manager.</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6</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311556" y="1221210"/>
            <a:ext cx="9230009"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What </a:t>
            </a:r>
            <a:r>
              <a:rPr lang="en-US" dirty="0">
                <a:solidFill>
                  <a:srgbClr val="262626"/>
                </a:solidFill>
              </a:rPr>
              <a:t>specific skills or resources have you </a:t>
            </a:r>
            <a:r>
              <a:rPr lang="en-US" dirty="0" smtClean="0">
                <a:solidFill>
                  <a:srgbClr val="262626"/>
                </a:solidFill>
              </a:rPr>
              <a:t>observed </a:t>
            </a:r>
            <a:r>
              <a:rPr lang="en-US" dirty="0">
                <a:solidFill>
                  <a:srgbClr val="262626"/>
                </a:solidFill>
              </a:rPr>
              <a:t>to be necessary for </a:t>
            </a:r>
            <a:r>
              <a:rPr lang="en-US" dirty="0" smtClean="0">
                <a:solidFill>
                  <a:srgbClr val="262626"/>
                </a:solidFill>
              </a:rPr>
              <a:t>the transition? </a:t>
            </a:r>
            <a:endParaRPr lang="en-US" dirty="0">
              <a:solidFill>
                <a:srgbClr val="262626"/>
              </a:solidFill>
            </a:endParaRPr>
          </a:p>
        </p:txBody>
      </p:sp>
      <p:pic>
        <p:nvPicPr>
          <p:cNvPr id="53" name="Picture 52" descr="1195421696248988212molumen_world_map.svg.hi.png"/>
          <p:cNvPicPr>
            <a:picLocks noChangeAspect="1"/>
          </p:cNvPicPr>
          <p:nvPr/>
        </p:nvPicPr>
        <p:blipFill>
          <a:blip r:embed="rId3" cstate="email">
            <a:duotone>
              <a:schemeClr val="accent3">
                <a:shade val="45000"/>
                <a:satMod val="135000"/>
              </a:schemeClr>
              <a:prstClr val="white"/>
            </a:duotone>
          </a:blip>
          <a:stretch>
            <a:fillRect/>
          </a:stretch>
        </p:blipFill>
        <p:spPr>
          <a:xfrm>
            <a:off x="3480038" y="2871576"/>
            <a:ext cx="2867427" cy="1543632"/>
          </a:xfrm>
          <a:prstGeom prst="rect">
            <a:avLst/>
          </a:prstGeom>
        </p:spPr>
      </p:pic>
      <p:grpSp>
        <p:nvGrpSpPr>
          <p:cNvPr id="55" name="Group 55"/>
          <p:cNvGrpSpPr/>
          <p:nvPr/>
        </p:nvGrpSpPr>
        <p:grpSpPr>
          <a:xfrm>
            <a:off x="2546500" y="3294783"/>
            <a:ext cx="1297030" cy="1511049"/>
            <a:chOff x="1219200" y="1813831"/>
            <a:chExt cx="2236698" cy="2605769"/>
          </a:xfrm>
        </p:grpSpPr>
        <p:grpSp>
          <p:nvGrpSpPr>
            <p:cNvPr id="56" name="Group 26"/>
            <p:cNvGrpSpPr>
              <a:grpSpLocks noChangeAspect="1"/>
            </p:cNvGrpSpPr>
            <p:nvPr/>
          </p:nvGrpSpPr>
          <p:grpSpPr>
            <a:xfrm>
              <a:off x="1915492" y="1913301"/>
              <a:ext cx="761880" cy="2506299"/>
              <a:chOff x="3992563" y="1720850"/>
              <a:chExt cx="1101725" cy="3624263"/>
            </a:xfrm>
            <a:effectLst>
              <a:outerShdw blurRad="76200" dir="18900000" sy="23000" kx="-1200000" algn="bl" rotWithShape="0">
                <a:prstClr val="black">
                  <a:alpha val="20000"/>
                </a:prstClr>
              </a:outerShdw>
            </a:effectLst>
          </p:grpSpPr>
          <p:sp>
            <p:nvSpPr>
              <p:cNvPr id="80" name="Freeform 5"/>
              <p:cNvSpPr>
                <a:spLocks/>
              </p:cNvSpPr>
              <p:nvPr/>
            </p:nvSpPr>
            <p:spPr bwMode="auto">
              <a:xfrm>
                <a:off x="3992563" y="1720850"/>
                <a:ext cx="1101725" cy="3624263"/>
              </a:xfrm>
              <a:custGeom>
                <a:avLst/>
                <a:gdLst/>
                <a:ahLst/>
                <a:cxnLst>
                  <a:cxn ang="0">
                    <a:pos x="217" y="957"/>
                  </a:cxn>
                  <a:cxn ang="0">
                    <a:pos x="211" y="884"/>
                  </a:cxn>
                  <a:cxn ang="0">
                    <a:pos x="250" y="605"/>
                  </a:cxn>
                  <a:cxn ang="0">
                    <a:pos x="283" y="564"/>
                  </a:cxn>
                  <a:cxn ang="0">
                    <a:pos x="294" y="487"/>
                  </a:cxn>
                  <a:cxn ang="0">
                    <a:pos x="307" y="409"/>
                  </a:cxn>
                  <a:cxn ang="0">
                    <a:pos x="296" y="312"/>
                  </a:cxn>
                  <a:cxn ang="0">
                    <a:pos x="283" y="207"/>
                  </a:cxn>
                  <a:cxn ang="0">
                    <a:pos x="211" y="154"/>
                  </a:cxn>
                  <a:cxn ang="0">
                    <a:pos x="229" y="121"/>
                  </a:cxn>
                  <a:cxn ang="0">
                    <a:pos x="232" y="89"/>
                  </a:cxn>
                  <a:cxn ang="0">
                    <a:pos x="223" y="33"/>
                  </a:cxn>
                  <a:cxn ang="0">
                    <a:pos x="143" y="61"/>
                  </a:cxn>
                  <a:cxn ang="0">
                    <a:pos x="134" y="88"/>
                  </a:cxn>
                  <a:cxn ang="0">
                    <a:pos x="147" y="120"/>
                  </a:cxn>
                  <a:cxn ang="0">
                    <a:pos x="122" y="161"/>
                  </a:cxn>
                  <a:cxn ang="0">
                    <a:pos x="38" y="195"/>
                  </a:cxn>
                  <a:cxn ang="0">
                    <a:pos x="21" y="260"/>
                  </a:cxn>
                  <a:cxn ang="0">
                    <a:pos x="3" y="372"/>
                  </a:cxn>
                  <a:cxn ang="0">
                    <a:pos x="58" y="422"/>
                  </a:cxn>
                  <a:cxn ang="0">
                    <a:pos x="51" y="456"/>
                  </a:cxn>
                  <a:cxn ang="0">
                    <a:pos x="42" y="562"/>
                  </a:cxn>
                  <a:cxn ang="0">
                    <a:pos x="54" y="585"/>
                  </a:cxn>
                  <a:cxn ang="0">
                    <a:pos x="48" y="731"/>
                  </a:cxn>
                  <a:cxn ang="0">
                    <a:pos x="26" y="901"/>
                  </a:cxn>
                  <a:cxn ang="0">
                    <a:pos x="30" y="973"/>
                  </a:cxn>
                  <a:cxn ang="0">
                    <a:pos x="19" y="1014"/>
                  </a:cxn>
                  <a:cxn ang="0">
                    <a:pos x="65" y="1025"/>
                  </a:cxn>
                  <a:cxn ang="0">
                    <a:pos x="77" y="990"/>
                  </a:cxn>
                  <a:cxn ang="0">
                    <a:pos x="98" y="949"/>
                  </a:cxn>
                  <a:cxn ang="0">
                    <a:pos x="108" y="794"/>
                  </a:cxn>
                  <a:cxn ang="0">
                    <a:pos x="135" y="637"/>
                  </a:cxn>
                  <a:cxn ang="0">
                    <a:pos x="149" y="599"/>
                  </a:cxn>
                  <a:cxn ang="0">
                    <a:pos x="151" y="770"/>
                  </a:cxn>
                  <a:cxn ang="0">
                    <a:pos x="155" y="877"/>
                  </a:cxn>
                  <a:cxn ang="0">
                    <a:pos x="151" y="932"/>
                  </a:cxn>
                  <a:cxn ang="0">
                    <a:pos x="153" y="988"/>
                  </a:cxn>
                  <a:cxn ang="0">
                    <a:pos x="186" y="995"/>
                  </a:cxn>
                  <a:cxn ang="0">
                    <a:pos x="244" y="1008"/>
                  </a:cxn>
                  <a:cxn ang="0">
                    <a:pos x="243" y="988"/>
                  </a:cxn>
                </a:cxnLst>
                <a:rect l="0" t="0" r="r" b="b"/>
                <a:pathLst>
                  <a:path w="312" h="1027">
                    <a:moveTo>
                      <a:pt x="243" y="988"/>
                    </a:moveTo>
                    <a:cubicBezTo>
                      <a:pt x="243" y="988"/>
                      <a:pt x="214" y="965"/>
                      <a:pt x="217" y="957"/>
                    </a:cubicBezTo>
                    <a:cubicBezTo>
                      <a:pt x="221" y="949"/>
                      <a:pt x="230" y="930"/>
                      <a:pt x="224" y="921"/>
                    </a:cubicBezTo>
                    <a:cubicBezTo>
                      <a:pt x="217" y="911"/>
                      <a:pt x="208" y="901"/>
                      <a:pt x="211" y="884"/>
                    </a:cubicBezTo>
                    <a:cubicBezTo>
                      <a:pt x="215" y="868"/>
                      <a:pt x="233" y="766"/>
                      <a:pt x="237" y="716"/>
                    </a:cubicBezTo>
                    <a:cubicBezTo>
                      <a:pt x="240" y="666"/>
                      <a:pt x="244" y="629"/>
                      <a:pt x="250" y="605"/>
                    </a:cubicBezTo>
                    <a:cubicBezTo>
                      <a:pt x="256" y="581"/>
                      <a:pt x="262" y="555"/>
                      <a:pt x="262" y="555"/>
                    </a:cubicBezTo>
                    <a:cubicBezTo>
                      <a:pt x="262" y="555"/>
                      <a:pt x="279" y="570"/>
                      <a:pt x="283" y="564"/>
                    </a:cubicBezTo>
                    <a:cubicBezTo>
                      <a:pt x="286" y="558"/>
                      <a:pt x="292" y="520"/>
                      <a:pt x="292" y="512"/>
                    </a:cubicBezTo>
                    <a:cubicBezTo>
                      <a:pt x="292" y="503"/>
                      <a:pt x="288" y="504"/>
                      <a:pt x="294" y="487"/>
                    </a:cubicBezTo>
                    <a:cubicBezTo>
                      <a:pt x="300" y="470"/>
                      <a:pt x="302" y="458"/>
                      <a:pt x="303" y="446"/>
                    </a:cubicBezTo>
                    <a:cubicBezTo>
                      <a:pt x="304" y="433"/>
                      <a:pt x="304" y="422"/>
                      <a:pt x="307" y="409"/>
                    </a:cubicBezTo>
                    <a:cubicBezTo>
                      <a:pt x="309" y="396"/>
                      <a:pt x="312" y="387"/>
                      <a:pt x="307" y="370"/>
                    </a:cubicBezTo>
                    <a:cubicBezTo>
                      <a:pt x="301" y="353"/>
                      <a:pt x="301" y="329"/>
                      <a:pt x="296" y="312"/>
                    </a:cubicBezTo>
                    <a:cubicBezTo>
                      <a:pt x="292" y="295"/>
                      <a:pt x="292" y="265"/>
                      <a:pt x="291" y="244"/>
                    </a:cubicBezTo>
                    <a:cubicBezTo>
                      <a:pt x="289" y="222"/>
                      <a:pt x="291" y="212"/>
                      <a:pt x="283" y="207"/>
                    </a:cubicBezTo>
                    <a:cubicBezTo>
                      <a:pt x="274" y="201"/>
                      <a:pt x="214" y="174"/>
                      <a:pt x="212" y="169"/>
                    </a:cubicBezTo>
                    <a:cubicBezTo>
                      <a:pt x="212" y="169"/>
                      <a:pt x="210" y="164"/>
                      <a:pt x="211" y="154"/>
                    </a:cubicBezTo>
                    <a:cubicBezTo>
                      <a:pt x="213" y="144"/>
                      <a:pt x="217" y="128"/>
                      <a:pt x="218" y="126"/>
                    </a:cubicBezTo>
                    <a:cubicBezTo>
                      <a:pt x="220" y="124"/>
                      <a:pt x="226" y="130"/>
                      <a:pt x="229" y="121"/>
                    </a:cubicBezTo>
                    <a:cubicBezTo>
                      <a:pt x="232" y="111"/>
                      <a:pt x="233" y="103"/>
                      <a:pt x="235" y="98"/>
                    </a:cubicBezTo>
                    <a:cubicBezTo>
                      <a:pt x="238" y="92"/>
                      <a:pt x="237" y="87"/>
                      <a:pt x="232" y="89"/>
                    </a:cubicBezTo>
                    <a:cubicBezTo>
                      <a:pt x="228" y="92"/>
                      <a:pt x="230" y="88"/>
                      <a:pt x="230" y="88"/>
                    </a:cubicBezTo>
                    <a:cubicBezTo>
                      <a:pt x="230" y="88"/>
                      <a:pt x="243" y="59"/>
                      <a:pt x="223" y="33"/>
                    </a:cubicBezTo>
                    <a:cubicBezTo>
                      <a:pt x="218" y="27"/>
                      <a:pt x="186" y="0"/>
                      <a:pt x="151" y="36"/>
                    </a:cubicBezTo>
                    <a:cubicBezTo>
                      <a:pt x="151" y="36"/>
                      <a:pt x="143" y="43"/>
                      <a:pt x="143" y="61"/>
                    </a:cubicBezTo>
                    <a:cubicBezTo>
                      <a:pt x="143" y="61"/>
                      <a:pt x="144" y="82"/>
                      <a:pt x="145" y="84"/>
                    </a:cubicBezTo>
                    <a:cubicBezTo>
                      <a:pt x="145" y="86"/>
                      <a:pt x="134" y="76"/>
                      <a:pt x="134" y="88"/>
                    </a:cubicBezTo>
                    <a:cubicBezTo>
                      <a:pt x="134" y="99"/>
                      <a:pt x="134" y="109"/>
                      <a:pt x="141" y="118"/>
                    </a:cubicBezTo>
                    <a:cubicBezTo>
                      <a:pt x="141" y="118"/>
                      <a:pt x="142" y="120"/>
                      <a:pt x="147" y="120"/>
                    </a:cubicBezTo>
                    <a:cubicBezTo>
                      <a:pt x="147" y="120"/>
                      <a:pt x="148" y="140"/>
                      <a:pt x="146" y="142"/>
                    </a:cubicBezTo>
                    <a:cubicBezTo>
                      <a:pt x="145" y="144"/>
                      <a:pt x="128" y="158"/>
                      <a:pt x="122" y="161"/>
                    </a:cubicBezTo>
                    <a:cubicBezTo>
                      <a:pt x="112" y="167"/>
                      <a:pt x="57" y="179"/>
                      <a:pt x="53" y="180"/>
                    </a:cubicBezTo>
                    <a:cubicBezTo>
                      <a:pt x="49" y="182"/>
                      <a:pt x="40" y="188"/>
                      <a:pt x="38" y="195"/>
                    </a:cubicBezTo>
                    <a:cubicBezTo>
                      <a:pt x="36" y="203"/>
                      <a:pt x="35" y="213"/>
                      <a:pt x="33" y="219"/>
                    </a:cubicBezTo>
                    <a:cubicBezTo>
                      <a:pt x="31" y="225"/>
                      <a:pt x="26" y="247"/>
                      <a:pt x="21" y="260"/>
                    </a:cubicBezTo>
                    <a:cubicBezTo>
                      <a:pt x="17" y="273"/>
                      <a:pt x="10" y="303"/>
                      <a:pt x="8" y="315"/>
                    </a:cubicBezTo>
                    <a:cubicBezTo>
                      <a:pt x="7" y="326"/>
                      <a:pt x="0" y="364"/>
                      <a:pt x="3" y="372"/>
                    </a:cubicBezTo>
                    <a:cubicBezTo>
                      <a:pt x="6" y="381"/>
                      <a:pt x="14" y="387"/>
                      <a:pt x="19" y="391"/>
                    </a:cubicBezTo>
                    <a:cubicBezTo>
                      <a:pt x="23" y="396"/>
                      <a:pt x="57" y="420"/>
                      <a:pt x="58" y="422"/>
                    </a:cubicBezTo>
                    <a:cubicBezTo>
                      <a:pt x="59" y="425"/>
                      <a:pt x="57" y="427"/>
                      <a:pt x="56" y="432"/>
                    </a:cubicBezTo>
                    <a:cubicBezTo>
                      <a:pt x="55" y="438"/>
                      <a:pt x="51" y="450"/>
                      <a:pt x="51" y="456"/>
                    </a:cubicBezTo>
                    <a:cubicBezTo>
                      <a:pt x="51" y="462"/>
                      <a:pt x="44" y="524"/>
                      <a:pt x="43" y="531"/>
                    </a:cubicBezTo>
                    <a:cubicBezTo>
                      <a:pt x="43" y="537"/>
                      <a:pt x="37" y="557"/>
                      <a:pt x="42" y="562"/>
                    </a:cubicBezTo>
                    <a:cubicBezTo>
                      <a:pt x="46" y="566"/>
                      <a:pt x="51" y="568"/>
                      <a:pt x="51" y="570"/>
                    </a:cubicBezTo>
                    <a:cubicBezTo>
                      <a:pt x="51" y="572"/>
                      <a:pt x="53" y="579"/>
                      <a:pt x="54" y="585"/>
                    </a:cubicBezTo>
                    <a:cubicBezTo>
                      <a:pt x="55" y="591"/>
                      <a:pt x="57" y="663"/>
                      <a:pt x="54" y="682"/>
                    </a:cubicBezTo>
                    <a:cubicBezTo>
                      <a:pt x="52" y="701"/>
                      <a:pt x="51" y="726"/>
                      <a:pt x="48" y="731"/>
                    </a:cubicBezTo>
                    <a:cubicBezTo>
                      <a:pt x="45" y="735"/>
                      <a:pt x="35" y="796"/>
                      <a:pt x="34" y="806"/>
                    </a:cubicBezTo>
                    <a:cubicBezTo>
                      <a:pt x="33" y="816"/>
                      <a:pt x="28" y="895"/>
                      <a:pt x="26" y="901"/>
                    </a:cubicBezTo>
                    <a:cubicBezTo>
                      <a:pt x="23" y="908"/>
                      <a:pt x="18" y="936"/>
                      <a:pt x="21" y="944"/>
                    </a:cubicBezTo>
                    <a:cubicBezTo>
                      <a:pt x="23" y="952"/>
                      <a:pt x="29" y="968"/>
                      <a:pt x="30" y="973"/>
                    </a:cubicBezTo>
                    <a:cubicBezTo>
                      <a:pt x="32" y="978"/>
                      <a:pt x="31" y="987"/>
                      <a:pt x="29" y="990"/>
                    </a:cubicBezTo>
                    <a:cubicBezTo>
                      <a:pt x="27" y="994"/>
                      <a:pt x="13" y="1006"/>
                      <a:pt x="19" y="1014"/>
                    </a:cubicBezTo>
                    <a:cubicBezTo>
                      <a:pt x="25" y="1022"/>
                      <a:pt x="39" y="1027"/>
                      <a:pt x="44" y="1027"/>
                    </a:cubicBezTo>
                    <a:cubicBezTo>
                      <a:pt x="49" y="1027"/>
                      <a:pt x="59" y="1027"/>
                      <a:pt x="65" y="1025"/>
                    </a:cubicBezTo>
                    <a:cubicBezTo>
                      <a:pt x="70" y="1023"/>
                      <a:pt x="82" y="1020"/>
                      <a:pt x="81" y="1014"/>
                    </a:cubicBezTo>
                    <a:cubicBezTo>
                      <a:pt x="81" y="1007"/>
                      <a:pt x="77" y="995"/>
                      <a:pt x="77" y="990"/>
                    </a:cubicBezTo>
                    <a:cubicBezTo>
                      <a:pt x="78" y="985"/>
                      <a:pt x="78" y="985"/>
                      <a:pt x="81" y="980"/>
                    </a:cubicBezTo>
                    <a:cubicBezTo>
                      <a:pt x="84" y="976"/>
                      <a:pt x="95" y="963"/>
                      <a:pt x="98" y="949"/>
                    </a:cubicBezTo>
                    <a:cubicBezTo>
                      <a:pt x="102" y="934"/>
                      <a:pt x="105" y="885"/>
                      <a:pt x="105" y="868"/>
                    </a:cubicBezTo>
                    <a:cubicBezTo>
                      <a:pt x="105" y="850"/>
                      <a:pt x="106" y="811"/>
                      <a:pt x="108" y="794"/>
                    </a:cubicBezTo>
                    <a:cubicBezTo>
                      <a:pt x="110" y="777"/>
                      <a:pt x="121" y="718"/>
                      <a:pt x="125" y="700"/>
                    </a:cubicBezTo>
                    <a:cubicBezTo>
                      <a:pt x="128" y="683"/>
                      <a:pt x="133" y="658"/>
                      <a:pt x="135" y="637"/>
                    </a:cubicBezTo>
                    <a:cubicBezTo>
                      <a:pt x="138" y="617"/>
                      <a:pt x="146" y="588"/>
                      <a:pt x="146" y="583"/>
                    </a:cubicBezTo>
                    <a:cubicBezTo>
                      <a:pt x="146" y="577"/>
                      <a:pt x="149" y="598"/>
                      <a:pt x="149" y="599"/>
                    </a:cubicBezTo>
                    <a:cubicBezTo>
                      <a:pt x="149" y="601"/>
                      <a:pt x="149" y="665"/>
                      <a:pt x="150" y="680"/>
                    </a:cubicBezTo>
                    <a:cubicBezTo>
                      <a:pt x="151" y="695"/>
                      <a:pt x="150" y="757"/>
                      <a:pt x="151" y="770"/>
                    </a:cubicBezTo>
                    <a:cubicBezTo>
                      <a:pt x="152" y="783"/>
                      <a:pt x="153" y="845"/>
                      <a:pt x="153" y="855"/>
                    </a:cubicBezTo>
                    <a:cubicBezTo>
                      <a:pt x="153" y="865"/>
                      <a:pt x="153" y="871"/>
                      <a:pt x="155" y="877"/>
                    </a:cubicBezTo>
                    <a:cubicBezTo>
                      <a:pt x="158" y="884"/>
                      <a:pt x="163" y="900"/>
                      <a:pt x="160" y="909"/>
                    </a:cubicBezTo>
                    <a:cubicBezTo>
                      <a:pt x="157" y="919"/>
                      <a:pt x="151" y="925"/>
                      <a:pt x="151" y="932"/>
                    </a:cubicBezTo>
                    <a:cubicBezTo>
                      <a:pt x="151" y="939"/>
                      <a:pt x="153" y="948"/>
                      <a:pt x="153" y="953"/>
                    </a:cubicBezTo>
                    <a:cubicBezTo>
                      <a:pt x="153" y="958"/>
                      <a:pt x="151" y="986"/>
                      <a:pt x="153" y="988"/>
                    </a:cubicBezTo>
                    <a:cubicBezTo>
                      <a:pt x="155" y="989"/>
                      <a:pt x="172" y="994"/>
                      <a:pt x="175" y="993"/>
                    </a:cubicBezTo>
                    <a:cubicBezTo>
                      <a:pt x="179" y="991"/>
                      <a:pt x="184" y="991"/>
                      <a:pt x="186" y="995"/>
                    </a:cubicBezTo>
                    <a:cubicBezTo>
                      <a:pt x="188" y="999"/>
                      <a:pt x="197" y="1008"/>
                      <a:pt x="208" y="1010"/>
                    </a:cubicBezTo>
                    <a:cubicBezTo>
                      <a:pt x="220" y="1012"/>
                      <a:pt x="236" y="1013"/>
                      <a:pt x="244" y="1008"/>
                    </a:cubicBezTo>
                    <a:cubicBezTo>
                      <a:pt x="252" y="1003"/>
                      <a:pt x="255" y="997"/>
                      <a:pt x="252" y="994"/>
                    </a:cubicBezTo>
                    <a:cubicBezTo>
                      <a:pt x="249" y="992"/>
                      <a:pt x="246" y="990"/>
                      <a:pt x="243" y="9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1" name="Freeform 6"/>
              <p:cNvSpPr>
                <a:spLocks/>
              </p:cNvSpPr>
              <p:nvPr/>
            </p:nvSpPr>
            <p:spPr bwMode="auto">
              <a:xfrm>
                <a:off x="4491038" y="2228850"/>
                <a:ext cx="279400" cy="1009650"/>
              </a:xfrm>
              <a:custGeom>
                <a:avLst/>
                <a:gdLst/>
                <a:ahLst/>
                <a:cxnLst>
                  <a:cxn ang="0">
                    <a:pos x="76" y="286"/>
                  </a:cxn>
                  <a:cxn ang="0">
                    <a:pos x="57" y="282"/>
                  </a:cxn>
                  <a:cxn ang="0">
                    <a:pos x="41" y="278"/>
                  </a:cxn>
                  <a:cxn ang="0">
                    <a:pos x="31" y="277"/>
                  </a:cxn>
                  <a:cxn ang="0">
                    <a:pos x="36" y="215"/>
                  </a:cxn>
                  <a:cxn ang="0">
                    <a:pos x="21" y="113"/>
                  </a:cxn>
                  <a:cxn ang="0">
                    <a:pos x="5" y="42"/>
                  </a:cxn>
                  <a:cxn ang="0">
                    <a:pos x="0" y="3"/>
                  </a:cxn>
                  <a:cxn ang="0">
                    <a:pos x="3" y="0"/>
                  </a:cxn>
                  <a:cxn ang="0">
                    <a:pos x="13" y="15"/>
                  </a:cxn>
                  <a:cxn ang="0">
                    <a:pos x="43" y="44"/>
                  </a:cxn>
                  <a:cxn ang="0">
                    <a:pos x="54" y="41"/>
                  </a:cxn>
                  <a:cxn ang="0">
                    <a:pos x="71" y="21"/>
                  </a:cxn>
                  <a:cxn ang="0">
                    <a:pos x="74" y="28"/>
                  </a:cxn>
                  <a:cxn ang="0">
                    <a:pos x="79" y="96"/>
                  </a:cxn>
                  <a:cxn ang="0">
                    <a:pos x="72" y="238"/>
                  </a:cxn>
                  <a:cxn ang="0">
                    <a:pos x="76" y="286"/>
                  </a:cxn>
                </a:cxnLst>
                <a:rect l="0" t="0" r="r" b="b"/>
                <a:pathLst>
                  <a:path w="79" h="286">
                    <a:moveTo>
                      <a:pt x="76" y="286"/>
                    </a:moveTo>
                    <a:cubicBezTo>
                      <a:pt x="76" y="286"/>
                      <a:pt x="61" y="286"/>
                      <a:pt x="57" y="282"/>
                    </a:cubicBezTo>
                    <a:cubicBezTo>
                      <a:pt x="52" y="279"/>
                      <a:pt x="47" y="278"/>
                      <a:pt x="41" y="278"/>
                    </a:cubicBezTo>
                    <a:cubicBezTo>
                      <a:pt x="35" y="279"/>
                      <a:pt x="31" y="277"/>
                      <a:pt x="31" y="277"/>
                    </a:cubicBezTo>
                    <a:cubicBezTo>
                      <a:pt x="31" y="277"/>
                      <a:pt x="41" y="257"/>
                      <a:pt x="36" y="215"/>
                    </a:cubicBezTo>
                    <a:cubicBezTo>
                      <a:pt x="31" y="174"/>
                      <a:pt x="26" y="133"/>
                      <a:pt x="21" y="113"/>
                    </a:cubicBezTo>
                    <a:cubicBezTo>
                      <a:pt x="16" y="94"/>
                      <a:pt x="6" y="52"/>
                      <a:pt x="5" y="42"/>
                    </a:cubicBezTo>
                    <a:cubicBezTo>
                      <a:pt x="3" y="31"/>
                      <a:pt x="0" y="3"/>
                      <a:pt x="0" y="3"/>
                    </a:cubicBezTo>
                    <a:cubicBezTo>
                      <a:pt x="3" y="0"/>
                      <a:pt x="3" y="0"/>
                      <a:pt x="3" y="0"/>
                    </a:cubicBezTo>
                    <a:cubicBezTo>
                      <a:pt x="3" y="0"/>
                      <a:pt x="6" y="9"/>
                      <a:pt x="13" y="15"/>
                    </a:cubicBezTo>
                    <a:cubicBezTo>
                      <a:pt x="19" y="21"/>
                      <a:pt x="39" y="41"/>
                      <a:pt x="43" y="44"/>
                    </a:cubicBezTo>
                    <a:cubicBezTo>
                      <a:pt x="47" y="47"/>
                      <a:pt x="51" y="46"/>
                      <a:pt x="54" y="41"/>
                    </a:cubicBezTo>
                    <a:cubicBezTo>
                      <a:pt x="58" y="36"/>
                      <a:pt x="71" y="21"/>
                      <a:pt x="71" y="21"/>
                    </a:cubicBezTo>
                    <a:cubicBezTo>
                      <a:pt x="71" y="21"/>
                      <a:pt x="72" y="27"/>
                      <a:pt x="74" y="28"/>
                    </a:cubicBezTo>
                    <a:cubicBezTo>
                      <a:pt x="76" y="29"/>
                      <a:pt x="79" y="86"/>
                      <a:pt x="79" y="96"/>
                    </a:cubicBezTo>
                    <a:cubicBezTo>
                      <a:pt x="78" y="105"/>
                      <a:pt x="72" y="223"/>
                      <a:pt x="72" y="238"/>
                    </a:cubicBezTo>
                    <a:cubicBezTo>
                      <a:pt x="73" y="253"/>
                      <a:pt x="76" y="286"/>
                      <a:pt x="76" y="286"/>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2" name="Freeform 7"/>
              <p:cNvSpPr>
                <a:spLocks/>
              </p:cNvSpPr>
              <p:nvPr/>
            </p:nvSpPr>
            <p:spPr bwMode="auto">
              <a:xfrm>
                <a:off x="4681538" y="2370138"/>
                <a:ext cx="49213" cy="92075"/>
              </a:xfrm>
              <a:custGeom>
                <a:avLst/>
                <a:gdLst/>
                <a:ahLst/>
                <a:cxnLst>
                  <a:cxn ang="0">
                    <a:pos x="14" y="26"/>
                  </a:cxn>
                  <a:cxn ang="0">
                    <a:pos x="10" y="13"/>
                  </a:cxn>
                  <a:cxn ang="0">
                    <a:pos x="10" y="13"/>
                  </a:cxn>
                  <a:cxn ang="0">
                    <a:pos x="1" y="0"/>
                  </a:cxn>
                  <a:cxn ang="0">
                    <a:pos x="1" y="0"/>
                  </a:cxn>
                  <a:cxn ang="0">
                    <a:pos x="0" y="0"/>
                  </a:cxn>
                  <a:cxn ang="0">
                    <a:pos x="0" y="0"/>
                  </a:cxn>
                  <a:cxn ang="0">
                    <a:pos x="1" y="1"/>
                  </a:cxn>
                  <a:cxn ang="0">
                    <a:pos x="1" y="1"/>
                  </a:cxn>
                  <a:cxn ang="0">
                    <a:pos x="1" y="1"/>
                  </a:cxn>
                  <a:cxn ang="0">
                    <a:pos x="8" y="13"/>
                  </a:cxn>
                  <a:cxn ang="0">
                    <a:pos x="8" y="13"/>
                  </a:cxn>
                  <a:cxn ang="0">
                    <a:pos x="13" y="26"/>
                  </a:cxn>
                  <a:cxn ang="0">
                    <a:pos x="13" y="26"/>
                  </a:cxn>
                  <a:cxn ang="0">
                    <a:pos x="14" y="26"/>
                  </a:cxn>
                </a:cxnLst>
                <a:rect l="0" t="0" r="r" b="b"/>
                <a:pathLst>
                  <a:path w="14" h="26">
                    <a:moveTo>
                      <a:pt x="14" y="26"/>
                    </a:moveTo>
                    <a:cubicBezTo>
                      <a:pt x="14" y="26"/>
                      <a:pt x="12" y="19"/>
                      <a:pt x="10" y="13"/>
                    </a:cubicBezTo>
                    <a:cubicBezTo>
                      <a:pt x="10" y="13"/>
                      <a:pt x="10" y="13"/>
                      <a:pt x="10" y="13"/>
                    </a:cubicBezTo>
                    <a:cubicBezTo>
                      <a:pt x="7" y="7"/>
                      <a:pt x="4" y="0"/>
                      <a:pt x="1" y="0"/>
                    </a:cubicBezTo>
                    <a:cubicBezTo>
                      <a:pt x="1" y="0"/>
                      <a:pt x="1" y="0"/>
                      <a:pt x="1" y="0"/>
                    </a:cubicBezTo>
                    <a:cubicBezTo>
                      <a:pt x="0" y="0"/>
                      <a:pt x="0" y="0"/>
                      <a:pt x="0" y="0"/>
                    </a:cubicBezTo>
                    <a:cubicBezTo>
                      <a:pt x="0" y="0"/>
                      <a:pt x="0" y="0"/>
                      <a:pt x="0" y="0"/>
                    </a:cubicBezTo>
                    <a:cubicBezTo>
                      <a:pt x="1" y="1"/>
                      <a:pt x="1" y="1"/>
                      <a:pt x="1" y="1"/>
                    </a:cubicBezTo>
                    <a:cubicBezTo>
                      <a:pt x="1" y="1"/>
                      <a:pt x="1" y="1"/>
                      <a:pt x="1" y="1"/>
                    </a:cubicBezTo>
                    <a:cubicBezTo>
                      <a:pt x="1" y="1"/>
                      <a:pt x="1" y="1"/>
                      <a:pt x="1" y="1"/>
                    </a:cubicBezTo>
                    <a:cubicBezTo>
                      <a:pt x="2" y="1"/>
                      <a:pt x="6" y="7"/>
                      <a:pt x="8" y="13"/>
                    </a:cubicBezTo>
                    <a:cubicBezTo>
                      <a:pt x="8" y="13"/>
                      <a:pt x="8" y="13"/>
                      <a:pt x="8" y="13"/>
                    </a:cubicBezTo>
                    <a:cubicBezTo>
                      <a:pt x="11" y="20"/>
                      <a:pt x="13" y="26"/>
                      <a:pt x="13" y="26"/>
                    </a:cubicBezTo>
                    <a:cubicBezTo>
                      <a:pt x="13" y="26"/>
                      <a:pt x="13" y="26"/>
                      <a:pt x="13" y="26"/>
                    </a:cubicBezTo>
                    <a:cubicBezTo>
                      <a:pt x="14" y="26"/>
                      <a:pt x="14" y="26"/>
                      <a:pt x="14" y="26"/>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3" name="Freeform 8"/>
              <p:cNvSpPr>
                <a:spLocks/>
              </p:cNvSpPr>
              <p:nvPr/>
            </p:nvSpPr>
            <p:spPr bwMode="auto">
              <a:xfrm>
                <a:off x="4727575" y="2392363"/>
                <a:ext cx="34925" cy="66675"/>
              </a:xfrm>
              <a:custGeom>
                <a:avLst/>
                <a:gdLst/>
                <a:ahLst/>
                <a:cxnLst>
                  <a:cxn ang="0">
                    <a:pos x="22" y="0"/>
                  </a:cxn>
                  <a:cxn ang="0">
                    <a:pos x="20" y="0"/>
                  </a:cxn>
                  <a:cxn ang="0">
                    <a:pos x="0" y="42"/>
                  </a:cxn>
                  <a:cxn ang="0">
                    <a:pos x="2" y="42"/>
                  </a:cxn>
                  <a:cxn ang="0">
                    <a:pos x="22" y="0"/>
                  </a:cxn>
                  <a:cxn ang="0">
                    <a:pos x="22" y="0"/>
                  </a:cxn>
                </a:cxnLst>
                <a:rect l="0" t="0" r="r" b="b"/>
                <a:pathLst>
                  <a:path w="22" h="42">
                    <a:moveTo>
                      <a:pt x="22" y="0"/>
                    </a:moveTo>
                    <a:lnTo>
                      <a:pt x="20" y="0"/>
                    </a:lnTo>
                    <a:lnTo>
                      <a:pt x="0" y="42"/>
                    </a:lnTo>
                    <a:lnTo>
                      <a:pt x="2" y="42"/>
                    </a:lnTo>
                    <a:lnTo>
                      <a:pt x="22" y="0"/>
                    </a:lnTo>
                    <a:lnTo>
                      <a:pt x="22" y="0"/>
                    </a:ln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4" name="Freeform 9"/>
              <p:cNvSpPr>
                <a:spLocks/>
              </p:cNvSpPr>
              <p:nvPr/>
            </p:nvSpPr>
            <p:spPr bwMode="auto">
              <a:xfrm>
                <a:off x="4505325" y="2360613"/>
                <a:ext cx="115888" cy="80963"/>
              </a:xfrm>
              <a:custGeom>
                <a:avLst/>
                <a:gdLst/>
                <a:ahLst/>
                <a:cxnLst>
                  <a:cxn ang="0">
                    <a:pos x="11" y="20"/>
                  </a:cxn>
                  <a:cxn ang="0">
                    <a:pos x="32" y="3"/>
                  </a:cxn>
                  <a:cxn ang="0">
                    <a:pos x="32" y="3"/>
                  </a:cxn>
                  <a:cxn ang="0">
                    <a:pos x="33" y="3"/>
                  </a:cxn>
                  <a:cxn ang="0">
                    <a:pos x="33" y="3"/>
                  </a:cxn>
                  <a:cxn ang="0">
                    <a:pos x="33" y="1"/>
                  </a:cxn>
                  <a:cxn ang="0">
                    <a:pos x="32" y="1"/>
                  </a:cxn>
                  <a:cxn ang="0">
                    <a:pos x="32" y="1"/>
                  </a:cxn>
                  <a:cxn ang="0">
                    <a:pos x="10" y="18"/>
                  </a:cxn>
                  <a:cxn ang="0">
                    <a:pos x="10" y="18"/>
                  </a:cxn>
                  <a:cxn ang="0">
                    <a:pos x="1" y="0"/>
                  </a:cxn>
                  <a:cxn ang="0">
                    <a:pos x="0" y="1"/>
                  </a:cxn>
                  <a:cxn ang="0">
                    <a:pos x="10" y="23"/>
                  </a:cxn>
                  <a:cxn ang="0">
                    <a:pos x="11" y="20"/>
                  </a:cxn>
                </a:cxnLst>
                <a:rect l="0" t="0" r="r" b="b"/>
                <a:pathLst>
                  <a:path w="33" h="23">
                    <a:moveTo>
                      <a:pt x="11" y="20"/>
                    </a:moveTo>
                    <a:cubicBezTo>
                      <a:pt x="12" y="13"/>
                      <a:pt x="27" y="2"/>
                      <a:pt x="32" y="3"/>
                    </a:cubicBezTo>
                    <a:cubicBezTo>
                      <a:pt x="32" y="3"/>
                      <a:pt x="32" y="3"/>
                      <a:pt x="32" y="3"/>
                    </a:cubicBezTo>
                    <a:cubicBezTo>
                      <a:pt x="32" y="3"/>
                      <a:pt x="33" y="3"/>
                      <a:pt x="33" y="3"/>
                    </a:cubicBezTo>
                    <a:cubicBezTo>
                      <a:pt x="33" y="3"/>
                      <a:pt x="33" y="3"/>
                      <a:pt x="33" y="3"/>
                    </a:cubicBezTo>
                    <a:cubicBezTo>
                      <a:pt x="33" y="1"/>
                      <a:pt x="33" y="1"/>
                      <a:pt x="33" y="1"/>
                    </a:cubicBezTo>
                    <a:cubicBezTo>
                      <a:pt x="33" y="1"/>
                      <a:pt x="33" y="1"/>
                      <a:pt x="32" y="1"/>
                    </a:cubicBezTo>
                    <a:cubicBezTo>
                      <a:pt x="32" y="1"/>
                      <a:pt x="32" y="1"/>
                      <a:pt x="32" y="1"/>
                    </a:cubicBezTo>
                    <a:cubicBezTo>
                      <a:pt x="26" y="1"/>
                      <a:pt x="13" y="10"/>
                      <a:pt x="10" y="18"/>
                    </a:cubicBezTo>
                    <a:cubicBezTo>
                      <a:pt x="10" y="18"/>
                      <a:pt x="10" y="18"/>
                      <a:pt x="10" y="18"/>
                    </a:cubicBezTo>
                    <a:cubicBezTo>
                      <a:pt x="1" y="0"/>
                      <a:pt x="1" y="0"/>
                      <a:pt x="1" y="0"/>
                    </a:cubicBezTo>
                    <a:cubicBezTo>
                      <a:pt x="0" y="1"/>
                      <a:pt x="0" y="1"/>
                      <a:pt x="0" y="1"/>
                    </a:cubicBezTo>
                    <a:cubicBezTo>
                      <a:pt x="10" y="23"/>
                      <a:pt x="10" y="23"/>
                      <a:pt x="10" y="23"/>
                    </a:cubicBezTo>
                    <a:cubicBezTo>
                      <a:pt x="11" y="20"/>
                      <a:pt x="11" y="20"/>
                      <a:pt x="11" y="20"/>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5" name="Freeform 10"/>
              <p:cNvSpPr>
                <a:spLocks/>
              </p:cNvSpPr>
              <p:nvPr/>
            </p:nvSpPr>
            <p:spPr bwMode="auto">
              <a:xfrm>
                <a:off x="4402138" y="3160713"/>
                <a:ext cx="103188" cy="152400"/>
              </a:xfrm>
              <a:custGeom>
                <a:avLst/>
                <a:gdLst/>
                <a:ahLst/>
                <a:cxnLst>
                  <a:cxn ang="0">
                    <a:pos x="13" y="41"/>
                  </a:cxn>
                  <a:cxn ang="0">
                    <a:pos x="0" y="43"/>
                  </a:cxn>
                  <a:cxn ang="0">
                    <a:pos x="23" y="3"/>
                  </a:cxn>
                  <a:cxn ang="0">
                    <a:pos x="29" y="3"/>
                  </a:cxn>
                  <a:cxn ang="0">
                    <a:pos x="13" y="41"/>
                  </a:cxn>
                </a:cxnLst>
                <a:rect l="0" t="0" r="r" b="b"/>
                <a:pathLst>
                  <a:path w="29" h="43">
                    <a:moveTo>
                      <a:pt x="13" y="41"/>
                    </a:moveTo>
                    <a:cubicBezTo>
                      <a:pt x="0" y="43"/>
                      <a:pt x="0" y="43"/>
                      <a:pt x="0" y="43"/>
                    </a:cubicBezTo>
                    <a:cubicBezTo>
                      <a:pt x="0" y="43"/>
                      <a:pt x="8" y="15"/>
                      <a:pt x="23" y="3"/>
                    </a:cubicBezTo>
                    <a:cubicBezTo>
                      <a:pt x="26" y="0"/>
                      <a:pt x="29" y="3"/>
                      <a:pt x="29" y="3"/>
                    </a:cubicBezTo>
                    <a:cubicBezTo>
                      <a:pt x="29" y="3"/>
                      <a:pt x="12" y="25"/>
                      <a:pt x="13" y="41"/>
                    </a:cubicBezTo>
                    <a:close/>
                  </a:path>
                </a:pathLst>
              </a:custGeom>
              <a:solidFill>
                <a:srgbClr val="FFFFFF"/>
              </a:solidFill>
              <a:ln w="5"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7" name="Group 108"/>
            <p:cNvGrpSpPr>
              <a:grpSpLocks noChangeAspect="1"/>
            </p:cNvGrpSpPr>
            <p:nvPr/>
          </p:nvGrpSpPr>
          <p:grpSpPr>
            <a:xfrm>
              <a:off x="2501719" y="1960513"/>
              <a:ext cx="954179" cy="2401478"/>
              <a:chOff x="6189663" y="663576"/>
              <a:chExt cx="1182688" cy="2976563"/>
            </a:xfrm>
            <a:effectLst>
              <a:outerShdw blurRad="76200" dir="18900000" sy="23000" kx="-1200000" algn="bl" rotWithShape="0">
                <a:prstClr val="black">
                  <a:alpha val="20000"/>
                </a:prstClr>
              </a:outerShdw>
            </a:effectLst>
          </p:grpSpPr>
          <p:sp>
            <p:nvSpPr>
              <p:cNvPr id="64" name="Freeform 26"/>
              <p:cNvSpPr>
                <a:spLocks/>
              </p:cNvSpPr>
              <p:nvPr/>
            </p:nvSpPr>
            <p:spPr bwMode="auto">
              <a:xfrm>
                <a:off x="6662738" y="1760538"/>
                <a:ext cx="41275" cy="101600"/>
              </a:xfrm>
              <a:custGeom>
                <a:avLst/>
                <a:gdLst/>
                <a:ahLst/>
                <a:cxnLst>
                  <a:cxn ang="0">
                    <a:pos x="4" y="0"/>
                  </a:cxn>
                  <a:cxn ang="0">
                    <a:pos x="4" y="27"/>
                  </a:cxn>
                  <a:cxn ang="0">
                    <a:pos x="4" y="0"/>
                  </a:cxn>
                </a:cxnLst>
                <a:rect l="0" t="0" r="r" b="b"/>
                <a:pathLst>
                  <a:path w="11" h="27">
                    <a:moveTo>
                      <a:pt x="4" y="0"/>
                    </a:moveTo>
                    <a:cubicBezTo>
                      <a:pt x="11" y="4"/>
                      <a:pt x="4" y="19"/>
                      <a:pt x="4" y="27"/>
                    </a:cubicBezTo>
                    <a:cubicBezTo>
                      <a:pt x="0" y="19"/>
                      <a:pt x="6" y="10"/>
                      <a:pt x="4"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5" name="Freeform 27"/>
              <p:cNvSpPr>
                <a:spLocks/>
              </p:cNvSpPr>
              <p:nvPr/>
            </p:nvSpPr>
            <p:spPr bwMode="auto">
              <a:xfrm>
                <a:off x="6637338" y="1903413"/>
                <a:ext cx="71438" cy="217488"/>
              </a:xfrm>
              <a:custGeom>
                <a:avLst/>
                <a:gdLst/>
                <a:ahLst/>
                <a:cxnLst>
                  <a:cxn ang="0">
                    <a:pos x="8" y="0"/>
                  </a:cxn>
                  <a:cxn ang="0">
                    <a:pos x="3" y="58"/>
                  </a:cxn>
                  <a:cxn ang="0">
                    <a:pos x="8" y="0"/>
                  </a:cxn>
                </a:cxnLst>
                <a:rect l="0" t="0" r="r" b="b"/>
                <a:pathLst>
                  <a:path w="19" h="58">
                    <a:moveTo>
                      <a:pt x="8" y="0"/>
                    </a:moveTo>
                    <a:cubicBezTo>
                      <a:pt x="19" y="13"/>
                      <a:pt x="4" y="33"/>
                      <a:pt x="3" y="58"/>
                    </a:cubicBezTo>
                    <a:cubicBezTo>
                      <a:pt x="0" y="40"/>
                      <a:pt x="8" y="19"/>
                      <a:pt x="8"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6" name="Freeform 28"/>
              <p:cNvSpPr>
                <a:spLocks noEditPoints="1"/>
              </p:cNvSpPr>
              <p:nvPr/>
            </p:nvSpPr>
            <p:spPr bwMode="auto">
              <a:xfrm>
                <a:off x="6189663" y="663576"/>
                <a:ext cx="1182688" cy="2976563"/>
              </a:xfrm>
              <a:custGeom>
                <a:avLst/>
                <a:gdLst/>
                <a:ahLst/>
                <a:cxnLst>
                  <a:cxn ang="0">
                    <a:pos x="305" y="271"/>
                  </a:cxn>
                  <a:cxn ang="0">
                    <a:pos x="273" y="304"/>
                  </a:cxn>
                  <a:cxn ang="0">
                    <a:pos x="297" y="410"/>
                  </a:cxn>
                  <a:cxn ang="0">
                    <a:pos x="307" y="473"/>
                  </a:cxn>
                  <a:cxn ang="0">
                    <a:pos x="283" y="473"/>
                  </a:cxn>
                  <a:cxn ang="0">
                    <a:pos x="259" y="754"/>
                  </a:cxn>
                  <a:cxn ang="0">
                    <a:pos x="270" y="785"/>
                  </a:cxn>
                  <a:cxn ang="0">
                    <a:pos x="228" y="784"/>
                  </a:cxn>
                  <a:cxn ang="0">
                    <a:pos x="220" y="758"/>
                  </a:cxn>
                  <a:cxn ang="0">
                    <a:pos x="217" y="662"/>
                  </a:cxn>
                  <a:cxn ang="0">
                    <a:pos x="212" y="635"/>
                  </a:cxn>
                  <a:cxn ang="0">
                    <a:pos x="220" y="590"/>
                  </a:cxn>
                  <a:cxn ang="0">
                    <a:pos x="204" y="440"/>
                  </a:cxn>
                  <a:cxn ang="0">
                    <a:pos x="180" y="470"/>
                  </a:cxn>
                  <a:cxn ang="0">
                    <a:pos x="86" y="746"/>
                  </a:cxn>
                  <a:cxn ang="0">
                    <a:pos x="69" y="746"/>
                  </a:cxn>
                  <a:cxn ang="0">
                    <a:pos x="65" y="758"/>
                  </a:cxn>
                  <a:cxn ang="0">
                    <a:pos x="40" y="774"/>
                  </a:cxn>
                  <a:cxn ang="0">
                    <a:pos x="1" y="773"/>
                  </a:cxn>
                  <a:cxn ang="0">
                    <a:pos x="29" y="730"/>
                  </a:cxn>
                  <a:cxn ang="0">
                    <a:pos x="54" y="639"/>
                  </a:cxn>
                  <a:cxn ang="0">
                    <a:pos x="76" y="572"/>
                  </a:cxn>
                  <a:cxn ang="0">
                    <a:pos x="108" y="448"/>
                  </a:cxn>
                  <a:cxn ang="0">
                    <a:pos x="103" y="410"/>
                  </a:cxn>
                  <a:cxn ang="0">
                    <a:pos x="95" y="326"/>
                  </a:cxn>
                  <a:cxn ang="0">
                    <a:pos x="102" y="255"/>
                  </a:cxn>
                  <a:cxn ang="0">
                    <a:pos x="83" y="222"/>
                  </a:cxn>
                  <a:cxn ang="0">
                    <a:pos x="95" y="203"/>
                  </a:cxn>
                  <a:cxn ang="0">
                    <a:pos x="133" y="136"/>
                  </a:cxn>
                  <a:cxn ang="0">
                    <a:pos x="139" y="109"/>
                  </a:cxn>
                  <a:cxn ang="0">
                    <a:pos x="155" y="95"/>
                  </a:cxn>
                  <a:cxn ang="0">
                    <a:pos x="179" y="36"/>
                  </a:cxn>
                  <a:cxn ang="0">
                    <a:pos x="267" y="128"/>
                  </a:cxn>
                  <a:cxn ang="0">
                    <a:pos x="273" y="155"/>
                  </a:cxn>
                  <a:cxn ang="0">
                    <a:pos x="305" y="271"/>
                  </a:cxn>
                  <a:cxn ang="0">
                    <a:pos x="130" y="319"/>
                  </a:cxn>
                  <a:cxn ang="0">
                    <a:pos x="130" y="292"/>
                  </a:cxn>
                  <a:cxn ang="0">
                    <a:pos x="130" y="319"/>
                  </a:cxn>
                  <a:cxn ang="0">
                    <a:pos x="122" y="388"/>
                  </a:cxn>
                  <a:cxn ang="0">
                    <a:pos x="127" y="330"/>
                  </a:cxn>
                  <a:cxn ang="0">
                    <a:pos x="122" y="388"/>
                  </a:cxn>
                </a:cxnLst>
                <a:rect l="0" t="0" r="r" b="b"/>
                <a:pathLst>
                  <a:path w="315" h="792">
                    <a:moveTo>
                      <a:pt x="305" y="271"/>
                    </a:moveTo>
                    <a:cubicBezTo>
                      <a:pt x="297" y="284"/>
                      <a:pt x="284" y="294"/>
                      <a:pt x="273" y="304"/>
                    </a:cubicBezTo>
                    <a:cubicBezTo>
                      <a:pt x="283" y="337"/>
                      <a:pt x="289" y="375"/>
                      <a:pt x="297" y="410"/>
                    </a:cubicBezTo>
                    <a:cubicBezTo>
                      <a:pt x="302" y="429"/>
                      <a:pt x="315" y="449"/>
                      <a:pt x="307" y="473"/>
                    </a:cubicBezTo>
                    <a:cubicBezTo>
                      <a:pt x="301" y="479"/>
                      <a:pt x="289" y="476"/>
                      <a:pt x="283" y="473"/>
                    </a:cubicBezTo>
                    <a:cubicBezTo>
                      <a:pt x="269" y="564"/>
                      <a:pt x="288" y="672"/>
                      <a:pt x="259" y="754"/>
                    </a:cubicBezTo>
                    <a:cubicBezTo>
                      <a:pt x="260" y="763"/>
                      <a:pt x="274" y="770"/>
                      <a:pt x="270" y="785"/>
                    </a:cubicBezTo>
                    <a:cubicBezTo>
                      <a:pt x="260" y="792"/>
                      <a:pt x="237" y="788"/>
                      <a:pt x="228" y="784"/>
                    </a:cubicBezTo>
                    <a:cubicBezTo>
                      <a:pt x="230" y="775"/>
                      <a:pt x="222" y="767"/>
                      <a:pt x="220" y="758"/>
                    </a:cubicBezTo>
                    <a:cubicBezTo>
                      <a:pt x="215" y="732"/>
                      <a:pt x="219" y="694"/>
                      <a:pt x="217" y="662"/>
                    </a:cubicBezTo>
                    <a:cubicBezTo>
                      <a:pt x="216" y="653"/>
                      <a:pt x="212" y="644"/>
                      <a:pt x="212" y="635"/>
                    </a:cubicBezTo>
                    <a:cubicBezTo>
                      <a:pt x="212" y="620"/>
                      <a:pt x="218" y="606"/>
                      <a:pt x="220" y="590"/>
                    </a:cubicBezTo>
                    <a:cubicBezTo>
                      <a:pt x="226" y="537"/>
                      <a:pt x="216" y="484"/>
                      <a:pt x="204" y="440"/>
                    </a:cubicBezTo>
                    <a:cubicBezTo>
                      <a:pt x="192" y="444"/>
                      <a:pt x="187" y="459"/>
                      <a:pt x="180" y="470"/>
                    </a:cubicBezTo>
                    <a:cubicBezTo>
                      <a:pt x="135" y="546"/>
                      <a:pt x="120" y="656"/>
                      <a:pt x="86" y="746"/>
                    </a:cubicBezTo>
                    <a:cubicBezTo>
                      <a:pt x="80" y="749"/>
                      <a:pt x="75" y="746"/>
                      <a:pt x="69" y="746"/>
                    </a:cubicBezTo>
                    <a:cubicBezTo>
                      <a:pt x="65" y="747"/>
                      <a:pt x="69" y="757"/>
                      <a:pt x="65" y="758"/>
                    </a:cubicBezTo>
                    <a:cubicBezTo>
                      <a:pt x="54" y="761"/>
                      <a:pt x="46" y="766"/>
                      <a:pt x="40" y="774"/>
                    </a:cubicBezTo>
                    <a:cubicBezTo>
                      <a:pt x="28" y="775"/>
                      <a:pt x="10" y="778"/>
                      <a:pt x="1" y="773"/>
                    </a:cubicBezTo>
                    <a:cubicBezTo>
                      <a:pt x="0" y="749"/>
                      <a:pt x="22" y="747"/>
                      <a:pt x="29" y="730"/>
                    </a:cubicBezTo>
                    <a:cubicBezTo>
                      <a:pt x="25" y="697"/>
                      <a:pt x="44" y="673"/>
                      <a:pt x="54" y="639"/>
                    </a:cubicBezTo>
                    <a:cubicBezTo>
                      <a:pt x="61" y="617"/>
                      <a:pt x="64" y="591"/>
                      <a:pt x="76" y="572"/>
                    </a:cubicBezTo>
                    <a:cubicBezTo>
                      <a:pt x="96" y="542"/>
                      <a:pt x="100" y="491"/>
                      <a:pt x="108" y="448"/>
                    </a:cubicBezTo>
                    <a:cubicBezTo>
                      <a:pt x="100" y="438"/>
                      <a:pt x="103" y="426"/>
                      <a:pt x="103" y="410"/>
                    </a:cubicBezTo>
                    <a:cubicBezTo>
                      <a:pt x="104" y="387"/>
                      <a:pt x="97" y="356"/>
                      <a:pt x="95" y="326"/>
                    </a:cubicBezTo>
                    <a:cubicBezTo>
                      <a:pt x="93" y="299"/>
                      <a:pt x="104" y="273"/>
                      <a:pt x="102" y="255"/>
                    </a:cubicBezTo>
                    <a:cubicBezTo>
                      <a:pt x="100" y="244"/>
                      <a:pt x="83" y="233"/>
                      <a:pt x="83" y="222"/>
                    </a:cubicBezTo>
                    <a:cubicBezTo>
                      <a:pt x="83" y="216"/>
                      <a:pt x="92" y="211"/>
                      <a:pt x="95" y="203"/>
                    </a:cubicBezTo>
                    <a:cubicBezTo>
                      <a:pt x="108" y="177"/>
                      <a:pt x="103" y="141"/>
                      <a:pt x="133" y="136"/>
                    </a:cubicBezTo>
                    <a:cubicBezTo>
                      <a:pt x="133" y="125"/>
                      <a:pt x="139" y="119"/>
                      <a:pt x="139" y="109"/>
                    </a:cubicBezTo>
                    <a:cubicBezTo>
                      <a:pt x="141" y="100"/>
                      <a:pt x="153" y="102"/>
                      <a:pt x="155" y="95"/>
                    </a:cubicBezTo>
                    <a:cubicBezTo>
                      <a:pt x="153" y="67"/>
                      <a:pt x="164" y="47"/>
                      <a:pt x="179" y="36"/>
                    </a:cubicBezTo>
                    <a:cubicBezTo>
                      <a:pt x="228" y="0"/>
                      <a:pt x="285" y="73"/>
                      <a:pt x="267" y="128"/>
                    </a:cubicBezTo>
                    <a:cubicBezTo>
                      <a:pt x="269" y="136"/>
                      <a:pt x="280" y="144"/>
                      <a:pt x="273" y="155"/>
                    </a:cubicBezTo>
                    <a:cubicBezTo>
                      <a:pt x="307" y="175"/>
                      <a:pt x="274" y="246"/>
                      <a:pt x="305" y="271"/>
                    </a:cubicBezTo>
                    <a:close/>
                    <a:moveTo>
                      <a:pt x="130" y="319"/>
                    </a:moveTo>
                    <a:cubicBezTo>
                      <a:pt x="130" y="311"/>
                      <a:pt x="137" y="296"/>
                      <a:pt x="130" y="292"/>
                    </a:cubicBezTo>
                    <a:cubicBezTo>
                      <a:pt x="132" y="302"/>
                      <a:pt x="126" y="311"/>
                      <a:pt x="130" y="319"/>
                    </a:cubicBezTo>
                    <a:close/>
                    <a:moveTo>
                      <a:pt x="122" y="388"/>
                    </a:moveTo>
                    <a:cubicBezTo>
                      <a:pt x="123" y="363"/>
                      <a:pt x="138" y="343"/>
                      <a:pt x="127" y="330"/>
                    </a:cubicBezTo>
                    <a:cubicBezTo>
                      <a:pt x="127" y="349"/>
                      <a:pt x="119" y="370"/>
                      <a:pt x="122" y="3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7" name="Freeform 29"/>
              <p:cNvSpPr>
                <a:spLocks/>
              </p:cNvSpPr>
              <p:nvPr/>
            </p:nvSpPr>
            <p:spPr bwMode="auto">
              <a:xfrm>
                <a:off x="6726238" y="1193801"/>
                <a:ext cx="503238" cy="755650"/>
              </a:xfrm>
              <a:custGeom>
                <a:avLst/>
                <a:gdLst/>
                <a:ahLst/>
                <a:cxnLst>
                  <a:cxn ang="0">
                    <a:pos x="65" y="201"/>
                  </a:cxn>
                  <a:cxn ang="0">
                    <a:pos x="49" y="200"/>
                  </a:cxn>
                  <a:cxn ang="0">
                    <a:pos x="48" y="114"/>
                  </a:cxn>
                  <a:cxn ang="0">
                    <a:pos x="36" y="62"/>
                  </a:cxn>
                  <a:cxn ang="0">
                    <a:pos x="35" y="46"/>
                  </a:cxn>
                  <a:cxn ang="0">
                    <a:pos x="3" y="62"/>
                  </a:cxn>
                  <a:cxn ang="0">
                    <a:pos x="22" y="28"/>
                  </a:cxn>
                  <a:cxn ang="0">
                    <a:pos x="27" y="4"/>
                  </a:cxn>
                  <a:cxn ang="0">
                    <a:pos x="30" y="12"/>
                  </a:cxn>
                  <a:cxn ang="0">
                    <a:pos x="43" y="46"/>
                  </a:cxn>
                  <a:cxn ang="0">
                    <a:pos x="53" y="52"/>
                  </a:cxn>
                  <a:cxn ang="0">
                    <a:pos x="59" y="70"/>
                  </a:cxn>
                  <a:cxn ang="0">
                    <a:pos x="78" y="49"/>
                  </a:cxn>
                  <a:cxn ang="0">
                    <a:pos x="86" y="29"/>
                  </a:cxn>
                  <a:cxn ang="0">
                    <a:pos x="84" y="5"/>
                  </a:cxn>
                  <a:cxn ang="0">
                    <a:pos x="89" y="6"/>
                  </a:cxn>
                  <a:cxn ang="0">
                    <a:pos x="123" y="49"/>
                  </a:cxn>
                  <a:cxn ang="0">
                    <a:pos x="129" y="59"/>
                  </a:cxn>
                  <a:cxn ang="0">
                    <a:pos x="95" y="49"/>
                  </a:cxn>
                  <a:cxn ang="0">
                    <a:pos x="82" y="63"/>
                  </a:cxn>
                  <a:cxn ang="0">
                    <a:pos x="70" y="136"/>
                  </a:cxn>
                  <a:cxn ang="0">
                    <a:pos x="65" y="201"/>
                  </a:cxn>
                </a:cxnLst>
                <a:rect l="0" t="0" r="r" b="b"/>
                <a:pathLst>
                  <a:path w="134" h="201">
                    <a:moveTo>
                      <a:pt x="65" y="201"/>
                    </a:moveTo>
                    <a:cubicBezTo>
                      <a:pt x="49" y="200"/>
                      <a:pt x="49" y="200"/>
                      <a:pt x="49" y="200"/>
                    </a:cubicBezTo>
                    <a:cubicBezTo>
                      <a:pt x="49" y="200"/>
                      <a:pt x="52" y="135"/>
                      <a:pt x="48" y="114"/>
                    </a:cubicBezTo>
                    <a:cubicBezTo>
                      <a:pt x="44" y="92"/>
                      <a:pt x="38" y="67"/>
                      <a:pt x="36" y="62"/>
                    </a:cubicBezTo>
                    <a:cubicBezTo>
                      <a:pt x="35" y="56"/>
                      <a:pt x="35" y="46"/>
                      <a:pt x="35" y="46"/>
                    </a:cubicBezTo>
                    <a:cubicBezTo>
                      <a:pt x="35" y="46"/>
                      <a:pt x="6" y="63"/>
                      <a:pt x="3" y="62"/>
                    </a:cubicBezTo>
                    <a:cubicBezTo>
                      <a:pt x="0" y="60"/>
                      <a:pt x="21" y="37"/>
                      <a:pt x="22" y="28"/>
                    </a:cubicBezTo>
                    <a:cubicBezTo>
                      <a:pt x="22" y="19"/>
                      <a:pt x="23" y="5"/>
                      <a:pt x="27" y="4"/>
                    </a:cubicBezTo>
                    <a:cubicBezTo>
                      <a:pt x="31" y="3"/>
                      <a:pt x="30" y="8"/>
                      <a:pt x="30" y="12"/>
                    </a:cubicBezTo>
                    <a:cubicBezTo>
                      <a:pt x="31" y="16"/>
                      <a:pt x="29" y="36"/>
                      <a:pt x="43" y="46"/>
                    </a:cubicBezTo>
                    <a:cubicBezTo>
                      <a:pt x="43" y="46"/>
                      <a:pt x="51" y="48"/>
                      <a:pt x="53" y="52"/>
                    </a:cubicBezTo>
                    <a:cubicBezTo>
                      <a:pt x="55" y="57"/>
                      <a:pt x="59" y="70"/>
                      <a:pt x="59" y="70"/>
                    </a:cubicBezTo>
                    <a:cubicBezTo>
                      <a:pt x="59" y="70"/>
                      <a:pt x="75" y="50"/>
                      <a:pt x="78" y="49"/>
                    </a:cubicBezTo>
                    <a:cubicBezTo>
                      <a:pt x="82" y="44"/>
                      <a:pt x="87" y="40"/>
                      <a:pt x="86" y="29"/>
                    </a:cubicBezTo>
                    <a:cubicBezTo>
                      <a:pt x="86" y="18"/>
                      <a:pt x="84" y="5"/>
                      <a:pt x="84" y="5"/>
                    </a:cubicBezTo>
                    <a:cubicBezTo>
                      <a:pt x="84" y="5"/>
                      <a:pt x="86" y="0"/>
                      <a:pt x="89" y="6"/>
                    </a:cubicBezTo>
                    <a:cubicBezTo>
                      <a:pt x="93" y="12"/>
                      <a:pt x="117" y="44"/>
                      <a:pt x="123" y="49"/>
                    </a:cubicBezTo>
                    <a:cubicBezTo>
                      <a:pt x="129" y="55"/>
                      <a:pt x="134" y="60"/>
                      <a:pt x="129" y="59"/>
                    </a:cubicBezTo>
                    <a:cubicBezTo>
                      <a:pt x="124" y="57"/>
                      <a:pt x="101" y="48"/>
                      <a:pt x="95" y="49"/>
                    </a:cubicBezTo>
                    <a:cubicBezTo>
                      <a:pt x="89" y="50"/>
                      <a:pt x="84" y="52"/>
                      <a:pt x="82" y="63"/>
                    </a:cubicBezTo>
                    <a:cubicBezTo>
                      <a:pt x="81" y="74"/>
                      <a:pt x="71" y="121"/>
                      <a:pt x="70" y="136"/>
                    </a:cubicBezTo>
                    <a:cubicBezTo>
                      <a:pt x="69" y="152"/>
                      <a:pt x="65" y="201"/>
                      <a:pt x="65" y="201"/>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8" name="Freeform 30"/>
              <p:cNvSpPr>
                <a:spLocks/>
              </p:cNvSpPr>
              <p:nvPr/>
            </p:nvSpPr>
            <p:spPr bwMode="auto">
              <a:xfrm>
                <a:off x="7080250" y="1512888"/>
                <a:ext cx="107950" cy="60325"/>
              </a:xfrm>
              <a:custGeom>
                <a:avLst/>
                <a:gdLst/>
                <a:ahLst/>
                <a:cxnLst>
                  <a:cxn ang="0">
                    <a:pos x="0" y="15"/>
                  </a:cxn>
                  <a:cxn ang="0">
                    <a:pos x="1" y="16"/>
                  </a:cxn>
                  <a:cxn ang="0">
                    <a:pos x="28" y="16"/>
                  </a:cxn>
                  <a:cxn ang="0">
                    <a:pos x="29" y="15"/>
                  </a:cxn>
                  <a:cxn ang="0">
                    <a:pos x="29" y="1"/>
                  </a:cxn>
                  <a:cxn ang="0">
                    <a:pos x="28" y="0"/>
                  </a:cxn>
                  <a:cxn ang="0">
                    <a:pos x="1" y="0"/>
                  </a:cxn>
                  <a:cxn ang="0">
                    <a:pos x="0" y="1"/>
                  </a:cxn>
                  <a:cxn ang="0">
                    <a:pos x="0" y="15"/>
                  </a:cxn>
                </a:cxnLst>
                <a:rect l="0" t="0" r="r" b="b"/>
                <a:pathLst>
                  <a:path w="29" h="16">
                    <a:moveTo>
                      <a:pt x="0" y="15"/>
                    </a:moveTo>
                    <a:cubicBezTo>
                      <a:pt x="0" y="16"/>
                      <a:pt x="0" y="16"/>
                      <a:pt x="1" y="16"/>
                    </a:cubicBezTo>
                    <a:cubicBezTo>
                      <a:pt x="28" y="16"/>
                      <a:pt x="28" y="16"/>
                      <a:pt x="28" y="16"/>
                    </a:cubicBezTo>
                    <a:cubicBezTo>
                      <a:pt x="29" y="16"/>
                      <a:pt x="29" y="16"/>
                      <a:pt x="29" y="15"/>
                    </a:cubicBezTo>
                    <a:cubicBezTo>
                      <a:pt x="29" y="1"/>
                      <a:pt x="29" y="1"/>
                      <a:pt x="29" y="1"/>
                    </a:cubicBezTo>
                    <a:cubicBezTo>
                      <a:pt x="29" y="1"/>
                      <a:pt x="29" y="0"/>
                      <a:pt x="28" y="0"/>
                    </a:cubicBezTo>
                    <a:cubicBezTo>
                      <a:pt x="1" y="0"/>
                      <a:pt x="1" y="0"/>
                      <a:pt x="1" y="0"/>
                    </a:cubicBezTo>
                    <a:cubicBezTo>
                      <a:pt x="0" y="0"/>
                      <a:pt x="0" y="1"/>
                      <a:pt x="0" y="1"/>
                    </a:cubicBezTo>
                    <a:lnTo>
                      <a:pt x="0" y="15"/>
                    </a:ln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9" name="Freeform 31"/>
              <p:cNvSpPr>
                <a:spLocks/>
              </p:cNvSpPr>
              <p:nvPr/>
            </p:nvSpPr>
            <p:spPr bwMode="auto">
              <a:xfrm>
                <a:off x="7135813" y="1482726"/>
                <a:ext cx="1588" cy="49213"/>
              </a:xfrm>
              <a:custGeom>
                <a:avLst/>
                <a:gdLst/>
                <a:ahLst/>
                <a:cxnLst>
                  <a:cxn ang="0">
                    <a:pos x="0" y="0"/>
                  </a:cxn>
                  <a:cxn ang="0">
                    <a:pos x="0" y="31"/>
                  </a:cxn>
                  <a:cxn ang="0">
                    <a:pos x="0" y="0"/>
                  </a:cxn>
                </a:cxnLst>
                <a:rect l="0" t="0" r="r" b="b"/>
                <a:pathLst>
                  <a:path h="31">
                    <a:moveTo>
                      <a:pt x="0" y="0"/>
                    </a:moveTo>
                    <a:lnTo>
                      <a:pt x="0" y="31"/>
                    </a:lnTo>
                    <a:lnTo>
                      <a:pt x="0" y="0"/>
                    </a:lnTo>
                    <a:close/>
                  </a:path>
                </a:pathLst>
              </a:custGeom>
              <a:noFill/>
              <a:ln w="18" cap="flat">
                <a:solidFill>
                  <a:srgbClr val="FFFFFF"/>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0" name="Freeform 32"/>
              <p:cNvSpPr>
                <a:spLocks/>
              </p:cNvSpPr>
              <p:nvPr/>
            </p:nvSpPr>
            <p:spPr bwMode="auto">
              <a:xfrm>
                <a:off x="7154863" y="935038"/>
                <a:ext cx="74613" cy="74613"/>
              </a:xfrm>
              <a:custGeom>
                <a:avLst/>
                <a:gdLst/>
                <a:ahLst/>
                <a:cxnLst>
                  <a:cxn ang="0">
                    <a:pos x="0" y="2"/>
                  </a:cxn>
                  <a:cxn ang="0">
                    <a:pos x="4" y="0"/>
                  </a:cxn>
                  <a:cxn ang="0">
                    <a:pos x="20" y="20"/>
                  </a:cxn>
                  <a:cxn ang="0">
                    <a:pos x="20" y="20"/>
                  </a:cxn>
                  <a:cxn ang="0">
                    <a:pos x="0" y="2"/>
                  </a:cxn>
                </a:cxnLst>
                <a:rect l="0" t="0" r="r" b="b"/>
                <a:pathLst>
                  <a:path w="20" h="20">
                    <a:moveTo>
                      <a:pt x="0" y="2"/>
                    </a:moveTo>
                    <a:cubicBezTo>
                      <a:pt x="4" y="0"/>
                      <a:pt x="4" y="0"/>
                      <a:pt x="4" y="0"/>
                    </a:cubicBezTo>
                    <a:cubicBezTo>
                      <a:pt x="8" y="7"/>
                      <a:pt x="10" y="18"/>
                      <a:pt x="20" y="20"/>
                    </a:cubicBezTo>
                    <a:cubicBezTo>
                      <a:pt x="20" y="20"/>
                      <a:pt x="20" y="20"/>
                      <a:pt x="20" y="20"/>
                    </a:cubicBezTo>
                    <a:cubicBezTo>
                      <a:pt x="9" y="20"/>
                      <a:pt x="5" y="9"/>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1" name="Freeform 33"/>
              <p:cNvSpPr>
                <a:spLocks/>
              </p:cNvSpPr>
              <p:nvPr/>
            </p:nvSpPr>
            <p:spPr bwMode="auto">
              <a:xfrm>
                <a:off x="6742113" y="889001"/>
                <a:ext cx="79375" cy="98425"/>
              </a:xfrm>
              <a:custGeom>
                <a:avLst/>
                <a:gdLst/>
                <a:ahLst/>
                <a:cxnLst>
                  <a:cxn ang="0">
                    <a:pos x="17" y="0"/>
                  </a:cxn>
                  <a:cxn ang="0">
                    <a:pos x="21" y="2"/>
                  </a:cxn>
                  <a:cxn ang="0">
                    <a:pos x="11" y="15"/>
                  </a:cxn>
                  <a:cxn ang="0">
                    <a:pos x="0" y="22"/>
                  </a:cxn>
                  <a:cxn ang="0">
                    <a:pos x="0" y="22"/>
                  </a:cxn>
                  <a:cxn ang="0">
                    <a:pos x="10" y="14"/>
                  </a:cxn>
                  <a:cxn ang="0">
                    <a:pos x="17" y="0"/>
                  </a:cxn>
                </a:cxnLst>
                <a:rect l="0" t="0" r="r" b="b"/>
                <a:pathLst>
                  <a:path w="21" h="26">
                    <a:moveTo>
                      <a:pt x="17" y="0"/>
                    </a:moveTo>
                    <a:cubicBezTo>
                      <a:pt x="21" y="2"/>
                      <a:pt x="21" y="2"/>
                      <a:pt x="21" y="2"/>
                    </a:cubicBezTo>
                    <a:cubicBezTo>
                      <a:pt x="18" y="7"/>
                      <a:pt x="15" y="11"/>
                      <a:pt x="11" y="15"/>
                    </a:cubicBezTo>
                    <a:cubicBezTo>
                      <a:pt x="8" y="18"/>
                      <a:pt x="3" y="26"/>
                      <a:pt x="0" y="22"/>
                    </a:cubicBezTo>
                    <a:cubicBezTo>
                      <a:pt x="0" y="22"/>
                      <a:pt x="0" y="22"/>
                      <a:pt x="0" y="22"/>
                    </a:cubicBezTo>
                    <a:cubicBezTo>
                      <a:pt x="3" y="25"/>
                      <a:pt x="7" y="17"/>
                      <a:pt x="10" y="14"/>
                    </a:cubicBezTo>
                    <a:cubicBezTo>
                      <a:pt x="12" y="10"/>
                      <a:pt x="15" y="5"/>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2" name="Freeform 34"/>
              <p:cNvSpPr>
                <a:spLocks/>
              </p:cNvSpPr>
              <p:nvPr/>
            </p:nvSpPr>
            <p:spPr bwMode="auto">
              <a:xfrm>
                <a:off x="6731000" y="930276"/>
                <a:ext cx="104775" cy="87313"/>
              </a:xfrm>
              <a:custGeom>
                <a:avLst/>
                <a:gdLst/>
                <a:ahLst/>
                <a:cxnLst>
                  <a:cxn ang="0">
                    <a:pos x="25" y="0"/>
                  </a:cxn>
                  <a:cxn ang="0">
                    <a:pos x="28" y="3"/>
                  </a:cxn>
                  <a:cxn ang="0">
                    <a:pos x="0" y="23"/>
                  </a:cxn>
                  <a:cxn ang="0">
                    <a:pos x="0" y="23"/>
                  </a:cxn>
                  <a:cxn ang="0">
                    <a:pos x="25" y="0"/>
                  </a:cxn>
                </a:cxnLst>
                <a:rect l="0" t="0" r="r" b="b"/>
                <a:pathLst>
                  <a:path w="28" h="23">
                    <a:moveTo>
                      <a:pt x="25" y="0"/>
                    </a:moveTo>
                    <a:cubicBezTo>
                      <a:pt x="28" y="3"/>
                      <a:pt x="28" y="3"/>
                      <a:pt x="28" y="3"/>
                    </a:cubicBezTo>
                    <a:cubicBezTo>
                      <a:pt x="19" y="10"/>
                      <a:pt x="9" y="18"/>
                      <a:pt x="0" y="23"/>
                    </a:cubicBezTo>
                    <a:cubicBezTo>
                      <a:pt x="0" y="23"/>
                      <a:pt x="0" y="23"/>
                      <a:pt x="0" y="23"/>
                    </a:cubicBezTo>
                    <a:cubicBezTo>
                      <a:pt x="8" y="17"/>
                      <a:pt x="17" y="8"/>
                      <a:pt x="25"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3" name="Freeform 35"/>
              <p:cNvSpPr>
                <a:spLocks/>
              </p:cNvSpPr>
              <p:nvPr/>
            </p:nvSpPr>
            <p:spPr bwMode="auto">
              <a:xfrm>
                <a:off x="6772275" y="817563"/>
                <a:ext cx="82550" cy="71438"/>
              </a:xfrm>
              <a:custGeom>
                <a:avLst/>
                <a:gdLst/>
                <a:ahLst/>
                <a:cxnLst>
                  <a:cxn ang="0">
                    <a:pos x="20" y="0"/>
                  </a:cxn>
                  <a:cxn ang="0">
                    <a:pos x="22" y="4"/>
                  </a:cxn>
                  <a:cxn ang="0">
                    <a:pos x="0" y="19"/>
                  </a:cxn>
                  <a:cxn ang="0">
                    <a:pos x="0" y="19"/>
                  </a:cxn>
                  <a:cxn ang="0">
                    <a:pos x="20" y="0"/>
                  </a:cxn>
                </a:cxnLst>
                <a:rect l="0" t="0" r="r" b="b"/>
                <a:pathLst>
                  <a:path w="22" h="19">
                    <a:moveTo>
                      <a:pt x="20" y="0"/>
                    </a:moveTo>
                    <a:cubicBezTo>
                      <a:pt x="22" y="4"/>
                      <a:pt x="22" y="4"/>
                      <a:pt x="22" y="4"/>
                    </a:cubicBezTo>
                    <a:cubicBezTo>
                      <a:pt x="14" y="8"/>
                      <a:pt x="5" y="11"/>
                      <a:pt x="0" y="19"/>
                    </a:cubicBezTo>
                    <a:cubicBezTo>
                      <a:pt x="0" y="19"/>
                      <a:pt x="0" y="19"/>
                      <a:pt x="0" y="19"/>
                    </a:cubicBezTo>
                    <a:cubicBezTo>
                      <a:pt x="4" y="10"/>
                      <a:pt x="13" y="5"/>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4" name="Freeform 36"/>
              <p:cNvSpPr>
                <a:spLocks/>
              </p:cNvSpPr>
              <p:nvPr/>
            </p:nvSpPr>
            <p:spPr bwMode="auto">
              <a:xfrm>
                <a:off x="7091363" y="1042988"/>
                <a:ext cx="142875" cy="101600"/>
              </a:xfrm>
              <a:custGeom>
                <a:avLst/>
                <a:gdLst/>
                <a:ahLst/>
                <a:cxnLst>
                  <a:cxn ang="0">
                    <a:pos x="0" y="4"/>
                  </a:cxn>
                  <a:cxn ang="0">
                    <a:pos x="1" y="0"/>
                  </a:cxn>
                  <a:cxn ang="0">
                    <a:pos x="23" y="9"/>
                  </a:cxn>
                  <a:cxn ang="0">
                    <a:pos x="38" y="27"/>
                  </a:cxn>
                  <a:cxn ang="0">
                    <a:pos x="38" y="27"/>
                  </a:cxn>
                  <a:cxn ang="0">
                    <a:pos x="22" y="11"/>
                  </a:cxn>
                  <a:cxn ang="0">
                    <a:pos x="0" y="4"/>
                  </a:cxn>
                </a:cxnLst>
                <a:rect l="0" t="0" r="r" b="b"/>
                <a:pathLst>
                  <a:path w="38" h="27">
                    <a:moveTo>
                      <a:pt x="0" y="4"/>
                    </a:moveTo>
                    <a:cubicBezTo>
                      <a:pt x="1" y="0"/>
                      <a:pt x="1" y="0"/>
                      <a:pt x="1" y="0"/>
                    </a:cubicBezTo>
                    <a:cubicBezTo>
                      <a:pt x="9" y="3"/>
                      <a:pt x="16" y="5"/>
                      <a:pt x="23" y="9"/>
                    </a:cubicBezTo>
                    <a:cubicBezTo>
                      <a:pt x="31" y="12"/>
                      <a:pt x="29" y="23"/>
                      <a:pt x="38" y="27"/>
                    </a:cubicBezTo>
                    <a:cubicBezTo>
                      <a:pt x="38" y="27"/>
                      <a:pt x="38" y="27"/>
                      <a:pt x="38" y="27"/>
                    </a:cubicBezTo>
                    <a:cubicBezTo>
                      <a:pt x="29" y="24"/>
                      <a:pt x="29" y="13"/>
                      <a:pt x="22" y="11"/>
                    </a:cubicBezTo>
                    <a:cubicBezTo>
                      <a:pt x="15" y="8"/>
                      <a:pt x="7" y="6"/>
                      <a:pt x="0" y="4"/>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5" name="Freeform 37"/>
              <p:cNvSpPr>
                <a:spLocks/>
              </p:cNvSpPr>
              <p:nvPr/>
            </p:nvSpPr>
            <p:spPr bwMode="auto">
              <a:xfrm>
                <a:off x="7173913" y="1020763"/>
                <a:ext cx="68263" cy="93663"/>
              </a:xfrm>
              <a:custGeom>
                <a:avLst/>
                <a:gdLst/>
                <a:ahLst/>
                <a:cxnLst>
                  <a:cxn ang="0">
                    <a:pos x="0" y="1"/>
                  </a:cxn>
                  <a:cxn ang="0">
                    <a:pos x="4" y="0"/>
                  </a:cxn>
                  <a:cxn ang="0">
                    <a:pos x="9" y="13"/>
                  </a:cxn>
                  <a:cxn ang="0">
                    <a:pos x="18" y="20"/>
                  </a:cxn>
                  <a:cxn ang="0">
                    <a:pos x="18" y="20"/>
                  </a:cxn>
                  <a:cxn ang="0">
                    <a:pos x="11" y="20"/>
                  </a:cxn>
                  <a:cxn ang="0">
                    <a:pos x="7" y="14"/>
                  </a:cxn>
                  <a:cxn ang="0">
                    <a:pos x="0" y="1"/>
                  </a:cxn>
                </a:cxnLst>
                <a:rect l="0" t="0" r="r" b="b"/>
                <a:pathLst>
                  <a:path w="18" h="25">
                    <a:moveTo>
                      <a:pt x="0" y="1"/>
                    </a:moveTo>
                    <a:cubicBezTo>
                      <a:pt x="4" y="0"/>
                      <a:pt x="4" y="0"/>
                      <a:pt x="4" y="0"/>
                    </a:cubicBezTo>
                    <a:cubicBezTo>
                      <a:pt x="5" y="4"/>
                      <a:pt x="7" y="9"/>
                      <a:pt x="9" y="13"/>
                    </a:cubicBezTo>
                    <a:cubicBezTo>
                      <a:pt x="10" y="16"/>
                      <a:pt x="12" y="25"/>
                      <a:pt x="18" y="20"/>
                    </a:cubicBezTo>
                    <a:cubicBezTo>
                      <a:pt x="18" y="20"/>
                      <a:pt x="18" y="20"/>
                      <a:pt x="18" y="20"/>
                    </a:cubicBezTo>
                    <a:cubicBezTo>
                      <a:pt x="17" y="23"/>
                      <a:pt x="12" y="22"/>
                      <a:pt x="11" y="20"/>
                    </a:cubicBezTo>
                    <a:cubicBezTo>
                      <a:pt x="9" y="18"/>
                      <a:pt x="8" y="16"/>
                      <a:pt x="7" y="14"/>
                    </a:cubicBezTo>
                    <a:cubicBezTo>
                      <a:pt x="4" y="10"/>
                      <a:pt x="2" y="6"/>
                      <a:pt x="0" y="1"/>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6" name="Freeform 38"/>
              <p:cNvSpPr>
                <a:spLocks/>
              </p:cNvSpPr>
              <p:nvPr/>
            </p:nvSpPr>
            <p:spPr bwMode="auto">
              <a:xfrm>
                <a:off x="7177088" y="1177926"/>
                <a:ext cx="98425" cy="90488"/>
              </a:xfrm>
              <a:custGeom>
                <a:avLst/>
                <a:gdLst/>
                <a:ahLst/>
                <a:cxnLst>
                  <a:cxn ang="0">
                    <a:pos x="0" y="2"/>
                  </a:cxn>
                  <a:cxn ang="0">
                    <a:pos x="4" y="0"/>
                  </a:cxn>
                  <a:cxn ang="0">
                    <a:pos x="26" y="24"/>
                  </a:cxn>
                  <a:cxn ang="0">
                    <a:pos x="26" y="24"/>
                  </a:cxn>
                  <a:cxn ang="0">
                    <a:pos x="0" y="2"/>
                  </a:cxn>
                </a:cxnLst>
                <a:rect l="0" t="0" r="r" b="b"/>
                <a:pathLst>
                  <a:path w="26" h="24">
                    <a:moveTo>
                      <a:pt x="0" y="2"/>
                    </a:moveTo>
                    <a:cubicBezTo>
                      <a:pt x="4" y="0"/>
                      <a:pt x="4" y="0"/>
                      <a:pt x="4" y="0"/>
                    </a:cubicBezTo>
                    <a:cubicBezTo>
                      <a:pt x="9" y="9"/>
                      <a:pt x="14" y="21"/>
                      <a:pt x="26" y="24"/>
                    </a:cubicBezTo>
                    <a:cubicBezTo>
                      <a:pt x="26" y="24"/>
                      <a:pt x="26" y="24"/>
                      <a:pt x="26" y="24"/>
                    </a:cubicBezTo>
                    <a:cubicBezTo>
                      <a:pt x="14" y="22"/>
                      <a:pt x="6" y="11"/>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7" name="Freeform 39"/>
              <p:cNvSpPr>
                <a:spLocks/>
              </p:cNvSpPr>
              <p:nvPr/>
            </p:nvSpPr>
            <p:spPr bwMode="auto">
              <a:xfrm>
                <a:off x="7042150" y="803276"/>
                <a:ext cx="139700" cy="74613"/>
              </a:xfrm>
              <a:custGeom>
                <a:avLst/>
                <a:gdLst/>
                <a:ahLst/>
                <a:cxnLst>
                  <a:cxn ang="0">
                    <a:pos x="1" y="6"/>
                  </a:cxn>
                  <a:cxn ang="0">
                    <a:pos x="0" y="1"/>
                  </a:cxn>
                  <a:cxn ang="0">
                    <a:pos x="37" y="20"/>
                  </a:cxn>
                  <a:cxn ang="0">
                    <a:pos x="37" y="20"/>
                  </a:cxn>
                  <a:cxn ang="0">
                    <a:pos x="1" y="6"/>
                  </a:cxn>
                </a:cxnLst>
                <a:rect l="0" t="0" r="r" b="b"/>
                <a:pathLst>
                  <a:path w="37" h="20">
                    <a:moveTo>
                      <a:pt x="1" y="6"/>
                    </a:moveTo>
                    <a:cubicBezTo>
                      <a:pt x="0" y="1"/>
                      <a:pt x="0" y="1"/>
                      <a:pt x="0" y="1"/>
                    </a:cubicBezTo>
                    <a:cubicBezTo>
                      <a:pt x="16" y="0"/>
                      <a:pt x="29" y="9"/>
                      <a:pt x="37" y="20"/>
                    </a:cubicBezTo>
                    <a:cubicBezTo>
                      <a:pt x="37" y="20"/>
                      <a:pt x="37" y="20"/>
                      <a:pt x="37" y="20"/>
                    </a:cubicBezTo>
                    <a:cubicBezTo>
                      <a:pt x="28" y="10"/>
                      <a:pt x="14" y="3"/>
                      <a:pt x="1" y="6"/>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8" name="Freeform 40"/>
              <p:cNvSpPr>
                <a:spLocks/>
              </p:cNvSpPr>
              <p:nvPr/>
            </p:nvSpPr>
            <p:spPr bwMode="auto">
              <a:xfrm>
                <a:off x="7143750" y="900113"/>
                <a:ext cx="63500" cy="71438"/>
              </a:xfrm>
              <a:custGeom>
                <a:avLst/>
                <a:gdLst/>
                <a:ahLst/>
                <a:cxnLst>
                  <a:cxn ang="0">
                    <a:pos x="0" y="10"/>
                  </a:cxn>
                  <a:cxn ang="0">
                    <a:pos x="7" y="0"/>
                  </a:cxn>
                  <a:cxn ang="0">
                    <a:pos x="40" y="45"/>
                  </a:cxn>
                  <a:cxn ang="0">
                    <a:pos x="40" y="45"/>
                  </a:cxn>
                  <a:cxn ang="0">
                    <a:pos x="0" y="10"/>
                  </a:cxn>
                  <a:cxn ang="0">
                    <a:pos x="0" y="10"/>
                  </a:cxn>
                </a:cxnLst>
                <a:rect l="0" t="0" r="r" b="b"/>
                <a:pathLst>
                  <a:path w="40" h="45">
                    <a:moveTo>
                      <a:pt x="0" y="10"/>
                    </a:moveTo>
                    <a:lnTo>
                      <a:pt x="7" y="0"/>
                    </a:lnTo>
                    <a:lnTo>
                      <a:pt x="40" y="45"/>
                    </a:lnTo>
                    <a:lnTo>
                      <a:pt x="40" y="45"/>
                    </a:lnTo>
                    <a:lnTo>
                      <a:pt x="0" y="10"/>
                    </a:lnTo>
                    <a:lnTo>
                      <a:pt x="0" y="10"/>
                    </a:ln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9" name="Freeform 41"/>
              <p:cNvSpPr>
                <a:spLocks/>
              </p:cNvSpPr>
              <p:nvPr/>
            </p:nvSpPr>
            <p:spPr bwMode="auto">
              <a:xfrm>
                <a:off x="6816725" y="773113"/>
                <a:ext cx="90488" cy="66675"/>
              </a:xfrm>
              <a:custGeom>
                <a:avLst/>
                <a:gdLst/>
                <a:ahLst/>
                <a:cxnLst>
                  <a:cxn ang="0">
                    <a:pos x="24" y="0"/>
                  </a:cxn>
                  <a:cxn ang="0">
                    <a:pos x="23" y="4"/>
                  </a:cxn>
                  <a:cxn ang="0">
                    <a:pos x="1" y="18"/>
                  </a:cxn>
                  <a:cxn ang="0">
                    <a:pos x="1" y="18"/>
                  </a:cxn>
                  <a:cxn ang="0">
                    <a:pos x="7" y="3"/>
                  </a:cxn>
                  <a:cxn ang="0">
                    <a:pos x="24" y="0"/>
                  </a:cxn>
                </a:cxnLst>
                <a:rect l="0" t="0" r="r" b="b"/>
                <a:pathLst>
                  <a:path w="24" h="18">
                    <a:moveTo>
                      <a:pt x="24" y="0"/>
                    </a:moveTo>
                    <a:cubicBezTo>
                      <a:pt x="23" y="4"/>
                      <a:pt x="23" y="4"/>
                      <a:pt x="23" y="4"/>
                    </a:cubicBezTo>
                    <a:cubicBezTo>
                      <a:pt x="14" y="1"/>
                      <a:pt x="0" y="6"/>
                      <a:pt x="1" y="18"/>
                    </a:cubicBezTo>
                    <a:cubicBezTo>
                      <a:pt x="1" y="18"/>
                      <a:pt x="1" y="18"/>
                      <a:pt x="1" y="18"/>
                    </a:cubicBezTo>
                    <a:cubicBezTo>
                      <a:pt x="0" y="13"/>
                      <a:pt x="2" y="7"/>
                      <a:pt x="7" y="3"/>
                    </a:cubicBezTo>
                    <a:cubicBezTo>
                      <a:pt x="12" y="0"/>
                      <a:pt x="18" y="0"/>
                      <a:pt x="24"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8" name="Group 28"/>
            <p:cNvGrpSpPr>
              <a:grpSpLocks noChangeAspect="1"/>
            </p:cNvGrpSpPr>
            <p:nvPr/>
          </p:nvGrpSpPr>
          <p:grpSpPr>
            <a:xfrm>
              <a:off x="1219200" y="1813831"/>
              <a:ext cx="702510" cy="2359934"/>
              <a:chOff x="6738938" y="-17463"/>
              <a:chExt cx="896938" cy="3013075"/>
            </a:xfrm>
            <a:effectLst>
              <a:outerShdw blurRad="76200" dir="18900000" sy="23000" kx="-1200000" algn="bl" rotWithShape="0">
                <a:prstClr val="black">
                  <a:alpha val="20000"/>
                </a:prstClr>
              </a:outerShdw>
            </a:effectLst>
          </p:grpSpPr>
          <p:sp>
            <p:nvSpPr>
              <p:cNvPr id="59" name="Freeform 19"/>
              <p:cNvSpPr>
                <a:spLocks/>
              </p:cNvSpPr>
              <p:nvPr/>
            </p:nvSpPr>
            <p:spPr bwMode="auto">
              <a:xfrm>
                <a:off x="6738938" y="-17463"/>
                <a:ext cx="896938" cy="3013075"/>
              </a:xfrm>
              <a:custGeom>
                <a:avLst/>
                <a:gdLst/>
                <a:ahLst/>
                <a:cxnLst>
                  <a:cxn ang="0">
                    <a:pos x="77" y="639"/>
                  </a:cxn>
                  <a:cxn ang="0">
                    <a:pos x="68" y="721"/>
                  </a:cxn>
                  <a:cxn ang="0">
                    <a:pos x="64" y="803"/>
                  </a:cxn>
                  <a:cxn ang="0">
                    <a:pos x="57" y="809"/>
                  </a:cxn>
                  <a:cxn ang="0">
                    <a:pos x="47" y="808"/>
                  </a:cxn>
                  <a:cxn ang="0">
                    <a:pos x="45" y="833"/>
                  </a:cxn>
                  <a:cxn ang="0">
                    <a:pos x="18" y="850"/>
                  </a:cxn>
                  <a:cxn ang="0">
                    <a:pos x="1" y="844"/>
                  </a:cxn>
                  <a:cxn ang="0">
                    <a:pos x="9" y="821"/>
                  </a:cxn>
                  <a:cxn ang="0">
                    <a:pos x="9" y="804"/>
                  </a:cxn>
                  <a:cxn ang="0">
                    <a:pos x="2" y="802"/>
                  </a:cxn>
                  <a:cxn ang="0">
                    <a:pos x="4" y="735"/>
                  </a:cxn>
                  <a:cxn ang="0">
                    <a:pos x="18" y="604"/>
                  </a:cxn>
                  <a:cxn ang="0">
                    <a:pos x="27" y="516"/>
                  </a:cxn>
                  <a:cxn ang="0">
                    <a:pos x="28" y="414"/>
                  </a:cxn>
                  <a:cxn ang="0">
                    <a:pos x="43" y="349"/>
                  </a:cxn>
                  <a:cxn ang="0">
                    <a:pos x="47" y="303"/>
                  </a:cxn>
                  <a:cxn ang="0">
                    <a:pos x="22" y="296"/>
                  </a:cxn>
                  <a:cxn ang="0">
                    <a:pos x="20" y="227"/>
                  </a:cxn>
                  <a:cxn ang="0">
                    <a:pos x="31" y="168"/>
                  </a:cxn>
                  <a:cxn ang="0">
                    <a:pos x="46" y="150"/>
                  </a:cxn>
                  <a:cxn ang="0">
                    <a:pos x="75" y="139"/>
                  </a:cxn>
                  <a:cxn ang="0">
                    <a:pos x="79" y="77"/>
                  </a:cxn>
                  <a:cxn ang="0">
                    <a:pos x="97" y="16"/>
                  </a:cxn>
                  <a:cxn ang="0">
                    <a:pos x="141" y="8"/>
                  </a:cxn>
                  <a:cxn ang="0">
                    <a:pos x="175" y="73"/>
                  </a:cxn>
                  <a:cxn ang="0">
                    <a:pos x="184" y="139"/>
                  </a:cxn>
                  <a:cxn ang="0">
                    <a:pos x="194" y="146"/>
                  </a:cxn>
                  <a:cxn ang="0">
                    <a:pos x="223" y="166"/>
                  </a:cxn>
                  <a:cxn ang="0">
                    <a:pos x="217" y="250"/>
                  </a:cxn>
                  <a:cxn ang="0">
                    <a:pos x="199" y="283"/>
                  </a:cxn>
                  <a:cxn ang="0">
                    <a:pos x="183" y="298"/>
                  </a:cxn>
                  <a:cxn ang="0">
                    <a:pos x="198" y="378"/>
                  </a:cxn>
                  <a:cxn ang="0">
                    <a:pos x="217" y="493"/>
                  </a:cxn>
                  <a:cxn ang="0">
                    <a:pos x="225" y="620"/>
                  </a:cxn>
                  <a:cxn ang="0">
                    <a:pos x="245" y="732"/>
                  </a:cxn>
                  <a:cxn ang="0">
                    <a:pos x="252" y="798"/>
                  </a:cxn>
                  <a:cxn ang="0">
                    <a:pos x="243" y="804"/>
                  </a:cxn>
                  <a:cxn ang="0">
                    <a:pos x="247" y="823"/>
                  </a:cxn>
                  <a:cxn ang="0">
                    <a:pos x="251" y="848"/>
                  </a:cxn>
                  <a:cxn ang="0">
                    <a:pos x="230" y="852"/>
                  </a:cxn>
                  <a:cxn ang="0">
                    <a:pos x="209" y="831"/>
                  </a:cxn>
                  <a:cxn ang="0">
                    <a:pos x="207" y="808"/>
                  </a:cxn>
                  <a:cxn ang="0">
                    <a:pos x="183" y="805"/>
                  </a:cxn>
                  <a:cxn ang="0">
                    <a:pos x="174" y="720"/>
                  </a:cxn>
                  <a:cxn ang="0">
                    <a:pos x="163" y="610"/>
                  </a:cxn>
                  <a:cxn ang="0">
                    <a:pos x="149" y="522"/>
                  </a:cxn>
                  <a:cxn ang="0">
                    <a:pos x="121" y="439"/>
                  </a:cxn>
                  <a:cxn ang="0">
                    <a:pos x="110" y="463"/>
                  </a:cxn>
                  <a:cxn ang="0">
                    <a:pos x="89" y="563"/>
                  </a:cxn>
                  <a:cxn ang="0">
                    <a:pos x="77" y="639"/>
                  </a:cxn>
                </a:cxnLst>
                <a:rect l="0" t="0" r="r" b="b"/>
                <a:pathLst>
                  <a:path w="254" h="854">
                    <a:moveTo>
                      <a:pt x="77" y="639"/>
                    </a:moveTo>
                    <a:cubicBezTo>
                      <a:pt x="77" y="639"/>
                      <a:pt x="68" y="687"/>
                      <a:pt x="68" y="721"/>
                    </a:cubicBezTo>
                    <a:cubicBezTo>
                      <a:pt x="68" y="755"/>
                      <a:pt x="64" y="797"/>
                      <a:pt x="64" y="803"/>
                    </a:cubicBezTo>
                    <a:cubicBezTo>
                      <a:pt x="64" y="810"/>
                      <a:pt x="62" y="810"/>
                      <a:pt x="57" y="809"/>
                    </a:cubicBezTo>
                    <a:cubicBezTo>
                      <a:pt x="53" y="808"/>
                      <a:pt x="47" y="808"/>
                      <a:pt x="47" y="808"/>
                    </a:cubicBezTo>
                    <a:cubicBezTo>
                      <a:pt x="47" y="808"/>
                      <a:pt x="48" y="826"/>
                      <a:pt x="45" y="833"/>
                    </a:cubicBezTo>
                    <a:cubicBezTo>
                      <a:pt x="42" y="840"/>
                      <a:pt x="30" y="849"/>
                      <a:pt x="18" y="850"/>
                    </a:cubicBezTo>
                    <a:cubicBezTo>
                      <a:pt x="5" y="851"/>
                      <a:pt x="1" y="850"/>
                      <a:pt x="1" y="844"/>
                    </a:cubicBezTo>
                    <a:cubicBezTo>
                      <a:pt x="1" y="838"/>
                      <a:pt x="4" y="830"/>
                      <a:pt x="9" y="821"/>
                    </a:cubicBezTo>
                    <a:cubicBezTo>
                      <a:pt x="13" y="811"/>
                      <a:pt x="12" y="804"/>
                      <a:pt x="9" y="804"/>
                    </a:cubicBezTo>
                    <a:cubicBezTo>
                      <a:pt x="6" y="804"/>
                      <a:pt x="2" y="802"/>
                      <a:pt x="2" y="802"/>
                    </a:cubicBezTo>
                    <a:cubicBezTo>
                      <a:pt x="2" y="802"/>
                      <a:pt x="0" y="768"/>
                      <a:pt x="4" y="735"/>
                    </a:cubicBezTo>
                    <a:cubicBezTo>
                      <a:pt x="8" y="702"/>
                      <a:pt x="16" y="622"/>
                      <a:pt x="18" y="604"/>
                    </a:cubicBezTo>
                    <a:cubicBezTo>
                      <a:pt x="21" y="587"/>
                      <a:pt x="28" y="576"/>
                      <a:pt x="27" y="516"/>
                    </a:cubicBezTo>
                    <a:cubicBezTo>
                      <a:pt x="27" y="456"/>
                      <a:pt x="23" y="445"/>
                      <a:pt x="28" y="414"/>
                    </a:cubicBezTo>
                    <a:cubicBezTo>
                      <a:pt x="33" y="383"/>
                      <a:pt x="40" y="365"/>
                      <a:pt x="43" y="349"/>
                    </a:cubicBezTo>
                    <a:cubicBezTo>
                      <a:pt x="46" y="333"/>
                      <a:pt x="48" y="303"/>
                      <a:pt x="47" y="303"/>
                    </a:cubicBezTo>
                    <a:cubicBezTo>
                      <a:pt x="45" y="302"/>
                      <a:pt x="24" y="308"/>
                      <a:pt x="22" y="296"/>
                    </a:cubicBezTo>
                    <a:cubicBezTo>
                      <a:pt x="21" y="284"/>
                      <a:pt x="15" y="250"/>
                      <a:pt x="20" y="227"/>
                    </a:cubicBezTo>
                    <a:cubicBezTo>
                      <a:pt x="25" y="204"/>
                      <a:pt x="29" y="175"/>
                      <a:pt x="31" y="168"/>
                    </a:cubicBezTo>
                    <a:cubicBezTo>
                      <a:pt x="32" y="161"/>
                      <a:pt x="37" y="153"/>
                      <a:pt x="46" y="150"/>
                    </a:cubicBezTo>
                    <a:cubicBezTo>
                      <a:pt x="55" y="146"/>
                      <a:pt x="75" y="149"/>
                      <a:pt x="75" y="139"/>
                    </a:cubicBezTo>
                    <a:cubicBezTo>
                      <a:pt x="75" y="129"/>
                      <a:pt x="73" y="114"/>
                      <a:pt x="79" y="77"/>
                    </a:cubicBezTo>
                    <a:cubicBezTo>
                      <a:pt x="84" y="39"/>
                      <a:pt x="85" y="26"/>
                      <a:pt x="97" y="16"/>
                    </a:cubicBezTo>
                    <a:cubicBezTo>
                      <a:pt x="109" y="5"/>
                      <a:pt x="128" y="0"/>
                      <a:pt x="141" y="8"/>
                    </a:cubicBezTo>
                    <a:cubicBezTo>
                      <a:pt x="154" y="16"/>
                      <a:pt x="172" y="28"/>
                      <a:pt x="175" y="73"/>
                    </a:cubicBezTo>
                    <a:cubicBezTo>
                      <a:pt x="178" y="118"/>
                      <a:pt x="180" y="133"/>
                      <a:pt x="184" y="139"/>
                    </a:cubicBezTo>
                    <a:cubicBezTo>
                      <a:pt x="189" y="146"/>
                      <a:pt x="186" y="145"/>
                      <a:pt x="194" y="146"/>
                    </a:cubicBezTo>
                    <a:cubicBezTo>
                      <a:pt x="202" y="146"/>
                      <a:pt x="224" y="144"/>
                      <a:pt x="223" y="166"/>
                    </a:cubicBezTo>
                    <a:cubicBezTo>
                      <a:pt x="223" y="189"/>
                      <a:pt x="223" y="230"/>
                      <a:pt x="217" y="250"/>
                    </a:cubicBezTo>
                    <a:cubicBezTo>
                      <a:pt x="212" y="269"/>
                      <a:pt x="210" y="275"/>
                      <a:pt x="199" y="283"/>
                    </a:cubicBezTo>
                    <a:cubicBezTo>
                      <a:pt x="188" y="290"/>
                      <a:pt x="180" y="289"/>
                      <a:pt x="183" y="298"/>
                    </a:cubicBezTo>
                    <a:cubicBezTo>
                      <a:pt x="185" y="307"/>
                      <a:pt x="189" y="344"/>
                      <a:pt x="198" y="378"/>
                    </a:cubicBezTo>
                    <a:cubicBezTo>
                      <a:pt x="208" y="412"/>
                      <a:pt x="214" y="417"/>
                      <a:pt x="217" y="493"/>
                    </a:cubicBezTo>
                    <a:cubicBezTo>
                      <a:pt x="219" y="569"/>
                      <a:pt x="217" y="579"/>
                      <a:pt x="225" y="620"/>
                    </a:cubicBezTo>
                    <a:cubicBezTo>
                      <a:pt x="234" y="661"/>
                      <a:pt x="244" y="688"/>
                      <a:pt x="245" y="732"/>
                    </a:cubicBezTo>
                    <a:cubicBezTo>
                      <a:pt x="247" y="776"/>
                      <a:pt x="251" y="792"/>
                      <a:pt x="252" y="798"/>
                    </a:cubicBezTo>
                    <a:cubicBezTo>
                      <a:pt x="254" y="804"/>
                      <a:pt x="243" y="804"/>
                      <a:pt x="243" y="804"/>
                    </a:cubicBezTo>
                    <a:cubicBezTo>
                      <a:pt x="243" y="804"/>
                      <a:pt x="242" y="813"/>
                      <a:pt x="247" y="823"/>
                    </a:cubicBezTo>
                    <a:cubicBezTo>
                      <a:pt x="253" y="834"/>
                      <a:pt x="253" y="844"/>
                      <a:pt x="251" y="848"/>
                    </a:cubicBezTo>
                    <a:cubicBezTo>
                      <a:pt x="249" y="853"/>
                      <a:pt x="240" y="854"/>
                      <a:pt x="230" y="852"/>
                    </a:cubicBezTo>
                    <a:cubicBezTo>
                      <a:pt x="221" y="849"/>
                      <a:pt x="209" y="842"/>
                      <a:pt x="209" y="831"/>
                    </a:cubicBezTo>
                    <a:cubicBezTo>
                      <a:pt x="209" y="819"/>
                      <a:pt x="210" y="808"/>
                      <a:pt x="207" y="808"/>
                    </a:cubicBezTo>
                    <a:cubicBezTo>
                      <a:pt x="204" y="809"/>
                      <a:pt x="183" y="809"/>
                      <a:pt x="183" y="805"/>
                    </a:cubicBezTo>
                    <a:cubicBezTo>
                      <a:pt x="183" y="801"/>
                      <a:pt x="176" y="743"/>
                      <a:pt x="174" y="720"/>
                    </a:cubicBezTo>
                    <a:cubicBezTo>
                      <a:pt x="171" y="697"/>
                      <a:pt x="168" y="632"/>
                      <a:pt x="163" y="610"/>
                    </a:cubicBezTo>
                    <a:cubicBezTo>
                      <a:pt x="158" y="589"/>
                      <a:pt x="158" y="563"/>
                      <a:pt x="149" y="522"/>
                    </a:cubicBezTo>
                    <a:cubicBezTo>
                      <a:pt x="139" y="482"/>
                      <a:pt x="126" y="444"/>
                      <a:pt x="121" y="439"/>
                    </a:cubicBezTo>
                    <a:cubicBezTo>
                      <a:pt x="117" y="434"/>
                      <a:pt x="113" y="447"/>
                      <a:pt x="110" y="463"/>
                    </a:cubicBezTo>
                    <a:cubicBezTo>
                      <a:pt x="106" y="479"/>
                      <a:pt x="93" y="529"/>
                      <a:pt x="89" y="563"/>
                    </a:cubicBezTo>
                    <a:cubicBezTo>
                      <a:pt x="84" y="597"/>
                      <a:pt x="80" y="629"/>
                      <a:pt x="77" y="639"/>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0" name="Freeform 20"/>
              <p:cNvSpPr>
                <a:spLocks/>
              </p:cNvSpPr>
              <p:nvPr/>
            </p:nvSpPr>
            <p:spPr bwMode="auto">
              <a:xfrm>
                <a:off x="6972300" y="895350"/>
                <a:ext cx="136525" cy="163513"/>
              </a:xfrm>
              <a:custGeom>
                <a:avLst/>
                <a:gdLst/>
                <a:ahLst/>
                <a:cxnLst>
                  <a:cxn ang="0">
                    <a:pos x="32" y="46"/>
                  </a:cxn>
                  <a:cxn ang="0">
                    <a:pos x="39" y="34"/>
                  </a:cxn>
                  <a:cxn ang="0">
                    <a:pos x="37" y="19"/>
                  </a:cxn>
                  <a:cxn ang="0">
                    <a:pos x="33" y="9"/>
                  </a:cxn>
                  <a:cxn ang="0">
                    <a:pos x="13" y="1"/>
                  </a:cxn>
                  <a:cxn ang="0">
                    <a:pos x="4" y="24"/>
                  </a:cxn>
                  <a:cxn ang="0">
                    <a:pos x="3" y="44"/>
                  </a:cxn>
                  <a:cxn ang="0">
                    <a:pos x="21" y="44"/>
                  </a:cxn>
                  <a:cxn ang="0">
                    <a:pos x="32" y="46"/>
                  </a:cxn>
                </a:cxnLst>
                <a:rect l="0" t="0" r="r" b="b"/>
                <a:pathLst>
                  <a:path w="39" h="46">
                    <a:moveTo>
                      <a:pt x="32" y="46"/>
                    </a:moveTo>
                    <a:cubicBezTo>
                      <a:pt x="32" y="46"/>
                      <a:pt x="39" y="40"/>
                      <a:pt x="39" y="34"/>
                    </a:cubicBezTo>
                    <a:cubicBezTo>
                      <a:pt x="39" y="28"/>
                      <a:pt x="37" y="24"/>
                      <a:pt x="37" y="19"/>
                    </a:cubicBezTo>
                    <a:cubicBezTo>
                      <a:pt x="37" y="14"/>
                      <a:pt x="36" y="8"/>
                      <a:pt x="33" y="9"/>
                    </a:cubicBezTo>
                    <a:cubicBezTo>
                      <a:pt x="29" y="9"/>
                      <a:pt x="17" y="2"/>
                      <a:pt x="13" y="1"/>
                    </a:cubicBezTo>
                    <a:cubicBezTo>
                      <a:pt x="9" y="0"/>
                      <a:pt x="7" y="18"/>
                      <a:pt x="4" y="24"/>
                    </a:cubicBezTo>
                    <a:cubicBezTo>
                      <a:pt x="1" y="30"/>
                      <a:pt x="0" y="44"/>
                      <a:pt x="3" y="44"/>
                    </a:cubicBezTo>
                    <a:cubicBezTo>
                      <a:pt x="6" y="45"/>
                      <a:pt x="17" y="41"/>
                      <a:pt x="21" y="44"/>
                    </a:cubicBezTo>
                    <a:cubicBezTo>
                      <a:pt x="26" y="46"/>
                      <a:pt x="29" y="46"/>
                      <a:pt x="32" y="46"/>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1" name="Freeform 21"/>
              <p:cNvSpPr>
                <a:spLocks/>
              </p:cNvSpPr>
              <p:nvPr/>
            </p:nvSpPr>
            <p:spPr bwMode="auto">
              <a:xfrm>
                <a:off x="7200900" y="825500"/>
                <a:ext cx="134938" cy="176213"/>
              </a:xfrm>
              <a:custGeom>
                <a:avLst/>
                <a:gdLst/>
                <a:ahLst/>
                <a:cxnLst>
                  <a:cxn ang="0">
                    <a:pos x="29" y="50"/>
                  </a:cxn>
                  <a:cxn ang="0">
                    <a:pos x="35" y="39"/>
                  </a:cxn>
                  <a:cxn ang="0">
                    <a:pos x="28" y="16"/>
                  </a:cxn>
                  <a:cxn ang="0">
                    <a:pos x="18" y="5"/>
                  </a:cxn>
                  <a:cxn ang="0">
                    <a:pos x="0" y="8"/>
                  </a:cxn>
                  <a:cxn ang="0">
                    <a:pos x="4" y="26"/>
                  </a:cxn>
                  <a:cxn ang="0">
                    <a:pos x="3" y="32"/>
                  </a:cxn>
                  <a:cxn ang="0">
                    <a:pos x="0" y="44"/>
                  </a:cxn>
                  <a:cxn ang="0">
                    <a:pos x="29" y="50"/>
                  </a:cxn>
                </a:cxnLst>
                <a:rect l="0" t="0" r="r" b="b"/>
                <a:pathLst>
                  <a:path w="38" h="50">
                    <a:moveTo>
                      <a:pt x="29" y="50"/>
                    </a:moveTo>
                    <a:cubicBezTo>
                      <a:pt x="30" y="50"/>
                      <a:pt x="38" y="46"/>
                      <a:pt x="35" y="39"/>
                    </a:cubicBezTo>
                    <a:cubicBezTo>
                      <a:pt x="32" y="32"/>
                      <a:pt x="28" y="25"/>
                      <a:pt x="28" y="16"/>
                    </a:cubicBezTo>
                    <a:cubicBezTo>
                      <a:pt x="28" y="7"/>
                      <a:pt x="26" y="5"/>
                      <a:pt x="18" y="5"/>
                    </a:cubicBezTo>
                    <a:cubicBezTo>
                      <a:pt x="11" y="4"/>
                      <a:pt x="0" y="0"/>
                      <a:pt x="0" y="8"/>
                    </a:cubicBezTo>
                    <a:cubicBezTo>
                      <a:pt x="0" y="15"/>
                      <a:pt x="4" y="21"/>
                      <a:pt x="4" y="26"/>
                    </a:cubicBezTo>
                    <a:cubicBezTo>
                      <a:pt x="5" y="31"/>
                      <a:pt x="3" y="32"/>
                      <a:pt x="3" y="32"/>
                    </a:cubicBezTo>
                    <a:cubicBezTo>
                      <a:pt x="3" y="32"/>
                      <a:pt x="0" y="38"/>
                      <a:pt x="0" y="44"/>
                    </a:cubicBezTo>
                    <a:cubicBezTo>
                      <a:pt x="0" y="50"/>
                      <a:pt x="24" y="50"/>
                      <a:pt x="29" y="50"/>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2" name="Freeform 22"/>
              <p:cNvSpPr>
                <a:spLocks/>
              </p:cNvSpPr>
              <p:nvPr/>
            </p:nvSpPr>
            <p:spPr bwMode="auto">
              <a:xfrm>
                <a:off x="6877050" y="1203325"/>
                <a:ext cx="554038" cy="130175"/>
              </a:xfrm>
              <a:custGeom>
                <a:avLst/>
                <a:gdLst/>
                <a:ahLst/>
                <a:cxnLst>
                  <a:cxn ang="0">
                    <a:pos x="157" y="21"/>
                  </a:cxn>
                  <a:cxn ang="0">
                    <a:pos x="97" y="35"/>
                  </a:cxn>
                  <a:cxn ang="0">
                    <a:pos x="33" y="29"/>
                  </a:cxn>
                  <a:cxn ang="0">
                    <a:pos x="0" y="18"/>
                  </a:cxn>
                  <a:cxn ang="0">
                    <a:pos x="4" y="3"/>
                  </a:cxn>
                  <a:cxn ang="0">
                    <a:pos x="78" y="5"/>
                  </a:cxn>
                  <a:cxn ang="0">
                    <a:pos x="155" y="16"/>
                  </a:cxn>
                  <a:cxn ang="0">
                    <a:pos x="157" y="21"/>
                  </a:cxn>
                </a:cxnLst>
                <a:rect l="0" t="0" r="r" b="b"/>
                <a:pathLst>
                  <a:path w="157" h="37">
                    <a:moveTo>
                      <a:pt x="157" y="21"/>
                    </a:moveTo>
                    <a:cubicBezTo>
                      <a:pt x="157" y="21"/>
                      <a:pt x="140" y="36"/>
                      <a:pt x="97" y="35"/>
                    </a:cubicBezTo>
                    <a:cubicBezTo>
                      <a:pt x="53" y="35"/>
                      <a:pt x="54" y="37"/>
                      <a:pt x="33" y="29"/>
                    </a:cubicBezTo>
                    <a:cubicBezTo>
                      <a:pt x="13" y="21"/>
                      <a:pt x="0" y="18"/>
                      <a:pt x="0" y="18"/>
                    </a:cubicBezTo>
                    <a:cubicBezTo>
                      <a:pt x="4" y="3"/>
                      <a:pt x="4" y="3"/>
                      <a:pt x="4" y="3"/>
                    </a:cubicBezTo>
                    <a:cubicBezTo>
                      <a:pt x="4" y="3"/>
                      <a:pt x="32" y="0"/>
                      <a:pt x="78" y="5"/>
                    </a:cubicBezTo>
                    <a:cubicBezTo>
                      <a:pt x="123" y="10"/>
                      <a:pt x="155" y="16"/>
                      <a:pt x="155" y="16"/>
                    </a:cubicBezTo>
                    <a:lnTo>
                      <a:pt x="157" y="21"/>
                    </a:ln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3" name="Freeform 23"/>
              <p:cNvSpPr>
                <a:spLocks/>
              </p:cNvSpPr>
              <p:nvPr/>
            </p:nvSpPr>
            <p:spPr bwMode="auto">
              <a:xfrm>
                <a:off x="6986588" y="493713"/>
                <a:ext cx="358775" cy="415925"/>
              </a:xfrm>
              <a:custGeom>
                <a:avLst/>
                <a:gdLst/>
                <a:ahLst/>
                <a:cxnLst>
                  <a:cxn ang="0">
                    <a:pos x="51" y="118"/>
                  </a:cxn>
                  <a:cxn ang="0">
                    <a:pos x="83" y="50"/>
                  </a:cxn>
                  <a:cxn ang="0">
                    <a:pos x="99" y="7"/>
                  </a:cxn>
                  <a:cxn ang="0">
                    <a:pos x="14" y="0"/>
                  </a:cxn>
                  <a:cxn ang="0">
                    <a:pos x="11" y="39"/>
                  </a:cxn>
                  <a:cxn ang="0">
                    <a:pos x="51" y="118"/>
                  </a:cxn>
                </a:cxnLst>
                <a:rect l="0" t="0" r="r" b="b"/>
                <a:pathLst>
                  <a:path w="102" h="118">
                    <a:moveTo>
                      <a:pt x="51" y="118"/>
                    </a:moveTo>
                    <a:cubicBezTo>
                      <a:pt x="51" y="118"/>
                      <a:pt x="63" y="73"/>
                      <a:pt x="83" y="50"/>
                    </a:cubicBezTo>
                    <a:cubicBezTo>
                      <a:pt x="102" y="26"/>
                      <a:pt x="99" y="13"/>
                      <a:pt x="99" y="7"/>
                    </a:cubicBezTo>
                    <a:cubicBezTo>
                      <a:pt x="99" y="0"/>
                      <a:pt x="55" y="25"/>
                      <a:pt x="14" y="0"/>
                    </a:cubicBezTo>
                    <a:cubicBezTo>
                      <a:pt x="14" y="0"/>
                      <a:pt x="0" y="26"/>
                      <a:pt x="11" y="39"/>
                    </a:cubicBezTo>
                    <a:cubicBezTo>
                      <a:pt x="36" y="66"/>
                      <a:pt x="50" y="110"/>
                      <a:pt x="51" y="118"/>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grpSp>
        <p:nvGrpSpPr>
          <p:cNvPr id="86" name="Group 37"/>
          <p:cNvGrpSpPr/>
          <p:nvPr/>
        </p:nvGrpSpPr>
        <p:grpSpPr>
          <a:xfrm>
            <a:off x="5978669" y="3467210"/>
            <a:ext cx="1374393" cy="1351028"/>
            <a:chOff x="6705600" y="685800"/>
            <a:chExt cx="1905000" cy="1872615"/>
          </a:xfrm>
          <a:effectLst>
            <a:outerShdw blurRad="76200" dir="18900000" sy="23000" kx="-1200000" algn="bl" rotWithShape="0">
              <a:prstClr val="black">
                <a:alpha val="20000"/>
              </a:prstClr>
            </a:outerShdw>
          </a:effectLst>
        </p:grpSpPr>
        <p:grpSp>
          <p:nvGrpSpPr>
            <p:cNvPr id="87" name="Group 92"/>
            <p:cNvGrpSpPr>
              <a:grpSpLocks noChangeAspect="1"/>
            </p:cNvGrpSpPr>
            <p:nvPr/>
          </p:nvGrpSpPr>
          <p:grpSpPr>
            <a:xfrm>
              <a:off x="7391400" y="762000"/>
              <a:ext cx="657225" cy="1796415"/>
              <a:chOff x="4899025" y="619126"/>
              <a:chExt cx="1095375" cy="2994025"/>
            </a:xfrm>
            <a:effectLst/>
          </p:grpSpPr>
          <p:sp>
            <p:nvSpPr>
              <p:cNvPr id="98" name="Freeform 19"/>
              <p:cNvSpPr>
                <a:spLocks noEditPoints="1"/>
              </p:cNvSpPr>
              <p:nvPr/>
            </p:nvSpPr>
            <p:spPr bwMode="auto">
              <a:xfrm>
                <a:off x="4899025" y="619126"/>
                <a:ext cx="1095375" cy="2994025"/>
              </a:xfrm>
              <a:custGeom>
                <a:avLst/>
                <a:gdLst/>
                <a:ahLst/>
                <a:cxnLst>
                  <a:cxn ang="0">
                    <a:pos x="42" y="468"/>
                  </a:cxn>
                  <a:cxn ang="0">
                    <a:pos x="25" y="431"/>
                  </a:cxn>
                  <a:cxn ang="0">
                    <a:pos x="20" y="405"/>
                  </a:cxn>
                  <a:cxn ang="0">
                    <a:pos x="34" y="267"/>
                  </a:cxn>
                  <a:cxn ang="0">
                    <a:pos x="47" y="157"/>
                  </a:cxn>
                  <a:cxn ang="0">
                    <a:pos x="95" y="138"/>
                  </a:cxn>
                  <a:cxn ang="0">
                    <a:pos x="125" y="92"/>
                  </a:cxn>
                  <a:cxn ang="0">
                    <a:pos x="110" y="61"/>
                  </a:cxn>
                  <a:cxn ang="0">
                    <a:pos x="114" y="56"/>
                  </a:cxn>
                  <a:cxn ang="0">
                    <a:pos x="151" y="0"/>
                  </a:cxn>
                  <a:cxn ang="0">
                    <a:pos x="188" y="52"/>
                  </a:cxn>
                  <a:cxn ang="0">
                    <a:pos x="192" y="59"/>
                  </a:cxn>
                  <a:cxn ang="0">
                    <a:pos x="181" y="85"/>
                  </a:cxn>
                  <a:cxn ang="0">
                    <a:pos x="178" y="112"/>
                  </a:cxn>
                  <a:cxn ang="0">
                    <a:pos x="254" y="150"/>
                  </a:cxn>
                  <a:cxn ang="0">
                    <a:pos x="267" y="209"/>
                  </a:cxn>
                  <a:cxn ang="0">
                    <a:pos x="273" y="256"/>
                  </a:cxn>
                  <a:cxn ang="0">
                    <a:pos x="288" y="287"/>
                  </a:cxn>
                  <a:cxn ang="0">
                    <a:pos x="289" y="311"/>
                  </a:cxn>
                  <a:cxn ang="0">
                    <a:pos x="272" y="356"/>
                  </a:cxn>
                  <a:cxn ang="0">
                    <a:pos x="247" y="396"/>
                  </a:cxn>
                  <a:cxn ang="0">
                    <a:pos x="233" y="440"/>
                  </a:cxn>
                  <a:cxn ang="0">
                    <a:pos x="214" y="574"/>
                  </a:cxn>
                  <a:cxn ang="0">
                    <a:pos x="199" y="731"/>
                  </a:cxn>
                  <a:cxn ang="0">
                    <a:pos x="185" y="761"/>
                  </a:cxn>
                  <a:cxn ang="0">
                    <a:pos x="186" y="796"/>
                  </a:cxn>
                  <a:cxn ang="0">
                    <a:pos x="138" y="773"/>
                  </a:cxn>
                  <a:cxn ang="0">
                    <a:pos x="132" y="725"/>
                  </a:cxn>
                  <a:cxn ang="0">
                    <a:pos x="150" y="635"/>
                  </a:cxn>
                  <a:cxn ang="0">
                    <a:pos x="152" y="565"/>
                  </a:cxn>
                  <a:cxn ang="0">
                    <a:pos x="150" y="489"/>
                  </a:cxn>
                  <a:cxn ang="0">
                    <a:pos x="127" y="495"/>
                  </a:cxn>
                  <a:cxn ang="0">
                    <a:pos x="77" y="703"/>
                  </a:cxn>
                  <a:cxn ang="0">
                    <a:pos x="65" y="753"/>
                  </a:cxn>
                  <a:cxn ang="0">
                    <a:pos x="48" y="776"/>
                  </a:cxn>
                  <a:cxn ang="0">
                    <a:pos x="3" y="782"/>
                  </a:cxn>
                  <a:cxn ang="0">
                    <a:pos x="11" y="741"/>
                  </a:cxn>
                  <a:cxn ang="0">
                    <a:pos x="15" y="710"/>
                  </a:cxn>
                  <a:cxn ang="0">
                    <a:pos x="46" y="558"/>
                  </a:cxn>
                  <a:cxn ang="0">
                    <a:pos x="52" y="474"/>
                  </a:cxn>
                  <a:cxn ang="0">
                    <a:pos x="54" y="461"/>
                  </a:cxn>
                  <a:cxn ang="0">
                    <a:pos x="52" y="442"/>
                  </a:cxn>
                  <a:cxn ang="0">
                    <a:pos x="72" y="308"/>
                  </a:cxn>
                  <a:cxn ang="0">
                    <a:pos x="78" y="321"/>
                  </a:cxn>
                  <a:cxn ang="0">
                    <a:pos x="72" y="308"/>
                  </a:cxn>
                  <a:cxn ang="0">
                    <a:pos x="221" y="289"/>
                  </a:cxn>
                  <a:cxn ang="0">
                    <a:pos x="233" y="316"/>
                  </a:cxn>
                  <a:cxn ang="0">
                    <a:pos x="237" y="293"/>
                  </a:cxn>
                  <a:cxn ang="0">
                    <a:pos x="240" y="280"/>
                  </a:cxn>
                  <a:cxn ang="0">
                    <a:pos x="230" y="267"/>
                  </a:cxn>
                </a:cxnLst>
                <a:rect l="0" t="0" r="r" b="b"/>
                <a:pathLst>
                  <a:path w="292" h="797">
                    <a:moveTo>
                      <a:pt x="52" y="474"/>
                    </a:moveTo>
                    <a:cubicBezTo>
                      <a:pt x="52" y="471"/>
                      <a:pt x="47" y="470"/>
                      <a:pt x="42" y="468"/>
                    </a:cubicBezTo>
                    <a:cubicBezTo>
                      <a:pt x="37" y="465"/>
                      <a:pt x="32" y="461"/>
                      <a:pt x="26" y="454"/>
                    </a:cubicBezTo>
                    <a:cubicBezTo>
                      <a:pt x="21" y="448"/>
                      <a:pt x="24" y="433"/>
                      <a:pt x="25" y="431"/>
                    </a:cubicBezTo>
                    <a:cubicBezTo>
                      <a:pt x="25" y="429"/>
                      <a:pt x="19" y="428"/>
                      <a:pt x="19" y="428"/>
                    </a:cubicBezTo>
                    <a:cubicBezTo>
                      <a:pt x="19" y="428"/>
                      <a:pt x="19" y="413"/>
                      <a:pt x="20" y="405"/>
                    </a:cubicBezTo>
                    <a:cubicBezTo>
                      <a:pt x="20" y="398"/>
                      <a:pt x="23" y="345"/>
                      <a:pt x="24" y="333"/>
                    </a:cubicBezTo>
                    <a:cubicBezTo>
                      <a:pt x="24" y="321"/>
                      <a:pt x="31" y="281"/>
                      <a:pt x="34" y="267"/>
                    </a:cubicBezTo>
                    <a:cubicBezTo>
                      <a:pt x="37" y="254"/>
                      <a:pt x="39" y="218"/>
                      <a:pt x="41" y="209"/>
                    </a:cubicBezTo>
                    <a:cubicBezTo>
                      <a:pt x="43" y="200"/>
                      <a:pt x="47" y="160"/>
                      <a:pt x="47" y="157"/>
                    </a:cubicBezTo>
                    <a:cubicBezTo>
                      <a:pt x="47" y="153"/>
                      <a:pt x="51" y="153"/>
                      <a:pt x="54" y="152"/>
                    </a:cubicBezTo>
                    <a:cubicBezTo>
                      <a:pt x="58" y="150"/>
                      <a:pt x="82" y="142"/>
                      <a:pt x="95" y="138"/>
                    </a:cubicBezTo>
                    <a:cubicBezTo>
                      <a:pt x="108" y="133"/>
                      <a:pt x="118" y="124"/>
                      <a:pt x="124" y="117"/>
                    </a:cubicBezTo>
                    <a:cubicBezTo>
                      <a:pt x="130" y="111"/>
                      <a:pt x="125" y="96"/>
                      <a:pt x="125" y="92"/>
                    </a:cubicBezTo>
                    <a:cubicBezTo>
                      <a:pt x="124" y="88"/>
                      <a:pt x="120" y="84"/>
                      <a:pt x="120" y="84"/>
                    </a:cubicBezTo>
                    <a:cubicBezTo>
                      <a:pt x="108" y="76"/>
                      <a:pt x="109" y="63"/>
                      <a:pt x="110" y="61"/>
                    </a:cubicBezTo>
                    <a:cubicBezTo>
                      <a:pt x="109" y="57"/>
                      <a:pt x="115" y="59"/>
                      <a:pt x="115" y="59"/>
                    </a:cubicBezTo>
                    <a:cubicBezTo>
                      <a:pt x="114" y="56"/>
                      <a:pt x="114" y="56"/>
                      <a:pt x="114" y="56"/>
                    </a:cubicBezTo>
                    <a:cubicBezTo>
                      <a:pt x="109" y="36"/>
                      <a:pt x="113" y="27"/>
                      <a:pt x="118" y="19"/>
                    </a:cubicBezTo>
                    <a:cubicBezTo>
                      <a:pt x="123" y="12"/>
                      <a:pt x="134" y="1"/>
                      <a:pt x="151" y="0"/>
                    </a:cubicBezTo>
                    <a:cubicBezTo>
                      <a:pt x="168" y="0"/>
                      <a:pt x="180" y="14"/>
                      <a:pt x="185" y="26"/>
                    </a:cubicBezTo>
                    <a:cubicBezTo>
                      <a:pt x="190" y="38"/>
                      <a:pt x="188" y="52"/>
                      <a:pt x="188" y="52"/>
                    </a:cubicBezTo>
                    <a:cubicBezTo>
                      <a:pt x="188" y="52"/>
                      <a:pt x="185" y="61"/>
                      <a:pt x="187" y="58"/>
                    </a:cubicBezTo>
                    <a:cubicBezTo>
                      <a:pt x="190" y="56"/>
                      <a:pt x="192" y="59"/>
                      <a:pt x="192" y="59"/>
                    </a:cubicBezTo>
                    <a:cubicBezTo>
                      <a:pt x="192" y="63"/>
                      <a:pt x="194" y="75"/>
                      <a:pt x="187" y="80"/>
                    </a:cubicBezTo>
                    <a:cubicBezTo>
                      <a:pt x="184" y="84"/>
                      <a:pt x="181" y="83"/>
                      <a:pt x="181" y="85"/>
                    </a:cubicBezTo>
                    <a:cubicBezTo>
                      <a:pt x="181" y="87"/>
                      <a:pt x="181" y="93"/>
                      <a:pt x="179" y="97"/>
                    </a:cubicBezTo>
                    <a:cubicBezTo>
                      <a:pt x="177" y="102"/>
                      <a:pt x="178" y="112"/>
                      <a:pt x="178" y="112"/>
                    </a:cubicBezTo>
                    <a:cubicBezTo>
                      <a:pt x="178" y="120"/>
                      <a:pt x="190" y="127"/>
                      <a:pt x="199" y="131"/>
                    </a:cubicBezTo>
                    <a:cubicBezTo>
                      <a:pt x="206" y="134"/>
                      <a:pt x="250" y="146"/>
                      <a:pt x="254" y="150"/>
                    </a:cubicBezTo>
                    <a:cubicBezTo>
                      <a:pt x="258" y="154"/>
                      <a:pt x="263" y="187"/>
                      <a:pt x="263" y="193"/>
                    </a:cubicBezTo>
                    <a:cubicBezTo>
                      <a:pt x="262" y="200"/>
                      <a:pt x="263" y="206"/>
                      <a:pt x="267" y="209"/>
                    </a:cubicBezTo>
                    <a:cubicBezTo>
                      <a:pt x="270" y="213"/>
                      <a:pt x="268" y="230"/>
                      <a:pt x="269" y="236"/>
                    </a:cubicBezTo>
                    <a:cubicBezTo>
                      <a:pt x="270" y="241"/>
                      <a:pt x="272" y="250"/>
                      <a:pt x="273" y="256"/>
                    </a:cubicBezTo>
                    <a:cubicBezTo>
                      <a:pt x="274" y="262"/>
                      <a:pt x="278" y="263"/>
                      <a:pt x="278" y="271"/>
                    </a:cubicBezTo>
                    <a:cubicBezTo>
                      <a:pt x="277" y="279"/>
                      <a:pt x="283" y="280"/>
                      <a:pt x="288" y="287"/>
                    </a:cubicBezTo>
                    <a:cubicBezTo>
                      <a:pt x="292" y="294"/>
                      <a:pt x="290" y="294"/>
                      <a:pt x="288" y="298"/>
                    </a:cubicBezTo>
                    <a:cubicBezTo>
                      <a:pt x="285" y="302"/>
                      <a:pt x="289" y="305"/>
                      <a:pt x="289" y="311"/>
                    </a:cubicBezTo>
                    <a:cubicBezTo>
                      <a:pt x="290" y="316"/>
                      <a:pt x="280" y="329"/>
                      <a:pt x="280" y="335"/>
                    </a:cubicBezTo>
                    <a:cubicBezTo>
                      <a:pt x="280" y="340"/>
                      <a:pt x="277" y="349"/>
                      <a:pt x="272" y="356"/>
                    </a:cubicBezTo>
                    <a:cubicBezTo>
                      <a:pt x="267" y="363"/>
                      <a:pt x="266" y="368"/>
                      <a:pt x="261" y="380"/>
                    </a:cubicBezTo>
                    <a:cubicBezTo>
                      <a:pt x="257" y="392"/>
                      <a:pt x="247" y="396"/>
                      <a:pt x="247" y="396"/>
                    </a:cubicBezTo>
                    <a:cubicBezTo>
                      <a:pt x="247" y="396"/>
                      <a:pt x="253" y="427"/>
                      <a:pt x="253" y="432"/>
                    </a:cubicBezTo>
                    <a:cubicBezTo>
                      <a:pt x="253" y="437"/>
                      <a:pt x="233" y="440"/>
                      <a:pt x="233" y="440"/>
                    </a:cubicBezTo>
                    <a:cubicBezTo>
                      <a:pt x="233" y="471"/>
                      <a:pt x="224" y="505"/>
                      <a:pt x="221" y="516"/>
                    </a:cubicBezTo>
                    <a:cubicBezTo>
                      <a:pt x="218" y="527"/>
                      <a:pt x="215" y="556"/>
                      <a:pt x="214" y="574"/>
                    </a:cubicBezTo>
                    <a:cubicBezTo>
                      <a:pt x="214" y="591"/>
                      <a:pt x="209" y="644"/>
                      <a:pt x="208" y="660"/>
                    </a:cubicBezTo>
                    <a:cubicBezTo>
                      <a:pt x="207" y="677"/>
                      <a:pt x="201" y="725"/>
                      <a:pt x="199" y="731"/>
                    </a:cubicBezTo>
                    <a:cubicBezTo>
                      <a:pt x="196" y="738"/>
                      <a:pt x="188" y="744"/>
                      <a:pt x="184" y="747"/>
                    </a:cubicBezTo>
                    <a:cubicBezTo>
                      <a:pt x="180" y="749"/>
                      <a:pt x="180" y="756"/>
                      <a:pt x="185" y="761"/>
                    </a:cubicBezTo>
                    <a:cubicBezTo>
                      <a:pt x="191" y="766"/>
                      <a:pt x="198" y="774"/>
                      <a:pt x="201" y="784"/>
                    </a:cubicBezTo>
                    <a:cubicBezTo>
                      <a:pt x="204" y="794"/>
                      <a:pt x="193" y="795"/>
                      <a:pt x="186" y="796"/>
                    </a:cubicBezTo>
                    <a:cubicBezTo>
                      <a:pt x="180" y="797"/>
                      <a:pt x="157" y="790"/>
                      <a:pt x="154" y="783"/>
                    </a:cubicBezTo>
                    <a:cubicBezTo>
                      <a:pt x="150" y="777"/>
                      <a:pt x="141" y="774"/>
                      <a:pt x="138" y="773"/>
                    </a:cubicBezTo>
                    <a:cubicBezTo>
                      <a:pt x="135" y="772"/>
                      <a:pt x="140" y="755"/>
                      <a:pt x="137" y="753"/>
                    </a:cubicBezTo>
                    <a:cubicBezTo>
                      <a:pt x="134" y="752"/>
                      <a:pt x="131" y="739"/>
                      <a:pt x="132" y="725"/>
                    </a:cubicBezTo>
                    <a:cubicBezTo>
                      <a:pt x="134" y="711"/>
                      <a:pt x="138" y="695"/>
                      <a:pt x="143" y="676"/>
                    </a:cubicBezTo>
                    <a:cubicBezTo>
                      <a:pt x="149" y="657"/>
                      <a:pt x="149" y="643"/>
                      <a:pt x="150" y="635"/>
                    </a:cubicBezTo>
                    <a:cubicBezTo>
                      <a:pt x="151" y="627"/>
                      <a:pt x="155" y="614"/>
                      <a:pt x="151" y="605"/>
                    </a:cubicBezTo>
                    <a:cubicBezTo>
                      <a:pt x="145" y="593"/>
                      <a:pt x="150" y="573"/>
                      <a:pt x="152" y="565"/>
                    </a:cubicBezTo>
                    <a:cubicBezTo>
                      <a:pt x="154" y="556"/>
                      <a:pt x="151" y="540"/>
                      <a:pt x="151" y="531"/>
                    </a:cubicBezTo>
                    <a:cubicBezTo>
                      <a:pt x="151" y="523"/>
                      <a:pt x="151" y="499"/>
                      <a:pt x="150" y="489"/>
                    </a:cubicBezTo>
                    <a:cubicBezTo>
                      <a:pt x="149" y="478"/>
                      <a:pt x="143" y="450"/>
                      <a:pt x="143" y="450"/>
                    </a:cubicBezTo>
                    <a:cubicBezTo>
                      <a:pt x="143" y="450"/>
                      <a:pt x="135" y="471"/>
                      <a:pt x="127" y="495"/>
                    </a:cubicBezTo>
                    <a:cubicBezTo>
                      <a:pt x="120" y="518"/>
                      <a:pt x="113" y="556"/>
                      <a:pt x="106" y="602"/>
                    </a:cubicBezTo>
                    <a:cubicBezTo>
                      <a:pt x="98" y="649"/>
                      <a:pt x="88" y="685"/>
                      <a:pt x="77" y="703"/>
                    </a:cubicBezTo>
                    <a:cubicBezTo>
                      <a:pt x="66" y="721"/>
                      <a:pt x="71" y="727"/>
                      <a:pt x="72" y="736"/>
                    </a:cubicBezTo>
                    <a:cubicBezTo>
                      <a:pt x="73" y="746"/>
                      <a:pt x="68" y="750"/>
                      <a:pt x="65" y="753"/>
                    </a:cubicBezTo>
                    <a:cubicBezTo>
                      <a:pt x="61" y="756"/>
                      <a:pt x="59" y="763"/>
                      <a:pt x="59" y="768"/>
                    </a:cubicBezTo>
                    <a:cubicBezTo>
                      <a:pt x="59" y="773"/>
                      <a:pt x="54" y="774"/>
                      <a:pt x="48" y="776"/>
                    </a:cubicBezTo>
                    <a:cubicBezTo>
                      <a:pt x="41" y="778"/>
                      <a:pt x="43" y="786"/>
                      <a:pt x="26" y="791"/>
                    </a:cubicBezTo>
                    <a:cubicBezTo>
                      <a:pt x="10" y="797"/>
                      <a:pt x="5" y="788"/>
                      <a:pt x="3" y="782"/>
                    </a:cubicBezTo>
                    <a:cubicBezTo>
                      <a:pt x="0" y="776"/>
                      <a:pt x="17" y="760"/>
                      <a:pt x="18" y="755"/>
                    </a:cubicBezTo>
                    <a:cubicBezTo>
                      <a:pt x="18" y="751"/>
                      <a:pt x="12" y="745"/>
                      <a:pt x="11" y="741"/>
                    </a:cubicBezTo>
                    <a:cubicBezTo>
                      <a:pt x="11" y="736"/>
                      <a:pt x="9" y="727"/>
                      <a:pt x="13" y="722"/>
                    </a:cubicBezTo>
                    <a:cubicBezTo>
                      <a:pt x="17" y="717"/>
                      <a:pt x="12" y="717"/>
                      <a:pt x="15" y="710"/>
                    </a:cubicBezTo>
                    <a:cubicBezTo>
                      <a:pt x="18" y="703"/>
                      <a:pt x="22" y="664"/>
                      <a:pt x="22" y="664"/>
                    </a:cubicBezTo>
                    <a:cubicBezTo>
                      <a:pt x="29" y="601"/>
                      <a:pt x="42" y="564"/>
                      <a:pt x="46" y="558"/>
                    </a:cubicBezTo>
                    <a:cubicBezTo>
                      <a:pt x="50" y="552"/>
                      <a:pt x="50" y="532"/>
                      <a:pt x="50" y="532"/>
                    </a:cubicBezTo>
                    <a:cubicBezTo>
                      <a:pt x="49" y="528"/>
                      <a:pt x="52" y="476"/>
                      <a:pt x="52" y="474"/>
                    </a:cubicBezTo>
                    <a:close/>
                    <a:moveTo>
                      <a:pt x="48" y="450"/>
                    </a:moveTo>
                    <a:cubicBezTo>
                      <a:pt x="48" y="456"/>
                      <a:pt x="54" y="461"/>
                      <a:pt x="54" y="461"/>
                    </a:cubicBezTo>
                    <a:cubicBezTo>
                      <a:pt x="54" y="461"/>
                      <a:pt x="54" y="456"/>
                      <a:pt x="54" y="454"/>
                    </a:cubicBezTo>
                    <a:cubicBezTo>
                      <a:pt x="53" y="452"/>
                      <a:pt x="52" y="442"/>
                      <a:pt x="52" y="442"/>
                    </a:cubicBezTo>
                    <a:cubicBezTo>
                      <a:pt x="50" y="443"/>
                      <a:pt x="49" y="445"/>
                      <a:pt x="48" y="450"/>
                    </a:cubicBezTo>
                    <a:close/>
                    <a:moveTo>
                      <a:pt x="72" y="308"/>
                    </a:moveTo>
                    <a:cubicBezTo>
                      <a:pt x="72" y="308"/>
                      <a:pt x="67" y="347"/>
                      <a:pt x="69" y="346"/>
                    </a:cubicBezTo>
                    <a:cubicBezTo>
                      <a:pt x="70" y="345"/>
                      <a:pt x="76" y="331"/>
                      <a:pt x="78" y="321"/>
                    </a:cubicBezTo>
                    <a:cubicBezTo>
                      <a:pt x="80" y="310"/>
                      <a:pt x="78" y="272"/>
                      <a:pt x="78" y="272"/>
                    </a:cubicBezTo>
                    <a:lnTo>
                      <a:pt x="72" y="308"/>
                    </a:lnTo>
                    <a:close/>
                    <a:moveTo>
                      <a:pt x="230" y="267"/>
                    </a:moveTo>
                    <a:cubicBezTo>
                      <a:pt x="229" y="282"/>
                      <a:pt x="221" y="289"/>
                      <a:pt x="221" y="289"/>
                    </a:cubicBezTo>
                    <a:cubicBezTo>
                      <a:pt x="222" y="309"/>
                      <a:pt x="222" y="309"/>
                      <a:pt x="222" y="309"/>
                    </a:cubicBezTo>
                    <a:cubicBezTo>
                      <a:pt x="222" y="309"/>
                      <a:pt x="231" y="316"/>
                      <a:pt x="233" y="316"/>
                    </a:cubicBezTo>
                    <a:cubicBezTo>
                      <a:pt x="236" y="315"/>
                      <a:pt x="235" y="312"/>
                      <a:pt x="235" y="310"/>
                    </a:cubicBezTo>
                    <a:cubicBezTo>
                      <a:pt x="235" y="307"/>
                      <a:pt x="237" y="296"/>
                      <a:pt x="237" y="293"/>
                    </a:cubicBezTo>
                    <a:cubicBezTo>
                      <a:pt x="238" y="290"/>
                      <a:pt x="238" y="288"/>
                      <a:pt x="240" y="285"/>
                    </a:cubicBezTo>
                    <a:cubicBezTo>
                      <a:pt x="242" y="283"/>
                      <a:pt x="244" y="281"/>
                      <a:pt x="240" y="280"/>
                    </a:cubicBezTo>
                    <a:cubicBezTo>
                      <a:pt x="236" y="278"/>
                      <a:pt x="233" y="261"/>
                      <a:pt x="233" y="261"/>
                    </a:cubicBezTo>
                    <a:lnTo>
                      <a:pt x="230" y="267"/>
                    </a:lnTo>
                    <a:close/>
                  </a:path>
                </a:pathLst>
              </a:custGeom>
              <a:solidFill>
                <a:srgbClr val="000000"/>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9" name="Freeform 20"/>
              <p:cNvSpPr>
                <a:spLocks/>
              </p:cNvSpPr>
              <p:nvPr/>
            </p:nvSpPr>
            <p:spPr bwMode="auto">
              <a:xfrm>
                <a:off x="5356225" y="1042988"/>
                <a:ext cx="225425" cy="627063"/>
              </a:xfrm>
              <a:custGeom>
                <a:avLst/>
                <a:gdLst/>
                <a:ahLst/>
                <a:cxnLst>
                  <a:cxn ang="0">
                    <a:pos x="60" y="8"/>
                  </a:cxn>
                  <a:cxn ang="0">
                    <a:pos x="55" y="73"/>
                  </a:cxn>
                  <a:cxn ang="0">
                    <a:pos x="34" y="162"/>
                  </a:cxn>
                  <a:cxn ang="0">
                    <a:pos x="13" y="80"/>
                  </a:cxn>
                  <a:cxn ang="0">
                    <a:pos x="1" y="5"/>
                  </a:cxn>
                  <a:cxn ang="0">
                    <a:pos x="2" y="4"/>
                  </a:cxn>
                  <a:cxn ang="0">
                    <a:pos x="3" y="2"/>
                  </a:cxn>
                  <a:cxn ang="0">
                    <a:pos x="14" y="24"/>
                  </a:cxn>
                  <a:cxn ang="0">
                    <a:pos x="30" y="40"/>
                  </a:cxn>
                  <a:cxn ang="0">
                    <a:pos x="44" y="21"/>
                  </a:cxn>
                  <a:cxn ang="0">
                    <a:pos x="57" y="4"/>
                  </a:cxn>
                  <a:cxn ang="0">
                    <a:pos x="60" y="8"/>
                  </a:cxn>
                </a:cxnLst>
                <a:rect l="0" t="0" r="r" b="b"/>
                <a:pathLst>
                  <a:path w="60" h="167">
                    <a:moveTo>
                      <a:pt x="60" y="8"/>
                    </a:moveTo>
                    <a:cubicBezTo>
                      <a:pt x="60" y="8"/>
                      <a:pt x="60" y="44"/>
                      <a:pt x="55" y="73"/>
                    </a:cubicBezTo>
                    <a:cubicBezTo>
                      <a:pt x="50" y="102"/>
                      <a:pt x="34" y="156"/>
                      <a:pt x="34" y="162"/>
                    </a:cubicBezTo>
                    <a:cubicBezTo>
                      <a:pt x="33" y="167"/>
                      <a:pt x="16" y="89"/>
                      <a:pt x="13" y="80"/>
                    </a:cubicBezTo>
                    <a:cubicBezTo>
                      <a:pt x="11" y="72"/>
                      <a:pt x="1" y="34"/>
                      <a:pt x="1" y="5"/>
                    </a:cubicBezTo>
                    <a:cubicBezTo>
                      <a:pt x="0" y="4"/>
                      <a:pt x="2" y="4"/>
                      <a:pt x="2" y="4"/>
                    </a:cubicBezTo>
                    <a:cubicBezTo>
                      <a:pt x="3" y="2"/>
                      <a:pt x="3" y="2"/>
                      <a:pt x="3" y="2"/>
                    </a:cubicBezTo>
                    <a:cubicBezTo>
                      <a:pt x="3" y="2"/>
                      <a:pt x="10" y="24"/>
                      <a:pt x="14" y="24"/>
                    </a:cubicBezTo>
                    <a:cubicBezTo>
                      <a:pt x="20" y="25"/>
                      <a:pt x="30" y="35"/>
                      <a:pt x="30" y="40"/>
                    </a:cubicBezTo>
                    <a:cubicBezTo>
                      <a:pt x="30" y="45"/>
                      <a:pt x="31" y="23"/>
                      <a:pt x="44" y="21"/>
                    </a:cubicBezTo>
                    <a:cubicBezTo>
                      <a:pt x="44" y="21"/>
                      <a:pt x="55" y="17"/>
                      <a:pt x="57" y="4"/>
                    </a:cubicBezTo>
                    <a:cubicBezTo>
                      <a:pt x="57" y="0"/>
                      <a:pt x="60" y="8"/>
                      <a:pt x="60" y="8"/>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0" name="Freeform 21"/>
              <p:cNvSpPr>
                <a:spLocks noEditPoints="1"/>
              </p:cNvSpPr>
              <p:nvPr/>
            </p:nvSpPr>
            <p:spPr bwMode="auto">
              <a:xfrm>
                <a:off x="5372100" y="1133476"/>
                <a:ext cx="55563" cy="55563"/>
              </a:xfrm>
              <a:custGeom>
                <a:avLst/>
                <a:gdLst/>
                <a:ahLst/>
                <a:cxnLst>
                  <a:cxn ang="0">
                    <a:pos x="1" y="15"/>
                  </a:cxn>
                  <a:cxn ang="0">
                    <a:pos x="1" y="15"/>
                  </a:cxn>
                  <a:cxn ang="0">
                    <a:pos x="1" y="15"/>
                  </a:cxn>
                  <a:cxn ang="0">
                    <a:pos x="1" y="15"/>
                  </a:cxn>
                  <a:cxn ang="0">
                    <a:pos x="1" y="15"/>
                  </a:cxn>
                  <a:cxn ang="0">
                    <a:pos x="0" y="14"/>
                  </a:cxn>
                  <a:cxn ang="0">
                    <a:pos x="13" y="0"/>
                  </a:cxn>
                  <a:cxn ang="0">
                    <a:pos x="13" y="0"/>
                  </a:cxn>
                  <a:cxn ang="0">
                    <a:pos x="15" y="0"/>
                  </a:cxn>
                  <a:cxn ang="0">
                    <a:pos x="15" y="0"/>
                  </a:cxn>
                  <a:cxn ang="0">
                    <a:pos x="15" y="1"/>
                  </a:cxn>
                  <a:cxn ang="0">
                    <a:pos x="13" y="1"/>
                  </a:cxn>
                  <a:cxn ang="0">
                    <a:pos x="13" y="1"/>
                  </a:cxn>
                  <a:cxn ang="0">
                    <a:pos x="5" y="8"/>
                  </a:cxn>
                  <a:cxn ang="0">
                    <a:pos x="5" y="8"/>
                  </a:cxn>
                  <a:cxn ang="0">
                    <a:pos x="1" y="15"/>
                  </a:cxn>
                  <a:cxn ang="0">
                    <a:pos x="1" y="15"/>
                  </a:cxn>
                  <a:cxn ang="0">
                    <a:pos x="0" y="14"/>
                  </a:cxn>
                </a:cxnLst>
                <a:rect l="0" t="0" r="r" b="b"/>
                <a:pathLst>
                  <a:path w="15" h="15">
                    <a:moveTo>
                      <a:pt x="1" y="15"/>
                    </a:moveTo>
                    <a:cubicBezTo>
                      <a:pt x="1" y="15"/>
                      <a:pt x="1" y="15"/>
                      <a:pt x="1" y="15"/>
                    </a:cubicBezTo>
                    <a:cubicBezTo>
                      <a:pt x="1" y="15"/>
                      <a:pt x="1" y="15"/>
                      <a:pt x="1" y="15"/>
                    </a:cubicBezTo>
                    <a:cubicBezTo>
                      <a:pt x="1" y="15"/>
                      <a:pt x="1" y="15"/>
                      <a:pt x="1" y="15"/>
                    </a:cubicBezTo>
                    <a:cubicBezTo>
                      <a:pt x="1" y="15"/>
                      <a:pt x="1" y="15"/>
                      <a:pt x="1" y="15"/>
                    </a:cubicBezTo>
                    <a:close/>
                    <a:moveTo>
                      <a:pt x="0" y="14"/>
                    </a:moveTo>
                    <a:cubicBezTo>
                      <a:pt x="0" y="14"/>
                      <a:pt x="7" y="0"/>
                      <a:pt x="13" y="0"/>
                    </a:cubicBezTo>
                    <a:cubicBezTo>
                      <a:pt x="13" y="0"/>
                      <a:pt x="13" y="0"/>
                      <a:pt x="13" y="0"/>
                    </a:cubicBezTo>
                    <a:cubicBezTo>
                      <a:pt x="14" y="0"/>
                      <a:pt x="15" y="0"/>
                      <a:pt x="15" y="0"/>
                    </a:cubicBezTo>
                    <a:cubicBezTo>
                      <a:pt x="15" y="0"/>
                      <a:pt x="15" y="0"/>
                      <a:pt x="15" y="0"/>
                    </a:cubicBezTo>
                    <a:cubicBezTo>
                      <a:pt x="15" y="1"/>
                      <a:pt x="15" y="1"/>
                      <a:pt x="15" y="1"/>
                    </a:cubicBezTo>
                    <a:cubicBezTo>
                      <a:pt x="14" y="1"/>
                      <a:pt x="14" y="1"/>
                      <a:pt x="13" y="1"/>
                    </a:cubicBezTo>
                    <a:cubicBezTo>
                      <a:pt x="13" y="1"/>
                      <a:pt x="13" y="1"/>
                      <a:pt x="13" y="1"/>
                    </a:cubicBezTo>
                    <a:cubicBezTo>
                      <a:pt x="11" y="1"/>
                      <a:pt x="8" y="4"/>
                      <a:pt x="5" y="8"/>
                    </a:cubicBezTo>
                    <a:cubicBezTo>
                      <a:pt x="5" y="8"/>
                      <a:pt x="5" y="8"/>
                      <a:pt x="5" y="8"/>
                    </a:cubicBezTo>
                    <a:cubicBezTo>
                      <a:pt x="3" y="11"/>
                      <a:pt x="1" y="15"/>
                      <a:pt x="1" y="15"/>
                    </a:cubicBezTo>
                    <a:cubicBezTo>
                      <a:pt x="1" y="15"/>
                      <a:pt x="1" y="15"/>
                      <a:pt x="1" y="15"/>
                    </a:cubicBezTo>
                    <a:cubicBezTo>
                      <a:pt x="0" y="14"/>
                      <a:pt x="0" y="14"/>
                      <a:pt x="0" y="14"/>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1" name="Freeform 22"/>
              <p:cNvSpPr>
                <a:spLocks/>
              </p:cNvSpPr>
              <p:nvPr/>
            </p:nvSpPr>
            <p:spPr bwMode="auto">
              <a:xfrm>
                <a:off x="5507038" y="1117601"/>
                <a:ext cx="74613" cy="84138"/>
              </a:xfrm>
              <a:custGeom>
                <a:avLst/>
                <a:gdLst/>
                <a:ahLst/>
                <a:cxnLst>
                  <a:cxn ang="0">
                    <a:pos x="5" y="1"/>
                  </a:cxn>
                  <a:cxn ang="0">
                    <a:pos x="1" y="2"/>
                  </a:cxn>
                  <a:cxn ang="0">
                    <a:pos x="1" y="2"/>
                  </a:cxn>
                  <a:cxn ang="0">
                    <a:pos x="1" y="2"/>
                  </a:cxn>
                  <a:cxn ang="0">
                    <a:pos x="0" y="1"/>
                  </a:cxn>
                  <a:cxn ang="0">
                    <a:pos x="5" y="0"/>
                  </a:cxn>
                  <a:cxn ang="0">
                    <a:pos x="5" y="0"/>
                  </a:cxn>
                  <a:cxn ang="0">
                    <a:pos x="20" y="22"/>
                  </a:cxn>
                  <a:cxn ang="0">
                    <a:pos x="20" y="22"/>
                  </a:cxn>
                  <a:cxn ang="0">
                    <a:pos x="18" y="22"/>
                  </a:cxn>
                  <a:cxn ang="0">
                    <a:pos x="5" y="1"/>
                  </a:cxn>
                </a:cxnLst>
                <a:rect l="0" t="0" r="r" b="b"/>
                <a:pathLst>
                  <a:path w="20" h="22">
                    <a:moveTo>
                      <a:pt x="5" y="1"/>
                    </a:moveTo>
                    <a:cubicBezTo>
                      <a:pt x="3" y="1"/>
                      <a:pt x="1" y="2"/>
                      <a:pt x="1" y="2"/>
                    </a:cubicBezTo>
                    <a:cubicBezTo>
                      <a:pt x="1" y="2"/>
                      <a:pt x="1" y="2"/>
                      <a:pt x="1" y="2"/>
                    </a:cubicBezTo>
                    <a:cubicBezTo>
                      <a:pt x="1" y="2"/>
                      <a:pt x="1" y="2"/>
                      <a:pt x="1" y="2"/>
                    </a:cubicBezTo>
                    <a:cubicBezTo>
                      <a:pt x="0" y="1"/>
                      <a:pt x="0" y="1"/>
                      <a:pt x="0" y="1"/>
                    </a:cubicBezTo>
                    <a:cubicBezTo>
                      <a:pt x="0" y="1"/>
                      <a:pt x="2" y="0"/>
                      <a:pt x="5" y="0"/>
                    </a:cubicBezTo>
                    <a:cubicBezTo>
                      <a:pt x="5" y="0"/>
                      <a:pt x="5" y="0"/>
                      <a:pt x="5" y="0"/>
                    </a:cubicBezTo>
                    <a:cubicBezTo>
                      <a:pt x="11" y="0"/>
                      <a:pt x="19" y="3"/>
                      <a:pt x="20" y="22"/>
                    </a:cubicBezTo>
                    <a:cubicBezTo>
                      <a:pt x="20" y="22"/>
                      <a:pt x="20" y="22"/>
                      <a:pt x="20" y="22"/>
                    </a:cubicBezTo>
                    <a:cubicBezTo>
                      <a:pt x="18" y="22"/>
                      <a:pt x="18" y="22"/>
                      <a:pt x="18" y="22"/>
                    </a:cubicBezTo>
                    <a:cubicBezTo>
                      <a:pt x="18" y="4"/>
                      <a:pt x="10" y="1"/>
                      <a:pt x="5" y="1"/>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2" name="Freeform 23"/>
              <p:cNvSpPr>
                <a:spLocks/>
              </p:cNvSpPr>
              <p:nvPr/>
            </p:nvSpPr>
            <p:spPr bwMode="auto">
              <a:xfrm>
                <a:off x="4987925" y="2170113"/>
                <a:ext cx="128588" cy="68263"/>
              </a:xfrm>
              <a:custGeom>
                <a:avLst/>
                <a:gdLst/>
                <a:ahLst/>
                <a:cxnLst>
                  <a:cxn ang="0">
                    <a:pos x="0" y="13"/>
                  </a:cxn>
                  <a:cxn ang="0">
                    <a:pos x="1" y="18"/>
                  </a:cxn>
                  <a:cxn ang="0">
                    <a:pos x="34" y="11"/>
                  </a:cxn>
                  <a:cxn ang="0">
                    <a:pos x="34" y="7"/>
                  </a:cxn>
                  <a:cxn ang="0">
                    <a:pos x="0" y="13"/>
                  </a:cxn>
                </a:cxnLst>
                <a:rect l="0" t="0" r="r" b="b"/>
                <a:pathLst>
                  <a:path w="34" h="18">
                    <a:moveTo>
                      <a:pt x="0" y="13"/>
                    </a:moveTo>
                    <a:cubicBezTo>
                      <a:pt x="1" y="18"/>
                      <a:pt x="1" y="18"/>
                      <a:pt x="1" y="18"/>
                    </a:cubicBezTo>
                    <a:cubicBezTo>
                      <a:pt x="1" y="18"/>
                      <a:pt x="18" y="6"/>
                      <a:pt x="34" y="11"/>
                    </a:cubicBezTo>
                    <a:cubicBezTo>
                      <a:pt x="34" y="7"/>
                      <a:pt x="34" y="7"/>
                      <a:pt x="34" y="7"/>
                    </a:cubicBezTo>
                    <a:cubicBezTo>
                      <a:pt x="34" y="7"/>
                      <a:pt x="17" y="0"/>
                      <a:pt x="0" y="1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3" name="Freeform 24"/>
              <p:cNvSpPr>
                <a:spLocks/>
              </p:cNvSpPr>
              <p:nvPr/>
            </p:nvSpPr>
            <p:spPr bwMode="auto">
              <a:xfrm>
                <a:off x="5754688" y="1955801"/>
                <a:ext cx="115888" cy="112713"/>
              </a:xfrm>
              <a:custGeom>
                <a:avLst/>
                <a:gdLst/>
                <a:ahLst/>
                <a:cxnLst>
                  <a:cxn ang="0">
                    <a:pos x="0" y="3"/>
                  </a:cxn>
                  <a:cxn ang="0">
                    <a:pos x="1" y="0"/>
                  </a:cxn>
                  <a:cxn ang="0">
                    <a:pos x="31" y="23"/>
                  </a:cxn>
                  <a:cxn ang="0">
                    <a:pos x="27" y="28"/>
                  </a:cxn>
                  <a:cxn ang="0">
                    <a:pos x="26" y="24"/>
                  </a:cxn>
                  <a:cxn ang="0">
                    <a:pos x="15" y="9"/>
                  </a:cxn>
                  <a:cxn ang="0">
                    <a:pos x="0" y="3"/>
                  </a:cxn>
                </a:cxnLst>
                <a:rect l="0" t="0" r="r" b="b"/>
                <a:pathLst>
                  <a:path w="31" h="30">
                    <a:moveTo>
                      <a:pt x="0" y="3"/>
                    </a:moveTo>
                    <a:cubicBezTo>
                      <a:pt x="1" y="0"/>
                      <a:pt x="1" y="0"/>
                      <a:pt x="1" y="0"/>
                    </a:cubicBezTo>
                    <a:cubicBezTo>
                      <a:pt x="1" y="0"/>
                      <a:pt x="27" y="3"/>
                      <a:pt x="31" y="23"/>
                    </a:cubicBezTo>
                    <a:cubicBezTo>
                      <a:pt x="31" y="23"/>
                      <a:pt x="29" y="26"/>
                      <a:pt x="27" y="28"/>
                    </a:cubicBezTo>
                    <a:cubicBezTo>
                      <a:pt x="25" y="30"/>
                      <a:pt x="26" y="24"/>
                      <a:pt x="26" y="24"/>
                    </a:cubicBezTo>
                    <a:cubicBezTo>
                      <a:pt x="26" y="24"/>
                      <a:pt x="22" y="13"/>
                      <a:pt x="15" y="9"/>
                    </a:cubicBezTo>
                    <a:cubicBezTo>
                      <a:pt x="9" y="6"/>
                      <a:pt x="0" y="3"/>
                      <a:pt x="0" y="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88" name="Group 99"/>
            <p:cNvGrpSpPr>
              <a:grpSpLocks noChangeAspect="1"/>
            </p:cNvGrpSpPr>
            <p:nvPr/>
          </p:nvGrpSpPr>
          <p:grpSpPr>
            <a:xfrm>
              <a:off x="6705600" y="685800"/>
              <a:ext cx="619125" cy="1744028"/>
              <a:chOff x="558800" y="720726"/>
              <a:chExt cx="1031875" cy="2906713"/>
            </a:xfrm>
            <a:effectLst/>
          </p:grpSpPr>
          <p:sp>
            <p:nvSpPr>
              <p:cNvPr id="90" name="Freeform 50"/>
              <p:cNvSpPr>
                <a:spLocks noEditPoints="1"/>
              </p:cNvSpPr>
              <p:nvPr/>
            </p:nvSpPr>
            <p:spPr bwMode="auto">
              <a:xfrm>
                <a:off x="558800" y="720726"/>
                <a:ext cx="1031875" cy="2906713"/>
              </a:xfrm>
              <a:custGeom>
                <a:avLst/>
                <a:gdLst/>
                <a:ahLst/>
                <a:cxnLst>
                  <a:cxn ang="0">
                    <a:pos x="108" y="630"/>
                  </a:cxn>
                  <a:cxn ang="0">
                    <a:pos x="103" y="739"/>
                  </a:cxn>
                  <a:cxn ang="0">
                    <a:pos x="98" y="759"/>
                  </a:cxn>
                  <a:cxn ang="0">
                    <a:pos x="89" y="750"/>
                  </a:cxn>
                  <a:cxn ang="0">
                    <a:pos x="51" y="766"/>
                  </a:cxn>
                  <a:cxn ang="0">
                    <a:pos x="63" y="738"/>
                  </a:cxn>
                  <a:cxn ang="0">
                    <a:pos x="60" y="653"/>
                  </a:cxn>
                  <a:cxn ang="0">
                    <a:pos x="54" y="516"/>
                  </a:cxn>
                  <a:cxn ang="0">
                    <a:pos x="46" y="360"/>
                  </a:cxn>
                  <a:cxn ang="0">
                    <a:pos x="51" y="329"/>
                  </a:cxn>
                  <a:cxn ang="0">
                    <a:pos x="50" y="305"/>
                  </a:cxn>
                  <a:cxn ang="0">
                    <a:pos x="33" y="307"/>
                  </a:cxn>
                  <a:cxn ang="0">
                    <a:pos x="3" y="220"/>
                  </a:cxn>
                  <a:cxn ang="0">
                    <a:pos x="65" y="123"/>
                  </a:cxn>
                  <a:cxn ang="0">
                    <a:pos x="68" y="75"/>
                  </a:cxn>
                  <a:cxn ang="0">
                    <a:pos x="113" y="3"/>
                  </a:cxn>
                  <a:cxn ang="0">
                    <a:pos x="176" y="31"/>
                  </a:cxn>
                  <a:cxn ang="0">
                    <a:pos x="184" y="82"/>
                  </a:cxn>
                  <a:cxn ang="0">
                    <a:pos x="177" y="106"/>
                  </a:cxn>
                  <a:cxn ang="0">
                    <a:pos x="177" y="112"/>
                  </a:cxn>
                  <a:cxn ang="0">
                    <a:pos x="225" y="149"/>
                  </a:cxn>
                  <a:cxn ang="0">
                    <a:pos x="235" y="296"/>
                  </a:cxn>
                  <a:cxn ang="0">
                    <a:pos x="244" y="392"/>
                  </a:cxn>
                  <a:cxn ang="0">
                    <a:pos x="242" y="400"/>
                  </a:cxn>
                  <a:cxn ang="0">
                    <a:pos x="239" y="427"/>
                  </a:cxn>
                  <a:cxn ang="0">
                    <a:pos x="227" y="434"/>
                  </a:cxn>
                  <a:cxn ang="0">
                    <a:pos x="215" y="453"/>
                  </a:cxn>
                  <a:cxn ang="0">
                    <a:pos x="219" y="505"/>
                  </a:cxn>
                  <a:cxn ang="0">
                    <a:pos x="230" y="545"/>
                  </a:cxn>
                  <a:cxn ang="0">
                    <a:pos x="255" y="706"/>
                  </a:cxn>
                  <a:cxn ang="0">
                    <a:pos x="261" y="746"/>
                  </a:cxn>
                  <a:cxn ang="0">
                    <a:pos x="240" y="773"/>
                  </a:cxn>
                  <a:cxn ang="0">
                    <a:pos x="231" y="746"/>
                  </a:cxn>
                  <a:cxn ang="0">
                    <a:pos x="208" y="727"/>
                  </a:cxn>
                  <a:cxn ang="0">
                    <a:pos x="175" y="563"/>
                  </a:cxn>
                  <a:cxn ang="0">
                    <a:pos x="138" y="432"/>
                  </a:cxn>
                  <a:cxn ang="0">
                    <a:pos x="121" y="422"/>
                  </a:cxn>
                  <a:cxn ang="0">
                    <a:pos x="106" y="576"/>
                  </a:cxn>
                  <a:cxn ang="0">
                    <a:pos x="40" y="231"/>
                  </a:cxn>
                  <a:cxn ang="0">
                    <a:pos x="47" y="262"/>
                  </a:cxn>
                  <a:cxn ang="0">
                    <a:pos x="64" y="275"/>
                  </a:cxn>
                  <a:cxn ang="0">
                    <a:pos x="76" y="254"/>
                  </a:cxn>
                  <a:cxn ang="0">
                    <a:pos x="69" y="212"/>
                  </a:cxn>
                  <a:cxn ang="0">
                    <a:pos x="204" y="373"/>
                  </a:cxn>
                  <a:cxn ang="0">
                    <a:pos x="209" y="379"/>
                  </a:cxn>
                  <a:cxn ang="0">
                    <a:pos x="204" y="373"/>
                  </a:cxn>
                  <a:cxn ang="0">
                    <a:pos x="202" y="348"/>
                  </a:cxn>
                  <a:cxn ang="0">
                    <a:pos x="199" y="321"/>
                  </a:cxn>
                  <a:cxn ang="0">
                    <a:pos x="214" y="433"/>
                  </a:cxn>
                  <a:cxn ang="0">
                    <a:pos x="217" y="445"/>
                  </a:cxn>
                  <a:cxn ang="0">
                    <a:pos x="216" y="431"/>
                  </a:cxn>
                </a:cxnLst>
                <a:rect l="0" t="0" r="r" b="b"/>
                <a:pathLst>
                  <a:path w="275" h="774">
                    <a:moveTo>
                      <a:pt x="106" y="576"/>
                    </a:moveTo>
                    <a:cubicBezTo>
                      <a:pt x="106" y="576"/>
                      <a:pt x="108" y="620"/>
                      <a:pt x="108" y="630"/>
                    </a:cubicBezTo>
                    <a:cubicBezTo>
                      <a:pt x="108" y="639"/>
                      <a:pt x="110" y="720"/>
                      <a:pt x="108" y="724"/>
                    </a:cubicBezTo>
                    <a:cubicBezTo>
                      <a:pt x="107" y="727"/>
                      <a:pt x="103" y="733"/>
                      <a:pt x="103" y="739"/>
                    </a:cubicBezTo>
                    <a:cubicBezTo>
                      <a:pt x="103" y="744"/>
                      <a:pt x="103" y="760"/>
                      <a:pt x="103" y="760"/>
                    </a:cubicBezTo>
                    <a:cubicBezTo>
                      <a:pt x="98" y="759"/>
                      <a:pt x="98" y="759"/>
                      <a:pt x="98" y="759"/>
                    </a:cubicBezTo>
                    <a:cubicBezTo>
                      <a:pt x="98" y="759"/>
                      <a:pt x="98" y="743"/>
                      <a:pt x="91" y="740"/>
                    </a:cubicBezTo>
                    <a:cubicBezTo>
                      <a:pt x="91" y="740"/>
                      <a:pt x="89" y="746"/>
                      <a:pt x="89" y="750"/>
                    </a:cubicBezTo>
                    <a:cubicBezTo>
                      <a:pt x="89" y="754"/>
                      <a:pt x="90" y="766"/>
                      <a:pt x="80" y="768"/>
                    </a:cubicBezTo>
                    <a:cubicBezTo>
                      <a:pt x="70" y="769"/>
                      <a:pt x="55" y="769"/>
                      <a:pt x="51" y="766"/>
                    </a:cubicBezTo>
                    <a:cubicBezTo>
                      <a:pt x="46" y="764"/>
                      <a:pt x="44" y="760"/>
                      <a:pt x="51" y="755"/>
                    </a:cubicBezTo>
                    <a:cubicBezTo>
                      <a:pt x="57" y="750"/>
                      <a:pt x="63" y="744"/>
                      <a:pt x="63" y="738"/>
                    </a:cubicBezTo>
                    <a:cubicBezTo>
                      <a:pt x="64" y="731"/>
                      <a:pt x="66" y="724"/>
                      <a:pt x="64" y="723"/>
                    </a:cubicBezTo>
                    <a:cubicBezTo>
                      <a:pt x="62" y="721"/>
                      <a:pt x="61" y="666"/>
                      <a:pt x="60" y="653"/>
                    </a:cubicBezTo>
                    <a:cubicBezTo>
                      <a:pt x="59" y="639"/>
                      <a:pt x="55" y="621"/>
                      <a:pt x="55" y="606"/>
                    </a:cubicBezTo>
                    <a:cubicBezTo>
                      <a:pt x="55" y="592"/>
                      <a:pt x="55" y="529"/>
                      <a:pt x="54" y="516"/>
                    </a:cubicBezTo>
                    <a:cubicBezTo>
                      <a:pt x="52" y="504"/>
                      <a:pt x="47" y="438"/>
                      <a:pt x="47" y="423"/>
                    </a:cubicBezTo>
                    <a:cubicBezTo>
                      <a:pt x="47" y="407"/>
                      <a:pt x="46" y="360"/>
                      <a:pt x="46" y="360"/>
                    </a:cubicBezTo>
                    <a:cubicBezTo>
                      <a:pt x="40" y="358"/>
                      <a:pt x="40" y="358"/>
                      <a:pt x="40" y="358"/>
                    </a:cubicBezTo>
                    <a:cubicBezTo>
                      <a:pt x="40" y="358"/>
                      <a:pt x="47" y="356"/>
                      <a:pt x="51" y="329"/>
                    </a:cubicBezTo>
                    <a:cubicBezTo>
                      <a:pt x="51" y="329"/>
                      <a:pt x="57" y="310"/>
                      <a:pt x="59" y="307"/>
                    </a:cubicBezTo>
                    <a:cubicBezTo>
                      <a:pt x="61" y="305"/>
                      <a:pt x="55" y="303"/>
                      <a:pt x="50" y="305"/>
                    </a:cubicBezTo>
                    <a:cubicBezTo>
                      <a:pt x="44" y="307"/>
                      <a:pt x="43" y="306"/>
                      <a:pt x="41" y="306"/>
                    </a:cubicBezTo>
                    <a:cubicBezTo>
                      <a:pt x="39" y="306"/>
                      <a:pt x="40" y="311"/>
                      <a:pt x="33" y="307"/>
                    </a:cubicBezTo>
                    <a:cubicBezTo>
                      <a:pt x="27" y="303"/>
                      <a:pt x="24" y="286"/>
                      <a:pt x="21" y="276"/>
                    </a:cubicBezTo>
                    <a:cubicBezTo>
                      <a:pt x="18" y="265"/>
                      <a:pt x="0" y="226"/>
                      <a:pt x="3" y="220"/>
                    </a:cubicBezTo>
                    <a:cubicBezTo>
                      <a:pt x="5" y="213"/>
                      <a:pt x="42" y="150"/>
                      <a:pt x="47" y="142"/>
                    </a:cubicBezTo>
                    <a:cubicBezTo>
                      <a:pt x="51" y="134"/>
                      <a:pt x="56" y="124"/>
                      <a:pt x="65" y="123"/>
                    </a:cubicBezTo>
                    <a:cubicBezTo>
                      <a:pt x="65" y="123"/>
                      <a:pt x="61" y="118"/>
                      <a:pt x="60" y="109"/>
                    </a:cubicBezTo>
                    <a:cubicBezTo>
                      <a:pt x="59" y="100"/>
                      <a:pt x="65" y="82"/>
                      <a:pt x="68" y="75"/>
                    </a:cubicBezTo>
                    <a:cubicBezTo>
                      <a:pt x="72" y="68"/>
                      <a:pt x="84" y="35"/>
                      <a:pt x="89" y="26"/>
                    </a:cubicBezTo>
                    <a:cubicBezTo>
                      <a:pt x="93" y="17"/>
                      <a:pt x="102" y="5"/>
                      <a:pt x="113" y="3"/>
                    </a:cubicBezTo>
                    <a:cubicBezTo>
                      <a:pt x="123" y="0"/>
                      <a:pt x="137" y="0"/>
                      <a:pt x="145" y="5"/>
                    </a:cubicBezTo>
                    <a:cubicBezTo>
                      <a:pt x="154" y="10"/>
                      <a:pt x="171" y="19"/>
                      <a:pt x="176" y="31"/>
                    </a:cubicBezTo>
                    <a:cubicBezTo>
                      <a:pt x="181" y="44"/>
                      <a:pt x="179" y="49"/>
                      <a:pt x="184" y="55"/>
                    </a:cubicBezTo>
                    <a:cubicBezTo>
                      <a:pt x="188" y="61"/>
                      <a:pt x="186" y="76"/>
                      <a:pt x="184" y="82"/>
                    </a:cubicBezTo>
                    <a:cubicBezTo>
                      <a:pt x="181" y="87"/>
                      <a:pt x="181" y="93"/>
                      <a:pt x="181" y="97"/>
                    </a:cubicBezTo>
                    <a:cubicBezTo>
                      <a:pt x="181" y="101"/>
                      <a:pt x="179" y="106"/>
                      <a:pt x="177" y="106"/>
                    </a:cubicBezTo>
                    <a:cubicBezTo>
                      <a:pt x="175" y="106"/>
                      <a:pt x="175" y="106"/>
                      <a:pt x="175" y="106"/>
                    </a:cubicBezTo>
                    <a:cubicBezTo>
                      <a:pt x="177" y="112"/>
                      <a:pt x="177" y="112"/>
                      <a:pt x="177" y="112"/>
                    </a:cubicBezTo>
                    <a:cubicBezTo>
                      <a:pt x="177" y="112"/>
                      <a:pt x="198" y="116"/>
                      <a:pt x="209" y="122"/>
                    </a:cubicBezTo>
                    <a:cubicBezTo>
                      <a:pt x="220" y="128"/>
                      <a:pt x="225" y="139"/>
                      <a:pt x="225" y="149"/>
                    </a:cubicBezTo>
                    <a:cubicBezTo>
                      <a:pt x="225" y="158"/>
                      <a:pt x="228" y="191"/>
                      <a:pt x="229" y="205"/>
                    </a:cubicBezTo>
                    <a:cubicBezTo>
                      <a:pt x="230" y="219"/>
                      <a:pt x="235" y="285"/>
                      <a:pt x="235" y="296"/>
                    </a:cubicBezTo>
                    <a:cubicBezTo>
                      <a:pt x="235" y="307"/>
                      <a:pt x="239" y="369"/>
                      <a:pt x="239" y="374"/>
                    </a:cubicBezTo>
                    <a:cubicBezTo>
                      <a:pt x="239" y="379"/>
                      <a:pt x="242" y="390"/>
                      <a:pt x="244" y="392"/>
                    </a:cubicBezTo>
                    <a:cubicBezTo>
                      <a:pt x="245" y="393"/>
                      <a:pt x="239" y="393"/>
                      <a:pt x="239" y="393"/>
                    </a:cubicBezTo>
                    <a:cubicBezTo>
                      <a:pt x="239" y="393"/>
                      <a:pt x="242" y="398"/>
                      <a:pt x="242" y="400"/>
                    </a:cubicBezTo>
                    <a:cubicBezTo>
                      <a:pt x="243" y="402"/>
                      <a:pt x="244" y="412"/>
                      <a:pt x="244" y="418"/>
                    </a:cubicBezTo>
                    <a:cubicBezTo>
                      <a:pt x="243" y="424"/>
                      <a:pt x="239" y="427"/>
                      <a:pt x="239" y="427"/>
                    </a:cubicBezTo>
                    <a:cubicBezTo>
                      <a:pt x="239" y="427"/>
                      <a:pt x="237" y="431"/>
                      <a:pt x="234" y="432"/>
                    </a:cubicBezTo>
                    <a:cubicBezTo>
                      <a:pt x="232" y="433"/>
                      <a:pt x="229" y="430"/>
                      <a:pt x="227" y="434"/>
                    </a:cubicBezTo>
                    <a:cubicBezTo>
                      <a:pt x="226" y="439"/>
                      <a:pt x="225" y="448"/>
                      <a:pt x="222" y="451"/>
                    </a:cubicBezTo>
                    <a:cubicBezTo>
                      <a:pt x="218" y="453"/>
                      <a:pt x="215" y="453"/>
                      <a:pt x="215" y="453"/>
                    </a:cubicBezTo>
                    <a:cubicBezTo>
                      <a:pt x="215" y="453"/>
                      <a:pt x="219" y="471"/>
                      <a:pt x="219" y="478"/>
                    </a:cubicBezTo>
                    <a:cubicBezTo>
                      <a:pt x="220" y="485"/>
                      <a:pt x="220" y="500"/>
                      <a:pt x="219" y="505"/>
                    </a:cubicBezTo>
                    <a:cubicBezTo>
                      <a:pt x="218" y="510"/>
                      <a:pt x="223" y="518"/>
                      <a:pt x="224" y="520"/>
                    </a:cubicBezTo>
                    <a:cubicBezTo>
                      <a:pt x="225" y="523"/>
                      <a:pt x="229" y="540"/>
                      <a:pt x="230" y="545"/>
                    </a:cubicBezTo>
                    <a:cubicBezTo>
                      <a:pt x="231" y="550"/>
                      <a:pt x="241" y="585"/>
                      <a:pt x="242" y="598"/>
                    </a:cubicBezTo>
                    <a:cubicBezTo>
                      <a:pt x="244" y="611"/>
                      <a:pt x="250" y="645"/>
                      <a:pt x="255" y="706"/>
                    </a:cubicBezTo>
                    <a:cubicBezTo>
                      <a:pt x="255" y="706"/>
                      <a:pt x="252" y="720"/>
                      <a:pt x="254" y="724"/>
                    </a:cubicBezTo>
                    <a:cubicBezTo>
                      <a:pt x="256" y="729"/>
                      <a:pt x="260" y="742"/>
                      <a:pt x="261" y="746"/>
                    </a:cubicBezTo>
                    <a:cubicBezTo>
                      <a:pt x="263" y="750"/>
                      <a:pt x="275" y="766"/>
                      <a:pt x="269" y="770"/>
                    </a:cubicBezTo>
                    <a:cubicBezTo>
                      <a:pt x="263" y="774"/>
                      <a:pt x="242" y="773"/>
                      <a:pt x="240" y="773"/>
                    </a:cubicBezTo>
                    <a:cubicBezTo>
                      <a:pt x="235" y="773"/>
                      <a:pt x="231" y="769"/>
                      <a:pt x="230" y="765"/>
                    </a:cubicBezTo>
                    <a:cubicBezTo>
                      <a:pt x="229" y="760"/>
                      <a:pt x="232" y="754"/>
                      <a:pt x="231" y="746"/>
                    </a:cubicBezTo>
                    <a:cubicBezTo>
                      <a:pt x="230" y="739"/>
                      <a:pt x="227" y="728"/>
                      <a:pt x="224" y="728"/>
                    </a:cubicBezTo>
                    <a:cubicBezTo>
                      <a:pt x="220" y="729"/>
                      <a:pt x="208" y="727"/>
                      <a:pt x="208" y="727"/>
                    </a:cubicBezTo>
                    <a:cubicBezTo>
                      <a:pt x="208" y="727"/>
                      <a:pt x="203" y="691"/>
                      <a:pt x="197" y="673"/>
                    </a:cubicBezTo>
                    <a:cubicBezTo>
                      <a:pt x="192" y="654"/>
                      <a:pt x="182" y="590"/>
                      <a:pt x="175" y="563"/>
                    </a:cubicBezTo>
                    <a:cubicBezTo>
                      <a:pt x="169" y="535"/>
                      <a:pt x="159" y="488"/>
                      <a:pt x="154" y="474"/>
                    </a:cubicBezTo>
                    <a:cubicBezTo>
                      <a:pt x="149" y="459"/>
                      <a:pt x="145" y="452"/>
                      <a:pt x="138" y="432"/>
                    </a:cubicBezTo>
                    <a:cubicBezTo>
                      <a:pt x="131" y="412"/>
                      <a:pt x="125" y="393"/>
                      <a:pt x="125" y="393"/>
                    </a:cubicBezTo>
                    <a:cubicBezTo>
                      <a:pt x="125" y="393"/>
                      <a:pt x="124" y="414"/>
                      <a:pt x="121" y="422"/>
                    </a:cubicBezTo>
                    <a:cubicBezTo>
                      <a:pt x="117" y="431"/>
                      <a:pt x="114" y="473"/>
                      <a:pt x="113" y="486"/>
                    </a:cubicBezTo>
                    <a:cubicBezTo>
                      <a:pt x="111" y="499"/>
                      <a:pt x="104" y="570"/>
                      <a:pt x="106" y="576"/>
                    </a:cubicBezTo>
                    <a:close/>
                    <a:moveTo>
                      <a:pt x="60" y="193"/>
                    </a:moveTo>
                    <a:cubicBezTo>
                      <a:pt x="60" y="193"/>
                      <a:pt x="39" y="227"/>
                      <a:pt x="40" y="231"/>
                    </a:cubicBezTo>
                    <a:cubicBezTo>
                      <a:pt x="41" y="236"/>
                      <a:pt x="46" y="244"/>
                      <a:pt x="46" y="250"/>
                    </a:cubicBezTo>
                    <a:cubicBezTo>
                      <a:pt x="45" y="255"/>
                      <a:pt x="45" y="258"/>
                      <a:pt x="47" y="262"/>
                    </a:cubicBezTo>
                    <a:cubicBezTo>
                      <a:pt x="50" y="266"/>
                      <a:pt x="55" y="281"/>
                      <a:pt x="55" y="281"/>
                    </a:cubicBezTo>
                    <a:cubicBezTo>
                      <a:pt x="55" y="281"/>
                      <a:pt x="62" y="278"/>
                      <a:pt x="64" y="275"/>
                    </a:cubicBezTo>
                    <a:cubicBezTo>
                      <a:pt x="65" y="272"/>
                      <a:pt x="68" y="269"/>
                      <a:pt x="70" y="269"/>
                    </a:cubicBezTo>
                    <a:cubicBezTo>
                      <a:pt x="72" y="269"/>
                      <a:pt x="76" y="254"/>
                      <a:pt x="76" y="254"/>
                    </a:cubicBezTo>
                    <a:cubicBezTo>
                      <a:pt x="76" y="254"/>
                      <a:pt x="72" y="237"/>
                      <a:pt x="73" y="230"/>
                    </a:cubicBezTo>
                    <a:cubicBezTo>
                      <a:pt x="74" y="223"/>
                      <a:pt x="71" y="218"/>
                      <a:pt x="69" y="212"/>
                    </a:cubicBezTo>
                    <a:cubicBezTo>
                      <a:pt x="67" y="205"/>
                      <a:pt x="60" y="193"/>
                      <a:pt x="60" y="193"/>
                    </a:cubicBezTo>
                    <a:close/>
                    <a:moveTo>
                      <a:pt x="204" y="373"/>
                    </a:moveTo>
                    <a:cubicBezTo>
                      <a:pt x="204" y="373"/>
                      <a:pt x="206" y="383"/>
                      <a:pt x="207" y="385"/>
                    </a:cubicBezTo>
                    <a:cubicBezTo>
                      <a:pt x="208" y="388"/>
                      <a:pt x="209" y="384"/>
                      <a:pt x="209" y="379"/>
                    </a:cubicBezTo>
                    <a:cubicBezTo>
                      <a:pt x="209" y="374"/>
                      <a:pt x="204" y="364"/>
                      <a:pt x="204" y="360"/>
                    </a:cubicBezTo>
                    <a:cubicBezTo>
                      <a:pt x="204" y="356"/>
                      <a:pt x="204" y="373"/>
                      <a:pt x="204" y="373"/>
                    </a:cubicBezTo>
                    <a:close/>
                    <a:moveTo>
                      <a:pt x="200" y="334"/>
                    </a:moveTo>
                    <a:cubicBezTo>
                      <a:pt x="200" y="334"/>
                      <a:pt x="202" y="345"/>
                      <a:pt x="202" y="348"/>
                    </a:cubicBezTo>
                    <a:cubicBezTo>
                      <a:pt x="202" y="352"/>
                      <a:pt x="205" y="341"/>
                      <a:pt x="203" y="336"/>
                    </a:cubicBezTo>
                    <a:cubicBezTo>
                      <a:pt x="202" y="331"/>
                      <a:pt x="199" y="325"/>
                      <a:pt x="199" y="321"/>
                    </a:cubicBezTo>
                    <a:cubicBezTo>
                      <a:pt x="199" y="318"/>
                      <a:pt x="200" y="334"/>
                      <a:pt x="200" y="334"/>
                    </a:cubicBezTo>
                    <a:close/>
                    <a:moveTo>
                      <a:pt x="214" y="433"/>
                    </a:moveTo>
                    <a:cubicBezTo>
                      <a:pt x="214" y="450"/>
                      <a:pt x="214" y="450"/>
                      <a:pt x="214" y="450"/>
                    </a:cubicBezTo>
                    <a:cubicBezTo>
                      <a:pt x="214" y="450"/>
                      <a:pt x="217" y="450"/>
                      <a:pt x="217" y="445"/>
                    </a:cubicBezTo>
                    <a:cubicBezTo>
                      <a:pt x="217" y="441"/>
                      <a:pt x="217" y="437"/>
                      <a:pt x="218" y="434"/>
                    </a:cubicBezTo>
                    <a:cubicBezTo>
                      <a:pt x="219" y="431"/>
                      <a:pt x="218" y="430"/>
                      <a:pt x="216" y="431"/>
                    </a:cubicBezTo>
                    <a:cubicBezTo>
                      <a:pt x="215" y="432"/>
                      <a:pt x="214" y="433"/>
                      <a:pt x="214" y="433"/>
                    </a:cubicBezTo>
                    <a:close/>
                  </a:path>
                </a:pathLst>
              </a:custGeom>
              <a:solidFill>
                <a:srgbClr val="000000"/>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1" name="Freeform 51"/>
              <p:cNvSpPr>
                <a:spLocks/>
              </p:cNvSpPr>
              <p:nvPr/>
            </p:nvSpPr>
            <p:spPr bwMode="auto">
              <a:xfrm>
                <a:off x="798513" y="885826"/>
                <a:ext cx="85725" cy="71438"/>
              </a:xfrm>
              <a:custGeom>
                <a:avLst/>
                <a:gdLst/>
                <a:ahLst/>
                <a:cxnLst>
                  <a:cxn ang="0">
                    <a:pos x="18" y="0"/>
                  </a:cxn>
                  <a:cxn ang="0">
                    <a:pos x="23" y="1"/>
                  </a:cxn>
                  <a:cxn ang="0">
                    <a:pos x="0" y="16"/>
                  </a:cxn>
                  <a:cxn ang="0">
                    <a:pos x="0" y="16"/>
                  </a:cxn>
                  <a:cxn ang="0">
                    <a:pos x="18" y="0"/>
                  </a:cxn>
                </a:cxnLst>
                <a:rect l="0" t="0" r="r" b="b"/>
                <a:pathLst>
                  <a:path w="23" h="19">
                    <a:moveTo>
                      <a:pt x="18" y="0"/>
                    </a:moveTo>
                    <a:cubicBezTo>
                      <a:pt x="23" y="1"/>
                      <a:pt x="23" y="1"/>
                      <a:pt x="23" y="1"/>
                    </a:cubicBezTo>
                    <a:cubicBezTo>
                      <a:pt x="20" y="11"/>
                      <a:pt x="9" y="19"/>
                      <a:pt x="0" y="16"/>
                    </a:cubicBezTo>
                    <a:cubicBezTo>
                      <a:pt x="0" y="16"/>
                      <a:pt x="0" y="16"/>
                      <a:pt x="0" y="16"/>
                    </a:cubicBezTo>
                    <a:cubicBezTo>
                      <a:pt x="9" y="17"/>
                      <a:pt x="17" y="8"/>
                      <a:pt x="18"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2" name="Freeform 52"/>
              <p:cNvSpPr>
                <a:spLocks/>
              </p:cNvSpPr>
              <p:nvPr/>
            </p:nvSpPr>
            <p:spPr bwMode="auto">
              <a:xfrm>
                <a:off x="771525" y="957263"/>
                <a:ext cx="90488" cy="63500"/>
              </a:xfrm>
              <a:custGeom>
                <a:avLst/>
                <a:gdLst/>
                <a:ahLst/>
                <a:cxnLst>
                  <a:cxn ang="0">
                    <a:pos x="20" y="0"/>
                  </a:cxn>
                  <a:cxn ang="0">
                    <a:pos x="24" y="1"/>
                  </a:cxn>
                  <a:cxn ang="0">
                    <a:pos x="0" y="13"/>
                  </a:cxn>
                  <a:cxn ang="0">
                    <a:pos x="0" y="13"/>
                  </a:cxn>
                  <a:cxn ang="0">
                    <a:pos x="20" y="0"/>
                  </a:cxn>
                </a:cxnLst>
                <a:rect l="0" t="0" r="r" b="b"/>
                <a:pathLst>
                  <a:path w="24" h="17">
                    <a:moveTo>
                      <a:pt x="20" y="0"/>
                    </a:moveTo>
                    <a:cubicBezTo>
                      <a:pt x="24" y="1"/>
                      <a:pt x="24" y="1"/>
                      <a:pt x="24" y="1"/>
                    </a:cubicBezTo>
                    <a:cubicBezTo>
                      <a:pt x="20" y="11"/>
                      <a:pt x="8" y="17"/>
                      <a:pt x="0" y="13"/>
                    </a:cubicBezTo>
                    <a:cubicBezTo>
                      <a:pt x="0" y="13"/>
                      <a:pt x="0" y="13"/>
                      <a:pt x="0" y="13"/>
                    </a:cubicBezTo>
                    <a:cubicBezTo>
                      <a:pt x="9" y="16"/>
                      <a:pt x="18" y="8"/>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3" name="Freeform 53"/>
              <p:cNvSpPr>
                <a:spLocks/>
              </p:cNvSpPr>
              <p:nvPr/>
            </p:nvSpPr>
            <p:spPr bwMode="auto">
              <a:xfrm>
                <a:off x="1222375" y="915988"/>
                <a:ext cx="57150" cy="112713"/>
              </a:xfrm>
              <a:custGeom>
                <a:avLst/>
                <a:gdLst/>
                <a:ahLst/>
                <a:cxnLst>
                  <a:cxn ang="0">
                    <a:pos x="1" y="5"/>
                  </a:cxn>
                  <a:cxn ang="0">
                    <a:pos x="0" y="0"/>
                  </a:cxn>
                  <a:cxn ang="0">
                    <a:pos x="14" y="30"/>
                  </a:cxn>
                  <a:cxn ang="0">
                    <a:pos x="14" y="30"/>
                  </a:cxn>
                  <a:cxn ang="0">
                    <a:pos x="1" y="5"/>
                  </a:cxn>
                </a:cxnLst>
                <a:rect l="0" t="0" r="r" b="b"/>
                <a:pathLst>
                  <a:path w="15" h="30">
                    <a:moveTo>
                      <a:pt x="1" y="5"/>
                    </a:moveTo>
                    <a:cubicBezTo>
                      <a:pt x="0" y="0"/>
                      <a:pt x="0" y="0"/>
                      <a:pt x="0" y="0"/>
                    </a:cubicBezTo>
                    <a:cubicBezTo>
                      <a:pt x="15" y="5"/>
                      <a:pt x="14" y="20"/>
                      <a:pt x="14" y="30"/>
                    </a:cubicBezTo>
                    <a:cubicBezTo>
                      <a:pt x="14" y="30"/>
                      <a:pt x="14" y="30"/>
                      <a:pt x="14" y="30"/>
                    </a:cubicBezTo>
                    <a:cubicBezTo>
                      <a:pt x="14" y="20"/>
                      <a:pt x="9" y="6"/>
                      <a:pt x="1" y="5"/>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4" name="Freeform 54"/>
              <p:cNvSpPr>
                <a:spLocks/>
              </p:cNvSpPr>
              <p:nvPr/>
            </p:nvSpPr>
            <p:spPr bwMode="auto">
              <a:xfrm>
                <a:off x="1185863" y="814388"/>
                <a:ext cx="107950" cy="101600"/>
              </a:xfrm>
              <a:custGeom>
                <a:avLst/>
                <a:gdLst/>
                <a:ahLst/>
                <a:cxnLst>
                  <a:cxn ang="0">
                    <a:pos x="0" y="0"/>
                  </a:cxn>
                  <a:cxn ang="0">
                    <a:pos x="5" y="1"/>
                  </a:cxn>
                  <a:cxn ang="0">
                    <a:pos x="29" y="27"/>
                  </a:cxn>
                  <a:cxn ang="0">
                    <a:pos x="29" y="27"/>
                  </a:cxn>
                  <a:cxn ang="0">
                    <a:pos x="0" y="0"/>
                  </a:cxn>
                </a:cxnLst>
                <a:rect l="0" t="0" r="r" b="b"/>
                <a:pathLst>
                  <a:path w="29" h="27">
                    <a:moveTo>
                      <a:pt x="0" y="0"/>
                    </a:moveTo>
                    <a:cubicBezTo>
                      <a:pt x="5" y="1"/>
                      <a:pt x="5" y="1"/>
                      <a:pt x="5" y="1"/>
                    </a:cubicBezTo>
                    <a:cubicBezTo>
                      <a:pt x="2" y="13"/>
                      <a:pt x="17" y="24"/>
                      <a:pt x="29" y="27"/>
                    </a:cubicBezTo>
                    <a:cubicBezTo>
                      <a:pt x="29" y="27"/>
                      <a:pt x="29" y="27"/>
                      <a:pt x="29" y="27"/>
                    </a:cubicBezTo>
                    <a:cubicBezTo>
                      <a:pt x="17" y="25"/>
                      <a:pt x="0" y="17"/>
                      <a:pt x="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5" name="Freeform 55"/>
              <p:cNvSpPr>
                <a:spLocks/>
              </p:cNvSpPr>
              <p:nvPr/>
            </p:nvSpPr>
            <p:spPr bwMode="auto">
              <a:xfrm>
                <a:off x="806450" y="1047751"/>
                <a:ext cx="446088" cy="514350"/>
              </a:xfrm>
              <a:custGeom>
                <a:avLst/>
                <a:gdLst/>
                <a:ahLst/>
                <a:cxnLst>
                  <a:cxn ang="0">
                    <a:pos x="46" y="137"/>
                  </a:cxn>
                  <a:cxn ang="0">
                    <a:pos x="62" y="87"/>
                  </a:cxn>
                  <a:cxn ang="0">
                    <a:pos x="83" y="48"/>
                  </a:cxn>
                  <a:cxn ang="0">
                    <a:pos x="90" y="39"/>
                  </a:cxn>
                  <a:cxn ang="0">
                    <a:pos x="119" y="37"/>
                  </a:cxn>
                  <a:cxn ang="0">
                    <a:pos x="94" y="0"/>
                  </a:cxn>
                  <a:cxn ang="0">
                    <a:pos x="88" y="10"/>
                  </a:cxn>
                  <a:cxn ang="0">
                    <a:pos x="82" y="33"/>
                  </a:cxn>
                  <a:cxn ang="0">
                    <a:pos x="68" y="60"/>
                  </a:cxn>
                  <a:cxn ang="0">
                    <a:pos x="47" y="99"/>
                  </a:cxn>
                  <a:cxn ang="0">
                    <a:pos x="42" y="85"/>
                  </a:cxn>
                  <a:cxn ang="0">
                    <a:pos x="39" y="58"/>
                  </a:cxn>
                  <a:cxn ang="0">
                    <a:pos x="39" y="35"/>
                  </a:cxn>
                  <a:cxn ang="0">
                    <a:pos x="44" y="18"/>
                  </a:cxn>
                  <a:cxn ang="0">
                    <a:pos x="42" y="1"/>
                  </a:cxn>
                  <a:cxn ang="0">
                    <a:pos x="23" y="17"/>
                  </a:cxn>
                  <a:cxn ang="0">
                    <a:pos x="4" y="41"/>
                  </a:cxn>
                  <a:cxn ang="0">
                    <a:pos x="22" y="41"/>
                  </a:cxn>
                  <a:cxn ang="0">
                    <a:pos x="31" y="52"/>
                  </a:cxn>
                  <a:cxn ang="0">
                    <a:pos x="26" y="82"/>
                  </a:cxn>
                  <a:cxn ang="0">
                    <a:pos x="23" y="100"/>
                  </a:cxn>
                  <a:cxn ang="0">
                    <a:pos x="46" y="137"/>
                  </a:cxn>
                </a:cxnLst>
                <a:rect l="0" t="0" r="r" b="b"/>
                <a:pathLst>
                  <a:path w="119" h="137">
                    <a:moveTo>
                      <a:pt x="46" y="137"/>
                    </a:moveTo>
                    <a:cubicBezTo>
                      <a:pt x="46" y="137"/>
                      <a:pt x="57" y="96"/>
                      <a:pt x="62" y="87"/>
                    </a:cubicBezTo>
                    <a:cubicBezTo>
                      <a:pt x="67" y="78"/>
                      <a:pt x="81" y="54"/>
                      <a:pt x="83" y="48"/>
                    </a:cubicBezTo>
                    <a:cubicBezTo>
                      <a:pt x="85" y="41"/>
                      <a:pt x="85" y="39"/>
                      <a:pt x="90" y="39"/>
                    </a:cubicBezTo>
                    <a:cubicBezTo>
                      <a:pt x="96" y="39"/>
                      <a:pt x="119" y="37"/>
                      <a:pt x="119" y="37"/>
                    </a:cubicBezTo>
                    <a:cubicBezTo>
                      <a:pt x="94" y="0"/>
                      <a:pt x="94" y="0"/>
                      <a:pt x="94" y="0"/>
                    </a:cubicBezTo>
                    <a:cubicBezTo>
                      <a:pt x="94" y="0"/>
                      <a:pt x="92" y="9"/>
                      <a:pt x="88" y="10"/>
                    </a:cubicBezTo>
                    <a:cubicBezTo>
                      <a:pt x="86" y="21"/>
                      <a:pt x="84" y="28"/>
                      <a:pt x="82" y="33"/>
                    </a:cubicBezTo>
                    <a:cubicBezTo>
                      <a:pt x="82" y="33"/>
                      <a:pt x="77" y="48"/>
                      <a:pt x="68" y="60"/>
                    </a:cubicBezTo>
                    <a:cubicBezTo>
                      <a:pt x="60" y="72"/>
                      <a:pt x="47" y="95"/>
                      <a:pt x="47" y="99"/>
                    </a:cubicBezTo>
                    <a:cubicBezTo>
                      <a:pt x="47" y="104"/>
                      <a:pt x="43" y="97"/>
                      <a:pt x="42" y="85"/>
                    </a:cubicBezTo>
                    <a:cubicBezTo>
                      <a:pt x="42" y="85"/>
                      <a:pt x="39" y="67"/>
                      <a:pt x="39" y="58"/>
                    </a:cubicBezTo>
                    <a:cubicBezTo>
                      <a:pt x="39" y="49"/>
                      <a:pt x="37" y="44"/>
                      <a:pt x="39" y="35"/>
                    </a:cubicBezTo>
                    <a:cubicBezTo>
                      <a:pt x="41" y="26"/>
                      <a:pt x="44" y="18"/>
                      <a:pt x="44" y="18"/>
                    </a:cubicBezTo>
                    <a:cubicBezTo>
                      <a:pt x="42" y="1"/>
                      <a:pt x="42" y="1"/>
                      <a:pt x="42" y="1"/>
                    </a:cubicBezTo>
                    <a:cubicBezTo>
                      <a:pt x="42" y="1"/>
                      <a:pt x="27" y="7"/>
                      <a:pt x="23" y="17"/>
                    </a:cubicBezTo>
                    <a:cubicBezTo>
                      <a:pt x="18" y="26"/>
                      <a:pt x="8" y="37"/>
                      <a:pt x="4" y="41"/>
                    </a:cubicBezTo>
                    <a:cubicBezTo>
                      <a:pt x="0" y="44"/>
                      <a:pt x="19" y="41"/>
                      <a:pt x="22" y="41"/>
                    </a:cubicBezTo>
                    <a:cubicBezTo>
                      <a:pt x="25" y="41"/>
                      <a:pt x="33" y="45"/>
                      <a:pt x="31" y="52"/>
                    </a:cubicBezTo>
                    <a:cubicBezTo>
                      <a:pt x="29" y="59"/>
                      <a:pt x="30" y="75"/>
                      <a:pt x="26" y="82"/>
                    </a:cubicBezTo>
                    <a:cubicBezTo>
                      <a:pt x="22" y="88"/>
                      <a:pt x="19" y="93"/>
                      <a:pt x="23" y="100"/>
                    </a:cubicBezTo>
                    <a:cubicBezTo>
                      <a:pt x="27" y="107"/>
                      <a:pt x="46" y="137"/>
                      <a:pt x="46" y="137"/>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6" name="Freeform 56"/>
              <p:cNvSpPr>
                <a:spLocks/>
              </p:cNvSpPr>
              <p:nvPr/>
            </p:nvSpPr>
            <p:spPr bwMode="auto">
              <a:xfrm>
                <a:off x="765175" y="1023938"/>
                <a:ext cx="63500" cy="112713"/>
              </a:xfrm>
              <a:custGeom>
                <a:avLst/>
                <a:gdLst/>
                <a:ahLst/>
                <a:cxnLst>
                  <a:cxn ang="0">
                    <a:pos x="17" y="0"/>
                  </a:cxn>
                  <a:cxn ang="0">
                    <a:pos x="17" y="4"/>
                  </a:cxn>
                  <a:cxn ang="0">
                    <a:pos x="0" y="30"/>
                  </a:cxn>
                  <a:cxn ang="0">
                    <a:pos x="0" y="30"/>
                  </a:cxn>
                  <a:cxn ang="0">
                    <a:pos x="17" y="0"/>
                  </a:cxn>
                </a:cxnLst>
                <a:rect l="0" t="0" r="r" b="b"/>
                <a:pathLst>
                  <a:path w="17" h="30">
                    <a:moveTo>
                      <a:pt x="17" y="0"/>
                    </a:moveTo>
                    <a:cubicBezTo>
                      <a:pt x="17" y="4"/>
                      <a:pt x="17" y="4"/>
                      <a:pt x="17" y="4"/>
                    </a:cubicBezTo>
                    <a:cubicBezTo>
                      <a:pt x="7" y="4"/>
                      <a:pt x="1" y="19"/>
                      <a:pt x="0" y="30"/>
                    </a:cubicBezTo>
                    <a:cubicBezTo>
                      <a:pt x="0" y="30"/>
                      <a:pt x="0" y="30"/>
                      <a:pt x="0" y="30"/>
                    </a:cubicBezTo>
                    <a:cubicBezTo>
                      <a:pt x="0" y="19"/>
                      <a:pt x="2" y="3"/>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7" name="Freeform 57"/>
              <p:cNvSpPr>
                <a:spLocks/>
              </p:cNvSpPr>
              <p:nvPr/>
            </p:nvSpPr>
            <p:spPr bwMode="auto">
              <a:xfrm>
                <a:off x="1230313" y="1524001"/>
                <a:ext cx="44450" cy="244475"/>
              </a:xfrm>
              <a:custGeom>
                <a:avLst/>
                <a:gdLst/>
                <a:ahLst/>
                <a:cxnLst>
                  <a:cxn ang="0">
                    <a:pos x="3" y="0"/>
                  </a:cxn>
                  <a:cxn ang="0">
                    <a:pos x="1" y="31"/>
                  </a:cxn>
                  <a:cxn ang="0">
                    <a:pos x="10" y="60"/>
                  </a:cxn>
                  <a:cxn ang="0">
                    <a:pos x="12" y="35"/>
                  </a:cxn>
                  <a:cxn ang="0">
                    <a:pos x="3" y="0"/>
                  </a:cxn>
                </a:cxnLst>
                <a:rect l="0" t="0" r="r" b="b"/>
                <a:pathLst>
                  <a:path w="12" h="65">
                    <a:moveTo>
                      <a:pt x="3" y="0"/>
                    </a:moveTo>
                    <a:cubicBezTo>
                      <a:pt x="3" y="0"/>
                      <a:pt x="0" y="22"/>
                      <a:pt x="1" y="31"/>
                    </a:cubicBezTo>
                    <a:cubicBezTo>
                      <a:pt x="2" y="40"/>
                      <a:pt x="8" y="55"/>
                      <a:pt x="10" y="60"/>
                    </a:cubicBezTo>
                    <a:cubicBezTo>
                      <a:pt x="11" y="65"/>
                      <a:pt x="12" y="45"/>
                      <a:pt x="12" y="35"/>
                    </a:cubicBezTo>
                    <a:cubicBezTo>
                      <a:pt x="12" y="25"/>
                      <a:pt x="5" y="4"/>
                      <a:pt x="3" y="0"/>
                    </a:cubicBezTo>
                    <a:close/>
                  </a:path>
                </a:pathLst>
              </a:custGeom>
              <a:solidFill>
                <a:srgbClr val="FFFFFF"/>
              </a:solidFill>
              <a:ln w="9"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89" name="Freeform 11"/>
            <p:cNvSpPr>
              <a:spLocks noEditPoints="1"/>
            </p:cNvSpPr>
            <p:nvPr/>
          </p:nvSpPr>
          <p:spPr bwMode="auto">
            <a:xfrm>
              <a:off x="8001000" y="685800"/>
              <a:ext cx="609600" cy="1760538"/>
            </a:xfrm>
            <a:custGeom>
              <a:avLst/>
              <a:gdLst/>
              <a:ahLst/>
              <a:cxnLst>
                <a:cxn ang="0">
                  <a:pos x="292" y="343"/>
                </a:cxn>
                <a:cxn ang="0">
                  <a:pos x="279" y="283"/>
                </a:cxn>
                <a:cxn ang="0">
                  <a:pos x="259" y="210"/>
                </a:cxn>
                <a:cxn ang="0">
                  <a:pos x="253" y="162"/>
                </a:cxn>
                <a:cxn ang="0">
                  <a:pos x="186" y="124"/>
                </a:cxn>
                <a:cxn ang="0">
                  <a:pos x="182" y="88"/>
                </a:cxn>
                <a:cxn ang="0">
                  <a:pos x="180" y="17"/>
                </a:cxn>
                <a:cxn ang="0">
                  <a:pos x="100" y="62"/>
                </a:cxn>
                <a:cxn ang="0">
                  <a:pos x="118" y="119"/>
                </a:cxn>
                <a:cxn ang="0">
                  <a:pos x="93" y="139"/>
                </a:cxn>
                <a:cxn ang="0">
                  <a:pos x="38" y="155"/>
                </a:cxn>
                <a:cxn ang="0">
                  <a:pos x="24" y="226"/>
                </a:cxn>
                <a:cxn ang="0">
                  <a:pos x="16" y="286"/>
                </a:cxn>
                <a:cxn ang="0">
                  <a:pos x="22" y="343"/>
                </a:cxn>
                <a:cxn ang="0">
                  <a:pos x="18" y="383"/>
                </a:cxn>
                <a:cxn ang="0">
                  <a:pos x="25" y="418"/>
                </a:cxn>
                <a:cxn ang="0">
                  <a:pos x="31" y="430"/>
                </a:cxn>
                <a:cxn ang="0">
                  <a:pos x="40" y="454"/>
                </a:cxn>
                <a:cxn ang="0">
                  <a:pos x="45" y="507"/>
                </a:cxn>
                <a:cxn ang="0">
                  <a:pos x="45" y="564"/>
                </a:cxn>
                <a:cxn ang="0">
                  <a:pos x="33" y="626"/>
                </a:cxn>
                <a:cxn ang="0">
                  <a:pos x="27" y="695"/>
                </a:cxn>
                <a:cxn ang="0">
                  <a:pos x="13" y="771"/>
                </a:cxn>
                <a:cxn ang="0">
                  <a:pos x="5" y="795"/>
                </a:cxn>
                <a:cxn ang="0">
                  <a:pos x="5" y="813"/>
                </a:cxn>
                <a:cxn ang="0">
                  <a:pos x="56" y="806"/>
                </a:cxn>
                <a:cxn ang="0">
                  <a:pos x="66" y="779"/>
                </a:cxn>
                <a:cxn ang="0">
                  <a:pos x="95" y="686"/>
                </a:cxn>
                <a:cxn ang="0">
                  <a:pos x="102" y="618"/>
                </a:cxn>
                <a:cxn ang="0">
                  <a:pos x="118" y="551"/>
                </a:cxn>
                <a:cxn ang="0">
                  <a:pos x="144" y="469"/>
                </a:cxn>
                <a:cxn ang="0">
                  <a:pos x="162" y="514"/>
                </a:cxn>
                <a:cxn ang="0">
                  <a:pos x="182" y="569"/>
                </a:cxn>
                <a:cxn ang="0">
                  <a:pos x="197" y="633"/>
                </a:cxn>
                <a:cxn ang="0">
                  <a:pos x="204" y="715"/>
                </a:cxn>
                <a:cxn ang="0">
                  <a:pos x="226" y="791"/>
                </a:cxn>
                <a:cxn ang="0">
                  <a:pos x="239" y="819"/>
                </a:cxn>
                <a:cxn ang="0">
                  <a:pos x="281" y="797"/>
                </a:cxn>
                <a:cxn ang="0">
                  <a:pos x="273" y="773"/>
                </a:cxn>
                <a:cxn ang="0">
                  <a:pos x="273" y="691"/>
                </a:cxn>
                <a:cxn ang="0">
                  <a:pos x="259" y="622"/>
                </a:cxn>
                <a:cxn ang="0">
                  <a:pos x="246" y="567"/>
                </a:cxn>
                <a:cxn ang="0">
                  <a:pos x="244" y="512"/>
                </a:cxn>
                <a:cxn ang="0">
                  <a:pos x="248" y="471"/>
                </a:cxn>
                <a:cxn ang="0">
                  <a:pos x="279" y="485"/>
                </a:cxn>
                <a:cxn ang="0">
                  <a:pos x="297" y="452"/>
                </a:cxn>
                <a:cxn ang="0">
                  <a:pos x="299" y="427"/>
                </a:cxn>
                <a:cxn ang="0">
                  <a:pos x="38" y="427"/>
                </a:cxn>
                <a:cxn ang="0">
                  <a:pos x="29" y="414"/>
                </a:cxn>
                <a:cxn ang="0">
                  <a:pos x="69" y="317"/>
                </a:cxn>
                <a:cxn ang="0">
                  <a:pos x="73" y="299"/>
                </a:cxn>
                <a:cxn ang="0">
                  <a:pos x="122" y="126"/>
                </a:cxn>
                <a:cxn ang="0">
                  <a:pos x="120" y="153"/>
                </a:cxn>
                <a:cxn ang="0">
                  <a:pos x="142" y="170"/>
                </a:cxn>
                <a:cxn ang="0">
                  <a:pos x="153" y="368"/>
                </a:cxn>
                <a:cxn ang="0">
                  <a:pos x="160" y="161"/>
                </a:cxn>
                <a:cxn ang="0">
                  <a:pos x="171" y="146"/>
                </a:cxn>
                <a:cxn ang="0">
                  <a:pos x="180" y="153"/>
                </a:cxn>
                <a:cxn ang="0">
                  <a:pos x="230" y="350"/>
                </a:cxn>
                <a:cxn ang="0">
                  <a:pos x="224" y="347"/>
                </a:cxn>
                <a:cxn ang="0">
                  <a:pos x="226" y="312"/>
                </a:cxn>
                <a:cxn ang="0">
                  <a:pos x="246" y="465"/>
                </a:cxn>
                <a:cxn ang="0">
                  <a:pos x="297" y="436"/>
                </a:cxn>
              </a:cxnLst>
              <a:rect l="0" t="0" r="r" b="b"/>
              <a:pathLst>
                <a:path w="302" h="821">
                  <a:moveTo>
                    <a:pt x="302" y="423"/>
                  </a:moveTo>
                  <a:lnTo>
                    <a:pt x="302" y="423"/>
                  </a:lnTo>
                  <a:lnTo>
                    <a:pt x="301" y="416"/>
                  </a:lnTo>
                  <a:lnTo>
                    <a:pt x="301" y="416"/>
                  </a:lnTo>
                  <a:lnTo>
                    <a:pt x="301" y="394"/>
                  </a:lnTo>
                  <a:lnTo>
                    <a:pt x="301" y="394"/>
                  </a:lnTo>
                  <a:lnTo>
                    <a:pt x="299" y="385"/>
                  </a:lnTo>
                  <a:lnTo>
                    <a:pt x="297" y="379"/>
                  </a:lnTo>
                  <a:lnTo>
                    <a:pt x="297" y="379"/>
                  </a:lnTo>
                  <a:lnTo>
                    <a:pt x="297" y="372"/>
                  </a:lnTo>
                  <a:lnTo>
                    <a:pt x="297" y="367"/>
                  </a:lnTo>
                  <a:lnTo>
                    <a:pt x="297" y="367"/>
                  </a:lnTo>
                  <a:lnTo>
                    <a:pt x="295" y="357"/>
                  </a:lnTo>
                  <a:lnTo>
                    <a:pt x="293" y="350"/>
                  </a:lnTo>
                  <a:lnTo>
                    <a:pt x="293" y="350"/>
                  </a:lnTo>
                  <a:lnTo>
                    <a:pt x="292" y="343"/>
                  </a:lnTo>
                  <a:lnTo>
                    <a:pt x="292" y="343"/>
                  </a:lnTo>
                  <a:lnTo>
                    <a:pt x="288" y="334"/>
                  </a:lnTo>
                  <a:lnTo>
                    <a:pt x="288" y="334"/>
                  </a:lnTo>
                  <a:lnTo>
                    <a:pt x="288" y="328"/>
                  </a:lnTo>
                  <a:lnTo>
                    <a:pt x="288" y="328"/>
                  </a:lnTo>
                  <a:lnTo>
                    <a:pt x="286" y="321"/>
                  </a:lnTo>
                  <a:lnTo>
                    <a:pt x="286" y="321"/>
                  </a:lnTo>
                  <a:lnTo>
                    <a:pt x="284" y="312"/>
                  </a:lnTo>
                  <a:lnTo>
                    <a:pt x="284" y="312"/>
                  </a:lnTo>
                  <a:lnTo>
                    <a:pt x="282" y="305"/>
                  </a:lnTo>
                  <a:lnTo>
                    <a:pt x="282" y="305"/>
                  </a:lnTo>
                  <a:lnTo>
                    <a:pt x="281" y="299"/>
                  </a:lnTo>
                  <a:lnTo>
                    <a:pt x="281" y="299"/>
                  </a:lnTo>
                  <a:lnTo>
                    <a:pt x="281" y="292"/>
                  </a:lnTo>
                  <a:lnTo>
                    <a:pt x="281" y="292"/>
                  </a:lnTo>
                  <a:lnTo>
                    <a:pt x="279" y="283"/>
                  </a:lnTo>
                  <a:lnTo>
                    <a:pt x="279" y="283"/>
                  </a:lnTo>
                  <a:lnTo>
                    <a:pt x="277" y="270"/>
                  </a:lnTo>
                  <a:lnTo>
                    <a:pt x="277" y="270"/>
                  </a:lnTo>
                  <a:lnTo>
                    <a:pt x="273" y="257"/>
                  </a:lnTo>
                  <a:lnTo>
                    <a:pt x="273" y="257"/>
                  </a:lnTo>
                  <a:lnTo>
                    <a:pt x="270" y="244"/>
                  </a:lnTo>
                  <a:lnTo>
                    <a:pt x="270" y="244"/>
                  </a:lnTo>
                  <a:lnTo>
                    <a:pt x="266" y="237"/>
                  </a:lnTo>
                  <a:lnTo>
                    <a:pt x="264" y="234"/>
                  </a:lnTo>
                  <a:lnTo>
                    <a:pt x="264" y="234"/>
                  </a:lnTo>
                  <a:lnTo>
                    <a:pt x="264" y="230"/>
                  </a:lnTo>
                  <a:lnTo>
                    <a:pt x="264" y="230"/>
                  </a:lnTo>
                  <a:lnTo>
                    <a:pt x="262" y="224"/>
                  </a:lnTo>
                  <a:lnTo>
                    <a:pt x="262" y="224"/>
                  </a:lnTo>
                  <a:lnTo>
                    <a:pt x="259" y="210"/>
                  </a:lnTo>
                  <a:lnTo>
                    <a:pt x="259" y="210"/>
                  </a:lnTo>
                  <a:lnTo>
                    <a:pt x="259" y="206"/>
                  </a:lnTo>
                  <a:lnTo>
                    <a:pt x="259" y="206"/>
                  </a:lnTo>
                  <a:lnTo>
                    <a:pt x="259" y="203"/>
                  </a:lnTo>
                  <a:lnTo>
                    <a:pt x="259" y="203"/>
                  </a:lnTo>
                  <a:lnTo>
                    <a:pt x="257" y="195"/>
                  </a:lnTo>
                  <a:lnTo>
                    <a:pt x="257" y="195"/>
                  </a:lnTo>
                  <a:lnTo>
                    <a:pt x="257" y="186"/>
                  </a:lnTo>
                  <a:lnTo>
                    <a:pt x="257" y="186"/>
                  </a:lnTo>
                  <a:lnTo>
                    <a:pt x="259" y="173"/>
                  </a:lnTo>
                  <a:lnTo>
                    <a:pt x="259" y="173"/>
                  </a:lnTo>
                  <a:lnTo>
                    <a:pt x="259" y="168"/>
                  </a:lnTo>
                  <a:lnTo>
                    <a:pt x="257" y="164"/>
                  </a:lnTo>
                  <a:lnTo>
                    <a:pt x="257" y="164"/>
                  </a:lnTo>
                  <a:lnTo>
                    <a:pt x="253" y="161"/>
                  </a:lnTo>
                  <a:lnTo>
                    <a:pt x="253" y="161"/>
                  </a:lnTo>
                  <a:lnTo>
                    <a:pt x="253" y="162"/>
                  </a:lnTo>
                  <a:lnTo>
                    <a:pt x="253" y="162"/>
                  </a:lnTo>
                  <a:lnTo>
                    <a:pt x="248" y="159"/>
                  </a:lnTo>
                  <a:lnTo>
                    <a:pt x="248" y="159"/>
                  </a:lnTo>
                  <a:lnTo>
                    <a:pt x="230" y="151"/>
                  </a:lnTo>
                  <a:lnTo>
                    <a:pt x="230" y="151"/>
                  </a:lnTo>
                  <a:lnTo>
                    <a:pt x="213" y="142"/>
                  </a:lnTo>
                  <a:lnTo>
                    <a:pt x="213" y="142"/>
                  </a:lnTo>
                  <a:lnTo>
                    <a:pt x="202" y="137"/>
                  </a:lnTo>
                  <a:lnTo>
                    <a:pt x="202" y="137"/>
                  </a:lnTo>
                  <a:lnTo>
                    <a:pt x="199" y="133"/>
                  </a:lnTo>
                  <a:lnTo>
                    <a:pt x="199" y="133"/>
                  </a:lnTo>
                  <a:lnTo>
                    <a:pt x="195" y="131"/>
                  </a:lnTo>
                  <a:lnTo>
                    <a:pt x="195" y="131"/>
                  </a:lnTo>
                  <a:lnTo>
                    <a:pt x="191" y="130"/>
                  </a:lnTo>
                  <a:lnTo>
                    <a:pt x="191" y="130"/>
                  </a:lnTo>
                  <a:lnTo>
                    <a:pt x="186" y="124"/>
                  </a:lnTo>
                  <a:lnTo>
                    <a:pt x="186" y="124"/>
                  </a:lnTo>
                  <a:lnTo>
                    <a:pt x="182" y="120"/>
                  </a:lnTo>
                  <a:lnTo>
                    <a:pt x="182" y="120"/>
                  </a:lnTo>
                  <a:lnTo>
                    <a:pt x="180" y="117"/>
                  </a:lnTo>
                  <a:lnTo>
                    <a:pt x="180" y="117"/>
                  </a:lnTo>
                  <a:lnTo>
                    <a:pt x="177" y="113"/>
                  </a:lnTo>
                  <a:lnTo>
                    <a:pt x="177" y="113"/>
                  </a:lnTo>
                  <a:lnTo>
                    <a:pt x="177" y="111"/>
                  </a:lnTo>
                  <a:lnTo>
                    <a:pt x="177" y="111"/>
                  </a:lnTo>
                  <a:lnTo>
                    <a:pt x="177" y="99"/>
                  </a:lnTo>
                  <a:lnTo>
                    <a:pt x="177" y="99"/>
                  </a:lnTo>
                  <a:lnTo>
                    <a:pt x="179" y="95"/>
                  </a:lnTo>
                  <a:lnTo>
                    <a:pt x="179" y="95"/>
                  </a:lnTo>
                  <a:lnTo>
                    <a:pt x="180" y="89"/>
                  </a:lnTo>
                  <a:lnTo>
                    <a:pt x="180" y="89"/>
                  </a:lnTo>
                  <a:lnTo>
                    <a:pt x="182" y="88"/>
                  </a:lnTo>
                  <a:lnTo>
                    <a:pt x="184" y="86"/>
                  </a:lnTo>
                  <a:lnTo>
                    <a:pt x="184" y="86"/>
                  </a:lnTo>
                  <a:lnTo>
                    <a:pt x="186" y="88"/>
                  </a:lnTo>
                  <a:lnTo>
                    <a:pt x="188" y="93"/>
                  </a:lnTo>
                  <a:lnTo>
                    <a:pt x="188" y="93"/>
                  </a:lnTo>
                  <a:lnTo>
                    <a:pt x="189" y="93"/>
                  </a:lnTo>
                  <a:lnTo>
                    <a:pt x="191" y="91"/>
                  </a:lnTo>
                  <a:lnTo>
                    <a:pt x="193" y="84"/>
                  </a:lnTo>
                  <a:lnTo>
                    <a:pt x="193" y="84"/>
                  </a:lnTo>
                  <a:lnTo>
                    <a:pt x="195" y="73"/>
                  </a:lnTo>
                  <a:lnTo>
                    <a:pt x="197" y="59"/>
                  </a:lnTo>
                  <a:lnTo>
                    <a:pt x="195" y="40"/>
                  </a:lnTo>
                  <a:lnTo>
                    <a:pt x="191" y="33"/>
                  </a:lnTo>
                  <a:lnTo>
                    <a:pt x="189" y="26"/>
                  </a:lnTo>
                  <a:lnTo>
                    <a:pt x="189" y="26"/>
                  </a:lnTo>
                  <a:lnTo>
                    <a:pt x="180" y="17"/>
                  </a:lnTo>
                  <a:lnTo>
                    <a:pt x="173" y="9"/>
                  </a:lnTo>
                  <a:lnTo>
                    <a:pt x="162" y="4"/>
                  </a:lnTo>
                  <a:lnTo>
                    <a:pt x="151" y="0"/>
                  </a:lnTo>
                  <a:lnTo>
                    <a:pt x="151" y="0"/>
                  </a:lnTo>
                  <a:lnTo>
                    <a:pt x="144" y="0"/>
                  </a:lnTo>
                  <a:lnTo>
                    <a:pt x="137" y="2"/>
                  </a:lnTo>
                  <a:lnTo>
                    <a:pt x="126" y="6"/>
                  </a:lnTo>
                  <a:lnTo>
                    <a:pt x="117" y="13"/>
                  </a:lnTo>
                  <a:lnTo>
                    <a:pt x="109" y="18"/>
                  </a:lnTo>
                  <a:lnTo>
                    <a:pt x="109" y="18"/>
                  </a:lnTo>
                  <a:lnTo>
                    <a:pt x="106" y="24"/>
                  </a:lnTo>
                  <a:lnTo>
                    <a:pt x="102" y="31"/>
                  </a:lnTo>
                  <a:lnTo>
                    <a:pt x="100" y="38"/>
                  </a:lnTo>
                  <a:lnTo>
                    <a:pt x="98" y="46"/>
                  </a:lnTo>
                  <a:lnTo>
                    <a:pt x="98" y="46"/>
                  </a:lnTo>
                  <a:lnTo>
                    <a:pt x="100" y="62"/>
                  </a:lnTo>
                  <a:lnTo>
                    <a:pt x="102" y="77"/>
                  </a:lnTo>
                  <a:lnTo>
                    <a:pt x="102" y="77"/>
                  </a:lnTo>
                  <a:lnTo>
                    <a:pt x="106" y="84"/>
                  </a:lnTo>
                  <a:lnTo>
                    <a:pt x="109" y="93"/>
                  </a:lnTo>
                  <a:lnTo>
                    <a:pt x="109" y="93"/>
                  </a:lnTo>
                  <a:lnTo>
                    <a:pt x="115" y="97"/>
                  </a:lnTo>
                  <a:lnTo>
                    <a:pt x="117" y="100"/>
                  </a:lnTo>
                  <a:lnTo>
                    <a:pt x="117" y="100"/>
                  </a:lnTo>
                  <a:lnTo>
                    <a:pt x="118" y="106"/>
                  </a:lnTo>
                  <a:lnTo>
                    <a:pt x="118" y="106"/>
                  </a:lnTo>
                  <a:lnTo>
                    <a:pt x="120" y="115"/>
                  </a:lnTo>
                  <a:lnTo>
                    <a:pt x="120" y="115"/>
                  </a:lnTo>
                  <a:lnTo>
                    <a:pt x="118" y="117"/>
                  </a:lnTo>
                  <a:lnTo>
                    <a:pt x="118" y="117"/>
                  </a:lnTo>
                  <a:lnTo>
                    <a:pt x="118" y="119"/>
                  </a:lnTo>
                  <a:lnTo>
                    <a:pt x="118" y="119"/>
                  </a:lnTo>
                  <a:lnTo>
                    <a:pt x="117" y="120"/>
                  </a:lnTo>
                  <a:lnTo>
                    <a:pt x="117" y="120"/>
                  </a:lnTo>
                  <a:lnTo>
                    <a:pt x="113" y="122"/>
                  </a:lnTo>
                  <a:lnTo>
                    <a:pt x="113" y="122"/>
                  </a:lnTo>
                  <a:lnTo>
                    <a:pt x="109" y="128"/>
                  </a:lnTo>
                  <a:lnTo>
                    <a:pt x="109" y="128"/>
                  </a:lnTo>
                  <a:lnTo>
                    <a:pt x="106" y="131"/>
                  </a:lnTo>
                  <a:lnTo>
                    <a:pt x="106" y="131"/>
                  </a:lnTo>
                  <a:lnTo>
                    <a:pt x="104" y="133"/>
                  </a:lnTo>
                  <a:lnTo>
                    <a:pt x="104" y="133"/>
                  </a:lnTo>
                  <a:lnTo>
                    <a:pt x="100" y="135"/>
                  </a:lnTo>
                  <a:lnTo>
                    <a:pt x="100" y="135"/>
                  </a:lnTo>
                  <a:lnTo>
                    <a:pt x="98" y="135"/>
                  </a:lnTo>
                  <a:lnTo>
                    <a:pt x="98" y="135"/>
                  </a:lnTo>
                  <a:lnTo>
                    <a:pt x="93" y="139"/>
                  </a:lnTo>
                  <a:lnTo>
                    <a:pt x="93" y="139"/>
                  </a:lnTo>
                  <a:lnTo>
                    <a:pt x="80" y="142"/>
                  </a:lnTo>
                  <a:lnTo>
                    <a:pt x="80" y="142"/>
                  </a:lnTo>
                  <a:lnTo>
                    <a:pt x="66" y="146"/>
                  </a:lnTo>
                  <a:lnTo>
                    <a:pt x="66" y="146"/>
                  </a:lnTo>
                  <a:lnTo>
                    <a:pt x="58" y="148"/>
                  </a:lnTo>
                  <a:lnTo>
                    <a:pt x="58" y="148"/>
                  </a:lnTo>
                  <a:lnTo>
                    <a:pt x="51" y="151"/>
                  </a:lnTo>
                  <a:lnTo>
                    <a:pt x="51" y="151"/>
                  </a:lnTo>
                  <a:lnTo>
                    <a:pt x="47" y="151"/>
                  </a:lnTo>
                  <a:lnTo>
                    <a:pt x="47" y="151"/>
                  </a:lnTo>
                  <a:lnTo>
                    <a:pt x="44" y="151"/>
                  </a:lnTo>
                  <a:lnTo>
                    <a:pt x="44" y="151"/>
                  </a:lnTo>
                  <a:lnTo>
                    <a:pt x="44" y="151"/>
                  </a:lnTo>
                  <a:lnTo>
                    <a:pt x="40" y="153"/>
                  </a:lnTo>
                  <a:lnTo>
                    <a:pt x="40" y="153"/>
                  </a:lnTo>
                  <a:lnTo>
                    <a:pt x="38" y="155"/>
                  </a:lnTo>
                  <a:lnTo>
                    <a:pt x="36" y="159"/>
                  </a:lnTo>
                  <a:lnTo>
                    <a:pt x="36" y="159"/>
                  </a:lnTo>
                  <a:lnTo>
                    <a:pt x="35" y="164"/>
                  </a:lnTo>
                  <a:lnTo>
                    <a:pt x="35" y="170"/>
                  </a:lnTo>
                  <a:lnTo>
                    <a:pt x="35" y="170"/>
                  </a:lnTo>
                  <a:lnTo>
                    <a:pt x="33" y="179"/>
                  </a:lnTo>
                  <a:lnTo>
                    <a:pt x="33" y="179"/>
                  </a:lnTo>
                  <a:lnTo>
                    <a:pt x="31" y="188"/>
                  </a:lnTo>
                  <a:lnTo>
                    <a:pt x="31" y="188"/>
                  </a:lnTo>
                  <a:lnTo>
                    <a:pt x="29" y="197"/>
                  </a:lnTo>
                  <a:lnTo>
                    <a:pt x="29" y="197"/>
                  </a:lnTo>
                  <a:lnTo>
                    <a:pt x="29" y="201"/>
                  </a:lnTo>
                  <a:lnTo>
                    <a:pt x="29" y="201"/>
                  </a:lnTo>
                  <a:lnTo>
                    <a:pt x="27" y="212"/>
                  </a:lnTo>
                  <a:lnTo>
                    <a:pt x="27" y="212"/>
                  </a:lnTo>
                  <a:lnTo>
                    <a:pt x="24" y="226"/>
                  </a:lnTo>
                  <a:lnTo>
                    <a:pt x="24" y="226"/>
                  </a:lnTo>
                  <a:lnTo>
                    <a:pt x="22" y="235"/>
                  </a:lnTo>
                  <a:lnTo>
                    <a:pt x="22" y="235"/>
                  </a:lnTo>
                  <a:lnTo>
                    <a:pt x="20" y="246"/>
                  </a:lnTo>
                  <a:lnTo>
                    <a:pt x="20" y="246"/>
                  </a:lnTo>
                  <a:lnTo>
                    <a:pt x="18" y="252"/>
                  </a:lnTo>
                  <a:lnTo>
                    <a:pt x="18" y="252"/>
                  </a:lnTo>
                  <a:lnTo>
                    <a:pt x="18" y="257"/>
                  </a:lnTo>
                  <a:lnTo>
                    <a:pt x="18" y="257"/>
                  </a:lnTo>
                  <a:lnTo>
                    <a:pt x="18" y="266"/>
                  </a:lnTo>
                  <a:lnTo>
                    <a:pt x="18" y="266"/>
                  </a:lnTo>
                  <a:lnTo>
                    <a:pt x="18" y="277"/>
                  </a:lnTo>
                  <a:lnTo>
                    <a:pt x="18" y="277"/>
                  </a:lnTo>
                  <a:lnTo>
                    <a:pt x="18" y="281"/>
                  </a:lnTo>
                  <a:lnTo>
                    <a:pt x="18" y="281"/>
                  </a:lnTo>
                  <a:lnTo>
                    <a:pt x="16" y="286"/>
                  </a:lnTo>
                  <a:lnTo>
                    <a:pt x="16" y="286"/>
                  </a:lnTo>
                  <a:lnTo>
                    <a:pt x="16" y="292"/>
                  </a:lnTo>
                  <a:lnTo>
                    <a:pt x="16" y="292"/>
                  </a:lnTo>
                  <a:lnTo>
                    <a:pt x="18" y="303"/>
                  </a:lnTo>
                  <a:lnTo>
                    <a:pt x="18" y="303"/>
                  </a:lnTo>
                  <a:lnTo>
                    <a:pt x="22" y="314"/>
                  </a:lnTo>
                  <a:lnTo>
                    <a:pt x="22" y="314"/>
                  </a:lnTo>
                  <a:lnTo>
                    <a:pt x="22" y="317"/>
                  </a:lnTo>
                  <a:lnTo>
                    <a:pt x="22" y="321"/>
                  </a:lnTo>
                  <a:lnTo>
                    <a:pt x="22" y="321"/>
                  </a:lnTo>
                  <a:lnTo>
                    <a:pt x="22" y="330"/>
                  </a:lnTo>
                  <a:lnTo>
                    <a:pt x="22" y="330"/>
                  </a:lnTo>
                  <a:lnTo>
                    <a:pt x="24" y="337"/>
                  </a:lnTo>
                  <a:lnTo>
                    <a:pt x="24" y="337"/>
                  </a:lnTo>
                  <a:lnTo>
                    <a:pt x="22" y="343"/>
                  </a:lnTo>
                  <a:lnTo>
                    <a:pt x="22" y="343"/>
                  </a:lnTo>
                  <a:lnTo>
                    <a:pt x="20" y="356"/>
                  </a:lnTo>
                  <a:lnTo>
                    <a:pt x="20" y="356"/>
                  </a:lnTo>
                  <a:lnTo>
                    <a:pt x="20" y="365"/>
                  </a:lnTo>
                  <a:lnTo>
                    <a:pt x="20" y="365"/>
                  </a:lnTo>
                  <a:lnTo>
                    <a:pt x="20" y="367"/>
                  </a:lnTo>
                  <a:lnTo>
                    <a:pt x="20" y="367"/>
                  </a:lnTo>
                  <a:lnTo>
                    <a:pt x="20" y="368"/>
                  </a:lnTo>
                  <a:lnTo>
                    <a:pt x="16" y="370"/>
                  </a:lnTo>
                  <a:lnTo>
                    <a:pt x="16" y="370"/>
                  </a:lnTo>
                  <a:lnTo>
                    <a:pt x="16" y="372"/>
                  </a:lnTo>
                  <a:lnTo>
                    <a:pt x="16" y="374"/>
                  </a:lnTo>
                  <a:lnTo>
                    <a:pt x="16" y="374"/>
                  </a:lnTo>
                  <a:lnTo>
                    <a:pt x="16" y="379"/>
                  </a:lnTo>
                  <a:lnTo>
                    <a:pt x="16" y="379"/>
                  </a:lnTo>
                  <a:lnTo>
                    <a:pt x="18" y="383"/>
                  </a:lnTo>
                  <a:lnTo>
                    <a:pt x="18" y="383"/>
                  </a:lnTo>
                  <a:lnTo>
                    <a:pt x="18" y="387"/>
                  </a:lnTo>
                  <a:lnTo>
                    <a:pt x="18" y="387"/>
                  </a:lnTo>
                  <a:lnTo>
                    <a:pt x="20" y="392"/>
                  </a:lnTo>
                  <a:lnTo>
                    <a:pt x="20" y="392"/>
                  </a:lnTo>
                  <a:lnTo>
                    <a:pt x="20" y="394"/>
                  </a:lnTo>
                  <a:lnTo>
                    <a:pt x="20" y="394"/>
                  </a:lnTo>
                  <a:lnTo>
                    <a:pt x="20" y="398"/>
                  </a:lnTo>
                  <a:lnTo>
                    <a:pt x="20" y="398"/>
                  </a:lnTo>
                  <a:lnTo>
                    <a:pt x="22" y="401"/>
                  </a:lnTo>
                  <a:lnTo>
                    <a:pt x="22" y="401"/>
                  </a:lnTo>
                  <a:lnTo>
                    <a:pt x="24" y="412"/>
                  </a:lnTo>
                  <a:lnTo>
                    <a:pt x="24" y="412"/>
                  </a:lnTo>
                  <a:lnTo>
                    <a:pt x="24" y="414"/>
                  </a:lnTo>
                  <a:lnTo>
                    <a:pt x="25" y="416"/>
                  </a:lnTo>
                  <a:lnTo>
                    <a:pt x="25" y="416"/>
                  </a:lnTo>
                  <a:lnTo>
                    <a:pt x="25" y="418"/>
                  </a:lnTo>
                  <a:lnTo>
                    <a:pt x="25" y="418"/>
                  </a:lnTo>
                  <a:lnTo>
                    <a:pt x="27" y="414"/>
                  </a:lnTo>
                  <a:lnTo>
                    <a:pt x="27" y="414"/>
                  </a:lnTo>
                  <a:lnTo>
                    <a:pt x="29" y="414"/>
                  </a:lnTo>
                  <a:lnTo>
                    <a:pt x="29" y="414"/>
                  </a:lnTo>
                  <a:lnTo>
                    <a:pt x="29" y="416"/>
                  </a:lnTo>
                  <a:lnTo>
                    <a:pt x="29" y="416"/>
                  </a:lnTo>
                  <a:lnTo>
                    <a:pt x="29" y="419"/>
                  </a:lnTo>
                  <a:lnTo>
                    <a:pt x="29" y="419"/>
                  </a:lnTo>
                  <a:lnTo>
                    <a:pt x="29" y="425"/>
                  </a:lnTo>
                  <a:lnTo>
                    <a:pt x="29" y="425"/>
                  </a:lnTo>
                  <a:lnTo>
                    <a:pt x="29" y="429"/>
                  </a:lnTo>
                  <a:lnTo>
                    <a:pt x="29" y="430"/>
                  </a:lnTo>
                  <a:lnTo>
                    <a:pt x="29" y="430"/>
                  </a:lnTo>
                  <a:lnTo>
                    <a:pt x="31" y="430"/>
                  </a:lnTo>
                  <a:lnTo>
                    <a:pt x="31" y="430"/>
                  </a:lnTo>
                  <a:lnTo>
                    <a:pt x="31" y="430"/>
                  </a:lnTo>
                  <a:lnTo>
                    <a:pt x="33" y="430"/>
                  </a:lnTo>
                  <a:lnTo>
                    <a:pt x="33" y="430"/>
                  </a:lnTo>
                  <a:lnTo>
                    <a:pt x="33" y="430"/>
                  </a:lnTo>
                  <a:lnTo>
                    <a:pt x="35" y="430"/>
                  </a:lnTo>
                  <a:lnTo>
                    <a:pt x="36" y="430"/>
                  </a:lnTo>
                  <a:lnTo>
                    <a:pt x="36" y="430"/>
                  </a:lnTo>
                  <a:lnTo>
                    <a:pt x="38" y="430"/>
                  </a:lnTo>
                  <a:lnTo>
                    <a:pt x="38" y="430"/>
                  </a:lnTo>
                  <a:lnTo>
                    <a:pt x="38" y="430"/>
                  </a:lnTo>
                  <a:lnTo>
                    <a:pt x="38" y="434"/>
                  </a:lnTo>
                  <a:lnTo>
                    <a:pt x="38" y="434"/>
                  </a:lnTo>
                  <a:lnTo>
                    <a:pt x="38" y="440"/>
                  </a:lnTo>
                  <a:lnTo>
                    <a:pt x="38" y="440"/>
                  </a:lnTo>
                  <a:lnTo>
                    <a:pt x="40" y="454"/>
                  </a:lnTo>
                  <a:lnTo>
                    <a:pt x="40" y="454"/>
                  </a:lnTo>
                  <a:lnTo>
                    <a:pt x="42" y="460"/>
                  </a:lnTo>
                  <a:lnTo>
                    <a:pt x="42" y="460"/>
                  </a:lnTo>
                  <a:lnTo>
                    <a:pt x="44" y="471"/>
                  </a:lnTo>
                  <a:lnTo>
                    <a:pt x="44" y="471"/>
                  </a:lnTo>
                  <a:lnTo>
                    <a:pt x="44" y="474"/>
                  </a:lnTo>
                  <a:lnTo>
                    <a:pt x="44" y="474"/>
                  </a:lnTo>
                  <a:lnTo>
                    <a:pt x="44" y="478"/>
                  </a:lnTo>
                  <a:lnTo>
                    <a:pt x="44" y="478"/>
                  </a:lnTo>
                  <a:lnTo>
                    <a:pt x="45" y="487"/>
                  </a:lnTo>
                  <a:lnTo>
                    <a:pt x="45" y="487"/>
                  </a:lnTo>
                  <a:lnTo>
                    <a:pt x="47" y="498"/>
                  </a:lnTo>
                  <a:lnTo>
                    <a:pt x="47" y="498"/>
                  </a:lnTo>
                  <a:lnTo>
                    <a:pt x="45" y="503"/>
                  </a:lnTo>
                  <a:lnTo>
                    <a:pt x="45" y="503"/>
                  </a:lnTo>
                  <a:lnTo>
                    <a:pt x="45" y="507"/>
                  </a:lnTo>
                  <a:lnTo>
                    <a:pt x="45" y="507"/>
                  </a:lnTo>
                  <a:lnTo>
                    <a:pt x="47" y="512"/>
                  </a:lnTo>
                  <a:lnTo>
                    <a:pt x="47" y="512"/>
                  </a:lnTo>
                  <a:lnTo>
                    <a:pt x="47" y="516"/>
                  </a:lnTo>
                  <a:lnTo>
                    <a:pt x="47" y="516"/>
                  </a:lnTo>
                  <a:lnTo>
                    <a:pt x="47" y="522"/>
                  </a:lnTo>
                  <a:lnTo>
                    <a:pt x="47" y="522"/>
                  </a:lnTo>
                  <a:lnTo>
                    <a:pt x="47" y="531"/>
                  </a:lnTo>
                  <a:lnTo>
                    <a:pt x="47" y="531"/>
                  </a:lnTo>
                  <a:lnTo>
                    <a:pt x="47" y="542"/>
                  </a:lnTo>
                  <a:lnTo>
                    <a:pt x="47" y="542"/>
                  </a:lnTo>
                  <a:lnTo>
                    <a:pt x="47" y="545"/>
                  </a:lnTo>
                  <a:lnTo>
                    <a:pt x="47" y="545"/>
                  </a:lnTo>
                  <a:lnTo>
                    <a:pt x="47" y="551"/>
                  </a:lnTo>
                  <a:lnTo>
                    <a:pt x="47" y="551"/>
                  </a:lnTo>
                  <a:lnTo>
                    <a:pt x="45" y="564"/>
                  </a:lnTo>
                  <a:lnTo>
                    <a:pt x="45" y="564"/>
                  </a:lnTo>
                  <a:lnTo>
                    <a:pt x="44" y="573"/>
                  </a:lnTo>
                  <a:lnTo>
                    <a:pt x="44" y="573"/>
                  </a:lnTo>
                  <a:lnTo>
                    <a:pt x="42" y="585"/>
                  </a:lnTo>
                  <a:lnTo>
                    <a:pt x="42" y="585"/>
                  </a:lnTo>
                  <a:lnTo>
                    <a:pt x="40" y="598"/>
                  </a:lnTo>
                  <a:lnTo>
                    <a:pt x="40" y="598"/>
                  </a:lnTo>
                  <a:lnTo>
                    <a:pt x="40" y="600"/>
                  </a:lnTo>
                  <a:lnTo>
                    <a:pt x="40" y="600"/>
                  </a:lnTo>
                  <a:lnTo>
                    <a:pt x="38" y="607"/>
                  </a:lnTo>
                  <a:lnTo>
                    <a:pt x="38" y="607"/>
                  </a:lnTo>
                  <a:lnTo>
                    <a:pt x="36" y="613"/>
                  </a:lnTo>
                  <a:lnTo>
                    <a:pt x="36" y="613"/>
                  </a:lnTo>
                  <a:lnTo>
                    <a:pt x="35" y="618"/>
                  </a:lnTo>
                  <a:lnTo>
                    <a:pt x="35" y="618"/>
                  </a:lnTo>
                  <a:lnTo>
                    <a:pt x="33" y="626"/>
                  </a:lnTo>
                  <a:lnTo>
                    <a:pt x="33" y="626"/>
                  </a:lnTo>
                  <a:lnTo>
                    <a:pt x="33" y="631"/>
                  </a:lnTo>
                  <a:lnTo>
                    <a:pt x="33" y="631"/>
                  </a:lnTo>
                  <a:lnTo>
                    <a:pt x="31" y="636"/>
                  </a:lnTo>
                  <a:lnTo>
                    <a:pt x="31" y="636"/>
                  </a:lnTo>
                  <a:lnTo>
                    <a:pt x="29" y="642"/>
                  </a:lnTo>
                  <a:lnTo>
                    <a:pt x="29" y="642"/>
                  </a:lnTo>
                  <a:lnTo>
                    <a:pt x="29" y="649"/>
                  </a:lnTo>
                  <a:lnTo>
                    <a:pt x="29" y="649"/>
                  </a:lnTo>
                  <a:lnTo>
                    <a:pt x="27" y="656"/>
                  </a:lnTo>
                  <a:lnTo>
                    <a:pt x="27" y="656"/>
                  </a:lnTo>
                  <a:lnTo>
                    <a:pt x="27" y="669"/>
                  </a:lnTo>
                  <a:lnTo>
                    <a:pt x="27" y="669"/>
                  </a:lnTo>
                  <a:lnTo>
                    <a:pt x="27" y="682"/>
                  </a:lnTo>
                  <a:lnTo>
                    <a:pt x="27" y="682"/>
                  </a:lnTo>
                  <a:lnTo>
                    <a:pt x="27" y="695"/>
                  </a:lnTo>
                  <a:lnTo>
                    <a:pt x="27" y="695"/>
                  </a:lnTo>
                  <a:lnTo>
                    <a:pt x="25" y="700"/>
                  </a:lnTo>
                  <a:lnTo>
                    <a:pt x="25" y="700"/>
                  </a:lnTo>
                  <a:lnTo>
                    <a:pt x="22" y="713"/>
                  </a:lnTo>
                  <a:lnTo>
                    <a:pt x="22" y="713"/>
                  </a:lnTo>
                  <a:lnTo>
                    <a:pt x="18" y="722"/>
                  </a:lnTo>
                  <a:lnTo>
                    <a:pt x="18" y="722"/>
                  </a:lnTo>
                  <a:lnTo>
                    <a:pt x="14" y="733"/>
                  </a:lnTo>
                  <a:lnTo>
                    <a:pt x="14" y="733"/>
                  </a:lnTo>
                  <a:lnTo>
                    <a:pt x="13" y="742"/>
                  </a:lnTo>
                  <a:lnTo>
                    <a:pt x="13" y="742"/>
                  </a:lnTo>
                  <a:lnTo>
                    <a:pt x="13" y="757"/>
                  </a:lnTo>
                  <a:lnTo>
                    <a:pt x="13" y="757"/>
                  </a:lnTo>
                  <a:lnTo>
                    <a:pt x="13" y="762"/>
                  </a:lnTo>
                  <a:lnTo>
                    <a:pt x="13" y="762"/>
                  </a:lnTo>
                  <a:lnTo>
                    <a:pt x="13" y="771"/>
                  </a:lnTo>
                  <a:lnTo>
                    <a:pt x="13" y="771"/>
                  </a:lnTo>
                  <a:lnTo>
                    <a:pt x="14" y="773"/>
                  </a:lnTo>
                  <a:lnTo>
                    <a:pt x="14" y="773"/>
                  </a:lnTo>
                  <a:lnTo>
                    <a:pt x="14" y="773"/>
                  </a:lnTo>
                  <a:lnTo>
                    <a:pt x="14" y="775"/>
                  </a:lnTo>
                  <a:lnTo>
                    <a:pt x="14" y="775"/>
                  </a:lnTo>
                  <a:lnTo>
                    <a:pt x="13" y="780"/>
                  </a:lnTo>
                  <a:lnTo>
                    <a:pt x="13" y="780"/>
                  </a:lnTo>
                  <a:lnTo>
                    <a:pt x="11" y="784"/>
                  </a:lnTo>
                  <a:lnTo>
                    <a:pt x="11" y="784"/>
                  </a:lnTo>
                  <a:lnTo>
                    <a:pt x="9" y="786"/>
                  </a:lnTo>
                  <a:lnTo>
                    <a:pt x="9" y="786"/>
                  </a:lnTo>
                  <a:lnTo>
                    <a:pt x="9" y="788"/>
                  </a:lnTo>
                  <a:lnTo>
                    <a:pt x="9" y="788"/>
                  </a:lnTo>
                  <a:lnTo>
                    <a:pt x="7" y="790"/>
                  </a:lnTo>
                  <a:lnTo>
                    <a:pt x="7" y="790"/>
                  </a:lnTo>
                  <a:lnTo>
                    <a:pt x="5" y="795"/>
                  </a:lnTo>
                  <a:lnTo>
                    <a:pt x="5" y="795"/>
                  </a:lnTo>
                  <a:lnTo>
                    <a:pt x="4" y="799"/>
                  </a:lnTo>
                  <a:lnTo>
                    <a:pt x="4" y="802"/>
                  </a:lnTo>
                  <a:lnTo>
                    <a:pt x="4" y="802"/>
                  </a:lnTo>
                  <a:lnTo>
                    <a:pt x="4" y="804"/>
                  </a:lnTo>
                  <a:lnTo>
                    <a:pt x="4" y="804"/>
                  </a:lnTo>
                  <a:lnTo>
                    <a:pt x="2" y="804"/>
                  </a:lnTo>
                  <a:lnTo>
                    <a:pt x="2" y="804"/>
                  </a:lnTo>
                  <a:lnTo>
                    <a:pt x="0" y="808"/>
                  </a:lnTo>
                  <a:lnTo>
                    <a:pt x="0" y="808"/>
                  </a:lnTo>
                  <a:lnTo>
                    <a:pt x="2" y="811"/>
                  </a:lnTo>
                  <a:lnTo>
                    <a:pt x="2" y="811"/>
                  </a:lnTo>
                  <a:lnTo>
                    <a:pt x="2" y="813"/>
                  </a:lnTo>
                  <a:lnTo>
                    <a:pt x="4" y="813"/>
                  </a:lnTo>
                  <a:lnTo>
                    <a:pt x="4" y="813"/>
                  </a:lnTo>
                  <a:lnTo>
                    <a:pt x="5" y="813"/>
                  </a:lnTo>
                  <a:lnTo>
                    <a:pt x="5" y="813"/>
                  </a:lnTo>
                  <a:lnTo>
                    <a:pt x="11" y="815"/>
                  </a:lnTo>
                  <a:lnTo>
                    <a:pt x="11" y="815"/>
                  </a:lnTo>
                  <a:lnTo>
                    <a:pt x="29" y="815"/>
                  </a:lnTo>
                  <a:lnTo>
                    <a:pt x="29" y="815"/>
                  </a:lnTo>
                  <a:lnTo>
                    <a:pt x="42" y="815"/>
                  </a:lnTo>
                  <a:lnTo>
                    <a:pt x="42" y="815"/>
                  </a:lnTo>
                  <a:lnTo>
                    <a:pt x="53" y="813"/>
                  </a:lnTo>
                  <a:lnTo>
                    <a:pt x="53" y="813"/>
                  </a:lnTo>
                  <a:lnTo>
                    <a:pt x="55" y="813"/>
                  </a:lnTo>
                  <a:lnTo>
                    <a:pt x="56" y="811"/>
                  </a:lnTo>
                  <a:lnTo>
                    <a:pt x="56" y="811"/>
                  </a:lnTo>
                  <a:lnTo>
                    <a:pt x="56" y="806"/>
                  </a:lnTo>
                  <a:lnTo>
                    <a:pt x="56" y="806"/>
                  </a:lnTo>
                  <a:lnTo>
                    <a:pt x="56" y="806"/>
                  </a:lnTo>
                  <a:lnTo>
                    <a:pt x="56" y="806"/>
                  </a:lnTo>
                  <a:lnTo>
                    <a:pt x="58" y="806"/>
                  </a:lnTo>
                  <a:lnTo>
                    <a:pt x="58" y="806"/>
                  </a:lnTo>
                  <a:lnTo>
                    <a:pt x="64" y="802"/>
                  </a:lnTo>
                  <a:lnTo>
                    <a:pt x="64" y="802"/>
                  </a:lnTo>
                  <a:lnTo>
                    <a:pt x="67" y="799"/>
                  </a:lnTo>
                  <a:lnTo>
                    <a:pt x="67" y="799"/>
                  </a:lnTo>
                  <a:lnTo>
                    <a:pt x="67" y="793"/>
                  </a:lnTo>
                  <a:lnTo>
                    <a:pt x="67" y="793"/>
                  </a:lnTo>
                  <a:lnTo>
                    <a:pt x="66" y="784"/>
                  </a:lnTo>
                  <a:lnTo>
                    <a:pt x="66" y="784"/>
                  </a:lnTo>
                  <a:lnTo>
                    <a:pt x="64" y="780"/>
                  </a:lnTo>
                  <a:lnTo>
                    <a:pt x="64" y="780"/>
                  </a:lnTo>
                  <a:lnTo>
                    <a:pt x="64" y="780"/>
                  </a:lnTo>
                  <a:lnTo>
                    <a:pt x="64" y="780"/>
                  </a:lnTo>
                  <a:lnTo>
                    <a:pt x="66" y="779"/>
                  </a:lnTo>
                  <a:lnTo>
                    <a:pt x="66" y="779"/>
                  </a:lnTo>
                  <a:lnTo>
                    <a:pt x="66" y="775"/>
                  </a:lnTo>
                  <a:lnTo>
                    <a:pt x="66" y="775"/>
                  </a:lnTo>
                  <a:lnTo>
                    <a:pt x="71" y="766"/>
                  </a:lnTo>
                  <a:lnTo>
                    <a:pt x="71" y="766"/>
                  </a:lnTo>
                  <a:lnTo>
                    <a:pt x="76" y="751"/>
                  </a:lnTo>
                  <a:lnTo>
                    <a:pt x="76" y="751"/>
                  </a:lnTo>
                  <a:lnTo>
                    <a:pt x="82" y="733"/>
                  </a:lnTo>
                  <a:lnTo>
                    <a:pt x="82" y="733"/>
                  </a:lnTo>
                  <a:lnTo>
                    <a:pt x="87" y="720"/>
                  </a:lnTo>
                  <a:lnTo>
                    <a:pt x="87" y="720"/>
                  </a:lnTo>
                  <a:lnTo>
                    <a:pt x="91" y="709"/>
                  </a:lnTo>
                  <a:lnTo>
                    <a:pt x="91" y="709"/>
                  </a:lnTo>
                  <a:lnTo>
                    <a:pt x="93" y="700"/>
                  </a:lnTo>
                  <a:lnTo>
                    <a:pt x="93" y="700"/>
                  </a:lnTo>
                  <a:lnTo>
                    <a:pt x="95" y="686"/>
                  </a:lnTo>
                  <a:lnTo>
                    <a:pt x="95" y="686"/>
                  </a:lnTo>
                  <a:lnTo>
                    <a:pt x="97" y="675"/>
                  </a:lnTo>
                  <a:lnTo>
                    <a:pt x="97" y="675"/>
                  </a:lnTo>
                  <a:lnTo>
                    <a:pt x="98" y="662"/>
                  </a:lnTo>
                  <a:lnTo>
                    <a:pt x="98" y="662"/>
                  </a:lnTo>
                  <a:lnTo>
                    <a:pt x="98" y="651"/>
                  </a:lnTo>
                  <a:lnTo>
                    <a:pt x="98" y="651"/>
                  </a:lnTo>
                  <a:lnTo>
                    <a:pt x="98" y="646"/>
                  </a:lnTo>
                  <a:lnTo>
                    <a:pt x="98" y="646"/>
                  </a:lnTo>
                  <a:lnTo>
                    <a:pt x="98" y="644"/>
                  </a:lnTo>
                  <a:lnTo>
                    <a:pt x="98" y="644"/>
                  </a:lnTo>
                  <a:lnTo>
                    <a:pt x="98" y="638"/>
                  </a:lnTo>
                  <a:lnTo>
                    <a:pt x="98" y="638"/>
                  </a:lnTo>
                  <a:lnTo>
                    <a:pt x="100" y="627"/>
                  </a:lnTo>
                  <a:lnTo>
                    <a:pt x="100" y="627"/>
                  </a:lnTo>
                  <a:lnTo>
                    <a:pt x="102" y="618"/>
                  </a:lnTo>
                  <a:lnTo>
                    <a:pt x="102" y="618"/>
                  </a:lnTo>
                  <a:lnTo>
                    <a:pt x="102" y="607"/>
                  </a:lnTo>
                  <a:lnTo>
                    <a:pt x="102" y="607"/>
                  </a:lnTo>
                  <a:lnTo>
                    <a:pt x="102" y="604"/>
                  </a:lnTo>
                  <a:lnTo>
                    <a:pt x="102" y="604"/>
                  </a:lnTo>
                  <a:lnTo>
                    <a:pt x="106" y="596"/>
                  </a:lnTo>
                  <a:lnTo>
                    <a:pt x="106" y="596"/>
                  </a:lnTo>
                  <a:lnTo>
                    <a:pt x="107" y="584"/>
                  </a:lnTo>
                  <a:lnTo>
                    <a:pt x="107" y="584"/>
                  </a:lnTo>
                  <a:lnTo>
                    <a:pt x="111" y="574"/>
                  </a:lnTo>
                  <a:lnTo>
                    <a:pt x="111" y="574"/>
                  </a:lnTo>
                  <a:lnTo>
                    <a:pt x="113" y="571"/>
                  </a:lnTo>
                  <a:lnTo>
                    <a:pt x="113" y="571"/>
                  </a:lnTo>
                  <a:lnTo>
                    <a:pt x="115" y="565"/>
                  </a:lnTo>
                  <a:lnTo>
                    <a:pt x="115" y="565"/>
                  </a:lnTo>
                  <a:lnTo>
                    <a:pt x="118" y="551"/>
                  </a:lnTo>
                  <a:lnTo>
                    <a:pt x="118" y="551"/>
                  </a:lnTo>
                  <a:lnTo>
                    <a:pt x="120" y="542"/>
                  </a:lnTo>
                  <a:lnTo>
                    <a:pt x="120" y="542"/>
                  </a:lnTo>
                  <a:lnTo>
                    <a:pt x="124" y="533"/>
                  </a:lnTo>
                  <a:lnTo>
                    <a:pt x="124" y="533"/>
                  </a:lnTo>
                  <a:lnTo>
                    <a:pt x="127" y="522"/>
                  </a:lnTo>
                  <a:lnTo>
                    <a:pt x="127" y="522"/>
                  </a:lnTo>
                  <a:lnTo>
                    <a:pt x="133" y="503"/>
                  </a:lnTo>
                  <a:lnTo>
                    <a:pt x="133" y="503"/>
                  </a:lnTo>
                  <a:lnTo>
                    <a:pt x="138" y="483"/>
                  </a:lnTo>
                  <a:lnTo>
                    <a:pt x="138" y="483"/>
                  </a:lnTo>
                  <a:lnTo>
                    <a:pt x="142" y="476"/>
                  </a:lnTo>
                  <a:lnTo>
                    <a:pt x="142" y="476"/>
                  </a:lnTo>
                  <a:lnTo>
                    <a:pt x="142" y="472"/>
                  </a:lnTo>
                  <a:lnTo>
                    <a:pt x="142" y="472"/>
                  </a:lnTo>
                  <a:lnTo>
                    <a:pt x="144" y="469"/>
                  </a:lnTo>
                  <a:lnTo>
                    <a:pt x="144" y="469"/>
                  </a:lnTo>
                  <a:lnTo>
                    <a:pt x="144" y="465"/>
                  </a:lnTo>
                  <a:lnTo>
                    <a:pt x="144" y="465"/>
                  </a:lnTo>
                  <a:lnTo>
                    <a:pt x="144" y="465"/>
                  </a:lnTo>
                  <a:lnTo>
                    <a:pt x="146" y="467"/>
                  </a:lnTo>
                  <a:lnTo>
                    <a:pt x="146" y="467"/>
                  </a:lnTo>
                  <a:lnTo>
                    <a:pt x="148" y="471"/>
                  </a:lnTo>
                  <a:lnTo>
                    <a:pt x="148" y="471"/>
                  </a:lnTo>
                  <a:lnTo>
                    <a:pt x="148" y="474"/>
                  </a:lnTo>
                  <a:lnTo>
                    <a:pt x="148" y="474"/>
                  </a:lnTo>
                  <a:lnTo>
                    <a:pt x="149" y="478"/>
                  </a:lnTo>
                  <a:lnTo>
                    <a:pt x="149" y="478"/>
                  </a:lnTo>
                  <a:lnTo>
                    <a:pt x="155" y="496"/>
                  </a:lnTo>
                  <a:lnTo>
                    <a:pt x="155" y="496"/>
                  </a:lnTo>
                  <a:lnTo>
                    <a:pt x="158" y="505"/>
                  </a:lnTo>
                  <a:lnTo>
                    <a:pt x="158" y="505"/>
                  </a:lnTo>
                  <a:lnTo>
                    <a:pt x="162" y="514"/>
                  </a:lnTo>
                  <a:lnTo>
                    <a:pt x="162" y="514"/>
                  </a:lnTo>
                  <a:lnTo>
                    <a:pt x="164" y="520"/>
                  </a:lnTo>
                  <a:lnTo>
                    <a:pt x="164" y="520"/>
                  </a:lnTo>
                  <a:lnTo>
                    <a:pt x="166" y="529"/>
                  </a:lnTo>
                  <a:lnTo>
                    <a:pt x="166" y="529"/>
                  </a:lnTo>
                  <a:lnTo>
                    <a:pt x="169" y="540"/>
                  </a:lnTo>
                  <a:lnTo>
                    <a:pt x="169" y="540"/>
                  </a:lnTo>
                  <a:lnTo>
                    <a:pt x="175" y="549"/>
                  </a:lnTo>
                  <a:lnTo>
                    <a:pt x="175" y="549"/>
                  </a:lnTo>
                  <a:lnTo>
                    <a:pt x="177" y="553"/>
                  </a:lnTo>
                  <a:lnTo>
                    <a:pt x="177" y="553"/>
                  </a:lnTo>
                  <a:lnTo>
                    <a:pt x="179" y="560"/>
                  </a:lnTo>
                  <a:lnTo>
                    <a:pt x="179" y="560"/>
                  </a:lnTo>
                  <a:lnTo>
                    <a:pt x="180" y="567"/>
                  </a:lnTo>
                  <a:lnTo>
                    <a:pt x="180" y="567"/>
                  </a:lnTo>
                  <a:lnTo>
                    <a:pt x="182" y="569"/>
                  </a:lnTo>
                  <a:lnTo>
                    <a:pt x="182" y="569"/>
                  </a:lnTo>
                  <a:lnTo>
                    <a:pt x="184" y="580"/>
                  </a:lnTo>
                  <a:lnTo>
                    <a:pt x="184" y="580"/>
                  </a:lnTo>
                  <a:lnTo>
                    <a:pt x="191" y="593"/>
                  </a:lnTo>
                  <a:lnTo>
                    <a:pt x="191" y="593"/>
                  </a:lnTo>
                  <a:lnTo>
                    <a:pt x="191" y="595"/>
                  </a:lnTo>
                  <a:lnTo>
                    <a:pt x="191" y="595"/>
                  </a:lnTo>
                  <a:lnTo>
                    <a:pt x="193" y="604"/>
                  </a:lnTo>
                  <a:lnTo>
                    <a:pt x="193" y="604"/>
                  </a:lnTo>
                  <a:lnTo>
                    <a:pt x="195" y="611"/>
                  </a:lnTo>
                  <a:lnTo>
                    <a:pt x="195" y="611"/>
                  </a:lnTo>
                  <a:lnTo>
                    <a:pt x="195" y="616"/>
                  </a:lnTo>
                  <a:lnTo>
                    <a:pt x="195" y="616"/>
                  </a:lnTo>
                  <a:lnTo>
                    <a:pt x="197" y="626"/>
                  </a:lnTo>
                  <a:lnTo>
                    <a:pt x="197" y="626"/>
                  </a:lnTo>
                  <a:lnTo>
                    <a:pt x="197" y="633"/>
                  </a:lnTo>
                  <a:lnTo>
                    <a:pt x="197" y="633"/>
                  </a:lnTo>
                  <a:lnTo>
                    <a:pt x="199" y="638"/>
                  </a:lnTo>
                  <a:lnTo>
                    <a:pt x="199" y="638"/>
                  </a:lnTo>
                  <a:lnTo>
                    <a:pt x="199" y="640"/>
                  </a:lnTo>
                  <a:lnTo>
                    <a:pt x="199" y="640"/>
                  </a:lnTo>
                  <a:lnTo>
                    <a:pt x="199" y="644"/>
                  </a:lnTo>
                  <a:lnTo>
                    <a:pt x="199" y="644"/>
                  </a:lnTo>
                  <a:lnTo>
                    <a:pt x="197" y="651"/>
                  </a:lnTo>
                  <a:lnTo>
                    <a:pt x="197" y="651"/>
                  </a:lnTo>
                  <a:lnTo>
                    <a:pt x="197" y="666"/>
                  </a:lnTo>
                  <a:lnTo>
                    <a:pt x="197" y="666"/>
                  </a:lnTo>
                  <a:lnTo>
                    <a:pt x="199" y="682"/>
                  </a:lnTo>
                  <a:lnTo>
                    <a:pt x="199" y="682"/>
                  </a:lnTo>
                  <a:lnTo>
                    <a:pt x="202" y="702"/>
                  </a:lnTo>
                  <a:lnTo>
                    <a:pt x="202" y="702"/>
                  </a:lnTo>
                  <a:lnTo>
                    <a:pt x="204" y="715"/>
                  </a:lnTo>
                  <a:lnTo>
                    <a:pt x="206" y="722"/>
                  </a:lnTo>
                  <a:lnTo>
                    <a:pt x="206" y="722"/>
                  </a:lnTo>
                  <a:lnTo>
                    <a:pt x="210" y="735"/>
                  </a:lnTo>
                  <a:lnTo>
                    <a:pt x="210" y="735"/>
                  </a:lnTo>
                  <a:lnTo>
                    <a:pt x="215" y="757"/>
                  </a:lnTo>
                  <a:lnTo>
                    <a:pt x="215" y="757"/>
                  </a:lnTo>
                  <a:lnTo>
                    <a:pt x="220" y="773"/>
                  </a:lnTo>
                  <a:lnTo>
                    <a:pt x="220" y="773"/>
                  </a:lnTo>
                  <a:lnTo>
                    <a:pt x="224" y="784"/>
                  </a:lnTo>
                  <a:lnTo>
                    <a:pt x="224" y="784"/>
                  </a:lnTo>
                  <a:lnTo>
                    <a:pt x="226" y="784"/>
                  </a:lnTo>
                  <a:lnTo>
                    <a:pt x="226" y="784"/>
                  </a:lnTo>
                  <a:lnTo>
                    <a:pt x="226" y="786"/>
                  </a:lnTo>
                  <a:lnTo>
                    <a:pt x="226" y="786"/>
                  </a:lnTo>
                  <a:lnTo>
                    <a:pt x="226" y="791"/>
                  </a:lnTo>
                  <a:lnTo>
                    <a:pt x="226" y="791"/>
                  </a:lnTo>
                  <a:lnTo>
                    <a:pt x="224" y="797"/>
                  </a:lnTo>
                  <a:lnTo>
                    <a:pt x="224" y="797"/>
                  </a:lnTo>
                  <a:lnTo>
                    <a:pt x="226" y="802"/>
                  </a:lnTo>
                  <a:lnTo>
                    <a:pt x="226" y="802"/>
                  </a:lnTo>
                  <a:lnTo>
                    <a:pt x="231" y="808"/>
                  </a:lnTo>
                  <a:lnTo>
                    <a:pt x="231" y="808"/>
                  </a:lnTo>
                  <a:lnTo>
                    <a:pt x="230" y="808"/>
                  </a:lnTo>
                  <a:lnTo>
                    <a:pt x="230" y="808"/>
                  </a:lnTo>
                  <a:lnTo>
                    <a:pt x="228" y="811"/>
                  </a:lnTo>
                  <a:lnTo>
                    <a:pt x="228" y="811"/>
                  </a:lnTo>
                  <a:lnTo>
                    <a:pt x="228" y="813"/>
                  </a:lnTo>
                  <a:lnTo>
                    <a:pt x="230" y="815"/>
                  </a:lnTo>
                  <a:lnTo>
                    <a:pt x="230" y="815"/>
                  </a:lnTo>
                  <a:lnTo>
                    <a:pt x="233" y="819"/>
                  </a:lnTo>
                  <a:lnTo>
                    <a:pt x="233" y="819"/>
                  </a:lnTo>
                  <a:lnTo>
                    <a:pt x="239" y="819"/>
                  </a:lnTo>
                  <a:lnTo>
                    <a:pt x="239" y="819"/>
                  </a:lnTo>
                  <a:lnTo>
                    <a:pt x="262" y="821"/>
                  </a:lnTo>
                  <a:lnTo>
                    <a:pt x="262" y="821"/>
                  </a:lnTo>
                  <a:lnTo>
                    <a:pt x="273" y="821"/>
                  </a:lnTo>
                  <a:lnTo>
                    <a:pt x="282" y="819"/>
                  </a:lnTo>
                  <a:lnTo>
                    <a:pt x="282" y="819"/>
                  </a:lnTo>
                  <a:lnTo>
                    <a:pt x="284" y="815"/>
                  </a:lnTo>
                  <a:lnTo>
                    <a:pt x="284" y="815"/>
                  </a:lnTo>
                  <a:lnTo>
                    <a:pt x="284" y="811"/>
                  </a:lnTo>
                  <a:lnTo>
                    <a:pt x="284" y="811"/>
                  </a:lnTo>
                  <a:lnTo>
                    <a:pt x="281" y="808"/>
                  </a:lnTo>
                  <a:lnTo>
                    <a:pt x="281" y="808"/>
                  </a:lnTo>
                  <a:lnTo>
                    <a:pt x="281" y="806"/>
                  </a:lnTo>
                  <a:lnTo>
                    <a:pt x="281" y="806"/>
                  </a:lnTo>
                  <a:lnTo>
                    <a:pt x="281" y="802"/>
                  </a:lnTo>
                  <a:lnTo>
                    <a:pt x="281" y="797"/>
                  </a:lnTo>
                  <a:lnTo>
                    <a:pt x="281" y="797"/>
                  </a:lnTo>
                  <a:lnTo>
                    <a:pt x="277" y="791"/>
                  </a:lnTo>
                  <a:lnTo>
                    <a:pt x="277" y="791"/>
                  </a:lnTo>
                  <a:lnTo>
                    <a:pt x="277" y="790"/>
                  </a:lnTo>
                  <a:lnTo>
                    <a:pt x="277" y="790"/>
                  </a:lnTo>
                  <a:lnTo>
                    <a:pt x="275" y="786"/>
                  </a:lnTo>
                  <a:lnTo>
                    <a:pt x="275" y="786"/>
                  </a:lnTo>
                  <a:lnTo>
                    <a:pt x="273" y="782"/>
                  </a:lnTo>
                  <a:lnTo>
                    <a:pt x="273" y="782"/>
                  </a:lnTo>
                  <a:lnTo>
                    <a:pt x="273" y="779"/>
                  </a:lnTo>
                  <a:lnTo>
                    <a:pt x="273" y="779"/>
                  </a:lnTo>
                  <a:lnTo>
                    <a:pt x="273" y="779"/>
                  </a:lnTo>
                  <a:lnTo>
                    <a:pt x="273" y="779"/>
                  </a:lnTo>
                  <a:lnTo>
                    <a:pt x="273" y="777"/>
                  </a:lnTo>
                  <a:lnTo>
                    <a:pt x="273" y="777"/>
                  </a:lnTo>
                  <a:lnTo>
                    <a:pt x="273" y="773"/>
                  </a:lnTo>
                  <a:lnTo>
                    <a:pt x="273" y="773"/>
                  </a:lnTo>
                  <a:lnTo>
                    <a:pt x="273" y="768"/>
                  </a:lnTo>
                  <a:lnTo>
                    <a:pt x="273" y="768"/>
                  </a:lnTo>
                  <a:lnTo>
                    <a:pt x="271" y="759"/>
                  </a:lnTo>
                  <a:lnTo>
                    <a:pt x="271" y="759"/>
                  </a:lnTo>
                  <a:lnTo>
                    <a:pt x="270" y="744"/>
                  </a:lnTo>
                  <a:lnTo>
                    <a:pt x="270" y="744"/>
                  </a:lnTo>
                  <a:lnTo>
                    <a:pt x="268" y="729"/>
                  </a:lnTo>
                  <a:lnTo>
                    <a:pt x="268" y="729"/>
                  </a:lnTo>
                  <a:lnTo>
                    <a:pt x="268" y="726"/>
                  </a:lnTo>
                  <a:lnTo>
                    <a:pt x="268" y="726"/>
                  </a:lnTo>
                  <a:lnTo>
                    <a:pt x="271" y="711"/>
                  </a:lnTo>
                  <a:lnTo>
                    <a:pt x="271" y="711"/>
                  </a:lnTo>
                  <a:lnTo>
                    <a:pt x="273" y="702"/>
                  </a:lnTo>
                  <a:lnTo>
                    <a:pt x="273" y="702"/>
                  </a:lnTo>
                  <a:lnTo>
                    <a:pt x="273" y="691"/>
                  </a:lnTo>
                  <a:lnTo>
                    <a:pt x="273" y="691"/>
                  </a:lnTo>
                  <a:lnTo>
                    <a:pt x="271" y="680"/>
                  </a:lnTo>
                  <a:lnTo>
                    <a:pt x="271" y="680"/>
                  </a:lnTo>
                  <a:lnTo>
                    <a:pt x="268" y="664"/>
                  </a:lnTo>
                  <a:lnTo>
                    <a:pt x="268" y="664"/>
                  </a:lnTo>
                  <a:lnTo>
                    <a:pt x="266" y="655"/>
                  </a:lnTo>
                  <a:lnTo>
                    <a:pt x="266" y="655"/>
                  </a:lnTo>
                  <a:lnTo>
                    <a:pt x="262" y="642"/>
                  </a:lnTo>
                  <a:lnTo>
                    <a:pt x="262" y="642"/>
                  </a:lnTo>
                  <a:lnTo>
                    <a:pt x="262" y="636"/>
                  </a:lnTo>
                  <a:lnTo>
                    <a:pt x="262" y="635"/>
                  </a:lnTo>
                  <a:lnTo>
                    <a:pt x="262" y="635"/>
                  </a:lnTo>
                  <a:lnTo>
                    <a:pt x="261" y="631"/>
                  </a:lnTo>
                  <a:lnTo>
                    <a:pt x="261" y="631"/>
                  </a:lnTo>
                  <a:lnTo>
                    <a:pt x="259" y="622"/>
                  </a:lnTo>
                  <a:lnTo>
                    <a:pt x="259" y="622"/>
                  </a:lnTo>
                  <a:lnTo>
                    <a:pt x="257" y="616"/>
                  </a:lnTo>
                  <a:lnTo>
                    <a:pt x="257" y="616"/>
                  </a:lnTo>
                  <a:lnTo>
                    <a:pt x="257" y="613"/>
                  </a:lnTo>
                  <a:lnTo>
                    <a:pt x="257" y="613"/>
                  </a:lnTo>
                  <a:lnTo>
                    <a:pt x="255" y="607"/>
                  </a:lnTo>
                  <a:lnTo>
                    <a:pt x="255" y="607"/>
                  </a:lnTo>
                  <a:lnTo>
                    <a:pt x="253" y="605"/>
                  </a:lnTo>
                  <a:lnTo>
                    <a:pt x="253" y="605"/>
                  </a:lnTo>
                  <a:lnTo>
                    <a:pt x="253" y="602"/>
                  </a:lnTo>
                  <a:lnTo>
                    <a:pt x="253" y="602"/>
                  </a:lnTo>
                  <a:lnTo>
                    <a:pt x="251" y="593"/>
                  </a:lnTo>
                  <a:lnTo>
                    <a:pt x="251" y="593"/>
                  </a:lnTo>
                  <a:lnTo>
                    <a:pt x="250" y="582"/>
                  </a:lnTo>
                  <a:lnTo>
                    <a:pt x="250" y="582"/>
                  </a:lnTo>
                  <a:lnTo>
                    <a:pt x="246" y="567"/>
                  </a:lnTo>
                  <a:lnTo>
                    <a:pt x="246" y="567"/>
                  </a:lnTo>
                  <a:lnTo>
                    <a:pt x="244" y="560"/>
                  </a:lnTo>
                  <a:lnTo>
                    <a:pt x="244" y="560"/>
                  </a:lnTo>
                  <a:lnTo>
                    <a:pt x="244" y="556"/>
                  </a:lnTo>
                  <a:lnTo>
                    <a:pt x="244" y="556"/>
                  </a:lnTo>
                  <a:lnTo>
                    <a:pt x="246" y="549"/>
                  </a:lnTo>
                  <a:lnTo>
                    <a:pt x="246" y="542"/>
                  </a:lnTo>
                  <a:lnTo>
                    <a:pt x="246" y="542"/>
                  </a:lnTo>
                  <a:lnTo>
                    <a:pt x="246" y="531"/>
                  </a:lnTo>
                  <a:lnTo>
                    <a:pt x="246" y="531"/>
                  </a:lnTo>
                  <a:lnTo>
                    <a:pt x="244" y="523"/>
                  </a:lnTo>
                  <a:lnTo>
                    <a:pt x="244" y="523"/>
                  </a:lnTo>
                  <a:lnTo>
                    <a:pt x="244" y="518"/>
                  </a:lnTo>
                  <a:lnTo>
                    <a:pt x="244" y="518"/>
                  </a:lnTo>
                  <a:lnTo>
                    <a:pt x="244" y="516"/>
                  </a:lnTo>
                  <a:lnTo>
                    <a:pt x="244" y="516"/>
                  </a:lnTo>
                  <a:lnTo>
                    <a:pt x="244" y="512"/>
                  </a:lnTo>
                  <a:lnTo>
                    <a:pt x="244" y="512"/>
                  </a:lnTo>
                  <a:lnTo>
                    <a:pt x="244" y="502"/>
                  </a:lnTo>
                  <a:lnTo>
                    <a:pt x="244" y="502"/>
                  </a:lnTo>
                  <a:lnTo>
                    <a:pt x="244" y="491"/>
                  </a:lnTo>
                  <a:lnTo>
                    <a:pt x="244" y="491"/>
                  </a:lnTo>
                  <a:lnTo>
                    <a:pt x="244" y="483"/>
                  </a:lnTo>
                  <a:lnTo>
                    <a:pt x="244" y="483"/>
                  </a:lnTo>
                  <a:lnTo>
                    <a:pt x="246" y="478"/>
                  </a:lnTo>
                  <a:lnTo>
                    <a:pt x="246" y="478"/>
                  </a:lnTo>
                  <a:lnTo>
                    <a:pt x="246" y="476"/>
                  </a:lnTo>
                  <a:lnTo>
                    <a:pt x="246" y="476"/>
                  </a:lnTo>
                  <a:lnTo>
                    <a:pt x="246" y="474"/>
                  </a:lnTo>
                  <a:lnTo>
                    <a:pt x="246" y="474"/>
                  </a:lnTo>
                  <a:lnTo>
                    <a:pt x="248" y="472"/>
                  </a:lnTo>
                  <a:lnTo>
                    <a:pt x="248" y="472"/>
                  </a:lnTo>
                  <a:lnTo>
                    <a:pt x="248" y="471"/>
                  </a:lnTo>
                  <a:lnTo>
                    <a:pt x="248" y="471"/>
                  </a:lnTo>
                  <a:lnTo>
                    <a:pt x="248" y="471"/>
                  </a:lnTo>
                  <a:lnTo>
                    <a:pt x="251" y="474"/>
                  </a:lnTo>
                  <a:lnTo>
                    <a:pt x="251" y="474"/>
                  </a:lnTo>
                  <a:lnTo>
                    <a:pt x="257" y="481"/>
                  </a:lnTo>
                  <a:lnTo>
                    <a:pt x="257" y="481"/>
                  </a:lnTo>
                  <a:lnTo>
                    <a:pt x="259" y="485"/>
                  </a:lnTo>
                  <a:lnTo>
                    <a:pt x="259" y="485"/>
                  </a:lnTo>
                  <a:lnTo>
                    <a:pt x="261" y="485"/>
                  </a:lnTo>
                  <a:lnTo>
                    <a:pt x="261" y="485"/>
                  </a:lnTo>
                  <a:lnTo>
                    <a:pt x="262" y="487"/>
                  </a:lnTo>
                  <a:lnTo>
                    <a:pt x="262" y="487"/>
                  </a:lnTo>
                  <a:lnTo>
                    <a:pt x="268" y="487"/>
                  </a:lnTo>
                  <a:lnTo>
                    <a:pt x="273" y="487"/>
                  </a:lnTo>
                  <a:lnTo>
                    <a:pt x="273" y="487"/>
                  </a:lnTo>
                  <a:lnTo>
                    <a:pt x="279" y="485"/>
                  </a:lnTo>
                  <a:lnTo>
                    <a:pt x="281" y="483"/>
                  </a:lnTo>
                  <a:lnTo>
                    <a:pt x="284" y="480"/>
                  </a:lnTo>
                  <a:lnTo>
                    <a:pt x="284" y="480"/>
                  </a:lnTo>
                  <a:lnTo>
                    <a:pt x="286" y="478"/>
                  </a:lnTo>
                  <a:lnTo>
                    <a:pt x="286" y="478"/>
                  </a:lnTo>
                  <a:lnTo>
                    <a:pt x="288" y="476"/>
                  </a:lnTo>
                  <a:lnTo>
                    <a:pt x="290" y="471"/>
                  </a:lnTo>
                  <a:lnTo>
                    <a:pt x="290" y="471"/>
                  </a:lnTo>
                  <a:lnTo>
                    <a:pt x="293" y="463"/>
                  </a:lnTo>
                  <a:lnTo>
                    <a:pt x="295" y="461"/>
                  </a:lnTo>
                  <a:lnTo>
                    <a:pt x="295" y="461"/>
                  </a:lnTo>
                  <a:lnTo>
                    <a:pt x="297" y="458"/>
                  </a:lnTo>
                  <a:lnTo>
                    <a:pt x="297" y="456"/>
                  </a:lnTo>
                  <a:lnTo>
                    <a:pt x="297" y="456"/>
                  </a:lnTo>
                  <a:lnTo>
                    <a:pt x="297" y="452"/>
                  </a:lnTo>
                  <a:lnTo>
                    <a:pt x="297" y="452"/>
                  </a:lnTo>
                  <a:lnTo>
                    <a:pt x="297" y="450"/>
                  </a:lnTo>
                  <a:lnTo>
                    <a:pt x="297" y="450"/>
                  </a:lnTo>
                  <a:lnTo>
                    <a:pt x="297" y="445"/>
                  </a:lnTo>
                  <a:lnTo>
                    <a:pt x="297" y="445"/>
                  </a:lnTo>
                  <a:lnTo>
                    <a:pt x="295" y="441"/>
                  </a:lnTo>
                  <a:lnTo>
                    <a:pt x="295" y="441"/>
                  </a:lnTo>
                  <a:lnTo>
                    <a:pt x="297" y="436"/>
                  </a:lnTo>
                  <a:lnTo>
                    <a:pt x="297" y="436"/>
                  </a:lnTo>
                  <a:lnTo>
                    <a:pt x="297" y="436"/>
                  </a:lnTo>
                  <a:lnTo>
                    <a:pt x="297" y="436"/>
                  </a:lnTo>
                  <a:lnTo>
                    <a:pt x="297" y="434"/>
                  </a:lnTo>
                  <a:lnTo>
                    <a:pt x="297" y="434"/>
                  </a:lnTo>
                  <a:lnTo>
                    <a:pt x="297" y="429"/>
                  </a:lnTo>
                  <a:lnTo>
                    <a:pt x="297" y="429"/>
                  </a:lnTo>
                  <a:lnTo>
                    <a:pt x="299" y="427"/>
                  </a:lnTo>
                  <a:lnTo>
                    <a:pt x="299" y="427"/>
                  </a:lnTo>
                  <a:lnTo>
                    <a:pt x="301" y="425"/>
                  </a:lnTo>
                  <a:lnTo>
                    <a:pt x="301" y="425"/>
                  </a:lnTo>
                  <a:lnTo>
                    <a:pt x="302" y="425"/>
                  </a:lnTo>
                  <a:lnTo>
                    <a:pt x="302" y="423"/>
                  </a:lnTo>
                  <a:lnTo>
                    <a:pt x="302" y="423"/>
                  </a:lnTo>
                  <a:close/>
                  <a:moveTo>
                    <a:pt x="38" y="405"/>
                  </a:moveTo>
                  <a:lnTo>
                    <a:pt x="40" y="409"/>
                  </a:lnTo>
                  <a:lnTo>
                    <a:pt x="40" y="409"/>
                  </a:lnTo>
                  <a:lnTo>
                    <a:pt x="36" y="410"/>
                  </a:lnTo>
                  <a:lnTo>
                    <a:pt x="36" y="410"/>
                  </a:lnTo>
                  <a:lnTo>
                    <a:pt x="33" y="416"/>
                  </a:lnTo>
                  <a:lnTo>
                    <a:pt x="33" y="416"/>
                  </a:lnTo>
                  <a:lnTo>
                    <a:pt x="35" y="419"/>
                  </a:lnTo>
                  <a:lnTo>
                    <a:pt x="35" y="419"/>
                  </a:lnTo>
                  <a:lnTo>
                    <a:pt x="38" y="427"/>
                  </a:lnTo>
                  <a:lnTo>
                    <a:pt x="38" y="427"/>
                  </a:lnTo>
                  <a:lnTo>
                    <a:pt x="38" y="429"/>
                  </a:lnTo>
                  <a:lnTo>
                    <a:pt x="38" y="429"/>
                  </a:lnTo>
                  <a:lnTo>
                    <a:pt x="35" y="429"/>
                  </a:lnTo>
                  <a:lnTo>
                    <a:pt x="35" y="429"/>
                  </a:lnTo>
                  <a:lnTo>
                    <a:pt x="33" y="430"/>
                  </a:lnTo>
                  <a:lnTo>
                    <a:pt x="33" y="429"/>
                  </a:lnTo>
                  <a:lnTo>
                    <a:pt x="33" y="429"/>
                  </a:lnTo>
                  <a:lnTo>
                    <a:pt x="31" y="430"/>
                  </a:lnTo>
                  <a:lnTo>
                    <a:pt x="31" y="430"/>
                  </a:lnTo>
                  <a:lnTo>
                    <a:pt x="29" y="429"/>
                  </a:lnTo>
                  <a:lnTo>
                    <a:pt x="29" y="427"/>
                  </a:lnTo>
                  <a:lnTo>
                    <a:pt x="29" y="427"/>
                  </a:lnTo>
                  <a:lnTo>
                    <a:pt x="29" y="423"/>
                  </a:lnTo>
                  <a:lnTo>
                    <a:pt x="31" y="419"/>
                  </a:lnTo>
                  <a:lnTo>
                    <a:pt x="31" y="419"/>
                  </a:lnTo>
                  <a:lnTo>
                    <a:pt x="29" y="414"/>
                  </a:lnTo>
                  <a:lnTo>
                    <a:pt x="27" y="409"/>
                  </a:lnTo>
                  <a:lnTo>
                    <a:pt x="27" y="409"/>
                  </a:lnTo>
                  <a:lnTo>
                    <a:pt x="29" y="407"/>
                  </a:lnTo>
                  <a:lnTo>
                    <a:pt x="31" y="403"/>
                  </a:lnTo>
                  <a:lnTo>
                    <a:pt x="35" y="401"/>
                  </a:lnTo>
                  <a:lnTo>
                    <a:pt x="35" y="401"/>
                  </a:lnTo>
                  <a:lnTo>
                    <a:pt x="42" y="399"/>
                  </a:lnTo>
                  <a:lnTo>
                    <a:pt x="38" y="405"/>
                  </a:lnTo>
                  <a:close/>
                  <a:moveTo>
                    <a:pt x="69" y="328"/>
                  </a:moveTo>
                  <a:lnTo>
                    <a:pt x="69" y="328"/>
                  </a:lnTo>
                  <a:lnTo>
                    <a:pt x="67" y="330"/>
                  </a:lnTo>
                  <a:lnTo>
                    <a:pt x="67" y="328"/>
                  </a:lnTo>
                  <a:lnTo>
                    <a:pt x="67" y="328"/>
                  </a:lnTo>
                  <a:lnTo>
                    <a:pt x="67" y="323"/>
                  </a:lnTo>
                  <a:lnTo>
                    <a:pt x="67" y="323"/>
                  </a:lnTo>
                  <a:lnTo>
                    <a:pt x="69" y="317"/>
                  </a:lnTo>
                  <a:lnTo>
                    <a:pt x="69" y="317"/>
                  </a:lnTo>
                  <a:lnTo>
                    <a:pt x="69" y="316"/>
                  </a:lnTo>
                  <a:lnTo>
                    <a:pt x="69" y="317"/>
                  </a:lnTo>
                  <a:lnTo>
                    <a:pt x="69" y="317"/>
                  </a:lnTo>
                  <a:lnTo>
                    <a:pt x="69" y="328"/>
                  </a:lnTo>
                  <a:lnTo>
                    <a:pt x="69" y="328"/>
                  </a:lnTo>
                  <a:close/>
                  <a:moveTo>
                    <a:pt x="73" y="303"/>
                  </a:moveTo>
                  <a:lnTo>
                    <a:pt x="73" y="303"/>
                  </a:lnTo>
                  <a:lnTo>
                    <a:pt x="71" y="308"/>
                  </a:lnTo>
                  <a:lnTo>
                    <a:pt x="71" y="308"/>
                  </a:lnTo>
                  <a:lnTo>
                    <a:pt x="71" y="305"/>
                  </a:lnTo>
                  <a:lnTo>
                    <a:pt x="71" y="305"/>
                  </a:lnTo>
                  <a:lnTo>
                    <a:pt x="71" y="301"/>
                  </a:lnTo>
                  <a:lnTo>
                    <a:pt x="71" y="299"/>
                  </a:lnTo>
                  <a:lnTo>
                    <a:pt x="73" y="299"/>
                  </a:lnTo>
                  <a:lnTo>
                    <a:pt x="73" y="299"/>
                  </a:lnTo>
                  <a:lnTo>
                    <a:pt x="73" y="303"/>
                  </a:lnTo>
                  <a:lnTo>
                    <a:pt x="73" y="303"/>
                  </a:lnTo>
                  <a:close/>
                  <a:moveTo>
                    <a:pt x="120" y="153"/>
                  </a:moveTo>
                  <a:lnTo>
                    <a:pt x="120" y="153"/>
                  </a:lnTo>
                  <a:lnTo>
                    <a:pt x="120" y="153"/>
                  </a:lnTo>
                  <a:lnTo>
                    <a:pt x="120" y="153"/>
                  </a:lnTo>
                  <a:lnTo>
                    <a:pt x="118" y="146"/>
                  </a:lnTo>
                  <a:lnTo>
                    <a:pt x="118" y="146"/>
                  </a:lnTo>
                  <a:lnTo>
                    <a:pt x="117" y="133"/>
                  </a:lnTo>
                  <a:lnTo>
                    <a:pt x="117" y="124"/>
                  </a:lnTo>
                  <a:lnTo>
                    <a:pt x="117" y="124"/>
                  </a:lnTo>
                  <a:lnTo>
                    <a:pt x="120" y="117"/>
                  </a:lnTo>
                  <a:lnTo>
                    <a:pt x="120" y="117"/>
                  </a:lnTo>
                  <a:lnTo>
                    <a:pt x="120" y="120"/>
                  </a:lnTo>
                  <a:lnTo>
                    <a:pt x="122" y="126"/>
                  </a:lnTo>
                  <a:lnTo>
                    <a:pt x="122" y="126"/>
                  </a:lnTo>
                  <a:lnTo>
                    <a:pt x="127" y="130"/>
                  </a:lnTo>
                  <a:lnTo>
                    <a:pt x="133" y="135"/>
                  </a:lnTo>
                  <a:lnTo>
                    <a:pt x="133" y="135"/>
                  </a:lnTo>
                  <a:lnTo>
                    <a:pt x="137" y="139"/>
                  </a:lnTo>
                  <a:lnTo>
                    <a:pt x="140" y="141"/>
                  </a:lnTo>
                  <a:lnTo>
                    <a:pt x="140" y="141"/>
                  </a:lnTo>
                  <a:lnTo>
                    <a:pt x="146" y="142"/>
                  </a:lnTo>
                  <a:lnTo>
                    <a:pt x="138" y="144"/>
                  </a:lnTo>
                  <a:lnTo>
                    <a:pt x="137" y="141"/>
                  </a:lnTo>
                  <a:lnTo>
                    <a:pt x="137" y="141"/>
                  </a:lnTo>
                  <a:lnTo>
                    <a:pt x="131" y="142"/>
                  </a:lnTo>
                  <a:lnTo>
                    <a:pt x="131" y="142"/>
                  </a:lnTo>
                  <a:lnTo>
                    <a:pt x="124" y="148"/>
                  </a:lnTo>
                  <a:lnTo>
                    <a:pt x="120" y="153"/>
                  </a:lnTo>
                  <a:lnTo>
                    <a:pt x="120" y="153"/>
                  </a:lnTo>
                  <a:lnTo>
                    <a:pt x="120" y="153"/>
                  </a:lnTo>
                  <a:lnTo>
                    <a:pt x="120" y="153"/>
                  </a:lnTo>
                  <a:close/>
                  <a:moveTo>
                    <a:pt x="126" y="173"/>
                  </a:moveTo>
                  <a:lnTo>
                    <a:pt x="126" y="173"/>
                  </a:lnTo>
                  <a:lnTo>
                    <a:pt x="122" y="161"/>
                  </a:lnTo>
                  <a:lnTo>
                    <a:pt x="120" y="155"/>
                  </a:lnTo>
                  <a:lnTo>
                    <a:pt x="120" y="155"/>
                  </a:lnTo>
                  <a:lnTo>
                    <a:pt x="127" y="148"/>
                  </a:lnTo>
                  <a:lnTo>
                    <a:pt x="133" y="151"/>
                  </a:lnTo>
                  <a:lnTo>
                    <a:pt x="133" y="151"/>
                  </a:lnTo>
                  <a:lnTo>
                    <a:pt x="135" y="155"/>
                  </a:lnTo>
                  <a:lnTo>
                    <a:pt x="135" y="155"/>
                  </a:lnTo>
                  <a:lnTo>
                    <a:pt x="140" y="159"/>
                  </a:lnTo>
                  <a:lnTo>
                    <a:pt x="142" y="161"/>
                  </a:lnTo>
                  <a:lnTo>
                    <a:pt x="144" y="164"/>
                  </a:lnTo>
                  <a:lnTo>
                    <a:pt x="144" y="164"/>
                  </a:lnTo>
                  <a:lnTo>
                    <a:pt x="142" y="170"/>
                  </a:lnTo>
                  <a:lnTo>
                    <a:pt x="138" y="181"/>
                  </a:lnTo>
                  <a:lnTo>
                    <a:pt x="138" y="181"/>
                  </a:lnTo>
                  <a:lnTo>
                    <a:pt x="135" y="192"/>
                  </a:lnTo>
                  <a:lnTo>
                    <a:pt x="135" y="201"/>
                  </a:lnTo>
                  <a:lnTo>
                    <a:pt x="135" y="201"/>
                  </a:lnTo>
                  <a:lnTo>
                    <a:pt x="126" y="173"/>
                  </a:lnTo>
                  <a:lnTo>
                    <a:pt x="126" y="173"/>
                  </a:lnTo>
                  <a:close/>
                  <a:moveTo>
                    <a:pt x="135" y="368"/>
                  </a:moveTo>
                  <a:lnTo>
                    <a:pt x="135" y="368"/>
                  </a:lnTo>
                  <a:lnTo>
                    <a:pt x="144" y="352"/>
                  </a:lnTo>
                  <a:lnTo>
                    <a:pt x="144" y="352"/>
                  </a:lnTo>
                  <a:lnTo>
                    <a:pt x="148" y="341"/>
                  </a:lnTo>
                  <a:lnTo>
                    <a:pt x="148" y="341"/>
                  </a:lnTo>
                  <a:lnTo>
                    <a:pt x="151" y="361"/>
                  </a:lnTo>
                  <a:lnTo>
                    <a:pt x="151" y="361"/>
                  </a:lnTo>
                  <a:lnTo>
                    <a:pt x="153" y="368"/>
                  </a:lnTo>
                  <a:lnTo>
                    <a:pt x="135" y="368"/>
                  </a:lnTo>
                  <a:close/>
                  <a:moveTo>
                    <a:pt x="175" y="177"/>
                  </a:moveTo>
                  <a:lnTo>
                    <a:pt x="175" y="177"/>
                  </a:lnTo>
                  <a:lnTo>
                    <a:pt x="168" y="192"/>
                  </a:lnTo>
                  <a:lnTo>
                    <a:pt x="168" y="192"/>
                  </a:lnTo>
                  <a:lnTo>
                    <a:pt x="168" y="188"/>
                  </a:lnTo>
                  <a:lnTo>
                    <a:pt x="166" y="182"/>
                  </a:lnTo>
                  <a:lnTo>
                    <a:pt x="166" y="182"/>
                  </a:lnTo>
                  <a:lnTo>
                    <a:pt x="160" y="175"/>
                  </a:lnTo>
                  <a:lnTo>
                    <a:pt x="158" y="172"/>
                  </a:lnTo>
                  <a:lnTo>
                    <a:pt x="157" y="168"/>
                  </a:lnTo>
                  <a:lnTo>
                    <a:pt x="157" y="168"/>
                  </a:lnTo>
                  <a:lnTo>
                    <a:pt x="157" y="164"/>
                  </a:lnTo>
                  <a:lnTo>
                    <a:pt x="157" y="164"/>
                  </a:lnTo>
                  <a:lnTo>
                    <a:pt x="160" y="161"/>
                  </a:lnTo>
                  <a:lnTo>
                    <a:pt x="160" y="161"/>
                  </a:lnTo>
                  <a:lnTo>
                    <a:pt x="168" y="155"/>
                  </a:lnTo>
                  <a:lnTo>
                    <a:pt x="168" y="155"/>
                  </a:lnTo>
                  <a:lnTo>
                    <a:pt x="171" y="151"/>
                  </a:lnTo>
                  <a:lnTo>
                    <a:pt x="171" y="148"/>
                  </a:lnTo>
                  <a:lnTo>
                    <a:pt x="171" y="148"/>
                  </a:lnTo>
                  <a:lnTo>
                    <a:pt x="175" y="150"/>
                  </a:lnTo>
                  <a:lnTo>
                    <a:pt x="180" y="155"/>
                  </a:lnTo>
                  <a:lnTo>
                    <a:pt x="180" y="155"/>
                  </a:lnTo>
                  <a:lnTo>
                    <a:pt x="179" y="162"/>
                  </a:lnTo>
                  <a:lnTo>
                    <a:pt x="175" y="177"/>
                  </a:lnTo>
                  <a:lnTo>
                    <a:pt x="175" y="177"/>
                  </a:lnTo>
                  <a:close/>
                  <a:moveTo>
                    <a:pt x="180" y="153"/>
                  </a:moveTo>
                  <a:lnTo>
                    <a:pt x="180" y="153"/>
                  </a:lnTo>
                  <a:lnTo>
                    <a:pt x="179" y="151"/>
                  </a:lnTo>
                  <a:lnTo>
                    <a:pt x="171" y="146"/>
                  </a:lnTo>
                  <a:lnTo>
                    <a:pt x="171" y="146"/>
                  </a:lnTo>
                  <a:lnTo>
                    <a:pt x="164" y="141"/>
                  </a:lnTo>
                  <a:lnTo>
                    <a:pt x="160" y="141"/>
                  </a:lnTo>
                  <a:lnTo>
                    <a:pt x="160" y="141"/>
                  </a:lnTo>
                  <a:lnTo>
                    <a:pt x="164" y="139"/>
                  </a:lnTo>
                  <a:lnTo>
                    <a:pt x="169" y="133"/>
                  </a:lnTo>
                  <a:lnTo>
                    <a:pt x="169" y="133"/>
                  </a:lnTo>
                  <a:lnTo>
                    <a:pt x="177" y="124"/>
                  </a:lnTo>
                  <a:lnTo>
                    <a:pt x="177" y="124"/>
                  </a:lnTo>
                  <a:lnTo>
                    <a:pt x="179" y="122"/>
                  </a:lnTo>
                  <a:lnTo>
                    <a:pt x="179" y="119"/>
                  </a:lnTo>
                  <a:lnTo>
                    <a:pt x="179" y="119"/>
                  </a:lnTo>
                  <a:lnTo>
                    <a:pt x="182" y="126"/>
                  </a:lnTo>
                  <a:lnTo>
                    <a:pt x="184" y="135"/>
                  </a:lnTo>
                  <a:lnTo>
                    <a:pt x="184" y="135"/>
                  </a:lnTo>
                  <a:lnTo>
                    <a:pt x="180" y="153"/>
                  </a:lnTo>
                  <a:lnTo>
                    <a:pt x="180" y="153"/>
                  </a:lnTo>
                  <a:close/>
                  <a:moveTo>
                    <a:pt x="230" y="350"/>
                  </a:moveTo>
                  <a:lnTo>
                    <a:pt x="230" y="350"/>
                  </a:lnTo>
                  <a:lnTo>
                    <a:pt x="230" y="352"/>
                  </a:lnTo>
                  <a:lnTo>
                    <a:pt x="230" y="352"/>
                  </a:lnTo>
                  <a:lnTo>
                    <a:pt x="230" y="352"/>
                  </a:lnTo>
                  <a:lnTo>
                    <a:pt x="230" y="352"/>
                  </a:lnTo>
                  <a:lnTo>
                    <a:pt x="228" y="352"/>
                  </a:lnTo>
                  <a:lnTo>
                    <a:pt x="228" y="352"/>
                  </a:lnTo>
                  <a:lnTo>
                    <a:pt x="228" y="350"/>
                  </a:lnTo>
                  <a:lnTo>
                    <a:pt x="228" y="350"/>
                  </a:lnTo>
                  <a:lnTo>
                    <a:pt x="230" y="350"/>
                  </a:lnTo>
                  <a:lnTo>
                    <a:pt x="230" y="350"/>
                  </a:lnTo>
                  <a:lnTo>
                    <a:pt x="231" y="350"/>
                  </a:lnTo>
                  <a:lnTo>
                    <a:pt x="231" y="350"/>
                  </a:lnTo>
                  <a:lnTo>
                    <a:pt x="230" y="350"/>
                  </a:lnTo>
                  <a:lnTo>
                    <a:pt x="230" y="350"/>
                  </a:lnTo>
                  <a:close/>
                  <a:moveTo>
                    <a:pt x="241" y="345"/>
                  </a:moveTo>
                  <a:lnTo>
                    <a:pt x="241" y="345"/>
                  </a:lnTo>
                  <a:lnTo>
                    <a:pt x="239" y="345"/>
                  </a:lnTo>
                  <a:lnTo>
                    <a:pt x="239" y="345"/>
                  </a:lnTo>
                  <a:lnTo>
                    <a:pt x="237" y="345"/>
                  </a:lnTo>
                  <a:lnTo>
                    <a:pt x="237" y="345"/>
                  </a:lnTo>
                  <a:lnTo>
                    <a:pt x="235" y="345"/>
                  </a:lnTo>
                  <a:lnTo>
                    <a:pt x="235" y="345"/>
                  </a:lnTo>
                  <a:lnTo>
                    <a:pt x="231" y="345"/>
                  </a:lnTo>
                  <a:lnTo>
                    <a:pt x="231" y="345"/>
                  </a:lnTo>
                  <a:lnTo>
                    <a:pt x="226" y="347"/>
                  </a:lnTo>
                  <a:lnTo>
                    <a:pt x="226" y="347"/>
                  </a:lnTo>
                  <a:lnTo>
                    <a:pt x="224" y="347"/>
                  </a:lnTo>
                  <a:lnTo>
                    <a:pt x="224" y="347"/>
                  </a:lnTo>
                  <a:lnTo>
                    <a:pt x="224" y="347"/>
                  </a:lnTo>
                  <a:lnTo>
                    <a:pt x="224" y="347"/>
                  </a:lnTo>
                  <a:lnTo>
                    <a:pt x="224" y="343"/>
                  </a:lnTo>
                  <a:lnTo>
                    <a:pt x="224" y="343"/>
                  </a:lnTo>
                  <a:lnTo>
                    <a:pt x="222" y="339"/>
                  </a:lnTo>
                  <a:lnTo>
                    <a:pt x="222" y="339"/>
                  </a:lnTo>
                  <a:lnTo>
                    <a:pt x="222" y="337"/>
                  </a:lnTo>
                  <a:lnTo>
                    <a:pt x="222" y="337"/>
                  </a:lnTo>
                  <a:lnTo>
                    <a:pt x="222" y="332"/>
                  </a:lnTo>
                  <a:lnTo>
                    <a:pt x="222" y="332"/>
                  </a:lnTo>
                  <a:lnTo>
                    <a:pt x="224" y="327"/>
                  </a:lnTo>
                  <a:lnTo>
                    <a:pt x="224" y="327"/>
                  </a:lnTo>
                  <a:lnTo>
                    <a:pt x="224" y="323"/>
                  </a:lnTo>
                  <a:lnTo>
                    <a:pt x="224" y="323"/>
                  </a:lnTo>
                  <a:lnTo>
                    <a:pt x="224" y="317"/>
                  </a:lnTo>
                  <a:lnTo>
                    <a:pt x="224" y="317"/>
                  </a:lnTo>
                  <a:lnTo>
                    <a:pt x="226" y="312"/>
                  </a:lnTo>
                  <a:lnTo>
                    <a:pt x="226" y="312"/>
                  </a:lnTo>
                  <a:lnTo>
                    <a:pt x="226" y="306"/>
                  </a:lnTo>
                  <a:lnTo>
                    <a:pt x="226" y="306"/>
                  </a:lnTo>
                  <a:lnTo>
                    <a:pt x="226" y="301"/>
                  </a:lnTo>
                  <a:lnTo>
                    <a:pt x="226" y="301"/>
                  </a:lnTo>
                  <a:lnTo>
                    <a:pt x="230" y="312"/>
                  </a:lnTo>
                  <a:lnTo>
                    <a:pt x="230" y="312"/>
                  </a:lnTo>
                  <a:lnTo>
                    <a:pt x="231" y="323"/>
                  </a:lnTo>
                  <a:lnTo>
                    <a:pt x="231" y="323"/>
                  </a:lnTo>
                  <a:lnTo>
                    <a:pt x="239" y="339"/>
                  </a:lnTo>
                  <a:lnTo>
                    <a:pt x="239" y="339"/>
                  </a:lnTo>
                  <a:lnTo>
                    <a:pt x="242" y="345"/>
                  </a:lnTo>
                  <a:lnTo>
                    <a:pt x="242" y="345"/>
                  </a:lnTo>
                  <a:lnTo>
                    <a:pt x="242" y="345"/>
                  </a:lnTo>
                  <a:lnTo>
                    <a:pt x="241" y="345"/>
                  </a:lnTo>
                  <a:lnTo>
                    <a:pt x="241" y="345"/>
                  </a:lnTo>
                  <a:close/>
                  <a:moveTo>
                    <a:pt x="246" y="465"/>
                  </a:moveTo>
                  <a:lnTo>
                    <a:pt x="244" y="461"/>
                  </a:lnTo>
                  <a:lnTo>
                    <a:pt x="244" y="460"/>
                  </a:lnTo>
                  <a:lnTo>
                    <a:pt x="244" y="460"/>
                  </a:lnTo>
                  <a:lnTo>
                    <a:pt x="244" y="460"/>
                  </a:lnTo>
                  <a:lnTo>
                    <a:pt x="244" y="460"/>
                  </a:lnTo>
                  <a:lnTo>
                    <a:pt x="246" y="463"/>
                  </a:lnTo>
                  <a:lnTo>
                    <a:pt x="246" y="463"/>
                  </a:lnTo>
                  <a:lnTo>
                    <a:pt x="246" y="465"/>
                  </a:lnTo>
                  <a:lnTo>
                    <a:pt x="246" y="465"/>
                  </a:lnTo>
                  <a:close/>
                  <a:moveTo>
                    <a:pt x="297" y="427"/>
                  </a:moveTo>
                  <a:lnTo>
                    <a:pt x="297" y="430"/>
                  </a:lnTo>
                  <a:lnTo>
                    <a:pt x="297" y="430"/>
                  </a:lnTo>
                  <a:lnTo>
                    <a:pt x="297" y="434"/>
                  </a:lnTo>
                  <a:lnTo>
                    <a:pt x="297" y="434"/>
                  </a:lnTo>
                  <a:lnTo>
                    <a:pt x="297" y="436"/>
                  </a:lnTo>
                  <a:lnTo>
                    <a:pt x="297" y="436"/>
                  </a:lnTo>
                  <a:lnTo>
                    <a:pt x="292" y="432"/>
                  </a:lnTo>
                  <a:lnTo>
                    <a:pt x="284" y="430"/>
                  </a:lnTo>
                  <a:lnTo>
                    <a:pt x="284" y="430"/>
                  </a:lnTo>
                  <a:lnTo>
                    <a:pt x="275" y="430"/>
                  </a:lnTo>
                  <a:lnTo>
                    <a:pt x="273" y="425"/>
                  </a:lnTo>
                  <a:lnTo>
                    <a:pt x="273" y="425"/>
                  </a:lnTo>
                  <a:lnTo>
                    <a:pt x="286" y="425"/>
                  </a:lnTo>
                  <a:lnTo>
                    <a:pt x="286" y="425"/>
                  </a:lnTo>
                  <a:lnTo>
                    <a:pt x="299" y="425"/>
                  </a:lnTo>
                  <a:lnTo>
                    <a:pt x="297"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8820006" cy="830263"/>
          </a:xfrm>
          <a:ln>
            <a:noFill/>
            <a:miter lim="800000"/>
            <a:headEnd/>
            <a:tailEnd/>
          </a:ln>
        </p:spPr>
        <p:txBody>
          <a:bodyPr/>
          <a:lstStyle/>
          <a:p>
            <a:pPr marL="117475"/>
            <a:r>
              <a:rPr lang="en-US" altLang="en-US" sz="2000" dirty="0" smtClean="0"/>
              <a:t>Think about what questions you may have or are frequently asked for by your people managers.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7</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How often do managers contact you for resources from the following list? (Never, Sometimes, Often) </a:t>
            </a:r>
          </a:p>
        </p:txBody>
      </p:sp>
      <p:sp>
        <p:nvSpPr>
          <p:cNvPr id="4" name="Rectangle 3"/>
          <p:cNvSpPr>
            <a:spLocks noChangeArrowheads="1"/>
          </p:cNvSpPr>
          <p:nvPr/>
        </p:nvSpPr>
        <p:spPr bwMode="auto">
          <a:xfrm>
            <a:off x="963141" y="2214354"/>
            <a:ext cx="827007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Employee ad-hoc queries</a:t>
            </a:r>
          </a:p>
          <a:p>
            <a:pPr marL="614363" lvl="0" indent="-614363">
              <a:buFont typeface="+mj-lt"/>
              <a:buAutoNum type="arabicPeriod"/>
            </a:pPr>
            <a:r>
              <a:rPr lang="en-US" sz="2400" dirty="0" smtClean="0">
                <a:solidFill>
                  <a:srgbClr val="262626"/>
                </a:solidFill>
              </a:rPr>
              <a:t>Building a diverse and inclusive team environment</a:t>
            </a:r>
          </a:p>
          <a:p>
            <a:pPr marL="614363" lvl="0" indent="-614363">
              <a:buFont typeface="+mj-lt"/>
              <a:buAutoNum type="arabicPeriod"/>
            </a:pPr>
            <a:r>
              <a:rPr lang="en-US" sz="2400" dirty="0" smtClean="0">
                <a:solidFill>
                  <a:srgbClr val="262626"/>
                </a:solidFill>
              </a:rPr>
              <a:t>Giving feedback to your team </a:t>
            </a:r>
          </a:p>
          <a:p>
            <a:pPr marL="614363" lvl="0" indent="-614363">
              <a:buFont typeface="+mj-lt"/>
              <a:buAutoNum type="arabicPeriod"/>
            </a:pPr>
            <a:r>
              <a:rPr lang="en-US" sz="2400" dirty="0" smtClean="0">
                <a:solidFill>
                  <a:srgbClr val="262626"/>
                </a:solidFill>
              </a:rPr>
              <a:t>Coaching your team members</a:t>
            </a:r>
          </a:p>
          <a:p>
            <a:pPr marL="614363" lvl="0" indent="-614363">
              <a:buFont typeface="+mj-lt"/>
              <a:buAutoNum type="arabicPeriod"/>
            </a:pPr>
            <a:r>
              <a:rPr lang="en-US" sz="2400" dirty="0" smtClean="0">
                <a:solidFill>
                  <a:srgbClr val="262626"/>
                </a:solidFill>
              </a:rPr>
              <a:t>Enabling and supporting customer focus</a:t>
            </a:r>
          </a:p>
          <a:p>
            <a:pPr marL="614363" lvl="0" indent="-614363">
              <a:buFont typeface="+mj-lt"/>
              <a:buAutoNum type="arabicPeriod"/>
            </a:pPr>
            <a:r>
              <a:rPr lang="en-US" sz="2400" dirty="0" smtClean="0">
                <a:solidFill>
                  <a:srgbClr val="262626"/>
                </a:solidFill>
              </a:rPr>
              <a:t>Providing career development</a:t>
            </a:r>
          </a:p>
          <a:p>
            <a:pPr marL="614363" lvl="0" indent="-614363">
              <a:buFont typeface="+mj-lt"/>
              <a:buAutoNum type="arabicPeriod"/>
            </a:pPr>
            <a:r>
              <a:rPr lang="en-US" sz="2400" dirty="0" smtClean="0">
                <a:solidFill>
                  <a:srgbClr val="262626"/>
                </a:solidFill>
              </a:rPr>
              <a:t>Communicating and modeling an enterprise mindset</a:t>
            </a:r>
            <a:endParaRPr lang="en-US" sz="2400" dirty="0">
              <a:solidFill>
                <a:srgbClr val="262626"/>
              </a:solidFill>
            </a:endParaRPr>
          </a:p>
        </p:txBody>
      </p:sp>
    </p:spTree>
    <p:extLst>
      <p:ext uri="{BB962C8B-B14F-4D97-AF65-F5344CB8AC3E}">
        <p14:creationId xmlns:p14="http://schemas.microsoft.com/office/powerpoint/2010/main" val="77308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2" y="287337"/>
            <a:ext cx="9602787" cy="830263"/>
          </a:xfrm>
          <a:ln>
            <a:noFill/>
            <a:miter lim="800000"/>
            <a:headEnd/>
            <a:tailEnd/>
          </a:ln>
        </p:spPr>
        <p:txBody>
          <a:bodyPr/>
          <a:lstStyle/>
          <a:p>
            <a:pPr marL="117475"/>
            <a:r>
              <a:rPr lang="en-US" altLang="en-US" sz="2000" dirty="0" smtClean="0"/>
              <a:t>Current MaTR Summit= One Day (Face to Face) or 1.5 days (Virtual) </a:t>
            </a:r>
            <a:br>
              <a:rPr lang="en-US" altLang="en-US" sz="2000" dirty="0" smtClean="0"/>
            </a:br>
            <a:r>
              <a:rPr lang="en-US" altLang="en-US" sz="2000" dirty="0" smtClean="0"/>
              <a:t>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8</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594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Think about the length and content covered in the MaTR Summit. Which of the following would you suggest and why?</a:t>
            </a:r>
          </a:p>
        </p:txBody>
      </p:sp>
      <p:sp>
        <p:nvSpPr>
          <p:cNvPr id="113" name="Title 1"/>
          <p:cNvSpPr txBox="1">
            <a:spLocks/>
          </p:cNvSpPr>
          <p:nvPr/>
        </p:nvSpPr>
        <p:spPr bwMode="auto">
          <a:xfrm>
            <a:off x="496957" y="2299522"/>
            <a:ext cx="2523669" cy="24414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1</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Keep MaTR as it is today. No change.</a:t>
            </a:r>
            <a:endParaRPr lang="en-US" altLang="en-US" sz="2000" dirty="0">
              <a:solidFill>
                <a:schemeClr val="tx2"/>
              </a:solidFill>
            </a:endParaRPr>
          </a:p>
        </p:txBody>
      </p:sp>
      <p:sp>
        <p:nvSpPr>
          <p:cNvPr id="114" name="Title 1"/>
          <p:cNvSpPr txBox="1">
            <a:spLocks/>
          </p:cNvSpPr>
          <p:nvPr/>
        </p:nvSpPr>
        <p:spPr bwMode="auto">
          <a:xfrm>
            <a:off x="3516190" y="2334240"/>
            <a:ext cx="2782957" cy="240672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2</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Lengthen the duration of the Summit and incorporate additional content.</a:t>
            </a:r>
          </a:p>
        </p:txBody>
      </p:sp>
      <p:sp>
        <p:nvSpPr>
          <p:cNvPr id="115" name="Title 1"/>
          <p:cNvSpPr txBox="1">
            <a:spLocks/>
          </p:cNvSpPr>
          <p:nvPr/>
        </p:nvSpPr>
        <p:spPr bwMode="auto">
          <a:xfrm>
            <a:off x="6794712" y="2312914"/>
            <a:ext cx="2567949" cy="242805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lvl1pPr marL="117475" eaLnBrk="0" hangingPunct="0">
              <a:spcAft>
                <a:spcPts val="1000"/>
              </a:spcAft>
              <a:defRPr sz="2200">
                <a:solidFill>
                  <a:schemeClr val="tx1"/>
                </a:solidFill>
                <a:latin typeface="Arial" pitchFamily="34" charset="0"/>
              </a:defRPr>
            </a:lvl1pPr>
            <a:lvl2pPr marL="227013" indent="-227013" eaLnBrk="0" hangingPunct="0">
              <a:spcAft>
                <a:spcPts val="800"/>
              </a:spcAft>
              <a:buClr>
                <a:schemeClr val="tx2"/>
              </a:buClr>
              <a:buFont typeface="Arial" pitchFamily="34" charset="0"/>
              <a:buChar char="•"/>
              <a:defRPr sz="2000">
                <a:solidFill>
                  <a:schemeClr val="tx1"/>
                </a:solidFill>
                <a:latin typeface="Arial" pitchFamily="34" charset="0"/>
              </a:defRPr>
            </a:lvl2pPr>
            <a:lvl3pPr marL="457200" indent="-225425" eaLnBrk="0" hangingPunct="0">
              <a:spcAft>
                <a:spcPts val="600"/>
              </a:spcAft>
              <a:buClr>
                <a:schemeClr val="tx2"/>
              </a:buClr>
              <a:buFont typeface="Lucida Grande"/>
              <a:buChar char="–"/>
              <a:defRPr>
                <a:solidFill>
                  <a:schemeClr val="tx1"/>
                </a:solidFill>
                <a:latin typeface="Arial" pitchFamily="34" charset="0"/>
              </a:defRPr>
            </a:lvl3pPr>
            <a:lvl4pPr marL="6858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917575" indent="-225425" eaLnBrk="0" hangingPunct="0">
              <a:spcAft>
                <a:spcPts val="600"/>
              </a:spcAft>
              <a:buClr>
                <a:schemeClr val="tx2"/>
              </a:buClr>
              <a:buFont typeface="Arial" pitchFamily="34" charset="0"/>
              <a:buChar char="–"/>
              <a:defRPr sz="1400">
                <a:solidFill>
                  <a:schemeClr val="tx1"/>
                </a:solidFill>
                <a:latin typeface="Arial" pitchFamily="34" charset="0"/>
              </a:defRPr>
            </a:lvl5pPr>
            <a:lvl6pPr marL="13747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18319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22891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2746375" indent="-225425"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ctr">
              <a:spcAft>
                <a:spcPct val="0"/>
              </a:spcAft>
            </a:pPr>
            <a:r>
              <a:rPr lang="en-US" altLang="en-US" sz="2000" b="1" dirty="0" smtClean="0">
                <a:solidFill>
                  <a:schemeClr val="tx2"/>
                </a:solidFill>
              </a:rPr>
              <a:t>OPTION 3</a:t>
            </a:r>
          </a:p>
          <a:p>
            <a:pPr>
              <a:spcAft>
                <a:spcPct val="0"/>
              </a:spcAft>
            </a:pPr>
            <a:endParaRPr lang="en-US" altLang="en-US" sz="2000" dirty="0">
              <a:solidFill>
                <a:schemeClr val="tx2"/>
              </a:solidFill>
            </a:endParaRPr>
          </a:p>
          <a:p>
            <a:pPr>
              <a:spcAft>
                <a:spcPct val="0"/>
              </a:spcAft>
            </a:pPr>
            <a:r>
              <a:rPr lang="en-US" altLang="en-US" sz="2000" dirty="0" smtClean="0">
                <a:solidFill>
                  <a:schemeClr val="tx2"/>
                </a:solidFill>
              </a:rPr>
              <a:t>Something other than Option 1 or 2?</a:t>
            </a:r>
            <a:endParaRPr lang="en-US" altLang="en-US" sz="2000" dirty="0">
              <a:solidFill>
                <a:schemeClr val="tx2"/>
              </a:solidFill>
            </a:endParaRPr>
          </a:p>
        </p:txBody>
      </p:sp>
      <p:cxnSp>
        <p:nvCxnSpPr>
          <p:cNvPr id="118" name="Straight Connector 117"/>
          <p:cNvCxnSpPr/>
          <p:nvPr/>
        </p:nvCxnSpPr>
        <p:spPr>
          <a:xfrm>
            <a:off x="6552604"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3239283" y="2253994"/>
            <a:ext cx="0" cy="402753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236538" y="2682104"/>
            <a:ext cx="10383838" cy="0"/>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040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96957" y="2981739"/>
            <a:ext cx="8806069" cy="3042015"/>
          </a:xfrm>
          <a:prstGeom prst="roundRect">
            <a:avLst/>
          </a:prstGeom>
          <a:solidFill>
            <a:schemeClr val="bg1"/>
          </a:solidFill>
          <a:ln>
            <a:solidFill>
              <a:srgbClr val="FF8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The current MaTR Summit is offered two ways: One Day (Face to Face) or      1.5 days (Virtual). The summit 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9</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568845"/>
            <a:ext cx="9206910"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dirty="0" smtClean="0">
                <a:solidFill>
                  <a:srgbClr val="262626"/>
                </a:solidFill>
              </a:rPr>
              <a:t>Considering the additional Skill Sessions listed below for a MaTR (first line manager), which three do you feel are most valuable to a Thomson Reuters manager right now? And why?</a:t>
            </a:r>
          </a:p>
        </p:txBody>
      </p:sp>
      <p:sp>
        <p:nvSpPr>
          <p:cNvPr id="121" name="Rectangle 9"/>
          <p:cNvSpPr>
            <a:spLocks noChangeArrowheads="1"/>
          </p:cNvSpPr>
          <p:nvPr/>
        </p:nvSpPr>
        <p:spPr bwMode="auto">
          <a:xfrm>
            <a:off x="699090" y="3081920"/>
            <a:ext cx="881937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600" b="1" i="1" dirty="0" smtClean="0"/>
              <a:t>MaTR</a:t>
            </a:r>
            <a:r>
              <a:rPr lang="en-US" altLang="en-US" sz="1600" i="1" dirty="0" smtClean="0"/>
              <a:t> </a:t>
            </a:r>
            <a:r>
              <a:rPr lang="en-US" altLang="en-US" sz="1600" i="1" dirty="0"/>
              <a:t>= One Day </a:t>
            </a:r>
            <a:r>
              <a:rPr lang="en-US" altLang="en-US" sz="1600" i="1" dirty="0" smtClean="0"/>
              <a:t>(Face to Face) </a:t>
            </a:r>
            <a:r>
              <a:rPr lang="en-US" altLang="en-US" sz="1600" b="1" i="1" dirty="0" smtClean="0"/>
              <a:t>or </a:t>
            </a:r>
            <a:r>
              <a:rPr lang="en-US" altLang="en-US" sz="1600" i="1" dirty="0" smtClean="0"/>
              <a:t>1.5 days (Virtual)</a:t>
            </a:r>
          </a:p>
          <a:p>
            <a:pPr eaLnBrk="1" hangingPunct="1"/>
            <a:r>
              <a:rPr lang="en-US" altLang="en-US" sz="1600" i="1" dirty="0"/>
              <a:t>I</a:t>
            </a:r>
            <a:r>
              <a:rPr lang="en-US" altLang="en-US" sz="1600" i="1" dirty="0" smtClean="0"/>
              <a:t>ncludes </a:t>
            </a:r>
            <a:r>
              <a:rPr lang="en-US" altLang="en-US" sz="1600" i="1" dirty="0"/>
              <a:t>2 Skill </a:t>
            </a:r>
            <a:r>
              <a:rPr lang="en-US" altLang="en-US" sz="1600" i="1" dirty="0" smtClean="0"/>
              <a:t>Sessions: Courageous </a:t>
            </a:r>
            <a:r>
              <a:rPr lang="en-US" altLang="en-US" sz="1600" i="1" dirty="0"/>
              <a:t>Conversations &amp; Your Impact on </a:t>
            </a:r>
            <a:r>
              <a:rPr lang="en-US" altLang="en-US" sz="1600" i="1" dirty="0" smtClean="0"/>
              <a:t>Others  </a:t>
            </a:r>
          </a:p>
          <a:p>
            <a:pPr eaLnBrk="1" hangingPunct="1"/>
            <a:endParaRPr lang="en-US" altLang="en-US" sz="1600" i="1" dirty="0"/>
          </a:p>
          <a:p>
            <a:pPr eaLnBrk="1" hangingPunct="1"/>
            <a:r>
              <a:rPr lang="en-US" altLang="en-US" sz="1600" i="1" dirty="0" smtClean="0"/>
              <a:t>10 additional Skill </a:t>
            </a:r>
            <a:r>
              <a:rPr lang="en-US" altLang="en-US" sz="1600" i="1" dirty="0"/>
              <a:t>M</a:t>
            </a:r>
            <a:r>
              <a:rPr lang="en-US" altLang="en-US" sz="1600" i="1" dirty="0" smtClean="0"/>
              <a:t>anagement Sessions available:</a:t>
            </a:r>
          </a:p>
          <a:p>
            <a:pPr eaLnBrk="1" hangingPunct="1"/>
            <a:endParaRPr lang="en-US" altLang="en-US" sz="1600" i="1" dirty="0" smtClean="0"/>
          </a:p>
          <a:p>
            <a:pPr marL="285750" indent="-285750" eaLnBrk="1" hangingPunct="1">
              <a:spcAft>
                <a:spcPts val="600"/>
              </a:spcAft>
              <a:buFont typeface="Arial" panose="020B0604020202020204" pitchFamily="34" charset="0"/>
              <a:buChar char="•"/>
            </a:pPr>
            <a:r>
              <a:rPr lang="en-US" altLang="en-US" sz="1600" i="1" dirty="0" smtClean="0"/>
              <a:t>Beyond </a:t>
            </a:r>
            <a:r>
              <a:rPr lang="en-US" altLang="en-US" sz="1600" i="1" dirty="0"/>
              <a:t>Unconscious </a:t>
            </a:r>
            <a:r>
              <a:rPr lang="en-US" altLang="en-US" sz="1600" i="1" dirty="0" smtClean="0"/>
              <a:t>Bias</a:t>
            </a:r>
          </a:p>
          <a:p>
            <a:pPr marL="285750" indent="-285750" eaLnBrk="1" hangingPunct="1">
              <a:spcAft>
                <a:spcPts val="600"/>
              </a:spcAft>
              <a:buFont typeface="Arial" panose="020B0604020202020204" pitchFamily="34" charset="0"/>
              <a:buChar char="•"/>
            </a:pPr>
            <a:r>
              <a:rPr lang="en-US" altLang="en-US" sz="1600" i="1" dirty="0" smtClean="0"/>
              <a:t>Building </a:t>
            </a:r>
            <a:r>
              <a:rPr lang="en-US" altLang="en-US" sz="1600" i="1" dirty="0"/>
              <a:t>Virtual </a:t>
            </a:r>
            <a:r>
              <a:rPr lang="en-US" altLang="en-US" sz="1600" i="1" dirty="0" smtClean="0"/>
              <a:t>Teams</a:t>
            </a:r>
          </a:p>
          <a:p>
            <a:pPr marL="285750" indent="-285750" eaLnBrk="1" hangingPunct="1">
              <a:spcAft>
                <a:spcPts val="600"/>
              </a:spcAft>
              <a:buFont typeface="Arial" panose="020B0604020202020204" pitchFamily="34" charset="0"/>
              <a:buChar char="•"/>
            </a:pPr>
            <a:r>
              <a:rPr lang="en-US" altLang="en-US" sz="1600" i="1" dirty="0" smtClean="0"/>
              <a:t>Career Conversations</a:t>
            </a:r>
          </a:p>
          <a:p>
            <a:pPr marL="285750" indent="-285750" eaLnBrk="1" hangingPunct="1">
              <a:spcAft>
                <a:spcPts val="600"/>
              </a:spcAft>
              <a:buFont typeface="Arial" panose="020B0604020202020204" pitchFamily="34" charset="0"/>
              <a:buChar char="•"/>
            </a:pPr>
            <a:r>
              <a:rPr lang="en-US" altLang="en-US" sz="1600" i="1" dirty="0" smtClean="0"/>
              <a:t>Coaching </a:t>
            </a:r>
            <a:r>
              <a:rPr lang="en-US" altLang="en-US" sz="1600" i="1" dirty="0"/>
              <a:t>for </a:t>
            </a:r>
            <a:r>
              <a:rPr lang="en-US" altLang="en-US" sz="1600" i="1" dirty="0" smtClean="0"/>
              <a:t>performance</a:t>
            </a:r>
          </a:p>
          <a:p>
            <a:pPr marL="285750" indent="-285750" eaLnBrk="1" hangingPunct="1">
              <a:spcAft>
                <a:spcPts val="600"/>
              </a:spcAft>
              <a:buFont typeface="Arial" panose="020B0604020202020204" pitchFamily="34" charset="0"/>
              <a:buChar char="•"/>
            </a:pPr>
            <a:r>
              <a:rPr lang="en-US" altLang="en-US" sz="1600" i="1" dirty="0" smtClean="0"/>
              <a:t>Differentiating performance</a:t>
            </a:r>
          </a:p>
        </p:txBody>
      </p:sp>
      <p:sp>
        <p:nvSpPr>
          <p:cNvPr id="122" name="Rectangle 121"/>
          <p:cNvSpPr/>
          <p:nvPr/>
        </p:nvSpPr>
        <p:spPr>
          <a:xfrm>
            <a:off x="4855615" y="4306453"/>
            <a:ext cx="4953000" cy="1631216"/>
          </a:xfrm>
          <a:prstGeom prst="rect">
            <a:avLst/>
          </a:prstGeom>
        </p:spPr>
        <p:txBody>
          <a:bodyPr>
            <a:spAutoFit/>
          </a:bodyPr>
          <a:lstStyle/>
          <a:p>
            <a:pPr marL="285750" indent="-285750" eaLnBrk="1" hangingPunct="1">
              <a:spcAft>
                <a:spcPts val="600"/>
              </a:spcAft>
              <a:buFont typeface="Arial" panose="020B0604020202020204" pitchFamily="34" charset="0"/>
              <a:buChar char="•"/>
            </a:pPr>
            <a:r>
              <a:rPr lang="en-US" altLang="en-US" sz="1600" i="1" dirty="0" smtClean="0"/>
              <a:t>Dynamic Delegation</a:t>
            </a:r>
          </a:p>
          <a:p>
            <a:pPr marL="285750" indent="-285750" eaLnBrk="1" hangingPunct="1">
              <a:spcAft>
                <a:spcPts val="600"/>
              </a:spcAft>
              <a:buFont typeface="Arial" panose="020B0604020202020204" pitchFamily="34" charset="0"/>
              <a:buChar char="•"/>
            </a:pPr>
            <a:r>
              <a:rPr lang="en-US" altLang="en-US" sz="1600" i="1" dirty="0" smtClean="0"/>
              <a:t>Frequent Feedback</a:t>
            </a:r>
          </a:p>
          <a:p>
            <a:pPr marL="285750" indent="-285750" eaLnBrk="1" hangingPunct="1">
              <a:spcAft>
                <a:spcPts val="600"/>
              </a:spcAft>
              <a:buFont typeface="Arial" panose="020B0604020202020204" pitchFamily="34" charset="0"/>
              <a:buChar char="•"/>
            </a:pPr>
            <a:r>
              <a:rPr lang="en-US" altLang="en-US" sz="1600" i="1" dirty="0" smtClean="0"/>
              <a:t>Goal Setting</a:t>
            </a:r>
          </a:p>
          <a:p>
            <a:pPr marL="285750" indent="-285750" eaLnBrk="1" hangingPunct="1">
              <a:spcAft>
                <a:spcPts val="600"/>
              </a:spcAft>
              <a:buFont typeface="Arial" panose="020B0604020202020204" pitchFamily="34" charset="0"/>
              <a:buChar char="•"/>
            </a:pPr>
            <a:r>
              <a:rPr lang="en-US" altLang="en-US" sz="1600" i="1" dirty="0" smtClean="0"/>
              <a:t>Innovate</a:t>
            </a:r>
          </a:p>
          <a:p>
            <a:pPr marL="285750" indent="-285750" eaLnBrk="1" hangingPunct="1">
              <a:spcAft>
                <a:spcPts val="600"/>
              </a:spcAft>
              <a:buFont typeface="Arial" panose="020B0604020202020204" pitchFamily="34" charset="0"/>
              <a:buChar char="•"/>
            </a:pPr>
            <a:r>
              <a:rPr lang="en-US" altLang="en-US" sz="1600" i="1" dirty="0" smtClean="0"/>
              <a:t>Leading Change</a:t>
            </a:r>
            <a:endParaRPr lang="en-US" altLang="en-US" sz="1600" dirty="0"/>
          </a:p>
        </p:txBody>
      </p:sp>
    </p:spTree>
    <p:extLst>
      <p:ext uri="{BB962C8B-B14F-4D97-AF65-F5344CB8AC3E}">
        <p14:creationId xmlns:p14="http://schemas.microsoft.com/office/powerpoint/2010/main" val="884873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R_PPt_160414">
  <a:themeElements>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fontScheme name="T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oAutofit/>
      </a:bodyPr>
      <a:lstStyle>
        <a:defPPr>
          <a:defRPr sz="1400" dirty="0" err="1" smtClean="0"/>
        </a:defPPr>
      </a:lstStyle>
    </a:txDef>
  </a:objectDefaults>
  <a:extraClrSchemeLst/>
  <a:extLst>
    <a:ext uri="{05A4C25C-085E-4340-85A3-A5531E510DB2}">
      <thm15:themeFamily xmlns="" xmlns:thm15="http://schemas.microsoft.com/office/thememl/2012/main" name="TR_PPt_160414" id="{9FCCCEDA-26D5-4D66-97CE-5769CFC6F9CE}" vid="{D120465C-9EC8-4A1B-AE99-0D58E35B7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2.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3.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4.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Type xmlns="3fa24a4a-b0ee-4c08-b39a-6e39483e8d42">Presentations</Document_x0020_Type>
    <Document_x0020_Status xmlns="3fa24a4a-b0ee-4c08-b39a-6e39483e8d42">In progress</Document_x0020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F7852ACECF3CE4CBF1455A2AC7D5045" ma:contentTypeVersion="2" ma:contentTypeDescription="Create a new document." ma:contentTypeScope="" ma:versionID="f044732c9872c2523be30b39591ad5e2">
  <xsd:schema xmlns:xsd="http://www.w3.org/2001/XMLSchema" xmlns:xs="http://www.w3.org/2001/XMLSchema" xmlns:p="http://schemas.microsoft.com/office/2006/metadata/properties" xmlns:ns2="3fa24a4a-b0ee-4c08-b39a-6e39483e8d42" targetNamespace="http://schemas.microsoft.com/office/2006/metadata/properties" ma:root="true" ma:fieldsID="d37f382d3c1101c795ad6d91ab2cd398" ns2:_="">
    <xsd:import namespace="3fa24a4a-b0ee-4c08-b39a-6e39483e8d42"/>
    <xsd:element name="properties">
      <xsd:complexType>
        <xsd:sequence>
          <xsd:element name="documentManagement">
            <xsd:complexType>
              <xsd:all>
                <xsd:element ref="ns2:Document_x0020_Type" minOccurs="0"/>
                <xsd:element ref="ns2:Document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24a4a-b0ee-4c08-b39a-6e39483e8d42" elementFormDefault="qualified">
    <xsd:import namespace="http://schemas.microsoft.com/office/2006/documentManagement/types"/>
    <xsd:import namespace="http://schemas.microsoft.com/office/infopath/2007/PartnerControls"/>
    <xsd:element name="Document_x0020_Type" ma:index="8" nillable="true" ma:displayName="Document Type" ma:default="Project Plan" ma:format="Dropdown" ma:internalName="Document_x0020_Type">
      <xsd:simpleType>
        <xsd:restriction base="dms:Choice">
          <xsd:enumeration value="Project Plan"/>
          <xsd:enumeration value="Presentations"/>
          <xsd:enumeration value="Survey"/>
          <xsd:enumeration value="Focus Groups"/>
          <xsd:enumeration value="Communication"/>
          <xsd:enumeration value="Meeting Notes"/>
          <xsd:enumeration value="Discovery - Primary"/>
          <xsd:enumeration value="Discovery - Secondary"/>
          <xsd:enumeration value="Templates"/>
        </xsd:restriction>
      </xsd:simpleType>
    </xsd:element>
    <xsd:element name="Document_x0020_Status" ma:index="9" nillable="true" ma:displayName="Document Status" ma:default="Archive" ma:format="Dropdown" ma:internalName="Document_x0020_Status">
      <xsd:simpleType>
        <xsd:restriction base="dms:Choice">
          <xsd:enumeration value="Archive"/>
          <xsd:enumeration value="In progress"/>
          <xsd:enumeration value="Complete"/>
          <xsd:enumeration value="Not Started"/>
          <xsd:enumeration value="Ho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321C94-6E5D-4F29-8E97-FB88C443BA10}">
  <ds:schemaRefs>
    <ds:schemaRef ds:uri="http://www.w3.org/XML/1998/namespace"/>
    <ds:schemaRef ds:uri="http://schemas.microsoft.com/office/2006/documentManagement/types"/>
    <ds:schemaRef ds:uri="http://purl.org/dc/dcmitype/"/>
    <ds:schemaRef ds:uri="3fa24a4a-b0ee-4c08-b39a-6e39483e8d42"/>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09885621-E8B0-4471-A495-B33A612BF67A}">
  <ds:schemaRefs>
    <ds:schemaRef ds:uri="http://schemas.microsoft.com/sharepoint/v3/contenttype/forms"/>
  </ds:schemaRefs>
</ds:datastoreItem>
</file>

<file path=customXml/itemProps3.xml><?xml version="1.0" encoding="utf-8"?>
<ds:datastoreItem xmlns:ds="http://schemas.openxmlformats.org/officeDocument/2006/customXml" ds:itemID="{3FF8FD76-13F8-4E41-904E-E135EDDC57A5}">
  <ds:schemaRefs>
    <ds:schemaRef ds:uri="http://schemas.microsoft.com/office/2006/metadata/longProperties"/>
  </ds:schemaRefs>
</ds:datastoreItem>
</file>

<file path=customXml/itemProps4.xml><?xml version="1.0" encoding="utf-8"?>
<ds:datastoreItem xmlns:ds="http://schemas.openxmlformats.org/officeDocument/2006/customXml" ds:itemID="{7A76CFC6-658C-4E4F-A51D-255F49E0C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24a4a-b0ee-4c08-b39a-6e39483e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TR_PPt_160414</Template>
  <TotalTime>20244</TotalTime>
  <Words>2241</Words>
  <Application>Microsoft Office PowerPoint</Application>
  <PresentationFormat>A4 Paper (210x297 mm)</PresentationFormat>
  <Paragraphs>340</Paragraphs>
  <Slides>12</Slides>
  <Notes>12</Notes>
  <HiddenSlides>1</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1_TR_PPt_160414</vt:lpstr>
      <vt:lpstr>Management Capability Need Analysis (MCNA)  Focus Group</vt:lpstr>
      <vt:lpstr>Welcome and Introductions</vt:lpstr>
      <vt:lpstr>WebEx Environment Reminders</vt:lpstr>
      <vt:lpstr>Introduction and History</vt:lpstr>
      <vt:lpstr>Purpose and Strategy Overview</vt:lpstr>
      <vt:lpstr>Share a little about your experience of overseeing transitions of an individual contributor to a people manager. </vt:lpstr>
      <vt:lpstr>Think about what questions you may have or are frequently asked for by your people managers. </vt:lpstr>
      <vt:lpstr>Current MaTR Summit= One Day (Face to Face) or 1.5 days (Virtual)  Includes 2 Skill Sessions: Courageous Conversations &amp; Your Impact on Others  </vt:lpstr>
      <vt:lpstr>The current MaTR Summit is offered two ways: One Day (Face to Face) or      1.5 days (Virtual). The summit includes 2 Skill Sessions: Courageous Conversations &amp; Your Impact on Others  </vt:lpstr>
      <vt:lpstr>Complete the following statement by filling in the blanks. </vt:lpstr>
      <vt:lpstr>Complete the following statement by filling in the blanks. </vt:lpstr>
      <vt:lpstr>Thank You</vt:lpstr>
    </vt:vector>
  </TitlesOfParts>
  <Company>Thomson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Capability Need Analysis</dc:title>
  <dc:creator>U0118337</dc:creator>
  <cp:lastModifiedBy>A. Mirarchi</cp:lastModifiedBy>
  <cp:revision>348</cp:revision>
  <dcterms:created xsi:type="dcterms:W3CDTF">2016-09-15T13:14:57Z</dcterms:created>
  <dcterms:modified xsi:type="dcterms:W3CDTF">2017-05-04T16:09:41Z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0x0101007F7852ACECF3CE4CBF1455A2AC7D5045</vt:lpwstr>
  </property>
</Properties>
</file>