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2.xml" ContentType="application/vnd.openxmlformats-officedocument.themeOverride+xml"/>
  <Override PartName="/ppt/charts/chart8.xml" ContentType="application/vnd.openxmlformats-officedocument.drawingml.chart+xml"/>
  <Override PartName="/ppt/theme/themeOverride3.xml" ContentType="application/vnd.openxmlformats-officedocument.themeOverride+xml"/>
  <Override PartName="/ppt/charts/chart9.xml" ContentType="application/vnd.openxmlformats-officedocument.drawingml.chart+xml"/>
  <Override PartName="/ppt/theme/themeOverride4.xml" ContentType="application/vnd.openxmlformats-officedocument.themeOverride+xml"/>
  <Override PartName="/ppt/charts/chart10.xml" ContentType="application/vnd.openxmlformats-officedocument.drawingml.chart+xml"/>
  <Override PartName="/ppt/theme/themeOverride5.xml" ContentType="application/vnd.openxmlformats-officedocument.themeOverride+xml"/>
  <Override PartName="/ppt/charts/chart11.xml" ContentType="application/vnd.openxmlformats-officedocument.drawingml.chart+xml"/>
  <Override PartName="/ppt/theme/themeOverride6.xml" ContentType="application/vnd.openxmlformats-officedocument.themeOverride+xml"/>
  <Override PartName="/ppt/charts/chart12.xml" ContentType="application/vnd.openxmlformats-officedocument.drawingml.chart+xml"/>
  <Override PartName="/ppt/theme/themeOverride7.xml" ContentType="application/vnd.openxmlformats-officedocument.themeOverride+xml"/>
  <Override PartName="/ppt/charts/chart13.xml" ContentType="application/vnd.openxmlformats-officedocument.drawingml.chart+xml"/>
  <Override PartName="/ppt/theme/themeOverride8.xml" ContentType="application/vnd.openxmlformats-officedocument.themeOverride+xml"/>
  <Override PartName="/ppt/charts/chart14.xml" ContentType="application/vnd.openxmlformats-officedocument.drawingml.chart+xml"/>
  <Override PartName="/ppt/theme/themeOverride9.xml" ContentType="application/vnd.openxmlformats-officedocument.themeOverride+xml"/>
  <Override PartName="/ppt/charts/chart15.xml" ContentType="application/vnd.openxmlformats-officedocument.drawingml.chart+xml"/>
  <Override PartName="/ppt/theme/themeOverride10.xml" ContentType="application/vnd.openxmlformats-officedocument.themeOverride+xml"/>
  <Override PartName="/ppt/charts/chart16.xml" ContentType="application/vnd.openxmlformats-officedocument.drawingml.chart+xml"/>
  <Override PartName="/ppt/theme/themeOverride11.xml" ContentType="application/vnd.openxmlformats-officedocument.themeOverride+xml"/>
  <Override PartName="/ppt/charts/chart17.xml" ContentType="application/vnd.openxmlformats-officedocument.drawingml.chart+xml"/>
  <Override PartName="/ppt/theme/themeOverride12.xml" ContentType="application/vnd.openxmlformats-officedocument.themeOverride+xml"/>
  <Override PartName="/ppt/charts/chart18.xml" ContentType="application/vnd.openxmlformats-officedocument.drawingml.chart+xml"/>
  <Override PartName="/ppt/theme/themeOverride13.xml" ContentType="application/vnd.openxmlformats-officedocument.themeOverride+xml"/>
  <Override PartName="/ppt/charts/chart19.xml" ContentType="application/vnd.openxmlformats-officedocument.drawingml.chart+xml"/>
  <Override PartName="/ppt/theme/themeOverride14.xml" ContentType="application/vnd.openxmlformats-officedocument.themeOverride+xml"/>
  <Override PartName="/ppt/charts/chart20.xml" ContentType="application/vnd.openxmlformats-officedocument.drawingml.chart+xml"/>
  <Override PartName="/ppt/theme/themeOverride15.xml" ContentType="application/vnd.openxmlformats-officedocument.themeOverride+xml"/>
  <Override PartName="/ppt/charts/chart21.xml" ContentType="application/vnd.openxmlformats-officedocument.drawingml.chart+xml"/>
  <Override PartName="/ppt/theme/themeOverride16.xml" ContentType="application/vnd.openxmlformats-officedocument.themeOverride+xml"/>
  <Override PartName="/ppt/charts/chart22.xml" ContentType="application/vnd.openxmlformats-officedocument.drawingml.chart+xml"/>
  <Override PartName="/ppt/theme/themeOverride17.xml" ContentType="application/vnd.openxmlformats-officedocument.themeOverride+xml"/>
  <Override PartName="/ppt/charts/chart23.xml" ContentType="application/vnd.openxmlformats-officedocument.drawingml.chart+xml"/>
  <Override PartName="/ppt/theme/themeOverride18.xml" ContentType="application/vnd.openxmlformats-officedocument.themeOverride+xml"/>
  <Override PartName="/ppt/charts/chart2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9" r:id="rId3"/>
    <p:sldId id="290" r:id="rId4"/>
    <p:sldId id="274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 Slides" id="{8943304C-0579-B044-8408-BEE7D1EF88DE}">
          <p14:sldIdLst>
            <p14:sldId id="256"/>
          </p14:sldIdLst>
        </p14:section>
        <p14:section name="Content Slides" id="{780F2BC7-7D2B-E746-A155-BFE2DFDE6DEA}">
          <p14:sldIdLst>
            <p14:sldId id="259"/>
            <p14:sldId id="290"/>
            <p14:sldId id="274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</p14:sldIdLst>
        </p14:section>
        <p14:section name="Divider Slides" id="{5A73F76A-DEAB-0F47-9DD6-43D52AA08802}">
          <p14:sldIdLst/>
        </p14:section>
        <p14:section name="Example Slides" id="{2516BBBC-98CC-8648-B226-BA3DEC80432C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0A0A"/>
    <a:srgbClr val="AFAFAF"/>
    <a:srgbClr val="6E3AB7"/>
    <a:srgbClr val="621F95"/>
    <a:srgbClr val="A00000"/>
    <a:srgbClr val="0099C4"/>
    <a:srgbClr val="77A22D"/>
    <a:srgbClr val="387C2B"/>
    <a:srgbClr val="005DA2"/>
    <a:srgbClr val="FF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8650" autoAdjust="0"/>
  </p:normalViewPr>
  <p:slideViewPr>
    <p:cSldViewPr snapToGrid="0" showGuides="1">
      <p:cViewPr varScale="1">
        <p:scale>
          <a:sx n="102" d="100"/>
          <a:sy n="102" d="100"/>
        </p:scale>
        <p:origin x="138" y="14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5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6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7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8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9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10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11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12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13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9.xlsx"/><Relationship Id="rId1" Type="http://schemas.openxmlformats.org/officeDocument/2006/relationships/themeOverride" Target="../theme/themeOverrid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0.xlsx"/><Relationship Id="rId1" Type="http://schemas.openxmlformats.org/officeDocument/2006/relationships/themeOverride" Target="../theme/themeOverride15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1.xlsx"/><Relationship Id="rId1" Type="http://schemas.openxmlformats.org/officeDocument/2006/relationships/themeOverride" Target="../theme/themeOverride16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2.xlsx"/><Relationship Id="rId1" Type="http://schemas.openxmlformats.org/officeDocument/2006/relationships/themeOverride" Target="../theme/themeOverride17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3.xlsx"/><Relationship Id="rId1" Type="http://schemas.openxmlformats.org/officeDocument/2006/relationships/themeOverride" Target="../theme/themeOverride18.xm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3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2879024986362002E-2"/>
          <c:y val="8.0582784852213096E-3"/>
          <c:w val="0.90932201221428099"/>
          <c:h val="0.9919417215147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Vastly Improved/Improved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7.7599615285597013E-3"/>
                  <c:y val="-1.854651738420158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29564965332325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1950249709053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05858090720002E-3"/>
                  <c:y val="0"/>
                </c:manualLayout>
              </c:layout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0347280634327404E-3"/>
                  <c:y val="-3.07853249029318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="ctr" anchorCtr="0"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0.46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Stayed the same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0.28000000000000003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0.26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117699232"/>
        <c:axId val="174197680"/>
      </c:barChart>
      <c:catAx>
        <c:axId val="1176992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2000" b="1"/>
            </a:pPr>
            <a:endParaRPr lang="en-US"/>
          </a:p>
        </c:txPr>
        <c:crossAx val="174197680"/>
        <c:crosses val="autoZero"/>
        <c:auto val="1"/>
        <c:lblAlgn val="ctr"/>
        <c:lblOffset val="100"/>
        <c:noMultiLvlLbl val="0"/>
      </c:catAx>
      <c:valAx>
        <c:axId val="17419768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176992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2879024986362002E-2"/>
          <c:y val="8.0582784852213096E-3"/>
          <c:w val="0.90932201221428099"/>
          <c:h val="0.9919417215147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05858090720002E-3"/>
                  <c:y val="-9.851303968938300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29564965332325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1950249709053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05858090720002E-3"/>
                  <c:y val="0"/>
                </c:manualLayout>
              </c:layout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0347280634327404E-3"/>
                  <c:y val="-3.07853249029318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="ctr" anchorCtr="0"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0.39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218872000"/>
        <c:axId val="218872560"/>
      </c:barChart>
      <c:catAx>
        <c:axId val="2188720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 b="1"/>
            </a:pPr>
            <a:endParaRPr lang="en-US"/>
          </a:p>
        </c:txPr>
        <c:crossAx val="218872560"/>
        <c:crosses val="autoZero"/>
        <c:auto val="1"/>
        <c:lblAlgn val="ctr"/>
        <c:lblOffset val="100"/>
        <c:noMultiLvlLbl val="0"/>
      </c:catAx>
      <c:valAx>
        <c:axId val="21887256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188720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2879024986362002E-2"/>
          <c:y val="8.0582784852213096E-3"/>
          <c:w val="0.90932201221428099"/>
          <c:h val="0.9919417215147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05858090720002E-3"/>
                  <c:y val="-9.851303968938300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29564965332325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1950249709053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05858090720002E-3"/>
                  <c:y val="0"/>
                </c:manualLayout>
              </c:layout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0347280634327404E-3"/>
                  <c:y val="-3.07853249029318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="ctr" anchorCtr="0"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0.52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176313456"/>
        <c:axId val="176314016"/>
      </c:barChart>
      <c:catAx>
        <c:axId val="1763134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 b="1"/>
            </a:pPr>
            <a:endParaRPr lang="en-US"/>
          </a:p>
        </c:txPr>
        <c:crossAx val="176314016"/>
        <c:crosses val="autoZero"/>
        <c:auto val="1"/>
        <c:lblAlgn val="ctr"/>
        <c:lblOffset val="100"/>
        <c:noMultiLvlLbl val="0"/>
      </c:catAx>
      <c:valAx>
        <c:axId val="176314016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763134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2879024986362002E-2"/>
          <c:y val="8.0582784852213096E-3"/>
          <c:w val="0.90932201221428099"/>
          <c:h val="0.9919417215147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05858090720002E-3"/>
                  <c:y val="-9.851303968938300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29564965332325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1950249709053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05858090720002E-3"/>
                  <c:y val="0"/>
                </c:manualLayout>
              </c:layout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0347280634327404E-3"/>
                  <c:y val="-3.07853249029318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="ctr" anchorCtr="0"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0.75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219265904"/>
        <c:axId val="219268144"/>
      </c:barChart>
      <c:catAx>
        <c:axId val="2192659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 b="1"/>
            </a:pPr>
            <a:endParaRPr lang="en-US"/>
          </a:p>
        </c:txPr>
        <c:crossAx val="219268144"/>
        <c:crosses val="autoZero"/>
        <c:auto val="1"/>
        <c:lblAlgn val="ctr"/>
        <c:lblOffset val="100"/>
        <c:noMultiLvlLbl val="0"/>
      </c:catAx>
      <c:valAx>
        <c:axId val="21926814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192659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2879024986362002E-2"/>
          <c:y val="8.0582784852213096E-3"/>
          <c:w val="0.90932201221428099"/>
          <c:h val="0.9919417215147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05858090720002E-3"/>
                  <c:y val="-9.851303968938300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29564965332325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1950249709053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05858090720002E-3"/>
                  <c:y val="0"/>
                </c:manualLayout>
              </c:layout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0347280634327404E-3"/>
                  <c:y val="-3.07853249029318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="ctr" anchorCtr="0"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0.68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219268704"/>
        <c:axId val="219267584"/>
      </c:barChart>
      <c:catAx>
        <c:axId val="2192687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 b="1"/>
            </a:pPr>
            <a:endParaRPr lang="en-US"/>
          </a:p>
        </c:txPr>
        <c:crossAx val="219267584"/>
        <c:crosses val="autoZero"/>
        <c:auto val="1"/>
        <c:lblAlgn val="ctr"/>
        <c:lblOffset val="100"/>
        <c:noMultiLvlLbl val="0"/>
      </c:catAx>
      <c:valAx>
        <c:axId val="21926758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192687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2879024986362002E-2"/>
          <c:y val="8.0582784852213096E-3"/>
          <c:w val="0.90932201221428099"/>
          <c:h val="0.9919417215147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05858090720002E-3"/>
                  <c:y val="-9.851303968938300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29564965332325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1950249709053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05858090720002E-3"/>
                  <c:y val="0"/>
                </c:manualLayout>
              </c:layout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0347280634327404E-3"/>
                  <c:y val="-3.07853249029318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="ctr" anchorCtr="0"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0.87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220013456"/>
        <c:axId val="220014016"/>
      </c:barChart>
      <c:dateAx>
        <c:axId val="2200134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 b="1"/>
            </a:pPr>
            <a:endParaRPr lang="en-US"/>
          </a:p>
        </c:txPr>
        <c:crossAx val="220014016"/>
        <c:crosses val="autoZero"/>
        <c:auto val="0"/>
        <c:lblOffset val="100"/>
        <c:baseTimeUnit val="days"/>
      </c:dateAx>
      <c:valAx>
        <c:axId val="220014016"/>
        <c:scaling>
          <c:orientation val="minMax"/>
          <c:min val="0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200134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2879024986362002E-2"/>
          <c:y val="8.0582784852213096E-3"/>
          <c:w val="0.90932201221428099"/>
          <c:h val="0.9919417215147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05858090720002E-3"/>
                  <c:y val="-9.851303968938300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29564965332325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1950249709053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05858090720002E-3"/>
                  <c:y val="0"/>
                </c:manualLayout>
              </c:layout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0347280634327404E-3"/>
                  <c:y val="-3.07853249029318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="ctr" anchorCtr="0"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0.67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174203840"/>
        <c:axId val="171397792"/>
      </c:barChart>
      <c:catAx>
        <c:axId val="1742038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 b="1"/>
            </a:pPr>
            <a:endParaRPr lang="en-US"/>
          </a:p>
        </c:txPr>
        <c:crossAx val="171397792"/>
        <c:crosses val="autoZero"/>
        <c:auto val="1"/>
        <c:lblAlgn val="ctr"/>
        <c:lblOffset val="100"/>
        <c:noMultiLvlLbl val="0"/>
      </c:catAx>
      <c:valAx>
        <c:axId val="171397792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742038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2879024986362002E-2"/>
          <c:y val="8.0582784852213096E-3"/>
          <c:w val="0.90932201221428099"/>
          <c:h val="0.9919417215147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05858090720002E-3"/>
                  <c:y val="-9.851303968938300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29564965332325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1950249709053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05858090720002E-3"/>
                  <c:y val="0"/>
                </c:manualLayout>
              </c:layout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0347280634327404E-3"/>
                  <c:y val="-3.07853249029318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="ctr" anchorCtr="0"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0.72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0.28000000000000003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220648928"/>
        <c:axId val="220649488"/>
      </c:barChart>
      <c:catAx>
        <c:axId val="2206489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 b="1"/>
            </a:pPr>
            <a:endParaRPr lang="en-US"/>
          </a:p>
        </c:txPr>
        <c:crossAx val="220649488"/>
        <c:crosses val="autoZero"/>
        <c:auto val="1"/>
        <c:lblAlgn val="ctr"/>
        <c:lblOffset val="100"/>
        <c:noMultiLvlLbl val="0"/>
      </c:catAx>
      <c:valAx>
        <c:axId val="22064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206489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2879024986362002E-2"/>
          <c:y val="8.0582784852213096E-3"/>
          <c:w val="0.90932201221428099"/>
          <c:h val="0.9919417215147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05858090720002E-3"/>
                  <c:y val="-9.851303968938300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29564965332325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1950249709053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05858090720002E-3"/>
                  <c:y val="0"/>
                </c:manualLayout>
              </c:layout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0347280634327404E-3"/>
                  <c:y val="-3.07853249029318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="ctr" anchorCtr="0"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0.73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220652288"/>
        <c:axId val="220652848"/>
      </c:barChart>
      <c:dateAx>
        <c:axId val="22065228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 b="1"/>
            </a:pPr>
            <a:endParaRPr lang="en-US"/>
          </a:p>
        </c:txPr>
        <c:crossAx val="220652848"/>
        <c:crosses val="autoZero"/>
        <c:auto val="0"/>
        <c:lblOffset val="100"/>
        <c:baseTimeUnit val="days"/>
      </c:dateAx>
      <c:valAx>
        <c:axId val="220652848"/>
        <c:scaling>
          <c:orientation val="minMax"/>
          <c:min val="0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20652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2879024986362002E-2"/>
          <c:y val="8.0582784852213096E-3"/>
          <c:w val="0.90932201221428099"/>
          <c:h val="0.9919417215147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05858090720002E-3"/>
                  <c:y val="-9.851303968938300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29564965332325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1950249709053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05858090720002E-3"/>
                  <c:y val="0"/>
                </c:manualLayout>
              </c:layout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0347280634327404E-3"/>
                  <c:y val="-3.07853249029318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="ctr" anchorCtr="0"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0.87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220655648"/>
        <c:axId val="220656208"/>
      </c:barChart>
      <c:dateAx>
        <c:axId val="2206556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 b="1"/>
            </a:pPr>
            <a:endParaRPr lang="en-US"/>
          </a:p>
        </c:txPr>
        <c:crossAx val="220656208"/>
        <c:crosses val="autoZero"/>
        <c:auto val="0"/>
        <c:lblOffset val="100"/>
        <c:baseTimeUnit val="days"/>
      </c:dateAx>
      <c:valAx>
        <c:axId val="220656208"/>
        <c:scaling>
          <c:orientation val="minMax"/>
          <c:min val="0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206556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2879024986362002E-2"/>
          <c:y val="8.0582784852213096E-3"/>
          <c:w val="0.90932201221428099"/>
          <c:h val="0.9919417215147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05858090720002E-3"/>
                  <c:y val="-9.851303968938300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29564965332325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1950249709053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05858090720002E-3"/>
                  <c:y val="0"/>
                </c:manualLayout>
              </c:layout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0347280634327404E-3"/>
                  <c:y val="-3.07853249029318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="ctr" anchorCtr="0"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0.52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220659008"/>
        <c:axId val="220659568"/>
      </c:barChart>
      <c:catAx>
        <c:axId val="220659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 b="1"/>
            </a:pPr>
            <a:endParaRPr lang="en-US"/>
          </a:p>
        </c:txPr>
        <c:crossAx val="220659568"/>
        <c:crosses val="autoZero"/>
        <c:auto val="1"/>
        <c:lblAlgn val="ctr"/>
        <c:lblOffset val="100"/>
        <c:noMultiLvlLbl val="0"/>
      </c:catAx>
      <c:valAx>
        <c:axId val="22065956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206590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24977060794199"/>
          <c:y val="0.14338761921748699"/>
          <c:w val="0.79071250240061397"/>
          <c:h val="0.6689482961434229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Chart Title Here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0.113524461119103"/>
                  <c:y val="-8.282582216808770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1191489355139254"/>
                  <c:y val="2.589080192091094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2100105383666411"/>
                  <c:y val="-2.17783808205441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8.4882510244177672E-2"/>
                  <c:y val="-7.522902346306538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9.03562037478578E-2"/>
                  <c:y val="-9.744214372716200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8534605896996501E-2"/>
                  <c:y val="-0.12423873325213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I haven't had the time</c:v>
                </c:pt>
                <c:pt idx="1">
                  <c:v>This topic/tool isn't important to me</c:v>
                </c:pt>
                <c:pt idx="2">
                  <c:v>There are too many choices</c:v>
                </c:pt>
                <c:pt idx="3">
                  <c:v>It is not a very user friendly tool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</c:v>
                </c:pt>
                <c:pt idx="1">
                  <c:v>0.08</c:v>
                </c:pt>
                <c:pt idx="2">
                  <c:v>0.04</c:v>
                </c:pt>
                <c:pt idx="3">
                  <c:v>0.05</c:v>
                </c:pt>
                <c:pt idx="4">
                  <c:v>0.13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2879024986362002E-2"/>
          <c:y val="8.0582784852213096E-3"/>
          <c:w val="0.90932201221428099"/>
          <c:h val="0.9919417215147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05858090720002E-3"/>
                  <c:y val="-9.851303968938300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29564965332325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1950249709053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05858090720002E-3"/>
                  <c:y val="0"/>
                </c:manualLayout>
              </c:layout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0347280634327404E-3"/>
                  <c:y val="-3.07853249029318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="ctr" anchorCtr="0"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0.64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220662368"/>
        <c:axId val="221793984"/>
      </c:barChart>
      <c:catAx>
        <c:axId val="2206623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 b="1"/>
            </a:pPr>
            <a:endParaRPr lang="en-US"/>
          </a:p>
        </c:txPr>
        <c:crossAx val="221793984"/>
        <c:crosses val="autoZero"/>
        <c:auto val="1"/>
        <c:lblAlgn val="ctr"/>
        <c:lblOffset val="100"/>
        <c:noMultiLvlLbl val="0"/>
      </c:catAx>
      <c:valAx>
        <c:axId val="22179398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206623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2879024986362002E-2"/>
          <c:y val="8.0582784852213096E-3"/>
          <c:w val="0.90932201221428099"/>
          <c:h val="0.9919417215147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05858090720002E-3"/>
                  <c:y val="-9.851303968938300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29564965332325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1950249709053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05858090720002E-3"/>
                  <c:y val="0"/>
                </c:manualLayout>
              </c:layout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0347280634327404E-3"/>
                  <c:y val="-3.07853249029318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="ctr" anchorCtr="0"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0.66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221796784"/>
        <c:axId val="221797344"/>
      </c:barChart>
      <c:dateAx>
        <c:axId val="22179678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 b="1"/>
            </a:pPr>
            <a:endParaRPr lang="en-US"/>
          </a:p>
        </c:txPr>
        <c:crossAx val="221797344"/>
        <c:crosses val="autoZero"/>
        <c:auto val="0"/>
        <c:lblOffset val="100"/>
        <c:baseTimeUnit val="days"/>
      </c:dateAx>
      <c:valAx>
        <c:axId val="221797344"/>
        <c:scaling>
          <c:orientation val="minMax"/>
          <c:min val="0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217967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2879024986362002E-2"/>
          <c:y val="8.0582784852213096E-3"/>
          <c:w val="0.90932201221428099"/>
          <c:h val="0.9919417215147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05858090720002E-3"/>
                  <c:y val="-9.851303968938300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29564965332325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1950249709053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05858090720002E-3"/>
                  <c:y val="0"/>
                </c:manualLayout>
              </c:layout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0347280634327404E-3"/>
                  <c:y val="-3.07853249029318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="ctr" anchorCtr="0"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0.67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221800144"/>
        <c:axId val="221800704"/>
      </c:barChart>
      <c:dateAx>
        <c:axId val="2218001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 b="1"/>
            </a:pPr>
            <a:endParaRPr lang="en-US"/>
          </a:p>
        </c:txPr>
        <c:crossAx val="221800704"/>
        <c:crosses val="autoZero"/>
        <c:auto val="0"/>
        <c:lblOffset val="100"/>
        <c:baseTimeUnit val="days"/>
      </c:dateAx>
      <c:valAx>
        <c:axId val="221800704"/>
        <c:scaling>
          <c:orientation val="minMax"/>
          <c:min val="0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218001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2879024986362002E-2"/>
          <c:y val="8.0582784852213096E-3"/>
          <c:w val="0.90932201221428099"/>
          <c:h val="0.9919417215147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05858090720002E-3"/>
                  <c:y val="-9.851303968938300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29564965332325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1950249709053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05858090720002E-3"/>
                  <c:y val="0"/>
                </c:manualLayout>
              </c:layout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0347280634327404E-3"/>
                  <c:y val="-3.07853249029318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="ctr" anchorCtr="0"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0.52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221803504"/>
        <c:axId val="221804064"/>
      </c:barChart>
      <c:dateAx>
        <c:axId val="2218035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 b="1"/>
            </a:pPr>
            <a:endParaRPr lang="en-US"/>
          </a:p>
        </c:txPr>
        <c:crossAx val="221804064"/>
        <c:crosses val="autoZero"/>
        <c:auto val="0"/>
        <c:lblOffset val="100"/>
        <c:baseTimeUnit val="days"/>
      </c:dateAx>
      <c:valAx>
        <c:axId val="221804064"/>
        <c:scaling>
          <c:orientation val="minMax"/>
          <c:min val="0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218035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365073724313799"/>
          <c:y val="0.136486711999003"/>
          <c:w val="0.60281726009634296"/>
          <c:h val="0.6338392780074230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Chart Title Here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</c:dPt>
          <c:dPt>
            <c:idx val="1"/>
            <c:bubble3D val="0"/>
            <c:spPr>
              <a:solidFill>
                <a:schemeClr val="accent2"/>
              </a:solidFill>
            </c:spPr>
          </c:dPt>
          <c:dPt>
            <c:idx val="2"/>
            <c:bubble3D val="0"/>
            <c:spPr>
              <a:solidFill>
                <a:schemeClr val="accent3"/>
              </a:solidFill>
            </c:spPr>
          </c:dPt>
          <c:dPt>
            <c:idx val="3"/>
            <c:bubble3D val="0"/>
            <c:spPr>
              <a:solidFill>
                <a:schemeClr val="accent4"/>
              </a:solidFill>
            </c:spPr>
          </c:dPt>
          <c:dPt>
            <c:idx val="4"/>
            <c:bubble3D val="0"/>
            <c:spPr>
              <a:solidFill>
                <a:schemeClr val="accent5"/>
              </a:solidFill>
            </c:spPr>
          </c:dPt>
          <c:dPt>
            <c:idx val="5"/>
            <c:bubble3D val="0"/>
            <c:spPr>
              <a:solidFill>
                <a:schemeClr val="accent6"/>
              </a:solidFill>
            </c:spPr>
          </c:dPt>
          <c:dLbls>
            <c:dLbl>
              <c:idx val="0"/>
              <c:layout>
                <c:manualLayout>
                  <c:x val="0.12795205563042536"/>
                  <c:y val="6.720648404612103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1472915092453384"/>
                  <c:y val="-0.10773106348875196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11207635381979"/>
                  <c:y val="9.744214372716210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14364319570172299"/>
                  <c:y val="7.3081607795371503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9.03562037478578E-2"/>
                  <c:y val="-9.744214372716200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1.8534605896996501E-2"/>
                  <c:y val="-0.12423873325213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0.8</c:v>
                </c:pt>
                <c:pt idx="1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5"/>
      </c:doughnutChart>
    </c:plotArea>
    <c:legend>
      <c:legendPos val="b"/>
      <c:layout>
        <c:manualLayout>
          <c:xMode val="edge"/>
          <c:yMode val="edge"/>
          <c:x val="0.30317611324468402"/>
          <c:y val="0.85370682817556576"/>
          <c:w val="0.442181515816988"/>
          <c:h val="9.5135949053871294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24977060794199"/>
          <c:y val="0.14338761921748699"/>
          <c:w val="0.79071250240061397"/>
          <c:h val="0.6689482961434229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Chart Title Here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6.2515433613890337E-2"/>
                  <c:y val="-0.1286799068091920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5068711192828688"/>
                  <c:y val="-5.970340020320198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1893031295650026"/>
                  <c:y val="5.770194972327510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6234064328790274"/>
                  <c:y val="-6.300128030247789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15081132462803135"/>
                  <c:y val="-1.18479128710716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8.2768202738927224E-2"/>
                  <c:y val="-0.12118174879353336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Daily</c:v>
                </c:pt>
                <c:pt idx="1">
                  <c:v>Weekly</c:v>
                </c:pt>
                <c:pt idx="2">
                  <c:v>Monthly</c:v>
                </c:pt>
                <c:pt idx="3">
                  <c:v>Quarterly</c:v>
                </c:pt>
                <c:pt idx="4">
                  <c:v>Yearly</c:v>
                </c:pt>
                <c:pt idx="5">
                  <c:v>Never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0.01</c:v>
                </c:pt>
                <c:pt idx="1">
                  <c:v>0.12</c:v>
                </c:pt>
                <c:pt idx="2">
                  <c:v>0.28000000000000003</c:v>
                </c:pt>
                <c:pt idx="3">
                  <c:v>0.37</c:v>
                </c:pt>
                <c:pt idx="4">
                  <c:v>0.2</c:v>
                </c:pt>
                <c:pt idx="5">
                  <c:v>0.02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Subject is of personal interest to me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</c:f>
              <c:strCache>
                <c:ptCount val="1"/>
                <c:pt idx="0">
                  <c:v>Influencers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0.81556503198294239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Subject aligns with my development plan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</c:f>
              <c:strCache>
                <c:ptCount val="1"/>
                <c:pt idx="0">
                  <c:v>Influencers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0.78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Manager has recommended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</c:f>
              <c:strCache>
                <c:ptCount val="1"/>
                <c:pt idx="0">
                  <c:v>Influencers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0.47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Colleague has suggested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</c:f>
              <c:strCache>
                <c:ptCount val="1"/>
                <c:pt idx="0">
                  <c:v>Influencers</c:v>
                </c:pt>
              </c:strCache>
            </c:strRef>
          </c:cat>
          <c:val>
            <c:numRef>
              <c:f>Sheet1!$E$2</c:f>
              <c:numCache>
                <c:formatCode>0%</c:formatCode>
                <c:ptCount val="1"/>
                <c:pt idx="0">
                  <c:v>0.32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Other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</c:f>
              <c:strCache>
                <c:ptCount val="1"/>
                <c:pt idx="0">
                  <c:v>Influencers</c:v>
                </c:pt>
              </c:strCache>
            </c:strRef>
          </c:cat>
          <c:val>
            <c:numRef>
              <c:f>Sheet1!$F$2</c:f>
              <c:numCache>
                <c:formatCode>0%</c:formatCode>
                <c:ptCount val="1"/>
                <c:pt idx="0">
                  <c:v>0.06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3"/>
        <c:axId val="173587152"/>
        <c:axId val="173587712"/>
      </c:barChart>
      <c:catAx>
        <c:axId val="173587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solidFill>
              <a:schemeClr val="accent4"/>
            </a:solidFill>
          </a:ln>
        </c:spPr>
        <c:txPr>
          <a:bodyPr/>
          <a:lstStyle/>
          <a:p>
            <a:pPr>
              <a:defRPr sz="1000" b="1"/>
            </a:pPr>
            <a:endParaRPr lang="en-US"/>
          </a:p>
        </c:txPr>
        <c:crossAx val="173587712"/>
        <c:crosses val="autoZero"/>
        <c:auto val="1"/>
        <c:lblAlgn val="ctr"/>
        <c:lblOffset val="100"/>
        <c:noMultiLvlLbl val="0"/>
      </c:catAx>
      <c:valAx>
        <c:axId val="173587712"/>
        <c:scaling>
          <c:orientation val="minMax"/>
          <c:min val="0"/>
        </c:scaling>
        <c:delete val="1"/>
        <c:axPos val="l"/>
        <c:numFmt formatCode="0%" sourceLinked="1"/>
        <c:majorTickMark val="none"/>
        <c:minorTickMark val="none"/>
        <c:tickLblPos val="nextTo"/>
        <c:crossAx val="173587152"/>
        <c:crosses val="autoZero"/>
        <c:crossBetween val="between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60743280470332761"/>
          <c:y val="0.29483585536015422"/>
          <c:w val="0.38231237788759914"/>
          <c:h val="0.30977935427385112"/>
        </c:manualLayout>
      </c:layout>
      <c:overlay val="0"/>
      <c:txPr>
        <a:bodyPr/>
        <a:lstStyle/>
        <a:p>
          <a:pPr algn="l">
            <a:defRPr sz="11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Learning &amp; Development Hub Site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</c:f>
              <c:strCache>
                <c:ptCount val="1"/>
                <c:pt idx="0">
                  <c:v>How did you hear about L&amp;D opportunities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0.56000000000000005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Other posts on the hub (blogs, etc.)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</c:f>
              <c:strCache>
                <c:ptCount val="1"/>
                <c:pt idx="0">
                  <c:v>How did you hear about L&amp;D opportunities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Manager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</c:f>
              <c:strCache>
                <c:ptCount val="1"/>
                <c:pt idx="0">
                  <c:v>How did you hear about L&amp;D opportunities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0.39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Colleagues who have already attended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</c:f>
              <c:strCache>
                <c:ptCount val="1"/>
                <c:pt idx="0">
                  <c:v>How did you hear about L&amp;D opportunities</c:v>
                </c:pt>
              </c:strCache>
            </c:strRef>
          </c:cat>
          <c:val>
            <c:numRef>
              <c:f>Sheet1!$E$2</c:f>
              <c:numCache>
                <c:formatCode>0%</c:formatCode>
                <c:ptCount val="1"/>
                <c:pt idx="0">
                  <c:v>0.27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Colleagues who are interested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</c:f>
              <c:strCache>
                <c:ptCount val="1"/>
                <c:pt idx="0">
                  <c:v>How did you hear about L&amp;D opportunities</c:v>
                </c:pt>
              </c:strCache>
            </c:strRef>
          </c:cat>
          <c:val>
            <c:numRef>
              <c:f>Sheet1!$F$2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Upper leadership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</c:f>
              <c:strCache>
                <c:ptCount val="1"/>
                <c:pt idx="0">
                  <c:v>How did you hear about L&amp;D opportunities</c:v>
                </c:pt>
              </c:strCache>
            </c:strRef>
          </c:cat>
          <c:val>
            <c:numRef>
              <c:f>Sheet1!$G$2</c:f>
              <c:numCache>
                <c:formatCode>0%</c:formatCode>
                <c:ptCount val="1"/>
                <c:pt idx="0">
                  <c:v>0.15</c:v>
                </c:pt>
              </c:numCache>
            </c:numRef>
          </c:val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Business Resource Groups or Other internal groups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</c:f>
              <c:strCache>
                <c:ptCount val="1"/>
                <c:pt idx="0">
                  <c:v>How did you hear about L&amp;D opportunities</c:v>
                </c:pt>
              </c:strCache>
            </c:strRef>
          </c:cat>
          <c:val>
            <c:numRef>
              <c:f>Sheet1!$H$2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Physical onsite advertising (tv monitors, signs)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</c:f>
              <c:strCache>
                <c:ptCount val="1"/>
                <c:pt idx="0">
                  <c:v>How did you hear about L&amp;D opportunities</c:v>
                </c:pt>
              </c:strCache>
            </c:strRef>
          </c:cat>
          <c:val>
            <c:numRef>
              <c:f>Sheet1!$I$2</c:f>
              <c:numCache>
                <c:formatCode>0%</c:formatCode>
                <c:ptCount val="1"/>
                <c:pt idx="0">
                  <c:v>0.09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3"/>
        <c:axId val="218085328"/>
        <c:axId val="218085888"/>
      </c:barChart>
      <c:catAx>
        <c:axId val="21808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solidFill>
              <a:schemeClr val="accent4"/>
            </a:solidFill>
          </a:ln>
        </c:spPr>
        <c:txPr>
          <a:bodyPr/>
          <a:lstStyle/>
          <a:p>
            <a:pPr>
              <a:defRPr sz="1000" b="1"/>
            </a:pPr>
            <a:endParaRPr lang="en-US"/>
          </a:p>
        </c:txPr>
        <c:crossAx val="218085888"/>
        <c:crosses val="autoZero"/>
        <c:auto val="1"/>
        <c:lblAlgn val="ctr"/>
        <c:lblOffset val="100"/>
        <c:noMultiLvlLbl val="0"/>
      </c:catAx>
      <c:valAx>
        <c:axId val="218085888"/>
        <c:scaling>
          <c:orientation val="minMax"/>
          <c:min val="0"/>
        </c:scaling>
        <c:delete val="1"/>
        <c:axPos val="l"/>
        <c:numFmt formatCode="0%" sourceLinked="1"/>
        <c:majorTickMark val="none"/>
        <c:minorTickMark val="none"/>
        <c:tickLblPos val="nextTo"/>
        <c:crossAx val="218085328"/>
        <c:crosses val="autoZero"/>
        <c:crossBetween val="between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60572366846848191"/>
          <c:y val="7.9023507054935813E-2"/>
          <c:w val="0.38693390918215276"/>
          <c:h val="0.5951322883736504"/>
        </c:manualLayout>
      </c:layout>
      <c:overlay val="0"/>
      <c:txPr>
        <a:bodyPr/>
        <a:lstStyle/>
        <a:p>
          <a:pPr algn="l">
            <a:defRPr sz="11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Promoter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</c:f>
              <c:strCache>
                <c:ptCount val="1"/>
                <c:pt idx="0">
                  <c:v>Recemmend Learning at TR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0.26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Passive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</c:f>
              <c:strCache>
                <c:ptCount val="1"/>
                <c:pt idx="0">
                  <c:v>Recemmend Learning at TR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0.36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Detractors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</c:f>
              <c:strCache>
                <c:ptCount val="1"/>
                <c:pt idx="0">
                  <c:v>Recemmend Learning at TR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0.37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-3"/>
        <c:axId val="175489936"/>
        <c:axId val="175490496"/>
      </c:barChart>
      <c:catAx>
        <c:axId val="175489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solidFill>
              <a:schemeClr val="accent4"/>
            </a:solidFill>
          </a:ln>
        </c:spPr>
        <c:txPr>
          <a:bodyPr/>
          <a:lstStyle/>
          <a:p>
            <a:pPr>
              <a:defRPr sz="1000" b="1"/>
            </a:pPr>
            <a:endParaRPr lang="en-US"/>
          </a:p>
        </c:txPr>
        <c:crossAx val="175490496"/>
        <c:crosses val="autoZero"/>
        <c:auto val="1"/>
        <c:lblAlgn val="ctr"/>
        <c:lblOffset val="100"/>
        <c:noMultiLvlLbl val="0"/>
      </c:catAx>
      <c:valAx>
        <c:axId val="175490496"/>
        <c:scaling>
          <c:orientation val="minMax"/>
          <c:min val="0"/>
        </c:scaling>
        <c:delete val="1"/>
        <c:axPos val="l"/>
        <c:numFmt formatCode="0%" sourceLinked="1"/>
        <c:majorTickMark val="none"/>
        <c:minorTickMark val="none"/>
        <c:tickLblPos val="nextTo"/>
        <c:crossAx val="175489936"/>
        <c:crosses val="autoZero"/>
        <c:crossBetween val="between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80134798577634481"/>
          <c:y val="0.29483585536015422"/>
          <c:w val="0.18839717721458671"/>
          <c:h val="0.30977935427385112"/>
        </c:manualLayout>
      </c:layout>
      <c:overlay val="0"/>
      <c:txPr>
        <a:bodyPr/>
        <a:lstStyle/>
        <a:p>
          <a:pPr algn="l">
            <a:defRPr sz="11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2879024986362002E-2"/>
          <c:y val="8.0582784852213096E-3"/>
          <c:w val="0.90932201221428099"/>
          <c:h val="0.9919417215147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05858090720002E-3"/>
                  <c:y val="-9.851303968938300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29564965332325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1950249709053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05858090720002E-3"/>
                  <c:y val="0"/>
                </c:manualLayout>
              </c:layout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0347280634327404E-3"/>
                  <c:y val="-3.07853249029318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="ctr" anchorCtr="0"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0.82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175493296"/>
        <c:axId val="175493856"/>
      </c:barChart>
      <c:catAx>
        <c:axId val="175493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 b="1"/>
            </a:pPr>
            <a:endParaRPr lang="en-US"/>
          </a:p>
        </c:txPr>
        <c:crossAx val="175493856"/>
        <c:crosses val="autoZero"/>
        <c:auto val="1"/>
        <c:lblAlgn val="ctr"/>
        <c:lblOffset val="100"/>
        <c:noMultiLvlLbl val="0"/>
      </c:catAx>
      <c:valAx>
        <c:axId val="175493856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754932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2879024986362002E-2"/>
          <c:y val="8.0582784852213096E-3"/>
          <c:w val="0.90932201221428099"/>
          <c:h val="0.9919417215147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05858090720002E-3"/>
                  <c:y val="-9.851303968938300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29564965332325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1950249709053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05858090720002E-3"/>
                  <c:y val="0"/>
                </c:manualLayout>
              </c:layout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0347280634327404E-3"/>
                  <c:y val="-3.07853249029318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="ctr" anchorCtr="0"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0.69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175496656"/>
        <c:axId val="218865840"/>
      </c:barChart>
      <c:catAx>
        <c:axId val="1754966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 b="1"/>
            </a:pPr>
            <a:endParaRPr lang="en-US"/>
          </a:p>
        </c:txPr>
        <c:crossAx val="218865840"/>
        <c:crosses val="autoZero"/>
        <c:auto val="1"/>
        <c:lblAlgn val="ctr"/>
        <c:lblOffset val="100"/>
        <c:noMultiLvlLbl val="0"/>
      </c:catAx>
      <c:valAx>
        <c:axId val="21886584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75496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2879024986362002E-2"/>
          <c:y val="8.0582784852213096E-3"/>
          <c:w val="0.90932201221428099"/>
          <c:h val="0.9919417215147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05858090720002E-3"/>
                  <c:y val="-9.851303968938300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29564965332325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195024970905399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05858090720002E-3"/>
                  <c:y val="0"/>
                </c:manualLayout>
              </c:layout>
              <c:spPr/>
              <c:txPr>
                <a:bodyPr anchor="ctr" anchorCtr="0"/>
                <a:lstStyle/>
                <a:p>
                  <a:pPr algn="ctr">
                    <a:defRPr sz="2000" b="1" i="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0347280634327404E-3"/>
                  <c:y val="-3.07853249029318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="ctr" anchorCtr="0"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0.74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2000" b="1" i="0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TR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218868640"/>
        <c:axId val="218869200"/>
      </c:barChart>
      <c:catAx>
        <c:axId val="2188686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 b="1"/>
            </a:pPr>
            <a:endParaRPr lang="en-US"/>
          </a:p>
        </c:txPr>
        <c:crossAx val="218869200"/>
        <c:crosses val="autoZero"/>
        <c:auto val="1"/>
        <c:lblAlgn val="ctr"/>
        <c:lblOffset val="100"/>
        <c:noMultiLvlLbl val="0"/>
      </c:catAx>
      <c:valAx>
        <c:axId val="21886920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188686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8CF200-366C-7945-B17E-8F9BCA8CCEA0}" type="datetimeFigureOut">
              <a:rPr lang="en-US" smtClean="0">
                <a:latin typeface="Arial" panose="020B0604020202020204" pitchFamily="34" charset="0"/>
              </a:rPr>
              <a:t>04/24/2017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4E71F0-BF95-784A-BFE2-E5A55BE95A82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09334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263873A-69C9-704E-BAD8-1E2DEE3691AB}" type="datetimeFigureOut">
              <a:rPr lang="en-US" smtClean="0"/>
              <a:pPr/>
              <a:t>04/24/2017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503FDD3-146F-A846-9B4B-E8300F35F59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69015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1 N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9832"/>
            <a:ext cx="12188825" cy="589214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438" y="6200376"/>
            <a:ext cx="5450321" cy="4845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063" y="252621"/>
            <a:ext cx="10291761" cy="122102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3063" y="1748584"/>
            <a:ext cx="10291762" cy="1752600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2862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656" y="6440585"/>
            <a:ext cx="1653699" cy="31701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A655226-6E4F-8847-85CD-AF95F3D3F3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Edit presentation title on Slide Master using Insert &gt; Header &amp; Footer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6" y="1829101"/>
            <a:ext cx="10293350" cy="1692275"/>
          </a:xfrm>
        </p:spPr>
        <p:txBody>
          <a:bodyPr anchor="t">
            <a:noAutofit/>
          </a:bodyPr>
          <a:lstStyle>
            <a:lvl1pPr algn="l">
              <a:defRPr sz="3600" b="0" i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9881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1221" userDrawn="1">
          <p15:clr>
            <a:srgbClr val="C35EA4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23870" y="0"/>
            <a:ext cx="10164955" cy="60659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656" y="6440585"/>
            <a:ext cx="1653699" cy="31701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A655226-6E4F-8847-85CD-AF95F3D3F3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Edit presentation title on Slide Master using Insert &gt; Header &amp; Footer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6" y="1829100"/>
            <a:ext cx="9140435" cy="2286000"/>
          </a:xfrm>
        </p:spPr>
        <p:txBody>
          <a:bodyPr anchor="t">
            <a:noAutofit/>
          </a:bodyPr>
          <a:lstStyle>
            <a:lvl1pPr algn="l">
              <a:defRPr sz="3600" b="0" i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5159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1221" userDrawn="1">
          <p15:clr>
            <a:srgbClr val="C35EA4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lum bright="5000"/>
          </a:blip>
          <a:stretch>
            <a:fillRect/>
          </a:stretch>
        </p:blipFill>
        <p:spPr>
          <a:xfrm>
            <a:off x="2023870" y="0"/>
            <a:ext cx="10164955" cy="60659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656" y="6440585"/>
            <a:ext cx="1653699" cy="31701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A655226-6E4F-8847-85CD-AF95F3D3F3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Edit presentation title on Slide Master using Insert &gt; Header &amp; Footer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6" y="1829100"/>
            <a:ext cx="9140436" cy="2286000"/>
          </a:xfrm>
        </p:spPr>
        <p:txBody>
          <a:bodyPr anchor="t">
            <a:noAutofit/>
          </a:bodyPr>
          <a:lstStyle>
            <a:lvl1pPr algn="l">
              <a:defRPr sz="3600" b="0" i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859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1221" userDrawn="1">
          <p15:clr>
            <a:srgbClr val="C35EA4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-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Edit presentation title on Slide Master using Insert &gt; Header &amp; Footer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3" y="1054849"/>
            <a:ext cx="5481637" cy="52120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6337301" y="1054849"/>
            <a:ext cx="5481637" cy="52120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888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Edit presentation title on Slide Master using Insert &gt; Header &amp; Footer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71475" y="723900"/>
            <a:ext cx="11447463" cy="266700"/>
          </a:xfrm>
        </p:spPr>
        <p:txBody>
          <a:bodyPr>
            <a:noAutofit/>
          </a:bodyPr>
          <a:lstStyle>
            <a:lvl1pPr marL="0">
              <a:spcAft>
                <a:spcPts val="0"/>
              </a:spcAft>
              <a:buFontTx/>
              <a:buNone/>
              <a:defRPr sz="1600">
                <a:solidFill>
                  <a:schemeClr val="accent6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600">
                <a:solidFill>
                  <a:schemeClr val="accent6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600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600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6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3" y="1397000"/>
            <a:ext cx="5481637" cy="4864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6337301" y="1397000"/>
            <a:ext cx="5481638" cy="4864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56752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924" userDrawn="1">
          <p15:clr>
            <a:srgbClr val="C35EA4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Up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Edit presentation title on Slide Master using Insert &gt; Header &amp; Footer</a:t>
            </a:r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097587" y="1143000"/>
            <a:ext cx="0" cy="5030788"/>
          </a:xfrm>
          <a:prstGeom prst="line">
            <a:avLst/>
          </a:prstGeom>
          <a:ln w="12700" cmpd="sng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H="1">
            <a:off x="371477" y="3646488"/>
            <a:ext cx="11446033" cy="0"/>
          </a:xfrm>
          <a:prstGeom prst="line">
            <a:avLst/>
          </a:prstGeom>
          <a:ln w="12700" cmpd="sng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475" y="1108660"/>
            <a:ext cx="5481637" cy="2423160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1400" b="1"/>
            </a:lvl1pPr>
            <a:lvl2pPr marL="0" indent="0">
              <a:spcAft>
                <a:spcPts val="600"/>
              </a:spcAft>
              <a:buFontTx/>
              <a:buNone/>
              <a:defRPr sz="1400"/>
            </a:lvl2pPr>
            <a:lvl3pPr marL="225425" indent="-225425">
              <a:spcAft>
                <a:spcPts val="600"/>
              </a:spcAft>
              <a:tabLst/>
              <a:defRPr sz="1400"/>
            </a:lvl3pPr>
            <a:lvl4pPr marL="457200" indent="-227013">
              <a:spcAft>
                <a:spcPts val="600"/>
              </a:spcAft>
              <a:defRPr sz="1400"/>
            </a:lvl4pPr>
            <a:lvl5pPr marL="688975" indent="-228600">
              <a:spcAft>
                <a:spcPts val="600"/>
              </a:spcAft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6337301" y="1108660"/>
            <a:ext cx="5481637" cy="2423160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1400" b="1"/>
            </a:lvl1pPr>
            <a:lvl2pPr marL="0" indent="0">
              <a:spcAft>
                <a:spcPts val="600"/>
              </a:spcAft>
              <a:buFontTx/>
              <a:buNone/>
              <a:defRPr sz="1400"/>
            </a:lvl2pPr>
            <a:lvl3pPr marL="225425" indent="-225425">
              <a:spcAft>
                <a:spcPts val="600"/>
              </a:spcAft>
              <a:tabLst/>
              <a:defRPr sz="1400"/>
            </a:lvl3pPr>
            <a:lvl4pPr marL="457200" indent="-227013">
              <a:spcAft>
                <a:spcPts val="600"/>
              </a:spcAft>
              <a:defRPr sz="1400"/>
            </a:lvl4pPr>
            <a:lvl5pPr marL="688975" indent="-228600">
              <a:spcAft>
                <a:spcPts val="600"/>
              </a:spcAft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14"/>
          </p:nvPr>
        </p:nvSpPr>
        <p:spPr>
          <a:xfrm>
            <a:off x="371475" y="3841115"/>
            <a:ext cx="5481637" cy="2423160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1400" b="1"/>
            </a:lvl1pPr>
            <a:lvl2pPr marL="0" indent="0">
              <a:spcAft>
                <a:spcPts val="600"/>
              </a:spcAft>
              <a:buFontTx/>
              <a:buNone/>
              <a:defRPr sz="1400"/>
            </a:lvl2pPr>
            <a:lvl3pPr marL="225425" indent="-225425">
              <a:spcAft>
                <a:spcPts val="600"/>
              </a:spcAft>
              <a:tabLst/>
              <a:defRPr sz="1400"/>
            </a:lvl3pPr>
            <a:lvl4pPr marL="457200" indent="-227013">
              <a:spcAft>
                <a:spcPts val="600"/>
              </a:spcAft>
              <a:defRPr sz="1400"/>
            </a:lvl4pPr>
            <a:lvl5pPr marL="688975" indent="-228600">
              <a:spcAft>
                <a:spcPts val="600"/>
              </a:spcAft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9" name="Content Placeholder 2"/>
          <p:cNvSpPr>
            <a:spLocks noGrp="1"/>
          </p:cNvSpPr>
          <p:nvPr>
            <p:ph idx="15"/>
          </p:nvPr>
        </p:nvSpPr>
        <p:spPr>
          <a:xfrm>
            <a:off x="6337301" y="3841115"/>
            <a:ext cx="5481637" cy="2423160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1400" b="1"/>
            </a:lvl1pPr>
            <a:lvl2pPr marL="0" indent="0">
              <a:spcAft>
                <a:spcPts val="600"/>
              </a:spcAft>
              <a:buFontTx/>
              <a:buNone/>
              <a:defRPr sz="1400"/>
            </a:lvl2pPr>
            <a:lvl3pPr marL="225425" indent="-225425">
              <a:spcAft>
                <a:spcPts val="600"/>
              </a:spcAft>
              <a:tabLst/>
              <a:defRPr sz="1400"/>
            </a:lvl3pPr>
            <a:lvl4pPr marL="457200" indent="-227013">
              <a:spcAft>
                <a:spcPts val="600"/>
              </a:spcAft>
              <a:defRPr sz="1400"/>
            </a:lvl4pPr>
            <a:lvl5pPr marL="688975" indent="-228600">
              <a:spcAft>
                <a:spcPts val="600"/>
              </a:spcAft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331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Up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Edit presentation title on Slide Master using Insert &gt; Header &amp; Footer</a:t>
            </a:r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6094413" y="1485900"/>
            <a:ext cx="3174" cy="4687888"/>
          </a:xfrm>
          <a:prstGeom prst="line">
            <a:avLst/>
          </a:prstGeom>
          <a:ln w="12700" cmpd="sng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H="1">
            <a:off x="372905" y="3809692"/>
            <a:ext cx="11446033" cy="0"/>
          </a:xfrm>
          <a:prstGeom prst="line">
            <a:avLst/>
          </a:prstGeom>
          <a:ln w="12700" cmpd="sng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71475" y="723900"/>
            <a:ext cx="11447463" cy="266700"/>
          </a:xfrm>
        </p:spPr>
        <p:txBody>
          <a:bodyPr>
            <a:noAutofit/>
          </a:bodyPr>
          <a:lstStyle>
            <a:lvl1pPr marL="0">
              <a:spcAft>
                <a:spcPts val="0"/>
              </a:spcAft>
              <a:buFontTx/>
              <a:buNone/>
              <a:defRPr sz="1600">
                <a:solidFill>
                  <a:schemeClr val="accent6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600">
                <a:solidFill>
                  <a:schemeClr val="accent6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600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600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6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475" y="1426159"/>
            <a:ext cx="5481637" cy="2249424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1400" b="1"/>
            </a:lvl1pPr>
            <a:lvl2pPr marL="0" indent="0">
              <a:spcAft>
                <a:spcPts val="600"/>
              </a:spcAft>
              <a:buFontTx/>
              <a:buNone/>
              <a:defRPr sz="1400"/>
            </a:lvl2pPr>
            <a:lvl3pPr marL="225425" indent="-225425">
              <a:spcAft>
                <a:spcPts val="600"/>
              </a:spcAft>
              <a:tabLst/>
              <a:defRPr sz="1400"/>
            </a:lvl3pPr>
            <a:lvl4pPr marL="457200" indent="-227013">
              <a:spcAft>
                <a:spcPts val="600"/>
              </a:spcAft>
              <a:defRPr sz="1400"/>
            </a:lvl4pPr>
            <a:lvl5pPr marL="688975" indent="-228600">
              <a:spcAft>
                <a:spcPts val="600"/>
              </a:spcAft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6337301" y="1426159"/>
            <a:ext cx="5481637" cy="2249424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1400" b="1"/>
            </a:lvl1pPr>
            <a:lvl2pPr marL="0" indent="0">
              <a:spcAft>
                <a:spcPts val="600"/>
              </a:spcAft>
              <a:buFontTx/>
              <a:buNone/>
              <a:defRPr sz="1400"/>
            </a:lvl2pPr>
            <a:lvl3pPr marL="225425" indent="-225425">
              <a:spcAft>
                <a:spcPts val="600"/>
              </a:spcAft>
              <a:tabLst/>
              <a:defRPr sz="1400"/>
            </a:lvl3pPr>
            <a:lvl4pPr marL="457200" indent="-227013">
              <a:spcAft>
                <a:spcPts val="600"/>
              </a:spcAft>
              <a:defRPr sz="1400"/>
            </a:lvl4pPr>
            <a:lvl5pPr marL="688975" indent="-228600">
              <a:spcAft>
                <a:spcPts val="600"/>
              </a:spcAft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71475" y="4014990"/>
            <a:ext cx="5481637" cy="2249286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1400" b="1"/>
            </a:lvl1pPr>
            <a:lvl2pPr marL="0" indent="0">
              <a:spcAft>
                <a:spcPts val="600"/>
              </a:spcAft>
              <a:buFontTx/>
              <a:buNone/>
              <a:defRPr sz="1400"/>
            </a:lvl2pPr>
            <a:lvl3pPr marL="225425" indent="-225425">
              <a:spcAft>
                <a:spcPts val="600"/>
              </a:spcAft>
              <a:tabLst/>
              <a:defRPr sz="1400"/>
            </a:lvl3pPr>
            <a:lvl4pPr marL="457200" indent="-227013">
              <a:spcAft>
                <a:spcPts val="600"/>
              </a:spcAft>
              <a:defRPr sz="1400"/>
            </a:lvl4pPr>
            <a:lvl5pPr marL="688975" indent="-228600">
              <a:spcAft>
                <a:spcPts val="600"/>
              </a:spcAft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18"/>
          </p:nvPr>
        </p:nvSpPr>
        <p:spPr>
          <a:xfrm>
            <a:off x="6337301" y="4014990"/>
            <a:ext cx="5481637" cy="2249286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1400" b="1"/>
            </a:lvl1pPr>
            <a:lvl2pPr marL="0" indent="0">
              <a:spcAft>
                <a:spcPts val="600"/>
              </a:spcAft>
              <a:buFontTx/>
              <a:buNone/>
              <a:defRPr sz="1400"/>
            </a:lvl2pPr>
            <a:lvl3pPr marL="225425" indent="-225425">
              <a:spcAft>
                <a:spcPts val="600"/>
              </a:spcAft>
              <a:tabLst/>
              <a:defRPr sz="1400"/>
            </a:lvl3pPr>
            <a:lvl4pPr marL="457200" indent="-227013">
              <a:spcAft>
                <a:spcPts val="600"/>
              </a:spcAft>
              <a:defRPr sz="1400"/>
            </a:lvl4pPr>
            <a:lvl5pPr marL="688975" indent="-228600">
              <a:spcAft>
                <a:spcPts val="600"/>
              </a:spcAft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92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924" userDrawn="1">
          <p15:clr>
            <a:srgbClr val="C35EA4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Edit presentation title on Slide Master using Insert &gt; Header &amp; Footer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371475" y="1108659"/>
            <a:ext cx="3514725" cy="5155615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1400" b="1"/>
            </a:lvl1pPr>
            <a:lvl2pPr marL="0" indent="0">
              <a:spcAft>
                <a:spcPts val="600"/>
              </a:spcAft>
              <a:buFontTx/>
              <a:buNone/>
              <a:defRPr sz="1400"/>
            </a:lvl2pPr>
            <a:lvl3pPr marL="225425" indent="-225425">
              <a:spcAft>
                <a:spcPts val="600"/>
              </a:spcAft>
              <a:tabLst/>
              <a:defRPr sz="1400"/>
            </a:lvl3pPr>
            <a:lvl4pPr marL="457200" indent="-227013">
              <a:spcAft>
                <a:spcPts val="600"/>
              </a:spcAft>
              <a:defRPr sz="1400"/>
            </a:lvl4pPr>
            <a:lvl5pPr marL="688975" indent="-228600">
              <a:spcAft>
                <a:spcPts val="600"/>
              </a:spcAft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5"/>
          </p:nvPr>
        </p:nvSpPr>
        <p:spPr>
          <a:xfrm>
            <a:off x="4337844" y="1108659"/>
            <a:ext cx="3514725" cy="5155615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1400" b="1"/>
            </a:lvl1pPr>
            <a:lvl2pPr marL="0" indent="0">
              <a:spcAft>
                <a:spcPts val="600"/>
              </a:spcAft>
              <a:buFontTx/>
              <a:buNone/>
              <a:defRPr sz="1400"/>
            </a:lvl2pPr>
            <a:lvl3pPr marL="225425" indent="-225425">
              <a:spcAft>
                <a:spcPts val="600"/>
              </a:spcAft>
              <a:tabLst/>
              <a:defRPr sz="1400"/>
            </a:lvl3pPr>
            <a:lvl4pPr marL="457200" indent="-227013">
              <a:spcAft>
                <a:spcPts val="600"/>
              </a:spcAft>
              <a:defRPr sz="1400"/>
            </a:lvl4pPr>
            <a:lvl5pPr marL="688975" indent="-228600">
              <a:spcAft>
                <a:spcPts val="600"/>
              </a:spcAft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4"/>
          </p:nvPr>
        </p:nvSpPr>
        <p:spPr>
          <a:xfrm>
            <a:off x="8304213" y="1108659"/>
            <a:ext cx="3514725" cy="5155615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1400" b="1"/>
            </a:lvl1pPr>
            <a:lvl2pPr marL="0" indent="0">
              <a:spcAft>
                <a:spcPts val="600"/>
              </a:spcAft>
              <a:buFontTx/>
              <a:buNone/>
              <a:defRPr sz="1400"/>
            </a:lvl2pPr>
            <a:lvl3pPr marL="225425" indent="-225425">
              <a:spcAft>
                <a:spcPts val="600"/>
              </a:spcAft>
              <a:tabLst/>
              <a:defRPr sz="1400"/>
            </a:lvl3pPr>
            <a:lvl4pPr marL="457200" indent="-227013">
              <a:spcAft>
                <a:spcPts val="600"/>
              </a:spcAft>
              <a:defRPr sz="1400"/>
            </a:lvl4pPr>
            <a:lvl5pPr marL="688975" indent="-228600">
              <a:spcAft>
                <a:spcPts val="600"/>
              </a:spcAft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85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Edit presentation title on Slide Master using Insert &gt; Header &amp; Footer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73063" y="1054848"/>
            <a:ext cx="11445875" cy="91778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371475" y="2109326"/>
            <a:ext cx="3514725" cy="4154947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1400" b="1"/>
            </a:lvl1pPr>
            <a:lvl2pPr marL="0" indent="0">
              <a:spcAft>
                <a:spcPts val="600"/>
              </a:spcAft>
              <a:buFontTx/>
              <a:buNone/>
              <a:defRPr sz="1400"/>
            </a:lvl2pPr>
            <a:lvl3pPr marL="225425" indent="-225425">
              <a:spcAft>
                <a:spcPts val="600"/>
              </a:spcAft>
              <a:tabLst/>
              <a:defRPr sz="1400"/>
            </a:lvl3pPr>
            <a:lvl4pPr marL="457200" indent="-227013">
              <a:spcAft>
                <a:spcPts val="600"/>
              </a:spcAft>
              <a:defRPr sz="1400"/>
            </a:lvl4pPr>
            <a:lvl5pPr marL="688975" indent="-228600">
              <a:spcAft>
                <a:spcPts val="600"/>
              </a:spcAft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5"/>
          </p:nvPr>
        </p:nvSpPr>
        <p:spPr>
          <a:xfrm>
            <a:off x="4337844" y="2109326"/>
            <a:ext cx="3514725" cy="4154947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1400" b="1"/>
            </a:lvl1pPr>
            <a:lvl2pPr marL="0" indent="0">
              <a:spcAft>
                <a:spcPts val="600"/>
              </a:spcAft>
              <a:buFontTx/>
              <a:buNone/>
              <a:defRPr sz="1400"/>
            </a:lvl2pPr>
            <a:lvl3pPr marL="225425" indent="-225425">
              <a:spcAft>
                <a:spcPts val="600"/>
              </a:spcAft>
              <a:tabLst/>
              <a:defRPr sz="1400"/>
            </a:lvl3pPr>
            <a:lvl4pPr marL="457200" indent="-227013">
              <a:spcAft>
                <a:spcPts val="600"/>
              </a:spcAft>
              <a:defRPr sz="1400"/>
            </a:lvl4pPr>
            <a:lvl5pPr marL="688975" indent="-228600">
              <a:spcAft>
                <a:spcPts val="600"/>
              </a:spcAft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4"/>
          </p:nvPr>
        </p:nvSpPr>
        <p:spPr>
          <a:xfrm>
            <a:off x="8304213" y="2109326"/>
            <a:ext cx="3514725" cy="4154947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1400" b="1"/>
            </a:lvl1pPr>
            <a:lvl2pPr marL="0" indent="0">
              <a:spcAft>
                <a:spcPts val="600"/>
              </a:spcAft>
              <a:buFontTx/>
              <a:buNone/>
              <a:defRPr sz="1400"/>
            </a:lvl2pPr>
            <a:lvl3pPr marL="225425" indent="-225425">
              <a:spcAft>
                <a:spcPts val="600"/>
              </a:spcAft>
              <a:tabLst/>
              <a:defRPr sz="1400"/>
            </a:lvl3pPr>
            <a:lvl4pPr marL="457200" indent="-227013">
              <a:spcAft>
                <a:spcPts val="600"/>
              </a:spcAft>
              <a:defRPr sz="1400"/>
            </a:lvl4pPr>
            <a:lvl5pPr marL="688975" indent="-228600">
              <a:spcAft>
                <a:spcPts val="600"/>
              </a:spcAft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988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Edit presentation title on Slide Master using Insert &gt; Header &amp; Footer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936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1a Ink-Sav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438" y="6200376"/>
            <a:ext cx="5450321" cy="4845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064" y="252621"/>
            <a:ext cx="10291762" cy="122102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3063" y="1748584"/>
            <a:ext cx="10291762" cy="1752600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9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Edit presentation title on Slide Master using Insert &gt; Header &amp; Footer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226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438" y="6200376"/>
            <a:ext cx="5450321" cy="484572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825" cy="3651250"/>
          </a:xfrm>
          <a:solidFill>
            <a:schemeClr val="bg2"/>
          </a:solidFill>
        </p:spPr>
        <p:txBody>
          <a:bodyPr/>
          <a:lstStyle>
            <a:lvl1pPr>
              <a:defRPr baseline="0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Picture here. Place photo credit on top of picture.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3064" y="3874000"/>
            <a:ext cx="10291762" cy="122102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3063" y="5253540"/>
            <a:ext cx="5553775" cy="1007560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819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3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438" y="6200376"/>
            <a:ext cx="5450321" cy="484572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6094412" cy="6858000"/>
          </a:xfrm>
          <a:solidFill>
            <a:schemeClr val="bg2"/>
          </a:solidFill>
        </p:spPr>
        <p:txBody>
          <a:bodyPr anchor="ctr"/>
          <a:lstStyle>
            <a:lvl1pPr algn="ctr">
              <a:defRPr baseline="0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Picture here. Place photo credit </a:t>
            </a:r>
            <a:br>
              <a:rPr lang="en-US" dirty="0" smtClean="0"/>
            </a:br>
            <a:r>
              <a:rPr lang="en-US" dirty="0" smtClean="0"/>
              <a:t>on top of picture.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65886" y="250824"/>
            <a:ext cx="5353052" cy="174307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6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65887" y="2243640"/>
            <a:ext cx="5353052" cy="1007560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969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Edit presentation title on Slide Master using Insert &gt; Header &amp; Footer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064" y="288088"/>
            <a:ext cx="10291762" cy="428678"/>
          </a:xfrm>
          <a:ln>
            <a:noFill/>
          </a:ln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4" y="1054849"/>
            <a:ext cx="10291762" cy="52120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544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Edit presentation title on Slide Master using Insert &gt; Header &amp; Footer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064" y="288088"/>
            <a:ext cx="10291762" cy="42867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71476" y="723900"/>
            <a:ext cx="10293350" cy="266700"/>
          </a:xfrm>
        </p:spPr>
        <p:txBody>
          <a:bodyPr>
            <a:noAutofit/>
          </a:bodyPr>
          <a:lstStyle>
            <a:lvl1pPr marL="0">
              <a:spcAft>
                <a:spcPts val="0"/>
              </a:spcAft>
              <a:buFontTx/>
              <a:buNone/>
              <a:defRPr sz="1600">
                <a:solidFill>
                  <a:schemeClr val="accent6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600">
                <a:solidFill>
                  <a:schemeClr val="accent6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600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600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6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4" y="1397000"/>
            <a:ext cx="10291762" cy="48705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19344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924" userDrawn="1">
          <p15:clr>
            <a:srgbClr val="C35EA4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Edit presentation title on Slide Master using Insert &gt; Header &amp; Footer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064" y="288088"/>
            <a:ext cx="10291762" cy="42867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4" y="1054849"/>
            <a:ext cx="10291762" cy="5212080"/>
          </a:xfrm>
        </p:spPr>
        <p:txBody>
          <a:bodyPr/>
          <a:lstStyle>
            <a:lvl1pPr marL="914400" indent="-914400">
              <a:spcAft>
                <a:spcPts val="800"/>
              </a:spcAft>
              <a:tabLst>
                <a:tab pos="914400" algn="l"/>
              </a:tabLst>
              <a:defRPr sz="2000"/>
            </a:lvl1pPr>
            <a:lvl2pPr marL="1141413" indent="-227013">
              <a:buFont typeface="Lucida Grande"/>
              <a:buChar char="–"/>
              <a:defRPr sz="1800"/>
            </a:lvl2pPr>
            <a:lvl3pPr marL="1366838" indent="-225425">
              <a:buFont typeface="Arial"/>
              <a:buChar char="•"/>
              <a:defRPr sz="1600"/>
            </a:lvl3pPr>
            <a:lvl4pPr marL="1600200" indent="-228600">
              <a:buFont typeface="Lucida Grande"/>
              <a:buChar char="–"/>
              <a:defRPr sz="1400"/>
            </a:lvl4pPr>
            <a:lvl5pPr marL="1828800" indent="-225425">
              <a:buFont typeface="Arial"/>
              <a:buChar char="•"/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386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656" y="6440585"/>
            <a:ext cx="1653699" cy="31701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A655226-6E4F-8847-85CD-AF95F3D3F3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Edit presentation title on Slide Master using Insert &gt; Header &amp; Footer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888" y="1833345"/>
            <a:ext cx="10293350" cy="1692275"/>
          </a:xfrm>
        </p:spPr>
        <p:txBody>
          <a:bodyPr anchor="t">
            <a:noAutofit/>
          </a:bodyPr>
          <a:lstStyle>
            <a:lvl1pPr algn="l">
              <a:defRPr sz="3600" b="0" i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8359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1223" userDrawn="1">
          <p15:clr>
            <a:srgbClr val="C35EA4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a Ink-Sav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A655226-6E4F-8847-85CD-AF95F3D3F3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Edit presentation title on Slide Master using Insert &gt; Header &amp; Footer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6" y="1828800"/>
            <a:ext cx="10293350" cy="1692275"/>
          </a:xfrm>
        </p:spPr>
        <p:txBody>
          <a:bodyPr anchor="t">
            <a:noAutofit/>
          </a:bodyPr>
          <a:lstStyle>
            <a:lvl1pPr algn="l">
              <a:defRPr sz="3600" b="0" i="0" cap="none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1221" userDrawn="1">
          <p15:clr>
            <a:srgbClr val="C35E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3063" y="6553201"/>
            <a:ext cx="386695" cy="304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6"/>
                </a:solidFill>
              </a:defRPr>
            </a:lvl1pPr>
          </a:lstStyle>
          <a:p>
            <a:fld id="{0A655226-6E4F-8847-85CD-AF95F3D3F3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71525" y="6553201"/>
            <a:ext cx="5321300" cy="30479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dirty="0" smtClean="0"/>
              <a:t>Edit presentation title on Slide Master using Insert &gt; Header &amp; Footer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5958" y="6441989"/>
            <a:ext cx="1659825" cy="31818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3063" y="288088"/>
            <a:ext cx="11445875" cy="42867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3063" y="1054849"/>
            <a:ext cx="10287000" cy="52120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165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60" r:id="rId3"/>
    <p:sldLayoutId id="2147483661" r:id="rId4"/>
    <p:sldLayoutId id="2147483650" r:id="rId5"/>
    <p:sldLayoutId id="2147483662" r:id="rId6"/>
    <p:sldLayoutId id="2147483670" r:id="rId7"/>
    <p:sldLayoutId id="2147483651" r:id="rId8"/>
    <p:sldLayoutId id="2147483672" r:id="rId9"/>
    <p:sldLayoutId id="2147483665" r:id="rId10"/>
    <p:sldLayoutId id="2147483673" r:id="rId11"/>
    <p:sldLayoutId id="2147483675" r:id="rId12"/>
    <p:sldLayoutId id="2147483663" r:id="rId13"/>
    <p:sldLayoutId id="2147483664" r:id="rId14"/>
    <p:sldLayoutId id="2147483666" r:id="rId15"/>
    <p:sldLayoutId id="2147483667" r:id="rId16"/>
    <p:sldLayoutId id="2147483668" r:id="rId17"/>
    <p:sldLayoutId id="2147483669" r:id="rId18"/>
    <p:sldLayoutId id="2147483654" r:id="rId19"/>
    <p:sldLayoutId id="2147483655" r:id="rId20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Tx/>
        <a:buNone/>
        <a:defRPr sz="2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227013" indent="-227013" algn="l" defTabSz="4572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tx2"/>
        </a:buClr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225425" algn="l" defTabSz="4572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Lucida Grande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228600" algn="l" defTabSz="4572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17575" indent="-225425" algn="l" defTabSz="4572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081088" indent="-163513" algn="l" defTabSz="4572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243584" indent="-164592" algn="l" defTabSz="4572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Lucida Grande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888" userDrawn="1">
          <p15:clr>
            <a:srgbClr val="5ACBF0"/>
          </p15:clr>
        </p15:guide>
        <p15:guide id="3" orient="horz" pos="228" userDrawn="1">
          <p15:clr>
            <a:srgbClr val="5ACBF0"/>
          </p15:clr>
        </p15:guide>
        <p15:guide id="4" orient="horz" pos="707" userDrawn="1">
          <p15:clr>
            <a:srgbClr val="5ACBF0"/>
          </p15:clr>
        </p15:guide>
        <p15:guide id="5" pos="7445" userDrawn="1">
          <p15:clr>
            <a:srgbClr val="5ACBF0"/>
          </p15:clr>
        </p15:guide>
        <p15:guide id="6" pos="233" userDrawn="1">
          <p15:clr>
            <a:srgbClr val="5ACBF0"/>
          </p15:clr>
        </p15:guide>
        <p15:guide id="8" pos="6718" userDrawn="1">
          <p15:clr>
            <a:srgbClr val="5ACBF0"/>
          </p15:clr>
        </p15:guide>
        <p15:guide id="9" orient="horz" pos="4206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23.xml"/><Relationship Id="rId5" Type="http://schemas.openxmlformats.org/officeDocument/2006/relationships/chart" Target="../charts/chart22.xml"/><Relationship Id="rId4" Type="http://schemas.openxmlformats.org/officeDocument/2006/relationships/chart" Target="../charts/char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063" y="252620"/>
            <a:ext cx="10291761" cy="1846343"/>
          </a:xfrm>
        </p:spPr>
        <p:txBody>
          <a:bodyPr/>
          <a:lstStyle/>
          <a:p>
            <a:r>
              <a:rPr lang="en-US" dirty="0" smtClean="0"/>
              <a:t>LFA and Manager Survey 2017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/>
              <a:t>Summary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8448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analysis (n = 1882)</a:t>
            </a:r>
            <a:endParaRPr lang="en-US" dirty="0"/>
          </a:p>
        </p:txBody>
      </p:sp>
      <p:sp>
        <p:nvSpPr>
          <p:cNvPr id="10" name="Text Placeholder 17"/>
          <p:cNvSpPr txBox="1">
            <a:spLocks/>
          </p:cNvSpPr>
          <p:nvPr/>
        </p:nvSpPr>
        <p:spPr>
          <a:xfrm>
            <a:off x="371476" y="890169"/>
            <a:ext cx="10293350" cy="493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Q5</a:t>
            </a:r>
            <a:r>
              <a:rPr lang="en-US" dirty="0"/>
              <a:t>. What influences you to take a particular class or access materials?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73064" y="1349315"/>
            <a:ext cx="10291762" cy="1622485"/>
          </a:xfrm>
        </p:spPr>
        <p:txBody>
          <a:bodyPr>
            <a:normAutofit/>
          </a:bodyPr>
          <a:lstStyle/>
          <a:p>
            <a:pPr marL="342900" lvl="1" indent="-342900">
              <a:buFont typeface="+mj-lt"/>
              <a:buAutoNum type="arabicPeriod"/>
            </a:pPr>
            <a:r>
              <a:rPr lang="en-US" sz="1400" dirty="0"/>
              <a:t>Subject is of personal interest to </a:t>
            </a:r>
            <a:r>
              <a:rPr lang="en-US" sz="1400" dirty="0" smtClean="0"/>
              <a:t>me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400" dirty="0"/>
              <a:t>Subject aligns with my development </a:t>
            </a:r>
            <a:r>
              <a:rPr lang="en-US" sz="1400" dirty="0" smtClean="0"/>
              <a:t>plan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400" dirty="0"/>
              <a:t>Manager has </a:t>
            </a:r>
            <a:r>
              <a:rPr lang="en-US" sz="1400" dirty="0" smtClean="0"/>
              <a:t>recommended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400" dirty="0"/>
              <a:t>Colleague has </a:t>
            </a:r>
            <a:r>
              <a:rPr lang="en-US" sz="1400" dirty="0" smtClean="0"/>
              <a:t>suggested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400" dirty="0" smtClean="0"/>
              <a:t>Other</a:t>
            </a:r>
          </a:p>
        </p:txBody>
      </p:sp>
      <p:graphicFrame>
        <p:nvGraphicFramePr>
          <p:cNvPr id="11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8734558"/>
              </p:ext>
            </p:extLst>
          </p:nvPr>
        </p:nvGraphicFramePr>
        <p:xfrm>
          <a:off x="4300682" y="1159882"/>
          <a:ext cx="7430654" cy="5178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2810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analysis (n = 1882)</a:t>
            </a:r>
            <a:endParaRPr lang="en-US" dirty="0"/>
          </a:p>
        </p:txBody>
      </p:sp>
      <p:sp>
        <p:nvSpPr>
          <p:cNvPr id="10" name="Text Placeholder 17"/>
          <p:cNvSpPr txBox="1">
            <a:spLocks/>
          </p:cNvSpPr>
          <p:nvPr/>
        </p:nvSpPr>
        <p:spPr>
          <a:xfrm>
            <a:off x="371476" y="890169"/>
            <a:ext cx="10293350" cy="493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Q6. </a:t>
            </a:r>
            <a:r>
              <a:rPr lang="en-US" dirty="0"/>
              <a:t>How do you hear about learning opportunities available through Learning &amp; Development?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73064" y="1349315"/>
            <a:ext cx="4001509" cy="2578449"/>
          </a:xfrm>
        </p:spPr>
        <p:txBody>
          <a:bodyPr>
            <a:noAutofit/>
          </a:bodyPr>
          <a:lstStyle/>
          <a:p>
            <a:pPr marL="342900" lvl="1" indent="-342900">
              <a:buFont typeface="+mj-lt"/>
              <a:buAutoNum type="arabicPeriod"/>
            </a:pPr>
            <a:r>
              <a:rPr lang="en-US" sz="1200" dirty="0"/>
              <a:t>Learning &amp; Development Hub Site </a:t>
            </a:r>
            <a:endParaRPr lang="en-US" sz="1200" dirty="0" smtClean="0"/>
          </a:p>
          <a:p>
            <a:pPr marL="342900" lvl="1" indent="-342900">
              <a:buFont typeface="+mj-lt"/>
              <a:buAutoNum type="arabicPeriod"/>
            </a:pPr>
            <a:r>
              <a:rPr lang="en-US" sz="1200" dirty="0"/>
              <a:t>Other posts on the hub (blogs, etc.) 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200" dirty="0" smtClean="0"/>
              <a:t>Manager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200" dirty="0"/>
              <a:t>Colleagues who have already attended </a:t>
            </a:r>
            <a:endParaRPr lang="en-US" sz="1200" dirty="0" smtClean="0"/>
          </a:p>
          <a:p>
            <a:pPr marL="342900" lvl="1" indent="-342900">
              <a:buFont typeface="+mj-lt"/>
              <a:buAutoNum type="arabicPeriod"/>
            </a:pPr>
            <a:r>
              <a:rPr lang="en-US" sz="1200" dirty="0"/>
              <a:t>Colleagues who are interested </a:t>
            </a:r>
            <a:endParaRPr lang="en-US" sz="1200" dirty="0" smtClean="0"/>
          </a:p>
          <a:p>
            <a:pPr marL="342900" lvl="1" indent="-342900">
              <a:buFont typeface="+mj-lt"/>
              <a:buAutoNum type="arabicPeriod"/>
            </a:pPr>
            <a:r>
              <a:rPr lang="en-US" sz="1200" dirty="0"/>
              <a:t>Upper leadership </a:t>
            </a:r>
            <a:endParaRPr lang="en-US" sz="1200" dirty="0" smtClean="0"/>
          </a:p>
          <a:p>
            <a:pPr marL="342900" lvl="1" indent="-342900">
              <a:buFont typeface="+mj-lt"/>
              <a:buAutoNum type="arabicPeriod"/>
            </a:pPr>
            <a:r>
              <a:rPr lang="en-US" sz="1200" dirty="0"/>
              <a:t>Business Resource Groups or Other internal </a:t>
            </a:r>
            <a:r>
              <a:rPr lang="en-US" sz="1200" dirty="0" smtClean="0"/>
              <a:t>groups</a:t>
            </a:r>
            <a:endParaRPr lang="en-US" sz="1200" dirty="0"/>
          </a:p>
          <a:p>
            <a:pPr marL="342900" lvl="1" indent="-342900">
              <a:buFont typeface="+mj-lt"/>
              <a:buAutoNum type="arabicPeriod"/>
            </a:pPr>
            <a:r>
              <a:rPr lang="en-US" sz="1200" dirty="0"/>
              <a:t>Physical onsite advertising (</a:t>
            </a:r>
            <a:r>
              <a:rPr lang="en-US" sz="1200" dirty="0" err="1"/>
              <a:t>tv</a:t>
            </a:r>
            <a:r>
              <a:rPr lang="en-US" sz="1200" dirty="0"/>
              <a:t> monitors, signs</a:t>
            </a:r>
            <a:r>
              <a:rPr lang="en-US" sz="1200" dirty="0" smtClean="0"/>
              <a:t>)</a:t>
            </a:r>
          </a:p>
        </p:txBody>
      </p:sp>
      <p:graphicFrame>
        <p:nvGraphicFramePr>
          <p:cNvPr id="11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566058"/>
              </p:ext>
            </p:extLst>
          </p:nvPr>
        </p:nvGraphicFramePr>
        <p:xfrm>
          <a:off x="4300682" y="1159882"/>
          <a:ext cx="7430654" cy="5178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277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analysis (n = 1882)</a:t>
            </a:r>
            <a:endParaRPr lang="en-US" dirty="0"/>
          </a:p>
        </p:txBody>
      </p:sp>
      <p:sp>
        <p:nvSpPr>
          <p:cNvPr id="10" name="Text Placeholder 17"/>
          <p:cNvSpPr txBox="1">
            <a:spLocks/>
          </p:cNvSpPr>
          <p:nvPr/>
        </p:nvSpPr>
        <p:spPr>
          <a:xfrm>
            <a:off x="371476" y="890169"/>
            <a:ext cx="10293350" cy="493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Q7</a:t>
            </a:r>
            <a:r>
              <a:rPr lang="en-US" dirty="0"/>
              <a:t>. How likely is it that you would recommend Learning at Thomson Reuters to a colleague?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73064" y="1349316"/>
            <a:ext cx="3554700" cy="1082158"/>
          </a:xfrm>
        </p:spPr>
        <p:txBody>
          <a:bodyPr>
            <a:normAutofit/>
          </a:bodyPr>
          <a:lstStyle/>
          <a:p>
            <a:pPr marL="342900" lvl="1" indent="-342900">
              <a:buFont typeface="+mj-lt"/>
              <a:buAutoNum type="arabicPeriod"/>
            </a:pPr>
            <a:r>
              <a:rPr lang="en-US" sz="1400" dirty="0" smtClean="0"/>
              <a:t>Promoter (9-10)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400" dirty="0" smtClean="0"/>
              <a:t>Passive (7-8)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400" dirty="0" smtClean="0"/>
              <a:t>Detractors (0-6)</a:t>
            </a:r>
          </a:p>
        </p:txBody>
      </p:sp>
      <p:graphicFrame>
        <p:nvGraphicFramePr>
          <p:cNvPr id="11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1999921"/>
              </p:ext>
            </p:extLst>
          </p:nvPr>
        </p:nvGraphicFramePr>
        <p:xfrm>
          <a:off x="4934528" y="1307754"/>
          <a:ext cx="5267563" cy="5178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875211" y="3291840"/>
            <a:ext cx="4532812" cy="90133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rgbClr val="DC0A0A"/>
                </a:solidFill>
              </a:rPr>
              <a:t>NPS Score (-11%)</a:t>
            </a:r>
            <a:endParaRPr lang="en-US" sz="4000" dirty="0">
              <a:solidFill>
                <a:srgbClr val="DC0A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33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analysis (n = 648 people managers)</a:t>
            </a:r>
            <a:endParaRPr lang="en-US" dirty="0"/>
          </a:p>
        </p:txBody>
      </p:sp>
      <p:sp>
        <p:nvSpPr>
          <p:cNvPr id="10" name="Text Placeholder 17"/>
          <p:cNvSpPr txBox="1">
            <a:spLocks/>
          </p:cNvSpPr>
          <p:nvPr/>
        </p:nvSpPr>
        <p:spPr>
          <a:xfrm>
            <a:off x="369888" y="716766"/>
            <a:ext cx="10293350" cy="350802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bg1"/>
                </a:solidFill>
              </a:rPr>
              <a:t>Management Tools – </a:t>
            </a:r>
            <a:r>
              <a:rPr lang="en-US" sz="2000" dirty="0">
                <a:solidFill>
                  <a:schemeClr val="bg1"/>
                </a:solidFill>
              </a:rPr>
              <a:t>I have the tools, resources or learning programs to:</a:t>
            </a: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0686935"/>
              </p:ext>
            </p:extLst>
          </p:nvPr>
        </p:nvGraphicFramePr>
        <p:xfrm>
          <a:off x="369888" y="1544366"/>
          <a:ext cx="9962832" cy="770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itle 1"/>
          <p:cNvSpPr txBox="1">
            <a:spLocks/>
          </p:cNvSpPr>
          <p:nvPr/>
        </p:nvSpPr>
        <p:spPr>
          <a:xfrm>
            <a:off x="369888" y="1256950"/>
            <a:ext cx="10291762" cy="42867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tx1"/>
                </a:solidFill>
              </a:rPr>
              <a:t>Recognize others and team members' contributions towards achieving the organizational goals and successes</a:t>
            </a:r>
          </a:p>
        </p:txBody>
      </p:sp>
      <p:graphicFrame>
        <p:nvGraphicFramePr>
          <p:cNvPr id="14" name="Content Placeholder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6247722"/>
              </p:ext>
            </p:extLst>
          </p:nvPr>
        </p:nvGraphicFramePr>
        <p:xfrm>
          <a:off x="369888" y="2713796"/>
          <a:ext cx="9962832" cy="770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itle 1"/>
          <p:cNvSpPr txBox="1">
            <a:spLocks/>
          </p:cNvSpPr>
          <p:nvPr/>
        </p:nvSpPr>
        <p:spPr>
          <a:xfrm>
            <a:off x="369888" y="2476549"/>
            <a:ext cx="10291762" cy="42867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tx1"/>
                </a:solidFill>
              </a:rPr>
              <a:t>Support my team with relevant Learning at Thomson Reuters resources/tools for their career development</a:t>
            </a:r>
          </a:p>
        </p:txBody>
      </p:sp>
      <p:graphicFrame>
        <p:nvGraphicFramePr>
          <p:cNvPr id="16" name="Content Placeholder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1231277"/>
              </p:ext>
            </p:extLst>
          </p:nvPr>
        </p:nvGraphicFramePr>
        <p:xfrm>
          <a:off x="369888" y="4027311"/>
          <a:ext cx="9962832" cy="770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Title 1"/>
          <p:cNvSpPr txBox="1">
            <a:spLocks/>
          </p:cNvSpPr>
          <p:nvPr/>
        </p:nvSpPr>
        <p:spPr>
          <a:xfrm>
            <a:off x="369888" y="3783479"/>
            <a:ext cx="10675648" cy="42867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tx1"/>
                </a:solidFill>
              </a:rPr>
              <a:t>Coach my team to broaden thinking, identify strengths and development needs then set realistic yet challenging goals</a:t>
            </a:r>
          </a:p>
        </p:txBody>
      </p:sp>
      <p:graphicFrame>
        <p:nvGraphicFramePr>
          <p:cNvPr id="18" name="Content Placeholder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4999228"/>
              </p:ext>
            </p:extLst>
          </p:nvPr>
        </p:nvGraphicFramePr>
        <p:xfrm>
          <a:off x="297152" y="5341574"/>
          <a:ext cx="9962832" cy="770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Title 1"/>
          <p:cNvSpPr txBox="1">
            <a:spLocks/>
          </p:cNvSpPr>
          <p:nvPr/>
        </p:nvSpPr>
        <p:spPr>
          <a:xfrm>
            <a:off x="369888" y="5103309"/>
            <a:ext cx="11610831" cy="27795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tx1"/>
                </a:solidFill>
              </a:rPr>
              <a:t>Accurately formulate, analyze and interpret required financial reports. (e.g. profit and loss statements, profit margins, balance sheets and budgets)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42495" y="6429365"/>
            <a:ext cx="7017617" cy="26361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tabLst>
                <a:tab pos="585788" algn="l"/>
                <a:tab pos="731838" algn="l"/>
                <a:tab pos="1089025" algn="l"/>
                <a:tab pos="1246188" algn="l"/>
                <a:tab pos="1579563" algn="l"/>
                <a:tab pos="1746250" algn="l"/>
                <a:tab pos="2125663" algn="l"/>
                <a:tab pos="2301875" algn="l"/>
              </a:tabLst>
            </a:pPr>
            <a:r>
              <a:rPr lang="en-US" sz="1100" dirty="0" smtClean="0">
                <a:solidFill>
                  <a:schemeClr val="tx2"/>
                </a:solidFill>
                <a:latin typeface="+mj-lt"/>
                <a:ea typeface="Wingdings"/>
                <a:cs typeface="Wingdings"/>
                <a:sym typeface="Wingdings"/>
              </a:rPr>
              <a:t></a:t>
            </a:r>
            <a:r>
              <a:rPr lang="en-US" sz="1100" dirty="0">
                <a:latin typeface="+mj-lt"/>
                <a:ea typeface="Wingdings"/>
                <a:cs typeface="Wingdings"/>
                <a:sym typeface="Wingdings"/>
              </a:rPr>
              <a:t> </a:t>
            </a:r>
            <a:r>
              <a:rPr lang="en-US" sz="1100" dirty="0" smtClean="0">
                <a:latin typeface="+mj-lt"/>
                <a:ea typeface="Wingdings"/>
                <a:cs typeface="Wingdings"/>
                <a:sym typeface="Wingdings"/>
              </a:rPr>
              <a:t>Strongly Agree and Agree</a:t>
            </a:r>
            <a:r>
              <a:rPr lang="en-US" sz="1100" dirty="0" smtClean="0">
                <a:latin typeface="+mj-lt"/>
              </a:rPr>
              <a:t>	</a:t>
            </a:r>
            <a:r>
              <a:rPr lang="en-US" sz="1100" dirty="0" smtClean="0">
                <a:latin typeface="+mj-lt"/>
                <a:ea typeface="Wingdings"/>
                <a:cs typeface="Wingdings"/>
                <a:sym typeface="Wingdings"/>
              </a:rPr>
              <a:t></a:t>
            </a:r>
            <a:r>
              <a:rPr lang="en-US" sz="1100" dirty="0">
                <a:latin typeface="+mj-lt"/>
                <a:ea typeface="Wingdings"/>
                <a:cs typeface="Wingdings"/>
                <a:sym typeface="Wingdings"/>
              </a:rPr>
              <a:t> </a:t>
            </a:r>
            <a:r>
              <a:rPr lang="en-US" sz="1100" dirty="0" smtClean="0">
                <a:latin typeface="+mj-lt"/>
                <a:ea typeface="Wingdings"/>
                <a:cs typeface="Wingdings"/>
                <a:sym typeface="Wingdings"/>
              </a:rPr>
              <a:t>Neutral, Disagree and Strongly disagree</a:t>
            </a:r>
            <a:endParaRPr lang="en-US" sz="11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7524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analysis (n = 648 people managers)</a:t>
            </a:r>
            <a:endParaRPr lang="en-US" dirty="0"/>
          </a:p>
        </p:txBody>
      </p:sp>
      <p:sp>
        <p:nvSpPr>
          <p:cNvPr id="10" name="Text Placeholder 17"/>
          <p:cNvSpPr txBox="1">
            <a:spLocks/>
          </p:cNvSpPr>
          <p:nvPr/>
        </p:nvSpPr>
        <p:spPr>
          <a:xfrm>
            <a:off x="369888" y="716766"/>
            <a:ext cx="10293350" cy="350802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bg1"/>
                </a:solidFill>
              </a:rPr>
              <a:t>Management Tools – </a:t>
            </a:r>
            <a:r>
              <a:rPr lang="en-US" sz="2000" dirty="0">
                <a:solidFill>
                  <a:schemeClr val="bg1"/>
                </a:solidFill>
              </a:rPr>
              <a:t>I have the tools, resources or learning programs to:</a:t>
            </a: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964164"/>
              </p:ext>
            </p:extLst>
          </p:nvPr>
        </p:nvGraphicFramePr>
        <p:xfrm>
          <a:off x="369888" y="1595824"/>
          <a:ext cx="9962832" cy="770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itle 1"/>
          <p:cNvSpPr txBox="1">
            <a:spLocks/>
          </p:cNvSpPr>
          <p:nvPr/>
        </p:nvSpPr>
        <p:spPr>
          <a:xfrm>
            <a:off x="369887" y="1204995"/>
            <a:ext cx="11371839" cy="42867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tx1"/>
                </a:solidFill>
              </a:rPr>
              <a:t>Make relevant business decisions by thinking commercially to achieve desired business outcomes. (e.g. risk/cost allocation, developing strategic plans, building partnering relationships, writing business proposals and requesting appropriate expertise)</a:t>
            </a:r>
          </a:p>
        </p:txBody>
      </p:sp>
      <p:graphicFrame>
        <p:nvGraphicFramePr>
          <p:cNvPr id="14" name="Content Placeholder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0764466"/>
              </p:ext>
            </p:extLst>
          </p:nvPr>
        </p:nvGraphicFramePr>
        <p:xfrm>
          <a:off x="369888" y="2796924"/>
          <a:ext cx="9962832" cy="770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itle 1"/>
          <p:cNvSpPr txBox="1">
            <a:spLocks/>
          </p:cNvSpPr>
          <p:nvPr/>
        </p:nvSpPr>
        <p:spPr>
          <a:xfrm>
            <a:off x="369888" y="2559677"/>
            <a:ext cx="10291762" cy="42867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tx1"/>
                </a:solidFill>
              </a:rPr>
              <a:t>Successfully conduct challenging and difficult conversations while managing emotions, behaviors and conflict</a:t>
            </a:r>
          </a:p>
        </p:txBody>
      </p:sp>
      <p:graphicFrame>
        <p:nvGraphicFramePr>
          <p:cNvPr id="16" name="Content Placeholder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6123240"/>
              </p:ext>
            </p:extLst>
          </p:nvPr>
        </p:nvGraphicFramePr>
        <p:xfrm>
          <a:off x="369888" y="4027311"/>
          <a:ext cx="9962832" cy="770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Title 1"/>
          <p:cNvSpPr txBox="1">
            <a:spLocks/>
          </p:cNvSpPr>
          <p:nvPr/>
        </p:nvSpPr>
        <p:spPr>
          <a:xfrm>
            <a:off x="369888" y="3783479"/>
            <a:ext cx="10675648" cy="42867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tx1"/>
                </a:solidFill>
              </a:rPr>
              <a:t>Effectively influence and persuade others, regardless of position and particularly those that do not report to me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369888" y="5103309"/>
            <a:ext cx="11610831" cy="27795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tx1"/>
                </a:solidFill>
              </a:rPr>
              <a:t>Support an inclusive workplace to ensure that people of diverse backgrounds can succeed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42495" y="6429365"/>
            <a:ext cx="7017617" cy="26361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tabLst>
                <a:tab pos="585788" algn="l"/>
                <a:tab pos="731838" algn="l"/>
                <a:tab pos="1089025" algn="l"/>
                <a:tab pos="1246188" algn="l"/>
                <a:tab pos="1579563" algn="l"/>
                <a:tab pos="1746250" algn="l"/>
                <a:tab pos="2125663" algn="l"/>
                <a:tab pos="2301875" algn="l"/>
              </a:tabLst>
            </a:pPr>
            <a:r>
              <a:rPr lang="en-US" sz="1100" dirty="0" smtClean="0">
                <a:solidFill>
                  <a:schemeClr val="tx2"/>
                </a:solidFill>
                <a:latin typeface="+mj-lt"/>
                <a:ea typeface="Wingdings"/>
                <a:cs typeface="Wingdings"/>
                <a:sym typeface="Wingdings"/>
              </a:rPr>
              <a:t></a:t>
            </a:r>
            <a:r>
              <a:rPr lang="en-US" sz="1100" dirty="0">
                <a:latin typeface="+mj-lt"/>
                <a:ea typeface="Wingdings"/>
                <a:cs typeface="Wingdings"/>
                <a:sym typeface="Wingdings"/>
              </a:rPr>
              <a:t> </a:t>
            </a:r>
            <a:r>
              <a:rPr lang="en-US" sz="1100" dirty="0" smtClean="0">
                <a:latin typeface="+mj-lt"/>
                <a:ea typeface="Wingdings"/>
                <a:cs typeface="Wingdings"/>
                <a:sym typeface="Wingdings"/>
              </a:rPr>
              <a:t>Strongly Agree and Agree</a:t>
            </a:r>
            <a:r>
              <a:rPr lang="en-US" sz="1100" dirty="0" smtClean="0">
                <a:latin typeface="+mj-lt"/>
              </a:rPr>
              <a:t>	</a:t>
            </a:r>
            <a:r>
              <a:rPr lang="en-US" sz="1100" dirty="0" smtClean="0">
                <a:latin typeface="+mj-lt"/>
                <a:ea typeface="Wingdings"/>
                <a:cs typeface="Wingdings"/>
                <a:sym typeface="Wingdings"/>
              </a:rPr>
              <a:t></a:t>
            </a:r>
            <a:r>
              <a:rPr lang="en-US" sz="1100" dirty="0">
                <a:latin typeface="+mj-lt"/>
                <a:ea typeface="Wingdings"/>
                <a:cs typeface="Wingdings"/>
                <a:sym typeface="Wingdings"/>
              </a:rPr>
              <a:t> </a:t>
            </a:r>
            <a:r>
              <a:rPr lang="en-US" sz="1100" dirty="0" smtClean="0">
                <a:latin typeface="+mj-lt"/>
                <a:ea typeface="Wingdings"/>
                <a:cs typeface="Wingdings"/>
                <a:sym typeface="Wingdings"/>
              </a:rPr>
              <a:t>Neutral, Disagree and Strongly disagree</a:t>
            </a:r>
            <a:endParaRPr lang="en-US" sz="1100" dirty="0" smtClean="0">
              <a:latin typeface="+mj-lt"/>
            </a:endParaRPr>
          </a:p>
        </p:txBody>
      </p:sp>
      <p:graphicFrame>
        <p:nvGraphicFramePr>
          <p:cNvPr id="27" name="Content Placeholder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397873"/>
              </p:ext>
            </p:extLst>
          </p:nvPr>
        </p:nvGraphicFramePr>
        <p:xfrm>
          <a:off x="369888" y="5381268"/>
          <a:ext cx="9962832" cy="770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2612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analysis (n = 648 people managers)</a:t>
            </a:r>
            <a:endParaRPr lang="en-US" dirty="0"/>
          </a:p>
        </p:txBody>
      </p:sp>
      <p:sp>
        <p:nvSpPr>
          <p:cNvPr id="10" name="Text Placeholder 17"/>
          <p:cNvSpPr txBox="1">
            <a:spLocks/>
          </p:cNvSpPr>
          <p:nvPr/>
        </p:nvSpPr>
        <p:spPr>
          <a:xfrm>
            <a:off x="369888" y="716766"/>
            <a:ext cx="10293350" cy="350802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bg1"/>
                </a:solidFill>
              </a:rPr>
              <a:t>Management Tools – </a:t>
            </a:r>
            <a:r>
              <a:rPr lang="en-US" sz="2000" dirty="0">
                <a:solidFill>
                  <a:schemeClr val="bg1"/>
                </a:solidFill>
              </a:rPr>
              <a:t>I have the tools, resources or learning programs to:</a:t>
            </a: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4753140"/>
              </p:ext>
            </p:extLst>
          </p:nvPr>
        </p:nvGraphicFramePr>
        <p:xfrm>
          <a:off x="369887" y="1483679"/>
          <a:ext cx="9962832" cy="770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itle 1"/>
          <p:cNvSpPr txBox="1">
            <a:spLocks/>
          </p:cNvSpPr>
          <p:nvPr/>
        </p:nvSpPr>
        <p:spPr>
          <a:xfrm>
            <a:off x="369887" y="1225777"/>
            <a:ext cx="11371839" cy="32667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tx1"/>
                </a:solidFill>
              </a:rPr>
              <a:t>Managing the needs and expectations of a mix of generational differences in the workforce</a:t>
            </a:r>
          </a:p>
        </p:txBody>
      </p:sp>
      <p:graphicFrame>
        <p:nvGraphicFramePr>
          <p:cNvPr id="14" name="Content Placeholder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8414430"/>
              </p:ext>
            </p:extLst>
          </p:nvPr>
        </p:nvGraphicFramePr>
        <p:xfrm>
          <a:off x="369888" y="2796924"/>
          <a:ext cx="9962832" cy="770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itle 1"/>
          <p:cNvSpPr txBox="1">
            <a:spLocks/>
          </p:cNvSpPr>
          <p:nvPr/>
        </p:nvSpPr>
        <p:spPr>
          <a:xfrm>
            <a:off x="369887" y="2443606"/>
            <a:ext cx="10291762" cy="42867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tx1"/>
                </a:solidFill>
              </a:rPr>
              <a:t>Explain to my team, Thomson Reuters' definition of what it means to become customer centric and empower my team to place the customer at the center of their decisions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369888" y="3783479"/>
            <a:ext cx="10675648" cy="42867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tx1"/>
                </a:solidFill>
              </a:rPr>
              <a:t>Provide timely feedback (constructive and appreciative) to others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369888" y="5103309"/>
            <a:ext cx="11610831" cy="27795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tx1"/>
                </a:solidFill>
              </a:rPr>
              <a:t>Exhibit a global mindset by adjusting to different environments and cultures internationally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42495" y="6429365"/>
            <a:ext cx="7017617" cy="26361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tabLst>
                <a:tab pos="585788" algn="l"/>
                <a:tab pos="731838" algn="l"/>
                <a:tab pos="1089025" algn="l"/>
                <a:tab pos="1246188" algn="l"/>
                <a:tab pos="1579563" algn="l"/>
                <a:tab pos="1746250" algn="l"/>
                <a:tab pos="2125663" algn="l"/>
                <a:tab pos="2301875" algn="l"/>
              </a:tabLst>
            </a:pPr>
            <a:r>
              <a:rPr lang="en-US" sz="1100" dirty="0" smtClean="0">
                <a:solidFill>
                  <a:schemeClr val="tx2"/>
                </a:solidFill>
                <a:latin typeface="+mj-lt"/>
                <a:ea typeface="Wingdings"/>
                <a:cs typeface="Wingdings"/>
                <a:sym typeface="Wingdings"/>
              </a:rPr>
              <a:t></a:t>
            </a:r>
            <a:r>
              <a:rPr lang="en-US" sz="1100" dirty="0">
                <a:latin typeface="+mj-lt"/>
                <a:ea typeface="Wingdings"/>
                <a:cs typeface="Wingdings"/>
                <a:sym typeface="Wingdings"/>
              </a:rPr>
              <a:t> </a:t>
            </a:r>
            <a:r>
              <a:rPr lang="en-US" sz="1100" dirty="0" smtClean="0">
                <a:latin typeface="+mj-lt"/>
                <a:ea typeface="Wingdings"/>
                <a:cs typeface="Wingdings"/>
                <a:sym typeface="Wingdings"/>
              </a:rPr>
              <a:t>Strongly Agree and Agree</a:t>
            </a:r>
            <a:r>
              <a:rPr lang="en-US" sz="1100" dirty="0" smtClean="0">
                <a:latin typeface="+mj-lt"/>
              </a:rPr>
              <a:t>	</a:t>
            </a:r>
            <a:r>
              <a:rPr lang="en-US" sz="1100" dirty="0" smtClean="0">
                <a:latin typeface="+mj-lt"/>
                <a:ea typeface="Wingdings"/>
                <a:cs typeface="Wingdings"/>
                <a:sym typeface="Wingdings"/>
              </a:rPr>
              <a:t></a:t>
            </a:r>
            <a:r>
              <a:rPr lang="en-US" sz="1100" dirty="0">
                <a:latin typeface="+mj-lt"/>
                <a:ea typeface="Wingdings"/>
                <a:cs typeface="Wingdings"/>
                <a:sym typeface="Wingdings"/>
              </a:rPr>
              <a:t> </a:t>
            </a:r>
            <a:r>
              <a:rPr lang="en-US" sz="1100" dirty="0" smtClean="0">
                <a:latin typeface="+mj-lt"/>
                <a:ea typeface="Wingdings"/>
                <a:cs typeface="Wingdings"/>
                <a:sym typeface="Wingdings"/>
              </a:rPr>
              <a:t>Neutral, Disagree and Strongly disagree</a:t>
            </a:r>
            <a:endParaRPr lang="en-US" sz="1100" dirty="0" smtClean="0">
              <a:latin typeface="+mj-lt"/>
            </a:endParaRPr>
          </a:p>
        </p:txBody>
      </p:sp>
      <p:graphicFrame>
        <p:nvGraphicFramePr>
          <p:cNvPr id="27" name="Content Placeholder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1014027"/>
              </p:ext>
            </p:extLst>
          </p:nvPr>
        </p:nvGraphicFramePr>
        <p:xfrm>
          <a:off x="369888" y="5381268"/>
          <a:ext cx="9962832" cy="770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Content Placeholder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640359"/>
              </p:ext>
            </p:extLst>
          </p:nvPr>
        </p:nvGraphicFramePr>
        <p:xfrm>
          <a:off x="369887" y="3997818"/>
          <a:ext cx="9962832" cy="770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535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analysis (n = 648 people managers)</a:t>
            </a:r>
            <a:endParaRPr lang="en-US" dirty="0"/>
          </a:p>
        </p:txBody>
      </p:sp>
      <p:sp>
        <p:nvSpPr>
          <p:cNvPr id="10" name="Text Placeholder 17"/>
          <p:cNvSpPr txBox="1">
            <a:spLocks/>
          </p:cNvSpPr>
          <p:nvPr/>
        </p:nvSpPr>
        <p:spPr>
          <a:xfrm>
            <a:off x="369888" y="716766"/>
            <a:ext cx="10293350" cy="350802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bg1"/>
                </a:solidFill>
              </a:rPr>
              <a:t>Management Tools – </a:t>
            </a:r>
            <a:r>
              <a:rPr lang="en-US" sz="2000" dirty="0">
                <a:solidFill>
                  <a:schemeClr val="bg1"/>
                </a:solidFill>
              </a:rPr>
              <a:t>I have the tools, resources or learning programs to:</a:t>
            </a: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5744775"/>
              </p:ext>
            </p:extLst>
          </p:nvPr>
        </p:nvGraphicFramePr>
        <p:xfrm>
          <a:off x="369887" y="1345476"/>
          <a:ext cx="9962832" cy="770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itle 1"/>
          <p:cNvSpPr txBox="1">
            <a:spLocks/>
          </p:cNvSpPr>
          <p:nvPr/>
        </p:nvSpPr>
        <p:spPr>
          <a:xfrm>
            <a:off x="369887" y="1163431"/>
            <a:ext cx="11371839" cy="32667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tx1"/>
                </a:solidFill>
              </a:rPr>
              <a:t>Develop and execute a strategic vision across various levels of the organization</a:t>
            </a:r>
          </a:p>
        </p:txBody>
      </p:sp>
      <p:graphicFrame>
        <p:nvGraphicFramePr>
          <p:cNvPr id="14" name="Content Placeholder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1231113"/>
              </p:ext>
            </p:extLst>
          </p:nvPr>
        </p:nvGraphicFramePr>
        <p:xfrm>
          <a:off x="369887" y="2452412"/>
          <a:ext cx="9962832" cy="770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itle 1"/>
          <p:cNvSpPr txBox="1">
            <a:spLocks/>
          </p:cNvSpPr>
          <p:nvPr/>
        </p:nvSpPr>
        <p:spPr>
          <a:xfrm>
            <a:off x="369887" y="2207956"/>
            <a:ext cx="10862686" cy="42867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tx1"/>
                </a:solidFill>
              </a:rPr>
              <a:t>Explain to my team, Thomson Reuters' definition of innovation and support an environment within the team and across departments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369887" y="3351923"/>
            <a:ext cx="10675648" cy="42867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tx1"/>
                </a:solidFill>
              </a:rPr>
              <a:t>Effectively build and lead remote or virtual teams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369887" y="4397556"/>
            <a:ext cx="11610831" cy="27795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tx1"/>
                </a:solidFill>
              </a:rPr>
              <a:t>Build connections, partners and teams across the Thomson Reuters enterprise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42495" y="6533275"/>
            <a:ext cx="7017617" cy="26361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tabLst>
                <a:tab pos="585788" algn="l"/>
                <a:tab pos="731838" algn="l"/>
                <a:tab pos="1089025" algn="l"/>
                <a:tab pos="1246188" algn="l"/>
                <a:tab pos="1579563" algn="l"/>
                <a:tab pos="1746250" algn="l"/>
                <a:tab pos="2125663" algn="l"/>
                <a:tab pos="2301875" algn="l"/>
              </a:tabLst>
            </a:pPr>
            <a:r>
              <a:rPr lang="en-US" sz="1100" dirty="0" smtClean="0">
                <a:solidFill>
                  <a:schemeClr val="tx2"/>
                </a:solidFill>
                <a:latin typeface="+mj-lt"/>
                <a:ea typeface="Wingdings"/>
                <a:cs typeface="Wingdings"/>
                <a:sym typeface="Wingdings"/>
              </a:rPr>
              <a:t></a:t>
            </a:r>
            <a:r>
              <a:rPr lang="en-US" sz="1100" dirty="0">
                <a:latin typeface="+mj-lt"/>
                <a:ea typeface="Wingdings"/>
                <a:cs typeface="Wingdings"/>
                <a:sym typeface="Wingdings"/>
              </a:rPr>
              <a:t> </a:t>
            </a:r>
            <a:r>
              <a:rPr lang="en-US" sz="1100" dirty="0" smtClean="0">
                <a:latin typeface="+mj-lt"/>
                <a:ea typeface="Wingdings"/>
                <a:cs typeface="Wingdings"/>
                <a:sym typeface="Wingdings"/>
              </a:rPr>
              <a:t>Strongly Agree and Agree</a:t>
            </a:r>
            <a:r>
              <a:rPr lang="en-US" sz="1100" dirty="0" smtClean="0">
                <a:latin typeface="+mj-lt"/>
              </a:rPr>
              <a:t>	</a:t>
            </a:r>
            <a:r>
              <a:rPr lang="en-US" sz="1100" dirty="0" smtClean="0">
                <a:latin typeface="+mj-lt"/>
                <a:ea typeface="Wingdings"/>
                <a:cs typeface="Wingdings"/>
                <a:sym typeface="Wingdings"/>
              </a:rPr>
              <a:t></a:t>
            </a:r>
            <a:r>
              <a:rPr lang="en-US" sz="1100" dirty="0">
                <a:latin typeface="+mj-lt"/>
                <a:ea typeface="Wingdings"/>
                <a:cs typeface="Wingdings"/>
                <a:sym typeface="Wingdings"/>
              </a:rPr>
              <a:t> </a:t>
            </a:r>
            <a:r>
              <a:rPr lang="en-US" sz="1100" dirty="0" smtClean="0">
                <a:latin typeface="+mj-lt"/>
                <a:ea typeface="Wingdings"/>
                <a:cs typeface="Wingdings"/>
                <a:sym typeface="Wingdings"/>
              </a:rPr>
              <a:t>Neutral, Disagree and Strongly disagree</a:t>
            </a:r>
            <a:endParaRPr lang="en-US" sz="1100" dirty="0" smtClean="0">
              <a:latin typeface="+mj-lt"/>
            </a:endParaRPr>
          </a:p>
        </p:txBody>
      </p:sp>
      <p:graphicFrame>
        <p:nvGraphicFramePr>
          <p:cNvPr id="27" name="Content Placeholder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896226"/>
              </p:ext>
            </p:extLst>
          </p:nvPr>
        </p:nvGraphicFramePr>
        <p:xfrm>
          <a:off x="286761" y="4582189"/>
          <a:ext cx="9962832" cy="770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Content Placeholder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9467287"/>
              </p:ext>
            </p:extLst>
          </p:nvPr>
        </p:nvGraphicFramePr>
        <p:xfrm>
          <a:off x="286761" y="3534092"/>
          <a:ext cx="9962832" cy="770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Title 1"/>
          <p:cNvSpPr txBox="1">
            <a:spLocks/>
          </p:cNvSpPr>
          <p:nvPr/>
        </p:nvSpPr>
        <p:spPr>
          <a:xfrm>
            <a:off x="453013" y="5393443"/>
            <a:ext cx="11610831" cy="27795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tx1"/>
                </a:solidFill>
              </a:rPr>
              <a:t>Explain to my team the Thomson Reuters' definition of what it means to work in a matrix environment and provide opportunities to contribute to the strategy</a:t>
            </a:r>
          </a:p>
        </p:txBody>
      </p:sp>
      <p:graphicFrame>
        <p:nvGraphicFramePr>
          <p:cNvPr id="21" name="Content Placeholder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5578075"/>
              </p:ext>
            </p:extLst>
          </p:nvPr>
        </p:nvGraphicFramePr>
        <p:xfrm>
          <a:off x="369887" y="5708828"/>
          <a:ext cx="9962832" cy="770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42114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analysis (n = 648 people managers)</a:t>
            </a:r>
            <a:endParaRPr lang="en-US" dirty="0"/>
          </a:p>
        </p:txBody>
      </p:sp>
      <p:sp>
        <p:nvSpPr>
          <p:cNvPr id="10" name="Text Placeholder 17"/>
          <p:cNvSpPr txBox="1">
            <a:spLocks/>
          </p:cNvSpPr>
          <p:nvPr/>
        </p:nvSpPr>
        <p:spPr>
          <a:xfrm>
            <a:off x="369888" y="716766"/>
            <a:ext cx="10293350" cy="350802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bg1"/>
                </a:solidFill>
              </a:rPr>
              <a:t>Management Tools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2" name="Text Placeholder 17"/>
          <p:cNvSpPr txBox="1">
            <a:spLocks/>
          </p:cNvSpPr>
          <p:nvPr/>
        </p:nvSpPr>
        <p:spPr>
          <a:xfrm>
            <a:off x="369888" y="1340283"/>
            <a:ext cx="10293350" cy="8106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</a:rPr>
              <a:t>Q11</a:t>
            </a:r>
            <a:r>
              <a:rPr lang="en-US" dirty="0">
                <a:solidFill>
                  <a:schemeClr val="tx1"/>
                </a:solidFill>
              </a:rPr>
              <a:t>. Are you confident in locating the learning available to help support you in conducting everyday management administrative tasks? e.g. recruitment, managing time off, performance management, employee ad-hoc queries and time off requests</a:t>
            </a:r>
          </a:p>
        </p:txBody>
      </p:sp>
      <p:graphicFrame>
        <p:nvGraphicFramePr>
          <p:cNvPr id="23" name="Content Placeholder 6"/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1099448825"/>
              </p:ext>
            </p:extLst>
          </p:nvPr>
        </p:nvGraphicFramePr>
        <p:xfrm>
          <a:off x="2265219" y="2150918"/>
          <a:ext cx="6161808" cy="4232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2381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t>2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statistics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Overall valid response - 1882</a:t>
            </a:r>
            <a:endParaRPr lang="en-US" dirty="0"/>
          </a:p>
          <a:p>
            <a:pPr lvl="1"/>
            <a:r>
              <a:rPr lang="en-US" dirty="0" smtClean="0"/>
              <a:t>Manager – 648 (34%)</a:t>
            </a:r>
          </a:p>
          <a:p>
            <a:pPr lvl="1"/>
            <a:r>
              <a:rPr lang="en-US" dirty="0" smtClean="0"/>
              <a:t>Individual Contributor – 1234 (66%)</a:t>
            </a:r>
          </a:p>
          <a:p>
            <a:pPr lvl="1"/>
            <a:endParaRPr lang="en-US" dirty="0"/>
          </a:p>
          <a:p>
            <a:pPr marL="0" lvl="1" indent="0">
              <a:buNone/>
            </a:pPr>
            <a:r>
              <a:rPr lang="en-US" dirty="0" smtClean="0"/>
              <a:t>Employees who shared their employee id – 1745 (93%)</a:t>
            </a:r>
          </a:p>
          <a:p>
            <a:pPr lvl="1"/>
            <a:r>
              <a:rPr lang="en-US" dirty="0" smtClean="0"/>
              <a:t>Active – 1715 (98%)</a:t>
            </a:r>
          </a:p>
          <a:p>
            <a:pPr lvl="2"/>
            <a:r>
              <a:rPr lang="en-US" dirty="0" smtClean="0"/>
              <a:t>Active IC – 1169 (68% of 1715)</a:t>
            </a:r>
          </a:p>
          <a:p>
            <a:pPr lvl="2"/>
            <a:r>
              <a:rPr lang="en-US" dirty="0" smtClean="0"/>
              <a:t>Active Managers – 546 (32% of 1715) as per workday </a:t>
            </a:r>
          </a:p>
          <a:p>
            <a:pPr lvl="1"/>
            <a:r>
              <a:rPr lang="en-US" dirty="0" smtClean="0"/>
              <a:t>Inactive – 30(2%)</a:t>
            </a:r>
          </a:p>
        </p:txBody>
      </p:sp>
      <p:sp>
        <p:nvSpPr>
          <p:cNvPr id="4" name="Curved Down Arrow 3"/>
          <p:cNvSpPr/>
          <p:nvPr/>
        </p:nvSpPr>
        <p:spPr>
          <a:xfrm rot="2122031">
            <a:off x="4088970" y="1031350"/>
            <a:ext cx="2664607" cy="1082294"/>
          </a:xfrm>
          <a:prstGeom prst="curvedDownArrow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71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t>3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Respondents demographics – </a:t>
            </a:r>
            <a:r>
              <a:rPr lang="en-US" smtClean="0"/>
              <a:t>Active employees</a:t>
            </a:r>
            <a:endParaRPr lang="en-US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8715232"/>
              </p:ext>
            </p:extLst>
          </p:nvPr>
        </p:nvGraphicFramePr>
        <p:xfrm>
          <a:off x="1619969" y="1313872"/>
          <a:ext cx="3565092" cy="97212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89077"/>
                <a:gridCol w="759005"/>
                <a:gridCol w="792005"/>
                <a:gridCol w="825005"/>
              </a:tblGrid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Is Manager?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Count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%age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 %age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>
                    <a:solidFill>
                      <a:schemeClr val="tx2"/>
                    </a:solidFill>
                  </a:tcPr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546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1169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Grand Total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1715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</a:tbl>
          </a:graphicData>
        </a:graphic>
      </p:graphicFrame>
      <p:graphicFrame>
        <p:nvGraphicFramePr>
          <p:cNvPr id="12" name="Content Placehold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1757579"/>
              </p:ext>
            </p:extLst>
          </p:nvPr>
        </p:nvGraphicFramePr>
        <p:xfrm>
          <a:off x="1619969" y="2474190"/>
          <a:ext cx="3565092" cy="14581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89077"/>
                <a:gridCol w="759005"/>
                <a:gridCol w="792005"/>
                <a:gridCol w="825005"/>
              </a:tblGrid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Region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Count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%age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 %age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>
                    <a:solidFill>
                      <a:schemeClr val="tx2"/>
                    </a:solidFill>
                  </a:tcPr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Americas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1022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Asia Pacific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472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CEMA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130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UK/Ireland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Grand Total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1715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</a:tbl>
          </a:graphicData>
        </a:graphic>
      </p:graphicFrame>
      <p:graphicFrame>
        <p:nvGraphicFramePr>
          <p:cNvPr id="13" name="Content Placehold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7614148"/>
              </p:ext>
            </p:extLst>
          </p:nvPr>
        </p:nvGraphicFramePr>
        <p:xfrm>
          <a:off x="1619969" y="4120572"/>
          <a:ext cx="3565092" cy="21872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89077"/>
                <a:gridCol w="759005"/>
                <a:gridCol w="792005"/>
                <a:gridCol w="825005"/>
              </a:tblGrid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Count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%age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 %age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>
                    <a:solidFill>
                      <a:schemeClr val="tx2"/>
                    </a:solidFill>
                  </a:tcPr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Enable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236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ET&amp;O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431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F&amp;R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333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GGO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250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Legal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356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Reuters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T&amp;A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Grand Total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1715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</a:tbl>
          </a:graphicData>
        </a:graphic>
      </p:graphicFrame>
      <p:graphicFrame>
        <p:nvGraphicFramePr>
          <p:cNvPr id="14" name="Content Placehold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0750947"/>
              </p:ext>
            </p:extLst>
          </p:nvPr>
        </p:nvGraphicFramePr>
        <p:xfrm>
          <a:off x="5939124" y="1313872"/>
          <a:ext cx="4233574" cy="1215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65783"/>
                <a:gridCol w="685800"/>
                <a:gridCol w="675409"/>
                <a:gridCol w="706582"/>
              </a:tblGrid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Job band Category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Count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%age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 %age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>
                    <a:solidFill>
                      <a:schemeClr val="tx2"/>
                    </a:solidFill>
                  </a:tcPr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 and below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1544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J/K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Others (L+ / No Grade)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Grand Total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1715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</a:tbl>
          </a:graphicData>
        </a:graphic>
      </p:graphicFrame>
      <p:graphicFrame>
        <p:nvGraphicFramePr>
          <p:cNvPr id="15" name="Content Placehold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0472157"/>
              </p:ext>
            </p:extLst>
          </p:nvPr>
        </p:nvGraphicFramePr>
        <p:xfrm>
          <a:off x="5939124" y="2669310"/>
          <a:ext cx="4233574" cy="15597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65783"/>
                <a:gridCol w="696191"/>
                <a:gridCol w="685800"/>
                <a:gridCol w="685800"/>
              </a:tblGrid>
              <a:tr h="26931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Generation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Count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%age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 %age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>
                    <a:solidFill>
                      <a:schemeClr val="tx2"/>
                    </a:solidFill>
                  </a:tcPr>
                </a:tc>
              </a:tr>
              <a:tr h="26931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Millennial (Age 16-34)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548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1321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Generation X (Age 35-50)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704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6931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Baby Boomer (Age 51-69)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186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6931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Others (No Data/ Traditionalist)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277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6931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Grand Total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1715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</a:tbl>
          </a:graphicData>
        </a:graphic>
      </p:graphicFrame>
      <p:graphicFrame>
        <p:nvGraphicFramePr>
          <p:cNvPr id="16" name="Content Placehold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6893003"/>
              </p:ext>
            </p:extLst>
          </p:nvPr>
        </p:nvGraphicFramePr>
        <p:xfrm>
          <a:off x="5939124" y="4369553"/>
          <a:ext cx="4233574" cy="194425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65783"/>
                <a:gridCol w="685800"/>
                <a:gridCol w="737754"/>
                <a:gridCol w="644237"/>
              </a:tblGrid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Tenure Category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Count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%age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 %age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>
                    <a:solidFill>
                      <a:schemeClr val="tx2"/>
                    </a:solidFill>
                  </a:tcPr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0&lt;1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168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1&lt;2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197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2&lt;5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334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5&lt;10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380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10&lt;15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15+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371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243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Grand Total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1715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</a:tbl>
          </a:graphicData>
        </a:graphic>
      </p:graphicFrame>
      <p:sp>
        <p:nvSpPr>
          <p:cNvPr id="17" name="Title 1"/>
          <p:cNvSpPr txBox="1">
            <a:spLocks/>
          </p:cNvSpPr>
          <p:nvPr/>
        </p:nvSpPr>
        <p:spPr>
          <a:xfrm>
            <a:off x="373063" y="712384"/>
            <a:ext cx="10291762" cy="42867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  <a:latin typeface="+mn-lt"/>
              </a:rPr>
              <a:t>Responses from Manager and IC has been significant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  <a:latin typeface="+mn-lt"/>
              </a:rPr>
              <a:t>Representation from Region – UK/Ireland and BU – Reuters has been low when compared to TR distribution </a:t>
            </a:r>
            <a:endParaRPr lang="en-US" sz="14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6314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analysis (n = 1882)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371476" y="962887"/>
            <a:ext cx="10293350" cy="523007"/>
          </a:xfrm>
        </p:spPr>
        <p:txBody>
          <a:bodyPr/>
          <a:lstStyle/>
          <a:p>
            <a:r>
              <a:rPr lang="en-US" dirty="0" smtClean="0"/>
              <a:t>Q1</a:t>
            </a:r>
            <a:r>
              <a:rPr lang="en-US" dirty="0"/>
              <a:t>. The Learning at Thomson Reuters Hub Site was reorganized in November 2016. What is your impression of the overall site/refresh? </a:t>
            </a: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838317194"/>
              </p:ext>
            </p:extLst>
          </p:nvPr>
        </p:nvGraphicFramePr>
        <p:xfrm>
          <a:off x="371476" y="1767053"/>
          <a:ext cx="10293350" cy="969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369126" y="2736669"/>
            <a:ext cx="8603673" cy="26361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tabLst>
                <a:tab pos="585788" algn="l"/>
                <a:tab pos="731838" algn="l"/>
                <a:tab pos="1089025" algn="l"/>
                <a:tab pos="1246188" algn="l"/>
                <a:tab pos="1579563" algn="l"/>
                <a:tab pos="1746250" algn="l"/>
                <a:tab pos="2125663" algn="l"/>
                <a:tab pos="2301875" algn="l"/>
              </a:tabLst>
            </a:pPr>
            <a:r>
              <a:rPr lang="en-US" sz="1200" dirty="0" smtClean="0">
                <a:solidFill>
                  <a:schemeClr val="tx2"/>
                </a:solidFill>
                <a:latin typeface="+mj-lt"/>
                <a:ea typeface="Wingdings"/>
                <a:cs typeface="Wingdings"/>
                <a:sym typeface="Wingdings"/>
              </a:rPr>
              <a:t></a:t>
            </a:r>
            <a:r>
              <a:rPr lang="en-US" sz="1200" dirty="0">
                <a:latin typeface="+mj-lt"/>
                <a:ea typeface="Wingdings"/>
                <a:cs typeface="Wingdings"/>
                <a:sym typeface="Wingdings"/>
              </a:rPr>
              <a:t> </a:t>
            </a:r>
            <a:r>
              <a:rPr lang="en-US" sz="1200" dirty="0" smtClean="0">
                <a:latin typeface="+mj-lt"/>
                <a:ea typeface="Wingdings"/>
                <a:cs typeface="Wingdings"/>
                <a:sym typeface="Wingdings"/>
              </a:rPr>
              <a:t>Vastly </a:t>
            </a:r>
            <a:r>
              <a:rPr lang="en-US" sz="1200" dirty="0" smtClean="0">
                <a:latin typeface="+mj-lt"/>
                <a:sym typeface="Wingdings"/>
              </a:rPr>
              <a:t>Improved / Improved</a:t>
            </a:r>
            <a:r>
              <a:rPr lang="en-US" sz="1200" dirty="0" smtClean="0">
                <a:latin typeface="+mj-lt"/>
              </a:rPr>
              <a:t>	</a:t>
            </a:r>
            <a:r>
              <a:rPr lang="en-US" sz="1200" dirty="0" smtClean="0">
                <a:latin typeface="+mj-lt"/>
                <a:ea typeface="Wingdings"/>
                <a:cs typeface="Wingdings"/>
                <a:sym typeface="Wingdings"/>
              </a:rPr>
              <a:t></a:t>
            </a:r>
            <a:r>
              <a:rPr lang="en-US" sz="1200" dirty="0">
                <a:latin typeface="+mj-lt"/>
                <a:ea typeface="Wingdings"/>
                <a:cs typeface="Wingdings"/>
                <a:sym typeface="Wingdings"/>
              </a:rPr>
              <a:t> </a:t>
            </a:r>
            <a:r>
              <a:rPr lang="en-US" sz="1200" dirty="0" smtClean="0">
                <a:latin typeface="+mj-lt"/>
                <a:ea typeface="Wingdings"/>
                <a:cs typeface="Wingdings"/>
                <a:sym typeface="Wingdings"/>
              </a:rPr>
              <a:t>Stayed the same / still see room for improvement   </a:t>
            </a:r>
            <a:r>
              <a:rPr lang="en-US" sz="1200" dirty="0" smtClean="0">
                <a:solidFill>
                  <a:schemeClr val="accent4"/>
                </a:solidFill>
                <a:latin typeface="+mj-lt"/>
                <a:ea typeface="Wingdings"/>
                <a:cs typeface="Wingdings"/>
                <a:sym typeface="Wingdings"/>
              </a:rPr>
              <a:t></a:t>
            </a:r>
            <a:r>
              <a:rPr lang="en-US" sz="1200" dirty="0">
                <a:solidFill>
                  <a:schemeClr val="accent4"/>
                </a:solidFill>
                <a:latin typeface="+mj-lt"/>
                <a:ea typeface="Wingdings"/>
                <a:cs typeface="Wingdings"/>
                <a:sym typeface="Wingdings"/>
              </a:rPr>
              <a:t> </a:t>
            </a:r>
            <a:r>
              <a:rPr lang="en-US" sz="1200" dirty="0" smtClean="0">
                <a:latin typeface="+mj-lt"/>
                <a:ea typeface="Wingdings"/>
                <a:cs typeface="Wingdings"/>
                <a:sym typeface="Wingdings"/>
              </a:rPr>
              <a:t>Not familiar with learning resources</a:t>
            </a:r>
            <a:endParaRPr lang="en-US" sz="1200" dirty="0" smtClean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1476" y="3233078"/>
            <a:ext cx="114014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Managers are more familiar with learning resources than Individual contributors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F&amp;R </a:t>
            </a:r>
            <a:r>
              <a:rPr lang="en-US" sz="1600" dirty="0"/>
              <a:t>has the least number of employees who are not familiar with learning resources – 15%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1 </a:t>
            </a:r>
            <a:r>
              <a:rPr lang="en-US" sz="1600" dirty="0" smtClean="0"/>
              <a:t>in </a:t>
            </a:r>
            <a:r>
              <a:rPr lang="en-US" sz="1600" dirty="0"/>
              <a:t>3 employees in GGO are not aware about learning resources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More than 30% of Legal and Reuters employees are not aware about learning resources</a:t>
            </a:r>
            <a:endParaRPr lang="en-US" sz="1600" dirty="0"/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1 in 4 employees in Job Band I and below are not aware about learning </a:t>
            </a:r>
            <a:r>
              <a:rPr lang="en-US" sz="1600" dirty="0" smtClean="0"/>
              <a:t>resources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1 in 5 Directors are not familiar with learning resources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Familiarity with learning resources remain constant across generation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Familiarity increases with tenure but only till 2 year tenure post that it is constant and gradually increase after 5+ years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0176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analysis (n = 1882)</a:t>
            </a:r>
            <a:endParaRPr lang="en-US" dirty="0"/>
          </a:p>
        </p:txBody>
      </p:sp>
      <p:sp>
        <p:nvSpPr>
          <p:cNvPr id="10" name="Text Placeholder 17"/>
          <p:cNvSpPr txBox="1">
            <a:spLocks/>
          </p:cNvSpPr>
          <p:nvPr/>
        </p:nvSpPr>
        <p:spPr>
          <a:xfrm>
            <a:off x="371476" y="890170"/>
            <a:ext cx="10293350" cy="3342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Q2</a:t>
            </a:r>
            <a:r>
              <a:rPr lang="en-US" dirty="0"/>
              <a:t>. Please select the learning offerings/features listed below that you are aware of: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033390"/>
              </p:ext>
            </p:extLst>
          </p:nvPr>
        </p:nvGraphicFramePr>
        <p:xfrm>
          <a:off x="371476" y="1397812"/>
          <a:ext cx="11370250" cy="52626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6585"/>
                <a:gridCol w="929352"/>
                <a:gridCol w="925385"/>
                <a:gridCol w="811141"/>
                <a:gridCol w="891113"/>
                <a:gridCol w="1645131"/>
                <a:gridCol w="1142452"/>
                <a:gridCol w="1051055"/>
                <a:gridCol w="1508036"/>
              </a:tblGrid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Learning Offerings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Responses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Response %age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Rank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Aware - Uses it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Aware - haven't used it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Viewers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Views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Avg. Views/Viewers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solidFill>
                      <a:srgbClr val="92D050"/>
                    </a:solidFill>
                  </a:tcPr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Learning tips for all employees/Helpful hints for Manager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686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42%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410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273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Culture Wizard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671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41%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372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299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2965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6505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Harvard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ManageMentor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652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40%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331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Learning Hub Badges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599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37%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GetAbstract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394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274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18236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Resources by Skill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432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27%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246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4832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Career Choice Hub Group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446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27%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24490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66622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Live Learning Calendar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317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3677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Great Manager Learning Resources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10373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22557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Harvard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LeadingEdge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301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183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4978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Resources by BU/Function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 It Forward Learning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Response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1624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878782" y="1120813"/>
            <a:ext cx="427315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</a:rPr>
              <a:t>* Rank on the basis of awareness and </a:t>
            </a:r>
            <a:r>
              <a:rPr lang="en-US" sz="1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usage of learning offerings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6540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analysis (n = 1882)</a:t>
            </a:r>
            <a:endParaRPr lang="en-US" dirty="0"/>
          </a:p>
        </p:txBody>
      </p:sp>
      <p:sp>
        <p:nvSpPr>
          <p:cNvPr id="10" name="Text Placeholder 17"/>
          <p:cNvSpPr txBox="1">
            <a:spLocks/>
          </p:cNvSpPr>
          <p:nvPr/>
        </p:nvSpPr>
        <p:spPr>
          <a:xfrm>
            <a:off x="371476" y="890169"/>
            <a:ext cx="10293350" cy="6996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Q2</a:t>
            </a:r>
            <a:r>
              <a:rPr lang="en-US" dirty="0"/>
              <a:t>. Please select the learning offerings/features listed below that you are aware of</a:t>
            </a:r>
            <a:r>
              <a:rPr lang="en-US" dirty="0" smtClean="0"/>
              <a:t>: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en-US" dirty="0"/>
              <a:t>	</a:t>
            </a:r>
            <a:r>
              <a:rPr lang="en-US" dirty="0" smtClean="0"/>
              <a:t>I am aware of this offering but haven’t used it</a:t>
            </a:r>
          </a:p>
          <a:p>
            <a:pPr marL="1366838" lvl="5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graphicFrame>
        <p:nvGraphicFramePr>
          <p:cNvPr id="11" name="Content Placeholder 6"/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2772051269"/>
              </p:ext>
            </p:extLst>
          </p:nvPr>
        </p:nvGraphicFramePr>
        <p:xfrm>
          <a:off x="2276187" y="1690475"/>
          <a:ext cx="6483927" cy="4154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 Placeholder 17"/>
          <p:cNvSpPr txBox="1">
            <a:spLocks/>
          </p:cNvSpPr>
          <p:nvPr/>
        </p:nvSpPr>
        <p:spPr>
          <a:xfrm>
            <a:off x="7184448" y="3719824"/>
            <a:ext cx="1720561" cy="2058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tx1">
                    <a:lumMod val="50000"/>
                  </a:schemeClr>
                </a:solidFill>
              </a:rPr>
              <a:t>I haven't had the time</a:t>
            </a:r>
          </a:p>
          <a:p>
            <a:endParaRPr lang="en-US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Text Placeholder 17"/>
          <p:cNvSpPr txBox="1">
            <a:spLocks/>
          </p:cNvSpPr>
          <p:nvPr/>
        </p:nvSpPr>
        <p:spPr>
          <a:xfrm>
            <a:off x="1205346" y="3570904"/>
            <a:ext cx="2583869" cy="2206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tx1">
                    <a:lumMod val="50000"/>
                  </a:schemeClr>
                </a:solidFill>
              </a:rPr>
              <a:t>This topic/tool isn't important to me</a:t>
            </a:r>
          </a:p>
          <a:p>
            <a:endParaRPr lang="en-US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Text Placeholder 17"/>
          <p:cNvSpPr txBox="1">
            <a:spLocks/>
          </p:cNvSpPr>
          <p:nvPr/>
        </p:nvSpPr>
        <p:spPr>
          <a:xfrm>
            <a:off x="1778001" y="2935584"/>
            <a:ext cx="1894612" cy="1809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</a:rPr>
              <a:t>There are too many choices</a:t>
            </a:r>
            <a:endParaRPr lang="en-US" sz="12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Text Placeholder 17"/>
          <p:cNvSpPr txBox="1">
            <a:spLocks/>
          </p:cNvSpPr>
          <p:nvPr/>
        </p:nvSpPr>
        <p:spPr>
          <a:xfrm>
            <a:off x="2351809" y="2367772"/>
            <a:ext cx="1783772" cy="2104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</a:rPr>
              <a:t>It is not a user friendly tool</a:t>
            </a:r>
            <a:endParaRPr lang="en-US" sz="12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7" name="Text Placeholder 17"/>
          <p:cNvSpPr txBox="1">
            <a:spLocks/>
          </p:cNvSpPr>
          <p:nvPr/>
        </p:nvSpPr>
        <p:spPr>
          <a:xfrm>
            <a:off x="4248149" y="1861103"/>
            <a:ext cx="490108" cy="2088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</a:rPr>
              <a:t>Other</a:t>
            </a:r>
            <a:endParaRPr lang="en-US" sz="12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2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17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analysis (n = 1882)</a:t>
            </a:r>
            <a:endParaRPr lang="en-US" dirty="0"/>
          </a:p>
        </p:txBody>
      </p:sp>
      <p:sp>
        <p:nvSpPr>
          <p:cNvPr id="10" name="Text Placeholder 17"/>
          <p:cNvSpPr txBox="1">
            <a:spLocks/>
          </p:cNvSpPr>
          <p:nvPr/>
        </p:nvSpPr>
        <p:spPr>
          <a:xfrm>
            <a:off x="371476" y="890169"/>
            <a:ext cx="10293350" cy="6996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Q2</a:t>
            </a:r>
            <a:r>
              <a:rPr lang="en-US" dirty="0"/>
              <a:t>. Please select the learning offerings/features listed below that you are aware of</a:t>
            </a:r>
            <a:r>
              <a:rPr lang="en-US" dirty="0" smtClean="0"/>
              <a:t>: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en-US" dirty="0"/>
              <a:t>	I am aware of this offering and use it</a:t>
            </a:r>
            <a:endParaRPr lang="en-US" dirty="0" smtClean="0"/>
          </a:p>
          <a:p>
            <a:pPr marL="1366838" lvl="5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graphicFrame>
        <p:nvGraphicFramePr>
          <p:cNvPr id="11" name="Content Placeholder 6"/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307683716"/>
              </p:ext>
            </p:extLst>
          </p:nvPr>
        </p:nvGraphicFramePr>
        <p:xfrm>
          <a:off x="2276187" y="1690475"/>
          <a:ext cx="6722340" cy="4154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 Placeholder 17"/>
          <p:cNvSpPr txBox="1">
            <a:spLocks/>
          </p:cNvSpPr>
          <p:nvPr/>
        </p:nvSpPr>
        <p:spPr>
          <a:xfrm>
            <a:off x="7485785" y="4188797"/>
            <a:ext cx="785379" cy="2065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</a:rPr>
              <a:t>Monthly</a:t>
            </a:r>
          </a:p>
        </p:txBody>
      </p:sp>
      <p:sp>
        <p:nvSpPr>
          <p:cNvPr id="14" name="Text Placeholder 17"/>
          <p:cNvSpPr txBox="1">
            <a:spLocks/>
          </p:cNvSpPr>
          <p:nvPr/>
        </p:nvSpPr>
        <p:spPr>
          <a:xfrm>
            <a:off x="3512129" y="2833150"/>
            <a:ext cx="581890" cy="2009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</a:rPr>
              <a:t>Yearly</a:t>
            </a:r>
            <a:endParaRPr lang="en-US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Text Placeholder 17"/>
          <p:cNvSpPr txBox="1">
            <a:spLocks/>
          </p:cNvSpPr>
          <p:nvPr/>
        </p:nvSpPr>
        <p:spPr>
          <a:xfrm>
            <a:off x="4695537" y="2083608"/>
            <a:ext cx="498186" cy="19207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</a:rPr>
              <a:t>Never</a:t>
            </a:r>
            <a:endParaRPr lang="en-US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Text Placeholder 17"/>
          <p:cNvSpPr txBox="1">
            <a:spLocks/>
          </p:cNvSpPr>
          <p:nvPr/>
        </p:nvSpPr>
        <p:spPr>
          <a:xfrm>
            <a:off x="5988627" y="2062826"/>
            <a:ext cx="578428" cy="2111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</a:rPr>
              <a:t>Daily</a:t>
            </a:r>
            <a:endParaRPr lang="en-US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7" name="Text Placeholder 17"/>
          <p:cNvSpPr txBox="1">
            <a:spLocks/>
          </p:cNvSpPr>
          <p:nvPr/>
        </p:nvSpPr>
        <p:spPr>
          <a:xfrm>
            <a:off x="7084866" y="2450257"/>
            <a:ext cx="916133" cy="2302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</a:rPr>
              <a:t>Weekly</a:t>
            </a:r>
            <a:endParaRPr lang="en-US" sz="12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Text Placeholder 17"/>
          <p:cNvSpPr txBox="1">
            <a:spLocks/>
          </p:cNvSpPr>
          <p:nvPr/>
        </p:nvSpPr>
        <p:spPr>
          <a:xfrm>
            <a:off x="3553692" y="4554577"/>
            <a:ext cx="748143" cy="2148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</a:rPr>
              <a:t>Quarterly</a:t>
            </a:r>
          </a:p>
        </p:txBody>
      </p:sp>
    </p:spTree>
    <p:extLst>
      <p:ext uri="{BB962C8B-B14F-4D97-AF65-F5344CB8AC3E}">
        <p14:creationId xmlns:p14="http://schemas.microsoft.com/office/powerpoint/2010/main" val="97265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analysis (n = 1882)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006477"/>
              </p:ext>
            </p:extLst>
          </p:nvPr>
        </p:nvGraphicFramePr>
        <p:xfrm>
          <a:off x="371476" y="1733563"/>
          <a:ext cx="11359862" cy="4560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0089"/>
                <a:gridCol w="1039113"/>
                <a:gridCol w="1039113"/>
                <a:gridCol w="1142285"/>
                <a:gridCol w="972787"/>
                <a:gridCol w="989295"/>
                <a:gridCol w="989295"/>
                <a:gridCol w="775402"/>
                <a:gridCol w="1423554"/>
                <a:gridCol w="768929"/>
              </a:tblGrid>
              <a:tr h="47970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Skill Groups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Rank</a:t>
                      </a:r>
                      <a:r>
                        <a:rPr lang="en-US" sz="1400" b="1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4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Top 3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4th to 6th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7th to 9th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10th to 12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Viewers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Views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Avg. Views/Viewers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Rank</a:t>
                      </a:r>
                      <a:r>
                        <a:rPr lang="en-US" sz="1600" b="1" i="0" u="none" strike="noStrike" baseline="300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#</a:t>
                      </a:r>
                      <a:endParaRPr lang="en-US" sz="1600" b="1" i="0" u="none" strike="noStrike" baseline="30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solidFill>
                      <a:srgbClr val="92D050"/>
                    </a:solidFill>
                  </a:tcPr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Leading yourself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585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483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274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Innovate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569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496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Communicating in Business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559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527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416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Influencing/negotiating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529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581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383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249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Leading others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524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435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419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364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management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506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393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449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394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Decision Making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409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638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448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247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Leading the business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364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477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501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Office Tools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352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234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377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779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How you Learn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337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308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481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616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Feedback Essentials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431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543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510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Finance Essentials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234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413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795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130136" y="1456564"/>
            <a:ext cx="50811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7030A0"/>
                </a:solidFill>
                <a:latin typeface="Calibri" panose="020F0502020204030204" pitchFamily="34" charset="0"/>
              </a:rPr>
              <a:t>*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</a:rPr>
              <a:t> Rank on the basis of </a:t>
            </a:r>
            <a:r>
              <a:rPr lang="en-US" sz="1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skill group being selected maximum times as 1</a:t>
            </a:r>
            <a:r>
              <a:rPr lang="en-US" sz="1200" baseline="30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st</a:t>
            </a:r>
            <a:r>
              <a:rPr lang="en-US" sz="1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/2</a:t>
            </a:r>
            <a:r>
              <a:rPr lang="en-US" sz="1200" baseline="30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nd</a:t>
            </a:r>
            <a:r>
              <a:rPr lang="en-US" sz="1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/3</a:t>
            </a:r>
            <a:r>
              <a:rPr lang="en-US" sz="1200" baseline="30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rd</a:t>
            </a:r>
            <a:r>
              <a:rPr lang="en-US" sz="1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1200" dirty="0" smtClean="0"/>
              <a:t> </a:t>
            </a:r>
            <a:endParaRPr lang="en-US" sz="1200" dirty="0"/>
          </a:p>
        </p:txBody>
      </p:sp>
      <p:sp>
        <p:nvSpPr>
          <p:cNvPr id="7" name="Line Callout 1 6"/>
          <p:cNvSpPr/>
          <p:nvPr/>
        </p:nvSpPr>
        <p:spPr>
          <a:xfrm>
            <a:off x="8845160" y="93636"/>
            <a:ext cx="2140528" cy="658034"/>
          </a:xfrm>
          <a:prstGeom prst="borderCallout1">
            <a:avLst>
              <a:gd name="adj1" fmla="val 50332"/>
              <a:gd name="adj2" fmla="val -110"/>
              <a:gd name="adj3" fmla="val 341468"/>
              <a:gd name="adj4" fmla="val -6309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>
                    <a:lumMod val="50000"/>
                  </a:schemeClr>
                </a:solidFill>
              </a:rPr>
              <a:t>e.g. 274 – represents the number of times “Leading yourself” was ranked 10</a:t>
            </a:r>
            <a:r>
              <a:rPr lang="en-US" sz="1000" baseline="30000" dirty="0" smtClean="0">
                <a:solidFill>
                  <a:schemeClr val="tx1">
                    <a:lumMod val="50000"/>
                  </a:schemeClr>
                </a:solidFill>
              </a:rPr>
              <a:t>th</a:t>
            </a:r>
            <a:r>
              <a:rPr lang="en-US" sz="1000" dirty="0" smtClean="0">
                <a:solidFill>
                  <a:schemeClr val="tx1">
                    <a:lumMod val="50000"/>
                  </a:schemeClr>
                </a:solidFill>
              </a:rPr>
              <a:t>/11</a:t>
            </a:r>
            <a:r>
              <a:rPr lang="en-US" sz="1000" baseline="30000" dirty="0" smtClean="0">
                <a:solidFill>
                  <a:schemeClr val="tx1">
                    <a:lumMod val="50000"/>
                  </a:schemeClr>
                </a:solidFill>
              </a:rPr>
              <a:t>th</a:t>
            </a:r>
            <a:r>
              <a:rPr lang="en-US" sz="1000" dirty="0" smtClean="0">
                <a:solidFill>
                  <a:schemeClr val="tx1">
                    <a:lumMod val="50000"/>
                  </a:schemeClr>
                </a:solidFill>
              </a:rPr>
              <a:t>/12</a:t>
            </a:r>
            <a:r>
              <a:rPr lang="en-US" sz="1000" baseline="30000" dirty="0" smtClean="0">
                <a:solidFill>
                  <a:schemeClr val="tx1">
                    <a:lumMod val="50000"/>
                  </a:schemeClr>
                </a:solidFill>
              </a:rPr>
              <a:t>th </a:t>
            </a:r>
            <a:endParaRPr lang="en-US" sz="1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845160" y="1418635"/>
            <a:ext cx="288617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aseline="30000" dirty="0">
                <a:solidFill>
                  <a:srgbClr val="7030A0"/>
                </a:solidFill>
                <a:latin typeface="Calibri" panose="020F0502020204030204" pitchFamily="34" charset="0"/>
              </a:rPr>
              <a:t>#</a:t>
            </a:r>
            <a:r>
              <a:rPr lang="en-US" sz="1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</a:rPr>
              <a:t>Rank on the basis of </a:t>
            </a:r>
            <a:r>
              <a:rPr lang="en-US" sz="1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Avg. Views/Viewers</a:t>
            </a:r>
            <a:endParaRPr lang="en-US" sz="1200" dirty="0"/>
          </a:p>
        </p:txBody>
      </p:sp>
      <p:sp>
        <p:nvSpPr>
          <p:cNvPr id="10" name="Text Placeholder 17"/>
          <p:cNvSpPr txBox="1">
            <a:spLocks/>
          </p:cNvSpPr>
          <p:nvPr/>
        </p:nvSpPr>
        <p:spPr>
          <a:xfrm>
            <a:off x="371476" y="890169"/>
            <a:ext cx="10293350" cy="493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Q3</a:t>
            </a:r>
            <a:r>
              <a:rPr lang="en-US" dirty="0"/>
              <a:t>. We now offer resources grouped by business skills. Below are the 12 skill groups available to date</a:t>
            </a:r>
            <a:r>
              <a:rPr lang="en-US" dirty="0" smtClean="0"/>
              <a:t>. Rank in order of importance to you: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639291" y="6432411"/>
            <a:ext cx="75230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aseline="30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**</a:t>
            </a:r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</a:rPr>
              <a:t>Date range for unique viewers/views – 24</a:t>
            </a:r>
            <a:r>
              <a:rPr lang="en-US" sz="1200" baseline="3000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</a:rPr>
              <a:t>th</a:t>
            </a:r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</a:rPr>
              <a:t>/25</a:t>
            </a:r>
            <a:r>
              <a:rPr lang="en-US" sz="1200" baseline="3000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</a:rPr>
              <a:t>th</a:t>
            </a:r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</a:rPr>
              <a:t>/26</a:t>
            </a:r>
            <a:r>
              <a:rPr lang="en-US" sz="1200" baseline="3000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</a:rPr>
              <a:t>th</a:t>
            </a:r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</a:rPr>
              <a:t> October depending on the date when the pages were created </a:t>
            </a:r>
            <a:endParaRPr lang="en-US" sz="12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29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5226-6E4F-8847-85CD-AF95F3D3F39A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analysis (n = 1882)</a:t>
            </a:r>
            <a:endParaRPr lang="en-US" dirty="0"/>
          </a:p>
        </p:txBody>
      </p:sp>
      <p:sp>
        <p:nvSpPr>
          <p:cNvPr id="10" name="Text Placeholder 17"/>
          <p:cNvSpPr txBox="1">
            <a:spLocks/>
          </p:cNvSpPr>
          <p:nvPr/>
        </p:nvSpPr>
        <p:spPr>
          <a:xfrm>
            <a:off x="371476" y="890169"/>
            <a:ext cx="10293350" cy="493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081088" indent="-16351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3584" indent="-16459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Lucida Grande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Q4</a:t>
            </a:r>
            <a:r>
              <a:rPr lang="en-US" dirty="0"/>
              <a:t>. We offer a variety of resources. What types of learning materials are most valuable to you</a:t>
            </a:r>
            <a:r>
              <a:rPr lang="en-US" dirty="0" smtClean="0"/>
              <a:t>?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544248"/>
              </p:ext>
            </p:extLst>
          </p:nvPr>
        </p:nvGraphicFramePr>
        <p:xfrm>
          <a:off x="371476" y="1733563"/>
          <a:ext cx="9208942" cy="37100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4660"/>
                <a:gridCol w="1151006"/>
                <a:gridCol w="1422028"/>
                <a:gridCol w="1464161"/>
                <a:gridCol w="1127087"/>
              </a:tblGrid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Types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of learning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Rank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Top 3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4th to 6th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7th to 9th</a:t>
                      </a:r>
                    </a:p>
                  </a:txBody>
                  <a:tcPr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eLearning (online courses)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915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635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245</a:t>
                      </a:r>
                    </a:p>
                  </a:txBody>
                  <a:tcPr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Face to Face Live Training (traditional classroom)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835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471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489</a:t>
                      </a:r>
                    </a:p>
                  </a:txBody>
                  <a:tcPr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Virtual Live Training (WebEx etc)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693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530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572</a:t>
                      </a:r>
                    </a:p>
                  </a:txBody>
                  <a:tcPr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Blended learning (mix of books, videos, e-learning)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661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827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307</a:t>
                      </a:r>
                    </a:p>
                  </a:txBody>
                  <a:tcPr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From others (from colleagues, manager led forums, lunch &amp; learns, coaches, mentors, subject matter experts, etc.)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651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565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579</a:t>
                      </a:r>
                    </a:p>
                  </a:txBody>
                  <a:tcPr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Articles/Blogs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586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626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583</a:t>
                      </a:r>
                    </a:p>
                  </a:txBody>
                  <a:tcPr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Videos (How to, informational, etc)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401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624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770</a:t>
                      </a:r>
                    </a:p>
                  </a:txBody>
                  <a:tcPr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Tools (Quick reference guides, checklists, etc.)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371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558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866</a:t>
                      </a:r>
                    </a:p>
                  </a:txBody>
                  <a:tcPr marR="9525" marT="9525" marB="0" anchor="ctr"/>
                </a:tc>
              </a:tr>
              <a:tr h="340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Books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549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974</a:t>
                      </a:r>
                    </a:p>
                  </a:txBody>
                  <a:tcPr marR="9525" marT="9525" marB="0"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260273" y="1420148"/>
            <a:ext cx="53201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</a:rPr>
              <a:t>* Rank on the basis of </a:t>
            </a:r>
            <a:r>
              <a:rPr lang="en-US" sz="1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learning type being selected maximum times as 1</a:t>
            </a:r>
            <a:r>
              <a:rPr lang="en-US" sz="1200" baseline="30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st</a:t>
            </a:r>
            <a:r>
              <a:rPr lang="en-US" sz="1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/2</a:t>
            </a:r>
            <a:r>
              <a:rPr lang="en-US" sz="1200" baseline="30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nd</a:t>
            </a:r>
            <a:r>
              <a:rPr lang="en-US" sz="1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/3</a:t>
            </a:r>
            <a:r>
              <a:rPr lang="en-US" sz="1200" baseline="30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rd</a:t>
            </a:r>
            <a:r>
              <a:rPr lang="en-US" sz="1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1200" dirty="0" smtClean="0"/>
              <a:t> </a:t>
            </a:r>
            <a:endParaRPr lang="en-US" sz="1200" dirty="0"/>
          </a:p>
        </p:txBody>
      </p:sp>
      <p:sp>
        <p:nvSpPr>
          <p:cNvPr id="7" name="Line Callout 1 6"/>
          <p:cNvSpPr/>
          <p:nvPr/>
        </p:nvSpPr>
        <p:spPr>
          <a:xfrm>
            <a:off x="9777845" y="1420148"/>
            <a:ext cx="2140528" cy="658034"/>
          </a:xfrm>
          <a:prstGeom prst="borderCallout1">
            <a:avLst>
              <a:gd name="adj1" fmla="val 50332"/>
              <a:gd name="adj2" fmla="val -110"/>
              <a:gd name="adj3" fmla="val 121974"/>
              <a:gd name="adj4" fmla="val -24255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>
                    <a:lumMod val="50000"/>
                  </a:schemeClr>
                </a:solidFill>
              </a:rPr>
              <a:t>e.g. 245 – represents the number of times “eLearning” was ranked 7</a:t>
            </a:r>
            <a:r>
              <a:rPr lang="en-US" sz="1000" baseline="30000" dirty="0" smtClean="0">
                <a:solidFill>
                  <a:schemeClr val="tx1">
                    <a:lumMod val="50000"/>
                  </a:schemeClr>
                </a:solidFill>
              </a:rPr>
              <a:t>th</a:t>
            </a:r>
            <a:r>
              <a:rPr lang="en-US" sz="1000" dirty="0" smtClean="0">
                <a:solidFill>
                  <a:schemeClr val="tx1">
                    <a:lumMod val="50000"/>
                  </a:schemeClr>
                </a:solidFill>
              </a:rPr>
              <a:t>/8</a:t>
            </a:r>
            <a:r>
              <a:rPr lang="en-US" sz="1000" baseline="30000" dirty="0" smtClean="0">
                <a:solidFill>
                  <a:schemeClr val="tx1">
                    <a:lumMod val="50000"/>
                  </a:schemeClr>
                </a:solidFill>
              </a:rPr>
              <a:t>th</a:t>
            </a:r>
            <a:r>
              <a:rPr lang="en-US" sz="1000" dirty="0" smtClean="0">
                <a:solidFill>
                  <a:schemeClr val="tx1">
                    <a:lumMod val="50000"/>
                  </a:schemeClr>
                </a:solidFill>
              </a:rPr>
              <a:t>/9</a:t>
            </a:r>
            <a:r>
              <a:rPr lang="en-US" sz="1000" baseline="30000" dirty="0" smtClean="0">
                <a:solidFill>
                  <a:schemeClr val="tx1">
                    <a:lumMod val="50000"/>
                  </a:schemeClr>
                </a:solidFill>
              </a:rPr>
              <a:t>th</a:t>
            </a:r>
            <a:r>
              <a:rPr lang="en-US" sz="1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endParaRPr lang="en-US" sz="10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82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">
  <a:themeElements>
    <a:clrScheme name="TR2">
      <a:dk1>
        <a:srgbClr val="4D4D4D"/>
      </a:dk1>
      <a:lt1>
        <a:sysClr val="window" lastClr="FFFFFF"/>
      </a:lt1>
      <a:dk2>
        <a:srgbClr val="FF8000"/>
      </a:dk2>
      <a:lt2>
        <a:srgbClr val="D0D0D0"/>
      </a:lt2>
      <a:accent1>
        <a:srgbClr val="FF8000"/>
      </a:accent1>
      <a:accent2>
        <a:srgbClr val="4D4D4D"/>
      </a:accent2>
      <a:accent3>
        <a:srgbClr val="FF5900"/>
      </a:accent3>
      <a:accent4>
        <a:srgbClr val="AFAFAF"/>
      </a:accent4>
      <a:accent5>
        <a:srgbClr val="FFA100"/>
      </a:accent5>
      <a:accent6>
        <a:srgbClr val="666666"/>
      </a:accent6>
      <a:hlink>
        <a:srgbClr val="005DA2"/>
      </a:hlink>
      <a:folHlink>
        <a:srgbClr val="621F95"/>
      </a:folHlink>
    </a:clrScheme>
    <a:fontScheme name="T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t">
        <a:no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R_PPt_160414" id="{9FCCCEDA-26D5-4D66-97CE-5769CFC6F9CE}" vid="{D120465C-9EC8-4A1B-AE99-0D58E35B7DF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TR2">
    <a:dk1>
      <a:srgbClr val="4D4D4D"/>
    </a:dk1>
    <a:lt1>
      <a:sysClr val="window" lastClr="FFFFFF"/>
    </a:lt1>
    <a:dk2>
      <a:srgbClr val="FF8000"/>
    </a:dk2>
    <a:lt2>
      <a:srgbClr val="D0D0D0"/>
    </a:lt2>
    <a:accent1>
      <a:srgbClr val="FF8000"/>
    </a:accent1>
    <a:accent2>
      <a:srgbClr val="4D4D4D"/>
    </a:accent2>
    <a:accent3>
      <a:srgbClr val="FF5900"/>
    </a:accent3>
    <a:accent4>
      <a:srgbClr val="AFAFAF"/>
    </a:accent4>
    <a:accent5>
      <a:srgbClr val="FFA100"/>
    </a:accent5>
    <a:accent6>
      <a:srgbClr val="666666"/>
    </a:accent6>
    <a:hlink>
      <a:srgbClr val="005DA2"/>
    </a:hlink>
    <a:folHlink>
      <a:srgbClr val="621F95"/>
    </a:folHlink>
  </a:clrScheme>
  <a:fontScheme name="TR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TR2">
    <a:dk1>
      <a:srgbClr val="4D4D4D"/>
    </a:dk1>
    <a:lt1>
      <a:sysClr val="window" lastClr="FFFFFF"/>
    </a:lt1>
    <a:dk2>
      <a:srgbClr val="FF8000"/>
    </a:dk2>
    <a:lt2>
      <a:srgbClr val="D0D0D0"/>
    </a:lt2>
    <a:accent1>
      <a:srgbClr val="FF8000"/>
    </a:accent1>
    <a:accent2>
      <a:srgbClr val="4D4D4D"/>
    </a:accent2>
    <a:accent3>
      <a:srgbClr val="FF5900"/>
    </a:accent3>
    <a:accent4>
      <a:srgbClr val="AFAFAF"/>
    </a:accent4>
    <a:accent5>
      <a:srgbClr val="FFA100"/>
    </a:accent5>
    <a:accent6>
      <a:srgbClr val="666666"/>
    </a:accent6>
    <a:hlink>
      <a:srgbClr val="005DA2"/>
    </a:hlink>
    <a:folHlink>
      <a:srgbClr val="621F95"/>
    </a:folHlink>
  </a:clrScheme>
  <a:fontScheme name="TR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TR2">
    <a:dk1>
      <a:srgbClr val="4D4D4D"/>
    </a:dk1>
    <a:lt1>
      <a:sysClr val="window" lastClr="FFFFFF"/>
    </a:lt1>
    <a:dk2>
      <a:srgbClr val="FF8000"/>
    </a:dk2>
    <a:lt2>
      <a:srgbClr val="D0D0D0"/>
    </a:lt2>
    <a:accent1>
      <a:srgbClr val="FF8000"/>
    </a:accent1>
    <a:accent2>
      <a:srgbClr val="4D4D4D"/>
    </a:accent2>
    <a:accent3>
      <a:srgbClr val="FF5900"/>
    </a:accent3>
    <a:accent4>
      <a:srgbClr val="AFAFAF"/>
    </a:accent4>
    <a:accent5>
      <a:srgbClr val="FFA100"/>
    </a:accent5>
    <a:accent6>
      <a:srgbClr val="666666"/>
    </a:accent6>
    <a:hlink>
      <a:srgbClr val="005DA2"/>
    </a:hlink>
    <a:folHlink>
      <a:srgbClr val="621F95"/>
    </a:folHlink>
  </a:clrScheme>
  <a:fontScheme name="TR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TR2">
    <a:dk1>
      <a:srgbClr val="4D4D4D"/>
    </a:dk1>
    <a:lt1>
      <a:sysClr val="window" lastClr="FFFFFF"/>
    </a:lt1>
    <a:dk2>
      <a:srgbClr val="FF8000"/>
    </a:dk2>
    <a:lt2>
      <a:srgbClr val="D0D0D0"/>
    </a:lt2>
    <a:accent1>
      <a:srgbClr val="FF8000"/>
    </a:accent1>
    <a:accent2>
      <a:srgbClr val="4D4D4D"/>
    </a:accent2>
    <a:accent3>
      <a:srgbClr val="FF5900"/>
    </a:accent3>
    <a:accent4>
      <a:srgbClr val="AFAFAF"/>
    </a:accent4>
    <a:accent5>
      <a:srgbClr val="FFA100"/>
    </a:accent5>
    <a:accent6>
      <a:srgbClr val="666666"/>
    </a:accent6>
    <a:hlink>
      <a:srgbClr val="005DA2"/>
    </a:hlink>
    <a:folHlink>
      <a:srgbClr val="621F95"/>
    </a:folHlink>
  </a:clrScheme>
  <a:fontScheme name="TR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TR2">
    <a:dk1>
      <a:srgbClr val="4D4D4D"/>
    </a:dk1>
    <a:lt1>
      <a:sysClr val="window" lastClr="FFFFFF"/>
    </a:lt1>
    <a:dk2>
      <a:srgbClr val="FF8000"/>
    </a:dk2>
    <a:lt2>
      <a:srgbClr val="D0D0D0"/>
    </a:lt2>
    <a:accent1>
      <a:srgbClr val="FF8000"/>
    </a:accent1>
    <a:accent2>
      <a:srgbClr val="4D4D4D"/>
    </a:accent2>
    <a:accent3>
      <a:srgbClr val="FF5900"/>
    </a:accent3>
    <a:accent4>
      <a:srgbClr val="AFAFAF"/>
    </a:accent4>
    <a:accent5>
      <a:srgbClr val="FFA100"/>
    </a:accent5>
    <a:accent6>
      <a:srgbClr val="666666"/>
    </a:accent6>
    <a:hlink>
      <a:srgbClr val="005DA2"/>
    </a:hlink>
    <a:folHlink>
      <a:srgbClr val="621F95"/>
    </a:folHlink>
  </a:clrScheme>
  <a:fontScheme name="TR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TR2">
    <a:dk1>
      <a:srgbClr val="4D4D4D"/>
    </a:dk1>
    <a:lt1>
      <a:sysClr val="window" lastClr="FFFFFF"/>
    </a:lt1>
    <a:dk2>
      <a:srgbClr val="FF8000"/>
    </a:dk2>
    <a:lt2>
      <a:srgbClr val="D0D0D0"/>
    </a:lt2>
    <a:accent1>
      <a:srgbClr val="FF8000"/>
    </a:accent1>
    <a:accent2>
      <a:srgbClr val="4D4D4D"/>
    </a:accent2>
    <a:accent3>
      <a:srgbClr val="FF5900"/>
    </a:accent3>
    <a:accent4>
      <a:srgbClr val="AFAFAF"/>
    </a:accent4>
    <a:accent5>
      <a:srgbClr val="FFA100"/>
    </a:accent5>
    <a:accent6>
      <a:srgbClr val="666666"/>
    </a:accent6>
    <a:hlink>
      <a:srgbClr val="005DA2"/>
    </a:hlink>
    <a:folHlink>
      <a:srgbClr val="621F95"/>
    </a:folHlink>
  </a:clrScheme>
  <a:fontScheme name="TR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TR2">
    <a:dk1>
      <a:srgbClr val="4D4D4D"/>
    </a:dk1>
    <a:lt1>
      <a:sysClr val="window" lastClr="FFFFFF"/>
    </a:lt1>
    <a:dk2>
      <a:srgbClr val="FF8000"/>
    </a:dk2>
    <a:lt2>
      <a:srgbClr val="D0D0D0"/>
    </a:lt2>
    <a:accent1>
      <a:srgbClr val="FF8000"/>
    </a:accent1>
    <a:accent2>
      <a:srgbClr val="4D4D4D"/>
    </a:accent2>
    <a:accent3>
      <a:srgbClr val="FF5900"/>
    </a:accent3>
    <a:accent4>
      <a:srgbClr val="AFAFAF"/>
    </a:accent4>
    <a:accent5>
      <a:srgbClr val="FFA100"/>
    </a:accent5>
    <a:accent6>
      <a:srgbClr val="666666"/>
    </a:accent6>
    <a:hlink>
      <a:srgbClr val="005DA2"/>
    </a:hlink>
    <a:folHlink>
      <a:srgbClr val="621F95"/>
    </a:folHlink>
  </a:clrScheme>
  <a:fontScheme name="TR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TR2">
    <a:dk1>
      <a:srgbClr val="4D4D4D"/>
    </a:dk1>
    <a:lt1>
      <a:sysClr val="window" lastClr="FFFFFF"/>
    </a:lt1>
    <a:dk2>
      <a:srgbClr val="FF8000"/>
    </a:dk2>
    <a:lt2>
      <a:srgbClr val="D0D0D0"/>
    </a:lt2>
    <a:accent1>
      <a:srgbClr val="FF8000"/>
    </a:accent1>
    <a:accent2>
      <a:srgbClr val="4D4D4D"/>
    </a:accent2>
    <a:accent3>
      <a:srgbClr val="FF5900"/>
    </a:accent3>
    <a:accent4>
      <a:srgbClr val="AFAFAF"/>
    </a:accent4>
    <a:accent5>
      <a:srgbClr val="FFA100"/>
    </a:accent5>
    <a:accent6>
      <a:srgbClr val="666666"/>
    </a:accent6>
    <a:hlink>
      <a:srgbClr val="005DA2"/>
    </a:hlink>
    <a:folHlink>
      <a:srgbClr val="621F95"/>
    </a:folHlink>
  </a:clrScheme>
  <a:fontScheme name="TR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TR2">
    <a:dk1>
      <a:srgbClr val="4D4D4D"/>
    </a:dk1>
    <a:lt1>
      <a:sysClr val="window" lastClr="FFFFFF"/>
    </a:lt1>
    <a:dk2>
      <a:srgbClr val="FF8000"/>
    </a:dk2>
    <a:lt2>
      <a:srgbClr val="D0D0D0"/>
    </a:lt2>
    <a:accent1>
      <a:srgbClr val="FF8000"/>
    </a:accent1>
    <a:accent2>
      <a:srgbClr val="4D4D4D"/>
    </a:accent2>
    <a:accent3>
      <a:srgbClr val="FF5900"/>
    </a:accent3>
    <a:accent4>
      <a:srgbClr val="AFAFAF"/>
    </a:accent4>
    <a:accent5>
      <a:srgbClr val="FFA100"/>
    </a:accent5>
    <a:accent6>
      <a:srgbClr val="666666"/>
    </a:accent6>
    <a:hlink>
      <a:srgbClr val="005DA2"/>
    </a:hlink>
    <a:folHlink>
      <a:srgbClr val="621F95"/>
    </a:folHlink>
  </a:clrScheme>
  <a:fontScheme name="TR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TR2">
    <a:dk1>
      <a:srgbClr val="4D4D4D"/>
    </a:dk1>
    <a:lt1>
      <a:sysClr val="window" lastClr="FFFFFF"/>
    </a:lt1>
    <a:dk2>
      <a:srgbClr val="FF8000"/>
    </a:dk2>
    <a:lt2>
      <a:srgbClr val="D0D0D0"/>
    </a:lt2>
    <a:accent1>
      <a:srgbClr val="FF8000"/>
    </a:accent1>
    <a:accent2>
      <a:srgbClr val="4D4D4D"/>
    </a:accent2>
    <a:accent3>
      <a:srgbClr val="FF5900"/>
    </a:accent3>
    <a:accent4>
      <a:srgbClr val="AFAFAF"/>
    </a:accent4>
    <a:accent5>
      <a:srgbClr val="FFA100"/>
    </a:accent5>
    <a:accent6>
      <a:srgbClr val="666666"/>
    </a:accent6>
    <a:hlink>
      <a:srgbClr val="005DA2"/>
    </a:hlink>
    <a:folHlink>
      <a:srgbClr val="621F95"/>
    </a:folHlink>
  </a:clrScheme>
  <a:fontScheme name="TR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TR2">
    <a:dk1>
      <a:srgbClr val="4D4D4D"/>
    </a:dk1>
    <a:lt1>
      <a:sysClr val="window" lastClr="FFFFFF"/>
    </a:lt1>
    <a:dk2>
      <a:srgbClr val="FF8000"/>
    </a:dk2>
    <a:lt2>
      <a:srgbClr val="D0D0D0"/>
    </a:lt2>
    <a:accent1>
      <a:srgbClr val="FF8000"/>
    </a:accent1>
    <a:accent2>
      <a:srgbClr val="4D4D4D"/>
    </a:accent2>
    <a:accent3>
      <a:srgbClr val="FF5900"/>
    </a:accent3>
    <a:accent4>
      <a:srgbClr val="AFAFAF"/>
    </a:accent4>
    <a:accent5>
      <a:srgbClr val="FFA100"/>
    </a:accent5>
    <a:accent6>
      <a:srgbClr val="666666"/>
    </a:accent6>
    <a:hlink>
      <a:srgbClr val="005DA2"/>
    </a:hlink>
    <a:folHlink>
      <a:srgbClr val="621F95"/>
    </a:folHlink>
  </a:clrScheme>
  <a:fontScheme name="TR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TR2">
    <a:dk1>
      <a:srgbClr val="4D4D4D"/>
    </a:dk1>
    <a:lt1>
      <a:sysClr val="window" lastClr="FFFFFF"/>
    </a:lt1>
    <a:dk2>
      <a:srgbClr val="FF8000"/>
    </a:dk2>
    <a:lt2>
      <a:srgbClr val="D0D0D0"/>
    </a:lt2>
    <a:accent1>
      <a:srgbClr val="FF8000"/>
    </a:accent1>
    <a:accent2>
      <a:srgbClr val="4D4D4D"/>
    </a:accent2>
    <a:accent3>
      <a:srgbClr val="FF5900"/>
    </a:accent3>
    <a:accent4>
      <a:srgbClr val="AFAFAF"/>
    </a:accent4>
    <a:accent5>
      <a:srgbClr val="FFA100"/>
    </a:accent5>
    <a:accent6>
      <a:srgbClr val="666666"/>
    </a:accent6>
    <a:hlink>
      <a:srgbClr val="005DA2"/>
    </a:hlink>
    <a:folHlink>
      <a:srgbClr val="621F95"/>
    </a:folHlink>
  </a:clrScheme>
  <a:fontScheme name="TR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TR2">
    <a:dk1>
      <a:srgbClr val="4D4D4D"/>
    </a:dk1>
    <a:lt1>
      <a:sysClr val="window" lastClr="FFFFFF"/>
    </a:lt1>
    <a:dk2>
      <a:srgbClr val="FF8000"/>
    </a:dk2>
    <a:lt2>
      <a:srgbClr val="D0D0D0"/>
    </a:lt2>
    <a:accent1>
      <a:srgbClr val="FF8000"/>
    </a:accent1>
    <a:accent2>
      <a:srgbClr val="4D4D4D"/>
    </a:accent2>
    <a:accent3>
      <a:srgbClr val="FF5900"/>
    </a:accent3>
    <a:accent4>
      <a:srgbClr val="AFAFAF"/>
    </a:accent4>
    <a:accent5>
      <a:srgbClr val="FFA100"/>
    </a:accent5>
    <a:accent6>
      <a:srgbClr val="666666"/>
    </a:accent6>
    <a:hlink>
      <a:srgbClr val="005DA2"/>
    </a:hlink>
    <a:folHlink>
      <a:srgbClr val="621F95"/>
    </a:folHlink>
  </a:clrScheme>
  <a:fontScheme name="TR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TR2">
    <a:dk1>
      <a:srgbClr val="4D4D4D"/>
    </a:dk1>
    <a:lt1>
      <a:sysClr val="window" lastClr="FFFFFF"/>
    </a:lt1>
    <a:dk2>
      <a:srgbClr val="FF8000"/>
    </a:dk2>
    <a:lt2>
      <a:srgbClr val="D0D0D0"/>
    </a:lt2>
    <a:accent1>
      <a:srgbClr val="FF8000"/>
    </a:accent1>
    <a:accent2>
      <a:srgbClr val="4D4D4D"/>
    </a:accent2>
    <a:accent3>
      <a:srgbClr val="FF5900"/>
    </a:accent3>
    <a:accent4>
      <a:srgbClr val="AFAFAF"/>
    </a:accent4>
    <a:accent5>
      <a:srgbClr val="FFA100"/>
    </a:accent5>
    <a:accent6>
      <a:srgbClr val="666666"/>
    </a:accent6>
    <a:hlink>
      <a:srgbClr val="005DA2"/>
    </a:hlink>
    <a:folHlink>
      <a:srgbClr val="621F95"/>
    </a:folHlink>
  </a:clrScheme>
  <a:fontScheme name="TR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TR2">
    <a:dk1>
      <a:srgbClr val="4D4D4D"/>
    </a:dk1>
    <a:lt1>
      <a:sysClr val="window" lastClr="FFFFFF"/>
    </a:lt1>
    <a:dk2>
      <a:srgbClr val="FF8000"/>
    </a:dk2>
    <a:lt2>
      <a:srgbClr val="D0D0D0"/>
    </a:lt2>
    <a:accent1>
      <a:srgbClr val="FF8000"/>
    </a:accent1>
    <a:accent2>
      <a:srgbClr val="4D4D4D"/>
    </a:accent2>
    <a:accent3>
      <a:srgbClr val="FF5900"/>
    </a:accent3>
    <a:accent4>
      <a:srgbClr val="AFAFAF"/>
    </a:accent4>
    <a:accent5>
      <a:srgbClr val="FFA100"/>
    </a:accent5>
    <a:accent6>
      <a:srgbClr val="666666"/>
    </a:accent6>
    <a:hlink>
      <a:srgbClr val="005DA2"/>
    </a:hlink>
    <a:folHlink>
      <a:srgbClr val="621F95"/>
    </a:folHlink>
  </a:clrScheme>
  <a:fontScheme name="TR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TR2">
    <a:dk1>
      <a:srgbClr val="4D4D4D"/>
    </a:dk1>
    <a:lt1>
      <a:sysClr val="window" lastClr="FFFFFF"/>
    </a:lt1>
    <a:dk2>
      <a:srgbClr val="FF8000"/>
    </a:dk2>
    <a:lt2>
      <a:srgbClr val="D0D0D0"/>
    </a:lt2>
    <a:accent1>
      <a:srgbClr val="FF8000"/>
    </a:accent1>
    <a:accent2>
      <a:srgbClr val="4D4D4D"/>
    </a:accent2>
    <a:accent3>
      <a:srgbClr val="FF5900"/>
    </a:accent3>
    <a:accent4>
      <a:srgbClr val="AFAFAF"/>
    </a:accent4>
    <a:accent5>
      <a:srgbClr val="FFA100"/>
    </a:accent5>
    <a:accent6>
      <a:srgbClr val="666666"/>
    </a:accent6>
    <a:hlink>
      <a:srgbClr val="005DA2"/>
    </a:hlink>
    <a:folHlink>
      <a:srgbClr val="621F95"/>
    </a:folHlink>
  </a:clrScheme>
  <a:fontScheme name="TR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TR2">
    <a:dk1>
      <a:srgbClr val="4D4D4D"/>
    </a:dk1>
    <a:lt1>
      <a:sysClr val="window" lastClr="FFFFFF"/>
    </a:lt1>
    <a:dk2>
      <a:srgbClr val="FF8000"/>
    </a:dk2>
    <a:lt2>
      <a:srgbClr val="D0D0D0"/>
    </a:lt2>
    <a:accent1>
      <a:srgbClr val="FF8000"/>
    </a:accent1>
    <a:accent2>
      <a:srgbClr val="4D4D4D"/>
    </a:accent2>
    <a:accent3>
      <a:srgbClr val="FF5900"/>
    </a:accent3>
    <a:accent4>
      <a:srgbClr val="AFAFAF"/>
    </a:accent4>
    <a:accent5>
      <a:srgbClr val="FFA100"/>
    </a:accent5>
    <a:accent6>
      <a:srgbClr val="666666"/>
    </a:accent6>
    <a:hlink>
      <a:srgbClr val="005DA2"/>
    </a:hlink>
    <a:folHlink>
      <a:srgbClr val="621F95"/>
    </a:folHlink>
  </a:clrScheme>
  <a:fontScheme name="TR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TR2">
    <a:dk1>
      <a:srgbClr val="4D4D4D"/>
    </a:dk1>
    <a:lt1>
      <a:sysClr val="window" lastClr="FFFFFF"/>
    </a:lt1>
    <a:dk2>
      <a:srgbClr val="FF8000"/>
    </a:dk2>
    <a:lt2>
      <a:srgbClr val="D0D0D0"/>
    </a:lt2>
    <a:accent1>
      <a:srgbClr val="FF8000"/>
    </a:accent1>
    <a:accent2>
      <a:srgbClr val="4D4D4D"/>
    </a:accent2>
    <a:accent3>
      <a:srgbClr val="FF5900"/>
    </a:accent3>
    <a:accent4>
      <a:srgbClr val="AFAFAF"/>
    </a:accent4>
    <a:accent5>
      <a:srgbClr val="FFA100"/>
    </a:accent5>
    <a:accent6>
      <a:srgbClr val="666666"/>
    </a:accent6>
    <a:hlink>
      <a:srgbClr val="005DA2"/>
    </a:hlink>
    <a:folHlink>
      <a:srgbClr val="621F95"/>
    </a:folHlink>
  </a:clrScheme>
  <a:fontScheme name="TR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TR_PPt_160414</Template>
  <TotalTime>1896</TotalTime>
  <Words>1852</Words>
  <Application>Microsoft Office PowerPoint</Application>
  <PresentationFormat>Custom</PresentationFormat>
  <Paragraphs>584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Lucida Grande</vt:lpstr>
      <vt:lpstr>Wingdings</vt:lpstr>
      <vt:lpstr>TR</vt:lpstr>
      <vt:lpstr>LFA and Manager Survey 2017  Summary</vt:lpstr>
      <vt:lpstr>Survey statistics</vt:lpstr>
      <vt:lpstr>Respondents demographics – Active employees</vt:lpstr>
      <vt:lpstr>Overall analysis (n = 1882)</vt:lpstr>
      <vt:lpstr>Overall analysis (n = 1882)</vt:lpstr>
      <vt:lpstr>Overall analysis (n = 1882)</vt:lpstr>
      <vt:lpstr>Overall analysis (n = 1882)</vt:lpstr>
      <vt:lpstr>Overall analysis (n = 1882)</vt:lpstr>
      <vt:lpstr>Overall analysis (n = 1882)</vt:lpstr>
      <vt:lpstr>Overall analysis (n = 1882)</vt:lpstr>
      <vt:lpstr>Overall analysis (n = 1882)</vt:lpstr>
      <vt:lpstr>Overall analysis (n = 1882)</vt:lpstr>
      <vt:lpstr>Overall analysis (n = 648 people managers)</vt:lpstr>
      <vt:lpstr>Overall analysis (n = 648 people managers)</vt:lpstr>
      <vt:lpstr>Overall analysis (n = 648 people managers)</vt:lpstr>
      <vt:lpstr>Overall analysis (n = 648 people managers)</vt:lpstr>
      <vt:lpstr>Overall analysis (n = 648 people managers)</vt:lpstr>
    </vt:vector>
  </TitlesOfParts>
  <Company>Thomson Reuters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option 1  no picture</dc:title>
  <dc:creator>Gopal, Anand (TR People)</dc:creator>
  <cp:lastModifiedBy>Gopal, Anand (TR People)</cp:lastModifiedBy>
  <cp:revision>219</cp:revision>
  <dcterms:created xsi:type="dcterms:W3CDTF">2017-04-12T20:38:58Z</dcterms:created>
  <dcterms:modified xsi:type="dcterms:W3CDTF">2017-04-25T13:02:47Z</dcterms:modified>
</cp:coreProperties>
</file>