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313" r:id="rId2"/>
    <p:sldId id="316" r:id="rId3"/>
    <p:sldId id="317" r:id="rId4"/>
    <p:sldId id="318" r:id="rId5"/>
    <p:sldId id="319" r:id="rId6"/>
    <p:sldId id="320" r:id="rId7"/>
    <p:sldId id="327" r:id="rId8"/>
    <p:sldId id="323" r:id="rId9"/>
    <p:sldId id="258" r:id="rId10"/>
    <p:sldId id="260" r:id="rId11"/>
    <p:sldId id="261" r:id="rId12"/>
    <p:sldId id="334" r:id="rId13"/>
    <p:sldId id="341" r:id="rId14"/>
    <p:sldId id="336" r:id="rId15"/>
    <p:sldId id="337" r:id="rId16"/>
    <p:sldId id="342" r:id="rId17"/>
    <p:sldId id="266" r:id="rId18"/>
    <p:sldId id="301" r:id="rId19"/>
    <p:sldId id="333" r:id="rId20"/>
    <p:sldId id="328" r:id="rId21"/>
    <p:sldId id="273" r:id="rId22"/>
    <p:sldId id="340" r:id="rId23"/>
    <p:sldId id="329" r:id="rId24"/>
    <p:sldId id="278" r:id="rId25"/>
    <p:sldId id="280" r:id="rId26"/>
    <p:sldId id="281" r:id="rId27"/>
    <p:sldId id="338" r:id="rId28"/>
    <p:sldId id="339" r:id="rId29"/>
    <p:sldId id="343" r:id="rId30"/>
    <p:sldId id="306" r:id="rId31"/>
    <p:sldId id="344" r:id="rId32"/>
    <p:sldId id="324" r:id="rId33"/>
    <p:sldId id="325" r:id="rId34"/>
    <p:sldId id="326" r:id="rId3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Default Section" id="{8CC05FD2-71FB-412A-9D9D-225FF5137CEE}">
          <p14:sldIdLst>
            <p14:sldId id="313"/>
            <p14:sldId id="316"/>
            <p14:sldId id="317"/>
            <p14:sldId id="318"/>
            <p14:sldId id="319"/>
            <p14:sldId id="320"/>
          </p14:sldIdLst>
        </p14:section>
        <p14:section name="The Big Picture" id="{5246AB6E-AE1E-443C-9C36-6116085D2C98}">
          <p14:sldIdLst>
            <p14:sldId id="327"/>
            <p14:sldId id="323"/>
            <p14:sldId id="258"/>
            <p14:sldId id="260"/>
            <p14:sldId id="261"/>
            <p14:sldId id="334"/>
            <p14:sldId id="341"/>
          </p14:sldIdLst>
        </p14:section>
        <p14:section name="Paraverbal" id="{1150991C-AFA2-4C23-ACD9-4A5C172FBC4B}">
          <p14:sldIdLst>
            <p14:sldId id="336"/>
            <p14:sldId id="337"/>
            <p14:sldId id="342"/>
            <p14:sldId id="266"/>
            <p14:sldId id="301"/>
            <p14:sldId id="333"/>
          </p14:sldIdLst>
        </p14:section>
        <p14:section name="STAR MODEL" id="{776AEAB7-9CC3-4986-862D-45E878A55E03}">
          <p14:sldIdLst>
            <p14:sldId id="328"/>
            <p14:sldId id="273"/>
            <p14:sldId id="340"/>
          </p14:sldIdLst>
        </p14:section>
        <p14:section name="Listening Skills" id="{BCF6C33D-75A8-4F0E-8FFF-8E29614DF84B}">
          <p14:sldIdLst>
            <p14:sldId id="329"/>
            <p14:sldId id="278"/>
            <p14:sldId id="280"/>
            <p14:sldId id="281"/>
          </p14:sldIdLst>
        </p14:section>
        <p14:section name="Questioning" id="{46578805-5446-4150-B28D-E063B4C06283}">
          <p14:sldIdLst>
            <p14:sldId id="338"/>
            <p14:sldId id="339"/>
            <p14:sldId id="343"/>
            <p14:sldId id="306"/>
            <p14:sldId id="344"/>
          </p14:sldIdLst>
        </p14:section>
        <p14:section name="Wrap Up" id="{1B214383-0B41-4542-BD34-501466ACD9D5}">
          <p14:sldIdLst>
            <p14:sldId id="324"/>
            <p14:sldId id="325"/>
            <p14:sldId id="32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IMinc" initials="ADM" lastIdx="3" clrIdx="0">
    <p:extLst>
      <p:ext uri="{19B8F6BF-5375-455C-9EA6-DF929625EA0E}">
        <p15:presenceInfo xmlns:p15="http://schemas.microsoft.com/office/powerpoint/2012/main" userId="AIMin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20" autoAdjust="0"/>
    <p:restoredTop sz="36885" autoAdjust="0"/>
  </p:normalViewPr>
  <p:slideViewPr>
    <p:cSldViewPr>
      <p:cViewPr varScale="1">
        <p:scale>
          <a:sx n="38" d="100"/>
          <a:sy n="38" d="100"/>
        </p:scale>
        <p:origin x="3582" y="54"/>
      </p:cViewPr>
      <p:guideLst>
        <p:guide orient="horz" pos="2160"/>
        <p:guide pos="2880"/>
      </p:guideLst>
    </p:cSldViewPr>
  </p:slideViewPr>
  <p:notesTextViewPr>
    <p:cViewPr>
      <p:scale>
        <a:sx n="100" d="100"/>
        <a:sy n="100" d="100"/>
      </p:scale>
      <p:origin x="0" y="0"/>
    </p:cViewPr>
  </p:notesTextViewPr>
  <p:sorterViewPr>
    <p:cViewPr>
      <p:scale>
        <a:sx n="70" d="100"/>
        <a:sy n="70" d="100"/>
      </p:scale>
      <p:origin x="0" y="-322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402AB2-C257-4AC6-B28A-FE519EC40CDC}" type="doc">
      <dgm:prSet loTypeId="urn:diagrams.loki3.com/VaryingWidthList" loCatId="list" qsTypeId="urn:microsoft.com/office/officeart/2005/8/quickstyle/3d1" qsCatId="3D" csTypeId="urn:microsoft.com/office/officeart/2005/8/colors/colorful1" csCatId="colorful" phldr="1"/>
      <dgm:spPr/>
    </dgm:pt>
    <dgm:pt modelId="{419AD1AC-FB75-41FE-A76E-534FBABD4661}">
      <dgm:prSet phldrT="[Text]" custT="1"/>
      <dgm:spPr/>
      <dgm:t>
        <a:bodyPr/>
        <a:lstStyle/>
        <a:p>
          <a:r>
            <a:rPr lang="en-US" sz="2400" dirty="0"/>
            <a:t>Communication – Methods and Impacts</a:t>
          </a:r>
        </a:p>
      </dgm:t>
    </dgm:pt>
    <dgm:pt modelId="{44B77EBF-727D-4E0A-B627-46E3D7F558A0}" type="parTrans" cxnId="{7E31A052-9CCE-4E19-ADBB-B4232E0A2133}">
      <dgm:prSet/>
      <dgm:spPr/>
      <dgm:t>
        <a:bodyPr/>
        <a:lstStyle/>
        <a:p>
          <a:endParaRPr lang="en-US" sz="2400"/>
        </a:p>
      </dgm:t>
    </dgm:pt>
    <dgm:pt modelId="{ADBF9349-BA25-4BDA-ADBD-4CCCABA38868}" type="sibTrans" cxnId="{7E31A052-9CCE-4E19-ADBB-B4232E0A2133}">
      <dgm:prSet/>
      <dgm:spPr/>
      <dgm:t>
        <a:bodyPr/>
        <a:lstStyle/>
        <a:p>
          <a:endParaRPr lang="en-US" sz="2400"/>
        </a:p>
      </dgm:t>
    </dgm:pt>
    <dgm:pt modelId="{541E563D-4597-4C94-BA50-6D5958E7BFAC}">
      <dgm:prSet phldrT="[Text]" custT="1"/>
      <dgm:spPr/>
      <dgm:t>
        <a:bodyPr/>
        <a:lstStyle/>
        <a:p>
          <a:r>
            <a:rPr lang="en-US" sz="2400" dirty="0"/>
            <a:t>Paraverbal Communication</a:t>
          </a:r>
        </a:p>
      </dgm:t>
    </dgm:pt>
    <dgm:pt modelId="{F53599A9-2A8D-4CB1-B6CF-30550BAD12FA}" type="parTrans" cxnId="{EE9FF7F0-021A-4BA5-8E91-321E89699A2D}">
      <dgm:prSet/>
      <dgm:spPr/>
      <dgm:t>
        <a:bodyPr/>
        <a:lstStyle/>
        <a:p>
          <a:endParaRPr lang="en-US" sz="2400"/>
        </a:p>
      </dgm:t>
    </dgm:pt>
    <dgm:pt modelId="{7910B9AB-4954-4F00-B9C7-0073412227C9}" type="sibTrans" cxnId="{EE9FF7F0-021A-4BA5-8E91-321E89699A2D}">
      <dgm:prSet/>
      <dgm:spPr/>
      <dgm:t>
        <a:bodyPr/>
        <a:lstStyle/>
        <a:p>
          <a:endParaRPr lang="en-US" sz="2400"/>
        </a:p>
      </dgm:t>
    </dgm:pt>
    <dgm:pt modelId="{C47FCB3C-2BA3-46FE-947E-EA686660D52F}">
      <dgm:prSet phldrT="[Text]" custT="1"/>
      <dgm:spPr/>
      <dgm:t>
        <a:bodyPr/>
        <a:lstStyle/>
        <a:p>
          <a:r>
            <a:rPr lang="en-US" sz="2400" dirty="0"/>
            <a:t>Communicating with Meaning</a:t>
          </a:r>
        </a:p>
      </dgm:t>
    </dgm:pt>
    <dgm:pt modelId="{A1BB8ECF-1E79-4DC3-B7B2-D1F34CD50DA1}" type="parTrans" cxnId="{300E6164-683E-48D3-AEAB-2CA341420E69}">
      <dgm:prSet/>
      <dgm:spPr/>
      <dgm:t>
        <a:bodyPr/>
        <a:lstStyle/>
        <a:p>
          <a:endParaRPr lang="en-US" sz="2400"/>
        </a:p>
      </dgm:t>
    </dgm:pt>
    <dgm:pt modelId="{A41299CD-323D-47BF-AC42-4973DC418744}" type="sibTrans" cxnId="{300E6164-683E-48D3-AEAB-2CA341420E69}">
      <dgm:prSet/>
      <dgm:spPr/>
      <dgm:t>
        <a:bodyPr/>
        <a:lstStyle/>
        <a:p>
          <a:endParaRPr lang="en-US" sz="2400"/>
        </a:p>
      </dgm:t>
    </dgm:pt>
    <dgm:pt modelId="{F632EE95-02AD-40DD-957E-ADBD3EDB75F1}">
      <dgm:prSet phldrT="[Text]" custT="1"/>
      <dgm:spPr/>
      <dgm:t>
        <a:bodyPr/>
        <a:lstStyle/>
        <a:p>
          <a:r>
            <a:rPr lang="en-US" sz="2400" dirty="0"/>
            <a:t>Listening Skills</a:t>
          </a:r>
        </a:p>
      </dgm:t>
    </dgm:pt>
    <dgm:pt modelId="{88DFD2D8-F30C-4D9A-A843-197C643C4691}" type="parTrans" cxnId="{177BFC5A-C233-4B7B-BC36-CDA4DEE6E7D7}">
      <dgm:prSet/>
      <dgm:spPr/>
      <dgm:t>
        <a:bodyPr/>
        <a:lstStyle/>
        <a:p>
          <a:endParaRPr lang="en-US" sz="2400"/>
        </a:p>
      </dgm:t>
    </dgm:pt>
    <dgm:pt modelId="{82A8DC6A-33FD-406D-9BEC-C4AB45DDAFD7}" type="sibTrans" cxnId="{177BFC5A-C233-4B7B-BC36-CDA4DEE6E7D7}">
      <dgm:prSet/>
      <dgm:spPr/>
      <dgm:t>
        <a:bodyPr/>
        <a:lstStyle/>
        <a:p>
          <a:endParaRPr lang="en-US" sz="2400"/>
        </a:p>
      </dgm:t>
    </dgm:pt>
    <dgm:pt modelId="{DFF7E5C6-C22D-48E5-93AF-9FD735C43BFC}">
      <dgm:prSet phldrT="[Text]" custT="1"/>
      <dgm:spPr/>
      <dgm:t>
        <a:bodyPr/>
        <a:lstStyle/>
        <a:p>
          <a:r>
            <a:rPr lang="en-US" sz="2400" dirty="0"/>
            <a:t>Questioning &amp; Establishing Common Ground</a:t>
          </a:r>
        </a:p>
      </dgm:t>
    </dgm:pt>
    <dgm:pt modelId="{AF67696C-BDC8-4E97-BD5A-18288C9323A6}" type="parTrans" cxnId="{DCC7470A-98C4-44FF-AD8E-0875486FF179}">
      <dgm:prSet/>
      <dgm:spPr/>
      <dgm:t>
        <a:bodyPr/>
        <a:lstStyle/>
        <a:p>
          <a:endParaRPr lang="en-US" sz="2400"/>
        </a:p>
      </dgm:t>
    </dgm:pt>
    <dgm:pt modelId="{FA28647B-75E2-46EC-9770-91C14DFED7A4}" type="sibTrans" cxnId="{DCC7470A-98C4-44FF-AD8E-0875486FF179}">
      <dgm:prSet/>
      <dgm:spPr/>
      <dgm:t>
        <a:bodyPr/>
        <a:lstStyle/>
        <a:p>
          <a:endParaRPr lang="en-US" sz="2400"/>
        </a:p>
      </dgm:t>
    </dgm:pt>
    <dgm:pt modelId="{F685DAEA-A4BF-4F3A-AFF1-2511C34A52A9}" type="pres">
      <dgm:prSet presAssocID="{E8402AB2-C257-4AC6-B28A-FE519EC40CDC}" presName="Name0" presStyleCnt="0">
        <dgm:presLayoutVars>
          <dgm:resizeHandles/>
        </dgm:presLayoutVars>
      </dgm:prSet>
      <dgm:spPr/>
    </dgm:pt>
    <dgm:pt modelId="{737BB494-8469-4454-98CA-8ED220A99D36}" type="pres">
      <dgm:prSet presAssocID="{419AD1AC-FB75-41FE-A76E-534FBABD4661}" presName="text" presStyleLbl="node1" presStyleIdx="0" presStyleCnt="5" custScaleX="822624" custScaleY="12445">
        <dgm:presLayoutVars>
          <dgm:bulletEnabled val="1"/>
        </dgm:presLayoutVars>
      </dgm:prSet>
      <dgm:spPr/>
    </dgm:pt>
    <dgm:pt modelId="{6067977B-8BD5-46B8-96A0-9D856F5F1BE3}" type="pres">
      <dgm:prSet presAssocID="{ADBF9349-BA25-4BDA-ADBD-4CCCABA38868}" presName="space" presStyleCnt="0"/>
      <dgm:spPr/>
    </dgm:pt>
    <dgm:pt modelId="{9CE69828-8725-45A3-85D2-AB8D08421DA2}" type="pres">
      <dgm:prSet presAssocID="{541E563D-4597-4C94-BA50-6D5958E7BFAC}" presName="text" presStyleLbl="node1" presStyleIdx="1" presStyleCnt="5" custScaleX="1043402" custScaleY="12445">
        <dgm:presLayoutVars>
          <dgm:bulletEnabled val="1"/>
        </dgm:presLayoutVars>
      </dgm:prSet>
      <dgm:spPr/>
    </dgm:pt>
    <dgm:pt modelId="{8432EF65-30E8-422F-90C4-87D9DD5C6F56}" type="pres">
      <dgm:prSet presAssocID="{7910B9AB-4954-4F00-B9C7-0073412227C9}" presName="space" presStyleCnt="0"/>
      <dgm:spPr/>
    </dgm:pt>
    <dgm:pt modelId="{C9713484-0FCE-46D2-AFB9-1C030F8AC8F2}" type="pres">
      <dgm:prSet presAssocID="{C47FCB3C-2BA3-46FE-947E-EA686660D52F}" presName="text" presStyleLbl="node1" presStyleIdx="2" presStyleCnt="5" custScaleX="1323433" custScaleY="12445">
        <dgm:presLayoutVars>
          <dgm:bulletEnabled val="1"/>
        </dgm:presLayoutVars>
      </dgm:prSet>
      <dgm:spPr/>
    </dgm:pt>
    <dgm:pt modelId="{4A072A81-EDC1-403B-96EE-2E93C6FAE5E3}" type="pres">
      <dgm:prSet presAssocID="{A41299CD-323D-47BF-AC42-4973DC418744}" presName="space" presStyleCnt="0"/>
      <dgm:spPr/>
    </dgm:pt>
    <dgm:pt modelId="{D1BA3A69-61DB-4374-9905-17984C10202D}" type="pres">
      <dgm:prSet presAssocID="{F632EE95-02AD-40DD-957E-ADBD3EDB75F1}" presName="text" presStyleLbl="node1" presStyleIdx="3" presStyleCnt="5" custScaleX="1323433" custScaleY="12189">
        <dgm:presLayoutVars>
          <dgm:bulletEnabled val="1"/>
        </dgm:presLayoutVars>
      </dgm:prSet>
      <dgm:spPr/>
    </dgm:pt>
    <dgm:pt modelId="{0FE9706B-8279-4DC0-89C9-5D23CC3D9535}" type="pres">
      <dgm:prSet presAssocID="{82A8DC6A-33FD-406D-9BEC-C4AB45DDAFD7}" presName="space" presStyleCnt="0"/>
      <dgm:spPr/>
    </dgm:pt>
    <dgm:pt modelId="{B2A853AB-EC88-481D-BE7B-D0C02827E74F}" type="pres">
      <dgm:prSet presAssocID="{DFF7E5C6-C22D-48E5-93AF-9FD735C43BFC}" presName="text" presStyleLbl="node1" presStyleIdx="4" presStyleCnt="5" custScaleX="1323433" custScaleY="12189">
        <dgm:presLayoutVars>
          <dgm:bulletEnabled val="1"/>
        </dgm:presLayoutVars>
      </dgm:prSet>
      <dgm:spPr/>
    </dgm:pt>
  </dgm:ptLst>
  <dgm:cxnLst>
    <dgm:cxn modelId="{7E31A052-9CCE-4E19-ADBB-B4232E0A2133}" srcId="{E8402AB2-C257-4AC6-B28A-FE519EC40CDC}" destId="{419AD1AC-FB75-41FE-A76E-534FBABD4661}" srcOrd="0" destOrd="0" parTransId="{44B77EBF-727D-4E0A-B627-46E3D7F558A0}" sibTransId="{ADBF9349-BA25-4BDA-ADBD-4CCCABA38868}"/>
    <dgm:cxn modelId="{DCC7470A-98C4-44FF-AD8E-0875486FF179}" srcId="{E8402AB2-C257-4AC6-B28A-FE519EC40CDC}" destId="{DFF7E5C6-C22D-48E5-93AF-9FD735C43BFC}" srcOrd="4" destOrd="0" parTransId="{AF67696C-BDC8-4E97-BD5A-18288C9323A6}" sibTransId="{FA28647B-75E2-46EC-9770-91C14DFED7A4}"/>
    <dgm:cxn modelId="{2F7F7841-7731-4864-882B-7E4C63B3B88C}" type="presOf" srcId="{541E563D-4597-4C94-BA50-6D5958E7BFAC}" destId="{9CE69828-8725-45A3-85D2-AB8D08421DA2}" srcOrd="0" destOrd="0" presId="urn:diagrams.loki3.com/VaryingWidthList"/>
    <dgm:cxn modelId="{177BFC5A-C233-4B7B-BC36-CDA4DEE6E7D7}" srcId="{E8402AB2-C257-4AC6-B28A-FE519EC40CDC}" destId="{F632EE95-02AD-40DD-957E-ADBD3EDB75F1}" srcOrd="3" destOrd="0" parTransId="{88DFD2D8-F30C-4D9A-A843-197C643C4691}" sibTransId="{82A8DC6A-33FD-406D-9BEC-C4AB45DDAFD7}"/>
    <dgm:cxn modelId="{13B5C443-B25D-498F-91CA-73D76D08C623}" type="presOf" srcId="{C47FCB3C-2BA3-46FE-947E-EA686660D52F}" destId="{C9713484-0FCE-46D2-AFB9-1C030F8AC8F2}" srcOrd="0" destOrd="0" presId="urn:diagrams.loki3.com/VaryingWidthList"/>
    <dgm:cxn modelId="{3B841E0C-4071-4484-BE6C-251142EF577A}" type="presOf" srcId="{E8402AB2-C257-4AC6-B28A-FE519EC40CDC}" destId="{F685DAEA-A4BF-4F3A-AFF1-2511C34A52A9}" srcOrd="0" destOrd="0" presId="urn:diagrams.loki3.com/VaryingWidthList"/>
    <dgm:cxn modelId="{248E99E6-92FC-4E20-8DDA-0DBAD490A2FE}" type="presOf" srcId="{F632EE95-02AD-40DD-957E-ADBD3EDB75F1}" destId="{D1BA3A69-61DB-4374-9905-17984C10202D}" srcOrd="0" destOrd="0" presId="urn:diagrams.loki3.com/VaryingWidthList"/>
    <dgm:cxn modelId="{BC41501C-2DF6-4139-B871-8CAD1B91A3A8}" type="presOf" srcId="{DFF7E5C6-C22D-48E5-93AF-9FD735C43BFC}" destId="{B2A853AB-EC88-481D-BE7B-D0C02827E74F}" srcOrd="0" destOrd="0" presId="urn:diagrams.loki3.com/VaryingWidthList"/>
    <dgm:cxn modelId="{DF963620-183C-409F-A59F-09C6B906A58A}" type="presOf" srcId="{419AD1AC-FB75-41FE-A76E-534FBABD4661}" destId="{737BB494-8469-4454-98CA-8ED220A99D36}" srcOrd="0" destOrd="0" presId="urn:diagrams.loki3.com/VaryingWidthList"/>
    <dgm:cxn modelId="{EE9FF7F0-021A-4BA5-8E91-321E89699A2D}" srcId="{E8402AB2-C257-4AC6-B28A-FE519EC40CDC}" destId="{541E563D-4597-4C94-BA50-6D5958E7BFAC}" srcOrd="1" destOrd="0" parTransId="{F53599A9-2A8D-4CB1-B6CF-30550BAD12FA}" sibTransId="{7910B9AB-4954-4F00-B9C7-0073412227C9}"/>
    <dgm:cxn modelId="{300E6164-683E-48D3-AEAB-2CA341420E69}" srcId="{E8402AB2-C257-4AC6-B28A-FE519EC40CDC}" destId="{C47FCB3C-2BA3-46FE-947E-EA686660D52F}" srcOrd="2" destOrd="0" parTransId="{A1BB8ECF-1E79-4DC3-B7B2-D1F34CD50DA1}" sibTransId="{A41299CD-323D-47BF-AC42-4973DC418744}"/>
    <dgm:cxn modelId="{926BA0A4-6B86-44D6-BC16-0D4F7ED1FB19}" type="presParOf" srcId="{F685DAEA-A4BF-4F3A-AFF1-2511C34A52A9}" destId="{737BB494-8469-4454-98CA-8ED220A99D36}" srcOrd="0" destOrd="0" presId="urn:diagrams.loki3.com/VaryingWidthList"/>
    <dgm:cxn modelId="{FC6AAC73-3176-4503-8A06-23ADB9604622}" type="presParOf" srcId="{F685DAEA-A4BF-4F3A-AFF1-2511C34A52A9}" destId="{6067977B-8BD5-46B8-96A0-9D856F5F1BE3}" srcOrd="1" destOrd="0" presId="urn:diagrams.loki3.com/VaryingWidthList"/>
    <dgm:cxn modelId="{2C4F22E4-29AE-41D1-A644-3CDA590F4676}" type="presParOf" srcId="{F685DAEA-A4BF-4F3A-AFF1-2511C34A52A9}" destId="{9CE69828-8725-45A3-85D2-AB8D08421DA2}" srcOrd="2" destOrd="0" presId="urn:diagrams.loki3.com/VaryingWidthList"/>
    <dgm:cxn modelId="{64C42033-33EF-42F2-8DCC-BE660C53E985}" type="presParOf" srcId="{F685DAEA-A4BF-4F3A-AFF1-2511C34A52A9}" destId="{8432EF65-30E8-422F-90C4-87D9DD5C6F56}" srcOrd="3" destOrd="0" presId="urn:diagrams.loki3.com/VaryingWidthList"/>
    <dgm:cxn modelId="{E87A4510-B8AB-452B-91DE-759951738786}" type="presParOf" srcId="{F685DAEA-A4BF-4F3A-AFF1-2511C34A52A9}" destId="{C9713484-0FCE-46D2-AFB9-1C030F8AC8F2}" srcOrd="4" destOrd="0" presId="urn:diagrams.loki3.com/VaryingWidthList"/>
    <dgm:cxn modelId="{FC4C237E-3582-4467-943B-F75FFA934E3E}" type="presParOf" srcId="{F685DAEA-A4BF-4F3A-AFF1-2511C34A52A9}" destId="{4A072A81-EDC1-403B-96EE-2E93C6FAE5E3}" srcOrd="5" destOrd="0" presId="urn:diagrams.loki3.com/VaryingWidthList"/>
    <dgm:cxn modelId="{DC48D5BA-AFA6-48BA-AA22-67E7F0927B0E}" type="presParOf" srcId="{F685DAEA-A4BF-4F3A-AFF1-2511C34A52A9}" destId="{D1BA3A69-61DB-4374-9905-17984C10202D}" srcOrd="6" destOrd="0" presId="urn:diagrams.loki3.com/VaryingWidthList"/>
    <dgm:cxn modelId="{FEEB94C3-5719-4BEE-8A2B-D7C6622637E9}" type="presParOf" srcId="{F685DAEA-A4BF-4F3A-AFF1-2511C34A52A9}" destId="{0FE9706B-8279-4DC0-89C9-5D23CC3D9535}" srcOrd="7" destOrd="0" presId="urn:diagrams.loki3.com/VaryingWidthList"/>
    <dgm:cxn modelId="{174D117C-C264-47A8-A665-FC9463BA3C6C}" type="presParOf" srcId="{F685DAEA-A4BF-4F3A-AFF1-2511C34A52A9}" destId="{B2A853AB-EC88-481D-BE7B-D0C02827E74F}" srcOrd="8" destOrd="0" presId="urn:diagrams.loki3.com/VaryingWidth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4B996BE-FCE4-40CD-B1C4-AE01EECE294E}" type="doc">
      <dgm:prSet loTypeId="urn:microsoft.com/office/officeart/2011/layout/TabList" loCatId="list" qsTypeId="urn:microsoft.com/office/officeart/2005/8/quickstyle/simple1" qsCatId="simple" csTypeId="urn:microsoft.com/office/officeart/2005/8/colors/colorful4" csCatId="colorful" phldr="1"/>
      <dgm:spPr/>
      <dgm:t>
        <a:bodyPr/>
        <a:lstStyle/>
        <a:p>
          <a:endParaRPr lang="en-US"/>
        </a:p>
      </dgm:t>
    </dgm:pt>
    <dgm:pt modelId="{6E08EC4C-02A1-4797-B44C-8953364ECDFE}">
      <dgm:prSet phldrT="[Text]"/>
      <dgm:spPr/>
      <dgm:t>
        <a:bodyPr/>
        <a:lstStyle/>
        <a:p>
          <a:r>
            <a:rPr lang="en-US" dirty="0"/>
            <a:t>Open-Ended</a:t>
          </a:r>
        </a:p>
      </dgm:t>
    </dgm:pt>
    <dgm:pt modelId="{340DCC37-A598-4371-9F07-E37F124D9A51}" type="parTrans" cxnId="{835946FD-F8C2-416E-AB93-380D32F98ACB}">
      <dgm:prSet/>
      <dgm:spPr/>
      <dgm:t>
        <a:bodyPr/>
        <a:lstStyle/>
        <a:p>
          <a:endParaRPr lang="en-US"/>
        </a:p>
      </dgm:t>
    </dgm:pt>
    <dgm:pt modelId="{EF0EF200-D56E-443D-9DDD-45C7D97F3091}" type="sibTrans" cxnId="{835946FD-F8C2-416E-AB93-380D32F98ACB}">
      <dgm:prSet/>
      <dgm:spPr/>
      <dgm:t>
        <a:bodyPr/>
        <a:lstStyle/>
        <a:p>
          <a:endParaRPr lang="en-US"/>
        </a:p>
      </dgm:t>
    </dgm:pt>
    <dgm:pt modelId="{204EF6B8-80ED-4823-8B6C-EA9E8FD5F663}">
      <dgm:prSet phldrT="[Text]"/>
      <dgm:spPr/>
      <dgm:t>
        <a:bodyPr/>
        <a:lstStyle/>
        <a:p>
          <a:r>
            <a:rPr lang="en-US" dirty="0"/>
            <a:t>  </a:t>
          </a:r>
          <a:r>
            <a:rPr lang="en-US" b="1" dirty="0"/>
            <a:t>use one of six words as a root</a:t>
          </a:r>
        </a:p>
      </dgm:t>
    </dgm:pt>
    <dgm:pt modelId="{BF6EB7EA-5C07-416D-AD3F-4787E83F0AF2}" type="parTrans" cxnId="{062F2377-D6A2-4748-932F-EB9BBE456C1D}">
      <dgm:prSet/>
      <dgm:spPr/>
      <dgm:t>
        <a:bodyPr/>
        <a:lstStyle/>
        <a:p>
          <a:endParaRPr lang="en-US"/>
        </a:p>
      </dgm:t>
    </dgm:pt>
    <dgm:pt modelId="{CC4F0DDF-5836-467D-966C-9E84931B6D0F}" type="sibTrans" cxnId="{062F2377-D6A2-4748-932F-EB9BBE456C1D}">
      <dgm:prSet/>
      <dgm:spPr/>
      <dgm:t>
        <a:bodyPr/>
        <a:lstStyle/>
        <a:p>
          <a:endParaRPr lang="en-US"/>
        </a:p>
      </dgm:t>
    </dgm:pt>
    <dgm:pt modelId="{34AA160D-02A8-4F78-B3E4-110130D7E644}">
      <dgm:prSet phldrT="[Text]"/>
      <dgm:spPr/>
      <dgm:t>
        <a:bodyPr/>
        <a:lstStyle/>
        <a:p>
          <a:r>
            <a:rPr lang="en-US" dirty="0"/>
            <a:t>Open questions are great conversation starters, fact finders, and communication enhancers. Use them whenever possible.</a:t>
          </a:r>
        </a:p>
      </dgm:t>
    </dgm:pt>
    <dgm:pt modelId="{E93EFC4E-F8AC-4490-81C2-99A01A74C2AF}" type="parTrans" cxnId="{E20F7492-1094-4910-9306-79793A312E17}">
      <dgm:prSet/>
      <dgm:spPr/>
      <dgm:t>
        <a:bodyPr/>
        <a:lstStyle/>
        <a:p>
          <a:endParaRPr lang="en-US"/>
        </a:p>
      </dgm:t>
    </dgm:pt>
    <dgm:pt modelId="{A8CB3481-DD2B-4F68-9B7F-67855BA9574E}" type="sibTrans" cxnId="{E20F7492-1094-4910-9306-79793A312E17}">
      <dgm:prSet/>
      <dgm:spPr/>
      <dgm:t>
        <a:bodyPr/>
        <a:lstStyle/>
        <a:p>
          <a:endParaRPr lang="en-US"/>
        </a:p>
      </dgm:t>
    </dgm:pt>
    <dgm:pt modelId="{6172A346-3BA1-41DE-A554-6AE9D03DE235}">
      <dgm:prSet phldrT="[Text]"/>
      <dgm:spPr/>
      <dgm:t>
        <a:bodyPr/>
        <a:lstStyle/>
        <a:p>
          <a:r>
            <a:rPr lang="en-US" dirty="0"/>
            <a:t>Closed-Ended</a:t>
          </a:r>
        </a:p>
      </dgm:t>
    </dgm:pt>
    <dgm:pt modelId="{DA90E651-619F-4779-B635-FC51A40DF994}" type="parTrans" cxnId="{ED295D98-1AA2-44B2-A08D-99D7EFA3BB2D}">
      <dgm:prSet/>
      <dgm:spPr/>
      <dgm:t>
        <a:bodyPr/>
        <a:lstStyle/>
        <a:p>
          <a:endParaRPr lang="en-US"/>
        </a:p>
      </dgm:t>
    </dgm:pt>
    <dgm:pt modelId="{FE4FEE5E-B70C-4C9E-B996-E3E3917DAE07}" type="sibTrans" cxnId="{ED295D98-1AA2-44B2-A08D-99D7EFA3BB2D}">
      <dgm:prSet/>
      <dgm:spPr/>
      <dgm:t>
        <a:bodyPr/>
        <a:lstStyle/>
        <a:p>
          <a:endParaRPr lang="en-US"/>
        </a:p>
      </dgm:t>
    </dgm:pt>
    <dgm:pt modelId="{A0E868A4-4F12-438D-A7C9-1D0955ABC9A9}">
      <dgm:prSet phldrT="[Text]"/>
      <dgm:spPr/>
      <dgm:t>
        <a:bodyPr/>
        <a:lstStyle/>
        <a:p>
          <a:r>
            <a:rPr lang="en-US" dirty="0"/>
            <a:t>  </a:t>
          </a:r>
          <a:r>
            <a:rPr lang="en-US" b="1" dirty="0"/>
            <a:t>limits the answer to one word</a:t>
          </a:r>
        </a:p>
      </dgm:t>
    </dgm:pt>
    <dgm:pt modelId="{A7F87429-0614-4440-9017-23EA77CFA024}" type="parTrans" cxnId="{02D5C311-2CE4-4DB8-8C67-EC5D7032A927}">
      <dgm:prSet/>
      <dgm:spPr/>
      <dgm:t>
        <a:bodyPr/>
        <a:lstStyle/>
        <a:p>
          <a:endParaRPr lang="en-US"/>
        </a:p>
      </dgm:t>
    </dgm:pt>
    <dgm:pt modelId="{AEB926EE-1A8D-44DF-BD3F-943EC6E987FB}" type="sibTrans" cxnId="{02D5C311-2CE4-4DB8-8C67-EC5D7032A927}">
      <dgm:prSet/>
      <dgm:spPr/>
      <dgm:t>
        <a:bodyPr/>
        <a:lstStyle/>
        <a:p>
          <a:endParaRPr lang="en-US"/>
        </a:p>
      </dgm:t>
    </dgm:pt>
    <dgm:pt modelId="{D3F5C6BC-3258-4709-8E05-B9CCDC3663DD}">
      <dgm:prSet phldrT="[Text]"/>
      <dgm:spPr/>
      <dgm:t>
        <a:bodyPr/>
        <a:lstStyle/>
        <a:p>
          <a:r>
            <a:rPr lang="en-US" dirty="0"/>
            <a:t>Useful if you are searching for a particular piece of information, or winding a conversation down.</a:t>
          </a:r>
        </a:p>
      </dgm:t>
    </dgm:pt>
    <dgm:pt modelId="{A1374DB3-D6FC-4686-A388-0537C822A16D}" type="parTrans" cxnId="{E131EF84-6EFC-4C14-B0AA-60D15BC9EF91}">
      <dgm:prSet/>
      <dgm:spPr/>
      <dgm:t>
        <a:bodyPr/>
        <a:lstStyle/>
        <a:p>
          <a:endParaRPr lang="en-US"/>
        </a:p>
      </dgm:t>
    </dgm:pt>
    <dgm:pt modelId="{E104C9E2-5CE5-44D1-93A4-8CEBE3445331}" type="sibTrans" cxnId="{E131EF84-6EFC-4C14-B0AA-60D15BC9EF91}">
      <dgm:prSet/>
      <dgm:spPr/>
      <dgm:t>
        <a:bodyPr/>
        <a:lstStyle/>
        <a:p>
          <a:endParaRPr lang="en-US"/>
        </a:p>
      </dgm:t>
    </dgm:pt>
    <dgm:pt modelId="{74E6321A-ADB0-4590-9445-659E9B9BB0C5}">
      <dgm:prSet phldrT="[Text]"/>
      <dgm:spPr/>
      <dgm:t>
        <a:bodyPr/>
        <a:lstStyle/>
        <a:p>
          <a:r>
            <a:rPr lang="en-US" dirty="0"/>
            <a:t>Probing</a:t>
          </a:r>
        </a:p>
      </dgm:t>
    </dgm:pt>
    <dgm:pt modelId="{B8F03498-F8B6-45DC-9B7A-B353984C392D}" type="parTrans" cxnId="{1B8ADACC-AD66-4892-9B06-C533C3D0F4CE}">
      <dgm:prSet/>
      <dgm:spPr/>
      <dgm:t>
        <a:bodyPr/>
        <a:lstStyle/>
        <a:p>
          <a:endParaRPr lang="en-US"/>
        </a:p>
      </dgm:t>
    </dgm:pt>
    <dgm:pt modelId="{AA53D247-EF9C-4F0C-8363-32DFDC64E313}" type="sibTrans" cxnId="{1B8ADACC-AD66-4892-9B06-C533C3D0F4CE}">
      <dgm:prSet/>
      <dgm:spPr/>
      <dgm:t>
        <a:bodyPr/>
        <a:lstStyle/>
        <a:p>
          <a:endParaRPr lang="en-US"/>
        </a:p>
      </dgm:t>
    </dgm:pt>
    <dgm:pt modelId="{0D446CF2-A680-4241-A5C1-22C8E90D95F0}">
      <dgm:prSet phldrT="[Text]"/>
      <dgm:spPr/>
      <dgm:t>
        <a:bodyPr/>
        <a:lstStyle/>
        <a:p>
          <a:r>
            <a:rPr lang="en-US" b="1" dirty="0"/>
            <a:t>  share more information </a:t>
          </a:r>
        </a:p>
      </dgm:t>
    </dgm:pt>
    <dgm:pt modelId="{071A73B8-B5C1-48A4-94E0-83CEF1E759C9}" type="parTrans" cxnId="{10F374E0-981F-44D2-850A-FD038DFD32BE}">
      <dgm:prSet/>
      <dgm:spPr/>
      <dgm:t>
        <a:bodyPr/>
        <a:lstStyle/>
        <a:p>
          <a:endParaRPr lang="en-US"/>
        </a:p>
      </dgm:t>
    </dgm:pt>
    <dgm:pt modelId="{F1E46CC7-10BC-49B2-8A4B-61C565849583}" type="sibTrans" cxnId="{10F374E0-981F-44D2-850A-FD038DFD32BE}">
      <dgm:prSet/>
      <dgm:spPr/>
      <dgm:t>
        <a:bodyPr/>
        <a:lstStyle/>
        <a:p>
          <a:endParaRPr lang="en-US"/>
        </a:p>
      </dgm:t>
    </dgm:pt>
    <dgm:pt modelId="{9C56EEEC-55B7-4114-B764-825ED3B3179E}">
      <dgm:prSet phldrT="[Text]"/>
      <dgm:spPr/>
      <dgm:t>
        <a:bodyPr/>
        <a:lstStyle/>
        <a:p>
          <a:r>
            <a:rPr lang="en-US" b="0" dirty="0"/>
            <a:t>Clarification / Completeness and Correctness</a:t>
          </a:r>
        </a:p>
      </dgm:t>
    </dgm:pt>
    <dgm:pt modelId="{DA8AB7B2-F7A0-492D-B028-D5035F067A00}" type="parTrans" cxnId="{3B14FE45-04C3-4249-93A1-A0AB1D02BCDA}">
      <dgm:prSet/>
      <dgm:spPr/>
      <dgm:t>
        <a:bodyPr/>
        <a:lstStyle/>
        <a:p>
          <a:endParaRPr lang="en-US"/>
        </a:p>
      </dgm:t>
    </dgm:pt>
    <dgm:pt modelId="{25591AE6-2185-4B34-97F0-1B8F287DFE87}" type="sibTrans" cxnId="{3B14FE45-04C3-4249-93A1-A0AB1D02BCDA}">
      <dgm:prSet/>
      <dgm:spPr/>
      <dgm:t>
        <a:bodyPr/>
        <a:lstStyle/>
        <a:p>
          <a:endParaRPr lang="en-US"/>
        </a:p>
      </dgm:t>
    </dgm:pt>
    <dgm:pt modelId="{0F79A92C-9A1E-40D4-B54F-65E9C192EA67}">
      <dgm:prSet phldrT="[Text]"/>
      <dgm:spPr/>
      <dgm:t>
        <a:bodyPr/>
        <a:lstStyle/>
        <a:p>
          <a:r>
            <a:rPr lang="en-US" b="0" dirty="0"/>
            <a:t>Determining Relevance / Drilling Down</a:t>
          </a:r>
        </a:p>
      </dgm:t>
    </dgm:pt>
    <dgm:pt modelId="{01C5542B-9F80-4458-B2F3-3C4ABE242B25}" type="parTrans" cxnId="{9861FE72-2057-498B-8B75-0258819F1CA1}">
      <dgm:prSet/>
      <dgm:spPr/>
      <dgm:t>
        <a:bodyPr/>
        <a:lstStyle/>
        <a:p>
          <a:endParaRPr lang="en-US"/>
        </a:p>
      </dgm:t>
    </dgm:pt>
    <dgm:pt modelId="{6AF3B0AD-1A6B-4499-B1E1-B06BA924C519}" type="sibTrans" cxnId="{9861FE72-2057-498B-8B75-0258819F1CA1}">
      <dgm:prSet/>
      <dgm:spPr/>
      <dgm:t>
        <a:bodyPr/>
        <a:lstStyle/>
        <a:p>
          <a:endParaRPr lang="en-US"/>
        </a:p>
      </dgm:t>
    </dgm:pt>
    <dgm:pt modelId="{6A2A4A18-0E48-45AE-B453-DB4D1F8BBAA2}" type="pres">
      <dgm:prSet presAssocID="{E4B996BE-FCE4-40CD-B1C4-AE01EECE294E}" presName="Name0" presStyleCnt="0">
        <dgm:presLayoutVars>
          <dgm:chMax/>
          <dgm:chPref val="3"/>
          <dgm:dir/>
          <dgm:animOne val="branch"/>
          <dgm:animLvl val="lvl"/>
        </dgm:presLayoutVars>
      </dgm:prSet>
      <dgm:spPr/>
    </dgm:pt>
    <dgm:pt modelId="{EC83486E-1EE7-41F1-895C-3093F35E8138}" type="pres">
      <dgm:prSet presAssocID="{6E08EC4C-02A1-4797-B44C-8953364ECDFE}" presName="composite" presStyleCnt="0"/>
      <dgm:spPr/>
    </dgm:pt>
    <dgm:pt modelId="{972B78E9-421A-4839-8E00-D11607B9892F}" type="pres">
      <dgm:prSet presAssocID="{6E08EC4C-02A1-4797-B44C-8953364ECDFE}" presName="FirstChild" presStyleLbl="revTx" presStyleIdx="0" presStyleCnt="6">
        <dgm:presLayoutVars>
          <dgm:chMax val="0"/>
          <dgm:chPref val="0"/>
          <dgm:bulletEnabled val="1"/>
        </dgm:presLayoutVars>
      </dgm:prSet>
      <dgm:spPr/>
    </dgm:pt>
    <dgm:pt modelId="{4BF5135E-0DA8-412A-BEC7-9F165C3F664F}" type="pres">
      <dgm:prSet presAssocID="{6E08EC4C-02A1-4797-B44C-8953364ECDFE}" presName="Parent" presStyleLbl="alignNode1" presStyleIdx="0" presStyleCnt="3">
        <dgm:presLayoutVars>
          <dgm:chMax val="3"/>
          <dgm:chPref val="3"/>
          <dgm:bulletEnabled val="1"/>
        </dgm:presLayoutVars>
      </dgm:prSet>
      <dgm:spPr/>
    </dgm:pt>
    <dgm:pt modelId="{8795EBA2-918F-418E-B9FB-EC1041BE0F7F}" type="pres">
      <dgm:prSet presAssocID="{6E08EC4C-02A1-4797-B44C-8953364ECDFE}" presName="Accent" presStyleLbl="parChTrans1D1" presStyleIdx="0" presStyleCnt="3"/>
      <dgm:spPr/>
    </dgm:pt>
    <dgm:pt modelId="{4C6ECF6F-F1B1-4DC2-B0B7-F5BBD5CC9953}" type="pres">
      <dgm:prSet presAssocID="{6E08EC4C-02A1-4797-B44C-8953364ECDFE}" presName="Child" presStyleLbl="revTx" presStyleIdx="1" presStyleCnt="6">
        <dgm:presLayoutVars>
          <dgm:chMax val="0"/>
          <dgm:chPref val="0"/>
          <dgm:bulletEnabled val="1"/>
        </dgm:presLayoutVars>
      </dgm:prSet>
      <dgm:spPr/>
    </dgm:pt>
    <dgm:pt modelId="{5C91EAD4-403D-47A6-B393-81CE89FCC511}" type="pres">
      <dgm:prSet presAssocID="{EF0EF200-D56E-443D-9DDD-45C7D97F3091}" presName="sibTrans" presStyleCnt="0"/>
      <dgm:spPr/>
    </dgm:pt>
    <dgm:pt modelId="{347EEFB2-3F57-4AD2-89F3-5F7B8FB78841}" type="pres">
      <dgm:prSet presAssocID="{6172A346-3BA1-41DE-A554-6AE9D03DE235}" presName="composite" presStyleCnt="0"/>
      <dgm:spPr/>
    </dgm:pt>
    <dgm:pt modelId="{D153D6B2-F00D-4522-947C-B0AC0EE5DDDA}" type="pres">
      <dgm:prSet presAssocID="{6172A346-3BA1-41DE-A554-6AE9D03DE235}" presName="FirstChild" presStyleLbl="revTx" presStyleIdx="2" presStyleCnt="6">
        <dgm:presLayoutVars>
          <dgm:chMax val="0"/>
          <dgm:chPref val="0"/>
          <dgm:bulletEnabled val="1"/>
        </dgm:presLayoutVars>
      </dgm:prSet>
      <dgm:spPr/>
    </dgm:pt>
    <dgm:pt modelId="{1A05A808-B369-415E-9A33-6DF2888B944F}" type="pres">
      <dgm:prSet presAssocID="{6172A346-3BA1-41DE-A554-6AE9D03DE235}" presName="Parent" presStyleLbl="alignNode1" presStyleIdx="1" presStyleCnt="3">
        <dgm:presLayoutVars>
          <dgm:chMax val="3"/>
          <dgm:chPref val="3"/>
          <dgm:bulletEnabled val="1"/>
        </dgm:presLayoutVars>
      </dgm:prSet>
      <dgm:spPr/>
    </dgm:pt>
    <dgm:pt modelId="{8439D292-6D50-4CEE-B7C1-E022F4C4FE1C}" type="pres">
      <dgm:prSet presAssocID="{6172A346-3BA1-41DE-A554-6AE9D03DE235}" presName="Accent" presStyleLbl="parChTrans1D1" presStyleIdx="1" presStyleCnt="3"/>
      <dgm:spPr/>
    </dgm:pt>
    <dgm:pt modelId="{35DBD49B-1B18-4861-B567-B7090AA6B0C1}" type="pres">
      <dgm:prSet presAssocID="{6172A346-3BA1-41DE-A554-6AE9D03DE235}" presName="Child" presStyleLbl="revTx" presStyleIdx="3" presStyleCnt="6">
        <dgm:presLayoutVars>
          <dgm:chMax val="0"/>
          <dgm:chPref val="0"/>
          <dgm:bulletEnabled val="1"/>
        </dgm:presLayoutVars>
      </dgm:prSet>
      <dgm:spPr/>
    </dgm:pt>
    <dgm:pt modelId="{E142700F-855D-44CE-B2E0-CF2802D91925}" type="pres">
      <dgm:prSet presAssocID="{FE4FEE5E-B70C-4C9E-B996-E3E3917DAE07}" presName="sibTrans" presStyleCnt="0"/>
      <dgm:spPr/>
    </dgm:pt>
    <dgm:pt modelId="{7E148296-9B06-4606-8A34-4F1220C0937D}" type="pres">
      <dgm:prSet presAssocID="{74E6321A-ADB0-4590-9445-659E9B9BB0C5}" presName="composite" presStyleCnt="0"/>
      <dgm:spPr/>
    </dgm:pt>
    <dgm:pt modelId="{6BB38FF2-B856-4F94-AF91-D5E17A5E2106}" type="pres">
      <dgm:prSet presAssocID="{74E6321A-ADB0-4590-9445-659E9B9BB0C5}" presName="FirstChild" presStyleLbl="revTx" presStyleIdx="4" presStyleCnt="6">
        <dgm:presLayoutVars>
          <dgm:chMax val="0"/>
          <dgm:chPref val="0"/>
          <dgm:bulletEnabled val="1"/>
        </dgm:presLayoutVars>
      </dgm:prSet>
      <dgm:spPr/>
    </dgm:pt>
    <dgm:pt modelId="{1D78E597-03DF-4BE1-B76B-C12558A62CB3}" type="pres">
      <dgm:prSet presAssocID="{74E6321A-ADB0-4590-9445-659E9B9BB0C5}" presName="Parent" presStyleLbl="alignNode1" presStyleIdx="2" presStyleCnt="3">
        <dgm:presLayoutVars>
          <dgm:chMax val="3"/>
          <dgm:chPref val="3"/>
          <dgm:bulletEnabled val="1"/>
        </dgm:presLayoutVars>
      </dgm:prSet>
      <dgm:spPr/>
    </dgm:pt>
    <dgm:pt modelId="{D471A9A1-27B5-4B8B-AB15-CA49E5D310F9}" type="pres">
      <dgm:prSet presAssocID="{74E6321A-ADB0-4590-9445-659E9B9BB0C5}" presName="Accent" presStyleLbl="parChTrans1D1" presStyleIdx="2" presStyleCnt="3"/>
      <dgm:spPr/>
    </dgm:pt>
    <dgm:pt modelId="{B8EEFECD-A9B7-4AED-ADA9-F1B611BDF029}" type="pres">
      <dgm:prSet presAssocID="{74E6321A-ADB0-4590-9445-659E9B9BB0C5}" presName="Child" presStyleLbl="revTx" presStyleIdx="5" presStyleCnt="6">
        <dgm:presLayoutVars>
          <dgm:chMax val="0"/>
          <dgm:chPref val="0"/>
          <dgm:bulletEnabled val="1"/>
        </dgm:presLayoutVars>
      </dgm:prSet>
      <dgm:spPr/>
    </dgm:pt>
  </dgm:ptLst>
  <dgm:cxnLst>
    <dgm:cxn modelId="{1F51DCC0-4403-49EA-87F9-8C6ED34FC468}" type="presOf" srcId="{74E6321A-ADB0-4590-9445-659E9B9BB0C5}" destId="{1D78E597-03DF-4BE1-B76B-C12558A62CB3}" srcOrd="0" destOrd="0" presId="urn:microsoft.com/office/officeart/2011/layout/TabList"/>
    <dgm:cxn modelId="{B3758A7F-BCB6-4783-9F10-206E2C4EE741}" type="presOf" srcId="{6E08EC4C-02A1-4797-B44C-8953364ECDFE}" destId="{4BF5135E-0DA8-412A-BEC7-9F165C3F664F}" srcOrd="0" destOrd="0" presId="urn:microsoft.com/office/officeart/2011/layout/TabList"/>
    <dgm:cxn modelId="{9676E148-7AC2-4377-92A6-1D8CA405F70C}" type="presOf" srcId="{34AA160D-02A8-4F78-B3E4-110130D7E644}" destId="{4C6ECF6F-F1B1-4DC2-B0B7-F5BBD5CC9953}" srcOrd="0" destOrd="0" presId="urn:microsoft.com/office/officeart/2011/layout/TabList"/>
    <dgm:cxn modelId="{E20F7492-1094-4910-9306-79793A312E17}" srcId="{6E08EC4C-02A1-4797-B44C-8953364ECDFE}" destId="{34AA160D-02A8-4F78-B3E4-110130D7E644}" srcOrd="1" destOrd="0" parTransId="{E93EFC4E-F8AC-4490-81C2-99A01A74C2AF}" sibTransId="{A8CB3481-DD2B-4F68-9B7F-67855BA9574E}"/>
    <dgm:cxn modelId="{062F2377-D6A2-4748-932F-EB9BBE456C1D}" srcId="{6E08EC4C-02A1-4797-B44C-8953364ECDFE}" destId="{204EF6B8-80ED-4823-8B6C-EA9E8FD5F663}" srcOrd="0" destOrd="0" parTransId="{BF6EB7EA-5C07-416D-AD3F-4787E83F0AF2}" sibTransId="{CC4F0DDF-5836-467D-966C-9E84931B6D0F}"/>
    <dgm:cxn modelId="{1B8ADACC-AD66-4892-9B06-C533C3D0F4CE}" srcId="{E4B996BE-FCE4-40CD-B1C4-AE01EECE294E}" destId="{74E6321A-ADB0-4590-9445-659E9B9BB0C5}" srcOrd="2" destOrd="0" parTransId="{B8F03498-F8B6-45DC-9B7A-B353984C392D}" sibTransId="{AA53D247-EF9C-4F0C-8363-32DFDC64E313}"/>
    <dgm:cxn modelId="{10F374E0-981F-44D2-850A-FD038DFD32BE}" srcId="{74E6321A-ADB0-4590-9445-659E9B9BB0C5}" destId="{0D446CF2-A680-4241-A5C1-22C8E90D95F0}" srcOrd="0" destOrd="0" parTransId="{071A73B8-B5C1-48A4-94E0-83CEF1E759C9}" sibTransId="{F1E46CC7-10BC-49B2-8A4B-61C565849583}"/>
    <dgm:cxn modelId="{696DACA8-F34C-413C-B746-37599E165AFC}" type="presOf" srcId="{204EF6B8-80ED-4823-8B6C-EA9E8FD5F663}" destId="{972B78E9-421A-4839-8E00-D11607B9892F}" srcOrd="0" destOrd="0" presId="urn:microsoft.com/office/officeart/2011/layout/TabList"/>
    <dgm:cxn modelId="{835946FD-F8C2-416E-AB93-380D32F98ACB}" srcId="{E4B996BE-FCE4-40CD-B1C4-AE01EECE294E}" destId="{6E08EC4C-02A1-4797-B44C-8953364ECDFE}" srcOrd="0" destOrd="0" parTransId="{340DCC37-A598-4371-9F07-E37F124D9A51}" sibTransId="{EF0EF200-D56E-443D-9DDD-45C7D97F3091}"/>
    <dgm:cxn modelId="{9861FE72-2057-498B-8B75-0258819F1CA1}" srcId="{74E6321A-ADB0-4590-9445-659E9B9BB0C5}" destId="{0F79A92C-9A1E-40D4-B54F-65E9C192EA67}" srcOrd="2" destOrd="0" parTransId="{01C5542B-9F80-4458-B2F3-3C4ABE242B25}" sibTransId="{6AF3B0AD-1A6B-4499-B1E1-B06BA924C519}"/>
    <dgm:cxn modelId="{5CBCD3D9-6571-4E36-BB61-C97C3D14E349}" type="presOf" srcId="{E4B996BE-FCE4-40CD-B1C4-AE01EECE294E}" destId="{6A2A4A18-0E48-45AE-B453-DB4D1F8BBAA2}" srcOrd="0" destOrd="0" presId="urn:microsoft.com/office/officeart/2011/layout/TabList"/>
    <dgm:cxn modelId="{39E4E7CD-760E-48F5-A421-C9B06848E37F}" type="presOf" srcId="{0D446CF2-A680-4241-A5C1-22C8E90D95F0}" destId="{6BB38FF2-B856-4F94-AF91-D5E17A5E2106}" srcOrd="0" destOrd="0" presId="urn:microsoft.com/office/officeart/2011/layout/TabList"/>
    <dgm:cxn modelId="{E131EF84-6EFC-4C14-B0AA-60D15BC9EF91}" srcId="{6172A346-3BA1-41DE-A554-6AE9D03DE235}" destId="{D3F5C6BC-3258-4709-8E05-B9CCDC3663DD}" srcOrd="1" destOrd="0" parTransId="{A1374DB3-D6FC-4686-A388-0537C822A16D}" sibTransId="{E104C9E2-5CE5-44D1-93A4-8CEBE3445331}"/>
    <dgm:cxn modelId="{3B14FE45-04C3-4249-93A1-A0AB1D02BCDA}" srcId="{74E6321A-ADB0-4590-9445-659E9B9BB0C5}" destId="{9C56EEEC-55B7-4114-B764-825ED3B3179E}" srcOrd="1" destOrd="0" parTransId="{DA8AB7B2-F7A0-492D-B028-D5035F067A00}" sibTransId="{25591AE6-2185-4B34-97F0-1B8F287DFE87}"/>
    <dgm:cxn modelId="{E682CC51-9504-4E0D-82C4-602E183515AC}" type="presOf" srcId="{6172A346-3BA1-41DE-A554-6AE9D03DE235}" destId="{1A05A808-B369-415E-9A33-6DF2888B944F}" srcOrd="0" destOrd="0" presId="urn:microsoft.com/office/officeart/2011/layout/TabList"/>
    <dgm:cxn modelId="{7B6C3353-8F88-454B-A7E4-C3E945184B1A}" type="presOf" srcId="{9C56EEEC-55B7-4114-B764-825ED3B3179E}" destId="{B8EEFECD-A9B7-4AED-ADA9-F1B611BDF029}" srcOrd="0" destOrd="0" presId="urn:microsoft.com/office/officeart/2011/layout/TabList"/>
    <dgm:cxn modelId="{BB387FE2-403F-488E-8ECF-F70641832764}" type="presOf" srcId="{A0E868A4-4F12-438D-A7C9-1D0955ABC9A9}" destId="{D153D6B2-F00D-4522-947C-B0AC0EE5DDDA}" srcOrd="0" destOrd="0" presId="urn:microsoft.com/office/officeart/2011/layout/TabList"/>
    <dgm:cxn modelId="{02D5C311-2CE4-4DB8-8C67-EC5D7032A927}" srcId="{6172A346-3BA1-41DE-A554-6AE9D03DE235}" destId="{A0E868A4-4F12-438D-A7C9-1D0955ABC9A9}" srcOrd="0" destOrd="0" parTransId="{A7F87429-0614-4440-9017-23EA77CFA024}" sibTransId="{AEB926EE-1A8D-44DF-BD3F-943EC6E987FB}"/>
    <dgm:cxn modelId="{B5B2F0B1-B22A-4B62-BEB9-30ED7E561ED7}" type="presOf" srcId="{0F79A92C-9A1E-40D4-B54F-65E9C192EA67}" destId="{B8EEFECD-A9B7-4AED-ADA9-F1B611BDF029}" srcOrd="0" destOrd="1" presId="urn:microsoft.com/office/officeart/2011/layout/TabList"/>
    <dgm:cxn modelId="{ED295D98-1AA2-44B2-A08D-99D7EFA3BB2D}" srcId="{E4B996BE-FCE4-40CD-B1C4-AE01EECE294E}" destId="{6172A346-3BA1-41DE-A554-6AE9D03DE235}" srcOrd="1" destOrd="0" parTransId="{DA90E651-619F-4779-B635-FC51A40DF994}" sibTransId="{FE4FEE5E-B70C-4C9E-B996-E3E3917DAE07}"/>
    <dgm:cxn modelId="{5F29A33D-880B-40AC-AFB3-AF7A8990A081}" type="presOf" srcId="{D3F5C6BC-3258-4709-8E05-B9CCDC3663DD}" destId="{35DBD49B-1B18-4861-B567-B7090AA6B0C1}" srcOrd="0" destOrd="0" presId="urn:microsoft.com/office/officeart/2011/layout/TabList"/>
    <dgm:cxn modelId="{449BE25C-0BE4-4E36-8C24-A01449399580}" type="presParOf" srcId="{6A2A4A18-0E48-45AE-B453-DB4D1F8BBAA2}" destId="{EC83486E-1EE7-41F1-895C-3093F35E8138}" srcOrd="0" destOrd="0" presId="urn:microsoft.com/office/officeart/2011/layout/TabList"/>
    <dgm:cxn modelId="{5F5CAC42-BF9F-4D4F-807D-7470CB4B0C10}" type="presParOf" srcId="{EC83486E-1EE7-41F1-895C-3093F35E8138}" destId="{972B78E9-421A-4839-8E00-D11607B9892F}" srcOrd="0" destOrd="0" presId="urn:microsoft.com/office/officeart/2011/layout/TabList"/>
    <dgm:cxn modelId="{B108C2A3-809B-4FEB-9CC3-0A28110F6876}" type="presParOf" srcId="{EC83486E-1EE7-41F1-895C-3093F35E8138}" destId="{4BF5135E-0DA8-412A-BEC7-9F165C3F664F}" srcOrd="1" destOrd="0" presId="urn:microsoft.com/office/officeart/2011/layout/TabList"/>
    <dgm:cxn modelId="{5D3BD3CC-436E-4F8D-8842-CD9C9FBC6FC7}" type="presParOf" srcId="{EC83486E-1EE7-41F1-895C-3093F35E8138}" destId="{8795EBA2-918F-418E-B9FB-EC1041BE0F7F}" srcOrd="2" destOrd="0" presId="urn:microsoft.com/office/officeart/2011/layout/TabList"/>
    <dgm:cxn modelId="{CD63E983-6635-40C2-8FCF-646AA49002E1}" type="presParOf" srcId="{6A2A4A18-0E48-45AE-B453-DB4D1F8BBAA2}" destId="{4C6ECF6F-F1B1-4DC2-B0B7-F5BBD5CC9953}" srcOrd="1" destOrd="0" presId="urn:microsoft.com/office/officeart/2011/layout/TabList"/>
    <dgm:cxn modelId="{F6EFC0FE-FF5B-47E0-A426-B4DEA654FAE9}" type="presParOf" srcId="{6A2A4A18-0E48-45AE-B453-DB4D1F8BBAA2}" destId="{5C91EAD4-403D-47A6-B393-81CE89FCC511}" srcOrd="2" destOrd="0" presId="urn:microsoft.com/office/officeart/2011/layout/TabList"/>
    <dgm:cxn modelId="{CDA23D4C-73FB-4664-8004-93FAD8D0F8D8}" type="presParOf" srcId="{6A2A4A18-0E48-45AE-B453-DB4D1F8BBAA2}" destId="{347EEFB2-3F57-4AD2-89F3-5F7B8FB78841}" srcOrd="3" destOrd="0" presId="urn:microsoft.com/office/officeart/2011/layout/TabList"/>
    <dgm:cxn modelId="{BAD0EC51-EF2E-4226-85B9-BE6588D97FFC}" type="presParOf" srcId="{347EEFB2-3F57-4AD2-89F3-5F7B8FB78841}" destId="{D153D6B2-F00D-4522-947C-B0AC0EE5DDDA}" srcOrd="0" destOrd="0" presId="urn:microsoft.com/office/officeart/2011/layout/TabList"/>
    <dgm:cxn modelId="{5C48310D-0501-45DD-8412-7AC5ADE23C90}" type="presParOf" srcId="{347EEFB2-3F57-4AD2-89F3-5F7B8FB78841}" destId="{1A05A808-B369-415E-9A33-6DF2888B944F}" srcOrd="1" destOrd="0" presId="urn:microsoft.com/office/officeart/2011/layout/TabList"/>
    <dgm:cxn modelId="{71F630F4-870D-449B-83F5-D08707617315}" type="presParOf" srcId="{347EEFB2-3F57-4AD2-89F3-5F7B8FB78841}" destId="{8439D292-6D50-4CEE-B7C1-E022F4C4FE1C}" srcOrd="2" destOrd="0" presId="urn:microsoft.com/office/officeart/2011/layout/TabList"/>
    <dgm:cxn modelId="{3203C1C8-D737-449D-9FD6-CEB5F7239FD5}" type="presParOf" srcId="{6A2A4A18-0E48-45AE-B453-DB4D1F8BBAA2}" destId="{35DBD49B-1B18-4861-B567-B7090AA6B0C1}" srcOrd="4" destOrd="0" presId="urn:microsoft.com/office/officeart/2011/layout/TabList"/>
    <dgm:cxn modelId="{1B49BBF6-0463-49B0-871B-12019DAF0725}" type="presParOf" srcId="{6A2A4A18-0E48-45AE-B453-DB4D1F8BBAA2}" destId="{E142700F-855D-44CE-B2E0-CF2802D91925}" srcOrd="5" destOrd="0" presId="urn:microsoft.com/office/officeart/2011/layout/TabList"/>
    <dgm:cxn modelId="{41EEF7DB-9ED6-4357-BA3D-7051BFD5370F}" type="presParOf" srcId="{6A2A4A18-0E48-45AE-B453-DB4D1F8BBAA2}" destId="{7E148296-9B06-4606-8A34-4F1220C0937D}" srcOrd="6" destOrd="0" presId="urn:microsoft.com/office/officeart/2011/layout/TabList"/>
    <dgm:cxn modelId="{40CE272B-EC10-4EE9-87E5-4079A62C6336}" type="presParOf" srcId="{7E148296-9B06-4606-8A34-4F1220C0937D}" destId="{6BB38FF2-B856-4F94-AF91-D5E17A5E2106}" srcOrd="0" destOrd="0" presId="urn:microsoft.com/office/officeart/2011/layout/TabList"/>
    <dgm:cxn modelId="{1E94E403-2D3A-4B4A-93C3-9A2B7A1ECB8F}" type="presParOf" srcId="{7E148296-9B06-4606-8A34-4F1220C0937D}" destId="{1D78E597-03DF-4BE1-B76B-C12558A62CB3}" srcOrd="1" destOrd="0" presId="urn:microsoft.com/office/officeart/2011/layout/TabList"/>
    <dgm:cxn modelId="{4743B712-4ACE-43EA-AC50-759534639319}" type="presParOf" srcId="{7E148296-9B06-4606-8A34-4F1220C0937D}" destId="{D471A9A1-27B5-4B8B-AB15-CA49E5D310F9}" srcOrd="2" destOrd="0" presId="urn:microsoft.com/office/officeart/2011/layout/TabList"/>
    <dgm:cxn modelId="{806F46DD-A56A-4076-B71E-734866DD7D3B}" type="presParOf" srcId="{6A2A4A18-0E48-45AE-B453-DB4D1F8BBAA2}" destId="{B8EEFECD-A9B7-4AED-ADA9-F1B611BDF029}"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7BB494-8469-4454-98CA-8ED220A99D36}">
      <dsp:nvSpPr>
        <dsp:cNvPr id="0" name=""/>
        <dsp:cNvSpPr/>
      </dsp:nvSpPr>
      <dsp:spPr>
        <a:xfrm>
          <a:off x="0" y="457730"/>
          <a:ext cx="7931224" cy="619693"/>
        </a:xfrm>
        <a:prstGeom prst="rect">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Communication – Methods and Impacts</a:t>
          </a:r>
        </a:p>
      </dsp:txBody>
      <dsp:txXfrm>
        <a:off x="0" y="457730"/>
        <a:ext cx="7931224" cy="619693"/>
      </dsp:txXfrm>
    </dsp:sp>
    <dsp:sp modelId="{9CE69828-8725-45A3-85D2-AB8D08421DA2}">
      <dsp:nvSpPr>
        <dsp:cNvPr id="0" name=""/>
        <dsp:cNvSpPr/>
      </dsp:nvSpPr>
      <dsp:spPr>
        <a:xfrm>
          <a:off x="0" y="1326397"/>
          <a:ext cx="7931224" cy="619693"/>
        </a:xfrm>
        <a:prstGeom prst="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Paraverbal Communication</a:t>
          </a:r>
        </a:p>
      </dsp:txBody>
      <dsp:txXfrm>
        <a:off x="0" y="1326397"/>
        <a:ext cx="7931224" cy="619693"/>
      </dsp:txXfrm>
    </dsp:sp>
    <dsp:sp modelId="{C9713484-0FCE-46D2-AFB9-1C030F8AC8F2}">
      <dsp:nvSpPr>
        <dsp:cNvPr id="0" name=""/>
        <dsp:cNvSpPr/>
      </dsp:nvSpPr>
      <dsp:spPr>
        <a:xfrm>
          <a:off x="0" y="2195064"/>
          <a:ext cx="7931224" cy="619693"/>
        </a:xfrm>
        <a:prstGeom prst="rect">
          <a:avLst/>
        </a:prstGeom>
        <a:gradFill rotWithShape="0">
          <a:gsLst>
            <a:gs pos="0">
              <a:schemeClr val="accent4">
                <a:hueOff val="0"/>
                <a:satOff val="0"/>
                <a:lumOff val="0"/>
                <a:alphaOff val="0"/>
                <a:shade val="63000"/>
                <a:satMod val="165000"/>
              </a:schemeClr>
            </a:gs>
            <a:gs pos="30000">
              <a:schemeClr val="accent4">
                <a:hueOff val="0"/>
                <a:satOff val="0"/>
                <a:lumOff val="0"/>
                <a:alphaOff val="0"/>
                <a:shade val="58000"/>
                <a:satMod val="165000"/>
              </a:schemeClr>
            </a:gs>
            <a:gs pos="75000">
              <a:schemeClr val="accent4">
                <a:hueOff val="0"/>
                <a:satOff val="0"/>
                <a:lumOff val="0"/>
                <a:alphaOff val="0"/>
                <a:shade val="30000"/>
                <a:satMod val="175000"/>
              </a:schemeClr>
            </a:gs>
            <a:gs pos="100000">
              <a:schemeClr val="accent4">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Communicating with Meaning</a:t>
          </a:r>
        </a:p>
      </dsp:txBody>
      <dsp:txXfrm>
        <a:off x="0" y="2195064"/>
        <a:ext cx="7931224" cy="619693"/>
      </dsp:txXfrm>
    </dsp:sp>
    <dsp:sp modelId="{D1BA3A69-61DB-4374-9905-17984C10202D}">
      <dsp:nvSpPr>
        <dsp:cNvPr id="0" name=""/>
        <dsp:cNvSpPr/>
      </dsp:nvSpPr>
      <dsp:spPr>
        <a:xfrm>
          <a:off x="0" y="3063731"/>
          <a:ext cx="7931224" cy="606946"/>
        </a:xfrm>
        <a:prstGeom prst="rect">
          <a:avLst/>
        </a:prstGeom>
        <a:gradFill rotWithShape="0">
          <a:gsLst>
            <a:gs pos="0">
              <a:schemeClr val="accent5">
                <a:hueOff val="0"/>
                <a:satOff val="0"/>
                <a:lumOff val="0"/>
                <a:alphaOff val="0"/>
                <a:shade val="63000"/>
                <a:satMod val="165000"/>
              </a:schemeClr>
            </a:gs>
            <a:gs pos="30000">
              <a:schemeClr val="accent5">
                <a:hueOff val="0"/>
                <a:satOff val="0"/>
                <a:lumOff val="0"/>
                <a:alphaOff val="0"/>
                <a:shade val="58000"/>
                <a:satMod val="165000"/>
              </a:schemeClr>
            </a:gs>
            <a:gs pos="75000">
              <a:schemeClr val="accent5">
                <a:hueOff val="0"/>
                <a:satOff val="0"/>
                <a:lumOff val="0"/>
                <a:alphaOff val="0"/>
                <a:shade val="30000"/>
                <a:satMod val="175000"/>
              </a:schemeClr>
            </a:gs>
            <a:gs pos="100000">
              <a:schemeClr val="accent5">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Listening Skills</a:t>
          </a:r>
        </a:p>
      </dsp:txBody>
      <dsp:txXfrm>
        <a:off x="0" y="3063731"/>
        <a:ext cx="7931224" cy="606946"/>
      </dsp:txXfrm>
    </dsp:sp>
    <dsp:sp modelId="{B2A853AB-EC88-481D-BE7B-D0C02827E74F}">
      <dsp:nvSpPr>
        <dsp:cNvPr id="0" name=""/>
        <dsp:cNvSpPr/>
      </dsp:nvSpPr>
      <dsp:spPr>
        <a:xfrm>
          <a:off x="0" y="3919650"/>
          <a:ext cx="7931224" cy="606946"/>
        </a:xfrm>
        <a:prstGeom prst="rect">
          <a:avLst/>
        </a:prstGeom>
        <a:gradFill rotWithShape="0">
          <a:gsLst>
            <a:gs pos="0">
              <a:schemeClr val="accent6">
                <a:hueOff val="0"/>
                <a:satOff val="0"/>
                <a:lumOff val="0"/>
                <a:alphaOff val="0"/>
                <a:shade val="63000"/>
                <a:satMod val="165000"/>
              </a:schemeClr>
            </a:gs>
            <a:gs pos="30000">
              <a:schemeClr val="accent6">
                <a:hueOff val="0"/>
                <a:satOff val="0"/>
                <a:lumOff val="0"/>
                <a:alphaOff val="0"/>
                <a:shade val="58000"/>
                <a:satMod val="165000"/>
              </a:schemeClr>
            </a:gs>
            <a:gs pos="75000">
              <a:schemeClr val="accent6">
                <a:hueOff val="0"/>
                <a:satOff val="0"/>
                <a:lumOff val="0"/>
                <a:alphaOff val="0"/>
                <a:shade val="30000"/>
                <a:satMod val="175000"/>
              </a:schemeClr>
            </a:gs>
            <a:gs pos="100000">
              <a:schemeClr val="accent6">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Questioning &amp; Establishing Common Ground</a:t>
          </a:r>
        </a:p>
      </dsp:txBody>
      <dsp:txXfrm>
        <a:off x="0" y="3919650"/>
        <a:ext cx="7931224" cy="6069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71A9A1-27B5-4B8B-AB15-CA49E5D310F9}">
      <dsp:nvSpPr>
        <dsp:cNvPr id="0" name=""/>
        <dsp:cNvSpPr/>
      </dsp:nvSpPr>
      <dsp:spPr>
        <a:xfrm>
          <a:off x="0" y="3551414"/>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39D292-6D50-4CEE-B7C1-E022F4C4FE1C}">
      <dsp:nvSpPr>
        <dsp:cNvPr id="0" name=""/>
        <dsp:cNvSpPr/>
      </dsp:nvSpPr>
      <dsp:spPr>
        <a:xfrm>
          <a:off x="0" y="2026025"/>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95EBA2-918F-418E-B9FB-EC1041BE0F7F}">
      <dsp:nvSpPr>
        <dsp:cNvPr id="0" name=""/>
        <dsp:cNvSpPr/>
      </dsp:nvSpPr>
      <dsp:spPr>
        <a:xfrm>
          <a:off x="0" y="500636"/>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2B78E9-421A-4839-8E00-D11607B9892F}">
      <dsp:nvSpPr>
        <dsp:cNvPr id="0" name=""/>
        <dsp:cNvSpPr/>
      </dsp:nvSpPr>
      <dsp:spPr>
        <a:xfrm>
          <a:off x="2059428" y="558"/>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kern="1200" dirty="0"/>
            <a:t>  </a:t>
          </a:r>
          <a:r>
            <a:rPr lang="en-US" sz="2600" b="1" kern="1200" dirty="0"/>
            <a:t>use one of six words as a root</a:t>
          </a:r>
        </a:p>
      </dsp:txBody>
      <dsp:txXfrm>
        <a:off x="2059428" y="558"/>
        <a:ext cx="5861451" cy="500078"/>
      </dsp:txXfrm>
    </dsp:sp>
    <dsp:sp modelId="{4BF5135E-0DA8-412A-BEC7-9F165C3F664F}">
      <dsp:nvSpPr>
        <dsp:cNvPr id="0" name=""/>
        <dsp:cNvSpPr/>
      </dsp:nvSpPr>
      <dsp:spPr>
        <a:xfrm>
          <a:off x="0" y="558"/>
          <a:ext cx="2059428" cy="500078"/>
        </a:xfrm>
        <a:prstGeom prst="round2SameRect">
          <a:avLst>
            <a:gd name="adj1" fmla="val 16670"/>
            <a:gd name="adj2" fmla="val 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Open-Ended</a:t>
          </a:r>
        </a:p>
      </dsp:txBody>
      <dsp:txXfrm>
        <a:off x="24416" y="24974"/>
        <a:ext cx="2010596" cy="475662"/>
      </dsp:txXfrm>
    </dsp:sp>
    <dsp:sp modelId="{4C6ECF6F-F1B1-4DC2-B0B7-F5BBD5CC9953}">
      <dsp:nvSpPr>
        <dsp:cNvPr id="0" name=""/>
        <dsp:cNvSpPr/>
      </dsp:nvSpPr>
      <dsp:spPr>
        <a:xfrm>
          <a:off x="0" y="500636"/>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Open questions are great conversation starters, fact finders, and communication enhancers. Use them whenever possible.</a:t>
          </a:r>
        </a:p>
      </dsp:txBody>
      <dsp:txXfrm>
        <a:off x="0" y="500636"/>
        <a:ext cx="7920880" cy="1000306"/>
      </dsp:txXfrm>
    </dsp:sp>
    <dsp:sp modelId="{D153D6B2-F00D-4522-947C-B0AC0EE5DDDA}">
      <dsp:nvSpPr>
        <dsp:cNvPr id="0" name=""/>
        <dsp:cNvSpPr/>
      </dsp:nvSpPr>
      <dsp:spPr>
        <a:xfrm>
          <a:off x="2059428" y="1525947"/>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kern="1200" dirty="0"/>
            <a:t>  </a:t>
          </a:r>
          <a:r>
            <a:rPr lang="en-US" sz="2600" b="1" kern="1200" dirty="0"/>
            <a:t>limits the answer to one word</a:t>
          </a:r>
        </a:p>
      </dsp:txBody>
      <dsp:txXfrm>
        <a:off x="2059428" y="1525947"/>
        <a:ext cx="5861451" cy="500078"/>
      </dsp:txXfrm>
    </dsp:sp>
    <dsp:sp modelId="{1A05A808-B369-415E-9A33-6DF2888B944F}">
      <dsp:nvSpPr>
        <dsp:cNvPr id="0" name=""/>
        <dsp:cNvSpPr/>
      </dsp:nvSpPr>
      <dsp:spPr>
        <a:xfrm>
          <a:off x="0" y="1525947"/>
          <a:ext cx="2059428" cy="500078"/>
        </a:xfrm>
        <a:prstGeom prst="round2SameRect">
          <a:avLst>
            <a:gd name="adj1" fmla="val 16670"/>
            <a:gd name="adj2" fmla="val 0"/>
          </a:avLst>
        </a:prstGeom>
        <a:solidFill>
          <a:schemeClr val="accent4">
            <a:hueOff val="-2232385"/>
            <a:satOff val="13449"/>
            <a:lumOff val="1078"/>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Closed-Ended</a:t>
          </a:r>
        </a:p>
      </dsp:txBody>
      <dsp:txXfrm>
        <a:off x="24416" y="1550363"/>
        <a:ext cx="2010596" cy="475662"/>
      </dsp:txXfrm>
    </dsp:sp>
    <dsp:sp modelId="{35DBD49B-1B18-4861-B567-B7090AA6B0C1}">
      <dsp:nvSpPr>
        <dsp:cNvPr id="0" name=""/>
        <dsp:cNvSpPr/>
      </dsp:nvSpPr>
      <dsp:spPr>
        <a:xfrm>
          <a:off x="0" y="2026025"/>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Useful if you are searching for a particular piece of information, or winding a conversation down.</a:t>
          </a:r>
        </a:p>
      </dsp:txBody>
      <dsp:txXfrm>
        <a:off x="0" y="2026025"/>
        <a:ext cx="7920880" cy="1000306"/>
      </dsp:txXfrm>
    </dsp:sp>
    <dsp:sp modelId="{6BB38FF2-B856-4F94-AF91-D5E17A5E2106}">
      <dsp:nvSpPr>
        <dsp:cNvPr id="0" name=""/>
        <dsp:cNvSpPr/>
      </dsp:nvSpPr>
      <dsp:spPr>
        <a:xfrm>
          <a:off x="2059428" y="3051336"/>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b="1" kern="1200" dirty="0"/>
            <a:t>  share more information </a:t>
          </a:r>
        </a:p>
      </dsp:txBody>
      <dsp:txXfrm>
        <a:off x="2059428" y="3051336"/>
        <a:ext cx="5861451" cy="500078"/>
      </dsp:txXfrm>
    </dsp:sp>
    <dsp:sp modelId="{1D78E597-03DF-4BE1-B76B-C12558A62CB3}">
      <dsp:nvSpPr>
        <dsp:cNvPr id="0" name=""/>
        <dsp:cNvSpPr/>
      </dsp:nvSpPr>
      <dsp:spPr>
        <a:xfrm>
          <a:off x="0" y="3051336"/>
          <a:ext cx="2059428" cy="500078"/>
        </a:xfrm>
        <a:prstGeom prst="round2SameRect">
          <a:avLst>
            <a:gd name="adj1" fmla="val 16670"/>
            <a:gd name="adj2" fmla="val 0"/>
          </a:avLst>
        </a:prstGeom>
        <a:solidFill>
          <a:schemeClr val="accent4">
            <a:hueOff val="-4464770"/>
            <a:satOff val="26899"/>
            <a:lumOff val="2156"/>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Probing</a:t>
          </a:r>
        </a:p>
      </dsp:txBody>
      <dsp:txXfrm>
        <a:off x="24416" y="3075752"/>
        <a:ext cx="2010596" cy="475662"/>
      </dsp:txXfrm>
    </dsp:sp>
    <dsp:sp modelId="{B8EEFECD-A9B7-4AED-ADA9-F1B611BDF029}">
      <dsp:nvSpPr>
        <dsp:cNvPr id="0" name=""/>
        <dsp:cNvSpPr/>
      </dsp:nvSpPr>
      <dsp:spPr>
        <a:xfrm>
          <a:off x="0" y="3551414"/>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b="0" kern="1200" dirty="0"/>
            <a:t>Clarification / Completeness and Correctness</a:t>
          </a:r>
        </a:p>
        <a:p>
          <a:pPr marL="228600" lvl="1" indent="-228600" algn="l" defTabSz="889000">
            <a:lnSpc>
              <a:spcPct val="90000"/>
            </a:lnSpc>
            <a:spcBef>
              <a:spcPct val="0"/>
            </a:spcBef>
            <a:spcAft>
              <a:spcPct val="15000"/>
            </a:spcAft>
            <a:buChar char="•"/>
          </a:pPr>
          <a:r>
            <a:rPr lang="en-US" sz="2000" b="0" kern="1200" dirty="0"/>
            <a:t>Determining Relevance / Drilling Down</a:t>
          </a:r>
        </a:p>
      </dsp:txBody>
      <dsp:txXfrm>
        <a:off x="0" y="3551414"/>
        <a:ext cx="7920880" cy="1000306"/>
      </dsp:txXfrm>
    </dsp:sp>
  </dsp:spTree>
</dsp:drawing>
</file>

<file path=ppt/diagrams/layout1.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828F9DF-BAA0-49B3-9775-D236F26B4C1A}" type="datetimeFigureOut">
              <a:rPr lang="en-US"/>
              <a:pPr>
                <a:defRPr/>
              </a:pPr>
              <a:t>6/15/2016</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0AD93FD-D302-4963-A4A9-147AD4BB098B}" type="slidenum">
              <a:rPr lang="en-CA"/>
              <a:pPr>
                <a:defRPr/>
              </a:pPr>
              <a:t>‹#›</a:t>
            </a:fld>
            <a:endParaRPr lang="en-CA" dirty="0"/>
          </a:p>
        </p:txBody>
      </p:sp>
    </p:spTree>
    <p:extLst>
      <p:ext uri="{BB962C8B-B14F-4D97-AF65-F5344CB8AC3E}">
        <p14:creationId xmlns:p14="http://schemas.microsoft.com/office/powerpoint/2010/main" val="25708634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a:t>
            </a: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several times, as needed as participants join.)</a:t>
            </a:r>
            <a:endParaRPr lang="en-US" sz="1200" b="0" kern="1200" cap="none"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participants join the session;</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early. This session will start in approximately __________-minutes. </a:t>
            </a:r>
            <a:r>
              <a:rPr lang="en-US" sz="1200" b="0" strike="noStrike" kern="1200" dirty="0">
                <a:solidFill>
                  <a:schemeClr val="tx1"/>
                </a:solidFill>
                <a:effectLst/>
                <a:latin typeface="+mn-lt"/>
                <a:ea typeface="+mn-ea"/>
                <a:cs typeface="+mn-cs"/>
              </a:rPr>
              <a:t>While we wait for everyone to join us,</a:t>
            </a:r>
            <a:r>
              <a:rPr lang="en-US" sz="1200" b="0" strike="noStrike" kern="1200" baseline="0" dirty="0">
                <a:solidFill>
                  <a:schemeClr val="tx1"/>
                </a:solidFill>
                <a:effectLst/>
                <a:latin typeface="+mn-lt"/>
                <a:ea typeface="+mn-ea"/>
                <a:cs typeface="+mn-cs"/>
              </a:rPr>
              <a:t> </a:t>
            </a:r>
            <a:r>
              <a:rPr lang="en-US" sz="1600" dirty="0"/>
              <a:t>Think of a recent situation where you faced a communication challenge. </a:t>
            </a:r>
            <a:r>
              <a:rPr lang="en-US" sz="1200" dirty="0"/>
              <a:t>For Example: communicating a new process, where communication or lack thereof affected productivity, or where communication impacted decision making on a project.</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Also,</a:t>
            </a:r>
            <a:r>
              <a:rPr lang="en-US" sz="1200" kern="1200" baseline="0" dirty="0">
                <a:solidFill>
                  <a:schemeClr val="tx1"/>
                </a:solidFill>
                <a:effectLst/>
                <a:latin typeface="+mn-lt"/>
                <a:ea typeface="+mn-ea"/>
                <a:cs typeface="+mn-cs"/>
              </a:rPr>
              <a:t> i</a:t>
            </a:r>
            <a:r>
              <a:rPr lang="en-US" sz="1200" kern="1200" dirty="0">
                <a:solidFill>
                  <a:schemeClr val="tx1"/>
                </a:solidFill>
                <a:effectLst/>
                <a:latin typeface="+mn-lt"/>
                <a:ea typeface="+mn-ea"/>
                <a:cs typeface="+mn-cs"/>
              </a:rPr>
              <a:t>n the Chat Box, provide a brief introduction that includes your business unit and role in the company.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a:t>
            </a:r>
            <a:endParaRPr lang="en-US" sz="1200" b="0" kern="1200" cap="none" baseline="0" dirty="0">
              <a:solidFill>
                <a:schemeClr val="tx1"/>
              </a:solidFill>
              <a:effectLst/>
              <a:latin typeface="+mn-lt"/>
              <a:ea typeface="+mn-ea"/>
              <a:cs typeface="+mn-cs"/>
            </a:endParaRPr>
          </a:p>
          <a:p>
            <a:r>
              <a:rPr lang="en-US" sz="1200" b="0" kern="1200" cap="none" baseline="0" dirty="0">
                <a:solidFill>
                  <a:schemeClr val="tx1"/>
                </a:solidFill>
                <a:effectLst/>
                <a:latin typeface="+mn-lt"/>
                <a:ea typeface="+mn-ea"/>
                <a:cs typeface="+mn-cs"/>
              </a:rPr>
              <a:t>Repeat WebEx file transfer, as needed to ensure all participants have received the file. Confirm with participant who has it and who doesn’t. Provide transfer up to and including slide 3 if needed. If anyone joins after slide 3 use your judgement if to push again if it doesn’t interview with the session timing.</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585271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We communicate in three major ways: spoken, non-verbal, and written.</a:t>
            </a:r>
            <a:endParaRPr lang="en-US" b="1" dirty="0"/>
          </a:p>
          <a:p>
            <a:r>
              <a:rPr lang="en-US" dirty="0"/>
              <a:t>&lt;Click&gt;</a:t>
            </a:r>
            <a:r>
              <a:rPr lang="en-US" baseline="0" dirty="0"/>
              <a:t> </a:t>
            </a:r>
            <a:r>
              <a:rPr lang="en-US" dirty="0"/>
              <a:t>Spoken: There are two components to spoken communication.</a:t>
            </a:r>
          </a:p>
          <a:p>
            <a:r>
              <a:rPr lang="en-US" dirty="0"/>
              <a:t>&lt;Click&gt;</a:t>
            </a:r>
            <a:r>
              <a:rPr lang="en-US" baseline="0" dirty="0"/>
              <a:t> </a:t>
            </a:r>
            <a:r>
              <a:rPr lang="en-US" dirty="0"/>
              <a:t>Verbal: This is what you are saying. Example:</a:t>
            </a:r>
            <a:r>
              <a:rPr lang="en-US" baseline="0" dirty="0"/>
              <a:t> We are using verbal communication right now.</a:t>
            </a:r>
          </a:p>
          <a:p>
            <a:r>
              <a:rPr lang="en-US" dirty="0"/>
              <a:t>&lt;Click&gt;</a:t>
            </a:r>
            <a:r>
              <a:rPr lang="en-US" baseline="0" dirty="0"/>
              <a:t> </a:t>
            </a:r>
            <a:r>
              <a:rPr lang="en-US" dirty="0"/>
              <a:t>With Paraverbal: This means how you say it – your tone, speed, pitch, and volume. Example:</a:t>
            </a:r>
            <a:r>
              <a:rPr lang="en-US" baseline="0" dirty="0"/>
              <a:t> The tone of your voice and even pitch can convey confusion, authority, excitement and so on. We will dig much further into this topic shortly.</a:t>
            </a:r>
            <a:endParaRPr lang="en-US" dirty="0"/>
          </a:p>
          <a:p>
            <a:r>
              <a:rPr lang="en-US" dirty="0"/>
              <a:t>&lt;Click&gt;</a:t>
            </a:r>
            <a:r>
              <a:rPr lang="en-US" baseline="0" dirty="0"/>
              <a:t> </a:t>
            </a:r>
            <a:r>
              <a:rPr lang="en-US" dirty="0"/>
              <a:t>Non-Verbal: These are the gestures and body language that accompany your words. Some examples: arms folded across your chest, tracing circles in the air, tapping your feet, or having a hunched-over posture.</a:t>
            </a:r>
          </a:p>
          <a:p>
            <a:r>
              <a:rPr lang="en-US" dirty="0"/>
              <a:t>&lt;Click&gt;</a:t>
            </a:r>
            <a:r>
              <a:rPr lang="en-US" baseline="0" dirty="0"/>
              <a:t> </a:t>
            </a:r>
            <a:r>
              <a:rPr lang="en-US" dirty="0"/>
              <a:t>Written: Communication can also take place written via e-mail, social</a:t>
            </a:r>
            <a:r>
              <a:rPr lang="en-US" baseline="0" dirty="0"/>
              <a:t> media,</a:t>
            </a:r>
            <a:r>
              <a:rPr lang="en-US" dirty="0"/>
              <a:t> letters,</a:t>
            </a:r>
            <a:r>
              <a:rPr lang="en-US" baseline="0" dirty="0"/>
              <a:t> etc.</a:t>
            </a:r>
          </a:p>
          <a:p>
            <a:endParaRPr lang="en-US" baseline="0" dirty="0"/>
          </a:p>
          <a:p>
            <a:r>
              <a:rPr lang="en-US" sz="1200" b="1" dirty="0"/>
              <a:t>TELL:</a:t>
            </a:r>
          </a:p>
          <a:p>
            <a:r>
              <a:rPr lang="en-US" sz="1200" b="0" strike="noStrike" dirty="0"/>
              <a:t>Look at your answer you</a:t>
            </a:r>
            <a:r>
              <a:rPr lang="en-US" sz="1200" b="0" strike="noStrike" baseline="0" dirty="0"/>
              <a:t> put for answer #1. </a:t>
            </a:r>
            <a:r>
              <a:rPr lang="en-US" sz="1200" b="1" strike="noStrike" baseline="0" dirty="0"/>
              <a:t>On your worksheet question #2</a:t>
            </a:r>
            <a:r>
              <a:rPr lang="en-US" sz="1200" b="0" strike="noStrike" baseline="0" dirty="0"/>
              <a:t>, think about and provide the primary and secondary communication methods that were used for your situation. </a:t>
            </a:r>
          </a:p>
          <a:p>
            <a:endParaRPr lang="en-US" sz="1200" b="1" strike="noStrike"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b="0" kern="1200" cap="none" baseline="0" dirty="0">
              <a:solidFill>
                <a:schemeClr val="tx1"/>
              </a:solidFill>
              <a:effectLst/>
              <a:latin typeface="+mn-lt"/>
              <a:ea typeface="+mn-ea"/>
              <a:cs typeface="+mn-cs"/>
            </a:endParaRPr>
          </a:p>
          <a:p>
            <a:r>
              <a:rPr lang="en-US" sz="1200" b="1" kern="1200" cap="none" baseline="0" dirty="0">
                <a:solidFill>
                  <a:schemeClr val="tx1"/>
                </a:solidFill>
                <a:effectLst/>
                <a:latin typeface="+mn-lt"/>
                <a:ea typeface="+mn-ea"/>
                <a:cs typeface="+mn-cs"/>
              </a:rPr>
              <a:t>SAY</a:t>
            </a:r>
          </a:p>
          <a:p>
            <a:r>
              <a:rPr lang="en-US" sz="1200" b="0" kern="1200" cap="none" baseline="0" dirty="0">
                <a:solidFill>
                  <a:schemeClr val="tx1"/>
                </a:solidFill>
                <a:effectLst/>
                <a:latin typeface="+mn-lt"/>
                <a:ea typeface="+mn-ea"/>
                <a:cs typeface="+mn-cs"/>
              </a:rPr>
              <a:t>Today we will focus most of our attention today on communication strategies regarding Speech.</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40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15FB8B-4992-42D2-AE64-9EDFF722019C}" type="slidenum">
              <a:rPr lang="en-CA" smtClean="0"/>
              <a:pPr fontAlgn="base">
                <a:spcBef>
                  <a:spcPct val="0"/>
                </a:spcBef>
                <a:spcAft>
                  <a:spcPct val="0"/>
                </a:spcAft>
                <a:defRPr/>
              </a:pPr>
              <a:t>10</a:t>
            </a:fld>
            <a:endParaRPr lang="en-CA"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dirty="0"/>
          </a:p>
          <a:p>
            <a:pPr>
              <a:defRPr/>
            </a:pPr>
            <a:r>
              <a:rPr lang="en-US" dirty="0"/>
              <a:t>Other communication factors that we need to consider.</a:t>
            </a:r>
          </a:p>
          <a:p>
            <a:pPr>
              <a:defRPr/>
            </a:pPr>
            <a:r>
              <a:rPr lang="en-US" b="0" cap="small" dirty="0"/>
              <a:t>&lt;Click&gt; </a:t>
            </a:r>
            <a:r>
              <a:rPr lang="en-US" b="1" cap="small" dirty="0"/>
              <a:t>Method</a:t>
            </a:r>
            <a:r>
              <a:rPr lang="en-US" dirty="0"/>
              <a:t>: The method in which the communicator shares his or her message is important as it has an effect on the message itself. Communication methods include person-to-person, telephone, e-mail,</a:t>
            </a:r>
            <a:r>
              <a:rPr lang="en-US" baseline="0" dirty="0"/>
              <a:t> </a:t>
            </a:r>
            <a:r>
              <a:rPr lang="en-US" dirty="0"/>
              <a:t>presentation, webcast, and many more!</a:t>
            </a:r>
          </a:p>
          <a:p>
            <a:pPr>
              <a:defRPr/>
            </a:pPr>
            <a:r>
              <a:rPr lang="en-US" b="0" cap="small" dirty="0"/>
              <a:t>&lt;Click&gt; </a:t>
            </a:r>
            <a:r>
              <a:rPr lang="en-US" b="1" cap="small" dirty="0"/>
              <a:t>Mass</a:t>
            </a:r>
            <a:r>
              <a:rPr lang="en-US" dirty="0"/>
              <a:t>: The number of people receiving the message. Example: There</a:t>
            </a:r>
            <a:r>
              <a:rPr lang="en-US" baseline="0" dirty="0"/>
              <a:t> may be only be a few people working on a project, or working on a project for a whole region or even larger scale. </a:t>
            </a:r>
            <a:endParaRPr lang="en-US" dirty="0"/>
          </a:p>
          <a:p>
            <a:pPr>
              <a:defRPr/>
            </a:pPr>
            <a:r>
              <a:rPr lang="en-US" b="0" cap="small" dirty="0"/>
              <a:t>&lt;Click&gt; </a:t>
            </a:r>
            <a:r>
              <a:rPr lang="en-US" b="1" cap="small" dirty="0"/>
              <a:t>Audience</a:t>
            </a:r>
            <a:r>
              <a:rPr lang="en-US" dirty="0"/>
              <a:t>: The person or people receiving the message affect the message, too. Their understanding of the topic and the way in which they receive the message can affect how it is interpreted and understood. Example:</a:t>
            </a:r>
            <a:r>
              <a:rPr lang="en-US" baseline="0" dirty="0"/>
              <a:t> Levels of interest in the message such as an email communication may apply to stakeholders verses everyone in the department. Maybe the message is valuable for an inter department where the impact is less for say another department.</a:t>
            </a:r>
            <a:endParaRPr lang="en-US" dirty="0"/>
          </a:p>
          <a:p>
            <a:pPr eaLnBrk="1" fontAlgn="auto" hangingPunct="1">
              <a:spcBef>
                <a:spcPts val="0"/>
              </a:spcBef>
              <a:spcAft>
                <a:spcPts val="0"/>
              </a:spcAft>
              <a:defRPr/>
            </a:pPr>
            <a:endParaRPr lang="en-CA" dirty="0"/>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#3</a:t>
            </a:r>
            <a:r>
              <a:rPr lang="en-US" sz="1200" b="0" strike="noStrike" baseline="0" dirty="0"/>
              <a:t>, think about and provide the primary and secondary communication methods that were used for your situation. </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Delivery Tips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dirty="0">
                <a:solidFill>
                  <a:schemeClr val="tx1"/>
                </a:solidFill>
                <a:effectLst/>
                <a:latin typeface="+mn-lt"/>
                <a:ea typeface="+mn-ea"/>
                <a:cs typeface="+mn-cs"/>
              </a:rPr>
              <a:t>Another</a:t>
            </a:r>
            <a:r>
              <a:rPr lang="en-US" sz="1200" b="0" kern="1200" baseline="0" dirty="0">
                <a:solidFill>
                  <a:schemeClr val="tx1"/>
                </a:solidFill>
                <a:effectLst/>
                <a:latin typeface="+mn-lt"/>
                <a:ea typeface="+mn-ea"/>
                <a:cs typeface="+mn-cs"/>
              </a:rPr>
              <a:t> option: Involve the group in a discussion of how media has changed the course of major world events. One example is how the cell phones and texting changed the course of how we communicate.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With</a:t>
            </a:r>
            <a:r>
              <a:rPr lang="en-US" sz="1200" b="0" kern="1200" baseline="0" dirty="0">
                <a:solidFill>
                  <a:schemeClr val="tx1"/>
                </a:solidFill>
                <a:effectLst/>
                <a:latin typeface="+mn-lt"/>
                <a:ea typeface="+mn-ea"/>
                <a:cs typeface="+mn-cs"/>
              </a:rPr>
              <a:t> every good example, there can be negatives (such as the internet information can be one directional or not entirely factual as well as opportunities to discuss ways of working virtually. Play on your professional experience.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Involve the group in a discussion of how media has changed the course of how we receive information.</a:t>
            </a:r>
            <a:r>
              <a:rPr lang="en-US" sz="1200" kern="1200" baseline="0" dirty="0">
                <a:solidFill>
                  <a:schemeClr val="tx1"/>
                </a:solidFill>
                <a:effectLst/>
                <a:latin typeface="+mn-lt"/>
                <a:ea typeface="+mn-ea"/>
                <a:cs typeface="+mn-cs"/>
              </a:rPr>
              <a:t> (Facilitator Note: Thomson Reuters is an information company!)</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 sure to keep the discussion focused on aspects of communication, rather than political or religious beliefs.</a:t>
            </a:r>
            <a:endParaRPr lang="en-US" sz="1200" b="1"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r>
              <a:rPr lang="en-US" sz="1200" kern="1200" dirty="0">
                <a:solidFill>
                  <a:schemeClr val="tx1"/>
                </a:solidFill>
                <a:effectLst/>
                <a:latin typeface="+mn-lt"/>
                <a:ea typeface="+mn-ea"/>
                <a:cs typeface="+mn-cs"/>
              </a:rPr>
              <a:t>Ask if anyone have any questions so far?</a:t>
            </a:r>
            <a:endParaRPr lang="en-US" baseline="0" dirty="0"/>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11</a:t>
            </a:fld>
            <a:endParaRPr lang="en-CA"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sz="1200" kern="1200" dirty="0">
              <a:solidFill>
                <a:schemeClr val="tx1"/>
              </a:solidFill>
              <a:effectLst/>
              <a:latin typeface="+mn-lt"/>
              <a:ea typeface="+mn-ea"/>
              <a:cs typeface="+mn-cs"/>
            </a:endParaRPr>
          </a:p>
          <a:p>
            <a:r>
              <a:rPr lang="en-US" dirty="0">
                <a:effectLst/>
              </a:rPr>
              <a:t>On the surface, communication seems pretty simple. I talk, you listen. You send me an e-mail, I read it. </a:t>
            </a:r>
            <a:r>
              <a:rPr lang="en-US" sz="1200" kern="1200" dirty="0">
                <a:solidFill>
                  <a:schemeClr val="tx1"/>
                </a:solidFill>
                <a:effectLst/>
                <a:latin typeface="+mn-lt"/>
                <a:ea typeface="+mn-ea"/>
                <a:cs typeface="+mn-cs"/>
              </a:rPr>
              <a:t>Like most things in life, however, communication is far more complicated than it seems. As our methods of communication grow, so do the barriers. Let’s look at some of the most common barriers.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Many things can impede communication. </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Common barriers typically break down into many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categories</a:t>
            </a:r>
            <a:r>
              <a:rPr lang="en-US" sz="1200" kern="1200" baseline="0" dirty="0">
                <a:solidFill>
                  <a:schemeClr val="tx1"/>
                </a:solidFill>
                <a:effectLst/>
                <a:latin typeface="+mn-lt"/>
                <a:ea typeface="+mn-ea"/>
                <a:cs typeface="+mn-cs"/>
              </a:rPr>
              <a:t> such as </a:t>
            </a:r>
            <a:r>
              <a:rPr lang="en-US" sz="1200" kern="1200" dirty="0">
                <a:solidFill>
                  <a:schemeClr val="tx1"/>
                </a:solidFill>
                <a:effectLst/>
                <a:latin typeface="+mn-lt"/>
                <a:ea typeface="+mn-ea"/>
                <a:cs typeface="+mn-cs"/>
              </a:rPr>
              <a:t>language, culture, and location. However, as organizations transcend a</a:t>
            </a:r>
            <a:r>
              <a:rPr lang="en-US" sz="1200" kern="1200" baseline="0" dirty="0">
                <a:solidFill>
                  <a:schemeClr val="tx1"/>
                </a:solidFill>
                <a:effectLst/>
                <a:latin typeface="+mn-lt"/>
                <a:ea typeface="+mn-ea"/>
                <a:cs typeface="+mn-cs"/>
              </a:rPr>
              <a:t> global workforce, more common barriers are scheduling issues, communication difficulties stemming from technologies, lack of mutual knowledge how people conduct business in their regions, and different communication styles, values, interests, and perspectives, just to name a few.</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Let’s look at some examples with tips to reduce some of these barriers.</a:t>
            </a:r>
          </a:p>
          <a:p>
            <a:endParaRPr lang="en-US" sz="1200" b="1" kern="1200" cap="all" dirty="0">
              <a:solidFill>
                <a:schemeClr val="tx1"/>
              </a:solidFill>
              <a:effectLst/>
              <a:latin typeface="+mn-lt"/>
              <a:ea typeface="+mn-ea"/>
              <a:cs typeface="+mn-cs"/>
            </a:endParaRPr>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12</a:t>
            </a:fld>
            <a:endParaRPr lang="en-CA" dirty="0"/>
          </a:p>
        </p:txBody>
      </p:sp>
    </p:spTree>
    <p:extLst>
      <p:ext uri="{BB962C8B-B14F-4D97-AF65-F5344CB8AC3E}">
        <p14:creationId xmlns:p14="http://schemas.microsoft.com/office/powerpoint/2010/main" val="2260255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With any barrier, always use diplomacy and professionalism. Build trust and the relationship. Think about what you can do and not how the barrier is keeping you from communicating effectively.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It doesn’t matter if it is language, location perspectives or technology – some tips to increase communication and trust are Prepare, Ask, and Action.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0" kern="1200" baseline="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Language / Culture: Prepare and learn about the culture, ask peers or others that have worked with that culture what they have found helpful. Use the available resources like Culture Wizard to get hands on references and tools to remove cultural and language barriers.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Styles / Interests: Do some research on social media, look up the individuals on the Hub to see their profile, how long they worked with the organization. You may find similarities and how their differences in experience can play a part in the success of your project.</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Location / Scheduling: Ask what time of the day is best to communicate via phone. Use email to communicate at other times and when there is more wiggle room for time for an answer. Obviously, there are times that instant replies or discussion are needed to solve an immediate problems. Engage in the conversation early on so that you establish what will work.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Perspectives / Values: Listen to perspectives and what they value. You will be surprised that if you put yourself in their experience, you may relate or the perspectives will contribute to better decisions and innovation.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Lack of Knowledge: With any application or technology – if you are expecting someone to review a document using for example, track changes or particular fonts in </a:t>
            </a:r>
            <a:r>
              <a:rPr lang="en-US" sz="1200" b="0" kern="1200" baseline="0" dirty="0" err="1">
                <a:solidFill>
                  <a:schemeClr val="tx1"/>
                </a:solidFill>
                <a:effectLst/>
                <a:latin typeface="+mn-lt"/>
                <a:ea typeface="+mn-ea"/>
                <a:cs typeface="+mn-cs"/>
              </a:rPr>
              <a:t>powerpoint</a:t>
            </a:r>
            <a:r>
              <a:rPr lang="en-US" sz="1200" b="0" kern="1200" baseline="0" dirty="0">
                <a:solidFill>
                  <a:schemeClr val="tx1"/>
                </a:solidFill>
                <a:effectLst/>
                <a:latin typeface="+mn-lt"/>
                <a:ea typeface="+mn-ea"/>
                <a:cs typeface="+mn-cs"/>
              </a:rPr>
              <a:t>, provide a walkthrough of what you want or need, and explain how it will reduce time, or rework. Believe it or not, everyday, we learn something that adds to our tool belt of our career. Absorb the knowledge and share freely. It will actually build trust and strength the relationship.</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Technology: Not every one is tech savvy, have the fast internet connection speeds to video chat, or possibly want to “chat” on messenger for long conversations. Ask how you can accommodate the technologies available and provide alternative and other options.</a:t>
            </a:r>
            <a:endParaRPr lang="en-US" sz="1200" b="1"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baseline="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#4</a:t>
            </a:r>
            <a:r>
              <a:rPr lang="en-US" sz="1200" b="0" strike="noStrike" baseline="0" dirty="0"/>
              <a:t>, reflect a few moments on what might have been a barrier. List known barriers that played a role in your situation or even jot down some of these reducing barrier tips.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Does anyone else have</a:t>
            </a:r>
            <a:r>
              <a:rPr lang="en-US" sz="1200" kern="1200" baseline="0" dirty="0">
                <a:solidFill>
                  <a:schemeClr val="tx1"/>
                </a:solidFill>
                <a:effectLst/>
                <a:latin typeface="+mn-lt"/>
                <a:ea typeface="+mn-ea"/>
                <a:cs typeface="+mn-cs"/>
              </a:rPr>
              <a:t> other tips that will help us </a:t>
            </a:r>
            <a:r>
              <a:rPr lang="en-US" sz="1200" kern="1200" dirty="0">
                <a:solidFill>
                  <a:schemeClr val="tx1"/>
                </a:solidFill>
                <a:effectLst/>
                <a:latin typeface="+mn-lt"/>
                <a:ea typeface="+mn-ea"/>
                <a:cs typeface="+mn-cs"/>
              </a:rPr>
              <a:t>overcome the barrier(s), possibly something that you used</a:t>
            </a:r>
            <a:r>
              <a:rPr lang="en-US" sz="1200" kern="1200" baseline="0" dirty="0">
                <a:solidFill>
                  <a:schemeClr val="tx1"/>
                </a:solidFill>
                <a:effectLst/>
                <a:latin typeface="+mn-lt"/>
                <a:ea typeface="+mn-ea"/>
                <a:cs typeface="+mn-cs"/>
              </a:rPr>
              <a:t> or found your boss or peer used</a:t>
            </a:r>
            <a:r>
              <a:rPr lang="en-US" sz="1200" kern="120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a:t>
            </a:r>
            <a:r>
              <a:rPr lang="en-US" baseline="0" dirty="0"/>
              <a:t>Share your answers to this question in the chat window.</a:t>
            </a:r>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p>
          <a:p>
            <a:r>
              <a:rPr lang="en-US" sz="1200" b="0" kern="1200" cap="none" dirty="0">
                <a:solidFill>
                  <a:schemeClr val="tx1"/>
                </a:solidFill>
                <a:effectLst/>
                <a:latin typeface="+mn-lt"/>
                <a:ea typeface="+mn-ea"/>
                <a:cs typeface="+mn-cs"/>
              </a:rPr>
              <a:t>Let’s </a:t>
            </a:r>
            <a:r>
              <a:rPr lang="en-US" sz="1200" b="0" kern="1200" cap="none" baseline="0" dirty="0">
                <a:solidFill>
                  <a:schemeClr val="tx1"/>
                </a:solidFill>
                <a:effectLst/>
                <a:latin typeface="+mn-lt"/>
                <a:ea typeface="+mn-ea"/>
                <a:cs typeface="+mn-cs"/>
              </a:rPr>
              <a:t>talk about saying your message the way you want others to hear it.</a:t>
            </a:r>
            <a:endParaRPr lang="en-US" sz="1200" b="1" kern="1200" cap="all" dirty="0">
              <a:solidFill>
                <a:schemeClr val="tx1"/>
              </a:solidFill>
              <a:effectLst/>
              <a:latin typeface="+mn-lt"/>
              <a:ea typeface="+mn-ea"/>
              <a:cs typeface="+mn-cs"/>
            </a:endParaRPr>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13</a:t>
            </a:fld>
            <a:endParaRPr lang="en-CA" dirty="0"/>
          </a:p>
        </p:txBody>
      </p:sp>
    </p:spTree>
    <p:extLst>
      <p:ext uri="{BB962C8B-B14F-4D97-AF65-F5344CB8AC3E}">
        <p14:creationId xmlns:p14="http://schemas.microsoft.com/office/powerpoint/2010/main" val="2465074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Paraverbal communication is one of the methods that can positively impact and negatively impact our message. Paraverbal communication can provide a entirely different meeting depending on the emphasis on words, pitch, tone, and speed. It can also impact the way we receive messages, too.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14</a:t>
            </a:fld>
            <a:endParaRPr lang="en-CA" dirty="0"/>
          </a:p>
        </p:txBody>
      </p:sp>
    </p:spTree>
    <p:extLst>
      <p:ext uri="{BB962C8B-B14F-4D97-AF65-F5344CB8AC3E}">
        <p14:creationId xmlns:p14="http://schemas.microsoft.com/office/powerpoint/2010/main" val="4156643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Animation</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Let’s try out a basic example of </a:t>
            </a:r>
            <a:r>
              <a:rPr lang="en-US" sz="1200" b="0" kern="1200" cap="none" baseline="0" dirty="0" err="1">
                <a:solidFill>
                  <a:schemeClr val="tx1"/>
                </a:solidFill>
                <a:effectLst/>
                <a:latin typeface="+mn-lt"/>
                <a:ea typeface="+mn-ea"/>
                <a:cs typeface="+mn-cs"/>
              </a:rPr>
              <a:t>paraverbal</a:t>
            </a:r>
            <a:r>
              <a:rPr lang="en-US" sz="1200" b="0" kern="1200" cap="none" baseline="0" dirty="0">
                <a:solidFill>
                  <a:schemeClr val="tx1"/>
                </a:solidFill>
                <a:effectLst/>
                <a:latin typeface="+mn-lt"/>
                <a:ea typeface="+mn-ea"/>
                <a:cs typeface="+mn-cs"/>
              </a:rPr>
              <a:t> communication by word emphasis.</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r>
              <a:rPr lang="en-US" dirty="0"/>
              <a:t>&lt;Click&gt;</a:t>
            </a:r>
            <a:r>
              <a:rPr lang="en-US" baseline="0" dirty="0"/>
              <a:t> </a:t>
            </a:r>
            <a:r>
              <a:rPr lang="en-US" dirty="0"/>
              <a:t>“</a:t>
            </a:r>
            <a:r>
              <a:rPr lang="en-US" b="1" u="sng" dirty="0"/>
              <a:t>I</a:t>
            </a:r>
            <a:r>
              <a:rPr lang="en-US" dirty="0"/>
              <a:t> didn’t say you were wrong.” </a:t>
            </a:r>
          </a:p>
          <a:p>
            <a:r>
              <a:rPr lang="en-US" dirty="0"/>
              <a:t>&lt;Click&gt;</a:t>
            </a:r>
            <a:r>
              <a:rPr lang="en-US" baseline="0" dirty="0"/>
              <a:t> </a:t>
            </a:r>
            <a:r>
              <a:rPr lang="en-US" dirty="0"/>
              <a:t>“I didn’t </a:t>
            </a:r>
            <a:r>
              <a:rPr lang="en-US" b="1" u="sng" dirty="0"/>
              <a:t>say</a:t>
            </a:r>
            <a:r>
              <a:rPr lang="en-US" dirty="0"/>
              <a:t> you were wrong.” </a:t>
            </a:r>
          </a:p>
          <a:p>
            <a:r>
              <a:rPr lang="en-US" dirty="0"/>
              <a:t>&lt;Click&gt;</a:t>
            </a:r>
            <a:r>
              <a:rPr lang="en-US" baseline="0" dirty="0"/>
              <a:t> </a:t>
            </a:r>
            <a:r>
              <a:rPr lang="en-US" dirty="0"/>
              <a:t>“I didn’t say you were </a:t>
            </a:r>
            <a:r>
              <a:rPr lang="en-US" b="1" u="sng" dirty="0"/>
              <a:t>wrong</a:t>
            </a:r>
            <a:r>
              <a:rPr lang="en-US" dirty="0"/>
              <a:t>.”</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Could you hear the difference? Let’s test YOUR listening skills. : ) </a:t>
            </a:r>
          </a:p>
          <a:p>
            <a:r>
              <a:rPr lang="en-US" dirty="0"/>
              <a:t>I</a:t>
            </a:r>
            <a:r>
              <a:rPr lang="en-US" baseline="0" dirty="0"/>
              <a:t> am going to repeat these again. Listen to the emphasis on certain words and how it can imply different things.</a:t>
            </a:r>
            <a:endParaRPr lang="en-US" dirty="0"/>
          </a:p>
          <a:p>
            <a:endParaRPr lang="en-US" dirty="0"/>
          </a:p>
          <a:p>
            <a:r>
              <a:rPr lang="en-US" dirty="0"/>
              <a:t>“</a:t>
            </a:r>
            <a:r>
              <a:rPr lang="en-US" b="1" u="sng" dirty="0"/>
              <a:t>I</a:t>
            </a:r>
            <a:r>
              <a:rPr lang="en-US" dirty="0"/>
              <a:t> didn’t say you were wrong.” Respond to this question </a:t>
            </a:r>
            <a:r>
              <a:rPr lang="en-US" baseline="0" dirty="0"/>
              <a:t>USING THE X and GREEN CHECK MARK – </a:t>
            </a:r>
            <a:r>
              <a:rPr lang="en-US" dirty="0"/>
              <a:t>is this</a:t>
            </a:r>
            <a:r>
              <a:rPr lang="en-US" baseline="0" dirty="0"/>
              <a:t> i</a:t>
            </a:r>
            <a:r>
              <a:rPr lang="en-US" dirty="0"/>
              <a:t>mplying it wasn’t me?</a:t>
            </a:r>
          </a:p>
          <a:p>
            <a:r>
              <a:rPr lang="en-US" dirty="0"/>
              <a:t>“I didn’t </a:t>
            </a:r>
            <a:r>
              <a:rPr lang="en-US" b="1" u="sng" dirty="0"/>
              <a:t>say</a:t>
            </a:r>
            <a:r>
              <a:rPr lang="en-US" dirty="0"/>
              <a:t> you were wrong.” Respond to this question </a:t>
            </a:r>
            <a:r>
              <a:rPr lang="en-US" baseline="0" dirty="0"/>
              <a:t>USING THE X and GREEN CHECK MARK – did this i</a:t>
            </a:r>
            <a:r>
              <a:rPr lang="en-US" dirty="0"/>
              <a:t>mply I communicated it in another way?</a:t>
            </a:r>
          </a:p>
          <a:p>
            <a:r>
              <a:rPr lang="en-US" dirty="0"/>
              <a:t>“I didn’t say you were </a:t>
            </a:r>
            <a:r>
              <a:rPr lang="en-US" b="1" u="sng" dirty="0"/>
              <a:t>wrong</a:t>
            </a:r>
            <a:r>
              <a:rPr lang="en-US" dirty="0"/>
              <a:t>.” Respond to this question </a:t>
            </a:r>
            <a:r>
              <a:rPr lang="en-US" baseline="0" dirty="0"/>
              <a:t>USING THE X and GREEN CHECK MARK – did I i</a:t>
            </a:r>
            <a:r>
              <a:rPr lang="en-US" dirty="0"/>
              <a:t>mply I said something else?</a:t>
            </a:r>
          </a:p>
          <a:p>
            <a:endParaRPr lang="en-US" dirty="0"/>
          </a:p>
          <a:p>
            <a:r>
              <a:rPr lang="en-US" dirty="0"/>
              <a:t>Now, let’s look at the three parts of </a:t>
            </a:r>
            <a:r>
              <a:rPr lang="en-US" dirty="0" err="1"/>
              <a:t>paraverbal</a:t>
            </a:r>
            <a:r>
              <a:rPr lang="en-US" dirty="0"/>
              <a:t> communication; which is the message told through the pitch, tone, and speed of our words when we communicate.</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a:t>
            </a:fld>
            <a:endParaRPr lang="en-CA" dirty="0"/>
          </a:p>
        </p:txBody>
      </p:sp>
    </p:spTree>
    <p:extLst>
      <p:ext uri="{BB962C8B-B14F-4D97-AF65-F5344CB8AC3E}">
        <p14:creationId xmlns:p14="http://schemas.microsoft.com/office/powerpoint/2010/main" val="38179923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Animation</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Did you ever hear the saying, “It is  not what you say, its how you say it”?</a:t>
            </a:r>
          </a:p>
          <a:p>
            <a:r>
              <a:rPr lang="en-US" sz="1200" b="1" kern="1200" dirty="0">
                <a:solidFill>
                  <a:schemeClr val="tx1"/>
                </a:solidFill>
                <a:effectLst/>
                <a:latin typeface="+mn-lt"/>
                <a:ea typeface="+mn-ea"/>
                <a:cs typeface="+mn-cs"/>
              </a:rPr>
              <a:t>The Truth about Tone</a:t>
            </a:r>
          </a:p>
          <a:p>
            <a:r>
              <a:rPr lang="en-US" sz="1200" kern="1200" dirty="0">
                <a:solidFill>
                  <a:schemeClr val="tx1"/>
                </a:solidFill>
                <a:effectLst/>
                <a:latin typeface="+mn-lt"/>
                <a:ea typeface="+mn-ea"/>
                <a:cs typeface="+mn-cs"/>
              </a:rPr>
              <a:t>Did your mother ever say to you, “I don’t like that tone!” She was referring to the combination of various pitches to create a mood.</a:t>
            </a:r>
          </a:p>
          <a:p>
            <a:r>
              <a:rPr lang="en-US" sz="1200" kern="1200" dirty="0">
                <a:solidFill>
                  <a:schemeClr val="tx1"/>
                </a:solidFill>
                <a:effectLst/>
                <a:latin typeface="+mn-lt"/>
                <a:ea typeface="+mn-ea"/>
                <a:cs typeface="+mn-cs"/>
              </a:rPr>
              <a:t>Here are some tips on creating a positive, authoritative tone.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Try lowering the pitch of your voice a bit.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Smile! This will warm up anyone’s voice.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Sit up straight while talking</a:t>
            </a:r>
            <a:r>
              <a:rPr lang="en-US" sz="1200" kern="1200" baseline="0" dirty="0">
                <a:solidFill>
                  <a:schemeClr val="tx1"/>
                </a:solidFill>
                <a:effectLst/>
                <a:latin typeface="+mn-lt"/>
                <a:ea typeface="+mn-ea"/>
                <a:cs typeface="+mn-cs"/>
              </a:rPr>
              <a:t> and while </a:t>
            </a:r>
            <a:r>
              <a:rPr lang="en-US" sz="1200" kern="1200" dirty="0">
                <a:solidFill>
                  <a:schemeClr val="tx1"/>
                </a:solidFill>
                <a:effectLst/>
                <a:latin typeface="+mn-lt"/>
                <a:ea typeface="+mn-ea"/>
                <a:cs typeface="+mn-cs"/>
              </a:rPr>
              <a:t>listening.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Monitor your inner monologue. Negative thinking will seep into the tone of your voice.</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 - Action</a:t>
            </a:r>
            <a:endParaRPr lang="en-US" sz="1200" b="0" kern="1200" cap="none"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kern="1200" cap="none" baseline="0" dirty="0">
                <a:solidFill>
                  <a:schemeClr val="tx1"/>
                </a:solidFill>
                <a:effectLst/>
                <a:latin typeface="+mn-lt"/>
                <a:ea typeface="+mn-ea"/>
                <a:cs typeface="+mn-cs"/>
              </a:rPr>
              <a:t>Have you tried the “s</a:t>
            </a:r>
            <a:r>
              <a:rPr lang="en-US" sz="1200" kern="1200" dirty="0">
                <a:solidFill>
                  <a:schemeClr val="tx1"/>
                </a:solidFill>
                <a:effectLst/>
                <a:latin typeface="+mn-lt"/>
                <a:ea typeface="+mn-ea"/>
                <a:cs typeface="+mn-cs"/>
              </a:rPr>
              <a:t>mile” when</a:t>
            </a:r>
            <a:r>
              <a:rPr lang="en-US" sz="1200" kern="1200" baseline="0" dirty="0">
                <a:solidFill>
                  <a:schemeClr val="tx1"/>
                </a:solidFill>
                <a:effectLst/>
                <a:latin typeface="+mn-lt"/>
                <a:ea typeface="+mn-ea"/>
                <a:cs typeface="+mn-cs"/>
              </a:rPr>
              <a:t> you spoke on the phone and even in person? How did it impact the conversation with a boss, peer, or customer?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This is one of the easiest strategies to implement and get the greatest result and the sometimes the hardest to remember. Smile.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Let’s give it a try.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How about we say something simple like: How are you doing today? And say it without smiling. Then again, when smiling. Hear the difference?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a:t>
            </a:fld>
            <a:endParaRPr lang="en-CA" dirty="0"/>
          </a:p>
        </p:txBody>
      </p:sp>
    </p:spTree>
    <p:extLst>
      <p:ext uri="{BB962C8B-B14F-4D97-AF65-F5344CB8AC3E}">
        <p14:creationId xmlns:p14="http://schemas.microsoft.com/office/powerpoint/2010/main" val="23074917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Pitch can be most simply defined as the key of your voice. A high pitch is often interpreted as anxious or upset. A low pitch sounds more serious and authoritative. People will pick up on the pitch of your voice and react to it. </a:t>
            </a:r>
            <a:r>
              <a:rPr lang="en-US" sz="1200" kern="1200" dirty="0">
                <a:solidFill>
                  <a:schemeClr val="tx1"/>
                </a:solidFill>
                <a:effectLst/>
                <a:latin typeface="+mn-lt"/>
                <a:ea typeface="+mn-ea"/>
                <a:cs typeface="+mn-cs"/>
              </a:rPr>
              <a:t>Tone refers to the combination of various pitches to create a mood.</a:t>
            </a:r>
          </a:p>
          <a:p>
            <a:r>
              <a:rPr lang="en-US" dirty="0"/>
              <a:t>As well, variation in the pitch of your voice is important to keep the other party interested.</a:t>
            </a:r>
          </a:p>
          <a:p>
            <a:r>
              <a:rPr lang="en-US" dirty="0"/>
              <a:t>If you naturally speak in a very high-pitched or low-pitched voice, work on varying your pitch to encompass all ranges of your vocal cords. </a:t>
            </a:r>
          </a:p>
          <a:p>
            <a:r>
              <a:rPr lang="en-US" dirty="0"/>
              <a:t>(One easy way to do this is to relax your throat when speaking.) Make sure to pay attention to your body when doing this – you don’t want to damage your vocal cords.</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 </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We</a:t>
            </a:r>
            <a:r>
              <a:rPr lang="en-US" baseline="0" dirty="0"/>
              <a:t> may not be aware but our tones can convey something completely different to someone else. Examples of tones include: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Rushed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Conversational</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Bored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Worried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Happy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Indifferent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EXPLAIN A PERSONAL STORY [like this one]</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I remember when I was working quietly at my desk when I received a chat message to connect with one of my peers regarding another project. I responded in the chat window “sure.” Seconds later, my phone rang. Since I knew who was calling I answered and not realizing somewhat low, “Hi, Jim. What’s up?” Jim immediately apologized for interrupting me and asked if I was in a bad mood. My tone and the pitch conveyed something completely different than my intentions.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What tone example did you have which was misinterpreted during one of your conversations? How did you know your tone was misinterpreted?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cap="none"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In what situation (when) and with whom do you stop and think about how you are going to sound before you speak? Your spouse, your boss, a customer?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b="0" kern="1200" cap="none"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a:p>
            <a:endParaRPr lang="en-US" dirty="0"/>
          </a:p>
          <a:p>
            <a:pPr eaLnBrk="1" hangingPunct="1">
              <a:spcBef>
                <a:spcPct val="0"/>
              </a:spcBef>
            </a:pPr>
            <a:endParaRPr lang="en-CA" dirty="0"/>
          </a:p>
          <a:p>
            <a:endParaRPr lang="en-US" dirty="0"/>
          </a:p>
        </p:txBody>
      </p:sp>
      <p:sp>
        <p:nvSpPr>
          <p:cNvPr id="491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AFDE5C4-41DF-4DDC-BCF0-337B07C06825}" type="slidenum">
              <a:rPr lang="en-CA" smtClean="0"/>
              <a:pPr fontAlgn="base">
                <a:spcBef>
                  <a:spcPct val="0"/>
                </a:spcBef>
                <a:spcAft>
                  <a:spcPct val="0"/>
                </a:spcAft>
                <a:defRPr/>
              </a:pPr>
              <a:t>17</a:t>
            </a:fld>
            <a:endParaRPr lang="en-CA"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r>
              <a:rPr lang="en-US" dirty="0"/>
              <a:t>The pace at which you speak also has a tremendous effect on your communication ability. From a practical perspective, someone who speaks quickly is harder to understand than someone who speaks at a moderate pace. Conversely, someone who speaks v-e---r----y s---l-----o---w---l---y will probably lose their audience’s interest before they get very far!</a:t>
            </a:r>
          </a:p>
          <a:p>
            <a:endParaRPr lang="en-US" dirty="0"/>
          </a:p>
          <a:p>
            <a:r>
              <a:rPr lang="en-US" dirty="0"/>
              <a:t>As with my prior example with Jim. The speed of which I said, “Hi Jim. What’s up?” could</a:t>
            </a:r>
            <a:r>
              <a:rPr lang="en-US" baseline="0" dirty="0"/>
              <a:t> have possibly been interpreted as I was in a rush.</a:t>
            </a:r>
          </a:p>
          <a:p>
            <a:endParaRPr lang="en-US" dirty="0"/>
          </a:p>
          <a:p>
            <a:r>
              <a:rPr lang="en-US" dirty="0"/>
              <a:t>Speed also has an effect on the tone and emotional quality of your message. A hurried pace can make the listener feel anxious and rushed. A slow pace can make the listener feel as though your message is not important. A moderate pace will seem natural, and will help the listener focus on your message.</a:t>
            </a:r>
          </a:p>
          <a:p>
            <a:endParaRPr lang="en-US" dirty="0"/>
          </a:p>
          <a:p>
            <a:r>
              <a:rPr lang="en-US" dirty="0"/>
              <a:t>I remember</a:t>
            </a:r>
            <a:r>
              <a:rPr lang="en-US" baseline="0" dirty="0"/>
              <a:t> when I worked in a call center and each representative had to record themselves speaking. The exercise reveled most people spoke too fast and at times, it was hard to understand the words that were said. </a:t>
            </a:r>
            <a:r>
              <a:rPr lang="en-US" dirty="0"/>
              <a:t>One easy way to check your pitch, tone, and speed is to record yourself speaking. You can easily do this by</a:t>
            </a:r>
            <a:r>
              <a:rPr lang="en-US" baseline="0" dirty="0"/>
              <a:t> leaving yourself a message on your phone.</a:t>
            </a:r>
            <a:r>
              <a:rPr lang="en-US" dirty="0"/>
              <a:t> Work on speaking the way you would like to be spoken to. People tend to mirror</a:t>
            </a:r>
            <a:r>
              <a:rPr lang="en-US" baseline="0" dirty="0"/>
              <a:t> the person they are speaking to which is a natural fit to communicate. Appropriately altering your pitch, tone, and speed will reduce common communication barriers and misinterpretations, the </a:t>
            </a:r>
            <a:r>
              <a:rPr lang="en-US" sz="1200" kern="1200" dirty="0">
                <a:solidFill>
                  <a:schemeClr val="tx1"/>
                </a:solidFill>
                <a:effectLst/>
                <a:latin typeface="+mn-lt"/>
                <a:ea typeface="+mn-ea"/>
                <a:cs typeface="+mn-cs"/>
              </a:rPr>
              <a:t>listener’s level interest, and the comprehensibility of your message.</a:t>
            </a:r>
            <a:endParaRPr lang="en-US" dirty="0"/>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What communication problems could be caused by speaking too slowly and too quickly.</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8357AB8F-217D-4973-912F-08AE5879083B}" type="slidenum">
              <a:rPr lang="en-CA" smtClean="0"/>
              <a:pPr>
                <a:defRPr/>
              </a:pPr>
              <a:t>18</a:t>
            </a:fld>
            <a:endParaRPr lang="en-CA"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CA" dirty="0"/>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ASK</a:t>
            </a:r>
            <a:r>
              <a:rPr lang="en-US" sz="1200" b="1" kern="1200" baseline="0" dirty="0">
                <a:solidFill>
                  <a:schemeClr val="tx1"/>
                </a:solidFill>
                <a:effectLst/>
                <a:latin typeface="+mn-lt"/>
                <a:ea typeface="+mn-ea"/>
                <a:cs typeface="+mn-cs"/>
              </a:rPr>
              <a:t> - </a:t>
            </a:r>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a:t>
            </a:r>
            <a:r>
              <a:rPr lang="en-US" sz="1200" kern="1200" baseline="0" dirty="0">
                <a:solidFill>
                  <a:schemeClr val="tx1"/>
                </a:solidFill>
                <a:effectLst/>
                <a:latin typeface="+mn-lt"/>
                <a:ea typeface="+mn-ea"/>
                <a:cs typeface="+mn-cs"/>
              </a:rPr>
              <a:t> g</a:t>
            </a:r>
            <a:r>
              <a:rPr lang="en-US" sz="1200" kern="1200" dirty="0">
                <a:solidFill>
                  <a:schemeClr val="tx1"/>
                </a:solidFill>
                <a:effectLst/>
                <a:latin typeface="+mn-lt"/>
                <a:ea typeface="+mn-ea"/>
                <a:cs typeface="+mn-cs"/>
              </a:rPr>
              <a:t>ood examples</a:t>
            </a:r>
            <a:r>
              <a:rPr lang="en-US" sz="1200" kern="1200" baseline="0" dirty="0">
                <a:solidFill>
                  <a:schemeClr val="tx1"/>
                </a:solidFill>
                <a:effectLst/>
                <a:latin typeface="+mn-lt"/>
                <a:ea typeface="+mn-ea"/>
                <a:cs typeface="+mn-cs"/>
              </a:rPr>
              <a:t> of</a:t>
            </a:r>
            <a:r>
              <a:rPr lang="en-US" sz="1200" kern="1200" dirty="0">
                <a:solidFill>
                  <a:schemeClr val="tx1"/>
                </a:solidFill>
                <a:effectLst/>
                <a:latin typeface="+mn-lt"/>
                <a:ea typeface="+mn-ea"/>
                <a:cs typeface="+mn-cs"/>
              </a:rPr>
              <a:t> how has technology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changed the course of how we communicate and how things</a:t>
            </a:r>
            <a:r>
              <a:rPr lang="en-US" sz="1200" kern="1200" baseline="0" dirty="0">
                <a:solidFill>
                  <a:schemeClr val="tx1"/>
                </a:solidFill>
                <a:effectLst/>
                <a:latin typeface="+mn-lt"/>
                <a:ea typeface="+mn-ea"/>
                <a:cs typeface="+mn-cs"/>
              </a:rPr>
              <a:t> are communicated to us</a:t>
            </a:r>
            <a:r>
              <a:rPr lang="en-US" sz="1200" kern="1200" dirty="0">
                <a:solidFill>
                  <a:schemeClr val="tx1"/>
                </a:solidFill>
                <a:effectLst/>
                <a:latin typeface="+mn-lt"/>
                <a:ea typeface="+mn-ea"/>
                <a:cs typeface="+mn-cs"/>
              </a:rPr>
              <a:t>. Think about the</a:t>
            </a:r>
            <a:r>
              <a:rPr lang="en-US" sz="1200" kern="1200" baseline="0" dirty="0">
                <a:solidFill>
                  <a:schemeClr val="tx1"/>
                </a:solidFill>
                <a:effectLst/>
                <a:latin typeface="+mn-lt"/>
                <a:ea typeface="+mn-ea"/>
                <a:cs typeface="+mn-cs"/>
              </a:rPr>
              <a:t> ways we communicate.</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Delivery Tips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With</a:t>
            </a:r>
            <a:r>
              <a:rPr lang="en-US" sz="1200" b="0" kern="1200" baseline="0" dirty="0">
                <a:solidFill>
                  <a:schemeClr val="tx1"/>
                </a:solidFill>
                <a:effectLst/>
                <a:latin typeface="+mn-lt"/>
                <a:ea typeface="+mn-ea"/>
                <a:cs typeface="+mn-cs"/>
              </a:rPr>
              <a:t> every good example, there can be negatives (such as the internet information can be one directional or not entirely factual as well as opportunities to discuss ways of working virtually. Play on your professional experience.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Involve the group in a discussion of how media has changed the course of how we receive information.</a:t>
            </a:r>
            <a:r>
              <a:rPr lang="en-US" sz="1200" kern="1200" baseline="0" dirty="0">
                <a:solidFill>
                  <a:schemeClr val="tx1"/>
                </a:solidFill>
                <a:effectLst/>
                <a:latin typeface="+mn-lt"/>
                <a:ea typeface="+mn-ea"/>
                <a:cs typeface="+mn-cs"/>
              </a:rPr>
              <a:t> (Facilitator Note: Thomson Reuters is an information company!)</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 sure to keep the discussion focused on aspects of communication.</a:t>
            </a:r>
          </a:p>
          <a:p>
            <a:pPr marL="171450" indent="-171450">
              <a:buFont typeface="Arial" panose="020B0604020202020204" pitchFamily="34" charset="0"/>
              <a:buChar char="•"/>
            </a:pPr>
            <a:endParaRPr lang="en-US" sz="1200" b="1"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19</a:t>
            </a:fld>
            <a:endParaRPr lang="en-CA" dirty="0"/>
          </a:p>
        </p:txBody>
      </p:sp>
    </p:spTree>
    <p:extLst>
      <p:ext uri="{BB962C8B-B14F-4D97-AF65-F5344CB8AC3E}">
        <p14:creationId xmlns:p14="http://schemas.microsoft.com/office/powerpoint/2010/main" val="228914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1:00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Communication Strategies</a:t>
            </a:r>
            <a:r>
              <a:rPr lang="en-US" sz="1200" kern="1200" dirty="0">
                <a:solidFill>
                  <a:schemeClr val="tx1"/>
                </a:solidFill>
                <a:effectLst/>
                <a:latin typeface="+mn-lt"/>
                <a:ea typeface="+mn-ea"/>
                <a:cs typeface="+mn-cs"/>
              </a:rPr>
              <a:t>. Thank you for joining me today. My name is [_____] and I’ll be your Facilitator today. </a:t>
            </a:r>
          </a:p>
          <a:p>
            <a:r>
              <a:rPr lang="en-US" sz="1200" kern="1200" dirty="0">
                <a:solidFill>
                  <a:schemeClr val="tx1"/>
                </a:solidFill>
                <a:effectLst/>
                <a:latin typeface="+mn-lt"/>
                <a:ea typeface="+mn-ea"/>
                <a:cs typeface="+mn-cs"/>
              </a:rPr>
              <a:t>NOTE: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Say</a:t>
            </a:r>
            <a:r>
              <a:rPr lang="en-US" sz="1200" kern="1200" baseline="0" dirty="0">
                <a:solidFill>
                  <a:schemeClr val="tx1"/>
                </a:solidFill>
                <a:effectLst/>
                <a:latin typeface="+mn-lt"/>
                <a:ea typeface="+mn-ea"/>
                <a:cs typeface="+mn-cs"/>
              </a:rPr>
              <a:t> about 30 to 60-seconds about your background experience , degrees, years facilitating, etc.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Ask participants to fill these out throughout the day as they learn new things and have ideas on how to incorporate the things we discuss into their lives.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Phone lines are, and will remain, open.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941551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Let’s look at the actual message you are sending</a:t>
            </a:r>
            <a:r>
              <a:rPr lang="en-US" baseline="0" dirty="0"/>
              <a:t> by </a:t>
            </a:r>
            <a:r>
              <a:rPr lang="en-US" dirty="0"/>
              <a:t>exploring the STAR acronym in conjunction with the six roots of open questions.</a:t>
            </a:r>
            <a:r>
              <a:rPr lang="en-US" sz="1200" b="1" kern="1200" cap="all" baseline="0" dirty="0">
                <a:solidFill>
                  <a:schemeClr val="tx1"/>
                </a:solidFill>
                <a:effectLst/>
                <a:latin typeface="+mn-lt"/>
                <a:ea typeface="+mn-ea"/>
                <a:cs typeface="+mn-cs"/>
              </a:rPr>
              <a:t> </a:t>
            </a:r>
            <a:r>
              <a:rPr lang="en-US" dirty="0"/>
              <a:t>(Who? What? When? Where? Why? How?)</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You can ensure any message is clear, complete, correct, and concise, with the STAR acronym. </a:t>
            </a: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20</a:t>
            </a:fld>
            <a:endParaRPr lang="en-CA" dirty="0"/>
          </a:p>
        </p:txBody>
      </p:sp>
    </p:spTree>
    <p:extLst>
      <p:ext uri="{BB962C8B-B14F-4D97-AF65-F5344CB8AC3E}">
        <p14:creationId xmlns:p14="http://schemas.microsoft.com/office/powerpoint/2010/main" val="9718711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eaLnBrk="1" hangingPunct="1">
              <a:spcBef>
                <a:spcPct val="0"/>
              </a:spcBef>
            </a:pPr>
            <a:endParaRPr lang="en-US" dirty="0"/>
          </a:p>
          <a:p>
            <a:r>
              <a:rPr lang="en-US" sz="1200" b="1" kern="1200" dirty="0">
                <a:solidFill>
                  <a:schemeClr val="tx1"/>
                </a:solidFill>
                <a:effectLst/>
                <a:latin typeface="+mn-lt"/>
                <a:ea typeface="+mn-ea"/>
                <a:cs typeface="+mn-cs"/>
              </a:rPr>
              <a:t>SAY</a:t>
            </a:r>
          </a:p>
          <a:p>
            <a:pPr eaLnBrk="1" hangingPunct="1">
              <a:spcBef>
                <a:spcPct val="0"/>
              </a:spcBef>
            </a:pPr>
            <a:r>
              <a:rPr lang="en-US" dirty="0"/>
              <a:t>Over</a:t>
            </a:r>
            <a:r>
              <a:rPr lang="en-US" baseline="0" dirty="0"/>
              <a:t> time you will hear about the STAR Model and the various uses this </a:t>
            </a:r>
            <a:r>
              <a:rPr lang="en-US" dirty="0"/>
              <a:t>acronym applies to such</a:t>
            </a:r>
            <a:r>
              <a:rPr lang="en-US" baseline="0" dirty="0"/>
              <a:t> as,</a:t>
            </a:r>
            <a:r>
              <a:rPr lang="en-US" dirty="0"/>
              <a:t> in business,</a:t>
            </a:r>
            <a:r>
              <a:rPr lang="en-US" baseline="0" dirty="0"/>
              <a:t> during behavioral interviews, and even during guilt-free self promotion.</a:t>
            </a:r>
          </a:p>
          <a:p>
            <a:pPr eaLnBrk="1" hangingPunct="1">
              <a:spcBef>
                <a:spcPct val="0"/>
              </a:spcBef>
            </a:pPr>
            <a:endParaRPr lang="en-US" baseline="0" dirty="0"/>
          </a:p>
          <a:p>
            <a:pPr eaLnBrk="1" hangingPunct="1">
              <a:spcBef>
                <a:spcPct val="0"/>
              </a:spcBef>
            </a:pPr>
            <a:r>
              <a:rPr lang="en-US" baseline="0" dirty="0"/>
              <a:t>In four sentences or so, you should be able to answer each the STAR acronym. Depending how you answer them </a:t>
            </a:r>
            <a:r>
              <a:rPr lang="en-US" baseline="0" dirty="0" err="1"/>
              <a:t>ie</a:t>
            </a:r>
            <a:r>
              <a:rPr lang="en-US" baseline="0" dirty="0"/>
              <a:t>: in-full, partial, or possibly incomplete or not at all will provide you a good inclination if your message is, will be, or was complete, clear, and to the point.</a:t>
            </a:r>
          </a:p>
          <a:p>
            <a:pPr eaLnBrk="1" hangingPunct="1">
              <a:spcBef>
                <a:spcPct val="0"/>
              </a:spcBef>
            </a:pPr>
            <a:endParaRPr lang="en-US" baseline="0" dirty="0"/>
          </a:p>
          <a:p>
            <a:pPr eaLnBrk="1" hangingPunct="1">
              <a:spcBef>
                <a:spcPct val="0"/>
              </a:spcBef>
            </a:pPr>
            <a:r>
              <a:rPr lang="en-US" baseline="0" dirty="0"/>
              <a:t>Using the STAR Method can also help you communicate better, as well as when you are listening – to be able to ask for clarification.</a:t>
            </a:r>
          </a:p>
          <a:p>
            <a:pPr eaLnBrk="1" hangingPunct="1">
              <a:spcBef>
                <a:spcPct val="0"/>
              </a:spcBef>
            </a:pPr>
            <a:endParaRPr lang="en-US" baseline="0" dirty="0"/>
          </a:p>
          <a:p>
            <a:pPr marL="0" marR="0" indent="0" algn="l" defTabSz="914400" rtl="0" eaLnBrk="1" fontAlgn="base" latinLnBrk="0" hangingPunct="1">
              <a:lnSpc>
                <a:spcPct val="100000"/>
              </a:lnSpc>
              <a:spcBef>
                <a:spcPct val="0"/>
              </a:spcBef>
              <a:spcAft>
                <a:spcPct val="0"/>
              </a:spcAft>
              <a:buClrTx/>
              <a:buSzTx/>
              <a:buFontTx/>
              <a:buNone/>
              <a:tabLst/>
              <a:defRPr/>
            </a:pPr>
            <a:r>
              <a:rPr lang="en-US" baseline="0" dirty="0"/>
              <a:t>The STAR Model will </a:t>
            </a:r>
            <a:r>
              <a:rPr lang="en-US" sz="1200" kern="1200" dirty="0">
                <a:solidFill>
                  <a:schemeClr val="tx1"/>
                </a:solidFill>
                <a:effectLst/>
                <a:latin typeface="+mn-lt"/>
                <a:ea typeface="+mn-ea"/>
                <a:cs typeface="+mn-cs"/>
              </a:rPr>
              <a:t>often use a combination of the six roots. </a:t>
            </a:r>
            <a:r>
              <a:rPr lang="en-US" dirty="0"/>
              <a:t>(Who? What? When? Where? Why? How?)</a:t>
            </a:r>
            <a:endParaRPr lang="en-US" sz="1200" kern="1200" dirty="0">
              <a:solidFill>
                <a:schemeClr val="tx1"/>
              </a:solidFill>
              <a:effectLst/>
              <a:latin typeface="+mn-lt"/>
              <a:ea typeface="+mn-ea"/>
              <a:cs typeface="+mn-cs"/>
            </a:endParaRPr>
          </a:p>
          <a:p>
            <a:pPr eaLnBrk="1" hangingPunct="1">
              <a:spcBef>
                <a:spcPct val="0"/>
              </a:spcBef>
            </a:pPr>
            <a:r>
              <a:rPr lang="en-US" baseline="0" dirty="0"/>
              <a:t>In one sentence: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the </a:t>
            </a:r>
            <a:r>
              <a:rPr lang="en-US" sz="1200" b="1" kern="1200" dirty="0">
                <a:solidFill>
                  <a:schemeClr val="tx1"/>
                </a:solidFill>
                <a:effectLst/>
                <a:latin typeface="+mn-lt"/>
                <a:ea typeface="+mn-ea"/>
                <a:cs typeface="+mn-cs"/>
              </a:rPr>
              <a:t>situation</a:t>
            </a:r>
            <a:r>
              <a:rPr lang="en-US" sz="1200" kern="1200" dirty="0">
                <a:solidFill>
                  <a:schemeClr val="tx1"/>
                </a:solidFill>
                <a:effectLst/>
                <a:latin typeface="+mn-lt"/>
                <a:ea typeface="+mn-ea"/>
                <a:cs typeface="+mn-cs"/>
              </a:rPr>
              <a:t> is/was. Try to make this no longer than one sentence. If you are having trouble, ask yourself, “Where?”, “Who?”, and, “When?”. This will provide a base for message so it can be clear and concise.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a:t>
            </a:r>
            <a:r>
              <a:rPr lang="en-US" sz="1200" u="sng" kern="1200" dirty="0">
                <a:solidFill>
                  <a:schemeClr val="tx1"/>
                </a:solidFill>
                <a:effectLst/>
                <a:latin typeface="+mn-lt"/>
                <a:ea typeface="+mn-ea"/>
                <a:cs typeface="+mn-cs"/>
              </a:rPr>
              <a:t>your</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task</a:t>
            </a:r>
            <a:r>
              <a:rPr lang="en-US" sz="1200" kern="1200" dirty="0">
                <a:solidFill>
                  <a:schemeClr val="tx1"/>
                </a:solidFill>
                <a:effectLst/>
                <a:latin typeface="+mn-lt"/>
                <a:ea typeface="+mn-ea"/>
                <a:cs typeface="+mn-cs"/>
              </a:rPr>
              <a:t> is/was. Use the question, “What?” to frame your sentence, and add the “Why?” if appropriate.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a:t>
            </a:r>
            <a:r>
              <a:rPr lang="en-US" sz="1200" b="1" kern="1200" dirty="0">
                <a:solidFill>
                  <a:schemeClr val="tx1"/>
                </a:solidFill>
                <a:effectLst/>
                <a:latin typeface="+mn-lt"/>
                <a:ea typeface="+mn-ea"/>
                <a:cs typeface="+mn-cs"/>
              </a:rPr>
              <a:t>action(s)</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you</a:t>
            </a:r>
            <a:r>
              <a:rPr lang="en-US" sz="1200" kern="1200" dirty="0">
                <a:solidFill>
                  <a:schemeClr val="tx1"/>
                </a:solidFill>
                <a:effectLst/>
                <a:latin typeface="+mn-lt"/>
                <a:ea typeface="+mn-ea"/>
                <a:cs typeface="+mn-cs"/>
              </a:rPr>
              <a:t> will take/took to </a:t>
            </a:r>
            <a:r>
              <a:rPr lang="en-US" sz="1200" b="0" kern="1200" dirty="0">
                <a:solidFill>
                  <a:schemeClr val="tx1"/>
                </a:solidFill>
                <a:effectLst/>
                <a:latin typeface="+mn-lt"/>
                <a:ea typeface="+mn-ea"/>
                <a:cs typeface="+mn-cs"/>
              </a:rPr>
              <a:t>resolve</a:t>
            </a:r>
            <a:r>
              <a:rPr lang="en-US" sz="1200" kern="1200" dirty="0">
                <a:solidFill>
                  <a:schemeClr val="tx1"/>
                </a:solidFill>
                <a:effectLst/>
                <a:latin typeface="+mn-lt"/>
                <a:ea typeface="+mn-ea"/>
                <a:cs typeface="+mn-cs"/>
              </a:rPr>
              <a:t> the problem. Use the question, “How?” to frame this part of the statement. The Action part will provide a solid description and state the precise actions that will resolve any issues.</a:t>
            </a:r>
          </a:p>
          <a:p>
            <a:r>
              <a:rPr lang="en-US" sz="1200" kern="1200" dirty="0">
                <a:solidFill>
                  <a:schemeClr val="tx1"/>
                </a:solidFill>
                <a:effectLst/>
                <a:latin typeface="+mn-lt"/>
                <a:ea typeface="+mn-ea"/>
                <a:cs typeface="+mn-cs"/>
              </a:rPr>
              <a:t>&lt;Click&gt; Lastly,</a:t>
            </a:r>
            <a:r>
              <a:rPr lang="en-US" sz="1200" kern="1200" baseline="0" dirty="0">
                <a:solidFill>
                  <a:schemeClr val="tx1"/>
                </a:solidFill>
                <a:effectLst/>
                <a:latin typeface="+mn-lt"/>
                <a:ea typeface="+mn-ea"/>
                <a:cs typeface="+mn-cs"/>
              </a:rPr>
              <a:t> s</a:t>
            </a:r>
            <a:r>
              <a:rPr lang="en-US" sz="1200" kern="1200" dirty="0">
                <a:solidFill>
                  <a:schemeClr val="tx1"/>
                </a:solidFill>
                <a:effectLst/>
                <a:latin typeface="+mn-lt"/>
                <a:ea typeface="+mn-ea"/>
                <a:cs typeface="+mn-cs"/>
              </a:rPr>
              <a:t>tate the </a:t>
            </a:r>
            <a:r>
              <a:rPr lang="en-US" sz="1200" b="1" kern="1200" dirty="0">
                <a:solidFill>
                  <a:schemeClr val="tx1"/>
                </a:solidFill>
                <a:effectLst/>
                <a:latin typeface="+mn-lt"/>
                <a:ea typeface="+mn-ea"/>
                <a:cs typeface="+mn-cs"/>
              </a:rPr>
              <a:t>result</a:t>
            </a:r>
            <a:r>
              <a:rPr lang="en-US" sz="1200" kern="1200" dirty="0">
                <a:solidFill>
                  <a:schemeClr val="tx1"/>
                </a:solidFill>
                <a:effectLst/>
                <a:latin typeface="+mn-lt"/>
                <a:ea typeface="+mn-ea"/>
                <a:cs typeface="+mn-cs"/>
              </a:rPr>
              <a:t> of your </a:t>
            </a:r>
            <a:r>
              <a:rPr lang="en-US" sz="1200" b="0" kern="1200" dirty="0">
                <a:solidFill>
                  <a:schemeClr val="tx1"/>
                </a:solidFill>
                <a:effectLst/>
                <a:latin typeface="+mn-lt"/>
                <a:ea typeface="+mn-ea"/>
                <a:cs typeface="+mn-cs"/>
              </a:rPr>
              <a:t>action(s)</a:t>
            </a:r>
            <a:r>
              <a:rPr lang="en-US" sz="1200" kern="1200" dirty="0">
                <a:solidFill>
                  <a:schemeClr val="tx1"/>
                </a:solidFill>
                <a:effectLst/>
                <a:latin typeface="+mn-lt"/>
                <a:ea typeface="+mn-ea"/>
                <a:cs typeface="+mn-cs"/>
              </a:rPr>
              <a:t>. This will often use a combination of the six roots. Again, a precise short description of the results that come about from your previous steps will finish on a strong definite note.</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21</a:t>
            </a:fld>
            <a:endParaRPr lang="en-CA"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eaLnBrk="1" hangingPunct="1">
              <a:spcBef>
                <a:spcPct val="0"/>
              </a:spcBef>
            </a:pPr>
            <a:endParaRPr lang="en-US" dirty="0"/>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dirty="0">
                <a:solidFill>
                  <a:schemeClr val="tx1"/>
                </a:solidFill>
                <a:effectLst/>
                <a:latin typeface="+mn-lt"/>
                <a:ea typeface="+mn-ea"/>
                <a:cs typeface="+mn-cs"/>
              </a:rPr>
              <a:t>Facilitator</a:t>
            </a:r>
            <a:r>
              <a:rPr lang="en-US" sz="1200" b="1" kern="1200" baseline="0" dirty="0">
                <a:solidFill>
                  <a:schemeClr val="tx1"/>
                </a:solidFill>
                <a:effectLst/>
                <a:latin typeface="+mn-lt"/>
                <a:ea typeface="+mn-ea"/>
                <a:cs typeface="+mn-cs"/>
              </a:rPr>
              <a:t> Note: </a:t>
            </a:r>
            <a:r>
              <a:rPr lang="en-US" sz="1200" kern="1200" dirty="0">
                <a:solidFill>
                  <a:schemeClr val="tx1"/>
                </a:solidFill>
                <a:effectLst/>
                <a:latin typeface="+mn-lt"/>
                <a:ea typeface="+mn-ea"/>
                <a:cs typeface="+mn-cs"/>
              </a:rPr>
              <a:t>Before the workshop, prepare a STAR example from your own life.</a:t>
            </a:r>
            <a:endParaRPr lang="en-US" sz="1200" b="1" kern="1200" cap="all"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pPr eaLnBrk="1" hangingPunct="1">
              <a:spcBef>
                <a:spcPct val="0"/>
              </a:spcBef>
            </a:pPr>
            <a:r>
              <a:rPr lang="en-US" dirty="0"/>
              <a:t>Example:</a:t>
            </a:r>
            <a:r>
              <a:rPr lang="en-US" baseline="0" dirty="0"/>
              <a:t> </a:t>
            </a:r>
            <a:r>
              <a:rPr lang="en-US" b="0" cap="small" dirty="0"/>
              <a:t>&lt;Click&gt; </a:t>
            </a:r>
            <a:r>
              <a:rPr lang="en-US" baseline="0" dirty="0"/>
              <a:t>(S) During our weekly team meetings, several members dominated the meeting time with lengthy conversations regarding only their projects. </a:t>
            </a:r>
            <a:r>
              <a:rPr lang="en-US" b="0" cap="small" dirty="0"/>
              <a:t>&lt;Click&gt; </a:t>
            </a:r>
            <a:r>
              <a:rPr lang="en-US" baseline="0" dirty="0"/>
              <a:t>(T) In order to provide time for everyone, I suggested we use a meeting agenda to ensure topics that needed to be addressed had a slotted time. </a:t>
            </a:r>
            <a:r>
              <a:rPr lang="en-US" b="0" cap="small" dirty="0"/>
              <a:t>&lt;Click&gt; </a:t>
            </a:r>
            <a:r>
              <a:rPr lang="en-US" baseline="0" dirty="0"/>
              <a:t>(A) After providing an agenda template, we all entered our topics a few days prior to the next meeting. </a:t>
            </a:r>
            <a:r>
              <a:rPr lang="en-US" b="0" cap="small" dirty="0"/>
              <a:t>&lt;Click&gt; </a:t>
            </a:r>
            <a:r>
              <a:rPr lang="en-US" baseline="0" dirty="0"/>
              <a:t>(R) We implemented the agenda at that next meeting and not only did we cover every item on the agenda, all of our team members had a chance to contribute, feel valued, and felt the time was well spent.</a:t>
            </a:r>
          </a:p>
          <a:p>
            <a:pPr eaLnBrk="1" hangingPunct="1">
              <a:spcBef>
                <a:spcPct val="0"/>
              </a:spcBef>
            </a:pPr>
            <a:endParaRPr lang="en-US" baseline="0" dirty="0"/>
          </a:p>
          <a:p>
            <a:pPr eaLnBrk="1" hangingPunct="1">
              <a:spcBef>
                <a:spcPct val="0"/>
              </a:spcBef>
            </a:pPr>
            <a:r>
              <a:rPr lang="en-US" baseline="0" dirty="0"/>
              <a:t>--- another example:</a:t>
            </a:r>
          </a:p>
          <a:p>
            <a:pPr marL="0" marR="0" indent="0" algn="l" defTabSz="914400" rtl="0" eaLnBrk="1" fontAlgn="base" latinLnBrk="0" hangingPunct="1">
              <a:lnSpc>
                <a:spcPct val="100000"/>
              </a:lnSpc>
              <a:spcBef>
                <a:spcPct val="0"/>
              </a:spcBef>
              <a:spcAft>
                <a:spcPct val="0"/>
              </a:spcAft>
              <a:buClrTx/>
              <a:buSzTx/>
              <a:buFontTx/>
              <a:buNone/>
              <a:tabLst/>
              <a:defRPr/>
            </a:pPr>
            <a:r>
              <a:rPr lang="en-US" baseline="0" dirty="0"/>
              <a:t>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“On Tuesday, I was in a director’s meeting at the main plant.”</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T: “I was asked to present last year’s sales figures to the group.”</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A: “I pulled out my laptop, fired up PowerPoint, and presented my slide show.”</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R: “Everyone was wowed by my prep work, and by our great figures!”</a:t>
            </a: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This format can be compressed for quick conversations, or expanded for lengthy presentations. We encourage you to try framing statements with STAR, and see how much more confident you feel when communicating.</a:t>
            </a:r>
          </a:p>
          <a:p>
            <a:pPr eaLnBrk="1" hangingPunct="1">
              <a:spcBef>
                <a:spcPct val="0"/>
              </a:spcBef>
            </a:pPr>
            <a:endParaRPr lang="en-CA" dirty="0"/>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#5</a:t>
            </a:r>
            <a:r>
              <a:rPr lang="en-US" sz="1200" b="0" strike="noStrike" baseline="0" dirty="0"/>
              <a:t>, capture the STAR Model for your particular situation (from #1).</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eaLnBrk="1" hangingPunct="1">
              <a:spcBef>
                <a:spcPct val="0"/>
              </a:spcBef>
            </a:pPr>
            <a:endParaRPr lang="en-CA" dirty="0"/>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22</a:t>
            </a:fld>
            <a:endParaRPr lang="en-CA" dirty="0"/>
          </a:p>
        </p:txBody>
      </p:sp>
    </p:spTree>
    <p:extLst>
      <p:ext uri="{BB962C8B-B14F-4D97-AF65-F5344CB8AC3E}">
        <p14:creationId xmlns:p14="http://schemas.microsoft.com/office/powerpoint/2010/main" val="11499344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So far, we have discussed the components of sending a message: verbal,</a:t>
            </a:r>
            <a:r>
              <a:rPr lang="en-US" baseline="0" dirty="0"/>
              <a:t> non-verbal, and </a:t>
            </a:r>
            <a:r>
              <a:rPr lang="en-US" dirty="0" err="1"/>
              <a:t>paraverbal</a:t>
            </a:r>
            <a:r>
              <a:rPr lang="en-US" dirty="0"/>
              <a:t>. Now, let’s turn the tables and look at how to effectively receive messages.</a:t>
            </a:r>
            <a:endParaRPr lang="en-CA" dirty="0"/>
          </a:p>
          <a:p>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23</a:t>
            </a:fld>
            <a:endParaRPr lang="en-CA" dirty="0"/>
          </a:p>
        </p:txBody>
      </p:sp>
    </p:spTree>
    <p:extLst>
      <p:ext uri="{BB962C8B-B14F-4D97-AF65-F5344CB8AC3E}">
        <p14:creationId xmlns:p14="http://schemas.microsoft.com/office/powerpoint/2010/main" val="11141056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r>
              <a:rPr lang="en-US" dirty="0"/>
              <a:t>Hearing is easy! For most of us, our body does the work by interpreting the sounds that we hear into words. </a:t>
            </a:r>
          </a:p>
          <a:p>
            <a:r>
              <a:rPr lang="en-US" dirty="0"/>
              <a:t>Listening, however, is far more difficult. </a:t>
            </a:r>
          </a:p>
          <a:p>
            <a:r>
              <a:rPr lang="en-US" dirty="0"/>
              <a:t>Listening is the process of looking at the words and the other factors around the words (such as our non-verbal communication), and then interpreting the entire message.</a:t>
            </a:r>
          </a:p>
          <a:p>
            <a:endParaRPr lang="en-US" dirty="0"/>
          </a:p>
          <a:p>
            <a:r>
              <a:rPr lang="en-US" dirty="0"/>
              <a:t>Here are seven things that you can do to start becoming a better listener right now. </a:t>
            </a:r>
          </a:p>
          <a:p>
            <a:endParaRPr lang="en-US" dirty="0"/>
          </a:p>
          <a:p>
            <a:pPr marL="0" indent="0">
              <a:buFont typeface="+mj-lt"/>
              <a:buNone/>
            </a:pPr>
            <a:r>
              <a:rPr lang="en-US" dirty="0"/>
              <a:t>&lt;Click&gt;</a:t>
            </a:r>
            <a:r>
              <a:rPr lang="en-US" baseline="0" dirty="0"/>
              <a:t> </a:t>
            </a:r>
            <a:r>
              <a:rPr lang="en-US" dirty="0"/>
              <a:t>When you’re listening, listen. Don’t talk on the phone, text message, clean off your desk, or do anything else.</a:t>
            </a:r>
          </a:p>
          <a:p>
            <a:pPr marL="0" indent="0">
              <a:buFont typeface="+mj-lt"/>
              <a:buNone/>
            </a:pPr>
            <a:r>
              <a:rPr lang="en-US" dirty="0"/>
              <a:t>Activity</a:t>
            </a:r>
            <a:r>
              <a:rPr lang="en-US" baseline="0" dirty="0"/>
              <a:t> </a:t>
            </a:r>
            <a:r>
              <a:rPr lang="en-US" dirty="0"/>
              <a:t>Example:</a:t>
            </a:r>
            <a:r>
              <a:rPr lang="en-US" baseline="0" dirty="0"/>
              <a:t> Using the X or Green Check Mark: Answer this question? Did I include phone, text message, and draw in my last sentence about this bullet point?</a:t>
            </a:r>
          </a:p>
          <a:p>
            <a:pPr marL="0" indent="0">
              <a:buFont typeface="+mj-lt"/>
              <a:buNone/>
            </a:pPr>
            <a:r>
              <a:rPr lang="en-US" baseline="0" dirty="0"/>
              <a:t>- Engage dialog.</a:t>
            </a:r>
          </a:p>
          <a:p>
            <a:pPr marL="0" indent="0">
              <a:buFont typeface="+mj-lt"/>
              <a:buNone/>
            </a:pPr>
            <a:r>
              <a:rPr lang="en-US" dirty="0"/>
              <a:t>&lt;Click&gt; Avoid interruptions. If you think of something that needs to be done, make a mental or written note of it and forget about it until the conversation is over.</a:t>
            </a:r>
          </a:p>
          <a:p>
            <a:pPr marL="0" indent="0">
              <a:buFont typeface="+mj-lt"/>
              <a:buNone/>
            </a:pPr>
            <a:r>
              <a:rPr lang="en-US" dirty="0"/>
              <a:t>&lt;Click&gt; Aim to spend at least 90% of your time listening and less than 10% of your time talking.</a:t>
            </a:r>
          </a:p>
          <a:p>
            <a:pPr marL="0" indent="0">
              <a:buFont typeface="+mj-lt"/>
              <a:buNone/>
            </a:pPr>
            <a:r>
              <a:rPr lang="en-US" dirty="0"/>
              <a:t>&lt;Click&gt; When you do talk, make sure it’s related to what the other person is saying. Ask questions to clarify expand, and probe for more information.</a:t>
            </a:r>
          </a:p>
          <a:p>
            <a:pPr marL="0" indent="0">
              <a:buFont typeface="+mj-lt"/>
              <a:buNone/>
            </a:pPr>
            <a:r>
              <a:rPr lang="en-US" dirty="0"/>
              <a:t>&lt;Click&gt; Do not offer advice unless the other person asks you for it. If you are not sure what they want, ask!</a:t>
            </a:r>
          </a:p>
          <a:p>
            <a:pPr marL="0" indent="0">
              <a:buFont typeface="+mj-lt"/>
              <a:buNone/>
            </a:pPr>
            <a:r>
              <a:rPr lang="en-US" dirty="0"/>
              <a:t>&lt;Click&gt; Make sure the physical environment is conducive to listening. Try to reduce noise and distractions. </a:t>
            </a:r>
          </a:p>
          <a:p>
            <a:pPr marL="0" indent="0">
              <a:buFont typeface="+mj-lt"/>
              <a:buNone/>
            </a:pPr>
            <a:r>
              <a:rPr lang="en-US" dirty="0"/>
              <a:t>Examples:</a:t>
            </a:r>
            <a:r>
              <a:rPr lang="en-US" baseline="0" dirty="0"/>
              <a:t> </a:t>
            </a:r>
            <a:r>
              <a:rPr lang="en-US" dirty="0"/>
              <a:t>“Would you mind stepping into my office where I can hear you better?” is a great line to use.</a:t>
            </a:r>
          </a:p>
          <a:p>
            <a:pPr marL="0" indent="0">
              <a:buFont typeface="+mj-lt"/>
              <a:buNone/>
            </a:pPr>
            <a:r>
              <a:rPr lang="en-US" dirty="0"/>
              <a:t>If possible, be seated comfortably. Be close enough to the person so that you can hear them, but not too close to make them uncomfortable.</a:t>
            </a:r>
          </a:p>
          <a:p>
            <a:pPr marL="0" indent="0">
              <a:buFont typeface="+mj-lt"/>
              <a:buNone/>
            </a:pPr>
            <a:r>
              <a:rPr lang="en-US" dirty="0"/>
              <a:t>&lt;Click&gt; If it is a conversation where you are required to take notes, try not to let the note-taking disturb the flow of the conversation. If you need a moment to catch up, choose an appropriate moment to ask for a break.</a:t>
            </a:r>
          </a:p>
          <a:p>
            <a:pPr marL="0" indent="0">
              <a:buFont typeface="+mj-lt"/>
              <a:buNone/>
            </a:pP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if possible.</a:t>
            </a:r>
            <a:endParaRPr lang="en-US" sz="1200" kern="1200" dirty="0">
              <a:solidFill>
                <a:schemeClr val="tx1"/>
              </a:solidFill>
              <a:effectLst/>
              <a:latin typeface="+mn-lt"/>
              <a:ea typeface="+mn-ea"/>
              <a:cs typeface="+mn-cs"/>
            </a:endParaRPr>
          </a:p>
          <a:p>
            <a:pPr marL="0" indent="0">
              <a:buFont typeface="+mj-lt"/>
              <a:buNone/>
            </a:pPr>
            <a:endParaRPr lang="en-US" dirty="0"/>
          </a:p>
        </p:txBody>
      </p:sp>
      <p:sp>
        <p:nvSpPr>
          <p:cNvPr id="614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9CB42C-60C9-4448-B950-C919E2899D08}" type="slidenum">
              <a:rPr lang="en-CA" smtClean="0"/>
              <a:pPr fontAlgn="base">
                <a:spcBef>
                  <a:spcPct val="0"/>
                </a:spcBef>
                <a:spcAft>
                  <a:spcPct val="0"/>
                </a:spcAft>
                <a:defRPr/>
              </a:pPr>
              <a:t>24</a:t>
            </a:fld>
            <a:endParaRPr lang="en-CA"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r>
              <a:rPr lang="en-US" dirty="0"/>
              <a:t>Although hearing is a passive activity, one must listen actively to listen effectively, and to actually hear what is being said. </a:t>
            </a:r>
          </a:p>
          <a:p>
            <a:endParaRPr lang="en-US" dirty="0"/>
          </a:p>
          <a:p>
            <a:r>
              <a:rPr lang="en-US" dirty="0"/>
              <a:t>There are three basic steps to actively listening.</a:t>
            </a:r>
          </a:p>
          <a:p>
            <a:r>
              <a:rPr lang="en-US" dirty="0"/>
              <a:t>1. Try to identify where the other person is coming from. This concept is also called the frame of reference. For example, your reaction to a bear will be very different if you’re viewing it in a zoo, or from your tent at a campsite. Your approach to someone talking about a sick relative will differ depending on their relationship with that person.</a:t>
            </a:r>
          </a:p>
          <a:p>
            <a:r>
              <a:rPr lang="en-US" dirty="0"/>
              <a:t>2. Listen to what is being said closely and attentively.</a:t>
            </a:r>
          </a:p>
          <a:p>
            <a:r>
              <a:rPr lang="en-US" dirty="0"/>
              <a:t>3. Respond appropriately, either non-verbally (such as a nod to indicate you are listening), with a question (to ask for clarification), or by paraphrasing. Note that paraphrasing does not mean repeating the speaker’s words back to them like a parrot. It does mean repeating what you think the speaker said in your own words. Some examples: “It sounds like that made you angry,” or, “It sounds like that cashier wasn’t very nice to you.” (Using the “It sounds like…” precursor, or something similar, gives the speaker the opportunity to correct you if your interpretation is wrong.”</a:t>
            </a:r>
          </a:p>
          <a:p>
            <a:endParaRPr lang="en-US" dirty="0"/>
          </a:p>
          <a:p>
            <a:endParaRPr lang="en-US" dirty="0"/>
          </a:p>
          <a:p>
            <a:endParaRPr lang="en-US" dirty="0"/>
          </a:p>
          <a:p>
            <a:pPr eaLnBrk="1" hangingPunct="1">
              <a:spcBef>
                <a:spcPct val="0"/>
              </a:spcBef>
            </a:pPr>
            <a:endParaRPr lang="en-CA" dirty="0"/>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824686E-970D-4543-B6EA-7C1170FA3117}" type="slidenum">
              <a:rPr lang="en-CA" smtClean="0"/>
              <a:pPr fontAlgn="base">
                <a:spcBef>
                  <a:spcPct val="0"/>
                </a:spcBef>
                <a:spcAft>
                  <a:spcPct val="0"/>
                </a:spcAft>
                <a:defRPr/>
              </a:pPr>
              <a:t>25</a:t>
            </a:fld>
            <a:endParaRPr lang="en-CA"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a:defRPr/>
            </a:pPr>
            <a:r>
              <a:rPr lang="en-US" dirty="0"/>
              <a:t>When we are listening to others speak, there are three kinds of cues that we can give the other person. Using the right kind of cue at the right time is crucial for keeping good communication going.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cap="small" dirty="0"/>
              <a:t>Non-Verbal</a:t>
            </a:r>
            <a:r>
              <a:rPr lang="en-US" dirty="0"/>
              <a:t>: Head nods and an interested facial expression will show the speaker that you are listening.</a:t>
            </a:r>
          </a:p>
          <a:p>
            <a:pPr>
              <a:defRPr/>
            </a:pPr>
            <a:r>
              <a:rPr lang="en-US" b="1" cap="small" dirty="0"/>
              <a:t>Quasi-Verbal</a:t>
            </a:r>
            <a:r>
              <a:rPr lang="en-US" dirty="0"/>
              <a:t>: Show you are awake and interested in the conversation with “I see,” “I understand,” </a:t>
            </a:r>
          </a:p>
          <a:p>
            <a:pPr>
              <a:defRPr/>
            </a:pPr>
            <a:r>
              <a:rPr lang="en-US" b="1" cap="small" dirty="0"/>
              <a:t>Verbal</a:t>
            </a:r>
            <a:r>
              <a:rPr lang="en-US" dirty="0"/>
              <a:t>: Asking open questions using the six roots discussed earlier (who, what, where, when, why, how), paraphrasing, and asking summary questions, are all key tools for active listening. </a:t>
            </a:r>
          </a:p>
          <a:p>
            <a:pPr>
              <a:defRPr/>
            </a:pPr>
            <a:endParaRPr lang="en-US" dirty="0"/>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What other ways can you as a listener can show</a:t>
            </a:r>
            <a:r>
              <a:rPr lang="en-US" sz="1200" kern="1200" baseline="0" dirty="0">
                <a:solidFill>
                  <a:schemeClr val="tx1"/>
                </a:solidFill>
                <a:effectLst/>
                <a:latin typeface="+mn-lt"/>
                <a:ea typeface="+mn-ea"/>
                <a:cs typeface="+mn-cs"/>
              </a:rPr>
              <a:t> you are listening?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dirty="0">
                <a:effectLst/>
              </a:rPr>
              <a:t>Good questioning skills are another building block of successful communication. We have already encountered several possible scenarios where questions helped us gather information, clarify facts, and communicate with others. Let’s</a:t>
            </a:r>
            <a:r>
              <a:rPr lang="en-US" baseline="0" dirty="0">
                <a:effectLst/>
              </a:rPr>
              <a:t> </a:t>
            </a:r>
            <a:r>
              <a:rPr lang="en-US" dirty="0">
                <a:effectLst/>
              </a:rPr>
              <a:t>look at questioning techniques that you can use throughout the communication process. </a:t>
            </a:r>
            <a:endParaRPr lang="en-US" dirty="0"/>
          </a:p>
          <a:p>
            <a:pPr>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eaLnBrk="1" fontAlgn="auto" hangingPunct="1">
              <a:spcBef>
                <a:spcPts val="0"/>
              </a:spcBef>
              <a:spcAft>
                <a:spcPts val="0"/>
              </a:spcAft>
              <a:defRPr/>
            </a:pPr>
            <a:endParaRPr lang="en-CA" dirty="0"/>
          </a:p>
        </p:txBody>
      </p:sp>
      <p:sp>
        <p:nvSpPr>
          <p:cNvPr id="645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BC0A68C-5F14-4ECE-8BF1-17F82BEA1A53}" type="slidenum">
              <a:rPr lang="en-CA" smtClean="0"/>
              <a:pPr fontAlgn="base">
                <a:spcBef>
                  <a:spcPct val="0"/>
                </a:spcBef>
                <a:spcAft>
                  <a:spcPct val="0"/>
                </a:spcAft>
                <a:defRPr/>
              </a:pPr>
              <a:t>26</a:t>
            </a:fld>
            <a:endParaRPr lang="en-CA"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Good questioning skills are another building block of successful communication. We have already encountered several possible scenarios where questions helped us gather information, clarify facts, and communicate with others.</a:t>
            </a: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27</a:t>
            </a:fld>
            <a:endParaRPr lang="en-CA" dirty="0"/>
          </a:p>
        </p:txBody>
      </p:sp>
    </p:spTree>
    <p:extLst>
      <p:ext uri="{BB962C8B-B14F-4D97-AF65-F5344CB8AC3E}">
        <p14:creationId xmlns:p14="http://schemas.microsoft.com/office/powerpoint/2010/main" val="35061426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We discussed open questions a bit when exploring the STAR model earlier. Open questions get their name because the response is open-ended; the answerer has a wide range of options to choose from when answering it.</a:t>
            </a:r>
          </a:p>
          <a:p>
            <a:r>
              <a:rPr lang="en-US" sz="1200" kern="1200" dirty="0">
                <a:solidFill>
                  <a:schemeClr val="tx1"/>
                </a:solidFill>
                <a:effectLst/>
                <a:latin typeface="+mn-lt"/>
                <a:ea typeface="+mn-ea"/>
                <a:cs typeface="+mn-cs"/>
              </a:rPr>
              <a:t>Open-Ended: Open questions use one of six words as a root: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Where?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When?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How?</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Open questions are like going fishing with a net – you never know what you’re going to get! Open questions are great conversation starters, fact finders, and communication enhancers. Use them whenever possible.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Closed questions are the opposite of open questions; their very structure limits the answer to yes or no, or a specific piece of information. </a:t>
            </a:r>
          </a:p>
          <a:p>
            <a:r>
              <a:rPr lang="en-US" sz="1200" kern="1200" dirty="0">
                <a:solidFill>
                  <a:schemeClr val="tx1"/>
                </a:solidFill>
                <a:effectLst/>
                <a:latin typeface="+mn-lt"/>
                <a:ea typeface="+mn-ea"/>
                <a:cs typeface="+mn-cs"/>
              </a:rPr>
              <a:t>Some examples include: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you like chocolate?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Were you born in December?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Is it five o’clock yet?</a:t>
            </a:r>
          </a:p>
          <a:p>
            <a:r>
              <a:rPr lang="en-US" sz="1200" kern="1200" dirty="0">
                <a:solidFill>
                  <a:schemeClr val="tx1"/>
                </a:solidFill>
                <a:effectLst/>
                <a:latin typeface="+mn-lt"/>
                <a:ea typeface="+mn-ea"/>
                <a:cs typeface="+mn-cs"/>
              </a:rPr>
              <a:t>Although closed questions tend to shut down communication, they can be useful if you are searching for a particular piece of information, or winding a conversation down. </a:t>
            </a:r>
          </a:p>
          <a:p>
            <a:r>
              <a:rPr lang="en-US" sz="1200" kern="1200" dirty="0">
                <a:solidFill>
                  <a:schemeClr val="tx1"/>
                </a:solidFill>
                <a:effectLst/>
                <a:latin typeface="+mn-lt"/>
                <a:ea typeface="+mn-ea"/>
                <a:cs typeface="+mn-cs"/>
              </a:rPr>
              <a:t>If you use a closed question and it shuts down the conversation, simply use an open-ended question to get things started again. Here is an example:</a:t>
            </a:r>
          </a:p>
          <a:p>
            <a:pPr lvl="0"/>
            <a:r>
              <a:rPr lang="en-US" sz="1200" kern="1200" dirty="0">
                <a:solidFill>
                  <a:schemeClr val="tx1"/>
                </a:solidFill>
                <a:effectLst/>
                <a:latin typeface="+mn-lt"/>
                <a:ea typeface="+mn-ea"/>
                <a:cs typeface="+mn-cs"/>
              </a:rPr>
              <a:t>Do you like the Flaming Ducks hockey team?</a:t>
            </a:r>
          </a:p>
          <a:p>
            <a:pPr lvl="0"/>
            <a:r>
              <a:rPr lang="en-US" sz="1200" kern="1200" dirty="0">
                <a:solidFill>
                  <a:schemeClr val="tx1"/>
                </a:solidFill>
                <a:effectLst/>
                <a:latin typeface="+mn-lt"/>
                <a:ea typeface="+mn-ea"/>
                <a:cs typeface="+mn-cs"/>
              </a:rPr>
              <a:t>Yes.</a:t>
            </a:r>
          </a:p>
          <a:p>
            <a:pPr lvl="0"/>
            <a:r>
              <a:rPr lang="en-US" sz="1200" kern="1200" dirty="0">
                <a:solidFill>
                  <a:schemeClr val="tx1"/>
                </a:solidFill>
                <a:effectLst/>
                <a:latin typeface="+mn-lt"/>
                <a:ea typeface="+mn-ea"/>
                <a:cs typeface="+mn-cs"/>
              </a:rPr>
              <a:t>Who is your favorite player?</a:t>
            </a:r>
          </a:p>
          <a:p>
            <a:pPr lvl="0"/>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In addition to the basic open and closed questions, there is also a toolbox of probing questions that we can use. These questions can be open or closed, but each type serves a specific purpose. Let’s look at the</a:t>
            </a:r>
            <a:r>
              <a:rPr lang="en-US" sz="1200" kern="1200" baseline="0" dirty="0">
                <a:solidFill>
                  <a:schemeClr val="tx1"/>
                </a:solidFill>
                <a:effectLst/>
                <a:latin typeface="+mn-lt"/>
                <a:ea typeface="+mn-ea"/>
                <a:cs typeface="+mn-cs"/>
              </a:rPr>
              <a:t> types of probing questions categories.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28</a:t>
            </a:fld>
            <a:endParaRPr lang="en-CA" dirty="0"/>
          </a:p>
        </p:txBody>
      </p:sp>
    </p:spTree>
    <p:extLst>
      <p:ext uri="{BB962C8B-B14F-4D97-AF65-F5344CB8AC3E}">
        <p14:creationId xmlns:p14="http://schemas.microsoft.com/office/powerpoint/2010/main" val="10172185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a:t>
            </a:r>
            <a:r>
              <a:rPr lang="en-US" sz="1200" kern="1200" baseline="0" dirty="0">
                <a:solidFill>
                  <a:schemeClr val="tx1"/>
                </a:solidFill>
                <a:effectLst/>
                <a:latin typeface="+mn-lt"/>
                <a:ea typeface="+mn-ea"/>
                <a:cs typeface="+mn-cs"/>
              </a:rPr>
              <a:t> we go over probing types of questioning, think about which resonate with common situations that you face regularly and which ones you might want to take away from class and use right away. </a:t>
            </a:r>
            <a:r>
              <a:rPr lang="en-US" sz="1200" kern="1200" dirty="0">
                <a:solidFill>
                  <a:schemeClr val="tx1"/>
                </a:solidFill>
                <a:effectLst/>
                <a:latin typeface="+mn-lt"/>
                <a:ea typeface="+mn-ea"/>
                <a:cs typeface="+mn-cs"/>
              </a:rPr>
              <a:t>Remember each type serves a specific purpose.</a:t>
            </a:r>
          </a:p>
          <a:p>
            <a:pPr lvl="0"/>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Clarification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By probing for clarification, you invite the other person to share more information so that you can fully understand their message. Clarification questions often look like this:</a:t>
            </a:r>
          </a:p>
          <a:p>
            <a:pPr lvl="0"/>
            <a:r>
              <a:rPr lang="en-US" sz="1200" kern="1200" dirty="0">
                <a:solidFill>
                  <a:schemeClr val="tx1"/>
                </a:solidFill>
                <a:effectLst/>
                <a:latin typeface="+mn-lt"/>
                <a:ea typeface="+mn-ea"/>
                <a:cs typeface="+mn-cs"/>
              </a:rPr>
              <a:t>“Please tell me more about…”</a:t>
            </a:r>
          </a:p>
          <a:p>
            <a:pPr lvl="0"/>
            <a:r>
              <a:rPr lang="en-US" sz="1200" kern="1200" dirty="0">
                <a:solidFill>
                  <a:schemeClr val="tx1"/>
                </a:solidFill>
                <a:effectLst/>
                <a:latin typeface="+mn-lt"/>
                <a:ea typeface="+mn-ea"/>
                <a:cs typeface="+mn-cs"/>
              </a:rPr>
              <a:t>“What did you mean by…”</a:t>
            </a:r>
          </a:p>
          <a:p>
            <a:pPr lvl="0"/>
            <a:r>
              <a:rPr lang="en-US" sz="1200" kern="1200" dirty="0">
                <a:solidFill>
                  <a:schemeClr val="tx1"/>
                </a:solidFill>
                <a:effectLst/>
                <a:latin typeface="+mn-lt"/>
                <a:ea typeface="+mn-ea"/>
                <a:cs typeface="+mn-cs"/>
              </a:rPr>
              <a:t>“What does … look like?” (Any of the five senses can be used here)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Completeness and Correctness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types of questions can help you ensure you have the full, true story. Having all the facts, in turn, can protect you from assuming and jumping to conclusions – two fatal barriers to communication.</a:t>
            </a:r>
          </a:p>
          <a:p>
            <a:r>
              <a:rPr lang="en-US" sz="1200" kern="1200" dirty="0">
                <a:solidFill>
                  <a:schemeClr val="tx1"/>
                </a:solidFill>
                <a:effectLst/>
                <a:latin typeface="+mn-lt"/>
                <a:ea typeface="+mn-ea"/>
                <a:cs typeface="+mn-cs"/>
              </a:rPr>
              <a:t>Some examples of these questions include:</a:t>
            </a:r>
          </a:p>
          <a:p>
            <a:pPr lvl="0"/>
            <a:r>
              <a:rPr lang="en-US" sz="1200" kern="1200" dirty="0">
                <a:solidFill>
                  <a:schemeClr val="tx1"/>
                </a:solidFill>
                <a:effectLst/>
                <a:latin typeface="+mn-lt"/>
                <a:ea typeface="+mn-ea"/>
                <a:cs typeface="+mn-cs"/>
              </a:rPr>
              <a:t>“What else happened after that?”</a:t>
            </a:r>
          </a:p>
          <a:p>
            <a:pPr lvl="0"/>
            <a:r>
              <a:rPr lang="en-US" sz="1200" kern="1200" dirty="0">
                <a:solidFill>
                  <a:schemeClr val="tx1"/>
                </a:solidFill>
                <a:effectLst/>
                <a:latin typeface="+mn-lt"/>
                <a:ea typeface="+mn-ea"/>
                <a:cs typeface="+mn-cs"/>
              </a:rPr>
              <a:t>“Did that end the …”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Determining Relevance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category will help you determine how or if a particular point is related to the conversation at hand. It can also help you get the speaker back on track from a tangent.</a:t>
            </a:r>
          </a:p>
          <a:p>
            <a:r>
              <a:rPr lang="en-US" sz="1200" kern="1200" dirty="0">
                <a:solidFill>
                  <a:schemeClr val="tx1"/>
                </a:solidFill>
                <a:effectLst/>
                <a:latin typeface="+mn-lt"/>
                <a:ea typeface="+mn-ea"/>
                <a:cs typeface="+mn-cs"/>
              </a:rPr>
              <a:t>Some good ways to frame relevance questions are:</a:t>
            </a:r>
          </a:p>
          <a:p>
            <a:pPr lvl="0"/>
            <a:r>
              <a:rPr lang="en-US" sz="1200" kern="1200" dirty="0">
                <a:solidFill>
                  <a:schemeClr val="tx1"/>
                </a:solidFill>
                <a:effectLst/>
                <a:latin typeface="+mn-lt"/>
                <a:ea typeface="+mn-ea"/>
                <a:cs typeface="+mn-cs"/>
              </a:rPr>
              <a:t>“How is that like…”</a:t>
            </a:r>
          </a:p>
          <a:p>
            <a:pPr lvl="0"/>
            <a:r>
              <a:rPr lang="en-US" sz="1200" kern="1200" dirty="0">
                <a:solidFill>
                  <a:schemeClr val="tx1"/>
                </a:solidFill>
                <a:effectLst/>
                <a:latin typeface="+mn-lt"/>
                <a:ea typeface="+mn-ea"/>
                <a:cs typeface="+mn-cs"/>
              </a:rPr>
              <a:t>“How does that relate to…”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Drilling Down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these types of questions to nail down vague statements. Useful helpers include:</a:t>
            </a:r>
          </a:p>
          <a:p>
            <a:pPr lvl="0"/>
            <a:r>
              <a:rPr lang="en-US" sz="1200" kern="1200" dirty="0">
                <a:solidFill>
                  <a:schemeClr val="tx1"/>
                </a:solidFill>
                <a:effectLst/>
                <a:latin typeface="+mn-lt"/>
                <a:ea typeface="+mn-ea"/>
                <a:cs typeface="+mn-cs"/>
              </a:rPr>
              <a:t>“Describe…”</a:t>
            </a:r>
          </a:p>
          <a:p>
            <a:pPr lvl="0"/>
            <a:r>
              <a:rPr lang="en-US" sz="1200" kern="1200" dirty="0">
                <a:solidFill>
                  <a:schemeClr val="tx1"/>
                </a:solidFill>
                <a:effectLst/>
                <a:latin typeface="+mn-lt"/>
                <a:ea typeface="+mn-ea"/>
                <a:cs typeface="+mn-cs"/>
              </a:rPr>
              <a:t>“What do you mean by…?” </a:t>
            </a:r>
          </a:p>
          <a:p>
            <a:pPr lvl="0"/>
            <a:r>
              <a:rPr lang="en-US" sz="1200" kern="1200" dirty="0">
                <a:solidFill>
                  <a:schemeClr val="tx1"/>
                </a:solidFill>
                <a:effectLst/>
                <a:latin typeface="+mn-lt"/>
                <a:ea typeface="+mn-ea"/>
                <a:cs typeface="+mn-cs"/>
              </a:rPr>
              <a:t>“Could you please give an example?”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Summarizing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questions are framed more like a statement. They pull together all the relevant points. They can be used to confirm to the listener that you heard what was said, and to give them an opportunity to correct any misunderstandings.</a:t>
            </a:r>
          </a:p>
          <a:p>
            <a:r>
              <a:rPr lang="en-US" sz="1200" kern="1200" dirty="0">
                <a:solidFill>
                  <a:schemeClr val="tx1"/>
                </a:solidFill>
                <a:effectLst/>
                <a:latin typeface="+mn-lt"/>
                <a:ea typeface="+mn-ea"/>
                <a:cs typeface="+mn-cs"/>
              </a:rPr>
              <a:t>Example: “So you picked out a dress, had to get it fitted three times, and missed the wedding in the end?”</a:t>
            </a:r>
          </a:p>
          <a:p>
            <a:r>
              <a:rPr lang="en-US" sz="1200" kern="1200" dirty="0">
                <a:solidFill>
                  <a:schemeClr val="tx1"/>
                </a:solidFill>
                <a:effectLst/>
                <a:latin typeface="+mn-lt"/>
                <a:ea typeface="+mn-ea"/>
                <a:cs typeface="+mn-cs"/>
              </a:rPr>
              <a:t>Be careful not to avoid repeating the speaker’s words back to them like a parrot. Remember, paraphrasing means repeating what you think the speaker said in your own words.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29</a:t>
            </a:fld>
            <a:endParaRPr lang="en-CA" dirty="0"/>
          </a:p>
        </p:txBody>
      </p:sp>
    </p:spTree>
    <p:extLst>
      <p:ext uri="{BB962C8B-B14F-4D97-AF65-F5344CB8AC3E}">
        <p14:creationId xmlns:p14="http://schemas.microsoft.com/office/powerpoint/2010/main" val="2373744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r>
              <a:rPr lang="en-US" sz="1200" b="1" kern="1200" cap="all" dirty="0">
                <a:solidFill>
                  <a:schemeClr val="tx1"/>
                </a:solidFill>
                <a:effectLst/>
                <a:latin typeface="+mn-lt"/>
                <a:ea typeface="+mn-ea"/>
                <a:cs typeface="+mn-cs"/>
              </a:rPr>
              <a:t>ANIMATED SLIDE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We have 90-minutes together today.  In order to get the most out of the session,</a:t>
            </a:r>
            <a:r>
              <a:rPr lang="en-US" sz="1200" kern="1200" baseline="0" dirty="0">
                <a:solidFill>
                  <a:schemeClr val="tx1"/>
                </a:solidFill>
                <a:effectLst/>
                <a:latin typeface="+mn-lt"/>
                <a:ea typeface="+mn-ea"/>
                <a:cs typeface="+mn-cs"/>
              </a:rPr>
              <a:t> I would like to go over a few house keeping items.</a:t>
            </a:r>
          </a:p>
          <a:p>
            <a:pPr marL="228600" indent="-228600">
              <a:buAutoNum type="arabicPeriod"/>
            </a:pPr>
            <a:r>
              <a:rPr lang="en-US" sz="1200" kern="1200" baseline="0" dirty="0">
                <a:solidFill>
                  <a:schemeClr val="tx1"/>
                </a:solidFill>
                <a:effectLst/>
                <a:latin typeface="+mn-lt"/>
                <a:ea typeface="+mn-ea"/>
                <a:cs typeface="+mn-cs"/>
              </a:rPr>
              <a:t>Please turn off your cell phones or turn it to vibrate.</a:t>
            </a:r>
          </a:p>
          <a:p>
            <a:pPr marL="228600" indent="-228600">
              <a:buAutoNum type="arabicPeriod"/>
            </a:pPr>
            <a:r>
              <a:rPr lang="en-US" sz="1200" kern="1200" dirty="0">
                <a:solidFill>
                  <a:schemeClr val="tx1"/>
                </a:solidFill>
                <a:effectLst/>
                <a:latin typeface="+mn-lt"/>
                <a:ea typeface="+mn-ea"/>
                <a:cs typeface="+mn-cs"/>
              </a:rPr>
              <a:t>Please do not</a:t>
            </a:r>
            <a:r>
              <a:rPr lang="en-US" sz="1200" kern="1200" baseline="0" dirty="0">
                <a:solidFill>
                  <a:schemeClr val="tx1"/>
                </a:solidFill>
                <a:effectLst/>
                <a:latin typeface="+mn-lt"/>
                <a:ea typeface="+mn-ea"/>
                <a:cs typeface="+mn-cs"/>
              </a:rPr>
              <a:t>, at anytime during this session, take incoming calls or </a:t>
            </a:r>
            <a:r>
              <a:rPr lang="en-US" sz="1200" kern="1200" dirty="0">
                <a:solidFill>
                  <a:schemeClr val="tx1"/>
                </a:solidFill>
                <a:effectLst/>
                <a:latin typeface="+mn-lt"/>
                <a:ea typeface="+mn-ea"/>
                <a:cs typeface="+mn-cs"/>
              </a:rPr>
              <a:t>place your phone on HOLD. It broadcasts </a:t>
            </a:r>
            <a:r>
              <a:rPr lang="en-US" sz="1200" kern="1200" baseline="0" dirty="0">
                <a:solidFill>
                  <a:schemeClr val="tx1"/>
                </a:solidFill>
                <a:effectLst/>
                <a:latin typeface="+mn-lt"/>
                <a:ea typeface="+mn-ea"/>
                <a:cs typeface="+mn-cs"/>
              </a:rPr>
              <a:t>repetitive </a:t>
            </a:r>
            <a:r>
              <a:rPr lang="en-US" sz="1200" kern="1200" dirty="0">
                <a:solidFill>
                  <a:schemeClr val="tx1"/>
                </a:solidFill>
                <a:effectLst/>
                <a:latin typeface="+mn-lt"/>
                <a:ea typeface="+mn-ea"/>
                <a:cs typeface="+mn-cs"/>
              </a:rPr>
              <a:t>music to all of us which disrupts</a:t>
            </a:r>
            <a:r>
              <a:rPr lang="en-US" sz="1200" kern="1200" baseline="0" dirty="0">
                <a:solidFill>
                  <a:schemeClr val="tx1"/>
                </a:solidFill>
                <a:effectLst/>
                <a:latin typeface="+mn-lt"/>
                <a:ea typeface="+mn-ea"/>
                <a:cs typeface="+mn-cs"/>
              </a:rPr>
              <a:t> the time we have together. Thank you so much for your understanding.</a:t>
            </a:r>
          </a:p>
          <a:p>
            <a:pPr marL="228600" indent="-228600">
              <a:buAutoNum type="arabicPeriod"/>
            </a:pPr>
            <a:r>
              <a:rPr lang="en-US" sz="1200" kern="1200" baseline="0" dirty="0">
                <a:solidFill>
                  <a:schemeClr val="tx1"/>
                </a:solidFill>
                <a:effectLst/>
                <a:latin typeface="+mn-lt"/>
                <a:ea typeface="+mn-ea"/>
                <a:cs typeface="+mn-cs"/>
              </a:rPr>
              <a:t>This is an interactive workshop. I encourage you to ask questions, use the chat to make comments, and reply to each other as we go over the material and activities.</a:t>
            </a: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n-US" sz="1200" kern="1200" baseline="0" dirty="0">
                <a:solidFill>
                  <a:schemeClr val="tx1"/>
                </a:solidFill>
                <a:effectLst/>
                <a:latin typeface="+mn-lt"/>
                <a:ea typeface="+mn-ea"/>
                <a:cs typeface="+mn-cs"/>
              </a:rPr>
              <a:t>I would like you to remember these three words:  </a:t>
            </a:r>
            <a:r>
              <a:rPr lang="en-US" sz="1200" i="0" dirty="0">
                <a:solidFill>
                  <a:srgbClr val="FF0000"/>
                </a:solidFill>
              </a:rPr>
              <a:t>&lt;Click&gt; </a:t>
            </a:r>
            <a:r>
              <a:rPr lang="en-US" sz="1200" b="1" kern="1200" baseline="0" dirty="0">
                <a:solidFill>
                  <a:schemeClr val="tx1"/>
                </a:solidFill>
                <a:effectLst/>
                <a:latin typeface="+mn-lt"/>
                <a:ea typeface="+mn-ea"/>
                <a:cs typeface="+mn-cs"/>
              </a:rPr>
              <a:t>Respect</a:t>
            </a:r>
            <a:r>
              <a:rPr lang="en-US" sz="1200" kern="1200" baseline="0" dirty="0">
                <a:solidFill>
                  <a:schemeClr val="tx1"/>
                </a:solidFill>
                <a:effectLst/>
                <a:latin typeface="+mn-lt"/>
                <a:ea typeface="+mn-ea"/>
                <a:cs typeface="+mn-cs"/>
              </a:rPr>
              <a:t>, </a:t>
            </a:r>
            <a:r>
              <a:rPr lang="en-US" sz="1200" i="0" dirty="0">
                <a:solidFill>
                  <a:srgbClr val="FF0000"/>
                </a:solidFill>
              </a:rPr>
              <a:t>&lt;Click&gt; </a:t>
            </a:r>
            <a:r>
              <a:rPr lang="en-US" sz="1200" b="1" kern="1200" baseline="0" dirty="0">
                <a:solidFill>
                  <a:schemeClr val="tx1"/>
                </a:solidFill>
                <a:effectLst/>
                <a:latin typeface="+mn-lt"/>
                <a:ea typeface="+mn-ea"/>
                <a:cs typeface="+mn-cs"/>
              </a:rPr>
              <a:t>Confidentiality, </a:t>
            </a:r>
            <a:r>
              <a:rPr lang="en-US" sz="1200" i="0" dirty="0">
                <a:solidFill>
                  <a:srgbClr val="FF0000"/>
                </a:solidFill>
              </a:rPr>
              <a:t>&lt;Click&gt; </a:t>
            </a:r>
            <a:r>
              <a:rPr lang="en-US" sz="1200" b="1" kern="1200" baseline="0" dirty="0">
                <a:solidFill>
                  <a:schemeClr val="tx1"/>
                </a:solidFill>
                <a:effectLst/>
                <a:latin typeface="+mn-lt"/>
                <a:ea typeface="+mn-ea"/>
                <a:cs typeface="+mn-cs"/>
              </a:rPr>
              <a:t>Practice.  </a:t>
            </a:r>
          </a:p>
          <a:p>
            <a:pPr marL="0" indent="0">
              <a:buNone/>
            </a:pPr>
            <a:endParaRPr lang="en-US" sz="1200" kern="1200" baseline="0" dirty="0">
              <a:solidFill>
                <a:schemeClr val="tx1"/>
              </a:solidFill>
              <a:effectLst/>
              <a:latin typeface="+mn-lt"/>
              <a:ea typeface="+mn-ea"/>
              <a:cs typeface="+mn-cs"/>
            </a:endParaRPr>
          </a:p>
          <a:p>
            <a:pPr marL="0" indent="0">
              <a:buNone/>
            </a:pPr>
            <a:r>
              <a:rPr lang="en-US" sz="1200" kern="1200" baseline="0" dirty="0">
                <a:solidFill>
                  <a:schemeClr val="tx1"/>
                </a:solidFill>
                <a:effectLst/>
                <a:latin typeface="+mn-lt"/>
                <a:ea typeface="+mn-ea"/>
                <a:cs typeface="+mn-cs"/>
              </a:rPr>
              <a:t>To get the most from this workshop, we must all work together, listen to each other, ask and answer questions, explore new ideas, make a few mistakes, and overall … participate! </a:t>
            </a:r>
            <a:r>
              <a:rPr lang="en-US" sz="1200" kern="1200" dirty="0">
                <a:solidFill>
                  <a:schemeClr val="tx1"/>
                </a:solidFill>
                <a:effectLst/>
                <a:latin typeface="+mn-lt"/>
                <a:ea typeface="+mn-ea"/>
                <a:cs typeface="+mn-cs"/>
              </a:rPr>
              <a:t>You will have plenty of opportunities to do all of these!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2754682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Keep an eye out for common ground while you are communicating.</a:t>
            </a:r>
          </a:p>
          <a:p>
            <a:pPr marL="0" indent="0">
              <a:buFont typeface="Arial" panose="020B0604020202020204" pitchFamily="34" charset="0"/>
              <a:buNone/>
            </a:pPr>
            <a:endParaRPr lang="en-US" dirty="0"/>
          </a:p>
          <a:p>
            <a:pPr marL="0" indent="0">
              <a:buFont typeface="Arial" panose="020B0604020202020204" pitchFamily="34" charset="0"/>
              <a:buNone/>
            </a:pPr>
            <a:r>
              <a:rPr lang="en-US" b="1" dirty="0"/>
              <a:t>Common ground provide ways to:</a:t>
            </a:r>
          </a:p>
          <a:p>
            <a:pPr marL="171450" indent="-171450">
              <a:buFont typeface="Arial" panose="020B0604020202020204" pitchFamily="34" charset="0"/>
              <a:buChar char="•"/>
            </a:pPr>
            <a:r>
              <a:rPr lang="en-US" dirty="0"/>
              <a:t>Build</a:t>
            </a:r>
            <a:r>
              <a:rPr lang="en-US" baseline="0" dirty="0"/>
              <a:t> relationships</a:t>
            </a:r>
            <a:endParaRPr lang="en-US" dirty="0"/>
          </a:p>
          <a:p>
            <a:pPr marL="171450" indent="-171450">
              <a:buFont typeface="Arial" panose="020B0604020202020204" pitchFamily="34" charset="0"/>
              <a:buChar char="•"/>
            </a:pPr>
            <a:r>
              <a:rPr lang="en-US" dirty="0"/>
              <a:t>Share Ideas and Perspectives</a:t>
            </a:r>
          </a:p>
          <a:p>
            <a:pPr marL="171450" indent="-171450">
              <a:buFont typeface="Arial" panose="020B0604020202020204" pitchFamily="34" charset="0"/>
              <a:buChar char="•"/>
            </a:pPr>
            <a:r>
              <a:rPr lang="en-US" dirty="0"/>
              <a:t>Open communication channels (What are best communication methods</a:t>
            </a:r>
            <a:r>
              <a:rPr lang="en-US" baseline="0" dirty="0"/>
              <a:t> – What time would be best for us to collaborate?</a:t>
            </a:r>
            <a:endParaRPr lang="en-US" dirty="0"/>
          </a:p>
          <a:p>
            <a:pPr marL="171450" indent="-171450">
              <a:buFont typeface="Arial" panose="020B0604020202020204" pitchFamily="34" charset="0"/>
              <a:buChar char="•"/>
            </a:pPr>
            <a:r>
              <a:rPr lang="en-US" dirty="0"/>
              <a:t>Sharing</a:t>
            </a:r>
            <a:r>
              <a:rPr lang="en-US" baseline="0" dirty="0"/>
              <a:t> Personal Experiences</a:t>
            </a:r>
          </a:p>
          <a:p>
            <a:pPr marL="171450" indent="-171450">
              <a:buFont typeface="Arial" panose="020B0604020202020204" pitchFamily="34" charset="0"/>
              <a:buChar char="•"/>
            </a:pPr>
            <a:endParaRPr lang="en-US" baseline="0" dirty="0"/>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What are common grounds you have put into practice</a:t>
            </a:r>
            <a:r>
              <a:rPr lang="en-US" sz="1200" kern="1200" baseline="0" dirty="0">
                <a:solidFill>
                  <a:schemeClr val="tx1"/>
                </a:solidFill>
                <a:effectLst/>
                <a:latin typeface="+mn-lt"/>
                <a:ea typeface="+mn-ea"/>
                <a:cs typeface="+mn-cs"/>
              </a:rPr>
              <a:t>? What did you identify that needed to be done to establish common ground conversation?</a:t>
            </a: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AE38DDC7-4838-4E5D-9D59-0B980BDFC4F1}" type="slidenum">
              <a:rPr lang="en-CA" smtClean="0"/>
              <a:pPr>
                <a:defRPr/>
              </a:pPr>
              <a:t>30</a:t>
            </a:fld>
            <a:endParaRPr lang="en-CA"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Keep an eye out for common ground while you are communicating.</a:t>
            </a:r>
          </a:p>
          <a:p>
            <a:r>
              <a:rPr lang="en-US" b="1" dirty="0"/>
              <a:t>Common ground</a:t>
            </a:r>
            <a:r>
              <a:rPr lang="en-US" b="1" baseline="0" dirty="0"/>
              <a:t> key elements include:</a:t>
            </a:r>
            <a:endParaRPr lang="en-US" b="1" dirty="0"/>
          </a:p>
          <a:p>
            <a:pPr marL="171450" indent="-171450">
              <a:buFont typeface="Arial" panose="020B0604020202020204" pitchFamily="34" charset="0"/>
              <a:buChar char="•"/>
            </a:pPr>
            <a:r>
              <a:rPr lang="en-US" b="0" dirty="0"/>
              <a:t>Create guidelines for working together</a:t>
            </a:r>
            <a:r>
              <a:rPr lang="en-US" b="0" baseline="0" dirty="0"/>
              <a:t> – encourage respect, collaboration, and dialog (use “we”, “us” and “our” when referring to the team.</a:t>
            </a:r>
            <a:endParaRPr lang="en-US" b="0" dirty="0"/>
          </a:p>
          <a:p>
            <a:pPr marL="171450" indent="-171450">
              <a:buFont typeface="Arial" panose="020B0604020202020204" pitchFamily="34" charset="0"/>
              <a:buChar char="•"/>
            </a:pPr>
            <a:r>
              <a:rPr lang="en-US" b="0" dirty="0"/>
              <a:t>Ask Questions – Solicit</a:t>
            </a:r>
            <a:r>
              <a:rPr lang="en-US" b="0" baseline="0" dirty="0"/>
              <a:t> views – create expectations – </a:t>
            </a:r>
            <a:endParaRPr lang="en-US" b="0" dirty="0"/>
          </a:p>
          <a:p>
            <a:pPr marL="171450" indent="-171450">
              <a:buFont typeface="Arial" panose="020B0604020202020204" pitchFamily="34" charset="0"/>
              <a:buChar char="•"/>
            </a:pPr>
            <a:r>
              <a:rPr lang="en-US" b="0" dirty="0"/>
              <a:t>Question</a:t>
            </a:r>
            <a:r>
              <a:rPr lang="en-US" b="0" baseline="0" dirty="0"/>
              <a:t> assumptions – develop openness – Use questions for clarity and dialogue for better understanding </a:t>
            </a:r>
            <a:endParaRPr lang="en-US" b="0" dirty="0"/>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0" dirty="0"/>
              <a:t>Listen</a:t>
            </a:r>
            <a:r>
              <a:rPr lang="en-US" b="0" baseline="0" dirty="0"/>
              <a:t> actively – </a:t>
            </a:r>
            <a:r>
              <a:rPr lang="en-US" dirty="0"/>
              <a:t>Use open-ended questions and listening skills to get as much out of the conversation as possible.</a:t>
            </a:r>
            <a:endParaRPr lang="en-US" b="0" baseline="0" dirty="0"/>
          </a:p>
          <a:p>
            <a:pPr marL="171450" indent="-171450">
              <a:buFont typeface="Arial" panose="020B0604020202020204" pitchFamily="34" charset="0"/>
              <a:buChar char="•"/>
            </a:pPr>
            <a:r>
              <a:rPr lang="en-US" b="0" baseline="0" dirty="0"/>
              <a:t>Be an active communicator - participate in the communication</a:t>
            </a:r>
          </a:p>
          <a:p>
            <a:pPr marL="171450" indent="-171450">
              <a:buFont typeface="Arial" panose="020B0604020202020204" pitchFamily="34" charset="0"/>
              <a:buChar char="•"/>
            </a:pPr>
            <a:r>
              <a:rPr lang="en-US" b="0" baseline="0" dirty="0"/>
              <a:t>Use various ways to visually communicate (WebEx, Video Chat)</a:t>
            </a:r>
          </a:p>
          <a:p>
            <a:pPr marL="171450" indent="-171450">
              <a:buFont typeface="Arial" panose="020B0604020202020204" pitchFamily="34" charset="0"/>
              <a:buChar char="•"/>
            </a:pPr>
            <a:r>
              <a:rPr lang="en-US" b="0" baseline="0" dirty="0"/>
              <a:t>Be adaptable – persist through setbacks</a:t>
            </a:r>
            <a:endParaRPr lang="en-US" dirty="0"/>
          </a:p>
          <a:p>
            <a:pPr marL="171450" indent="-171450">
              <a:buFont typeface="Arial" panose="020B0604020202020204" pitchFamily="34" charset="0"/>
              <a:buChar cha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AE38DDC7-4838-4E5D-9D59-0B980BDFC4F1}" type="slidenum">
              <a:rPr lang="en-CA" smtClean="0"/>
              <a:pPr>
                <a:defRPr/>
              </a:pPr>
              <a:t>31</a:t>
            </a:fld>
            <a:endParaRPr lang="en-CA" dirty="0"/>
          </a:p>
        </p:txBody>
      </p:sp>
    </p:spTree>
    <p:extLst>
      <p:ext uri="{BB962C8B-B14F-4D97-AF65-F5344CB8AC3E}">
        <p14:creationId xmlns:p14="http://schemas.microsoft.com/office/powerpoint/2010/main" val="8061805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Although this workshop is coming to a close, we hope that your journey to improve your communication skills is just beginning.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trike="sngStrike"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Let’s take these last few</a:t>
            </a:r>
            <a:r>
              <a:rPr lang="en-US" baseline="0" dirty="0"/>
              <a:t> minutes to address future action items and additional resources.</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Are there any questions before we conclude</a:t>
            </a:r>
            <a:r>
              <a:rPr lang="en-US" baseline="0" dirty="0"/>
              <a:t> with the last two slides</a:t>
            </a:r>
            <a:r>
              <a:rPr lang="en-US" dirty="0"/>
              <a:t>?</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32</a:t>
            </a:fld>
            <a:endParaRPr lang="en-CA" dirty="0"/>
          </a:p>
        </p:txBody>
      </p:sp>
    </p:spTree>
    <p:extLst>
      <p:ext uri="{BB962C8B-B14F-4D97-AF65-F5344CB8AC3E}">
        <p14:creationId xmlns:p14="http://schemas.microsoft.com/office/powerpoint/2010/main" val="3812997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worked on together today.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Use the tools we visited today </a:t>
            </a:r>
            <a:r>
              <a:rPr lang="en-US" strike="noStrike" baseline="0" dirty="0"/>
              <a:t>to help you with what and how you want to communicate your message. Align and a</a:t>
            </a:r>
            <a:r>
              <a:rPr lang="en-US" baseline="0" dirty="0"/>
              <a:t>pply the various communication strategies when you talk with </a:t>
            </a:r>
            <a:r>
              <a:rPr lang="en-US" u="sng" baseline="0" dirty="0"/>
              <a:t>your</a:t>
            </a:r>
            <a:r>
              <a:rPr lang="en-US" baseline="0" dirty="0"/>
              <a:t> boss, peer, spouse, and even the cat. </a:t>
            </a:r>
            <a:endParaRPr lang="en-US" strike="noStrike" baseline="0"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at the questions on the screen and think about your responses. Create</a:t>
            </a:r>
            <a:r>
              <a:rPr lang="en-US" sz="1200" kern="1200" baseline="0" dirty="0">
                <a:solidFill>
                  <a:schemeClr val="tx1"/>
                </a:solidFill>
                <a:effectLst/>
                <a:latin typeface="+mn-lt"/>
                <a:ea typeface="+mn-ea"/>
                <a:cs typeface="+mn-cs"/>
              </a:rPr>
              <a:t> an action item for yourself and c</a:t>
            </a:r>
            <a:r>
              <a:rPr lang="en-US" sz="1200" kern="1200" dirty="0">
                <a:solidFill>
                  <a:schemeClr val="tx1"/>
                </a:solidFill>
                <a:effectLst/>
                <a:latin typeface="+mn-lt"/>
                <a:ea typeface="+mn-ea"/>
                <a:cs typeface="+mn-cs"/>
              </a:rPr>
              <a:t>ommit to answering them.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am providing you at this time a survey</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take a minute</a:t>
            </a:r>
            <a:r>
              <a:rPr lang="en-US" sz="1200" kern="1200" baseline="0" dirty="0">
                <a:solidFill>
                  <a:schemeClr val="tx1"/>
                </a:solidFill>
                <a:effectLst/>
                <a:latin typeface="+mn-lt"/>
                <a:ea typeface="+mn-ea"/>
                <a:cs typeface="+mn-cs"/>
              </a:rPr>
              <a:t> or so to share</a:t>
            </a:r>
            <a:r>
              <a:rPr lang="en-US" sz="1200" kern="1200" dirty="0">
                <a:solidFill>
                  <a:schemeClr val="tx1"/>
                </a:solidFill>
                <a:effectLst/>
                <a:latin typeface="+mn-lt"/>
                <a:ea typeface="+mn-ea"/>
                <a:cs typeface="+mn-cs"/>
              </a:rPr>
              <a:t> your learning experience with us.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33</a:t>
            </a:fld>
            <a:endParaRPr lang="en-CA" dirty="0"/>
          </a:p>
        </p:txBody>
      </p:sp>
    </p:spTree>
    <p:extLst>
      <p:ext uri="{BB962C8B-B14F-4D97-AF65-F5344CB8AC3E}">
        <p14:creationId xmlns:p14="http://schemas.microsoft.com/office/powerpoint/2010/main" val="15119618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Thank you for attending</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wonderful rest of the day!</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34</a:t>
            </a:fld>
            <a:endParaRPr lang="en-CA" dirty="0"/>
          </a:p>
        </p:txBody>
      </p:sp>
    </p:spTree>
    <p:extLst>
      <p:ext uri="{BB962C8B-B14F-4D97-AF65-F5344CB8AC3E}">
        <p14:creationId xmlns:p14="http://schemas.microsoft.com/office/powerpoint/2010/main" val="1070366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lvl="0"/>
            <a:r>
              <a:rPr lang="en-US" sz="1200" kern="1200" dirty="0">
                <a:solidFill>
                  <a:schemeClr val="tx1"/>
                </a:solidFill>
                <a:effectLst/>
                <a:latin typeface="+mn-lt"/>
                <a:ea typeface="+mn-ea"/>
                <a:cs typeface="+mn-cs"/>
              </a:rPr>
              <a:t>Demonstrate by using the preferred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Feel free to ask participants to follow along by using their tools during your walk through.</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of you may have already used the tools I am about to show</a:t>
            </a:r>
            <a:r>
              <a:rPr lang="en-US" sz="1200" kern="1200" baseline="0" dirty="0">
                <a:solidFill>
                  <a:schemeClr val="tx1"/>
                </a:solidFill>
                <a:effectLst/>
                <a:latin typeface="+mn-lt"/>
                <a:ea typeface="+mn-ea"/>
                <a:cs typeface="+mn-cs"/>
              </a:rPr>
              <a:t> you</a:t>
            </a:r>
            <a:r>
              <a:rPr lang="en-US" sz="1200" kern="1200" dirty="0">
                <a:solidFill>
                  <a:schemeClr val="tx1"/>
                </a:solidFill>
                <a:effectLst/>
                <a:latin typeface="+mn-lt"/>
                <a:ea typeface="+mn-ea"/>
                <a:cs typeface="+mn-cs"/>
              </a:rPr>
              <a:t>. To make sure everyone is aware, I’m briefly going to cover the following tools we will use during today’s</a:t>
            </a:r>
            <a:r>
              <a:rPr lang="en-US" sz="1200" kern="1200" baseline="0" dirty="0">
                <a:solidFill>
                  <a:schemeClr val="tx1"/>
                </a:solidFill>
                <a:effectLst/>
                <a:latin typeface="+mn-lt"/>
                <a:ea typeface="+mn-ea"/>
                <a:cs typeface="+mn-cs"/>
              </a:rPr>
              <a:t> session</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Chat Window:</a:t>
            </a:r>
            <a:r>
              <a:rPr lang="en-US" sz="1200" kern="1200" dirty="0">
                <a:solidFill>
                  <a:schemeClr val="tx1"/>
                </a:solidFill>
                <a:effectLst/>
                <a:latin typeface="+mn-lt"/>
                <a:ea typeface="+mn-ea"/>
                <a:cs typeface="+mn-cs"/>
              </a:rPr>
              <a:t> Which most of you have already used, is available by clicking on the Chat icon and a chat window will be available for you to respond and ask questions. When using the chat feature, be aware you will have the ability to chat to Everyone when responding to group or individual activities.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Icon features:</a:t>
            </a:r>
            <a:r>
              <a:rPr lang="en-US" sz="1200" kern="1200" dirty="0">
                <a:solidFill>
                  <a:schemeClr val="tx1"/>
                </a:solidFill>
                <a:effectLst/>
                <a:latin typeface="+mn-lt"/>
                <a:ea typeface="+mn-ea"/>
                <a:cs typeface="+mn-cs"/>
              </a:rPr>
              <a:t> Allow a quick way to assess questions asked. There is a list of Emoticons at the bottom of the Participant list. </a:t>
            </a:r>
          </a:p>
          <a:p>
            <a:r>
              <a:rPr lang="en-US" sz="1200" kern="1200" dirty="0">
                <a:solidFill>
                  <a:schemeClr val="tx1"/>
                </a:solidFill>
                <a:effectLst/>
                <a:latin typeface="+mn-lt"/>
                <a:ea typeface="+mn-ea"/>
                <a:cs typeface="+mn-cs"/>
              </a:rPr>
              <a:t>A green check mark can mean you agree or yes; a red x means you disagree or no.  Most of</a:t>
            </a:r>
            <a:r>
              <a:rPr lang="en-US" sz="1200" kern="1200" baseline="0" dirty="0">
                <a:solidFill>
                  <a:schemeClr val="tx1"/>
                </a:solidFill>
                <a:effectLst/>
                <a:latin typeface="+mn-lt"/>
                <a:ea typeface="+mn-ea"/>
                <a:cs typeface="+mn-cs"/>
              </a:rPr>
              <a:t> the time we will be using the phone, chat, and hand raise feature so that I can call on you to answer or comment on a topic.</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also use the </a:t>
            </a:r>
            <a:r>
              <a:rPr lang="en-US" sz="1200" b="1" kern="1200" dirty="0">
                <a:solidFill>
                  <a:schemeClr val="tx1"/>
                </a:solidFill>
                <a:effectLst/>
                <a:latin typeface="+mn-lt"/>
                <a:ea typeface="+mn-ea"/>
                <a:cs typeface="+mn-cs"/>
              </a:rPr>
              <a:t>Pointer tool</a:t>
            </a:r>
            <a:r>
              <a:rPr lang="en-US" sz="1200" kern="1200" dirty="0">
                <a:solidFill>
                  <a:schemeClr val="tx1"/>
                </a:solidFill>
                <a:effectLst/>
                <a:latin typeface="+mn-lt"/>
                <a:ea typeface="+mn-ea"/>
                <a:cs typeface="+mn-cs"/>
              </a:rPr>
              <a:t>. The tool is on the upper left side of your screen.  It is the arrow pointing to the right.</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Let’s practice for</a:t>
            </a:r>
            <a:r>
              <a:rPr lang="en-US" sz="1200" kern="1200" baseline="0" dirty="0">
                <a:solidFill>
                  <a:schemeClr val="tx1"/>
                </a:solidFill>
                <a:effectLst/>
                <a:latin typeface="+mn-lt"/>
                <a:ea typeface="+mn-ea"/>
                <a:cs typeface="+mn-cs"/>
              </a:rPr>
              <a:t> a moment ensuring we all can use the tools. </a:t>
            </a:r>
            <a:r>
              <a:rPr lang="en-US" sz="1200" kern="1200" dirty="0">
                <a:solidFill>
                  <a:schemeClr val="tx1"/>
                </a:solidFill>
                <a:effectLst/>
                <a:latin typeface="+mn-lt"/>
                <a:ea typeface="+mn-ea"/>
                <a:cs typeface="+mn-cs"/>
              </a:rPr>
              <a:t>Remember, phone lines are always open.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Wait a moment after each tool practice to allow participants to use their tool. Check to see if all participants are doing it. Call out those that are not, to see if they are having difficulties.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Use the pointer tool</a:t>
            </a:r>
            <a:r>
              <a:rPr lang="en-US" sz="1200" kern="1200" baseline="0" dirty="0">
                <a:solidFill>
                  <a:schemeClr val="tx1"/>
                </a:solidFill>
                <a:effectLst/>
                <a:latin typeface="+mn-lt"/>
                <a:ea typeface="+mn-ea"/>
                <a:cs typeface="+mn-cs"/>
              </a:rPr>
              <a:t> to point to your location of where you are currently taking this webinar.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Now, click the raise hand icon. (Okay great. Click it one more time to turn it off)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Some of you have already done this next one while we waited for the session to start. For those that did not, i</a:t>
            </a:r>
            <a:r>
              <a:rPr lang="en-US" sz="1200" kern="1200" dirty="0">
                <a:solidFill>
                  <a:schemeClr val="tx1"/>
                </a:solidFill>
                <a:effectLst/>
                <a:latin typeface="+mn-lt"/>
                <a:ea typeface="+mn-ea"/>
                <a:cs typeface="+mn-cs"/>
              </a:rPr>
              <a:t>n the Chat Box, provide a brief introduction that includes your business unit and role at</a:t>
            </a:r>
            <a:r>
              <a:rPr lang="en-US" sz="1200" kern="1200" baseline="0" dirty="0">
                <a:solidFill>
                  <a:schemeClr val="tx1"/>
                </a:solidFill>
                <a:effectLst/>
                <a:latin typeface="+mn-lt"/>
                <a:ea typeface="+mn-ea"/>
                <a:cs typeface="+mn-cs"/>
              </a:rPr>
              <a:t> Thomson Reuters. (Name a few participants and their information that had responded before class started. As time available say one or two more that just completed the 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Does anyone has any questions? (use open phone for dialog)</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4</a:t>
            </a:fld>
            <a:endParaRPr lang="en-US"/>
          </a:p>
        </p:txBody>
      </p:sp>
    </p:spTree>
    <p:extLst>
      <p:ext uri="{BB962C8B-B14F-4D97-AF65-F5344CB8AC3E}">
        <p14:creationId xmlns:p14="http://schemas.microsoft.com/office/powerpoint/2010/main" val="3332477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This session</a:t>
            </a:r>
            <a:r>
              <a:rPr lang="en-US" sz="1200" kern="1200" baseline="0" dirty="0">
                <a:solidFill>
                  <a:schemeClr val="tx1"/>
                </a:solidFill>
                <a:effectLst/>
                <a:latin typeface="+mn-lt"/>
                <a:ea typeface="+mn-ea"/>
                <a:cs typeface="+mn-cs"/>
              </a:rPr>
              <a:t> will provide you an overview of communication, the impacts, and brings to light things to consider when communicating as well as methods to communicate better.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Highlights include:</a:t>
            </a:r>
            <a:endParaRPr lang="en-US" sz="1200" kern="1200" dirty="0">
              <a:solidFill>
                <a:schemeClr val="tx1"/>
              </a:solidFill>
              <a:effectLst/>
              <a:latin typeface="+mn-lt"/>
              <a:ea typeface="+mn-ea"/>
              <a:cs typeface="+mn-cs"/>
            </a:endParaRPr>
          </a:p>
          <a:p>
            <a:pPr marL="0" indent="0">
              <a:buFont typeface="Arial" panose="020B0604020202020204" pitchFamily="34" charset="0"/>
              <a:buNone/>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Communication – Methods and Impacts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Identify main methods and components</a:t>
            </a:r>
            <a:r>
              <a:rPr lang="en-US" sz="1200" kern="1200" baseline="0" dirty="0">
                <a:solidFill>
                  <a:schemeClr val="tx1"/>
                </a:solidFill>
                <a:effectLst/>
                <a:latin typeface="+mn-lt"/>
                <a:ea typeface="+mn-ea"/>
                <a:cs typeface="+mn-cs"/>
              </a:rPr>
              <a:t> of </a:t>
            </a:r>
            <a:r>
              <a:rPr lang="en-US" sz="1200" kern="1200" dirty="0">
                <a:solidFill>
                  <a:schemeClr val="tx1"/>
                </a:solidFill>
                <a:effectLst/>
                <a:latin typeface="+mn-lt"/>
                <a:ea typeface="+mn-ea"/>
                <a:cs typeface="+mn-cs"/>
              </a:rPr>
              <a:t>communication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Environmental</a:t>
            </a:r>
            <a:r>
              <a:rPr lang="en-US" sz="1200" b="0" kern="1200" baseline="0" dirty="0">
                <a:solidFill>
                  <a:schemeClr val="tx1"/>
                </a:solidFill>
                <a:effectLst/>
                <a:latin typeface="+mn-lt"/>
                <a:ea typeface="+mn-ea"/>
                <a:cs typeface="+mn-cs"/>
              </a:rPr>
              <a:t> factors and common barriers</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Paraverbal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Distinguish</a:t>
            </a:r>
            <a:r>
              <a:rPr lang="en-US" sz="1200" kern="1200" baseline="0" dirty="0">
                <a:solidFill>
                  <a:schemeClr val="tx1"/>
                </a:solidFill>
                <a:effectLst/>
                <a:latin typeface="+mn-lt"/>
                <a:ea typeface="+mn-ea"/>
                <a:cs typeface="+mn-cs"/>
              </a:rPr>
              <a:t> the power between good and bad </a:t>
            </a:r>
            <a:r>
              <a:rPr lang="en-US" sz="1200" kern="1200" dirty="0" err="1">
                <a:solidFill>
                  <a:schemeClr val="tx1"/>
                </a:solidFill>
                <a:effectLst/>
                <a:latin typeface="+mn-lt"/>
                <a:ea typeface="+mn-ea"/>
                <a:cs typeface="+mn-cs"/>
              </a:rPr>
              <a:t>paraverbal</a:t>
            </a:r>
            <a:r>
              <a:rPr lang="en-US" sz="1200" kern="1200" dirty="0">
                <a:solidFill>
                  <a:schemeClr val="tx1"/>
                </a:solidFill>
                <a:effectLst/>
                <a:latin typeface="+mn-lt"/>
                <a:ea typeface="+mn-ea"/>
                <a:cs typeface="+mn-cs"/>
              </a:rPr>
              <a:t>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Tips for pitch,</a:t>
            </a:r>
            <a:r>
              <a:rPr lang="en-US" sz="1200" kern="1200" baseline="0" dirty="0">
                <a:solidFill>
                  <a:schemeClr val="tx1"/>
                </a:solidFill>
                <a:effectLst/>
                <a:latin typeface="+mn-lt"/>
                <a:ea typeface="+mn-ea"/>
                <a:cs typeface="+mn-cs"/>
              </a:rPr>
              <a:t> tone, and speed</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Communicating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Identify the components</a:t>
            </a:r>
            <a:r>
              <a:rPr lang="en-US" sz="1200" baseline="0" dirty="0"/>
              <a:t> of the </a:t>
            </a:r>
            <a:r>
              <a:rPr lang="en-US" sz="1200" dirty="0"/>
              <a:t>STAR Model</a:t>
            </a:r>
            <a:r>
              <a:rPr lang="en-US" sz="1200" baseline="0" dirty="0"/>
              <a:t> </a:t>
            </a:r>
            <a:r>
              <a:rPr lang="en-US" sz="1200" kern="1200" dirty="0">
                <a:solidFill>
                  <a:schemeClr val="tx1"/>
                </a:solidFill>
                <a:effectLst/>
                <a:latin typeface="+mn-lt"/>
                <a:ea typeface="+mn-ea"/>
                <a:cs typeface="+mn-cs"/>
              </a:rPr>
              <a:t>to speak clearly</a:t>
            </a:r>
            <a:r>
              <a:rPr lang="en-US" sz="1200" kern="1200" baseline="0" dirty="0">
                <a:solidFill>
                  <a:schemeClr val="tx1"/>
                </a:solidFill>
                <a:effectLst/>
                <a:latin typeface="+mn-lt"/>
                <a:ea typeface="+mn-ea"/>
                <a:cs typeface="+mn-cs"/>
              </a:rPr>
              <a:t> and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Practice applying the STAR Model to communicate</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Listening Skills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Seven ways to listen better</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Sending good signals</a:t>
            </a:r>
            <a:r>
              <a:rPr lang="en-US" sz="1200" baseline="0" dirty="0"/>
              <a:t> to others</a:t>
            </a: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Questioning &amp; Establishing Common Ground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Three types of questioning methods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Common ground checklist for communicating</a:t>
            </a:r>
            <a:endParaRPr lang="en-US" sz="120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1016860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For the better part of every day, we are communicating to and with others. Whether it’s the speech you deliver in the boardroom, the level of attention you give your spouse when they are talking to you, or the look that you give to the cat, it all means something. This session will help to understand the different methods of communication and how to make the most of each of them. </a:t>
            </a:r>
            <a:r>
              <a:rPr lang="en-US" strike="noStrike" baseline="0" dirty="0"/>
              <a:t>Today, you will learn tactics/tools/methodologies to assess the way you’re communicating, how you are listening to others, and apply approaches which will ultimately increase better communication among people receiving the message, and even how you are receiving them. </a:t>
            </a:r>
            <a:endParaRPr lang="en-US" b="1" dirty="0"/>
          </a:p>
          <a:p>
            <a:endParaRPr lang="en-US" b="1"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Why this topic is important to you?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 </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dirty="0"/>
              <a:t>&lt;Click&gt; </a:t>
            </a:r>
            <a:r>
              <a:rPr lang="en-US" sz="1200" i="1" dirty="0"/>
              <a:t>Why is knowing various</a:t>
            </a:r>
            <a:r>
              <a:rPr lang="en-US" sz="1200" i="1" baseline="0" dirty="0"/>
              <a:t> </a:t>
            </a:r>
            <a:r>
              <a:rPr lang="en-US" sz="1200" b="1" i="1" dirty="0">
                <a:solidFill>
                  <a:srgbClr val="00B050"/>
                </a:solidFill>
              </a:rPr>
              <a:t>Communication Strategies </a:t>
            </a:r>
            <a:r>
              <a:rPr lang="en-US" sz="1200" i="1" dirty="0"/>
              <a:t>necessary?</a:t>
            </a:r>
            <a:r>
              <a:rPr lang="en-US" sz="1200" i="1" baseline="0" dirty="0"/>
              <a:t>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i="1"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OR</a:t>
            </a:r>
            <a:r>
              <a:rPr lang="en-US" sz="1200" b="0" kern="1200" cap="none" baseline="0" dirty="0">
                <a:solidFill>
                  <a:schemeClr val="tx1"/>
                </a:solidFill>
                <a:effectLst/>
                <a:latin typeface="+mn-lt"/>
                <a:ea typeface="+mn-ea"/>
                <a:cs typeface="+mn-cs"/>
              </a:rPr>
              <a:t> t</a:t>
            </a:r>
            <a:r>
              <a:rPr lang="en-US" sz="1200" b="0" kern="1200" cap="none" dirty="0">
                <a:solidFill>
                  <a:schemeClr val="tx1"/>
                </a:solidFill>
                <a:effectLst/>
                <a:latin typeface="+mn-lt"/>
                <a:ea typeface="+mn-ea"/>
                <a:cs typeface="+mn-cs"/>
              </a:rPr>
              <a:t>o prompt/start</a:t>
            </a:r>
            <a:r>
              <a:rPr lang="en-US" sz="1200" b="0" kern="1200" cap="none" baseline="0" dirty="0">
                <a:solidFill>
                  <a:schemeClr val="tx1"/>
                </a:solidFill>
                <a:effectLst/>
                <a:latin typeface="+mn-lt"/>
                <a:ea typeface="+mn-ea"/>
                <a:cs typeface="+mn-cs"/>
              </a:rPr>
              <a:t> a dialogue.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dirty="0">
                <a:solidFill>
                  <a:schemeClr val="tx1"/>
                </a:solidFill>
                <a:effectLst/>
                <a:latin typeface="+mn-lt"/>
                <a:ea typeface="+mn-ea"/>
                <a:cs typeface="+mn-cs"/>
              </a:rPr>
              <a:t>FACILITATOR NOTES:</a:t>
            </a:r>
            <a:r>
              <a:rPr lang="en-US" sz="1200" b="1" kern="1200" cap="none" baseline="0" dirty="0">
                <a:solidFill>
                  <a:schemeClr val="tx1"/>
                </a:solidFill>
                <a:effectLst/>
                <a:latin typeface="+mn-lt"/>
                <a:ea typeface="+mn-ea"/>
                <a:cs typeface="+mn-cs"/>
              </a:rPr>
              <a:t> (AHEAD OF TIME) Capture a</a:t>
            </a:r>
            <a:r>
              <a:rPr lang="en-US" sz="1200" b="1" kern="1200" cap="none" dirty="0">
                <a:solidFill>
                  <a:schemeClr val="tx1"/>
                </a:solidFill>
                <a:effectLst/>
                <a:latin typeface="+mn-lt"/>
                <a:ea typeface="+mn-ea"/>
                <a:cs typeface="+mn-cs"/>
              </a:rPr>
              <a:t> real</a:t>
            </a:r>
            <a:r>
              <a:rPr lang="en-US" sz="1200" b="1" kern="1200" cap="none" baseline="0" dirty="0">
                <a:solidFill>
                  <a:schemeClr val="tx1"/>
                </a:solidFill>
                <a:effectLst/>
                <a:latin typeface="+mn-lt"/>
                <a:ea typeface="+mn-ea"/>
                <a:cs typeface="+mn-cs"/>
              </a:rPr>
              <a:t> life story that happened in your experience (use 3</a:t>
            </a:r>
            <a:r>
              <a:rPr lang="en-US" sz="1200" b="1" kern="1200" cap="none" baseline="30000" dirty="0">
                <a:solidFill>
                  <a:schemeClr val="tx1"/>
                </a:solidFill>
                <a:effectLst/>
                <a:latin typeface="+mn-lt"/>
                <a:ea typeface="+mn-ea"/>
                <a:cs typeface="+mn-cs"/>
              </a:rPr>
              <a:t>rd</a:t>
            </a:r>
            <a:r>
              <a:rPr lang="en-US" sz="1200" b="1" kern="1200" cap="none" baseline="0" dirty="0">
                <a:solidFill>
                  <a:schemeClr val="tx1"/>
                </a:solidFill>
                <a:effectLst/>
                <a:latin typeface="+mn-lt"/>
                <a:ea typeface="+mn-ea"/>
                <a:cs typeface="+mn-cs"/>
              </a:rPr>
              <a:t> person) and why knowing various communication strategies were import to know and apply to create a positive outcome/desired result.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&lt;Click&gt; So, what are the effects?</a:t>
            </a:r>
          </a:p>
          <a:p>
            <a:endParaRPr lang="en-US" b="1" dirty="0"/>
          </a:p>
          <a:p>
            <a:r>
              <a:rPr lang="en-US" dirty="0"/>
              <a:t>The effectiveness of your communication can have many different effects on your life, including items such as:</a:t>
            </a:r>
          </a:p>
          <a:p>
            <a:pPr marL="171450" indent="-171450">
              <a:buFont typeface="Arial" panose="020B0604020202020204" pitchFamily="34" charset="0"/>
              <a:buChar char="•"/>
            </a:pPr>
            <a:r>
              <a:rPr lang="en-US" dirty="0"/>
              <a:t>Level of stress</a:t>
            </a:r>
          </a:p>
          <a:p>
            <a:pPr marL="171450" indent="-171450">
              <a:buFont typeface="Arial" panose="020B0604020202020204" pitchFamily="34" charset="0"/>
              <a:buChar char="•"/>
            </a:pPr>
            <a:r>
              <a:rPr lang="en-US" dirty="0"/>
              <a:t>Relationships with others</a:t>
            </a:r>
          </a:p>
          <a:p>
            <a:pPr marL="171450" indent="-171450">
              <a:buFont typeface="Arial" panose="020B0604020202020204" pitchFamily="34" charset="0"/>
              <a:buChar char="•"/>
            </a:pPr>
            <a:r>
              <a:rPr lang="en-US" dirty="0"/>
              <a:t>Level of satisfaction with your life</a:t>
            </a:r>
          </a:p>
          <a:p>
            <a:pPr marL="171450" indent="-171450">
              <a:buFont typeface="Arial" panose="020B0604020202020204" pitchFamily="34" charset="0"/>
              <a:buChar char="•"/>
            </a:pPr>
            <a:r>
              <a:rPr lang="en-US" dirty="0"/>
              <a:t>Productivity and undesired outcomes</a:t>
            </a:r>
          </a:p>
          <a:p>
            <a:pPr marL="171450" indent="-171450">
              <a:buFont typeface="Arial" panose="020B0604020202020204" pitchFamily="34" charset="0"/>
              <a:buChar char="•"/>
            </a:pPr>
            <a:r>
              <a:rPr lang="en-US" dirty="0"/>
              <a:t>Ability to meet your goals and achieve your dreams</a:t>
            </a:r>
          </a:p>
          <a:p>
            <a:pPr marL="171450" indent="-171450">
              <a:buFont typeface="Arial" panose="020B0604020202020204" pitchFamily="34" charset="0"/>
              <a:buChar char="•"/>
            </a:pPr>
            <a:r>
              <a:rPr lang="en-US" dirty="0"/>
              <a:t>Ability to solve problems</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6</a:t>
            </a:fld>
            <a:endParaRPr lang="en-CA" dirty="0"/>
          </a:p>
        </p:txBody>
      </p:sp>
    </p:spTree>
    <p:extLst>
      <p:ext uri="{BB962C8B-B14F-4D97-AF65-F5344CB8AC3E}">
        <p14:creationId xmlns:p14="http://schemas.microsoft.com/office/powerpoint/2010/main" val="2372810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dirty="0"/>
              <a:t>In this section,</a:t>
            </a:r>
            <a:r>
              <a:rPr lang="en-US" baseline="0" dirty="0"/>
              <a:t> we will define what is communication, how we communicate, communication barriers, and factors to consider when communicating. Let’s start by digging into our own communication experience.</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18637460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b="1" baseline="0" dirty="0"/>
          </a:p>
          <a:p>
            <a:r>
              <a:rPr lang="en-US" b="1" baseline="0" dirty="0"/>
              <a:t>SAY/EXPLAIN</a:t>
            </a:r>
          </a:p>
          <a:p>
            <a:r>
              <a:rPr lang="en-US" b="0" baseline="0" dirty="0"/>
              <a:t>Let’s use the question I asked at the beginning of the session. </a:t>
            </a:r>
            <a:r>
              <a:rPr lang="en-US" sz="1600" dirty="0"/>
              <a:t>Think of a recent situation where you faced a communication challenge. </a:t>
            </a:r>
          </a:p>
          <a:p>
            <a:r>
              <a:rPr lang="en-US" sz="1200"/>
              <a:t>For Example: communicating a new process, where communication or lack thereof affected productivity, or where communication impacted decision making on a project.</a:t>
            </a:r>
          </a:p>
          <a:p>
            <a:endParaRPr lang="en-US" sz="1200" b="0" dirty="0"/>
          </a:p>
          <a:p>
            <a:r>
              <a:rPr lang="en-US" sz="1200" b="1" dirty="0"/>
              <a:t>TELL</a:t>
            </a:r>
          </a:p>
          <a:p>
            <a:r>
              <a:rPr lang="en-US" sz="1200" b="0" dirty="0"/>
              <a:t>Take</a:t>
            </a:r>
            <a:r>
              <a:rPr lang="en-US" sz="1200" b="0" baseline="0" dirty="0"/>
              <a:t> a moment to jot down your answer to this question on the </a:t>
            </a:r>
            <a:r>
              <a:rPr lang="en-US" sz="1200" b="1" baseline="0" dirty="0"/>
              <a:t>first page of your worksheet question #1</a:t>
            </a:r>
            <a:r>
              <a:rPr lang="en-US" sz="1200" b="0" baseline="0" dirty="0"/>
              <a:t>. You will need this information throughout the session. </a:t>
            </a:r>
            <a:endParaRPr lang="en-US" b="1" baseline="0" dirty="0"/>
          </a:p>
          <a:p>
            <a:endParaRPr lang="en-US" b="1" baseline="0" dirty="0"/>
          </a:p>
          <a:p>
            <a:r>
              <a:rPr lang="en-US" b="1" dirty="0"/>
              <a:t>Here is an example:</a:t>
            </a:r>
            <a:endParaRPr lang="en-US" dirty="0"/>
          </a:p>
          <a:p>
            <a:r>
              <a:rPr lang="en-US" dirty="0"/>
              <a:t>Ron and Amber were new hires and received their welcome packet informing them what would need to be completed the first few days on the job. Several of the items included technology related tasks like setting up their office email with footer information and registering for the internet email preferences. </a:t>
            </a:r>
          </a:p>
          <a:p>
            <a:r>
              <a:rPr lang="en-US" dirty="0"/>
              <a:t>Both were very knowledgeable in their field and with email, however were not familiar with the email application Outlook. They both had knowledge of and used Lotus Notes.</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Would anyone like to share a recent situation?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Collectively we can look at and work on helping each other work through the challenge during today’s session!</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endParaRPr lang="en-US" b="1" baseline="0" dirty="0"/>
          </a:p>
          <a:p>
            <a:r>
              <a:rPr lang="en-US" b="1" baseline="0" dirty="0"/>
              <a:t>POSSIBLY ASK</a:t>
            </a:r>
          </a:p>
          <a:p>
            <a:r>
              <a:rPr lang="en-US" baseline="0" dirty="0"/>
              <a:t>What kind of obstacles do you think you are/were facing?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What have you tried to overcome the communication challenge?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[Facilitator Note: </a:t>
            </a:r>
            <a:r>
              <a:rPr lang="en-US" b="0" baseline="0" dirty="0"/>
              <a:t>Ask if it is possible to use a participant’s answer to use an example during this session. OR - Think about using your own example from the last slide to start building on as the example to work through for the session.]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TRANSITION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Rest assured, during and even after this session, you will have tools and strategies to be able to apply various communication strategies to </a:t>
            </a:r>
            <a:r>
              <a:rPr lang="en-US" u="sng" baseline="0" dirty="0"/>
              <a:t>your</a:t>
            </a:r>
            <a:r>
              <a:rPr lang="en-US" baseline="0" dirty="0"/>
              <a:t> situation. I encourage you to utilize the worksheet handout to jot down your thoughts and your answers as we go through the session. </a:t>
            </a:r>
          </a:p>
          <a:p>
            <a:endParaRPr lang="en-US" baseline="0"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8</a:t>
            </a:fld>
            <a:endParaRPr lang="en-CA" dirty="0"/>
          </a:p>
        </p:txBody>
      </p:sp>
    </p:spTree>
    <p:extLst>
      <p:ext uri="{BB962C8B-B14F-4D97-AF65-F5344CB8AC3E}">
        <p14:creationId xmlns:p14="http://schemas.microsoft.com/office/powerpoint/2010/main" val="13299541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 </a:t>
            </a:r>
            <a:r>
              <a:rPr lang="en-US" sz="1200" b="0" kern="1200" cap="all" dirty="0">
                <a:solidFill>
                  <a:schemeClr val="tx1"/>
                </a:solidFill>
                <a:effectLst/>
                <a:latin typeface="+mn-lt"/>
                <a:ea typeface="+mn-ea"/>
                <a:cs typeface="+mn-cs"/>
              </a:rPr>
              <a:t>(should be a blank slide</a:t>
            </a:r>
            <a:r>
              <a:rPr lang="en-US" sz="1200" b="0" kern="1200" cap="all" baseline="0" dirty="0">
                <a:solidFill>
                  <a:schemeClr val="tx1"/>
                </a:solidFill>
                <a:effectLst/>
                <a:latin typeface="+mn-lt"/>
                <a:ea typeface="+mn-ea"/>
                <a:cs typeface="+mn-cs"/>
              </a:rPr>
              <a:t> with title only)</a:t>
            </a:r>
            <a:endParaRPr lang="en-US" b="1" dirty="0"/>
          </a:p>
          <a:p>
            <a:r>
              <a:rPr lang="en-US" dirty="0"/>
              <a:t>Many people traditionally think of the spoken word</a:t>
            </a:r>
            <a:r>
              <a:rPr lang="en-US" baseline="0" dirty="0"/>
              <a:t>.</a:t>
            </a:r>
            <a:r>
              <a:rPr lang="en-US" dirty="0"/>
              <a:t> People who are hearing impaired, however, might think of sign language. People who are visually impaired might think of Braille as well as sounds.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r>
              <a:rPr lang="en-US" dirty="0"/>
              <a:t>The dictionary defines communication as, “the imparting or interchange of </a:t>
            </a:r>
            <a:r>
              <a:rPr lang="en-US" sz="1200" i="0" dirty="0">
                <a:solidFill>
                  <a:srgbClr val="FF0000"/>
                </a:solidFill>
              </a:rPr>
              <a:t>&lt;Click&gt; </a:t>
            </a:r>
            <a:r>
              <a:rPr lang="en-US" dirty="0"/>
              <a:t>thoughts, </a:t>
            </a:r>
            <a:r>
              <a:rPr lang="en-US" sz="1200" i="0" dirty="0">
                <a:solidFill>
                  <a:srgbClr val="FF0000"/>
                </a:solidFill>
              </a:rPr>
              <a:t>&lt;Click&gt; </a:t>
            </a:r>
            <a:r>
              <a:rPr lang="en-US" dirty="0"/>
              <a:t>opinions, or information by speech, </a:t>
            </a:r>
            <a:r>
              <a:rPr lang="en-US" sz="1200" i="0" dirty="0">
                <a:solidFill>
                  <a:srgbClr val="FF0000"/>
                </a:solidFill>
              </a:rPr>
              <a:t>&lt;Click&gt; </a:t>
            </a:r>
            <a:r>
              <a:rPr lang="en-US" dirty="0"/>
              <a:t>writing, or </a:t>
            </a:r>
            <a:r>
              <a:rPr lang="en-US" sz="1200" i="0" dirty="0">
                <a:solidFill>
                  <a:srgbClr val="FF0000"/>
                </a:solidFill>
              </a:rPr>
              <a:t>&lt;Click&gt; </a:t>
            </a:r>
            <a:r>
              <a:rPr lang="en-US" dirty="0"/>
              <a:t>signs.”</a:t>
            </a:r>
          </a:p>
          <a:p>
            <a:r>
              <a:rPr lang="en-US" dirty="0"/>
              <a:t>It is also defined as, “means of sending messages, orders, etc., including telephone/cell phone/internet orders/texts</a:t>
            </a:r>
            <a:r>
              <a:rPr lang="en-US" baseline="0" dirty="0"/>
              <a:t> to name a few</a:t>
            </a:r>
            <a:r>
              <a:rPr lang="en-US" dirty="0"/>
              <a:t>,” and in biology as an, “activity by one organism that changes or has the potential to change the behavior of other organisms.”</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 </a:t>
            </a:r>
            <a:r>
              <a:rPr lang="en-US" dirty="0"/>
              <a:t>When we say the word, “communication,” what do you think of?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dialog/chat dialog.</a:t>
            </a:r>
            <a:endParaRPr lang="en-US" dirty="0"/>
          </a:p>
          <a:p>
            <a:endParaRPr lang="en-US" dirty="0"/>
          </a:p>
          <a:p>
            <a:r>
              <a:rPr lang="en-US" dirty="0"/>
              <a:t>Now that we have established </a:t>
            </a:r>
            <a:r>
              <a:rPr lang="en-US" baseline="0" dirty="0"/>
              <a:t>what is communication is – let’s add in the three main ways to communicate. </a:t>
            </a:r>
            <a:endParaRPr lang="en-US" dirty="0"/>
          </a:p>
        </p:txBody>
      </p:sp>
      <p:sp>
        <p:nvSpPr>
          <p:cNvPr id="4" name="Slide Number Placeholder 3"/>
          <p:cNvSpPr>
            <a:spLocks noGrp="1"/>
          </p:cNvSpPr>
          <p:nvPr>
            <p:ph type="sldNum" sz="quarter" idx="5"/>
          </p:nvPr>
        </p:nvSpPr>
        <p:spPr/>
        <p:txBody>
          <a:bodyPr/>
          <a:lstStyle/>
          <a:p>
            <a:pPr>
              <a:defRPr/>
            </a:pPr>
            <a:fld id="{E18AD854-8FAA-4315-9E82-57904E5AAF0E}" type="slidenum">
              <a:rPr lang="en-CA" smtClean="0"/>
              <a:pPr>
                <a:defRPr/>
              </a:pPr>
              <a:t>9</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flip="none" rotWithShape="1">
            <a:gsLst>
              <a:gs pos="33000">
                <a:schemeClr val="bg1"/>
              </a:gs>
              <a:gs pos="75000">
                <a:schemeClr val="bg1">
                  <a:lumMod val="5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3408040"/>
          </a:xfrm>
          <a:noFill/>
          <a:ln>
            <a:noFill/>
          </a:ln>
        </p:spPr>
        <p:txBody>
          <a:bodyPr/>
          <a:lstStyle>
            <a:lvl1pPr marL="0" indent="0">
              <a:buNone/>
              <a:defRPr i="1" baseline="0">
                <a:solidFill>
                  <a:schemeClr val="tx1"/>
                </a:solidFill>
                <a:latin typeface="+mj-lt"/>
              </a:defRPr>
            </a:lvl1pPr>
          </a:lstStyle>
          <a:p>
            <a:pPr lvl="0"/>
            <a:r>
              <a:rPr lang="en-US" dirty="0"/>
              <a:t>Click to edit Master text styles</a:t>
            </a:r>
          </a:p>
        </p:txBody>
      </p:sp>
      <p:pic>
        <p:nvPicPr>
          <p:cNvPr id="6" name="Picture 5" descr="C:\Users\Darren\Desktop\New Photos\s00012.png"/>
          <p:cNvPicPr>
            <a:picLocks noChangeAspect="1"/>
          </p:cNvPicPr>
          <p:nvPr userDrawn="1"/>
        </p:nvPicPr>
        <p:blipFill rotWithShape="1">
          <a:blip r:embed="rId2">
            <a:extLst>
              <a:ext uri="{28A0092B-C50C-407E-A947-70E740481C1C}">
                <a14:useLocalDpi xmlns:a14="http://schemas.microsoft.com/office/drawing/2010/main" val="0"/>
              </a:ext>
            </a:extLst>
          </a:blip>
          <a:srcRect l="15869" t="6805" r="13174" b="9167"/>
          <a:stretch/>
        </p:blipFill>
        <p:spPr bwMode="auto">
          <a:xfrm>
            <a:off x="7208757" y="3789040"/>
            <a:ext cx="1870233" cy="2947392"/>
          </a:xfrm>
          <a:prstGeom prst="rect">
            <a:avLst/>
          </a:prstGeom>
          <a:noFill/>
          <a:ln>
            <a:noFill/>
          </a:ln>
        </p:spPr>
      </p:pic>
    </p:spTree>
    <p:extLst>
      <p:ext uri="{BB962C8B-B14F-4D97-AF65-F5344CB8AC3E}">
        <p14:creationId xmlns:p14="http://schemas.microsoft.com/office/powerpoint/2010/main" val="109645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560414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517255" y="908720"/>
            <a:ext cx="6048672" cy="369332"/>
          </a:xfrm>
          <a:prstGeom prst="rect">
            <a:avLst/>
          </a:prstGeom>
          <a:noFill/>
        </p:spPr>
        <p:txBody>
          <a:bodyPr wrap="square" rtlCol="0">
            <a:spAutoFit/>
          </a:bodyPr>
          <a:lstStyle/>
          <a:p>
            <a:pPr algn="ctr"/>
            <a:r>
              <a:rPr lang="en-US" dirty="0"/>
              <a:t>Hello and welcome to 327 Solutions Inc. webinar:</a:t>
            </a:r>
          </a:p>
        </p:txBody>
      </p:sp>
      <p:sp>
        <p:nvSpPr>
          <p:cNvPr id="2" name="Title 1"/>
          <p:cNvSpPr>
            <a:spLocks noGrp="1"/>
          </p:cNvSpPr>
          <p:nvPr>
            <p:ph type="title"/>
          </p:nvPr>
        </p:nvSpPr>
        <p:spPr>
          <a:xfrm>
            <a:off x="426791" y="114316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52061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1652047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1009939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2998405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771791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855879C-817A-4465-A002-F58D39370D10}" type="datetimeFigureOut">
              <a:rPr lang="en-US"/>
              <a:pPr>
                <a:defRPr/>
              </a:pPr>
              <a:t>6/15/2016</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16C9084-399D-4234-9FA0-49E4615400FB}"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62880" y="1143166"/>
            <a:ext cx="8229600" cy="1143000"/>
          </a:xfrm>
        </p:spPr>
        <p:txBody>
          <a:bodyPr/>
          <a:lstStyle/>
          <a:p>
            <a:r>
              <a:rPr lang="en-US" b="1" dirty="0">
                <a:solidFill>
                  <a:schemeClr val="accent3">
                    <a:lumMod val="75000"/>
                  </a:schemeClr>
                </a:solidFill>
              </a:rPr>
              <a:t>Communication Strategies</a:t>
            </a:r>
            <a:endParaRPr lang="en-US" dirty="0">
              <a:solidFill>
                <a:schemeClr val="accent3">
                  <a:lumMod val="75000"/>
                </a:schemeClr>
              </a:solidFill>
            </a:endParaRPr>
          </a:p>
        </p:txBody>
      </p:sp>
      <p:sp>
        <p:nvSpPr>
          <p:cNvPr id="7" name="Content Placeholder 6"/>
          <p:cNvSpPr>
            <a:spLocks noGrp="1"/>
          </p:cNvSpPr>
          <p:nvPr>
            <p:ph sz="quarter" idx="10"/>
          </p:nvPr>
        </p:nvSpPr>
        <p:spPr>
          <a:xfrm>
            <a:off x="971600" y="2348880"/>
            <a:ext cx="7103132" cy="2880320"/>
          </a:xfrm>
        </p:spPr>
        <p:txBody>
          <a:bodyPr/>
          <a:lstStyle/>
          <a:p>
            <a:r>
              <a:rPr lang="en-US" sz="2400" dirty="0"/>
              <a:t>While we wait for everyone to join:</a:t>
            </a:r>
          </a:p>
          <a:p>
            <a:endParaRPr lang="en-US" sz="1000" dirty="0"/>
          </a:p>
          <a:p>
            <a:r>
              <a:rPr lang="en-US" sz="2400" dirty="0"/>
              <a:t>Think of a recent situation where you faced a communication challenge. </a:t>
            </a:r>
          </a:p>
          <a:p>
            <a:endParaRPr lang="en-US" sz="2400" dirty="0"/>
          </a:p>
          <a:p>
            <a:r>
              <a:rPr lang="en-US" sz="1800" dirty="0"/>
              <a:t>For Example: communicating a new process, </a:t>
            </a:r>
          </a:p>
          <a:p>
            <a:r>
              <a:rPr lang="en-US" sz="1800" dirty="0"/>
              <a:t>where communication or lack thereof affected productivity, or where communication impacted decision making on a project.</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Tree>
    <p:extLst>
      <p:ext uri="{BB962C8B-B14F-4D97-AF65-F5344CB8AC3E}">
        <p14:creationId xmlns:p14="http://schemas.microsoft.com/office/powerpoint/2010/main" val="11495361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a:t>How Do We Communicate?</a:t>
            </a:r>
          </a:p>
        </p:txBody>
      </p:sp>
      <p:grpSp>
        <p:nvGrpSpPr>
          <p:cNvPr id="12" name="Group 11"/>
          <p:cNvGrpSpPr/>
          <p:nvPr/>
        </p:nvGrpSpPr>
        <p:grpSpPr>
          <a:xfrm>
            <a:off x="568455" y="3516375"/>
            <a:ext cx="2534479" cy="740880"/>
            <a:chOff x="0" y="815901"/>
            <a:chExt cx="3326566" cy="740880"/>
          </a:xfrm>
          <a:scene3d>
            <a:camera prst="orthographicFront"/>
            <a:lightRig rig="flat" dir="t"/>
          </a:scene3d>
        </p:grpSpPr>
        <p:sp>
          <p:nvSpPr>
            <p:cNvPr id="13" name="Rounded Rectangle 12"/>
            <p:cNvSpPr/>
            <p:nvPr/>
          </p:nvSpPr>
          <p:spPr>
            <a:xfrm>
              <a:off x="0" y="815901"/>
              <a:ext cx="3326566" cy="740880"/>
            </a:xfrm>
            <a:prstGeom prst="roundRect">
              <a:avLst/>
            </a:prstGeom>
            <a:solidFill>
              <a:schemeClr val="accent6">
                <a:lumMod val="75000"/>
              </a:schemeClr>
            </a:solidFill>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4" name="Rounded Rectangle 6"/>
            <p:cNvSpPr txBox="1"/>
            <p:nvPr/>
          </p:nvSpPr>
          <p:spPr>
            <a:xfrm>
              <a:off x="1" y="852068"/>
              <a:ext cx="3290397" cy="6685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dirty="0"/>
                <a:t>V</a:t>
              </a:r>
              <a:r>
                <a:rPr lang="en-US" sz="2800" kern="1200" dirty="0"/>
                <a:t>erbal</a:t>
              </a:r>
            </a:p>
          </p:txBody>
        </p:sp>
      </p:grpSp>
      <p:grpSp>
        <p:nvGrpSpPr>
          <p:cNvPr id="41" name="Group 40"/>
          <p:cNvGrpSpPr/>
          <p:nvPr/>
        </p:nvGrpSpPr>
        <p:grpSpPr>
          <a:xfrm>
            <a:off x="3324261" y="3516375"/>
            <a:ext cx="2534479" cy="740880"/>
            <a:chOff x="0" y="815901"/>
            <a:chExt cx="3326566" cy="740880"/>
          </a:xfrm>
          <a:scene3d>
            <a:camera prst="orthographicFront"/>
            <a:lightRig rig="flat" dir="t"/>
          </a:scene3d>
        </p:grpSpPr>
        <p:sp>
          <p:nvSpPr>
            <p:cNvPr id="42" name="Rounded Rectangle 41"/>
            <p:cNvSpPr/>
            <p:nvPr/>
          </p:nvSpPr>
          <p:spPr>
            <a:xfrm>
              <a:off x="0" y="815901"/>
              <a:ext cx="3326566" cy="740880"/>
            </a:xfrm>
            <a:prstGeom prst="roundRect">
              <a:avLst/>
            </a:prstGeom>
            <a:solidFill>
              <a:schemeClr val="accent6">
                <a:lumMod val="75000"/>
              </a:schemeClr>
            </a:solidFill>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43" name="Rounded Rectangle 6"/>
            <p:cNvSpPr txBox="1"/>
            <p:nvPr/>
          </p:nvSpPr>
          <p:spPr>
            <a:xfrm>
              <a:off x="1" y="852068"/>
              <a:ext cx="3290397" cy="6685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Paraverbal</a:t>
              </a:r>
            </a:p>
          </p:txBody>
        </p:sp>
      </p:grpSp>
      <p:cxnSp>
        <p:nvCxnSpPr>
          <p:cNvPr id="4" name="Straight Arrow Connector 3"/>
          <p:cNvCxnSpPr>
            <a:endCxn id="13" idx="0"/>
          </p:cNvCxnSpPr>
          <p:nvPr/>
        </p:nvCxnSpPr>
        <p:spPr>
          <a:xfrm flipH="1">
            <a:off x="1835695" y="2323283"/>
            <a:ext cx="1" cy="1193092"/>
          </a:xfrm>
          <a:prstGeom prst="straightConnector1">
            <a:avLst/>
          </a:prstGeom>
          <a:ln w="57150">
            <a:tailEnd type="triangle"/>
          </a:ln>
        </p:spPr>
        <p:style>
          <a:lnRef idx="1">
            <a:schemeClr val="accent6"/>
          </a:lnRef>
          <a:fillRef idx="0">
            <a:schemeClr val="accent6"/>
          </a:fillRef>
          <a:effectRef idx="0">
            <a:schemeClr val="accent6"/>
          </a:effectRef>
          <a:fontRef idx="minor">
            <a:schemeClr val="tx1"/>
          </a:fontRef>
        </p:style>
      </p:cxnSp>
      <p:cxnSp>
        <p:nvCxnSpPr>
          <p:cNvPr id="9" name="Straight Arrow Connector 8"/>
          <p:cNvCxnSpPr>
            <a:endCxn id="42" idx="0"/>
          </p:cNvCxnSpPr>
          <p:nvPr/>
        </p:nvCxnSpPr>
        <p:spPr>
          <a:xfrm>
            <a:off x="1835696" y="2323283"/>
            <a:ext cx="2755805" cy="1193092"/>
          </a:xfrm>
          <a:prstGeom prst="straightConnector1">
            <a:avLst/>
          </a:prstGeom>
          <a:ln w="57150">
            <a:tailEnd type="triangle"/>
          </a:ln>
        </p:spPr>
        <p:style>
          <a:lnRef idx="1">
            <a:schemeClr val="accent6"/>
          </a:lnRef>
          <a:fillRef idx="0">
            <a:schemeClr val="accent6"/>
          </a:fillRef>
          <a:effectRef idx="0">
            <a:schemeClr val="accent6"/>
          </a:effectRef>
          <a:fontRef idx="minor">
            <a:schemeClr val="tx1"/>
          </a:fontRef>
        </p:style>
      </p:cxnSp>
      <p:grpSp>
        <p:nvGrpSpPr>
          <p:cNvPr id="74" name="Group 73"/>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75" name="Rounded Rectangle 74"/>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6"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77" name="Group 76"/>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78" name="Rounded Rectangle 77"/>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9"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0" name="Group 79"/>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81" name="Rounded Rectangle 80"/>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82"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fade">
                                      <p:cBhvr>
                                        <p:cTn id="23" dur="500"/>
                                        <p:tgtEl>
                                          <p:spTgt spid="4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7"/>
                                        </p:tgtEl>
                                        <p:attrNameLst>
                                          <p:attrName>style.visibility</p:attrName>
                                        </p:attrNameLst>
                                      </p:cBhvr>
                                      <p:to>
                                        <p:strVal val="visible"/>
                                      </p:to>
                                    </p:set>
                                    <p:animEffect transition="in" filter="fade">
                                      <p:cBhvr>
                                        <p:cTn id="28" dur="500"/>
                                        <p:tgtEl>
                                          <p:spTgt spid="7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80"/>
                                        </p:tgtEl>
                                        <p:attrNameLst>
                                          <p:attrName>style.visibility</p:attrName>
                                        </p:attrNameLst>
                                      </p:cBhvr>
                                      <p:to>
                                        <p:strVal val="visible"/>
                                      </p:to>
                                    </p:set>
                                    <p:animEffect transition="in" filter="fade">
                                      <p:cBhvr>
                                        <p:cTn id="33"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Environmental Factors in Communication</a:t>
            </a:r>
          </a:p>
        </p:txBody>
      </p:sp>
      <p:grpSp>
        <p:nvGrpSpPr>
          <p:cNvPr id="75" name="Group 74"/>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76" name="Rounded Rectangle 75"/>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7"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78" name="Group 77"/>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79" name="Rounded Rectangle 78"/>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80"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1" name="Group 80"/>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82" name="Rounded Rectangle 81"/>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83"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grpSp>
        <p:nvGrpSpPr>
          <p:cNvPr id="84" name="Group 83"/>
          <p:cNvGrpSpPr/>
          <p:nvPr/>
        </p:nvGrpSpPr>
        <p:grpSpPr>
          <a:xfrm>
            <a:off x="767521" y="2852938"/>
            <a:ext cx="2139696" cy="1049237"/>
            <a:chOff x="0" y="205478"/>
            <a:chExt cx="2139696" cy="1049237"/>
          </a:xfrm>
          <a:solidFill>
            <a:srgbClr val="7030A0"/>
          </a:solidFill>
          <a:scene3d>
            <a:camera prst="orthographicFront"/>
            <a:lightRig rig="flat" dir="t"/>
          </a:scene3d>
        </p:grpSpPr>
        <p:sp>
          <p:nvSpPr>
            <p:cNvPr id="85" name="Round Same Side Corner Rectangle 84"/>
            <p:cNvSpPr/>
            <p:nvPr/>
          </p:nvSpPr>
          <p:spPr>
            <a:xfrm>
              <a:off x="0" y="205478"/>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86" name="Round Same Side Corner Rectangle 4"/>
            <p:cNvSpPr txBox="1"/>
            <p:nvPr/>
          </p:nvSpPr>
          <p:spPr>
            <a:xfrm>
              <a:off x="20753" y="256707"/>
              <a:ext cx="206771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Method</a:t>
              </a:r>
            </a:p>
          </p:txBody>
        </p:sp>
      </p:grpSp>
      <p:grpSp>
        <p:nvGrpSpPr>
          <p:cNvPr id="87" name="Group 86"/>
          <p:cNvGrpSpPr/>
          <p:nvPr/>
        </p:nvGrpSpPr>
        <p:grpSpPr>
          <a:xfrm>
            <a:off x="3538992" y="2852937"/>
            <a:ext cx="2139696" cy="1049237"/>
            <a:chOff x="0" y="1738362"/>
            <a:chExt cx="2139696" cy="1049237"/>
          </a:xfrm>
          <a:noFill/>
          <a:scene3d>
            <a:camera prst="orthographicFront"/>
            <a:lightRig rig="flat" dir="t"/>
          </a:scene3d>
        </p:grpSpPr>
        <p:sp>
          <p:nvSpPr>
            <p:cNvPr id="88" name="Round Same Side Corner Rectangle 87"/>
            <p:cNvSpPr/>
            <p:nvPr/>
          </p:nvSpPr>
          <p:spPr>
            <a:xfrm>
              <a:off x="0" y="1738362"/>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89" name="Round Same Side Corner Rectangle 4"/>
            <p:cNvSpPr txBox="1"/>
            <p:nvPr/>
          </p:nvSpPr>
          <p:spPr>
            <a:xfrm>
              <a:off x="1" y="1789591"/>
              <a:ext cx="20884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Mass</a:t>
              </a:r>
            </a:p>
          </p:txBody>
        </p:sp>
      </p:grpSp>
      <p:grpSp>
        <p:nvGrpSpPr>
          <p:cNvPr id="90" name="Group 89"/>
          <p:cNvGrpSpPr/>
          <p:nvPr/>
        </p:nvGrpSpPr>
        <p:grpSpPr>
          <a:xfrm>
            <a:off x="6275296" y="2852936"/>
            <a:ext cx="2139696" cy="1049237"/>
            <a:chOff x="0" y="3271246"/>
            <a:chExt cx="2139696" cy="1049237"/>
          </a:xfrm>
          <a:noFill/>
          <a:scene3d>
            <a:camera prst="orthographicFront"/>
            <a:lightRig rig="flat" dir="t"/>
          </a:scene3d>
        </p:grpSpPr>
        <p:sp>
          <p:nvSpPr>
            <p:cNvPr id="91" name="Round Same Side Corner Rectangle 90"/>
            <p:cNvSpPr/>
            <p:nvPr/>
          </p:nvSpPr>
          <p:spPr>
            <a:xfrm>
              <a:off x="0" y="3271246"/>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92" name="Round Same Side Corner Rectangle 4"/>
            <p:cNvSpPr txBox="1"/>
            <p:nvPr/>
          </p:nvSpPr>
          <p:spPr>
            <a:xfrm>
              <a:off x="10201" y="3322475"/>
              <a:ext cx="20782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Audience</a:t>
              </a:r>
            </a:p>
          </p:txBody>
        </p:sp>
      </p:grpSp>
      <p:sp>
        <p:nvSpPr>
          <p:cNvPr id="93" name="Rectangle 92"/>
          <p:cNvSpPr/>
          <p:nvPr/>
        </p:nvSpPr>
        <p:spPr>
          <a:xfrm>
            <a:off x="611560" y="1412776"/>
            <a:ext cx="7848872" cy="1008112"/>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Overview of Common Barriers</a:t>
            </a:r>
          </a:p>
        </p:txBody>
      </p:sp>
      <p:grpSp>
        <p:nvGrpSpPr>
          <p:cNvPr id="24" name="Group 23"/>
          <p:cNvGrpSpPr/>
          <p:nvPr/>
        </p:nvGrpSpPr>
        <p:grpSpPr>
          <a:xfrm>
            <a:off x="619170" y="4221090"/>
            <a:ext cx="2557121" cy="689200"/>
            <a:chOff x="0" y="205478"/>
            <a:chExt cx="2139696" cy="1049237"/>
          </a:xfrm>
          <a:solidFill>
            <a:schemeClr val="accent5">
              <a:lumMod val="75000"/>
            </a:schemeClr>
          </a:solidFill>
          <a:scene3d>
            <a:camera prst="orthographicFront"/>
            <a:lightRig rig="flat" dir="t"/>
          </a:scene3d>
        </p:grpSpPr>
        <p:sp>
          <p:nvSpPr>
            <p:cNvPr id="25" name="Round Same Side Corner Rectangle 24"/>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6"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Language / Culture</a:t>
              </a:r>
            </a:p>
          </p:txBody>
        </p:sp>
      </p:grpSp>
      <p:grpSp>
        <p:nvGrpSpPr>
          <p:cNvPr id="27" name="Group 26"/>
          <p:cNvGrpSpPr/>
          <p:nvPr/>
        </p:nvGrpSpPr>
        <p:grpSpPr>
          <a:xfrm>
            <a:off x="3390641" y="4221089"/>
            <a:ext cx="2557121" cy="689200"/>
            <a:chOff x="0" y="1738362"/>
            <a:chExt cx="2139696" cy="1049237"/>
          </a:xfrm>
          <a:solidFill>
            <a:schemeClr val="accent5">
              <a:lumMod val="75000"/>
            </a:schemeClr>
          </a:solidFill>
          <a:scene3d>
            <a:camera prst="orthographicFront"/>
            <a:lightRig rig="flat" dir="t"/>
          </a:scene3d>
        </p:grpSpPr>
        <p:sp>
          <p:nvSpPr>
            <p:cNvPr id="28" name="Round Same Side Corner Rectangle 27"/>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9"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Location / Scheduling</a:t>
              </a:r>
            </a:p>
          </p:txBody>
        </p:sp>
      </p:grpSp>
      <p:grpSp>
        <p:nvGrpSpPr>
          <p:cNvPr id="30" name="Group 29"/>
          <p:cNvGrpSpPr/>
          <p:nvPr/>
        </p:nvGrpSpPr>
        <p:grpSpPr>
          <a:xfrm>
            <a:off x="6126945" y="4221088"/>
            <a:ext cx="2557121" cy="689200"/>
            <a:chOff x="0" y="3271246"/>
            <a:chExt cx="2139696" cy="1049237"/>
          </a:xfrm>
          <a:solidFill>
            <a:schemeClr val="accent5">
              <a:lumMod val="75000"/>
            </a:schemeClr>
          </a:solidFill>
          <a:scene3d>
            <a:camera prst="orthographicFront"/>
            <a:lightRig rig="flat" dir="t"/>
          </a:scene3d>
        </p:grpSpPr>
        <p:sp>
          <p:nvSpPr>
            <p:cNvPr id="31" name="Round Same Side Corner Rectangle 30"/>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32"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sz="1600" dirty="0"/>
                <a:t>Lack of knowledge</a:t>
              </a:r>
              <a:endParaRPr lang="en-US" sz="1600" kern="1200" dirty="0"/>
            </a:p>
          </p:txBody>
        </p:sp>
      </p:grpSp>
      <p:grpSp>
        <p:nvGrpSpPr>
          <p:cNvPr id="51" name="Group 50"/>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52" name="Rounded Rectangle 51"/>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53"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54" name="Group 53"/>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55" name="Rounded Rectangle 54"/>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56"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57" name="Group 56"/>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58" name="Rounded Rectangle 57"/>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59"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grpSp>
        <p:nvGrpSpPr>
          <p:cNvPr id="60" name="Group 59"/>
          <p:cNvGrpSpPr/>
          <p:nvPr/>
        </p:nvGrpSpPr>
        <p:grpSpPr>
          <a:xfrm>
            <a:off x="767521" y="2852938"/>
            <a:ext cx="2139696" cy="1049237"/>
            <a:chOff x="0" y="205478"/>
            <a:chExt cx="2139696" cy="1049237"/>
          </a:xfrm>
          <a:solidFill>
            <a:srgbClr val="7030A0"/>
          </a:solidFill>
          <a:scene3d>
            <a:camera prst="orthographicFront"/>
            <a:lightRig rig="flat" dir="t"/>
          </a:scene3d>
        </p:grpSpPr>
        <p:sp>
          <p:nvSpPr>
            <p:cNvPr id="61" name="Round Same Side Corner Rectangle 60"/>
            <p:cNvSpPr/>
            <p:nvPr/>
          </p:nvSpPr>
          <p:spPr>
            <a:xfrm>
              <a:off x="0" y="205478"/>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2" name="Round Same Side Corner Rectangle 4"/>
            <p:cNvSpPr txBox="1"/>
            <p:nvPr/>
          </p:nvSpPr>
          <p:spPr>
            <a:xfrm>
              <a:off x="20753" y="256707"/>
              <a:ext cx="206771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Method</a:t>
              </a:r>
            </a:p>
          </p:txBody>
        </p:sp>
      </p:grpSp>
      <p:grpSp>
        <p:nvGrpSpPr>
          <p:cNvPr id="63" name="Group 62"/>
          <p:cNvGrpSpPr/>
          <p:nvPr/>
        </p:nvGrpSpPr>
        <p:grpSpPr>
          <a:xfrm>
            <a:off x="3538992" y="2852937"/>
            <a:ext cx="2139696" cy="1049237"/>
            <a:chOff x="0" y="1738362"/>
            <a:chExt cx="2139696" cy="1049237"/>
          </a:xfrm>
          <a:noFill/>
          <a:scene3d>
            <a:camera prst="orthographicFront"/>
            <a:lightRig rig="flat" dir="t"/>
          </a:scene3d>
        </p:grpSpPr>
        <p:sp>
          <p:nvSpPr>
            <p:cNvPr id="64" name="Round Same Side Corner Rectangle 63"/>
            <p:cNvSpPr/>
            <p:nvPr/>
          </p:nvSpPr>
          <p:spPr>
            <a:xfrm>
              <a:off x="0" y="1738362"/>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65" name="Round Same Side Corner Rectangle 4"/>
            <p:cNvSpPr txBox="1"/>
            <p:nvPr/>
          </p:nvSpPr>
          <p:spPr>
            <a:xfrm>
              <a:off x="1" y="1789591"/>
              <a:ext cx="20884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Mass</a:t>
              </a:r>
            </a:p>
          </p:txBody>
        </p:sp>
      </p:grpSp>
      <p:grpSp>
        <p:nvGrpSpPr>
          <p:cNvPr id="66" name="Group 65"/>
          <p:cNvGrpSpPr/>
          <p:nvPr/>
        </p:nvGrpSpPr>
        <p:grpSpPr>
          <a:xfrm>
            <a:off x="6275296" y="2852936"/>
            <a:ext cx="2139696" cy="1049237"/>
            <a:chOff x="0" y="3271246"/>
            <a:chExt cx="2139696" cy="1049237"/>
          </a:xfrm>
          <a:noFill/>
          <a:scene3d>
            <a:camera prst="orthographicFront"/>
            <a:lightRig rig="flat" dir="t"/>
          </a:scene3d>
        </p:grpSpPr>
        <p:sp>
          <p:nvSpPr>
            <p:cNvPr id="67" name="Round Same Side Corner Rectangle 66"/>
            <p:cNvSpPr/>
            <p:nvPr/>
          </p:nvSpPr>
          <p:spPr>
            <a:xfrm>
              <a:off x="0" y="3271246"/>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68" name="Round Same Side Corner Rectangle 4"/>
            <p:cNvSpPr txBox="1"/>
            <p:nvPr/>
          </p:nvSpPr>
          <p:spPr>
            <a:xfrm>
              <a:off x="10201" y="3322475"/>
              <a:ext cx="20782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Audience</a:t>
              </a:r>
            </a:p>
          </p:txBody>
        </p:sp>
      </p:grpSp>
      <p:sp>
        <p:nvSpPr>
          <p:cNvPr id="69" name="Rectangle 68"/>
          <p:cNvSpPr/>
          <p:nvPr/>
        </p:nvSpPr>
        <p:spPr>
          <a:xfrm>
            <a:off x="611560" y="1412776"/>
            <a:ext cx="7848872" cy="2808312"/>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0" name="Group 69"/>
          <p:cNvGrpSpPr/>
          <p:nvPr/>
        </p:nvGrpSpPr>
        <p:grpSpPr>
          <a:xfrm>
            <a:off x="611560" y="5085186"/>
            <a:ext cx="2557121" cy="689200"/>
            <a:chOff x="0" y="205478"/>
            <a:chExt cx="2139696" cy="1049237"/>
          </a:xfrm>
          <a:solidFill>
            <a:schemeClr val="accent5">
              <a:lumMod val="75000"/>
            </a:schemeClr>
          </a:solidFill>
          <a:scene3d>
            <a:camera prst="orthographicFront"/>
            <a:lightRig rig="flat" dir="t"/>
          </a:scene3d>
        </p:grpSpPr>
        <p:sp>
          <p:nvSpPr>
            <p:cNvPr id="71" name="Round Same Side Corner Rectangle 70"/>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2"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Styles / Interests</a:t>
              </a:r>
            </a:p>
          </p:txBody>
        </p:sp>
      </p:grpSp>
      <p:grpSp>
        <p:nvGrpSpPr>
          <p:cNvPr id="73" name="Group 72"/>
          <p:cNvGrpSpPr/>
          <p:nvPr/>
        </p:nvGrpSpPr>
        <p:grpSpPr>
          <a:xfrm>
            <a:off x="3383031" y="5085185"/>
            <a:ext cx="2557121" cy="689200"/>
            <a:chOff x="0" y="1738362"/>
            <a:chExt cx="2139696" cy="1049237"/>
          </a:xfrm>
          <a:solidFill>
            <a:schemeClr val="accent5">
              <a:lumMod val="75000"/>
            </a:schemeClr>
          </a:solidFill>
          <a:scene3d>
            <a:camera prst="orthographicFront"/>
            <a:lightRig rig="flat" dir="t"/>
          </a:scene3d>
        </p:grpSpPr>
        <p:sp>
          <p:nvSpPr>
            <p:cNvPr id="74" name="Round Same Side Corner Rectangle 73"/>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5"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Perspectives / Values</a:t>
              </a:r>
            </a:p>
          </p:txBody>
        </p:sp>
      </p:grpSp>
      <p:grpSp>
        <p:nvGrpSpPr>
          <p:cNvPr id="76" name="Group 75"/>
          <p:cNvGrpSpPr/>
          <p:nvPr/>
        </p:nvGrpSpPr>
        <p:grpSpPr>
          <a:xfrm>
            <a:off x="6119335" y="5085184"/>
            <a:ext cx="2557121" cy="689200"/>
            <a:chOff x="0" y="3271246"/>
            <a:chExt cx="2139696" cy="1049237"/>
          </a:xfrm>
          <a:solidFill>
            <a:schemeClr val="accent5">
              <a:lumMod val="75000"/>
            </a:schemeClr>
          </a:solidFill>
          <a:scene3d>
            <a:camera prst="orthographicFront"/>
            <a:lightRig rig="flat" dir="t"/>
          </a:scene3d>
        </p:grpSpPr>
        <p:sp>
          <p:nvSpPr>
            <p:cNvPr id="77" name="Round Same Side Corner Rectangle 76"/>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8"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sz="1600" dirty="0"/>
                <a:t>Technology</a:t>
              </a:r>
            </a:p>
          </p:txBody>
        </p:sp>
      </p:grpSp>
    </p:spTree>
    <p:extLst>
      <p:ext uri="{BB962C8B-B14F-4D97-AF65-F5344CB8AC3E}">
        <p14:creationId xmlns:p14="http://schemas.microsoft.com/office/powerpoint/2010/main" val="388600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Reducing Barrier Tips</a:t>
            </a:r>
          </a:p>
        </p:txBody>
      </p:sp>
      <p:grpSp>
        <p:nvGrpSpPr>
          <p:cNvPr id="24" name="Group 23"/>
          <p:cNvGrpSpPr/>
          <p:nvPr/>
        </p:nvGrpSpPr>
        <p:grpSpPr>
          <a:xfrm>
            <a:off x="611560" y="1268760"/>
            <a:ext cx="2557121" cy="689200"/>
            <a:chOff x="0" y="205478"/>
            <a:chExt cx="2139696" cy="1049237"/>
          </a:xfrm>
          <a:solidFill>
            <a:schemeClr val="accent5">
              <a:lumMod val="75000"/>
            </a:schemeClr>
          </a:solidFill>
          <a:scene3d>
            <a:camera prst="orthographicFront"/>
            <a:lightRig rig="flat" dir="t"/>
          </a:scene3d>
        </p:grpSpPr>
        <p:sp>
          <p:nvSpPr>
            <p:cNvPr id="25" name="Round Same Side Corner Rectangle 24"/>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6"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Language / Culture</a:t>
              </a:r>
            </a:p>
          </p:txBody>
        </p:sp>
      </p:grpSp>
      <p:grpSp>
        <p:nvGrpSpPr>
          <p:cNvPr id="27" name="Group 26"/>
          <p:cNvGrpSpPr/>
          <p:nvPr/>
        </p:nvGrpSpPr>
        <p:grpSpPr>
          <a:xfrm>
            <a:off x="611560" y="2968148"/>
            <a:ext cx="2557121" cy="689200"/>
            <a:chOff x="0" y="1738362"/>
            <a:chExt cx="2139696" cy="1049237"/>
          </a:xfrm>
          <a:solidFill>
            <a:schemeClr val="accent5">
              <a:lumMod val="75000"/>
            </a:schemeClr>
          </a:solidFill>
          <a:scene3d>
            <a:camera prst="orthographicFront"/>
            <a:lightRig rig="flat" dir="t"/>
          </a:scene3d>
        </p:grpSpPr>
        <p:sp>
          <p:nvSpPr>
            <p:cNvPr id="28" name="Round Same Side Corner Rectangle 27"/>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9"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Location / Scheduling</a:t>
              </a:r>
            </a:p>
          </p:txBody>
        </p:sp>
      </p:grpSp>
      <p:grpSp>
        <p:nvGrpSpPr>
          <p:cNvPr id="30" name="Group 29"/>
          <p:cNvGrpSpPr/>
          <p:nvPr/>
        </p:nvGrpSpPr>
        <p:grpSpPr>
          <a:xfrm>
            <a:off x="611560" y="4667536"/>
            <a:ext cx="2557121" cy="689200"/>
            <a:chOff x="0" y="3271246"/>
            <a:chExt cx="2139696" cy="1049237"/>
          </a:xfrm>
          <a:solidFill>
            <a:schemeClr val="accent5">
              <a:lumMod val="75000"/>
            </a:schemeClr>
          </a:solidFill>
          <a:scene3d>
            <a:camera prst="orthographicFront"/>
            <a:lightRig rig="flat" dir="t"/>
          </a:scene3d>
        </p:grpSpPr>
        <p:sp>
          <p:nvSpPr>
            <p:cNvPr id="31" name="Round Same Side Corner Rectangle 30"/>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32"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dirty="0"/>
                <a:t>Lack of knowledge</a:t>
              </a:r>
              <a:endParaRPr lang="en-US" kern="1200" dirty="0"/>
            </a:p>
          </p:txBody>
        </p:sp>
      </p:grpSp>
      <p:grpSp>
        <p:nvGrpSpPr>
          <p:cNvPr id="70" name="Group 69"/>
          <p:cNvGrpSpPr/>
          <p:nvPr/>
        </p:nvGrpSpPr>
        <p:grpSpPr>
          <a:xfrm>
            <a:off x="611560" y="2118454"/>
            <a:ext cx="2557121" cy="689200"/>
            <a:chOff x="0" y="205478"/>
            <a:chExt cx="2139696" cy="1049237"/>
          </a:xfrm>
          <a:solidFill>
            <a:schemeClr val="accent5">
              <a:lumMod val="75000"/>
            </a:schemeClr>
          </a:solidFill>
          <a:scene3d>
            <a:camera prst="orthographicFront"/>
            <a:lightRig rig="flat" dir="t"/>
          </a:scene3d>
        </p:grpSpPr>
        <p:sp>
          <p:nvSpPr>
            <p:cNvPr id="71" name="Round Same Side Corner Rectangle 70"/>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2"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Styles / Interests</a:t>
              </a:r>
            </a:p>
          </p:txBody>
        </p:sp>
      </p:grpSp>
      <p:grpSp>
        <p:nvGrpSpPr>
          <p:cNvPr id="73" name="Group 72"/>
          <p:cNvGrpSpPr/>
          <p:nvPr/>
        </p:nvGrpSpPr>
        <p:grpSpPr>
          <a:xfrm>
            <a:off x="611560" y="3817842"/>
            <a:ext cx="2557121" cy="689200"/>
            <a:chOff x="0" y="1738362"/>
            <a:chExt cx="2139696" cy="1049237"/>
          </a:xfrm>
          <a:solidFill>
            <a:schemeClr val="accent5">
              <a:lumMod val="75000"/>
            </a:schemeClr>
          </a:solidFill>
          <a:scene3d>
            <a:camera prst="orthographicFront"/>
            <a:lightRig rig="flat" dir="t"/>
          </a:scene3d>
        </p:grpSpPr>
        <p:sp>
          <p:nvSpPr>
            <p:cNvPr id="74" name="Round Same Side Corner Rectangle 73"/>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5"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Perspectives / Values</a:t>
              </a:r>
            </a:p>
          </p:txBody>
        </p:sp>
      </p:grpSp>
      <p:grpSp>
        <p:nvGrpSpPr>
          <p:cNvPr id="76" name="Group 75"/>
          <p:cNvGrpSpPr/>
          <p:nvPr/>
        </p:nvGrpSpPr>
        <p:grpSpPr>
          <a:xfrm>
            <a:off x="611560" y="5517232"/>
            <a:ext cx="2557121" cy="689200"/>
            <a:chOff x="0" y="3271246"/>
            <a:chExt cx="2139696" cy="1049237"/>
          </a:xfrm>
          <a:solidFill>
            <a:schemeClr val="accent5">
              <a:lumMod val="75000"/>
            </a:schemeClr>
          </a:solidFill>
          <a:scene3d>
            <a:camera prst="orthographicFront"/>
            <a:lightRig rig="flat" dir="t"/>
          </a:scene3d>
        </p:grpSpPr>
        <p:sp>
          <p:nvSpPr>
            <p:cNvPr id="77" name="Round Same Side Corner Rectangle 76"/>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8"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dirty="0"/>
                <a:t>Technology</a:t>
              </a:r>
            </a:p>
          </p:txBody>
        </p:sp>
      </p:grpSp>
      <p:sp>
        <p:nvSpPr>
          <p:cNvPr id="3" name="TextBox 2"/>
          <p:cNvSpPr txBox="1"/>
          <p:nvPr/>
        </p:nvSpPr>
        <p:spPr>
          <a:xfrm>
            <a:off x="3491880" y="1302410"/>
            <a:ext cx="5040560" cy="5016758"/>
          </a:xfrm>
          <a:prstGeom prst="rect">
            <a:avLst/>
          </a:prstGeom>
          <a:noFill/>
        </p:spPr>
        <p:txBody>
          <a:bodyPr wrap="square" rtlCol="0">
            <a:spAutoFit/>
          </a:bodyPr>
          <a:lstStyle/>
          <a:p>
            <a:r>
              <a:rPr lang="en-US" sz="2000" b="1" dirty="0"/>
              <a:t>Prepare</a:t>
            </a:r>
          </a:p>
          <a:p>
            <a:pPr marL="285750" indent="-285750">
              <a:buFont typeface="Arial" panose="020B0604020202020204" pitchFamily="34" charset="0"/>
              <a:buChar char="•"/>
            </a:pPr>
            <a:r>
              <a:rPr lang="en-US" sz="2000" dirty="0"/>
              <a:t>Learn about the culture </a:t>
            </a:r>
          </a:p>
          <a:p>
            <a:pPr marL="285750" indent="-285750">
              <a:buFont typeface="Arial" panose="020B0604020202020204" pitchFamily="34" charset="0"/>
              <a:buChar char="•"/>
            </a:pPr>
            <a:r>
              <a:rPr lang="en-US" sz="2000" dirty="0"/>
              <a:t>Research the individual on LinkedIn or social media to see what interests them</a:t>
            </a:r>
          </a:p>
          <a:p>
            <a:pPr marL="742950" lvl="1" indent="-285750">
              <a:buFont typeface="Arial" panose="020B0604020202020204" pitchFamily="34" charset="0"/>
              <a:buChar char="•"/>
            </a:pPr>
            <a:endParaRPr lang="en-US" sz="2000" dirty="0"/>
          </a:p>
          <a:p>
            <a:r>
              <a:rPr lang="en-US" sz="2000" b="1" dirty="0"/>
              <a:t>Ask</a:t>
            </a:r>
          </a:p>
          <a:p>
            <a:pPr marL="285750" indent="-285750">
              <a:buFont typeface="Arial" panose="020B0604020202020204" pitchFamily="34" charset="0"/>
              <a:buChar char="•"/>
            </a:pPr>
            <a:r>
              <a:rPr lang="en-US" sz="2000" dirty="0"/>
              <a:t>About their communication preference (email, phone, chat, webcam, </a:t>
            </a:r>
            <a:r>
              <a:rPr lang="en-US" sz="2000" dirty="0" err="1"/>
              <a:t>etc</a:t>
            </a:r>
            <a:r>
              <a:rPr lang="en-US" sz="2000" dirty="0"/>
              <a:t>)</a:t>
            </a:r>
          </a:p>
          <a:p>
            <a:pPr marL="285750" indent="-285750">
              <a:buFont typeface="Arial" panose="020B0604020202020204" pitchFamily="34" charset="0"/>
              <a:buChar char="•"/>
            </a:pPr>
            <a:r>
              <a:rPr lang="en-US" sz="2000" dirty="0"/>
              <a:t>Articulate the differences and come to an agreement on what would work for you both</a:t>
            </a:r>
          </a:p>
          <a:p>
            <a:endParaRPr lang="en-US" sz="2000" dirty="0"/>
          </a:p>
          <a:p>
            <a:r>
              <a:rPr lang="en-US" sz="2000" b="1" dirty="0"/>
              <a:t>Take Action </a:t>
            </a:r>
          </a:p>
          <a:p>
            <a:pPr marL="285750" indent="-285750">
              <a:buFont typeface="Arial" panose="020B0604020202020204" pitchFamily="34" charset="0"/>
              <a:buChar char="•"/>
            </a:pPr>
            <a:r>
              <a:rPr lang="en-US" sz="2000" dirty="0"/>
              <a:t>Make accommodations to foster trust</a:t>
            </a:r>
          </a:p>
          <a:p>
            <a:pPr marL="285750" indent="-285750">
              <a:buFont typeface="Arial" panose="020B0604020202020204" pitchFamily="34" charset="0"/>
              <a:buChar char="•"/>
            </a:pPr>
            <a:r>
              <a:rPr lang="en-US" sz="2000" dirty="0"/>
              <a:t>Leverage experience and perspectives</a:t>
            </a:r>
          </a:p>
          <a:p>
            <a:pPr marL="285750" indent="-285750">
              <a:buFont typeface="Arial" panose="020B0604020202020204" pitchFamily="34" charset="0"/>
              <a:buChar char="•"/>
            </a:pPr>
            <a:r>
              <a:rPr lang="en-US" sz="2000" dirty="0"/>
              <a:t>Suggest alternatives and options  </a:t>
            </a:r>
          </a:p>
        </p:txBody>
      </p:sp>
    </p:spTree>
    <p:extLst>
      <p:ext uri="{BB962C8B-B14F-4D97-AF65-F5344CB8AC3E}">
        <p14:creationId xmlns:p14="http://schemas.microsoft.com/office/powerpoint/2010/main" val="3523241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The relationship is the communication bridge between people. </a:t>
            </a:r>
          </a:p>
          <a:p>
            <a:pPr algn="ctr">
              <a:spcBef>
                <a:spcPct val="0"/>
              </a:spcBef>
              <a:spcAft>
                <a:spcPts val="1000"/>
              </a:spcAft>
            </a:pPr>
            <a:r>
              <a:rPr lang="en-US" sz="1800" b="1" i="1" dirty="0">
                <a:latin typeface="+mj-lt"/>
                <a:cs typeface="Times New Roman" pitchFamily="18" charset="0"/>
              </a:rPr>
              <a:t>Alfred </a:t>
            </a:r>
            <a:r>
              <a:rPr lang="en-US" sz="1800" b="1" i="1" dirty="0" err="1">
                <a:latin typeface="+mj-lt"/>
                <a:cs typeface="Times New Roman" pitchFamily="18" charset="0"/>
              </a:rPr>
              <a:t>Kadushin</a:t>
            </a:r>
            <a:endParaRPr lang="en-US" sz="1800" b="1" i="1" dirty="0">
              <a:latin typeface="+mj-lt"/>
              <a:cs typeface="Times New Roman" pitchFamily="18" charset="0"/>
            </a:endParaRPr>
          </a:p>
        </p:txBody>
      </p:sp>
    </p:spTree>
    <p:extLst>
      <p:ext uri="{BB962C8B-B14F-4D97-AF65-F5344CB8AC3E}">
        <p14:creationId xmlns:p14="http://schemas.microsoft.com/office/powerpoint/2010/main" val="3457916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3" name="Rounded Rectangular Callout 2"/>
          <p:cNvSpPr/>
          <p:nvPr/>
        </p:nvSpPr>
        <p:spPr>
          <a:xfrm>
            <a:off x="683568" y="1628799"/>
            <a:ext cx="3168352" cy="1956923"/>
          </a:xfrm>
          <a:prstGeom prst="wedgeRoundRectCallout">
            <a:avLst>
              <a:gd name="adj1" fmla="val -3141"/>
              <a:gd name="adj2" fmla="val 72711"/>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800" dirty="0">
                <a:solidFill>
                  <a:srgbClr val="002060"/>
                </a:solidFill>
              </a:rPr>
              <a:t>“</a:t>
            </a:r>
            <a:r>
              <a:rPr lang="en-US" sz="4400" b="1" u="sng" dirty="0">
                <a:solidFill>
                  <a:srgbClr val="002060"/>
                </a:solidFill>
              </a:rPr>
              <a:t>I</a:t>
            </a:r>
            <a:r>
              <a:rPr lang="en-US" sz="2800" dirty="0">
                <a:solidFill>
                  <a:srgbClr val="002060"/>
                </a:solidFill>
              </a:rPr>
              <a:t> didn’t say you were wrong.” </a:t>
            </a:r>
          </a:p>
        </p:txBody>
      </p:sp>
      <p:sp>
        <p:nvSpPr>
          <p:cNvPr id="6" name="Rounded Rectangular Callout 5"/>
          <p:cNvSpPr/>
          <p:nvPr/>
        </p:nvSpPr>
        <p:spPr>
          <a:xfrm>
            <a:off x="3142184" y="4352397"/>
            <a:ext cx="3158008" cy="1956923"/>
          </a:xfrm>
          <a:prstGeom prst="wedgeRoundRectCallout">
            <a:avLst>
              <a:gd name="adj1" fmla="val -78862"/>
              <a:gd name="adj2" fmla="val -52495"/>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dirty="0">
                <a:solidFill>
                  <a:srgbClr val="002060"/>
                </a:solidFill>
              </a:rPr>
              <a:t>“I didn’t </a:t>
            </a:r>
            <a:r>
              <a:rPr lang="en-US" sz="4400" b="1" u="sng" dirty="0">
                <a:solidFill>
                  <a:srgbClr val="002060"/>
                </a:solidFill>
              </a:rPr>
              <a:t>say</a:t>
            </a:r>
            <a:r>
              <a:rPr lang="en-US" sz="2800" dirty="0">
                <a:solidFill>
                  <a:srgbClr val="002060"/>
                </a:solidFill>
              </a:rPr>
              <a:t> you were wrong.” </a:t>
            </a:r>
          </a:p>
        </p:txBody>
      </p:sp>
      <p:sp>
        <p:nvSpPr>
          <p:cNvPr id="7" name="Rounded Rectangular Callout 6"/>
          <p:cNvSpPr/>
          <p:nvPr/>
        </p:nvSpPr>
        <p:spPr>
          <a:xfrm>
            <a:off x="5148064" y="1628798"/>
            <a:ext cx="3240360" cy="1956923"/>
          </a:xfrm>
          <a:prstGeom prst="wedgeRoundRectCallout">
            <a:avLst>
              <a:gd name="adj1" fmla="val -43111"/>
              <a:gd name="adj2" fmla="val 77353"/>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800" dirty="0">
                <a:solidFill>
                  <a:srgbClr val="002060"/>
                </a:solidFill>
              </a:rPr>
              <a:t>“I didn’t say you were </a:t>
            </a:r>
            <a:r>
              <a:rPr lang="en-US" sz="4400" b="1" u="sng" dirty="0">
                <a:solidFill>
                  <a:srgbClr val="002060"/>
                </a:solidFill>
              </a:rPr>
              <a:t>wrong</a:t>
            </a:r>
            <a:r>
              <a:rPr lang="en-US" sz="2800" dirty="0">
                <a:solidFill>
                  <a:srgbClr val="002060"/>
                </a:solidFill>
              </a:rPr>
              <a:t>.”</a:t>
            </a:r>
          </a:p>
        </p:txBody>
      </p:sp>
    </p:spTree>
    <p:extLst>
      <p:ext uri="{BB962C8B-B14F-4D97-AF65-F5344CB8AC3E}">
        <p14:creationId xmlns:p14="http://schemas.microsoft.com/office/powerpoint/2010/main" val="3099183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5" name="Oval Callout 4"/>
          <p:cNvSpPr/>
          <p:nvPr/>
        </p:nvSpPr>
        <p:spPr>
          <a:xfrm>
            <a:off x="1907704" y="1340768"/>
            <a:ext cx="5900621" cy="2136433"/>
          </a:xfrm>
          <a:prstGeom prst="wedgeEllipseCallou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445746" y="1808819"/>
            <a:ext cx="4824536" cy="1200329"/>
          </a:xfrm>
          <a:prstGeom prst="rect">
            <a:avLst/>
          </a:prstGeom>
        </p:spPr>
        <p:txBody>
          <a:bodyPr wrap="square">
            <a:spAutoFit/>
          </a:bodyPr>
          <a:lstStyle/>
          <a:p>
            <a:pPr algn="ctr"/>
            <a:r>
              <a:rPr lang="en-US" sz="3600" b="1" dirty="0"/>
              <a:t>It’s not what you say, it’s how you say it.</a:t>
            </a:r>
          </a:p>
        </p:txBody>
      </p:sp>
      <p:sp>
        <p:nvSpPr>
          <p:cNvPr id="9" name="Rectangle 8"/>
          <p:cNvSpPr/>
          <p:nvPr/>
        </p:nvSpPr>
        <p:spPr>
          <a:xfrm>
            <a:off x="1112152" y="3928988"/>
            <a:ext cx="7564304" cy="2308324"/>
          </a:xfrm>
          <a:prstGeom prst="rect">
            <a:avLst/>
          </a:prstGeom>
        </p:spPr>
        <p:txBody>
          <a:bodyPr wrap="square">
            <a:spAutoFit/>
          </a:bodyPr>
          <a:lstStyle/>
          <a:p>
            <a:pPr>
              <a:spcBef>
                <a:spcPts val="0"/>
              </a:spcBef>
              <a:spcAft>
                <a:spcPts val="0"/>
              </a:spcAft>
            </a:pPr>
            <a:r>
              <a:rPr lang="en-US" sz="2400" b="1" dirty="0">
                <a:solidFill>
                  <a:srgbClr val="000000"/>
                </a:solidFill>
                <a:latin typeface="Calibri" panose="020F0502020204030204" pitchFamily="34" charset="0"/>
                <a:ea typeface="Calibri" panose="020F0502020204030204" pitchFamily="34" charset="0"/>
              </a:rPr>
              <a:t>Create a positive, authoritative tone by:</a:t>
            </a:r>
            <a:endParaRPr lang="en-US" sz="2400" b="1" dirty="0">
              <a:latin typeface="Times New Roman" panose="02020603050405020304" pitchFamily="18" charset="0"/>
              <a:ea typeface="Calibri" panose="020F0502020204030204" pitchFamily="34"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lowering the pitch of your voice a bit.</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Smile! </a:t>
            </a: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This will warm up anyone’s voice.</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Sit up straight while talking and while listening. </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rPr>
              <a:t>Monitor your inner monologue. Negative thinking will seep into the tone of your voice</a:t>
            </a:r>
            <a:endParaRPr lang="en-US"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8771677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dirty="0"/>
              <a:t>The Power of Pitch, Tone &amp; Speed</a:t>
            </a:r>
          </a:p>
        </p:txBody>
      </p:sp>
      <p:sp>
        <p:nvSpPr>
          <p:cNvPr id="2" name="Rectangle 1"/>
          <p:cNvSpPr/>
          <p:nvPr/>
        </p:nvSpPr>
        <p:spPr>
          <a:xfrm>
            <a:off x="648072" y="5362183"/>
            <a:ext cx="2940387" cy="461665"/>
          </a:xfrm>
          <a:prstGeom prst="rect">
            <a:avLst/>
          </a:prstGeom>
        </p:spPr>
        <p:txBody>
          <a:bodyPr wrap="square">
            <a:spAutoFit/>
          </a:bodyPr>
          <a:lstStyle/>
          <a:p>
            <a:pPr eaLnBrk="0" hangingPunct="0">
              <a:spcBef>
                <a:spcPct val="30000"/>
              </a:spcBef>
              <a:defRPr/>
            </a:pPr>
            <a:r>
              <a:rPr lang="en-US" sz="2400" dirty="0"/>
              <a:t>Examples of tones:</a:t>
            </a:r>
          </a:p>
        </p:txBody>
      </p:sp>
      <p:sp>
        <p:nvSpPr>
          <p:cNvPr id="4" name="Rectangle 3"/>
          <p:cNvSpPr/>
          <p:nvPr/>
        </p:nvSpPr>
        <p:spPr>
          <a:xfrm>
            <a:off x="3707904" y="5302949"/>
            <a:ext cx="2160240" cy="646331"/>
          </a:xfrm>
          <a:prstGeom prst="rect">
            <a:avLst/>
          </a:prstGeom>
        </p:spPr>
        <p:txBody>
          <a:bodyPr wrap="square">
            <a:spAutoFit/>
          </a:bodyPr>
          <a:lstStyle/>
          <a:p>
            <a:pPr marL="171450" indent="-171450">
              <a:buFont typeface="Arial" panose="020B0604020202020204" pitchFamily="34" charset="0"/>
              <a:buChar char="•"/>
            </a:pPr>
            <a:r>
              <a:rPr lang="en-US" dirty="0"/>
              <a:t>Rushed</a:t>
            </a:r>
          </a:p>
          <a:p>
            <a:pPr marL="171450" indent="-171450">
              <a:buFont typeface="Arial" panose="020B0604020202020204" pitchFamily="34" charset="0"/>
              <a:buChar char="•"/>
            </a:pPr>
            <a:r>
              <a:rPr lang="en-US" dirty="0"/>
              <a:t>Conversational</a:t>
            </a:r>
          </a:p>
        </p:txBody>
      </p:sp>
      <p:sp>
        <p:nvSpPr>
          <p:cNvPr id="11" name="Rectangle 10"/>
          <p:cNvSpPr/>
          <p:nvPr/>
        </p:nvSpPr>
        <p:spPr>
          <a:xfrm>
            <a:off x="5796136" y="5302949"/>
            <a:ext cx="1368152" cy="646331"/>
          </a:xfrm>
          <a:prstGeom prst="rect">
            <a:avLst/>
          </a:prstGeom>
        </p:spPr>
        <p:txBody>
          <a:bodyPr wrap="square">
            <a:spAutoFit/>
          </a:bodyPr>
          <a:lstStyle/>
          <a:p>
            <a:pPr marL="171450" indent="-171450">
              <a:buFont typeface="Arial" panose="020B0604020202020204" pitchFamily="34" charset="0"/>
              <a:buChar char="•"/>
            </a:pPr>
            <a:r>
              <a:rPr lang="en-US" dirty="0"/>
              <a:t>Bored</a:t>
            </a:r>
          </a:p>
          <a:p>
            <a:pPr marL="171450" indent="-171450">
              <a:buFont typeface="Arial" panose="020B0604020202020204" pitchFamily="34" charset="0"/>
              <a:buChar char="•"/>
            </a:pPr>
            <a:r>
              <a:rPr lang="en-US" dirty="0"/>
              <a:t>Worried</a:t>
            </a:r>
          </a:p>
        </p:txBody>
      </p:sp>
      <p:sp>
        <p:nvSpPr>
          <p:cNvPr id="13" name="Rectangle 12"/>
          <p:cNvSpPr/>
          <p:nvPr/>
        </p:nvSpPr>
        <p:spPr>
          <a:xfrm>
            <a:off x="648072" y="4322713"/>
            <a:ext cx="2940387" cy="461665"/>
          </a:xfrm>
          <a:prstGeom prst="rect">
            <a:avLst/>
          </a:prstGeom>
        </p:spPr>
        <p:txBody>
          <a:bodyPr wrap="square">
            <a:spAutoFit/>
          </a:bodyPr>
          <a:lstStyle/>
          <a:p>
            <a:pPr eaLnBrk="0" hangingPunct="0">
              <a:spcBef>
                <a:spcPct val="30000"/>
              </a:spcBef>
              <a:defRPr/>
            </a:pPr>
            <a:r>
              <a:rPr lang="en-US" sz="2400" dirty="0"/>
              <a:t>Examples of Pitch:</a:t>
            </a:r>
          </a:p>
        </p:txBody>
      </p:sp>
      <p:sp>
        <p:nvSpPr>
          <p:cNvPr id="15" name="Rectangle 14"/>
          <p:cNvSpPr/>
          <p:nvPr/>
        </p:nvSpPr>
        <p:spPr>
          <a:xfrm>
            <a:off x="7236296" y="5302949"/>
            <a:ext cx="1584176" cy="646331"/>
          </a:xfrm>
          <a:prstGeom prst="rect">
            <a:avLst/>
          </a:prstGeom>
        </p:spPr>
        <p:txBody>
          <a:bodyPr wrap="square">
            <a:spAutoFit/>
          </a:bodyPr>
          <a:lstStyle/>
          <a:p>
            <a:pPr marL="171450" indent="-171450">
              <a:buFont typeface="Arial" panose="020B0604020202020204" pitchFamily="34" charset="0"/>
              <a:buChar char="•"/>
            </a:pPr>
            <a:r>
              <a:rPr lang="en-US" dirty="0"/>
              <a:t>Happy</a:t>
            </a:r>
          </a:p>
          <a:p>
            <a:pPr marL="171450" indent="-171450">
              <a:buFont typeface="Arial" panose="020B0604020202020204" pitchFamily="34" charset="0"/>
              <a:buChar char="•"/>
            </a:pPr>
            <a:r>
              <a:rPr lang="en-US" dirty="0"/>
              <a:t>Indifferent</a:t>
            </a:r>
          </a:p>
        </p:txBody>
      </p:sp>
      <p:cxnSp>
        <p:nvCxnSpPr>
          <p:cNvPr id="16" name="Straight Connector 15"/>
          <p:cNvCxnSpPr/>
          <p:nvPr/>
        </p:nvCxnSpPr>
        <p:spPr>
          <a:xfrm>
            <a:off x="529208" y="5074151"/>
            <a:ext cx="8003232"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18" name="Straight Connector 17"/>
          <p:cNvCxnSpPr/>
          <p:nvPr/>
        </p:nvCxnSpPr>
        <p:spPr>
          <a:xfrm>
            <a:off x="529208" y="4008433"/>
            <a:ext cx="8003232" cy="0"/>
          </a:xfrm>
          <a:prstGeom prst="line">
            <a:avLst/>
          </a:prstGeom>
        </p:spPr>
        <p:style>
          <a:lnRef idx="1">
            <a:schemeClr val="accent3"/>
          </a:lnRef>
          <a:fillRef idx="0">
            <a:schemeClr val="accent3"/>
          </a:fillRef>
          <a:effectRef idx="0">
            <a:schemeClr val="accent3"/>
          </a:effectRef>
          <a:fontRef idx="minor">
            <a:schemeClr val="tx1"/>
          </a:fontRef>
        </p:style>
      </p:cxnSp>
      <p:sp>
        <p:nvSpPr>
          <p:cNvPr id="17" name="TextBox 16"/>
          <p:cNvSpPr txBox="1"/>
          <p:nvPr/>
        </p:nvSpPr>
        <p:spPr>
          <a:xfrm>
            <a:off x="4139952" y="1900203"/>
            <a:ext cx="800219" cy="1200329"/>
          </a:xfrm>
          <a:prstGeom prst="rect">
            <a:avLst/>
          </a:prstGeom>
          <a:noFill/>
        </p:spPr>
        <p:txBody>
          <a:bodyPr wrap="square" rtlCol="0">
            <a:spAutoFit/>
          </a:bodyPr>
          <a:lstStyle/>
          <a:p>
            <a:r>
              <a:rPr lang="en-US" sz="7200" dirty="0"/>
              <a:t>&amp;</a:t>
            </a:r>
          </a:p>
        </p:txBody>
      </p:sp>
      <p:grpSp>
        <p:nvGrpSpPr>
          <p:cNvPr id="20" name="Group 19"/>
          <p:cNvGrpSpPr/>
          <p:nvPr/>
        </p:nvGrpSpPr>
        <p:grpSpPr>
          <a:xfrm>
            <a:off x="4953853" y="1412776"/>
            <a:ext cx="3631298" cy="2097149"/>
            <a:chOff x="4163156" y="1"/>
            <a:chExt cx="3865228" cy="2232248"/>
          </a:xfrm>
        </p:grpSpPr>
        <p:sp>
          <p:nvSpPr>
            <p:cNvPr id="21" name="Flowchart: Manual Operation 20"/>
            <p:cNvSpPr/>
            <p:nvPr/>
          </p:nvSpPr>
          <p:spPr>
            <a:xfrm rot="16200000">
              <a:off x="4979646" y="-816489"/>
              <a:ext cx="2232248" cy="3865227"/>
            </a:xfrm>
            <a:prstGeom prst="flowChartManualOperation">
              <a:avLst/>
            </a:prstGeom>
          </p:spPr>
          <p:style>
            <a:lnRef idx="0">
              <a:schemeClr val="lt1">
                <a:hueOff val="0"/>
                <a:satOff val="0"/>
                <a:lumOff val="0"/>
                <a:alphaOff val="0"/>
              </a:schemeClr>
            </a:lnRef>
            <a:fillRef idx="3">
              <a:schemeClr val="accent3">
                <a:hueOff val="11250264"/>
                <a:satOff val="-16880"/>
                <a:lumOff val="-2745"/>
                <a:alphaOff val="0"/>
              </a:schemeClr>
            </a:fillRef>
            <a:effectRef idx="3">
              <a:schemeClr val="accent3">
                <a:hueOff val="11250264"/>
                <a:satOff val="-16880"/>
                <a:lumOff val="-2745"/>
                <a:alphaOff val="0"/>
              </a:schemeClr>
            </a:effectRef>
            <a:fontRef idx="minor">
              <a:schemeClr val="lt1"/>
            </a:fontRef>
          </p:style>
        </p:sp>
        <p:sp>
          <p:nvSpPr>
            <p:cNvPr id="22" name="Flowchart: Manual Operation 4"/>
            <p:cNvSpPr txBox="1"/>
            <p:nvPr/>
          </p:nvSpPr>
          <p:spPr>
            <a:xfrm rot="21600000">
              <a:off x="4163157" y="446450"/>
              <a:ext cx="3865227" cy="13393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dirty="0"/>
                <a:t>h</a:t>
              </a:r>
              <a:r>
                <a:rPr lang="en-US" sz="2800" kern="1200" dirty="0"/>
                <a:t>ow people react to it</a:t>
              </a:r>
            </a:p>
          </p:txBody>
        </p:sp>
      </p:grpSp>
      <p:grpSp>
        <p:nvGrpSpPr>
          <p:cNvPr id="19" name="Group 18"/>
          <p:cNvGrpSpPr/>
          <p:nvPr/>
        </p:nvGrpSpPr>
        <p:grpSpPr>
          <a:xfrm>
            <a:off x="539552" y="1429895"/>
            <a:ext cx="3631298" cy="2097149"/>
            <a:chOff x="648072" y="1429895"/>
            <a:chExt cx="3631298" cy="2097149"/>
          </a:xfrm>
        </p:grpSpPr>
        <p:sp>
          <p:nvSpPr>
            <p:cNvPr id="24" name="Flowchart: Manual Operation 23"/>
            <p:cNvSpPr/>
            <p:nvPr/>
          </p:nvSpPr>
          <p:spPr>
            <a:xfrm rot="5400000">
              <a:off x="1415147" y="662821"/>
              <a:ext cx="2097149" cy="3631297"/>
            </a:xfrm>
            <a:prstGeom prst="flowChartManualOperation">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25" name="Flowchart: Manual Operation 4"/>
            <p:cNvSpPr txBox="1"/>
            <p:nvPr/>
          </p:nvSpPr>
          <p:spPr>
            <a:xfrm>
              <a:off x="648072" y="1849326"/>
              <a:ext cx="3631297" cy="12582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kern="1200" dirty="0"/>
                <a:t>Your Voice</a:t>
              </a:r>
            </a:p>
          </p:txBody>
        </p:sp>
      </p:grpSp>
      <p:sp>
        <p:nvSpPr>
          <p:cNvPr id="27" name="Rectangle 26"/>
          <p:cNvSpPr/>
          <p:nvPr/>
        </p:nvSpPr>
        <p:spPr>
          <a:xfrm>
            <a:off x="4530824" y="4222829"/>
            <a:ext cx="3372436" cy="646331"/>
          </a:xfrm>
          <a:prstGeom prst="rect">
            <a:avLst/>
          </a:prstGeom>
        </p:spPr>
        <p:txBody>
          <a:bodyPr wrap="square">
            <a:spAutoFit/>
          </a:bodyPr>
          <a:lstStyle/>
          <a:p>
            <a:pPr marL="171450" indent="-171450">
              <a:buFont typeface="Arial" panose="020B0604020202020204" pitchFamily="34" charset="0"/>
              <a:buChar char="•"/>
            </a:pPr>
            <a:r>
              <a:rPr lang="en-US" dirty="0"/>
              <a:t>High = anxious / upset</a:t>
            </a:r>
          </a:p>
          <a:p>
            <a:pPr marL="171450" indent="-171450">
              <a:buFont typeface="Arial" panose="020B0604020202020204" pitchFamily="34" charset="0"/>
              <a:buChar char="•"/>
            </a:pPr>
            <a:r>
              <a:rPr lang="en-US" dirty="0"/>
              <a:t>Low = serious / authoritative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The Strength of Pitch, Tone &amp; Speed</a:t>
            </a:r>
          </a:p>
        </p:txBody>
      </p:sp>
      <p:grpSp>
        <p:nvGrpSpPr>
          <p:cNvPr id="7" name="Group 6"/>
          <p:cNvGrpSpPr/>
          <p:nvPr/>
        </p:nvGrpSpPr>
        <p:grpSpPr>
          <a:xfrm>
            <a:off x="1475656" y="1532434"/>
            <a:ext cx="6192688" cy="744200"/>
            <a:chOff x="3094" y="485441"/>
            <a:chExt cx="1860500" cy="744200"/>
          </a:xfrm>
          <a:scene3d>
            <a:camera prst="orthographicFront"/>
            <a:lightRig rig="flat" dir="t"/>
          </a:scene3d>
        </p:grpSpPr>
        <p:sp>
          <p:nvSpPr>
            <p:cNvPr id="8" name="Rectangle 7"/>
            <p:cNvSpPr/>
            <p:nvPr/>
          </p:nvSpPr>
          <p:spPr>
            <a:xfrm>
              <a:off x="3094" y="485441"/>
              <a:ext cx="1860500" cy="744200"/>
            </a:xfrm>
            <a:prstGeom prst="rect">
              <a:avLst/>
            </a:prstGeom>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TextBox 8"/>
            <p:cNvSpPr txBox="1"/>
            <p:nvPr/>
          </p:nvSpPr>
          <p:spPr>
            <a:xfrm>
              <a:off x="3094"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Tremendous effect</a:t>
              </a:r>
            </a:p>
          </p:txBody>
        </p:sp>
      </p:grpSp>
      <p:grpSp>
        <p:nvGrpSpPr>
          <p:cNvPr id="10" name="Group 9"/>
          <p:cNvGrpSpPr/>
          <p:nvPr/>
        </p:nvGrpSpPr>
        <p:grpSpPr>
          <a:xfrm>
            <a:off x="1475656" y="2788692"/>
            <a:ext cx="6192687" cy="744200"/>
            <a:chOff x="2124064" y="485441"/>
            <a:chExt cx="1860500" cy="744200"/>
          </a:xfrm>
          <a:scene3d>
            <a:camera prst="orthographicFront"/>
            <a:lightRig rig="flat" dir="t"/>
          </a:scene3d>
        </p:grpSpPr>
        <p:sp>
          <p:nvSpPr>
            <p:cNvPr id="11" name="Rectangle 10"/>
            <p:cNvSpPr/>
            <p:nvPr/>
          </p:nvSpPr>
          <p:spPr>
            <a:xfrm>
              <a:off x="2124064" y="485441"/>
              <a:ext cx="1860500" cy="744200"/>
            </a:xfrm>
            <a:prstGeom prst="rect">
              <a:avLst/>
            </a:prstGeom>
            <a:sp3d prstMaterial="plastic">
              <a:bevelT w="120900" h="88900"/>
              <a:bevelB w="88900" h="31750" prst="angle"/>
            </a:sp3d>
          </p:spPr>
          <p:style>
            <a:lnRef idx="1">
              <a:schemeClr val="accent3">
                <a:hueOff val="3750088"/>
                <a:satOff val="-5627"/>
                <a:lumOff val="-915"/>
                <a:alphaOff val="0"/>
              </a:schemeClr>
            </a:lnRef>
            <a:fillRef idx="3">
              <a:schemeClr val="accent3">
                <a:hueOff val="3750088"/>
                <a:satOff val="-5627"/>
                <a:lumOff val="-915"/>
                <a:alphaOff val="0"/>
              </a:schemeClr>
            </a:fillRef>
            <a:effectRef idx="2">
              <a:schemeClr val="accent3">
                <a:hueOff val="3750088"/>
                <a:satOff val="-5627"/>
                <a:lumOff val="-915"/>
                <a:alphaOff val="0"/>
              </a:schemeClr>
            </a:effectRef>
            <a:fontRef idx="minor">
              <a:schemeClr val="lt1"/>
            </a:fontRef>
          </p:style>
        </p:sp>
        <p:sp>
          <p:nvSpPr>
            <p:cNvPr id="12" name="TextBox 11"/>
            <p:cNvSpPr txBox="1"/>
            <p:nvPr/>
          </p:nvSpPr>
          <p:spPr>
            <a:xfrm>
              <a:off x="2124064"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Can make the listener feel anxious</a:t>
              </a:r>
            </a:p>
          </p:txBody>
        </p:sp>
      </p:grpSp>
      <p:grpSp>
        <p:nvGrpSpPr>
          <p:cNvPr id="13" name="Group 12"/>
          <p:cNvGrpSpPr/>
          <p:nvPr/>
        </p:nvGrpSpPr>
        <p:grpSpPr>
          <a:xfrm>
            <a:off x="1475656" y="4044950"/>
            <a:ext cx="6192688" cy="744200"/>
            <a:chOff x="4245035" y="485441"/>
            <a:chExt cx="1860500" cy="744200"/>
          </a:xfrm>
          <a:scene3d>
            <a:camera prst="orthographicFront"/>
            <a:lightRig rig="flat" dir="t"/>
          </a:scene3d>
        </p:grpSpPr>
        <p:sp>
          <p:nvSpPr>
            <p:cNvPr id="14" name="Rectangle 13"/>
            <p:cNvSpPr/>
            <p:nvPr/>
          </p:nvSpPr>
          <p:spPr>
            <a:xfrm>
              <a:off x="4245035" y="485441"/>
              <a:ext cx="1860500" cy="744200"/>
            </a:xfrm>
            <a:prstGeom prst="rect">
              <a:avLst/>
            </a:prstGeom>
            <a:sp3d prstMaterial="plastic">
              <a:bevelT w="120900" h="88900"/>
              <a:bevelB w="88900" h="31750" prst="angle"/>
            </a:sp3d>
          </p:spPr>
          <p:style>
            <a:lnRef idx="1">
              <a:schemeClr val="accent3">
                <a:hueOff val="7500176"/>
                <a:satOff val="-11253"/>
                <a:lumOff val="-1830"/>
                <a:alphaOff val="0"/>
              </a:schemeClr>
            </a:lnRef>
            <a:fillRef idx="3">
              <a:schemeClr val="accent3">
                <a:hueOff val="7500176"/>
                <a:satOff val="-11253"/>
                <a:lumOff val="-1830"/>
                <a:alphaOff val="0"/>
              </a:schemeClr>
            </a:fillRef>
            <a:effectRef idx="2">
              <a:schemeClr val="accent3">
                <a:hueOff val="7500176"/>
                <a:satOff val="-11253"/>
                <a:lumOff val="-1830"/>
                <a:alphaOff val="0"/>
              </a:schemeClr>
            </a:effectRef>
            <a:fontRef idx="minor">
              <a:schemeClr val="lt1"/>
            </a:fontRef>
          </p:style>
        </p:sp>
        <p:sp>
          <p:nvSpPr>
            <p:cNvPr id="15" name="TextBox 14"/>
            <p:cNvSpPr txBox="1"/>
            <p:nvPr/>
          </p:nvSpPr>
          <p:spPr>
            <a:xfrm>
              <a:off x="4245035"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Communicates importance</a:t>
              </a:r>
            </a:p>
          </p:txBody>
        </p:sp>
      </p:grpSp>
      <p:grpSp>
        <p:nvGrpSpPr>
          <p:cNvPr id="16" name="Group 15"/>
          <p:cNvGrpSpPr/>
          <p:nvPr/>
        </p:nvGrpSpPr>
        <p:grpSpPr>
          <a:xfrm>
            <a:off x="1475656" y="5301208"/>
            <a:ext cx="6192688" cy="744200"/>
            <a:chOff x="6366005" y="485441"/>
            <a:chExt cx="1860500" cy="744200"/>
          </a:xfrm>
          <a:scene3d>
            <a:camera prst="orthographicFront"/>
            <a:lightRig rig="flat" dir="t"/>
          </a:scene3d>
        </p:grpSpPr>
        <p:sp>
          <p:nvSpPr>
            <p:cNvPr id="17" name="Rectangle 16"/>
            <p:cNvSpPr/>
            <p:nvPr/>
          </p:nvSpPr>
          <p:spPr>
            <a:xfrm>
              <a:off x="6366005" y="485441"/>
              <a:ext cx="1860500" cy="744200"/>
            </a:xfrm>
            <a:prstGeom prst="rect">
              <a:avLst/>
            </a:prstGeom>
            <a:sp3d prstMaterial="plastic">
              <a:bevelT w="120900" h="88900"/>
              <a:bevelB w="88900" h="31750" prst="angle"/>
            </a:sp3d>
          </p:spPr>
          <p:style>
            <a:lnRef idx="1">
              <a:schemeClr val="accent3">
                <a:hueOff val="11250264"/>
                <a:satOff val="-16880"/>
                <a:lumOff val="-2745"/>
                <a:alphaOff val="0"/>
              </a:schemeClr>
            </a:lnRef>
            <a:fillRef idx="3">
              <a:schemeClr val="accent3">
                <a:hueOff val="11250264"/>
                <a:satOff val="-16880"/>
                <a:lumOff val="-2745"/>
                <a:alphaOff val="0"/>
              </a:schemeClr>
            </a:fillRef>
            <a:effectRef idx="2">
              <a:schemeClr val="accent3">
                <a:hueOff val="11250264"/>
                <a:satOff val="-16880"/>
                <a:lumOff val="-2745"/>
                <a:alphaOff val="0"/>
              </a:schemeClr>
            </a:effectRef>
            <a:fontRef idx="minor">
              <a:schemeClr val="lt1"/>
            </a:fontRef>
          </p:style>
        </p:sp>
        <p:sp>
          <p:nvSpPr>
            <p:cNvPr id="18" name="TextBox 17"/>
            <p:cNvSpPr txBox="1"/>
            <p:nvPr/>
          </p:nvSpPr>
          <p:spPr>
            <a:xfrm>
              <a:off x="6366005"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Moderate pace will seem natural</a:t>
              </a: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Communication Challenge</a:t>
            </a:r>
          </a:p>
        </p:txBody>
      </p:sp>
      <p:sp>
        <p:nvSpPr>
          <p:cNvPr id="29" name="Rectangle 28"/>
          <p:cNvSpPr/>
          <p:nvPr/>
        </p:nvSpPr>
        <p:spPr>
          <a:xfrm>
            <a:off x="1115615" y="2079529"/>
            <a:ext cx="6912768" cy="1569660"/>
          </a:xfrm>
          <a:prstGeom prst="rect">
            <a:avLst/>
          </a:prstGeom>
        </p:spPr>
        <p:txBody>
          <a:bodyPr wrap="square">
            <a:spAutoFit/>
          </a:bodyPr>
          <a:lstStyle/>
          <a:p>
            <a:pPr algn="ctr"/>
            <a:r>
              <a:rPr lang="en-US" sz="3200" dirty="0"/>
              <a:t>How has technology changed the course of how we communicate and how things are communicated to us? </a:t>
            </a:r>
          </a:p>
        </p:txBody>
      </p:sp>
      <p:sp>
        <p:nvSpPr>
          <p:cNvPr id="5" name="TextBox 4"/>
          <p:cNvSpPr txBox="1"/>
          <p:nvPr/>
        </p:nvSpPr>
        <p:spPr>
          <a:xfrm rot="19720505">
            <a:off x="967595" y="4535548"/>
            <a:ext cx="1839221" cy="923330"/>
          </a:xfrm>
          <a:prstGeom prst="rect">
            <a:avLst/>
          </a:prstGeom>
          <a:noFill/>
        </p:spPr>
        <p:txBody>
          <a:bodyPr wrap="none" rtlCol="0">
            <a:spAutoFit/>
          </a:bodyPr>
          <a:lstStyle/>
          <a:p>
            <a:r>
              <a:rPr lang="en-US" sz="5400" dirty="0">
                <a:solidFill>
                  <a:schemeClr val="bg1">
                    <a:lumMod val="85000"/>
                  </a:schemeClr>
                </a:solidFill>
              </a:rPr>
              <a:t>www.</a:t>
            </a:r>
          </a:p>
        </p:txBody>
      </p:sp>
      <p:sp>
        <p:nvSpPr>
          <p:cNvPr id="30" name="TextBox 29"/>
          <p:cNvSpPr txBox="1"/>
          <p:nvPr/>
        </p:nvSpPr>
        <p:spPr>
          <a:xfrm>
            <a:off x="4934745" y="4151437"/>
            <a:ext cx="569387" cy="923330"/>
          </a:xfrm>
          <a:prstGeom prst="rect">
            <a:avLst/>
          </a:prstGeom>
          <a:noFill/>
        </p:spPr>
        <p:txBody>
          <a:bodyPr wrap="none" rtlCol="0">
            <a:spAutoFit/>
          </a:bodyPr>
          <a:lstStyle/>
          <a:p>
            <a:r>
              <a:rPr lang="en-US" sz="5400" dirty="0">
                <a:solidFill>
                  <a:schemeClr val="bg1">
                    <a:lumMod val="85000"/>
                  </a:schemeClr>
                </a:solidFill>
              </a:rPr>
              <a:t>#</a:t>
            </a:r>
          </a:p>
        </p:txBody>
      </p:sp>
      <p:sp>
        <p:nvSpPr>
          <p:cNvPr id="31" name="TextBox 30"/>
          <p:cNvSpPr txBox="1"/>
          <p:nvPr/>
        </p:nvSpPr>
        <p:spPr>
          <a:xfrm rot="1565771">
            <a:off x="6489386" y="4529872"/>
            <a:ext cx="1685077" cy="923330"/>
          </a:xfrm>
          <a:prstGeom prst="rect">
            <a:avLst/>
          </a:prstGeom>
          <a:noFill/>
        </p:spPr>
        <p:txBody>
          <a:bodyPr wrap="none" rtlCol="0">
            <a:spAutoFit/>
          </a:bodyPr>
          <a:lstStyle/>
          <a:p>
            <a:r>
              <a:rPr lang="en-US" sz="5400" dirty="0">
                <a:solidFill>
                  <a:schemeClr val="bg1">
                    <a:lumMod val="85000"/>
                  </a:schemeClr>
                </a:solidFill>
              </a:rPr>
              <a:t>.com</a:t>
            </a:r>
          </a:p>
        </p:txBody>
      </p:sp>
      <p:sp>
        <p:nvSpPr>
          <p:cNvPr id="32" name="TextBox 31"/>
          <p:cNvSpPr txBox="1"/>
          <p:nvPr/>
        </p:nvSpPr>
        <p:spPr>
          <a:xfrm>
            <a:off x="3702641" y="5284706"/>
            <a:ext cx="1838965" cy="923330"/>
          </a:xfrm>
          <a:prstGeom prst="rect">
            <a:avLst/>
          </a:prstGeom>
          <a:noFill/>
        </p:spPr>
        <p:txBody>
          <a:bodyPr wrap="none" rtlCol="0">
            <a:spAutoFit/>
          </a:bodyPr>
          <a:lstStyle/>
          <a:p>
            <a:r>
              <a:rPr lang="en-US" sz="5400" dirty="0">
                <a:solidFill>
                  <a:schemeClr val="bg1">
                    <a:lumMod val="85000"/>
                  </a:schemeClr>
                </a:solidFill>
              </a:rPr>
              <a:t>email</a:t>
            </a:r>
          </a:p>
        </p:txBody>
      </p:sp>
      <p:sp>
        <p:nvSpPr>
          <p:cNvPr id="33" name="TextBox 32"/>
          <p:cNvSpPr txBox="1"/>
          <p:nvPr/>
        </p:nvSpPr>
        <p:spPr>
          <a:xfrm rot="19563301">
            <a:off x="3479571" y="4151437"/>
            <a:ext cx="888385" cy="923330"/>
          </a:xfrm>
          <a:prstGeom prst="rect">
            <a:avLst/>
          </a:prstGeom>
          <a:noFill/>
        </p:spPr>
        <p:txBody>
          <a:bodyPr wrap="none" rtlCol="0">
            <a:spAutoFit/>
          </a:bodyPr>
          <a:lstStyle/>
          <a:p>
            <a:r>
              <a:rPr lang="en-US" sz="5400" dirty="0">
                <a:solidFill>
                  <a:schemeClr val="bg1">
                    <a:lumMod val="85000"/>
                  </a:schemeClr>
                </a:solidFill>
              </a:rPr>
              <a:t>@</a:t>
            </a:r>
          </a:p>
        </p:txBody>
      </p:sp>
    </p:spTree>
    <p:extLst>
      <p:ext uri="{BB962C8B-B14F-4D97-AF65-F5344CB8AC3E}">
        <p14:creationId xmlns:p14="http://schemas.microsoft.com/office/powerpoint/2010/main" val="457521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chemeClr val="accent3">
                    <a:lumMod val="75000"/>
                  </a:schemeClr>
                </a:solidFill>
              </a:rPr>
              <a:t>Communication Strategies</a:t>
            </a:r>
            <a:endParaRPr lang="en-US" strike="sngStrike" dirty="0">
              <a:solidFill>
                <a:schemeClr val="accent3">
                  <a:lumMod val="75000"/>
                </a:schemeClr>
              </a:solidFill>
            </a:endParaRPr>
          </a:p>
        </p:txBody>
      </p:sp>
    </p:spTree>
    <p:extLst>
      <p:ext uri="{BB962C8B-B14F-4D97-AF65-F5344CB8AC3E}">
        <p14:creationId xmlns:p14="http://schemas.microsoft.com/office/powerpoint/2010/main" val="2189758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Speaking Like a STAR</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Many attempts to communicate are nullified by saying too much. </a:t>
            </a:r>
          </a:p>
          <a:p>
            <a:pPr algn="ctr">
              <a:spcBef>
                <a:spcPct val="0"/>
              </a:spcBef>
              <a:spcAft>
                <a:spcPts val="1000"/>
              </a:spcAft>
            </a:pPr>
            <a:r>
              <a:rPr lang="en-US" sz="1800" b="1" i="1" dirty="0">
                <a:latin typeface="+mj-lt"/>
                <a:cs typeface="Times New Roman" pitchFamily="18" charset="0"/>
              </a:rPr>
              <a:t>Robert Greenleaf</a:t>
            </a:r>
          </a:p>
        </p:txBody>
      </p:sp>
    </p:spTree>
    <p:extLst>
      <p:ext uri="{BB962C8B-B14F-4D97-AF65-F5344CB8AC3E}">
        <p14:creationId xmlns:p14="http://schemas.microsoft.com/office/powerpoint/2010/main" val="3315748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rc 8"/>
          <p:cNvSpPr/>
          <p:nvPr/>
        </p:nvSpPr>
        <p:spPr>
          <a:xfrm>
            <a:off x="3059832" y="2414486"/>
            <a:ext cx="3015183" cy="3015183"/>
          </a:xfrm>
          <a:prstGeom prst="arc">
            <a:avLst>
              <a:gd name="adj1" fmla="val 12032700"/>
              <a:gd name="adj2" fmla="val 9970600"/>
            </a:avLst>
          </a:prstGeom>
          <a:ln w="57150">
            <a:prstDash val="sysDot"/>
            <a:headEnd type="none" w="med" len="med"/>
            <a:tailEnd type="triangle"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2843808" y="1988840"/>
            <a:ext cx="3456384" cy="3456384"/>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3059832" y="1280954"/>
            <a:ext cx="2879699" cy="707886"/>
          </a:xfrm>
          <a:prstGeom prst="rect">
            <a:avLst/>
          </a:prstGeom>
        </p:spPr>
        <p:txBody>
          <a:bodyPr wrap="none">
            <a:spAutoFit/>
          </a:bodyPr>
          <a:lstStyle/>
          <a:p>
            <a:pPr lvl="0"/>
            <a:r>
              <a:rPr lang="en-US" sz="4000" b="1" dirty="0"/>
              <a:t>S</a:t>
            </a:r>
            <a:r>
              <a:rPr lang="en-US" sz="4000" dirty="0"/>
              <a:t>ITUATION</a:t>
            </a:r>
          </a:p>
        </p:txBody>
      </p:sp>
      <p:sp>
        <p:nvSpPr>
          <p:cNvPr id="5" name="Rectangle 4"/>
          <p:cNvSpPr/>
          <p:nvPr/>
        </p:nvSpPr>
        <p:spPr>
          <a:xfrm>
            <a:off x="6228781" y="3925669"/>
            <a:ext cx="1521570" cy="707886"/>
          </a:xfrm>
          <a:prstGeom prst="rect">
            <a:avLst/>
          </a:prstGeom>
        </p:spPr>
        <p:txBody>
          <a:bodyPr wrap="none">
            <a:spAutoFit/>
          </a:bodyPr>
          <a:lstStyle/>
          <a:p>
            <a:pPr lvl="0"/>
            <a:r>
              <a:rPr lang="en-US" sz="4000" b="1" dirty="0"/>
              <a:t>T</a:t>
            </a:r>
            <a:r>
              <a:rPr lang="en-US" sz="4000" dirty="0"/>
              <a:t>ASK</a:t>
            </a:r>
          </a:p>
        </p:txBody>
      </p:sp>
      <p:sp>
        <p:nvSpPr>
          <p:cNvPr id="6" name="Rectangle 5"/>
          <p:cNvSpPr/>
          <p:nvPr/>
        </p:nvSpPr>
        <p:spPr>
          <a:xfrm>
            <a:off x="3491880" y="5601434"/>
            <a:ext cx="2149948" cy="707886"/>
          </a:xfrm>
          <a:prstGeom prst="rect">
            <a:avLst/>
          </a:prstGeom>
        </p:spPr>
        <p:txBody>
          <a:bodyPr wrap="none">
            <a:spAutoFit/>
          </a:bodyPr>
          <a:lstStyle/>
          <a:p>
            <a:pPr lvl="0"/>
            <a:r>
              <a:rPr lang="en-US" sz="4000" b="1" dirty="0"/>
              <a:t>A</a:t>
            </a:r>
            <a:r>
              <a:rPr lang="en-US" sz="4000" dirty="0"/>
              <a:t>CTION</a:t>
            </a:r>
          </a:p>
        </p:txBody>
      </p:sp>
      <p:sp>
        <p:nvSpPr>
          <p:cNvPr id="7" name="Rectangle 6"/>
          <p:cNvSpPr/>
          <p:nvPr/>
        </p:nvSpPr>
        <p:spPr>
          <a:xfrm>
            <a:off x="1043608" y="3861048"/>
            <a:ext cx="2167966" cy="707886"/>
          </a:xfrm>
          <a:prstGeom prst="rect">
            <a:avLst/>
          </a:prstGeom>
        </p:spPr>
        <p:txBody>
          <a:bodyPr wrap="none">
            <a:spAutoFit/>
          </a:bodyPr>
          <a:lstStyle/>
          <a:p>
            <a:pPr lvl="0"/>
            <a:r>
              <a:rPr lang="en-US" sz="4000" b="1" dirty="0"/>
              <a:t>R</a:t>
            </a:r>
            <a:r>
              <a:rPr lang="en-US" sz="4000" dirty="0"/>
              <a:t>ESULT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rc 8"/>
          <p:cNvSpPr/>
          <p:nvPr/>
        </p:nvSpPr>
        <p:spPr>
          <a:xfrm>
            <a:off x="3059832" y="2414486"/>
            <a:ext cx="3015183" cy="3015183"/>
          </a:xfrm>
          <a:prstGeom prst="arc">
            <a:avLst>
              <a:gd name="adj1" fmla="val 12032700"/>
              <a:gd name="adj2" fmla="val 9970600"/>
            </a:avLst>
          </a:prstGeom>
          <a:ln w="57150">
            <a:prstDash val="sysDot"/>
            <a:headEnd type="none" w="med" len="med"/>
            <a:tailEnd type="triangle"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2843808" y="1988840"/>
            <a:ext cx="3456384" cy="3456384"/>
          </a:xfrm>
          <a:prstGeom prst="star5">
            <a:avLst/>
          </a:prstGeom>
          <a:gradFill flip="none" rotWithShape="1">
            <a:gsLst>
              <a:gs pos="47000">
                <a:srgbClr val="92D050"/>
              </a:gs>
              <a:gs pos="81000">
                <a:srgbClr val="FFC000"/>
              </a:gs>
              <a:gs pos="100000">
                <a:srgbClr val="92D050"/>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3059832" y="1280954"/>
            <a:ext cx="2879699" cy="707886"/>
          </a:xfrm>
          <a:prstGeom prst="rect">
            <a:avLst/>
          </a:prstGeom>
        </p:spPr>
        <p:txBody>
          <a:bodyPr wrap="none">
            <a:spAutoFit/>
          </a:bodyPr>
          <a:lstStyle/>
          <a:p>
            <a:pPr lvl="0"/>
            <a:r>
              <a:rPr lang="en-US" sz="4000" b="1" dirty="0"/>
              <a:t>S</a:t>
            </a:r>
            <a:r>
              <a:rPr lang="en-US" sz="4000" dirty="0"/>
              <a:t>ITUATION</a:t>
            </a:r>
          </a:p>
        </p:txBody>
      </p:sp>
      <p:sp>
        <p:nvSpPr>
          <p:cNvPr id="5" name="Rectangle 4"/>
          <p:cNvSpPr/>
          <p:nvPr/>
        </p:nvSpPr>
        <p:spPr>
          <a:xfrm>
            <a:off x="6228781" y="3925669"/>
            <a:ext cx="1521570" cy="707886"/>
          </a:xfrm>
          <a:prstGeom prst="rect">
            <a:avLst/>
          </a:prstGeom>
        </p:spPr>
        <p:txBody>
          <a:bodyPr wrap="none">
            <a:spAutoFit/>
          </a:bodyPr>
          <a:lstStyle/>
          <a:p>
            <a:pPr lvl="0"/>
            <a:r>
              <a:rPr lang="en-US" sz="4000" b="1" dirty="0"/>
              <a:t>T</a:t>
            </a:r>
            <a:r>
              <a:rPr lang="en-US" sz="4000" dirty="0"/>
              <a:t>ASK</a:t>
            </a:r>
          </a:p>
        </p:txBody>
      </p:sp>
      <p:sp>
        <p:nvSpPr>
          <p:cNvPr id="6" name="Rectangle 5"/>
          <p:cNvSpPr/>
          <p:nvPr/>
        </p:nvSpPr>
        <p:spPr>
          <a:xfrm>
            <a:off x="3491880" y="5601434"/>
            <a:ext cx="2149948" cy="707886"/>
          </a:xfrm>
          <a:prstGeom prst="rect">
            <a:avLst/>
          </a:prstGeom>
        </p:spPr>
        <p:txBody>
          <a:bodyPr wrap="none">
            <a:spAutoFit/>
          </a:bodyPr>
          <a:lstStyle/>
          <a:p>
            <a:pPr lvl="0"/>
            <a:r>
              <a:rPr lang="en-US" sz="4000" b="1" dirty="0"/>
              <a:t>A</a:t>
            </a:r>
            <a:r>
              <a:rPr lang="en-US" sz="4000" dirty="0"/>
              <a:t>CTION</a:t>
            </a:r>
          </a:p>
        </p:txBody>
      </p:sp>
      <p:sp>
        <p:nvSpPr>
          <p:cNvPr id="7" name="Rectangle 6"/>
          <p:cNvSpPr/>
          <p:nvPr/>
        </p:nvSpPr>
        <p:spPr>
          <a:xfrm>
            <a:off x="1043608" y="3861048"/>
            <a:ext cx="2167966" cy="707886"/>
          </a:xfrm>
          <a:prstGeom prst="rect">
            <a:avLst/>
          </a:prstGeom>
        </p:spPr>
        <p:txBody>
          <a:bodyPr wrap="none">
            <a:spAutoFit/>
          </a:bodyPr>
          <a:lstStyle/>
          <a:p>
            <a:pPr lvl="0"/>
            <a:r>
              <a:rPr lang="en-US" sz="4000" b="1" dirty="0"/>
              <a:t>R</a:t>
            </a:r>
            <a:r>
              <a:rPr lang="en-US" sz="4000" dirty="0"/>
              <a:t>ESULT</a:t>
            </a:r>
          </a:p>
        </p:txBody>
      </p:sp>
    </p:spTree>
    <p:extLst>
      <p:ext uri="{BB962C8B-B14F-4D97-AF65-F5344CB8AC3E}">
        <p14:creationId xmlns:p14="http://schemas.microsoft.com/office/powerpoint/2010/main" val="523677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Listening Skills</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When people talk, listen completely. </a:t>
            </a:r>
          </a:p>
          <a:p>
            <a:pPr algn="ctr">
              <a:spcBef>
                <a:spcPct val="0"/>
              </a:spcBef>
              <a:spcAft>
                <a:spcPts val="1000"/>
              </a:spcAft>
            </a:pPr>
            <a:r>
              <a:rPr lang="en-US" sz="1800" b="1" i="1" dirty="0">
                <a:latin typeface="+mj-lt"/>
                <a:cs typeface="Times New Roman" pitchFamily="18" charset="0"/>
              </a:rPr>
              <a:t>Ernest Hemingway</a:t>
            </a:r>
          </a:p>
        </p:txBody>
      </p:sp>
    </p:spTree>
    <p:extLst>
      <p:ext uri="{BB962C8B-B14F-4D97-AF65-F5344CB8AC3E}">
        <p14:creationId xmlns:p14="http://schemas.microsoft.com/office/powerpoint/2010/main" val="17735342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Seven Ways to Listen Better Today</a:t>
            </a:r>
            <a:endParaRPr lang="en-CA" dirty="0"/>
          </a:p>
        </p:txBody>
      </p:sp>
      <p:sp>
        <p:nvSpPr>
          <p:cNvPr id="3" name="Rectangle 2"/>
          <p:cNvSpPr/>
          <p:nvPr/>
        </p:nvSpPr>
        <p:spPr>
          <a:xfrm>
            <a:off x="1834331" y="1484626"/>
            <a:ext cx="5907386" cy="4536819"/>
          </a:xfrm>
          <a:prstGeom prst="rect">
            <a:avLst/>
          </a:prstGeom>
        </p:spPr>
        <p:txBody>
          <a:bodyPr wrap="none">
            <a:spAutoFit/>
          </a:bodyPr>
          <a:lstStyle/>
          <a:p>
            <a:pPr marL="365760" lvl="0" indent="-914400">
              <a:lnSpc>
                <a:spcPct val="150000"/>
              </a:lnSpc>
              <a:buFont typeface="+mj-lt"/>
              <a:buAutoNum type="arabicPeriod"/>
            </a:pPr>
            <a:r>
              <a:rPr lang="en-US" sz="2800" dirty="0"/>
              <a:t>Listen, don’t talk</a:t>
            </a:r>
          </a:p>
          <a:p>
            <a:pPr marL="365760" indent="-914400">
              <a:lnSpc>
                <a:spcPct val="150000"/>
              </a:lnSpc>
              <a:buFont typeface="+mj-lt"/>
              <a:buAutoNum type="arabicPeriod"/>
            </a:pPr>
            <a:r>
              <a:rPr lang="en-US" sz="2800" dirty="0"/>
              <a:t>Avoid interruptions</a:t>
            </a:r>
          </a:p>
          <a:p>
            <a:pPr marL="365760" lvl="0" indent="-914400">
              <a:lnSpc>
                <a:spcPct val="150000"/>
              </a:lnSpc>
              <a:buFont typeface="+mj-lt"/>
              <a:buAutoNum type="arabicPeriod"/>
            </a:pPr>
            <a:r>
              <a:rPr lang="en-US" sz="2800" dirty="0"/>
              <a:t>10% talking</a:t>
            </a:r>
          </a:p>
          <a:p>
            <a:pPr marL="365760" indent="-914400">
              <a:lnSpc>
                <a:spcPct val="150000"/>
              </a:lnSpc>
              <a:buFont typeface="+mj-lt"/>
              <a:buAutoNum type="arabicPeriod"/>
            </a:pPr>
            <a:r>
              <a:rPr lang="en-US" sz="2800" dirty="0"/>
              <a:t>Related conversation</a:t>
            </a:r>
          </a:p>
          <a:p>
            <a:pPr marL="365760" lvl="0" indent="-914400">
              <a:lnSpc>
                <a:spcPct val="150000"/>
              </a:lnSpc>
              <a:buFont typeface="+mj-lt"/>
              <a:buAutoNum type="arabicPeriod"/>
            </a:pPr>
            <a:r>
              <a:rPr lang="en-US" sz="2800" dirty="0"/>
              <a:t>Do not offer advice</a:t>
            </a:r>
          </a:p>
          <a:p>
            <a:pPr marL="365760" indent="-914400">
              <a:lnSpc>
                <a:spcPct val="150000"/>
              </a:lnSpc>
              <a:buFont typeface="+mj-lt"/>
              <a:buAutoNum type="arabicPeriod"/>
            </a:pPr>
            <a:r>
              <a:rPr lang="en-US" sz="2800" dirty="0"/>
              <a:t>Be aware of your environment</a:t>
            </a:r>
          </a:p>
          <a:p>
            <a:pPr marL="365760" lvl="0" indent="-914400">
              <a:lnSpc>
                <a:spcPct val="150000"/>
              </a:lnSpc>
              <a:buFont typeface="+mj-lt"/>
              <a:buAutoNum type="arabicPeriod"/>
            </a:pPr>
            <a:r>
              <a:rPr lang="en-US" sz="2800" dirty="0"/>
              <a:t>Take notes if required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a:t>Understanding Active Listening</a:t>
            </a:r>
            <a:endParaRPr lang="en-CA" dirty="0"/>
          </a:p>
        </p:txBody>
      </p:sp>
      <p:grpSp>
        <p:nvGrpSpPr>
          <p:cNvPr id="4" name="Group 3"/>
          <p:cNvGrpSpPr/>
          <p:nvPr/>
        </p:nvGrpSpPr>
        <p:grpSpPr>
          <a:xfrm>
            <a:off x="2103040" y="1484784"/>
            <a:ext cx="5061248" cy="1368152"/>
            <a:chOff x="0" y="0"/>
            <a:chExt cx="8229600" cy="1414363"/>
          </a:xfrm>
          <a:effectLst>
            <a:outerShdw blurRad="50800" dist="38100" dir="2700000" algn="tl" rotWithShape="0">
              <a:prstClr val="black">
                <a:alpha val="40000"/>
              </a:prstClr>
            </a:outerShdw>
          </a:effectLst>
        </p:grpSpPr>
        <p:sp>
          <p:nvSpPr>
            <p:cNvPr id="5" name="Rounded Rectangle 4"/>
            <p:cNvSpPr/>
            <p:nvPr/>
          </p:nvSpPr>
          <p:spPr>
            <a:xfrm>
              <a:off x="0" y="0"/>
              <a:ext cx="8229600" cy="1414363"/>
            </a:xfrm>
            <a:prstGeom prst="roundRect">
              <a:avLst>
                <a:gd name="adj" fmla="val 10000"/>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6" name="Rounded Rectangle 4"/>
            <p:cNvSpPr txBox="1"/>
            <p:nvPr/>
          </p:nvSpPr>
          <p:spPr>
            <a:xfrm>
              <a:off x="216024" y="0"/>
              <a:ext cx="8013575"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Try to identify where the other person is coming from</a:t>
              </a:r>
            </a:p>
          </p:txBody>
        </p:sp>
      </p:grpSp>
      <p:grpSp>
        <p:nvGrpSpPr>
          <p:cNvPr id="7" name="Group 6"/>
          <p:cNvGrpSpPr/>
          <p:nvPr/>
        </p:nvGrpSpPr>
        <p:grpSpPr>
          <a:xfrm>
            <a:off x="2103040" y="2960948"/>
            <a:ext cx="5061248" cy="1368152"/>
            <a:chOff x="0" y="1555799"/>
            <a:chExt cx="8229600" cy="1414363"/>
          </a:xfrm>
          <a:effectLst>
            <a:outerShdw blurRad="50800" dist="38100" dir="2700000" algn="tl" rotWithShape="0">
              <a:prstClr val="black">
                <a:alpha val="40000"/>
              </a:prstClr>
            </a:outerShdw>
          </a:effectLst>
        </p:grpSpPr>
        <p:sp>
          <p:nvSpPr>
            <p:cNvPr id="8" name="Rounded Rectangle 7"/>
            <p:cNvSpPr/>
            <p:nvPr/>
          </p:nvSpPr>
          <p:spPr>
            <a:xfrm>
              <a:off x="0" y="1555799"/>
              <a:ext cx="8229600" cy="1414363"/>
            </a:xfrm>
            <a:prstGeom prst="roundRect">
              <a:avLst>
                <a:gd name="adj" fmla="val 10000"/>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9" name="Rounded Rectangle 4"/>
            <p:cNvSpPr txBox="1"/>
            <p:nvPr/>
          </p:nvSpPr>
          <p:spPr>
            <a:xfrm>
              <a:off x="0" y="1555799"/>
              <a:ext cx="8229599"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Listen attentively</a:t>
              </a:r>
            </a:p>
          </p:txBody>
        </p:sp>
      </p:grpSp>
      <p:grpSp>
        <p:nvGrpSpPr>
          <p:cNvPr id="10" name="Group 9"/>
          <p:cNvGrpSpPr/>
          <p:nvPr/>
        </p:nvGrpSpPr>
        <p:grpSpPr>
          <a:xfrm>
            <a:off x="2103040" y="4365104"/>
            <a:ext cx="5061248" cy="1440160"/>
            <a:chOff x="0" y="3037159"/>
            <a:chExt cx="8229600" cy="1488803"/>
          </a:xfrm>
          <a:effectLst>
            <a:outerShdw blurRad="50800" dist="38100" dir="2700000" algn="tl" rotWithShape="0">
              <a:prstClr val="black">
                <a:alpha val="40000"/>
              </a:prstClr>
            </a:outerShdw>
          </a:effectLst>
        </p:grpSpPr>
        <p:sp>
          <p:nvSpPr>
            <p:cNvPr id="11" name="Rounded Rectangle 10"/>
            <p:cNvSpPr/>
            <p:nvPr/>
          </p:nvSpPr>
          <p:spPr>
            <a:xfrm>
              <a:off x="0" y="3111599"/>
              <a:ext cx="8229600" cy="1414363"/>
            </a:xfrm>
            <a:prstGeom prst="roundRect">
              <a:avLst>
                <a:gd name="adj" fmla="val 10000"/>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12" name="Rounded Rectangle 4"/>
            <p:cNvSpPr txBox="1"/>
            <p:nvPr/>
          </p:nvSpPr>
          <p:spPr>
            <a:xfrm>
              <a:off x="181542" y="3037159"/>
              <a:ext cx="8048057"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Respond appropriately, either non-verbally, with a question, or by paraphrasing</a:t>
              </a: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dirty="0"/>
              <a:t>Sending Good Signals to Others</a:t>
            </a:r>
            <a:endParaRPr lang="en-CA" dirty="0"/>
          </a:p>
        </p:txBody>
      </p:sp>
      <p:grpSp>
        <p:nvGrpSpPr>
          <p:cNvPr id="5" name="Group 4"/>
          <p:cNvGrpSpPr/>
          <p:nvPr/>
        </p:nvGrpSpPr>
        <p:grpSpPr>
          <a:xfrm>
            <a:off x="446856" y="1628800"/>
            <a:ext cx="2252936" cy="1152128"/>
            <a:chOff x="0" y="0"/>
            <a:chExt cx="8229600" cy="1414363"/>
          </a:xfrm>
          <a:effectLst>
            <a:outerShdw blurRad="50800" dist="38100" dir="2700000" algn="tl" rotWithShape="0">
              <a:prstClr val="black">
                <a:alpha val="40000"/>
              </a:prstClr>
            </a:outerShdw>
          </a:effectLst>
        </p:grpSpPr>
        <p:sp>
          <p:nvSpPr>
            <p:cNvPr id="6" name="Rounded Rectangle 5"/>
            <p:cNvSpPr/>
            <p:nvPr/>
          </p:nvSpPr>
          <p:spPr>
            <a:xfrm>
              <a:off x="0" y="0"/>
              <a:ext cx="8229600" cy="1414363"/>
            </a:xfrm>
            <a:prstGeom prst="roundRect">
              <a:avLst>
                <a:gd name="adj" fmla="val 10000"/>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7" name="Rounded Rectangle 4"/>
            <p:cNvSpPr txBox="1"/>
            <p:nvPr/>
          </p:nvSpPr>
          <p:spPr>
            <a:xfrm>
              <a:off x="216024" y="0"/>
              <a:ext cx="8013575"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 name="Group 7"/>
          <p:cNvGrpSpPr/>
          <p:nvPr/>
        </p:nvGrpSpPr>
        <p:grpSpPr>
          <a:xfrm>
            <a:off x="446856" y="3016301"/>
            <a:ext cx="2252936" cy="1152128"/>
            <a:chOff x="0" y="1555799"/>
            <a:chExt cx="8229600" cy="1414363"/>
          </a:xfrm>
          <a:effectLst>
            <a:outerShdw blurRad="50800" dist="38100" dir="2700000" algn="tl" rotWithShape="0">
              <a:prstClr val="black">
                <a:alpha val="40000"/>
              </a:prstClr>
            </a:outerShdw>
          </a:effectLst>
        </p:grpSpPr>
        <p:sp>
          <p:nvSpPr>
            <p:cNvPr id="9" name="Rounded Rectangle 8"/>
            <p:cNvSpPr/>
            <p:nvPr/>
          </p:nvSpPr>
          <p:spPr>
            <a:xfrm>
              <a:off x="0" y="1555799"/>
              <a:ext cx="8229600" cy="1414363"/>
            </a:xfrm>
            <a:prstGeom prst="roundRect">
              <a:avLst>
                <a:gd name="adj" fmla="val 10000"/>
              </a:avLst>
            </a:pr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sp>
        <p:sp>
          <p:nvSpPr>
            <p:cNvPr id="10" name="Rounded Rectangle 4"/>
            <p:cNvSpPr txBox="1"/>
            <p:nvPr/>
          </p:nvSpPr>
          <p:spPr>
            <a:xfrm>
              <a:off x="0" y="1555799"/>
              <a:ext cx="8229599" cy="14143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Quasi-verbal</a:t>
              </a:r>
            </a:p>
          </p:txBody>
        </p:sp>
      </p:grpSp>
      <p:grpSp>
        <p:nvGrpSpPr>
          <p:cNvPr id="11" name="Group 10"/>
          <p:cNvGrpSpPr/>
          <p:nvPr/>
        </p:nvGrpSpPr>
        <p:grpSpPr>
          <a:xfrm>
            <a:off x="446856" y="4437112"/>
            <a:ext cx="2252936" cy="1152128"/>
            <a:chOff x="0" y="3111599"/>
            <a:chExt cx="8229600" cy="1414363"/>
          </a:xfrm>
          <a:effectLst>
            <a:outerShdw blurRad="50800" dist="38100" dir="2700000" algn="tl" rotWithShape="0">
              <a:prstClr val="black">
                <a:alpha val="40000"/>
              </a:prstClr>
            </a:outerShdw>
          </a:effectLst>
        </p:grpSpPr>
        <p:sp>
          <p:nvSpPr>
            <p:cNvPr id="12" name="Rounded Rectangle 11"/>
            <p:cNvSpPr/>
            <p:nvPr/>
          </p:nvSpPr>
          <p:spPr>
            <a:xfrm>
              <a:off x="0" y="3111599"/>
              <a:ext cx="8229600" cy="1414363"/>
            </a:xfrm>
            <a:prstGeom prst="roundRect">
              <a:avLst>
                <a:gd name="adj" fmla="val 10000"/>
              </a:avLst>
            </a:pr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13" name="Rounded Rectangle 4"/>
            <p:cNvSpPr txBox="1"/>
            <p:nvPr/>
          </p:nvSpPr>
          <p:spPr>
            <a:xfrm>
              <a:off x="181542" y="3111599"/>
              <a:ext cx="8048057"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Verbal</a:t>
              </a:r>
            </a:p>
          </p:txBody>
        </p:sp>
      </p:grpSp>
      <p:sp>
        <p:nvSpPr>
          <p:cNvPr id="2" name="Rectangle 1"/>
          <p:cNvSpPr/>
          <p:nvPr/>
        </p:nvSpPr>
        <p:spPr>
          <a:xfrm>
            <a:off x="2915816" y="1918573"/>
            <a:ext cx="4896544" cy="646331"/>
          </a:xfrm>
          <a:prstGeom prst="rect">
            <a:avLst/>
          </a:prstGeom>
        </p:spPr>
        <p:txBody>
          <a:bodyPr wrap="square">
            <a:spAutoFit/>
          </a:bodyPr>
          <a:lstStyle/>
          <a:p>
            <a:pPr>
              <a:defRPr/>
            </a:pPr>
            <a:r>
              <a:rPr lang="en-US" dirty="0"/>
              <a:t>Head nods and an interested facial expression will show the speaker that you are listening.</a:t>
            </a:r>
          </a:p>
        </p:txBody>
      </p:sp>
      <p:sp>
        <p:nvSpPr>
          <p:cNvPr id="3" name="Rectangle 2"/>
          <p:cNvSpPr/>
          <p:nvPr/>
        </p:nvSpPr>
        <p:spPr>
          <a:xfrm>
            <a:off x="2915816" y="3286725"/>
            <a:ext cx="4572000" cy="646331"/>
          </a:xfrm>
          <a:prstGeom prst="rect">
            <a:avLst/>
          </a:prstGeom>
        </p:spPr>
        <p:txBody>
          <a:bodyPr>
            <a:spAutoFit/>
          </a:bodyPr>
          <a:lstStyle/>
          <a:p>
            <a:pPr>
              <a:defRPr/>
            </a:pPr>
            <a:r>
              <a:rPr lang="en-US" dirty="0"/>
              <a:t>Show you are awake and interested in the conversation with “I see,” “I understand,” </a:t>
            </a:r>
          </a:p>
        </p:txBody>
      </p:sp>
      <p:sp>
        <p:nvSpPr>
          <p:cNvPr id="14" name="Rectangle 13"/>
          <p:cNvSpPr/>
          <p:nvPr/>
        </p:nvSpPr>
        <p:spPr>
          <a:xfrm>
            <a:off x="2915816" y="4521894"/>
            <a:ext cx="5424264" cy="923330"/>
          </a:xfrm>
          <a:prstGeom prst="rect">
            <a:avLst/>
          </a:prstGeom>
        </p:spPr>
        <p:txBody>
          <a:bodyPr wrap="square">
            <a:spAutoFit/>
          </a:bodyPr>
          <a:lstStyle/>
          <a:p>
            <a:r>
              <a:rPr lang="en-US" dirty="0"/>
              <a:t>Ask open questions using the six roots discussed earlier (who, what, where, when, why, how), paraphrase, and ask summary questions.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Questioning Skills &amp; Common Ground</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The important thing is not to stop questioning. </a:t>
            </a:r>
          </a:p>
          <a:p>
            <a:pPr algn="ctr">
              <a:spcBef>
                <a:spcPct val="0"/>
              </a:spcBef>
              <a:spcAft>
                <a:spcPts val="1000"/>
              </a:spcAft>
            </a:pPr>
            <a:r>
              <a:rPr lang="en-US" sz="1800" i="1" dirty="0">
                <a:latin typeface="+mj-lt"/>
                <a:cs typeface="Times New Roman" pitchFamily="18" charset="0"/>
              </a:rPr>
              <a:t>Curiosity has its own reason for existing.</a:t>
            </a:r>
          </a:p>
          <a:p>
            <a:pPr algn="ctr">
              <a:spcBef>
                <a:spcPct val="0"/>
              </a:spcBef>
              <a:spcAft>
                <a:spcPts val="1000"/>
              </a:spcAft>
            </a:pPr>
            <a:r>
              <a:rPr lang="en-US" sz="1800" b="1" i="1" dirty="0">
                <a:latin typeface="+mj-lt"/>
                <a:cs typeface="Times New Roman" pitchFamily="18" charset="0"/>
              </a:rPr>
              <a:t>Albert Einstein</a:t>
            </a:r>
          </a:p>
        </p:txBody>
      </p:sp>
    </p:spTree>
    <p:extLst>
      <p:ext uri="{BB962C8B-B14F-4D97-AF65-F5344CB8AC3E}">
        <p14:creationId xmlns:p14="http://schemas.microsoft.com/office/powerpoint/2010/main" val="16850636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Questioning</a:t>
            </a:r>
            <a:endParaRPr lang="en-US" strike="sngStrike" dirty="0"/>
          </a:p>
        </p:txBody>
      </p:sp>
      <p:graphicFrame>
        <p:nvGraphicFramePr>
          <p:cNvPr id="3" name="Diagram 2"/>
          <p:cNvGraphicFramePr/>
          <p:nvPr>
            <p:extLst>
              <p:ext uri="{D42A27DB-BD31-4B8C-83A1-F6EECF244321}">
                <p14:modId xmlns:p14="http://schemas.microsoft.com/office/powerpoint/2010/main" val="1712963705"/>
              </p:ext>
            </p:extLst>
          </p:nvPr>
        </p:nvGraphicFramePr>
        <p:xfrm>
          <a:off x="765920" y="1628800"/>
          <a:ext cx="7920880" cy="4552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924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Probing Questioning</a:t>
            </a:r>
            <a:endParaRPr lang="en-US" strike="sngStrike" dirty="0"/>
          </a:p>
        </p:txBody>
      </p:sp>
      <p:sp>
        <p:nvSpPr>
          <p:cNvPr id="4" name="Rectangle 3"/>
          <p:cNvSpPr/>
          <p:nvPr/>
        </p:nvSpPr>
        <p:spPr>
          <a:xfrm>
            <a:off x="755012" y="2263512"/>
            <a:ext cx="7806592" cy="2677656"/>
          </a:xfrm>
          <a:prstGeom prst="rect">
            <a:avLst/>
          </a:prstGeom>
        </p:spPr>
        <p:txBody>
          <a:bodyPr wrap="square">
            <a:spAutoFit/>
          </a:bodyPr>
          <a:lstStyle/>
          <a:p>
            <a:pPr algn="ctr"/>
            <a:r>
              <a:rPr lang="en-US" sz="2400" b="1" dirty="0">
                <a:solidFill>
                  <a:srgbClr val="00B050"/>
                </a:solidFill>
              </a:rPr>
              <a:t>CLARIFICATION</a:t>
            </a:r>
          </a:p>
          <a:p>
            <a:endParaRPr lang="en-US" sz="2400" dirty="0">
              <a:solidFill>
                <a:srgbClr val="00B050"/>
              </a:solidFill>
            </a:endParaRPr>
          </a:p>
          <a:p>
            <a:r>
              <a:rPr lang="en-US" sz="2400" dirty="0"/>
              <a:t>Clarification questions often look like this:</a:t>
            </a:r>
          </a:p>
          <a:p>
            <a:pPr lvl="0"/>
            <a:r>
              <a:rPr lang="en-US" sz="2400" dirty="0"/>
              <a:t>“Please tell me more about…”</a:t>
            </a:r>
          </a:p>
          <a:p>
            <a:pPr lvl="0"/>
            <a:r>
              <a:rPr lang="en-US" sz="2400" dirty="0"/>
              <a:t>“What did you mean by…”</a:t>
            </a:r>
          </a:p>
          <a:p>
            <a:pPr lvl="0"/>
            <a:r>
              <a:rPr lang="en-US" sz="2400" dirty="0"/>
              <a:t>“What does … look like?” (Any of the five senses can be used here)</a:t>
            </a:r>
          </a:p>
        </p:txBody>
      </p:sp>
      <p:sp>
        <p:nvSpPr>
          <p:cNvPr id="5" name="Rectangle 4"/>
          <p:cNvSpPr/>
          <p:nvPr/>
        </p:nvSpPr>
        <p:spPr>
          <a:xfrm>
            <a:off x="706996" y="2263512"/>
            <a:ext cx="7902624" cy="2677656"/>
          </a:xfrm>
          <a:prstGeom prst="rect">
            <a:avLst/>
          </a:prstGeom>
        </p:spPr>
        <p:txBody>
          <a:bodyPr wrap="square">
            <a:spAutoFit/>
          </a:bodyPr>
          <a:lstStyle/>
          <a:p>
            <a:pPr algn="ctr"/>
            <a:r>
              <a:rPr lang="en-US" sz="2400" b="1" dirty="0">
                <a:solidFill>
                  <a:srgbClr val="00B050"/>
                </a:solidFill>
              </a:rPr>
              <a:t>SUMMARIZING</a:t>
            </a:r>
          </a:p>
          <a:p>
            <a:endParaRPr lang="en-US" sz="2400" dirty="0">
              <a:solidFill>
                <a:srgbClr val="00B050"/>
              </a:solidFill>
            </a:endParaRPr>
          </a:p>
          <a:p>
            <a:r>
              <a:rPr lang="en-US" sz="2400" dirty="0"/>
              <a:t>Example: “So you picked out a dress, had to get it fitted three times, and missed the wedding in the end?”</a:t>
            </a:r>
          </a:p>
          <a:p>
            <a:endParaRPr lang="en-US" sz="2400" dirty="0"/>
          </a:p>
          <a:p>
            <a:r>
              <a:rPr lang="en-US" sz="2400" dirty="0"/>
              <a:t>Remember, paraphrasing means repeating what you think the speaker said in your own words.</a:t>
            </a:r>
          </a:p>
        </p:txBody>
      </p:sp>
      <p:sp>
        <p:nvSpPr>
          <p:cNvPr id="6" name="Rectangle 5"/>
          <p:cNvSpPr/>
          <p:nvPr/>
        </p:nvSpPr>
        <p:spPr>
          <a:xfrm>
            <a:off x="1255120" y="2263512"/>
            <a:ext cx="6806376" cy="1938992"/>
          </a:xfrm>
          <a:prstGeom prst="rect">
            <a:avLst/>
          </a:prstGeom>
        </p:spPr>
        <p:txBody>
          <a:bodyPr wrap="square">
            <a:spAutoFit/>
          </a:bodyPr>
          <a:lstStyle/>
          <a:p>
            <a:pPr algn="ctr"/>
            <a:r>
              <a:rPr lang="en-US" sz="2400" b="1" dirty="0">
                <a:solidFill>
                  <a:srgbClr val="00B050"/>
                </a:solidFill>
              </a:rPr>
              <a:t>COMPLETENESS AND CORRECTNESS</a:t>
            </a:r>
          </a:p>
          <a:p>
            <a:endParaRPr lang="en-US" sz="2400" dirty="0"/>
          </a:p>
          <a:p>
            <a:r>
              <a:rPr lang="en-US" sz="2400" dirty="0"/>
              <a:t>Some examples of these questions include:</a:t>
            </a:r>
          </a:p>
          <a:p>
            <a:pPr lvl="0"/>
            <a:r>
              <a:rPr lang="en-US" sz="2400" dirty="0"/>
              <a:t>“What else happened after that?”</a:t>
            </a:r>
          </a:p>
          <a:p>
            <a:pPr lvl="0"/>
            <a:r>
              <a:rPr lang="en-US" sz="2400" dirty="0"/>
              <a:t>“Did that end the …”</a:t>
            </a:r>
          </a:p>
        </p:txBody>
      </p:sp>
      <p:sp>
        <p:nvSpPr>
          <p:cNvPr id="7" name="Rectangle 6"/>
          <p:cNvSpPr/>
          <p:nvPr/>
        </p:nvSpPr>
        <p:spPr>
          <a:xfrm>
            <a:off x="889908" y="2263512"/>
            <a:ext cx="7536800" cy="1938992"/>
          </a:xfrm>
          <a:prstGeom prst="rect">
            <a:avLst/>
          </a:prstGeom>
        </p:spPr>
        <p:txBody>
          <a:bodyPr wrap="square">
            <a:spAutoFit/>
          </a:bodyPr>
          <a:lstStyle/>
          <a:p>
            <a:pPr algn="ctr"/>
            <a:r>
              <a:rPr lang="en-US" sz="2400" b="1" dirty="0">
                <a:solidFill>
                  <a:srgbClr val="00B050"/>
                </a:solidFill>
              </a:rPr>
              <a:t>DETERMINING RELEVANCE</a:t>
            </a:r>
          </a:p>
          <a:p>
            <a:endParaRPr lang="en-US" sz="2400" dirty="0">
              <a:solidFill>
                <a:srgbClr val="00B050"/>
              </a:solidFill>
            </a:endParaRPr>
          </a:p>
          <a:p>
            <a:r>
              <a:rPr lang="en-US" sz="2400" dirty="0"/>
              <a:t>Some good ways to frame relevance questions are:</a:t>
            </a:r>
          </a:p>
          <a:p>
            <a:pPr lvl="0"/>
            <a:r>
              <a:rPr lang="en-US" sz="2400" dirty="0"/>
              <a:t>“How is that like…”</a:t>
            </a:r>
          </a:p>
          <a:p>
            <a:pPr lvl="0"/>
            <a:r>
              <a:rPr lang="en-US" sz="2400" dirty="0"/>
              <a:t>“How does that relate to…”</a:t>
            </a:r>
          </a:p>
        </p:txBody>
      </p:sp>
      <p:sp>
        <p:nvSpPr>
          <p:cNvPr id="8" name="Rectangle 7"/>
          <p:cNvSpPr/>
          <p:nvPr/>
        </p:nvSpPr>
        <p:spPr>
          <a:xfrm>
            <a:off x="1922544" y="2263512"/>
            <a:ext cx="5471528" cy="2308324"/>
          </a:xfrm>
          <a:prstGeom prst="rect">
            <a:avLst/>
          </a:prstGeom>
        </p:spPr>
        <p:txBody>
          <a:bodyPr wrap="square">
            <a:spAutoFit/>
          </a:bodyPr>
          <a:lstStyle/>
          <a:p>
            <a:pPr algn="ctr"/>
            <a:r>
              <a:rPr lang="en-US" sz="2400" b="1" dirty="0">
                <a:solidFill>
                  <a:srgbClr val="00B050"/>
                </a:solidFill>
              </a:rPr>
              <a:t>DRILLING DOWN</a:t>
            </a:r>
          </a:p>
          <a:p>
            <a:endParaRPr lang="en-US" sz="2400" dirty="0">
              <a:solidFill>
                <a:srgbClr val="00B050"/>
              </a:solidFill>
            </a:endParaRPr>
          </a:p>
          <a:p>
            <a:r>
              <a:rPr lang="en-US" sz="2400" dirty="0"/>
              <a:t>Useful helpers include:</a:t>
            </a:r>
          </a:p>
          <a:p>
            <a:pPr lvl="0"/>
            <a:r>
              <a:rPr lang="en-US" sz="2400" dirty="0"/>
              <a:t>“Describe…”</a:t>
            </a:r>
          </a:p>
          <a:p>
            <a:pPr lvl="0"/>
            <a:r>
              <a:rPr lang="en-US" sz="2400" dirty="0"/>
              <a:t>“What do you mean by…?” </a:t>
            </a:r>
          </a:p>
          <a:p>
            <a:pPr lvl="0"/>
            <a:r>
              <a:rPr lang="en-US" sz="2400" dirty="0"/>
              <a:t>“Could you please give an example?”</a:t>
            </a:r>
          </a:p>
        </p:txBody>
      </p:sp>
    </p:spTree>
    <p:extLst>
      <p:ext uri="{BB962C8B-B14F-4D97-AF65-F5344CB8AC3E}">
        <p14:creationId xmlns:p14="http://schemas.microsoft.com/office/powerpoint/2010/main" val="1207011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6"/>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7"/>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6" grpId="0"/>
      <p:bldP spid="6" grpId="1"/>
      <p:bldP spid="7" grpId="0"/>
      <p:bldP spid="7" grpId="1"/>
      <p:bldP spid="8" grpId="0"/>
      <p:bldP spid="8"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 Keeping</a:t>
            </a:r>
          </a:p>
        </p:txBody>
      </p:sp>
      <p:sp>
        <p:nvSpPr>
          <p:cNvPr id="3" name="Rectangle 2"/>
          <p:cNvSpPr/>
          <p:nvPr/>
        </p:nvSpPr>
        <p:spPr>
          <a:xfrm>
            <a:off x="1835696" y="1400434"/>
            <a:ext cx="5976664" cy="1938992"/>
          </a:xfrm>
          <a:prstGeom prst="rect">
            <a:avLst/>
          </a:prstGeom>
        </p:spPr>
        <p:txBody>
          <a:bodyPr wrap="square">
            <a:spAutoFit/>
          </a:bodyPr>
          <a:lstStyle/>
          <a:p>
            <a:pPr marL="342900" indent="-342900">
              <a:buFont typeface="Arial" panose="020B0604020202020204" pitchFamily="34" charset="0"/>
              <a:buChar char="•"/>
            </a:pPr>
            <a:r>
              <a:rPr lang="en-US" sz="2400" dirty="0">
                <a:latin typeface="+mn-lt"/>
              </a:rPr>
              <a:t>Please Turn Off Or Mute Cell Phones</a:t>
            </a:r>
          </a:p>
          <a:p>
            <a:pPr marL="342900" indent="-342900">
              <a:buFont typeface="Arial" panose="020B0604020202020204" pitchFamily="34" charset="0"/>
              <a:buChar char="•"/>
            </a:pPr>
            <a:r>
              <a:rPr lang="en-US" sz="2400" dirty="0">
                <a:latin typeface="+mn-lt"/>
              </a:rPr>
              <a:t>Please Do Not Place Your Phone On HOLD </a:t>
            </a:r>
          </a:p>
          <a:p>
            <a:pPr marL="342900" indent="-342900">
              <a:buFont typeface="Arial" panose="020B0604020202020204" pitchFamily="34" charset="0"/>
              <a:buChar char="•"/>
            </a:pPr>
            <a:r>
              <a:rPr lang="en-US" sz="2400" dirty="0">
                <a:latin typeface="+mn-lt"/>
              </a:rPr>
              <a:t>Ask Questions</a:t>
            </a:r>
          </a:p>
          <a:p>
            <a:pPr marL="342900" indent="-342900">
              <a:buFont typeface="Arial" panose="020B0604020202020204" pitchFamily="34" charset="0"/>
              <a:buChar char="•"/>
            </a:pPr>
            <a:r>
              <a:rPr lang="en-US" sz="2400" dirty="0">
                <a:latin typeface="+mn-lt"/>
              </a:rPr>
              <a:t>Use The Chat To Make Comments</a:t>
            </a:r>
          </a:p>
          <a:p>
            <a:pPr marL="342900" indent="-342900">
              <a:buFont typeface="Arial" panose="020B0604020202020204" pitchFamily="34" charset="0"/>
              <a:buChar char="•"/>
            </a:pPr>
            <a:r>
              <a:rPr lang="en-US" sz="2400" dirty="0">
                <a:latin typeface="+mn-lt"/>
              </a:rPr>
              <a:t>Reply To Each Other </a:t>
            </a:r>
          </a:p>
        </p:txBody>
      </p:sp>
      <p:sp>
        <p:nvSpPr>
          <p:cNvPr id="4" name="Rectangle 3"/>
          <p:cNvSpPr/>
          <p:nvPr/>
        </p:nvSpPr>
        <p:spPr>
          <a:xfrm>
            <a:off x="3608853" y="3550077"/>
            <a:ext cx="2002087" cy="707886"/>
          </a:xfrm>
          <a:prstGeom prst="rect">
            <a:avLst/>
          </a:prstGeom>
        </p:spPr>
        <p:txBody>
          <a:bodyPr wrap="none">
            <a:spAutoFit/>
          </a:bodyPr>
          <a:lstStyle/>
          <a:p>
            <a:r>
              <a:rPr lang="en-US" sz="4000" b="1" dirty="0">
                <a:solidFill>
                  <a:schemeClr val="accent3">
                    <a:lumMod val="50000"/>
                  </a:schemeClr>
                </a:solidFill>
                <a:latin typeface="+mn-lt"/>
              </a:rPr>
              <a:t>RESPECT</a:t>
            </a:r>
          </a:p>
        </p:txBody>
      </p:sp>
      <p:sp>
        <p:nvSpPr>
          <p:cNvPr id="5" name="Rectangle 4"/>
          <p:cNvSpPr/>
          <p:nvPr/>
        </p:nvSpPr>
        <p:spPr>
          <a:xfrm>
            <a:off x="2555776" y="4342165"/>
            <a:ext cx="4108241" cy="707886"/>
          </a:xfrm>
          <a:prstGeom prst="rect">
            <a:avLst/>
          </a:prstGeom>
        </p:spPr>
        <p:txBody>
          <a:bodyPr wrap="none">
            <a:spAutoFit/>
          </a:bodyPr>
          <a:lstStyle/>
          <a:p>
            <a:r>
              <a:rPr lang="en-US" sz="4000" b="1" dirty="0">
                <a:solidFill>
                  <a:schemeClr val="accent3">
                    <a:lumMod val="50000"/>
                  </a:schemeClr>
                </a:solidFill>
                <a:latin typeface="+mn-lt"/>
              </a:rPr>
              <a:t>CONFIDENTIALITY </a:t>
            </a:r>
          </a:p>
        </p:txBody>
      </p:sp>
      <p:sp>
        <p:nvSpPr>
          <p:cNvPr id="6" name="Rectangle 5"/>
          <p:cNvSpPr/>
          <p:nvPr/>
        </p:nvSpPr>
        <p:spPr>
          <a:xfrm>
            <a:off x="3434895" y="5169386"/>
            <a:ext cx="2350002" cy="707886"/>
          </a:xfrm>
          <a:prstGeom prst="rect">
            <a:avLst/>
          </a:prstGeom>
        </p:spPr>
        <p:txBody>
          <a:bodyPr wrap="none">
            <a:spAutoFit/>
          </a:bodyPr>
          <a:lstStyle/>
          <a:p>
            <a:r>
              <a:rPr lang="en-US" sz="4000" b="1" dirty="0">
                <a:solidFill>
                  <a:schemeClr val="accent3">
                    <a:lumMod val="50000"/>
                  </a:schemeClr>
                </a:solidFill>
                <a:latin typeface="+mn-lt"/>
              </a:rPr>
              <a:t>PRACTICE </a:t>
            </a:r>
          </a:p>
        </p:txBody>
      </p:sp>
    </p:spTree>
    <p:extLst>
      <p:ext uri="{BB962C8B-B14F-4D97-AF65-F5344CB8AC3E}">
        <p14:creationId xmlns:p14="http://schemas.microsoft.com/office/powerpoint/2010/main" val="105485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Establishing Common Ground</a:t>
            </a:r>
          </a:p>
        </p:txBody>
      </p:sp>
      <p:sp>
        <p:nvSpPr>
          <p:cNvPr id="3" name="Rectangle 2"/>
          <p:cNvSpPr/>
          <p:nvPr/>
        </p:nvSpPr>
        <p:spPr>
          <a:xfrm>
            <a:off x="1115616" y="1340768"/>
            <a:ext cx="7416824" cy="4401205"/>
          </a:xfrm>
          <a:prstGeom prst="rect">
            <a:avLst/>
          </a:prstGeom>
        </p:spPr>
        <p:txBody>
          <a:bodyPr wrap="square">
            <a:spAutoFit/>
          </a:bodyPr>
          <a:lstStyle/>
          <a:p>
            <a:pPr>
              <a:lnSpc>
                <a:spcPct val="200000"/>
              </a:lnSpc>
            </a:pPr>
            <a:r>
              <a:rPr lang="en-US" sz="2800" b="1" dirty="0"/>
              <a:t>Provides ways to:</a:t>
            </a:r>
          </a:p>
          <a:p>
            <a:pPr marL="536575" indent="-615950">
              <a:lnSpc>
                <a:spcPct val="200000"/>
              </a:lnSpc>
              <a:buFont typeface="Wingdings" panose="05000000000000000000" pitchFamily="2" charset="2"/>
              <a:buChar char="q"/>
            </a:pPr>
            <a:r>
              <a:rPr lang="en-US" sz="2800" dirty="0"/>
              <a:t>Build relationships</a:t>
            </a:r>
          </a:p>
          <a:p>
            <a:pPr marL="536575" indent="-615950">
              <a:lnSpc>
                <a:spcPct val="200000"/>
              </a:lnSpc>
              <a:buFont typeface="Wingdings" panose="05000000000000000000" pitchFamily="2" charset="2"/>
              <a:buChar char="q"/>
            </a:pPr>
            <a:r>
              <a:rPr lang="en-US" sz="2800" dirty="0"/>
              <a:t>Share ideas and perspectives</a:t>
            </a:r>
          </a:p>
          <a:p>
            <a:pPr marL="536575" indent="-615950">
              <a:lnSpc>
                <a:spcPct val="200000"/>
              </a:lnSpc>
              <a:buFont typeface="Wingdings" panose="05000000000000000000" pitchFamily="2" charset="2"/>
              <a:buChar char="q"/>
            </a:pPr>
            <a:r>
              <a:rPr lang="en-US" sz="2800" dirty="0"/>
              <a:t>Open communication channels </a:t>
            </a:r>
          </a:p>
          <a:p>
            <a:pPr marL="536575" indent="-615950">
              <a:lnSpc>
                <a:spcPct val="200000"/>
              </a:lnSpc>
              <a:buFont typeface="Wingdings" panose="05000000000000000000" pitchFamily="2" charset="2"/>
              <a:buChar char="q"/>
            </a:pPr>
            <a:r>
              <a:rPr lang="en-US" sz="2800" dirty="0"/>
              <a:t>Sharing personal experiences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Common Ground Check List</a:t>
            </a:r>
          </a:p>
        </p:txBody>
      </p:sp>
      <p:sp>
        <p:nvSpPr>
          <p:cNvPr id="3" name="Rectangle 2"/>
          <p:cNvSpPr/>
          <p:nvPr/>
        </p:nvSpPr>
        <p:spPr>
          <a:xfrm>
            <a:off x="1115616" y="1210682"/>
            <a:ext cx="7416824" cy="5170646"/>
          </a:xfrm>
          <a:prstGeom prst="rect">
            <a:avLst/>
          </a:prstGeom>
        </p:spPr>
        <p:txBody>
          <a:bodyPr wrap="square">
            <a:spAutoFit/>
          </a:bodyPr>
          <a:lstStyle/>
          <a:p>
            <a:pPr>
              <a:lnSpc>
                <a:spcPct val="150000"/>
              </a:lnSpc>
            </a:pPr>
            <a:r>
              <a:rPr lang="en-US" sz="2800" b="1" dirty="0"/>
              <a:t>Common ground key elements include:</a:t>
            </a:r>
          </a:p>
          <a:p>
            <a:pPr marL="512763" indent="-457200">
              <a:lnSpc>
                <a:spcPct val="150000"/>
              </a:lnSpc>
              <a:buFont typeface="Wingdings" panose="05000000000000000000" pitchFamily="2" charset="2"/>
              <a:buChar char="q"/>
            </a:pPr>
            <a:r>
              <a:rPr lang="en-US" sz="2400" dirty="0"/>
              <a:t>Create guidelines for working together </a:t>
            </a:r>
          </a:p>
          <a:p>
            <a:pPr marL="512763" indent="-457200">
              <a:lnSpc>
                <a:spcPct val="150000"/>
              </a:lnSpc>
              <a:buFont typeface="Wingdings" panose="05000000000000000000" pitchFamily="2" charset="2"/>
              <a:buChar char="q"/>
            </a:pPr>
            <a:r>
              <a:rPr lang="en-US" sz="2400" dirty="0"/>
              <a:t>Forum to ask/answer questions</a:t>
            </a:r>
          </a:p>
          <a:p>
            <a:pPr marL="512763" indent="-457200">
              <a:lnSpc>
                <a:spcPct val="150000"/>
              </a:lnSpc>
              <a:buFont typeface="Wingdings" panose="05000000000000000000" pitchFamily="2" charset="2"/>
              <a:buChar char="q"/>
            </a:pPr>
            <a:r>
              <a:rPr lang="en-US" sz="2400" dirty="0"/>
              <a:t>Question assumptions – develop openness </a:t>
            </a:r>
          </a:p>
          <a:p>
            <a:pPr marL="512763" indent="-457200">
              <a:lnSpc>
                <a:spcPct val="150000"/>
              </a:lnSpc>
              <a:buFont typeface="Wingdings" panose="05000000000000000000" pitchFamily="2" charset="2"/>
              <a:buChar char="q"/>
            </a:pPr>
            <a:r>
              <a:rPr lang="en-US" sz="2400" dirty="0"/>
              <a:t>Listen actively</a:t>
            </a:r>
          </a:p>
          <a:p>
            <a:pPr marL="512763" indent="-457200">
              <a:lnSpc>
                <a:spcPct val="150000"/>
              </a:lnSpc>
              <a:buFont typeface="Wingdings" panose="05000000000000000000" pitchFamily="2" charset="2"/>
              <a:buChar char="q"/>
            </a:pPr>
            <a:r>
              <a:rPr lang="en-US" sz="2400" dirty="0"/>
              <a:t>Use open-ended and probing questioning</a:t>
            </a:r>
          </a:p>
          <a:p>
            <a:pPr marL="512763" indent="-457200">
              <a:lnSpc>
                <a:spcPct val="150000"/>
              </a:lnSpc>
              <a:buFont typeface="Wingdings" panose="05000000000000000000" pitchFamily="2" charset="2"/>
              <a:buChar char="q"/>
            </a:pPr>
            <a:r>
              <a:rPr lang="en-US" sz="2400" dirty="0"/>
              <a:t>Be an active communicator </a:t>
            </a:r>
          </a:p>
          <a:p>
            <a:pPr marL="512763" indent="-457200">
              <a:lnSpc>
                <a:spcPct val="150000"/>
              </a:lnSpc>
              <a:buFont typeface="Wingdings" panose="05000000000000000000" pitchFamily="2" charset="2"/>
              <a:buChar char="q"/>
            </a:pPr>
            <a:r>
              <a:rPr lang="en-US" sz="2400" dirty="0"/>
              <a:t>Use various ways to visually communicate </a:t>
            </a:r>
          </a:p>
          <a:p>
            <a:pPr marL="512763" indent="-457200">
              <a:lnSpc>
                <a:spcPct val="150000"/>
              </a:lnSpc>
              <a:buFont typeface="Wingdings" panose="05000000000000000000" pitchFamily="2" charset="2"/>
              <a:buChar char="q"/>
            </a:pPr>
            <a:r>
              <a:rPr lang="en-US" sz="2400" dirty="0"/>
              <a:t>Be adaptable – persist through setbacks</a:t>
            </a:r>
          </a:p>
        </p:txBody>
      </p:sp>
    </p:spTree>
    <p:extLst>
      <p:ext uri="{BB962C8B-B14F-4D97-AF65-F5344CB8AC3E}">
        <p14:creationId xmlns:p14="http://schemas.microsoft.com/office/powerpoint/2010/main" val="16347563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Wrapping Up</a:t>
            </a:r>
          </a:p>
        </p:txBody>
      </p:sp>
      <p:sp>
        <p:nvSpPr>
          <p:cNvPr id="3" name="Text Placeholder 4"/>
          <p:cNvSpPr txBox="1">
            <a:spLocks/>
          </p:cNvSpPr>
          <p:nvPr/>
        </p:nvSpPr>
        <p:spPr bwMode="auto">
          <a:xfrm>
            <a:off x="0" y="4149080"/>
            <a:ext cx="9144000" cy="18722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15000"/>
              </a:lnSpc>
              <a:spcBef>
                <a:spcPct val="0"/>
              </a:spcBef>
              <a:spcAft>
                <a:spcPts val="1000"/>
              </a:spcAft>
            </a:pPr>
            <a:r>
              <a:rPr lang="en-US" sz="1800" i="1" dirty="0">
                <a:latin typeface="+mj-lt"/>
                <a:cs typeface="Times New Roman" pitchFamily="18" charset="0"/>
              </a:rPr>
              <a:t>Communication is the real work of leadership</a:t>
            </a:r>
          </a:p>
          <a:p>
            <a:pPr algn="ctr">
              <a:lnSpc>
                <a:spcPct val="115000"/>
              </a:lnSpc>
              <a:spcBef>
                <a:spcPct val="0"/>
              </a:spcBef>
              <a:spcAft>
                <a:spcPts val="1000"/>
              </a:spcAft>
            </a:pPr>
            <a:r>
              <a:rPr lang="en-US" sz="1800" b="1" i="1" dirty="0">
                <a:latin typeface="+mj-lt"/>
                <a:cs typeface="Times New Roman" pitchFamily="18" charset="0"/>
              </a:rPr>
              <a:t>Nitin </a:t>
            </a:r>
            <a:r>
              <a:rPr lang="en-US" sz="1800" b="1" i="1" dirty="0" err="1">
                <a:latin typeface="+mj-lt"/>
                <a:cs typeface="Times New Roman" pitchFamily="18" charset="0"/>
              </a:rPr>
              <a:t>Nohria</a:t>
            </a:r>
            <a:endParaRPr lang="en-US" sz="1800" b="1" i="1" dirty="0">
              <a:latin typeface="+mj-lt"/>
              <a:cs typeface="Times New Roman" pitchFamily="18" charset="0"/>
            </a:endParaRPr>
          </a:p>
          <a:p>
            <a:pPr algn="ctr"/>
            <a:endParaRPr lang="en-CA" sz="1800" strike="sngStrike" dirty="0"/>
          </a:p>
        </p:txBody>
      </p:sp>
    </p:spTree>
    <p:extLst>
      <p:ext uri="{BB962C8B-B14F-4D97-AF65-F5344CB8AC3E}">
        <p14:creationId xmlns:p14="http://schemas.microsoft.com/office/powerpoint/2010/main" val="13813305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Action Items</a:t>
            </a:r>
          </a:p>
        </p:txBody>
      </p:sp>
      <p:sp>
        <p:nvSpPr>
          <p:cNvPr id="2" name="Content Placeholder 1"/>
          <p:cNvSpPr>
            <a:spLocks noGrp="1"/>
          </p:cNvSpPr>
          <p:nvPr>
            <p:ph sz="quarter" idx="10"/>
          </p:nvPr>
        </p:nvSpPr>
        <p:spPr>
          <a:xfrm>
            <a:off x="492551" y="1772816"/>
            <a:ext cx="8532440" cy="2448272"/>
          </a:xfrm>
        </p:spPr>
        <p:txBody>
          <a:bodyPr/>
          <a:lstStyle/>
          <a:p>
            <a:r>
              <a:rPr lang="en-US" sz="3600" b="1" dirty="0"/>
              <a:t>What communication strategies will YOU</a:t>
            </a:r>
          </a:p>
          <a:p>
            <a:pPr marL="1892300" indent="-457200">
              <a:buFont typeface="Arial" panose="020B0604020202020204" pitchFamily="34" charset="0"/>
              <a:buChar char="•"/>
            </a:pPr>
            <a:r>
              <a:rPr lang="en-US" sz="3000" dirty="0"/>
              <a:t>implement right way? </a:t>
            </a:r>
          </a:p>
          <a:p>
            <a:pPr marL="1892300" indent="-457200">
              <a:buFont typeface="Arial" panose="020B0604020202020204" pitchFamily="34" charset="0"/>
              <a:buChar char="•"/>
            </a:pPr>
            <a:r>
              <a:rPr lang="en-US" sz="3000" dirty="0"/>
              <a:t>reflect on?</a:t>
            </a:r>
          </a:p>
          <a:p>
            <a:pPr marL="1892300" indent="-457200">
              <a:buFont typeface="Arial" panose="020B0604020202020204" pitchFamily="34" charset="0"/>
              <a:buChar char="•"/>
            </a:pPr>
            <a:r>
              <a:rPr lang="en-US" sz="3000" dirty="0"/>
              <a:t>practice? </a:t>
            </a:r>
          </a:p>
        </p:txBody>
      </p:sp>
    </p:spTree>
    <p:extLst>
      <p:ext uri="{BB962C8B-B14F-4D97-AF65-F5344CB8AC3E}">
        <p14:creationId xmlns:p14="http://schemas.microsoft.com/office/powerpoint/2010/main" val="489653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Words from the Wise</a:t>
            </a:r>
          </a:p>
        </p:txBody>
      </p:sp>
      <p:sp>
        <p:nvSpPr>
          <p:cNvPr id="5" name="Content Placeholder 1"/>
          <p:cNvSpPr txBox="1">
            <a:spLocks/>
          </p:cNvSpPr>
          <p:nvPr/>
        </p:nvSpPr>
        <p:spPr bwMode="auto">
          <a:xfrm>
            <a:off x="611560" y="2348466"/>
            <a:ext cx="8280920" cy="396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5000"/>
              </a:lnSpc>
              <a:spcBef>
                <a:spcPts val="1000"/>
              </a:spcBef>
              <a:spcAft>
                <a:spcPts val="600"/>
              </a:spcAft>
            </a:pPr>
            <a:r>
              <a:rPr lang="en-US" sz="1800" b="1" dirty="0">
                <a:solidFill>
                  <a:srgbClr val="000000"/>
                </a:solidFill>
              </a:rPr>
              <a:t>Recommended Reading List</a:t>
            </a:r>
            <a:endParaRPr lang="en-US" sz="1800" b="1" dirty="0">
              <a:solidFill>
                <a:srgbClr val="4F81BD"/>
              </a:solidFill>
            </a:endParaRPr>
          </a:p>
          <a:p>
            <a:r>
              <a:rPr lang="en-US" sz="1800" b="1" dirty="0"/>
              <a:t>Burley-Allen, M.</a:t>
            </a:r>
            <a:r>
              <a:rPr lang="en-US" sz="1800" dirty="0"/>
              <a:t> (1995). </a:t>
            </a:r>
            <a:r>
              <a:rPr lang="en-US" sz="1800" i="1" dirty="0"/>
              <a:t>Listening: The Forgotten Skill.</a:t>
            </a:r>
            <a:r>
              <a:rPr lang="en-US" sz="1800" dirty="0"/>
              <a:t> Wiley.</a:t>
            </a:r>
          </a:p>
          <a:p>
            <a:r>
              <a:rPr lang="en-US" sz="1800" b="1" dirty="0"/>
              <a:t>Carnegie, D.</a:t>
            </a:r>
            <a:r>
              <a:rPr lang="en-US" sz="1800" dirty="0"/>
              <a:t> (1936). </a:t>
            </a:r>
            <a:r>
              <a:rPr lang="en-US" sz="1800" i="1" dirty="0"/>
              <a:t>How to Win Friends and Influence People.</a:t>
            </a:r>
            <a:r>
              <a:rPr lang="en-US" sz="1800" dirty="0"/>
              <a:t> Simon &amp; Schuster.</a:t>
            </a:r>
          </a:p>
          <a:p>
            <a:r>
              <a:rPr lang="en-US" sz="1800" b="1" dirty="0"/>
              <a:t>Davis, M., &amp; McKay, M.</a:t>
            </a:r>
            <a:r>
              <a:rPr lang="en-US" sz="1800" dirty="0"/>
              <a:t> (2009). </a:t>
            </a:r>
            <a:r>
              <a:rPr lang="en-US" sz="1800" i="1" dirty="0"/>
              <a:t>Messages: The Communication Skills Book.</a:t>
            </a:r>
            <a:r>
              <a:rPr lang="en-US" sz="1800" dirty="0"/>
              <a:t> New Harbinger.</a:t>
            </a:r>
          </a:p>
          <a:p>
            <a:r>
              <a:rPr lang="en-US" sz="1800" b="1" dirty="0"/>
              <a:t>Fisher, R., </a:t>
            </a:r>
            <a:r>
              <a:rPr lang="en-US" sz="1800" b="1" dirty="0" err="1"/>
              <a:t>Heen</a:t>
            </a:r>
            <a:r>
              <a:rPr lang="en-US" sz="1800" b="1" dirty="0"/>
              <a:t>, S., &amp; Patton, B.</a:t>
            </a:r>
            <a:r>
              <a:rPr lang="en-US" sz="1800" dirty="0"/>
              <a:t> (2000). </a:t>
            </a:r>
            <a:r>
              <a:rPr lang="en-US" sz="1800" i="1" dirty="0"/>
              <a:t>Difficult Conversations: How to Discuss what Matters Most .</a:t>
            </a:r>
            <a:r>
              <a:rPr lang="en-US" sz="1800" dirty="0"/>
              <a:t> Penguin.</a:t>
            </a:r>
          </a:p>
          <a:p>
            <a:r>
              <a:rPr lang="en-US" sz="1800" b="1" dirty="0"/>
              <a:t>Lowndes, L.</a:t>
            </a:r>
            <a:r>
              <a:rPr lang="en-US" sz="1800" dirty="0"/>
              <a:t> (2003). </a:t>
            </a:r>
            <a:r>
              <a:rPr lang="en-US" sz="1800" i="1" dirty="0"/>
              <a:t>How to Talk to Anyone: 92 Little Tricks for Big Success in Relationships.</a:t>
            </a:r>
            <a:r>
              <a:rPr lang="en-US" sz="1800" dirty="0"/>
              <a:t> McGraw-Hill.</a:t>
            </a:r>
          </a:p>
          <a:p>
            <a:r>
              <a:rPr lang="en-US" sz="1800" b="1" dirty="0" err="1"/>
              <a:t>Ury</a:t>
            </a:r>
            <a:r>
              <a:rPr lang="en-US" sz="1800" b="1" dirty="0"/>
              <a:t>, W.</a:t>
            </a:r>
            <a:r>
              <a:rPr lang="en-US" sz="1800" dirty="0"/>
              <a:t> (2007). </a:t>
            </a:r>
            <a:r>
              <a:rPr lang="en-US" sz="1800" i="1" dirty="0"/>
              <a:t>The Power of a Positive No: How to Say No and Still Get to Yes.</a:t>
            </a:r>
            <a:r>
              <a:rPr lang="en-US" sz="1800" dirty="0"/>
              <a:t> Bantam.</a:t>
            </a:r>
          </a:p>
        </p:txBody>
      </p:sp>
      <p:sp>
        <p:nvSpPr>
          <p:cNvPr id="2" name="Rectangle 1"/>
          <p:cNvSpPr/>
          <p:nvPr/>
        </p:nvSpPr>
        <p:spPr>
          <a:xfrm>
            <a:off x="2286000" y="1268760"/>
            <a:ext cx="4572000" cy="743280"/>
          </a:xfrm>
          <a:prstGeom prst="rect">
            <a:avLst/>
          </a:prstGeom>
        </p:spPr>
        <p:txBody>
          <a:bodyPr>
            <a:spAutoFit/>
          </a:bodyPr>
          <a:lstStyle/>
          <a:p>
            <a:pPr lvl="0" algn="ctr" defTabSz="622300">
              <a:spcAft>
                <a:spcPct val="35000"/>
              </a:spcAft>
            </a:pPr>
            <a:r>
              <a:rPr lang="en-US" i="1" dirty="0"/>
              <a:t>Two monologues do not make a dialogue. </a:t>
            </a:r>
          </a:p>
          <a:p>
            <a:pPr lvl="0" algn="ctr" defTabSz="622300">
              <a:spcAft>
                <a:spcPct val="35000"/>
              </a:spcAft>
            </a:pPr>
            <a:r>
              <a:rPr lang="en-US" b="1" i="1" dirty="0"/>
              <a:t>Jeff Daly</a:t>
            </a:r>
          </a:p>
        </p:txBody>
      </p:sp>
    </p:spTree>
    <p:extLst>
      <p:ext uri="{BB962C8B-B14F-4D97-AF65-F5344CB8AC3E}">
        <p14:creationId xmlns:p14="http://schemas.microsoft.com/office/powerpoint/2010/main" val="549628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Webinar Reminders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8847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Objectives</a:t>
            </a:r>
          </a:p>
        </p:txBody>
      </p:sp>
      <p:graphicFrame>
        <p:nvGraphicFramePr>
          <p:cNvPr id="2" name="Diagram 1"/>
          <p:cNvGraphicFramePr/>
          <p:nvPr>
            <p:extLst>
              <p:ext uri="{D42A27DB-BD31-4B8C-83A1-F6EECF244321}">
                <p14:modId xmlns:p14="http://schemas.microsoft.com/office/powerpoint/2010/main" val="1491215244"/>
              </p:ext>
            </p:extLst>
          </p:nvPr>
        </p:nvGraphicFramePr>
        <p:xfrm>
          <a:off x="601216" y="1139480"/>
          <a:ext cx="7931224" cy="4984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16858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dgm id="{737BB494-8469-4454-98CA-8ED220A99D36}"/>
                                            </p:graphicEl>
                                          </p:spTgt>
                                        </p:tgtEl>
                                        <p:attrNameLst>
                                          <p:attrName>style.visibility</p:attrName>
                                        </p:attrNameLst>
                                      </p:cBhvr>
                                      <p:to>
                                        <p:strVal val="visible"/>
                                      </p:to>
                                    </p:set>
                                    <p:animEffect transition="in" filter="fade">
                                      <p:cBhvr>
                                        <p:cTn id="7" dur="500"/>
                                        <p:tgtEl>
                                          <p:spTgt spid="2">
                                            <p:graphicEl>
                                              <a:dgm id="{737BB494-8469-4454-98CA-8ED220A99D36}"/>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graphicEl>
                                              <a:dgm id="{9CE69828-8725-45A3-85D2-AB8D08421DA2}"/>
                                            </p:graphicEl>
                                          </p:spTgt>
                                        </p:tgtEl>
                                        <p:attrNameLst>
                                          <p:attrName>style.visibility</p:attrName>
                                        </p:attrNameLst>
                                      </p:cBhvr>
                                      <p:to>
                                        <p:strVal val="visible"/>
                                      </p:to>
                                    </p:set>
                                    <p:animEffect transition="in" filter="fade">
                                      <p:cBhvr>
                                        <p:cTn id="12" dur="500"/>
                                        <p:tgtEl>
                                          <p:spTgt spid="2">
                                            <p:graphicEl>
                                              <a:dgm id="{9CE69828-8725-45A3-85D2-AB8D08421DA2}"/>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graphicEl>
                                              <a:dgm id="{C9713484-0FCE-46D2-AFB9-1C030F8AC8F2}"/>
                                            </p:graphicEl>
                                          </p:spTgt>
                                        </p:tgtEl>
                                        <p:attrNameLst>
                                          <p:attrName>style.visibility</p:attrName>
                                        </p:attrNameLst>
                                      </p:cBhvr>
                                      <p:to>
                                        <p:strVal val="visible"/>
                                      </p:to>
                                    </p:set>
                                    <p:animEffect transition="in" filter="fade">
                                      <p:cBhvr>
                                        <p:cTn id="17" dur="500"/>
                                        <p:tgtEl>
                                          <p:spTgt spid="2">
                                            <p:graphicEl>
                                              <a:dgm id="{C9713484-0FCE-46D2-AFB9-1C030F8AC8F2}"/>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graphicEl>
                                              <a:dgm id="{D1BA3A69-61DB-4374-9905-17984C10202D}"/>
                                            </p:graphicEl>
                                          </p:spTgt>
                                        </p:tgtEl>
                                        <p:attrNameLst>
                                          <p:attrName>style.visibility</p:attrName>
                                        </p:attrNameLst>
                                      </p:cBhvr>
                                      <p:to>
                                        <p:strVal val="visible"/>
                                      </p:to>
                                    </p:set>
                                    <p:animEffect transition="in" filter="fade">
                                      <p:cBhvr>
                                        <p:cTn id="22" dur="500"/>
                                        <p:tgtEl>
                                          <p:spTgt spid="2">
                                            <p:graphicEl>
                                              <a:dgm id="{D1BA3A69-61DB-4374-9905-17984C10202D}"/>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graphicEl>
                                              <a:dgm id="{B2A853AB-EC88-481D-BE7B-D0C02827E74F}"/>
                                            </p:graphicEl>
                                          </p:spTgt>
                                        </p:tgtEl>
                                        <p:attrNameLst>
                                          <p:attrName>style.visibility</p:attrName>
                                        </p:attrNameLst>
                                      </p:cBhvr>
                                      <p:to>
                                        <p:strVal val="visible"/>
                                      </p:to>
                                    </p:set>
                                    <p:animEffect transition="in" filter="fade">
                                      <p:cBhvr>
                                        <p:cTn id="27" dur="500"/>
                                        <p:tgtEl>
                                          <p:spTgt spid="2">
                                            <p:graphicEl>
                                              <a:dgm id="{B2A853AB-EC88-481D-BE7B-D0C02827E74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Why is this topic important to you?</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grpSp>
        <p:nvGrpSpPr>
          <p:cNvPr id="6" name="Group 5"/>
          <p:cNvGrpSpPr/>
          <p:nvPr/>
        </p:nvGrpSpPr>
        <p:grpSpPr>
          <a:xfrm>
            <a:off x="1115616" y="5517232"/>
            <a:ext cx="7056784" cy="576064"/>
            <a:chOff x="4288794" y="1047"/>
            <a:chExt cx="3479899" cy="2087939"/>
          </a:xfrm>
        </p:grpSpPr>
        <p:sp>
          <p:nvSpPr>
            <p:cNvPr id="7" name="Rectangle 6"/>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8" name="TextBox 7"/>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3600" kern="1200" dirty="0"/>
                <a:t>What are the effects?</a:t>
              </a:r>
            </a:p>
          </p:txBody>
        </p:sp>
      </p:grpSp>
      <p:sp>
        <p:nvSpPr>
          <p:cNvPr id="9" name="Title 2"/>
          <p:cNvSpPr txBox="1">
            <a:spLocks/>
          </p:cNvSpPr>
          <p:nvPr/>
        </p:nvSpPr>
        <p:spPr bwMode="auto">
          <a:xfrm>
            <a:off x="518864" y="4302224"/>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kern="1200">
                <a:solidFill>
                  <a:schemeClr val="tx1"/>
                </a:solidFill>
                <a:latin typeface="+mn-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sz="3400" i="1" dirty="0"/>
              <a:t>Why is knowing various</a:t>
            </a:r>
            <a:br>
              <a:rPr lang="en-US" sz="3400" i="1" dirty="0"/>
            </a:br>
            <a:r>
              <a:rPr lang="en-US" sz="3400" b="1" i="1" dirty="0">
                <a:solidFill>
                  <a:srgbClr val="00B050"/>
                </a:solidFill>
              </a:rPr>
              <a:t>Communication Strategies </a:t>
            </a:r>
            <a:r>
              <a:rPr lang="en-US" sz="3400" i="1" dirty="0"/>
              <a:t>necessary?</a:t>
            </a:r>
            <a:endParaRPr lang="en-US" sz="3400" dirty="0"/>
          </a:p>
        </p:txBody>
      </p:sp>
    </p:spTree>
    <p:extLst>
      <p:ext uri="{BB962C8B-B14F-4D97-AF65-F5344CB8AC3E}">
        <p14:creationId xmlns:p14="http://schemas.microsoft.com/office/powerpoint/2010/main" val="2395895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Big Picture</a:t>
            </a:r>
            <a:endParaRPr lang="en-US" strike="sngStrike" dirty="0"/>
          </a:p>
        </p:txBody>
      </p:sp>
      <p:sp>
        <p:nvSpPr>
          <p:cNvPr id="5" name="Text Placeholder 4"/>
          <p:cNvSpPr txBox="1">
            <a:spLocks/>
          </p:cNvSpPr>
          <p:nvPr/>
        </p:nvSpPr>
        <p:spPr bwMode="auto">
          <a:xfrm>
            <a:off x="827584" y="3861048"/>
            <a:ext cx="7452320"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800" i="1" dirty="0"/>
              <a:t>When you come right down to it, how many people speak the same language even when they speak the same language? </a:t>
            </a:r>
            <a:endParaRPr lang="en-US" sz="1800" dirty="0"/>
          </a:p>
          <a:p>
            <a:pPr algn="ctr"/>
            <a:r>
              <a:rPr lang="en-US" sz="1800" b="1" i="1" dirty="0"/>
              <a:t>Russell Hoban</a:t>
            </a:r>
            <a:endParaRPr lang="en-US" sz="1800" dirty="0"/>
          </a:p>
        </p:txBody>
      </p:sp>
    </p:spTree>
    <p:extLst>
      <p:ext uri="{BB962C8B-B14F-4D97-AF65-F5344CB8AC3E}">
        <p14:creationId xmlns:p14="http://schemas.microsoft.com/office/powerpoint/2010/main" val="879231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Your Communication Challenge</a:t>
            </a:r>
          </a:p>
        </p:txBody>
      </p:sp>
      <p:sp>
        <p:nvSpPr>
          <p:cNvPr id="4" name="Content Placeholder 6"/>
          <p:cNvSpPr txBox="1">
            <a:spLocks/>
          </p:cNvSpPr>
          <p:nvPr/>
        </p:nvSpPr>
        <p:spPr>
          <a:xfrm>
            <a:off x="1115616" y="2160509"/>
            <a:ext cx="6624736" cy="3788771"/>
          </a:xfrm>
          <a:prstGeom prst="rect">
            <a:avLst/>
          </a:prstGeom>
        </p:spPr>
        <p:txBody>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4000" dirty="0"/>
              <a:t>Think of a recent situation where you faced a communication challenge. </a:t>
            </a:r>
          </a:p>
          <a:p>
            <a:endParaRPr lang="en-US" sz="4000" dirty="0"/>
          </a:p>
          <a:p>
            <a:pPr algn="ctr"/>
            <a:r>
              <a:rPr lang="en-US" sz="2000" dirty="0"/>
              <a:t>For Example: communicating a new process, where communication or lack thereof affected productivity, or where communication impacted decision making on a project.</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8627" y="1268760"/>
            <a:ext cx="2771402" cy="2607696"/>
          </a:xfrm>
          <a:prstGeom prst="rect">
            <a:avLst/>
          </a:prstGeom>
        </p:spPr>
      </p:pic>
    </p:spTree>
    <p:extLst>
      <p:ext uri="{BB962C8B-B14F-4D97-AF65-F5344CB8AC3E}">
        <p14:creationId xmlns:p14="http://schemas.microsoft.com/office/powerpoint/2010/main" val="2029299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a:t>What is Communication?</a:t>
            </a:r>
          </a:p>
        </p:txBody>
      </p:sp>
      <p:grpSp>
        <p:nvGrpSpPr>
          <p:cNvPr id="5" name="Group 4"/>
          <p:cNvGrpSpPr/>
          <p:nvPr/>
        </p:nvGrpSpPr>
        <p:grpSpPr>
          <a:xfrm>
            <a:off x="1043608" y="1484784"/>
            <a:ext cx="3479899" cy="2087939"/>
            <a:chOff x="460905" y="1047"/>
            <a:chExt cx="3479899" cy="2087939"/>
          </a:xfrm>
        </p:grpSpPr>
        <p:sp>
          <p:nvSpPr>
            <p:cNvPr id="6" name="Rectangle 5"/>
            <p:cNvSpPr/>
            <p:nvPr/>
          </p:nvSpPr>
          <p:spPr>
            <a:xfrm>
              <a:off x="460905" y="1047"/>
              <a:ext cx="3479899" cy="2087939"/>
            </a:xfrm>
            <a:prstGeom prst="rect">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sp>
          <p:nvSpPr>
            <p:cNvPr id="7" name="TextBox 6"/>
            <p:cNvSpPr txBox="1"/>
            <p:nvPr/>
          </p:nvSpPr>
          <p:spPr>
            <a:xfrm>
              <a:off x="460905"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Interchange of thoughts</a:t>
              </a:r>
            </a:p>
          </p:txBody>
        </p:sp>
      </p:grpSp>
      <p:grpSp>
        <p:nvGrpSpPr>
          <p:cNvPr id="8" name="Group 7"/>
          <p:cNvGrpSpPr/>
          <p:nvPr/>
        </p:nvGrpSpPr>
        <p:grpSpPr>
          <a:xfrm>
            <a:off x="1043608" y="3757908"/>
            <a:ext cx="3479899" cy="2087939"/>
            <a:chOff x="4288794" y="1047"/>
            <a:chExt cx="3479899" cy="2087939"/>
          </a:xfrm>
        </p:grpSpPr>
        <p:sp>
          <p:nvSpPr>
            <p:cNvPr id="9" name="Rectangle 8"/>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10" name="TextBox 9"/>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Speech</a:t>
              </a:r>
            </a:p>
          </p:txBody>
        </p:sp>
      </p:grpSp>
      <p:grpSp>
        <p:nvGrpSpPr>
          <p:cNvPr id="11" name="Group 10"/>
          <p:cNvGrpSpPr/>
          <p:nvPr/>
        </p:nvGrpSpPr>
        <p:grpSpPr>
          <a:xfrm>
            <a:off x="4668770" y="1495737"/>
            <a:ext cx="3479899" cy="2087939"/>
            <a:chOff x="460905" y="2436976"/>
            <a:chExt cx="3479899" cy="2087939"/>
          </a:xfrm>
        </p:grpSpPr>
        <p:sp>
          <p:nvSpPr>
            <p:cNvPr id="12" name="Rectangle 11"/>
            <p:cNvSpPr/>
            <p:nvPr/>
          </p:nvSpPr>
          <p:spPr>
            <a:xfrm>
              <a:off x="460905" y="2436976"/>
              <a:ext cx="3479899" cy="2087939"/>
            </a:xfrm>
            <a:prstGeom prst="rect">
              <a:avLst/>
            </a:pr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sp>
        <p:sp>
          <p:nvSpPr>
            <p:cNvPr id="13" name="TextBox 12"/>
            <p:cNvSpPr txBox="1"/>
            <p:nvPr/>
          </p:nvSpPr>
          <p:spPr>
            <a:xfrm>
              <a:off x="460905" y="2436976"/>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Writing</a:t>
              </a:r>
            </a:p>
          </p:txBody>
        </p:sp>
      </p:grpSp>
      <p:grpSp>
        <p:nvGrpSpPr>
          <p:cNvPr id="14" name="Group 13"/>
          <p:cNvGrpSpPr/>
          <p:nvPr/>
        </p:nvGrpSpPr>
        <p:grpSpPr>
          <a:xfrm>
            <a:off x="4668770" y="3757908"/>
            <a:ext cx="3479899" cy="2087939"/>
            <a:chOff x="4288794" y="2436976"/>
            <a:chExt cx="3479899" cy="2087939"/>
          </a:xfrm>
        </p:grpSpPr>
        <p:sp>
          <p:nvSpPr>
            <p:cNvPr id="15" name="Rectangle 14"/>
            <p:cNvSpPr/>
            <p:nvPr/>
          </p:nvSpPr>
          <p:spPr>
            <a:xfrm>
              <a:off x="4288794" y="2436976"/>
              <a:ext cx="3479899" cy="2087939"/>
            </a:xfrm>
            <a:prstGeom prst="rect">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16" name="TextBox 15"/>
            <p:cNvSpPr txBox="1"/>
            <p:nvPr/>
          </p:nvSpPr>
          <p:spPr>
            <a:xfrm>
              <a:off x="4288794" y="2436976"/>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Signs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3590</TotalTime>
  <Words>8832</Words>
  <Application>Microsoft Office PowerPoint</Application>
  <PresentationFormat>On-screen Show (4:3)</PresentationFormat>
  <Paragraphs>904</Paragraphs>
  <Slides>34</Slides>
  <Notes>34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Arial</vt:lpstr>
      <vt:lpstr>Calibri</vt:lpstr>
      <vt:lpstr>Cambria</vt:lpstr>
      <vt:lpstr>Knowledge Medium</vt:lpstr>
      <vt:lpstr>Times New Roman</vt:lpstr>
      <vt:lpstr>Wingdings</vt:lpstr>
      <vt:lpstr>ヒラギノ角ゴ Pro W3</vt:lpstr>
      <vt:lpstr>Classroom PowerPoint Slides</vt:lpstr>
      <vt:lpstr>Communication Strategies</vt:lpstr>
      <vt:lpstr>Communication Strategies</vt:lpstr>
      <vt:lpstr>House Keeping</vt:lpstr>
      <vt:lpstr>Webinar Reminders</vt:lpstr>
      <vt:lpstr>Objectives</vt:lpstr>
      <vt:lpstr>Why is this topic important to you?</vt:lpstr>
      <vt:lpstr>The Big Picture</vt:lpstr>
      <vt:lpstr>Your Communication Challenge</vt:lpstr>
      <vt:lpstr>What is Communication?</vt:lpstr>
      <vt:lpstr>How Do We Communicate?</vt:lpstr>
      <vt:lpstr>Environmental Factors in Communication</vt:lpstr>
      <vt:lpstr>Overview of Common Barriers</vt:lpstr>
      <vt:lpstr>Reducing Barrier Tips</vt:lpstr>
      <vt:lpstr>Paraverbal Communication Skills</vt:lpstr>
      <vt:lpstr>Paraverbal Communication Skills</vt:lpstr>
      <vt:lpstr>Paraverbal Communication Skills</vt:lpstr>
      <vt:lpstr>The Power of Pitch, Tone &amp; Speed</vt:lpstr>
      <vt:lpstr>The Strength of Pitch, Tone &amp; Speed</vt:lpstr>
      <vt:lpstr>Communication Challenge</vt:lpstr>
      <vt:lpstr>Speaking Like a STAR</vt:lpstr>
      <vt:lpstr>STAR Model</vt:lpstr>
      <vt:lpstr>STAR Model</vt:lpstr>
      <vt:lpstr>Listening Skills</vt:lpstr>
      <vt:lpstr>Seven Ways to Listen Better Today</vt:lpstr>
      <vt:lpstr>Understanding Active Listening</vt:lpstr>
      <vt:lpstr>Sending Good Signals to Others</vt:lpstr>
      <vt:lpstr>Questioning Skills &amp; Common Ground</vt:lpstr>
      <vt:lpstr>Types of Questioning</vt:lpstr>
      <vt:lpstr>Types of Probing Questioning</vt:lpstr>
      <vt:lpstr>Establishing Common Ground</vt:lpstr>
      <vt:lpstr>Common Ground Check List</vt:lpstr>
      <vt:lpstr>Wrapping Up</vt:lpstr>
      <vt:lpstr>Action Items</vt:lpstr>
      <vt:lpstr>Words from the Wise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Lori Gillin</dc:creator>
  <cp:lastModifiedBy>AIMinc</cp:lastModifiedBy>
  <cp:revision>323</cp:revision>
  <dcterms:created xsi:type="dcterms:W3CDTF">2009-07-15T13:33:35Z</dcterms:created>
  <dcterms:modified xsi:type="dcterms:W3CDTF">2016-06-15T11:03:32Z</dcterms:modified>
</cp:coreProperties>
</file>