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4210"/>
    <a:srgbClr val="185BA5"/>
    <a:srgbClr val="E37618"/>
    <a:srgbClr val="032047"/>
    <a:srgbClr val="D1E3F3"/>
    <a:srgbClr val="FFF2CC"/>
    <a:srgbClr val="DEDEDE"/>
    <a:srgbClr val="DBEAFD"/>
    <a:srgbClr val="022047"/>
    <a:srgbClr val="175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3" autoAdjust="0"/>
    <p:restoredTop sz="86650" autoAdjust="0"/>
  </p:normalViewPr>
  <p:slideViewPr>
    <p:cSldViewPr snapToGrid="0">
      <p:cViewPr varScale="1">
        <p:scale>
          <a:sx n="82" d="100"/>
          <a:sy n="82" d="100"/>
        </p:scale>
        <p:origin x="12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0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91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4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6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22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7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16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2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9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26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2A4C2-CB32-4085-8287-51A8DCC2C857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E1C99-3FFC-4156-9CF1-87755E0D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8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0" y="538544"/>
            <a:ext cx="1066800" cy="6319455"/>
          </a:xfrm>
          <a:prstGeom prst="rect">
            <a:avLst/>
          </a:prstGeom>
          <a:gradFill flip="none" rotWithShape="1">
            <a:gsLst>
              <a:gs pos="0">
                <a:srgbClr val="032047">
                  <a:alpha val="27000"/>
                </a:srgbClr>
              </a:gs>
              <a:gs pos="100000">
                <a:schemeClr val="bg1">
                  <a:alpha val="1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 rot="10800000">
            <a:off x="11125200" y="538546"/>
            <a:ext cx="1066800" cy="6319451"/>
          </a:xfrm>
          <a:prstGeom prst="rect">
            <a:avLst/>
          </a:prstGeom>
          <a:gradFill flip="none" rotWithShape="1">
            <a:gsLst>
              <a:gs pos="0">
                <a:srgbClr val="032047">
                  <a:alpha val="27000"/>
                </a:srgbClr>
              </a:gs>
              <a:gs pos="100000">
                <a:schemeClr val="bg1">
                  <a:alpha val="1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507561"/>
            <a:ext cx="12192000" cy="3150039"/>
          </a:xfrm>
          <a:prstGeom prst="rect">
            <a:avLst/>
          </a:prstGeom>
          <a:solidFill>
            <a:srgbClr val="032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981864" y="3165256"/>
            <a:ext cx="3322358" cy="1661179"/>
          </a:xfrm>
          <a:custGeom>
            <a:avLst/>
            <a:gdLst>
              <a:gd name="connsiteX0" fmla="*/ 717574 w 1435148"/>
              <a:gd name="connsiteY0" fmla="*/ 0 h 717574"/>
              <a:gd name="connsiteX1" fmla="*/ 1435148 w 1435148"/>
              <a:gd name="connsiteY1" fmla="*/ 717574 h 717574"/>
              <a:gd name="connsiteX2" fmla="*/ 0 w 1435148"/>
              <a:gd name="connsiteY2" fmla="*/ 717574 h 717574"/>
              <a:gd name="connsiteX3" fmla="*/ 717574 w 1435148"/>
              <a:gd name="connsiteY3" fmla="*/ 0 h 71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48" h="717574">
                <a:moveTo>
                  <a:pt x="717574" y="0"/>
                </a:moveTo>
                <a:cubicBezTo>
                  <a:pt x="1113879" y="0"/>
                  <a:pt x="1435148" y="321269"/>
                  <a:pt x="1435148" y="717574"/>
                </a:cubicBezTo>
                <a:lnTo>
                  <a:pt x="0" y="717574"/>
                </a:lnTo>
                <a:cubicBezTo>
                  <a:pt x="0" y="321269"/>
                  <a:pt x="321269" y="0"/>
                  <a:pt x="717574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392721" y="3165257"/>
            <a:ext cx="3322358" cy="1661179"/>
          </a:xfrm>
          <a:custGeom>
            <a:avLst/>
            <a:gdLst>
              <a:gd name="connsiteX0" fmla="*/ 717574 w 1435148"/>
              <a:gd name="connsiteY0" fmla="*/ 0 h 717574"/>
              <a:gd name="connsiteX1" fmla="*/ 1435148 w 1435148"/>
              <a:gd name="connsiteY1" fmla="*/ 717574 h 717574"/>
              <a:gd name="connsiteX2" fmla="*/ 0 w 1435148"/>
              <a:gd name="connsiteY2" fmla="*/ 717574 h 717574"/>
              <a:gd name="connsiteX3" fmla="*/ 717574 w 1435148"/>
              <a:gd name="connsiteY3" fmla="*/ 0 h 71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48" h="717574">
                <a:moveTo>
                  <a:pt x="717574" y="0"/>
                </a:moveTo>
                <a:cubicBezTo>
                  <a:pt x="1113879" y="0"/>
                  <a:pt x="1435148" y="321269"/>
                  <a:pt x="1435148" y="717574"/>
                </a:cubicBezTo>
                <a:lnTo>
                  <a:pt x="0" y="717574"/>
                </a:lnTo>
                <a:cubicBezTo>
                  <a:pt x="0" y="321269"/>
                  <a:pt x="321269" y="0"/>
                  <a:pt x="717574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7803578" y="3165257"/>
            <a:ext cx="3322358" cy="1661179"/>
          </a:xfrm>
          <a:custGeom>
            <a:avLst/>
            <a:gdLst>
              <a:gd name="connsiteX0" fmla="*/ 717574 w 1435148"/>
              <a:gd name="connsiteY0" fmla="*/ 0 h 717574"/>
              <a:gd name="connsiteX1" fmla="*/ 1435148 w 1435148"/>
              <a:gd name="connsiteY1" fmla="*/ 717574 h 717574"/>
              <a:gd name="connsiteX2" fmla="*/ 0 w 1435148"/>
              <a:gd name="connsiteY2" fmla="*/ 717574 h 717574"/>
              <a:gd name="connsiteX3" fmla="*/ 717574 w 1435148"/>
              <a:gd name="connsiteY3" fmla="*/ 0 h 71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48" h="717574">
                <a:moveTo>
                  <a:pt x="717574" y="0"/>
                </a:moveTo>
                <a:cubicBezTo>
                  <a:pt x="1113879" y="0"/>
                  <a:pt x="1435148" y="321269"/>
                  <a:pt x="1435148" y="717574"/>
                </a:cubicBezTo>
                <a:lnTo>
                  <a:pt x="0" y="717574"/>
                </a:lnTo>
                <a:cubicBezTo>
                  <a:pt x="0" y="321269"/>
                  <a:pt x="321269" y="0"/>
                  <a:pt x="717574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0" y="1241303"/>
            <a:ext cx="12192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0" b="1" spc="300" dirty="0" smtClean="0">
                <a:solidFill>
                  <a:schemeClr val="bg1"/>
                </a:solidFill>
                <a:latin typeface="ideoma TECHNIT" pitchFamily="50" charset="0"/>
              </a:rPr>
              <a:t>327 Solutions</a:t>
            </a:r>
            <a:endParaRPr lang="en-US" sz="11000" b="1" spc="300" dirty="0">
              <a:solidFill>
                <a:schemeClr val="bg1"/>
              </a:solidFill>
              <a:latin typeface="ideoma TECHNIT" pitchFamily="50" charset="0"/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0"/>
            <a:ext cx="12192000" cy="514642"/>
          </a:xfrm>
          <a:prstGeom prst="rect">
            <a:avLst/>
          </a:prstGeom>
          <a:gradFill flip="none" rotWithShape="1">
            <a:gsLst>
              <a:gs pos="0">
                <a:srgbClr val="E37618"/>
              </a:gs>
              <a:gs pos="50000">
                <a:srgbClr val="175AA6"/>
              </a:gs>
              <a:gs pos="100000">
                <a:srgbClr val="144411"/>
              </a:gs>
            </a:gsLst>
            <a:lin ang="0" scaled="1"/>
            <a:tileRect/>
          </a:gradFill>
          <a:ln>
            <a:noFill/>
          </a:ln>
          <a:effectLst>
            <a:outerShdw dist="38100" dir="5400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7932531" y="3725849"/>
            <a:ext cx="3075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300" dirty="0" smtClean="0">
                <a:solidFill>
                  <a:srgbClr val="134210"/>
                </a:solidFill>
                <a:latin typeface="ideoma TECHNIT" pitchFamily="50" charset="0"/>
              </a:rPr>
              <a:t>TRAINING</a:t>
            </a:r>
            <a:endParaRPr lang="en-US" sz="3200" b="1" spc="300" dirty="0">
              <a:solidFill>
                <a:srgbClr val="134210"/>
              </a:solidFill>
              <a:latin typeface="ideoma TECHNIT" pitchFamily="50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21674" y="3725849"/>
            <a:ext cx="305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300" dirty="0" smtClean="0">
                <a:solidFill>
                  <a:srgbClr val="185BA5"/>
                </a:solidFill>
                <a:latin typeface="ideoma TECHNIT" pitchFamily="50" charset="0"/>
              </a:rPr>
              <a:t>CONSULTING</a:t>
            </a:r>
            <a:endParaRPr lang="en-US" sz="3200" b="1" spc="300" dirty="0">
              <a:solidFill>
                <a:srgbClr val="134210"/>
              </a:solidFill>
              <a:latin typeface="ideoma TECHNIT" pitchFamily="50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48859" y="3725849"/>
            <a:ext cx="3026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300" dirty="0" smtClean="0">
                <a:solidFill>
                  <a:srgbClr val="E37618"/>
                </a:solidFill>
                <a:latin typeface="ideoma TECHNIT" pitchFamily="50" charset="0"/>
              </a:rPr>
              <a:t>PLACEMENT</a:t>
            </a:r>
            <a:endParaRPr lang="en-US" sz="3200" b="1" spc="300" dirty="0">
              <a:solidFill>
                <a:srgbClr val="134210"/>
              </a:solidFill>
              <a:latin typeface="ideoma TECHNIT" pitchFamily="50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0" y="6705600"/>
            <a:ext cx="12192000" cy="152399"/>
          </a:xfrm>
          <a:prstGeom prst="rect">
            <a:avLst/>
          </a:prstGeom>
          <a:solidFill>
            <a:srgbClr val="0320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 flipV="1">
            <a:off x="1852" y="6635261"/>
            <a:ext cx="12192000" cy="46434"/>
          </a:xfrm>
          <a:prstGeom prst="rect">
            <a:avLst/>
          </a:prstGeom>
          <a:gradFill flip="none" rotWithShape="1">
            <a:gsLst>
              <a:gs pos="0">
                <a:srgbClr val="E37618"/>
              </a:gs>
              <a:gs pos="50000">
                <a:srgbClr val="175AA6"/>
              </a:gs>
              <a:gs pos="100000">
                <a:srgbClr val="14441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926" y="5151174"/>
            <a:ext cx="6096000" cy="12646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327 Solutions, Inc.</a:t>
            </a:r>
          </a:p>
          <a:p>
            <a:pPr algn="ctr">
              <a:lnSpc>
                <a:spcPct val="107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610-646-7070 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www.327solutions.com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Rights Reserved. 2016 ©</a:t>
            </a:r>
          </a:p>
        </p:txBody>
      </p:sp>
    </p:spTree>
    <p:extLst>
      <p:ext uri="{BB962C8B-B14F-4D97-AF65-F5344CB8AC3E}">
        <p14:creationId xmlns:p14="http://schemas.microsoft.com/office/powerpoint/2010/main" val="1884781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 rot="10800000">
            <a:off x="11125200" y="1"/>
            <a:ext cx="1066800" cy="6857999"/>
          </a:xfrm>
          <a:prstGeom prst="rect">
            <a:avLst/>
          </a:prstGeom>
          <a:gradFill flip="none" rotWithShape="1">
            <a:gsLst>
              <a:gs pos="0">
                <a:srgbClr val="032047">
                  <a:alpha val="27000"/>
                </a:srgbClr>
              </a:gs>
              <a:gs pos="100000">
                <a:schemeClr val="bg1">
                  <a:alpha val="1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-1" y="-1"/>
            <a:ext cx="1066800" cy="6857999"/>
          </a:xfrm>
          <a:prstGeom prst="rect">
            <a:avLst/>
          </a:prstGeom>
          <a:gradFill flip="none" rotWithShape="1">
            <a:gsLst>
              <a:gs pos="0">
                <a:srgbClr val="032047">
                  <a:alpha val="27000"/>
                </a:srgbClr>
              </a:gs>
              <a:gs pos="100000">
                <a:schemeClr val="bg1">
                  <a:alpha val="1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4298" y="6367009"/>
            <a:ext cx="2675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300" dirty="0" smtClean="0">
                <a:solidFill>
                  <a:srgbClr val="032047"/>
                </a:solidFill>
                <a:latin typeface="ideoma TECHNIT" pitchFamily="50" charset="0"/>
              </a:rPr>
              <a:t>327 Solutions</a:t>
            </a:r>
            <a:endParaRPr lang="en-US" sz="2400" b="1" spc="300" dirty="0">
              <a:solidFill>
                <a:srgbClr val="032047"/>
              </a:solidFill>
              <a:latin typeface="ideoma TECHNIT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54923" y="6627941"/>
            <a:ext cx="5219694" cy="45719"/>
          </a:xfrm>
          <a:prstGeom prst="rect">
            <a:avLst/>
          </a:prstGeom>
          <a:gradFill flip="none" rotWithShape="1">
            <a:gsLst>
              <a:gs pos="25000">
                <a:srgbClr val="D6E6F4"/>
              </a:gs>
              <a:gs pos="75000">
                <a:srgbClr val="CAEFDB"/>
              </a:gs>
              <a:gs pos="0">
                <a:schemeClr val="accent2">
                  <a:alpha val="90000"/>
                </a:schemeClr>
              </a:gs>
              <a:gs pos="50000">
                <a:schemeClr val="accent1">
                  <a:alpha val="50000"/>
                </a:schemeClr>
              </a:gs>
              <a:gs pos="100000">
                <a:srgbClr val="1444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7962894" y="6504455"/>
            <a:ext cx="4120665" cy="170178"/>
            <a:chOff x="1365737" y="3456061"/>
            <a:chExt cx="9548448" cy="351690"/>
          </a:xfrm>
        </p:grpSpPr>
        <p:sp>
          <p:nvSpPr>
            <p:cNvPr id="13" name="TextBox 12"/>
            <p:cNvSpPr txBox="1"/>
            <p:nvPr/>
          </p:nvSpPr>
          <p:spPr>
            <a:xfrm>
              <a:off x="1365737" y="3456061"/>
              <a:ext cx="9548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spc="300" dirty="0" smtClean="0">
                  <a:solidFill>
                    <a:srgbClr val="E37618"/>
                  </a:solidFill>
                  <a:latin typeface="ideoma TECHNIT" pitchFamily="50" charset="0"/>
                </a:rPr>
                <a:t>PLACEMENT</a:t>
              </a:r>
              <a:r>
                <a:rPr lang="en-US" sz="1200" b="1" spc="300" dirty="0" smtClean="0">
                  <a:latin typeface="ideoma TECHNIT" pitchFamily="50" charset="0"/>
                </a:rPr>
                <a:t>  </a:t>
              </a:r>
              <a:r>
                <a:rPr lang="en-US" sz="1200" b="1" spc="300" dirty="0" smtClean="0">
                  <a:solidFill>
                    <a:srgbClr val="185BA5"/>
                  </a:solidFill>
                  <a:latin typeface="ideoma TECHNIT" pitchFamily="50" charset="0"/>
                </a:rPr>
                <a:t>CONSULTING</a:t>
              </a:r>
              <a:r>
                <a:rPr lang="en-US" sz="1200" b="1" spc="300" dirty="0" smtClean="0">
                  <a:latin typeface="ideoma TECHNIT" pitchFamily="50" charset="0"/>
                </a:rPr>
                <a:t>  </a:t>
              </a:r>
              <a:r>
                <a:rPr lang="en-US" sz="1200" b="1" spc="300" dirty="0" smtClean="0">
                  <a:solidFill>
                    <a:srgbClr val="134210"/>
                  </a:solidFill>
                  <a:latin typeface="ideoma TECHNIT" pitchFamily="50" charset="0"/>
                </a:rPr>
                <a:t>TRAINING</a:t>
              </a:r>
              <a:endParaRPr lang="en-US" sz="1200" b="1" spc="300" dirty="0">
                <a:solidFill>
                  <a:srgbClr val="134210"/>
                </a:solidFill>
                <a:latin typeface="ideoma TECHNIT" pitchFamily="50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583723" y="3704492"/>
              <a:ext cx="140677" cy="103259"/>
            </a:xfrm>
            <a:prstGeom prst="roundRect">
              <a:avLst/>
            </a:prstGeom>
            <a:solidFill>
              <a:srgbClr val="0320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8124092" y="3704492"/>
              <a:ext cx="140677" cy="103259"/>
            </a:xfrm>
            <a:prstGeom prst="roundRect">
              <a:avLst/>
            </a:prstGeom>
            <a:solidFill>
              <a:srgbClr val="0320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731230"/>
            <a:ext cx="12192000" cy="45719"/>
          </a:xfrm>
          <a:prstGeom prst="rect">
            <a:avLst/>
          </a:prstGeom>
          <a:gradFill flip="none" rotWithShape="1">
            <a:gsLst>
              <a:gs pos="0">
                <a:srgbClr val="E37618"/>
              </a:gs>
              <a:gs pos="50000">
                <a:srgbClr val="175AA6"/>
              </a:gs>
              <a:gs pos="100000">
                <a:srgbClr val="144411"/>
              </a:gs>
            </a:gsLst>
            <a:lin ang="0" scaled="1"/>
            <a:tileRect/>
          </a:gradFill>
          <a:ln>
            <a:noFill/>
          </a:ln>
          <a:effectLst>
            <a:outerShdw dist="38100" dir="5400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108966" y="1835280"/>
            <a:ext cx="2652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xxxxxxxxxxxxx</a:t>
            </a:r>
            <a:endParaRPr lang="en-US" sz="1600" dirty="0"/>
          </a:p>
        </p:txBody>
      </p:sp>
      <p:cxnSp>
        <p:nvCxnSpPr>
          <p:cNvPr id="32" name="Straight Connector 31"/>
          <p:cNvCxnSpPr/>
          <p:nvPr/>
        </p:nvCxnSpPr>
        <p:spPr>
          <a:xfrm flipH="1" flipV="1">
            <a:off x="4120607" y="1980477"/>
            <a:ext cx="5916" cy="3482478"/>
          </a:xfrm>
          <a:prstGeom prst="line">
            <a:avLst/>
          </a:prstGeom>
          <a:ln>
            <a:solidFill>
              <a:srgbClr val="13421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039045" y="1075909"/>
            <a:ext cx="29819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E37618"/>
                </a:solidFill>
              </a:rPr>
              <a:t>xxxxxxx</a:t>
            </a:r>
            <a:endParaRPr lang="en-US" sz="2400" dirty="0">
              <a:solidFill>
                <a:srgbClr val="E37618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292616" y="1075909"/>
            <a:ext cx="1382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185BA5"/>
                </a:solidFill>
              </a:rPr>
              <a:t>xxxxxxxxx</a:t>
            </a:r>
            <a:endParaRPr lang="en-US" sz="2400" dirty="0">
              <a:solidFill>
                <a:srgbClr val="185BA5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169573" y="1075909"/>
            <a:ext cx="2693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134210"/>
                </a:solidFill>
              </a:rPr>
              <a:t>xxxxxxx</a:t>
            </a:r>
            <a:endParaRPr lang="en-US" sz="2400" dirty="0">
              <a:solidFill>
                <a:srgbClr val="13421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82839" y="1823248"/>
            <a:ext cx="2652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xxxxxxxxxxxxxxx</a:t>
            </a:r>
            <a:endParaRPr lang="en-US" sz="1600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8169572" y="1835280"/>
            <a:ext cx="3061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xxxxxxxxxxxxxx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cxnSp>
        <p:nvCxnSpPr>
          <p:cNvPr id="38" name="Straight Connector 37"/>
          <p:cNvCxnSpPr/>
          <p:nvPr/>
        </p:nvCxnSpPr>
        <p:spPr>
          <a:xfrm flipH="1" flipV="1">
            <a:off x="7738100" y="1956431"/>
            <a:ext cx="10854" cy="3471355"/>
          </a:xfrm>
          <a:prstGeom prst="line">
            <a:avLst/>
          </a:prstGeom>
          <a:ln>
            <a:solidFill>
              <a:srgbClr val="13421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0" y="163398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pc="300" dirty="0" smtClean="0">
                <a:solidFill>
                  <a:srgbClr val="032047"/>
                </a:solidFill>
                <a:latin typeface="ideoma TECHNIT" pitchFamily="50" charset="0"/>
              </a:rPr>
              <a:t>Who is 327 Solutions</a:t>
            </a:r>
            <a:endParaRPr lang="en-US" sz="2400" b="1" spc="300" dirty="0">
              <a:solidFill>
                <a:srgbClr val="032047"/>
              </a:solidFill>
              <a:latin typeface="ideoma TECHNI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01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 rot="10800000">
            <a:off x="11125200" y="1"/>
            <a:ext cx="1066800" cy="6857999"/>
          </a:xfrm>
          <a:prstGeom prst="rect">
            <a:avLst/>
          </a:prstGeom>
          <a:gradFill flip="none" rotWithShape="1">
            <a:gsLst>
              <a:gs pos="0">
                <a:srgbClr val="032047">
                  <a:alpha val="27000"/>
                </a:srgbClr>
              </a:gs>
              <a:gs pos="100000">
                <a:schemeClr val="bg1">
                  <a:alpha val="1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-1" y="-1"/>
            <a:ext cx="1066800" cy="6857999"/>
          </a:xfrm>
          <a:prstGeom prst="rect">
            <a:avLst/>
          </a:prstGeom>
          <a:gradFill flip="none" rotWithShape="1">
            <a:gsLst>
              <a:gs pos="0">
                <a:srgbClr val="032047">
                  <a:alpha val="27000"/>
                </a:srgbClr>
              </a:gs>
              <a:gs pos="100000">
                <a:schemeClr val="bg1">
                  <a:alpha val="1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4298" y="6367009"/>
            <a:ext cx="2675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300" dirty="0" smtClean="0">
                <a:solidFill>
                  <a:srgbClr val="032047"/>
                </a:solidFill>
                <a:latin typeface="ideoma TECHNIT" pitchFamily="50" charset="0"/>
              </a:rPr>
              <a:t>327 Solutions</a:t>
            </a:r>
            <a:endParaRPr lang="en-US" sz="2400" b="1" spc="300" dirty="0">
              <a:solidFill>
                <a:srgbClr val="032047"/>
              </a:solidFill>
              <a:latin typeface="ideoma TECHNIT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54923" y="6627941"/>
            <a:ext cx="5219694" cy="45719"/>
          </a:xfrm>
          <a:prstGeom prst="rect">
            <a:avLst/>
          </a:prstGeom>
          <a:gradFill flip="none" rotWithShape="1">
            <a:gsLst>
              <a:gs pos="25000">
                <a:srgbClr val="D6E6F4"/>
              </a:gs>
              <a:gs pos="75000">
                <a:srgbClr val="CAEFDB"/>
              </a:gs>
              <a:gs pos="0">
                <a:schemeClr val="accent2">
                  <a:alpha val="90000"/>
                </a:schemeClr>
              </a:gs>
              <a:gs pos="50000">
                <a:schemeClr val="accent1">
                  <a:alpha val="50000"/>
                </a:schemeClr>
              </a:gs>
              <a:gs pos="100000">
                <a:srgbClr val="1444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7962894" y="6504455"/>
            <a:ext cx="4120665" cy="170178"/>
            <a:chOff x="1365737" y="3456061"/>
            <a:chExt cx="9548448" cy="351690"/>
          </a:xfrm>
        </p:grpSpPr>
        <p:sp>
          <p:nvSpPr>
            <p:cNvPr id="13" name="TextBox 12"/>
            <p:cNvSpPr txBox="1"/>
            <p:nvPr/>
          </p:nvSpPr>
          <p:spPr>
            <a:xfrm>
              <a:off x="1365737" y="3456061"/>
              <a:ext cx="9548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spc="300" dirty="0" smtClean="0">
                  <a:solidFill>
                    <a:srgbClr val="E37618"/>
                  </a:solidFill>
                  <a:latin typeface="ideoma TECHNIT" pitchFamily="50" charset="0"/>
                </a:rPr>
                <a:t>PLACEMENT</a:t>
              </a:r>
              <a:r>
                <a:rPr lang="en-US" sz="1200" b="1" spc="300" dirty="0" smtClean="0">
                  <a:latin typeface="ideoma TECHNIT" pitchFamily="50" charset="0"/>
                </a:rPr>
                <a:t>  </a:t>
              </a:r>
              <a:r>
                <a:rPr lang="en-US" sz="1200" b="1" spc="300" dirty="0" smtClean="0">
                  <a:solidFill>
                    <a:srgbClr val="185BA5"/>
                  </a:solidFill>
                  <a:latin typeface="ideoma TECHNIT" pitchFamily="50" charset="0"/>
                </a:rPr>
                <a:t>CONSULTING</a:t>
              </a:r>
              <a:r>
                <a:rPr lang="en-US" sz="1200" b="1" spc="300" dirty="0" smtClean="0">
                  <a:latin typeface="ideoma TECHNIT" pitchFamily="50" charset="0"/>
                </a:rPr>
                <a:t>  </a:t>
              </a:r>
              <a:r>
                <a:rPr lang="en-US" sz="1200" b="1" spc="300" dirty="0" smtClean="0">
                  <a:solidFill>
                    <a:srgbClr val="134210"/>
                  </a:solidFill>
                  <a:latin typeface="ideoma TECHNIT" pitchFamily="50" charset="0"/>
                </a:rPr>
                <a:t>TRAINING</a:t>
              </a:r>
              <a:endParaRPr lang="en-US" sz="1200" b="1" spc="300" dirty="0">
                <a:solidFill>
                  <a:srgbClr val="134210"/>
                </a:solidFill>
                <a:latin typeface="ideoma TECHNIT" pitchFamily="50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583723" y="3704492"/>
              <a:ext cx="140677" cy="103259"/>
            </a:xfrm>
            <a:prstGeom prst="roundRect">
              <a:avLst/>
            </a:prstGeom>
            <a:solidFill>
              <a:srgbClr val="0320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8124092" y="3704492"/>
              <a:ext cx="140677" cy="103259"/>
            </a:xfrm>
            <a:prstGeom prst="roundRect">
              <a:avLst/>
            </a:prstGeom>
            <a:solidFill>
              <a:srgbClr val="0320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731230"/>
            <a:ext cx="12192000" cy="45719"/>
          </a:xfrm>
          <a:prstGeom prst="rect">
            <a:avLst/>
          </a:prstGeom>
          <a:gradFill flip="none" rotWithShape="1">
            <a:gsLst>
              <a:gs pos="0">
                <a:srgbClr val="E37618"/>
              </a:gs>
              <a:gs pos="50000">
                <a:srgbClr val="175AA6"/>
              </a:gs>
              <a:gs pos="100000">
                <a:srgbClr val="144411"/>
              </a:gs>
            </a:gsLst>
            <a:lin ang="0" scaled="1"/>
            <a:tileRect/>
          </a:gradFill>
          <a:ln>
            <a:noFill/>
          </a:ln>
          <a:effectLst>
            <a:outerShdw dist="38100" dir="5400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108966" y="1835280"/>
            <a:ext cx="265275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327 Solutions knows content </a:t>
            </a:r>
            <a:r>
              <a:rPr lang="en-US" sz="1600" dirty="0"/>
              <a:t>is </a:t>
            </a:r>
            <a:r>
              <a:rPr lang="en-US" sz="1600" dirty="0" smtClean="0"/>
              <a:t>key and consistently provides relevant research based and driven content. </a:t>
            </a:r>
            <a:r>
              <a:rPr lang="en-US" sz="1600" dirty="0" smtClean="0"/>
              <a:t>Workshops </a:t>
            </a:r>
            <a:r>
              <a:rPr lang="en-US" sz="1600" dirty="0" smtClean="0"/>
              <a:t>are categorized by </a:t>
            </a:r>
            <a:r>
              <a:rPr lang="en-US" sz="1600" dirty="0" smtClean="0"/>
              <a:t>course and topic </a:t>
            </a:r>
            <a:r>
              <a:rPr lang="en-US" sz="1600" dirty="0" smtClean="0"/>
              <a:t>and are available for customization.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Descriptions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Research Based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Inspiring Quotes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Knowledge 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Customer-centric Customization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Language Translations</a:t>
            </a:r>
            <a:endParaRPr lang="en-US" sz="1600" dirty="0"/>
          </a:p>
        </p:txBody>
      </p:sp>
      <p:cxnSp>
        <p:nvCxnSpPr>
          <p:cNvPr id="32" name="Straight Connector 31"/>
          <p:cNvCxnSpPr/>
          <p:nvPr/>
        </p:nvCxnSpPr>
        <p:spPr>
          <a:xfrm flipH="1" flipV="1">
            <a:off x="4120607" y="1980477"/>
            <a:ext cx="5916" cy="3482478"/>
          </a:xfrm>
          <a:prstGeom prst="line">
            <a:avLst/>
          </a:prstGeom>
          <a:ln>
            <a:solidFill>
              <a:srgbClr val="13421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039045" y="1075909"/>
            <a:ext cx="29819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E37618"/>
                </a:solidFill>
              </a:rPr>
              <a:t>Relevant Content</a:t>
            </a:r>
            <a:endParaRPr lang="en-US" sz="2400" dirty="0">
              <a:solidFill>
                <a:srgbClr val="E37618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34719" y="1075909"/>
            <a:ext cx="3097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rgbClr val="185BA5"/>
                </a:solidFill>
              </a:rPr>
              <a:t>Engaging Environments</a:t>
            </a:r>
            <a:endParaRPr lang="en-US" sz="2400" dirty="0">
              <a:solidFill>
                <a:srgbClr val="185BA5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169573" y="1075909"/>
            <a:ext cx="2693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134210"/>
                </a:solidFill>
              </a:rPr>
              <a:t>Successful Supports</a:t>
            </a:r>
            <a:endParaRPr lang="en-US" sz="2400" dirty="0">
              <a:solidFill>
                <a:srgbClr val="13421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82839" y="1823248"/>
            <a:ext cx="265275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327 Solutions provides engaging collaborative environments through face to face and virtual domains.</a:t>
            </a:r>
          </a:p>
          <a:p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PowerPoint Visuals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Icebreakers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Exercises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Case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Knowledge Checks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Reflections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Videos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69572" y="1835280"/>
            <a:ext cx="306113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327 Solutions provides many options to support learning before, during, and after learning delivery. </a:t>
            </a:r>
            <a:endParaRPr lang="en-US" sz="1600" dirty="0"/>
          </a:p>
          <a:p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Advetorial</a:t>
            </a:r>
            <a:r>
              <a:rPr lang="en-US" sz="1600" dirty="0" smtClean="0"/>
              <a:t> Registration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Participant Material(s)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Worksheet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Quick Reference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Action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Recommended Reading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</a:t>
            </a:r>
            <a:r>
              <a:rPr lang="en-US" sz="1600" dirty="0" smtClean="0"/>
              <a:t>ourse Survey Evaluation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Certificate of Completion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eLearnings</a:t>
            </a:r>
            <a:r>
              <a:rPr lang="en-US" sz="1600" dirty="0"/>
              <a:t> </a:t>
            </a:r>
            <a:r>
              <a:rPr lang="en-US" sz="1600" dirty="0" smtClean="0"/>
              <a:t>(Custom Branding)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cxnSp>
        <p:nvCxnSpPr>
          <p:cNvPr id="38" name="Straight Connector 37"/>
          <p:cNvCxnSpPr/>
          <p:nvPr/>
        </p:nvCxnSpPr>
        <p:spPr>
          <a:xfrm flipH="1" flipV="1">
            <a:off x="7738100" y="1956431"/>
            <a:ext cx="10854" cy="3471355"/>
          </a:xfrm>
          <a:prstGeom prst="line">
            <a:avLst/>
          </a:prstGeom>
          <a:ln>
            <a:solidFill>
              <a:srgbClr val="13421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0" y="163398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pc="300" dirty="0" smtClean="0">
                <a:solidFill>
                  <a:srgbClr val="032047"/>
                </a:solidFill>
                <a:latin typeface="ideoma TECHNIT" pitchFamily="50" charset="0"/>
              </a:rPr>
              <a:t>What makes 327 Solutions </a:t>
            </a:r>
            <a:r>
              <a:rPr lang="en-US" sz="2400" b="1" spc="300" dirty="0" smtClean="0">
                <a:solidFill>
                  <a:srgbClr val="032047"/>
                </a:solidFill>
                <a:latin typeface="ideoma TECHNIT" pitchFamily="50" charset="0"/>
              </a:rPr>
              <a:t>Workshops </a:t>
            </a:r>
            <a:r>
              <a:rPr lang="en-US" sz="2400" b="1" spc="300" dirty="0" smtClean="0">
                <a:solidFill>
                  <a:srgbClr val="032047"/>
                </a:solidFill>
                <a:latin typeface="ideoma TECHNIT" pitchFamily="50" charset="0"/>
              </a:rPr>
              <a:t>Successful</a:t>
            </a:r>
            <a:endParaRPr lang="en-US" sz="2400" b="1" spc="300" dirty="0">
              <a:solidFill>
                <a:srgbClr val="032047"/>
              </a:solidFill>
              <a:latin typeface="ideoma TECHNI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64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158</Words>
  <Application>Microsoft Office PowerPoint</Application>
  <PresentationFormat>Widescreen</PresentationFormat>
  <Paragraphs>53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ideoma TECHNIT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AIMinc</dc:creator>
  <cp:lastModifiedBy>AIMinc</cp:lastModifiedBy>
  <cp:revision>40</cp:revision>
  <dcterms:created xsi:type="dcterms:W3CDTF">2015-07-23T03:25:19Z</dcterms:created>
  <dcterms:modified xsi:type="dcterms:W3CDTF">2016-02-20T15:53:05Z</dcterms:modified>
</cp:coreProperties>
</file>