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5"/>
  </p:notesMasterIdLst>
  <p:handoutMasterIdLst>
    <p:handoutMasterId r:id="rId46"/>
  </p:handoutMasterIdLst>
  <p:sldIdLst>
    <p:sldId id="526" r:id="rId2"/>
    <p:sldId id="527" r:id="rId3"/>
    <p:sldId id="529" r:id="rId4"/>
    <p:sldId id="536" r:id="rId5"/>
    <p:sldId id="530" r:id="rId6"/>
    <p:sldId id="327" r:id="rId7"/>
    <p:sldId id="571" r:id="rId8"/>
    <p:sldId id="544" r:id="rId9"/>
    <p:sldId id="330" r:id="rId10"/>
    <p:sldId id="329" r:id="rId11"/>
    <p:sldId id="328" r:id="rId12"/>
    <p:sldId id="377" r:id="rId13"/>
    <p:sldId id="554" r:id="rId14"/>
    <p:sldId id="550" r:id="rId15"/>
    <p:sldId id="549" r:id="rId16"/>
    <p:sldId id="566" r:id="rId17"/>
    <p:sldId id="565" r:id="rId18"/>
    <p:sldId id="389" r:id="rId19"/>
    <p:sldId id="572" r:id="rId20"/>
    <p:sldId id="555" r:id="rId21"/>
    <p:sldId id="341" r:id="rId22"/>
    <p:sldId id="569" r:id="rId23"/>
    <p:sldId id="568" r:id="rId24"/>
    <p:sldId id="567" r:id="rId25"/>
    <p:sldId id="575" r:id="rId26"/>
    <p:sldId id="576" r:id="rId27"/>
    <p:sldId id="351" r:id="rId28"/>
    <p:sldId id="352" r:id="rId29"/>
    <p:sldId id="489" r:id="rId30"/>
    <p:sldId id="573" r:id="rId31"/>
    <p:sldId id="361" r:id="rId32"/>
    <p:sldId id="557" r:id="rId33"/>
    <p:sldId id="363" r:id="rId34"/>
    <p:sldId id="362" r:id="rId35"/>
    <p:sldId id="345" r:id="rId36"/>
    <p:sldId id="574" r:id="rId37"/>
    <p:sldId id="564" r:id="rId38"/>
    <p:sldId id="366" r:id="rId39"/>
    <p:sldId id="368" r:id="rId40"/>
    <p:sldId id="367" r:id="rId41"/>
    <p:sldId id="561" r:id="rId42"/>
    <p:sldId id="562" r:id="rId43"/>
    <p:sldId id="534"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AEBE135B-64A9-4413-BAFE-26BB532F1896}">
          <p14:sldIdLst>
            <p14:sldId id="526"/>
            <p14:sldId id="527"/>
            <p14:sldId id="529"/>
            <p14:sldId id="536"/>
            <p14:sldId id="530"/>
          </p14:sldIdLst>
        </p14:section>
        <p14:section name="Untitled Section" id="{48290F32-3011-482A-8610-4F36E8292D3F}">
          <p14:sldIdLst>
            <p14:sldId id="327"/>
            <p14:sldId id="571"/>
            <p14:sldId id="544"/>
            <p14:sldId id="330"/>
            <p14:sldId id="329"/>
            <p14:sldId id="328"/>
            <p14:sldId id="377"/>
          </p14:sldIdLst>
        </p14:section>
        <p14:section name="Untitled Section" id="{67E3F284-D191-44E6-AD9D-E8F5E4A3AE88}">
          <p14:sldIdLst>
            <p14:sldId id="554"/>
            <p14:sldId id="550"/>
            <p14:sldId id="549"/>
            <p14:sldId id="566"/>
            <p14:sldId id="565"/>
            <p14:sldId id="389"/>
            <p14:sldId id="572"/>
          </p14:sldIdLst>
        </p14:section>
        <p14:section name="Untitled Section" id="{B3C8CE02-97A2-497C-AC24-3091DDC0573D}">
          <p14:sldIdLst>
            <p14:sldId id="555"/>
            <p14:sldId id="341"/>
            <p14:sldId id="569"/>
            <p14:sldId id="568"/>
            <p14:sldId id="567"/>
            <p14:sldId id="575"/>
            <p14:sldId id="576"/>
          </p14:sldIdLst>
        </p14:section>
        <p14:section name="Untitled Section" id="{12F7FE73-3403-49DC-AABB-105096CCF357}">
          <p14:sldIdLst>
            <p14:sldId id="351"/>
            <p14:sldId id="352"/>
            <p14:sldId id="489"/>
            <p14:sldId id="573"/>
          </p14:sldIdLst>
        </p14:section>
        <p14:section name="Untitled Section" id="{B46DF159-5CF5-4C65-86F9-D70C261109E1}">
          <p14:sldIdLst>
            <p14:sldId id="361"/>
            <p14:sldId id="557"/>
            <p14:sldId id="363"/>
            <p14:sldId id="362"/>
          </p14:sldIdLst>
        </p14:section>
        <p14:section name="Untitled Section" id="{4358E00C-015F-4973-8827-B5BD4E0D21DA}">
          <p14:sldIdLst>
            <p14:sldId id="345"/>
            <p14:sldId id="574"/>
            <p14:sldId id="564"/>
          </p14:sldIdLst>
        </p14:section>
        <p14:section name="Untitled Section" id="{CEDB255A-114A-477E-B85B-EF452768526D}">
          <p14:sldIdLst>
            <p14:sldId id="366"/>
            <p14:sldId id="368"/>
            <p14:sldId id="367"/>
          </p14:sldIdLst>
        </p14:section>
        <p14:section name="Untitled Section" id="{A02F37E1-8356-4B9E-B517-89675074099B}">
          <p14:sldIdLst>
            <p14:sldId id="561"/>
            <p14:sldId id="562"/>
            <p14:sldId id="534"/>
          </p14:sldIdLst>
        </p14:section>
        <p14:section name="Archive only" id="{365AE6C4-72CE-4EDE-A268-6E70F7186AFC}">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9100"/>
    <a:srgbClr val="78A22F"/>
    <a:srgbClr val="FFB400"/>
    <a:srgbClr val="9A0000"/>
    <a:srgbClr val="94C63A"/>
    <a:srgbClr val="7A0000"/>
    <a:srgbClr val="387C2B"/>
    <a:srgbClr val="EA8600"/>
    <a:srgbClr val="A45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010" autoAdjust="0"/>
    <p:restoredTop sz="50000" autoAdjust="0"/>
  </p:normalViewPr>
  <p:slideViewPr>
    <p:cSldViewPr>
      <p:cViewPr varScale="1">
        <p:scale>
          <a:sx n="54" d="100"/>
          <a:sy n="54" d="100"/>
        </p:scale>
        <p:origin x="418" y="48"/>
      </p:cViewPr>
      <p:guideLst>
        <p:guide orient="horz" pos="2160"/>
        <p:guide pos="2880"/>
      </p:guideLst>
    </p:cSldViewPr>
  </p:slideViewPr>
  <p:outlineViewPr>
    <p:cViewPr>
      <p:scale>
        <a:sx n="33" d="100"/>
        <a:sy n="33" d="100"/>
      </p:scale>
      <p:origin x="0" y="-106210"/>
    </p:cViewPr>
  </p:outlineViewPr>
  <p:notesTextViewPr>
    <p:cViewPr>
      <p:scale>
        <a:sx n="75" d="100"/>
        <a:sy n="75" d="100"/>
      </p:scale>
      <p:origin x="0" y="0"/>
    </p:cViewPr>
  </p:notesTextViewPr>
  <p:sorterViewPr>
    <p:cViewPr varScale="1">
      <p:scale>
        <a:sx n="1" d="1"/>
        <a:sy n="1" d="1"/>
      </p:scale>
      <p:origin x="0" y="-8352"/>
    </p:cViewPr>
  </p:sorterViewPr>
  <p:notesViewPr>
    <p:cSldViewPr>
      <p:cViewPr varScale="1">
        <p:scale>
          <a:sx n="124" d="100"/>
          <a:sy n="124" d="100"/>
        </p:scale>
        <p:origin x="2635"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self</a:t>
          </a:r>
          <a:endParaRPr lang="en-US" dirty="0"/>
        </a:p>
      </dgm:t>
    </dgm:pt>
    <dgm:pt modelId="{F05622E1-7B3A-436E-A8D4-2F1661D1058A}" type="parTrans" cxnId="{BA9D6CC9-5ECF-48CC-A52F-37687D6757B5}">
      <dgm:prSet/>
      <dgm:spPr/>
      <dgm:t>
        <a:bodyPr/>
        <a:lstStyle/>
        <a:p>
          <a:endParaRPr lang="en-US"/>
        </a:p>
      </dgm:t>
    </dgm:pt>
    <dgm:pt modelId="{D5DF06C2-26EA-464D-A5CE-7CD22D8181F6}" type="sibTrans" cxnId="{BA9D6CC9-5ECF-48CC-A52F-37687D6757B5}">
      <dgm:prSet/>
      <dgm:spPr>
        <a:ln>
          <a:solidFill>
            <a:srgbClr val="C40000"/>
          </a:solidFill>
        </a:ln>
      </dgm:spPr>
      <dgm:t>
        <a:bodyPr/>
        <a:lstStyle/>
        <a:p>
          <a:endParaRPr lang="en-US"/>
        </a:p>
      </dgm:t>
    </dgm:pt>
    <dgm:pt modelId="{C633560D-8E54-4327-9BA7-BF4473E35139}">
      <dgm:prSet/>
      <dgm:spPr>
        <a:solidFill>
          <a:srgbClr val="78A22F"/>
        </a:solidFill>
      </dgm:spPr>
      <dgm:t>
        <a:bodyPr/>
        <a:lstStyle/>
        <a:p>
          <a:r>
            <a:rPr lang="en-US" dirty="0">
              <a:effectLst/>
              <a:latin typeface="Calibri" panose="020F0502020204030204" pitchFamily="34" charset="0"/>
              <a:ea typeface="Times New Roman" panose="02020603050405020304" pitchFamily="18" charset="0"/>
              <a:cs typeface="Times New Roman" panose="02020603050405020304" pitchFamily="18" charset="0"/>
            </a:rPr>
            <a:t>Learn the nature and value of emotions</a:t>
          </a:r>
          <a:endParaRPr lang="en-US" dirty="0"/>
        </a:p>
      </dgm:t>
    </dgm:pt>
    <dgm:pt modelId="{3C53C395-02C0-4B21-A188-2C191C1426D9}" type="parTrans" cxnId="{EAB009B5-2B43-4F04-A768-F39C8B3676CD}">
      <dgm:prSet/>
      <dgm:spPr/>
      <dgm:t>
        <a:bodyPr/>
        <a:lstStyle/>
        <a:p>
          <a:endParaRPr lang="en-US"/>
        </a:p>
      </dgm:t>
    </dgm:pt>
    <dgm:pt modelId="{7C8EB67B-A382-43DD-9E86-C7AF7721FF8A}" type="sibTrans" cxnId="{EAB009B5-2B43-4F04-A768-F39C8B3676CD}">
      <dgm:prSet/>
      <dgm:spPr/>
      <dgm:t>
        <a:bodyPr/>
        <a:lstStyle/>
        <a:p>
          <a:endParaRPr lang="en-US"/>
        </a:p>
      </dgm:t>
    </dgm:pt>
    <dgm:pt modelId="{28719F7B-A384-4DC0-BE37-EB10681CCB80}">
      <dgm:prSet/>
      <dgm:spPr>
        <a:solidFill>
          <a:srgbClr val="78A22F"/>
        </a:solidFill>
      </dgm:spPr>
      <dgm:t>
        <a:bodyPr/>
        <a:lstStyle/>
        <a:p>
          <a:r>
            <a:rPr lang="en-US" dirty="0"/>
            <a:t>Learn to improve awareness and the impact on others </a:t>
          </a:r>
        </a:p>
      </dgm:t>
    </dgm:pt>
    <dgm:pt modelId="{6330255C-1413-4B45-92AA-51AB03C1A5CF}" type="parTrans" cxnId="{18552AF9-2FE7-47F5-A907-99FDF889B973}">
      <dgm:prSet/>
      <dgm:spPr/>
      <dgm:t>
        <a:bodyPr/>
        <a:lstStyle/>
        <a:p>
          <a:endParaRPr lang="en-US"/>
        </a:p>
      </dgm:t>
    </dgm:pt>
    <dgm:pt modelId="{83E72BA4-9B92-41E3-9B98-061A305FCE66}" type="sibTrans" cxnId="{18552AF9-2FE7-47F5-A907-99FDF889B973}">
      <dgm:prSet/>
      <dgm:spPr/>
      <dgm:t>
        <a:bodyPr/>
        <a:lstStyle/>
        <a:p>
          <a:endParaRPr lang="en-US"/>
        </a:p>
      </dgm:t>
    </dgm:pt>
    <dgm:pt modelId="{E0967D2B-0B4C-454A-8E7A-B897AA7C6984}">
      <dgm:prSet/>
      <dgm:spPr>
        <a:solidFill>
          <a:srgbClr val="78A22F"/>
        </a:solidFill>
      </dgm:spPr>
      <dgm:t>
        <a:bodyPr/>
        <a:lstStyle/>
        <a:p>
          <a:r>
            <a:rPr lang="en-US" dirty="0"/>
            <a:t>Gain insight as to limitations of self-awareness</a:t>
          </a:r>
        </a:p>
      </dgm:t>
    </dgm:pt>
    <dgm:pt modelId="{D13DDD42-BDCB-45B5-BC10-7572E2336D39}" type="parTrans" cxnId="{A751DA6F-524C-4F4D-AE74-9F57605AFB3C}">
      <dgm:prSet/>
      <dgm:spPr/>
      <dgm:t>
        <a:bodyPr/>
        <a:lstStyle/>
        <a:p>
          <a:endParaRPr lang="en-US"/>
        </a:p>
      </dgm:t>
    </dgm:pt>
    <dgm:pt modelId="{F56CC32A-6116-4000-BE30-8B4F5D63A4A0}" type="sibTrans" cxnId="{A751DA6F-524C-4F4D-AE74-9F57605AFB3C}">
      <dgm:prSet/>
      <dgm:spPr/>
      <dgm:t>
        <a:bodyPr/>
        <a:lstStyle/>
        <a:p>
          <a:endParaRPr lang="en-US"/>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4"/>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4"/>
      <dgm:spPr/>
    </dgm:pt>
    <dgm:pt modelId="{E3C73890-7A22-4041-8287-03D354883351}" type="pres">
      <dgm:prSet presAssocID="{578F3803-0A42-4320-BA28-E9ACC2AB7A9E}" presName="dstNode" presStyleLbl="node1" presStyleIdx="0" presStyleCnt="4"/>
      <dgm:spPr/>
    </dgm:pt>
    <dgm:pt modelId="{15FA8807-84C3-48CB-A009-B0955CCCDC90}" type="pres">
      <dgm:prSet presAssocID="{65B83CDC-CE1F-49DF-A39D-86FA3FD221FA}" presName="text_1" presStyleLbl="node1" presStyleIdx="0" presStyleCnt="4">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4"/>
      <dgm:spPr>
        <a:solidFill>
          <a:srgbClr val="FFB400"/>
        </a:solidFill>
        <a:ln>
          <a:solidFill>
            <a:srgbClr val="387C2B"/>
          </a:solidFill>
        </a:ln>
      </dgm:spPr>
    </dgm:pt>
    <dgm:pt modelId="{DF609034-F84D-4A49-8419-FA2AEECE5321}" type="pres">
      <dgm:prSet presAssocID="{C633560D-8E54-4327-9BA7-BF4473E35139}" presName="text_2" presStyleLbl="node1" presStyleIdx="1" presStyleCnt="4">
        <dgm:presLayoutVars>
          <dgm:bulletEnabled val="1"/>
        </dgm:presLayoutVars>
      </dgm:prSet>
      <dgm:spPr/>
    </dgm:pt>
    <dgm:pt modelId="{56B5C6E3-514F-4D86-A3E1-1EF49A73709D}" type="pres">
      <dgm:prSet presAssocID="{C633560D-8E54-4327-9BA7-BF4473E35139}" presName="accent_2" presStyleCnt="0"/>
      <dgm:spPr/>
    </dgm:pt>
    <dgm:pt modelId="{0837790B-2DD2-460D-8261-D122CA172A9D}" type="pres">
      <dgm:prSet presAssocID="{C633560D-8E54-4327-9BA7-BF4473E35139}" presName="accentRepeatNode" presStyleLbl="solidFgAcc1" presStyleIdx="1" presStyleCnt="4"/>
      <dgm:spPr>
        <a:solidFill>
          <a:srgbClr val="FFB400"/>
        </a:solidFill>
        <a:ln>
          <a:solidFill>
            <a:srgbClr val="387C2B"/>
          </a:solidFill>
        </a:ln>
      </dgm:spPr>
    </dgm:pt>
    <dgm:pt modelId="{F9F7389D-4D3C-4915-907F-B30639F95051}" type="pres">
      <dgm:prSet presAssocID="{28719F7B-A384-4DC0-BE37-EB10681CCB80}" presName="text_3" presStyleLbl="node1" presStyleIdx="2" presStyleCnt="4">
        <dgm:presLayoutVars>
          <dgm:bulletEnabled val="1"/>
        </dgm:presLayoutVars>
      </dgm:prSet>
      <dgm:spPr/>
    </dgm:pt>
    <dgm:pt modelId="{5879C2D9-8DDE-4C03-A7F6-954F79882143}" type="pres">
      <dgm:prSet presAssocID="{28719F7B-A384-4DC0-BE37-EB10681CCB80}" presName="accent_3" presStyleCnt="0"/>
      <dgm:spPr/>
    </dgm:pt>
    <dgm:pt modelId="{789A8858-1158-4F5C-950C-B6F7714578E4}" type="pres">
      <dgm:prSet presAssocID="{28719F7B-A384-4DC0-BE37-EB10681CCB80}" presName="accentRepeatNode" presStyleLbl="solidFgAcc1" presStyleIdx="2" presStyleCnt="4"/>
      <dgm:spPr>
        <a:solidFill>
          <a:srgbClr val="FFB400"/>
        </a:solidFill>
        <a:ln>
          <a:solidFill>
            <a:srgbClr val="387C2B"/>
          </a:solidFill>
        </a:ln>
      </dgm:spPr>
    </dgm:pt>
    <dgm:pt modelId="{ACECE00D-8660-4B59-B3B4-F34B1305F9CA}" type="pres">
      <dgm:prSet presAssocID="{E0967D2B-0B4C-454A-8E7A-B897AA7C6984}" presName="text_4" presStyleLbl="node1" presStyleIdx="3" presStyleCnt="4">
        <dgm:presLayoutVars>
          <dgm:bulletEnabled val="1"/>
        </dgm:presLayoutVars>
      </dgm:prSet>
      <dgm:spPr/>
    </dgm:pt>
    <dgm:pt modelId="{70488D09-AC50-475D-9003-19D8C31271FF}" type="pres">
      <dgm:prSet presAssocID="{E0967D2B-0B4C-454A-8E7A-B897AA7C6984}" presName="accent_4" presStyleCnt="0"/>
      <dgm:spPr/>
    </dgm:pt>
    <dgm:pt modelId="{85DCB12F-D13C-44EE-AD33-F386AF0A16C4}" type="pres">
      <dgm:prSet presAssocID="{E0967D2B-0B4C-454A-8E7A-B897AA7C6984}" presName="accentRepeatNode" presStyleLbl="solidFgAcc1" presStyleIdx="3" presStyleCnt="4"/>
      <dgm:spPr>
        <a:solidFill>
          <a:srgbClr val="FFB400"/>
        </a:solidFill>
        <a:ln>
          <a:solidFill>
            <a:srgbClr val="387C2B"/>
          </a:solidFill>
        </a:ln>
      </dgm:spPr>
    </dgm:pt>
  </dgm:ptLst>
  <dgm:cxnLst>
    <dgm:cxn modelId="{6F063311-87F1-4579-A145-986CCD2FA91B}" type="presOf" srcId="{578F3803-0A42-4320-BA28-E9ACC2AB7A9E}" destId="{20D751F6-AE91-4C90-BF02-D9009AB0D76F}" srcOrd="0" destOrd="0" presId="urn:microsoft.com/office/officeart/2008/layout/VerticalCurvedList"/>
    <dgm:cxn modelId="{222C922C-CF8F-48E2-94F2-7D939C280A2F}" type="presOf" srcId="{E0967D2B-0B4C-454A-8E7A-B897AA7C6984}" destId="{ACECE00D-8660-4B59-B3B4-F34B1305F9CA}" srcOrd="0" destOrd="0" presId="urn:microsoft.com/office/officeart/2008/layout/VerticalCurvedList"/>
    <dgm:cxn modelId="{3AF2FC35-B6CC-4564-988F-9C9EF1B63BA2}" type="presOf" srcId="{C633560D-8E54-4327-9BA7-BF4473E35139}" destId="{DF609034-F84D-4A49-8419-FA2AEECE5321}" srcOrd="0" destOrd="0" presId="urn:microsoft.com/office/officeart/2008/layout/VerticalCurvedList"/>
    <dgm:cxn modelId="{913F8B6F-1A94-4036-B31B-0ECC6D2E92EE}" type="presOf" srcId="{28719F7B-A384-4DC0-BE37-EB10681CCB80}" destId="{F9F7389D-4D3C-4915-907F-B30639F95051}" srcOrd="0" destOrd="0" presId="urn:microsoft.com/office/officeart/2008/layout/VerticalCurvedList"/>
    <dgm:cxn modelId="{A751DA6F-524C-4F4D-AE74-9F57605AFB3C}" srcId="{578F3803-0A42-4320-BA28-E9ACC2AB7A9E}" destId="{E0967D2B-0B4C-454A-8E7A-B897AA7C6984}" srcOrd="3" destOrd="0" parTransId="{D13DDD42-BDCB-45B5-BC10-7572E2336D39}" sibTransId="{F56CC32A-6116-4000-BE30-8B4F5D63A4A0}"/>
    <dgm:cxn modelId="{ADE8DC7A-5C30-4800-AE56-58589BFBF743}" type="presOf" srcId="{65B83CDC-CE1F-49DF-A39D-86FA3FD221FA}" destId="{15FA8807-84C3-48CB-A009-B0955CCCDC90}" srcOrd="0" destOrd="0" presId="urn:microsoft.com/office/officeart/2008/layout/VerticalCurvedList"/>
    <dgm:cxn modelId="{EAB009B5-2B43-4F04-A768-F39C8B3676CD}" srcId="{578F3803-0A42-4320-BA28-E9ACC2AB7A9E}" destId="{C633560D-8E54-4327-9BA7-BF4473E35139}" srcOrd="1"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2"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A155051C-238F-4DDB-907E-5B05E44BDF24}" type="presParOf" srcId="{D27E1209-3173-4168-93DF-E7174FAD7E02}" destId="{DF609034-F84D-4A49-8419-FA2AEECE5321}" srcOrd="3" destOrd="0" presId="urn:microsoft.com/office/officeart/2008/layout/VerticalCurvedList"/>
    <dgm:cxn modelId="{9CE315CE-627A-4117-AB7B-016AC3A3D272}" type="presParOf" srcId="{D27E1209-3173-4168-93DF-E7174FAD7E02}" destId="{56B5C6E3-514F-4D86-A3E1-1EF49A73709D}" srcOrd="4" destOrd="0" presId="urn:microsoft.com/office/officeart/2008/layout/VerticalCurvedList"/>
    <dgm:cxn modelId="{AB7B290E-7A8F-4BAC-A4A4-132714891EC4}" type="presParOf" srcId="{56B5C6E3-514F-4D86-A3E1-1EF49A73709D}" destId="{0837790B-2DD2-460D-8261-D122CA172A9D}" srcOrd="0" destOrd="0" presId="urn:microsoft.com/office/officeart/2008/layout/VerticalCurvedList"/>
    <dgm:cxn modelId="{FB0E779E-5231-4E9E-8A5B-B305B1055479}" type="presParOf" srcId="{D27E1209-3173-4168-93DF-E7174FAD7E02}" destId="{F9F7389D-4D3C-4915-907F-B30639F95051}" srcOrd="5" destOrd="0" presId="urn:microsoft.com/office/officeart/2008/layout/VerticalCurvedList"/>
    <dgm:cxn modelId="{8AFC1F2B-D31C-4830-AB86-BFCF0B6E9777}" type="presParOf" srcId="{D27E1209-3173-4168-93DF-E7174FAD7E02}" destId="{5879C2D9-8DDE-4C03-A7F6-954F79882143}" srcOrd="6" destOrd="0" presId="urn:microsoft.com/office/officeart/2008/layout/VerticalCurvedList"/>
    <dgm:cxn modelId="{4BD8AC57-35E8-45F6-9477-D4D8826E2004}" type="presParOf" srcId="{5879C2D9-8DDE-4C03-A7F6-954F79882143}" destId="{789A8858-1158-4F5C-950C-B6F7714578E4}" srcOrd="0" destOrd="0" presId="urn:microsoft.com/office/officeart/2008/layout/VerticalCurvedList"/>
    <dgm:cxn modelId="{AC812E0D-003E-4369-8BA5-903A460FBC0D}" type="presParOf" srcId="{D27E1209-3173-4168-93DF-E7174FAD7E02}" destId="{ACECE00D-8660-4B59-B3B4-F34B1305F9CA}" srcOrd="7" destOrd="0" presId="urn:microsoft.com/office/officeart/2008/layout/VerticalCurvedList"/>
    <dgm:cxn modelId="{2A94940B-230F-4EA6-B8A0-BCEACA0EF192}" type="presParOf" srcId="{D27E1209-3173-4168-93DF-E7174FAD7E02}" destId="{70488D09-AC50-475D-9003-19D8C31271FF}" srcOrd="8" destOrd="0" presId="urn:microsoft.com/office/officeart/2008/layout/VerticalCurvedList"/>
    <dgm:cxn modelId="{324D6940-9150-46A3-90BD-FE38A7397733}" type="presParOf" srcId="{70488D09-AC50-475D-9003-19D8C31271FF}"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ADC51C-1B68-472C-9252-5A66EF19F1F2}" type="doc">
      <dgm:prSet loTypeId="urn:microsoft.com/office/officeart/2005/8/layout/hChevron3" loCatId="process" qsTypeId="urn:microsoft.com/office/officeart/2005/8/quickstyle/simple1" qsCatId="simple" csTypeId="urn:microsoft.com/office/officeart/2005/8/colors/accent1_2" csCatId="accent1" phldr="1"/>
      <dgm:spPr/>
    </dgm:pt>
    <dgm:pt modelId="{9A1B2025-96C2-4264-8918-196862496F89}">
      <dgm:prSet phldrT="[Text]">
        <dgm:style>
          <a:lnRef idx="0">
            <a:schemeClr val="accent6"/>
          </a:lnRef>
          <a:fillRef idx="3">
            <a:schemeClr val="accent6"/>
          </a:fillRef>
          <a:effectRef idx="3">
            <a:schemeClr val="accent6"/>
          </a:effectRef>
          <a:fontRef idx="minor">
            <a:schemeClr val="lt1"/>
          </a:fontRef>
        </dgm:style>
      </dgm:prSet>
      <dgm:spPr/>
      <dgm:t>
        <a:bodyPr/>
        <a:lstStyle/>
        <a:p>
          <a:r>
            <a:rPr lang="en-US" dirty="0"/>
            <a:t>Never</a:t>
          </a:r>
        </a:p>
      </dgm:t>
    </dgm:pt>
    <dgm:pt modelId="{4414FEE8-3D81-40F8-98C7-50D452A4F3DF}" type="parTrans" cxnId="{9B8756EF-5C49-4A57-82F2-3D2AC35124B8}">
      <dgm:prSet/>
      <dgm:spPr/>
      <dgm:t>
        <a:bodyPr/>
        <a:lstStyle/>
        <a:p>
          <a:endParaRPr lang="en-US"/>
        </a:p>
      </dgm:t>
    </dgm:pt>
    <dgm:pt modelId="{7A355D1B-BF41-4D86-9F61-C541770A2D05}" type="sibTrans" cxnId="{9B8756EF-5C49-4A57-82F2-3D2AC35124B8}">
      <dgm:prSet/>
      <dgm:spPr/>
      <dgm:t>
        <a:bodyPr/>
        <a:lstStyle/>
        <a:p>
          <a:endParaRPr lang="en-US"/>
        </a:p>
      </dgm:t>
    </dgm:pt>
    <dgm:pt modelId="{E66198DD-081A-4B95-80A4-6CF4072536F5}">
      <dgm:prSet phldrT="[Text]"/>
      <dgm:spPr>
        <a:solidFill>
          <a:srgbClr val="EA8600"/>
        </a:solidFill>
      </dgm:spPr>
      <dgm:t>
        <a:bodyPr/>
        <a:lstStyle/>
        <a:p>
          <a:r>
            <a:rPr lang="en-US" dirty="0"/>
            <a:t>Not Consistently</a:t>
          </a:r>
        </a:p>
      </dgm:t>
    </dgm:pt>
    <dgm:pt modelId="{D2C4ECF7-A36C-47BF-8243-2795F8FAC4A4}" type="parTrans" cxnId="{0928EB1B-760B-4EE4-8B76-01EC015391A6}">
      <dgm:prSet/>
      <dgm:spPr/>
      <dgm:t>
        <a:bodyPr/>
        <a:lstStyle/>
        <a:p>
          <a:endParaRPr lang="en-US"/>
        </a:p>
      </dgm:t>
    </dgm:pt>
    <dgm:pt modelId="{72E34DC2-1865-4469-B9E6-CA0E092C8E12}" type="sibTrans" cxnId="{0928EB1B-760B-4EE4-8B76-01EC015391A6}">
      <dgm:prSet/>
      <dgm:spPr/>
      <dgm:t>
        <a:bodyPr/>
        <a:lstStyle/>
        <a:p>
          <a:endParaRPr lang="en-US"/>
        </a:p>
      </dgm:t>
    </dgm:pt>
    <dgm:pt modelId="{1A458390-894B-42B9-AB33-0DE2C95BB318}">
      <dgm:prSet phldrT="[Text]"/>
      <dgm:spPr>
        <a:solidFill>
          <a:srgbClr val="EA8600"/>
        </a:solidFill>
      </dgm:spPr>
      <dgm:t>
        <a:bodyPr/>
        <a:lstStyle/>
        <a:p>
          <a:r>
            <a:rPr lang="en-US" dirty="0"/>
            <a:t>Always</a:t>
          </a:r>
        </a:p>
      </dgm:t>
    </dgm:pt>
    <dgm:pt modelId="{88E02059-5795-4590-8EB3-C76CFC0F6107}" type="parTrans" cxnId="{874EC7A2-B46C-48E8-A756-8796E145A09B}">
      <dgm:prSet/>
      <dgm:spPr/>
      <dgm:t>
        <a:bodyPr/>
        <a:lstStyle/>
        <a:p>
          <a:endParaRPr lang="en-US"/>
        </a:p>
      </dgm:t>
    </dgm:pt>
    <dgm:pt modelId="{78DBB3E4-7647-497B-96D0-1A2183AEDE5C}" type="sibTrans" cxnId="{874EC7A2-B46C-48E8-A756-8796E145A09B}">
      <dgm:prSet/>
      <dgm:spPr/>
      <dgm:t>
        <a:bodyPr/>
        <a:lstStyle/>
        <a:p>
          <a:endParaRPr lang="en-US"/>
        </a:p>
      </dgm:t>
    </dgm:pt>
    <dgm:pt modelId="{7775C2E1-6E1B-4925-860F-EE221BD6C312}">
      <dgm:prSet phldrT="[Text]">
        <dgm:style>
          <a:lnRef idx="0">
            <a:schemeClr val="accent6"/>
          </a:lnRef>
          <a:fillRef idx="3">
            <a:schemeClr val="accent6"/>
          </a:fillRef>
          <a:effectRef idx="3">
            <a:schemeClr val="accent6"/>
          </a:effectRef>
          <a:fontRef idx="minor">
            <a:schemeClr val="lt1"/>
          </a:fontRef>
        </dgm:style>
      </dgm:prSet>
      <dgm:spPr/>
      <dgm:t>
        <a:bodyPr/>
        <a:lstStyle/>
        <a:p>
          <a:r>
            <a:rPr lang="en-US" dirty="0"/>
            <a:t>Almost Regularly</a:t>
          </a:r>
        </a:p>
      </dgm:t>
    </dgm:pt>
    <dgm:pt modelId="{9D0B9D99-83AA-4851-8934-0F64EC8EB572}" type="parTrans" cxnId="{61A6480C-CDE6-4A70-97C3-C542C47E4907}">
      <dgm:prSet/>
      <dgm:spPr/>
      <dgm:t>
        <a:bodyPr/>
        <a:lstStyle/>
        <a:p>
          <a:endParaRPr lang="en-US"/>
        </a:p>
      </dgm:t>
    </dgm:pt>
    <dgm:pt modelId="{B70ABA22-4187-49DB-871D-CBA24FD33862}" type="sibTrans" cxnId="{61A6480C-CDE6-4A70-97C3-C542C47E4907}">
      <dgm:prSet/>
      <dgm:spPr/>
      <dgm:t>
        <a:bodyPr/>
        <a:lstStyle/>
        <a:p>
          <a:endParaRPr lang="en-US"/>
        </a:p>
      </dgm:t>
    </dgm:pt>
    <dgm:pt modelId="{04FF1A8A-BF59-48AF-BB02-9904DF613409}" type="pres">
      <dgm:prSet presAssocID="{C5ADC51C-1B68-472C-9252-5A66EF19F1F2}" presName="Name0" presStyleCnt="0">
        <dgm:presLayoutVars>
          <dgm:dir/>
          <dgm:resizeHandles val="exact"/>
        </dgm:presLayoutVars>
      </dgm:prSet>
      <dgm:spPr/>
    </dgm:pt>
    <dgm:pt modelId="{3963F979-1119-42D3-9F9A-C49A6D2DFE03}" type="pres">
      <dgm:prSet presAssocID="{9A1B2025-96C2-4264-8918-196862496F89}" presName="parTxOnly" presStyleLbl="node1" presStyleIdx="0" presStyleCnt="4" custScaleX="74726">
        <dgm:presLayoutVars>
          <dgm:bulletEnabled val="1"/>
        </dgm:presLayoutVars>
      </dgm:prSet>
      <dgm:spPr/>
    </dgm:pt>
    <dgm:pt modelId="{92FEB306-6900-4BEF-A1EC-5D0CFCC2DD78}" type="pres">
      <dgm:prSet presAssocID="{7A355D1B-BF41-4D86-9F61-C541770A2D05}" presName="parSpace" presStyleCnt="0"/>
      <dgm:spPr/>
    </dgm:pt>
    <dgm:pt modelId="{C29CE3BF-727D-4BAE-AFF0-2E9012728FA6}" type="pres">
      <dgm:prSet presAssocID="{E66198DD-081A-4B95-80A4-6CF4072536F5}" presName="parTxOnly" presStyleLbl="node1" presStyleIdx="1" presStyleCnt="4">
        <dgm:presLayoutVars>
          <dgm:bulletEnabled val="1"/>
        </dgm:presLayoutVars>
      </dgm:prSet>
      <dgm:spPr/>
    </dgm:pt>
    <dgm:pt modelId="{F6491709-9EC1-45B4-A5AF-9002EE3A713A}" type="pres">
      <dgm:prSet presAssocID="{72E34DC2-1865-4469-B9E6-CA0E092C8E12}" presName="parSpace" presStyleCnt="0"/>
      <dgm:spPr/>
    </dgm:pt>
    <dgm:pt modelId="{168208AF-0094-450A-BF18-4CDA6E08F348}" type="pres">
      <dgm:prSet presAssocID="{7775C2E1-6E1B-4925-860F-EE221BD6C312}" presName="parTxOnly" presStyleLbl="node1" presStyleIdx="2" presStyleCnt="4">
        <dgm:presLayoutVars>
          <dgm:bulletEnabled val="1"/>
        </dgm:presLayoutVars>
      </dgm:prSet>
      <dgm:spPr/>
    </dgm:pt>
    <dgm:pt modelId="{A35FC8CD-D97D-4C7B-BDDB-CCC0EC61BD07}" type="pres">
      <dgm:prSet presAssocID="{B70ABA22-4187-49DB-871D-CBA24FD33862}" presName="parSpace" presStyleCnt="0"/>
      <dgm:spPr/>
    </dgm:pt>
    <dgm:pt modelId="{6DB98993-D173-488E-88AA-1C7B52AEAD09}" type="pres">
      <dgm:prSet presAssocID="{1A458390-894B-42B9-AB33-0DE2C95BB318}" presName="parTxOnly" presStyleLbl="node1" presStyleIdx="3" presStyleCnt="4" custScaleX="79755">
        <dgm:presLayoutVars>
          <dgm:bulletEnabled val="1"/>
        </dgm:presLayoutVars>
      </dgm:prSet>
      <dgm:spPr/>
    </dgm:pt>
  </dgm:ptLst>
  <dgm:cxnLst>
    <dgm:cxn modelId="{61A6480C-CDE6-4A70-97C3-C542C47E4907}" srcId="{C5ADC51C-1B68-472C-9252-5A66EF19F1F2}" destId="{7775C2E1-6E1B-4925-860F-EE221BD6C312}" srcOrd="2" destOrd="0" parTransId="{9D0B9D99-83AA-4851-8934-0F64EC8EB572}" sibTransId="{B70ABA22-4187-49DB-871D-CBA24FD33862}"/>
    <dgm:cxn modelId="{0928EB1B-760B-4EE4-8B76-01EC015391A6}" srcId="{C5ADC51C-1B68-472C-9252-5A66EF19F1F2}" destId="{E66198DD-081A-4B95-80A4-6CF4072536F5}" srcOrd="1" destOrd="0" parTransId="{D2C4ECF7-A36C-47BF-8243-2795F8FAC4A4}" sibTransId="{72E34DC2-1865-4469-B9E6-CA0E092C8E12}"/>
    <dgm:cxn modelId="{C1C6E91E-EAED-4711-BF3F-B311763C588A}" type="presOf" srcId="{E66198DD-081A-4B95-80A4-6CF4072536F5}" destId="{C29CE3BF-727D-4BAE-AFF0-2E9012728FA6}" srcOrd="0" destOrd="0" presId="urn:microsoft.com/office/officeart/2005/8/layout/hChevron3"/>
    <dgm:cxn modelId="{6F385436-56C2-4260-A477-D7EFF189CC71}" type="presOf" srcId="{9A1B2025-96C2-4264-8918-196862496F89}" destId="{3963F979-1119-42D3-9F9A-C49A6D2DFE03}" srcOrd="0" destOrd="0" presId="urn:microsoft.com/office/officeart/2005/8/layout/hChevron3"/>
    <dgm:cxn modelId="{19007088-4722-4DE4-9B6D-0DA06DE41A46}" type="presOf" srcId="{1A458390-894B-42B9-AB33-0DE2C95BB318}" destId="{6DB98993-D173-488E-88AA-1C7B52AEAD09}" srcOrd="0" destOrd="0" presId="urn:microsoft.com/office/officeart/2005/8/layout/hChevron3"/>
    <dgm:cxn modelId="{874EC7A2-B46C-48E8-A756-8796E145A09B}" srcId="{C5ADC51C-1B68-472C-9252-5A66EF19F1F2}" destId="{1A458390-894B-42B9-AB33-0DE2C95BB318}" srcOrd="3" destOrd="0" parTransId="{88E02059-5795-4590-8EB3-C76CFC0F6107}" sibTransId="{78DBB3E4-7647-497B-96D0-1A2183AEDE5C}"/>
    <dgm:cxn modelId="{94F039B7-7FC8-4FA4-B4B8-32D39AEC8917}" type="presOf" srcId="{7775C2E1-6E1B-4925-860F-EE221BD6C312}" destId="{168208AF-0094-450A-BF18-4CDA6E08F348}" srcOrd="0" destOrd="0" presId="urn:microsoft.com/office/officeart/2005/8/layout/hChevron3"/>
    <dgm:cxn modelId="{096F7FC8-7A92-407D-A874-756F2C74D6F4}" type="presOf" srcId="{C5ADC51C-1B68-472C-9252-5A66EF19F1F2}" destId="{04FF1A8A-BF59-48AF-BB02-9904DF613409}" srcOrd="0" destOrd="0" presId="urn:microsoft.com/office/officeart/2005/8/layout/hChevron3"/>
    <dgm:cxn modelId="{9B8756EF-5C49-4A57-82F2-3D2AC35124B8}" srcId="{C5ADC51C-1B68-472C-9252-5A66EF19F1F2}" destId="{9A1B2025-96C2-4264-8918-196862496F89}" srcOrd="0" destOrd="0" parTransId="{4414FEE8-3D81-40F8-98C7-50D452A4F3DF}" sibTransId="{7A355D1B-BF41-4D86-9F61-C541770A2D05}"/>
    <dgm:cxn modelId="{1952002F-3764-4E24-89C4-016B740CD249}" type="presParOf" srcId="{04FF1A8A-BF59-48AF-BB02-9904DF613409}" destId="{3963F979-1119-42D3-9F9A-C49A6D2DFE03}" srcOrd="0" destOrd="0" presId="urn:microsoft.com/office/officeart/2005/8/layout/hChevron3"/>
    <dgm:cxn modelId="{638CA181-2D05-46B2-A675-E6618CBEBD00}" type="presParOf" srcId="{04FF1A8A-BF59-48AF-BB02-9904DF613409}" destId="{92FEB306-6900-4BEF-A1EC-5D0CFCC2DD78}" srcOrd="1" destOrd="0" presId="urn:microsoft.com/office/officeart/2005/8/layout/hChevron3"/>
    <dgm:cxn modelId="{56372B20-BCCB-4915-B872-AA1119A84404}" type="presParOf" srcId="{04FF1A8A-BF59-48AF-BB02-9904DF613409}" destId="{C29CE3BF-727D-4BAE-AFF0-2E9012728FA6}" srcOrd="2" destOrd="0" presId="urn:microsoft.com/office/officeart/2005/8/layout/hChevron3"/>
    <dgm:cxn modelId="{E5675293-B3EE-4277-A5DB-FAC36BBEDA36}" type="presParOf" srcId="{04FF1A8A-BF59-48AF-BB02-9904DF613409}" destId="{F6491709-9EC1-45B4-A5AF-9002EE3A713A}" srcOrd="3" destOrd="0" presId="urn:microsoft.com/office/officeart/2005/8/layout/hChevron3"/>
    <dgm:cxn modelId="{E23F752C-49B2-4774-ACF0-E660A36887E6}" type="presParOf" srcId="{04FF1A8A-BF59-48AF-BB02-9904DF613409}" destId="{168208AF-0094-450A-BF18-4CDA6E08F348}" srcOrd="4" destOrd="0" presId="urn:microsoft.com/office/officeart/2005/8/layout/hChevron3"/>
    <dgm:cxn modelId="{69DA1A75-3F75-4867-9B58-60FE783E3523}" type="presParOf" srcId="{04FF1A8A-BF59-48AF-BB02-9904DF613409}" destId="{A35FC8CD-D97D-4C7B-BDDB-CCC0EC61BD07}" srcOrd="5" destOrd="0" presId="urn:microsoft.com/office/officeart/2005/8/layout/hChevron3"/>
    <dgm:cxn modelId="{90E5836B-1075-40B6-86E7-C325B0E4C017}" type="presParOf" srcId="{04FF1A8A-BF59-48AF-BB02-9904DF613409}" destId="{6DB98993-D173-488E-88AA-1C7B52AEAD09}"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BC2BDF-C7D8-45BE-B714-40AC92B8EF37}" type="doc">
      <dgm:prSet loTypeId="urn:microsoft.com/office/officeart/2005/8/layout/pyramid2" loCatId="list" qsTypeId="urn:microsoft.com/office/officeart/2005/8/quickstyle/simple1" qsCatId="simple" csTypeId="urn:microsoft.com/office/officeart/2005/8/colors/accent1_2" csCatId="accent1" phldr="1"/>
      <dgm:spPr/>
    </dgm:pt>
    <dgm:pt modelId="{986BC43B-EA15-4284-9A4A-01D7A22550DC}">
      <dgm:prSet phldrT="[Text]" custT="1"/>
      <dgm:spPr>
        <a:ln w="3175">
          <a:solidFill>
            <a:schemeClr val="tx1"/>
          </a:solidFill>
        </a:ln>
        <a:effectLst>
          <a:outerShdw blurRad="50800" dist="38100" dir="2700000" algn="tl" rotWithShape="0">
            <a:prstClr val="black">
              <a:alpha val="40000"/>
            </a:prstClr>
          </a:outerShdw>
        </a:effectLst>
      </dgm:spPr>
      <dgm:t>
        <a:bodyPr/>
        <a:lstStyle/>
        <a:p>
          <a:pPr>
            <a:buFont typeface="Symbol" panose="05050102010706020507" pitchFamily="18" charset="2"/>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Try to exercise at the same time each day</a:t>
          </a:r>
          <a:endParaRPr lang="en-US" sz="2000" dirty="0"/>
        </a:p>
      </dgm:t>
    </dgm:pt>
    <dgm:pt modelId="{2AC1F1B7-1B5C-4815-AC06-08F9D0BBC644}" type="parTrans" cxnId="{E4F794D1-497D-49B5-A760-A831A24D0D6F}">
      <dgm:prSet/>
      <dgm:spPr/>
      <dgm:t>
        <a:bodyPr/>
        <a:lstStyle/>
        <a:p>
          <a:endParaRPr lang="en-US"/>
        </a:p>
      </dgm:t>
    </dgm:pt>
    <dgm:pt modelId="{468B5C46-B278-42C7-87B8-105E55E03942}" type="sibTrans" cxnId="{E4F794D1-497D-49B5-A760-A831A24D0D6F}">
      <dgm:prSet/>
      <dgm:spPr/>
      <dgm:t>
        <a:bodyPr/>
        <a:lstStyle/>
        <a:p>
          <a:endParaRPr lang="en-US"/>
        </a:p>
      </dgm:t>
    </dgm:pt>
    <dgm:pt modelId="{55ECBAC2-1A35-48C7-B62D-43176FDA26AB}">
      <dgm:prSet custT="1"/>
      <dgm:spPr>
        <a:ln w="3175">
          <a:solidFill>
            <a:schemeClr val="tx1"/>
          </a:solidFill>
        </a:ln>
        <a:effectLst>
          <a:outerShdw blurRad="50800" dist="38100" dir="2700000" algn="tl" rotWithShape="0">
            <a:prstClr val="black">
              <a:alpha val="40000"/>
            </a:prstClr>
          </a:outerShdw>
        </a:effectLst>
      </dgm:spPr>
      <dgm:t>
        <a:bodyPr/>
        <a:lstStyle/>
        <a:p>
          <a:r>
            <a:rPr lang="en-US" sz="2000">
              <a:latin typeface="Calibri" panose="020F0502020204030204" pitchFamily="34" charset="0"/>
              <a:ea typeface="Times New Roman" panose="02020603050405020304" pitchFamily="18" charset="0"/>
              <a:cs typeface="Times New Roman" panose="02020603050405020304" pitchFamily="18" charset="0"/>
            </a:rPr>
            <a:t>Find a workout partner. </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dgm:t>
    </dgm:pt>
    <dgm:pt modelId="{BF9949B3-4A93-4704-8D45-FE0B204E6DB0}" type="parTrans" cxnId="{8DF59943-F258-4214-A6F0-5388C439A525}">
      <dgm:prSet/>
      <dgm:spPr/>
      <dgm:t>
        <a:bodyPr/>
        <a:lstStyle/>
        <a:p>
          <a:endParaRPr lang="en-US"/>
        </a:p>
      </dgm:t>
    </dgm:pt>
    <dgm:pt modelId="{212665AB-DABE-406F-8D55-DF706E6795E0}" type="sibTrans" cxnId="{8DF59943-F258-4214-A6F0-5388C439A525}">
      <dgm:prSet/>
      <dgm:spPr/>
      <dgm:t>
        <a:bodyPr/>
        <a:lstStyle/>
        <a:p>
          <a:endParaRPr lang="en-US"/>
        </a:p>
      </dgm:t>
    </dgm:pt>
    <dgm:pt modelId="{E263A6CB-F98D-461F-B9A6-72BCBE919922}">
      <dgm:prSet custT="1"/>
      <dgm:spPr>
        <a:ln w="3175">
          <a:solidFill>
            <a:schemeClr val="tx1"/>
          </a:solidFill>
        </a:ln>
        <a:effectLst>
          <a:outerShdw blurRad="50800" dist="38100" dir="2700000" algn="tl" rotWithShape="0">
            <a:prstClr val="black">
              <a:alpha val="40000"/>
            </a:prstClr>
          </a:outerShdw>
        </a:effectLst>
      </dgm:spPr>
      <dgm:t>
        <a:bodyPr/>
        <a:lstStyle/>
        <a:p>
          <a:r>
            <a:rPr lang="en-US" sz="2000" dirty="0">
              <a:latin typeface="Calibri" panose="020F0502020204030204" pitchFamily="34" charset="0"/>
              <a:ea typeface="Times New Roman" panose="02020603050405020304" pitchFamily="18" charset="0"/>
              <a:cs typeface="Times New Roman" panose="02020603050405020304" pitchFamily="18" charset="0"/>
            </a:rPr>
            <a:t>Never exercise beyond your physical capabilities. </a:t>
          </a:r>
        </a:p>
      </dgm:t>
    </dgm:pt>
    <dgm:pt modelId="{DCBDC836-2C0A-4623-BFB8-0DEA8C366AE4}" type="parTrans" cxnId="{414701EF-FCBA-44A8-894C-62219A4541A5}">
      <dgm:prSet/>
      <dgm:spPr/>
      <dgm:t>
        <a:bodyPr/>
        <a:lstStyle/>
        <a:p>
          <a:endParaRPr lang="en-US"/>
        </a:p>
      </dgm:t>
    </dgm:pt>
    <dgm:pt modelId="{B121C394-6213-4CA8-A031-42D45F09F760}" type="sibTrans" cxnId="{414701EF-FCBA-44A8-894C-62219A4541A5}">
      <dgm:prSet/>
      <dgm:spPr/>
      <dgm:t>
        <a:bodyPr/>
        <a:lstStyle/>
        <a:p>
          <a:endParaRPr lang="en-US"/>
        </a:p>
      </dgm:t>
    </dgm:pt>
    <dgm:pt modelId="{2430C735-C7D4-47F3-A555-09738B128434}">
      <dgm:prSet custT="1"/>
      <dgm:spPr>
        <a:ln w="3175">
          <a:solidFill>
            <a:schemeClr val="tx1"/>
          </a:solidFill>
        </a:ln>
        <a:effectLst>
          <a:outerShdw blurRad="50800" dist="38100" dir="2700000" algn="tl" rotWithShape="0">
            <a:prstClr val="black">
              <a:alpha val="40000"/>
            </a:prstClr>
          </a:outerShdw>
        </a:effectLst>
      </dgm:spPr>
      <dgm:t>
        <a:bodyPr/>
        <a:lstStyle/>
        <a:p>
          <a:r>
            <a:rPr lang="en-US" sz="2000" dirty="0">
              <a:latin typeface="Calibri" panose="020F0502020204030204" pitchFamily="34" charset="0"/>
              <a:ea typeface="Times New Roman" panose="02020603050405020304" pitchFamily="18" charset="0"/>
              <a:cs typeface="Times New Roman" panose="02020603050405020304" pitchFamily="18" charset="0"/>
            </a:rPr>
            <a:t>Drink plenty of water and eat a balanced diet with lots of vitamins</a:t>
          </a:r>
        </a:p>
      </dgm:t>
    </dgm:pt>
    <dgm:pt modelId="{55C26F56-E521-41A3-A4B0-29AEBE2D4DCF}" type="parTrans" cxnId="{15372D12-77A1-4EA7-A800-257A6E1010B5}">
      <dgm:prSet/>
      <dgm:spPr/>
      <dgm:t>
        <a:bodyPr/>
        <a:lstStyle/>
        <a:p>
          <a:endParaRPr lang="en-US"/>
        </a:p>
      </dgm:t>
    </dgm:pt>
    <dgm:pt modelId="{A75FC678-CB5F-47DA-AE56-BB3394708C06}" type="sibTrans" cxnId="{15372D12-77A1-4EA7-A800-257A6E1010B5}">
      <dgm:prSet/>
      <dgm:spPr/>
      <dgm:t>
        <a:bodyPr/>
        <a:lstStyle/>
        <a:p>
          <a:endParaRPr lang="en-US"/>
        </a:p>
      </dgm:t>
    </dgm:pt>
    <dgm:pt modelId="{C2218384-E017-48F0-96E3-C9944E03D8E8}">
      <dgm:prSet custT="1"/>
      <dgm:spPr>
        <a:ln w="3175">
          <a:solidFill>
            <a:schemeClr val="tx1"/>
          </a:solidFill>
        </a:ln>
        <a:effectLst>
          <a:outerShdw blurRad="50800" dist="38100" dir="2700000" algn="tl" rotWithShape="0">
            <a:prstClr val="black">
              <a:alpha val="40000"/>
            </a:prstClr>
          </a:outerShdw>
        </a:effectLst>
      </dgm:spPr>
      <dgm:t>
        <a:bodyPr/>
        <a:lstStyle/>
        <a:p>
          <a:r>
            <a:rPr lang="en-US" sz="2000" dirty="0">
              <a:latin typeface="Calibri" panose="020F0502020204030204" pitchFamily="34" charset="0"/>
              <a:ea typeface="Times New Roman" panose="02020603050405020304" pitchFamily="18" charset="0"/>
              <a:cs typeface="Times New Roman" panose="02020603050405020304" pitchFamily="18" charset="0"/>
            </a:rPr>
            <a:t>Vary up your exercise regimen from time to time. </a:t>
          </a:r>
        </a:p>
      </dgm:t>
    </dgm:pt>
    <dgm:pt modelId="{CFA253C0-57EF-4E6B-8033-24D8655DA215}" type="parTrans" cxnId="{13D6E3D7-A3A0-4224-9C56-8326FC578934}">
      <dgm:prSet/>
      <dgm:spPr/>
      <dgm:t>
        <a:bodyPr/>
        <a:lstStyle/>
        <a:p>
          <a:endParaRPr lang="en-US"/>
        </a:p>
      </dgm:t>
    </dgm:pt>
    <dgm:pt modelId="{F06EFD4D-9C25-4B55-9782-ED7949312566}" type="sibTrans" cxnId="{13D6E3D7-A3A0-4224-9C56-8326FC578934}">
      <dgm:prSet/>
      <dgm:spPr/>
      <dgm:t>
        <a:bodyPr/>
        <a:lstStyle/>
        <a:p>
          <a:endParaRPr lang="en-US"/>
        </a:p>
      </dgm:t>
    </dgm:pt>
    <dgm:pt modelId="{D539F725-19F2-45CA-B32C-8EDA7F0D2925}" type="pres">
      <dgm:prSet presAssocID="{B0BC2BDF-C7D8-45BE-B714-40AC92B8EF37}" presName="compositeShape" presStyleCnt="0">
        <dgm:presLayoutVars>
          <dgm:dir/>
          <dgm:resizeHandles/>
        </dgm:presLayoutVars>
      </dgm:prSet>
      <dgm:spPr/>
    </dgm:pt>
    <dgm:pt modelId="{1CAD3DAB-D7A4-4709-97C9-737932D53F51}" type="pres">
      <dgm:prSet presAssocID="{B0BC2BDF-C7D8-45BE-B714-40AC92B8EF37}" presName="pyramid" presStyleLbl="node1" presStyleIdx="0" presStyleCnt="1" custLinFactNeighborX="62684">
        <dgm:style>
          <a:lnRef idx="1">
            <a:schemeClr val="accent6"/>
          </a:lnRef>
          <a:fillRef idx="2">
            <a:schemeClr val="accent6"/>
          </a:fillRef>
          <a:effectRef idx="1">
            <a:schemeClr val="accent6"/>
          </a:effectRef>
          <a:fontRef idx="minor">
            <a:schemeClr val="dk1"/>
          </a:fontRef>
        </dgm:style>
      </dgm:prSet>
      <dgm:spPr/>
    </dgm:pt>
    <dgm:pt modelId="{FD02982C-B3EE-4DE7-B27B-050A42902022}" type="pres">
      <dgm:prSet presAssocID="{B0BC2BDF-C7D8-45BE-B714-40AC92B8EF37}" presName="theList" presStyleCnt="0"/>
      <dgm:spPr/>
    </dgm:pt>
    <dgm:pt modelId="{A0BC41AA-5518-4A82-BE74-F04E59FB5859}" type="pres">
      <dgm:prSet presAssocID="{986BC43B-EA15-4284-9A4A-01D7A22550DC}" presName="aNode" presStyleLbl="fgAcc1" presStyleIdx="0" presStyleCnt="5" custScaleX="278197" custLinFactY="-29505" custLinFactNeighborX="45878" custLinFactNeighborY="-100000">
        <dgm:presLayoutVars>
          <dgm:bulletEnabled val="1"/>
        </dgm:presLayoutVars>
      </dgm:prSet>
      <dgm:spPr/>
    </dgm:pt>
    <dgm:pt modelId="{679BDD8A-C093-4828-B8AE-947B521C6A5B}" type="pres">
      <dgm:prSet presAssocID="{986BC43B-EA15-4284-9A4A-01D7A22550DC}" presName="aSpace" presStyleCnt="0"/>
      <dgm:spPr/>
    </dgm:pt>
    <dgm:pt modelId="{F29910C6-7E64-4BD7-8BE0-CBAEECF7902B}" type="pres">
      <dgm:prSet presAssocID="{55ECBAC2-1A35-48C7-B62D-43176FDA26AB}" presName="aNode" presStyleLbl="fgAcc1" presStyleIdx="1" presStyleCnt="5" custScaleX="278197" custLinFactY="-4643" custLinFactNeighborX="45878" custLinFactNeighborY="-100000">
        <dgm:presLayoutVars>
          <dgm:bulletEnabled val="1"/>
        </dgm:presLayoutVars>
      </dgm:prSet>
      <dgm:spPr/>
    </dgm:pt>
    <dgm:pt modelId="{FE7DC182-A651-45CE-AFCA-599968BC6BAF}" type="pres">
      <dgm:prSet presAssocID="{55ECBAC2-1A35-48C7-B62D-43176FDA26AB}" presName="aSpace" presStyleCnt="0"/>
      <dgm:spPr/>
    </dgm:pt>
    <dgm:pt modelId="{A5FEAFDA-9002-41A5-8D84-8C1B6BCCC7B4}" type="pres">
      <dgm:prSet presAssocID="{E263A6CB-F98D-461F-B9A6-72BCBE919922}" presName="aNode" presStyleLbl="fgAcc1" presStyleIdx="2" presStyleCnt="5" custScaleX="278197" custLinFactNeighborX="45878" custLinFactNeighborY="79341">
        <dgm:presLayoutVars>
          <dgm:bulletEnabled val="1"/>
        </dgm:presLayoutVars>
      </dgm:prSet>
      <dgm:spPr/>
    </dgm:pt>
    <dgm:pt modelId="{F0BCF1D7-8643-4E69-B407-9F4F137ED728}" type="pres">
      <dgm:prSet presAssocID="{E263A6CB-F98D-461F-B9A6-72BCBE919922}" presName="aSpace" presStyleCnt="0"/>
      <dgm:spPr/>
    </dgm:pt>
    <dgm:pt modelId="{5CABBE3D-D88C-498C-AA23-FB81FF0782C7}" type="pres">
      <dgm:prSet presAssocID="{2430C735-C7D4-47F3-A555-09738B128434}" presName="aNode" presStyleLbl="fgAcc1" presStyleIdx="3" presStyleCnt="5" custScaleX="278197" custLinFactY="22281" custLinFactNeighborX="45878" custLinFactNeighborY="100000">
        <dgm:presLayoutVars>
          <dgm:bulletEnabled val="1"/>
        </dgm:presLayoutVars>
      </dgm:prSet>
      <dgm:spPr/>
    </dgm:pt>
    <dgm:pt modelId="{87FEFD55-39E1-4F5D-B243-771CA3EB22E0}" type="pres">
      <dgm:prSet presAssocID="{2430C735-C7D4-47F3-A555-09738B128434}" presName="aSpace" presStyleCnt="0"/>
      <dgm:spPr/>
    </dgm:pt>
    <dgm:pt modelId="{7D97125A-FB90-418E-8A90-07EA99AAED95}" type="pres">
      <dgm:prSet presAssocID="{C2218384-E017-48F0-96E3-C9944E03D8E8}" presName="aNode" presStyleLbl="fgAcc1" presStyleIdx="4" presStyleCnt="5" custScaleX="278197" custLinFactY="54835" custLinFactNeighborX="45878" custLinFactNeighborY="100000">
        <dgm:presLayoutVars>
          <dgm:bulletEnabled val="1"/>
        </dgm:presLayoutVars>
      </dgm:prSet>
      <dgm:spPr/>
    </dgm:pt>
    <dgm:pt modelId="{06EF40C1-F5D7-482F-BA3F-38864A04994C}" type="pres">
      <dgm:prSet presAssocID="{C2218384-E017-48F0-96E3-C9944E03D8E8}" presName="aSpace" presStyleCnt="0"/>
      <dgm:spPr/>
    </dgm:pt>
  </dgm:ptLst>
  <dgm:cxnLst>
    <dgm:cxn modelId="{0477DE08-7A7E-4C54-AF00-B51C1B2003FA}" type="presOf" srcId="{E263A6CB-F98D-461F-B9A6-72BCBE919922}" destId="{A5FEAFDA-9002-41A5-8D84-8C1B6BCCC7B4}" srcOrd="0" destOrd="0" presId="urn:microsoft.com/office/officeart/2005/8/layout/pyramid2"/>
    <dgm:cxn modelId="{15372D12-77A1-4EA7-A800-257A6E1010B5}" srcId="{B0BC2BDF-C7D8-45BE-B714-40AC92B8EF37}" destId="{2430C735-C7D4-47F3-A555-09738B128434}" srcOrd="3" destOrd="0" parTransId="{55C26F56-E521-41A3-A4B0-29AEBE2D4DCF}" sibTransId="{A75FC678-CB5F-47DA-AE56-BB3394708C06}"/>
    <dgm:cxn modelId="{2BCD4726-5320-4518-8F88-9D4A168B4A72}" type="presOf" srcId="{C2218384-E017-48F0-96E3-C9944E03D8E8}" destId="{7D97125A-FB90-418E-8A90-07EA99AAED95}" srcOrd="0" destOrd="0" presId="urn:microsoft.com/office/officeart/2005/8/layout/pyramid2"/>
    <dgm:cxn modelId="{8DF59943-F258-4214-A6F0-5388C439A525}" srcId="{B0BC2BDF-C7D8-45BE-B714-40AC92B8EF37}" destId="{55ECBAC2-1A35-48C7-B62D-43176FDA26AB}" srcOrd="1" destOrd="0" parTransId="{BF9949B3-4A93-4704-8D45-FE0B204E6DB0}" sibTransId="{212665AB-DABE-406F-8D55-DF706E6795E0}"/>
    <dgm:cxn modelId="{DB715CAA-A49D-4E56-A8F6-74FAF2CC9305}" type="presOf" srcId="{2430C735-C7D4-47F3-A555-09738B128434}" destId="{5CABBE3D-D88C-498C-AA23-FB81FF0782C7}" srcOrd="0" destOrd="0" presId="urn:microsoft.com/office/officeart/2005/8/layout/pyramid2"/>
    <dgm:cxn modelId="{E4F794D1-497D-49B5-A760-A831A24D0D6F}" srcId="{B0BC2BDF-C7D8-45BE-B714-40AC92B8EF37}" destId="{986BC43B-EA15-4284-9A4A-01D7A22550DC}" srcOrd="0" destOrd="0" parTransId="{2AC1F1B7-1B5C-4815-AC06-08F9D0BBC644}" sibTransId="{468B5C46-B278-42C7-87B8-105E55E03942}"/>
    <dgm:cxn modelId="{13D6E3D7-A3A0-4224-9C56-8326FC578934}" srcId="{B0BC2BDF-C7D8-45BE-B714-40AC92B8EF37}" destId="{C2218384-E017-48F0-96E3-C9944E03D8E8}" srcOrd="4" destOrd="0" parTransId="{CFA253C0-57EF-4E6B-8033-24D8655DA215}" sibTransId="{F06EFD4D-9C25-4B55-9782-ED7949312566}"/>
    <dgm:cxn modelId="{232639D9-81D2-4A2F-9ACD-5B9BB82DC15C}" type="presOf" srcId="{986BC43B-EA15-4284-9A4A-01D7A22550DC}" destId="{A0BC41AA-5518-4A82-BE74-F04E59FB5859}" srcOrd="0" destOrd="0" presId="urn:microsoft.com/office/officeart/2005/8/layout/pyramid2"/>
    <dgm:cxn modelId="{7C6F30E4-3D18-4685-894D-6CE73465A15E}" type="presOf" srcId="{55ECBAC2-1A35-48C7-B62D-43176FDA26AB}" destId="{F29910C6-7E64-4BD7-8BE0-CBAEECF7902B}" srcOrd="0" destOrd="0" presId="urn:microsoft.com/office/officeart/2005/8/layout/pyramid2"/>
    <dgm:cxn modelId="{414701EF-FCBA-44A8-894C-62219A4541A5}" srcId="{B0BC2BDF-C7D8-45BE-B714-40AC92B8EF37}" destId="{E263A6CB-F98D-461F-B9A6-72BCBE919922}" srcOrd="2" destOrd="0" parTransId="{DCBDC836-2C0A-4623-BFB8-0DEA8C366AE4}" sibTransId="{B121C394-6213-4CA8-A031-42D45F09F760}"/>
    <dgm:cxn modelId="{9D5BECFE-62BA-492C-8598-C1A2CA31495F}" type="presOf" srcId="{B0BC2BDF-C7D8-45BE-B714-40AC92B8EF37}" destId="{D539F725-19F2-45CA-B32C-8EDA7F0D2925}" srcOrd="0" destOrd="0" presId="urn:microsoft.com/office/officeart/2005/8/layout/pyramid2"/>
    <dgm:cxn modelId="{70676D80-3BA7-4A79-AB11-ABD157F5A350}" type="presParOf" srcId="{D539F725-19F2-45CA-B32C-8EDA7F0D2925}" destId="{1CAD3DAB-D7A4-4709-97C9-737932D53F51}" srcOrd="0" destOrd="0" presId="urn:microsoft.com/office/officeart/2005/8/layout/pyramid2"/>
    <dgm:cxn modelId="{367E7861-DFA2-48F2-90A4-4CC2CF09511F}" type="presParOf" srcId="{D539F725-19F2-45CA-B32C-8EDA7F0D2925}" destId="{FD02982C-B3EE-4DE7-B27B-050A42902022}" srcOrd="1" destOrd="0" presId="urn:microsoft.com/office/officeart/2005/8/layout/pyramid2"/>
    <dgm:cxn modelId="{AA5EE671-3D6F-4955-A88D-8208C84F23F5}" type="presParOf" srcId="{FD02982C-B3EE-4DE7-B27B-050A42902022}" destId="{A0BC41AA-5518-4A82-BE74-F04E59FB5859}" srcOrd="0" destOrd="0" presId="urn:microsoft.com/office/officeart/2005/8/layout/pyramid2"/>
    <dgm:cxn modelId="{773B5EB4-8AD6-4B18-A58D-61D649208A9A}" type="presParOf" srcId="{FD02982C-B3EE-4DE7-B27B-050A42902022}" destId="{679BDD8A-C093-4828-B8AE-947B521C6A5B}" srcOrd="1" destOrd="0" presId="urn:microsoft.com/office/officeart/2005/8/layout/pyramid2"/>
    <dgm:cxn modelId="{5D008362-8E99-4E56-8A87-BBF0105A938E}" type="presParOf" srcId="{FD02982C-B3EE-4DE7-B27B-050A42902022}" destId="{F29910C6-7E64-4BD7-8BE0-CBAEECF7902B}" srcOrd="2" destOrd="0" presId="urn:microsoft.com/office/officeart/2005/8/layout/pyramid2"/>
    <dgm:cxn modelId="{2E555AFB-920B-423D-8E7D-8ABBD17A0AA9}" type="presParOf" srcId="{FD02982C-B3EE-4DE7-B27B-050A42902022}" destId="{FE7DC182-A651-45CE-AFCA-599968BC6BAF}" srcOrd="3" destOrd="0" presId="urn:microsoft.com/office/officeart/2005/8/layout/pyramid2"/>
    <dgm:cxn modelId="{98A282FF-857F-4253-9DE1-0ED1E9B71C2B}" type="presParOf" srcId="{FD02982C-B3EE-4DE7-B27B-050A42902022}" destId="{A5FEAFDA-9002-41A5-8D84-8C1B6BCCC7B4}" srcOrd="4" destOrd="0" presId="urn:microsoft.com/office/officeart/2005/8/layout/pyramid2"/>
    <dgm:cxn modelId="{5DB8978A-E725-4101-8FE1-C7525F4F9644}" type="presParOf" srcId="{FD02982C-B3EE-4DE7-B27B-050A42902022}" destId="{F0BCF1D7-8643-4E69-B407-9F4F137ED728}" srcOrd="5" destOrd="0" presId="urn:microsoft.com/office/officeart/2005/8/layout/pyramid2"/>
    <dgm:cxn modelId="{60D960CD-49CD-4694-A387-A8E5D7730E91}" type="presParOf" srcId="{FD02982C-B3EE-4DE7-B27B-050A42902022}" destId="{5CABBE3D-D88C-498C-AA23-FB81FF0782C7}" srcOrd="6" destOrd="0" presId="urn:microsoft.com/office/officeart/2005/8/layout/pyramid2"/>
    <dgm:cxn modelId="{3B4F7BAF-C312-41CF-9A8A-989CADD100EB}" type="presParOf" srcId="{FD02982C-B3EE-4DE7-B27B-050A42902022}" destId="{87FEFD55-39E1-4F5D-B243-771CA3EB22E0}" srcOrd="7" destOrd="0" presId="urn:microsoft.com/office/officeart/2005/8/layout/pyramid2"/>
    <dgm:cxn modelId="{571876ED-4222-4455-9DC6-A17B95072110}" type="presParOf" srcId="{FD02982C-B3EE-4DE7-B27B-050A42902022}" destId="{7D97125A-FB90-418E-8A90-07EA99AAED95}" srcOrd="8" destOrd="0" presId="urn:microsoft.com/office/officeart/2005/8/layout/pyramid2"/>
    <dgm:cxn modelId="{DA420D0D-AD63-40DF-8145-7D0F5A126BC4}" type="presParOf" srcId="{FD02982C-B3EE-4DE7-B27B-050A42902022}" destId="{06EF40C1-F5D7-482F-BA3F-38864A04994C}"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dirty="0"/>
            <a:t>Practice meditation daily</a:t>
          </a:r>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dirty="0"/>
            <a:t>Let go of resentment</a:t>
          </a:r>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dirty="0"/>
            <a:t>Celebrate success</a:t>
          </a:r>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5D294EAE-90EE-46B9-A441-60503E60A5A0}">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dirty="0">
              <a:effectLst/>
              <a:latin typeface="Calibri" panose="020F0502020204030204" pitchFamily="34" charset="0"/>
              <a:ea typeface="Times New Roman" panose="02020603050405020304" pitchFamily="18" charset="0"/>
              <a:cs typeface="Times New Roman" panose="02020603050405020304" pitchFamily="18" charset="0"/>
            </a:rPr>
            <a:t>Work to foster positive emotions</a:t>
          </a:r>
          <a:endParaRPr lang="en-US" b="1" dirty="0"/>
        </a:p>
      </dgm:t>
    </dgm:pt>
    <dgm:pt modelId="{B1777AAF-43DA-465C-8A70-D1A362A5470C}" type="parTrans" cxnId="{8822B60D-8E6F-4096-B22C-B3A322719719}">
      <dgm:prSet/>
      <dgm:spPr/>
      <dgm:t>
        <a:bodyPr/>
        <a:lstStyle/>
        <a:p>
          <a:endParaRPr lang="en-US"/>
        </a:p>
      </dgm:t>
    </dgm:pt>
    <dgm:pt modelId="{0286830D-353A-47C6-8DD3-9FBB2A168F66}" type="sibTrans" cxnId="{8822B60D-8E6F-4096-B22C-B3A322719719}">
      <dgm:prSet/>
      <dgm:spPr/>
      <dgm:t>
        <a:bodyPr/>
        <a:lstStyle/>
        <a:p>
          <a:endParaRPr lang="en-US"/>
        </a:p>
      </dgm:t>
    </dgm:pt>
    <dgm:pt modelId="{DE8B1415-A41B-4EC4-A36C-1D23A69F815B}">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a:effectLst/>
              <a:latin typeface="Calibri" panose="020F0502020204030204" pitchFamily="34" charset="0"/>
              <a:ea typeface="Times New Roman" panose="02020603050405020304" pitchFamily="18" charset="0"/>
              <a:cs typeface="Times New Roman" panose="02020603050405020304" pitchFamily="18" charset="0"/>
            </a:rPr>
            <a:t>Help others </a:t>
          </a:r>
          <a:endParaRPr lang="en-US" b="1" dirty="0"/>
        </a:p>
      </dgm:t>
    </dgm:pt>
    <dgm:pt modelId="{AB21F061-76C7-47BE-B259-02FBEF71F788}" type="parTrans" cxnId="{0F1EC9CD-3B62-4A20-B057-BBADC44026BA}">
      <dgm:prSet/>
      <dgm:spPr/>
      <dgm:t>
        <a:bodyPr/>
        <a:lstStyle/>
        <a:p>
          <a:endParaRPr lang="en-US"/>
        </a:p>
      </dgm:t>
    </dgm:pt>
    <dgm:pt modelId="{752CEB5E-511B-4C6E-AA95-F46117483EC8}" type="sibTrans" cxnId="{0F1EC9CD-3B62-4A20-B057-BBADC44026BA}">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5" custScaleX="103774">
        <dgm:presLayoutVars>
          <dgm:bulletEnabled val="1"/>
        </dgm:presLayoutVars>
      </dgm:prSet>
      <dgm:spPr/>
    </dgm:pt>
    <dgm:pt modelId="{5303BD68-BD8E-4BEE-8862-BE6FF4A3251D}" type="pres">
      <dgm:prSet presAssocID="{D58807AC-7EDF-43C6-91AE-B57856B1C798}" presName="childShp" presStyleLbl="bgAccFollowNode1" presStyleIdx="0" presStyleCnt="5">
        <dgm:presLayoutVars>
          <dgm:bulletEnabled val="1"/>
        </dgm:presLayoutVars>
      </dgm:prSet>
      <dgm:spPr/>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5" custScaleX="102114">
        <dgm:presLayoutVars>
          <dgm:bulletEnabled val="1"/>
        </dgm:presLayoutVars>
      </dgm:prSet>
      <dgm:spPr/>
    </dgm:pt>
    <dgm:pt modelId="{D60615F7-9089-419E-B6A5-04862F36ECA8}" type="pres">
      <dgm:prSet presAssocID="{90F7BC7D-F95A-4B56-AD43-62397C1BE9E1}" presName="childShp" presStyleLbl="bgAccFollowNode1" presStyleIdx="1" presStyleCnt="5">
        <dgm:presLayoutVars>
          <dgm:bulletEnabled val="1"/>
        </dgm:presLayoutVars>
      </dgm:prSet>
      <dgm:spPr/>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5" custScaleX="102593">
        <dgm:presLayoutVars>
          <dgm:bulletEnabled val="1"/>
        </dgm:presLayoutVars>
      </dgm:prSet>
      <dgm:spPr/>
    </dgm:pt>
    <dgm:pt modelId="{CAD39A8A-4ECB-41E1-8323-FEAB73534487}" type="pres">
      <dgm:prSet presAssocID="{D42B0AA5-AAB1-4F61-8C59-7D3D86973653}" presName="childShp" presStyleLbl="bgAccFollowNode1" presStyleIdx="2" presStyleCnt="5">
        <dgm:presLayoutVars>
          <dgm:bulletEnabled val="1"/>
        </dgm:presLayoutVars>
      </dgm:prSet>
      <dgm:spPr/>
    </dgm:pt>
    <dgm:pt modelId="{12E828E7-B3C3-456B-91C8-949B7F9CE45C}" type="pres">
      <dgm:prSet presAssocID="{31C9C402-1E1A-421F-BF7F-3541000BC976}" presName="spacing" presStyleCnt="0"/>
      <dgm:spPr/>
    </dgm:pt>
    <dgm:pt modelId="{D7FEFAD5-538A-48D1-B423-7CA1FB8AF411}" type="pres">
      <dgm:prSet presAssocID="{5D294EAE-90EE-46B9-A441-60503E60A5A0}" presName="linNode" presStyleCnt="0"/>
      <dgm:spPr/>
    </dgm:pt>
    <dgm:pt modelId="{AD77437B-3689-4A00-BF7B-F811557227CD}" type="pres">
      <dgm:prSet presAssocID="{5D294EAE-90EE-46B9-A441-60503E60A5A0}" presName="parentShp" presStyleLbl="node1" presStyleIdx="3" presStyleCnt="5">
        <dgm:presLayoutVars>
          <dgm:bulletEnabled val="1"/>
        </dgm:presLayoutVars>
      </dgm:prSet>
      <dgm:spPr/>
    </dgm:pt>
    <dgm:pt modelId="{167D358A-DCFC-41E7-AA18-0562A699C207}" type="pres">
      <dgm:prSet presAssocID="{5D294EAE-90EE-46B9-A441-60503E60A5A0}" presName="childShp" presStyleLbl="bgAccFollowNode1" presStyleIdx="3" presStyleCnt="5">
        <dgm:presLayoutVars>
          <dgm:bulletEnabled val="1"/>
        </dgm:presLayoutVars>
      </dgm:prSet>
      <dgm:spPr/>
    </dgm:pt>
    <dgm:pt modelId="{387A0CB9-D04F-419B-99B2-482B451DC86D}" type="pres">
      <dgm:prSet presAssocID="{0286830D-353A-47C6-8DD3-9FBB2A168F66}" presName="spacing" presStyleCnt="0"/>
      <dgm:spPr/>
    </dgm:pt>
    <dgm:pt modelId="{618D76C8-7156-454A-9EE1-F97EA87A038F}" type="pres">
      <dgm:prSet presAssocID="{DE8B1415-A41B-4EC4-A36C-1D23A69F815B}" presName="linNode" presStyleCnt="0"/>
      <dgm:spPr/>
    </dgm:pt>
    <dgm:pt modelId="{4EE42641-FF84-4B7F-A6D4-BB69C3FAFDAE}" type="pres">
      <dgm:prSet presAssocID="{DE8B1415-A41B-4EC4-A36C-1D23A69F815B}" presName="parentShp" presStyleLbl="node1" presStyleIdx="4" presStyleCnt="5">
        <dgm:presLayoutVars>
          <dgm:bulletEnabled val="1"/>
        </dgm:presLayoutVars>
      </dgm:prSet>
      <dgm:spPr/>
    </dgm:pt>
    <dgm:pt modelId="{DBF66CEA-C138-4F9C-A1A9-503C434BE76A}" type="pres">
      <dgm:prSet presAssocID="{DE8B1415-A41B-4EC4-A36C-1D23A69F815B}" presName="childShp" presStyleLbl="bgAccFollowNode1" presStyleIdx="4" presStyleCnt="5">
        <dgm:presLayoutVars>
          <dgm:bulletEnabled val="1"/>
        </dgm:presLayoutVars>
      </dgm:prSet>
      <dgm:spPr/>
    </dgm:pt>
  </dgm:ptLst>
  <dgm:cxnLst>
    <dgm:cxn modelId="{8822B60D-8E6F-4096-B22C-B3A322719719}" srcId="{0E58FE0F-FCE3-4340-A69E-17DFEDB353A3}" destId="{5D294EAE-90EE-46B9-A441-60503E60A5A0}" srcOrd="3" destOrd="0" parTransId="{B1777AAF-43DA-465C-8A70-D1A362A5470C}" sibTransId="{0286830D-353A-47C6-8DD3-9FBB2A168F66}"/>
    <dgm:cxn modelId="{07F88325-940D-4BFA-B054-6C06E3D8DFAA}" srcId="{0E58FE0F-FCE3-4340-A69E-17DFEDB353A3}" destId="{90F7BC7D-F95A-4B56-AD43-62397C1BE9E1}" srcOrd="1" destOrd="0" parTransId="{CFF8A81E-4940-43E6-AEBB-624C356FD18C}" sibTransId="{240A39F8-FB5C-419D-B204-EE6C76216518}"/>
    <dgm:cxn modelId="{FD20E83A-1C2E-48D3-8D9F-2FA8E055B6BD}" type="presOf" srcId="{90F7BC7D-F95A-4B56-AD43-62397C1BE9E1}" destId="{F3C155C3-0F9F-40A5-9E3B-5E52FDBD1CA7}"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D520D962-8DC1-49E0-A1C7-32B88AC4F5AB}" type="presOf" srcId="{D58807AC-7EDF-43C6-91AE-B57856B1C798}" destId="{29A6D7AF-31EE-47C9-B455-62ACCF8019E9}" srcOrd="0" destOrd="0" presId="urn:microsoft.com/office/officeart/2005/8/layout/vList6"/>
    <dgm:cxn modelId="{548E514B-D14A-4B90-86DD-41CBBB5042FD}" type="presOf" srcId="{5D294EAE-90EE-46B9-A441-60503E60A5A0}" destId="{AD77437B-3689-4A00-BF7B-F811557227CD}" srcOrd="0" destOrd="0" presId="urn:microsoft.com/office/officeart/2005/8/layout/vList6"/>
    <dgm:cxn modelId="{85EDFE80-7E5F-458B-8624-398B5EAEDB9C}" type="presOf" srcId="{0E58FE0F-FCE3-4340-A69E-17DFEDB353A3}" destId="{07178BBD-C371-455D-B44B-003FED1888A7}" srcOrd="0" destOrd="0" presId="urn:microsoft.com/office/officeart/2005/8/layout/vList6"/>
    <dgm:cxn modelId="{0F1EC9CD-3B62-4A20-B057-BBADC44026BA}" srcId="{0E58FE0F-FCE3-4340-A69E-17DFEDB353A3}" destId="{DE8B1415-A41B-4EC4-A36C-1D23A69F815B}" srcOrd="4" destOrd="0" parTransId="{AB21F061-76C7-47BE-B259-02FBEF71F788}" sibTransId="{752CEB5E-511B-4C6E-AA95-F46117483EC8}"/>
    <dgm:cxn modelId="{5CB1C5D0-7FB9-4B85-B941-21C217DD8FBC}" srcId="{0E58FE0F-FCE3-4340-A69E-17DFEDB353A3}" destId="{D58807AC-7EDF-43C6-91AE-B57856B1C798}" srcOrd="0" destOrd="0" parTransId="{08512D43-68B8-42E8-B5F7-2AF2E139825C}" sibTransId="{F37CEA60-BC1C-4EB2-8053-1DD2F71440AF}"/>
    <dgm:cxn modelId="{1E8597F5-8DAF-49A8-8368-5C19B26F8DE7}" srcId="{0E58FE0F-FCE3-4340-A69E-17DFEDB353A3}" destId="{D42B0AA5-AAB1-4F61-8C59-7D3D86973653}" srcOrd="2" destOrd="0" parTransId="{BEC17177-A005-4E8A-9570-0FB00C84FC50}" sibTransId="{31C9C402-1E1A-421F-BF7F-3541000BC976}"/>
    <dgm:cxn modelId="{74BCB2FD-9FB2-4F47-B411-E5C57CBBF24D}" type="presOf" srcId="{DE8B1415-A41B-4EC4-A36C-1D23A69F815B}" destId="{4EE42641-FF84-4B7F-A6D4-BB69C3FAFDAE}" srcOrd="0" destOrd="0" presId="urn:microsoft.com/office/officeart/2005/8/layout/vList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 modelId="{A4BFF8B2-8C1B-4747-8A6F-517FB9C167D4}" type="presParOf" srcId="{07178BBD-C371-455D-B44B-003FED1888A7}" destId="{12E828E7-B3C3-456B-91C8-949B7F9CE45C}" srcOrd="5" destOrd="0" presId="urn:microsoft.com/office/officeart/2005/8/layout/vList6"/>
    <dgm:cxn modelId="{91806C2C-3111-4FFF-A936-A4E61A4A2BF8}" type="presParOf" srcId="{07178BBD-C371-455D-B44B-003FED1888A7}" destId="{D7FEFAD5-538A-48D1-B423-7CA1FB8AF411}" srcOrd="6" destOrd="0" presId="urn:microsoft.com/office/officeart/2005/8/layout/vList6"/>
    <dgm:cxn modelId="{3CE72042-639C-440A-B8AF-68C187F3C339}" type="presParOf" srcId="{D7FEFAD5-538A-48D1-B423-7CA1FB8AF411}" destId="{AD77437B-3689-4A00-BF7B-F811557227CD}" srcOrd="0" destOrd="0" presId="urn:microsoft.com/office/officeart/2005/8/layout/vList6"/>
    <dgm:cxn modelId="{11DEBE3A-1A4C-4B44-8928-D39DFCAD2A49}" type="presParOf" srcId="{D7FEFAD5-538A-48D1-B423-7CA1FB8AF411}" destId="{167D358A-DCFC-41E7-AA18-0562A699C207}" srcOrd="1" destOrd="0" presId="urn:microsoft.com/office/officeart/2005/8/layout/vList6"/>
    <dgm:cxn modelId="{E1823D1B-1D75-48E2-98CA-D202DD033549}" type="presParOf" srcId="{07178BBD-C371-455D-B44B-003FED1888A7}" destId="{387A0CB9-D04F-419B-99B2-482B451DC86D}" srcOrd="7" destOrd="0" presId="urn:microsoft.com/office/officeart/2005/8/layout/vList6"/>
    <dgm:cxn modelId="{7747A5B5-59BF-47BA-BB9F-16589FD569B4}" type="presParOf" srcId="{07178BBD-C371-455D-B44B-003FED1888A7}" destId="{618D76C8-7156-454A-9EE1-F97EA87A038F}" srcOrd="8" destOrd="0" presId="urn:microsoft.com/office/officeart/2005/8/layout/vList6"/>
    <dgm:cxn modelId="{A345DDBD-9F2F-4EA4-B3CC-E1277934C055}" type="presParOf" srcId="{618D76C8-7156-454A-9EE1-F97EA87A038F}" destId="{4EE42641-FF84-4B7F-A6D4-BB69C3FAFDAE}" srcOrd="0" destOrd="0" presId="urn:microsoft.com/office/officeart/2005/8/layout/vList6"/>
    <dgm:cxn modelId="{5DE903E2-FE63-41AC-A12A-B5741F32ADE3}" type="presParOf" srcId="{618D76C8-7156-454A-9EE1-F97EA87A038F}" destId="{DBF66CEA-C138-4F9C-A1A9-503C434BE76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587228" y="400466"/>
          <a:ext cx="8026300" cy="801350"/>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07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self</a:t>
          </a:r>
          <a:endParaRPr lang="en-US" sz="2400" kern="1200" dirty="0"/>
        </a:p>
      </dsp:txBody>
      <dsp:txXfrm>
        <a:off x="587228" y="400466"/>
        <a:ext cx="8026300" cy="801350"/>
      </dsp:txXfrm>
    </dsp:sp>
    <dsp:sp modelId="{E5FA23FA-051B-4341-9DB7-F71C5EEC069D}">
      <dsp:nvSpPr>
        <dsp:cNvPr id="0" name=""/>
        <dsp:cNvSpPr/>
      </dsp:nvSpPr>
      <dsp:spPr>
        <a:xfrm>
          <a:off x="86384" y="300297"/>
          <a:ext cx="1001687" cy="1001687"/>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DF609034-F84D-4A49-8419-FA2AEECE5321}">
      <dsp:nvSpPr>
        <dsp:cNvPr id="0" name=""/>
        <dsp:cNvSpPr/>
      </dsp:nvSpPr>
      <dsp:spPr>
        <a:xfrm>
          <a:off x="1046661" y="1602700"/>
          <a:ext cx="7566868" cy="801350"/>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07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effectLst/>
              <a:latin typeface="Calibri" panose="020F0502020204030204" pitchFamily="34" charset="0"/>
              <a:ea typeface="Times New Roman" panose="02020603050405020304" pitchFamily="18" charset="0"/>
              <a:cs typeface="Times New Roman" panose="02020603050405020304" pitchFamily="18" charset="0"/>
            </a:rPr>
            <a:t>Learn the nature and value of emotions</a:t>
          </a:r>
          <a:endParaRPr lang="en-US" sz="2400" kern="1200" dirty="0"/>
        </a:p>
      </dsp:txBody>
      <dsp:txXfrm>
        <a:off x="1046661" y="1602700"/>
        <a:ext cx="7566868" cy="801350"/>
      </dsp:txXfrm>
    </dsp:sp>
    <dsp:sp modelId="{0837790B-2DD2-460D-8261-D122CA172A9D}">
      <dsp:nvSpPr>
        <dsp:cNvPr id="0" name=""/>
        <dsp:cNvSpPr/>
      </dsp:nvSpPr>
      <dsp:spPr>
        <a:xfrm>
          <a:off x="545817" y="1502531"/>
          <a:ext cx="1001687" cy="1001687"/>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F9F7389D-4D3C-4915-907F-B30639F95051}">
      <dsp:nvSpPr>
        <dsp:cNvPr id="0" name=""/>
        <dsp:cNvSpPr/>
      </dsp:nvSpPr>
      <dsp:spPr>
        <a:xfrm>
          <a:off x="1046661" y="2804933"/>
          <a:ext cx="7566868" cy="801350"/>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07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Learn to improve awareness and the impact on others </a:t>
          </a:r>
        </a:p>
      </dsp:txBody>
      <dsp:txXfrm>
        <a:off x="1046661" y="2804933"/>
        <a:ext cx="7566868" cy="801350"/>
      </dsp:txXfrm>
    </dsp:sp>
    <dsp:sp modelId="{789A8858-1158-4F5C-950C-B6F7714578E4}">
      <dsp:nvSpPr>
        <dsp:cNvPr id="0" name=""/>
        <dsp:cNvSpPr/>
      </dsp:nvSpPr>
      <dsp:spPr>
        <a:xfrm>
          <a:off x="545817" y="2704764"/>
          <a:ext cx="1001687" cy="1001687"/>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ACECE00D-8660-4B59-B3B4-F34B1305F9CA}">
      <dsp:nvSpPr>
        <dsp:cNvPr id="0" name=""/>
        <dsp:cNvSpPr/>
      </dsp:nvSpPr>
      <dsp:spPr>
        <a:xfrm>
          <a:off x="587228" y="4007167"/>
          <a:ext cx="8026300" cy="801350"/>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6072"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Gain insight as to limitations of self-awareness</a:t>
          </a:r>
        </a:p>
      </dsp:txBody>
      <dsp:txXfrm>
        <a:off x="587228" y="4007167"/>
        <a:ext cx="8026300" cy="801350"/>
      </dsp:txXfrm>
    </dsp:sp>
    <dsp:sp modelId="{85DCB12F-D13C-44EE-AD33-F386AF0A16C4}">
      <dsp:nvSpPr>
        <dsp:cNvPr id="0" name=""/>
        <dsp:cNvSpPr/>
      </dsp:nvSpPr>
      <dsp:spPr>
        <a:xfrm>
          <a:off x="86384" y="3906998"/>
          <a:ext cx="1001687" cy="1001687"/>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3F979-1119-42D3-9F9A-C49A6D2DFE03}">
      <dsp:nvSpPr>
        <dsp:cNvPr id="0" name=""/>
        <dsp:cNvSpPr/>
      </dsp:nvSpPr>
      <dsp:spPr>
        <a:xfrm>
          <a:off x="2783" y="1436427"/>
          <a:ext cx="2130334" cy="1140344"/>
        </a:xfrm>
        <a:prstGeom prst="homePlate">
          <a:avLst/>
        </a:prstGeom>
        <a:gradFill rotWithShape="1">
          <a:gsLst>
            <a:gs pos="0">
              <a:schemeClr val="accent6">
                <a:shade val="63000"/>
                <a:satMod val="165000"/>
              </a:schemeClr>
            </a:gs>
            <a:gs pos="30000">
              <a:schemeClr val="accent6">
                <a:shade val="58000"/>
                <a:satMod val="165000"/>
              </a:schemeClr>
            </a:gs>
            <a:gs pos="75000">
              <a:schemeClr val="accent6">
                <a:shade val="30000"/>
                <a:satMod val="175000"/>
              </a:schemeClr>
            </a:gs>
            <a:gs pos="100000">
              <a:schemeClr val="accent6">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133350" tIns="66675" rIns="33338" bIns="66675" numCol="1" spcCol="1270" anchor="ctr" anchorCtr="0">
          <a:noAutofit/>
        </a:bodyPr>
        <a:lstStyle/>
        <a:p>
          <a:pPr marL="0" lvl="0" indent="0" algn="ctr" defTabSz="1111250">
            <a:lnSpc>
              <a:spcPct val="90000"/>
            </a:lnSpc>
            <a:spcBef>
              <a:spcPct val="0"/>
            </a:spcBef>
            <a:spcAft>
              <a:spcPct val="35000"/>
            </a:spcAft>
            <a:buNone/>
          </a:pPr>
          <a:r>
            <a:rPr lang="en-US" sz="2500" kern="1200" dirty="0"/>
            <a:t>Never</a:t>
          </a:r>
        </a:p>
      </dsp:txBody>
      <dsp:txXfrm>
        <a:off x="2783" y="1436427"/>
        <a:ext cx="1845248" cy="1140344"/>
      </dsp:txXfrm>
    </dsp:sp>
    <dsp:sp modelId="{C29CE3BF-727D-4BAE-AFF0-2E9012728FA6}">
      <dsp:nvSpPr>
        <dsp:cNvPr id="0" name=""/>
        <dsp:cNvSpPr/>
      </dsp:nvSpPr>
      <dsp:spPr>
        <a:xfrm>
          <a:off x="1562945" y="1436427"/>
          <a:ext cx="2850860" cy="1140344"/>
        </a:xfrm>
        <a:prstGeom prst="chevron">
          <a:avLst/>
        </a:prstGeom>
        <a:solidFill>
          <a:srgbClr val="EA8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en-US" sz="2500" kern="1200" dirty="0"/>
            <a:t>Not Consistently</a:t>
          </a:r>
        </a:p>
      </dsp:txBody>
      <dsp:txXfrm>
        <a:off x="2133117" y="1436427"/>
        <a:ext cx="1710516" cy="1140344"/>
      </dsp:txXfrm>
    </dsp:sp>
    <dsp:sp modelId="{168208AF-0094-450A-BF18-4CDA6E08F348}">
      <dsp:nvSpPr>
        <dsp:cNvPr id="0" name=""/>
        <dsp:cNvSpPr/>
      </dsp:nvSpPr>
      <dsp:spPr>
        <a:xfrm>
          <a:off x="3843634" y="1436427"/>
          <a:ext cx="2850860" cy="1140344"/>
        </a:xfrm>
        <a:prstGeom prst="chevron">
          <a:avLst/>
        </a:prstGeom>
        <a:gradFill rotWithShape="1">
          <a:gsLst>
            <a:gs pos="0">
              <a:schemeClr val="accent6">
                <a:shade val="63000"/>
                <a:satMod val="165000"/>
              </a:schemeClr>
            </a:gs>
            <a:gs pos="30000">
              <a:schemeClr val="accent6">
                <a:shade val="58000"/>
                <a:satMod val="165000"/>
              </a:schemeClr>
            </a:gs>
            <a:gs pos="75000">
              <a:schemeClr val="accent6">
                <a:shade val="30000"/>
                <a:satMod val="175000"/>
              </a:schemeClr>
            </a:gs>
            <a:gs pos="100000">
              <a:schemeClr val="accent6">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en-US" sz="2500" kern="1200" dirty="0"/>
            <a:t>Almost Regularly</a:t>
          </a:r>
        </a:p>
      </dsp:txBody>
      <dsp:txXfrm>
        <a:off x="4413806" y="1436427"/>
        <a:ext cx="1710516" cy="1140344"/>
      </dsp:txXfrm>
    </dsp:sp>
    <dsp:sp modelId="{6DB98993-D173-488E-88AA-1C7B52AEAD09}">
      <dsp:nvSpPr>
        <dsp:cNvPr id="0" name=""/>
        <dsp:cNvSpPr/>
      </dsp:nvSpPr>
      <dsp:spPr>
        <a:xfrm>
          <a:off x="6124322" y="1436427"/>
          <a:ext cx="2273704" cy="1140344"/>
        </a:xfrm>
        <a:prstGeom prst="chevron">
          <a:avLst/>
        </a:prstGeom>
        <a:solidFill>
          <a:srgbClr val="EA8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en-US" sz="2500" kern="1200" dirty="0"/>
            <a:t>Always</a:t>
          </a:r>
        </a:p>
      </dsp:txBody>
      <dsp:txXfrm>
        <a:off x="6694494" y="1436427"/>
        <a:ext cx="1133360" cy="11403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D3DAB-D7A4-4709-97C9-737932D53F51}">
      <dsp:nvSpPr>
        <dsp:cNvPr id="0" name=""/>
        <dsp:cNvSpPr/>
      </dsp:nvSpPr>
      <dsp:spPr>
        <a:xfrm>
          <a:off x="4318005" y="0"/>
          <a:ext cx="4064000" cy="4064000"/>
        </a:xfrm>
        <a:prstGeom prst="triangle">
          <a:avLst/>
        </a:prstGeom>
        <a:gradFill rotWithShape="1">
          <a:gsLst>
            <a:gs pos="0">
              <a:schemeClr val="accent6">
                <a:tint val="35000"/>
                <a:satMod val="260000"/>
              </a:schemeClr>
            </a:gs>
            <a:gs pos="30000">
              <a:schemeClr val="accent6">
                <a:tint val="38000"/>
                <a:satMod val="260000"/>
              </a:schemeClr>
            </a:gs>
            <a:gs pos="75000">
              <a:schemeClr val="accent6">
                <a:tint val="55000"/>
                <a:satMod val="255000"/>
              </a:schemeClr>
            </a:gs>
            <a:gs pos="100000">
              <a:schemeClr val="accent6">
                <a:tint val="70000"/>
                <a:satMod val="255000"/>
              </a:schemeClr>
            </a:gs>
          </a:gsLst>
          <a:path path="circle">
            <a:fillToRect l="5000" t="100000" r="120000" b="10000"/>
          </a:path>
        </a:gradFill>
        <a:ln w="12700" cap="flat" cmpd="sng" algn="ctr">
          <a:solidFill>
            <a:schemeClr val="accent6">
              <a:shade val="70000"/>
              <a:satMod val="150000"/>
            </a:schemeClr>
          </a:solidFill>
          <a:prstDash val="solid"/>
        </a:ln>
        <a:effectLst>
          <a:outerShdw blurRad="50800" dist="25000" dir="5400000" rotWithShape="0">
            <a:srgbClr val="000000">
              <a:alpha val="40000"/>
            </a:srgbClr>
          </a:outerShdw>
        </a:effectLst>
      </dsp:spPr>
      <dsp:style>
        <a:lnRef idx="1">
          <a:schemeClr val="accent6"/>
        </a:lnRef>
        <a:fillRef idx="2">
          <a:schemeClr val="accent6"/>
        </a:fillRef>
        <a:effectRef idx="1">
          <a:schemeClr val="accent6"/>
        </a:effectRef>
        <a:fontRef idx="minor">
          <a:schemeClr val="dk1"/>
        </a:fontRef>
      </dsp:style>
    </dsp:sp>
    <dsp:sp modelId="{A0BC41AA-5518-4A82-BE74-F04E59FB5859}">
      <dsp:nvSpPr>
        <dsp:cNvPr id="0" name=""/>
        <dsp:cNvSpPr/>
      </dsp:nvSpPr>
      <dsp:spPr>
        <a:xfrm>
          <a:off x="2660815" y="164070"/>
          <a:ext cx="7348851" cy="577849"/>
        </a:xfrm>
        <a:prstGeom prst="roundRect">
          <a:avLst/>
        </a:prstGeom>
        <a:solidFill>
          <a:schemeClr val="lt1">
            <a:alpha val="90000"/>
            <a:hueOff val="0"/>
            <a:satOff val="0"/>
            <a:lumOff val="0"/>
            <a:alphaOff val="0"/>
          </a:schemeClr>
        </a:solidFill>
        <a:ln w="3175" cap="flat" cmpd="sng" algn="ctr">
          <a:solidFill>
            <a:schemeClr val="tx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US" sz="2000" kern="1200" dirty="0">
              <a:latin typeface="Calibri" panose="020F0502020204030204" pitchFamily="34" charset="0"/>
              <a:ea typeface="Times New Roman" panose="02020603050405020304" pitchFamily="18" charset="0"/>
              <a:cs typeface="Times New Roman" panose="02020603050405020304" pitchFamily="18" charset="0"/>
            </a:rPr>
            <a:t>Try to exercise at the same time each day</a:t>
          </a:r>
          <a:endParaRPr lang="en-US" sz="2000" kern="1200" dirty="0"/>
        </a:p>
      </dsp:txBody>
      <dsp:txXfrm>
        <a:off x="2689023" y="192278"/>
        <a:ext cx="7292435" cy="521433"/>
      </dsp:txXfrm>
    </dsp:sp>
    <dsp:sp modelId="{F29910C6-7E64-4BD7-8BE0-CBAEECF7902B}">
      <dsp:nvSpPr>
        <dsp:cNvPr id="0" name=""/>
        <dsp:cNvSpPr/>
      </dsp:nvSpPr>
      <dsp:spPr>
        <a:xfrm>
          <a:off x="2660815" y="957817"/>
          <a:ext cx="7348851" cy="577849"/>
        </a:xfrm>
        <a:prstGeom prst="roundRect">
          <a:avLst/>
        </a:prstGeom>
        <a:solidFill>
          <a:schemeClr val="lt1">
            <a:alpha val="90000"/>
            <a:hueOff val="0"/>
            <a:satOff val="0"/>
            <a:lumOff val="0"/>
            <a:alphaOff val="0"/>
          </a:schemeClr>
        </a:solidFill>
        <a:ln w="3175" cap="flat" cmpd="sng" algn="ctr">
          <a:solidFill>
            <a:schemeClr val="tx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panose="020F0502020204030204" pitchFamily="34" charset="0"/>
              <a:ea typeface="Times New Roman" panose="02020603050405020304" pitchFamily="18" charset="0"/>
              <a:cs typeface="Times New Roman" panose="02020603050405020304" pitchFamily="18" charset="0"/>
            </a:rPr>
            <a:t>Find a workout partner. </a:t>
          </a:r>
          <a:endParaRPr lang="en-US" sz="2000" kern="1200" dirty="0">
            <a:latin typeface="Calibri" panose="020F0502020204030204" pitchFamily="34" charset="0"/>
            <a:ea typeface="Times New Roman" panose="02020603050405020304" pitchFamily="18" charset="0"/>
            <a:cs typeface="Times New Roman" panose="02020603050405020304" pitchFamily="18" charset="0"/>
          </a:endParaRPr>
        </a:p>
      </dsp:txBody>
      <dsp:txXfrm>
        <a:off x="2689023" y="986025"/>
        <a:ext cx="7292435" cy="521433"/>
      </dsp:txXfrm>
    </dsp:sp>
    <dsp:sp modelId="{A5FEAFDA-9002-41A5-8D84-8C1B6BCCC7B4}">
      <dsp:nvSpPr>
        <dsp:cNvPr id="0" name=""/>
        <dsp:cNvSpPr/>
      </dsp:nvSpPr>
      <dsp:spPr>
        <a:xfrm>
          <a:off x="2660815" y="1764268"/>
          <a:ext cx="7348851" cy="577849"/>
        </a:xfrm>
        <a:prstGeom prst="roundRect">
          <a:avLst/>
        </a:prstGeom>
        <a:solidFill>
          <a:schemeClr val="lt1">
            <a:alpha val="90000"/>
            <a:hueOff val="0"/>
            <a:satOff val="0"/>
            <a:lumOff val="0"/>
            <a:alphaOff val="0"/>
          </a:schemeClr>
        </a:solidFill>
        <a:ln w="3175" cap="flat" cmpd="sng" algn="ctr">
          <a:solidFill>
            <a:schemeClr val="tx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ea typeface="Times New Roman" panose="02020603050405020304" pitchFamily="18" charset="0"/>
              <a:cs typeface="Times New Roman" panose="02020603050405020304" pitchFamily="18" charset="0"/>
            </a:rPr>
            <a:t>Never exercise beyond your physical capabilities. </a:t>
          </a:r>
        </a:p>
      </dsp:txBody>
      <dsp:txXfrm>
        <a:off x="2689023" y="1792476"/>
        <a:ext cx="7292435" cy="521433"/>
      </dsp:txXfrm>
    </dsp:sp>
    <dsp:sp modelId="{5CABBE3D-D88C-498C-AA23-FB81FF0782C7}">
      <dsp:nvSpPr>
        <dsp:cNvPr id="0" name=""/>
        <dsp:cNvSpPr/>
      </dsp:nvSpPr>
      <dsp:spPr>
        <a:xfrm>
          <a:off x="2660815" y="2558022"/>
          <a:ext cx="7348851" cy="577849"/>
        </a:xfrm>
        <a:prstGeom prst="roundRect">
          <a:avLst/>
        </a:prstGeom>
        <a:solidFill>
          <a:schemeClr val="lt1">
            <a:alpha val="90000"/>
            <a:hueOff val="0"/>
            <a:satOff val="0"/>
            <a:lumOff val="0"/>
            <a:alphaOff val="0"/>
          </a:schemeClr>
        </a:solidFill>
        <a:ln w="3175" cap="flat" cmpd="sng" algn="ctr">
          <a:solidFill>
            <a:schemeClr val="tx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ea typeface="Times New Roman" panose="02020603050405020304" pitchFamily="18" charset="0"/>
              <a:cs typeface="Times New Roman" panose="02020603050405020304" pitchFamily="18" charset="0"/>
            </a:rPr>
            <a:t>Drink plenty of water and eat a balanced diet with lots of vitamins</a:t>
          </a:r>
        </a:p>
      </dsp:txBody>
      <dsp:txXfrm>
        <a:off x="2689023" y="2586230"/>
        <a:ext cx="7292435" cy="521433"/>
      </dsp:txXfrm>
    </dsp:sp>
    <dsp:sp modelId="{7D97125A-FB90-418E-8A90-07EA99AAED95}">
      <dsp:nvSpPr>
        <dsp:cNvPr id="0" name=""/>
        <dsp:cNvSpPr/>
      </dsp:nvSpPr>
      <dsp:spPr>
        <a:xfrm>
          <a:off x="2660815" y="3396217"/>
          <a:ext cx="7348851" cy="577849"/>
        </a:xfrm>
        <a:prstGeom prst="roundRect">
          <a:avLst/>
        </a:prstGeom>
        <a:solidFill>
          <a:schemeClr val="lt1">
            <a:alpha val="90000"/>
            <a:hueOff val="0"/>
            <a:satOff val="0"/>
            <a:lumOff val="0"/>
            <a:alphaOff val="0"/>
          </a:schemeClr>
        </a:solidFill>
        <a:ln w="3175" cap="flat" cmpd="sng" algn="ctr">
          <a:solidFill>
            <a:schemeClr val="tx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ea typeface="Times New Roman" panose="02020603050405020304" pitchFamily="18" charset="0"/>
              <a:cs typeface="Times New Roman" panose="02020603050405020304" pitchFamily="18" charset="0"/>
            </a:rPr>
            <a:t>Vary up your exercise regimen from time to time. </a:t>
          </a:r>
        </a:p>
      </dsp:txBody>
      <dsp:txXfrm>
        <a:off x="2689023" y="3424425"/>
        <a:ext cx="7292435" cy="521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BD68-BD8E-4BEE-8862-BE6FF4A3251D}">
      <dsp:nvSpPr>
        <dsp:cNvPr id="0" name=""/>
        <dsp:cNvSpPr/>
      </dsp:nvSpPr>
      <dsp:spPr>
        <a:xfrm>
          <a:off x="3365845" y="1600"/>
          <a:ext cx="4860607" cy="86635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A6D7AF-31EE-47C9-B455-62ACCF8019E9}">
      <dsp:nvSpPr>
        <dsp:cNvPr id="0" name=""/>
        <dsp:cNvSpPr/>
      </dsp:nvSpPr>
      <dsp:spPr>
        <a:xfrm>
          <a:off x="3147" y="1600"/>
          <a:ext cx="3362697" cy="866358"/>
        </a:xfrm>
        <a:prstGeom prst="roundRect">
          <a:avLst/>
        </a:prstGeom>
        <a:gradFill rotWithShape="1">
          <a:gsLst>
            <a:gs pos="0">
              <a:schemeClr val="accent3">
                <a:shade val="63000"/>
                <a:satMod val="165000"/>
              </a:schemeClr>
            </a:gs>
            <a:gs pos="30000">
              <a:schemeClr val="accent3">
                <a:shade val="58000"/>
                <a:satMod val="165000"/>
              </a:schemeClr>
            </a:gs>
            <a:gs pos="75000">
              <a:schemeClr val="accent3">
                <a:shade val="30000"/>
                <a:satMod val="175000"/>
              </a:schemeClr>
            </a:gs>
            <a:gs pos="100000">
              <a:schemeClr val="accent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Practice meditation daily</a:t>
          </a:r>
        </a:p>
      </dsp:txBody>
      <dsp:txXfrm>
        <a:off x="45439" y="43892"/>
        <a:ext cx="3278113" cy="781774"/>
      </dsp:txXfrm>
    </dsp:sp>
    <dsp:sp modelId="{D60615F7-9089-419E-B6A5-04862F36ECA8}">
      <dsp:nvSpPr>
        <dsp:cNvPr id="0" name=""/>
        <dsp:cNvSpPr/>
      </dsp:nvSpPr>
      <dsp:spPr>
        <a:xfrm>
          <a:off x="3333561" y="954594"/>
          <a:ext cx="4894361" cy="866358"/>
        </a:xfrm>
        <a:prstGeom prst="rightArrow">
          <a:avLst>
            <a:gd name="adj1" fmla="val 75000"/>
            <a:gd name="adj2" fmla="val 50000"/>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sp>
    <dsp:sp modelId="{F3C155C3-0F9F-40A5-9E3B-5E52FDBD1CA7}">
      <dsp:nvSpPr>
        <dsp:cNvPr id="0" name=""/>
        <dsp:cNvSpPr/>
      </dsp:nvSpPr>
      <dsp:spPr>
        <a:xfrm>
          <a:off x="1676" y="954594"/>
          <a:ext cx="3331885" cy="866358"/>
        </a:xfrm>
        <a:prstGeom prst="roundRect">
          <a:avLst/>
        </a:prstGeom>
        <a:gradFill rotWithShape="1">
          <a:gsLst>
            <a:gs pos="0">
              <a:schemeClr val="accent3">
                <a:shade val="63000"/>
                <a:satMod val="165000"/>
              </a:schemeClr>
            </a:gs>
            <a:gs pos="30000">
              <a:schemeClr val="accent3">
                <a:shade val="58000"/>
                <a:satMod val="165000"/>
              </a:schemeClr>
            </a:gs>
            <a:gs pos="75000">
              <a:schemeClr val="accent3">
                <a:shade val="30000"/>
                <a:satMod val="175000"/>
              </a:schemeClr>
            </a:gs>
            <a:gs pos="100000">
              <a:schemeClr val="accent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Let go of resentment</a:t>
          </a:r>
        </a:p>
      </dsp:txBody>
      <dsp:txXfrm>
        <a:off x="43968" y="996886"/>
        <a:ext cx="3247301" cy="781774"/>
      </dsp:txXfrm>
    </dsp:sp>
    <dsp:sp modelId="{CAD39A8A-4ECB-41E1-8323-FEAB73534487}">
      <dsp:nvSpPr>
        <dsp:cNvPr id="0" name=""/>
        <dsp:cNvSpPr/>
      </dsp:nvSpPr>
      <dsp:spPr>
        <a:xfrm>
          <a:off x="3342900" y="1907589"/>
          <a:ext cx="4884717" cy="866358"/>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623DB6EB-812D-43FB-9DE2-B97E22848785}">
      <dsp:nvSpPr>
        <dsp:cNvPr id="0" name=""/>
        <dsp:cNvSpPr/>
      </dsp:nvSpPr>
      <dsp:spPr>
        <a:xfrm>
          <a:off x="1981" y="1907589"/>
          <a:ext cx="3340918" cy="866358"/>
        </a:xfrm>
        <a:prstGeom prst="roundRect">
          <a:avLst/>
        </a:prstGeom>
        <a:gradFill rotWithShape="1">
          <a:gsLst>
            <a:gs pos="0">
              <a:schemeClr val="accent3">
                <a:shade val="63000"/>
                <a:satMod val="165000"/>
              </a:schemeClr>
            </a:gs>
            <a:gs pos="30000">
              <a:schemeClr val="accent3">
                <a:shade val="58000"/>
                <a:satMod val="165000"/>
              </a:schemeClr>
            </a:gs>
            <a:gs pos="75000">
              <a:schemeClr val="accent3">
                <a:shade val="30000"/>
                <a:satMod val="175000"/>
              </a:schemeClr>
            </a:gs>
            <a:gs pos="100000">
              <a:schemeClr val="accent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Celebrate success</a:t>
          </a:r>
        </a:p>
      </dsp:txBody>
      <dsp:txXfrm>
        <a:off x="44273" y="1949881"/>
        <a:ext cx="3256334" cy="781774"/>
      </dsp:txXfrm>
    </dsp:sp>
    <dsp:sp modelId="{167D358A-DCFC-41E7-AA18-0562A699C207}">
      <dsp:nvSpPr>
        <dsp:cNvPr id="0" name=""/>
        <dsp:cNvSpPr/>
      </dsp:nvSpPr>
      <dsp:spPr>
        <a:xfrm>
          <a:off x="3291839" y="2860583"/>
          <a:ext cx="4937760" cy="866358"/>
        </a:xfrm>
        <a:prstGeom prst="rightArrow">
          <a:avLst>
            <a:gd name="adj1" fmla="val 75000"/>
            <a:gd name="adj2" fmla="val 50000"/>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sp>
    <dsp:sp modelId="{AD77437B-3689-4A00-BF7B-F811557227CD}">
      <dsp:nvSpPr>
        <dsp:cNvPr id="0" name=""/>
        <dsp:cNvSpPr/>
      </dsp:nvSpPr>
      <dsp:spPr>
        <a:xfrm>
          <a:off x="0" y="2860583"/>
          <a:ext cx="3291840" cy="866358"/>
        </a:xfrm>
        <a:prstGeom prst="roundRect">
          <a:avLst/>
        </a:prstGeom>
        <a:gradFill rotWithShape="1">
          <a:gsLst>
            <a:gs pos="0">
              <a:schemeClr val="accent3">
                <a:shade val="63000"/>
                <a:satMod val="165000"/>
              </a:schemeClr>
            </a:gs>
            <a:gs pos="30000">
              <a:schemeClr val="accent3">
                <a:shade val="58000"/>
                <a:satMod val="165000"/>
              </a:schemeClr>
            </a:gs>
            <a:gs pos="75000">
              <a:schemeClr val="accent3">
                <a:shade val="30000"/>
                <a:satMod val="175000"/>
              </a:schemeClr>
            </a:gs>
            <a:gs pos="100000">
              <a:schemeClr val="accent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latin typeface="Calibri" panose="020F0502020204030204" pitchFamily="34" charset="0"/>
              <a:ea typeface="Times New Roman" panose="02020603050405020304" pitchFamily="18" charset="0"/>
              <a:cs typeface="Times New Roman" panose="02020603050405020304" pitchFamily="18" charset="0"/>
            </a:rPr>
            <a:t>Work to foster positive emotions</a:t>
          </a:r>
          <a:endParaRPr lang="en-US" sz="2400" b="1" kern="1200" dirty="0"/>
        </a:p>
      </dsp:txBody>
      <dsp:txXfrm>
        <a:off x="42292" y="2902875"/>
        <a:ext cx="3207256" cy="781774"/>
      </dsp:txXfrm>
    </dsp:sp>
    <dsp:sp modelId="{DBF66CEA-C138-4F9C-A1A9-503C434BE76A}">
      <dsp:nvSpPr>
        <dsp:cNvPr id="0" name=""/>
        <dsp:cNvSpPr/>
      </dsp:nvSpPr>
      <dsp:spPr>
        <a:xfrm>
          <a:off x="3291839" y="3813578"/>
          <a:ext cx="4937760" cy="866358"/>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EE42641-FF84-4B7F-A6D4-BB69C3FAFDAE}">
      <dsp:nvSpPr>
        <dsp:cNvPr id="0" name=""/>
        <dsp:cNvSpPr/>
      </dsp:nvSpPr>
      <dsp:spPr>
        <a:xfrm>
          <a:off x="0" y="3813578"/>
          <a:ext cx="3291840" cy="866358"/>
        </a:xfrm>
        <a:prstGeom prst="roundRect">
          <a:avLst/>
        </a:prstGeom>
        <a:gradFill rotWithShape="1">
          <a:gsLst>
            <a:gs pos="0">
              <a:schemeClr val="accent3">
                <a:shade val="63000"/>
                <a:satMod val="165000"/>
              </a:schemeClr>
            </a:gs>
            <a:gs pos="30000">
              <a:schemeClr val="accent3">
                <a:shade val="58000"/>
                <a:satMod val="165000"/>
              </a:schemeClr>
            </a:gs>
            <a:gs pos="75000">
              <a:schemeClr val="accent3">
                <a:shade val="30000"/>
                <a:satMod val="175000"/>
              </a:schemeClr>
            </a:gs>
            <a:gs pos="100000">
              <a:schemeClr val="accent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a:effectLst/>
              <a:latin typeface="Calibri" panose="020F0502020204030204" pitchFamily="34" charset="0"/>
              <a:ea typeface="Times New Roman" panose="02020603050405020304" pitchFamily="18" charset="0"/>
              <a:cs typeface="Times New Roman" panose="02020603050405020304" pitchFamily="18" charset="0"/>
            </a:rPr>
            <a:t>Help others </a:t>
          </a:r>
          <a:endParaRPr lang="en-US" sz="2400" b="1" kern="1200" dirty="0"/>
        </a:p>
      </dsp:txBody>
      <dsp:txXfrm>
        <a:off x="42292" y="3855870"/>
        <a:ext cx="3207256" cy="78177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ED49C6-22C7-4B3D-A5C9-D82E90028911}" type="datetimeFigureOut">
              <a:rPr lang="en-US" smtClean="0"/>
              <a:pPr/>
              <a:t>8/7/2017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361B4D-CC5B-4011-A858-B330F5070233}" type="slidenum">
              <a:rPr lang="en-US" smtClean="0"/>
              <a:pPr/>
              <a:t>‹#›</a:t>
            </a:fld>
            <a:endParaRPr lang="en-US"/>
          </a:p>
        </p:txBody>
      </p:sp>
    </p:spTree>
    <p:extLst>
      <p:ext uri="{BB962C8B-B14F-4D97-AF65-F5344CB8AC3E}">
        <p14:creationId xmlns:p14="http://schemas.microsoft.com/office/powerpoint/2010/main" val="1456302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85955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eaLnBrk="0" hangingPunct="0">
              <a:spcBef>
                <a:spcPct val="30000"/>
              </a:spcBef>
              <a:defRPr/>
            </a:pPr>
            <a:r>
              <a:rPr lang="en-US" dirty="0"/>
              <a:t>Prompt Discussion: Ask w/GREEN CHECKMARK for YES responses for an example.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NOTE: Do not say the answer is correct or incorrect; simply thank each participant for sharing.</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If someone claims not to feel any emotions, ask them if they feel calm, since calm can be a kind of neutral emotion.</a:t>
            </a:r>
            <a:endParaRPr lang="en-US" dirty="0"/>
          </a:p>
          <a:p>
            <a:endParaRPr lang="en-US" sz="1200" kern="1200" dirty="0">
              <a:solidFill>
                <a:schemeClr val="tx1"/>
              </a:solidFill>
              <a:effectLst/>
              <a:latin typeface="+mn-lt"/>
              <a:ea typeface="+mn-ea"/>
              <a:cs typeface="+mn-cs"/>
            </a:endParaRPr>
          </a:p>
          <a:p>
            <a:pPr eaLnBrk="0" hangingPunct="0">
              <a:spcBef>
                <a:spcPct val="30000"/>
              </a:spcBef>
              <a:defRPr/>
            </a:pPr>
            <a:r>
              <a:rPr lang="en-US" b="1" cap="all" dirty="0"/>
              <a:t>ASK</a:t>
            </a:r>
          </a:p>
          <a:p>
            <a:pPr marL="0" marR="0">
              <a:lnSpc>
                <a:spcPct val="115000"/>
              </a:lnSpc>
              <a:spcBef>
                <a:spcPts val="0"/>
              </a:spcBef>
              <a:spcAft>
                <a:spcPts val="1000"/>
              </a:spcAft>
            </a:pPr>
            <a:r>
              <a:rPr lang="en-US" dirty="0">
                <a:solidFill>
                  <a:srgbClr val="387C2B"/>
                </a:solidFill>
                <a:latin typeface="Calibri" panose="020F0502020204030204" pitchFamily="34" charset="0"/>
                <a:ea typeface="Times New Roman" panose="02020603050405020304" pitchFamily="18" charset="0"/>
                <a:cs typeface="Times New Roman" panose="02020603050405020304" pitchFamily="18" charset="0"/>
              </a:rPr>
              <a:t>Can a person feel more than one emotion at once?</a:t>
            </a:r>
          </a:p>
          <a:p>
            <a:pPr lvl="0" eaLnBrk="0" hangingPunct="0">
              <a:spcBef>
                <a:spcPct val="30000"/>
              </a:spcBef>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GREEN CHECKMARK OR RED X TO PROVIDE YOUR ANSWER.</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Being aware of one’s self on an emotional level means being aware of one’s emotions.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society that values concepts such as logic and reason, emotion often gets undervalued.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Often, When people become emotionally expressive others will tell them to calm down or to act rationally.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Being emotional can be thought of as being out of control.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might give you the idea that emotions are things to be avoided, but such a position would be harmful.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Emotions serve an important purpose in providing the self with information about its environment as well as motivation for what to avoid or embrace in that environment.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Typically, when we speak of our bodies or of our emotions, we speak in terms of feeling or sensations, things that come upon us rather than things we create.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gives the impression of passivity.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are slaves to our physical and emotional needs.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Rather than choosing how we feel, feelings hit us, and then, we react.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most important thing to remember is that we cannot avoid feeling emotions, but we can intervene and through our actions change how we react to our emotions and this can transform our future emotions in turn.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Being able to identify how you feel in any given moment is an important goal of becoming more self-aware.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eaLnBrk="0" hangingPunct="0">
              <a:spcBef>
                <a:spcPct val="30000"/>
              </a:spcBef>
              <a:defRPr/>
            </a:pPr>
            <a:r>
              <a:rPr lang="en-US" dirty="0"/>
              <a:t>Prompt Discussion: Ask w/RED X for NO responses for an example.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NOTE: Do not say the answer is correct or incorrect; simply thank each participant for sharing.</a:t>
            </a:r>
            <a:endParaRPr lang="en-US" dirty="0"/>
          </a:p>
          <a:p>
            <a:endParaRPr lang="en-US" sz="1200" kern="1200" dirty="0">
              <a:solidFill>
                <a:schemeClr val="tx1"/>
              </a:solidFill>
              <a:effectLst/>
              <a:latin typeface="+mn-lt"/>
              <a:ea typeface="+mn-ea"/>
              <a:cs typeface="+mn-cs"/>
            </a:endParaRPr>
          </a:p>
          <a:p>
            <a:pPr eaLnBrk="0" hangingPunct="0">
              <a:spcBef>
                <a:spcPct val="30000"/>
              </a:spcBef>
              <a:defRPr/>
            </a:pPr>
            <a:r>
              <a:rPr lang="en-US" b="1" cap="all" dirty="0"/>
              <a:t>ASK</a:t>
            </a:r>
          </a:p>
          <a:p>
            <a:pPr marL="0" marR="0">
              <a:lnSpc>
                <a:spcPct val="115000"/>
              </a:lnSpc>
              <a:spcBef>
                <a:spcPts val="0"/>
              </a:spcBef>
              <a:spcAft>
                <a:spcPts val="1000"/>
              </a:spcAft>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Is it easier to change a thought more so than an emotion?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eaLnBrk="0" hangingPunct="0">
              <a:spcBef>
                <a:spcPct val="30000"/>
              </a:spcBef>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GREEN CHECKMARK for YES OR RED X For No.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mental aspect of your self concerns your thoughts and your imagination.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physical and emotional feelings, thoughts also have the capacity to come upon you without your control, but it is far easier to consciously change your thoughts, especially when you practice being more aware of them in the first place.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people think, they often think in sentences or words, but just as often, they can think in images or words and phrases that act as a kind of shorthand.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these moments, it is quite easy for thoughts to get distorted and not accurately reflect a true situation.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eaLnBrk="0" hangingPunct="0">
              <a:spcBef>
                <a:spcPct val="30000"/>
              </a:spcBef>
              <a:defRPr/>
            </a:pPr>
            <a:r>
              <a:rPr lang="en-US" dirty="0"/>
              <a:t>Prompt Discussion: Ask w/GREEN CHECKMARK for YES responses for additional possible answers.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NOTE: Do not say the answer is correct or incorrect; simply thank each participant for sharing.</a:t>
            </a:r>
            <a:endParaRPr lang="en-US" dirty="0"/>
          </a:p>
          <a:p>
            <a:endParaRPr lang="en-US" sz="1200" kern="1200" dirty="0">
              <a:solidFill>
                <a:schemeClr val="tx1"/>
              </a:solidFill>
              <a:effectLst/>
              <a:latin typeface="+mn-lt"/>
              <a:ea typeface="+mn-ea"/>
              <a:cs typeface="+mn-cs"/>
            </a:endParaRPr>
          </a:p>
          <a:p>
            <a:pPr eaLnBrk="0" hangingPunct="0">
              <a:spcBef>
                <a:spcPct val="30000"/>
              </a:spcBef>
              <a:defRPr/>
            </a:pPr>
            <a:r>
              <a:rPr lang="en-US" b="1" cap="all" dirty="0"/>
              <a:t>ASK</a:t>
            </a:r>
          </a:p>
          <a:p>
            <a:pPr>
              <a:lnSpc>
                <a:spcPct val="115000"/>
              </a:lnSpc>
              <a:spcBef>
                <a:spcPts val="0"/>
              </a:spcBef>
              <a:spcAft>
                <a:spcPts val="1000"/>
              </a:spcAft>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Are the following part of spiritual self: dreams, goals, aspirations, values?</a:t>
            </a:r>
          </a:p>
          <a:p>
            <a:pPr lvl="0" eaLnBrk="0" hangingPunct="0">
              <a:spcBef>
                <a:spcPct val="30000"/>
              </a:spcBef>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GREEN CHECKMARK for YES OR RED X For No.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course is not about any one religious belief, nor does it reject religious belief, either.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use of the term spirit here is not meant in a religious sense.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the spiritual self is about your continuing sense of identity.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spiritual self is the realm of what a person values.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It’s the world view and the source of motivation.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emotional self and mental self are about the feelings and thoughts of a person in a given moment, the spiritual self is about the interconnectedness of thoughts and feelings over time that forms into a sense of personal identity.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baseline="0" dirty="0">
                <a:solidFill>
                  <a:srgbClr val="FF0000"/>
                </a:solidFill>
                <a:effectLst/>
                <a:latin typeface="+mn-lt"/>
                <a:ea typeface="+mn-ea"/>
                <a:cs typeface="+mn-cs"/>
              </a:rPr>
              <a:t>Ask if there are any questions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dirty="0">
                <a:solidFill>
                  <a:srgbClr val="FF0000"/>
                </a:solidFill>
                <a:effectLst/>
                <a:latin typeface="+mn-lt"/>
                <a:ea typeface="+mn-ea"/>
                <a:cs typeface="+mn-cs"/>
              </a:rPr>
              <a:t>Click next slide.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live inside physical bodies, so to speak, it’s not uncommon to proceed day in and day out without ever truly being aware of one’s body. Unless we are experiencing high degrees of pain or physical stress, how our bodies feel at any given moment can completely escape our notice. However, an increased awareness of your physical body is the first step in improving both your physical and emotional health. Even though it is a first step, the importance of being aware of your physical self and the space it operates can’t be understated.</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104581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b="1" kern="1200" cap="all" dirty="0">
              <a:solidFill>
                <a:schemeClr val="tx1"/>
              </a:solidFill>
              <a:effectLst/>
              <a:latin typeface="+mn-lt"/>
              <a:ea typeface="+mn-ea"/>
              <a:cs typeface="+mn-cs"/>
            </a:endParaRPr>
          </a:p>
          <a:p>
            <a:r>
              <a:rPr lang="en-US" sz="1600" b="1" cap="all" dirty="0"/>
              <a:t>FACILITATOR NOTEs &amp; Tips For Slide</a:t>
            </a:r>
          </a:p>
          <a:p>
            <a:r>
              <a:rPr lang="en-US" sz="1600" dirty="0"/>
              <a:t>Call on participants and discuss their answers. Start a verbal dialog. Don’t forget to check/repeat some of the responses provided in chat. </a:t>
            </a:r>
          </a:p>
          <a:p>
            <a:r>
              <a:rPr lang="en-US" sz="1600" dirty="0"/>
              <a:t>Use participant names and thank them for responding and sharing.</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Here is a scenario:</a:t>
            </a: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As Gabriel began to compose his email to Larissa, his cell phone lit up showing a call from </a:t>
            </a:r>
            <a:r>
              <a:rPr lang="en-US" sz="1600" baseline="0" dirty="0">
                <a:latin typeface="Calibri" panose="020F0502020204030204" pitchFamily="34" charset="0"/>
                <a:ea typeface="Calibri" panose="020F0502020204030204" pitchFamily="34" charset="0"/>
                <a:cs typeface="Times New Roman" panose="02020603050405020304" pitchFamily="18" charset="0"/>
              </a:rPr>
              <a:t>a difficult client. </a:t>
            </a:r>
            <a:r>
              <a:rPr lang="en-US" sz="1600" dirty="0">
                <a:latin typeface="Calibri" panose="020F0502020204030204" pitchFamily="34" charset="0"/>
                <a:ea typeface="Calibri" panose="020F0502020204030204" pitchFamily="34" charset="0"/>
                <a:cs typeface="Times New Roman" panose="02020603050405020304" pitchFamily="18" charset="0"/>
              </a:rPr>
              <a:t>Quickly answering, he was relieved that it was nothing serious but a touch base and schedule a meeting. After hanging up, he took a few moments to stand and stretch his neck and back muscles. Rubbing his shoulders and sensing the tightness, he committed to head to the gym after work.</a:t>
            </a: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eaLnBrk="0" hangingPunct="0">
              <a:spcBef>
                <a:spcPct val="30000"/>
              </a:spcBef>
              <a:defRPr/>
            </a:pPr>
            <a:r>
              <a:rPr lang="en-US" sz="1600" b="1" strike="noStrike" cap="all" dirty="0"/>
              <a:t>ASK</a:t>
            </a:r>
          </a:p>
          <a:p>
            <a:pPr marL="0" marR="0">
              <a:lnSpc>
                <a:spcPct val="115000"/>
              </a:lnSpc>
              <a:spcBef>
                <a:spcPts val="0"/>
              </a:spcBef>
              <a:spcAft>
                <a:spcPts val="1000"/>
              </a:spcAft>
            </a:pPr>
            <a:r>
              <a:rPr lang="en-US" sz="1600" strike="noStrike" dirty="0">
                <a:latin typeface="Calibri" panose="020F0502020204030204" pitchFamily="34" charset="0"/>
                <a:ea typeface="Times New Roman" panose="02020603050405020304" pitchFamily="18" charset="0"/>
                <a:cs typeface="Times New Roman" panose="02020603050405020304" pitchFamily="18" charset="0"/>
              </a:rPr>
              <a:t>How often do you check your physical body or pay attention to it?</a:t>
            </a:r>
          </a:p>
          <a:p>
            <a:pPr marL="0" marR="0">
              <a:lnSpc>
                <a:spcPct val="115000"/>
              </a:lnSpc>
              <a:spcBef>
                <a:spcPts val="0"/>
              </a:spcBef>
              <a:spcAft>
                <a:spcPts val="1000"/>
              </a:spcAft>
            </a:pPr>
            <a:r>
              <a:rPr lang="en-US" sz="1600" b="1" cap="all" dirty="0">
                <a:latin typeface="Calibri" panose="020F0502020204030204" pitchFamily="34" charset="0"/>
                <a:ea typeface="Times New Roman" panose="02020603050405020304" pitchFamily="18" charset="0"/>
                <a:cs typeface="Times New Roman" panose="02020603050405020304" pitchFamily="18" charset="0"/>
              </a:rPr>
              <a:t>USE YOUR POINTER TOOL and place it in a ROW THAT BEST PROVIDES YOUR ANSWER.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eaLnBrk="0" hangingPunct="0">
              <a:spcBef>
                <a:spcPct val="30000"/>
              </a:spcBef>
              <a:defRPr/>
            </a:pPr>
            <a:r>
              <a:rPr lang="en-US" sz="1600" b="1" cap="all" dirty="0"/>
              <a:t>FACILITATOR NOTEs</a:t>
            </a:r>
            <a:endParaRPr lang="en-US" sz="1600" dirty="0"/>
          </a:p>
          <a:p>
            <a:pPr lvl="0" eaLnBrk="0" hangingPunct="0">
              <a:spcBef>
                <a:spcPct val="30000"/>
              </a:spcBef>
              <a:defRPr/>
            </a:pPr>
            <a:r>
              <a:rPr lang="en-US" sz="1600" dirty="0"/>
              <a:t>Prompt Discussion: Conduct a general censes of the pointers and which category they were placed. </a:t>
            </a:r>
          </a:p>
          <a:p>
            <a:pPr lvl="0" eaLnBrk="0" hangingPunct="0">
              <a:spcBef>
                <a:spcPct val="30000"/>
              </a:spcBef>
              <a:defRPr/>
            </a:pPr>
            <a:r>
              <a:rPr lang="en-US" sz="1600" dirty="0"/>
              <a:t>NOTE: Do not say the answer is correct or incorrect; simply thank each participant for sharing.</a:t>
            </a: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0"/>
              </a:spcAft>
              <a:buClrTx/>
              <a:buSzTx/>
              <a:buFontTx/>
              <a:buNone/>
              <a:tabLst/>
              <a:defRPr/>
            </a:pPr>
            <a:r>
              <a:rPr lang="en-US" sz="1600" b="1" kern="1200" cap="all" dirty="0">
                <a:solidFill>
                  <a:schemeClr val="tx1"/>
                </a:solidFill>
                <a:effectLst/>
                <a:latin typeface="+mn-lt"/>
                <a:ea typeface="+mn-ea"/>
                <a:cs typeface="+mn-cs"/>
              </a:rPr>
              <a:t>SAY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dirty="0">
                <a:latin typeface="Calibri" panose="020F0502020204030204" pitchFamily="34" charset="0"/>
                <a:ea typeface="Calibri" panose="020F0502020204030204" pitchFamily="34" charset="0"/>
                <a:cs typeface="Times New Roman" panose="02020603050405020304" pitchFamily="18" charset="0"/>
              </a:rPr>
              <a:t>Periodically and habitually checking in on our physical body can have life extending benefits. Stretching after a few hours of sitting along with deep breathing contributes to greater body sensitivity. This can lead to improved decision making on diet, exercise and other personal choices.</a:t>
            </a:r>
            <a:endParaRPr lang="en-US" sz="16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FACILITATOR NOTEs: </a:t>
            </a:r>
            <a:r>
              <a:rPr lang="en-US" sz="1600" b="0" kern="1200" cap="all" dirty="0">
                <a:solidFill>
                  <a:schemeClr val="tx1"/>
                </a:solidFill>
                <a:effectLst/>
                <a:latin typeface="+mn-lt"/>
                <a:ea typeface="+mn-ea"/>
                <a:cs typeface="+mn-cs"/>
              </a:rPr>
              <a:t>R</a:t>
            </a:r>
            <a:r>
              <a:rPr lang="en-US" sz="1600" kern="1200" baseline="0" dirty="0">
                <a:solidFill>
                  <a:schemeClr val="tx1"/>
                </a:solidFill>
                <a:effectLst/>
                <a:latin typeface="+mn-lt"/>
                <a:ea typeface="+mn-ea"/>
                <a:cs typeface="+mn-cs"/>
              </a:rPr>
              <a:t>emember to clear icons before moving on.</a:t>
            </a:r>
            <a:endParaRPr lang="en-US" sz="16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rgbClr val="FF0000"/>
                </a:solidFill>
                <a:effectLst/>
                <a:latin typeface="+mn-lt"/>
                <a:ea typeface="+mn-ea"/>
                <a:cs typeface="+mn-cs"/>
              </a:rPr>
              <a:t>Transition:</a:t>
            </a:r>
            <a:r>
              <a:rPr lang="en-US" sz="1600" b="1" kern="1200" cap="all" baseline="0" dirty="0">
                <a:solidFill>
                  <a:srgbClr val="FF0000"/>
                </a:solidFill>
                <a:effectLst/>
                <a:latin typeface="+mn-lt"/>
                <a:ea typeface="+mn-ea"/>
                <a:cs typeface="+mn-cs"/>
              </a:rPr>
              <a:t> </a:t>
            </a:r>
            <a:r>
              <a:rPr lang="en-US" sz="16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 </a:t>
            </a: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014295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dirty="0"/>
              <a:t>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of the best ways to develop a habit of being physically aware comes from mindfulness meditation and the specific practice of scanning.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practice allows you to focus your attention throughout your body and take note of how things stand.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Since we often make stressful situations worse by holding tension in our muscles, practicing this method can make you aware, even in the midst of stress, of where this tension might be hiding and intensifying things.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endParaRPr lang="en-US" dirty="0"/>
          </a:p>
          <a:p>
            <a:pPr marL="0" marR="0" lvl="0" indent="0" algn="l" defTabSz="914400" rtl="0" eaLnBrk="0" fontAlgn="base" latinLnBrk="0" hangingPunct="0">
              <a:lnSpc>
                <a:spcPct val="115000"/>
              </a:lnSpc>
              <a:spcBef>
                <a:spcPts val="0"/>
              </a:spcBef>
              <a:spcAft>
                <a:spcPts val="1000"/>
              </a:spcAft>
              <a:buClrTx/>
              <a:buSzTx/>
              <a:buFontTx/>
              <a:buNone/>
              <a:tabLst/>
              <a:defRPr/>
            </a:pPr>
            <a:r>
              <a:rPr lang="en-US" dirty="0"/>
              <a:t>What ways have you consciously scanned your physical self during your workday or at home? After an intense conversation, after completing or during a strenuous physical task, after a long day at your desk?</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(Supporting discussion) Have you taken time out to possibly grab your warm blanket and a good book because your body was tired, and you mind not? </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771082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Progressive Relaxation</a:t>
            </a: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scanning can be an effective tool in becoming more aware of one’s physical self, a variation on this technique can actually improve one’s ability to relax. This technique is called progressive relaxation. It’s identical in process to scanning except that when you place your focus on a specific part of your body, you also tense up all the muscles in that area for 2-3 seconds, as you take deep breaths, and then you release the muscles. By tensing and releasing your muscles, you actually release any muscular tension that you were holding in your muscles before performing this technique. Progressive relaxation is a prelude to another technique called a relaxation response. This technique allows a person to immediately initiate a feeling of relaxation in the body without having to lie down or meditate. The Relaxation Response is achieved by consciously tensing all the muscles in your body at once as you inhale, and then relaxing all of your muscles together as you exhale.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the relaxation response can be supremely helpful when you find yourself in a stressful situation, and progressive relaxation is immensely helpful when you can’t fall asleep in bed, among other uses of the technique, consciously tensing one’s muscles is not healthy for everyone to practice. If you have TMD, a condition where you grind your teeth frequently, tensing the jaw muscles could actually be detrimental. The same applies if you have various types of physical injuries where the muscles around the injured body part are already tense and increasing tension can have negative results. If you are unsure of whether you should practice progressive relaxation or the relaxation response, you should probably consult with your doctor or stick to scanning as a method of increasing physical awareness and relaxation.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endParaRPr lang="en-US" dirty="0"/>
          </a:p>
          <a:p>
            <a:pPr marL="0" marR="0" lvl="0" indent="0" algn="l" defTabSz="914400" rtl="0" eaLnBrk="0" fontAlgn="base" latinLnBrk="0" hangingPunct="0">
              <a:lnSpc>
                <a:spcPct val="115000"/>
              </a:lnSpc>
              <a:spcBef>
                <a:spcPts val="0"/>
              </a:spcBef>
              <a:spcAft>
                <a:spcPts val="1000"/>
              </a:spcAft>
              <a:buClrTx/>
              <a:buSzTx/>
              <a:buFontTx/>
              <a:buNone/>
              <a:tabLst/>
              <a:defRPr/>
            </a:pPr>
            <a:r>
              <a:rPr lang="en-US" dirty="0"/>
              <a:t>What ways have you taken action to consciously relax during your workday? After an intense emotion like bad news?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(Supporting discussion) When should you not practice progressive relaxation?</a:t>
            </a: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1038409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Physical Stressors</a:t>
            </a: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become more physically aware, you should also become more aware of physical elements that create stress in your life. These can be varied and can have as much to do with what is outside your body as what you put into your body. Smoking, losing sleep, eating unhealthily, or setting up your work space non-ergonomically are just a few examples of physical stressors. While stress is an inevitable consequence of being alive, you can reduce stress in your life both by eliminating elements that cause you stress and developing strategies that reduce your physical stress.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endParaRPr lang="en-US" dirty="0"/>
          </a:p>
          <a:p>
            <a:pPr marL="0" marR="0" lvl="0" indent="0" algn="l" defTabSz="914400" rtl="0" eaLnBrk="0" fontAlgn="base" latinLnBrk="0" hangingPunct="0">
              <a:lnSpc>
                <a:spcPct val="115000"/>
              </a:lnSpc>
              <a:spcBef>
                <a:spcPts val="0"/>
              </a:spcBef>
              <a:spcAft>
                <a:spcPts val="1000"/>
              </a:spcAft>
              <a:buClrTx/>
              <a:buSzTx/>
              <a:buFontTx/>
              <a:buNone/>
              <a:tabLst/>
              <a:defRPr/>
            </a:pPr>
            <a:r>
              <a:rPr lang="en-US" dirty="0"/>
              <a:t>What ways have you taken action to </a:t>
            </a:r>
            <a:r>
              <a:rPr lang="en-US" u="sng" dirty="0"/>
              <a:t>remove</a:t>
            </a:r>
            <a:r>
              <a:rPr lang="en-US" dirty="0"/>
              <a:t> physical stressors from your workday? After an intense emotion?</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(Supporting discussion) </a:t>
            </a:r>
            <a:r>
              <a:rPr lang="en-US" dirty="0"/>
              <a:t>Have you rubbed your own shoulders when you felt stress building up in your neck and shoulders, stretched in the middle of the work day or took a brisk walk during lunch? What about splashing cold water on your face, take a hot shower, or simply closed your eyes? </a:t>
            </a: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952728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exercise regularly, you can improve yourself in many ways.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 helps your brain to stimulate positive emotions and eliminate low-arousal emotions such as disappointment or depression.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 improves your physical health, your energy level, and it reduces physical stress.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good exercise program focuses on improving your body in four areas: Balance, Endurance, Strength and Flexibility.</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SAY:</a:t>
            </a:r>
          </a:p>
          <a:p>
            <a:pPr marL="171450" marR="0" indent="-171450">
              <a:lnSpc>
                <a:spcPct val="115000"/>
              </a:lnSpc>
              <a:spcBef>
                <a:spcPts val="0"/>
              </a:spcBef>
              <a:spcAft>
                <a:spcPts val="1000"/>
              </a:spcAft>
              <a:buFont typeface="Arial" panose="020B0604020202020204" pitchFamily="34" charset="0"/>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Balance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Exercises such as Tai Chi, martial arts, yoga, and gymnastics all help you to improve your physical balance (and by extension your mental, emotional, and spiritual balance as well).</a:t>
            </a:r>
          </a:p>
          <a:p>
            <a:pPr marL="171450" marR="0" lvl="0" indent="-171450">
              <a:lnSpc>
                <a:spcPct val="115000"/>
              </a:lnSpc>
              <a:spcBef>
                <a:spcPts val="0"/>
              </a:spcBef>
              <a:spcAft>
                <a:spcPts val="1000"/>
              </a:spcAft>
              <a:buFont typeface="Arial" panose="020B0604020202020204" pitchFamily="34" charset="0"/>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Endurance.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Exercises such as running, swimming, cycling, or aerobics help you to improve your physical capacity,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stamina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and ability to overcome. Improved endurance means you can function better for longer periods of time.</a:t>
            </a:r>
          </a:p>
          <a:p>
            <a:pPr marL="171450" marR="0" lvl="0" indent="-171450">
              <a:lnSpc>
                <a:spcPct val="115000"/>
              </a:lnSpc>
              <a:spcBef>
                <a:spcPts val="0"/>
              </a:spcBef>
              <a:spcAft>
                <a:spcPts val="1000"/>
              </a:spcAft>
              <a:buFont typeface="Arial" panose="020B0604020202020204" pitchFamily="34" charset="0"/>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Strength.</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Weight training is the best way to improve your physical</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strength. You can use free weights (don’t forget to have a spotter), weight machines, kettle bells, or resistance bands. Remember the greater the weight you lift, the more muscle mass you can build. The more repetitions you do, the more toned and defined your muscles become. One way to combine endurance and weight training is to circuit train. This means that instead of doing three sets of reps at each station with 30 seconds to a minute to recover, you do one set and move on in a circuit with no rest between sets. Repeat the circuit three times. </a:t>
            </a:r>
          </a:p>
          <a:p>
            <a:pPr marL="171450" marR="0" lvl="0" indent="-171450">
              <a:lnSpc>
                <a:spcPct val="115000"/>
              </a:lnSpc>
              <a:spcBef>
                <a:spcPts val="0"/>
              </a:spcBef>
              <a:spcAft>
                <a:spcPts val="1000"/>
              </a:spcAft>
              <a:buFont typeface="Arial" panose="020B0604020202020204" pitchFamily="34" charset="0"/>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Flexibility.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Stretching is vital to a good exercise regimen. Not only does this improve your flexibility, but practicing yoga, Pilates, or other types of stretching exercises also eliminates toxins in your body that create stress and discomfort, and stretching also prevents injuries.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of the four exercise strategies do you use most often? What benefits</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do you see from doing that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YOUR POINTER TOOL and POINT TO THE OPTION ON THE SCREEN THAT BEST PROVIDES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kern="1200" cap="none"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Even though we hear it all the time and know deep down that exercising is good for us, it remains difficult to put into practice and to keep it up. </a:t>
            </a:r>
          </a:p>
          <a:p>
            <a:pPr marL="0" marR="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Here are some suggestions to help you maintain a consistent exercise regimen:</a:t>
            </a:r>
          </a:p>
          <a:p>
            <a:pPr marL="342900" marR="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ea typeface="Times New Roman" panose="02020603050405020304" pitchFamily="18" charset="0"/>
                <a:cs typeface="Times New Roman" panose="02020603050405020304" pitchFamily="18" charset="0"/>
              </a:rPr>
              <a:t>Try to exercise at the same time each day, and avoid exercise three hours before you go to sleep.</a:t>
            </a:r>
          </a:p>
          <a:p>
            <a:pPr marL="342900" marR="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ea typeface="Times New Roman" panose="02020603050405020304" pitchFamily="18" charset="0"/>
                <a:cs typeface="Times New Roman" panose="02020603050405020304" pitchFamily="18" charset="0"/>
              </a:rPr>
              <a:t>Find a workout partner. This can help you when you aren’t feeling as motivated, and you can help your partner when they aren’t motivated to stick with it.</a:t>
            </a:r>
          </a:p>
          <a:p>
            <a:pPr marL="342900" marR="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ea typeface="Times New Roman" panose="02020603050405020304" pitchFamily="18" charset="0"/>
                <a:cs typeface="Times New Roman" panose="02020603050405020304" pitchFamily="18" charset="0"/>
              </a:rPr>
              <a:t>Never exercise beyond your physical capabilities. When you initially begin exercising, you might experience muscle soreness. This ache is a different feeling than a muscle tear, which will be a sharper and more pronounced pain. There is the saying, “No pain, no gain,” but you must differentiate between the hurt of improving yourself physically and the pain of injury.</a:t>
            </a:r>
          </a:p>
          <a:p>
            <a:pPr marL="342900" marR="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ea typeface="Times New Roman" panose="02020603050405020304" pitchFamily="18" charset="0"/>
                <a:cs typeface="Times New Roman" panose="02020603050405020304" pitchFamily="18" charset="0"/>
              </a:rPr>
              <a:t>Drink plenty of water and eat a balanced diet with lots of vitamins. If you experience muscle soreness that lasts for more than a few days, you might not be getting enough vitamin C. Especially if your exercise regimen involves stretching, you need to drink plenty of water to flush the stress-producing toxins from your body.</a:t>
            </a:r>
          </a:p>
          <a:p>
            <a:pPr marL="342900" marR="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ea typeface="Times New Roman" panose="02020603050405020304" pitchFamily="18" charset="0"/>
                <a:cs typeface="Times New Roman" panose="02020603050405020304" pitchFamily="18" charset="0"/>
              </a:rPr>
              <a:t>Vary up your exercise regimen from time to time. This accomplishes two things: it prevents your body from getting used to an exercise so that the positive changes are decreased (known as plateauing), and changing up your regimen keeps the exercises from becoming boring. Make sure that your new exercises continue to improve your physical self in each of the four areas: balance, strength, flexibility, and endurance.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baseline="0" dirty="0">
                <a:solidFill>
                  <a:srgbClr val="FF0000"/>
                </a:solidFill>
                <a:effectLst/>
                <a:latin typeface="+mn-lt"/>
                <a:ea typeface="+mn-ea"/>
                <a:cs typeface="+mn-cs"/>
              </a:rPr>
              <a:t>Ask if there are any questions before moving on.</a:t>
            </a: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kern="1200" cap="none"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697130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1:30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Improving Self-Awareness</a:t>
            </a:r>
            <a:r>
              <a:rPr lang="en-US" sz="1200" kern="1200" dirty="0">
                <a:solidFill>
                  <a:schemeClr val="tx1"/>
                </a:solidFill>
                <a:effectLst/>
                <a:latin typeface="+mn-lt"/>
                <a:ea typeface="+mn-ea"/>
                <a:cs typeface="+mn-cs"/>
              </a:rPr>
              <a:t>. Thank you for joining our session today. My name is [_____] and I live in [city/state/providence] and work with 327 Solutions. </a:t>
            </a:r>
            <a:r>
              <a:rPr lang="en-US" b="0" dirty="0"/>
              <a:t>For the last two decades, 327 Solutions provides and supports a national client base and with US Government Agencies. 327 Solutions creates and delivers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enjoy having an opportunity to see familiar names in these sessions! 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a:t>
            </a: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52253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emotional aspect of the self has long been misunderstood. The ancient cultures from which many of our own contemporary values have derived were faced with a difficult task. With the advent of agriculture, for the first time in human history, people did not have to wander and had food surpluses that went beyond the immediate moment. As a result, suddenly</a:t>
            </a:r>
            <a:r>
              <a:rPr lang="en-US" sz="1200" strike="noStrike" baseline="0" dirty="0">
                <a:effectLst/>
                <a:latin typeface="Calibri" panose="020F0502020204030204" pitchFamily="34" charset="0"/>
                <a:ea typeface="Times New Roman" panose="02020603050405020304" pitchFamily="18" charset="0"/>
                <a:cs typeface="Times New Roman" panose="02020603050405020304" pitchFamily="18" charset="0"/>
              </a:rPr>
              <a:t> there were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large groups of people living near each other. In order to limit the destructive impulses that tended to come out when large groups gathered, people began to champion concepts of reason and rationality. In doing so, they suggested that emotions themselves might be undesirable, or that acknowledging emotions as a sign of weakness. Nothing could be further from the truth.</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813151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eaLnBrk="0" hangingPunct="0">
              <a:spcBef>
                <a:spcPct val="30000"/>
              </a:spcBef>
              <a:defRPr/>
            </a:pPr>
            <a:r>
              <a:rPr lang="en-US" sz="1200" b="1" cap="all" dirty="0"/>
              <a:t>FACILITATOR NOTEs</a:t>
            </a:r>
            <a:endParaRPr lang="en-US" sz="1200" dirty="0"/>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pPr eaLnBrk="0" hangingPunct="0">
              <a:spcBef>
                <a:spcPct val="30000"/>
              </a:spcBef>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Here is a scenario:</a:t>
            </a:r>
          </a:p>
          <a:p>
            <a:pPr marL="0" marR="0">
              <a:lnSpc>
                <a:spcPct val="115000"/>
              </a:lnSpc>
              <a:spcBef>
                <a:spcPts val="0"/>
              </a:spcBef>
              <a:spcAft>
                <a:spcPts val="0"/>
              </a:spcAft>
            </a:pPr>
            <a:r>
              <a:rPr lang="en-US" sz="1200" dirty="0">
                <a:latin typeface="Calibri" panose="020F0502020204030204" pitchFamily="34" charset="0"/>
                <a:ea typeface="Calibri" panose="020F0502020204030204" pitchFamily="34" charset="0"/>
                <a:cs typeface="Times New Roman" panose="02020603050405020304" pitchFamily="18" charset="0"/>
              </a:rPr>
              <a:t>Mia felt shocked and humiliated when Nolan bumped into her in the café and said “I assume you’re off to another job interview, huh? A second interview?” Later, that day Nolan apologized for his sarcastic outburst. Bottling up his fear of losing Mia his lead PM, resulted in the eruption which may damage the relationship. </a:t>
            </a:r>
          </a:p>
          <a:p>
            <a:pPr marL="0" marR="0" lvl="0" indent="0" algn="l" defTabSz="914400" rtl="0" eaLnBrk="0" fontAlgn="base" latinLnBrk="0" hangingPunct="0">
              <a:lnSpc>
                <a:spcPct val="115000"/>
              </a:lnSpc>
              <a:spcBef>
                <a:spcPts val="0"/>
              </a:spcBef>
              <a:spcAft>
                <a:spcPts val="0"/>
              </a:spcAft>
              <a:buClrTx/>
              <a:buSzTx/>
              <a:buFontTx/>
              <a:buNone/>
              <a:tabLst/>
              <a:defRPr/>
            </a:pPr>
            <a:r>
              <a:rPr lang="en-US" sz="1200" dirty="0">
                <a:latin typeface="Calibri" panose="020F0502020204030204" pitchFamily="34" charset="0"/>
                <a:ea typeface="Calibri" panose="020F0502020204030204" pitchFamily="34" charset="0"/>
                <a:cs typeface="Times New Roman" panose="02020603050405020304" pitchFamily="18" charset="0"/>
              </a:rPr>
              <a:t>Holding back from expressing strong feelings in one area can feel socially appropriate, but it doesn’t allow for a release of tension in another </a:t>
            </a:r>
            <a:r>
              <a:rPr lang="en-US" sz="1200" baseline="0" dirty="0">
                <a:latin typeface="Calibri" panose="020F0502020204030204" pitchFamily="34" charset="0"/>
                <a:ea typeface="Calibri" panose="020F0502020204030204" pitchFamily="34" charset="0"/>
                <a:cs typeface="Times New Roman" panose="02020603050405020304" pitchFamily="18" charset="0"/>
              </a:rPr>
              <a:t>causing emotional outbursts that are inappropriate or erroneously directed.</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b="1" dirty="0"/>
              <a:t>Validity of Emotions </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have heard it said that all emotions are valid, but what exactly does this mean?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Does this mean that any time you feel an emotion you are perfectly justified in feeling an emotion?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your child spills a glass of milk, does the validity of emotions mean you are correct in being angry with your child?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Perhaps the notion of correct versus incorrect is the wrong approach.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validity of emotions means that in any situation, if you feel </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an emotion, such as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anger, regardless of the cause, it is valid to acknowledge to yourself that you do indeed feel anger.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validity of emotions means that denying an emotional state is a dangerous action that can have big consequences, often resulting in an emotional breakdown in the future if not addressed.</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you ever validated your emotion DURING or AFTER a situation? If so, what made you stop and validate? </a:t>
            </a:r>
            <a:r>
              <a:rPr lang="en-US" sz="1200" b="0" cap="none" dirty="0">
                <a:effectLst/>
                <a:latin typeface="Calibri" panose="020F0502020204030204" pitchFamily="34" charset="0"/>
                <a:ea typeface="Times New Roman" panose="02020603050405020304" pitchFamily="18" charset="0"/>
                <a:cs typeface="Times New Roman" panose="02020603050405020304" pitchFamily="18" charset="0"/>
              </a:rPr>
              <a:t>If no, </a:t>
            </a: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When should you acknowledge your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cap="none" dirty="0">
                <a:effectLst/>
                <a:latin typeface="Calibri" panose="020F0502020204030204" pitchFamily="34" charset="0"/>
                <a:ea typeface="Times New Roman" panose="02020603050405020304" pitchFamily="18" charset="0"/>
                <a:cs typeface="Times New Roman" panose="02020603050405020304" pitchFamily="18" charset="0"/>
              </a:rPr>
              <a:t>(Additional discussion) Did the result hurt or insult someone/yourself, did you feel badly, rectify the situation? </a:t>
            </a: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eaLnBrk="0" hangingPunct="0">
              <a:spcBef>
                <a:spcPct val="30000"/>
              </a:spcBef>
              <a:defRPr/>
            </a:pPr>
            <a:r>
              <a:rPr lang="en-US" sz="1200" b="1" cap="all" dirty="0"/>
              <a:t>FACILITATOR NOTEs</a:t>
            </a:r>
            <a:endParaRPr lang="en-US" sz="1200" dirty="0"/>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Say</a:t>
            </a:r>
            <a:endParaRPr lang="en-US" sz="1200"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b="1" dirty="0"/>
              <a:t>Utility of Emotions</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human beings established cities and civilization, life was, in the words of Thomas Hobbes, “mean, nasty, brutish, and short.”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any moment a person could find his or herself in mortal danger.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this type of environment, the ability to feel fear served a purpose that was often the difference between life and death.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adrenaline coursing through your system, you could approach the situation as if it was the life and death situation it actually was more often than not.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Of course, nowadays, we might feel that same adrenaline rushed when faced with a tense situation</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and, while it is not a life typically a life or death situation, that emotion, if guided, can direct our actions or allow us to later reflect upon our environment and why we felt that 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we feel emotions they provide us with important information about both our environment and, more importantly, our assessment of that environment.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STATE: If you felt fear, your sympathetic nervous system could stimulate your adrenal glands and you would feel the impulse to run away or fight. </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do you feel this type of emotion?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(Additional discussion examples) Having a conflict with someone that goes against your values. Someone trying to influence you in a strong manner or someone blaming you.</a:t>
            </a: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288229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eaLnBrk="0" hangingPunct="0">
              <a:spcBef>
                <a:spcPct val="30000"/>
              </a:spcBef>
              <a:defRPr/>
            </a:pPr>
            <a:r>
              <a:rPr lang="en-US" sz="1200" b="1" cap="all" dirty="0"/>
              <a:t>FACILITATOR NOTEs</a:t>
            </a:r>
            <a:endParaRPr lang="en-US" sz="1200" dirty="0"/>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b="1" dirty="0"/>
              <a:t>Emotional Arousal</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make the best use of our emotions, it becomes important to be able to identify how we feel at any given moment.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Psychologists have developed the theory of emotional granularity to help us with just that.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According to this theory, emotions can be identified by two different primary characteristics: the level to which they excite us, known as arousal; and the degree to which we experience them as pleasant or unpleasant, known as valence.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Emotions that are characterized as having high arousal would be emotions such as joy, anger, enthusiasm, and anxiety.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Low arousal emotions would include depression but also calm.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 thoughts tend to race, along with your pulse, you are probably feeling an emotion or group of emotions that are characterized by high levels of arousal. </a:t>
            </a: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3536146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eaLnBrk="0" hangingPunct="0">
              <a:spcBef>
                <a:spcPct val="30000"/>
              </a:spcBef>
              <a:defRPr/>
            </a:pPr>
            <a:r>
              <a:rPr lang="en-US" sz="1200" b="1" cap="all" dirty="0"/>
              <a:t>FACILITATOR NOTEs</a:t>
            </a:r>
            <a:endParaRPr lang="en-US" sz="1200" dirty="0"/>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b="1" dirty="0"/>
              <a:t>Emotional Valence</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 valence refers to whether the emotion is experienced as a pleasant condition or an unpleasant condition.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Emotions that are unpleasant tend to indicate that something needs to change – either in ourselves or in our environment.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Emotions that are on the pleasant side of the valence scale indicate that whatever is happening works for us.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are having a good time, you are experiencing emotions on the pleasurable side of the valence continuum.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baseline="0" dirty="0">
                <a:solidFill>
                  <a:srgbClr val="FF0000"/>
                </a:solidFill>
                <a:effectLst/>
                <a:latin typeface="+mn-lt"/>
                <a:ea typeface="+mn-ea"/>
                <a:cs typeface="+mn-cs"/>
              </a:rPr>
              <a:t>Ask if there are any questions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854298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4:00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useful way of thinking about emotions is to divide them into categories based on how they help us to perform. </a:t>
            </a:r>
          </a:p>
          <a:p>
            <a:pPr marL="0" marR="0" lvl="0" indent="0" algn="l" defTabSz="914400" rtl="0" eaLnBrk="0" fontAlgn="base" latinLnBrk="0" hangingPunct="0">
              <a:lnSpc>
                <a:spcPct val="100000"/>
              </a:lnSpc>
              <a:spcBef>
                <a:spcPts val="0"/>
              </a:spcBef>
              <a:spcAft>
                <a:spcPts val="0"/>
              </a:spcAft>
              <a:buClrTx/>
              <a:buSzTx/>
              <a:buFontTx/>
              <a:buNone/>
              <a:tabLst/>
              <a:defRPr/>
            </a:pPr>
            <a:r>
              <a:rPr lang="en-US" b="1" dirty="0"/>
              <a:t>Emotions that always help us to perform well</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could assign one category for emotions that always help us to perform well. </a:t>
            </a: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Emotions such as enthusiasm, confidence, tenacity, and optimism would fall into this category of high performance emotions. </a:t>
            </a: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high performance emotions are characterized as being high arousal emotions and as being emotions where our focus is wide and open.</a:t>
            </a: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b="1" dirty="0"/>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dirty="0"/>
              <a:t>Emotions that always interfere with high performance</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category of emotions becomes obvious. If we have a category for high performance emotions, then it follows that we should have a category for emotions that always interfere with high performance.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are called blue emotions, and they include such emotions as dejection, depression, boredom, and disappointment.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emotions are marked by qualities of low arousal and a narrowed and closed focus.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 third category for emotions would cover those emotions that can either improve our performance or impede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emotions include anger, anxiety, and frustration, and they are called swing emotions because they can swing either way into motivating better performance or interfering with good performance. </a:t>
            </a:r>
          </a:p>
          <a:p>
            <a:pPr marL="0" marR="0">
              <a:lnSpc>
                <a:spcPct val="115000"/>
              </a:lnSpc>
              <a:spcBef>
                <a:spcPts val="0"/>
              </a:spcBef>
              <a:spcAft>
                <a:spcPts val="1000"/>
              </a:spcAft>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Take anxiety for example.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someone preparing for a test was to feel anxious about that test, this could lead either to that person studying harder or freezing up.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anxiety led to more studying, we could say that the emotion caused the person’s behavior to swing into the realm of high performance.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anxiety made the person freeze up, than obviously, that person probably did not do too well on the test, and the effects of that emotion led to decreased performance as if the emotion were a blue emotion.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Swing emotions are characterized as being high arousal emotions but with a narrowed focus.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fourth category of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emotions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does not get discussed much because we often don’t recognize emotions in this category as emotions, seeing them more as neutral states. However, low arousal and wide focused emotions such as calm and satisfaction can be high performance emotions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Mapping our own emotional categories</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can help us to be more aware of those emotions and the impact they 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the emotions that always help you to preform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the emotions that can interfere with high performance?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the emotions that can improve or impede our performance?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window TO PROVIDE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baseline="0" dirty="0">
                <a:solidFill>
                  <a:srgbClr val="FF0000"/>
                </a:solidFill>
                <a:effectLst/>
                <a:latin typeface="+mn-lt"/>
                <a:ea typeface="+mn-ea"/>
                <a:cs typeface="+mn-cs"/>
              </a:rPr>
              <a:t>Ask if there are any questions before moving 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SAY</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wrapping up this section of Emotional Self, recognize and accept ways you or someone you work with are showing signs of emotions. </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Think about if they are emotional arousals or a utility of emotions.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Consider your physical self and the way it can impact your emotional self. How can and will you manage it?</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Engage and use your emotions to drive your positive performance and how it impacts your outcomes and results.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baseline="0" dirty="0">
                <a:solidFill>
                  <a:srgbClr val="FF0000"/>
                </a:solidFill>
                <a:effectLst/>
                <a:latin typeface="+mn-lt"/>
                <a:ea typeface="+mn-ea"/>
                <a:cs typeface="+mn-cs"/>
              </a:rPr>
              <a:t>Ask if there are any questions before moving on.</a:t>
            </a: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3397134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Strictly speaking, it is not possible to control your emotions. However, your thought processes often determine how you assess a situation, and </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that is where emotions can interfere with that assessment. 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assessment may be influenced by your emotions, for example, you may be angry in a situation that when viewed in another way would not warrant anger at all.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Consequently, in developing greater self-awareness, you must become aware of your mental self and the impact</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your physical self and emotional self can have, which we will get to in a moment.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aspect of awareness of your mental self is being aware of your thinking style. Psychologists differentiate between two types of thinking styles: global and linear.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Neither thinking style is inherently better than the other.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terms merely describe ways in which people process information.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Global thinkers tend to be big picture thinkers.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They’re more interested in the theory or concept behind something than they are in the minute details.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Conversely, linear thinkers are more interested in the details than in the big picture.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linear thinker will tend to prefer step by step processes for doing things, rather than an overarching theory about them.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way to think about the differences between global thinking and linear thinking is to imagine you are given a toy that is in pieces and needs to be assembled.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a global thinker, you will be more likely to look at the picture of what the assembled toy looks like and attempt to put it together based on this picture.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a linear thinker, you will more likely proceed through the instructions step by step.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neither approach is wrong, in group projects, global thinkers tend to work well with and prefer working with other global thinkers, whereas linear thinkers prefer to work with other linear thinkers.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dirty="0">
                <a:solidFill>
                  <a:schemeClr val="tx1"/>
                </a:solidFill>
                <a:effectLst/>
                <a:latin typeface="+mn-lt"/>
                <a:ea typeface="+mn-ea"/>
                <a:cs typeface="+mn-cs"/>
              </a:rPr>
              <a:t>Provide a reason of why knowing these two types of thinking styles are important to know for self-awareness? Do you have an example you would like to share?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dirty="0">
                <a:solidFill>
                  <a:schemeClr val="tx1"/>
                </a:solidFill>
                <a:effectLst/>
                <a:latin typeface="+mn-lt"/>
                <a:ea typeface="+mn-ea"/>
                <a:cs typeface="+mn-cs"/>
              </a:rPr>
              <a:t>(Additional discussion) Think about your work environment and an instance of where you had observed mixed or matched thinking styles during a meeting. Combine that with the (positive or negative) awareness of self? What was the outcome? If not a</a:t>
            </a:r>
            <a:r>
              <a:rPr lang="en-US" sz="1200" b="0" kern="1200" cap="none" baseline="0" dirty="0">
                <a:solidFill>
                  <a:schemeClr val="tx1"/>
                </a:solidFill>
                <a:effectLst/>
                <a:latin typeface="+mn-lt"/>
                <a:ea typeface="+mn-ea"/>
                <a:cs typeface="+mn-cs"/>
              </a:rPr>
              <a:t> </a:t>
            </a:r>
            <a:r>
              <a:rPr lang="en-US" sz="1200" b="0" kern="1200" cap="none" dirty="0">
                <a:solidFill>
                  <a:schemeClr val="tx1"/>
                </a:solidFill>
                <a:effectLst/>
                <a:latin typeface="+mn-lt"/>
                <a:ea typeface="+mn-ea"/>
                <a:cs typeface="+mn-cs"/>
              </a:rPr>
              <a:t>desired outcome, what could have been done differently to change the outcome?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dirty="0">
                <a:solidFill>
                  <a:schemeClr val="tx1"/>
                </a:solidFill>
                <a:effectLst/>
                <a:latin typeface="+mn-lt"/>
                <a:ea typeface="+mn-ea"/>
                <a:cs typeface="+mn-cs"/>
              </a:rPr>
              <a:t>With the given example of the toy, what do you think it would look like if this was a project team working together or a newly created team?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BOX TO PROVIDE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r>
              <a:rPr lang="en-US" dirty="0"/>
              <a:t>NOTE: After saying the scenario and participant use their pointer tool, provide the additional supporting info to support the answer.</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happens when thinking goes bad? There are numerous examples of distorted thinking that give us an inaccurate assessment of our situation.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Distorted thinking comes into play typically when we have narrowed our focus on things.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Whether the emotion is of the high or low arousal variety, if its valence is on the unpleasant side, it typically has distorted patterns of thinking that go with it.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dirty="0">
                <a:solidFill>
                  <a:schemeClr val="bg1"/>
                </a:solidFill>
                <a:latin typeface="+mn-lt"/>
                <a:ea typeface="+mn-ea"/>
                <a:cs typeface="+mn-cs"/>
              </a:rPr>
              <a:t>Magnifying and Minimizing</a:t>
            </a:r>
            <a:r>
              <a:rPr lang="en-US" sz="1200" b="1" kern="1200" dirty="0">
                <a:solidFill>
                  <a:schemeClr val="bg1"/>
                </a:solidFill>
                <a:effectLst/>
                <a:latin typeface="+mn-lt"/>
                <a:ea typeface="+mn-ea"/>
                <a:cs typeface="+mn-cs"/>
              </a:rPr>
              <a:t> </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magnify the importance of things, or on the contrary, minimize or shrink them into being insignificant</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dirty="0">
                <a:solidFill>
                  <a:schemeClr val="bg1"/>
                </a:solidFill>
              </a:rPr>
              <a:t>Thinking in the imperative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having a fixed idea of what other should or shouldn't do, setting expectations in others that can't be met</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dirty="0">
                <a:solidFill>
                  <a:schemeClr val="bg1"/>
                </a:solidFill>
              </a:rPr>
              <a:t>Dichotomous reasoning</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 all or nothing mentality, thinking a situation can ONLY be one way or the other</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dirty="0">
                <a:solidFill>
                  <a:schemeClr val="bg1"/>
                </a:solidFill>
              </a:rPr>
              <a:t>Destructive labeling</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Definitive overgeneralization of some one or something, attributing  a single error or misfortune to be a failure for forever</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dirty="0">
                <a:solidFill>
                  <a:schemeClr val="bg1"/>
                </a:solidFill>
              </a:rPr>
              <a:t>Personalizing</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Considering yourself the cause for a negative event that is external to you and that you are not responsible for</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are going to use our pointer tool for this section. I am going to say a few scenarios. </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examples of distorted thinking patterns – select the one you think it best represents. Everyone ready?</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YOUR POINTER TOOL and POINT TO THE OPTION ON THE SCREEN THAT BEST PROVIDES YOUR 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(Answer: Destructive Labeling)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 </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Woo-</a:t>
            </a:r>
            <a:r>
              <a:rPr lang="en-US" sz="1200" b="0" dirty="0" err="1">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jin</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was telling </a:t>
            </a:r>
            <a:r>
              <a:rPr lang="en-US" sz="1200" b="0" u="sng"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Carla</a:t>
            </a:r>
            <a:r>
              <a:rPr lang="en-US" sz="1200" b="0" u="none"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about a situation he experienced with a colleague the previous week. During</a:t>
            </a:r>
            <a:r>
              <a:rPr lang="en-US" sz="1200" b="0" u="none" baseline="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our weekly meeting he said, Jane was constantly chatting on her phone. When I asked her to stop because it was annoying and she acted like an unruly teenager. Well, she hasn’t spoken to me since, see what I mean!”</a:t>
            </a:r>
            <a:endParaRPr lang="en-US" sz="1200" b="0" u="none"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Wingdings" panose="05000000000000000000" pitchFamily="2" charset="2"/>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a:t>
            </a:r>
          </a:p>
          <a:p>
            <a:pPr marL="0" marR="0" lvl="0" indent="0">
              <a:lnSpc>
                <a:spcPct val="115000"/>
              </a:lnSpc>
              <a:spcBef>
                <a:spcPts val="0"/>
              </a:spcBef>
              <a:spcAft>
                <a:spcPts val="1000"/>
              </a:spcAft>
              <a:buFont typeface="Symbol" panose="05050102010706020507" pitchFamily="18"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Destructive Labeling.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have ever thought to yourself “this is stupid” or “my child is a brat” you are engaged in destructive labeling.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your thought may have some merit, it is a generalized statement that labels a person or situation in an unhelpful way.</a:t>
            </a: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Answer: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Thinking in the imperative)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Ryan is speaking with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Sophie</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He says, “I don’t understand why managers can’t write up our goals and evaluations for the year. They know the corporate goals and they know our every project and outcome.”</a:t>
            </a: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a:t>
            </a:r>
          </a:p>
          <a:p>
            <a:pPr marL="0" marR="0" lvl="0" indent="0">
              <a:lnSpc>
                <a:spcPct val="115000"/>
              </a:lnSpc>
              <a:spcBef>
                <a:spcPts val="0"/>
              </a:spcBef>
              <a:spcAft>
                <a:spcPts val="1000"/>
              </a:spcAft>
              <a:buFont typeface="Symbol" panose="05050102010706020507" pitchFamily="18"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Thinking in the imperative.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think in imperatives, you fixate on how you think a person or situation ought to be rather than how it is.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often takes you into areas of a situation for which you have no control.</a:t>
            </a: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Answer: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Magnifying)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Maria</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is speaking with Pau. She shares with him that she is stressed out and overwhelmed. He asks her why she feels this way. Her response was, “I have more work than anyone on my team. I spend every waking moment tackling all the assignments and projects that I have assigned to me. I do not get to spend any time with my family.”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a:t>
            </a:r>
          </a:p>
          <a:p>
            <a:pPr marL="0" marR="0" lvl="0" indent="0">
              <a:lnSpc>
                <a:spcPct val="115000"/>
              </a:lnSpc>
              <a:spcBef>
                <a:spcPts val="0"/>
              </a:spcBef>
              <a:spcAft>
                <a:spcPts val="1000"/>
              </a:spcAft>
              <a:buFont typeface="Symbol" panose="05050102010706020507" pitchFamily="18"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Magnifying and Minimizing.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 person magnifies a situation, they are said to be making a mountain out of a molehill.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Magnification involves exaggerating the extent of a problem or choosing the worst set of outcomes as the most likely outcome.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Minimizing is the opposite. When you minimize you blow off something as being less important than it truly is.</a:t>
            </a: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Answer: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Personalizing)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Julia</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and Emil were using webcams in WebEx meeting.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Juila</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interrupted Emil and said, what was that face for, because I addressed a concern or because I am talking too much?</a:t>
            </a: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Personalizing.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personalize something, you assume that whatever is happening is about you.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a co-worker is frowning, it’s obviously because of something you did, according to this distorted thinking pattern.</a:t>
            </a: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(Answer: Dichotomous Reasoning)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 </a:t>
            </a:r>
            <a:r>
              <a:rPr lang="en-US" sz="1200" b="0" u="sng"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Elena</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is speaking with</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Filip. She says, “If Alex is the programmer on the team, he should do all the data base loads.”</a:t>
            </a: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Dichotomous Reasoning.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distorted thinking style involves thinking in black and white, either/or, or hyperbolic terms.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Frequently there is an in between that the thinker is discounting.</a:t>
            </a:r>
          </a:p>
          <a:p>
            <a:pPr marL="0" marR="0" lvl="0" indent="0" algn="l" defTabSz="914400" rtl="0" eaLnBrk="0" fontAlgn="base" latinLnBrk="0" hangingPunct="0">
              <a:lnSpc>
                <a:spcPct val="115000"/>
              </a:lnSpc>
              <a:spcBef>
                <a:spcPts val="0"/>
              </a:spcBef>
              <a:spcAft>
                <a:spcPts val="1000"/>
              </a:spcAft>
              <a:buClrTx/>
              <a:buSzTx/>
              <a:buFont typeface="+mj-lt"/>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15000"/>
              </a:lnSpc>
              <a:spcBef>
                <a:spcPts val="0"/>
              </a:spcBef>
              <a:spcAft>
                <a:spcPts val="1000"/>
              </a:spcAft>
              <a:buClrTx/>
              <a:buSzTx/>
              <a:buFont typeface="+mj-lt"/>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Answer: </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Minimizing)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Ji-min</a:t>
            </a:r>
            <a:r>
              <a:rPr lang="en-US" sz="1200" u="none"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the lead</a:t>
            </a:r>
            <a:r>
              <a:rPr lang="en-US" sz="120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project manager over heard Simon a developer speaking with Sue the Director of Finance. She became frustrated when he said the launch of the new platform for the departments project assets was about finished and took no time at all. Ji-min knew that the project was about 75% complete and Simon was not aware of all the back end work that is being done to more the project forward.</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nSpc>
                <a:spcPct val="115000"/>
              </a:lnSpc>
              <a:spcBef>
                <a:spcPts val="0"/>
              </a:spcBef>
              <a:spcAft>
                <a:spcPts val="1000"/>
              </a:spcAft>
              <a:buFont typeface="Wingdings" panose="05000000000000000000" pitchFamily="2" charset="2"/>
              <a:buNone/>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gn="l" defTabSz="914400" rtl="0" eaLnBrk="0" fontAlgn="base" latinLnBrk="0" hangingPunct="0">
              <a:lnSpc>
                <a:spcPct val="115000"/>
              </a:lnSpc>
              <a:spcBef>
                <a:spcPts val="0"/>
              </a:spcBef>
              <a:spcAft>
                <a:spcPts val="1000"/>
              </a:spcAft>
              <a:buClrTx/>
              <a:buSzTx/>
              <a:buFont typeface="Wingdings" panose="05000000000000000000" pitchFamily="2" charset="2"/>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SAY:</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Wingdings" panose="05000000000000000000" pitchFamily="2"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Minimizing – </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that is right!</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endParaRPr>
          </a:p>
          <a:p>
            <a:pPr marL="0" marR="0" lvl="0" indent="0">
              <a:lnSpc>
                <a:spcPct val="115000"/>
              </a:lnSpc>
              <a:spcBef>
                <a:spcPts val="0"/>
              </a:spcBef>
              <a:spcAft>
                <a:spcPts val="1000"/>
              </a:spcAft>
              <a:buFont typeface="Wingdings" panose="05000000000000000000" pitchFamily="2" charset="2"/>
              <a:buNone/>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 This is an active class where your participation is key to the level of learning and sharing. </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t>
            </a: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37437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SAY</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Think about ways you or someone you work with that has thinks this way. Does it happen all the time or only on occasion? Think about how and what you could do to change it from negative to positive? What would that look like?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engage in distorted thinking, you can frequently frame a situation inaccurately or in ways that perpetuate a conflict rather than de-escalating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Typically when our emotions are unpleasant, our thoughts race and become shortened into key words or phrases.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allows illogical notions to thrive.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approaches to countering distorted thoughts:</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Rephrase a thought into a complete sentence.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instead of thinking “loser!” you may rephrase that into “if I don’t pass this test, I am going to turn out to be a loser.” Once you have rephrased the thought into a complete sentence, the nature of the distortion becomes more evident (in this example, magnification).</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Counter your distorted thought with a question or a statement that clarifies your reasoning.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you notice you are magnifying, ask yourself if it is really that bad, or how likely will that worst case scenario come to pass. If you are engaged in destructive labeling, ask yourself for specifics. If you think your boss is stupid, try to identify what specific behavior or situation makes you think this.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this rule of thumb for expanding your focus and reframing the problem: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real problem is not ________; the real problem is __________</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allows you the possibility of finding alternative solutions to a problem that might under other circumstances seem unsolvable.</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Write down your thoughts in a journal.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have all sorts of negative thoughts tying your brain in knots, keeping a journal is a surefire way to untangle all those knots.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baseline="0" dirty="0">
                <a:solidFill>
                  <a:srgbClr val="FF0000"/>
                </a:solidFill>
                <a:effectLst/>
                <a:latin typeface="+mn-lt"/>
                <a:ea typeface="+mn-ea"/>
                <a:cs typeface="+mn-cs"/>
              </a:rPr>
              <a:t>Ask if there are any questions before moving on.</a:t>
            </a:r>
            <a:endParaRPr lang="en-US" sz="1200" b="1" kern="1200" cap="all" dirty="0">
              <a:solidFill>
                <a:srgbClr val="FF0000"/>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137773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and mind involves paying attention to the needs of your soul.</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b="1" kern="1200" cap="all" dirty="0">
              <a:solidFill>
                <a:schemeClr val="tx1"/>
              </a:solidFill>
              <a:effectLst/>
              <a:latin typeface="+mn-lt"/>
              <a:ea typeface="+mn-ea"/>
              <a:cs typeface="+mn-cs"/>
            </a:endParaRPr>
          </a:p>
          <a:p>
            <a:r>
              <a:rPr lang="en-US" sz="1600" b="1" cap="all" dirty="0"/>
              <a:t>FACILITATOR NOTEs &amp; Tips For Slide</a:t>
            </a:r>
          </a:p>
          <a:p>
            <a:r>
              <a:rPr lang="en-US" sz="1600" dirty="0"/>
              <a:t>Call on participants and discuss their answers. Start a verbal dialog. Don’t forget to check/repeat some of the responses provided in chat. </a:t>
            </a:r>
          </a:p>
          <a:p>
            <a:r>
              <a:rPr lang="en-US" sz="1600" dirty="0"/>
              <a:t>Use participant names and thank them for responding and sharing.</a:t>
            </a:r>
          </a:p>
          <a:p>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SAY</a:t>
            </a: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Before the meeting, Rick reflected on how much he appreciated Sutter and his skills. Overall, he had been an excellent mentor and aid on many projects. This reflection reminded him that he should begin his discussion with Sutter by thanking him for these efforts.  </a:t>
            </a:r>
          </a:p>
          <a:p>
            <a:pPr marL="0" marR="0">
              <a:lnSpc>
                <a:spcPct val="115000"/>
              </a:lnSpc>
              <a:spcBef>
                <a:spcPts val="0"/>
              </a:spcBef>
              <a:spcAft>
                <a:spcPts val="0"/>
              </a:spcAft>
            </a:pPr>
            <a:endParaRPr lang="en-US" sz="1600" kern="1200" dirty="0">
              <a:solidFill>
                <a:schemeClr val="tx1"/>
              </a:solidFill>
              <a:effectLst/>
              <a:latin typeface="+mn-lt"/>
              <a:ea typeface="+mn-ea"/>
              <a:cs typeface="+mn-cs"/>
            </a:endParaRPr>
          </a:p>
          <a:p>
            <a:pPr eaLnBrk="0" hangingPunct="0">
              <a:spcBef>
                <a:spcPct val="30000"/>
              </a:spcBef>
              <a:defRPr/>
            </a:pPr>
            <a:r>
              <a:rPr lang="en-US" sz="1600" b="1" cap="all" dirty="0"/>
              <a:t>ASK</a:t>
            </a:r>
          </a:p>
          <a:p>
            <a:pPr marL="0" marR="0">
              <a:lnSpc>
                <a:spcPct val="115000"/>
              </a:lnSpc>
              <a:spcBef>
                <a:spcPts val="0"/>
              </a:spcBef>
              <a:spcAft>
                <a:spcPts val="1000"/>
              </a:spcAft>
            </a:pPr>
            <a:r>
              <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What is the differences between mindfulness and living in the moment? </a:t>
            </a:r>
          </a:p>
          <a:p>
            <a:pPr marL="0" marR="0">
              <a:lnSpc>
                <a:spcPct val="115000"/>
              </a:lnSpc>
              <a:spcBef>
                <a:spcPts val="0"/>
              </a:spcBef>
              <a:spcAft>
                <a:spcPts val="1000"/>
              </a:spcAft>
            </a:pPr>
            <a:r>
              <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How does one effect the spiritual self? Your effect on and to others? Your emotional approach?</a:t>
            </a:r>
          </a:p>
          <a:p>
            <a:pPr marL="0" marR="0">
              <a:lnSpc>
                <a:spcPct val="115000"/>
              </a:lnSpc>
              <a:spcBef>
                <a:spcPts val="0"/>
              </a:spcBef>
              <a:spcAft>
                <a:spcPts val="1000"/>
              </a:spcAft>
            </a:pPr>
            <a:r>
              <a:rPr lang="en-US" sz="1600"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eaLnBrk="0" hangingPunct="0">
              <a:spcBef>
                <a:spcPct val="30000"/>
              </a:spcBef>
              <a:defRPr/>
            </a:pPr>
            <a:r>
              <a:rPr lang="en-US" sz="1600" b="1" cap="all" dirty="0"/>
              <a:t>FACILITATOR NOTEs</a:t>
            </a:r>
            <a:endParaRPr lang="en-US" sz="1600" dirty="0"/>
          </a:p>
          <a:p>
            <a:pPr lvl="0" eaLnBrk="0" hangingPunct="0">
              <a:spcBef>
                <a:spcPct val="30000"/>
              </a:spcBef>
              <a:defRPr/>
            </a:pPr>
            <a:r>
              <a:rPr lang="en-US" sz="1600" dirty="0"/>
              <a:t>Prompt Discussion: Conduct a general censes of the pointers and which category they were placed. </a:t>
            </a:r>
          </a:p>
          <a:p>
            <a:pPr lvl="0" eaLnBrk="0" hangingPunct="0">
              <a:spcBef>
                <a:spcPct val="30000"/>
              </a:spcBef>
              <a:defRPr/>
            </a:pPr>
            <a:r>
              <a:rPr lang="en-US" sz="1600" dirty="0"/>
              <a:t>NOTE: Do not say the answer is correct or incorrect; simply thank each participant for sharing.</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6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baseline="0"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kern="1200" baseline="0" dirty="0">
                <a:solidFill>
                  <a:schemeClr val="tx1"/>
                </a:solidFill>
                <a:effectLst/>
                <a:latin typeface="+mn-lt"/>
                <a:ea typeface="+mn-ea"/>
                <a:cs typeface="+mn-cs"/>
              </a:rPr>
              <a:t>The main take away to distinguish the difference between mindfulness and living in the moment is: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kern="1200" baseline="0" dirty="0">
                <a:solidFill>
                  <a:schemeClr val="tx1"/>
                </a:solidFill>
                <a:effectLst/>
                <a:latin typeface="+mn-lt"/>
                <a:ea typeface="+mn-ea"/>
                <a:cs typeface="+mn-cs"/>
              </a:rPr>
              <a:t>Mindfulness is “being”: mindful of your thoughts, emotions, physical surroundings, how your mindfulness awareness impacts others.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kern="1200" baseline="0" dirty="0">
                <a:solidFill>
                  <a:schemeClr val="tx1"/>
                </a:solidFill>
                <a:effectLst/>
                <a:latin typeface="+mn-lt"/>
                <a:ea typeface="+mn-ea"/>
                <a:cs typeface="+mn-cs"/>
              </a:rPr>
              <a:t>Living in the moment is “doing”: think of it in general terms, a goal the mind has set to achieve and accomplish for the present situation.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6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chemeClr val="tx1"/>
                </a:solidFill>
                <a:effectLst/>
                <a:latin typeface="+mn-lt"/>
                <a:ea typeface="+mn-ea"/>
                <a:cs typeface="+mn-cs"/>
              </a:rPr>
              <a:t>FACILITATOR NOTEs: </a:t>
            </a:r>
            <a:r>
              <a:rPr lang="en-US" sz="1600" b="0" kern="1200" cap="all" dirty="0">
                <a:solidFill>
                  <a:schemeClr val="tx1"/>
                </a:solidFill>
                <a:effectLst/>
                <a:latin typeface="+mn-lt"/>
                <a:ea typeface="+mn-ea"/>
                <a:cs typeface="+mn-cs"/>
              </a:rPr>
              <a:t>R</a:t>
            </a:r>
            <a:r>
              <a:rPr lang="en-US" sz="16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600" b="1" kern="1200" cap="all" baseline="0" dirty="0">
                <a:solidFill>
                  <a:srgbClr val="FF0000"/>
                </a:solidFill>
                <a:effectLst/>
                <a:latin typeface="+mn-lt"/>
                <a:ea typeface="+mn-ea"/>
                <a:cs typeface="+mn-cs"/>
              </a:rPr>
              <a:t>Ask if there are any questions before moving 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rgbClr val="FF0000"/>
                </a:solidFill>
                <a:effectLst/>
                <a:latin typeface="+mn-lt"/>
                <a:ea typeface="+mn-ea"/>
                <a:cs typeface="+mn-cs"/>
              </a:rPr>
              <a:t>Transition:</a:t>
            </a:r>
            <a:r>
              <a:rPr lang="en-US" sz="1600" b="1" kern="1200" cap="all" baseline="0" dirty="0">
                <a:solidFill>
                  <a:srgbClr val="FF0000"/>
                </a:solidFill>
                <a:effectLst/>
                <a:latin typeface="+mn-lt"/>
                <a:ea typeface="+mn-ea"/>
                <a:cs typeface="+mn-cs"/>
              </a:rPr>
              <a:t> </a:t>
            </a:r>
            <a:r>
              <a:rPr lang="en-US" sz="1600" b="0" kern="1200" cap="none" dirty="0">
                <a:solidFill>
                  <a:srgbClr val="FF0000"/>
                </a:solidFill>
                <a:effectLst/>
                <a:latin typeface="+mn-lt"/>
                <a:ea typeface="+mn-ea"/>
                <a:cs typeface="+mn-cs"/>
              </a:rPr>
              <a:t>Click next slide.</a:t>
            </a:r>
            <a:endParaRPr lang="en-US" sz="1600" b="1" kern="1200" dirty="0">
              <a:solidFill>
                <a:schemeClr val="tx1"/>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 </a:t>
            </a: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448546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Because of the extreme usefulness of negative emotions during humanity’s early years as hunter-gatherers, our brains are set to automatically pay attention to negative thoughts and feelings.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awareness of a negative situation was the difference between life and death, it made sense for negativity to attract our attention.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Positive thoughts and feelings tend to escape our notice unless they are of the most extreme variety.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Noting and celebrating the little things in life that make it good is a good way to begin cultivating positive emotions.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specific ways to increase your positivity: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Practice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meditation daily.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most meditation methods are beneficial in cultivating positivity, the loving-kindness meditation is particularly helpful, especially in countering resentments.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Let go of resentment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forgive others. We often think that forgiveness is a way to let wrongdoers off the hook, but forgiveness isn’t about the person you’re forgiving so much as it is about your letting go of anger that weighs you down. Nevertheless, it would be irresponsible to suggest that forgiving someone is an easy thing to do. One practice that can help is whenever you are angry with someone else, try to make a list of all the things you find good about that person.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Celebrate successes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 matter how big or small. Celebrate not just your successes, but other people’s successes as well. Human beings are hardwired to connect with each other. When you take an active interest in another person’s achievements, you help to reinforce those connections that so enrich our lives.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 to foster positive emotions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such as enthusiasm through singing, dancing, and listening to upbeat music.</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been mentioned many times in this course but bears mentioning again because it is such a benefit.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Help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Helping out a person in need can have a profound effect on your own thought processes. When we volunteer our time for others, it takes us out of thinking about ourselves, which is often a great source of negativity.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dirty="0">
                <a:solidFill>
                  <a:schemeClr val="tx1"/>
                </a:solidFill>
                <a:effectLst/>
                <a:latin typeface="+mn-lt"/>
                <a:ea typeface="+mn-ea"/>
                <a:cs typeface="+mn-cs"/>
              </a:rPr>
              <a:t>What other </a:t>
            </a: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discuss specific</a:t>
            </a:r>
            <a:r>
              <a:rPr lang="en-US" sz="1200" b="0" kern="1200" cap="none" dirty="0">
                <a:solidFill>
                  <a:schemeClr val="tx1"/>
                </a:solidFill>
                <a:effectLst/>
                <a:latin typeface="+mn-lt"/>
                <a:ea typeface="+mn-ea"/>
                <a:cs typeface="+mn-cs"/>
              </a:rPr>
              <a:t> ways can we cultivate positivity – in ourselves? Teams? Our life?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BOX TO PROVIDE YOUR ANSWER.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all of the approaches mentioned thus far will definitely help you to think and feel more positive if you practice them regularly, one of the single most profound practices to increase your optimism, well-being, and cultivate general positivity is to develop an attitude of gratitude. At</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some point in the day, 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hen you wake up each morning, after you eat breakfast,  just before you log into your computer at work</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or just before you go to bed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down in a notebook or type into a word processing document five things for which you are grateful. These can be small and simple such as a particularly choice cup of coffee or an enjoyable dinner the night before. They can also be earth shattering, such as a recovery from an illness or a huge life event such as a wedding or graduation. If you do this every day, it will have a cumulative effect of reorienting your perception so that you become more aware of the good things in life.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a:lnSpc>
                <a:spcPct val="115000"/>
              </a:lnSpc>
              <a:spcBef>
                <a:spcPts val="0"/>
              </a:spcBef>
              <a:spcAft>
                <a:spcPts val="1000"/>
              </a:spcAft>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List five things for which you are grateful. </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dirty="0">
                <a:solidFill>
                  <a:srgbClr val="000000"/>
                </a:solidFill>
                <a:latin typeface="Calibri" panose="020F0502020204030204" pitchFamily="34" charset="0"/>
                <a:cs typeface="Times New Roman" panose="02020603050405020304" pitchFamily="18" charset="0"/>
              </a:rPr>
              <a:t>(Additional questions options) </a:t>
            </a: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How can gratitude improve your life? How can gratitude improve your team?</a:t>
            </a: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baseline="0" dirty="0">
                <a:solidFill>
                  <a:srgbClr val="FF0000"/>
                </a:solidFill>
                <a:effectLst/>
                <a:latin typeface="+mn-lt"/>
                <a:ea typeface="+mn-ea"/>
                <a:cs typeface="+mn-cs"/>
              </a:rPr>
              <a:t>Ask if there are any questions before moving 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Awareness of the interconnectedness of Self is important to managing each</a:t>
            </a:r>
            <a:r>
              <a:rPr lang="en-US" sz="1200" kern="1200" baseline="0" dirty="0">
                <a:solidFill>
                  <a:schemeClr val="tx1"/>
                </a:solidFill>
                <a:effectLst/>
                <a:latin typeface="+mn-lt"/>
                <a:ea typeface="+mn-ea"/>
                <a:cs typeface="+mn-cs"/>
              </a:rPr>
              <a:t> aspect of self. Recognizing how each self can impact the other will allow us to focus on improving one area which can positively effect the others.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cannot control how you feel and avoiding your feelings has negative consequences, the only recourse you have left is to manage your emotions. </a:t>
            </a:r>
          </a:p>
          <a:p>
            <a:r>
              <a:rPr lang="en-US" sz="1200" kern="1200" dirty="0">
                <a:solidFill>
                  <a:schemeClr val="tx1"/>
                </a:solidFill>
                <a:effectLst/>
                <a:latin typeface="+mn-lt"/>
                <a:ea typeface="+mn-ea"/>
                <a:cs typeface="+mn-cs"/>
              </a:rPr>
              <a:t>This involves understanding not only </a:t>
            </a:r>
            <a:r>
              <a:rPr lang="en-US" sz="1200" b="1" kern="1200" dirty="0">
                <a:solidFill>
                  <a:schemeClr val="tx1"/>
                </a:solidFill>
                <a:effectLst/>
                <a:latin typeface="+mn-lt"/>
                <a:ea typeface="+mn-ea"/>
                <a:cs typeface="+mn-cs"/>
              </a:rPr>
              <a:t>how you feel, but what use you can make of your feelings.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emotional granularity theory, the theory of emotional intelligence is one that helps you to understand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how to make the most use of your feelings.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accept that emotions are valid, it’s tempting to think that expressing them in every instance is the way to go.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 intelligence means understanding what your emotion signifies and the appropriate and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helpful ways in which you make the emotion work for you.</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cap="none" dirty="0">
                <a:latin typeface="Calibri" panose="020F0502020204030204" pitchFamily="34" charset="0"/>
                <a:ea typeface="Times New Roman" panose="02020603050405020304" pitchFamily="18" charset="0"/>
                <a:cs typeface="Times New Roman" panose="02020603050405020304" pitchFamily="18" charset="0"/>
              </a:rPr>
              <a:t>Are there appropriate and beneficial ways to express unpleasant emotions?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cap="none" dirty="0">
                <a:latin typeface="Calibri" panose="020F0502020204030204" pitchFamily="34" charset="0"/>
                <a:ea typeface="Times New Roman" panose="02020603050405020304" pitchFamily="18" charset="0"/>
                <a:cs typeface="Times New Roman" panose="02020603050405020304" pitchFamily="18" charset="0"/>
              </a:rPr>
              <a:t>Lets say Anger to start. Or extreme happiness.</a:t>
            </a: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eaLnBrk="0" hangingPunct="0">
              <a:spcBef>
                <a:spcPct val="30000"/>
              </a:spcBef>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Window TO PROVIDE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Helpful ways in which you make the emotion work for you are first identifying simple everyday examples of how they interconnect.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For example – to build on total self and even pull from stinking thinking, discussed earlier: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You have been given a rush assignment which is time sensitive. You realize that you will need to dedicate a lot of hours in a very short time to deliver it on time. You will need to and do rearrange several personal things to meet the demanding timeline.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While working, you become “physically exhausted” and your “back and wrists” start to hurt because of the long hours on the computer. You become more agitated because you “feel” this could have been avoided if it was identified earlier within the project. Your “mind” begins to think in extremes to quickly rush to complete it, or feel guilty because you are feeling tired and doing your best to do a good job.</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Understanding and balancing the interconnectedness of Self provides awareness to help and what can hurt your chances of success at work and home. Let’s learn how to balance some of these elements found driving our emotions and their outcomes.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1288920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4:00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dirty="0"/>
              <a:t>INCREASE AROUSAL</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you’ve ever felt depressed, you can probably understand why rising your arousal level might be a helpful way to go. The trick to emotional intelligence, then, is to recognize how you are feeling and determine what needs to be done in order to feel a different way. Fortunately, in the case of blue emotions, there are numerous ways to increase your arousal levels and thereby put your emotions into more of the high performance category where you’re feeling enthusiasm or optimism. </a:t>
            </a:r>
          </a:p>
          <a:p>
            <a:pPr marL="0" marR="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b="1" dirty="0"/>
              <a:t>When in a state of under arousal, you might:</a:t>
            </a:r>
            <a:endParaRPr lang="en-US" dirty="0"/>
          </a:p>
          <a:p>
            <a:pPr marL="171450" indent="-171450">
              <a:buFont typeface="Arial" panose="020B0604020202020204" pitchFamily="34" charset="0"/>
              <a:buChar char="•"/>
            </a:pPr>
            <a:r>
              <a:rPr lang="en-US" dirty="0"/>
              <a:t>Feel distracted</a:t>
            </a:r>
          </a:p>
          <a:p>
            <a:pPr marL="171450" indent="-171450">
              <a:buFont typeface="Arial" panose="020B0604020202020204" pitchFamily="34" charset="0"/>
              <a:buChar char="•"/>
            </a:pPr>
            <a:r>
              <a:rPr lang="en-US" dirty="0"/>
              <a:t>Be physically ill at ease</a:t>
            </a:r>
          </a:p>
          <a:p>
            <a:pPr marL="171450" indent="-171450">
              <a:buFont typeface="Arial" panose="020B0604020202020204" pitchFamily="34" charset="0"/>
              <a:buChar char="•"/>
            </a:pPr>
            <a:r>
              <a:rPr lang="en-US" dirty="0"/>
              <a:t>Feel tired</a:t>
            </a:r>
          </a:p>
          <a:p>
            <a:pPr marL="171450" indent="-171450">
              <a:buFont typeface="Arial" panose="020B0604020202020204" pitchFamily="34" charset="0"/>
              <a:buChar char="•"/>
            </a:pPr>
            <a:r>
              <a:rPr lang="en-US" dirty="0"/>
              <a:t>Engage in social distractions</a:t>
            </a:r>
          </a:p>
          <a:p>
            <a:pPr marL="171450" indent="-171450">
              <a:buFont typeface="Arial" panose="020B0604020202020204" pitchFamily="34" charset="0"/>
              <a:buChar char="•"/>
            </a:pPr>
            <a:r>
              <a:rPr lang="en-US" dirty="0"/>
              <a:t>Feel more like a spectator than a participant</a:t>
            </a:r>
          </a:p>
          <a:p>
            <a:pPr marL="171450" indent="-171450">
              <a:buFont typeface="Arial" panose="020B0604020202020204" pitchFamily="34" charset="0"/>
              <a:buChar char="•"/>
            </a:pPr>
            <a:r>
              <a:rPr lang="en-US" dirty="0"/>
              <a:t>Deviate from planned activities</a:t>
            </a:r>
          </a:p>
          <a:p>
            <a:pPr marL="171450" indent="-171450">
              <a:buFont typeface="Arial" panose="020B0604020202020204" pitchFamily="34" charset="0"/>
              <a:buChar char="•"/>
            </a:pPr>
            <a:r>
              <a:rPr lang="en-US" dirty="0"/>
              <a:t>Feel over confident</a:t>
            </a:r>
          </a:p>
          <a:p>
            <a:pPr marL="0" marR="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see from the examples that several different</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parts of self are represented. Being aware of these states can help us improve. Changing our physical self, going for a walk for example, can balance our thoughts and in turn our emotions, increasing our state of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ways to increase your arousal?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start with how to beat the blues on a sunny day.</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window TO PROVIDE YOUR 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00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those suffering from depression, doctors often recommend exercising. The combination of movement and high respiration helps to stimulate chemicals in your brain that give you the sense of well-being (what runners refer to as “runner’s high”) and to increase your energy level.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upbeat music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 steady beat has the capacity to pump a person up and get them feeling greater levels of enthusiasm. Often upbeat music can lead people to spontaneously engage in a truly excellent form of exercise: dancing.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it might sound hokey, singing with all your heart can really (to quote the Beatles) “take a sad song and make it better.” Not only is the physical act of singing a kind of massage for your lungs and throat, but the movement of air through your vocal chords in the form of vibrations can arouse your energy levels.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really great way to cope with blue emotions is to engage in some form of game. Playing taps into our inner child and reawakens our sense of optimism and enthusiasm.</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dirty="0">
                <a:solidFill>
                  <a:schemeClr val="tx1"/>
                </a:solidFill>
                <a:effectLst/>
                <a:latin typeface="+mn-lt"/>
                <a:ea typeface="+mn-ea"/>
                <a:cs typeface="+mn-cs"/>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dirty="0"/>
              <a:t>DECREASE AROUSAL</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increasing your arousal level can be an excellent way to effectively deal with low arousal emotions, feeling high levels of emotional arousal is not always helpful. The key is to understand the valence of the high arousal emotion. If it is on the pleasant side of the spectrum, there’s no need to change anything, but if you’re emotion is unpleasant, then you probably need to lower your arousal level. In the example before about anxiety and test taking, too much arousal could make a person freeze up. This is why when someone feels anxious or angry; it’s common for another person to tell them to calm down. Unfortunately, while this may be obvious from a rational standpoint, it’s easier said than done when you do feel angry or anxious. Since swing emotions tend to feature both instances of high arousal and a narrowed focus, activities that can lower the arousal level, widen the focus, or both are desirable. A lower level of arousal allows you to reassess your situation and a wider focus allows you to explore possibilities that wouldn’t have occurred to you in a state of anger or frustration.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b="1" dirty="0"/>
              <a:t>When you’re in a state of over arousal, you might:</a:t>
            </a:r>
            <a:endParaRPr lang="en-US" dirty="0"/>
          </a:p>
          <a:p>
            <a:pPr marL="171450" indent="-171450">
              <a:buFont typeface="Arial" panose="020B0604020202020204" pitchFamily="34" charset="0"/>
              <a:buChar char="•"/>
            </a:pPr>
            <a:r>
              <a:rPr lang="en-US" dirty="0"/>
              <a:t>Experience feelings of inadequate preparation</a:t>
            </a:r>
          </a:p>
          <a:p>
            <a:pPr marL="171450" indent="-171450">
              <a:buFont typeface="Arial" panose="020B0604020202020204" pitchFamily="34" charset="0"/>
              <a:buChar char="•"/>
            </a:pPr>
            <a:r>
              <a:rPr lang="en-US" dirty="0"/>
              <a:t>Feel uncomfortable</a:t>
            </a:r>
          </a:p>
          <a:p>
            <a:pPr marL="171450" indent="-171450">
              <a:buFont typeface="Arial" panose="020B0604020202020204" pitchFamily="34" charset="0"/>
              <a:buChar char="•"/>
            </a:pPr>
            <a:r>
              <a:rPr lang="en-US" dirty="0"/>
              <a:t>Feel overwhelmed</a:t>
            </a:r>
          </a:p>
          <a:p>
            <a:pPr marL="171450" indent="-171450">
              <a:buFont typeface="Arial" panose="020B0604020202020204" pitchFamily="34" charset="0"/>
              <a:buChar char="•"/>
            </a:pPr>
            <a:r>
              <a:rPr lang="en-US" dirty="0"/>
              <a:t>Fidget</a:t>
            </a:r>
          </a:p>
          <a:p>
            <a:pPr marL="171450" indent="-171450">
              <a:buFont typeface="Arial" panose="020B0604020202020204" pitchFamily="34" charset="0"/>
              <a:buChar char="•"/>
            </a:pPr>
            <a:r>
              <a:rPr lang="en-US" dirty="0"/>
              <a:t>Experience excessive stomach activity</a:t>
            </a:r>
          </a:p>
          <a:p>
            <a:pPr marL="171450" indent="-171450">
              <a:buFont typeface="Arial" panose="020B0604020202020204" pitchFamily="34" charset="0"/>
              <a:buChar char="•"/>
            </a:pPr>
            <a:r>
              <a:rPr lang="en-US" dirty="0"/>
              <a:t>Have last minute drama or concerns about a previous injury or the opposition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ways to decrease your arousal?</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Maybe we can start with appropriate places and methods where you can reduce your arousal levels at your workplace.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window TO PROVIDE YOUR 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Breathe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Taking deep and slow breaths helps to slow down your respiration and allow the fight or flight feelings to subside.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Engage a Relaxation Response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you’ve been practicing the technique introduced in Module Three regularly, this might even be an instinctive action. If you have the capability and space, taking the time to meditate can also help to reduce your feelings of arousal.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Strangely enough, exercise can increase arousal levels in people who are feeling low arousal and it can also decrease the arousal level of someone feeling high arousal. This is a form of venting. In fact anything that is a high energy activity can help vent your high arousal levels and reduce them to something more manageable. That’s why people tend to shout when they get angry.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Shout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Obviously, you need to be selective in how you deploy this strategy. Shouting at your boss, friend, parent, or child might help in the immediate moment to reduce your arousal level, but it often comes with consequences. However, finding a private and quiet place to scream your lungs out can be quite helpful.</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SAY</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Reaching the Optimum Level of Arousal</a:t>
            </a:r>
            <a:endParaRPr lang="en-US" sz="120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en-US" dirty="0"/>
              <a:t>Feel positively excited about your event or project outcome</a:t>
            </a:r>
          </a:p>
          <a:p>
            <a:pPr marL="171450" indent="-171450">
              <a:buFont typeface="Arial" panose="020B0604020202020204" pitchFamily="34" charset="0"/>
              <a:buChar char="•"/>
            </a:pPr>
            <a:r>
              <a:rPr lang="en-US" dirty="0"/>
              <a:t>Feel in control</a:t>
            </a:r>
          </a:p>
          <a:p>
            <a:pPr marL="171450" indent="-171450">
              <a:buFont typeface="Arial" panose="020B0604020202020204" pitchFamily="34" charset="0"/>
              <a:buChar char="•"/>
            </a:pPr>
            <a:r>
              <a:rPr lang="en-US" dirty="0"/>
              <a:t>Have generated a history of good progress up to this point</a:t>
            </a:r>
          </a:p>
          <a:p>
            <a:pPr marL="171450" indent="-171450">
              <a:buFont typeface="Arial" panose="020B0604020202020204" pitchFamily="34" charset="0"/>
              <a:buChar char="•"/>
            </a:pPr>
            <a:r>
              <a:rPr lang="en-US" dirty="0"/>
              <a:t>Be in a pleasant environment or conditions </a:t>
            </a:r>
          </a:p>
          <a:p>
            <a:pPr marL="171450" indent="-171450">
              <a:buFont typeface="Arial" panose="020B0604020202020204" pitchFamily="34" charset="0"/>
              <a:buChar char="•"/>
            </a:pPr>
            <a:r>
              <a:rPr lang="en-US" dirty="0"/>
              <a:t>Have a plan and the sufficient time to execute it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baseline="0" dirty="0">
                <a:solidFill>
                  <a:srgbClr val="FF0000"/>
                </a:solidFill>
                <a:effectLst/>
                <a:latin typeface="+mn-lt"/>
                <a:ea typeface="+mn-ea"/>
                <a:cs typeface="+mn-cs"/>
              </a:rPr>
              <a:t>Ask if there are any questions before moving 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a:lnSpc>
                <a:spcPct val="100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26540162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Increasing your self-awareness can be a highly enriching experience. However, it is only a prelude towards greater awareness of your place among others. In fact, too much focus on your self can have detrimental effects.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Striving to be more humble is a key part of many traditions of spiritual practice, but it isn’t simply a spiritual act but an ethical one. When you are humble, you don’t look to assert your dominance over others or trumpet your accomplishments so that everyone should look up to you. Humility is the act of taking a lower position even when you might feel you deserve more praise or recognition. If you want a great example of humility, look no farther than the acceptance speech that basketball superstar Kevin Durant gave when he won the 2013-14 Season NBA Most Valuable Player Award. Instead of touting all the hard work he engaged in, he spent the duration of his speech appreciating all the hard work and sacrifices that other people in his life gave for him to experience success. Like any other spiritual principle, humility is one that you have to work at. Here are some ways that you can deepen your own humility: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Appreciate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focus on the abilities, concerns, and accomplishments of others, this takes you out of being self oriented. At every opportunity take time to thank other people.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Share praise and credit.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Whenever you accomplish anything, if you look carefully, you will find that you didn’t do it alone. Other people are always helping us in ways that are sometimes obvious and sometimes subtle. While it may be tempting to bask in people’s praise and adoration, when you find ways to share credit and share praise, you not only help to deepen your humility, but make it so others want to help you even more.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Allow others to be first and foremost.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Insisting on being the first in line, the first to raise your hand in a class, the first to get the parking spot, and so on, has a tendency to inflate one’s sense of self importance. However, when you allow others to have the spotlight or be first, it gives you a better vantage point to appreciate their gifts and what they are able to bring to the table. And when you can do this, you actually find yourself in a better position to lead others because you understand how they can best contribute.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Don’t insist on being right.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Nobody likes to be wrong, including other people. When you are wrong it puts you in a vulnerable position, which can be scary. However, vulnerability is often what makes a person beautiful and appreciable. Allowing others the legitimacy of their beliefs without correction from you is a charitable act.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what other people think more than telling them what you think.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Dale Carnegie once said that the sweetest sound to anyone is the sound of their own voice. Really paying attention to what other people have to say without having to correct or undermine them helps you to stay oriented outward rather than being self-absorbed.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not to judge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 old saying goes like this, “When you point a finger at someone else, you have three fingers pointing back at you.” While it is tempting to judge another person, to assess what they are doing and how they are doing it, when you do so, you are presuming that you know better. Unfortunately, unless you have lived the experiences of another person, you cannot know what is best for them. Your grasp on another person’s situation will always be incomplete because you don’t have the complete picture.</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one do you feel you could</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improve on?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(clear icons before second question)</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of the following do you use most often? </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Additional conversation: What are some examples you use? What is the effect is has on others?</a:t>
            </a: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YOUR POINTER TOOL and POINT TO THE OPTION ON THE SCREEN THAT BEST PROVIDES YOUR ANSWER.</a:t>
            </a:r>
          </a:p>
          <a:p>
            <a:pPr marL="0" marR="0" lvl="0" indent="0">
              <a:lnSpc>
                <a:spcPct val="115000"/>
              </a:lnSpc>
              <a:spcBef>
                <a:spcPts val="0"/>
              </a:spcBef>
              <a:spcAft>
                <a:spcPts val="1000"/>
              </a:spcAft>
              <a:buFont typeface="Symbol" panose="05050102010706020507" pitchFamily="18" charset="2"/>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dirty="0"/>
              <a:t>Why is self awareness interesting or important for you?</a:t>
            </a:r>
          </a:p>
          <a:p>
            <a:pPr marL="228600" indent="-228600">
              <a:spcAft>
                <a:spcPts val="1200"/>
              </a:spcAft>
              <a:buFont typeface="+mj-lt"/>
              <a:buAutoNum type="arabicPeriod"/>
            </a:pPr>
            <a:r>
              <a:rPr lang="en-US" sz="1200"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Raise your hand and I will call on your name to share your answers. &lt;offer and/or for large classes&gt; If you feel more comfortable using the Chat box, type your answers to the following two questions.</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 </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449430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b="1" cap="all" dirty="0"/>
              <a:t>FACILITATOR NOTEs &amp; Tips For Slide</a:t>
            </a:r>
          </a:p>
          <a:p>
            <a:r>
              <a:rPr lang="en-US" dirty="0"/>
              <a:t>Call on participants and discuss their answers. Start a verbal dialog. Don’t forget to check/repeat some of the responses provided in chat. </a:t>
            </a:r>
          </a:p>
          <a:p>
            <a:r>
              <a:rPr lang="en-US" dirty="0"/>
              <a:t>Use participant names and thank them for responding and sharing.</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step you can take to avoid navel gazing is to make a concentrated effort to develop a sense of empathy for others. Empathy is the capacity to understand and relate to how another person may feel in a given situation. If anything, it’s the opposite of judging, where you assess another person’s actions or circumstances according to your point of view. Here are some ways in which you can further develop your empathy: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not always understand where another person is coming from. Even the most creative and open minded of people can fail to grasp an individual’s unique circumstances. Consequently, the only way you can understand where someone else is coming from is by listening to them. However, listening in this sense is not merely listening to the words a person says, but listening for the underlying needs that the person may be expressing even while failing to articulate this.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Validate.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Particularly in times where people seem far apart in their political and social beliefs, it’s really easy to look at a person with whom you disagree and see an enemy. However, we all have the capacity to feel the same types of emotions, whether these are fear, anger, or joy. We also all have the same basic needs. When you try to recognize that beneath any disagreement are two people who need love and respect, it’s not so easy to see someone you disagree with as the enemy.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Consider your own attitude.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find yourself in a disagreement with someone else, ask yourself what you are wanting out of the interaction. Do you want to see the other person punished? Is this about winning or being right? Wanting to see another person punished presumes that you know best, a dangerously arrogant attitude. Wanting to win or insisting on being right is a kind of vanity that indicates navel-gazing.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Suspend your own viewpoint.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are trying to understand another person’s feelings, your own point of view isn’t a necessary perspective. In fact, it gets in the way of seeing another’s point of view. Remember that suspending your views is not the same as dropping them or changing them. Your viewpoint will still be there if you still need it.</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of the following do you use most often? What are some examples you use? What is the effect is has on others?</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(Optional ASK) How many times have you put yourself in someone else’s situation? Before responding or reacting to them? Thought about it afterwards?</a:t>
            </a:r>
          </a:p>
          <a:p>
            <a:pPr marL="0" marR="0" lvl="0" indent="0" algn="l" defTabSz="914400" rtl="0" eaLnBrk="0" fontAlgn="base" latinLnBrk="0" hangingPunct="0">
              <a:lnSpc>
                <a:spcPct val="115000"/>
              </a:lnSpc>
              <a:spcBef>
                <a:spcPts val="0"/>
              </a:spcBef>
              <a:spcAft>
                <a:spcPts val="1000"/>
              </a:spcAft>
              <a:buClrTx/>
              <a:buSzTx/>
              <a:buFont typeface="Symbol" panose="05050102010706020507" pitchFamily="18" charset="2"/>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or USE THE CHAT WINDOW TO PROVIDE YOUR 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baseline="0" dirty="0">
                <a:solidFill>
                  <a:srgbClr val="FF0000"/>
                </a:solidFill>
                <a:effectLst/>
                <a:latin typeface="+mn-lt"/>
                <a:ea typeface="+mn-ea"/>
                <a:cs typeface="+mn-cs"/>
              </a:rPr>
              <a:t>Ask if there are any questions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baseline="0" dirty="0">
                <a:solidFill>
                  <a:srgbClr val="FF0000"/>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rgbClr val="FF0000"/>
                </a:solidFill>
                <a:effectLst/>
                <a:latin typeface="+mn-lt"/>
                <a:ea typeface="+mn-ea"/>
                <a:cs typeface="+mn-cs"/>
              </a:rPr>
              <a:t>Let’s look over where we were and what we can do to wrap up everything we discussed today.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FF9100"/>
                </a:solidFill>
                <a:latin typeface="Calibri" panose="020F0502020204030204" pitchFamily="34" charset="0"/>
                <a:ea typeface="Times New Roman" panose="02020603050405020304" pitchFamily="18" charset="0"/>
                <a:cs typeface="Times New Roman" panose="02020603050405020304" pitchFamily="18" charset="0"/>
              </a:rPr>
              <a:t>Learn to improve awareness and the impact on others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623719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4119702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r>
              <a:rPr lang="en-US" sz="1200" b="0" kern="1200" cap="none" dirty="0">
                <a:solidFill>
                  <a:schemeClr val="tx1"/>
                </a:solidFill>
                <a:effectLst/>
                <a:latin typeface="+mn-lt"/>
                <a:ea typeface="+mn-ea"/>
                <a:cs typeface="+mn-cs"/>
              </a:rPr>
              <a:t>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Let me ask you while some of you have completed the survey, which </a:t>
            </a:r>
            <a:r>
              <a:rPr lang="en-US" b="0" dirty="0"/>
              <a:t>insights of Self-awareness from today’s session will you apply immediately and why?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Take time to reflect on the various areas of self and self-awareness.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want to thank you for attending the </a:t>
            </a:r>
            <a:r>
              <a:rPr lang="en-US" sz="1200" b="1" kern="1200" dirty="0">
                <a:solidFill>
                  <a:schemeClr val="tx1"/>
                </a:solidFill>
                <a:effectLst/>
                <a:latin typeface="+mn-lt"/>
                <a:ea typeface="+mn-ea"/>
                <a:cs typeface="+mn-cs"/>
              </a:rPr>
              <a:t>Improving Self-Awareness </a:t>
            </a:r>
            <a:r>
              <a:rPr lang="en-US" sz="1200" kern="1200" dirty="0">
                <a:solidFill>
                  <a:schemeClr val="tx1"/>
                </a:solidFill>
                <a:effectLst/>
                <a:latin typeface="+mn-lt"/>
                <a:ea typeface="+mn-ea"/>
                <a:cs typeface="+mn-cs"/>
              </a:rPr>
              <a:t>workshop</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p>
          <a:p>
            <a:endParaRPr lang="en-US" sz="1200" kern="1200" dirty="0">
              <a:solidFill>
                <a:schemeClr val="tx1"/>
              </a:solidFill>
              <a:effectLst/>
              <a:latin typeface="+mn-lt"/>
              <a:ea typeface="+mn-ea"/>
              <a:cs typeface="+mn-cs"/>
            </a:endParaRPr>
          </a:p>
          <a:p>
            <a:endParaRPr lang="en-US"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43</a:t>
            </a:fld>
            <a:endParaRPr lang="en-CA" dirty="0"/>
          </a:p>
        </p:txBody>
      </p:sp>
    </p:spTree>
    <p:extLst>
      <p:ext uri="{BB962C8B-B14F-4D97-AF65-F5344CB8AC3E}">
        <p14:creationId xmlns:p14="http://schemas.microsoft.com/office/powerpoint/2010/main" val="686597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dirty="0"/>
          </a:p>
          <a:p>
            <a:r>
              <a:rPr lang="en-US" b="1" dirty="0"/>
              <a:t>SAY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vital way of becoming more effective in both business and life is by becoming more self aware.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If you can become aware of your self – your strengths and your weaknesses</a:t>
            </a:r>
            <a:r>
              <a:rPr lang="en-US" sz="1200" kern="1200" baseline="0" dirty="0">
                <a:solidFill>
                  <a:schemeClr val="tx1"/>
                </a:solidFill>
                <a:latin typeface="+mn-lt"/>
                <a:ea typeface="+mn-ea"/>
                <a:cs typeface="+mn-cs"/>
              </a:rPr>
              <a:t>, how you communicate and the impact you have on others</a:t>
            </a:r>
            <a:r>
              <a:rPr lang="en-US" sz="1200" kern="1200" dirty="0">
                <a:solidFill>
                  <a:schemeClr val="tx1"/>
                </a:solidFill>
                <a:latin typeface="+mn-lt"/>
                <a:ea typeface="+mn-ea"/>
                <a:cs typeface="+mn-cs"/>
              </a:rPr>
              <a:t> – then, you can become aware of the effects you create and work towards a more positive outcome.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Only once you know your effects can you know how to improve,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change or utilize them to your benefit.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Implementing some of the insights in this session is the first step in a continual process of deepening your awareness of your self and the effects you create.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Becoming more effective can only deepen your rewards in both your professional and personal life.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objectives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dirty="0">
                <a:solidFill>
                  <a:srgbClr val="FF9100"/>
                </a:solidFill>
                <a:latin typeface="Calibri" panose="020F0502020204030204" pitchFamily="34" charset="0"/>
                <a:ea typeface="Times New Roman" panose="02020603050405020304" pitchFamily="18" charset="0"/>
                <a:cs typeface="Times New Roman" panose="02020603050405020304" pitchFamily="18" charset="0"/>
              </a:rPr>
              <a:t>Learn to improve awareness and the impact on others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and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Gain insight as</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to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limitations of self-awareness</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8679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b="1" kern="1200" cap="all" dirty="0">
              <a:solidFill>
                <a:schemeClr val="tx1"/>
              </a:solidFill>
              <a:effectLst/>
              <a:latin typeface="+mn-lt"/>
              <a:ea typeface="+mn-ea"/>
              <a:cs typeface="+mn-cs"/>
            </a:endParaRPr>
          </a:p>
          <a:p>
            <a:pPr eaLnBrk="0" hangingPunct="0">
              <a:spcBef>
                <a:spcPct val="30000"/>
              </a:spcBef>
              <a:defRPr/>
            </a:pPr>
            <a:r>
              <a:rPr lang="en-US" sz="1600" b="1" cap="all" dirty="0"/>
              <a:t>FACILITATOR NOTEs</a:t>
            </a:r>
            <a:endParaRPr lang="en-US" sz="1600" dirty="0"/>
          </a:p>
          <a:p>
            <a:pPr lvl="0" eaLnBrk="0" hangingPunct="0">
              <a:spcBef>
                <a:spcPct val="30000"/>
              </a:spcBef>
              <a:defRPr/>
            </a:pPr>
            <a:r>
              <a:rPr lang="en-US" sz="1600" dirty="0"/>
              <a:t>Prompt Discussion: Pull a few responses from the chat box, call on participants to discuss their answer further.</a:t>
            </a:r>
          </a:p>
          <a:p>
            <a:pPr lvl="0" eaLnBrk="0" hangingPunct="0">
              <a:spcBef>
                <a:spcPct val="30000"/>
              </a:spcBef>
              <a:defRPr/>
            </a:pPr>
            <a:r>
              <a:rPr lang="en-US" sz="1600" dirty="0"/>
              <a:t>NOTE: Do not say the answer is correct or incorrect; simply thank each participant for sharing.</a:t>
            </a:r>
            <a:endParaRPr lang="en-US" sz="1600" b="1" cap="all" dirty="0"/>
          </a:p>
          <a:p>
            <a:endParaRPr lang="en-US" sz="1600" kern="1200" dirty="0">
              <a:solidFill>
                <a:schemeClr val="tx1"/>
              </a:solidFill>
              <a:effectLst/>
              <a:latin typeface="+mn-lt"/>
              <a:ea typeface="+mn-ea"/>
              <a:cs typeface="+mn-cs"/>
            </a:endParaRPr>
          </a:p>
          <a:p>
            <a:pPr eaLnBrk="0" hangingPunct="0">
              <a:spcBef>
                <a:spcPct val="30000"/>
              </a:spcBef>
              <a:defRPr/>
            </a:pPr>
            <a:r>
              <a:rPr lang="en-US" sz="1600" b="1" cap="all" dirty="0"/>
              <a:t>ASK</a:t>
            </a:r>
          </a:p>
          <a:p>
            <a:pPr marL="0" marR="0">
              <a:lnSpc>
                <a:spcPct val="115000"/>
              </a:lnSpc>
              <a:spcBef>
                <a:spcPts val="0"/>
              </a:spcBef>
              <a:spcAft>
                <a:spcPts val="100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What is the Self? What does that mean?</a:t>
            </a:r>
          </a:p>
          <a:p>
            <a:pPr eaLnBrk="0" hangingPunct="0">
              <a:spcBef>
                <a:spcPct val="30000"/>
              </a:spcBef>
              <a:defRPr/>
            </a:pPr>
            <a:r>
              <a:rPr lang="en-US" sz="1600"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p>
          <a:p>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rgbClr val="FF0000"/>
                </a:solidFill>
                <a:effectLst/>
                <a:latin typeface="+mn-lt"/>
                <a:ea typeface="+mn-ea"/>
                <a:cs typeface="+mn-cs"/>
              </a:rPr>
              <a:t>Transition:</a:t>
            </a:r>
            <a:r>
              <a:rPr lang="en-US" sz="1600" b="1" kern="1200" cap="all" baseline="0" dirty="0">
                <a:solidFill>
                  <a:srgbClr val="FF0000"/>
                </a:solidFill>
                <a:effectLst/>
                <a:latin typeface="+mn-lt"/>
                <a:ea typeface="+mn-ea"/>
                <a:cs typeface="+mn-cs"/>
              </a:rPr>
              <a:t> </a:t>
            </a:r>
            <a:r>
              <a:rPr lang="en-US" sz="16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6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Slide Time: 2:00</a:t>
            </a:r>
          </a:p>
          <a:p>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SAY</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What is the self? To many, the answer might be so obvious that they haven’t given it much thought.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Others might offer up one idea after another and finding each imperfect to an extent that they wonder if the self even exists, and if it does can it be defined.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They may or may not realize that this is a question humanity has been asking for millennia, with answers from different eras often addressing not just what we are but who we are at that particular place in time.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Nor is the answer a trivial one. </a:t>
            </a: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Too often we stumble through life and take a shallow view of ourselves, our environment, and prevailing forces.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And yet, we can do better. We can </a:t>
            </a: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be</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 better.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Our first step is to become aware of who and what we are.</a:t>
            </a: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Which still fails to answer the original question, what is the self?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No answer will be completely accurate or at all times precise. </a:t>
            </a: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Instead, here is a temporary answer, good for the purposes of this course: the self is the aspect of an individual organism that is aware of its existence as an individual organism. </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It’s the part of ourselves that we are referring to when we each say “I,” as in “I am thinking” or “I am feeling”.</a:t>
            </a: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One helpful way to think about the self and become more aware of our complete and total self is to divide it into four aspects: the physical, emotional, mental, and spiritual.</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6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chemeClr val="tx1"/>
                </a:solidFill>
                <a:effectLst/>
                <a:latin typeface="+mn-lt"/>
                <a:ea typeface="+mn-ea"/>
                <a:cs typeface="+mn-cs"/>
              </a:rPr>
              <a:t>FACILITATOR NOTEs: </a:t>
            </a:r>
            <a:r>
              <a:rPr lang="en-US" sz="1600" b="0" kern="1200" cap="all" dirty="0">
                <a:solidFill>
                  <a:schemeClr val="tx1"/>
                </a:solidFill>
                <a:effectLst/>
                <a:latin typeface="+mn-lt"/>
                <a:ea typeface="+mn-ea"/>
                <a:cs typeface="+mn-cs"/>
              </a:rPr>
              <a:t>R</a:t>
            </a:r>
            <a:r>
              <a:rPr lang="en-US" sz="1600" kern="1200" baseline="0" dirty="0">
                <a:solidFill>
                  <a:schemeClr val="tx1"/>
                </a:solidFill>
                <a:effectLst/>
                <a:latin typeface="+mn-lt"/>
                <a:ea typeface="+mn-ea"/>
                <a:cs typeface="+mn-cs"/>
              </a:rPr>
              <a:t>emember to clear icons before moving 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6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rgbClr val="FF0000"/>
                </a:solidFill>
                <a:effectLst/>
                <a:latin typeface="+mn-lt"/>
                <a:ea typeface="+mn-ea"/>
                <a:cs typeface="+mn-cs"/>
              </a:rPr>
              <a:t>Transition:</a:t>
            </a:r>
            <a:r>
              <a:rPr lang="en-US" sz="1600" b="1" kern="1200" cap="all" baseline="0" dirty="0">
                <a:solidFill>
                  <a:srgbClr val="FF0000"/>
                </a:solidFill>
                <a:effectLst/>
                <a:latin typeface="+mn-lt"/>
                <a:ea typeface="+mn-ea"/>
                <a:cs typeface="+mn-cs"/>
              </a:rPr>
              <a:t> </a:t>
            </a:r>
            <a:r>
              <a:rPr lang="en-US" sz="16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6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353382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Slide Time: 3:00</a:t>
            </a:r>
          </a:p>
          <a:p>
            <a:endParaRPr lang="en-US" sz="16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Here is a scenario:</a:t>
            </a:r>
          </a:p>
          <a:p>
            <a:pPr marL="0" marR="0" lvl="0" indent="0" algn="l" defTabSz="914400" rtl="0" eaLnBrk="0" fontAlgn="base" latinLnBrk="0" hangingPunct="0">
              <a:lnSpc>
                <a:spcPct val="115000"/>
              </a:lnSpc>
              <a:spcBef>
                <a:spcPts val="0"/>
              </a:spcBef>
              <a:spcAft>
                <a:spcPts val="0"/>
              </a:spcAft>
              <a:buClrTx/>
              <a:buSzTx/>
              <a:buFontTx/>
              <a:buNone/>
              <a:tabLst/>
              <a:defRPr/>
            </a:pPr>
            <a:r>
              <a:rPr lang="en-US" sz="1600" dirty="0">
                <a:latin typeface="Calibri" panose="020F0502020204030204" pitchFamily="34" charset="0"/>
                <a:ea typeface="Calibri" panose="020F0502020204030204" pitchFamily="34" charset="0"/>
                <a:cs typeface="Times New Roman" panose="02020603050405020304" pitchFamily="18" charset="0"/>
              </a:rPr>
              <a:t>Sutter felt his breathing become shallower and his tension increasing as he read an email from Rick, a project manager, apologizing yet again for being late on a project. </a:t>
            </a:r>
          </a:p>
          <a:p>
            <a:pPr marL="0" marR="0" lvl="0" indent="0" algn="l" defTabSz="914400" rtl="0" eaLnBrk="0" fontAlgn="base" latinLnBrk="0" hangingPunct="0">
              <a:lnSpc>
                <a:spcPct val="115000"/>
              </a:lnSpc>
              <a:spcBef>
                <a:spcPts val="0"/>
              </a:spcBef>
              <a:spcAft>
                <a:spcPts val="0"/>
              </a:spcAft>
              <a:buClrTx/>
              <a:buSzTx/>
              <a:buFontTx/>
              <a:buNone/>
              <a:tabLst/>
              <a:defRPr/>
            </a:pPr>
            <a:r>
              <a:rPr lang="en-US" sz="1600" dirty="0">
                <a:latin typeface="Calibri" panose="020F0502020204030204" pitchFamily="34" charset="0"/>
                <a:ea typeface="Calibri" panose="020F0502020204030204" pitchFamily="34" charset="0"/>
                <a:cs typeface="Times New Roman" panose="02020603050405020304" pitchFamily="18" charset="0"/>
              </a:rPr>
              <a:t>He felt angry and thought ‘if Rick’s excuses continue, </a:t>
            </a:r>
            <a:r>
              <a:rPr lang="en-US" sz="1600" u="sng" dirty="0">
                <a:latin typeface="Calibri" panose="020F0502020204030204" pitchFamily="34" charset="0"/>
                <a:ea typeface="Calibri" panose="020F0502020204030204" pitchFamily="34" charset="0"/>
                <a:cs typeface="Times New Roman" panose="02020603050405020304" pitchFamily="18" charset="0"/>
              </a:rPr>
              <a:t>I’ll</a:t>
            </a:r>
            <a:r>
              <a:rPr lang="en-US" sz="1600" dirty="0">
                <a:latin typeface="Calibri" panose="020F0502020204030204" pitchFamily="34" charset="0"/>
                <a:ea typeface="Calibri" panose="020F0502020204030204" pitchFamily="34" charset="0"/>
                <a:cs typeface="Times New Roman" panose="02020603050405020304" pitchFamily="18" charset="0"/>
              </a:rPr>
              <a:t> get backed up, fall behind, and then it will be </a:t>
            </a:r>
            <a:r>
              <a:rPr lang="en-US" sz="1600" u="sng" dirty="0">
                <a:latin typeface="Calibri" panose="020F0502020204030204" pitchFamily="34" charset="0"/>
                <a:ea typeface="Calibri" panose="020F0502020204030204" pitchFamily="34" charset="0"/>
                <a:cs typeface="Times New Roman" panose="02020603050405020304" pitchFamily="18" charset="0"/>
              </a:rPr>
              <a:t>me</a:t>
            </a:r>
            <a:r>
              <a:rPr lang="en-US" sz="1600" dirty="0">
                <a:latin typeface="Calibri" panose="020F0502020204030204" pitchFamily="34" charset="0"/>
                <a:ea typeface="Calibri" panose="020F0502020204030204" pitchFamily="34" charset="0"/>
                <a:cs typeface="Times New Roman" panose="02020603050405020304" pitchFamily="18" charset="0"/>
              </a:rPr>
              <a:t> writing apology emails.’ </a:t>
            </a:r>
          </a:p>
          <a:p>
            <a:pPr marL="0" marR="0" lvl="0" indent="0" algn="l" defTabSz="914400" rtl="0" eaLnBrk="0" fontAlgn="base" latinLnBrk="0" hangingPunct="0">
              <a:lnSpc>
                <a:spcPct val="115000"/>
              </a:lnSpc>
              <a:spcBef>
                <a:spcPts val="0"/>
              </a:spcBef>
              <a:spcAft>
                <a:spcPts val="0"/>
              </a:spcAft>
              <a:buClrTx/>
              <a:buSzTx/>
              <a:buFontTx/>
              <a:buNone/>
              <a:tabLst/>
              <a:defRPr/>
            </a:pPr>
            <a:r>
              <a:rPr lang="en-US" sz="1600" dirty="0">
                <a:latin typeface="Calibri" panose="020F0502020204030204" pitchFamily="34" charset="0"/>
                <a:ea typeface="Calibri" panose="020F0502020204030204" pitchFamily="34" charset="0"/>
                <a:cs typeface="Times New Roman" panose="02020603050405020304" pitchFamily="18" charset="0"/>
              </a:rPr>
              <a:t>As more angry thoughts continued to flow, he began to intentionally breathe more deeply and thought about why Rick, a senior project manager with 10 years experience, might be late for his projects lately.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eaLnBrk="0" hangingPunct="0">
              <a:spcBef>
                <a:spcPct val="30000"/>
              </a:spcBef>
              <a:defRPr/>
            </a:pPr>
            <a:r>
              <a:rPr lang="en-US" sz="1600" b="1" cap="all" dirty="0"/>
              <a:t>ASK</a:t>
            </a:r>
          </a:p>
          <a:p>
            <a:pPr marL="0" marR="0">
              <a:lnSpc>
                <a:spcPct val="115000"/>
              </a:lnSpc>
              <a:spcBef>
                <a:spcPts val="0"/>
              </a:spcBef>
              <a:spcAft>
                <a:spcPts val="100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Which of the following Self categories would best describe the scenario?</a:t>
            </a:r>
          </a:p>
          <a:p>
            <a:pPr marL="0" marR="0">
              <a:lnSpc>
                <a:spcPct val="115000"/>
              </a:lnSpc>
              <a:spcBef>
                <a:spcPts val="0"/>
              </a:spcBef>
              <a:spcAft>
                <a:spcPts val="1000"/>
              </a:spcAft>
            </a:pPr>
            <a:r>
              <a:rPr lang="en-US" sz="1600" b="1" cap="all" dirty="0">
                <a:latin typeface="Calibri" panose="020F0502020204030204" pitchFamily="34" charset="0"/>
                <a:ea typeface="Times New Roman" panose="02020603050405020304" pitchFamily="18" charset="0"/>
                <a:cs typeface="Times New Roman" panose="02020603050405020304" pitchFamily="18" charset="0"/>
              </a:rPr>
              <a:t>USE YOUR POINTER TOOL and place it in a box THAT BEST PROVIDES YOUR ANSWER.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eaLnBrk="0" hangingPunct="0">
              <a:spcBef>
                <a:spcPct val="30000"/>
              </a:spcBef>
              <a:defRPr/>
            </a:pPr>
            <a:r>
              <a:rPr lang="en-US" sz="1600" b="1" cap="all" dirty="0"/>
              <a:t>FACILITATOR NOTEs</a:t>
            </a:r>
            <a:endParaRPr lang="en-US" sz="1600" dirty="0"/>
          </a:p>
          <a:p>
            <a:pPr lvl="0" eaLnBrk="0" hangingPunct="0">
              <a:spcBef>
                <a:spcPct val="30000"/>
              </a:spcBef>
              <a:defRPr/>
            </a:pPr>
            <a:r>
              <a:rPr lang="en-US" sz="1600" dirty="0"/>
              <a:t>Prompt Discussion: Conduct a general censes of the pointers and which category they were placed. </a:t>
            </a:r>
          </a:p>
          <a:p>
            <a:pPr lvl="0" eaLnBrk="0" hangingPunct="0">
              <a:spcBef>
                <a:spcPct val="30000"/>
              </a:spcBef>
              <a:defRPr/>
            </a:pPr>
            <a:r>
              <a:rPr lang="en-US" sz="1600" dirty="0"/>
              <a:t>NOTE: Do not say the answer is correct or incorrect; simply thank each participant for sharing.</a:t>
            </a:r>
          </a:p>
          <a:p>
            <a:pPr marL="0" marR="0">
              <a:lnSpc>
                <a:spcPct val="115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15000"/>
              </a:lnSpc>
              <a:spcBef>
                <a:spcPts val="0"/>
              </a:spcBef>
              <a:spcAft>
                <a:spcPts val="0"/>
              </a:spcAft>
              <a:buClrTx/>
              <a:buSzTx/>
              <a:buFontTx/>
              <a:buNone/>
              <a:tabLst/>
              <a:defRPr/>
            </a:pPr>
            <a:r>
              <a:rPr lang="en-US" sz="1600" b="1" kern="1200" cap="all" dirty="0">
                <a:solidFill>
                  <a:schemeClr val="tx1"/>
                </a:solidFill>
                <a:effectLst/>
                <a:latin typeface="+mn-lt"/>
                <a:ea typeface="+mn-ea"/>
                <a:cs typeface="+mn-cs"/>
              </a:rPr>
              <a:t>SAY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This is an example of how your physical self may connect with your emotional self is when you read a distressing email and feel your heart rate speed up and your breathing become shallower. </a:t>
            </a: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Angry blaming thoughts and feelings about your colleague and the repercussions on your work may arise creating further physical distress. </a:t>
            </a: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Taking immediate steps to scan and relax could mitigate further complications such as sending an angry response or, over time, becoming ill.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6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600" b="1" kern="1200" cap="all" dirty="0">
                <a:solidFill>
                  <a:schemeClr val="tx1"/>
                </a:solidFill>
                <a:effectLst/>
                <a:latin typeface="+mn-lt"/>
                <a:ea typeface="+mn-ea"/>
                <a:cs typeface="+mn-cs"/>
              </a:rPr>
              <a:t>FACILITATOR NOTEs: </a:t>
            </a:r>
            <a:r>
              <a:rPr lang="en-US" sz="1600" b="0" kern="1200" cap="all" dirty="0">
                <a:solidFill>
                  <a:schemeClr val="tx1"/>
                </a:solidFill>
                <a:effectLst/>
                <a:latin typeface="+mn-lt"/>
                <a:ea typeface="+mn-ea"/>
                <a:cs typeface="+mn-cs"/>
              </a:rPr>
              <a:t>R</a:t>
            </a:r>
            <a:r>
              <a:rPr lang="en-US" sz="1600" kern="1200" baseline="0" dirty="0">
                <a:solidFill>
                  <a:schemeClr val="tx1"/>
                </a:solidFill>
                <a:effectLst/>
                <a:latin typeface="+mn-lt"/>
                <a:ea typeface="+mn-ea"/>
                <a:cs typeface="+mn-cs"/>
              </a:rPr>
              <a:t>emember to clear icons before moving on.</a:t>
            </a:r>
            <a:endParaRPr lang="en-US" sz="16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600" b="1" kern="1200" cap="all" dirty="0">
                <a:solidFill>
                  <a:srgbClr val="FF0000"/>
                </a:solidFill>
                <a:effectLst/>
                <a:latin typeface="+mn-lt"/>
                <a:ea typeface="+mn-ea"/>
                <a:cs typeface="+mn-cs"/>
              </a:rPr>
              <a:t>Transition:</a:t>
            </a:r>
            <a:r>
              <a:rPr lang="en-US" sz="1600" b="1" kern="1200" cap="all" baseline="0" dirty="0">
                <a:solidFill>
                  <a:srgbClr val="FF0000"/>
                </a:solidFill>
                <a:effectLst/>
                <a:latin typeface="+mn-lt"/>
                <a:ea typeface="+mn-ea"/>
                <a:cs typeface="+mn-cs"/>
              </a:rPr>
              <a:t> </a:t>
            </a:r>
            <a:r>
              <a:rPr lang="en-US" sz="16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a:lnSpc>
                <a:spcPct val="115000"/>
              </a:lnSpc>
              <a:spcBef>
                <a:spcPts val="0"/>
              </a:spcBef>
              <a:spcAft>
                <a:spcPts val="0"/>
              </a:spcAft>
            </a:pPr>
            <a:r>
              <a:rPr lang="en-US" sz="1600" dirty="0">
                <a:latin typeface="Calibri" panose="020F0502020204030204" pitchFamily="34" charset="0"/>
                <a:ea typeface="Calibri" panose="020F0502020204030204" pitchFamily="34" charset="0"/>
                <a:cs typeface="Times New Roman" panose="02020603050405020304" pitchFamily="18" charset="0"/>
              </a:rPr>
              <a:t> </a:t>
            </a:r>
          </a:p>
          <a:p>
            <a:pPr marL="0" marR="0" lvl="0" indent="0">
              <a:lnSpc>
                <a:spcPct val="115000"/>
              </a:lnSpc>
              <a:spcBef>
                <a:spcPts val="0"/>
              </a:spcBef>
              <a:spcAft>
                <a:spcPts val="1000"/>
              </a:spcAft>
              <a:buFont typeface="Symbol" panose="05050102010706020507" pitchFamily="18" charset="2"/>
              <a:buNone/>
            </a:pPr>
            <a:endParaRPr lang="en-US" sz="1600" b="0" kern="1200" cap="none" dirty="0">
              <a:solidFill>
                <a:srgbClr val="FF0000"/>
              </a:solidFill>
              <a:effectLst/>
              <a:latin typeface="+mn-lt"/>
              <a:ea typeface="+mn-ea"/>
              <a:cs typeface="+mn-cs"/>
            </a:endParaRPr>
          </a:p>
          <a:p>
            <a:pPr marL="0" marR="0">
              <a:lnSpc>
                <a:spcPct val="115000"/>
              </a:lnSpc>
              <a:spcBef>
                <a:spcPts val="0"/>
              </a:spcBef>
              <a:spcAft>
                <a:spcPts val="10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58164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eaLnBrk="0" hangingPunct="0">
              <a:spcBef>
                <a:spcPct val="30000"/>
              </a:spcBef>
              <a:defRPr/>
            </a:pPr>
            <a:r>
              <a:rPr lang="en-US" b="1" cap="all" dirty="0"/>
              <a:t>FACILITATOR NOTEs</a:t>
            </a:r>
            <a:endParaRPr lang="en-US" dirty="0"/>
          </a:p>
          <a:p>
            <a:pPr lvl="0" eaLnBrk="0" hangingPunct="0">
              <a:spcBef>
                <a:spcPct val="30000"/>
              </a:spcBef>
              <a:defRPr/>
            </a:pPr>
            <a:r>
              <a:rPr lang="en-US" dirty="0"/>
              <a:t>Prompt Discussion: Ask w/GREEN CHECKMARK for YES responses for an example.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NOTE: Do not say the answer is correct or incorrect; simply thank each participant for sharing.</a:t>
            </a:r>
            <a:endParaRPr lang="en-US" dirty="0"/>
          </a:p>
          <a:p>
            <a:endParaRPr lang="en-US" sz="1200" kern="1200" dirty="0">
              <a:solidFill>
                <a:schemeClr val="tx1"/>
              </a:solidFill>
              <a:effectLst/>
              <a:latin typeface="+mn-lt"/>
              <a:ea typeface="+mn-ea"/>
              <a:cs typeface="+mn-cs"/>
            </a:endParaRPr>
          </a:p>
          <a:p>
            <a:pPr eaLnBrk="0" hangingPunct="0">
              <a:spcBef>
                <a:spcPct val="30000"/>
              </a:spcBef>
              <a:defRPr/>
            </a:pPr>
            <a:r>
              <a:rPr lang="en-US" b="1" cap="all" dirty="0"/>
              <a:t>ASK</a:t>
            </a:r>
          </a:p>
          <a:p>
            <a:pPr marL="0" marR="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Do you think the physical environment can change our physical self?</a:t>
            </a:r>
          </a:p>
          <a:p>
            <a:pPr lvl="0" eaLnBrk="0" hangingPunct="0">
              <a:spcBef>
                <a:spcPct val="30000"/>
              </a:spcBef>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GREEN CHECKMARK for YES OR RED X for No TO PROVIDE YOUR ANSWER.</a:t>
            </a:r>
          </a:p>
          <a:p>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b="1" kern="1200" cap="all" dirty="0">
                <a:solidFill>
                  <a:schemeClr val="tx1"/>
                </a:solidFill>
                <a:effectLst/>
                <a:latin typeface="+mn-lt"/>
                <a:ea typeface="+mn-ea"/>
                <a:cs typeface="+mn-cs"/>
              </a:rPr>
              <a:t>SAY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probably the most obvious aspect of one’s self, our physical bodies.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Awareness of our bodies when that body is in great pain or distress is usually strong.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But when we feel physically neutral or slightly good or bad, we can block our awareness of the physical body and replace it with other levels of awareness, awareness of our thoughts or our emotions, for instance.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important to remember that each level of self affects the other levels of self.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Feeling physically uncomfortable can lead to feeling emotionally uncomfortable, as well as feeling emotionally uncomfortable can lead to changes in our physical feelings.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 certain point, examining one’s physical self requires an examination of one’s physical environment, such that what emerges is the recognition that the two mutually interact, change, and reinforce each other.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aspect of one’s environment and one’s self interacting with and changing each other is important to remember not only in examining the physical self and the physical environment, but at all levels of self-examination.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as there is a physical environment that interacts with a physical self, there is a mental environment, emotional environment, and spiritual environment that interact with each corresponding level of self.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will become vital to our understanding the concept of interdependency that we will review in more depth later</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55888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589555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47453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248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algn="ctr">
              <a:defRPr sz="1800" i="1"/>
            </a:lvl1pPr>
            <a:lvl2pPr algn="ctr">
              <a:defRPr sz="1800" b="1" i="1"/>
            </a:lvl2pPr>
            <a:lvl3pPr algn="ctr">
              <a:defRPr/>
            </a:lvl3pPr>
            <a:lvl4pPr algn="ctr">
              <a:defRPr/>
            </a:lvl4pPr>
            <a:lvl5pPr algn="ct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4528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126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8/7/2017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3"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20.png"/><Relationship Id="rId4" Type="http://schemas.openxmlformats.org/officeDocument/2006/relationships/image" Target="../media/image13.sv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20.png"/><Relationship Id="rId4" Type="http://schemas.openxmlformats.org/officeDocument/2006/relationships/image" Target="../media/image13.sv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20.png"/><Relationship Id="rId4" Type="http://schemas.openxmlformats.org/officeDocument/2006/relationships/image" Target="../media/image13.sv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7.png"/><Relationship Id="rId7"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svg"/></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9.sv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sv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4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7.png"/><Relationship Id="rId7"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9.sv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20.png"/><Relationship Id="rId4" Type="http://schemas.openxmlformats.org/officeDocument/2006/relationships/image" Target="../media/image13.sv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28600"/>
            <a:ext cx="9144000" cy="1143000"/>
          </a:xfrm>
        </p:spPr>
        <p:txBody>
          <a:bodyPr/>
          <a:lstStyle/>
          <a:p>
            <a:r>
              <a:rPr lang="en-US" b="1" dirty="0">
                <a:solidFill>
                  <a:schemeClr val="accent3">
                    <a:lumMod val="75000"/>
                  </a:schemeClr>
                </a:solidFill>
              </a:rPr>
              <a:t>Improving Self-Awareness</a:t>
            </a:r>
            <a:endParaRPr lang="en-US" dirty="0">
              <a:solidFill>
                <a:schemeClr val="accent3">
                  <a:lumMod val="75000"/>
                </a:schemeClr>
              </a:solidFill>
            </a:endParaRPr>
          </a:p>
        </p:txBody>
      </p:sp>
      <p:sp>
        <p:nvSpPr>
          <p:cNvPr id="7" name="Content Placeholder 6"/>
          <p:cNvSpPr>
            <a:spLocks noGrp="1"/>
          </p:cNvSpPr>
          <p:nvPr>
            <p:ph sz="quarter" idx="10"/>
          </p:nvPr>
        </p:nvSpPr>
        <p:spPr>
          <a:xfrm>
            <a:off x="381000" y="1838764"/>
            <a:ext cx="4267200" cy="2880320"/>
          </a:xfrm>
        </p:spPr>
        <p:txBody>
          <a:bodyPr/>
          <a:lstStyle/>
          <a:p>
            <a:r>
              <a:rPr lang="en-US" sz="1800" i="1" dirty="0"/>
              <a:t>While we wait for everyone to join, </a:t>
            </a:r>
          </a:p>
          <a:p>
            <a:r>
              <a:rPr lang="en-US" sz="1800" i="1" dirty="0"/>
              <a:t>think about the scenario below:</a:t>
            </a:r>
          </a:p>
          <a:p>
            <a:endParaRPr lang="en-US" sz="1800" i="1" dirty="0"/>
          </a:p>
          <a:p>
            <a:r>
              <a:rPr lang="en-US" sz="1800" dirty="0"/>
              <a:t>Think of a recent situation where you felt anxious, frustrated, disappointed, or any other unpleasant emotion.</a:t>
            </a:r>
          </a:p>
          <a:p>
            <a:endParaRPr lang="en-US" sz="1800" b="1" dirty="0"/>
          </a:p>
          <a:p>
            <a:r>
              <a:rPr lang="en-US" sz="1800" b="1" dirty="0"/>
              <a:t>How did you address it?</a:t>
            </a:r>
          </a:p>
          <a:p>
            <a:r>
              <a:rPr lang="en-US" sz="1800" dirty="0"/>
              <a:t>(Do not share your answers!)</a:t>
            </a:r>
          </a:p>
          <a:p>
            <a:r>
              <a:rPr lang="en-US" sz="1800"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1996480"/>
            <a:ext cx="4267258" cy="369332"/>
          </a:xfrm>
          <a:prstGeom prst="rect">
            <a:avLst/>
          </a:prstGeom>
          <a:solidFill>
            <a:srgbClr val="FFB400"/>
          </a:solidFill>
        </p:spPr>
        <p:txBody>
          <a:bodyPr wrap="none">
            <a:spAutoFit/>
          </a:bodyPr>
          <a:lstStyle/>
          <a:p>
            <a:pPr>
              <a:spcAft>
                <a:spcPts val="1000"/>
              </a:spcAft>
            </a:pPr>
            <a:r>
              <a:rPr lang="en-US" dirty="0"/>
              <a:t>BECAME ANGRY                                   </a:t>
            </a:r>
          </a:p>
        </p:txBody>
      </p:sp>
      <p:sp>
        <p:nvSpPr>
          <p:cNvPr id="26" name="Rectangle 25"/>
          <p:cNvSpPr/>
          <p:nvPr/>
        </p:nvSpPr>
        <p:spPr>
          <a:xfrm>
            <a:off x="5029200" y="2453036"/>
            <a:ext cx="4297010" cy="369332"/>
          </a:xfrm>
          <a:prstGeom prst="rect">
            <a:avLst/>
          </a:prstGeom>
          <a:solidFill>
            <a:srgbClr val="FFB400"/>
          </a:solidFill>
        </p:spPr>
        <p:txBody>
          <a:bodyPr wrap="none">
            <a:spAutoFit/>
          </a:bodyPr>
          <a:lstStyle/>
          <a:p>
            <a:pPr>
              <a:spcAft>
                <a:spcPts val="1000"/>
              </a:spcAft>
            </a:pPr>
            <a:r>
              <a:rPr lang="en-US" dirty="0"/>
              <a:t>BECAME STRESSED OUT                    </a:t>
            </a:r>
          </a:p>
        </p:txBody>
      </p:sp>
      <p:sp>
        <p:nvSpPr>
          <p:cNvPr id="27" name="Rectangle 26"/>
          <p:cNvSpPr/>
          <p:nvPr/>
        </p:nvSpPr>
        <p:spPr>
          <a:xfrm>
            <a:off x="5029200" y="2909592"/>
            <a:ext cx="4288353" cy="369332"/>
          </a:xfrm>
          <a:prstGeom prst="rect">
            <a:avLst/>
          </a:prstGeom>
          <a:solidFill>
            <a:srgbClr val="FFB400"/>
          </a:solidFill>
        </p:spPr>
        <p:txBody>
          <a:bodyPr wrap="none">
            <a:spAutoFit/>
          </a:bodyPr>
          <a:lstStyle/>
          <a:p>
            <a:pPr>
              <a:spcAft>
                <a:spcPts val="1000"/>
              </a:spcAft>
            </a:pPr>
            <a:r>
              <a:rPr lang="en-US" dirty="0"/>
              <a:t>FOCUSED ON SOMETHING ELSE       </a:t>
            </a:r>
          </a:p>
        </p:txBody>
      </p:sp>
      <p:sp>
        <p:nvSpPr>
          <p:cNvPr id="28" name="Rectangle 27"/>
          <p:cNvSpPr/>
          <p:nvPr/>
        </p:nvSpPr>
        <p:spPr>
          <a:xfrm>
            <a:off x="5029200" y="3366148"/>
            <a:ext cx="4297074" cy="369332"/>
          </a:xfrm>
          <a:prstGeom prst="rect">
            <a:avLst/>
          </a:prstGeom>
          <a:solidFill>
            <a:srgbClr val="FFB400"/>
          </a:solidFill>
        </p:spPr>
        <p:txBody>
          <a:bodyPr wrap="none">
            <a:spAutoFit/>
          </a:bodyPr>
          <a:lstStyle/>
          <a:p>
            <a:pPr>
              <a:spcAft>
                <a:spcPts val="1000"/>
              </a:spcAft>
            </a:pPr>
            <a:r>
              <a:rPr lang="en-US" dirty="0"/>
              <a:t>REDIRECED THOUGHTS / ACTIONS   </a:t>
            </a:r>
          </a:p>
        </p:txBody>
      </p:sp>
      <p:sp>
        <p:nvSpPr>
          <p:cNvPr id="29" name="Rectangle 28"/>
          <p:cNvSpPr/>
          <p:nvPr/>
        </p:nvSpPr>
        <p:spPr>
          <a:xfrm>
            <a:off x="5029200" y="3822704"/>
            <a:ext cx="4288546" cy="369332"/>
          </a:xfrm>
          <a:prstGeom prst="rect">
            <a:avLst/>
          </a:prstGeom>
          <a:solidFill>
            <a:srgbClr val="FFB400"/>
          </a:solidFill>
        </p:spPr>
        <p:txBody>
          <a:bodyPr wrap="none">
            <a:spAutoFit/>
          </a:bodyPr>
          <a:lstStyle/>
          <a:p>
            <a:pPr>
              <a:spcAft>
                <a:spcPts val="1000"/>
              </a:spcAft>
            </a:pPr>
            <a:r>
              <a:rPr lang="en-US" dirty="0"/>
              <a:t>FELT OR GOT SICK                               </a:t>
            </a:r>
          </a:p>
        </p:txBody>
      </p:sp>
      <p:sp>
        <p:nvSpPr>
          <p:cNvPr id="30" name="Rectangle 29"/>
          <p:cNvSpPr/>
          <p:nvPr/>
        </p:nvSpPr>
        <p:spPr>
          <a:xfrm>
            <a:off x="5029200" y="4279258"/>
            <a:ext cx="4297010" cy="369332"/>
          </a:xfrm>
          <a:prstGeom prst="rect">
            <a:avLst/>
          </a:prstGeom>
          <a:solidFill>
            <a:srgbClr val="FFB400"/>
          </a:solidFill>
        </p:spPr>
        <p:txBody>
          <a:bodyPr wrap="square">
            <a:spAutoFit/>
          </a:bodyPr>
          <a:lstStyle/>
          <a:p>
            <a:pPr>
              <a:spcAft>
                <a:spcPts val="1000"/>
              </a:spcAft>
            </a:pPr>
            <a:r>
              <a:rPr lang="en-US" dirty="0"/>
              <a:t>IGNORED IT</a:t>
            </a:r>
          </a:p>
        </p:txBody>
      </p:sp>
    </p:spTree>
    <p:extLst>
      <p:ext uri="{BB962C8B-B14F-4D97-AF65-F5344CB8AC3E}">
        <p14:creationId xmlns:p14="http://schemas.microsoft.com/office/powerpoint/2010/main" val="2413672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The Emotional Self</a:t>
            </a:r>
          </a:p>
        </p:txBody>
      </p:sp>
      <p:grpSp>
        <p:nvGrpSpPr>
          <p:cNvPr id="34" name="Group 33"/>
          <p:cNvGrpSpPr/>
          <p:nvPr/>
        </p:nvGrpSpPr>
        <p:grpSpPr>
          <a:xfrm>
            <a:off x="7972774" y="258402"/>
            <a:ext cx="1023331" cy="565252"/>
            <a:chOff x="9144000" y="3356262"/>
            <a:chExt cx="1023331" cy="565252"/>
          </a:xfrm>
          <a:solidFill>
            <a:srgbClr val="FF9100"/>
          </a:solidFill>
        </p:grpSpPr>
        <p:pic>
          <p:nvPicPr>
            <p:cNvPr id="35" name="Graphic 34" descr="Close"/>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15743" y="3369926"/>
              <a:ext cx="551588" cy="551588"/>
            </a:xfrm>
            <a:prstGeom prst="rect">
              <a:avLst/>
            </a:prstGeom>
          </p:spPr>
        </p:pic>
        <p:pic>
          <p:nvPicPr>
            <p:cNvPr id="36" name="Graphic 35" descr="Checkmark"/>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4000" y="3356262"/>
              <a:ext cx="551588" cy="551588"/>
            </a:xfrm>
            <a:prstGeom prst="rect">
              <a:avLst/>
            </a:prstGeom>
          </p:spPr>
        </p:pic>
      </p:grpSp>
      <p:grpSp>
        <p:nvGrpSpPr>
          <p:cNvPr id="24" name="Group 23"/>
          <p:cNvGrpSpPr/>
          <p:nvPr/>
        </p:nvGrpSpPr>
        <p:grpSpPr>
          <a:xfrm>
            <a:off x="2726547" y="1319061"/>
            <a:ext cx="1676400" cy="1728939"/>
            <a:chOff x="2726547" y="2081061"/>
            <a:chExt cx="1676400" cy="1728939"/>
          </a:xfrm>
        </p:grpSpPr>
        <p:sp>
          <p:nvSpPr>
            <p:cNvPr id="26" name="Oval 25"/>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7" name="Rectangle 26"/>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29" name="Group 28"/>
          <p:cNvGrpSpPr/>
          <p:nvPr/>
        </p:nvGrpSpPr>
        <p:grpSpPr>
          <a:xfrm>
            <a:off x="685800" y="1333559"/>
            <a:ext cx="1676400" cy="1714441"/>
            <a:chOff x="898504" y="7086600"/>
            <a:chExt cx="1676400" cy="1714441"/>
          </a:xfrm>
        </p:grpSpPr>
        <p:sp>
          <p:nvSpPr>
            <p:cNvPr id="37" name="Oval 36"/>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39" name="Rectangle 38"/>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40" name="Group 39"/>
          <p:cNvGrpSpPr/>
          <p:nvPr/>
        </p:nvGrpSpPr>
        <p:grpSpPr>
          <a:xfrm>
            <a:off x="4767294" y="1333559"/>
            <a:ext cx="1676400" cy="1714441"/>
            <a:chOff x="4979998" y="7086600"/>
            <a:chExt cx="1676400" cy="1714441"/>
          </a:xfrm>
        </p:grpSpPr>
        <p:sp>
          <p:nvSpPr>
            <p:cNvPr id="41" name="Oval 40"/>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43" name="Rectangle 42"/>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44" name="Group 43"/>
          <p:cNvGrpSpPr/>
          <p:nvPr/>
        </p:nvGrpSpPr>
        <p:grpSpPr>
          <a:xfrm>
            <a:off x="6808040" y="1333559"/>
            <a:ext cx="1676400" cy="1714441"/>
            <a:chOff x="7020744" y="7086600"/>
            <a:chExt cx="1676400" cy="1714441"/>
          </a:xfrm>
        </p:grpSpPr>
        <p:sp>
          <p:nvSpPr>
            <p:cNvPr id="45" name="Oval 44"/>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6" name="Picture 4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47" name="Rectangle 46"/>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
        <p:nvSpPr>
          <p:cNvPr id="48" name="Rectangle 47"/>
          <p:cNvSpPr/>
          <p:nvPr/>
        </p:nvSpPr>
        <p:spPr>
          <a:xfrm>
            <a:off x="4594495" y="1221432"/>
            <a:ext cx="3929867" cy="197896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34019" y="1281432"/>
            <a:ext cx="1965164" cy="197896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1500515" y="3471623"/>
            <a:ext cx="6119485" cy="2082621"/>
          </a:xfrm>
          <a:prstGeom prst="rect">
            <a:avLst/>
          </a:prstGeom>
        </p:spPr>
        <p:txBody>
          <a:bodyPr wrap="square">
            <a:spAutoFit/>
          </a:bodyPr>
          <a:lstStyle/>
          <a:p>
            <a:pPr marL="285750" lvl="0" indent="-285750">
              <a:spcAft>
                <a:spcPts val="2000"/>
              </a:spcAft>
              <a:buFont typeface="Arial" panose="020B0604020202020204" pitchFamily="34" charset="0"/>
              <a:buChar char="•"/>
            </a:pPr>
            <a:r>
              <a:rPr lang="en-US" sz="2400" dirty="0"/>
              <a:t>Emotion often gets undervalued</a:t>
            </a:r>
          </a:p>
          <a:p>
            <a:pPr marL="285750" lvl="0" indent="-285750">
              <a:spcAft>
                <a:spcPts val="2000"/>
              </a:spcAft>
              <a:buFont typeface="Arial" panose="020B0604020202020204" pitchFamily="34" charset="0"/>
              <a:buChar char="•"/>
            </a:pPr>
            <a:r>
              <a:rPr lang="en-US" sz="2400" dirty="0"/>
              <a:t>Cannot avoid feeling emotions</a:t>
            </a:r>
          </a:p>
          <a:p>
            <a:pPr marL="285750" lvl="0" indent="-285750">
              <a:spcAft>
                <a:spcPts val="2000"/>
              </a:spcAft>
              <a:buFont typeface="Arial" panose="020B0604020202020204" pitchFamily="34" charset="0"/>
              <a:buChar char="•"/>
            </a:pPr>
            <a:r>
              <a:rPr lang="en-US" sz="2400" dirty="0"/>
              <a:t>Managing how we react to our feelings and emotions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Mental Self</a:t>
            </a:r>
          </a:p>
        </p:txBody>
      </p:sp>
      <p:grpSp>
        <p:nvGrpSpPr>
          <p:cNvPr id="32" name="Group 31"/>
          <p:cNvGrpSpPr/>
          <p:nvPr/>
        </p:nvGrpSpPr>
        <p:grpSpPr>
          <a:xfrm>
            <a:off x="7972774" y="258402"/>
            <a:ext cx="1023331" cy="565252"/>
            <a:chOff x="9144000" y="3356262"/>
            <a:chExt cx="1023331" cy="565252"/>
          </a:xfrm>
          <a:solidFill>
            <a:srgbClr val="FF9100"/>
          </a:solidFill>
        </p:grpSpPr>
        <p:pic>
          <p:nvPicPr>
            <p:cNvPr id="33" name="Graphic 32" descr="Close"/>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15743" y="3369926"/>
              <a:ext cx="551588" cy="551588"/>
            </a:xfrm>
            <a:prstGeom prst="rect">
              <a:avLst/>
            </a:prstGeom>
          </p:spPr>
        </p:pic>
        <p:pic>
          <p:nvPicPr>
            <p:cNvPr id="34" name="Graphic 33" descr="Checkmark"/>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4000" y="3356262"/>
              <a:ext cx="551588" cy="551588"/>
            </a:xfrm>
            <a:prstGeom prst="rect">
              <a:avLst/>
            </a:prstGeom>
          </p:spPr>
        </p:pic>
      </p:grpSp>
      <p:grpSp>
        <p:nvGrpSpPr>
          <p:cNvPr id="29" name="Group 28"/>
          <p:cNvGrpSpPr/>
          <p:nvPr/>
        </p:nvGrpSpPr>
        <p:grpSpPr>
          <a:xfrm>
            <a:off x="2726547" y="1319061"/>
            <a:ext cx="1676400" cy="1728939"/>
            <a:chOff x="2726547" y="2081061"/>
            <a:chExt cx="1676400" cy="1728939"/>
          </a:xfrm>
        </p:grpSpPr>
        <p:sp>
          <p:nvSpPr>
            <p:cNvPr id="30" name="Oval 29"/>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1" name="Rectangle 30"/>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36" name="Group 35"/>
          <p:cNvGrpSpPr/>
          <p:nvPr/>
        </p:nvGrpSpPr>
        <p:grpSpPr>
          <a:xfrm>
            <a:off x="685800" y="1333559"/>
            <a:ext cx="1676400" cy="1714441"/>
            <a:chOff x="898504" y="7086600"/>
            <a:chExt cx="1676400" cy="1714441"/>
          </a:xfrm>
        </p:grpSpPr>
        <p:sp>
          <p:nvSpPr>
            <p:cNvPr id="37" name="Oval 36"/>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39" name="Rectangle 38"/>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40" name="Group 39"/>
          <p:cNvGrpSpPr/>
          <p:nvPr/>
        </p:nvGrpSpPr>
        <p:grpSpPr>
          <a:xfrm>
            <a:off x="4767294" y="1333559"/>
            <a:ext cx="1676400" cy="1714441"/>
            <a:chOff x="4979998" y="7086600"/>
            <a:chExt cx="1676400" cy="1714441"/>
          </a:xfrm>
        </p:grpSpPr>
        <p:sp>
          <p:nvSpPr>
            <p:cNvPr id="41" name="Oval 40"/>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43" name="Rectangle 42"/>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44" name="Group 43"/>
          <p:cNvGrpSpPr/>
          <p:nvPr/>
        </p:nvGrpSpPr>
        <p:grpSpPr>
          <a:xfrm>
            <a:off x="6808040" y="1333559"/>
            <a:ext cx="1676400" cy="1714441"/>
            <a:chOff x="7020744" y="7086600"/>
            <a:chExt cx="1676400" cy="1714441"/>
          </a:xfrm>
        </p:grpSpPr>
        <p:sp>
          <p:nvSpPr>
            <p:cNvPr id="45" name="Oval 44"/>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6" name="Picture 4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47" name="Rectangle 46"/>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
        <p:nvSpPr>
          <p:cNvPr id="48" name="Rectangle 47"/>
          <p:cNvSpPr/>
          <p:nvPr/>
        </p:nvSpPr>
        <p:spPr>
          <a:xfrm>
            <a:off x="6622652" y="1221432"/>
            <a:ext cx="1901710" cy="197896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34018" y="1281432"/>
            <a:ext cx="3943577" cy="197896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1500515" y="3471623"/>
            <a:ext cx="6759398" cy="2082621"/>
          </a:xfrm>
          <a:prstGeom prst="rect">
            <a:avLst/>
          </a:prstGeom>
        </p:spPr>
        <p:txBody>
          <a:bodyPr wrap="square">
            <a:spAutoFit/>
          </a:bodyPr>
          <a:lstStyle/>
          <a:p>
            <a:pPr marL="285750" lvl="0" indent="-285750">
              <a:spcAft>
                <a:spcPts val="2000"/>
              </a:spcAft>
              <a:buFont typeface="Arial" panose="020B0604020202020204" pitchFamily="34" charset="0"/>
              <a:buChar char="•"/>
            </a:pPr>
            <a:r>
              <a:rPr lang="en-US" sz="2400" dirty="0"/>
              <a:t>Concerns our thoughts and our imagination</a:t>
            </a:r>
          </a:p>
          <a:p>
            <a:pPr marL="285750" lvl="0" indent="-285750">
              <a:spcAft>
                <a:spcPts val="2000"/>
              </a:spcAft>
              <a:buFont typeface="Arial" panose="020B0604020202020204" pitchFamily="34" charset="0"/>
              <a:buChar char="•"/>
            </a:pPr>
            <a:r>
              <a:rPr lang="en-US" sz="2400" dirty="0"/>
              <a:t>Can come upon us without our control</a:t>
            </a:r>
          </a:p>
          <a:p>
            <a:pPr marL="285750" lvl="0" indent="-285750">
              <a:spcAft>
                <a:spcPts val="2000"/>
              </a:spcAft>
              <a:buFont typeface="Arial" panose="020B0604020202020204" pitchFamily="34" charset="0"/>
              <a:buChar char="•"/>
            </a:pPr>
            <a:r>
              <a:rPr lang="en-US" sz="2400" dirty="0"/>
              <a:t>Thoughts can get distorted and do not accurately reflect a true situation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Spiritual Self</a:t>
            </a:r>
          </a:p>
        </p:txBody>
      </p:sp>
      <p:grpSp>
        <p:nvGrpSpPr>
          <p:cNvPr id="33" name="Group 32"/>
          <p:cNvGrpSpPr/>
          <p:nvPr/>
        </p:nvGrpSpPr>
        <p:grpSpPr>
          <a:xfrm>
            <a:off x="7972774" y="258402"/>
            <a:ext cx="1023331" cy="565252"/>
            <a:chOff x="9144000" y="3356262"/>
            <a:chExt cx="1023331" cy="565252"/>
          </a:xfrm>
          <a:solidFill>
            <a:srgbClr val="FF9100"/>
          </a:solidFill>
        </p:grpSpPr>
        <p:pic>
          <p:nvPicPr>
            <p:cNvPr id="34" name="Graphic 33" descr="Close"/>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15743" y="3369926"/>
              <a:ext cx="551588" cy="551588"/>
            </a:xfrm>
            <a:prstGeom prst="rect">
              <a:avLst/>
            </a:prstGeom>
          </p:spPr>
        </p:pic>
        <p:pic>
          <p:nvPicPr>
            <p:cNvPr id="35" name="Graphic 34" descr="Checkmark"/>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4000" y="3356262"/>
              <a:ext cx="551588" cy="551588"/>
            </a:xfrm>
            <a:prstGeom prst="rect">
              <a:avLst/>
            </a:prstGeom>
          </p:spPr>
        </p:pic>
      </p:grpSp>
      <p:grpSp>
        <p:nvGrpSpPr>
          <p:cNvPr id="25" name="Group 24"/>
          <p:cNvGrpSpPr/>
          <p:nvPr/>
        </p:nvGrpSpPr>
        <p:grpSpPr>
          <a:xfrm>
            <a:off x="2726547" y="1319061"/>
            <a:ext cx="1676400" cy="1728939"/>
            <a:chOff x="2726547" y="2081061"/>
            <a:chExt cx="1676400" cy="1728939"/>
          </a:xfrm>
        </p:grpSpPr>
        <p:sp>
          <p:nvSpPr>
            <p:cNvPr id="30" name="Oval 29"/>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1" name="Rectangle 30"/>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36" name="Group 35"/>
          <p:cNvGrpSpPr/>
          <p:nvPr/>
        </p:nvGrpSpPr>
        <p:grpSpPr>
          <a:xfrm>
            <a:off x="685800" y="1333559"/>
            <a:ext cx="1676400" cy="1714441"/>
            <a:chOff x="898504" y="7086600"/>
            <a:chExt cx="1676400" cy="1714441"/>
          </a:xfrm>
        </p:grpSpPr>
        <p:sp>
          <p:nvSpPr>
            <p:cNvPr id="37" name="Oval 36"/>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39" name="Rectangle 38"/>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40" name="Group 39"/>
          <p:cNvGrpSpPr/>
          <p:nvPr/>
        </p:nvGrpSpPr>
        <p:grpSpPr>
          <a:xfrm>
            <a:off x="4767294" y="1333559"/>
            <a:ext cx="1676400" cy="1714441"/>
            <a:chOff x="4979998" y="7086600"/>
            <a:chExt cx="1676400" cy="1714441"/>
          </a:xfrm>
        </p:grpSpPr>
        <p:sp>
          <p:nvSpPr>
            <p:cNvPr id="41" name="Oval 40"/>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43" name="Rectangle 42"/>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44" name="Group 43"/>
          <p:cNvGrpSpPr/>
          <p:nvPr/>
        </p:nvGrpSpPr>
        <p:grpSpPr>
          <a:xfrm>
            <a:off x="6808040" y="1333559"/>
            <a:ext cx="1676400" cy="1714441"/>
            <a:chOff x="7020744" y="7086600"/>
            <a:chExt cx="1676400" cy="1714441"/>
          </a:xfrm>
        </p:grpSpPr>
        <p:sp>
          <p:nvSpPr>
            <p:cNvPr id="45" name="Oval 44"/>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6" name="Picture 4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47" name="Rectangle 46"/>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
        <p:nvSpPr>
          <p:cNvPr id="49" name="Rectangle 48"/>
          <p:cNvSpPr/>
          <p:nvPr/>
        </p:nvSpPr>
        <p:spPr>
          <a:xfrm>
            <a:off x="634018" y="1281432"/>
            <a:ext cx="5984323" cy="197896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2414915" y="3471623"/>
            <a:ext cx="5128885" cy="1713290"/>
          </a:xfrm>
          <a:prstGeom prst="rect">
            <a:avLst/>
          </a:prstGeom>
        </p:spPr>
        <p:txBody>
          <a:bodyPr wrap="square">
            <a:spAutoFit/>
          </a:bodyPr>
          <a:lstStyle/>
          <a:p>
            <a:pPr marL="285750" lvl="0" indent="-285750">
              <a:spcAft>
                <a:spcPts val="2000"/>
              </a:spcAft>
              <a:buFont typeface="Arial" panose="020B0604020202020204" pitchFamily="34" charset="0"/>
              <a:buChar char="•"/>
            </a:pPr>
            <a:r>
              <a:rPr lang="en-US" sz="2400" dirty="0"/>
              <a:t>Not meant in a religious sense</a:t>
            </a:r>
          </a:p>
          <a:p>
            <a:pPr marL="285750" lvl="0" indent="-285750">
              <a:spcAft>
                <a:spcPts val="2000"/>
              </a:spcAft>
              <a:buFont typeface="Arial" panose="020B0604020202020204" pitchFamily="34" charset="0"/>
              <a:buChar char="•"/>
            </a:pPr>
            <a:r>
              <a:rPr lang="en-US" sz="2400" dirty="0"/>
              <a:t>Continuing sense of identity</a:t>
            </a:r>
          </a:p>
          <a:p>
            <a:pPr marL="285750" lvl="0" indent="-285750">
              <a:spcAft>
                <a:spcPts val="2000"/>
              </a:spcAft>
              <a:buFont typeface="Arial" panose="020B0604020202020204" pitchFamily="34" charset="0"/>
              <a:buChar char="•"/>
            </a:pPr>
            <a:r>
              <a:rPr lang="en-US" sz="2400" dirty="0"/>
              <a:t>What a person values</a:t>
            </a:r>
          </a:p>
        </p:txBody>
      </p:sp>
    </p:spTree>
    <p:extLst>
      <p:ext uri="{BB962C8B-B14F-4D97-AF65-F5344CB8AC3E}">
        <p14:creationId xmlns:p14="http://schemas.microsoft.com/office/powerpoint/2010/main" val="2549831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Awareness of the Physical Self</a:t>
            </a:r>
          </a:p>
        </p:txBody>
      </p:sp>
      <p:sp>
        <p:nvSpPr>
          <p:cNvPr id="14340" name="Text Placeholder 3"/>
          <p:cNvSpPr>
            <a:spLocks noGrp="1"/>
          </p:cNvSpPr>
          <p:nvPr>
            <p:ph type="body" sz="quarter" idx="10"/>
          </p:nvPr>
        </p:nvSpPr>
        <p:spPr>
          <a:ln>
            <a:miter lim="800000"/>
            <a:headEnd/>
            <a:tailEnd/>
          </a:ln>
        </p:spPr>
        <p:txBody>
          <a:bodyPr/>
          <a:lstStyle/>
          <a:p>
            <a:r>
              <a:rPr lang="en-US" i="1" dirty="0"/>
              <a:t>The body never lies. </a:t>
            </a:r>
            <a:endParaRPr lang="en-US" dirty="0"/>
          </a:p>
          <a:p>
            <a:r>
              <a:rPr lang="en-US" b="1" i="1" dirty="0"/>
              <a:t>Martha Graham</a:t>
            </a:r>
            <a:endParaRPr lang="en-US" dirty="0"/>
          </a:p>
          <a:p>
            <a:endParaRPr lang="en-US" dirty="0"/>
          </a:p>
        </p:txBody>
      </p:sp>
      <p:grpSp>
        <p:nvGrpSpPr>
          <p:cNvPr id="5" name="Group 4"/>
          <p:cNvGrpSpPr/>
          <p:nvPr/>
        </p:nvGrpSpPr>
        <p:grpSpPr>
          <a:xfrm>
            <a:off x="3733587" y="419159"/>
            <a:ext cx="1676400" cy="1714441"/>
            <a:chOff x="898504" y="7086600"/>
            <a:chExt cx="1676400" cy="1714441"/>
          </a:xfrm>
        </p:grpSpPr>
        <p:sp>
          <p:nvSpPr>
            <p:cNvPr id="6" name="Oval 5"/>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8" name="Rectangle 7"/>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spTree>
    <p:extLst>
      <p:ext uri="{BB962C8B-B14F-4D97-AF65-F5344CB8AC3E}">
        <p14:creationId xmlns:p14="http://schemas.microsoft.com/office/powerpoint/2010/main" val="1853948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384"/>
            <a:ext cx="8229600" cy="1143000"/>
          </a:xfrm>
        </p:spPr>
        <p:txBody>
          <a:bodyPr>
            <a:normAutofit/>
          </a:bodyPr>
          <a:lstStyle/>
          <a:p>
            <a:r>
              <a:rPr lang="en-US" dirty="0"/>
              <a:t>Scenario</a:t>
            </a:r>
          </a:p>
        </p:txBody>
      </p:sp>
      <p:grpSp>
        <p:nvGrpSpPr>
          <p:cNvPr id="7" name="Group 6"/>
          <p:cNvGrpSpPr/>
          <p:nvPr/>
        </p:nvGrpSpPr>
        <p:grpSpPr>
          <a:xfrm>
            <a:off x="426831" y="154063"/>
            <a:ext cx="8400810" cy="5561651"/>
            <a:chOff x="438390" y="533400"/>
            <a:chExt cx="8400810" cy="5561651"/>
          </a:xfrm>
        </p:grpSpPr>
        <p:graphicFrame>
          <p:nvGraphicFramePr>
            <p:cNvPr id="4" name="Diagram 3"/>
            <p:cNvGraphicFramePr/>
            <p:nvPr>
              <p:extLst>
                <p:ext uri="{D42A27DB-BD31-4B8C-83A1-F6EECF244321}">
                  <p14:modId xmlns:p14="http://schemas.microsoft.com/office/powerpoint/2010/main" val="822044578"/>
                </p:ext>
              </p:extLst>
            </p:nvPr>
          </p:nvGraphicFramePr>
          <p:xfrm>
            <a:off x="438390" y="533400"/>
            <a:ext cx="8400810" cy="401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Connector 5"/>
            <p:cNvCxnSpPr/>
            <p:nvPr/>
          </p:nvCxnSpPr>
          <p:spPr>
            <a:xfrm>
              <a:off x="2057400" y="3170310"/>
              <a:ext cx="0" cy="292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267200" y="3170310"/>
              <a:ext cx="0" cy="292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553200" y="3170310"/>
              <a:ext cx="0" cy="2924741"/>
            </a:xfrm>
            <a:prstGeom prst="line">
              <a:avLst/>
            </a:prstGeom>
          </p:spPr>
          <p:style>
            <a:lnRef idx="1">
              <a:schemeClr val="accent1"/>
            </a:lnRef>
            <a:fillRef idx="0">
              <a:schemeClr val="accent1"/>
            </a:fillRef>
            <a:effectRef idx="0">
              <a:schemeClr val="accent1"/>
            </a:effectRef>
            <a:fontRef idx="minor">
              <a:schemeClr val="tx1"/>
            </a:fontRef>
          </p:style>
        </p:cxnSp>
      </p:grpSp>
      <p:sp>
        <p:nvSpPr>
          <p:cNvPr id="54" name="Rectangle 53"/>
          <p:cNvSpPr/>
          <p:nvPr/>
        </p:nvSpPr>
        <p:spPr>
          <a:xfrm>
            <a:off x="0" y="685234"/>
            <a:ext cx="9144000" cy="369332"/>
          </a:xfrm>
          <a:prstGeom prst="rect">
            <a:avLst/>
          </a:prstGeom>
        </p:spPr>
        <p:txBody>
          <a:bodyPr wrap="square">
            <a:spAutoFit/>
          </a:bodyPr>
          <a:lstStyle/>
          <a:p>
            <a:pPr algn="ctr"/>
            <a:r>
              <a:rPr lang="en-US" dirty="0"/>
              <a:t>How do we become aware of our physical self?</a:t>
            </a:r>
          </a:p>
        </p:txBody>
      </p:sp>
      <p:pic>
        <p:nvPicPr>
          <p:cNvPr id="58" name="Graphic 57" descr="Arrow: Straight"/>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99608" y="86916"/>
            <a:ext cx="914400" cy="914400"/>
          </a:xfrm>
          <a:prstGeom prst="rect">
            <a:avLst/>
          </a:prstGeom>
        </p:spPr>
      </p:pic>
    </p:spTree>
    <p:extLst>
      <p:ext uri="{BB962C8B-B14F-4D97-AF65-F5344CB8AC3E}">
        <p14:creationId xmlns:p14="http://schemas.microsoft.com/office/powerpoint/2010/main" val="2192954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37198" y="1478742"/>
            <a:ext cx="2634601" cy="71237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7" name="Rectangle 46"/>
          <p:cNvSpPr/>
          <p:nvPr/>
        </p:nvSpPr>
        <p:spPr>
          <a:xfrm>
            <a:off x="986388" y="1662499"/>
            <a:ext cx="1223412" cy="369332"/>
          </a:xfrm>
          <a:prstGeom prst="rect">
            <a:avLst/>
          </a:prstGeom>
          <a:ln>
            <a:noFill/>
          </a:ln>
        </p:spPr>
        <p:txBody>
          <a:bodyPr wrap="none">
            <a:spAutoFit/>
          </a:bodyPr>
          <a:lstStyle/>
          <a:p>
            <a:pPr lvl="0" eaLnBrk="0" hangingPunct="0">
              <a:spcBef>
                <a:spcPct val="30000"/>
              </a:spcBef>
              <a:defRPr/>
            </a:pPr>
            <a:r>
              <a:rPr lang="en-US" b="1" dirty="0">
                <a:solidFill>
                  <a:schemeClr val="bg1"/>
                </a:solidFill>
              </a:rPr>
              <a:t>Scanning</a:t>
            </a:r>
            <a:endParaRPr lang="en-US" b="1" cap="all" dirty="0">
              <a:solidFill>
                <a:schemeClr val="bg1"/>
              </a:solidFill>
            </a:endParaRPr>
          </a:p>
        </p:txBody>
      </p:sp>
      <p:sp>
        <p:nvSpPr>
          <p:cNvPr id="15362" name="Title 1"/>
          <p:cNvSpPr>
            <a:spLocks noGrp="1"/>
          </p:cNvSpPr>
          <p:nvPr>
            <p:ph type="title"/>
          </p:nvPr>
        </p:nvSpPr>
        <p:spPr/>
        <p:txBody>
          <a:bodyPr/>
          <a:lstStyle/>
          <a:p>
            <a:r>
              <a:rPr lang="en-US" dirty="0"/>
              <a:t>Strategies for Awareness</a:t>
            </a:r>
          </a:p>
        </p:txBody>
      </p:sp>
      <p:pic>
        <p:nvPicPr>
          <p:cNvPr id="10" name="Graphic 9"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76200"/>
            <a:ext cx="848474" cy="848474"/>
          </a:xfrm>
          <a:prstGeom prst="rect">
            <a:avLst/>
          </a:prstGeom>
        </p:spPr>
      </p:pic>
      <p:sp>
        <p:nvSpPr>
          <p:cNvPr id="8" name="Rectangle 7"/>
          <p:cNvSpPr/>
          <p:nvPr/>
        </p:nvSpPr>
        <p:spPr>
          <a:xfrm>
            <a:off x="381000" y="2484755"/>
            <a:ext cx="2514599" cy="3139321"/>
          </a:xfrm>
          <a:prstGeom prst="rect">
            <a:avLst/>
          </a:prstGeom>
          <a:noFill/>
          <a:ln>
            <a:noFill/>
          </a:ln>
        </p:spPr>
        <p:txBody>
          <a:bodyPr wrap="square">
            <a:spAutoFit/>
          </a:bodyPr>
          <a:lstStyle/>
          <a:p>
            <a:pPr>
              <a:spcAft>
                <a:spcPts val="0"/>
              </a:spcAft>
            </a:pPr>
            <a:r>
              <a:rPr lang="en-US" dirty="0">
                <a:solidFill>
                  <a:srgbClr val="78A22F"/>
                </a:solidFill>
              </a:rPr>
              <a:t>Allows you to focus your attention throughout your body </a:t>
            </a:r>
          </a:p>
          <a:p>
            <a:pPr>
              <a:spcAft>
                <a:spcPts val="0"/>
              </a:spcAft>
            </a:pPr>
            <a:endParaRPr lang="en-US" dirty="0"/>
          </a:p>
          <a:p>
            <a:pPr>
              <a:spcAft>
                <a:spcPts val="0"/>
              </a:spcAft>
            </a:pPr>
            <a:endParaRPr lang="en-US" dirty="0"/>
          </a:p>
          <a:p>
            <a:pPr>
              <a:spcAft>
                <a:spcPts val="0"/>
              </a:spcAft>
            </a:pPr>
            <a:r>
              <a:rPr lang="en-US" dirty="0"/>
              <a:t>Take note of how things stand</a:t>
            </a:r>
          </a:p>
          <a:p>
            <a:pPr>
              <a:spcAft>
                <a:spcPts val="0"/>
              </a:spcAft>
            </a:pPr>
            <a:endParaRPr lang="en-US" dirty="0">
              <a:solidFill>
                <a:srgbClr val="FF0000"/>
              </a:solidFill>
            </a:endParaRPr>
          </a:p>
          <a:p>
            <a:pPr>
              <a:spcAft>
                <a:spcPts val="0"/>
              </a:spcAft>
            </a:pPr>
            <a:endParaRPr lang="en-US" dirty="0">
              <a:solidFill>
                <a:srgbClr val="FF0000"/>
              </a:solidFill>
            </a:endParaRPr>
          </a:p>
          <a:p>
            <a:pPr>
              <a:spcAft>
                <a:spcPts val="0"/>
              </a:spcAft>
            </a:pPr>
            <a:r>
              <a:rPr lang="en-US" dirty="0"/>
              <a:t>Practicing can make you aware</a:t>
            </a:r>
          </a:p>
        </p:txBody>
      </p:sp>
    </p:spTree>
    <p:extLst>
      <p:ext uri="{BB962C8B-B14F-4D97-AF65-F5344CB8AC3E}">
        <p14:creationId xmlns:p14="http://schemas.microsoft.com/office/powerpoint/2010/main" val="1115904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37198" y="1478742"/>
            <a:ext cx="2634601" cy="71237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8" name="Rectangle 27"/>
          <p:cNvSpPr/>
          <p:nvPr/>
        </p:nvSpPr>
        <p:spPr>
          <a:xfrm>
            <a:off x="3176476" y="1478742"/>
            <a:ext cx="2634601" cy="71237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9" name="Rectangle 18"/>
          <p:cNvSpPr/>
          <p:nvPr/>
        </p:nvSpPr>
        <p:spPr>
          <a:xfrm>
            <a:off x="3048000" y="1688068"/>
            <a:ext cx="2825640" cy="369332"/>
          </a:xfrm>
          <a:prstGeom prst="rect">
            <a:avLst/>
          </a:prstGeom>
          <a:noFill/>
          <a:ln>
            <a:noFill/>
          </a:ln>
        </p:spPr>
        <p:txBody>
          <a:bodyPr wrap="square">
            <a:spAutoFit/>
          </a:bodyPr>
          <a:lstStyle/>
          <a:p>
            <a:pPr algn="ctr" eaLnBrk="0" hangingPunct="0">
              <a:spcBef>
                <a:spcPct val="30000"/>
              </a:spcBef>
              <a:defRPr/>
            </a:pPr>
            <a:r>
              <a:rPr lang="en-US" b="1" dirty="0">
                <a:solidFill>
                  <a:schemeClr val="bg1"/>
                </a:solidFill>
              </a:rPr>
              <a:t>Progressive Relaxation</a:t>
            </a:r>
            <a:endParaRPr lang="en-US" b="1" cap="all" dirty="0">
              <a:solidFill>
                <a:schemeClr val="bg1"/>
              </a:solidFill>
            </a:endParaRPr>
          </a:p>
        </p:txBody>
      </p:sp>
      <p:sp>
        <p:nvSpPr>
          <p:cNvPr id="47" name="Rectangle 46"/>
          <p:cNvSpPr/>
          <p:nvPr/>
        </p:nvSpPr>
        <p:spPr>
          <a:xfrm>
            <a:off x="986388" y="1662499"/>
            <a:ext cx="1223412" cy="369332"/>
          </a:xfrm>
          <a:prstGeom prst="rect">
            <a:avLst/>
          </a:prstGeom>
          <a:ln>
            <a:noFill/>
          </a:ln>
        </p:spPr>
        <p:txBody>
          <a:bodyPr wrap="none">
            <a:spAutoFit/>
          </a:bodyPr>
          <a:lstStyle/>
          <a:p>
            <a:pPr lvl="0" eaLnBrk="0" hangingPunct="0">
              <a:spcBef>
                <a:spcPct val="30000"/>
              </a:spcBef>
              <a:defRPr/>
            </a:pPr>
            <a:r>
              <a:rPr lang="en-US" b="1" dirty="0">
                <a:solidFill>
                  <a:schemeClr val="bg1"/>
                </a:solidFill>
              </a:rPr>
              <a:t>Scanning</a:t>
            </a:r>
            <a:endParaRPr lang="en-US" b="1" cap="all" dirty="0">
              <a:solidFill>
                <a:schemeClr val="bg1"/>
              </a:solidFill>
            </a:endParaRPr>
          </a:p>
        </p:txBody>
      </p:sp>
      <p:sp>
        <p:nvSpPr>
          <p:cNvPr id="15362" name="Title 1"/>
          <p:cNvSpPr>
            <a:spLocks noGrp="1"/>
          </p:cNvSpPr>
          <p:nvPr>
            <p:ph type="title"/>
          </p:nvPr>
        </p:nvSpPr>
        <p:spPr/>
        <p:txBody>
          <a:bodyPr/>
          <a:lstStyle/>
          <a:p>
            <a:r>
              <a:rPr lang="en-US" dirty="0"/>
              <a:t>Strategies for Awareness</a:t>
            </a:r>
          </a:p>
        </p:txBody>
      </p:sp>
      <p:pic>
        <p:nvPicPr>
          <p:cNvPr id="10" name="Graphic 9"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76200"/>
            <a:ext cx="848474" cy="848474"/>
          </a:xfrm>
          <a:prstGeom prst="rect">
            <a:avLst/>
          </a:prstGeom>
        </p:spPr>
      </p:pic>
      <p:sp>
        <p:nvSpPr>
          <p:cNvPr id="11" name="Rectangle 10"/>
          <p:cNvSpPr/>
          <p:nvPr/>
        </p:nvSpPr>
        <p:spPr>
          <a:xfrm>
            <a:off x="3200400" y="2484755"/>
            <a:ext cx="2550133" cy="3416320"/>
          </a:xfrm>
          <a:prstGeom prst="rect">
            <a:avLst/>
          </a:prstGeom>
          <a:noFill/>
          <a:ln>
            <a:noFill/>
          </a:ln>
        </p:spPr>
        <p:txBody>
          <a:bodyPr wrap="square">
            <a:spAutoFit/>
          </a:bodyPr>
          <a:lstStyle/>
          <a:p>
            <a:pPr>
              <a:spcAft>
                <a:spcPts val="0"/>
              </a:spcAft>
            </a:pPr>
            <a:r>
              <a:rPr lang="en-US" dirty="0">
                <a:solidFill>
                  <a:srgbClr val="78A22F"/>
                </a:solidFill>
              </a:rPr>
              <a:t>Can improve one’s ability to relax</a:t>
            </a:r>
          </a:p>
          <a:p>
            <a:pPr>
              <a:spcAft>
                <a:spcPts val="0"/>
              </a:spcAft>
            </a:pPr>
            <a:endParaRPr lang="en-US" dirty="0"/>
          </a:p>
          <a:p>
            <a:pPr>
              <a:spcAft>
                <a:spcPts val="0"/>
              </a:spcAft>
            </a:pPr>
            <a:endParaRPr lang="en-US" dirty="0"/>
          </a:p>
          <a:p>
            <a:pPr>
              <a:spcAft>
                <a:spcPts val="0"/>
              </a:spcAft>
            </a:pPr>
            <a:r>
              <a:rPr lang="en-US" dirty="0"/>
              <a:t>Release any muscular tension that your were holding in your muscles</a:t>
            </a:r>
          </a:p>
          <a:p>
            <a:pPr>
              <a:spcAft>
                <a:spcPts val="0"/>
              </a:spcAft>
            </a:pPr>
            <a:endParaRPr lang="en-US" dirty="0">
              <a:solidFill>
                <a:srgbClr val="FF0000"/>
              </a:solidFill>
            </a:endParaRPr>
          </a:p>
          <a:p>
            <a:pPr>
              <a:spcAft>
                <a:spcPts val="0"/>
              </a:spcAft>
            </a:pPr>
            <a:r>
              <a:rPr lang="en-US" dirty="0"/>
              <a:t>Progressive relaxation is a prelude to relaxation response</a:t>
            </a:r>
          </a:p>
        </p:txBody>
      </p:sp>
      <p:sp>
        <p:nvSpPr>
          <p:cNvPr id="12" name="Rectangle 11"/>
          <p:cNvSpPr/>
          <p:nvPr/>
        </p:nvSpPr>
        <p:spPr>
          <a:xfrm>
            <a:off x="381000" y="2484755"/>
            <a:ext cx="2514599" cy="3139321"/>
          </a:xfrm>
          <a:prstGeom prst="rect">
            <a:avLst/>
          </a:prstGeom>
          <a:noFill/>
          <a:ln>
            <a:noFill/>
          </a:ln>
        </p:spPr>
        <p:txBody>
          <a:bodyPr wrap="square">
            <a:spAutoFit/>
          </a:bodyPr>
          <a:lstStyle/>
          <a:p>
            <a:pPr>
              <a:spcAft>
                <a:spcPts val="0"/>
              </a:spcAft>
            </a:pPr>
            <a:r>
              <a:rPr lang="en-US" dirty="0">
                <a:solidFill>
                  <a:srgbClr val="78A22F"/>
                </a:solidFill>
              </a:rPr>
              <a:t>Allows you to focus your attention throughout your body </a:t>
            </a:r>
          </a:p>
          <a:p>
            <a:pPr>
              <a:spcAft>
                <a:spcPts val="0"/>
              </a:spcAft>
            </a:pPr>
            <a:endParaRPr lang="en-US" dirty="0"/>
          </a:p>
          <a:p>
            <a:pPr>
              <a:spcAft>
                <a:spcPts val="0"/>
              </a:spcAft>
            </a:pPr>
            <a:endParaRPr lang="en-US" dirty="0"/>
          </a:p>
          <a:p>
            <a:pPr>
              <a:spcAft>
                <a:spcPts val="0"/>
              </a:spcAft>
            </a:pPr>
            <a:r>
              <a:rPr lang="en-US" dirty="0"/>
              <a:t>Take note of how things stand</a:t>
            </a:r>
          </a:p>
          <a:p>
            <a:pPr>
              <a:spcAft>
                <a:spcPts val="0"/>
              </a:spcAft>
            </a:pPr>
            <a:endParaRPr lang="en-US" dirty="0">
              <a:solidFill>
                <a:srgbClr val="FF0000"/>
              </a:solidFill>
            </a:endParaRPr>
          </a:p>
          <a:p>
            <a:pPr>
              <a:spcAft>
                <a:spcPts val="0"/>
              </a:spcAft>
            </a:pPr>
            <a:endParaRPr lang="en-US" dirty="0">
              <a:solidFill>
                <a:srgbClr val="FF0000"/>
              </a:solidFill>
            </a:endParaRPr>
          </a:p>
          <a:p>
            <a:pPr>
              <a:spcAft>
                <a:spcPts val="0"/>
              </a:spcAft>
            </a:pPr>
            <a:r>
              <a:rPr lang="en-US" dirty="0"/>
              <a:t>Practicing can make you aware</a:t>
            </a:r>
          </a:p>
        </p:txBody>
      </p:sp>
    </p:spTree>
    <p:extLst>
      <p:ext uri="{BB962C8B-B14F-4D97-AF65-F5344CB8AC3E}">
        <p14:creationId xmlns:p14="http://schemas.microsoft.com/office/powerpoint/2010/main" val="3793988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37198" y="1478742"/>
            <a:ext cx="2634601" cy="71237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8" name="Rectangle 27"/>
          <p:cNvSpPr/>
          <p:nvPr/>
        </p:nvSpPr>
        <p:spPr>
          <a:xfrm>
            <a:off x="3176476" y="1478742"/>
            <a:ext cx="2634601" cy="71237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9" name="Rectangle 28"/>
          <p:cNvSpPr/>
          <p:nvPr/>
        </p:nvSpPr>
        <p:spPr>
          <a:xfrm>
            <a:off x="5975999" y="1478742"/>
            <a:ext cx="2634601" cy="71237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9" name="Rectangle 18"/>
          <p:cNvSpPr/>
          <p:nvPr/>
        </p:nvSpPr>
        <p:spPr>
          <a:xfrm>
            <a:off x="3048000" y="1688068"/>
            <a:ext cx="2825640" cy="369332"/>
          </a:xfrm>
          <a:prstGeom prst="rect">
            <a:avLst/>
          </a:prstGeom>
          <a:noFill/>
          <a:ln>
            <a:noFill/>
          </a:ln>
        </p:spPr>
        <p:txBody>
          <a:bodyPr wrap="square">
            <a:spAutoFit/>
          </a:bodyPr>
          <a:lstStyle/>
          <a:p>
            <a:pPr algn="ctr" eaLnBrk="0" hangingPunct="0">
              <a:spcBef>
                <a:spcPct val="30000"/>
              </a:spcBef>
              <a:defRPr/>
            </a:pPr>
            <a:r>
              <a:rPr lang="en-US" b="1" dirty="0">
                <a:solidFill>
                  <a:schemeClr val="bg1"/>
                </a:solidFill>
              </a:rPr>
              <a:t>Progressive Relaxation</a:t>
            </a:r>
            <a:endParaRPr lang="en-US" b="1" cap="all" dirty="0">
              <a:solidFill>
                <a:schemeClr val="bg1"/>
              </a:solidFill>
            </a:endParaRPr>
          </a:p>
        </p:txBody>
      </p:sp>
      <p:sp>
        <p:nvSpPr>
          <p:cNvPr id="47" name="Rectangle 46"/>
          <p:cNvSpPr/>
          <p:nvPr/>
        </p:nvSpPr>
        <p:spPr>
          <a:xfrm>
            <a:off x="986388" y="1662499"/>
            <a:ext cx="1223412" cy="369332"/>
          </a:xfrm>
          <a:prstGeom prst="rect">
            <a:avLst/>
          </a:prstGeom>
          <a:ln>
            <a:noFill/>
          </a:ln>
        </p:spPr>
        <p:txBody>
          <a:bodyPr wrap="none">
            <a:spAutoFit/>
          </a:bodyPr>
          <a:lstStyle/>
          <a:p>
            <a:pPr lvl="0" eaLnBrk="0" hangingPunct="0">
              <a:spcBef>
                <a:spcPct val="30000"/>
              </a:spcBef>
              <a:defRPr/>
            </a:pPr>
            <a:r>
              <a:rPr lang="en-US" b="1" dirty="0">
                <a:solidFill>
                  <a:schemeClr val="bg1"/>
                </a:solidFill>
              </a:rPr>
              <a:t>Scanning</a:t>
            </a:r>
            <a:endParaRPr lang="en-US" b="1" cap="all" dirty="0">
              <a:solidFill>
                <a:schemeClr val="bg1"/>
              </a:solidFill>
            </a:endParaRPr>
          </a:p>
        </p:txBody>
      </p:sp>
      <p:sp>
        <p:nvSpPr>
          <p:cNvPr id="15362" name="Title 1"/>
          <p:cNvSpPr>
            <a:spLocks noGrp="1"/>
          </p:cNvSpPr>
          <p:nvPr>
            <p:ph type="title"/>
          </p:nvPr>
        </p:nvSpPr>
        <p:spPr/>
        <p:txBody>
          <a:bodyPr/>
          <a:lstStyle/>
          <a:p>
            <a:r>
              <a:rPr lang="en-US" dirty="0"/>
              <a:t>Strategies for Awareness</a:t>
            </a:r>
          </a:p>
        </p:txBody>
      </p:sp>
      <p:pic>
        <p:nvPicPr>
          <p:cNvPr id="10" name="Graphic 9"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76200"/>
            <a:ext cx="848474" cy="848474"/>
          </a:xfrm>
          <a:prstGeom prst="rect">
            <a:avLst/>
          </a:prstGeom>
        </p:spPr>
      </p:pic>
      <p:sp>
        <p:nvSpPr>
          <p:cNvPr id="21" name="Rectangle 20"/>
          <p:cNvSpPr/>
          <p:nvPr/>
        </p:nvSpPr>
        <p:spPr>
          <a:xfrm>
            <a:off x="6019800" y="2484755"/>
            <a:ext cx="2601023" cy="3139321"/>
          </a:xfrm>
          <a:prstGeom prst="rect">
            <a:avLst/>
          </a:prstGeom>
          <a:noFill/>
          <a:ln>
            <a:noFill/>
          </a:ln>
        </p:spPr>
        <p:txBody>
          <a:bodyPr wrap="square">
            <a:spAutoFit/>
          </a:bodyPr>
          <a:lstStyle/>
          <a:p>
            <a:pPr>
              <a:spcAft>
                <a:spcPts val="0"/>
              </a:spcAft>
            </a:pPr>
            <a:r>
              <a:rPr lang="en-US" dirty="0">
                <a:solidFill>
                  <a:srgbClr val="78A22F"/>
                </a:solidFill>
              </a:rPr>
              <a:t>Become more aware of physical elements that create stress</a:t>
            </a:r>
          </a:p>
          <a:p>
            <a:pPr>
              <a:spcAft>
                <a:spcPts val="0"/>
              </a:spcAft>
            </a:pPr>
            <a:endParaRPr lang="en-US" dirty="0">
              <a:solidFill>
                <a:srgbClr val="FF0000"/>
              </a:solidFill>
            </a:endParaRPr>
          </a:p>
          <a:p>
            <a:pPr>
              <a:spcAft>
                <a:spcPts val="0"/>
              </a:spcAft>
            </a:pPr>
            <a:endParaRPr lang="en-US" dirty="0">
              <a:solidFill>
                <a:srgbClr val="FF0000"/>
              </a:solidFill>
            </a:endParaRPr>
          </a:p>
          <a:p>
            <a:pPr>
              <a:spcAft>
                <a:spcPts val="0"/>
              </a:spcAft>
            </a:pPr>
            <a:r>
              <a:rPr lang="en-US" dirty="0"/>
              <a:t>Examples: Smoking, losing sleep, eating unhealthily, or setting up your work space non-ergonomically are examples</a:t>
            </a:r>
          </a:p>
        </p:txBody>
      </p:sp>
      <p:sp>
        <p:nvSpPr>
          <p:cNvPr id="22" name="Rectangle 21"/>
          <p:cNvSpPr/>
          <p:nvPr/>
        </p:nvSpPr>
        <p:spPr>
          <a:xfrm>
            <a:off x="6172200" y="1662499"/>
            <a:ext cx="2249334" cy="369332"/>
          </a:xfrm>
          <a:prstGeom prst="rect">
            <a:avLst/>
          </a:prstGeom>
          <a:noFill/>
          <a:ln>
            <a:noFill/>
          </a:ln>
        </p:spPr>
        <p:txBody>
          <a:bodyPr wrap="none">
            <a:spAutoFit/>
          </a:bodyPr>
          <a:lstStyle/>
          <a:p>
            <a:pPr eaLnBrk="0" hangingPunct="0">
              <a:spcBef>
                <a:spcPct val="30000"/>
              </a:spcBef>
              <a:defRPr/>
            </a:pPr>
            <a:r>
              <a:rPr lang="en-US" b="1" dirty="0">
                <a:solidFill>
                  <a:schemeClr val="bg1"/>
                </a:solidFill>
              </a:rPr>
              <a:t>Physical Stressors</a:t>
            </a:r>
            <a:endParaRPr lang="en-US" b="1" cap="all" dirty="0">
              <a:solidFill>
                <a:schemeClr val="bg1"/>
              </a:solidFill>
            </a:endParaRPr>
          </a:p>
        </p:txBody>
      </p:sp>
      <p:sp>
        <p:nvSpPr>
          <p:cNvPr id="11" name="Rectangle 10"/>
          <p:cNvSpPr/>
          <p:nvPr/>
        </p:nvSpPr>
        <p:spPr>
          <a:xfrm>
            <a:off x="3200400" y="2484755"/>
            <a:ext cx="2550133" cy="3416320"/>
          </a:xfrm>
          <a:prstGeom prst="rect">
            <a:avLst/>
          </a:prstGeom>
          <a:noFill/>
          <a:ln>
            <a:noFill/>
          </a:ln>
        </p:spPr>
        <p:txBody>
          <a:bodyPr wrap="square">
            <a:spAutoFit/>
          </a:bodyPr>
          <a:lstStyle/>
          <a:p>
            <a:pPr>
              <a:spcAft>
                <a:spcPts val="0"/>
              </a:spcAft>
            </a:pPr>
            <a:r>
              <a:rPr lang="en-US" dirty="0">
                <a:solidFill>
                  <a:srgbClr val="78A22F"/>
                </a:solidFill>
              </a:rPr>
              <a:t>Can improve one’s ability to relax</a:t>
            </a:r>
          </a:p>
          <a:p>
            <a:pPr>
              <a:spcAft>
                <a:spcPts val="0"/>
              </a:spcAft>
            </a:pPr>
            <a:endParaRPr lang="en-US" dirty="0"/>
          </a:p>
          <a:p>
            <a:pPr>
              <a:spcAft>
                <a:spcPts val="0"/>
              </a:spcAft>
            </a:pPr>
            <a:endParaRPr lang="en-US" dirty="0"/>
          </a:p>
          <a:p>
            <a:pPr>
              <a:spcAft>
                <a:spcPts val="0"/>
              </a:spcAft>
            </a:pPr>
            <a:r>
              <a:rPr lang="en-US" dirty="0"/>
              <a:t>Release any muscular tension that you were holding in your muscles</a:t>
            </a:r>
          </a:p>
          <a:p>
            <a:pPr>
              <a:spcAft>
                <a:spcPts val="0"/>
              </a:spcAft>
            </a:pPr>
            <a:endParaRPr lang="en-US" dirty="0">
              <a:solidFill>
                <a:srgbClr val="FF0000"/>
              </a:solidFill>
            </a:endParaRPr>
          </a:p>
          <a:p>
            <a:pPr>
              <a:spcAft>
                <a:spcPts val="0"/>
              </a:spcAft>
            </a:pPr>
            <a:r>
              <a:rPr lang="en-US" dirty="0"/>
              <a:t>Progressive relaxation is a prelude to relaxation response</a:t>
            </a:r>
          </a:p>
        </p:txBody>
      </p:sp>
      <p:sp>
        <p:nvSpPr>
          <p:cNvPr id="12" name="Rectangle 11"/>
          <p:cNvSpPr/>
          <p:nvPr/>
        </p:nvSpPr>
        <p:spPr>
          <a:xfrm>
            <a:off x="381000" y="2484755"/>
            <a:ext cx="2514599" cy="3139321"/>
          </a:xfrm>
          <a:prstGeom prst="rect">
            <a:avLst/>
          </a:prstGeom>
          <a:noFill/>
          <a:ln>
            <a:noFill/>
          </a:ln>
        </p:spPr>
        <p:txBody>
          <a:bodyPr wrap="square">
            <a:spAutoFit/>
          </a:bodyPr>
          <a:lstStyle/>
          <a:p>
            <a:pPr>
              <a:spcAft>
                <a:spcPts val="0"/>
              </a:spcAft>
            </a:pPr>
            <a:r>
              <a:rPr lang="en-US" dirty="0">
                <a:solidFill>
                  <a:srgbClr val="78A22F"/>
                </a:solidFill>
              </a:rPr>
              <a:t>Allows you to focus your attention throughout your body </a:t>
            </a:r>
          </a:p>
          <a:p>
            <a:pPr>
              <a:spcAft>
                <a:spcPts val="0"/>
              </a:spcAft>
            </a:pPr>
            <a:endParaRPr lang="en-US" dirty="0"/>
          </a:p>
          <a:p>
            <a:pPr>
              <a:spcAft>
                <a:spcPts val="0"/>
              </a:spcAft>
            </a:pPr>
            <a:endParaRPr lang="en-US" dirty="0"/>
          </a:p>
          <a:p>
            <a:pPr>
              <a:spcAft>
                <a:spcPts val="0"/>
              </a:spcAft>
            </a:pPr>
            <a:r>
              <a:rPr lang="en-US" dirty="0"/>
              <a:t>Take note of how things stand</a:t>
            </a:r>
          </a:p>
          <a:p>
            <a:pPr>
              <a:spcAft>
                <a:spcPts val="0"/>
              </a:spcAft>
            </a:pPr>
            <a:endParaRPr lang="en-US" dirty="0">
              <a:solidFill>
                <a:srgbClr val="FF0000"/>
              </a:solidFill>
            </a:endParaRPr>
          </a:p>
          <a:p>
            <a:pPr>
              <a:spcAft>
                <a:spcPts val="0"/>
              </a:spcAft>
            </a:pPr>
            <a:endParaRPr lang="en-US" dirty="0">
              <a:solidFill>
                <a:srgbClr val="FF0000"/>
              </a:solidFill>
            </a:endParaRPr>
          </a:p>
          <a:p>
            <a:pPr>
              <a:spcAft>
                <a:spcPts val="0"/>
              </a:spcAft>
            </a:pPr>
            <a:r>
              <a:rPr lang="en-US" dirty="0"/>
              <a:t>Practicing can make you aware</a:t>
            </a:r>
          </a:p>
        </p:txBody>
      </p:sp>
    </p:spTree>
    <p:extLst>
      <p:ext uri="{BB962C8B-B14F-4D97-AF65-F5344CB8AC3E}">
        <p14:creationId xmlns:p14="http://schemas.microsoft.com/office/powerpoint/2010/main" val="247002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304800"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6" name="Rectangle 45"/>
          <p:cNvSpPr/>
          <p:nvPr/>
        </p:nvSpPr>
        <p:spPr>
          <a:xfrm>
            <a:off x="2474489"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7" name="Rectangle 46"/>
          <p:cNvSpPr/>
          <p:nvPr/>
        </p:nvSpPr>
        <p:spPr>
          <a:xfrm>
            <a:off x="4644178"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8" name="Rectangle 47"/>
          <p:cNvSpPr/>
          <p:nvPr/>
        </p:nvSpPr>
        <p:spPr>
          <a:xfrm>
            <a:off x="6813868"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1" name="Rectangle 40"/>
          <p:cNvSpPr/>
          <p:nvPr/>
        </p:nvSpPr>
        <p:spPr>
          <a:xfrm>
            <a:off x="2474489" y="1676400"/>
            <a:ext cx="2025332" cy="45720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04800" y="1676400"/>
            <a:ext cx="2025332" cy="45720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4644178" y="1676400"/>
            <a:ext cx="2025332" cy="45720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6813868" y="1676400"/>
            <a:ext cx="2025332" cy="45720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Title 1"/>
          <p:cNvSpPr>
            <a:spLocks noGrp="1"/>
          </p:cNvSpPr>
          <p:nvPr>
            <p:ph type="title"/>
          </p:nvPr>
        </p:nvSpPr>
        <p:spPr/>
        <p:txBody>
          <a:bodyPr/>
          <a:lstStyle/>
          <a:p>
            <a:r>
              <a:rPr lang="en-US" dirty="0"/>
              <a:t>Four Exercise Strategies</a:t>
            </a:r>
          </a:p>
        </p:txBody>
      </p:sp>
      <p:sp>
        <p:nvSpPr>
          <p:cNvPr id="6" name="Rectangle 5"/>
          <p:cNvSpPr/>
          <p:nvPr/>
        </p:nvSpPr>
        <p:spPr>
          <a:xfrm>
            <a:off x="753506" y="1219200"/>
            <a:ext cx="1075294" cy="369332"/>
          </a:xfrm>
          <a:prstGeom prst="rect">
            <a:avLst/>
          </a:prstGeom>
        </p:spPr>
        <p:txBody>
          <a:bodyPr wrap="none">
            <a:spAutoFit/>
          </a:bodyPr>
          <a:lstStyle/>
          <a:p>
            <a:pPr lvl="0"/>
            <a:r>
              <a:rPr lang="en-US" b="1" dirty="0">
                <a:solidFill>
                  <a:schemeClr val="bg1"/>
                </a:solidFill>
                <a:latin typeface="+mn-lt"/>
              </a:rPr>
              <a:t>BALANCE</a:t>
            </a:r>
          </a:p>
        </p:txBody>
      </p:sp>
      <p:sp>
        <p:nvSpPr>
          <p:cNvPr id="7" name="Rectangle 6"/>
          <p:cNvSpPr/>
          <p:nvPr/>
        </p:nvSpPr>
        <p:spPr>
          <a:xfrm>
            <a:off x="2737497" y="1219200"/>
            <a:ext cx="1401346" cy="369332"/>
          </a:xfrm>
          <a:prstGeom prst="rect">
            <a:avLst/>
          </a:prstGeom>
        </p:spPr>
        <p:txBody>
          <a:bodyPr wrap="none">
            <a:spAutoFit/>
          </a:bodyPr>
          <a:lstStyle/>
          <a:p>
            <a:pPr lvl="0"/>
            <a:r>
              <a:rPr lang="en-US" b="1" dirty="0">
                <a:solidFill>
                  <a:schemeClr val="bg1"/>
                </a:solidFill>
                <a:latin typeface="+mn-lt"/>
              </a:rPr>
              <a:t>ENDURANCE</a:t>
            </a:r>
          </a:p>
        </p:txBody>
      </p:sp>
      <p:sp>
        <p:nvSpPr>
          <p:cNvPr id="8" name="Rectangle 7"/>
          <p:cNvSpPr/>
          <p:nvPr/>
        </p:nvSpPr>
        <p:spPr>
          <a:xfrm>
            <a:off x="5047540" y="1219200"/>
            <a:ext cx="1205586" cy="369332"/>
          </a:xfrm>
          <a:prstGeom prst="rect">
            <a:avLst/>
          </a:prstGeom>
        </p:spPr>
        <p:txBody>
          <a:bodyPr wrap="none">
            <a:spAutoFit/>
          </a:bodyPr>
          <a:lstStyle/>
          <a:p>
            <a:pPr lvl="0"/>
            <a:r>
              <a:rPr lang="en-US" b="1" dirty="0">
                <a:solidFill>
                  <a:schemeClr val="bg1"/>
                </a:solidFill>
                <a:latin typeface="+mn-lt"/>
              </a:rPr>
              <a:t>STRENGTH</a:t>
            </a:r>
          </a:p>
        </p:txBody>
      </p:sp>
      <p:sp>
        <p:nvSpPr>
          <p:cNvPr id="10" name="Rectangle 9"/>
          <p:cNvSpPr/>
          <p:nvPr/>
        </p:nvSpPr>
        <p:spPr>
          <a:xfrm>
            <a:off x="7161822" y="1219200"/>
            <a:ext cx="1306512" cy="369332"/>
          </a:xfrm>
          <a:prstGeom prst="rect">
            <a:avLst/>
          </a:prstGeom>
        </p:spPr>
        <p:txBody>
          <a:bodyPr wrap="none">
            <a:spAutoFit/>
          </a:bodyPr>
          <a:lstStyle/>
          <a:p>
            <a:r>
              <a:rPr lang="en-US" b="1" dirty="0">
                <a:solidFill>
                  <a:schemeClr val="bg1"/>
                </a:solidFill>
                <a:latin typeface="+mn-lt"/>
                <a:ea typeface="Times New Roman" panose="02020603050405020304" pitchFamily="18" charset="0"/>
                <a:cs typeface="Times New Roman" panose="02020603050405020304" pitchFamily="18" charset="0"/>
              </a:rPr>
              <a:t>FLEXIBILITY</a:t>
            </a:r>
            <a:endParaRPr lang="en-US" b="1" dirty="0">
              <a:solidFill>
                <a:schemeClr val="bg1"/>
              </a:solidFill>
              <a:latin typeface="+mn-lt"/>
            </a:endParaRPr>
          </a:p>
        </p:txBody>
      </p:sp>
      <p:pic>
        <p:nvPicPr>
          <p:cNvPr id="31" name="Graphic 30" descr="Arrow: Straigh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3056" y="0"/>
            <a:ext cx="914400" cy="914400"/>
          </a:xfrm>
          <a:prstGeom prst="rect">
            <a:avLst/>
          </a:prstGeom>
        </p:spPr>
      </p:pic>
    </p:spTree>
    <p:extLst>
      <p:ext uri="{BB962C8B-B14F-4D97-AF65-F5344CB8AC3E}">
        <p14:creationId xmlns:p14="http://schemas.microsoft.com/office/powerpoint/2010/main" val="1476566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Tips to put into Practice</a:t>
            </a:r>
          </a:p>
        </p:txBody>
      </p:sp>
      <p:grpSp>
        <p:nvGrpSpPr>
          <p:cNvPr id="14" name="Group 13"/>
          <p:cNvGrpSpPr/>
          <p:nvPr/>
        </p:nvGrpSpPr>
        <p:grpSpPr>
          <a:xfrm>
            <a:off x="304800" y="1219200"/>
            <a:ext cx="2025332" cy="369332"/>
            <a:chOff x="304800" y="1219200"/>
            <a:chExt cx="2025332" cy="369332"/>
          </a:xfrm>
        </p:grpSpPr>
        <p:sp>
          <p:nvSpPr>
            <p:cNvPr id="40" name="Rectangle 39"/>
            <p:cNvSpPr/>
            <p:nvPr/>
          </p:nvSpPr>
          <p:spPr>
            <a:xfrm>
              <a:off x="304800"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 name="Rectangle 5"/>
            <p:cNvSpPr/>
            <p:nvPr/>
          </p:nvSpPr>
          <p:spPr>
            <a:xfrm>
              <a:off x="753506" y="1219200"/>
              <a:ext cx="1075294" cy="369332"/>
            </a:xfrm>
            <a:prstGeom prst="rect">
              <a:avLst/>
            </a:prstGeom>
          </p:spPr>
          <p:txBody>
            <a:bodyPr wrap="none">
              <a:spAutoFit/>
            </a:bodyPr>
            <a:lstStyle/>
            <a:p>
              <a:pPr lvl="0"/>
              <a:r>
                <a:rPr lang="en-US" b="1" dirty="0">
                  <a:solidFill>
                    <a:schemeClr val="bg1"/>
                  </a:solidFill>
                  <a:latin typeface="+mn-lt"/>
                </a:rPr>
                <a:t>BALANCE</a:t>
              </a:r>
            </a:p>
          </p:txBody>
        </p:sp>
      </p:grpSp>
      <p:grpSp>
        <p:nvGrpSpPr>
          <p:cNvPr id="13" name="Group 12"/>
          <p:cNvGrpSpPr/>
          <p:nvPr/>
        </p:nvGrpSpPr>
        <p:grpSpPr>
          <a:xfrm>
            <a:off x="2474489" y="1219200"/>
            <a:ext cx="2025332" cy="369332"/>
            <a:chOff x="2474489" y="1219200"/>
            <a:chExt cx="2025332" cy="369332"/>
          </a:xfrm>
        </p:grpSpPr>
        <p:sp>
          <p:nvSpPr>
            <p:cNvPr id="46" name="Rectangle 45"/>
            <p:cNvSpPr/>
            <p:nvPr/>
          </p:nvSpPr>
          <p:spPr>
            <a:xfrm>
              <a:off x="2474489"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7" name="Rectangle 6"/>
            <p:cNvSpPr/>
            <p:nvPr/>
          </p:nvSpPr>
          <p:spPr>
            <a:xfrm>
              <a:off x="2737497" y="1219200"/>
              <a:ext cx="1401346" cy="369332"/>
            </a:xfrm>
            <a:prstGeom prst="rect">
              <a:avLst/>
            </a:prstGeom>
          </p:spPr>
          <p:txBody>
            <a:bodyPr wrap="none">
              <a:spAutoFit/>
            </a:bodyPr>
            <a:lstStyle/>
            <a:p>
              <a:pPr lvl="0"/>
              <a:r>
                <a:rPr lang="en-US" b="1" dirty="0">
                  <a:solidFill>
                    <a:schemeClr val="bg1"/>
                  </a:solidFill>
                  <a:latin typeface="+mn-lt"/>
                </a:rPr>
                <a:t>ENDURANCE</a:t>
              </a:r>
            </a:p>
          </p:txBody>
        </p:sp>
      </p:grpSp>
      <p:grpSp>
        <p:nvGrpSpPr>
          <p:cNvPr id="12" name="Group 11"/>
          <p:cNvGrpSpPr/>
          <p:nvPr/>
        </p:nvGrpSpPr>
        <p:grpSpPr>
          <a:xfrm>
            <a:off x="4644178" y="1219200"/>
            <a:ext cx="2025332" cy="369332"/>
            <a:chOff x="4644178" y="1219200"/>
            <a:chExt cx="2025332" cy="369332"/>
          </a:xfrm>
        </p:grpSpPr>
        <p:sp>
          <p:nvSpPr>
            <p:cNvPr id="47" name="Rectangle 46"/>
            <p:cNvSpPr/>
            <p:nvPr/>
          </p:nvSpPr>
          <p:spPr>
            <a:xfrm>
              <a:off x="4644178"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8" name="Rectangle 7"/>
            <p:cNvSpPr/>
            <p:nvPr/>
          </p:nvSpPr>
          <p:spPr>
            <a:xfrm>
              <a:off x="5047540" y="1219200"/>
              <a:ext cx="1205586" cy="369332"/>
            </a:xfrm>
            <a:prstGeom prst="rect">
              <a:avLst/>
            </a:prstGeom>
          </p:spPr>
          <p:txBody>
            <a:bodyPr wrap="none">
              <a:spAutoFit/>
            </a:bodyPr>
            <a:lstStyle/>
            <a:p>
              <a:pPr lvl="0"/>
              <a:r>
                <a:rPr lang="en-US" b="1" dirty="0">
                  <a:solidFill>
                    <a:schemeClr val="bg1"/>
                  </a:solidFill>
                  <a:latin typeface="+mn-lt"/>
                </a:rPr>
                <a:t>STRENGTH</a:t>
              </a:r>
            </a:p>
          </p:txBody>
        </p:sp>
      </p:grpSp>
      <p:grpSp>
        <p:nvGrpSpPr>
          <p:cNvPr id="11" name="Group 10"/>
          <p:cNvGrpSpPr/>
          <p:nvPr/>
        </p:nvGrpSpPr>
        <p:grpSpPr>
          <a:xfrm>
            <a:off x="6813868" y="1219200"/>
            <a:ext cx="2025332" cy="369332"/>
            <a:chOff x="6813868" y="1219200"/>
            <a:chExt cx="2025332" cy="369332"/>
          </a:xfrm>
        </p:grpSpPr>
        <p:sp>
          <p:nvSpPr>
            <p:cNvPr id="48" name="Rectangle 47"/>
            <p:cNvSpPr/>
            <p:nvPr/>
          </p:nvSpPr>
          <p:spPr>
            <a:xfrm>
              <a:off x="6813868" y="1219200"/>
              <a:ext cx="2025332" cy="369332"/>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0" name="Rectangle 9"/>
            <p:cNvSpPr/>
            <p:nvPr/>
          </p:nvSpPr>
          <p:spPr>
            <a:xfrm>
              <a:off x="7161822" y="1219200"/>
              <a:ext cx="1306512" cy="369332"/>
            </a:xfrm>
            <a:prstGeom prst="rect">
              <a:avLst/>
            </a:prstGeom>
          </p:spPr>
          <p:txBody>
            <a:bodyPr wrap="none">
              <a:spAutoFit/>
            </a:bodyPr>
            <a:lstStyle/>
            <a:p>
              <a:r>
                <a:rPr lang="en-US" b="1" dirty="0">
                  <a:solidFill>
                    <a:schemeClr val="bg1"/>
                  </a:solidFill>
                  <a:latin typeface="+mn-lt"/>
                  <a:ea typeface="Times New Roman" panose="02020603050405020304" pitchFamily="18" charset="0"/>
                  <a:cs typeface="Times New Roman" panose="02020603050405020304" pitchFamily="18" charset="0"/>
                </a:rPr>
                <a:t>FLEXIBILITY</a:t>
              </a:r>
              <a:endParaRPr lang="en-US" b="1" dirty="0">
                <a:solidFill>
                  <a:schemeClr val="bg1"/>
                </a:solidFill>
                <a:latin typeface="+mn-lt"/>
              </a:endParaRPr>
            </a:p>
          </p:txBody>
        </p:sp>
      </p:grpSp>
      <p:graphicFrame>
        <p:nvGraphicFramePr>
          <p:cNvPr id="9" name="Diagram 8"/>
          <p:cNvGraphicFramePr/>
          <p:nvPr>
            <p:extLst>
              <p:ext uri="{D42A27DB-BD31-4B8C-83A1-F6EECF244321}">
                <p14:modId xmlns:p14="http://schemas.microsoft.com/office/powerpoint/2010/main" val="2395670762"/>
              </p:ext>
            </p:extLst>
          </p:nvPr>
        </p:nvGraphicFramePr>
        <p:xfrm>
          <a:off x="-1752600" y="1893332"/>
          <a:ext cx="1024665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3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09600"/>
            <a:ext cx="9143999" cy="1143000"/>
          </a:xfrm>
        </p:spPr>
        <p:txBody>
          <a:bodyPr/>
          <a:lstStyle/>
          <a:p>
            <a:r>
              <a:rPr lang="en-US" b="1" dirty="0">
                <a:solidFill>
                  <a:srgbClr val="FF9100"/>
                </a:solidFill>
              </a:rPr>
              <a:t>Improving Self-Awareness</a:t>
            </a:r>
            <a:endParaRPr lang="en-US" strike="sngStrike" dirty="0">
              <a:solidFill>
                <a:srgbClr val="FF9100"/>
              </a:solidFill>
            </a:endParaRPr>
          </a:p>
        </p:txBody>
      </p:sp>
      <p:grpSp>
        <p:nvGrpSpPr>
          <p:cNvPr id="12" name="Group 11"/>
          <p:cNvGrpSpPr/>
          <p:nvPr/>
        </p:nvGrpSpPr>
        <p:grpSpPr>
          <a:xfrm>
            <a:off x="3025169" y="1371600"/>
            <a:ext cx="3093660" cy="3093660"/>
            <a:chOff x="3025169" y="1981200"/>
            <a:chExt cx="3093660" cy="309366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5169" y="1981200"/>
              <a:ext cx="3093660" cy="3093660"/>
            </a:xfrm>
            <a:prstGeom prst="rect">
              <a:avLst/>
            </a:prstGeom>
          </p:spPr>
        </p:pic>
        <p:sp>
          <p:nvSpPr>
            <p:cNvPr id="11" name="Isosceles Triangle 10"/>
            <p:cNvSpPr/>
            <p:nvPr/>
          </p:nvSpPr>
          <p:spPr>
            <a:xfrm rot="16200000">
              <a:off x="3203946" y="3133892"/>
              <a:ext cx="914400" cy="7882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05694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Awareness of the Emotional Self</a:t>
            </a:r>
          </a:p>
        </p:txBody>
      </p:sp>
      <p:sp>
        <p:nvSpPr>
          <p:cNvPr id="23556" name="Text Placeholder 3"/>
          <p:cNvSpPr>
            <a:spLocks noGrp="1"/>
          </p:cNvSpPr>
          <p:nvPr>
            <p:ph type="body" sz="quarter" idx="10"/>
          </p:nvPr>
        </p:nvSpPr>
        <p:spPr>
          <a:ln>
            <a:miter lim="800000"/>
            <a:headEnd/>
            <a:tailEnd/>
          </a:ln>
        </p:spPr>
        <p:txBody>
          <a:bodyPr/>
          <a:lstStyle/>
          <a:p>
            <a:r>
              <a:rPr lang="en-US" i="1" dirty="0"/>
              <a:t>The touchstone of validity is my own experience.</a:t>
            </a:r>
            <a:endParaRPr lang="en-US" dirty="0"/>
          </a:p>
          <a:p>
            <a:r>
              <a:rPr lang="en-US" b="1" i="1" dirty="0"/>
              <a:t>Carl Rogers</a:t>
            </a:r>
            <a:endParaRPr lang="en-US" dirty="0"/>
          </a:p>
        </p:txBody>
      </p:sp>
      <p:grpSp>
        <p:nvGrpSpPr>
          <p:cNvPr id="5" name="Group 4"/>
          <p:cNvGrpSpPr/>
          <p:nvPr/>
        </p:nvGrpSpPr>
        <p:grpSpPr>
          <a:xfrm>
            <a:off x="3744144" y="457200"/>
            <a:ext cx="1676400" cy="1728939"/>
            <a:chOff x="2726547" y="2081061"/>
            <a:chExt cx="1676400" cy="1728939"/>
          </a:xfrm>
        </p:grpSpPr>
        <p:sp>
          <p:nvSpPr>
            <p:cNvPr id="6" name="Oval 5"/>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 name="Rectangle 6"/>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spTree>
    <p:extLst>
      <p:ext uri="{BB962C8B-B14F-4D97-AF65-F5344CB8AC3E}">
        <p14:creationId xmlns:p14="http://schemas.microsoft.com/office/powerpoint/2010/main" val="2224957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Validity of Emotions </a:t>
            </a:r>
          </a:p>
        </p:txBody>
      </p:sp>
      <p:sp>
        <p:nvSpPr>
          <p:cNvPr id="27" name="Rectangle 26"/>
          <p:cNvSpPr/>
          <p:nvPr/>
        </p:nvSpPr>
        <p:spPr>
          <a:xfrm>
            <a:off x="1016291" y="1362237"/>
            <a:ext cx="2964983"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VALIDITY OF EMOTIONS </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8" name="Rectangle 37"/>
          <p:cNvSpPr/>
          <p:nvPr/>
        </p:nvSpPr>
        <p:spPr>
          <a:xfrm>
            <a:off x="457200" y="1972523"/>
            <a:ext cx="3994468"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The validity of emotions means that in any situation, if you feel an emotion, such as anger, regardless of the cause, it is valid to acknowledge to yourself that you do indeed feel anger. </a:t>
            </a:r>
          </a:p>
        </p:txBody>
      </p:sp>
      <p:sp>
        <p:nvSpPr>
          <p:cNvPr id="26" name="Rectangle 25"/>
          <p:cNvSpPr/>
          <p:nvPr/>
        </p:nvSpPr>
        <p:spPr>
          <a:xfrm>
            <a:off x="533400"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33400"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604068"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604068"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32" name="Graphic 31"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3056" y="152400"/>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Utility Of Emotions </a:t>
            </a:r>
          </a:p>
        </p:txBody>
      </p:sp>
      <p:sp>
        <p:nvSpPr>
          <p:cNvPr id="27" name="Rectangle 26"/>
          <p:cNvSpPr/>
          <p:nvPr/>
        </p:nvSpPr>
        <p:spPr>
          <a:xfrm>
            <a:off x="1016291" y="1362237"/>
            <a:ext cx="2964983"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VALIDITY OF EMOTIONS </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4" name="Rectangle 33"/>
          <p:cNvSpPr/>
          <p:nvPr/>
        </p:nvSpPr>
        <p:spPr>
          <a:xfrm>
            <a:off x="1016291" y="4029237"/>
            <a:ext cx="3098509"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UTILITY OF EMOTIONS</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9" name="Rectangle 38"/>
          <p:cNvSpPr/>
          <p:nvPr/>
        </p:nvSpPr>
        <p:spPr>
          <a:xfrm>
            <a:off x="599064" y="4487123"/>
            <a:ext cx="3693875"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When we feel emotions, they provide us with important information about both our environment and, more importantly, our assessment of that environment.</a:t>
            </a:r>
          </a:p>
        </p:txBody>
      </p:sp>
      <p:sp>
        <p:nvSpPr>
          <p:cNvPr id="26" name="Rectangle 25"/>
          <p:cNvSpPr/>
          <p:nvPr/>
        </p:nvSpPr>
        <p:spPr>
          <a:xfrm>
            <a:off x="533400"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33400"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604068"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604068"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32" name="Graphic 31"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3056" y="152400"/>
            <a:ext cx="914400" cy="914400"/>
          </a:xfrm>
          <a:prstGeom prst="rect">
            <a:avLst/>
          </a:prstGeom>
        </p:spPr>
      </p:pic>
      <p:sp>
        <p:nvSpPr>
          <p:cNvPr id="12" name="Rectangle 11"/>
          <p:cNvSpPr/>
          <p:nvPr/>
        </p:nvSpPr>
        <p:spPr>
          <a:xfrm>
            <a:off x="457200" y="1972523"/>
            <a:ext cx="3994468"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The validity of emotions means that in any situation, if you feel an emotion, such as anger, regardless of the cause, it is valid to acknowledge to yourself that you do indeed feel anger. </a:t>
            </a:r>
          </a:p>
        </p:txBody>
      </p:sp>
    </p:spTree>
    <p:extLst>
      <p:ext uri="{BB962C8B-B14F-4D97-AF65-F5344CB8AC3E}">
        <p14:creationId xmlns:p14="http://schemas.microsoft.com/office/powerpoint/2010/main" val="2382904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Emotional Arousal </a:t>
            </a:r>
          </a:p>
        </p:txBody>
      </p:sp>
      <p:sp>
        <p:nvSpPr>
          <p:cNvPr id="27" name="Rectangle 26"/>
          <p:cNvSpPr/>
          <p:nvPr/>
        </p:nvSpPr>
        <p:spPr>
          <a:xfrm>
            <a:off x="1016291" y="1362237"/>
            <a:ext cx="2964983"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VALIDITY OF EMOTIONS </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4" name="Rectangle 33"/>
          <p:cNvSpPr/>
          <p:nvPr/>
        </p:nvSpPr>
        <p:spPr>
          <a:xfrm>
            <a:off x="1016291" y="4029237"/>
            <a:ext cx="3098509"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UTILITY OF EMOTIONS</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5" name="Rectangle 34"/>
          <p:cNvSpPr/>
          <p:nvPr/>
        </p:nvSpPr>
        <p:spPr>
          <a:xfrm>
            <a:off x="5034297" y="1362237"/>
            <a:ext cx="2809206"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EMOTIONAL AROUSAL</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9" name="Rectangle 38"/>
          <p:cNvSpPr/>
          <p:nvPr/>
        </p:nvSpPr>
        <p:spPr>
          <a:xfrm>
            <a:off x="599064" y="4487123"/>
            <a:ext cx="3693875"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When we feel emotions they provide us with important information about both our environment and, more importantly, our assessment of that environment.</a:t>
            </a:r>
          </a:p>
        </p:txBody>
      </p:sp>
      <p:sp>
        <p:nvSpPr>
          <p:cNvPr id="42" name="Rectangle 41"/>
          <p:cNvSpPr/>
          <p:nvPr/>
        </p:nvSpPr>
        <p:spPr>
          <a:xfrm>
            <a:off x="4648200" y="2005904"/>
            <a:ext cx="3657600" cy="1477328"/>
          </a:xfrm>
          <a:prstGeom prst="rect">
            <a:avLst/>
          </a:prstGeom>
        </p:spPr>
        <p:txBody>
          <a:bodyPr wrap="square">
            <a:spAutoFit/>
          </a:bodyPr>
          <a:lstStyle/>
          <a:p>
            <a:pPr algn="ctr">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Emotions primary characteristics: the level to which they excite us, known as arousal; and the degree to which we experience them as pleasant or unpleasant, known as valence.</a:t>
            </a:r>
            <a:endParaRPr lang="en-US" dirty="0"/>
          </a:p>
        </p:txBody>
      </p:sp>
      <p:sp>
        <p:nvSpPr>
          <p:cNvPr id="26" name="Rectangle 25"/>
          <p:cNvSpPr/>
          <p:nvPr/>
        </p:nvSpPr>
        <p:spPr>
          <a:xfrm>
            <a:off x="533400"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33400"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604068"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604068"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3" name="Rectangle 12"/>
          <p:cNvSpPr/>
          <p:nvPr/>
        </p:nvSpPr>
        <p:spPr>
          <a:xfrm>
            <a:off x="457200" y="1972523"/>
            <a:ext cx="3994468"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The validity of emotions means that in any situation, if you feel an emotion, such as anger, regardless of the cause, it is valid to acknowledge to yourself that you do indeed feel anger. </a:t>
            </a:r>
          </a:p>
        </p:txBody>
      </p:sp>
    </p:spTree>
    <p:extLst>
      <p:ext uri="{BB962C8B-B14F-4D97-AF65-F5344CB8AC3E}">
        <p14:creationId xmlns:p14="http://schemas.microsoft.com/office/powerpoint/2010/main" val="3442919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Emotional Valence</a:t>
            </a:r>
          </a:p>
        </p:txBody>
      </p:sp>
      <p:sp>
        <p:nvSpPr>
          <p:cNvPr id="27" name="Rectangle 26"/>
          <p:cNvSpPr/>
          <p:nvPr/>
        </p:nvSpPr>
        <p:spPr>
          <a:xfrm>
            <a:off x="1016291" y="1362237"/>
            <a:ext cx="2964983"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VALIDITY OF EMOTIONS </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4" name="Rectangle 33"/>
          <p:cNvSpPr/>
          <p:nvPr/>
        </p:nvSpPr>
        <p:spPr>
          <a:xfrm>
            <a:off x="1016291" y="4029237"/>
            <a:ext cx="3098509"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UTILITY OF EMOTIONS</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5" name="Rectangle 34"/>
          <p:cNvSpPr/>
          <p:nvPr/>
        </p:nvSpPr>
        <p:spPr>
          <a:xfrm>
            <a:off x="5034297" y="1362237"/>
            <a:ext cx="2809206"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EMOTIONAL AROUSAL</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6" name="Rectangle 35"/>
          <p:cNvSpPr/>
          <p:nvPr/>
        </p:nvSpPr>
        <p:spPr>
          <a:xfrm>
            <a:off x="5015247" y="4029237"/>
            <a:ext cx="2877741" cy="390363"/>
          </a:xfrm>
          <a:prstGeom prst="rect">
            <a:avLst/>
          </a:prstGeom>
        </p:spPr>
        <p:txBody>
          <a:bodyPr wrap="square">
            <a:spAutoFit/>
          </a:bodyPr>
          <a:lstStyle/>
          <a:p>
            <a:pPr marL="0" marR="0" algn="ctr">
              <a:lnSpc>
                <a:spcPct val="115000"/>
              </a:lnSpc>
              <a:spcBef>
                <a:spcPts val="0"/>
              </a:spcBef>
              <a:spcAft>
                <a:spcPts val="1000"/>
              </a:spcAft>
            </a:pPr>
            <a:r>
              <a:rPr lang="en-US" b="1" dirty="0">
                <a:solidFill>
                  <a:srgbClr val="78A22F"/>
                </a:solidFill>
              </a:rPr>
              <a:t>EMOTIONAL VALENCE</a:t>
            </a:r>
            <a:endParaRPr lang="en-US" b="1" dirty="0">
              <a:solidFill>
                <a:srgbClr val="78A22F"/>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9" name="Rectangle 38"/>
          <p:cNvSpPr/>
          <p:nvPr/>
        </p:nvSpPr>
        <p:spPr>
          <a:xfrm>
            <a:off x="599064" y="4487123"/>
            <a:ext cx="3693875"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When we feel emotions they provide us with important information about both our environment and, more importantly, our assessment of that environment.</a:t>
            </a:r>
          </a:p>
        </p:txBody>
      </p:sp>
      <p:sp>
        <p:nvSpPr>
          <p:cNvPr id="42" name="Rectangle 41"/>
          <p:cNvSpPr/>
          <p:nvPr/>
        </p:nvSpPr>
        <p:spPr>
          <a:xfrm>
            <a:off x="4648200" y="2005904"/>
            <a:ext cx="3657600" cy="1477328"/>
          </a:xfrm>
          <a:prstGeom prst="rect">
            <a:avLst/>
          </a:prstGeom>
        </p:spPr>
        <p:txBody>
          <a:bodyPr wrap="square">
            <a:spAutoFit/>
          </a:bodyPr>
          <a:lstStyle/>
          <a:p>
            <a:pPr algn="ctr">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Emotions primary characteristics: the level to which they excite us, known as arousal; and the degree to which we experience them as pleasant or unpleasant, known as valence.</a:t>
            </a:r>
            <a:endParaRPr lang="en-US" dirty="0"/>
          </a:p>
        </p:txBody>
      </p:sp>
      <p:sp>
        <p:nvSpPr>
          <p:cNvPr id="44" name="Rectangle 43"/>
          <p:cNvSpPr/>
          <p:nvPr/>
        </p:nvSpPr>
        <p:spPr>
          <a:xfrm>
            <a:off x="4673600" y="4495233"/>
            <a:ext cx="3632200" cy="1200329"/>
          </a:xfrm>
          <a:prstGeom prst="rect">
            <a:avLst/>
          </a:prstGeom>
        </p:spPr>
        <p:txBody>
          <a:bodyPr wrap="square">
            <a:spAutoFit/>
          </a:bodyPr>
          <a:lstStyle/>
          <a:p>
            <a:pPr algn="ctr">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Emotional valence refers to whether the emotion is experienced as a pleasant condition or an unpleasant condition.</a:t>
            </a:r>
            <a:endParaRPr lang="en-US" dirty="0"/>
          </a:p>
        </p:txBody>
      </p:sp>
      <p:sp>
        <p:nvSpPr>
          <p:cNvPr id="26" name="Rectangle 25"/>
          <p:cNvSpPr/>
          <p:nvPr/>
        </p:nvSpPr>
        <p:spPr>
          <a:xfrm>
            <a:off x="533400"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33400"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604068" y="3800842"/>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604068" y="1191816"/>
            <a:ext cx="3854132" cy="2447558"/>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 name="Rectangle 14"/>
          <p:cNvSpPr/>
          <p:nvPr/>
        </p:nvSpPr>
        <p:spPr>
          <a:xfrm>
            <a:off x="457200" y="1972523"/>
            <a:ext cx="3994468" cy="1477328"/>
          </a:xfrm>
          <a:prstGeom prst="rect">
            <a:avLst/>
          </a:prstGeom>
        </p:spPr>
        <p:txBody>
          <a:bodyPr wrap="square">
            <a:spAutoFit/>
          </a:bodyPr>
          <a:lstStyle/>
          <a:p>
            <a:pPr marL="0" marR="0" algn="ctr">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The validity of emotions means that in any situation, if you feel an emotion, such as anger, regardless of the cause, it is valid to acknowledge to yourself that you do indeed feel anger. </a:t>
            </a:r>
          </a:p>
        </p:txBody>
      </p:sp>
    </p:spTree>
    <p:extLst>
      <p:ext uri="{BB962C8B-B14F-4D97-AF65-F5344CB8AC3E}">
        <p14:creationId xmlns:p14="http://schemas.microsoft.com/office/powerpoint/2010/main" val="3045847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457200" y="3542857"/>
            <a:ext cx="8113056" cy="349714"/>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0722" name="Title 1"/>
          <p:cNvSpPr>
            <a:spLocks noGrp="1"/>
          </p:cNvSpPr>
          <p:nvPr>
            <p:ph type="title"/>
          </p:nvPr>
        </p:nvSpPr>
        <p:spPr/>
        <p:txBody>
          <a:bodyPr/>
          <a:lstStyle/>
          <a:p>
            <a:r>
              <a:rPr lang="en-US" dirty="0"/>
              <a:t>Emotion Categories</a:t>
            </a:r>
          </a:p>
        </p:txBody>
      </p:sp>
      <p:pic>
        <p:nvPicPr>
          <p:cNvPr id="6" name="Graphic 5"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76200"/>
            <a:ext cx="848474" cy="848474"/>
          </a:xfrm>
          <a:prstGeom prst="rect">
            <a:avLst/>
          </a:prstGeom>
        </p:spPr>
      </p:pic>
      <p:sp>
        <p:nvSpPr>
          <p:cNvPr id="14" name="Arrow: Striped Right 13"/>
          <p:cNvSpPr/>
          <p:nvPr/>
        </p:nvSpPr>
        <p:spPr>
          <a:xfrm rot="5400000">
            <a:off x="6396862" y="4263262"/>
            <a:ext cx="1911370" cy="1601706"/>
          </a:xfrm>
          <a:prstGeom prst="stripedRightArrow">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8" name="Arrow: Striped Right 17"/>
          <p:cNvSpPr/>
          <p:nvPr/>
        </p:nvSpPr>
        <p:spPr>
          <a:xfrm rot="16200000">
            <a:off x="6396861" y="1526433"/>
            <a:ext cx="1911370" cy="1601706"/>
          </a:xfrm>
          <a:prstGeom prst="striped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9" name="Rectangle 18"/>
          <p:cNvSpPr/>
          <p:nvPr/>
        </p:nvSpPr>
        <p:spPr>
          <a:xfrm>
            <a:off x="3079791" y="2988291"/>
            <a:ext cx="3022234" cy="1150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254309" y="1874639"/>
            <a:ext cx="2635383" cy="646331"/>
          </a:xfrm>
          <a:prstGeom prst="rect">
            <a:avLst/>
          </a:prstGeom>
        </p:spPr>
        <p:txBody>
          <a:bodyPr wrap="square">
            <a:spAutoFit/>
          </a:bodyPr>
          <a:lstStyle/>
          <a:p>
            <a:pPr algn="ctr"/>
            <a:r>
              <a:rPr lang="en-US" dirty="0"/>
              <a:t>Emotions that always help us to perform well</a:t>
            </a:r>
          </a:p>
        </p:txBody>
      </p:sp>
      <p:sp>
        <p:nvSpPr>
          <p:cNvPr id="23" name="Rectangle 22"/>
          <p:cNvSpPr/>
          <p:nvPr/>
        </p:nvSpPr>
        <p:spPr>
          <a:xfrm>
            <a:off x="3262279" y="4798040"/>
            <a:ext cx="2619443" cy="923330"/>
          </a:xfrm>
          <a:prstGeom prst="rect">
            <a:avLst/>
          </a:prstGeom>
        </p:spPr>
        <p:txBody>
          <a:bodyPr wrap="square">
            <a:spAutoFit/>
          </a:bodyPr>
          <a:lstStyle/>
          <a:p>
            <a:pPr algn="ctr"/>
            <a:r>
              <a:rPr lang="en-US" dirty="0"/>
              <a:t>Emotions that always interfere with high performance</a:t>
            </a:r>
          </a:p>
        </p:txBody>
      </p:sp>
      <p:sp>
        <p:nvSpPr>
          <p:cNvPr id="25" name="Rectangle 24"/>
          <p:cNvSpPr/>
          <p:nvPr/>
        </p:nvSpPr>
        <p:spPr>
          <a:xfrm>
            <a:off x="3200400" y="3274040"/>
            <a:ext cx="2743200" cy="923330"/>
          </a:xfrm>
          <a:prstGeom prst="rect">
            <a:avLst/>
          </a:prstGeom>
        </p:spPr>
        <p:txBody>
          <a:bodyPr wrap="square">
            <a:spAutoFit/>
          </a:bodyPr>
          <a:lstStyle/>
          <a:p>
            <a:pPr algn="ctr"/>
            <a:r>
              <a:rPr lang="en-US" dirty="0"/>
              <a:t>Emotions that can either improve our performance or impede it</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Tips to put into Practice</a:t>
            </a:r>
          </a:p>
        </p:txBody>
      </p:sp>
      <p:sp>
        <p:nvSpPr>
          <p:cNvPr id="2" name="Rectangle 1"/>
          <p:cNvSpPr/>
          <p:nvPr/>
        </p:nvSpPr>
        <p:spPr>
          <a:xfrm>
            <a:off x="1143001" y="1295400"/>
            <a:ext cx="7086600" cy="954107"/>
          </a:xfrm>
          <a:prstGeom prst="rect">
            <a:avLst/>
          </a:prstGeom>
        </p:spPr>
        <p:txBody>
          <a:bodyPr wrap="square">
            <a:spAutoFit/>
          </a:bodyPr>
          <a:lstStyle/>
          <a:p>
            <a:pPr algn="ctr"/>
            <a:r>
              <a:rPr lang="en-US" sz="2800" b="1" dirty="0">
                <a:solidFill>
                  <a:srgbClr val="FF9100"/>
                </a:solidFill>
                <a:latin typeface="Calibri" panose="020F0502020204030204" pitchFamily="34" charset="0"/>
                <a:ea typeface="Times New Roman" panose="02020603050405020304" pitchFamily="18" charset="0"/>
                <a:cs typeface="Times New Roman" panose="02020603050405020304" pitchFamily="18" charset="0"/>
              </a:rPr>
              <a:t>TIPS FOR ACKNOWLEDGING AND MANAGING EMOTIONS</a:t>
            </a:r>
            <a:endParaRPr lang="en-US" sz="2800" b="1" dirty="0">
              <a:solidFill>
                <a:srgbClr val="FF9100"/>
              </a:solidFill>
            </a:endParaRPr>
          </a:p>
        </p:txBody>
      </p:sp>
      <p:sp>
        <p:nvSpPr>
          <p:cNvPr id="28" name="Rectangle 27"/>
          <p:cNvSpPr/>
          <p:nvPr/>
        </p:nvSpPr>
        <p:spPr>
          <a:xfrm>
            <a:off x="807720" y="2983268"/>
            <a:ext cx="7574280" cy="1893532"/>
          </a:xfrm>
          <a:prstGeom prst="rect">
            <a:avLst/>
          </a:prstGeom>
        </p:spPr>
        <p:txBody>
          <a:bodyPr wrap="square">
            <a:spAutoFit/>
          </a:bodyPr>
          <a:lstStyle/>
          <a:p>
            <a:pPr marL="457200" marR="0" lvl="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Recognize and accept emotions</a:t>
            </a:r>
          </a:p>
          <a:p>
            <a:pPr marL="457200" marR="0" lvl="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Consider physical self and its impact to manage emotions</a:t>
            </a:r>
          </a:p>
          <a:p>
            <a:pPr marL="457200" marR="0" lvl="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Use emotions to drive positive performance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823678">
            <a:off x="4433" y="309234"/>
            <a:ext cx="1701554" cy="1701554"/>
          </a:xfrm>
          <a:prstGeom prst="rect">
            <a:avLst/>
          </a:prstGeom>
        </p:spPr>
      </p:pic>
    </p:spTree>
    <p:extLst>
      <p:ext uri="{BB962C8B-B14F-4D97-AF65-F5344CB8AC3E}">
        <p14:creationId xmlns:p14="http://schemas.microsoft.com/office/powerpoint/2010/main" val="2038443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Awareness of the Mental Self</a:t>
            </a:r>
          </a:p>
        </p:txBody>
      </p:sp>
      <p:sp>
        <p:nvSpPr>
          <p:cNvPr id="34820" name="Text Placeholder 3"/>
          <p:cNvSpPr>
            <a:spLocks noGrp="1"/>
          </p:cNvSpPr>
          <p:nvPr>
            <p:ph type="body" sz="quarter" idx="10"/>
          </p:nvPr>
        </p:nvSpPr>
        <p:spPr>
          <a:ln>
            <a:miter lim="800000"/>
            <a:headEnd/>
            <a:tailEnd/>
          </a:ln>
        </p:spPr>
        <p:txBody>
          <a:bodyPr/>
          <a:lstStyle/>
          <a:p>
            <a:r>
              <a:rPr lang="en-US" i="1" dirty="0"/>
              <a:t>We are addicted to our thoughts. We cannot change anything if we cannot change our thinking.</a:t>
            </a:r>
            <a:endParaRPr lang="en-US" dirty="0"/>
          </a:p>
          <a:p>
            <a:r>
              <a:rPr lang="en-US" b="1" i="1" dirty="0"/>
              <a:t>Santosh Kalwar</a:t>
            </a:r>
            <a:endParaRPr lang="en-US" dirty="0"/>
          </a:p>
          <a:p>
            <a:endParaRPr lang="en-US" dirty="0"/>
          </a:p>
        </p:txBody>
      </p:sp>
      <p:grpSp>
        <p:nvGrpSpPr>
          <p:cNvPr id="5" name="Group 4"/>
          <p:cNvGrpSpPr/>
          <p:nvPr/>
        </p:nvGrpSpPr>
        <p:grpSpPr>
          <a:xfrm>
            <a:off x="3744144" y="419159"/>
            <a:ext cx="1676400" cy="1714441"/>
            <a:chOff x="4979998" y="7086600"/>
            <a:chExt cx="1676400" cy="1714441"/>
          </a:xfrm>
        </p:grpSpPr>
        <p:sp>
          <p:nvSpPr>
            <p:cNvPr id="6" name="Oval 5"/>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8" name="Rectangle 7"/>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Two Types of Thinking Styles</a:t>
            </a:r>
          </a:p>
        </p:txBody>
      </p:sp>
      <p:sp>
        <p:nvSpPr>
          <p:cNvPr id="3" name="Rectangle 2"/>
          <p:cNvSpPr/>
          <p:nvPr/>
        </p:nvSpPr>
        <p:spPr>
          <a:xfrm>
            <a:off x="2549920" y="1752600"/>
            <a:ext cx="1709314" cy="646331"/>
          </a:xfrm>
          <a:prstGeom prst="rect">
            <a:avLst/>
          </a:prstGeom>
          <a:noFill/>
          <a:ln>
            <a:solidFill>
              <a:srgbClr val="9A0000"/>
            </a:solidFill>
          </a:ln>
        </p:spPr>
        <p:style>
          <a:lnRef idx="1">
            <a:schemeClr val="accent6"/>
          </a:lnRef>
          <a:fillRef idx="2">
            <a:schemeClr val="accent6"/>
          </a:fillRef>
          <a:effectRef idx="1">
            <a:schemeClr val="accent6"/>
          </a:effectRef>
          <a:fontRef idx="minor">
            <a:schemeClr val="dk1"/>
          </a:fontRef>
        </p:style>
        <p:txBody>
          <a:bodyPr wrap="none">
            <a:spAutoFit/>
          </a:bodyPr>
          <a:lstStyle/>
          <a:p>
            <a:pPr lvl="0" algn="ctr"/>
            <a:r>
              <a:rPr lang="en-US" sz="3600" b="1" dirty="0"/>
              <a:t>GLOBAL</a:t>
            </a:r>
          </a:p>
        </p:txBody>
      </p:sp>
      <p:sp>
        <p:nvSpPr>
          <p:cNvPr id="4" name="Rectangle 3"/>
          <p:cNvSpPr/>
          <p:nvPr/>
        </p:nvSpPr>
        <p:spPr>
          <a:xfrm>
            <a:off x="4951783" y="1752600"/>
            <a:ext cx="1567224" cy="646331"/>
          </a:xfrm>
          <a:prstGeom prst="rect">
            <a:avLst/>
          </a:prstGeom>
          <a:noFill/>
          <a:ln>
            <a:solidFill>
              <a:srgbClr val="9A0000"/>
            </a:solidFill>
          </a:ln>
        </p:spPr>
        <p:style>
          <a:lnRef idx="1">
            <a:schemeClr val="accent6"/>
          </a:lnRef>
          <a:fillRef idx="2">
            <a:schemeClr val="accent6"/>
          </a:fillRef>
          <a:effectRef idx="1">
            <a:schemeClr val="accent6"/>
          </a:effectRef>
          <a:fontRef idx="minor">
            <a:schemeClr val="dk1"/>
          </a:fontRef>
        </p:style>
        <p:txBody>
          <a:bodyPr wrap="none">
            <a:spAutoFit/>
          </a:bodyPr>
          <a:lstStyle/>
          <a:p>
            <a:pPr lvl="0" algn="ctr"/>
            <a:r>
              <a:rPr lang="en-US" sz="3600" b="1" dirty="0"/>
              <a:t>LINEAR</a:t>
            </a:r>
          </a:p>
        </p:txBody>
      </p:sp>
      <p:grpSp>
        <p:nvGrpSpPr>
          <p:cNvPr id="23" name="Group 22"/>
          <p:cNvGrpSpPr/>
          <p:nvPr/>
        </p:nvGrpSpPr>
        <p:grpSpPr>
          <a:xfrm>
            <a:off x="2726547" y="3071661"/>
            <a:ext cx="1676400" cy="1728939"/>
            <a:chOff x="2726547" y="2081061"/>
            <a:chExt cx="1676400" cy="1728939"/>
          </a:xfrm>
        </p:grpSpPr>
        <p:sp>
          <p:nvSpPr>
            <p:cNvPr id="24" name="Oval 23"/>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5" name="Rectangle 24"/>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30" name="Group 29"/>
          <p:cNvGrpSpPr/>
          <p:nvPr/>
        </p:nvGrpSpPr>
        <p:grpSpPr>
          <a:xfrm>
            <a:off x="685800" y="3086159"/>
            <a:ext cx="1676400" cy="1714441"/>
            <a:chOff x="898504" y="7086600"/>
            <a:chExt cx="1676400" cy="1714441"/>
          </a:xfrm>
        </p:grpSpPr>
        <p:sp>
          <p:nvSpPr>
            <p:cNvPr id="31" name="Oval 30"/>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33" name="Rectangle 32"/>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34" name="Group 33"/>
          <p:cNvGrpSpPr/>
          <p:nvPr/>
        </p:nvGrpSpPr>
        <p:grpSpPr>
          <a:xfrm>
            <a:off x="4767294" y="3086159"/>
            <a:ext cx="1676400" cy="1714441"/>
            <a:chOff x="4979998" y="7086600"/>
            <a:chExt cx="1676400" cy="1714441"/>
          </a:xfrm>
        </p:grpSpPr>
        <p:sp>
          <p:nvSpPr>
            <p:cNvPr id="35" name="Oval 34"/>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37" name="Rectangle 36"/>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38" name="Group 37"/>
          <p:cNvGrpSpPr/>
          <p:nvPr/>
        </p:nvGrpSpPr>
        <p:grpSpPr>
          <a:xfrm>
            <a:off x="6808040" y="3086159"/>
            <a:ext cx="1676400" cy="1714441"/>
            <a:chOff x="7020744" y="7086600"/>
            <a:chExt cx="1676400" cy="1714441"/>
          </a:xfrm>
        </p:grpSpPr>
        <p:sp>
          <p:nvSpPr>
            <p:cNvPr id="39" name="Oval 38"/>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41" name="Rectangle 40"/>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pic>
        <p:nvPicPr>
          <p:cNvPr id="45" name="Graphic 44"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76200"/>
            <a:ext cx="848474" cy="84847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154530"/>
            <a:ext cx="6131856" cy="9132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2218437"/>
            <a:ext cx="6131856" cy="9132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895600" y="3282344"/>
            <a:ext cx="6131856" cy="9136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895600" y="4346648"/>
            <a:ext cx="6131856" cy="9136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910840" y="5410952"/>
            <a:ext cx="6131856" cy="9136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42" name="Title 1"/>
          <p:cNvSpPr>
            <a:spLocks noGrp="1"/>
          </p:cNvSpPr>
          <p:nvPr>
            <p:ph type="title"/>
          </p:nvPr>
        </p:nvSpPr>
        <p:spPr/>
        <p:txBody>
          <a:bodyPr/>
          <a:lstStyle/>
          <a:p>
            <a:r>
              <a:rPr lang="en-US" dirty="0"/>
              <a:t>Stinking Thinking</a:t>
            </a:r>
          </a:p>
        </p:txBody>
      </p:sp>
      <p:pic>
        <p:nvPicPr>
          <p:cNvPr id="7" name="Graphic 6" descr="Arrow: Straigh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3056" y="0"/>
            <a:ext cx="914400" cy="914400"/>
          </a:xfrm>
          <a:prstGeom prst="rect">
            <a:avLst/>
          </a:prstGeom>
        </p:spPr>
      </p:pic>
      <p:grpSp>
        <p:nvGrpSpPr>
          <p:cNvPr id="13" name="Group 12"/>
          <p:cNvGrpSpPr/>
          <p:nvPr/>
        </p:nvGrpSpPr>
        <p:grpSpPr>
          <a:xfrm>
            <a:off x="344779" y="1257479"/>
            <a:ext cx="2855621" cy="767520"/>
            <a:chOff x="0" y="768071"/>
            <a:chExt cx="4953000" cy="767520"/>
          </a:xfrm>
        </p:grpSpPr>
        <p:sp>
          <p:nvSpPr>
            <p:cNvPr id="14" name="Rectangle: Rounded Corners 13"/>
            <p:cNvSpPr/>
            <p:nvPr/>
          </p:nvSpPr>
          <p:spPr>
            <a:xfrm>
              <a:off x="0" y="768071"/>
              <a:ext cx="4953000" cy="767520"/>
            </a:xfrm>
            <a:prstGeom prst="roundRect">
              <a:avLst/>
            </a:prstGeom>
          </p:spPr>
          <p:style>
            <a:lnRef idx="0">
              <a:schemeClr val="accent2"/>
            </a:lnRef>
            <a:fillRef idx="3">
              <a:schemeClr val="accent2"/>
            </a:fillRef>
            <a:effectRef idx="3">
              <a:schemeClr val="accent2"/>
            </a:effectRef>
            <a:fontRef idx="minor">
              <a:schemeClr val="lt1"/>
            </a:fontRef>
          </p:style>
        </p:sp>
        <p:sp>
          <p:nvSpPr>
            <p:cNvPr id="15" name="Rectangle: Rounded Corners 4"/>
            <p:cNvSpPr txBox="1"/>
            <p:nvPr/>
          </p:nvSpPr>
          <p:spPr>
            <a:xfrm>
              <a:off x="37467" y="805538"/>
              <a:ext cx="4878066"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2400" kern="1200" dirty="0">
                  <a:solidFill>
                    <a:schemeClr val="bg1"/>
                  </a:solidFill>
                  <a:latin typeface="+mn-lt"/>
                  <a:ea typeface="+mn-ea"/>
                  <a:cs typeface="+mn-cs"/>
                </a:rPr>
                <a:t>Magnifying and Minimizing</a:t>
              </a:r>
              <a:endParaRPr lang="en-US" sz="2400" kern="1200" dirty="0">
                <a:solidFill>
                  <a:schemeClr val="bg1"/>
                </a:solidFill>
              </a:endParaRPr>
            </a:p>
          </p:txBody>
        </p:sp>
      </p:grpSp>
      <p:grpSp>
        <p:nvGrpSpPr>
          <p:cNvPr id="16" name="Group 15"/>
          <p:cNvGrpSpPr/>
          <p:nvPr/>
        </p:nvGrpSpPr>
        <p:grpSpPr>
          <a:xfrm>
            <a:off x="344779" y="2314113"/>
            <a:ext cx="2855621" cy="767520"/>
            <a:chOff x="0" y="1627751"/>
            <a:chExt cx="4953000" cy="767520"/>
          </a:xfrm>
        </p:grpSpPr>
        <p:sp>
          <p:nvSpPr>
            <p:cNvPr id="17" name="Rectangle: Rounded Corners 16"/>
            <p:cNvSpPr/>
            <p:nvPr/>
          </p:nvSpPr>
          <p:spPr>
            <a:xfrm>
              <a:off x="0" y="1627751"/>
              <a:ext cx="4953000" cy="767520"/>
            </a:xfrm>
            <a:prstGeom prst="roundRect">
              <a:avLst/>
            </a:prstGeom>
          </p:spPr>
          <p:style>
            <a:lnRef idx="0">
              <a:schemeClr val="accent2"/>
            </a:lnRef>
            <a:fillRef idx="3">
              <a:schemeClr val="accent2"/>
            </a:fillRef>
            <a:effectRef idx="3">
              <a:schemeClr val="accent2"/>
            </a:effectRef>
            <a:fontRef idx="minor">
              <a:schemeClr val="lt1"/>
            </a:fontRef>
          </p:style>
        </p:sp>
        <p:sp>
          <p:nvSpPr>
            <p:cNvPr id="18" name="Rectangle: Rounded Corners 4"/>
            <p:cNvSpPr txBox="1"/>
            <p:nvPr/>
          </p:nvSpPr>
          <p:spPr>
            <a:xfrm>
              <a:off x="37467" y="1665218"/>
              <a:ext cx="4878066"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2400" kern="1200" dirty="0">
                  <a:solidFill>
                    <a:schemeClr val="bg1"/>
                  </a:solidFill>
                </a:rPr>
                <a:t>Thinking in the imperative</a:t>
              </a:r>
            </a:p>
          </p:txBody>
        </p:sp>
      </p:grpSp>
      <p:grpSp>
        <p:nvGrpSpPr>
          <p:cNvPr id="19" name="Group 18"/>
          <p:cNvGrpSpPr/>
          <p:nvPr/>
        </p:nvGrpSpPr>
        <p:grpSpPr>
          <a:xfrm>
            <a:off x="344779" y="3370747"/>
            <a:ext cx="2855621" cy="767520"/>
            <a:chOff x="0" y="2487431"/>
            <a:chExt cx="4953000" cy="767520"/>
          </a:xfrm>
        </p:grpSpPr>
        <p:sp>
          <p:nvSpPr>
            <p:cNvPr id="20" name="Rectangle: Rounded Corners 19"/>
            <p:cNvSpPr/>
            <p:nvPr/>
          </p:nvSpPr>
          <p:spPr>
            <a:xfrm>
              <a:off x="0" y="2487431"/>
              <a:ext cx="4953000" cy="767520"/>
            </a:xfrm>
            <a:prstGeom prst="roundRect">
              <a:avLst/>
            </a:prstGeom>
          </p:spPr>
          <p:style>
            <a:lnRef idx="0">
              <a:schemeClr val="accent2"/>
            </a:lnRef>
            <a:fillRef idx="3">
              <a:schemeClr val="accent2"/>
            </a:fillRef>
            <a:effectRef idx="3">
              <a:schemeClr val="accent2"/>
            </a:effectRef>
            <a:fontRef idx="minor">
              <a:schemeClr val="lt1"/>
            </a:fontRef>
          </p:style>
        </p:sp>
        <p:sp>
          <p:nvSpPr>
            <p:cNvPr id="21" name="Rectangle: Rounded Corners 4"/>
            <p:cNvSpPr txBox="1"/>
            <p:nvPr/>
          </p:nvSpPr>
          <p:spPr>
            <a:xfrm>
              <a:off x="37467" y="2524898"/>
              <a:ext cx="4878066"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2400" kern="1200" dirty="0">
                  <a:solidFill>
                    <a:schemeClr val="bg1"/>
                  </a:solidFill>
                </a:rPr>
                <a:t>Dichotomous reasoning</a:t>
              </a:r>
            </a:p>
          </p:txBody>
        </p:sp>
      </p:grpSp>
      <p:grpSp>
        <p:nvGrpSpPr>
          <p:cNvPr id="22" name="Group 21"/>
          <p:cNvGrpSpPr/>
          <p:nvPr/>
        </p:nvGrpSpPr>
        <p:grpSpPr>
          <a:xfrm>
            <a:off x="344779" y="4427381"/>
            <a:ext cx="2855621" cy="767520"/>
            <a:chOff x="0" y="3347111"/>
            <a:chExt cx="4953000" cy="767520"/>
          </a:xfrm>
        </p:grpSpPr>
        <p:sp>
          <p:nvSpPr>
            <p:cNvPr id="23" name="Rectangle: Rounded Corners 22"/>
            <p:cNvSpPr/>
            <p:nvPr/>
          </p:nvSpPr>
          <p:spPr>
            <a:xfrm>
              <a:off x="0" y="3347111"/>
              <a:ext cx="4953000" cy="767520"/>
            </a:xfrm>
            <a:prstGeom prst="roundRect">
              <a:avLst/>
            </a:prstGeom>
          </p:spPr>
          <p:style>
            <a:lnRef idx="0">
              <a:schemeClr val="accent2"/>
            </a:lnRef>
            <a:fillRef idx="3">
              <a:schemeClr val="accent2"/>
            </a:fillRef>
            <a:effectRef idx="3">
              <a:schemeClr val="accent2"/>
            </a:effectRef>
            <a:fontRef idx="minor">
              <a:schemeClr val="lt1"/>
            </a:fontRef>
          </p:style>
        </p:sp>
        <p:sp>
          <p:nvSpPr>
            <p:cNvPr id="24" name="Rectangle: Rounded Corners 4"/>
            <p:cNvSpPr txBox="1"/>
            <p:nvPr/>
          </p:nvSpPr>
          <p:spPr>
            <a:xfrm>
              <a:off x="37467" y="3384578"/>
              <a:ext cx="4878066"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2400" kern="1200" dirty="0">
                  <a:solidFill>
                    <a:schemeClr val="bg1"/>
                  </a:solidFill>
                </a:rPr>
                <a:t>Destructive labeling</a:t>
              </a:r>
            </a:p>
          </p:txBody>
        </p:sp>
      </p:grpSp>
      <p:grpSp>
        <p:nvGrpSpPr>
          <p:cNvPr id="25" name="Group 24"/>
          <p:cNvGrpSpPr/>
          <p:nvPr/>
        </p:nvGrpSpPr>
        <p:grpSpPr>
          <a:xfrm>
            <a:off x="344779" y="5484016"/>
            <a:ext cx="2855621" cy="767520"/>
            <a:chOff x="0" y="4206791"/>
            <a:chExt cx="4953000" cy="767520"/>
          </a:xfrm>
        </p:grpSpPr>
        <p:sp>
          <p:nvSpPr>
            <p:cNvPr id="26" name="Rectangle: Rounded Corners 25"/>
            <p:cNvSpPr/>
            <p:nvPr/>
          </p:nvSpPr>
          <p:spPr>
            <a:xfrm>
              <a:off x="0" y="4206791"/>
              <a:ext cx="4953000" cy="767520"/>
            </a:xfrm>
            <a:prstGeom prst="roundRect">
              <a:avLst/>
            </a:prstGeom>
          </p:spPr>
          <p:style>
            <a:lnRef idx="0">
              <a:schemeClr val="accent2"/>
            </a:lnRef>
            <a:fillRef idx="3">
              <a:schemeClr val="accent2"/>
            </a:fillRef>
            <a:effectRef idx="3">
              <a:schemeClr val="accent2"/>
            </a:effectRef>
            <a:fontRef idx="minor">
              <a:schemeClr val="lt1"/>
            </a:fontRef>
          </p:style>
        </p:sp>
        <p:sp>
          <p:nvSpPr>
            <p:cNvPr id="27" name="Rectangle: Rounded Corners 4"/>
            <p:cNvSpPr txBox="1"/>
            <p:nvPr/>
          </p:nvSpPr>
          <p:spPr>
            <a:xfrm>
              <a:off x="37467" y="4244258"/>
              <a:ext cx="4878066"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2400" kern="1200" dirty="0">
                  <a:solidFill>
                    <a:schemeClr val="bg1"/>
                  </a:solidFill>
                </a:rPr>
                <a:t>Personalizing</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Tree>
    <p:extLst>
      <p:ext uri="{BB962C8B-B14F-4D97-AF65-F5344CB8AC3E}">
        <p14:creationId xmlns:p14="http://schemas.microsoft.com/office/powerpoint/2010/main" val="19017619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Tips to put into Practice</a:t>
            </a:r>
          </a:p>
        </p:txBody>
      </p:sp>
      <p:sp>
        <p:nvSpPr>
          <p:cNvPr id="2" name="Rectangle 1"/>
          <p:cNvSpPr/>
          <p:nvPr/>
        </p:nvSpPr>
        <p:spPr>
          <a:xfrm>
            <a:off x="1143000" y="1295400"/>
            <a:ext cx="7054880" cy="523220"/>
          </a:xfrm>
          <a:prstGeom prst="rect">
            <a:avLst/>
          </a:prstGeom>
        </p:spPr>
        <p:txBody>
          <a:bodyPr wrap="none">
            <a:spAutoFit/>
          </a:bodyPr>
          <a:lstStyle/>
          <a:p>
            <a:r>
              <a:rPr lang="en-US" sz="2800" b="1" dirty="0">
                <a:solidFill>
                  <a:srgbClr val="FF9100"/>
                </a:solidFill>
                <a:latin typeface="Calibri" panose="020F0502020204030204" pitchFamily="34" charset="0"/>
                <a:ea typeface="Times New Roman" panose="02020603050405020304" pitchFamily="18" charset="0"/>
                <a:cs typeface="Times New Roman" panose="02020603050405020304" pitchFamily="18" charset="0"/>
              </a:rPr>
              <a:t>TIPS FOR OVERCOMING DISTORTED THINKING</a:t>
            </a:r>
            <a:endParaRPr lang="en-US" sz="2800" b="1" dirty="0">
              <a:solidFill>
                <a:srgbClr val="FF9100"/>
              </a:solidFill>
            </a:endParaRPr>
          </a:p>
        </p:txBody>
      </p:sp>
      <p:sp>
        <p:nvSpPr>
          <p:cNvPr id="28" name="Rectangle 27"/>
          <p:cNvSpPr/>
          <p:nvPr/>
        </p:nvSpPr>
        <p:spPr>
          <a:xfrm>
            <a:off x="807720" y="2317790"/>
            <a:ext cx="7574280" cy="3340082"/>
          </a:xfrm>
          <a:prstGeom prst="rect">
            <a:avLst/>
          </a:prstGeom>
        </p:spPr>
        <p:txBody>
          <a:bodyPr wrap="square">
            <a:spAutoFit/>
          </a:bodyPr>
          <a:lstStyle/>
          <a:p>
            <a:pPr marL="457200" marR="0" lvl="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Rephrase a thought into a complete sentence.</a:t>
            </a:r>
          </a:p>
          <a:p>
            <a:pPr marL="45720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Counter your distorted thought with a question or a statement that clarifies your reasoning. </a:t>
            </a:r>
          </a:p>
          <a:p>
            <a:pPr marL="45720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The real problem is not ________; the real problem is __________.</a:t>
            </a:r>
          </a:p>
          <a:p>
            <a:pPr marL="457200" indent="-457200">
              <a:lnSpc>
                <a:spcPct val="115000"/>
              </a:lnSpc>
              <a:spcBef>
                <a:spcPts val="0"/>
              </a:spcBef>
              <a:spcAft>
                <a:spcPts val="3000"/>
              </a:spcAft>
              <a:buFont typeface="+mj-lt"/>
              <a:buAutoNum type="arabicPeriod"/>
            </a:pPr>
            <a:r>
              <a:rPr lang="en-US" sz="2000" dirty="0">
                <a:latin typeface="Arial" pitchFamily="34" charset="0"/>
                <a:ea typeface="Times New Roman" panose="02020603050405020304" pitchFamily="18" charset="0"/>
                <a:cs typeface="Arial" pitchFamily="34" charset="0"/>
              </a:rPr>
              <a:t>Write down your thoughts in a journal.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823678">
            <a:off x="4433" y="309234"/>
            <a:ext cx="1701554" cy="1701554"/>
          </a:xfrm>
          <a:prstGeom prst="rect">
            <a:avLst/>
          </a:prstGeom>
        </p:spPr>
      </p:pic>
    </p:spTree>
    <p:extLst>
      <p:ext uri="{BB962C8B-B14F-4D97-AF65-F5344CB8AC3E}">
        <p14:creationId xmlns:p14="http://schemas.microsoft.com/office/powerpoint/2010/main" val="2971999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Awareness of the Spiritual Self</a:t>
            </a:r>
          </a:p>
        </p:txBody>
      </p:sp>
      <p:sp>
        <p:nvSpPr>
          <p:cNvPr id="45060" name="Text Placeholder 3"/>
          <p:cNvSpPr>
            <a:spLocks noGrp="1"/>
          </p:cNvSpPr>
          <p:nvPr>
            <p:ph type="body" sz="quarter" idx="10"/>
          </p:nvPr>
        </p:nvSpPr>
        <p:spPr>
          <a:xfrm>
            <a:off x="1295400" y="3733800"/>
            <a:ext cx="6553413" cy="1752600"/>
          </a:xfrm>
          <a:ln>
            <a:miter lim="800000"/>
            <a:headEnd/>
            <a:tailEnd/>
          </a:ln>
        </p:spPr>
        <p:txBody>
          <a:bodyPr/>
          <a:lstStyle/>
          <a:p>
            <a:r>
              <a:rPr lang="en-US" i="1" dirty="0"/>
              <a:t>There is no greater agony than bearing an untold story inside you.</a:t>
            </a:r>
            <a:endParaRPr lang="en-US" dirty="0"/>
          </a:p>
          <a:p>
            <a:r>
              <a:rPr lang="en-US" b="1" i="1" dirty="0"/>
              <a:t>Maya Angelou</a:t>
            </a:r>
            <a:br>
              <a:rPr lang="en-US" b="1" i="1" dirty="0"/>
            </a:br>
            <a:endParaRPr lang="en-US" dirty="0"/>
          </a:p>
          <a:p>
            <a:endParaRPr lang="en-US" dirty="0"/>
          </a:p>
        </p:txBody>
      </p:sp>
      <p:grpSp>
        <p:nvGrpSpPr>
          <p:cNvPr id="5" name="Group 4"/>
          <p:cNvGrpSpPr/>
          <p:nvPr/>
        </p:nvGrpSpPr>
        <p:grpSpPr>
          <a:xfrm>
            <a:off x="3744144" y="419159"/>
            <a:ext cx="1676400" cy="1714441"/>
            <a:chOff x="7020744" y="7086600"/>
            <a:chExt cx="1676400" cy="1714441"/>
          </a:xfrm>
        </p:grpSpPr>
        <p:sp>
          <p:nvSpPr>
            <p:cNvPr id="6" name="Oval 5"/>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8" name="Rectangle 7"/>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489268" y="2286000"/>
            <a:ext cx="4082732" cy="32004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Title 1"/>
          <p:cNvSpPr>
            <a:spLocks noGrp="1"/>
          </p:cNvSpPr>
          <p:nvPr>
            <p:ph type="title"/>
          </p:nvPr>
        </p:nvSpPr>
        <p:spPr>
          <a:xfrm>
            <a:off x="457200" y="-27384"/>
            <a:ext cx="8229600" cy="1143000"/>
          </a:xfrm>
        </p:spPr>
        <p:txBody>
          <a:bodyPr>
            <a:normAutofit/>
          </a:bodyPr>
          <a:lstStyle/>
          <a:p>
            <a:r>
              <a:rPr lang="en-US" dirty="0"/>
              <a:t>Mindfulness and The Here &amp; Now</a:t>
            </a:r>
          </a:p>
        </p:txBody>
      </p:sp>
      <p:sp>
        <p:nvSpPr>
          <p:cNvPr id="2" name="Rectangle 1"/>
          <p:cNvSpPr/>
          <p:nvPr/>
        </p:nvSpPr>
        <p:spPr>
          <a:xfrm>
            <a:off x="1447800" y="1627358"/>
            <a:ext cx="6304012" cy="658642"/>
          </a:xfrm>
          <a:prstGeom prst="rect">
            <a:avLst/>
          </a:prstGeom>
          <a:noFill/>
        </p:spPr>
        <p:txBody>
          <a:bodyPr wrap="square">
            <a:spAutoFit/>
          </a:bodyPr>
          <a:lstStyle/>
          <a:p>
            <a:pPr marL="0" marR="0" algn="ctr">
              <a:lnSpc>
                <a:spcPct val="115000"/>
              </a:lnSpc>
              <a:spcBef>
                <a:spcPts val="0"/>
              </a:spcBef>
              <a:spcAft>
                <a:spcPts val="1000"/>
              </a:spcAft>
            </a:pPr>
            <a:r>
              <a:rPr lang="en-US" sz="3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What are the differences between</a:t>
            </a:r>
            <a:endParaRPr lang="en-US" sz="3200" b="1" dirty="0"/>
          </a:p>
        </p:txBody>
      </p:sp>
      <p:pic>
        <p:nvPicPr>
          <p:cNvPr id="49" name="Graphic 48"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65926"/>
            <a:ext cx="848474" cy="848474"/>
          </a:xfrm>
          <a:prstGeom prst="rect">
            <a:avLst/>
          </a:prstGeom>
        </p:spPr>
      </p:pic>
      <p:sp>
        <p:nvSpPr>
          <p:cNvPr id="3" name="Rectangle 2"/>
          <p:cNvSpPr/>
          <p:nvPr/>
        </p:nvSpPr>
        <p:spPr>
          <a:xfrm>
            <a:off x="1174457" y="3483114"/>
            <a:ext cx="2787943" cy="707886"/>
          </a:xfrm>
          <a:prstGeom prst="rect">
            <a:avLst/>
          </a:prstGeom>
        </p:spPr>
        <p:txBody>
          <a:bodyPr wrap="none">
            <a:spAutoFit/>
          </a:bodyPr>
          <a:lstStyle/>
          <a:p>
            <a:r>
              <a:rPr lang="en-US" sz="40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mindfulness</a:t>
            </a:r>
            <a:endParaRPr lang="en-US" sz="4000" dirty="0"/>
          </a:p>
        </p:txBody>
      </p:sp>
      <p:sp>
        <p:nvSpPr>
          <p:cNvPr id="4" name="Rectangle 3"/>
          <p:cNvSpPr/>
          <p:nvPr/>
        </p:nvSpPr>
        <p:spPr>
          <a:xfrm>
            <a:off x="5143002" y="3172361"/>
            <a:ext cx="3003018" cy="1323439"/>
          </a:xfrm>
          <a:prstGeom prst="rect">
            <a:avLst/>
          </a:prstGeom>
        </p:spPr>
        <p:txBody>
          <a:bodyPr wrap="square">
            <a:spAutoFit/>
          </a:bodyPr>
          <a:lstStyle/>
          <a:p>
            <a:pPr algn="ctr"/>
            <a:r>
              <a:rPr lang="en-US" sz="40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living in the moment</a:t>
            </a:r>
            <a:endParaRPr lang="en-US" sz="4000" dirty="0"/>
          </a:p>
        </p:txBody>
      </p:sp>
      <p:sp>
        <p:nvSpPr>
          <p:cNvPr id="22" name="Rectangle 21"/>
          <p:cNvSpPr/>
          <p:nvPr/>
        </p:nvSpPr>
        <p:spPr>
          <a:xfrm>
            <a:off x="4638592" y="2286000"/>
            <a:ext cx="4082732" cy="32004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0253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Cultivating Positivity</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213557214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Graphic 14" descr="Raised Hand"/>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46019" y="76200"/>
            <a:ext cx="848474" cy="848474"/>
          </a:xfrm>
          <a:prstGeom prst="rect">
            <a:avLst/>
          </a:prstGeom>
        </p:spPr>
      </p:pic>
      <p:sp>
        <p:nvSpPr>
          <p:cNvPr id="3" name="Rectangle 2"/>
          <p:cNvSpPr/>
          <p:nvPr/>
        </p:nvSpPr>
        <p:spPr>
          <a:xfrm>
            <a:off x="4800600" y="2438547"/>
            <a:ext cx="2590800" cy="2773067"/>
          </a:xfrm>
          <a:prstGeom prst="rect">
            <a:avLst/>
          </a:prstGeom>
          <a:solidFill>
            <a:schemeClr val="bg1"/>
          </a:solidFill>
        </p:spPr>
        <p:txBody>
          <a:bodyPr wrap="square">
            <a:spAutoFit/>
          </a:bodyPr>
          <a:lstStyle/>
          <a:p>
            <a:pPr lvl="0" algn="ctr" eaLnBrk="0" hangingPunct="0">
              <a:spcBef>
                <a:spcPct val="30000"/>
              </a:spcBef>
              <a:spcAft>
                <a:spcPts val="2000"/>
              </a:spcAft>
              <a:defRPr/>
            </a:pPr>
            <a:r>
              <a:rPr lang="en-US" dirty="0">
                <a:latin typeface="+mn-lt"/>
              </a:rPr>
              <a:t>WHAT OTHER </a:t>
            </a:r>
            <a:r>
              <a:rPr lang="en-US" dirty="0">
                <a:solidFill>
                  <a:srgbClr val="000000"/>
                </a:solidFill>
                <a:latin typeface="+mn-lt"/>
                <a:ea typeface="Times New Roman" panose="02020603050405020304" pitchFamily="18" charset="0"/>
                <a:cs typeface="Times New Roman" panose="02020603050405020304" pitchFamily="18" charset="0"/>
              </a:rPr>
              <a:t>SPECIFIC</a:t>
            </a:r>
            <a:r>
              <a:rPr lang="en-US" dirty="0">
                <a:latin typeface="+mn-lt"/>
              </a:rPr>
              <a:t> WAYS CAN WE CULTIVATE POSITIVITY IN: </a:t>
            </a:r>
          </a:p>
          <a:p>
            <a:pPr lvl="0" algn="ctr" eaLnBrk="0" hangingPunct="0">
              <a:spcBef>
                <a:spcPct val="30000"/>
              </a:spcBef>
              <a:spcAft>
                <a:spcPts val="2000"/>
              </a:spcAft>
              <a:defRPr/>
            </a:pPr>
            <a:r>
              <a:rPr lang="en-US" dirty="0">
                <a:latin typeface="+mn-lt"/>
              </a:rPr>
              <a:t>OURSELVES? </a:t>
            </a:r>
          </a:p>
          <a:p>
            <a:pPr lvl="0" algn="ctr" eaLnBrk="0" hangingPunct="0">
              <a:spcBef>
                <a:spcPct val="30000"/>
              </a:spcBef>
              <a:spcAft>
                <a:spcPts val="2000"/>
              </a:spcAft>
              <a:defRPr/>
            </a:pPr>
            <a:r>
              <a:rPr lang="en-US" dirty="0">
                <a:latin typeface="+mn-lt"/>
              </a:rPr>
              <a:t>TEAMS? </a:t>
            </a:r>
          </a:p>
          <a:p>
            <a:pPr lvl="0" algn="ctr" eaLnBrk="0" hangingPunct="0">
              <a:spcBef>
                <a:spcPct val="30000"/>
              </a:spcBef>
              <a:spcAft>
                <a:spcPts val="2000"/>
              </a:spcAft>
              <a:defRPr/>
            </a:pPr>
            <a:r>
              <a:rPr lang="en-US" dirty="0">
                <a:latin typeface="+mn-lt"/>
              </a:rPr>
              <a:t>OUR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p:cNvSpPr/>
          <p:nvPr/>
        </p:nvSpPr>
        <p:spPr>
          <a:xfrm>
            <a:off x="1848972" y="1477052"/>
            <a:ext cx="5562600" cy="4064000"/>
          </a:xfrm>
          <a:prstGeom prst="triangle">
            <a:avLst/>
          </a:prstGeom>
        </p:spPr>
        <p:style>
          <a:lnRef idx="1">
            <a:schemeClr val="accent3"/>
          </a:lnRef>
          <a:fillRef idx="2">
            <a:schemeClr val="accent3"/>
          </a:fillRef>
          <a:effectRef idx="1">
            <a:schemeClr val="accent3"/>
          </a:effectRef>
          <a:fontRef idx="minor">
            <a:schemeClr val="dk1"/>
          </a:fontRef>
        </p:style>
      </p:sp>
      <p:sp>
        <p:nvSpPr>
          <p:cNvPr id="49154" name="Title 1"/>
          <p:cNvSpPr>
            <a:spLocks noGrp="1"/>
          </p:cNvSpPr>
          <p:nvPr>
            <p:ph type="title"/>
          </p:nvPr>
        </p:nvSpPr>
        <p:spPr/>
        <p:txBody>
          <a:bodyPr/>
          <a:lstStyle/>
          <a:p>
            <a:r>
              <a:rPr lang="en-US" dirty="0"/>
              <a:t>Gratitude</a:t>
            </a:r>
          </a:p>
        </p:txBody>
      </p:sp>
      <p:pic>
        <p:nvPicPr>
          <p:cNvPr id="7" name="Graphic 6"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3056" y="76200"/>
            <a:ext cx="914400" cy="914400"/>
          </a:xfrm>
          <a:prstGeom prst="rect">
            <a:avLst/>
          </a:prstGeom>
        </p:spPr>
      </p:pic>
      <p:grpSp>
        <p:nvGrpSpPr>
          <p:cNvPr id="5" name="Group 4"/>
          <p:cNvGrpSpPr/>
          <p:nvPr/>
        </p:nvGrpSpPr>
        <p:grpSpPr>
          <a:xfrm>
            <a:off x="2374752" y="2101658"/>
            <a:ext cx="4511040" cy="641542"/>
            <a:chOff x="0" y="32188"/>
            <a:chExt cx="7655856" cy="815490"/>
          </a:xfrm>
        </p:grpSpPr>
        <p:sp>
          <p:nvSpPr>
            <p:cNvPr id="6" name="Rectangle: Rounded Corners 5"/>
            <p:cNvSpPr/>
            <p:nvPr/>
          </p:nvSpPr>
          <p:spPr>
            <a:xfrm>
              <a:off x="0" y="32188"/>
              <a:ext cx="7655856" cy="815490"/>
            </a:xfrm>
            <a:prstGeom prst="roundRect">
              <a:avLst/>
            </a:prstGeom>
          </p:spPr>
          <p:style>
            <a:lnRef idx="0">
              <a:schemeClr val="accent3"/>
            </a:lnRef>
            <a:fillRef idx="3">
              <a:schemeClr val="accent3"/>
            </a:fillRef>
            <a:effectRef idx="3">
              <a:schemeClr val="accent3"/>
            </a:effectRef>
            <a:fontRef idx="minor">
              <a:schemeClr val="lt1"/>
            </a:fontRef>
          </p:style>
        </p:sp>
        <p:sp>
          <p:nvSpPr>
            <p:cNvPr id="8" name="Rectangle: Rounded Corners 4"/>
            <p:cNvSpPr txBox="1"/>
            <p:nvPr/>
          </p:nvSpPr>
          <p:spPr>
            <a:xfrm>
              <a:off x="39809" y="71997"/>
              <a:ext cx="7576238" cy="7358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rPr>
                <a:t>Increase optimism</a:t>
              </a:r>
            </a:p>
          </p:txBody>
        </p:sp>
      </p:grpSp>
      <p:grpSp>
        <p:nvGrpSpPr>
          <p:cNvPr id="9" name="Group 8"/>
          <p:cNvGrpSpPr/>
          <p:nvPr/>
        </p:nvGrpSpPr>
        <p:grpSpPr>
          <a:xfrm>
            <a:off x="1761120" y="3320858"/>
            <a:ext cx="5738304" cy="641542"/>
            <a:chOff x="0" y="945598"/>
            <a:chExt cx="7655856" cy="815490"/>
          </a:xfrm>
        </p:grpSpPr>
        <p:sp>
          <p:nvSpPr>
            <p:cNvPr id="10" name="Rectangle: Rounded Corners 9"/>
            <p:cNvSpPr/>
            <p:nvPr/>
          </p:nvSpPr>
          <p:spPr>
            <a:xfrm>
              <a:off x="0" y="945598"/>
              <a:ext cx="7655856" cy="815490"/>
            </a:xfrm>
            <a:prstGeom prst="roundRect">
              <a:avLst/>
            </a:prstGeom>
          </p:spPr>
          <p:style>
            <a:lnRef idx="0">
              <a:schemeClr val="accent3"/>
            </a:lnRef>
            <a:fillRef idx="3">
              <a:schemeClr val="accent3"/>
            </a:fillRef>
            <a:effectRef idx="3">
              <a:schemeClr val="accent3"/>
            </a:effectRef>
            <a:fontRef idx="minor">
              <a:schemeClr val="lt1"/>
            </a:fontRef>
          </p:style>
        </p:sp>
        <p:sp>
          <p:nvSpPr>
            <p:cNvPr id="11" name="Rectangle: Rounded Corners 4"/>
            <p:cNvSpPr txBox="1"/>
            <p:nvPr/>
          </p:nvSpPr>
          <p:spPr>
            <a:xfrm>
              <a:off x="39810" y="985407"/>
              <a:ext cx="7576238" cy="7358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rPr>
                <a:t>Increase well being</a:t>
              </a:r>
            </a:p>
          </p:txBody>
        </p:sp>
      </p:grpSp>
      <p:grpSp>
        <p:nvGrpSpPr>
          <p:cNvPr id="12" name="Group 11"/>
          <p:cNvGrpSpPr/>
          <p:nvPr/>
        </p:nvGrpSpPr>
        <p:grpSpPr>
          <a:xfrm>
            <a:off x="802344" y="4495800"/>
            <a:ext cx="7655856" cy="641542"/>
            <a:chOff x="0" y="1859008"/>
            <a:chExt cx="7655856" cy="815490"/>
          </a:xfrm>
        </p:grpSpPr>
        <p:sp>
          <p:nvSpPr>
            <p:cNvPr id="13" name="Rectangle: Rounded Corners 12"/>
            <p:cNvSpPr/>
            <p:nvPr/>
          </p:nvSpPr>
          <p:spPr>
            <a:xfrm>
              <a:off x="0" y="1859008"/>
              <a:ext cx="7655856" cy="815490"/>
            </a:xfrm>
            <a:prstGeom prst="roundRect">
              <a:avLst/>
            </a:prstGeom>
          </p:spPr>
          <p:style>
            <a:lnRef idx="0">
              <a:schemeClr val="accent3"/>
            </a:lnRef>
            <a:fillRef idx="3">
              <a:schemeClr val="accent3"/>
            </a:fillRef>
            <a:effectRef idx="3">
              <a:schemeClr val="accent3"/>
            </a:effectRef>
            <a:fontRef idx="minor">
              <a:schemeClr val="lt1"/>
            </a:fontRef>
          </p:style>
        </p:sp>
        <p:sp>
          <p:nvSpPr>
            <p:cNvPr id="14" name="Rectangle: Rounded Corners 4"/>
            <p:cNvSpPr txBox="1"/>
            <p:nvPr/>
          </p:nvSpPr>
          <p:spPr>
            <a:xfrm>
              <a:off x="39809" y="1898817"/>
              <a:ext cx="7576238" cy="7358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latin typeface="+mn-lt"/>
                  <a:ea typeface="+mn-ea"/>
                  <a:cs typeface="+mn-cs"/>
                </a:rPr>
                <a:t>Cultivate general positivity </a:t>
              </a:r>
              <a:endParaRPr lang="en-US" sz="3400" kern="1200" dirty="0">
                <a:solidFill>
                  <a:schemeClr val="bg1"/>
                </a:solidFil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dirty="0"/>
              <a:t>Interconnectedness of Self </a:t>
            </a:r>
          </a:p>
        </p:txBody>
      </p:sp>
      <p:sp>
        <p:nvSpPr>
          <p:cNvPr id="28676" name="Text Placeholder 3"/>
          <p:cNvSpPr>
            <a:spLocks noGrp="1"/>
          </p:cNvSpPr>
          <p:nvPr>
            <p:ph type="body" sz="quarter" idx="10"/>
          </p:nvPr>
        </p:nvSpPr>
        <p:spPr>
          <a:xfrm>
            <a:off x="1295400" y="3733800"/>
            <a:ext cx="6629613" cy="1752600"/>
          </a:xfrm>
          <a:ln>
            <a:miter lim="800000"/>
            <a:headEnd/>
            <a:tailEnd/>
          </a:ln>
        </p:spPr>
        <p:txBody>
          <a:bodyPr/>
          <a:lstStyle/>
          <a:p>
            <a:r>
              <a:rPr lang="en-US" i="1" dirty="0"/>
              <a:t>The happiness of your life depends upon the quality of your thoughts.</a:t>
            </a:r>
            <a:endParaRPr lang="en-US" dirty="0"/>
          </a:p>
          <a:p>
            <a:r>
              <a:rPr lang="en-US" b="1" i="1" dirty="0"/>
              <a:t>Marcus Antonius</a:t>
            </a:r>
            <a:endParaRPr lang="en-US" dirty="0"/>
          </a:p>
          <a:p>
            <a:endParaRPr lang="en-US" dirty="0"/>
          </a:p>
        </p:txBody>
      </p:sp>
      <p:pic>
        <p:nvPicPr>
          <p:cNvPr id="8" name="Graphic 7"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76200"/>
            <a:ext cx="848474" cy="84847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Interconnectedness of Self </a:t>
            </a:r>
          </a:p>
        </p:txBody>
      </p:sp>
      <p:sp>
        <p:nvSpPr>
          <p:cNvPr id="6" name="Rectangle 5"/>
          <p:cNvSpPr/>
          <p:nvPr/>
        </p:nvSpPr>
        <p:spPr>
          <a:xfrm>
            <a:off x="3581400" y="3429000"/>
            <a:ext cx="2093193" cy="461665"/>
          </a:xfrm>
          <a:prstGeom prst="rect">
            <a:avLst/>
          </a:prstGeom>
        </p:spPr>
        <p:txBody>
          <a:bodyPr wrap="square">
            <a:spAutoFit/>
          </a:bodyPr>
          <a:lstStyle/>
          <a:p>
            <a:r>
              <a:rPr lang="en-US" sz="2400" b="1" dirty="0">
                <a:latin typeface="Calibri" panose="020F0502020204030204" pitchFamily="34" charset="0"/>
                <a:ea typeface="Times New Roman" panose="02020603050405020304" pitchFamily="18" charset="0"/>
                <a:cs typeface="Times New Roman" panose="02020603050405020304" pitchFamily="18" charset="0"/>
              </a:rPr>
              <a:t>= TOTAL SELF</a:t>
            </a:r>
            <a:endParaRPr lang="en-US" sz="2400" b="1" dirty="0"/>
          </a:p>
        </p:txBody>
      </p:sp>
      <p:sp>
        <p:nvSpPr>
          <p:cNvPr id="7" name="Diamond 6"/>
          <p:cNvSpPr/>
          <p:nvPr/>
        </p:nvSpPr>
        <p:spPr>
          <a:xfrm>
            <a:off x="2005718" y="1895699"/>
            <a:ext cx="5124276" cy="3739891"/>
          </a:xfrm>
          <a:prstGeom prst="diamond">
            <a:avLst/>
          </a:prstGeom>
          <a:noFill/>
          <a:ln>
            <a:solidFill>
              <a:srgbClr val="7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6367994" y="2892424"/>
            <a:ext cx="1676400" cy="1728939"/>
            <a:chOff x="2726547" y="2081061"/>
            <a:chExt cx="1676400" cy="1728939"/>
          </a:xfrm>
        </p:grpSpPr>
        <p:sp>
          <p:nvSpPr>
            <p:cNvPr id="9" name="Oval 8"/>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 name="Rectangle 9"/>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12" name="Group 11"/>
          <p:cNvGrpSpPr/>
          <p:nvPr/>
        </p:nvGrpSpPr>
        <p:grpSpPr>
          <a:xfrm>
            <a:off x="3758317" y="1292190"/>
            <a:ext cx="1676400" cy="1714441"/>
            <a:chOff x="898504" y="7086600"/>
            <a:chExt cx="1676400" cy="1714441"/>
          </a:xfrm>
        </p:grpSpPr>
        <p:sp>
          <p:nvSpPr>
            <p:cNvPr id="13" name="Oval 12"/>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15" name="Rectangle 14"/>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16" name="Group 15"/>
          <p:cNvGrpSpPr/>
          <p:nvPr/>
        </p:nvGrpSpPr>
        <p:grpSpPr>
          <a:xfrm>
            <a:off x="3758317" y="4492590"/>
            <a:ext cx="1676400" cy="1714441"/>
            <a:chOff x="4979998" y="7086600"/>
            <a:chExt cx="1676400" cy="1714441"/>
          </a:xfrm>
        </p:grpSpPr>
        <p:sp>
          <p:nvSpPr>
            <p:cNvPr id="17" name="Oval 16"/>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19" name="Rectangle 18"/>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20" name="Group 19"/>
          <p:cNvGrpSpPr/>
          <p:nvPr/>
        </p:nvGrpSpPr>
        <p:grpSpPr>
          <a:xfrm>
            <a:off x="1167517" y="2899673"/>
            <a:ext cx="1676400" cy="1714441"/>
            <a:chOff x="7020744" y="7086600"/>
            <a:chExt cx="1676400" cy="1714441"/>
          </a:xfrm>
        </p:grpSpPr>
        <p:sp>
          <p:nvSpPr>
            <p:cNvPr id="21" name="Oval 20"/>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23" name="Rectangle 22"/>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Tree>
    <p:extLst>
      <p:ext uri="{BB962C8B-B14F-4D97-AF65-F5344CB8AC3E}">
        <p14:creationId xmlns:p14="http://schemas.microsoft.com/office/powerpoint/2010/main" val="795314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Balancing Emotion</a:t>
            </a:r>
          </a:p>
        </p:txBody>
      </p:sp>
      <p:pic>
        <p:nvPicPr>
          <p:cNvPr id="6" name="Graphic 5"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46019" y="76200"/>
            <a:ext cx="848474" cy="848474"/>
          </a:xfrm>
          <a:prstGeom prst="rect">
            <a:avLst/>
          </a:prstGeom>
        </p:spPr>
      </p:pic>
      <p:sp>
        <p:nvSpPr>
          <p:cNvPr id="13" name="TextBox 12"/>
          <p:cNvSpPr txBox="1"/>
          <p:nvPr/>
        </p:nvSpPr>
        <p:spPr>
          <a:xfrm>
            <a:off x="685800" y="5029200"/>
            <a:ext cx="2076450" cy="1015663"/>
          </a:xfrm>
          <a:prstGeom prst="rect">
            <a:avLst/>
          </a:prstGeom>
          <a:noFill/>
        </p:spPr>
        <p:txBody>
          <a:bodyPr wrap="square" rtlCol="0">
            <a:spAutoFit/>
          </a:bodyPr>
          <a:lstStyle/>
          <a:p>
            <a:pPr algn="ctr"/>
            <a:r>
              <a:rPr lang="en-US" sz="2000" dirty="0"/>
              <a:t>INCREASE AROUSAL</a:t>
            </a:r>
          </a:p>
          <a:p>
            <a:pPr algn="ctr"/>
            <a:r>
              <a:rPr lang="en-US" sz="2000" dirty="0"/>
              <a:t>(under aroused)</a:t>
            </a:r>
          </a:p>
        </p:txBody>
      </p:sp>
      <p:sp>
        <p:nvSpPr>
          <p:cNvPr id="15" name="TextBox 14"/>
          <p:cNvSpPr txBox="1"/>
          <p:nvPr/>
        </p:nvSpPr>
        <p:spPr>
          <a:xfrm>
            <a:off x="6534150" y="5029200"/>
            <a:ext cx="2076450" cy="1015663"/>
          </a:xfrm>
          <a:prstGeom prst="rect">
            <a:avLst/>
          </a:prstGeom>
          <a:noFill/>
        </p:spPr>
        <p:txBody>
          <a:bodyPr wrap="square" rtlCol="0">
            <a:spAutoFit/>
          </a:bodyPr>
          <a:lstStyle/>
          <a:p>
            <a:pPr algn="ctr"/>
            <a:r>
              <a:rPr lang="en-US" sz="2000" dirty="0"/>
              <a:t>DECREASE AROUSAL</a:t>
            </a:r>
          </a:p>
          <a:p>
            <a:pPr algn="ctr"/>
            <a:r>
              <a:rPr lang="en-US" sz="2000" dirty="0"/>
              <a:t>(over aroused)</a:t>
            </a:r>
          </a:p>
        </p:txBody>
      </p:sp>
      <p:sp>
        <p:nvSpPr>
          <p:cNvPr id="2" name="Block Arc 1"/>
          <p:cNvSpPr/>
          <p:nvPr/>
        </p:nvSpPr>
        <p:spPr>
          <a:xfrm>
            <a:off x="1524000" y="2133600"/>
            <a:ext cx="6096000" cy="6096000"/>
          </a:xfrm>
          <a:prstGeom prst="blockArc">
            <a:avLst>
              <a:gd name="adj1" fmla="val 11076451"/>
              <a:gd name="adj2" fmla="val 21327764"/>
              <a:gd name="adj3" fmla="val 3643"/>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3533775" y="1143000"/>
            <a:ext cx="2076450" cy="830997"/>
          </a:xfrm>
          <a:prstGeom prst="rect">
            <a:avLst/>
          </a:prstGeom>
          <a:noFill/>
        </p:spPr>
        <p:txBody>
          <a:bodyPr wrap="square" rtlCol="0">
            <a:spAutoFit/>
          </a:bodyPr>
          <a:lstStyle/>
          <a:p>
            <a:pPr algn="ctr"/>
            <a:r>
              <a:rPr lang="en-US" sz="2400" dirty="0"/>
              <a:t>Maximum Performance</a:t>
            </a:r>
          </a:p>
        </p:txBody>
      </p:sp>
      <p:cxnSp>
        <p:nvCxnSpPr>
          <p:cNvPr id="4" name="Straight Arrow Connector 3"/>
          <p:cNvCxnSpPr/>
          <p:nvPr/>
        </p:nvCxnSpPr>
        <p:spPr>
          <a:xfrm>
            <a:off x="685800" y="4953000"/>
            <a:ext cx="7620000" cy="0"/>
          </a:xfrm>
          <a:prstGeom prst="straightConnector1">
            <a:avLst/>
          </a:prstGeom>
          <a:ln w="57150">
            <a:solidFill>
              <a:srgbClr val="78A22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a:off x="4572000" y="1981200"/>
            <a:ext cx="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894474" y="4964668"/>
            <a:ext cx="1428596" cy="923330"/>
          </a:xfrm>
          <a:prstGeom prst="rect">
            <a:avLst/>
          </a:prstGeom>
        </p:spPr>
        <p:txBody>
          <a:bodyPr wrap="none">
            <a:spAutoFit/>
          </a:bodyPr>
          <a:lstStyle/>
          <a:p>
            <a:pPr algn="ctr"/>
            <a:r>
              <a:rPr lang="en-US" dirty="0"/>
              <a:t>BALANCED</a:t>
            </a:r>
          </a:p>
          <a:p>
            <a:pPr algn="ctr"/>
            <a:r>
              <a:rPr lang="en-US" dirty="0"/>
              <a:t>(optimally </a:t>
            </a:r>
          </a:p>
          <a:p>
            <a:pPr algn="ctr"/>
            <a:r>
              <a:rPr lang="en-US" dirty="0"/>
              <a:t>aroused)</a:t>
            </a:r>
          </a:p>
        </p:txBody>
      </p:sp>
      <p:sp>
        <p:nvSpPr>
          <p:cNvPr id="9" name="Rectangle 8"/>
          <p:cNvSpPr/>
          <p:nvPr/>
        </p:nvSpPr>
        <p:spPr>
          <a:xfrm>
            <a:off x="3135130" y="4088655"/>
            <a:ext cx="3037070" cy="710707"/>
          </a:xfrm>
          <a:prstGeom prst="rect">
            <a:avLst/>
          </a:prstGeom>
        </p:spPr>
        <p:txBody>
          <a:bodyPr wrap="square">
            <a:spAutoFit/>
          </a:bodyPr>
          <a:lstStyle/>
          <a:p>
            <a:pPr marR="0" lvl="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Gather a set of like-minded positive people around you</a:t>
            </a:r>
          </a:p>
        </p:txBody>
      </p:sp>
      <p:sp>
        <p:nvSpPr>
          <p:cNvPr id="10" name="Rectangle 9"/>
          <p:cNvSpPr/>
          <p:nvPr/>
        </p:nvSpPr>
        <p:spPr>
          <a:xfrm>
            <a:off x="3505200" y="3489321"/>
            <a:ext cx="2115066" cy="392159"/>
          </a:xfrm>
          <a:prstGeom prst="rect">
            <a:avLst/>
          </a:prstGeom>
        </p:spPr>
        <p:txBody>
          <a:bodyPr wrap="none">
            <a:spAutoFit/>
          </a:bodyPr>
          <a:lstStyle/>
          <a:p>
            <a:pPr marR="0" lvl="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Have a plan/practice</a:t>
            </a:r>
          </a:p>
        </p:txBody>
      </p:sp>
      <p:sp>
        <p:nvSpPr>
          <p:cNvPr id="24" name="Rectangle 23"/>
          <p:cNvSpPr/>
          <p:nvPr/>
        </p:nvSpPr>
        <p:spPr>
          <a:xfrm>
            <a:off x="3581400" y="2895600"/>
            <a:ext cx="1971117" cy="392159"/>
          </a:xfrm>
          <a:prstGeom prst="rect">
            <a:avLst/>
          </a:prstGeom>
        </p:spPr>
        <p:txBody>
          <a:bodyPr wrap="none">
            <a:spAutoFit/>
          </a:bodyPr>
          <a:lstStyle/>
          <a:p>
            <a:pPr marR="0" lvl="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Enjoy and have fun</a:t>
            </a:r>
          </a:p>
        </p:txBody>
      </p:sp>
    </p:spTree>
    <p:extLst>
      <p:ext uri="{BB962C8B-B14F-4D97-AF65-F5344CB8AC3E}">
        <p14:creationId xmlns:p14="http://schemas.microsoft.com/office/powerpoint/2010/main" val="299497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Limitations of Self Awareness</a:t>
            </a:r>
            <a:br>
              <a:rPr lang="en-US" dirty="0"/>
            </a:br>
            <a:r>
              <a:rPr lang="en-US" dirty="0"/>
              <a:t>Developing Humility and Empathy</a:t>
            </a:r>
          </a:p>
        </p:txBody>
      </p:sp>
      <p:sp>
        <p:nvSpPr>
          <p:cNvPr id="50180" name="Text Placeholder 3"/>
          <p:cNvSpPr>
            <a:spLocks noGrp="1"/>
          </p:cNvSpPr>
          <p:nvPr>
            <p:ph type="body" sz="quarter" idx="10"/>
          </p:nvPr>
        </p:nvSpPr>
        <p:spPr>
          <a:xfrm>
            <a:off x="1295400" y="3733800"/>
            <a:ext cx="6629613" cy="1752600"/>
          </a:xfrm>
          <a:ln>
            <a:miter lim="800000"/>
            <a:headEnd/>
            <a:tailEnd/>
          </a:ln>
        </p:spPr>
        <p:txBody>
          <a:bodyPr/>
          <a:lstStyle/>
          <a:p>
            <a:r>
              <a:rPr lang="en-US" i="1" dirty="0"/>
              <a:t>Humility is not thinking less of yourself, it’s thinking of yourself less.</a:t>
            </a:r>
            <a:endParaRPr lang="en-US" dirty="0"/>
          </a:p>
          <a:p>
            <a:r>
              <a:rPr lang="en-US" b="1" i="1" dirty="0"/>
              <a:t>C.S. Lewis</a:t>
            </a:r>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330" y="1676399"/>
            <a:ext cx="2787469" cy="19588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140165" y="1676399"/>
            <a:ext cx="2787469" cy="19588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076688" y="1676398"/>
            <a:ext cx="2787469" cy="19588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184330" y="4298805"/>
            <a:ext cx="2787469" cy="19588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140165" y="4298805"/>
            <a:ext cx="2787469" cy="19588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076688" y="4298804"/>
            <a:ext cx="2787469" cy="195886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50" name="Title 1"/>
          <p:cNvSpPr>
            <a:spLocks noGrp="1"/>
          </p:cNvSpPr>
          <p:nvPr>
            <p:ph type="title"/>
          </p:nvPr>
        </p:nvSpPr>
        <p:spPr/>
        <p:txBody>
          <a:bodyPr/>
          <a:lstStyle/>
          <a:p>
            <a:r>
              <a:rPr lang="en-US" dirty="0"/>
              <a:t>Developing Humility</a:t>
            </a:r>
          </a:p>
        </p:txBody>
      </p:sp>
      <p:grpSp>
        <p:nvGrpSpPr>
          <p:cNvPr id="18" name="Group 17"/>
          <p:cNvGrpSpPr/>
          <p:nvPr/>
        </p:nvGrpSpPr>
        <p:grpSpPr>
          <a:xfrm>
            <a:off x="381000" y="1225097"/>
            <a:ext cx="2385772" cy="984703"/>
            <a:chOff x="414551" y="71233"/>
            <a:chExt cx="2385772" cy="1389720"/>
          </a:xfrm>
        </p:grpSpPr>
        <p:sp>
          <p:nvSpPr>
            <p:cNvPr id="19" name="Rectangle: Rounded Corners 18"/>
            <p:cNvSpPr/>
            <p:nvPr/>
          </p:nvSpPr>
          <p:spPr>
            <a:xfrm>
              <a:off x="422910" y="71233"/>
              <a:ext cx="2377413" cy="1389720"/>
            </a:xfrm>
            <a:prstGeom prst="roundRect">
              <a:avLst/>
            </a:prstGeom>
          </p:spPr>
          <p:style>
            <a:lnRef idx="0">
              <a:schemeClr val="accent2"/>
            </a:lnRef>
            <a:fillRef idx="3">
              <a:schemeClr val="accent2"/>
            </a:fillRef>
            <a:effectRef idx="3">
              <a:schemeClr val="accent2"/>
            </a:effectRef>
            <a:fontRef idx="minor">
              <a:schemeClr val="lt1"/>
            </a:fontRef>
          </p:style>
        </p:sp>
        <p:sp>
          <p:nvSpPr>
            <p:cNvPr id="20" name="Rectangle: Rounded Corners 4"/>
            <p:cNvSpPr txBox="1"/>
            <p:nvPr/>
          </p:nvSpPr>
          <p:spPr>
            <a:xfrm>
              <a:off x="414551" y="139075"/>
              <a:ext cx="2370559" cy="1254038"/>
            </a:xfrm>
            <a:prstGeom prst="rect">
              <a:avLst/>
            </a:prstGeom>
            <a:noFill/>
          </p:spPr>
          <p:style>
            <a:lnRef idx="0">
              <a:schemeClr val="accent2"/>
            </a:lnRef>
            <a:fillRef idx="3">
              <a:schemeClr val="accent2"/>
            </a:fillRef>
            <a:effectRef idx="3">
              <a:schemeClr val="accent2"/>
            </a:effectRef>
            <a:fontRef idx="minor">
              <a:schemeClr val="lt1"/>
            </a:fontRef>
          </p:style>
          <p:txBody>
            <a:bodyPr spcFirstLastPara="0" vert="horz" wrap="square" lIns="223790" tIns="0" rIns="223790" bIns="0" numCol="1" spcCol="1270" anchor="ctr" anchorCtr="0">
              <a:noAutofit/>
            </a:bodyPr>
            <a:lstStyle/>
            <a:p>
              <a:pPr marL="0" lvl="0" indent="0" algn="ctr" defTabSz="1111250">
                <a:lnSpc>
                  <a:spcPct val="90000"/>
                </a:lnSpc>
                <a:spcBef>
                  <a:spcPct val="0"/>
                </a:spcBef>
                <a:spcAft>
                  <a:spcPct val="35000"/>
                </a:spcAft>
                <a:buNone/>
              </a:pPr>
              <a:r>
                <a:rPr lang="en-US" sz="2000" kern="1200" dirty="0"/>
                <a:t>Appreciate others</a:t>
              </a:r>
            </a:p>
          </p:txBody>
        </p:sp>
      </p:grpSp>
      <p:grpSp>
        <p:nvGrpSpPr>
          <p:cNvPr id="21" name="Group 20"/>
          <p:cNvGrpSpPr/>
          <p:nvPr/>
        </p:nvGrpSpPr>
        <p:grpSpPr>
          <a:xfrm>
            <a:off x="2971800" y="1225097"/>
            <a:ext cx="3124200" cy="984703"/>
            <a:chOff x="126929" y="1856953"/>
            <a:chExt cx="2913199" cy="1389720"/>
          </a:xfrm>
        </p:grpSpPr>
        <p:sp>
          <p:nvSpPr>
            <p:cNvPr id="22" name="Rectangle: Rounded Corners 21"/>
            <p:cNvSpPr/>
            <p:nvPr/>
          </p:nvSpPr>
          <p:spPr>
            <a:xfrm>
              <a:off x="422910" y="1856953"/>
              <a:ext cx="2371019" cy="1389720"/>
            </a:xfrm>
            <a:prstGeom prst="roundRect">
              <a:avLst/>
            </a:prstGeom>
          </p:spPr>
          <p:style>
            <a:lnRef idx="0">
              <a:schemeClr val="accent3"/>
            </a:lnRef>
            <a:fillRef idx="3">
              <a:schemeClr val="accent3"/>
            </a:fillRef>
            <a:effectRef idx="3">
              <a:schemeClr val="accent3"/>
            </a:effectRef>
            <a:fontRef idx="minor">
              <a:schemeClr val="lt1"/>
            </a:fontRef>
          </p:style>
        </p:sp>
        <p:sp>
          <p:nvSpPr>
            <p:cNvPr id="23" name="Rectangle: Rounded Corners 4"/>
            <p:cNvSpPr txBox="1"/>
            <p:nvPr/>
          </p:nvSpPr>
          <p:spPr>
            <a:xfrm>
              <a:off x="126929" y="1924795"/>
              <a:ext cx="2913199" cy="1254038"/>
            </a:xfrm>
            <a:prstGeom prst="rect">
              <a:avLst/>
            </a:prstGeom>
            <a:noFill/>
          </p:spPr>
          <p:style>
            <a:lnRef idx="0">
              <a:schemeClr val="accent3"/>
            </a:lnRef>
            <a:fillRef idx="3">
              <a:schemeClr val="accent3"/>
            </a:fillRef>
            <a:effectRef idx="3">
              <a:schemeClr val="accent3"/>
            </a:effectRef>
            <a:fontRef idx="minor">
              <a:schemeClr val="lt1"/>
            </a:fontRef>
          </p:style>
          <p:txBody>
            <a:bodyPr spcFirstLastPara="0" vert="horz" wrap="square" lIns="223790" tIns="0" rIns="223790" bIns="0" numCol="1" spcCol="1270" anchor="ctr" anchorCtr="0">
              <a:noAutofit/>
            </a:bodyPr>
            <a:lstStyle/>
            <a:p>
              <a:pPr marL="0" lvl="0" indent="0" algn="ctr" defTabSz="1111250">
                <a:lnSpc>
                  <a:spcPct val="90000"/>
                </a:lnSpc>
                <a:spcBef>
                  <a:spcPct val="0"/>
                </a:spcBef>
                <a:spcAft>
                  <a:spcPct val="35000"/>
                </a:spcAft>
                <a:buNone/>
              </a:pPr>
              <a:r>
                <a:rPr lang="en-US" sz="2000" kern="1200" dirty="0"/>
                <a:t>Share praise and credit</a:t>
              </a:r>
            </a:p>
          </p:txBody>
        </p:sp>
      </p:grpSp>
      <p:grpSp>
        <p:nvGrpSpPr>
          <p:cNvPr id="24" name="Group 23"/>
          <p:cNvGrpSpPr/>
          <p:nvPr/>
        </p:nvGrpSpPr>
        <p:grpSpPr>
          <a:xfrm>
            <a:off x="6248400" y="1219200"/>
            <a:ext cx="2386653" cy="984703"/>
            <a:chOff x="422910" y="3642674"/>
            <a:chExt cx="2386653" cy="1389720"/>
          </a:xfrm>
        </p:grpSpPr>
        <p:sp>
          <p:nvSpPr>
            <p:cNvPr id="25" name="Rectangle: Rounded Corners 24"/>
            <p:cNvSpPr/>
            <p:nvPr/>
          </p:nvSpPr>
          <p:spPr>
            <a:xfrm>
              <a:off x="422910" y="3642674"/>
              <a:ext cx="2371019" cy="1389720"/>
            </a:xfrm>
            <a:prstGeom prst="roundRect">
              <a:avLst/>
            </a:prstGeom>
          </p:spPr>
          <p:style>
            <a:lnRef idx="0">
              <a:schemeClr val="accent4"/>
            </a:lnRef>
            <a:fillRef idx="3">
              <a:schemeClr val="accent4"/>
            </a:fillRef>
            <a:effectRef idx="3">
              <a:schemeClr val="accent4"/>
            </a:effectRef>
            <a:fontRef idx="minor">
              <a:schemeClr val="lt1"/>
            </a:fontRef>
          </p:style>
        </p:sp>
        <p:sp>
          <p:nvSpPr>
            <p:cNvPr id="26" name="Rectangle: Rounded Corners 4"/>
            <p:cNvSpPr txBox="1"/>
            <p:nvPr/>
          </p:nvSpPr>
          <p:spPr>
            <a:xfrm>
              <a:off x="432150" y="3710516"/>
              <a:ext cx="2377413" cy="1254038"/>
            </a:xfrm>
            <a:prstGeom prst="rect">
              <a:avLst/>
            </a:prstGeom>
            <a:noFill/>
          </p:spPr>
          <p:style>
            <a:lnRef idx="0">
              <a:schemeClr val="accent4"/>
            </a:lnRef>
            <a:fillRef idx="3">
              <a:schemeClr val="accent4"/>
            </a:fillRef>
            <a:effectRef idx="3">
              <a:schemeClr val="accent4"/>
            </a:effectRef>
            <a:fontRef idx="minor">
              <a:schemeClr val="lt1"/>
            </a:fontRef>
          </p:style>
          <p:txBody>
            <a:bodyPr spcFirstLastPara="0" vert="horz" wrap="square" lIns="223790" tIns="0" rIns="223790" bIns="0" numCol="1" spcCol="1270" anchor="ctr" anchorCtr="0">
              <a:noAutofit/>
            </a:bodyPr>
            <a:lstStyle/>
            <a:p>
              <a:pPr marL="0" lvl="0" indent="0" algn="ctr" defTabSz="1111250">
                <a:lnSpc>
                  <a:spcPct val="90000"/>
                </a:lnSpc>
                <a:spcBef>
                  <a:spcPct val="0"/>
                </a:spcBef>
                <a:spcAft>
                  <a:spcPct val="35000"/>
                </a:spcAft>
                <a:buNone/>
              </a:pPr>
              <a:r>
                <a:rPr lang="en-US" sz="2000" kern="1200" dirty="0"/>
                <a:t>Allow others to be first and foremost</a:t>
              </a:r>
            </a:p>
          </p:txBody>
        </p:sp>
      </p:grpSp>
      <p:pic>
        <p:nvPicPr>
          <p:cNvPr id="27" name="Graphic 26" descr="Arrow: Straigh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3056" y="0"/>
            <a:ext cx="914400" cy="914400"/>
          </a:xfrm>
          <a:prstGeom prst="rect">
            <a:avLst/>
          </a:prstGeom>
        </p:spPr>
      </p:pic>
      <p:grpSp>
        <p:nvGrpSpPr>
          <p:cNvPr id="29" name="Group 28"/>
          <p:cNvGrpSpPr/>
          <p:nvPr/>
        </p:nvGrpSpPr>
        <p:grpSpPr>
          <a:xfrm>
            <a:off x="6253020" y="3810000"/>
            <a:ext cx="2377413" cy="984703"/>
            <a:chOff x="422910" y="71233"/>
            <a:chExt cx="2377413" cy="1389720"/>
          </a:xfrm>
        </p:grpSpPr>
        <p:sp>
          <p:nvSpPr>
            <p:cNvPr id="31" name="Rectangle: Rounded Corners 30"/>
            <p:cNvSpPr/>
            <p:nvPr/>
          </p:nvSpPr>
          <p:spPr>
            <a:xfrm>
              <a:off x="422910" y="71233"/>
              <a:ext cx="2377413" cy="1389720"/>
            </a:xfrm>
            <a:prstGeom prst="roundRect">
              <a:avLst/>
            </a:prstGeom>
          </p:spPr>
          <p:style>
            <a:lnRef idx="0">
              <a:schemeClr val="accent2"/>
            </a:lnRef>
            <a:fillRef idx="3">
              <a:schemeClr val="accent2"/>
            </a:fillRef>
            <a:effectRef idx="3">
              <a:schemeClr val="accent2"/>
            </a:effectRef>
            <a:fontRef idx="minor">
              <a:schemeClr val="lt1"/>
            </a:fontRef>
          </p:style>
        </p:sp>
        <p:sp>
          <p:nvSpPr>
            <p:cNvPr id="32" name="Rectangle: Rounded Corners 4"/>
            <p:cNvSpPr txBox="1"/>
            <p:nvPr/>
          </p:nvSpPr>
          <p:spPr>
            <a:xfrm>
              <a:off x="490751" y="139074"/>
              <a:ext cx="2241731" cy="1254038"/>
            </a:xfrm>
            <a:prstGeom prst="rect">
              <a:avLst/>
            </a:prstGeom>
            <a:noFill/>
          </p:spPr>
          <p:style>
            <a:lnRef idx="0">
              <a:schemeClr val="accent2"/>
            </a:lnRef>
            <a:fillRef idx="3">
              <a:schemeClr val="accent2"/>
            </a:fillRef>
            <a:effectRef idx="3">
              <a:schemeClr val="accent2"/>
            </a:effectRef>
            <a:fontRef idx="minor">
              <a:schemeClr val="lt1"/>
            </a:fontRef>
          </p:style>
          <p:txBody>
            <a:bodyPr spcFirstLastPara="0" vert="horz" wrap="square" lIns="223790" tIns="0" rIns="223790" bIns="0" numCol="1" spcCol="1270" anchor="ctr" anchorCtr="0">
              <a:noAutofit/>
            </a:bodyPr>
            <a:lstStyle/>
            <a:p>
              <a:pPr marL="0" lvl="0" indent="0" algn="ctr" defTabSz="1111250">
                <a:lnSpc>
                  <a:spcPct val="90000"/>
                </a:lnSpc>
                <a:spcBef>
                  <a:spcPct val="0"/>
                </a:spcBef>
                <a:spcAft>
                  <a:spcPct val="35000"/>
                </a:spcAft>
                <a:buNone/>
              </a:pPr>
              <a:r>
                <a:rPr lang="en-US" sz="2000" kern="1200" dirty="0"/>
                <a:t>Do your best not to judge</a:t>
              </a:r>
            </a:p>
          </p:txBody>
        </p:sp>
      </p:grpSp>
      <p:grpSp>
        <p:nvGrpSpPr>
          <p:cNvPr id="33" name="Group 32"/>
          <p:cNvGrpSpPr/>
          <p:nvPr/>
        </p:nvGrpSpPr>
        <p:grpSpPr>
          <a:xfrm>
            <a:off x="388377" y="3843184"/>
            <a:ext cx="2371019" cy="984703"/>
            <a:chOff x="422910" y="1856953"/>
            <a:chExt cx="2371019" cy="1389720"/>
          </a:xfrm>
        </p:grpSpPr>
        <p:sp>
          <p:nvSpPr>
            <p:cNvPr id="34" name="Rectangle: Rounded Corners 33"/>
            <p:cNvSpPr/>
            <p:nvPr/>
          </p:nvSpPr>
          <p:spPr>
            <a:xfrm>
              <a:off x="422910" y="1856953"/>
              <a:ext cx="2371019" cy="1389720"/>
            </a:xfrm>
            <a:prstGeom prst="roundRect">
              <a:avLst/>
            </a:prstGeom>
          </p:spPr>
          <p:style>
            <a:lnRef idx="0">
              <a:schemeClr val="accent3"/>
            </a:lnRef>
            <a:fillRef idx="3">
              <a:schemeClr val="accent3"/>
            </a:fillRef>
            <a:effectRef idx="3">
              <a:schemeClr val="accent3"/>
            </a:effectRef>
            <a:fontRef idx="minor">
              <a:schemeClr val="lt1"/>
            </a:fontRef>
          </p:style>
        </p:sp>
        <p:sp>
          <p:nvSpPr>
            <p:cNvPr id="35" name="Rectangle: Rounded Corners 4"/>
            <p:cNvSpPr txBox="1"/>
            <p:nvPr/>
          </p:nvSpPr>
          <p:spPr>
            <a:xfrm>
              <a:off x="490751" y="1924794"/>
              <a:ext cx="2235337" cy="1254038"/>
            </a:xfrm>
            <a:prstGeom prst="rect">
              <a:avLst/>
            </a:prstGeom>
            <a:noFill/>
          </p:spPr>
          <p:style>
            <a:lnRef idx="0">
              <a:schemeClr val="accent3"/>
            </a:lnRef>
            <a:fillRef idx="3">
              <a:schemeClr val="accent3"/>
            </a:fillRef>
            <a:effectRef idx="3">
              <a:schemeClr val="accent3"/>
            </a:effectRef>
            <a:fontRef idx="minor">
              <a:schemeClr val="lt1"/>
            </a:fontRef>
          </p:style>
          <p:txBody>
            <a:bodyPr spcFirstLastPara="0" vert="horz" wrap="square" lIns="223790" tIns="0" rIns="223790" bIns="0" numCol="1" spcCol="1270" anchor="ctr" anchorCtr="0">
              <a:noAutofit/>
            </a:bodyPr>
            <a:lstStyle/>
            <a:p>
              <a:pPr lvl="0" algn="ctr" defTabSz="1111250">
                <a:lnSpc>
                  <a:spcPct val="90000"/>
                </a:lnSpc>
                <a:spcAft>
                  <a:spcPct val="35000"/>
                </a:spcAft>
              </a:pPr>
              <a:r>
                <a:rPr lang="en-US" sz="2000" dirty="0"/>
                <a:t>Don't insist on being right</a:t>
              </a:r>
              <a:endParaRPr lang="en-US" sz="2000" kern="1200" dirty="0"/>
            </a:p>
          </p:txBody>
        </p:sp>
      </p:grpSp>
      <p:grpSp>
        <p:nvGrpSpPr>
          <p:cNvPr id="36" name="Group 35"/>
          <p:cNvGrpSpPr/>
          <p:nvPr/>
        </p:nvGrpSpPr>
        <p:grpSpPr>
          <a:xfrm>
            <a:off x="3348391" y="3837287"/>
            <a:ext cx="2371019" cy="984703"/>
            <a:chOff x="422910" y="3642674"/>
            <a:chExt cx="2371019" cy="1389720"/>
          </a:xfrm>
        </p:grpSpPr>
        <p:sp>
          <p:nvSpPr>
            <p:cNvPr id="37" name="Rectangle: Rounded Corners 36"/>
            <p:cNvSpPr/>
            <p:nvPr/>
          </p:nvSpPr>
          <p:spPr>
            <a:xfrm>
              <a:off x="422910" y="3642674"/>
              <a:ext cx="2371019" cy="1389720"/>
            </a:xfrm>
            <a:prstGeom prst="roundRect">
              <a:avLst/>
            </a:prstGeom>
          </p:spPr>
          <p:style>
            <a:lnRef idx="0">
              <a:schemeClr val="accent4"/>
            </a:lnRef>
            <a:fillRef idx="3">
              <a:schemeClr val="accent4"/>
            </a:fillRef>
            <a:effectRef idx="3">
              <a:schemeClr val="accent4"/>
            </a:effectRef>
            <a:fontRef idx="minor">
              <a:schemeClr val="lt1"/>
            </a:fontRef>
          </p:style>
        </p:sp>
        <p:sp>
          <p:nvSpPr>
            <p:cNvPr id="38" name="Rectangle: Rounded Corners 4"/>
            <p:cNvSpPr txBox="1"/>
            <p:nvPr/>
          </p:nvSpPr>
          <p:spPr>
            <a:xfrm>
              <a:off x="490751" y="3710515"/>
              <a:ext cx="2235337" cy="1254038"/>
            </a:xfrm>
            <a:prstGeom prst="rect">
              <a:avLst/>
            </a:prstGeom>
            <a:noFill/>
          </p:spPr>
          <p:style>
            <a:lnRef idx="0">
              <a:schemeClr val="accent4"/>
            </a:lnRef>
            <a:fillRef idx="3">
              <a:schemeClr val="accent4"/>
            </a:fillRef>
            <a:effectRef idx="3">
              <a:schemeClr val="accent4"/>
            </a:effectRef>
            <a:fontRef idx="minor">
              <a:schemeClr val="lt1"/>
            </a:fontRef>
          </p:style>
          <p:txBody>
            <a:bodyPr spcFirstLastPara="0" vert="horz" wrap="square" lIns="223790" tIns="0" rIns="223790" bIns="0" numCol="1" spcCol="1270" anchor="ctr" anchorCtr="0">
              <a:noAutofit/>
            </a:bodyPr>
            <a:lstStyle/>
            <a:p>
              <a:pPr lvl="0" algn="ctr" defTabSz="1111250">
                <a:lnSpc>
                  <a:spcPct val="90000"/>
                </a:lnSpc>
                <a:spcAft>
                  <a:spcPct val="35000"/>
                </a:spcAft>
              </a:pPr>
              <a:r>
                <a:rPr lang="en-US" sz="2000" dirty="0"/>
                <a:t>Listen to others</a:t>
              </a:r>
              <a:endParaRPr lang="en-US" sz="2000" kern="120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3970318"/>
          </a:xfrm>
          <a:prstGeom prst="rect">
            <a:avLst/>
          </a:prstGeom>
          <a:noFill/>
        </p:spPr>
        <p:txBody>
          <a:bodyPr wrap="square" rtlCol="0">
            <a:spAutoFit/>
          </a:bodyPr>
          <a:lstStyle/>
          <a:p>
            <a:r>
              <a:rPr lang="en-US" b="1" dirty="0">
                <a:solidFill>
                  <a:srgbClr val="FF0000"/>
                </a:solidFill>
              </a:rPr>
              <a:t>Facilitator/Producer Notes: REQUEST #1.</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sp>
        <p:nvSpPr>
          <p:cNvPr id="2" name="Rectangle 1"/>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self awareness interesting or important for you?</a:t>
            </a:r>
          </a:p>
          <a:p>
            <a:pPr marL="514350" indent="-514350">
              <a:spcAft>
                <a:spcPts val="1200"/>
              </a:spcAft>
              <a:buFont typeface="+mj-lt"/>
              <a:buAutoNum type="arabicPeriod"/>
            </a:pPr>
            <a:r>
              <a:rPr lang="en-US" sz="2800" dirty="0"/>
              <a:t>What are your learning expectations for the course today?</a:t>
            </a:r>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Tree>
    <p:extLst>
      <p:ext uri="{BB962C8B-B14F-4D97-AF65-F5344CB8AC3E}">
        <p14:creationId xmlns:p14="http://schemas.microsoft.com/office/powerpoint/2010/main" val="54426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Developing Empathy</a:t>
            </a:r>
          </a:p>
        </p:txBody>
      </p:sp>
      <p:grpSp>
        <p:nvGrpSpPr>
          <p:cNvPr id="14" name="Group 13"/>
          <p:cNvGrpSpPr/>
          <p:nvPr/>
        </p:nvGrpSpPr>
        <p:grpSpPr>
          <a:xfrm>
            <a:off x="1171487" y="1680697"/>
            <a:ext cx="3173851" cy="1855279"/>
            <a:chOff x="422910" y="71233"/>
            <a:chExt cx="2377413" cy="1389720"/>
          </a:xfrm>
        </p:grpSpPr>
        <p:sp>
          <p:nvSpPr>
            <p:cNvPr id="15" name="Rectangle: Rounded Corners 14"/>
            <p:cNvSpPr/>
            <p:nvPr/>
          </p:nvSpPr>
          <p:spPr>
            <a:xfrm>
              <a:off x="422910" y="71233"/>
              <a:ext cx="2377413" cy="1389720"/>
            </a:xfrm>
            <a:prstGeom prst="roundRect">
              <a:avLst/>
            </a:prstGeom>
          </p:spPr>
          <p:style>
            <a:lnRef idx="0">
              <a:schemeClr val="accent3"/>
            </a:lnRef>
            <a:fillRef idx="3">
              <a:schemeClr val="accent3"/>
            </a:fillRef>
            <a:effectRef idx="3">
              <a:schemeClr val="accent3"/>
            </a:effectRef>
            <a:fontRef idx="minor">
              <a:schemeClr val="lt1"/>
            </a:fontRef>
          </p:style>
        </p:sp>
        <p:sp>
          <p:nvSpPr>
            <p:cNvPr id="16" name="Rectangle: Rounded Corners 4"/>
            <p:cNvSpPr txBox="1"/>
            <p:nvPr/>
          </p:nvSpPr>
          <p:spPr>
            <a:xfrm>
              <a:off x="490751" y="139074"/>
              <a:ext cx="2241731" cy="1254038"/>
            </a:xfrm>
            <a:prstGeom prst="rect">
              <a:avLst/>
            </a:prstGeom>
            <a:noFill/>
          </p:spPr>
          <p:style>
            <a:lnRef idx="0">
              <a:schemeClr val="accent3"/>
            </a:lnRef>
            <a:fillRef idx="3">
              <a:schemeClr val="accent3"/>
            </a:fillRef>
            <a:effectRef idx="3">
              <a:schemeClr val="accent3"/>
            </a:effectRef>
            <a:fontRef idx="minor">
              <a:schemeClr val="lt1"/>
            </a:fontRef>
          </p:style>
          <p:txBody>
            <a:bodyPr spcFirstLastPara="0" vert="horz" wrap="square" lIns="223790" tIns="0" rIns="223790" bIns="0" numCol="1" spcCol="1270" anchor="ctr" anchorCtr="0">
              <a:noAutofit/>
            </a:bodyPr>
            <a:lstStyle/>
            <a:p>
              <a:pPr lvl="0" algn="ctr"/>
              <a:r>
                <a:rPr lang="en-US" sz="2800" b="1" dirty="0"/>
                <a:t>Listen</a:t>
              </a:r>
            </a:p>
          </p:txBody>
        </p:sp>
      </p:grpSp>
      <p:grpSp>
        <p:nvGrpSpPr>
          <p:cNvPr id="17" name="Group 16"/>
          <p:cNvGrpSpPr/>
          <p:nvPr/>
        </p:nvGrpSpPr>
        <p:grpSpPr>
          <a:xfrm>
            <a:off x="4683285" y="1680697"/>
            <a:ext cx="3165315" cy="1855279"/>
            <a:chOff x="422910" y="1856953"/>
            <a:chExt cx="2371019" cy="1389720"/>
          </a:xfrm>
        </p:grpSpPr>
        <p:sp>
          <p:nvSpPr>
            <p:cNvPr id="18" name="Rectangle: Rounded Corners 17"/>
            <p:cNvSpPr/>
            <p:nvPr/>
          </p:nvSpPr>
          <p:spPr>
            <a:xfrm>
              <a:off x="422910" y="1856953"/>
              <a:ext cx="2371019" cy="1389720"/>
            </a:xfrm>
            <a:prstGeom prst="roundRect">
              <a:avLst/>
            </a:prstGeom>
          </p:spPr>
          <p:style>
            <a:lnRef idx="0">
              <a:schemeClr val="accent4"/>
            </a:lnRef>
            <a:fillRef idx="3">
              <a:schemeClr val="accent4"/>
            </a:fillRef>
            <a:effectRef idx="3">
              <a:schemeClr val="accent4"/>
            </a:effectRef>
            <a:fontRef idx="minor">
              <a:schemeClr val="lt1"/>
            </a:fontRef>
          </p:style>
        </p:sp>
        <p:sp>
          <p:nvSpPr>
            <p:cNvPr id="19" name="Rectangle: Rounded Corners 4"/>
            <p:cNvSpPr txBox="1"/>
            <p:nvPr/>
          </p:nvSpPr>
          <p:spPr>
            <a:xfrm>
              <a:off x="490751" y="1924794"/>
              <a:ext cx="2235337" cy="1254038"/>
            </a:xfrm>
            <a:prstGeom prst="rect">
              <a:avLst/>
            </a:prstGeom>
            <a:noFill/>
          </p:spPr>
          <p:style>
            <a:lnRef idx="0">
              <a:schemeClr val="accent4"/>
            </a:lnRef>
            <a:fillRef idx="3">
              <a:schemeClr val="accent4"/>
            </a:fillRef>
            <a:effectRef idx="3">
              <a:schemeClr val="accent4"/>
            </a:effectRef>
            <a:fontRef idx="minor">
              <a:schemeClr val="lt1"/>
            </a:fontRef>
          </p:style>
          <p:txBody>
            <a:bodyPr spcFirstLastPara="0" vert="horz" wrap="square" lIns="223790" tIns="0" rIns="223790" bIns="0" numCol="1" spcCol="1270" anchor="ctr" anchorCtr="0">
              <a:noAutofit/>
            </a:bodyPr>
            <a:lstStyle/>
            <a:p>
              <a:pPr lvl="0" algn="ctr"/>
              <a:r>
                <a:rPr lang="en-US" sz="2800" b="1" dirty="0"/>
                <a:t>Validate</a:t>
              </a:r>
            </a:p>
          </p:txBody>
        </p:sp>
      </p:grpSp>
      <p:grpSp>
        <p:nvGrpSpPr>
          <p:cNvPr id="20" name="Group 19"/>
          <p:cNvGrpSpPr/>
          <p:nvPr/>
        </p:nvGrpSpPr>
        <p:grpSpPr>
          <a:xfrm>
            <a:off x="4683285" y="3859721"/>
            <a:ext cx="3165315" cy="1855279"/>
            <a:chOff x="422910" y="3642674"/>
            <a:chExt cx="2371019" cy="1389720"/>
          </a:xfrm>
        </p:grpSpPr>
        <p:sp>
          <p:nvSpPr>
            <p:cNvPr id="21" name="Rectangle: Rounded Corners 20"/>
            <p:cNvSpPr/>
            <p:nvPr/>
          </p:nvSpPr>
          <p:spPr>
            <a:xfrm>
              <a:off x="422910" y="3642674"/>
              <a:ext cx="2371019" cy="1389720"/>
            </a:xfrm>
            <a:prstGeom prst="roundRect">
              <a:avLst/>
            </a:prstGeom>
          </p:spPr>
          <p:style>
            <a:lnRef idx="0">
              <a:schemeClr val="accent2"/>
            </a:lnRef>
            <a:fillRef idx="3">
              <a:schemeClr val="accent2"/>
            </a:fillRef>
            <a:effectRef idx="3">
              <a:schemeClr val="accent2"/>
            </a:effectRef>
            <a:fontRef idx="minor">
              <a:schemeClr val="lt1"/>
            </a:fontRef>
          </p:style>
        </p:sp>
        <p:sp>
          <p:nvSpPr>
            <p:cNvPr id="22" name="Rectangle: Rounded Corners 4"/>
            <p:cNvSpPr txBox="1"/>
            <p:nvPr/>
          </p:nvSpPr>
          <p:spPr>
            <a:xfrm>
              <a:off x="490751" y="3710515"/>
              <a:ext cx="2235337" cy="1254038"/>
            </a:xfrm>
            <a:prstGeom prst="rect">
              <a:avLst/>
            </a:prstGeom>
            <a:noFill/>
          </p:spPr>
          <p:style>
            <a:lnRef idx="0">
              <a:schemeClr val="accent2"/>
            </a:lnRef>
            <a:fillRef idx="3">
              <a:schemeClr val="accent2"/>
            </a:fillRef>
            <a:effectRef idx="3">
              <a:schemeClr val="accent2"/>
            </a:effectRef>
            <a:fontRef idx="minor">
              <a:schemeClr val="lt1"/>
            </a:fontRef>
          </p:style>
          <p:txBody>
            <a:bodyPr spcFirstLastPara="0" vert="horz" wrap="square" lIns="223790" tIns="0" rIns="223790" bIns="0" numCol="1" spcCol="1270" anchor="ctr" anchorCtr="0">
              <a:noAutofit/>
            </a:bodyPr>
            <a:lstStyle/>
            <a:p>
              <a:pPr lvl="0" algn="ctr"/>
              <a:r>
                <a:rPr lang="en-US" sz="2800" b="1" dirty="0"/>
                <a:t>Consider your own attitude</a:t>
              </a:r>
            </a:p>
          </p:txBody>
        </p:sp>
      </p:grpSp>
      <p:pic>
        <p:nvPicPr>
          <p:cNvPr id="23" name="Graphic 2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grpSp>
        <p:nvGrpSpPr>
          <p:cNvPr id="24" name="Group 23"/>
          <p:cNvGrpSpPr/>
          <p:nvPr/>
        </p:nvGrpSpPr>
        <p:grpSpPr>
          <a:xfrm>
            <a:off x="1212319" y="3859721"/>
            <a:ext cx="3165315" cy="1855279"/>
            <a:chOff x="422910" y="3642674"/>
            <a:chExt cx="2371019" cy="1389720"/>
          </a:xfrm>
        </p:grpSpPr>
        <p:sp>
          <p:nvSpPr>
            <p:cNvPr id="25" name="Rectangle: Rounded Corners 24"/>
            <p:cNvSpPr/>
            <p:nvPr/>
          </p:nvSpPr>
          <p:spPr>
            <a:xfrm>
              <a:off x="422910" y="3642674"/>
              <a:ext cx="2371019" cy="1389720"/>
            </a:xfrm>
            <a:prstGeom prst="roundRect">
              <a:avLst/>
            </a:prstGeom>
          </p:spPr>
          <p:style>
            <a:lnRef idx="0">
              <a:schemeClr val="accent6"/>
            </a:lnRef>
            <a:fillRef idx="3">
              <a:schemeClr val="accent6"/>
            </a:fillRef>
            <a:effectRef idx="3">
              <a:schemeClr val="accent6"/>
            </a:effectRef>
            <a:fontRef idx="minor">
              <a:schemeClr val="lt1"/>
            </a:fontRef>
          </p:style>
        </p:sp>
        <p:sp>
          <p:nvSpPr>
            <p:cNvPr id="26" name="Rectangle: Rounded Corners 4"/>
            <p:cNvSpPr txBox="1"/>
            <p:nvPr/>
          </p:nvSpPr>
          <p:spPr>
            <a:xfrm>
              <a:off x="490751" y="3710515"/>
              <a:ext cx="2235337" cy="1254038"/>
            </a:xfrm>
            <a:prstGeom prst="rect">
              <a:avLst/>
            </a:prstGeom>
            <a:noFill/>
          </p:spPr>
          <p:style>
            <a:lnRef idx="0">
              <a:schemeClr val="accent6"/>
            </a:lnRef>
            <a:fillRef idx="3">
              <a:schemeClr val="accent6"/>
            </a:fillRef>
            <a:effectRef idx="3">
              <a:schemeClr val="accent6"/>
            </a:effectRef>
            <a:fontRef idx="minor">
              <a:schemeClr val="lt1"/>
            </a:fontRef>
          </p:style>
          <p:txBody>
            <a:bodyPr spcFirstLastPara="0" vert="horz" wrap="square" lIns="223790" tIns="0" rIns="223790" bIns="0" numCol="1" spcCol="1270" anchor="ctr" anchorCtr="0">
              <a:noAutofit/>
            </a:bodyPr>
            <a:lstStyle/>
            <a:p>
              <a:pPr lvl="0" algn="ctr"/>
              <a:r>
                <a:rPr lang="en-US" sz="2800" b="1" dirty="0">
                  <a:latin typeface="Calibri" panose="020F0502020204030204" pitchFamily="34" charset="0"/>
                  <a:ea typeface="Times New Roman" panose="02020603050405020304" pitchFamily="18" charset="0"/>
                  <a:cs typeface="Times New Roman" panose="02020603050405020304" pitchFamily="18" charset="0"/>
                </a:rPr>
                <a:t>Suspend your own viewpoint </a:t>
              </a:r>
              <a:endParaRPr lang="en-US" sz="2800" b="1" dirty="0"/>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iamond 46"/>
          <p:cNvSpPr/>
          <p:nvPr/>
        </p:nvSpPr>
        <p:spPr>
          <a:xfrm>
            <a:off x="2057401" y="1822709"/>
            <a:ext cx="5124276" cy="3739891"/>
          </a:xfrm>
          <a:prstGeom prst="diamond">
            <a:avLst/>
          </a:prstGeom>
          <a:noFill/>
          <a:ln>
            <a:solidFill>
              <a:srgbClr val="7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Recap and Reflect</a:t>
            </a:r>
          </a:p>
        </p:txBody>
      </p:sp>
      <p:grpSp>
        <p:nvGrpSpPr>
          <p:cNvPr id="27" name="Group 26"/>
          <p:cNvGrpSpPr/>
          <p:nvPr/>
        </p:nvGrpSpPr>
        <p:grpSpPr>
          <a:xfrm>
            <a:off x="6419677" y="2819434"/>
            <a:ext cx="1676400" cy="1728939"/>
            <a:chOff x="2726547" y="2081061"/>
            <a:chExt cx="1676400" cy="1728939"/>
          </a:xfrm>
        </p:grpSpPr>
        <p:sp>
          <p:nvSpPr>
            <p:cNvPr id="28" name="Oval 27"/>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9" name="Rectangle 28"/>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31" name="Group 30"/>
          <p:cNvGrpSpPr/>
          <p:nvPr/>
        </p:nvGrpSpPr>
        <p:grpSpPr>
          <a:xfrm>
            <a:off x="3810000" y="1219200"/>
            <a:ext cx="1676400" cy="1714441"/>
            <a:chOff x="898504" y="7086600"/>
            <a:chExt cx="1676400" cy="1714441"/>
          </a:xfrm>
        </p:grpSpPr>
        <p:sp>
          <p:nvSpPr>
            <p:cNvPr id="32" name="Oval 31"/>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34" name="Rectangle 33"/>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35" name="Group 34"/>
          <p:cNvGrpSpPr/>
          <p:nvPr/>
        </p:nvGrpSpPr>
        <p:grpSpPr>
          <a:xfrm>
            <a:off x="3810000" y="4419600"/>
            <a:ext cx="1676400" cy="1714441"/>
            <a:chOff x="4979998" y="7086600"/>
            <a:chExt cx="1676400" cy="1714441"/>
          </a:xfrm>
        </p:grpSpPr>
        <p:sp>
          <p:nvSpPr>
            <p:cNvPr id="36" name="Oval 35"/>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7" name="Picture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38" name="Rectangle 37"/>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39" name="Group 38"/>
          <p:cNvGrpSpPr/>
          <p:nvPr/>
        </p:nvGrpSpPr>
        <p:grpSpPr>
          <a:xfrm>
            <a:off x="1219200" y="2826683"/>
            <a:ext cx="1676400" cy="1714441"/>
            <a:chOff x="7020744" y="7086600"/>
            <a:chExt cx="1676400" cy="1714441"/>
          </a:xfrm>
        </p:grpSpPr>
        <p:sp>
          <p:nvSpPr>
            <p:cNvPr id="40" name="Oval 39"/>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42" name="Rectangle 41"/>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
        <p:nvSpPr>
          <p:cNvPr id="44" name="Rectangle 43"/>
          <p:cNvSpPr/>
          <p:nvPr/>
        </p:nvSpPr>
        <p:spPr>
          <a:xfrm>
            <a:off x="2966731" y="3054730"/>
            <a:ext cx="3463449" cy="1200329"/>
          </a:xfrm>
          <a:prstGeom prst="rect">
            <a:avLst/>
          </a:prstGeom>
        </p:spPr>
        <p:txBody>
          <a:bodyPr wrap="none">
            <a:spAutoFit/>
          </a:bodyPr>
          <a:lstStyle/>
          <a:p>
            <a:r>
              <a:rPr lang="en-US" dirty="0"/>
              <a:t>Self and different aspects of self</a:t>
            </a:r>
          </a:p>
          <a:p>
            <a:r>
              <a:rPr lang="en-US" dirty="0"/>
              <a:t>Nature and value of emotions</a:t>
            </a:r>
          </a:p>
          <a:p>
            <a:r>
              <a:rPr lang="en-US" dirty="0"/>
              <a:t>Interpersonal Awareness</a:t>
            </a:r>
          </a:p>
          <a:p>
            <a:r>
              <a:rPr lang="en-US" dirty="0"/>
              <a:t>Limitations of Self Awareness</a:t>
            </a:r>
          </a:p>
        </p:txBody>
      </p:sp>
      <p:pic>
        <p:nvPicPr>
          <p:cNvPr id="54" name="Graphic 53" descr="Chat"/>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7200" y="76200"/>
            <a:ext cx="914400" cy="914400"/>
          </a:xfrm>
          <a:prstGeom prst="rect">
            <a:avLst/>
          </a:prstGeom>
        </p:spPr>
      </p:pic>
    </p:spTree>
    <p:extLst>
      <p:ext uri="{BB962C8B-B14F-4D97-AF65-F5344CB8AC3E}">
        <p14:creationId xmlns:p14="http://schemas.microsoft.com/office/powerpoint/2010/main" val="4019338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Self-Awareness</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676400"/>
            <a:ext cx="4114800" cy="1905000"/>
          </a:xfrm>
        </p:spPr>
        <p:txBody>
          <a:bodyPr/>
          <a:lstStyle/>
          <a:p>
            <a:r>
              <a:rPr lang="en-US" sz="2000" dirty="0"/>
              <a:t>Think of a recent situation where you felt anxious, frustrated, disappointed, or any other unpleasant emotion.</a:t>
            </a:r>
          </a:p>
          <a:p>
            <a:endParaRPr lang="en-US" sz="2000" dirty="0"/>
          </a:p>
          <a:p>
            <a:r>
              <a:rPr lang="en-US" sz="2000"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4801314"/>
          </a:xfrm>
          <a:prstGeom prst="rect">
            <a:avLst/>
          </a:prstGeom>
        </p:spPr>
        <p:txBody>
          <a:bodyPr wrap="square">
            <a:spAutoFit/>
          </a:bodyPr>
          <a:lstStyle/>
          <a:p>
            <a:r>
              <a:rPr lang="en-US" b="1" dirty="0">
                <a:solidFill>
                  <a:srgbClr val="FF0000"/>
                </a:solidFill>
              </a:rPr>
              <a:t>Facilitator/Producer Notes: REQUEST #2.</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Tree>
    <p:extLst>
      <p:ext uri="{BB962C8B-B14F-4D97-AF65-F5344CB8AC3E}">
        <p14:creationId xmlns:p14="http://schemas.microsoft.com/office/powerpoint/2010/main" val="3887403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grpSp>
        <p:nvGrpSpPr>
          <p:cNvPr id="10" name="Group 9"/>
          <p:cNvGrpSpPr/>
          <p:nvPr/>
        </p:nvGrpSpPr>
        <p:grpSpPr>
          <a:xfrm>
            <a:off x="3577638" y="1219200"/>
            <a:ext cx="1765844" cy="1765844"/>
            <a:chOff x="3025169" y="1981200"/>
            <a:chExt cx="3093660" cy="309366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5169" y="1981200"/>
              <a:ext cx="3093660" cy="3093660"/>
            </a:xfrm>
            <a:prstGeom prst="rect">
              <a:avLst/>
            </a:prstGeom>
          </p:spPr>
        </p:pic>
        <p:sp>
          <p:nvSpPr>
            <p:cNvPr id="12" name="Isosceles Triangle 11"/>
            <p:cNvSpPr/>
            <p:nvPr/>
          </p:nvSpPr>
          <p:spPr>
            <a:xfrm rot="16200000">
              <a:off x="3203946" y="3133892"/>
              <a:ext cx="914400" cy="7882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dirty="0"/>
              <a:t>Which insights of Self-awareness from today’s session will you apply immediately?</a:t>
            </a:r>
            <a:endParaRPr lang="en-US" dirty="0"/>
          </a:p>
        </p:txBody>
      </p:sp>
      <p:sp>
        <p:nvSpPr>
          <p:cNvPr id="21" name="Rectangle 20"/>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Tree>
    <p:extLst>
      <p:ext uri="{BB962C8B-B14F-4D97-AF65-F5344CB8AC3E}">
        <p14:creationId xmlns:p14="http://schemas.microsoft.com/office/powerpoint/2010/main" val="68082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1" name="Diagram 30"/>
          <p:cNvGraphicFramePr/>
          <p:nvPr>
            <p:extLst>
              <p:ext uri="{D42A27DB-BD31-4B8C-83A1-F6EECF244321}">
                <p14:modId xmlns:p14="http://schemas.microsoft.com/office/powerpoint/2010/main" val="1897952709"/>
              </p:ext>
            </p:extLst>
          </p:nvPr>
        </p:nvGraphicFramePr>
        <p:xfrm>
          <a:off x="228600" y="1150627"/>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296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Placeholder 3"/>
          <p:cNvSpPr>
            <a:spLocks noGrp="1"/>
          </p:cNvSpPr>
          <p:nvPr>
            <p:ph type="body" sz="quarter" idx="10"/>
          </p:nvPr>
        </p:nvSpPr>
        <p:spPr>
          <a:xfrm>
            <a:off x="1676187" y="3733800"/>
            <a:ext cx="5791200" cy="1752600"/>
          </a:xfrm>
          <a:ln>
            <a:miter lim="800000"/>
            <a:headEnd/>
            <a:tailEnd/>
          </a:ln>
        </p:spPr>
        <p:txBody>
          <a:bodyPr/>
          <a:lstStyle/>
          <a:p>
            <a:r>
              <a:rPr lang="en-US" i="1"/>
              <a:t>What lies behind us and what lies before us are tiny matters compared to what lies within us.</a:t>
            </a:r>
            <a:endParaRPr lang="en-US"/>
          </a:p>
          <a:p>
            <a:r>
              <a:rPr lang="en-US" b="1" i="1"/>
              <a:t>Ralph Waldo Emerson</a:t>
            </a:r>
            <a:endParaRPr lang="en-US"/>
          </a:p>
          <a:p>
            <a:endParaRPr lang="en-US" dirty="0"/>
          </a:p>
        </p:txBody>
      </p:sp>
      <p:pic>
        <p:nvPicPr>
          <p:cNvPr id="44" name="Graphic 4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9999" y="74561"/>
            <a:ext cx="914400" cy="914400"/>
          </a:xfrm>
          <a:prstGeom prst="rect">
            <a:avLst/>
          </a:prstGeom>
        </p:spPr>
      </p:pic>
      <p:sp>
        <p:nvSpPr>
          <p:cNvPr id="51" name="Title 1"/>
          <p:cNvSpPr txBox="1">
            <a:spLocks/>
          </p:cNvSpPr>
          <p:nvPr/>
        </p:nvSpPr>
        <p:spPr bwMode="auto">
          <a:xfrm>
            <a:off x="467544" y="1628799"/>
            <a:ext cx="8229600" cy="19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What is the Self?</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the Self?</a:t>
            </a:r>
          </a:p>
        </p:txBody>
      </p:sp>
      <p:sp>
        <p:nvSpPr>
          <p:cNvPr id="10" name="Rectangle 9"/>
          <p:cNvSpPr/>
          <p:nvPr/>
        </p:nvSpPr>
        <p:spPr>
          <a:xfrm>
            <a:off x="3556882" y="3438301"/>
            <a:ext cx="2093193" cy="461665"/>
          </a:xfrm>
          <a:prstGeom prst="rect">
            <a:avLst/>
          </a:prstGeom>
        </p:spPr>
        <p:txBody>
          <a:bodyPr wrap="square">
            <a:spAutoFit/>
          </a:bodyPr>
          <a:lstStyle/>
          <a:p>
            <a:r>
              <a:rPr lang="en-US" sz="2400" b="1" dirty="0">
                <a:latin typeface="Calibri" panose="020F0502020204030204" pitchFamily="34" charset="0"/>
                <a:ea typeface="Times New Roman" panose="02020603050405020304" pitchFamily="18" charset="0"/>
                <a:cs typeface="Times New Roman" panose="02020603050405020304" pitchFamily="18" charset="0"/>
              </a:rPr>
              <a:t>= TOTAL SELF</a:t>
            </a:r>
            <a:endParaRPr lang="en-US" sz="2400" b="1" dirty="0"/>
          </a:p>
        </p:txBody>
      </p:sp>
      <p:sp>
        <p:nvSpPr>
          <p:cNvPr id="8" name="Diamond 7"/>
          <p:cNvSpPr/>
          <p:nvPr/>
        </p:nvSpPr>
        <p:spPr>
          <a:xfrm>
            <a:off x="1981200" y="1905000"/>
            <a:ext cx="5124276" cy="3739891"/>
          </a:xfrm>
          <a:prstGeom prst="diamond">
            <a:avLst/>
          </a:prstGeom>
          <a:noFill/>
          <a:ln>
            <a:solidFill>
              <a:srgbClr val="7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6343476" y="2901725"/>
            <a:ext cx="1676400" cy="1728939"/>
            <a:chOff x="2726547" y="2081061"/>
            <a:chExt cx="1676400" cy="1728939"/>
          </a:xfrm>
        </p:grpSpPr>
        <p:sp>
          <p:nvSpPr>
            <p:cNvPr id="15" name="Oval 14"/>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6" name="Rectangle 15"/>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18" name="Group 17"/>
          <p:cNvGrpSpPr/>
          <p:nvPr/>
        </p:nvGrpSpPr>
        <p:grpSpPr>
          <a:xfrm>
            <a:off x="3733799" y="1301491"/>
            <a:ext cx="1676400" cy="1714441"/>
            <a:chOff x="898504" y="7086600"/>
            <a:chExt cx="1676400" cy="1714441"/>
          </a:xfrm>
        </p:grpSpPr>
        <p:sp>
          <p:nvSpPr>
            <p:cNvPr id="19" name="Oval 18"/>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21" name="Rectangle 20"/>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22" name="Group 21"/>
          <p:cNvGrpSpPr/>
          <p:nvPr/>
        </p:nvGrpSpPr>
        <p:grpSpPr>
          <a:xfrm>
            <a:off x="3733799" y="4501891"/>
            <a:ext cx="1676400" cy="1714441"/>
            <a:chOff x="4979998" y="7086600"/>
            <a:chExt cx="1676400" cy="1714441"/>
          </a:xfrm>
        </p:grpSpPr>
        <p:sp>
          <p:nvSpPr>
            <p:cNvPr id="23" name="Oval 22"/>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25" name="Rectangle 24"/>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26" name="Group 25"/>
          <p:cNvGrpSpPr/>
          <p:nvPr/>
        </p:nvGrpSpPr>
        <p:grpSpPr>
          <a:xfrm>
            <a:off x="1142999" y="2908974"/>
            <a:ext cx="1676400" cy="1714441"/>
            <a:chOff x="7020744" y="7086600"/>
            <a:chExt cx="1676400" cy="1714441"/>
          </a:xfrm>
        </p:grpSpPr>
        <p:sp>
          <p:nvSpPr>
            <p:cNvPr id="27" name="Oval 26"/>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29" name="Rectangle 28"/>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Tree>
    <p:extLst>
      <p:ext uri="{BB962C8B-B14F-4D97-AF65-F5344CB8AC3E}">
        <p14:creationId xmlns:p14="http://schemas.microsoft.com/office/powerpoint/2010/main" val="1854354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384"/>
            <a:ext cx="8229600" cy="1143000"/>
          </a:xfrm>
        </p:spPr>
        <p:txBody>
          <a:bodyPr>
            <a:normAutofit/>
          </a:bodyPr>
          <a:lstStyle/>
          <a:p>
            <a:r>
              <a:rPr lang="en-US" dirty="0"/>
              <a:t>What is Self?</a:t>
            </a:r>
          </a:p>
        </p:txBody>
      </p:sp>
      <p:pic>
        <p:nvPicPr>
          <p:cNvPr id="41" name="Graphic 40" descr="Arrow: Straigh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5923" y="36291"/>
            <a:ext cx="914400" cy="914400"/>
          </a:xfrm>
          <a:prstGeom prst="rect">
            <a:avLst/>
          </a:prstGeom>
        </p:spPr>
      </p:pic>
      <p:sp>
        <p:nvSpPr>
          <p:cNvPr id="49" name="Rectangle 48"/>
          <p:cNvSpPr/>
          <p:nvPr/>
        </p:nvSpPr>
        <p:spPr>
          <a:xfrm>
            <a:off x="2516871" y="2895600"/>
            <a:ext cx="2025332" cy="32004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2726547" y="1319061"/>
            <a:ext cx="1676400" cy="1728939"/>
            <a:chOff x="2726547" y="2081061"/>
            <a:chExt cx="1676400" cy="1728939"/>
          </a:xfrm>
        </p:grpSpPr>
        <p:sp>
          <p:nvSpPr>
            <p:cNvPr id="51" name="Oval 50"/>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2" name="Rectangle 51"/>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53" name="Picture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sp>
        <p:nvSpPr>
          <p:cNvPr id="54" name="Rectangle 53"/>
          <p:cNvSpPr/>
          <p:nvPr/>
        </p:nvSpPr>
        <p:spPr>
          <a:xfrm>
            <a:off x="489268" y="2895600"/>
            <a:ext cx="2025332" cy="32004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4544474" y="2895600"/>
            <a:ext cx="2025332" cy="32004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77844" y="2895600"/>
            <a:ext cx="2025332" cy="3200400"/>
          </a:xfrm>
          <a:prstGeom prst="rect">
            <a:avLst/>
          </a:prstGeom>
          <a:noFill/>
          <a:ln>
            <a:solidFill>
              <a:srgbClr val="FF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p:cNvGrpSpPr/>
          <p:nvPr/>
        </p:nvGrpSpPr>
        <p:grpSpPr>
          <a:xfrm>
            <a:off x="685800" y="1333559"/>
            <a:ext cx="1676400" cy="1714441"/>
            <a:chOff x="898504" y="7086600"/>
            <a:chExt cx="1676400" cy="1714441"/>
          </a:xfrm>
        </p:grpSpPr>
        <p:sp>
          <p:nvSpPr>
            <p:cNvPr id="58" name="Oval 57"/>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59" name="Picture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60" name="Rectangle 59"/>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61" name="Group 60"/>
          <p:cNvGrpSpPr/>
          <p:nvPr/>
        </p:nvGrpSpPr>
        <p:grpSpPr>
          <a:xfrm>
            <a:off x="4767294" y="1333559"/>
            <a:ext cx="1676400" cy="1714441"/>
            <a:chOff x="4979998" y="7086600"/>
            <a:chExt cx="1676400" cy="1714441"/>
          </a:xfrm>
        </p:grpSpPr>
        <p:sp>
          <p:nvSpPr>
            <p:cNvPr id="62" name="Oval 61"/>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63" name="Picture 6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64" name="Rectangle 63"/>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65" name="Group 64"/>
          <p:cNvGrpSpPr/>
          <p:nvPr/>
        </p:nvGrpSpPr>
        <p:grpSpPr>
          <a:xfrm>
            <a:off x="6808040" y="1333559"/>
            <a:ext cx="1676400" cy="1714441"/>
            <a:chOff x="7020744" y="7086600"/>
            <a:chExt cx="1676400" cy="1714441"/>
          </a:xfrm>
        </p:grpSpPr>
        <p:sp>
          <p:nvSpPr>
            <p:cNvPr id="66" name="Oval 65"/>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67" name="Picture 6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68" name="Rectangle 67"/>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Tree>
    <p:extLst>
      <p:ext uri="{BB962C8B-B14F-4D97-AF65-F5344CB8AC3E}">
        <p14:creationId xmlns:p14="http://schemas.microsoft.com/office/powerpoint/2010/main" val="144474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a:t>The Physical Self</a:t>
            </a:r>
          </a:p>
        </p:txBody>
      </p:sp>
      <p:sp>
        <p:nvSpPr>
          <p:cNvPr id="23" name="Rectangle 22"/>
          <p:cNvSpPr/>
          <p:nvPr/>
        </p:nvSpPr>
        <p:spPr>
          <a:xfrm>
            <a:off x="1500515" y="3471623"/>
            <a:ext cx="6374065" cy="2451953"/>
          </a:xfrm>
          <a:prstGeom prst="rect">
            <a:avLst/>
          </a:prstGeom>
        </p:spPr>
        <p:txBody>
          <a:bodyPr wrap="square">
            <a:spAutoFit/>
          </a:bodyPr>
          <a:lstStyle/>
          <a:p>
            <a:pPr marL="285750" lvl="0" indent="-285750">
              <a:spcAft>
                <a:spcPts val="2000"/>
              </a:spcAft>
              <a:buFont typeface="Arial" panose="020B0604020202020204" pitchFamily="34" charset="0"/>
              <a:buChar char="•"/>
            </a:pPr>
            <a:r>
              <a:rPr lang="en-US" sz="2400" dirty="0"/>
              <a:t>Awareness of our bodies</a:t>
            </a:r>
          </a:p>
          <a:p>
            <a:pPr marL="285750" indent="-285750">
              <a:spcAft>
                <a:spcPts val="2000"/>
              </a:spcAft>
              <a:buFont typeface="Arial" panose="020B0604020202020204" pitchFamily="34" charset="0"/>
              <a:buChar char="•"/>
            </a:pPr>
            <a:r>
              <a:rPr lang="en-US" sz="2400" dirty="0"/>
              <a:t>Interconnectedness of the physical self and the physical environment</a:t>
            </a:r>
          </a:p>
          <a:p>
            <a:pPr marL="285750" indent="-285750">
              <a:spcAft>
                <a:spcPts val="2000"/>
              </a:spcAft>
              <a:buFont typeface="Arial" panose="020B0604020202020204" pitchFamily="34" charset="0"/>
              <a:buChar char="•"/>
            </a:pPr>
            <a:r>
              <a:rPr lang="en-US" sz="2400" dirty="0"/>
              <a:t>Physically uncomfortable leads to emotionally uncomfortable</a:t>
            </a:r>
          </a:p>
        </p:txBody>
      </p:sp>
      <p:grpSp>
        <p:nvGrpSpPr>
          <p:cNvPr id="69" name="Group 68"/>
          <p:cNvGrpSpPr/>
          <p:nvPr/>
        </p:nvGrpSpPr>
        <p:grpSpPr>
          <a:xfrm>
            <a:off x="7972774" y="258402"/>
            <a:ext cx="1023331" cy="565252"/>
            <a:chOff x="9144000" y="3356262"/>
            <a:chExt cx="1023331" cy="565252"/>
          </a:xfrm>
          <a:solidFill>
            <a:srgbClr val="FF9100"/>
          </a:solidFill>
        </p:grpSpPr>
        <p:pic>
          <p:nvPicPr>
            <p:cNvPr id="70" name="Graphic 69" descr="Close"/>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15743" y="3369926"/>
              <a:ext cx="551588" cy="551588"/>
            </a:xfrm>
            <a:prstGeom prst="rect">
              <a:avLst/>
            </a:prstGeom>
          </p:spPr>
        </p:pic>
        <p:pic>
          <p:nvPicPr>
            <p:cNvPr id="71" name="Graphic 70" descr="Checkmark"/>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4000" y="3356262"/>
              <a:ext cx="551588" cy="551588"/>
            </a:xfrm>
            <a:prstGeom prst="rect">
              <a:avLst/>
            </a:prstGeom>
          </p:spPr>
        </p:pic>
      </p:grpSp>
      <p:grpSp>
        <p:nvGrpSpPr>
          <p:cNvPr id="24" name="Group 23"/>
          <p:cNvGrpSpPr/>
          <p:nvPr/>
        </p:nvGrpSpPr>
        <p:grpSpPr>
          <a:xfrm>
            <a:off x="2726547" y="1319061"/>
            <a:ext cx="1676400" cy="1728939"/>
            <a:chOff x="2726547" y="2081061"/>
            <a:chExt cx="1676400" cy="1728939"/>
          </a:xfrm>
        </p:grpSpPr>
        <p:sp>
          <p:nvSpPr>
            <p:cNvPr id="25" name="Oval 24"/>
            <p:cNvSpPr/>
            <p:nvPr/>
          </p:nvSpPr>
          <p:spPr>
            <a:xfrm>
              <a:off x="2726547" y="21336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6" name="Rectangle 25"/>
            <p:cNvSpPr/>
            <p:nvPr/>
          </p:nvSpPr>
          <p:spPr>
            <a:xfrm>
              <a:off x="2846878" y="3168450"/>
              <a:ext cx="146065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emotional</a:t>
              </a:r>
              <a:endParaRPr lang="en-US" sz="2400" dirty="0">
                <a:solidFill>
                  <a:schemeClr val="bg1"/>
                </a:solidFill>
                <a:latin typeface="+mn-lt"/>
              </a:endParaRPr>
            </a:p>
          </p:txBody>
        </p:sp>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8095" y="2081061"/>
              <a:ext cx="1318221" cy="1318221"/>
            </a:xfrm>
            <a:prstGeom prst="rect">
              <a:avLst/>
            </a:prstGeom>
          </p:spPr>
        </p:pic>
      </p:grpSp>
      <p:grpSp>
        <p:nvGrpSpPr>
          <p:cNvPr id="28" name="Group 27"/>
          <p:cNvGrpSpPr/>
          <p:nvPr/>
        </p:nvGrpSpPr>
        <p:grpSpPr>
          <a:xfrm>
            <a:off x="685800" y="1333559"/>
            <a:ext cx="1676400" cy="1714441"/>
            <a:chOff x="898504" y="7086600"/>
            <a:chExt cx="1676400" cy="1714441"/>
          </a:xfrm>
        </p:grpSpPr>
        <p:sp>
          <p:nvSpPr>
            <p:cNvPr id="29" name="Oval 28"/>
            <p:cNvSpPr/>
            <p:nvPr/>
          </p:nvSpPr>
          <p:spPr>
            <a:xfrm>
              <a:off x="898504" y="7124641"/>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7211" y="7086600"/>
              <a:ext cx="1270062" cy="1270062"/>
            </a:xfrm>
            <a:prstGeom prst="rect">
              <a:avLst/>
            </a:prstGeom>
          </p:spPr>
        </p:pic>
        <p:sp>
          <p:nvSpPr>
            <p:cNvPr id="31" name="Rectangle 30"/>
            <p:cNvSpPr/>
            <p:nvPr/>
          </p:nvSpPr>
          <p:spPr>
            <a:xfrm>
              <a:off x="1125526" y="8159491"/>
              <a:ext cx="1175386"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physical</a:t>
              </a:r>
              <a:endParaRPr lang="en-US" sz="2400" dirty="0">
                <a:solidFill>
                  <a:schemeClr val="bg1"/>
                </a:solidFill>
                <a:latin typeface="+mn-lt"/>
              </a:endParaRPr>
            </a:p>
          </p:txBody>
        </p:sp>
      </p:grpSp>
      <p:grpSp>
        <p:nvGrpSpPr>
          <p:cNvPr id="32" name="Group 31"/>
          <p:cNvGrpSpPr/>
          <p:nvPr/>
        </p:nvGrpSpPr>
        <p:grpSpPr>
          <a:xfrm>
            <a:off x="4767294" y="1333559"/>
            <a:ext cx="1676400" cy="1714441"/>
            <a:chOff x="4979998" y="7086600"/>
            <a:chExt cx="1676400" cy="1714441"/>
          </a:xfrm>
        </p:grpSpPr>
        <p:sp>
          <p:nvSpPr>
            <p:cNvPr id="33" name="Oval 32"/>
            <p:cNvSpPr/>
            <p:nvPr/>
          </p:nvSpPr>
          <p:spPr>
            <a:xfrm>
              <a:off x="4979998" y="7124641"/>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8956" y="7086600"/>
              <a:ext cx="1270062" cy="1270062"/>
            </a:xfrm>
            <a:prstGeom prst="rect">
              <a:avLst/>
            </a:prstGeom>
          </p:spPr>
        </p:pic>
        <p:sp>
          <p:nvSpPr>
            <p:cNvPr id="35" name="Rectangle 34"/>
            <p:cNvSpPr/>
            <p:nvPr/>
          </p:nvSpPr>
          <p:spPr>
            <a:xfrm>
              <a:off x="5277837" y="8159491"/>
              <a:ext cx="1059649"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mental</a:t>
              </a:r>
              <a:endParaRPr lang="en-US" sz="2400" dirty="0">
                <a:solidFill>
                  <a:schemeClr val="bg1"/>
                </a:solidFill>
                <a:latin typeface="+mn-lt"/>
              </a:endParaRPr>
            </a:p>
          </p:txBody>
        </p:sp>
      </p:grpSp>
      <p:grpSp>
        <p:nvGrpSpPr>
          <p:cNvPr id="36" name="Group 35"/>
          <p:cNvGrpSpPr/>
          <p:nvPr/>
        </p:nvGrpSpPr>
        <p:grpSpPr>
          <a:xfrm>
            <a:off x="6808040" y="1333559"/>
            <a:ext cx="1676400" cy="1714441"/>
            <a:chOff x="7020744" y="7086600"/>
            <a:chExt cx="1676400" cy="1714441"/>
          </a:xfrm>
        </p:grpSpPr>
        <p:sp>
          <p:nvSpPr>
            <p:cNvPr id="37" name="Oval 36"/>
            <p:cNvSpPr/>
            <p:nvPr/>
          </p:nvSpPr>
          <p:spPr>
            <a:xfrm>
              <a:off x="7020744" y="7124641"/>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8" name="Picture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03722" y="7086600"/>
              <a:ext cx="1303724" cy="1303724"/>
            </a:xfrm>
            <a:prstGeom prst="rect">
              <a:avLst/>
            </a:prstGeom>
          </p:spPr>
        </p:pic>
        <p:sp>
          <p:nvSpPr>
            <p:cNvPr id="39" name="Rectangle 38"/>
            <p:cNvSpPr/>
            <p:nvPr/>
          </p:nvSpPr>
          <p:spPr>
            <a:xfrm>
              <a:off x="7274853" y="8159491"/>
              <a:ext cx="1197764" cy="461665"/>
            </a:xfrm>
            <a:prstGeom prst="rect">
              <a:avLst/>
            </a:prstGeom>
          </p:spPr>
          <p:txBody>
            <a:bodyPr wrap="none">
              <a:spAutoFit/>
            </a:bodyPr>
            <a:lstStyle/>
            <a:p>
              <a:r>
                <a:rPr lang="en-US" sz="2400" dirty="0">
                  <a:solidFill>
                    <a:schemeClr val="bg1"/>
                  </a:solidFill>
                  <a:latin typeface="+mn-lt"/>
                  <a:ea typeface="Times New Roman" panose="02020603050405020304" pitchFamily="18" charset="0"/>
                  <a:cs typeface="Times New Roman" panose="02020603050405020304" pitchFamily="18" charset="0"/>
                </a:rPr>
                <a:t>spiritual</a:t>
              </a:r>
              <a:endParaRPr lang="en-US" sz="2400" dirty="0">
                <a:solidFill>
                  <a:schemeClr val="bg1"/>
                </a:solidFill>
                <a:latin typeface="+mn-lt"/>
              </a:endParaRPr>
            </a:p>
          </p:txBody>
        </p:sp>
      </p:grpSp>
      <p:sp>
        <p:nvSpPr>
          <p:cNvPr id="2" name="Rectangle 1"/>
          <p:cNvSpPr/>
          <p:nvPr/>
        </p:nvSpPr>
        <p:spPr>
          <a:xfrm>
            <a:off x="2677950" y="1221432"/>
            <a:ext cx="5846412" cy="197896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Slides</Template>
  <TotalTime>0</TotalTime>
  <Words>15347</Words>
  <Application>Microsoft Office PowerPoint</Application>
  <PresentationFormat>On-screen Show (4:3)</PresentationFormat>
  <Paragraphs>1357</Paragraphs>
  <Slides>43</Slides>
  <Notes>43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Cambria</vt:lpstr>
      <vt:lpstr>Knowledge Medium</vt:lpstr>
      <vt:lpstr>Symbol</vt:lpstr>
      <vt:lpstr>Times New Roman</vt:lpstr>
      <vt:lpstr>Wingdings</vt:lpstr>
      <vt:lpstr>ヒラギノ角ゴ Pro W3</vt:lpstr>
      <vt:lpstr>PowerPoint Slides</vt:lpstr>
      <vt:lpstr>Improving Self-Awareness</vt:lpstr>
      <vt:lpstr>Improving Self-Awareness</vt:lpstr>
      <vt:lpstr>Our Virtual Environment</vt:lpstr>
      <vt:lpstr>Setting the Stage</vt:lpstr>
      <vt:lpstr>Session Objectives</vt:lpstr>
      <vt:lpstr>PowerPoint Presentation</vt:lpstr>
      <vt:lpstr>What is the Self?</vt:lpstr>
      <vt:lpstr>What is Self?</vt:lpstr>
      <vt:lpstr>The Physical Self</vt:lpstr>
      <vt:lpstr>The Emotional Self</vt:lpstr>
      <vt:lpstr>The Mental Self</vt:lpstr>
      <vt:lpstr>The Spiritual Self</vt:lpstr>
      <vt:lpstr>Awareness of the Physical Self</vt:lpstr>
      <vt:lpstr>Scenario</vt:lpstr>
      <vt:lpstr>Strategies for Awareness</vt:lpstr>
      <vt:lpstr>Strategies for Awareness</vt:lpstr>
      <vt:lpstr>Strategies for Awareness</vt:lpstr>
      <vt:lpstr>Four Exercise Strategies</vt:lpstr>
      <vt:lpstr>Tips to put into Practice</vt:lpstr>
      <vt:lpstr>Awareness of the Emotional Self</vt:lpstr>
      <vt:lpstr>Validity of Emotions </vt:lpstr>
      <vt:lpstr>Utility Of Emotions </vt:lpstr>
      <vt:lpstr>Emotional Arousal </vt:lpstr>
      <vt:lpstr>Emotional Valence</vt:lpstr>
      <vt:lpstr>Emotion Categories</vt:lpstr>
      <vt:lpstr>Tips to put into Practice</vt:lpstr>
      <vt:lpstr>Awareness of the Mental Self</vt:lpstr>
      <vt:lpstr>Two Types of Thinking Styles</vt:lpstr>
      <vt:lpstr>Stinking Thinking</vt:lpstr>
      <vt:lpstr>Tips to put into Practice</vt:lpstr>
      <vt:lpstr>Awareness of the Spiritual Self</vt:lpstr>
      <vt:lpstr>Mindfulness and The Here &amp; Now</vt:lpstr>
      <vt:lpstr>Cultivating Positivity</vt:lpstr>
      <vt:lpstr>Gratitude</vt:lpstr>
      <vt:lpstr>Interconnectedness of Self </vt:lpstr>
      <vt:lpstr>Interconnectedness of Self </vt:lpstr>
      <vt:lpstr>Balancing Emotion</vt:lpstr>
      <vt:lpstr>Limitations of Self Awareness Developing Humility and Empathy</vt:lpstr>
      <vt:lpstr>Developing Humility</vt:lpstr>
      <vt:lpstr>Developing Empathy</vt:lpstr>
      <vt:lpstr>Recap and Reflect</vt:lpstr>
      <vt:lpstr>Your Self-Awareness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2013-06-18T14:04:28Z</dcterms:created>
  <dcterms:modified xsi:type="dcterms:W3CDTF">2017-08-07T18:05:34Z</dcterms:modified>
</cp:coreProperties>
</file>