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notesMasterIdLst>
    <p:notesMasterId r:id="rId184"/>
  </p:notesMasterIdLst>
  <p:sldIdLst>
    <p:sldId id="601" r:id="rId2"/>
    <p:sldId id="602" r:id="rId3"/>
    <p:sldId id="603" r:id="rId4"/>
    <p:sldId id="604" r:id="rId5"/>
    <p:sldId id="605" r:id="rId6"/>
    <p:sldId id="606" r:id="rId7"/>
    <p:sldId id="610" r:id="rId8"/>
    <p:sldId id="611" r:id="rId9"/>
    <p:sldId id="612" r:id="rId10"/>
    <p:sldId id="613" r:id="rId11"/>
    <p:sldId id="614" r:id="rId12"/>
    <p:sldId id="620" r:id="rId13"/>
    <p:sldId id="323" r:id="rId14"/>
    <p:sldId id="324" r:id="rId15"/>
    <p:sldId id="327" r:id="rId16"/>
    <p:sldId id="330" r:id="rId17"/>
    <p:sldId id="329" r:id="rId18"/>
    <p:sldId id="417" r:id="rId19"/>
    <p:sldId id="418" r:id="rId20"/>
    <p:sldId id="586" r:id="rId21"/>
    <p:sldId id="476" r:id="rId22"/>
    <p:sldId id="477" r:id="rId23"/>
    <p:sldId id="478" r:id="rId24"/>
    <p:sldId id="479" r:id="rId25"/>
    <p:sldId id="480" r:id="rId26"/>
    <p:sldId id="536" r:id="rId27"/>
    <p:sldId id="537" r:id="rId28"/>
    <p:sldId id="538" r:id="rId29"/>
    <p:sldId id="539" r:id="rId30"/>
    <p:sldId id="540" r:id="rId31"/>
    <p:sldId id="331" r:id="rId32"/>
    <p:sldId id="334" r:id="rId33"/>
    <p:sldId id="333" r:id="rId34"/>
    <p:sldId id="426" r:id="rId35"/>
    <p:sldId id="424" r:id="rId36"/>
    <p:sldId id="587" r:id="rId37"/>
    <p:sldId id="481" r:id="rId38"/>
    <p:sldId id="482" r:id="rId39"/>
    <p:sldId id="483" r:id="rId40"/>
    <p:sldId id="484" r:id="rId41"/>
    <p:sldId id="485" r:id="rId42"/>
    <p:sldId id="541" r:id="rId43"/>
    <p:sldId id="542" r:id="rId44"/>
    <p:sldId id="543" r:id="rId45"/>
    <p:sldId id="544" r:id="rId46"/>
    <p:sldId id="545" r:id="rId47"/>
    <p:sldId id="335" r:id="rId48"/>
    <p:sldId id="336" r:id="rId49"/>
    <p:sldId id="337" r:id="rId50"/>
    <p:sldId id="431" r:id="rId51"/>
    <p:sldId id="339" r:id="rId52"/>
    <p:sldId id="588" r:id="rId53"/>
    <p:sldId id="486" r:id="rId54"/>
    <p:sldId id="487" r:id="rId55"/>
    <p:sldId id="488" r:id="rId56"/>
    <p:sldId id="489" r:id="rId57"/>
    <p:sldId id="490" r:id="rId58"/>
    <p:sldId id="546" r:id="rId59"/>
    <p:sldId id="547" r:id="rId60"/>
    <p:sldId id="548" r:id="rId61"/>
    <p:sldId id="549" r:id="rId62"/>
    <p:sldId id="550" r:id="rId63"/>
    <p:sldId id="340" r:id="rId64"/>
    <p:sldId id="589" r:id="rId65"/>
    <p:sldId id="344" r:id="rId66"/>
    <p:sldId id="590" r:id="rId67"/>
    <p:sldId id="591" r:id="rId68"/>
    <p:sldId id="592" r:id="rId69"/>
    <p:sldId id="491" r:id="rId70"/>
    <p:sldId id="492" r:id="rId71"/>
    <p:sldId id="493" r:id="rId72"/>
    <p:sldId id="494" r:id="rId73"/>
    <p:sldId id="495" r:id="rId74"/>
    <p:sldId id="551" r:id="rId75"/>
    <p:sldId id="552" r:id="rId76"/>
    <p:sldId id="553" r:id="rId77"/>
    <p:sldId id="554" r:id="rId78"/>
    <p:sldId id="555" r:id="rId79"/>
    <p:sldId id="345" r:id="rId80"/>
    <p:sldId id="346" r:id="rId81"/>
    <p:sldId id="349" r:id="rId82"/>
    <p:sldId id="348" r:id="rId83"/>
    <p:sldId id="443" r:id="rId84"/>
    <p:sldId id="593" r:id="rId85"/>
    <p:sldId id="496" r:id="rId86"/>
    <p:sldId id="497" r:id="rId87"/>
    <p:sldId id="498" r:id="rId88"/>
    <p:sldId id="499" r:id="rId89"/>
    <p:sldId id="500" r:id="rId90"/>
    <p:sldId id="556" r:id="rId91"/>
    <p:sldId id="557" r:id="rId92"/>
    <p:sldId id="558" r:id="rId93"/>
    <p:sldId id="559" r:id="rId94"/>
    <p:sldId id="560" r:id="rId95"/>
    <p:sldId id="351" r:id="rId96"/>
    <p:sldId id="352" r:id="rId97"/>
    <p:sldId id="355" r:id="rId98"/>
    <p:sldId id="449" r:id="rId99"/>
    <p:sldId id="354" r:id="rId100"/>
    <p:sldId id="530" r:id="rId101"/>
    <p:sldId id="501" r:id="rId102"/>
    <p:sldId id="502" r:id="rId103"/>
    <p:sldId id="503" r:id="rId104"/>
    <p:sldId id="504" r:id="rId105"/>
    <p:sldId id="505" r:id="rId106"/>
    <p:sldId id="561" r:id="rId107"/>
    <p:sldId id="562" r:id="rId108"/>
    <p:sldId id="563" r:id="rId109"/>
    <p:sldId id="564" r:id="rId110"/>
    <p:sldId id="565" r:id="rId111"/>
    <p:sldId id="356" r:id="rId112"/>
    <p:sldId id="360" r:id="rId113"/>
    <p:sldId id="359" r:id="rId114"/>
    <p:sldId id="594" r:id="rId115"/>
    <p:sldId id="595" r:id="rId116"/>
    <p:sldId id="596" r:id="rId117"/>
    <p:sldId id="506" r:id="rId118"/>
    <p:sldId id="507" r:id="rId119"/>
    <p:sldId id="508" r:id="rId120"/>
    <p:sldId id="509" r:id="rId121"/>
    <p:sldId id="510" r:id="rId122"/>
    <p:sldId id="566" r:id="rId123"/>
    <p:sldId id="567" r:id="rId124"/>
    <p:sldId id="568" r:id="rId125"/>
    <p:sldId id="569" r:id="rId126"/>
    <p:sldId id="570" r:id="rId127"/>
    <p:sldId id="361" r:id="rId128"/>
    <p:sldId id="365" r:id="rId129"/>
    <p:sldId id="364" r:id="rId130"/>
    <p:sldId id="461" r:id="rId131"/>
    <p:sldId id="363" r:id="rId132"/>
    <p:sldId id="597" r:id="rId133"/>
    <p:sldId id="511" r:id="rId134"/>
    <p:sldId id="512" r:id="rId135"/>
    <p:sldId id="513" r:id="rId136"/>
    <p:sldId id="514" r:id="rId137"/>
    <p:sldId id="515" r:id="rId138"/>
    <p:sldId id="571" r:id="rId139"/>
    <p:sldId id="572" r:id="rId140"/>
    <p:sldId id="573" r:id="rId141"/>
    <p:sldId id="574" r:id="rId142"/>
    <p:sldId id="575" r:id="rId143"/>
    <p:sldId id="366" r:id="rId144"/>
    <p:sldId id="370" r:id="rId145"/>
    <p:sldId id="369" r:id="rId146"/>
    <p:sldId id="466" r:id="rId147"/>
    <p:sldId id="368" r:id="rId148"/>
    <p:sldId id="598" r:id="rId149"/>
    <p:sldId id="516" r:id="rId150"/>
    <p:sldId id="517" r:id="rId151"/>
    <p:sldId id="518" r:id="rId152"/>
    <p:sldId id="519" r:id="rId153"/>
    <p:sldId id="520" r:id="rId154"/>
    <p:sldId id="576" r:id="rId155"/>
    <p:sldId id="577" r:id="rId156"/>
    <p:sldId id="578" r:id="rId157"/>
    <p:sldId id="579" r:id="rId158"/>
    <p:sldId id="580" r:id="rId159"/>
    <p:sldId id="371" r:id="rId160"/>
    <p:sldId id="376" r:id="rId161"/>
    <p:sldId id="375" r:id="rId162"/>
    <p:sldId id="373" r:id="rId163"/>
    <p:sldId id="599" r:id="rId164"/>
    <p:sldId id="600" r:id="rId165"/>
    <p:sldId id="521" r:id="rId166"/>
    <p:sldId id="522" r:id="rId167"/>
    <p:sldId id="523" r:id="rId168"/>
    <p:sldId id="524" r:id="rId169"/>
    <p:sldId id="525" r:id="rId170"/>
    <p:sldId id="581" r:id="rId171"/>
    <p:sldId id="582" r:id="rId172"/>
    <p:sldId id="583" r:id="rId173"/>
    <p:sldId id="584" r:id="rId174"/>
    <p:sldId id="585" r:id="rId175"/>
    <p:sldId id="319" r:id="rId176"/>
    <p:sldId id="320" r:id="rId177"/>
    <p:sldId id="615" r:id="rId178"/>
    <p:sldId id="616" r:id="rId179"/>
    <p:sldId id="617" r:id="rId180"/>
    <p:sldId id="607" r:id="rId181"/>
    <p:sldId id="608" r:id="rId182"/>
    <p:sldId id="609" r:id="rId18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77" autoAdjust="0"/>
    <p:restoredTop sz="46759" autoAdjust="0"/>
  </p:normalViewPr>
  <p:slideViewPr>
    <p:cSldViewPr>
      <p:cViewPr varScale="1">
        <p:scale>
          <a:sx n="71" d="100"/>
          <a:sy n="71" d="100"/>
        </p:scale>
        <p:origin x="355"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notesMaster" Target="notesMasters/notesMaster1.xml"/><Relationship Id="rId189" Type="http://schemas.microsoft.com/office/2015/10/relationships/revisionInfo" Target="revisionInfo.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7/21/2017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916785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4128906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technology is on the rise, so it’s no wonder that different methods of learning have emerged over the years.  Recently, MLearning has become a new method for employees to learn and grow at work.  With easy access, portability and a variety of resources available, MLearning is the user favorite for fast and convenient training and education.</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3200797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the meaning of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Recognize different methods of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Know the benefits/challenges of using MLearning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 other employees regarding MLearning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Form an MLearning plan</a:t>
            </a:r>
            <a:endParaRPr lang="en-US" sz="1200" dirty="0">
              <a:effectLst/>
              <a:latin typeface="Calibri" panose="020F0502020204030204" pitchFamily="34" charset="0"/>
              <a:ea typeface="MS Mincho" panose="02020609040205080304" pitchFamily="49" charset="-128"/>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4115986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Mobile learning, or MLearning, is defined as the delivery of learning, education or training on mobile devices, such as mobile phones, tablets, laptops or PDAs.  MLearning allows training and support to be taken anywhere, making it flexible and convenient for companies to use.  Many businesses are taking advantage of this new technology to educate employees and clients more efficiently.</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179720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MLearning is most commonly used for training and education purposes.  The majority of training or learning in the workplace occurs on the job.  However, it can be costly and time consuming to require employees to attend meetings, conferences or other training sessions away from work.  Recently, many businesses have begun to implement MLearning, which allows employees to stay in the workplace to acquire additional training or knowledge.  With MLearning, employees can gain new knowledge faster and be more up-to-date on any changes or company additions.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MLearning has also become a helpful tool in training new employees, since it allows for the company to reduce group or individual training sessions and allow the employee to learn on their own terms.  Not only does this allow the company to save on training hours, but allows the training manage to evaluate which employees are ready to begin work and which ones may need more help before starting on their own.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Uses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uses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in a work environment.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a:t>
            </a:r>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Tools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ideas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1088178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MLearning environment refers to the manner in which information is available for a particular session, such as how it is organized, what information is available and how it can be accessed. The environments in MLearning are different with every use and can be customized to a particular learner’s needs.  The environment should be flexible and adjustable among different devices – meaning what can be seen/accessed on a mobile phone should also be accessible on a tablet or laptop computer.  If the MLearning environment is not user-friendly or if the information is hard to read or download, the learner won’t be able to gain anything from their session, which cancels the point of training at all.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 for MLearning environment: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information organized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Ensure all information is easily accessible on all mobile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Always have a contact for technical support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makeup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environments.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Environments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environments.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 </a:t>
            </a:r>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Environments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environment created?</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912528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Technology has changed the way we receive information.  Computers have replaced reference books when it comes to learning new material, and now mobile devices are changing how we access information that has already been digitized.  One of the key aspects of MLearning is using these mobile tools to access new information for education and training purposes.  These MLearning tools allow learners to access the information needed from anywhere and at any time.  Many of the devices used have become a common household need, such as mobile phones, notebook computers and even MP3 players.  With technology on the rise, employees are more than likely to own at least one mobile learning tool they can use for future Mlearning.</a:t>
            </a:r>
          </a:p>
          <a:p>
            <a:r>
              <a:rPr lang="en-US" sz="1200" kern="1200" dirty="0">
                <a:solidFill>
                  <a:schemeClr val="tx1"/>
                </a:solidFill>
                <a:effectLst/>
                <a:latin typeface="+mn-lt"/>
                <a:ea typeface="+mn-ea"/>
                <a:cs typeface="+mn-cs"/>
              </a:rPr>
              <a:t>Common MLearning tools: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Mobile phone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MP3 players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Tablets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Notebook/laptop computers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Personal Digital Assistants (PDAs)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tools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Tools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tools used in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tools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 group how what mobile devices they would use and why.  Ask them why they chose this device and how it would benefit them.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tools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4199343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prospect of MLearning has created a long list of the advantages it can bring to a company.  One of the most obvious advantages is the flexibility and convenience of using MLearning and accessing information at any time – anywhere.  But MLearning also allows the content to be customized to the learner, and can benefit different types of learners (i.e. visual learners, auditory learners, spatial learners, etc.).  Since people take their mobile devices wherever they go, MLearning allows users to make use of their spare time, or ‘dead time’, such as while standing in line at the bank, waiting for the bus or even in between meetings/projects.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Advantages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Convenience and flexibility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Customized learning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Makes good use of spare time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Tailored to different learning styles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Larger access to information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MLearning</a:t>
            </a:r>
            <a:r>
              <a:rPr lang="en-US" sz="1200" b="1" kern="1200" dirty="0">
                <a:solidFill>
                  <a:schemeClr val="tx1"/>
                </a:solidFill>
                <a:effectLst/>
                <a:latin typeface="+mn-lt"/>
                <a:ea typeface="+mn-ea"/>
                <a:cs typeface="+mn-cs"/>
              </a:rPr>
              <a:t> Advantages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benefits of using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in the workplace.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with the class the purpose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discuss why it would be beneficial in the workplace.  Ask them to name some of these advantages.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advantages does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provide in and out of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42653091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Joseph and Tony were assigned to attend training regarding a new product the company would soon release.</a:t>
            </a:r>
          </a:p>
          <a:p>
            <a:r>
              <a:rPr lang="en-US" sz="1200" kern="1200" dirty="0">
                <a:solidFill>
                  <a:schemeClr val="tx1"/>
                </a:solidFill>
                <a:effectLst/>
                <a:latin typeface="+mn-lt"/>
                <a:ea typeface="+mn-ea"/>
                <a:cs typeface="+mn-cs"/>
              </a:rPr>
              <a:t>“I don’t have time to stop working and go to training.” Tony said.</a:t>
            </a:r>
          </a:p>
          <a:p>
            <a:r>
              <a:rPr lang="en-US" sz="1200" kern="1200" dirty="0">
                <a:solidFill>
                  <a:schemeClr val="tx1"/>
                </a:solidFill>
                <a:effectLst/>
                <a:latin typeface="+mn-lt"/>
                <a:ea typeface="+mn-ea"/>
                <a:cs typeface="+mn-cs"/>
              </a:rPr>
              <a:t>“Me either.” Joseph agreed.</a:t>
            </a:r>
          </a:p>
          <a:p>
            <a:r>
              <a:rPr lang="en-US" sz="1200" kern="1200" dirty="0">
                <a:solidFill>
                  <a:schemeClr val="tx1"/>
                </a:solidFill>
                <a:effectLst/>
                <a:latin typeface="+mn-lt"/>
                <a:ea typeface="+mn-ea"/>
                <a:cs typeface="+mn-cs"/>
              </a:rPr>
              <a:t>When they told their manager, Roz, about their time problem, the manager offered for them to take the course using the company’s new MLearning software.  Of course, Joseph and Tony had lots of questions about MLearning, including how it all worked and how they could obtain credit for the training.  Roz explained the new MLearning program the company had adopted and how the training information is accessible on the new site.  Most importantly, Roz explained how they two of them could use any mobile device they wanted to complete the training.  They could use their mobile phones, the company tablets or their own laptop computer.</a:t>
            </a:r>
          </a:p>
          <a:p>
            <a:r>
              <a:rPr lang="en-US" sz="1200" kern="1200" dirty="0">
                <a:solidFill>
                  <a:schemeClr val="tx1"/>
                </a:solidFill>
                <a:effectLst/>
                <a:latin typeface="+mn-lt"/>
                <a:ea typeface="+mn-ea"/>
                <a:cs typeface="+mn-cs"/>
              </a:rPr>
              <a:t>“I can see why we adopted this program,” Joseph said.  “This makes training a lot easier!”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What is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How would Joseph and Tony’s training been different without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the two workers feel about attending training sessions?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397038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idea of MLearning has rapidly grown since its introduction in the late 1980s.  This is greatly due to the types of mobile devices that have come available and have replaced the large format desktop computers.  In today’s society, since people are mobile, they have mobile devices that keep them connected wherever they go.</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169901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607521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Mobile phones, also known as cellular phones or cell phones, were first commercially available in 1983 and weighed over 4 pounds.  Since then, the market for cellular phones has grown to over 7 billion users in 2014, making the mobile phone a common household device and almost a necessity.  Mobile phones have advanced into what we know as ‘smart phones’, which is a phone that allows for photography, gaming, downloading applications (or apps), and browser capabilities along with the standard making/receiving phone calls and text messaging.  These smart phones allow for users to participate in MLearning because they allow for websites to be loaded through the browser or allow the user to download an ‘app’ that has the information already stored within it.  Since mobile phones go wherever the learner goes, they’re a great tool to access MLearning at any time.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uses of mobile phones.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Mobile Phones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of mobile phones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 Using My Mobile Phone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mobile phone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37723602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 tablet computer, simply known as a tablet, is a mobile computer in a single, portable unit and always features a touch screen display.  Tablets often include sensory equipment, such as photo cameras, microphones and battery life.  They do not often include a physical keyboard or mouse, but can be added on as separate pieces of hardware if desired.  Starting at 8” long, tablets are larger than mobile phones and PDAs, but still smaller and more portable than a laptop or notebook computer.  Tablets have many of the same capabilities as laptop computers as well as mobile phones, including web browsing, mobile apps, and even various document software, such as Microsoft Word or Keynote.  Tablets work best for some people because they have larger screens that allow better viewing and allow access to both application and direct websites – in a convenient, portable format.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computer tablets.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Tablets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computer tablets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Using My Tablet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tablet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2614335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Notebook computers, also known as laptops or portable computers, are computers that have the well-known clam-shell structure featuring a screen and full keyboard.  Notebooks were made to be a portable computer that the user can take with them and still have the same capabilities as a full desktop computer.  Even though notebooks started out as small units and were only considered for specialized fields, they have developed into the more powerful and modernized machine they are today.  Notebooks are becoming as common as mobile phones and are a great tool for MLearning because of its abilities to perform any function a desktop computer can.  Notebooks allow the user to sign on to websites, download/upload content and even view supplemental DVDs or CD-ROMS.</a:t>
            </a:r>
          </a:p>
          <a:p>
            <a:r>
              <a:rPr lang="en-US" sz="1200" kern="1200" dirty="0">
                <a:solidFill>
                  <a:schemeClr val="tx1"/>
                </a:solidFill>
                <a:effectLst/>
                <a:latin typeface="+mn-lt"/>
                <a:ea typeface="+mn-ea"/>
                <a:cs typeface="+mn-cs"/>
              </a:rPr>
              <a:t>Smaller, more compact notebooks, known as netbooks, can offer another way for the user to access MLearning.  Netbooks can form almost all of the same functions as a full notebook, such as web browsing, video content, downloads and using search engines, due to its size the netbook does not offer many input devices, such as CD/DVD player or even many USB ports.  Netbooks are great for simple information access, but do not work well if additional information will need to be added from the exterior.</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notebook computers.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Notebook Computers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notebook computers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Using My Laptop</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uses a notebook computer can do?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9019175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Personal digital assistants, or personal data assistant, are a brand of mobile devices that function as an information manager, both personal and professional.  The main use for PDAs is for a person to keep track of their needed information, such as contacts, calendars, schedules, videos and music.  They typically have a touch screen that can be maneuvered with a stylus pen or pointer.  In more recent years, PDAs have been equipped to access the internet, allowing the user to visit web pages, watch videos, or download content.  In regards to MLearning, PDAs work in a similar manner to the mobile phone, in which the user can take the educational material with them wherever they go.  Many companies use PDAs to allow employees to access MLearning and training while controlling their access to unauthorized information or sites.  Unfortunately, PDA use has steadily declined over the past few years due to the increase use of smartphones and their increased capabilities.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PDAs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PDAs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PDAs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Using My PDA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a PDA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3040010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Angela has just signed up for a work training session and her manager has informed her that she is able to take the training through the company’s MLearning course.</a:t>
            </a:r>
          </a:p>
          <a:p>
            <a:r>
              <a:rPr lang="en-US" sz="1200" kern="1200" dirty="0">
                <a:solidFill>
                  <a:schemeClr val="tx1"/>
                </a:solidFill>
                <a:effectLst/>
                <a:latin typeface="+mn-lt"/>
                <a:ea typeface="+mn-ea"/>
                <a:cs typeface="+mn-cs"/>
              </a:rPr>
              <a:t>“But I’ve never done something like that before,” Angela said. </a:t>
            </a:r>
          </a:p>
          <a:p>
            <a:r>
              <a:rPr lang="en-US" sz="1200" kern="1200" dirty="0">
                <a:solidFill>
                  <a:schemeClr val="tx1"/>
                </a:solidFill>
                <a:effectLst/>
                <a:latin typeface="+mn-lt"/>
                <a:ea typeface="+mn-ea"/>
                <a:cs typeface="+mn-cs"/>
              </a:rPr>
              <a:t>Her manager, Andrew, told Angela that she had a variety of ways she could complete the training.  He explained that she could use any mobile device, such as a laptop or even her smartphone.  He asked her what devices she had available in her office and if she could take any of them with her when she left the office.  Angela said she had a tablet assigned for her to use when she started with the company.</a:t>
            </a:r>
          </a:p>
          <a:p>
            <a:r>
              <a:rPr lang="en-US" sz="1200" kern="1200" dirty="0">
                <a:solidFill>
                  <a:schemeClr val="tx1"/>
                </a:solidFill>
                <a:effectLst/>
                <a:latin typeface="+mn-lt"/>
                <a:ea typeface="+mn-ea"/>
                <a:cs typeface="+mn-cs"/>
              </a:rPr>
              <a:t>“Great!  You can use that tablet to complete your MLearning when you have some spare time.  Now, let me show you how to get started…” Andrew told her.</a:t>
            </a:r>
          </a:p>
          <a:p>
            <a:r>
              <a:rPr lang="en-US" sz="1200" kern="1200" dirty="0">
                <a:solidFill>
                  <a:schemeClr val="tx1"/>
                </a:solidFill>
                <a:effectLst/>
                <a:latin typeface="+mn-lt"/>
                <a:ea typeface="+mn-ea"/>
                <a:cs typeface="+mn-cs"/>
              </a:rPr>
              <a:t>After Angela determined what device she would use for her MLearning, Andrew helped her find the information she would need and how to access the company website to begin training.</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Common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Devices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devices used with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How will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benefit Angela?</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help did Angela need from Andrew?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3575255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3791678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After you’ve determined the various types of devices that can be used in MLearning, you’re job isn’t over yet!  The mobile devices used with MLearning are just devices if they cannot be paired with other electronic services/equipment that are needed as well.  After all, no one can power up a tablet without an internet connection and the mobile phone might be less useful if users could not electronic message or chat with each other.</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096204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Internet connections have become an everyday staple in both business and personal lives.  The internet runs the majority of electronic devices and controls if the device is able to access the World Wide Web to further access various types of information.  In MLearning, the internet is a crucial part of allowing the learner to obtain education information.  Whether the learner uses a web browser, a developed application or simply views videos or Podcasts, they must have the internet to do so.  Mobile devices generally run on Wi-Fi (wireless internet connections), which allows the user to use the internet without having them plug into a router or use lengthy cords.  The user just needs to utilize an access point, also known as a hotspot, to gain internet connection, before beginning any Mlearning.</a:t>
            </a:r>
          </a:p>
          <a:p>
            <a:r>
              <a:rPr lang="en-US" sz="1200" kern="1200" dirty="0">
                <a:solidFill>
                  <a:schemeClr val="tx1"/>
                </a:solidFill>
                <a:effectLst/>
                <a:latin typeface="+mn-lt"/>
                <a:ea typeface="+mn-ea"/>
                <a:cs typeface="+mn-cs"/>
              </a:rPr>
              <a:t>Types of internet connections: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Wireless, or Wi-Fi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Broadband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Digital Subscriber Line (DSL)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uses of internet connections.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Internet Connections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internet is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everyday uses.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of the internet with the class.  Ask them to name what they use the internet for in their everyday lives.  Ask them why the internet is so important to our daily routine.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internet important to us?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2076041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Messaging services can be a crucial tool need for all types of MLearning.  After all, most MLearning is done remotely and the user may not have anyone nearby to consult with any questions or concerns.  Adapting a messaging service for your MLearning course allows the user to stay connected with coworkers, managers and even user support at all times.  The messaging services typically depend on the device used.  For example, mobile phones typically use some sort of text or SMS messaging, which relays from the phone to a mobile inbox.  Tablets or laptops typically use an e-mail server or online chat system, such as an instant messenger program or email correspondence.  The goal of MLearning is to allow learning on the go, but users still need to know they can stay connected and reach out to others when needed.</a:t>
            </a:r>
          </a:p>
          <a:p>
            <a:r>
              <a:rPr lang="en-US" sz="1200" kern="1200" dirty="0">
                <a:solidFill>
                  <a:schemeClr val="tx1"/>
                </a:solidFill>
                <a:effectLst/>
                <a:latin typeface="+mn-lt"/>
                <a:ea typeface="+mn-ea"/>
                <a:cs typeface="+mn-cs"/>
              </a:rPr>
              <a:t>Types of messaging services: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Short message service (SMS)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Instant Messenger (AOL, Yahoo, MSN, etc.)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Apple iMessage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 chat (Skype, Oovoo, etc.)</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messaging services.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Messaging Services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different forms of messaging services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forms of messaging services we use all the time.   Ask them to name some of the messaging services they use every day and why they do.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are messaging services beneficial?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3185540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3611866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Video cameras are a great tool to use with MLearning because it allows a clear two-way communication between the user and the subject material.  Video cameras are a common tool used with trainers that record their sessions for users to play back later; or the trainer can record their session and users can watch a live feed of the presentation through the trainer’s video camera.  In some courses, users may need a video camera to ‘log into’ a course to view content.  The video camera acts as a place-marker to show that the user is present and attending the training.  In some MLearning courses, the learners gather on a conference call or chat to speak to one another and exchange ideas, but also use a video camera to see one another as they talk.  Common chat programs, such as Skype, allow users to type or speak to one another through a microphone while streaming a video feed through the video camera.</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Video cameras are often built standard into mobile devices, such as mobile phone and tablets.  If a camera is not already installed on the mobile device, a separate camera piece can be purchased and added to the hardware, usually plugging into a port on the device.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video cameras.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Video Cameras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video cameras are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uses of videos cameras on different devices.  Discuss how video cameras are used in everyday live and what they are used for.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video cameras be used for?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8248266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Bluetooth is a relatively new form of technology that emerged with the increased use of smart phone and smart devices.  Much like Wi-Fi, Bluetooth allows for information to be sent over short distances through radio wavelengths, usually from one mobile device to another.  Bluetooth was originally used for connection between ancillary devices and a smart phone, such as a wireless headset or portable keyboard.  But as Bluetooth grew, more and more types of information became available to send over Bluetooth signals, such as photos, music files, video files, contacts and even calendar settings.  In MLearning, Bluetooth is a helpful tool when more than one user is engaged in the course.  With Bluetooth, uses can trade notes, exchange contact information, and even send photos or video files of what they learn.  The only disadvantage of using Bluetooth is that users will have to be in close proximity of each other to use it.  Unlike Wi-Fi, which can span several hundred feet with a strong signal, the Bluetooth range does not exceed 3-4 feet.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uses of Bluetooth</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Bluetooth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uses of Bluetooth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uses of Bluetooth.  Ask the class if any of them have ever used Bluetooth, and if so, what did they use it for. Write some of their answers on the board/flipchart.</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uses of Bluetooth?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20779958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Kayla and Elsa were getting ready to begin their employee training through the newly created MLearning course.  Kayla decided to use her company tablet while Elsa wanted to use her computer notebook.  Their manager, Joshua, told them they would need to find an area where they could connect to the internet so that they could access the course.  Kayla decided to go to the local library while Elsa logged on to the internet at her home.  Although the ladies were in different places, they were able to log into the course together and use the installed messaging service the program featured.  As the course began, Elsa and Kayla were able to message each other when one of them had a question or needed to repeat part of the course.  But Kayla was having trouble following one of the presentations, so Elsa asked her to turn on her video camera.  Once they were able to see each other through their device cameras, Elsa showed Kayla some of the notes she had written from the course, which helped Kayla catch on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“Oh, now I get it!” Kayla messaged Elsa.  “That camera was a lifesaver!”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Ancillary Equipment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ancillary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How would the course be different if Kayla and Elsa could not use messaging or the video camera?</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Elsa help Kayla understand the presentation better?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36716351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most common phrase you will hear about MLearning is “MLearning is not eLearning on a mobile device!”.  While eLearning is a form of electronic learning that users can complete in or out of a training room, it is not the same as MLearning.  There are many differences between the two technologies, including the types of devices used, the way content is displayed and even how a person can access the information available.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7267346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ELearning is described as electronic learning, meaning it can be done on many different electronic devices, such as a desktop computer, video or DVD, or even through audio files and CDs.  Often times, eLearning is completed on larger files and formats, so they require larger devices in order for them to be viewed or accessed.  This requires a larger machine to run the eLearning software, such as a DVD player, stereo system or a large desktop computer.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With MLearning, the files used are more compressed and made suitable for mobile devices.  The files are especially created to be accessed on a smaller, more mobile device, such as a mobile phone or tablet.  In MLearning, the materials can only be run on mobile devices, and cannot be converted to a larger electronic device, such as a DVD or CD.  Mobile learning can be completed on a larger variety of devices, such as mobile phones, tablets, netbooks or laptops, PDAs and even MP3 players.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devices used in different types of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Devices Available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Devices in 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differences between the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5304736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When eLearning was first created, it was created with strict guidelines and standards, which resulted in bland and stagnant courses.  Many of the eLearning courses appeared very similar and follow the same pattern, which creates a very formal and rigid environment for learners.  The learning environment in eLearning typically cannot be changed or altered, but is strictly set to play or proceed through pre-determined settings and modules.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However, with MLearning, the environment is more of an informal style and allows for the learners to view the content in different layouts and changes with each device used.  Because the structure is more informal, the learners can navigate through the course at their own pace and can even skip segments if desired.  In fact, MLearning often has the ‘Just for Me’ structure that allows the user to customize their course and make it more user-friendly.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in structure in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Informal vs. Formal Structure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structure differs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difference between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how the structure differs.  Ask them to explain why they think this is and how it can change the course.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differences in the structure between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21769350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With eLearning, the information course is typically accessed from a desktop or a larger-sized computer that is designed to handle large and complicated files.  Because these files can only be accessed by devices that can read and display these files, the user has limited opportunities to access the course and complete the training.  The user is bound to a small number of devices that can complete the course, so they are stuck in typically setting, such a training room or an office cubicle.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However, with MLearning, the information has been customized for mobile devices.  The content was created for easy access on a number of devices, not just the standard computer or video player.  Because the MLearning is made for portability, the user has increased access to all of their educational and training needs, without being bound to their office, a training room or anywhere else.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forms of access to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Increased Access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the ways to access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Access to 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to access 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23534792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With eLearning, the majority of the content has already been predetermined and designed to ‘play through’ a certain way or by a certain method.  For instance, the video plays after you read the designated paragraph; or the next module cannot be accessed until the user has completed all of the first two portions.  The eLearning content typically includes slideshows, case studies or short stories to read through, animated sequences and even a few comprehensive quizzes.  But these methods can be time consuming, which require users to remain in their eLearning sessions for long periods of time and risk having to complete the session all over again if they have to close the page.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But with MLearning, the content has been designed to free-formed and is usually broken up into smaller lessons or modules.  This type of content allows the user to freely move from one lesson or module to the next one, go back to a particular point or even skip forward.  Some MLearning also includes some sort of search feature, so users can search through the content at one time to find a piece of particular information they may need.  While MLearning includes some of the same tools as eLearning, such as video clips or self-assessment quizzes, MLearning is more likely to include discussion forums, flash cards or even outlines and content guides.  Unlike MLearning, the session or modules are not timed and do not lock the user into a timer, so they can open and close the lesson as many times as they need to.</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content used in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in content used in eLearning and </a:t>
            </a:r>
            <a:r>
              <a:rPr lang="en-US" sz="1200" kern="1200" dirty="0" err="1">
                <a:solidFill>
                  <a:schemeClr val="tx1"/>
                </a:solidFill>
                <a:effectLst/>
                <a:latin typeface="+mn-lt"/>
                <a:ea typeface="+mn-ea"/>
                <a:cs typeface="+mn-cs"/>
              </a:rPr>
              <a:t>MLearning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difference between the content used in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 group what differences they notice and why they think it is.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differences in the content between eLearning and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3124485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Ralph was discussing his new employee training schedule with his new manager, Rosa.  She told him the company had adapted a new MLearning program for new employees in which he could complete the training on a more customized basis on a number of devices.</a:t>
            </a:r>
          </a:p>
          <a:p>
            <a:r>
              <a:rPr lang="en-US" sz="1200" kern="1200" dirty="0">
                <a:solidFill>
                  <a:schemeClr val="tx1"/>
                </a:solidFill>
                <a:effectLst/>
                <a:latin typeface="+mn-lt"/>
                <a:ea typeface="+mn-ea"/>
                <a:cs typeface="+mn-cs"/>
              </a:rPr>
              <a:t>“So, it like the time I completed my college exams online – I think they call that eLearning?” Ralph said to Rosa.</a:t>
            </a:r>
          </a:p>
          <a:p>
            <a:r>
              <a:rPr lang="en-US" sz="1200" kern="1200" dirty="0">
                <a:solidFill>
                  <a:schemeClr val="tx1"/>
                </a:solidFill>
                <a:effectLst/>
                <a:latin typeface="+mn-lt"/>
                <a:ea typeface="+mn-ea"/>
                <a:cs typeface="+mn-cs"/>
              </a:rPr>
              <a:t>Rosa smiled because she had heard the comparison before, but then she explained to Ralph that the company’s MLearning course would allow him to complete his training on any mobile device, such as his phone or the company laptops.  Rose told Ralph that, unlike eLearning, the content was very user friendly and could be accessed in a number of ways.  She explained to him that the MLearning courses allow the material to be less rigid and more flexible for the user, allowing them to customize their training environment and complete the training in a lot less time than a standard eLearning course.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vs eLearning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eLearning.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How would Ralph’s training be different if he used an eLearning course?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Rosa find so amusing?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19148169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MLearning has continued to rise with the increased use of technology.  Over the years, MLearning has expanded from just a few application or websites to fully-developed mobile curriculums.  When creating your own MLearning course, developers advice that you follow the four C’s of MLearning, which can help determine what the course is about, how the content should be displayed and how it can be accessible to different users.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3075103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5196258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of the most important aspects of MLearning is the content inside of it.  Content defines what the MLearning course is all about, whether it refers to forms of employee training, new product information, general meetings or conferences or simply for employee access and use.  When you determine the use of the MLearning course, you can determine the content.  If the content is for new employees, include videos of the workplace or documents the user can download regarding policies and procedures.  If the MLearning is for new product information or company changes, include charts or graphs, product images or downloadable documents for the employee to print and keep if needed.  Fortunately, the content used in MLearning is flexible enough to tailor to any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items included in content: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Audio files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Charts/Graphs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Documents/Text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content.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content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Types of Content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types of content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364247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The compute, or computer part of MLearning involves more of the mechanics and motions of how the content moves and flows through the course and how it ‘computes’ for the user.  The computer portion calculates how the course runs applications, run programs, deliver solutions and even solve simple equations.  If the MLearning course is run through an application, it is important that it launch upon demand, the menus and photos load correctly, and any touch demands respond to touch or a stylus.  If the MLearning course is run by website or designation, ensure that the web address is encrypted correctly, the web address is registered, web coding performs correctly and of course any photos, videos or audio files are embedded and secure.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compute actions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Computer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compute aspect works within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form of compute and computer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 class to name different methods of computing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how it can make the course or halt the course.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computer aspect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38114136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Many functions in MLearning include processes such as videos, audio files, music and even simple animations.  The capture aspect of MLearning refers to how a lesson or module is ‘captured’ into the device.  Some devices allow for things to be captured in different methods, such as capturing sound or video clip by recording it, downloading or uploading images or simply inputting the information directly, such as text and documents.  Capturing does not always have to be done by the designer or creator; often times, the learner has a chance to capture part of the lesson, by speaking answers into an built in microphone or recording a video of themselves to share in a chat or discussion.  The capture aspect of MLearning is often overlooked because it is a key part development and is generally done without much thought, but without it, the information crucial to any MLearning course could not be introduced and could not be stored or shared for learners to use and collaborate on.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capture aspect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Capture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capture aspect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why it is important for the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ways content can be captured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Ask them to name different ways capture is used for the learner and the instructor.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capture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29312422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Although MLearning is most often done individually, it still emphasizes the need for learners to communicate with each other – inside or outside of the course.  One of the most common examples of this is the use of a messaging system within MLearning, such as instant messaging or chat rooms.  With these functions, users are able to communicate with one another within the course in order to ask questions, get opinions, share ideas or simply discuss what they have learned.  While many users realize they are responsible for their own learning and training, it is important for them to realize they are not alone in their journey and can reach out to someone, if needed.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Communication goes for the users as well as members of management and team leaders.  Although they may not be in the MLearning course themselves, it is important to show the employee they can still communicate with you when they need to.  Let the employee know it is alright for them to come away from the screen if they are seeking advice or help on either side of their learning.  Make sure they are aware that your physical door, as well as your digital one, is always open for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methods of communication used in </a:t>
            </a:r>
            <a:r>
              <a:rPr lang="en-US" sz="1200" kern="1200" dirty="0" err="1">
                <a:solidFill>
                  <a:schemeClr val="tx1"/>
                </a:solidFill>
                <a:effectLst/>
                <a:latin typeface="+mn-lt"/>
                <a:ea typeface="+mn-ea"/>
                <a:cs typeface="+mn-cs"/>
              </a:rPr>
              <a:t>MLearning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Improving Communication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communication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23284425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Audra and Ben were assigned to create a new MLearning training course for the release of the company’s new product line.  They were told employees will need to complete the course before the new product arrives so that they are familiar with it and can sell it.  They were unsure how to get started.</a:t>
            </a:r>
          </a:p>
          <a:p>
            <a:r>
              <a:rPr lang="en-US" sz="1200" kern="1200" dirty="0">
                <a:solidFill>
                  <a:schemeClr val="tx1"/>
                </a:solidFill>
                <a:effectLst/>
                <a:latin typeface="+mn-lt"/>
                <a:ea typeface="+mn-ea"/>
                <a:cs typeface="+mn-cs"/>
              </a:rPr>
              <a:t>“Well, we can create an outline using the four C’s of MLearning.” Ben told her.  “We’ll start with the content.”  Ben and Audra outlined what information should be included and how it should be displayed.  They determined if they should use recent pictures, charts and any product descriptions they had available.</a:t>
            </a:r>
          </a:p>
          <a:p>
            <a:r>
              <a:rPr lang="en-US" sz="1200" kern="1200" dirty="0">
                <a:solidFill>
                  <a:schemeClr val="tx1"/>
                </a:solidFill>
                <a:effectLst/>
                <a:latin typeface="+mn-lt"/>
                <a:ea typeface="+mn-ea"/>
                <a:cs typeface="+mn-cs"/>
              </a:rPr>
              <a:t>“As for the computing, we’ll make it into a fun application that features a lot of touch points and sequences.  But we’ll need to make sure every option responds to a touch and doesn’t get stuck.” Audra suggested. </a:t>
            </a:r>
          </a:p>
          <a:p>
            <a:r>
              <a:rPr lang="en-US" sz="1200" kern="1200" dirty="0">
                <a:solidFill>
                  <a:schemeClr val="tx1"/>
                </a:solidFill>
                <a:effectLst/>
                <a:latin typeface="+mn-lt"/>
                <a:ea typeface="+mn-ea"/>
                <a:cs typeface="+mn-cs"/>
              </a:rPr>
              <a:t>For the Capture sequence, Ben suggested they input videos about the product and allow the user to download photos and descriptions about it if they choose.  Finally, for Communication, Audra installed an instant message program as well as an email button for users to use if they have any questions or problems in which they will need to contact someone.</a:t>
            </a:r>
          </a:p>
          <a:p>
            <a:r>
              <a:rPr lang="en-US" sz="1200" kern="1200" dirty="0">
                <a:solidFill>
                  <a:schemeClr val="tx1"/>
                </a:solidFill>
                <a:effectLst/>
                <a:latin typeface="+mn-lt"/>
                <a:ea typeface="+mn-ea"/>
                <a:cs typeface="+mn-cs"/>
              </a:rPr>
              <a:t>“I think our MLearning course is ready to go!” Ben said.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Four C’s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four C’s of creating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problems did Ben and Audra face when creating the course?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Ben determine where to start when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40368465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All great processes start with some sort of outline or guide to follow during the creation process.  For MLearning, the outline process developed into a framework, which combines several different aspects of MLearning into one model.  When aspects of devices, learning ability and social interactions come together, they illustrate the different components that make MLearning so successful.</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40948904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 MLearning, the Framework for the Rational Analysis of Mobile Education, or FRAME, model was created by Dr. Marguerite Koole and is designed to show how the different aspects of mobile learning work with each other to enhance learning and overall user success.  As the different aspects overlap, they define areas learners can face and how they can move from one area to the next.  Although the FRAME Model is generally applied to any form of learning with technology, it has become a great tool in defining and illustrating the different aspects of Mlearning.</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Three aspects of the FRAME Model: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Device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Learner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aspect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FRAME Model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 FRAME Model describes the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FRAME Model with the class.  Ask the class how the FRAME Model applies to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other forms of education.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FRAME Model describe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35193455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first aspect of MLearning is the Device aspect, which focuses on the physical and functional characteristics of the mobile device used by the learner.  When beginning MLearning, one of the first steps is to choose a mobile device to use.  The characteristics and capabilities of this device can play a role in the success of the learner.  The hardware of the device must be suitable for the course, such as the size/shape, storage units and any additional input/output devices.  Additionally, the software must be able to perform properly as well, such as the processing speed, response ratings, general power and the likeliness of malfunctioning at some point.   Although this aspect is often overlooked as a separate component, it is the most important part of MLearning because the learner cannot connect to the learning materials without a device that works properly and efficiently.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observed for the Device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Physical characteristics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Input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Output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File/Storage 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Processing speed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Error rates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characteristics of mobile devices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Device Aspect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the devices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The Device Aspect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characteristics are important in devices used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3593379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Another aspect of MLearning is the actual learner themselves.  This aspect refers to the learner’s individual abilities and capabilities, such as their use of memory and prior knowledge when learning and how they merge prior knowledge with newly acquired knowledge.  It also describes how learners use emotions and personal motivation to guide their sense of learning and as well as store and transfer information within the brain.  The learning material may be available and ready to use, but MLearning cannot take place if the learner does not make the effort to connect.</a:t>
            </a:r>
          </a:p>
          <a:p>
            <a:r>
              <a:rPr lang="en-US" sz="1200" kern="1200" dirty="0">
                <a:solidFill>
                  <a:schemeClr val="tx1"/>
                </a:solidFill>
                <a:effectLst/>
                <a:latin typeface="+mn-lt"/>
                <a:ea typeface="+mn-ea"/>
                <a:cs typeface="+mn-cs"/>
              </a:rPr>
              <a:t>Criteria observed for the Learner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Prior knowledge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Memory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Emotions/Motivations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Learning styles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characteristics of leaners.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Learner Aspect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the learner involved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The Learner Aspect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learner affect the process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15052711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large portion of MLearning is done individually, which can make the Social aspect of MLearning sound almost like a contradiction.  But the Social aspect refers to processes of social interaction and cooperation that the learner has not only with other uses, but even with the learning material itself.  After all, learners must follow rules and obey guidelines, such as following deadlines and studying the correct material.  Cooperation allows users to communicate with one another and exchange ideas, knowledge and even learning practices.  The majority of the Social aspect boils down to the ‘culture’ of the learner and the environment.  In MLearning, this environment involves the virtual surroundings the learner must submit to in order to access the material.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observed for the Social aspect: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Conversation/Speech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Cooperation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Culture practices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Social interactions</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characteristics of social practices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Social Aspect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aspects of the social practices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 The Social Aspect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social aspect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1061809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5142691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Linda was trying to create a new MLearning course for the company’s new employee program that was coming up.  But she had never designed a MLearning course before, and seemed kind of lost in the process.  She asked her coworker, Donny for help.  Donny had worked on some of the company’s other MLearning courses, so he had some knowledge about them.  Linda asked Donny about what areas to cover and how to know her content and computer components were working.  Donny explained to Linda about the three different aspects of MLearning: the devices, the learner and the social interaction if it.  He first reviewed what devices her program was meant for and had to determine if it would work on any other devices as well.  He then asked her if she determined what type of learners would learn best from the course and if not, what else could she do to appeal to them and why.  Finally, Donny asked her how learners could socially interact with one another, such as by using messaging or trading ideas in the course so that the learner doesn’t feel alone.</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“Wow!” Linda said.  “I may have had all the pieces right, but thanks for showing me how to put them together!”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aspects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Would Linda have been able to create a successful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if she didn’t identify these aspects?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Linda having difficulty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31934542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While MLearning has been praised as a new method for learning on the go and increasing access to forms of knowledge, it is not without its own challenges.  The use of technology always brings the chance of errors/malfunctions or decreasing the amount of social interaction between people.  But by knowing these challenges ahead of time, you are more likely to combat them if they should arise in your MLearning course.</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148593908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As we’ve stressed with MLearning, technology plays a huge factor in any MLearning course.  In fact, MLearning cannot be accessed at all without one or more forms of technology.  For MLearning, the user must have a mobile device and must be connected to some form of internet or Wi-Fi.  If they are not connected or if the device malfunctions, the learning has to stop.  This dependence on technology can become a major challenge for companies that offer MLearning.  If another form of learning is not offered, such as traditional training classes, the employee will not be able to complete any MLearning courses until they can become connected to a form of technology.  This can be a stressful challenge in cases of power outages, device malfunction, internet server problems or even if the company has a lack of supplies and devices for their employees.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difference forms of technology dependence.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Dependence on Technology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that people can become dependent on technology.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 My Dependence on Technology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depend on technology for 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29753044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Technology has always been a great way to bring people together with the use of chat rooms and forums, instant messaging and even the simple e-mail.  However, on the same note, it has also allowed for people to become more distant with each other and even decrease quality communication at the same time.  Today, coworkers do not spend much time communicating with each other or taking the time to exchange ideas and opinions.  The concept of MLearning has worked to eliminate much of this interaction and limit coworker interaction to instant messaging, chat rooms or quick e-mails.  Because there is little human-to-human connection, the quality of communication between coworkers diminishes and becomes less meaningful in an employee relationship.  To help rectify this problem, it is important that managers arrange face-to-face meetings and gathering times outside of the MLearning world so that employees can remain connected to one another in real life while they continue to learn in the cyber world.</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characteristics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Decreased Quality of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can affect the characteristics of quality communication.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ways to communicate through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Then ask them why they think these methods have decreased quality communication among its users.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quality communication be affected by technology?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6114177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With MLearning, almost everything exists in the world of technology and the World Wide Web.  Unfortunately, the internet and certain forms of technology have proven very unsafe and very unsecure of the last several years.  In any form technology, there is a risk of files being hacked, infiltrated or even stolen.  Internet connections always run the risk of viruses, malware and information phishers.  Additionally, the content of the MLearning course itself may be unsafe since it is susceptible to illegal copyright use and plagiarism.  Even though companies can work to install great anti-virus tools or even device firewalls, they may not be completely safe from the internet.  While companies cannot eliminate the security risk altogether, they can help reduce the risk with proper employee training.  Employees should be trained on what information they can/cannot download, what to do if they find a problem, and how to work with the information technology department with any security they may have in and out of the MLearning course.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9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methods of security.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Security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security can be important when using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reason security is needed in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Then ask them what methods they would use to secure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security important in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7617794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One of the great benefits of MLearning is that it can be done on a number of electronic devices which many people have adapted into their everyday lives.  But with any form of technology, using MLearning on a device that has other capabilities, such as social networks, emails and even games, the risk of becoming distracted increases.  While some company devices have blocked the ability to download games or applications and limit access to certain websites, there is little that can be done if the employee decides to use one of their own mobile devices to complete the course.  The thought of having games or social networking sites next to their MLearning course can prove too much for some employees and can allow them to become easily distracted while preventing them from getting any of the course completed.  Unfortunately, there is no proven method to prevent distractions.  Companies can only stress to their employees the importance of completing the training within the designated time frame and help them form the self-discipline they need to stay on track.</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forms of distraction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Risks of Distractions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things that can cause distraction in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Reducing Distractions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distractions affect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129517770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Zach was trying to decide if he should create a MLearning course for his coworkers about a recent change in the company’s new vacation policy.  He thought it would be a good way for employees to review the new policy and complete extra training on it.  Zach consulted with Mary, his manager, about if the course would be beneficial or not.  Mary was excited about the idea, but had a few problems she wanted Zach to work out first.  She said all the files had to be secure and that the users should always have a way to communicate with management if they have any questions.  Zach liked her ideas and added that employees should use company-sponsored devices so that it eliminates any distractions with non-work related activities.  Mary agreed and gave Zach the green light to begin designing the course.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Challenges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difficulties of using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problems did Zach face when he was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problems did Mary have with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25795422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MLearning is still a fairly new form of technology, it has already created a variety of advantages and benefits for companies that use it.  From decreasing costs to increasing the employee’s chances of learning, every company that uses MLearning has positive reasons to say why they have it on hand for many of their training or employee education courses.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15362428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One of the key aspects of MLearning is the fact that it is mobile learning, meaning that the devices and equipment used are smaller and more portable to use.  Using devices such as tablets or laptops means the company can save money on equipment costs and expenses.  After all, a tablet costs much less to buy, repair and maintain than a full desktop computer and accessories.  Another way the company decreases costs is by reducing the need for large scale training courses and taking employees away from the workplace to complete the training.  When training is mobile, the company can customize training to each employee, allowing them to complete any training they need while allowing them to remain in their working role at the same time.  The idea of MLearning allows for increased learning and increased opportunities for employees, with dramatically raising the costs for employers.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methods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cost less.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Decreased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ways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can reduce costs and save money.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 Decreasing Costs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decreases costs in any form of training?</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128</a:t>
            </a:fld>
            <a:endParaRPr lang="en-US" dirty="0"/>
          </a:p>
        </p:txBody>
      </p:sp>
    </p:spTree>
    <p:extLst>
      <p:ext uri="{BB962C8B-B14F-4D97-AF65-F5344CB8AC3E}">
        <p14:creationId xmlns:p14="http://schemas.microsoft.com/office/powerpoint/2010/main" val="6143817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In a well-planned MLearning course, the user always has access to some form of support if they run into a problem.  Commonly known as tech support, it is important for the user to have various types of support available for problems such as technical issues, software/hardware problems, course questions or issues, or even simple need for face-to-face questioning.  Most MLearning courses are designed to offer some form of chat or email system that allow user to send message to tech support or chat with a technician to solve any problem they are facing.  Outside of the course, managers and team leads should let users know how and when they are available for support, whether by phone, messaging or in your office, so that they have a live person they can reach out to when the electronic versions are not giving them the answers they need.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Ideas for support systems: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In-program chat with tech support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Email support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Instant messaging between coworkers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Live contact options for outside the course</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forms of support staff</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Available Support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of support systems in </a:t>
            </a:r>
            <a:r>
              <a:rPr lang="en-US" sz="1200" kern="1200" dirty="0" err="1">
                <a:solidFill>
                  <a:schemeClr val="tx1"/>
                </a:solidFill>
                <a:effectLst/>
                <a:latin typeface="+mn-lt"/>
                <a:ea typeface="+mn-ea"/>
                <a:cs typeface="+mn-cs"/>
              </a:rPr>
              <a:t>MLearning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 Being Available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support resources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129</a:t>
            </a:fld>
            <a:endParaRPr lang="en-US" dirty="0"/>
          </a:p>
        </p:txBody>
      </p:sp>
    </p:spTree>
    <p:extLst>
      <p:ext uri="{BB962C8B-B14F-4D97-AF65-F5344CB8AC3E}">
        <p14:creationId xmlns:p14="http://schemas.microsoft.com/office/powerpoint/2010/main" val="4291716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5070313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Another advantage of allowing employees to use MLearning is the fact that no matter what point they are in during training, they have access to an unlimited amount of resources for help and guidance.  Since MLearning already takes place on the internet, users are never far away from resources that allow them to search through numerous reference guides, textbooks and articles that can give them additional answers they may need.  The same internet that powers their course can give them the opportunity to search thousands of resources at once on practically any topic.  Because they can instantly access the internet on the same device they are using for MLearning, the user does not necessarily need to stop everything they are doing to search a question and find additional answers to their questions.  Once they have found what they needed, they can easily return to their MLearning course without missing a beat.</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types of resources.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Unlimited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different resources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18: My Resources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unlimited resources a good thing to have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130</a:t>
            </a:fld>
            <a:endParaRPr lang="en-US" dirty="0"/>
          </a:p>
        </p:txBody>
      </p:sp>
    </p:spTree>
    <p:extLst>
      <p:ext uri="{BB962C8B-B14F-4D97-AF65-F5344CB8AC3E}">
        <p14:creationId xmlns:p14="http://schemas.microsoft.com/office/powerpoint/2010/main" val="244125664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With the ease and versatility of using MLearning in the workplace, it’s no wonder many companies have adapted it for ways of training and continuously training their employees.  Traditionally, employees are trained when they are newly hired to a company.  Any forms of training or learning after this is usually few and far between due to a lack of available instructors and training resources.  MLearning allows for employees to continue learning with the company through courses that they can complete on the go and on their own time.  Employees are able to continue learning about new products and services the company has to offer, any changes in policies and procedures, and keep up to date on any news within the entire industry. Continuous learning with the company is made possible through a variety of MLearning courses supported by the company and made available to its employees.</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advantages of continuous learning.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Continuous Learning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continuous learning can be achieved through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meaning of continuous learning with the class and ask why they think it is important.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continuous learning important within a company?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131</a:t>
            </a:fld>
            <a:endParaRPr lang="en-US" dirty="0"/>
          </a:p>
        </p:txBody>
      </p:sp>
    </p:spTree>
    <p:extLst>
      <p:ext uri="{BB962C8B-B14F-4D97-AF65-F5344CB8AC3E}">
        <p14:creationId xmlns:p14="http://schemas.microsoft.com/office/powerpoint/2010/main" val="12289631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Diane was excited about creating a MLearning course for the company’s new product release.  She knew the course would be excited as well as helpful for the employees.  She met with her team lead, Kevin, to talk with him about putting the course in effect.  Kevin was a little skeptical about using a MLearning course, and asked Diane to explain the benefits to him.  First, Diane talked about how the company would save money and reduce training costs.  Then she told him about the great amount of resources the employees would have access to while training since the devices were connected to the internet.  Not only would the employees be able to continue learning for the company, but they would have great access to manager, coworkers and other support staff the whole time they were in the MLearning course.  Kevin liked Diane’s ideas and like the benefits the course could bring, and agreed to help Diane bring the course to the rest of the employees in the company.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Benefits of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using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Diane convince Kevin to use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for employees?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Kevin agree to use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for employees?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132</a:t>
            </a:fld>
            <a:endParaRPr lang="en-US" dirty="0"/>
          </a:p>
        </p:txBody>
      </p:sp>
    </p:spTree>
    <p:extLst>
      <p:ext uri="{BB962C8B-B14F-4D97-AF65-F5344CB8AC3E}">
        <p14:creationId xmlns:p14="http://schemas.microsoft.com/office/powerpoint/2010/main" val="26968332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Now that you’ve learned all about the different aspects, challenges and benefits of MLearning – how do you get things started?  Once many companies learn about MLearning, they are anxious to include it in their own company operations.  The key is knowing how to get MLearning started and know how to carry through to become a company success.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18610326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As with any project or course, one of the first steps to launching your MLearning course is to gather and organize all of your available resources.  For MLearning, this can include any devices or equipment needed, identifying and mapping all available internet connections, and organizing a tech support team and/or a help desk team to address any popular problems.  Many MLearning designers choose to also create a back-up file/course for learners to use in case a problem should come up with the original files (internet outage, file corruption, etc.).  However you choose to gather and organize the resources, remember it is important for any project to organize these resources into one place before the project can even get started.  The extra preparation will go a long way in ensuring the entire course is a success.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Resources you’ll need: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Available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Available internet connections, or hotspots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Support staff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Back-up educational/training materials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different resources needed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Organize Your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forms of resources needed to begin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19: Organization of Resources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organize the resources we have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144</a:t>
            </a:fld>
            <a:endParaRPr lang="en-US" dirty="0"/>
          </a:p>
        </p:txBody>
      </p:sp>
    </p:spTree>
    <p:extLst>
      <p:ext uri="{BB962C8B-B14F-4D97-AF65-F5344CB8AC3E}">
        <p14:creationId xmlns:p14="http://schemas.microsoft.com/office/powerpoint/2010/main" val="41648964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Now that your resources are in order and ready to be put to use, the next step in creating your MLearning course is to form a work plan that utilizes them.  A work plan, also known as an action plan, is created to show the potential ‘flow’ of the project or course and outline how the MLearning course is started, carried out by employees and then wrapped up.  Factors such as materials needed, what roles management will play, job responsibilities and employee requirements should be included in this plan.  Once the work plan is formed, share it with the rest of the MLearning team to address any questions or problems that could come up before the plan is put into place.  Once the details have been ‘smoothed out’, management can begin getting the work plan moving and let the MLearning begin!</a:t>
            </a:r>
          </a:p>
          <a:p>
            <a:r>
              <a:rPr lang="en-US" sz="1200" b="1"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parts of a work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Form a Work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parts of a work plan and how they form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parts of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work plan with the class.  Ask them which parts should or should not be included in the plan.  Why or why not?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different parks of a work plan?</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145</a:t>
            </a:fld>
            <a:endParaRPr lang="en-US" dirty="0"/>
          </a:p>
        </p:txBody>
      </p:sp>
    </p:spTree>
    <p:extLst>
      <p:ext uri="{BB962C8B-B14F-4D97-AF65-F5344CB8AC3E}">
        <p14:creationId xmlns:p14="http://schemas.microsoft.com/office/powerpoint/2010/main" val="21474223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After the MLearning course has been organized and a work plan has been created, how do you get the employee’s excited enough to become engaged and participate?  After all, the idea of MLearning doesn’t just present itself to employees and make them leap for joy for this new method of training!  Even the best planned MLearning course accomplishes nothing without employee participation.  The key is to engage your employees into the MLearning idea and introduce them to how MLearning can work for them.  Show them the course and how it can be completed in different methods.  Show them it is a practical and easy-going method to complete things that are important to them and their job, such as training and educational courses.  If possible, include employees in the MLearning course design and/or organization.  Employees are more likely to become engaged in something when they feel as though they are a part of it and can contribute to its final success. </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methods of engaging employees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Engage Employees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methods to engage employees into becoming excited about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 Engaging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engage employees for an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146</a:t>
            </a:fld>
            <a:endParaRPr lang="en-US" dirty="0"/>
          </a:p>
        </p:txBody>
      </p:sp>
    </p:spTree>
    <p:extLst>
      <p:ext uri="{BB962C8B-B14F-4D97-AF65-F5344CB8AC3E}">
        <p14:creationId xmlns:p14="http://schemas.microsoft.com/office/powerpoint/2010/main" val="192091447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Now that you’ve organized your course, created a great work plan and even have the support of your employees on board – now what?  One of the most important aspects of MLearning is establishing your end goal – What do you want to see happen with this course?  Do you want to train new employees?  Do you want to make the new product familiar to everyone?  Do you want to give employee’s access to further training?  Do you just want to be informational?  Establishing an end goal for your MLearning course can actually be tied in with the course organization and work plan, but it is important for management and designers to spend a little more time on this step.  Without an end goal in sight, the course can lack structure and fail to make its mark with employee users.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yourself: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I want users to get from this course?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will they get that message?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 can I convey that message within the course?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reasons for establishing an end goal.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Establishing an End Goal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establishing an end goal for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different reasons for creating a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and the end goal they hope to achieve.  Ask the class to list some ideas for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that would achieve an end goal.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aspects of forming an end goal for a course?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147</a:t>
            </a:fld>
            <a:endParaRPr lang="en-US" dirty="0"/>
          </a:p>
        </p:txBody>
      </p:sp>
    </p:spTree>
    <p:extLst>
      <p:ext uri="{BB962C8B-B14F-4D97-AF65-F5344CB8AC3E}">
        <p14:creationId xmlns:p14="http://schemas.microsoft.com/office/powerpoint/2010/main" val="10234869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Martin was having a meeting with his co-manager, Sandy, about creating a MLearning course for their employees.  Martin liked the idea of having the employees use a MLearning course and would help keep them up to date on things.  Sandy agreed and told him they need to lay the foundation for the course, but wasn’t sure where to start.  Martin suggested they start by organizing the resources they have at their disposal.  After that, Sandy helped him create a work plan and establish the end goal they would want for the employees.  Lastly, Martin worked out a plan to engage employees and get them interested in taking part in the course.  Martin and Sandy were excited about the course and were anxious to develop it further and get the course rolling.</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Getting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Started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Martin and Sandy face when creating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for the employees?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Martin excited about the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148</a:t>
            </a:fld>
            <a:endParaRPr lang="en-US" dirty="0"/>
          </a:p>
        </p:txBody>
      </p:sp>
    </p:spTree>
    <p:extLst>
      <p:ext uri="{BB962C8B-B14F-4D97-AF65-F5344CB8AC3E}">
        <p14:creationId xmlns:p14="http://schemas.microsoft.com/office/powerpoint/2010/main" val="93354220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Knowing how MLearning works and how it can be used in the company does make it automatically successful.  While it is important to have a strong MLearning course, it can be almost useless if employees are not trained on how to use it properly.  The ‘training’ for the use of MLearning does not have to be a lengthy process, but employees need to be aware of the different aspects involved, devices used and where they can go for help before being allowed to dive in head first.</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2200591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While MLearning can be done anywhere, the initial employee training should occur in one place.  The term ‘training facility’ refers to wherever the employee receives their formal training and is introduced to the course materials and learns how to use their MLearning course.  For many employers, management will establish a time to train employees on how to use their designated course or access the learning materials.  This can be done on a schedule, such as every quarter to accommodate new employees, or on an as-needed for individual employees that need it.  Common ‘facilities’ include a designated training room, meeting room, cubicle or even somewhere outside the office, such as meeting at a restaurant.  Having a training facility is important because it allows the company to gather employees in one place and prepare them for the course they are about to begin with.  Employees need this contact before starting out on their own so they can ask any questions they may have and establish possible work plan.</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training facilities.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 Facilities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training facilities are important during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training.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 facilities with the class.  Ask them to name some of the different training facilities they have been in before.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training facilities important during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160</a:t>
            </a:fld>
            <a:endParaRPr lang="en-US" dirty="0"/>
          </a:p>
        </p:txBody>
      </p:sp>
    </p:spTree>
    <p:extLst>
      <p:ext uri="{BB962C8B-B14F-4D97-AF65-F5344CB8AC3E}">
        <p14:creationId xmlns:p14="http://schemas.microsoft.com/office/powerpoint/2010/main" val="3753265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One of the main difficulties with MLearning is the lack of quality communication.  Many users feel since they are learning individually and in another location, they may not have anyone to turn to for help or assistance.  Even after establishing lines of communication through a messaging service or support staff, the waves of communication may not flow.  As part of management, it is important to continue to encourage feedback from the employee once they have started the MLearning course.  Don’t forget to check on their progress periodically, offer feedback and ask if they need help in any of the learning areas.  Always let the employee know they can contact you when they need to – that your door is open to them no matter where they are.  Even if the employee doesn’t need help finishing the course, it will make them feel more confident knowing there is someone they can talk to if needed.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 of various ways to communicate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Make it safe to communicate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Encourage honest dialogue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Schedule times for delivering feedback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Encourage Communication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communication is important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and how it can be encouraged among users.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the importance of communication in the workplace.  Ask them about different ways to communicate among managers and coworkers for help.  Write some of their answers on the board/flipchart.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communication affect the success of training?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1570585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Every company has rules and guidelines that they establish for their employees, in any situation.  Before any employee embarks on a MLearning course, it is important to establish the rules and guidelines that they would need to follow.  Common guidelines to establish for employees are policies regarding deadlines, outline of job responsibilities, when/how to use the mobile devices for the course, and even guidelines about contacting coworkers and management outside of the course.  By establishing these guidelines before the employee begins their MLearning course helps them to be better prepared and understand what is expected of them during their course.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guideline tips: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Honor deadlines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Work/responsibility guidelines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Equipment usage guidelines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Communication policies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types of guidelines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Establish Guidelines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forms of guidelines usually established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21: Following Guidelines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guidelines affect learning?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9161136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Now that the user and educational aspect of MLearning has been outlined and established, the final phase is to ensure that the employees are able to use the designated mobile device for their MLearning.  For some employees, they may decide to use their own mobile phone or tablet and they will already know how to work it.  But they will still need to know instructions of how to access the learning on their device, such as needing to download an app or install certain software.  If the employee will be using a company sponsored mobile device, a trainer or member of management should take the time to demonstrate and instruct the employee on how to operate the device.  Let them become familiar with the buttons, functions, software use and ways to access the MLearning course.  An employee should never begin a MLearning course before learning how to work the equipment properly.</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types of equipment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Equipment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training about equipment used in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22: Equipment in the Workplace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forms of equipment require training in the workplace?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163</a:t>
            </a:fld>
            <a:endParaRPr lang="en-US" dirty="0"/>
          </a:p>
        </p:txBody>
      </p:sp>
    </p:spTree>
    <p:extLst>
      <p:ext uri="{BB962C8B-B14F-4D97-AF65-F5344CB8AC3E}">
        <p14:creationId xmlns:p14="http://schemas.microsoft.com/office/powerpoint/2010/main" val="28178080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sz="1200" kern="1200" dirty="0">
                <a:solidFill>
                  <a:schemeClr val="tx1"/>
                </a:solidFill>
                <a:effectLst/>
                <a:latin typeface="+mn-lt"/>
                <a:ea typeface="+mn-ea"/>
                <a:cs typeface="+mn-cs"/>
              </a:rPr>
              <a:t>Fiona was just hired by XYZ Company and was ready to begin her new employee orientation.  She was told in her interview that all new employees will complete their training through the company’s MLearning class and she was very nervous about it.  On her first day, Fiona arrived and met with her new manager, John, who was going to help her get set up for her MLearning.  John took Fiona into the company’s employee training room and brought out several mobile devices and print-outs about the course.  John began talking about the content and materials that Fiona would need to cover.  He reviewed what content she would need to finish and the deadlines for them.  Finally, John encouraged Fiona to contact him if she had any questions or had problems with the course.  He made sure she had his contact number and showed her how to find his office, if needed.</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Employee Training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aspects of training employees on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would Fiona have handled her </a:t>
            </a:r>
            <a:r>
              <a:rPr lang="en-US" sz="1200" kern="1200" dirty="0" err="1">
                <a:solidFill>
                  <a:schemeClr val="tx1"/>
                </a:solidFill>
                <a:effectLst/>
                <a:latin typeface="+mn-lt"/>
                <a:ea typeface="+mn-ea"/>
                <a:cs typeface="+mn-cs"/>
              </a:rPr>
              <a:t>MLearning</a:t>
            </a:r>
            <a:r>
              <a:rPr lang="en-US" sz="1200" kern="1200" dirty="0">
                <a:solidFill>
                  <a:schemeClr val="tx1"/>
                </a:solidFill>
                <a:effectLst/>
                <a:latin typeface="+mn-lt"/>
                <a:ea typeface="+mn-ea"/>
                <a:cs typeface="+mn-cs"/>
              </a:rPr>
              <a:t> course without John’s help?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John lead Fiona through the training course?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360014653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Although this workshop is coming to a close, we hope that your journey to MLearning is just beginning. Please take a moment to review and update your action plan. This will be a key tool to guide your progress in the days, weeks, months, and years to come. We wish you the best of luck on the rest of your travels.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175</a:t>
            </a:fld>
            <a:endParaRPr lang="en-US" dirty="0"/>
          </a:p>
        </p:txBody>
      </p:sp>
    </p:spTree>
    <p:extLst>
      <p:ext uri="{BB962C8B-B14F-4D97-AF65-F5344CB8AC3E}">
        <p14:creationId xmlns:p14="http://schemas.microsoft.com/office/powerpoint/2010/main" val="14669695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Words from the Wise</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John Traxler</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The phrase 'mobile learning' portrays it as a version of learning, the mobile version. It ignores the transformative effect of mobility on the nature of learning and of learners and on the wider society; it might be easier to see not as the mobile bit of learning but the learning bit of mobile and mobile is the defining characteristic of our societies.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Donna Abernathy</a:t>
            </a:r>
            <a:r>
              <a:rPr lang="en-US" sz="1200" b="1" i="1"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Relax – the “m” in MLearning represents the backstage delivery technology.  Learning and performance are still the big stars.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Jay Cross</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This ain't no questions that indeed as much as I love my laptop that is not the way world is going to learn. They are going to learn on tablets and phones. Better be on board or miss the train.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Judy Brown</a:t>
            </a:r>
            <a:r>
              <a:rPr lang="en-US" sz="1200" b="1" i="1"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 Think outside the course.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176</a:t>
            </a:fld>
            <a:endParaRPr lang="en-US" dirty="0"/>
          </a:p>
        </p:txBody>
      </p:sp>
    </p:spTree>
    <p:extLst>
      <p:ext uri="{BB962C8B-B14F-4D97-AF65-F5344CB8AC3E}">
        <p14:creationId xmlns:p14="http://schemas.microsoft.com/office/powerpoint/2010/main" val="403763468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177</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178</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179</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180</a:t>
            </a:fld>
            <a:endParaRPr lang="en-US" dirty="0"/>
          </a:p>
        </p:txBody>
      </p:sp>
    </p:spTree>
    <p:extLst>
      <p:ext uri="{BB962C8B-B14F-4D97-AF65-F5344CB8AC3E}">
        <p14:creationId xmlns:p14="http://schemas.microsoft.com/office/powerpoint/2010/main" val="33220708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181</a:t>
            </a:fld>
            <a:endParaRPr lang="en-US" dirty="0"/>
          </a:p>
        </p:txBody>
      </p:sp>
    </p:spTree>
    <p:extLst>
      <p:ext uri="{BB962C8B-B14F-4D97-AF65-F5344CB8AC3E}">
        <p14:creationId xmlns:p14="http://schemas.microsoft.com/office/powerpoint/2010/main" val="335489763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182</a:t>
            </a:fld>
            <a:endParaRPr lang="en-CA" dirty="0"/>
          </a:p>
        </p:txBody>
      </p:sp>
    </p:spTree>
    <p:extLst>
      <p:ext uri="{BB962C8B-B14F-4D97-AF65-F5344CB8AC3E}">
        <p14:creationId xmlns:p14="http://schemas.microsoft.com/office/powerpoint/2010/main" val="1028003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26" name="Picture 2" descr="C:\Users\Darren\Desktop\New Photos\s02082.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8731" t="8494" r="8761" b="6432"/>
          <a:stretch/>
        </p:blipFill>
        <p:spPr bwMode="auto">
          <a:xfrm>
            <a:off x="7239000" y="4495800"/>
            <a:ext cx="1805986" cy="2262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5895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99582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8225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408272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575537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144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8240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2648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320067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871567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598694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7/21/2017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0.xml"/><Relationship Id="rId1" Type="http://schemas.openxmlformats.org/officeDocument/2006/relationships/slideLayout" Target="../slideLayouts/slideLayout6.xml"/><Relationship Id="rId4" Type="http://schemas.openxmlformats.org/officeDocument/2006/relationships/image" Target="../media/image10.svg"/></Relationships>
</file>

<file path=ppt/slides/_rels/slide18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1.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46758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2C5D20B-49E7-4DCC-99EA-A0F5DBD4563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6CCA8418-FF4C-4638-BE40-4E2BB0183603}"/>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68285C7-7061-4330-AF22-88710CA0736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8069" tIns="55369" rIns="68069" bIns="55369"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Linda was trying to create a new MLearning course for the company’s new employee program that was coming up</a:t>
              </a:r>
              <a:endParaRPr lang="en-US" sz="2000" kern="1200" dirty="0">
                <a:solidFill>
                  <a:schemeClr val="bg1"/>
                </a:solidFill>
              </a:endParaRPr>
            </a:p>
          </p:txBody>
        </p:sp>
        <p:sp>
          <p:nvSpPr>
            <p:cNvPr id="5" name="Rectangle: Rounded Corners 4">
              <a:extLst>
                <a:ext uri="{FF2B5EF4-FFF2-40B4-BE49-F238E27FC236}">
                  <a16:creationId xmlns:a16="http://schemas.microsoft.com/office/drawing/2014/main" id="{8CC73285-269C-4A61-9D45-81768CD5D215}"/>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3F72F11-90F7-4E83-82DF-65FDC8BC55B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She asked her coworker, Donny for help</a:t>
              </a:r>
              <a:endParaRPr lang="en-US" sz="2000" kern="1200" dirty="0">
                <a:solidFill>
                  <a:schemeClr val="bg1"/>
                </a:solidFill>
              </a:endParaRPr>
            </a:p>
          </p:txBody>
        </p:sp>
        <p:sp>
          <p:nvSpPr>
            <p:cNvPr id="7" name="Rectangle: Rounded Corners 6">
              <a:extLst>
                <a:ext uri="{FF2B5EF4-FFF2-40B4-BE49-F238E27FC236}">
                  <a16:creationId xmlns:a16="http://schemas.microsoft.com/office/drawing/2014/main" id="{1C6ABE60-568B-4579-A313-3BEE0B7705B4}"/>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70E8B8CC-0F62-4ECD-8EFC-1036039B4AE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Donny explained to Linda about the three different aspects of MLearning: the devices, the learner and the social interaction if it</a:t>
              </a:r>
              <a:endParaRPr lang="en-US" sz="2000" kern="1200" dirty="0">
                <a:solidFill>
                  <a:schemeClr val="bg1"/>
                </a:solidFill>
              </a:endParaRPr>
            </a:p>
          </p:txBody>
        </p:sp>
        <p:sp>
          <p:nvSpPr>
            <p:cNvPr id="9" name="Rectangle: Rounded Corners 8">
              <a:extLst>
                <a:ext uri="{FF2B5EF4-FFF2-40B4-BE49-F238E27FC236}">
                  <a16:creationId xmlns:a16="http://schemas.microsoft.com/office/drawing/2014/main" id="{EDA02458-0B42-446A-AA80-37F090FAFDF2}"/>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6ADEBA02-DEBA-4FF3-B3C2-6C200CFB004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He then asked her if she determined what type of learners would learn best from the course and if not, what else could she do to appeal to them and why  </a:t>
              </a:r>
              <a:endParaRPr lang="en-US" sz="2000" kern="1200" dirty="0">
                <a:solidFill>
                  <a:schemeClr val="bg1"/>
                </a:solidFill>
              </a:endParaRPr>
            </a:p>
          </p:txBody>
        </p:sp>
      </p:grpSp>
    </p:spTree>
    <p:extLst>
      <p:ext uri="{BB962C8B-B14F-4D97-AF65-F5344CB8AC3E}">
        <p14:creationId xmlns:p14="http://schemas.microsoft.com/office/powerpoint/2010/main" val="28706820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not an aspect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Social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Physical</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Learner</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FRAME Model helps to show what about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has changed over the year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aspects overlap</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can be beneficial to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mobile devices work</a:t>
            </a:r>
          </a:p>
        </p:txBody>
      </p:sp>
    </p:spTree>
    <p:extLst>
      <p:ext uri="{BB962C8B-B14F-4D97-AF65-F5344CB8AC3E}">
        <p14:creationId xmlns:p14="http://schemas.microsoft.com/office/powerpoint/2010/main" val="16298062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Which of the following is a device characteristic?</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Learning style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Communication options</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Motivations</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Storage capabilities</a:t>
            </a:r>
          </a:p>
          <a:p>
            <a:pPr marL="463550" marR="0" indent="3175">
              <a:lnSpc>
                <a:spcPct val="115000"/>
              </a:lnSpc>
              <a:spcBef>
                <a:spcPts val="0"/>
              </a:spcBef>
              <a:spcAft>
                <a:spcPts val="1000"/>
              </a:spcAft>
            </a:pP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Why is the “device aspect” considered the most important part of MLearning?</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connects the learner to the course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connect to the internet</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shows learners what to do in the course</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determine what the learner needs to know</a:t>
            </a:r>
          </a:p>
        </p:txBody>
      </p:sp>
    </p:spTree>
    <p:extLst>
      <p:ext uri="{BB962C8B-B14F-4D97-AF65-F5344CB8AC3E}">
        <p14:creationId xmlns:p14="http://schemas.microsoft.com/office/powerpoint/2010/main" val="1493576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learner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capabilities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 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 learning style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Types of communication</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Many learners use what to motivate their 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past achievements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emotions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device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manager’s help</a:t>
            </a:r>
          </a:p>
        </p:txBody>
      </p:sp>
    </p:spTree>
    <p:extLst>
      <p:ext uri="{BB962C8B-B14F-4D97-AF65-F5344CB8AC3E}">
        <p14:creationId xmlns:p14="http://schemas.microsoft.com/office/powerpoint/2010/main" val="15707169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is a social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Power options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styles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Emotions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social aspect of MLearning can seem contradicting because MLearning is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independently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 small groups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 very fun for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 moving through the course</a:t>
            </a:r>
          </a:p>
        </p:txBody>
      </p:sp>
    </p:spTree>
    <p:extLst>
      <p:ext uri="{BB962C8B-B14F-4D97-AF65-F5344CB8AC3E}">
        <p14:creationId xmlns:p14="http://schemas.microsoft.com/office/powerpoint/2010/main" val="16228768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Linda seek help from her coworker Donny?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to do the employee project alone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had never designed a MLearning course before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go on vacation so asked Donny to complete her assignment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her manager to know she didn’t complete the training course</a:t>
            </a:r>
          </a:p>
          <a:p>
            <a:pPr marL="341313"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Donny asked Linda if she had considered which of the following aspects in her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Learner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Social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 aspect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353660231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not an aspect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Social</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Physical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Learner</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three aspects of MLearning include Devices, Learners and Social aspects.  Physical is not one of them.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FRAME Model helps to show what about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has changed over the year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aspects overlap</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MLearning can be beneficial to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mobile devices work</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FRAME Model was created to demonstrate how the three aspects of MLearning overlap and connect each aspect to one another.</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9702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3. Which of the following is a device characteristic?</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Learning style</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Communication options</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Motivations</a:t>
            </a:r>
          </a:p>
          <a:p>
            <a:pPr marL="684213" lvl="0">
              <a:lnSpc>
                <a:spcPct val="115000"/>
              </a:lnSpc>
              <a:spcBef>
                <a:spcPts val="0"/>
              </a:spcBef>
              <a:spcAft>
                <a:spcPts val="100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Storage capabilities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Device characteristics include how devices function and what they are capable of, including storage capabilities, power options and error rates.</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3600" dirty="0">
                <a:latin typeface="Calibri" panose="020F0502020204030204" pitchFamily="34" charset="0"/>
                <a:ea typeface="Times New Roman" panose="02020603050405020304" pitchFamily="18" charset="0"/>
                <a:cs typeface="Times New Roman" panose="02020603050405020304" pitchFamily="18" charset="0"/>
              </a:rPr>
              <a:t>4. Why is the “device aspect” considered the most important part of MLearning?</a:t>
            </a:r>
          </a:p>
          <a:p>
            <a:pPr marL="684213" lvl="0">
              <a:lnSpc>
                <a:spcPct val="115000"/>
              </a:lnSpc>
              <a:spcBef>
                <a:spcPts val="0"/>
              </a:spcBef>
              <a:spcAft>
                <a:spcPts val="0"/>
              </a:spcAft>
              <a:buFont typeface="+mj-lt"/>
              <a:buAutoNum type="alphaLcParenR"/>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connects the learner to the course</a:t>
            </a:r>
            <a:endParaRPr lang="en-US" sz="36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connect to the internet</a:t>
            </a:r>
          </a:p>
          <a:p>
            <a:pPr marL="684213" lvl="0">
              <a:lnSpc>
                <a:spcPct val="115000"/>
              </a:lnSpc>
              <a:spcBef>
                <a:spcPts val="0"/>
              </a:spcBef>
              <a:spcAft>
                <a:spcPts val="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shows learners what to do in the course</a:t>
            </a:r>
          </a:p>
          <a:p>
            <a:pPr marL="684213" lvl="0">
              <a:lnSpc>
                <a:spcPct val="115000"/>
              </a:lnSpc>
              <a:spcBef>
                <a:spcPts val="0"/>
              </a:spcBef>
              <a:spcAft>
                <a:spcPts val="1000"/>
              </a:spcAft>
              <a:buFont typeface="+mj-lt"/>
              <a:buAutoNum type="alphaLcParenR"/>
            </a:pPr>
            <a:r>
              <a:rPr lang="en-US" sz="3600" dirty="0">
                <a:latin typeface="Calibri" panose="020F0502020204030204" pitchFamily="34" charset="0"/>
                <a:ea typeface="Times New Roman" panose="02020603050405020304" pitchFamily="18" charset="0"/>
                <a:cs typeface="Times New Roman" panose="02020603050405020304" pitchFamily="18" charset="0"/>
              </a:rPr>
              <a:t>It can determine what the learner needs to know</a:t>
            </a:r>
          </a:p>
          <a:p>
            <a:pPr marL="463550" marR="0" indent="3175">
              <a:lnSpc>
                <a:spcPct val="115000"/>
              </a:lnSpc>
              <a:spcBef>
                <a:spcPts val="0"/>
              </a:spcBef>
              <a:spcAft>
                <a:spcPts val="1000"/>
              </a:spcAft>
            </a:pPr>
            <a:r>
              <a:rPr lang="en-US" sz="3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“device aspect” is often considered the most important part of MLearning because it connects the leaner with the course material.  After all, a learner can’t access MLearning without the mobile part!</a:t>
            </a:r>
            <a:endParaRPr lang="en-US"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5514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learner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capabilities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Conversation abilities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 learning style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Types of communication</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Learner characteristics describe the characteristics of the learner in MLearning, including learning styles, emotions and motivations.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Many learners use what to motivate their 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past achievements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Their emotions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device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manager’s help</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Studies show that learners will typically use their emotions and feelings to help motivate them into learning.  This is why it is important to ensure learners are confident in themselves before beginning a MLearning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32795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is a social characteristic?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Power options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styles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Emotions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Conversation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Social characteristics include how users interact with each other, including conversation, communication, and etiquette.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social aspect of MLearning can seem contradicting because MLearning is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Done independently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Done in small groups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 very fun for users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 moving through the course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MLearning is typically done independently, there is still a social aspect to it that describes how users interact with each other within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1434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Linda seek help from her coworker Donny?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to do the employee project alone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had never designed a MLearning course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go on vacation so asked Donny to complete her assignment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didn’t want her manager to know she didn’t complete the training course</a:t>
            </a:r>
          </a:p>
          <a:p>
            <a:pPr marL="341313"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Linda sought help from her coworker Donny when she realized she had never created a MLearning course before and needed help getting started.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Donny asked Linda if she had considered which of the following aspects in her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Learner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Social aspect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 aspect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indent="0"/>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reviewing the MLearning course Linda had created, Donny asked her if she had considered all three aspects of MLearning with her materials, such as the devices used, the characteristics of the learner and the possible social interactions of the users.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87284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 : Challenges of MLearning</a:t>
            </a:r>
          </a:p>
        </p:txBody>
      </p:sp>
      <p:sp>
        <p:nvSpPr>
          <p:cNvPr id="39940" name="Text Placeholder 3"/>
          <p:cNvSpPr>
            <a:spLocks noGrp="1"/>
          </p:cNvSpPr>
          <p:nvPr>
            <p:ph type="body" sz="quarter" idx="10"/>
          </p:nvPr>
        </p:nvSpPr>
        <p:spPr>
          <a:ln>
            <a:miter lim="800000"/>
            <a:headEnd/>
            <a:tailEnd/>
          </a:ln>
        </p:spPr>
        <p:txBody>
          <a:bodyPr/>
          <a:lstStyle/>
          <a:p>
            <a:r>
              <a:rPr lang="en-US" sz="2800" i="1" dirty="0">
                <a:latin typeface="+mj-lt"/>
              </a:rPr>
              <a:t>Challenges were meant to be met and overcome.</a:t>
            </a:r>
          </a:p>
          <a:p>
            <a:endParaRPr lang="en-US" sz="2800" dirty="0"/>
          </a:p>
          <a:p>
            <a:pPr algn="ctr"/>
            <a:r>
              <a:rPr lang="en-US" sz="2800" b="1" i="1" dirty="0">
                <a:latin typeface="+mj-lt"/>
              </a:rPr>
              <a:t>Liu Xiang</a:t>
            </a:r>
            <a:endParaRPr lang="en-US" sz="2800" dirty="0">
              <a:latin typeface="+mj-lt"/>
            </a:endParaRPr>
          </a:p>
        </p:txBody>
      </p:sp>
      <p:sp>
        <p:nvSpPr>
          <p:cNvPr id="39939" name="Content Placeholder 2"/>
          <p:cNvSpPr>
            <a:spLocks noGrp="1"/>
          </p:cNvSpPr>
          <p:nvPr>
            <p:ph type="body" sz="quarter" idx="11"/>
          </p:nvPr>
        </p:nvSpPr>
        <p:spPr/>
        <p:txBody>
          <a:bodyPr>
            <a:normAutofit/>
          </a:bodyPr>
          <a:lstStyle/>
          <a:p>
            <a:r>
              <a:rPr lang="en-US" dirty="0"/>
              <a:t>The use of technology always brings the chance of errors/malfunctions or decreasing the amount of social interaction between people.  But by knowing these challenges ahead of time, you are more likely to combat them if they should arise in your MLearning course.</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1FE0B6D-56D9-42F3-BCD6-B30419DB3224}"/>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noAutofit/>
          </a:bodyPr>
          <a:lstStyle/>
          <a:p>
            <a:r>
              <a:rPr lang="en-US" dirty="0"/>
              <a:t>Dependence on Technology</a:t>
            </a:r>
          </a:p>
        </p:txBody>
      </p:sp>
      <p:grpSp>
        <p:nvGrpSpPr>
          <p:cNvPr id="3" name="Group 2">
            <a:extLst>
              <a:ext uri="{FF2B5EF4-FFF2-40B4-BE49-F238E27FC236}">
                <a16:creationId xmlns:a16="http://schemas.microsoft.com/office/drawing/2014/main" id="{E4A4DCE3-11C7-42DB-A4B5-21B058D418A3}"/>
              </a:ext>
            </a:extLst>
          </p:cNvPr>
          <p:cNvGrpSpPr/>
          <p:nvPr/>
        </p:nvGrpSpPr>
        <p:grpSpPr>
          <a:xfrm>
            <a:off x="457200" y="1736706"/>
            <a:ext cx="8229600" cy="4252950"/>
            <a:chOff x="457200" y="1736706"/>
            <a:chExt cx="8229600" cy="4252950"/>
          </a:xfrm>
        </p:grpSpPr>
        <p:sp>
          <p:nvSpPr>
            <p:cNvPr id="4" name="Freeform: Shape 3">
              <a:extLst>
                <a:ext uri="{FF2B5EF4-FFF2-40B4-BE49-F238E27FC236}">
                  <a16:creationId xmlns:a16="http://schemas.microsoft.com/office/drawing/2014/main" id="{AA4C1137-D129-40EE-AC8B-46722914A607}"/>
                </a:ext>
              </a:extLst>
            </p:cNvPr>
            <p:cNvSpPr/>
            <p:nvPr/>
          </p:nvSpPr>
          <p:spPr>
            <a:xfrm>
              <a:off x="457200" y="1736706"/>
              <a:ext cx="8229600" cy="1292850"/>
            </a:xfrm>
            <a:custGeom>
              <a:avLst/>
              <a:gdLst>
                <a:gd name="connsiteX0" fmla="*/ 0 w 8229600"/>
                <a:gd name="connsiteY0" fmla="*/ 215479 h 1292850"/>
                <a:gd name="connsiteX1" fmla="*/ 215479 w 8229600"/>
                <a:gd name="connsiteY1" fmla="*/ 0 h 1292850"/>
                <a:gd name="connsiteX2" fmla="*/ 8014121 w 8229600"/>
                <a:gd name="connsiteY2" fmla="*/ 0 h 1292850"/>
                <a:gd name="connsiteX3" fmla="*/ 8229600 w 8229600"/>
                <a:gd name="connsiteY3" fmla="*/ 215479 h 1292850"/>
                <a:gd name="connsiteX4" fmla="*/ 8229600 w 8229600"/>
                <a:gd name="connsiteY4" fmla="*/ 1077371 h 1292850"/>
                <a:gd name="connsiteX5" fmla="*/ 8014121 w 8229600"/>
                <a:gd name="connsiteY5" fmla="*/ 1292850 h 1292850"/>
                <a:gd name="connsiteX6" fmla="*/ 215479 w 8229600"/>
                <a:gd name="connsiteY6" fmla="*/ 1292850 h 1292850"/>
                <a:gd name="connsiteX7" fmla="*/ 0 w 8229600"/>
                <a:gd name="connsiteY7" fmla="*/ 1077371 h 1292850"/>
                <a:gd name="connsiteX8" fmla="*/ 0 w 8229600"/>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2850">
                  <a:moveTo>
                    <a:pt x="0" y="215479"/>
                  </a:moveTo>
                  <a:cubicBezTo>
                    <a:pt x="0" y="96473"/>
                    <a:pt x="96473" y="0"/>
                    <a:pt x="215479" y="0"/>
                  </a:cubicBezTo>
                  <a:lnTo>
                    <a:pt x="8014121" y="0"/>
                  </a:lnTo>
                  <a:cubicBezTo>
                    <a:pt x="8133127" y="0"/>
                    <a:pt x="8229600" y="96473"/>
                    <a:pt x="8229600" y="215479"/>
                  </a:cubicBezTo>
                  <a:lnTo>
                    <a:pt x="8229600" y="1077371"/>
                  </a:lnTo>
                  <a:cubicBezTo>
                    <a:pt x="8229600" y="1196377"/>
                    <a:pt x="8133127" y="1292850"/>
                    <a:pt x="8014121"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5032" tIns="185032" rIns="185032" bIns="185032"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Connected to some form of internet or Wi-Fi</a:t>
              </a:r>
              <a:endParaRPr lang="en-US" sz="3200" kern="1200" dirty="0">
                <a:solidFill>
                  <a:schemeClr val="bg1"/>
                </a:solidFill>
              </a:endParaRPr>
            </a:p>
          </p:txBody>
        </p:sp>
        <p:sp>
          <p:nvSpPr>
            <p:cNvPr id="5" name="Freeform: Shape 4">
              <a:extLst>
                <a:ext uri="{FF2B5EF4-FFF2-40B4-BE49-F238E27FC236}">
                  <a16:creationId xmlns:a16="http://schemas.microsoft.com/office/drawing/2014/main" id="{0C43C4C2-67C7-4408-BBA0-F1E1A1E09A37}"/>
                </a:ext>
              </a:extLst>
            </p:cNvPr>
            <p:cNvSpPr/>
            <p:nvPr/>
          </p:nvSpPr>
          <p:spPr>
            <a:xfrm>
              <a:off x="457200" y="3295612"/>
              <a:ext cx="8229600" cy="1292850"/>
            </a:xfrm>
            <a:custGeom>
              <a:avLst/>
              <a:gdLst>
                <a:gd name="connsiteX0" fmla="*/ 0 w 8229600"/>
                <a:gd name="connsiteY0" fmla="*/ 215479 h 1292850"/>
                <a:gd name="connsiteX1" fmla="*/ 215479 w 8229600"/>
                <a:gd name="connsiteY1" fmla="*/ 0 h 1292850"/>
                <a:gd name="connsiteX2" fmla="*/ 8014121 w 8229600"/>
                <a:gd name="connsiteY2" fmla="*/ 0 h 1292850"/>
                <a:gd name="connsiteX3" fmla="*/ 8229600 w 8229600"/>
                <a:gd name="connsiteY3" fmla="*/ 215479 h 1292850"/>
                <a:gd name="connsiteX4" fmla="*/ 8229600 w 8229600"/>
                <a:gd name="connsiteY4" fmla="*/ 1077371 h 1292850"/>
                <a:gd name="connsiteX5" fmla="*/ 8014121 w 8229600"/>
                <a:gd name="connsiteY5" fmla="*/ 1292850 h 1292850"/>
                <a:gd name="connsiteX6" fmla="*/ 215479 w 8229600"/>
                <a:gd name="connsiteY6" fmla="*/ 1292850 h 1292850"/>
                <a:gd name="connsiteX7" fmla="*/ 0 w 8229600"/>
                <a:gd name="connsiteY7" fmla="*/ 1077371 h 1292850"/>
                <a:gd name="connsiteX8" fmla="*/ 0 w 8229600"/>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2850">
                  <a:moveTo>
                    <a:pt x="0" y="215479"/>
                  </a:moveTo>
                  <a:cubicBezTo>
                    <a:pt x="0" y="96473"/>
                    <a:pt x="96473" y="0"/>
                    <a:pt x="215479" y="0"/>
                  </a:cubicBezTo>
                  <a:lnTo>
                    <a:pt x="8014121" y="0"/>
                  </a:lnTo>
                  <a:cubicBezTo>
                    <a:pt x="8133127" y="0"/>
                    <a:pt x="8229600" y="96473"/>
                    <a:pt x="8229600" y="215479"/>
                  </a:cubicBezTo>
                  <a:lnTo>
                    <a:pt x="8229600" y="1077371"/>
                  </a:lnTo>
                  <a:cubicBezTo>
                    <a:pt x="8229600" y="1196377"/>
                    <a:pt x="8133127" y="1292850"/>
                    <a:pt x="8014121"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5032" tIns="185032" rIns="185032" bIns="185032"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If the device malfunctions, the learning has to stop</a:t>
              </a:r>
            </a:p>
          </p:txBody>
        </p:sp>
        <p:sp>
          <p:nvSpPr>
            <p:cNvPr id="6" name="Freeform: Shape 5">
              <a:extLst>
                <a:ext uri="{FF2B5EF4-FFF2-40B4-BE49-F238E27FC236}">
                  <a16:creationId xmlns:a16="http://schemas.microsoft.com/office/drawing/2014/main" id="{757DA6D9-225D-41F7-A132-E625A4CE085E}"/>
                </a:ext>
              </a:extLst>
            </p:cNvPr>
            <p:cNvSpPr/>
            <p:nvPr/>
          </p:nvSpPr>
          <p:spPr>
            <a:xfrm>
              <a:off x="457200" y="4696806"/>
              <a:ext cx="8229600" cy="1292850"/>
            </a:xfrm>
            <a:custGeom>
              <a:avLst/>
              <a:gdLst>
                <a:gd name="connsiteX0" fmla="*/ 0 w 8229600"/>
                <a:gd name="connsiteY0" fmla="*/ 215479 h 1292850"/>
                <a:gd name="connsiteX1" fmla="*/ 215479 w 8229600"/>
                <a:gd name="connsiteY1" fmla="*/ 0 h 1292850"/>
                <a:gd name="connsiteX2" fmla="*/ 8014121 w 8229600"/>
                <a:gd name="connsiteY2" fmla="*/ 0 h 1292850"/>
                <a:gd name="connsiteX3" fmla="*/ 8229600 w 8229600"/>
                <a:gd name="connsiteY3" fmla="*/ 215479 h 1292850"/>
                <a:gd name="connsiteX4" fmla="*/ 8229600 w 8229600"/>
                <a:gd name="connsiteY4" fmla="*/ 1077371 h 1292850"/>
                <a:gd name="connsiteX5" fmla="*/ 8014121 w 8229600"/>
                <a:gd name="connsiteY5" fmla="*/ 1292850 h 1292850"/>
                <a:gd name="connsiteX6" fmla="*/ 215479 w 8229600"/>
                <a:gd name="connsiteY6" fmla="*/ 1292850 h 1292850"/>
                <a:gd name="connsiteX7" fmla="*/ 0 w 8229600"/>
                <a:gd name="connsiteY7" fmla="*/ 1077371 h 1292850"/>
                <a:gd name="connsiteX8" fmla="*/ 0 w 8229600"/>
                <a:gd name="connsiteY8" fmla="*/ 215479 h 129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2850">
                  <a:moveTo>
                    <a:pt x="0" y="215479"/>
                  </a:moveTo>
                  <a:cubicBezTo>
                    <a:pt x="0" y="96473"/>
                    <a:pt x="96473" y="0"/>
                    <a:pt x="215479" y="0"/>
                  </a:cubicBezTo>
                  <a:lnTo>
                    <a:pt x="8014121" y="0"/>
                  </a:lnTo>
                  <a:cubicBezTo>
                    <a:pt x="8133127" y="0"/>
                    <a:pt x="8229600" y="96473"/>
                    <a:pt x="8229600" y="215479"/>
                  </a:cubicBezTo>
                  <a:lnTo>
                    <a:pt x="8229600" y="1077371"/>
                  </a:lnTo>
                  <a:cubicBezTo>
                    <a:pt x="8229600" y="1196377"/>
                    <a:pt x="8133127" y="1292850"/>
                    <a:pt x="8014121" y="1292850"/>
                  </a:cubicBezTo>
                  <a:lnTo>
                    <a:pt x="215479" y="1292850"/>
                  </a:lnTo>
                  <a:cubicBezTo>
                    <a:pt x="96473" y="1292850"/>
                    <a:pt x="0" y="1196377"/>
                    <a:pt x="0" y="1077371"/>
                  </a:cubicBezTo>
                  <a:lnTo>
                    <a:pt x="0" y="2154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5032" tIns="185032" rIns="185032" bIns="185032"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This can be a stressful challenge in cases of power outages</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6D60485-EB3F-4160-B139-E7390A2F12E1}"/>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Decreased Quality of Communication</a:t>
            </a:r>
          </a:p>
        </p:txBody>
      </p:sp>
      <p:grpSp>
        <p:nvGrpSpPr>
          <p:cNvPr id="3" name="Group 2">
            <a:extLst>
              <a:ext uri="{FF2B5EF4-FFF2-40B4-BE49-F238E27FC236}">
                <a16:creationId xmlns:a16="http://schemas.microsoft.com/office/drawing/2014/main" id="{AC8D1BC4-F7D3-4781-BC38-F6580F45F1F0}"/>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D03CFEB0-F14B-4E70-961A-C3FFEF2BE23E}"/>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74CCBFFA-A611-4BF8-80B5-8EB67B06F4D1}"/>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3259612"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No time communicating with each other</a:t>
              </a:r>
              <a:endParaRPr lang="en-US" sz="2400" b="0" kern="1200" dirty="0"/>
            </a:p>
          </p:txBody>
        </p:sp>
        <p:sp>
          <p:nvSpPr>
            <p:cNvPr id="6" name="Partial Circle 5">
              <a:extLst>
                <a:ext uri="{FF2B5EF4-FFF2-40B4-BE49-F238E27FC236}">
                  <a16:creationId xmlns:a16="http://schemas.microsoft.com/office/drawing/2014/main" id="{0DD97F50-D7FC-4D7B-9A79-19FBFDAB78E2}"/>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D724E251-D455-4FD9-9C81-1A9460A5F480}"/>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167552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Limit interaction to IM, chat rooms, emails</a:t>
              </a:r>
              <a:endParaRPr lang="en-US" sz="2400" b="0" kern="1200" dirty="0"/>
            </a:p>
          </p:txBody>
        </p:sp>
        <p:sp>
          <p:nvSpPr>
            <p:cNvPr id="8" name="Partial Circle 7">
              <a:extLst>
                <a:ext uri="{FF2B5EF4-FFF2-40B4-BE49-F238E27FC236}">
                  <a16:creationId xmlns:a16="http://schemas.microsoft.com/office/drawing/2014/main" id="{E7F20EAE-B474-4888-AAF6-7BD798F7E55C}"/>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AF4187DB-509A-4D92-80C3-07B2FC05E9BF}"/>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kern="1200" dirty="0"/>
                <a:t>Rectify by scheduling face-to-face meetings</a:t>
              </a: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7B5530CF-9262-480E-A95A-9474B0A6FB3D}"/>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Security</a:t>
            </a:r>
          </a:p>
        </p:txBody>
      </p:sp>
      <p:grpSp>
        <p:nvGrpSpPr>
          <p:cNvPr id="3" name="Group 2">
            <a:extLst>
              <a:ext uri="{FF2B5EF4-FFF2-40B4-BE49-F238E27FC236}">
                <a16:creationId xmlns:a16="http://schemas.microsoft.com/office/drawing/2014/main" id="{A5198909-27F1-40EF-8552-96E657F5292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55B66665-AB21-4DD2-BE5C-B78F2DAA51F5}"/>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Files hacked</a:t>
              </a:r>
              <a:endParaRPr lang="en-US" sz="2800" kern="1200" dirty="0">
                <a:solidFill>
                  <a:schemeClr val="bg1"/>
                </a:solidFill>
              </a:endParaRPr>
            </a:p>
          </p:txBody>
        </p:sp>
        <p:sp>
          <p:nvSpPr>
            <p:cNvPr id="5" name="Freeform: Shape 4">
              <a:extLst>
                <a:ext uri="{FF2B5EF4-FFF2-40B4-BE49-F238E27FC236}">
                  <a16:creationId xmlns:a16="http://schemas.microsoft.com/office/drawing/2014/main" id="{14AD35D3-2DF3-448D-8D76-9971D8290B4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Viruses</a:t>
              </a:r>
              <a:endParaRPr lang="en-US" sz="2800" kern="1200" dirty="0">
                <a:solidFill>
                  <a:schemeClr val="bg1"/>
                </a:solidFill>
              </a:endParaRPr>
            </a:p>
          </p:txBody>
        </p:sp>
        <p:sp>
          <p:nvSpPr>
            <p:cNvPr id="6" name="Freeform: Shape 5">
              <a:extLst>
                <a:ext uri="{FF2B5EF4-FFF2-40B4-BE49-F238E27FC236}">
                  <a16:creationId xmlns:a16="http://schemas.microsoft.com/office/drawing/2014/main" id="{EBE075D5-4A7C-4145-B15E-4762002C0151}"/>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Course content unsafe</a:t>
              </a:r>
              <a:endParaRPr lang="en-US" sz="2800" kern="1200" dirty="0">
                <a:solidFill>
                  <a:schemeClr val="bg1"/>
                </a:solidFill>
              </a:endParaRPr>
            </a:p>
          </p:txBody>
        </p:sp>
        <p:sp>
          <p:nvSpPr>
            <p:cNvPr id="7" name="Freeform: Shape 6">
              <a:extLst>
                <a:ext uri="{FF2B5EF4-FFF2-40B4-BE49-F238E27FC236}">
                  <a16:creationId xmlns:a16="http://schemas.microsoft.com/office/drawing/2014/main" id="{24D1E4D2-CDAC-4E2E-9255-C026E7FB6F43}"/>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Cannot eliminate risk</a:t>
              </a:r>
              <a:endParaRPr lang="en-US" sz="2800" kern="1200" dirty="0">
                <a:solidFill>
                  <a:schemeClr val="bg1"/>
                </a:solidFill>
              </a:endParaRPr>
            </a:p>
          </p:txBody>
        </p:sp>
      </p:grpSp>
    </p:spTree>
    <p:extLst>
      <p:ext uri="{BB962C8B-B14F-4D97-AF65-F5344CB8AC3E}">
        <p14:creationId xmlns:p14="http://schemas.microsoft.com/office/powerpoint/2010/main" val="126693165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B5AA89E-3C3C-4939-A2F9-0B8745B09EC6}"/>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noAutofit/>
          </a:bodyPr>
          <a:lstStyle/>
          <a:p>
            <a:r>
              <a:rPr lang="en-US" dirty="0"/>
              <a:t>Risk of Distraction</a:t>
            </a:r>
          </a:p>
        </p:txBody>
      </p:sp>
      <p:grpSp>
        <p:nvGrpSpPr>
          <p:cNvPr id="3" name="Group 2">
            <a:extLst>
              <a:ext uri="{FF2B5EF4-FFF2-40B4-BE49-F238E27FC236}">
                <a16:creationId xmlns:a16="http://schemas.microsoft.com/office/drawing/2014/main" id="{75BC5CF4-5C22-4A64-A346-5D9229AB4093}"/>
              </a:ext>
            </a:extLst>
          </p:cNvPr>
          <p:cNvGrpSpPr/>
          <p:nvPr/>
        </p:nvGrpSpPr>
        <p:grpSpPr>
          <a:xfrm>
            <a:off x="611120" y="1600200"/>
            <a:ext cx="7887731" cy="4523760"/>
            <a:chOff x="611120" y="1600200"/>
            <a:chExt cx="7887731" cy="4523760"/>
          </a:xfrm>
        </p:grpSpPr>
        <p:sp>
          <p:nvSpPr>
            <p:cNvPr id="4" name="Freeform: Shape 3">
              <a:extLst>
                <a:ext uri="{FF2B5EF4-FFF2-40B4-BE49-F238E27FC236}">
                  <a16:creationId xmlns:a16="http://schemas.microsoft.com/office/drawing/2014/main" id="{B32F6CC4-E7B6-41D7-9E90-ACDBB5F97C50}"/>
                </a:ext>
              </a:extLst>
            </p:cNvPr>
            <p:cNvSpPr/>
            <p:nvPr/>
          </p:nvSpPr>
          <p:spPr>
            <a:xfrm>
              <a:off x="611120" y="1600200"/>
              <a:ext cx="7887731" cy="1458576"/>
            </a:xfrm>
            <a:custGeom>
              <a:avLst/>
              <a:gdLst>
                <a:gd name="connsiteX0" fmla="*/ 0 w 7887731"/>
                <a:gd name="connsiteY0" fmla="*/ 0 h 1458576"/>
                <a:gd name="connsiteX1" fmla="*/ 7887731 w 7887731"/>
                <a:gd name="connsiteY1" fmla="*/ 0 h 1458576"/>
                <a:gd name="connsiteX2" fmla="*/ 7887731 w 7887731"/>
                <a:gd name="connsiteY2" fmla="*/ 1458576 h 1458576"/>
                <a:gd name="connsiteX3" fmla="*/ 0 w 7887731"/>
                <a:gd name="connsiteY3" fmla="*/ 1458576 h 1458576"/>
                <a:gd name="connsiteX4" fmla="*/ 0 w 7887731"/>
                <a:gd name="connsiteY4" fmla="*/ 0 h 1458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7731" h="1458576">
                  <a:moveTo>
                    <a:pt x="0" y="0"/>
                  </a:moveTo>
                  <a:lnTo>
                    <a:pt x="7887731" y="0"/>
                  </a:lnTo>
                  <a:lnTo>
                    <a:pt x="7887731" y="1458576"/>
                  </a:lnTo>
                  <a:lnTo>
                    <a:pt x="0" y="145857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Device with other capabilities</a:t>
              </a:r>
              <a:endParaRPr lang="en-US" sz="3200" kern="1200" dirty="0">
                <a:solidFill>
                  <a:schemeClr val="bg1"/>
                </a:solidFill>
              </a:endParaRPr>
            </a:p>
          </p:txBody>
        </p:sp>
        <p:sp>
          <p:nvSpPr>
            <p:cNvPr id="5" name="Freeform: Shape 4">
              <a:extLst>
                <a:ext uri="{FF2B5EF4-FFF2-40B4-BE49-F238E27FC236}">
                  <a16:creationId xmlns:a16="http://schemas.microsoft.com/office/drawing/2014/main" id="{D1009CBC-CFBC-493D-BB34-F4760D2D2362}"/>
                </a:ext>
              </a:extLst>
            </p:cNvPr>
            <p:cNvSpPr/>
            <p:nvPr/>
          </p:nvSpPr>
          <p:spPr>
            <a:xfrm>
              <a:off x="1299120" y="3133907"/>
              <a:ext cx="6545758" cy="1458562"/>
            </a:xfrm>
            <a:custGeom>
              <a:avLst/>
              <a:gdLst>
                <a:gd name="connsiteX0" fmla="*/ 0 w 6545758"/>
                <a:gd name="connsiteY0" fmla="*/ 0 h 1458562"/>
                <a:gd name="connsiteX1" fmla="*/ 6545758 w 6545758"/>
                <a:gd name="connsiteY1" fmla="*/ 0 h 1458562"/>
                <a:gd name="connsiteX2" fmla="*/ 6545758 w 6545758"/>
                <a:gd name="connsiteY2" fmla="*/ 1458562 h 1458562"/>
                <a:gd name="connsiteX3" fmla="*/ 0 w 6545758"/>
                <a:gd name="connsiteY3" fmla="*/ 1458562 h 1458562"/>
                <a:gd name="connsiteX4" fmla="*/ 0 w 6545758"/>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5758" h="1458562">
                  <a:moveTo>
                    <a:pt x="0" y="0"/>
                  </a:moveTo>
                  <a:lnTo>
                    <a:pt x="6545758" y="0"/>
                  </a:lnTo>
                  <a:lnTo>
                    <a:pt x="6545758"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Games or social networking</a:t>
              </a:r>
              <a:endParaRPr lang="en-US" sz="3200" kern="1200" dirty="0">
                <a:solidFill>
                  <a:schemeClr val="bg1"/>
                </a:solidFill>
              </a:endParaRPr>
            </a:p>
          </p:txBody>
        </p:sp>
        <p:sp>
          <p:nvSpPr>
            <p:cNvPr id="6" name="Freeform: Shape 5">
              <a:extLst>
                <a:ext uri="{FF2B5EF4-FFF2-40B4-BE49-F238E27FC236}">
                  <a16:creationId xmlns:a16="http://schemas.microsoft.com/office/drawing/2014/main" id="{45A7662F-527E-49A6-8325-113D51C30FBA}"/>
                </a:ext>
              </a:extLst>
            </p:cNvPr>
            <p:cNvSpPr/>
            <p:nvPr/>
          </p:nvSpPr>
          <p:spPr>
            <a:xfrm>
              <a:off x="1383947" y="4665398"/>
              <a:ext cx="6376104" cy="1458562"/>
            </a:xfrm>
            <a:custGeom>
              <a:avLst/>
              <a:gdLst>
                <a:gd name="connsiteX0" fmla="*/ 0 w 6376104"/>
                <a:gd name="connsiteY0" fmla="*/ 0 h 1458562"/>
                <a:gd name="connsiteX1" fmla="*/ 6376104 w 6376104"/>
                <a:gd name="connsiteY1" fmla="*/ 0 h 1458562"/>
                <a:gd name="connsiteX2" fmla="*/ 6376104 w 6376104"/>
                <a:gd name="connsiteY2" fmla="*/ 1458562 h 1458562"/>
                <a:gd name="connsiteX3" fmla="*/ 0 w 6376104"/>
                <a:gd name="connsiteY3" fmla="*/ 1458562 h 1458562"/>
                <a:gd name="connsiteX4" fmla="*/ 0 w 6376104"/>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6104" h="1458562">
                  <a:moveTo>
                    <a:pt x="0" y="0"/>
                  </a:moveTo>
                  <a:lnTo>
                    <a:pt x="6376104" y="0"/>
                  </a:lnTo>
                  <a:lnTo>
                    <a:pt x="6376104"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No proven method to prevent distraction</a:t>
              </a:r>
              <a:endParaRPr lang="en-US" sz="3200" kern="1200" dirty="0">
                <a:solidFill>
                  <a:schemeClr val="bg1"/>
                </a:solidFill>
              </a:endParaRPr>
            </a:p>
          </p:txBody>
        </p:sp>
      </p:grpSp>
    </p:spTree>
    <p:extLst>
      <p:ext uri="{BB962C8B-B14F-4D97-AF65-F5344CB8AC3E}">
        <p14:creationId xmlns:p14="http://schemas.microsoft.com/office/powerpoint/2010/main" val="38029589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6A6D956-EEF5-4805-9D0D-635E16119ACF}"/>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C289EA44-C93D-42A6-9B80-B68BD316522B}"/>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9AC39BE-7CC1-4ED0-8AA0-773ED1A7723F}"/>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Zach wants to create an mLearning course for his coworkers</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49F92DAB-2E76-420D-B90C-35E4F0B4D291}"/>
                </a:ext>
              </a:extLst>
            </p:cNvPr>
            <p:cNvSpPr/>
            <p:nvPr/>
          </p:nvSpPr>
          <p:spPr>
            <a:xfrm>
              <a:off x="850999" y="2809281"/>
              <a:ext cx="1023203" cy="1023203"/>
            </a:xfrm>
            <a:prstGeom prst="roundRect">
              <a:avLst>
                <a:gd name="adj" fmla="val 16670"/>
              </a:avLst>
            </a:prstGeom>
            <a:solidFill>
              <a:schemeClr val="accent2">
                <a:hueOff val="0"/>
                <a:satOff val="0"/>
                <a:lumOff val="0"/>
                <a:alpha val="9900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79CE6F1-9F96-476B-9806-A3AEB0475C2B}"/>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Zach consulted with Mary, his manager</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F204CE72-BEF7-4D8D-9B9B-1B39DD379C8C}"/>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0DD9A027-B047-41C3-871C-FBD02026541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She said all the files had to be secure</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6A108788-1274-4ABC-AB03-33B5A0CC6D25}"/>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AAA069A0-1727-4981-A7B0-3F550D4D6CEB}"/>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Mary said employees should use company-sponsored devices</a:t>
              </a:r>
              <a:endParaRPr lang="en-US" sz="2400" kern="1200" dirty="0">
                <a:solidFill>
                  <a:schemeClr val="bg1"/>
                </a:solidFill>
              </a:endParaRPr>
            </a:p>
          </p:txBody>
        </p:sp>
      </p:grpSp>
    </p:spTree>
    <p:extLst>
      <p:ext uri="{BB962C8B-B14F-4D97-AF65-F5344CB8AC3E}">
        <p14:creationId xmlns:p14="http://schemas.microsoft.com/office/powerpoint/2010/main" val="389542574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A dependence on technology is a problem in which of the following situations?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makes a mistake on a quiz</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 photo is taking a long time to load</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An audio file does not download correctly</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internet goes down</a:t>
            </a:r>
          </a:p>
          <a:p>
            <a:pPr marL="457200" marR="0" indent="635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If alternate forms of learning are not available when a technical problem arises, what happens?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Learning stops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Learning will continue later</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can move on to the next course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The user can quit the course</a:t>
            </a:r>
          </a:p>
        </p:txBody>
      </p:sp>
    </p:spTree>
    <p:extLst>
      <p:ext uri="{BB962C8B-B14F-4D97-AF65-F5344CB8AC3E}">
        <p14:creationId xmlns:p14="http://schemas.microsoft.com/office/powerpoint/2010/main" val="73072769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Why is quality communication decreased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communication is more fluent electronically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less human contact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system sends out automatic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more emoticons to use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How can management increase quality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Encourage users to talk more with one another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out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Require users to communicate through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Arrange face-to-face meetings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71531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problem of security?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Overuse by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music</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Copyright infringement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files among coworkers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companies do in order to help reduce security risk?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Forbid employees from downloading anything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anti-virus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printed materials instead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Stop using MLearning courses</a:t>
            </a:r>
          </a:p>
        </p:txBody>
      </p:sp>
    </p:spTree>
    <p:extLst>
      <p:ext uri="{BB962C8B-B14F-4D97-AF65-F5344CB8AC3E}">
        <p14:creationId xmlns:p14="http://schemas.microsoft.com/office/powerpoint/2010/main" val="3689218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err="1"/>
              <a:t>mLearning</a:t>
            </a:r>
            <a:endParaRPr lang="en-US" dirty="0"/>
          </a:p>
        </p:txBody>
      </p:sp>
    </p:spTree>
    <p:extLst>
      <p:ext uri="{BB962C8B-B14F-4D97-AF65-F5344CB8AC3E}">
        <p14:creationId xmlns:p14="http://schemas.microsoft.com/office/powerpoint/2010/main" val="149883090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would be considered a distraction with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Games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videos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Reading case studies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a presentation</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can companies do in order to stop all distractions?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 an employee’s use of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Discourage plying games while on the clock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spyware on all company devices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Nothing</a:t>
            </a:r>
          </a:p>
        </p:txBody>
      </p:sp>
    </p:spTree>
    <p:extLst>
      <p:ext uri="{BB962C8B-B14F-4D97-AF65-F5344CB8AC3E}">
        <p14:creationId xmlns:p14="http://schemas.microsoft.com/office/powerpoint/2010/main" val="33610640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Zach want to create a MLearning course for the company?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dress code policy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vacation policy</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 product release information</a:t>
            </a:r>
          </a:p>
          <a:p>
            <a:pPr marL="463550" marR="0" indent="3175">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Why did Zach suggest the employees use company-sponsored devices?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costs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distraction</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participation</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employees to work in the office</a:t>
            </a:r>
          </a:p>
        </p:txBody>
      </p:sp>
    </p:spTree>
    <p:extLst>
      <p:ext uri="{BB962C8B-B14F-4D97-AF65-F5344CB8AC3E}">
        <p14:creationId xmlns:p14="http://schemas.microsoft.com/office/powerpoint/2010/main" val="409655806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lnSpcReduction="10000"/>
          </a:bodyPr>
          <a:lstStyle/>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1. A dependence on technology is a problem in which of the following situations?</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makes a mistake on a quiz</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 photo is taking a long time to load</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An audio file does not download correctly</a:t>
            </a:r>
          </a:p>
          <a:p>
            <a:pPr marL="684213" lvl="0">
              <a:lnSpc>
                <a:spcPct val="115000"/>
              </a:lnSpc>
              <a:spcBef>
                <a:spcPts val="0"/>
              </a:spcBef>
              <a:spcAft>
                <a:spcPts val="100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internet goes down</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Unfortunately for MLearning, there is a big dependence on technology.  In some situations, such as the internet going down, the user is unable to continue the course and must wait for the internet to be repaired.</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600" dirty="0">
                <a:latin typeface="Calibri" panose="020F0502020204030204" pitchFamily="34" charset="0"/>
                <a:ea typeface="Times New Roman" panose="02020603050405020304" pitchFamily="18" charset="0"/>
                <a:cs typeface="Times New Roman" panose="02020603050405020304" pitchFamily="18" charset="0"/>
              </a:rPr>
              <a:t>2. If alternate forms of learning are not available when a technical problem arises, what happens?</a:t>
            </a:r>
          </a:p>
          <a:p>
            <a:pPr marL="684213" lvl="0">
              <a:lnSpc>
                <a:spcPct val="115000"/>
              </a:lnSpc>
              <a:spcBef>
                <a:spcPts val="0"/>
              </a:spcBef>
              <a:spcAft>
                <a:spcPts val="0"/>
              </a:spcAft>
              <a:buFont typeface="+mj-lt"/>
              <a:buAutoNum type="alphaLcParenR"/>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 stops</a:t>
            </a:r>
            <a:endParaRPr lang="en-US" sz="16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Learning will continue later</a:t>
            </a:r>
          </a:p>
          <a:p>
            <a:pPr marL="684213" lvl="0">
              <a:lnSpc>
                <a:spcPct val="115000"/>
              </a:lnSpc>
              <a:spcBef>
                <a:spcPts val="0"/>
              </a:spcBef>
              <a:spcAft>
                <a:spcPts val="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can move on to the next course</a:t>
            </a:r>
          </a:p>
          <a:p>
            <a:pPr marL="684213" lvl="0">
              <a:lnSpc>
                <a:spcPct val="115000"/>
              </a:lnSpc>
              <a:spcBef>
                <a:spcPts val="0"/>
              </a:spcBef>
              <a:spcAft>
                <a:spcPts val="1000"/>
              </a:spcAft>
              <a:buFont typeface="+mj-lt"/>
              <a:buAutoNum type="alphaLcParenR"/>
            </a:pPr>
            <a:r>
              <a:rPr lang="en-US" sz="1600" dirty="0">
                <a:latin typeface="Calibri" panose="020F0502020204030204" pitchFamily="34" charset="0"/>
                <a:ea typeface="Times New Roman" panose="02020603050405020304" pitchFamily="18" charset="0"/>
                <a:cs typeface="Times New Roman" panose="02020603050405020304" pitchFamily="18" charset="0"/>
              </a:rPr>
              <a:t>The user can quit the course</a:t>
            </a:r>
          </a:p>
          <a:p>
            <a:pPr marL="457200" marR="0" indent="6350">
              <a:lnSpc>
                <a:spcPct val="115000"/>
              </a:lnSpc>
              <a:spcBef>
                <a:spcPts val="0"/>
              </a:spcBef>
              <a:spcAft>
                <a:spcPts val="1000"/>
              </a:spcAft>
            </a:pPr>
            <a:r>
              <a:rPr lang="en-US" sz="16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a technical problem, such as a loss of internet or a mobile device breaks, an alternate form of learning must be made available, such as a training class in the office.  If this alternate form of learning is not available, the user’s learning stops altogether.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2863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Why is quality communication decreased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communication is more fluent electronically</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is less human contact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system sends out automatic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There is more emoticons to use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MLearning, quality communication is decreased because there is less human contact and users must depend on technical forms of communication to stay connected.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How can management increase quality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Encourage users to talk more with one another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out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Require users to communicate through the course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Arrange face-to-face meetings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method of ensuring users still maintain quality communication is to arrange more human contact, such as holding face-to-face meetings and conferences with course members.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580902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problem of security?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Overuse by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music</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Copyright infringement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files among coworkers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Security can be a problem in any MLearning course because it is connected to the internet.  Security problems include copyright infringement, viruses, plagiarism and download malware.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can companies do in order to help reduce security risk?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Forbid employees from downloading anything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Install anti-virus programs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 printed materials instead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Stop using MLearning courses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things companies can do in order to help reduce security risks, such as installing an anti-virus program, create system firewalls, and educate employees about internet usage.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334093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Which of the following would be considered a distraction with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Games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videos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Reading case studies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Downloading a presentation</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things that can distract users when they are involved in MLearning courses, such as games, social media, and even other users.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can companies do in order to stop all distractions?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 an employee’s use of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Discourage plying games while on the clock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Install spyware on all company devices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Nothing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Unfortunately, there is nothing a company can do to eliminate distractions altogether.  They can only take measures to help reduce them and hope users have enough self-discipline.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0901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417638"/>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Zach want to create a MLearning course for the company?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the new dress code policy</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newly hired employees</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the new vacation policy</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For new product release information</a:t>
            </a:r>
          </a:p>
          <a:p>
            <a:pPr marL="463550" marR="0" indent="3175">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Zach wanted to create a MLearning course to educate employees about the new company vacation policy.</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Why did Zach suggest the employees use company-sponsored devices?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reduce costs</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reduce distraction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participation</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encourage employees to work in the office</a:t>
            </a:r>
          </a:p>
          <a:p>
            <a:pPr marL="463550" marR="0" indent="3175">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planning the MLearning course, Zach suggested the employees use company-sponsored devices in the MLearning courses in order to reduce distractions and keep them focused on the course instead.</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0672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a:t>
            </a:r>
            <a:r>
              <a:rPr lang="en-US" dirty="0">
                <a:ea typeface="Times New Roman" panose="02020603050405020304" pitchFamily="18" charset="0"/>
                <a:cs typeface="Times New Roman" panose="02020603050405020304" pitchFamily="18" charset="0"/>
              </a:rPr>
              <a:t>Benefits of MLearning</a:t>
            </a:r>
            <a:endParaRPr lang="en-US" dirty="0"/>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400" i="1" dirty="0">
                <a:latin typeface="Cambria" panose="02040503050406030204" pitchFamily="18" charset="0"/>
                <a:ea typeface="Times New Roman" panose="02020603050405020304" pitchFamily="18" charset="0"/>
              </a:rPr>
              <a:t>Technology is enabling our need to be mobile.  We want to ensure that learning matches our lifestyle.</a:t>
            </a:r>
          </a:p>
          <a:p>
            <a:pPr>
              <a:spcBef>
                <a:spcPts val="0"/>
              </a:spcBef>
              <a:spcAft>
                <a:spcPts val="1000"/>
              </a:spcAft>
            </a:pPr>
            <a:endParaRPr lang="en-US" sz="2400" dirty="0">
              <a:latin typeface="Calibri" panose="020F0502020204030204" pitchFamily="34" charset="0"/>
              <a:ea typeface="Times New Roman" panose="02020603050405020304" pitchFamily="18" charset="0"/>
            </a:endParaRPr>
          </a:p>
          <a:p>
            <a:pPr algn="ctr">
              <a:spcBef>
                <a:spcPts val="0"/>
              </a:spcBef>
              <a:spcAft>
                <a:spcPts val="1000"/>
              </a:spcAft>
            </a:pPr>
            <a:r>
              <a:rPr lang="en-US" sz="2400" b="1" i="1" dirty="0">
                <a:latin typeface="Cambria" panose="02040503050406030204" pitchFamily="18" charset="0"/>
                <a:ea typeface="Times New Roman" panose="02020603050405020304" pitchFamily="18" charset="0"/>
              </a:rPr>
              <a:t>Tony Bingham</a:t>
            </a:r>
            <a:endParaRPr lang="en-US" sz="2400" dirty="0">
              <a:latin typeface="Calibri" panose="020F0502020204030204" pitchFamily="34" charset="0"/>
              <a:ea typeface="Times New Roman" panose="02020603050405020304" pitchFamily="18" charset="0"/>
            </a:endParaRPr>
          </a:p>
          <a:p>
            <a:endParaRPr lang="en-US" sz="2400" dirty="0"/>
          </a:p>
        </p:txBody>
      </p:sp>
      <p:sp>
        <p:nvSpPr>
          <p:cNvPr id="45059" name="Content Placeholder 2"/>
          <p:cNvSpPr>
            <a:spLocks noGrp="1"/>
          </p:cNvSpPr>
          <p:nvPr>
            <p:ph type="body" sz="quarter" idx="11"/>
          </p:nvPr>
        </p:nvSpPr>
        <p:spPr/>
        <p:txBody>
          <a:bodyPr>
            <a:normAutofit/>
          </a:bodyPr>
          <a:lstStyle/>
          <a:p>
            <a:r>
              <a:rPr lang="en-US" dirty="0"/>
              <a:t>From decreasing costs to increasing the employee’s chances of learning, every company that uses MLearning has positive reasons to say why they have it on hand for many of their training or employee education courses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B491AD47-4C62-43DC-8851-09A45DE2F64F}"/>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Decreased Costs</a:t>
            </a:r>
          </a:p>
        </p:txBody>
      </p:sp>
      <p:grpSp>
        <p:nvGrpSpPr>
          <p:cNvPr id="3" name="Group 2">
            <a:extLst>
              <a:ext uri="{FF2B5EF4-FFF2-40B4-BE49-F238E27FC236}">
                <a16:creationId xmlns:a16="http://schemas.microsoft.com/office/drawing/2014/main" id="{9C4D509E-FE38-48B5-A713-AD666EF57F41}"/>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E5A15701-D1BD-47B9-AD95-C689F6707233}"/>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4C118FBC-255B-4F8A-8467-93B9C603952E}"/>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Save money on equipment</a:t>
              </a:r>
              <a:endParaRPr lang="en-US" sz="2000" kern="1200" dirty="0">
                <a:solidFill>
                  <a:schemeClr val="bg1"/>
                </a:solidFill>
              </a:endParaRPr>
            </a:p>
          </p:txBody>
        </p:sp>
        <p:sp>
          <p:nvSpPr>
            <p:cNvPr id="6" name="Oval 5">
              <a:extLst>
                <a:ext uri="{FF2B5EF4-FFF2-40B4-BE49-F238E27FC236}">
                  <a16:creationId xmlns:a16="http://schemas.microsoft.com/office/drawing/2014/main" id="{9A39412C-5772-4604-A54B-896E5D09963C}"/>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7DA6211-36E4-4A0B-8CBA-5731D43296F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Less large scale training courses</a:t>
              </a:r>
              <a:endParaRPr lang="en-US" sz="2000" kern="1200" dirty="0">
                <a:solidFill>
                  <a:schemeClr val="bg1"/>
                </a:solidFill>
              </a:endParaRPr>
            </a:p>
          </p:txBody>
        </p:sp>
        <p:sp>
          <p:nvSpPr>
            <p:cNvPr id="8" name="Oval 7">
              <a:extLst>
                <a:ext uri="{FF2B5EF4-FFF2-40B4-BE49-F238E27FC236}">
                  <a16:creationId xmlns:a16="http://schemas.microsoft.com/office/drawing/2014/main" id="{0453C907-0AD2-49A3-8381-AEBE74C372F2}"/>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56B5614-D7AA-4621-8245-9447A02E6C00}"/>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Less taking employees away from workspace</a:t>
              </a:r>
              <a:endParaRPr lang="en-US" sz="2000" kern="1200" dirty="0">
                <a:solidFill>
                  <a:schemeClr val="bg1"/>
                </a:solidFill>
              </a:endParaRPr>
            </a:p>
          </p:txBody>
        </p:sp>
        <p:sp>
          <p:nvSpPr>
            <p:cNvPr id="10" name="Oval 9">
              <a:extLst>
                <a:ext uri="{FF2B5EF4-FFF2-40B4-BE49-F238E27FC236}">
                  <a16:creationId xmlns:a16="http://schemas.microsoft.com/office/drawing/2014/main" id="{409A79EA-EA5F-4E3B-A4CF-0F71DA778702}"/>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1C3210A-5850-48BA-A171-B5F307C71043}"/>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Available Support</a:t>
            </a:r>
          </a:p>
        </p:txBody>
      </p:sp>
      <p:grpSp>
        <p:nvGrpSpPr>
          <p:cNvPr id="3" name="Group 2">
            <a:extLst>
              <a:ext uri="{FF2B5EF4-FFF2-40B4-BE49-F238E27FC236}">
                <a16:creationId xmlns:a16="http://schemas.microsoft.com/office/drawing/2014/main" id="{E63810A4-2E12-4D09-8899-F0B6835A729E}"/>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C2AF2CA6-191B-4B42-AD8D-BD81061F642E}"/>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3118" tIns="173118" rIns="1558742" bIns="173118"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In-program chat with tech support</a:t>
              </a:r>
              <a:endParaRPr lang="en-US" sz="3500" kern="1200" dirty="0">
                <a:solidFill>
                  <a:schemeClr val="bg1"/>
                </a:solidFill>
              </a:endParaRPr>
            </a:p>
          </p:txBody>
        </p:sp>
        <p:sp>
          <p:nvSpPr>
            <p:cNvPr id="5" name="Freeform: Shape 4">
              <a:extLst>
                <a:ext uri="{FF2B5EF4-FFF2-40B4-BE49-F238E27FC236}">
                  <a16:creationId xmlns:a16="http://schemas.microsoft.com/office/drawing/2014/main" id="{8ECC34B1-6688-4E71-B02C-56616221C20D}"/>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Email support</a:t>
              </a:r>
              <a:endParaRPr lang="en-US" sz="3500" kern="1200" dirty="0">
                <a:solidFill>
                  <a:schemeClr val="bg1"/>
                </a:solidFill>
              </a:endParaRPr>
            </a:p>
          </p:txBody>
        </p:sp>
        <p:sp>
          <p:nvSpPr>
            <p:cNvPr id="6" name="Freeform: Shape 5">
              <a:extLst>
                <a:ext uri="{FF2B5EF4-FFF2-40B4-BE49-F238E27FC236}">
                  <a16:creationId xmlns:a16="http://schemas.microsoft.com/office/drawing/2014/main" id="{CC55E931-C5A8-4864-BFB7-0276848BF167}"/>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3118" tIns="173118" rIns="1672901" bIns="173118" numCol="1" spcCol="1270" anchor="ctr" anchorCtr="0">
              <a:noAutofit/>
            </a:bodyPr>
            <a:lstStyle/>
            <a:p>
              <a:pPr marL="0" lvl="0" indent="0" algn="l" defTabSz="1555750">
                <a:lnSpc>
                  <a:spcPct val="90000"/>
                </a:lnSpc>
                <a:spcBef>
                  <a:spcPct val="0"/>
                </a:spcBef>
                <a:spcAft>
                  <a:spcPct val="35000"/>
                </a:spcAft>
                <a:buNone/>
              </a:pPr>
              <a:r>
                <a:rPr lang="en-US" sz="3500" kern="1200" dirty="0">
                  <a:solidFill>
                    <a:schemeClr val="bg1"/>
                  </a:solidFill>
                  <a:effectLst/>
                  <a:latin typeface="+mn-lt"/>
                  <a:ea typeface="+mn-ea"/>
                  <a:cs typeface="+mn-cs"/>
                </a:rPr>
                <a:t>Live contact options for outside the course</a:t>
              </a:r>
              <a:endParaRPr lang="en-US" sz="3500" kern="1200" dirty="0">
                <a:solidFill>
                  <a:schemeClr val="bg1"/>
                </a:solidFill>
              </a:endParaRPr>
            </a:p>
          </p:txBody>
        </p:sp>
        <p:sp>
          <p:nvSpPr>
            <p:cNvPr id="7" name="Freeform: Shape 6">
              <a:extLst>
                <a:ext uri="{FF2B5EF4-FFF2-40B4-BE49-F238E27FC236}">
                  <a16:creationId xmlns:a16="http://schemas.microsoft.com/office/drawing/2014/main" id="{2412B997-F9C5-4CF6-AA77-67FC86AE474F}"/>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sp>
          <p:nvSpPr>
            <p:cNvPr id="8" name="Freeform: Shape 7">
              <a:extLst>
                <a:ext uri="{FF2B5EF4-FFF2-40B4-BE49-F238E27FC236}">
                  <a16:creationId xmlns:a16="http://schemas.microsoft.com/office/drawing/2014/main" id="{92E86341-D8CC-41E3-9A26-92F03C51F1E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cs typeface="Georgia" panose="02040502050405020303" pitchFamily="18" charset="0"/>
              </a:rPr>
              <a:t>You cannot open a book without learning something at all.</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Confucius</a:t>
            </a:r>
            <a:endParaRPr lang="en-US" sz="1400" dirty="0">
              <a:latin typeface="Calibri" panose="020F0502020204030204" pitchFamily="34" charset="0"/>
              <a:ea typeface="Times New Roman" panose="02020603050405020304" pitchFamily="18" charset="0"/>
            </a:endParaRPr>
          </a:p>
        </p:txBody>
      </p:sp>
      <p:sp>
        <p:nvSpPr>
          <p:cNvPr id="6147" name="Content Placeholder 2"/>
          <p:cNvSpPr>
            <a:spLocks noGrp="1"/>
          </p:cNvSpPr>
          <p:nvPr>
            <p:ph type="body" sz="quarter" idx="11"/>
          </p:nvPr>
        </p:nvSpPr>
        <p:spPr/>
        <p:txBody>
          <a:bodyPr>
            <a:normAutofit/>
          </a:bodyPr>
          <a:lstStyle/>
          <a:p>
            <a:r>
              <a:rPr lang="en-US" dirty="0"/>
              <a:t>Recently, MLearning has become a new method for employees to learn and grow at work.  With easy access, portability and a variety of resources available, MLearning is the user favorite for fast and convenient training and education.</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4184080-55C7-45E5-B5D9-189C4342B02E}"/>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noAutofit/>
          </a:bodyPr>
          <a:lstStyle/>
          <a:p>
            <a:r>
              <a:rPr lang="en-US" dirty="0"/>
              <a:t>Unlimited Resources</a:t>
            </a:r>
          </a:p>
        </p:txBody>
      </p:sp>
      <p:grpSp>
        <p:nvGrpSpPr>
          <p:cNvPr id="3" name="Group 2">
            <a:extLst>
              <a:ext uri="{FF2B5EF4-FFF2-40B4-BE49-F238E27FC236}">
                <a16:creationId xmlns:a16="http://schemas.microsoft.com/office/drawing/2014/main" id="{D44B5F64-7774-45E5-9FA8-5951DD74CF46}"/>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D14A766A-DEB5-45ED-93FD-A96ACE0108BB}"/>
                </a:ext>
              </a:extLst>
            </p:cNvPr>
            <p:cNvSpPr/>
            <p:nvPr/>
          </p:nvSpPr>
          <p:spPr>
            <a:xfrm>
              <a:off x="643456" y="1602409"/>
              <a:ext cx="7857086" cy="1458562"/>
            </a:xfrm>
            <a:custGeom>
              <a:avLst/>
              <a:gdLst>
                <a:gd name="connsiteX0" fmla="*/ 0 w 7857086"/>
                <a:gd name="connsiteY0" fmla="*/ 0 h 1458562"/>
                <a:gd name="connsiteX1" fmla="*/ 7857086 w 7857086"/>
                <a:gd name="connsiteY1" fmla="*/ 0 h 1458562"/>
                <a:gd name="connsiteX2" fmla="*/ 7857086 w 7857086"/>
                <a:gd name="connsiteY2" fmla="*/ 1458562 h 1458562"/>
                <a:gd name="connsiteX3" fmla="*/ 0 w 7857086"/>
                <a:gd name="connsiteY3" fmla="*/ 1458562 h 1458562"/>
                <a:gd name="connsiteX4" fmla="*/ 0 w 7857086"/>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57086" h="1458562">
                  <a:moveTo>
                    <a:pt x="0" y="0"/>
                  </a:moveTo>
                  <a:lnTo>
                    <a:pt x="7857086" y="0"/>
                  </a:lnTo>
                  <a:lnTo>
                    <a:pt x="7857086"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On the internet</a:t>
              </a:r>
              <a:endParaRPr lang="en-US" sz="5000" b="0" kern="1200" dirty="0">
                <a:solidFill>
                  <a:schemeClr val="bg1"/>
                </a:solidFill>
              </a:endParaRPr>
            </a:p>
          </p:txBody>
        </p:sp>
        <p:sp>
          <p:nvSpPr>
            <p:cNvPr id="5" name="Freeform: Shape 4">
              <a:extLst>
                <a:ext uri="{FF2B5EF4-FFF2-40B4-BE49-F238E27FC236}">
                  <a16:creationId xmlns:a16="http://schemas.microsoft.com/office/drawing/2014/main" id="{E7F9071F-4C77-4EE0-8F2F-0DF5986B3BC0}"/>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Search thousands of resources</a:t>
              </a:r>
              <a:endParaRPr lang="en-US" sz="5000" b="0" kern="1200" dirty="0">
                <a:solidFill>
                  <a:schemeClr val="bg1"/>
                </a:solidFill>
              </a:endParaRPr>
            </a:p>
          </p:txBody>
        </p:sp>
        <p:sp>
          <p:nvSpPr>
            <p:cNvPr id="6" name="Freeform: Shape 5">
              <a:extLst>
                <a:ext uri="{FF2B5EF4-FFF2-40B4-BE49-F238E27FC236}">
                  <a16:creationId xmlns:a16="http://schemas.microsoft.com/office/drawing/2014/main" id="{C873FFA4-979D-4E6B-AA02-218D1EC9DB5F}"/>
                </a:ext>
              </a:extLst>
            </p:cNvPr>
            <p:cNvSpPr/>
            <p:nvPr/>
          </p:nvSpPr>
          <p:spPr>
            <a:xfrm>
              <a:off x="1371596" y="4665390"/>
              <a:ext cx="6400806" cy="1458562"/>
            </a:xfrm>
            <a:custGeom>
              <a:avLst/>
              <a:gdLst>
                <a:gd name="connsiteX0" fmla="*/ 0 w 6400806"/>
                <a:gd name="connsiteY0" fmla="*/ 0 h 1458562"/>
                <a:gd name="connsiteX1" fmla="*/ 6400806 w 6400806"/>
                <a:gd name="connsiteY1" fmla="*/ 0 h 1458562"/>
                <a:gd name="connsiteX2" fmla="*/ 6400806 w 6400806"/>
                <a:gd name="connsiteY2" fmla="*/ 1458562 h 1458562"/>
                <a:gd name="connsiteX3" fmla="*/ 0 w 6400806"/>
                <a:gd name="connsiteY3" fmla="*/ 1458562 h 1458562"/>
                <a:gd name="connsiteX4" fmla="*/ 0 w 6400806"/>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6" h="1458562">
                  <a:moveTo>
                    <a:pt x="0" y="0"/>
                  </a:moveTo>
                  <a:lnTo>
                    <a:pt x="6400806" y="0"/>
                  </a:lnTo>
                  <a:lnTo>
                    <a:pt x="6400806"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7000" tIns="127000" rIns="127000" bIns="127000" numCol="1" spcCol="1270" anchor="ctr" anchorCtr="0">
              <a:noAutofit/>
            </a:bodyPr>
            <a:lstStyle/>
            <a:p>
              <a:pPr marL="0" lvl="0" indent="0" algn="ctr" defTabSz="2222500">
                <a:lnSpc>
                  <a:spcPct val="90000"/>
                </a:lnSpc>
                <a:spcBef>
                  <a:spcPct val="0"/>
                </a:spcBef>
                <a:spcAft>
                  <a:spcPct val="35000"/>
                </a:spcAft>
                <a:buNone/>
              </a:pPr>
              <a:r>
                <a:rPr lang="en-US" sz="5000" kern="1200" dirty="0">
                  <a:solidFill>
                    <a:schemeClr val="bg1"/>
                  </a:solidFill>
                  <a:effectLst/>
                  <a:latin typeface="+mn-lt"/>
                  <a:ea typeface="+mn-ea"/>
                  <a:cs typeface="+mn-cs"/>
                </a:rPr>
                <a:t>Search while training</a:t>
              </a:r>
              <a:endParaRPr lang="en-US" sz="5000" b="0" kern="1200" dirty="0">
                <a:solidFill>
                  <a:schemeClr val="bg1"/>
                </a:solidFill>
              </a:endParaRPr>
            </a:p>
          </p:txBody>
        </p:sp>
      </p:grpSp>
    </p:spTree>
    <p:extLst>
      <p:ext uri="{BB962C8B-B14F-4D97-AF65-F5344CB8AC3E}">
        <p14:creationId xmlns:p14="http://schemas.microsoft.com/office/powerpoint/2010/main" val="16542685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575B1C39-4527-47D6-88B8-308101060ED0}"/>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Continuous Learning</a:t>
            </a:r>
          </a:p>
        </p:txBody>
      </p:sp>
      <p:grpSp>
        <p:nvGrpSpPr>
          <p:cNvPr id="3" name="Group 2">
            <a:extLst>
              <a:ext uri="{FF2B5EF4-FFF2-40B4-BE49-F238E27FC236}">
                <a16:creationId xmlns:a16="http://schemas.microsoft.com/office/drawing/2014/main" id="{6DEFAAD4-3C99-45A0-B9C3-6E55A688FFA9}"/>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D641AE29-2374-49D4-BF81-6EF288F850B3}"/>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F7E45E8-AC57-45F8-A920-CE6178518EAD}"/>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Complete on the go</a:t>
              </a:r>
              <a:endParaRPr lang="en-US" sz="2400" b="0" kern="1200" dirty="0">
                <a:solidFill>
                  <a:schemeClr val="bg1"/>
                </a:solidFill>
              </a:endParaRPr>
            </a:p>
          </p:txBody>
        </p:sp>
        <p:sp>
          <p:nvSpPr>
            <p:cNvPr id="6" name="Rectangle 5">
              <a:extLst>
                <a:ext uri="{FF2B5EF4-FFF2-40B4-BE49-F238E27FC236}">
                  <a16:creationId xmlns:a16="http://schemas.microsoft.com/office/drawing/2014/main" id="{537343D3-F3A8-4D19-8A14-B1F8FD969F39}"/>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28B659D8-C790-42AC-B956-246A9523F20D}"/>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Complete on their own time</a:t>
              </a:r>
              <a:endParaRPr lang="en-US" sz="2400" b="0" kern="1200" dirty="0">
                <a:solidFill>
                  <a:schemeClr val="bg1"/>
                </a:solidFill>
              </a:endParaRPr>
            </a:p>
          </p:txBody>
        </p:sp>
        <p:sp>
          <p:nvSpPr>
            <p:cNvPr id="8" name="Rectangle 7">
              <a:extLst>
                <a:ext uri="{FF2B5EF4-FFF2-40B4-BE49-F238E27FC236}">
                  <a16:creationId xmlns:a16="http://schemas.microsoft.com/office/drawing/2014/main" id="{2C674750-79E2-4AC6-BD61-C13123BAB3ED}"/>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8620517A-CA7A-4F6A-A80C-3CEF1E27E2DC}"/>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Keep up-to-date </a:t>
              </a:r>
              <a:endParaRPr lang="en-US" sz="2400" b="0" kern="1200" dirty="0">
                <a:solidFill>
                  <a:schemeClr val="bg1"/>
                </a:solidFill>
              </a:endParaRP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3DF70023-2FB3-4A45-96A2-FBEBE5B0EF89}"/>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701BC6CF-2668-4F0F-8FCE-9C42AE52F9AB}"/>
              </a:ext>
            </a:extLst>
          </p:cNvPr>
          <p:cNvGrpSpPr/>
          <p:nvPr/>
        </p:nvGrpSpPr>
        <p:grpSpPr>
          <a:xfrm>
            <a:off x="457200" y="1676405"/>
            <a:ext cx="8229599" cy="3646082"/>
            <a:chOff x="457200" y="1676405"/>
            <a:chExt cx="8229599" cy="3646082"/>
          </a:xfrm>
        </p:grpSpPr>
        <p:sp>
          <p:nvSpPr>
            <p:cNvPr id="14" name="Freeform: Shape 13">
              <a:extLst>
                <a:ext uri="{FF2B5EF4-FFF2-40B4-BE49-F238E27FC236}">
                  <a16:creationId xmlns:a16="http://schemas.microsoft.com/office/drawing/2014/main" id="{2BA7E80F-B565-4FD2-B92E-D4CFB66804F6}"/>
                </a:ext>
              </a:extLst>
            </p:cNvPr>
            <p:cNvSpPr/>
            <p:nvPr/>
          </p:nvSpPr>
          <p:spPr>
            <a:xfrm>
              <a:off x="457200" y="1676405"/>
              <a:ext cx="8229599" cy="1324794"/>
            </a:xfrm>
            <a:custGeom>
              <a:avLst/>
              <a:gdLst>
                <a:gd name="connsiteX0" fmla="*/ 0 w 8229599"/>
                <a:gd name="connsiteY0" fmla="*/ 132479 h 1324794"/>
                <a:gd name="connsiteX1" fmla="*/ 132479 w 8229599"/>
                <a:gd name="connsiteY1" fmla="*/ 0 h 1324794"/>
                <a:gd name="connsiteX2" fmla="*/ 8097120 w 8229599"/>
                <a:gd name="connsiteY2" fmla="*/ 0 h 1324794"/>
                <a:gd name="connsiteX3" fmla="*/ 8229599 w 8229599"/>
                <a:gd name="connsiteY3" fmla="*/ 132479 h 1324794"/>
                <a:gd name="connsiteX4" fmla="*/ 8229599 w 8229599"/>
                <a:gd name="connsiteY4" fmla="*/ 1192315 h 1324794"/>
                <a:gd name="connsiteX5" fmla="*/ 8097120 w 8229599"/>
                <a:gd name="connsiteY5" fmla="*/ 1324794 h 1324794"/>
                <a:gd name="connsiteX6" fmla="*/ 132479 w 8229599"/>
                <a:gd name="connsiteY6" fmla="*/ 1324794 h 1324794"/>
                <a:gd name="connsiteX7" fmla="*/ 0 w 8229599"/>
                <a:gd name="connsiteY7" fmla="*/ 1192315 h 1324794"/>
                <a:gd name="connsiteX8" fmla="*/ 0 w 8229599"/>
                <a:gd name="connsiteY8" fmla="*/ 132479 h 1324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599" h="1324794">
                  <a:moveTo>
                    <a:pt x="0" y="132479"/>
                  </a:moveTo>
                  <a:cubicBezTo>
                    <a:pt x="0" y="59313"/>
                    <a:pt x="59313" y="0"/>
                    <a:pt x="132479" y="0"/>
                  </a:cubicBezTo>
                  <a:lnTo>
                    <a:pt x="8097120" y="0"/>
                  </a:lnTo>
                  <a:cubicBezTo>
                    <a:pt x="8170286" y="0"/>
                    <a:pt x="8229599" y="59313"/>
                    <a:pt x="8229599" y="132479"/>
                  </a:cubicBezTo>
                  <a:lnTo>
                    <a:pt x="8229599" y="1192315"/>
                  </a:lnTo>
                  <a:cubicBezTo>
                    <a:pt x="8229599" y="1265481"/>
                    <a:pt x="8170286" y="1324794"/>
                    <a:pt x="8097120" y="1324794"/>
                  </a:cubicBezTo>
                  <a:lnTo>
                    <a:pt x="132479" y="1324794"/>
                  </a:lnTo>
                  <a:cubicBezTo>
                    <a:pt x="59313" y="1324794"/>
                    <a:pt x="0" y="1265481"/>
                    <a:pt x="0" y="1192315"/>
                  </a:cubicBezTo>
                  <a:lnTo>
                    <a:pt x="0" y="132479"/>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4522" tIns="69282" rIns="84522" bIns="69282"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Diane was excited about creating an mLearning course for the company’s new product release</a:t>
              </a:r>
              <a:endParaRPr lang="en-US" sz="2400" kern="1200" dirty="0">
                <a:solidFill>
                  <a:schemeClr val="bg1"/>
                </a:solidFill>
              </a:endParaRPr>
            </a:p>
          </p:txBody>
        </p:sp>
        <p:sp>
          <p:nvSpPr>
            <p:cNvPr id="15" name="Rectangle: Rounded Corners 14">
              <a:extLst>
                <a:ext uri="{FF2B5EF4-FFF2-40B4-BE49-F238E27FC236}">
                  <a16:creationId xmlns:a16="http://schemas.microsoft.com/office/drawing/2014/main" id="{EAA20F2D-237A-4410-A354-2A6F926F20DE}"/>
                </a:ext>
              </a:extLst>
            </p:cNvPr>
            <p:cNvSpPr/>
            <p:nvPr/>
          </p:nvSpPr>
          <p:spPr>
            <a:xfrm>
              <a:off x="472441" y="4190997"/>
              <a:ext cx="1131490" cy="1131490"/>
            </a:xfrm>
            <a:prstGeom prst="roundRect">
              <a:avLst>
                <a:gd name="adj" fmla="val 16670"/>
              </a:avLst>
            </a:prstGeom>
            <a:solidFill>
              <a:schemeClr val="accent3"/>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3E4F4F58-8E97-40DA-A072-7CE15F210E47}"/>
                </a:ext>
              </a:extLst>
            </p:cNvPr>
            <p:cNvSpPr/>
            <p:nvPr/>
          </p:nvSpPr>
          <p:spPr>
            <a:xfrm>
              <a:off x="1656580" y="3019802"/>
              <a:ext cx="7030219" cy="1131490"/>
            </a:xfrm>
            <a:custGeom>
              <a:avLst/>
              <a:gdLst>
                <a:gd name="connsiteX0" fmla="*/ 0 w 7030219"/>
                <a:gd name="connsiteY0" fmla="*/ 188619 h 1131490"/>
                <a:gd name="connsiteX1" fmla="*/ 188619 w 7030219"/>
                <a:gd name="connsiteY1" fmla="*/ 0 h 1131490"/>
                <a:gd name="connsiteX2" fmla="*/ 6841600 w 7030219"/>
                <a:gd name="connsiteY2" fmla="*/ 0 h 1131490"/>
                <a:gd name="connsiteX3" fmla="*/ 7030219 w 7030219"/>
                <a:gd name="connsiteY3" fmla="*/ 188619 h 1131490"/>
                <a:gd name="connsiteX4" fmla="*/ 7030219 w 7030219"/>
                <a:gd name="connsiteY4" fmla="*/ 942871 h 1131490"/>
                <a:gd name="connsiteX5" fmla="*/ 6841600 w 7030219"/>
                <a:gd name="connsiteY5" fmla="*/ 1131490 h 1131490"/>
                <a:gd name="connsiteX6" fmla="*/ 188619 w 7030219"/>
                <a:gd name="connsiteY6" fmla="*/ 1131490 h 1131490"/>
                <a:gd name="connsiteX7" fmla="*/ 0 w 7030219"/>
                <a:gd name="connsiteY7" fmla="*/ 942871 h 1131490"/>
                <a:gd name="connsiteX8" fmla="*/ 0 w 7030219"/>
                <a:gd name="connsiteY8" fmla="*/ 188619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30219" h="1131490">
                  <a:moveTo>
                    <a:pt x="0" y="188619"/>
                  </a:moveTo>
                  <a:cubicBezTo>
                    <a:pt x="0" y="84448"/>
                    <a:pt x="84448" y="0"/>
                    <a:pt x="188619" y="0"/>
                  </a:cubicBezTo>
                  <a:lnTo>
                    <a:pt x="6841600" y="0"/>
                  </a:lnTo>
                  <a:cubicBezTo>
                    <a:pt x="6945771" y="0"/>
                    <a:pt x="7030219" y="84448"/>
                    <a:pt x="7030219" y="188619"/>
                  </a:cubicBezTo>
                  <a:lnTo>
                    <a:pt x="7030219" y="942871"/>
                  </a:lnTo>
                  <a:cubicBezTo>
                    <a:pt x="7030219" y="1047042"/>
                    <a:pt x="6945771" y="1131490"/>
                    <a:pt x="6841600" y="1131490"/>
                  </a:cubicBezTo>
                  <a:lnTo>
                    <a:pt x="188619" y="1131490"/>
                  </a:lnTo>
                  <a:cubicBezTo>
                    <a:pt x="84448" y="1131490"/>
                    <a:pt x="0" y="1047042"/>
                    <a:pt x="0" y="942871"/>
                  </a:cubicBezTo>
                  <a:lnTo>
                    <a:pt x="0" y="18861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5933" tIns="225933" rIns="225933" bIns="225933"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Kevin was skeptical about using mLearning</a:t>
              </a:r>
              <a:endParaRPr lang="en-US" sz="2400" kern="1200" dirty="0">
                <a:solidFill>
                  <a:schemeClr val="bg1"/>
                </a:solidFill>
              </a:endParaRPr>
            </a:p>
          </p:txBody>
        </p:sp>
      </p:grpSp>
      <p:sp>
        <p:nvSpPr>
          <p:cNvPr id="5" name="Rounded Rectangle 4"/>
          <p:cNvSpPr/>
          <p:nvPr/>
        </p:nvSpPr>
        <p:spPr>
          <a:xfrm>
            <a:off x="1731489" y="5410200"/>
            <a:ext cx="6955311"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6" name="Rounded Rectangle 4"/>
          <p:cNvSpPr/>
          <p:nvPr/>
        </p:nvSpPr>
        <p:spPr>
          <a:xfrm>
            <a:off x="1731489" y="5460157"/>
            <a:ext cx="6845998"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r>
              <a:rPr lang="en-US" sz="2400" dirty="0">
                <a:solidFill>
                  <a:schemeClr val="bg1"/>
                </a:solidFill>
              </a:rPr>
              <a:t>Kevin agreed to help Diane</a:t>
            </a:r>
          </a:p>
        </p:txBody>
      </p:sp>
      <p:sp>
        <p:nvSpPr>
          <p:cNvPr id="8" name="Rounded Rectangle 7"/>
          <p:cNvSpPr/>
          <p:nvPr/>
        </p:nvSpPr>
        <p:spPr>
          <a:xfrm>
            <a:off x="1676400" y="4191000"/>
            <a:ext cx="7010400" cy="1023203"/>
          </a:xfrm>
          <a:prstGeom prst="roundRect">
            <a:avLst>
              <a:gd name="adj" fmla="val 1667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Rounded Rectangle 4"/>
          <p:cNvSpPr/>
          <p:nvPr/>
        </p:nvSpPr>
        <p:spPr>
          <a:xfrm>
            <a:off x="1731489" y="4240958"/>
            <a:ext cx="6900221" cy="92328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9352" tIns="149352" rIns="149352" bIns="149352" numCol="1" spcCol="1270" anchor="ctr" anchorCtr="0">
            <a:noAutofit/>
          </a:bodyPr>
          <a:lstStyle/>
          <a:p>
            <a:pPr lvl="0" defTabSz="933450">
              <a:lnSpc>
                <a:spcPct val="90000"/>
              </a:lnSpc>
              <a:spcAft>
                <a:spcPct val="35000"/>
              </a:spcAft>
            </a:pPr>
            <a:r>
              <a:rPr lang="en-US" sz="2400" dirty="0">
                <a:solidFill>
                  <a:schemeClr val="bg1"/>
                </a:solidFill>
              </a:rPr>
              <a:t>Diane - employees have access to resources</a:t>
            </a:r>
            <a:endParaRPr lang="en-US" sz="2400" kern="1200" dirty="0">
              <a:solidFill>
                <a:schemeClr val="bg1"/>
              </a:solidFill>
            </a:endParaRPr>
          </a:p>
        </p:txBody>
      </p:sp>
      <p:sp>
        <p:nvSpPr>
          <p:cNvPr id="11" name="Rounded Rectangle 10"/>
          <p:cNvSpPr/>
          <p:nvPr/>
        </p:nvSpPr>
        <p:spPr>
          <a:xfrm>
            <a:off x="407287" y="3044270"/>
            <a:ext cx="1192913" cy="994330"/>
          </a:xfrm>
          <a:prstGeom prst="roundRect">
            <a:avLst>
              <a:gd name="adj" fmla="val 1667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2" name="Rounded Rectangle 4"/>
          <p:cNvSpPr/>
          <p:nvPr/>
        </p:nvSpPr>
        <p:spPr>
          <a:xfrm>
            <a:off x="423449" y="3044270"/>
            <a:ext cx="1174165" cy="89723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endParaRPr lang="en-US" sz="3600" kern="1200" dirty="0"/>
          </a:p>
        </p:txBody>
      </p:sp>
      <p:sp>
        <p:nvSpPr>
          <p:cNvPr id="13" name="Rounded Rectangle 12"/>
          <p:cNvSpPr/>
          <p:nvPr/>
        </p:nvSpPr>
        <p:spPr>
          <a:xfrm>
            <a:off x="518160" y="5410200"/>
            <a:ext cx="1143000" cy="1023203"/>
          </a:xfrm>
          <a:prstGeom prst="roundRect">
            <a:avLst>
              <a:gd name="adj" fmla="val 1667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389638077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The use of MLearning reduces costs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Utilizes cheaper equipment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Hire less people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 fewer people at a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Pay for less resources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Companies can save money on training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last longer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Allowing employees to skip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portable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Requiring managers to do the training first</a:t>
            </a:r>
          </a:p>
        </p:txBody>
      </p:sp>
    </p:spTree>
    <p:extLst>
      <p:ext uri="{BB962C8B-B14F-4D97-AF65-F5344CB8AC3E}">
        <p14:creationId xmlns:p14="http://schemas.microsoft.com/office/powerpoint/2010/main" val="246523279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form of support available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 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Telephone conferences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support outside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 systems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Meeting with a manager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p:txBody>
      </p:sp>
    </p:spTree>
    <p:extLst>
      <p:ext uri="{BB962C8B-B14F-4D97-AF65-F5344CB8AC3E}">
        <p14:creationId xmlns:p14="http://schemas.microsoft.com/office/powerpoint/2010/main" val="40805400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internet allows the users to search what kind of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Articles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Reference books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Textbooks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At what point in training can users search for different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Any point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During the course</a:t>
            </a:r>
          </a:p>
        </p:txBody>
      </p:sp>
    </p:spTree>
    <p:extLst>
      <p:ext uri="{BB962C8B-B14F-4D97-AF65-F5344CB8AC3E}">
        <p14:creationId xmlns:p14="http://schemas.microsoft.com/office/powerpoint/2010/main" val="188805799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continued training often a problem with companies?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interest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costs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resources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time way from the office</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thing employees can learn with continuous learning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employee orientation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telephone etiquette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Changes in company policies</a:t>
            </a:r>
          </a:p>
        </p:txBody>
      </p:sp>
    </p:spTree>
    <p:extLst>
      <p:ext uri="{BB962C8B-B14F-4D97-AF65-F5344CB8AC3E}">
        <p14:creationId xmlns:p14="http://schemas.microsoft.com/office/powerpoint/2010/main" val="13612762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Diane creating a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policy of client information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product release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urge for employees to continue learning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employee program</a:t>
            </a:r>
          </a:p>
          <a:p>
            <a:pPr marL="341313" marR="0" indent="3175">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512763" lvl="0" indent="-51276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Kevin said he liked Diane’s plan and would help her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Refine the details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 it to his boss later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Make it available to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another coworker to help her with it</a:t>
            </a:r>
          </a:p>
        </p:txBody>
      </p:sp>
    </p:spTree>
    <p:extLst>
      <p:ext uri="{BB962C8B-B14F-4D97-AF65-F5344CB8AC3E}">
        <p14:creationId xmlns:p14="http://schemas.microsoft.com/office/powerpoint/2010/main" val="260719586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The use of MLearning reduces costs by doing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Utilizes cheaper equipment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Hire less people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 fewer people at a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Pay for less resources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can be beneficial because it allows the company to reduce costs on training equipment by using portable, mobile devices and less training personnel.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Companies can save money on training by doing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it last longer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Allowing employees to skip training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Making it portable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Requiring managers to do the training first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By making training portable, it allows users to complete the training anywhere, which reduces the need for costly training rooms and training personnel.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78821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form of support available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 chat rooms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Telephone conferences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course should have several forms of support for the learners to use when needed, which can include user chat rooms, email systems, instant messaging and even IT support staff.</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support outside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Email systems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Meeting with a manager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forms of support exist outside of the MLearning course to give employees more options for help, and can include meeting with a manager or having a conference with coworkers.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846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F4A21B6-F1AD-4ACF-90D2-DE235962391E}"/>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73AC0116-7DE7-40AA-92CA-DEB8CF4FFD53}"/>
              </a:ext>
            </a:extLst>
          </p:cNvPr>
          <p:cNvGrpSpPr/>
          <p:nvPr/>
        </p:nvGrpSpPr>
        <p:grpSpPr>
          <a:xfrm>
            <a:off x="458204" y="1600199"/>
            <a:ext cx="8228595" cy="4525963"/>
            <a:chOff x="458204" y="1600199"/>
            <a:chExt cx="8228595" cy="4525963"/>
          </a:xfrm>
        </p:grpSpPr>
        <p:sp>
          <p:nvSpPr>
            <p:cNvPr id="4" name="Freeform: Shape 3">
              <a:extLst>
                <a:ext uri="{FF2B5EF4-FFF2-40B4-BE49-F238E27FC236}">
                  <a16:creationId xmlns:a16="http://schemas.microsoft.com/office/drawing/2014/main" id="{3A82CB19-3B9C-48F0-8531-310B7D58D4C5}"/>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1"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Know the meaning of mLearning</a:t>
              </a:r>
              <a:endParaRPr lang="en-US" sz="3200" kern="1200" dirty="0">
                <a:solidFill>
                  <a:schemeClr val="bg1"/>
                </a:solidFill>
              </a:endParaRPr>
            </a:p>
          </p:txBody>
        </p:sp>
        <p:sp>
          <p:nvSpPr>
            <p:cNvPr id="5" name="Freeform: Shape 4">
              <a:extLst>
                <a:ext uri="{FF2B5EF4-FFF2-40B4-BE49-F238E27FC236}">
                  <a16:creationId xmlns:a16="http://schemas.microsoft.com/office/drawing/2014/main" id="{DF4DACAB-516E-41A3-A02B-033D97E7A72F}"/>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03201"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Form an mLearning plan</a:t>
              </a:r>
              <a:endParaRPr lang="en-US" sz="3200" kern="1200" dirty="0">
                <a:solidFill>
                  <a:schemeClr val="bg1"/>
                </a:solidFill>
              </a:endParaRPr>
            </a:p>
          </p:txBody>
        </p:sp>
        <p:sp>
          <p:nvSpPr>
            <p:cNvPr id="6" name="Freeform: Shape 5">
              <a:extLst>
                <a:ext uri="{FF2B5EF4-FFF2-40B4-BE49-F238E27FC236}">
                  <a16:creationId xmlns:a16="http://schemas.microsoft.com/office/drawing/2014/main" id="{85FB282F-D479-4A7D-A1AC-9AD4BB7F0616}"/>
                </a:ext>
              </a:extLst>
            </p:cNvPr>
            <p:cNvSpPr/>
            <p:nvPr/>
          </p:nvSpPr>
          <p:spPr>
            <a:xfrm rot="21600000">
              <a:off x="6074866"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03200"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Train other employees regarding mLearning</a:t>
              </a:r>
              <a:endParaRPr lang="en-US" sz="3200" kern="1200" dirty="0">
                <a:solidFill>
                  <a:schemeClr val="bg1"/>
                </a:solidFill>
              </a:endParaRP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internet allows the users to search what kind of resources?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Articles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Reference books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Textbooks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benefit of using MLearning is that it allows the user to have access to different forms of resources, such as reference books, articles, case studies and even online textbooks.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At what point in training can users search for different resources?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Any point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After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Before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During the course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Fortunately, in MLearning a user can access a great number of resources at any point in their training, whether it is before, during, or after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892138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continued training often a problem with companies?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Lack of interest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costs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Lack of resources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 time way from the office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Continued learning is something many companies want for their employees, but unfortunately they are not always able to supply it due to a lack of resources and materials.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thing employees can learn with continuous learning programs?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New employee orientation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 telephone etiquette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Changes in company policies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Continuous learning is something employees can take part in to learn more about their company and their job.  Some topics include changes in company policies, new product information, and even learning about the company background.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324133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Diane creating a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policy of client information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company’s new product release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urge for employees to continue learning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company’s new employee program</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Diane knew the company was going to release a new product line, and thought a MLearning course would help educate employees about it.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Kevin said he liked Diane’s plan and would help her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Refine the details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Show it to his boss later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Make it available to employees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Ask another coworker to help her with it</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Once Diane explained the benefits of the course, Kevin was excited about the idea and told Diane he would help her make it available to the other employees in the company.</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66737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Getting MLearning Started</a:t>
            </a:r>
          </a:p>
        </p:txBody>
      </p:sp>
      <p:sp>
        <p:nvSpPr>
          <p:cNvPr id="50180" name="Text Placeholder 3"/>
          <p:cNvSpPr>
            <a:spLocks noGrp="1"/>
          </p:cNvSpPr>
          <p:nvPr>
            <p:ph type="body" sz="quarter" idx="10"/>
          </p:nvPr>
        </p:nvSpPr>
        <p:spPr>
          <a:ln>
            <a:miter lim="800000"/>
            <a:headEnd/>
            <a:tailEnd/>
          </a:ln>
        </p:spPr>
        <p:txBody>
          <a:bodyPr/>
          <a:lstStyle/>
          <a:p>
            <a:r>
              <a:rPr lang="en-US" sz="2800" i="1" dirty="0">
                <a:latin typeface="+mj-lt"/>
              </a:rPr>
              <a:t>Small opportunities are often the beginning of great enterprises.</a:t>
            </a:r>
          </a:p>
          <a:p>
            <a:endParaRPr lang="en-US" sz="2800" dirty="0"/>
          </a:p>
          <a:p>
            <a:pPr algn="ctr"/>
            <a:r>
              <a:rPr lang="en-US" sz="2800" b="1" i="1" dirty="0">
                <a:latin typeface="+mj-lt"/>
              </a:rPr>
              <a:t>Demosthenes</a:t>
            </a:r>
            <a:endParaRPr lang="en-US" sz="2800" dirty="0">
              <a:latin typeface="+mj-lt"/>
            </a:endParaRPr>
          </a:p>
        </p:txBody>
      </p:sp>
      <p:sp>
        <p:nvSpPr>
          <p:cNvPr id="50179" name="Content Placeholder 2"/>
          <p:cNvSpPr>
            <a:spLocks noGrp="1"/>
          </p:cNvSpPr>
          <p:nvPr>
            <p:ph type="body" sz="quarter" idx="11"/>
          </p:nvPr>
        </p:nvSpPr>
        <p:spPr/>
        <p:txBody>
          <a:bodyPr>
            <a:normAutofit/>
          </a:bodyPr>
          <a:lstStyle/>
          <a:p>
            <a:r>
              <a:rPr lang="en-US" dirty="0"/>
              <a:t>Once many companies learn about MLearning, they are anxious to include it in their own company operations.  The key is knowing how to get MLearning started and know how to carry through to become a company success</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DAF1035-B94B-445E-98BF-5562D5C41FEA}"/>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noAutofit/>
          </a:bodyPr>
          <a:lstStyle/>
          <a:p>
            <a:r>
              <a:rPr lang="en-US" dirty="0"/>
              <a:t>Organize Your Resources</a:t>
            </a:r>
          </a:p>
        </p:txBody>
      </p:sp>
      <p:grpSp>
        <p:nvGrpSpPr>
          <p:cNvPr id="3" name="Group 2">
            <a:extLst>
              <a:ext uri="{FF2B5EF4-FFF2-40B4-BE49-F238E27FC236}">
                <a16:creationId xmlns:a16="http://schemas.microsoft.com/office/drawing/2014/main" id="{C1F6F536-2FF9-4271-A0AE-89BCDB44844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2FCB932-20B1-4ADE-881A-0BB9A086BEE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Available devices</a:t>
              </a:r>
              <a:endParaRPr lang="en-US" sz="3000" kern="1200" dirty="0">
                <a:solidFill>
                  <a:schemeClr val="bg1"/>
                </a:solidFill>
              </a:endParaRPr>
            </a:p>
          </p:txBody>
        </p:sp>
        <p:sp>
          <p:nvSpPr>
            <p:cNvPr id="5" name="Freeform: Shape 4">
              <a:extLst>
                <a:ext uri="{FF2B5EF4-FFF2-40B4-BE49-F238E27FC236}">
                  <a16:creationId xmlns:a16="http://schemas.microsoft.com/office/drawing/2014/main" id="{56ECC576-9CF2-4969-ABB0-8DE80C67FBE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Available internet connections, or hotspots</a:t>
              </a:r>
              <a:endParaRPr lang="en-US" sz="3000" kern="1200" dirty="0">
                <a:solidFill>
                  <a:schemeClr val="bg1"/>
                </a:solidFill>
              </a:endParaRPr>
            </a:p>
          </p:txBody>
        </p:sp>
        <p:sp>
          <p:nvSpPr>
            <p:cNvPr id="6" name="Freeform: Shape 5">
              <a:extLst>
                <a:ext uri="{FF2B5EF4-FFF2-40B4-BE49-F238E27FC236}">
                  <a16:creationId xmlns:a16="http://schemas.microsoft.com/office/drawing/2014/main" id="{D6304BBE-66B9-45DF-A6C2-75507DDB2CD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effectLst/>
                  <a:latin typeface="+mn-lt"/>
                  <a:ea typeface="+mn-ea"/>
                  <a:cs typeface="+mn-cs"/>
                </a:rPr>
                <a:t>Back-up educational/training materials</a:t>
              </a:r>
              <a:endParaRPr lang="en-US" sz="3000" kern="1200" dirty="0">
                <a:solidFill>
                  <a:schemeClr val="bg1"/>
                </a:solidFill>
              </a:endParaRPr>
            </a:p>
          </p:txBody>
        </p:sp>
      </p:gr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4DDA70B6-6CA7-44A3-9DD4-4AA215709D4E}"/>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pPr marL="0" marR="0">
              <a:lnSpc>
                <a:spcPct val="115000"/>
              </a:lnSpc>
              <a:spcBef>
                <a:spcPts val="1000"/>
              </a:spcBef>
              <a:spcAft>
                <a:spcPts val="600"/>
              </a:spcAft>
            </a:pPr>
            <a:r>
              <a:rPr lang="en-US" dirty="0"/>
              <a:t>Form a Work Plan</a:t>
            </a:r>
            <a:endParaRPr lang="en-US" dirty="0">
              <a:solidFill>
                <a:srgbClr val="000000"/>
              </a:solidFill>
              <a:ea typeface="MS Gothic" panose="020B0609070205080204" pitchFamily="49" charset="-128"/>
              <a:cs typeface="Times New Roman" panose="02020603050405020304" pitchFamily="18" charset="0"/>
            </a:endParaRPr>
          </a:p>
        </p:txBody>
      </p:sp>
      <p:grpSp>
        <p:nvGrpSpPr>
          <p:cNvPr id="3" name="Group 2">
            <a:extLst>
              <a:ext uri="{FF2B5EF4-FFF2-40B4-BE49-F238E27FC236}">
                <a16:creationId xmlns:a16="http://schemas.microsoft.com/office/drawing/2014/main" id="{08DBD6EE-1151-46DB-8377-FCBFABA88DA5}"/>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69C589D3-D5DA-49E6-94D6-69FFE256C4C1}"/>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17C74F5C-13FA-4586-A24E-BF96B3A8374C}"/>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Outlines how course is started, carried out, and wrapped up</a:t>
              </a:r>
              <a:endParaRPr lang="en-US" sz="2000" kern="1200" dirty="0">
                <a:solidFill>
                  <a:schemeClr val="bg1"/>
                </a:solidFill>
              </a:endParaRPr>
            </a:p>
          </p:txBody>
        </p:sp>
        <p:sp>
          <p:nvSpPr>
            <p:cNvPr id="6" name="Oval 5">
              <a:extLst>
                <a:ext uri="{FF2B5EF4-FFF2-40B4-BE49-F238E27FC236}">
                  <a16:creationId xmlns:a16="http://schemas.microsoft.com/office/drawing/2014/main" id="{A4A0E993-0624-4CA8-A820-E219AD9DAD27}"/>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C69911B-3BD0-4CE5-B548-DB7F02EE1BE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Share with mLearning Team</a:t>
              </a:r>
              <a:endParaRPr lang="en-US" sz="2000" kern="1200" dirty="0">
                <a:solidFill>
                  <a:schemeClr val="bg1"/>
                </a:solidFill>
              </a:endParaRPr>
            </a:p>
          </p:txBody>
        </p:sp>
        <p:sp>
          <p:nvSpPr>
            <p:cNvPr id="8" name="Oval 7">
              <a:extLst>
                <a:ext uri="{FF2B5EF4-FFF2-40B4-BE49-F238E27FC236}">
                  <a16:creationId xmlns:a16="http://schemas.microsoft.com/office/drawing/2014/main" id="{EE8C669E-2E0F-4912-BA2F-7B06188AA3A5}"/>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C3ED2F4-9D30-42E5-84C0-9D9ED6016E9B}"/>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effectLst/>
                  <a:latin typeface="+mn-lt"/>
                  <a:ea typeface="+mn-ea"/>
                  <a:cs typeface="+mn-cs"/>
                </a:rPr>
                <a:t>Let the mLearning begin!</a:t>
              </a:r>
              <a:endParaRPr lang="en-US" sz="2000" kern="1200" dirty="0">
                <a:solidFill>
                  <a:schemeClr val="bg1"/>
                </a:solidFill>
              </a:endParaRPr>
            </a:p>
          </p:txBody>
        </p:sp>
        <p:sp>
          <p:nvSpPr>
            <p:cNvPr id="10" name="Oval 9">
              <a:extLst>
                <a:ext uri="{FF2B5EF4-FFF2-40B4-BE49-F238E27FC236}">
                  <a16:creationId xmlns:a16="http://schemas.microsoft.com/office/drawing/2014/main" id="{80189FE0-FFD2-41FA-A1BA-27A945D4ECE1}"/>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820D2F8-B4FD-4909-84CE-B4375C134172}"/>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Engage Employees</a:t>
            </a:r>
          </a:p>
        </p:txBody>
      </p:sp>
      <p:grpSp>
        <p:nvGrpSpPr>
          <p:cNvPr id="3" name="Group 2">
            <a:extLst>
              <a:ext uri="{FF2B5EF4-FFF2-40B4-BE49-F238E27FC236}">
                <a16:creationId xmlns:a16="http://schemas.microsoft.com/office/drawing/2014/main" id="{A58B0DF6-2F9E-48BB-8110-E042EF4D84DD}"/>
              </a:ext>
            </a:extLst>
          </p:cNvPr>
          <p:cNvGrpSpPr/>
          <p:nvPr/>
        </p:nvGrpSpPr>
        <p:grpSpPr>
          <a:xfrm>
            <a:off x="457200" y="1600200"/>
            <a:ext cx="8222168" cy="4525962"/>
            <a:chOff x="457200" y="1600200"/>
            <a:chExt cx="8222168" cy="4525962"/>
          </a:xfrm>
        </p:grpSpPr>
        <p:sp>
          <p:nvSpPr>
            <p:cNvPr id="4" name="Arrow: Right 3">
              <a:extLst>
                <a:ext uri="{FF2B5EF4-FFF2-40B4-BE49-F238E27FC236}">
                  <a16:creationId xmlns:a16="http://schemas.microsoft.com/office/drawing/2014/main" id="{5D71DA23-F544-45EB-8E00-088C1B58385B}"/>
                </a:ext>
              </a:extLst>
            </p:cNvPr>
            <p:cNvSpPr/>
            <p:nvPr/>
          </p:nvSpPr>
          <p:spPr>
            <a:xfrm>
              <a:off x="6191200" y="1600200"/>
              <a:ext cx="2488168"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6629EAB-5493-4BA7-95B3-705F1D00DC18}"/>
                </a:ext>
              </a:extLst>
            </p:cNvPr>
            <p:cNvSpPr/>
            <p:nvPr/>
          </p:nvSpPr>
          <p:spPr>
            <a:xfrm>
              <a:off x="464631" y="1600200"/>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Include employees in design and/or organization</a:t>
              </a:r>
              <a:endParaRPr lang="en-US" sz="3200" kern="1200" dirty="0">
                <a:solidFill>
                  <a:schemeClr val="bg1"/>
                </a:solidFill>
              </a:endParaRPr>
            </a:p>
          </p:txBody>
        </p:sp>
        <p:sp>
          <p:nvSpPr>
            <p:cNvPr id="6" name="Arrow: Right 5">
              <a:extLst>
                <a:ext uri="{FF2B5EF4-FFF2-40B4-BE49-F238E27FC236}">
                  <a16:creationId xmlns:a16="http://schemas.microsoft.com/office/drawing/2014/main" id="{E7583AD7-CF28-48C3-8959-2ED3985CDAE6}"/>
                </a:ext>
              </a:extLst>
            </p:cNvPr>
            <p:cNvSpPr/>
            <p:nvPr/>
          </p:nvSpPr>
          <p:spPr>
            <a:xfrm>
              <a:off x="6191200" y="3155999"/>
              <a:ext cx="2488168"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5377259-ABEE-4991-9EFC-115313C47CFE}"/>
                </a:ext>
              </a:extLst>
            </p:cNvPr>
            <p:cNvSpPr/>
            <p:nvPr/>
          </p:nvSpPr>
          <p:spPr>
            <a:xfrm>
              <a:off x="457200" y="3124204"/>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Make it practical </a:t>
              </a:r>
              <a:endParaRPr lang="en-US" sz="3200" kern="1200" dirty="0">
                <a:solidFill>
                  <a:schemeClr val="bg1"/>
                </a:solidFill>
              </a:endParaRPr>
            </a:p>
          </p:txBody>
        </p:sp>
        <p:sp>
          <p:nvSpPr>
            <p:cNvPr id="8" name="Arrow: Right 7">
              <a:extLst>
                <a:ext uri="{FF2B5EF4-FFF2-40B4-BE49-F238E27FC236}">
                  <a16:creationId xmlns:a16="http://schemas.microsoft.com/office/drawing/2014/main" id="{04DC8CD0-361F-4197-8F0F-F6D7EF9B6F01}"/>
                </a:ext>
              </a:extLst>
            </p:cNvPr>
            <p:cNvSpPr/>
            <p:nvPr/>
          </p:nvSpPr>
          <p:spPr>
            <a:xfrm>
              <a:off x="6191200" y="4711799"/>
              <a:ext cx="2488168"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27B71E9D-9B6C-4F01-8B91-BC21B178A104}"/>
                </a:ext>
              </a:extLst>
            </p:cNvPr>
            <p:cNvSpPr/>
            <p:nvPr/>
          </p:nvSpPr>
          <p:spPr>
            <a:xfrm>
              <a:off x="464631" y="4711799"/>
              <a:ext cx="5726568" cy="1414363"/>
            </a:xfrm>
            <a:custGeom>
              <a:avLst/>
              <a:gdLst>
                <a:gd name="connsiteX0" fmla="*/ 0 w 5726568"/>
                <a:gd name="connsiteY0" fmla="*/ 235732 h 1414363"/>
                <a:gd name="connsiteX1" fmla="*/ 235732 w 5726568"/>
                <a:gd name="connsiteY1" fmla="*/ 0 h 1414363"/>
                <a:gd name="connsiteX2" fmla="*/ 5490836 w 5726568"/>
                <a:gd name="connsiteY2" fmla="*/ 0 h 1414363"/>
                <a:gd name="connsiteX3" fmla="*/ 5726568 w 5726568"/>
                <a:gd name="connsiteY3" fmla="*/ 235732 h 1414363"/>
                <a:gd name="connsiteX4" fmla="*/ 5726568 w 5726568"/>
                <a:gd name="connsiteY4" fmla="*/ 1178631 h 1414363"/>
                <a:gd name="connsiteX5" fmla="*/ 5490836 w 5726568"/>
                <a:gd name="connsiteY5" fmla="*/ 1414363 h 1414363"/>
                <a:gd name="connsiteX6" fmla="*/ 235732 w 5726568"/>
                <a:gd name="connsiteY6" fmla="*/ 1414363 h 1414363"/>
                <a:gd name="connsiteX7" fmla="*/ 0 w 5726568"/>
                <a:gd name="connsiteY7" fmla="*/ 1178631 h 1414363"/>
                <a:gd name="connsiteX8" fmla="*/ 0 w 5726568"/>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26568" h="1414363">
                  <a:moveTo>
                    <a:pt x="0" y="235732"/>
                  </a:moveTo>
                  <a:cubicBezTo>
                    <a:pt x="0" y="105541"/>
                    <a:pt x="105541" y="0"/>
                    <a:pt x="235732" y="0"/>
                  </a:cubicBezTo>
                  <a:lnTo>
                    <a:pt x="5490836" y="0"/>
                  </a:lnTo>
                  <a:cubicBezTo>
                    <a:pt x="5621027" y="0"/>
                    <a:pt x="5726568" y="105541"/>
                    <a:pt x="5726568" y="235732"/>
                  </a:cubicBezTo>
                  <a:lnTo>
                    <a:pt x="5726568" y="1178631"/>
                  </a:lnTo>
                  <a:cubicBezTo>
                    <a:pt x="5726568" y="1308822"/>
                    <a:pt x="5621027" y="1414363"/>
                    <a:pt x="5490836"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0964" tIns="130004" rIns="190964" bIns="130004"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Show course</a:t>
              </a:r>
              <a:endParaRPr lang="en-US" sz="3200" kern="1200" dirty="0">
                <a:solidFill>
                  <a:schemeClr val="bg1"/>
                </a:solidFill>
              </a:endParaRPr>
            </a:p>
          </p:txBody>
        </p:sp>
      </p:grpSp>
    </p:spTree>
    <p:extLst>
      <p:ext uri="{BB962C8B-B14F-4D97-AF65-F5344CB8AC3E}">
        <p14:creationId xmlns:p14="http://schemas.microsoft.com/office/powerpoint/2010/main" val="7991957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D0D58AE-F1CF-43D4-B74F-5E3F3BFA6920}"/>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noAutofit/>
          </a:bodyPr>
          <a:lstStyle/>
          <a:p>
            <a:r>
              <a:rPr lang="en-US" dirty="0"/>
              <a:t>Establish an End Goal (Ask?)</a:t>
            </a:r>
          </a:p>
        </p:txBody>
      </p:sp>
      <p:grpSp>
        <p:nvGrpSpPr>
          <p:cNvPr id="3" name="Group 2">
            <a:extLst>
              <a:ext uri="{FF2B5EF4-FFF2-40B4-BE49-F238E27FC236}">
                <a16:creationId xmlns:a16="http://schemas.microsoft.com/office/drawing/2014/main" id="{F1B56435-E304-4E3B-BE7B-4757F68CEDDD}"/>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B70E7422-7A45-465E-911D-767B57EF17E1}"/>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042F44F-F741-4329-A688-CC24591238DA}"/>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What do I want users to get from this course?</a:t>
              </a:r>
              <a:endParaRPr lang="en-US" sz="2800" kern="1200" dirty="0">
                <a:solidFill>
                  <a:schemeClr val="bg1"/>
                </a:solidFill>
              </a:endParaRPr>
            </a:p>
          </p:txBody>
        </p:sp>
        <p:sp>
          <p:nvSpPr>
            <p:cNvPr id="6" name="Rectangle 5">
              <a:extLst>
                <a:ext uri="{FF2B5EF4-FFF2-40B4-BE49-F238E27FC236}">
                  <a16:creationId xmlns:a16="http://schemas.microsoft.com/office/drawing/2014/main" id="{CC9412F7-06F8-46EB-A2A8-2143C3EC204A}"/>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240ABC5-1D7B-4F3E-AED2-80F9A705292D}"/>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How will they get that message?</a:t>
              </a:r>
              <a:endParaRPr lang="en-US" sz="2800" kern="1200" dirty="0">
                <a:solidFill>
                  <a:schemeClr val="bg1"/>
                </a:solidFill>
              </a:endParaRPr>
            </a:p>
          </p:txBody>
        </p:sp>
        <p:sp>
          <p:nvSpPr>
            <p:cNvPr id="8" name="Rectangle 7">
              <a:extLst>
                <a:ext uri="{FF2B5EF4-FFF2-40B4-BE49-F238E27FC236}">
                  <a16:creationId xmlns:a16="http://schemas.microsoft.com/office/drawing/2014/main" id="{44FF36CD-8BC4-4098-9645-907D0AF9A495}"/>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4B1C40B-8511-493F-BB99-BC18D65E9463}"/>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How can I convey that message within the course?</a:t>
              </a:r>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61480BD9-F1A0-4FFB-9F04-4D9F6BD46085}"/>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8D44D10-09C6-4B5A-8EDA-2E98E08A9B02}"/>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48B704F1-5177-400D-976E-D5BFA58F852B}"/>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is meeting with Sandy about creating an mLearning course</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776B34AA-497D-4480-A88A-B65DF9264833}"/>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C713ACF-8FB9-441F-B0DE-ADC76EB69D34}"/>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Sandy wasn’t sure where to start</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2AF1C18D-5860-4D50-9EE3-8E34E14161F7}"/>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55799325-7ED5-4757-B22A-0E65BA654EB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suggested organizing resources they have</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2BB32B5B-34A7-4222-A263-1EC0CEA6E45E}"/>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BE5255C8-9856-46FA-BEBE-6009F32D44A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Martin and Sandy were excited to get the course rolling</a:t>
              </a:r>
              <a:endParaRPr lang="en-US" sz="2400" kern="1200" dirty="0">
                <a:solidFill>
                  <a:schemeClr val="bg1"/>
                </a:solidFill>
              </a:endParaRPr>
            </a:p>
          </p:txBody>
        </p:sp>
      </p:grpSp>
    </p:spTree>
    <p:extLst>
      <p:ext uri="{BB962C8B-B14F-4D97-AF65-F5344CB8AC3E}">
        <p14:creationId xmlns:p14="http://schemas.microsoft.com/office/powerpoint/2010/main" val="214291369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one resource to organize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logo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devices 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employee benefits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amount of break times</a:t>
            </a:r>
          </a:p>
          <a:p>
            <a:pPr marL="341313"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Organizing resources is a great step in what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Finalizing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work plan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Preparation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Completion</a:t>
            </a:r>
          </a:p>
        </p:txBody>
      </p:sp>
    </p:spTree>
    <p:extLst>
      <p:ext uri="{BB962C8B-B14F-4D97-AF65-F5344CB8AC3E}">
        <p14:creationId xmlns:p14="http://schemas.microsoft.com/office/powerpoint/2010/main" val="3682145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What is MLearning?</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It’s not a faith in technology.  It’s faith in people.</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Steve Jobs</a:t>
            </a:r>
            <a:endParaRPr lang="en-US" sz="1400" dirty="0">
              <a:latin typeface="Calibri" panose="020F0502020204030204" pitchFamily="34" charset="0"/>
              <a:ea typeface="Times New Roman" panose="02020603050405020304" pitchFamily="18" charset="0"/>
            </a:endParaRPr>
          </a:p>
        </p:txBody>
      </p:sp>
      <p:sp>
        <p:nvSpPr>
          <p:cNvPr id="10243" name="Content Placeholder 2"/>
          <p:cNvSpPr>
            <a:spLocks noGrp="1"/>
          </p:cNvSpPr>
          <p:nvPr>
            <p:ph type="body" sz="quarter" idx="11"/>
          </p:nvPr>
        </p:nvSpPr>
        <p:spPr/>
        <p:txBody>
          <a:bodyPr>
            <a:normAutofit/>
          </a:bodyPr>
          <a:lstStyle/>
          <a:p>
            <a:r>
              <a:rPr lang="en-US" dirty="0"/>
              <a:t>Mobile learning, or MLearning, is defined as the delivery of learning, education or training on mobile devices, such as mobile phones, tablets, laptops or PDAs.  MLearning allows training and support to be taken anywhere, making it flexible and convenient for companies to use.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Work plans are also known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Action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Idea plans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Flow plans</a:t>
            </a:r>
          </a:p>
          <a:p>
            <a:pPr marL="341313"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Once a work plan has been formed, management should do what next?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Check for ways to change 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other managers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Start forcing it onto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the rest of the team</a:t>
            </a:r>
          </a:p>
        </p:txBody>
      </p:sp>
    </p:spTree>
    <p:extLst>
      <p:ext uri="{BB962C8B-B14F-4D97-AF65-F5344CB8AC3E}">
        <p14:creationId xmlns:p14="http://schemas.microsoft.com/office/powerpoint/2010/main" val="28463283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to engage employees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Hand out printed instructions for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Demonstrate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telephone conference to talk about it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 memo requiring everyone to use the course</a:t>
            </a:r>
          </a:p>
          <a:p>
            <a:pPr marL="341313" marR="0" indent="3175">
              <a:lnSpc>
                <a:spcPct val="115000"/>
              </a:lnSpc>
              <a:spcBef>
                <a:spcPts val="0"/>
              </a:spcBef>
              <a:spcAft>
                <a:spcPts val="1000"/>
              </a:spcAft>
              <a:tabLst>
                <a:tab pos="914400" algn="l"/>
              </a:tabLs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 MLearning course cannot be successful without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412502942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an end goal so important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create course structure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know what the managers want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encourage employees to use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employees know what to do</a:t>
            </a:r>
          </a:p>
          <a:p>
            <a:pPr marL="341313" marR="0" indent="-7938">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Which of the following helps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employees want to do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learners should take from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who is paying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the managers want from the course</a:t>
            </a:r>
          </a:p>
        </p:txBody>
      </p:sp>
    </p:spTree>
    <p:extLst>
      <p:ext uri="{BB962C8B-B14F-4D97-AF65-F5344CB8AC3E}">
        <p14:creationId xmlns:p14="http://schemas.microsoft.com/office/powerpoint/2010/main" val="223525488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was the first thing Martin did in planning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 a work plan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all the resources they had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Establish an end goal</a:t>
            </a:r>
          </a:p>
          <a:p>
            <a:pPr marL="341313"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Which of the following did Sandy do in the planning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Helped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to join in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idea for a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the resources available</a:t>
            </a:r>
          </a:p>
          <a:p>
            <a:pPr marL="341313"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23961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is one resource to organize for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logo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devices used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employee benefits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amount of break times</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organize all resources available when preparing a MLearning course, such as the devices that will be used, the topics that will be covered, and the personnel available.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Organizing resources is a great step in what process?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Finalizing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work plan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Preparation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Completion</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Organizing resources for MLearning is an important step in the preparation and design of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820349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Work plans are also known as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Action plans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 plans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Idea plans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Flow plans</a:t>
            </a: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Work plans are the also known as the action plan because it lays out the ‘plan of action’ to be taken during the MLearning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Once a work plan has been formed, management should do what next?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Check for ways to change 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 it with other managers only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Start forcing it onto employees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Share it with the rest of the team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a work plan has been created and organized for a MLearning course, it is important management share it with the rest of the team before moving forward.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29007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to engage employees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Hand out printed instructions for the course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Demonstrate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Have a telephone conference to talk about it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 memo requiring everyone to use the course</a:t>
            </a:r>
          </a:p>
          <a:p>
            <a:pPr marL="341313" marR="0" indent="3175">
              <a:lnSpc>
                <a:spcPct val="115000"/>
              </a:lnSpc>
              <a:spcBef>
                <a:spcPts val="0"/>
              </a:spcBef>
              <a:spcAft>
                <a:spcPts val="1000"/>
              </a:spcAft>
              <a:tabLst>
                <a:tab pos="9144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engage employees into a MLearning course so that they will be anxious to use it.  One way to engage them is to demonstrate the course for them and let them see for themselves how it works.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 MLearning course cannot be successful without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marR="0" indent="3175">
              <a:lnSpc>
                <a:spcPct val="115000"/>
              </a:lnSpc>
              <a:spcBef>
                <a:spcPts val="0"/>
              </a:spcBef>
              <a:spcAft>
                <a:spcPts val="1000"/>
              </a:spcAft>
              <a:tabLst>
                <a:tab pos="9144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course can only be successful if employees are engaged enough to use it, which will also need the help of proper management and adequate device usage.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692798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1816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Why is an end goal so important for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helps create course structure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know what the managers want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encourage employees to use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employees know what to do</a:t>
            </a:r>
          </a:p>
          <a:p>
            <a:pPr marL="341313" marR="0" indent="-7938">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end goal is the part of the MLearning course that says what the creator wants the user to take away from the course.  In the design aspect, it helps create a structure for the course and build its content around what the end result should be.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Which of the following helps establish an end goal?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employees want to do in the course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Knowing what learners should take from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who is paying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Knowing what the managers want from the course</a:t>
            </a:r>
          </a:p>
          <a:p>
            <a:pPr marL="341313" marR="0" indent="-7938">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designers and creators will be better able to establish an end goal when they are able to determine what they want the user to ultimately learn and take away from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358801"/>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What was the first thing Martin did in planning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in the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 a work plan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Organize all the resources they had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Establish an end goal</a:t>
            </a:r>
          </a:p>
          <a:p>
            <a:pPr marL="341313"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beginning to plan their MLearning course, the first thing Martin did was gather and organize the resources he knew they had at their disposal.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Which of the following did Sandy do in the planning process?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Helped establish an end goal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Engage the employees to join in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the idea for a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Organize the resources available</a:t>
            </a:r>
          </a:p>
          <a:p>
            <a:pPr marL="341313"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Sandy helped Martin create a MLearning course, in which she helped create a work plan and establish an employee end goal.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773664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Employee Training</a:t>
            </a:r>
          </a:p>
        </p:txBody>
      </p:sp>
      <p:sp>
        <p:nvSpPr>
          <p:cNvPr id="55300" name="Text Placeholder 3"/>
          <p:cNvSpPr>
            <a:spLocks noGrp="1"/>
          </p:cNvSpPr>
          <p:nvPr>
            <p:ph type="body" sz="quarter" idx="10"/>
          </p:nvPr>
        </p:nvSpPr>
        <p:spPr>
          <a:ln>
            <a:miter lim="800000"/>
            <a:headEnd/>
            <a:tailEnd/>
          </a:ln>
        </p:spPr>
        <p:txBody>
          <a:bodyPr/>
          <a:lstStyle/>
          <a:p>
            <a:pPr algn="ctr"/>
            <a:r>
              <a:rPr lang="en-US" i="1" dirty="0">
                <a:latin typeface="+mj-lt"/>
              </a:rPr>
              <a:t>You teach what you most need to learn.</a:t>
            </a:r>
            <a:endParaRPr lang="en-US" dirty="0">
              <a:latin typeface="+mj-lt"/>
            </a:endParaRPr>
          </a:p>
          <a:p>
            <a:pPr algn="ctr"/>
            <a:br>
              <a:rPr lang="en-US" dirty="0">
                <a:latin typeface="+mj-lt"/>
              </a:rPr>
            </a:br>
            <a:r>
              <a:rPr lang="en-US" b="1" i="1" dirty="0">
                <a:latin typeface="+mj-lt"/>
              </a:rPr>
              <a:t>Richard Bach</a:t>
            </a:r>
            <a:endParaRPr lang="en-US" dirty="0">
              <a:latin typeface="+mj-lt"/>
            </a:endParaRPr>
          </a:p>
        </p:txBody>
      </p:sp>
      <p:sp>
        <p:nvSpPr>
          <p:cNvPr id="55299" name="Content Placeholder 2"/>
          <p:cNvSpPr>
            <a:spLocks noGrp="1"/>
          </p:cNvSpPr>
          <p:nvPr>
            <p:ph type="body" sz="quarter" idx="11"/>
          </p:nvPr>
        </p:nvSpPr>
        <p:spPr/>
        <p:txBody>
          <a:bodyPr>
            <a:normAutofit/>
          </a:bodyPr>
          <a:lstStyle/>
          <a:p>
            <a:r>
              <a:rPr lang="en-US" dirty="0"/>
              <a:t>The ‘training’ for the use of MLearning does not have to be a lengthy process, but employees need to be aware of the different aspects involved, devices used and where they can go for help before being allowed to dive in head first.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5359DB4-ADAA-4BD7-BC47-796F55F21BC3}"/>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marL="0" marR="0">
              <a:spcBef>
                <a:spcPts val="400"/>
              </a:spcBef>
              <a:spcAft>
                <a:spcPts val="0"/>
              </a:spcAft>
            </a:pPr>
            <a:r>
              <a:rPr lang="en-US" dirty="0"/>
              <a:t>mLearning Uses</a:t>
            </a:r>
            <a:endParaRPr lang="en-US" dirty="0">
              <a:solidFill>
                <a:srgbClr val="404040"/>
              </a:solidFill>
              <a:ea typeface="MS Gothic" panose="020B0609070205080204" pitchFamily="49" charset="-128"/>
              <a:cs typeface="Times New Roman" panose="02020603050405020304" pitchFamily="18" charset="0"/>
            </a:endParaRPr>
          </a:p>
        </p:txBody>
      </p:sp>
      <p:grpSp>
        <p:nvGrpSpPr>
          <p:cNvPr id="3" name="Group 2">
            <a:extLst>
              <a:ext uri="{FF2B5EF4-FFF2-40B4-BE49-F238E27FC236}">
                <a16:creationId xmlns:a16="http://schemas.microsoft.com/office/drawing/2014/main" id="{6C241D2A-E948-46B0-8B7E-F9A04B9CED3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DE1632E-3ADA-487D-9A0D-60EA6E3F21C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Gain new knowledge faster </a:t>
              </a:r>
              <a:endParaRPr lang="en-US" sz="3200" b="0" kern="1200" dirty="0">
                <a:solidFill>
                  <a:schemeClr val="bg1"/>
                </a:solidFill>
              </a:endParaRPr>
            </a:p>
          </p:txBody>
        </p:sp>
        <p:sp>
          <p:nvSpPr>
            <p:cNvPr id="5" name="Freeform: Shape 4">
              <a:extLst>
                <a:ext uri="{FF2B5EF4-FFF2-40B4-BE49-F238E27FC236}">
                  <a16:creationId xmlns:a16="http://schemas.microsoft.com/office/drawing/2014/main" id="{E47EB4F1-BD29-4B0D-BBAE-8DA2DC39DD1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More up-to-date on any changes</a:t>
              </a:r>
              <a:endParaRPr lang="en-US" sz="3200" b="0" kern="1200" dirty="0">
                <a:solidFill>
                  <a:schemeClr val="bg1"/>
                </a:solidFill>
              </a:endParaRPr>
            </a:p>
          </p:txBody>
        </p:sp>
        <p:sp>
          <p:nvSpPr>
            <p:cNvPr id="6" name="Freeform: Shape 5">
              <a:extLst>
                <a:ext uri="{FF2B5EF4-FFF2-40B4-BE49-F238E27FC236}">
                  <a16:creationId xmlns:a16="http://schemas.microsoft.com/office/drawing/2014/main" id="{30FEC544-91EC-4D46-B9C7-D9B25AE13CAD}"/>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Evaluate which employees are ready</a:t>
              </a:r>
              <a:endParaRPr lang="en-US" sz="3200" b="0" kern="1200" dirty="0">
                <a:solidFill>
                  <a:schemeClr val="bg1"/>
                </a:solidFill>
              </a:endParaRP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3C860DB-4E98-4419-9A94-0A3445E5532D}"/>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Training Facilities</a:t>
            </a:r>
          </a:p>
        </p:txBody>
      </p:sp>
      <p:grpSp>
        <p:nvGrpSpPr>
          <p:cNvPr id="3" name="Group 2">
            <a:extLst>
              <a:ext uri="{FF2B5EF4-FFF2-40B4-BE49-F238E27FC236}">
                <a16:creationId xmlns:a16="http://schemas.microsoft.com/office/drawing/2014/main" id="{9263D65C-7444-4DB3-B4BC-910793C94334}"/>
              </a:ext>
            </a:extLst>
          </p:cNvPr>
          <p:cNvGrpSpPr/>
          <p:nvPr/>
        </p:nvGrpSpPr>
        <p:grpSpPr>
          <a:xfrm>
            <a:off x="457200" y="1602409"/>
            <a:ext cx="8229600" cy="4504353"/>
            <a:chOff x="457200" y="1602409"/>
            <a:chExt cx="8229600" cy="4504353"/>
          </a:xfrm>
        </p:grpSpPr>
        <p:sp>
          <p:nvSpPr>
            <p:cNvPr id="4" name="Freeform: Shape 3">
              <a:extLst>
                <a:ext uri="{FF2B5EF4-FFF2-40B4-BE49-F238E27FC236}">
                  <a16:creationId xmlns:a16="http://schemas.microsoft.com/office/drawing/2014/main" id="{9DD9CED4-DFA4-4EE3-B01D-2B667C955BC0}"/>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Management will establish a time</a:t>
              </a:r>
              <a:endParaRPr lang="en-US" sz="4400" kern="1200" dirty="0">
                <a:solidFill>
                  <a:schemeClr val="bg1"/>
                </a:solidFill>
              </a:endParaRPr>
            </a:p>
          </p:txBody>
        </p:sp>
        <p:sp>
          <p:nvSpPr>
            <p:cNvPr id="5" name="Freeform: Shape 4">
              <a:extLst>
                <a:ext uri="{FF2B5EF4-FFF2-40B4-BE49-F238E27FC236}">
                  <a16:creationId xmlns:a16="http://schemas.microsoft.com/office/drawing/2014/main" id="{675B90F4-A1C4-4EAE-9777-A4B15F4D07FE}"/>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Designated training room</a:t>
              </a:r>
              <a:endParaRPr lang="en-US" sz="4400" kern="1200" dirty="0">
                <a:solidFill>
                  <a:schemeClr val="bg1"/>
                </a:solidFill>
              </a:endParaRPr>
            </a:p>
          </p:txBody>
        </p:sp>
        <p:sp>
          <p:nvSpPr>
            <p:cNvPr id="6" name="Freeform: Shape 5">
              <a:extLst>
                <a:ext uri="{FF2B5EF4-FFF2-40B4-BE49-F238E27FC236}">
                  <a16:creationId xmlns:a16="http://schemas.microsoft.com/office/drawing/2014/main" id="{C7D861CF-8D6C-4E29-836F-2868FAE62996}"/>
                </a:ext>
              </a:extLst>
            </p:cNvPr>
            <p:cNvSpPr/>
            <p:nvPr/>
          </p:nvSpPr>
          <p:spPr>
            <a:xfrm>
              <a:off x="2234496" y="4648200"/>
              <a:ext cx="4590000" cy="1458562"/>
            </a:xfrm>
            <a:custGeom>
              <a:avLst/>
              <a:gdLst>
                <a:gd name="connsiteX0" fmla="*/ 0 w 4590000"/>
                <a:gd name="connsiteY0" fmla="*/ 0 h 1458562"/>
                <a:gd name="connsiteX1" fmla="*/ 4590000 w 4590000"/>
                <a:gd name="connsiteY1" fmla="*/ 0 h 1458562"/>
                <a:gd name="connsiteX2" fmla="*/ 4590000 w 4590000"/>
                <a:gd name="connsiteY2" fmla="*/ 1458562 h 1458562"/>
                <a:gd name="connsiteX3" fmla="*/ 0 w 4590000"/>
                <a:gd name="connsiteY3" fmla="*/ 1458562 h 1458562"/>
                <a:gd name="connsiteX4" fmla="*/ 0 w 45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0000" h="1458562">
                  <a:moveTo>
                    <a:pt x="0" y="0"/>
                  </a:moveTo>
                  <a:lnTo>
                    <a:pt x="4590000" y="0"/>
                  </a:lnTo>
                  <a:lnTo>
                    <a:pt x="4590000"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Employees need this before starting</a:t>
              </a:r>
              <a:endParaRPr lang="en-US" sz="4400" kern="1200" dirty="0">
                <a:solidFill>
                  <a:schemeClr val="bg1"/>
                </a:solidFill>
              </a:endParaRPr>
            </a:p>
          </p:txBody>
        </p:sp>
      </p:gr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B300AE9-31A7-498B-A296-BB12D4587C5C}"/>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Encourage Communication</a:t>
            </a:r>
          </a:p>
        </p:txBody>
      </p:sp>
      <p:grpSp>
        <p:nvGrpSpPr>
          <p:cNvPr id="3" name="Group 2">
            <a:extLst>
              <a:ext uri="{FF2B5EF4-FFF2-40B4-BE49-F238E27FC236}">
                <a16:creationId xmlns:a16="http://schemas.microsoft.com/office/drawing/2014/main" id="{AC19ECAA-A0C3-4293-B43A-2035005B4C28}"/>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FC25BEC6-C173-4E7C-BF51-CC0965674FA5}"/>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928" tIns="176928" rIns="1562552" bIns="176928"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Inform of various ways to communicate</a:t>
              </a:r>
              <a:endParaRPr lang="en-US" sz="3600" kern="1200" dirty="0">
                <a:solidFill>
                  <a:schemeClr val="bg1"/>
                </a:solidFill>
              </a:endParaRPr>
            </a:p>
          </p:txBody>
        </p:sp>
        <p:sp>
          <p:nvSpPr>
            <p:cNvPr id="5" name="Freeform: Shape 4">
              <a:extLst>
                <a:ext uri="{FF2B5EF4-FFF2-40B4-BE49-F238E27FC236}">
                  <a16:creationId xmlns:a16="http://schemas.microsoft.com/office/drawing/2014/main" id="{724E1703-BB19-4C59-B251-B1686DA34C78}"/>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Encourage honest dialogue</a:t>
              </a:r>
              <a:endParaRPr lang="en-US" sz="3600" kern="1200" dirty="0">
                <a:solidFill>
                  <a:schemeClr val="bg1"/>
                </a:solidFill>
              </a:endParaRPr>
            </a:p>
          </p:txBody>
        </p:sp>
        <p:sp>
          <p:nvSpPr>
            <p:cNvPr id="6" name="Freeform: Shape 5">
              <a:extLst>
                <a:ext uri="{FF2B5EF4-FFF2-40B4-BE49-F238E27FC236}">
                  <a16:creationId xmlns:a16="http://schemas.microsoft.com/office/drawing/2014/main" id="{60C8ED63-67E8-42E0-8695-BAAB0F22386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effectLst/>
                  <a:latin typeface="+mn-lt"/>
                  <a:ea typeface="+mn-ea"/>
                  <a:cs typeface="+mn-cs"/>
                </a:rPr>
                <a:t>Schedule times for delivering feedback</a:t>
              </a:r>
              <a:endParaRPr lang="en-US" sz="3600" kern="1200" dirty="0">
                <a:solidFill>
                  <a:schemeClr val="bg1"/>
                </a:solidFill>
              </a:endParaRPr>
            </a:p>
          </p:txBody>
        </p:sp>
        <p:sp>
          <p:nvSpPr>
            <p:cNvPr id="7" name="Freeform: Shape 6">
              <a:extLst>
                <a:ext uri="{FF2B5EF4-FFF2-40B4-BE49-F238E27FC236}">
                  <a16:creationId xmlns:a16="http://schemas.microsoft.com/office/drawing/2014/main" id="{9A2A45E4-09F4-406D-8DE1-D253C39CEB2C}"/>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sp>
          <p:nvSpPr>
            <p:cNvPr id="8" name="Freeform: Shape 7">
              <a:extLst>
                <a:ext uri="{FF2B5EF4-FFF2-40B4-BE49-F238E27FC236}">
                  <a16:creationId xmlns:a16="http://schemas.microsoft.com/office/drawing/2014/main" id="{BEEE3E4B-BA62-44BD-8802-4D2F1268A7F5}"/>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gr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546D0E8-F76B-4E75-A83B-C2CFA274E731}"/>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Establish Guidelines</a:t>
            </a:r>
          </a:p>
        </p:txBody>
      </p:sp>
      <p:grpSp>
        <p:nvGrpSpPr>
          <p:cNvPr id="3" name="Group 2">
            <a:extLst>
              <a:ext uri="{FF2B5EF4-FFF2-40B4-BE49-F238E27FC236}">
                <a16:creationId xmlns:a16="http://schemas.microsoft.com/office/drawing/2014/main" id="{23BE43E2-BDD9-4CD3-A453-E3F63BB3A85F}"/>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CA07F638-3CA6-404E-B625-BA2741C9ECD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Work/responsibility guidelines</a:t>
              </a:r>
              <a:endParaRPr lang="en-US" sz="3100" kern="1200" dirty="0">
                <a:solidFill>
                  <a:schemeClr val="bg1"/>
                </a:solidFill>
              </a:endParaRPr>
            </a:p>
          </p:txBody>
        </p:sp>
        <p:sp>
          <p:nvSpPr>
            <p:cNvPr id="5" name="Freeform: Shape 4">
              <a:extLst>
                <a:ext uri="{FF2B5EF4-FFF2-40B4-BE49-F238E27FC236}">
                  <a16:creationId xmlns:a16="http://schemas.microsoft.com/office/drawing/2014/main" id="{72917218-21DA-4D9B-A7A9-2865F6D0D66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Equipment usage guidelines</a:t>
              </a:r>
              <a:endParaRPr lang="en-US" sz="3100" kern="1200" dirty="0">
                <a:solidFill>
                  <a:schemeClr val="bg1"/>
                </a:solidFill>
              </a:endParaRPr>
            </a:p>
          </p:txBody>
        </p:sp>
        <p:sp>
          <p:nvSpPr>
            <p:cNvPr id="6" name="Freeform: Shape 5">
              <a:extLst>
                <a:ext uri="{FF2B5EF4-FFF2-40B4-BE49-F238E27FC236}">
                  <a16:creationId xmlns:a16="http://schemas.microsoft.com/office/drawing/2014/main" id="{995C2D51-F485-498E-8DD7-FDBAFE841FA9}"/>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effectLst/>
                  <a:latin typeface="+mn-lt"/>
                  <a:ea typeface="+mn-ea"/>
                  <a:cs typeface="+mn-cs"/>
                </a:rPr>
                <a:t>Communication policies</a:t>
              </a:r>
              <a:endParaRPr lang="en-US" sz="3100" kern="1200" dirty="0">
                <a:solidFill>
                  <a:schemeClr val="bg1"/>
                </a:solidFill>
              </a:endParaRPr>
            </a:p>
          </p:txBody>
        </p:sp>
      </p:gr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279773F-23E0-4FB1-AC6A-ABD3793E96B5}"/>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Equipment Training</a:t>
            </a:r>
          </a:p>
        </p:txBody>
      </p:sp>
      <p:grpSp>
        <p:nvGrpSpPr>
          <p:cNvPr id="3" name="Group 2">
            <a:extLst>
              <a:ext uri="{FF2B5EF4-FFF2-40B4-BE49-F238E27FC236}">
                <a16:creationId xmlns:a16="http://schemas.microsoft.com/office/drawing/2014/main" id="{B47DA5B1-29F5-4D57-9F58-187835C64B1B}"/>
              </a:ext>
            </a:extLst>
          </p:cNvPr>
          <p:cNvGrpSpPr/>
          <p:nvPr/>
        </p:nvGrpSpPr>
        <p:grpSpPr>
          <a:xfrm>
            <a:off x="458204" y="1600199"/>
            <a:ext cx="8227591" cy="4525963"/>
            <a:chOff x="458204" y="1600199"/>
            <a:chExt cx="8227591" cy="4525963"/>
          </a:xfrm>
        </p:grpSpPr>
        <p:sp>
          <p:nvSpPr>
            <p:cNvPr id="5" name="Freeform: Shape 4">
              <a:extLst>
                <a:ext uri="{FF2B5EF4-FFF2-40B4-BE49-F238E27FC236}">
                  <a16:creationId xmlns:a16="http://schemas.microsoft.com/office/drawing/2014/main" id="{0F711DF9-A4F2-4F6A-82A6-FFE212B61709}"/>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9701" tIns="905193" rIns="139700" bIns="905193"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effectLst/>
                  <a:latin typeface="+mn-lt"/>
                  <a:ea typeface="+mn-ea"/>
                  <a:cs typeface="+mn-cs"/>
                </a:rPr>
                <a:t>Familiarity with the tools</a:t>
              </a:r>
              <a:endParaRPr lang="en-US" sz="2200" kern="1200" dirty="0">
                <a:solidFill>
                  <a:schemeClr val="bg1"/>
                </a:solidFill>
              </a:endParaRPr>
            </a:p>
          </p:txBody>
        </p:sp>
        <p:sp>
          <p:nvSpPr>
            <p:cNvPr id="6" name="Freeform: Shape 5">
              <a:extLst>
                <a:ext uri="{FF2B5EF4-FFF2-40B4-BE49-F238E27FC236}">
                  <a16:creationId xmlns:a16="http://schemas.microsoft.com/office/drawing/2014/main" id="{E1363A08-1EC9-482D-8E87-D6D2AAC0EE7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9701" tIns="905193" rIns="139700" bIns="905193"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rPr>
                <a:t>How to access the learning</a:t>
              </a:r>
            </a:p>
          </p:txBody>
        </p:sp>
        <p:sp>
          <p:nvSpPr>
            <p:cNvPr id="7" name="Freeform: Shape 6">
              <a:extLst>
                <a:ext uri="{FF2B5EF4-FFF2-40B4-BE49-F238E27FC236}">
                  <a16:creationId xmlns:a16="http://schemas.microsoft.com/office/drawing/2014/main" id="{3125CCAA-1947-428C-A61B-31F2A6DF929F}"/>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9700" tIns="905193" rIns="139700" bIns="905193"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effectLst/>
                  <a:latin typeface="+mn-lt"/>
                  <a:ea typeface="+mn-ea"/>
                  <a:cs typeface="+mn-cs"/>
                </a:rPr>
                <a:t>Never begin before learning the How- </a:t>
              </a:r>
              <a:r>
                <a:rPr lang="en-US" sz="2200" kern="1200" dirty="0" err="1">
                  <a:solidFill>
                    <a:schemeClr val="bg1"/>
                  </a:solidFill>
                  <a:effectLst/>
                  <a:latin typeface="+mn-lt"/>
                  <a:ea typeface="+mn-ea"/>
                  <a:cs typeface="+mn-cs"/>
                </a:rPr>
                <a:t>Tos</a:t>
              </a:r>
              <a:endParaRPr lang="en-US" sz="2200" kern="1200" dirty="0">
                <a:solidFill>
                  <a:schemeClr val="bg1"/>
                </a:solidFill>
              </a:endParaRPr>
            </a:p>
          </p:txBody>
        </p:sp>
      </p:grpSp>
    </p:spTree>
    <p:extLst>
      <p:ext uri="{BB962C8B-B14F-4D97-AF65-F5344CB8AC3E}">
        <p14:creationId xmlns:p14="http://schemas.microsoft.com/office/powerpoint/2010/main" val="373887632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C751FF0D-9A46-470D-9A23-2349C093523E}"/>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ED1B32F-601C-49F8-8BC8-C3351D476C1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06E8390-D025-40DD-B8EC-D814F3E1B84A}"/>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Fiona was just hired by XYZ Company and was ready to begin her new employee orientation</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75084BD0-FCC3-4992-86E6-FB18480C1A91}"/>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D909C69-5A7C-4766-BD31-97BDF739D5C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John told Fiona what she needs to cover</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523765DF-A94C-451C-85B3-7334A973ACB8}"/>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6F2E4B09-82BA-4EAD-8A63-C0832626011E}"/>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John encouraged Fiona to contact him with questions </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E1078013-EDB8-4489-B742-15DCE32B0257}"/>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5EAE7B72-1685-43B8-A2C9-AA7D1E30544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He made sure she had his contact information</a:t>
              </a:r>
              <a:endParaRPr lang="en-US" sz="2400" kern="1200" dirty="0">
                <a:solidFill>
                  <a:schemeClr val="bg1"/>
                </a:solidFill>
              </a:endParaRPr>
            </a:p>
          </p:txBody>
        </p:sp>
      </p:grpSp>
    </p:spTree>
    <p:extLst>
      <p:ext uri="{BB962C8B-B14F-4D97-AF65-F5344CB8AC3E}">
        <p14:creationId xmlns:p14="http://schemas.microsoft.com/office/powerpoint/2010/main" val="409379129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considered a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Designated office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cubicle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Training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Why is it important to establish an employee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back out of the agreement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managers to take more time off</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a chance to offer formal training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work ahead in the course</a:t>
            </a:r>
          </a:p>
        </p:txBody>
      </p:sp>
    </p:spTree>
    <p:extLst>
      <p:ext uri="{BB962C8B-B14F-4D97-AF65-F5344CB8AC3E}">
        <p14:creationId xmlns:p14="http://schemas.microsoft.com/office/powerpoint/2010/main" val="389629525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method of encouraging communication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Offer feedback</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Inviting users into a chat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online memos</a:t>
            </a:r>
          </a:p>
          <a:p>
            <a:pPr marL="457200" marR="0" indent="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Encouraging communication in MLearning can help employees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 more responsibilities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confident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 more independently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annoyed</a:t>
            </a:r>
          </a:p>
        </p:txBody>
      </p:sp>
    </p:spTree>
    <p:extLst>
      <p:ext uri="{BB962C8B-B14F-4D97-AF65-F5344CB8AC3E}">
        <p14:creationId xmlns:p14="http://schemas.microsoft.com/office/powerpoint/2010/main" val="114185963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sample guideline to establish during employee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 dress code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repairs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Coworker communications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Deadlines</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is it important to establish guidelines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encourage the employee to quit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prepare the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manager less liable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employee more nervous</a:t>
            </a:r>
          </a:p>
        </p:txBody>
      </p:sp>
    </p:spTree>
    <p:extLst>
      <p:ext uri="{BB962C8B-B14F-4D97-AF65-F5344CB8AC3E}">
        <p14:creationId xmlns:p14="http://schemas.microsoft.com/office/powerpoint/2010/main" val="66360688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280988" lvl="0" indent="-280988">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If the employee uses their own device in MLearning, they should know what?</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access the course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work their device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content</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an application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Why is equipment training important before MLearning?</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aware of what they will need to accomplish</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nervous about starting the course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familiar with the device</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liable for any damages done to the device</a:t>
            </a:r>
          </a:p>
        </p:txBody>
      </p:sp>
    </p:spTree>
    <p:extLst>
      <p:ext uri="{BB962C8B-B14F-4D97-AF65-F5344CB8AC3E}">
        <p14:creationId xmlns:p14="http://schemas.microsoft.com/office/powerpoint/2010/main" val="366499532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Fiona need to complete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transferring departments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a new employee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told about a new company product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needed continuing education for her job</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the last thing John reviewed with Fiona?</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equipment she’ll be using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course she’ll need to finish</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deadlines for the course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His contact information</a:t>
            </a:r>
          </a:p>
        </p:txBody>
      </p:sp>
    </p:spTree>
    <p:extLst>
      <p:ext uri="{BB962C8B-B14F-4D97-AF65-F5344CB8AC3E}">
        <p14:creationId xmlns:p14="http://schemas.microsoft.com/office/powerpoint/2010/main" val="2424656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2C2828E9-8181-43A4-9B18-F4ADD2599D40}"/>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Autofit/>
          </a:bodyPr>
          <a:lstStyle/>
          <a:p>
            <a:r>
              <a:rPr lang="en-US" dirty="0"/>
              <a:t>MLearning Environments</a:t>
            </a:r>
          </a:p>
        </p:txBody>
      </p:sp>
      <p:grpSp>
        <p:nvGrpSpPr>
          <p:cNvPr id="3" name="Group 2">
            <a:extLst>
              <a:ext uri="{FF2B5EF4-FFF2-40B4-BE49-F238E27FC236}">
                <a16:creationId xmlns:a16="http://schemas.microsoft.com/office/drawing/2014/main" id="{516A186C-1D2B-46D6-A025-5D64D0C54022}"/>
              </a:ext>
            </a:extLst>
          </p:cNvPr>
          <p:cNvGrpSpPr/>
          <p:nvPr/>
        </p:nvGrpSpPr>
        <p:grpSpPr>
          <a:xfrm>
            <a:off x="457200" y="1837641"/>
            <a:ext cx="8229600" cy="4051080"/>
            <a:chOff x="457200" y="1837641"/>
            <a:chExt cx="8229600" cy="4051080"/>
          </a:xfrm>
        </p:grpSpPr>
        <p:sp>
          <p:nvSpPr>
            <p:cNvPr id="4" name="Rectangle 3">
              <a:extLst>
                <a:ext uri="{FF2B5EF4-FFF2-40B4-BE49-F238E27FC236}">
                  <a16:creationId xmlns:a16="http://schemas.microsoft.com/office/drawing/2014/main" id="{1EAAF9E6-1CDC-4D05-8594-2D5CB5C34A29}"/>
                </a:ext>
              </a:extLst>
            </p:cNvPr>
            <p:cNvSpPr/>
            <p:nvPr/>
          </p:nvSpPr>
          <p:spPr>
            <a:xfrm>
              <a:off x="457200" y="2295201"/>
              <a:ext cx="8229600" cy="7812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265F25A-3C5E-45FD-AFAC-FD30C408FC99}"/>
                </a:ext>
              </a:extLst>
            </p:cNvPr>
            <p:cNvSpPr/>
            <p:nvPr/>
          </p:nvSpPr>
          <p:spPr>
            <a:xfrm>
              <a:off x="868680" y="1837641"/>
              <a:ext cx="5760720" cy="915120"/>
            </a:xfrm>
            <a:custGeom>
              <a:avLst/>
              <a:gdLst>
                <a:gd name="connsiteX0" fmla="*/ 0 w 5760720"/>
                <a:gd name="connsiteY0" fmla="*/ 152523 h 915120"/>
                <a:gd name="connsiteX1" fmla="*/ 152523 w 5760720"/>
                <a:gd name="connsiteY1" fmla="*/ 0 h 915120"/>
                <a:gd name="connsiteX2" fmla="*/ 5608197 w 5760720"/>
                <a:gd name="connsiteY2" fmla="*/ 0 h 915120"/>
                <a:gd name="connsiteX3" fmla="*/ 5760720 w 5760720"/>
                <a:gd name="connsiteY3" fmla="*/ 152523 h 915120"/>
                <a:gd name="connsiteX4" fmla="*/ 5760720 w 5760720"/>
                <a:gd name="connsiteY4" fmla="*/ 762597 h 915120"/>
                <a:gd name="connsiteX5" fmla="*/ 5608197 w 5760720"/>
                <a:gd name="connsiteY5" fmla="*/ 915120 h 915120"/>
                <a:gd name="connsiteX6" fmla="*/ 152523 w 5760720"/>
                <a:gd name="connsiteY6" fmla="*/ 915120 h 915120"/>
                <a:gd name="connsiteX7" fmla="*/ 0 w 5760720"/>
                <a:gd name="connsiteY7" fmla="*/ 762597 h 915120"/>
                <a:gd name="connsiteX8" fmla="*/ 0 w 576072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15120">
                  <a:moveTo>
                    <a:pt x="0" y="152523"/>
                  </a:moveTo>
                  <a:cubicBezTo>
                    <a:pt x="0" y="68287"/>
                    <a:pt x="68287" y="0"/>
                    <a:pt x="152523" y="0"/>
                  </a:cubicBezTo>
                  <a:lnTo>
                    <a:pt x="5608197" y="0"/>
                  </a:lnTo>
                  <a:cubicBezTo>
                    <a:pt x="5692433" y="0"/>
                    <a:pt x="5760720" y="68287"/>
                    <a:pt x="5760720" y="152523"/>
                  </a:cubicBezTo>
                  <a:lnTo>
                    <a:pt x="5760720" y="762597"/>
                  </a:lnTo>
                  <a:cubicBezTo>
                    <a:pt x="5760720" y="846833"/>
                    <a:pt x="5692433" y="915120"/>
                    <a:pt x="5608197" y="915120"/>
                  </a:cubicBezTo>
                  <a:lnTo>
                    <a:pt x="152523" y="915120"/>
                  </a:lnTo>
                  <a:cubicBezTo>
                    <a:pt x="68287" y="915120"/>
                    <a:pt x="0" y="846833"/>
                    <a:pt x="0" y="762597"/>
                  </a:cubicBezTo>
                  <a:lnTo>
                    <a:pt x="0" y="15252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2414" tIns="44672" rIns="262414" bIns="44672"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Keep information organized</a:t>
              </a:r>
              <a:endParaRPr lang="en-US" sz="2800" b="0" kern="1200" dirty="0">
                <a:solidFill>
                  <a:schemeClr val="bg1"/>
                </a:solidFill>
              </a:endParaRPr>
            </a:p>
          </p:txBody>
        </p:sp>
        <p:sp>
          <p:nvSpPr>
            <p:cNvPr id="6" name="Rectangle 5">
              <a:extLst>
                <a:ext uri="{FF2B5EF4-FFF2-40B4-BE49-F238E27FC236}">
                  <a16:creationId xmlns:a16="http://schemas.microsoft.com/office/drawing/2014/main" id="{C2072354-93CA-49F6-B5D7-14F1D5C0E9EA}"/>
                </a:ext>
              </a:extLst>
            </p:cNvPr>
            <p:cNvSpPr/>
            <p:nvPr/>
          </p:nvSpPr>
          <p:spPr>
            <a:xfrm>
              <a:off x="457200" y="3701361"/>
              <a:ext cx="8229600" cy="7812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E1AEA5A-15AA-49CC-B851-7D71B0385A8B}"/>
                </a:ext>
              </a:extLst>
            </p:cNvPr>
            <p:cNvSpPr/>
            <p:nvPr/>
          </p:nvSpPr>
          <p:spPr>
            <a:xfrm>
              <a:off x="868680" y="3243801"/>
              <a:ext cx="5760720" cy="915120"/>
            </a:xfrm>
            <a:custGeom>
              <a:avLst/>
              <a:gdLst>
                <a:gd name="connsiteX0" fmla="*/ 0 w 5760720"/>
                <a:gd name="connsiteY0" fmla="*/ 152523 h 915120"/>
                <a:gd name="connsiteX1" fmla="*/ 152523 w 5760720"/>
                <a:gd name="connsiteY1" fmla="*/ 0 h 915120"/>
                <a:gd name="connsiteX2" fmla="*/ 5608197 w 5760720"/>
                <a:gd name="connsiteY2" fmla="*/ 0 h 915120"/>
                <a:gd name="connsiteX3" fmla="*/ 5760720 w 5760720"/>
                <a:gd name="connsiteY3" fmla="*/ 152523 h 915120"/>
                <a:gd name="connsiteX4" fmla="*/ 5760720 w 5760720"/>
                <a:gd name="connsiteY4" fmla="*/ 762597 h 915120"/>
                <a:gd name="connsiteX5" fmla="*/ 5608197 w 5760720"/>
                <a:gd name="connsiteY5" fmla="*/ 915120 h 915120"/>
                <a:gd name="connsiteX6" fmla="*/ 152523 w 5760720"/>
                <a:gd name="connsiteY6" fmla="*/ 915120 h 915120"/>
                <a:gd name="connsiteX7" fmla="*/ 0 w 5760720"/>
                <a:gd name="connsiteY7" fmla="*/ 762597 h 915120"/>
                <a:gd name="connsiteX8" fmla="*/ 0 w 576072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15120">
                  <a:moveTo>
                    <a:pt x="0" y="152523"/>
                  </a:moveTo>
                  <a:cubicBezTo>
                    <a:pt x="0" y="68287"/>
                    <a:pt x="68287" y="0"/>
                    <a:pt x="152523" y="0"/>
                  </a:cubicBezTo>
                  <a:lnTo>
                    <a:pt x="5608197" y="0"/>
                  </a:lnTo>
                  <a:cubicBezTo>
                    <a:pt x="5692433" y="0"/>
                    <a:pt x="5760720" y="68287"/>
                    <a:pt x="5760720" y="152523"/>
                  </a:cubicBezTo>
                  <a:lnTo>
                    <a:pt x="5760720" y="762597"/>
                  </a:lnTo>
                  <a:cubicBezTo>
                    <a:pt x="5760720" y="846833"/>
                    <a:pt x="5692433" y="915120"/>
                    <a:pt x="5608197" y="915120"/>
                  </a:cubicBezTo>
                  <a:lnTo>
                    <a:pt x="152523" y="915120"/>
                  </a:lnTo>
                  <a:cubicBezTo>
                    <a:pt x="68287" y="915120"/>
                    <a:pt x="0" y="846833"/>
                    <a:pt x="0" y="762597"/>
                  </a:cubicBezTo>
                  <a:lnTo>
                    <a:pt x="0" y="15252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2414" tIns="44672" rIns="262414" bIns="44672"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effectLst/>
                  <a:latin typeface="+mn-lt"/>
                  <a:ea typeface="+mn-ea"/>
                  <a:cs typeface="+mn-cs"/>
                </a:rPr>
                <a:t>Accessible on all mobile devices</a:t>
              </a:r>
              <a:endParaRPr lang="en-US" sz="3100" b="0" kern="1200" dirty="0">
                <a:solidFill>
                  <a:schemeClr val="bg1"/>
                </a:solidFill>
              </a:endParaRPr>
            </a:p>
          </p:txBody>
        </p:sp>
        <p:sp>
          <p:nvSpPr>
            <p:cNvPr id="8" name="Rectangle 7">
              <a:extLst>
                <a:ext uri="{FF2B5EF4-FFF2-40B4-BE49-F238E27FC236}">
                  <a16:creationId xmlns:a16="http://schemas.microsoft.com/office/drawing/2014/main" id="{E0E267C6-497C-4B46-B248-7F60A288A5CC}"/>
                </a:ext>
              </a:extLst>
            </p:cNvPr>
            <p:cNvSpPr/>
            <p:nvPr/>
          </p:nvSpPr>
          <p:spPr>
            <a:xfrm>
              <a:off x="457200" y="5107521"/>
              <a:ext cx="8229600" cy="7812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777DE74-5A97-4337-9FCD-2D786C3D3B5C}"/>
                </a:ext>
              </a:extLst>
            </p:cNvPr>
            <p:cNvSpPr/>
            <p:nvPr/>
          </p:nvSpPr>
          <p:spPr>
            <a:xfrm>
              <a:off x="868680" y="4649961"/>
              <a:ext cx="5760720" cy="915120"/>
            </a:xfrm>
            <a:custGeom>
              <a:avLst/>
              <a:gdLst>
                <a:gd name="connsiteX0" fmla="*/ 0 w 5760720"/>
                <a:gd name="connsiteY0" fmla="*/ 152523 h 915120"/>
                <a:gd name="connsiteX1" fmla="*/ 152523 w 5760720"/>
                <a:gd name="connsiteY1" fmla="*/ 0 h 915120"/>
                <a:gd name="connsiteX2" fmla="*/ 5608197 w 5760720"/>
                <a:gd name="connsiteY2" fmla="*/ 0 h 915120"/>
                <a:gd name="connsiteX3" fmla="*/ 5760720 w 5760720"/>
                <a:gd name="connsiteY3" fmla="*/ 152523 h 915120"/>
                <a:gd name="connsiteX4" fmla="*/ 5760720 w 5760720"/>
                <a:gd name="connsiteY4" fmla="*/ 762597 h 915120"/>
                <a:gd name="connsiteX5" fmla="*/ 5608197 w 5760720"/>
                <a:gd name="connsiteY5" fmla="*/ 915120 h 915120"/>
                <a:gd name="connsiteX6" fmla="*/ 152523 w 5760720"/>
                <a:gd name="connsiteY6" fmla="*/ 915120 h 915120"/>
                <a:gd name="connsiteX7" fmla="*/ 0 w 5760720"/>
                <a:gd name="connsiteY7" fmla="*/ 762597 h 915120"/>
                <a:gd name="connsiteX8" fmla="*/ 0 w 5760720"/>
                <a:gd name="connsiteY8" fmla="*/ 152523 h 915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915120">
                  <a:moveTo>
                    <a:pt x="0" y="152523"/>
                  </a:moveTo>
                  <a:cubicBezTo>
                    <a:pt x="0" y="68287"/>
                    <a:pt x="68287" y="0"/>
                    <a:pt x="152523" y="0"/>
                  </a:cubicBezTo>
                  <a:lnTo>
                    <a:pt x="5608197" y="0"/>
                  </a:lnTo>
                  <a:cubicBezTo>
                    <a:pt x="5692433" y="0"/>
                    <a:pt x="5760720" y="68287"/>
                    <a:pt x="5760720" y="152523"/>
                  </a:cubicBezTo>
                  <a:lnTo>
                    <a:pt x="5760720" y="762597"/>
                  </a:lnTo>
                  <a:cubicBezTo>
                    <a:pt x="5760720" y="846833"/>
                    <a:pt x="5692433" y="915120"/>
                    <a:pt x="5608197" y="915120"/>
                  </a:cubicBezTo>
                  <a:lnTo>
                    <a:pt x="152523" y="915120"/>
                  </a:lnTo>
                  <a:cubicBezTo>
                    <a:pt x="68287" y="915120"/>
                    <a:pt x="0" y="846833"/>
                    <a:pt x="0" y="762597"/>
                  </a:cubicBezTo>
                  <a:lnTo>
                    <a:pt x="0" y="15252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2414" tIns="44672" rIns="262414" bIns="44672"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Contact for technical support</a:t>
              </a:r>
              <a:endParaRPr lang="en-US" sz="2800" b="0" kern="1200" dirty="0">
                <a:solidFill>
                  <a:schemeClr val="bg1"/>
                </a:solidFill>
              </a:endParaRPr>
            </a:p>
          </p:txBody>
        </p:sp>
      </p:gr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considered a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Designated office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Employee cubicle</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Training room</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training facility is considered a place where employees can learn about an MLearning course and can speak face-to-face with a trainer for any questions before starting.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Why is it important to establish an employee training facility?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employees to back out of the agreement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allows managers to take more time off</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a chance to offer formal training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It allows employees to work ahead in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any case, it is important to establish a training facility for employees so that they are able to receive some form of formal training before they start on any training course by themselves.  It also allows them a chance to ask questions and become familiar with the material.</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3597384"/>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What is one method of encouraging communication in MLearning?</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Offer feedback</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 an email periodically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Inviting users into a chat room</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online memos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encourage communication among MLearning users in order to help them stay connected.  One method of doing this is to periodically offer feedback and allow the employee to respond to it, creating conversation and constructive criticism.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Encouraging communication in MLearning can help employees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 more responsibilities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Feel more confident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Work more independently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Feel more annoyed</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By encouraging communication among MLearning members, it allows them to feel more confident in themselves because they feel as though they have a support system behind them.</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363665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is a sample guideline to establish during employee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Company dress code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Device repairs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Coworker communications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Deadlines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During employee training, it is important to establish certain guidelines for the employee, such as following deadlines, communication procedures and device usage.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What is it important to establish guidelines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encourage the employee to quit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prepare the employee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manager less liable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To make the employee more nervous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is important to establish MLearning guidelines for employees in order to prepare them for what they will face in the course.  If the employee knows what is expected of them before starting the course, they will be better prepared when faced with the tasks.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3314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If the employee uses their own device in MLearning, they should know what?</a:t>
            </a:r>
          </a:p>
          <a:p>
            <a:pPr marL="6969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to access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work their device</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content</a:t>
            </a: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to download an application</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employees may choose to use their own device during MLearning.  If they do, they may already know how to work their device, but will need to know how to access the MLearning course and the specific information they will need.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Why is equipment training important before MLearning?</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aware of what they will need to accomplish</a:t>
            </a:r>
          </a:p>
          <a:p>
            <a:pPr marL="6969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more nervous about starting the course</a:t>
            </a:r>
          </a:p>
          <a:p>
            <a:pPr marL="6969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makes the employee more familiar with the device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969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makes the employee liable for any damages done to the device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Equipment training is important when preparing for a MLearning course because the employee should be aware how to work their mobile device properly in order to successfully access the course.  If they do not know how to work the device, they will not be able to access the course.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051511"/>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Fiona need to complete the MLearning course?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transferring departments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was a new employee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was told about a new company product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needed continuing education for her job</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Fiona was a new employee so she was required to complete the new employee MLearning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the last thing John reviewed with Fiona?</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equipment she’ll be using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course she’ll need to finish</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deadlines for the course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His contact information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65138" indent="-1588"/>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reviewing the course materials and the devices Fiona will use, John gave her his contact information and told her the different methods she could reach him, if needed.</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54447786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Autofit/>
          </a:bodyPr>
          <a:lstStyle/>
          <a:p>
            <a:r>
              <a:rPr lang="en-US" i="1" dirty="0">
                <a:latin typeface="+mj-lt"/>
              </a:rPr>
              <a:t>Nothing will work unless you do.</a:t>
            </a:r>
            <a:endParaRPr lang="en-US" dirty="0">
              <a:latin typeface="+mj-lt"/>
            </a:endParaRPr>
          </a:p>
          <a:p>
            <a:pPr algn="ctr"/>
            <a:br>
              <a:rPr lang="en-US" dirty="0">
                <a:latin typeface="+mj-lt"/>
              </a:rPr>
            </a:br>
            <a:r>
              <a:rPr lang="en-US" b="1" i="1" dirty="0">
                <a:latin typeface="+mj-lt"/>
              </a:rPr>
              <a:t>Maya Angelou</a:t>
            </a:r>
            <a:endParaRPr lang="en-US" dirty="0">
              <a:latin typeface="+mj-lt"/>
            </a:endParaRPr>
          </a:p>
          <a:p>
            <a:pPr eaLnBrk="1" fontAlgn="auto" hangingPunct="1">
              <a:spcAft>
                <a:spcPts val="0"/>
              </a:spcAft>
              <a:buFont typeface="Arial" pitchFamily="34" charset="0"/>
              <a:buNone/>
              <a:defRPr/>
            </a:pPr>
            <a:endParaRPr lang="en-US" dirty="0"/>
          </a:p>
        </p:txBody>
      </p:sp>
      <p:sp>
        <p:nvSpPr>
          <p:cNvPr id="3" name="Content Placeholder 2"/>
          <p:cNvSpPr>
            <a:spLocks noGrp="1"/>
          </p:cNvSpPr>
          <p:nvPr>
            <p:ph type="body" sz="quarter" idx="11"/>
          </p:nvPr>
        </p:nvSpPr>
        <p:spPr/>
        <p:txBody>
          <a:bodyPr rtlCol="0">
            <a:normAutofit fontScale="70000" lnSpcReduction="20000"/>
          </a:bodyPr>
          <a:lstStyle/>
          <a:p>
            <a:pPr eaLnBrk="1" fontAlgn="auto" hangingPunct="1">
              <a:spcAft>
                <a:spcPts val="0"/>
              </a:spcAft>
              <a:buFont typeface="Arial" pitchFamily="34" charset="0"/>
              <a:buNone/>
              <a:defRPr/>
            </a:pPr>
            <a:r>
              <a:rPr lang="en-US" sz="2800" dirty="0"/>
              <a:t>Although this workshop is coming to a close, we hope that your journey to MLearning is just beginning. </a:t>
            </a:r>
          </a:p>
          <a:p>
            <a:pPr eaLnBrk="1" fontAlgn="auto" hangingPunct="1">
              <a:spcAft>
                <a:spcPts val="0"/>
              </a:spcAft>
              <a:buFont typeface="Arial" pitchFamily="34" charset="0"/>
              <a:buNone/>
              <a:defRPr/>
            </a:pPr>
            <a:r>
              <a:rPr lang="en-US" sz="2800" dirty="0"/>
              <a:t>Please take a moment to review and update your action plan. This will be a key tool to guide your progress in the days, weeks, months, and years to come. </a:t>
            </a:r>
            <a:endParaRPr lang="en-US" sz="30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023F85B-7EC6-4C95-A625-AB2A2D9125ED}"/>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124F7F41-8904-44FE-A2E5-EB47728923E7}"/>
              </a:ext>
            </a:extLst>
          </p:cNvPr>
          <p:cNvGrpSpPr/>
          <p:nvPr/>
        </p:nvGrpSpPr>
        <p:grpSpPr>
          <a:xfrm>
            <a:off x="461218" y="2402957"/>
            <a:ext cx="8221563" cy="2920447"/>
            <a:chOff x="461218" y="2402957"/>
            <a:chExt cx="8221563" cy="2920447"/>
          </a:xfrm>
        </p:grpSpPr>
        <p:sp>
          <p:nvSpPr>
            <p:cNvPr id="4" name="Freeform: Shape 3">
              <a:extLst>
                <a:ext uri="{FF2B5EF4-FFF2-40B4-BE49-F238E27FC236}">
                  <a16:creationId xmlns:a16="http://schemas.microsoft.com/office/drawing/2014/main" id="{4B77C297-269D-41A1-B140-B074CBAB52E0}"/>
                </a:ext>
              </a:extLst>
            </p:cNvPr>
            <p:cNvSpPr/>
            <p:nvPr/>
          </p:nvSpPr>
          <p:spPr>
            <a:xfrm>
              <a:off x="461218" y="2402957"/>
              <a:ext cx="2055390" cy="968962"/>
            </a:xfrm>
            <a:custGeom>
              <a:avLst/>
              <a:gdLst>
                <a:gd name="connsiteX0" fmla="*/ 0 w 2055390"/>
                <a:gd name="connsiteY0" fmla="*/ 0 h 968962"/>
                <a:gd name="connsiteX1" fmla="*/ 2055390 w 2055390"/>
                <a:gd name="connsiteY1" fmla="*/ 0 h 968962"/>
                <a:gd name="connsiteX2" fmla="*/ 2055390 w 2055390"/>
                <a:gd name="connsiteY2" fmla="*/ 968962 h 968962"/>
                <a:gd name="connsiteX3" fmla="*/ 0 w 2055390"/>
                <a:gd name="connsiteY3" fmla="*/ 968962 h 968962"/>
                <a:gd name="connsiteX4" fmla="*/ 0 w 2055390"/>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68962">
                  <a:moveTo>
                    <a:pt x="0" y="0"/>
                  </a:moveTo>
                  <a:lnTo>
                    <a:pt x="2055390" y="0"/>
                  </a:lnTo>
                  <a:lnTo>
                    <a:pt x="2055390" y="968962"/>
                  </a:lnTo>
                  <a:lnTo>
                    <a:pt x="0" y="9689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Judy Brown</a:t>
              </a:r>
              <a:endParaRPr lang="en-US" sz="2900" kern="1200" dirty="0">
                <a:solidFill>
                  <a:schemeClr val="tx1"/>
                </a:solidFill>
              </a:endParaRPr>
            </a:p>
          </p:txBody>
        </p:sp>
        <p:sp>
          <p:nvSpPr>
            <p:cNvPr id="5" name="Left Brace 4">
              <a:extLst>
                <a:ext uri="{FF2B5EF4-FFF2-40B4-BE49-F238E27FC236}">
                  <a16:creationId xmlns:a16="http://schemas.microsoft.com/office/drawing/2014/main" id="{53E8B4EA-7A93-4A84-B8E8-77CCB0C3DD16}"/>
                </a:ext>
              </a:extLst>
            </p:cNvPr>
            <p:cNvSpPr/>
            <p:nvPr/>
          </p:nvSpPr>
          <p:spPr>
            <a:xfrm>
              <a:off x="2516609" y="2402957"/>
              <a:ext cx="411078" cy="96896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8D690DB6-217A-49A6-ACA4-369E09CA5E3F}"/>
                </a:ext>
              </a:extLst>
            </p:cNvPr>
            <p:cNvSpPr/>
            <p:nvPr/>
          </p:nvSpPr>
          <p:spPr>
            <a:xfrm>
              <a:off x="3092118" y="2402957"/>
              <a:ext cx="5590663" cy="968962"/>
            </a:xfrm>
            <a:custGeom>
              <a:avLst/>
              <a:gdLst>
                <a:gd name="connsiteX0" fmla="*/ 0 w 5590663"/>
                <a:gd name="connsiteY0" fmla="*/ 0 h 968962"/>
                <a:gd name="connsiteX1" fmla="*/ 5590663 w 5590663"/>
                <a:gd name="connsiteY1" fmla="*/ 0 h 968962"/>
                <a:gd name="connsiteX2" fmla="*/ 5590663 w 5590663"/>
                <a:gd name="connsiteY2" fmla="*/ 968962 h 968962"/>
                <a:gd name="connsiteX3" fmla="*/ 0 w 5590663"/>
                <a:gd name="connsiteY3" fmla="*/ 968962 h 968962"/>
                <a:gd name="connsiteX4" fmla="*/ 0 w 5590663"/>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968962">
                  <a:moveTo>
                    <a:pt x="0" y="0"/>
                  </a:moveTo>
                  <a:lnTo>
                    <a:pt x="5590663" y="0"/>
                  </a:lnTo>
                  <a:lnTo>
                    <a:pt x="5590663" y="968962"/>
                  </a:lnTo>
                  <a:lnTo>
                    <a:pt x="0" y="9689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i="1" kern="1200" dirty="0"/>
                <a:t>Think outside the course </a:t>
              </a:r>
              <a:endParaRPr lang="en-US" sz="2900" kern="1200" dirty="0">
                <a:solidFill>
                  <a:schemeClr val="bg1"/>
                </a:solidFill>
              </a:endParaRPr>
            </a:p>
          </p:txBody>
        </p:sp>
        <p:sp>
          <p:nvSpPr>
            <p:cNvPr id="7" name="Freeform: Shape 6">
              <a:extLst>
                <a:ext uri="{FF2B5EF4-FFF2-40B4-BE49-F238E27FC236}">
                  <a16:creationId xmlns:a16="http://schemas.microsoft.com/office/drawing/2014/main" id="{6DEDDF12-37B4-49DB-9F66-FC4A0CC9C5FE}"/>
                </a:ext>
              </a:extLst>
            </p:cNvPr>
            <p:cNvSpPr/>
            <p:nvPr/>
          </p:nvSpPr>
          <p:spPr>
            <a:xfrm>
              <a:off x="461218" y="3915381"/>
              <a:ext cx="2055390" cy="968962"/>
            </a:xfrm>
            <a:custGeom>
              <a:avLst/>
              <a:gdLst>
                <a:gd name="connsiteX0" fmla="*/ 0 w 2055390"/>
                <a:gd name="connsiteY0" fmla="*/ 0 h 968962"/>
                <a:gd name="connsiteX1" fmla="*/ 2055390 w 2055390"/>
                <a:gd name="connsiteY1" fmla="*/ 0 h 968962"/>
                <a:gd name="connsiteX2" fmla="*/ 2055390 w 2055390"/>
                <a:gd name="connsiteY2" fmla="*/ 968962 h 968962"/>
                <a:gd name="connsiteX3" fmla="*/ 0 w 2055390"/>
                <a:gd name="connsiteY3" fmla="*/ 968962 h 968962"/>
                <a:gd name="connsiteX4" fmla="*/ 0 w 2055390"/>
                <a:gd name="connsiteY4" fmla="*/ 0 h 96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968962">
                  <a:moveTo>
                    <a:pt x="0" y="0"/>
                  </a:moveTo>
                  <a:lnTo>
                    <a:pt x="2055390" y="0"/>
                  </a:lnTo>
                  <a:lnTo>
                    <a:pt x="2055390" y="968962"/>
                  </a:lnTo>
                  <a:lnTo>
                    <a:pt x="0" y="9689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Donna Abernathy</a:t>
              </a:r>
              <a:endParaRPr lang="en-US" sz="2900" kern="1200" dirty="0">
                <a:solidFill>
                  <a:schemeClr val="tx1"/>
                </a:solidFill>
              </a:endParaRPr>
            </a:p>
          </p:txBody>
        </p:sp>
        <p:sp>
          <p:nvSpPr>
            <p:cNvPr id="8" name="Left Brace 7">
              <a:extLst>
                <a:ext uri="{FF2B5EF4-FFF2-40B4-BE49-F238E27FC236}">
                  <a16:creationId xmlns:a16="http://schemas.microsoft.com/office/drawing/2014/main" id="{5D964CA0-C176-4844-9F3C-D6C86EC99AA6}"/>
                </a:ext>
              </a:extLst>
            </p:cNvPr>
            <p:cNvSpPr/>
            <p:nvPr/>
          </p:nvSpPr>
          <p:spPr>
            <a:xfrm>
              <a:off x="2516609" y="3476320"/>
              <a:ext cx="411078" cy="1847084"/>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298C5E29-2AB2-44D2-B0BF-A91A74DF1DA4}"/>
                </a:ext>
              </a:extLst>
            </p:cNvPr>
            <p:cNvSpPr/>
            <p:nvPr/>
          </p:nvSpPr>
          <p:spPr>
            <a:xfrm>
              <a:off x="3092118" y="3476320"/>
              <a:ext cx="5590663" cy="1847084"/>
            </a:xfrm>
            <a:custGeom>
              <a:avLst/>
              <a:gdLst>
                <a:gd name="connsiteX0" fmla="*/ 0 w 5590663"/>
                <a:gd name="connsiteY0" fmla="*/ 0 h 1847084"/>
                <a:gd name="connsiteX1" fmla="*/ 5590663 w 5590663"/>
                <a:gd name="connsiteY1" fmla="*/ 0 h 1847084"/>
                <a:gd name="connsiteX2" fmla="*/ 5590663 w 5590663"/>
                <a:gd name="connsiteY2" fmla="*/ 1847084 h 1847084"/>
                <a:gd name="connsiteX3" fmla="*/ 0 w 5590663"/>
                <a:gd name="connsiteY3" fmla="*/ 1847084 h 1847084"/>
                <a:gd name="connsiteX4" fmla="*/ 0 w 5590663"/>
                <a:gd name="connsiteY4" fmla="*/ 0 h 184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847084">
                  <a:moveTo>
                    <a:pt x="0" y="0"/>
                  </a:moveTo>
                  <a:lnTo>
                    <a:pt x="5590663" y="0"/>
                  </a:lnTo>
                  <a:lnTo>
                    <a:pt x="5590663" y="1847084"/>
                  </a:lnTo>
                  <a:lnTo>
                    <a:pt x="0" y="1847084"/>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i="1" kern="1200" dirty="0"/>
                <a:t>Relax – the “m” in mLearning represents the backstage delivery technology.  Learning and performance are still the big stars</a:t>
              </a:r>
              <a:endParaRPr lang="en-US" sz="2900" kern="1200" dirty="0">
                <a:solidFill>
                  <a:schemeClr val="bg1"/>
                </a:solidFill>
              </a:endParaRPr>
            </a:p>
          </p:txBody>
        </p:sp>
      </p:gr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182E602-E030-4BDD-9282-0B15559A4C29}"/>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r>
              <a:rPr lang="en-US" dirty="0"/>
              <a:t>MLearning Tools</a:t>
            </a:r>
          </a:p>
        </p:txBody>
      </p:sp>
      <p:grpSp>
        <p:nvGrpSpPr>
          <p:cNvPr id="3" name="Group 2">
            <a:extLst>
              <a:ext uri="{FF2B5EF4-FFF2-40B4-BE49-F238E27FC236}">
                <a16:creationId xmlns:a16="http://schemas.microsoft.com/office/drawing/2014/main" id="{0D9CD766-2071-46E1-8AF9-8400D7C2021E}"/>
              </a:ext>
            </a:extLst>
          </p:cNvPr>
          <p:cNvGrpSpPr/>
          <p:nvPr/>
        </p:nvGrpSpPr>
        <p:grpSpPr>
          <a:xfrm>
            <a:off x="2100143" y="1602409"/>
            <a:ext cx="4943712" cy="4521543"/>
            <a:chOff x="2100143" y="1602409"/>
            <a:chExt cx="4943712" cy="4521543"/>
          </a:xfrm>
        </p:grpSpPr>
        <p:sp>
          <p:nvSpPr>
            <p:cNvPr id="4" name="Freeform: Shape 3">
              <a:extLst>
                <a:ext uri="{FF2B5EF4-FFF2-40B4-BE49-F238E27FC236}">
                  <a16:creationId xmlns:a16="http://schemas.microsoft.com/office/drawing/2014/main" id="{DE524A50-72C0-4122-8C63-DB95E0853CAA}"/>
                </a:ext>
              </a:extLst>
            </p:cNvPr>
            <p:cNvSpPr/>
            <p:nvPr/>
          </p:nvSpPr>
          <p:spPr>
            <a:xfrm>
              <a:off x="3160059" y="1602409"/>
              <a:ext cx="2823880" cy="1458562"/>
            </a:xfrm>
            <a:custGeom>
              <a:avLst/>
              <a:gdLst>
                <a:gd name="connsiteX0" fmla="*/ 0 w 2823880"/>
                <a:gd name="connsiteY0" fmla="*/ 0 h 1458562"/>
                <a:gd name="connsiteX1" fmla="*/ 2823880 w 2823880"/>
                <a:gd name="connsiteY1" fmla="*/ 0 h 1458562"/>
                <a:gd name="connsiteX2" fmla="*/ 2823880 w 2823880"/>
                <a:gd name="connsiteY2" fmla="*/ 1458562 h 1458562"/>
                <a:gd name="connsiteX3" fmla="*/ 0 w 2823880"/>
                <a:gd name="connsiteY3" fmla="*/ 1458562 h 1458562"/>
                <a:gd name="connsiteX4" fmla="*/ 0 w 282388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3880" h="1458562">
                  <a:moveTo>
                    <a:pt x="0" y="0"/>
                  </a:moveTo>
                  <a:lnTo>
                    <a:pt x="2823880" y="0"/>
                  </a:lnTo>
                  <a:lnTo>
                    <a:pt x="282388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Mobile phones</a:t>
              </a:r>
              <a:endParaRPr lang="en-US" sz="3600" kern="1200" dirty="0">
                <a:solidFill>
                  <a:schemeClr val="bg1"/>
                </a:solidFill>
              </a:endParaRPr>
            </a:p>
          </p:txBody>
        </p:sp>
        <p:sp>
          <p:nvSpPr>
            <p:cNvPr id="5" name="Freeform: Shape 4">
              <a:extLst>
                <a:ext uri="{FF2B5EF4-FFF2-40B4-BE49-F238E27FC236}">
                  <a16:creationId xmlns:a16="http://schemas.microsoft.com/office/drawing/2014/main" id="{DC9B7F61-EBE5-4926-8B8E-94E4FE98D9C2}"/>
                </a:ext>
              </a:extLst>
            </p:cNvPr>
            <p:cNvSpPr/>
            <p:nvPr/>
          </p:nvSpPr>
          <p:spPr>
            <a:xfrm>
              <a:off x="3489647" y="3133900"/>
              <a:ext cx="2164705" cy="1458562"/>
            </a:xfrm>
            <a:custGeom>
              <a:avLst/>
              <a:gdLst>
                <a:gd name="connsiteX0" fmla="*/ 0 w 2164705"/>
                <a:gd name="connsiteY0" fmla="*/ 0 h 1458562"/>
                <a:gd name="connsiteX1" fmla="*/ 2164705 w 2164705"/>
                <a:gd name="connsiteY1" fmla="*/ 0 h 1458562"/>
                <a:gd name="connsiteX2" fmla="*/ 2164705 w 2164705"/>
                <a:gd name="connsiteY2" fmla="*/ 1458562 h 1458562"/>
                <a:gd name="connsiteX3" fmla="*/ 0 w 2164705"/>
                <a:gd name="connsiteY3" fmla="*/ 1458562 h 1458562"/>
                <a:gd name="connsiteX4" fmla="*/ 0 w 216470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4705" h="1458562">
                  <a:moveTo>
                    <a:pt x="0" y="0"/>
                  </a:moveTo>
                  <a:lnTo>
                    <a:pt x="2164705" y="0"/>
                  </a:lnTo>
                  <a:lnTo>
                    <a:pt x="2164705"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Tablets</a:t>
              </a:r>
              <a:endParaRPr lang="en-US" sz="3600" kern="1200" dirty="0">
                <a:solidFill>
                  <a:schemeClr val="bg1"/>
                </a:solidFill>
              </a:endParaRPr>
            </a:p>
          </p:txBody>
        </p:sp>
        <p:sp>
          <p:nvSpPr>
            <p:cNvPr id="6" name="Freeform: Shape 5">
              <a:extLst>
                <a:ext uri="{FF2B5EF4-FFF2-40B4-BE49-F238E27FC236}">
                  <a16:creationId xmlns:a16="http://schemas.microsoft.com/office/drawing/2014/main" id="{6E519AF7-4A7F-4FA2-9ED1-CA88AD527B08}"/>
                </a:ext>
              </a:extLst>
            </p:cNvPr>
            <p:cNvSpPr/>
            <p:nvPr/>
          </p:nvSpPr>
          <p:spPr>
            <a:xfrm>
              <a:off x="2100143" y="4665390"/>
              <a:ext cx="4943712" cy="1458562"/>
            </a:xfrm>
            <a:custGeom>
              <a:avLst/>
              <a:gdLst>
                <a:gd name="connsiteX0" fmla="*/ 0 w 4943712"/>
                <a:gd name="connsiteY0" fmla="*/ 0 h 1458562"/>
                <a:gd name="connsiteX1" fmla="*/ 4943712 w 4943712"/>
                <a:gd name="connsiteY1" fmla="*/ 0 h 1458562"/>
                <a:gd name="connsiteX2" fmla="*/ 4943712 w 4943712"/>
                <a:gd name="connsiteY2" fmla="*/ 1458562 h 1458562"/>
                <a:gd name="connsiteX3" fmla="*/ 0 w 4943712"/>
                <a:gd name="connsiteY3" fmla="*/ 1458562 h 1458562"/>
                <a:gd name="connsiteX4" fmla="*/ 0 w 494371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3712" h="1458562">
                  <a:moveTo>
                    <a:pt x="0" y="0"/>
                  </a:moveTo>
                  <a:lnTo>
                    <a:pt x="4943712" y="0"/>
                  </a:lnTo>
                  <a:lnTo>
                    <a:pt x="4943712"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Notebook/laptop computers</a:t>
              </a:r>
              <a:endParaRPr lang="en-US" sz="3600" kern="1200" dirty="0">
                <a:solidFill>
                  <a:schemeClr val="bg1"/>
                </a:solidFill>
              </a:endParaRPr>
            </a:p>
          </p:txBody>
        </p:sp>
      </p:grpSp>
    </p:spTree>
    <p:extLst>
      <p:ext uri="{BB962C8B-B14F-4D97-AF65-F5344CB8AC3E}">
        <p14:creationId xmlns:p14="http://schemas.microsoft.com/office/powerpoint/2010/main" val="20332375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96028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0571712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5683758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C6A6ED2E-5A82-4CDB-A8FA-F6B81C995A64}"/>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MLearning Advantages</a:t>
            </a:r>
          </a:p>
        </p:txBody>
      </p:sp>
      <p:grpSp>
        <p:nvGrpSpPr>
          <p:cNvPr id="3" name="Group 2">
            <a:extLst>
              <a:ext uri="{FF2B5EF4-FFF2-40B4-BE49-F238E27FC236}">
                <a16:creationId xmlns:a16="http://schemas.microsoft.com/office/drawing/2014/main" id="{31E2FC3F-9EFC-4147-B7CC-3A2A7C279FC2}"/>
              </a:ext>
            </a:extLst>
          </p:cNvPr>
          <p:cNvGrpSpPr/>
          <p:nvPr/>
        </p:nvGrpSpPr>
        <p:grpSpPr>
          <a:xfrm>
            <a:off x="463982" y="1600200"/>
            <a:ext cx="8216035" cy="4525962"/>
            <a:chOff x="463982" y="1600200"/>
            <a:chExt cx="8216035" cy="4525962"/>
          </a:xfrm>
        </p:grpSpPr>
        <p:sp>
          <p:nvSpPr>
            <p:cNvPr id="4" name="Arrow: Right 3">
              <a:extLst>
                <a:ext uri="{FF2B5EF4-FFF2-40B4-BE49-F238E27FC236}">
                  <a16:creationId xmlns:a16="http://schemas.microsoft.com/office/drawing/2014/main" id="{3FD4F5C6-5309-49E0-A0EA-71AC05C0A887}"/>
                </a:ext>
              </a:extLst>
            </p:cNvPr>
            <p:cNvSpPr/>
            <p:nvPr/>
          </p:nvSpPr>
          <p:spPr>
            <a:xfrm>
              <a:off x="6023078" y="1600200"/>
              <a:ext cx="265693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5B47381-7836-45EC-897D-7669FF1716A1}"/>
                </a:ext>
              </a:extLst>
            </p:cNvPr>
            <p:cNvSpPr/>
            <p:nvPr/>
          </p:nvSpPr>
          <p:spPr>
            <a:xfrm>
              <a:off x="463982" y="1600200"/>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Convenience and flexibility</a:t>
              </a:r>
              <a:endParaRPr lang="en-US" sz="4000" kern="1200" dirty="0">
                <a:solidFill>
                  <a:schemeClr val="bg1"/>
                </a:solidFill>
              </a:endParaRPr>
            </a:p>
          </p:txBody>
        </p:sp>
        <p:sp>
          <p:nvSpPr>
            <p:cNvPr id="6" name="Arrow: Right 5">
              <a:extLst>
                <a:ext uri="{FF2B5EF4-FFF2-40B4-BE49-F238E27FC236}">
                  <a16:creationId xmlns:a16="http://schemas.microsoft.com/office/drawing/2014/main" id="{934620FE-EC12-4197-8B8F-7F2C34A6AE35}"/>
                </a:ext>
              </a:extLst>
            </p:cNvPr>
            <p:cNvSpPr/>
            <p:nvPr/>
          </p:nvSpPr>
          <p:spPr>
            <a:xfrm>
              <a:off x="6023078" y="3155999"/>
              <a:ext cx="265693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AC43C79-2CCA-49D6-A062-4951B0704787}"/>
                </a:ext>
              </a:extLst>
            </p:cNvPr>
            <p:cNvSpPr/>
            <p:nvPr/>
          </p:nvSpPr>
          <p:spPr>
            <a:xfrm>
              <a:off x="463982" y="31559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Makes good use of spare time</a:t>
              </a:r>
              <a:endParaRPr lang="en-US" sz="4000" kern="1200" dirty="0">
                <a:solidFill>
                  <a:schemeClr val="bg1"/>
                </a:solidFill>
              </a:endParaRPr>
            </a:p>
          </p:txBody>
        </p:sp>
        <p:sp>
          <p:nvSpPr>
            <p:cNvPr id="8" name="Arrow: Right 7">
              <a:extLst>
                <a:ext uri="{FF2B5EF4-FFF2-40B4-BE49-F238E27FC236}">
                  <a16:creationId xmlns:a16="http://schemas.microsoft.com/office/drawing/2014/main" id="{924AEDDF-2397-4974-AE2C-53E69779B1D1}"/>
                </a:ext>
              </a:extLst>
            </p:cNvPr>
            <p:cNvSpPr/>
            <p:nvPr/>
          </p:nvSpPr>
          <p:spPr>
            <a:xfrm>
              <a:off x="6023078" y="4711799"/>
              <a:ext cx="265693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CB606A98-624D-4B5E-A688-F5FAFD53701A}"/>
                </a:ext>
              </a:extLst>
            </p:cNvPr>
            <p:cNvSpPr/>
            <p:nvPr/>
          </p:nvSpPr>
          <p:spPr>
            <a:xfrm>
              <a:off x="463982" y="4711799"/>
              <a:ext cx="5559096" cy="1414363"/>
            </a:xfrm>
            <a:custGeom>
              <a:avLst/>
              <a:gdLst>
                <a:gd name="connsiteX0" fmla="*/ 0 w 5559096"/>
                <a:gd name="connsiteY0" fmla="*/ 235732 h 1414363"/>
                <a:gd name="connsiteX1" fmla="*/ 235732 w 5559096"/>
                <a:gd name="connsiteY1" fmla="*/ 0 h 1414363"/>
                <a:gd name="connsiteX2" fmla="*/ 5323364 w 5559096"/>
                <a:gd name="connsiteY2" fmla="*/ 0 h 1414363"/>
                <a:gd name="connsiteX3" fmla="*/ 5559096 w 5559096"/>
                <a:gd name="connsiteY3" fmla="*/ 235732 h 1414363"/>
                <a:gd name="connsiteX4" fmla="*/ 5559096 w 5559096"/>
                <a:gd name="connsiteY4" fmla="*/ 1178631 h 1414363"/>
                <a:gd name="connsiteX5" fmla="*/ 5323364 w 5559096"/>
                <a:gd name="connsiteY5" fmla="*/ 1414363 h 1414363"/>
                <a:gd name="connsiteX6" fmla="*/ 235732 w 5559096"/>
                <a:gd name="connsiteY6" fmla="*/ 1414363 h 1414363"/>
                <a:gd name="connsiteX7" fmla="*/ 0 w 5559096"/>
                <a:gd name="connsiteY7" fmla="*/ 1178631 h 1414363"/>
                <a:gd name="connsiteX8" fmla="*/ 0 w 5559096"/>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9096" h="1414363">
                  <a:moveTo>
                    <a:pt x="0" y="235732"/>
                  </a:moveTo>
                  <a:cubicBezTo>
                    <a:pt x="0" y="105541"/>
                    <a:pt x="105541" y="0"/>
                    <a:pt x="235732" y="0"/>
                  </a:cubicBezTo>
                  <a:lnTo>
                    <a:pt x="5323364" y="0"/>
                  </a:lnTo>
                  <a:cubicBezTo>
                    <a:pt x="5453555" y="0"/>
                    <a:pt x="5559096" y="105541"/>
                    <a:pt x="5559096" y="235732"/>
                  </a:cubicBezTo>
                  <a:lnTo>
                    <a:pt x="5559096" y="1178631"/>
                  </a:lnTo>
                  <a:cubicBezTo>
                    <a:pt x="5559096" y="1308822"/>
                    <a:pt x="5453555" y="1414363"/>
                    <a:pt x="5323364"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l" defTabSz="1778000">
                <a:lnSpc>
                  <a:spcPct val="90000"/>
                </a:lnSpc>
                <a:spcBef>
                  <a:spcPct val="0"/>
                </a:spcBef>
                <a:spcAft>
                  <a:spcPct val="35000"/>
                </a:spcAft>
                <a:buNone/>
              </a:pPr>
              <a:r>
                <a:rPr lang="en-US" sz="4000" kern="1200" dirty="0">
                  <a:solidFill>
                    <a:schemeClr val="bg1"/>
                  </a:solidFill>
                  <a:effectLst/>
                  <a:latin typeface="+mn-lt"/>
                  <a:ea typeface="+mn-ea"/>
                  <a:cs typeface="+mn-cs"/>
                </a:rPr>
                <a:t>Larger access to information</a:t>
              </a:r>
              <a:endParaRPr lang="en-US" sz="4000" kern="1200" dirty="0">
                <a:solidFill>
                  <a:schemeClr val="bg1"/>
                </a:solidFill>
              </a:endParaRPr>
            </a:p>
          </p:txBody>
        </p:sp>
      </p:grpSp>
    </p:spTree>
    <p:extLst>
      <p:ext uri="{BB962C8B-B14F-4D97-AF65-F5344CB8AC3E}">
        <p14:creationId xmlns:p14="http://schemas.microsoft.com/office/powerpoint/2010/main" val="2857020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27260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9407561-1610-441E-BCEB-FD518CD2C8E1}"/>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9DD7DD5F-03B5-4453-83C9-A36E823BFB38}"/>
              </a:ext>
            </a:extLst>
          </p:cNvPr>
          <p:cNvGrpSpPr/>
          <p:nvPr/>
        </p:nvGrpSpPr>
        <p:grpSpPr>
          <a:xfrm>
            <a:off x="851779" y="1634546"/>
            <a:ext cx="7456767" cy="4489926"/>
            <a:chOff x="851779" y="1634546"/>
            <a:chExt cx="7456767" cy="4489926"/>
          </a:xfrm>
        </p:grpSpPr>
        <p:sp>
          <p:nvSpPr>
            <p:cNvPr id="4" name="Freeform: Shape 3">
              <a:extLst>
                <a:ext uri="{FF2B5EF4-FFF2-40B4-BE49-F238E27FC236}">
                  <a16:creationId xmlns:a16="http://schemas.microsoft.com/office/drawing/2014/main" id="{97ED7EDF-1FB9-4116-9DDD-7DA9785A72F2}"/>
                </a:ext>
              </a:extLst>
            </p:cNvPr>
            <p:cNvSpPr/>
            <p:nvPr/>
          </p:nvSpPr>
          <p:spPr>
            <a:xfrm>
              <a:off x="851779" y="1634546"/>
              <a:ext cx="7456767" cy="1015820"/>
            </a:xfrm>
            <a:custGeom>
              <a:avLst/>
              <a:gdLst>
                <a:gd name="connsiteX0" fmla="*/ 0 w 7456767"/>
                <a:gd name="connsiteY0" fmla="*/ 101582 h 1015820"/>
                <a:gd name="connsiteX1" fmla="*/ 101582 w 7456767"/>
                <a:gd name="connsiteY1" fmla="*/ 0 h 1015820"/>
                <a:gd name="connsiteX2" fmla="*/ 7355185 w 7456767"/>
                <a:gd name="connsiteY2" fmla="*/ 0 h 1015820"/>
                <a:gd name="connsiteX3" fmla="*/ 7456767 w 7456767"/>
                <a:gd name="connsiteY3" fmla="*/ 101582 h 1015820"/>
                <a:gd name="connsiteX4" fmla="*/ 7456767 w 7456767"/>
                <a:gd name="connsiteY4" fmla="*/ 914238 h 1015820"/>
                <a:gd name="connsiteX5" fmla="*/ 7355185 w 7456767"/>
                <a:gd name="connsiteY5" fmla="*/ 1015820 h 1015820"/>
                <a:gd name="connsiteX6" fmla="*/ 101582 w 7456767"/>
                <a:gd name="connsiteY6" fmla="*/ 1015820 h 1015820"/>
                <a:gd name="connsiteX7" fmla="*/ 0 w 7456767"/>
                <a:gd name="connsiteY7" fmla="*/ 914238 h 1015820"/>
                <a:gd name="connsiteX8" fmla="*/ 0 w 7456767"/>
                <a:gd name="connsiteY8" fmla="*/ 101582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56767" h="1015820">
                  <a:moveTo>
                    <a:pt x="0" y="101582"/>
                  </a:moveTo>
                  <a:cubicBezTo>
                    <a:pt x="0" y="45480"/>
                    <a:pt x="45480" y="0"/>
                    <a:pt x="101582" y="0"/>
                  </a:cubicBezTo>
                  <a:lnTo>
                    <a:pt x="7355185" y="0"/>
                  </a:lnTo>
                  <a:cubicBezTo>
                    <a:pt x="7411287" y="0"/>
                    <a:pt x="7456767" y="45480"/>
                    <a:pt x="7456767" y="101582"/>
                  </a:cubicBezTo>
                  <a:lnTo>
                    <a:pt x="7456767" y="914238"/>
                  </a:lnTo>
                  <a:cubicBezTo>
                    <a:pt x="7456767" y="970340"/>
                    <a:pt x="7411287" y="1015820"/>
                    <a:pt x="7355185" y="1015820"/>
                  </a:cubicBezTo>
                  <a:lnTo>
                    <a:pt x="101582" y="1015820"/>
                  </a:lnTo>
                  <a:cubicBezTo>
                    <a:pt x="45480" y="1015820"/>
                    <a:pt x="0" y="970340"/>
                    <a:pt x="0" y="914238"/>
                  </a:cubicBezTo>
                  <a:lnTo>
                    <a:pt x="0" y="10158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472" tIns="60232" rIns="75472" bIns="60232"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Joseph and Tony were assigned to attend training regarding a new product the company would soon release</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2D55008A-8D80-43C1-A234-63F01D0E41CE}"/>
                </a:ext>
              </a:extLst>
            </p:cNvPr>
            <p:cNvSpPr/>
            <p:nvPr/>
          </p:nvSpPr>
          <p:spPr>
            <a:xfrm>
              <a:off x="851779" y="2833214"/>
              <a:ext cx="1015820" cy="1015820"/>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1D855B30-40AA-44C2-B441-935315641452}"/>
                </a:ext>
              </a:extLst>
            </p:cNvPr>
            <p:cNvSpPr/>
            <p:nvPr/>
          </p:nvSpPr>
          <p:spPr>
            <a:xfrm>
              <a:off x="1928549" y="2833214"/>
              <a:ext cx="6379997" cy="1015820"/>
            </a:xfrm>
            <a:custGeom>
              <a:avLst/>
              <a:gdLst>
                <a:gd name="connsiteX0" fmla="*/ 0 w 6379997"/>
                <a:gd name="connsiteY0" fmla="*/ 169337 h 1015820"/>
                <a:gd name="connsiteX1" fmla="*/ 169337 w 6379997"/>
                <a:gd name="connsiteY1" fmla="*/ 0 h 1015820"/>
                <a:gd name="connsiteX2" fmla="*/ 6210660 w 6379997"/>
                <a:gd name="connsiteY2" fmla="*/ 0 h 1015820"/>
                <a:gd name="connsiteX3" fmla="*/ 6379997 w 6379997"/>
                <a:gd name="connsiteY3" fmla="*/ 169337 h 1015820"/>
                <a:gd name="connsiteX4" fmla="*/ 6379997 w 6379997"/>
                <a:gd name="connsiteY4" fmla="*/ 846483 h 1015820"/>
                <a:gd name="connsiteX5" fmla="*/ 6210660 w 6379997"/>
                <a:gd name="connsiteY5" fmla="*/ 1015820 h 1015820"/>
                <a:gd name="connsiteX6" fmla="*/ 169337 w 6379997"/>
                <a:gd name="connsiteY6" fmla="*/ 1015820 h 1015820"/>
                <a:gd name="connsiteX7" fmla="*/ 0 w 6379997"/>
                <a:gd name="connsiteY7" fmla="*/ 846483 h 1015820"/>
                <a:gd name="connsiteX8" fmla="*/ 0 w 6379997"/>
                <a:gd name="connsiteY8" fmla="*/ 169337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9997" h="1015820">
                  <a:moveTo>
                    <a:pt x="0" y="169337"/>
                  </a:moveTo>
                  <a:cubicBezTo>
                    <a:pt x="0" y="75815"/>
                    <a:pt x="75815" y="0"/>
                    <a:pt x="169337" y="0"/>
                  </a:cubicBezTo>
                  <a:lnTo>
                    <a:pt x="6210660" y="0"/>
                  </a:lnTo>
                  <a:cubicBezTo>
                    <a:pt x="6304182" y="0"/>
                    <a:pt x="6379997" y="75815"/>
                    <a:pt x="6379997" y="169337"/>
                  </a:cubicBezTo>
                  <a:lnTo>
                    <a:pt x="6379997" y="846483"/>
                  </a:lnTo>
                  <a:cubicBezTo>
                    <a:pt x="6379997" y="940005"/>
                    <a:pt x="6304182" y="1015820"/>
                    <a:pt x="6210660" y="1015820"/>
                  </a:cubicBezTo>
                  <a:lnTo>
                    <a:pt x="169337" y="1015820"/>
                  </a:lnTo>
                  <a:cubicBezTo>
                    <a:pt x="75815" y="1015820"/>
                    <a:pt x="0" y="940005"/>
                    <a:pt x="0" y="846483"/>
                  </a:cubicBezTo>
                  <a:lnTo>
                    <a:pt x="0" y="1693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285" tIns="220285" rIns="220285" bIns="22028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“I don’t have time...”, Tony said. Joseph agreed.</a:t>
              </a:r>
            </a:p>
          </p:txBody>
        </p:sp>
        <p:sp>
          <p:nvSpPr>
            <p:cNvPr id="7" name="Rectangle: Rounded Corners 6">
              <a:extLst>
                <a:ext uri="{FF2B5EF4-FFF2-40B4-BE49-F238E27FC236}">
                  <a16:creationId xmlns:a16="http://schemas.microsoft.com/office/drawing/2014/main" id="{AEC51F92-0FC4-4AB2-9F6A-5C03308D3B69}"/>
                </a:ext>
              </a:extLst>
            </p:cNvPr>
            <p:cNvSpPr/>
            <p:nvPr/>
          </p:nvSpPr>
          <p:spPr>
            <a:xfrm>
              <a:off x="851779" y="3970933"/>
              <a:ext cx="1015820" cy="1015820"/>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BC421100-5C08-4DE9-9E09-233633C66C19}"/>
                </a:ext>
              </a:extLst>
            </p:cNvPr>
            <p:cNvSpPr/>
            <p:nvPr/>
          </p:nvSpPr>
          <p:spPr>
            <a:xfrm>
              <a:off x="1928549" y="3970933"/>
              <a:ext cx="6379997" cy="1015820"/>
            </a:xfrm>
            <a:custGeom>
              <a:avLst/>
              <a:gdLst>
                <a:gd name="connsiteX0" fmla="*/ 0 w 6379997"/>
                <a:gd name="connsiteY0" fmla="*/ 169337 h 1015820"/>
                <a:gd name="connsiteX1" fmla="*/ 169337 w 6379997"/>
                <a:gd name="connsiteY1" fmla="*/ 0 h 1015820"/>
                <a:gd name="connsiteX2" fmla="*/ 6210660 w 6379997"/>
                <a:gd name="connsiteY2" fmla="*/ 0 h 1015820"/>
                <a:gd name="connsiteX3" fmla="*/ 6379997 w 6379997"/>
                <a:gd name="connsiteY3" fmla="*/ 169337 h 1015820"/>
                <a:gd name="connsiteX4" fmla="*/ 6379997 w 6379997"/>
                <a:gd name="connsiteY4" fmla="*/ 846483 h 1015820"/>
                <a:gd name="connsiteX5" fmla="*/ 6210660 w 6379997"/>
                <a:gd name="connsiteY5" fmla="*/ 1015820 h 1015820"/>
                <a:gd name="connsiteX6" fmla="*/ 169337 w 6379997"/>
                <a:gd name="connsiteY6" fmla="*/ 1015820 h 1015820"/>
                <a:gd name="connsiteX7" fmla="*/ 0 w 6379997"/>
                <a:gd name="connsiteY7" fmla="*/ 846483 h 1015820"/>
                <a:gd name="connsiteX8" fmla="*/ 0 w 6379997"/>
                <a:gd name="connsiteY8" fmla="*/ 169337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9997" h="1015820">
                  <a:moveTo>
                    <a:pt x="0" y="169337"/>
                  </a:moveTo>
                  <a:cubicBezTo>
                    <a:pt x="0" y="75815"/>
                    <a:pt x="75815" y="0"/>
                    <a:pt x="169337" y="0"/>
                  </a:cubicBezTo>
                  <a:lnTo>
                    <a:pt x="6210660" y="0"/>
                  </a:lnTo>
                  <a:cubicBezTo>
                    <a:pt x="6304182" y="0"/>
                    <a:pt x="6379997" y="75815"/>
                    <a:pt x="6379997" y="169337"/>
                  </a:cubicBezTo>
                  <a:lnTo>
                    <a:pt x="6379997" y="846483"/>
                  </a:lnTo>
                  <a:cubicBezTo>
                    <a:pt x="6379997" y="940005"/>
                    <a:pt x="6304182" y="1015820"/>
                    <a:pt x="6210660" y="1015820"/>
                  </a:cubicBezTo>
                  <a:lnTo>
                    <a:pt x="169337" y="1015820"/>
                  </a:lnTo>
                  <a:cubicBezTo>
                    <a:pt x="75815" y="1015820"/>
                    <a:pt x="0" y="940005"/>
                    <a:pt x="0" y="846483"/>
                  </a:cubicBezTo>
                  <a:lnTo>
                    <a:pt x="0" y="1693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0285" tIns="220285" rIns="220285" bIns="22028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Manager offered course using mLearning.</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499FE313-5AB2-40A8-B680-B63A29454270}"/>
                </a:ext>
              </a:extLst>
            </p:cNvPr>
            <p:cNvSpPr/>
            <p:nvPr/>
          </p:nvSpPr>
          <p:spPr>
            <a:xfrm>
              <a:off x="851779" y="5108652"/>
              <a:ext cx="1015820" cy="1015820"/>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55123E83-2671-402E-A969-1D660C53CF2C}"/>
                </a:ext>
              </a:extLst>
            </p:cNvPr>
            <p:cNvSpPr/>
            <p:nvPr/>
          </p:nvSpPr>
          <p:spPr>
            <a:xfrm>
              <a:off x="1928549" y="5108652"/>
              <a:ext cx="6379997" cy="1015820"/>
            </a:xfrm>
            <a:custGeom>
              <a:avLst/>
              <a:gdLst>
                <a:gd name="connsiteX0" fmla="*/ 0 w 6379997"/>
                <a:gd name="connsiteY0" fmla="*/ 169337 h 1015820"/>
                <a:gd name="connsiteX1" fmla="*/ 169337 w 6379997"/>
                <a:gd name="connsiteY1" fmla="*/ 0 h 1015820"/>
                <a:gd name="connsiteX2" fmla="*/ 6210660 w 6379997"/>
                <a:gd name="connsiteY2" fmla="*/ 0 h 1015820"/>
                <a:gd name="connsiteX3" fmla="*/ 6379997 w 6379997"/>
                <a:gd name="connsiteY3" fmla="*/ 169337 h 1015820"/>
                <a:gd name="connsiteX4" fmla="*/ 6379997 w 6379997"/>
                <a:gd name="connsiteY4" fmla="*/ 846483 h 1015820"/>
                <a:gd name="connsiteX5" fmla="*/ 6210660 w 6379997"/>
                <a:gd name="connsiteY5" fmla="*/ 1015820 h 1015820"/>
                <a:gd name="connsiteX6" fmla="*/ 169337 w 6379997"/>
                <a:gd name="connsiteY6" fmla="*/ 1015820 h 1015820"/>
                <a:gd name="connsiteX7" fmla="*/ 0 w 6379997"/>
                <a:gd name="connsiteY7" fmla="*/ 846483 h 1015820"/>
                <a:gd name="connsiteX8" fmla="*/ 0 w 6379997"/>
                <a:gd name="connsiteY8" fmla="*/ 169337 h 10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79997" h="1015820">
                  <a:moveTo>
                    <a:pt x="0" y="169337"/>
                  </a:moveTo>
                  <a:cubicBezTo>
                    <a:pt x="0" y="75815"/>
                    <a:pt x="75815" y="0"/>
                    <a:pt x="169337" y="0"/>
                  </a:cubicBezTo>
                  <a:lnTo>
                    <a:pt x="6210660" y="0"/>
                  </a:lnTo>
                  <a:cubicBezTo>
                    <a:pt x="6304182" y="0"/>
                    <a:pt x="6379997" y="75815"/>
                    <a:pt x="6379997" y="169337"/>
                  </a:cubicBezTo>
                  <a:lnTo>
                    <a:pt x="6379997" y="846483"/>
                  </a:lnTo>
                  <a:cubicBezTo>
                    <a:pt x="6379997" y="940005"/>
                    <a:pt x="6304182" y="1015820"/>
                    <a:pt x="6210660" y="1015820"/>
                  </a:cubicBezTo>
                  <a:lnTo>
                    <a:pt x="169337" y="1015820"/>
                  </a:lnTo>
                  <a:cubicBezTo>
                    <a:pt x="75815" y="1015820"/>
                    <a:pt x="0" y="940005"/>
                    <a:pt x="0" y="846483"/>
                  </a:cubicBezTo>
                  <a:lnTo>
                    <a:pt x="0" y="1693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0285" tIns="220285" rIns="220285" bIns="220285"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rPr>
                <a:t>“This makes training a lot easier!”</a:t>
              </a:r>
            </a:p>
          </p:txBody>
        </p:sp>
      </p:grpSp>
    </p:spTree>
    <p:extLst>
      <p:ext uri="{BB962C8B-B14F-4D97-AF65-F5344CB8AC3E}">
        <p14:creationId xmlns:p14="http://schemas.microsoft.com/office/powerpoint/2010/main" val="240909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What is MLearning commonly used for?</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Employee training</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Inventory</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games</a:t>
            </a:r>
          </a:p>
          <a:p>
            <a:pPr marL="457200"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How does MLearning benefit new employees?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in groups.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one-on-one time with the manager.</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at their own pace.</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skip certain session trainings.</a:t>
            </a:r>
          </a:p>
        </p:txBody>
      </p:sp>
    </p:spTree>
    <p:extLst>
      <p:ext uri="{BB962C8B-B14F-4D97-AF65-F5344CB8AC3E}">
        <p14:creationId xmlns:p14="http://schemas.microsoft.com/office/powerpoint/2010/main" val="2802444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MLearning environment refers to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content</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Course access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layout</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In MLearning, it is important for the environment to be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Monochromatic</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User-friendly</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Full of content</a:t>
            </a:r>
          </a:p>
          <a:p>
            <a:pPr marL="681038"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Multi-tabular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333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can be used for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The rise of __________ has increased the use of mobile devices in education.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Printed 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Television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internet</a:t>
            </a:r>
          </a:p>
        </p:txBody>
      </p:sp>
    </p:spTree>
    <p:extLst>
      <p:ext uri="{BB962C8B-B14F-4D97-AF65-F5344CB8AC3E}">
        <p14:creationId xmlns:p14="http://schemas.microsoft.com/office/powerpoint/2010/main" val="1556751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MLearning allows learners to make use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‘dead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time in the office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unused mobile devices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printed textbooks</a:t>
            </a:r>
          </a:p>
          <a:p>
            <a:pPr marL="457200" marR="0" indent="0">
              <a:lnSpc>
                <a:spcPct val="115000"/>
              </a:lnSpc>
              <a:spcBef>
                <a:spcPts val="0"/>
              </a:spcBef>
              <a:spcAft>
                <a:spcPts val="1000"/>
              </a:spcAft>
              <a:tabLst>
                <a:tab pos="685800" algn="l"/>
              </a:tabLs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One advantage of MLearning is that it appeals to different styles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Ethnicities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Fashion</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Ages</a:t>
            </a:r>
          </a:p>
        </p:txBody>
      </p:sp>
    </p:spTree>
    <p:extLst>
      <p:ext uri="{BB962C8B-B14F-4D97-AF65-F5344CB8AC3E}">
        <p14:creationId xmlns:p14="http://schemas.microsoft.com/office/powerpoint/2010/main" val="4216618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Tony and Joseph feel like they could not attend the training session?</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did not have time for it</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were supposed to go on vacation that day</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felt like they already knew the new material</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just didn’t want to do it</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devices did Roz say the employees could use to complete the training?</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phones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tablets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 computer</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16732940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40871" y="228600"/>
            <a:ext cx="8229600" cy="1143000"/>
          </a:xfrm>
        </p:spPr>
        <p:txBody>
          <a:bodyPr/>
          <a:lstStyle/>
          <a:p>
            <a:r>
              <a:rPr lang="en-US" dirty="0"/>
              <a:t>Module Two: Review Questions</a:t>
            </a:r>
          </a:p>
        </p:txBody>
      </p:sp>
      <p:sp>
        <p:nvSpPr>
          <p:cNvPr id="13315" name="Content Placeholder 2"/>
          <p:cNvSpPr>
            <a:spLocks noGrp="1"/>
          </p:cNvSpPr>
          <p:nvPr>
            <p:ph idx="1"/>
          </p:nvPr>
        </p:nvSpPr>
        <p:spPr>
          <a:xfrm>
            <a:off x="440871" y="1295400"/>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What is MLearning commonly used for?</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Employee training</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Inventory</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games</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used for many reasons, including employee training, product education, and even general employee education.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How does MLearning benefit new employees?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learn in groups.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one-on-one time with the manager.</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allows them to learn at their own pace.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It allows them to skip certain session trainings.</a:t>
            </a:r>
          </a:p>
          <a:p>
            <a:pPr marL="457200" indent="0"/>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beneficial to many companies and its employees.  Benefits include allowing them to learn at their own pace, learn faster and use their own mobile device to do it. </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544920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MLearning environment refers to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content</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Course access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Course layout</a:t>
            </a:r>
          </a:p>
          <a:p>
            <a:pPr marL="681038"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MLearning environment is the part of the MLearning course that refers to the course’s content, including how it is accessed, viewed, laid out and what it is about.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In MLearning, it is important for the environment to be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Monochromatic</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User-friendly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Full of content</a:t>
            </a:r>
          </a:p>
          <a:p>
            <a:pPr marL="681038" lvl="0">
              <a:lnSpc>
                <a:spcPct val="115000"/>
              </a:lnSpc>
              <a:spcBef>
                <a:spcPts val="0"/>
              </a:spcBef>
              <a:spcAft>
                <a:spcPts val="100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Multi-tabular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MLearning environment includes all aspects of the content of the course, so it is important that the environment is user-friendly and easy to use.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116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Which of the following can be used for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Mobile phones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designed to be completed on mobile devices, including mobile phones, laptops, PDAs and computer tablets.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The rise of __________ has increased the use of mobile devices in education.</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Printed 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Television</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Technology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internet</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Over the recent decades, the rise of technology has increased the use of mobile devices for all kinds of tools, such as education and training.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754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MLearning allows learners to make use of what?</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Their ‘dead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time in the office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unused mobile devices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printed textbooks</a:t>
            </a:r>
          </a:p>
          <a:p>
            <a:pPr marL="457200" marR="0" indent="0">
              <a:lnSpc>
                <a:spcPct val="115000"/>
              </a:lnSpc>
              <a:spcBef>
                <a:spcPts val="0"/>
              </a:spcBef>
              <a:spcAft>
                <a:spcPts val="1000"/>
              </a:spcAft>
              <a:tabLst>
                <a:tab pos="6858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Every person has ‘dead time’, such as standing in line at the bank, waiting for the bus, or simply in between other activities.  With MLearning, learners can make use of this time.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One advantage of MLearning is that it appeals to different styles of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Ethnicities</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Learning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Fashion</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Ages</a:t>
            </a:r>
          </a:p>
          <a:p>
            <a:pPr marL="457200" marR="0" indent="0">
              <a:lnSpc>
                <a:spcPct val="115000"/>
              </a:lnSpc>
              <a:spcBef>
                <a:spcPts val="0"/>
              </a:spcBef>
              <a:spcAft>
                <a:spcPts val="1000"/>
              </a:spcAft>
              <a:tabLst>
                <a:tab pos="685800"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advantage of MLearning is that it can appeal to different learning styles of its users because it uses different forms of content, such as photos, videos and audio files.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3221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3372903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did Tony and Joseph feel like they could not attend the training session?</a:t>
            </a:r>
          </a:p>
          <a:p>
            <a:pPr marL="800100"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They did not have time for it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were supposed to go on vacation that day</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felt like they already knew the new material</a:t>
            </a:r>
          </a:p>
          <a:p>
            <a:pPr marL="800100"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They just didn’t want to do it</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Tony and Joseph were told they needed to attend a training session for the company, they both said they felt like they did not have time to take off from work to attend the session.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devices did Roz say the employees could use to complete the training?</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Their mobile phones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tablets</a:t>
            </a:r>
          </a:p>
          <a:p>
            <a:pPr marL="800100"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 computer</a:t>
            </a:r>
          </a:p>
          <a:p>
            <a:pPr marL="800100"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indent="0"/>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Roz was describing the MLearning to her employees, she explained that they could complete the training on any mobile device, such as their mobile phone, tablet, or notebook/laptop computer.</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03680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Common MLearning Devices</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sz="2800" i="1" dirty="0">
                <a:latin typeface="Cambria" panose="02040503050406030204" pitchFamily="18" charset="0"/>
                <a:ea typeface="Times New Roman" panose="02020603050405020304" pitchFamily="18" charset="0"/>
              </a:rPr>
              <a:t>What new technology does is create new opportunities to do a job that customers </a:t>
            </a:r>
            <a:br>
              <a:rPr lang="en-US" sz="2800" i="1" dirty="0">
                <a:latin typeface="Cambria" panose="02040503050406030204" pitchFamily="18" charset="0"/>
                <a:ea typeface="Times New Roman" panose="02020603050405020304" pitchFamily="18" charset="0"/>
              </a:rPr>
            </a:br>
            <a:r>
              <a:rPr lang="en-US" sz="2800" i="1" dirty="0">
                <a:latin typeface="Cambria" panose="02040503050406030204" pitchFamily="18" charset="0"/>
                <a:ea typeface="Times New Roman" panose="02020603050405020304" pitchFamily="18" charset="0"/>
              </a:rPr>
              <a:t>want done.</a:t>
            </a:r>
            <a:endParaRPr lang="en-US" sz="1200" dirty="0">
              <a:latin typeface="Calibri" panose="020F0502020204030204" pitchFamily="34" charset="0"/>
              <a:ea typeface="Times New Roman" panose="02020603050405020304" pitchFamily="18" charset="0"/>
            </a:endParaRPr>
          </a:p>
          <a:p>
            <a:pPr algn="ctr">
              <a:spcBef>
                <a:spcPts val="0"/>
              </a:spcBef>
              <a:spcAft>
                <a:spcPts val="1000"/>
              </a:spcAft>
            </a:pPr>
            <a:r>
              <a:rPr lang="en-US" sz="2800" b="1" dirty="0">
                <a:latin typeface="Cambria" panose="02040503050406030204" pitchFamily="18" charset="0"/>
                <a:ea typeface="Times New Roman" panose="02020603050405020304" pitchFamily="18" charset="0"/>
              </a:rPr>
              <a:t>Tim O’Reilly</a:t>
            </a:r>
            <a:endParaRPr lang="en-US" sz="1200" dirty="0">
              <a:latin typeface="Calibri" panose="020F0502020204030204" pitchFamily="34" charset="0"/>
              <a:ea typeface="Times New Roman" panose="02020603050405020304" pitchFamily="18" charset="0"/>
            </a:endParaRPr>
          </a:p>
        </p:txBody>
      </p:sp>
      <p:sp>
        <p:nvSpPr>
          <p:cNvPr id="14339" name="Content Placeholder 2"/>
          <p:cNvSpPr>
            <a:spLocks noGrp="1"/>
          </p:cNvSpPr>
          <p:nvPr>
            <p:ph type="body" sz="quarter" idx="11"/>
          </p:nvPr>
        </p:nvSpPr>
        <p:spPr/>
        <p:txBody>
          <a:bodyPr>
            <a:normAutofit lnSpcReduction="10000"/>
          </a:bodyPr>
          <a:lstStyle/>
          <a:p>
            <a:r>
              <a:rPr lang="en-US" dirty="0"/>
              <a:t>The idea of MLearning has rapidly grown since its introduction in the late 1980s.  This is greatly due to the types of mobile devices that have come available and have replaced the large format desktop computers.  In today’s society, since people are mobile, they have mobile devices that keep them connected wherever they go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2920C77-2761-4BA2-856D-6542F7DA69FD}"/>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Mobile Phones – Allow:</a:t>
            </a:r>
          </a:p>
        </p:txBody>
      </p:sp>
      <p:grpSp>
        <p:nvGrpSpPr>
          <p:cNvPr id="3" name="Group 2">
            <a:extLst>
              <a:ext uri="{FF2B5EF4-FFF2-40B4-BE49-F238E27FC236}">
                <a16:creationId xmlns:a16="http://schemas.microsoft.com/office/drawing/2014/main" id="{8A304BB0-393D-4BC7-A26F-C882018ECF82}"/>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A7A84F24-427C-4AC7-A6C3-C6199E8DFFE3}"/>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8B1FDB89-DE20-4AB5-BA90-57A77EB93F19}"/>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Users participate in MLearning</a:t>
              </a:r>
              <a:endParaRPr lang="en-US" sz="3200" b="0" kern="1200" dirty="0">
                <a:solidFill>
                  <a:schemeClr val="bg1"/>
                </a:solidFill>
              </a:endParaRPr>
            </a:p>
          </p:txBody>
        </p:sp>
        <p:sp>
          <p:nvSpPr>
            <p:cNvPr id="6" name="Oval 5">
              <a:extLst>
                <a:ext uri="{FF2B5EF4-FFF2-40B4-BE49-F238E27FC236}">
                  <a16:creationId xmlns:a16="http://schemas.microsoft.com/office/drawing/2014/main" id="{A339E688-2C46-48AA-A25D-0BD75D77417F}"/>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E794B90-84EA-49FE-B7DF-2801810C6D8B}"/>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Download of training ‘app’</a:t>
              </a:r>
              <a:endParaRPr lang="en-US" sz="3200" b="0" kern="1200" dirty="0">
                <a:solidFill>
                  <a:schemeClr val="bg1"/>
                </a:solidFill>
              </a:endParaRPr>
            </a:p>
          </p:txBody>
        </p:sp>
        <p:sp>
          <p:nvSpPr>
            <p:cNvPr id="8" name="Oval 7">
              <a:extLst>
                <a:ext uri="{FF2B5EF4-FFF2-40B4-BE49-F238E27FC236}">
                  <a16:creationId xmlns:a16="http://schemas.microsoft.com/office/drawing/2014/main" id="{100C0CA1-03DA-4AA1-B29B-3AC6D7D924DD}"/>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60EB798-4144-46F4-8878-B939122531A1}"/>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bg1"/>
                  </a:solidFill>
                  <a:effectLst/>
                  <a:latin typeface="+mn-lt"/>
                  <a:ea typeface="+mn-ea"/>
                  <a:cs typeface="+mn-cs"/>
                </a:rPr>
                <a:t>Convenient and accessibility anywhere</a:t>
              </a:r>
              <a:endParaRPr lang="en-US" sz="3200" b="0" kern="1200" dirty="0">
                <a:solidFill>
                  <a:schemeClr val="bg1"/>
                </a:solidFill>
              </a:endParaRPr>
            </a:p>
          </p:txBody>
        </p:sp>
        <p:sp>
          <p:nvSpPr>
            <p:cNvPr id="10" name="Oval 9">
              <a:extLst>
                <a:ext uri="{FF2B5EF4-FFF2-40B4-BE49-F238E27FC236}">
                  <a16:creationId xmlns:a16="http://schemas.microsoft.com/office/drawing/2014/main" id="{2F384EF5-7449-4F79-84FD-2F0F590841B6}"/>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72AE832-A49F-4700-ABD9-B7A013544F56}"/>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noAutofit/>
          </a:bodyPr>
          <a:lstStyle/>
          <a:p>
            <a:r>
              <a:rPr lang="en-US" dirty="0"/>
              <a:t>Tablets</a:t>
            </a:r>
          </a:p>
        </p:txBody>
      </p:sp>
      <p:grpSp>
        <p:nvGrpSpPr>
          <p:cNvPr id="3" name="Group 2">
            <a:extLst>
              <a:ext uri="{FF2B5EF4-FFF2-40B4-BE49-F238E27FC236}">
                <a16:creationId xmlns:a16="http://schemas.microsoft.com/office/drawing/2014/main" id="{DD09953A-CA75-4A21-BFA6-2A17FE6C9358}"/>
              </a:ext>
            </a:extLst>
          </p:cNvPr>
          <p:cNvGrpSpPr/>
          <p:nvPr/>
        </p:nvGrpSpPr>
        <p:grpSpPr>
          <a:xfrm>
            <a:off x="457200" y="1850781"/>
            <a:ext cx="8229600" cy="4275382"/>
            <a:chOff x="457200" y="1850781"/>
            <a:chExt cx="8229600" cy="4275382"/>
          </a:xfrm>
        </p:grpSpPr>
        <p:sp>
          <p:nvSpPr>
            <p:cNvPr id="4" name="Freeform: Shape 3">
              <a:extLst>
                <a:ext uri="{FF2B5EF4-FFF2-40B4-BE49-F238E27FC236}">
                  <a16:creationId xmlns:a16="http://schemas.microsoft.com/office/drawing/2014/main" id="{6B1A7C11-9A42-47C6-A103-2C2E1A2C3664}"/>
                </a:ext>
              </a:extLst>
            </p:cNvPr>
            <p:cNvSpPr/>
            <p:nvPr/>
          </p:nvSpPr>
          <p:spPr>
            <a:xfrm>
              <a:off x="457200" y="1850781"/>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6079" tIns="166079" rIns="166079" bIns="166079"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Mobile computer in a single, portable unit</a:t>
              </a:r>
              <a:endParaRPr lang="en-US" sz="2800" kern="1200" dirty="0">
                <a:solidFill>
                  <a:schemeClr val="bg1"/>
                </a:solidFill>
              </a:endParaRPr>
            </a:p>
          </p:txBody>
        </p:sp>
        <p:sp>
          <p:nvSpPr>
            <p:cNvPr id="5" name="Freeform: Shape 4">
              <a:extLst>
                <a:ext uri="{FF2B5EF4-FFF2-40B4-BE49-F238E27FC236}">
                  <a16:creationId xmlns:a16="http://schemas.microsoft.com/office/drawing/2014/main" id="{DC894E88-5316-4481-88B9-6D2F906B1E5D}"/>
                </a:ext>
              </a:extLst>
            </p:cNvPr>
            <p:cNvSpPr/>
            <p:nvPr/>
          </p:nvSpPr>
          <p:spPr>
            <a:xfrm>
              <a:off x="457200" y="3431400"/>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6079" tIns="166079" rIns="166079" bIns="166079"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Tablets often include sensory equipment</a:t>
              </a:r>
              <a:endParaRPr lang="en-US" sz="2800" kern="1200" dirty="0">
                <a:solidFill>
                  <a:schemeClr val="bg1"/>
                </a:solidFill>
              </a:endParaRPr>
            </a:p>
          </p:txBody>
        </p:sp>
        <p:sp>
          <p:nvSpPr>
            <p:cNvPr id="6" name="Freeform: Shape 5">
              <a:extLst>
                <a:ext uri="{FF2B5EF4-FFF2-40B4-BE49-F238E27FC236}">
                  <a16:creationId xmlns:a16="http://schemas.microsoft.com/office/drawing/2014/main" id="{F13BF8C7-2180-4CE5-84C9-5586B554E704}"/>
                </a:ext>
              </a:extLst>
            </p:cNvPr>
            <p:cNvSpPr/>
            <p:nvPr/>
          </p:nvSpPr>
          <p:spPr>
            <a:xfrm>
              <a:off x="457200" y="4909363"/>
              <a:ext cx="8229600" cy="1216800"/>
            </a:xfrm>
            <a:custGeom>
              <a:avLst/>
              <a:gdLst>
                <a:gd name="connsiteX0" fmla="*/ 0 w 8229600"/>
                <a:gd name="connsiteY0" fmla="*/ 202804 h 1216800"/>
                <a:gd name="connsiteX1" fmla="*/ 202804 w 8229600"/>
                <a:gd name="connsiteY1" fmla="*/ 0 h 1216800"/>
                <a:gd name="connsiteX2" fmla="*/ 8026796 w 8229600"/>
                <a:gd name="connsiteY2" fmla="*/ 0 h 1216800"/>
                <a:gd name="connsiteX3" fmla="*/ 8229600 w 8229600"/>
                <a:gd name="connsiteY3" fmla="*/ 202804 h 1216800"/>
                <a:gd name="connsiteX4" fmla="*/ 8229600 w 8229600"/>
                <a:gd name="connsiteY4" fmla="*/ 1013996 h 1216800"/>
                <a:gd name="connsiteX5" fmla="*/ 8026796 w 8229600"/>
                <a:gd name="connsiteY5" fmla="*/ 1216800 h 1216800"/>
                <a:gd name="connsiteX6" fmla="*/ 202804 w 8229600"/>
                <a:gd name="connsiteY6" fmla="*/ 1216800 h 1216800"/>
                <a:gd name="connsiteX7" fmla="*/ 0 w 8229600"/>
                <a:gd name="connsiteY7" fmla="*/ 1013996 h 1216800"/>
                <a:gd name="connsiteX8" fmla="*/ 0 w 8229600"/>
                <a:gd name="connsiteY8" fmla="*/ 202804 h 1216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16800">
                  <a:moveTo>
                    <a:pt x="0" y="202804"/>
                  </a:moveTo>
                  <a:cubicBezTo>
                    <a:pt x="0" y="90798"/>
                    <a:pt x="90798" y="0"/>
                    <a:pt x="202804" y="0"/>
                  </a:cubicBezTo>
                  <a:lnTo>
                    <a:pt x="8026796" y="0"/>
                  </a:lnTo>
                  <a:cubicBezTo>
                    <a:pt x="8138802" y="0"/>
                    <a:pt x="8229600" y="90798"/>
                    <a:pt x="8229600" y="202804"/>
                  </a:cubicBezTo>
                  <a:lnTo>
                    <a:pt x="8229600" y="1013996"/>
                  </a:lnTo>
                  <a:cubicBezTo>
                    <a:pt x="8229600" y="1126002"/>
                    <a:pt x="8138802" y="1216800"/>
                    <a:pt x="8026796" y="1216800"/>
                  </a:cubicBezTo>
                  <a:lnTo>
                    <a:pt x="202804" y="1216800"/>
                  </a:lnTo>
                  <a:cubicBezTo>
                    <a:pt x="90798" y="1216800"/>
                    <a:pt x="0" y="1126002"/>
                    <a:pt x="0" y="1013996"/>
                  </a:cubicBezTo>
                  <a:lnTo>
                    <a:pt x="0" y="202804"/>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6079" tIns="166079" rIns="166079" bIns="166079"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Physical keyboard or mouse can be added</a:t>
              </a:r>
              <a:endParaRPr lang="en-US" sz="2800" kern="1200" dirty="0">
                <a:solidFill>
                  <a:schemeClr val="bg1"/>
                </a:solidFil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D4426884-6A0E-4E52-9766-116F438E815E}"/>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Notebook Computers</a:t>
            </a:r>
          </a:p>
        </p:txBody>
      </p:sp>
      <p:grpSp>
        <p:nvGrpSpPr>
          <p:cNvPr id="3" name="Group 2">
            <a:extLst>
              <a:ext uri="{FF2B5EF4-FFF2-40B4-BE49-F238E27FC236}">
                <a16:creationId xmlns:a16="http://schemas.microsoft.com/office/drawing/2014/main" id="{B8768754-B419-4A1E-A137-45473D00ECA0}"/>
              </a:ext>
            </a:extLst>
          </p:cNvPr>
          <p:cNvGrpSpPr/>
          <p:nvPr/>
        </p:nvGrpSpPr>
        <p:grpSpPr>
          <a:xfrm>
            <a:off x="457200" y="1600200"/>
            <a:ext cx="8229599" cy="4525963"/>
            <a:chOff x="457200" y="1600200"/>
            <a:chExt cx="8229599" cy="4525963"/>
          </a:xfrm>
        </p:grpSpPr>
        <p:sp>
          <p:nvSpPr>
            <p:cNvPr id="5" name="Partial Circle 4">
              <a:extLst>
                <a:ext uri="{FF2B5EF4-FFF2-40B4-BE49-F238E27FC236}">
                  <a16:creationId xmlns:a16="http://schemas.microsoft.com/office/drawing/2014/main" id="{27BF98EA-7D08-46BD-A2C4-D51A458C7268}"/>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15A0B82-315B-4C0D-B64D-B127CA5AE09D}"/>
                </a:ext>
              </a:extLst>
            </p:cNvPr>
            <p:cNvSpPr/>
            <p:nvPr/>
          </p:nvSpPr>
          <p:spPr>
            <a:xfrm>
              <a:off x="2687544"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3259612"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Feature a screen and full keyboard</a:t>
              </a:r>
              <a:endParaRPr lang="en-US" sz="2400" b="0" kern="1200" dirty="0"/>
            </a:p>
          </p:txBody>
        </p:sp>
        <p:sp>
          <p:nvSpPr>
            <p:cNvPr id="7" name="Partial Circle 6">
              <a:extLst>
                <a:ext uri="{FF2B5EF4-FFF2-40B4-BE49-F238E27FC236}">
                  <a16:creationId xmlns:a16="http://schemas.microsoft.com/office/drawing/2014/main" id="{65B0572D-F523-4445-9B18-048693CCCFD6}"/>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920E6BB-6B0D-42EE-805E-11AD43B66C73}"/>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167552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Are portable computers</a:t>
              </a:r>
              <a:endParaRPr lang="en-US" sz="2400" b="0" kern="1200" dirty="0"/>
            </a:p>
          </p:txBody>
        </p:sp>
        <p:sp>
          <p:nvSpPr>
            <p:cNvPr id="9" name="Partial Circle 8">
              <a:extLst>
                <a:ext uri="{FF2B5EF4-FFF2-40B4-BE49-F238E27FC236}">
                  <a16:creationId xmlns:a16="http://schemas.microsoft.com/office/drawing/2014/main" id="{E8AE48AB-F2E2-48C9-9092-F45F65641A4A}"/>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A0921BF4-4783-48FE-B10D-1BE42DA391C8}"/>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Supplemental DVDs or CD-ROMS</a:t>
              </a:r>
              <a:endParaRPr lang="en-US" sz="2400" b="0" kern="1200" dirty="0"/>
            </a:p>
          </p:txBody>
        </p:sp>
      </p:grpSp>
    </p:spTree>
    <p:extLst>
      <p:ext uri="{BB962C8B-B14F-4D97-AF65-F5344CB8AC3E}">
        <p14:creationId xmlns:p14="http://schemas.microsoft.com/office/powerpoint/2010/main" val="24334594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E3085FB-6643-4B9B-B36D-32AE16DCA81C}"/>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Personal Digital Assistants (PDAs)</a:t>
            </a:r>
          </a:p>
        </p:txBody>
      </p:sp>
      <p:grpSp>
        <p:nvGrpSpPr>
          <p:cNvPr id="3" name="Group 2">
            <a:extLst>
              <a:ext uri="{FF2B5EF4-FFF2-40B4-BE49-F238E27FC236}">
                <a16:creationId xmlns:a16="http://schemas.microsoft.com/office/drawing/2014/main" id="{84FF27C9-B5A8-4553-9F57-E33850A76A32}"/>
              </a:ext>
            </a:extLst>
          </p:cNvPr>
          <p:cNvGrpSpPr/>
          <p:nvPr/>
        </p:nvGrpSpPr>
        <p:grpSpPr>
          <a:xfrm>
            <a:off x="457200" y="1600199"/>
            <a:ext cx="8228595" cy="4525963"/>
            <a:chOff x="457200" y="1600199"/>
            <a:chExt cx="8228595" cy="4525963"/>
          </a:xfrm>
        </p:grpSpPr>
        <p:sp>
          <p:nvSpPr>
            <p:cNvPr id="4" name="Freeform: Shape 3">
              <a:extLst>
                <a:ext uri="{FF2B5EF4-FFF2-40B4-BE49-F238E27FC236}">
                  <a16:creationId xmlns:a16="http://schemas.microsoft.com/office/drawing/2014/main" id="{39C64D61-C993-46BD-A6C2-7C0F55B13B02}"/>
                </a:ext>
              </a:extLst>
            </p:cNvPr>
            <p:cNvSpPr/>
            <p:nvPr/>
          </p:nvSpPr>
          <p:spPr>
            <a:xfrm rot="21600000">
              <a:off x="457200"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3201"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Information manager</a:t>
              </a:r>
              <a:endParaRPr lang="en-US" sz="3200" kern="1200" dirty="0">
                <a:solidFill>
                  <a:schemeClr val="bg1"/>
                </a:solidFill>
              </a:endParaRPr>
            </a:p>
          </p:txBody>
        </p:sp>
        <p:sp>
          <p:nvSpPr>
            <p:cNvPr id="5" name="Freeform: Shape 4">
              <a:extLst>
                <a:ext uri="{FF2B5EF4-FFF2-40B4-BE49-F238E27FC236}">
                  <a16:creationId xmlns:a16="http://schemas.microsoft.com/office/drawing/2014/main" id="{498E1BEE-F5B2-4316-855C-C1458506D6F8}"/>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3201"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Track needed information</a:t>
              </a:r>
              <a:endParaRPr lang="en-US" sz="3200" kern="1200" dirty="0">
                <a:solidFill>
                  <a:schemeClr val="bg1"/>
                </a:solidFill>
              </a:endParaRPr>
            </a:p>
          </p:txBody>
        </p:sp>
        <p:sp>
          <p:nvSpPr>
            <p:cNvPr id="6" name="Freeform: Shape 5">
              <a:extLst>
                <a:ext uri="{FF2B5EF4-FFF2-40B4-BE49-F238E27FC236}">
                  <a16:creationId xmlns:a16="http://schemas.microsoft.com/office/drawing/2014/main" id="{596223ED-941C-4FB3-BAF6-754F85528709}"/>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3200" tIns="905193" rIns="203200" bIns="905193"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Access mLearning and training</a:t>
              </a:r>
              <a:endParaRPr lang="en-US" sz="3200" kern="1200" dirty="0">
                <a:solidFill>
                  <a:schemeClr val="bg1"/>
                </a:solidFill>
              </a:endParaRPr>
            </a:p>
          </p:txBody>
        </p:sp>
      </p:grpSp>
    </p:spTree>
    <p:extLst>
      <p:ext uri="{BB962C8B-B14F-4D97-AF65-F5344CB8AC3E}">
        <p14:creationId xmlns:p14="http://schemas.microsoft.com/office/powerpoint/2010/main" val="38919525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2054F1B-4773-4D6A-9C79-D5F885C40025}"/>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008F685-3E72-461C-ACB1-65053D40FF4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9DDE6AE4-F2BC-4EB7-9904-FA499E5FAF3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Angela can take training through the company’s mLearning</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576DE935-D7BB-4309-9303-9D367D861D72}"/>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7742EA5-BB40-492F-B330-AF707A013D2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Angela has never done this before</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8CB2EF0E-94C4-457B-9A24-13E1C15CDED0}"/>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F937B5C3-438B-448B-B9FA-5129AD7CB33F}"/>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Andrew explained that she could use any mobile device.</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13B8A5EE-2165-423C-B9E5-0BEF901DCEF7}"/>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38E3197-662D-4635-A505-58E21E4EA8D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Andrew helped her find the information to begin training.</a:t>
              </a:r>
              <a:endParaRPr lang="en-US" sz="2400" kern="1200" dirty="0">
                <a:solidFill>
                  <a:schemeClr val="bg1"/>
                </a:solidFill>
              </a:endParaRPr>
            </a:p>
          </p:txBody>
        </p:sp>
      </p:grpSp>
    </p:spTree>
    <p:extLst>
      <p:ext uri="{BB962C8B-B14F-4D97-AF65-F5344CB8AC3E}">
        <p14:creationId xmlns:p14="http://schemas.microsoft.com/office/powerpoint/2010/main" val="2614312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Mobile phones that have photo and browser capabilities are called what?</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Smart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Super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phones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Tablet phones</a:t>
            </a:r>
          </a:p>
          <a:p>
            <a:pPr marL="457200" marR="0" indent="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In 2014, it was established to be approximately how many cell phone users in the world?</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5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7 billion</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8 billion</a:t>
            </a:r>
          </a:p>
        </p:txBody>
      </p:sp>
    </p:spTree>
    <p:extLst>
      <p:ext uri="{BB962C8B-B14F-4D97-AF65-F5344CB8AC3E}">
        <p14:creationId xmlns:p14="http://schemas.microsoft.com/office/powerpoint/2010/main" val="1545324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Tablet screens are typically __________ mobile phones or PDAs.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Smaller than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The same size 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Brighter than</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Bigger than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Tablets always have which of the following features?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keyboard</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touch screen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mouse</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USB drive</a:t>
            </a:r>
          </a:p>
        </p:txBody>
      </p:sp>
    </p:spTree>
    <p:extLst>
      <p:ext uri="{BB962C8B-B14F-4D97-AF65-F5344CB8AC3E}">
        <p14:creationId xmlns:p14="http://schemas.microsoft.com/office/powerpoint/2010/main" val="38342387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Notebooks are commonly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 computers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MobileBooks</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Smaller, compact notebooks are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Minibooks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Microbooks</a:t>
            </a:r>
          </a:p>
        </p:txBody>
      </p:sp>
    </p:spTree>
    <p:extLst>
      <p:ext uri="{BB962C8B-B14F-4D97-AF65-F5344CB8AC3E}">
        <p14:creationId xmlns:p14="http://schemas.microsoft.com/office/powerpoint/2010/main" val="1670994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96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Originally PDAs were used for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phone calls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Taking photos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Information keeping</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use of PDAs has decreased over time due to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Phone books</a:t>
            </a:r>
          </a:p>
        </p:txBody>
      </p:sp>
    </p:spTree>
    <p:extLst>
      <p:ext uri="{BB962C8B-B14F-4D97-AF65-F5344CB8AC3E}">
        <p14:creationId xmlns:p14="http://schemas.microsoft.com/office/powerpoint/2010/main" val="18418759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Angela hesitant about using MLearning to complete her training course?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had never done it before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thought it would take up too much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said she had already done the training</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do it in a group training session</a:t>
            </a:r>
          </a:p>
          <a:p>
            <a:pPr marL="457200" marR="0" indent="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 did Angela decide to use for her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PDA</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company tablet</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mobile phone</a:t>
            </a:r>
          </a:p>
        </p:txBody>
      </p:sp>
    </p:spTree>
    <p:extLst>
      <p:ext uri="{BB962C8B-B14F-4D97-AF65-F5344CB8AC3E}">
        <p14:creationId xmlns:p14="http://schemas.microsoft.com/office/powerpoint/2010/main" val="3747968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 Mobile phones that have photo and browser capabilities are called what?</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Smart phones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Super phones</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Computer phones</a:t>
            </a: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Tablet phones</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Mobile phones with photo, video and browser capabilities are commonly referred to as smart phones and have grown in popularity over the last decade.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2. In 2014, it was established to be approximately how many cell phone users in the world?</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5 billion</a:t>
            </a:r>
          </a:p>
          <a:p>
            <a:pPr marL="681038"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6 billion</a:t>
            </a:r>
          </a:p>
          <a:p>
            <a:pPr marL="681038"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7 billion</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8 billion</a:t>
            </a:r>
          </a:p>
          <a:p>
            <a:pPr marL="457200" marR="0" indent="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2014, it has been estimated that over 7 billion user own a mobile phone or smart phone with working service worldwide.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133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Tablet screens are typically __________ mobile phones or PDAs.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Smaller than</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The same size as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Brighter than</a:t>
            </a:r>
          </a:p>
          <a:p>
            <a:pPr marL="681038" lvl="0">
              <a:lnSpc>
                <a:spcPct val="115000"/>
              </a:lnSpc>
              <a:spcBef>
                <a:spcPts val="0"/>
              </a:spcBef>
              <a:spcAft>
                <a:spcPts val="1000"/>
              </a:spcAft>
              <a:buFont typeface="+mj-lt"/>
              <a:buAutoNum type="alphaLcParenR"/>
              <a:tabLst>
                <a:tab pos="576263"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Bigger than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tablets are similar to mobile phones when it comes to viewing content or software usage, but their screens are usually several inches bigger in size.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Tablets always have which of the following features?</a:t>
            </a: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keyboard</a:t>
            </a:r>
          </a:p>
          <a:p>
            <a:pPr marL="681038" lvl="0">
              <a:lnSpc>
                <a:spcPct val="115000"/>
              </a:lnSpc>
              <a:spcBef>
                <a:spcPts val="0"/>
              </a:spcBef>
              <a:spcAft>
                <a:spcPts val="0"/>
              </a:spcAft>
              <a:buFont typeface="+mj-lt"/>
              <a:buAutoNum type="alphaLcParenR"/>
              <a:tabLst>
                <a:tab pos="576263" algn="l"/>
              </a:tabLs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touch screen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mouse</a:t>
            </a:r>
          </a:p>
          <a:p>
            <a:pPr marL="681038" lvl="0">
              <a:lnSpc>
                <a:spcPct val="115000"/>
              </a:lnSpc>
              <a:spcBef>
                <a:spcPts val="0"/>
              </a:spcBef>
              <a:spcAft>
                <a:spcPts val="1000"/>
              </a:spcAft>
              <a:buFont typeface="+mj-lt"/>
              <a:buAutoNum type="alphaLcParenR"/>
              <a:tabLst>
                <a:tab pos="576263"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A USB drive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tablets do not feature keyboard or mice, so all tablets come with a touch screen the user can use to point, click and drag in order to do things.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31279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Notebooks are commonly known as what?</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 computers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SmartBooks</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Laptops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Notebooks were originally created as small computers the user carried for ‘notes’ and were compact in size.  However, over the years the term laptop was coined and has become an ‘official title for all compact computers.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Smaller, compact notebooks are known as what?</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Netbooks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Compactbooks</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Minibooks</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Microbooks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Netbooks were originally created for small, portable computers used for simple tasks.  Unlike laptops, they typically do not have a disc drive or very many access point.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8532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Originally PDAs were used for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Making phone calls</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Taking photos</a:t>
            </a:r>
          </a:p>
          <a:p>
            <a:pPr marL="714375"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Information keeping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PDAs were very popular in the early 1990s and were used as general information keepers, such as an address book, calendar and general reminder notes.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The use of PDAs has decreased over time due to what?</a:t>
            </a: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Technology</a:t>
            </a:r>
          </a:p>
          <a:p>
            <a:pPr marL="714375"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Mobile phones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714375"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Laptops</a:t>
            </a:r>
          </a:p>
          <a:p>
            <a:pPr marL="714375"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Phone books</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mobile phones were introduced, they began to have some of the same capabilities as PDAs, such as keeping contact numbers and calendar information.  This led to the declined use of PDAs as more people began using their mobile phones instead.</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3653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Why was Angela hesitant about using MLearning to complete her training course?</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had never done it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thought it would take up too much time</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said she had already done the training</a:t>
            </a: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She wanted to do it in a group training session</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At first, Angela was hesitant to use MLearning to complete her training course because she had never used MLearning before.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device did Angela decide to use for her MLearning?</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PDA</a:t>
            </a:r>
          </a:p>
          <a:p>
            <a:pPr marL="681038"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laptop</a:t>
            </a:r>
          </a:p>
          <a:p>
            <a:pPr marL="681038"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company tablet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1038"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 mobile phone</a:t>
            </a:r>
          </a:p>
          <a:p>
            <a:pPr marL="457200" marR="0" indent="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After talking with her manager, Angela decided to use her company tablet to complete her training through MLearning.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76453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a:t>
            </a:r>
            <a:r>
              <a:rPr lang="en-US" dirty="0">
                <a:ea typeface="Times New Roman" panose="02020603050405020304" pitchFamily="18" charset="0"/>
                <a:cs typeface="Times New Roman" panose="02020603050405020304" pitchFamily="18" charset="0"/>
              </a:rPr>
              <a:t>Ancillary Equipment in MLearning</a:t>
            </a:r>
            <a:endParaRPr lang="en-US" dirty="0"/>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Sharing is good – and with digital technology, sharing is easy.</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Richard Stallman</a:t>
            </a:r>
            <a:endParaRPr lang="en-US" sz="1400" dirty="0">
              <a:latin typeface="Calibri" panose="020F0502020204030204" pitchFamily="34" charset="0"/>
              <a:ea typeface="Times New Roman" panose="02020603050405020304" pitchFamily="18" charset="0"/>
            </a:endParaRPr>
          </a:p>
        </p:txBody>
      </p:sp>
      <p:sp>
        <p:nvSpPr>
          <p:cNvPr id="18435" name="Content Placeholder 2"/>
          <p:cNvSpPr>
            <a:spLocks noGrp="1"/>
          </p:cNvSpPr>
          <p:nvPr>
            <p:ph type="body" sz="quarter" idx="11"/>
          </p:nvPr>
        </p:nvSpPr>
        <p:spPr/>
        <p:txBody>
          <a:bodyPr>
            <a:normAutofit lnSpcReduction="10000"/>
          </a:bodyPr>
          <a:lstStyle/>
          <a:p>
            <a:r>
              <a:rPr lang="en-US" dirty="0"/>
              <a:t>The mobile devices used with MLearning are just devices if they cannot be paired with other electronic services/equipment that are needed as well.  After all, no one can power up a tablet without an internet connection and the mobile phone might be less useful if users could not electronic message or chat with each other.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6A22F05-163E-440F-8C62-379401B49C04}"/>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Internet Connections</a:t>
            </a:r>
          </a:p>
        </p:txBody>
      </p:sp>
      <p:grpSp>
        <p:nvGrpSpPr>
          <p:cNvPr id="3" name="Group 2">
            <a:extLst>
              <a:ext uri="{FF2B5EF4-FFF2-40B4-BE49-F238E27FC236}">
                <a16:creationId xmlns:a16="http://schemas.microsoft.com/office/drawing/2014/main" id="{BC45F02C-D3D9-4366-897C-5F74B8B00238}"/>
              </a:ext>
            </a:extLst>
          </p:cNvPr>
          <p:cNvGrpSpPr/>
          <p:nvPr/>
        </p:nvGrpSpPr>
        <p:grpSpPr>
          <a:xfrm>
            <a:off x="914417" y="1600203"/>
            <a:ext cx="7311476" cy="4524912"/>
            <a:chOff x="914417" y="1600203"/>
            <a:chExt cx="7311476" cy="4524912"/>
          </a:xfrm>
        </p:grpSpPr>
        <p:sp>
          <p:nvSpPr>
            <p:cNvPr id="4" name="Freeform: Shape 3">
              <a:extLst>
                <a:ext uri="{FF2B5EF4-FFF2-40B4-BE49-F238E27FC236}">
                  <a16:creationId xmlns:a16="http://schemas.microsoft.com/office/drawing/2014/main" id="{24E62098-3611-401F-A7B7-99FB645BF785}"/>
                </a:ext>
              </a:extLst>
            </p:cNvPr>
            <p:cNvSpPr/>
            <p:nvPr/>
          </p:nvSpPr>
          <p:spPr>
            <a:xfrm>
              <a:off x="914417" y="1600203"/>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Wireless, or Wi-Fi</a:t>
              </a:r>
              <a:endParaRPr lang="en-US" sz="4200" kern="1200" dirty="0">
                <a:solidFill>
                  <a:schemeClr val="bg1"/>
                </a:solidFill>
              </a:endParaRPr>
            </a:p>
          </p:txBody>
        </p:sp>
        <p:sp>
          <p:nvSpPr>
            <p:cNvPr id="5" name="Freeform: Shape 4">
              <a:extLst>
                <a:ext uri="{FF2B5EF4-FFF2-40B4-BE49-F238E27FC236}">
                  <a16:creationId xmlns:a16="http://schemas.microsoft.com/office/drawing/2014/main" id="{B79E67B1-6842-488B-A7F5-10ACD4CF0264}"/>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Broadband</a:t>
              </a:r>
              <a:endParaRPr lang="en-US" sz="4200" kern="1200" dirty="0">
                <a:solidFill>
                  <a:schemeClr val="bg1"/>
                </a:solidFill>
              </a:endParaRPr>
            </a:p>
          </p:txBody>
        </p:sp>
        <p:sp>
          <p:nvSpPr>
            <p:cNvPr id="6" name="Freeform: Shape 5">
              <a:extLst>
                <a:ext uri="{FF2B5EF4-FFF2-40B4-BE49-F238E27FC236}">
                  <a16:creationId xmlns:a16="http://schemas.microsoft.com/office/drawing/2014/main" id="{20AB89D2-0C57-4ABE-A8D8-39DCD75BBA6F}"/>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effectLst/>
                  <a:latin typeface="+mn-lt"/>
                  <a:ea typeface="+mn-ea"/>
                  <a:cs typeface="+mn-cs"/>
                </a:rPr>
                <a:t>Digital Subscriber Line (DSL)</a:t>
              </a:r>
              <a:endParaRPr lang="en-US" sz="4200" kern="1200" dirty="0">
                <a:solidFill>
                  <a:schemeClr val="bg1"/>
                </a:solidFill>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174F2B8-059E-46D6-85FB-571BADEBAD20}"/>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Messaging Services</a:t>
            </a:r>
          </a:p>
        </p:txBody>
      </p:sp>
      <p:grpSp>
        <p:nvGrpSpPr>
          <p:cNvPr id="3" name="Group 2">
            <a:extLst>
              <a:ext uri="{FF2B5EF4-FFF2-40B4-BE49-F238E27FC236}">
                <a16:creationId xmlns:a16="http://schemas.microsoft.com/office/drawing/2014/main" id="{CC6DDDD6-DD4B-40B4-A86D-81C7D4A08293}"/>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D645278E-74E8-4FE0-A46A-C39F488A8CA8}"/>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198A42ED-33FD-4C43-87E7-9608802AB74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Short message service (SMS)</a:t>
              </a:r>
              <a:endParaRPr lang="en-US" sz="3200" kern="1200" dirty="0">
                <a:solidFill>
                  <a:schemeClr val="bg1"/>
                </a:solidFill>
              </a:endParaRPr>
            </a:p>
          </p:txBody>
        </p:sp>
        <p:sp>
          <p:nvSpPr>
            <p:cNvPr id="6" name="Rectangle 5">
              <a:extLst>
                <a:ext uri="{FF2B5EF4-FFF2-40B4-BE49-F238E27FC236}">
                  <a16:creationId xmlns:a16="http://schemas.microsoft.com/office/drawing/2014/main" id="{FED8F6BD-5A5C-47D9-AC23-ABF75367120E}"/>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9B42124-F2C7-4ACD-8F22-0D91176B13B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Instant Messenger (AOL, Yahoo, MSN, etc.)</a:t>
              </a:r>
              <a:endParaRPr lang="en-US" sz="3200" kern="1200" dirty="0">
                <a:solidFill>
                  <a:schemeClr val="bg1"/>
                </a:solidFill>
              </a:endParaRPr>
            </a:p>
          </p:txBody>
        </p:sp>
        <p:sp>
          <p:nvSpPr>
            <p:cNvPr id="8" name="Rectangle 7">
              <a:extLst>
                <a:ext uri="{FF2B5EF4-FFF2-40B4-BE49-F238E27FC236}">
                  <a16:creationId xmlns:a16="http://schemas.microsoft.com/office/drawing/2014/main" id="{673B7899-2B21-495C-9703-C6969A79BB97}"/>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3778212-C939-4113-9446-0FA880112460}"/>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effectLst/>
                  <a:latin typeface="+mn-lt"/>
                  <a:ea typeface="+mn-ea"/>
                  <a:cs typeface="+mn-cs"/>
                </a:rPr>
                <a:t>Video chat (Skype, Oovoo, etc.)</a:t>
              </a:r>
              <a:endParaRPr lang="en-US" sz="3200" kern="1200" dirty="0">
                <a:solidFill>
                  <a:schemeClr val="bg1"/>
                </a:solidFil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61901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0686F99-5710-4946-BC7B-93A1A9588C83}"/>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Video Cameras</a:t>
            </a:r>
          </a:p>
        </p:txBody>
      </p:sp>
      <p:grpSp>
        <p:nvGrpSpPr>
          <p:cNvPr id="3" name="Group 2">
            <a:extLst>
              <a:ext uri="{FF2B5EF4-FFF2-40B4-BE49-F238E27FC236}">
                <a16:creationId xmlns:a16="http://schemas.microsoft.com/office/drawing/2014/main" id="{D0AB2207-EC15-4193-981E-15BE4120CD54}"/>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569E92F4-7C32-43A1-93B2-4506E132F4B3}"/>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Record to play back later</a:t>
              </a:r>
              <a:endParaRPr lang="en-US" sz="3700" kern="1200" dirty="0">
                <a:solidFill>
                  <a:schemeClr val="bg1"/>
                </a:solidFill>
              </a:endParaRPr>
            </a:p>
          </p:txBody>
        </p:sp>
        <p:sp>
          <p:nvSpPr>
            <p:cNvPr id="5" name="Freeform: Shape 4">
              <a:extLst>
                <a:ext uri="{FF2B5EF4-FFF2-40B4-BE49-F238E27FC236}">
                  <a16:creationId xmlns:a16="http://schemas.microsoft.com/office/drawing/2014/main" id="{E9155CD9-AA7D-49D3-9115-515948DD4EB9}"/>
                </a:ext>
              </a:extLst>
            </p:cNvPr>
            <p:cNvSpPr/>
            <p:nvPr/>
          </p:nvSpPr>
          <p:spPr>
            <a:xfrm>
              <a:off x="2952000" y="3133900"/>
              <a:ext cx="3240000" cy="1458562"/>
            </a:xfrm>
            <a:custGeom>
              <a:avLst/>
              <a:gdLst>
                <a:gd name="connsiteX0" fmla="*/ 0 w 3240000"/>
                <a:gd name="connsiteY0" fmla="*/ 0 h 1458562"/>
                <a:gd name="connsiteX1" fmla="*/ 3240000 w 3240000"/>
                <a:gd name="connsiteY1" fmla="*/ 0 h 1458562"/>
                <a:gd name="connsiteX2" fmla="*/ 3240000 w 3240000"/>
                <a:gd name="connsiteY2" fmla="*/ 1458562 h 1458562"/>
                <a:gd name="connsiteX3" fmla="*/ 0 w 3240000"/>
                <a:gd name="connsiteY3" fmla="*/ 1458562 h 1458562"/>
                <a:gd name="connsiteX4" fmla="*/ 0 w 32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40000" h="1458562">
                  <a:moveTo>
                    <a:pt x="0" y="0"/>
                  </a:moveTo>
                  <a:lnTo>
                    <a:pt x="3240000" y="0"/>
                  </a:lnTo>
                  <a:lnTo>
                    <a:pt x="324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Two-way communication </a:t>
              </a:r>
            </a:p>
          </p:txBody>
        </p:sp>
        <p:sp>
          <p:nvSpPr>
            <p:cNvPr id="6" name="Freeform: Shape 5">
              <a:extLst>
                <a:ext uri="{FF2B5EF4-FFF2-40B4-BE49-F238E27FC236}">
                  <a16:creationId xmlns:a16="http://schemas.microsoft.com/office/drawing/2014/main" id="{15362004-509F-4D9E-A25C-44535C9B85E9}"/>
                </a:ext>
              </a:extLst>
            </p:cNvPr>
            <p:cNvSpPr/>
            <p:nvPr/>
          </p:nvSpPr>
          <p:spPr>
            <a:xfrm>
              <a:off x="457200" y="466539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93980" tIns="93980" rIns="93980" bIns="9398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Common chat programs</a:t>
              </a:r>
            </a:p>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(such as Skype)</a:t>
              </a:r>
              <a:endParaRPr lang="en-US" sz="3700" kern="1200" dirty="0">
                <a:solidFill>
                  <a:schemeClr val="bg1"/>
                </a:solidFill>
              </a:endParaRPr>
            </a:p>
          </p:txBody>
        </p:sp>
      </p:grpSp>
    </p:spTree>
    <p:extLst>
      <p:ext uri="{BB962C8B-B14F-4D97-AF65-F5344CB8AC3E}">
        <p14:creationId xmlns:p14="http://schemas.microsoft.com/office/powerpoint/2010/main" val="1137735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5D72AFE-F2EF-48D3-B0DA-F065C577B019}"/>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lstStyle/>
          <a:p>
            <a:r>
              <a:rPr lang="en-US" dirty="0"/>
              <a:t>Bluetooth</a:t>
            </a:r>
          </a:p>
        </p:txBody>
      </p:sp>
      <p:grpSp>
        <p:nvGrpSpPr>
          <p:cNvPr id="3" name="Group 2">
            <a:extLst>
              <a:ext uri="{FF2B5EF4-FFF2-40B4-BE49-F238E27FC236}">
                <a16:creationId xmlns:a16="http://schemas.microsoft.com/office/drawing/2014/main" id="{255C5B0F-AACB-4B6A-B5CE-2D95356E981F}"/>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E7C71F43-20D8-4793-8470-BE1E478A6256}"/>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EB6D183E-D22D-4259-939E-B535EC79D1D9}"/>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3259612"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Relatively new form of technology</a:t>
              </a:r>
              <a:endParaRPr lang="en-US" sz="2400" kern="1200" dirty="0"/>
            </a:p>
          </p:txBody>
        </p:sp>
        <p:sp>
          <p:nvSpPr>
            <p:cNvPr id="6" name="Partial Circle 5">
              <a:extLst>
                <a:ext uri="{FF2B5EF4-FFF2-40B4-BE49-F238E27FC236}">
                  <a16:creationId xmlns:a16="http://schemas.microsoft.com/office/drawing/2014/main" id="{6791E46F-D10D-4586-808D-66829F739538}"/>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 name="Freeform: Shape 6">
              <a:extLst>
                <a:ext uri="{FF2B5EF4-FFF2-40B4-BE49-F238E27FC236}">
                  <a16:creationId xmlns:a16="http://schemas.microsoft.com/office/drawing/2014/main" id="{3B1CAB11-5A5C-420B-A4CA-A1A82424B18A}"/>
                </a:ext>
              </a:extLst>
            </p:cNvPr>
            <p:cNvSpPr/>
            <p:nvPr/>
          </p:nvSpPr>
          <p:spPr>
            <a:xfrm>
              <a:off x="2720181" y="2971789"/>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1675526"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Information sent through radio wavelengths</a:t>
              </a:r>
              <a:endParaRPr lang="en-US" sz="2400" kern="1200" dirty="0"/>
            </a:p>
          </p:txBody>
        </p:sp>
        <p:sp>
          <p:nvSpPr>
            <p:cNvPr id="8" name="Partial Circle 7">
              <a:extLst>
                <a:ext uri="{FF2B5EF4-FFF2-40B4-BE49-F238E27FC236}">
                  <a16:creationId xmlns:a16="http://schemas.microsoft.com/office/drawing/2014/main" id="{83B43E9C-3BD9-4B47-924E-1A2DED5B4DD4}"/>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sp>
        <p:sp>
          <p:nvSpPr>
            <p:cNvPr id="9" name="Freeform: Shape 8">
              <a:extLst>
                <a:ext uri="{FF2B5EF4-FFF2-40B4-BE49-F238E27FC236}">
                  <a16:creationId xmlns:a16="http://schemas.microsoft.com/office/drawing/2014/main" id="{32E0D56E-B141-40C9-93AC-AF61B022E088}"/>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effectLst/>
                  <a:latin typeface="+mn-lt"/>
                  <a:ea typeface="+mn-ea"/>
                  <a:cs typeface="+mn-cs"/>
                </a:rPr>
                <a:t>Users must be in close proximity of each other to use </a:t>
              </a:r>
              <a:endParaRPr lang="en-US" sz="2400" kern="1200" dirty="0"/>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33713FF-F23D-49AA-89A7-AE280E7ECA10}"/>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C3C783A-8914-4991-A469-EC48C0CE054D}"/>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FECE481-FCC6-41E9-AFC8-9A209585E6E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8069" tIns="55369" rIns="68069" bIns="55369"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and Elsa are starting employee training  via newly created mLearning course</a:t>
              </a:r>
              <a:endParaRPr lang="en-US" sz="2000" kern="1200" dirty="0">
                <a:solidFill>
                  <a:schemeClr val="bg1"/>
                </a:solidFill>
              </a:endParaRPr>
            </a:p>
          </p:txBody>
        </p:sp>
        <p:sp>
          <p:nvSpPr>
            <p:cNvPr id="5" name="Rectangle: Rounded Corners 4">
              <a:extLst>
                <a:ext uri="{FF2B5EF4-FFF2-40B4-BE49-F238E27FC236}">
                  <a16:creationId xmlns:a16="http://schemas.microsoft.com/office/drawing/2014/main" id="{512A69F4-B00B-4398-939B-37B2A730BAD2}"/>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94C3D80-3F30-4052-85B5-80C2760D55C3}"/>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used company tablet, while Elsa used computer notebook</a:t>
              </a:r>
              <a:endParaRPr lang="en-US" sz="2000" kern="1200" dirty="0">
                <a:solidFill>
                  <a:schemeClr val="bg1"/>
                </a:solidFill>
              </a:endParaRPr>
            </a:p>
          </p:txBody>
        </p:sp>
        <p:sp>
          <p:nvSpPr>
            <p:cNvPr id="7" name="Rectangle: Rounded Corners 6">
              <a:extLst>
                <a:ext uri="{FF2B5EF4-FFF2-40B4-BE49-F238E27FC236}">
                  <a16:creationId xmlns:a16="http://schemas.microsoft.com/office/drawing/2014/main" id="{220AD1AD-51BB-46A3-A909-B7F154890C25}"/>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4283AD31-A5DE-43C0-9D0E-6511B3C25492}"/>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Kayla had trouble, so Elsa used computer video to assist </a:t>
              </a:r>
              <a:endParaRPr lang="en-US" sz="2000" kern="1200" dirty="0">
                <a:solidFill>
                  <a:schemeClr val="bg1"/>
                </a:solidFill>
              </a:endParaRPr>
            </a:p>
          </p:txBody>
        </p:sp>
        <p:sp>
          <p:nvSpPr>
            <p:cNvPr id="9" name="Rectangle: Rounded Corners 8">
              <a:extLst>
                <a:ext uri="{FF2B5EF4-FFF2-40B4-BE49-F238E27FC236}">
                  <a16:creationId xmlns:a16="http://schemas.microsoft.com/office/drawing/2014/main" id="{A1E860E3-D6AA-46DC-8EF6-D19F8ACF327E}"/>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2BA44D5B-0484-4494-A649-5071ED5842A1}"/>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Elsa shared her notes, which helped Kayla catch on better.</a:t>
              </a:r>
              <a:endParaRPr lang="en-US" sz="2000" kern="1200" dirty="0">
                <a:solidFill>
                  <a:schemeClr val="bg1"/>
                </a:solidFill>
              </a:endParaRPr>
            </a:p>
          </p:txBody>
        </p:sp>
      </p:grpSp>
    </p:spTree>
    <p:extLst>
      <p:ext uri="{BB962C8B-B14F-4D97-AF65-F5344CB8AC3E}">
        <p14:creationId xmlns:p14="http://schemas.microsoft.com/office/powerpoint/2010/main" val="6020763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A user must have internet in order to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 an application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video clip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Find a webpage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A wireless internet connection is commonly referred to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Wi-Co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Wi-Fi</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Wi-Ic</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Wi-Mi</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62822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A messaging service is important in MLearning because: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connected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users remain focused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mangers keep an eye on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from getting distracted online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messenger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Apple iMessage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Skype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31926055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trainers use video cameras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Spy on their learners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a student’s test scores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their sessions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How can learners use a video camera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previously recorded video</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a live video chat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instant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a video watching list</a:t>
            </a:r>
          </a:p>
        </p:txBody>
      </p:sp>
    </p:spTree>
    <p:extLst>
      <p:ext uri="{BB962C8B-B14F-4D97-AF65-F5344CB8AC3E}">
        <p14:creationId xmlns:p14="http://schemas.microsoft.com/office/powerpoint/2010/main" val="12072266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Bluetooth was originally used for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photos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Tracking down lost cell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Connecting hardware devices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Bluetooth range generally reaches what distance?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3-4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2-3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5-6 feet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9-10 feet</a:t>
            </a:r>
          </a:p>
        </p:txBody>
      </p:sp>
    </p:spTree>
    <p:extLst>
      <p:ext uri="{BB962C8B-B14F-4D97-AF65-F5344CB8AC3E}">
        <p14:creationId xmlns:p14="http://schemas.microsoft.com/office/powerpoint/2010/main" val="3142668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Where did Kayla decide to go in order to connect to an internet source?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home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break room</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local library</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office</a:t>
            </a:r>
          </a:p>
          <a:p>
            <a:pPr marL="457200" marR="0" indent="-19050">
              <a:lnSpc>
                <a:spcPct val="115000"/>
              </a:lnSpc>
              <a:spcBef>
                <a:spcPts val="0"/>
              </a:spcBef>
              <a:spcAft>
                <a:spcPts val="1000"/>
              </a:spcAft>
            </a:pP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How were Elsa and Kayla communicating during the training session?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speaking on their mobile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the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mobile 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e-mail</a:t>
            </a:r>
          </a:p>
        </p:txBody>
      </p:sp>
    </p:spTree>
    <p:extLst>
      <p:ext uri="{BB962C8B-B14F-4D97-AF65-F5344CB8AC3E}">
        <p14:creationId xmlns:p14="http://schemas.microsoft.com/office/powerpoint/2010/main" val="24461667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A user must have internet in order to do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Download an application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video clip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Find a webpage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User must have internet access to accomplish all of these actions.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A wireless internet connection is commonly referred to as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Wi-Co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Wi-Fi</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Wi-Ic</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Wi-Mi</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wireless internet connection is also known as a Wi-Fi, in which a person must connect to a ‘hotspot’ in order to use it.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8457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A messaging service is important in MLearning because: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It keeps users connected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users remain focused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helps mangers keep an eye on employees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It keeps users from getting distracted online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messaging service is important in MLearning because it allows users to communicate and stay connected with one another.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Which of the following is a type of messaging service?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messenger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Apple iMessage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Skype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 messaging service allows users to connect and communicate with each other.  Common types of messaging services include Skype, Apple I Message and various forms of instant messaging.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0602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8109117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What is one way trainers use video cameras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Spy on their learners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Record a student’s test scores online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Record their sessions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Video cameras in MLearning can be used by bother the trainers and the users.  Trainers will often use video cameras to record their lesson in advance to be played back later or to participate in a live feed lesson.</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How can learners use a video camera in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 a previously recorded video</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Participate in a live video chat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Participate in instant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 a video watching list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Video cameras in MLearning can be used by bother the trainers and the users.  Users often use video cameras to participate in live action events, such as a live video chat or attending a live recording of a lesson or session.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13637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Bluetooth was originally used for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Sharing photos online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Tracking down lost cell phones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Text messaging</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Connecting hardware devices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Bluetooth was originally created for the use of connecting additional hardware devices to cell phones, such as a wireless headset or wireless speaker.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Bluetooth range generally reaches what distance?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3-4 feet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2-3 feet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5-6 feet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9-10 feet</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Unlike Wi-Fi, Bluetooth has a very short connection range that typically spans no more than 3-4 feet.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81008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Where did Kayla decide to go in order to connect to an internet source?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home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company break room</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local library</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Her office</a:t>
            </a:r>
          </a:p>
          <a:p>
            <a:pPr marL="457200" marR="0" indent="-190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Kayla was told she would need to connect to the internet to access the training course, so she decided to go to the local library to use their internet service. </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How were Elsa and Kayla communicating during the training session?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speaking on their mobile phones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Through the messaging service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mobile text messaging</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Through e-mail</a:t>
            </a:r>
          </a:p>
          <a:p>
            <a:pPr marL="457200" marR="0" indent="-190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Although Elsa and Kayla were in different places, they were able to communicate to each other during the training session by using the messaging service featured in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37493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M-Learning vs E-Learning</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panose="02040503050406030204" pitchFamily="18" charset="0"/>
                <a:ea typeface="Times New Roman" panose="02020603050405020304" pitchFamily="18" charset="0"/>
              </a:rPr>
              <a:t>Change is the end result of all true learning.</a:t>
            </a:r>
            <a:endParaRPr lang="en-US" sz="1400" dirty="0">
              <a:latin typeface="Calibri" panose="020F0502020204030204" pitchFamily="34" charset="0"/>
              <a:ea typeface="Times New Roman" panose="02020603050405020304" pitchFamily="18" charset="0"/>
            </a:endParaRPr>
          </a:p>
          <a:p>
            <a:pPr algn="ctr">
              <a:spcBef>
                <a:spcPts val="0"/>
              </a:spcBef>
              <a:spcAft>
                <a:spcPts val="1000"/>
              </a:spcAft>
            </a:pPr>
            <a:r>
              <a:rPr lang="en-US" b="1" i="1" dirty="0">
                <a:latin typeface="Cambria" panose="02040503050406030204" pitchFamily="18" charset="0"/>
                <a:ea typeface="Times New Roman" panose="02020603050405020304" pitchFamily="18" charset="0"/>
              </a:rPr>
              <a:t>Leo Buscaglia</a:t>
            </a:r>
            <a:endParaRPr lang="en-US" sz="1400" dirty="0">
              <a:latin typeface="Calibri" panose="020F0502020204030204" pitchFamily="34" charset="0"/>
              <a:ea typeface="Times New Roman" panose="02020603050405020304" pitchFamily="18" charset="0"/>
            </a:endParaRPr>
          </a:p>
          <a:p>
            <a:endParaRPr lang="en-US" dirty="0"/>
          </a:p>
        </p:txBody>
      </p:sp>
      <p:sp>
        <p:nvSpPr>
          <p:cNvPr id="23555" name="Content Placeholder 2"/>
          <p:cNvSpPr>
            <a:spLocks noGrp="1"/>
          </p:cNvSpPr>
          <p:nvPr>
            <p:ph type="body" sz="quarter" idx="11"/>
          </p:nvPr>
        </p:nvSpPr>
        <p:spPr/>
        <p:txBody>
          <a:bodyPr>
            <a:normAutofit fontScale="92500" lnSpcReduction="20000"/>
          </a:bodyPr>
          <a:lstStyle/>
          <a:p>
            <a:r>
              <a:rPr lang="en-US" dirty="0"/>
              <a:t>While eLearning is a form of electronic learning that users can complete in or out of a training room, it is not the same as MLearning.  There are many differences between the two technologies, including the types of devices used, the way content is displayed and even how a person can access the information available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6824DDB-EB90-446E-B5CB-8AF72CBEBFAF}"/>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Devices Available</a:t>
            </a:r>
          </a:p>
        </p:txBody>
      </p:sp>
      <p:grpSp>
        <p:nvGrpSpPr>
          <p:cNvPr id="3" name="Group 2">
            <a:extLst>
              <a:ext uri="{FF2B5EF4-FFF2-40B4-BE49-F238E27FC236}">
                <a16:creationId xmlns:a16="http://schemas.microsoft.com/office/drawing/2014/main" id="{88B92F1E-A3FA-43C8-BE6E-9EFADD361D3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724DA01-A963-43A1-80E6-BCDF7BB6599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err="1">
                  <a:solidFill>
                    <a:schemeClr val="bg1"/>
                  </a:solidFill>
                  <a:effectLst/>
                  <a:latin typeface="+mn-lt"/>
                  <a:ea typeface="+mn-ea"/>
                  <a:cs typeface="+mn-cs"/>
                </a:rPr>
                <a:t>Elearning</a:t>
              </a:r>
              <a:r>
                <a:rPr lang="en-US" sz="2800" kern="1200" dirty="0">
                  <a:solidFill>
                    <a:schemeClr val="bg1"/>
                  </a:solidFill>
                  <a:effectLst/>
                  <a:latin typeface="+mn-lt"/>
                  <a:ea typeface="+mn-ea"/>
                  <a:cs typeface="+mn-cs"/>
                </a:rPr>
                <a:t> - desktop computer, video or DVD</a:t>
              </a:r>
              <a:endParaRPr lang="en-US" sz="2800" b="0" kern="1200" dirty="0">
                <a:solidFill>
                  <a:schemeClr val="bg1"/>
                </a:solidFill>
              </a:endParaRPr>
            </a:p>
          </p:txBody>
        </p:sp>
        <p:sp>
          <p:nvSpPr>
            <p:cNvPr id="5" name="Freeform: Shape 4">
              <a:extLst>
                <a:ext uri="{FF2B5EF4-FFF2-40B4-BE49-F238E27FC236}">
                  <a16:creationId xmlns:a16="http://schemas.microsoft.com/office/drawing/2014/main" id="{7FC736F9-25D7-4687-8907-5BEF2CD83937}"/>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mobile devices</a:t>
              </a:r>
              <a:endParaRPr lang="en-US" sz="2800" b="0" kern="1200" dirty="0">
                <a:solidFill>
                  <a:schemeClr val="bg1"/>
                </a:solidFill>
              </a:endParaRPr>
            </a:p>
          </p:txBody>
        </p:sp>
        <p:sp>
          <p:nvSpPr>
            <p:cNvPr id="6" name="Freeform: Shape 5">
              <a:extLst>
                <a:ext uri="{FF2B5EF4-FFF2-40B4-BE49-F238E27FC236}">
                  <a16:creationId xmlns:a16="http://schemas.microsoft.com/office/drawing/2014/main" id="{26018258-C04D-4379-82E9-6DEBF9D2CBD4}"/>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larger variety of devices</a:t>
              </a:r>
              <a:endParaRPr lang="en-US" sz="2800" b="0" kern="1200" dirty="0">
                <a:solidFill>
                  <a:schemeClr val="bg1"/>
                </a:solidFill>
              </a:endParaRPr>
            </a:p>
          </p:txBody>
        </p:sp>
      </p:grpSp>
    </p:spTree>
    <p:extLst>
      <p:ext uri="{BB962C8B-B14F-4D97-AF65-F5344CB8AC3E}">
        <p14:creationId xmlns:p14="http://schemas.microsoft.com/office/powerpoint/2010/main" val="11504694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065BEF9-1894-4ABC-88A5-B5682DF45D45}"/>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Informal vs. Formal Structure</a:t>
            </a:r>
          </a:p>
        </p:txBody>
      </p:sp>
      <p:grpSp>
        <p:nvGrpSpPr>
          <p:cNvPr id="3" name="Group 2">
            <a:extLst>
              <a:ext uri="{FF2B5EF4-FFF2-40B4-BE49-F238E27FC236}">
                <a16:creationId xmlns:a16="http://schemas.microsoft.com/office/drawing/2014/main" id="{829E2F71-4BA6-4309-9A5E-4F78A935A5FA}"/>
              </a:ext>
            </a:extLst>
          </p:cNvPr>
          <p:cNvGrpSpPr/>
          <p:nvPr/>
        </p:nvGrpSpPr>
        <p:grpSpPr>
          <a:xfrm>
            <a:off x="472449" y="1600200"/>
            <a:ext cx="8214350" cy="4525962"/>
            <a:chOff x="472449" y="1600200"/>
            <a:chExt cx="8214350" cy="4525962"/>
          </a:xfrm>
        </p:grpSpPr>
        <p:sp>
          <p:nvSpPr>
            <p:cNvPr id="4" name="Freeform: Shape 3">
              <a:extLst>
                <a:ext uri="{FF2B5EF4-FFF2-40B4-BE49-F238E27FC236}">
                  <a16:creationId xmlns:a16="http://schemas.microsoft.com/office/drawing/2014/main" id="{98C33937-112F-4604-88CB-3E3B828CEF77}"/>
                </a:ext>
              </a:extLst>
            </p:cNvPr>
            <p:cNvSpPr/>
            <p:nvPr/>
          </p:nvSpPr>
          <p:spPr>
            <a:xfrm>
              <a:off x="472449"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31208" tIns="131208" rIns="1516832" bIns="13120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ELearning was formal and rigid.</a:t>
              </a:r>
              <a:endParaRPr lang="en-US" sz="2400" kern="1200" dirty="0">
                <a:solidFill>
                  <a:schemeClr val="bg1"/>
                </a:solidFill>
              </a:endParaRPr>
            </a:p>
          </p:txBody>
        </p:sp>
        <p:sp>
          <p:nvSpPr>
            <p:cNvPr id="5" name="Freeform: Shape 4">
              <a:extLst>
                <a:ext uri="{FF2B5EF4-FFF2-40B4-BE49-F238E27FC236}">
                  <a16:creationId xmlns:a16="http://schemas.microsoft.com/office/drawing/2014/main" id="{FE21E9FD-ED7B-4150-8914-AE5A3F6CA042}"/>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31208" tIns="131208" rIns="1630991" bIns="13120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With MLearning, the environment is more of an informal style</a:t>
              </a:r>
              <a:endParaRPr lang="en-US" sz="2400" kern="1200" dirty="0">
                <a:solidFill>
                  <a:schemeClr val="bg1"/>
                </a:solidFill>
              </a:endParaRPr>
            </a:p>
          </p:txBody>
        </p:sp>
        <p:sp>
          <p:nvSpPr>
            <p:cNvPr id="6" name="Freeform: Shape 5">
              <a:extLst>
                <a:ext uri="{FF2B5EF4-FFF2-40B4-BE49-F238E27FC236}">
                  <a16:creationId xmlns:a16="http://schemas.microsoft.com/office/drawing/2014/main" id="{58BC7757-8B45-4E18-9343-6845E8FA9B20}"/>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31208" tIns="131208" rIns="1630991" bIns="131208"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1"/>
                  </a:solidFill>
                  <a:effectLst/>
                  <a:latin typeface="+mn-lt"/>
                  <a:ea typeface="+mn-ea"/>
                  <a:cs typeface="+mn-cs"/>
                </a:rPr>
                <a:t>Learners can navigate through the course at their own pace </a:t>
              </a:r>
              <a:endParaRPr lang="en-US" sz="2400" kern="1200" dirty="0">
                <a:solidFill>
                  <a:schemeClr val="bg1"/>
                </a:solidFill>
              </a:endParaRPr>
            </a:p>
          </p:txBody>
        </p:sp>
        <p:sp>
          <p:nvSpPr>
            <p:cNvPr id="7" name="Freeform: Shape 6">
              <a:extLst>
                <a:ext uri="{FF2B5EF4-FFF2-40B4-BE49-F238E27FC236}">
                  <a16:creationId xmlns:a16="http://schemas.microsoft.com/office/drawing/2014/main" id="{C9F4A056-2225-4F6E-921D-4D194C6206A5}"/>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9056" tIns="30480" rIns="229056" bIns="248914"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endParaRPr>
            </a:p>
          </p:txBody>
        </p:sp>
        <p:sp>
          <p:nvSpPr>
            <p:cNvPr id="8" name="Freeform: Shape 7">
              <a:extLst>
                <a:ext uri="{FF2B5EF4-FFF2-40B4-BE49-F238E27FC236}">
                  <a16:creationId xmlns:a16="http://schemas.microsoft.com/office/drawing/2014/main" id="{EFA10C2A-7CF0-42F4-91C0-35706D8A502B}"/>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29056" tIns="30480" rIns="229056" bIns="248914" numCol="1" spcCol="1270" anchor="ctr" anchorCtr="0">
              <a:noAutofit/>
            </a:bodyPr>
            <a:lstStyle/>
            <a:p>
              <a:pPr marL="0" lvl="0" indent="0" algn="ctr" defTabSz="1066800">
                <a:lnSpc>
                  <a:spcPct val="90000"/>
                </a:lnSpc>
                <a:spcBef>
                  <a:spcPct val="0"/>
                </a:spcBef>
                <a:spcAft>
                  <a:spcPct val="35000"/>
                </a:spcAft>
                <a:buNone/>
              </a:pPr>
              <a:endParaRPr lang="en-US" sz="2400" kern="1200" dirty="0">
                <a:solidFill>
                  <a:schemeClr val="bg1"/>
                </a:solidFill>
              </a:endParaRP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A1C6C7D-5D5E-4460-9484-2B859ADEF82E}"/>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Increased Access</a:t>
            </a:r>
          </a:p>
        </p:txBody>
      </p:sp>
      <p:grpSp>
        <p:nvGrpSpPr>
          <p:cNvPr id="3" name="Group 2">
            <a:extLst>
              <a:ext uri="{FF2B5EF4-FFF2-40B4-BE49-F238E27FC236}">
                <a16:creationId xmlns:a16="http://schemas.microsoft.com/office/drawing/2014/main" id="{D8628804-6EC7-4C83-AFB9-8BAA05A997BC}"/>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C3DD7DBF-DFE6-4542-BD77-140911808376}"/>
                </a:ext>
              </a:extLst>
            </p:cNvPr>
            <p:cNvSpPr/>
            <p:nvPr/>
          </p:nvSpPr>
          <p:spPr>
            <a:xfrm>
              <a:off x="5850867" y="1600200"/>
              <a:ext cx="2835354"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FA6EC58-F0A7-4CD5-AF24-00BAE2E07548}"/>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5724" tIns="122384" rIns="175724" bIns="122384"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eLearning - accessed via desktop </a:t>
              </a:r>
              <a:endParaRPr lang="en-US" sz="2800" kern="1200" dirty="0">
                <a:solidFill>
                  <a:schemeClr val="bg1"/>
                </a:solidFill>
              </a:endParaRPr>
            </a:p>
          </p:txBody>
        </p:sp>
        <p:sp>
          <p:nvSpPr>
            <p:cNvPr id="6" name="Arrow: Right 5">
              <a:extLst>
                <a:ext uri="{FF2B5EF4-FFF2-40B4-BE49-F238E27FC236}">
                  <a16:creationId xmlns:a16="http://schemas.microsoft.com/office/drawing/2014/main" id="{9CC78EF3-2725-4B99-8D77-64BCAEE9B64D}"/>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69E07D7-5E5C-4A96-AF3C-6A9AF4397DA1}"/>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5724" tIns="122384" rIns="175724" bIns="122384"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accessed via mobile devices</a:t>
              </a:r>
              <a:endParaRPr lang="en-US" sz="2800" kern="1200" dirty="0">
                <a:solidFill>
                  <a:schemeClr val="bg1"/>
                </a:solidFill>
              </a:endParaRPr>
            </a:p>
          </p:txBody>
        </p:sp>
        <p:sp>
          <p:nvSpPr>
            <p:cNvPr id="8" name="Arrow: Right 7">
              <a:extLst>
                <a:ext uri="{FF2B5EF4-FFF2-40B4-BE49-F238E27FC236}">
                  <a16:creationId xmlns:a16="http://schemas.microsoft.com/office/drawing/2014/main" id="{81615945-9E06-4DE5-85FC-2AE874A2F9E2}"/>
                </a:ext>
              </a:extLst>
            </p:cNvPr>
            <p:cNvSpPr/>
            <p:nvPr/>
          </p:nvSpPr>
          <p:spPr>
            <a:xfrm>
              <a:off x="5850867" y="4711799"/>
              <a:ext cx="2835354"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9F0E11EE-2BBC-43D9-A995-DAD5A6F16659}"/>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5724" tIns="122384" rIns="175724" bIns="122384"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increased access</a:t>
              </a:r>
              <a:endParaRPr lang="en-US" sz="2800" kern="1200" dirty="0">
                <a:solidFill>
                  <a:schemeClr val="bg1"/>
                </a:solidFill>
              </a:endParaRPr>
            </a:p>
          </p:txBody>
        </p:sp>
      </p:grpSp>
    </p:spTree>
    <p:extLst>
      <p:ext uri="{BB962C8B-B14F-4D97-AF65-F5344CB8AC3E}">
        <p14:creationId xmlns:p14="http://schemas.microsoft.com/office/powerpoint/2010/main" val="35236013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C6728AC-76A9-4B88-98E3-3AE8DF903B20}"/>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noAutofit/>
          </a:bodyPr>
          <a:lstStyle/>
          <a:p>
            <a:r>
              <a:rPr lang="en-US" dirty="0"/>
              <a:t>Content</a:t>
            </a:r>
          </a:p>
        </p:txBody>
      </p:sp>
      <p:grpSp>
        <p:nvGrpSpPr>
          <p:cNvPr id="3" name="Group 2">
            <a:extLst>
              <a:ext uri="{FF2B5EF4-FFF2-40B4-BE49-F238E27FC236}">
                <a16:creationId xmlns:a16="http://schemas.microsoft.com/office/drawing/2014/main" id="{304032EF-E7A9-4E57-8141-287B858AF57D}"/>
              </a:ext>
            </a:extLst>
          </p:cNvPr>
          <p:cNvGrpSpPr/>
          <p:nvPr/>
        </p:nvGrpSpPr>
        <p:grpSpPr>
          <a:xfrm>
            <a:off x="831272" y="1602409"/>
            <a:ext cx="7481455" cy="4521543"/>
            <a:chOff x="831272" y="1602409"/>
            <a:chExt cx="7481455" cy="4521543"/>
          </a:xfrm>
        </p:grpSpPr>
        <p:sp>
          <p:nvSpPr>
            <p:cNvPr id="4" name="Freeform: Shape 3">
              <a:extLst>
                <a:ext uri="{FF2B5EF4-FFF2-40B4-BE49-F238E27FC236}">
                  <a16:creationId xmlns:a16="http://schemas.microsoft.com/office/drawing/2014/main" id="{A3828043-2B4B-4BF2-A210-1BADBA353559}"/>
                </a:ext>
              </a:extLst>
            </p:cNvPr>
            <p:cNvSpPr/>
            <p:nvPr/>
          </p:nvSpPr>
          <p:spPr>
            <a:xfrm>
              <a:off x="831275" y="1602409"/>
              <a:ext cx="7481448" cy="1458562"/>
            </a:xfrm>
            <a:custGeom>
              <a:avLst/>
              <a:gdLst>
                <a:gd name="connsiteX0" fmla="*/ 0 w 7481448"/>
                <a:gd name="connsiteY0" fmla="*/ 0 h 1458562"/>
                <a:gd name="connsiteX1" fmla="*/ 7481448 w 7481448"/>
                <a:gd name="connsiteY1" fmla="*/ 0 h 1458562"/>
                <a:gd name="connsiteX2" fmla="*/ 7481448 w 7481448"/>
                <a:gd name="connsiteY2" fmla="*/ 1458562 h 1458562"/>
                <a:gd name="connsiteX3" fmla="*/ 0 w 7481448"/>
                <a:gd name="connsiteY3" fmla="*/ 1458562 h 1458562"/>
                <a:gd name="connsiteX4" fmla="*/ 0 w 7481448"/>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1448" h="1458562">
                  <a:moveTo>
                    <a:pt x="0" y="0"/>
                  </a:moveTo>
                  <a:lnTo>
                    <a:pt x="7481448" y="0"/>
                  </a:lnTo>
                  <a:lnTo>
                    <a:pt x="7481448"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eLearning – predetermined content</a:t>
              </a:r>
              <a:endParaRPr lang="en-US" sz="2800" kern="1200" dirty="0">
                <a:solidFill>
                  <a:schemeClr val="bg1"/>
                </a:solidFill>
              </a:endParaRPr>
            </a:p>
          </p:txBody>
        </p:sp>
        <p:sp>
          <p:nvSpPr>
            <p:cNvPr id="5" name="Freeform: Shape 4">
              <a:extLst>
                <a:ext uri="{FF2B5EF4-FFF2-40B4-BE49-F238E27FC236}">
                  <a16:creationId xmlns:a16="http://schemas.microsoft.com/office/drawing/2014/main" id="{2105CC57-3CF2-4930-9CF5-7FB1019ABA96}"/>
                </a:ext>
              </a:extLst>
            </p:cNvPr>
            <p:cNvSpPr/>
            <p:nvPr/>
          </p:nvSpPr>
          <p:spPr>
            <a:xfrm>
              <a:off x="1396940" y="3133900"/>
              <a:ext cx="6350119" cy="1458562"/>
            </a:xfrm>
            <a:custGeom>
              <a:avLst/>
              <a:gdLst>
                <a:gd name="connsiteX0" fmla="*/ 0 w 6350119"/>
                <a:gd name="connsiteY0" fmla="*/ 0 h 1458562"/>
                <a:gd name="connsiteX1" fmla="*/ 6350119 w 6350119"/>
                <a:gd name="connsiteY1" fmla="*/ 0 h 1458562"/>
                <a:gd name="connsiteX2" fmla="*/ 6350119 w 6350119"/>
                <a:gd name="connsiteY2" fmla="*/ 1458562 h 1458562"/>
                <a:gd name="connsiteX3" fmla="*/ 0 w 6350119"/>
                <a:gd name="connsiteY3" fmla="*/ 1458562 h 1458562"/>
                <a:gd name="connsiteX4" fmla="*/ 0 w 6350119"/>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50119" h="1458562">
                  <a:moveTo>
                    <a:pt x="0" y="0"/>
                  </a:moveTo>
                  <a:lnTo>
                    <a:pt x="6350119" y="0"/>
                  </a:lnTo>
                  <a:lnTo>
                    <a:pt x="6350119"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is free-formed</a:t>
              </a:r>
              <a:endParaRPr lang="en-US" sz="2800" kern="1200" dirty="0">
                <a:solidFill>
                  <a:schemeClr val="bg1"/>
                </a:solidFill>
              </a:endParaRPr>
            </a:p>
          </p:txBody>
        </p:sp>
        <p:sp>
          <p:nvSpPr>
            <p:cNvPr id="6" name="Freeform: Shape 5">
              <a:extLst>
                <a:ext uri="{FF2B5EF4-FFF2-40B4-BE49-F238E27FC236}">
                  <a16:creationId xmlns:a16="http://schemas.microsoft.com/office/drawing/2014/main" id="{A79E4C95-47D4-43C6-92F8-3DAF753E35BB}"/>
                </a:ext>
              </a:extLst>
            </p:cNvPr>
            <p:cNvSpPr/>
            <p:nvPr/>
          </p:nvSpPr>
          <p:spPr>
            <a:xfrm>
              <a:off x="831272" y="4665390"/>
              <a:ext cx="7481455" cy="1458562"/>
            </a:xfrm>
            <a:custGeom>
              <a:avLst/>
              <a:gdLst>
                <a:gd name="connsiteX0" fmla="*/ 0 w 7481455"/>
                <a:gd name="connsiteY0" fmla="*/ 0 h 1458562"/>
                <a:gd name="connsiteX1" fmla="*/ 7481455 w 7481455"/>
                <a:gd name="connsiteY1" fmla="*/ 0 h 1458562"/>
                <a:gd name="connsiteX2" fmla="*/ 7481455 w 7481455"/>
                <a:gd name="connsiteY2" fmla="*/ 1458562 h 1458562"/>
                <a:gd name="connsiteX3" fmla="*/ 0 w 7481455"/>
                <a:gd name="connsiteY3" fmla="*/ 1458562 h 1458562"/>
                <a:gd name="connsiteX4" fmla="*/ 0 w 748145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1455" h="1458562">
                  <a:moveTo>
                    <a:pt x="0" y="0"/>
                  </a:moveTo>
                  <a:lnTo>
                    <a:pt x="7481455" y="0"/>
                  </a:lnTo>
                  <a:lnTo>
                    <a:pt x="7481455" y="1458562"/>
                  </a:lnTo>
                  <a:lnTo>
                    <a:pt x="0" y="145856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mLearning - sessions or modules are not timed</a:t>
              </a:r>
              <a:endParaRPr lang="en-US" sz="2800" kern="1200" dirty="0">
                <a:solidFill>
                  <a:schemeClr val="bg1"/>
                </a:solidFill>
              </a:endParaRPr>
            </a:p>
          </p:txBody>
        </p:sp>
      </p:grpSp>
    </p:spTree>
    <p:extLst>
      <p:ext uri="{BB962C8B-B14F-4D97-AF65-F5344CB8AC3E}">
        <p14:creationId xmlns:p14="http://schemas.microsoft.com/office/powerpoint/2010/main" val="1400099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88849E6-DAF2-4650-A6AD-70FB094559A9}"/>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9DB667B-21F1-4C98-93DC-28D357AA749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0C03DE3D-8D5A-4DA8-85F6-1FEFAA30B68C}"/>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069" tIns="55369" rIns="68069" bIns="55369"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Ralph was discussing his new employee training schedule with his new manager, Rosa. She told him: </a:t>
              </a:r>
              <a:endParaRPr lang="en-US" sz="2000" kern="1200" dirty="0">
                <a:solidFill>
                  <a:schemeClr val="bg1"/>
                </a:solidFill>
              </a:endParaRPr>
            </a:p>
          </p:txBody>
        </p:sp>
        <p:sp>
          <p:nvSpPr>
            <p:cNvPr id="5" name="Rectangle: Rounded Corners 4">
              <a:extLst>
                <a:ext uri="{FF2B5EF4-FFF2-40B4-BE49-F238E27FC236}">
                  <a16:creationId xmlns:a16="http://schemas.microsoft.com/office/drawing/2014/main" id="{778D8AD0-7D7A-4B40-9092-0E5A296F297B}"/>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AC3B0104-1D2F-4AF9-B7D8-25FE7D167E67}"/>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effectLst/>
                  <a:latin typeface="+mn-lt"/>
                  <a:ea typeface="+mn-ea"/>
                  <a:cs typeface="+mn-cs"/>
                </a:rPr>
                <a:t>Company had adapted new </a:t>
              </a: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program.</a:t>
              </a:r>
              <a:endParaRPr lang="en-US" sz="2000" kern="1200" dirty="0">
                <a:solidFill>
                  <a:schemeClr val="bg1"/>
                </a:solidFill>
              </a:endParaRPr>
            </a:p>
          </p:txBody>
        </p:sp>
        <p:sp>
          <p:nvSpPr>
            <p:cNvPr id="7" name="Rectangle: Rounded Corners 6">
              <a:extLst>
                <a:ext uri="{FF2B5EF4-FFF2-40B4-BE49-F238E27FC236}">
                  <a16:creationId xmlns:a16="http://schemas.microsoft.com/office/drawing/2014/main" id="{BEC51472-55A8-4670-AC15-4864DBDF6960}"/>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0937E024-B384-4999-A702-9B93631F424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course would allow for completion on any mobile device.</a:t>
              </a:r>
              <a:endParaRPr lang="en-US" sz="2000" kern="1200" dirty="0">
                <a:solidFill>
                  <a:schemeClr val="bg1"/>
                </a:solidFill>
              </a:endParaRPr>
            </a:p>
          </p:txBody>
        </p:sp>
        <p:sp>
          <p:nvSpPr>
            <p:cNvPr id="9" name="Rectangle: Rounded Corners 8">
              <a:extLst>
                <a:ext uri="{FF2B5EF4-FFF2-40B4-BE49-F238E27FC236}">
                  <a16:creationId xmlns:a16="http://schemas.microsoft.com/office/drawing/2014/main" id="{5D84D95F-23CB-4DE8-8064-36345219B0FE}"/>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E9135C94-8F4D-4D3A-84F4-DEC23D6170EA}"/>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bg1"/>
                  </a:solidFill>
                  <a:effectLst/>
                  <a:latin typeface="+mn-lt"/>
                  <a:ea typeface="+mn-ea"/>
                  <a:cs typeface="+mn-cs"/>
                </a:rPr>
                <a:t>MLearning</a:t>
              </a:r>
              <a:r>
                <a:rPr lang="en-US" sz="2000" kern="1200" dirty="0">
                  <a:solidFill>
                    <a:schemeClr val="bg1"/>
                  </a:solidFill>
                  <a:effectLst/>
                  <a:latin typeface="+mn-lt"/>
                  <a:ea typeface="+mn-ea"/>
                  <a:cs typeface="+mn-cs"/>
                </a:rPr>
                <a:t> course materials are less rigid and more flexible.</a:t>
              </a:r>
              <a:endParaRPr lang="en-US" sz="2000" kern="1200" dirty="0">
                <a:solidFill>
                  <a:schemeClr val="bg1"/>
                </a:solidFill>
              </a:endParaRPr>
            </a:p>
          </p:txBody>
        </p:sp>
      </p:grpSp>
    </p:spTree>
    <p:extLst>
      <p:ext uri="{BB962C8B-B14F-4D97-AF65-F5344CB8AC3E}">
        <p14:creationId xmlns:p14="http://schemas.microsoft.com/office/powerpoint/2010/main" val="424064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ELearning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PDA</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MLearning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CD player</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Computer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Desktop computer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p:txBody>
      </p:sp>
    </p:spTree>
    <p:extLst>
      <p:ext uri="{BB962C8B-B14F-4D97-AF65-F5344CB8AC3E}">
        <p14:creationId xmlns:p14="http://schemas.microsoft.com/office/powerpoint/2010/main" val="2906962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Many time eLearning courses can appear _________ because they are always similar in design.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Exciting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Extravagant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Stagnant</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Many MLearning courses are _______, so users can navigate the site on their own pace.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Sturdy</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Patterned</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86458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An eLearning course will have ________ access to courses.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Limited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Unlimited</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An MLearning course is created for multiple devices, giving users _______ access.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Decreased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Increased</a:t>
            </a:r>
          </a:p>
        </p:txBody>
      </p:sp>
    </p:spTree>
    <p:extLst>
      <p:ext uri="{BB962C8B-B14F-4D97-AF65-F5344CB8AC3E}">
        <p14:creationId xmlns:p14="http://schemas.microsoft.com/office/powerpoint/2010/main" val="17722073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An eLearning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Case studies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Discussion forums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An MLearning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 quizzes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Slide shows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 stories</a:t>
            </a:r>
          </a:p>
        </p:txBody>
      </p:sp>
    </p:spTree>
    <p:extLst>
      <p:ext uri="{BB962C8B-B14F-4D97-AF65-F5344CB8AC3E}">
        <p14:creationId xmlns:p14="http://schemas.microsoft.com/office/powerpoint/2010/main" val="23883465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Ralph said he had completed eLearning before when he did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 a recent novel on his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Watched a news video on his 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college exams online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the job application on the company website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one benefit Rosa explained to Ralph about using MLearning for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use several different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content was more flexible to 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complete it in less time</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p:txBody>
      </p:sp>
    </p:spTree>
    <p:extLst>
      <p:ext uri="{BB962C8B-B14F-4D97-AF65-F5344CB8AC3E}">
        <p14:creationId xmlns:p14="http://schemas.microsoft.com/office/powerpoint/2010/main" val="5303954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ELearning can be done on which of the following devices?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DVD player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Mobile phone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PDA</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None of the above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ELearning is different from MLearning and is typically performed on playback devices, such as DVD players, CD players, and large desktop computers.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MLearning can be done on which of the following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CD player</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Computer tablet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Desktop computer</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DVD player</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is different from eLearning because it can be done on mobile devices, such as mobile phones, computer tablets and laptops.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74786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Many time eLearning courses can appear _________ because they are always similar in design.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Exciting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Extravagant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Stagnant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One disadvantage of eLearning is that many of its courses appear very similar in design and can appear boring and stagnant t the user.</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231775" lvl="0" indent="-231775">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Many MLearning courses are _______, so users can navigate the site on their own pace.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Formal</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Sturdy</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Informal</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Patterned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Many MLearning courses are built with an informal structure, which allows the user to move freely through the course at their own pace and at their discretion.</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8614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An eLearning course will have ________ access to courses.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Free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Limited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Open</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Unlimited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eLearning can only be completed on a small number of devices, access to its content is often very limited to users.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An MLearning course is created for multiple devices, giving users _______ access.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Decreased</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Slow</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Shorter</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Increased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Because an MLearning course can be completed on a wide number of devices, users have increased access to its materials and courses.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6404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An eLearning course uses which of the following type of content?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Case studies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Chat rooms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Discussion forums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Flash cards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eLearning course typically has formally structured type activities, such as slide shows, case studies, short stories and unit quizzes.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An MLearning course uses which of the following type of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Pop quizzes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Slide shows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Flash cards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Short stories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An MLearning course typically has informally structured type activities, such as flash cards, chat rooms, discussion forums and games.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29711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9. Ralph said he had completed eLearning before when he did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Read a recent novel on his tablet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Watched a news video on his mobile phone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Completed college exams online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Completed the job application on the company website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Ralph told Rosa he had completed learning materials online before when he completed his college exams online.  He knew this as eLearning.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10. What was one benefit Rosa explained to Ralph about using MLearning for training?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use several different devices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The content was more flexible to use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He could complete it in less time</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When Rosa explained the benefits of using MLearning for Ralph to complete his new employee training, she mentioned that he could use a number of mobile devices, that the content was flexible and user-friendly, and that he could complete the material in a lot less time than eLearning.</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3505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t>Module Six: Four C’s of MLearning</a:t>
            </a:r>
          </a:p>
        </p:txBody>
      </p:sp>
      <p:sp>
        <p:nvSpPr>
          <p:cNvPr id="28676" name="Text Placeholder 3"/>
          <p:cNvSpPr>
            <a:spLocks noGrp="1"/>
          </p:cNvSpPr>
          <p:nvPr>
            <p:ph type="body" sz="quarter" idx="10"/>
          </p:nvPr>
        </p:nvSpPr>
        <p:spPr>
          <a:ln>
            <a:miter lim="800000"/>
            <a:headEnd/>
            <a:tailEnd/>
          </a:ln>
        </p:spPr>
        <p:txBody>
          <a:bodyPr/>
          <a:lstStyle/>
          <a:p>
            <a:r>
              <a:rPr lang="en-US" sz="2400" i="1" dirty="0">
                <a:latin typeface="+mj-lt"/>
              </a:rPr>
              <a:t>Mobile is full of exciting technologies and approaches that can change how we teach, work and learn.</a:t>
            </a:r>
          </a:p>
          <a:p>
            <a:endParaRPr lang="en-US" sz="2400" dirty="0"/>
          </a:p>
          <a:p>
            <a:pPr algn="ctr"/>
            <a:r>
              <a:rPr lang="en-US" sz="2400" b="1" i="1" dirty="0">
                <a:latin typeface="+mj-lt"/>
              </a:rPr>
              <a:t>Geoff Stead</a:t>
            </a:r>
            <a:endParaRPr lang="en-US" sz="2400" dirty="0">
              <a:latin typeface="+mj-lt"/>
            </a:endParaRPr>
          </a:p>
        </p:txBody>
      </p:sp>
      <p:sp>
        <p:nvSpPr>
          <p:cNvPr id="28675" name="Content Placeholder 2"/>
          <p:cNvSpPr>
            <a:spLocks noGrp="1"/>
          </p:cNvSpPr>
          <p:nvPr>
            <p:ph type="body" sz="quarter" idx="11"/>
          </p:nvPr>
        </p:nvSpPr>
        <p:spPr/>
        <p:txBody>
          <a:bodyPr>
            <a:normAutofit/>
          </a:bodyPr>
          <a:lstStyle/>
          <a:p>
            <a:r>
              <a:rPr lang="en-US" dirty="0"/>
              <a:t>When creating your own MLearning course, developers advice that you follow the four C’s of MLearning, which can help determine what the course is about, how the content should be displayed and how it can be accessible to different users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C4979E8-649E-4431-A3D2-B0BAB5EF736C}"/>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lstStyle/>
          <a:p>
            <a:r>
              <a:rPr lang="en-US" dirty="0"/>
              <a:t>Content</a:t>
            </a:r>
          </a:p>
        </p:txBody>
      </p:sp>
      <p:grpSp>
        <p:nvGrpSpPr>
          <p:cNvPr id="3" name="Group 2">
            <a:extLst>
              <a:ext uri="{FF2B5EF4-FFF2-40B4-BE49-F238E27FC236}">
                <a16:creationId xmlns:a16="http://schemas.microsoft.com/office/drawing/2014/main" id="{B703A189-8932-47C0-A792-D3BC012893B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2DE4AE13-7C5E-4610-AC78-EBF8CD305DEE}"/>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Videos</a:t>
              </a:r>
              <a:endParaRPr lang="en-US" sz="3700" kern="1200" dirty="0">
                <a:solidFill>
                  <a:schemeClr val="bg1"/>
                </a:solidFill>
              </a:endParaRPr>
            </a:p>
          </p:txBody>
        </p:sp>
        <p:sp>
          <p:nvSpPr>
            <p:cNvPr id="5" name="Freeform: Shape 4">
              <a:extLst>
                <a:ext uri="{FF2B5EF4-FFF2-40B4-BE49-F238E27FC236}">
                  <a16:creationId xmlns:a16="http://schemas.microsoft.com/office/drawing/2014/main" id="{B0165564-9DF0-4219-AF19-6818CE4584D6}"/>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Audio files</a:t>
              </a:r>
              <a:endParaRPr lang="en-US" sz="3700" kern="1200" dirty="0">
                <a:solidFill>
                  <a:schemeClr val="bg1"/>
                </a:solidFill>
              </a:endParaRPr>
            </a:p>
          </p:txBody>
        </p:sp>
        <p:sp>
          <p:nvSpPr>
            <p:cNvPr id="6" name="Freeform: Shape 5">
              <a:extLst>
                <a:ext uri="{FF2B5EF4-FFF2-40B4-BE49-F238E27FC236}">
                  <a16:creationId xmlns:a16="http://schemas.microsoft.com/office/drawing/2014/main" id="{DA6300CD-94FC-4C52-B024-E2C2F51D8E21}"/>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chemeClr val="bg1"/>
                  </a:solidFill>
                  <a:effectLst/>
                  <a:latin typeface="+mn-lt"/>
                  <a:ea typeface="+mn-ea"/>
                  <a:cs typeface="+mn-cs"/>
                </a:rPr>
                <a:t>Documents/Text</a:t>
              </a:r>
              <a:endParaRPr lang="en-US" sz="3700" kern="1200" dirty="0">
                <a:solidFill>
                  <a:schemeClr val="bg1"/>
                </a:solidFill>
              </a:endParaRPr>
            </a:p>
          </p:txBody>
        </p:sp>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6FF2541E-BC3E-44AB-B3F7-69DD8EF1D502}"/>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Computer</a:t>
            </a:r>
          </a:p>
        </p:txBody>
      </p:sp>
      <p:grpSp>
        <p:nvGrpSpPr>
          <p:cNvPr id="3" name="Group 2">
            <a:extLst>
              <a:ext uri="{FF2B5EF4-FFF2-40B4-BE49-F238E27FC236}">
                <a16:creationId xmlns:a16="http://schemas.microsoft.com/office/drawing/2014/main" id="{C0866639-EC17-4FA4-B12C-9240573A9DFE}"/>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4BC1662F-694A-49A4-B12A-A127D86D6EFE}"/>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2DE3E40E-5764-4ABE-8A36-3C19C83569BC}"/>
                </a:ext>
              </a:extLst>
            </p:cNvPr>
            <p:cNvSpPr/>
            <p:nvPr/>
          </p:nvSpPr>
          <p:spPr>
            <a:xfrm>
              <a:off x="868680" y="1641621"/>
              <a:ext cx="7601212" cy="1003680"/>
            </a:xfrm>
            <a:custGeom>
              <a:avLst/>
              <a:gdLst>
                <a:gd name="connsiteX0" fmla="*/ 0 w 7601212"/>
                <a:gd name="connsiteY0" fmla="*/ 167283 h 1003680"/>
                <a:gd name="connsiteX1" fmla="*/ 167283 w 7601212"/>
                <a:gd name="connsiteY1" fmla="*/ 0 h 1003680"/>
                <a:gd name="connsiteX2" fmla="*/ 7433929 w 7601212"/>
                <a:gd name="connsiteY2" fmla="*/ 0 h 1003680"/>
                <a:gd name="connsiteX3" fmla="*/ 7601212 w 7601212"/>
                <a:gd name="connsiteY3" fmla="*/ 167283 h 1003680"/>
                <a:gd name="connsiteX4" fmla="*/ 7601212 w 7601212"/>
                <a:gd name="connsiteY4" fmla="*/ 836397 h 1003680"/>
                <a:gd name="connsiteX5" fmla="*/ 7433929 w 7601212"/>
                <a:gd name="connsiteY5" fmla="*/ 1003680 h 1003680"/>
                <a:gd name="connsiteX6" fmla="*/ 167283 w 7601212"/>
                <a:gd name="connsiteY6" fmla="*/ 1003680 h 1003680"/>
                <a:gd name="connsiteX7" fmla="*/ 0 w 7601212"/>
                <a:gd name="connsiteY7" fmla="*/ 836397 h 1003680"/>
                <a:gd name="connsiteX8" fmla="*/ 0 w 7601212"/>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01212" h="1003680">
                  <a:moveTo>
                    <a:pt x="0" y="167283"/>
                  </a:moveTo>
                  <a:cubicBezTo>
                    <a:pt x="0" y="74895"/>
                    <a:pt x="74895" y="0"/>
                    <a:pt x="167283" y="0"/>
                  </a:cubicBezTo>
                  <a:lnTo>
                    <a:pt x="7433929" y="0"/>
                  </a:lnTo>
                  <a:cubicBezTo>
                    <a:pt x="7526317" y="0"/>
                    <a:pt x="7601212" y="74895"/>
                    <a:pt x="7601212" y="167283"/>
                  </a:cubicBezTo>
                  <a:lnTo>
                    <a:pt x="7601212" y="836397"/>
                  </a:lnTo>
                  <a:cubicBezTo>
                    <a:pt x="7601212" y="928785"/>
                    <a:pt x="7526317" y="1003680"/>
                    <a:pt x="7433929"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Calculates how the course runs applications</a:t>
              </a:r>
              <a:endParaRPr lang="en-US" sz="2800" kern="1200" dirty="0">
                <a:solidFill>
                  <a:schemeClr val="bg1"/>
                </a:solidFill>
              </a:endParaRPr>
            </a:p>
          </p:txBody>
        </p:sp>
        <p:sp>
          <p:nvSpPr>
            <p:cNvPr id="6" name="Rectangle 5">
              <a:extLst>
                <a:ext uri="{FF2B5EF4-FFF2-40B4-BE49-F238E27FC236}">
                  <a16:creationId xmlns:a16="http://schemas.microsoft.com/office/drawing/2014/main" id="{D855857C-5708-4122-9A76-FAAAA074FCB7}"/>
                </a:ext>
              </a:extLst>
            </p:cNvPr>
            <p:cNvSpPr/>
            <p:nvPr/>
          </p:nvSpPr>
          <p:spPr>
            <a:xfrm>
              <a:off x="457200" y="3685701"/>
              <a:ext cx="8229600" cy="856800"/>
            </a:xfrm>
            <a:prstGeom prst="rect">
              <a:avLst/>
            </a:pr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D65B2A3-98EA-4C48-BC59-8FAE4512F6FA}"/>
                </a:ext>
              </a:extLst>
            </p:cNvPr>
            <p:cNvSpPr/>
            <p:nvPr/>
          </p:nvSpPr>
          <p:spPr>
            <a:xfrm>
              <a:off x="868680" y="3183861"/>
              <a:ext cx="7593608" cy="1003680"/>
            </a:xfrm>
            <a:custGeom>
              <a:avLst/>
              <a:gdLst>
                <a:gd name="connsiteX0" fmla="*/ 0 w 7593608"/>
                <a:gd name="connsiteY0" fmla="*/ 167283 h 1003680"/>
                <a:gd name="connsiteX1" fmla="*/ 167283 w 7593608"/>
                <a:gd name="connsiteY1" fmla="*/ 0 h 1003680"/>
                <a:gd name="connsiteX2" fmla="*/ 7426325 w 7593608"/>
                <a:gd name="connsiteY2" fmla="*/ 0 h 1003680"/>
                <a:gd name="connsiteX3" fmla="*/ 7593608 w 7593608"/>
                <a:gd name="connsiteY3" fmla="*/ 167283 h 1003680"/>
                <a:gd name="connsiteX4" fmla="*/ 7593608 w 7593608"/>
                <a:gd name="connsiteY4" fmla="*/ 836397 h 1003680"/>
                <a:gd name="connsiteX5" fmla="*/ 7426325 w 7593608"/>
                <a:gd name="connsiteY5" fmla="*/ 1003680 h 1003680"/>
                <a:gd name="connsiteX6" fmla="*/ 167283 w 7593608"/>
                <a:gd name="connsiteY6" fmla="*/ 1003680 h 1003680"/>
                <a:gd name="connsiteX7" fmla="*/ 0 w 7593608"/>
                <a:gd name="connsiteY7" fmla="*/ 836397 h 1003680"/>
                <a:gd name="connsiteX8" fmla="*/ 0 w 7593608"/>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3608" h="1003680">
                  <a:moveTo>
                    <a:pt x="0" y="167283"/>
                  </a:moveTo>
                  <a:cubicBezTo>
                    <a:pt x="0" y="74895"/>
                    <a:pt x="74895" y="0"/>
                    <a:pt x="167283" y="0"/>
                  </a:cubicBezTo>
                  <a:lnTo>
                    <a:pt x="7426325" y="0"/>
                  </a:lnTo>
                  <a:cubicBezTo>
                    <a:pt x="7518713" y="0"/>
                    <a:pt x="7593608" y="74895"/>
                    <a:pt x="7593608" y="167283"/>
                  </a:cubicBezTo>
                  <a:lnTo>
                    <a:pt x="7593608" y="836397"/>
                  </a:lnTo>
                  <a:cubicBezTo>
                    <a:pt x="7593608" y="928785"/>
                    <a:pt x="7518713" y="1003680"/>
                    <a:pt x="7426325"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Launch upon demand</a:t>
              </a:r>
              <a:endParaRPr lang="en-US" sz="2800" kern="1200" dirty="0">
                <a:solidFill>
                  <a:schemeClr val="bg1"/>
                </a:solidFill>
              </a:endParaRPr>
            </a:p>
          </p:txBody>
        </p:sp>
        <p:sp>
          <p:nvSpPr>
            <p:cNvPr id="8" name="Rectangle 7">
              <a:extLst>
                <a:ext uri="{FF2B5EF4-FFF2-40B4-BE49-F238E27FC236}">
                  <a16:creationId xmlns:a16="http://schemas.microsoft.com/office/drawing/2014/main" id="{659DB24B-4B62-444A-BCBD-76C3C3F59FDF}"/>
                </a:ext>
              </a:extLst>
            </p:cNvPr>
            <p:cNvSpPr/>
            <p:nvPr/>
          </p:nvSpPr>
          <p:spPr>
            <a:xfrm>
              <a:off x="457200" y="5227941"/>
              <a:ext cx="8229600" cy="856800"/>
            </a:xfrm>
            <a:prstGeom prst="rect">
              <a:avLst/>
            </a:pr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FAEF5788-48CD-4ADB-8A6D-FF52435084C2}"/>
                </a:ext>
              </a:extLst>
            </p:cNvPr>
            <p:cNvSpPr/>
            <p:nvPr/>
          </p:nvSpPr>
          <p:spPr>
            <a:xfrm>
              <a:off x="868680" y="4726101"/>
              <a:ext cx="7589518" cy="1003680"/>
            </a:xfrm>
            <a:custGeom>
              <a:avLst/>
              <a:gdLst>
                <a:gd name="connsiteX0" fmla="*/ 0 w 7589518"/>
                <a:gd name="connsiteY0" fmla="*/ 167283 h 1003680"/>
                <a:gd name="connsiteX1" fmla="*/ 167283 w 7589518"/>
                <a:gd name="connsiteY1" fmla="*/ 0 h 1003680"/>
                <a:gd name="connsiteX2" fmla="*/ 7422235 w 7589518"/>
                <a:gd name="connsiteY2" fmla="*/ 0 h 1003680"/>
                <a:gd name="connsiteX3" fmla="*/ 7589518 w 7589518"/>
                <a:gd name="connsiteY3" fmla="*/ 167283 h 1003680"/>
                <a:gd name="connsiteX4" fmla="*/ 7589518 w 7589518"/>
                <a:gd name="connsiteY4" fmla="*/ 836397 h 1003680"/>
                <a:gd name="connsiteX5" fmla="*/ 7422235 w 7589518"/>
                <a:gd name="connsiteY5" fmla="*/ 1003680 h 1003680"/>
                <a:gd name="connsiteX6" fmla="*/ 167283 w 7589518"/>
                <a:gd name="connsiteY6" fmla="*/ 1003680 h 1003680"/>
                <a:gd name="connsiteX7" fmla="*/ 0 w 7589518"/>
                <a:gd name="connsiteY7" fmla="*/ 836397 h 1003680"/>
                <a:gd name="connsiteX8" fmla="*/ 0 w 7589518"/>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89518" h="1003680">
                  <a:moveTo>
                    <a:pt x="0" y="167283"/>
                  </a:moveTo>
                  <a:cubicBezTo>
                    <a:pt x="0" y="74895"/>
                    <a:pt x="74895" y="0"/>
                    <a:pt x="167283" y="0"/>
                  </a:cubicBezTo>
                  <a:lnTo>
                    <a:pt x="7422235" y="0"/>
                  </a:lnTo>
                  <a:cubicBezTo>
                    <a:pt x="7514623" y="0"/>
                    <a:pt x="7589518" y="74895"/>
                    <a:pt x="7589518" y="167283"/>
                  </a:cubicBezTo>
                  <a:lnTo>
                    <a:pt x="7589518" y="836397"/>
                  </a:lnTo>
                  <a:cubicBezTo>
                    <a:pt x="7589518" y="928785"/>
                    <a:pt x="7514623" y="1003680"/>
                    <a:pt x="7422235"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ctr" defTabSz="1244600">
                <a:lnSpc>
                  <a:spcPct val="90000"/>
                </a:lnSpc>
                <a:spcBef>
                  <a:spcPct val="0"/>
                </a:spcBef>
                <a:spcAft>
                  <a:spcPct val="35000"/>
                </a:spcAft>
                <a:buNone/>
              </a:pPr>
              <a:r>
                <a:rPr lang="en-US" sz="2800" kern="1200" dirty="0">
                  <a:solidFill>
                    <a:schemeClr val="bg1"/>
                  </a:solidFill>
                  <a:effectLst/>
                  <a:latin typeface="+mn-lt"/>
                  <a:ea typeface="+mn-ea"/>
                  <a:cs typeface="+mn-cs"/>
                </a:rPr>
                <a:t>Ensure that the web address is encrypted, registered,  and coding performs correctly</a:t>
              </a:r>
              <a:endParaRPr lang="en-US" sz="2800" kern="1200" dirty="0">
                <a:solidFill>
                  <a:schemeClr val="bg1"/>
                </a:solidFill>
              </a:endParaRPr>
            </a:p>
          </p:txBody>
        </p:sp>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8C92BCE-AF83-4CDA-8050-DE2448BED551}"/>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Capture</a:t>
            </a:r>
          </a:p>
        </p:txBody>
      </p:sp>
      <p:grpSp>
        <p:nvGrpSpPr>
          <p:cNvPr id="3" name="Group 2">
            <a:extLst>
              <a:ext uri="{FF2B5EF4-FFF2-40B4-BE49-F238E27FC236}">
                <a16:creationId xmlns:a16="http://schemas.microsoft.com/office/drawing/2014/main" id="{124EE874-D106-4EAD-B2C7-81B3F91A257E}"/>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A8E23DDF-DCBC-477D-8F91-4513D5638393}"/>
                </a:ext>
              </a:extLst>
            </p:cNvPr>
            <p:cNvSpPr/>
            <p:nvPr/>
          </p:nvSpPr>
          <p:spPr>
            <a:xfrm>
              <a:off x="457200" y="1602409"/>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How a module is ‘captured’ into the device</a:t>
              </a:r>
              <a:endParaRPr lang="en-US" sz="3400" kern="1200" dirty="0">
                <a:solidFill>
                  <a:schemeClr val="bg1"/>
                </a:solidFill>
              </a:endParaRPr>
            </a:p>
          </p:txBody>
        </p:sp>
        <p:sp>
          <p:nvSpPr>
            <p:cNvPr id="5" name="Freeform: Shape 4">
              <a:extLst>
                <a:ext uri="{FF2B5EF4-FFF2-40B4-BE49-F238E27FC236}">
                  <a16:creationId xmlns:a16="http://schemas.microsoft.com/office/drawing/2014/main" id="{61E31016-0191-49C1-BC01-338D64F88B00}"/>
                </a:ext>
              </a:extLst>
            </p:cNvPr>
            <p:cNvSpPr/>
            <p:nvPr/>
          </p:nvSpPr>
          <p:spPr>
            <a:xfrm>
              <a:off x="1382219" y="3133900"/>
              <a:ext cx="6379560" cy="1458562"/>
            </a:xfrm>
            <a:custGeom>
              <a:avLst/>
              <a:gdLst>
                <a:gd name="connsiteX0" fmla="*/ 0 w 6379560"/>
                <a:gd name="connsiteY0" fmla="*/ 0 h 1458562"/>
                <a:gd name="connsiteX1" fmla="*/ 6379560 w 6379560"/>
                <a:gd name="connsiteY1" fmla="*/ 0 h 1458562"/>
                <a:gd name="connsiteX2" fmla="*/ 6379560 w 6379560"/>
                <a:gd name="connsiteY2" fmla="*/ 1458562 h 1458562"/>
                <a:gd name="connsiteX3" fmla="*/ 0 w 6379560"/>
                <a:gd name="connsiteY3" fmla="*/ 1458562 h 1458562"/>
                <a:gd name="connsiteX4" fmla="*/ 0 w 637956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9560" h="1458562">
                  <a:moveTo>
                    <a:pt x="0" y="0"/>
                  </a:moveTo>
                  <a:lnTo>
                    <a:pt x="6379560" y="0"/>
                  </a:lnTo>
                  <a:lnTo>
                    <a:pt x="637956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Capturing does not always have to be done by the designer or creator</a:t>
              </a:r>
              <a:endParaRPr lang="en-US" sz="3400" kern="1200" dirty="0">
                <a:solidFill>
                  <a:schemeClr val="bg1"/>
                </a:solidFill>
              </a:endParaRPr>
            </a:p>
          </p:txBody>
        </p:sp>
        <p:sp>
          <p:nvSpPr>
            <p:cNvPr id="6" name="Freeform: Shape 5">
              <a:extLst>
                <a:ext uri="{FF2B5EF4-FFF2-40B4-BE49-F238E27FC236}">
                  <a16:creationId xmlns:a16="http://schemas.microsoft.com/office/drawing/2014/main" id="{3B137E22-6331-4F99-B4EB-1BFDA646109D}"/>
                </a:ext>
              </a:extLst>
            </p:cNvPr>
            <p:cNvSpPr/>
            <p:nvPr/>
          </p:nvSpPr>
          <p:spPr>
            <a:xfrm>
              <a:off x="2726999" y="4665390"/>
              <a:ext cx="3690000" cy="1458562"/>
            </a:xfrm>
            <a:custGeom>
              <a:avLst/>
              <a:gdLst>
                <a:gd name="connsiteX0" fmla="*/ 0 w 3690000"/>
                <a:gd name="connsiteY0" fmla="*/ 0 h 1458562"/>
                <a:gd name="connsiteX1" fmla="*/ 3690000 w 3690000"/>
                <a:gd name="connsiteY1" fmla="*/ 0 h 1458562"/>
                <a:gd name="connsiteX2" fmla="*/ 3690000 w 3690000"/>
                <a:gd name="connsiteY2" fmla="*/ 1458562 h 1458562"/>
                <a:gd name="connsiteX3" fmla="*/ 0 w 3690000"/>
                <a:gd name="connsiteY3" fmla="*/ 1458562 h 1458562"/>
                <a:gd name="connsiteX4" fmla="*/ 0 w 369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0000" h="1458562">
                  <a:moveTo>
                    <a:pt x="0" y="0"/>
                  </a:moveTo>
                  <a:lnTo>
                    <a:pt x="3690000" y="0"/>
                  </a:lnTo>
                  <a:lnTo>
                    <a:pt x="369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dirty="0">
                  <a:solidFill>
                    <a:schemeClr val="bg1"/>
                  </a:solidFill>
                  <a:effectLst/>
                  <a:latin typeface="+mn-lt"/>
                  <a:ea typeface="+mn-ea"/>
                  <a:cs typeface="+mn-cs"/>
                </a:rPr>
                <a:t>Inputting the information directly</a:t>
              </a:r>
            </a:p>
          </p:txBody>
        </p:sp>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0032D8A-0FE1-4AC1-ACD8-95FB5ECE1EB8}"/>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Communicate</a:t>
            </a:r>
          </a:p>
        </p:txBody>
      </p:sp>
      <p:grpSp>
        <p:nvGrpSpPr>
          <p:cNvPr id="3" name="Group 2">
            <a:extLst>
              <a:ext uri="{FF2B5EF4-FFF2-40B4-BE49-F238E27FC236}">
                <a16:creationId xmlns:a16="http://schemas.microsoft.com/office/drawing/2014/main" id="{3590E33A-1467-4F89-BED7-92D36E9A0081}"/>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2B8B2D7D-DD4F-4B58-B97B-6EEE7826BEAE}"/>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631FBFF8-A586-4686-A04F-049EF953ED35}"/>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3274852"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Communicate with each other</a:t>
              </a:r>
              <a:endParaRPr lang="en-US" sz="2800" b="0" kern="1200" dirty="0"/>
            </a:p>
          </p:txBody>
        </p:sp>
        <p:sp>
          <p:nvSpPr>
            <p:cNvPr id="6" name="Partial Circle 5">
              <a:extLst>
                <a:ext uri="{FF2B5EF4-FFF2-40B4-BE49-F238E27FC236}">
                  <a16:creationId xmlns:a16="http://schemas.microsoft.com/office/drawing/2014/main" id="{299B5984-7EC4-45EB-AA96-14F36D3C68EC}"/>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sp>
        <p:sp>
          <p:nvSpPr>
            <p:cNvPr id="7" name="Freeform: Shape 6">
              <a:extLst>
                <a:ext uri="{FF2B5EF4-FFF2-40B4-BE49-F238E27FC236}">
                  <a16:creationId xmlns:a16="http://schemas.microsoft.com/office/drawing/2014/main" id="{E63E311B-B840-44C6-B8EF-D4BA1B59B0B0}"/>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2">
                <a:hueOff val="2340759"/>
                <a:satOff val="-2919"/>
                <a:lumOff val="68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690766"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Instant messaging or chat rooms</a:t>
              </a:r>
              <a:endParaRPr lang="en-US" sz="2800" b="0" kern="1200" dirty="0"/>
            </a:p>
          </p:txBody>
        </p:sp>
        <p:sp>
          <p:nvSpPr>
            <p:cNvPr id="8" name="Partial Circle 7">
              <a:extLst>
                <a:ext uri="{FF2B5EF4-FFF2-40B4-BE49-F238E27FC236}">
                  <a16:creationId xmlns:a16="http://schemas.microsoft.com/office/drawing/2014/main" id="{92A9679F-A7F7-4A32-8A97-E784D9EFC7FA}"/>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sp>
          <p:nvSpPr>
            <p:cNvPr id="9" name="Freeform: Shape 8">
              <a:extLst>
                <a:ext uri="{FF2B5EF4-FFF2-40B4-BE49-F238E27FC236}">
                  <a16:creationId xmlns:a16="http://schemas.microsoft.com/office/drawing/2014/main" id="{54241CF7-B3E9-423C-914D-D6D63F3BAD97}"/>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tx1"/>
                  </a:solidFill>
                  <a:effectLst/>
                  <a:latin typeface="+mn-lt"/>
                  <a:ea typeface="+mn-ea"/>
                  <a:cs typeface="+mn-cs"/>
                </a:rPr>
                <a:t>Ask questions, get opinions, share ideas</a:t>
              </a:r>
              <a:endParaRPr lang="en-US" sz="2800" b="0" kern="1200" dirty="0"/>
            </a:p>
          </p:txBody>
        </p:sp>
      </p:grpSp>
    </p:spTree>
    <p:extLst>
      <p:ext uri="{BB962C8B-B14F-4D97-AF65-F5344CB8AC3E}">
        <p14:creationId xmlns:p14="http://schemas.microsoft.com/office/powerpoint/2010/main" val="22612620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A11BFA2-9052-4E15-AC21-3AEF9EAD620C}"/>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17BD05B-B773-49C4-AB83-28BDD99FEBEC}"/>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013DBB0-3EDE-4CBB-B3B5-00E7C94688C4}"/>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5689" tIns="60449" rIns="75689" bIns="60449"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Audra and Ben were assigned to create a new mLearning training</a:t>
              </a:r>
              <a:endParaRPr lang="en-US" sz="2400" kern="1200" dirty="0">
                <a:solidFill>
                  <a:schemeClr val="bg1"/>
                </a:solidFill>
              </a:endParaRPr>
            </a:p>
          </p:txBody>
        </p:sp>
        <p:sp>
          <p:nvSpPr>
            <p:cNvPr id="5" name="Rectangle: Rounded Corners 4">
              <a:extLst>
                <a:ext uri="{FF2B5EF4-FFF2-40B4-BE49-F238E27FC236}">
                  <a16:creationId xmlns:a16="http://schemas.microsoft.com/office/drawing/2014/main" id="{C5FDBCC7-76F5-4311-A492-F61C9D74C7B6}"/>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47AAF7B-1C4F-420A-B920-C87AFFFA8CC9}"/>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They were unsure how to get started</a:t>
              </a:r>
              <a:endParaRPr lang="en-US" sz="2400" kern="1200" dirty="0">
                <a:solidFill>
                  <a:schemeClr val="bg1"/>
                </a:solidFill>
              </a:endParaRPr>
            </a:p>
          </p:txBody>
        </p:sp>
        <p:sp>
          <p:nvSpPr>
            <p:cNvPr id="7" name="Rectangle: Rounded Corners 6">
              <a:extLst>
                <a:ext uri="{FF2B5EF4-FFF2-40B4-BE49-F238E27FC236}">
                  <a16:creationId xmlns:a16="http://schemas.microsoft.com/office/drawing/2014/main" id="{DC8FBD13-D27B-4DD9-AD31-3281DECFB1EA}"/>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5E7B0504-ACB7-454F-945D-7DC5BBDEAF7D}"/>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“We can create outline using four C’s of mLearning”, Ben said</a:t>
              </a:r>
              <a:endParaRPr lang="en-US" sz="2400" kern="1200" dirty="0">
                <a:solidFill>
                  <a:schemeClr val="bg1"/>
                </a:solidFill>
              </a:endParaRPr>
            </a:p>
          </p:txBody>
        </p:sp>
        <p:sp>
          <p:nvSpPr>
            <p:cNvPr id="9" name="Rectangle: Rounded Corners 8">
              <a:extLst>
                <a:ext uri="{FF2B5EF4-FFF2-40B4-BE49-F238E27FC236}">
                  <a16:creationId xmlns:a16="http://schemas.microsoft.com/office/drawing/2014/main" id="{B1370DE8-F192-4EBD-8B2B-B4D0337DDDA8}"/>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A85ADD53-C53E-4BCA-A356-D4920A2AE32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0646" tIns="220646" rIns="220646" bIns="22064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effectLst/>
                  <a:latin typeface="+mn-lt"/>
                  <a:ea typeface="+mn-ea"/>
                  <a:cs typeface="+mn-cs"/>
                </a:rPr>
                <a:t>“I think our mLearning course is ready to go!, Ben said </a:t>
              </a:r>
              <a:endParaRPr lang="en-US" sz="2400" kern="1200" dirty="0">
                <a:solidFill>
                  <a:schemeClr val="bg1"/>
                </a:solidFill>
              </a:endParaRPr>
            </a:p>
          </p:txBody>
        </p:sp>
      </p:grpSp>
    </p:spTree>
    <p:extLst>
      <p:ext uri="{BB962C8B-B14F-4D97-AF65-F5344CB8AC3E}">
        <p14:creationId xmlns:p14="http://schemas.microsoft.com/office/powerpoint/2010/main" val="37259697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included in MLearning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Video files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files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content in MLearning is determined by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user wants to see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course is about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information the application can hold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coding is used in the software</a:t>
            </a:r>
          </a:p>
        </p:txBody>
      </p:sp>
    </p:spTree>
    <p:extLst>
      <p:ext uri="{BB962C8B-B14F-4D97-AF65-F5344CB8AC3E}">
        <p14:creationId xmlns:p14="http://schemas.microsoft.com/office/powerpoint/2010/main" val="6349382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compute in MLearning focuses on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content works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learner uses the software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device is used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messaging service is used</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An application must have what type of compute function?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connect to the internet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voice commands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touch</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begin playing videos</a:t>
            </a:r>
          </a:p>
        </p:txBody>
      </p:sp>
    </p:spTree>
    <p:extLst>
      <p:ext uri="{BB962C8B-B14F-4D97-AF65-F5344CB8AC3E}">
        <p14:creationId xmlns:p14="http://schemas.microsoft.com/office/powerpoint/2010/main" val="27912000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capture part of MLearning involves which of the following?</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Recording sounds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Uploading 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Inputting text</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All of the above</a:t>
            </a:r>
          </a:p>
          <a:p>
            <a:pPr marL="457200" marR="0" indent="6350">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Capture is important because it allows the users to _______information.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Share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Disregard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a:t>
            </a:r>
          </a:p>
          <a:p>
            <a:pPr marL="457200" marR="0" indent="6350">
              <a:lnSpc>
                <a:spcPct val="115000"/>
              </a:lnSpc>
              <a:spcBef>
                <a:spcPts val="0"/>
              </a:spcBef>
              <a:spcAft>
                <a:spcPts val="1000"/>
              </a:spcAft>
            </a:pP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9685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1313" lvl="0" indent="-341313">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Communication is important for users from ____________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Electronic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In-person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Both sides</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Neither side</a:t>
            </a:r>
          </a:p>
          <a:p>
            <a:pPr marL="463550" marR="0" indent="3175">
              <a:lnSpc>
                <a:spcPct val="115000"/>
              </a:lnSpc>
              <a:spcBef>
                <a:spcPts val="0"/>
              </a:spcBef>
              <a:spcAft>
                <a:spcPts val="1000"/>
              </a:spcAft>
            </a:pP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method of MLearning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Instant messaging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Writing a letter</a:t>
            </a:r>
          </a:p>
        </p:txBody>
      </p:sp>
    </p:spTree>
    <p:extLst>
      <p:ext uri="{BB962C8B-B14F-4D97-AF65-F5344CB8AC3E}">
        <p14:creationId xmlns:p14="http://schemas.microsoft.com/office/powerpoint/2010/main" val="41457980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rmAutofit/>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Audra and Ben need to create the MLearning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new company products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train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remind employees about the company dress code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the new parking permits</a:t>
            </a:r>
          </a:p>
          <a:p>
            <a:pPr marL="457200" marR="0" indent="6350">
              <a:lnSpc>
                <a:spcPct val="115000"/>
              </a:lnSpc>
              <a:spcBef>
                <a:spcPts val="0"/>
              </a:spcBef>
              <a:spcAft>
                <a:spcPts val="1000"/>
              </a:spcAft>
            </a:pP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341313" lvl="0" indent="-341313">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How did Audra assure that the communication aspect was completed in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 ‘Contact Me’ tab</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programmed her email address into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provided the office address and phone number</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an instant messaging program</a:t>
            </a:r>
          </a:p>
        </p:txBody>
      </p:sp>
    </p:spTree>
    <p:extLst>
      <p:ext uri="{BB962C8B-B14F-4D97-AF65-F5344CB8AC3E}">
        <p14:creationId xmlns:p14="http://schemas.microsoft.com/office/powerpoint/2010/main" val="4234638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1. Which of the following would be included in MLearning content?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Video files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Audio files</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MLearning content features lots of different types of content for learners, including videos, photos, text and audio files.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2. The content in MLearning is determined by what?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the user wants to see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What the course is about</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information the application can hold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coding is used in the software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content of the MLearning course depends on the subject matter of the course and what the course is generally about (i.e. MLearning, education, etc.).</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6728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3. The compute in MLearning focuses on what?</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How the content works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How the learner uses the software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device is used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What type of messaging service is used</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compute aspect of MLearning focuses on how the content works within the course and if it performs correctly on demand.</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4. An application must have what type of compute function?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connect to the internet</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Respond to voice commands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Respond to touch</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Automatically begin playing videos</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an application, also known as an app, the compute function must be that it responds to the touch from a finger or stylus, since most apps are downloaded onto a mobile phone or computer tablet.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98052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5. The capture part of MLearning involves which of the following?</a:t>
            </a:r>
          </a:p>
          <a:p>
            <a:pPr marL="684213" lvl="0">
              <a:lnSpc>
                <a:spcPct val="115000"/>
              </a:lnSpc>
              <a:spcBef>
                <a:spcPts val="0"/>
              </a:spcBef>
              <a:spcAft>
                <a:spcPts val="0"/>
              </a:spcAft>
              <a:buFont typeface="+mj-lt"/>
              <a:buAutoNum type="alphaLcParenR"/>
            </a:pPr>
            <a:r>
              <a:rPr lang="en-US"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Recording sounds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Uploading photos</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Inputting text</a:t>
            </a:r>
          </a:p>
          <a:p>
            <a:pPr marL="684213" lvl="0">
              <a:lnSpc>
                <a:spcPct val="115000"/>
              </a:lnSpc>
              <a:spcBef>
                <a:spcPts val="0"/>
              </a:spcBef>
              <a:spcAft>
                <a:spcPts val="100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All of the above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 MLearning, different functions can be done on different devices.  It is important that capture functions can be done on any of these devices, such as inputting text, recording or receiving sounds, and uploading photos and videos.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6. Capture is important because it allows the users to _______information.</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Share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Store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Disregard</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Create</a:t>
            </a:r>
          </a:p>
          <a:p>
            <a:pPr marL="457200" marR="0" indent="6350">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 capture aspect of MLearning is important because it allows users to share and receive information with each other, which helps them stay connected throughout the course.</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70604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7. Communication is important for users from ____________ of MLearning.</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Electronic side</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In-person side</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Both sides</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Neither side</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Communication is an important aspect for bother sides of the MLearning process.  Users must be able to stay connected both inside and outside of the course.</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dirty="0">
                <a:latin typeface="Calibri" panose="020F0502020204030204" pitchFamily="34" charset="0"/>
                <a:ea typeface="Times New Roman" panose="02020603050405020304" pitchFamily="18" charset="0"/>
                <a:cs typeface="Times New Roman" panose="02020603050405020304" pitchFamily="18" charset="0"/>
              </a:rPr>
              <a:t>8. What is one method of MLearning communication?</a:t>
            </a: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Manager meetings</a:t>
            </a:r>
          </a:p>
          <a:p>
            <a:pPr marL="684213" lvl="0">
              <a:lnSpc>
                <a:spcPct val="115000"/>
              </a:lnSpc>
              <a:spcBef>
                <a:spcPts val="0"/>
              </a:spcBef>
              <a:spcAft>
                <a:spcPts val="0"/>
              </a:spcAft>
              <a:buFont typeface="+mj-lt"/>
              <a:buAutoNum type="alphaLcParenR"/>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Instant messaging</a:t>
            </a:r>
            <a:endParaRPr lang="en-US"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Sending a fax</a:t>
            </a:r>
          </a:p>
          <a:p>
            <a:pPr marL="684213" lvl="0">
              <a:lnSpc>
                <a:spcPct val="115000"/>
              </a:lnSpc>
              <a:spcBef>
                <a:spcPts val="0"/>
              </a:spcBef>
              <a:spcAft>
                <a:spcPts val="1000"/>
              </a:spcAft>
              <a:buFont typeface="+mj-lt"/>
              <a:buAutoNum type="alphaLcParenR"/>
            </a:pPr>
            <a:r>
              <a:rPr lang="en-US" dirty="0">
                <a:latin typeface="Calibri" panose="020F0502020204030204" pitchFamily="34" charset="0"/>
                <a:ea typeface="Times New Roman" panose="02020603050405020304" pitchFamily="18" charset="0"/>
                <a:cs typeface="Times New Roman" panose="02020603050405020304" pitchFamily="18" charset="0"/>
              </a:rPr>
              <a:t>Writing a letter</a:t>
            </a:r>
          </a:p>
          <a:p>
            <a:pPr marL="463550" marR="0" indent="3175">
              <a:lnSpc>
                <a:spcPct val="115000"/>
              </a:lnSpc>
              <a:spcBef>
                <a:spcPts val="0"/>
              </a:spcBef>
              <a:spcAft>
                <a:spcPts val="1000"/>
              </a:spcAft>
            </a:pPr>
            <a:r>
              <a:rPr lang="en-US"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There are many different types of messaging systems that help users stay connected in the MLearning course, such as instant messaging, emails and even live chat.</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749432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87680" y="1417638"/>
            <a:ext cx="8229600" cy="4953000"/>
          </a:xfrm>
        </p:spPr>
        <p:txBody>
          <a:bodyPr>
            <a:normAutofit fontScale="92500" lnSpcReduction="10000"/>
          </a:bodyPr>
          <a:lstStyle/>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9. Why did Audra and Ben need to create the MLearning course?</a:t>
            </a:r>
          </a:p>
          <a:p>
            <a:pPr marL="684213" lvl="0">
              <a:lnSpc>
                <a:spcPct val="115000"/>
              </a:lnSpc>
              <a:spcBef>
                <a:spcPts val="0"/>
              </a:spcBef>
              <a:spcAft>
                <a:spcPts val="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To educate employees about new company products</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train newly hired employees</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remind employees about the company dress code</a:t>
            </a:r>
          </a:p>
          <a:p>
            <a:pPr marL="684213" lvl="0">
              <a:lnSpc>
                <a:spcPct val="115000"/>
              </a:lnSpc>
              <a:spcBef>
                <a:spcPts val="0"/>
              </a:spcBef>
              <a:spcAft>
                <a:spcPts val="100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To educate employees about the new parking permits</a:t>
            </a:r>
          </a:p>
          <a:p>
            <a:pPr marL="457200" marR="0" indent="635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Ben and Audra were assigned to create a new MLearning course to educate employees about new products that the company was planning to release.</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lvl="0" indent="0">
              <a:lnSpc>
                <a:spcPct val="115000"/>
              </a:lnSpc>
              <a:spcBef>
                <a:spcPts val="0"/>
              </a:spcBef>
              <a:spcAft>
                <a:spcPts val="1000"/>
              </a:spcAft>
              <a:tabLst>
                <a:tab pos="457200" algn="l"/>
              </a:tabLst>
            </a:pPr>
            <a:r>
              <a:rPr lang="en-US" sz="1800" dirty="0">
                <a:latin typeface="Calibri" panose="020F0502020204030204" pitchFamily="34" charset="0"/>
                <a:ea typeface="Times New Roman" panose="02020603050405020304" pitchFamily="18" charset="0"/>
                <a:cs typeface="Times New Roman" panose="02020603050405020304" pitchFamily="18" charset="0"/>
              </a:rPr>
              <a:t>10. How did Audra assure that the communication aspect was completed in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installed a ‘Contact Me’ tab</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programmed her email address into the course</a:t>
            </a:r>
          </a:p>
          <a:p>
            <a:pPr marL="684213" lvl="0">
              <a:lnSpc>
                <a:spcPct val="115000"/>
              </a:lnSpc>
              <a:spcBef>
                <a:spcPts val="0"/>
              </a:spcBef>
              <a:spcAft>
                <a:spcPts val="0"/>
              </a:spcAft>
              <a:buFont typeface="+mj-lt"/>
              <a:buAutoNum type="alphaLcParenR"/>
            </a:pPr>
            <a:r>
              <a:rPr lang="en-US" sz="1800" dirty="0">
                <a:latin typeface="Calibri" panose="020F0502020204030204" pitchFamily="34" charset="0"/>
                <a:ea typeface="Times New Roman" panose="02020603050405020304" pitchFamily="18" charset="0"/>
                <a:cs typeface="Times New Roman" panose="02020603050405020304" pitchFamily="18" charset="0"/>
              </a:rPr>
              <a:t>She provided the office address and phone number</a:t>
            </a:r>
          </a:p>
          <a:p>
            <a:pPr marL="684213" lvl="0">
              <a:lnSpc>
                <a:spcPct val="115000"/>
              </a:lnSpc>
              <a:spcBef>
                <a:spcPts val="0"/>
              </a:spcBef>
              <a:spcAft>
                <a:spcPts val="1000"/>
              </a:spcAft>
              <a:buFont typeface="+mj-lt"/>
              <a:buAutoNum type="alphaLcParenR"/>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She installed an instant messaging program</a:t>
            </a:r>
            <a:endParaRPr lang="en-US" sz="1800" dirty="0">
              <a:latin typeface="Calibri" panose="020F0502020204030204" pitchFamily="34" charset="0"/>
              <a:ea typeface="Times New Roman" panose="02020603050405020304" pitchFamily="18" charset="0"/>
              <a:cs typeface="Times New Roman" panose="02020603050405020304" pitchFamily="18" charset="0"/>
            </a:endParaRPr>
          </a:p>
          <a:p>
            <a:pPr marL="457200" marR="0" indent="6350">
              <a:lnSpc>
                <a:spcPct val="115000"/>
              </a:lnSpc>
              <a:spcBef>
                <a:spcPts val="0"/>
              </a:spcBef>
              <a:spcAft>
                <a:spcPts val="1000"/>
              </a:spcAft>
            </a:pPr>
            <a:r>
              <a:rPr lang="en-US" sz="1800"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For the communication aspect, Audra installed an instant messaging program and well as an email prompt so that the users can stay connected and still send requests for help, if needed.</a:t>
            </a:r>
            <a:endParaRPr lang="en-US" sz="1800"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6617502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Aspects of MLearning</a:t>
            </a:r>
          </a:p>
        </p:txBody>
      </p:sp>
      <p:sp>
        <p:nvSpPr>
          <p:cNvPr id="34820" name="Text Placeholder 3"/>
          <p:cNvSpPr>
            <a:spLocks noGrp="1"/>
          </p:cNvSpPr>
          <p:nvPr>
            <p:ph type="body" sz="quarter" idx="10"/>
          </p:nvPr>
        </p:nvSpPr>
        <p:spPr>
          <a:ln>
            <a:miter lim="800000"/>
            <a:headEnd/>
            <a:tailEnd/>
          </a:ln>
        </p:spPr>
        <p:txBody>
          <a:bodyPr/>
          <a:lstStyle/>
          <a:p>
            <a:r>
              <a:rPr lang="en-US" sz="2400" i="1" dirty="0">
                <a:latin typeface="+mj-lt"/>
              </a:rPr>
              <a:t>There’s no learning without trying lots of ideas and falling lots of times.</a:t>
            </a:r>
            <a:endParaRPr lang="en-US" sz="2400" dirty="0">
              <a:latin typeface="+mj-lt"/>
            </a:endParaRPr>
          </a:p>
          <a:p>
            <a:endParaRPr lang="en-US" sz="2400" b="1" dirty="0">
              <a:latin typeface="+mj-lt"/>
            </a:endParaRPr>
          </a:p>
          <a:p>
            <a:pPr algn="ctr"/>
            <a:r>
              <a:rPr lang="en-US" sz="2400" b="1" i="1" dirty="0">
                <a:latin typeface="+mj-lt"/>
              </a:rPr>
              <a:t>Jonathan Ive</a:t>
            </a:r>
            <a:endParaRPr lang="en-US" sz="2400" i="1" dirty="0">
              <a:latin typeface="+mj-lt"/>
            </a:endParaRPr>
          </a:p>
        </p:txBody>
      </p:sp>
      <p:sp>
        <p:nvSpPr>
          <p:cNvPr id="34819" name="Content Placeholder 2"/>
          <p:cNvSpPr>
            <a:spLocks noGrp="1"/>
          </p:cNvSpPr>
          <p:nvPr>
            <p:ph type="body" sz="quarter" idx="11"/>
          </p:nvPr>
        </p:nvSpPr>
        <p:spPr/>
        <p:txBody>
          <a:bodyPr>
            <a:normAutofit/>
          </a:bodyPr>
          <a:lstStyle/>
          <a:p>
            <a:r>
              <a:rPr lang="en-US" dirty="0"/>
              <a:t>All great processes start with some sort of outline or guide to follow during the creation process. When aspects of devices, learning ability and social interactions come together, they illustrate the different components that make MLearning so successful</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04303C6-1919-47C5-AF86-4135E90D73F1}"/>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The FRAME Model</a:t>
            </a:r>
          </a:p>
        </p:txBody>
      </p:sp>
      <p:grpSp>
        <p:nvGrpSpPr>
          <p:cNvPr id="3" name="Group 2">
            <a:extLst>
              <a:ext uri="{FF2B5EF4-FFF2-40B4-BE49-F238E27FC236}">
                <a16:creationId xmlns:a16="http://schemas.microsoft.com/office/drawing/2014/main" id="{DB383C05-9B79-4C81-AB7F-79682C201A3F}"/>
              </a:ext>
            </a:extLst>
          </p:cNvPr>
          <p:cNvGrpSpPr/>
          <p:nvPr/>
        </p:nvGrpSpPr>
        <p:grpSpPr>
          <a:xfrm>
            <a:off x="914417" y="1600203"/>
            <a:ext cx="7311476" cy="4524912"/>
            <a:chOff x="914417" y="1600203"/>
            <a:chExt cx="7311476" cy="4524912"/>
          </a:xfrm>
        </p:grpSpPr>
        <p:sp>
          <p:nvSpPr>
            <p:cNvPr id="4" name="Freeform: Shape 3">
              <a:extLst>
                <a:ext uri="{FF2B5EF4-FFF2-40B4-BE49-F238E27FC236}">
                  <a16:creationId xmlns:a16="http://schemas.microsoft.com/office/drawing/2014/main" id="{99552B11-150E-4BFA-991D-0F387D434C60}"/>
                </a:ext>
              </a:extLst>
            </p:cNvPr>
            <p:cNvSpPr/>
            <p:nvPr/>
          </p:nvSpPr>
          <p:spPr>
            <a:xfrm>
              <a:off x="914417" y="1600203"/>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Device aspect</a:t>
              </a:r>
              <a:endParaRPr lang="en-US" sz="4400" kern="1200" dirty="0">
                <a:solidFill>
                  <a:schemeClr val="bg1"/>
                </a:solidFill>
              </a:endParaRPr>
            </a:p>
          </p:txBody>
        </p:sp>
        <p:sp>
          <p:nvSpPr>
            <p:cNvPr id="5" name="Freeform: Shape 4">
              <a:extLst>
                <a:ext uri="{FF2B5EF4-FFF2-40B4-BE49-F238E27FC236}">
                  <a16:creationId xmlns:a16="http://schemas.microsoft.com/office/drawing/2014/main" id="{79886038-654D-40B8-9046-2EDD289DC6A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Learner aspect</a:t>
              </a:r>
              <a:endParaRPr lang="en-US" sz="4400" kern="1200" dirty="0">
                <a:solidFill>
                  <a:schemeClr val="bg1"/>
                </a:solidFill>
              </a:endParaRPr>
            </a:p>
          </p:txBody>
        </p:sp>
        <p:sp>
          <p:nvSpPr>
            <p:cNvPr id="6" name="Freeform: Shape 5">
              <a:extLst>
                <a:ext uri="{FF2B5EF4-FFF2-40B4-BE49-F238E27FC236}">
                  <a16:creationId xmlns:a16="http://schemas.microsoft.com/office/drawing/2014/main" id="{2AA3DBD0-F9AA-484B-AFDB-BC39C27D7AA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effectLst/>
                  <a:latin typeface="+mn-lt"/>
                  <a:ea typeface="+mn-ea"/>
                  <a:cs typeface="+mn-cs"/>
                </a:rPr>
                <a:t>Social aspect</a:t>
              </a:r>
              <a:endParaRPr lang="en-US" sz="4400" kern="1200" dirty="0">
                <a:solidFill>
                  <a:schemeClr val="bg1"/>
                </a:solidFill>
              </a:endParaRPr>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2D5FA2E-14DD-478B-A2C7-67090B0939BC}"/>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noAutofit/>
          </a:bodyPr>
          <a:lstStyle/>
          <a:p>
            <a:r>
              <a:rPr lang="en-US" dirty="0"/>
              <a:t>The Device Aspect</a:t>
            </a:r>
          </a:p>
        </p:txBody>
      </p:sp>
      <p:grpSp>
        <p:nvGrpSpPr>
          <p:cNvPr id="3" name="Group 2">
            <a:extLst>
              <a:ext uri="{FF2B5EF4-FFF2-40B4-BE49-F238E27FC236}">
                <a16:creationId xmlns:a16="http://schemas.microsoft.com/office/drawing/2014/main" id="{0D19A82E-9C97-4DC8-8D06-D4D616D24234}"/>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0E5E2900-4C12-4706-A502-E1A23409EA1F}"/>
                </a:ext>
              </a:extLst>
            </p:cNvPr>
            <p:cNvSpPr/>
            <p:nvPr/>
          </p:nvSpPr>
          <p:spPr>
            <a:xfrm>
              <a:off x="5486290" y="1600200"/>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BD1C52CA-BFA5-4E73-9FA4-FBB61DAA7797}"/>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Input capabilities</a:t>
              </a:r>
              <a:endParaRPr lang="en-US" sz="4600" kern="1200" dirty="0">
                <a:solidFill>
                  <a:schemeClr val="bg1"/>
                </a:solidFill>
              </a:endParaRPr>
            </a:p>
          </p:txBody>
        </p:sp>
        <p:sp>
          <p:nvSpPr>
            <p:cNvPr id="6" name="Arrow: Right 5">
              <a:extLst>
                <a:ext uri="{FF2B5EF4-FFF2-40B4-BE49-F238E27FC236}">
                  <a16:creationId xmlns:a16="http://schemas.microsoft.com/office/drawing/2014/main" id="{EA18E148-6E7D-44E8-8A89-B32C5520492F}"/>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6645236-B699-4FFA-A05A-2B2F1568020C}"/>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Output capabilities</a:t>
              </a:r>
              <a:endParaRPr lang="en-US" sz="4600" kern="1200" dirty="0">
                <a:solidFill>
                  <a:schemeClr val="bg1"/>
                </a:solidFill>
              </a:endParaRPr>
            </a:p>
          </p:txBody>
        </p:sp>
        <p:sp>
          <p:nvSpPr>
            <p:cNvPr id="8" name="Arrow: Right 7">
              <a:extLst>
                <a:ext uri="{FF2B5EF4-FFF2-40B4-BE49-F238E27FC236}">
                  <a16:creationId xmlns:a16="http://schemas.microsoft.com/office/drawing/2014/main" id="{75B93282-8558-4AC2-B056-018947A93C0B}"/>
                </a:ext>
              </a:extLst>
            </p:cNvPr>
            <p:cNvSpPr/>
            <p:nvPr/>
          </p:nvSpPr>
          <p:spPr>
            <a:xfrm>
              <a:off x="5486290" y="4711799"/>
              <a:ext cx="3197006"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97D9B18-2A2A-443B-BA21-9FF7840B4B5D}"/>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44304" tIns="156674" rIns="244304" bIns="156674" numCol="1" spcCol="1270" anchor="ctr" anchorCtr="0">
              <a:noAutofit/>
            </a:bodyPr>
            <a:lstStyle/>
            <a:p>
              <a:pPr marL="0" lvl="0" indent="0" algn="ctr" defTabSz="2044700">
                <a:lnSpc>
                  <a:spcPct val="90000"/>
                </a:lnSpc>
                <a:spcBef>
                  <a:spcPct val="0"/>
                </a:spcBef>
                <a:spcAft>
                  <a:spcPct val="35000"/>
                </a:spcAft>
                <a:buNone/>
              </a:pPr>
              <a:r>
                <a:rPr lang="en-US" sz="4600" kern="1200" dirty="0">
                  <a:solidFill>
                    <a:schemeClr val="bg1"/>
                  </a:solidFill>
                  <a:effectLst/>
                  <a:latin typeface="+mn-lt"/>
                  <a:ea typeface="+mn-ea"/>
                  <a:cs typeface="+mn-cs"/>
                </a:rPr>
                <a:t>Processing speed</a:t>
              </a:r>
              <a:endParaRPr lang="en-US" sz="4600" kern="1200" dirty="0">
                <a:solidFill>
                  <a:schemeClr val="bg1"/>
                </a:solidFill>
              </a:endParaRPr>
            </a:p>
          </p:txBody>
        </p:sp>
      </p:gr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034C975-FBB2-40D8-8DEC-B86857A2E96C}"/>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The Learner Aspect</a:t>
            </a:r>
          </a:p>
        </p:txBody>
      </p:sp>
      <p:grpSp>
        <p:nvGrpSpPr>
          <p:cNvPr id="3" name="Group 2">
            <a:extLst>
              <a:ext uri="{FF2B5EF4-FFF2-40B4-BE49-F238E27FC236}">
                <a16:creationId xmlns:a16="http://schemas.microsoft.com/office/drawing/2014/main" id="{EA39BB69-5F17-4F76-8E74-81794CBFA000}"/>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AADA5E8C-9249-44DD-A36A-728FA14A20DD}"/>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8601" tIns="905193" rIns="227831" bIns="905193"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Prior knowledge</a:t>
              </a:r>
              <a:endParaRPr lang="en-US" sz="3600" kern="1200" dirty="0">
                <a:solidFill>
                  <a:schemeClr val="bg1"/>
                </a:solidFill>
              </a:endParaRPr>
            </a:p>
          </p:txBody>
        </p:sp>
        <p:sp>
          <p:nvSpPr>
            <p:cNvPr id="5" name="Freeform: Shape 4">
              <a:extLst>
                <a:ext uri="{FF2B5EF4-FFF2-40B4-BE49-F238E27FC236}">
                  <a16:creationId xmlns:a16="http://schemas.microsoft.com/office/drawing/2014/main" id="{61A6C5F0-ADC0-44ED-BEC5-74DAA9C14EF1}"/>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8601" tIns="905193" rIns="227831" bIns="905193"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Memory capabilities</a:t>
              </a:r>
              <a:endParaRPr lang="en-US" sz="3600" kern="1200" dirty="0">
                <a:solidFill>
                  <a:schemeClr val="bg1"/>
                </a:solidFill>
              </a:endParaRPr>
            </a:p>
          </p:txBody>
        </p:sp>
        <p:sp>
          <p:nvSpPr>
            <p:cNvPr id="6" name="Freeform: Shape 5">
              <a:extLst>
                <a:ext uri="{FF2B5EF4-FFF2-40B4-BE49-F238E27FC236}">
                  <a16:creationId xmlns:a16="http://schemas.microsoft.com/office/drawing/2014/main" id="{65F1923E-5F09-472D-9793-2BCB9FA52BD3}"/>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8600" tIns="905193" rIns="227831" bIns="905193"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chemeClr val="bg1"/>
                  </a:solidFill>
                  <a:effectLst/>
                  <a:latin typeface="+mn-lt"/>
                  <a:ea typeface="+mn-ea"/>
                  <a:cs typeface="+mn-cs"/>
                </a:rPr>
                <a:t>Learning styles</a:t>
              </a:r>
              <a:endParaRPr lang="en-US" sz="3600" kern="1200" dirty="0">
                <a:solidFill>
                  <a:schemeClr val="bg1"/>
                </a:solidFill>
              </a:endParaRPr>
            </a:p>
          </p:txBody>
        </p:sp>
      </p:grpSp>
    </p:spTree>
    <p:extLst>
      <p:ext uri="{BB962C8B-B14F-4D97-AF65-F5344CB8AC3E}">
        <p14:creationId xmlns:p14="http://schemas.microsoft.com/office/powerpoint/2010/main" val="269169047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D645171-3EA0-483B-830E-45689551DFED}"/>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The Social Aspect</a:t>
            </a:r>
          </a:p>
        </p:txBody>
      </p:sp>
      <p:grpSp>
        <p:nvGrpSpPr>
          <p:cNvPr id="3" name="Group 2">
            <a:extLst>
              <a:ext uri="{FF2B5EF4-FFF2-40B4-BE49-F238E27FC236}">
                <a16:creationId xmlns:a16="http://schemas.microsoft.com/office/drawing/2014/main" id="{A08DBC45-0DEC-4B03-9254-C8C4C434B50D}"/>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8DF72035-0C9C-4D11-9874-4B406C7B492A}"/>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8838" tIns="218838" rIns="1604462" bIns="218838"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Conversation/Speech</a:t>
              </a:r>
              <a:endParaRPr lang="en-US" sz="4700" kern="1200" dirty="0">
                <a:solidFill>
                  <a:schemeClr val="bg1"/>
                </a:solidFill>
              </a:endParaRPr>
            </a:p>
          </p:txBody>
        </p:sp>
        <p:sp>
          <p:nvSpPr>
            <p:cNvPr id="5" name="Freeform: Shape 4">
              <a:extLst>
                <a:ext uri="{FF2B5EF4-FFF2-40B4-BE49-F238E27FC236}">
                  <a16:creationId xmlns:a16="http://schemas.microsoft.com/office/drawing/2014/main" id="{506F757D-B438-46BD-AD72-B6F15A4ACEBA}"/>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18838" tIns="218838" rIns="1718621" bIns="218838"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Culture practices</a:t>
              </a:r>
              <a:endParaRPr lang="en-US" sz="4700" kern="1200" dirty="0">
                <a:solidFill>
                  <a:schemeClr val="bg1"/>
                </a:solidFill>
              </a:endParaRPr>
            </a:p>
          </p:txBody>
        </p:sp>
        <p:sp>
          <p:nvSpPr>
            <p:cNvPr id="6" name="Freeform: Shape 5">
              <a:extLst>
                <a:ext uri="{FF2B5EF4-FFF2-40B4-BE49-F238E27FC236}">
                  <a16:creationId xmlns:a16="http://schemas.microsoft.com/office/drawing/2014/main" id="{598776E4-4280-4A35-99B6-7E7EFD53365C}"/>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8838" tIns="218838" rIns="1718621" bIns="218838" numCol="1" spcCol="1270" anchor="ctr" anchorCtr="0">
              <a:noAutofit/>
            </a:bodyPr>
            <a:lstStyle/>
            <a:p>
              <a:pPr marL="0" lvl="0" indent="0" algn="l" defTabSz="2089150">
                <a:lnSpc>
                  <a:spcPct val="90000"/>
                </a:lnSpc>
                <a:spcBef>
                  <a:spcPct val="0"/>
                </a:spcBef>
                <a:spcAft>
                  <a:spcPct val="35000"/>
                </a:spcAft>
                <a:buNone/>
              </a:pPr>
              <a:r>
                <a:rPr lang="en-US" sz="4700" kern="1200" dirty="0">
                  <a:solidFill>
                    <a:schemeClr val="bg1"/>
                  </a:solidFill>
                  <a:effectLst/>
                  <a:latin typeface="+mn-lt"/>
                  <a:ea typeface="+mn-ea"/>
                  <a:cs typeface="+mn-cs"/>
                </a:rPr>
                <a:t>Social interactions</a:t>
              </a:r>
              <a:endParaRPr lang="en-US" sz="4700" kern="1200" dirty="0">
                <a:solidFill>
                  <a:schemeClr val="bg1"/>
                </a:solidFill>
              </a:endParaRPr>
            </a:p>
          </p:txBody>
        </p:sp>
        <p:sp>
          <p:nvSpPr>
            <p:cNvPr id="7" name="Freeform: Shape 6">
              <a:extLst>
                <a:ext uri="{FF2B5EF4-FFF2-40B4-BE49-F238E27FC236}">
                  <a16:creationId xmlns:a16="http://schemas.microsoft.com/office/drawing/2014/main" id="{1C0E8001-98BB-4B0E-B693-DF030F42BEE7}"/>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sp>
          <p:nvSpPr>
            <p:cNvPr id="8" name="Freeform: Shape 7">
              <a:extLst>
                <a:ext uri="{FF2B5EF4-FFF2-40B4-BE49-F238E27FC236}">
                  <a16:creationId xmlns:a16="http://schemas.microsoft.com/office/drawing/2014/main" id="{6EF542B3-522E-48CC-A5F4-F03FAD4BEB70}"/>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solidFill>
                  <a:schemeClr val="bg1"/>
                </a:solidFill>
              </a:endParaRP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9505</TotalTime>
  <Words>30405</Words>
  <Application>Microsoft Office PowerPoint</Application>
  <PresentationFormat>On-screen Show (4:3)</PresentationFormat>
  <Paragraphs>3306</Paragraphs>
  <Slides>182</Slides>
  <Notes>82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182</vt:i4>
      </vt:variant>
    </vt:vector>
  </HeadingPairs>
  <TitlesOfParts>
    <vt:vector size="194" baseType="lpstr">
      <vt:lpstr>MS Gothic</vt:lpstr>
      <vt:lpstr>MS Mincho</vt:lpstr>
      <vt:lpstr>Arial</vt:lpstr>
      <vt:lpstr>Calibri</vt:lpstr>
      <vt:lpstr>Cambria</vt:lpstr>
      <vt:lpstr>Georgia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What is MLearning?</vt:lpstr>
      <vt:lpstr>mLearning Uses</vt:lpstr>
      <vt:lpstr>MLearning Environments</vt:lpstr>
      <vt:lpstr>MLearning Tools</vt:lpstr>
      <vt:lpstr>MLearning Advantages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Common MLearning Devices</vt:lpstr>
      <vt:lpstr>Mobile Phones – Allow:</vt:lpstr>
      <vt:lpstr>Tablets</vt:lpstr>
      <vt:lpstr>Notebook Computers</vt:lpstr>
      <vt:lpstr>Personal Digital Assistants (PDAs)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Ancillary Equipment in MLearning</vt:lpstr>
      <vt:lpstr>Internet Connections</vt:lpstr>
      <vt:lpstr>Messaging Services</vt:lpstr>
      <vt:lpstr>Video Cameras</vt:lpstr>
      <vt:lpstr>Bluetooth</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M-Learning vs E-Learning</vt:lpstr>
      <vt:lpstr>Devices Available</vt:lpstr>
      <vt:lpstr>Informal vs. Formal Structure</vt:lpstr>
      <vt:lpstr>Increased Access</vt:lpstr>
      <vt:lpstr>Content</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Four C’s of MLearning</vt:lpstr>
      <vt:lpstr>Content</vt:lpstr>
      <vt:lpstr>Computer</vt:lpstr>
      <vt:lpstr>Capture</vt:lpstr>
      <vt:lpstr>Communicate</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Aspects of MLearning</vt:lpstr>
      <vt:lpstr>The FRAME Model</vt:lpstr>
      <vt:lpstr>The Device Aspect</vt:lpstr>
      <vt:lpstr>The Learner Aspect</vt:lpstr>
      <vt:lpstr>The Social Aspect</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 Challenges of MLearning</vt:lpstr>
      <vt:lpstr>Dependence on Technology</vt:lpstr>
      <vt:lpstr>Decreased Quality of Communication</vt:lpstr>
      <vt:lpstr>Security</vt:lpstr>
      <vt:lpstr>Risk of Distraction</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Benefits of MLearning</vt:lpstr>
      <vt:lpstr>Decreased Costs</vt:lpstr>
      <vt:lpstr>Available Support</vt:lpstr>
      <vt:lpstr>Unlimited Resources</vt:lpstr>
      <vt:lpstr>Continuous Learning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Getting MLearning Started</vt:lpstr>
      <vt:lpstr>Organize Your Resources</vt:lpstr>
      <vt:lpstr>Form a Work Plan</vt:lpstr>
      <vt:lpstr>Engage Employees</vt:lpstr>
      <vt:lpstr>Establish an End Goal (Ask?)</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Employee Training</vt:lpstr>
      <vt:lpstr>Training Facilities</vt:lpstr>
      <vt:lpstr>Encourage Communication</vt:lpstr>
      <vt:lpstr>Establish Guidelines</vt:lpstr>
      <vt:lpstr>Equipment Training</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308</cp:revision>
  <dcterms:created xsi:type="dcterms:W3CDTF">2009-05-11T22:15:13Z</dcterms:created>
  <dcterms:modified xsi:type="dcterms:W3CDTF">2017-07-21T19:15:40Z</dcterms:modified>
</cp:coreProperties>
</file>