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5"/>
  </p:notesMasterIdLst>
  <p:sldIdLst>
    <p:sldId id="536" r:id="rId2"/>
    <p:sldId id="537" r:id="rId3"/>
    <p:sldId id="538" r:id="rId4"/>
    <p:sldId id="539" r:id="rId5"/>
    <p:sldId id="540" r:id="rId6"/>
    <p:sldId id="541" r:id="rId7"/>
    <p:sldId id="545" r:id="rId8"/>
    <p:sldId id="546" r:id="rId9"/>
    <p:sldId id="547" r:id="rId10"/>
    <p:sldId id="548" r:id="rId11"/>
    <p:sldId id="549" r:id="rId12"/>
    <p:sldId id="555" r:id="rId13"/>
    <p:sldId id="323" r:id="rId14"/>
    <p:sldId id="324" r:id="rId15"/>
    <p:sldId id="327" r:id="rId16"/>
    <p:sldId id="330" r:id="rId17"/>
    <p:sldId id="329" r:id="rId18"/>
    <p:sldId id="417" r:id="rId19"/>
    <p:sldId id="418" r:id="rId20"/>
    <p:sldId id="419" r:id="rId21"/>
    <p:sldId id="328" r:id="rId22"/>
    <p:sldId id="420" r:id="rId23"/>
    <p:sldId id="421" r:id="rId24"/>
    <p:sldId id="422" r:id="rId25"/>
    <p:sldId id="423" r:id="rId26"/>
    <p:sldId id="476" r:id="rId27"/>
    <p:sldId id="477" r:id="rId28"/>
    <p:sldId id="478" r:id="rId29"/>
    <p:sldId id="479" r:id="rId30"/>
    <p:sldId id="480" r:id="rId31"/>
    <p:sldId id="331" r:id="rId32"/>
    <p:sldId id="334" r:id="rId33"/>
    <p:sldId id="333" r:id="rId34"/>
    <p:sldId id="426" r:id="rId35"/>
    <p:sldId id="424" r:id="rId36"/>
    <p:sldId id="526" r:id="rId37"/>
    <p:sldId id="332" r:id="rId38"/>
    <p:sldId id="427" r:id="rId39"/>
    <p:sldId id="428" r:id="rId40"/>
    <p:sldId id="429" r:id="rId41"/>
    <p:sldId id="430" r:id="rId42"/>
    <p:sldId id="481" r:id="rId43"/>
    <p:sldId id="482" r:id="rId44"/>
    <p:sldId id="483" r:id="rId45"/>
    <p:sldId id="484" r:id="rId46"/>
    <p:sldId id="485" r:id="rId47"/>
    <p:sldId id="335" r:id="rId48"/>
    <p:sldId id="336" r:id="rId49"/>
    <p:sldId id="337" r:id="rId50"/>
    <p:sldId id="431" r:id="rId51"/>
    <p:sldId id="432" r:id="rId52"/>
    <p:sldId id="527" r:id="rId53"/>
    <p:sldId id="338" r:id="rId54"/>
    <p:sldId id="433" r:id="rId55"/>
    <p:sldId id="434" r:id="rId56"/>
    <p:sldId id="435" r:id="rId57"/>
    <p:sldId id="436" r:id="rId58"/>
    <p:sldId id="486" r:id="rId59"/>
    <p:sldId id="487" r:id="rId60"/>
    <p:sldId id="488" r:id="rId61"/>
    <p:sldId id="489" r:id="rId62"/>
    <p:sldId id="490" r:id="rId63"/>
    <p:sldId id="340" r:id="rId64"/>
    <p:sldId id="341" r:id="rId65"/>
    <p:sldId id="344" r:id="rId66"/>
    <p:sldId id="437" r:id="rId67"/>
    <p:sldId id="438" r:id="rId68"/>
    <p:sldId id="535" r:id="rId69"/>
    <p:sldId id="528" r:id="rId70"/>
    <p:sldId id="342" r:id="rId71"/>
    <p:sldId id="439" r:id="rId72"/>
    <p:sldId id="440" r:id="rId73"/>
    <p:sldId id="441" r:id="rId74"/>
    <p:sldId id="442" r:id="rId75"/>
    <p:sldId id="491" r:id="rId76"/>
    <p:sldId id="492" r:id="rId77"/>
    <p:sldId id="493" r:id="rId78"/>
    <p:sldId id="494" r:id="rId79"/>
    <p:sldId id="495" r:id="rId80"/>
    <p:sldId id="345" r:id="rId81"/>
    <p:sldId id="346" r:id="rId82"/>
    <p:sldId id="350" r:id="rId83"/>
    <p:sldId id="349" r:id="rId84"/>
    <p:sldId id="348" r:id="rId85"/>
    <p:sldId id="529" r:id="rId86"/>
    <p:sldId id="347" r:id="rId87"/>
    <p:sldId id="444" r:id="rId88"/>
    <p:sldId id="445" r:id="rId89"/>
    <p:sldId id="446" r:id="rId90"/>
    <p:sldId id="447" r:id="rId91"/>
    <p:sldId id="496" r:id="rId92"/>
    <p:sldId id="497" r:id="rId93"/>
    <p:sldId id="498" r:id="rId94"/>
    <p:sldId id="499" r:id="rId95"/>
    <p:sldId id="500" r:id="rId96"/>
    <p:sldId id="351" r:id="rId97"/>
    <p:sldId id="352" r:id="rId98"/>
    <p:sldId id="355" r:id="rId99"/>
    <p:sldId id="448" r:id="rId100"/>
    <p:sldId id="449" r:id="rId101"/>
    <p:sldId id="530" r:id="rId102"/>
    <p:sldId id="353" r:id="rId103"/>
    <p:sldId id="450" r:id="rId104"/>
    <p:sldId id="451" r:id="rId105"/>
    <p:sldId id="452" r:id="rId106"/>
    <p:sldId id="453" r:id="rId107"/>
    <p:sldId id="501" r:id="rId108"/>
    <p:sldId id="502" r:id="rId109"/>
    <p:sldId id="503" r:id="rId110"/>
    <p:sldId id="504" r:id="rId111"/>
    <p:sldId id="505" r:id="rId112"/>
    <p:sldId id="356" r:id="rId113"/>
    <p:sldId id="360" r:id="rId114"/>
    <p:sldId id="359" r:id="rId115"/>
    <p:sldId id="454" r:id="rId116"/>
    <p:sldId id="455" r:id="rId117"/>
    <p:sldId id="531" r:id="rId118"/>
    <p:sldId id="357" r:id="rId119"/>
    <p:sldId id="456" r:id="rId120"/>
    <p:sldId id="457" r:id="rId121"/>
    <p:sldId id="458" r:id="rId122"/>
    <p:sldId id="459" r:id="rId123"/>
    <p:sldId id="506" r:id="rId124"/>
    <p:sldId id="507" r:id="rId125"/>
    <p:sldId id="508" r:id="rId126"/>
    <p:sldId id="509" r:id="rId127"/>
    <p:sldId id="510" r:id="rId128"/>
    <p:sldId id="361" r:id="rId129"/>
    <p:sldId id="365" r:id="rId130"/>
    <p:sldId id="364" r:id="rId131"/>
    <p:sldId id="460" r:id="rId132"/>
    <p:sldId id="461" r:id="rId133"/>
    <p:sldId id="532" r:id="rId134"/>
    <p:sldId id="362" r:id="rId135"/>
    <p:sldId id="462" r:id="rId136"/>
    <p:sldId id="463" r:id="rId137"/>
    <p:sldId id="464" r:id="rId138"/>
    <p:sldId id="465" r:id="rId139"/>
    <p:sldId id="511" r:id="rId140"/>
    <p:sldId id="512" r:id="rId141"/>
    <p:sldId id="513" r:id="rId142"/>
    <p:sldId id="514" r:id="rId143"/>
    <p:sldId id="515" r:id="rId144"/>
    <p:sldId id="366" r:id="rId145"/>
    <p:sldId id="370" r:id="rId146"/>
    <p:sldId id="369" r:id="rId147"/>
    <p:sldId id="466" r:id="rId148"/>
    <p:sldId id="467" r:id="rId149"/>
    <p:sldId id="533" r:id="rId150"/>
    <p:sldId id="367" r:id="rId151"/>
    <p:sldId id="468" r:id="rId152"/>
    <p:sldId id="469" r:id="rId153"/>
    <p:sldId id="470" r:id="rId154"/>
    <p:sldId id="471" r:id="rId155"/>
    <p:sldId id="516" r:id="rId156"/>
    <p:sldId id="517" r:id="rId157"/>
    <p:sldId id="518" r:id="rId158"/>
    <p:sldId id="519" r:id="rId159"/>
    <p:sldId id="520" r:id="rId160"/>
    <p:sldId id="371" r:id="rId161"/>
    <p:sldId id="376" r:id="rId162"/>
    <p:sldId id="375" r:id="rId163"/>
    <p:sldId id="374" r:id="rId164"/>
    <p:sldId id="373" r:id="rId165"/>
    <p:sldId id="534" r:id="rId166"/>
    <p:sldId id="372" r:id="rId167"/>
    <p:sldId id="472" r:id="rId168"/>
    <p:sldId id="473" r:id="rId169"/>
    <p:sldId id="474" r:id="rId170"/>
    <p:sldId id="475" r:id="rId171"/>
    <p:sldId id="521" r:id="rId172"/>
    <p:sldId id="522" r:id="rId173"/>
    <p:sldId id="523" r:id="rId174"/>
    <p:sldId id="524" r:id="rId175"/>
    <p:sldId id="525" r:id="rId176"/>
    <p:sldId id="319" r:id="rId177"/>
    <p:sldId id="320" r:id="rId178"/>
    <p:sldId id="550" r:id="rId179"/>
    <p:sldId id="551" r:id="rId180"/>
    <p:sldId id="552" r:id="rId181"/>
    <p:sldId id="542" r:id="rId182"/>
    <p:sldId id="543" r:id="rId183"/>
    <p:sldId id="544" r:id="rId18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106" autoAdjust="0"/>
    <p:restoredTop sz="47084" autoAdjust="0"/>
  </p:normalViewPr>
  <p:slideViewPr>
    <p:cSldViewPr>
      <p:cViewPr varScale="1">
        <p:scale>
          <a:sx n="68" d="100"/>
          <a:sy n="68" d="100"/>
        </p:scale>
        <p:origin x="58" y="10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tableStyles" Target="tableStyle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0" Type="http://schemas.microsoft.com/office/2015/10/relationships/revisionInfo" Target="revisionInfo.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presProps" Target="presProps.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viewProps" Target="viewProps.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9C8CCC2-21C1-4386-81C2-CAB2EF15AB3A}" type="datetimeFigureOut">
              <a:rPr lang="en-US"/>
              <a:pPr>
                <a:defRPr/>
              </a:pPr>
              <a:t>7/21/2017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DD04847-B840-4D37-BBCA-64349D2C2A63}" type="slidenum">
              <a:rPr lang="en-US"/>
              <a:pPr>
                <a:defRPr/>
              </a:pPr>
              <a:t>‹#›</a:t>
            </a:fld>
            <a:endParaRPr lang="en-US" dirty="0"/>
          </a:p>
        </p:txBody>
      </p:sp>
    </p:spTree>
    <p:extLst>
      <p:ext uri="{BB962C8B-B14F-4D97-AF65-F5344CB8AC3E}">
        <p14:creationId xmlns:p14="http://schemas.microsoft.com/office/powerpoint/2010/main" val="11212715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42212989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12</a:t>
            </a:fld>
            <a:endParaRPr lang="en-CA" dirty="0"/>
          </a:p>
        </p:txBody>
      </p:sp>
    </p:spTree>
    <p:extLst>
      <p:ext uri="{BB962C8B-B14F-4D97-AF65-F5344CB8AC3E}">
        <p14:creationId xmlns:p14="http://schemas.microsoft.com/office/powerpoint/2010/main" val="437647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than ever, millennials – those born between 1980 and 1995 – are entering the workforce and becoming a vital part of our organizations. These workers bring a unique outlook on life to their jobs, and may also pose unique challenges. Taking time to customize the onboarding process for millennial employees helps promote employee retention and ensures that millennials are properly socialized into the workplace. Customizing the onboarding process for millennial employees benefits both the employee and the workplace.</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a:t>
            </a:fld>
            <a:endParaRPr lang="en-US" dirty="0"/>
          </a:p>
        </p:txBody>
      </p:sp>
    </p:spTree>
    <p:extLst>
      <p:ext uri="{BB962C8B-B14F-4D97-AF65-F5344CB8AC3E}">
        <p14:creationId xmlns:p14="http://schemas.microsoft.com/office/powerpoint/2010/main" val="39735157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Research has consistently demonstrated that when clear goals are associated with learning, it occurs more easily and rapidly. With that in mind, let’s review our goals for today. </a:t>
            </a:r>
          </a:p>
          <a:p>
            <a:r>
              <a:rPr lang="en-US" sz="1200" kern="1200" dirty="0">
                <a:solidFill>
                  <a:schemeClr val="tx1"/>
                </a:solidFill>
                <a:effectLst/>
                <a:latin typeface="+mn-lt"/>
                <a:ea typeface="+mn-ea"/>
                <a:cs typeface="+mn-cs"/>
              </a:rPr>
              <a:t>At the end of this workshop, participants should be able to:</a:t>
            </a:r>
          </a:p>
          <a:p>
            <a:pPr lvl="0"/>
            <a:r>
              <a:rPr lang="en-US" sz="1200" kern="1200" dirty="0">
                <a:solidFill>
                  <a:schemeClr val="tx1"/>
                </a:solidFill>
                <a:effectLst/>
                <a:latin typeface="+mn-lt"/>
                <a:ea typeface="+mn-ea"/>
                <a:cs typeface="+mn-cs"/>
              </a:rPr>
              <a:t>Define onboarding</a:t>
            </a:r>
          </a:p>
          <a:p>
            <a:pPr lvl="0"/>
            <a:r>
              <a:rPr lang="en-US" sz="1200" kern="1200" dirty="0">
                <a:solidFill>
                  <a:schemeClr val="tx1"/>
                </a:solidFill>
                <a:effectLst/>
                <a:latin typeface="+mn-lt"/>
                <a:ea typeface="+mn-ea"/>
                <a:cs typeface="+mn-cs"/>
              </a:rPr>
              <a:t>Discuss the characteristics of Millennials</a:t>
            </a:r>
          </a:p>
          <a:p>
            <a:pPr lvl="0"/>
            <a:r>
              <a:rPr lang="en-US" sz="1200" kern="1200" dirty="0">
                <a:solidFill>
                  <a:schemeClr val="tx1"/>
                </a:solidFill>
                <a:effectLst/>
                <a:latin typeface="+mn-lt"/>
                <a:ea typeface="+mn-ea"/>
                <a:cs typeface="+mn-cs"/>
              </a:rPr>
              <a:t>Create an onboarding process for Millennials</a:t>
            </a:r>
          </a:p>
          <a:p>
            <a:pPr lvl="0"/>
            <a:r>
              <a:rPr lang="en-US" sz="1200" kern="1200" dirty="0">
                <a:solidFill>
                  <a:schemeClr val="tx1"/>
                </a:solidFill>
                <a:effectLst/>
                <a:latin typeface="+mn-lt"/>
                <a:ea typeface="+mn-ea"/>
                <a:cs typeface="+mn-cs"/>
              </a:rPr>
              <a:t>Develop action plans for working with Millennials</a:t>
            </a:r>
          </a:p>
          <a:p>
            <a:pPr lvl="0"/>
            <a:r>
              <a:rPr lang="en-US" sz="1200" kern="1200" dirty="0">
                <a:solidFill>
                  <a:schemeClr val="tx1"/>
                </a:solidFill>
                <a:effectLst/>
                <a:latin typeface="+mn-lt"/>
                <a:ea typeface="+mn-ea"/>
                <a:cs typeface="+mn-cs"/>
              </a:rPr>
              <a:t>Learn from introspection</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a:t>
            </a:fld>
            <a:endParaRPr lang="en-US" dirty="0"/>
          </a:p>
        </p:txBody>
      </p:sp>
    </p:spTree>
    <p:extLst>
      <p:ext uri="{BB962C8B-B14F-4D97-AF65-F5344CB8AC3E}">
        <p14:creationId xmlns:p14="http://schemas.microsoft.com/office/powerpoint/2010/main" val="28168874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Onboarding is one of the most important investments organizations make in their employees. A sound onboarding process not only gathers the necessary paperwork from a new hire, but socializes them into the workplace and the job. Onboarding is more than just new hire orientation. It is a continuous process of bringing the new hire into the organization, helping them develop, providing feedback and integrating the new hire into the organization and team. Far from a one-time event, the onboarding process can encompass the first 180 days of a new hire’s tenure at your organization.</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a:t>
            </a:fld>
            <a:endParaRPr lang="en-US" dirty="0"/>
          </a:p>
        </p:txBody>
      </p:sp>
    </p:spTree>
    <p:extLst>
      <p:ext uri="{BB962C8B-B14F-4D97-AF65-F5344CB8AC3E}">
        <p14:creationId xmlns:p14="http://schemas.microsoft.com/office/powerpoint/2010/main" val="26750492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Organizations spend almost $40 billion every year to onboard new employees. This makes onboarding not only one the most significant time investments organizations make, but one of the most significant financial investments as well. When employees leave the organization after only a short time, these start-up costs are a lost investment. Taking time to develop a quality onboarding process helps promote employee retention, and thus promotes return on the substantial financial investment made in onboarding them.</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onboarding start-up costs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Start-Up Costs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onboarding start-up costs.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participants list the various costs associated with onboarding an employee at their organization. List both the type of cost and, if possible, the monetary amount.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costs are associated with onboarding new employees?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a:t>
            </a:fld>
            <a:endParaRPr lang="en-US" dirty="0"/>
          </a:p>
        </p:txBody>
      </p:sp>
    </p:spTree>
    <p:extLst>
      <p:ext uri="{BB962C8B-B14F-4D97-AF65-F5344CB8AC3E}">
        <p14:creationId xmlns:p14="http://schemas.microsoft.com/office/powerpoint/2010/main" val="29839545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A solid onboarding process also helps to alleviate employee anxiety. It is normal to feel some anxiety when starting a new job, with all its uncertainty and new information.  An onboarding process that not only fulfills requirements regarding paperwork and policy but which also introduces the new hire to the workplace, coworkers, and expectations goes a long way toward relieving anxiety and helping the employee feel comfortable. This, in turn, helps promote employee retention.</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Employee anxiety.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Employee Anxiety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reasons for and solutions to new employee anxiety.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01-Employee Anxiety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will help new employees be less anxious?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a:t>
            </a:fld>
            <a:endParaRPr lang="en-US" dirty="0"/>
          </a:p>
        </p:txBody>
      </p:sp>
    </p:spTree>
    <p:extLst>
      <p:ext uri="{BB962C8B-B14F-4D97-AF65-F5344CB8AC3E}">
        <p14:creationId xmlns:p14="http://schemas.microsoft.com/office/powerpoint/2010/main" val="20894223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Preventing employee turnover is one important purpose of the onboarding process. Many employees decide whether to stay in or leave a job within the first six weeks of employment, and for almost all workplaces the first 90 days of employment is a critical period for employee retention. Employees who are anxious, uncertain about expectations, or otherwise do not feel part of the organization are more likely to leave within the first 90 to 180 days.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Employee Turnover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Employee Turnover</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reasons an employee might leave a job in the first 90 days and brainstorm solutions.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reasons an employee might leave a job in the first 90 days and brainstorm solutions, and list these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use onboarding to encourage employee retention?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a:t>
            </a:fld>
            <a:endParaRPr lang="en-US" dirty="0"/>
          </a:p>
        </p:txBody>
      </p:sp>
    </p:spTree>
    <p:extLst>
      <p:ext uri="{BB962C8B-B14F-4D97-AF65-F5344CB8AC3E}">
        <p14:creationId xmlns:p14="http://schemas.microsoft.com/office/powerpoint/2010/main" val="17738929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The onboarding process is a key opportunity to provide the new hire with realistic expectations.  It is also key that the organization and the new hire’s manager have realistic expectations of what the onboarding process can do. Even the most efficient and quality onboarding process will not prevent all employee turnover. In addition, not all new hires will respond the same way to onboarding activities. No onboarding process can alleviate all anxiety, or fully socialize the new hire in just a few weeks. Setting realistic expectations for both employee and organization in terms of onboarding outcomes is important.</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Realistic Expectations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Realistic Expectations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realistic expectations of the onboarding process.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discuss the expectations both employees and employers have of the onboarding process, and make a list on the flipchart/board. Then discuss whether these are realistic or not. For those that are not, work to make them realistic.</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key to have realistic expectations of the onboarding process?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19</a:t>
            </a:fld>
            <a:endParaRPr lang="en-US" dirty="0"/>
          </a:p>
        </p:txBody>
      </p:sp>
    </p:spTree>
    <p:extLst>
      <p:ext uri="{BB962C8B-B14F-4D97-AF65-F5344CB8AC3E}">
        <p14:creationId xmlns:p14="http://schemas.microsoft.com/office/powerpoint/2010/main" val="13223429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Marisol was hired into an entry-level job at a major firm in her industry. She was very excited to begin the job. On her first day, her manager handed her a large stack of paperwork and a pen, placed her in an otherwise empty conference room, and asked her to fill out the paperwork. Two hours later, her manager showed her to her cubicle and gave her the training manual for her new position. The manager told Marisol to call or email if she had any questions at all during her first day, and then left her to work independently.</a:t>
            </a:r>
          </a:p>
          <a:p>
            <a:r>
              <a:rPr lang="en-US" dirty="0"/>
              <a:t>Marisol spent the first part of the day reading the training manual, but still found herself anxious about her ability to do the job, and also realized she was unsure what she was expected to do and complete. Her manager did not return voicemail until late in the day, so Marisol found herself uncertain how to proceed. As she ate lunch alone in her cubicle, she wondered if she would ever get the hang of this new job.</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Purpose of Onboarding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onboarding process Marisol experienced and how it was or was not effective.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outcome of the case study.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could Marisol’s organization have improved its onboarding process?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20</a:t>
            </a:fld>
            <a:endParaRPr lang="en-US" dirty="0"/>
          </a:p>
        </p:txBody>
      </p:sp>
    </p:spTree>
    <p:extLst>
      <p:ext uri="{BB962C8B-B14F-4D97-AF65-F5344CB8AC3E}">
        <p14:creationId xmlns:p14="http://schemas.microsoft.com/office/powerpoint/2010/main" val="9248282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Preparing your employees for success starts long before they arrive for their first day on the job. A sound onboarding process not only helps to integrate new hires into the workplace, it prepares them to succeed in the first days and months on the job and over the long haul. A quality onboarding process goes beyond just new employee orientation -- it supports employees as they grow comfortable in the job and the organization.</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31</a:t>
            </a:fld>
            <a:endParaRPr lang="en-US" dirty="0"/>
          </a:p>
        </p:txBody>
      </p:sp>
    </p:spTree>
    <p:extLst>
      <p:ext uri="{BB962C8B-B14F-4D97-AF65-F5344CB8AC3E}">
        <p14:creationId xmlns:p14="http://schemas.microsoft.com/office/powerpoint/2010/main" val="10057535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6754625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Why invest in an onboarding process rather than just a one-day orientation? A continuous onboarding process not only ensures that new hires have the necessary paperwork filled out and start the job on the right foot, but helps to socialize the new hire into the organization. Because a new hire’s needs and concerns will change as he or she becomes comfortable with different aspects of the job, a continuous onboarding process ensures that employees can ask questions or have different needs addressed as they come up. A quality onboarding process helps to promote employee retention, which is both a cost savings and contributes to greater continuity among the work team.</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onboarding.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Why Onboarding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onboarding process.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Flipboard/chart and markers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discuss the various aspects of onboarding processes they have been through and the reasons for them</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do we have onboarding?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32</a:t>
            </a:fld>
            <a:endParaRPr lang="en-US" dirty="0"/>
          </a:p>
        </p:txBody>
      </p:sp>
    </p:spTree>
    <p:extLst>
      <p:ext uri="{BB962C8B-B14F-4D97-AF65-F5344CB8AC3E}">
        <p14:creationId xmlns:p14="http://schemas.microsoft.com/office/powerpoint/2010/main" val="13126246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The onboarding process sets the tone for an employee’s experience at an organization. While many people think of onboarding solely in terms of new hire orientation, in reality onboarding begins with the first welcome from Human Resources, and continues throughout the new hire’s first weeks and months at the organization.  Attention to every phase of the onboarding process helps to fully integrate new hires into the organization, which contributes to morale, productivity, and retention.</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onboarding.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Onboarding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onboarding and your experiences with it.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02-Onboarding</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onboarding important?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33</a:t>
            </a:fld>
            <a:endParaRPr lang="en-US" dirty="0"/>
          </a:p>
        </p:txBody>
      </p:sp>
    </p:spTree>
    <p:extLst>
      <p:ext uri="{BB962C8B-B14F-4D97-AF65-F5344CB8AC3E}">
        <p14:creationId xmlns:p14="http://schemas.microsoft.com/office/powerpoint/2010/main" val="29177094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One of the most important goals of the onboarding process is to make new hires feel welcome in the organization. Onboarding processes which are cold, impersonal, and involve little contact with managers and other employees can be off-putting. In contrast, an onboarding process in which the new hire has contact with new coworkers and managers, is warmly welcomed, and has his or her needs and personality taken into account is likely to create more positive feelings. </a:t>
            </a:r>
          </a:p>
          <a:p>
            <a:r>
              <a:rPr lang="en-US" dirty="0"/>
              <a:t>Some ideas for making employees feel welcome during onboarding include:</a:t>
            </a:r>
          </a:p>
          <a:p>
            <a:r>
              <a:rPr lang="en-US" dirty="0"/>
              <a:t>•	Introduce the new hire to office neighbors, work team members, and support staff</a:t>
            </a:r>
          </a:p>
          <a:p>
            <a:r>
              <a:rPr lang="en-US" dirty="0"/>
              <a:t>•	If possible, have the employee’s workstation set up and stocked with supplies</a:t>
            </a:r>
          </a:p>
          <a:p>
            <a:r>
              <a:rPr lang="en-US" dirty="0"/>
              <a:t>•	Ensure that the new hire has someone to eat lunch with on his or her first day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the importance of making employees feel welcome.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Making Employees Feel Welcome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experiences will feeling welcome or unwelcome in a new job.</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Flipboard/chart and markers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ideas about what would (or does) make them feel welcome in a new job, or what might make them feel unwelcome. List these on the flipchart.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make new employees feel welcome? How can we do this?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34</a:t>
            </a:fld>
            <a:endParaRPr lang="en-US" dirty="0"/>
          </a:p>
        </p:txBody>
      </p:sp>
    </p:spTree>
    <p:extLst>
      <p:ext uri="{BB962C8B-B14F-4D97-AF65-F5344CB8AC3E}">
        <p14:creationId xmlns:p14="http://schemas.microsoft.com/office/powerpoint/2010/main" val="750942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A first day checklist can be helpful for both managers and new hires in the onboarding process. A first day checklist helps ensure that the new hire has the most important information they will need by the end of the first work day, and that they have been adequately welcomed into and oriented to the space. Having a standard first day checklist also ensures that there is consistency across onboarding for all new hires. </a:t>
            </a:r>
          </a:p>
          <a:p>
            <a:r>
              <a:rPr lang="en-US" dirty="0"/>
              <a:t>Some things to include on the first day checklist might include:</a:t>
            </a:r>
          </a:p>
          <a:p>
            <a:r>
              <a:rPr lang="en-US" dirty="0"/>
              <a:t>•	Greeting and welcoming the new hire</a:t>
            </a:r>
          </a:p>
          <a:p>
            <a:r>
              <a:rPr lang="en-US" dirty="0"/>
              <a:t>•	Setting up lunch with the new hire’s team or manager</a:t>
            </a:r>
          </a:p>
          <a:p>
            <a:r>
              <a:rPr lang="en-US" dirty="0"/>
              <a:t>•	Having the new hire’s ID badge or other identification ready</a:t>
            </a:r>
          </a:p>
          <a:p>
            <a:r>
              <a:rPr lang="en-US" dirty="0"/>
              <a:t>•	Introducing the new hire to team members, direct reports, and supervisors</a:t>
            </a:r>
          </a:p>
          <a:p>
            <a:r>
              <a:rPr lang="en-US" dirty="0"/>
              <a:t>•	Going over the new hire’s job description</a:t>
            </a:r>
          </a:p>
          <a:p>
            <a:r>
              <a:rPr lang="en-US" dirty="0"/>
              <a:t>•	Going over the organizational chart</a:t>
            </a:r>
          </a:p>
          <a:p>
            <a:r>
              <a:rPr lang="en-US" dirty="0"/>
              <a:t>•	Giving the new hire a tour, including restrooms, break rooms, kitchen facilities, and common areas</a:t>
            </a:r>
          </a:p>
          <a:p>
            <a:r>
              <a:rPr lang="en-US" dirty="0"/>
              <a:t>•	Showing the new hire his or her mailbox, as well as copiers, fax machines, and other equipment</a:t>
            </a:r>
          </a:p>
          <a:p>
            <a:r>
              <a:rPr lang="en-US" dirty="0"/>
              <a:t>•	Going over IT and telephone policies and procedures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Create a first day checklist.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First Day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Create a first day checklist.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None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discuss the items they feel are important on an employee’s first day, including what they wish they had known or what they include in the first day at their organizations.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a first day checklist helpful?</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35</a:t>
            </a:fld>
            <a:endParaRPr lang="en-US" dirty="0"/>
          </a:p>
        </p:txBody>
      </p:sp>
    </p:spTree>
    <p:extLst>
      <p:ext uri="{BB962C8B-B14F-4D97-AF65-F5344CB8AC3E}">
        <p14:creationId xmlns:p14="http://schemas.microsoft.com/office/powerpoint/2010/main" val="6120070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Kenya began a new job at a large firm. She was very nervous her first day about finding her way around and learning her duties. Kenya’s manager, Pearl, met her in the lobby when she arrived. Pearl gave Kenya a tour of the office, pointing out her cubicle, the common areas and restrooms, and the workroom with the copier and office supplies. Along the way, she introduced Kenya to the coworkers in the neighboring cubicles. Pearl and Kenya then sat down and went over Kenya’s job description and the expectations for her first week. Finally, Pearl gave Kenya her ID badge and walked her to her cubicle, which was stocked with the supplies she would need to begin work. At lunch with her manager and one of her team members that day, Kenya felt like she was settling in nicely.</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Onboarding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onboarding can impact an employee’s first day.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outcome of the case study and how the onboarding process impacted the outcome.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the onboarding process help Kenya settle in her first day?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36</a:t>
            </a:fld>
            <a:endParaRPr lang="en-US" dirty="0"/>
          </a:p>
        </p:txBody>
      </p:sp>
    </p:spTree>
    <p:extLst>
      <p:ext uri="{BB962C8B-B14F-4D97-AF65-F5344CB8AC3E}">
        <p14:creationId xmlns:p14="http://schemas.microsoft.com/office/powerpoint/2010/main" val="33536961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dirty="0">
                <a:effectLst/>
              </a:rPr>
              <a:t>As members of the Millennial generation – otherwise known as Gen Y – begin to enter the workforce, workplaces and organizations must change to meet their unique talents and challenges. Employees of the generation have different expectations for their working lives and careers, and the savvy organization takes these into account from the moment of hire and through the onboarding process.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47</a:t>
            </a:fld>
            <a:endParaRPr lang="en-US" dirty="0"/>
          </a:p>
        </p:txBody>
      </p:sp>
    </p:spTree>
    <p:extLst>
      <p:ext uri="{BB962C8B-B14F-4D97-AF65-F5344CB8AC3E}">
        <p14:creationId xmlns:p14="http://schemas.microsoft.com/office/powerpoint/2010/main" val="22827715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Millennials are members of the generation born between 1980 and 1995. They are a generation that came of age in an era of increasing technology and economic uncertainty, both of which shape the way they approach work and life. While millennial employees are often dismissed as lazy or self-involved, in reality their unique approach to work and life can be an asset to organizations that know how to leverage them. </a:t>
            </a:r>
          </a:p>
          <a:p>
            <a:r>
              <a:rPr lang="en-US" dirty="0"/>
              <a:t>Common traits of Millennials:</a:t>
            </a:r>
          </a:p>
          <a:p>
            <a:r>
              <a:rPr lang="en-US" dirty="0"/>
              <a:t>•	Preference for multitasking</a:t>
            </a:r>
          </a:p>
          <a:p>
            <a:r>
              <a:rPr lang="en-US" dirty="0"/>
              <a:t>•	Highly connected, via social media and other communication technology</a:t>
            </a:r>
          </a:p>
          <a:p>
            <a:r>
              <a:rPr lang="en-US" dirty="0"/>
              <a:t>•	Tech-savvy – Millennials have grown up using computers and other technology</a:t>
            </a:r>
          </a:p>
          <a:p>
            <a:r>
              <a:rPr lang="en-US" dirty="0"/>
              <a:t>•	Desire to be recognized for their efforts</a:t>
            </a:r>
          </a:p>
          <a:p>
            <a:r>
              <a:rPr lang="en-US" dirty="0"/>
              <a:t>•	Desire for instant gratification and feedback</a:t>
            </a:r>
          </a:p>
          <a:p>
            <a:r>
              <a:rPr lang="en-US" dirty="0"/>
              <a:t>•	Team-oriented and collaborative</a:t>
            </a:r>
          </a:p>
          <a:p>
            <a:r>
              <a:rPr lang="en-US" dirty="0"/>
              <a:t>•	Close to their parents</a:t>
            </a:r>
          </a:p>
          <a:p>
            <a:r>
              <a:rPr lang="en-US" dirty="0"/>
              <a:t>•	Expectation of work-life balance, high value on personal time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the traits of Millennials.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Traits of Millennials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traits of Millennials and how they can be both challenging and beneficial.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traits of Millennials and how they can be both challenging and beneficial. Brainstorm ways to work with these traits and account for them.</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traits characterize Millennial workers?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48</a:t>
            </a:fld>
            <a:endParaRPr lang="en-US" dirty="0"/>
          </a:p>
        </p:txBody>
      </p:sp>
    </p:spTree>
    <p:extLst>
      <p:ext uri="{BB962C8B-B14F-4D97-AF65-F5344CB8AC3E}">
        <p14:creationId xmlns:p14="http://schemas.microsoft.com/office/powerpoint/2010/main" val="38365195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Millennials differ from workers in older generations in several important ways. Millennials are generally more tech-savvy than older workers because they have grown up using technology, and with the expectation that technology will continue to evolve. They are thus very comfortable with computers, social media, and other technology. Being comfortable with social media may mean that Millennials need extra coaching on professional communication and what levels of personal transparency are appropriate in the workplace.</a:t>
            </a:r>
          </a:p>
          <a:p>
            <a:r>
              <a:rPr lang="en-US" dirty="0"/>
              <a:t>They have also come of age as multitasking – which may mean they are more productive, but may also mean they have difficulty focusing on one task for an extended period. They tend to be collaborative and team-oriented and to work well in groups. Millennials have a greater expectation of work-life balance at the earliest stages of their careers than older generations do, and also want to know from the first day on the job what the opportunities for advancement are in an organization. Finally, Millennials expect to be recognized for their work and to receive regular, detailed feedback. They need one-on-one mentoring and individualized attention from supervisors and managers.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unique characteristics of Millennial workers.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Working with Millennials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to work with Millennial workers.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03-Millennial Workers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workplaces leverage Millennials’ traits?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49</a:t>
            </a:fld>
            <a:endParaRPr lang="en-US" dirty="0"/>
          </a:p>
        </p:txBody>
      </p:sp>
    </p:spTree>
    <p:extLst>
      <p:ext uri="{BB962C8B-B14F-4D97-AF65-F5344CB8AC3E}">
        <p14:creationId xmlns:p14="http://schemas.microsoft.com/office/powerpoint/2010/main" val="5340658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One method that works well when onboarding millennial employees is investiture socialization. In this process, managers and supervisors draw on Millennials’ unique traits and perspectives and allow these employees to be themselves. Allowing millennial employees to be themselves not only helps to alleviate any anxiety they may have about being inauthentic – a particular concern for this generation – but also allows managers and supervisors to see their strengths and weaknesses in action. Finding ways to incorporate millennial traits such as tech-savviness into the onboarding process is another key aspect of investiture socialization, as is spending one-on-one time with the new hires.</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investiture socialization.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Investiture Socialization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to engage in investiture socialization.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04-Investiture Socialization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effectively onboard employees while letting them be themselves?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50</a:t>
            </a:fld>
            <a:endParaRPr lang="en-US" dirty="0"/>
          </a:p>
        </p:txBody>
      </p:sp>
    </p:spTree>
    <p:extLst>
      <p:ext uri="{BB962C8B-B14F-4D97-AF65-F5344CB8AC3E}">
        <p14:creationId xmlns:p14="http://schemas.microsoft.com/office/powerpoint/2010/main" val="12988187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Millennial employees respond better to informal onboarding processes. Day-long orientation sessions, lecture-style orientations, and endless reams of paperwork are at odds with Millennials’ preference for multitasking, technology, and (at times) instant gratification. Finding ways to onboard Millennials that draw on their preference for fast-paced, technology-based, and personal interactions is likely to engage these new hires. Putting onboarding material that might otherwise be delivered in lecture format on DVD or in podcast form, for instance, may be more engaging to the millennial new hire. Assigning a manager, supervisor, or team member to deliver the onboarding material to the new millennial one on one rather than in a large group setting is also more effective.</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informal onboarding methods.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Informal Onboarding Processes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informal onboarding processes.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in which the onboarding process can be made more informal and personal. Discuss ways to leverage the traits of Millennials in doing so.  </a:t>
            </a:r>
          </a:p>
          <a:p>
            <a:r>
              <a:rPr lang="en-US" sz="1200" kern="1200" dirty="0">
                <a:solidFill>
                  <a:schemeClr val="tx1"/>
                </a:solidFill>
                <a:effectLst/>
                <a:latin typeface="+mn-lt"/>
                <a:ea typeface="+mn-ea"/>
                <a:cs typeface="+mn-cs"/>
              </a:rPr>
              <a:t> Stories to Share</a:t>
            </a: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the onboarding process be less formal while still being effective?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51</a:t>
            </a:fld>
            <a:endParaRPr lang="en-US" dirty="0"/>
          </a:p>
        </p:txBody>
      </p:sp>
    </p:spTree>
    <p:extLst>
      <p:ext uri="{BB962C8B-B14F-4D97-AF65-F5344CB8AC3E}">
        <p14:creationId xmlns:p14="http://schemas.microsoft.com/office/powerpoint/2010/main" val="40251578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13331577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Parker is a manager in charge of recruiting new college graduates to his organization. He notices that the first batch of new hires he brings in seems to be disengaged during their day-long orientation. Many of them frequently check their cell phones or otherwise seem to check out by lunchtime.  He also notices he ends up answering many questions via email that should have been covered in the orientation sessions. After talking to his own supervisor about his concerns, and to his college-age son, Parker decided to make some changes to the onboarding process. Instead of a full day of presentations, new hires now watch a short DVD on the organization’s mission and vision, then break into small groups where every two new employees meets with a manager one-on-one.  After trying this new method, Parker notices that the new hires seem to have far fewer questions about the basic policies and processes.</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Millennials and Onboarding case study.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customizing onboarding for Millennials.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 of the case study. What seemed to work to help keep the new hires engaged?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Parker leverage the traits of Millennials in the new onboarding process?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52</a:t>
            </a:fld>
            <a:endParaRPr lang="en-US" dirty="0"/>
          </a:p>
        </p:txBody>
      </p:sp>
    </p:spTree>
    <p:extLst>
      <p:ext uri="{BB962C8B-B14F-4D97-AF65-F5344CB8AC3E}">
        <p14:creationId xmlns:p14="http://schemas.microsoft.com/office/powerpoint/2010/main" val="8516915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Having a comprehensive onboarding checklist – from pre-arrival through the first day and up through the employee’s first 90 to 180 days – can help when onboarding Millennial employees. Because Millennials thrive on interaction and feedback, having a checklist of what they should be learning and experiencing at various steps in the onboarding process helps the manager provide the type of mentoring and feedback Millennials need. It also helps in the process of investiture socialization we discussed in Module Four.</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63</a:t>
            </a:fld>
            <a:endParaRPr lang="en-US" dirty="0"/>
          </a:p>
        </p:txBody>
      </p:sp>
    </p:spTree>
    <p:extLst>
      <p:ext uri="{BB962C8B-B14F-4D97-AF65-F5344CB8AC3E}">
        <p14:creationId xmlns:p14="http://schemas.microsoft.com/office/powerpoint/2010/main" val="331449424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dirty="0"/>
              <a:t>The onboarding process begins long before the employee arrives for his or her first day at the office. Millennial employees especially thrive on a great deal of contact from their manager or supervisor in the days leading up to the first day of employment. Because Millennials also appreciate clear guidelines and expectations, providing a pre-arrival checklist not only helps the manager effectively prepare the employee for his or her first day, but also provides the Millennial employee with the structure he or she needs to feel less anxious about starting a new job.</a:t>
            </a:r>
          </a:p>
          <a:p>
            <a:r>
              <a:rPr lang="en-US" dirty="0"/>
              <a:t>Items to include on the pre-arrival checklist include:</a:t>
            </a:r>
          </a:p>
          <a:p>
            <a:r>
              <a:rPr lang="en-US" dirty="0"/>
              <a:t>•	Frequent contact with the new employee leading up to the first day. Millennials may prefer email contact over phone contact.</a:t>
            </a:r>
          </a:p>
          <a:p>
            <a:r>
              <a:rPr lang="en-US" dirty="0"/>
              <a:t>•	Determine what the new employee needs to know to start off successfully, including answers to any questions that come up during email or phone contact.</a:t>
            </a:r>
          </a:p>
          <a:p>
            <a:r>
              <a:rPr lang="en-US" dirty="0"/>
              <a:t>•	Prepare a packet with organizational charts, company policies, and other materials to supplement any orientation the employee undergoes.</a:t>
            </a:r>
          </a:p>
          <a:p>
            <a:r>
              <a:rPr lang="en-US" dirty="0"/>
              <a:t>•	Provide a clear outline of the new employee’s job responsibilities, including the job description</a:t>
            </a:r>
          </a:p>
          <a:p>
            <a:r>
              <a:rPr lang="en-US" dirty="0"/>
              <a:t>•	Clearly outline the employee’s career path – this is especially key with Millennials</a:t>
            </a:r>
          </a:p>
          <a:p>
            <a:r>
              <a:rPr lang="en-US" dirty="0"/>
              <a:t>•	Provide clear expectations for the first week, month, quarter, and year on the job</a:t>
            </a:r>
          </a:p>
          <a:p>
            <a:r>
              <a:rPr lang="en-US" dirty="0"/>
              <a:t>•	Set up necessary technology – email, computer workstation, and so forth</a:t>
            </a:r>
          </a:p>
          <a:p>
            <a:r>
              <a:rPr lang="en-US" dirty="0"/>
              <a:t>•	Stock the workstation with supplies</a:t>
            </a:r>
          </a:p>
          <a:p>
            <a:r>
              <a:rPr lang="en-US" dirty="0"/>
              <a:t>•	Email the new employee’s team members to introduce him or her</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what should be in place or occur before the new hire’s first day.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Pre-Arrival</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what should occur or be in place prior to a new hire’s first day.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class, share ideas of what you have done successfully to prepare an employee and the workplace for a new hire; what you wish had been done before your first day on jobs you have had; and what you think should be in place for a new hire before the first day.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should a pre-arrival checklist include?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64</a:t>
            </a:fld>
            <a:endParaRPr lang="en-US" dirty="0"/>
          </a:p>
        </p:txBody>
      </p:sp>
    </p:spTree>
    <p:extLst>
      <p:ext uri="{BB962C8B-B14F-4D97-AF65-F5344CB8AC3E}">
        <p14:creationId xmlns:p14="http://schemas.microsoft.com/office/powerpoint/2010/main" val="27973327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Once the items from the pre-arrival checklist are in place, the new hire’s first day should be able to go smoothly. Having a checklist of items that need to occur or be in place on the first day a new hire arrives at the organization is key to alleviating employee anxiety, making sure that all important matters the employee needs in order to start successfully are covered, and that onboarding is uniform across employees. </a:t>
            </a:r>
          </a:p>
          <a:p>
            <a:r>
              <a:rPr lang="en-US" dirty="0"/>
              <a:t>Some items to include on the arrival checklist include:</a:t>
            </a:r>
          </a:p>
          <a:p>
            <a:r>
              <a:rPr lang="en-US" dirty="0"/>
              <a:t>•	Assign someone to greet the new employee, or do so yourself</a:t>
            </a:r>
          </a:p>
          <a:p>
            <a:r>
              <a:rPr lang="en-US" dirty="0"/>
              <a:t>•	Give the employee a tour of the work areas, their cube or office, the common areas, the restroom, and supply areas</a:t>
            </a:r>
          </a:p>
          <a:p>
            <a:r>
              <a:rPr lang="en-US" dirty="0"/>
              <a:t>•	Introduce the employee to those who office near them, their supervisor and supervisees (if any), and their team members</a:t>
            </a:r>
          </a:p>
          <a:p>
            <a:r>
              <a:rPr lang="en-US" dirty="0"/>
              <a:t>•	Review procedures for telephone and computer usage, including personal usage rules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Create an Arrival checklist.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Arrival</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Create an arrival checklist.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things that participants found helpful on their first day at a new job, or would have found helpful. Generate an Arrival checklist from these ideas.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should be part of an Arrival checklist?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65</a:t>
            </a:fld>
            <a:endParaRPr lang="en-US" dirty="0"/>
          </a:p>
        </p:txBody>
      </p:sp>
    </p:spTree>
    <p:extLst>
      <p:ext uri="{BB962C8B-B14F-4D97-AF65-F5344CB8AC3E}">
        <p14:creationId xmlns:p14="http://schemas.microsoft.com/office/powerpoint/2010/main" val="42558498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The first day at a new job can be overwhelming. Providing a first day checklist helps make expectations clear from the outset. Millennials value clear guidelines and expectations, so a first day checklist is especially important when onboarding these employees.</a:t>
            </a:r>
          </a:p>
          <a:p>
            <a:r>
              <a:rPr lang="en-US" dirty="0"/>
              <a:t>Some items to include on the first day checklist include:</a:t>
            </a:r>
          </a:p>
          <a:p>
            <a:r>
              <a:rPr lang="en-US" dirty="0"/>
              <a:t>•	Assign someone to escort the new employee to orientation or meetings, or do so yourself</a:t>
            </a:r>
          </a:p>
          <a:p>
            <a:r>
              <a:rPr lang="en-US" dirty="0"/>
              <a:t>•	Set up lunch with you, or with team members, for the new employee. If lunch is provided as part of orientation, set up this lunch for the first week.</a:t>
            </a:r>
          </a:p>
          <a:p>
            <a:r>
              <a:rPr lang="en-US" dirty="0"/>
              <a:t>•	Take time to explain the work of the unit or department, including reviewing the organizational chart</a:t>
            </a:r>
          </a:p>
          <a:p>
            <a:r>
              <a:rPr lang="en-US" dirty="0"/>
              <a:t>•	Review the employee’s job description and expectations for the first week</a:t>
            </a:r>
          </a:p>
          <a:p>
            <a:r>
              <a:rPr lang="en-US" dirty="0"/>
              <a:t>•	Review the employee’s career path – especially key with Millennials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role of the First Day checklist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First Day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role of the First Day checklist.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05-The First Day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Bring in some stories of “first days” on the job.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and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a first day checklist help the manager and employee?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66</a:t>
            </a:fld>
            <a:endParaRPr lang="en-US" dirty="0"/>
          </a:p>
        </p:txBody>
      </p:sp>
    </p:spTree>
    <p:extLst>
      <p:ext uri="{BB962C8B-B14F-4D97-AF65-F5344CB8AC3E}">
        <p14:creationId xmlns:p14="http://schemas.microsoft.com/office/powerpoint/2010/main" val="3814049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Onboarding should always be continuous, and this is especially important with Millennials. They are used to frequent contact with and feedback from mentors. They also thrive when the guidelines are clear and they are given discrete tasks to complete. Having a first week checklist helps the manager in following up with the Millennial employee, and also provides the employee with structure as he or she settles into the job. </a:t>
            </a:r>
          </a:p>
          <a:p>
            <a:r>
              <a:rPr lang="en-US" dirty="0"/>
              <a:t>Some items to include on the First Week checklist include:</a:t>
            </a:r>
          </a:p>
          <a:p>
            <a:r>
              <a:rPr lang="en-US" dirty="0"/>
              <a:t>•	Clearly outline training requirements</a:t>
            </a:r>
          </a:p>
          <a:p>
            <a:r>
              <a:rPr lang="en-US" dirty="0"/>
              <a:t>•	Clearly outline job expectations</a:t>
            </a:r>
          </a:p>
          <a:p>
            <a:r>
              <a:rPr lang="en-US" dirty="0"/>
              <a:t>•	Establish milestones the employee should meet</a:t>
            </a:r>
          </a:p>
          <a:p>
            <a:r>
              <a:rPr lang="en-US" dirty="0"/>
              <a:t>•	Work with the employee to set individual goals</a:t>
            </a:r>
          </a:p>
          <a:p>
            <a:r>
              <a:rPr lang="en-US" dirty="0"/>
              <a:t>•	Set 30 days goals with the employee</a:t>
            </a:r>
          </a:p>
          <a:p>
            <a:r>
              <a:rPr lang="en-US" dirty="0"/>
              <a:t>•	Revisit the career path and answer any questions the employee may have</a:t>
            </a:r>
          </a:p>
          <a:p>
            <a:r>
              <a:rPr lang="en-US" dirty="0"/>
              <a:t>•	Ensure that the employee has completed all necessary paperwork</a:t>
            </a:r>
          </a:p>
          <a:p>
            <a:r>
              <a:rPr lang="en-US" dirty="0"/>
              <a:t>•	Ensure that the employee has completed all necessary training</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role of the First Week checklist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role of the First Week checklist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discuss the questions or problems that come up in the first week of a new job. Discuss the ways in which a First Week checklist can anticipate and/or prevent this. Generate a First Week checklist.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a First Week checklist help the employee and the manager?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67</a:t>
            </a:fld>
            <a:endParaRPr lang="en-US" dirty="0"/>
          </a:p>
        </p:txBody>
      </p:sp>
    </p:spTree>
    <p:extLst>
      <p:ext uri="{BB962C8B-B14F-4D97-AF65-F5344CB8AC3E}">
        <p14:creationId xmlns:p14="http://schemas.microsoft.com/office/powerpoint/2010/main" val="32992507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Because Millennials thrive on structure, a First Month checklist may also be useful. Some studies show that Millennials decide within the first six weeks whether they will stay at a new job. Being sure to lay out a clear path through the first month and beyond can help Millennials decide to stay with your organization. </a:t>
            </a:r>
          </a:p>
          <a:p>
            <a:r>
              <a:rPr lang="en-US" sz="1200" kern="1200" dirty="0">
                <a:solidFill>
                  <a:schemeClr val="tx1"/>
                </a:solidFill>
                <a:effectLst/>
                <a:latin typeface="+mn-lt"/>
                <a:ea typeface="+mn-ea"/>
                <a:cs typeface="+mn-cs"/>
              </a:rPr>
              <a:t>Some items to include on the First Month checklist include:</a:t>
            </a:r>
          </a:p>
          <a:p>
            <a:pPr lvl="0"/>
            <a:r>
              <a:rPr lang="en-US" sz="1200" kern="1200" dirty="0">
                <a:solidFill>
                  <a:schemeClr val="tx1"/>
                </a:solidFill>
                <a:effectLst/>
                <a:latin typeface="+mn-lt"/>
                <a:ea typeface="+mn-ea"/>
                <a:cs typeface="+mn-cs"/>
              </a:rPr>
              <a:t>Provide regular feedback on the employee’s performance</a:t>
            </a:r>
          </a:p>
          <a:p>
            <a:pPr lvl="0"/>
            <a:r>
              <a:rPr lang="en-US" sz="1200" kern="1200" dirty="0">
                <a:solidFill>
                  <a:schemeClr val="tx1"/>
                </a:solidFill>
                <a:effectLst/>
                <a:latin typeface="+mn-lt"/>
                <a:ea typeface="+mn-ea"/>
                <a:cs typeface="+mn-cs"/>
              </a:rPr>
              <a:t>Solicit informal feedback from the employee’s team mates, supervisors, and supervisees (if any)</a:t>
            </a:r>
          </a:p>
          <a:p>
            <a:pPr lvl="0"/>
            <a:r>
              <a:rPr lang="en-US" sz="1200" kern="1200" dirty="0">
                <a:solidFill>
                  <a:schemeClr val="tx1"/>
                </a:solidFill>
                <a:effectLst/>
                <a:latin typeface="+mn-lt"/>
                <a:ea typeface="+mn-ea"/>
                <a:cs typeface="+mn-cs"/>
              </a:rPr>
              <a:t>Set aside time to check in informally with the employee to answer any questions that arise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first month within the organization.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first month within the organization.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ways in which a first month checklist can facilitate a smooth transition and help anticipate and/or prevent any issues. Generate a first month checklist.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a first month checklist help the employee and the manager?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68</a:t>
            </a:fld>
            <a:endParaRPr lang="en-US" dirty="0"/>
          </a:p>
        </p:txBody>
      </p:sp>
    </p:spTree>
    <p:extLst>
      <p:ext uri="{BB962C8B-B14F-4D97-AF65-F5344CB8AC3E}">
        <p14:creationId xmlns:p14="http://schemas.microsoft.com/office/powerpoint/2010/main" val="59327439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Luis was hired to start a new job just a few weeks after graduation from college. After receiving his offer letter, he had 10 days before he started the job. He was pleased to find an email from his new supervisor in his inbox, welcoming him to the team and inviting him to ask any questions that might come up as he reviewed his offer letter. He and his supervisor exchanged some emails, and Luis was relieved to have some of his biggest questions answered. On his first day, he was greeted by one of his team members and shown around the office. In mid-morning, he was able to sit down with his supervisor and go over his job description and the possible career paths he might take in the organization. As his first week on the job came to a close, Luis reflected on how helpful it had been to be able to ask questions, check in with his supervisor, and know exactly what was expected.</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Onboarding Checklists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case study. How did onboarding checklists help Luis’s first days on the job go more smoothly?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 checklists help both employee and manager?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69</a:t>
            </a:fld>
            <a:endParaRPr lang="en-US" dirty="0"/>
          </a:p>
        </p:txBody>
      </p:sp>
    </p:spTree>
    <p:extLst>
      <p:ext uri="{BB962C8B-B14F-4D97-AF65-F5344CB8AC3E}">
        <p14:creationId xmlns:p14="http://schemas.microsoft.com/office/powerpoint/2010/main" val="38272570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the most important things that a manager can do in the onboarding process is engaging the millennial employee. Millennials are interactive – they thrive when they can explore, do, and experience. Finding ways to engage Millennials throughout the onboarding process not only ensures that the process goes smoothly, but helps get them invested in the organization. An invested employee is an employee more likely to stay with the organization for the long run</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80</a:t>
            </a:fld>
            <a:endParaRPr lang="en-US" dirty="0"/>
          </a:p>
        </p:txBody>
      </p:sp>
    </p:spTree>
    <p:extLst>
      <p:ext uri="{BB962C8B-B14F-4D97-AF65-F5344CB8AC3E}">
        <p14:creationId xmlns:p14="http://schemas.microsoft.com/office/powerpoint/2010/main" val="10752609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As we learned in Module 4, Millennials are more likely to respond to an onboarding process that is informal and personalized than one that is formal and impersonal. Leveraging a Millennial new hires preference for technology, multitasking, collaboration, and for exploration when creating your onboarding program is key to its success. Millennials are likely to become quickly bored with day-long, lecture-style orientation sessions, or onboarding activities where they have little interaction with others. Coupled with their shorter attention spans, these impersonal approaches may leave Millennials feeling disengaged. </a:t>
            </a:r>
          </a:p>
          <a:p>
            <a:r>
              <a:rPr lang="en-US" dirty="0"/>
              <a:t>Some ideas for creating an informal onboarding program that will engage Millennials include:</a:t>
            </a:r>
          </a:p>
          <a:p>
            <a:r>
              <a:rPr lang="en-US" dirty="0"/>
              <a:t>•	Use technology like videos, podcasts, or webinars in place of lectures or meetings</a:t>
            </a:r>
          </a:p>
          <a:p>
            <a:r>
              <a:rPr lang="en-US" dirty="0"/>
              <a:t>•	Meet with employees one on one or in small groups </a:t>
            </a:r>
          </a:p>
          <a:p>
            <a:r>
              <a:rPr lang="en-US" dirty="0"/>
              <a:t>•	Use a mix of activities and break the onboarding process into chunks</a:t>
            </a:r>
          </a:p>
          <a:p>
            <a:r>
              <a:rPr lang="en-US" dirty="0"/>
              <a:t>•	Allow for some exploratory, unstructured time if possible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informal onboarding processes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Informal onboarding processes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make the onboarding process less formal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generate a list of formal onboarding activities they use of have experienced. Then brainstorm ways to make the process more informal while still accomplishing the goals of onboarding.</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make the onboarding process less formal and more personal?</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81</a:t>
            </a:fld>
            <a:endParaRPr lang="en-US" dirty="0"/>
          </a:p>
        </p:txBody>
      </p:sp>
    </p:spTree>
    <p:extLst>
      <p:ext uri="{BB962C8B-B14F-4D97-AF65-F5344CB8AC3E}">
        <p14:creationId xmlns:p14="http://schemas.microsoft.com/office/powerpoint/2010/main" val="41158579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64562713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Millennials are accustomed to a high degree of interaction with their mentors, supervisors, and other important people in their lives. They also thrive on collaboration and feedback. Taking time to engage employees one on one throughout the onboarding process, from arrival through the first 90 or 180 days, provides them with the interaction and feedback they need to feel comfortable and competent. One on one interaction with millennial employees need not always be formal; simply taking the time to check in or have a brief chat helps to engage them. During onboarding, engaging Millennials one on one instead of in large group settings is a good strategy, as it provides the sense of investment and the opportunity for meaningful feedback and interaction.</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engaging employees one on one.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Engaging Employees One on One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to engage employees one on one.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06-Engaging Employees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and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engage employees one on one throughout onboarding?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82</a:t>
            </a:fld>
            <a:endParaRPr lang="en-US" dirty="0"/>
          </a:p>
        </p:txBody>
      </p:sp>
    </p:spTree>
    <p:extLst>
      <p:ext uri="{BB962C8B-B14F-4D97-AF65-F5344CB8AC3E}">
        <p14:creationId xmlns:p14="http://schemas.microsoft.com/office/powerpoint/2010/main" val="7478030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Human Resources play an important role in onboarding and retaining millennial employees. The role of Human Resources in onboarding Millennials is not just to ensure that paperwork is filled out and policies followed, but to serve as important gatekeepers to the organization. When onboarding Millennials, Human Resources should take the time to stress all the valuable things the organization can offer the employee – vacation time, benefits, flexible scheduling, and more. Millennials who are new to the workforce may not think to ask about these issues, and those that have been in other jobs have high expectations from the organizations in which they work. Human Resources plays a valuable role as onboarding ambassador when working with Millennials. Taking the time to determine what Millennials care about, and how HR can deliver that, is a key part of bringing this generation of workers onboard.</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role of HR.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role of Human Resources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role of Human Resources in onboarding.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role that Human Resources plays in onboarding. How can they address the needs and talents of Millennials?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role does Human Resources play in onboarding Millennials?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83</a:t>
            </a:fld>
            <a:endParaRPr lang="en-US" dirty="0"/>
          </a:p>
        </p:txBody>
      </p:sp>
    </p:spTree>
    <p:extLst>
      <p:ext uri="{BB962C8B-B14F-4D97-AF65-F5344CB8AC3E}">
        <p14:creationId xmlns:p14="http://schemas.microsoft.com/office/powerpoint/2010/main" val="93072948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Managers play a vital role in onboarding Millennials, and not just in practical ways such as providing paperwork and office tours. Millennials thrive when they have lots of FaceTime with mentors, managers, and important others in their lives. Because Millennials respond best when engaged one on one, managers can and should take on many of the onboarding tasks that might otherwise be handled by a trainer or HR representative in a large group. Managers provide the structure and feedback that Millennials need in order to feel competent at a new job. Managers can also gauge an employee’s strengths, weaknesses, and concerns and customize the onboarding process to address these.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role of managers and management.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role of managers and management.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role a manager in onboarding.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role that management play in onboarding. How can they address the needs and talents of Millennials?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role does management play in onboarding Millennials?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84</a:t>
            </a:fld>
            <a:endParaRPr lang="en-US" dirty="0"/>
          </a:p>
        </p:txBody>
      </p:sp>
    </p:spTree>
    <p:extLst>
      <p:ext uri="{BB962C8B-B14F-4D97-AF65-F5344CB8AC3E}">
        <p14:creationId xmlns:p14="http://schemas.microsoft.com/office/powerpoint/2010/main" val="372352840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Yuki was nervous about beginning her first office job after graduating from college. She was used to being able to structure her time, and was nervous that now her life would be all about work. She had heard stories from friends about long hours of overtime, never being able to leave work on time, and having to miss out on vacation and leisure activities because of work. On her second day of work, Philip from Human Resources came by her office to go over the benefits package. In addition to her vision and health benefits, Philip pointed out the generous flex-time policy that Yuki would be able to take advantage of after she had been at the job for 6 months. He also told her about the way in which she could earn vacation days, and how these days could be used throughout the year.</a:t>
            </a:r>
          </a:p>
          <a:p>
            <a:r>
              <a:rPr lang="en-US" dirty="0"/>
              <a:t>Later that day, Yuki’s manager Kwame sat down with her to discuss the expectations for working hours during the week. He explained that the organization valued employee’s personal time, and they would not expect her to work past 5 PM unless there was a true emergency. In addition, Kwame explained that after Yuki had been in the job for 6 months, they could discuss varying her working hours or even allowing her to work from home sometimes. Yuki found herself feeling much more at ease.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Engaging Millennial Employees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results of the case study.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concerns did Yuki have, and how were they addressed?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the onboarding process put Yuki at ease?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85</a:t>
            </a:fld>
            <a:endParaRPr lang="en-US" dirty="0"/>
          </a:p>
        </p:txBody>
      </p:sp>
    </p:spTree>
    <p:extLst>
      <p:ext uri="{BB962C8B-B14F-4D97-AF65-F5344CB8AC3E}">
        <p14:creationId xmlns:p14="http://schemas.microsoft.com/office/powerpoint/2010/main" val="225329786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Even more than most employees, Millennials need follow-up during the onboarding process. Regular check ins allow managers to gauge strengths and weaknesses, address needs and questions, and provide the interaction and feedback Millennials need to thrive. Scheduling regular formal and informal follow-ups throughout the first 90 to 180 days is key to successfully onboarding and ultimately retaining Millennials.</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96</a:t>
            </a:fld>
            <a:endParaRPr lang="en-US" dirty="0"/>
          </a:p>
        </p:txBody>
      </p:sp>
    </p:spTree>
    <p:extLst>
      <p:ext uri="{BB962C8B-B14F-4D97-AF65-F5344CB8AC3E}">
        <p14:creationId xmlns:p14="http://schemas.microsoft.com/office/powerpoint/2010/main" val="326428651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You should schedule time to check in with Millennial employees at the end of the first week of employment. Include this item on your first week checklist. You do not need to schedule a formal meeting, but should take a few minutes to simply check in with the employee and invite him or her to ask questions. </a:t>
            </a:r>
          </a:p>
          <a:p>
            <a:r>
              <a:rPr lang="en-US" dirty="0"/>
              <a:t>Some things to explore in the initial check-in:</a:t>
            </a:r>
          </a:p>
          <a:p>
            <a:r>
              <a:rPr lang="en-US" dirty="0"/>
              <a:t>•	Would the employee like to go over his or her job description again?</a:t>
            </a:r>
          </a:p>
          <a:p>
            <a:r>
              <a:rPr lang="en-US" dirty="0"/>
              <a:t>•	Does the employee feel comfortable with the goals or benchmarks for the first week of work?</a:t>
            </a:r>
          </a:p>
          <a:p>
            <a:r>
              <a:rPr lang="en-US" dirty="0"/>
              <a:t>•	Has the employee encountered any problems or challenges you can help him or her navigate?</a:t>
            </a:r>
          </a:p>
          <a:p>
            <a:r>
              <a:rPr lang="en-US" dirty="0"/>
              <a:t>•	What new questions does the employee have now that he or she has been doing the job?</a:t>
            </a:r>
          </a:p>
          <a:p>
            <a:r>
              <a:rPr lang="en-US" dirty="0"/>
              <a:t>•	How can you help the employee going into the second week of work?</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importance of following up.</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Initial Follow Up</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what might be discussed in an initial follow up.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07-Following Up</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Discuss your answers with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follow up with Millennials?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97</a:t>
            </a:fld>
            <a:endParaRPr lang="en-US" dirty="0"/>
          </a:p>
        </p:txBody>
      </p:sp>
    </p:spTree>
    <p:extLst>
      <p:ext uri="{BB962C8B-B14F-4D97-AF65-F5344CB8AC3E}">
        <p14:creationId xmlns:p14="http://schemas.microsoft.com/office/powerpoint/2010/main" val="396223685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Millennials are used to frequent feedback and follow up from mentors, teachers, supervisors, and even parents. Taking the time to engage in regular follow ups with Millennial employees helps them feel less anxious and more competent on the job. Follow ups do not need to be formal or extensive, but they should be regular. Setting a time each week or every 10 days to follow up for 10 or 15 minutes is enough. These regular follow ups help to build a rapport and a relationship between you and the Millennial employee, which in turn increases the employee’s investment in the job and organization.</a:t>
            </a:r>
            <a:r>
              <a:rPr lang="en-US" sz="1200" kern="1200" dirty="0">
                <a:solidFill>
                  <a:schemeClr val="tx1"/>
                </a:solidFill>
                <a:effectLst/>
                <a:latin typeface="+mn-lt"/>
                <a:ea typeface="+mn-ea"/>
                <a:cs typeface="+mn-cs"/>
              </a:rPr>
              <a:t> frequent feedback</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importance of regular follow ups.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Following Up</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how regular follow ups foster employee investment.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regular follow ups can increase employee investment and success. List some ideas of questions you might ask during regular follow ups.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 regular follow ups benefit Millennial employees?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98</a:t>
            </a:fld>
            <a:endParaRPr lang="en-US" dirty="0"/>
          </a:p>
        </p:txBody>
      </p:sp>
    </p:spTree>
    <p:extLst>
      <p:ext uri="{BB962C8B-B14F-4D97-AF65-F5344CB8AC3E}">
        <p14:creationId xmlns:p14="http://schemas.microsoft.com/office/powerpoint/2010/main" val="146982651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Work-life balance is one of the key concerns Millennials have as they enter the workforce. Unlike older generations of workers, Millennials are less willing to sacrifice personal and family time in favor of work. Stressing that you and the organization honor their lives outside of work is a key aspect of onboarding and retaining Millennials. To the extent that it is possible, you should be flexible on scheduling with Millennial employees. Involve them in setting their work schedules. Make arrangements such as work from home, flextime, or compressed work weeks available. Be clear about expectations for overtime or work outside of regular work hours. If a Millennial employee expresses concern about scheduling, ask him or her to engage in brainstorming with you about possible solutions.</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work-life balance to Millennials.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Setting Schedules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honor Millennials need for work-life balance.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share ways that you and your organization stress and promote work-life balance. Make a list of strategies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you promote work-life balance for Millennial employees?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99</a:t>
            </a:fld>
            <a:endParaRPr lang="en-US" dirty="0"/>
          </a:p>
        </p:txBody>
      </p:sp>
    </p:spTree>
    <p:extLst>
      <p:ext uri="{BB962C8B-B14F-4D97-AF65-F5344CB8AC3E}">
        <p14:creationId xmlns:p14="http://schemas.microsoft.com/office/powerpoint/2010/main" val="165339867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Millennials want, need, and expect to be mentored. They thrive when they feel as though the organization is personally invested in them, their growth, and their success. Millennials are used to looking to significant others such as teachers and parents for recognition, affirmation, and guidance. Recognizing this and incorporating it into your onboarding process helps Millennials feel both less anxious and more competent. When Millennials feel invested in, they strive to grow and improve. Regular recognition of their efforts and continuous feedback on what they do well and where they could grow also help foster feelings of investment. Millennials are also collaborative by nature; having a mentor they can collaborate with leverages this tendency.</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mentoring.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Mentoring and the Millennial</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mentoring to Millennials.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discuss ways that you can mentor, recognize, and guide Millennials. List these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mentor Millennials?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100</a:t>
            </a:fld>
            <a:endParaRPr lang="en-US" dirty="0"/>
          </a:p>
        </p:txBody>
      </p:sp>
    </p:spTree>
    <p:extLst>
      <p:ext uri="{BB962C8B-B14F-4D97-AF65-F5344CB8AC3E}">
        <p14:creationId xmlns:p14="http://schemas.microsoft.com/office/powerpoint/2010/main" val="380575229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Myra had heard many of her colleagues complain about how lazy and disengaged their young new hires were. They never seemed to come to their managers for help, and they always seemed to be in a hurry to leave the office at five. Myra was very nervous when she was told that she would be managing Vikki, who was in her mid-twenties and had just finished graduate school. At first, Myra interacted with Vikki very little, but she noticed that Vikki seemed to need a lot of reinforcement that she was doing well at the job. Myra decided she would check in with Vikki each Thursday to see how she was settling into the job. After their first couple of meetings, Myra noticed that Vikki was more productive and seemed more confident at her tasks. She even started approaching Myra with questions and asking for advice.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Engaging the Millennial Employee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benefits of engaging Millennials.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Myra’s thought process and the result of the case study. What do you think the outcome would have been if Myra had not instituted the weekly follow ups with Vikki?</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studies.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Myra engage Vikki?</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101</a:t>
            </a:fld>
            <a:endParaRPr lang="en-US" dirty="0"/>
          </a:p>
        </p:txBody>
      </p:sp>
    </p:spTree>
    <p:extLst>
      <p:ext uri="{BB962C8B-B14F-4D97-AF65-F5344CB8AC3E}">
        <p14:creationId xmlns:p14="http://schemas.microsoft.com/office/powerpoint/2010/main" val="30896592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258776263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Setting expectations should be a central part of the onboarding process. This allows the employee to know what is expected of him or her, and what he or she can expect from the organization. Millennials in particular benefit when they are given clear expectations, both in terms of what is required of them and in terms of what they can reasonably expect from others. Incorporating clear expectations starting with onboarding is one way to help Millennials feel both that the organization invests in them, and that they can invest in the organization.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112</a:t>
            </a:fld>
            <a:endParaRPr lang="en-US" dirty="0"/>
          </a:p>
        </p:txBody>
      </p:sp>
    </p:spTree>
    <p:extLst>
      <p:ext uri="{BB962C8B-B14F-4D97-AF65-F5344CB8AC3E}">
        <p14:creationId xmlns:p14="http://schemas.microsoft.com/office/powerpoint/2010/main" val="215581703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A common criticism of Millennials is that they have trouble self-starting. Looked at another way, however, Millennials are not unmotivated – they just perform best when given specific instructions and guidance. Along with their being accustomed to mentoring and feedback, Millennials are used to a high degree of guidance from teachers and parents. They bring this expectation into their working lives. When provided with specific requirement and instructions, especially when coupled with frequent feedback, Millennials can be very productive and even innovative workers. Taking the time to provide specific, detailed instructions and expectations can help Millennials thrive.</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providing specific instructions.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Provide Specific Instructions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clearly provide instructions.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brainstorm some common tasks or requirements that might request of an employee. Then break these down into clear, specific instructions.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are specific instructions important to Millennials?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113</a:t>
            </a:fld>
            <a:endParaRPr lang="en-US" dirty="0"/>
          </a:p>
        </p:txBody>
      </p:sp>
    </p:spTree>
    <p:extLst>
      <p:ext uri="{BB962C8B-B14F-4D97-AF65-F5344CB8AC3E}">
        <p14:creationId xmlns:p14="http://schemas.microsoft.com/office/powerpoint/2010/main" val="345030658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Millennials value the opportunity to improve, grow, and be recognized for their efforts. If they do not see a way to grow and advance in a job or organization, they are unlikely to invest time or energy in it. Leverage Millennials’ preference for frequent feedback by identifying opportunities for improvement and growth. Clearly outline the ways in which an employee can improve performance, grow in skill or responsibility, or advance in the organization. Recognize what they do well and frame any weaknesses as opportunities for development. Stress the resources the organization has to offer in helping employees grow and develop, including mentoring and training.</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identifying areas for improvement and growth.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Identify Opportunities for Improvement and Growth</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ways we can identify areas for growth and improvement.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08-Opportunities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identify opportunities for growth and improvement?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114</a:t>
            </a:fld>
            <a:endParaRPr lang="en-US" dirty="0"/>
          </a:p>
        </p:txBody>
      </p:sp>
    </p:spTree>
    <p:extLst>
      <p:ext uri="{BB962C8B-B14F-4D97-AF65-F5344CB8AC3E}">
        <p14:creationId xmlns:p14="http://schemas.microsoft.com/office/powerpoint/2010/main" val="184368213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One effective way to set expectations with millennial employees is to do so verbally. Take advantage of Millennials’ desire for FaceTime by using that time to set expectations. Be clear, be specific, and be systematic. When setting verbal expectations, walk the employee through each step of the process or task. Take time to ask if they have questions, or ask him or her to explain to you in his or her own words what is expected.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setting verbal expectations.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Set Verbal Expectations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concept of setting verbal expectations.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brainstorm some tasks or other expectations they have, or might have, of an employee. Practice setting clear verbal expectations.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 we set clear verbal expectations?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115</a:t>
            </a:fld>
            <a:endParaRPr lang="en-US" dirty="0"/>
          </a:p>
        </p:txBody>
      </p:sp>
    </p:spTree>
    <p:extLst>
      <p:ext uri="{BB962C8B-B14F-4D97-AF65-F5344CB8AC3E}">
        <p14:creationId xmlns:p14="http://schemas.microsoft.com/office/powerpoint/2010/main" val="308118143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Along with setting verbal expectations, putting expectations in writing is key to onboarding and retaining millennial employees. Putting expectations in writing gives employees something to refer back to, and also provides the manager or mentor with a record of what has been agreed to. Millennials appreciate clear, detailed, systematic instructions, especially when they are learning something new. They feel more competent when they have a written set of instructions to refer back to. You might draw up informal contracts, or simply provide detailed sets of written expectations and instructions. Such sets of written instructions also benefit the millennial employee because they make clear not only what is expected of him or her, but what he or she can reasonably expect.</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providing written expectations.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Put It In Writing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writing clear expectations.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09-Expectations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written expectations help employees thrive?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116</a:t>
            </a:fld>
            <a:endParaRPr lang="en-US" dirty="0"/>
          </a:p>
        </p:txBody>
      </p:sp>
    </p:spTree>
    <p:extLst>
      <p:ext uri="{BB962C8B-B14F-4D97-AF65-F5344CB8AC3E}">
        <p14:creationId xmlns:p14="http://schemas.microsoft.com/office/powerpoint/2010/main" val="386283021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Markus was very frustrated with his new direct report, Shonda. She had graduated from a prestigious college with honors, but she seemed unable to undertake any work independently. She continuously asked him for guidance or wanted to double check every step of a project. Markus found himself answering many emails from Shonda every day, as her projects fell further and further behind. Markus scheduled time with Shonda to discuss this issue. They sat down together and made a chart of each step of the project, what Shonda needed to do, and when it was due. They talked over the expectations and Shonda asked a few questions. From then on, Shonda was able to complete each stage of the project without turning to Markus for guidance. The project turned out perfectly. Shonda asked if they could have a meeting and create an expectations chart for all future projects.</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Setting Expectations case study.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setting clear expectations.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was holding Shonda back?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clear expectations help Shonda?</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117</a:t>
            </a:fld>
            <a:endParaRPr lang="en-US" dirty="0"/>
          </a:p>
        </p:txBody>
      </p:sp>
    </p:spTree>
    <p:extLst>
      <p:ext uri="{BB962C8B-B14F-4D97-AF65-F5344CB8AC3E}">
        <p14:creationId xmlns:p14="http://schemas.microsoft.com/office/powerpoint/2010/main" val="254855109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Millennials thrive when they are mentored. They are used to a high level of interaction with the significant more knowledgeable others in their lives – teachers, parents, bosses. Establishing mentoring relationships with millennial employees during the onboarding process helps not only to make them more comfortable in the job, but conveys that the organization is invested in them as people. Millennials value recognition and having time and energy invested in them. Make mentoring part of the onboarding process as you bring Millennials into your organization.</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128</a:t>
            </a:fld>
            <a:endParaRPr lang="en-US" dirty="0"/>
          </a:p>
        </p:txBody>
      </p:sp>
    </p:spTree>
    <p:extLst>
      <p:ext uri="{BB962C8B-B14F-4D97-AF65-F5344CB8AC3E}">
        <p14:creationId xmlns:p14="http://schemas.microsoft.com/office/powerpoint/2010/main" val="6283551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While older generations of employees may prefer to work independently and to seek out mentoring when it is needed, millennial employees value mentors who are hands-on, involved, and who seek them out. Don’t wait for a problem to arise or for the employee to approach you. Seek out opportunities to provide feedback – not just affirmation – about what the employee is doing well and what he or she might improve. Make frequent contact via email, phone, or in person, above and beyond your regular check-ins. Millennials tend to prefer “high touch” relationships – relationships in which contact is frequent and mutually rewarding. Encourage the employee to let you know if there is something he or she wants to learn or talk about, and continuously offer opportunities for mentoring and growth.</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hands-on mentoring.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 Hands-On and Involved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hands-on mentoring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Flipboard/chart and markers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brainstorm some ways in which they can be more involved with employees they mentor. What might they have valued from a mentor – or did they value from a mentor – in their early careers? List these on the 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“hands on mentoring” important for Millennials?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129</a:t>
            </a:fld>
            <a:endParaRPr lang="en-US" dirty="0"/>
          </a:p>
        </p:txBody>
      </p:sp>
    </p:spTree>
    <p:extLst>
      <p:ext uri="{BB962C8B-B14F-4D97-AF65-F5344CB8AC3E}">
        <p14:creationId xmlns:p14="http://schemas.microsoft.com/office/powerpoint/2010/main" val="72858494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Because Millennials value mentoring and the opportunity to grow and develop, serial mentoring should be a part of the onboarding process for them. Serial mentoring is a process by which one employee is mentored by several more experienced employees, ideally with expertise in different areas of the organization. This allows the Millennial to experience a variety of perspectives and a high level of hands-on mentoring, while also not placing the entire burden for mentoring new hires on one or two managers or supervisors. With serial mentoring, employees benefit from various team members’ expertise, and managers and supervisors get to work with a variety of new hires. Incorporating serial mentoring into the onboarding process fosters a climate of continuous mentoring.</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serial mentoring.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Serial mentoring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how serial mentoring can be beneficial.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10-Mentors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Discuss the mentors you have benefited from in your career.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serial mentoring benefit both employees and supervisors?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130</a:t>
            </a:fld>
            <a:endParaRPr lang="en-US" dirty="0"/>
          </a:p>
        </p:txBody>
      </p:sp>
    </p:spTree>
    <p:extLst>
      <p:ext uri="{BB962C8B-B14F-4D97-AF65-F5344CB8AC3E}">
        <p14:creationId xmlns:p14="http://schemas.microsoft.com/office/powerpoint/2010/main" val="226011992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While Millennials thrive on mentoring, they are more skeptical of authoritarian relationships. When mentoring Millennials you should strive to be collaborative rather than dictatorial or authoritarian. Millennials tend to disengage when confronted with what they perceive as authoritarian leadership. The mentoring process for Millennials should be reciprocal and open. Spend as much time listening to the employee as you do issuing expectations or directions. Invite conversation rather than giving orders. If a Millennial employee gets the sense that he or she will be disciplined by a mentor, the relationship suffers. While it may at times be necessary to discuss areas of improvement or even issue a reprimand, ideally the mentor will not be the person to do this. Millennials seek out partners in their growth and success, and mentors who instead become dictatorial or authoritarian undermine that relationship. Serial mentoring can be helpful in balancing this issue.</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mentoring vs authority.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 a Mentor, Not an Authority Figure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mentors vs authority figures.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discuss the characteristics of a good mentor. Also discuss the characteristics of an authority figure. Make two lists on the 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mentoring differ from acting as an authority figure?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131</a:t>
            </a:fld>
            <a:endParaRPr lang="en-US" dirty="0"/>
          </a:p>
        </p:txBody>
      </p:sp>
    </p:spTree>
    <p:extLst>
      <p:ext uri="{BB962C8B-B14F-4D97-AF65-F5344CB8AC3E}">
        <p14:creationId xmlns:p14="http://schemas.microsoft.com/office/powerpoint/2010/main" val="42846707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835256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Another common criticism of Millennials is that they have short attention spans and cannot focus on the task at hand. Looked at from another perspective, however, we see that Millennials are skilled multi-taskers. They also have a high level of curiosity, and growing up alongside technology such as the Internet has allowed them to indulge this exploratory drive. Harness this exploratory drive toward work. Encourage millennial employees to explore areas of the organization’s work, or of their own professional development. Give them projects and tasks that allow them to use this intellectual curiosity. Provide them with opportunities to learn new skills, to multitask, and to research and explore. Rather than seeing Millennials’ ability to multitask as evidence of a lack of focus, instead leverage it to help them grow professionally. If the value of this exploratory curiosity is made clear from the beginning of onboarding, millennial employees can work with their mentors to find ways to channel this drive into success in the workplace.</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exploration.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Channel the Exploratory Drive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encourage exploration in work.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class, discuss times in which you’ve found yourself wanting to explore or deviate from the task at hand to investigate something that interests you. Brainstorm a list of ways to encourage this within the scope of work. List the ideas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Millennials’ exploratory drive be an asset at work?</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132</a:t>
            </a:fld>
            <a:endParaRPr lang="en-US" dirty="0"/>
          </a:p>
        </p:txBody>
      </p:sp>
    </p:spTree>
    <p:extLst>
      <p:ext uri="{BB962C8B-B14F-4D97-AF65-F5344CB8AC3E}">
        <p14:creationId xmlns:p14="http://schemas.microsoft.com/office/powerpoint/2010/main" val="342566437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Whitney had her first full time office job, and access to incredibly high speed internet. While she always went online with the intention of accessing information for her projects, she invariably found herself researching unrelated topics, sometimes for hours at a time. She knew that this was not helping her productivity. Whitney’s manager also noticed that she seemed to always have browser windows open when she strolled past her cubicle. One day Whitney’s manager suggested that Whitney use her online time to explore ways in which she could be more productive. Whitney found herself reading several helpful blogs about procrastination and multitasking. She told her manager about this in their weekly follow up. Together they agreed that Whitney should spend two hours per week searching out professional development blogs and articles so that she could learn more about working efficiently.</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Mentoring Millennials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mentoring Millennials.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did Whitney channel her exploratory drive toward work?</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Whitney’s manager mentor her and help her channel her curiosity?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133</a:t>
            </a:fld>
            <a:endParaRPr lang="en-US" dirty="0"/>
          </a:p>
        </p:txBody>
      </p:sp>
    </p:spTree>
    <p:extLst>
      <p:ext uri="{BB962C8B-B14F-4D97-AF65-F5344CB8AC3E}">
        <p14:creationId xmlns:p14="http://schemas.microsoft.com/office/powerpoint/2010/main" val="303826097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the most important things that employees learn in the onboarding process is how they will be assigned work, what expectations for work are, and how they will be rewarded or compensated. When assigning work to the millennial employee, managers and supervisors should keep in mind these employees’ need for structure, specific guidelines and clear expectations, and feedback.</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144</a:t>
            </a:fld>
            <a:endParaRPr lang="en-US" dirty="0"/>
          </a:p>
        </p:txBody>
      </p:sp>
    </p:spTree>
    <p:extLst>
      <p:ext uri="{BB962C8B-B14F-4D97-AF65-F5344CB8AC3E}">
        <p14:creationId xmlns:p14="http://schemas.microsoft.com/office/powerpoint/2010/main" val="272476591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As we discussed in Module 8, Millennials feel most capable when they have clear guidelines and structure around work. Making clear what they can expect in terms of structure and guidance around tasks and projects, and to whom they can turn to if they find these lacking, is a key component of onboarding. When providing structure for a Millennial employee, make clear who and what is involved in a project or task, who they can go to with questions or concerns, the order in which tasks should be completed, and any relevant deadlines or benchmarks. Make guidelines and instructions as clear, comprehensive, and systematic as possible.</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importance of creating clear structure and guidelines.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Provide Clear Structure and Guidelines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to provide clear structure and guidelines.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Flipboard/chart and markers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Bring in some examples of common tasks or projects.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break each task or project down into clear steps. Create a set of guidelines that you would communicate to an employee assigned to the task or project.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provide clear structure and guidelines?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145</a:t>
            </a:fld>
            <a:endParaRPr lang="en-US" dirty="0"/>
          </a:p>
        </p:txBody>
      </p:sp>
    </p:spTree>
    <p:extLst>
      <p:ext uri="{BB962C8B-B14F-4D97-AF65-F5344CB8AC3E}">
        <p14:creationId xmlns:p14="http://schemas.microsoft.com/office/powerpoint/2010/main" val="62594337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Along with their desire for structure and guidelines, Millennials seek out benchmarks or specific points at which they can have their project evaluated. When assigning work, provide specific benchmarks. These can be points at which the employee has to have his or her work signed off, or simply points at which he or she can reflect on or evaluate the progress made. Benchmarks or mini-deadlines are also useful in helping the Millennial employee plan his or her time. Especially in light of Millennials’ preference for multitasking, having a set of benchmarks to achieve can keep the employee on task, help prevent procrastination, and head off any problems or issues before they become unmanageable.</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how to set benchmarks.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Provide Specific Benchmarks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to set benchmarks.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11-Benchmarks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are benchmarks helpful?</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146</a:t>
            </a:fld>
            <a:endParaRPr lang="en-US" dirty="0"/>
          </a:p>
        </p:txBody>
      </p:sp>
    </p:spTree>
    <p:extLst>
      <p:ext uri="{BB962C8B-B14F-4D97-AF65-F5344CB8AC3E}">
        <p14:creationId xmlns:p14="http://schemas.microsoft.com/office/powerpoint/2010/main" val="56152341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Millennials may over or underestimate what they can accomplish in a given period of time and with the available resources. When setting guidelines and benchmarks, it is also key to set boundaries. Make clear what is expected of the employee, at what point he or she may seek help and from whom, and what the consequences of not meeting benchmarks or deadlines will be. Also provide reality checks. Discuss with the employee his or her plan for accomplishing the work. Offer your own experiences about the time and resources similar tasks or projects have taken. Encourage the employee to consider issues that he or she has not thought of, such as the need to coordinate with team members or allow for administrative tasks such as copying of documents.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boundaries and reality checks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Set Boundaries and Provide Reality Checks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to set boundaries and reality checks.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Flipboard/chart and markers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Brainstorm about issues that can derail projects and come up with a list of reality checks that should be provided. Discuss how to set boundaries around work. List these ideas on the 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setting boundaries and providing reality checks important?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147</a:t>
            </a:fld>
            <a:endParaRPr lang="en-US" dirty="0"/>
          </a:p>
        </p:txBody>
      </p:sp>
    </p:spTree>
    <p:extLst>
      <p:ext uri="{BB962C8B-B14F-4D97-AF65-F5344CB8AC3E}">
        <p14:creationId xmlns:p14="http://schemas.microsoft.com/office/powerpoint/2010/main" val="91814431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While providing clear guidelines, setting boundaries, and providing reality checks are all important when assigning work to millennial employees, it is also key not to dictate. Millennials want guidance, but also want to feel as though they are collaborating. Taking a dictatorial approach to assigning work to Millennials is likely to backfire, as they may disengage or become skeptical of the value of what they are doing. The exploratory drive that characterizes Millennials can be leveraged here as well, as they are guided in their work but allowed to find their own methods and solutions. Providing a clear structure while allowing Millennials to navigate tasks and projects on their own time and choosing, is likely to generate the most buy in and productive work.</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guiding rather than dictating.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Guide, Don’t Dictate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guiding vs dictating.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difference between guiding and dictating. Make a list of characteristics and ideas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difference between guiding and dictating?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148</a:t>
            </a:fld>
            <a:endParaRPr lang="en-US" dirty="0"/>
          </a:p>
        </p:txBody>
      </p:sp>
    </p:spTree>
    <p:extLst>
      <p:ext uri="{BB962C8B-B14F-4D97-AF65-F5344CB8AC3E}">
        <p14:creationId xmlns:p14="http://schemas.microsoft.com/office/powerpoint/2010/main" val="63615207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Sylvia is a very traditional manager. She is used to providing her direct reports with a list of tasks to be done, along with deadlines, and having the work done to her specifications. When she began working with Tyler, a new employee in his late 20s, she didn’t understand why he often had many questions about how to complete work. As far as she was concerned, he should have been able to meet the deadlines as directed. She was consistently frustrated that he seemed to need so much handholding, and even then he often was late with work or needed to do it over. In talking with Margot, another manager, Sylvia voiced her frustrations. Margot suggested that Sylvia outline each of Tyler’s tasks in detail, including providing small mini-deadlines and scheduling time to talk through Tyler’s plan for completing each project. </a:t>
            </a:r>
          </a:p>
          <a:p>
            <a:r>
              <a:rPr lang="en-US" dirty="0"/>
              <a:t>Sylvia was skeptical, but decided to try it. When Tyler was provided with step by step guidelines, he seemed to be able to complete projects in a more timely fashion, with better results. Sylvia also learned that Tyler wasn’t always able to think ahead about potential obstacles and often underestimated the time projects might take. After they began having weekly meetings about his progress, she noticed that Tyler seemed more confident and more able to plan out his projects to account for obstacles and delays.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Assigning Work to the Millennial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Address the importance of providing guidance when assigning work to the Millennial employee.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do you think that Sylvia’s new approach to Tyler and his work changed the results?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was holding Tyler back from being as productive as Sylvia wished?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149</a:t>
            </a:fld>
            <a:endParaRPr lang="en-US" dirty="0"/>
          </a:p>
        </p:txBody>
      </p:sp>
    </p:spTree>
    <p:extLst>
      <p:ext uri="{BB962C8B-B14F-4D97-AF65-F5344CB8AC3E}">
        <p14:creationId xmlns:p14="http://schemas.microsoft.com/office/powerpoint/2010/main" val="135916387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Feedback is a vital part of onboarding and nurturing any employee, but it is especially important for Millennials. Taking the time to provide frequent quality feedback helps Millennials feel that the organization is invested in them and their success. Because Millennials are used to receiving feedback often from many people in their lives, they tend to do their best work in a feedback-rich environment.</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160</a:t>
            </a:fld>
            <a:endParaRPr lang="en-US" dirty="0"/>
          </a:p>
        </p:txBody>
      </p:sp>
    </p:spTree>
    <p:extLst>
      <p:ext uri="{BB962C8B-B14F-4D97-AF65-F5344CB8AC3E}">
        <p14:creationId xmlns:p14="http://schemas.microsoft.com/office/powerpoint/2010/main" val="207017062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Millennials have grown up in a feedback-rich environment. They are used to being recognized for their contributions. They are also used to looking to teachers, parents, and other more knowledgeable others for evaluation of their performance. When they are not receiving frequent quality feedback, Millennials may question whether they are succeeding or performing up to standards. This may make them anxious or even disengaged. Leverage Millennials desire for frequent feedback by taking the opportunity to offer both informal and formal feedback often.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feedback.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Millennials Thrive on Feedback!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generating feedback statements.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12-Feedback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exercise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do we give frequent feedback to Millennials?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161</a:t>
            </a:fld>
            <a:endParaRPr lang="en-US" dirty="0"/>
          </a:p>
        </p:txBody>
      </p:sp>
    </p:spTree>
    <p:extLst>
      <p:ext uri="{BB962C8B-B14F-4D97-AF65-F5344CB8AC3E}">
        <p14:creationId xmlns:p14="http://schemas.microsoft.com/office/powerpoint/2010/main" val="17498522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7</a:t>
            </a:fld>
            <a:endParaRPr lang="en-CA" dirty="0"/>
          </a:p>
        </p:txBody>
      </p:sp>
    </p:spTree>
    <p:extLst>
      <p:ext uri="{BB962C8B-B14F-4D97-AF65-F5344CB8AC3E}">
        <p14:creationId xmlns:p14="http://schemas.microsoft.com/office/powerpoint/2010/main" val="272808816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Learning to give quality feedback is a skill. Feedback is more than just affirmation of quality performance or criticism of poor performance. Quality feedback recognizes strengths and opportunities for growth. Millennials especially need more than just affirmation of a job well done or corrective feedback on work not up to standards. Part of their exploratory mindset is wanting feedback that outlines specifically what they are doing well and where they can improve. </a:t>
            </a:r>
          </a:p>
          <a:p>
            <a:r>
              <a:rPr lang="en-US" dirty="0"/>
              <a:t>Some key characteristics of quality feedback:</a:t>
            </a:r>
          </a:p>
          <a:p>
            <a:r>
              <a:rPr lang="en-US" dirty="0"/>
              <a:t>•	It is specific</a:t>
            </a:r>
          </a:p>
          <a:p>
            <a:r>
              <a:rPr lang="en-US" dirty="0"/>
              <a:t>•	It is descriptive rather than evaluative</a:t>
            </a:r>
          </a:p>
          <a:p>
            <a:r>
              <a:rPr lang="en-US" dirty="0"/>
              <a:t>•	It is timely</a:t>
            </a:r>
          </a:p>
          <a:p>
            <a:r>
              <a:rPr lang="en-US" dirty="0"/>
              <a:t>•	It is actionable</a:t>
            </a:r>
          </a:p>
          <a:p>
            <a:r>
              <a:rPr lang="en-US" dirty="0"/>
              <a:t>•	It focuses on behavior rather than personality traits</a:t>
            </a:r>
          </a:p>
          <a:p>
            <a:r>
              <a:rPr lang="en-US" dirty="0"/>
              <a:t>•	It is concrete</a:t>
            </a:r>
          </a:p>
          <a:p>
            <a:r>
              <a:rPr lang="en-US" dirty="0"/>
              <a:t>•	It is continuous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the importance of giving quality feedback.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Quality Feedback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elements of quality feedback.</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Bring in some example scenarios where the class might have to give an employee feedback, both positive and constructive.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Present the example scenarios. Have the class brainstorm about what feedback should be given, then craft feedback statements.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characteristics of quality feedback?</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162</a:t>
            </a:fld>
            <a:endParaRPr lang="en-US" dirty="0"/>
          </a:p>
        </p:txBody>
      </p:sp>
    </p:spTree>
    <p:extLst>
      <p:ext uri="{BB962C8B-B14F-4D97-AF65-F5344CB8AC3E}">
        <p14:creationId xmlns:p14="http://schemas.microsoft.com/office/powerpoint/2010/main" val="395692261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Because Millennials desire continuous feedback, it is not necessary or practical to deliver all feedback in the context of formal meetings or check ins. Millennials value informal feedback, in the form of emails or just in the course of casual interactions throughout the work week. Do not feel that every feedback session has to take the form of a meeting, follow-up, or a check-in. Taking the time to offer informal feedback frequently will build rapport with millennial employees and create the kind of feedback rich environment in which these employees thrive. Informal feedback can still incorporate all the elements of quality feedback.</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informal feedback.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Informal feedback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giving informal feedback.</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None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participants to brainstorm situations in which they might give an employee informal feedback. Have them practice giving informal feedback to each other.</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 we give informal feedback?</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163</a:t>
            </a:fld>
            <a:endParaRPr lang="en-US" dirty="0"/>
          </a:p>
        </p:txBody>
      </p:sp>
    </p:spTree>
    <p:extLst>
      <p:ext uri="{BB962C8B-B14F-4D97-AF65-F5344CB8AC3E}">
        <p14:creationId xmlns:p14="http://schemas.microsoft.com/office/powerpoint/2010/main" val="140201812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Frequent informal feedback is important when working with Millennials. They also value more formal feedback on a regular basis. Establishing regular times to give your employees formal feedback, including developing goals for improvement and recognizing growth that has occurred, will keep millennial employees engaged and growing in their work. Do not wait for an extraordinary success to occur or a problem to arise to give formal feedback to a millennial employee. Likewise, do not limit formal feedback to the yearly performance review. Millennials appreciate being able to check in about how they are doing, and may respond especially well to specific examples or quantifiable results.</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formal feedback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Formal Feedback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to give formal feedback.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None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brainstorm situations in which they might give formal feedback to an employee. Have them practice giving formal feedback to each other.</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 we give formal feedback?</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164</a:t>
            </a:fld>
            <a:endParaRPr lang="en-US" dirty="0"/>
          </a:p>
        </p:txBody>
      </p:sp>
    </p:spTree>
    <p:extLst>
      <p:ext uri="{BB962C8B-B14F-4D97-AF65-F5344CB8AC3E}">
        <p14:creationId xmlns:p14="http://schemas.microsoft.com/office/powerpoint/2010/main" val="224249389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Louis typically gives his employees formal feedback once a year, at their performance reviews. Otherwise, he only gives feedback when a problem arises or when an employee accomplishes something major. When Camilla started working in his department, he was struck by how often she needed to be told she was doing well, and how she continuously asked how she was doing. She was performing well, and Louis didn’t understand her anxiety. Another manager suggested that Louis take the time to give Camilla feedback once a week on how she was coming along in her new job, what she was doing well, and where she could improve. After just a few weeks, Louis noticed Camilla seemed less anxious and more confident in her job.</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Providing Feedback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how feedback empowers employees.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Why do you think Louis was confused by Camilla’s need for feedback?</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regular feedback impact Camilla’s performance?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165</a:t>
            </a:fld>
            <a:endParaRPr lang="en-US" dirty="0"/>
          </a:p>
        </p:txBody>
      </p:sp>
    </p:spTree>
    <p:extLst>
      <p:ext uri="{BB962C8B-B14F-4D97-AF65-F5344CB8AC3E}">
        <p14:creationId xmlns:p14="http://schemas.microsoft.com/office/powerpoint/2010/main" val="373714994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Ella Wheeler Wilcox: A pat on the back is only a few vertebrae removed from a kick in the pants, but is miles ahead in results.</a:t>
            </a:r>
          </a:p>
          <a:p>
            <a:r>
              <a:rPr lang="en-US" dirty="0"/>
              <a:t>•	John C. Wilcox: Mentoring is a brain to pick, an ear to listen, and a push in the right direction.</a:t>
            </a:r>
          </a:p>
          <a:p>
            <a:r>
              <a:rPr lang="en-US" dirty="0"/>
              <a:t>•	Bob Nelson: Take time to appreciate employees and they will reciprocate in a thousand ways.</a:t>
            </a:r>
          </a:p>
          <a:p>
            <a:r>
              <a:rPr lang="en-US" dirty="0"/>
              <a:t>•	Fred Allen: Treat employees like partners, and they act like partners.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177</a:t>
            </a:fld>
            <a:endParaRPr lang="en-US" dirty="0"/>
          </a:p>
        </p:txBody>
      </p:sp>
    </p:spTree>
    <p:extLst>
      <p:ext uri="{BB962C8B-B14F-4D97-AF65-F5344CB8AC3E}">
        <p14:creationId xmlns:p14="http://schemas.microsoft.com/office/powerpoint/2010/main" val="189057223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178</a:t>
            </a:fld>
            <a:endParaRPr lang="en-US" dirty="0"/>
          </a:p>
        </p:txBody>
      </p:sp>
    </p:spTree>
    <p:extLst>
      <p:ext uri="{BB962C8B-B14F-4D97-AF65-F5344CB8AC3E}">
        <p14:creationId xmlns:p14="http://schemas.microsoft.com/office/powerpoint/2010/main" val="10536486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cap="all" dirty="0">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179</a:t>
            </a:fld>
            <a:endParaRPr lang="en-US" dirty="0"/>
          </a:p>
        </p:txBody>
      </p:sp>
    </p:spTree>
    <p:extLst>
      <p:ext uri="{BB962C8B-B14F-4D97-AF65-F5344CB8AC3E}">
        <p14:creationId xmlns:p14="http://schemas.microsoft.com/office/powerpoint/2010/main" val="49153248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180</a:t>
            </a:fld>
            <a:endParaRPr lang="en-CA" dirty="0"/>
          </a:p>
        </p:txBody>
      </p:sp>
    </p:spTree>
    <p:extLst>
      <p:ext uri="{BB962C8B-B14F-4D97-AF65-F5344CB8AC3E}">
        <p14:creationId xmlns:p14="http://schemas.microsoft.com/office/powerpoint/2010/main" val="185422445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181</a:t>
            </a:fld>
            <a:endParaRPr lang="en-US" dirty="0"/>
          </a:p>
        </p:txBody>
      </p:sp>
    </p:spTree>
    <p:extLst>
      <p:ext uri="{BB962C8B-B14F-4D97-AF65-F5344CB8AC3E}">
        <p14:creationId xmlns:p14="http://schemas.microsoft.com/office/powerpoint/2010/main" val="100105634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182</a:t>
            </a:fld>
            <a:endParaRPr lang="en-US" dirty="0"/>
          </a:p>
        </p:txBody>
      </p:sp>
    </p:spTree>
    <p:extLst>
      <p:ext uri="{BB962C8B-B14F-4D97-AF65-F5344CB8AC3E}">
        <p14:creationId xmlns:p14="http://schemas.microsoft.com/office/powerpoint/2010/main" val="18509265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8</a:t>
            </a:fld>
            <a:endParaRPr lang="en-CA" dirty="0"/>
          </a:p>
        </p:txBody>
      </p:sp>
    </p:spTree>
    <p:extLst>
      <p:ext uri="{BB962C8B-B14F-4D97-AF65-F5344CB8AC3E}">
        <p14:creationId xmlns:p14="http://schemas.microsoft.com/office/powerpoint/2010/main" val="13207988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183</a:t>
            </a:fld>
            <a:endParaRPr lang="en-CA" dirty="0"/>
          </a:p>
        </p:txBody>
      </p:sp>
    </p:spTree>
    <p:extLst>
      <p:ext uri="{BB962C8B-B14F-4D97-AF65-F5344CB8AC3E}">
        <p14:creationId xmlns:p14="http://schemas.microsoft.com/office/powerpoint/2010/main" val="7112287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9</a:t>
            </a:fld>
            <a:endParaRPr lang="en-CA" dirty="0"/>
          </a:p>
        </p:txBody>
      </p:sp>
    </p:spTree>
    <p:extLst>
      <p:ext uri="{BB962C8B-B14F-4D97-AF65-F5344CB8AC3E}">
        <p14:creationId xmlns:p14="http://schemas.microsoft.com/office/powerpoint/2010/main" val="7704461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391400" y="381000"/>
            <a:ext cx="1752600" cy="4419600"/>
          </a:xfrm>
          <a:noFill/>
          <a:ln>
            <a:noFill/>
          </a:ln>
        </p:spPr>
        <p:txBody>
          <a:bodyPr/>
          <a:lstStyle>
            <a:lvl1pPr marL="0" indent="0" algn="l" rtl="0" eaLnBrk="1" fontAlgn="auto" hangingPunct="1">
              <a:lnSpc>
                <a:spcPct val="115000"/>
              </a:lnSpc>
              <a:spcBef>
                <a:spcPct val="0"/>
              </a:spcBef>
              <a:spcAft>
                <a:spcPts val="0"/>
              </a:spcAft>
              <a:buFont typeface="Arial" charset="0"/>
              <a:buNone/>
              <a:defRPr lang="en-US" sz="1800" i="0" kern="1200" dirty="0" smtClean="0">
                <a:solidFill>
                  <a:schemeClr val="tx1"/>
                </a:solidFill>
                <a:effectLst/>
                <a:latin typeface="+mn-lt"/>
                <a:ea typeface="+mn-ea"/>
                <a:cs typeface="Times New Roman" pitchFamily="18" charset="0"/>
              </a:defRPr>
            </a:lvl1pPr>
          </a:lstStyle>
          <a:p>
            <a:pPr lvl="0"/>
            <a:r>
              <a:rPr lang="en-US" dirty="0"/>
              <a:t>Click to edit Master text styles</a:t>
            </a:r>
          </a:p>
        </p:txBody>
      </p:sp>
      <p:pic>
        <p:nvPicPr>
          <p:cNvPr id="6" name="Picture 5" descr="C:\Users\Darren\Desktop\New Photos\s03076.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781800" y="5372450"/>
            <a:ext cx="2296312" cy="1447800"/>
          </a:xfrm>
          <a:prstGeom prst="rect">
            <a:avLst/>
          </a:prstGeom>
          <a:noFill/>
          <a:ln>
            <a:noFill/>
          </a:ln>
        </p:spPr>
      </p:pic>
    </p:spTree>
    <p:extLst>
      <p:ext uri="{BB962C8B-B14F-4D97-AF65-F5344CB8AC3E}">
        <p14:creationId xmlns:p14="http://schemas.microsoft.com/office/powerpoint/2010/main" val="20958955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AIM section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2297728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 AIM section slide_CUSTOM-HD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4" name="Text Placeholder 3">
            <a:extLst>
              <a:ext uri="{FF2B5EF4-FFF2-40B4-BE49-F238E27FC236}">
                <a16:creationId xmlns:a16="http://schemas.microsoft.com/office/drawing/2014/main" id="{0B6FF06A-E24D-4F83-9455-4C59BC96588C}"/>
              </a:ext>
            </a:extLst>
          </p:cNvPr>
          <p:cNvSpPr>
            <a:spLocks noGrp="1"/>
          </p:cNvSpPr>
          <p:nvPr>
            <p:ph type="body" sz="quarter" idx="11"/>
          </p:nvPr>
        </p:nvSpPr>
        <p:spPr>
          <a:xfrm>
            <a:off x="9677400" y="3733800"/>
            <a:ext cx="3657600" cy="2590800"/>
          </a:xfrm>
        </p:spPr>
        <p:txBody>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312118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tyle AIM Basic_CUSTOM-GF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10" name="Content Placeholder 3">
            <a:extLst>
              <a:ext uri="{FF2B5EF4-FFF2-40B4-BE49-F238E27FC236}">
                <a16:creationId xmlns:a16="http://schemas.microsoft.com/office/drawing/2014/main" id="{836BCF92-E315-4765-8534-ECE021097009}"/>
              </a:ext>
            </a:extLst>
          </p:cNvPr>
          <p:cNvSpPr>
            <a:spLocks noGrp="1"/>
          </p:cNvSpPr>
          <p:nvPr>
            <p:ph sz="quarter" idx="11" hasCustomPrompt="1"/>
          </p:nvPr>
        </p:nvSpPr>
        <p:spPr>
          <a:xfrm>
            <a:off x="179512" y="702668"/>
            <a:ext cx="8784976" cy="288032"/>
          </a:xfrm>
          <a:prstGeom prst="rect">
            <a:avLst/>
          </a:prstGeom>
        </p:spPr>
        <p:txBody>
          <a:bodyPr/>
          <a:lstStyle>
            <a:lvl1pPr marL="0" indent="0">
              <a:buNone/>
              <a:defRPr sz="1400" b="0">
                <a:solidFill>
                  <a:srgbClr val="7F7F7F"/>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2" name="Title 1">
            <a:extLst>
              <a:ext uri="{FF2B5EF4-FFF2-40B4-BE49-F238E27FC236}">
                <a16:creationId xmlns:a16="http://schemas.microsoft.com/office/drawing/2014/main" id="{D570B55A-8DA1-4A5C-BBB0-89D5F2F3A8ED}"/>
              </a:ext>
            </a:extLst>
          </p:cNvPr>
          <p:cNvSpPr>
            <a:spLocks noGrp="1"/>
          </p:cNvSpPr>
          <p:nvPr>
            <p:ph type="title"/>
          </p:nvPr>
        </p:nvSpPr>
        <p:spPr>
          <a:xfrm>
            <a:off x="179512" y="202331"/>
            <a:ext cx="8784976" cy="392067"/>
          </a:xfrm>
          <a:prstGeom prst="rect">
            <a:avLst/>
          </a:prstGeom>
        </p:spPr>
        <p:txBody>
          <a:bodyPr anchor="t"/>
          <a:lstStyle>
            <a:lvl1pPr algn="l">
              <a:defRPr sz="20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5810617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2358392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18257308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68743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73475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988247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First Slid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0" name="TextBox 9">
            <a:extLst>
              <a:ext uri="{FF2B5EF4-FFF2-40B4-BE49-F238E27FC236}">
                <a16:creationId xmlns:a16="http://schemas.microsoft.com/office/drawing/2014/main" id="{D19A5886-A09D-499A-9D74-BD03D3715021}"/>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35251784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econd Slide_Intr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0772A7-1B00-489A-B853-5357FC25FD71}"/>
              </a:ext>
            </a:extLst>
          </p:cNvPr>
          <p:cNvSpPr/>
          <p:nvPr userDrawn="1"/>
        </p:nvSpPr>
        <p:spPr>
          <a:xfrm>
            <a:off x="0" y="-27384"/>
            <a:ext cx="9144000" cy="4368120"/>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pic>
        <p:nvPicPr>
          <p:cNvPr id="36" name="Picture 35">
            <a:extLst>
              <a:ext uri="{FF2B5EF4-FFF2-40B4-BE49-F238E27FC236}">
                <a16:creationId xmlns:a16="http://schemas.microsoft.com/office/drawing/2014/main" id="{97841E1B-8191-4FDD-819E-D8CDF661DF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92280" y="5517232"/>
            <a:ext cx="1924151" cy="938025"/>
          </a:xfrm>
          <a:prstGeom prst="rect">
            <a:avLst/>
          </a:prstGeom>
        </p:spPr>
      </p:pic>
      <p:sp>
        <p:nvSpPr>
          <p:cNvPr id="37" name="Rectangle 36">
            <a:extLst>
              <a:ext uri="{FF2B5EF4-FFF2-40B4-BE49-F238E27FC236}">
                <a16:creationId xmlns:a16="http://schemas.microsoft.com/office/drawing/2014/main" id="{3BF09324-533F-487E-BA0B-4350DB30FCA2}"/>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B2FC6B14-4A6D-48CF-83D1-C366CDF763DA}"/>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5080626F-948F-4E07-A5A2-FA07BDDB8ED4}"/>
              </a:ext>
            </a:extLst>
          </p:cNvPr>
          <p:cNvGrpSpPr/>
          <p:nvPr userDrawn="1"/>
        </p:nvGrpSpPr>
        <p:grpSpPr>
          <a:xfrm>
            <a:off x="-1332656" y="-339274"/>
            <a:ext cx="5472608" cy="5472608"/>
            <a:chOff x="-1452814" y="-339274"/>
            <a:chExt cx="5472608" cy="5472608"/>
          </a:xfrm>
        </p:grpSpPr>
        <p:sp>
          <p:nvSpPr>
            <p:cNvPr id="6" name="Freeform: Shape 5">
              <a:extLst>
                <a:ext uri="{FF2B5EF4-FFF2-40B4-BE49-F238E27FC236}">
                  <a16:creationId xmlns:a16="http://schemas.microsoft.com/office/drawing/2014/main" id="{3C51ECD1-0A1E-42CA-80BA-0F4BC2F9DC75}"/>
                </a:ext>
              </a:extLst>
            </p:cNvPr>
            <p:cNvSpPr/>
            <p:nvPr userDrawn="1"/>
          </p:nvSpPr>
          <p:spPr>
            <a:xfrm>
              <a:off x="-254000" y="1833880"/>
              <a:ext cx="939800" cy="1772920"/>
            </a:xfrm>
            <a:custGeom>
              <a:avLst/>
              <a:gdLst>
                <a:gd name="connsiteX0" fmla="*/ 228600 w 939800"/>
                <a:gd name="connsiteY0" fmla="*/ 10160 h 1772920"/>
                <a:gd name="connsiteX1" fmla="*/ 482600 w 939800"/>
                <a:gd name="connsiteY1" fmla="*/ 101600 h 1772920"/>
                <a:gd name="connsiteX2" fmla="*/ 513080 w 939800"/>
                <a:gd name="connsiteY2" fmla="*/ 152400 h 1772920"/>
                <a:gd name="connsiteX3" fmla="*/ 447040 w 939800"/>
                <a:gd name="connsiteY3" fmla="*/ 314960 h 1772920"/>
                <a:gd name="connsiteX4" fmla="*/ 558800 w 939800"/>
                <a:gd name="connsiteY4" fmla="*/ 416560 h 1772920"/>
                <a:gd name="connsiteX5" fmla="*/ 604520 w 939800"/>
                <a:gd name="connsiteY5" fmla="*/ 441960 h 1772920"/>
                <a:gd name="connsiteX6" fmla="*/ 741680 w 939800"/>
                <a:gd name="connsiteY6" fmla="*/ 375920 h 1772920"/>
                <a:gd name="connsiteX7" fmla="*/ 802640 w 939800"/>
                <a:gd name="connsiteY7" fmla="*/ 396240 h 1772920"/>
                <a:gd name="connsiteX8" fmla="*/ 878840 w 939800"/>
                <a:gd name="connsiteY8" fmla="*/ 518160 h 1772920"/>
                <a:gd name="connsiteX9" fmla="*/ 919480 w 939800"/>
                <a:gd name="connsiteY9" fmla="*/ 675640 h 1772920"/>
                <a:gd name="connsiteX10" fmla="*/ 787400 w 939800"/>
                <a:gd name="connsiteY10" fmla="*/ 762000 h 1772920"/>
                <a:gd name="connsiteX11" fmla="*/ 751840 w 939800"/>
                <a:gd name="connsiteY11" fmla="*/ 787400 h 1772920"/>
                <a:gd name="connsiteX12" fmla="*/ 762000 w 939800"/>
                <a:gd name="connsiteY12" fmla="*/ 924560 h 1772920"/>
                <a:gd name="connsiteX13" fmla="*/ 756920 w 939800"/>
                <a:gd name="connsiteY13" fmla="*/ 965200 h 1772920"/>
                <a:gd name="connsiteX14" fmla="*/ 909320 w 939800"/>
                <a:gd name="connsiteY14" fmla="*/ 1010920 h 1772920"/>
                <a:gd name="connsiteX15" fmla="*/ 939800 w 939800"/>
                <a:gd name="connsiteY15" fmla="*/ 1107440 h 1772920"/>
                <a:gd name="connsiteX16" fmla="*/ 853440 w 939800"/>
                <a:gd name="connsiteY16" fmla="*/ 1330960 h 1772920"/>
                <a:gd name="connsiteX17" fmla="*/ 802640 w 939800"/>
                <a:gd name="connsiteY17" fmla="*/ 1366520 h 1772920"/>
                <a:gd name="connsiteX18" fmla="*/ 635000 w 939800"/>
                <a:gd name="connsiteY18" fmla="*/ 1315720 h 1772920"/>
                <a:gd name="connsiteX19" fmla="*/ 508000 w 939800"/>
                <a:gd name="connsiteY19" fmla="*/ 1447800 h 1772920"/>
                <a:gd name="connsiteX20" fmla="*/ 563880 w 939800"/>
                <a:gd name="connsiteY20" fmla="*/ 1610360 h 1772920"/>
                <a:gd name="connsiteX21" fmla="*/ 487680 w 939800"/>
                <a:gd name="connsiteY21" fmla="*/ 1696720 h 1772920"/>
                <a:gd name="connsiteX22" fmla="*/ 299720 w 939800"/>
                <a:gd name="connsiteY22" fmla="*/ 1772920 h 1772920"/>
                <a:gd name="connsiteX23" fmla="*/ 203200 w 939800"/>
                <a:gd name="connsiteY23" fmla="*/ 1696720 h 1772920"/>
                <a:gd name="connsiteX24" fmla="*/ 172720 w 939800"/>
                <a:gd name="connsiteY24" fmla="*/ 1590040 h 1772920"/>
                <a:gd name="connsiteX25" fmla="*/ 0 w 939800"/>
                <a:gd name="connsiteY25" fmla="*/ 1615440 h 1772920"/>
                <a:gd name="connsiteX26" fmla="*/ 25400 w 939800"/>
                <a:gd name="connsiteY26" fmla="*/ 193040 h 1772920"/>
                <a:gd name="connsiteX27" fmla="*/ 121920 w 939800"/>
                <a:gd name="connsiteY27" fmla="*/ 177800 h 1772920"/>
                <a:gd name="connsiteX28" fmla="*/ 152400 w 939800"/>
                <a:gd name="connsiteY28" fmla="*/ 71120 h 1772920"/>
                <a:gd name="connsiteX29" fmla="*/ 177800 w 939800"/>
                <a:gd name="connsiteY29" fmla="*/ 0 h 1772920"/>
                <a:gd name="connsiteX30" fmla="*/ 228600 w 939800"/>
                <a:gd name="connsiteY30" fmla="*/ 10160 h 1772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39800" h="1772920">
                  <a:moveTo>
                    <a:pt x="228600" y="10160"/>
                  </a:moveTo>
                  <a:lnTo>
                    <a:pt x="482600" y="101600"/>
                  </a:lnTo>
                  <a:lnTo>
                    <a:pt x="513080" y="152400"/>
                  </a:lnTo>
                  <a:lnTo>
                    <a:pt x="447040" y="314960"/>
                  </a:lnTo>
                  <a:lnTo>
                    <a:pt x="558800" y="416560"/>
                  </a:lnTo>
                  <a:lnTo>
                    <a:pt x="604520" y="441960"/>
                  </a:lnTo>
                  <a:lnTo>
                    <a:pt x="741680" y="375920"/>
                  </a:lnTo>
                  <a:lnTo>
                    <a:pt x="802640" y="396240"/>
                  </a:lnTo>
                  <a:lnTo>
                    <a:pt x="878840" y="518160"/>
                  </a:lnTo>
                  <a:lnTo>
                    <a:pt x="919480" y="675640"/>
                  </a:lnTo>
                  <a:lnTo>
                    <a:pt x="787400" y="762000"/>
                  </a:lnTo>
                  <a:lnTo>
                    <a:pt x="751840" y="787400"/>
                  </a:lnTo>
                  <a:lnTo>
                    <a:pt x="762000" y="924560"/>
                  </a:lnTo>
                  <a:lnTo>
                    <a:pt x="756920" y="965200"/>
                  </a:lnTo>
                  <a:lnTo>
                    <a:pt x="909320" y="1010920"/>
                  </a:lnTo>
                  <a:lnTo>
                    <a:pt x="939800" y="1107440"/>
                  </a:lnTo>
                  <a:lnTo>
                    <a:pt x="853440" y="1330960"/>
                  </a:lnTo>
                  <a:lnTo>
                    <a:pt x="802640" y="1366520"/>
                  </a:lnTo>
                  <a:lnTo>
                    <a:pt x="635000" y="1315720"/>
                  </a:lnTo>
                  <a:lnTo>
                    <a:pt x="508000" y="1447800"/>
                  </a:lnTo>
                  <a:lnTo>
                    <a:pt x="563880" y="1610360"/>
                  </a:lnTo>
                  <a:lnTo>
                    <a:pt x="487680" y="1696720"/>
                  </a:lnTo>
                  <a:lnTo>
                    <a:pt x="299720" y="1772920"/>
                  </a:lnTo>
                  <a:lnTo>
                    <a:pt x="203200" y="1696720"/>
                  </a:lnTo>
                  <a:lnTo>
                    <a:pt x="172720" y="1590040"/>
                  </a:lnTo>
                  <a:lnTo>
                    <a:pt x="0" y="1615440"/>
                  </a:lnTo>
                  <a:lnTo>
                    <a:pt x="25400" y="193040"/>
                  </a:lnTo>
                  <a:lnTo>
                    <a:pt x="121920" y="177800"/>
                  </a:lnTo>
                  <a:lnTo>
                    <a:pt x="152400" y="71120"/>
                  </a:lnTo>
                  <a:lnTo>
                    <a:pt x="177800" y="0"/>
                  </a:lnTo>
                  <a:lnTo>
                    <a:pt x="228600" y="1016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8F1E01F5-CDCF-4610-990E-A8CD60ADFB2D}"/>
                </a:ext>
              </a:extLst>
            </p:cNvPr>
            <p:cNvSpPr/>
            <p:nvPr userDrawn="1"/>
          </p:nvSpPr>
          <p:spPr>
            <a:xfrm>
              <a:off x="-577420" y="2364030"/>
              <a:ext cx="756932" cy="737318"/>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9F00A568-C945-4D2F-979A-907D70DB30B2}"/>
                </a:ext>
              </a:extLst>
            </p:cNvPr>
            <p:cNvSpPr/>
            <p:nvPr userDrawn="1"/>
          </p:nvSpPr>
          <p:spPr>
            <a:xfrm>
              <a:off x="482600" y="3098800"/>
              <a:ext cx="1498600" cy="1508760"/>
            </a:xfrm>
            <a:custGeom>
              <a:avLst/>
              <a:gdLst>
                <a:gd name="connsiteX0" fmla="*/ 325120 w 1498600"/>
                <a:gd name="connsiteY0" fmla="*/ 127000 h 1508760"/>
                <a:gd name="connsiteX1" fmla="*/ 548640 w 1498600"/>
                <a:gd name="connsiteY1" fmla="*/ 10160 h 1508760"/>
                <a:gd name="connsiteX2" fmla="*/ 655320 w 1498600"/>
                <a:gd name="connsiteY2" fmla="*/ 162560 h 1508760"/>
                <a:gd name="connsiteX3" fmla="*/ 782320 w 1498600"/>
                <a:gd name="connsiteY3" fmla="*/ 152400 h 1508760"/>
                <a:gd name="connsiteX4" fmla="*/ 843280 w 1498600"/>
                <a:gd name="connsiteY4" fmla="*/ 106680 h 1508760"/>
                <a:gd name="connsiteX5" fmla="*/ 889000 w 1498600"/>
                <a:gd name="connsiteY5" fmla="*/ 0 h 1508760"/>
                <a:gd name="connsiteX6" fmla="*/ 1132840 w 1498600"/>
                <a:gd name="connsiteY6" fmla="*/ 91440 h 1508760"/>
                <a:gd name="connsiteX7" fmla="*/ 1097280 w 1498600"/>
                <a:gd name="connsiteY7" fmla="*/ 264160 h 1508760"/>
                <a:gd name="connsiteX8" fmla="*/ 1209040 w 1498600"/>
                <a:gd name="connsiteY8" fmla="*/ 355600 h 1508760"/>
                <a:gd name="connsiteX9" fmla="*/ 1361440 w 1498600"/>
                <a:gd name="connsiteY9" fmla="*/ 304800 h 1508760"/>
                <a:gd name="connsiteX10" fmla="*/ 1493520 w 1498600"/>
                <a:gd name="connsiteY10" fmla="*/ 543560 h 1508760"/>
                <a:gd name="connsiteX11" fmla="*/ 1346200 w 1498600"/>
                <a:gd name="connsiteY11" fmla="*/ 645160 h 1508760"/>
                <a:gd name="connsiteX12" fmla="*/ 1351280 w 1498600"/>
                <a:gd name="connsiteY12" fmla="*/ 802640 h 1508760"/>
                <a:gd name="connsiteX13" fmla="*/ 1498600 w 1498600"/>
                <a:gd name="connsiteY13" fmla="*/ 868680 h 1508760"/>
                <a:gd name="connsiteX14" fmla="*/ 1447800 w 1498600"/>
                <a:gd name="connsiteY14" fmla="*/ 1046480 h 1508760"/>
                <a:gd name="connsiteX15" fmla="*/ 1402080 w 1498600"/>
                <a:gd name="connsiteY15" fmla="*/ 1132840 h 1508760"/>
                <a:gd name="connsiteX16" fmla="*/ 1249680 w 1498600"/>
                <a:gd name="connsiteY16" fmla="*/ 1102360 h 1508760"/>
                <a:gd name="connsiteX17" fmla="*/ 1158240 w 1498600"/>
                <a:gd name="connsiteY17" fmla="*/ 1198880 h 1508760"/>
                <a:gd name="connsiteX18" fmla="*/ 1209040 w 1498600"/>
                <a:gd name="connsiteY18" fmla="*/ 1346200 h 1508760"/>
                <a:gd name="connsiteX19" fmla="*/ 1143000 w 1498600"/>
                <a:gd name="connsiteY19" fmla="*/ 1422400 h 1508760"/>
                <a:gd name="connsiteX20" fmla="*/ 1016000 w 1498600"/>
                <a:gd name="connsiteY20" fmla="*/ 1488440 h 1508760"/>
                <a:gd name="connsiteX21" fmla="*/ 944880 w 1498600"/>
                <a:gd name="connsiteY21" fmla="*/ 1483360 h 1508760"/>
                <a:gd name="connsiteX22" fmla="*/ 853440 w 1498600"/>
                <a:gd name="connsiteY22" fmla="*/ 1336040 h 1508760"/>
                <a:gd name="connsiteX23" fmla="*/ 711200 w 1498600"/>
                <a:gd name="connsiteY23" fmla="*/ 1346200 h 1508760"/>
                <a:gd name="connsiteX24" fmla="*/ 660400 w 1498600"/>
                <a:gd name="connsiteY24" fmla="*/ 1457960 h 1508760"/>
                <a:gd name="connsiteX25" fmla="*/ 614680 w 1498600"/>
                <a:gd name="connsiteY25" fmla="*/ 1508760 h 1508760"/>
                <a:gd name="connsiteX26" fmla="*/ 375920 w 1498600"/>
                <a:gd name="connsiteY26" fmla="*/ 1412240 h 1508760"/>
                <a:gd name="connsiteX27" fmla="*/ 406400 w 1498600"/>
                <a:gd name="connsiteY27" fmla="*/ 1234440 h 1508760"/>
                <a:gd name="connsiteX28" fmla="*/ 309880 w 1498600"/>
                <a:gd name="connsiteY28" fmla="*/ 1148080 h 1508760"/>
                <a:gd name="connsiteX29" fmla="*/ 177800 w 1498600"/>
                <a:gd name="connsiteY29" fmla="*/ 1193800 h 1508760"/>
                <a:gd name="connsiteX30" fmla="*/ 91440 w 1498600"/>
                <a:gd name="connsiteY30" fmla="*/ 1143000 h 1508760"/>
                <a:gd name="connsiteX31" fmla="*/ 20320 w 1498600"/>
                <a:gd name="connsiteY31" fmla="*/ 944880 h 1508760"/>
                <a:gd name="connsiteX32" fmla="*/ 172720 w 1498600"/>
                <a:gd name="connsiteY32" fmla="*/ 853440 h 1508760"/>
                <a:gd name="connsiteX33" fmla="*/ 172720 w 1498600"/>
                <a:gd name="connsiteY33" fmla="*/ 690880 h 1508760"/>
                <a:gd name="connsiteX34" fmla="*/ 0 w 1498600"/>
                <a:gd name="connsiteY34" fmla="*/ 640080 h 1508760"/>
                <a:gd name="connsiteX35" fmla="*/ 50800 w 1498600"/>
                <a:gd name="connsiteY35" fmla="*/ 467360 h 1508760"/>
                <a:gd name="connsiteX36" fmla="*/ 127000 w 1498600"/>
                <a:gd name="connsiteY36" fmla="*/ 360680 h 1508760"/>
                <a:gd name="connsiteX37" fmla="*/ 279400 w 1498600"/>
                <a:gd name="connsiteY37" fmla="*/ 406400 h 1508760"/>
                <a:gd name="connsiteX38" fmla="*/ 381000 w 1498600"/>
                <a:gd name="connsiteY38" fmla="*/ 284480 h 1508760"/>
                <a:gd name="connsiteX39" fmla="*/ 325120 w 1498600"/>
                <a:gd name="connsiteY39" fmla="*/ 127000 h 150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98600" h="1508760">
                  <a:moveTo>
                    <a:pt x="325120" y="127000"/>
                  </a:moveTo>
                  <a:lnTo>
                    <a:pt x="548640" y="10160"/>
                  </a:lnTo>
                  <a:lnTo>
                    <a:pt x="655320" y="162560"/>
                  </a:lnTo>
                  <a:lnTo>
                    <a:pt x="782320" y="152400"/>
                  </a:lnTo>
                  <a:lnTo>
                    <a:pt x="843280" y="106680"/>
                  </a:lnTo>
                  <a:lnTo>
                    <a:pt x="889000" y="0"/>
                  </a:lnTo>
                  <a:lnTo>
                    <a:pt x="1132840" y="91440"/>
                  </a:lnTo>
                  <a:lnTo>
                    <a:pt x="1097280" y="264160"/>
                  </a:lnTo>
                  <a:lnTo>
                    <a:pt x="1209040" y="355600"/>
                  </a:lnTo>
                  <a:lnTo>
                    <a:pt x="1361440" y="304800"/>
                  </a:lnTo>
                  <a:lnTo>
                    <a:pt x="1493520" y="543560"/>
                  </a:lnTo>
                  <a:lnTo>
                    <a:pt x="1346200" y="645160"/>
                  </a:lnTo>
                  <a:lnTo>
                    <a:pt x="1351280" y="802640"/>
                  </a:lnTo>
                  <a:lnTo>
                    <a:pt x="1498600" y="868680"/>
                  </a:lnTo>
                  <a:lnTo>
                    <a:pt x="1447800" y="1046480"/>
                  </a:lnTo>
                  <a:lnTo>
                    <a:pt x="1402080" y="1132840"/>
                  </a:lnTo>
                  <a:lnTo>
                    <a:pt x="1249680" y="1102360"/>
                  </a:lnTo>
                  <a:lnTo>
                    <a:pt x="1158240" y="1198880"/>
                  </a:lnTo>
                  <a:lnTo>
                    <a:pt x="1209040" y="1346200"/>
                  </a:lnTo>
                  <a:lnTo>
                    <a:pt x="1143000" y="1422400"/>
                  </a:lnTo>
                  <a:lnTo>
                    <a:pt x="1016000" y="1488440"/>
                  </a:lnTo>
                  <a:lnTo>
                    <a:pt x="944880" y="1483360"/>
                  </a:lnTo>
                  <a:lnTo>
                    <a:pt x="853440" y="1336040"/>
                  </a:lnTo>
                  <a:lnTo>
                    <a:pt x="711200" y="1346200"/>
                  </a:lnTo>
                  <a:lnTo>
                    <a:pt x="660400" y="1457960"/>
                  </a:lnTo>
                  <a:lnTo>
                    <a:pt x="614680" y="1508760"/>
                  </a:lnTo>
                  <a:lnTo>
                    <a:pt x="375920" y="1412240"/>
                  </a:lnTo>
                  <a:lnTo>
                    <a:pt x="406400" y="1234440"/>
                  </a:lnTo>
                  <a:lnTo>
                    <a:pt x="309880" y="1148080"/>
                  </a:lnTo>
                  <a:lnTo>
                    <a:pt x="177800" y="1193800"/>
                  </a:lnTo>
                  <a:lnTo>
                    <a:pt x="91440" y="1143000"/>
                  </a:lnTo>
                  <a:lnTo>
                    <a:pt x="20320" y="944880"/>
                  </a:lnTo>
                  <a:lnTo>
                    <a:pt x="172720" y="853440"/>
                  </a:lnTo>
                  <a:lnTo>
                    <a:pt x="172720" y="690880"/>
                  </a:lnTo>
                  <a:lnTo>
                    <a:pt x="0" y="640080"/>
                  </a:lnTo>
                  <a:lnTo>
                    <a:pt x="50800" y="467360"/>
                  </a:lnTo>
                  <a:lnTo>
                    <a:pt x="127000" y="360680"/>
                  </a:lnTo>
                  <a:lnTo>
                    <a:pt x="279400" y="406400"/>
                  </a:lnTo>
                  <a:lnTo>
                    <a:pt x="381000" y="284480"/>
                  </a:lnTo>
                  <a:lnTo>
                    <a:pt x="325120" y="127000"/>
                  </a:lnTo>
                  <a:close/>
                </a:path>
              </a:pathLst>
            </a:cu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8EFED6D7-804D-4585-AA35-F837EF4A7146}"/>
                </a:ext>
              </a:extLst>
            </p:cNvPr>
            <p:cNvSpPr/>
            <p:nvPr userDrawn="1"/>
          </p:nvSpPr>
          <p:spPr>
            <a:xfrm>
              <a:off x="935952" y="3553219"/>
              <a:ext cx="611712" cy="595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C4213004-B02D-4B66-974B-D08A1460F07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0346449">
              <a:off x="-1452814" y="-339274"/>
              <a:ext cx="5472608" cy="5472608"/>
            </a:xfrm>
            <a:prstGeom prst="rect">
              <a:avLst/>
            </a:prstGeom>
          </p:spPr>
        </p:pic>
        <p:sp>
          <p:nvSpPr>
            <p:cNvPr id="18" name="Rectangle 17">
              <a:extLst>
                <a:ext uri="{FF2B5EF4-FFF2-40B4-BE49-F238E27FC236}">
                  <a16:creationId xmlns:a16="http://schemas.microsoft.com/office/drawing/2014/main" id="{B8C07E03-DC79-4459-B3BC-4ABA06B38F71}"/>
                </a:ext>
              </a:extLst>
            </p:cNvPr>
            <p:cNvSpPr/>
            <p:nvPr userDrawn="1"/>
          </p:nvSpPr>
          <p:spPr>
            <a:xfrm>
              <a:off x="1283490" y="887917"/>
              <a:ext cx="1584176" cy="1509113"/>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26">
              <a:extLst>
                <a:ext uri="{FF2B5EF4-FFF2-40B4-BE49-F238E27FC236}">
                  <a16:creationId xmlns:a16="http://schemas.microsoft.com/office/drawing/2014/main" id="{C980503E-F827-4529-8663-36320244715F}"/>
                </a:ext>
              </a:extLst>
            </p:cNvPr>
            <p:cNvSpPr/>
            <p:nvPr userDrawn="1"/>
          </p:nvSpPr>
          <p:spPr>
            <a:xfrm>
              <a:off x="1115616" y="1065183"/>
              <a:ext cx="1764726" cy="1220098"/>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 Placeholder 9">
            <a:extLst>
              <a:ext uri="{FF2B5EF4-FFF2-40B4-BE49-F238E27FC236}">
                <a16:creationId xmlns:a16="http://schemas.microsoft.com/office/drawing/2014/main" id="{878D67EF-EC46-4733-A9EB-EF28BACA6B5A}"/>
              </a:ext>
            </a:extLst>
          </p:cNvPr>
          <p:cNvSpPr>
            <a:spLocks noGrp="1"/>
          </p:cNvSpPr>
          <p:nvPr>
            <p:ph type="body" sz="quarter" idx="10" hasCustomPrompt="1"/>
          </p:nvPr>
        </p:nvSpPr>
        <p:spPr>
          <a:xfrm>
            <a:off x="3923928" y="1171201"/>
            <a:ext cx="4968875" cy="1008062"/>
          </a:xfrm>
          <a:prstGeom prst="rect">
            <a:avLst/>
          </a:prstGeom>
        </p:spPr>
        <p:txBody>
          <a:bodyPr anchor="ctr"/>
          <a:lstStyle>
            <a:lvl1pPr marL="0" indent="0" algn="l">
              <a:buNone/>
              <a:defRPr b="1">
                <a:solidFill>
                  <a:schemeClr val="bg1"/>
                </a:solidFill>
                <a:latin typeface="Arial" panose="020B0604020202020204" pitchFamily="34" charset="0"/>
                <a:cs typeface="Arial" panose="020B0604020202020204" pitchFamily="34" charset="0"/>
              </a:defRPr>
            </a:lvl1pPr>
          </a:lstStyle>
          <a:p>
            <a:pPr lvl="0"/>
            <a:r>
              <a:rPr lang="en-US" dirty="0"/>
              <a:t>Click to edit master</a:t>
            </a:r>
          </a:p>
        </p:txBody>
      </p:sp>
      <p:sp>
        <p:nvSpPr>
          <p:cNvPr id="41" name="Title 1">
            <a:extLst>
              <a:ext uri="{FF2B5EF4-FFF2-40B4-BE49-F238E27FC236}">
                <a16:creationId xmlns:a16="http://schemas.microsoft.com/office/drawing/2014/main" id="{838B283D-6182-4711-8A94-925FCF2F439F}"/>
              </a:ext>
            </a:extLst>
          </p:cNvPr>
          <p:cNvSpPr>
            <a:spLocks noGrp="1"/>
          </p:cNvSpPr>
          <p:nvPr userDrawn="1">
            <p:ph type="title" hasCustomPrompt="1"/>
          </p:nvPr>
        </p:nvSpPr>
        <p:spPr>
          <a:xfrm>
            <a:off x="2016224" y="4437112"/>
            <a:ext cx="7127776" cy="1143000"/>
          </a:xfrm>
          <a:prstGeom prst="rect">
            <a:avLst/>
          </a:prstGeom>
        </p:spPr>
        <p:txBody>
          <a:bodyPr anchor="t"/>
          <a:lstStyle>
            <a:lvl1pPr algn="l">
              <a:defRPr sz="3200" b="0">
                <a:solidFill>
                  <a:srgbClr val="A74A9C"/>
                </a:solidFill>
                <a:latin typeface="Arial" panose="020B0604020202020204" pitchFamily="34" charset="0"/>
                <a:cs typeface="Arial" panose="020B0604020202020204" pitchFamily="34" charset="0"/>
              </a:defRPr>
            </a:lvl1pPr>
          </a:lstStyle>
          <a:p>
            <a:r>
              <a:rPr lang="en-US" dirty="0"/>
              <a:t>CLICK TO EDIT</a:t>
            </a:r>
          </a:p>
        </p:txBody>
      </p:sp>
      <p:sp>
        <p:nvSpPr>
          <p:cNvPr id="29" name="TextBox 28">
            <a:extLst>
              <a:ext uri="{FF2B5EF4-FFF2-40B4-BE49-F238E27FC236}">
                <a16:creationId xmlns:a16="http://schemas.microsoft.com/office/drawing/2014/main" id="{2575398F-4B12-4845-A825-32F30B2253FC}"/>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182161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ontent Styl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3837181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95D9F1C-38F4-4477-A1D3-7110B6EC99A8}" type="datetimeFigureOut">
              <a:rPr lang="en-US"/>
              <a:pPr>
                <a:defRPr/>
              </a:pPr>
              <a:t>7/21/2017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122C906-4941-4871-87D7-FC6E414F427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1.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1.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1.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2.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1.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2.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2.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2.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2.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0.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18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8.xml"/><Relationship Id="rId1" Type="http://schemas.openxmlformats.org/officeDocument/2006/relationships/slideLayout" Target="../slideLayouts/slideLayout6.xml"/><Relationship Id="rId4" Type="http://schemas.openxmlformats.org/officeDocument/2006/relationships/image" Target="../media/image10.svg"/></Relationships>
</file>

<file path=ppt/slides/_rels/slide18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9.xml"/><Relationship Id="rId1" Type="http://schemas.openxmlformats.org/officeDocument/2006/relationships/slideLayout" Target="../slideLayouts/slideLayout6.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2.svg"/></Relationships>
</file>

<file path=ppt/slides/_rels/slide18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0.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png"/><Relationship Id="rId3" Type="http://schemas.openxmlformats.org/officeDocument/2006/relationships/image" Target="../media/image7.jpe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sv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2.sv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5806778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C1DF5-72CF-4BFA-9984-4FB6E565DC8F}"/>
              </a:ext>
            </a:extLst>
          </p:cNvPr>
          <p:cNvSpPr>
            <a:spLocks noGrp="1"/>
          </p:cNvSpPr>
          <p:nvPr>
            <p:ph type="title"/>
          </p:nvPr>
        </p:nvSpPr>
        <p:spPr/>
        <p:txBody>
          <a:bodyPr/>
          <a:lstStyle/>
          <a:p>
            <a:endParaRPr lang="en-US"/>
          </a:p>
        </p:txBody>
      </p:sp>
      <p:sp>
        <p:nvSpPr>
          <p:cNvPr id="5" name="Text Placeholder 4">
            <a:extLst>
              <a:ext uri="{FF2B5EF4-FFF2-40B4-BE49-F238E27FC236}">
                <a16:creationId xmlns:a16="http://schemas.microsoft.com/office/drawing/2014/main" id="{AF504A62-EC39-4A45-859F-10DC816989CF}"/>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74045006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36D18FFD-5C71-404B-9DAD-B1531349DE60}"/>
              </a:ext>
            </a:extLst>
          </p:cNvPr>
          <p:cNvSpPr>
            <a:spLocks noGrp="1"/>
          </p:cNvSpPr>
          <p:nvPr>
            <p:ph sz="quarter" idx="11"/>
          </p:nvPr>
        </p:nvSpPr>
        <p:spPr/>
        <p:txBody>
          <a:bodyPr/>
          <a:lstStyle/>
          <a:p>
            <a:endParaRPr lang="en-US"/>
          </a:p>
        </p:txBody>
      </p:sp>
      <p:sp>
        <p:nvSpPr>
          <p:cNvPr id="36866" name="Title 1"/>
          <p:cNvSpPr>
            <a:spLocks noGrp="1"/>
          </p:cNvSpPr>
          <p:nvPr>
            <p:ph type="title"/>
          </p:nvPr>
        </p:nvSpPr>
        <p:spPr/>
        <p:txBody>
          <a:bodyPr/>
          <a:lstStyle/>
          <a:p>
            <a:r>
              <a:rPr lang="en-US" dirty="0"/>
              <a:t>Mentoring and the Millennial</a:t>
            </a:r>
          </a:p>
        </p:txBody>
      </p:sp>
      <p:grpSp>
        <p:nvGrpSpPr>
          <p:cNvPr id="3" name="Group 2">
            <a:extLst>
              <a:ext uri="{FF2B5EF4-FFF2-40B4-BE49-F238E27FC236}">
                <a16:creationId xmlns:a16="http://schemas.microsoft.com/office/drawing/2014/main" id="{C867BAC0-AB0A-4812-925B-5A80DCF6724A}"/>
              </a:ext>
            </a:extLst>
          </p:cNvPr>
          <p:cNvGrpSpPr/>
          <p:nvPr/>
        </p:nvGrpSpPr>
        <p:grpSpPr>
          <a:xfrm>
            <a:off x="462617" y="1600200"/>
            <a:ext cx="8218764" cy="4525962"/>
            <a:chOff x="462617" y="1600200"/>
            <a:chExt cx="8218764" cy="4525962"/>
          </a:xfrm>
        </p:grpSpPr>
        <p:sp>
          <p:nvSpPr>
            <p:cNvPr id="4" name="Arrow: Right 3">
              <a:extLst>
                <a:ext uri="{FF2B5EF4-FFF2-40B4-BE49-F238E27FC236}">
                  <a16:creationId xmlns:a16="http://schemas.microsoft.com/office/drawing/2014/main" id="{510F59A4-7FE9-4701-BA1D-034287D0EF61}"/>
                </a:ext>
              </a:extLst>
            </p:cNvPr>
            <p:cNvSpPr/>
            <p:nvPr/>
          </p:nvSpPr>
          <p:spPr>
            <a:xfrm>
              <a:off x="5773697" y="1600200"/>
              <a:ext cx="2907684" cy="1414363"/>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85CD86A3-C318-421A-AA4D-57F6DEFC3978}"/>
                </a:ext>
              </a:extLst>
            </p:cNvPr>
            <p:cNvSpPr/>
            <p:nvPr/>
          </p:nvSpPr>
          <p:spPr>
            <a:xfrm>
              <a:off x="462617" y="1600200"/>
              <a:ext cx="5311080" cy="1414363"/>
            </a:xfrm>
            <a:custGeom>
              <a:avLst/>
              <a:gdLst>
                <a:gd name="connsiteX0" fmla="*/ 0 w 5311080"/>
                <a:gd name="connsiteY0" fmla="*/ 235732 h 1414363"/>
                <a:gd name="connsiteX1" fmla="*/ 235732 w 5311080"/>
                <a:gd name="connsiteY1" fmla="*/ 0 h 1414363"/>
                <a:gd name="connsiteX2" fmla="*/ 5075348 w 5311080"/>
                <a:gd name="connsiteY2" fmla="*/ 0 h 1414363"/>
                <a:gd name="connsiteX3" fmla="*/ 5311080 w 5311080"/>
                <a:gd name="connsiteY3" fmla="*/ 235732 h 1414363"/>
                <a:gd name="connsiteX4" fmla="*/ 5311080 w 5311080"/>
                <a:gd name="connsiteY4" fmla="*/ 1178631 h 1414363"/>
                <a:gd name="connsiteX5" fmla="*/ 5075348 w 5311080"/>
                <a:gd name="connsiteY5" fmla="*/ 1414363 h 1414363"/>
                <a:gd name="connsiteX6" fmla="*/ 235732 w 5311080"/>
                <a:gd name="connsiteY6" fmla="*/ 1414363 h 1414363"/>
                <a:gd name="connsiteX7" fmla="*/ 0 w 5311080"/>
                <a:gd name="connsiteY7" fmla="*/ 1178631 h 1414363"/>
                <a:gd name="connsiteX8" fmla="*/ 0 w 5311080"/>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11080" h="1414363">
                  <a:moveTo>
                    <a:pt x="0" y="235732"/>
                  </a:moveTo>
                  <a:cubicBezTo>
                    <a:pt x="0" y="105541"/>
                    <a:pt x="105541" y="0"/>
                    <a:pt x="235732" y="0"/>
                  </a:cubicBezTo>
                  <a:lnTo>
                    <a:pt x="5075348" y="0"/>
                  </a:lnTo>
                  <a:cubicBezTo>
                    <a:pt x="5205539" y="0"/>
                    <a:pt x="5311080" y="105541"/>
                    <a:pt x="5311080" y="235732"/>
                  </a:cubicBezTo>
                  <a:lnTo>
                    <a:pt x="5311080" y="1178631"/>
                  </a:lnTo>
                  <a:cubicBezTo>
                    <a:pt x="5311080" y="1308822"/>
                    <a:pt x="5205539" y="1414363"/>
                    <a:pt x="5075348"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It is expected</a:t>
              </a:r>
            </a:p>
          </p:txBody>
        </p:sp>
        <p:sp>
          <p:nvSpPr>
            <p:cNvPr id="6" name="Arrow: Right 5">
              <a:extLst>
                <a:ext uri="{FF2B5EF4-FFF2-40B4-BE49-F238E27FC236}">
                  <a16:creationId xmlns:a16="http://schemas.microsoft.com/office/drawing/2014/main" id="{51FE5609-56E9-43DA-B5D7-CA11F3A762B1}"/>
                </a:ext>
              </a:extLst>
            </p:cNvPr>
            <p:cNvSpPr/>
            <p:nvPr/>
          </p:nvSpPr>
          <p:spPr>
            <a:xfrm>
              <a:off x="5773697" y="3155999"/>
              <a:ext cx="2907684" cy="1414363"/>
            </a:xfrm>
            <a:prstGeom prst="rightArrow">
              <a:avLst>
                <a:gd name="adj1" fmla="val 75000"/>
                <a:gd name="adj2" fmla="val 50000"/>
              </a:avLst>
            </a:prstGeom>
          </p:spPr>
          <p:style>
            <a:lnRef idx="2">
              <a:schemeClr val="accent3">
                <a:tint val="40000"/>
                <a:alpha val="90000"/>
                <a:hueOff val="5358427"/>
                <a:satOff val="-6896"/>
                <a:lumOff val="-537"/>
                <a:alphaOff val="0"/>
              </a:schemeClr>
            </a:lnRef>
            <a:fillRef idx="1">
              <a:schemeClr val="accent3">
                <a:tint val="40000"/>
                <a:alpha val="90000"/>
                <a:hueOff val="5358427"/>
                <a:satOff val="-6896"/>
                <a:lumOff val="-537"/>
                <a:alphaOff val="0"/>
              </a:schemeClr>
            </a:fillRef>
            <a:effectRef idx="0">
              <a:schemeClr val="accent3">
                <a:tint val="40000"/>
                <a:alpha val="90000"/>
                <a:hueOff val="5358427"/>
                <a:satOff val="-6896"/>
                <a:lumOff val="-537"/>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ABE51F0A-401A-4A93-ACE0-9967D43B7206}"/>
                </a:ext>
              </a:extLst>
            </p:cNvPr>
            <p:cNvSpPr/>
            <p:nvPr/>
          </p:nvSpPr>
          <p:spPr>
            <a:xfrm>
              <a:off x="462617" y="3155999"/>
              <a:ext cx="5311080" cy="1414363"/>
            </a:xfrm>
            <a:custGeom>
              <a:avLst/>
              <a:gdLst>
                <a:gd name="connsiteX0" fmla="*/ 0 w 5311080"/>
                <a:gd name="connsiteY0" fmla="*/ 235732 h 1414363"/>
                <a:gd name="connsiteX1" fmla="*/ 235732 w 5311080"/>
                <a:gd name="connsiteY1" fmla="*/ 0 h 1414363"/>
                <a:gd name="connsiteX2" fmla="*/ 5075348 w 5311080"/>
                <a:gd name="connsiteY2" fmla="*/ 0 h 1414363"/>
                <a:gd name="connsiteX3" fmla="*/ 5311080 w 5311080"/>
                <a:gd name="connsiteY3" fmla="*/ 235732 h 1414363"/>
                <a:gd name="connsiteX4" fmla="*/ 5311080 w 5311080"/>
                <a:gd name="connsiteY4" fmla="*/ 1178631 h 1414363"/>
                <a:gd name="connsiteX5" fmla="*/ 5075348 w 5311080"/>
                <a:gd name="connsiteY5" fmla="*/ 1414363 h 1414363"/>
                <a:gd name="connsiteX6" fmla="*/ 235732 w 5311080"/>
                <a:gd name="connsiteY6" fmla="*/ 1414363 h 1414363"/>
                <a:gd name="connsiteX7" fmla="*/ 0 w 5311080"/>
                <a:gd name="connsiteY7" fmla="*/ 1178631 h 1414363"/>
                <a:gd name="connsiteX8" fmla="*/ 0 w 5311080"/>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11080" h="1414363">
                  <a:moveTo>
                    <a:pt x="0" y="235732"/>
                  </a:moveTo>
                  <a:cubicBezTo>
                    <a:pt x="0" y="105541"/>
                    <a:pt x="105541" y="0"/>
                    <a:pt x="235732" y="0"/>
                  </a:cubicBezTo>
                  <a:lnTo>
                    <a:pt x="5075348" y="0"/>
                  </a:lnTo>
                  <a:cubicBezTo>
                    <a:pt x="5205539" y="0"/>
                    <a:pt x="5311080" y="105541"/>
                    <a:pt x="5311080" y="235732"/>
                  </a:cubicBezTo>
                  <a:lnTo>
                    <a:pt x="5311080" y="1178631"/>
                  </a:lnTo>
                  <a:cubicBezTo>
                    <a:pt x="5311080" y="1308822"/>
                    <a:pt x="5205539" y="1414363"/>
                    <a:pt x="5075348"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Personally invested in them</a:t>
              </a:r>
            </a:p>
          </p:txBody>
        </p:sp>
        <p:sp>
          <p:nvSpPr>
            <p:cNvPr id="8" name="Arrow: Right 7">
              <a:extLst>
                <a:ext uri="{FF2B5EF4-FFF2-40B4-BE49-F238E27FC236}">
                  <a16:creationId xmlns:a16="http://schemas.microsoft.com/office/drawing/2014/main" id="{07DAD886-5581-427B-8F89-97F68147E0B2}"/>
                </a:ext>
              </a:extLst>
            </p:cNvPr>
            <p:cNvSpPr/>
            <p:nvPr/>
          </p:nvSpPr>
          <p:spPr>
            <a:xfrm>
              <a:off x="5773697" y="4711799"/>
              <a:ext cx="2907684" cy="1414363"/>
            </a:xfrm>
            <a:prstGeom prst="rightArrow">
              <a:avLst>
                <a:gd name="adj1" fmla="val 75000"/>
                <a:gd name="adj2" fmla="val 50000"/>
              </a:avLst>
            </a:pr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1735A260-CBBF-40E5-BCEA-6EBEF0A0868B}"/>
                </a:ext>
              </a:extLst>
            </p:cNvPr>
            <p:cNvSpPr/>
            <p:nvPr/>
          </p:nvSpPr>
          <p:spPr>
            <a:xfrm>
              <a:off x="462617" y="4711799"/>
              <a:ext cx="5311080" cy="1414363"/>
            </a:xfrm>
            <a:custGeom>
              <a:avLst/>
              <a:gdLst>
                <a:gd name="connsiteX0" fmla="*/ 0 w 5311080"/>
                <a:gd name="connsiteY0" fmla="*/ 235732 h 1414363"/>
                <a:gd name="connsiteX1" fmla="*/ 235732 w 5311080"/>
                <a:gd name="connsiteY1" fmla="*/ 0 h 1414363"/>
                <a:gd name="connsiteX2" fmla="*/ 5075348 w 5311080"/>
                <a:gd name="connsiteY2" fmla="*/ 0 h 1414363"/>
                <a:gd name="connsiteX3" fmla="*/ 5311080 w 5311080"/>
                <a:gd name="connsiteY3" fmla="*/ 235732 h 1414363"/>
                <a:gd name="connsiteX4" fmla="*/ 5311080 w 5311080"/>
                <a:gd name="connsiteY4" fmla="*/ 1178631 h 1414363"/>
                <a:gd name="connsiteX5" fmla="*/ 5075348 w 5311080"/>
                <a:gd name="connsiteY5" fmla="*/ 1414363 h 1414363"/>
                <a:gd name="connsiteX6" fmla="*/ 235732 w 5311080"/>
                <a:gd name="connsiteY6" fmla="*/ 1414363 h 1414363"/>
                <a:gd name="connsiteX7" fmla="*/ 0 w 5311080"/>
                <a:gd name="connsiteY7" fmla="*/ 1178631 h 1414363"/>
                <a:gd name="connsiteX8" fmla="*/ 0 w 5311080"/>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11080" h="1414363">
                  <a:moveTo>
                    <a:pt x="0" y="235732"/>
                  </a:moveTo>
                  <a:cubicBezTo>
                    <a:pt x="0" y="105541"/>
                    <a:pt x="105541" y="0"/>
                    <a:pt x="235732" y="0"/>
                  </a:cubicBezTo>
                  <a:lnTo>
                    <a:pt x="5075348" y="0"/>
                  </a:lnTo>
                  <a:cubicBezTo>
                    <a:pt x="5205539" y="0"/>
                    <a:pt x="5311080" y="105541"/>
                    <a:pt x="5311080" y="235732"/>
                  </a:cubicBezTo>
                  <a:lnTo>
                    <a:pt x="5311080" y="1178631"/>
                  </a:lnTo>
                  <a:cubicBezTo>
                    <a:pt x="5311080" y="1308822"/>
                    <a:pt x="5205539" y="1414363"/>
                    <a:pt x="5075348"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Helps then grow</a:t>
              </a:r>
            </a:p>
          </p:txBody>
        </p:sp>
      </p:grpSp>
    </p:spTree>
    <p:extLst>
      <p:ext uri="{BB962C8B-B14F-4D97-AF65-F5344CB8AC3E}">
        <p14:creationId xmlns:p14="http://schemas.microsoft.com/office/powerpoint/2010/main" val="269169047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C0C5B0DB-23FF-4790-8FC8-68F249C55347}"/>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67DB2078-7840-451B-8F6C-7CDD64262C9C}"/>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60FC9AE2-1C97-483C-9A7C-C07AA623FEE9}"/>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Myra heard her colleagues complain about their young new hires</a:t>
              </a:r>
            </a:p>
          </p:txBody>
        </p:sp>
        <p:sp>
          <p:nvSpPr>
            <p:cNvPr id="5" name="Rectangle: Rounded Corners 4">
              <a:extLst>
                <a:ext uri="{FF2B5EF4-FFF2-40B4-BE49-F238E27FC236}">
                  <a16:creationId xmlns:a16="http://schemas.microsoft.com/office/drawing/2014/main" id="{C2DFD8D1-576F-4321-899E-BCF3DAC39E17}"/>
                </a:ext>
              </a:extLst>
            </p:cNvPr>
            <p:cNvSpPr/>
            <p:nvPr/>
          </p:nvSpPr>
          <p:spPr>
            <a:xfrm>
              <a:off x="850999" y="2809281"/>
              <a:ext cx="1023203" cy="1023203"/>
            </a:xfrm>
            <a:prstGeom prst="roundRect">
              <a:avLst>
                <a:gd name="adj" fmla="val 16670"/>
              </a:avLst>
            </a:prstGeom>
            <a:solidFill>
              <a:schemeClr val="accent3">
                <a:hueOff val="0"/>
                <a:satOff val="0"/>
                <a:lumOff val="0"/>
              </a:schemeClr>
            </a:solidFill>
            <a:ln>
              <a:solidFill>
                <a:schemeClr val="lt1">
                  <a:hueOff val="0"/>
                  <a:satOff val="0"/>
                  <a:lumOff val="0"/>
                </a:schemeClr>
              </a:solidFill>
            </a:ln>
          </p:spPr>
          <p:style>
            <a:lnRef idx="2">
              <a:scrgbClr r="0" g="0" b="0"/>
            </a:lnRef>
            <a:fillRef idx="1">
              <a:scrgbClr r="0" g="0" b="0"/>
            </a:fillRef>
            <a:effectRef idx="0">
              <a:schemeClr val="accent3">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A6A998FD-E3ED-4B29-841E-C964E3561BFA}"/>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Myra was nervous when she was told she would be managing Vikki</a:t>
              </a:r>
            </a:p>
          </p:txBody>
        </p:sp>
        <p:sp>
          <p:nvSpPr>
            <p:cNvPr id="7" name="Rectangle: Rounded Corners 6">
              <a:extLst>
                <a:ext uri="{FF2B5EF4-FFF2-40B4-BE49-F238E27FC236}">
                  <a16:creationId xmlns:a16="http://schemas.microsoft.com/office/drawing/2014/main" id="{F49462D3-9E2E-482D-AB68-FE21DBBA4EF0}"/>
                </a:ext>
              </a:extLst>
            </p:cNvPr>
            <p:cNvSpPr/>
            <p:nvPr/>
          </p:nvSpPr>
          <p:spPr>
            <a:xfrm>
              <a:off x="850999" y="3955269"/>
              <a:ext cx="1023203" cy="1023203"/>
            </a:xfrm>
            <a:prstGeom prst="roundRect">
              <a:avLst>
                <a:gd name="adj" fmla="val 16670"/>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8" name="Freeform: Shape 7">
              <a:extLst>
                <a:ext uri="{FF2B5EF4-FFF2-40B4-BE49-F238E27FC236}">
                  <a16:creationId xmlns:a16="http://schemas.microsoft.com/office/drawing/2014/main" id="{4EF48FE7-099E-4E65-B39E-9103574CF23A}"/>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Myra decided she would check in with Vikki each Thursday</a:t>
              </a:r>
            </a:p>
          </p:txBody>
        </p:sp>
        <p:sp>
          <p:nvSpPr>
            <p:cNvPr id="9" name="Rectangle: Rounded Corners 8">
              <a:extLst>
                <a:ext uri="{FF2B5EF4-FFF2-40B4-BE49-F238E27FC236}">
                  <a16:creationId xmlns:a16="http://schemas.microsoft.com/office/drawing/2014/main" id="{03BBCE27-ED23-47E5-BB65-27A820FB2200}"/>
                </a:ext>
              </a:extLst>
            </p:cNvPr>
            <p:cNvSpPr/>
            <p:nvPr/>
          </p:nvSpPr>
          <p:spPr>
            <a:xfrm>
              <a:off x="850999" y="5101257"/>
              <a:ext cx="1023203" cy="1023203"/>
            </a:xfrm>
            <a:prstGeom prst="roundRect">
              <a:avLst>
                <a:gd name="adj" fmla="val 16670"/>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0" name="Freeform: Shape 9">
              <a:extLst>
                <a:ext uri="{FF2B5EF4-FFF2-40B4-BE49-F238E27FC236}">
                  <a16:creationId xmlns:a16="http://schemas.microsoft.com/office/drawing/2014/main" id="{DD76A268-FF28-4241-9C23-961DB25D90AD}"/>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Myra noticed that Vikki was more productive and seemed more confident</a:t>
              </a:r>
            </a:p>
          </p:txBody>
        </p:sp>
      </p:grpSp>
    </p:spTree>
    <p:extLst>
      <p:ext uri="{BB962C8B-B14F-4D97-AF65-F5344CB8AC3E}">
        <p14:creationId xmlns:p14="http://schemas.microsoft.com/office/powerpoint/2010/main" val="121923251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Millennials respond best when the feel _____________.</a:t>
            </a:r>
          </a:p>
          <a:p>
            <a:pPr marL="690563" lvl="0">
              <a:lnSpc>
                <a:spcPct val="115000"/>
              </a:lnSpc>
              <a:spcBef>
                <a:spcPts val="0"/>
              </a:spcBef>
              <a:spcAft>
                <a:spcPts val="0"/>
              </a:spcAft>
              <a:buFont typeface="+mj-lt"/>
              <a:buAutoNum type="alphaLcParenR"/>
            </a:pPr>
            <a:r>
              <a:rPr lang="en-US" dirty="0">
                <a:ea typeface="Times New Roman"/>
                <a:cs typeface="Times New Roman"/>
              </a:rPr>
              <a:t>Pressured</a:t>
            </a:r>
          </a:p>
          <a:p>
            <a:pPr marL="690563" lvl="0">
              <a:lnSpc>
                <a:spcPct val="115000"/>
              </a:lnSpc>
              <a:spcBef>
                <a:spcPts val="0"/>
              </a:spcBef>
              <a:spcAft>
                <a:spcPts val="0"/>
              </a:spcAft>
              <a:buFont typeface="+mj-lt"/>
              <a:buAutoNum type="alphaLcParenR"/>
            </a:pPr>
            <a:r>
              <a:rPr lang="en-US" dirty="0">
                <a:ea typeface="Times New Roman"/>
                <a:cs typeface="Times New Roman"/>
              </a:rPr>
              <a:t>Invested in</a:t>
            </a:r>
          </a:p>
          <a:p>
            <a:pPr marL="690563" lvl="0">
              <a:lnSpc>
                <a:spcPct val="115000"/>
              </a:lnSpc>
              <a:spcBef>
                <a:spcPts val="0"/>
              </a:spcBef>
              <a:spcAft>
                <a:spcPts val="0"/>
              </a:spcAft>
              <a:buFont typeface="+mj-lt"/>
              <a:buAutoNum type="alphaLcParenR"/>
            </a:pPr>
            <a:r>
              <a:rPr lang="en-US" dirty="0">
                <a:ea typeface="Times New Roman"/>
                <a:cs typeface="Times New Roman"/>
              </a:rPr>
              <a:t>Independent</a:t>
            </a:r>
          </a:p>
          <a:p>
            <a:pPr marL="690563" lvl="0">
              <a:lnSpc>
                <a:spcPct val="115000"/>
              </a:lnSpc>
              <a:spcBef>
                <a:spcPts val="0"/>
              </a:spcBef>
              <a:spcAft>
                <a:spcPts val="1000"/>
              </a:spcAft>
              <a:buFont typeface="+mj-lt"/>
              <a:buAutoNum type="alphaLcParenR"/>
            </a:pPr>
            <a:r>
              <a:rPr lang="en-US" dirty="0">
                <a:ea typeface="Times New Roman"/>
                <a:cs typeface="Times New Roman"/>
              </a:rPr>
              <a:t>Overlooked</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When should the manager do an initial check in with a Millennial employee?</a:t>
            </a:r>
          </a:p>
          <a:p>
            <a:pPr marL="690563" lvl="0">
              <a:lnSpc>
                <a:spcPct val="115000"/>
              </a:lnSpc>
              <a:spcBef>
                <a:spcPts val="0"/>
              </a:spcBef>
              <a:spcAft>
                <a:spcPts val="0"/>
              </a:spcAft>
              <a:buFont typeface="+mj-lt"/>
              <a:buAutoNum type="alphaLcParenR"/>
            </a:pPr>
            <a:r>
              <a:rPr lang="en-US" dirty="0">
                <a:ea typeface="Times New Roman"/>
                <a:cs typeface="Times New Roman"/>
              </a:rPr>
              <a:t>At the end of the first month</a:t>
            </a:r>
          </a:p>
          <a:p>
            <a:pPr marL="690563" lvl="0">
              <a:lnSpc>
                <a:spcPct val="115000"/>
              </a:lnSpc>
              <a:spcBef>
                <a:spcPts val="0"/>
              </a:spcBef>
              <a:spcAft>
                <a:spcPts val="0"/>
              </a:spcAft>
              <a:buFont typeface="+mj-lt"/>
              <a:buAutoNum type="alphaLcParenR"/>
            </a:pPr>
            <a:r>
              <a:rPr lang="en-US" dirty="0">
                <a:ea typeface="Times New Roman"/>
                <a:cs typeface="Times New Roman"/>
              </a:rPr>
              <a:t>At the end of the first day</a:t>
            </a:r>
          </a:p>
          <a:p>
            <a:pPr marL="690563" lvl="0">
              <a:lnSpc>
                <a:spcPct val="115000"/>
              </a:lnSpc>
              <a:spcBef>
                <a:spcPts val="0"/>
              </a:spcBef>
              <a:spcAft>
                <a:spcPts val="0"/>
              </a:spcAft>
              <a:buFont typeface="+mj-lt"/>
              <a:buAutoNum type="alphaLcParenR"/>
            </a:pPr>
            <a:r>
              <a:rPr lang="en-US" dirty="0">
                <a:ea typeface="Times New Roman"/>
                <a:cs typeface="Times New Roman"/>
              </a:rPr>
              <a:t>At the end of the first week</a:t>
            </a:r>
          </a:p>
          <a:p>
            <a:pPr marL="690563" lvl="0">
              <a:lnSpc>
                <a:spcPct val="115000"/>
              </a:lnSpc>
              <a:spcBef>
                <a:spcPts val="0"/>
              </a:spcBef>
              <a:spcAft>
                <a:spcPts val="1000"/>
              </a:spcAft>
              <a:buFont typeface="+mj-lt"/>
              <a:buAutoNum type="alphaLcParenR"/>
            </a:pPr>
            <a:r>
              <a:rPr lang="en-US" dirty="0">
                <a:ea typeface="Times New Roman"/>
                <a:cs typeface="Times New Roman"/>
              </a:rPr>
              <a:t>After 90 days</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Follow ups with Millennial employees should be</a:t>
            </a:r>
          </a:p>
          <a:p>
            <a:pPr marL="690563" lvl="0">
              <a:lnSpc>
                <a:spcPct val="115000"/>
              </a:lnSpc>
              <a:spcBef>
                <a:spcPts val="0"/>
              </a:spcBef>
              <a:spcAft>
                <a:spcPts val="0"/>
              </a:spcAft>
              <a:buFont typeface="+mj-lt"/>
              <a:buAutoNum type="alphaLcParenR"/>
            </a:pPr>
            <a:r>
              <a:rPr lang="en-US" dirty="0">
                <a:ea typeface="Times New Roman"/>
                <a:cs typeface="Times New Roman"/>
              </a:rPr>
              <a:t>Regular</a:t>
            </a:r>
          </a:p>
          <a:p>
            <a:pPr marL="690563" lvl="0">
              <a:lnSpc>
                <a:spcPct val="115000"/>
              </a:lnSpc>
              <a:spcBef>
                <a:spcPts val="0"/>
              </a:spcBef>
              <a:spcAft>
                <a:spcPts val="0"/>
              </a:spcAft>
              <a:buFont typeface="+mj-lt"/>
              <a:buAutoNum type="alphaLcParenR"/>
            </a:pPr>
            <a:r>
              <a:rPr lang="en-US" dirty="0">
                <a:ea typeface="Times New Roman"/>
                <a:cs typeface="Times New Roman"/>
              </a:rPr>
              <a:t>Formal</a:t>
            </a:r>
          </a:p>
          <a:p>
            <a:pPr marL="690563" lvl="0">
              <a:lnSpc>
                <a:spcPct val="115000"/>
              </a:lnSpc>
              <a:spcBef>
                <a:spcPts val="0"/>
              </a:spcBef>
              <a:spcAft>
                <a:spcPts val="0"/>
              </a:spcAft>
              <a:buFont typeface="+mj-lt"/>
              <a:buAutoNum type="alphaLcParenR"/>
            </a:pPr>
            <a:r>
              <a:rPr lang="en-US" dirty="0">
                <a:ea typeface="Times New Roman"/>
                <a:cs typeface="Times New Roman"/>
              </a:rPr>
              <a:t>Infrequent</a:t>
            </a:r>
          </a:p>
          <a:p>
            <a:pPr marL="690563" lvl="0">
              <a:lnSpc>
                <a:spcPct val="115000"/>
              </a:lnSpc>
              <a:spcBef>
                <a:spcPts val="0"/>
              </a:spcBef>
              <a:spcAft>
                <a:spcPts val="1000"/>
              </a:spcAft>
              <a:buFont typeface="+mj-lt"/>
              <a:buAutoNum type="alphaLcParenR"/>
            </a:pPr>
            <a:r>
              <a:rPr lang="en-US" dirty="0">
                <a:ea typeface="Times New Roman"/>
                <a:cs typeface="Times New Roman"/>
              </a:rPr>
              <a:t>Initiated by the employee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How long should regular follow ups be?</a:t>
            </a:r>
          </a:p>
          <a:p>
            <a:pPr marL="690563" lvl="0">
              <a:lnSpc>
                <a:spcPct val="115000"/>
              </a:lnSpc>
              <a:spcBef>
                <a:spcPts val="0"/>
              </a:spcBef>
              <a:spcAft>
                <a:spcPts val="0"/>
              </a:spcAft>
              <a:buFont typeface="+mj-lt"/>
              <a:buAutoNum type="alphaLcParenR"/>
            </a:pPr>
            <a:r>
              <a:rPr lang="en-US" dirty="0">
                <a:ea typeface="Times New Roman"/>
                <a:cs typeface="Times New Roman"/>
              </a:rPr>
              <a:t>60 minutes</a:t>
            </a:r>
          </a:p>
          <a:p>
            <a:pPr marL="690563" lvl="0">
              <a:lnSpc>
                <a:spcPct val="115000"/>
              </a:lnSpc>
              <a:spcBef>
                <a:spcPts val="0"/>
              </a:spcBef>
              <a:spcAft>
                <a:spcPts val="0"/>
              </a:spcAft>
              <a:buFont typeface="+mj-lt"/>
              <a:buAutoNum type="alphaLcParenR"/>
            </a:pPr>
            <a:r>
              <a:rPr lang="en-US" dirty="0">
                <a:ea typeface="Times New Roman"/>
                <a:cs typeface="Times New Roman"/>
              </a:rPr>
              <a:t>30 minutes</a:t>
            </a:r>
          </a:p>
          <a:p>
            <a:pPr marL="690563" lvl="0">
              <a:lnSpc>
                <a:spcPct val="115000"/>
              </a:lnSpc>
              <a:spcBef>
                <a:spcPts val="0"/>
              </a:spcBef>
              <a:spcAft>
                <a:spcPts val="0"/>
              </a:spcAft>
              <a:buFont typeface="+mj-lt"/>
              <a:buAutoNum type="alphaLcParenR"/>
            </a:pPr>
            <a:r>
              <a:rPr lang="en-US" dirty="0">
                <a:ea typeface="Times New Roman"/>
                <a:cs typeface="Times New Roman"/>
              </a:rPr>
              <a:t>5 minutes</a:t>
            </a:r>
          </a:p>
          <a:p>
            <a:pPr marL="690563" lvl="0">
              <a:lnSpc>
                <a:spcPct val="115000"/>
              </a:lnSpc>
              <a:spcBef>
                <a:spcPts val="0"/>
              </a:spcBef>
              <a:spcAft>
                <a:spcPts val="1000"/>
              </a:spcAft>
              <a:buFont typeface="+mj-lt"/>
              <a:buAutoNum type="alphaLcParenR"/>
            </a:pPr>
            <a:r>
              <a:rPr lang="en-US" dirty="0">
                <a:ea typeface="Times New Roman"/>
                <a:cs typeface="Times New Roman"/>
              </a:rPr>
              <a:t>10-15 minutes</a:t>
            </a:r>
          </a:p>
        </p:txBody>
      </p:sp>
    </p:spTree>
    <p:extLst>
      <p:ext uri="{BB962C8B-B14F-4D97-AF65-F5344CB8AC3E}">
        <p14:creationId xmlns:p14="http://schemas.microsoft.com/office/powerpoint/2010/main" val="109290083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Which of the following is true of Millennials and work schedules?</a:t>
            </a:r>
          </a:p>
          <a:p>
            <a:pPr marL="690563" lvl="0">
              <a:lnSpc>
                <a:spcPct val="115000"/>
              </a:lnSpc>
              <a:spcBef>
                <a:spcPts val="0"/>
              </a:spcBef>
              <a:spcAft>
                <a:spcPts val="0"/>
              </a:spcAft>
              <a:buFont typeface="+mj-lt"/>
              <a:buAutoNum type="alphaLcParenR"/>
            </a:pPr>
            <a:r>
              <a:rPr lang="en-US" dirty="0">
                <a:ea typeface="Times New Roman"/>
                <a:cs typeface="Times New Roman"/>
              </a:rPr>
              <a:t>They prefer a standard 8-5 work day</a:t>
            </a:r>
          </a:p>
          <a:p>
            <a:pPr marL="690563" lvl="0">
              <a:lnSpc>
                <a:spcPct val="115000"/>
              </a:lnSpc>
              <a:spcBef>
                <a:spcPts val="0"/>
              </a:spcBef>
              <a:spcAft>
                <a:spcPts val="0"/>
              </a:spcAft>
              <a:buFont typeface="+mj-lt"/>
              <a:buAutoNum type="alphaLcParenR"/>
            </a:pPr>
            <a:r>
              <a:rPr lang="en-US" dirty="0">
                <a:ea typeface="Times New Roman"/>
                <a:cs typeface="Times New Roman"/>
              </a:rPr>
              <a:t>They need to be closely supervised so they don’t leave early</a:t>
            </a:r>
          </a:p>
          <a:p>
            <a:pPr marL="690563" lvl="0">
              <a:lnSpc>
                <a:spcPct val="115000"/>
              </a:lnSpc>
              <a:spcBef>
                <a:spcPts val="0"/>
              </a:spcBef>
              <a:spcAft>
                <a:spcPts val="0"/>
              </a:spcAft>
              <a:buFont typeface="+mj-lt"/>
              <a:buAutoNum type="alphaLcParenR"/>
            </a:pPr>
            <a:r>
              <a:rPr lang="en-US" dirty="0">
                <a:ea typeface="Times New Roman"/>
                <a:cs typeface="Times New Roman"/>
              </a:rPr>
              <a:t>They should be allowed to have input on their schedules</a:t>
            </a:r>
          </a:p>
          <a:p>
            <a:pPr marL="690563" lvl="0">
              <a:lnSpc>
                <a:spcPct val="115000"/>
              </a:lnSpc>
              <a:spcBef>
                <a:spcPts val="0"/>
              </a:spcBef>
              <a:spcAft>
                <a:spcPts val="1000"/>
              </a:spcAft>
              <a:buFont typeface="+mj-lt"/>
              <a:buAutoNum type="alphaLcParenR"/>
            </a:pPr>
            <a:r>
              <a:rPr lang="en-US" dirty="0">
                <a:ea typeface="Times New Roman"/>
                <a:cs typeface="Times New Roman"/>
              </a:rPr>
              <a:t>None of the above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Millennials value ______________.</a:t>
            </a:r>
          </a:p>
          <a:p>
            <a:pPr marL="690563" lvl="0">
              <a:lnSpc>
                <a:spcPct val="115000"/>
              </a:lnSpc>
              <a:spcBef>
                <a:spcPts val="0"/>
              </a:spcBef>
              <a:spcAft>
                <a:spcPts val="0"/>
              </a:spcAft>
              <a:buFont typeface="+mj-lt"/>
              <a:buAutoNum type="alphaLcParenR"/>
            </a:pPr>
            <a:r>
              <a:rPr lang="en-US" dirty="0">
                <a:ea typeface="Times New Roman"/>
                <a:cs typeface="Times New Roman"/>
              </a:rPr>
              <a:t>Recognition</a:t>
            </a:r>
          </a:p>
          <a:p>
            <a:pPr marL="690563" lvl="0">
              <a:lnSpc>
                <a:spcPct val="115000"/>
              </a:lnSpc>
              <a:spcBef>
                <a:spcPts val="0"/>
              </a:spcBef>
              <a:spcAft>
                <a:spcPts val="0"/>
              </a:spcAft>
              <a:buFont typeface="+mj-lt"/>
              <a:buAutoNum type="alphaLcParenR"/>
            </a:pPr>
            <a:r>
              <a:rPr lang="en-US" dirty="0">
                <a:ea typeface="Times New Roman"/>
                <a:cs typeface="Times New Roman"/>
              </a:rPr>
              <a:t>All of these</a:t>
            </a:r>
          </a:p>
          <a:p>
            <a:pPr marL="690563" lvl="0">
              <a:lnSpc>
                <a:spcPct val="115000"/>
              </a:lnSpc>
              <a:spcBef>
                <a:spcPts val="0"/>
              </a:spcBef>
              <a:spcAft>
                <a:spcPts val="0"/>
              </a:spcAft>
              <a:buFont typeface="+mj-lt"/>
              <a:buAutoNum type="alphaLcParenR"/>
            </a:pPr>
            <a:r>
              <a:rPr lang="en-US" dirty="0">
                <a:ea typeface="Times New Roman"/>
                <a:cs typeface="Times New Roman"/>
              </a:rPr>
              <a:t>Mentoring</a:t>
            </a:r>
          </a:p>
          <a:p>
            <a:pPr marL="690563" lvl="0">
              <a:lnSpc>
                <a:spcPct val="115000"/>
              </a:lnSpc>
              <a:spcBef>
                <a:spcPts val="0"/>
              </a:spcBef>
              <a:spcAft>
                <a:spcPts val="1000"/>
              </a:spcAft>
              <a:buFont typeface="+mj-lt"/>
              <a:buAutoNum type="alphaLcParenR"/>
            </a:pPr>
            <a:r>
              <a:rPr lang="en-US" dirty="0">
                <a:ea typeface="Times New Roman"/>
                <a:cs typeface="Times New Roman"/>
              </a:rPr>
              <a:t>Work-life balance</a:t>
            </a:r>
            <a:endParaRPr lang="en-US" dirty="0"/>
          </a:p>
        </p:txBody>
      </p:sp>
    </p:spTree>
    <p:extLst>
      <p:ext uri="{BB962C8B-B14F-4D97-AF65-F5344CB8AC3E}">
        <p14:creationId xmlns:p14="http://schemas.microsoft.com/office/powerpoint/2010/main" val="109290083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of these is true of mentoring and Millennials?</a:t>
            </a:r>
          </a:p>
          <a:p>
            <a:pPr marL="690563" lvl="0">
              <a:lnSpc>
                <a:spcPct val="115000"/>
              </a:lnSpc>
              <a:spcBef>
                <a:spcPts val="0"/>
              </a:spcBef>
              <a:spcAft>
                <a:spcPts val="0"/>
              </a:spcAft>
              <a:buFont typeface="+mj-lt"/>
              <a:buAutoNum type="alphaLcParenR"/>
            </a:pPr>
            <a:r>
              <a:rPr lang="en-US" dirty="0">
                <a:ea typeface="Times New Roman"/>
                <a:cs typeface="Times New Roman"/>
              </a:rPr>
              <a:t>They appreciate frequent contact with mentors</a:t>
            </a:r>
          </a:p>
          <a:p>
            <a:pPr marL="690563" lvl="0">
              <a:lnSpc>
                <a:spcPct val="115000"/>
              </a:lnSpc>
              <a:spcBef>
                <a:spcPts val="0"/>
              </a:spcBef>
              <a:spcAft>
                <a:spcPts val="0"/>
              </a:spcAft>
              <a:buFont typeface="+mj-lt"/>
              <a:buAutoNum type="alphaLcParenR"/>
            </a:pPr>
            <a:r>
              <a:rPr lang="en-US" dirty="0">
                <a:ea typeface="Times New Roman"/>
                <a:cs typeface="Times New Roman"/>
              </a:rPr>
              <a:t>They resist feedback</a:t>
            </a:r>
          </a:p>
          <a:p>
            <a:pPr marL="690563" lvl="0">
              <a:lnSpc>
                <a:spcPct val="115000"/>
              </a:lnSpc>
              <a:spcBef>
                <a:spcPts val="0"/>
              </a:spcBef>
              <a:spcAft>
                <a:spcPts val="0"/>
              </a:spcAft>
              <a:buFont typeface="+mj-lt"/>
              <a:buAutoNum type="alphaLcParenR"/>
            </a:pPr>
            <a:r>
              <a:rPr lang="en-US" dirty="0">
                <a:ea typeface="Times New Roman"/>
                <a:cs typeface="Times New Roman"/>
              </a:rPr>
              <a:t>They prefer to work independently</a:t>
            </a:r>
          </a:p>
          <a:p>
            <a:pPr marL="690563" lvl="0">
              <a:lnSpc>
                <a:spcPct val="115000"/>
              </a:lnSpc>
              <a:spcBef>
                <a:spcPts val="0"/>
              </a:spcBef>
              <a:spcAft>
                <a:spcPts val="1000"/>
              </a:spcAft>
              <a:buFont typeface="+mj-lt"/>
              <a:buAutoNum type="alphaLcParenR"/>
            </a:pPr>
            <a:r>
              <a:rPr lang="en-US" dirty="0">
                <a:ea typeface="Times New Roman"/>
                <a:cs typeface="Times New Roman"/>
              </a:rPr>
              <a:t>None of these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Mentoring helps Millennials feel ________________.</a:t>
            </a:r>
          </a:p>
          <a:p>
            <a:pPr marL="690563" lvl="0">
              <a:lnSpc>
                <a:spcPct val="115000"/>
              </a:lnSpc>
              <a:spcBef>
                <a:spcPts val="0"/>
              </a:spcBef>
              <a:spcAft>
                <a:spcPts val="0"/>
              </a:spcAft>
              <a:buFont typeface="+mj-lt"/>
              <a:buAutoNum type="alphaLcParenR"/>
            </a:pPr>
            <a:r>
              <a:rPr lang="en-US" dirty="0">
                <a:ea typeface="Times New Roman"/>
                <a:cs typeface="Times New Roman"/>
              </a:rPr>
              <a:t>Invested in</a:t>
            </a:r>
          </a:p>
          <a:p>
            <a:pPr marL="690563" lvl="0">
              <a:lnSpc>
                <a:spcPct val="115000"/>
              </a:lnSpc>
              <a:spcBef>
                <a:spcPts val="0"/>
              </a:spcBef>
              <a:spcAft>
                <a:spcPts val="0"/>
              </a:spcAft>
              <a:buFont typeface="+mj-lt"/>
              <a:buAutoNum type="alphaLcParenR"/>
            </a:pPr>
            <a:r>
              <a:rPr lang="en-US" dirty="0">
                <a:ea typeface="Times New Roman"/>
                <a:cs typeface="Times New Roman"/>
              </a:rPr>
              <a:t>All of these</a:t>
            </a:r>
          </a:p>
          <a:p>
            <a:pPr marL="690563" lvl="0">
              <a:lnSpc>
                <a:spcPct val="115000"/>
              </a:lnSpc>
              <a:spcBef>
                <a:spcPts val="0"/>
              </a:spcBef>
              <a:spcAft>
                <a:spcPts val="0"/>
              </a:spcAft>
              <a:buFont typeface="+mj-lt"/>
              <a:buAutoNum type="alphaLcParenR"/>
            </a:pPr>
            <a:r>
              <a:rPr lang="en-US" dirty="0">
                <a:ea typeface="Times New Roman"/>
                <a:cs typeface="Times New Roman"/>
              </a:rPr>
              <a:t>Less anxious</a:t>
            </a:r>
          </a:p>
          <a:p>
            <a:pPr marL="690563" lvl="0">
              <a:lnSpc>
                <a:spcPct val="115000"/>
              </a:lnSpc>
              <a:spcBef>
                <a:spcPts val="0"/>
              </a:spcBef>
              <a:spcAft>
                <a:spcPts val="1000"/>
              </a:spcAft>
              <a:buFont typeface="+mj-lt"/>
              <a:buAutoNum type="alphaLcParenR"/>
            </a:pPr>
            <a:r>
              <a:rPr lang="en-US" dirty="0">
                <a:ea typeface="Times New Roman"/>
                <a:cs typeface="Times New Roman"/>
              </a:rPr>
              <a:t>More competent</a:t>
            </a:r>
          </a:p>
          <a:p>
            <a:endParaRPr lang="en-US" dirty="0"/>
          </a:p>
        </p:txBody>
      </p:sp>
    </p:spTree>
    <p:extLst>
      <p:ext uri="{BB962C8B-B14F-4D97-AF65-F5344CB8AC3E}">
        <p14:creationId xmlns:p14="http://schemas.microsoft.com/office/powerpoint/2010/main" val="109290083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514350" lvl="0" indent="-514350">
              <a:lnSpc>
                <a:spcPct val="115000"/>
              </a:lnSpc>
              <a:spcBef>
                <a:spcPts val="0"/>
              </a:spcBef>
              <a:spcAft>
                <a:spcPts val="1000"/>
              </a:spcAft>
              <a:buFont typeface="+mj-lt"/>
              <a:buAutoNum type="arabicPeriod" startAt="9"/>
            </a:pPr>
            <a:r>
              <a:rPr lang="en-US" dirty="0">
                <a:ea typeface="Times New Roman"/>
                <a:cs typeface="Times New Roman"/>
              </a:rPr>
              <a:t>How did Myra engage Vikki?</a:t>
            </a:r>
          </a:p>
          <a:p>
            <a:pPr marL="690563" lvl="0">
              <a:lnSpc>
                <a:spcPct val="115000"/>
              </a:lnSpc>
              <a:spcBef>
                <a:spcPts val="0"/>
              </a:spcBef>
              <a:spcAft>
                <a:spcPts val="0"/>
              </a:spcAft>
              <a:buFont typeface="+mj-lt"/>
              <a:buAutoNum type="alphaLcParenR"/>
            </a:pPr>
            <a:r>
              <a:rPr lang="en-US" dirty="0">
                <a:ea typeface="Times New Roman"/>
                <a:cs typeface="Times New Roman"/>
              </a:rPr>
              <a:t>By following up with her</a:t>
            </a:r>
          </a:p>
          <a:p>
            <a:pPr marL="690563" lvl="0">
              <a:lnSpc>
                <a:spcPct val="115000"/>
              </a:lnSpc>
              <a:spcBef>
                <a:spcPts val="0"/>
              </a:spcBef>
              <a:spcAft>
                <a:spcPts val="0"/>
              </a:spcAft>
              <a:buFont typeface="+mj-lt"/>
              <a:buAutoNum type="alphaLcParenR"/>
            </a:pPr>
            <a:r>
              <a:rPr lang="en-US" dirty="0">
                <a:ea typeface="Times New Roman"/>
                <a:cs typeface="Times New Roman"/>
              </a:rPr>
              <a:t>By giving her structure</a:t>
            </a:r>
          </a:p>
          <a:p>
            <a:pPr marL="690563" lvl="0">
              <a:lnSpc>
                <a:spcPct val="115000"/>
              </a:lnSpc>
              <a:spcBef>
                <a:spcPts val="0"/>
              </a:spcBef>
              <a:spcAft>
                <a:spcPts val="0"/>
              </a:spcAft>
              <a:buFont typeface="+mj-lt"/>
              <a:buAutoNum type="alphaLcParenR"/>
            </a:pPr>
            <a:r>
              <a:rPr lang="en-US" dirty="0">
                <a:ea typeface="Times New Roman"/>
                <a:cs typeface="Times New Roman"/>
              </a:rPr>
              <a:t>By being approachable</a:t>
            </a:r>
          </a:p>
          <a:p>
            <a:pPr marL="690563" lvl="0">
              <a:lnSpc>
                <a:spcPct val="115000"/>
              </a:lnSpc>
              <a:spcBef>
                <a:spcPts val="0"/>
              </a:spcBef>
              <a:spcAft>
                <a:spcPts val="1000"/>
              </a:spcAft>
              <a:buFont typeface="+mj-lt"/>
              <a:buAutoNum type="alphaLcParenR"/>
            </a:pPr>
            <a:r>
              <a:rPr lang="en-US" dirty="0">
                <a:ea typeface="Times New Roman"/>
                <a:cs typeface="Times New Roman"/>
              </a:rPr>
              <a:t>By giving her space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did mentoring impact Vikki?</a:t>
            </a:r>
          </a:p>
          <a:p>
            <a:pPr marL="690563" lvl="0">
              <a:lnSpc>
                <a:spcPct val="115000"/>
              </a:lnSpc>
              <a:spcBef>
                <a:spcPts val="0"/>
              </a:spcBef>
              <a:spcAft>
                <a:spcPts val="0"/>
              </a:spcAft>
              <a:buFont typeface="+mj-lt"/>
              <a:buAutoNum type="alphaLcParenR"/>
            </a:pPr>
            <a:r>
              <a:rPr lang="en-US" dirty="0">
                <a:ea typeface="Times New Roman"/>
                <a:cs typeface="Times New Roman"/>
              </a:rPr>
              <a:t>It made her anxious </a:t>
            </a:r>
          </a:p>
          <a:p>
            <a:pPr marL="690563" lvl="0">
              <a:lnSpc>
                <a:spcPct val="115000"/>
              </a:lnSpc>
              <a:spcBef>
                <a:spcPts val="0"/>
              </a:spcBef>
              <a:spcAft>
                <a:spcPts val="0"/>
              </a:spcAft>
              <a:buFont typeface="+mj-lt"/>
              <a:buAutoNum type="alphaLcParenR"/>
            </a:pPr>
            <a:r>
              <a:rPr lang="en-US" dirty="0">
                <a:ea typeface="Times New Roman"/>
                <a:cs typeface="Times New Roman"/>
              </a:rPr>
              <a:t>It made her less productive</a:t>
            </a:r>
          </a:p>
          <a:p>
            <a:pPr marL="690563" lvl="0">
              <a:lnSpc>
                <a:spcPct val="115000"/>
              </a:lnSpc>
              <a:spcBef>
                <a:spcPts val="0"/>
              </a:spcBef>
              <a:spcAft>
                <a:spcPts val="0"/>
              </a:spcAft>
              <a:buFont typeface="+mj-lt"/>
              <a:buAutoNum type="alphaLcParenR"/>
            </a:pPr>
            <a:r>
              <a:rPr lang="en-US" dirty="0">
                <a:ea typeface="Times New Roman"/>
                <a:cs typeface="Times New Roman"/>
              </a:rPr>
              <a:t>It made her more competent and productive</a:t>
            </a:r>
          </a:p>
          <a:p>
            <a:pPr marL="690563" lvl="0">
              <a:lnSpc>
                <a:spcPct val="115000"/>
              </a:lnSpc>
              <a:spcBef>
                <a:spcPts val="0"/>
              </a:spcBef>
              <a:spcAft>
                <a:spcPts val="1000"/>
              </a:spcAft>
              <a:buFont typeface="+mj-lt"/>
              <a:buAutoNum type="alphaLcParenR"/>
            </a:pPr>
            <a:r>
              <a:rPr lang="en-US" dirty="0">
                <a:ea typeface="Times New Roman"/>
                <a:cs typeface="Times New Roman"/>
              </a:rPr>
              <a:t>It made her quit</a:t>
            </a:r>
          </a:p>
          <a:p>
            <a:endParaRPr lang="en-US" dirty="0"/>
          </a:p>
        </p:txBody>
      </p:sp>
    </p:spTree>
    <p:extLst>
      <p:ext uri="{BB962C8B-B14F-4D97-AF65-F5344CB8AC3E}">
        <p14:creationId xmlns:p14="http://schemas.microsoft.com/office/powerpoint/2010/main" val="109290083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Millennials respond best when the feel _____________.</a:t>
            </a:r>
          </a:p>
          <a:p>
            <a:pPr marL="690563" lvl="0">
              <a:lnSpc>
                <a:spcPct val="115000"/>
              </a:lnSpc>
              <a:spcBef>
                <a:spcPts val="0"/>
              </a:spcBef>
              <a:spcAft>
                <a:spcPts val="0"/>
              </a:spcAft>
              <a:buFont typeface="+mj-lt"/>
              <a:buAutoNum type="alphaLcParenR"/>
            </a:pPr>
            <a:r>
              <a:rPr lang="en-US" dirty="0">
                <a:ea typeface="Times New Roman"/>
                <a:cs typeface="Times New Roman"/>
              </a:rPr>
              <a:t>Pressured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Invested in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Independent</a:t>
            </a:r>
          </a:p>
          <a:p>
            <a:pPr marL="690563" lvl="0">
              <a:lnSpc>
                <a:spcPct val="115000"/>
              </a:lnSpc>
              <a:spcBef>
                <a:spcPts val="0"/>
              </a:spcBef>
              <a:spcAft>
                <a:spcPts val="1000"/>
              </a:spcAft>
              <a:buFont typeface="+mj-lt"/>
              <a:buAutoNum type="alphaLcParenR"/>
            </a:pPr>
            <a:r>
              <a:rPr lang="en-US" dirty="0">
                <a:ea typeface="Times New Roman"/>
                <a:cs typeface="Times New Roman"/>
              </a:rPr>
              <a:t>Overlooked</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respond best when they feel invested in. Regularly following up with them helps foster this feeling.</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When should the manager do an initial check in with a Millennial employee?</a:t>
            </a:r>
          </a:p>
          <a:p>
            <a:pPr marL="690563" lvl="0">
              <a:lnSpc>
                <a:spcPct val="115000"/>
              </a:lnSpc>
              <a:spcBef>
                <a:spcPts val="0"/>
              </a:spcBef>
              <a:spcAft>
                <a:spcPts val="0"/>
              </a:spcAft>
              <a:buFont typeface="+mj-lt"/>
              <a:buAutoNum type="alphaLcParenR"/>
            </a:pPr>
            <a:r>
              <a:rPr lang="en-US" dirty="0">
                <a:ea typeface="Times New Roman"/>
                <a:cs typeface="Times New Roman"/>
              </a:rPr>
              <a:t>At the end of the first month</a:t>
            </a:r>
          </a:p>
          <a:p>
            <a:pPr marL="690563" lvl="0">
              <a:lnSpc>
                <a:spcPct val="115000"/>
              </a:lnSpc>
              <a:spcBef>
                <a:spcPts val="0"/>
              </a:spcBef>
              <a:spcAft>
                <a:spcPts val="0"/>
              </a:spcAft>
              <a:buFont typeface="+mj-lt"/>
              <a:buAutoNum type="alphaLcParenR"/>
            </a:pPr>
            <a:r>
              <a:rPr lang="en-US" dirty="0">
                <a:ea typeface="Times New Roman"/>
                <a:cs typeface="Times New Roman"/>
              </a:rPr>
              <a:t>At the end of the first day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At the end of the first week</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After 90 days</a:t>
            </a:r>
          </a:p>
          <a:p>
            <a:pPr marL="347663" marR="0" indent="-4763">
              <a:lnSpc>
                <a:spcPct val="115000"/>
              </a:lnSpc>
              <a:spcBef>
                <a:spcPts val="0"/>
              </a:spcBef>
              <a:spcAft>
                <a:spcPts val="1000"/>
              </a:spcAft>
            </a:pPr>
            <a:r>
              <a:rPr lang="en-US" dirty="0">
                <a:solidFill>
                  <a:srgbClr val="FF0000"/>
                </a:solidFill>
                <a:ea typeface="Times New Roman"/>
                <a:cs typeface="Times New Roman"/>
              </a:rPr>
              <a:t>Managers should do an initial check in with Millennial employees at the end of the first week of work. Include this on the First Week checklist.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91884900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Follow ups with Millennial employees should be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Regular</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Formal</a:t>
            </a:r>
          </a:p>
          <a:p>
            <a:pPr marL="690563" lvl="0">
              <a:lnSpc>
                <a:spcPct val="115000"/>
              </a:lnSpc>
              <a:spcBef>
                <a:spcPts val="0"/>
              </a:spcBef>
              <a:spcAft>
                <a:spcPts val="0"/>
              </a:spcAft>
              <a:buFont typeface="+mj-lt"/>
              <a:buAutoNum type="alphaLcParenR"/>
            </a:pPr>
            <a:r>
              <a:rPr lang="en-US" dirty="0">
                <a:ea typeface="Times New Roman"/>
                <a:cs typeface="Times New Roman"/>
              </a:rPr>
              <a:t>Infrequent</a:t>
            </a:r>
          </a:p>
          <a:p>
            <a:pPr marL="690563" lvl="0">
              <a:lnSpc>
                <a:spcPct val="115000"/>
              </a:lnSpc>
              <a:spcBef>
                <a:spcPts val="0"/>
              </a:spcBef>
              <a:spcAft>
                <a:spcPts val="1000"/>
              </a:spcAft>
              <a:buFont typeface="+mj-lt"/>
              <a:buAutoNum type="alphaLcParenR"/>
            </a:pPr>
            <a:r>
              <a:rPr lang="en-US" dirty="0">
                <a:ea typeface="Times New Roman"/>
                <a:cs typeface="Times New Roman"/>
              </a:rPr>
              <a:t>Initiated by the employee</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thrive on feedback. Scheduling regular, informal follow ups is key to onboarding and retaining Millennials.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How long should regular follow ups be?</a:t>
            </a:r>
          </a:p>
          <a:p>
            <a:pPr marL="690563" lvl="0">
              <a:lnSpc>
                <a:spcPct val="115000"/>
              </a:lnSpc>
              <a:spcBef>
                <a:spcPts val="0"/>
              </a:spcBef>
              <a:spcAft>
                <a:spcPts val="0"/>
              </a:spcAft>
              <a:buFont typeface="+mj-lt"/>
              <a:buAutoNum type="alphaLcParenR"/>
            </a:pPr>
            <a:r>
              <a:rPr lang="en-US" dirty="0">
                <a:ea typeface="Times New Roman"/>
                <a:cs typeface="Times New Roman"/>
              </a:rPr>
              <a:t>60 minutes</a:t>
            </a:r>
          </a:p>
          <a:p>
            <a:pPr marL="690563" lvl="0">
              <a:lnSpc>
                <a:spcPct val="115000"/>
              </a:lnSpc>
              <a:spcBef>
                <a:spcPts val="0"/>
              </a:spcBef>
              <a:spcAft>
                <a:spcPts val="0"/>
              </a:spcAft>
              <a:buFont typeface="+mj-lt"/>
              <a:buAutoNum type="alphaLcParenR"/>
            </a:pPr>
            <a:r>
              <a:rPr lang="en-US" dirty="0">
                <a:ea typeface="Times New Roman"/>
                <a:cs typeface="Times New Roman"/>
              </a:rPr>
              <a:t>30 minutes</a:t>
            </a:r>
          </a:p>
          <a:p>
            <a:pPr marL="690563" lvl="0">
              <a:lnSpc>
                <a:spcPct val="115000"/>
              </a:lnSpc>
              <a:spcBef>
                <a:spcPts val="0"/>
              </a:spcBef>
              <a:spcAft>
                <a:spcPts val="0"/>
              </a:spcAft>
              <a:buFont typeface="+mj-lt"/>
              <a:buAutoNum type="alphaLcParenR"/>
            </a:pPr>
            <a:r>
              <a:rPr lang="en-US" dirty="0">
                <a:ea typeface="Times New Roman"/>
                <a:cs typeface="Times New Roman"/>
              </a:rPr>
              <a:t>5 minutes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10-15 minutes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Regular follow ups need not be time consuming. 10 to 15 minutes to follow up and check in is typically enough.</a:t>
            </a:r>
            <a:endParaRPr lang="en-US" dirty="0">
              <a:ea typeface="Times New Roman"/>
              <a:cs typeface="Times New Roman"/>
            </a:endParaRPr>
          </a:p>
        </p:txBody>
      </p:sp>
    </p:spTree>
    <p:extLst>
      <p:ext uri="{BB962C8B-B14F-4D97-AF65-F5344CB8AC3E}">
        <p14:creationId xmlns:p14="http://schemas.microsoft.com/office/powerpoint/2010/main" val="136402490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Which of the following is true of Millennials and work schedules?</a:t>
            </a:r>
          </a:p>
          <a:p>
            <a:pPr marL="690563" lvl="0">
              <a:lnSpc>
                <a:spcPct val="115000"/>
              </a:lnSpc>
              <a:spcBef>
                <a:spcPts val="0"/>
              </a:spcBef>
              <a:spcAft>
                <a:spcPts val="0"/>
              </a:spcAft>
              <a:buFont typeface="+mj-lt"/>
              <a:buAutoNum type="alphaLcParenR"/>
            </a:pPr>
            <a:r>
              <a:rPr lang="en-US" dirty="0">
                <a:ea typeface="Times New Roman"/>
                <a:cs typeface="Times New Roman"/>
              </a:rPr>
              <a:t>They prefer a standard 8-5 work day</a:t>
            </a:r>
          </a:p>
          <a:p>
            <a:pPr marL="690563" lvl="0">
              <a:lnSpc>
                <a:spcPct val="115000"/>
              </a:lnSpc>
              <a:spcBef>
                <a:spcPts val="0"/>
              </a:spcBef>
              <a:spcAft>
                <a:spcPts val="0"/>
              </a:spcAft>
              <a:buFont typeface="+mj-lt"/>
              <a:buAutoNum type="alphaLcParenR"/>
            </a:pPr>
            <a:r>
              <a:rPr lang="en-US" dirty="0">
                <a:ea typeface="Times New Roman"/>
                <a:cs typeface="Times New Roman"/>
              </a:rPr>
              <a:t>They need to be closely supervised so they don’t leave early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should be allowed to have input on their schedules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None of the above</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should be allowed input on their schedules, where organizational policy allows. This helps honor their desire for work-life balance.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Millennials value ______________.</a:t>
            </a:r>
          </a:p>
          <a:p>
            <a:pPr marL="690563" lvl="0">
              <a:lnSpc>
                <a:spcPct val="115000"/>
              </a:lnSpc>
              <a:spcBef>
                <a:spcPts val="0"/>
              </a:spcBef>
              <a:spcAft>
                <a:spcPts val="0"/>
              </a:spcAft>
              <a:buFont typeface="+mj-lt"/>
              <a:buAutoNum type="alphaLcParenR"/>
            </a:pPr>
            <a:r>
              <a:rPr lang="en-US" dirty="0">
                <a:ea typeface="Times New Roman"/>
                <a:cs typeface="Times New Roman"/>
              </a:rPr>
              <a:t>Recognition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Mentoring</a:t>
            </a:r>
          </a:p>
          <a:p>
            <a:pPr marL="690563" lvl="0">
              <a:lnSpc>
                <a:spcPct val="115000"/>
              </a:lnSpc>
              <a:spcBef>
                <a:spcPts val="0"/>
              </a:spcBef>
              <a:spcAft>
                <a:spcPts val="1000"/>
              </a:spcAft>
              <a:buFont typeface="+mj-lt"/>
              <a:buAutoNum type="alphaLcParenR"/>
            </a:pPr>
            <a:r>
              <a:rPr lang="en-US" dirty="0">
                <a:ea typeface="Times New Roman"/>
                <a:cs typeface="Times New Roman"/>
              </a:rPr>
              <a:t>Work-life balance</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value work-life balance, which is why they should have input into their work schedules. Mentoring and recognition are also important to Millennials.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9887241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838A9A-350F-4E88-9593-5ED0C41660A3}"/>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B756F406-E875-41D3-8D00-F8802D4D7C00}"/>
              </a:ext>
            </a:extLst>
          </p:cNvPr>
          <p:cNvSpPr>
            <a:spLocks noGrp="1"/>
          </p:cNvSpPr>
          <p:nvPr>
            <p:ph sz="quarter" idx="10"/>
          </p:nvPr>
        </p:nvSpPr>
        <p:spPr/>
        <p:txBody>
          <a:bodyPr/>
          <a:lstStyle/>
          <a:p>
            <a:endParaRPr lang="en-US"/>
          </a:p>
        </p:txBody>
      </p:sp>
    </p:spTree>
    <p:extLst>
      <p:ext uri="{BB962C8B-B14F-4D97-AF65-F5344CB8AC3E}">
        <p14:creationId xmlns:p14="http://schemas.microsoft.com/office/powerpoint/2010/main" val="71313583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of these is true of mentoring and Millennials?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appreciate frequent contact with mentors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They resist feedback</a:t>
            </a:r>
          </a:p>
          <a:p>
            <a:pPr marL="690563" lvl="0">
              <a:lnSpc>
                <a:spcPct val="115000"/>
              </a:lnSpc>
              <a:spcBef>
                <a:spcPts val="0"/>
              </a:spcBef>
              <a:spcAft>
                <a:spcPts val="0"/>
              </a:spcAft>
              <a:buFont typeface="+mj-lt"/>
              <a:buAutoNum type="alphaLcParenR"/>
            </a:pPr>
            <a:r>
              <a:rPr lang="en-US" dirty="0">
                <a:ea typeface="Times New Roman"/>
                <a:cs typeface="Times New Roman"/>
              </a:rPr>
              <a:t>They prefer to work independently</a:t>
            </a:r>
          </a:p>
          <a:p>
            <a:pPr marL="690563" lvl="0">
              <a:lnSpc>
                <a:spcPct val="115000"/>
              </a:lnSpc>
              <a:spcBef>
                <a:spcPts val="0"/>
              </a:spcBef>
              <a:spcAft>
                <a:spcPts val="1000"/>
              </a:spcAft>
              <a:buFont typeface="+mj-lt"/>
              <a:buAutoNum type="alphaLcParenR"/>
            </a:pPr>
            <a:r>
              <a:rPr lang="en-US" dirty="0">
                <a:ea typeface="Times New Roman"/>
                <a:cs typeface="Times New Roman"/>
              </a:rPr>
              <a:t>None of these</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are used to being mentored and guided. They appreciate frequent contact with mentors.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Mentoring helps Millennials feel ________________.</a:t>
            </a:r>
          </a:p>
          <a:p>
            <a:pPr marL="690563" lvl="0">
              <a:lnSpc>
                <a:spcPct val="115000"/>
              </a:lnSpc>
              <a:spcBef>
                <a:spcPts val="0"/>
              </a:spcBef>
              <a:spcAft>
                <a:spcPts val="0"/>
              </a:spcAft>
              <a:buFont typeface="+mj-lt"/>
              <a:buAutoNum type="alphaLcParenR"/>
            </a:pPr>
            <a:r>
              <a:rPr lang="en-US" dirty="0">
                <a:ea typeface="Times New Roman"/>
                <a:cs typeface="Times New Roman"/>
              </a:rPr>
              <a:t>Invested in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Less anxious</a:t>
            </a:r>
          </a:p>
          <a:p>
            <a:pPr marL="690563" lvl="0">
              <a:lnSpc>
                <a:spcPct val="115000"/>
              </a:lnSpc>
              <a:spcBef>
                <a:spcPts val="0"/>
              </a:spcBef>
              <a:spcAft>
                <a:spcPts val="1000"/>
              </a:spcAft>
              <a:buFont typeface="+mj-lt"/>
              <a:buAutoNum type="alphaLcParenR"/>
            </a:pPr>
            <a:r>
              <a:rPr lang="en-US" dirty="0">
                <a:ea typeface="Times New Roman"/>
                <a:cs typeface="Times New Roman"/>
              </a:rPr>
              <a:t>More competent</a:t>
            </a:r>
          </a:p>
          <a:p>
            <a:pPr marL="347663" marR="0" indent="-4763">
              <a:lnSpc>
                <a:spcPct val="115000"/>
              </a:lnSpc>
              <a:spcBef>
                <a:spcPts val="0"/>
              </a:spcBef>
              <a:spcAft>
                <a:spcPts val="1000"/>
              </a:spcAft>
            </a:pPr>
            <a:r>
              <a:rPr lang="en-US" dirty="0">
                <a:solidFill>
                  <a:srgbClr val="FF0000"/>
                </a:solidFill>
                <a:ea typeface="Times New Roman"/>
                <a:cs typeface="Times New Roman"/>
              </a:rPr>
              <a:t>Mentoring helps Millennials feel invested in. They also feel less anxious and more competent when they receive regular mentoring.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44481819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55000" lnSpcReduction="20000"/>
          </a:bodyPr>
          <a:lstStyle/>
          <a:p>
            <a:pPr marL="514350" lvl="0" indent="-514350">
              <a:lnSpc>
                <a:spcPct val="115000"/>
              </a:lnSpc>
              <a:spcBef>
                <a:spcPts val="0"/>
              </a:spcBef>
              <a:spcAft>
                <a:spcPts val="1000"/>
              </a:spcAft>
              <a:buFont typeface="+mj-lt"/>
              <a:buAutoNum type="arabicPeriod" startAt="9"/>
            </a:pPr>
            <a:r>
              <a:rPr lang="en-US" dirty="0">
                <a:ea typeface="Times New Roman"/>
                <a:cs typeface="Times New Roman"/>
              </a:rPr>
              <a:t>How did Myra engage Vikki?</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By following up with her</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By giving her structure</a:t>
            </a:r>
          </a:p>
          <a:p>
            <a:pPr marL="690563" lvl="0">
              <a:lnSpc>
                <a:spcPct val="115000"/>
              </a:lnSpc>
              <a:spcBef>
                <a:spcPts val="0"/>
              </a:spcBef>
              <a:spcAft>
                <a:spcPts val="0"/>
              </a:spcAft>
              <a:buFont typeface="+mj-lt"/>
              <a:buAutoNum type="alphaLcParenR"/>
            </a:pPr>
            <a:r>
              <a:rPr lang="en-US" dirty="0">
                <a:ea typeface="Times New Roman"/>
                <a:cs typeface="Times New Roman"/>
              </a:rPr>
              <a:t>By being approachable</a:t>
            </a:r>
          </a:p>
          <a:p>
            <a:pPr marL="690563" lvl="0">
              <a:lnSpc>
                <a:spcPct val="115000"/>
              </a:lnSpc>
              <a:spcBef>
                <a:spcPts val="0"/>
              </a:spcBef>
              <a:spcAft>
                <a:spcPts val="1000"/>
              </a:spcAft>
              <a:buFont typeface="+mj-lt"/>
              <a:buAutoNum type="alphaLcParenR"/>
            </a:pPr>
            <a:r>
              <a:rPr lang="en-US" dirty="0">
                <a:ea typeface="Times New Roman"/>
                <a:cs typeface="Times New Roman"/>
              </a:rPr>
              <a:t>By giving her space</a:t>
            </a:r>
          </a:p>
          <a:p>
            <a:pPr marL="347663" marR="0" indent="-4763">
              <a:lnSpc>
                <a:spcPct val="115000"/>
              </a:lnSpc>
              <a:spcBef>
                <a:spcPts val="0"/>
              </a:spcBef>
              <a:spcAft>
                <a:spcPts val="1000"/>
              </a:spcAft>
            </a:pPr>
            <a:r>
              <a:rPr lang="en-US" dirty="0">
                <a:solidFill>
                  <a:srgbClr val="FF0000"/>
                </a:solidFill>
                <a:ea typeface="Times New Roman"/>
                <a:cs typeface="Times New Roman"/>
              </a:rPr>
              <a:t>Myra engaged Vikki by following up with her. This allowed Vikki to receive the mentoring and feedback she needed but was not able to ask for.</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did mentoring impact Vikki?</a:t>
            </a:r>
          </a:p>
          <a:p>
            <a:pPr marL="690563" lvl="0">
              <a:lnSpc>
                <a:spcPct val="115000"/>
              </a:lnSpc>
              <a:spcBef>
                <a:spcPts val="0"/>
              </a:spcBef>
              <a:spcAft>
                <a:spcPts val="0"/>
              </a:spcAft>
              <a:buFont typeface="+mj-lt"/>
              <a:buAutoNum type="alphaLcParenR"/>
            </a:pPr>
            <a:r>
              <a:rPr lang="en-US" dirty="0">
                <a:ea typeface="Times New Roman"/>
                <a:cs typeface="Times New Roman"/>
              </a:rPr>
              <a:t>It made her anxious </a:t>
            </a:r>
          </a:p>
          <a:p>
            <a:pPr marL="690563" lvl="0">
              <a:lnSpc>
                <a:spcPct val="115000"/>
              </a:lnSpc>
              <a:spcBef>
                <a:spcPts val="0"/>
              </a:spcBef>
              <a:spcAft>
                <a:spcPts val="0"/>
              </a:spcAft>
              <a:buFont typeface="+mj-lt"/>
              <a:buAutoNum type="alphaLcParenR"/>
            </a:pPr>
            <a:r>
              <a:rPr lang="en-US" dirty="0">
                <a:ea typeface="Times New Roman"/>
                <a:cs typeface="Times New Roman"/>
              </a:rPr>
              <a:t>It made her less productive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It made her more competent and productive</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It made her quit</a:t>
            </a:r>
          </a:p>
          <a:p>
            <a:pPr marL="347663" marR="0" indent="-4763">
              <a:lnSpc>
                <a:spcPct val="115000"/>
              </a:lnSpc>
              <a:spcBef>
                <a:spcPts val="0"/>
              </a:spcBef>
              <a:spcAft>
                <a:spcPts val="1000"/>
              </a:spcAft>
            </a:pPr>
            <a:r>
              <a:rPr lang="en-US" dirty="0">
                <a:solidFill>
                  <a:srgbClr val="FF0000"/>
                </a:solidFill>
                <a:ea typeface="Times New Roman"/>
                <a:cs typeface="Times New Roman"/>
              </a:rPr>
              <a:t>When Vikki began to be engaged and mentored through Myra’s follow ups, she became more confident and productive. Myra also became less anxious about working with Vikki.</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36374396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Autofit/>
          </a:bodyPr>
          <a:lstStyle/>
          <a:p>
            <a:r>
              <a:rPr lang="en-US" dirty="0"/>
              <a:t>Module Eight: Setting Expectations with the Millennial Employee</a:t>
            </a:r>
          </a:p>
        </p:txBody>
      </p:sp>
      <p:sp>
        <p:nvSpPr>
          <p:cNvPr id="3994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The biggest job we have is to teach a new employee how to fail intelligently.</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Charles Kettering</a:t>
            </a:r>
            <a:endParaRPr lang="en-US" sz="1400" dirty="0">
              <a:ea typeface="Times New Roman"/>
              <a:cs typeface="Times New Roman"/>
            </a:endParaRPr>
          </a:p>
          <a:p>
            <a:endParaRPr lang="en-US" dirty="0"/>
          </a:p>
        </p:txBody>
      </p:sp>
      <p:sp>
        <p:nvSpPr>
          <p:cNvPr id="39939" name="Content Placeholder 2"/>
          <p:cNvSpPr>
            <a:spLocks noGrp="1"/>
          </p:cNvSpPr>
          <p:nvPr>
            <p:ph type="body" sz="quarter" idx="11"/>
          </p:nvPr>
        </p:nvSpPr>
        <p:spPr/>
        <p:txBody>
          <a:bodyPr>
            <a:normAutofit/>
          </a:bodyPr>
          <a:lstStyle/>
          <a:p>
            <a:endParaRPr lang="en-US" dirty="0"/>
          </a:p>
          <a:p>
            <a:r>
              <a:rPr lang="en-US" dirty="0"/>
              <a:t>Millennials in particular benefit when they are given clear expectations, both in terms of what is required of them and in terms of what they can reasonably expect from others.</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7394774B-FCBD-4A48-8D6B-3EDF7056A8F1}"/>
              </a:ext>
            </a:extLst>
          </p:cNvPr>
          <p:cNvSpPr>
            <a:spLocks noGrp="1"/>
          </p:cNvSpPr>
          <p:nvPr>
            <p:ph sz="quarter" idx="11"/>
          </p:nvPr>
        </p:nvSpPr>
        <p:spPr/>
        <p:txBody>
          <a:bodyPr/>
          <a:lstStyle/>
          <a:p>
            <a:endParaRPr lang="en-US"/>
          </a:p>
        </p:txBody>
      </p:sp>
      <p:sp>
        <p:nvSpPr>
          <p:cNvPr id="40962" name="Title 1"/>
          <p:cNvSpPr>
            <a:spLocks noGrp="1"/>
          </p:cNvSpPr>
          <p:nvPr>
            <p:ph type="title"/>
          </p:nvPr>
        </p:nvSpPr>
        <p:spPr/>
        <p:txBody>
          <a:bodyPr>
            <a:noAutofit/>
          </a:bodyPr>
          <a:lstStyle/>
          <a:p>
            <a:r>
              <a:rPr lang="en-US" dirty="0"/>
              <a:t>Define Requirements – Provide Specific Instructions</a:t>
            </a:r>
          </a:p>
        </p:txBody>
      </p:sp>
      <p:grpSp>
        <p:nvGrpSpPr>
          <p:cNvPr id="3" name="Group 2">
            <a:extLst>
              <a:ext uri="{FF2B5EF4-FFF2-40B4-BE49-F238E27FC236}">
                <a16:creationId xmlns:a16="http://schemas.microsoft.com/office/drawing/2014/main" id="{243B1239-82EC-4582-B7F9-3588010C663A}"/>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32C175DF-5703-4568-84C3-B310C9A5EF9D}"/>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Trouble self-starting</a:t>
              </a:r>
            </a:p>
          </p:txBody>
        </p:sp>
        <p:sp>
          <p:nvSpPr>
            <p:cNvPr id="5" name="Freeform: Shape 4">
              <a:extLst>
                <a:ext uri="{FF2B5EF4-FFF2-40B4-BE49-F238E27FC236}">
                  <a16:creationId xmlns:a16="http://schemas.microsoft.com/office/drawing/2014/main" id="{F8FC0FA9-1259-4F69-8357-A32AF490023E}"/>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Better with guidance</a:t>
              </a:r>
            </a:p>
          </p:txBody>
        </p:sp>
        <p:sp>
          <p:nvSpPr>
            <p:cNvPr id="6" name="Freeform: Shape 5">
              <a:extLst>
                <a:ext uri="{FF2B5EF4-FFF2-40B4-BE49-F238E27FC236}">
                  <a16:creationId xmlns:a16="http://schemas.microsoft.com/office/drawing/2014/main" id="{76A2AF57-1CD2-4CDA-A710-BA8E8353A4FE}"/>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Coupled with feedback</a:t>
              </a:r>
            </a:p>
          </p:txBody>
        </p:sp>
      </p:gr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04B4809A-A6F8-4DC4-AC1C-853D8D56337E}"/>
              </a:ext>
            </a:extLst>
          </p:cNvPr>
          <p:cNvSpPr>
            <a:spLocks noGrp="1"/>
          </p:cNvSpPr>
          <p:nvPr>
            <p:ph sz="quarter" idx="11"/>
          </p:nvPr>
        </p:nvSpPr>
        <p:spPr/>
        <p:txBody>
          <a:bodyPr/>
          <a:lstStyle/>
          <a:p>
            <a:endParaRPr lang="en-US"/>
          </a:p>
        </p:txBody>
      </p:sp>
      <p:sp>
        <p:nvSpPr>
          <p:cNvPr id="41986" name="Title 1"/>
          <p:cNvSpPr>
            <a:spLocks noGrp="1"/>
          </p:cNvSpPr>
          <p:nvPr>
            <p:ph type="title"/>
          </p:nvPr>
        </p:nvSpPr>
        <p:spPr/>
        <p:txBody>
          <a:bodyPr>
            <a:noAutofit/>
          </a:bodyPr>
          <a:lstStyle/>
          <a:p>
            <a:r>
              <a:rPr lang="en-US" dirty="0"/>
              <a:t>Identify Opportunities for Improvement and Growth</a:t>
            </a:r>
          </a:p>
        </p:txBody>
      </p:sp>
      <p:grpSp>
        <p:nvGrpSpPr>
          <p:cNvPr id="3" name="Group 2">
            <a:extLst>
              <a:ext uri="{FF2B5EF4-FFF2-40B4-BE49-F238E27FC236}">
                <a16:creationId xmlns:a16="http://schemas.microsoft.com/office/drawing/2014/main" id="{75C2297D-1132-4AAC-85B4-AA7E522E306E}"/>
              </a:ext>
            </a:extLst>
          </p:cNvPr>
          <p:cNvGrpSpPr/>
          <p:nvPr/>
        </p:nvGrpSpPr>
        <p:grpSpPr>
          <a:xfrm>
            <a:off x="457200" y="1600200"/>
            <a:ext cx="8229599" cy="4525963"/>
            <a:chOff x="457200" y="1600200"/>
            <a:chExt cx="8229599" cy="4525963"/>
          </a:xfrm>
        </p:grpSpPr>
        <p:sp>
          <p:nvSpPr>
            <p:cNvPr id="4" name="Partial Circle 3">
              <a:extLst>
                <a:ext uri="{FF2B5EF4-FFF2-40B4-BE49-F238E27FC236}">
                  <a16:creationId xmlns:a16="http://schemas.microsoft.com/office/drawing/2014/main" id="{CDF6AC18-C127-4692-81B2-BFD0203277A3}"/>
                </a:ext>
              </a:extLst>
            </p:cNvPr>
            <p:cNvSpPr/>
            <p:nvPr/>
          </p:nvSpPr>
          <p:spPr>
            <a:xfrm>
              <a:off x="457200" y="1600200"/>
              <a:ext cx="4525963" cy="4525963"/>
            </a:xfrm>
            <a:prstGeom prst="pie">
              <a:avLst>
                <a:gd name="adj1" fmla="val 5400000"/>
                <a:gd name="adj2" fmla="val 1620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59C9ED32-B564-4377-8512-40FDCE1D8E3D}"/>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82880" tIns="182880" rIns="182880" bIns="3351052" numCol="1" spcCol="1270" anchor="ctr" anchorCtr="0">
              <a:noAutofit/>
            </a:bodyPr>
            <a:lstStyle/>
            <a:p>
              <a:pPr marL="0" lvl="0" indent="0" algn="l" defTabSz="2133600">
                <a:lnSpc>
                  <a:spcPct val="90000"/>
                </a:lnSpc>
                <a:spcBef>
                  <a:spcPct val="0"/>
                </a:spcBef>
                <a:spcAft>
                  <a:spcPct val="35000"/>
                </a:spcAft>
                <a:buNone/>
              </a:pPr>
              <a:r>
                <a:rPr lang="en-US" sz="4800" kern="1200" dirty="0"/>
                <a:t>Outline growth options</a:t>
              </a:r>
            </a:p>
          </p:txBody>
        </p:sp>
        <p:sp>
          <p:nvSpPr>
            <p:cNvPr id="6" name="Partial Circle 5">
              <a:extLst>
                <a:ext uri="{FF2B5EF4-FFF2-40B4-BE49-F238E27FC236}">
                  <a16:creationId xmlns:a16="http://schemas.microsoft.com/office/drawing/2014/main" id="{4B2FC467-AC49-4167-A46D-B290E2E058CA}"/>
                </a:ext>
              </a:extLst>
            </p:cNvPr>
            <p:cNvSpPr/>
            <p:nvPr/>
          </p:nvSpPr>
          <p:spPr>
            <a:xfrm>
              <a:off x="1249244" y="2957991"/>
              <a:ext cx="2941873" cy="2941873"/>
            </a:xfrm>
            <a:prstGeom prst="pie">
              <a:avLst>
                <a:gd name="adj1" fmla="val 5400000"/>
                <a:gd name="adj2" fmla="val 1620000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59375DED-F454-4400-8A7A-A8392431A4BF}"/>
                </a:ext>
              </a:extLst>
            </p:cNvPr>
            <p:cNvSpPr/>
            <p:nvPr/>
          </p:nvSpPr>
          <p:spPr>
            <a:xfrm>
              <a:off x="2720181" y="2957991"/>
              <a:ext cx="5966618" cy="2941873"/>
            </a:xfrm>
            <a:custGeom>
              <a:avLst/>
              <a:gdLst>
                <a:gd name="connsiteX0" fmla="*/ 0 w 5966618"/>
                <a:gd name="connsiteY0" fmla="*/ 0 h 2941873"/>
                <a:gd name="connsiteX1" fmla="*/ 5966618 w 5966618"/>
                <a:gd name="connsiteY1" fmla="*/ 0 h 2941873"/>
                <a:gd name="connsiteX2" fmla="*/ 5966618 w 5966618"/>
                <a:gd name="connsiteY2" fmla="*/ 2941873 h 2941873"/>
                <a:gd name="connsiteX3" fmla="*/ 0 w 5966618"/>
                <a:gd name="connsiteY3" fmla="*/ 2941873 h 2941873"/>
                <a:gd name="connsiteX4" fmla="*/ 0 w 5966618"/>
                <a:gd name="connsiteY4" fmla="*/ 0 h 2941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941873">
                  <a:moveTo>
                    <a:pt x="0" y="0"/>
                  </a:moveTo>
                  <a:lnTo>
                    <a:pt x="5966618" y="0"/>
                  </a:lnTo>
                  <a:lnTo>
                    <a:pt x="5966618" y="2941873"/>
                  </a:lnTo>
                  <a:lnTo>
                    <a:pt x="0" y="2941873"/>
                  </a:lnTo>
                  <a:lnTo>
                    <a:pt x="0" y="0"/>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82880" tIns="182880" rIns="182880" bIns="1766966" numCol="1" spcCol="1270" anchor="ctr" anchorCtr="0">
              <a:noAutofit/>
            </a:bodyPr>
            <a:lstStyle/>
            <a:p>
              <a:pPr marL="0" lvl="0" indent="0" algn="l" defTabSz="2133600">
                <a:lnSpc>
                  <a:spcPct val="90000"/>
                </a:lnSpc>
                <a:spcBef>
                  <a:spcPct val="0"/>
                </a:spcBef>
                <a:spcAft>
                  <a:spcPct val="35000"/>
                </a:spcAft>
                <a:buNone/>
              </a:pPr>
              <a:r>
                <a:rPr lang="en-US" sz="4800" kern="1200" dirty="0"/>
                <a:t>Grow in skill</a:t>
              </a:r>
            </a:p>
          </p:txBody>
        </p:sp>
        <p:sp>
          <p:nvSpPr>
            <p:cNvPr id="8" name="Partial Circle 7">
              <a:extLst>
                <a:ext uri="{FF2B5EF4-FFF2-40B4-BE49-F238E27FC236}">
                  <a16:creationId xmlns:a16="http://schemas.microsoft.com/office/drawing/2014/main" id="{3A13E5B0-D9FA-4801-9E69-639459621E1D}"/>
                </a:ext>
              </a:extLst>
            </p:cNvPr>
            <p:cNvSpPr/>
            <p:nvPr/>
          </p:nvSpPr>
          <p:spPr>
            <a:xfrm>
              <a:off x="2041287" y="4315779"/>
              <a:ext cx="1357787" cy="1357787"/>
            </a:xfrm>
            <a:prstGeom prst="pie">
              <a:avLst>
                <a:gd name="adj1" fmla="val 5400000"/>
                <a:gd name="adj2" fmla="val 1620000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9" name="Freeform: Shape 8">
              <a:extLst>
                <a:ext uri="{FF2B5EF4-FFF2-40B4-BE49-F238E27FC236}">
                  <a16:creationId xmlns:a16="http://schemas.microsoft.com/office/drawing/2014/main" id="{5CDC8215-E87A-4126-9B3E-D65E8EB42714}"/>
                </a:ext>
              </a:extLst>
            </p:cNvPr>
            <p:cNvSpPr/>
            <p:nvPr/>
          </p:nvSpPr>
          <p:spPr>
            <a:xfrm>
              <a:off x="2720181" y="4315779"/>
              <a:ext cx="5966618" cy="1357787"/>
            </a:xfrm>
            <a:custGeom>
              <a:avLst/>
              <a:gdLst>
                <a:gd name="connsiteX0" fmla="*/ 0 w 5966618"/>
                <a:gd name="connsiteY0" fmla="*/ 0 h 1357787"/>
                <a:gd name="connsiteX1" fmla="*/ 5966618 w 5966618"/>
                <a:gd name="connsiteY1" fmla="*/ 0 h 1357787"/>
                <a:gd name="connsiteX2" fmla="*/ 5966618 w 5966618"/>
                <a:gd name="connsiteY2" fmla="*/ 1357787 h 1357787"/>
                <a:gd name="connsiteX3" fmla="*/ 0 w 5966618"/>
                <a:gd name="connsiteY3" fmla="*/ 1357787 h 1357787"/>
                <a:gd name="connsiteX4" fmla="*/ 0 w 5966618"/>
                <a:gd name="connsiteY4" fmla="*/ 0 h 13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1357787">
                  <a:moveTo>
                    <a:pt x="0" y="0"/>
                  </a:moveTo>
                  <a:lnTo>
                    <a:pt x="5966618" y="0"/>
                  </a:lnTo>
                  <a:lnTo>
                    <a:pt x="5966618" y="1357787"/>
                  </a:lnTo>
                  <a:lnTo>
                    <a:pt x="0" y="1357787"/>
                  </a:lnTo>
                  <a:lnTo>
                    <a:pt x="0" y="0"/>
                  </a:lnTo>
                  <a:close/>
                </a:path>
              </a:pathLst>
            </a:cu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82880" tIns="182880" rIns="182880" bIns="182880" numCol="1" spcCol="1270" anchor="ctr" anchorCtr="0">
              <a:noAutofit/>
            </a:bodyPr>
            <a:lstStyle/>
            <a:p>
              <a:pPr marL="0" lvl="0" indent="0" algn="l" defTabSz="2133600">
                <a:lnSpc>
                  <a:spcPct val="90000"/>
                </a:lnSpc>
                <a:spcBef>
                  <a:spcPct val="0"/>
                </a:spcBef>
                <a:spcAft>
                  <a:spcPct val="35000"/>
                </a:spcAft>
                <a:buNone/>
              </a:pPr>
              <a:r>
                <a:rPr lang="en-US" sz="4800" kern="1200" dirty="0"/>
                <a:t>Mentoring</a:t>
              </a:r>
            </a:p>
          </p:txBody>
        </p:sp>
      </p:gr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5A13E0C9-081B-4B24-ADE5-CC5235ABD0C5}"/>
              </a:ext>
            </a:extLst>
          </p:cNvPr>
          <p:cNvSpPr>
            <a:spLocks noGrp="1"/>
          </p:cNvSpPr>
          <p:nvPr>
            <p:ph sz="quarter" idx="11"/>
          </p:nvPr>
        </p:nvSpPr>
        <p:spPr/>
        <p:txBody>
          <a:bodyPr/>
          <a:lstStyle/>
          <a:p>
            <a:endParaRPr lang="en-US"/>
          </a:p>
        </p:txBody>
      </p:sp>
      <p:sp>
        <p:nvSpPr>
          <p:cNvPr id="40962" name="Title 1"/>
          <p:cNvSpPr>
            <a:spLocks noGrp="1"/>
          </p:cNvSpPr>
          <p:nvPr>
            <p:ph type="title"/>
          </p:nvPr>
        </p:nvSpPr>
        <p:spPr/>
        <p:txBody>
          <a:bodyPr/>
          <a:lstStyle/>
          <a:p>
            <a:r>
              <a:rPr lang="en-US" dirty="0"/>
              <a:t>Set Verbal Expectations</a:t>
            </a:r>
          </a:p>
        </p:txBody>
      </p:sp>
      <p:grpSp>
        <p:nvGrpSpPr>
          <p:cNvPr id="3" name="Group 2">
            <a:extLst>
              <a:ext uri="{FF2B5EF4-FFF2-40B4-BE49-F238E27FC236}">
                <a16:creationId xmlns:a16="http://schemas.microsoft.com/office/drawing/2014/main" id="{A19F3586-5DE3-466A-A02E-56C520060BFF}"/>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CA88B865-8D62-42ED-85D7-3071CA376572}"/>
                </a:ext>
              </a:extLst>
            </p:cNvPr>
            <p:cNvSpPr/>
            <p:nvPr/>
          </p:nvSpPr>
          <p:spPr>
            <a:xfrm>
              <a:off x="457200" y="2143461"/>
              <a:ext cx="8229600" cy="856800"/>
            </a:xfrm>
            <a:prstGeom prst="rect">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80908A5C-3895-487E-AB06-15B49D9BB474}"/>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Be clear</a:t>
              </a:r>
            </a:p>
          </p:txBody>
        </p:sp>
        <p:sp>
          <p:nvSpPr>
            <p:cNvPr id="6" name="Rectangle 5">
              <a:extLst>
                <a:ext uri="{FF2B5EF4-FFF2-40B4-BE49-F238E27FC236}">
                  <a16:creationId xmlns:a16="http://schemas.microsoft.com/office/drawing/2014/main" id="{FE3BEFA0-FE79-4BF5-B062-28F2AB0BF993}"/>
                </a:ext>
              </a:extLst>
            </p:cNvPr>
            <p:cNvSpPr/>
            <p:nvPr/>
          </p:nvSpPr>
          <p:spPr>
            <a:xfrm>
              <a:off x="457200" y="3685701"/>
              <a:ext cx="8229600" cy="856800"/>
            </a:xfrm>
            <a:prstGeom prst="rect">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E99D35AF-E079-4E73-83BF-217A1B7E0E75}"/>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Be specific</a:t>
              </a:r>
            </a:p>
          </p:txBody>
        </p:sp>
        <p:sp>
          <p:nvSpPr>
            <p:cNvPr id="8" name="Rectangle 7">
              <a:extLst>
                <a:ext uri="{FF2B5EF4-FFF2-40B4-BE49-F238E27FC236}">
                  <a16:creationId xmlns:a16="http://schemas.microsoft.com/office/drawing/2014/main" id="{2AECEC01-C1D9-4BDC-ACF7-9DC010122ACF}"/>
                </a:ext>
              </a:extLst>
            </p:cNvPr>
            <p:cNvSpPr/>
            <p:nvPr/>
          </p:nvSpPr>
          <p:spPr>
            <a:xfrm>
              <a:off x="457200" y="5227941"/>
              <a:ext cx="8229600" cy="856800"/>
            </a:xfrm>
            <a:prstGeom prst="rect">
              <a:avLst/>
            </a:pr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1EE83C5A-0DE9-4878-9202-CE3B4CFD841F}"/>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Walk through each step</a:t>
              </a:r>
            </a:p>
          </p:txBody>
        </p:sp>
      </p:grpSp>
    </p:spTree>
    <p:extLst>
      <p:ext uri="{BB962C8B-B14F-4D97-AF65-F5344CB8AC3E}">
        <p14:creationId xmlns:p14="http://schemas.microsoft.com/office/powerpoint/2010/main" val="86100890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86A845FC-6303-4FDB-857E-3B0F6B71EAF7}"/>
              </a:ext>
            </a:extLst>
          </p:cNvPr>
          <p:cNvSpPr>
            <a:spLocks noGrp="1"/>
          </p:cNvSpPr>
          <p:nvPr>
            <p:ph sz="quarter" idx="11"/>
          </p:nvPr>
        </p:nvSpPr>
        <p:spPr/>
        <p:txBody>
          <a:bodyPr/>
          <a:lstStyle/>
          <a:p>
            <a:endParaRPr lang="en-US"/>
          </a:p>
        </p:txBody>
      </p:sp>
      <p:sp>
        <p:nvSpPr>
          <p:cNvPr id="41986" name="Title 1"/>
          <p:cNvSpPr>
            <a:spLocks noGrp="1"/>
          </p:cNvSpPr>
          <p:nvPr>
            <p:ph type="title"/>
          </p:nvPr>
        </p:nvSpPr>
        <p:spPr/>
        <p:txBody>
          <a:bodyPr/>
          <a:lstStyle/>
          <a:p>
            <a:r>
              <a:rPr lang="en-US" dirty="0"/>
              <a:t>Put It in Writing</a:t>
            </a:r>
          </a:p>
        </p:txBody>
      </p:sp>
      <p:grpSp>
        <p:nvGrpSpPr>
          <p:cNvPr id="3" name="Group 2">
            <a:extLst>
              <a:ext uri="{FF2B5EF4-FFF2-40B4-BE49-F238E27FC236}">
                <a16:creationId xmlns:a16="http://schemas.microsoft.com/office/drawing/2014/main" id="{DEE3DB4C-594A-4735-9580-CA8C61C09888}"/>
              </a:ext>
            </a:extLst>
          </p:cNvPr>
          <p:cNvGrpSpPr/>
          <p:nvPr/>
        </p:nvGrpSpPr>
        <p:grpSpPr>
          <a:xfrm>
            <a:off x="1433699" y="1602409"/>
            <a:ext cx="6276600" cy="4521543"/>
            <a:chOff x="1433699" y="1602409"/>
            <a:chExt cx="6276600" cy="4521543"/>
          </a:xfrm>
        </p:grpSpPr>
        <p:sp>
          <p:nvSpPr>
            <p:cNvPr id="4" name="Freeform: Shape 3">
              <a:extLst>
                <a:ext uri="{FF2B5EF4-FFF2-40B4-BE49-F238E27FC236}">
                  <a16:creationId xmlns:a16="http://schemas.microsoft.com/office/drawing/2014/main" id="{DFA09F3C-CA6B-411B-859D-426B44C7625D}"/>
                </a:ext>
              </a:extLst>
            </p:cNvPr>
            <p:cNvSpPr/>
            <p:nvPr/>
          </p:nvSpPr>
          <p:spPr>
            <a:xfrm>
              <a:off x="1433699" y="1602409"/>
              <a:ext cx="6276600" cy="1458562"/>
            </a:xfrm>
            <a:custGeom>
              <a:avLst/>
              <a:gdLst>
                <a:gd name="connsiteX0" fmla="*/ 0 w 6276600"/>
                <a:gd name="connsiteY0" fmla="*/ 0 h 1458562"/>
                <a:gd name="connsiteX1" fmla="*/ 6276600 w 6276600"/>
                <a:gd name="connsiteY1" fmla="*/ 0 h 1458562"/>
                <a:gd name="connsiteX2" fmla="*/ 6276600 w 6276600"/>
                <a:gd name="connsiteY2" fmla="*/ 1458562 h 1458562"/>
                <a:gd name="connsiteX3" fmla="*/ 0 w 6276600"/>
                <a:gd name="connsiteY3" fmla="*/ 1458562 h 1458562"/>
                <a:gd name="connsiteX4" fmla="*/ 0 w 6276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76600" h="1458562">
                  <a:moveTo>
                    <a:pt x="0" y="0"/>
                  </a:moveTo>
                  <a:lnTo>
                    <a:pt x="6276600" y="0"/>
                  </a:lnTo>
                  <a:lnTo>
                    <a:pt x="627660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Able to refer back</a:t>
              </a:r>
            </a:p>
          </p:txBody>
        </p:sp>
        <p:sp>
          <p:nvSpPr>
            <p:cNvPr id="5" name="Freeform: Shape 4">
              <a:extLst>
                <a:ext uri="{FF2B5EF4-FFF2-40B4-BE49-F238E27FC236}">
                  <a16:creationId xmlns:a16="http://schemas.microsoft.com/office/drawing/2014/main" id="{C2F0C21E-B405-4CBE-85D4-538CE520FB05}"/>
                </a:ext>
              </a:extLst>
            </p:cNvPr>
            <p:cNvSpPr/>
            <p:nvPr/>
          </p:nvSpPr>
          <p:spPr>
            <a:xfrm>
              <a:off x="3267000" y="3133900"/>
              <a:ext cx="2610000" cy="1458562"/>
            </a:xfrm>
            <a:custGeom>
              <a:avLst/>
              <a:gdLst>
                <a:gd name="connsiteX0" fmla="*/ 0 w 2610000"/>
                <a:gd name="connsiteY0" fmla="*/ 0 h 1458562"/>
                <a:gd name="connsiteX1" fmla="*/ 2610000 w 2610000"/>
                <a:gd name="connsiteY1" fmla="*/ 0 h 1458562"/>
                <a:gd name="connsiteX2" fmla="*/ 2610000 w 2610000"/>
                <a:gd name="connsiteY2" fmla="*/ 1458562 h 1458562"/>
                <a:gd name="connsiteX3" fmla="*/ 0 w 2610000"/>
                <a:gd name="connsiteY3" fmla="*/ 1458562 h 1458562"/>
                <a:gd name="connsiteX4" fmla="*/ 0 w 261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0000" h="1458562">
                  <a:moveTo>
                    <a:pt x="0" y="0"/>
                  </a:moveTo>
                  <a:lnTo>
                    <a:pt x="2610000" y="0"/>
                  </a:lnTo>
                  <a:lnTo>
                    <a:pt x="2610000"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Details</a:t>
              </a:r>
            </a:p>
          </p:txBody>
        </p:sp>
        <p:sp>
          <p:nvSpPr>
            <p:cNvPr id="6" name="Freeform: Shape 5">
              <a:extLst>
                <a:ext uri="{FF2B5EF4-FFF2-40B4-BE49-F238E27FC236}">
                  <a16:creationId xmlns:a16="http://schemas.microsoft.com/office/drawing/2014/main" id="{2BFC051C-A979-40B5-AE26-22C188F2EF57}"/>
                </a:ext>
              </a:extLst>
            </p:cNvPr>
            <p:cNvSpPr/>
            <p:nvPr/>
          </p:nvSpPr>
          <p:spPr>
            <a:xfrm>
              <a:off x="1784587" y="4665390"/>
              <a:ext cx="5574824" cy="1458562"/>
            </a:xfrm>
            <a:custGeom>
              <a:avLst/>
              <a:gdLst>
                <a:gd name="connsiteX0" fmla="*/ 0 w 5574824"/>
                <a:gd name="connsiteY0" fmla="*/ 0 h 1458562"/>
                <a:gd name="connsiteX1" fmla="*/ 5574824 w 5574824"/>
                <a:gd name="connsiteY1" fmla="*/ 0 h 1458562"/>
                <a:gd name="connsiteX2" fmla="*/ 5574824 w 5574824"/>
                <a:gd name="connsiteY2" fmla="*/ 1458562 h 1458562"/>
                <a:gd name="connsiteX3" fmla="*/ 0 w 5574824"/>
                <a:gd name="connsiteY3" fmla="*/ 1458562 h 1458562"/>
                <a:gd name="connsiteX4" fmla="*/ 0 w 5574824"/>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74824" h="1458562">
                  <a:moveTo>
                    <a:pt x="0" y="0"/>
                  </a:moveTo>
                  <a:lnTo>
                    <a:pt x="5574824" y="0"/>
                  </a:lnTo>
                  <a:lnTo>
                    <a:pt x="5574824" y="1458562"/>
                  </a:lnTo>
                  <a:lnTo>
                    <a:pt x="0" y="145856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Great reminder</a:t>
              </a:r>
            </a:p>
          </p:txBody>
        </p:sp>
      </p:grpSp>
    </p:spTree>
    <p:extLst>
      <p:ext uri="{BB962C8B-B14F-4D97-AF65-F5344CB8AC3E}">
        <p14:creationId xmlns:p14="http://schemas.microsoft.com/office/powerpoint/2010/main" val="149152354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31418319-1A6B-4BC6-BA69-20A366C41C02}"/>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902E5A1B-A457-4FC5-B6E1-0DB00AB96426}"/>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A85F3D88-7D6C-4BD3-8BB3-4267D038ACC9}"/>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Markus was very frustrated with his new direct report, Shonda</a:t>
              </a:r>
            </a:p>
          </p:txBody>
        </p:sp>
        <p:sp>
          <p:nvSpPr>
            <p:cNvPr id="5" name="Rectangle: Rounded Corners 4">
              <a:extLst>
                <a:ext uri="{FF2B5EF4-FFF2-40B4-BE49-F238E27FC236}">
                  <a16:creationId xmlns:a16="http://schemas.microsoft.com/office/drawing/2014/main" id="{A2ED3D3C-ECED-4C9C-9E79-D0264D66ADC0}"/>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C0234260-432C-4DD1-9E89-E9A37AEA1C84}"/>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had graduated from a prestigious college with honors</a:t>
              </a:r>
            </a:p>
          </p:txBody>
        </p:sp>
        <p:sp>
          <p:nvSpPr>
            <p:cNvPr id="7" name="Rectangle: Rounded Corners 6">
              <a:extLst>
                <a:ext uri="{FF2B5EF4-FFF2-40B4-BE49-F238E27FC236}">
                  <a16:creationId xmlns:a16="http://schemas.microsoft.com/office/drawing/2014/main" id="{230A9027-3CBD-42D6-95DB-876017A1ADB2}"/>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F53F4E3F-D285-44C3-8545-0E968E2E41AA}"/>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seemed unable to undertake any work independently</a:t>
              </a:r>
            </a:p>
          </p:txBody>
        </p:sp>
        <p:sp>
          <p:nvSpPr>
            <p:cNvPr id="9" name="Rectangle: Rounded Corners 8">
              <a:extLst>
                <a:ext uri="{FF2B5EF4-FFF2-40B4-BE49-F238E27FC236}">
                  <a16:creationId xmlns:a16="http://schemas.microsoft.com/office/drawing/2014/main" id="{C8789034-E1A2-46C2-A5F5-6787EE4DEF75}"/>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08727FAF-2F2B-4F89-B29E-6CBC4D95EF00}"/>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They talked over the expectations and Shonda asked a few questions</a:t>
              </a:r>
            </a:p>
          </p:txBody>
        </p:sp>
      </p:grpSp>
    </p:spTree>
    <p:extLst>
      <p:ext uri="{BB962C8B-B14F-4D97-AF65-F5344CB8AC3E}">
        <p14:creationId xmlns:p14="http://schemas.microsoft.com/office/powerpoint/2010/main" val="121923251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does a lack of clear requirements cause for Millennials?</a:t>
            </a:r>
          </a:p>
          <a:p>
            <a:pPr marL="681038" lvl="0">
              <a:lnSpc>
                <a:spcPct val="115000"/>
              </a:lnSpc>
              <a:spcBef>
                <a:spcPts val="0"/>
              </a:spcBef>
              <a:spcAft>
                <a:spcPts val="0"/>
              </a:spcAft>
              <a:buFont typeface="+mj-lt"/>
              <a:buAutoNum type="alphaLcParenR"/>
            </a:pPr>
            <a:r>
              <a:rPr lang="en-US" dirty="0">
                <a:ea typeface="Times New Roman"/>
                <a:cs typeface="Times New Roman"/>
              </a:rPr>
              <a:t>Creativity</a:t>
            </a:r>
          </a:p>
          <a:p>
            <a:pPr marL="681038" lvl="0">
              <a:lnSpc>
                <a:spcPct val="115000"/>
              </a:lnSpc>
              <a:spcBef>
                <a:spcPts val="0"/>
              </a:spcBef>
              <a:spcAft>
                <a:spcPts val="0"/>
              </a:spcAft>
              <a:buFont typeface="+mj-lt"/>
              <a:buAutoNum type="alphaLcParenR"/>
            </a:pPr>
            <a:r>
              <a:rPr lang="en-US" dirty="0">
                <a:ea typeface="Times New Roman"/>
                <a:cs typeface="Times New Roman"/>
              </a:rPr>
              <a:t>Curiosity</a:t>
            </a:r>
          </a:p>
          <a:p>
            <a:pPr marL="681038" lvl="0">
              <a:lnSpc>
                <a:spcPct val="115000"/>
              </a:lnSpc>
              <a:spcBef>
                <a:spcPts val="0"/>
              </a:spcBef>
              <a:spcAft>
                <a:spcPts val="0"/>
              </a:spcAft>
              <a:buFont typeface="+mj-lt"/>
              <a:buAutoNum type="alphaLcParenR"/>
            </a:pPr>
            <a:r>
              <a:rPr lang="en-US" dirty="0">
                <a:ea typeface="Times New Roman"/>
                <a:cs typeface="Times New Roman"/>
              </a:rPr>
              <a:t>Engagement</a:t>
            </a:r>
          </a:p>
          <a:p>
            <a:pPr marL="681038" lvl="0">
              <a:lnSpc>
                <a:spcPct val="115000"/>
              </a:lnSpc>
              <a:spcBef>
                <a:spcPts val="0"/>
              </a:spcBef>
              <a:spcAft>
                <a:spcPts val="1000"/>
              </a:spcAft>
              <a:buFont typeface="+mj-lt"/>
              <a:buAutoNum type="alphaLcParenR"/>
            </a:pPr>
            <a:r>
              <a:rPr lang="en-US" dirty="0">
                <a:ea typeface="Times New Roman"/>
                <a:cs typeface="Times New Roman"/>
              </a:rPr>
              <a:t>Anxiety</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Millennials are used to a high degree of _____.</a:t>
            </a:r>
          </a:p>
          <a:p>
            <a:pPr marL="681038" lvl="0">
              <a:lnSpc>
                <a:spcPct val="115000"/>
              </a:lnSpc>
              <a:spcBef>
                <a:spcPts val="0"/>
              </a:spcBef>
              <a:spcAft>
                <a:spcPts val="0"/>
              </a:spcAft>
              <a:buFont typeface="+mj-lt"/>
              <a:buAutoNum type="alphaLcParenR"/>
            </a:pPr>
            <a:r>
              <a:rPr lang="en-US" dirty="0">
                <a:ea typeface="Times New Roman"/>
                <a:cs typeface="Times New Roman"/>
              </a:rPr>
              <a:t>Independence</a:t>
            </a:r>
          </a:p>
          <a:p>
            <a:pPr marL="681038" lvl="0">
              <a:lnSpc>
                <a:spcPct val="115000"/>
              </a:lnSpc>
              <a:spcBef>
                <a:spcPts val="0"/>
              </a:spcBef>
              <a:spcAft>
                <a:spcPts val="0"/>
              </a:spcAft>
              <a:buFont typeface="+mj-lt"/>
              <a:buAutoNum type="alphaLcParenR"/>
            </a:pPr>
            <a:r>
              <a:rPr lang="en-US" dirty="0">
                <a:ea typeface="Times New Roman"/>
                <a:cs typeface="Times New Roman"/>
              </a:rPr>
              <a:t>Guidance</a:t>
            </a:r>
          </a:p>
          <a:p>
            <a:pPr marL="681038" lvl="0">
              <a:lnSpc>
                <a:spcPct val="115000"/>
              </a:lnSpc>
              <a:spcBef>
                <a:spcPts val="0"/>
              </a:spcBef>
              <a:spcAft>
                <a:spcPts val="0"/>
              </a:spcAft>
              <a:buFont typeface="+mj-lt"/>
              <a:buAutoNum type="alphaLcParenR"/>
            </a:pPr>
            <a:r>
              <a:rPr lang="en-US" dirty="0">
                <a:ea typeface="Times New Roman"/>
                <a:cs typeface="Times New Roman"/>
              </a:rPr>
              <a:t>Self-doubt</a:t>
            </a:r>
          </a:p>
          <a:p>
            <a:pPr marL="681038" lvl="0">
              <a:lnSpc>
                <a:spcPct val="115000"/>
              </a:lnSpc>
              <a:spcBef>
                <a:spcPts val="0"/>
              </a:spcBef>
              <a:spcAft>
                <a:spcPts val="1000"/>
              </a:spcAft>
              <a:buFont typeface="+mj-lt"/>
              <a:buAutoNum type="alphaLcParenR"/>
            </a:pPr>
            <a:r>
              <a:rPr lang="en-US" dirty="0">
                <a:ea typeface="Times New Roman"/>
                <a:cs typeface="Times New Roman"/>
              </a:rPr>
              <a:t>Uncertainty</a:t>
            </a:r>
            <a:endParaRPr lang="en-US"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How do Millennials feel about growth opportunities?</a:t>
            </a:r>
          </a:p>
          <a:p>
            <a:pPr marL="690563" lvl="0">
              <a:lnSpc>
                <a:spcPct val="115000"/>
              </a:lnSpc>
              <a:spcBef>
                <a:spcPts val="0"/>
              </a:spcBef>
              <a:spcAft>
                <a:spcPts val="0"/>
              </a:spcAft>
              <a:buFont typeface="+mj-lt"/>
              <a:buAutoNum type="alphaLcParenR"/>
            </a:pPr>
            <a:r>
              <a:rPr lang="en-US" dirty="0">
                <a:ea typeface="Times New Roman"/>
                <a:cs typeface="Times New Roman"/>
              </a:rPr>
              <a:t>They avoid them</a:t>
            </a:r>
          </a:p>
          <a:p>
            <a:pPr marL="690563" lvl="0">
              <a:lnSpc>
                <a:spcPct val="115000"/>
              </a:lnSpc>
              <a:spcBef>
                <a:spcPts val="0"/>
              </a:spcBef>
              <a:spcAft>
                <a:spcPts val="0"/>
              </a:spcAft>
              <a:buFont typeface="+mj-lt"/>
              <a:buAutoNum type="alphaLcParenR"/>
            </a:pPr>
            <a:r>
              <a:rPr lang="en-US" dirty="0">
                <a:ea typeface="Times New Roman"/>
                <a:cs typeface="Times New Roman"/>
              </a:rPr>
              <a:t>They pursue them only when required</a:t>
            </a:r>
          </a:p>
          <a:p>
            <a:pPr marL="690563" lvl="0">
              <a:lnSpc>
                <a:spcPct val="115000"/>
              </a:lnSpc>
              <a:spcBef>
                <a:spcPts val="0"/>
              </a:spcBef>
              <a:spcAft>
                <a:spcPts val="0"/>
              </a:spcAft>
              <a:buFont typeface="+mj-lt"/>
              <a:buAutoNum type="alphaLcParenR"/>
            </a:pPr>
            <a:r>
              <a:rPr lang="en-US" dirty="0">
                <a:ea typeface="Times New Roman"/>
                <a:cs typeface="Times New Roman"/>
              </a:rPr>
              <a:t>They seek them out</a:t>
            </a:r>
          </a:p>
          <a:p>
            <a:pPr marL="690563" lvl="0">
              <a:lnSpc>
                <a:spcPct val="115000"/>
              </a:lnSpc>
              <a:spcBef>
                <a:spcPts val="0"/>
              </a:spcBef>
              <a:spcAft>
                <a:spcPts val="1000"/>
              </a:spcAft>
              <a:buFont typeface="+mj-lt"/>
              <a:buAutoNum type="alphaLcParenR"/>
            </a:pPr>
            <a:r>
              <a:rPr lang="en-US" dirty="0">
                <a:ea typeface="Times New Roman"/>
                <a:cs typeface="Times New Roman"/>
              </a:rPr>
              <a:t>None of these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How should managers approach weaknesses with a millennial employee?</a:t>
            </a:r>
          </a:p>
          <a:p>
            <a:pPr marL="690563" lvl="0">
              <a:lnSpc>
                <a:spcPct val="115000"/>
              </a:lnSpc>
              <a:spcBef>
                <a:spcPts val="0"/>
              </a:spcBef>
              <a:spcAft>
                <a:spcPts val="0"/>
              </a:spcAft>
              <a:buFont typeface="+mj-lt"/>
              <a:buAutoNum type="alphaLcParenR"/>
            </a:pPr>
            <a:r>
              <a:rPr lang="en-US" dirty="0">
                <a:ea typeface="Times New Roman"/>
                <a:cs typeface="Times New Roman"/>
              </a:rPr>
              <a:t>As a growth opportunity</a:t>
            </a:r>
          </a:p>
          <a:p>
            <a:pPr marL="690563" lvl="0">
              <a:lnSpc>
                <a:spcPct val="115000"/>
              </a:lnSpc>
              <a:spcBef>
                <a:spcPts val="0"/>
              </a:spcBef>
              <a:spcAft>
                <a:spcPts val="0"/>
              </a:spcAft>
              <a:buFont typeface="+mj-lt"/>
              <a:buAutoNum type="alphaLcParenR"/>
            </a:pPr>
            <a:r>
              <a:rPr lang="en-US" dirty="0">
                <a:ea typeface="Times New Roman"/>
                <a:cs typeface="Times New Roman"/>
              </a:rPr>
              <a:t>Personal flaw</a:t>
            </a:r>
          </a:p>
          <a:p>
            <a:pPr marL="690563" lvl="0">
              <a:lnSpc>
                <a:spcPct val="115000"/>
              </a:lnSpc>
              <a:spcBef>
                <a:spcPts val="0"/>
              </a:spcBef>
              <a:spcAft>
                <a:spcPts val="0"/>
              </a:spcAft>
              <a:buFont typeface="+mj-lt"/>
              <a:buAutoNum type="alphaLcParenR"/>
            </a:pPr>
            <a:r>
              <a:rPr lang="en-US" dirty="0">
                <a:ea typeface="Times New Roman"/>
                <a:cs typeface="Times New Roman"/>
              </a:rPr>
              <a:t>The end of a career</a:t>
            </a:r>
          </a:p>
          <a:p>
            <a:pPr marL="690563" lvl="0">
              <a:lnSpc>
                <a:spcPct val="115000"/>
              </a:lnSpc>
              <a:spcBef>
                <a:spcPts val="0"/>
              </a:spcBef>
              <a:spcAft>
                <a:spcPts val="1000"/>
              </a:spcAft>
              <a:buFont typeface="+mj-lt"/>
              <a:buAutoNum type="alphaLcParenR"/>
            </a:pPr>
            <a:r>
              <a:rPr lang="en-US" dirty="0">
                <a:ea typeface="Times New Roman"/>
                <a:cs typeface="Times New Roman"/>
              </a:rPr>
              <a:t>None of the above</a:t>
            </a:r>
            <a:endParaRPr lang="en-US" dirty="0"/>
          </a:p>
        </p:txBody>
      </p:sp>
    </p:spTree>
    <p:extLst>
      <p:ext uri="{BB962C8B-B14F-4D97-AF65-F5344CB8AC3E}">
        <p14:creationId xmlns:p14="http://schemas.microsoft.com/office/powerpoint/2010/main" val="2937713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r>
              <a:rPr lang="en-US" dirty="0"/>
              <a:t>Millennial Onboarding</a:t>
            </a:r>
          </a:p>
        </p:txBody>
      </p:sp>
    </p:spTree>
    <p:extLst>
      <p:ext uri="{BB962C8B-B14F-4D97-AF65-F5344CB8AC3E}">
        <p14:creationId xmlns:p14="http://schemas.microsoft.com/office/powerpoint/2010/main" val="170411023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Which of the following is true of setting verbal expectations?</a:t>
            </a:r>
          </a:p>
          <a:p>
            <a:pPr marL="681038" lvl="0">
              <a:lnSpc>
                <a:spcPct val="115000"/>
              </a:lnSpc>
              <a:spcBef>
                <a:spcPts val="0"/>
              </a:spcBef>
              <a:spcAft>
                <a:spcPts val="0"/>
              </a:spcAft>
              <a:buFont typeface="+mj-lt"/>
              <a:buAutoNum type="alphaLcParenR"/>
            </a:pPr>
            <a:r>
              <a:rPr lang="en-US" dirty="0">
                <a:ea typeface="Times New Roman"/>
                <a:cs typeface="Times New Roman"/>
              </a:rPr>
              <a:t>They should be clear and specific</a:t>
            </a:r>
          </a:p>
          <a:p>
            <a:pPr marL="681038" lvl="0">
              <a:lnSpc>
                <a:spcPct val="115000"/>
              </a:lnSpc>
              <a:spcBef>
                <a:spcPts val="0"/>
              </a:spcBef>
              <a:spcAft>
                <a:spcPts val="0"/>
              </a:spcAft>
              <a:buFont typeface="+mj-lt"/>
              <a:buAutoNum type="alphaLcParenR"/>
            </a:pPr>
            <a:r>
              <a:rPr lang="en-US" dirty="0">
                <a:ea typeface="Times New Roman"/>
                <a:cs typeface="Times New Roman"/>
              </a:rPr>
              <a:t>It is not a good practice</a:t>
            </a:r>
          </a:p>
          <a:p>
            <a:pPr marL="681038" lvl="0">
              <a:lnSpc>
                <a:spcPct val="115000"/>
              </a:lnSpc>
              <a:spcBef>
                <a:spcPts val="0"/>
              </a:spcBef>
              <a:spcAft>
                <a:spcPts val="0"/>
              </a:spcAft>
              <a:buFont typeface="+mj-lt"/>
              <a:buAutoNum type="alphaLcParenR"/>
            </a:pPr>
            <a:r>
              <a:rPr lang="en-US" dirty="0">
                <a:ea typeface="Times New Roman"/>
                <a:cs typeface="Times New Roman"/>
              </a:rPr>
              <a:t>They should be general</a:t>
            </a:r>
          </a:p>
          <a:p>
            <a:pPr marL="681038" lvl="0">
              <a:lnSpc>
                <a:spcPct val="115000"/>
              </a:lnSpc>
              <a:spcBef>
                <a:spcPts val="0"/>
              </a:spcBef>
              <a:spcAft>
                <a:spcPts val="1000"/>
              </a:spcAft>
              <a:buFont typeface="+mj-lt"/>
              <a:buAutoNum type="alphaLcParenR"/>
            </a:pPr>
            <a:r>
              <a:rPr lang="en-US" dirty="0">
                <a:ea typeface="Times New Roman"/>
                <a:cs typeface="Times New Roman"/>
              </a:rPr>
              <a:t>It leads to misunderstandings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Verbal expectations should be _________________.</a:t>
            </a:r>
          </a:p>
          <a:p>
            <a:pPr marL="681038" lvl="0">
              <a:lnSpc>
                <a:spcPct val="115000"/>
              </a:lnSpc>
              <a:spcBef>
                <a:spcPts val="0"/>
              </a:spcBef>
              <a:spcAft>
                <a:spcPts val="0"/>
              </a:spcAft>
              <a:buFont typeface="+mj-lt"/>
              <a:buAutoNum type="alphaLcParenR"/>
            </a:pPr>
            <a:r>
              <a:rPr lang="en-US" dirty="0">
                <a:ea typeface="Times New Roman"/>
                <a:cs typeface="Times New Roman"/>
              </a:rPr>
              <a:t>Clear</a:t>
            </a:r>
          </a:p>
          <a:p>
            <a:pPr marL="681038" lvl="0">
              <a:lnSpc>
                <a:spcPct val="115000"/>
              </a:lnSpc>
              <a:spcBef>
                <a:spcPts val="0"/>
              </a:spcBef>
              <a:spcAft>
                <a:spcPts val="0"/>
              </a:spcAft>
              <a:buFont typeface="+mj-lt"/>
              <a:buAutoNum type="alphaLcParenR"/>
            </a:pPr>
            <a:r>
              <a:rPr lang="en-US" dirty="0">
                <a:ea typeface="Times New Roman"/>
                <a:cs typeface="Times New Roman"/>
              </a:rPr>
              <a:t>All of these</a:t>
            </a:r>
          </a:p>
          <a:p>
            <a:pPr marL="681038" lvl="0">
              <a:lnSpc>
                <a:spcPct val="115000"/>
              </a:lnSpc>
              <a:spcBef>
                <a:spcPts val="0"/>
              </a:spcBef>
              <a:spcAft>
                <a:spcPts val="0"/>
              </a:spcAft>
              <a:buFont typeface="+mj-lt"/>
              <a:buAutoNum type="alphaLcParenR"/>
            </a:pPr>
            <a:r>
              <a:rPr lang="en-US" dirty="0">
                <a:ea typeface="Times New Roman"/>
                <a:cs typeface="Times New Roman"/>
              </a:rPr>
              <a:t>Systematic</a:t>
            </a:r>
          </a:p>
          <a:p>
            <a:pPr marL="681038" lvl="0">
              <a:lnSpc>
                <a:spcPct val="115000"/>
              </a:lnSpc>
              <a:spcBef>
                <a:spcPts val="0"/>
              </a:spcBef>
              <a:spcAft>
                <a:spcPts val="1000"/>
              </a:spcAft>
              <a:buFont typeface="+mj-lt"/>
              <a:buAutoNum type="alphaLcParenR"/>
            </a:pPr>
            <a:r>
              <a:rPr lang="en-US" dirty="0">
                <a:ea typeface="Times New Roman"/>
                <a:cs typeface="Times New Roman"/>
              </a:rPr>
              <a:t>Specific</a:t>
            </a:r>
            <a:endParaRPr lang="en-US" dirty="0"/>
          </a:p>
        </p:txBody>
      </p:sp>
    </p:spTree>
    <p:extLst>
      <p:ext uri="{BB962C8B-B14F-4D97-AF65-F5344CB8AC3E}">
        <p14:creationId xmlns:p14="http://schemas.microsoft.com/office/powerpoint/2010/main" val="293771316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of the following is true of Millennials and written expectations?</a:t>
            </a:r>
          </a:p>
          <a:p>
            <a:pPr marL="690563" lvl="0">
              <a:lnSpc>
                <a:spcPct val="115000"/>
              </a:lnSpc>
              <a:spcBef>
                <a:spcPts val="0"/>
              </a:spcBef>
              <a:spcAft>
                <a:spcPts val="0"/>
              </a:spcAft>
              <a:buFont typeface="+mj-lt"/>
              <a:buAutoNum type="alphaLcParenR"/>
            </a:pPr>
            <a:r>
              <a:rPr lang="en-US" dirty="0">
                <a:ea typeface="Times New Roman"/>
                <a:cs typeface="Times New Roman"/>
              </a:rPr>
              <a:t>They prefer verbal expectations</a:t>
            </a:r>
          </a:p>
          <a:p>
            <a:pPr marL="690563" lvl="0">
              <a:lnSpc>
                <a:spcPct val="115000"/>
              </a:lnSpc>
              <a:spcBef>
                <a:spcPts val="0"/>
              </a:spcBef>
              <a:spcAft>
                <a:spcPts val="0"/>
              </a:spcAft>
              <a:buFont typeface="+mj-lt"/>
              <a:buAutoNum type="alphaLcParenR"/>
            </a:pPr>
            <a:r>
              <a:rPr lang="en-US" dirty="0">
                <a:ea typeface="Times New Roman"/>
                <a:cs typeface="Times New Roman"/>
              </a:rPr>
              <a:t>They value having a clear set of written expectations to refer to</a:t>
            </a:r>
          </a:p>
          <a:p>
            <a:pPr marL="690563" lvl="0">
              <a:lnSpc>
                <a:spcPct val="115000"/>
              </a:lnSpc>
              <a:spcBef>
                <a:spcPts val="0"/>
              </a:spcBef>
              <a:spcAft>
                <a:spcPts val="0"/>
              </a:spcAft>
              <a:buFont typeface="+mj-lt"/>
              <a:buAutoNum type="alphaLcParenR"/>
            </a:pPr>
            <a:r>
              <a:rPr lang="en-US" dirty="0">
                <a:ea typeface="Times New Roman"/>
                <a:cs typeface="Times New Roman"/>
              </a:rPr>
              <a:t>They are unlikely to refer to them</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Written expectations help Millennials feel _____________.</a:t>
            </a:r>
          </a:p>
          <a:p>
            <a:pPr marL="690563" lvl="0">
              <a:lnSpc>
                <a:spcPct val="115000"/>
              </a:lnSpc>
              <a:spcBef>
                <a:spcPts val="0"/>
              </a:spcBef>
              <a:spcAft>
                <a:spcPts val="0"/>
              </a:spcAft>
              <a:buFont typeface="+mj-lt"/>
              <a:buAutoNum type="alphaLcParenR"/>
            </a:pPr>
            <a:r>
              <a:rPr lang="en-US" dirty="0">
                <a:ea typeface="Times New Roman"/>
                <a:cs typeface="Times New Roman"/>
              </a:rPr>
              <a:t>Empowered</a:t>
            </a:r>
          </a:p>
          <a:p>
            <a:pPr marL="690563" lvl="0">
              <a:lnSpc>
                <a:spcPct val="115000"/>
              </a:lnSpc>
              <a:spcBef>
                <a:spcPts val="0"/>
              </a:spcBef>
              <a:spcAft>
                <a:spcPts val="0"/>
              </a:spcAft>
              <a:buFont typeface="+mj-lt"/>
              <a:buAutoNum type="alphaLcParenR"/>
            </a:pPr>
            <a:r>
              <a:rPr lang="en-US" dirty="0">
                <a:ea typeface="Times New Roman"/>
                <a:cs typeface="Times New Roman"/>
              </a:rPr>
              <a:t>Competent</a:t>
            </a:r>
          </a:p>
          <a:p>
            <a:pPr marL="690563" lvl="0">
              <a:lnSpc>
                <a:spcPct val="115000"/>
              </a:lnSpc>
              <a:spcBef>
                <a:spcPts val="0"/>
              </a:spcBef>
              <a:spcAft>
                <a:spcPts val="0"/>
              </a:spcAft>
              <a:buFont typeface="+mj-lt"/>
              <a:buAutoNum type="alphaLcParenR"/>
            </a:pPr>
            <a:r>
              <a:rPr lang="en-US" dirty="0">
                <a:ea typeface="Times New Roman"/>
                <a:cs typeface="Times New Roman"/>
              </a:rPr>
              <a:t>Less anxious</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p:txBody>
      </p:sp>
    </p:spTree>
    <p:extLst>
      <p:ext uri="{BB962C8B-B14F-4D97-AF65-F5344CB8AC3E}">
        <p14:creationId xmlns:p14="http://schemas.microsoft.com/office/powerpoint/2010/main" val="293771316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holding Shonda back?</a:t>
            </a:r>
          </a:p>
          <a:p>
            <a:pPr marL="690563" lvl="0">
              <a:lnSpc>
                <a:spcPct val="115000"/>
              </a:lnSpc>
              <a:spcBef>
                <a:spcPts val="0"/>
              </a:spcBef>
              <a:spcAft>
                <a:spcPts val="0"/>
              </a:spcAft>
              <a:buFont typeface="+mj-lt"/>
              <a:buAutoNum type="alphaLcParenR"/>
            </a:pPr>
            <a:r>
              <a:rPr lang="en-US" dirty="0">
                <a:ea typeface="Times New Roman"/>
                <a:cs typeface="Times New Roman"/>
              </a:rPr>
              <a:t>Lack of talent</a:t>
            </a:r>
          </a:p>
          <a:p>
            <a:pPr marL="690563" lvl="0">
              <a:lnSpc>
                <a:spcPct val="115000"/>
              </a:lnSpc>
              <a:spcBef>
                <a:spcPts val="0"/>
              </a:spcBef>
              <a:spcAft>
                <a:spcPts val="0"/>
              </a:spcAft>
              <a:buFont typeface="+mj-lt"/>
              <a:buAutoNum type="alphaLcParenR"/>
            </a:pPr>
            <a:r>
              <a:rPr lang="en-US" dirty="0">
                <a:ea typeface="Times New Roman"/>
                <a:cs typeface="Times New Roman"/>
              </a:rPr>
              <a:t>Lack of clear expectations</a:t>
            </a:r>
          </a:p>
          <a:p>
            <a:pPr marL="690563" lvl="0">
              <a:lnSpc>
                <a:spcPct val="115000"/>
              </a:lnSpc>
              <a:spcBef>
                <a:spcPts val="0"/>
              </a:spcBef>
              <a:spcAft>
                <a:spcPts val="0"/>
              </a:spcAft>
              <a:buFont typeface="+mj-lt"/>
              <a:buAutoNum type="alphaLcParenR"/>
            </a:pPr>
            <a:r>
              <a:rPr lang="en-US" dirty="0">
                <a:ea typeface="Times New Roman"/>
                <a:cs typeface="Times New Roman"/>
              </a:rPr>
              <a:t>Lack of creativity</a:t>
            </a:r>
          </a:p>
          <a:p>
            <a:pPr marL="690563" lvl="0">
              <a:lnSpc>
                <a:spcPct val="115000"/>
              </a:lnSpc>
              <a:spcBef>
                <a:spcPts val="0"/>
              </a:spcBef>
              <a:spcAft>
                <a:spcPts val="1000"/>
              </a:spcAft>
              <a:buFont typeface="+mj-lt"/>
              <a:buAutoNum type="alphaLcParenR"/>
            </a:pPr>
            <a:r>
              <a:rPr lang="en-US" dirty="0">
                <a:ea typeface="Times New Roman"/>
                <a:cs typeface="Times New Roman"/>
              </a:rPr>
              <a:t>Lack of motivation</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did having clear expectations change Shonda’s work?</a:t>
            </a:r>
          </a:p>
          <a:p>
            <a:pPr marL="690563" lvl="0">
              <a:lnSpc>
                <a:spcPct val="115000"/>
              </a:lnSpc>
              <a:spcBef>
                <a:spcPts val="0"/>
              </a:spcBef>
              <a:spcAft>
                <a:spcPts val="0"/>
              </a:spcAft>
              <a:buFont typeface="+mj-lt"/>
              <a:buAutoNum type="alphaLcParenR"/>
            </a:pPr>
            <a:r>
              <a:rPr lang="en-US" dirty="0">
                <a:ea typeface="Times New Roman"/>
                <a:cs typeface="Times New Roman"/>
              </a:rPr>
              <a:t>It disempowered her</a:t>
            </a:r>
          </a:p>
          <a:p>
            <a:pPr marL="690563" lvl="0">
              <a:lnSpc>
                <a:spcPct val="115000"/>
              </a:lnSpc>
              <a:spcBef>
                <a:spcPts val="0"/>
              </a:spcBef>
              <a:spcAft>
                <a:spcPts val="0"/>
              </a:spcAft>
              <a:buFont typeface="+mj-lt"/>
              <a:buAutoNum type="alphaLcParenR"/>
            </a:pPr>
            <a:r>
              <a:rPr lang="en-US" dirty="0">
                <a:ea typeface="Times New Roman"/>
                <a:cs typeface="Times New Roman"/>
              </a:rPr>
              <a:t>It made her a more efficient and productive worker</a:t>
            </a:r>
          </a:p>
          <a:p>
            <a:pPr marL="690563" lvl="0">
              <a:lnSpc>
                <a:spcPct val="115000"/>
              </a:lnSpc>
              <a:spcBef>
                <a:spcPts val="0"/>
              </a:spcBef>
              <a:spcAft>
                <a:spcPts val="0"/>
              </a:spcAft>
              <a:buFont typeface="+mj-lt"/>
              <a:buAutoNum type="alphaLcParenR"/>
            </a:pPr>
            <a:r>
              <a:rPr lang="en-US" dirty="0">
                <a:ea typeface="Times New Roman"/>
                <a:cs typeface="Times New Roman"/>
              </a:rPr>
              <a:t>It made her second guess herself</a:t>
            </a:r>
          </a:p>
          <a:p>
            <a:pPr marL="690563" lvl="0">
              <a:lnSpc>
                <a:spcPct val="115000"/>
              </a:lnSpc>
              <a:spcBef>
                <a:spcPts val="0"/>
              </a:spcBef>
              <a:spcAft>
                <a:spcPts val="1000"/>
              </a:spcAft>
              <a:buFont typeface="+mj-lt"/>
              <a:buAutoNum type="alphaLcParenR"/>
            </a:pPr>
            <a:r>
              <a:rPr lang="en-US" dirty="0">
                <a:ea typeface="Times New Roman"/>
                <a:cs typeface="Times New Roman"/>
              </a:rPr>
              <a:t>It kept her from making friends</a:t>
            </a:r>
            <a:endParaRPr lang="en-US" dirty="0"/>
          </a:p>
        </p:txBody>
      </p:sp>
    </p:spTree>
    <p:extLst>
      <p:ext uri="{BB962C8B-B14F-4D97-AF65-F5344CB8AC3E}">
        <p14:creationId xmlns:p14="http://schemas.microsoft.com/office/powerpoint/2010/main" val="293771316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does a lack of clear requirements cause for Millennials?</a:t>
            </a:r>
          </a:p>
          <a:p>
            <a:pPr marL="681038" lvl="0">
              <a:lnSpc>
                <a:spcPct val="115000"/>
              </a:lnSpc>
              <a:spcBef>
                <a:spcPts val="0"/>
              </a:spcBef>
              <a:spcAft>
                <a:spcPts val="0"/>
              </a:spcAft>
              <a:buFont typeface="+mj-lt"/>
              <a:buAutoNum type="alphaLcParenR"/>
            </a:pPr>
            <a:r>
              <a:rPr lang="en-US" dirty="0">
                <a:ea typeface="Times New Roman"/>
                <a:cs typeface="Times New Roman"/>
              </a:rPr>
              <a:t>Creativity</a:t>
            </a:r>
          </a:p>
          <a:p>
            <a:pPr marL="681038" lvl="0">
              <a:lnSpc>
                <a:spcPct val="115000"/>
              </a:lnSpc>
              <a:spcBef>
                <a:spcPts val="0"/>
              </a:spcBef>
              <a:spcAft>
                <a:spcPts val="0"/>
              </a:spcAft>
              <a:buFont typeface="+mj-lt"/>
              <a:buAutoNum type="alphaLcParenR"/>
            </a:pPr>
            <a:r>
              <a:rPr lang="en-US" dirty="0">
                <a:ea typeface="Times New Roman"/>
                <a:cs typeface="Times New Roman"/>
              </a:rPr>
              <a:t>Curiosity</a:t>
            </a:r>
          </a:p>
          <a:p>
            <a:pPr marL="681038" lvl="0">
              <a:lnSpc>
                <a:spcPct val="115000"/>
              </a:lnSpc>
              <a:spcBef>
                <a:spcPts val="0"/>
              </a:spcBef>
              <a:spcAft>
                <a:spcPts val="0"/>
              </a:spcAft>
              <a:buFont typeface="+mj-lt"/>
              <a:buAutoNum type="alphaLcParenR"/>
            </a:pPr>
            <a:r>
              <a:rPr lang="en-US" dirty="0">
                <a:ea typeface="Times New Roman"/>
                <a:cs typeface="Times New Roman"/>
              </a:rPr>
              <a:t>Engagement</a:t>
            </a:r>
          </a:p>
          <a:p>
            <a:pPr marL="6810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Anxiety</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Millennials prefer to work with clear requirements and expectations. When these are lacking, Millennials feel anxious.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Millennials are used to a high degree of _____.</a:t>
            </a:r>
          </a:p>
          <a:p>
            <a:pPr marL="681038" lvl="0">
              <a:lnSpc>
                <a:spcPct val="115000"/>
              </a:lnSpc>
              <a:spcBef>
                <a:spcPts val="0"/>
              </a:spcBef>
              <a:spcAft>
                <a:spcPts val="0"/>
              </a:spcAft>
              <a:buFont typeface="+mj-lt"/>
              <a:buAutoNum type="alphaLcParenR"/>
            </a:pPr>
            <a:r>
              <a:rPr lang="en-US" dirty="0">
                <a:ea typeface="Times New Roman"/>
                <a:cs typeface="Times New Roman"/>
              </a:rPr>
              <a:t>Independence</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Guidance</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Self-doubt</a:t>
            </a:r>
          </a:p>
          <a:p>
            <a:pPr marL="681038" lvl="0">
              <a:lnSpc>
                <a:spcPct val="115000"/>
              </a:lnSpc>
              <a:spcBef>
                <a:spcPts val="0"/>
              </a:spcBef>
              <a:spcAft>
                <a:spcPts val="1000"/>
              </a:spcAft>
              <a:buFont typeface="+mj-lt"/>
              <a:buAutoNum type="alphaLcParenR"/>
            </a:pPr>
            <a:r>
              <a:rPr lang="en-US" dirty="0">
                <a:ea typeface="Times New Roman"/>
                <a:cs typeface="Times New Roman"/>
              </a:rPr>
              <a:t>Uncertainty</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are used to a high level of guidance from teachers, parents, and mentors. Provide clear requirements and expectations for these employees.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94721252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How do Millennials feel about growth opportunities?</a:t>
            </a:r>
          </a:p>
          <a:p>
            <a:pPr marL="690563" lvl="0">
              <a:lnSpc>
                <a:spcPct val="115000"/>
              </a:lnSpc>
              <a:spcBef>
                <a:spcPts val="0"/>
              </a:spcBef>
              <a:spcAft>
                <a:spcPts val="0"/>
              </a:spcAft>
              <a:buFont typeface="+mj-lt"/>
              <a:buAutoNum type="alphaLcParenR"/>
            </a:pPr>
            <a:r>
              <a:rPr lang="en-US" dirty="0">
                <a:ea typeface="Times New Roman"/>
                <a:cs typeface="Times New Roman"/>
              </a:rPr>
              <a:t>They avoid them</a:t>
            </a:r>
          </a:p>
          <a:p>
            <a:pPr marL="690563" lvl="0">
              <a:lnSpc>
                <a:spcPct val="115000"/>
              </a:lnSpc>
              <a:spcBef>
                <a:spcPts val="0"/>
              </a:spcBef>
              <a:spcAft>
                <a:spcPts val="0"/>
              </a:spcAft>
              <a:buFont typeface="+mj-lt"/>
              <a:buAutoNum type="alphaLcParenR"/>
            </a:pPr>
            <a:r>
              <a:rPr lang="en-US" dirty="0">
                <a:ea typeface="Times New Roman"/>
                <a:cs typeface="Times New Roman"/>
              </a:rPr>
              <a:t>They pursue them only when required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seek them out</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None of these</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seek out opportunities to grow and improve. Helping these employees identify these opportunities is one key role of the mentor.</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How should managers approach weaknesses with a millennial employee?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As a growth opportunity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Personal flaw</a:t>
            </a:r>
          </a:p>
          <a:p>
            <a:pPr marL="690563" lvl="0">
              <a:lnSpc>
                <a:spcPct val="115000"/>
              </a:lnSpc>
              <a:spcBef>
                <a:spcPts val="0"/>
              </a:spcBef>
              <a:spcAft>
                <a:spcPts val="0"/>
              </a:spcAft>
              <a:buFont typeface="+mj-lt"/>
              <a:buAutoNum type="alphaLcParenR"/>
            </a:pPr>
            <a:r>
              <a:rPr lang="en-US" dirty="0">
                <a:ea typeface="Times New Roman"/>
                <a:cs typeface="Times New Roman"/>
              </a:rPr>
              <a:t>The end of a career</a:t>
            </a:r>
          </a:p>
          <a:p>
            <a:pPr marL="690563" lvl="0">
              <a:lnSpc>
                <a:spcPct val="115000"/>
              </a:lnSpc>
              <a:spcBef>
                <a:spcPts val="0"/>
              </a:spcBef>
              <a:spcAft>
                <a:spcPts val="1000"/>
              </a:spcAft>
              <a:buFont typeface="+mj-lt"/>
              <a:buAutoNum type="alphaLcParenR"/>
            </a:pPr>
            <a:r>
              <a:rPr lang="en-US" dirty="0">
                <a:ea typeface="Times New Roman"/>
                <a:cs typeface="Times New Roman"/>
              </a:rPr>
              <a:t>None of the above</a:t>
            </a:r>
          </a:p>
          <a:p>
            <a:pPr marL="347663" marR="0" indent="-4763">
              <a:lnSpc>
                <a:spcPct val="115000"/>
              </a:lnSpc>
              <a:spcBef>
                <a:spcPts val="0"/>
              </a:spcBef>
              <a:spcAft>
                <a:spcPts val="1000"/>
              </a:spcAft>
            </a:pPr>
            <a:r>
              <a:rPr lang="en-US" dirty="0">
                <a:solidFill>
                  <a:srgbClr val="FF0000"/>
                </a:solidFill>
                <a:ea typeface="Times New Roman"/>
                <a:cs typeface="Times New Roman"/>
              </a:rPr>
              <a:t>When addressing weaknesses with a millennial employee, frame them as opportunities for growth. Stress the resources available to help the employee grow.</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45444282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Which of the following is true of setting verbal expectations?</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should be clear and specific</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It is not a good practice</a:t>
            </a:r>
          </a:p>
          <a:p>
            <a:pPr marL="681038" lvl="0">
              <a:lnSpc>
                <a:spcPct val="115000"/>
              </a:lnSpc>
              <a:spcBef>
                <a:spcPts val="0"/>
              </a:spcBef>
              <a:spcAft>
                <a:spcPts val="0"/>
              </a:spcAft>
              <a:buFont typeface="+mj-lt"/>
              <a:buAutoNum type="alphaLcParenR"/>
            </a:pPr>
            <a:r>
              <a:rPr lang="en-US" dirty="0">
                <a:ea typeface="Times New Roman"/>
                <a:cs typeface="Times New Roman"/>
              </a:rPr>
              <a:t>They should be general</a:t>
            </a:r>
          </a:p>
          <a:p>
            <a:pPr marL="681038" lvl="0">
              <a:lnSpc>
                <a:spcPct val="115000"/>
              </a:lnSpc>
              <a:spcBef>
                <a:spcPts val="0"/>
              </a:spcBef>
              <a:spcAft>
                <a:spcPts val="1000"/>
              </a:spcAft>
              <a:buFont typeface="+mj-lt"/>
              <a:buAutoNum type="alphaLcParenR"/>
            </a:pPr>
            <a:r>
              <a:rPr lang="en-US" dirty="0">
                <a:ea typeface="Times New Roman"/>
                <a:cs typeface="Times New Roman"/>
              </a:rPr>
              <a:t>It leads to misunderstandings</a:t>
            </a:r>
          </a:p>
          <a:p>
            <a:pPr marL="347663" marR="0" indent="-4763">
              <a:lnSpc>
                <a:spcPct val="115000"/>
              </a:lnSpc>
              <a:spcBef>
                <a:spcPts val="0"/>
              </a:spcBef>
              <a:spcAft>
                <a:spcPts val="1000"/>
              </a:spcAft>
            </a:pPr>
            <a:r>
              <a:rPr lang="en-US" dirty="0">
                <a:solidFill>
                  <a:srgbClr val="FF0000"/>
                </a:solidFill>
                <a:ea typeface="Times New Roman"/>
                <a:cs typeface="Times New Roman"/>
              </a:rPr>
              <a:t>Setting clear, detailed, and systematic verbal expectations is a best practice with Millennial employees. They value not only clear expectations, but the opportunity to clarify and ask questions.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Verbal expectations should be _________________.</a:t>
            </a:r>
          </a:p>
          <a:p>
            <a:pPr marL="681038" lvl="0">
              <a:lnSpc>
                <a:spcPct val="115000"/>
              </a:lnSpc>
              <a:spcBef>
                <a:spcPts val="0"/>
              </a:spcBef>
              <a:spcAft>
                <a:spcPts val="0"/>
              </a:spcAft>
              <a:buFont typeface="+mj-lt"/>
              <a:buAutoNum type="alphaLcParenR"/>
            </a:pPr>
            <a:r>
              <a:rPr lang="en-US" dirty="0">
                <a:ea typeface="Times New Roman"/>
                <a:cs typeface="Times New Roman"/>
              </a:rPr>
              <a:t>Clear</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Systematic</a:t>
            </a:r>
          </a:p>
          <a:p>
            <a:pPr marL="681038" lvl="0">
              <a:lnSpc>
                <a:spcPct val="115000"/>
              </a:lnSpc>
              <a:spcBef>
                <a:spcPts val="0"/>
              </a:spcBef>
              <a:spcAft>
                <a:spcPts val="1000"/>
              </a:spcAft>
              <a:buFont typeface="+mj-lt"/>
              <a:buAutoNum type="alphaLcParenR"/>
            </a:pPr>
            <a:r>
              <a:rPr lang="en-US" dirty="0">
                <a:ea typeface="Times New Roman"/>
                <a:cs typeface="Times New Roman"/>
              </a:rPr>
              <a:t>Specific</a:t>
            </a:r>
          </a:p>
          <a:p>
            <a:pPr marL="347663" marR="0" indent="-4763">
              <a:lnSpc>
                <a:spcPct val="115000"/>
              </a:lnSpc>
              <a:spcBef>
                <a:spcPts val="0"/>
              </a:spcBef>
              <a:spcAft>
                <a:spcPts val="1000"/>
              </a:spcAft>
            </a:pPr>
            <a:r>
              <a:rPr lang="en-US" dirty="0">
                <a:solidFill>
                  <a:srgbClr val="FF0000"/>
                </a:solidFill>
                <a:ea typeface="Times New Roman"/>
                <a:cs typeface="Times New Roman"/>
              </a:rPr>
              <a:t>When setting verbal expectations, be clear, be systematic, and be specific. Also allow the employee to ask questions or clarify.</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901055228"/>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of the following is true of Millennials and written expectations?</a:t>
            </a:r>
          </a:p>
          <a:p>
            <a:pPr marL="690563" lvl="0">
              <a:lnSpc>
                <a:spcPct val="115000"/>
              </a:lnSpc>
              <a:spcBef>
                <a:spcPts val="0"/>
              </a:spcBef>
              <a:spcAft>
                <a:spcPts val="0"/>
              </a:spcAft>
              <a:buFont typeface="+mj-lt"/>
              <a:buAutoNum type="alphaLcParenR"/>
            </a:pPr>
            <a:r>
              <a:rPr lang="en-US" dirty="0">
                <a:ea typeface="Times New Roman"/>
                <a:cs typeface="Times New Roman"/>
              </a:rPr>
              <a:t>They prefer verbal expectations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value having a clear set of written expectations to refer to</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They are unlikely to refer to them</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appreciate clear, written expectations. This gives them a roadmap to refer to, which helps them feel empowered and competent.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Written expectations help Millennials feel _____________.</a:t>
            </a:r>
          </a:p>
          <a:p>
            <a:pPr marL="690563" lvl="0">
              <a:lnSpc>
                <a:spcPct val="115000"/>
              </a:lnSpc>
              <a:spcBef>
                <a:spcPts val="0"/>
              </a:spcBef>
              <a:spcAft>
                <a:spcPts val="0"/>
              </a:spcAft>
              <a:buFont typeface="+mj-lt"/>
              <a:buAutoNum type="alphaLcParenR"/>
            </a:pPr>
            <a:r>
              <a:rPr lang="en-US" dirty="0">
                <a:ea typeface="Times New Roman"/>
                <a:cs typeface="Times New Roman"/>
              </a:rPr>
              <a:t>Empowered</a:t>
            </a:r>
          </a:p>
          <a:p>
            <a:pPr marL="690563" lvl="0">
              <a:lnSpc>
                <a:spcPct val="115000"/>
              </a:lnSpc>
              <a:spcBef>
                <a:spcPts val="0"/>
              </a:spcBef>
              <a:spcAft>
                <a:spcPts val="0"/>
              </a:spcAft>
              <a:buFont typeface="+mj-lt"/>
              <a:buAutoNum type="alphaLcParenR"/>
            </a:pPr>
            <a:r>
              <a:rPr lang="en-US" dirty="0">
                <a:ea typeface="Times New Roman"/>
                <a:cs typeface="Times New Roman"/>
              </a:rPr>
              <a:t>Competent</a:t>
            </a:r>
          </a:p>
          <a:p>
            <a:pPr marL="690563" lvl="0">
              <a:lnSpc>
                <a:spcPct val="115000"/>
              </a:lnSpc>
              <a:spcBef>
                <a:spcPts val="0"/>
              </a:spcBef>
              <a:spcAft>
                <a:spcPts val="0"/>
              </a:spcAft>
              <a:buFont typeface="+mj-lt"/>
              <a:buAutoNum type="alphaLcParenR"/>
            </a:pPr>
            <a:r>
              <a:rPr lang="en-US" dirty="0">
                <a:ea typeface="Times New Roman"/>
                <a:cs typeface="Times New Roman"/>
              </a:rPr>
              <a:t>Less anxious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A clear set of written expectations helps alleviate anxiety for Millennials. They thus feel more empowered and competent.</a:t>
            </a:r>
            <a:br>
              <a:rPr lang="en-US" dirty="0">
                <a:ea typeface="Times New Roman"/>
                <a:cs typeface="Times New Roman"/>
              </a:rPr>
            </a:br>
            <a:r>
              <a:rPr lang="en-US" dirty="0">
                <a:ea typeface="Times New Roman"/>
                <a:cs typeface="Times New Roman"/>
              </a:rPr>
              <a:t> </a:t>
            </a:r>
          </a:p>
        </p:txBody>
      </p:sp>
    </p:spTree>
    <p:extLst>
      <p:ext uri="{BB962C8B-B14F-4D97-AF65-F5344CB8AC3E}">
        <p14:creationId xmlns:p14="http://schemas.microsoft.com/office/powerpoint/2010/main" val="294292229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holding Shonda back?</a:t>
            </a:r>
          </a:p>
          <a:p>
            <a:pPr marL="690563" lvl="0">
              <a:lnSpc>
                <a:spcPct val="115000"/>
              </a:lnSpc>
              <a:spcBef>
                <a:spcPts val="0"/>
              </a:spcBef>
              <a:spcAft>
                <a:spcPts val="0"/>
              </a:spcAft>
              <a:buFont typeface="+mj-lt"/>
              <a:buAutoNum type="alphaLcParenR"/>
            </a:pPr>
            <a:r>
              <a:rPr lang="en-US" dirty="0">
                <a:ea typeface="Times New Roman"/>
                <a:cs typeface="Times New Roman"/>
              </a:rPr>
              <a:t>Lack of talent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Lack of clear expectations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Lack of creativity</a:t>
            </a:r>
          </a:p>
          <a:p>
            <a:pPr marL="690563" lvl="0">
              <a:lnSpc>
                <a:spcPct val="115000"/>
              </a:lnSpc>
              <a:spcBef>
                <a:spcPts val="0"/>
              </a:spcBef>
              <a:spcAft>
                <a:spcPts val="1000"/>
              </a:spcAft>
              <a:buFont typeface="+mj-lt"/>
              <a:buAutoNum type="alphaLcParenR"/>
            </a:pPr>
            <a:r>
              <a:rPr lang="en-US" dirty="0">
                <a:ea typeface="Times New Roman"/>
                <a:cs typeface="Times New Roman"/>
              </a:rPr>
              <a:t>Lack of motivation</a:t>
            </a:r>
          </a:p>
          <a:p>
            <a:pPr marL="347663" marR="0" indent="-4763">
              <a:lnSpc>
                <a:spcPct val="115000"/>
              </a:lnSpc>
              <a:spcBef>
                <a:spcPts val="0"/>
              </a:spcBef>
              <a:spcAft>
                <a:spcPts val="1000"/>
              </a:spcAft>
            </a:pPr>
            <a:r>
              <a:rPr lang="en-US" dirty="0">
                <a:solidFill>
                  <a:srgbClr val="FF0000"/>
                </a:solidFill>
                <a:ea typeface="Times New Roman"/>
                <a:cs typeface="Times New Roman"/>
              </a:rPr>
              <a:t>Shonda felt she didn’t have a set of clear expectations, and thus she was unable to move forward independently. Having clear expectations helped her feel empowered and competent.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did having clear expectations change Shonda’s work?</a:t>
            </a:r>
          </a:p>
          <a:p>
            <a:pPr marL="690563" lvl="0">
              <a:lnSpc>
                <a:spcPct val="115000"/>
              </a:lnSpc>
              <a:spcBef>
                <a:spcPts val="0"/>
              </a:spcBef>
              <a:spcAft>
                <a:spcPts val="0"/>
              </a:spcAft>
              <a:buFont typeface="+mj-lt"/>
              <a:buAutoNum type="alphaLcParenR"/>
            </a:pPr>
            <a:r>
              <a:rPr lang="en-US" dirty="0">
                <a:ea typeface="Times New Roman"/>
                <a:cs typeface="Times New Roman"/>
              </a:rPr>
              <a:t>It disempowered her</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It made her a more efficient and productive worker</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It made her second guess herself</a:t>
            </a:r>
          </a:p>
          <a:p>
            <a:pPr marL="690563" lvl="0">
              <a:lnSpc>
                <a:spcPct val="115000"/>
              </a:lnSpc>
              <a:spcBef>
                <a:spcPts val="0"/>
              </a:spcBef>
              <a:spcAft>
                <a:spcPts val="1000"/>
              </a:spcAft>
              <a:buFont typeface="+mj-lt"/>
              <a:buAutoNum type="alphaLcParenR"/>
            </a:pPr>
            <a:r>
              <a:rPr lang="en-US" dirty="0">
                <a:ea typeface="Times New Roman"/>
                <a:cs typeface="Times New Roman"/>
              </a:rPr>
              <a:t>It kept her from making friends</a:t>
            </a:r>
          </a:p>
          <a:p>
            <a:pPr marL="347663" marR="0" indent="-4763">
              <a:lnSpc>
                <a:spcPct val="115000"/>
              </a:lnSpc>
              <a:spcBef>
                <a:spcPts val="0"/>
              </a:spcBef>
              <a:spcAft>
                <a:spcPts val="1000"/>
              </a:spcAft>
            </a:pPr>
            <a:r>
              <a:rPr lang="en-US" dirty="0">
                <a:solidFill>
                  <a:srgbClr val="FF0000"/>
                </a:solidFill>
                <a:ea typeface="Times New Roman"/>
                <a:cs typeface="Times New Roman"/>
              </a:rPr>
              <a:t>Once Shonda had a clear set of verbal and written instructions, she felt more able to complete the project. She was a more efficient and productive worker.</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35611061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a:bodyPr>
          <a:lstStyle/>
          <a:p>
            <a:r>
              <a:rPr lang="en-US" dirty="0"/>
              <a:t>Module Nine: Mentoring the Millennial</a:t>
            </a:r>
          </a:p>
        </p:txBody>
      </p:sp>
      <p:sp>
        <p:nvSpPr>
          <p:cNvPr id="4506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Mentoring is about sharing experiences, advice, and knowledge.</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Anonymous</a:t>
            </a:r>
            <a:endParaRPr lang="en-US" sz="1400" dirty="0">
              <a:ea typeface="Times New Roman"/>
              <a:cs typeface="Times New Roman"/>
            </a:endParaRPr>
          </a:p>
          <a:p>
            <a:endParaRPr lang="en-US" dirty="0"/>
          </a:p>
        </p:txBody>
      </p:sp>
      <p:sp>
        <p:nvSpPr>
          <p:cNvPr id="45059" name="Content Placeholder 2"/>
          <p:cNvSpPr>
            <a:spLocks noGrp="1"/>
          </p:cNvSpPr>
          <p:nvPr>
            <p:ph type="body" sz="quarter" idx="11"/>
          </p:nvPr>
        </p:nvSpPr>
        <p:spPr/>
        <p:txBody>
          <a:bodyPr>
            <a:normAutofit/>
          </a:bodyPr>
          <a:lstStyle/>
          <a:p>
            <a:endParaRPr lang="en-US" dirty="0"/>
          </a:p>
          <a:p>
            <a:r>
              <a:rPr lang="en-US" dirty="0"/>
              <a:t>Millennials thrive when they are mentored. They are used to a high level of interaction with the significant more knowledgeable others in their lives – teachers, parents, bosses. </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1D1F7BAC-A45F-433E-9D3C-613F052E3743}"/>
              </a:ext>
            </a:extLst>
          </p:cNvPr>
          <p:cNvSpPr>
            <a:spLocks noGrp="1"/>
          </p:cNvSpPr>
          <p:nvPr>
            <p:ph sz="quarter" idx="11"/>
          </p:nvPr>
        </p:nvSpPr>
        <p:spPr/>
        <p:txBody>
          <a:bodyPr/>
          <a:lstStyle/>
          <a:p>
            <a:endParaRPr lang="en-US"/>
          </a:p>
        </p:txBody>
      </p:sp>
      <p:sp>
        <p:nvSpPr>
          <p:cNvPr id="46082" name="Title 1"/>
          <p:cNvSpPr>
            <a:spLocks noGrp="1"/>
          </p:cNvSpPr>
          <p:nvPr>
            <p:ph type="title"/>
          </p:nvPr>
        </p:nvSpPr>
        <p:spPr/>
        <p:txBody>
          <a:bodyPr/>
          <a:lstStyle/>
          <a:p>
            <a:r>
              <a:rPr lang="en-US" dirty="0"/>
              <a:t>Be Hands-On and Involved</a:t>
            </a:r>
          </a:p>
        </p:txBody>
      </p:sp>
      <p:grpSp>
        <p:nvGrpSpPr>
          <p:cNvPr id="3" name="Group 2">
            <a:extLst>
              <a:ext uri="{FF2B5EF4-FFF2-40B4-BE49-F238E27FC236}">
                <a16:creationId xmlns:a16="http://schemas.microsoft.com/office/drawing/2014/main" id="{B67061AF-63B5-451A-A77C-B580A004258F}"/>
              </a:ext>
            </a:extLst>
          </p:cNvPr>
          <p:cNvGrpSpPr/>
          <p:nvPr/>
        </p:nvGrpSpPr>
        <p:grpSpPr>
          <a:xfrm>
            <a:off x="463982" y="1600200"/>
            <a:ext cx="8216035" cy="4525962"/>
            <a:chOff x="463982" y="1600200"/>
            <a:chExt cx="8216035" cy="4525962"/>
          </a:xfrm>
        </p:grpSpPr>
        <p:sp>
          <p:nvSpPr>
            <p:cNvPr id="4" name="Arrow: Right 3">
              <a:extLst>
                <a:ext uri="{FF2B5EF4-FFF2-40B4-BE49-F238E27FC236}">
                  <a16:creationId xmlns:a16="http://schemas.microsoft.com/office/drawing/2014/main" id="{CC4116E5-F4E9-44C2-B674-4B77A8A0EB4E}"/>
                </a:ext>
              </a:extLst>
            </p:cNvPr>
            <p:cNvSpPr/>
            <p:nvPr/>
          </p:nvSpPr>
          <p:spPr>
            <a:xfrm>
              <a:off x="6023078" y="1600200"/>
              <a:ext cx="2656939" cy="1414363"/>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F2026D0E-7E1B-40AA-8CF8-E29A911AFCC6}"/>
                </a:ext>
              </a:extLst>
            </p:cNvPr>
            <p:cNvSpPr/>
            <p:nvPr/>
          </p:nvSpPr>
          <p:spPr>
            <a:xfrm>
              <a:off x="463982" y="1600200"/>
              <a:ext cx="5559096" cy="1414363"/>
            </a:xfrm>
            <a:custGeom>
              <a:avLst/>
              <a:gdLst>
                <a:gd name="connsiteX0" fmla="*/ 0 w 5559096"/>
                <a:gd name="connsiteY0" fmla="*/ 235732 h 1414363"/>
                <a:gd name="connsiteX1" fmla="*/ 235732 w 5559096"/>
                <a:gd name="connsiteY1" fmla="*/ 0 h 1414363"/>
                <a:gd name="connsiteX2" fmla="*/ 5323364 w 5559096"/>
                <a:gd name="connsiteY2" fmla="*/ 0 h 1414363"/>
                <a:gd name="connsiteX3" fmla="*/ 5559096 w 5559096"/>
                <a:gd name="connsiteY3" fmla="*/ 235732 h 1414363"/>
                <a:gd name="connsiteX4" fmla="*/ 5559096 w 5559096"/>
                <a:gd name="connsiteY4" fmla="*/ 1178631 h 1414363"/>
                <a:gd name="connsiteX5" fmla="*/ 5323364 w 5559096"/>
                <a:gd name="connsiteY5" fmla="*/ 1414363 h 1414363"/>
                <a:gd name="connsiteX6" fmla="*/ 235732 w 5559096"/>
                <a:gd name="connsiteY6" fmla="*/ 1414363 h 1414363"/>
                <a:gd name="connsiteX7" fmla="*/ 0 w 5559096"/>
                <a:gd name="connsiteY7" fmla="*/ 1178631 h 1414363"/>
                <a:gd name="connsiteX8" fmla="*/ 0 w 5559096"/>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59096" h="1414363">
                  <a:moveTo>
                    <a:pt x="0" y="235732"/>
                  </a:moveTo>
                  <a:cubicBezTo>
                    <a:pt x="0" y="105541"/>
                    <a:pt x="105541" y="0"/>
                    <a:pt x="235732" y="0"/>
                  </a:cubicBezTo>
                  <a:lnTo>
                    <a:pt x="5323364" y="0"/>
                  </a:lnTo>
                  <a:cubicBezTo>
                    <a:pt x="5453555" y="0"/>
                    <a:pt x="5559096" y="105541"/>
                    <a:pt x="5559096" y="235732"/>
                  </a:cubicBezTo>
                  <a:lnTo>
                    <a:pt x="5559096" y="1178631"/>
                  </a:lnTo>
                  <a:cubicBezTo>
                    <a:pt x="5559096" y="1308822"/>
                    <a:pt x="5453555" y="1414363"/>
                    <a:pt x="5323364"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Don’t wait for a problem</a:t>
              </a:r>
            </a:p>
          </p:txBody>
        </p:sp>
        <p:sp>
          <p:nvSpPr>
            <p:cNvPr id="6" name="Arrow: Right 5">
              <a:extLst>
                <a:ext uri="{FF2B5EF4-FFF2-40B4-BE49-F238E27FC236}">
                  <a16:creationId xmlns:a16="http://schemas.microsoft.com/office/drawing/2014/main" id="{915DA91D-125E-43E4-8E7B-8A78BB1B0322}"/>
                </a:ext>
              </a:extLst>
            </p:cNvPr>
            <p:cNvSpPr/>
            <p:nvPr/>
          </p:nvSpPr>
          <p:spPr>
            <a:xfrm>
              <a:off x="6023078" y="3155999"/>
              <a:ext cx="2656939" cy="1414363"/>
            </a:xfrm>
            <a:prstGeom prst="rightArrow">
              <a:avLst>
                <a:gd name="adj1" fmla="val 75000"/>
                <a:gd name="adj2" fmla="val 50000"/>
              </a:avLst>
            </a:prstGeom>
          </p:spPr>
          <p:style>
            <a:lnRef idx="2">
              <a:schemeClr val="accent2">
                <a:tint val="40000"/>
                <a:alpha val="90000"/>
                <a:hueOff val="2512910"/>
                <a:satOff val="-2189"/>
                <a:lumOff val="-3"/>
                <a:alphaOff val="0"/>
              </a:schemeClr>
            </a:lnRef>
            <a:fillRef idx="1">
              <a:schemeClr val="accent2">
                <a:tint val="40000"/>
                <a:alpha val="90000"/>
                <a:hueOff val="2512910"/>
                <a:satOff val="-2189"/>
                <a:lumOff val="-3"/>
                <a:alphaOff val="0"/>
              </a:schemeClr>
            </a:fillRef>
            <a:effectRef idx="0">
              <a:schemeClr val="accent2">
                <a:tint val="40000"/>
                <a:alpha val="90000"/>
                <a:hueOff val="2512910"/>
                <a:satOff val="-2189"/>
                <a:lumOff val="-3"/>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4C08CAB1-43A9-4AB9-ADF4-244A9A6D890F}"/>
                </a:ext>
              </a:extLst>
            </p:cNvPr>
            <p:cNvSpPr/>
            <p:nvPr/>
          </p:nvSpPr>
          <p:spPr>
            <a:xfrm>
              <a:off x="463982" y="3155999"/>
              <a:ext cx="5559096" cy="1414363"/>
            </a:xfrm>
            <a:custGeom>
              <a:avLst/>
              <a:gdLst>
                <a:gd name="connsiteX0" fmla="*/ 0 w 5559096"/>
                <a:gd name="connsiteY0" fmla="*/ 235732 h 1414363"/>
                <a:gd name="connsiteX1" fmla="*/ 235732 w 5559096"/>
                <a:gd name="connsiteY1" fmla="*/ 0 h 1414363"/>
                <a:gd name="connsiteX2" fmla="*/ 5323364 w 5559096"/>
                <a:gd name="connsiteY2" fmla="*/ 0 h 1414363"/>
                <a:gd name="connsiteX3" fmla="*/ 5559096 w 5559096"/>
                <a:gd name="connsiteY3" fmla="*/ 235732 h 1414363"/>
                <a:gd name="connsiteX4" fmla="*/ 5559096 w 5559096"/>
                <a:gd name="connsiteY4" fmla="*/ 1178631 h 1414363"/>
                <a:gd name="connsiteX5" fmla="*/ 5323364 w 5559096"/>
                <a:gd name="connsiteY5" fmla="*/ 1414363 h 1414363"/>
                <a:gd name="connsiteX6" fmla="*/ 235732 w 5559096"/>
                <a:gd name="connsiteY6" fmla="*/ 1414363 h 1414363"/>
                <a:gd name="connsiteX7" fmla="*/ 0 w 5559096"/>
                <a:gd name="connsiteY7" fmla="*/ 1178631 h 1414363"/>
                <a:gd name="connsiteX8" fmla="*/ 0 w 5559096"/>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59096" h="1414363">
                  <a:moveTo>
                    <a:pt x="0" y="235732"/>
                  </a:moveTo>
                  <a:cubicBezTo>
                    <a:pt x="0" y="105541"/>
                    <a:pt x="105541" y="0"/>
                    <a:pt x="235732" y="0"/>
                  </a:cubicBezTo>
                  <a:lnTo>
                    <a:pt x="5323364" y="0"/>
                  </a:lnTo>
                  <a:cubicBezTo>
                    <a:pt x="5453555" y="0"/>
                    <a:pt x="5559096" y="105541"/>
                    <a:pt x="5559096" y="235732"/>
                  </a:cubicBezTo>
                  <a:lnTo>
                    <a:pt x="5559096" y="1178631"/>
                  </a:lnTo>
                  <a:cubicBezTo>
                    <a:pt x="5559096" y="1308822"/>
                    <a:pt x="5453555" y="1414363"/>
                    <a:pt x="5323364"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Constant feedback</a:t>
              </a:r>
            </a:p>
          </p:txBody>
        </p:sp>
        <p:sp>
          <p:nvSpPr>
            <p:cNvPr id="8" name="Arrow: Right 7">
              <a:extLst>
                <a:ext uri="{FF2B5EF4-FFF2-40B4-BE49-F238E27FC236}">
                  <a16:creationId xmlns:a16="http://schemas.microsoft.com/office/drawing/2014/main" id="{5E0CD9B8-971D-46F3-AA0E-0BC5893AC723}"/>
                </a:ext>
              </a:extLst>
            </p:cNvPr>
            <p:cNvSpPr/>
            <p:nvPr/>
          </p:nvSpPr>
          <p:spPr>
            <a:xfrm>
              <a:off x="6023078" y="4711799"/>
              <a:ext cx="2656939" cy="1414363"/>
            </a:xfrm>
            <a:prstGeom prst="rightArrow">
              <a:avLst>
                <a:gd name="adj1" fmla="val 75000"/>
                <a:gd name="adj2" fmla="val 50000"/>
              </a:avLst>
            </a:pr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4CD66018-F442-45CC-9D22-809AAC40ED9D}"/>
                </a:ext>
              </a:extLst>
            </p:cNvPr>
            <p:cNvSpPr/>
            <p:nvPr/>
          </p:nvSpPr>
          <p:spPr>
            <a:xfrm>
              <a:off x="463982" y="4711799"/>
              <a:ext cx="5559096" cy="1414363"/>
            </a:xfrm>
            <a:custGeom>
              <a:avLst/>
              <a:gdLst>
                <a:gd name="connsiteX0" fmla="*/ 0 w 5559096"/>
                <a:gd name="connsiteY0" fmla="*/ 235732 h 1414363"/>
                <a:gd name="connsiteX1" fmla="*/ 235732 w 5559096"/>
                <a:gd name="connsiteY1" fmla="*/ 0 h 1414363"/>
                <a:gd name="connsiteX2" fmla="*/ 5323364 w 5559096"/>
                <a:gd name="connsiteY2" fmla="*/ 0 h 1414363"/>
                <a:gd name="connsiteX3" fmla="*/ 5559096 w 5559096"/>
                <a:gd name="connsiteY3" fmla="*/ 235732 h 1414363"/>
                <a:gd name="connsiteX4" fmla="*/ 5559096 w 5559096"/>
                <a:gd name="connsiteY4" fmla="*/ 1178631 h 1414363"/>
                <a:gd name="connsiteX5" fmla="*/ 5323364 w 5559096"/>
                <a:gd name="connsiteY5" fmla="*/ 1414363 h 1414363"/>
                <a:gd name="connsiteX6" fmla="*/ 235732 w 5559096"/>
                <a:gd name="connsiteY6" fmla="*/ 1414363 h 1414363"/>
                <a:gd name="connsiteX7" fmla="*/ 0 w 5559096"/>
                <a:gd name="connsiteY7" fmla="*/ 1178631 h 1414363"/>
                <a:gd name="connsiteX8" fmla="*/ 0 w 5559096"/>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59096" h="1414363">
                  <a:moveTo>
                    <a:pt x="0" y="235732"/>
                  </a:moveTo>
                  <a:cubicBezTo>
                    <a:pt x="0" y="105541"/>
                    <a:pt x="105541" y="0"/>
                    <a:pt x="235732" y="0"/>
                  </a:cubicBezTo>
                  <a:lnTo>
                    <a:pt x="5323364" y="0"/>
                  </a:lnTo>
                  <a:cubicBezTo>
                    <a:pt x="5453555" y="0"/>
                    <a:pt x="5559096" y="105541"/>
                    <a:pt x="5559096" y="235732"/>
                  </a:cubicBezTo>
                  <a:lnTo>
                    <a:pt x="5559096" y="1178631"/>
                  </a:lnTo>
                  <a:cubicBezTo>
                    <a:pt x="5559096" y="1308822"/>
                    <a:pt x="5453555" y="1414363"/>
                    <a:pt x="5323364"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“High touch” relationship</a:t>
              </a: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a:bodyPr>
          <a:lstStyle/>
          <a:p>
            <a:r>
              <a:rPr lang="en-US" dirty="0"/>
              <a:t>Module One: Getting Started</a:t>
            </a:r>
          </a:p>
        </p:txBody>
      </p:sp>
      <p:sp>
        <p:nvSpPr>
          <p:cNvPr id="6148" name="Text Placeholder 3"/>
          <p:cNvSpPr>
            <a:spLocks noGrp="1"/>
          </p:cNvSpPr>
          <p:nvPr>
            <p:ph type="body" sz="quarter" idx="10"/>
          </p:nvPr>
        </p:nvSpPr>
        <p:spPr>
          <a:ln>
            <a:miter lim="800000"/>
            <a:headEnd/>
            <a:tailEnd/>
          </a:ln>
        </p:spPr>
        <p:txBody>
          <a:bodyPr/>
          <a:lstStyle/>
          <a:p>
            <a:pPr>
              <a:spcBef>
                <a:spcPts val="0"/>
              </a:spcBef>
              <a:spcAft>
                <a:spcPts val="1000"/>
              </a:spcAft>
            </a:pPr>
            <a:r>
              <a:rPr lang="en-US" sz="2800" i="1" dirty="0">
                <a:latin typeface="Cambria"/>
                <a:ea typeface="Times New Roman"/>
                <a:cs typeface="Georgia"/>
              </a:rPr>
              <a:t>If you’re an employer, you want to hire an employee that will do their job, not do your bidding.</a:t>
            </a:r>
            <a:endParaRPr lang="en-US" sz="2800" dirty="0">
              <a:ea typeface="Times New Roman"/>
              <a:cs typeface="Times New Roman"/>
            </a:endParaRPr>
          </a:p>
          <a:p>
            <a:pPr algn="ctr">
              <a:spcBef>
                <a:spcPts val="0"/>
              </a:spcBef>
              <a:spcAft>
                <a:spcPts val="1000"/>
              </a:spcAft>
            </a:pPr>
            <a:r>
              <a:rPr lang="en-US" sz="2800" b="1" i="1" dirty="0">
                <a:latin typeface="Cambria"/>
                <a:ea typeface="Times New Roman"/>
                <a:cs typeface="Times New Roman"/>
              </a:rPr>
              <a:t>Jeffrey Jones</a:t>
            </a:r>
            <a:endParaRPr lang="en-US" sz="2800" dirty="0">
              <a:ea typeface="Times New Roman"/>
              <a:cs typeface="Times New Roman"/>
            </a:endParaRPr>
          </a:p>
          <a:p>
            <a:endParaRPr lang="en-US" sz="2800" dirty="0"/>
          </a:p>
        </p:txBody>
      </p:sp>
      <p:sp>
        <p:nvSpPr>
          <p:cNvPr id="6147" name="Content Placeholder 2"/>
          <p:cNvSpPr>
            <a:spLocks noGrp="1"/>
          </p:cNvSpPr>
          <p:nvPr>
            <p:ph type="body" sz="quarter" idx="11"/>
          </p:nvPr>
        </p:nvSpPr>
        <p:spPr/>
        <p:txBody>
          <a:bodyPr>
            <a:normAutofit/>
          </a:bodyPr>
          <a:lstStyle/>
          <a:p>
            <a:endParaRPr lang="en-US" dirty="0"/>
          </a:p>
          <a:p>
            <a:r>
              <a:rPr lang="en-US" dirty="0"/>
              <a:t>Taking time to customize the onboarding process for millennial employees helps promote employee retention and ensures that millennials are properly socialized into the workplace. </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F529E93D-670D-448D-BDBC-24F9406EDFB1}"/>
              </a:ext>
            </a:extLst>
          </p:cNvPr>
          <p:cNvSpPr>
            <a:spLocks noGrp="1"/>
          </p:cNvSpPr>
          <p:nvPr>
            <p:ph sz="quarter" idx="11"/>
          </p:nvPr>
        </p:nvSpPr>
        <p:spPr/>
        <p:txBody>
          <a:bodyPr/>
          <a:lstStyle/>
          <a:p>
            <a:endParaRPr lang="en-US"/>
          </a:p>
        </p:txBody>
      </p:sp>
      <p:sp>
        <p:nvSpPr>
          <p:cNvPr id="47106" name="Title 1"/>
          <p:cNvSpPr>
            <a:spLocks noGrp="1"/>
          </p:cNvSpPr>
          <p:nvPr>
            <p:ph type="title"/>
          </p:nvPr>
        </p:nvSpPr>
        <p:spPr/>
        <p:txBody>
          <a:bodyPr/>
          <a:lstStyle/>
          <a:p>
            <a:r>
              <a:rPr lang="en-US" dirty="0"/>
              <a:t>Serial Mentoring</a:t>
            </a:r>
          </a:p>
        </p:txBody>
      </p:sp>
      <p:grpSp>
        <p:nvGrpSpPr>
          <p:cNvPr id="3" name="Group 2">
            <a:extLst>
              <a:ext uri="{FF2B5EF4-FFF2-40B4-BE49-F238E27FC236}">
                <a16:creationId xmlns:a16="http://schemas.microsoft.com/office/drawing/2014/main" id="{3BDEC241-8BFC-4FD6-9BEA-368A0592FEA1}"/>
              </a:ext>
            </a:extLst>
          </p:cNvPr>
          <p:cNvGrpSpPr/>
          <p:nvPr/>
        </p:nvGrpSpPr>
        <p:grpSpPr>
          <a:xfrm>
            <a:off x="457200" y="2235981"/>
            <a:ext cx="8229600" cy="3254400"/>
            <a:chOff x="457200" y="2235981"/>
            <a:chExt cx="8229600" cy="3254400"/>
          </a:xfrm>
        </p:grpSpPr>
        <p:sp>
          <p:nvSpPr>
            <p:cNvPr id="4" name="Freeform: Shape 3">
              <a:extLst>
                <a:ext uri="{FF2B5EF4-FFF2-40B4-BE49-F238E27FC236}">
                  <a16:creationId xmlns:a16="http://schemas.microsoft.com/office/drawing/2014/main" id="{990BC6D4-CFAB-4A1E-946A-D48165AC129D}"/>
                </a:ext>
              </a:extLst>
            </p:cNvPr>
            <p:cNvSpPr/>
            <p:nvPr/>
          </p:nvSpPr>
          <p:spPr>
            <a:xfrm>
              <a:off x="457200" y="2235981"/>
              <a:ext cx="8229600" cy="1535040"/>
            </a:xfrm>
            <a:custGeom>
              <a:avLst/>
              <a:gdLst>
                <a:gd name="connsiteX0" fmla="*/ 0 w 8229600"/>
                <a:gd name="connsiteY0" fmla="*/ 255845 h 1535040"/>
                <a:gd name="connsiteX1" fmla="*/ 255845 w 8229600"/>
                <a:gd name="connsiteY1" fmla="*/ 0 h 1535040"/>
                <a:gd name="connsiteX2" fmla="*/ 7973755 w 8229600"/>
                <a:gd name="connsiteY2" fmla="*/ 0 h 1535040"/>
                <a:gd name="connsiteX3" fmla="*/ 8229600 w 8229600"/>
                <a:gd name="connsiteY3" fmla="*/ 255845 h 1535040"/>
                <a:gd name="connsiteX4" fmla="*/ 8229600 w 8229600"/>
                <a:gd name="connsiteY4" fmla="*/ 1279195 h 1535040"/>
                <a:gd name="connsiteX5" fmla="*/ 7973755 w 8229600"/>
                <a:gd name="connsiteY5" fmla="*/ 1535040 h 1535040"/>
                <a:gd name="connsiteX6" fmla="*/ 255845 w 8229600"/>
                <a:gd name="connsiteY6" fmla="*/ 1535040 h 1535040"/>
                <a:gd name="connsiteX7" fmla="*/ 0 w 8229600"/>
                <a:gd name="connsiteY7" fmla="*/ 1279195 h 1535040"/>
                <a:gd name="connsiteX8" fmla="*/ 0 w 8229600"/>
                <a:gd name="connsiteY8" fmla="*/ 255845 h 1535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535040">
                  <a:moveTo>
                    <a:pt x="0" y="255845"/>
                  </a:moveTo>
                  <a:cubicBezTo>
                    <a:pt x="0" y="114546"/>
                    <a:pt x="114546" y="0"/>
                    <a:pt x="255845" y="0"/>
                  </a:cubicBezTo>
                  <a:lnTo>
                    <a:pt x="7973755" y="0"/>
                  </a:lnTo>
                  <a:cubicBezTo>
                    <a:pt x="8115054" y="0"/>
                    <a:pt x="8229600" y="114546"/>
                    <a:pt x="8229600" y="255845"/>
                  </a:cubicBezTo>
                  <a:lnTo>
                    <a:pt x="8229600" y="1279195"/>
                  </a:lnTo>
                  <a:cubicBezTo>
                    <a:pt x="8229600" y="1420494"/>
                    <a:pt x="8115054" y="1535040"/>
                    <a:pt x="7973755" y="1535040"/>
                  </a:cubicBezTo>
                  <a:lnTo>
                    <a:pt x="255845" y="1535040"/>
                  </a:lnTo>
                  <a:cubicBezTo>
                    <a:pt x="114546" y="1535040"/>
                    <a:pt x="0" y="1420494"/>
                    <a:pt x="0" y="1279195"/>
                  </a:cubicBezTo>
                  <a:lnTo>
                    <a:pt x="0" y="255845"/>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18774" tIns="318774" rIns="318774" bIns="318774" numCol="1" spcCol="1270" anchor="ctr" anchorCtr="0">
              <a:noAutofit/>
            </a:bodyPr>
            <a:lstStyle/>
            <a:p>
              <a:pPr marL="0" lvl="0" indent="0" algn="l" defTabSz="2844800">
                <a:lnSpc>
                  <a:spcPct val="90000"/>
                </a:lnSpc>
                <a:spcBef>
                  <a:spcPct val="0"/>
                </a:spcBef>
                <a:spcAft>
                  <a:spcPct val="35000"/>
                </a:spcAft>
                <a:buNone/>
              </a:pPr>
              <a:r>
                <a:rPr lang="en-US" sz="6400" kern="1200" dirty="0"/>
                <a:t>Multiple mentors</a:t>
              </a:r>
            </a:p>
          </p:txBody>
        </p:sp>
        <p:sp>
          <p:nvSpPr>
            <p:cNvPr id="5" name="Freeform: Shape 4">
              <a:extLst>
                <a:ext uri="{FF2B5EF4-FFF2-40B4-BE49-F238E27FC236}">
                  <a16:creationId xmlns:a16="http://schemas.microsoft.com/office/drawing/2014/main" id="{294FD852-164D-4236-8BB3-6493FE7BB267}"/>
                </a:ext>
              </a:extLst>
            </p:cNvPr>
            <p:cNvSpPr/>
            <p:nvPr/>
          </p:nvSpPr>
          <p:spPr>
            <a:xfrm>
              <a:off x="457200" y="3955341"/>
              <a:ext cx="8229600" cy="1535040"/>
            </a:xfrm>
            <a:custGeom>
              <a:avLst/>
              <a:gdLst>
                <a:gd name="connsiteX0" fmla="*/ 0 w 8229600"/>
                <a:gd name="connsiteY0" fmla="*/ 255845 h 1535040"/>
                <a:gd name="connsiteX1" fmla="*/ 255845 w 8229600"/>
                <a:gd name="connsiteY1" fmla="*/ 0 h 1535040"/>
                <a:gd name="connsiteX2" fmla="*/ 7973755 w 8229600"/>
                <a:gd name="connsiteY2" fmla="*/ 0 h 1535040"/>
                <a:gd name="connsiteX3" fmla="*/ 8229600 w 8229600"/>
                <a:gd name="connsiteY3" fmla="*/ 255845 h 1535040"/>
                <a:gd name="connsiteX4" fmla="*/ 8229600 w 8229600"/>
                <a:gd name="connsiteY4" fmla="*/ 1279195 h 1535040"/>
                <a:gd name="connsiteX5" fmla="*/ 7973755 w 8229600"/>
                <a:gd name="connsiteY5" fmla="*/ 1535040 h 1535040"/>
                <a:gd name="connsiteX6" fmla="*/ 255845 w 8229600"/>
                <a:gd name="connsiteY6" fmla="*/ 1535040 h 1535040"/>
                <a:gd name="connsiteX7" fmla="*/ 0 w 8229600"/>
                <a:gd name="connsiteY7" fmla="*/ 1279195 h 1535040"/>
                <a:gd name="connsiteX8" fmla="*/ 0 w 8229600"/>
                <a:gd name="connsiteY8" fmla="*/ 255845 h 1535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535040">
                  <a:moveTo>
                    <a:pt x="0" y="255845"/>
                  </a:moveTo>
                  <a:cubicBezTo>
                    <a:pt x="0" y="114546"/>
                    <a:pt x="114546" y="0"/>
                    <a:pt x="255845" y="0"/>
                  </a:cubicBezTo>
                  <a:lnTo>
                    <a:pt x="7973755" y="0"/>
                  </a:lnTo>
                  <a:cubicBezTo>
                    <a:pt x="8115054" y="0"/>
                    <a:pt x="8229600" y="114546"/>
                    <a:pt x="8229600" y="255845"/>
                  </a:cubicBezTo>
                  <a:lnTo>
                    <a:pt x="8229600" y="1279195"/>
                  </a:lnTo>
                  <a:cubicBezTo>
                    <a:pt x="8229600" y="1420494"/>
                    <a:pt x="8115054" y="1535040"/>
                    <a:pt x="7973755" y="1535040"/>
                  </a:cubicBezTo>
                  <a:lnTo>
                    <a:pt x="255845" y="1535040"/>
                  </a:lnTo>
                  <a:cubicBezTo>
                    <a:pt x="114546" y="1535040"/>
                    <a:pt x="0" y="1420494"/>
                    <a:pt x="0" y="1279195"/>
                  </a:cubicBezTo>
                  <a:lnTo>
                    <a:pt x="0" y="255845"/>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318774" tIns="318774" rIns="318774" bIns="318774" numCol="1" spcCol="1270" anchor="ctr" anchorCtr="0">
              <a:noAutofit/>
            </a:bodyPr>
            <a:lstStyle/>
            <a:p>
              <a:pPr marL="0" lvl="0" indent="0" algn="l" defTabSz="2844800">
                <a:lnSpc>
                  <a:spcPct val="90000"/>
                </a:lnSpc>
                <a:spcBef>
                  <a:spcPct val="0"/>
                </a:spcBef>
                <a:spcAft>
                  <a:spcPct val="35000"/>
                </a:spcAft>
                <a:buNone/>
              </a:pPr>
              <a:r>
                <a:rPr lang="en-US" sz="6400" kern="1200" dirty="0"/>
                <a:t>Variety of perspectives</a:t>
              </a:r>
            </a:p>
          </p:txBody>
        </p:sp>
      </p:gr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BB156825-3318-452B-AF3B-62E797B0F2BA}"/>
              </a:ext>
            </a:extLst>
          </p:cNvPr>
          <p:cNvSpPr>
            <a:spLocks noGrp="1"/>
          </p:cNvSpPr>
          <p:nvPr>
            <p:ph sz="quarter" idx="11"/>
          </p:nvPr>
        </p:nvSpPr>
        <p:spPr/>
        <p:txBody>
          <a:bodyPr/>
          <a:lstStyle/>
          <a:p>
            <a:endParaRPr lang="en-US"/>
          </a:p>
        </p:txBody>
      </p:sp>
      <p:sp>
        <p:nvSpPr>
          <p:cNvPr id="46082" name="Title 1"/>
          <p:cNvSpPr>
            <a:spLocks noGrp="1"/>
          </p:cNvSpPr>
          <p:nvPr>
            <p:ph type="title"/>
          </p:nvPr>
        </p:nvSpPr>
        <p:spPr/>
        <p:txBody>
          <a:bodyPr>
            <a:noAutofit/>
          </a:bodyPr>
          <a:lstStyle/>
          <a:p>
            <a:r>
              <a:rPr lang="en-US" dirty="0"/>
              <a:t>Be a Mentor, Not an Authority Figure</a:t>
            </a:r>
          </a:p>
        </p:txBody>
      </p:sp>
      <p:grpSp>
        <p:nvGrpSpPr>
          <p:cNvPr id="3" name="Group 2">
            <a:extLst>
              <a:ext uri="{FF2B5EF4-FFF2-40B4-BE49-F238E27FC236}">
                <a16:creationId xmlns:a16="http://schemas.microsoft.com/office/drawing/2014/main" id="{4A58155D-4EC0-44F5-9844-E9A65473AA34}"/>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F1503B19-894E-4543-94DA-1685E9022519}"/>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18838" tIns="218838" rIns="1604462" bIns="218838" numCol="1" spcCol="1270" anchor="ctr" anchorCtr="0">
              <a:noAutofit/>
            </a:bodyPr>
            <a:lstStyle/>
            <a:p>
              <a:pPr marL="0" lvl="0" indent="0" algn="l" defTabSz="2089150">
                <a:lnSpc>
                  <a:spcPct val="90000"/>
                </a:lnSpc>
                <a:spcBef>
                  <a:spcPct val="0"/>
                </a:spcBef>
                <a:spcAft>
                  <a:spcPct val="35000"/>
                </a:spcAft>
                <a:buNone/>
              </a:pPr>
              <a:r>
                <a:rPr lang="en-US" sz="4700" kern="1200" dirty="0"/>
                <a:t>Skeptical of authority</a:t>
              </a:r>
            </a:p>
          </p:txBody>
        </p:sp>
        <p:sp>
          <p:nvSpPr>
            <p:cNvPr id="5" name="Freeform: Shape 4">
              <a:extLst>
                <a:ext uri="{FF2B5EF4-FFF2-40B4-BE49-F238E27FC236}">
                  <a16:creationId xmlns:a16="http://schemas.microsoft.com/office/drawing/2014/main" id="{D43DD196-FDE6-42A3-9EE8-042AACF5D35D}"/>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18838" tIns="218838" rIns="1718621" bIns="218838" numCol="1" spcCol="1270" anchor="ctr" anchorCtr="0">
              <a:noAutofit/>
            </a:bodyPr>
            <a:lstStyle/>
            <a:p>
              <a:pPr marL="0" lvl="0" indent="0" algn="l" defTabSz="2089150">
                <a:lnSpc>
                  <a:spcPct val="90000"/>
                </a:lnSpc>
                <a:spcBef>
                  <a:spcPct val="0"/>
                </a:spcBef>
                <a:spcAft>
                  <a:spcPct val="35000"/>
                </a:spcAft>
                <a:buNone/>
              </a:pPr>
              <a:r>
                <a:rPr lang="en-US" sz="4700" kern="1200" dirty="0"/>
                <a:t>Be collaborative </a:t>
              </a:r>
            </a:p>
          </p:txBody>
        </p:sp>
        <p:sp>
          <p:nvSpPr>
            <p:cNvPr id="6" name="Freeform: Shape 5">
              <a:extLst>
                <a:ext uri="{FF2B5EF4-FFF2-40B4-BE49-F238E27FC236}">
                  <a16:creationId xmlns:a16="http://schemas.microsoft.com/office/drawing/2014/main" id="{797F115F-E5F8-43EE-99E7-FC06C85D5C98}"/>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18838" tIns="218838" rIns="1718621" bIns="218838" numCol="1" spcCol="1270" anchor="ctr" anchorCtr="0">
              <a:noAutofit/>
            </a:bodyPr>
            <a:lstStyle/>
            <a:p>
              <a:pPr marL="0" lvl="0" indent="0" algn="l" defTabSz="2089150">
                <a:lnSpc>
                  <a:spcPct val="90000"/>
                </a:lnSpc>
                <a:spcBef>
                  <a:spcPct val="0"/>
                </a:spcBef>
                <a:spcAft>
                  <a:spcPct val="35000"/>
                </a:spcAft>
                <a:buNone/>
              </a:pPr>
              <a:r>
                <a:rPr lang="en-US" sz="4700" kern="1200" dirty="0"/>
                <a:t>Invite conversation</a:t>
              </a:r>
            </a:p>
          </p:txBody>
        </p:sp>
        <p:sp>
          <p:nvSpPr>
            <p:cNvPr id="7" name="Freeform: Shape 6">
              <a:extLst>
                <a:ext uri="{FF2B5EF4-FFF2-40B4-BE49-F238E27FC236}">
                  <a16:creationId xmlns:a16="http://schemas.microsoft.com/office/drawing/2014/main" id="{FB4557BB-97CC-4D5B-8F55-0C40D4736378}"/>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8" name="Freeform: Shape 7">
              <a:extLst>
                <a:ext uri="{FF2B5EF4-FFF2-40B4-BE49-F238E27FC236}">
                  <a16:creationId xmlns:a16="http://schemas.microsoft.com/office/drawing/2014/main" id="{757D98A9-B784-447B-8025-D6208AA53E07}"/>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extLst>
      <p:ext uri="{BB962C8B-B14F-4D97-AF65-F5344CB8AC3E}">
        <p14:creationId xmlns:p14="http://schemas.microsoft.com/office/powerpoint/2010/main" val="137782009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B7CDE4B-4E38-4E86-9EE1-EC32031BF6AA}"/>
              </a:ext>
            </a:extLst>
          </p:cNvPr>
          <p:cNvSpPr>
            <a:spLocks noGrp="1"/>
          </p:cNvSpPr>
          <p:nvPr>
            <p:ph sz="quarter" idx="11"/>
          </p:nvPr>
        </p:nvSpPr>
        <p:spPr/>
        <p:txBody>
          <a:bodyPr/>
          <a:lstStyle/>
          <a:p>
            <a:endParaRPr lang="en-US"/>
          </a:p>
        </p:txBody>
      </p:sp>
      <p:sp>
        <p:nvSpPr>
          <p:cNvPr id="47106" name="Title 1"/>
          <p:cNvSpPr>
            <a:spLocks noGrp="1"/>
          </p:cNvSpPr>
          <p:nvPr>
            <p:ph type="title"/>
          </p:nvPr>
        </p:nvSpPr>
        <p:spPr/>
        <p:txBody>
          <a:bodyPr>
            <a:normAutofit fontScale="90000"/>
          </a:bodyPr>
          <a:lstStyle/>
          <a:p>
            <a:r>
              <a:rPr lang="en-US" dirty="0"/>
              <a:t>Focus </a:t>
            </a:r>
            <a:r>
              <a:rPr lang="en-US" sz="2200" dirty="0"/>
              <a:t>Millennia’s</a:t>
            </a:r>
            <a:r>
              <a:rPr lang="en-US" dirty="0"/>
              <a:t> Exploratory Drive on Work</a:t>
            </a:r>
          </a:p>
        </p:txBody>
      </p:sp>
      <p:grpSp>
        <p:nvGrpSpPr>
          <p:cNvPr id="3" name="Group 2">
            <a:extLst>
              <a:ext uri="{FF2B5EF4-FFF2-40B4-BE49-F238E27FC236}">
                <a16:creationId xmlns:a16="http://schemas.microsoft.com/office/drawing/2014/main" id="{E444C47A-D49A-4770-A917-F46A0EB9A084}"/>
              </a:ext>
            </a:extLst>
          </p:cNvPr>
          <p:cNvGrpSpPr/>
          <p:nvPr/>
        </p:nvGrpSpPr>
        <p:grpSpPr>
          <a:xfrm>
            <a:off x="458204" y="1600199"/>
            <a:ext cx="8227591" cy="4525963"/>
            <a:chOff x="458204" y="1600199"/>
            <a:chExt cx="8227591" cy="4525963"/>
          </a:xfrm>
        </p:grpSpPr>
        <p:sp>
          <p:nvSpPr>
            <p:cNvPr id="4" name="Freeform: Shape 3">
              <a:extLst>
                <a:ext uri="{FF2B5EF4-FFF2-40B4-BE49-F238E27FC236}">
                  <a16:creationId xmlns:a16="http://schemas.microsoft.com/office/drawing/2014/main" id="{62F9BA6E-4668-4F46-83B5-0FBC1AE42A2C}"/>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23851" tIns="905193" rIns="323081" bIns="905193" numCol="1" spcCol="1270" anchor="ctr" anchorCtr="0">
              <a:noAutofit/>
            </a:bodyPr>
            <a:lstStyle/>
            <a:p>
              <a:pPr marL="0" lvl="0" indent="0" algn="ctr" defTabSz="2266950">
                <a:lnSpc>
                  <a:spcPct val="90000"/>
                </a:lnSpc>
                <a:spcBef>
                  <a:spcPct val="0"/>
                </a:spcBef>
                <a:spcAft>
                  <a:spcPct val="35000"/>
                </a:spcAft>
                <a:buNone/>
              </a:pPr>
              <a:r>
                <a:rPr lang="en-US" sz="5100" kern="1200" dirty="0"/>
                <a:t>Focus issues</a:t>
              </a:r>
            </a:p>
          </p:txBody>
        </p:sp>
        <p:sp>
          <p:nvSpPr>
            <p:cNvPr id="5" name="Freeform: Shape 4">
              <a:extLst>
                <a:ext uri="{FF2B5EF4-FFF2-40B4-BE49-F238E27FC236}">
                  <a16:creationId xmlns:a16="http://schemas.microsoft.com/office/drawing/2014/main" id="{F5E5A7D1-BA62-464C-BF03-0C8F8DCFB96B}"/>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323851" tIns="905193" rIns="323081" bIns="905193" numCol="1" spcCol="1270" anchor="ctr" anchorCtr="0">
              <a:noAutofit/>
            </a:bodyPr>
            <a:lstStyle/>
            <a:p>
              <a:pPr marL="0" lvl="0" indent="0" algn="ctr" defTabSz="2266950">
                <a:lnSpc>
                  <a:spcPct val="90000"/>
                </a:lnSpc>
                <a:spcBef>
                  <a:spcPct val="0"/>
                </a:spcBef>
                <a:spcAft>
                  <a:spcPct val="35000"/>
                </a:spcAft>
                <a:buNone/>
              </a:pPr>
              <a:r>
                <a:rPr lang="en-US" sz="5100" kern="1200" dirty="0"/>
                <a:t>Highly curious</a:t>
              </a:r>
            </a:p>
          </p:txBody>
        </p:sp>
        <p:sp>
          <p:nvSpPr>
            <p:cNvPr id="6" name="Freeform: Shape 5">
              <a:extLst>
                <a:ext uri="{FF2B5EF4-FFF2-40B4-BE49-F238E27FC236}">
                  <a16:creationId xmlns:a16="http://schemas.microsoft.com/office/drawing/2014/main" id="{DB8C087C-F565-4CBF-9965-37BFA471C96D}"/>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323850" tIns="905193" rIns="323081" bIns="905193" numCol="1" spcCol="1270" anchor="ctr" anchorCtr="0">
              <a:noAutofit/>
            </a:bodyPr>
            <a:lstStyle/>
            <a:p>
              <a:pPr marL="0" lvl="0" indent="0" algn="ctr" defTabSz="2266950">
                <a:lnSpc>
                  <a:spcPct val="90000"/>
                </a:lnSpc>
                <a:spcBef>
                  <a:spcPct val="0"/>
                </a:spcBef>
                <a:spcAft>
                  <a:spcPct val="35000"/>
                </a:spcAft>
                <a:buNone/>
              </a:pPr>
              <a:r>
                <a:rPr lang="en-US" sz="5100" kern="1200" dirty="0"/>
                <a:t>New skills</a:t>
              </a:r>
            </a:p>
          </p:txBody>
        </p:sp>
      </p:grpSp>
    </p:spTree>
    <p:extLst>
      <p:ext uri="{BB962C8B-B14F-4D97-AF65-F5344CB8AC3E}">
        <p14:creationId xmlns:p14="http://schemas.microsoft.com/office/powerpoint/2010/main" val="1654268596"/>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6F5CB8A6-44C4-44AA-9306-09AE87C6DFD3}"/>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FA495EEC-BB5D-41B6-8ABE-953EDD3ED74F}"/>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BA10FAF3-187C-45C2-97E7-A1A6605ACD76}"/>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6644" tIns="74419" rIns="96644" bIns="74419" numCol="1" spcCol="1270" anchor="ctr" anchorCtr="0">
              <a:noAutofit/>
            </a:bodyPr>
            <a:lstStyle/>
            <a:p>
              <a:pPr marL="0" lvl="0" indent="0" algn="ctr" defTabSz="1555750">
                <a:lnSpc>
                  <a:spcPct val="90000"/>
                </a:lnSpc>
                <a:spcBef>
                  <a:spcPct val="0"/>
                </a:spcBef>
                <a:spcAft>
                  <a:spcPct val="35000"/>
                </a:spcAft>
                <a:buNone/>
              </a:pPr>
              <a:r>
                <a:rPr lang="en-US" sz="3500" kern="1200" dirty="0"/>
                <a:t>Whitney had her first full time office job</a:t>
              </a:r>
            </a:p>
          </p:txBody>
        </p:sp>
        <p:sp>
          <p:nvSpPr>
            <p:cNvPr id="5" name="Rectangle: Rounded Corners 4">
              <a:extLst>
                <a:ext uri="{FF2B5EF4-FFF2-40B4-BE49-F238E27FC236}">
                  <a16:creationId xmlns:a16="http://schemas.microsoft.com/office/drawing/2014/main" id="{34683D5B-A050-459B-98E9-9889801E8435}"/>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0F630D90-EB68-4902-AC25-01AC677B0755}"/>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invariably found herself researching unrelated topics</a:t>
              </a:r>
            </a:p>
          </p:txBody>
        </p:sp>
        <p:sp>
          <p:nvSpPr>
            <p:cNvPr id="7" name="Rectangle: Rounded Corners 6">
              <a:extLst>
                <a:ext uri="{FF2B5EF4-FFF2-40B4-BE49-F238E27FC236}">
                  <a16:creationId xmlns:a16="http://schemas.microsoft.com/office/drawing/2014/main" id="{7A3C85E4-EBBF-4E9D-8262-AEB548582D14}"/>
                </a:ext>
              </a:extLst>
            </p:cNvPr>
            <p:cNvSpPr/>
            <p:nvPr/>
          </p:nvSpPr>
          <p:spPr>
            <a:xfrm>
              <a:off x="850999" y="3955269"/>
              <a:ext cx="1023203" cy="1023203"/>
            </a:xfrm>
            <a:prstGeom prst="roundRect">
              <a:avLst>
                <a:gd name="adj" fmla="val 16670"/>
              </a:avLst>
            </a:prstGeom>
            <a:solidFill>
              <a:schemeClr val="accent2">
                <a:hueOff val="2340759"/>
                <a:satOff val="-2919"/>
                <a:lumOff val="686"/>
              </a:schemeClr>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8" name="Freeform: Shape 7">
              <a:extLst>
                <a:ext uri="{FF2B5EF4-FFF2-40B4-BE49-F238E27FC236}">
                  <a16:creationId xmlns:a16="http://schemas.microsoft.com/office/drawing/2014/main" id="{C93E3BA2-072E-422C-B745-FF46EA2079B5}"/>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knew that this was not helping her productivity</a:t>
              </a:r>
            </a:p>
          </p:txBody>
        </p:sp>
        <p:sp>
          <p:nvSpPr>
            <p:cNvPr id="9" name="Rectangle: Rounded Corners 8">
              <a:extLst>
                <a:ext uri="{FF2B5EF4-FFF2-40B4-BE49-F238E27FC236}">
                  <a16:creationId xmlns:a16="http://schemas.microsoft.com/office/drawing/2014/main" id="{08E63D41-B55B-4776-9DF1-A30BC31872FA}"/>
                </a:ext>
              </a:extLst>
            </p:cNvPr>
            <p:cNvSpPr/>
            <p:nvPr/>
          </p:nvSpPr>
          <p:spPr>
            <a:xfrm>
              <a:off x="850999" y="5101257"/>
              <a:ext cx="1023203" cy="1023203"/>
            </a:xfrm>
            <a:prstGeom prst="roundRect">
              <a:avLst>
                <a:gd name="adj" fmla="val 16670"/>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sp>
          <p:nvSpPr>
            <p:cNvPr id="10" name="Freeform: Shape 9">
              <a:extLst>
                <a:ext uri="{FF2B5EF4-FFF2-40B4-BE49-F238E27FC236}">
                  <a16:creationId xmlns:a16="http://schemas.microsoft.com/office/drawing/2014/main" id="{710759B6-F8DC-4830-BC82-76E031925FF9}"/>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Whitney’s manager suggested that her online time should be more productive</a:t>
              </a:r>
            </a:p>
          </p:txBody>
        </p:sp>
      </p:grpSp>
    </p:spTree>
    <p:extLst>
      <p:ext uri="{BB962C8B-B14F-4D97-AF65-F5344CB8AC3E}">
        <p14:creationId xmlns:p14="http://schemas.microsoft.com/office/powerpoint/2010/main" val="1219232514"/>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type of mentoring do Millennials prefer?</a:t>
            </a:r>
          </a:p>
          <a:p>
            <a:pPr marL="681038" lvl="0">
              <a:lnSpc>
                <a:spcPct val="115000"/>
              </a:lnSpc>
              <a:spcBef>
                <a:spcPts val="0"/>
              </a:spcBef>
              <a:spcAft>
                <a:spcPts val="0"/>
              </a:spcAft>
              <a:buFont typeface="+mj-lt"/>
              <a:buAutoNum type="alphaLcParenR"/>
            </a:pPr>
            <a:r>
              <a:rPr lang="en-US" dirty="0">
                <a:ea typeface="Times New Roman"/>
                <a:cs typeface="Times New Roman"/>
              </a:rPr>
              <a:t>Hands-on</a:t>
            </a:r>
          </a:p>
          <a:p>
            <a:pPr marL="681038" lvl="0">
              <a:lnSpc>
                <a:spcPct val="115000"/>
              </a:lnSpc>
              <a:spcBef>
                <a:spcPts val="0"/>
              </a:spcBef>
              <a:spcAft>
                <a:spcPts val="0"/>
              </a:spcAft>
              <a:buFont typeface="+mj-lt"/>
              <a:buAutoNum type="alphaLcParenR"/>
            </a:pPr>
            <a:r>
              <a:rPr lang="en-US" dirty="0">
                <a:ea typeface="Times New Roman"/>
                <a:cs typeface="Times New Roman"/>
              </a:rPr>
              <a:t>Hands-off</a:t>
            </a:r>
          </a:p>
          <a:p>
            <a:pPr marL="681038" lvl="0">
              <a:lnSpc>
                <a:spcPct val="115000"/>
              </a:lnSpc>
              <a:spcBef>
                <a:spcPts val="0"/>
              </a:spcBef>
              <a:spcAft>
                <a:spcPts val="0"/>
              </a:spcAft>
              <a:buFont typeface="+mj-lt"/>
              <a:buAutoNum type="alphaLcParenR"/>
            </a:pPr>
            <a:r>
              <a:rPr lang="en-US" dirty="0">
                <a:ea typeface="Times New Roman"/>
                <a:cs typeface="Times New Roman"/>
              </a:rPr>
              <a:t>Infrequent</a:t>
            </a:r>
          </a:p>
          <a:p>
            <a:pPr marL="681038" lvl="0">
              <a:lnSpc>
                <a:spcPct val="115000"/>
              </a:lnSpc>
              <a:spcBef>
                <a:spcPts val="0"/>
              </a:spcBef>
              <a:spcAft>
                <a:spcPts val="1000"/>
              </a:spcAft>
              <a:buFont typeface="+mj-lt"/>
              <a:buAutoNum type="alphaLcParenR"/>
            </a:pPr>
            <a:r>
              <a:rPr lang="en-US" dirty="0">
                <a:ea typeface="Times New Roman"/>
                <a:cs typeface="Times New Roman"/>
              </a:rPr>
              <a:t>None </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Mentors should seek out opportunities to provide _______________.</a:t>
            </a:r>
          </a:p>
          <a:p>
            <a:pPr marL="681038" lvl="0">
              <a:lnSpc>
                <a:spcPct val="115000"/>
              </a:lnSpc>
              <a:spcBef>
                <a:spcPts val="0"/>
              </a:spcBef>
              <a:spcAft>
                <a:spcPts val="0"/>
              </a:spcAft>
              <a:buFont typeface="+mj-lt"/>
              <a:buAutoNum type="alphaLcParenR"/>
            </a:pPr>
            <a:r>
              <a:rPr lang="en-US" dirty="0">
                <a:ea typeface="Times New Roman"/>
                <a:cs typeface="Times New Roman"/>
              </a:rPr>
              <a:t>Affirmation</a:t>
            </a:r>
          </a:p>
          <a:p>
            <a:pPr marL="681038" lvl="0">
              <a:lnSpc>
                <a:spcPct val="115000"/>
              </a:lnSpc>
              <a:spcBef>
                <a:spcPts val="0"/>
              </a:spcBef>
              <a:spcAft>
                <a:spcPts val="0"/>
              </a:spcAft>
              <a:buFont typeface="+mj-lt"/>
              <a:buAutoNum type="alphaLcParenR"/>
            </a:pPr>
            <a:r>
              <a:rPr lang="en-US" dirty="0">
                <a:ea typeface="Times New Roman"/>
                <a:cs typeface="Times New Roman"/>
              </a:rPr>
              <a:t>Discipline</a:t>
            </a:r>
          </a:p>
          <a:p>
            <a:pPr marL="681038" lvl="0">
              <a:lnSpc>
                <a:spcPct val="115000"/>
              </a:lnSpc>
              <a:spcBef>
                <a:spcPts val="0"/>
              </a:spcBef>
              <a:spcAft>
                <a:spcPts val="0"/>
              </a:spcAft>
              <a:buFont typeface="+mj-lt"/>
              <a:buAutoNum type="alphaLcParenR"/>
            </a:pPr>
            <a:r>
              <a:rPr lang="en-US" dirty="0">
                <a:ea typeface="Times New Roman"/>
                <a:cs typeface="Times New Roman"/>
              </a:rPr>
              <a:t>Feedback</a:t>
            </a:r>
          </a:p>
          <a:p>
            <a:pPr marL="681038" lvl="0">
              <a:lnSpc>
                <a:spcPct val="115000"/>
              </a:lnSpc>
              <a:spcBef>
                <a:spcPts val="0"/>
              </a:spcBef>
              <a:spcAft>
                <a:spcPts val="1000"/>
              </a:spcAft>
              <a:buFont typeface="+mj-lt"/>
              <a:buAutoNum type="alphaLcParenR"/>
            </a:pPr>
            <a:r>
              <a:rPr lang="en-US" dirty="0">
                <a:ea typeface="Times New Roman"/>
                <a:cs typeface="Times New Roman"/>
              </a:rPr>
              <a:t>Rewards</a:t>
            </a: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The practice of one employee being mentored by several mentors in his or her career is known as _________.</a:t>
            </a:r>
          </a:p>
          <a:p>
            <a:pPr marL="690563" lvl="0">
              <a:lnSpc>
                <a:spcPct val="115000"/>
              </a:lnSpc>
              <a:spcBef>
                <a:spcPts val="0"/>
              </a:spcBef>
              <a:spcAft>
                <a:spcPts val="0"/>
              </a:spcAft>
              <a:buFont typeface="+mj-lt"/>
              <a:buAutoNum type="alphaLcParenR"/>
            </a:pPr>
            <a:r>
              <a:rPr lang="en-US" dirty="0">
                <a:ea typeface="Times New Roman"/>
                <a:cs typeface="Times New Roman"/>
              </a:rPr>
              <a:t>Onboarding</a:t>
            </a:r>
          </a:p>
          <a:p>
            <a:pPr marL="690563" lvl="0">
              <a:lnSpc>
                <a:spcPct val="115000"/>
              </a:lnSpc>
              <a:spcBef>
                <a:spcPts val="0"/>
              </a:spcBef>
              <a:spcAft>
                <a:spcPts val="0"/>
              </a:spcAft>
              <a:buFont typeface="+mj-lt"/>
              <a:buAutoNum type="alphaLcParenR"/>
            </a:pPr>
            <a:r>
              <a:rPr lang="en-US" dirty="0">
                <a:ea typeface="Times New Roman"/>
                <a:cs typeface="Times New Roman"/>
              </a:rPr>
              <a:t>Series mentoring</a:t>
            </a:r>
          </a:p>
          <a:p>
            <a:pPr marL="690563" lvl="0">
              <a:lnSpc>
                <a:spcPct val="115000"/>
              </a:lnSpc>
              <a:spcBef>
                <a:spcPts val="0"/>
              </a:spcBef>
              <a:spcAft>
                <a:spcPts val="0"/>
              </a:spcAft>
              <a:buFont typeface="+mj-lt"/>
              <a:buAutoNum type="alphaLcParenR"/>
            </a:pPr>
            <a:r>
              <a:rPr lang="en-US" dirty="0">
                <a:ea typeface="Times New Roman"/>
                <a:cs typeface="Times New Roman"/>
              </a:rPr>
              <a:t>Multimentoring</a:t>
            </a:r>
          </a:p>
          <a:p>
            <a:pPr marL="690563" lvl="0">
              <a:lnSpc>
                <a:spcPct val="115000"/>
              </a:lnSpc>
              <a:spcBef>
                <a:spcPts val="0"/>
              </a:spcBef>
              <a:spcAft>
                <a:spcPts val="1000"/>
              </a:spcAft>
              <a:buFont typeface="+mj-lt"/>
              <a:buAutoNum type="alphaLcParenR"/>
            </a:pPr>
            <a:r>
              <a:rPr lang="en-US" dirty="0">
                <a:ea typeface="Times New Roman"/>
                <a:cs typeface="Times New Roman"/>
              </a:rPr>
              <a:t>Serial mentoring</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Which of the following is a benefit of serial mentoring?</a:t>
            </a:r>
          </a:p>
          <a:p>
            <a:pPr marL="690563" lvl="0">
              <a:lnSpc>
                <a:spcPct val="115000"/>
              </a:lnSpc>
              <a:spcBef>
                <a:spcPts val="0"/>
              </a:spcBef>
              <a:spcAft>
                <a:spcPts val="0"/>
              </a:spcAft>
              <a:buFont typeface="+mj-lt"/>
              <a:buAutoNum type="alphaLcParenR"/>
            </a:pPr>
            <a:r>
              <a:rPr lang="en-US" dirty="0">
                <a:ea typeface="Times New Roman"/>
                <a:cs typeface="Times New Roman"/>
              </a:rPr>
              <a:t>Employees get to learn from many mentors</a:t>
            </a:r>
          </a:p>
          <a:p>
            <a:pPr marL="690563" lvl="0">
              <a:lnSpc>
                <a:spcPct val="115000"/>
              </a:lnSpc>
              <a:spcBef>
                <a:spcPts val="0"/>
              </a:spcBef>
              <a:spcAft>
                <a:spcPts val="0"/>
              </a:spcAft>
              <a:buFont typeface="+mj-lt"/>
              <a:buAutoNum type="alphaLcParenR"/>
            </a:pPr>
            <a:r>
              <a:rPr lang="en-US" dirty="0">
                <a:ea typeface="Times New Roman"/>
                <a:cs typeface="Times New Roman"/>
              </a:rPr>
              <a:t>All of these</a:t>
            </a:r>
          </a:p>
          <a:p>
            <a:pPr marL="690563" lvl="0">
              <a:lnSpc>
                <a:spcPct val="115000"/>
              </a:lnSpc>
              <a:spcBef>
                <a:spcPts val="0"/>
              </a:spcBef>
              <a:spcAft>
                <a:spcPts val="0"/>
              </a:spcAft>
              <a:buFont typeface="+mj-lt"/>
              <a:buAutoNum type="alphaLcParenR"/>
            </a:pPr>
            <a:r>
              <a:rPr lang="en-US" dirty="0">
                <a:ea typeface="Times New Roman"/>
                <a:cs typeface="Times New Roman"/>
              </a:rPr>
              <a:t>Mentors get to work with many different employees</a:t>
            </a:r>
          </a:p>
          <a:p>
            <a:pPr marL="690563" lvl="0">
              <a:lnSpc>
                <a:spcPct val="115000"/>
              </a:lnSpc>
              <a:spcBef>
                <a:spcPts val="0"/>
              </a:spcBef>
              <a:spcAft>
                <a:spcPts val="1000"/>
              </a:spcAft>
              <a:buFont typeface="+mj-lt"/>
              <a:buAutoNum type="alphaLcParenR"/>
            </a:pPr>
            <a:r>
              <a:rPr lang="en-US" dirty="0">
                <a:ea typeface="Times New Roman"/>
                <a:cs typeface="Times New Roman"/>
              </a:rPr>
              <a:t>It shares the work of mentoring</a:t>
            </a:r>
          </a:p>
        </p:txBody>
      </p:sp>
    </p:spTree>
    <p:extLst>
      <p:ext uri="{BB962C8B-B14F-4D97-AF65-F5344CB8AC3E}">
        <p14:creationId xmlns:p14="http://schemas.microsoft.com/office/powerpoint/2010/main" val="2912582788"/>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Mentors should avoid being ____.</a:t>
            </a:r>
          </a:p>
          <a:p>
            <a:pPr marL="690563" lvl="0">
              <a:lnSpc>
                <a:spcPct val="115000"/>
              </a:lnSpc>
              <a:spcBef>
                <a:spcPts val="0"/>
              </a:spcBef>
              <a:spcAft>
                <a:spcPts val="0"/>
              </a:spcAft>
              <a:buFont typeface="+mj-lt"/>
              <a:buAutoNum type="alphaLcParenR"/>
            </a:pPr>
            <a:r>
              <a:rPr lang="en-US" dirty="0">
                <a:ea typeface="Times New Roman"/>
                <a:cs typeface="Times New Roman"/>
              </a:rPr>
              <a:t>Authoritarian</a:t>
            </a:r>
          </a:p>
          <a:p>
            <a:pPr marL="690563" lvl="0">
              <a:lnSpc>
                <a:spcPct val="115000"/>
              </a:lnSpc>
              <a:spcBef>
                <a:spcPts val="0"/>
              </a:spcBef>
              <a:spcAft>
                <a:spcPts val="0"/>
              </a:spcAft>
              <a:buFont typeface="+mj-lt"/>
              <a:buAutoNum type="alphaLcParenR"/>
            </a:pPr>
            <a:r>
              <a:rPr lang="en-US" dirty="0">
                <a:ea typeface="Times New Roman"/>
                <a:cs typeface="Times New Roman"/>
              </a:rPr>
              <a:t>Too hands-on</a:t>
            </a:r>
          </a:p>
          <a:p>
            <a:pPr marL="690563" lvl="0">
              <a:lnSpc>
                <a:spcPct val="115000"/>
              </a:lnSpc>
              <a:spcBef>
                <a:spcPts val="0"/>
              </a:spcBef>
              <a:spcAft>
                <a:spcPts val="0"/>
              </a:spcAft>
              <a:buFont typeface="+mj-lt"/>
              <a:buAutoNum type="alphaLcParenR"/>
            </a:pPr>
            <a:r>
              <a:rPr lang="en-US" dirty="0">
                <a:ea typeface="Times New Roman"/>
                <a:cs typeface="Times New Roman"/>
              </a:rPr>
              <a:t>Too informal</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Which of the following is true of Millennials and authority figures?</a:t>
            </a:r>
          </a:p>
          <a:p>
            <a:pPr marL="690563" lvl="0">
              <a:lnSpc>
                <a:spcPct val="115000"/>
              </a:lnSpc>
              <a:spcBef>
                <a:spcPts val="0"/>
              </a:spcBef>
              <a:spcAft>
                <a:spcPts val="0"/>
              </a:spcAft>
              <a:buFont typeface="+mj-lt"/>
              <a:buAutoNum type="alphaLcParenR"/>
            </a:pPr>
            <a:r>
              <a:rPr lang="en-US" dirty="0">
                <a:ea typeface="Times New Roman"/>
                <a:cs typeface="Times New Roman"/>
              </a:rPr>
              <a:t>They respond well to authoritarian leadership</a:t>
            </a:r>
          </a:p>
          <a:p>
            <a:pPr marL="690563" lvl="0">
              <a:lnSpc>
                <a:spcPct val="115000"/>
              </a:lnSpc>
              <a:spcBef>
                <a:spcPts val="0"/>
              </a:spcBef>
              <a:spcAft>
                <a:spcPts val="0"/>
              </a:spcAft>
              <a:buFont typeface="+mj-lt"/>
              <a:buAutoNum type="alphaLcParenR"/>
            </a:pPr>
            <a:r>
              <a:rPr lang="en-US" dirty="0">
                <a:ea typeface="Times New Roman"/>
                <a:cs typeface="Times New Roman"/>
              </a:rPr>
              <a:t>They need authoritarian leaders to thrive at work</a:t>
            </a:r>
          </a:p>
          <a:p>
            <a:pPr marL="690563" lvl="0">
              <a:lnSpc>
                <a:spcPct val="115000"/>
              </a:lnSpc>
              <a:spcBef>
                <a:spcPts val="0"/>
              </a:spcBef>
              <a:spcAft>
                <a:spcPts val="0"/>
              </a:spcAft>
              <a:buFont typeface="+mj-lt"/>
              <a:buAutoNum type="alphaLcParenR"/>
            </a:pPr>
            <a:r>
              <a:rPr lang="en-US" dirty="0">
                <a:ea typeface="Times New Roman"/>
                <a:cs typeface="Times New Roman"/>
              </a:rPr>
              <a:t>None of these</a:t>
            </a:r>
          </a:p>
          <a:p>
            <a:pPr marL="690563" lvl="0">
              <a:lnSpc>
                <a:spcPct val="115000"/>
              </a:lnSpc>
              <a:spcBef>
                <a:spcPts val="0"/>
              </a:spcBef>
              <a:spcAft>
                <a:spcPts val="1000"/>
              </a:spcAft>
              <a:buFont typeface="+mj-lt"/>
              <a:buAutoNum type="alphaLcParenR"/>
            </a:pPr>
            <a:r>
              <a:rPr lang="en-US" dirty="0">
                <a:ea typeface="Times New Roman"/>
                <a:cs typeface="Times New Roman"/>
              </a:rPr>
              <a:t>They are skeptical of authoritarian leadership</a:t>
            </a:r>
            <a:endParaRPr lang="en-US" dirty="0"/>
          </a:p>
        </p:txBody>
      </p:sp>
    </p:spTree>
    <p:extLst>
      <p:ext uri="{BB962C8B-B14F-4D97-AF65-F5344CB8AC3E}">
        <p14:creationId xmlns:p14="http://schemas.microsoft.com/office/powerpoint/2010/main" val="291258278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51816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How should managers react to Millennials’ exploratory drive?</a:t>
            </a:r>
          </a:p>
          <a:p>
            <a:pPr marL="690563" lvl="0">
              <a:lnSpc>
                <a:spcPct val="115000"/>
              </a:lnSpc>
              <a:spcBef>
                <a:spcPts val="0"/>
              </a:spcBef>
              <a:spcAft>
                <a:spcPts val="0"/>
              </a:spcAft>
              <a:buFont typeface="+mj-lt"/>
              <a:buAutoNum type="alphaLcParenR"/>
            </a:pPr>
            <a:r>
              <a:rPr lang="en-US" dirty="0">
                <a:ea typeface="Times New Roman"/>
                <a:cs typeface="Times New Roman"/>
              </a:rPr>
              <a:t>Focus it on work</a:t>
            </a:r>
          </a:p>
          <a:p>
            <a:pPr marL="690563" lvl="0">
              <a:lnSpc>
                <a:spcPct val="115000"/>
              </a:lnSpc>
              <a:spcBef>
                <a:spcPts val="0"/>
              </a:spcBef>
              <a:spcAft>
                <a:spcPts val="0"/>
              </a:spcAft>
              <a:buFont typeface="+mj-lt"/>
              <a:buAutoNum type="alphaLcParenR"/>
            </a:pPr>
            <a:r>
              <a:rPr lang="en-US" dirty="0">
                <a:ea typeface="Times New Roman"/>
                <a:cs typeface="Times New Roman"/>
              </a:rPr>
              <a:t>Discourage it</a:t>
            </a:r>
          </a:p>
          <a:p>
            <a:pPr marL="690563" lvl="0">
              <a:lnSpc>
                <a:spcPct val="115000"/>
              </a:lnSpc>
              <a:spcBef>
                <a:spcPts val="0"/>
              </a:spcBef>
              <a:spcAft>
                <a:spcPts val="0"/>
              </a:spcAft>
              <a:buFont typeface="+mj-lt"/>
              <a:buAutoNum type="alphaLcParenR"/>
            </a:pPr>
            <a:r>
              <a:rPr lang="en-US" dirty="0">
                <a:ea typeface="Times New Roman"/>
                <a:cs typeface="Times New Roman"/>
              </a:rPr>
              <a:t>Ignore it</a:t>
            </a:r>
          </a:p>
          <a:p>
            <a:pPr marL="690563" lvl="0">
              <a:lnSpc>
                <a:spcPct val="115000"/>
              </a:lnSpc>
              <a:spcBef>
                <a:spcPts val="0"/>
              </a:spcBef>
              <a:spcAft>
                <a:spcPts val="1000"/>
              </a:spcAft>
              <a:buFont typeface="+mj-lt"/>
              <a:buAutoNum type="alphaLcParenR"/>
            </a:pPr>
            <a:r>
              <a:rPr lang="en-US" dirty="0">
                <a:ea typeface="Times New Roman"/>
                <a:cs typeface="Times New Roman"/>
              </a:rPr>
              <a:t>Eradicate it</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Which is an example of focusing a Millennia’s exploratory drive?</a:t>
            </a:r>
          </a:p>
          <a:p>
            <a:pPr marL="690563" lvl="0">
              <a:lnSpc>
                <a:spcPct val="115000"/>
              </a:lnSpc>
              <a:spcBef>
                <a:spcPts val="0"/>
              </a:spcBef>
              <a:spcAft>
                <a:spcPts val="0"/>
              </a:spcAft>
              <a:buFont typeface="+mj-lt"/>
              <a:buAutoNum type="alphaLcParenR"/>
            </a:pPr>
            <a:r>
              <a:rPr lang="en-US" dirty="0">
                <a:ea typeface="Times New Roman"/>
                <a:cs typeface="Times New Roman"/>
              </a:rPr>
              <a:t>Providing feedback</a:t>
            </a:r>
          </a:p>
          <a:p>
            <a:pPr marL="690563" lvl="0">
              <a:lnSpc>
                <a:spcPct val="115000"/>
              </a:lnSpc>
              <a:spcBef>
                <a:spcPts val="0"/>
              </a:spcBef>
              <a:spcAft>
                <a:spcPts val="0"/>
              </a:spcAft>
              <a:buFont typeface="+mj-lt"/>
              <a:buAutoNum type="alphaLcParenR"/>
            </a:pPr>
            <a:r>
              <a:rPr lang="en-US" dirty="0">
                <a:ea typeface="Times New Roman"/>
                <a:cs typeface="Times New Roman"/>
              </a:rPr>
              <a:t>Sending her to training</a:t>
            </a:r>
          </a:p>
          <a:p>
            <a:pPr marL="690563" lvl="0">
              <a:lnSpc>
                <a:spcPct val="115000"/>
              </a:lnSpc>
              <a:spcBef>
                <a:spcPts val="0"/>
              </a:spcBef>
              <a:spcAft>
                <a:spcPts val="0"/>
              </a:spcAft>
              <a:buFont typeface="+mj-lt"/>
              <a:buAutoNum type="alphaLcParenR"/>
            </a:pPr>
            <a:r>
              <a:rPr lang="en-US" dirty="0">
                <a:ea typeface="Times New Roman"/>
                <a:cs typeface="Times New Roman"/>
              </a:rPr>
              <a:t>Limiting her internet use</a:t>
            </a:r>
          </a:p>
          <a:p>
            <a:pPr marL="690563" lvl="0">
              <a:lnSpc>
                <a:spcPct val="115000"/>
              </a:lnSpc>
              <a:spcBef>
                <a:spcPts val="0"/>
              </a:spcBef>
              <a:spcAft>
                <a:spcPts val="1000"/>
              </a:spcAft>
              <a:buFont typeface="+mj-lt"/>
              <a:buAutoNum type="alphaLcParenR"/>
            </a:pPr>
            <a:r>
              <a:rPr lang="en-US" dirty="0">
                <a:ea typeface="Times New Roman"/>
                <a:cs typeface="Times New Roman"/>
              </a:rPr>
              <a:t>Encouraging her to set aside time each week to research professional development</a:t>
            </a:r>
          </a:p>
        </p:txBody>
      </p:sp>
    </p:spTree>
    <p:extLst>
      <p:ext uri="{BB962C8B-B14F-4D97-AF65-F5344CB8AC3E}">
        <p14:creationId xmlns:p14="http://schemas.microsoft.com/office/powerpoint/2010/main" val="291258278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did Whitney’s exploratory drive manifest at first?</a:t>
            </a:r>
          </a:p>
          <a:p>
            <a:pPr marL="681038" lvl="0">
              <a:lnSpc>
                <a:spcPct val="115000"/>
              </a:lnSpc>
              <a:spcBef>
                <a:spcPts val="0"/>
              </a:spcBef>
              <a:spcAft>
                <a:spcPts val="0"/>
              </a:spcAft>
              <a:buFont typeface="+mj-lt"/>
              <a:buAutoNum type="alphaLcParenR"/>
            </a:pPr>
            <a:r>
              <a:rPr lang="en-US" dirty="0">
                <a:ea typeface="Times New Roman"/>
                <a:cs typeface="Times New Roman"/>
              </a:rPr>
              <a:t>Seeking feedback</a:t>
            </a:r>
          </a:p>
          <a:p>
            <a:pPr marL="681038" lvl="0">
              <a:lnSpc>
                <a:spcPct val="115000"/>
              </a:lnSpc>
              <a:spcBef>
                <a:spcPts val="0"/>
              </a:spcBef>
              <a:spcAft>
                <a:spcPts val="0"/>
              </a:spcAft>
              <a:buFont typeface="+mj-lt"/>
              <a:buAutoNum type="alphaLcParenR"/>
            </a:pPr>
            <a:r>
              <a:rPr lang="en-US" dirty="0">
                <a:ea typeface="Times New Roman"/>
                <a:cs typeface="Times New Roman"/>
              </a:rPr>
              <a:t>Doing non-work-related internet surfing</a:t>
            </a:r>
          </a:p>
          <a:p>
            <a:pPr marL="681038" lvl="0">
              <a:lnSpc>
                <a:spcPct val="115000"/>
              </a:lnSpc>
              <a:spcBef>
                <a:spcPts val="0"/>
              </a:spcBef>
              <a:spcAft>
                <a:spcPts val="0"/>
              </a:spcAft>
              <a:buFont typeface="+mj-lt"/>
              <a:buAutoNum type="alphaLcParenR"/>
            </a:pPr>
            <a:r>
              <a:rPr lang="en-US" dirty="0">
                <a:ea typeface="Times New Roman"/>
                <a:cs typeface="Times New Roman"/>
              </a:rPr>
              <a:t>Reading about professional development</a:t>
            </a:r>
          </a:p>
          <a:p>
            <a:pPr marL="681038" lvl="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did Whitney’s manager channel her exploratory drive?</a:t>
            </a:r>
          </a:p>
          <a:p>
            <a:pPr marL="681038" lvl="0">
              <a:lnSpc>
                <a:spcPct val="115000"/>
              </a:lnSpc>
              <a:spcBef>
                <a:spcPts val="0"/>
              </a:spcBef>
              <a:spcAft>
                <a:spcPts val="0"/>
              </a:spcAft>
              <a:buFont typeface="+mj-lt"/>
              <a:buAutoNum type="alphaLcParenR"/>
            </a:pPr>
            <a:r>
              <a:rPr lang="en-US" dirty="0">
                <a:ea typeface="Times New Roman"/>
                <a:cs typeface="Times New Roman"/>
              </a:rPr>
              <a:t>Encouraged her to set aside time specifically for researching professional development</a:t>
            </a:r>
          </a:p>
          <a:p>
            <a:pPr marL="681038" lvl="0">
              <a:lnSpc>
                <a:spcPct val="115000"/>
              </a:lnSpc>
              <a:spcBef>
                <a:spcPts val="0"/>
              </a:spcBef>
              <a:spcAft>
                <a:spcPts val="0"/>
              </a:spcAft>
              <a:buFont typeface="+mj-lt"/>
              <a:buAutoNum type="alphaLcParenR"/>
            </a:pPr>
            <a:r>
              <a:rPr lang="en-US" dirty="0">
                <a:ea typeface="Times New Roman"/>
                <a:cs typeface="Times New Roman"/>
              </a:rPr>
              <a:t>Shut off her internet</a:t>
            </a:r>
          </a:p>
          <a:p>
            <a:pPr marL="681038" lvl="0">
              <a:lnSpc>
                <a:spcPct val="115000"/>
              </a:lnSpc>
              <a:spcBef>
                <a:spcPts val="0"/>
              </a:spcBef>
              <a:spcAft>
                <a:spcPts val="0"/>
              </a:spcAft>
              <a:buFont typeface="+mj-lt"/>
              <a:buAutoNum type="alphaLcParenR"/>
            </a:pPr>
            <a:r>
              <a:rPr lang="en-US" dirty="0">
                <a:ea typeface="Times New Roman"/>
                <a:cs typeface="Times New Roman"/>
              </a:rPr>
              <a:t>Gave her a new project</a:t>
            </a:r>
          </a:p>
          <a:p>
            <a:pPr marL="681038" lvl="0">
              <a:lnSpc>
                <a:spcPct val="115000"/>
              </a:lnSpc>
              <a:spcBef>
                <a:spcPts val="0"/>
              </a:spcBef>
              <a:spcAft>
                <a:spcPts val="1000"/>
              </a:spcAft>
              <a:buFont typeface="+mj-lt"/>
              <a:buAutoNum type="alphaLcParenR"/>
            </a:pPr>
            <a:r>
              <a:rPr lang="en-US" dirty="0">
                <a:ea typeface="Times New Roman"/>
                <a:cs typeface="Times New Roman"/>
              </a:rPr>
              <a:t>All of the above</a:t>
            </a:r>
          </a:p>
        </p:txBody>
      </p:sp>
    </p:spTree>
    <p:extLst>
      <p:ext uri="{BB962C8B-B14F-4D97-AF65-F5344CB8AC3E}">
        <p14:creationId xmlns:p14="http://schemas.microsoft.com/office/powerpoint/2010/main" val="291258278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type of mentoring do Millennials prefer?</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Hands-on</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Hands-off</a:t>
            </a:r>
          </a:p>
          <a:p>
            <a:pPr marL="681038" lvl="0">
              <a:lnSpc>
                <a:spcPct val="115000"/>
              </a:lnSpc>
              <a:spcBef>
                <a:spcPts val="0"/>
              </a:spcBef>
              <a:spcAft>
                <a:spcPts val="0"/>
              </a:spcAft>
              <a:buFont typeface="+mj-lt"/>
              <a:buAutoNum type="alphaLcParenR"/>
            </a:pPr>
            <a:r>
              <a:rPr lang="en-US" dirty="0">
                <a:ea typeface="Times New Roman"/>
                <a:cs typeface="Times New Roman"/>
              </a:rPr>
              <a:t>Infrequent</a:t>
            </a:r>
          </a:p>
          <a:p>
            <a:pPr marL="681038" lvl="0">
              <a:lnSpc>
                <a:spcPct val="115000"/>
              </a:lnSpc>
              <a:spcBef>
                <a:spcPts val="0"/>
              </a:spcBef>
              <a:spcAft>
                <a:spcPts val="1000"/>
              </a:spcAft>
              <a:buFont typeface="+mj-lt"/>
              <a:buAutoNum type="alphaLcParenR"/>
            </a:pPr>
            <a:r>
              <a:rPr lang="en-US" dirty="0">
                <a:ea typeface="Times New Roman"/>
                <a:cs typeface="Times New Roman"/>
              </a:rPr>
              <a:t>None </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prefer frequent, hands-on mentoring. They thrive when their mentors are actively involved in their work.</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Mentors should seek out opportunities to provide _______________.</a:t>
            </a:r>
          </a:p>
          <a:p>
            <a:pPr marL="681038" lvl="0">
              <a:lnSpc>
                <a:spcPct val="115000"/>
              </a:lnSpc>
              <a:spcBef>
                <a:spcPts val="0"/>
              </a:spcBef>
              <a:spcAft>
                <a:spcPts val="0"/>
              </a:spcAft>
              <a:buFont typeface="+mj-lt"/>
              <a:buAutoNum type="alphaLcParenR"/>
            </a:pPr>
            <a:r>
              <a:rPr lang="en-US" dirty="0">
                <a:ea typeface="Times New Roman"/>
                <a:cs typeface="Times New Roman"/>
              </a:rPr>
              <a:t>Affirmation</a:t>
            </a:r>
          </a:p>
          <a:p>
            <a:pPr marL="681038" lvl="0">
              <a:lnSpc>
                <a:spcPct val="115000"/>
              </a:lnSpc>
              <a:spcBef>
                <a:spcPts val="0"/>
              </a:spcBef>
              <a:spcAft>
                <a:spcPts val="0"/>
              </a:spcAft>
              <a:buFont typeface="+mj-lt"/>
              <a:buAutoNum type="alphaLcParenR"/>
            </a:pPr>
            <a:r>
              <a:rPr lang="en-US" dirty="0">
                <a:ea typeface="Times New Roman"/>
                <a:cs typeface="Times New Roman"/>
              </a:rPr>
              <a:t>Discipline</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Feedback</a:t>
            </a:r>
            <a:endParaRPr lang="en-US" dirty="0">
              <a:ea typeface="Times New Roman"/>
              <a:cs typeface="Times New Roman"/>
            </a:endParaRPr>
          </a:p>
          <a:p>
            <a:pPr marL="681038" lvl="0">
              <a:lnSpc>
                <a:spcPct val="115000"/>
              </a:lnSpc>
              <a:spcBef>
                <a:spcPts val="0"/>
              </a:spcBef>
              <a:spcAft>
                <a:spcPts val="1000"/>
              </a:spcAft>
              <a:buFont typeface="+mj-lt"/>
              <a:buAutoNum type="alphaLcParenR"/>
            </a:pPr>
            <a:r>
              <a:rPr lang="en-US" dirty="0">
                <a:ea typeface="Times New Roman"/>
                <a:cs typeface="Times New Roman"/>
              </a:rPr>
              <a:t>Rewards</a:t>
            </a:r>
          </a:p>
          <a:p>
            <a:pPr marL="347663" marR="0" indent="-4763">
              <a:lnSpc>
                <a:spcPct val="115000"/>
              </a:lnSpc>
              <a:spcBef>
                <a:spcPts val="0"/>
              </a:spcBef>
              <a:spcAft>
                <a:spcPts val="1000"/>
              </a:spcAft>
            </a:pPr>
            <a:r>
              <a:rPr lang="en-US" dirty="0">
                <a:solidFill>
                  <a:srgbClr val="FF0000"/>
                </a:solidFill>
                <a:ea typeface="Times New Roman"/>
                <a:cs typeface="Times New Roman"/>
              </a:rPr>
              <a:t>Mentors should seek out opportunities to provide feedback to Millennials. Simply providing affirmation does not satisfy Millennials’ urge to develop and grow.</a:t>
            </a:r>
            <a:endParaRPr lang="en-US" dirty="0">
              <a:ea typeface="Times New Roman"/>
              <a:cs typeface="Times New Roman"/>
            </a:endParaRPr>
          </a:p>
        </p:txBody>
      </p:sp>
    </p:spTree>
    <p:extLst>
      <p:ext uri="{BB962C8B-B14F-4D97-AF65-F5344CB8AC3E}">
        <p14:creationId xmlns:p14="http://schemas.microsoft.com/office/powerpoint/2010/main" val="2750781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76D7C8CD-472C-4A0E-991E-E28798668D7C}"/>
              </a:ext>
            </a:extLst>
          </p:cNvPr>
          <p:cNvSpPr>
            <a:spLocks noGrp="1"/>
          </p:cNvSpPr>
          <p:nvPr>
            <p:ph sz="quarter" idx="11"/>
          </p:nvPr>
        </p:nvSpPr>
        <p:spPr/>
        <p:txBody>
          <a:bodyPr/>
          <a:lstStyle/>
          <a:p>
            <a:endParaRPr lang="en-US"/>
          </a:p>
        </p:txBody>
      </p:sp>
      <p:sp>
        <p:nvSpPr>
          <p:cNvPr id="7170" name="Title 1"/>
          <p:cNvSpPr>
            <a:spLocks noGrp="1"/>
          </p:cNvSpPr>
          <p:nvPr>
            <p:ph type="title"/>
          </p:nvPr>
        </p:nvSpPr>
        <p:spPr/>
        <p:txBody>
          <a:bodyPr/>
          <a:lstStyle/>
          <a:p>
            <a:r>
              <a:rPr lang="en-US" dirty="0"/>
              <a:t>Workshop Objectives</a:t>
            </a:r>
          </a:p>
        </p:txBody>
      </p:sp>
      <p:grpSp>
        <p:nvGrpSpPr>
          <p:cNvPr id="3" name="Group 2">
            <a:extLst>
              <a:ext uri="{FF2B5EF4-FFF2-40B4-BE49-F238E27FC236}">
                <a16:creationId xmlns:a16="http://schemas.microsoft.com/office/drawing/2014/main" id="{69F312A2-010A-45B6-A801-DB53EB88078C}"/>
              </a:ext>
            </a:extLst>
          </p:cNvPr>
          <p:cNvGrpSpPr/>
          <p:nvPr/>
        </p:nvGrpSpPr>
        <p:grpSpPr>
          <a:xfrm>
            <a:off x="458204" y="1600199"/>
            <a:ext cx="8227591" cy="4525963"/>
            <a:chOff x="458204" y="1600199"/>
            <a:chExt cx="8227591" cy="4525963"/>
          </a:xfrm>
        </p:grpSpPr>
        <p:sp>
          <p:nvSpPr>
            <p:cNvPr id="4" name="Freeform: Shape 3">
              <a:extLst>
                <a:ext uri="{FF2B5EF4-FFF2-40B4-BE49-F238E27FC236}">
                  <a16:creationId xmlns:a16="http://schemas.microsoft.com/office/drawing/2014/main" id="{EF64BC59-0C15-4BDD-BC94-13D22347FCEA}"/>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28601" tIns="905193" rIns="228203" bIns="905193" numCol="1" spcCol="1270" anchor="ctr" anchorCtr="0">
              <a:noAutofit/>
            </a:bodyPr>
            <a:lstStyle/>
            <a:p>
              <a:pPr marL="0" lvl="0" indent="0" algn="ctr" defTabSz="1600200">
                <a:lnSpc>
                  <a:spcPct val="90000"/>
                </a:lnSpc>
                <a:spcBef>
                  <a:spcPct val="0"/>
                </a:spcBef>
                <a:spcAft>
                  <a:spcPct val="35000"/>
                </a:spcAft>
                <a:buNone/>
              </a:pPr>
              <a:r>
                <a:rPr lang="en-US" sz="3600" kern="1200" dirty="0"/>
                <a:t>Define onboarding</a:t>
              </a:r>
            </a:p>
          </p:txBody>
        </p:sp>
        <p:sp>
          <p:nvSpPr>
            <p:cNvPr id="5" name="Freeform: Shape 4">
              <a:extLst>
                <a:ext uri="{FF2B5EF4-FFF2-40B4-BE49-F238E27FC236}">
                  <a16:creationId xmlns:a16="http://schemas.microsoft.com/office/drawing/2014/main" id="{53E9BD36-20A7-45C4-A655-0B414B9729DF}"/>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228601" tIns="905193" rIns="228203" bIns="905193" numCol="1" spcCol="1270" anchor="ctr" anchorCtr="0">
              <a:noAutofit/>
            </a:bodyPr>
            <a:lstStyle/>
            <a:p>
              <a:pPr marL="0" lvl="0" indent="0" algn="ctr" defTabSz="1600200">
                <a:lnSpc>
                  <a:spcPct val="90000"/>
                </a:lnSpc>
                <a:spcBef>
                  <a:spcPct val="0"/>
                </a:spcBef>
                <a:spcAft>
                  <a:spcPct val="35000"/>
                </a:spcAft>
                <a:buNone/>
              </a:pPr>
              <a:r>
                <a:rPr lang="en-US" sz="3600" kern="1200" dirty="0"/>
                <a:t>Create an onboarding process</a:t>
              </a:r>
            </a:p>
          </p:txBody>
        </p:sp>
        <p:sp>
          <p:nvSpPr>
            <p:cNvPr id="6" name="Freeform: Shape 5">
              <a:extLst>
                <a:ext uri="{FF2B5EF4-FFF2-40B4-BE49-F238E27FC236}">
                  <a16:creationId xmlns:a16="http://schemas.microsoft.com/office/drawing/2014/main" id="{F65EB7FD-AFD6-427E-B85C-4444EE1BC783}"/>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228600" tIns="905193" rIns="228203" bIns="905193" numCol="1" spcCol="1270" anchor="ctr" anchorCtr="0">
              <a:noAutofit/>
            </a:bodyPr>
            <a:lstStyle/>
            <a:p>
              <a:pPr marL="0" lvl="0" indent="0" algn="ctr" defTabSz="1600200">
                <a:lnSpc>
                  <a:spcPct val="90000"/>
                </a:lnSpc>
                <a:spcBef>
                  <a:spcPct val="0"/>
                </a:spcBef>
                <a:spcAft>
                  <a:spcPct val="35000"/>
                </a:spcAft>
                <a:buNone/>
              </a:pPr>
              <a:r>
                <a:rPr lang="en-US" sz="3600" kern="1200" dirty="0"/>
                <a:t>Develop action plans</a:t>
              </a:r>
            </a:p>
          </p:txBody>
        </p:sp>
      </p:gr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The practice of one employee being mentored by several mentors in his or her career is known as _________.</a:t>
            </a:r>
          </a:p>
          <a:p>
            <a:pPr marL="690563" lvl="0">
              <a:lnSpc>
                <a:spcPct val="115000"/>
              </a:lnSpc>
              <a:spcBef>
                <a:spcPts val="0"/>
              </a:spcBef>
              <a:spcAft>
                <a:spcPts val="0"/>
              </a:spcAft>
              <a:buFont typeface="+mj-lt"/>
              <a:buAutoNum type="alphaLcParenR"/>
            </a:pPr>
            <a:r>
              <a:rPr lang="en-US" dirty="0">
                <a:ea typeface="Times New Roman"/>
                <a:cs typeface="Times New Roman"/>
              </a:rPr>
              <a:t>Onboarding</a:t>
            </a:r>
          </a:p>
          <a:p>
            <a:pPr marL="690563" lvl="0">
              <a:lnSpc>
                <a:spcPct val="115000"/>
              </a:lnSpc>
              <a:spcBef>
                <a:spcPts val="0"/>
              </a:spcBef>
              <a:spcAft>
                <a:spcPts val="0"/>
              </a:spcAft>
              <a:buFont typeface="+mj-lt"/>
              <a:buAutoNum type="alphaLcParenR"/>
            </a:pPr>
            <a:r>
              <a:rPr lang="en-US" dirty="0">
                <a:ea typeface="Times New Roman"/>
                <a:cs typeface="Times New Roman"/>
              </a:rPr>
              <a:t>Series mentoring</a:t>
            </a:r>
          </a:p>
          <a:p>
            <a:pPr marL="690563" lvl="0">
              <a:lnSpc>
                <a:spcPct val="115000"/>
              </a:lnSpc>
              <a:spcBef>
                <a:spcPts val="0"/>
              </a:spcBef>
              <a:spcAft>
                <a:spcPts val="0"/>
              </a:spcAft>
              <a:buFont typeface="+mj-lt"/>
              <a:buAutoNum type="alphaLcParenR"/>
            </a:pPr>
            <a:r>
              <a:rPr lang="en-US" dirty="0">
                <a:ea typeface="Times New Roman"/>
                <a:cs typeface="Times New Roman"/>
              </a:rPr>
              <a:t>Multimentoring</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Serial mentoring</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Serial mentoring is the practice of one employee having several mentors over time. This allows the employee to draw on many different people’s expertise.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Which of the following is a benefit of serial mentoring?</a:t>
            </a:r>
          </a:p>
          <a:p>
            <a:pPr marL="690563" lvl="0">
              <a:lnSpc>
                <a:spcPct val="115000"/>
              </a:lnSpc>
              <a:spcBef>
                <a:spcPts val="0"/>
              </a:spcBef>
              <a:spcAft>
                <a:spcPts val="0"/>
              </a:spcAft>
              <a:buFont typeface="+mj-lt"/>
              <a:buAutoNum type="alphaLcParenR"/>
            </a:pPr>
            <a:r>
              <a:rPr lang="en-US" dirty="0">
                <a:ea typeface="Times New Roman"/>
                <a:cs typeface="Times New Roman"/>
              </a:rPr>
              <a:t>Employees get to learn from many mentors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Mentors get to work with many different employees</a:t>
            </a:r>
          </a:p>
          <a:p>
            <a:pPr marL="690563" lvl="0">
              <a:lnSpc>
                <a:spcPct val="115000"/>
              </a:lnSpc>
              <a:spcBef>
                <a:spcPts val="0"/>
              </a:spcBef>
              <a:spcAft>
                <a:spcPts val="1000"/>
              </a:spcAft>
              <a:buFont typeface="+mj-lt"/>
              <a:buAutoNum type="alphaLcParenR"/>
            </a:pPr>
            <a:r>
              <a:rPr lang="en-US" dirty="0">
                <a:ea typeface="Times New Roman"/>
                <a:cs typeface="Times New Roman"/>
              </a:rPr>
              <a:t>It shares the work of mentoring</a:t>
            </a:r>
          </a:p>
          <a:p>
            <a:pPr marL="347663" marR="0" indent="-4763">
              <a:lnSpc>
                <a:spcPct val="115000"/>
              </a:lnSpc>
              <a:spcBef>
                <a:spcPts val="0"/>
              </a:spcBef>
              <a:spcAft>
                <a:spcPts val="1000"/>
              </a:spcAft>
            </a:pPr>
            <a:r>
              <a:rPr lang="en-US" dirty="0">
                <a:solidFill>
                  <a:srgbClr val="FF0000"/>
                </a:solidFill>
                <a:ea typeface="Times New Roman"/>
                <a:cs typeface="Times New Roman"/>
              </a:rPr>
              <a:t>Serial mentoring is the process of one employee having several mentors. This allows employees to work with and learn from a variety of mentors, for mentors to work with many different employees, and for the work of mentoring to be shared.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994624200"/>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Mentors should avoid being ____.</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Authoritarian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Too hands-on</a:t>
            </a:r>
          </a:p>
          <a:p>
            <a:pPr marL="690563" lvl="0">
              <a:lnSpc>
                <a:spcPct val="115000"/>
              </a:lnSpc>
              <a:spcBef>
                <a:spcPts val="0"/>
              </a:spcBef>
              <a:spcAft>
                <a:spcPts val="0"/>
              </a:spcAft>
              <a:buFont typeface="+mj-lt"/>
              <a:buAutoNum type="alphaLcParenR"/>
            </a:pPr>
            <a:r>
              <a:rPr lang="en-US" dirty="0">
                <a:ea typeface="Times New Roman"/>
                <a:cs typeface="Times New Roman"/>
              </a:rPr>
              <a:t>Too informal</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indent="-4763">
              <a:lnSpc>
                <a:spcPct val="115000"/>
              </a:lnSpc>
              <a:spcBef>
                <a:spcPts val="0"/>
              </a:spcBef>
              <a:spcAft>
                <a:spcPts val="1000"/>
              </a:spcAft>
            </a:pPr>
            <a:r>
              <a:rPr lang="en-US" dirty="0">
                <a:solidFill>
                  <a:srgbClr val="FF0000"/>
                </a:solidFill>
                <a:ea typeface="Times New Roman"/>
                <a:cs typeface="Times New Roman"/>
              </a:rPr>
              <a:t>Mentors should avoid being seen as authority figures. Millennials respond well to mentoring but are skeptical of authority figures.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Which of the following is true of Millennials and authority figures?</a:t>
            </a:r>
          </a:p>
          <a:p>
            <a:pPr marL="690563" lvl="0">
              <a:lnSpc>
                <a:spcPct val="115000"/>
              </a:lnSpc>
              <a:spcBef>
                <a:spcPts val="0"/>
              </a:spcBef>
              <a:spcAft>
                <a:spcPts val="0"/>
              </a:spcAft>
              <a:buFont typeface="+mj-lt"/>
              <a:buAutoNum type="alphaLcParenR"/>
            </a:pPr>
            <a:r>
              <a:rPr lang="en-US" dirty="0">
                <a:ea typeface="Times New Roman"/>
                <a:cs typeface="Times New Roman"/>
              </a:rPr>
              <a:t>They respond well to authoritarian leadership</a:t>
            </a:r>
          </a:p>
          <a:p>
            <a:pPr marL="690563" lvl="0">
              <a:lnSpc>
                <a:spcPct val="115000"/>
              </a:lnSpc>
              <a:spcBef>
                <a:spcPts val="0"/>
              </a:spcBef>
              <a:spcAft>
                <a:spcPts val="0"/>
              </a:spcAft>
              <a:buFont typeface="+mj-lt"/>
              <a:buAutoNum type="alphaLcParenR"/>
            </a:pPr>
            <a:r>
              <a:rPr lang="en-US" dirty="0">
                <a:ea typeface="Times New Roman"/>
                <a:cs typeface="Times New Roman"/>
              </a:rPr>
              <a:t>They need authoritarian leaders to thrive at work</a:t>
            </a:r>
          </a:p>
          <a:p>
            <a:pPr marL="690563" lvl="0">
              <a:lnSpc>
                <a:spcPct val="115000"/>
              </a:lnSpc>
              <a:spcBef>
                <a:spcPts val="0"/>
              </a:spcBef>
              <a:spcAft>
                <a:spcPts val="0"/>
              </a:spcAft>
              <a:buFont typeface="+mj-lt"/>
              <a:buAutoNum type="alphaLcParenR"/>
            </a:pPr>
            <a:r>
              <a:rPr lang="en-US" dirty="0">
                <a:ea typeface="Times New Roman"/>
                <a:cs typeface="Times New Roman"/>
              </a:rPr>
              <a:t>None of these</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They are skeptical of authoritarian leadership</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Millennials tend to be skeptical of authoritarian leadership. Mentors should avoid appearing as authority figures when working with Millennials.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977554055"/>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51816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How should managers react to Millennials’ exploratory drive?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Focus it on work</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Discourage it</a:t>
            </a:r>
          </a:p>
          <a:p>
            <a:pPr marL="690563" lvl="0">
              <a:lnSpc>
                <a:spcPct val="115000"/>
              </a:lnSpc>
              <a:spcBef>
                <a:spcPts val="0"/>
              </a:spcBef>
              <a:spcAft>
                <a:spcPts val="0"/>
              </a:spcAft>
              <a:buFont typeface="+mj-lt"/>
              <a:buAutoNum type="alphaLcParenR"/>
            </a:pPr>
            <a:r>
              <a:rPr lang="en-US" dirty="0">
                <a:ea typeface="Times New Roman"/>
                <a:cs typeface="Times New Roman"/>
              </a:rPr>
              <a:t>Ignore it</a:t>
            </a:r>
          </a:p>
          <a:p>
            <a:pPr marL="690563" lvl="0">
              <a:lnSpc>
                <a:spcPct val="115000"/>
              </a:lnSpc>
              <a:spcBef>
                <a:spcPts val="0"/>
              </a:spcBef>
              <a:spcAft>
                <a:spcPts val="1000"/>
              </a:spcAft>
              <a:buFont typeface="+mj-lt"/>
              <a:buAutoNum type="alphaLcParenR"/>
            </a:pPr>
            <a:r>
              <a:rPr lang="en-US" dirty="0">
                <a:ea typeface="Times New Roman"/>
                <a:cs typeface="Times New Roman"/>
              </a:rPr>
              <a:t>Eradicate it</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are naturally exploratory and curious. This drive should be focused on work.</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Which is an example of focusing a Millennia’s exploratory drive?</a:t>
            </a:r>
          </a:p>
          <a:p>
            <a:pPr marL="690563" lvl="0">
              <a:lnSpc>
                <a:spcPct val="115000"/>
              </a:lnSpc>
              <a:spcBef>
                <a:spcPts val="0"/>
              </a:spcBef>
              <a:spcAft>
                <a:spcPts val="0"/>
              </a:spcAft>
              <a:buFont typeface="+mj-lt"/>
              <a:buAutoNum type="alphaLcParenR"/>
            </a:pPr>
            <a:r>
              <a:rPr lang="en-US" dirty="0">
                <a:ea typeface="Times New Roman"/>
                <a:cs typeface="Times New Roman"/>
              </a:rPr>
              <a:t>Providing feedback</a:t>
            </a:r>
          </a:p>
          <a:p>
            <a:pPr marL="690563" lvl="0">
              <a:lnSpc>
                <a:spcPct val="115000"/>
              </a:lnSpc>
              <a:spcBef>
                <a:spcPts val="0"/>
              </a:spcBef>
              <a:spcAft>
                <a:spcPts val="0"/>
              </a:spcAft>
              <a:buFont typeface="+mj-lt"/>
              <a:buAutoNum type="alphaLcParenR"/>
            </a:pPr>
            <a:r>
              <a:rPr lang="en-US" dirty="0">
                <a:ea typeface="Times New Roman"/>
                <a:cs typeface="Times New Roman"/>
              </a:rPr>
              <a:t>Sending her to training</a:t>
            </a:r>
          </a:p>
          <a:p>
            <a:pPr marL="690563" lvl="0">
              <a:lnSpc>
                <a:spcPct val="115000"/>
              </a:lnSpc>
              <a:spcBef>
                <a:spcPts val="0"/>
              </a:spcBef>
              <a:spcAft>
                <a:spcPts val="0"/>
              </a:spcAft>
              <a:buFont typeface="+mj-lt"/>
              <a:buAutoNum type="alphaLcParenR"/>
            </a:pPr>
            <a:r>
              <a:rPr lang="en-US" dirty="0">
                <a:ea typeface="Times New Roman"/>
                <a:cs typeface="Times New Roman"/>
              </a:rPr>
              <a:t>Limiting her internet use</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Encouraging her to set aside time each week to research professional development</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When focusing a Millennials exploratory drive, it is key to find a place where this drive can be directed towards work. Agreeing that the employee should spend a certain amount of time each week exploring professional development is one way to do this.</a:t>
            </a:r>
            <a:endParaRPr lang="en-US" dirty="0">
              <a:ea typeface="Times New Roman"/>
              <a:cs typeface="Times New Roman"/>
            </a:endParaRPr>
          </a:p>
        </p:txBody>
      </p:sp>
    </p:spTree>
    <p:extLst>
      <p:ext uri="{BB962C8B-B14F-4D97-AF65-F5344CB8AC3E}">
        <p14:creationId xmlns:p14="http://schemas.microsoft.com/office/powerpoint/2010/main" val="912590736"/>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did Whitney’s exploratory drive manifest at first?</a:t>
            </a:r>
          </a:p>
          <a:p>
            <a:pPr marL="681038" lvl="0">
              <a:lnSpc>
                <a:spcPct val="115000"/>
              </a:lnSpc>
              <a:spcBef>
                <a:spcPts val="0"/>
              </a:spcBef>
              <a:spcAft>
                <a:spcPts val="0"/>
              </a:spcAft>
              <a:buFont typeface="+mj-lt"/>
              <a:buAutoNum type="alphaLcParenR"/>
            </a:pPr>
            <a:r>
              <a:rPr lang="en-US" dirty="0">
                <a:ea typeface="Times New Roman"/>
                <a:cs typeface="Times New Roman"/>
              </a:rPr>
              <a:t>Seeking feedback</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Doing non-work-related internet surfing</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Reading about professional development</a:t>
            </a:r>
          </a:p>
          <a:p>
            <a:pPr marL="681038" lvl="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indent="-4763">
              <a:lnSpc>
                <a:spcPct val="115000"/>
              </a:lnSpc>
              <a:spcBef>
                <a:spcPts val="0"/>
              </a:spcBef>
              <a:spcAft>
                <a:spcPts val="1000"/>
              </a:spcAft>
            </a:pPr>
            <a:r>
              <a:rPr lang="en-US" dirty="0">
                <a:solidFill>
                  <a:srgbClr val="FF0000"/>
                </a:solidFill>
                <a:ea typeface="Times New Roman"/>
                <a:cs typeface="Times New Roman"/>
              </a:rPr>
              <a:t>At first, Whitney’s exploratory drive led her to engage in non-work-related internet searches. She was ultimately able to channel this into work related tasks.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did Whitney’s manager channel her exploratory drive?</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Encouraged her to set aside time specifically for researching professional development</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Shut off her internet</a:t>
            </a:r>
          </a:p>
          <a:p>
            <a:pPr marL="681038" lvl="0">
              <a:lnSpc>
                <a:spcPct val="115000"/>
              </a:lnSpc>
              <a:spcBef>
                <a:spcPts val="0"/>
              </a:spcBef>
              <a:spcAft>
                <a:spcPts val="0"/>
              </a:spcAft>
              <a:buFont typeface="+mj-lt"/>
              <a:buAutoNum type="alphaLcParenR"/>
            </a:pPr>
            <a:r>
              <a:rPr lang="en-US" dirty="0">
                <a:ea typeface="Times New Roman"/>
                <a:cs typeface="Times New Roman"/>
              </a:rPr>
              <a:t>Gave her a new project</a:t>
            </a:r>
          </a:p>
          <a:p>
            <a:pPr marL="681038" lvl="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indent="-4763">
              <a:lnSpc>
                <a:spcPct val="115000"/>
              </a:lnSpc>
              <a:spcBef>
                <a:spcPts val="0"/>
              </a:spcBef>
              <a:spcAft>
                <a:spcPts val="1000"/>
              </a:spcAft>
            </a:pPr>
            <a:r>
              <a:rPr lang="en-US" dirty="0">
                <a:solidFill>
                  <a:srgbClr val="FF0000"/>
                </a:solidFill>
                <a:ea typeface="Times New Roman"/>
                <a:cs typeface="Times New Roman"/>
              </a:rPr>
              <a:t>Whitney’s manager channeled her curiosity and her tech savvy into work by having her set aside time to research professional development. This focused her explorations towards not just work, but her own growth.</a:t>
            </a:r>
            <a:endParaRPr lang="en-US" dirty="0"/>
          </a:p>
        </p:txBody>
      </p:sp>
    </p:spTree>
    <p:extLst>
      <p:ext uri="{BB962C8B-B14F-4D97-AF65-F5344CB8AC3E}">
        <p14:creationId xmlns:p14="http://schemas.microsoft.com/office/powerpoint/2010/main" val="375827074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oAutofit/>
          </a:bodyPr>
          <a:lstStyle/>
          <a:p>
            <a:r>
              <a:rPr lang="en-US" dirty="0"/>
              <a:t>Module Ten: Assigning Work to the Millennial Employee</a:t>
            </a:r>
          </a:p>
        </p:txBody>
      </p:sp>
      <p:sp>
        <p:nvSpPr>
          <p:cNvPr id="5018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We’re living in a different world now in terms of employee needs.</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Anne Mulcahy</a:t>
            </a:r>
            <a:endParaRPr lang="en-US" sz="1400" dirty="0">
              <a:ea typeface="Times New Roman"/>
              <a:cs typeface="Times New Roman"/>
            </a:endParaRPr>
          </a:p>
          <a:p>
            <a:endParaRPr lang="en-US" dirty="0"/>
          </a:p>
        </p:txBody>
      </p:sp>
      <p:sp>
        <p:nvSpPr>
          <p:cNvPr id="50179" name="Content Placeholder 2"/>
          <p:cNvSpPr>
            <a:spLocks noGrp="1"/>
          </p:cNvSpPr>
          <p:nvPr>
            <p:ph type="body" sz="quarter" idx="11"/>
          </p:nvPr>
        </p:nvSpPr>
        <p:spPr/>
        <p:txBody>
          <a:bodyPr>
            <a:normAutofit/>
          </a:bodyPr>
          <a:lstStyle/>
          <a:p>
            <a:endParaRPr lang="en-US" dirty="0"/>
          </a:p>
          <a:p>
            <a:r>
              <a:rPr lang="en-US" dirty="0"/>
              <a:t>One of the most important things that employees learn in the onboarding process is how they will be assigned work, what expectations for work are, and how they will be rewarded or compensated. </a:t>
            </a: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0E882581-38A8-421E-9480-22F8D7522C1F}"/>
              </a:ext>
            </a:extLst>
          </p:cNvPr>
          <p:cNvSpPr>
            <a:spLocks noGrp="1"/>
          </p:cNvSpPr>
          <p:nvPr>
            <p:ph sz="quarter" idx="11"/>
          </p:nvPr>
        </p:nvSpPr>
        <p:spPr/>
        <p:txBody>
          <a:bodyPr/>
          <a:lstStyle/>
          <a:p>
            <a:endParaRPr lang="en-US"/>
          </a:p>
        </p:txBody>
      </p:sp>
      <p:sp>
        <p:nvSpPr>
          <p:cNvPr id="51202" name="Title 1"/>
          <p:cNvSpPr>
            <a:spLocks noGrp="1"/>
          </p:cNvSpPr>
          <p:nvPr>
            <p:ph type="title"/>
          </p:nvPr>
        </p:nvSpPr>
        <p:spPr/>
        <p:txBody>
          <a:bodyPr>
            <a:noAutofit/>
          </a:bodyPr>
          <a:lstStyle/>
          <a:p>
            <a:r>
              <a:rPr lang="en-US" dirty="0"/>
              <a:t>Provide Clear Structure and Guidelines</a:t>
            </a:r>
          </a:p>
        </p:txBody>
      </p:sp>
      <p:grpSp>
        <p:nvGrpSpPr>
          <p:cNvPr id="3" name="Group 2">
            <a:extLst>
              <a:ext uri="{FF2B5EF4-FFF2-40B4-BE49-F238E27FC236}">
                <a16:creationId xmlns:a16="http://schemas.microsoft.com/office/drawing/2014/main" id="{6E63FACF-7AF6-4DD8-A7C2-56A69292BD62}"/>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573CA15C-6928-40DD-BD80-6D1DEA892CE2}"/>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n-US" sz="5400" kern="1200" dirty="0"/>
                <a:t>Tasks</a:t>
              </a:r>
            </a:p>
          </p:txBody>
        </p:sp>
        <p:sp>
          <p:nvSpPr>
            <p:cNvPr id="5" name="Freeform: Shape 4">
              <a:extLst>
                <a:ext uri="{FF2B5EF4-FFF2-40B4-BE49-F238E27FC236}">
                  <a16:creationId xmlns:a16="http://schemas.microsoft.com/office/drawing/2014/main" id="{128D4EF6-E99A-49FB-A4A1-ACCB3A983463}"/>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n-US" sz="5400" kern="1200" dirty="0"/>
                <a:t>Projects</a:t>
              </a:r>
            </a:p>
          </p:txBody>
        </p:sp>
        <p:sp>
          <p:nvSpPr>
            <p:cNvPr id="6" name="Freeform: Shape 5">
              <a:extLst>
                <a:ext uri="{FF2B5EF4-FFF2-40B4-BE49-F238E27FC236}">
                  <a16:creationId xmlns:a16="http://schemas.microsoft.com/office/drawing/2014/main" id="{0ABFF59E-367C-40A8-A4B9-0DFF95DFEEC9}"/>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n-US" sz="5400" kern="1200" dirty="0"/>
                <a:t>Who they can turn to</a:t>
              </a:r>
            </a:p>
          </p:txBody>
        </p:sp>
      </p:gr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C47E2407-5523-4788-A936-74523FE6479C}"/>
              </a:ext>
            </a:extLst>
          </p:cNvPr>
          <p:cNvSpPr>
            <a:spLocks noGrp="1"/>
          </p:cNvSpPr>
          <p:nvPr>
            <p:ph sz="quarter" idx="11"/>
          </p:nvPr>
        </p:nvSpPr>
        <p:spPr/>
        <p:txBody>
          <a:bodyPr/>
          <a:lstStyle/>
          <a:p>
            <a:endParaRPr lang="en-US"/>
          </a:p>
        </p:txBody>
      </p:sp>
      <p:sp>
        <p:nvSpPr>
          <p:cNvPr id="52226" name="Title 1"/>
          <p:cNvSpPr>
            <a:spLocks noGrp="1"/>
          </p:cNvSpPr>
          <p:nvPr>
            <p:ph type="title"/>
          </p:nvPr>
        </p:nvSpPr>
        <p:spPr/>
        <p:txBody>
          <a:bodyPr/>
          <a:lstStyle/>
          <a:p>
            <a:r>
              <a:rPr lang="en-US" dirty="0"/>
              <a:t>Provide Specific Benchmarks</a:t>
            </a:r>
          </a:p>
        </p:txBody>
      </p:sp>
      <p:grpSp>
        <p:nvGrpSpPr>
          <p:cNvPr id="3" name="Group 2">
            <a:extLst>
              <a:ext uri="{FF2B5EF4-FFF2-40B4-BE49-F238E27FC236}">
                <a16:creationId xmlns:a16="http://schemas.microsoft.com/office/drawing/2014/main" id="{C785D49B-F23D-4A22-8DB9-F6DFC0D9050D}"/>
              </a:ext>
            </a:extLst>
          </p:cNvPr>
          <p:cNvGrpSpPr/>
          <p:nvPr/>
        </p:nvGrpSpPr>
        <p:grpSpPr>
          <a:xfrm>
            <a:off x="457200" y="1602409"/>
            <a:ext cx="8229600" cy="4521543"/>
            <a:chOff x="457200" y="1602409"/>
            <a:chExt cx="8229600" cy="4521543"/>
          </a:xfrm>
        </p:grpSpPr>
        <p:sp>
          <p:nvSpPr>
            <p:cNvPr id="4" name="Freeform: Shape 3">
              <a:extLst>
                <a:ext uri="{FF2B5EF4-FFF2-40B4-BE49-F238E27FC236}">
                  <a16:creationId xmlns:a16="http://schemas.microsoft.com/office/drawing/2014/main" id="{904B8FE9-55A0-4A2E-99EB-88BE7A12199B}"/>
                </a:ext>
              </a:extLst>
            </p:cNvPr>
            <p:cNvSpPr/>
            <p:nvPr/>
          </p:nvSpPr>
          <p:spPr>
            <a:xfrm>
              <a:off x="2051999" y="1602409"/>
              <a:ext cx="5040000" cy="1458562"/>
            </a:xfrm>
            <a:custGeom>
              <a:avLst/>
              <a:gdLst>
                <a:gd name="connsiteX0" fmla="*/ 0 w 5040000"/>
                <a:gd name="connsiteY0" fmla="*/ 0 h 1458562"/>
                <a:gd name="connsiteX1" fmla="*/ 5040000 w 5040000"/>
                <a:gd name="connsiteY1" fmla="*/ 0 h 1458562"/>
                <a:gd name="connsiteX2" fmla="*/ 5040000 w 5040000"/>
                <a:gd name="connsiteY2" fmla="*/ 1458562 h 1458562"/>
                <a:gd name="connsiteX3" fmla="*/ 0 w 5040000"/>
                <a:gd name="connsiteY3" fmla="*/ 1458562 h 1458562"/>
                <a:gd name="connsiteX4" fmla="*/ 0 w 504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0000" h="1458562">
                  <a:moveTo>
                    <a:pt x="0" y="0"/>
                  </a:moveTo>
                  <a:lnTo>
                    <a:pt x="5040000" y="0"/>
                  </a:lnTo>
                  <a:lnTo>
                    <a:pt x="5040000"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32080" tIns="132080" rIns="132080" bIns="132080" numCol="1" spcCol="1270" anchor="ctr" anchorCtr="0">
              <a:noAutofit/>
            </a:bodyPr>
            <a:lstStyle/>
            <a:p>
              <a:pPr marL="0" lvl="0" indent="0" algn="ctr" defTabSz="2311400">
                <a:lnSpc>
                  <a:spcPct val="90000"/>
                </a:lnSpc>
                <a:spcBef>
                  <a:spcPct val="0"/>
                </a:spcBef>
                <a:spcAft>
                  <a:spcPct val="35000"/>
                </a:spcAft>
                <a:buNone/>
              </a:pPr>
              <a:r>
                <a:rPr lang="en-US" sz="5200" kern="1200" dirty="0"/>
                <a:t>Evaluate progress</a:t>
              </a:r>
            </a:p>
          </p:txBody>
        </p:sp>
        <p:sp>
          <p:nvSpPr>
            <p:cNvPr id="5" name="Freeform: Shape 4">
              <a:extLst>
                <a:ext uri="{FF2B5EF4-FFF2-40B4-BE49-F238E27FC236}">
                  <a16:creationId xmlns:a16="http://schemas.microsoft.com/office/drawing/2014/main" id="{C8E05C30-E16A-48B7-9CD2-0EBCD37FDAA6}"/>
                </a:ext>
              </a:extLst>
            </p:cNvPr>
            <p:cNvSpPr/>
            <p:nvPr/>
          </p:nvSpPr>
          <p:spPr>
            <a:xfrm>
              <a:off x="2547000" y="3133900"/>
              <a:ext cx="4050000" cy="1458562"/>
            </a:xfrm>
            <a:custGeom>
              <a:avLst/>
              <a:gdLst>
                <a:gd name="connsiteX0" fmla="*/ 0 w 4050000"/>
                <a:gd name="connsiteY0" fmla="*/ 0 h 1458562"/>
                <a:gd name="connsiteX1" fmla="*/ 4050000 w 4050000"/>
                <a:gd name="connsiteY1" fmla="*/ 0 h 1458562"/>
                <a:gd name="connsiteX2" fmla="*/ 4050000 w 4050000"/>
                <a:gd name="connsiteY2" fmla="*/ 1458562 h 1458562"/>
                <a:gd name="connsiteX3" fmla="*/ 0 w 4050000"/>
                <a:gd name="connsiteY3" fmla="*/ 1458562 h 1458562"/>
                <a:gd name="connsiteX4" fmla="*/ 0 w 405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50000" h="1458562">
                  <a:moveTo>
                    <a:pt x="0" y="0"/>
                  </a:moveTo>
                  <a:lnTo>
                    <a:pt x="4050000" y="0"/>
                  </a:lnTo>
                  <a:lnTo>
                    <a:pt x="4050000" y="1458562"/>
                  </a:lnTo>
                  <a:lnTo>
                    <a:pt x="0" y="1458562"/>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32080" tIns="132080" rIns="132080" bIns="132080" numCol="1" spcCol="1270" anchor="ctr" anchorCtr="0">
              <a:noAutofit/>
            </a:bodyPr>
            <a:lstStyle/>
            <a:p>
              <a:pPr marL="0" lvl="0" indent="0" algn="ctr" defTabSz="2311400">
                <a:lnSpc>
                  <a:spcPct val="90000"/>
                </a:lnSpc>
                <a:spcBef>
                  <a:spcPct val="0"/>
                </a:spcBef>
                <a:spcAft>
                  <a:spcPct val="35000"/>
                </a:spcAft>
                <a:buNone/>
              </a:pPr>
              <a:r>
                <a:rPr lang="en-US" sz="5200" kern="1200" dirty="0"/>
                <a:t>Mini-deadline</a:t>
              </a:r>
            </a:p>
          </p:txBody>
        </p:sp>
        <p:sp>
          <p:nvSpPr>
            <p:cNvPr id="6" name="Freeform: Shape 5">
              <a:extLst>
                <a:ext uri="{FF2B5EF4-FFF2-40B4-BE49-F238E27FC236}">
                  <a16:creationId xmlns:a16="http://schemas.microsoft.com/office/drawing/2014/main" id="{729D1DF9-1007-4D7E-A420-EE248E99B30F}"/>
                </a:ext>
              </a:extLst>
            </p:cNvPr>
            <p:cNvSpPr/>
            <p:nvPr/>
          </p:nvSpPr>
          <p:spPr>
            <a:xfrm>
              <a:off x="457200" y="4665390"/>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32080" tIns="132080" rIns="132080" bIns="132080" numCol="1" spcCol="1270" anchor="ctr" anchorCtr="0">
              <a:noAutofit/>
            </a:bodyPr>
            <a:lstStyle/>
            <a:p>
              <a:pPr marL="0" lvl="0" indent="0" algn="ctr" defTabSz="2311400">
                <a:lnSpc>
                  <a:spcPct val="90000"/>
                </a:lnSpc>
                <a:spcBef>
                  <a:spcPct val="0"/>
                </a:spcBef>
                <a:spcAft>
                  <a:spcPct val="35000"/>
                </a:spcAft>
                <a:buNone/>
              </a:pPr>
              <a:r>
                <a:rPr lang="en-US" sz="5200" kern="1200" dirty="0"/>
                <a:t>Helps prevent procrastination</a:t>
              </a:r>
            </a:p>
          </p:txBody>
        </p:sp>
      </p:gr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78029BDB-3702-495A-9CBF-1E86F73FCEC6}"/>
              </a:ext>
            </a:extLst>
          </p:cNvPr>
          <p:cNvSpPr>
            <a:spLocks noGrp="1"/>
          </p:cNvSpPr>
          <p:nvPr>
            <p:ph sz="quarter" idx="11"/>
          </p:nvPr>
        </p:nvSpPr>
        <p:spPr/>
        <p:txBody>
          <a:bodyPr/>
          <a:lstStyle/>
          <a:p>
            <a:endParaRPr lang="en-US"/>
          </a:p>
        </p:txBody>
      </p:sp>
      <p:sp>
        <p:nvSpPr>
          <p:cNvPr id="51202" name="Title 1"/>
          <p:cNvSpPr>
            <a:spLocks noGrp="1"/>
          </p:cNvSpPr>
          <p:nvPr>
            <p:ph type="title"/>
          </p:nvPr>
        </p:nvSpPr>
        <p:spPr/>
        <p:txBody>
          <a:bodyPr>
            <a:noAutofit/>
          </a:bodyPr>
          <a:lstStyle/>
          <a:p>
            <a:r>
              <a:rPr lang="en-US" dirty="0"/>
              <a:t>Set Boundaries and Provide Reality Checks</a:t>
            </a:r>
          </a:p>
        </p:txBody>
      </p:sp>
      <p:grpSp>
        <p:nvGrpSpPr>
          <p:cNvPr id="3" name="Group 2">
            <a:extLst>
              <a:ext uri="{FF2B5EF4-FFF2-40B4-BE49-F238E27FC236}">
                <a16:creationId xmlns:a16="http://schemas.microsoft.com/office/drawing/2014/main" id="{0B0A2F1A-1775-48E9-8ECE-BDDAFF73220E}"/>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82B2B665-A2FD-4D7C-8525-0D56F3CB4C85}"/>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4">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F162AF1D-DCE9-409E-970A-59EF9989E819}"/>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Discus their plan</a:t>
              </a:r>
            </a:p>
          </p:txBody>
        </p:sp>
        <p:sp>
          <p:nvSpPr>
            <p:cNvPr id="6" name="Oval 5">
              <a:extLst>
                <a:ext uri="{FF2B5EF4-FFF2-40B4-BE49-F238E27FC236}">
                  <a16:creationId xmlns:a16="http://schemas.microsoft.com/office/drawing/2014/main" id="{74F00F58-F242-453F-ADD2-629B6E6C09ED}"/>
                </a:ext>
              </a:extLst>
            </p:cNvPr>
            <p:cNvSpPr/>
            <p:nvPr/>
          </p:nvSpPr>
          <p:spPr>
            <a:xfrm>
              <a:off x="519658" y="1939647"/>
              <a:ext cx="1131490" cy="1131490"/>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28D65DBD-EC42-4C57-9AD6-46FAC9CC38BD}"/>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Offer feedback</a:t>
              </a:r>
            </a:p>
          </p:txBody>
        </p:sp>
        <p:sp>
          <p:nvSpPr>
            <p:cNvPr id="8" name="Oval 7">
              <a:extLst>
                <a:ext uri="{FF2B5EF4-FFF2-40B4-BE49-F238E27FC236}">
                  <a16:creationId xmlns:a16="http://schemas.microsoft.com/office/drawing/2014/main" id="{665DDEAA-5B9F-44CC-82F3-895EAC63E30B}"/>
                </a:ext>
              </a:extLst>
            </p:cNvPr>
            <p:cNvSpPr/>
            <p:nvPr/>
          </p:nvSpPr>
          <p:spPr>
            <a:xfrm>
              <a:off x="848695" y="3297436"/>
              <a:ext cx="1131490" cy="1131490"/>
            </a:xfrm>
            <a:prstGeom prst="ellipse">
              <a:avLst/>
            </a:prstGeom>
          </p:spPr>
          <p:style>
            <a:lnRef idx="2">
              <a:schemeClr val="accent3">
                <a:hueOff val="5625132"/>
                <a:satOff val="-8440"/>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94D0F5C9-1377-4D02-A3F0-521DDF91A340}"/>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Offer your own experiences</a:t>
              </a:r>
            </a:p>
          </p:txBody>
        </p:sp>
        <p:sp>
          <p:nvSpPr>
            <p:cNvPr id="10" name="Oval 9">
              <a:extLst>
                <a:ext uri="{FF2B5EF4-FFF2-40B4-BE49-F238E27FC236}">
                  <a16:creationId xmlns:a16="http://schemas.microsoft.com/office/drawing/2014/main" id="{C27FF442-2970-4B17-9AAA-91D6F449F8DA}"/>
                </a:ext>
              </a:extLst>
            </p:cNvPr>
            <p:cNvSpPr/>
            <p:nvPr/>
          </p:nvSpPr>
          <p:spPr>
            <a:xfrm>
              <a:off x="519658" y="4655225"/>
              <a:ext cx="1131490" cy="1131490"/>
            </a:xfrm>
            <a:prstGeom prst="ellipse">
              <a:avLst/>
            </a:prstGeom>
          </p:spPr>
          <p:style>
            <a:lnRef idx="2">
              <a:schemeClr val="accent3">
                <a:hueOff val="11250264"/>
                <a:satOff val="-16880"/>
                <a:lumOff val="-2745"/>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extLst>
      <p:ext uri="{BB962C8B-B14F-4D97-AF65-F5344CB8AC3E}">
        <p14:creationId xmlns:p14="http://schemas.microsoft.com/office/powerpoint/2010/main" val="799195736"/>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DD47BECE-A135-4EC5-8D5B-15E40CF7DD6A}"/>
              </a:ext>
            </a:extLst>
          </p:cNvPr>
          <p:cNvSpPr>
            <a:spLocks noGrp="1"/>
          </p:cNvSpPr>
          <p:nvPr>
            <p:ph sz="quarter" idx="11"/>
          </p:nvPr>
        </p:nvSpPr>
        <p:spPr/>
        <p:txBody>
          <a:bodyPr/>
          <a:lstStyle/>
          <a:p>
            <a:endParaRPr lang="en-US"/>
          </a:p>
        </p:txBody>
      </p:sp>
      <p:sp>
        <p:nvSpPr>
          <p:cNvPr id="52226" name="Title 1"/>
          <p:cNvSpPr>
            <a:spLocks noGrp="1"/>
          </p:cNvSpPr>
          <p:nvPr>
            <p:ph type="title"/>
          </p:nvPr>
        </p:nvSpPr>
        <p:spPr/>
        <p:txBody>
          <a:bodyPr/>
          <a:lstStyle/>
          <a:p>
            <a:r>
              <a:rPr lang="en-US" dirty="0"/>
              <a:t>Guide, Don’t Dictate</a:t>
            </a:r>
          </a:p>
        </p:txBody>
      </p:sp>
      <p:grpSp>
        <p:nvGrpSpPr>
          <p:cNvPr id="3" name="Group 2">
            <a:extLst>
              <a:ext uri="{FF2B5EF4-FFF2-40B4-BE49-F238E27FC236}">
                <a16:creationId xmlns:a16="http://schemas.microsoft.com/office/drawing/2014/main" id="{1E56A9A8-BC50-414C-9FF5-6E02ED3BFFFF}"/>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63018BBE-C5DC-4999-B2D1-995A139D060D}"/>
                </a:ext>
              </a:extLst>
            </p:cNvPr>
            <p:cNvSpPr/>
            <p:nvPr/>
          </p:nvSpPr>
          <p:spPr>
            <a:xfrm>
              <a:off x="457200" y="2143461"/>
              <a:ext cx="8229600" cy="856800"/>
            </a:xfrm>
            <a:prstGeom prst="rect">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FC2B4EC7-6118-46F7-9FB7-5C5FF009DB37}"/>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Millennials want guidance</a:t>
              </a:r>
            </a:p>
          </p:txBody>
        </p:sp>
        <p:sp>
          <p:nvSpPr>
            <p:cNvPr id="6" name="Rectangle 5">
              <a:extLst>
                <a:ext uri="{FF2B5EF4-FFF2-40B4-BE49-F238E27FC236}">
                  <a16:creationId xmlns:a16="http://schemas.microsoft.com/office/drawing/2014/main" id="{E25D2310-9E87-471B-8033-58E8D5B641F1}"/>
                </a:ext>
              </a:extLst>
            </p:cNvPr>
            <p:cNvSpPr/>
            <p:nvPr/>
          </p:nvSpPr>
          <p:spPr>
            <a:xfrm>
              <a:off x="457200" y="3685701"/>
              <a:ext cx="8229600" cy="856800"/>
            </a:xfrm>
            <a:prstGeom prst="rect">
              <a:avLst/>
            </a:prstGeom>
          </p:spPr>
          <p:style>
            <a:lnRef idx="2">
              <a:schemeClr val="accent3">
                <a:hueOff val="5625132"/>
                <a:satOff val="-8440"/>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DF791B76-1703-4A6D-8EEE-2780BE350B9B}"/>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May disengage if dictated to</a:t>
              </a:r>
            </a:p>
          </p:txBody>
        </p:sp>
        <p:sp>
          <p:nvSpPr>
            <p:cNvPr id="8" name="Rectangle 7">
              <a:extLst>
                <a:ext uri="{FF2B5EF4-FFF2-40B4-BE49-F238E27FC236}">
                  <a16:creationId xmlns:a16="http://schemas.microsoft.com/office/drawing/2014/main" id="{6C533442-DD54-4A13-84DF-79E9DAF30703}"/>
                </a:ext>
              </a:extLst>
            </p:cNvPr>
            <p:cNvSpPr/>
            <p:nvPr/>
          </p:nvSpPr>
          <p:spPr>
            <a:xfrm>
              <a:off x="457200" y="5227941"/>
              <a:ext cx="8229600" cy="856800"/>
            </a:xfrm>
            <a:prstGeom prst="rect">
              <a:avLst/>
            </a:prstGeom>
          </p:spPr>
          <p:style>
            <a:lnRef idx="2">
              <a:schemeClr val="accent3">
                <a:hueOff val="11250264"/>
                <a:satOff val="-16880"/>
                <a:lumOff val="-274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9FA45447-2DBC-4AE6-9CDF-AF32B959A5B8}"/>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Generate buy in</a:t>
              </a:r>
            </a:p>
          </p:txBody>
        </p:sp>
      </p:grpSp>
    </p:spTree>
    <p:extLst>
      <p:ext uri="{BB962C8B-B14F-4D97-AF65-F5344CB8AC3E}">
        <p14:creationId xmlns:p14="http://schemas.microsoft.com/office/powerpoint/2010/main" val="87257447"/>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D06F0FDE-B5E4-4F4A-BA28-B87C53636B52}"/>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377C49F5-160C-402B-B542-1DDF618E075E}"/>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EA39D805-539F-4F94-BE25-0F8C0A0CF7C9}"/>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06169" tIns="80769" rIns="106169" bIns="80769" numCol="1" spcCol="1270" anchor="ctr" anchorCtr="0">
              <a:noAutofit/>
            </a:bodyPr>
            <a:lstStyle/>
            <a:p>
              <a:pPr marL="0" lvl="0" indent="0" algn="ctr" defTabSz="1778000">
                <a:lnSpc>
                  <a:spcPct val="90000"/>
                </a:lnSpc>
                <a:spcBef>
                  <a:spcPct val="0"/>
                </a:spcBef>
                <a:spcAft>
                  <a:spcPct val="35000"/>
                </a:spcAft>
                <a:buNone/>
              </a:pPr>
              <a:r>
                <a:rPr lang="en-US" sz="4000" kern="1200" dirty="0"/>
                <a:t>Sylvia is a very traditional manager</a:t>
              </a:r>
            </a:p>
          </p:txBody>
        </p:sp>
        <p:sp>
          <p:nvSpPr>
            <p:cNvPr id="5" name="Rectangle: Rounded Corners 4">
              <a:extLst>
                <a:ext uri="{FF2B5EF4-FFF2-40B4-BE49-F238E27FC236}">
                  <a16:creationId xmlns:a16="http://schemas.microsoft.com/office/drawing/2014/main" id="{7456DDDA-133B-4070-8BE4-290372EA3400}"/>
                </a:ext>
              </a:extLst>
            </p:cNvPr>
            <p:cNvSpPr/>
            <p:nvPr/>
          </p:nvSpPr>
          <p:spPr>
            <a:xfrm>
              <a:off x="850999" y="2809281"/>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836D52D0-F632-4E65-8257-886DCA69ECEA}"/>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begins working with Tyler, a new employee in his late 20s</a:t>
              </a:r>
            </a:p>
          </p:txBody>
        </p:sp>
        <p:sp>
          <p:nvSpPr>
            <p:cNvPr id="7" name="Rectangle: Rounded Corners 6">
              <a:extLst>
                <a:ext uri="{FF2B5EF4-FFF2-40B4-BE49-F238E27FC236}">
                  <a16:creationId xmlns:a16="http://schemas.microsoft.com/office/drawing/2014/main" id="{50C40357-AF15-4091-B17D-9F17810E6272}"/>
                </a:ext>
              </a:extLst>
            </p:cNvPr>
            <p:cNvSpPr/>
            <p:nvPr/>
          </p:nvSpPr>
          <p:spPr>
            <a:xfrm>
              <a:off x="850999" y="3955269"/>
              <a:ext cx="1023203" cy="1023203"/>
            </a:xfrm>
            <a:prstGeom prst="roundRect">
              <a:avLst>
                <a:gd name="adj" fmla="val 16670"/>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8" name="Freeform: Shape 7">
              <a:extLst>
                <a:ext uri="{FF2B5EF4-FFF2-40B4-BE49-F238E27FC236}">
                  <a16:creationId xmlns:a16="http://schemas.microsoft.com/office/drawing/2014/main" id="{282EB998-8CE0-4F38-8627-2634C57B4484}"/>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didn’t understand why he often had questions</a:t>
              </a:r>
            </a:p>
          </p:txBody>
        </p:sp>
        <p:sp>
          <p:nvSpPr>
            <p:cNvPr id="9" name="Rectangle: Rounded Corners 8">
              <a:extLst>
                <a:ext uri="{FF2B5EF4-FFF2-40B4-BE49-F238E27FC236}">
                  <a16:creationId xmlns:a16="http://schemas.microsoft.com/office/drawing/2014/main" id="{13303FFE-E3C3-44F1-8C19-BD97569F2604}"/>
                </a:ext>
              </a:extLst>
            </p:cNvPr>
            <p:cNvSpPr/>
            <p:nvPr/>
          </p:nvSpPr>
          <p:spPr>
            <a:xfrm>
              <a:off x="850999" y="5101257"/>
              <a:ext cx="1023203" cy="1023203"/>
            </a:xfrm>
            <a:prstGeom prst="roundRect">
              <a:avLst>
                <a:gd name="adj" fmla="val 16670"/>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0" name="Freeform: Shape 9">
              <a:extLst>
                <a:ext uri="{FF2B5EF4-FFF2-40B4-BE49-F238E27FC236}">
                  <a16:creationId xmlns:a16="http://schemas.microsoft.com/office/drawing/2014/main" id="{4A782EA1-8F2D-4BEF-A68D-42E2D2F35DD8}"/>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Margot suggested that Sylvia outline each of Tyler’s tasks in detail</a:t>
              </a:r>
            </a:p>
          </p:txBody>
        </p:sp>
      </p:grpSp>
    </p:spTree>
    <p:extLst>
      <p:ext uri="{BB962C8B-B14F-4D97-AF65-F5344CB8AC3E}">
        <p14:creationId xmlns:p14="http://schemas.microsoft.com/office/powerpoint/2010/main" val="12192325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a:bodyPr>
          <a:lstStyle/>
          <a:p>
            <a:r>
              <a:rPr lang="en-US" dirty="0"/>
              <a:t>Module Two: Purpose of Onboarding</a:t>
            </a:r>
          </a:p>
        </p:txBody>
      </p:sp>
      <p:sp>
        <p:nvSpPr>
          <p:cNvPr id="10244"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Employee loyalty begins with employer loyalty.</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Harvey Mackay</a:t>
            </a:r>
            <a:endParaRPr lang="en-US" sz="1400" dirty="0">
              <a:ea typeface="Times New Roman"/>
              <a:cs typeface="Times New Roman"/>
            </a:endParaRPr>
          </a:p>
          <a:p>
            <a:endParaRPr lang="en-US" dirty="0"/>
          </a:p>
        </p:txBody>
      </p:sp>
      <p:sp>
        <p:nvSpPr>
          <p:cNvPr id="10243" name="Content Placeholder 2"/>
          <p:cNvSpPr>
            <a:spLocks noGrp="1"/>
          </p:cNvSpPr>
          <p:nvPr>
            <p:ph type="body" sz="quarter" idx="11"/>
          </p:nvPr>
        </p:nvSpPr>
        <p:spPr/>
        <p:txBody>
          <a:bodyPr>
            <a:normAutofit lnSpcReduction="10000"/>
          </a:bodyPr>
          <a:lstStyle/>
          <a:p>
            <a:endParaRPr lang="en-US" dirty="0"/>
          </a:p>
          <a:p>
            <a:r>
              <a:rPr lang="en-US" dirty="0"/>
              <a:t>Onboarding is one of the most important investments organizations make in their employees. A sound onboarding process not only gathers the necessary paperwork from a new hire, but socializes them into the workplace and the job. </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should managers provide when assigning work to Millennials?</a:t>
            </a:r>
          </a:p>
          <a:p>
            <a:pPr marL="681038" lvl="0">
              <a:lnSpc>
                <a:spcPct val="115000"/>
              </a:lnSpc>
              <a:spcBef>
                <a:spcPts val="0"/>
              </a:spcBef>
              <a:spcAft>
                <a:spcPts val="0"/>
              </a:spcAft>
              <a:buFont typeface="+mj-lt"/>
              <a:buAutoNum type="alphaLcParenR"/>
            </a:pPr>
            <a:r>
              <a:rPr lang="en-US" dirty="0">
                <a:ea typeface="Times New Roman"/>
                <a:cs typeface="Times New Roman"/>
              </a:rPr>
              <a:t>Clear structure</a:t>
            </a:r>
          </a:p>
          <a:p>
            <a:pPr marL="681038" lvl="0">
              <a:lnSpc>
                <a:spcPct val="115000"/>
              </a:lnSpc>
              <a:spcBef>
                <a:spcPts val="0"/>
              </a:spcBef>
              <a:spcAft>
                <a:spcPts val="0"/>
              </a:spcAft>
              <a:buFont typeface="+mj-lt"/>
              <a:buAutoNum type="alphaLcParenR"/>
            </a:pPr>
            <a:r>
              <a:rPr lang="en-US" dirty="0">
                <a:ea typeface="Times New Roman"/>
                <a:cs typeface="Times New Roman"/>
              </a:rPr>
              <a:t>Ample freedom</a:t>
            </a:r>
          </a:p>
          <a:p>
            <a:pPr marL="681038" lvl="0">
              <a:lnSpc>
                <a:spcPct val="115000"/>
              </a:lnSpc>
              <a:spcBef>
                <a:spcPts val="0"/>
              </a:spcBef>
              <a:spcAft>
                <a:spcPts val="0"/>
              </a:spcAft>
              <a:buFont typeface="+mj-lt"/>
              <a:buAutoNum type="alphaLcParenR"/>
            </a:pPr>
            <a:r>
              <a:rPr lang="en-US" dirty="0">
                <a:ea typeface="Times New Roman"/>
                <a:cs typeface="Times New Roman"/>
              </a:rPr>
              <a:t>Strict oversight</a:t>
            </a:r>
          </a:p>
          <a:p>
            <a:pPr marL="681038"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tabLst>
                <a:tab pos="347663" algn="l"/>
              </a:tabLs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Which of the following is true of guidelines for Millennial employees?</a:t>
            </a:r>
          </a:p>
          <a:p>
            <a:pPr marL="681038" lvl="0">
              <a:lnSpc>
                <a:spcPct val="115000"/>
              </a:lnSpc>
              <a:spcBef>
                <a:spcPts val="0"/>
              </a:spcBef>
              <a:spcAft>
                <a:spcPts val="0"/>
              </a:spcAft>
              <a:buFont typeface="+mj-lt"/>
              <a:buAutoNum type="alphaLcParenR"/>
            </a:pPr>
            <a:r>
              <a:rPr lang="en-US" dirty="0">
                <a:ea typeface="Times New Roman"/>
                <a:cs typeface="Times New Roman"/>
              </a:rPr>
              <a:t>They should be clear</a:t>
            </a:r>
          </a:p>
          <a:p>
            <a:pPr marL="681038" lvl="0">
              <a:lnSpc>
                <a:spcPct val="115000"/>
              </a:lnSpc>
              <a:spcBef>
                <a:spcPts val="0"/>
              </a:spcBef>
              <a:spcAft>
                <a:spcPts val="0"/>
              </a:spcAft>
              <a:buFont typeface="+mj-lt"/>
              <a:buAutoNum type="alphaLcParenR"/>
            </a:pPr>
            <a:r>
              <a:rPr lang="en-US" dirty="0">
                <a:ea typeface="Times New Roman"/>
                <a:cs typeface="Times New Roman"/>
              </a:rPr>
              <a:t>They should be systematic</a:t>
            </a:r>
          </a:p>
          <a:p>
            <a:pPr marL="681038" lvl="0">
              <a:lnSpc>
                <a:spcPct val="115000"/>
              </a:lnSpc>
              <a:spcBef>
                <a:spcPts val="0"/>
              </a:spcBef>
              <a:spcAft>
                <a:spcPts val="0"/>
              </a:spcAft>
              <a:buFont typeface="+mj-lt"/>
              <a:buAutoNum type="alphaLcParenR"/>
            </a:pPr>
            <a:r>
              <a:rPr lang="en-US" dirty="0">
                <a:ea typeface="Times New Roman"/>
                <a:cs typeface="Times New Roman"/>
              </a:rPr>
              <a:t>All of these</a:t>
            </a:r>
          </a:p>
          <a:p>
            <a:pPr marL="681038" lvl="0">
              <a:lnSpc>
                <a:spcPct val="115000"/>
              </a:lnSpc>
              <a:spcBef>
                <a:spcPts val="0"/>
              </a:spcBef>
              <a:spcAft>
                <a:spcPts val="1000"/>
              </a:spcAft>
              <a:buFont typeface="+mj-lt"/>
              <a:buAutoNum type="alphaLcParenR"/>
            </a:pPr>
            <a:r>
              <a:rPr lang="en-US" dirty="0">
                <a:ea typeface="Times New Roman"/>
                <a:cs typeface="Times New Roman"/>
              </a:rPr>
              <a:t>They should be specific</a:t>
            </a: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The specific mini goals an employee should achieve throughout a project are known as which of the following?</a:t>
            </a:r>
          </a:p>
          <a:p>
            <a:pPr marL="690563" lvl="0">
              <a:lnSpc>
                <a:spcPct val="115000"/>
              </a:lnSpc>
              <a:spcBef>
                <a:spcPts val="0"/>
              </a:spcBef>
              <a:spcAft>
                <a:spcPts val="0"/>
              </a:spcAft>
              <a:buFont typeface="+mj-lt"/>
              <a:buAutoNum type="alphaLcParenR"/>
            </a:pPr>
            <a:r>
              <a:rPr lang="en-US" dirty="0">
                <a:ea typeface="Times New Roman"/>
                <a:cs typeface="Times New Roman"/>
              </a:rPr>
              <a:t>Guidelines</a:t>
            </a:r>
          </a:p>
          <a:p>
            <a:pPr marL="690563" lvl="0">
              <a:lnSpc>
                <a:spcPct val="115000"/>
              </a:lnSpc>
              <a:spcBef>
                <a:spcPts val="0"/>
              </a:spcBef>
              <a:spcAft>
                <a:spcPts val="0"/>
              </a:spcAft>
              <a:buFont typeface="+mj-lt"/>
              <a:buAutoNum type="alphaLcParenR"/>
            </a:pPr>
            <a:r>
              <a:rPr lang="en-US" dirty="0">
                <a:ea typeface="Times New Roman"/>
                <a:cs typeface="Times New Roman"/>
              </a:rPr>
              <a:t>Benchmarks</a:t>
            </a:r>
          </a:p>
          <a:p>
            <a:pPr marL="690563" lvl="0">
              <a:lnSpc>
                <a:spcPct val="115000"/>
              </a:lnSpc>
              <a:spcBef>
                <a:spcPts val="0"/>
              </a:spcBef>
              <a:spcAft>
                <a:spcPts val="0"/>
              </a:spcAft>
              <a:buFont typeface="+mj-lt"/>
              <a:buAutoNum type="alphaLcParenR"/>
            </a:pPr>
            <a:r>
              <a:rPr lang="en-US" dirty="0">
                <a:ea typeface="Times New Roman"/>
                <a:cs typeface="Times New Roman"/>
              </a:rPr>
              <a:t>Follow ups</a:t>
            </a:r>
          </a:p>
          <a:p>
            <a:pPr marL="690563" lvl="0">
              <a:lnSpc>
                <a:spcPct val="115000"/>
              </a:lnSpc>
              <a:spcBef>
                <a:spcPts val="0"/>
              </a:spcBef>
              <a:spcAft>
                <a:spcPts val="1000"/>
              </a:spcAft>
              <a:buFont typeface="+mj-lt"/>
              <a:buAutoNum type="alphaLcParenR"/>
            </a:pPr>
            <a:r>
              <a:rPr lang="en-US" dirty="0">
                <a:ea typeface="Times New Roman"/>
                <a:cs typeface="Times New Roman"/>
              </a:rPr>
              <a:t>Check ins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Which of the following is a benefit of benchmarks?</a:t>
            </a:r>
          </a:p>
          <a:p>
            <a:pPr marL="690563" lvl="0">
              <a:lnSpc>
                <a:spcPct val="115000"/>
              </a:lnSpc>
              <a:spcBef>
                <a:spcPts val="0"/>
              </a:spcBef>
              <a:spcAft>
                <a:spcPts val="0"/>
              </a:spcAft>
              <a:buFont typeface="+mj-lt"/>
              <a:buAutoNum type="alphaLcParenR"/>
            </a:pPr>
            <a:r>
              <a:rPr lang="en-US" dirty="0">
                <a:ea typeface="Times New Roman"/>
                <a:cs typeface="Times New Roman"/>
              </a:rPr>
              <a:t>They help employees plan time</a:t>
            </a:r>
          </a:p>
          <a:p>
            <a:pPr marL="690563" lvl="0">
              <a:lnSpc>
                <a:spcPct val="115000"/>
              </a:lnSpc>
              <a:spcBef>
                <a:spcPts val="0"/>
              </a:spcBef>
              <a:spcAft>
                <a:spcPts val="0"/>
              </a:spcAft>
              <a:buFont typeface="+mj-lt"/>
              <a:buAutoNum type="alphaLcParenR"/>
            </a:pPr>
            <a:r>
              <a:rPr lang="en-US" dirty="0">
                <a:ea typeface="Times New Roman"/>
                <a:cs typeface="Times New Roman"/>
              </a:rPr>
              <a:t>They help employees plan resources</a:t>
            </a:r>
          </a:p>
          <a:p>
            <a:pPr marL="690563" lvl="0">
              <a:lnSpc>
                <a:spcPct val="115000"/>
              </a:lnSpc>
              <a:spcBef>
                <a:spcPts val="0"/>
              </a:spcBef>
              <a:spcAft>
                <a:spcPts val="0"/>
              </a:spcAft>
              <a:buFont typeface="+mj-lt"/>
              <a:buAutoNum type="alphaLcParenR"/>
            </a:pPr>
            <a:r>
              <a:rPr lang="en-US" dirty="0">
                <a:ea typeface="Times New Roman"/>
                <a:cs typeface="Times New Roman"/>
              </a:rPr>
              <a:t>They allow for work to be evaluated along the way</a:t>
            </a:r>
          </a:p>
          <a:p>
            <a:pPr marL="690563" lvl="0">
              <a:lnSpc>
                <a:spcPct val="115000"/>
              </a:lnSpc>
              <a:spcBef>
                <a:spcPts val="0"/>
              </a:spcBef>
              <a:spcAft>
                <a:spcPts val="1000"/>
              </a:spcAft>
              <a:buFont typeface="+mj-lt"/>
              <a:buAutoNum type="alphaLcParenR"/>
            </a:pPr>
            <a:r>
              <a:rPr lang="en-US" dirty="0">
                <a:ea typeface="Times New Roman"/>
                <a:cs typeface="Times New Roman"/>
              </a:rPr>
              <a:t>All of these</a:t>
            </a:r>
          </a:p>
        </p:txBody>
      </p:sp>
    </p:spTree>
    <p:extLst>
      <p:ext uri="{BB962C8B-B14F-4D97-AF65-F5344CB8AC3E}">
        <p14:creationId xmlns:p14="http://schemas.microsoft.com/office/powerpoint/2010/main" val="560841509"/>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the goal of setting reality checks?</a:t>
            </a:r>
          </a:p>
          <a:p>
            <a:pPr marL="690563" lvl="0">
              <a:lnSpc>
                <a:spcPct val="115000"/>
              </a:lnSpc>
              <a:spcBef>
                <a:spcPts val="0"/>
              </a:spcBef>
              <a:spcAft>
                <a:spcPts val="0"/>
              </a:spcAft>
              <a:buFont typeface="+mj-lt"/>
              <a:buAutoNum type="alphaLcParenR"/>
            </a:pPr>
            <a:r>
              <a:rPr lang="en-US" dirty="0">
                <a:ea typeface="Times New Roman"/>
                <a:cs typeface="Times New Roman"/>
              </a:rPr>
              <a:t>To help the employee anticipate obstacles</a:t>
            </a:r>
          </a:p>
          <a:p>
            <a:pPr marL="690563" lvl="0">
              <a:lnSpc>
                <a:spcPct val="115000"/>
              </a:lnSpc>
              <a:spcBef>
                <a:spcPts val="0"/>
              </a:spcBef>
              <a:spcAft>
                <a:spcPts val="0"/>
              </a:spcAft>
              <a:buFont typeface="+mj-lt"/>
              <a:buAutoNum type="alphaLcParenR"/>
            </a:pPr>
            <a:r>
              <a:rPr lang="en-US" dirty="0">
                <a:ea typeface="Times New Roman"/>
                <a:cs typeface="Times New Roman"/>
              </a:rPr>
              <a:t>All of these</a:t>
            </a:r>
          </a:p>
          <a:p>
            <a:pPr marL="690563" lvl="0">
              <a:lnSpc>
                <a:spcPct val="115000"/>
              </a:lnSpc>
              <a:spcBef>
                <a:spcPts val="0"/>
              </a:spcBef>
              <a:spcAft>
                <a:spcPts val="0"/>
              </a:spcAft>
              <a:buFont typeface="+mj-lt"/>
              <a:buAutoNum type="alphaLcParenR"/>
            </a:pPr>
            <a:r>
              <a:rPr lang="en-US" dirty="0">
                <a:ea typeface="Times New Roman"/>
                <a:cs typeface="Times New Roman"/>
              </a:rPr>
              <a:t>To help the employee plan resources</a:t>
            </a:r>
          </a:p>
          <a:p>
            <a:pPr marL="690563" lvl="0">
              <a:lnSpc>
                <a:spcPct val="115000"/>
              </a:lnSpc>
              <a:spcBef>
                <a:spcPts val="0"/>
              </a:spcBef>
              <a:spcAft>
                <a:spcPts val="1000"/>
              </a:spcAft>
              <a:buFont typeface="+mj-lt"/>
              <a:buAutoNum type="alphaLcParenR"/>
            </a:pPr>
            <a:r>
              <a:rPr lang="en-US" dirty="0">
                <a:ea typeface="Times New Roman"/>
                <a:cs typeface="Times New Roman"/>
              </a:rPr>
              <a:t>To help the employee plan time use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true of boundaries?</a:t>
            </a:r>
          </a:p>
          <a:p>
            <a:pPr marL="690563" lvl="0">
              <a:lnSpc>
                <a:spcPct val="115000"/>
              </a:lnSpc>
              <a:spcBef>
                <a:spcPts val="0"/>
              </a:spcBef>
              <a:spcAft>
                <a:spcPts val="0"/>
              </a:spcAft>
              <a:buFont typeface="+mj-lt"/>
              <a:buAutoNum type="alphaLcParenR"/>
            </a:pPr>
            <a:r>
              <a:rPr lang="en-US" dirty="0">
                <a:ea typeface="Times New Roman"/>
                <a:cs typeface="Times New Roman"/>
              </a:rPr>
              <a:t>They promote conflict in the workplace</a:t>
            </a:r>
          </a:p>
          <a:p>
            <a:pPr marL="690563" lvl="0">
              <a:lnSpc>
                <a:spcPct val="115000"/>
              </a:lnSpc>
              <a:spcBef>
                <a:spcPts val="0"/>
              </a:spcBef>
              <a:spcAft>
                <a:spcPts val="0"/>
              </a:spcAft>
              <a:buFont typeface="+mj-lt"/>
              <a:buAutoNum type="alphaLcParenR"/>
            </a:pPr>
            <a:r>
              <a:rPr lang="en-US" dirty="0">
                <a:ea typeface="Times New Roman"/>
                <a:cs typeface="Times New Roman"/>
              </a:rPr>
              <a:t>They discourage collaboration</a:t>
            </a:r>
          </a:p>
          <a:p>
            <a:pPr marL="690563" lvl="0">
              <a:lnSpc>
                <a:spcPct val="115000"/>
              </a:lnSpc>
              <a:spcBef>
                <a:spcPts val="0"/>
              </a:spcBef>
              <a:spcAft>
                <a:spcPts val="0"/>
              </a:spcAft>
              <a:buFont typeface="+mj-lt"/>
              <a:buAutoNum type="alphaLcParenR"/>
            </a:pPr>
            <a:r>
              <a:rPr lang="en-US" dirty="0">
                <a:ea typeface="Times New Roman"/>
                <a:cs typeface="Times New Roman"/>
              </a:rPr>
              <a:t>They help create structure around projects</a:t>
            </a:r>
          </a:p>
          <a:p>
            <a:pPr marL="690563" lvl="0">
              <a:lnSpc>
                <a:spcPct val="115000"/>
              </a:lnSpc>
              <a:spcBef>
                <a:spcPts val="0"/>
              </a:spcBef>
              <a:spcAft>
                <a:spcPts val="1000"/>
              </a:spcAft>
              <a:buFont typeface="+mj-lt"/>
              <a:buAutoNum type="alphaLcParenR"/>
            </a:pPr>
            <a:r>
              <a:rPr lang="en-US" dirty="0">
                <a:ea typeface="Times New Roman"/>
                <a:cs typeface="Times New Roman"/>
              </a:rPr>
              <a:t>None of these</a:t>
            </a:r>
          </a:p>
        </p:txBody>
      </p:sp>
    </p:spTree>
    <p:extLst>
      <p:ext uri="{BB962C8B-B14F-4D97-AF65-F5344CB8AC3E}">
        <p14:creationId xmlns:p14="http://schemas.microsoft.com/office/powerpoint/2010/main" val="560841509"/>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51816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When working with Millennials, managers should __________.</a:t>
            </a:r>
          </a:p>
          <a:p>
            <a:pPr marL="690563" lvl="0">
              <a:lnSpc>
                <a:spcPct val="115000"/>
              </a:lnSpc>
              <a:spcBef>
                <a:spcPts val="0"/>
              </a:spcBef>
              <a:spcAft>
                <a:spcPts val="0"/>
              </a:spcAft>
              <a:buFont typeface="+mj-lt"/>
              <a:buAutoNum type="alphaLcParenR"/>
            </a:pPr>
            <a:r>
              <a:rPr lang="en-US" dirty="0">
                <a:ea typeface="Times New Roman"/>
                <a:cs typeface="Times New Roman"/>
              </a:rPr>
              <a:t>Guide</a:t>
            </a:r>
          </a:p>
          <a:p>
            <a:pPr marL="690563" lvl="0">
              <a:lnSpc>
                <a:spcPct val="115000"/>
              </a:lnSpc>
              <a:spcBef>
                <a:spcPts val="0"/>
              </a:spcBef>
              <a:spcAft>
                <a:spcPts val="0"/>
              </a:spcAft>
              <a:buFont typeface="+mj-lt"/>
              <a:buAutoNum type="alphaLcParenR"/>
            </a:pPr>
            <a:r>
              <a:rPr lang="en-US" dirty="0">
                <a:ea typeface="Times New Roman"/>
                <a:cs typeface="Times New Roman"/>
              </a:rPr>
              <a:t>Dictate</a:t>
            </a:r>
          </a:p>
          <a:p>
            <a:pPr marL="690563" lvl="0">
              <a:lnSpc>
                <a:spcPct val="115000"/>
              </a:lnSpc>
              <a:spcBef>
                <a:spcPts val="0"/>
              </a:spcBef>
              <a:spcAft>
                <a:spcPts val="0"/>
              </a:spcAft>
              <a:buFont typeface="+mj-lt"/>
              <a:buAutoNum type="alphaLcParenR"/>
            </a:pPr>
            <a:r>
              <a:rPr lang="en-US" dirty="0">
                <a:ea typeface="Times New Roman"/>
                <a:cs typeface="Times New Roman"/>
              </a:rPr>
              <a:t>Disengage</a:t>
            </a:r>
          </a:p>
          <a:p>
            <a:pPr marL="690563" lvl="0">
              <a:lnSpc>
                <a:spcPct val="115000"/>
              </a:lnSpc>
              <a:spcBef>
                <a:spcPts val="0"/>
              </a:spcBef>
              <a:spcAft>
                <a:spcPts val="1000"/>
              </a:spcAft>
              <a:buFont typeface="+mj-lt"/>
              <a:buAutoNum type="alphaLcParenR"/>
            </a:pPr>
            <a:r>
              <a:rPr lang="en-US" dirty="0">
                <a:ea typeface="Times New Roman"/>
                <a:cs typeface="Times New Roman"/>
              </a:rPr>
              <a:t>Interfere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does providing guidance do?</a:t>
            </a:r>
          </a:p>
          <a:p>
            <a:pPr marL="690563" lvl="0">
              <a:lnSpc>
                <a:spcPct val="115000"/>
              </a:lnSpc>
              <a:spcBef>
                <a:spcPts val="0"/>
              </a:spcBef>
              <a:spcAft>
                <a:spcPts val="0"/>
              </a:spcAft>
              <a:buFont typeface="+mj-lt"/>
              <a:buAutoNum type="alphaLcParenR"/>
            </a:pPr>
            <a:r>
              <a:rPr lang="en-US" dirty="0">
                <a:ea typeface="Times New Roman"/>
                <a:cs typeface="Times New Roman"/>
              </a:rPr>
              <a:t>Empowers employees to find their own solutions</a:t>
            </a:r>
          </a:p>
          <a:p>
            <a:pPr marL="690563" lvl="0">
              <a:lnSpc>
                <a:spcPct val="115000"/>
              </a:lnSpc>
              <a:spcBef>
                <a:spcPts val="0"/>
              </a:spcBef>
              <a:spcAft>
                <a:spcPts val="0"/>
              </a:spcAft>
              <a:buFont typeface="+mj-lt"/>
              <a:buAutoNum type="alphaLcParenR"/>
            </a:pPr>
            <a:r>
              <a:rPr lang="en-US" dirty="0">
                <a:ea typeface="Times New Roman"/>
                <a:cs typeface="Times New Roman"/>
              </a:rPr>
              <a:t>Encourages employees to think creatively</a:t>
            </a:r>
          </a:p>
          <a:p>
            <a:pPr marL="690563" lvl="0">
              <a:lnSpc>
                <a:spcPct val="115000"/>
              </a:lnSpc>
              <a:spcBef>
                <a:spcPts val="0"/>
              </a:spcBef>
              <a:spcAft>
                <a:spcPts val="0"/>
              </a:spcAft>
              <a:buFont typeface="+mj-lt"/>
              <a:buAutoNum type="alphaLcParenR"/>
            </a:pPr>
            <a:r>
              <a:rPr lang="en-US" dirty="0">
                <a:ea typeface="Times New Roman"/>
                <a:cs typeface="Times New Roman"/>
              </a:rPr>
              <a:t>Provides structure and boundaries around work</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p:txBody>
      </p:sp>
    </p:spTree>
    <p:extLst>
      <p:ext uri="{BB962C8B-B14F-4D97-AF65-F5344CB8AC3E}">
        <p14:creationId xmlns:p14="http://schemas.microsoft.com/office/powerpoint/2010/main" val="560841509"/>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Tyler missing?</a:t>
            </a:r>
          </a:p>
          <a:p>
            <a:pPr marL="690563" lvl="0">
              <a:lnSpc>
                <a:spcPct val="115000"/>
              </a:lnSpc>
              <a:spcBef>
                <a:spcPts val="0"/>
              </a:spcBef>
              <a:spcAft>
                <a:spcPts val="0"/>
              </a:spcAft>
              <a:buFont typeface="+mj-lt"/>
              <a:buAutoNum type="alphaLcParenR"/>
            </a:pPr>
            <a:r>
              <a:rPr lang="en-US" dirty="0">
                <a:ea typeface="Times New Roman"/>
                <a:cs typeface="Times New Roman"/>
              </a:rPr>
              <a:t>All of these</a:t>
            </a:r>
          </a:p>
          <a:p>
            <a:pPr marL="690563" lvl="0">
              <a:lnSpc>
                <a:spcPct val="115000"/>
              </a:lnSpc>
              <a:spcBef>
                <a:spcPts val="0"/>
              </a:spcBef>
              <a:spcAft>
                <a:spcPts val="0"/>
              </a:spcAft>
              <a:buFont typeface="+mj-lt"/>
              <a:buAutoNum type="alphaLcParenR"/>
            </a:pPr>
            <a:r>
              <a:rPr lang="en-US" dirty="0">
                <a:ea typeface="Times New Roman"/>
                <a:cs typeface="Times New Roman"/>
              </a:rPr>
              <a:t>Guidance</a:t>
            </a:r>
          </a:p>
          <a:p>
            <a:pPr marL="690563" lvl="0">
              <a:lnSpc>
                <a:spcPct val="115000"/>
              </a:lnSpc>
              <a:spcBef>
                <a:spcPts val="0"/>
              </a:spcBef>
              <a:spcAft>
                <a:spcPts val="0"/>
              </a:spcAft>
              <a:buFont typeface="+mj-lt"/>
              <a:buAutoNum type="alphaLcParenR"/>
            </a:pPr>
            <a:r>
              <a:rPr lang="en-US" dirty="0">
                <a:ea typeface="Times New Roman"/>
                <a:cs typeface="Times New Roman"/>
              </a:rPr>
              <a:t>Clear structure</a:t>
            </a:r>
          </a:p>
          <a:p>
            <a:pPr marL="690563" lvl="0">
              <a:lnSpc>
                <a:spcPct val="115000"/>
              </a:lnSpc>
              <a:spcBef>
                <a:spcPts val="0"/>
              </a:spcBef>
              <a:spcAft>
                <a:spcPts val="1000"/>
              </a:spcAft>
              <a:buFont typeface="+mj-lt"/>
              <a:buAutoNum type="alphaLcParenR"/>
            </a:pPr>
            <a:r>
              <a:rPr lang="en-US" dirty="0">
                <a:ea typeface="Times New Roman"/>
                <a:cs typeface="Times New Roman"/>
              </a:rPr>
              <a:t>Reality checks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was Sylvia used to doing?</a:t>
            </a:r>
          </a:p>
          <a:p>
            <a:pPr marL="690563" lvl="0">
              <a:lnSpc>
                <a:spcPct val="115000"/>
              </a:lnSpc>
              <a:spcBef>
                <a:spcPts val="0"/>
              </a:spcBef>
              <a:spcAft>
                <a:spcPts val="0"/>
              </a:spcAft>
              <a:buFont typeface="+mj-lt"/>
              <a:buAutoNum type="alphaLcParenR"/>
            </a:pPr>
            <a:r>
              <a:rPr lang="en-US" dirty="0">
                <a:ea typeface="Times New Roman"/>
                <a:cs typeface="Times New Roman"/>
              </a:rPr>
              <a:t>Mentoring </a:t>
            </a:r>
          </a:p>
          <a:p>
            <a:pPr marL="690563" lvl="0">
              <a:lnSpc>
                <a:spcPct val="115000"/>
              </a:lnSpc>
              <a:spcBef>
                <a:spcPts val="0"/>
              </a:spcBef>
              <a:spcAft>
                <a:spcPts val="0"/>
              </a:spcAft>
              <a:buFont typeface="+mj-lt"/>
              <a:buAutoNum type="alphaLcParenR"/>
            </a:pPr>
            <a:r>
              <a:rPr lang="en-US" dirty="0">
                <a:ea typeface="Times New Roman"/>
                <a:cs typeface="Times New Roman"/>
              </a:rPr>
              <a:t>Dictating</a:t>
            </a:r>
          </a:p>
          <a:p>
            <a:pPr marL="690563" lvl="0">
              <a:lnSpc>
                <a:spcPct val="115000"/>
              </a:lnSpc>
              <a:spcBef>
                <a:spcPts val="0"/>
              </a:spcBef>
              <a:spcAft>
                <a:spcPts val="0"/>
              </a:spcAft>
              <a:buFont typeface="+mj-lt"/>
              <a:buAutoNum type="alphaLcParenR"/>
            </a:pPr>
            <a:r>
              <a:rPr lang="en-US" dirty="0">
                <a:ea typeface="Times New Roman"/>
                <a:cs typeface="Times New Roman"/>
              </a:rPr>
              <a:t>Guiding</a:t>
            </a:r>
          </a:p>
          <a:p>
            <a:pPr marL="690563" lvl="0">
              <a:lnSpc>
                <a:spcPct val="115000"/>
              </a:lnSpc>
              <a:spcBef>
                <a:spcPts val="0"/>
              </a:spcBef>
              <a:spcAft>
                <a:spcPts val="1000"/>
              </a:spcAft>
              <a:buFont typeface="+mj-lt"/>
              <a:buAutoNum type="alphaLcParenR"/>
            </a:pPr>
            <a:r>
              <a:rPr lang="en-US" dirty="0">
                <a:ea typeface="Times New Roman"/>
                <a:cs typeface="Times New Roman"/>
              </a:rPr>
              <a:t>Brainstorming</a:t>
            </a:r>
          </a:p>
          <a:p>
            <a:endParaRPr lang="en-US" dirty="0"/>
          </a:p>
        </p:txBody>
      </p:sp>
    </p:spTree>
    <p:extLst>
      <p:ext uri="{BB962C8B-B14F-4D97-AF65-F5344CB8AC3E}">
        <p14:creationId xmlns:p14="http://schemas.microsoft.com/office/powerpoint/2010/main" val="560841509"/>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should managers provide when assigning work to Millennials?</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Clear structure</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Ample freedom</a:t>
            </a:r>
          </a:p>
          <a:p>
            <a:pPr marL="681038" lvl="0">
              <a:lnSpc>
                <a:spcPct val="115000"/>
              </a:lnSpc>
              <a:spcBef>
                <a:spcPts val="0"/>
              </a:spcBef>
              <a:spcAft>
                <a:spcPts val="0"/>
              </a:spcAft>
              <a:buFont typeface="+mj-lt"/>
              <a:buAutoNum type="alphaLcParenR"/>
            </a:pPr>
            <a:r>
              <a:rPr lang="en-US" dirty="0">
                <a:ea typeface="Times New Roman"/>
                <a:cs typeface="Times New Roman"/>
              </a:rPr>
              <a:t>Strict oversight</a:t>
            </a:r>
          </a:p>
          <a:p>
            <a:pPr marL="681038"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tabLst>
                <a:tab pos="347663" algn="l"/>
              </a:tabLst>
            </a:pPr>
            <a:r>
              <a:rPr lang="en-US" dirty="0">
                <a:solidFill>
                  <a:srgbClr val="FF0000"/>
                </a:solidFill>
                <a:ea typeface="Times New Roman"/>
                <a:cs typeface="Times New Roman"/>
              </a:rPr>
              <a:t>Millennials thrive when they are given clear structure. When assigning work to these employees, provide clear structure and guidelines.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Which of the following is true of guidelines for Millennial employees?</a:t>
            </a:r>
          </a:p>
          <a:p>
            <a:pPr marL="681038" lvl="0">
              <a:lnSpc>
                <a:spcPct val="115000"/>
              </a:lnSpc>
              <a:spcBef>
                <a:spcPts val="0"/>
              </a:spcBef>
              <a:spcAft>
                <a:spcPts val="0"/>
              </a:spcAft>
              <a:buFont typeface="+mj-lt"/>
              <a:buAutoNum type="alphaLcParenR"/>
            </a:pPr>
            <a:r>
              <a:rPr lang="en-US" dirty="0">
                <a:ea typeface="Times New Roman"/>
                <a:cs typeface="Times New Roman"/>
              </a:rPr>
              <a:t>They should be clear</a:t>
            </a:r>
          </a:p>
          <a:p>
            <a:pPr marL="681038" lvl="0">
              <a:lnSpc>
                <a:spcPct val="115000"/>
              </a:lnSpc>
              <a:spcBef>
                <a:spcPts val="0"/>
              </a:spcBef>
              <a:spcAft>
                <a:spcPts val="0"/>
              </a:spcAft>
              <a:buFont typeface="+mj-lt"/>
              <a:buAutoNum type="alphaLcParenR"/>
            </a:pPr>
            <a:r>
              <a:rPr lang="en-US" dirty="0">
                <a:ea typeface="Times New Roman"/>
                <a:cs typeface="Times New Roman"/>
              </a:rPr>
              <a:t>They should be systematic</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681038" lvl="0">
              <a:lnSpc>
                <a:spcPct val="115000"/>
              </a:lnSpc>
              <a:spcBef>
                <a:spcPts val="0"/>
              </a:spcBef>
              <a:spcAft>
                <a:spcPts val="1000"/>
              </a:spcAft>
              <a:buFont typeface="+mj-lt"/>
              <a:buAutoNum type="alphaLcParenR"/>
            </a:pPr>
            <a:r>
              <a:rPr lang="en-US" dirty="0">
                <a:ea typeface="Times New Roman"/>
                <a:cs typeface="Times New Roman"/>
              </a:rPr>
              <a:t>They should be specific</a:t>
            </a:r>
          </a:p>
          <a:p>
            <a:pPr marL="347663" marR="0" indent="-4763">
              <a:lnSpc>
                <a:spcPct val="115000"/>
              </a:lnSpc>
              <a:spcBef>
                <a:spcPts val="0"/>
              </a:spcBef>
              <a:spcAft>
                <a:spcPts val="1000"/>
              </a:spcAft>
              <a:tabLst>
                <a:tab pos="347663" algn="l"/>
              </a:tabLst>
            </a:pPr>
            <a:r>
              <a:rPr lang="en-US" dirty="0">
                <a:solidFill>
                  <a:srgbClr val="FF0000"/>
                </a:solidFill>
                <a:ea typeface="Times New Roman"/>
                <a:cs typeface="Times New Roman"/>
              </a:rPr>
              <a:t>When providing guidelines for a Millennial employee, they should be clear, systematic, and specific. Provide benchmarks and clear structure.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118935758"/>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The specific mini goals an employee should achieve throughout a project are known as which of the following?</a:t>
            </a:r>
          </a:p>
          <a:p>
            <a:pPr marL="690563" lvl="0">
              <a:lnSpc>
                <a:spcPct val="115000"/>
              </a:lnSpc>
              <a:spcBef>
                <a:spcPts val="0"/>
              </a:spcBef>
              <a:spcAft>
                <a:spcPts val="0"/>
              </a:spcAft>
              <a:buFont typeface="+mj-lt"/>
              <a:buAutoNum type="alphaLcParenR"/>
            </a:pPr>
            <a:r>
              <a:rPr lang="en-US" dirty="0">
                <a:ea typeface="Times New Roman"/>
                <a:cs typeface="Times New Roman"/>
              </a:rPr>
              <a:t>Guidelines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Benchmarks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Follow ups</a:t>
            </a:r>
          </a:p>
          <a:p>
            <a:pPr marL="690563" lvl="0">
              <a:lnSpc>
                <a:spcPct val="115000"/>
              </a:lnSpc>
              <a:spcBef>
                <a:spcPts val="0"/>
              </a:spcBef>
              <a:spcAft>
                <a:spcPts val="1000"/>
              </a:spcAft>
              <a:buFont typeface="+mj-lt"/>
              <a:buAutoNum type="alphaLcParenR"/>
            </a:pPr>
            <a:r>
              <a:rPr lang="en-US" dirty="0">
                <a:ea typeface="Times New Roman"/>
                <a:cs typeface="Times New Roman"/>
              </a:rPr>
              <a:t>Check ins</a:t>
            </a:r>
          </a:p>
          <a:p>
            <a:pPr marL="347663" marR="0" indent="-4763">
              <a:lnSpc>
                <a:spcPct val="115000"/>
              </a:lnSpc>
              <a:spcBef>
                <a:spcPts val="0"/>
              </a:spcBef>
              <a:spcAft>
                <a:spcPts val="1000"/>
              </a:spcAft>
            </a:pPr>
            <a:r>
              <a:rPr lang="en-US" dirty="0">
                <a:solidFill>
                  <a:srgbClr val="FF0000"/>
                </a:solidFill>
                <a:ea typeface="Times New Roman"/>
                <a:cs typeface="Times New Roman"/>
              </a:rPr>
              <a:t>Benchmarks are small goals to achieve at specific points during a project. Providing benchmarks helps employees plan their time and evaluate their own progress.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Which of the following is a benefit of benchmarks?</a:t>
            </a:r>
          </a:p>
          <a:p>
            <a:pPr marL="690563" lvl="0">
              <a:lnSpc>
                <a:spcPct val="115000"/>
              </a:lnSpc>
              <a:spcBef>
                <a:spcPts val="0"/>
              </a:spcBef>
              <a:spcAft>
                <a:spcPts val="0"/>
              </a:spcAft>
              <a:buFont typeface="+mj-lt"/>
              <a:buAutoNum type="alphaLcParenR"/>
            </a:pPr>
            <a:r>
              <a:rPr lang="en-US" dirty="0">
                <a:ea typeface="Times New Roman"/>
                <a:cs typeface="Times New Roman"/>
              </a:rPr>
              <a:t>They help employees plan time</a:t>
            </a:r>
          </a:p>
          <a:p>
            <a:pPr marL="690563" lvl="0">
              <a:lnSpc>
                <a:spcPct val="115000"/>
              </a:lnSpc>
              <a:spcBef>
                <a:spcPts val="0"/>
              </a:spcBef>
              <a:spcAft>
                <a:spcPts val="0"/>
              </a:spcAft>
              <a:buFont typeface="+mj-lt"/>
              <a:buAutoNum type="alphaLcParenR"/>
            </a:pPr>
            <a:r>
              <a:rPr lang="en-US" dirty="0">
                <a:ea typeface="Times New Roman"/>
                <a:cs typeface="Times New Roman"/>
              </a:rPr>
              <a:t>They help employees plan resources</a:t>
            </a:r>
          </a:p>
          <a:p>
            <a:pPr marL="690563" lvl="0">
              <a:lnSpc>
                <a:spcPct val="115000"/>
              </a:lnSpc>
              <a:spcBef>
                <a:spcPts val="0"/>
              </a:spcBef>
              <a:spcAft>
                <a:spcPts val="0"/>
              </a:spcAft>
              <a:buFont typeface="+mj-lt"/>
              <a:buAutoNum type="alphaLcParenR"/>
            </a:pPr>
            <a:r>
              <a:rPr lang="en-US" dirty="0">
                <a:ea typeface="Times New Roman"/>
                <a:cs typeface="Times New Roman"/>
              </a:rPr>
              <a:t>They allow for work to be evaluated along the way</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Benchmarks benefit an employee by giving a structure which can be used to plan time and resource usage. They also allow for work to be evaluated periodically.</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877403519"/>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the goal of setting reality checks?</a:t>
            </a:r>
          </a:p>
          <a:p>
            <a:pPr marL="690563" lvl="0">
              <a:lnSpc>
                <a:spcPct val="115000"/>
              </a:lnSpc>
              <a:spcBef>
                <a:spcPts val="0"/>
              </a:spcBef>
              <a:spcAft>
                <a:spcPts val="0"/>
              </a:spcAft>
              <a:buFont typeface="+mj-lt"/>
              <a:buAutoNum type="alphaLcParenR"/>
            </a:pPr>
            <a:r>
              <a:rPr lang="en-US" dirty="0">
                <a:ea typeface="Times New Roman"/>
                <a:cs typeface="Times New Roman"/>
              </a:rPr>
              <a:t>To help the employee anticipate obstacles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To help the employee plan resources</a:t>
            </a:r>
          </a:p>
          <a:p>
            <a:pPr marL="690563" lvl="0">
              <a:lnSpc>
                <a:spcPct val="115000"/>
              </a:lnSpc>
              <a:spcBef>
                <a:spcPts val="0"/>
              </a:spcBef>
              <a:spcAft>
                <a:spcPts val="1000"/>
              </a:spcAft>
              <a:buFont typeface="+mj-lt"/>
              <a:buAutoNum type="alphaLcParenR"/>
            </a:pPr>
            <a:r>
              <a:rPr lang="en-US" dirty="0">
                <a:ea typeface="Times New Roman"/>
                <a:cs typeface="Times New Roman"/>
              </a:rPr>
              <a:t>To help the employee plan time use</a:t>
            </a:r>
          </a:p>
          <a:p>
            <a:pPr marL="347663" marR="0" indent="-4763">
              <a:lnSpc>
                <a:spcPct val="115000"/>
              </a:lnSpc>
              <a:spcBef>
                <a:spcPts val="0"/>
              </a:spcBef>
              <a:spcAft>
                <a:spcPts val="1000"/>
              </a:spcAft>
            </a:pPr>
            <a:r>
              <a:rPr lang="en-US" dirty="0">
                <a:solidFill>
                  <a:srgbClr val="FF0000"/>
                </a:solidFill>
                <a:ea typeface="Times New Roman"/>
                <a:cs typeface="Times New Roman"/>
              </a:rPr>
              <a:t>Reality checks offer an opportunity for the employee to think about potential obstacles he or she might face. They also help in planning time and resource usage.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true of boundaries?</a:t>
            </a:r>
          </a:p>
          <a:p>
            <a:pPr marL="690563" lvl="0">
              <a:lnSpc>
                <a:spcPct val="115000"/>
              </a:lnSpc>
              <a:spcBef>
                <a:spcPts val="0"/>
              </a:spcBef>
              <a:spcAft>
                <a:spcPts val="0"/>
              </a:spcAft>
              <a:buFont typeface="+mj-lt"/>
              <a:buAutoNum type="alphaLcParenR"/>
            </a:pPr>
            <a:r>
              <a:rPr lang="en-US" dirty="0">
                <a:ea typeface="Times New Roman"/>
                <a:cs typeface="Times New Roman"/>
              </a:rPr>
              <a:t>They promote conflict in the workplace</a:t>
            </a:r>
          </a:p>
          <a:p>
            <a:pPr marL="690563" lvl="0">
              <a:lnSpc>
                <a:spcPct val="115000"/>
              </a:lnSpc>
              <a:spcBef>
                <a:spcPts val="0"/>
              </a:spcBef>
              <a:spcAft>
                <a:spcPts val="0"/>
              </a:spcAft>
              <a:buFont typeface="+mj-lt"/>
              <a:buAutoNum type="alphaLcParenR"/>
            </a:pPr>
            <a:r>
              <a:rPr lang="en-US" dirty="0">
                <a:ea typeface="Times New Roman"/>
                <a:cs typeface="Times New Roman"/>
              </a:rPr>
              <a:t>They discourage collaboration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help create structure around projects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None of these</a:t>
            </a:r>
          </a:p>
          <a:p>
            <a:pPr marL="347663" marR="0" indent="-4763">
              <a:lnSpc>
                <a:spcPct val="115000"/>
              </a:lnSpc>
              <a:spcBef>
                <a:spcPts val="0"/>
              </a:spcBef>
              <a:spcAft>
                <a:spcPts val="1000"/>
              </a:spcAft>
            </a:pPr>
            <a:r>
              <a:rPr lang="en-US" dirty="0">
                <a:solidFill>
                  <a:srgbClr val="FF0000"/>
                </a:solidFill>
                <a:ea typeface="Times New Roman"/>
                <a:cs typeface="Times New Roman"/>
              </a:rPr>
              <a:t>Boundaries help to create structure around projects. Setting boundaries is also key to empowering employees.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083130007"/>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51816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When working with Millennials, managers should __________.</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Guide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Dictate</a:t>
            </a:r>
          </a:p>
          <a:p>
            <a:pPr marL="690563" lvl="0">
              <a:lnSpc>
                <a:spcPct val="115000"/>
              </a:lnSpc>
              <a:spcBef>
                <a:spcPts val="0"/>
              </a:spcBef>
              <a:spcAft>
                <a:spcPts val="0"/>
              </a:spcAft>
              <a:buFont typeface="+mj-lt"/>
              <a:buAutoNum type="alphaLcParenR"/>
            </a:pPr>
            <a:r>
              <a:rPr lang="en-US" dirty="0">
                <a:ea typeface="Times New Roman"/>
                <a:cs typeface="Times New Roman"/>
              </a:rPr>
              <a:t>Disengage</a:t>
            </a:r>
          </a:p>
          <a:p>
            <a:pPr marL="690563" lvl="0">
              <a:lnSpc>
                <a:spcPct val="115000"/>
              </a:lnSpc>
              <a:spcBef>
                <a:spcPts val="0"/>
              </a:spcBef>
              <a:spcAft>
                <a:spcPts val="1000"/>
              </a:spcAft>
              <a:buFont typeface="+mj-lt"/>
              <a:buAutoNum type="alphaLcParenR"/>
            </a:pPr>
            <a:r>
              <a:rPr lang="en-US" dirty="0">
                <a:ea typeface="Times New Roman"/>
                <a:cs typeface="Times New Roman"/>
              </a:rPr>
              <a:t>Interfere</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respond best to guidance. When working with these employees, guide them to their own solutions rather than dictating exactly how things must be done.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does providing guidance do?</a:t>
            </a:r>
          </a:p>
          <a:p>
            <a:pPr marL="690563" lvl="0">
              <a:lnSpc>
                <a:spcPct val="115000"/>
              </a:lnSpc>
              <a:spcBef>
                <a:spcPts val="0"/>
              </a:spcBef>
              <a:spcAft>
                <a:spcPts val="0"/>
              </a:spcAft>
              <a:buFont typeface="+mj-lt"/>
              <a:buAutoNum type="alphaLcParenR"/>
            </a:pPr>
            <a:r>
              <a:rPr lang="en-US" dirty="0">
                <a:ea typeface="Times New Roman"/>
                <a:cs typeface="Times New Roman"/>
              </a:rPr>
              <a:t>Empowers employees to find their own solutions</a:t>
            </a:r>
          </a:p>
          <a:p>
            <a:pPr marL="690563" lvl="0">
              <a:lnSpc>
                <a:spcPct val="115000"/>
              </a:lnSpc>
              <a:spcBef>
                <a:spcPts val="0"/>
              </a:spcBef>
              <a:spcAft>
                <a:spcPts val="0"/>
              </a:spcAft>
              <a:buFont typeface="+mj-lt"/>
              <a:buAutoNum type="alphaLcParenR"/>
            </a:pPr>
            <a:r>
              <a:rPr lang="en-US" dirty="0">
                <a:ea typeface="Times New Roman"/>
                <a:cs typeface="Times New Roman"/>
              </a:rPr>
              <a:t>Encourages employees to think creatively</a:t>
            </a:r>
          </a:p>
          <a:p>
            <a:pPr marL="690563" lvl="0">
              <a:lnSpc>
                <a:spcPct val="115000"/>
              </a:lnSpc>
              <a:spcBef>
                <a:spcPts val="0"/>
              </a:spcBef>
              <a:spcAft>
                <a:spcPts val="0"/>
              </a:spcAft>
              <a:buFont typeface="+mj-lt"/>
              <a:buAutoNum type="alphaLcParenR"/>
            </a:pPr>
            <a:r>
              <a:rPr lang="en-US" dirty="0">
                <a:ea typeface="Times New Roman"/>
                <a:cs typeface="Times New Roman"/>
              </a:rPr>
              <a:t>Provides structure and boundaries around work</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When guiding employees, you are encouraging them to think creatively and empowering them to find their own methods and solutions. Guidance provides clear boundaries and structure while also allowing for employees to be empowered.</a:t>
            </a:r>
            <a:endParaRPr lang="en-US" dirty="0"/>
          </a:p>
        </p:txBody>
      </p:sp>
    </p:spTree>
    <p:extLst>
      <p:ext uri="{BB962C8B-B14F-4D97-AF65-F5344CB8AC3E}">
        <p14:creationId xmlns:p14="http://schemas.microsoft.com/office/powerpoint/2010/main" val="1823377452"/>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Tyler missing?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Guidance</a:t>
            </a:r>
          </a:p>
          <a:p>
            <a:pPr marL="690563" lvl="0">
              <a:lnSpc>
                <a:spcPct val="115000"/>
              </a:lnSpc>
              <a:spcBef>
                <a:spcPts val="0"/>
              </a:spcBef>
              <a:spcAft>
                <a:spcPts val="0"/>
              </a:spcAft>
              <a:buFont typeface="+mj-lt"/>
              <a:buAutoNum type="alphaLcParenR"/>
            </a:pPr>
            <a:r>
              <a:rPr lang="en-US" dirty="0">
                <a:ea typeface="Times New Roman"/>
                <a:cs typeface="Times New Roman"/>
              </a:rPr>
              <a:t>Clear structure</a:t>
            </a:r>
          </a:p>
          <a:p>
            <a:pPr marL="690563" lvl="0">
              <a:lnSpc>
                <a:spcPct val="115000"/>
              </a:lnSpc>
              <a:spcBef>
                <a:spcPts val="0"/>
              </a:spcBef>
              <a:spcAft>
                <a:spcPts val="1000"/>
              </a:spcAft>
              <a:buFont typeface="+mj-lt"/>
              <a:buAutoNum type="alphaLcParenR"/>
            </a:pPr>
            <a:r>
              <a:rPr lang="en-US" dirty="0">
                <a:ea typeface="Times New Roman"/>
                <a:cs typeface="Times New Roman"/>
              </a:rPr>
              <a:t>Reality checks</a:t>
            </a:r>
          </a:p>
          <a:p>
            <a:pPr marL="347663" marR="0" indent="-4763">
              <a:lnSpc>
                <a:spcPct val="115000"/>
              </a:lnSpc>
              <a:spcBef>
                <a:spcPts val="0"/>
              </a:spcBef>
              <a:spcAft>
                <a:spcPts val="1000"/>
              </a:spcAft>
            </a:pPr>
            <a:r>
              <a:rPr lang="en-US" dirty="0">
                <a:solidFill>
                  <a:srgbClr val="FF0000"/>
                </a:solidFill>
                <a:ea typeface="Times New Roman"/>
                <a:cs typeface="Times New Roman"/>
              </a:rPr>
              <a:t>Tyler was being left to his own devices and was floundering. He did not have guidance, structure, or reality checks in his work.</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was Sylvia used to doing?</a:t>
            </a:r>
          </a:p>
          <a:p>
            <a:pPr marL="690563" lvl="0">
              <a:lnSpc>
                <a:spcPct val="115000"/>
              </a:lnSpc>
              <a:spcBef>
                <a:spcPts val="0"/>
              </a:spcBef>
              <a:spcAft>
                <a:spcPts val="0"/>
              </a:spcAft>
              <a:buFont typeface="+mj-lt"/>
              <a:buAutoNum type="alphaLcParenR"/>
            </a:pPr>
            <a:r>
              <a:rPr lang="en-US" dirty="0">
                <a:ea typeface="Times New Roman"/>
                <a:cs typeface="Times New Roman"/>
              </a:rPr>
              <a:t>Mentoring </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Dictating</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Guiding</a:t>
            </a:r>
          </a:p>
          <a:p>
            <a:pPr marL="690563" lvl="0">
              <a:lnSpc>
                <a:spcPct val="115000"/>
              </a:lnSpc>
              <a:spcBef>
                <a:spcPts val="0"/>
              </a:spcBef>
              <a:spcAft>
                <a:spcPts val="1000"/>
              </a:spcAft>
              <a:buFont typeface="+mj-lt"/>
              <a:buAutoNum type="alphaLcParenR"/>
            </a:pPr>
            <a:r>
              <a:rPr lang="en-US" dirty="0">
                <a:ea typeface="Times New Roman"/>
                <a:cs typeface="Times New Roman"/>
              </a:rPr>
              <a:t>Brainstorming</a:t>
            </a:r>
          </a:p>
          <a:p>
            <a:pPr marL="347663" marR="0" indent="-4763">
              <a:lnSpc>
                <a:spcPct val="115000"/>
              </a:lnSpc>
              <a:spcBef>
                <a:spcPts val="0"/>
              </a:spcBef>
              <a:spcAft>
                <a:spcPts val="1000"/>
              </a:spcAft>
            </a:pPr>
            <a:r>
              <a:rPr lang="en-US" dirty="0">
                <a:solidFill>
                  <a:srgbClr val="FF0000"/>
                </a:solidFill>
                <a:ea typeface="Times New Roman"/>
                <a:cs typeface="Times New Roman"/>
              </a:rPr>
              <a:t>Sylvia was used to dictating how work should be done. This was not a style Tyler responded well to.</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9888286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05C9F966-DA5A-4D07-80E6-FE5DC524BD92}"/>
              </a:ext>
            </a:extLst>
          </p:cNvPr>
          <p:cNvSpPr>
            <a:spLocks noGrp="1"/>
          </p:cNvSpPr>
          <p:nvPr>
            <p:ph sz="quarter" idx="11"/>
          </p:nvPr>
        </p:nvSpPr>
        <p:spPr/>
        <p:txBody>
          <a:bodyPr/>
          <a:lstStyle/>
          <a:p>
            <a:endParaRPr lang="en-US"/>
          </a:p>
        </p:txBody>
      </p:sp>
      <p:sp>
        <p:nvSpPr>
          <p:cNvPr id="11266" name="Title 1"/>
          <p:cNvSpPr>
            <a:spLocks noGrp="1"/>
          </p:cNvSpPr>
          <p:nvPr>
            <p:ph type="title"/>
          </p:nvPr>
        </p:nvSpPr>
        <p:spPr/>
        <p:txBody>
          <a:bodyPr/>
          <a:lstStyle/>
          <a:p>
            <a:r>
              <a:rPr lang="en-US" dirty="0"/>
              <a:t>Start Up Costs</a:t>
            </a:r>
          </a:p>
        </p:txBody>
      </p:sp>
      <p:grpSp>
        <p:nvGrpSpPr>
          <p:cNvPr id="3" name="Group 2">
            <a:extLst>
              <a:ext uri="{FF2B5EF4-FFF2-40B4-BE49-F238E27FC236}">
                <a16:creationId xmlns:a16="http://schemas.microsoft.com/office/drawing/2014/main" id="{19AADE27-D0CF-45CE-AF1F-3342446D1B6B}"/>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01A09228-A4D4-49F7-B43F-0872AC211931}"/>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01930" tIns="201930" rIns="201930" bIns="201930" numCol="1" spcCol="1270" anchor="ctr" anchorCtr="0">
              <a:noAutofit/>
            </a:bodyPr>
            <a:lstStyle/>
            <a:p>
              <a:pPr marL="0" lvl="0" indent="0" algn="ctr" defTabSz="2355850">
                <a:lnSpc>
                  <a:spcPct val="90000"/>
                </a:lnSpc>
                <a:spcBef>
                  <a:spcPct val="0"/>
                </a:spcBef>
                <a:spcAft>
                  <a:spcPct val="35000"/>
                </a:spcAft>
                <a:buNone/>
              </a:pPr>
              <a:r>
                <a:rPr lang="en-US" sz="5300" kern="1200" dirty="0"/>
                <a:t>40 Billion</a:t>
              </a:r>
            </a:p>
          </p:txBody>
        </p:sp>
        <p:sp>
          <p:nvSpPr>
            <p:cNvPr id="5" name="Freeform: Shape 4">
              <a:extLst>
                <a:ext uri="{FF2B5EF4-FFF2-40B4-BE49-F238E27FC236}">
                  <a16:creationId xmlns:a16="http://schemas.microsoft.com/office/drawing/2014/main" id="{5954EC06-1327-4FDD-8793-ECF4E41C33CB}"/>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01930" tIns="201930" rIns="201930" bIns="201930" numCol="1" spcCol="1270" anchor="ctr" anchorCtr="0">
              <a:noAutofit/>
            </a:bodyPr>
            <a:lstStyle/>
            <a:p>
              <a:pPr marL="0" lvl="0" indent="0" algn="ctr" defTabSz="2355850">
                <a:lnSpc>
                  <a:spcPct val="90000"/>
                </a:lnSpc>
                <a:spcBef>
                  <a:spcPct val="0"/>
                </a:spcBef>
                <a:spcAft>
                  <a:spcPct val="35000"/>
                </a:spcAft>
                <a:buNone/>
              </a:pPr>
              <a:r>
                <a:rPr lang="en-US" sz="5300" kern="1200" dirty="0"/>
                <a:t>Significant investment</a:t>
              </a:r>
            </a:p>
          </p:txBody>
        </p:sp>
        <p:sp>
          <p:nvSpPr>
            <p:cNvPr id="6" name="Freeform: Shape 5">
              <a:extLst>
                <a:ext uri="{FF2B5EF4-FFF2-40B4-BE49-F238E27FC236}">
                  <a16:creationId xmlns:a16="http://schemas.microsoft.com/office/drawing/2014/main" id="{7678D534-9794-4D2D-8BAB-7518AD56C918}"/>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01930" tIns="201930" rIns="201930" bIns="201930" numCol="1" spcCol="1270" anchor="ctr" anchorCtr="0">
              <a:noAutofit/>
            </a:bodyPr>
            <a:lstStyle/>
            <a:p>
              <a:pPr marL="0" lvl="0" indent="0" algn="ctr" defTabSz="2355850">
                <a:lnSpc>
                  <a:spcPct val="90000"/>
                </a:lnSpc>
                <a:spcBef>
                  <a:spcPct val="0"/>
                </a:spcBef>
                <a:spcAft>
                  <a:spcPct val="35000"/>
                </a:spcAft>
                <a:buNone/>
              </a:pPr>
              <a:r>
                <a:rPr lang="en-US" sz="5300" kern="1200" dirty="0"/>
                <a:t>Promote retention</a:t>
              </a:r>
            </a:p>
          </p:txBody>
        </p:sp>
      </p:gr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normAutofit/>
          </a:bodyPr>
          <a:lstStyle/>
          <a:p>
            <a:r>
              <a:rPr lang="en-US" dirty="0"/>
              <a:t>Module Eleven: Providing Feedback </a:t>
            </a:r>
          </a:p>
        </p:txBody>
      </p:sp>
      <p:sp>
        <p:nvSpPr>
          <p:cNvPr id="5530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Feedback is the breakfast of champions.</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Ken Blanchard </a:t>
            </a:r>
            <a:endParaRPr lang="en-US" sz="1400" dirty="0">
              <a:ea typeface="Times New Roman"/>
              <a:cs typeface="Times New Roman"/>
            </a:endParaRPr>
          </a:p>
          <a:p>
            <a:endParaRPr lang="en-US" dirty="0"/>
          </a:p>
        </p:txBody>
      </p:sp>
      <p:sp>
        <p:nvSpPr>
          <p:cNvPr id="55299" name="Content Placeholder 2"/>
          <p:cNvSpPr>
            <a:spLocks noGrp="1"/>
          </p:cNvSpPr>
          <p:nvPr>
            <p:ph type="body" sz="quarter" idx="11"/>
          </p:nvPr>
        </p:nvSpPr>
        <p:spPr/>
        <p:txBody>
          <a:bodyPr>
            <a:normAutofit fontScale="92500"/>
          </a:bodyPr>
          <a:lstStyle/>
          <a:p>
            <a:endParaRPr lang="en-US" dirty="0"/>
          </a:p>
          <a:p>
            <a:r>
              <a:rPr lang="en-US" dirty="0"/>
              <a:t>Feedback is a vital part of onboarding and nurturing any employee, but it is especially important for Millennials. Taking the time to provide frequent quality feedback helps Millennials feel that the organization is invested in them and their success. </a:t>
            </a:r>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5D360BDD-4B1E-45C9-B8A4-90BC34E06D7C}"/>
              </a:ext>
            </a:extLst>
          </p:cNvPr>
          <p:cNvSpPr>
            <a:spLocks noGrp="1"/>
          </p:cNvSpPr>
          <p:nvPr>
            <p:ph sz="quarter" idx="11"/>
          </p:nvPr>
        </p:nvSpPr>
        <p:spPr/>
        <p:txBody>
          <a:bodyPr/>
          <a:lstStyle/>
          <a:p>
            <a:endParaRPr lang="en-US"/>
          </a:p>
        </p:txBody>
      </p:sp>
      <p:sp>
        <p:nvSpPr>
          <p:cNvPr id="56322" name="Title 1"/>
          <p:cNvSpPr>
            <a:spLocks noGrp="1"/>
          </p:cNvSpPr>
          <p:nvPr>
            <p:ph type="title"/>
          </p:nvPr>
        </p:nvSpPr>
        <p:spPr/>
        <p:txBody>
          <a:bodyPr>
            <a:noAutofit/>
          </a:bodyPr>
          <a:lstStyle/>
          <a:p>
            <a:r>
              <a:rPr lang="en-US" dirty="0"/>
              <a:t>Millennials Thrive on Feedback!</a:t>
            </a:r>
          </a:p>
        </p:txBody>
      </p:sp>
      <p:grpSp>
        <p:nvGrpSpPr>
          <p:cNvPr id="3" name="Group 2">
            <a:extLst>
              <a:ext uri="{FF2B5EF4-FFF2-40B4-BE49-F238E27FC236}">
                <a16:creationId xmlns:a16="http://schemas.microsoft.com/office/drawing/2014/main" id="{C1092025-AC64-4192-9B89-8371669F9708}"/>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D088846C-C29F-41C2-B86D-4CD5812BC72A}"/>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Used to being recognized</a:t>
              </a:r>
            </a:p>
          </p:txBody>
        </p:sp>
        <p:sp>
          <p:nvSpPr>
            <p:cNvPr id="5" name="Freeform: Shape 4">
              <a:extLst>
                <a:ext uri="{FF2B5EF4-FFF2-40B4-BE49-F238E27FC236}">
                  <a16:creationId xmlns:a16="http://schemas.microsoft.com/office/drawing/2014/main" id="{87A5CD08-4599-4824-BB9D-546087F8F4D3}"/>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Seek out evaluation</a:t>
              </a:r>
            </a:p>
          </p:txBody>
        </p:sp>
        <p:sp>
          <p:nvSpPr>
            <p:cNvPr id="6" name="Freeform: Shape 5">
              <a:extLst>
                <a:ext uri="{FF2B5EF4-FFF2-40B4-BE49-F238E27FC236}">
                  <a16:creationId xmlns:a16="http://schemas.microsoft.com/office/drawing/2014/main" id="{51E16011-3C89-4DF5-B21B-91EBF6386632}"/>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Question performance without it</a:t>
              </a:r>
            </a:p>
          </p:txBody>
        </p:sp>
      </p:gr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759639B8-949B-42C7-BA7B-9239DB1816F6}"/>
              </a:ext>
            </a:extLst>
          </p:cNvPr>
          <p:cNvSpPr>
            <a:spLocks noGrp="1"/>
          </p:cNvSpPr>
          <p:nvPr>
            <p:ph sz="quarter" idx="11"/>
          </p:nvPr>
        </p:nvSpPr>
        <p:spPr/>
        <p:txBody>
          <a:bodyPr/>
          <a:lstStyle/>
          <a:p>
            <a:endParaRPr lang="en-US"/>
          </a:p>
        </p:txBody>
      </p:sp>
      <p:sp>
        <p:nvSpPr>
          <p:cNvPr id="57346" name="Title 1"/>
          <p:cNvSpPr>
            <a:spLocks noGrp="1"/>
          </p:cNvSpPr>
          <p:nvPr>
            <p:ph type="title"/>
          </p:nvPr>
        </p:nvSpPr>
        <p:spPr/>
        <p:txBody>
          <a:bodyPr>
            <a:noAutofit/>
          </a:bodyPr>
          <a:lstStyle/>
          <a:p>
            <a:r>
              <a:rPr lang="en-US" dirty="0"/>
              <a:t>Characteristics of Quality Feedback</a:t>
            </a:r>
          </a:p>
        </p:txBody>
      </p:sp>
      <p:grpSp>
        <p:nvGrpSpPr>
          <p:cNvPr id="3" name="Group 2">
            <a:extLst>
              <a:ext uri="{FF2B5EF4-FFF2-40B4-BE49-F238E27FC236}">
                <a16:creationId xmlns:a16="http://schemas.microsoft.com/office/drawing/2014/main" id="{4093F4CE-00A7-48AB-BC9F-0067B54D328A}"/>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E3CA17A1-1935-4901-B3AC-69EFA8DA7360}"/>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4558" tIns="264558" rIns="1650182" bIns="264558" numCol="1" spcCol="1270" anchor="ctr" anchorCtr="0">
              <a:noAutofit/>
            </a:bodyPr>
            <a:lstStyle/>
            <a:p>
              <a:pPr marL="0" lvl="0" indent="0" algn="l" defTabSz="2622550">
                <a:lnSpc>
                  <a:spcPct val="90000"/>
                </a:lnSpc>
                <a:spcBef>
                  <a:spcPct val="0"/>
                </a:spcBef>
                <a:spcAft>
                  <a:spcPct val="35000"/>
                </a:spcAft>
                <a:buNone/>
              </a:pPr>
              <a:r>
                <a:rPr lang="en-US" sz="5900" kern="1200" dirty="0"/>
                <a:t>It is descriptive</a:t>
              </a:r>
            </a:p>
          </p:txBody>
        </p:sp>
        <p:sp>
          <p:nvSpPr>
            <p:cNvPr id="5" name="Freeform: Shape 4">
              <a:extLst>
                <a:ext uri="{FF2B5EF4-FFF2-40B4-BE49-F238E27FC236}">
                  <a16:creationId xmlns:a16="http://schemas.microsoft.com/office/drawing/2014/main" id="{6105C557-1A31-4CFE-A132-A9A09E636BD1}"/>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4558" tIns="264558" rIns="1764341" bIns="264558" numCol="1" spcCol="1270" anchor="ctr" anchorCtr="0">
              <a:noAutofit/>
            </a:bodyPr>
            <a:lstStyle/>
            <a:p>
              <a:pPr marL="0" lvl="0" indent="0" algn="l" defTabSz="2622550">
                <a:lnSpc>
                  <a:spcPct val="90000"/>
                </a:lnSpc>
                <a:spcBef>
                  <a:spcPct val="0"/>
                </a:spcBef>
                <a:spcAft>
                  <a:spcPct val="35000"/>
                </a:spcAft>
                <a:buNone/>
              </a:pPr>
              <a:r>
                <a:rPr lang="en-US" sz="5900" kern="1200" dirty="0"/>
                <a:t>It is timely</a:t>
              </a:r>
            </a:p>
          </p:txBody>
        </p:sp>
        <p:sp>
          <p:nvSpPr>
            <p:cNvPr id="6" name="Freeform: Shape 5">
              <a:extLst>
                <a:ext uri="{FF2B5EF4-FFF2-40B4-BE49-F238E27FC236}">
                  <a16:creationId xmlns:a16="http://schemas.microsoft.com/office/drawing/2014/main" id="{AC8F60F2-C36C-4886-A3CA-17A69A677189}"/>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64558" tIns="264558" rIns="1764341" bIns="264558" numCol="1" spcCol="1270" anchor="ctr" anchorCtr="0">
              <a:noAutofit/>
            </a:bodyPr>
            <a:lstStyle/>
            <a:p>
              <a:pPr marL="0" lvl="0" indent="0" algn="l" defTabSz="2622550">
                <a:lnSpc>
                  <a:spcPct val="90000"/>
                </a:lnSpc>
                <a:spcBef>
                  <a:spcPct val="0"/>
                </a:spcBef>
                <a:spcAft>
                  <a:spcPct val="35000"/>
                </a:spcAft>
                <a:buNone/>
              </a:pPr>
              <a:r>
                <a:rPr lang="en-US" sz="5900" kern="1200" dirty="0"/>
                <a:t>It is continuous</a:t>
              </a:r>
            </a:p>
          </p:txBody>
        </p:sp>
        <p:sp>
          <p:nvSpPr>
            <p:cNvPr id="7" name="Freeform: Shape 6">
              <a:extLst>
                <a:ext uri="{FF2B5EF4-FFF2-40B4-BE49-F238E27FC236}">
                  <a16:creationId xmlns:a16="http://schemas.microsoft.com/office/drawing/2014/main" id="{E322235F-D399-4E59-A501-30F9F0DB837C}"/>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8" name="Freeform: Shape 7">
              <a:extLst>
                <a:ext uri="{FF2B5EF4-FFF2-40B4-BE49-F238E27FC236}">
                  <a16:creationId xmlns:a16="http://schemas.microsoft.com/office/drawing/2014/main" id="{9CA1A152-2290-44F0-8642-A1DA70475585}"/>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AB3E2206-6B5E-4D68-A39B-160C7D018BB0}"/>
              </a:ext>
            </a:extLst>
          </p:cNvPr>
          <p:cNvSpPr>
            <a:spLocks noGrp="1"/>
          </p:cNvSpPr>
          <p:nvPr>
            <p:ph sz="quarter" idx="11"/>
          </p:nvPr>
        </p:nvSpPr>
        <p:spPr/>
        <p:txBody>
          <a:bodyPr/>
          <a:lstStyle/>
          <a:p>
            <a:endParaRPr lang="en-US"/>
          </a:p>
        </p:txBody>
      </p:sp>
      <p:sp>
        <p:nvSpPr>
          <p:cNvPr id="58370" name="Title 1"/>
          <p:cNvSpPr>
            <a:spLocks noGrp="1"/>
          </p:cNvSpPr>
          <p:nvPr>
            <p:ph type="title"/>
          </p:nvPr>
        </p:nvSpPr>
        <p:spPr/>
        <p:txBody>
          <a:bodyPr/>
          <a:lstStyle/>
          <a:p>
            <a:r>
              <a:rPr lang="en-US" dirty="0"/>
              <a:t>Informal Feedback</a:t>
            </a:r>
          </a:p>
        </p:txBody>
      </p:sp>
      <p:grpSp>
        <p:nvGrpSpPr>
          <p:cNvPr id="3" name="Group 2">
            <a:extLst>
              <a:ext uri="{FF2B5EF4-FFF2-40B4-BE49-F238E27FC236}">
                <a16:creationId xmlns:a16="http://schemas.microsoft.com/office/drawing/2014/main" id="{6CB30C82-326C-4581-ACFD-3E81B9E91DF5}"/>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3BD6AA4D-5A39-4793-B434-6563BE0DA034}"/>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2">
                <a:hueOff val="0"/>
                <a:satOff val="0"/>
                <a:lumOff val="0"/>
                <a:alphaOff val="0"/>
              </a:schemeClr>
            </a:lnRef>
            <a:fillRef idx="0">
              <a:schemeClr val="accent3">
                <a:tint val="90000"/>
                <a:hueOff val="0"/>
                <a:satOff val="0"/>
                <a:lumOff val="0"/>
                <a:alphaOff val="0"/>
              </a:schemeClr>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405D7522-03D9-4A0A-8C93-98146511EB15}"/>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Simple email</a:t>
              </a:r>
            </a:p>
          </p:txBody>
        </p:sp>
        <p:sp>
          <p:nvSpPr>
            <p:cNvPr id="6" name="Oval 5">
              <a:extLst>
                <a:ext uri="{FF2B5EF4-FFF2-40B4-BE49-F238E27FC236}">
                  <a16:creationId xmlns:a16="http://schemas.microsoft.com/office/drawing/2014/main" id="{6F3FE7BF-BEEC-4190-9C82-A17495D7D58A}"/>
                </a:ext>
              </a:extLst>
            </p:cNvPr>
            <p:cNvSpPr/>
            <p:nvPr/>
          </p:nvSpPr>
          <p:spPr>
            <a:xfrm>
              <a:off x="519658" y="1939647"/>
              <a:ext cx="1131490" cy="113149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DEB63009-DC11-44C9-9ACF-47E92BEA50FA}"/>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Casual interaction</a:t>
              </a:r>
            </a:p>
          </p:txBody>
        </p:sp>
        <p:sp>
          <p:nvSpPr>
            <p:cNvPr id="8" name="Oval 7">
              <a:extLst>
                <a:ext uri="{FF2B5EF4-FFF2-40B4-BE49-F238E27FC236}">
                  <a16:creationId xmlns:a16="http://schemas.microsoft.com/office/drawing/2014/main" id="{A4FABEAA-AD60-48FB-8CB4-F3B7A7903D1A}"/>
                </a:ext>
              </a:extLst>
            </p:cNvPr>
            <p:cNvSpPr/>
            <p:nvPr/>
          </p:nvSpPr>
          <p:spPr>
            <a:xfrm>
              <a:off x="848695" y="3297436"/>
              <a:ext cx="1131490" cy="1131490"/>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151C7367-C3E8-4FE0-83F7-6066529DDD55}"/>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Will build rapport</a:t>
              </a:r>
            </a:p>
          </p:txBody>
        </p:sp>
        <p:sp>
          <p:nvSpPr>
            <p:cNvPr id="10" name="Oval 9">
              <a:extLst>
                <a:ext uri="{FF2B5EF4-FFF2-40B4-BE49-F238E27FC236}">
                  <a16:creationId xmlns:a16="http://schemas.microsoft.com/office/drawing/2014/main" id="{0775C0C8-4A3C-45CE-914E-579361A50686}"/>
                </a:ext>
              </a:extLst>
            </p:cNvPr>
            <p:cNvSpPr/>
            <p:nvPr/>
          </p:nvSpPr>
          <p:spPr>
            <a:xfrm>
              <a:off x="519658" y="4655225"/>
              <a:ext cx="1131490" cy="1131490"/>
            </a:xfrm>
            <a:prstGeom prst="ellipse">
              <a:avLst/>
            </a:prstGeom>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7431A4D-C8FA-4D2B-A2CE-57BF730FD671}"/>
              </a:ext>
            </a:extLst>
          </p:cNvPr>
          <p:cNvSpPr>
            <a:spLocks noGrp="1"/>
          </p:cNvSpPr>
          <p:nvPr>
            <p:ph sz="quarter" idx="11"/>
          </p:nvPr>
        </p:nvSpPr>
        <p:spPr/>
        <p:txBody>
          <a:bodyPr/>
          <a:lstStyle/>
          <a:p>
            <a:endParaRPr lang="en-US"/>
          </a:p>
        </p:txBody>
      </p:sp>
      <p:sp>
        <p:nvSpPr>
          <p:cNvPr id="59394" name="Title 1"/>
          <p:cNvSpPr>
            <a:spLocks noGrp="1"/>
          </p:cNvSpPr>
          <p:nvPr>
            <p:ph type="title"/>
          </p:nvPr>
        </p:nvSpPr>
        <p:spPr/>
        <p:txBody>
          <a:bodyPr/>
          <a:lstStyle/>
          <a:p>
            <a:r>
              <a:rPr lang="en-US" dirty="0"/>
              <a:t>Formal Feedback</a:t>
            </a:r>
          </a:p>
        </p:txBody>
      </p:sp>
      <p:grpSp>
        <p:nvGrpSpPr>
          <p:cNvPr id="3" name="Group 2">
            <a:extLst>
              <a:ext uri="{FF2B5EF4-FFF2-40B4-BE49-F238E27FC236}">
                <a16:creationId xmlns:a16="http://schemas.microsoft.com/office/drawing/2014/main" id="{96EBBAC9-8D5A-46DF-B533-E6C7C91F95E0}"/>
              </a:ext>
            </a:extLst>
          </p:cNvPr>
          <p:cNvGrpSpPr/>
          <p:nvPr/>
        </p:nvGrpSpPr>
        <p:grpSpPr>
          <a:xfrm>
            <a:off x="1399865" y="1602409"/>
            <a:ext cx="6344268" cy="4521543"/>
            <a:chOff x="1399865" y="1602409"/>
            <a:chExt cx="6344268" cy="4521543"/>
          </a:xfrm>
        </p:grpSpPr>
        <p:sp>
          <p:nvSpPr>
            <p:cNvPr id="4" name="Freeform: Shape 3">
              <a:extLst>
                <a:ext uri="{FF2B5EF4-FFF2-40B4-BE49-F238E27FC236}">
                  <a16:creationId xmlns:a16="http://schemas.microsoft.com/office/drawing/2014/main" id="{59EE9D00-CED3-4E0B-B105-EF5D0889C47E}"/>
                </a:ext>
              </a:extLst>
            </p:cNvPr>
            <p:cNvSpPr/>
            <p:nvPr/>
          </p:nvSpPr>
          <p:spPr>
            <a:xfrm>
              <a:off x="1399865" y="1602409"/>
              <a:ext cx="6344268" cy="1458562"/>
            </a:xfrm>
            <a:custGeom>
              <a:avLst/>
              <a:gdLst>
                <a:gd name="connsiteX0" fmla="*/ 0 w 6344268"/>
                <a:gd name="connsiteY0" fmla="*/ 0 h 1458562"/>
                <a:gd name="connsiteX1" fmla="*/ 6344268 w 6344268"/>
                <a:gd name="connsiteY1" fmla="*/ 0 h 1458562"/>
                <a:gd name="connsiteX2" fmla="*/ 6344268 w 6344268"/>
                <a:gd name="connsiteY2" fmla="*/ 1458562 h 1458562"/>
                <a:gd name="connsiteX3" fmla="*/ 0 w 6344268"/>
                <a:gd name="connsiteY3" fmla="*/ 1458562 h 1458562"/>
                <a:gd name="connsiteX4" fmla="*/ 0 w 6344268"/>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44268" h="1458562">
                  <a:moveTo>
                    <a:pt x="0" y="0"/>
                  </a:moveTo>
                  <a:lnTo>
                    <a:pt x="6344268" y="0"/>
                  </a:lnTo>
                  <a:lnTo>
                    <a:pt x="6344268"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On a regular basis</a:t>
              </a:r>
            </a:p>
          </p:txBody>
        </p:sp>
        <p:sp>
          <p:nvSpPr>
            <p:cNvPr id="5" name="Freeform: Shape 4">
              <a:extLst>
                <a:ext uri="{FF2B5EF4-FFF2-40B4-BE49-F238E27FC236}">
                  <a16:creationId xmlns:a16="http://schemas.microsoft.com/office/drawing/2014/main" id="{1B8F9EB4-5A62-48FB-A06D-904C7FCE2EBC}"/>
                </a:ext>
              </a:extLst>
            </p:cNvPr>
            <p:cNvSpPr/>
            <p:nvPr/>
          </p:nvSpPr>
          <p:spPr>
            <a:xfrm>
              <a:off x="2051999" y="3133900"/>
              <a:ext cx="5040000" cy="1458562"/>
            </a:xfrm>
            <a:custGeom>
              <a:avLst/>
              <a:gdLst>
                <a:gd name="connsiteX0" fmla="*/ 0 w 5040000"/>
                <a:gd name="connsiteY0" fmla="*/ 0 h 1458562"/>
                <a:gd name="connsiteX1" fmla="*/ 5040000 w 5040000"/>
                <a:gd name="connsiteY1" fmla="*/ 0 h 1458562"/>
                <a:gd name="connsiteX2" fmla="*/ 5040000 w 5040000"/>
                <a:gd name="connsiteY2" fmla="*/ 1458562 h 1458562"/>
                <a:gd name="connsiteX3" fmla="*/ 0 w 5040000"/>
                <a:gd name="connsiteY3" fmla="*/ 1458562 h 1458562"/>
                <a:gd name="connsiteX4" fmla="*/ 0 w 504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0000" h="1458562">
                  <a:moveTo>
                    <a:pt x="0" y="0"/>
                  </a:moveTo>
                  <a:lnTo>
                    <a:pt x="5040000" y="0"/>
                  </a:lnTo>
                  <a:lnTo>
                    <a:pt x="5040000"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Develop goals</a:t>
              </a:r>
            </a:p>
          </p:txBody>
        </p:sp>
        <p:sp>
          <p:nvSpPr>
            <p:cNvPr id="6" name="Freeform: Shape 5">
              <a:extLst>
                <a:ext uri="{FF2B5EF4-FFF2-40B4-BE49-F238E27FC236}">
                  <a16:creationId xmlns:a16="http://schemas.microsoft.com/office/drawing/2014/main" id="{BA739FAE-6FB4-403F-B0BC-6117572C1C17}"/>
                </a:ext>
              </a:extLst>
            </p:cNvPr>
            <p:cNvSpPr/>
            <p:nvPr/>
          </p:nvSpPr>
          <p:spPr>
            <a:xfrm>
              <a:off x="1421999" y="4665390"/>
              <a:ext cx="6300000" cy="1458562"/>
            </a:xfrm>
            <a:custGeom>
              <a:avLst/>
              <a:gdLst>
                <a:gd name="connsiteX0" fmla="*/ 0 w 6300000"/>
                <a:gd name="connsiteY0" fmla="*/ 0 h 1458562"/>
                <a:gd name="connsiteX1" fmla="*/ 6300000 w 6300000"/>
                <a:gd name="connsiteY1" fmla="*/ 0 h 1458562"/>
                <a:gd name="connsiteX2" fmla="*/ 6300000 w 6300000"/>
                <a:gd name="connsiteY2" fmla="*/ 1458562 h 1458562"/>
                <a:gd name="connsiteX3" fmla="*/ 0 w 6300000"/>
                <a:gd name="connsiteY3" fmla="*/ 1458562 h 1458562"/>
                <a:gd name="connsiteX4" fmla="*/ 0 w 630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0000" h="1458562">
                  <a:moveTo>
                    <a:pt x="0" y="0"/>
                  </a:moveTo>
                  <a:lnTo>
                    <a:pt x="6300000" y="0"/>
                  </a:lnTo>
                  <a:lnTo>
                    <a:pt x="6300000" y="1458562"/>
                  </a:lnTo>
                  <a:lnTo>
                    <a:pt x="0" y="145856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Recognize growth</a:t>
              </a:r>
            </a:p>
          </p:txBody>
        </p:sp>
      </p:gr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AF8A4BE5-F3A3-46DA-BA08-727625D47F9E}"/>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371E04EE-6491-4D0B-A392-FCE00D947A27}"/>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305AB96F-0D15-4B67-BEAC-D4783A593C09}"/>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Louis typically gives formal feedback once a year</a:t>
              </a:r>
            </a:p>
          </p:txBody>
        </p:sp>
        <p:sp>
          <p:nvSpPr>
            <p:cNvPr id="5" name="Rectangle: Rounded Corners 4">
              <a:extLst>
                <a:ext uri="{FF2B5EF4-FFF2-40B4-BE49-F238E27FC236}">
                  <a16:creationId xmlns:a16="http://schemas.microsoft.com/office/drawing/2014/main" id="{680183B3-AA51-4DD9-9CD7-27F5680A5158}"/>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D6FFA38B-0CAF-4F69-B795-3442B5DDBAC9}"/>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He gives feedback when a problem arises</a:t>
              </a:r>
            </a:p>
          </p:txBody>
        </p:sp>
        <p:sp>
          <p:nvSpPr>
            <p:cNvPr id="7" name="Rectangle: Rounded Corners 6">
              <a:extLst>
                <a:ext uri="{FF2B5EF4-FFF2-40B4-BE49-F238E27FC236}">
                  <a16:creationId xmlns:a16="http://schemas.microsoft.com/office/drawing/2014/main" id="{4DBDFAC9-AD46-4514-9A93-5AB8F1BCC95C}"/>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39583D9C-C962-4927-8C18-6C390DC7C913}"/>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Camilla continuously asked how she was doing</a:t>
              </a:r>
            </a:p>
          </p:txBody>
        </p:sp>
        <p:sp>
          <p:nvSpPr>
            <p:cNvPr id="9" name="Rectangle: Rounded Corners 8">
              <a:extLst>
                <a:ext uri="{FF2B5EF4-FFF2-40B4-BE49-F238E27FC236}">
                  <a16:creationId xmlns:a16="http://schemas.microsoft.com/office/drawing/2014/main" id="{1C7B0C58-3A6E-4BF7-B1E3-27D53BB62D49}"/>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92CA002A-8B2E-448E-8271-AC2A536DB8C2}"/>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It was suggested that Louis give Camilla feedback once a week</a:t>
              </a:r>
            </a:p>
          </p:txBody>
        </p:sp>
      </p:grpSp>
    </p:spTree>
    <p:extLst>
      <p:ext uri="{BB962C8B-B14F-4D97-AF65-F5344CB8AC3E}">
        <p14:creationId xmlns:p14="http://schemas.microsoft.com/office/powerpoint/2010/main" val="1219232514"/>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Which is true of Millennials and feedback?</a:t>
            </a:r>
          </a:p>
          <a:p>
            <a:pPr marL="690563" lvl="0">
              <a:lnSpc>
                <a:spcPct val="115000"/>
              </a:lnSpc>
              <a:spcBef>
                <a:spcPts val="0"/>
              </a:spcBef>
              <a:spcAft>
                <a:spcPts val="0"/>
              </a:spcAft>
              <a:buFont typeface="+mj-lt"/>
              <a:buAutoNum type="alphaLcParenR"/>
            </a:pPr>
            <a:r>
              <a:rPr lang="en-US" dirty="0">
                <a:ea typeface="Times New Roman"/>
                <a:cs typeface="Times New Roman"/>
              </a:rPr>
              <a:t>They thrive on it</a:t>
            </a:r>
          </a:p>
          <a:p>
            <a:pPr marL="690563" lvl="0">
              <a:lnSpc>
                <a:spcPct val="115000"/>
              </a:lnSpc>
              <a:spcBef>
                <a:spcPts val="0"/>
              </a:spcBef>
              <a:spcAft>
                <a:spcPts val="0"/>
              </a:spcAft>
              <a:buFont typeface="+mj-lt"/>
              <a:buAutoNum type="alphaLcParenR"/>
            </a:pPr>
            <a:r>
              <a:rPr lang="en-US" dirty="0">
                <a:ea typeface="Times New Roman"/>
                <a:cs typeface="Times New Roman"/>
              </a:rPr>
              <a:t>They fear it</a:t>
            </a:r>
          </a:p>
          <a:p>
            <a:pPr marL="690563" lvl="0">
              <a:lnSpc>
                <a:spcPct val="115000"/>
              </a:lnSpc>
              <a:spcBef>
                <a:spcPts val="0"/>
              </a:spcBef>
              <a:spcAft>
                <a:spcPts val="0"/>
              </a:spcAft>
              <a:buFont typeface="+mj-lt"/>
              <a:buAutoNum type="alphaLcParenR"/>
            </a:pPr>
            <a:r>
              <a:rPr lang="en-US" dirty="0">
                <a:ea typeface="Times New Roman"/>
                <a:cs typeface="Times New Roman"/>
              </a:rPr>
              <a:t>They avoid it</a:t>
            </a:r>
          </a:p>
          <a:p>
            <a:pPr marL="690563" lvl="0">
              <a:lnSpc>
                <a:spcPct val="115000"/>
              </a:lnSpc>
              <a:spcBef>
                <a:spcPts val="0"/>
              </a:spcBef>
              <a:spcAft>
                <a:spcPts val="1000"/>
              </a:spcAft>
              <a:buFont typeface="+mj-lt"/>
              <a:buAutoNum type="alphaLcParenR"/>
            </a:pPr>
            <a:r>
              <a:rPr lang="en-US" dirty="0">
                <a:ea typeface="Times New Roman"/>
                <a:cs typeface="Times New Roman"/>
              </a:rPr>
              <a:t>They disregard it</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The idea environment for Millennials is ______________.</a:t>
            </a:r>
          </a:p>
          <a:p>
            <a:pPr marL="690563" lvl="0">
              <a:lnSpc>
                <a:spcPct val="115000"/>
              </a:lnSpc>
              <a:spcBef>
                <a:spcPts val="0"/>
              </a:spcBef>
              <a:spcAft>
                <a:spcPts val="0"/>
              </a:spcAft>
              <a:buFont typeface="+mj-lt"/>
              <a:buAutoNum type="alphaLcParenR"/>
            </a:pPr>
            <a:r>
              <a:rPr lang="en-US" dirty="0">
                <a:ea typeface="Times New Roman"/>
                <a:cs typeface="Times New Roman"/>
              </a:rPr>
              <a:t>Hands-off</a:t>
            </a:r>
          </a:p>
          <a:p>
            <a:pPr marL="690563" lvl="0">
              <a:lnSpc>
                <a:spcPct val="115000"/>
              </a:lnSpc>
              <a:spcBef>
                <a:spcPts val="0"/>
              </a:spcBef>
              <a:spcAft>
                <a:spcPts val="0"/>
              </a:spcAft>
              <a:buFont typeface="+mj-lt"/>
              <a:buAutoNum type="alphaLcParenR"/>
            </a:pPr>
            <a:r>
              <a:rPr lang="en-US" dirty="0">
                <a:ea typeface="Times New Roman"/>
                <a:cs typeface="Times New Roman"/>
              </a:rPr>
              <a:t>Feedback-rich</a:t>
            </a:r>
          </a:p>
          <a:p>
            <a:pPr marL="690563" lvl="0">
              <a:lnSpc>
                <a:spcPct val="115000"/>
              </a:lnSpc>
              <a:spcBef>
                <a:spcPts val="0"/>
              </a:spcBef>
              <a:spcAft>
                <a:spcPts val="0"/>
              </a:spcAft>
              <a:buFont typeface="+mj-lt"/>
              <a:buAutoNum type="alphaLcParenR"/>
            </a:pPr>
            <a:r>
              <a:rPr lang="en-US" dirty="0">
                <a:ea typeface="Times New Roman"/>
                <a:cs typeface="Times New Roman"/>
              </a:rPr>
              <a:t>Feedback-free</a:t>
            </a:r>
          </a:p>
          <a:p>
            <a:pPr marL="690563" lvl="0">
              <a:lnSpc>
                <a:spcPct val="115000"/>
              </a:lnSpc>
              <a:spcBef>
                <a:spcPts val="0"/>
              </a:spcBef>
              <a:spcAft>
                <a:spcPts val="1000"/>
              </a:spcAft>
              <a:buFont typeface="+mj-lt"/>
              <a:buAutoNum type="alphaLcParenR"/>
            </a:pPr>
            <a:r>
              <a:rPr lang="en-US" dirty="0">
                <a:ea typeface="Times New Roman"/>
                <a:cs typeface="Times New Roman"/>
              </a:rPr>
              <a:t>Authoritarian</a:t>
            </a:r>
          </a:p>
          <a:p>
            <a:endParaRPr lang="en-US"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Which of the following is a characteristic of quality feedback?</a:t>
            </a:r>
          </a:p>
          <a:p>
            <a:pPr marL="690563" lvl="0">
              <a:lnSpc>
                <a:spcPct val="115000"/>
              </a:lnSpc>
              <a:spcBef>
                <a:spcPts val="0"/>
              </a:spcBef>
              <a:spcAft>
                <a:spcPts val="0"/>
              </a:spcAft>
              <a:buFont typeface="+mj-lt"/>
              <a:buAutoNum type="alphaLcParenR"/>
            </a:pPr>
            <a:r>
              <a:rPr lang="en-US" dirty="0">
                <a:ea typeface="Times New Roman"/>
                <a:cs typeface="Times New Roman"/>
              </a:rPr>
              <a:t>It is timely</a:t>
            </a:r>
          </a:p>
          <a:p>
            <a:pPr marL="690563" lvl="0">
              <a:lnSpc>
                <a:spcPct val="115000"/>
              </a:lnSpc>
              <a:spcBef>
                <a:spcPts val="0"/>
              </a:spcBef>
              <a:spcAft>
                <a:spcPts val="0"/>
              </a:spcAft>
              <a:buFont typeface="+mj-lt"/>
              <a:buAutoNum type="alphaLcParenR"/>
            </a:pPr>
            <a:r>
              <a:rPr lang="en-US" dirty="0">
                <a:ea typeface="Times New Roman"/>
                <a:cs typeface="Times New Roman"/>
              </a:rPr>
              <a:t>It is specific</a:t>
            </a:r>
          </a:p>
          <a:p>
            <a:pPr marL="690563" lvl="0">
              <a:lnSpc>
                <a:spcPct val="115000"/>
              </a:lnSpc>
              <a:spcBef>
                <a:spcPts val="0"/>
              </a:spcBef>
              <a:spcAft>
                <a:spcPts val="0"/>
              </a:spcAft>
              <a:buFont typeface="+mj-lt"/>
              <a:buAutoNum type="alphaLcParenR"/>
            </a:pPr>
            <a:r>
              <a:rPr lang="en-US" dirty="0">
                <a:ea typeface="Times New Roman"/>
                <a:cs typeface="Times New Roman"/>
              </a:rPr>
              <a:t>All of these</a:t>
            </a:r>
          </a:p>
          <a:p>
            <a:pPr marL="690563" lvl="0">
              <a:lnSpc>
                <a:spcPct val="115000"/>
              </a:lnSpc>
              <a:spcBef>
                <a:spcPts val="0"/>
              </a:spcBef>
              <a:spcAft>
                <a:spcPts val="1000"/>
              </a:spcAft>
              <a:buFont typeface="+mj-lt"/>
              <a:buAutoNum type="alphaLcParenR"/>
            </a:pPr>
            <a:r>
              <a:rPr lang="en-US" dirty="0">
                <a:ea typeface="Times New Roman"/>
                <a:cs typeface="Times New Roman"/>
              </a:rPr>
              <a:t>It is actionable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Quality feedback focuses on ________________.</a:t>
            </a:r>
          </a:p>
          <a:p>
            <a:pPr marL="690563" lvl="0">
              <a:lnSpc>
                <a:spcPct val="115000"/>
              </a:lnSpc>
              <a:spcBef>
                <a:spcPts val="0"/>
              </a:spcBef>
              <a:spcAft>
                <a:spcPts val="0"/>
              </a:spcAft>
              <a:buFont typeface="+mj-lt"/>
              <a:buAutoNum type="alphaLcParenR"/>
            </a:pPr>
            <a:r>
              <a:rPr lang="en-US" dirty="0">
                <a:ea typeface="Times New Roman"/>
                <a:cs typeface="Times New Roman"/>
              </a:rPr>
              <a:t>Emotions</a:t>
            </a:r>
          </a:p>
          <a:p>
            <a:pPr marL="690563" lvl="0">
              <a:lnSpc>
                <a:spcPct val="115000"/>
              </a:lnSpc>
              <a:spcBef>
                <a:spcPts val="0"/>
              </a:spcBef>
              <a:spcAft>
                <a:spcPts val="0"/>
              </a:spcAft>
              <a:buFont typeface="+mj-lt"/>
              <a:buAutoNum type="alphaLcParenR"/>
            </a:pPr>
            <a:r>
              <a:rPr lang="en-US" dirty="0">
                <a:ea typeface="Times New Roman"/>
                <a:cs typeface="Times New Roman"/>
              </a:rPr>
              <a:t>Finding fault</a:t>
            </a:r>
          </a:p>
          <a:p>
            <a:pPr marL="690563" lvl="0">
              <a:lnSpc>
                <a:spcPct val="115000"/>
              </a:lnSpc>
              <a:spcBef>
                <a:spcPts val="0"/>
              </a:spcBef>
              <a:spcAft>
                <a:spcPts val="0"/>
              </a:spcAft>
              <a:buFont typeface="+mj-lt"/>
              <a:buAutoNum type="alphaLcParenR"/>
            </a:pPr>
            <a:r>
              <a:rPr lang="en-US" dirty="0">
                <a:ea typeface="Times New Roman"/>
                <a:cs typeface="Times New Roman"/>
              </a:rPr>
              <a:t>Generalities</a:t>
            </a:r>
          </a:p>
          <a:p>
            <a:pPr marL="690563" lvl="0">
              <a:lnSpc>
                <a:spcPct val="115000"/>
              </a:lnSpc>
              <a:spcBef>
                <a:spcPts val="0"/>
              </a:spcBef>
              <a:spcAft>
                <a:spcPts val="1000"/>
              </a:spcAft>
              <a:buFont typeface="+mj-lt"/>
              <a:buAutoNum type="alphaLcParenR"/>
            </a:pPr>
            <a:r>
              <a:rPr lang="en-US" dirty="0">
                <a:ea typeface="Times New Roman"/>
                <a:cs typeface="Times New Roman"/>
              </a:rPr>
              <a:t>Specific words and actions</a:t>
            </a:r>
            <a:endParaRPr lang="en-US" dirty="0"/>
          </a:p>
        </p:txBody>
      </p:sp>
    </p:spTree>
    <p:extLst>
      <p:ext uri="{BB962C8B-B14F-4D97-AF65-F5344CB8AC3E}">
        <p14:creationId xmlns:p14="http://schemas.microsoft.com/office/powerpoint/2010/main" val="551717479"/>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Informal feedback should be _____________.</a:t>
            </a:r>
          </a:p>
          <a:p>
            <a:pPr marL="690563" lvl="0">
              <a:lnSpc>
                <a:spcPct val="115000"/>
              </a:lnSpc>
              <a:spcBef>
                <a:spcPts val="0"/>
              </a:spcBef>
              <a:spcAft>
                <a:spcPts val="0"/>
              </a:spcAft>
              <a:buFont typeface="+mj-lt"/>
              <a:buAutoNum type="alphaLcParenR"/>
            </a:pPr>
            <a:r>
              <a:rPr lang="en-US" dirty="0">
                <a:ea typeface="Times New Roman"/>
                <a:cs typeface="Times New Roman"/>
              </a:rPr>
              <a:t>Infrequent</a:t>
            </a:r>
          </a:p>
          <a:p>
            <a:pPr marL="690563" lvl="0">
              <a:lnSpc>
                <a:spcPct val="115000"/>
              </a:lnSpc>
              <a:spcBef>
                <a:spcPts val="0"/>
              </a:spcBef>
              <a:spcAft>
                <a:spcPts val="0"/>
              </a:spcAft>
              <a:buFont typeface="+mj-lt"/>
              <a:buAutoNum type="alphaLcParenR"/>
            </a:pPr>
            <a:r>
              <a:rPr lang="en-US" dirty="0">
                <a:ea typeface="Times New Roman"/>
                <a:cs typeface="Times New Roman"/>
              </a:rPr>
              <a:t>Avoided</a:t>
            </a:r>
          </a:p>
          <a:p>
            <a:pPr marL="690563" lvl="0">
              <a:lnSpc>
                <a:spcPct val="115000"/>
              </a:lnSpc>
              <a:spcBef>
                <a:spcPts val="0"/>
              </a:spcBef>
              <a:spcAft>
                <a:spcPts val="0"/>
              </a:spcAft>
              <a:buFont typeface="+mj-lt"/>
              <a:buAutoNum type="alphaLcParenR"/>
            </a:pPr>
            <a:r>
              <a:rPr lang="en-US" dirty="0">
                <a:ea typeface="Times New Roman"/>
                <a:cs typeface="Times New Roman"/>
              </a:rPr>
              <a:t>Left to peers</a:t>
            </a:r>
          </a:p>
          <a:p>
            <a:pPr marL="690563" lvl="0">
              <a:lnSpc>
                <a:spcPct val="115000"/>
              </a:lnSpc>
              <a:spcBef>
                <a:spcPts val="0"/>
              </a:spcBef>
              <a:spcAft>
                <a:spcPts val="1000"/>
              </a:spcAft>
              <a:buFont typeface="+mj-lt"/>
              <a:buAutoNum type="alphaLcParenR"/>
            </a:pPr>
            <a:r>
              <a:rPr lang="en-US" dirty="0">
                <a:ea typeface="Times New Roman"/>
                <a:cs typeface="Times New Roman"/>
              </a:rPr>
              <a:t>Frequent</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Informal feedback can be delivered in which of the following ways?</a:t>
            </a:r>
          </a:p>
          <a:p>
            <a:pPr marL="690563" lvl="0">
              <a:lnSpc>
                <a:spcPct val="115000"/>
              </a:lnSpc>
              <a:spcBef>
                <a:spcPts val="0"/>
              </a:spcBef>
              <a:spcAft>
                <a:spcPts val="0"/>
              </a:spcAft>
              <a:buFont typeface="+mj-lt"/>
              <a:buAutoNum type="alphaLcParenR"/>
            </a:pPr>
            <a:r>
              <a:rPr lang="en-US" dirty="0">
                <a:ea typeface="Times New Roman"/>
                <a:cs typeface="Times New Roman"/>
              </a:rPr>
              <a:t>In person</a:t>
            </a:r>
          </a:p>
          <a:p>
            <a:pPr marL="690563" lvl="0">
              <a:lnSpc>
                <a:spcPct val="115000"/>
              </a:lnSpc>
              <a:spcBef>
                <a:spcPts val="0"/>
              </a:spcBef>
              <a:spcAft>
                <a:spcPts val="0"/>
              </a:spcAft>
              <a:buFont typeface="+mj-lt"/>
              <a:buAutoNum type="alphaLcParenR"/>
            </a:pPr>
            <a:r>
              <a:rPr lang="en-US" dirty="0">
                <a:ea typeface="Times New Roman"/>
                <a:cs typeface="Times New Roman"/>
              </a:rPr>
              <a:t>All of these</a:t>
            </a:r>
          </a:p>
          <a:p>
            <a:pPr marL="690563" lvl="0">
              <a:lnSpc>
                <a:spcPct val="115000"/>
              </a:lnSpc>
              <a:spcBef>
                <a:spcPts val="0"/>
              </a:spcBef>
              <a:spcAft>
                <a:spcPts val="0"/>
              </a:spcAft>
              <a:buFont typeface="+mj-lt"/>
              <a:buAutoNum type="alphaLcParenR"/>
            </a:pPr>
            <a:r>
              <a:rPr lang="en-US" dirty="0">
                <a:ea typeface="Times New Roman"/>
                <a:cs typeface="Times New Roman"/>
              </a:rPr>
              <a:t>Via email</a:t>
            </a:r>
          </a:p>
          <a:p>
            <a:pPr marL="690563" lvl="0">
              <a:lnSpc>
                <a:spcPct val="115000"/>
              </a:lnSpc>
              <a:spcBef>
                <a:spcPts val="0"/>
              </a:spcBef>
              <a:spcAft>
                <a:spcPts val="1000"/>
              </a:spcAft>
              <a:buFont typeface="+mj-lt"/>
              <a:buAutoNum type="alphaLcParenR"/>
            </a:pPr>
            <a:r>
              <a:rPr lang="en-US" dirty="0">
                <a:ea typeface="Times New Roman"/>
                <a:cs typeface="Times New Roman"/>
              </a:rPr>
              <a:t>Via phone</a:t>
            </a:r>
          </a:p>
        </p:txBody>
      </p:sp>
    </p:spTree>
    <p:extLst>
      <p:ext uri="{BB962C8B-B14F-4D97-AF65-F5344CB8AC3E}">
        <p14:creationId xmlns:p14="http://schemas.microsoft.com/office/powerpoint/2010/main" val="551717479"/>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Formal feedback should be given ________________-.</a:t>
            </a:r>
          </a:p>
          <a:p>
            <a:pPr marL="690563" lvl="0">
              <a:lnSpc>
                <a:spcPct val="115000"/>
              </a:lnSpc>
              <a:spcBef>
                <a:spcPts val="0"/>
              </a:spcBef>
              <a:spcAft>
                <a:spcPts val="0"/>
              </a:spcAft>
              <a:buFont typeface="+mj-lt"/>
              <a:buAutoNum type="alphaLcParenR"/>
            </a:pPr>
            <a:r>
              <a:rPr lang="en-US" dirty="0">
                <a:ea typeface="Times New Roman"/>
                <a:cs typeface="Times New Roman"/>
              </a:rPr>
              <a:t>Regularly </a:t>
            </a:r>
          </a:p>
          <a:p>
            <a:pPr marL="690563" lvl="0">
              <a:lnSpc>
                <a:spcPct val="115000"/>
              </a:lnSpc>
              <a:spcBef>
                <a:spcPts val="0"/>
              </a:spcBef>
              <a:spcAft>
                <a:spcPts val="0"/>
              </a:spcAft>
              <a:buFont typeface="+mj-lt"/>
              <a:buAutoNum type="alphaLcParenR"/>
            </a:pPr>
            <a:r>
              <a:rPr lang="en-US" dirty="0">
                <a:ea typeface="Times New Roman"/>
                <a:cs typeface="Times New Roman"/>
              </a:rPr>
              <a:t>Yearly</a:t>
            </a:r>
          </a:p>
          <a:p>
            <a:pPr marL="690563" lvl="0">
              <a:lnSpc>
                <a:spcPct val="115000"/>
              </a:lnSpc>
              <a:spcBef>
                <a:spcPts val="0"/>
              </a:spcBef>
              <a:spcAft>
                <a:spcPts val="0"/>
              </a:spcAft>
              <a:buFont typeface="+mj-lt"/>
              <a:buAutoNum type="alphaLcParenR"/>
            </a:pPr>
            <a:r>
              <a:rPr lang="en-US" dirty="0">
                <a:ea typeface="Times New Roman"/>
                <a:cs typeface="Times New Roman"/>
              </a:rPr>
              <a:t>When problems arise only</a:t>
            </a:r>
          </a:p>
          <a:p>
            <a:pPr marL="690563" lvl="0">
              <a:lnSpc>
                <a:spcPct val="115000"/>
              </a:lnSpc>
              <a:spcBef>
                <a:spcPts val="0"/>
              </a:spcBef>
              <a:spcAft>
                <a:spcPts val="1000"/>
              </a:spcAft>
              <a:buFont typeface="+mj-lt"/>
              <a:buAutoNum type="alphaLcParenR"/>
            </a:pPr>
            <a:r>
              <a:rPr lang="en-US" dirty="0">
                <a:ea typeface="Times New Roman"/>
                <a:cs typeface="Times New Roman"/>
              </a:rPr>
              <a:t>None of the above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Which of the following should be part of formal feedback?</a:t>
            </a:r>
          </a:p>
          <a:p>
            <a:pPr marL="690563" lvl="0">
              <a:lnSpc>
                <a:spcPct val="115000"/>
              </a:lnSpc>
              <a:spcBef>
                <a:spcPts val="0"/>
              </a:spcBef>
              <a:spcAft>
                <a:spcPts val="0"/>
              </a:spcAft>
              <a:buFont typeface="+mj-lt"/>
              <a:buAutoNum type="alphaLcParenR"/>
            </a:pPr>
            <a:r>
              <a:rPr lang="en-US" dirty="0">
                <a:ea typeface="Times New Roman"/>
                <a:cs typeface="Times New Roman"/>
              </a:rPr>
              <a:t>What the employee is doing well</a:t>
            </a:r>
          </a:p>
          <a:p>
            <a:pPr marL="690563" lvl="0">
              <a:lnSpc>
                <a:spcPct val="115000"/>
              </a:lnSpc>
              <a:spcBef>
                <a:spcPts val="0"/>
              </a:spcBef>
              <a:spcAft>
                <a:spcPts val="0"/>
              </a:spcAft>
              <a:buFont typeface="+mj-lt"/>
              <a:buAutoNum type="alphaLcParenR"/>
            </a:pPr>
            <a:r>
              <a:rPr lang="en-US" dirty="0">
                <a:ea typeface="Times New Roman"/>
                <a:cs typeface="Times New Roman"/>
              </a:rPr>
              <a:t>Areas where the employee can grow</a:t>
            </a:r>
          </a:p>
          <a:p>
            <a:pPr marL="690563" lvl="0">
              <a:lnSpc>
                <a:spcPct val="115000"/>
              </a:lnSpc>
              <a:spcBef>
                <a:spcPts val="0"/>
              </a:spcBef>
              <a:spcAft>
                <a:spcPts val="0"/>
              </a:spcAft>
              <a:buFont typeface="+mj-lt"/>
              <a:buAutoNum type="alphaLcParenR"/>
            </a:pPr>
            <a:r>
              <a:rPr lang="en-US" dirty="0">
                <a:ea typeface="Times New Roman"/>
                <a:cs typeface="Times New Roman"/>
              </a:rPr>
              <a:t>All of these</a:t>
            </a:r>
          </a:p>
          <a:p>
            <a:pPr marL="690563" lvl="0">
              <a:lnSpc>
                <a:spcPct val="115000"/>
              </a:lnSpc>
              <a:spcBef>
                <a:spcPts val="0"/>
              </a:spcBef>
              <a:spcAft>
                <a:spcPts val="1000"/>
              </a:spcAft>
              <a:buFont typeface="+mj-lt"/>
              <a:buAutoNum type="alphaLcParenR"/>
            </a:pPr>
            <a:r>
              <a:rPr lang="en-US" dirty="0">
                <a:ea typeface="Times New Roman"/>
                <a:cs typeface="Times New Roman"/>
              </a:rPr>
              <a:t>Goals or action plans</a:t>
            </a:r>
          </a:p>
          <a:p>
            <a:endParaRPr lang="en-US" dirty="0"/>
          </a:p>
        </p:txBody>
      </p:sp>
    </p:spTree>
    <p:extLst>
      <p:ext uri="{BB962C8B-B14F-4D97-AF65-F5344CB8AC3E}">
        <p14:creationId xmlns:p14="http://schemas.microsoft.com/office/powerpoint/2010/main" val="5517174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ADEF854D-EB4F-4858-A0E3-429DC4CC18AD}"/>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Employee Anxiety</a:t>
            </a:r>
          </a:p>
        </p:txBody>
      </p:sp>
      <p:grpSp>
        <p:nvGrpSpPr>
          <p:cNvPr id="3" name="Group 2">
            <a:extLst>
              <a:ext uri="{FF2B5EF4-FFF2-40B4-BE49-F238E27FC236}">
                <a16:creationId xmlns:a16="http://schemas.microsoft.com/office/drawing/2014/main" id="{A7808D17-3F2B-44FC-B712-7FE2DC35651D}"/>
              </a:ext>
            </a:extLst>
          </p:cNvPr>
          <p:cNvGrpSpPr/>
          <p:nvPr/>
        </p:nvGrpSpPr>
        <p:grpSpPr>
          <a:xfrm>
            <a:off x="457200" y="2033661"/>
            <a:ext cx="8229600" cy="3659040"/>
            <a:chOff x="457200" y="2033661"/>
            <a:chExt cx="8229600" cy="3659040"/>
          </a:xfrm>
        </p:grpSpPr>
        <p:sp>
          <p:nvSpPr>
            <p:cNvPr id="4" name="Rectangle 3">
              <a:extLst>
                <a:ext uri="{FF2B5EF4-FFF2-40B4-BE49-F238E27FC236}">
                  <a16:creationId xmlns:a16="http://schemas.microsoft.com/office/drawing/2014/main" id="{4B055F1F-DA96-45C4-8142-EAC5B462C65F}"/>
                </a:ext>
              </a:extLst>
            </p:cNvPr>
            <p:cNvSpPr/>
            <p:nvPr/>
          </p:nvSpPr>
          <p:spPr>
            <a:xfrm>
              <a:off x="457200" y="2446941"/>
              <a:ext cx="8229600" cy="705600"/>
            </a:xfrm>
            <a:prstGeom prst="rect">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42A7E2C9-5782-4088-A00B-B957621D1331}"/>
                </a:ext>
              </a:extLst>
            </p:cNvPr>
            <p:cNvSpPr/>
            <p:nvPr/>
          </p:nvSpPr>
          <p:spPr>
            <a:xfrm>
              <a:off x="868680" y="2033661"/>
              <a:ext cx="5760720" cy="826560"/>
            </a:xfrm>
            <a:custGeom>
              <a:avLst/>
              <a:gdLst>
                <a:gd name="connsiteX0" fmla="*/ 0 w 5760720"/>
                <a:gd name="connsiteY0" fmla="*/ 137763 h 826560"/>
                <a:gd name="connsiteX1" fmla="*/ 137763 w 5760720"/>
                <a:gd name="connsiteY1" fmla="*/ 0 h 826560"/>
                <a:gd name="connsiteX2" fmla="*/ 5622957 w 5760720"/>
                <a:gd name="connsiteY2" fmla="*/ 0 h 826560"/>
                <a:gd name="connsiteX3" fmla="*/ 5760720 w 5760720"/>
                <a:gd name="connsiteY3" fmla="*/ 137763 h 826560"/>
                <a:gd name="connsiteX4" fmla="*/ 5760720 w 5760720"/>
                <a:gd name="connsiteY4" fmla="*/ 688797 h 826560"/>
                <a:gd name="connsiteX5" fmla="*/ 5622957 w 5760720"/>
                <a:gd name="connsiteY5" fmla="*/ 826560 h 826560"/>
                <a:gd name="connsiteX6" fmla="*/ 137763 w 5760720"/>
                <a:gd name="connsiteY6" fmla="*/ 826560 h 826560"/>
                <a:gd name="connsiteX7" fmla="*/ 0 w 5760720"/>
                <a:gd name="connsiteY7" fmla="*/ 688797 h 826560"/>
                <a:gd name="connsiteX8" fmla="*/ 0 w 5760720"/>
                <a:gd name="connsiteY8" fmla="*/ 137763 h 826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826560">
                  <a:moveTo>
                    <a:pt x="0" y="137763"/>
                  </a:moveTo>
                  <a:cubicBezTo>
                    <a:pt x="0" y="61679"/>
                    <a:pt x="61679" y="0"/>
                    <a:pt x="137763" y="0"/>
                  </a:cubicBezTo>
                  <a:lnTo>
                    <a:pt x="5622957" y="0"/>
                  </a:lnTo>
                  <a:cubicBezTo>
                    <a:pt x="5699041" y="0"/>
                    <a:pt x="5760720" y="61679"/>
                    <a:pt x="5760720" y="137763"/>
                  </a:cubicBezTo>
                  <a:lnTo>
                    <a:pt x="5760720" y="688797"/>
                  </a:lnTo>
                  <a:cubicBezTo>
                    <a:pt x="5760720" y="764881"/>
                    <a:pt x="5699041" y="826560"/>
                    <a:pt x="5622957" y="826560"/>
                  </a:cubicBezTo>
                  <a:lnTo>
                    <a:pt x="137763" y="826560"/>
                  </a:lnTo>
                  <a:cubicBezTo>
                    <a:pt x="61679" y="826560"/>
                    <a:pt x="0" y="764881"/>
                    <a:pt x="0" y="688797"/>
                  </a:cubicBezTo>
                  <a:lnTo>
                    <a:pt x="0" y="13776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58091" tIns="40349" rIns="258091" bIns="40349" numCol="1" spcCol="1270" anchor="ctr" anchorCtr="0">
              <a:noAutofit/>
            </a:bodyPr>
            <a:lstStyle/>
            <a:p>
              <a:pPr marL="0" lvl="0" indent="0" algn="l" defTabSz="1244600">
                <a:lnSpc>
                  <a:spcPct val="90000"/>
                </a:lnSpc>
                <a:spcBef>
                  <a:spcPct val="0"/>
                </a:spcBef>
                <a:spcAft>
                  <a:spcPct val="35000"/>
                </a:spcAft>
                <a:buNone/>
              </a:pPr>
              <a:r>
                <a:rPr lang="en-US" sz="2800" kern="1200" dirty="0"/>
                <a:t>Helps to alleviate employee anxiety</a:t>
              </a:r>
            </a:p>
          </p:txBody>
        </p:sp>
        <p:sp>
          <p:nvSpPr>
            <p:cNvPr id="6" name="Rectangle 5">
              <a:extLst>
                <a:ext uri="{FF2B5EF4-FFF2-40B4-BE49-F238E27FC236}">
                  <a16:creationId xmlns:a16="http://schemas.microsoft.com/office/drawing/2014/main" id="{060D6838-CB8F-4177-9340-4C7DC7796FC8}"/>
                </a:ext>
              </a:extLst>
            </p:cNvPr>
            <p:cNvSpPr/>
            <p:nvPr/>
          </p:nvSpPr>
          <p:spPr>
            <a:xfrm>
              <a:off x="457200" y="3717021"/>
              <a:ext cx="8229600" cy="705600"/>
            </a:xfrm>
            <a:prstGeom prst="rect">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DE39ABFD-4547-4487-ACA6-AC8299D8B767}"/>
                </a:ext>
              </a:extLst>
            </p:cNvPr>
            <p:cNvSpPr/>
            <p:nvPr/>
          </p:nvSpPr>
          <p:spPr>
            <a:xfrm>
              <a:off x="868680" y="3303741"/>
              <a:ext cx="5760720" cy="826560"/>
            </a:xfrm>
            <a:custGeom>
              <a:avLst/>
              <a:gdLst>
                <a:gd name="connsiteX0" fmla="*/ 0 w 5760720"/>
                <a:gd name="connsiteY0" fmla="*/ 137763 h 826560"/>
                <a:gd name="connsiteX1" fmla="*/ 137763 w 5760720"/>
                <a:gd name="connsiteY1" fmla="*/ 0 h 826560"/>
                <a:gd name="connsiteX2" fmla="*/ 5622957 w 5760720"/>
                <a:gd name="connsiteY2" fmla="*/ 0 h 826560"/>
                <a:gd name="connsiteX3" fmla="*/ 5760720 w 5760720"/>
                <a:gd name="connsiteY3" fmla="*/ 137763 h 826560"/>
                <a:gd name="connsiteX4" fmla="*/ 5760720 w 5760720"/>
                <a:gd name="connsiteY4" fmla="*/ 688797 h 826560"/>
                <a:gd name="connsiteX5" fmla="*/ 5622957 w 5760720"/>
                <a:gd name="connsiteY5" fmla="*/ 826560 h 826560"/>
                <a:gd name="connsiteX6" fmla="*/ 137763 w 5760720"/>
                <a:gd name="connsiteY6" fmla="*/ 826560 h 826560"/>
                <a:gd name="connsiteX7" fmla="*/ 0 w 5760720"/>
                <a:gd name="connsiteY7" fmla="*/ 688797 h 826560"/>
                <a:gd name="connsiteX8" fmla="*/ 0 w 5760720"/>
                <a:gd name="connsiteY8" fmla="*/ 137763 h 826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826560">
                  <a:moveTo>
                    <a:pt x="0" y="137763"/>
                  </a:moveTo>
                  <a:cubicBezTo>
                    <a:pt x="0" y="61679"/>
                    <a:pt x="61679" y="0"/>
                    <a:pt x="137763" y="0"/>
                  </a:cubicBezTo>
                  <a:lnTo>
                    <a:pt x="5622957" y="0"/>
                  </a:lnTo>
                  <a:cubicBezTo>
                    <a:pt x="5699041" y="0"/>
                    <a:pt x="5760720" y="61679"/>
                    <a:pt x="5760720" y="137763"/>
                  </a:cubicBezTo>
                  <a:lnTo>
                    <a:pt x="5760720" y="688797"/>
                  </a:lnTo>
                  <a:cubicBezTo>
                    <a:pt x="5760720" y="764881"/>
                    <a:pt x="5699041" y="826560"/>
                    <a:pt x="5622957" y="826560"/>
                  </a:cubicBezTo>
                  <a:lnTo>
                    <a:pt x="137763" y="826560"/>
                  </a:lnTo>
                  <a:cubicBezTo>
                    <a:pt x="61679" y="826560"/>
                    <a:pt x="0" y="764881"/>
                    <a:pt x="0" y="688797"/>
                  </a:cubicBezTo>
                  <a:lnTo>
                    <a:pt x="0" y="13776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58091" tIns="40349" rIns="258091" bIns="40349" numCol="1" spcCol="1270" anchor="ctr" anchorCtr="0">
              <a:noAutofit/>
            </a:bodyPr>
            <a:lstStyle/>
            <a:p>
              <a:pPr marL="0" lvl="0" indent="0" algn="l" defTabSz="1244600">
                <a:lnSpc>
                  <a:spcPct val="90000"/>
                </a:lnSpc>
                <a:spcBef>
                  <a:spcPct val="0"/>
                </a:spcBef>
                <a:spcAft>
                  <a:spcPct val="35000"/>
                </a:spcAft>
                <a:buNone/>
              </a:pPr>
              <a:r>
                <a:rPr lang="en-US" sz="2800" kern="1200" dirty="0"/>
                <a:t>Normal to feel some anxiety</a:t>
              </a:r>
            </a:p>
          </p:txBody>
        </p:sp>
        <p:sp>
          <p:nvSpPr>
            <p:cNvPr id="8" name="Rectangle 7">
              <a:extLst>
                <a:ext uri="{FF2B5EF4-FFF2-40B4-BE49-F238E27FC236}">
                  <a16:creationId xmlns:a16="http://schemas.microsoft.com/office/drawing/2014/main" id="{9A7F93CC-A068-4C15-AF27-2E1766B61CDE}"/>
                </a:ext>
              </a:extLst>
            </p:cNvPr>
            <p:cNvSpPr/>
            <p:nvPr/>
          </p:nvSpPr>
          <p:spPr>
            <a:xfrm>
              <a:off x="457200" y="4987101"/>
              <a:ext cx="8229600" cy="705600"/>
            </a:xfrm>
            <a:prstGeom prst="rect">
              <a:avLst/>
            </a:pr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71910BA0-2C0F-4B86-9518-873FF71EFC68}"/>
                </a:ext>
              </a:extLst>
            </p:cNvPr>
            <p:cNvSpPr/>
            <p:nvPr/>
          </p:nvSpPr>
          <p:spPr>
            <a:xfrm>
              <a:off x="868680" y="4573821"/>
              <a:ext cx="5760720" cy="826560"/>
            </a:xfrm>
            <a:custGeom>
              <a:avLst/>
              <a:gdLst>
                <a:gd name="connsiteX0" fmla="*/ 0 w 5760720"/>
                <a:gd name="connsiteY0" fmla="*/ 137763 h 826560"/>
                <a:gd name="connsiteX1" fmla="*/ 137763 w 5760720"/>
                <a:gd name="connsiteY1" fmla="*/ 0 h 826560"/>
                <a:gd name="connsiteX2" fmla="*/ 5622957 w 5760720"/>
                <a:gd name="connsiteY2" fmla="*/ 0 h 826560"/>
                <a:gd name="connsiteX3" fmla="*/ 5760720 w 5760720"/>
                <a:gd name="connsiteY3" fmla="*/ 137763 h 826560"/>
                <a:gd name="connsiteX4" fmla="*/ 5760720 w 5760720"/>
                <a:gd name="connsiteY4" fmla="*/ 688797 h 826560"/>
                <a:gd name="connsiteX5" fmla="*/ 5622957 w 5760720"/>
                <a:gd name="connsiteY5" fmla="*/ 826560 h 826560"/>
                <a:gd name="connsiteX6" fmla="*/ 137763 w 5760720"/>
                <a:gd name="connsiteY6" fmla="*/ 826560 h 826560"/>
                <a:gd name="connsiteX7" fmla="*/ 0 w 5760720"/>
                <a:gd name="connsiteY7" fmla="*/ 688797 h 826560"/>
                <a:gd name="connsiteX8" fmla="*/ 0 w 5760720"/>
                <a:gd name="connsiteY8" fmla="*/ 137763 h 826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826560">
                  <a:moveTo>
                    <a:pt x="0" y="137763"/>
                  </a:moveTo>
                  <a:cubicBezTo>
                    <a:pt x="0" y="61679"/>
                    <a:pt x="61679" y="0"/>
                    <a:pt x="137763" y="0"/>
                  </a:cubicBezTo>
                  <a:lnTo>
                    <a:pt x="5622957" y="0"/>
                  </a:lnTo>
                  <a:cubicBezTo>
                    <a:pt x="5699041" y="0"/>
                    <a:pt x="5760720" y="61679"/>
                    <a:pt x="5760720" y="137763"/>
                  </a:cubicBezTo>
                  <a:lnTo>
                    <a:pt x="5760720" y="688797"/>
                  </a:lnTo>
                  <a:cubicBezTo>
                    <a:pt x="5760720" y="764881"/>
                    <a:pt x="5699041" y="826560"/>
                    <a:pt x="5622957" y="826560"/>
                  </a:cubicBezTo>
                  <a:lnTo>
                    <a:pt x="137763" y="826560"/>
                  </a:lnTo>
                  <a:cubicBezTo>
                    <a:pt x="61679" y="826560"/>
                    <a:pt x="0" y="764881"/>
                    <a:pt x="0" y="688797"/>
                  </a:cubicBezTo>
                  <a:lnTo>
                    <a:pt x="0" y="137763"/>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58091" tIns="40349" rIns="258091" bIns="40349" numCol="1" spcCol="1270" anchor="ctr" anchorCtr="0">
              <a:noAutofit/>
            </a:bodyPr>
            <a:lstStyle/>
            <a:p>
              <a:pPr marL="0" lvl="0" indent="0" algn="l" defTabSz="1244600">
                <a:lnSpc>
                  <a:spcPct val="90000"/>
                </a:lnSpc>
                <a:spcBef>
                  <a:spcPct val="0"/>
                </a:spcBef>
                <a:spcAft>
                  <a:spcPct val="35000"/>
                </a:spcAft>
                <a:buNone/>
              </a:pPr>
              <a:r>
                <a:rPr lang="en-US" sz="2800" kern="1200" dirty="0"/>
                <a:t>Help the employee feel comfortable</a:t>
              </a:r>
            </a:p>
          </p:txBody>
        </p:sp>
      </p:gr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did Louis dislike?</a:t>
            </a:r>
          </a:p>
          <a:p>
            <a:pPr marL="690563" lvl="0">
              <a:lnSpc>
                <a:spcPct val="115000"/>
              </a:lnSpc>
              <a:spcBef>
                <a:spcPts val="0"/>
              </a:spcBef>
              <a:spcAft>
                <a:spcPts val="0"/>
              </a:spcAft>
              <a:buFont typeface="+mj-lt"/>
              <a:buAutoNum type="alphaLcParenR"/>
            </a:pPr>
            <a:r>
              <a:rPr lang="en-US" dirty="0">
                <a:ea typeface="Times New Roman"/>
                <a:cs typeface="Times New Roman"/>
              </a:rPr>
              <a:t>Giving regular feedback</a:t>
            </a:r>
          </a:p>
          <a:p>
            <a:pPr marL="690563" lvl="0">
              <a:lnSpc>
                <a:spcPct val="115000"/>
              </a:lnSpc>
              <a:spcBef>
                <a:spcPts val="0"/>
              </a:spcBef>
              <a:spcAft>
                <a:spcPts val="0"/>
              </a:spcAft>
              <a:buFont typeface="+mj-lt"/>
              <a:buAutoNum type="alphaLcParenR"/>
            </a:pPr>
            <a:r>
              <a:rPr lang="en-US" dirty="0">
                <a:ea typeface="Times New Roman"/>
                <a:cs typeface="Times New Roman"/>
              </a:rPr>
              <a:t>Yearly reviews</a:t>
            </a:r>
          </a:p>
          <a:p>
            <a:pPr marL="690563" lvl="0">
              <a:lnSpc>
                <a:spcPct val="115000"/>
              </a:lnSpc>
              <a:spcBef>
                <a:spcPts val="0"/>
              </a:spcBef>
              <a:spcAft>
                <a:spcPts val="0"/>
              </a:spcAft>
              <a:buFont typeface="+mj-lt"/>
              <a:buAutoNum type="alphaLcParenR"/>
            </a:pPr>
            <a:r>
              <a:rPr lang="en-US" dirty="0">
                <a:ea typeface="Times New Roman"/>
                <a:cs typeface="Times New Roman"/>
              </a:rPr>
              <a:t>Mentoring</a:t>
            </a:r>
          </a:p>
          <a:p>
            <a:pPr marL="690563" lvl="0">
              <a:lnSpc>
                <a:spcPct val="115000"/>
              </a:lnSpc>
              <a:spcBef>
                <a:spcPts val="0"/>
              </a:spcBef>
              <a:spcAft>
                <a:spcPts val="1000"/>
              </a:spcAft>
              <a:buFont typeface="+mj-lt"/>
              <a:buAutoNum type="alphaLcParenR"/>
            </a:pPr>
            <a:r>
              <a:rPr lang="en-US" dirty="0">
                <a:ea typeface="Times New Roman"/>
                <a:cs typeface="Times New Roman"/>
              </a:rPr>
              <a:t>His entire job</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effect did feedback have on Camilla?</a:t>
            </a:r>
          </a:p>
          <a:p>
            <a:pPr marL="690563" lvl="0">
              <a:lnSpc>
                <a:spcPct val="115000"/>
              </a:lnSpc>
              <a:spcBef>
                <a:spcPts val="0"/>
              </a:spcBef>
              <a:spcAft>
                <a:spcPts val="0"/>
              </a:spcAft>
              <a:buFont typeface="+mj-lt"/>
              <a:buAutoNum type="alphaLcParenR"/>
            </a:pPr>
            <a:r>
              <a:rPr lang="en-US" dirty="0">
                <a:ea typeface="Times New Roman"/>
                <a:cs typeface="Times New Roman"/>
              </a:rPr>
              <a:t>None </a:t>
            </a:r>
          </a:p>
          <a:p>
            <a:pPr marL="690563" lvl="0">
              <a:lnSpc>
                <a:spcPct val="115000"/>
              </a:lnSpc>
              <a:spcBef>
                <a:spcPts val="0"/>
              </a:spcBef>
              <a:spcAft>
                <a:spcPts val="0"/>
              </a:spcAft>
              <a:buFont typeface="+mj-lt"/>
              <a:buAutoNum type="alphaLcParenR"/>
            </a:pPr>
            <a:r>
              <a:rPr lang="en-US" dirty="0">
                <a:ea typeface="Times New Roman"/>
                <a:cs typeface="Times New Roman"/>
              </a:rPr>
              <a:t>It made her more confident in her work</a:t>
            </a:r>
          </a:p>
          <a:p>
            <a:pPr marL="690563" lvl="0">
              <a:lnSpc>
                <a:spcPct val="115000"/>
              </a:lnSpc>
              <a:spcBef>
                <a:spcPts val="0"/>
              </a:spcBef>
              <a:spcAft>
                <a:spcPts val="0"/>
              </a:spcAft>
              <a:buFont typeface="+mj-lt"/>
              <a:buAutoNum type="alphaLcParenR"/>
            </a:pPr>
            <a:r>
              <a:rPr lang="en-US" dirty="0">
                <a:ea typeface="Times New Roman"/>
                <a:cs typeface="Times New Roman"/>
              </a:rPr>
              <a:t>It discouraged her</a:t>
            </a:r>
          </a:p>
          <a:p>
            <a:pPr marL="690563" lvl="0">
              <a:lnSpc>
                <a:spcPct val="115000"/>
              </a:lnSpc>
              <a:spcBef>
                <a:spcPts val="0"/>
              </a:spcBef>
              <a:spcAft>
                <a:spcPts val="1000"/>
              </a:spcAft>
              <a:buFont typeface="+mj-lt"/>
              <a:buAutoNum type="alphaLcParenR"/>
            </a:pPr>
            <a:r>
              <a:rPr lang="en-US" dirty="0">
                <a:ea typeface="Times New Roman"/>
                <a:cs typeface="Times New Roman"/>
              </a:rPr>
              <a:t>It bored her</a:t>
            </a:r>
          </a:p>
        </p:txBody>
      </p:sp>
    </p:spTree>
    <p:extLst>
      <p:ext uri="{BB962C8B-B14F-4D97-AF65-F5344CB8AC3E}">
        <p14:creationId xmlns:p14="http://schemas.microsoft.com/office/powerpoint/2010/main" val="551717479"/>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Which is true of Millennials and feedback?</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thrive on it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They fear it</a:t>
            </a:r>
          </a:p>
          <a:p>
            <a:pPr marL="690563" lvl="0">
              <a:lnSpc>
                <a:spcPct val="115000"/>
              </a:lnSpc>
              <a:spcBef>
                <a:spcPts val="0"/>
              </a:spcBef>
              <a:spcAft>
                <a:spcPts val="0"/>
              </a:spcAft>
              <a:buFont typeface="+mj-lt"/>
              <a:buAutoNum type="alphaLcParenR"/>
            </a:pPr>
            <a:r>
              <a:rPr lang="en-US" dirty="0">
                <a:ea typeface="Times New Roman"/>
                <a:cs typeface="Times New Roman"/>
              </a:rPr>
              <a:t>They avoid it</a:t>
            </a:r>
          </a:p>
          <a:p>
            <a:pPr marL="690563" lvl="0">
              <a:lnSpc>
                <a:spcPct val="115000"/>
              </a:lnSpc>
              <a:spcBef>
                <a:spcPts val="0"/>
              </a:spcBef>
              <a:spcAft>
                <a:spcPts val="1000"/>
              </a:spcAft>
              <a:buFont typeface="+mj-lt"/>
              <a:buAutoNum type="alphaLcParenR"/>
            </a:pPr>
            <a:r>
              <a:rPr lang="en-US" dirty="0">
                <a:ea typeface="Times New Roman"/>
                <a:cs typeface="Times New Roman"/>
              </a:rPr>
              <a:t>They disregard it</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thrive on regular feedback. They are used to regular feedback from parents, teachers, and other more knowledgeable others and may feel anxious if they do not get regular feedback.</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The idea environment for Millennials is ______________.</a:t>
            </a:r>
          </a:p>
          <a:p>
            <a:pPr marL="690563" lvl="0">
              <a:lnSpc>
                <a:spcPct val="115000"/>
              </a:lnSpc>
              <a:spcBef>
                <a:spcPts val="0"/>
              </a:spcBef>
              <a:spcAft>
                <a:spcPts val="0"/>
              </a:spcAft>
              <a:buFont typeface="+mj-lt"/>
              <a:buAutoNum type="alphaLcParenR"/>
            </a:pPr>
            <a:r>
              <a:rPr lang="en-US" dirty="0">
                <a:ea typeface="Times New Roman"/>
                <a:cs typeface="Times New Roman"/>
              </a:rPr>
              <a:t>Hands-off</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Feedback-rich</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Feedback-free</a:t>
            </a:r>
          </a:p>
          <a:p>
            <a:pPr marL="690563" lvl="0">
              <a:lnSpc>
                <a:spcPct val="115000"/>
              </a:lnSpc>
              <a:spcBef>
                <a:spcPts val="0"/>
              </a:spcBef>
              <a:spcAft>
                <a:spcPts val="1000"/>
              </a:spcAft>
              <a:buFont typeface="+mj-lt"/>
              <a:buAutoNum type="alphaLcParenR"/>
            </a:pPr>
            <a:r>
              <a:rPr lang="en-US" dirty="0">
                <a:ea typeface="Times New Roman"/>
                <a:cs typeface="Times New Roman"/>
              </a:rPr>
              <a:t>Authoritarian</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have grown up in a feedback-rich environment. They perform best in this type of environment.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085077142"/>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Which of the following is a characteristic of quality feedback?</a:t>
            </a:r>
          </a:p>
          <a:p>
            <a:pPr marL="690563" lvl="0">
              <a:lnSpc>
                <a:spcPct val="115000"/>
              </a:lnSpc>
              <a:spcBef>
                <a:spcPts val="0"/>
              </a:spcBef>
              <a:spcAft>
                <a:spcPts val="0"/>
              </a:spcAft>
              <a:buFont typeface="+mj-lt"/>
              <a:buAutoNum type="alphaLcParenR"/>
            </a:pPr>
            <a:r>
              <a:rPr lang="en-US" dirty="0">
                <a:ea typeface="Times New Roman"/>
                <a:cs typeface="Times New Roman"/>
              </a:rPr>
              <a:t>It is timely</a:t>
            </a:r>
          </a:p>
          <a:p>
            <a:pPr marL="690563" lvl="0">
              <a:lnSpc>
                <a:spcPct val="115000"/>
              </a:lnSpc>
              <a:spcBef>
                <a:spcPts val="0"/>
              </a:spcBef>
              <a:spcAft>
                <a:spcPts val="0"/>
              </a:spcAft>
              <a:buFont typeface="+mj-lt"/>
              <a:buAutoNum type="alphaLcParenR"/>
            </a:pPr>
            <a:r>
              <a:rPr lang="en-US" dirty="0">
                <a:ea typeface="Times New Roman"/>
                <a:cs typeface="Times New Roman"/>
              </a:rPr>
              <a:t>It is specific</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It is actionable</a:t>
            </a:r>
          </a:p>
          <a:p>
            <a:pPr marL="347663" marR="0" indent="-4763">
              <a:lnSpc>
                <a:spcPct val="115000"/>
              </a:lnSpc>
              <a:spcBef>
                <a:spcPts val="0"/>
              </a:spcBef>
              <a:spcAft>
                <a:spcPts val="1000"/>
              </a:spcAft>
            </a:pPr>
            <a:r>
              <a:rPr lang="en-US" dirty="0">
                <a:solidFill>
                  <a:srgbClr val="FF0000"/>
                </a:solidFill>
                <a:ea typeface="Times New Roman"/>
                <a:cs typeface="Times New Roman"/>
              </a:rPr>
              <a:t>Quality feedback is timely, specific, and actionable. Focus feedback on concrete things that have been said or done, and which the employee can act upon to improve (in the case of constructive feedback).</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Quality feedback focuses on ________________.</a:t>
            </a:r>
          </a:p>
          <a:p>
            <a:pPr marL="690563" lvl="0">
              <a:lnSpc>
                <a:spcPct val="115000"/>
              </a:lnSpc>
              <a:spcBef>
                <a:spcPts val="0"/>
              </a:spcBef>
              <a:spcAft>
                <a:spcPts val="0"/>
              </a:spcAft>
              <a:buFont typeface="+mj-lt"/>
              <a:buAutoNum type="alphaLcParenR"/>
            </a:pPr>
            <a:r>
              <a:rPr lang="en-US" dirty="0">
                <a:ea typeface="Times New Roman"/>
                <a:cs typeface="Times New Roman"/>
              </a:rPr>
              <a:t>Emotions</a:t>
            </a:r>
          </a:p>
          <a:p>
            <a:pPr marL="690563" lvl="0">
              <a:lnSpc>
                <a:spcPct val="115000"/>
              </a:lnSpc>
              <a:spcBef>
                <a:spcPts val="0"/>
              </a:spcBef>
              <a:spcAft>
                <a:spcPts val="0"/>
              </a:spcAft>
              <a:buFont typeface="+mj-lt"/>
              <a:buAutoNum type="alphaLcParenR"/>
            </a:pPr>
            <a:r>
              <a:rPr lang="en-US" dirty="0">
                <a:ea typeface="Times New Roman"/>
                <a:cs typeface="Times New Roman"/>
              </a:rPr>
              <a:t>Finding fault</a:t>
            </a:r>
          </a:p>
          <a:p>
            <a:pPr marL="690563" lvl="0">
              <a:lnSpc>
                <a:spcPct val="115000"/>
              </a:lnSpc>
              <a:spcBef>
                <a:spcPts val="0"/>
              </a:spcBef>
              <a:spcAft>
                <a:spcPts val="0"/>
              </a:spcAft>
              <a:buFont typeface="+mj-lt"/>
              <a:buAutoNum type="alphaLcParenR"/>
            </a:pPr>
            <a:r>
              <a:rPr lang="en-US" dirty="0">
                <a:ea typeface="Times New Roman"/>
                <a:cs typeface="Times New Roman"/>
              </a:rPr>
              <a:t>Generalities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Specific words and actions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Quality feedback is specific and concrete. Focus on specific actions, words, or steps that can be taken.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786015869"/>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Informal feedback should be _____________.</a:t>
            </a:r>
          </a:p>
          <a:p>
            <a:pPr marL="690563" lvl="0">
              <a:lnSpc>
                <a:spcPct val="115000"/>
              </a:lnSpc>
              <a:spcBef>
                <a:spcPts val="0"/>
              </a:spcBef>
              <a:spcAft>
                <a:spcPts val="0"/>
              </a:spcAft>
              <a:buFont typeface="+mj-lt"/>
              <a:buAutoNum type="alphaLcParenR"/>
            </a:pPr>
            <a:r>
              <a:rPr lang="en-US" dirty="0">
                <a:ea typeface="Times New Roman"/>
                <a:cs typeface="Times New Roman"/>
              </a:rPr>
              <a:t>Infrequent</a:t>
            </a:r>
          </a:p>
          <a:p>
            <a:pPr marL="690563" lvl="0">
              <a:lnSpc>
                <a:spcPct val="115000"/>
              </a:lnSpc>
              <a:spcBef>
                <a:spcPts val="0"/>
              </a:spcBef>
              <a:spcAft>
                <a:spcPts val="0"/>
              </a:spcAft>
              <a:buFont typeface="+mj-lt"/>
              <a:buAutoNum type="alphaLcParenR"/>
            </a:pPr>
            <a:r>
              <a:rPr lang="en-US" dirty="0">
                <a:ea typeface="Times New Roman"/>
                <a:cs typeface="Times New Roman"/>
              </a:rPr>
              <a:t>Avoided</a:t>
            </a:r>
          </a:p>
          <a:p>
            <a:pPr marL="690563" lvl="0">
              <a:lnSpc>
                <a:spcPct val="115000"/>
              </a:lnSpc>
              <a:spcBef>
                <a:spcPts val="0"/>
              </a:spcBef>
              <a:spcAft>
                <a:spcPts val="0"/>
              </a:spcAft>
              <a:buFont typeface="+mj-lt"/>
              <a:buAutoNum type="alphaLcParenR"/>
            </a:pPr>
            <a:r>
              <a:rPr lang="en-US" dirty="0">
                <a:ea typeface="Times New Roman"/>
                <a:cs typeface="Times New Roman"/>
              </a:rPr>
              <a:t>Left to peers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Frequent</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Millennials thrive on frequent informal feedback. Provide informal feedback often, rather than waiting for more formal feedback meetings.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Informal feedback can be delivered in which of the following ways?</a:t>
            </a:r>
          </a:p>
          <a:p>
            <a:pPr marL="690563" lvl="0">
              <a:lnSpc>
                <a:spcPct val="115000"/>
              </a:lnSpc>
              <a:spcBef>
                <a:spcPts val="0"/>
              </a:spcBef>
              <a:spcAft>
                <a:spcPts val="0"/>
              </a:spcAft>
              <a:buFont typeface="+mj-lt"/>
              <a:buAutoNum type="alphaLcParenR"/>
            </a:pPr>
            <a:r>
              <a:rPr lang="en-US" dirty="0">
                <a:ea typeface="Times New Roman"/>
                <a:cs typeface="Times New Roman"/>
              </a:rPr>
              <a:t>In person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Via email</a:t>
            </a:r>
          </a:p>
          <a:p>
            <a:pPr marL="690563" lvl="0">
              <a:lnSpc>
                <a:spcPct val="115000"/>
              </a:lnSpc>
              <a:spcBef>
                <a:spcPts val="0"/>
              </a:spcBef>
              <a:spcAft>
                <a:spcPts val="1000"/>
              </a:spcAft>
              <a:buFont typeface="+mj-lt"/>
              <a:buAutoNum type="alphaLcParenR"/>
            </a:pPr>
            <a:r>
              <a:rPr lang="en-US" dirty="0">
                <a:ea typeface="Times New Roman"/>
                <a:cs typeface="Times New Roman"/>
              </a:rPr>
              <a:t>Via phone</a:t>
            </a:r>
          </a:p>
          <a:p>
            <a:pPr marL="347663" marR="0" indent="-4763">
              <a:lnSpc>
                <a:spcPct val="115000"/>
              </a:lnSpc>
              <a:spcBef>
                <a:spcPts val="0"/>
              </a:spcBef>
              <a:spcAft>
                <a:spcPts val="1000"/>
              </a:spcAft>
            </a:pPr>
            <a:r>
              <a:rPr lang="en-US" dirty="0">
                <a:solidFill>
                  <a:srgbClr val="FF0000"/>
                </a:solidFill>
                <a:ea typeface="Times New Roman"/>
                <a:cs typeface="Times New Roman"/>
              </a:rPr>
              <a:t>Informal feedback can be delivered in any medium as long as attention is paid to the way the message is crafted. The medium is less important than the fact that the feedback is frequent and well crafted.</a:t>
            </a:r>
            <a:endParaRPr lang="en-US" dirty="0">
              <a:ea typeface="Times New Roman"/>
              <a:cs typeface="Times New Roman"/>
            </a:endParaRPr>
          </a:p>
        </p:txBody>
      </p:sp>
    </p:spTree>
    <p:extLst>
      <p:ext uri="{BB962C8B-B14F-4D97-AF65-F5344CB8AC3E}">
        <p14:creationId xmlns:p14="http://schemas.microsoft.com/office/powerpoint/2010/main" val="3107692081"/>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Formal feedback should be given ________________-.</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Regularly </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Yearly</a:t>
            </a:r>
          </a:p>
          <a:p>
            <a:pPr marL="690563" lvl="0">
              <a:lnSpc>
                <a:spcPct val="115000"/>
              </a:lnSpc>
              <a:spcBef>
                <a:spcPts val="0"/>
              </a:spcBef>
              <a:spcAft>
                <a:spcPts val="0"/>
              </a:spcAft>
              <a:buFont typeface="+mj-lt"/>
              <a:buAutoNum type="alphaLcParenR"/>
            </a:pPr>
            <a:r>
              <a:rPr lang="en-US" dirty="0">
                <a:ea typeface="Times New Roman"/>
                <a:cs typeface="Times New Roman"/>
              </a:rPr>
              <a:t>When problems arise only</a:t>
            </a:r>
          </a:p>
          <a:p>
            <a:pPr marL="690563" lvl="0">
              <a:lnSpc>
                <a:spcPct val="115000"/>
              </a:lnSpc>
              <a:spcBef>
                <a:spcPts val="0"/>
              </a:spcBef>
              <a:spcAft>
                <a:spcPts val="1000"/>
              </a:spcAft>
              <a:buFont typeface="+mj-lt"/>
              <a:buAutoNum type="alphaLcParenR"/>
            </a:pPr>
            <a:r>
              <a:rPr lang="en-US" dirty="0">
                <a:ea typeface="Times New Roman"/>
                <a:cs typeface="Times New Roman"/>
              </a:rPr>
              <a:t>None of the above</a:t>
            </a:r>
          </a:p>
          <a:p>
            <a:pPr marL="347663" marR="0" indent="-4763">
              <a:lnSpc>
                <a:spcPct val="115000"/>
              </a:lnSpc>
              <a:spcBef>
                <a:spcPts val="0"/>
              </a:spcBef>
              <a:spcAft>
                <a:spcPts val="1000"/>
              </a:spcAft>
            </a:pPr>
            <a:r>
              <a:rPr lang="en-US" dirty="0">
                <a:solidFill>
                  <a:srgbClr val="FF0000"/>
                </a:solidFill>
                <a:ea typeface="Times New Roman"/>
                <a:cs typeface="Times New Roman"/>
              </a:rPr>
              <a:t>Formal feedback should be given regularly. Making formal feedback part of the mentoring relationship makes Millennials feel valued and invested in.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Which of the following should be part of formal feedback?</a:t>
            </a:r>
          </a:p>
          <a:p>
            <a:pPr marL="690563" lvl="0">
              <a:lnSpc>
                <a:spcPct val="115000"/>
              </a:lnSpc>
              <a:spcBef>
                <a:spcPts val="0"/>
              </a:spcBef>
              <a:spcAft>
                <a:spcPts val="0"/>
              </a:spcAft>
              <a:buFont typeface="+mj-lt"/>
              <a:buAutoNum type="alphaLcParenR"/>
            </a:pPr>
            <a:r>
              <a:rPr lang="en-US" dirty="0">
                <a:ea typeface="Times New Roman"/>
                <a:cs typeface="Times New Roman"/>
              </a:rPr>
              <a:t>What the employee is doing well</a:t>
            </a:r>
          </a:p>
          <a:p>
            <a:pPr marL="690563" lvl="0">
              <a:lnSpc>
                <a:spcPct val="115000"/>
              </a:lnSpc>
              <a:spcBef>
                <a:spcPts val="0"/>
              </a:spcBef>
              <a:spcAft>
                <a:spcPts val="0"/>
              </a:spcAft>
              <a:buFont typeface="+mj-lt"/>
              <a:buAutoNum type="alphaLcParenR"/>
            </a:pPr>
            <a:r>
              <a:rPr lang="en-US" dirty="0">
                <a:ea typeface="Times New Roman"/>
                <a:cs typeface="Times New Roman"/>
              </a:rPr>
              <a:t>Areas where the employee can grow</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Goals or action plans</a:t>
            </a:r>
          </a:p>
          <a:p>
            <a:pPr marL="347663" marR="0" indent="-4763">
              <a:lnSpc>
                <a:spcPct val="115000"/>
              </a:lnSpc>
              <a:spcBef>
                <a:spcPts val="0"/>
              </a:spcBef>
              <a:spcAft>
                <a:spcPts val="1000"/>
              </a:spcAft>
            </a:pPr>
            <a:r>
              <a:rPr lang="en-US" dirty="0">
                <a:solidFill>
                  <a:srgbClr val="FF0000"/>
                </a:solidFill>
                <a:ea typeface="Times New Roman"/>
                <a:cs typeface="Times New Roman"/>
              </a:rPr>
              <a:t>Formal feedback session should include discussion of what the employee does well as well as where he or she can grow. Incorporate goals or action plans into formal feedback as well.</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739305719"/>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did Louis dislike?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Giving regular feedback</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Yearly reviews</a:t>
            </a:r>
          </a:p>
          <a:p>
            <a:pPr marL="690563" lvl="0">
              <a:lnSpc>
                <a:spcPct val="115000"/>
              </a:lnSpc>
              <a:spcBef>
                <a:spcPts val="0"/>
              </a:spcBef>
              <a:spcAft>
                <a:spcPts val="0"/>
              </a:spcAft>
              <a:buFont typeface="+mj-lt"/>
              <a:buAutoNum type="alphaLcParenR"/>
            </a:pPr>
            <a:r>
              <a:rPr lang="en-US" dirty="0">
                <a:ea typeface="Times New Roman"/>
                <a:cs typeface="Times New Roman"/>
              </a:rPr>
              <a:t>Mentoring</a:t>
            </a:r>
          </a:p>
          <a:p>
            <a:pPr marL="690563" lvl="0">
              <a:lnSpc>
                <a:spcPct val="115000"/>
              </a:lnSpc>
              <a:spcBef>
                <a:spcPts val="0"/>
              </a:spcBef>
              <a:spcAft>
                <a:spcPts val="1000"/>
              </a:spcAft>
              <a:buFont typeface="+mj-lt"/>
              <a:buAutoNum type="alphaLcParenR"/>
            </a:pPr>
            <a:r>
              <a:rPr lang="en-US" dirty="0">
                <a:ea typeface="Times New Roman"/>
                <a:cs typeface="Times New Roman"/>
              </a:rPr>
              <a:t>His entire job</a:t>
            </a:r>
          </a:p>
          <a:p>
            <a:pPr marL="347663" marR="0" indent="-4763">
              <a:lnSpc>
                <a:spcPct val="115000"/>
              </a:lnSpc>
              <a:spcBef>
                <a:spcPts val="0"/>
              </a:spcBef>
              <a:spcAft>
                <a:spcPts val="1000"/>
              </a:spcAft>
            </a:pPr>
            <a:r>
              <a:rPr lang="en-US" dirty="0">
                <a:solidFill>
                  <a:srgbClr val="FF0000"/>
                </a:solidFill>
                <a:ea typeface="Times New Roman"/>
                <a:cs typeface="Times New Roman"/>
              </a:rPr>
              <a:t>Louis disliked giving regular feedback. He felt that it should be limited to yearly performance reviews.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effect did feedback have on Camilla?</a:t>
            </a:r>
          </a:p>
          <a:p>
            <a:pPr marL="690563" lvl="0">
              <a:lnSpc>
                <a:spcPct val="115000"/>
              </a:lnSpc>
              <a:spcBef>
                <a:spcPts val="0"/>
              </a:spcBef>
              <a:spcAft>
                <a:spcPts val="0"/>
              </a:spcAft>
              <a:buFont typeface="+mj-lt"/>
              <a:buAutoNum type="alphaLcParenR"/>
            </a:pPr>
            <a:r>
              <a:rPr lang="en-US" dirty="0">
                <a:ea typeface="Times New Roman"/>
                <a:cs typeface="Times New Roman"/>
              </a:rPr>
              <a:t>None </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It made her more confident in her work</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It discouraged her</a:t>
            </a:r>
          </a:p>
          <a:p>
            <a:pPr marL="690563" lvl="0">
              <a:lnSpc>
                <a:spcPct val="115000"/>
              </a:lnSpc>
              <a:spcBef>
                <a:spcPts val="0"/>
              </a:spcBef>
              <a:spcAft>
                <a:spcPts val="1000"/>
              </a:spcAft>
              <a:buFont typeface="+mj-lt"/>
              <a:buAutoNum type="alphaLcParenR"/>
            </a:pPr>
            <a:r>
              <a:rPr lang="en-US" dirty="0">
                <a:ea typeface="Times New Roman"/>
                <a:cs typeface="Times New Roman"/>
              </a:rPr>
              <a:t>It bored her</a:t>
            </a:r>
          </a:p>
          <a:p>
            <a:pPr marL="347663" marR="0" indent="-4763">
              <a:lnSpc>
                <a:spcPct val="115000"/>
              </a:lnSpc>
              <a:spcBef>
                <a:spcPts val="0"/>
              </a:spcBef>
              <a:spcAft>
                <a:spcPts val="1000"/>
              </a:spcAft>
            </a:pPr>
            <a:r>
              <a:rPr lang="en-US" dirty="0">
                <a:solidFill>
                  <a:srgbClr val="FF0000"/>
                </a:solidFill>
                <a:ea typeface="Times New Roman"/>
                <a:cs typeface="Times New Roman"/>
              </a:rPr>
              <a:t>Camilla felt more confident and empowered with regular feedback. She had a better sense of what she was doing well and where she needed to develop.</a:t>
            </a:r>
            <a:endParaRPr lang="en-US" dirty="0">
              <a:ea typeface="Times New Roman"/>
              <a:cs typeface="Times New Roman"/>
            </a:endParaRPr>
          </a:p>
        </p:txBody>
      </p:sp>
    </p:spTree>
    <p:extLst>
      <p:ext uri="{BB962C8B-B14F-4D97-AF65-F5344CB8AC3E}">
        <p14:creationId xmlns:p14="http://schemas.microsoft.com/office/powerpoint/2010/main" val="2235723787"/>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Twelve: </a:t>
            </a:r>
            <a:br>
              <a:rPr lang="en-US" dirty="0"/>
            </a:br>
            <a:r>
              <a:rPr lang="en-US" dirty="0"/>
              <a:t>Wrapping Up</a:t>
            </a:r>
          </a:p>
        </p:txBody>
      </p:sp>
      <p:sp>
        <p:nvSpPr>
          <p:cNvPr id="4" name="Text Placeholder 3"/>
          <p:cNvSpPr>
            <a:spLocks noGrp="1"/>
          </p:cNvSpPr>
          <p:nvPr>
            <p:ph type="body" sz="quarter" idx="10"/>
          </p:nvPr>
        </p:nvSpPr>
        <p:spPr/>
        <p:txBody>
          <a:bodyPr rtlCol="0">
            <a:noAutofit/>
          </a:bodyPr>
          <a:lstStyle/>
          <a:p>
            <a:pPr>
              <a:spcBef>
                <a:spcPts val="0"/>
              </a:spcBef>
              <a:spcAft>
                <a:spcPts val="1000"/>
              </a:spcAft>
            </a:pPr>
            <a:r>
              <a:rPr lang="en-US" sz="2800" i="1" dirty="0">
                <a:latin typeface="Cambria"/>
                <a:ea typeface="Times New Roman"/>
                <a:cs typeface="Times New Roman"/>
              </a:rPr>
              <a:t>If you did not look after today’s business, you might as well forget about tomorrow.</a:t>
            </a:r>
            <a:endParaRPr lang="en-US" sz="2800" dirty="0">
              <a:ea typeface="Times New Roman"/>
              <a:cs typeface="Times New Roman"/>
            </a:endParaRPr>
          </a:p>
          <a:p>
            <a:pPr algn="ctr">
              <a:spcBef>
                <a:spcPts val="0"/>
              </a:spcBef>
              <a:spcAft>
                <a:spcPts val="1000"/>
              </a:spcAft>
            </a:pPr>
            <a:br>
              <a:rPr lang="en-US" sz="2800" dirty="0">
                <a:latin typeface="Cambria"/>
                <a:ea typeface="Times New Roman"/>
                <a:cs typeface="Times New Roman"/>
              </a:rPr>
            </a:br>
            <a:r>
              <a:rPr lang="en-US" sz="2800" b="1" i="1" dirty="0">
                <a:latin typeface="Cambria"/>
                <a:ea typeface="Times New Roman"/>
                <a:cs typeface="Times New Roman"/>
              </a:rPr>
              <a:t>Isaac Mophatlane</a:t>
            </a:r>
            <a:endParaRPr lang="en-US" sz="2800" dirty="0">
              <a:ea typeface="Times New Roman"/>
              <a:cs typeface="Times New Roman"/>
            </a:endParaRPr>
          </a:p>
        </p:txBody>
      </p:sp>
      <p:sp>
        <p:nvSpPr>
          <p:cNvPr id="3" name="Content Placeholder 2"/>
          <p:cNvSpPr>
            <a:spLocks noGrp="1"/>
          </p:cNvSpPr>
          <p:nvPr>
            <p:ph type="body" sz="quarter" idx="11"/>
          </p:nvPr>
        </p:nvSpPr>
        <p:spPr/>
        <p:txBody>
          <a:bodyPr rtlCol="0">
            <a:normAutofit fontScale="92500" lnSpcReduction="20000"/>
          </a:bodyPr>
          <a:lstStyle/>
          <a:p>
            <a:pPr eaLnBrk="1" fontAlgn="auto" hangingPunct="1">
              <a:spcAft>
                <a:spcPts val="0"/>
              </a:spcAft>
              <a:defRPr/>
            </a:pPr>
            <a:r>
              <a:rPr lang="en-US" dirty="0"/>
              <a:t>Although this workshop is coming to a close, we hope that your journey to improve your Millennial Onboarding </a:t>
            </a:r>
            <a:r>
              <a:rPr lang="en-US" b="1" dirty="0"/>
              <a:t>s</a:t>
            </a:r>
            <a:r>
              <a:rPr lang="en-US" dirty="0"/>
              <a:t>kills is just beginning. </a:t>
            </a:r>
          </a:p>
          <a:p>
            <a:pPr eaLnBrk="1" fontAlgn="auto" hangingPunct="1">
              <a:spcAft>
                <a:spcPts val="0"/>
              </a:spcAft>
              <a:buFont typeface="Arial" pitchFamily="34" charset="0"/>
              <a:buNone/>
              <a:defRPr/>
            </a:pPr>
            <a:r>
              <a:rPr lang="en-US" dirty="0"/>
              <a:t>Please take a moment to review and update your action plan. This will be a key tool to guide your progress in the days, weeks, months, and years to come. </a:t>
            </a:r>
          </a:p>
          <a:p>
            <a:pPr eaLnBrk="1" fontAlgn="auto" hangingPunct="1">
              <a:spcAft>
                <a:spcPts val="0"/>
              </a:spcAft>
              <a:buFont typeface="Arial" pitchFamily="34" charset="0"/>
              <a:buNone/>
              <a:defRPr/>
            </a:pPr>
            <a:r>
              <a:rPr lang="en-US" dirty="0"/>
              <a:t>We wish you the best of luck on the rest of your travels! </a:t>
            </a:r>
            <a:endParaRPr lang="en-CA" dirty="0"/>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A92AC492-D44F-45CC-B45E-31CCEFF0050C}"/>
              </a:ext>
            </a:extLst>
          </p:cNvPr>
          <p:cNvSpPr>
            <a:spLocks noGrp="1"/>
          </p:cNvSpPr>
          <p:nvPr>
            <p:ph sz="quarter" idx="11"/>
          </p:nvPr>
        </p:nvSpPr>
        <p:spPr/>
        <p:txBody>
          <a:bodyPr/>
          <a:lstStyle/>
          <a:p>
            <a:endParaRPr lang="en-US"/>
          </a:p>
        </p:txBody>
      </p:sp>
      <p:sp>
        <p:nvSpPr>
          <p:cNvPr id="62466" name="Title 1"/>
          <p:cNvSpPr>
            <a:spLocks noGrp="1"/>
          </p:cNvSpPr>
          <p:nvPr>
            <p:ph type="title"/>
          </p:nvPr>
        </p:nvSpPr>
        <p:spPr/>
        <p:txBody>
          <a:bodyPr/>
          <a:lstStyle/>
          <a:p>
            <a:pPr eaLnBrk="1" hangingPunct="1"/>
            <a:r>
              <a:rPr lang="en-US" dirty="0"/>
              <a:t>Words from the Wise</a:t>
            </a:r>
          </a:p>
        </p:txBody>
      </p:sp>
      <p:grpSp>
        <p:nvGrpSpPr>
          <p:cNvPr id="3" name="Group 2">
            <a:extLst>
              <a:ext uri="{FF2B5EF4-FFF2-40B4-BE49-F238E27FC236}">
                <a16:creationId xmlns:a16="http://schemas.microsoft.com/office/drawing/2014/main" id="{7EF30580-6759-43DA-B718-DB25E5B6C9F6}"/>
              </a:ext>
            </a:extLst>
          </p:cNvPr>
          <p:cNvGrpSpPr/>
          <p:nvPr/>
        </p:nvGrpSpPr>
        <p:grpSpPr>
          <a:xfrm>
            <a:off x="461218" y="1632366"/>
            <a:ext cx="8221563" cy="4461630"/>
            <a:chOff x="461218" y="1632366"/>
            <a:chExt cx="8221563" cy="4461630"/>
          </a:xfrm>
        </p:grpSpPr>
        <p:sp>
          <p:nvSpPr>
            <p:cNvPr id="4" name="Freeform: Shape 3">
              <a:extLst>
                <a:ext uri="{FF2B5EF4-FFF2-40B4-BE49-F238E27FC236}">
                  <a16:creationId xmlns:a16="http://schemas.microsoft.com/office/drawing/2014/main" id="{547140E2-B4BC-44AB-8169-2417CA349770}"/>
                </a:ext>
              </a:extLst>
            </p:cNvPr>
            <p:cNvSpPr/>
            <p:nvPr/>
          </p:nvSpPr>
          <p:spPr>
            <a:xfrm>
              <a:off x="461218" y="2207687"/>
              <a:ext cx="2055390" cy="1269675"/>
            </a:xfrm>
            <a:custGeom>
              <a:avLst/>
              <a:gdLst>
                <a:gd name="connsiteX0" fmla="*/ 0 w 2055390"/>
                <a:gd name="connsiteY0" fmla="*/ 0 h 1269675"/>
                <a:gd name="connsiteX1" fmla="*/ 2055390 w 2055390"/>
                <a:gd name="connsiteY1" fmla="*/ 0 h 1269675"/>
                <a:gd name="connsiteX2" fmla="*/ 2055390 w 2055390"/>
                <a:gd name="connsiteY2" fmla="*/ 1269675 h 1269675"/>
                <a:gd name="connsiteX3" fmla="*/ 0 w 2055390"/>
                <a:gd name="connsiteY3" fmla="*/ 1269675 h 1269675"/>
                <a:gd name="connsiteX4" fmla="*/ 0 w 2055390"/>
                <a:gd name="connsiteY4" fmla="*/ 0 h 1269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1269675">
                  <a:moveTo>
                    <a:pt x="0" y="0"/>
                  </a:moveTo>
                  <a:lnTo>
                    <a:pt x="2055390" y="0"/>
                  </a:lnTo>
                  <a:lnTo>
                    <a:pt x="2055390" y="1269675"/>
                  </a:lnTo>
                  <a:lnTo>
                    <a:pt x="0" y="12696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70256" tIns="96520" rIns="270256" bIns="96520" numCol="1" spcCol="1270" anchor="ctr" anchorCtr="0">
              <a:noAutofit/>
            </a:bodyPr>
            <a:lstStyle/>
            <a:p>
              <a:pPr marL="0" lvl="0" indent="0" algn="r" defTabSz="1689100">
                <a:lnSpc>
                  <a:spcPct val="90000"/>
                </a:lnSpc>
                <a:spcBef>
                  <a:spcPct val="0"/>
                </a:spcBef>
                <a:spcAft>
                  <a:spcPct val="35000"/>
                </a:spcAft>
                <a:buNone/>
              </a:pPr>
              <a:r>
                <a:rPr lang="en-US" sz="3800" b="1" kern="1200" dirty="0"/>
                <a:t>John C. Wilcox</a:t>
              </a:r>
              <a:endParaRPr lang="en-US" sz="3800" kern="1200" dirty="0"/>
            </a:p>
          </p:txBody>
        </p:sp>
        <p:sp>
          <p:nvSpPr>
            <p:cNvPr id="5" name="Left Brace 4">
              <a:extLst>
                <a:ext uri="{FF2B5EF4-FFF2-40B4-BE49-F238E27FC236}">
                  <a16:creationId xmlns:a16="http://schemas.microsoft.com/office/drawing/2014/main" id="{3F13F3A7-A3E5-4889-A403-E317F5D1212E}"/>
                </a:ext>
              </a:extLst>
            </p:cNvPr>
            <p:cNvSpPr/>
            <p:nvPr/>
          </p:nvSpPr>
          <p:spPr>
            <a:xfrm>
              <a:off x="2516609" y="1632366"/>
              <a:ext cx="411078" cy="2420317"/>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E319C372-F5AD-4FA0-8DBA-C704934FA978}"/>
                </a:ext>
              </a:extLst>
            </p:cNvPr>
            <p:cNvSpPr/>
            <p:nvPr/>
          </p:nvSpPr>
          <p:spPr>
            <a:xfrm>
              <a:off x="3092118" y="1632366"/>
              <a:ext cx="5590663" cy="2420317"/>
            </a:xfrm>
            <a:custGeom>
              <a:avLst/>
              <a:gdLst>
                <a:gd name="connsiteX0" fmla="*/ 0 w 5590663"/>
                <a:gd name="connsiteY0" fmla="*/ 0 h 2420317"/>
                <a:gd name="connsiteX1" fmla="*/ 5590663 w 5590663"/>
                <a:gd name="connsiteY1" fmla="*/ 0 h 2420317"/>
                <a:gd name="connsiteX2" fmla="*/ 5590663 w 5590663"/>
                <a:gd name="connsiteY2" fmla="*/ 2420317 h 2420317"/>
                <a:gd name="connsiteX3" fmla="*/ 0 w 5590663"/>
                <a:gd name="connsiteY3" fmla="*/ 2420317 h 2420317"/>
                <a:gd name="connsiteX4" fmla="*/ 0 w 5590663"/>
                <a:gd name="connsiteY4" fmla="*/ 0 h 24203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2420317">
                  <a:moveTo>
                    <a:pt x="0" y="0"/>
                  </a:moveTo>
                  <a:lnTo>
                    <a:pt x="5590663" y="0"/>
                  </a:lnTo>
                  <a:lnTo>
                    <a:pt x="5590663" y="2420317"/>
                  </a:lnTo>
                  <a:lnTo>
                    <a:pt x="0" y="2420317"/>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285750" lvl="1" indent="-285750" algn="l" defTabSz="1689100">
                <a:lnSpc>
                  <a:spcPct val="90000"/>
                </a:lnSpc>
                <a:spcBef>
                  <a:spcPct val="0"/>
                </a:spcBef>
                <a:spcAft>
                  <a:spcPct val="15000"/>
                </a:spcAft>
                <a:buChar char="•"/>
              </a:pPr>
              <a:r>
                <a:rPr lang="en-US" sz="3800" kern="1200" dirty="0"/>
                <a:t>Mentoring is a brain to pick, an ear to listen, and a push in the right direction.</a:t>
              </a:r>
            </a:p>
          </p:txBody>
        </p:sp>
        <p:sp>
          <p:nvSpPr>
            <p:cNvPr id="7" name="Freeform: Shape 6">
              <a:extLst>
                <a:ext uri="{FF2B5EF4-FFF2-40B4-BE49-F238E27FC236}">
                  <a16:creationId xmlns:a16="http://schemas.microsoft.com/office/drawing/2014/main" id="{3EBC38B5-1E87-4C98-82E8-BB98F3BC99C3}"/>
                </a:ext>
              </a:extLst>
            </p:cNvPr>
            <p:cNvSpPr/>
            <p:nvPr/>
          </p:nvSpPr>
          <p:spPr>
            <a:xfrm>
              <a:off x="461218" y="4506902"/>
              <a:ext cx="2055390" cy="1269675"/>
            </a:xfrm>
            <a:custGeom>
              <a:avLst/>
              <a:gdLst>
                <a:gd name="connsiteX0" fmla="*/ 0 w 2055390"/>
                <a:gd name="connsiteY0" fmla="*/ 0 h 1269675"/>
                <a:gd name="connsiteX1" fmla="*/ 2055390 w 2055390"/>
                <a:gd name="connsiteY1" fmla="*/ 0 h 1269675"/>
                <a:gd name="connsiteX2" fmla="*/ 2055390 w 2055390"/>
                <a:gd name="connsiteY2" fmla="*/ 1269675 h 1269675"/>
                <a:gd name="connsiteX3" fmla="*/ 0 w 2055390"/>
                <a:gd name="connsiteY3" fmla="*/ 1269675 h 1269675"/>
                <a:gd name="connsiteX4" fmla="*/ 0 w 2055390"/>
                <a:gd name="connsiteY4" fmla="*/ 0 h 1269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1269675">
                  <a:moveTo>
                    <a:pt x="0" y="0"/>
                  </a:moveTo>
                  <a:lnTo>
                    <a:pt x="2055390" y="0"/>
                  </a:lnTo>
                  <a:lnTo>
                    <a:pt x="2055390" y="1269675"/>
                  </a:lnTo>
                  <a:lnTo>
                    <a:pt x="0" y="12696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70256" tIns="96520" rIns="270256" bIns="96520" numCol="1" spcCol="1270" anchor="ctr" anchorCtr="0">
              <a:noAutofit/>
            </a:bodyPr>
            <a:lstStyle/>
            <a:p>
              <a:pPr marL="0" lvl="0" indent="0" algn="r" defTabSz="1689100">
                <a:lnSpc>
                  <a:spcPct val="90000"/>
                </a:lnSpc>
                <a:spcBef>
                  <a:spcPct val="0"/>
                </a:spcBef>
                <a:spcAft>
                  <a:spcPct val="35000"/>
                </a:spcAft>
                <a:buNone/>
              </a:pPr>
              <a:r>
                <a:rPr lang="en-US" sz="3800" b="1" kern="1200" dirty="0"/>
                <a:t>Fred Allen</a:t>
              </a:r>
              <a:endParaRPr lang="en-US" sz="3800" kern="1200" dirty="0"/>
            </a:p>
          </p:txBody>
        </p:sp>
        <p:sp>
          <p:nvSpPr>
            <p:cNvPr id="8" name="Left Brace 7">
              <a:extLst>
                <a:ext uri="{FF2B5EF4-FFF2-40B4-BE49-F238E27FC236}">
                  <a16:creationId xmlns:a16="http://schemas.microsoft.com/office/drawing/2014/main" id="{56E2D017-01CC-4B68-B714-C8801BF6669C}"/>
                </a:ext>
              </a:extLst>
            </p:cNvPr>
            <p:cNvSpPr/>
            <p:nvPr/>
          </p:nvSpPr>
          <p:spPr>
            <a:xfrm>
              <a:off x="2516609" y="4189484"/>
              <a:ext cx="411078" cy="1904512"/>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9" name="Freeform: Shape 8">
              <a:extLst>
                <a:ext uri="{FF2B5EF4-FFF2-40B4-BE49-F238E27FC236}">
                  <a16:creationId xmlns:a16="http://schemas.microsoft.com/office/drawing/2014/main" id="{5F1F72D6-0406-49E9-9E79-3329EAAB1F7B}"/>
                </a:ext>
              </a:extLst>
            </p:cNvPr>
            <p:cNvSpPr/>
            <p:nvPr/>
          </p:nvSpPr>
          <p:spPr>
            <a:xfrm>
              <a:off x="3092118" y="4189484"/>
              <a:ext cx="5590663" cy="1904512"/>
            </a:xfrm>
            <a:custGeom>
              <a:avLst/>
              <a:gdLst>
                <a:gd name="connsiteX0" fmla="*/ 0 w 5590663"/>
                <a:gd name="connsiteY0" fmla="*/ 0 h 1904512"/>
                <a:gd name="connsiteX1" fmla="*/ 5590663 w 5590663"/>
                <a:gd name="connsiteY1" fmla="*/ 0 h 1904512"/>
                <a:gd name="connsiteX2" fmla="*/ 5590663 w 5590663"/>
                <a:gd name="connsiteY2" fmla="*/ 1904512 h 1904512"/>
                <a:gd name="connsiteX3" fmla="*/ 0 w 5590663"/>
                <a:gd name="connsiteY3" fmla="*/ 1904512 h 1904512"/>
                <a:gd name="connsiteX4" fmla="*/ 0 w 5590663"/>
                <a:gd name="connsiteY4" fmla="*/ 0 h 19045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904512">
                  <a:moveTo>
                    <a:pt x="0" y="0"/>
                  </a:moveTo>
                  <a:lnTo>
                    <a:pt x="5590663" y="0"/>
                  </a:lnTo>
                  <a:lnTo>
                    <a:pt x="5590663" y="1904512"/>
                  </a:lnTo>
                  <a:lnTo>
                    <a:pt x="0" y="1904512"/>
                  </a:lnTo>
                  <a:lnTo>
                    <a:pt x="0" y="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44780" tIns="144780" rIns="144780" bIns="144780" numCol="1" spcCol="1270" anchor="ctr" anchorCtr="0">
              <a:noAutofit/>
            </a:bodyPr>
            <a:lstStyle/>
            <a:p>
              <a:pPr marL="285750" lvl="1" indent="-285750" algn="l" defTabSz="1689100">
                <a:lnSpc>
                  <a:spcPct val="90000"/>
                </a:lnSpc>
                <a:spcBef>
                  <a:spcPct val="0"/>
                </a:spcBef>
                <a:spcAft>
                  <a:spcPct val="15000"/>
                </a:spcAft>
                <a:buChar char="•"/>
              </a:pPr>
              <a:r>
                <a:rPr lang="en-US" sz="3800" kern="1200" dirty="0"/>
                <a:t>Treat employees like partners, and they act like partners.</a:t>
              </a:r>
            </a:p>
          </p:txBody>
        </p:sp>
      </p:gr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5" name="Text Placeholder 4">
            <a:extLst>
              <a:ext uri="{FF2B5EF4-FFF2-40B4-BE49-F238E27FC236}">
                <a16:creationId xmlns:a16="http://schemas.microsoft.com/office/drawing/2014/main" id="{37159CD6-F23A-45A9-B494-E95EC16EA9F3}"/>
              </a:ext>
            </a:extLst>
          </p:cNvPr>
          <p:cNvSpPr>
            <a:spLocks noGrp="1"/>
          </p:cNvSpPr>
          <p:nvPr>
            <p:ph type="body" sz="quarter" idx="10"/>
          </p:nvPr>
        </p:nvSpPr>
        <p:spPr/>
        <p:txBody>
          <a:bodyPr/>
          <a:lstStyle/>
          <a:p>
            <a:r>
              <a:rPr lang="en-US" dirty="0"/>
              <a:t>Recap and Reflection Wrap-up</a:t>
            </a:r>
          </a:p>
        </p:txBody>
      </p:sp>
      <p:sp>
        <p:nvSpPr>
          <p:cNvPr id="26" name="Rectangle 25"/>
          <p:cNvSpPr/>
          <p:nvPr/>
        </p:nvSpPr>
        <p:spPr>
          <a:xfrm>
            <a:off x="-612576" y="249289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4868161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of your original response would have changed if you knew the insights provided today?</a:t>
            </a:r>
            <a:br>
              <a:rPr lang="en-US" dirty="0"/>
            </a:br>
            <a:endParaRPr lang="en-US" dirty="0"/>
          </a:p>
        </p:txBody>
      </p:sp>
      <p:sp>
        <p:nvSpPr>
          <p:cNvPr id="6" name="Content Placeholder 5">
            <a:extLst>
              <a:ext uri="{FF2B5EF4-FFF2-40B4-BE49-F238E27FC236}">
                <a16:creationId xmlns:a16="http://schemas.microsoft.com/office/drawing/2014/main" id="{0F353EEA-897C-4C3B-AFF6-C8DA509AEEAF}"/>
              </a:ext>
            </a:extLst>
          </p:cNvPr>
          <p:cNvSpPr>
            <a:spLocks noGrp="1"/>
          </p:cNvSpPr>
          <p:nvPr>
            <p:ph sz="quarter" idx="10"/>
          </p:nvPr>
        </p:nvSpPr>
        <p:spPr>
          <a:prstGeom prst="rect">
            <a:avLst/>
          </a:prstGeom>
        </p:spPr>
        <p:txBody>
          <a:bodyPr/>
          <a:lstStyle/>
          <a:p>
            <a:r>
              <a:rPr lang="en-US" dirty="0"/>
              <a:t>Revisiting Your Responses</a:t>
            </a:r>
          </a:p>
        </p:txBody>
      </p:sp>
      <p:sp>
        <p:nvSpPr>
          <p:cNvPr id="48" name="Rectangle 47"/>
          <p:cNvSpPr/>
          <p:nvPr/>
        </p:nvSpPr>
        <p:spPr>
          <a:xfrm>
            <a:off x="9142720" y="1340768"/>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9142720" y="1797324"/>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9142720" y="2253880"/>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9142720" y="2710436"/>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9142720" y="3166992"/>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56" name="Rectangle 55"/>
          <p:cNvSpPr/>
          <p:nvPr/>
        </p:nvSpPr>
        <p:spPr>
          <a:xfrm>
            <a:off x="9142720" y="3623546"/>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6" name="Rectangle 15">
            <a:extLst>
              <a:ext uri="{FF2B5EF4-FFF2-40B4-BE49-F238E27FC236}">
                <a16:creationId xmlns:a16="http://schemas.microsoft.com/office/drawing/2014/main" id="{0DC77931-361F-419B-B45F-4A175B221E8A}"/>
              </a:ext>
            </a:extLst>
          </p:cNvPr>
          <p:cNvSpPr/>
          <p:nvPr/>
        </p:nvSpPr>
        <p:spPr>
          <a:xfrm>
            <a:off x="-690760" y="5419907"/>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5" name="Rectangle 4">
            <a:extLst>
              <a:ext uri="{FF2B5EF4-FFF2-40B4-BE49-F238E27FC236}">
                <a16:creationId xmlns:a16="http://schemas.microsoft.com/office/drawing/2014/main" id="{204F9137-1B9E-443C-9E9A-BFBEFF7EA689}"/>
              </a:ext>
            </a:extLst>
          </p:cNvPr>
          <p:cNvSpPr/>
          <p:nvPr/>
        </p:nvSpPr>
        <p:spPr>
          <a:xfrm>
            <a:off x="9327672" y="5113745"/>
            <a:ext cx="4572000" cy="1477328"/>
          </a:xfrm>
          <a:prstGeom prst="rect">
            <a:avLst/>
          </a:prstGeom>
        </p:spPr>
        <p:txBody>
          <a:bodyPr>
            <a:spAutoFit/>
          </a:bodyPr>
          <a:lstStyle/>
          <a:p>
            <a:r>
              <a:rPr lang="en-US" strike="sngStrike" dirty="0"/>
              <a:t>Think of a recent situation where you felt anxious, frustrated, disappointed, or any other unpleasant emotion.</a:t>
            </a:r>
          </a:p>
          <a:p>
            <a:endParaRPr lang="en-US" strike="sngStrike" dirty="0"/>
          </a:p>
          <a:p>
            <a:r>
              <a:rPr lang="en-US" strike="sngStrike" dirty="0"/>
              <a:t>How did you address it?</a:t>
            </a:r>
          </a:p>
        </p:txBody>
      </p:sp>
      <p:sp>
        <p:nvSpPr>
          <p:cNvPr id="15" name="Text Placeholder 13">
            <a:extLst>
              <a:ext uri="{FF2B5EF4-FFF2-40B4-BE49-F238E27FC236}">
                <a16:creationId xmlns:a16="http://schemas.microsoft.com/office/drawing/2014/main" id="{C7D58E5A-FC20-4198-A4FF-7B18050672D1}"/>
              </a:ext>
            </a:extLst>
          </p:cNvPr>
          <p:cNvSpPr txBox="1">
            <a:spLocks/>
          </p:cNvSpPr>
          <p:nvPr/>
        </p:nvSpPr>
        <p:spPr>
          <a:xfrm>
            <a:off x="146472" y="3068960"/>
            <a:ext cx="8784976" cy="405759"/>
          </a:xfrm>
          <a:prstGeom prst="rect">
            <a:avLst/>
          </a:prstGeom>
          <a:noFill/>
        </p:spPr>
        <p:txBody>
          <a:bodyPr/>
          <a:lstStyle>
            <a:lvl1pPr marL="0" indent="0" algn="l" rtl="0" eaLnBrk="0" fontAlgn="base" hangingPunct="0">
              <a:spcBef>
                <a:spcPct val="20000"/>
              </a:spcBef>
              <a:spcAft>
                <a:spcPct val="0"/>
              </a:spcAft>
              <a:buFont typeface="Arial" charset="0"/>
              <a:buNone/>
              <a:defRPr sz="2000" b="1" kern="1200">
                <a:solidFill>
                  <a:schemeClr val="bg1"/>
                </a:solidFill>
                <a:latin typeface="Arial" panose="020B0604020202020204" pitchFamily="34" charset="0"/>
                <a:ea typeface="+mn-ea"/>
                <a:cs typeface="Arial" panose="020B0604020202020204" pitchFamily="34" charset="0"/>
              </a:defRPr>
            </a:lvl1pPr>
            <a:lvl2pPr marL="457200" indent="0" algn="l" rtl="0" eaLnBrk="0" fontAlgn="base" hangingPunct="0">
              <a:spcBef>
                <a:spcPct val="20000"/>
              </a:spcBef>
              <a:spcAft>
                <a:spcPct val="0"/>
              </a:spcAft>
              <a:buFont typeface="Arial" charset="0"/>
              <a:buNone/>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rgbClr val="2A459D"/>
                </a:solidFill>
              </a:rPr>
              <a:t>Next Steps in Success</a:t>
            </a:r>
          </a:p>
        </p:txBody>
      </p:sp>
      <p:sp>
        <p:nvSpPr>
          <p:cNvPr id="18" name="Title 1">
            <a:extLst>
              <a:ext uri="{FF2B5EF4-FFF2-40B4-BE49-F238E27FC236}">
                <a16:creationId xmlns:a16="http://schemas.microsoft.com/office/drawing/2014/main" id="{038BCCAB-D8A9-4746-8550-0F4BD9D34C3D}"/>
              </a:ext>
            </a:extLst>
          </p:cNvPr>
          <p:cNvSpPr txBox="1">
            <a:spLocks/>
          </p:cNvSpPr>
          <p:nvPr/>
        </p:nvSpPr>
        <p:spPr>
          <a:xfrm>
            <a:off x="179512" y="3429000"/>
            <a:ext cx="8784976" cy="288032"/>
          </a:xfrm>
          <a:prstGeom prst="rect">
            <a:avLst/>
          </a:prstGeom>
        </p:spPr>
        <p:txBody>
          <a:bodyPr anchor="t"/>
          <a:lstStyle>
            <a:lvl1pPr algn="l" rtl="0" eaLnBrk="0" fontAlgn="base" hangingPunct="0">
              <a:spcBef>
                <a:spcPct val="0"/>
              </a:spcBef>
              <a:spcAft>
                <a:spcPct val="0"/>
              </a:spcAft>
              <a:defRPr sz="1400" kern="1200">
                <a:solidFill>
                  <a:schemeClr val="bg1">
                    <a:lumMod val="50000"/>
                  </a:schemeClr>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dirty="0"/>
              <a:t>Apply What You’ve Learned</a:t>
            </a:r>
          </a:p>
        </p:txBody>
      </p:sp>
      <p:sp>
        <p:nvSpPr>
          <p:cNvPr id="19" name="Rectangle 18">
            <a:extLst>
              <a:ext uri="{FF2B5EF4-FFF2-40B4-BE49-F238E27FC236}">
                <a16:creationId xmlns:a16="http://schemas.microsoft.com/office/drawing/2014/main" id="{17D7E95A-77D5-4896-955C-6135A7800E3E}"/>
              </a:ext>
            </a:extLst>
          </p:cNvPr>
          <p:cNvSpPr/>
          <p:nvPr/>
        </p:nvSpPr>
        <p:spPr>
          <a:xfrm>
            <a:off x="5449008" y="4207039"/>
            <a:ext cx="3888432" cy="923330"/>
          </a:xfrm>
          <a:prstGeom prst="rect">
            <a:avLst/>
          </a:prstGeom>
        </p:spPr>
        <p:txBody>
          <a:bodyPr wrap="square">
            <a:spAutoFit/>
          </a:bodyPr>
          <a:lstStyle/>
          <a:p>
            <a:pPr marL="0" indent="0">
              <a:buNone/>
            </a:pPr>
            <a:r>
              <a:rPr lang="en-US" dirty="0"/>
              <a:t>Your next step is to complete the On-the-Job section of the XXXX Career Development topic.</a:t>
            </a:r>
          </a:p>
        </p:txBody>
      </p:sp>
    </p:spTree>
    <p:extLst>
      <p:ext uri="{BB962C8B-B14F-4D97-AF65-F5344CB8AC3E}">
        <p14:creationId xmlns:p14="http://schemas.microsoft.com/office/powerpoint/2010/main" val="4073391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8BC9EAF4-DA8A-4C44-927C-4F078AE4C30B}"/>
              </a:ext>
            </a:extLst>
          </p:cNvPr>
          <p:cNvSpPr>
            <a:spLocks noGrp="1"/>
          </p:cNvSpPr>
          <p:nvPr>
            <p:ph sz="quarter" idx="11"/>
          </p:nvPr>
        </p:nvSpPr>
        <p:spPr/>
        <p:txBody>
          <a:bodyPr/>
          <a:lstStyle/>
          <a:p>
            <a:endParaRPr lang="en-US"/>
          </a:p>
        </p:txBody>
      </p:sp>
      <p:sp>
        <p:nvSpPr>
          <p:cNvPr id="11266" name="Title 1"/>
          <p:cNvSpPr>
            <a:spLocks noGrp="1"/>
          </p:cNvSpPr>
          <p:nvPr>
            <p:ph type="title"/>
          </p:nvPr>
        </p:nvSpPr>
        <p:spPr/>
        <p:txBody>
          <a:bodyPr/>
          <a:lstStyle/>
          <a:p>
            <a:r>
              <a:rPr lang="en-US" dirty="0"/>
              <a:t>Employee Turnover</a:t>
            </a:r>
          </a:p>
        </p:txBody>
      </p:sp>
      <p:grpSp>
        <p:nvGrpSpPr>
          <p:cNvPr id="3" name="Group 2">
            <a:extLst>
              <a:ext uri="{FF2B5EF4-FFF2-40B4-BE49-F238E27FC236}">
                <a16:creationId xmlns:a16="http://schemas.microsoft.com/office/drawing/2014/main" id="{9D00687B-80EF-474C-B3B4-48ABD09FDBCF}"/>
              </a:ext>
            </a:extLst>
          </p:cNvPr>
          <p:cNvGrpSpPr/>
          <p:nvPr/>
        </p:nvGrpSpPr>
        <p:grpSpPr>
          <a:xfrm>
            <a:off x="990588" y="1602409"/>
            <a:ext cx="7162822" cy="4521543"/>
            <a:chOff x="990588" y="1602409"/>
            <a:chExt cx="7162822" cy="4521543"/>
          </a:xfrm>
        </p:grpSpPr>
        <p:sp>
          <p:nvSpPr>
            <p:cNvPr id="4" name="Freeform: Shape 3">
              <a:extLst>
                <a:ext uri="{FF2B5EF4-FFF2-40B4-BE49-F238E27FC236}">
                  <a16:creationId xmlns:a16="http://schemas.microsoft.com/office/drawing/2014/main" id="{AA388802-49DE-4E6B-9C30-0E4C131177DA}"/>
                </a:ext>
              </a:extLst>
            </p:cNvPr>
            <p:cNvSpPr/>
            <p:nvPr/>
          </p:nvSpPr>
          <p:spPr>
            <a:xfrm>
              <a:off x="990588" y="1602409"/>
              <a:ext cx="7162822" cy="1458562"/>
            </a:xfrm>
            <a:custGeom>
              <a:avLst/>
              <a:gdLst>
                <a:gd name="connsiteX0" fmla="*/ 0 w 7162822"/>
                <a:gd name="connsiteY0" fmla="*/ 0 h 1458562"/>
                <a:gd name="connsiteX1" fmla="*/ 7162822 w 7162822"/>
                <a:gd name="connsiteY1" fmla="*/ 0 h 1458562"/>
                <a:gd name="connsiteX2" fmla="*/ 7162822 w 7162822"/>
                <a:gd name="connsiteY2" fmla="*/ 1458562 h 1458562"/>
                <a:gd name="connsiteX3" fmla="*/ 0 w 7162822"/>
                <a:gd name="connsiteY3" fmla="*/ 1458562 h 1458562"/>
                <a:gd name="connsiteX4" fmla="*/ 0 w 7162822"/>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62822" h="1458562">
                  <a:moveTo>
                    <a:pt x="0" y="0"/>
                  </a:moveTo>
                  <a:lnTo>
                    <a:pt x="7162822" y="0"/>
                  </a:lnTo>
                  <a:lnTo>
                    <a:pt x="7162822"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Important to the onboarding process</a:t>
              </a:r>
            </a:p>
          </p:txBody>
        </p:sp>
        <p:sp>
          <p:nvSpPr>
            <p:cNvPr id="5" name="Freeform: Shape 4">
              <a:extLst>
                <a:ext uri="{FF2B5EF4-FFF2-40B4-BE49-F238E27FC236}">
                  <a16:creationId xmlns:a16="http://schemas.microsoft.com/office/drawing/2014/main" id="{C19DC9E6-3760-4BF6-98FC-34E3FF752FF3}"/>
                </a:ext>
              </a:extLst>
            </p:cNvPr>
            <p:cNvSpPr/>
            <p:nvPr/>
          </p:nvSpPr>
          <p:spPr>
            <a:xfrm>
              <a:off x="2819403" y="3133900"/>
              <a:ext cx="3505194" cy="1458562"/>
            </a:xfrm>
            <a:custGeom>
              <a:avLst/>
              <a:gdLst>
                <a:gd name="connsiteX0" fmla="*/ 0 w 3505194"/>
                <a:gd name="connsiteY0" fmla="*/ 0 h 1458562"/>
                <a:gd name="connsiteX1" fmla="*/ 3505194 w 3505194"/>
                <a:gd name="connsiteY1" fmla="*/ 0 h 1458562"/>
                <a:gd name="connsiteX2" fmla="*/ 3505194 w 3505194"/>
                <a:gd name="connsiteY2" fmla="*/ 1458562 h 1458562"/>
                <a:gd name="connsiteX3" fmla="*/ 0 w 3505194"/>
                <a:gd name="connsiteY3" fmla="*/ 1458562 h 1458562"/>
                <a:gd name="connsiteX4" fmla="*/ 0 w 3505194"/>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5194" h="1458562">
                  <a:moveTo>
                    <a:pt x="0" y="0"/>
                  </a:moveTo>
                  <a:lnTo>
                    <a:pt x="3505194" y="0"/>
                  </a:lnTo>
                  <a:lnTo>
                    <a:pt x="3505194"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First 90 days</a:t>
              </a:r>
            </a:p>
          </p:txBody>
        </p:sp>
        <p:sp>
          <p:nvSpPr>
            <p:cNvPr id="6" name="Freeform: Shape 5">
              <a:extLst>
                <a:ext uri="{FF2B5EF4-FFF2-40B4-BE49-F238E27FC236}">
                  <a16:creationId xmlns:a16="http://schemas.microsoft.com/office/drawing/2014/main" id="{EA634949-6439-4FC8-B131-8F7477560D81}"/>
                </a:ext>
              </a:extLst>
            </p:cNvPr>
            <p:cNvSpPr/>
            <p:nvPr/>
          </p:nvSpPr>
          <p:spPr>
            <a:xfrm>
              <a:off x="1066805" y="4665390"/>
              <a:ext cx="7010388" cy="1458562"/>
            </a:xfrm>
            <a:custGeom>
              <a:avLst/>
              <a:gdLst>
                <a:gd name="connsiteX0" fmla="*/ 0 w 7010388"/>
                <a:gd name="connsiteY0" fmla="*/ 0 h 1458562"/>
                <a:gd name="connsiteX1" fmla="*/ 7010388 w 7010388"/>
                <a:gd name="connsiteY1" fmla="*/ 0 h 1458562"/>
                <a:gd name="connsiteX2" fmla="*/ 7010388 w 7010388"/>
                <a:gd name="connsiteY2" fmla="*/ 1458562 h 1458562"/>
                <a:gd name="connsiteX3" fmla="*/ 0 w 7010388"/>
                <a:gd name="connsiteY3" fmla="*/ 1458562 h 1458562"/>
                <a:gd name="connsiteX4" fmla="*/ 0 w 7010388"/>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0388" h="1458562">
                  <a:moveTo>
                    <a:pt x="0" y="0"/>
                  </a:moveTo>
                  <a:lnTo>
                    <a:pt x="7010388" y="0"/>
                  </a:lnTo>
                  <a:lnTo>
                    <a:pt x="7010388" y="1458562"/>
                  </a:lnTo>
                  <a:lnTo>
                    <a:pt x="0" y="145856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Anxious or uncertain about expectations</a:t>
              </a:r>
            </a:p>
          </p:txBody>
        </p:sp>
      </p:grpSp>
    </p:spTree>
    <p:extLst>
      <p:ext uri="{BB962C8B-B14F-4D97-AF65-F5344CB8AC3E}">
        <p14:creationId xmlns:p14="http://schemas.microsoft.com/office/powerpoint/2010/main" val="203323751"/>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p:cNvSpPr txBox="1">
            <a:spLocks/>
          </p:cNvSpPr>
          <p:nvPr/>
        </p:nvSpPr>
        <p:spPr>
          <a:xfrm>
            <a:off x="9612560" y="3623546"/>
            <a:ext cx="1326468" cy="658216"/>
          </a:xfrm>
          <a:prstGeom prst="rect">
            <a:avLst/>
          </a:prstGeom>
          <a:solidFill>
            <a:srgbClr val="FF9100"/>
          </a:solidFill>
        </p:spPr>
        <p:txBody>
          <a:bodyPr vert="horz" lIns="91440" tIns="45720" rIns="91440" bIns="45720" rtlCol="0" anchor="ctr">
            <a:normAutofit fontScale="85000" lnSpcReduction="10000"/>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r>
              <a:rPr lang="en-US" sz="1400" dirty="0">
                <a:solidFill>
                  <a:schemeClr val="bg1"/>
                </a:solidFill>
              </a:rPr>
              <a:t>Learn – Apply –  Practice – Evaluate</a:t>
            </a:r>
          </a:p>
        </p:txBody>
      </p:sp>
      <p:sp>
        <p:nvSpPr>
          <p:cNvPr id="17" name="Content Placeholder 1"/>
          <p:cNvSpPr txBox="1">
            <a:spLocks/>
          </p:cNvSpPr>
          <p:nvPr/>
        </p:nvSpPr>
        <p:spPr bwMode="auto">
          <a:xfrm>
            <a:off x="8100392" y="4430250"/>
            <a:ext cx="5266928"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sz="1800" strike="sngStrike" dirty="0"/>
              <a:t>Which insights of leadership and influence from today’s session will you apply immediately?</a:t>
            </a:r>
          </a:p>
        </p:txBody>
      </p:sp>
      <p:sp>
        <p:nvSpPr>
          <p:cNvPr id="11" name="Rectangle 10">
            <a:extLst>
              <a:ext uri="{FF2B5EF4-FFF2-40B4-BE49-F238E27FC236}">
                <a16:creationId xmlns:a16="http://schemas.microsoft.com/office/drawing/2014/main" id="{7503F8CE-6BB4-4283-8D05-72F26F70D15B}"/>
              </a:ext>
            </a:extLst>
          </p:cNvPr>
          <p:cNvSpPr/>
          <p:nvPr/>
        </p:nvSpPr>
        <p:spPr>
          <a:xfrm>
            <a:off x="-828600" y="356524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3" name="Title 12">
            <a:extLst>
              <a:ext uri="{FF2B5EF4-FFF2-40B4-BE49-F238E27FC236}">
                <a16:creationId xmlns:a16="http://schemas.microsoft.com/office/drawing/2014/main" id="{1A1EC27B-F436-49AE-9BCF-F3EECC65A6FD}"/>
              </a:ext>
            </a:extLst>
          </p:cNvPr>
          <p:cNvSpPr>
            <a:spLocks noGrp="1"/>
          </p:cNvSpPr>
          <p:nvPr>
            <p:ph type="title"/>
          </p:nvPr>
        </p:nvSpPr>
        <p:spPr/>
        <p:txBody>
          <a:bodyPr/>
          <a:lstStyle/>
          <a:p>
            <a:r>
              <a:rPr lang="en-US" dirty="0"/>
              <a:t>Survey</a:t>
            </a:r>
          </a:p>
        </p:txBody>
      </p:sp>
      <p:sp>
        <p:nvSpPr>
          <p:cNvPr id="14" name="Text Placeholder 13">
            <a:extLst>
              <a:ext uri="{FF2B5EF4-FFF2-40B4-BE49-F238E27FC236}">
                <a16:creationId xmlns:a16="http://schemas.microsoft.com/office/drawing/2014/main" id="{7E249B0A-5262-4228-8EF4-64D85ABE2986}"/>
              </a:ext>
            </a:extLst>
          </p:cNvPr>
          <p:cNvSpPr>
            <a:spLocks noGrp="1"/>
          </p:cNvSpPr>
          <p:nvPr>
            <p:ph sz="quarter" idx="10"/>
          </p:nvPr>
        </p:nvSpPr>
        <p:spPr>
          <a:prstGeom prst="rect">
            <a:avLst/>
          </a:prstGeom>
        </p:spPr>
        <p:txBody>
          <a:bodyPr/>
          <a:lstStyle/>
          <a:p>
            <a:r>
              <a:rPr lang="en-US" dirty="0"/>
              <a:t>Thank you!</a:t>
            </a:r>
          </a:p>
        </p:txBody>
      </p:sp>
      <p:sp>
        <p:nvSpPr>
          <p:cNvPr id="15" name="Rectangle 14">
            <a:extLst>
              <a:ext uri="{FF2B5EF4-FFF2-40B4-BE49-F238E27FC236}">
                <a16:creationId xmlns:a16="http://schemas.microsoft.com/office/drawing/2014/main" id="{AB6C3694-6265-4C2C-ADD8-3ABA5FC0DF64}"/>
              </a:ext>
            </a:extLst>
          </p:cNvPr>
          <p:cNvSpPr/>
          <p:nvPr/>
        </p:nvSpPr>
        <p:spPr>
          <a:xfrm>
            <a:off x="9155440" y="795466"/>
            <a:ext cx="4572000" cy="1200329"/>
          </a:xfrm>
          <a:prstGeom prst="rect">
            <a:avLst/>
          </a:prstGeom>
        </p:spPr>
        <p:txBody>
          <a:bodyPr>
            <a:spAutoFit/>
          </a:bodyPr>
          <a:lstStyle/>
          <a:p>
            <a:pPr defTabSz="471145">
              <a:defRPr/>
            </a:pPr>
            <a:r>
              <a:rPr lang="en-US" dirty="0"/>
              <a:t>[Time: 1/2 minute]</a:t>
            </a:r>
          </a:p>
          <a:p>
            <a:endParaRPr lang="en-US" b="1" dirty="0"/>
          </a:p>
          <a:p>
            <a:r>
              <a:rPr lang="en-US" i="1" dirty="0"/>
              <a:t>Instructions:</a:t>
            </a:r>
            <a:r>
              <a:rPr lang="en-US" dirty="0"/>
              <a:t> Thank participants for their time and active participation.</a:t>
            </a:r>
          </a:p>
        </p:txBody>
      </p:sp>
    </p:spTree>
    <p:extLst>
      <p:ext uri="{BB962C8B-B14F-4D97-AF65-F5344CB8AC3E}">
        <p14:creationId xmlns:p14="http://schemas.microsoft.com/office/powerpoint/2010/main" val="2386403046"/>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6671645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4217809307"/>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41310508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9FEB877F-E849-4B5B-8159-F09DFB5F9176}"/>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Realistic Expectations</a:t>
            </a:r>
          </a:p>
        </p:txBody>
      </p:sp>
      <p:grpSp>
        <p:nvGrpSpPr>
          <p:cNvPr id="3" name="Group 2">
            <a:extLst>
              <a:ext uri="{FF2B5EF4-FFF2-40B4-BE49-F238E27FC236}">
                <a16:creationId xmlns:a16="http://schemas.microsoft.com/office/drawing/2014/main" id="{FA07FAEA-7420-4E9C-9711-900154F863B3}"/>
              </a:ext>
            </a:extLst>
          </p:cNvPr>
          <p:cNvGrpSpPr/>
          <p:nvPr/>
        </p:nvGrpSpPr>
        <p:grpSpPr>
          <a:xfrm>
            <a:off x="459293" y="1600200"/>
            <a:ext cx="8225413" cy="4525962"/>
            <a:chOff x="459293" y="1600200"/>
            <a:chExt cx="8225413" cy="4525962"/>
          </a:xfrm>
        </p:grpSpPr>
        <p:sp>
          <p:nvSpPr>
            <p:cNvPr id="4" name="Arrow: Right 3">
              <a:extLst>
                <a:ext uri="{FF2B5EF4-FFF2-40B4-BE49-F238E27FC236}">
                  <a16:creationId xmlns:a16="http://schemas.microsoft.com/office/drawing/2014/main" id="{EF35C7A0-2BBE-40A1-BB4B-28E880EA9F82}"/>
                </a:ext>
              </a:extLst>
            </p:cNvPr>
            <p:cNvSpPr/>
            <p:nvPr/>
          </p:nvSpPr>
          <p:spPr>
            <a:xfrm>
              <a:off x="6355665" y="1600200"/>
              <a:ext cx="2329041" cy="1414363"/>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AAF5C90E-51DD-4969-8125-AA8D98482991}"/>
                </a:ext>
              </a:extLst>
            </p:cNvPr>
            <p:cNvSpPr/>
            <p:nvPr/>
          </p:nvSpPr>
          <p:spPr>
            <a:xfrm>
              <a:off x="459293" y="1600200"/>
              <a:ext cx="5896371" cy="1414363"/>
            </a:xfrm>
            <a:custGeom>
              <a:avLst/>
              <a:gdLst>
                <a:gd name="connsiteX0" fmla="*/ 0 w 5896371"/>
                <a:gd name="connsiteY0" fmla="*/ 235732 h 1414363"/>
                <a:gd name="connsiteX1" fmla="*/ 235732 w 5896371"/>
                <a:gd name="connsiteY1" fmla="*/ 0 h 1414363"/>
                <a:gd name="connsiteX2" fmla="*/ 5660639 w 5896371"/>
                <a:gd name="connsiteY2" fmla="*/ 0 h 1414363"/>
                <a:gd name="connsiteX3" fmla="*/ 5896371 w 5896371"/>
                <a:gd name="connsiteY3" fmla="*/ 235732 h 1414363"/>
                <a:gd name="connsiteX4" fmla="*/ 5896371 w 5896371"/>
                <a:gd name="connsiteY4" fmla="*/ 1178631 h 1414363"/>
                <a:gd name="connsiteX5" fmla="*/ 5660639 w 5896371"/>
                <a:gd name="connsiteY5" fmla="*/ 1414363 h 1414363"/>
                <a:gd name="connsiteX6" fmla="*/ 235732 w 5896371"/>
                <a:gd name="connsiteY6" fmla="*/ 1414363 h 1414363"/>
                <a:gd name="connsiteX7" fmla="*/ 0 w 5896371"/>
                <a:gd name="connsiteY7" fmla="*/ 1178631 h 1414363"/>
                <a:gd name="connsiteX8" fmla="*/ 0 w 5896371"/>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96371" h="1414363">
                  <a:moveTo>
                    <a:pt x="0" y="235732"/>
                  </a:moveTo>
                  <a:cubicBezTo>
                    <a:pt x="0" y="105541"/>
                    <a:pt x="105541" y="0"/>
                    <a:pt x="235732" y="0"/>
                  </a:cubicBezTo>
                  <a:lnTo>
                    <a:pt x="5660639" y="0"/>
                  </a:lnTo>
                  <a:cubicBezTo>
                    <a:pt x="5790830" y="0"/>
                    <a:pt x="5896371" y="105541"/>
                    <a:pt x="5896371" y="235732"/>
                  </a:cubicBezTo>
                  <a:lnTo>
                    <a:pt x="5896371" y="1178631"/>
                  </a:lnTo>
                  <a:cubicBezTo>
                    <a:pt x="5896371" y="1308822"/>
                    <a:pt x="5790830" y="1414363"/>
                    <a:pt x="5660639"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36684" tIns="152864" rIns="236684" bIns="152864" numCol="1" spcCol="1270" anchor="ctr" anchorCtr="0">
              <a:noAutofit/>
            </a:bodyPr>
            <a:lstStyle/>
            <a:p>
              <a:pPr marL="0" lvl="0" indent="0" algn="ctr" defTabSz="1955800">
                <a:lnSpc>
                  <a:spcPct val="90000"/>
                </a:lnSpc>
                <a:spcBef>
                  <a:spcPct val="0"/>
                </a:spcBef>
                <a:spcAft>
                  <a:spcPct val="35000"/>
                </a:spcAft>
                <a:buNone/>
              </a:pPr>
              <a:r>
                <a:rPr lang="en-US" sz="4400" kern="1200" dirty="0"/>
                <a:t>Key opportunity</a:t>
              </a:r>
            </a:p>
          </p:txBody>
        </p:sp>
        <p:sp>
          <p:nvSpPr>
            <p:cNvPr id="6" name="Arrow: Right 5">
              <a:extLst>
                <a:ext uri="{FF2B5EF4-FFF2-40B4-BE49-F238E27FC236}">
                  <a16:creationId xmlns:a16="http://schemas.microsoft.com/office/drawing/2014/main" id="{BA3C7DB1-25DC-437E-BC1B-BE4217851CAB}"/>
                </a:ext>
              </a:extLst>
            </p:cNvPr>
            <p:cNvSpPr/>
            <p:nvPr/>
          </p:nvSpPr>
          <p:spPr>
            <a:xfrm>
              <a:off x="6355665" y="3155999"/>
              <a:ext cx="2329041" cy="1414363"/>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B91C8C36-0764-4119-96E6-BB9EA34ED9BC}"/>
                </a:ext>
              </a:extLst>
            </p:cNvPr>
            <p:cNvSpPr/>
            <p:nvPr/>
          </p:nvSpPr>
          <p:spPr>
            <a:xfrm>
              <a:off x="459293" y="3155999"/>
              <a:ext cx="5896371" cy="1414363"/>
            </a:xfrm>
            <a:custGeom>
              <a:avLst/>
              <a:gdLst>
                <a:gd name="connsiteX0" fmla="*/ 0 w 5896371"/>
                <a:gd name="connsiteY0" fmla="*/ 235732 h 1414363"/>
                <a:gd name="connsiteX1" fmla="*/ 235732 w 5896371"/>
                <a:gd name="connsiteY1" fmla="*/ 0 h 1414363"/>
                <a:gd name="connsiteX2" fmla="*/ 5660639 w 5896371"/>
                <a:gd name="connsiteY2" fmla="*/ 0 h 1414363"/>
                <a:gd name="connsiteX3" fmla="*/ 5896371 w 5896371"/>
                <a:gd name="connsiteY3" fmla="*/ 235732 h 1414363"/>
                <a:gd name="connsiteX4" fmla="*/ 5896371 w 5896371"/>
                <a:gd name="connsiteY4" fmla="*/ 1178631 h 1414363"/>
                <a:gd name="connsiteX5" fmla="*/ 5660639 w 5896371"/>
                <a:gd name="connsiteY5" fmla="*/ 1414363 h 1414363"/>
                <a:gd name="connsiteX6" fmla="*/ 235732 w 5896371"/>
                <a:gd name="connsiteY6" fmla="*/ 1414363 h 1414363"/>
                <a:gd name="connsiteX7" fmla="*/ 0 w 5896371"/>
                <a:gd name="connsiteY7" fmla="*/ 1178631 h 1414363"/>
                <a:gd name="connsiteX8" fmla="*/ 0 w 5896371"/>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96371" h="1414363">
                  <a:moveTo>
                    <a:pt x="0" y="235732"/>
                  </a:moveTo>
                  <a:cubicBezTo>
                    <a:pt x="0" y="105541"/>
                    <a:pt x="105541" y="0"/>
                    <a:pt x="235732" y="0"/>
                  </a:cubicBezTo>
                  <a:lnTo>
                    <a:pt x="5660639" y="0"/>
                  </a:lnTo>
                  <a:cubicBezTo>
                    <a:pt x="5790830" y="0"/>
                    <a:pt x="5896371" y="105541"/>
                    <a:pt x="5896371" y="235732"/>
                  </a:cubicBezTo>
                  <a:lnTo>
                    <a:pt x="5896371" y="1178631"/>
                  </a:lnTo>
                  <a:cubicBezTo>
                    <a:pt x="5896371" y="1308822"/>
                    <a:pt x="5790830" y="1414363"/>
                    <a:pt x="5660639"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36684" tIns="152864" rIns="236684" bIns="152864" numCol="1" spcCol="1270" anchor="ctr" anchorCtr="0">
              <a:noAutofit/>
            </a:bodyPr>
            <a:lstStyle/>
            <a:p>
              <a:pPr marL="0" lvl="0" indent="0" algn="ctr" defTabSz="1955800">
                <a:lnSpc>
                  <a:spcPct val="90000"/>
                </a:lnSpc>
                <a:spcBef>
                  <a:spcPct val="0"/>
                </a:spcBef>
                <a:spcAft>
                  <a:spcPct val="35000"/>
                </a:spcAft>
                <a:buNone/>
              </a:pPr>
              <a:r>
                <a:rPr lang="en-US" sz="4400" kern="1200" dirty="0"/>
                <a:t>Alleviate anxiety</a:t>
              </a:r>
            </a:p>
          </p:txBody>
        </p:sp>
        <p:sp>
          <p:nvSpPr>
            <p:cNvPr id="8" name="Arrow: Right 7">
              <a:extLst>
                <a:ext uri="{FF2B5EF4-FFF2-40B4-BE49-F238E27FC236}">
                  <a16:creationId xmlns:a16="http://schemas.microsoft.com/office/drawing/2014/main" id="{CED1A57B-2B42-42F2-8451-2C9331A653F8}"/>
                </a:ext>
              </a:extLst>
            </p:cNvPr>
            <p:cNvSpPr/>
            <p:nvPr/>
          </p:nvSpPr>
          <p:spPr>
            <a:xfrm>
              <a:off x="6355665" y="4711799"/>
              <a:ext cx="2329041" cy="1414363"/>
            </a:xfrm>
            <a:prstGeom prst="rightArrow">
              <a:avLst>
                <a:gd name="adj1" fmla="val 75000"/>
                <a:gd name="adj2" fmla="val 50000"/>
              </a:avLst>
            </a:pr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98FEDA7C-7C32-4D1B-9380-BACEEA4FE0D4}"/>
                </a:ext>
              </a:extLst>
            </p:cNvPr>
            <p:cNvSpPr/>
            <p:nvPr/>
          </p:nvSpPr>
          <p:spPr>
            <a:xfrm>
              <a:off x="459293" y="4711799"/>
              <a:ext cx="5896371" cy="1414363"/>
            </a:xfrm>
            <a:custGeom>
              <a:avLst/>
              <a:gdLst>
                <a:gd name="connsiteX0" fmla="*/ 0 w 5896371"/>
                <a:gd name="connsiteY0" fmla="*/ 235732 h 1414363"/>
                <a:gd name="connsiteX1" fmla="*/ 235732 w 5896371"/>
                <a:gd name="connsiteY1" fmla="*/ 0 h 1414363"/>
                <a:gd name="connsiteX2" fmla="*/ 5660639 w 5896371"/>
                <a:gd name="connsiteY2" fmla="*/ 0 h 1414363"/>
                <a:gd name="connsiteX3" fmla="*/ 5896371 w 5896371"/>
                <a:gd name="connsiteY3" fmla="*/ 235732 h 1414363"/>
                <a:gd name="connsiteX4" fmla="*/ 5896371 w 5896371"/>
                <a:gd name="connsiteY4" fmla="*/ 1178631 h 1414363"/>
                <a:gd name="connsiteX5" fmla="*/ 5660639 w 5896371"/>
                <a:gd name="connsiteY5" fmla="*/ 1414363 h 1414363"/>
                <a:gd name="connsiteX6" fmla="*/ 235732 w 5896371"/>
                <a:gd name="connsiteY6" fmla="*/ 1414363 h 1414363"/>
                <a:gd name="connsiteX7" fmla="*/ 0 w 5896371"/>
                <a:gd name="connsiteY7" fmla="*/ 1178631 h 1414363"/>
                <a:gd name="connsiteX8" fmla="*/ 0 w 5896371"/>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96371" h="1414363">
                  <a:moveTo>
                    <a:pt x="0" y="235732"/>
                  </a:moveTo>
                  <a:cubicBezTo>
                    <a:pt x="0" y="105541"/>
                    <a:pt x="105541" y="0"/>
                    <a:pt x="235732" y="0"/>
                  </a:cubicBezTo>
                  <a:lnTo>
                    <a:pt x="5660639" y="0"/>
                  </a:lnTo>
                  <a:cubicBezTo>
                    <a:pt x="5790830" y="0"/>
                    <a:pt x="5896371" y="105541"/>
                    <a:pt x="5896371" y="235732"/>
                  </a:cubicBezTo>
                  <a:lnTo>
                    <a:pt x="5896371" y="1178631"/>
                  </a:lnTo>
                  <a:cubicBezTo>
                    <a:pt x="5896371" y="1308822"/>
                    <a:pt x="5790830" y="1414363"/>
                    <a:pt x="5660639"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36684" tIns="152864" rIns="236684" bIns="152864" numCol="1" spcCol="1270" anchor="ctr" anchorCtr="0">
              <a:noAutofit/>
            </a:bodyPr>
            <a:lstStyle/>
            <a:p>
              <a:pPr marL="0" lvl="0" indent="0" algn="ctr" defTabSz="1955800">
                <a:lnSpc>
                  <a:spcPct val="90000"/>
                </a:lnSpc>
                <a:spcBef>
                  <a:spcPct val="0"/>
                </a:spcBef>
                <a:spcAft>
                  <a:spcPct val="35000"/>
                </a:spcAft>
                <a:buNone/>
              </a:pPr>
              <a:r>
                <a:rPr lang="en-US" sz="4400" kern="1200" dirty="0"/>
                <a:t>Help socialize new hires</a:t>
              </a:r>
            </a:p>
          </p:txBody>
        </p:sp>
      </p:grpSp>
    </p:spTree>
    <p:extLst>
      <p:ext uri="{BB962C8B-B14F-4D97-AF65-F5344CB8AC3E}">
        <p14:creationId xmlns:p14="http://schemas.microsoft.com/office/powerpoint/2010/main" val="2857020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27663121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51C4E627-A42D-41B9-A219-307DC09EB183}"/>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709C1006-49FD-4F9E-A0AF-F330FAFDA774}"/>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C69AEE6A-D01F-4F2B-9501-54CC3ED9608E}"/>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Marisol was hired into an entry-level job at a major firm</a:t>
              </a:r>
            </a:p>
          </p:txBody>
        </p:sp>
        <p:sp>
          <p:nvSpPr>
            <p:cNvPr id="5" name="Rectangle: Rounded Corners 4">
              <a:extLst>
                <a:ext uri="{FF2B5EF4-FFF2-40B4-BE49-F238E27FC236}">
                  <a16:creationId xmlns:a16="http://schemas.microsoft.com/office/drawing/2014/main" id="{BAF3A4BB-34AA-43EC-A175-DFCB29239297}"/>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DE9B4D9C-74F3-44AE-8BAA-37123734AB83}"/>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Her manager handed her a large stack of paperwork</a:t>
              </a:r>
            </a:p>
          </p:txBody>
        </p:sp>
        <p:sp>
          <p:nvSpPr>
            <p:cNvPr id="7" name="Rectangle: Rounded Corners 6">
              <a:extLst>
                <a:ext uri="{FF2B5EF4-FFF2-40B4-BE49-F238E27FC236}">
                  <a16:creationId xmlns:a16="http://schemas.microsoft.com/office/drawing/2014/main" id="{C2CFEB8D-B3ED-4E99-83A6-B137594746B5}"/>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E85E8E2E-C65C-4E72-A387-CF1880D0BD9C}"/>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was unsure what she was expected to do</a:t>
              </a:r>
            </a:p>
          </p:txBody>
        </p:sp>
        <p:sp>
          <p:nvSpPr>
            <p:cNvPr id="9" name="Rectangle: Rounded Corners 8">
              <a:extLst>
                <a:ext uri="{FF2B5EF4-FFF2-40B4-BE49-F238E27FC236}">
                  <a16:creationId xmlns:a16="http://schemas.microsoft.com/office/drawing/2014/main" id="{CE8D4FD0-B7D3-499F-A662-56EB960325FF}"/>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B65B6886-A0BB-4335-BA11-91F90524A1AB}"/>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wondered if she would ever get the hang of this new job.</a:t>
              </a:r>
            </a:p>
          </p:txBody>
        </p:sp>
      </p:grpSp>
    </p:spTree>
    <p:extLst>
      <p:ext uri="{BB962C8B-B14F-4D97-AF65-F5344CB8AC3E}">
        <p14:creationId xmlns:p14="http://schemas.microsoft.com/office/powerpoint/2010/main" val="1279212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Which of the following is true on onboarding?</a:t>
            </a:r>
          </a:p>
          <a:p>
            <a:pPr marL="690563" lvl="0">
              <a:lnSpc>
                <a:spcPct val="115000"/>
              </a:lnSpc>
              <a:spcBef>
                <a:spcPts val="0"/>
              </a:spcBef>
              <a:spcAft>
                <a:spcPts val="0"/>
              </a:spcAft>
              <a:buFont typeface="+mj-lt"/>
              <a:buAutoNum type="alphaLcParenR"/>
            </a:pPr>
            <a:r>
              <a:rPr lang="en-US" dirty="0">
                <a:ea typeface="Times New Roman"/>
                <a:cs typeface="Times New Roman"/>
              </a:rPr>
              <a:t>It is complete in a new hire’s first day</a:t>
            </a:r>
          </a:p>
          <a:p>
            <a:pPr marL="690563" lvl="0">
              <a:lnSpc>
                <a:spcPct val="115000"/>
              </a:lnSpc>
              <a:spcBef>
                <a:spcPts val="0"/>
              </a:spcBef>
              <a:spcAft>
                <a:spcPts val="0"/>
              </a:spcAft>
              <a:buFont typeface="+mj-lt"/>
              <a:buAutoNum type="alphaLcParenR"/>
            </a:pPr>
            <a:r>
              <a:rPr lang="en-US" dirty="0">
                <a:ea typeface="Times New Roman"/>
                <a:cs typeface="Times New Roman"/>
              </a:rPr>
              <a:t>It is a relatively small organizational investment</a:t>
            </a:r>
          </a:p>
          <a:p>
            <a:pPr marL="690563" lvl="0">
              <a:lnSpc>
                <a:spcPct val="115000"/>
              </a:lnSpc>
              <a:spcBef>
                <a:spcPts val="0"/>
              </a:spcBef>
              <a:spcAft>
                <a:spcPts val="0"/>
              </a:spcAft>
              <a:buFont typeface="+mj-lt"/>
              <a:buAutoNum type="alphaLcParenR"/>
            </a:pPr>
            <a:r>
              <a:rPr lang="en-US" dirty="0">
                <a:ea typeface="Times New Roman"/>
                <a:cs typeface="Times New Roman"/>
              </a:rPr>
              <a:t>It has no impact on employee retention</a:t>
            </a:r>
          </a:p>
          <a:p>
            <a:pPr marL="690563" lvl="0">
              <a:lnSpc>
                <a:spcPct val="115000"/>
              </a:lnSpc>
              <a:spcBef>
                <a:spcPts val="0"/>
              </a:spcBef>
              <a:spcAft>
                <a:spcPts val="1000"/>
              </a:spcAft>
              <a:buFont typeface="+mj-lt"/>
              <a:buAutoNum type="alphaLcParenR"/>
            </a:pPr>
            <a:r>
              <a:rPr lang="en-US" dirty="0">
                <a:ea typeface="Times New Roman"/>
                <a:cs typeface="Times New Roman"/>
              </a:rPr>
              <a:t>It is one of the most significant financial investments organizations make</a:t>
            </a:r>
          </a:p>
          <a:p>
            <a:pPr marL="457200"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85800" algn="l"/>
              </a:tabLst>
            </a:pPr>
            <a:r>
              <a:rPr lang="en-US" dirty="0">
                <a:ea typeface="Times New Roman"/>
                <a:cs typeface="Times New Roman"/>
              </a:rPr>
              <a:t>About how much do organizations spend each year in onboarding new hires?</a:t>
            </a:r>
          </a:p>
          <a:p>
            <a:pPr marL="690563" lvl="0">
              <a:lnSpc>
                <a:spcPct val="115000"/>
              </a:lnSpc>
              <a:spcBef>
                <a:spcPts val="0"/>
              </a:spcBef>
              <a:spcAft>
                <a:spcPts val="0"/>
              </a:spcAft>
              <a:buFont typeface="+mj-lt"/>
              <a:buAutoNum type="alphaLcParenR"/>
            </a:pPr>
            <a:r>
              <a:rPr lang="en-US" dirty="0">
                <a:ea typeface="Times New Roman"/>
                <a:cs typeface="Times New Roman"/>
              </a:rPr>
              <a:t>$40 million</a:t>
            </a:r>
          </a:p>
          <a:p>
            <a:pPr marL="690563" lvl="0">
              <a:lnSpc>
                <a:spcPct val="115000"/>
              </a:lnSpc>
              <a:spcBef>
                <a:spcPts val="0"/>
              </a:spcBef>
              <a:spcAft>
                <a:spcPts val="0"/>
              </a:spcAft>
              <a:buFont typeface="+mj-lt"/>
              <a:buAutoNum type="alphaLcParenR"/>
            </a:pPr>
            <a:r>
              <a:rPr lang="en-US" dirty="0">
                <a:ea typeface="Times New Roman"/>
                <a:cs typeface="Times New Roman"/>
              </a:rPr>
              <a:t>$40 billion</a:t>
            </a:r>
          </a:p>
          <a:p>
            <a:pPr marL="690563" lvl="0">
              <a:lnSpc>
                <a:spcPct val="115000"/>
              </a:lnSpc>
              <a:spcBef>
                <a:spcPts val="0"/>
              </a:spcBef>
              <a:spcAft>
                <a:spcPts val="0"/>
              </a:spcAft>
              <a:buFont typeface="+mj-lt"/>
              <a:buAutoNum type="alphaLcParenR"/>
            </a:pPr>
            <a:r>
              <a:rPr lang="en-US" dirty="0">
                <a:ea typeface="Times New Roman"/>
                <a:cs typeface="Times New Roman"/>
              </a:rPr>
              <a:t>$100 billion</a:t>
            </a:r>
          </a:p>
          <a:p>
            <a:pPr marL="690563" lvl="0">
              <a:lnSpc>
                <a:spcPct val="115000"/>
              </a:lnSpc>
              <a:spcBef>
                <a:spcPts val="0"/>
              </a:spcBef>
              <a:spcAft>
                <a:spcPts val="1000"/>
              </a:spcAft>
              <a:buFont typeface="+mj-lt"/>
              <a:buAutoNum type="alphaLcParenR"/>
            </a:pPr>
            <a:r>
              <a:rPr lang="en-US" dirty="0">
                <a:ea typeface="Times New Roman"/>
                <a:cs typeface="Times New Roman"/>
              </a:rPr>
              <a:t>$25 billion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51816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tabLst>
                <a:tab pos="625475" algn="l"/>
              </a:tabLst>
            </a:pPr>
            <a:r>
              <a:rPr lang="en-US" dirty="0">
                <a:ea typeface="Times New Roman"/>
                <a:cs typeface="Times New Roman"/>
              </a:rPr>
              <a:t>Which of the following is true of employee turnover?</a:t>
            </a:r>
          </a:p>
          <a:p>
            <a:pPr marL="681038" lvl="0">
              <a:lnSpc>
                <a:spcPct val="115000"/>
              </a:lnSpc>
              <a:spcBef>
                <a:spcPts val="0"/>
              </a:spcBef>
              <a:spcAft>
                <a:spcPts val="0"/>
              </a:spcAft>
              <a:buFont typeface="+mj-lt"/>
              <a:buAutoNum type="alphaLcParenR"/>
            </a:pPr>
            <a:r>
              <a:rPr lang="en-US" dirty="0">
                <a:ea typeface="Times New Roman"/>
                <a:cs typeface="Times New Roman"/>
              </a:rPr>
              <a:t>The first 90 days are a critical time in determining turnover</a:t>
            </a:r>
          </a:p>
          <a:p>
            <a:pPr marL="681038" lvl="0">
              <a:lnSpc>
                <a:spcPct val="115000"/>
              </a:lnSpc>
              <a:spcBef>
                <a:spcPts val="0"/>
              </a:spcBef>
              <a:spcAft>
                <a:spcPts val="0"/>
              </a:spcAft>
              <a:buFont typeface="+mj-lt"/>
              <a:buAutoNum type="alphaLcParenR"/>
            </a:pPr>
            <a:r>
              <a:rPr lang="en-US" dirty="0">
                <a:ea typeface="Times New Roman"/>
                <a:cs typeface="Times New Roman"/>
              </a:rPr>
              <a:t>Many employees decide to leave a job within the first 6 weeks</a:t>
            </a:r>
          </a:p>
          <a:p>
            <a:pPr marL="681038" lvl="0">
              <a:lnSpc>
                <a:spcPct val="115000"/>
              </a:lnSpc>
              <a:spcBef>
                <a:spcPts val="0"/>
              </a:spcBef>
              <a:spcAft>
                <a:spcPts val="0"/>
              </a:spcAft>
              <a:buFont typeface="+mj-lt"/>
              <a:buAutoNum type="alphaLcParenR"/>
            </a:pPr>
            <a:r>
              <a:rPr lang="en-US" dirty="0">
                <a:ea typeface="Times New Roman"/>
                <a:cs typeface="Times New Roman"/>
              </a:rPr>
              <a:t>Sound onboarding can help limit employee turnover</a:t>
            </a:r>
          </a:p>
          <a:p>
            <a:pPr marL="681038" lvl="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576263" algn="l"/>
              </a:tabLst>
            </a:pPr>
            <a:r>
              <a:rPr lang="en-US" dirty="0">
                <a:ea typeface="Times New Roman"/>
                <a:cs typeface="Times New Roman"/>
              </a:rPr>
              <a:t>Which of the following is not a realistic expectation of onboarding?</a:t>
            </a:r>
          </a:p>
          <a:p>
            <a:pPr marL="681038" lvl="0">
              <a:lnSpc>
                <a:spcPct val="115000"/>
              </a:lnSpc>
              <a:spcBef>
                <a:spcPts val="0"/>
              </a:spcBef>
              <a:spcAft>
                <a:spcPts val="0"/>
              </a:spcAft>
              <a:buFont typeface="+mj-lt"/>
              <a:buAutoNum type="alphaLcParenR"/>
            </a:pPr>
            <a:r>
              <a:rPr lang="en-US" dirty="0">
                <a:ea typeface="Times New Roman"/>
                <a:cs typeface="Times New Roman"/>
              </a:rPr>
              <a:t>It will help promote employee retention</a:t>
            </a:r>
          </a:p>
          <a:p>
            <a:pPr marL="681038" lvl="0">
              <a:lnSpc>
                <a:spcPct val="115000"/>
              </a:lnSpc>
              <a:spcBef>
                <a:spcPts val="0"/>
              </a:spcBef>
              <a:spcAft>
                <a:spcPts val="0"/>
              </a:spcAft>
              <a:buFont typeface="+mj-lt"/>
              <a:buAutoNum type="alphaLcParenR"/>
            </a:pPr>
            <a:r>
              <a:rPr lang="en-US" dirty="0">
                <a:ea typeface="Times New Roman"/>
                <a:cs typeface="Times New Roman"/>
              </a:rPr>
              <a:t>It will help new hires become comfortable in the job</a:t>
            </a:r>
          </a:p>
          <a:p>
            <a:pPr marL="681038" lvl="0">
              <a:lnSpc>
                <a:spcPct val="115000"/>
              </a:lnSpc>
              <a:spcBef>
                <a:spcPts val="0"/>
              </a:spcBef>
              <a:spcAft>
                <a:spcPts val="0"/>
              </a:spcAft>
              <a:buFont typeface="+mj-lt"/>
              <a:buAutoNum type="alphaLcParenR"/>
            </a:pPr>
            <a:r>
              <a:rPr lang="en-US" dirty="0">
                <a:ea typeface="Times New Roman"/>
                <a:cs typeface="Times New Roman"/>
              </a:rPr>
              <a:t>It will eliminate new hire turnover</a:t>
            </a:r>
          </a:p>
          <a:p>
            <a:pPr marL="681038" lvl="0">
              <a:lnSpc>
                <a:spcPct val="115000"/>
              </a:lnSpc>
              <a:spcBef>
                <a:spcPts val="0"/>
              </a:spcBef>
              <a:spcAft>
                <a:spcPts val="1000"/>
              </a:spcAft>
              <a:buFont typeface="+mj-lt"/>
              <a:buAutoNum type="alphaLcParenR"/>
            </a:pPr>
            <a:r>
              <a:rPr lang="en-US" dirty="0">
                <a:ea typeface="Times New Roman"/>
                <a:cs typeface="Times New Roman"/>
              </a:rPr>
              <a:t>It will help alleviate new hire anxiety</a:t>
            </a:r>
          </a:p>
        </p:txBody>
      </p:sp>
    </p:spTree>
    <p:extLst>
      <p:ext uri="{BB962C8B-B14F-4D97-AF65-F5344CB8AC3E}">
        <p14:creationId xmlns:p14="http://schemas.microsoft.com/office/powerpoint/2010/main" val="23889058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tabLst>
                <a:tab pos="746125" algn="l"/>
              </a:tabLst>
            </a:pPr>
            <a:r>
              <a:rPr lang="en-US" dirty="0">
                <a:ea typeface="Times New Roman"/>
                <a:cs typeface="Times New Roman"/>
              </a:rPr>
              <a:t>A sound onboarding process can last up to how long?</a:t>
            </a:r>
          </a:p>
          <a:p>
            <a:pPr marL="690563" lvl="0">
              <a:lnSpc>
                <a:spcPct val="115000"/>
              </a:lnSpc>
              <a:spcBef>
                <a:spcPts val="0"/>
              </a:spcBef>
              <a:spcAft>
                <a:spcPts val="0"/>
              </a:spcAft>
              <a:buFont typeface="+mj-lt"/>
              <a:buAutoNum type="alphaLcParenR"/>
            </a:pPr>
            <a:r>
              <a:rPr lang="en-US" dirty="0">
                <a:ea typeface="Times New Roman"/>
                <a:cs typeface="Times New Roman"/>
              </a:rPr>
              <a:t>8 hours</a:t>
            </a:r>
          </a:p>
          <a:p>
            <a:pPr marL="690563" lvl="0">
              <a:lnSpc>
                <a:spcPct val="115000"/>
              </a:lnSpc>
              <a:spcBef>
                <a:spcPts val="0"/>
              </a:spcBef>
              <a:spcAft>
                <a:spcPts val="0"/>
              </a:spcAft>
              <a:buFont typeface="+mj-lt"/>
              <a:buAutoNum type="alphaLcParenR"/>
            </a:pPr>
            <a:r>
              <a:rPr lang="en-US" dirty="0">
                <a:ea typeface="Times New Roman"/>
                <a:cs typeface="Times New Roman"/>
              </a:rPr>
              <a:t>180 days</a:t>
            </a:r>
          </a:p>
          <a:p>
            <a:pPr marL="690563" lvl="0">
              <a:lnSpc>
                <a:spcPct val="115000"/>
              </a:lnSpc>
              <a:spcBef>
                <a:spcPts val="0"/>
              </a:spcBef>
              <a:spcAft>
                <a:spcPts val="0"/>
              </a:spcAft>
              <a:buFont typeface="+mj-lt"/>
              <a:buAutoNum type="alphaLcParenR"/>
            </a:pPr>
            <a:r>
              <a:rPr lang="en-US" dirty="0">
                <a:ea typeface="Times New Roman"/>
                <a:cs typeface="Times New Roman"/>
              </a:rPr>
              <a:t>5 days</a:t>
            </a:r>
          </a:p>
          <a:p>
            <a:pPr marL="690563" lvl="0">
              <a:lnSpc>
                <a:spcPct val="115000"/>
              </a:lnSpc>
              <a:spcBef>
                <a:spcPts val="0"/>
              </a:spcBef>
              <a:spcAft>
                <a:spcPts val="1000"/>
              </a:spcAft>
              <a:buFont typeface="+mj-lt"/>
              <a:buAutoNum type="alphaLcParenR"/>
            </a:pPr>
            <a:r>
              <a:rPr lang="en-US" dirty="0">
                <a:ea typeface="Times New Roman"/>
                <a:cs typeface="Times New Roman"/>
              </a:rPr>
              <a:t>45 days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746125" algn="l"/>
              </a:tabLst>
            </a:pPr>
            <a:r>
              <a:rPr lang="en-US" dirty="0">
                <a:ea typeface="Times New Roman"/>
                <a:cs typeface="Times New Roman"/>
              </a:rPr>
              <a:t>Which is true of onboarding?</a:t>
            </a:r>
          </a:p>
          <a:p>
            <a:pPr marL="690563" lvl="0">
              <a:lnSpc>
                <a:spcPct val="115000"/>
              </a:lnSpc>
              <a:spcBef>
                <a:spcPts val="0"/>
              </a:spcBef>
              <a:spcAft>
                <a:spcPts val="0"/>
              </a:spcAft>
              <a:buFont typeface="+mj-lt"/>
              <a:buAutoNum type="alphaLcParenR"/>
            </a:pPr>
            <a:r>
              <a:rPr lang="en-US" dirty="0">
                <a:ea typeface="Times New Roman"/>
                <a:cs typeface="Times New Roman"/>
              </a:rPr>
              <a:t>It helps employees understand expectations for the job</a:t>
            </a:r>
          </a:p>
          <a:p>
            <a:pPr marL="690563" lvl="0">
              <a:lnSpc>
                <a:spcPct val="115000"/>
              </a:lnSpc>
              <a:spcBef>
                <a:spcPts val="0"/>
              </a:spcBef>
              <a:spcAft>
                <a:spcPts val="0"/>
              </a:spcAft>
              <a:buFont typeface="+mj-lt"/>
              <a:buAutoNum type="alphaLcParenR"/>
            </a:pPr>
            <a:r>
              <a:rPr lang="en-US" dirty="0">
                <a:ea typeface="Times New Roman"/>
                <a:cs typeface="Times New Roman"/>
              </a:rPr>
              <a:t>It involves a manager both giving and receiving feedback</a:t>
            </a:r>
          </a:p>
          <a:p>
            <a:pPr marL="690563" lvl="0">
              <a:lnSpc>
                <a:spcPct val="115000"/>
              </a:lnSpc>
              <a:spcBef>
                <a:spcPts val="0"/>
              </a:spcBef>
              <a:spcAft>
                <a:spcPts val="0"/>
              </a:spcAft>
              <a:buFont typeface="+mj-lt"/>
              <a:buAutoNum type="alphaLcParenR"/>
            </a:pPr>
            <a:r>
              <a:rPr lang="en-US" dirty="0">
                <a:ea typeface="Times New Roman"/>
                <a:cs typeface="Times New Roman"/>
              </a:rPr>
              <a:t>It helps integrate the new hire into the organization</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p:txBody>
      </p:sp>
    </p:spTree>
    <p:extLst>
      <p:ext uri="{BB962C8B-B14F-4D97-AF65-F5344CB8AC3E}">
        <p14:creationId xmlns:p14="http://schemas.microsoft.com/office/powerpoint/2010/main" val="23889058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tabLst>
                <a:tab pos="746125" algn="l"/>
              </a:tabLst>
            </a:pPr>
            <a:r>
              <a:rPr lang="en-US" dirty="0">
                <a:ea typeface="Times New Roman"/>
                <a:cs typeface="Times New Roman"/>
              </a:rPr>
              <a:t>Which of the following is true of employee anxiety?</a:t>
            </a:r>
          </a:p>
          <a:p>
            <a:pPr marL="690563" lvl="0">
              <a:lnSpc>
                <a:spcPct val="115000"/>
              </a:lnSpc>
              <a:spcBef>
                <a:spcPts val="0"/>
              </a:spcBef>
              <a:spcAft>
                <a:spcPts val="0"/>
              </a:spcAft>
              <a:buFont typeface="+mj-lt"/>
              <a:buAutoNum type="alphaLcParenR"/>
            </a:pPr>
            <a:r>
              <a:rPr lang="en-US" dirty="0">
                <a:ea typeface="Times New Roman"/>
                <a:cs typeface="Times New Roman"/>
              </a:rPr>
              <a:t>It is a normal part of starting a new job</a:t>
            </a:r>
          </a:p>
          <a:p>
            <a:pPr marL="690563" lvl="0">
              <a:lnSpc>
                <a:spcPct val="115000"/>
              </a:lnSpc>
              <a:spcBef>
                <a:spcPts val="0"/>
              </a:spcBef>
              <a:spcAft>
                <a:spcPts val="0"/>
              </a:spcAft>
              <a:buFont typeface="+mj-lt"/>
              <a:buAutoNum type="alphaLcParenR"/>
            </a:pPr>
            <a:r>
              <a:rPr lang="en-US" dirty="0">
                <a:ea typeface="Times New Roman"/>
                <a:cs typeface="Times New Roman"/>
              </a:rPr>
              <a:t>It shows that the employee is unqualified</a:t>
            </a:r>
          </a:p>
          <a:p>
            <a:pPr marL="690563" lvl="0">
              <a:lnSpc>
                <a:spcPct val="115000"/>
              </a:lnSpc>
              <a:spcBef>
                <a:spcPts val="0"/>
              </a:spcBef>
              <a:spcAft>
                <a:spcPts val="0"/>
              </a:spcAft>
              <a:buFont typeface="+mj-lt"/>
              <a:buAutoNum type="alphaLcParenR"/>
            </a:pPr>
            <a:r>
              <a:rPr lang="en-US" dirty="0">
                <a:ea typeface="Times New Roman"/>
                <a:cs typeface="Times New Roman"/>
              </a:rPr>
              <a:t>It naturally goes away with time</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625475" algn="l"/>
              </a:tabLst>
            </a:pPr>
            <a:r>
              <a:rPr lang="en-US" dirty="0">
                <a:ea typeface="Times New Roman"/>
                <a:cs typeface="Times New Roman"/>
              </a:rPr>
              <a:t>Employee anxiety contributes to which of the following?</a:t>
            </a:r>
          </a:p>
          <a:p>
            <a:pPr marL="690563" lvl="0">
              <a:lnSpc>
                <a:spcPct val="115000"/>
              </a:lnSpc>
              <a:spcBef>
                <a:spcPts val="0"/>
              </a:spcBef>
              <a:spcAft>
                <a:spcPts val="0"/>
              </a:spcAft>
              <a:buFont typeface="+mj-lt"/>
              <a:buAutoNum type="alphaLcParenR"/>
            </a:pPr>
            <a:r>
              <a:rPr lang="en-US" dirty="0">
                <a:ea typeface="Times New Roman"/>
                <a:cs typeface="Times New Roman"/>
              </a:rPr>
              <a:t>Productivity</a:t>
            </a:r>
          </a:p>
          <a:p>
            <a:pPr marL="690563" lvl="0">
              <a:lnSpc>
                <a:spcPct val="115000"/>
              </a:lnSpc>
              <a:spcBef>
                <a:spcPts val="0"/>
              </a:spcBef>
              <a:spcAft>
                <a:spcPts val="0"/>
              </a:spcAft>
              <a:buFont typeface="+mj-lt"/>
              <a:buAutoNum type="alphaLcParenR"/>
            </a:pPr>
            <a:r>
              <a:rPr lang="en-US" dirty="0">
                <a:ea typeface="Times New Roman"/>
                <a:cs typeface="Times New Roman"/>
              </a:rPr>
              <a:t>Collegiality</a:t>
            </a:r>
          </a:p>
          <a:p>
            <a:pPr marL="690563" lvl="0">
              <a:lnSpc>
                <a:spcPct val="115000"/>
              </a:lnSpc>
              <a:spcBef>
                <a:spcPts val="0"/>
              </a:spcBef>
              <a:spcAft>
                <a:spcPts val="0"/>
              </a:spcAft>
              <a:buFont typeface="+mj-lt"/>
              <a:buAutoNum type="alphaLcParenR"/>
            </a:pPr>
            <a:r>
              <a:rPr lang="en-US" dirty="0">
                <a:ea typeface="Times New Roman"/>
                <a:cs typeface="Times New Roman"/>
              </a:rPr>
              <a:t>Motivation</a:t>
            </a:r>
          </a:p>
          <a:p>
            <a:pPr marL="690563" lvl="0">
              <a:lnSpc>
                <a:spcPct val="115000"/>
              </a:lnSpc>
              <a:spcBef>
                <a:spcPts val="0"/>
              </a:spcBef>
              <a:spcAft>
                <a:spcPts val="1000"/>
              </a:spcAft>
              <a:buFont typeface="+mj-lt"/>
              <a:buAutoNum type="alphaLcParenR"/>
            </a:pPr>
            <a:r>
              <a:rPr lang="en-US" dirty="0">
                <a:ea typeface="Times New Roman"/>
                <a:cs typeface="Times New Roman"/>
              </a:rPr>
              <a:t>Turnover</a:t>
            </a:r>
          </a:p>
          <a:p>
            <a:endParaRPr lang="en-US" dirty="0"/>
          </a:p>
        </p:txBody>
      </p:sp>
    </p:spTree>
    <p:extLst>
      <p:ext uri="{BB962C8B-B14F-4D97-AF65-F5344CB8AC3E}">
        <p14:creationId xmlns:p14="http://schemas.microsoft.com/office/powerpoint/2010/main" val="23889058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50292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9"/>
              <a:tabLst>
                <a:tab pos="625475" algn="l"/>
                <a:tab pos="685800" algn="l"/>
              </a:tabLst>
            </a:pPr>
            <a:r>
              <a:rPr lang="en-US" dirty="0">
                <a:ea typeface="Times New Roman"/>
                <a:cs typeface="Times New Roman"/>
              </a:rPr>
              <a:t>What best describes Marisol at the end of her first work day?</a:t>
            </a:r>
          </a:p>
          <a:p>
            <a:pPr marL="690563" lvl="0">
              <a:lnSpc>
                <a:spcPct val="115000"/>
              </a:lnSpc>
              <a:spcBef>
                <a:spcPts val="0"/>
              </a:spcBef>
              <a:spcAft>
                <a:spcPts val="0"/>
              </a:spcAft>
              <a:buFont typeface="+mj-lt"/>
              <a:buAutoNum type="alphaLcParenR"/>
            </a:pPr>
            <a:r>
              <a:rPr lang="en-US" dirty="0">
                <a:ea typeface="Times New Roman"/>
                <a:cs typeface="Times New Roman"/>
              </a:rPr>
              <a:t>Anxious</a:t>
            </a:r>
          </a:p>
          <a:p>
            <a:pPr marL="690563" lvl="0">
              <a:lnSpc>
                <a:spcPct val="115000"/>
              </a:lnSpc>
              <a:spcBef>
                <a:spcPts val="0"/>
              </a:spcBef>
              <a:spcAft>
                <a:spcPts val="0"/>
              </a:spcAft>
              <a:buFont typeface="+mj-lt"/>
              <a:buAutoNum type="alphaLcParenR"/>
            </a:pPr>
            <a:r>
              <a:rPr lang="en-US" dirty="0">
                <a:ea typeface="Times New Roman"/>
                <a:cs typeface="Times New Roman"/>
              </a:rPr>
              <a:t>Comfortable</a:t>
            </a:r>
          </a:p>
          <a:p>
            <a:pPr marL="690563" lvl="0">
              <a:lnSpc>
                <a:spcPct val="115000"/>
              </a:lnSpc>
              <a:spcBef>
                <a:spcPts val="0"/>
              </a:spcBef>
              <a:spcAft>
                <a:spcPts val="0"/>
              </a:spcAft>
              <a:buFont typeface="+mj-lt"/>
              <a:buAutoNum type="alphaLcParenR"/>
            </a:pPr>
            <a:r>
              <a:rPr lang="en-US" dirty="0">
                <a:ea typeface="Times New Roman"/>
                <a:cs typeface="Times New Roman"/>
              </a:rPr>
              <a:t>Relaxed</a:t>
            </a:r>
          </a:p>
          <a:p>
            <a:pPr marL="690563" lvl="0">
              <a:lnSpc>
                <a:spcPct val="115000"/>
              </a:lnSpc>
              <a:spcBef>
                <a:spcPts val="0"/>
              </a:spcBef>
              <a:spcAft>
                <a:spcPts val="1000"/>
              </a:spcAft>
              <a:buFont typeface="+mj-lt"/>
              <a:buAutoNum type="alphaLcParenR"/>
            </a:pPr>
            <a:r>
              <a:rPr lang="en-US" dirty="0">
                <a:ea typeface="Times New Roman"/>
                <a:cs typeface="Times New Roman"/>
              </a:rPr>
              <a:t>Excited</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685800" algn="l"/>
              </a:tabLst>
            </a:pPr>
            <a:r>
              <a:rPr lang="en-US" dirty="0">
                <a:ea typeface="Times New Roman"/>
                <a:cs typeface="Times New Roman"/>
              </a:rPr>
              <a:t>Which of the following is true of the onboarding process Marisol experienced?</a:t>
            </a:r>
          </a:p>
          <a:p>
            <a:pPr marL="690563" lvl="0">
              <a:lnSpc>
                <a:spcPct val="115000"/>
              </a:lnSpc>
              <a:spcBef>
                <a:spcPts val="0"/>
              </a:spcBef>
              <a:spcAft>
                <a:spcPts val="0"/>
              </a:spcAft>
              <a:buFont typeface="+mj-lt"/>
              <a:buAutoNum type="alphaLcParenR"/>
            </a:pPr>
            <a:r>
              <a:rPr lang="en-US" dirty="0">
                <a:ea typeface="Times New Roman"/>
                <a:cs typeface="Times New Roman"/>
              </a:rPr>
              <a:t>She was not given realistic expectations</a:t>
            </a:r>
          </a:p>
          <a:p>
            <a:pPr marL="690563" lvl="0">
              <a:lnSpc>
                <a:spcPct val="115000"/>
              </a:lnSpc>
              <a:spcBef>
                <a:spcPts val="0"/>
              </a:spcBef>
              <a:spcAft>
                <a:spcPts val="0"/>
              </a:spcAft>
              <a:buFont typeface="+mj-lt"/>
              <a:buAutoNum type="alphaLcParenR"/>
            </a:pPr>
            <a:r>
              <a:rPr lang="en-US" dirty="0">
                <a:ea typeface="Times New Roman"/>
                <a:cs typeface="Times New Roman"/>
              </a:rPr>
              <a:t>She was not given feedback</a:t>
            </a:r>
          </a:p>
          <a:p>
            <a:pPr marL="690563" lvl="0">
              <a:lnSpc>
                <a:spcPct val="115000"/>
              </a:lnSpc>
              <a:spcBef>
                <a:spcPts val="0"/>
              </a:spcBef>
              <a:spcAft>
                <a:spcPts val="0"/>
              </a:spcAft>
              <a:buFont typeface="+mj-lt"/>
              <a:buAutoNum type="alphaLcParenR"/>
            </a:pPr>
            <a:r>
              <a:rPr lang="en-US" dirty="0">
                <a:ea typeface="Times New Roman"/>
                <a:cs typeface="Times New Roman"/>
              </a:rPr>
              <a:t>She was not made to feel welcome</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a:p>
            <a:endParaRPr lang="en-US" dirty="0"/>
          </a:p>
        </p:txBody>
      </p:sp>
    </p:spTree>
    <p:extLst>
      <p:ext uri="{BB962C8B-B14F-4D97-AF65-F5344CB8AC3E}">
        <p14:creationId xmlns:p14="http://schemas.microsoft.com/office/powerpoint/2010/main" val="23889058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Which of the following is true on onboarding?</a:t>
            </a:r>
          </a:p>
          <a:p>
            <a:pPr marL="690563" lvl="0">
              <a:lnSpc>
                <a:spcPct val="115000"/>
              </a:lnSpc>
              <a:spcBef>
                <a:spcPts val="0"/>
              </a:spcBef>
              <a:spcAft>
                <a:spcPts val="0"/>
              </a:spcAft>
              <a:buFont typeface="+mj-lt"/>
              <a:buAutoNum type="alphaLcParenR"/>
            </a:pPr>
            <a:r>
              <a:rPr lang="en-US" dirty="0">
                <a:ea typeface="Times New Roman"/>
                <a:cs typeface="Times New Roman"/>
              </a:rPr>
              <a:t>It is complete in a new hire’s first day</a:t>
            </a:r>
          </a:p>
          <a:p>
            <a:pPr marL="690563" lvl="0">
              <a:lnSpc>
                <a:spcPct val="115000"/>
              </a:lnSpc>
              <a:spcBef>
                <a:spcPts val="0"/>
              </a:spcBef>
              <a:spcAft>
                <a:spcPts val="0"/>
              </a:spcAft>
              <a:buFont typeface="+mj-lt"/>
              <a:buAutoNum type="alphaLcParenR"/>
            </a:pPr>
            <a:r>
              <a:rPr lang="en-US" dirty="0">
                <a:ea typeface="Times New Roman"/>
                <a:cs typeface="Times New Roman"/>
              </a:rPr>
              <a:t>It is a relatively small organizational investment</a:t>
            </a:r>
          </a:p>
          <a:p>
            <a:pPr marL="690563" lvl="0">
              <a:lnSpc>
                <a:spcPct val="115000"/>
              </a:lnSpc>
              <a:spcBef>
                <a:spcPts val="0"/>
              </a:spcBef>
              <a:spcAft>
                <a:spcPts val="0"/>
              </a:spcAft>
              <a:buFont typeface="+mj-lt"/>
              <a:buAutoNum type="alphaLcParenR"/>
            </a:pPr>
            <a:r>
              <a:rPr lang="en-US" dirty="0">
                <a:ea typeface="Times New Roman"/>
                <a:cs typeface="Times New Roman"/>
              </a:rPr>
              <a:t>It has no impact on employee retention</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It is one of the most significant financial investments organizations make</a:t>
            </a:r>
            <a:endParaRPr lang="en-US" dirty="0">
              <a:ea typeface="Times New Roman"/>
              <a:cs typeface="Times New Roman"/>
            </a:endParaRPr>
          </a:p>
          <a:p>
            <a:pPr marL="457200" marR="0" indent="4763">
              <a:lnSpc>
                <a:spcPct val="115000"/>
              </a:lnSpc>
              <a:spcBef>
                <a:spcPts val="0"/>
              </a:spcBef>
              <a:spcAft>
                <a:spcPts val="1000"/>
              </a:spcAft>
            </a:pPr>
            <a:r>
              <a:rPr lang="en-US" dirty="0">
                <a:solidFill>
                  <a:srgbClr val="FF0000"/>
                </a:solidFill>
                <a:ea typeface="Times New Roman"/>
                <a:cs typeface="Times New Roman"/>
              </a:rPr>
              <a:t>Onboarding is one of the most significant financial investments organizations make in their employees. When employees leave the organization, the organization loses that investment.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85800" algn="l"/>
              </a:tabLst>
            </a:pPr>
            <a:r>
              <a:rPr lang="en-US" dirty="0">
                <a:ea typeface="Times New Roman"/>
                <a:cs typeface="Times New Roman"/>
              </a:rPr>
              <a:t>About how much do organizations spend each year in onboarding new hires?</a:t>
            </a:r>
          </a:p>
          <a:p>
            <a:pPr marL="690563" lvl="0">
              <a:lnSpc>
                <a:spcPct val="115000"/>
              </a:lnSpc>
              <a:spcBef>
                <a:spcPts val="0"/>
              </a:spcBef>
              <a:spcAft>
                <a:spcPts val="0"/>
              </a:spcAft>
              <a:buFont typeface="+mj-lt"/>
              <a:buAutoNum type="alphaLcParenR"/>
            </a:pPr>
            <a:r>
              <a:rPr lang="en-US" dirty="0">
                <a:ea typeface="Times New Roman"/>
                <a:cs typeface="Times New Roman"/>
              </a:rPr>
              <a:t>$40 million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$40 billion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$100 billion</a:t>
            </a:r>
          </a:p>
          <a:p>
            <a:pPr marL="690563" lvl="0">
              <a:lnSpc>
                <a:spcPct val="115000"/>
              </a:lnSpc>
              <a:spcBef>
                <a:spcPts val="0"/>
              </a:spcBef>
              <a:spcAft>
                <a:spcPts val="1000"/>
              </a:spcAft>
              <a:buFont typeface="+mj-lt"/>
              <a:buAutoNum type="alphaLcParenR"/>
            </a:pPr>
            <a:r>
              <a:rPr lang="en-US" dirty="0">
                <a:ea typeface="Times New Roman"/>
                <a:cs typeface="Times New Roman"/>
              </a:rPr>
              <a:t>$25 billion</a:t>
            </a:r>
          </a:p>
          <a:p>
            <a:pPr marL="457200" marR="0" indent="4763">
              <a:lnSpc>
                <a:spcPct val="115000"/>
              </a:lnSpc>
              <a:spcBef>
                <a:spcPts val="0"/>
              </a:spcBef>
              <a:spcAft>
                <a:spcPts val="1000"/>
              </a:spcAft>
            </a:pPr>
            <a:r>
              <a:rPr lang="en-US" dirty="0">
                <a:solidFill>
                  <a:srgbClr val="FF0000"/>
                </a:solidFill>
                <a:ea typeface="Times New Roman"/>
                <a:cs typeface="Times New Roman"/>
              </a:rPr>
              <a:t>According to the Society for Human Resource Managers, organizations spend about $40 billion per year on onboarding costs. This represents one of the most significant expenditures they make on employees.</a:t>
            </a:r>
            <a:endParaRPr lang="en-US" dirty="0"/>
          </a:p>
        </p:txBody>
      </p:sp>
    </p:spTree>
    <p:extLst>
      <p:ext uri="{BB962C8B-B14F-4D97-AF65-F5344CB8AC3E}">
        <p14:creationId xmlns:p14="http://schemas.microsoft.com/office/powerpoint/2010/main" val="17803235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51816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tabLst>
                <a:tab pos="625475" algn="l"/>
              </a:tabLst>
            </a:pPr>
            <a:r>
              <a:rPr lang="en-US" dirty="0">
                <a:ea typeface="Times New Roman"/>
                <a:cs typeface="Times New Roman"/>
              </a:rPr>
              <a:t>Which of the following is true of employee turnover?</a:t>
            </a:r>
          </a:p>
          <a:p>
            <a:pPr marL="681038" lvl="0">
              <a:lnSpc>
                <a:spcPct val="115000"/>
              </a:lnSpc>
              <a:spcBef>
                <a:spcPts val="0"/>
              </a:spcBef>
              <a:spcAft>
                <a:spcPts val="0"/>
              </a:spcAft>
              <a:buFont typeface="+mj-lt"/>
              <a:buAutoNum type="alphaLcParenR"/>
            </a:pPr>
            <a:r>
              <a:rPr lang="en-US" dirty="0">
                <a:ea typeface="Times New Roman"/>
                <a:cs typeface="Times New Roman"/>
              </a:rPr>
              <a:t>The first 90 days are a critical time in determining turnover</a:t>
            </a:r>
          </a:p>
          <a:p>
            <a:pPr marL="681038" lvl="0">
              <a:lnSpc>
                <a:spcPct val="115000"/>
              </a:lnSpc>
              <a:spcBef>
                <a:spcPts val="0"/>
              </a:spcBef>
              <a:spcAft>
                <a:spcPts val="0"/>
              </a:spcAft>
              <a:buFont typeface="+mj-lt"/>
              <a:buAutoNum type="alphaLcParenR"/>
            </a:pPr>
            <a:r>
              <a:rPr lang="en-US" dirty="0">
                <a:ea typeface="Times New Roman"/>
                <a:cs typeface="Times New Roman"/>
              </a:rPr>
              <a:t>Many employees decide to leave a job within the first 6 weeks</a:t>
            </a:r>
          </a:p>
          <a:p>
            <a:pPr marL="681038" lvl="0">
              <a:lnSpc>
                <a:spcPct val="115000"/>
              </a:lnSpc>
              <a:spcBef>
                <a:spcPts val="0"/>
              </a:spcBef>
              <a:spcAft>
                <a:spcPts val="0"/>
              </a:spcAft>
              <a:buFont typeface="+mj-lt"/>
              <a:buAutoNum type="alphaLcParenR"/>
            </a:pPr>
            <a:r>
              <a:rPr lang="en-US" dirty="0">
                <a:ea typeface="Times New Roman"/>
                <a:cs typeface="Times New Roman"/>
              </a:rPr>
              <a:t>Sound onboarding can help limit employee turnover</a:t>
            </a:r>
          </a:p>
          <a:p>
            <a:pPr marL="6810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Many employees decide to leave a job within the first 6 weeks, and the first 90 days is a critical time in employee retention. A sound onboarding process can help promote employee retention.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576263" algn="l"/>
              </a:tabLst>
            </a:pPr>
            <a:r>
              <a:rPr lang="en-US" dirty="0">
                <a:ea typeface="Times New Roman"/>
                <a:cs typeface="Times New Roman"/>
              </a:rPr>
              <a:t>Which of the following is not a realistic expectation of onboarding?</a:t>
            </a:r>
          </a:p>
          <a:p>
            <a:pPr marL="681038" lvl="0">
              <a:lnSpc>
                <a:spcPct val="115000"/>
              </a:lnSpc>
              <a:spcBef>
                <a:spcPts val="0"/>
              </a:spcBef>
              <a:spcAft>
                <a:spcPts val="0"/>
              </a:spcAft>
              <a:buFont typeface="+mj-lt"/>
              <a:buAutoNum type="alphaLcParenR"/>
            </a:pPr>
            <a:r>
              <a:rPr lang="en-US" dirty="0">
                <a:ea typeface="Times New Roman"/>
                <a:cs typeface="Times New Roman"/>
              </a:rPr>
              <a:t>It will help promote employee retention</a:t>
            </a:r>
          </a:p>
          <a:p>
            <a:pPr marL="681038" lvl="0">
              <a:lnSpc>
                <a:spcPct val="115000"/>
              </a:lnSpc>
              <a:spcBef>
                <a:spcPts val="0"/>
              </a:spcBef>
              <a:spcAft>
                <a:spcPts val="0"/>
              </a:spcAft>
              <a:buFont typeface="+mj-lt"/>
              <a:buAutoNum type="alphaLcParenR"/>
            </a:pPr>
            <a:r>
              <a:rPr lang="en-US" dirty="0">
                <a:ea typeface="Times New Roman"/>
                <a:cs typeface="Times New Roman"/>
              </a:rPr>
              <a:t>It will help new hires become comfortable in the job</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It will eliminate new hire turnover</a:t>
            </a:r>
            <a:endParaRPr lang="en-US" dirty="0">
              <a:ea typeface="Times New Roman"/>
              <a:cs typeface="Times New Roman"/>
            </a:endParaRPr>
          </a:p>
          <a:p>
            <a:pPr marL="681038" lvl="0">
              <a:lnSpc>
                <a:spcPct val="115000"/>
              </a:lnSpc>
              <a:spcBef>
                <a:spcPts val="0"/>
              </a:spcBef>
              <a:spcAft>
                <a:spcPts val="1000"/>
              </a:spcAft>
              <a:buFont typeface="+mj-lt"/>
              <a:buAutoNum type="alphaLcParenR"/>
            </a:pPr>
            <a:r>
              <a:rPr lang="en-US" dirty="0">
                <a:ea typeface="Times New Roman"/>
                <a:cs typeface="Times New Roman"/>
              </a:rPr>
              <a:t>It will help alleviate new hire anxiety</a:t>
            </a:r>
          </a:p>
          <a:p>
            <a:pPr marL="347663" marR="0" indent="-4763">
              <a:lnSpc>
                <a:spcPct val="115000"/>
              </a:lnSpc>
              <a:spcBef>
                <a:spcPts val="0"/>
              </a:spcBef>
              <a:spcAft>
                <a:spcPts val="1000"/>
              </a:spcAft>
            </a:pPr>
            <a:r>
              <a:rPr lang="en-US" dirty="0">
                <a:solidFill>
                  <a:srgbClr val="FF0000"/>
                </a:solidFill>
                <a:ea typeface="Times New Roman"/>
                <a:cs typeface="Times New Roman"/>
              </a:rPr>
              <a:t>No onboarding process can eliminate all employee turnover, but a sound onboarding process can limit such turnover among new hires. It can also alleviate employee anxiety by helping new hires feel comfortable in the job, which can help promote retention.</a:t>
            </a:r>
            <a:endParaRPr lang="en-US" dirty="0"/>
          </a:p>
        </p:txBody>
      </p:sp>
    </p:spTree>
    <p:extLst>
      <p:ext uri="{BB962C8B-B14F-4D97-AF65-F5344CB8AC3E}">
        <p14:creationId xmlns:p14="http://schemas.microsoft.com/office/powerpoint/2010/main" val="19878765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tabLst>
                <a:tab pos="746125" algn="l"/>
              </a:tabLst>
            </a:pPr>
            <a:r>
              <a:rPr lang="en-US" dirty="0">
                <a:ea typeface="Times New Roman"/>
                <a:cs typeface="Times New Roman"/>
              </a:rPr>
              <a:t>A sound onboarding process can last up to how long?</a:t>
            </a:r>
          </a:p>
          <a:p>
            <a:pPr marL="690563" lvl="0">
              <a:lnSpc>
                <a:spcPct val="115000"/>
              </a:lnSpc>
              <a:spcBef>
                <a:spcPts val="0"/>
              </a:spcBef>
              <a:spcAft>
                <a:spcPts val="0"/>
              </a:spcAft>
              <a:buFont typeface="+mj-lt"/>
              <a:buAutoNum type="alphaLcParenR"/>
            </a:pPr>
            <a:r>
              <a:rPr lang="en-US" dirty="0">
                <a:ea typeface="Times New Roman"/>
                <a:cs typeface="Times New Roman"/>
              </a:rPr>
              <a:t>8 hours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180 days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5 days</a:t>
            </a:r>
          </a:p>
          <a:p>
            <a:pPr marL="690563" lvl="0">
              <a:lnSpc>
                <a:spcPct val="115000"/>
              </a:lnSpc>
              <a:spcBef>
                <a:spcPts val="0"/>
              </a:spcBef>
              <a:spcAft>
                <a:spcPts val="1000"/>
              </a:spcAft>
              <a:buFont typeface="+mj-lt"/>
              <a:buAutoNum type="alphaLcParenR"/>
            </a:pPr>
            <a:r>
              <a:rPr lang="en-US" dirty="0">
                <a:ea typeface="Times New Roman"/>
                <a:cs typeface="Times New Roman"/>
              </a:rPr>
              <a:t>45 days</a:t>
            </a:r>
          </a:p>
          <a:p>
            <a:pPr marL="347663" marR="0" indent="-4763">
              <a:lnSpc>
                <a:spcPct val="115000"/>
              </a:lnSpc>
              <a:spcBef>
                <a:spcPts val="0"/>
              </a:spcBef>
              <a:spcAft>
                <a:spcPts val="1000"/>
              </a:spcAft>
            </a:pPr>
            <a:r>
              <a:rPr lang="en-US" dirty="0">
                <a:solidFill>
                  <a:srgbClr val="FF0000"/>
                </a:solidFill>
                <a:ea typeface="Times New Roman"/>
                <a:cs typeface="Times New Roman"/>
              </a:rPr>
              <a:t>The onboarding process is continuous, and can often last up to 180 days into a new hire’s tenure with the organization. It should never be thought of as a one-time event.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746125" algn="l"/>
              </a:tabLst>
            </a:pPr>
            <a:r>
              <a:rPr lang="en-US" dirty="0">
                <a:ea typeface="Times New Roman"/>
                <a:cs typeface="Times New Roman"/>
              </a:rPr>
              <a:t>Which is true of onboarding?</a:t>
            </a:r>
          </a:p>
          <a:p>
            <a:pPr marL="690563" lvl="0">
              <a:lnSpc>
                <a:spcPct val="115000"/>
              </a:lnSpc>
              <a:spcBef>
                <a:spcPts val="0"/>
              </a:spcBef>
              <a:spcAft>
                <a:spcPts val="0"/>
              </a:spcAft>
              <a:buFont typeface="+mj-lt"/>
              <a:buAutoNum type="alphaLcParenR"/>
            </a:pPr>
            <a:r>
              <a:rPr lang="en-US" dirty="0">
                <a:ea typeface="Times New Roman"/>
                <a:cs typeface="Times New Roman"/>
              </a:rPr>
              <a:t>It helps employees understand expectations for the job</a:t>
            </a:r>
          </a:p>
          <a:p>
            <a:pPr marL="690563" lvl="0">
              <a:lnSpc>
                <a:spcPct val="115000"/>
              </a:lnSpc>
              <a:spcBef>
                <a:spcPts val="0"/>
              </a:spcBef>
              <a:spcAft>
                <a:spcPts val="0"/>
              </a:spcAft>
              <a:buFont typeface="+mj-lt"/>
              <a:buAutoNum type="alphaLcParenR"/>
            </a:pPr>
            <a:r>
              <a:rPr lang="en-US" dirty="0">
                <a:ea typeface="Times New Roman"/>
                <a:cs typeface="Times New Roman"/>
              </a:rPr>
              <a:t>It involves a manager both giving and receiving feedback</a:t>
            </a:r>
          </a:p>
          <a:p>
            <a:pPr marL="690563" lvl="0">
              <a:lnSpc>
                <a:spcPct val="115000"/>
              </a:lnSpc>
              <a:spcBef>
                <a:spcPts val="0"/>
              </a:spcBef>
              <a:spcAft>
                <a:spcPts val="0"/>
              </a:spcAft>
              <a:buFont typeface="+mj-lt"/>
              <a:buAutoNum type="alphaLcParenR"/>
            </a:pPr>
            <a:r>
              <a:rPr lang="en-US" dirty="0">
                <a:ea typeface="Times New Roman"/>
                <a:cs typeface="Times New Roman"/>
              </a:rPr>
              <a:t>It helps integrate the new hire into the organization</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Onboarding is more than just orientation. It is a continuous process of giving and receiving feedback, integrating the new hire into the organization, and helping the employee understand expectations for the job.</a:t>
            </a:r>
            <a:endParaRPr lang="en-US" dirty="0"/>
          </a:p>
        </p:txBody>
      </p:sp>
    </p:spTree>
    <p:extLst>
      <p:ext uri="{BB962C8B-B14F-4D97-AF65-F5344CB8AC3E}">
        <p14:creationId xmlns:p14="http://schemas.microsoft.com/office/powerpoint/2010/main" val="21020060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tabLst>
                <a:tab pos="746125" algn="l"/>
              </a:tabLst>
            </a:pPr>
            <a:r>
              <a:rPr lang="en-US" dirty="0">
                <a:ea typeface="Times New Roman"/>
                <a:cs typeface="Times New Roman"/>
              </a:rPr>
              <a:t>Which of the following is true of employee anxiety?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It is a normal part of starting a new job</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It shows that the employee is unqualified</a:t>
            </a:r>
          </a:p>
          <a:p>
            <a:pPr marL="690563" lvl="0">
              <a:lnSpc>
                <a:spcPct val="115000"/>
              </a:lnSpc>
              <a:spcBef>
                <a:spcPts val="0"/>
              </a:spcBef>
              <a:spcAft>
                <a:spcPts val="0"/>
              </a:spcAft>
              <a:buFont typeface="+mj-lt"/>
              <a:buAutoNum type="alphaLcParenR"/>
            </a:pPr>
            <a:r>
              <a:rPr lang="en-US" dirty="0">
                <a:ea typeface="Times New Roman"/>
                <a:cs typeface="Times New Roman"/>
              </a:rPr>
              <a:t>It naturally goes away with time</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indent="-4763">
              <a:lnSpc>
                <a:spcPct val="115000"/>
              </a:lnSpc>
              <a:spcBef>
                <a:spcPts val="0"/>
              </a:spcBef>
              <a:spcAft>
                <a:spcPts val="1000"/>
              </a:spcAft>
            </a:pPr>
            <a:r>
              <a:rPr lang="en-US" dirty="0">
                <a:solidFill>
                  <a:srgbClr val="FF0000"/>
                </a:solidFill>
                <a:ea typeface="Times New Roman"/>
                <a:cs typeface="Times New Roman"/>
              </a:rPr>
              <a:t>Anxiety is a normal part of starting a new job, even if the employee has done similar work before. A solid onboarding process helps to alleviate employee anxiety.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625475" algn="l"/>
              </a:tabLst>
            </a:pPr>
            <a:r>
              <a:rPr lang="en-US" dirty="0">
                <a:ea typeface="Times New Roman"/>
                <a:cs typeface="Times New Roman"/>
              </a:rPr>
              <a:t>Employee anxiety contributes to which of the following?</a:t>
            </a:r>
          </a:p>
          <a:p>
            <a:pPr marL="690563" lvl="0">
              <a:lnSpc>
                <a:spcPct val="115000"/>
              </a:lnSpc>
              <a:spcBef>
                <a:spcPts val="0"/>
              </a:spcBef>
              <a:spcAft>
                <a:spcPts val="0"/>
              </a:spcAft>
              <a:buFont typeface="+mj-lt"/>
              <a:buAutoNum type="alphaLcParenR"/>
            </a:pPr>
            <a:r>
              <a:rPr lang="en-US" dirty="0">
                <a:ea typeface="Times New Roman"/>
                <a:cs typeface="Times New Roman"/>
              </a:rPr>
              <a:t>Productivity</a:t>
            </a:r>
          </a:p>
          <a:p>
            <a:pPr marL="690563" lvl="0">
              <a:lnSpc>
                <a:spcPct val="115000"/>
              </a:lnSpc>
              <a:spcBef>
                <a:spcPts val="0"/>
              </a:spcBef>
              <a:spcAft>
                <a:spcPts val="0"/>
              </a:spcAft>
              <a:buFont typeface="+mj-lt"/>
              <a:buAutoNum type="alphaLcParenR"/>
            </a:pPr>
            <a:r>
              <a:rPr lang="en-US" dirty="0">
                <a:ea typeface="Times New Roman"/>
                <a:cs typeface="Times New Roman"/>
              </a:rPr>
              <a:t>Collegiality</a:t>
            </a:r>
          </a:p>
          <a:p>
            <a:pPr marL="690563" lvl="0">
              <a:lnSpc>
                <a:spcPct val="115000"/>
              </a:lnSpc>
              <a:spcBef>
                <a:spcPts val="0"/>
              </a:spcBef>
              <a:spcAft>
                <a:spcPts val="0"/>
              </a:spcAft>
              <a:buFont typeface="+mj-lt"/>
              <a:buAutoNum type="alphaLcParenR"/>
            </a:pPr>
            <a:r>
              <a:rPr lang="en-US" dirty="0">
                <a:ea typeface="Times New Roman"/>
                <a:cs typeface="Times New Roman"/>
              </a:rPr>
              <a:t>Motivation</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Turnover</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Employee anxiety can contribute to turnover if it is not addressed. This is why one of the key goals of onboarding is to help alleviate new hire anxiety.</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7031697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255681234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50292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tabLst>
                <a:tab pos="625475" algn="l"/>
                <a:tab pos="685800" algn="l"/>
              </a:tabLst>
            </a:pPr>
            <a:r>
              <a:rPr lang="en-US" dirty="0">
                <a:ea typeface="Times New Roman"/>
                <a:cs typeface="Times New Roman"/>
              </a:rPr>
              <a:t>What best describes Marisol at the end of her first work day?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Anxious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Comfortable</a:t>
            </a:r>
          </a:p>
          <a:p>
            <a:pPr marL="690563" lvl="0">
              <a:lnSpc>
                <a:spcPct val="115000"/>
              </a:lnSpc>
              <a:spcBef>
                <a:spcPts val="0"/>
              </a:spcBef>
              <a:spcAft>
                <a:spcPts val="0"/>
              </a:spcAft>
              <a:buFont typeface="+mj-lt"/>
              <a:buAutoNum type="alphaLcParenR"/>
            </a:pPr>
            <a:r>
              <a:rPr lang="en-US" dirty="0">
                <a:ea typeface="Times New Roman"/>
                <a:cs typeface="Times New Roman"/>
              </a:rPr>
              <a:t>Relaxed</a:t>
            </a:r>
          </a:p>
          <a:p>
            <a:pPr marL="690563" lvl="0">
              <a:lnSpc>
                <a:spcPct val="115000"/>
              </a:lnSpc>
              <a:spcBef>
                <a:spcPts val="0"/>
              </a:spcBef>
              <a:spcAft>
                <a:spcPts val="1000"/>
              </a:spcAft>
              <a:buFont typeface="+mj-lt"/>
              <a:buAutoNum type="alphaLcParenR"/>
            </a:pPr>
            <a:r>
              <a:rPr lang="en-US" dirty="0">
                <a:ea typeface="Times New Roman"/>
                <a:cs typeface="Times New Roman"/>
              </a:rPr>
              <a:t>Excited</a:t>
            </a:r>
          </a:p>
          <a:p>
            <a:pPr marL="347663" marR="0" indent="-4763">
              <a:lnSpc>
                <a:spcPct val="115000"/>
              </a:lnSpc>
              <a:spcBef>
                <a:spcPts val="0"/>
              </a:spcBef>
              <a:spcAft>
                <a:spcPts val="1000"/>
              </a:spcAft>
            </a:pPr>
            <a:r>
              <a:rPr lang="en-US" dirty="0">
                <a:solidFill>
                  <a:srgbClr val="FF0000"/>
                </a:solidFill>
                <a:ea typeface="Times New Roman"/>
                <a:cs typeface="Times New Roman"/>
              </a:rPr>
              <a:t>Marisol was experiencing significant anxiety at the end of her first day on her new job. She was uncertain about whether she would ever understand her new job.</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685800" algn="l"/>
              </a:tabLst>
            </a:pPr>
            <a:r>
              <a:rPr lang="en-US" dirty="0">
                <a:ea typeface="Times New Roman"/>
                <a:cs typeface="Times New Roman"/>
              </a:rPr>
              <a:t>Which of the following is true of the onboarding process Marisol experienced?</a:t>
            </a:r>
          </a:p>
          <a:p>
            <a:pPr marL="690563" lvl="0">
              <a:lnSpc>
                <a:spcPct val="115000"/>
              </a:lnSpc>
              <a:spcBef>
                <a:spcPts val="0"/>
              </a:spcBef>
              <a:spcAft>
                <a:spcPts val="0"/>
              </a:spcAft>
              <a:buFont typeface="+mj-lt"/>
              <a:buAutoNum type="alphaLcParenR"/>
            </a:pPr>
            <a:r>
              <a:rPr lang="en-US" dirty="0">
                <a:ea typeface="Times New Roman"/>
                <a:cs typeface="Times New Roman"/>
              </a:rPr>
              <a:t>She was not given realistic expectations</a:t>
            </a:r>
          </a:p>
          <a:p>
            <a:pPr marL="690563" lvl="0">
              <a:lnSpc>
                <a:spcPct val="115000"/>
              </a:lnSpc>
              <a:spcBef>
                <a:spcPts val="0"/>
              </a:spcBef>
              <a:spcAft>
                <a:spcPts val="0"/>
              </a:spcAft>
              <a:buFont typeface="+mj-lt"/>
              <a:buAutoNum type="alphaLcParenR"/>
            </a:pPr>
            <a:r>
              <a:rPr lang="en-US" dirty="0">
                <a:ea typeface="Times New Roman"/>
                <a:cs typeface="Times New Roman"/>
              </a:rPr>
              <a:t>She was not given feedback</a:t>
            </a:r>
          </a:p>
          <a:p>
            <a:pPr marL="690563" lvl="0">
              <a:lnSpc>
                <a:spcPct val="115000"/>
              </a:lnSpc>
              <a:spcBef>
                <a:spcPts val="0"/>
              </a:spcBef>
              <a:spcAft>
                <a:spcPts val="0"/>
              </a:spcAft>
              <a:buFont typeface="+mj-lt"/>
              <a:buAutoNum type="alphaLcParenR"/>
            </a:pPr>
            <a:r>
              <a:rPr lang="en-US" dirty="0">
                <a:ea typeface="Times New Roman"/>
                <a:cs typeface="Times New Roman"/>
              </a:rPr>
              <a:t>She was not made to feel welcome</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 onboarding process Marisol experienced did not lay out realistic expectations. It also did not make her feel welcome, as she was not introduced to coworkers and was left alone much of the day. Her manager’s unavailability meant she also did not get feedback.</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8689591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Module Three: Introduction</a:t>
            </a:r>
          </a:p>
        </p:txBody>
      </p:sp>
      <p:sp>
        <p:nvSpPr>
          <p:cNvPr id="1434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sz="2800" i="1" dirty="0">
                <a:latin typeface="Cambria"/>
                <a:ea typeface="Times New Roman"/>
                <a:cs typeface="Times New Roman"/>
              </a:rPr>
              <a:t>Employees who believe that management is concerned about them as a whole person are more productive, more satisfied, more fulfilled.</a:t>
            </a:r>
            <a:endParaRPr lang="en-US" sz="2800" dirty="0">
              <a:ea typeface="Times New Roman"/>
              <a:cs typeface="Times New Roman"/>
            </a:endParaRPr>
          </a:p>
          <a:p>
            <a:pPr algn="ctr">
              <a:spcBef>
                <a:spcPts val="0"/>
              </a:spcBef>
              <a:spcAft>
                <a:spcPts val="1000"/>
              </a:spcAft>
            </a:pPr>
            <a:r>
              <a:rPr lang="en-US" sz="2800" b="1" i="1" dirty="0">
                <a:latin typeface="Cambria"/>
                <a:ea typeface="Times New Roman"/>
                <a:cs typeface="Times New Roman"/>
              </a:rPr>
              <a:t>Yo-Yo Ma</a:t>
            </a:r>
            <a:endParaRPr lang="en-US" sz="2800" dirty="0">
              <a:ea typeface="Times New Roman"/>
              <a:cs typeface="Times New Roman"/>
            </a:endParaRPr>
          </a:p>
          <a:p>
            <a:endParaRPr lang="en-US" sz="2800" dirty="0"/>
          </a:p>
        </p:txBody>
      </p:sp>
      <p:sp>
        <p:nvSpPr>
          <p:cNvPr id="14339" name="Content Placeholder 2"/>
          <p:cNvSpPr>
            <a:spLocks noGrp="1"/>
          </p:cNvSpPr>
          <p:nvPr>
            <p:ph type="body" sz="quarter" idx="11"/>
          </p:nvPr>
        </p:nvSpPr>
        <p:spPr/>
        <p:txBody>
          <a:bodyPr>
            <a:normAutofit/>
          </a:bodyPr>
          <a:lstStyle/>
          <a:p>
            <a:endParaRPr lang="en-US" dirty="0"/>
          </a:p>
          <a:p>
            <a:r>
              <a:rPr lang="en-US" dirty="0"/>
              <a:t>A quality onboarding process goes beyond just new employee orientation -- it supports employees as they grow comfortable in the job and the organization.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8ECAD151-59A6-49D7-AB33-F5B93C81687A}"/>
              </a:ext>
            </a:extLst>
          </p:cNvPr>
          <p:cNvSpPr>
            <a:spLocks noGrp="1"/>
          </p:cNvSpPr>
          <p:nvPr>
            <p:ph sz="quarter" idx="11"/>
          </p:nvPr>
        </p:nvSpPr>
        <p:spPr/>
        <p:txBody>
          <a:bodyPr/>
          <a:lstStyle/>
          <a:p>
            <a:endParaRPr lang="en-US"/>
          </a:p>
        </p:txBody>
      </p:sp>
      <p:sp>
        <p:nvSpPr>
          <p:cNvPr id="15362" name="Title 1"/>
          <p:cNvSpPr>
            <a:spLocks noGrp="1"/>
          </p:cNvSpPr>
          <p:nvPr>
            <p:ph type="title"/>
          </p:nvPr>
        </p:nvSpPr>
        <p:spPr/>
        <p:txBody>
          <a:bodyPr/>
          <a:lstStyle/>
          <a:p>
            <a:r>
              <a:rPr lang="en-US" dirty="0"/>
              <a:t>Why Onboarding?</a:t>
            </a:r>
          </a:p>
        </p:txBody>
      </p:sp>
      <p:grpSp>
        <p:nvGrpSpPr>
          <p:cNvPr id="3" name="Group 2">
            <a:extLst>
              <a:ext uri="{FF2B5EF4-FFF2-40B4-BE49-F238E27FC236}">
                <a16:creationId xmlns:a16="http://schemas.microsoft.com/office/drawing/2014/main" id="{2ED315FD-C3DB-4C3E-9FAC-F7BC0E5B7BCE}"/>
              </a:ext>
            </a:extLst>
          </p:cNvPr>
          <p:cNvGrpSpPr/>
          <p:nvPr/>
        </p:nvGrpSpPr>
        <p:grpSpPr>
          <a:xfrm>
            <a:off x="457200" y="1609446"/>
            <a:ext cx="8229600" cy="4507470"/>
            <a:chOff x="457200" y="1609446"/>
            <a:chExt cx="8229600" cy="4507470"/>
          </a:xfrm>
        </p:grpSpPr>
        <p:sp>
          <p:nvSpPr>
            <p:cNvPr id="4" name="Freeform: Shape 3">
              <a:extLst>
                <a:ext uri="{FF2B5EF4-FFF2-40B4-BE49-F238E27FC236}">
                  <a16:creationId xmlns:a16="http://schemas.microsoft.com/office/drawing/2014/main" id="{B03922DB-556D-4495-B3DF-04FAFBBE9DA3}"/>
                </a:ext>
              </a:extLst>
            </p:cNvPr>
            <p:cNvSpPr/>
            <p:nvPr/>
          </p:nvSpPr>
          <p:spPr>
            <a:xfrm>
              <a:off x="457200" y="1609446"/>
              <a:ext cx="8229600" cy="1391130"/>
            </a:xfrm>
            <a:custGeom>
              <a:avLst/>
              <a:gdLst>
                <a:gd name="connsiteX0" fmla="*/ 0 w 8229600"/>
                <a:gd name="connsiteY0" fmla="*/ 231860 h 1391130"/>
                <a:gd name="connsiteX1" fmla="*/ 231860 w 8229600"/>
                <a:gd name="connsiteY1" fmla="*/ 0 h 1391130"/>
                <a:gd name="connsiteX2" fmla="*/ 7997740 w 8229600"/>
                <a:gd name="connsiteY2" fmla="*/ 0 h 1391130"/>
                <a:gd name="connsiteX3" fmla="*/ 8229600 w 8229600"/>
                <a:gd name="connsiteY3" fmla="*/ 231860 h 1391130"/>
                <a:gd name="connsiteX4" fmla="*/ 8229600 w 8229600"/>
                <a:gd name="connsiteY4" fmla="*/ 1159270 h 1391130"/>
                <a:gd name="connsiteX5" fmla="*/ 7997740 w 8229600"/>
                <a:gd name="connsiteY5" fmla="*/ 1391130 h 1391130"/>
                <a:gd name="connsiteX6" fmla="*/ 231860 w 8229600"/>
                <a:gd name="connsiteY6" fmla="*/ 1391130 h 1391130"/>
                <a:gd name="connsiteX7" fmla="*/ 0 w 8229600"/>
                <a:gd name="connsiteY7" fmla="*/ 1159270 h 1391130"/>
                <a:gd name="connsiteX8" fmla="*/ 0 w 8229600"/>
                <a:gd name="connsiteY8" fmla="*/ 231860 h 1391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391130">
                  <a:moveTo>
                    <a:pt x="0" y="231860"/>
                  </a:moveTo>
                  <a:cubicBezTo>
                    <a:pt x="0" y="103807"/>
                    <a:pt x="103807" y="0"/>
                    <a:pt x="231860" y="0"/>
                  </a:cubicBezTo>
                  <a:lnTo>
                    <a:pt x="7997740" y="0"/>
                  </a:lnTo>
                  <a:cubicBezTo>
                    <a:pt x="8125793" y="0"/>
                    <a:pt x="8229600" y="103807"/>
                    <a:pt x="8229600" y="231860"/>
                  </a:cubicBezTo>
                  <a:lnTo>
                    <a:pt x="8229600" y="1159270"/>
                  </a:lnTo>
                  <a:cubicBezTo>
                    <a:pt x="8229600" y="1287323"/>
                    <a:pt x="8125793" y="1391130"/>
                    <a:pt x="7997740" y="1391130"/>
                  </a:cubicBezTo>
                  <a:lnTo>
                    <a:pt x="231860" y="1391130"/>
                  </a:lnTo>
                  <a:cubicBezTo>
                    <a:pt x="103807" y="1391130"/>
                    <a:pt x="0" y="1287323"/>
                    <a:pt x="0" y="1159270"/>
                  </a:cubicBezTo>
                  <a:lnTo>
                    <a:pt x="0" y="23186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88889" tIns="288889" rIns="288889" bIns="288889" numCol="1" spcCol="1270" anchor="ctr" anchorCtr="0">
              <a:noAutofit/>
            </a:bodyPr>
            <a:lstStyle/>
            <a:p>
              <a:pPr marL="0" lvl="0" indent="0" algn="l" defTabSz="2578100">
                <a:lnSpc>
                  <a:spcPct val="90000"/>
                </a:lnSpc>
                <a:spcBef>
                  <a:spcPct val="0"/>
                </a:spcBef>
                <a:spcAft>
                  <a:spcPct val="35000"/>
                </a:spcAft>
                <a:buNone/>
              </a:pPr>
              <a:r>
                <a:rPr lang="en-US" sz="5800" kern="1200" dirty="0"/>
                <a:t>Helps socialize</a:t>
              </a:r>
            </a:p>
          </p:txBody>
        </p:sp>
        <p:sp>
          <p:nvSpPr>
            <p:cNvPr id="5" name="Freeform: Shape 4">
              <a:extLst>
                <a:ext uri="{FF2B5EF4-FFF2-40B4-BE49-F238E27FC236}">
                  <a16:creationId xmlns:a16="http://schemas.microsoft.com/office/drawing/2014/main" id="{0BE67568-CF5E-49AF-8242-BA8A5F00A631}"/>
                </a:ext>
              </a:extLst>
            </p:cNvPr>
            <p:cNvSpPr/>
            <p:nvPr/>
          </p:nvSpPr>
          <p:spPr>
            <a:xfrm>
              <a:off x="457200" y="3167616"/>
              <a:ext cx="8229600" cy="1391130"/>
            </a:xfrm>
            <a:custGeom>
              <a:avLst/>
              <a:gdLst>
                <a:gd name="connsiteX0" fmla="*/ 0 w 8229600"/>
                <a:gd name="connsiteY0" fmla="*/ 231860 h 1391130"/>
                <a:gd name="connsiteX1" fmla="*/ 231860 w 8229600"/>
                <a:gd name="connsiteY1" fmla="*/ 0 h 1391130"/>
                <a:gd name="connsiteX2" fmla="*/ 7997740 w 8229600"/>
                <a:gd name="connsiteY2" fmla="*/ 0 h 1391130"/>
                <a:gd name="connsiteX3" fmla="*/ 8229600 w 8229600"/>
                <a:gd name="connsiteY3" fmla="*/ 231860 h 1391130"/>
                <a:gd name="connsiteX4" fmla="*/ 8229600 w 8229600"/>
                <a:gd name="connsiteY4" fmla="*/ 1159270 h 1391130"/>
                <a:gd name="connsiteX5" fmla="*/ 7997740 w 8229600"/>
                <a:gd name="connsiteY5" fmla="*/ 1391130 h 1391130"/>
                <a:gd name="connsiteX6" fmla="*/ 231860 w 8229600"/>
                <a:gd name="connsiteY6" fmla="*/ 1391130 h 1391130"/>
                <a:gd name="connsiteX7" fmla="*/ 0 w 8229600"/>
                <a:gd name="connsiteY7" fmla="*/ 1159270 h 1391130"/>
                <a:gd name="connsiteX8" fmla="*/ 0 w 8229600"/>
                <a:gd name="connsiteY8" fmla="*/ 231860 h 1391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391130">
                  <a:moveTo>
                    <a:pt x="0" y="231860"/>
                  </a:moveTo>
                  <a:cubicBezTo>
                    <a:pt x="0" y="103807"/>
                    <a:pt x="103807" y="0"/>
                    <a:pt x="231860" y="0"/>
                  </a:cubicBezTo>
                  <a:lnTo>
                    <a:pt x="7997740" y="0"/>
                  </a:lnTo>
                  <a:cubicBezTo>
                    <a:pt x="8125793" y="0"/>
                    <a:pt x="8229600" y="103807"/>
                    <a:pt x="8229600" y="231860"/>
                  </a:cubicBezTo>
                  <a:lnTo>
                    <a:pt x="8229600" y="1159270"/>
                  </a:lnTo>
                  <a:cubicBezTo>
                    <a:pt x="8229600" y="1287323"/>
                    <a:pt x="8125793" y="1391130"/>
                    <a:pt x="7997740" y="1391130"/>
                  </a:cubicBezTo>
                  <a:lnTo>
                    <a:pt x="231860" y="1391130"/>
                  </a:lnTo>
                  <a:cubicBezTo>
                    <a:pt x="103807" y="1391130"/>
                    <a:pt x="0" y="1287323"/>
                    <a:pt x="0" y="1159270"/>
                  </a:cubicBezTo>
                  <a:lnTo>
                    <a:pt x="0" y="23186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88889" tIns="288889" rIns="288889" bIns="288889" numCol="1" spcCol="1270" anchor="ctr" anchorCtr="0">
              <a:noAutofit/>
            </a:bodyPr>
            <a:lstStyle/>
            <a:p>
              <a:pPr marL="0" lvl="0" indent="0" algn="l" defTabSz="2578100">
                <a:lnSpc>
                  <a:spcPct val="90000"/>
                </a:lnSpc>
                <a:spcBef>
                  <a:spcPct val="0"/>
                </a:spcBef>
                <a:spcAft>
                  <a:spcPct val="35000"/>
                </a:spcAft>
                <a:buNone/>
              </a:pPr>
              <a:r>
                <a:rPr lang="en-US" sz="5800" kern="1200" dirty="0"/>
                <a:t>Address new hire needs</a:t>
              </a:r>
            </a:p>
          </p:txBody>
        </p:sp>
        <p:sp>
          <p:nvSpPr>
            <p:cNvPr id="6" name="Freeform: Shape 5">
              <a:extLst>
                <a:ext uri="{FF2B5EF4-FFF2-40B4-BE49-F238E27FC236}">
                  <a16:creationId xmlns:a16="http://schemas.microsoft.com/office/drawing/2014/main" id="{4B16131C-CF9B-43B7-BBC1-437736F59A52}"/>
                </a:ext>
              </a:extLst>
            </p:cNvPr>
            <p:cNvSpPr/>
            <p:nvPr/>
          </p:nvSpPr>
          <p:spPr>
            <a:xfrm>
              <a:off x="457200" y="4725786"/>
              <a:ext cx="8229600" cy="1391130"/>
            </a:xfrm>
            <a:custGeom>
              <a:avLst/>
              <a:gdLst>
                <a:gd name="connsiteX0" fmla="*/ 0 w 8229600"/>
                <a:gd name="connsiteY0" fmla="*/ 231860 h 1391130"/>
                <a:gd name="connsiteX1" fmla="*/ 231860 w 8229600"/>
                <a:gd name="connsiteY1" fmla="*/ 0 h 1391130"/>
                <a:gd name="connsiteX2" fmla="*/ 7997740 w 8229600"/>
                <a:gd name="connsiteY2" fmla="*/ 0 h 1391130"/>
                <a:gd name="connsiteX3" fmla="*/ 8229600 w 8229600"/>
                <a:gd name="connsiteY3" fmla="*/ 231860 h 1391130"/>
                <a:gd name="connsiteX4" fmla="*/ 8229600 w 8229600"/>
                <a:gd name="connsiteY4" fmla="*/ 1159270 h 1391130"/>
                <a:gd name="connsiteX5" fmla="*/ 7997740 w 8229600"/>
                <a:gd name="connsiteY5" fmla="*/ 1391130 h 1391130"/>
                <a:gd name="connsiteX6" fmla="*/ 231860 w 8229600"/>
                <a:gd name="connsiteY6" fmla="*/ 1391130 h 1391130"/>
                <a:gd name="connsiteX7" fmla="*/ 0 w 8229600"/>
                <a:gd name="connsiteY7" fmla="*/ 1159270 h 1391130"/>
                <a:gd name="connsiteX8" fmla="*/ 0 w 8229600"/>
                <a:gd name="connsiteY8" fmla="*/ 231860 h 1391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391130">
                  <a:moveTo>
                    <a:pt x="0" y="231860"/>
                  </a:moveTo>
                  <a:cubicBezTo>
                    <a:pt x="0" y="103807"/>
                    <a:pt x="103807" y="0"/>
                    <a:pt x="231860" y="0"/>
                  </a:cubicBezTo>
                  <a:lnTo>
                    <a:pt x="7997740" y="0"/>
                  </a:lnTo>
                  <a:cubicBezTo>
                    <a:pt x="8125793" y="0"/>
                    <a:pt x="8229600" y="103807"/>
                    <a:pt x="8229600" y="231860"/>
                  </a:cubicBezTo>
                  <a:lnTo>
                    <a:pt x="8229600" y="1159270"/>
                  </a:lnTo>
                  <a:cubicBezTo>
                    <a:pt x="8229600" y="1287323"/>
                    <a:pt x="8125793" y="1391130"/>
                    <a:pt x="7997740" y="1391130"/>
                  </a:cubicBezTo>
                  <a:lnTo>
                    <a:pt x="231860" y="1391130"/>
                  </a:lnTo>
                  <a:cubicBezTo>
                    <a:pt x="103807" y="1391130"/>
                    <a:pt x="0" y="1287323"/>
                    <a:pt x="0" y="1159270"/>
                  </a:cubicBezTo>
                  <a:lnTo>
                    <a:pt x="0" y="23186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88889" tIns="288889" rIns="288889" bIns="288889" numCol="1" spcCol="1270" anchor="ctr" anchorCtr="0">
              <a:noAutofit/>
            </a:bodyPr>
            <a:lstStyle/>
            <a:p>
              <a:pPr marL="0" lvl="0" indent="0" algn="l" defTabSz="2578100">
                <a:lnSpc>
                  <a:spcPct val="90000"/>
                </a:lnSpc>
                <a:spcBef>
                  <a:spcPct val="0"/>
                </a:spcBef>
                <a:spcAft>
                  <a:spcPct val="35000"/>
                </a:spcAft>
                <a:buNone/>
              </a:pPr>
              <a:r>
                <a:rPr lang="en-US" sz="5800" kern="1200" dirty="0"/>
                <a:t>Promote retention</a:t>
              </a: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C224BEF7-1601-42EE-A80B-48FD360168AC}"/>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lstStyle/>
          <a:p>
            <a:r>
              <a:rPr lang="en-US" dirty="0"/>
              <a:t>Importance of Onboarding</a:t>
            </a:r>
          </a:p>
        </p:txBody>
      </p:sp>
      <p:grpSp>
        <p:nvGrpSpPr>
          <p:cNvPr id="3" name="Group 2">
            <a:extLst>
              <a:ext uri="{FF2B5EF4-FFF2-40B4-BE49-F238E27FC236}">
                <a16:creationId xmlns:a16="http://schemas.microsoft.com/office/drawing/2014/main" id="{1E2A8399-0359-469F-9EA6-7F9F7093499D}"/>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0481AFBC-8249-49CB-8397-27BBC116F288}"/>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3">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6E9C0121-C83E-4C4D-BDF8-D0FFCEAD9B48}"/>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8497"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dirty="0"/>
                <a:t>Sets the tone </a:t>
              </a:r>
            </a:p>
          </p:txBody>
        </p:sp>
        <p:sp>
          <p:nvSpPr>
            <p:cNvPr id="6" name="Oval 5">
              <a:extLst>
                <a:ext uri="{FF2B5EF4-FFF2-40B4-BE49-F238E27FC236}">
                  <a16:creationId xmlns:a16="http://schemas.microsoft.com/office/drawing/2014/main" id="{62E87392-A654-4523-BF94-C3D42EFC4625}"/>
                </a:ext>
              </a:extLst>
            </p:cNvPr>
            <p:cNvSpPr/>
            <p:nvPr/>
          </p:nvSpPr>
          <p:spPr>
            <a:xfrm>
              <a:off x="519658" y="1939647"/>
              <a:ext cx="1131490" cy="113149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F505AFE3-2255-45DE-9452-1E4F0DE6C0FA}"/>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718497"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dirty="0"/>
                <a:t>Integrate new hires</a:t>
              </a:r>
            </a:p>
          </p:txBody>
        </p:sp>
        <p:sp>
          <p:nvSpPr>
            <p:cNvPr id="8" name="Oval 7">
              <a:extLst>
                <a:ext uri="{FF2B5EF4-FFF2-40B4-BE49-F238E27FC236}">
                  <a16:creationId xmlns:a16="http://schemas.microsoft.com/office/drawing/2014/main" id="{3C3DCF29-00B4-4B25-9096-EBCB90CB0357}"/>
                </a:ext>
              </a:extLst>
            </p:cNvPr>
            <p:cNvSpPr/>
            <p:nvPr/>
          </p:nvSpPr>
          <p:spPr>
            <a:xfrm>
              <a:off x="848695" y="3297436"/>
              <a:ext cx="1131490" cy="1131490"/>
            </a:xfrm>
            <a:prstGeom prst="ellipse">
              <a:avLst/>
            </a:prstGeom>
          </p:spPr>
          <p:style>
            <a:lnRef idx="2">
              <a:schemeClr val="accent2">
                <a:hueOff val="2340759"/>
                <a:satOff val="-2919"/>
                <a:lumOff val="686"/>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4F9A17A4-E16B-408E-8110-1A8CFFFE5141}"/>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718497"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dirty="0"/>
                <a:t>Improve morale and productivity</a:t>
              </a:r>
            </a:p>
          </p:txBody>
        </p:sp>
        <p:sp>
          <p:nvSpPr>
            <p:cNvPr id="10" name="Oval 9">
              <a:extLst>
                <a:ext uri="{FF2B5EF4-FFF2-40B4-BE49-F238E27FC236}">
                  <a16:creationId xmlns:a16="http://schemas.microsoft.com/office/drawing/2014/main" id="{530C6215-8C79-43C0-9E81-E98557173AFF}"/>
                </a:ext>
              </a:extLst>
            </p:cNvPr>
            <p:cNvSpPr/>
            <p:nvPr/>
          </p:nvSpPr>
          <p:spPr>
            <a:xfrm>
              <a:off x="519658" y="4655225"/>
              <a:ext cx="1131490" cy="1131490"/>
            </a:xfrm>
            <a:prstGeom prst="ellipse">
              <a:avLst/>
            </a:prstGeom>
          </p:spPr>
          <p:style>
            <a:lnRef idx="2">
              <a:schemeClr val="accent2">
                <a:hueOff val="4681519"/>
                <a:satOff val="-5839"/>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C63E2C44-76BC-427C-AE47-AE398E5129A2}"/>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noAutofit/>
          </a:bodyPr>
          <a:lstStyle/>
          <a:p>
            <a:r>
              <a:rPr lang="en-US" dirty="0"/>
              <a:t>Making Employees Feel Welcome</a:t>
            </a:r>
          </a:p>
        </p:txBody>
      </p:sp>
      <p:grpSp>
        <p:nvGrpSpPr>
          <p:cNvPr id="3" name="Group 2">
            <a:extLst>
              <a:ext uri="{FF2B5EF4-FFF2-40B4-BE49-F238E27FC236}">
                <a16:creationId xmlns:a16="http://schemas.microsoft.com/office/drawing/2014/main" id="{A53411C0-B29C-45CD-A7F3-CAB5C5C45701}"/>
              </a:ext>
            </a:extLst>
          </p:cNvPr>
          <p:cNvGrpSpPr/>
          <p:nvPr/>
        </p:nvGrpSpPr>
        <p:grpSpPr>
          <a:xfrm>
            <a:off x="1151999" y="1602409"/>
            <a:ext cx="6840000" cy="4521543"/>
            <a:chOff x="1151999" y="1602409"/>
            <a:chExt cx="6840000" cy="4521543"/>
          </a:xfrm>
        </p:grpSpPr>
        <p:sp>
          <p:nvSpPr>
            <p:cNvPr id="5" name="Freeform: Shape 4">
              <a:extLst>
                <a:ext uri="{FF2B5EF4-FFF2-40B4-BE49-F238E27FC236}">
                  <a16:creationId xmlns:a16="http://schemas.microsoft.com/office/drawing/2014/main" id="{E246B782-552F-4EE8-A440-E52FD5902D1A}"/>
                </a:ext>
              </a:extLst>
            </p:cNvPr>
            <p:cNvSpPr/>
            <p:nvPr/>
          </p:nvSpPr>
          <p:spPr>
            <a:xfrm>
              <a:off x="1828806" y="1602409"/>
              <a:ext cx="5486386" cy="1458562"/>
            </a:xfrm>
            <a:custGeom>
              <a:avLst/>
              <a:gdLst>
                <a:gd name="connsiteX0" fmla="*/ 0 w 5486386"/>
                <a:gd name="connsiteY0" fmla="*/ 0 h 1458562"/>
                <a:gd name="connsiteX1" fmla="*/ 5486386 w 5486386"/>
                <a:gd name="connsiteY1" fmla="*/ 0 h 1458562"/>
                <a:gd name="connsiteX2" fmla="*/ 5486386 w 5486386"/>
                <a:gd name="connsiteY2" fmla="*/ 1458562 h 1458562"/>
                <a:gd name="connsiteX3" fmla="*/ 0 w 5486386"/>
                <a:gd name="connsiteY3" fmla="*/ 1458562 h 1458562"/>
                <a:gd name="connsiteX4" fmla="*/ 0 w 5486386"/>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386" h="1458562">
                  <a:moveTo>
                    <a:pt x="0" y="0"/>
                  </a:moveTo>
                  <a:lnTo>
                    <a:pt x="5486386" y="0"/>
                  </a:lnTo>
                  <a:lnTo>
                    <a:pt x="5486386"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Introduce the new hire</a:t>
              </a:r>
            </a:p>
          </p:txBody>
        </p:sp>
        <p:sp>
          <p:nvSpPr>
            <p:cNvPr id="6" name="Freeform: Shape 5">
              <a:extLst>
                <a:ext uri="{FF2B5EF4-FFF2-40B4-BE49-F238E27FC236}">
                  <a16:creationId xmlns:a16="http://schemas.microsoft.com/office/drawing/2014/main" id="{37332B30-2A14-4A03-BE2E-A416BAF0D0F1}"/>
                </a:ext>
              </a:extLst>
            </p:cNvPr>
            <p:cNvSpPr/>
            <p:nvPr/>
          </p:nvSpPr>
          <p:spPr>
            <a:xfrm>
              <a:off x="2322000" y="3133900"/>
              <a:ext cx="4500000" cy="1458562"/>
            </a:xfrm>
            <a:custGeom>
              <a:avLst/>
              <a:gdLst>
                <a:gd name="connsiteX0" fmla="*/ 0 w 4500000"/>
                <a:gd name="connsiteY0" fmla="*/ 0 h 1458562"/>
                <a:gd name="connsiteX1" fmla="*/ 4500000 w 4500000"/>
                <a:gd name="connsiteY1" fmla="*/ 0 h 1458562"/>
                <a:gd name="connsiteX2" fmla="*/ 4500000 w 4500000"/>
                <a:gd name="connsiteY2" fmla="*/ 1458562 h 1458562"/>
                <a:gd name="connsiteX3" fmla="*/ 0 w 4500000"/>
                <a:gd name="connsiteY3" fmla="*/ 1458562 h 1458562"/>
                <a:gd name="connsiteX4" fmla="*/ 0 w 450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0000" h="1458562">
                  <a:moveTo>
                    <a:pt x="0" y="0"/>
                  </a:moveTo>
                  <a:lnTo>
                    <a:pt x="4500000" y="0"/>
                  </a:lnTo>
                  <a:lnTo>
                    <a:pt x="4500000" y="1458562"/>
                  </a:lnTo>
                  <a:lnTo>
                    <a:pt x="0" y="145856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Have their workstation set up</a:t>
              </a:r>
            </a:p>
          </p:txBody>
        </p:sp>
        <p:sp>
          <p:nvSpPr>
            <p:cNvPr id="7" name="Freeform: Shape 6">
              <a:extLst>
                <a:ext uri="{FF2B5EF4-FFF2-40B4-BE49-F238E27FC236}">
                  <a16:creationId xmlns:a16="http://schemas.microsoft.com/office/drawing/2014/main" id="{FA221832-9BFD-4210-BF99-FCC82298573B}"/>
                </a:ext>
              </a:extLst>
            </p:cNvPr>
            <p:cNvSpPr/>
            <p:nvPr/>
          </p:nvSpPr>
          <p:spPr>
            <a:xfrm>
              <a:off x="1151999" y="4665390"/>
              <a:ext cx="6840000" cy="1458562"/>
            </a:xfrm>
            <a:custGeom>
              <a:avLst/>
              <a:gdLst>
                <a:gd name="connsiteX0" fmla="*/ 0 w 6840000"/>
                <a:gd name="connsiteY0" fmla="*/ 0 h 1458562"/>
                <a:gd name="connsiteX1" fmla="*/ 6840000 w 6840000"/>
                <a:gd name="connsiteY1" fmla="*/ 0 h 1458562"/>
                <a:gd name="connsiteX2" fmla="*/ 6840000 w 6840000"/>
                <a:gd name="connsiteY2" fmla="*/ 1458562 h 1458562"/>
                <a:gd name="connsiteX3" fmla="*/ 0 w 6840000"/>
                <a:gd name="connsiteY3" fmla="*/ 1458562 h 1458562"/>
                <a:gd name="connsiteX4" fmla="*/ 0 w 684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40000" h="1458562">
                  <a:moveTo>
                    <a:pt x="0" y="0"/>
                  </a:moveTo>
                  <a:lnTo>
                    <a:pt x="6840000" y="0"/>
                  </a:lnTo>
                  <a:lnTo>
                    <a:pt x="6840000" y="1458562"/>
                  </a:lnTo>
                  <a:lnTo>
                    <a:pt x="0" y="145856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Ensure that the new hire has someone to eat lunch with</a:t>
              </a:r>
            </a:p>
          </p:txBody>
        </p:sp>
      </p:grpSp>
    </p:spTree>
    <p:extLst>
      <p:ext uri="{BB962C8B-B14F-4D97-AF65-F5344CB8AC3E}">
        <p14:creationId xmlns:p14="http://schemas.microsoft.com/office/powerpoint/2010/main" val="24334594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A37BAF04-6598-4CEC-AB1A-E3A80B71983C}"/>
              </a:ext>
            </a:extLst>
          </p:cNvPr>
          <p:cNvSpPr>
            <a:spLocks noGrp="1"/>
          </p:cNvSpPr>
          <p:nvPr>
            <p:ph sz="quarter" idx="11"/>
          </p:nvPr>
        </p:nvSpPr>
        <p:spPr/>
        <p:txBody>
          <a:bodyPr/>
          <a:lstStyle/>
          <a:p>
            <a:endParaRPr lang="en-US"/>
          </a:p>
        </p:txBody>
      </p:sp>
      <p:sp>
        <p:nvSpPr>
          <p:cNvPr id="15362" name="Title 1"/>
          <p:cNvSpPr>
            <a:spLocks noGrp="1"/>
          </p:cNvSpPr>
          <p:nvPr>
            <p:ph type="title"/>
          </p:nvPr>
        </p:nvSpPr>
        <p:spPr/>
        <p:txBody>
          <a:bodyPr/>
          <a:lstStyle/>
          <a:p>
            <a:r>
              <a:rPr lang="en-US" dirty="0"/>
              <a:t>First Day Checklist</a:t>
            </a:r>
          </a:p>
        </p:txBody>
      </p:sp>
      <p:grpSp>
        <p:nvGrpSpPr>
          <p:cNvPr id="3" name="Group 2">
            <a:extLst>
              <a:ext uri="{FF2B5EF4-FFF2-40B4-BE49-F238E27FC236}">
                <a16:creationId xmlns:a16="http://schemas.microsoft.com/office/drawing/2014/main" id="{47E2A1D8-D9A3-4769-AB9D-90F4AD4891A0}"/>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A06B91DF-8655-430F-9CEF-E41B191996E0}"/>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3118" tIns="173118" rIns="1558742" bIns="173118" numCol="1" spcCol="1270" anchor="ctr" anchorCtr="0">
              <a:noAutofit/>
            </a:bodyPr>
            <a:lstStyle/>
            <a:p>
              <a:pPr marL="0" lvl="0" indent="0" algn="l" defTabSz="1555750">
                <a:lnSpc>
                  <a:spcPct val="90000"/>
                </a:lnSpc>
                <a:spcBef>
                  <a:spcPct val="0"/>
                </a:spcBef>
                <a:spcAft>
                  <a:spcPct val="35000"/>
                </a:spcAft>
                <a:buNone/>
              </a:pPr>
              <a:r>
                <a:rPr lang="en-US" sz="3500" kern="1200" dirty="0"/>
                <a:t>Greet and welcome the new hire</a:t>
              </a:r>
            </a:p>
          </p:txBody>
        </p:sp>
        <p:sp>
          <p:nvSpPr>
            <p:cNvPr id="5" name="Freeform: Shape 4">
              <a:extLst>
                <a:ext uri="{FF2B5EF4-FFF2-40B4-BE49-F238E27FC236}">
                  <a16:creationId xmlns:a16="http://schemas.microsoft.com/office/drawing/2014/main" id="{0115B53C-DCB7-431E-A253-F9DC68941CFF}"/>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Going over the new hire’s job description</a:t>
              </a:r>
            </a:p>
          </p:txBody>
        </p:sp>
        <p:sp>
          <p:nvSpPr>
            <p:cNvPr id="6" name="Freeform: Shape 5">
              <a:extLst>
                <a:ext uri="{FF2B5EF4-FFF2-40B4-BE49-F238E27FC236}">
                  <a16:creationId xmlns:a16="http://schemas.microsoft.com/office/drawing/2014/main" id="{1D38E098-A012-46B6-9798-5050CB28DC4F}"/>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Giving the new hire a tour</a:t>
              </a:r>
            </a:p>
          </p:txBody>
        </p:sp>
        <p:sp>
          <p:nvSpPr>
            <p:cNvPr id="7" name="Freeform: Shape 6">
              <a:extLst>
                <a:ext uri="{FF2B5EF4-FFF2-40B4-BE49-F238E27FC236}">
                  <a16:creationId xmlns:a16="http://schemas.microsoft.com/office/drawing/2014/main" id="{411C05A4-8346-49A2-ACF2-92D5CCB39A8E}"/>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8" name="Freeform: Shape 7">
              <a:extLst>
                <a:ext uri="{FF2B5EF4-FFF2-40B4-BE49-F238E27FC236}">
                  <a16:creationId xmlns:a16="http://schemas.microsoft.com/office/drawing/2014/main" id="{FB66295B-582D-422A-8B9E-467ABC0BCBA9}"/>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extLst>
      <p:ext uri="{BB962C8B-B14F-4D97-AF65-F5344CB8AC3E}">
        <p14:creationId xmlns:p14="http://schemas.microsoft.com/office/powerpoint/2010/main" val="38919525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775CC601-977B-42CC-829C-C4E1C71DB6D4}"/>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FDA35B0E-B74D-4CF5-BCD6-396D6413164F}"/>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16A1E51E-BFE5-4BBB-8224-18B5B2B7810F}"/>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0454" tIns="76959" rIns="100454" bIns="76959" numCol="1" spcCol="1270" anchor="ctr" anchorCtr="0">
              <a:noAutofit/>
            </a:bodyPr>
            <a:lstStyle/>
            <a:p>
              <a:pPr marL="0" lvl="0" indent="0" algn="ctr" defTabSz="1644650">
                <a:lnSpc>
                  <a:spcPct val="90000"/>
                </a:lnSpc>
                <a:spcBef>
                  <a:spcPct val="0"/>
                </a:spcBef>
                <a:spcAft>
                  <a:spcPct val="35000"/>
                </a:spcAft>
                <a:buNone/>
              </a:pPr>
              <a:r>
                <a:rPr lang="en-US" sz="3700" kern="1200" dirty="0"/>
                <a:t>Kenya began a new job at a large firm</a:t>
              </a:r>
            </a:p>
          </p:txBody>
        </p:sp>
        <p:sp>
          <p:nvSpPr>
            <p:cNvPr id="5" name="Rectangle: Rounded Corners 4">
              <a:extLst>
                <a:ext uri="{FF2B5EF4-FFF2-40B4-BE49-F238E27FC236}">
                  <a16:creationId xmlns:a16="http://schemas.microsoft.com/office/drawing/2014/main" id="{668F99CC-3664-4BDA-AEA7-7B6B01759859}"/>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73CE2349-2AB5-4236-846E-D1028946B881}"/>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Pearl gave Kenya a tour of the office</a:t>
              </a:r>
            </a:p>
          </p:txBody>
        </p:sp>
        <p:sp>
          <p:nvSpPr>
            <p:cNvPr id="7" name="Rectangle: Rounded Corners 6">
              <a:extLst>
                <a:ext uri="{FF2B5EF4-FFF2-40B4-BE49-F238E27FC236}">
                  <a16:creationId xmlns:a16="http://schemas.microsoft.com/office/drawing/2014/main" id="{F68452A0-354F-46D8-85E7-AEF53CEBE5A5}"/>
                </a:ext>
              </a:extLst>
            </p:cNvPr>
            <p:cNvSpPr/>
            <p:nvPr/>
          </p:nvSpPr>
          <p:spPr>
            <a:xfrm>
              <a:off x="850999" y="3955269"/>
              <a:ext cx="1023203" cy="1023203"/>
            </a:xfrm>
            <a:prstGeom prst="roundRect">
              <a:avLst>
                <a:gd name="adj" fmla="val 16670"/>
              </a:avLst>
            </a:prstGeom>
            <a:solidFill>
              <a:schemeClr val="accent2">
                <a:hueOff val="2340759"/>
                <a:satOff val="-2919"/>
                <a:lumOff val="686"/>
              </a:schemeClr>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8" name="Freeform: Shape 7">
              <a:extLst>
                <a:ext uri="{FF2B5EF4-FFF2-40B4-BE49-F238E27FC236}">
                  <a16:creationId xmlns:a16="http://schemas.microsoft.com/office/drawing/2014/main" id="{B14D3440-8E22-453A-B430-A2B3CE86F853}"/>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introduced Kenya to the coworkers in the neighboring cubicles</a:t>
              </a:r>
            </a:p>
          </p:txBody>
        </p:sp>
        <p:sp>
          <p:nvSpPr>
            <p:cNvPr id="9" name="Rectangle: Rounded Corners 8">
              <a:extLst>
                <a:ext uri="{FF2B5EF4-FFF2-40B4-BE49-F238E27FC236}">
                  <a16:creationId xmlns:a16="http://schemas.microsoft.com/office/drawing/2014/main" id="{306148AB-6ED3-4E86-A672-B3AD55628CEB}"/>
                </a:ext>
              </a:extLst>
            </p:cNvPr>
            <p:cNvSpPr/>
            <p:nvPr/>
          </p:nvSpPr>
          <p:spPr>
            <a:xfrm>
              <a:off x="850999" y="5101257"/>
              <a:ext cx="1023203" cy="1023203"/>
            </a:xfrm>
            <a:prstGeom prst="roundRect">
              <a:avLst>
                <a:gd name="adj" fmla="val 16670"/>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sp>
          <p:nvSpPr>
            <p:cNvPr id="10" name="Freeform: Shape 9">
              <a:extLst>
                <a:ext uri="{FF2B5EF4-FFF2-40B4-BE49-F238E27FC236}">
                  <a16:creationId xmlns:a16="http://schemas.microsoft.com/office/drawing/2014/main" id="{E55E1C45-6DF9-42A5-BB46-EFC0F8A262CE}"/>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Kenya felt like she was settling in nicely</a:t>
              </a:r>
            </a:p>
          </p:txBody>
        </p:sp>
      </p:grpSp>
    </p:spTree>
    <p:extLst>
      <p:ext uri="{BB962C8B-B14F-4D97-AF65-F5344CB8AC3E}">
        <p14:creationId xmlns:p14="http://schemas.microsoft.com/office/powerpoint/2010/main" val="12192325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5029200"/>
          </a:xfrm>
        </p:spPr>
        <p:txBody>
          <a:bodyPr>
            <a:normAutofit fontScale="775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does a sound onboarding process improve?</a:t>
            </a:r>
          </a:p>
          <a:p>
            <a:pPr marL="690563" lvl="0">
              <a:lnSpc>
                <a:spcPct val="115000"/>
              </a:lnSpc>
              <a:spcBef>
                <a:spcPts val="0"/>
              </a:spcBef>
              <a:spcAft>
                <a:spcPts val="0"/>
              </a:spcAft>
              <a:buFont typeface="+mj-lt"/>
              <a:buAutoNum type="alphaLcParenR"/>
            </a:pPr>
            <a:r>
              <a:rPr lang="en-US" dirty="0">
                <a:ea typeface="Times New Roman"/>
                <a:cs typeface="Times New Roman"/>
              </a:rPr>
              <a:t>Employee comfort with duties</a:t>
            </a:r>
          </a:p>
          <a:p>
            <a:pPr marL="690563" lvl="0">
              <a:lnSpc>
                <a:spcPct val="115000"/>
              </a:lnSpc>
              <a:spcBef>
                <a:spcPts val="0"/>
              </a:spcBef>
              <a:spcAft>
                <a:spcPts val="0"/>
              </a:spcAft>
              <a:buFont typeface="+mj-lt"/>
              <a:buAutoNum type="alphaLcParenR"/>
            </a:pPr>
            <a:r>
              <a:rPr lang="en-US" dirty="0">
                <a:ea typeface="Times New Roman"/>
                <a:cs typeface="Times New Roman"/>
              </a:rPr>
              <a:t>Employee retention</a:t>
            </a:r>
          </a:p>
          <a:p>
            <a:pPr marL="690563" lvl="0">
              <a:lnSpc>
                <a:spcPct val="115000"/>
              </a:lnSpc>
              <a:spcBef>
                <a:spcPts val="0"/>
              </a:spcBef>
              <a:spcAft>
                <a:spcPts val="0"/>
              </a:spcAft>
              <a:buFont typeface="+mj-lt"/>
              <a:buAutoNum type="alphaLcParenR"/>
            </a:pPr>
            <a:r>
              <a:rPr lang="en-US" dirty="0">
                <a:ea typeface="Times New Roman"/>
                <a:cs typeface="Times New Roman"/>
              </a:rPr>
              <a:t>Productivity</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25475" algn="l"/>
                <a:tab pos="685800" algn="l"/>
              </a:tabLst>
            </a:pPr>
            <a:r>
              <a:rPr lang="en-US" dirty="0">
                <a:ea typeface="Times New Roman"/>
                <a:cs typeface="Times New Roman"/>
              </a:rPr>
              <a:t>The </a:t>
            </a:r>
            <a:r>
              <a:rPr lang="en-US" b="1" dirty="0">
                <a:ea typeface="Times New Roman"/>
                <a:cs typeface="Times New Roman"/>
              </a:rPr>
              <a:t>main</a:t>
            </a:r>
            <a:r>
              <a:rPr lang="en-US" dirty="0">
                <a:ea typeface="Times New Roman"/>
                <a:cs typeface="Times New Roman"/>
              </a:rPr>
              <a:t> goal of onboarding is to __________________.</a:t>
            </a:r>
          </a:p>
          <a:p>
            <a:pPr marL="690563" lvl="0">
              <a:lnSpc>
                <a:spcPct val="115000"/>
              </a:lnSpc>
              <a:spcBef>
                <a:spcPts val="0"/>
              </a:spcBef>
              <a:spcAft>
                <a:spcPts val="0"/>
              </a:spcAft>
              <a:buFont typeface="+mj-lt"/>
              <a:buAutoNum type="alphaLcParenR"/>
            </a:pPr>
            <a:r>
              <a:rPr lang="en-US" dirty="0">
                <a:ea typeface="Times New Roman"/>
                <a:cs typeface="Times New Roman"/>
              </a:rPr>
              <a:t>Cover all legal requirements of hiring</a:t>
            </a:r>
          </a:p>
          <a:p>
            <a:pPr marL="690563" lvl="0">
              <a:lnSpc>
                <a:spcPct val="115000"/>
              </a:lnSpc>
              <a:spcBef>
                <a:spcPts val="0"/>
              </a:spcBef>
              <a:spcAft>
                <a:spcPts val="0"/>
              </a:spcAft>
              <a:buFont typeface="+mj-lt"/>
              <a:buAutoNum type="alphaLcParenR"/>
            </a:pPr>
            <a:r>
              <a:rPr lang="en-US" dirty="0">
                <a:ea typeface="Times New Roman"/>
                <a:cs typeface="Times New Roman"/>
              </a:rPr>
              <a:t>Increase productivity</a:t>
            </a:r>
          </a:p>
          <a:p>
            <a:pPr marL="690563" lvl="0">
              <a:lnSpc>
                <a:spcPct val="115000"/>
              </a:lnSpc>
              <a:spcBef>
                <a:spcPts val="0"/>
              </a:spcBef>
              <a:spcAft>
                <a:spcPts val="0"/>
              </a:spcAft>
              <a:buFont typeface="+mj-lt"/>
              <a:buAutoNum type="alphaLcParenR"/>
            </a:pPr>
            <a:r>
              <a:rPr lang="en-US" dirty="0">
                <a:ea typeface="Times New Roman"/>
                <a:cs typeface="Times New Roman"/>
              </a:rPr>
              <a:t>Socialize the new hire to the workplace</a:t>
            </a:r>
          </a:p>
          <a:p>
            <a:pPr marL="690563" lvl="0">
              <a:lnSpc>
                <a:spcPct val="115000"/>
              </a:lnSpc>
              <a:spcBef>
                <a:spcPts val="0"/>
              </a:spcBef>
              <a:spcAft>
                <a:spcPts val="1000"/>
              </a:spcAft>
              <a:buFont typeface="+mj-lt"/>
              <a:buAutoNum type="alphaLcParenR"/>
            </a:pPr>
            <a:r>
              <a:rPr lang="en-US" dirty="0">
                <a:ea typeface="Times New Roman"/>
                <a:cs typeface="Times New Roman"/>
              </a:rPr>
              <a:t>Improve the bottom line</a:t>
            </a:r>
          </a:p>
          <a:p>
            <a:pPr marL="347663" marR="0" indent="-4763">
              <a:lnSpc>
                <a:spcPct val="115000"/>
              </a:lnSpc>
              <a:spcBef>
                <a:spcPts val="0"/>
              </a:spcBef>
              <a:spcAft>
                <a:spcPts val="1000"/>
              </a:spcAft>
            </a:pPr>
            <a:endParaRPr lang="en-US" dirty="0">
              <a:ea typeface="Times New Roman"/>
              <a:cs typeface="Times New Roman"/>
            </a:endParaRPr>
          </a:p>
          <a:p>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tabLst>
                <a:tab pos="576263" algn="l"/>
              </a:tabLst>
            </a:pPr>
            <a:r>
              <a:rPr lang="en-US" dirty="0">
                <a:ea typeface="Times New Roman"/>
                <a:cs typeface="Times New Roman"/>
              </a:rPr>
              <a:t>Which of the following is a benefit of a continuous onboarding process?</a:t>
            </a:r>
          </a:p>
          <a:p>
            <a:pPr marL="690563" lvl="0">
              <a:lnSpc>
                <a:spcPct val="115000"/>
              </a:lnSpc>
              <a:spcBef>
                <a:spcPts val="0"/>
              </a:spcBef>
              <a:spcAft>
                <a:spcPts val="0"/>
              </a:spcAft>
              <a:buFont typeface="+mj-lt"/>
              <a:buAutoNum type="alphaLcParenR"/>
            </a:pPr>
            <a:r>
              <a:rPr lang="en-US" dirty="0">
                <a:ea typeface="Times New Roman"/>
                <a:cs typeface="Times New Roman"/>
              </a:rPr>
              <a:t>It allows employees to seek help as new needs or questions arise</a:t>
            </a:r>
          </a:p>
          <a:p>
            <a:pPr marL="690563" lvl="0">
              <a:lnSpc>
                <a:spcPct val="115000"/>
              </a:lnSpc>
              <a:spcBef>
                <a:spcPts val="0"/>
              </a:spcBef>
              <a:spcAft>
                <a:spcPts val="0"/>
              </a:spcAft>
              <a:buFont typeface="+mj-lt"/>
              <a:buAutoNum type="alphaLcParenR"/>
            </a:pPr>
            <a:r>
              <a:rPr lang="en-US" dirty="0">
                <a:ea typeface="Times New Roman"/>
                <a:cs typeface="Times New Roman"/>
              </a:rPr>
              <a:t>All of these</a:t>
            </a:r>
          </a:p>
          <a:p>
            <a:pPr marL="690563" lvl="0">
              <a:lnSpc>
                <a:spcPct val="115000"/>
              </a:lnSpc>
              <a:spcBef>
                <a:spcPts val="0"/>
              </a:spcBef>
              <a:spcAft>
                <a:spcPts val="0"/>
              </a:spcAft>
              <a:buFont typeface="+mj-lt"/>
              <a:buAutoNum type="alphaLcParenR"/>
            </a:pPr>
            <a:r>
              <a:rPr lang="en-US" dirty="0">
                <a:ea typeface="Times New Roman"/>
                <a:cs typeface="Times New Roman"/>
              </a:rPr>
              <a:t>It allows the manager to provide feedback as the employee settles in</a:t>
            </a:r>
          </a:p>
          <a:p>
            <a:pPr marL="690563" lvl="0">
              <a:lnSpc>
                <a:spcPct val="115000"/>
              </a:lnSpc>
              <a:spcBef>
                <a:spcPts val="0"/>
              </a:spcBef>
              <a:spcAft>
                <a:spcPts val="1000"/>
              </a:spcAft>
              <a:buFont typeface="+mj-lt"/>
              <a:buAutoNum type="alphaLcParenR"/>
            </a:pPr>
            <a:r>
              <a:rPr lang="en-US" dirty="0">
                <a:ea typeface="Times New Roman"/>
                <a:cs typeface="Times New Roman"/>
              </a:rPr>
              <a:t>It allows for the employee’s changing needs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Onboarding should be what?</a:t>
            </a:r>
          </a:p>
          <a:p>
            <a:pPr marL="690563" lvl="0">
              <a:lnSpc>
                <a:spcPct val="115000"/>
              </a:lnSpc>
              <a:spcBef>
                <a:spcPts val="0"/>
              </a:spcBef>
              <a:spcAft>
                <a:spcPts val="0"/>
              </a:spcAft>
              <a:buFont typeface="+mj-lt"/>
              <a:buAutoNum type="alphaLcParenR"/>
            </a:pPr>
            <a:r>
              <a:rPr lang="en-US" dirty="0">
                <a:ea typeface="Times New Roman"/>
                <a:cs typeface="Times New Roman"/>
              </a:rPr>
              <a:t>Brief</a:t>
            </a:r>
          </a:p>
          <a:p>
            <a:pPr marL="690563" lvl="0">
              <a:lnSpc>
                <a:spcPct val="115000"/>
              </a:lnSpc>
              <a:spcBef>
                <a:spcPts val="0"/>
              </a:spcBef>
              <a:spcAft>
                <a:spcPts val="0"/>
              </a:spcAft>
              <a:buFont typeface="+mj-lt"/>
              <a:buAutoNum type="alphaLcParenR"/>
            </a:pPr>
            <a:r>
              <a:rPr lang="en-US" dirty="0">
                <a:ea typeface="Times New Roman"/>
                <a:cs typeface="Times New Roman"/>
              </a:rPr>
              <a:t>Efficient</a:t>
            </a:r>
          </a:p>
          <a:p>
            <a:pPr marL="690563" lvl="0">
              <a:lnSpc>
                <a:spcPct val="115000"/>
              </a:lnSpc>
              <a:spcBef>
                <a:spcPts val="0"/>
              </a:spcBef>
              <a:spcAft>
                <a:spcPts val="0"/>
              </a:spcAft>
              <a:buFont typeface="+mj-lt"/>
              <a:buAutoNum type="alphaLcParenR"/>
            </a:pPr>
            <a:r>
              <a:rPr lang="en-US" dirty="0">
                <a:ea typeface="Times New Roman"/>
                <a:cs typeface="Times New Roman"/>
              </a:rPr>
              <a:t>Impersonal</a:t>
            </a:r>
          </a:p>
          <a:p>
            <a:pPr marL="690563" lvl="0">
              <a:lnSpc>
                <a:spcPct val="115000"/>
              </a:lnSpc>
              <a:spcBef>
                <a:spcPts val="0"/>
              </a:spcBef>
              <a:spcAft>
                <a:spcPts val="1000"/>
              </a:spcAft>
              <a:buFont typeface="+mj-lt"/>
              <a:buAutoNum type="alphaLcParenR"/>
            </a:pPr>
            <a:r>
              <a:rPr lang="en-US" dirty="0">
                <a:ea typeface="Times New Roman"/>
                <a:cs typeface="Times New Roman"/>
              </a:rPr>
              <a:t>Continuous</a:t>
            </a:r>
          </a:p>
          <a:p>
            <a:pPr marL="347663" marR="0" indent="-4763">
              <a:lnSpc>
                <a:spcPct val="115000"/>
              </a:lnSpc>
              <a:spcBef>
                <a:spcPts val="0"/>
              </a:spcBef>
              <a:spcAft>
                <a:spcPts val="1000"/>
              </a:spcAft>
            </a:pPr>
            <a:endParaRPr lang="en-US" dirty="0"/>
          </a:p>
        </p:txBody>
      </p:sp>
    </p:spTree>
    <p:extLst>
      <p:ext uri="{BB962C8B-B14F-4D97-AF65-F5344CB8AC3E}">
        <p14:creationId xmlns:p14="http://schemas.microsoft.com/office/powerpoint/2010/main" val="26747603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51816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5"/>
              <a:tabLst>
                <a:tab pos="746125" algn="l"/>
              </a:tabLst>
            </a:pPr>
            <a:r>
              <a:rPr lang="en-US" dirty="0">
                <a:ea typeface="Times New Roman"/>
                <a:cs typeface="Times New Roman"/>
              </a:rPr>
              <a:t>Which of the following is </a:t>
            </a:r>
            <a:r>
              <a:rPr lang="en-US" b="1" dirty="0">
                <a:ea typeface="Times New Roman"/>
                <a:cs typeface="Times New Roman"/>
              </a:rPr>
              <a:t>not</a:t>
            </a:r>
            <a:r>
              <a:rPr lang="en-US" dirty="0">
                <a:ea typeface="Times New Roman"/>
                <a:cs typeface="Times New Roman"/>
              </a:rPr>
              <a:t> likely to make an employee feel welcome?</a:t>
            </a:r>
          </a:p>
          <a:p>
            <a:pPr marL="690563" lvl="0">
              <a:lnSpc>
                <a:spcPct val="115000"/>
              </a:lnSpc>
              <a:spcBef>
                <a:spcPts val="0"/>
              </a:spcBef>
              <a:spcAft>
                <a:spcPts val="0"/>
              </a:spcAft>
              <a:buFont typeface="+mj-lt"/>
              <a:buAutoNum type="alphaLcParenR"/>
            </a:pPr>
            <a:r>
              <a:rPr lang="en-US" dirty="0">
                <a:ea typeface="Times New Roman"/>
                <a:cs typeface="Times New Roman"/>
              </a:rPr>
              <a:t>Being greeted by her manager on her first day</a:t>
            </a:r>
          </a:p>
          <a:p>
            <a:pPr marL="690563" lvl="0">
              <a:lnSpc>
                <a:spcPct val="115000"/>
              </a:lnSpc>
              <a:spcBef>
                <a:spcPts val="0"/>
              </a:spcBef>
              <a:spcAft>
                <a:spcPts val="0"/>
              </a:spcAft>
              <a:buFont typeface="+mj-lt"/>
              <a:buAutoNum type="alphaLcParenR"/>
            </a:pPr>
            <a:r>
              <a:rPr lang="en-US" dirty="0">
                <a:ea typeface="Times New Roman"/>
                <a:cs typeface="Times New Roman"/>
              </a:rPr>
              <a:t>An empty workstation</a:t>
            </a:r>
          </a:p>
          <a:p>
            <a:pPr marL="690563" lvl="0">
              <a:lnSpc>
                <a:spcPct val="115000"/>
              </a:lnSpc>
              <a:spcBef>
                <a:spcPts val="0"/>
              </a:spcBef>
              <a:spcAft>
                <a:spcPts val="0"/>
              </a:spcAft>
              <a:buFont typeface="+mj-lt"/>
              <a:buAutoNum type="alphaLcParenR"/>
            </a:pPr>
            <a:r>
              <a:rPr lang="en-US" dirty="0">
                <a:ea typeface="Times New Roman"/>
                <a:cs typeface="Times New Roman"/>
              </a:rPr>
              <a:t>Being introduced to the people who work near her</a:t>
            </a:r>
          </a:p>
          <a:p>
            <a:pPr marL="690563" lvl="0">
              <a:lnSpc>
                <a:spcPct val="115000"/>
              </a:lnSpc>
              <a:spcBef>
                <a:spcPts val="0"/>
              </a:spcBef>
              <a:spcAft>
                <a:spcPts val="1000"/>
              </a:spcAft>
              <a:buFont typeface="+mj-lt"/>
              <a:buAutoNum type="alphaLcParenR"/>
            </a:pPr>
            <a:r>
              <a:rPr lang="en-US" dirty="0">
                <a:ea typeface="Times New Roman"/>
                <a:cs typeface="Times New Roman"/>
              </a:rPr>
              <a:t>Being given a tour of the office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804863" algn="l"/>
              </a:tabLst>
            </a:pPr>
            <a:r>
              <a:rPr lang="en-US" dirty="0">
                <a:ea typeface="Times New Roman"/>
                <a:cs typeface="Times New Roman"/>
              </a:rPr>
              <a:t>Making an employee feel welcome on his first day does all but which of the following?</a:t>
            </a:r>
          </a:p>
          <a:p>
            <a:pPr marL="690563" lvl="0">
              <a:lnSpc>
                <a:spcPct val="115000"/>
              </a:lnSpc>
              <a:spcBef>
                <a:spcPts val="0"/>
              </a:spcBef>
              <a:spcAft>
                <a:spcPts val="0"/>
              </a:spcAft>
              <a:buFont typeface="+mj-lt"/>
              <a:buAutoNum type="alphaLcParenR"/>
            </a:pPr>
            <a:r>
              <a:rPr lang="en-US" dirty="0">
                <a:ea typeface="Times New Roman"/>
                <a:cs typeface="Times New Roman"/>
              </a:rPr>
              <a:t>Alleviates anxiety</a:t>
            </a:r>
          </a:p>
          <a:p>
            <a:pPr marL="690563" lvl="0">
              <a:lnSpc>
                <a:spcPct val="115000"/>
              </a:lnSpc>
              <a:spcBef>
                <a:spcPts val="0"/>
              </a:spcBef>
              <a:spcAft>
                <a:spcPts val="0"/>
              </a:spcAft>
              <a:buFont typeface="+mj-lt"/>
              <a:buAutoNum type="alphaLcParenR"/>
            </a:pPr>
            <a:r>
              <a:rPr lang="en-US" dirty="0">
                <a:ea typeface="Times New Roman"/>
                <a:cs typeface="Times New Roman"/>
              </a:rPr>
              <a:t>Begins to integrate him into the team environment</a:t>
            </a:r>
          </a:p>
          <a:p>
            <a:pPr marL="690563" lvl="0">
              <a:lnSpc>
                <a:spcPct val="115000"/>
              </a:lnSpc>
              <a:spcBef>
                <a:spcPts val="0"/>
              </a:spcBef>
              <a:spcAft>
                <a:spcPts val="0"/>
              </a:spcAft>
              <a:buFont typeface="+mj-lt"/>
              <a:buAutoNum type="alphaLcParenR"/>
            </a:pPr>
            <a:r>
              <a:rPr lang="en-US" dirty="0">
                <a:ea typeface="Times New Roman"/>
                <a:cs typeface="Times New Roman"/>
              </a:rPr>
              <a:t>Orients the new hire to the work space</a:t>
            </a:r>
          </a:p>
          <a:p>
            <a:pPr marL="690563" lvl="0">
              <a:lnSpc>
                <a:spcPct val="115000"/>
              </a:lnSpc>
              <a:spcBef>
                <a:spcPts val="0"/>
              </a:spcBef>
              <a:spcAft>
                <a:spcPts val="1000"/>
              </a:spcAft>
              <a:buFont typeface="+mj-lt"/>
              <a:buAutoNum type="alphaLcParenR"/>
            </a:pPr>
            <a:r>
              <a:rPr lang="en-US" dirty="0">
                <a:ea typeface="Times New Roman"/>
                <a:cs typeface="Times New Roman"/>
              </a:rPr>
              <a:t>Reduces onboarding costs</a:t>
            </a:r>
          </a:p>
        </p:txBody>
      </p:sp>
    </p:spTree>
    <p:extLst>
      <p:ext uri="{BB962C8B-B14F-4D97-AF65-F5344CB8AC3E}">
        <p14:creationId xmlns:p14="http://schemas.microsoft.com/office/powerpoint/2010/main" val="26747603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038950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Why is a first day checklist helpful?</a:t>
            </a:r>
          </a:p>
          <a:p>
            <a:pPr marL="690563" lvl="0">
              <a:lnSpc>
                <a:spcPct val="115000"/>
              </a:lnSpc>
              <a:spcBef>
                <a:spcPts val="0"/>
              </a:spcBef>
              <a:spcAft>
                <a:spcPts val="0"/>
              </a:spcAft>
              <a:buFont typeface="+mj-lt"/>
              <a:buAutoNum type="alphaLcParenR"/>
            </a:pPr>
            <a:r>
              <a:rPr lang="en-US" dirty="0">
                <a:ea typeface="Times New Roman"/>
                <a:cs typeface="Times New Roman"/>
              </a:rPr>
              <a:t>It ensures that the manager covers everything that the employee needs to know</a:t>
            </a:r>
          </a:p>
          <a:p>
            <a:pPr marL="690563" lvl="0">
              <a:lnSpc>
                <a:spcPct val="115000"/>
              </a:lnSpc>
              <a:spcBef>
                <a:spcPts val="0"/>
              </a:spcBef>
              <a:spcAft>
                <a:spcPts val="0"/>
              </a:spcAft>
              <a:buFont typeface="+mj-lt"/>
              <a:buAutoNum type="alphaLcParenR"/>
            </a:pPr>
            <a:r>
              <a:rPr lang="en-US" dirty="0">
                <a:ea typeface="Times New Roman"/>
                <a:cs typeface="Times New Roman"/>
              </a:rPr>
              <a:t>It provides a list of the basic issues an employee needs to get through her first day</a:t>
            </a:r>
          </a:p>
          <a:p>
            <a:pPr marL="690563" lvl="0">
              <a:lnSpc>
                <a:spcPct val="115000"/>
              </a:lnSpc>
              <a:spcBef>
                <a:spcPts val="0"/>
              </a:spcBef>
              <a:spcAft>
                <a:spcPts val="0"/>
              </a:spcAft>
              <a:buFont typeface="+mj-lt"/>
              <a:buAutoNum type="alphaLcParenR"/>
            </a:pPr>
            <a:r>
              <a:rPr lang="en-US" dirty="0">
                <a:ea typeface="Times New Roman"/>
                <a:cs typeface="Times New Roman"/>
              </a:rPr>
              <a:t>It ensures that onboarding is consistent across new hires</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625475" algn="l"/>
              </a:tabLst>
            </a:pPr>
            <a:r>
              <a:rPr lang="en-US" dirty="0">
                <a:ea typeface="Times New Roman"/>
                <a:cs typeface="Times New Roman"/>
              </a:rPr>
              <a:t>Which of the following should be included on the first day checklist?</a:t>
            </a:r>
          </a:p>
          <a:p>
            <a:pPr marL="690563" lvl="0">
              <a:lnSpc>
                <a:spcPct val="115000"/>
              </a:lnSpc>
              <a:spcBef>
                <a:spcPts val="0"/>
              </a:spcBef>
              <a:spcAft>
                <a:spcPts val="0"/>
              </a:spcAft>
              <a:buFont typeface="+mj-lt"/>
              <a:buAutoNum type="alphaLcParenR"/>
            </a:pPr>
            <a:r>
              <a:rPr lang="en-US" dirty="0">
                <a:ea typeface="Times New Roman"/>
                <a:cs typeface="Times New Roman"/>
              </a:rPr>
              <a:t>Greeting the employee</a:t>
            </a:r>
          </a:p>
          <a:p>
            <a:pPr marL="690563" lvl="0">
              <a:lnSpc>
                <a:spcPct val="115000"/>
              </a:lnSpc>
              <a:spcBef>
                <a:spcPts val="0"/>
              </a:spcBef>
              <a:spcAft>
                <a:spcPts val="0"/>
              </a:spcAft>
              <a:buFont typeface="+mj-lt"/>
              <a:buAutoNum type="alphaLcParenR"/>
            </a:pPr>
            <a:r>
              <a:rPr lang="en-US" dirty="0">
                <a:ea typeface="Times New Roman"/>
                <a:cs typeface="Times New Roman"/>
              </a:rPr>
              <a:t>Giving the employee a tour of the space</a:t>
            </a:r>
          </a:p>
          <a:p>
            <a:pPr marL="690563" lvl="0">
              <a:lnSpc>
                <a:spcPct val="115000"/>
              </a:lnSpc>
              <a:spcBef>
                <a:spcPts val="0"/>
              </a:spcBef>
              <a:spcAft>
                <a:spcPts val="0"/>
              </a:spcAft>
              <a:buFont typeface="+mj-lt"/>
              <a:buAutoNum type="alphaLcParenR"/>
            </a:pPr>
            <a:r>
              <a:rPr lang="en-US" dirty="0">
                <a:ea typeface="Times New Roman"/>
                <a:cs typeface="Times New Roman"/>
              </a:rPr>
              <a:t>Going over the employee’s offer letter</a:t>
            </a:r>
          </a:p>
          <a:p>
            <a:pPr marL="690563" lvl="0">
              <a:lnSpc>
                <a:spcPct val="115000"/>
              </a:lnSpc>
              <a:spcBef>
                <a:spcPts val="0"/>
              </a:spcBef>
              <a:spcAft>
                <a:spcPts val="1000"/>
              </a:spcAft>
              <a:buFont typeface="+mj-lt"/>
              <a:buAutoNum type="alphaLcParenR"/>
            </a:pPr>
            <a:r>
              <a:rPr lang="en-US" dirty="0">
                <a:ea typeface="Times New Roman"/>
                <a:cs typeface="Times New Roman"/>
              </a:rPr>
              <a:t>Introducing the employee to team members and supervisors</a:t>
            </a:r>
          </a:p>
          <a:p>
            <a:endParaRPr lang="en-US" dirty="0"/>
          </a:p>
        </p:txBody>
      </p:sp>
    </p:spTree>
    <p:extLst>
      <p:ext uri="{BB962C8B-B14F-4D97-AF65-F5344CB8AC3E}">
        <p14:creationId xmlns:p14="http://schemas.microsoft.com/office/powerpoint/2010/main" val="26747603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51054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9"/>
              <a:tabLst>
                <a:tab pos="576263" algn="l"/>
              </a:tabLst>
            </a:pPr>
            <a:r>
              <a:rPr lang="en-US" dirty="0">
                <a:ea typeface="Times New Roman"/>
                <a:cs typeface="Times New Roman"/>
              </a:rPr>
              <a:t>Which of the following best describes how Kenya felt at the end of her first day?</a:t>
            </a:r>
          </a:p>
          <a:p>
            <a:pPr marL="690563" lvl="0">
              <a:lnSpc>
                <a:spcPct val="115000"/>
              </a:lnSpc>
              <a:spcBef>
                <a:spcPts val="0"/>
              </a:spcBef>
              <a:spcAft>
                <a:spcPts val="0"/>
              </a:spcAft>
              <a:buFont typeface="+mj-lt"/>
              <a:buAutoNum type="alphaLcParenR"/>
            </a:pPr>
            <a:r>
              <a:rPr lang="en-US" dirty="0">
                <a:ea typeface="Times New Roman"/>
                <a:cs typeface="Times New Roman"/>
              </a:rPr>
              <a:t>Anxious</a:t>
            </a:r>
          </a:p>
          <a:p>
            <a:pPr marL="690563" lvl="0">
              <a:lnSpc>
                <a:spcPct val="115000"/>
              </a:lnSpc>
              <a:spcBef>
                <a:spcPts val="0"/>
              </a:spcBef>
              <a:spcAft>
                <a:spcPts val="0"/>
              </a:spcAft>
              <a:buFont typeface="+mj-lt"/>
              <a:buAutoNum type="alphaLcParenR"/>
            </a:pPr>
            <a:r>
              <a:rPr lang="en-US" dirty="0">
                <a:ea typeface="Times New Roman"/>
                <a:cs typeface="Times New Roman"/>
              </a:rPr>
              <a:t>Welcome</a:t>
            </a:r>
          </a:p>
          <a:p>
            <a:pPr marL="690563" lvl="0">
              <a:lnSpc>
                <a:spcPct val="115000"/>
              </a:lnSpc>
              <a:spcBef>
                <a:spcPts val="0"/>
              </a:spcBef>
              <a:spcAft>
                <a:spcPts val="0"/>
              </a:spcAft>
              <a:buFont typeface="+mj-lt"/>
              <a:buAutoNum type="alphaLcParenR"/>
            </a:pPr>
            <a:r>
              <a:rPr lang="en-US" dirty="0">
                <a:ea typeface="Times New Roman"/>
                <a:cs typeface="Times New Roman"/>
              </a:rPr>
              <a:t>Unwelcome</a:t>
            </a:r>
          </a:p>
          <a:p>
            <a:pPr marL="690563" lvl="0">
              <a:lnSpc>
                <a:spcPct val="115000"/>
              </a:lnSpc>
              <a:spcBef>
                <a:spcPts val="0"/>
              </a:spcBef>
              <a:spcAft>
                <a:spcPts val="1000"/>
              </a:spcAft>
              <a:buFont typeface="+mj-lt"/>
              <a:buAutoNum type="alphaLcParenR"/>
            </a:pPr>
            <a:r>
              <a:rPr lang="en-US" dirty="0">
                <a:ea typeface="Times New Roman"/>
                <a:cs typeface="Times New Roman"/>
              </a:rPr>
              <a:t>Angry</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625475" algn="l"/>
              </a:tabLst>
            </a:pPr>
            <a:r>
              <a:rPr lang="en-US" dirty="0">
                <a:ea typeface="Times New Roman"/>
                <a:cs typeface="Times New Roman"/>
              </a:rPr>
              <a:t>Which of the following aspects of the onboarding process helped Kenya feel welcome?</a:t>
            </a:r>
          </a:p>
          <a:p>
            <a:pPr marL="690563" lvl="0">
              <a:lnSpc>
                <a:spcPct val="115000"/>
              </a:lnSpc>
              <a:spcBef>
                <a:spcPts val="0"/>
              </a:spcBef>
              <a:spcAft>
                <a:spcPts val="0"/>
              </a:spcAft>
              <a:buFont typeface="+mj-lt"/>
              <a:buAutoNum type="alphaLcParenR"/>
            </a:pPr>
            <a:r>
              <a:rPr lang="en-US" dirty="0">
                <a:ea typeface="Times New Roman"/>
                <a:cs typeface="Times New Roman"/>
              </a:rPr>
              <a:t>Having her workspace set up</a:t>
            </a:r>
          </a:p>
          <a:p>
            <a:pPr marL="690563" lvl="0">
              <a:lnSpc>
                <a:spcPct val="115000"/>
              </a:lnSpc>
              <a:spcBef>
                <a:spcPts val="0"/>
              </a:spcBef>
              <a:spcAft>
                <a:spcPts val="0"/>
              </a:spcAft>
              <a:buFont typeface="+mj-lt"/>
              <a:buAutoNum type="alphaLcParenR"/>
            </a:pPr>
            <a:r>
              <a:rPr lang="en-US" dirty="0">
                <a:ea typeface="Times New Roman"/>
                <a:cs typeface="Times New Roman"/>
              </a:rPr>
              <a:t>Having lunch with others</a:t>
            </a:r>
          </a:p>
          <a:p>
            <a:pPr marL="690563" lvl="0">
              <a:lnSpc>
                <a:spcPct val="115000"/>
              </a:lnSpc>
              <a:spcBef>
                <a:spcPts val="0"/>
              </a:spcBef>
              <a:spcAft>
                <a:spcPts val="0"/>
              </a:spcAft>
              <a:buFont typeface="+mj-lt"/>
              <a:buAutoNum type="alphaLcParenR"/>
            </a:pPr>
            <a:r>
              <a:rPr lang="en-US" dirty="0">
                <a:ea typeface="Times New Roman"/>
                <a:cs typeface="Times New Roman"/>
              </a:rPr>
              <a:t>Being introduced to her team members</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p:txBody>
      </p:sp>
    </p:spTree>
    <p:extLst>
      <p:ext uri="{BB962C8B-B14F-4D97-AF65-F5344CB8AC3E}">
        <p14:creationId xmlns:p14="http://schemas.microsoft.com/office/powerpoint/2010/main" val="26747603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5029200"/>
          </a:xfrm>
        </p:spPr>
        <p:txBody>
          <a:bodyPr>
            <a:normAutofit fontScale="550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does a sound onboarding process improve?</a:t>
            </a:r>
          </a:p>
          <a:p>
            <a:pPr marL="690563" lvl="0">
              <a:lnSpc>
                <a:spcPct val="115000"/>
              </a:lnSpc>
              <a:spcBef>
                <a:spcPts val="0"/>
              </a:spcBef>
              <a:spcAft>
                <a:spcPts val="0"/>
              </a:spcAft>
              <a:buFont typeface="+mj-lt"/>
              <a:buAutoNum type="alphaLcParenR"/>
            </a:pPr>
            <a:r>
              <a:rPr lang="en-US" dirty="0">
                <a:ea typeface="Times New Roman"/>
                <a:cs typeface="Times New Roman"/>
              </a:rPr>
              <a:t>Employee comfort with duties</a:t>
            </a:r>
          </a:p>
          <a:p>
            <a:pPr marL="690563" lvl="0">
              <a:lnSpc>
                <a:spcPct val="115000"/>
              </a:lnSpc>
              <a:spcBef>
                <a:spcPts val="0"/>
              </a:spcBef>
              <a:spcAft>
                <a:spcPts val="0"/>
              </a:spcAft>
              <a:buFont typeface="+mj-lt"/>
              <a:buAutoNum type="alphaLcParenR"/>
            </a:pPr>
            <a:r>
              <a:rPr lang="en-US" dirty="0">
                <a:ea typeface="Times New Roman"/>
                <a:cs typeface="Times New Roman"/>
              </a:rPr>
              <a:t>Employee retention</a:t>
            </a:r>
          </a:p>
          <a:p>
            <a:pPr marL="690563" lvl="0">
              <a:lnSpc>
                <a:spcPct val="115000"/>
              </a:lnSpc>
              <a:spcBef>
                <a:spcPts val="0"/>
              </a:spcBef>
              <a:spcAft>
                <a:spcPts val="0"/>
              </a:spcAft>
              <a:buFont typeface="+mj-lt"/>
              <a:buAutoNum type="alphaLcParenR"/>
            </a:pPr>
            <a:r>
              <a:rPr lang="en-US" dirty="0">
                <a:ea typeface="Times New Roman"/>
                <a:cs typeface="Times New Roman"/>
              </a:rPr>
              <a:t>Productivity</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A sound onboarding process improves many areas of the workplace. Sound onboarding improves employee comfort with duties, which in turn promotes retention and productivity.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25475" algn="l"/>
                <a:tab pos="685800" algn="l"/>
              </a:tabLst>
            </a:pPr>
            <a:r>
              <a:rPr lang="en-US" dirty="0">
                <a:ea typeface="Times New Roman"/>
                <a:cs typeface="Times New Roman"/>
              </a:rPr>
              <a:t>The </a:t>
            </a:r>
            <a:r>
              <a:rPr lang="en-US" b="1" dirty="0">
                <a:ea typeface="Times New Roman"/>
                <a:cs typeface="Times New Roman"/>
              </a:rPr>
              <a:t>main</a:t>
            </a:r>
            <a:r>
              <a:rPr lang="en-US" dirty="0">
                <a:ea typeface="Times New Roman"/>
                <a:cs typeface="Times New Roman"/>
              </a:rPr>
              <a:t> goal of onboarding is to __________________.</a:t>
            </a:r>
          </a:p>
          <a:p>
            <a:pPr marL="690563" lvl="0">
              <a:lnSpc>
                <a:spcPct val="115000"/>
              </a:lnSpc>
              <a:spcBef>
                <a:spcPts val="0"/>
              </a:spcBef>
              <a:spcAft>
                <a:spcPts val="0"/>
              </a:spcAft>
              <a:buFont typeface="+mj-lt"/>
              <a:buAutoNum type="alphaLcParenR"/>
            </a:pPr>
            <a:r>
              <a:rPr lang="en-US" dirty="0">
                <a:ea typeface="Times New Roman"/>
                <a:cs typeface="Times New Roman"/>
              </a:rPr>
              <a:t>Cover all legal requirements of hiring</a:t>
            </a:r>
          </a:p>
          <a:p>
            <a:pPr marL="690563" lvl="0">
              <a:lnSpc>
                <a:spcPct val="115000"/>
              </a:lnSpc>
              <a:spcBef>
                <a:spcPts val="0"/>
              </a:spcBef>
              <a:spcAft>
                <a:spcPts val="0"/>
              </a:spcAft>
              <a:buFont typeface="+mj-lt"/>
              <a:buAutoNum type="alphaLcParenR"/>
            </a:pPr>
            <a:r>
              <a:rPr lang="en-US" dirty="0">
                <a:ea typeface="Times New Roman"/>
                <a:cs typeface="Times New Roman"/>
              </a:rPr>
              <a:t>Increase productivity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Socialize the new hire to the workplace</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Improve the bottom line</a:t>
            </a:r>
          </a:p>
          <a:p>
            <a:pPr marL="347663" marR="0" indent="-4763">
              <a:lnSpc>
                <a:spcPct val="115000"/>
              </a:lnSpc>
              <a:spcBef>
                <a:spcPts val="0"/>
              </a:spcBef>
              <a:spcAft>
                <a:spcPts val="1000"/>
              </a:spcAft>
            </a:pPr>
            <a:r>
              <a:rPr lang="en-US" dirty="0">
                <a:solidFill>
                  <a:srgbClr val="FF0000"/>
                </a:solidFill>
                <a:ea typeface="Times New Roman"/>
                <a:cs typeface="Times New Roman"/>
              </a:rPr>
              <a:t>The main goal of the onboarding process is to socialize the new hire to the workplace. Onboarding not only takes care of policy and procedure requirements, but integrates the new hire into the workplace.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4846606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tabLst>
                <a:tab pos="576263" algn="l"/>
              </a:tabLst>
            </a:pPr>
            <a:r>
              <a:rPr lang="en-US" dirty="0">
                <a:ea typeface="Times New Roman"/>
                <a:cs typeface="Times New Roman"/>
              </a:rPr>
              <a:t>Which of the following is a benefit of a continuous onboarding process?</a:t>
            </a:r>
          </a:p>
          <a:p>
            <a:pPr marL="690563" lvl="0">
              <a:lnSpc>
                <a:spcPct val="115000"/>
              </a:lnSpc>
              <a:spcBef>
                <a:spcPts val="0"/>
              </a:spcBef>
              <a:spcAft>
                <a:spcPts val="0"/>
              </a:spcAft>
              <a:buFont typeface="+mj-lt"/>
              <a:buAutoNum type="alphaLcParenR"/>
            </a:pPr>
            <a:r>
              <a:rPr lang="en-US" dirty="0">
                <a:ea typeface="Times New Roman"/>
                <a:cs typeface="Times New Roman"/>
              </a:rPr>
              <a:t>It allows employees to seek help as new needs or questions arise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It allows the manager to provide feedback as the employee settles in</a:t>
            </a:r>
          </a:p>
          <a:p>
            <a:pPr marL="690563" lvl="0">
              <a:lnSpc>
                <a:spcPct val="115000"/>
              </a:lnSpc>
              <a:spcBef>
                <a:spcPts val="0"/>
              </a:spcBef>
              <a:spcAft>
                <a:spcPts val="1000"/>
              </a:spcAft>
              <a:buFont typeface="+mj-lt"/>
              <a:buAutoNum type="alphaLcParenR"/>
            </a:pPr>
            <a:r>
              <a:rPr lang="en-US" dirty="0">
                <a:ea typeface="Times New Roman"/>
                <a:cs typeface="Times New Roman"/>
              </a:rPr>
              <a:t>It allows for the employee’s changing needs</a:t>
            </a:r>
          </a:p>
          <a:p>
            <a:pPr marL="347663" marR="0" indent="-4763">
              <a:lnSpc>
                <a:spcPct val="115000"/>
              </a:lnSpc>
              <a:spcBef>
                <a:spcPts val="0"/>
              </a:spcBef>
              <a:spcAft>
                <a:spcPts val="1000"/>
              </a:spcAft>
            </a:pPr>
            <a:r>
              <a:rPr lang="en-US" dirty="0">
                <a:solidFill>
                  <a:srgbClr val="FF0000"/>
                </a:solidFill>
                <a:ea typeface="Times New Roman"/>
                <a:cs typeface="Times New Roman"/>
              </a:rPr>
              <a:t>A continuous onboarding process accounts for the fact that an employee’s needs will change as he or she settles into a job, and thus new questions may arise. Continuous onboarding also allows for the manager to give and receive feedback.</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Onboarding should be what?</a:t>
            </a:r>
          </a:p>
          <a:p>
            <a:pPr marL="690563" lvl="0">
              <a:lnSpc>
                <a:spcPct val="115000"/>
              </a:lnSpc>
              <a:spcBef>
                <a:spcPts val="0"/>
              </a:spcBef>
              <a:spcAft>
                <a:spcPts val="0"/>
              </a:spcAft>
              <a:buFont typeface="+mj-lt"/>
              <a:buAutoNum type="alphaLcParenR"/>
            </a:pPr>
            <a:r>
              <a:rPr lang="en-US" dirty="0">
                <a:ea typeface="Times New Roman"/>
                <a:cs typeface="Times New Roman"/>
              </a:rPr>
              <a:t>Brief</a:t>
            </a:r>
          </a:p>
          <a:p>
            <a:pPr marL="690563" lvl="0">
              <a:lnSpc>
                <a:spcPct val="115000"/>
              </a:lnSpc>
              <a:spcBef>
                <a:spcPts val="0"/>
              </a:spcBef>
              <a:spcAft>
                <a:spcPts val="0"/>
              </a:spcAft>
              <a:buFont typeface="+mj-lt"/>
              <a:buAutoNum type="alphaLcParenR"/>
            </a:pPr>
            <a:r>
              <a:rPr lang="en-US" dirty="0">
                <a:ea typeface="Times New Roman"/>
                <a:cs typeface="Times New Roman"/>
              </a:rPr>
              <a:t>Efficient</a:t>
            </a:r>
          </a:p>
          <a:p>
            <a:pPr marL="690563" lvl="0">
              <a:lnSpc>
                <a:spcPct val="115000"/>
              </a:lnSpc>
              <a:spcBef>
                <a:spcPts val="0"/>
              </a:spcBef>
              <a:spcAft>
                <a:spcPts val="0"/>
              </a:spcAft>
              <a:buFont typeface="+mj-lt"/>
              <a:buAutoNum type="alphaLcParenR"/>
            </a:pPr>
            <a:r>
              <a:rPr lang="en-US" dirty="0">
                <a:ea typeface="Times New Roman"/>
                <a:cs typeface="Times New Roman"/>
              </a:rPr>
              <a:t>Impersonal</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Continuous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Onboarding should be continuous for the new hire’s first 90 to 180 days. A sound onboarding process is also personal, allowing for the employee’s individual needs and questions.</a:t>
            </a:r>
            <a:endParaRPr lang="en-US" dirty="0"/>
          </a:p>
        </p:txBody>
      </p:sp>
    </p:spTree>
    <p:extLst>
      <p:ext uri="{BB962C8B-B14F-4D97-AF65-F5344CB8AC3E}">
        <p14:creationId xmlns:p14="http://schemas.microsoft.com/office/powerpoint/2010/main" val="28268708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51816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5"/>
              <a:tabLst>
                <a:tab pos="746125" algn="l"/>
              </a:tabLst>
            </a:pPr>
            <a:r>
              <a:rPr lang="en-US" dirty="0">
                <a:ea typeface="Times New Roman"/>
                <a:cs typeface="Times New Roman"/>
              </a:rPr>
              <a:t>Which of the following is </a:t>
            </a:r>
            <a:r>
              <a:rPr lang="en-US" b="1" dirty="0">
                <a:ea typeface="Times New Roman"/>
                <a:cs typeface="Times New Roman"/>
              </a:rPr>
              <a:t>not</a:t>
            </a:r>
            <a:r>
              <a:rPr lang="en-US" dirty="0">
                <a:ea typeface="Times New Roman"/>
                <a:cs typeface="Times New Roman"/>
              </a:rPr>
              <a:t> likely to make an employee feel welcome?</a:t>
            </a:r>
          </a:p>
          <a:p>
            <a:pPr marL="690563" lvl="0">
              <a:lnSpc>
                <a:spcPct val="115000"/>
              </a:lnSpc>
              <a:spcBef>
                <a:spcPts val="0"/>
              </a:spcBef>
              <a:spcAft>
                <a:spcPts val="0"/>
              </a:spcAft>
              <a:buFont typeface="+mj-lt"/>
              <a:buAutoNum type="alphaLcParenR"/>
            </a:pPr>
            <a:r>
              <a:rPr lang="en-US" dirty="0">
                <a:ea typeface="Times New Roman"/>
                <a:cs typeface="Times New Roman"/>
              </a:rPr>
              <a:t>Being greeted by her manager on her first day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An empty workstation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Being introduced to the people who work near her</a:t>
            </a:r>
          </a:p>
          <a:p>
            <a:pPr marL="690563" lvl="0">
              <a:lnSpc>
                <a:spcPct val="115000"/>
              </a:lnSpc>
              <a:spcBef>
                <a:spcPts val="0"/>
              </a:spcBef>
              <a:spcAft>
                <a:spcPts val="1000"/>
              </a:spcAft>
              <a:buFont typeface="+mj-lt"/>
              <a:buAutoNum type="alphaLcParenR"/>
            </a:pPr>
            <a:r>
              <a:rPr lang="en-US" dirty="0">
                <a:ea typeface="Times New Roman"/>
                <a:cs typeface="Times New Roman"/>
              </a:rPr>
              <a:t>Being given a tour of the office</a:t>
            </a:r>
          </a:p>
          <a:p>
            <a:pPr marL="347663" marR="0" indent="-4763">
              <a:lnSpc>
                <a:spcPct val="115000"/>
              </a:lnSpc>
              <a:spcBef>
                <a:spcPts val="0"/>
              </a:spcBef>
              <a:spcAft>
                <a:spcPts val="1000"/>
              </a:spcAft>
            </a:pPr>
            <a:r>
              <a:rPr lang="en-US" dirty="0">
                <a:solidFill>
                  <a:srgbClr val="FF0000"/>
                </a:solidFill>
                <a:ea typeface="Times New Roman"/>
                <a:cs typeface="Times New Roman"/>
              </a:rPr>
              <a:t>One important component of the onboarding process is making the employee feel welcome. Greeting her, giving her a tour, introducing her to others, and ensuring that her workstation is set up and stocked are all ways to make an employee feel welcome.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804863" algn="l"/>
              </a:tabLst>
            </a:pPr>
            <a:r>
              <a:rPr lang="en-US" dirty="0">
                <a:ea typeface="Times New Roman"/>
                <a:cs typeface="Times New Roman"/>
              </a:rPr>
              <a:t>Making an employee feel welcome on his first day does all but which of the following?</a:t>
            </a:r>
          </a:p>
          <a:p>
            <a:pPr marL="690563" lvl="0">
              <a:lnSpc>
                <a:spcPct val="115000"/>
              </a:lnSpc>
              <a:spcBef>
                <a:spcPts val="0"/>
              </a:spcBef>
              <a:spcAft>
                <a:spcPts val="0"/>
              </a:spcAft>
              <a:buFont typeface="+mj-lt"/>
              <a:buAutoNum type="alphaLcParenR"/>
            </a:pPr>
            <a:r>
              <a:rPr lang="en-US" dirty="0">
                <a:ea typeface="Times New Roman"/>
                <a:cs typeface="Times New Roman"/>
              </a:rPr>
              <a:t>Alleviates anxiety</a:t>
            </a:r>
          </a:p>
          <a:p>
            <a:pPr marL="690563" lvl="0">
              <a:lnSpc>
                <a:spcPct val="115000"/>
              </a:lnSpc>
              <a:spcBef>
                <a:spcPts val="0"/>
              </a:spcBef>
              <a:spcAft>
                <a:spcPts val="0"/>
              </a:spcAft>
              <a:buFont typeface="+mj-lt"/>
              <a:buAutoNum type="alphaLcParenR"/>
            </a:pPr>
            <a:r>
              <a:rPr lang="en-US" dirty="0">
                <a:ea typeface="Times New Roman"/>
                <a:cs typeface="Times New Roman"/>
              </a:rPr>
              <a:t>Begins to integrate him into the team environment</a:t>
            </a:r>
          </a:p>
          <a:p>
            <a:pPr marL="690563" lvl="0">
              <a:lnSpc>
                <a:spcPct val="115000"/>
              </a:lnSpc>
              <a:spcBef>
                <a:spcPts val="0"/>
              </a:spcBef>
              <a:spcAft>
                <a:spcPts val="0"/>
              </a:spcAft>
              <a:buFont typeface="+mj-lt"/>
              <a:buAutoNum type="alphaLcParenR"/>
            </a:pPr>
            <a:r>
              <a:rPr lang="en-US" dirty="0">
                <a:ea typeface="Times New Roman"/>
                <a:cs typeface="Times New Roman"/>
              </a:rPr>
              <a:t>Orients the new hire to the work space</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Reduces onboarding costs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Making a new hire feel welcome is a key part of the first day. Welcoming a new employee begins to integrate him or her into the work environment, orients him or her to the space, and helps alleviate anxiety.</a:t>
            </a:r>
            <a:endParaRPr lang="en-US" dirty="0"/>
          </a:p>
        </p:txBody>
      </p:sp>
    </p:spTree>
    <p:extLst>
      <p:ext uri="{BB962C8B-B14F-4D97-AF65-F5344CB8AC3E}">
        <p14:creationId xmlns:p14="http://schemas.microsoft.com/office/powerpoint/2010/main" val="17599888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Why is a first day checklist helpful?</a:t>
            </a:r>
          </a:p>
          <a:p>
            <a:pPr marL="690563" lvl="0">
              <a:lnSpc>
                <a:spcPct val="115000"/>
              </a:lnSpc>
              <a:spcBef>
                <a:spcPts val="0"/>
              </a:spcBef>
              <a:spcAft>
                <a:spcPts val="0"/>
              </a:spcAft>
              <a:buFont typeface="+mj-lt"/>
              <a:buAutoNum type="alphaLcParenR"/>
            </a:pPr>
            <a:r>
              <a:rPr lang="en-US" dirty="0">
                <a:ea typeface="Times New Roman"/>
                <a:cs typeface="Times New Roman"/>
              </a:rPr>
              <a:t>It ensures that the manager covers everything that the employee needs to know</a:t>
            </a:r>
          </a:p>
          <a:p>
            <a:pPr marL="690563" lvl="0">
              <a:lnSpc>
                <a:spcPct val="115000"/>
              </a:lnSpc>
              <a:spcBef>
                <a:spcPts val="0"/>
              </a:spcBef>
              <a:spcAft>
                <a:spcPts val="0"/>
              </a:spcAft>
              <a:buFont typeface="+mj-lt"/>
              <a:buAutoNum type="alphaLcParenR"/>
            </a:pPr>
            <a:r>
              <a:rPr lang="en-US" dirty="0">
                <a:ea typeface="Times New Roman"/>
                <a:cs typeface="Times New Roman"/>
              </a:rPr>
              <a:t>It provides a list of the basic issues an employee needs to get through her first day</a:t>
            </a:r>
          </a:p>
          <a:p>
            <a:pPr marL="690563" lvl="0">
              <a:lnSpc>
                <a:spcPct val="115000"/>
              </a:lnSpc>
              <a:spcBef>
                <a:spcPts val="0"/>
              </a:spcBef>
              <a:spcAft>
                <a:spcPts val="0"/>
              </a:spcAft>
              <a:buFont typeface="+mj-lt"/>
              <a:buAutoNum type="alphaLcParenR"/>
            </a:pPr>
            <a:r>
              <a:rPr lang="en-US" dirty="0">
                <a:ea typeface="Times New Roman"/>
                <a:cs typeface="Times New Roman"/>
              </a:rPr>
              <a:t>It ensures that onboarding is consistent across new hires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A first day checklist is helpful for both managers and new hires. A first day checklist ensures that the employee has all the information she needs to navigate her first day, provides a guide for managers or others who are beginning the onboarding process, and ensures that onboarding is consistent across employees.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625475" algn="l"/>
              </a:tabLst>
            </a:pPr>
            <a:r>
              <a:rPr lang="en-US">
                <a:ea typeface="Times New Roman"/>
                <a:cs typeface="Times New Roman"/>
              </a:rPr>
              <a:t>Which </a:t>
            </a:r>
            <a:r>
              <a:rPr lang="en-US" dirty="0">
                <a:ea typeface="Times New Roman"/>
                <a:cs typeface="Times New Roman"/>
              </a:rPr>
              <a:t>of the following should be included on the first day checklist?</a:t>
            </a:r>
          </a:p>
          <a:p>
            <a:pPr marL="690563" lvl="0">
              <a:lnSpc>
                <a:spcPct val="115000"/>
              </a:lnSpc>
              <a:spcBef>
                <a:spcPts val="0"/>
              </a:spcBef>
              <a:spcAft>
                <a:spcPts val="0"/>
              </a:spcAft>
              <a:buFont typeface="+mj-lt"/>
              <a:buAutoNum type="alphaLcParenR"/>
            </a:pPr>
            <a:r>
              <a:rPr lang="en-US" dirty="0">
                <a:ea typeface="Times New Roman"/>
                <a:cs typeface="Times New Roman"/>
              </a:rPr>
              <a:t>Greeting the employee</a:t>
            </a:r>
          </a:p>
          <a:p>
            <a:pPr marL="690563" lvl="0">
              <a:lnSpc>
                <a:spcPct val="115000"/>
              </a:lnSpc>
              <a:spcBef>
                <a:spcPts val="0"/>
              </a:spcBef>
              <a:spcAft>
                <a:spcPts val="0"/>
              </a:spcAft>
              <a:buFont typeface="+mj-lt"/>
              <a:buAutoNum type="alphaLcParenR"/>
            </a:pPr>
            <a:r>
              <a:rPr lang="en-US" dirty="0">
                <a:ea typeface="Times New Roman"/>
                <a:cs typeface="Times New Roman"/>
              </a:rPr>
              <a:t>Giving the employee a tour of the space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Going over the employee’s offer letter</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Introducing the employee to team members and supervisors</a:t>
            </a:r>
          </a:p>
          <a:p>
            <a:pPr marL="347663" marR="0" indent="-4763">
              <a:lnSpc>
                <a:spcPct val="115000"/>
              </a:lnSpc>
              <a:spcBef>
                <a:spcPts val="0"/>
              </a:spcBef>
              <a:spcAft>
                <a:spcPts val="1000"/>
              </a:spcAft>
            </a:pPr>
            <a:r>
              <a:rPr lang="en-US" dirty="0">
                <a:solidFill>
                  <a:srgbClr val="FF0000"/>
                </a:solidFill>
                <a:ea typeface="Times New Roman"/>
                <a:cs typeface="Times New Roman"/>
              </a:rPr>
              <a:t>The first day checklist should involve greeting the employee, giving him or her a tour of the space, and introducing him or her to team members, direct reports, and supervisors. The offer letter should be discussed pre-arrival.</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8186481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51054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9"/>
              <a:tabLst>
                <a:tab pos="576263" algn="l"/>
              </a:tabLst>
            </a:pPr>
            <a:r>
              <a:rPr lang="en-US" dirty="0">
                <a:ea typeface="Times New Roman"/>
                <a:cs typeface="Times New Roman"/>
              </a:rPr>
              <a:t>Which of the following best describes how Kenya felt at the end of her first day?</a:t>
            </a:r>
          </a:p>
          <a:p>
            <a:pPr marL="690563" lvl="0">
              <a:lnSpc>
                <a:spcPct val="115000"/>
              </a:lnSpc>
              <a:spcBef>
                <a:spcPts val="0"/>
              </a:spcBef>
              <a:spcAft>
                <a:spcPts val="0"/>
              </a:spcAft>
              <a:buFont typeface="+mj-lt"/>
              <a:buAutoNum type="alphaLcParenR"/>
            </a:pPr>
            <a:r>
              <a:rPr lang="en-US" dirty="0">
                <a:ea typeface="Times New Roman"/>
                <a:cs typeface="Times New Roman"/>
              </a:rPr>
              <a:t>Anxious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Welcome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Unwelcome</a:t>
            </a:r>
          </a:p>
          <a:p>
            <a:pPr marL="690563" lvl="0">
              <a:lnSpc>
                <a:spcPct val="115000"/>
              </a:lnSpc>
              <a:spcBef>
                <a:spcPts val="0"/>
              </a:spcBef>
              <a:spcAft>
                <a:spcPts val="1000"/>
              </a:spcAft>
              <a:buFont typeface="+mj-lt"/>
              <a:buAutoNum type="alphaLcParenR"/>
            </a:pPr>
            <a:r>
              <a:rPr lang="en-US" dirty="0">
                <a:ea typeface="Times New Roman"/>
                <a:cs typeface="Times New Roman"/>
              </a:rPr>
              <a:t>Angry</a:t>
            </a:r>
          </a:p>
          <a:p>
            <a:pPr marL="347663" marR="0" indent="-4763">
              <a:lnSpc>
                <a:spcPct val="115000"/>
              </a:lnSpc>
              <a:spcBef>
                <a:spcPts val="0"/>
              </a:spcBef>
              <a:spcAft>
                <a:spcPts val="1000"/>
              </a:spcAft>
            </a:pPr>
            <a:r>
              <a:rPr lang="en-US" dirty="0">
                <a:solidFill>
                  <a:srgbClr val="FF0000"/>
                </a:solidFill>
                <a:ea typeface="Times New Roman"/>
                <a:cs typeface="Times New Roman"/>
              </a:rPr>
              <a:t>Kenya’s manager helped her feel welcome on her first day. The onboarding process at their organization takes several steps to help new hires feel welcome on their first day.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625475" algn="l"/>
              </a:tabLst>
            </a:pPr>
            <a:r>
              <a:rPr lang="en-US" dirty="0">
                <a:ea typeface="Times New Roman"/>
                <a:cs typeface="Times New Roman"/>
              </a:rPr>
              <a:t>Which of the following aspects of the onboarding process helped Kenya feel welcome?</a:t>
            </a:r>
          </a:p>
          <a:p>
            <a:pPr marL="690563" lvl="0">
              <a:lnSpc>
                <a:spcPct val="115000"/>
              </a:lnSpc>
              <a:spcBef>
                <a:spcPts val="0"/>
              </a:spcBef>
              <a:spcAft>
                <a:spcPts val="0"/>
              </a:spcAft>
              <a:buFont typeface="+mj-lt"/>
              <a:buAutoNum type="alphaLcParenR"/>
            </a:pPr>
            <a:r>
              <a:rPr lang="en-US" dirty="0">
                <a:ea typeface="Times New Roman"/>
                <a:cs typeface="Times New Roman"/>
              </a:rPr>
              <a:t>Having her workspace set up</a:t>
            </a:r>
          </a:p>
          <a:p>
            <a:pPr marL="690563" lvl="0">
              <a:lnSpc>
                <a:spcPct val="115000"/>
              </a:lnSpc>
              <a:spcBef>
                <a:spcPts val="0"/>
              </a:spcBef>
              <a:spcAft>
                <a:spcPts val="0"/>
              </a:spcAft>
              <a:buFont typeface="+mj-lt"/>
              <a:buAutoNum type="alphaLcParenR"/>
            </a:pPr>
            <a:r>
              <a:rPr lang="en-US" dirty="0">
                <a:ea typeface="Times New Roman"/>
                <a:cs typeface="Times New Roman"/>
              </a:rPr>
              <a:t>Having lunch with others</a:t>
            </a:r>
          </a:p>
          <a:p>
            <a:pPr marL="690563" lvl="0">
              <a:lnSpc>
                <a:spcPct val="115000"/>
              </a:lnSpc>
              <a:spcBef>
                <a:spcPts val="0"/>
              </a:spcBef>
              <a:spcAft>
                <a:spcPts val="0"/>
              </a:spcAft>
              <a:buFont typeface="+mj-lt"/>
              <a:buAutoNum type="alphaLcParenR"/>
            </a:pPr>
            <a:r>
              <a:rPr lang="en-US" dirty="0">
                <a:ea typeface="Times New Roman"/>
                <a:cs typeface="Times New Roman"/>
              </a:rPr>
              <a:t>Being introduced to her team members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All of these steps helped Kenya to welcome. Pearl took several measures, from ensuring that Kenya had the necessary supplies to making sure she wasn’t on her own for lunch, to make Kenya feel welcome on her first day.</a:t>
            </a:r>
            <a:endParaRPr lang="en-US" dirty="0"/>
          </a:p>
        </p:txBody>
      </p:sp>
    </p:spTree>
    <p:extLst>
      <p:ext uri="{BB962C8B-B14F-4D97-AF65-F5344CB8AC3E}">
        <p14:creationId xmlns:p14="http://schemas.microsoft.com/office/powerpoint/2010/main" val="29359160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a:bodyPr>
          <a:lstStyle/>
          <a:p>
            <a:r>
              <a:rPr lang="en-US" dirty="0"/>
              <a:t>Module Four: Millennials and Onboarding</a:t>
            </a:r>
          </a:p>
        </p:txBody>
      </p:sp>
      <p:sp>
        <p:nvSpPr>
          <p:cNvPr id="1843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We’re living in a different world now in terms of employee needs.</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Anne Mulcahy</a:t>
            </a:r>
            <a:endParaRPr lang="en-US" sz="1400" dirty="0">
              <a:ea typeface="Times New Roman"/>
              <a:cs typeface="Times New Roman"/>
            </a:endParaRPr>
          </a:p>
          <a:p>
            <a:endParaRPr lang="en-US" dirty="0"/>
          </a:p>
        </p:txBody>
      </p:sp>
      <p:sp>
        <p:nvSpPr>
          <p:cNvPr id="18435" name="Content Placeholder 2"/>
          <p:cNvSpPr>
            <a:spLocks noGrp="1"/>
          </p:cNvSpPr>
          <p:nvPr>
            <p:ph type="body" sz="quarter" idx="11"/>
          </p:nvPr>
        </p:nvSpPr>
        <p:spPr/>
        <p:txBody>
          <a:bodyPr>
            <a:normAutofit/>
          </a:bodyPr>
          <a:lstStyle/>
          <a:p>
            <a:endParaRPr lang="en-US" dirty="0"/>
          </a:p>
          <a:p>
            <a:r>
              <a:rPr lang="en-US" dirty="0"/>
              <a:t>Employees of the generation have different expectations for their working lives and careers, and the savvy organization takes these into account from the moment of hire and through the onboarding process.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667DB815-CE46-4E77-B84A-491260DE3BB5}"/>
              </a:ext>
            </a:extLst>
          </p:cNvPr>
          <p:cNvSpPr>
            <a:spLocks noGrp="1"/>
          </p:cNvSpPr>
          <p:nvPr>
            <p:ph sz="quarter" idx="11"/>
          </p:nvPr>
        </p:nvSpPr>
        <p:spPr/>
        <p:txBody>
          <a:bodyPr/>
          <a:lstStyle/>
          <a:p>
            <a:endParaRPr lang="en-US"/>
          </a:p>
        </p:txBody>
      </p:sp>
      <p:sp>
        <p:nvSpPr>
          <p:cNvPr id="19458" name="Title 1"/>
          <p:cNvSpPr>
            <a:spLocks noGrp="1"/>
          </p:cNvSpPr>
          <p:nvPr>
            <p:ph type="title"/>
          </p:nvPr>
        </p:nvSpPr>
        <p:spPr/>
        <p:txBody>
          <a:bodyPr/>
          <a:lstStyle/>
          <a:p>
            <a:r>
              <a:rPr lang="en-US" dirty="0"/>
              <a:t>Who are Millennials?</a:t>
            </a:r>
          </a:p>
        </p:txBody>
      </p:sp>
      <p:grpSp>
        <p:nvGrpSpPr>
          <p:cNvPr id="3" name="Group 2">
            <a:extLst>
              <a:ext uri="{FF2B5EF4-FFF2-40B4-BE49-F238E27FC236}">
                <a16:creationId xmlns:a16="http://schemas.microsoft.com/office/drawing/2014/main" id="{60532D11-7A0D-4304-AD61-198EAD029A23}"/>
              </a:ext>
            </a:extLst>
          </p:cNvPr>
          <p:cNvGrpSpPr/>
          <p:nvPr/>
        </p:nvGrpSpPr>
        <p:grpSpPr>
          <a:xfrm>
            <a:off x="457200" y="1837641"/>
            <a:ext cx="8229600" cy="4051080"/>
            <a:chOff x="457200" y="1837641"/>
            <a:chExt cx="8229600" cy="4051080"/>
          </a:xfrm>
        </p:grpSpPr>
        <p:sp>
          <p:nvSpPr>
            <p:cNvPr id="4" name="Rectangle 3">
              <a:extLst>
                <a:ext uri="{FF2B5EF4-FFF2-40B4-BE49-F238E27FC236}">
                  <a16:creationId xmlns:a16="http://schemas.microsoft.com/office/drawing/2014/main" id="{83085955-14A2-4F5C-9C3E-EE93FD9F77A4}"/>
                </a:ext>
              </a:extLst>
            </p:cNvPr>
            <p:cNvSpPr/>
            <p:nvPr/>
          </p:nvSpPr>
          <p:spPr>
            <a:xfrm>
              <a:off x="457200" y="2295201"/>
              <a:ext cx="8229600" cy="781200"/>
            </a:xfrm>
            <a:prstGeom prst="rect">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D8B95B07-D318-4456-AA32-90BF1621DD84}"/>
                </a:ext>
              </a:extLst>
            </p:cNvPr>
            <p:cNvSpPr/>
            <p:nvPr/>
          </p:nvSpPr>
          <p:spPr>
            <a:xfrm>
              <a:off x="868680" y="1837641"/>
              <a:ext cx="5760720" cy="915120"/>
            </a:xfrm>
            <a:custGeom>
              <a:avLst/>
              <a:gdLst>
                <a:gd name="connsiteX0" fmla="*/ 0 w 5760720"/>
                <a:gd name="connsiteY0" fmla="*/ 152523 h 915120"/>
                <a:gd name="connsiteX1" fmla="*/ 152523 w 5760720"/>
                <a:gd name="connsiteY1" fmla="*/ 0 h 915120"/>
                <a:gd name="connsiteX2" fmla="*/ 5608197 w 5760720"/>
                <a:gd name="connsiteY2" fmla="*/ 0 h 915120"/>
                <a:gd name="connsiteX3" fmla="*/ 5760720 w 5760720"/>
                <a:gd name="connsiteY3" fmla="*/ 152523 h 915120"/>
                <a:gd name="connsiteX4" fmla="*/ 5760720 w 5760720"/>
                <a:gd name="connsiteY4" fmla="*/ 762597 h 915120"/>
                <a:gd name="connsiteX5" fmla="*/ 5608197 w 5760720"/>
                <a:gd name="connsiteY5" fmla="*/ 915120 h 915120"/>
                <a:gd name="connsiteX6" fmla="*/ 152523 w 5760720"/>
                <a:gd name="connsiteY6" fmla="*/ 915120 h 915120"/>
                <a:gd name="connsiteX7" fmla="*/ 0 w 5760720"/>
                <a:gd name="connsiteY7" fmla="*/ 762597 h 915120"/>
                <a:gd name="connsiteX8" fmla="*/ 0 w 5760720"/>
                <a:gd name="connsiteY8" fmla="*/ 152523 h 915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915120">
                  <a:moveTo>
                    <a:pt x="0" y="152523"/>
                  </a:moveTo>
                  <a:cubicBezTo>
                    <a:pt x="0" y="68287"/>
                    <a:pt x="68287" y="0"/>
                    <a:pt x="152523" y="0"/>
                  </a:cubicBezTo>
                  <a:lnTo>
                    <a:pt x="5608197" y="0"/>
                  </a:lnTo>
                  <a:cubicBezTo>
                    <a:pt x="5692433" y="0"/>
                    <a:pt x="5760720" y="68287"/>
                    <a:pt x="5760720" y="152523"/>
                  </a:cubicBezTo>
                  <a:lnTo>
                    <a:pt x="5760720" y="762597"/>
                  </a:lnTo>
                  <a:cubicBezTo>
                    <a:pt x="5760720" y="846833"/>
                    <a:pt x="5692433" y="915120"/>
                    <a:pt x="5608197" y="915120"/>
                  </a:cubicBezTo>
                  <a:lnTo>
                    <a:pt x="152523" y="915120"/>
                  </a:lnTo>
                  <a:cubicBezTo>
                    <a:pt x="68287" y="915120"/>
                    <a:pt x="0" y="846833"/>
                    <a:pt x="0" y="762597"/>
                  </a:cubicBezTo>
                  <a:lnTo>
                    <a:pt x="0" y="15252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2414" tIns="44672" rIns="262414" bIns="44672" numCol="1" spcCol="1270" anchor="ctr" anchorCtr="0">
              <a:noAutofit/>
            </a:bodyPr>
            <a:lstStyle/>
            <a:p>
              <a:pPr marL="0" lvl="0" indent="0" algn="l" defTabSz="1377950">
                <a:lnSpc>
                  <a:spcPct val="90000"/>
                </a:lnSpc>
                <a:spcBef>
                  <a:spcPct val="0"/>
                </a:spcBef>
                <a:spcAft>
                  <a:spcPct val="35000"/>
                </a:spcAft>
                <a:buNone/>
              </a:pPr>
              <a:r>
                <a:rPr lang="en-US" sz="3100" kern="1200" dirty="0"/>
                <a:t>Preference for multitasking</a:t>
              </a:r>
            </a:p>
          </p:txBody>
        </p:sp>
        <p:sp>
          <p:nvSpPr>
            <p:cNvPr id="6" name="Rectangle 5">
              <a:extLst>
                <a:ext uri="{FF2B5EF4-FFF2-40B4-BE49-F238E27FC236}">
                  <a16:creationId xmlns:a16="http://schemas.microsoft.com/office/drawing/2014/main" id="{B4AF58FA-2FCD-4DB1-AEC9-B4CB8F8339EB}"/>
                </a:ext>
              </a:extLst>
            </p:cNvPr>
            <p:cNvSpPr/>
            <p:nvPr/>
          </p:nvSpPr>
          <p:spPr>
            <a:xfrm>
              <a:off x="457200" y="3701361"/>
              <a:ext cx="8229600" cy="781200"/>
            </a:xfrm>
            <a:prstGeom prst="rect">
              <a:avLst/>
            </a:prstGeom>
          </p:spPr>
          <p:style>
            <a:lnRef idx="2">
              <a:schemeClr val="accent3">
                <a:hueOff val="5625132"/>
                <a:satOff val="-8440"/>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E51137F1-C6CC-4CA6-A9EF-49BE4672DBC5}"/>
                </a:ext>
              </a:extLst>
            </p:cNvPr>
            <p:cNvSpPr/>
            <p:nvPr/>
          </p:nvSpPr>
          <p:spPr>
            <a:xfrm>
              <a:off x="868680" y="3243801"/>
              <a:ext cx="5760720" cy="915120"/>
            </a:xfrm>
            <a:custGeom>
              <a:avLst/>
              <a:gdLst>
                <a:gd name="connsiteX0" fmla="*/ 0 w 5760720"/>
                <a:gd name="connsiteY0" fmla="*/ 152523 h 915120"/>
                <a:gd name="connsiteX1" fmla="*/ 152523 w 5760720"/>
                <a:gd name="connsiteY1" fmla="*/ 0 h 915120"/>
                <a:gd name="connsiteX2" fmla="*/ 5608197 w 5760720"/>
                <a:gd name="connsiteY2" fmla="*/ 0 h 915120"/>
                <a:gd name="connsiteX3" fmla="*/ 5760720 w 5760720"/>
                <a:gd name="connsiteY3" fmla="*/ 152523 h 915120"/>
                <a:gd name="connsiteX4" fmla="*/ 5760720 w 5760720"/>
                <a:gd name="connsiteY4" fmla="*/ 762597 h 915120"/>
                <a:gd name="connsiteX5" fmla="*/ 5608197 w 5760720"/>
                <a:gd name="connsiteY5" fmla="*/ 915120 h 915120"/>
                <a:gd name="connsiteX6" fmla="*/ 152523 w 5760720"/>
                <a:gd name="connsiteY6" fmla="*/ 915120 h 915120"/>
                <a:gd name="connsiteX7" fmla="*/ 0 w 5760720"/>
                <a:gd name="connsiteY7" fmla="*/ 762597 h 915120"/>
                <a:gd name="connsiteX8" fmla="*/ 0 w 5760720"/>
                <a:gd name="connsiteY8" fmla="*/ 152523 h 915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915120">
                  <a:moveTo>
                    <a:pt x="0" y="152523"/>
                  </a:moveTo>
                  <a:cubicBezTo>
                    <a:pt x="0" y="68287"/>
                    <a:pt x="68287" y="0"/>
                    <a:pt x="152523" y="0"/>
                  </a:cubicBezTo>
                  <a:lnTo>
                    <a:pt x="5608197" y="0"/>
                  </a:lnTo>
                  <a:cubicBezTo>
                    <a:pt x="5692433" y="0"/>
                    <a:pt x="5760720" y="68287"/>
                    <a:pt x="5760720" y="152523"/>
                  </a:cubicBezTo>
                  <a:lnTo>
                    <a:pt x="5760720" y="762597"/>
                  </a:lnTo>
                  <a:cubicBezTo>
                    <a:pt x="5760720" y="846833"/>
                    <a:pt x="5692433" y="915120"/>
                    <a:pt x="5608197" y="915120"/>
                  </a:cubicBezTo>
                  <a:lnTo>
                    <a:pt x="152523" y="915120"/>
                  </a:lnTo>
                  <a:cubicBezTo>
                    <a:pt x="68287" y="915120"/>
                    <a:pt x="0" y="846833"/>
                    <a:pt x="0" y="762597"/>
                  </a:cubicBezTo>
                  <a:lnTo>
                    <a:pt x="0" y="152523"/>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62414" tIns="44672" rIns="262414" bIns="44672" numCol="1" spcCol="1270" anchor="ctr" anchorCtr="0">
              <a:noAutofit/>
            </a:bodyPr>
            <a:lstStyle/>
            <a:p>
              <a:pPr marL="0" lvl="0" indent="0" algn="l" defTabSz="1377950">
                <a:lnSpc>
                  <a:spcPct val="90000"/>
                </a:lnSpc>
                <a:spcBef>
                  <a:spcPct val="0"/>
                </a:spcBef>
                <a:spcAft>
                  <a:spcPct val="35000"/>
                </a:spcAft>
                <a:buNone/>
              </a:pPr>
              <a:r>
                <a:rPr lang="en-US" sz="3100" kern="1200" dirty="0"/>
                <a:t>Highly connected</a:t>
              </a:r>
            </a:p>
          </p:txBody>
        </p:sp>
        <p:sp>
          <p:nvSpPr>
            <p:cNvPr id="8" name="Rectangle 7">
              <a:extLst>
                <a:ext uri="{FF2B5EF4-FFF2-40B4-BE49-F238E27FC236}">
                  <a16:creationId xmlns:a16="http://schemas.microsoft.com/office/drawing/2014/main" id="{80467070-4C9F-4FAD-850D-89341CEEB7FD}"/>
                </a:ext>
              </a:extLst>
            </p:cNvPr>
            <p:cNvSpPr/>
            <p:nvPr/>
          </p:nvSpPr>
          <p:spPr>
            <a:xfrm>
              <a:off x="457200" y="5107521"/>
              <a:ext cx="8229600" cy="781200"/>
            </a:xfrm>
            <a:prstGeom prst="rect">
              <a:avLst/>
            </a:prstGeom>
          </p:spPr>
          <p:style>
            <a:lnRef idx="2">
              <a:schemeClr val="accent3">
                <a:hueOff val="11250264"/>
                <a:satOff val="-16880"/>
                <a:lumOff val="-274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3B36920C-3C59-4802-A513-965A2B14F9E2}"/>
                </a:ext>
              </a:extLst>
            </p:cNvPr>
            <p:cNvSpPr/>
            <p:nvPr/>
          </p:nvSpPr>
          <p:spPr>
            <a:xfrm>
              <a:off x="868680" y="4649961"/>
              <a:ext cx="5760720" cy="915120"/>
            </a:xfrm>
            <a:custGeom>
              <a:avLst/>
              <a:gdLst>
                <a:gd name="connsiteX0" fmla="*/ 0 w 5760720"/>
                <a:gd name="connsiteY0" fmla="*/ 152523 h 915120"/>
                <a:gd name="connsiteX1" fmla="*/ 152523 w 5760720"/>
                <a:gd name="connsiteY1" fmla="*/ 0 h 915120"/>
                <a:gd name="connsiteX2" fmla="*/ 5608197 w 5760720"/>
                <a:gd name="connsiteY2" fmla="*/ 0 h 915120"/>
                <a:gd name="connsiteX3" fmla="*/ 5760720 w 5760720"/>
                <a:gd name="connsiteY3" fmla="*/ 152523 h 915120"/>
                <a:gd name="connsiteX4" fmla="*/ 5760720 w 5760720"/>
                <a:gd name="connsiteY4" fmla="*/ 762597 h 915120"/>
                <a:gd name="connsiteX5" fmla="*/ 5608197 w 5760720"/>
                <a:gd name="connsiteY5" fmla="*/ 915120 h 915120"/>
                <a:gd name="connsiteX6" fmla="*/ 152523 w 5760720"/>
                <a:gd name="connsiteY6" fmla="*/ 915120 h 915120"/>
                <a:gd name="connsiteX7" fmla="*/ 0 w 5760720"/>
                <a:gd name="connsiteY7" fmla="*/ 762597 h 915120"/>
                <a:gd name="connsiteX8" fmla="*/ 0 w 5760720"/>
                <a:gd name="connsiteY8" fmla="*/ 152523 h 915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915120">
                  <a:moveTo>
                    <a:pt x="0" y="152523"/>
                  </a:moveTo>
                  <a:cubicBezTo>
                    <a:pt x="0" y="68287"/>
                    <a:pt x="68287" y="0"/>
                    <a:pt x="152523" y="0"/>
                  </a:cubicBezTo>
                  <a:lnTo>
                    <a:pt x="5608197" y="0"/>
                  </a:lnTo>
                  <a:cubicBezTo>
                    <a:pt x="5692433" y="0"/>
                    <a:pt x="5760720" y="68287"/>
                    <a:pt x="5760720" y="152523"/>
                  </a:cubicBezTo>
                  <a:lnTo>
                    <a:pt x="5760720" y="762597"/>
                  </a:lnTo>
                  <a:cubicBezTo>
                    <a:pt x="5760720" y="846833"/>
                    <a:pt x="5692433" y="915120"/>
                    <a:pt x="5608197" y="915120"/>
                  </a:cubicBezTo>
                  <a:lnTo>
                    <a:pt x="152523" y="915120"/>
                  </a:lnTo>
                  <a:cubicBezTo>
                    <a:pt x="68287" y="915120"/>
                    <a:pt x="0" y="846833"/>
                    <a:pt x="0" y="762597"/>
                  </a:cubicBezTo>
                  <a:lnTo>
                    <a:pt x="0" y="152523"/>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62414" tIns="44672" rIns="262414" bIns="44672" numCol="1" spcCol="1270" anchor="ctr" anchorCtr="0">
              <a:noAutofit/>
            </a:bodyPr>
            <a:lstStyle/>
            <a:p>
              <a:pPr marL="0" lvl="0" indent="0" algn="l" defTabSz="1377950">
                <a:lnSpc>
                  <a:spcPct val="90000"/>
                </a:lnSpc>
                <a:spcBef>
                  <a:spcPct val="0"/>
                </a:spcBef>
                <a:spcAft>
                  <a:spcPct val="35000"/>
                </a:spcAft>
                <a:buNone/>
              </a:pPr>
              <a:r>
                <a:rPr lang="en-US" sz="3100" kern="1200" dirty="0"/>
                <a:t>Team-oriented and collaborative</a:t>
              </a:r>
            </a:p>
          </p:txBody>
        </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A54758EB-C8F9-4BA3-A423-B08C218D7909}"/>
              </a:ext>
            </a:extLst>
          </p:cNvPr>
          <p:cNvSpPr>
            <a:spLocks noGrp="1"/>
          </p:cNvSpPr>
          <p:nvPr>
            <p:ph sz="quarter" idx="11"/>
          </p:nvPr>
        </p:nvSpPr>
        <p:spPr/>
        <p:txBody>
          <a:bodyPr/>
          <a:lstStyle/>
          <a:p>
            <a:endParaRPr lang="en-US"/>
          </a:p>
        </p:txBody>
      </p:sp>
      <p:sp>
        <p:nvSpPr>
          <p:cNvPr id="20482" name="Title 1"/>
          <p:cNvSpPr>
            <a:spLocks noGrp="1"/>
          </p:cNvSpPr>
          <p:nvPr>
            <p:ph type="title"/>
          </p:nvPr>
        </p:nvSpPr>
        <p:spPr/>
        <p:txBody>
          <a:bodyPr>
            <a:noAutofit/>
          </a:bodyPr>
          <a:lstStyle/>
          <a:p>
            <a:r>
              <a:rPr lang="en-US" dirty="0"/>
              <a:t>How Do Millennials Differ from Other Workers?</a:t>
            </a:r>
          </a:p>
        </p:txBody>
      </p:sp>
      <p:grpSp>
        <p:nvGrpSpPr>
          <p:cNvPr id="3" name="Group 2">
            <a:extLst>
              <a:ext uri="{FF2B5EF4-FFF2-40B4-BE49-F238E27FC236}">
                <a16:creationId xmlns:a16="http://schemas.microsoft.com/office/drawing/2014/main" id="{9CB1A63F-F490-4ACE-9835-8937F4AF95E7}"/>
              </a:ext>
            </a:extLst>
          </p:cNvPr>
          <p:cNvGrpSpPr/>
          <p:nvPr/>
        </p:nvGrpSpPr>
        <p:grpSpPr>
          <a:xfrm>
            <a:off x="457200" y="2133602"/>
            <a:ext cx="8229598" cy="3401217"/>
            <a:chOff x="457200" y="2133602"/>
            <a:chExt cx="8229598" cy="3401217"/>
          </a:xfrm>
        </p:grpSpPr>
        <p:sp>
          <p:nvSpPr>
            <p:cNvPr id="4" name="Freeform: Shape 3">
              <a:extLst>
                <a:ext uri="{FF2B5EF4-FFF2-40B4-BE49-F238E27FC236}">
                  <a16:creationId xmlns:a16="http://schemas.microsoft.com/office/drawing/2014/main" id="{027D3C74-8137-4512-9A89-7C752873D56D}"/>
                </a:ext>
              </a:extLst>
            </p:cNvPr>
            <p:cNvSpPr/>
            <p:nvPr/>
          </p:nvSpPr>
          <p:spPr>
            <a:xfrm>
              <a:off x="457200" y="2133602"/>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Tech-savvy</a:t>
              </a:r>
            </a:p>
          </p:txBody>
        </p:sp>
        <p:sp>
          <p:nvSpPr>
            <p:cNvPr id="5" name="Freeform: Shape 4">
              <a:extLst>
                <a:ext uri="{FF2B5EF4-FFF2-40B4-BE49-F238E27FC236}">
                  <a16:creationId xmlns:a16="http://schemas.microsoft.com/office/drawing/2014/main" id="{3BA6B60A-21FE-42DB-8504-01AD281585CB}"/>
                </a:ext>
              </a:extLst>
            </p:cNvPr>
            <p:cNvSpPr/>
            <p:nvPr/>
          </p:nvSpPr>
          <p:spPr>
            <a:xfrm>
              <a:off x="3286125"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3">
                <a:hueOff val="2812566"/>
                <a:satOff val="-4220"/>
                <a:lumOff val="-686"/>
                <a:alphaOff val="0"/>
              </a:schemeClr>
            </a:fillRef>
            <a:effectRef idx="0">
              <a:schemeClr val="accent3">
                <a:hueOff val="2812566"/>
                <a:satOff val="-4220"/>
                <a:lumOff val="-686"/>
                <a:alphaOff val="0"/>
              </a:schemeClr>
            </a:effectRef>
            <a:fontRef idx="minor">
              <a:schemeClr val="lt1"/>
            </a:fontRef>
          </p:style>
          <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Social media</a:t>
              </a:r>
            </a:p>
          </p:txBody>
        </p:sp>
        <p:sp>
          <p:nvSpPr>
            <p:cNvPr id="6" name="Freeform: Shape 5">
              <a:extLst>
                <a:ext uri="{FF2B5EF4-FFF2-40B4-BE49-F238E27FC236}">
                  <a16:creationId xmlns:a16="http://schemas.microsoft.com/office/drawing/2014/main" id="{524A7B91-F600-4796-B2A3-30AB306BAC8A}"/>
                </a:ext>
              </a:extLst>
            </p:cNvPr>
            <p:cNvSpPr/>
            <p:nvPr/>
          </p:nvSpPr>
          <p:spPr>
            <a:xfrm>
              <a:off x="6115049"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Multitasking</a:t>
              </a:r>
            </a:p>
          </p:txBody>
        </p:sp>
        <p:sp>
          <p:nvSpPr>
            <p:cNvPr id="7" name="Freeform: Shape 6">
              <a:extLst>
                <a:ext uri="{FF2B5EF4-FFF2-40B4-BE49-F238E27FC236}">
                  <a16:creationId xmlns:a16="http://schemas.microsoft.com/office/drawing/2014/main" id="{3B3B2620-58EC-4C45-B226-BF631465E9A1}"/>
                </a:ext>
              </a:extLst>
            </p:cNvPr>
            <p:cNvSpPr/>
            <p:nvPr/>
          </p:nvSpPr>
          <p:spPr>
            <a:xfrm>
              <a:off x="1871662"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3">
                <a:hueOff val="8437698"/>
                <a:satOff val="-12660"/>
                <a:lumOff val="-2059"/>
                <a:alphaOff val="0"/>
              </a:schemeClr>
            </a:fillRef>
            <a:effectRef idx="0">
              <a:schemeClr val="accent3">
                <a:hueOff val="8437698"/>
                <a:satOff val="-12660"/>
                <a:lumOff val="-2059"/>
                <a:alphaOff val="0"/>
              </a:schemeClr>
            </a:effectRef>
            <a:fontRef idx="minor">
              <a:schemeClr val="lt1"/>
            </a:fontRef>
          </p:style>
          <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Work-life balance</a:t>
              </a:r>
            </a:p>
          </p:txBody>
        </p:sp>
        <p:sp>
          <p:nvSpPr>
            <p:cNvPr id="8" name="Freeform: Shape 7">
              <a:extLst>
                <a:ext uri="{FF2B5EF4-FFF2-40B4-BE49-F238E27FC236}">
                  <a16:creationId xmlns:a16="http://schemas.microsoft.com/office/drawing/2014/main" id="{4BE607D1-C84F-466A-A083-D7EA1BA3B550}"/>
                </a:ext>
              </a:extLst>
            </p:cNvPr>
            <p:cNvSpPr/>
            <p:nvPr/>
          </p:nvSpPr>
          <p:spPr>
            <a:xfrm>
              <a:off x="4700587"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Detailed feedback</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292382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367C59B4-92B4-44CF-A3F0-F7749ABC545D}"/>
              </a:ext>
            </a:extLst>
          </p:cNvPr>
          <p:cNvSpPr>
            <a:spLocks noGrp="1"/>
          </p:cNvSpPr>
          <p:nvPr>
            <p:ph sz="quarter" idx="11"/>
          </p:nvPr>
        </p:nvSpPr>
        <p:spPr/>
        <p:txBody>
          <a:bodyPr/>
          <a:lstStyle/>
          <a:p>
            <a:endParaRPr lang="en-US"/>
          </a:p>
        </p:txBody>
      </p:sp>
      <p:sp>
        <p:nvSpPr>
          <p:cNvPr id="19458" name="Title 1"/>
          <p:cNvSpPr>
            <a:spLocks noGrp="1"/>
          </p:cNvSpPr>
          <p:nvPr>
            <p:ph type="title"/>
          </p:nvPr>
        </p:nvSpPr>
        <p:spPr/>
        <p:txBody>
          <a:bodyPr>
            <a:noAutofit/>
          </a:bodyPr>
          <a:lstStyle/>
          <a:p>
            <a:r>
              <a:rPr lang="en-US" dirty="0"/>
              <a:t>Investiture Socialization – Let Them Be Themselves!</a:t>
            </a:r>
          </a:p>
        </p:txBody>
      </p:sp>
      <p:grpSp>
        <p:nvGrpSpPr>
          <p:cNvPr id="3" name="Group 2">
            <a:extLst>
              <a:ext uri="{FF2B5EF4-FFF2-40B4-BE49-F238E27FC236}">
                <a16:creationId xmlns:a16="http://schemas.microsoft.com/office/drawing/2014/main" id="{5763DE32-F920-4C7A-ACB0-3FA38FD2C6FE}"/>
              </a:ext>
            </a:extLst>
          </p:cNvPr>
          <p:cNvGrpSpPr/>
          <p:nvPr/>
        </p:nvGrpSpPr>
        <p:grpSpPr>
          <a:xfrm>
            <a:off x="457200" y="1998021"/>
            <a:ext cx="8229600" cy="3730319"/>
            <a:chOff x="457200" y="1998021"/>
            <a:chExt cx="8229600" cy="3730319"/>
          </a:xfrm>
        </p:grpSpPr>
        <p:sp>
          <p:nvSpPr>
            <p:cNvPr id="4" name="Freeform: Shape 3">
              <a:extLst>
                <a:ext uri="{FF2B5EF4-FFF2-40B4-BE49-F238E27FC236}">
                  <a16:creationId xmlns:a16="http://schemas.microsoft.com/office/drawing/2014/main" id="{F91EFFCA-074B-4C12-A344-F4315126FE99}"/>
                </a:ext>
              </a:extLst>
            </p:cNvPr>
            <p:cNvSpPr/>
            <p:nvPr/>
          </p:nvSpPr>
          <p:spPr>
            <a:xfrm>
              <a:off x="457200" y="1998021"/>
              <a:ext cx="8229600" cy="1151279"/>
            </a:xfrm>
            <a:custGeom>
              <a:avLst/>
              <a:gdLst>
                <a:gd name="connsiteX0" fmla="*/ 0 w 8229600"/>
                <a:gd name="connsiteY0" fmla="*/ 191884 h 1151279"/>
                <a:gd name="connsiteX1" fmla="*/ 191884 w 8229600"/>
                <a:gd name="connsiteY1" fmla="*/ 0 h 1151279"/>
                <a:gd name="connsiteX2" fmla="*/ 8037716 w 8229600"/>
                <a:gd name="connsiteY2" fmla="*/ 0 h 1151279"/>
                <a:gd name="connsiteX3" fmla="*/ 8229600 w 8229600"/>
                <a:gd name="connsiteY3" fmla="*/ 191884 h 1151279"/>
                <a:gd name="connsiteX4" fmla="*/ 8229600 w 8229600"/>
                <a:gd name="connsiteY4" fmla="*/ 959395 h 1151279"/>
                <a:gd name="connsiteX5" fmla="*/ 8037716 w 8229600"/>
                <a:gd name="connsiteY5" fmla="*/ 1151279 h 1151279"/>
                <a:gd name="connsiteX6" fmla="*/ 191884 w 8229600"/>
                <a:gd name="connsiteY6" fmla="*/ 1151279 h 1151279"/>
                <a:gd name="connsiteX7" fmla="*/ 0 w 8229600"/>
                <a:gd name="connsiteY7" fmla="*/ 959395 h 1151279"/>
                <a:gd name="connsiteX8" fmla="*/ 0 w 8229600"/>
                <a:gd name="connsiteY8" fmla="*/ 191884 h 1151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151279">
                  <a:moveTo>
                    <a:pt x="0" y="191884"/>
                  </a:moveTo>
                  <a:cubicBezTo>
                    <a:pt x="0" y="85909"/>
                    <a:pt x="85909" y="0"/>
                    <a:pt x="191884" y="0"/>
                  </a:cubicBezTo>
                  <a:lnTo>
                    <a:pt x="8037716" y="0"/>
                  </a:lnTo>
                  <a:cubicBezTo>
                    <a:pt x="8143691" y="0"/>
                    <a:pt x="8229600" y="85909"/>
                    <a:pt x="8229600" y="191884"/>
                  </a:cubicBezTo>
                  <a:lnTo>
                    <a:pt x="8229600" y="959395"/>
                  </a:lnTo>
                  <a:cubicBezTo>
                    <a:pt x="8229600" y="1065370"/>
                    <a:pt x="8143691" y="1151279"/>
                    <a:pt x="8037716" y="1151279"/>
                  </a:cubicBezTo>
                  <a:lnTo>
                    <a:pt x="191884" y="1151279"/>
                  </a:lnTo>
                  <a:cubicBezTo>
                    <a:pt x="85909" y="1151279"/>
                    <a:pt x="0" y="1065370"/>
                    <a:pt x="0" y="959395"/>
                  </a:cubicBezTo>
                  <a:lnTo>
                    <a:pt x="0" y="191884"/>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39081" tIns="239081" rIns="239081" bIns="239081" numCol="1" spcCol="1270" anchor="ctr" anchorCtr="0">
              <a:noAutofit/>
            </a:bodyPr>
            <a:lstStyle/>
            <a:p>
              <a:pPr marL="0" lvl="0" indent="0" algn="l" defTabSz="2133600">
                <a:lnSpc>
                  <a:spcPct val="90000"/>
                </a:lnSpc>
                <a:spcBef>
                  <a:spcPct val="0"/>
                </a:spcBef>
                <a:spcAft>
                  <a:spcPct val="35000"/>
                </a:spcAft>
                <a:buNone/>
              </a:pPr>
              <a:r>
                <a:rPr lang="en-US" sz="4800" kern="1200" dirty="0"/>
                <a:t>Unique traits and perspectives</a:t>
              </a:r>
            </a:p>
          </p:txBody>
        </p:sp>
        <p:sp>
          <p:nvSpPr>
            <p:cNvPr id="5" name="Freeform: Shape 4">
              <a:extLst>
                <a:ext uri="{FF2B5EF4-FFF2-40B4-BE49-F238E27FC236}">
                  <a16:creationId xmlns:a16="http://schemas.microsoft.com/office/drawing/2014/main" id="{2BA69A52-295E-4F82-8DCA-D080CC2FC9D9}"/>
                </a:ext>
              </a:extLst>
            </p:cNvPr>
            <p:cNvSpPr/>
            <p:nvPr/>
          </p:nvSpPr>
          <p:spPr>
            <a:xfrm>
              <a:off x="457200" y="3287541"/>
              <a:ext cx="8229600" cy="1151279"/>
            </a:xfrm>
            <a:custGeom>
              <a:avLst/>
              <a:gdLst>
                <a:gd name="connsiteX0" fmla="*/ 0 w 8229600"/>
                <a:gd name="connsiteY0" fmla="*/ 191884 h 1151279"/>
                <a:gd name="connsiteX1" fmla="*/ 191884 w 8229600"/>
                <a:gd name="connsiteY1" fmla="*/ 0 h 1151279"/>
                <a:gd name="connsiteX2" fmla="*/ 8037716 w 8229600"/>
                <a:gd name="connsiteY2" fmla="*/ 0 h 1151279"/>
                <a:gd name="connsiteX3" fmla="*/ 8229600 w 8229600"/>
                <a:gd name="connsiteY3" fmla="*/ 191884 h 1151279"/>
                <a:gd name="connsiteX4" fmla="*/ 8229600 w 8229600"/>
                <a:gd name="connsiteY4" fmla="*/ 959395 h 1151279"/>
                <a:gd name="connsiteX5" fmla="*/ 8037716 w 8229600"/>
                <a:gd name="connsiteY5" fmla="*/ 1151279 h 1151279"/>
                <a:gd name="connsiteX6" fmla="*/ 191884 w 8229600"/>
                <a:gd name="connsiteY6" fmla="*/ 1151279 h 1151279"/>
                <a:gd name="connsiteX7" fmla="*/ 0 w 8229600"/>
                <a:gd name="connsiteY7" fmla="*/ 959395 h 1151279"/>
                <a:gd name="connsiteX8" fmla="*/ 0 w 8229600"/>
                <a:gd name="connsiteY8" fmla="*/ 191884 h 1151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151279">
                  <a:moveTo>
                    <a:pt x="0" y="191884"/>
                  </a:moveTo>
                  <a:cubicBezTo>
                    <a:pt x="0" y="85909"/>
                    <a:pt x="85909" y="0"/>
                    <a:pt x="191884" y="0"/>
                  </a:cubicBezTo>
                  <a:lnTo>
                    <a:pt x="8037716" y="0"/>
                  </a:lnTo>
                  <a:cubicBezTo>
                    <a:pt x="8143691" y="0"/>
                    <a:pt x="8229600" y="85909"/>
                    <a:pt x="8229600" y="191884"/>
                  </a:cubicBezTo>
                  <a:lnTo>
                    <a:pt x="8229600" y="959395"/>
                  </a:lnTo>
                  <a:cubicBezTo>
                    <a:pt x="8229600" y="1065370"/>
                    <a:pt x="8143691" y="1151279"/>
                    <a:pt x="8037716" y="1151279"/>
                  </a:cubicBezTo>
                  <a:lnTo>
                    <a:pt x="191884" y="1151279"/>
                  </a:lnTo>
                  <a:cubicBezTo>
                    <a:pt x="85909" y="1151279"/>
                    <a:pt x="0" y="1065370"/>
                    <a:pt x="0" y="959395"/>
                  </a:cubicBezTo>
                  <a:lnTo>
                    <a:pt x="0" y="191884"/>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39081" tIns="239081" rIns="239081" bIns="239081" numCol="1" spcCol="1270" anchor="ctr" anchorCtr="0">
              <a:noAutofit/>
            </a:bodyPr>
            <a:lstStyle/>
            <a:p>
              <a:pPr marL="0" lvl="0" indent="0" algn="l" defTabSz="2133600">
                <a:lnSpc>
                  <a:spcPct val="90000"/>
                </a:lnSpc>
                <a:spcBef>
                  <a:spcPct val="0"/>
                </a:spcBef>
                <a:spcAft>
                  <a:spcPct val="35000"/>
                </a:spcAft>
                <a:buNone/>
              </a:pPr>
              <a:r>
                <a:rPr lang="en-US" sz="4800" kern="1200" dirty="0"/>
                <a:t>Helps to alleviate anxiety</a:t>
              </a:r>
            </a:p>
          </p:txBody>
        </p:sp>
        <p:sp>
          <p:nvSpPr>
            <p:cNvPr id="6" name="Freeform: Shape 5">
              <a:extLst>
                <a:ext uri="{FF2B5EF4-FFF2-40B4-BE49-F238E27FC236}">
                  <a16:creationId xmlns:a16="http://schemas.microsoft.com/office/drawing/2014/main" id="{5E83141F-AF46-495B-BB87-99F4521E454D}"/>
                </a:ext>
              </a:extLst>
            </p:cNvPr>
            <p:cNvSpPr/>
            <p:nvPr/>
          </p:nvSpPr>
          <p:spPr>
            <a:xfrm>
              <a:off x="457200" y="4577061"/>
              <a:ext cx="8229600" cy="1151279"/>
            </a:xfrm>
            <a:custGeom>
              <a:avLst/>
              <a:gdLst>
                <a:gd name="connsiteX0" fmla="*/ 0 w 8229600"/>
                <a:gd name="connsiteY0" fmla="*/ 191884 h 1151279"/>
                <a:gd name="connsiteX1" fmla="*/ 191884 w 8229600"/>
                <a:gd name="connsiteY1" fmla="*/ 0 h 1151279"/>
                <a:gd name="connsiteX2" fmla="*/ 8037716 w 8229600"/>
                <a:gd name="connsiteY2" fmla="*/ 0 h 1151279"/>
                <a:gd name="connsiteX3" fmla="*/ 8229600 w 8229600"/>
                <a:gd name="connsiteY3" fmla="*/ 191884 h 1151279"/>
                <a:gd name="connsiteX4" fmla="*/ 8229600 w 8229600"/>
                <a:gd name="connsiteY4" fmla="*/ 959395 h 1151279"/>
                <a:gd name="connsiteX5" fmla="*/ 8037716 w 8229600"/>
                <a:gd name="connsiteY5" fmla="*/ 1151279 h 1151279"/>
                <a:gd name="connsiteX6" fmla="*/ 191884 w 8229600"/>
                <a:gd name="connsiteY6" fmla="*/ 1151279 h 1151279"/>
                <a:gd name="connsiteX7" fmla="*/ 0 w 8229600"/>
                <a:gd name="connsiteY7" fmla="*/ 959395 h 1151279"/>
                <a:gd name="connsiteX8" fmla="*/ 0 w 8229600"/>
                <a:gd name="connsiteY8" fmla="*/ 191884 h 1151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151279">
                  <a:moveTo>
                    <a:pt x="0" y="191884"/>
                  </a:moveTo>
                  <a:cubicBezTo>
                    <a:pt x="0" y="85909"/>
                    <a:pt x="85909" y="0"/>
                    <a:pt x="191884" y="0"/>
                  </a:cubicBezTo>
                  <a:lnTo>
                    <a:pt x="8037716" y="0"/>
                  </a:lnTo>
                  <a:cubicBezTo>
                    <a:pt x="8143691" y="0"/>
                    <a:pt x="8229600" y="85909"/>
                    <a:pt x="8229600" y="191884"/>
                  </a:cubicBezTo>
                  <a:lnTo>
                    <a:pt x="8229600" y="959395"/>
                  </a:lnTo>
                  <a:cubicBezTo>
                    <a:pt x="8229600" y="1065370"/>
                    <a:pt x="8143691" y="1151279"/>
                    <a:pt x="8037716" y="1151279"/>
                  </a:cubicBezTo>
                  <a:lnTo>
                    <a:pt x="191884" y="1151279"/>
                  </a:lnTo>
                  <a:cubicBezTo>
                    <a:pt x="85909" y="1151279"/>
                    <a:pt x="0" y="1065370"/>
                    <a:pt x="0" y="959395"/>
                  </a:cubicBezTo>
                  <a:lnTo>
                    <a:pt x="0" y="191884"/>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39081" tIns="239081" rIns="239081" bIns="239081" numCol="1" spcCol="1270" anchor="ctr" anchorCtr="0">
              <a:noAutofit/>
            </a:bodyPr>
            <a:lstStyle/>
            <a:p>
              <a:pPr marL="0" lvl="0" indent="0" algn="l" defTabSz="2133600">
                <a:lnSpc>
                  <a:spcPct val="90000"/>
                </a:lnSpc>
                <a:spcBef>
                  <a:spcPct val="0"/>
                </a:spcBef>
                <a:spcAft>
                  <a:spcPct val="35000"/>
                </a:spcAft>
                <a:buNone/>
              </a:pPr>
              <a:r>
                <a:rPr lang="en-US" sz="4800" kern="1200" dirty="0"/>
                <a:t>One-on-one time</a:t>
              </a:r>
            </a:p>
          </p:txBody>
        </p:sp>
      </p:grpSp>
    </p:spTree>
    <p:extLst>
      <p:ext uri="{BB962C8B-B14F-4D97-AF65-F5344CB8AC3E}">
        <p14:creationId xmlns:p14="http://schemas.microsoft.com/office/powerpoint/2010/main" val="11377358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C3BE93AE-9A7F-4421-A834-9CB0D6AA61E9}"/>
              </a:ext>
            </a:extLst>
          </p:cNvPr>
          <p:cNvSpPr>
            <a:spLocks noGrp="1"/>
          </p:cNvSpPr>
          <p:nvPr>
            <p:ph sz="quarter" idx="11"/>
          </p:nvPr>
        </p:nvSpPr>
        <p:spPr/>
        <p:txBody>
          <a:bodyPr/>
          <a:lstStyle/>
          <a:p>
            <a:endParaRPr lang="en-US"/>
          </a:p>
        </p:txBody>
      </p:sp>
      <p:sp>
        <p:nvSpPr>
          <p:cNvPr id="20482" name="Title 1"/>
          <p:cNvSpPr>
            <a:spLocks noGrp="1"/>
          </p:cNvSpPr>
          <p:nvPr>
            <p:ph type="title"/>
          </p:nvPr>
        </p:nvSpPr>
        <p:spPr/>
        <p:txBody>
          <a:bodyPr>
            <a:noAutofit/>
          </a:bodyPr>
          <a:lstStyle/>
          <a:p>
            <a:r>
              <a:rPr lang="en-US" dirty="0"/>
              <a:t>Informal Rather than Formal Onboarding Processes</a:t>
            </a:r>
          </a:p>
        </p:txBody>
      </p:sp>
      <p:grpSp>
        <p:nvGrpSpPr>
          <p:cNvPr id="3" name="Group 2">
            <a:extLst>
              <a:ext uri="{FF2B5EF4-FFF2-40B4-BE49-F238E27FC236}">
                <a16:creationId xmlns:a16="http://schemas.microsoft.com/office/drawing/2014/main" id="{7E597C03-AE39-4E7A-A387-58AD26EEF0ED}"/>
              </a:ext>
            </a:extLst>
          </p:cNvPr>
          <p:cNvGrpSpPr/>
          <p:nvPr/>
        </p:nvGrpSpPr>
        <p:grpSpPr>
          <a:xfrm>
            <a:off x="-4621183" y="816335"/>
            <a:ext cx="13284108" cy="6093694"/>
            <a:chOff x="-4621183" y="816335"/>
            <a:chExt cx="13284108" cy="6093694"/>
          </a:xfrm>
        </p:grpSpPr>
        <p:sp>
          <p:nvSpPr>
            <p:cNvPr id="4" name="Block Arc 3">
              <a:extLst>
                <a:ext uri="{FF2B5EF4-FFF2-40B4-BE49-F238E27FC236}">
                  <a16:creationId xmlns:a16="http://schemas.microsoft.com/office/drawing/2014/main" id="{C39AE122-B0A1-4E94-8949-ACA938E5513C}"/>
                </a:ext>
              </a:extLst>
            </p:cNvPr>
            <p:cNvSpPr/>
            <p:nvPr/>
          </p:nvSpPr>
          <p:spPr>
            <a:xfrm>
              <a:off x="-4621183" y="816335"/>
              <a:ext cx="6093694" cy="6093694"/>
            </a:xfrm>
            <a:prstGeom prst="blockArc">
              <a:avLst>
                <a:gd name="adj1" fmla="val 18900000"/>
                <a:gd name="adj2" fmla="val 2700000"/>
                <a:gd name="adj3" fmla="val 354"/>
              </a:avLst>
            </a:prstGeom>
          </p:spPr>
          <p:style>
            <a:lnRef idx="2">
              <a:schemeClr val="accent4">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794004D5-F73A-478D-8EB8-0DE084B69D20}"/>
                </a:ext>
              </a:extLst>
            </p:cNvPr>
            <p:cNvSpPr/>
            <p:nvPr/>
          </p:nvSpPr>
          <p:spPr>
            <a:xfrm>
              <a:off x="1289185" y="2246779"/>
              <a:ext cx="7373740" cy="1292977"/>
            </a:xfrm>
            <a:custGeom>
              <a:avLst/>
              <a:gdLst>
                <a:gd name="connsiteX0" fmla="*/ 0 w 7373740"/>
                <a:gd name="connsiteY0" fmla="*/ 0 h 1292977"/>
                <a:gd name="connsiteX1" fmla="*/ 7373740 w 7373740"/>
                <a:gd name="connsiteY1" fmla="*/ 0 h 1292977"/>
                <a:gd name="connsiteX2" fmla="*/ 7373740 w 7373740"/>
                <a:gd name="connsiteY2" fmla="*/ 1292977 h 1292977"/>
                <a:gd name="connsiteX3" fmla="*/ 0 w 7373740"/>
                <a:gd name="connsiteY3" fmla="*/ 1292977 h 1292977"/>
                <a:gd name="connsiteX4" fmla="*/ 0 w 7373740"/>
                <a:gd name="connsiteY4" fmla="*/ 0 h 12929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73740" h="1292977">
                  <a:moveTo>
                    <a:pt x="0" y="0"/>
                  </a:moveTo>
                  <a:lnTo>
                    <a:pt x="7373740" y="0"/>
                  </a:lnTo>
                  <a:lnTo>
                    <a:pt x="7373740" y="1292977"/>
                  </a:lnTo>
                  <a:lnTo>
                    <a:pt x="0" y="1292977"/>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026301" tIns="165100" rIns="165100" bIns="165100" numCol="1" spcCol="1270" anchor="ctr" anchorCtr="0">
              <a:noAutofit/>
            </a:bodyPr>
            <a:lstStyle/>
            <a:p>
              <a:pPr marL="0" lvl="0" indent="0" algn="l" defTabSz="2889250">
                <a:lnSpc>
                  <a:spcPct val="90000"/>
                </a:lnSpc>
                <a:spcBef>
                  <a:spcPct val="0"/>
                </a:spcBef>
                <a:spcAft>
                  <a:spcPct val="35000"/>
                </a:spcAft>
                <a:buNone/>
              </a:pPr>
              <a:r>
                <a:rPr lang="en-US" sz="6500" kern="1200" dirty="0"/>
                <a:t>Engage informally</a:t>
              </a:r>
            </a:p>
          </p:txBody>
        </p:sp>
        <p:sp>
          <p:nvSpPr>
            <p:cNvPr id="6" name="Oval 5">
              <a:extLst>
                <a:ext uri="{FF2B5EF4-FFF2-40B4-BE49-F238E27FC236}">
                  <a16:creationId xmlns:a16="http://schemas.microsoft.com/office/drawing/2014/main" id="{13968C4D-C051-4316-8007-ECE642CCC811}"/>
                </a:ext>
              </a:extLst>
            </p:cNvPr>
            <p:cNvSpPr/>
            <p:nvPr/>
          </p:nvSpPr>
          <p:spPr>
            <a:xfrm>
              <a:off x="481074" y="2085156"/>
              <a:ext cx="1616221" cy="1616221"/>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4FCFC9C1-93F5-41C7-87FA-02112436A252}"/>
                </a:ext>
              </a:extLst>
            </p:cNvPr>
            <p:cNvSpPr/>
            <p:nvPr/>
          </p:nvSpPr>
          <p:spPr>
            <a:xfrm>
              <a:off x="1289185" y="4186606"/>
              <a:ext cx="7373740" cy="1292977"/>
            </a:xfrm>
            <a:custGeom>
              <a:avLst/>
              <a:gdLst>
                <a:gd name="connsiteX0" fmla="*/ 0 w 7373740"/>
                <a:gd name="connsiteY0" fmla="*/ 0 h 1292977"/>
                <a:gd name="connsiteX1" fmla="*/ 7373740 w 7373740"/>
                <a:gd name="connsiteY1" fmla="*/ 0 h 1292977"/>
                <a:gd name="connsiteX2" fmla="*/ 7373740 w 7373740"/>
                <a:gd name="connsiteY2" fmla="*/ 1292977 h 1292977"/>
                <a:gd name="connsiteX3" fmla="*/ 0 w 7373740"/>
                <a:gd name="connsiteY3" fmla="*/ 1292977 h 1292977"/>
                <a:gd name="connsiteX4" fmla="*/ 0 w 7373740"/>
                <a:gd name="connsiteY4" fmla="*/ 0 h 12929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73740" h="1292977">
                  <a:moveTo>
                    <a:pt x="0" y="0"/>
                  </a:moveTo>
                  <a:lnTo>
                    <a:pt x="7373740" y="0"/>
                  </a:lnTo>
                  <a:lnTo>
                    <a:pt x="7373740" y="1292977"/>
                  </a:lnTo>
                  <a:lnTo>
                    <a:pt x="0" y="1292977"/>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026301" tIns="165100" rIns="165100" bIns="165100" numCol="1" spcCol="1270" anchor="ctr" anchorCtr="0">
              <a:noAutofit/>
            </a:bodyPr>
            <a:lstStyle/>
            <a:p>
              <a:pPr marL="0" lvl="0" indent="0" algn="l" defTabSz="2889250">
                <a:lnSpc>
                  <a:spcPct val="90000"/>
                </a:lnSpc>
                <a:spcBef>
                  <a:spcPct val="0"/>
                </a:spcBef>
                <a:spcAft>
                  <a:spcPct val="35000"/>
                </a:spcAft>
                <a:buNone/>
              </a:pPr>
              <a:r>
                <a:rPr lang="en-US" sz="6500" kern="1200" dirty="0"/>
                <a:t>Avoid lecture style</a:t>
              </a:r>
            </a:p>
          </p:txBody>
        </p:sp>
        <p:sp>
          <p:nvSpPr>
            <p:cNvPr id="8" name="Oval 7">
              <a:extLst>
                <a:ext uri="{FF2B5EF4-FFF2-40B4-BE49-F238E27FC236}">
                  <a16:creationId xmlns:a16="http://schemas.microsoft.com/office/drawing/2014/main" id="{DCE6E349-7033-4F4F-8F44-7A6DF24C3CB4}"/>
                </a:ext>
              </a:extLst>
            </p:cNvPr>
            <p:cNvSpPr/>
            <p:nvPr/>
          </p:nvSpPr>
          <p:spPr>
            <a:xfrm>
              <a:off x="481074" y="4024984"/>
              <a:ext cx="1616221" cy="1616221"/>
            </a:xfrm>
            <a:prstGeom prst="ellipse">
              <a:avLst/>
            </a:prstGeom>
          </p:spPr>
          <p:style>
            <a:lnRef idx="2">
              <a:schemeClr val="accent3">
                <a:hueOff val="11250264"/>
                <a:satOff val="-16880"/>
                <a:lumOff val="-2745"/>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extLst>
      <p:ext uri="{BB962C8B-B14F-4D97-AF65-F5344CB8AC3E}">
        <p14:creationId xmlns:p14="http://schemas.microsoft.com/office/powerpoint/2010/main" val="8621704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C76F9C0A-8D89-48BA-A3C9-F5F495B9FFFE}"/>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E177590C-0E43-4234-B76E-C83AEC854079}"/>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38730B2C-DDDB-443F-A057-AD886F7F9F85}"/>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Parker is a manager in charge of recruiting new college graduates</a:t>
              </a:r>
            </a:p>
          </p:txBody>
        </p:sp>
        <p:sp>
          <p:nvSpPr>
            <p:cNvPr id="5" name="Rectangle: Rounded Corners 4">
              <a:extLst>
                <a:ext uri="{FF2B5EF4-FFF2-40B4-BE49-F238E27FC236}">
                  <a16:creationId xmlns:a16="http://schemas.microsoft.com/office/drawing/2014/main" id="{3FDA5101-A1FC-46B2-9166-A9D34B5DA64C}"/>
                </a:ext>
              </a:extLst>
            </p:cNvPr>
            <p:cNvSpPr/>
            <p:nvPr/>
          </p:nvSpPr>
          <p:spPr>
            <a:xfrm>
              <a:off x="850999" y="2809281"/>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49103E52-EA97-4EA7-8E54-4FED3B77217B}"/>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The first batch of new hires he brings in seems to be disengaged</a:t>
              </a:r>
            </a:p>
          </p:txBody>
        </p:sp>
        <p:sp>
          <p:nvSpPr>
            <p:cNvPr id="7" name="Rectangle: Rounded Corners 6">
              <a:extLst>
                <a:ext uri="{FF2B5EF4-FFF2-40B4-BE49-F238E27FC236}">
                  <a16:creationId xmlns:a16="http://schemas.microsoft.com/office/drawing/2014/main" id="{FF9A17EA-C00D-476C-BB98-6FD2BA2D7203}"/>
                </a:ext>
              </a:extLst>
            </p:cNvPr>
            <p:cNvSpPr/>
            <p:nvPr/>
          </p:nvSpPr>
          <p:spPr>
            <a:xfrm>
              <a:off x="850999" y="3955269"/>
              <a:ext cx="1023203" cy="1023203"/>
            </a:xfrm>
            <a:prstGeom prst="roundRect">
              <a:avLst>
                <a:gd name="adj" fmla="val 16670"/>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8" name="Freeform: Shape 7">
              <a:extLst>
                <a:ext uri="{FF2B5EF4-FFF2-40B4-BE49-F238E27FC236}">
                  <a16:creationId xmlns:a16="http://schemas.microsoft.com/office/drawing/2014/main" id="{AB297688-C328-411C-ABC8-332FDAB3A10A}"/>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He ends up answering many questions via email</a:t>
              </a:r>
            </a:p>
          </p:txBody>
        </p:sp>
        <p:sp>
          <p:nvSpPr>
            <p:cNvPr id="9" name="Rectangle: Rounded Corners 8">
              <a:extLst>
                <a:ext uri="{FF2B5EF4-FFF2-40B4-BE49-F238E27FC236}">
                  <a16:creationId xmlns:a16="http://schemas.microsoft.com/office/drawing/2014/main" id="{3DDEA514-F3D6-4968-9D5D-3C38E60D43FA}"/>
                </a:ext>
              </a:extLst>
            </p:cNvPr>
            <p:cNvSpPr/>
            <p:nvPr/>
          </p:nvSpPr>
          <p:spPr>
            <a:xfrm>
              <a:off x="850999" y="5101257"/>
              <a:ext cx="1023203" cy="1023203"/>
            </a:xfrm>
            <a:prstGeom prst="roundRect">
              <a:avLst>
                <a:gd name="adj" fmla="val 16670"/>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0" name="Freeform: Shape 9">
              <a:extLst>
                <a:ext uri="{FF2B5EF4-FFF2-40B4-BE49-F238E27FC236}">
                  <a16:creationId xmlns:a16="http://schemas.microsoft.com/office/drawing/2014/main" id="{3473ED17-3FE5-4783-AA90-8F91E8F0FDAD}"/>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Instead of a full day of presentations, new hires now watch a short DVD</a:t>
              </a:r>
            </a:p>
          </p:txBody>
        </p:sp>
      </p:grpSp>
    </p:spTree>
    <p:extLst>
      <p:ext uri="{BB962C8B-B14F-4D97-AF65-F5344CB8AC3E}">
        <p14:creationId xmlns:p14="http://schemas.microsoft.com/office/powerpoint/2010/main" val="121923251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The generation born between 1980 and 1995 is known as ____________.</a:t>
            </a:r>
          </a:p>
          <a:p>
            <a:pPr marL="690563" lvl="0">
              <a:lnSpc>
                <a:spcPct val="115000"/>
              </a:lnSpc>
              <a:spcBef>
                <a:spcPts val="0"/>
              </a:spcBef>
              <a:spcAft>
                <a:spcPts val="0"/>
              </a:spcAft>
              <a:buFont typeface="+mj-lt"/>
              <a:buAutoNum type="alphaLcParenR"/>
            </a:pPr>
            <a:r>
              <a:rPr lang="en-US" dirty="0">
                <a:ea typeface="Times New Roman"/>
                <a:cs typeface="Times New Roman"/>
              </a:rPr>
              <a:t>Millennials</a:t>
            </a:r>
          </a:p>
          <a:p>
            <a:pPr marL="690563" lvl="0">
              <a:lnSpc>
                <a:spcPct val="115000"/>
              </a:lnSpc>
              <a:spcBef>
                <a:spcPts val="0"/>
              </a:spcBef>
              <a:spcAft>
                <a:spcPts val="0"/>
              </a:spcAft>
              <a:buFont typeface="+mj-lt"/>
              <a:buAutoNum type="alphaLcParenR"/>
            </a:pPr>
            <a:r>
              <a:rPr lang="en-US" dirty="0">
                <a:ea typeface="Times New Roman"/>
                <a:cs typeface="Times New Roman"/>
              </a:rPr>
              <a:t>Gen X</a:t>
            </a:r>
          </a:p>
          <a:p>
            <a:pPr marL="690563" lvl="0">
              <a:lnSpc>
                <a:spcPct val="115000"/>
              </a:lnSpc>
              <a:spcBef>
                <a:spcPts val="0"/>
              </a:spcBef>
              <a:spcAft>
                <a:spcPts val="0"/>
              </a:spcAft>
              <a:buFont typeface="+mj-lt"/>
              <a:buAutoNum type="alphaLcParenR"/>
            </a:pPr>
            <a:r>
              <a:rPr lang="en-US" dirty="0">
                <a:ea typeface="Times New Roman"/>
                <a:cs typeface="Times New Roman"/>
              </a:rPr>
              <a:t>Boomers</a:t>
            </a:r>
          </a:p>
          <a:p>
            <a:pPr marL="690563" lvl="0">
              <a:lnSpc>
                <a:spcPct val="115000"/>
              </a:lnSpc>
              <a:spcBef>
                <a:spcPts val="0"/>
              </a:spcBef>
              <a:spcAft>
                <a:spcPts val="1000"/>
              </a:spcAft>
              <a:buFont typeface="+mj-lt"/>
              <a:buAutoNum type="alphaLcParenR"/>
            </a:pPr>
            <a:r>
              <a:rPr lang="en-US" dirty="0">
                <a:ea typeface="Times New Roman"/>
                <a:cs typeface="Times New Roman"/>
              </a:rPr>
              <a:t>Centurions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25475" algn="l"/>
              </a:tabLst>
            </a:pPr>
            <a:r>
              <a:rPr lang="en-US" dirty="0">
                <a:ea typeface="Times New Roman"/>
                <a:cs typeface="Times New Roman"/>
              </a:rPr>
              <a:t>Which of the following is a trait of Millennials? </a:t>
            </a:r>
          </a:p>
          <a:p>
            <a:pPr marL="690563" lvl="0">
              <a:lnSpc>
                <a:spcPct val="115000"/>
              </a:lnSpc>
              <a:spcBef>
                <a:spcPts val="0"/>
              </a:spcBef>
              <a:spcAft>
                <a:spcPts val="0"/>
              </a:spcAft>
              <a:buFont typeface="+mj-lt"/>
              <a:buAutoNum type="alphaLcParenR"/>
            </a:pPr>
            <a:r>
              <a:rPr lang="en-US" dirty="0">
                <a:ea typeface="Times New Roman"/>
                <a:cs typeface="Times New Roman"/>
              </a:rPr>
              <a:t>Tech-savvy</a:t>
            </a:r>
          </a:p>
          <a:p>
            <a:pPr marL="690563" lvl="0">
              <a:lnSpc>
                <a:spcPct val="115000"/>
              </a:lnSpc>
              <a:spcBef>
                <a:spcPts val="0"/>
              </a:spcBef>
              <a:spcAft>
                <a:spcPts val="0"/>
              </a:spcAft>
              <a:buFont typeface="+mj-lt"/>
              <a:buAutoNum type="alphaLcParenR"/>
            </a:pPr>
            <a:r>
              <a:rPr lang="en-US" dirty="0">
                <a:ea typeface="Times New Roman"/>
                <a:cs typeface="Times New Roman"/>
              </a:rPr>
              <a:t>Multitasking</a:t>
            </a:r>
          </a:p>
          <a:p>
            <a:pPr marL="690563" lvl="0">
              <a:lnSpc>
                <a:spcPct val="115000"/>
              </a:lnSpc>
              <a:spcBef>
                <a:spcPts val="0"/>
              </a:spcBef>
              <a:spcAft>
                <a:spcPts val="0"/>
              </a:spcAft>
              <a:buFont typeface="+mj-lt"/>
              <a:buAutoNum type="alphaLcParenR"/>
            </a:pPr>
            <a:r>
              <a:rPr lang="en-US" dirty="0">
                <a:ea typeface="Times New Roman"/>
                <a:cs typeface="Times New Roman"/>
              </a:rPr>
              <a:t>Need for feedback</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tabLst>
                <a:tab pos="576263" algn="l"/>
              </a:tabLst>
            </a:pPr>
            <a:r>
              <a:rPr lang="en-US" dirty="0">
                <a:ea typeface="Times New Roman"/>
                <a:cs typeface="Times New Roman"/>
              </a:rPr>
              <a:t>In what ways do Millennials differ from workers from previous generations?</a:t>
            </a:r>
          </a:p>
          <a:p>
            <a:pPr marL="690563" lvl="0">
              <a:lnSpc>
                <a:spcPct val="115000"/>
              </a:lnSpc>
              <a:spcBef>
                <a:spcPts val="0"/>
              </a:spcBef>
              <a:spcAft>
                <a:spcPts val="0"/>
              </a:spcAft>
              <a:buFont typeface="+mj-lt"/>
              <a:buAutoNum type="alphaLcParenR"/>
            </a:pPr>
            <a:r>
              <a:rPr lang="en-US" dirty="0">
                <a:ea typeface="Times New Roman"/>
                <a:cs typeface="Times New Roman"/>
              </a:rPr>
              <a:t>They prefer to multitask</a:t>
            </a:r>
          </a:p>
          <a:p>
            <a:pPr marL="690563" lvl="0">
              <a:lnSpc>
                <a:spcPct val="115000"/>
              </a:lnSpc>
              <a:spcBef>
                <a:spcPts val="0"/>
              </a:spcBef>
              <a:spcAft>
                <a:spcPts val="0"/>
              </a:spcAft>
              <a:buFont typeface="+mj-lt"/>
              <a:buAutoNum type="alphaLcParenR"/>
            </a:pPr>
            <a:r>
              <a:rPr lang="en-US" dirty="0">
                <a:ea typeface="Times New Roman"/>
                <a:cs typeface="Times New Roman"/>
              </a:rPr>
              <a:t>All of these</a:t>
            </a:r>
          </a:p>
          <a:p>
            <a:pPr marL="690563" lvl="0">
              <a:lnSpc>
                <a:spcPct val="115000"/>
              </a:lnSpc>
              <a:spcBef>
                <a:spcPts val="0"/>
              </a:spcBef>
              <a:spcAft>
                <a:spcPts val="0"/>
              </a:spcAft>
              <a:buFont typeface="+mj-lt"/>
              <a:buAutoNum type="alphaLcParenR"/>
            </a:pPr>
            <a:r>
              <a:rPr lang="en-US" dirty="0">
                <a:ea typeface="Times New Roman"/>
                <a:cs typeface="Times New Roman"/>
              </a:rPr>
              <a:t>They expect work-life balance from the outset of their careers</a:t>
            </a:r>
          </a:p>
          <a:p>
            <a:pPr marL="690563" lvl="0">
              <a:lnSpc>
                <a:spcPct val="115000"/>
              </a:lnSpc>
              <a:spcBef>
                <a:spcPts val="0"/>
              </a:spcBef>
              <a:spcAft>
                <a:spcPts val="1000"/>
              </a:spcAft>
              <a:buFont typeface="+mj-lt"/>
              <a:buAutoNum type="alphaLcParenR"/>
            </a:pPr>
            <a:r>
              <a:rPr lang="en-US" dirty="0">
                <a:ea typeface="Times New Roman"/>
                <a:cs typeface="Times New Roman"/>
              </a:rPr>
              <a:t>They are comfortable with new technology</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576263" algn="l"/>
              </a:tabLst>
            </a:pPr>
            <a:r>
              <a:rPr lang="en-US" dirty="0">
                <a:ea typeface="Times New Roman"/>
                <a:cs typeface="Times New Roman"/>
              </a:rPr>
              <a:t>Investiture socialization allows employees to _____________.</a:t>
            </a:r>
          </a:p>
          <a:p>
            <a:pPr marL="690563" lvl="0">
              <a:lnSpc>
                <a:spcPct val="115000"/>
              </a:lnSpc>
              <a:spcBef>
                <a:spcPts val="0"/>
              </a:spcBef>
              <a:spcAft>
                <a:spcPts val="0"/>
              </a:spcAft>
              <a:buFont typeface="+mj-lt"/>
              <a:buAutoNum type="alphaLcParenR"/>
            </a:pPr>
            <a:r>
              <a:rPr lang="en-US" dirty="0">
                <a:ea typeface="Times New Roman"/>
                <a:cs typeface="Times New Roman"/>
              </a:rPr>
              <a:t>Quickly advance</a:t>
            </a:r>
          </a:p>
          <a:p>
            <a:pPr marL="690563" lvl="0">
              <a:lnSpc>
                <a:spcPct val="115000"/>
              </a:lnSpc>
              <a:spcBef>
                <a:spcPts val="0"/>
              </a:spcBef>
              <a:spcAft>
                <a:spcPts val="0"/>
              </a:spcAft>
              <a:buFont typeface="+mj-lt"/>
              <a:buAutoNum type="alphaLcParenR"/>
            </a:pPr>
            <a:r>
              <a:rPr lang="en-US" dirty="0">
                <a:ea typeface="Times New Roman"/>
                <a:cs typeface="Times New Roman"/>
              </a:rPr>
              <a:t>Focus on one task at a time</a:t>
            </a:r>
          </a:p>
          <a:p>
            <a:pPr marL="690563" lvl="0">
              <a:lnSpc>
                <a:spcPct val="115000"/>
              </a:lnSpc>
              <a:spcBef>
                <a:spcPts val="0"/>
              </a:spcBef>
              <a:spcAft>
                <a:spcPts val="0"/>
              </a:spcAft>
              <a:buFont typeface="+mj-lt"/>
              <a:buAutoNum type="alphaLcParenR"/>
            </a:pPr>
            <a:r>
              <a:rPr lang="en-US" dirty="0">
                <a:ea typeface="Times New Roman"/>
                <a:cs typeface="Times New Roman"/>
              </a:rPr>
              <a:t>Be themselves</a:t>
            </a:r>
          </a:p>
          <a:p>
            <a:pPr marL="690563" lvl="0">
              <a:lnSpc>
                <a:spcPct val="115000"/>
              </a:lnSpc>
              <a:spcBef>
                <a:spcPts val="0"/>
              </a:spcBef>
              <a:spcAft>
                <a:spcPts val="1000"/>
              </a:spcAft>
              <a:buFont typeface="+mj-lt"/>
              <a:buAutoNum type="alphaLcParenR"/>
            </a:pPr>
            <a:r>
              <a:rPr lang="en-US" dirty="0">
                <a:ea typeface="Times New Roman"/>
                <a:cs typeface="Times New Roman"/>
              </a:rPr>
              <a:t>Work fewer hours</a:t>
            </a:r>
          </a:p>
        </p:txBody>
      </p:sp>
    </p:spTree>
    <p:extLst>
      <p:ext uri="{BB962C8B-B14F-4D97-AF65-F5344CB8AC3E}">
        <p14:creationId xmlns:p14="http://schemas.microsoft.com/office/powerpoint/2010/main" val="267884560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tabLst>
                <a:tab pos="685800" algn="l"/>
              </a:tabLst>
            </a:pPr>
            <a:r>
              <a:rPr lang="en-US" dirty="0">
                <a:ea typeface="Times New Roman"/>
                <a:cs typeface="Times New Roman"/>
              </a:rPr>
              <a:t>Which of the following is true of Millennials and career advancement?</a:t>
            </a:r>
          </a:p>
          <a:p>
            <a:pPr marL="690563" lvl="0">
              <a:lnSpc>
                <a:spcPct val="115000"/>
              </a:lnSpc>
              <a:spcBef>
                <a:spcPts val="0"/>
              </a:spcBef>
              <a:spcAft>
                <a:spcPts val="0"/>
              </a:spcAft>
              <a:buFont typeface="+mj-lt"/>
              <a:buAutoNum type="alphaLcParenR"/>
            </a:pPr>
            <a:r>
              <a:rPr lang="en-US" dirty="0">
                <a:ea typeface="Times New Roman"/>
                <a:cs typeface="Times New Roman"/>
              </a:rPr>
              <a:t>They want to know about opportunities for advancement from the outset</a:t>
            </a:r>
          </a:p>
          <a:p>
            <a:pPr marL="690563" lvl="0">
              <a:lnSpc>
                <a:spcPct val="115000"/>
              </a:lnSpc>
              <a:spcBef>
                <a:spcPts val="0"/>
              </a:spcBef>
              <a:spcAft>
                <a:spcPts val="0"/>
              </a:spcAft>
              <a:buFont typeface="+mj-lt"/>
              <a:buAutoNum type="alphaLcParenR"/>
            </a:pPr>
            <a:r>
              <a:rPr lang="en-US" dirty="0">
                <a:ea typeface="Times New Roman"/>
                <a:cs typeface="Times New Roman"/>
              </a:rPr>
              <a:t>They tend to be uninterested in taking on greater responsibility</a:t>
            </a:r>
          </a:p>
          <a:p>
            <a:pPr marL="690563" lvl="0">
              <a:lnSpc>
                <a:spcPct val="115000"/>
              </a:lnSpc>
              <a:spcBef>
                <a:spcPts val="0"/>
              </a:spcBef>
              <a:spcAft>
                <a:spcPts val="0"/>
              </a:spcAft>
              <a:buFont typeface="+mj-lt"/>
              <a:buAutoNum type="alphaLcParenR"/>
            </a:pPr>
            <a:r>
              <a:rPr lang="en-US" dirty="0">
                <a:ea typeface="Times New Roman"/>
                <a:cs typeface="Times New Roman"/>
              </a:rPr>
              <a:t>They are not interested in learning about opportunities for advancement until they are comfortable in their current jobs</a:t>
            </a:r>
          </a:p>
          <a:p>
            <a:pPr marL="690563" lvl="0">
              <a:lnSpc>
                <a:spcPct val="115000"/>
              </a:lnSpc>
              <a:spcBef>
                <a:spcPts val="0"/>
              </a:spcBef>
              <a:spcAft>
                <a:spcPts val="1000"/>
              </a:spcAft>
              <a:buFont typeface="+mj-lt"/>
              <a:buAutoNum type="alphaLcParenR"/>
            </a:pPr>
            <a:r>
              <a:rPr lang="en-US" dirty="0">
                <a:ea typeface="Times New Roman"/>
                <a:cs typeface="Times New Roman"/>
              </a:rPr>
              <a:t>It does not matter</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685800" algn="l"/>
              </a:tabLst>
            </a:pPr>
            <a:r>
              <a:rPr lang="en-US" dirty="0">
                <a:ea typeface="Times New Roman"/>
                <a:cs typeface="Times New Roman"/>
              </a:rPr>
              <a:t>Millennials have a greater expectation of _____________ than do older generations of employees</a:t>
            </a:r>
          </a:p>
          <a:p>
            <a:pPr marL="690563" lvl="0">
              <a:lnSpc>
                <a:spcPct val="115000"/>
              </a:lnSpc>
              <a:spcBef>
                <a:spcPts val="0"/>
              </a:spcBef>
              <a:spcAft>
                <a:spcPts val="0"/>
              </a:spcAft>
              <a:buFont typeface="+mj-lt"/>
              <a:buAutoNum type="alphaLcParenR"/>
            </a:pPr>
            <a:r>
              <a:rPr lang="en-US" dirty="0">
                <a:ea typeface="Times New Roman"/>
                <a:cs typeface="Times New Roman"/>
              </a:rPr>
              <a:t>Fair compensation</a:t>
            </a:r>
          </a:p>
          <a:p>
            <a:pPr marL="690563" lvl="0">
              <a:lnSpc>
                <a:spcPct val="115000"/>
              </a:lnSpc>
              <a:spcBef>
                <a:spcPts val="0"/>
              </a:spcBef>
              <a:spcAft>
                <a:spcPts val="0"/>
              </a:spcAft>
              <a:buFont typeface="+mj-lt"/>
              <a:buAutoNum type="alphaLcParenR"/>
            </a:pPr>
            <a:r>
              <a:rPr lang="en-US" dirty="0">
                <a:ea typeface="Times New Roman"/>
                <a:cs typeface="Times New Roman"/>
              </a:rPr>
              <a:t>Work-life balance</a:t>
            </a:r>
          </a:p>
          <a:p>
            <a:pPr marL="690563" lvl="0">
              <a:lnSpc>
                <a:spcPct val="115000"/>
              </a:lnSpc>
              <a:spcBef>
                <a:spcPts val="0"/>
              </a:spcBef>
              <a:spcAft>
                <a:spcPts val="0"/>
              </a:spcAft>
              <a:buFont typeface="+mj-lt"/>
              <a:buAutoNum type="alphaLcParenR"/>
            </a:pPr>
            <a:r>
              <a:rPr lang="en-US" dirty="0">
                <a:ea typeface="Times New Roman"/>
                <a:cs typeface="Times New Roman"/>
              </a:rPr>
              <a:t>Overtime</a:t>
            </a:r>
          </a:p>
          <a:p>
            <a:pPr marL="690563" lvl="0">
              <a:lnSpc>
                <a:spcPct val="115000"/>
              </a:lnSpc>
              <a:spcBef>
                <a:spcPts val="0"/>
              </a:spcBef>
              <a:spcAft>
                <a:spcPts val="1000"/>
              </a:spcAft>
              <a:buFont typeface="+mj-lt"/>
              <a:buAutoNum type="alphaLcParenR"/>
            </a:pPr>
            <a:r>
              <a:rPr lang="en-US" dirty="0">
                <a:ea typeface="Times New Roman"/>
                <a:cs typeface="Times New Roman"/>
              </a:rPr>
              <a:t>Retirement</a:t>
            </a:r>
          </a:p>
        </p:txBody>
      </p:sp>
    </p:spTree>
    <p:extLst>
      <p:ext uri="{BB962C8B-B14F-4D97-AF65-F5344CB8AC3E}">
        <p14:creationId xmlns:p14="http://schemas.microsoft.com/office/powerpoint/2010/main" val="267884560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Millennials respond best to what type of onboarding processes?</a:t>
            </a:r>
          </a:p>
          <a:p>
            <a:pPr marL="690563" lvl="0">
              <a:lnSpc>
                <a:spcPct val="115000"/>
              </a:lnSpc>
              <a:spcBef>
                <a:spcPts val="0"/>
              </a:spcBef>
              <a:spcAft>
                <a:spcPts val="0"/>
              </a:spcAft>
              <a:buFont typeface="+mj-lt"/>
              <a:buAutoNum type="alphaLcParenR"/>
            </a:pPr>
            <a:r>
              <a:rPr lang="en-US" dirty="0">
                <a:ea typeface="Times New Roman"/>
                <a:cs typeface="Times New Roman"/>
              </a:rPr>
              <a:t>Highly structured</a:t>
            </a:r>
          </a:p>
          <a:p>
            <a:pPr marL="690563" lvl="0">
              <a:lnSpc>
                <a:spcPct val="115000"/>
              </a:lnSpc>
              <a:spcBef>
                <a:spcPts val="0"/>
              </a:spcBef>
              <a:spcAft>
                <a:spcPts val="0"/>
              </a:spcAft>
              <a:buFont typeface="+mj-lt"/>
              <a:buAutoNum type="alphaLcParenR"/>
            </a:pPr>
            <a:r>
              <a:rPr lang="en-US" dirty="0">
                <a:ea typeface="Times New Roman"/>
                <a:cs typeface="Times New Roman"/>
              </a:rPr>
              <a:t>Day-long</a:t>
            </a:r>
          </a:p>
          <a:p>
            <a:pPr marL="690563" lvl="0">
              <a:lnSpc>
                <a:spcPct val="115000"/>
              </a:lnSpc>
              <a:spcBef>
                <a:spcPts val="0"/>
              </a:spcBef>
              <a:spcAft>
                <a:spcPts val="0"/>
              </a:spcAft>
              <a:buFont typeface="+mj-lt"/>
              <a:buAutoNum type="alphaLcParenR"/>
            </a:pPr>
            <a:r>
              <a:rPr lang="en-US" dirty="0">
                <a:ea typeface="Times New Roman"/>
                <a:cs typeface="Times New Roman"/>
              </a:rPr>
              <a:t>Lecture-based</a:t>
            </a:r>
          </a:p>
          <a:p>
            <a:pPr marL="690563" lvl="0">
              <a:lnSpc>
                <a:spcPct val="115000"/>
              </a:lnSpc>
              <a:spcBef>
                <a:spcPts val="0"/>
              </a:spcBef>
              <a:spcAft>
                <a:spcPts val="1000"/>
              </a:spcAft>
              <a:buFont typeface="+mj-lt"/>
              <a:buAutoNum type="alphaLcParenR"/>
            </a:pPr>
            <a:r>
              <a:rPr lang="en-US" dirty="0">
                <a:ea typeface="Times New Roman"/>
                <a:cs typeface="Times New Roman"/>
              </a:rPr>
              <a:t>Informal</a:t>
            </a:r>
          </a:p>
          <a:p>
            <a:pPr>
              <a:lnSpc>
                <a:spcPct val="115000"/>
              </a:lnSpc>
              <a:spcBef>
                <a:spcPts val="0"/>
              </a:spcBef>
              <a:spcAft>
                <a:spcPts val="0"/>
              </a:spcAft>
            </a:pPr>
            <a:br>
              <a:rPr lang="en-US" dirty="0">
                <a:ea typeface="Times New Roman"/>
                <a:cs typeface="Times New Roman"/>
              </a:rPr>
            </a:b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tabLst>
                <a:tab pos="625475" algn="l"/>
              </a:tabLst>
            </a:pPr>
            <a:r>
              <a:rPr lang="en-US" dirty="0">
                <a:ea typeface="Times New Roman"/>
                <a:cs typeface="Times New Roman"/>
              </a:rPr>
              <a:t>Which of the following best describes the onboarding process at Parker’s organization before he made changes to it?</a:t>
            </a:r>
          </a:p>
          <a:p>
            <a:pPr marL="690563" lvl="0">
              <a:lnSpc>
                <a:spcPct val="115000"/>
              </a:lnSpc>
              <a:spcBef>
                <a:spcPts val="0"/>
              </a:spcBef>
              <a:spcAft>
                <a:spcPts val="0"/>
              </a:spcAft>
              <a:buFont typeface="+mj-lt"/>
              <a:buAutoNum type="alphaLcParenR"/>
            </a:pPr>
            <a:r>
              <a:rPr lang="en-US" dirty="0">
                <a:ea typeface="Times New Roman"/>
                <a:cs typeface="Times New Roman"/>
              </a:rPr>
              <a:t>Formal</a:t>
            </a:r>
          </a:p>
          <a:p>
            <a:pPr marL="690563" lvl="0">
              <a:lnSpc>
                <a:spcPct val="115000"/>
              </a:lnSpc>
              <a:spcBef>
                <a:spcPts val="0"/>
              </a:spcBef>
              <a:spcAft>
                <a:spcPts val="0"/>
              </a:spcAft>
              <a:buFont typeface="+mj-lt"/>
              <a:buAutoNum type="alphaLcParenR"/>
            </a:pPr>
            <a:r>
              <a:rPr lang="en-US" dirty="0">
                <a:ea typeface="Times New Roman"/>
                <a:cs typeface="Times New Roman"/>
              </a:rPr>
              <a:t>Impersonal</a:t>
            </a:r>
          </a:p>
          <a:p>
            <a:pPr marL="690563" lvl="0">
              <a:lnSpc>
                <a:spcPct val="115000"/>
              </a:lnSpc>
              <a:spcBef>
                <a:spcPts val="0"/>
              </a:spcBef>
              <a:spcAft>
                <a:spcPts val="0"/>
              </a:spcAft>
              <a:buFont typeface="+mj-lt"/>
              <a:buAutoNum type="alphaLcParenR"/>
            </a:pPr>
            <a:r>
              <a:rPr lang="en-US" dirty="0">
                <a:ea typeface="Times New Roman"/>
                <a:cs typeface="Times New Roman"/>
              </a:rPr>
              <a:t>Informal</a:t>
            </a:r>
          </a:p>
          <a:p>
            <a:pPr marL="690563" lvl="0">
              <a:lnSpc>
                <a:spcPct val="115000"/>
              </a:lnSpc>
              <a:spcBef>
                <a:spcPts val="0"/>
              </a:spcBef>
              <a:spcAft>
                <a:spcPts val="1000"/>
              </a:spcAft>
              <a:buFont typeface="+mj-lt"/>
              <a:buAutoNum type="alphaLcParenR"/>
            </a:pPr>
            <a:r>
              <a:rPr lang="en-US" dirty="0">
                <a:ea typeface="Times New Roman"/>
                <a:cs typeface="Times New Roman"/>
              </a:rPr>
              <a:t>Both a and b</a:t>
            </a:r>
          </a:p>
        </p:txBody>
      </p:sp>
    </p:spTree>
    <p:extLst>
      <p:ext uri="{BB962C8B-B14F-4D97-AF65-F5344CB8AC3E}">
        <p14:creationId xmlns:p14="http://schemas.microsoft.com/office/powerpoint/2010/main" val="267884560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tabLst>
                <a:tab pos="685800" algn="l"/>
              </a:tabLst>
            </a:pPr>
            <a:r>
              <a:rPr lang="en-US" dirty="0">
                <a:ea typeface="Times New Roman"/>
                <a:cs typeface="Times New Roman"/>
              </a:rPr>
              <a:t>Who advised Parker?</a:t>
            </a:r>
          </a:p>
          <a:p>
            <a:pPr marL="690563" lvl="0">
              <a:lnSpc>
                <a:spcPct val="115000"/>
              </a:lnSpc>
              <a:spcBef>
                <a:spcPts val="0"/>
              </a:spcBef>
              <a:spcAft>
                <a:spcPts val="0"/>
              </a:spcAft>
              <a:buFont typeface="+mj-lt"/>
              <a:buAutoNum type="alphaLcParenR"/>
            </a:pPr>
            <a:r>
              <a:rPr lang="en-US" dirty="0">
                <a:ea typeface="Times New Roman"/>
                <a:cs typeface="Times New Roman"/>
              </a:rPr>
              <a:t>His wife</a:t>
            </a:r>
          </a:p>
          <a:p>
            <a:pPr marL="690563" lvl="0">
              <a:lnSpc>
                <a:spcPct val="115000"/>
              </a:lnSpc>
              <a:spcBef>
                <a:spcPts val="0"/>
              </a:spcBef>
              <a:spcAft>
                <a:spcPts val="0"/>
              </a:spcAft>
              <a:buFont typeface="+mj-lt"/>
              <a:buAutoNum type="alphaLcParenR"/>
            </a:pPr>
            <a:r>
              <a:rPr lang="en-US" dirty="0">
                <a:ea typeface="Times New Roman"/>
                <a:cs typeface="Times New Roman"/>
              </a:rPr>
              <a:t>His friend</a:t>
            </a:r>
          </a:p>
          <a:p>
            <a:pPr marL="690563" lvl="0">
              <a:lnSpc>
                <a:spcPct val="115000"/>
              </a:lnSpc>
              <a:spcBef>
                <a:spcPts val="0"/>
              </a:spcBef>
              <a:spcAft>
                <a:spcPts val="0"/>
              </a:spcAft>
              <a:buFont typeface="+mj-lt"/>
              <a:buAutoNum type="alphaLcParenR"/>
            </a:pPr>
            <a:r>
              <a:rPr lang="en-US" dirty="0">
                <a:ea typeface="Times New Roman"/>
                <a:cs typeface="Times New Roman"/>
              </a:rPr>
              <a:t>His son</a:t>
            </a:r>
          </a:p>
          <a:p>
            <a:pPr marL="690563" lvl="0">
              <a:lnSpc>
                <a:spcPct val="115000"/>
              </a:lnSpc>
              <a:spcBef>
                <a:spcPts val="0"/>
              </a:spcBef>
              <a:spcAft>
                <a:spcPts val="1000"/>
              </a:spcAft>
              <a:buFont typeface="+mj-lt"/>
              <a:buAutoNum type="alphaLcParenR"/>
            </a:pPr>
            <a:r>
              <a:rPr lang="en-US" dirty="0">
                <a:ea typeface="Times New Roman"/>
                <a:cs typeface="Times New Roman"/>
              </a:rPr>
              <a:t>No one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746125" algn="l"/>
              </a:tabLst>
            </a:pPr>
            <a:r>
              <a:rPr lang="en-US" dirty="0">
                <a:ea typeface="Times New Roman"/>
                <a:cs typeface="Times New Roman"/>
              </a:rPr>
              <a:t>How can you make the onboarding process more effective with Millennials?</a:t>
            </a:r>
          </a:p>
          <a:p>
            <a:pPr marL="690563" lvl="0">
              <a:lnSpc>
                <a:spcPct val="115000"/>
              </a:lnSpc>
              <a:spcBef>
                <a:spcPts val="0"/>
              </a:spcBef>
              <a:spcAft>
                <a:spcPts val="0"/>
              </a:spcAft>
              <a:buFont typeface="+mj-lt"/>
              <a:buAutoNum type="alphaLcParenR"/>
            </a:pPr>
            <a:r>
              <a:rPr lang="en-US" dirty="0">
                <a:ea typeface="Times New Roman"/>
                <a:cs typeface="Times New Roman"/>
              </a:rPr>
              <a:t>Use technology</a:t>
            </a:r>
          </a:p>
          <a:p>
            <a:pPr marL="690563" lvl="0">
              <a:lnSpc>
                <a:spcPct val="115000"/>
              </a:lnSpc>
              <a:spcBef>
                <a:spcPts val="0"/>
              </a:spcBef>
              <a:spcAft>
                <a:spcPts val="0"/>
              </a:spcAft>
              <a:buFont typeface="+mj-lt"/>
              <a:buAutoNum type="alphaLcParenR"/>
            </a:pPr>
            <a:r>
              <a:rPr lang="en-US" dirty="0">
                <a:ea typeface="Times New Roman"/>
                <a:cs typeface="Times New Roman"/>
              </a:rPr>
              <a:t>Incorporate one-on-one time</a:t>
            </a:r>
          </a:p>
          <a:p>
            <a:pPr marL="690563" lvl="0">
              <a:lnSpc>
                <a:spcPct val="115000"/>
              </a:lnSpc>
              <a:spcBef>
                <a:spcPts val="0"/>
              </a:spcBef>
              <a:spcAft>
                <a:spcPts val="0"/>
              </a:spcAft>
              <a:buFont typeface="+mj-lt"/>
              <a:buAutoNum type="alphaLcParenR"/>
            </a:pPr>
            <a:r>
              <a:rPr lang="en-US" dirty="0">
                <a:ea typeface="Times New Roman"/>
                <a:cs typeface="Times New Roman"/>
              </a:rPr>
              <a:t>Break the process into smaller chunks</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p:txBody>
      </p:sp>
    </p:spTree>
    <p:extLst>
      <p:ext uri="{BB962C8B-B14F-4D97-AF65-F5344CB8AC3E}">
        <p14:creationId xmlns:p14="http://schemas.microsoft.com/office/powerpoint/2010/main" val="26788456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The generation born between 1980 and 1995 is known as ____________.</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Millennials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Gen X</a:t>
            </a:r>
          </a:p>
          <a:p>
            <a:pPr marL="690563" lvl="0">
              <a:lnSpc>
                <a:spcPct val="115000"/>
              </a:lnSpc>
              <a:spcBef>
                <a:spcPts val="0"/>
              </a:spcBef>
              <a:spcAft>
                <a:spcPts val="0"/>
              </a:spcAft>
              <a:buFont typeface="+mj-lt"/>
              <a:buAutoNum type="alphaLcParenR"/>
            </a:pPr>
            <a:r>
              <a:rPr lang="en-US" dirty="0">
                <a:ea typeface="Times New Roman"/>
                <a:cs typeface="Times New Roman"/>
              </a:rPr>
              <a:t>Boomers</a:t>
            </a:r>
          </a:p>
          <a:p>
            <a:pPr marL="690563" lvl="0">
              <a:lnSpc>
                <a:spcPct val="115000"/>
              </a:lnSpc>
              <a:spcBef>
                <a:spcPts val="0"/>
              </a:spcBef>
              <a:spcAft>
                <a:spcPts val="1000"/>
              </a:spcAft>
              <a:buFont typeface="+mj-lt"/>
              <a:buAutoNum type="alphaLcParenR"/>
            </a:pPr>
            <a:r>
              <a:rPr lang="en-US" dirty="0">
                <a:ea typeface="Times New Roman"/>
                <a:cs typeface="Times New Roman"/>
              </a:rPr>
              <a:t>Centurions</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are the generation born between 1980 and 1995. They are a generation that has grown up alongside increasing technology and economic uncertainty.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25475" algn="l"/>
              </a:tabLst>
            </a:pPr>
            <a:r>
              <a:rPr lang="en-US" dirty="0">
                <a:ea typeface="Times New Roman"/>
                <a:cs typeface="Times New Roman"/>
              </a:rPr>
              <a:t>Which of the following is a trait of Millennials? </a:t>
            </a:r>
          </a:p>
          <a:p>
            <a:pPr marL="690563" lvl="0">
              <a:lnSpc>
                <a:spcPct val="115000"/>
              </a:lnSpc>
              <a:spcBef>
                <a:spcPts val="0"/>
              </a:spcBef>
              <a:spcAft>
                <a:spcPts val="0"/>
              </a:spcAft>
              <a:buFont typeface="+mj-lt"/>
              <a:buAutoNum type="alphaLcParenR"/>
            </a:pPr>
            <a:r>
              <a:rPr lang="en-US" dirty="0">
                <a:ea typeface="Times New Roman"/>
                <a:cs typeface="Times New Roman"/>
              </a:rPr>
              <a:t>Tech-savvy</a:t>
            </a:r>
          </a:p>
          <a:p>
            <a:pPr marL="690563" lvl="0">
              <a:lnSpc>
                <a:spcPct val="115000"/>
              </a:lnSpc>
              <a:spcBef>
                <a:spcPts val="0"/>
              </a:spcBef>
              <a:spcAft>
                <a:spcPts val="0"/>
              </a:spcAft>
              <a:buFont typeface="+mj-lt"/>
              <a:buAutoNum type="alphaLcParenR"/>
            </a:pPr>
            <a:r>
              <a:rPr lang="en-US" dirty="0">
                <a:ea typeface="Times New Roman"/>
                <a:cs typeface="Times New Roman"/>
              </a:rPr>
              <a:t>Multitasking</a:t>
            </a:r>
          </a:p>
          <a:p>
            <a:pPr marL="690563" lvl="0">
              <a:lnSpc>
                <a:spcPct val="115000"/>
              </a:lnSpc>
              <a:spcBef>
                <a:spcPts val="0"/>
              </a:spcBef>
              <a:spcAft>
                <a:spcPts val="0"/>
              </a:spcAft>
              <a:buFont typeface="+mj-lt"/>
              <a:buAutoNum type="alphaLcParenR"/>
            </a:pPr>
            <a:r>
              <a:rPr lang="en-US" dirty="0">
                <a:ea typeface="Times New Roman"/>
                <a:cs typeface="Times New Roman"/>
              </a:rPr>
              <a:t>Need for feedback</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Millennials are tech-savvy and prefer to multitask – this sometimes means their attention spans are shorter than older workers. They also need and value feedback and mentoring.</a:t>
            </a:r>
            <a:endParaRPr lang="en-US" dirty="0"/>
          </a:p>
        </p:txBody>
      </p:sp>
    </p:spTree>
    <p:extLst>
      <p:ext uri="{BB962C8B-B14F-4D97-AF65-F5344CB8AC3E}">
        <p14:creationId xmlns:p14="http://schemas.microsoft.com/office/powerpoint/2010/main" val="71169261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tabLst>
                <a:tab pos="576263" algn="l"/>
              </a:tabLst>
            </a:pPr>
            <a:r>
              <a:rPr lang="en-US" dirty="0">
                <a:ea typeface="Times New Roman"/>
                <a:cs typeface="Times New Roman"/>
              </a:rPr>
              <a:t>In what ways do Millennials differ from workers from previous generations?</a:t>
            </a:r>
          </a:p>
          <a:p>
            <a:pPr marL="690563" lvl="0">
              <a:lnSpc>
                <a:spcPct val="115000"/>
              </a:lnSpc>
              <a:spcBef>
                <a:spcPts val="0"/>
              </a:spcBef>
              <a:spcAft>
                <a:spcPts val="0"/>
              </a:spcAft>
              <a:buFont typeface="+mj-lt"/>
              <a:buAutoNum type="alphaLcParenR"/>
            </a:pPr>
            <a:r>
              <a:rPr lang="en-US" dirty="0">
                <a:ea typeface="Times New Roman"/>
                <a:cs typeface="Times New Roman"/>
              </a:rPr>
              <a:t>They prefer to multitask</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They expect work-life balance from the outset of their careers</a:t>
            </a:r>
          </a:p>
          <a:p>
            <a:pPr marL="690563" lvl="0">
              <a:lnSpc>
                <a:spcPct val="115000"/>
              </a:lnSpc>
              <a:spcBef>
                <a:spcPts val="0"/>
              </a:spcBef>
              <a:spcAft>
                <a:spcPts val="1000"/>
              </a:spcAft>
              <a:buFont typeface="+mj-lt"/>
              <a:buAutoNum type="alphaLcParenR"/>
            </a:pPr>
            <a:r>
              <a:rPr lang="en-US" dirty="0">
                <a:ea typeface="Times New Roman"/>
                <a:cs typeface="Times New Roman"/>
              </a:rPr>
              <a:t>They are comfortable with new technology</a:t>
            </a:r>
          </a:p>
          <a:p>
            <a:pPr marL="347663" marR="0" indent="-4763">
              <a:lnSpc>
                <a:spcPct val="115000"/>
              </a:lnSpc>
              <a:spcBef>
                <a:spcPts val="0"/>
              </a:spcBef>
              <a:spcAft>
                <a:spcPts val="1000"/>
              </a:spcAft>
            </a:pPr>
            <a:r>
              <a:rPr lang="en-US" dirty="0">
                <a:solidFill>
                  <a:srgbClr val="FF0000"/>
                </a:solidFill>
                <a:ea typeface="Times New Roman"/>
                <a:cs typeface="Times New Roman"/>
              </a:rPr>
              <a:t>All of these describe Millennials. These workers tend to prefer a fast-paced multitasking workplace. They are also comfortable with new technology. They expect work-life balance from the outset of their careers.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576263" algn="l"/>
              </a:tabLst>
            </a:pPr>
            <a:r>
              <a:rPr lang="en-US" dirty="0">
                <a:ea typeface="Times New Roman"/>
                <a:cs typeface="Times New Roman"/>
              </a:rPr>
              <a:t>Investiture socialization allows employees to _____________.</a:t>
            </a:r>
          </a:p>
          <a:p>
            <a:pPr marL="690563" lvl="0">
              <a:lnSpc>
                <a:spcPct val="115000"/>
              </a:lnSpc>
              <a:spcBef>
                <a:spcPts val="0"/>
              </a:spcBef>
              <a:spcAft>
                <a:spcPts val="0"/>
              </a:spcAft>
              <a:buFont typeface="+mj-lt"/>
              <a:buAutoNum type="alphaLcParenR"/>
            </a:pPr>
            <a:r>
              <a:rPr lang="en-US" dirty="0">
                <a:ea typeface="Times New Roman"/>
                <a:cs typeface="Times New Roman"/>
              </a:rPr>
              <a:t>Quickly advance</a:t>
            </a:r>
          </a:p>
          <a:p>
            <a:pPr marL="690563" lvl="0">
              <a:lnSpc>
                <a:spcPct val="115000"/>
              </a:lnSpc>
              <a:spcBef>
                <a:spcPts val="0"/>
              </a:spcBef>
              <a:spcAft>
                <a:spcPts val="0"/>
              </a:spcAft>
              <a:buFont typeface="+mj-lt"/>
              <a:buAutoNum type="alphaLcParenR"/>
            </a:pPr>
            <a:r>
              <a:rPr lang="en-US" dirty="0">
                <a:ea typeface="Times New Roman"/>
                <a:cs typeface="Times New Roman"/>
              </a:rPr>
              <a:t>Focus on one task at a time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Be themselves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Work fewer hours</a:t>
            </a:r>
          </a:p>
          <a:p>
            <a:pPr marL="347663" marR="0" indent="-4763">
              <a:lnSpc>
                <a:spcPct val="115000"/>
              </a:lnSpc>
              <a:spcBef>
                <a:spcPts val="0"/>
              </a:spcBef>
              <a:spcAft>
                <a:spcPts val="1000"/>
              </a:spcAft>
            </a:pPr>
            <a:r>
              <a:rPr lang="en-US" dirty="0">
                <a:solidFill>
                  <a:srgbClr val="FF0000"/>
                </a:solidFill>
                <a:ea typeface="Times New Roman"/>
                <a:cs typeface="Times New Roman"/>
              </a:rPr>
              <a:t>Investiture socialization is an onboarding method that allows employees to be themselves. This allows managers and supervisors to spot strengths and weaknesses.</a:t>
            </a:r>
            <a:endParaRPr lang="en-US" dirty="0"/>
          </a:p>
        </p:txBody>
      </p:sp>
    </p:spTree>
    <p:extLst>
      <p:ext uri="{BB962C8B-B14F-4D97-AF65-F5344CB8AC3E}">
        <p14:creationId xmlns:p14="http://schemas.microsoft.com/office/powerpoint/2010/main" val="27684258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39566740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5"/>
              <a:tabLst>
                <a:tab pos="685800" algn="l"/>
              </a:tabLst>
            </a:pPr>
            <a:r>
              <a:rPr lang="en-US" dirty="0">
                <a:ea typeface="Times New Roman"/>
                <a:cs typeface="Times New Roman"/>
              </a:rPr>
              <a:t>Which of the following is true of Millennials and career advancement?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want to know about opportunities for advancement from the outset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They tend to be uninterested in taking on greater responsibility</a:t>
            </a:r>
          </a:p>
          <a:p>
            <a:pPr marL="690563" lvl="0">
              <a:lnSpc>
                <a:spcPct val="115000"/>
              </a:lnSpc>
              <a:spcBef>
                <a:spcPts val="0"/>
              </a:spcBef>
              <a:spcAft>
                <a:spcPts val="0"/>
              </a:spcAft>
              <a:buFont typeface="+mj-lt"/>
              <a:buAutoNum type="alphaLcParenR"/>
            </a:pPr>
            <a:r>
              <a:rPr lang="en-US" dirty="0">
                <a:ea typeface="Times New Roman"/>
                <a:cs typeface="Times New Roman"/>
              </a:rPr>
              <a:t>They are not interested in learning about opportunities for advancement until they are comfortable in their current jobs</a:t>
            </a:r>
          </a:p>
          <a:p>
            <a:pPr marL="690563" lvl="0">
              <a:lnSpc>
                <a:spcPct val="115000"/>
              </a:lnSpc>
              <a:spcBef>
                <a:spcPts val="0"/>
              </a:spcBef>
              <a:spcAft>
                <a:spcPts val="1000"/>
              </a:spcAft>
              <a:buFont typeface="+mj-lt"/>
              <a:buAutoNum type="alphaLcParenR"/>
            </a:pPr>
            <a:r>
              <a:rPr lang="en-US" dirty="0">
                <a:ea typeface="Times New Roman"/>
                <a:cs typeface="Times New Roman"/>
              </a:rPr>
              <a:t>It does not matter</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want to know about opportunities for advancement from their first day with an organization. If they feel there is no room for advancement, they may be less interested or engaged in the job, and may not remain.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685800" algn="l"/>
              </a:tabLst>
            </a:pPr>
            <a:r>
              <a:rPr lang="en-US" dirty="0">
                <a:ea typeface="Times New Roman"/>
                <a:cs typeface="Times New Roman"/>
              </a:rPr>
              <a:t>Millennials have a greater expectation of _____________ than do older generations of employees</a:t>
            </a:r>
          </a:p>
          <a:p>
            <a:pPr marL="690563" lvl="0">
              <a:lnSpc>
                <a:spcPct val="115000"/>
              </a:lnSpc>
              <a:spcBef>
                <a:spcPts val="0"/>
              </a:spcBef>
              <a:spcAft>
                <a:spcPts val="0"/>
              </a:spcAft>
              <a:buFont typeface="+mj-lt"/>
              <a:buAutoNum type="alphaLcParenR"/>
            </a:pPr>
            <a:r>
              <a:rPr lang="en-US" dirty="0">
                <a:ea typeface="Times New Roman"/>
                <a:cs typeface="Times New Roman"/>
              </a:rPr>
              <a:t>Fair compensation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Work-life balance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Overtime</a:t>
            </a:r>
          </a:p>
          <a:p>
            <a:pPr marL="690563" lvl="0">
              <a:lnSpc>
                <a:spcPct val="115000"/>
              </a:lnSpc>
              <a:spcBef>
                <a:spcPts val="0"/>
              </a:spcBef>
              <a:spcAft>
                <a:spcPts val="1000"/>
              </a:spcAft>
              <a:buFont typeface="+mj-lt"/>
              <a:buAutoNum type="alphaLcParenR"/>
            </a:pPr>
            <a:r>
              <a:rPr lang="en-US" dirty="0">
                <a:ea typeface="Times New Roman"/>
                <a:cs typeface="Times New Roman"/>
              </a:rPr>
              <a:t>Retirement</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have a greater expectation of work-life balance, and expect to have it earlier in their careers, than do older workers. Finding ways to communicate respect for this in onboarding increases buy in from these employees.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9821612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Millennials respond best to what type of onboarding processes?</a:t>
            </a:r>
          </a:p>
          <a:p>
            <a:pPr marL="690563" lvl="0">
              <a:lnSpc>
                <a:spcPct val="115000"/>
              </a:lnSpc>
              <a:spcBef>
                <a:spcPts val="0"/>
              </a:spcBef>
              <a:spcAft>
                <a:spcPts val="0"/>
              </a:spcAft>
              <a:buFont typeface="+mj-lt"/>
              <a:buAutoNum type="alphaLcParenR"/>
            </a:pPr>
            <a:r>
              <a:rPr lang="en-US" dirty="0">
                <a:ea typeface="Times New Roman"/>
                <a:cs typeface="Times New Roman"/>
              </a:rPr>
              <a:t>Highly structured</a:t>
            </a:r>
          </a:p>
          <a:p>
            <a:pPr marL="690563" lvl="0">
              <a:lnSpc>
                <a:spcPct val="115000"/>
              </a:lnSpc>
              <a:spcBef>
                <a:spcPts val="0"/>
              </a:spcBef>
              <a:spcAft>
                <a:spcPts val="0"/>
              </a:spcAft>
              <a:buFont typeface="+mj-lt"/>
              <a:buAutoNum type="alphaLcParenR"/>
            </a:pPr>
            <a:r>
              <a:rPr lang="en-US" dirty="0">
                <a:ea typeface="Times New Roman"/>
                <a:cs typeface="Times New Roman"/>
              </a:rPr>
              <a:t>Day-long</a:t>
            </a:r>
          </a:p>
          <a:p>
            <a:pPr marL="690563" lvl="0">
              <a:lnSpc>
                <a:spcPct val="115000"/>
              </a:lnSpc>
              <a:spcBef>
                <a:spcPts val="0"/>
              </a:spcBef>
              <a:spcAft>
                <a:spcPts val="0"/>
              </a:spcAft>
              <a:buFont typeface="+mj-lt"/>
              <a:buAutoNum type="alphaLcParenR"/>
            </a:pPr>
            <a:r>
              <a:rPr lang="en-US" dirty="0">
                <a:ea typeface="Times New Roman"/>
                <a:cs typeface="Times New Roman"/>
              </a:rPr>
              <a:t>Lecture-based</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Informal</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Millennials are likely to respond best to informal onboarding. This may include one-on-one meetings rather than lecture based orientations, using technology like video to present information, and personalizing onboarding processes.</a:t>
            </a:r>
            <a:endParaRPr lang="en-US" dirty="0">
              <a:ea typeface="Times New Roman"/>
              <a:cs typeface="Times New Roman"/>
            </a:endParaRPr>
          </a:p>
          <a:p>
            <a:pPr>
              <a:lnSpc>
                <a:spcPct val="115000"/>
              </a:lnSpc>
              <a:spcBef>
                <a:spcPts val="0"/>
              </a:spcBef>
              <a:spcAft>
                <a:spcPts val="0"/>
              </a:spcAft>
            </a:pPr>
            <a:br>
              <a:rPr lang="en-US" dirty="0">
                <a:ea typeface="Times New Roman"/>
                <a:cs typeface="Times New Roman"/>
              </a:rPr>
            </a:b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tabLst>
                <a:tab pos="625475" algn="l"/>
              </a:tabLst>
            </a:pPr>
            <a:r>
              <a:rPr lang="en-US" dirty="0">
                <a:ea typeface="Times New Roman"/>
                <a:cs typeface="Times New Roman"/>
              </a:rPr>
              <a:t>Which of the following best describes the onboarding process at Parker’s organization before he made changes to it?</a:t>
            </a:r>
          </a:p>
          <a:p>
            <a:pPr marL="690563" lvl="0">
              <a:lnSpc>
                <a:spcPct val="115000"/>
              </a:lnSpc>
              <a:spcBef>
                <a:spcPts val="0"/>
              </a:spcBef>
              <a:spcAft>
                <a:spcPts val="0"/>
              </a:spcAft>
              <a:buFont typeface="+mj-lt"/>
              <a:buAutoNum type="alphaLcParenR"/>
            </a:pPr>
            <a:r>
              <a:rPr lang="en-US" dirty="0">
                <a:ea typeface="Times New Roman"/>
                <a:cs typeface="Times New Roman"/>
              </a:rPr>
              <a:t>Formal</a:t>
            </a:r>
          </a:p>
          <a:p>
            <a:pPr marL="690563" lvl="0">
              <a:lnSpc>
                <a:spcPct val="115000"/>
              </a:lnSpc>
              <a:spcBef>
                <a:spcPts val="0"/>
              </a:spcBef>
              <a:spcAft>
                <a:spcPts val="0"/>
              </a:spcAft>
              <a:buFont typeface="+mj-lt"/>
              <a:buAutoNum type="alphaLcParenR"/>
            </a:pPr>
            <a:r>
              <a:rPr lang="en-US" dirty="0">
                <a:ea typeface="Times New Roman"/>
                <a:cs typeface="Times New Roman"/>
              </a:rPr>
              <a:t>Impersonal</a:t>
            </a:r>
          </a:p>
          <a:p>
            <a:pPr marL="690563" lvl="0">
              <a:lnSpc>
                <a:spcPct val="115000"/>
              </a:lnSpc>
              <a:spcBef>
                <a:spcPts val="0"/>
              </a:spcBef>
              <a:spcAft>
                <a:spcPts val="0"/>
              </a:spcAft>
              <a:buFont typeface="+mj-lt"/>
              <a:buAutoNum type="alphaLcParenR"/>
            </a:pPr>
            <a:r>
              <a:rPr lang="en-US" dirty="0">
                <a:ea typeface="Times New Roman"/>
                <a:cs typeface="Times New Roman"/>
              </a:rPr>
              <a:t>Informal</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Both a and b</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 onboarding process at Parker’s organization was highly formal and impersonal before he made changes. This led to millennial employees being disengaged.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99176170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tabLst>
                <a:tab pos="685800" algn="l"/>
              </a:tabLst>
            </a:pPr>
            <a:r>
              <a:rPr lang="en-US" dirty="0">
                <a:ea typeface="Times New Roman"/>
                <a:cs typeface="Times New Roman"/>
              </a:rPr>
              <a:t>Who advised Parker?</a:t>
            </a:r>
          </a:p>
          <a:p>
            <a:pPr marL="690563" lvl="0">
              <a:lnSpc>
                <a:spcPct val="115000"/>
              </a:lnSpc>
              <a:spcBef>
                <a:spcPts val="0"/>
              </a:spcBef>
              <a:spcAft>
                <a:spcPts val="0"/>
              </a:spcAft>
              <a:buFont typeface="+mj-lt"/>
              <a:buAutoNum type="alphaLcParenR"/>
            </a:pPr>
            <a:r>
              <a:rPr lang="en-US" dirty="0">
                <a:ea typeface="Times New Roman"/>
                <a:cs typeface="Times New Roman"/>
              </a:rPr>
              <a:t>His wife</a:t>
            </a:r>
          </a:p>
          <a:p>
            <a:pPr marL="690563" lvl="0">
              <a:lnSpc>
                <a:spcPct val="115000"/>
              </a:lnSpc>
              <a:spcBef>
                <a:spcPts val="0"/>
              </a:spcBef>
              <a:spcAft>
                <a:spcPts val="0"/>
              </a:spcAft>
              <a:buFont typeface="+mj-lt"/>
              <a:buAutoNum type="alphaLcParenR"/>
            </a:pPr>
            <a:r>
              <a:rPr lang="en-US" dirty="0">
                <a:ea typeface="Times New Roman"/>
                <a:cs typeface="Times New Roman"/>
              </a:rPr>
              <a:t>His friend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His son</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 one</a:t>
            </a:r>
          </a:p>
          <a:p>
            <a:pPr marL="347663" marR="0" indent="-4763">
              <a:lnSpc>
                <a:spcPct val="115000"/>
              </a:lnSpc>
              <a:spcBef>
                <a:spcPts val="0"/>
              </a:spcBef>
              <a:spcAft>
                <a:spcPts val="1000"/>
              </a:spcAft>
            </a:pPr>
            <a:r>
              <a:rPr lang="en-US" dirty="0">
                <a:solidFill>
                  <a:srgbClr val="FF0000"/>
                </a:solidFill>
                <a:ea typeface="Times New Roman"/>
                <a:cs typeface="Times New Roman"/>
              </a:rPr>
              <a:t>Parker’s son, who is a millennial himself, advised Parker. Getting input into how he could improve the onboarding process from someone who is in the group he is targeting helped him make changes.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746125" algn="l"/>
              </a:tabLst>
            </a:pPr>
            <a:r>
              <a:rPr lang="en-US" dirty="0">
                <a:ea typeface="Times New Roman"/>
                <a:cs typeface="Times New Roman"/>
              </a:rPr>
              <a:t>How can you make the onboarding process more effective with Millennials?</a:t>
            </a:r>
          </a:p>
          <a:p>
            <a:pPr marL="690563" lvl="0">
              <a:lnSpc>
                <a:spcPct val="115000"/>
              </a:lnSpc>
              <a:spcBef>
                <a:spcPts val="0"/>
              </a:spcBef>
              <a:spcAft>
                <a:spcPts val="0"/>
              </a:spcAft>
              <a:buFont typeface="+mj-lt"/>
              <a:buAutoNum type="alphaLcParenR"/>
            </a:pPr>
            <a:r>
              <a:rPr lang="en-US" dirty="0">
                <a:ea typeface="Times New Roman"/>
                <a:cs typeface="Times New Roman"/>
              </a:rPr>
              <a:t>Use technology</a:t>
            </a:r>
          </a:p>
          <a:p>
            <a:pPr marL="690563" lvl="0">
              <a:lnSpc>
                <a:spcPct val="115000"/>
              </a:lnSpc>
              <a:spcBef>
                <a:spcPts val="0"/>
              </a:spcBef>
              <a:spcAft>
                <a:spcPts val="0"/>
              </a:spcAft>
              <a:buFont typeface="+mj-lt"/>
              <a:buAutoNum type="alphaLcParenR"/>
            </a:pPr>
            <a:r>
              <a:rPr lang="en-US" dirty="0">
                <a:ea typeface="Times New Roman"/>
                <a:cs typeface="Times New Roman"/>
              </a:rPr>
              <a:t>Incorporate one-on-one time</a:t>
            </a:r>
          </a:p>
          <a:p>
            <a:pPr marL="690563" lvl="0">
              <a:lnSpc>
                <a:spcPct val="115000"/>
              </a:lnSpc>
              <a:spcBef>
                <a:spcPts val="0"/>
              </a:spcBef>
              <a:spcAft>
                <a:spcPts val="0"/>
              </a:spcAft>
              <a:buFont typeface="+mj-lt"/>
              <a:buAutoNum type="alphaLcParenR"/>
            </a:pPr>
            <a:r>
              <a:rPr lang="en-US" dirty="0">
                <a:ea typeface="Times New Roman"/>
                <a:cs typeface="Times New Roman"/>
              </a:rPr>
              <a:t>Break the process into smaller chunks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Leverage Millennials’ strengths to improve onboarding. Use technology, incorporate one-on-one meetings, and break the process into smaller chunks to take advantage of Millennials’ desire to multitask.</a:t>
            </a:r>
            <a:endParaRPr lang="en-US" dirty="0"/>
          </a:p>
        </p:txBody>
      </p:sp>
    </p:spTree>
    <p:extLst>
      <p:ext uri="{BB962C8B-B14F-4D97-AF65-F5344CB8AC3E}">
        <p14:creationId xmlns:p14="http://schemas.microsoft.com/office/powerpoint/2010/main" val="111644335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a:bodyPr>
          <a:lstStyle/>
          <a:p>
            <a:r>
              <a:rPr lang="en-US" dirty="0"/>
              <a:t>Module Five: Onboarding Checklist</a:t>
            </a:r>
          </a:p>
        </p:txBody>
      </p:sp>
      <p:sp>
        <p:nvSpPr>
          <p:cNvPr id="2355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sz="2800" i="1" dirty="0">
                <a:latin typeface="Cambria"/>
                <a:ea typeface="Times New Roman"/>
                <a:cs typeface="Times New Roman"/>
              </a:rPr>
              <a:t>An employee’s motivation is the direct result of the sum of interactions with his or her manager</a:t>
            </a:r>
            <a:endParaRPr lang="en-US" sz="1200" dirty="0">
              <a:ea typeface="Times New Roman"/>
              <a:cs typeface="Times New Roman"/>
            </a:endParaRPr>
          </a:p>
          <a:p>
            <a:pPr algn="ctr">
              <a:spcBef>
                <a:spcPts val="0"/>
              </a:spcBef>
              <a:spcAft>
                <a:spcPts val="1000"/>
              </a:spcAft>
            </a:pPr>
            <a:r>
              <a:rPr lang="en-US" sz="2800" b="1" i="1" dirty="0">
                <a:latin typeface="Cambria"/>
                <a:ea typeface="Times New Roman"/>
                <a:cs typeface="Times New Roman"/>
              </a:rPr>
              <a:t>Bob Nelson</a:t>
            </a:r>
            <a:endParaRPr lang="en-US" sz="1200" dirty="0">
              <a:ea typeface="Times New Roman"/>
              <a:cs typeface="Times New Roman"/>
            </a:endParaRPr>
          </a:p>
          <a:p>
            <a:endParaRPr lang="en-US" sz="2800" dirty="0"/>
          </a:p>
        </p:txBody>
      </p:sp>
      <p:sp>
        <p:nvSpPr>
          <p:cNvPr id="23555" name="Content Placeholder 2"/>
          <p:cNvSpPr>
            <a:spLocks noGrp="1"/>
          </p:cNvSpPr>
          <p:nvPr>
            <p:ph type="body" sz="quarter" idx="11"/>
          </p:nvPr>
        </p:nvSpPr>
        <p:spPr/>
        <p:txBody>
          <a:bodyPr>
            <a:normAutofit/>
          </a:bodyPr>
          <a:lstStyle/>
          <a:p>
            <a:endParaRPr lang="en-US" dirty="0"/>
          </a:p>
          <a:p>
            <a:r>
              <a:rPr lang="en-US" dirty="0"/>
              <a:t>Having a comprehensive onboarding checklist – from pre-arrival through the first day and up through the employee’s first 90 to 180 days – can help when onboarding Millennial employees.</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37802F8A-E5B0-4756-862A-9697F9829085}"/>
              </a:ext>
            </a:extLst>
          </p:cNvPr>
          <p:cNvSpPr>
            <a:spLocks noGrp="1"/>
          </p:cNvSpPr>
          <p:nvPr>
            <p:ph sz="quarter" idx="11"/>
          </p:nvPr>
        </p:nvSpPr>
        <p:spPr/>
        <p:txBody>
          <a:bodyPr/>
          <a:lstStyle/>
          <a:p>
            <a:endParaRPr lang="en-US"/>
          </a:p>
        </p:txBody>
      </p:sp>
      <p:sp>
        <p:nvSpPr>
          <p:cNvPr id="24578" name="Title 1"/>
          <p:cNvSpPr>
            <a:spLocks noGrp="1"/>
          </p:cNvSpPr>
          <p:nvPr>
            <p:ph type="title"/>
          </p:nvPr>
        </p:nvSpPr>
        <p:spPr/>
        <p:txBody>
          <a:bodyPr/>
          <a:lstStyle/>
          <a:p>
            <a:r>
              <a:rPr lang="en-US" dirty="0"/>
              <a:t>Pre-Arrival</a:t>
            </a:r>
          </a:p>
        </p:txBody>
      </p:sp>
      <p:grpSp>
        <p:nvGrpSpPr>
          <p:cNvPr id="3" name="Group 2">
            <a:extLst>
              <a:ext uri="{FF2B5EF4-FFF2-40B4-BE49-F238E27FC236}">
                <a16:creationId xmlns:a16="http://schemas.microsoft.com/office/drawing/2014/main" id="{F5A158BC-267F-4775-A169-8A0C6E9DA48D}"/>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2B071BAD-8163-4669-8CB8-75F4C36626C5}"/>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Frequent contact</a:t>
              </a:r>
            </a:p>
          </p:txBody>
        </p:sp>
        <p:sp>
          <p:nvSpPr>
            <p:cNvPr id="5" name="Freeform: Shape 4">
              <a:extLst>
                <a:ext uri="{FF2B5EF4-FFF2-40B4-BE49-F238E27FC236}">
                  <a16:creationId xmlns:a16="http://schemas.microsoft.com/office/drawing/2014/main" id="{66A89188-04D5-4116-81F4-591C7CEF7249}"/>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Prepare a packet</a:t>
              </a:r>
            </a:p>
          </p:txBody>
        </p:sp>
        <p:sp>
          <p:nvSpPr>
            <p:cNvPr id="6" name="Freeform: Shape 5">
              <a:extLst>
                <a:ext uri="{FF2B5EF4-FFF2-40B4-BE49-F238E27FC236}">
                  <a16:creationId xmlns:a16="http://schemas.microsoft.com/office/drawing/2014/main" id="{161B0F8D-7B9A-4D2D-908C-49A38DC1394A}"/>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Provide clear expectations</a:t>
              </a:r>
            </a:p>
          </p:txBody>
        </p:sp>
        <p:sp>
          <p:nvSpPr>
            <p:cNvPr id="7" name="Freeform: Shape 6">
              <a:extLst>
                <a:ext uri="{FF2B5EF4-FFF2-40B4-BE49-F238E27FC236}">
                  <a16:creationId xmlns:a16="http://schemas.microsoft.com/office/drawing/2014/main" id="{2839832F-CB59-4D59-B603-72C27832507E}"/>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Set up necessary technology </a:t>
              </a:r>
            </a:p>
          </p:txBody>
        </p:sp>
      </p:gr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28976F0-4E2E-4241-BB92-DF862FEB9C69}"/>
              </a:ext>
            </a:extLst>
          </p:cNvPr>
          <p:cNvSpPr>
            <a:spLocks noGrp="1"/>
          </p:cNvSpPr>
          <p:nvPr>
            <p:ph sz="quarter" idx="11"/>
          </p:nvPr>
        </p:nvSpPr>
        <p:spPr/>
        <p:txBody>
          <a:bodyPr/>
          <a:lstStyle/>
          <a:p>
            <a:endParaRPr lang="en-US"/>
          </a:p>
        </p:txBody>
      </p:sp>
      <p:sp>
        <p:nvSpPr>
          <p:cNvPr id="25602" name="Title 1"/>
          <p:cNvSpPr>
            <a:spLocks noGrp="1"/>
          </p:cNvSpPr>
          <p:nvPr>
            <p:ph type="title"/>
          </p:nvPr>
        </p:nvSpPr>
        <p:spPr/>
        <p:txBody>
          <a:bodyPr/>
          <a:lstStyle/>
          <a:p>
            <a:r>
              <a:rPr lang="en-US" dirty="0"/>
              <a:t>Arrival</a:t>
            </a:r>
          </a:p>
        </p:txBody>
      </p:sp>
      <p:grpSp>
        <p:nvGrpSpPr>
          <p:cNvPr id="3" name="Group 2">
            <a:extLst>
              <a:ext uri="{FF2B5EF4-FFF2-40B4-BE49-F238E27FC236}">
                <a16:creationId xmlns:a16="http://schemas.microsoft.com/office/drawing/2014/main" id="{A7D38470-A64E-4749-A966-F11AD2F21396}"/>
              </a:ext>
            </a:extLst>
          </p:cNvPr>
          <p:cNvGrpSpPr/>
          <p:nvPr/>
        </p:nvGrpSpPr>
        <p:grpSpPr>
          <a:xfrm>
            <a:off x="1295396" y="1602409"/>
            <a:ext cx="6553206" cy="4521543"/>
            <a:chOff x="1295396" y="1602409"/>
            <a:chExt cx="6553206" cy="4521543"/>
          </a:xfrm>
        </p:grpSpPr>
        <p:sp>
          <p:nvSpPr>
            <p:cNvPr id="4" name="Freeform: Shape 3">
              <a:extLst>
                <a:ext uri="{FF2B5EF4-FFF2-40B4-BE49-F238E27FC236}">
                  <a16:creationId xmlns:a16="http://schemas.microsoft.com/office/drawing/2014/main" id="{479C3206-A091-4FBD-9C4A-99829555762A}"/>
                </a:ext>
              </a:extLst>
            </p:cNvPr>
            <p:cNvSpPr/>
            <p:nvPr/>
          </p:nvSpPr>
          <p:spPr>
            <a:xfrm>
              <a:off x="1447807" y="1602409"/>
              <a:ext cx="6248385" cy="1458562"/>
            </a:xfrm>
            <a:custGeom>
              <a:avLst/>
              <a:gdLst>
                <a:gd name="connsiteX0" fmla="*/ 0 w 6248385"/>
                <a:gd name="connsiteY0" fmla="*/ 0 h 1458562"/>
                <a:gd name="connsiteX1" fmla="*/ 6248385 w 6248385"/>
                <a:gd name="connsiteY1" fmla="*/ 0 h 1458562"/>
                <a:gd name="connsiteX2" fmla="*/ 6248385 w 6248385"/>
                <a:gd name="connsiteY2" fmla="*/ 1458562 h 1458562"/>
                <a:gd name="connsiteX3" fmla="*/ 0 w 6248385"/>
                <a:gd name="connsiteY3" fmla="*/ 1458562 h 1458562"/>
                <a:gd name="connsiteX4" fmla="*/ 0 w 6248385"/>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8385" h="1458562">
                  <a:moveTo>
                    <a:pt x="0" y="0"/>
                  </a:moveTo>
                  <a:lnTo>
                    <a:pt x="6248385" y="0"/>
                  </a:lnTo>
                  <a:lnTo>
                    <a:pt x="6248385"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Someone to greet the new employee</a:t>
              </a:r>
            </a:p>
          </p:txBody>
        </p:sp>
        <p:sp>
          <p:nvSpPr>
            <p:cNvPr id="5" name="Freeform: Shape 4">
              <a:extLst>
                <a:ext uri="{FF2B5EF4-FFF2-40B4-BE49-F238E27FC236}">
                  <a16:creationId xmlns:a16="http://schemas.microsoft.com/office/drawing/2014/main" id="{5DAC0E4A-0FDD-4AC5-8279-13859DFCBF25}"/>
                </a:ext>
              </a:extLst>
            </p:cNvPr>
            <p:cNvSpPr/>
            <p:nvPr/>
          </p:nvSpPr>
          <p:spPr>
            <a:xfrm>
              <a:off x="2591999" y="3133900"/>
              <a:ext cx="3960000" cy="1458562"/>
            </a:xfrm>
            <a:custGeom>
              <a:avLst/>
              <a:gdLst>
                <a:gd name="connsiteX0" fmla="*/ 0 w 3960000"/>
                <a:gd name="connsiteY0" fmla="*/ 0 h 1458562"/>
                <a:gd name="connsiteX1" fmla="*/ 3960000 w 3960000"/>
                <a:gd name="connsiteY1" fmla="*/ 0 h 1458562"/>
                <a:gd name="connsiteX2" fmla="*/ 3960000 w 3960000"/>
                <a:gd name="connsiteY2" fmla="*/ 1458562 h 1458562"/>
                <a:gd name="connsiteX3" fmla="*/ 0 w 3960000"/>
                <a:gd name="connsiteY3" fmla="*/ 1458562 h 1458562"/>
                <a:gd name="connsiteX4" fmla="*/ 0 w 396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60000" h="1458562">
                  <a:moveTo>
                    <a:pt x="0" y="0"/>
                  </a:moveTo>
                  <a:lnTo>
                    <a:pt x="3960000" y="0"/>
                  </a:lnTo>
                  <a:lnTo>
                    <a:pt x="3960000"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Give the employee a tour</a:t>
              </a:r>
            </a:p>
          </p:txBody>
        </p:sp>
        <p:sp>
          <p:nvSpPr>
            <p:cNvPr id="6" name="Freeform: Shape 5">
              <a:extLst>
                <a:ext uri="{FF2B5EF4-FFF2-40B4-BE49-F238E27FC236}">
                  <a16:creationId xmlns:a16="http://schemas.microsoft.com/office/drawing/2014/main" id="{802E2D57-D5D3-4924-A31F-C3D6CA6873CF}"/>
                </a:ext>
              </a:extLst>
            </p:cNvPr>
            <p:cNvSpPr/>
            <p:nvPr/>
          </p:nvSpPr>
          <p:spPr>
            <a:xfrm>
              <a:off x="1295396" y="4665390"/>
              <a:ext cx="6553206" cy="1458562"/>
            </a:xfrm>
            <a:custGeom>
              <a:avLst/>
              <a:gdLst>
                <a:gd name="connsiteX0" fmla="*/ 0 w 6553206"/>
                <a:gd name="connsiteY0" fmla="*/ 0 h 1458562"/>
                <a:gd name="connsiteX1" fmla="*/ 6553206 w 6553206"/>
                <a:gd name="connsiteY1" fmla="*/ 0 h 1458562"/>
                <a:gd name="connsiteX2" fmla="*/ 6553206 w 6553206"/>
                <a:gd name="connsiteY2" fmla="*/ 1458562 h 1458562"/>
                <a:gd name="connsiteX3" fmla="*/ 0 w 6553206"/>
                <a:gd name="connsiteY3" fmla="*/ 1458562 h 1458562"/>
                <a:gd name="connsiteX4" fmla="*/ 0 w 6553206"/>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3206" h="1458562">
                  <a:moveTo>
                    <a:pt x="0" y="0"/>
                  </a:moveTo>
                  <a:lnTo>
                    <a:pt x="6553206" y="0"/>
                  </a:lnTo>
                  <a:lnTo>
                    <a:pt x="6553206" y="1458562"/>
                  </a:lnTo>
                  <a:lnTo>
                    <a:pt x="0" y="145856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Introduce the employee</a:t>
              </a:r>
            </a:p>
          </p:txBody>
        </p:sp>
      </p:gr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EA84D14C-ABB7-48AE-813D-C99161502A42}"/>
              </a:ext>
            </a:extLst>
          </p:cNvPr>
          <p:cNvSpPr>
            <a:spLocks noGrp="1"/>
          </p:cNvSpPr>
          <p:nvPr>
            <p:ph sz="quarter" idx="11"/>
          </p:nvPr>
        </p:nvSpPr>
        <p:spPr/>
        <p:txBody>
          <a:bodyPr/>
          <a:lstStyle/>
          <a:p>
            <a:endParaRPr lang="en-US"/>
          </a:p>
        </p:txBody>
      </p:sp>
      <p:sp>
        <p:nvSpPr>
          <p:cNvPr id="24578" name="Title 1"/>
          <p:cNvSpPr>
            <a:spLocks noGrp="1"/>
          </p:cNvSpPr>
          <p:nvPr>
            <p:ph type="title"/>
          </p:nvPr>
        </p:nvSpPr>
        <p:spPr/>
        <p:txBody>
          <a:bodyPr/>
          <a:lstStyle/>
          <a:p>
            <a:r>
              <a:rPr lang="en-US" dirty="0"/>
              <a:t>First Day</a:t>
            </a:r>
          </a:p>
        </p:txBody>
      </p:sp>
      <p:grpSp>
        <p:nvGrpSpPr>
          <p:cNvPr id="3" name="Group 2">
            <a:extLst>
              <a:ext uri="{FF2B5EF4-FFF2-40B4-BE49-F238E27FC236}">
                <a16:creationId xmlns:a16="http://schemas.microsoft.com/office/drawing/2014/main" id="{EFA5D70B-A827-4043-BDEA-37DCDA1D0816}"/>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E2777833-384A-4C5C-862B-C9D2D5646936}"/>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3118" tIns="173118" rIns="1558742" bIns="173118" numCol="1" spcCol="1270" anchor="ctr" anchorCtr="0">
              <a:noAutofit/>
            </a:bodyPr>
            <a:lstStyle/>
            <a:p>
              <a:pPr marL="0" lvl="0" indent="0" algn="l" defTabSz="1555750">
                <a:lnSpc>
                  <a:spcPct val="90000"/>
                </a:lnSpc>
                <a:spcBef>
                  <a:spcPct val="0"/>
                </a:spcBef>
                <a:spcAft>
                  <a:spcPct val="35000"/>
                </a:spcAft>
                <a:buNone/>
              </a:pPr>
              <a:r>
                <a:rPr lang="en-US" sz="3500" kern="1200" dirty="0"/>
                <a:t>Escort the new employee to orientation</a:t>
              </a:r>
            </a:p>
          </p:txBody>
        </p:sp>
        <p:sp>
          <p:nvSpPr>
            <p:cNvPr id="5" name="Freeform: Shape 4">
              <a:extLst>
                <a:ext uri="{FF2B5EF4-FFF2-40B4-BE49-F238E27FC236}">
                  <a16:creationId xmlns:a16="http://schemas.microsoft.com/office/drawing/2014/main" id="{5DCAE0EC-7225-4296-9DA3-D1FEE2FD0261}"/>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Take time to explain the work</a:t>
              </a:r>
            </a:p>
          </p:txBody>
        </p:sp>
        <p:sp>
          <p:nvSpPr>
            <p:cNvPr id="6" name="Freeform: Shape 5">
              <a:extLst>
                <a:ext uri="{FF2B5EF4-FFF2-40B4-BE49-F238E27FC236}">
                  <a16:creationId xmlns:a16="http://schemas.microsoft.com/office/drawing/2014/main" id="{A4966085-ABCC-455C-B3B0-1422CF5C9665}"/>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Review the employee’s job description</a:t>
              </a:r>
            </a:p>
          </p:txBody>
        </p:sp>
        <p:sp>
          <p:nvSpPr>
            <p:cNvPr id="7" name="Freeform: Shape 6">
              <a:extLst>
                <a:ext uri="{FF2B5EF4-FFF2-40B4-BE49-F238E27FC236}">
                  <a16:creationId xmlns:a16="http://schemas.microsoft.com/office/drawing/2014/main" id="{DE6D4C79-B060-457A-B57D-4C3E6BBBB83E}"/>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8" name="Freeform: Shape 7">
              <a:extLst>
                <a:ext uri="{FF2B5EF4-FFF2-40B4-BE49-F238E27FC236}">
                  <a16:creationId xmlns:a16="http://schemas.microsoft.com/office/drawing/2014/main" id="{CA895AC1-8250-4164-A911-9341F9D1BE22}"/>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extLst>
      <p:ext uri="{BB962C8B-B14F-4D97-AF65-F5344CB8AC3E}">
        <p14:creationId xmlns:p14="http://schemas.microsoft.com/office/powerpoint/2010/main" val="257277134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9B0ACA4D-D2D1-4F3F-9A54-E4D68CE7A71E}"/>
              </a:ext>
            </a:extLst>
          </p:cNvPr>
          <p:cNvSpPr>
            <a:spLocks noGrp="1"/>
          </p:cNvSpPr>
          <p:nvPr>
            <p:ph sz="quarter" idx="11"/>
          </p:nvPr>
        </p:nvSpPr>
        <p:spPr/>
        <p:txBody>
          <a:bodyPr/>
          <a:lstStyle/>
          <a:p>
            <a:endParaRPr lang="en-US"/>
          </a:p>
        </p:txBody>
      </p:sp>
      <p:sp>
        <p:nvSpPr>
          <p:cNvPr id="25602" name="Title 1"/>
          <p:cNvSpPr>
            <a:spLocks noGrp="1"/>
          </p:cNvSpPr>
          <p:nvPr>
            <p:ph type="title"/>
          </p:nvPr>
        </p:nvSpPr>
        <p:spPr/>
        <p:txBody>
          <a:bodyPr/>
          <a:lstStyle/>
          <a:p>
            <a:r>
              <a:rPr lang="en-US" dirty="0"/>
              <a:t>First Week </a:t>
            </a:r>
          </a:p>
        </p:txBody>
      </p:sp>
      <p:grpSp>
        <p:nvGrpSpPr>
          <p:cNvPr id="3" name="Group 2">
            <a:extLst>
              <a:ext uri="{FF2B5EF4-FFF2-40B4-BE49-F238E27FC236}">
                <a16:creationId xmlns:a16="http://schemas.microsoft.com/office/drawing/2014/main" id="{A0A05D73-99ED-4EC0-B1A9-9F997C240FF1}"/>
              </a:ext>
            </a:extLst>
          </p:cNvPr>
          <p:cNvGrpSpPr/>
          <p:nvPr/>
        </p:nvGrpSpPr>
        <p:grpSpPr>
          <a:xfrm>
            <a:off x="464631" y="1600200"/>
            <a:ext cx="8214737" cy="4525962"/>
            <a:chOff x="464631" y="1600200"/>
            <a:chExt cx="8214737" cy="4525962"/>
          </a:xfrm>
        </p:grpSpPr>
        <p:sp>
          <p:nvSpPr>
            <p:cNvPr id="4" name="Arrow: Right 3">
              <a:extLst>
                <a:ext uri="{FF2B5EF4-FFF2-40B4-BE49-F238E27FC236}">
                  <a16:creationId xmlns:a16="http://schemas.microsoft.com/office/drawing/2014/main" id="{26AF0473-6D22-476D-8017-8A113A842808}"/>
                </a:ext>
              </a:extLst>
            </p:cNvPr>
            <p:cNvSpPr/>
            <p:nvPr/>
          </p:nvSpPr>
          <p:spPr>
            <a:xfrm>
              <a:off x="6191200" y="1600200"/>
              <a:ext cx="2488168" cy="1414363"/>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29F61D98-08A0-435D-B2CD-7EF1601E5494}"/>
                </a:ext>
              </a:extLst>
            </p:cNvPr>
            <p:cNvSpPr/>
            <p:nvPr/>
          </p:nvSpPr>
          <p:spPr>
            <a:xfrm>
              <a:off x="464631" y="1600200"/>
              <a:ext cx="5726568" cy="1414363"/>
            </a:xfrm>
            <a:custGeom>
              <a:avLst/>
              <a:gdLst>
                <a:gd name="connsiteX0" fmla="*/ 0 w 5726568"/>
                <a:gd name="connsiteY0" fmla="*/ 235732 h 1414363"/>
                <a:gd name="connsiteX1" fmla="*/ 235732 w 5726568"/>
                <a:gd name="connsiteY1" fmla="*/ 0 h 1414363"/>
                <a:gd name="connsiteX2" fmla="*/ 5490836 w 5726568"/>
                <a:gd name="connsiteY2" fmla="*/ 0 h 1414363"/>
                <a:gd name="connsiteX3" fmla="*/ 5726568 w 5726568"/>
                <a:gd name="connsiteY3" fmla="*/ 235732 h 1414363"/>
                <a:gd name="connsiteX4" fmla="*/ 5726568 w 5726568"/>
                <a:gd name="connsiteY4" fmla="*/ 1178631 h 1414363"/>
                <a:gd name="connsiteX5" fmla="*/ 5490836 w 5726568"/>
                <a:gd name="connsiteY5" fmla="*/ 1414363 h 1414363"/>
                <a:gd name="connsiteX6" fmla="*/ 235732 w 5726568"/>
                <a:gd name="connsiteY6" fmla="*/ 1414363 h 1414363"/>
                <a:gd name="connsiteX7" fmla="*/ 0 w 5726568"/>
                <a:gd name="connsiteY7" fmla="*/ 1178631 h 1414363"/>
                <a:gd name="connsiteX8" fmla="*/ 0 w 5726568"/>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26568" h="1414363">
                  <a:moveTo>
                    <a:pt x="0" y="235732"/>
                  </a:moveTo>
                  <a:cubicBezTo>
                    <a:pt x="0" y="105541"/>
                    <a:pt x="105541" y="0"/>
                    <a:pt x="235732" y="0"/>
                  </a:cubicBezTo>
                  <a:lnTo>
                    <a:pt x="5490836" y="0"/>
                  </a:lnTo>
                  <a:cubicBezTo>
                    <a:pt x="5621027" y="0"/>
                    <a:pt x="5726568" y="105541"/>
                    <a:pt x="5726568" y="235732"/>
                  </a:cubicBezTo>
                  <a:lnTo>
                    <a:pt x="5726568" y="1178631"/>
                  </a:lnTo>
                  <a:cubicBezTo>
                    <a:pt x="5726568" y="1308822"/>
                    <a:pt x="5621027" y="1414363"/>
                    <a:pt x="5490836"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7164" tIns="168104" rIns="267164" bIns="168104" numCol="1" spcCol="1270" anchor="ctr" anchorCtr="0">
              <a:noAutofit/>
            </a:bodyPr>
            <a:lstStyle/>
            <a:p>
              <a:pPr marL="0" lvl="0" indent="0" algn="ctr" defTabSz="2311400">
                <a:lnSpc>
                  <a:spcPct val="90000"/>
                </a:lnSpc>
                <a:spcBef>
                  <a:spcPct val="0"/>
                </a:spcBef>
                <a:spcAft>
                  <a:spcPct val="35000"/>
                </a:spcAft>
                <a:buNone/>
              </a:pPr>
              <a:r>
                <a:rPr lang="en-US" sz="5200" kern="1200" dirty="0"/>
                <a:t>Continuous event</a:t>
              </a:r>
            </a:p>
          </p:txBody>
        </p:sp>
        <p:sp>
          <p:nvSpPr>
            <p:cNvPr id="6" name="Arrow: Right 5">
              <a:extLst>
                <a:ext uri="{FF2B5EF4-FFF2-40B4-BE49-F238E27FC236}">
                  <a16:creationId xmlns:a16="http://schemas.microsoft.com/office/drawing/2014/main" id="{21000F94-8BC1-4CF3-9EDB-D021DF005F89}"/>
                </a:ext>
              </a:extLst>
            </p:cNvPr>
            <p:cNvSpPr/>
            <p:nvPr/>
          </p:nvSpPr>
          <p:spPr>
            <a:xfrm>
              <a:off x="6191200" y="3155999"/>
              <a:ext cx="2488168" cy="1414363"/>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CCCC52CF-2D8D-4165-B1BF-6C7640708DEC}"/>
                </a:ext>
              </a:extLst>
            </p:cNvPr>
            <p:cNvSpPr/>
            <p:nvPr/>
          </p:nvSpPr>
          <p:spPr>
            <a:xfrm>
              <a:off x="464631" y="3155999"/>
              <a:ext cx="5726568" cy="1414363"/>
            </a:xfrm>
            <a:custGeom>
              <a:avLst/>
              <a:gdLst>
                <a:gd name="connsiteX0" fmla="*/ 0 w 5726568"/>
                <a:gd name="connsiteY0" fmla="*/ 235732 h 1414363"/>
                <a:gd name="connsiteX1" fmla="*/ 235732 w 5726568"/>
                <a:gd name="connsiteY1" fmla="*/ 0 h 1414363"/>
                <a:gd name="connsiteX2" fmla="*/ 5490836 w 5726568"/>
                <a:gd name="connsiteY2" fmla="*/ 0 h 1414363"/>
                <a:gd name="connsiteX3" fmla="*/ 5726568 w 5726568"/>
                <a:gd name="connsiteY3" fmla="*/ 235732 h 1414363"/>
                <a:gd name="connsiteX4" fmla="*/ 5726568 w 5726568"/>
                <a:gd name="connsiteY4" fmla="*/ 1178631 h 1414363"/>
                <a:gd name="connsiteX5" fmla="*/ 5490836 w 5726568"/>
                <a:gd name="connsiteY5" fmla="*/ 1414363 h 1414363"/>
                <a:gd name="connsiteX6" fmla="*/ 235732 w 5726568"/>
                <a:gd name="connsiteY6" fmla="*/ 1414363 h 1414363"/>
                <a:gd name="connsiteX7" fmla="*/ 0 w 5726568"/>
                <a:gd name="connsiteY7" fmla="*/ 1178631 h 1414363"/>
                <a:gd name="connsiteX8" fmla="*/ 0 w 5726568"/>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26568" h="1414363">
                  <a:moveTo>
                    <a:pt x="0" y="235732"/>
                  </a:moveTo>
                  <a:cubicBezTo>
                    <a:pt x="0" y="105541"/>
                    <a:pt x="105541" y="0"/>
                    <a:pt x="235732" y="0"/>
                  </a:cubicBezTo>
                  <a:lnTo>
                    <a:pt x="5490836" y="0"/>
                  </a:lnTo>
                  <a:cubicBezTo>
                    <a:pt x="5621027" y="0"/>
                    <a:pt x="5726568" y="105541"/>
                    <a:pt x="5726568" y="235732"/>
                  </a:cubicBezTo>
                  <a:lnTo>
                    <a:pt x="5726568" y="1178631"/>
                  </a:lnTo>
                  <a:cubicBezTo>
                    <a:pt x="5726568" y="1308822"/>
                    <a:pt x="5621027" y="1414363"/>
                    <a:pt x="5490836"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7164" tIns="168104" rIns="267164" bIns="168104" numCol="1" spcCol="1270" anchor="ctr" anchorCtr="0">
              <a:noAutofit/>
            </a:bodyPr>
            <a:lstStyle/>
            <a:p>
              <a:pPr marL="0" lvl="0" indent="0" algn="ctr" defTabSz="2311400">
                <a:lnSpc>
                  <a:spcPct val="90000"/>
                </a:lnSpc>
                <a:spcBef>
                  <a:spcPct val="0"/>
                </a:spcBef>
                <a:spcAft>
                  <a:spcPct val="35000"/>
                </a:spcAft>
                <a:buNone/>
              </a:pPr>
              <a:r>
                <a:rPr lang="en-US" sz="5200" kern="1200" dirty="0"/>
                <a:t>Frequent contact</a:t>
              </a:r>
            </a:p>
          </p:txBody>
        </p:sp>
        <p:sp>
          <p:nvSpPr>
            <p:cNvPr id="8" name="Arrow: Right 7">
              <a:extLst>
                <a:ext uri="{FF2B5EF4-FFF2-40B4-BE49-F238E27FC236}">
                  <a16:creationId xmlns:a16="http://schemas.microsoft.com/office/drawing/2014/main" id="{B5A1CFB1-214E-40DD-A311-05D1498584D0}"/>
                </a:ext>
              </a:extLst>
            </p:cNvPr>
            <p:cNvSpPr/>
            <p:nvPr/>
          </p:nvSpPr>
          <p:spPr>
            <a:xfrm>
              <a:off x="6191200" y="4711799"/>
              <a:ext cx="2488168" cy="1414363"/>
            </a:xfrm>
            <a:prstGeom prst="rightArrow">
              <a:avLst>
                <a:gd name="adj1" fmla="val 75000"/>
                <a:gd name="adj2" fmla="val 50000"/>
              </a:avLst>
            </a:pr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51503631-789B-44A8-BFD1-63ADA0C40C58}"/>
                </a:ext>
              </a:extLst>
            </p:cNvPr>
            <p:cNvSpPr/>
            <p:nvPr/>
          </p:nvSpPr>
          <p:spPr>
            <a:xfrm>
              <a:off x="464631" y="4711799"/>
              <a:ext cx="5726568" cy="1414363"/>
            </a:xfrm>
            <a:custGeom>
              <a:avLst/>
              <a:gdLst>
                <a:gd name="connsiteX0" fmla="*/ 0 w 5726568"/>
                <a:gd name="connsiteY0" fmla="*/ 235732 h 1414363"/>
                <a:gd name="connsiteX1" fmla="*/ 235732 w 5726568"/>
                <a:gd name="connsiteY1" fmla="*/ 0 h 1414363"/>
                <a:gd name="connsiteX2" fmla="*/ 5490836 w 5726568"/>
                <a:gd name="connsiteY2" fmla="*/ 0 h 1414363"/>
                <a:gd name="connsiteX3" fmla="*/ 5726568 w 5726568"/>
                <a:gd name="connsiteY3" fmla="*/ 235732 h 1414363"/>
                <a:gd name="connsiteX4" fmla="*/ 5726568 w 5726568"/>
                <a:gd name="connsiteY4" fmla="*/ 1178631 h 1414363"/>
                <a:gd name="connsiteX5" fmla="*/ 5490836 w 5726568"/>
                <a:gd name="connsiteY5" fmla="*/ 1414363 h 1414363"/>
                <a:gd name="connsiteX6" fmla="*/ 235732 w 5726568"/>
                <a:gd name="connsiteY6" fmla="*/ 1414363 h 1414363"/>
                <a:gd name="connsiteX7" fmla="*/ 0 w 5726568"/>
                <a:gd name="connsiteY7" fmla="*/ 1178631 h 1414363"/>
                <a:gd name="connsiteX8" fmla="*/ 0 w 5726568"/>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26568" h="1414363">
                  <a:moveTo>
                    <a:pt x="0" y="235732"/>
                  </a:moveTo>
                  <a:cubicBezTo>
                    <a:pt x="0" y="105541"/>
                    <a:pt x="105541" y="0"/>
                    <a:pt x="235732" y="0"/>
                  </a:cubicBezTo>
                  <a:lnTo>
                    <a:pt x="5490836" y="0"/>
                  </a:lnTo>
                  <a:cubicBezTo>
                    <a:pt x="5621027" y="0"/>
                    <a:pt x="5726568" y="105541"/>
                    <a:pt x="5726568" y="235732"/>
                  </a:cubicBezTo>
                  <a:lnTo>
                    <a:pt x="5726568" y="1178631"/>
                  </a:lnTo>
                  <a:cubicBezTo>
                    <a:pt x="5726568" y="1308822"/>
                    <a:pt x="5621027" y="1414363"/>
                    <a:pt x="5490836"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67164" tIns="168104" rIns="267164" bIns="168104" numCol="1" spcCol="1270" anchor="ctr" anchorCtr="0">
              <a:noAutofit/>
            </a:bodyPr>
            <a:lstStyle/>
            <a:p>
              <a:pPr marL="0" lvl="0" indent="0" algn="ctr" defTabSz="2311400">
                <a:lnSpc>
                  <a:spcPct val="90000"/>
                </a:lnSpc>
                <a:spcBef>
                  <a:spcPct val="0"/>
                </a:spcBef>
                <a:spcAft>
                  <a:spcPct val="35000"/>
                </a:spcAft>
                <a:buNone/>
              </a:pPr>
              <a:r>
                <a:rPr lang="en-US" sz="5200" kern="1200" dirty="0"/>
                <a:t>First week checklist</a:t>
              </a:r>
            </a:p>
          </p:txBody>
        </p:sp>
      </p:grpSp>
    </p:spTree>
    <p:extLst>
      <p:ext uri="{BB962C8B-B14F-4D97-AF65-F5344CB8AC3E}">
        <p14:creationId xmlns:p14="http://schemas.microsoft.com/office/powerpoint/2010/main" val="87784350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62F43518-AC46-4501-B416-3B8D5213E88A}"/>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First Month</a:t>
            </a:r>
          </a:p>
        </p:txBody>
      </p:sp>
      <p:grpSp>
        <p:nvGrpSpPr>
          <p:cNvPr id="3" name="Group 2">
            <a:extLst>
              <a:ext uri="{FF2B5EF4-FFF2-40B4-BE49-F238E27FC236}">
                <a16:creationId xmlns:a16="http://schemas.microsoft.com/office/drawing/2014/main" id="{0D29CE72-728D-4A63-B8CD-C401E83B139D}"/>
              </a:ext>
            </a:extLst>
          </p:cNvPr>
          <p:cNvGrpSpPr/>
          <p:nvPr/>
        </p:nvGrpSpPr>
        <p:grpSpPr>
          <a:xfrm>
            <a:off x="457200" y="1614343"/>
            <a:ext cx="8229600" cy="4497676"/>
            <a:chOff x="457200" y="1614343"/>
            <a:chExt cx="8229600" cy="4497676"/>
          </a:xfrm>
        </p:grpSpPr>
        <p:sp>
          <p:nvSpPr>
            <p:cNvPr id="5" name="Freeform: Shape 4">
              <a:extLst>
                <a:ext uri="{FF2B5EF4-FFF2-40B4-BE49-F238E27FC236}">
                  <a16:creationId xmlns:a16="http://schemas.microsoft.com/office/drawing/2014/main" id="{66B1BC04-0C73-4103-8B04-57C2C8C24055}"/>
                </a:ext>
              </a:extLst>
            </p:cNvPr>
            <p:cNvSpPr/>
            <p:nvPr/>
          </p:nvSpPr>
          <p:spPr>
            <a:xfrm>
              <a:off x="457200" y="1614343"/>
              <a:ext cx="8229600" cy="1430105"/>
            </a:xfrm>
            <a:custGeom>
              <a:avLst/>
              <a:gdLst>
                <a:gd name="connsiteX0" fmla="*/ 0 w 8229600"/>
                <a:gd name="connsiteY0" fmla="*/ 238356 h 1430105"/>
                <a:gd name="connsiteX1" fmla="*/ 238356 w 8229600"/>
                <a:gd name="connsiteY1" fmla="*/ 0 h 1430105"/>
                <a:gd name="connsiteX2" fmla="*/ 7991244 w 8229600"/>
                <a:gd name="connsiteY2" fmla="*/ 0 h 1430105"/>
                <a:gd name="connsiteX3" fmla="*/ 8229600 w 8229600"/>
                <a:gd name="connsiteY3" fmla="*/ 238356 h 1430105"/>
                <a:gd name="connsiteX4" fmla="*/ 8229600 w 8229600"/>
                <a:gd name="connsiteY4" fmla="*/ 1191749 h 1430105"/>
                <a:gd name="connsiteX5" fmla="*/ 7991244 w 8229600"/>
                <a:gd name="connsiteY5" fmla="*/ 1430105 h 1430105"/>
                <a:gd name="connsiteX6" fmla="*/ 238356 w 8229600"/>
                <a:gd name="connsiteY6" fmla="*/ 1430105 h 1430105"/>
                <a:gd name="connsiteX7" fmla="*/ 0 w 8229600"/>
                <a:gd name="connsiteY7" fmla="*/ 1191749 h 1430105"/>
                <a:gd name="connsiteX8" fmla="*/ 0 w 8229600"/>
                <a:gd name="connsiteY8" fmla="*/ 238356 h 1430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30105">
                  <a:moveTo>
                    <a:pt x="0" y="238356"/>
                  </a:moveTo>
                  <a:cubicBezTo>
                    <a:pt x="0" y="106716"/>
                    <a:pt x="106716" y="0"/>
                    <a:pt x="238356" y="0"/>
                  </a:cubicBezTo>
                  <a:lnTo>
                    <a:pt x="7991244" y="0"/>
                  </a:lnTo>
                  <a:cubicBezTo>
                    <a:pt x="8122884" y="0"/>
                    <a:pt x="8229600" y="106716"/>
                    <a:pt x="8229600" y="238356"/>
                  </a:cubicBezTo>
                  <a:lnTo>
                    <a:pt x="8229600" y="1191749"/>
                  </a:lnTo>
                  <a:cubicBezTo>
                    <a:pt x="8229600" y="1323389"/>
                    <a:pt x="8122884" y="1430105"/>
                    <a:pt x="7991244" y="1430105"/>
                  </a:cubicBezTo>
                  <a:lnTo>
                    <a:pt x="238356" y="1430105"/>
                  </a:lnTo>
                  <a:cubicBezTo>
                    <a:pt x="106716" y="1430105"/>
                    <a:pt x="0" y="1323389"/>
                    <a:pt x="0" y="1191749"/>
                  </a:cubicBezTo>
                  <a:lnTo>
                    <a:pt x="0" y="238356"/>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06972" tIns="206972" rIns="206972" bIns="206972" numCol="1" spcCol="1270" anchor="ctr" anchorCtr="0">
              <a:noAutofit/>
            </a:bodyPr>
            <a:lstStyle/>
            <a:p>
              <a:pPr marL="0" lvl="0" indent="0" algn="l" defTabSz="1600200">
                <a:lnSpc>
                  <a:spcPct val="90000"/>
                </a:lnSpc>
                <a:spcBef>
                  <a:spcPct val="0"/>
                </a:spcBef>
                <a:spcAft>
                  <a:spcPct val="35000"/>
                </a:spcAft>
                <a:buNone/>
              </a:pPr>
              <a:r>
                <a:rPr lang="en-US" sz="3600" kern="1200" dirty="0"/>
                <a:t>Provide regular feedback </a:t>
              </a:r>
            </a:p>
          </p:txBody>
        </p:sp>
        <p:sp>
          <p:nvSpPr>
            <p:cNvPr id="6" name="Freeform: Shape 5">
              <a:extLst>
                <a:ext uri="{FF2B5EF4-FFF2-40B4-BE49-F238E27FC236}">
                  <a16:creationId xmlns:a16="http://schemas.microsoft.com/office/drawing/2014/main" id="{83796225-4239-4174-B7A5-6AD13151AC1C}"/>
                </a:ext>
              </a:extLst>
            </p:cNvPr>
            <p:cNvSpPr/>
            <p:nvPr/>
          </p:nvSpPr>
          <p:spPr>
            <a:xfrm>
              <a:off x="457200" y="3148128"/>
              <a:ext cx="8229600" cy="1430105"/>
            </a:xfrm>
            <a:custGeom>
              <a:avLst/>
              <a:gdLst>
                <a:gd name="connsiteX0" fmla="*/ 0 w 8229600"/>
                <a:gd name="connsiteY0" fmla="*/ 238356 h 1430105"/>
                <a:gd name="connsiteX1" fmla="*/ 238356 w 8229600"/>
                <a:gd name="connsiteY1" fmla="*/ 0 h 1430105"/>
                <a:gd name="connsiteX2" fmla="*/ 7991244 w 8229600"/>
                <a:gd name="connsiteY2" fmla="*/ 0 h 1430105"/>
                <a:gd name="connsiteX3" fmla="*/ 8229600 w 8229600"/>
                <a:gd name="connsiteY3" fmla="*/ 238356 h 1430105"/>
                <a:gd name="connsiteX4" fmla="*/ 8229600 w 8229600"/>
                <a:gd name="connsiteY4" fmla="*/ 1191749 h 1430105"/>
                <a:gd name="connsiteX5" fmla="*/ 7991244 w 8229600"/>
                <a:gd name="connsiteY5" fmla="*/ 1430105 h 1430105"/>
                <a:gd name="connsiteX6" fmla="*/ 238356 w 8229600"/>
                <a:gd name="connsiteY6" fmla="*/ 1430105 h 1430105"/>
                <a:gd name="connsiteX7" fmla="*/ 0 w 8229600"/>
                <a:gd name="connsiteY7" fmla="*/ 1191749 h 1430105"/>
                <a:gd name="connsiteX8" fmla="*/ 0 w 8229600"/>
                <a:gd name="connsiteY8" fmla="*/ 238356 h 1430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30105">
                  <a:moveTo>
                    <a:pt x="0" y="238356"/>
                  </a:moveTo>
                  <a:cubicBezTo>
                    <a:pt x="0" y="106716"/>
                    <a:pt x="106716" y="0"/>
                    <a:pt x="238356" y="0"/>
                  </a:cubicBezTo>
                  <a:lnTo>
                    <a:pt x="7991244" y="0"/>
                  </a:lnTo>
                  <a:cubicBezTo>
                    <a:pt x="8122884" y="0"/>
                    <a:pt x="8229600" y="106716"/>
                    <a:pt x="8229600" y="238356"/>
                  </a:cubicBezTo>
                  <a:lnTo>
                    <a:pt x="8229600" y="1191749"/>
                  </a:lnTo>
                  <a:cubicBezTo>
                    <a:pt x="8229600" y="1323389"/>
                    <a:pt x="8122884" y="1430105"/>
                    <a:pt x="7991244" y="1430105"/>
                  </a:cubicBezTo>
                  <a:lnTo>
                    <a:pt x="238356" y="1430105"/>
                  </a:lnTo>
                  <a:cubicBezTo>
                    <a:pt x="106716" y="1430105"/>
                    <a:pt x="0" y="1323389"/>
                    <a:pt x="0" y="1191749"/>
                  </a:cubicBezTo>
                  <a:lnTo>
                    <a:pt x="0" y="238356"/>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06972" tIns="206972" rIns="206972" bIns="206972" numCol="1" spcCol="1270" anchor="ctr" anchorCtr="0">
              <a:noAutofit/>
            </a:bodyPr>
            <a:lstStyle/>
            <a:p>
              <a:pPr marL="0" lvl="0" indent="0" algn="l" defTabSz="1600200">
                <a:lnSpc>
                  <a:spcPct val="90000"/>
                </a:lnSpc>
                <a:spcBef>
                  <a:spcPct val="0"/>
                </a:spcBef>
                <a:spcAft>
                  <a:spcPct val="35000"/>
                </a:spcAft>
                <a:buNone/>
              </a:pPr>
              <a:r>
                <a:rPr lang="en-US" sz="3600" kern="1200" dirty="0"/>
                <a:t>Solicit informal feedback from the employee’s team mates</a:t>
              </a:r>
            </a:p>
          </p:txBody>
        </p:sp>
        <p:sp>
          <p:nvSpPr>
            <p:cNvPr id="7" name="Freeform: Shape 6">
              <a:extLst>
                <a:ext uri="{FF2B5EF4-FFF2-40B4-BE49-F238E27FC236}">
                  <a16:creationId xmlns:a16="http://schemas.microsoft.com/office/drawing/2014/main" id="{7F0742E4-9026-4ECD-AD49-C60D508066F7}"/>
                </a:ext>
              </a:extLst>
            </p:cNvPr>
            <p:cNvSpPr/>
            <p:nvPr/>
          </p:nvSpPr>
          <p:spPr>
            <a:xfrm>
              <a:off x="457200" y="4681914"/>
              <a:ext cx="8229600" cy="1430105"/>
            </a:xfrm>
            <a:custGeom>
              <a:avLst/>
              <a:gdLst>
                <a:gd name="connsiteX0" fmla="*/ 0 w 8229600"/>
                <a:gd name="connsiteY0" fmla="*/ 238356 h 1430105"/>
                <a:gd name="connsiteX1" fmla="*/ 238356 w 8229600"/>
                <a:gd name="connsiteY1" fmla="*/ 0 h 1430105"/>
                <a:gd name="connsiteX2" fmla="*/ 7991244 w 8229600"/>
                <a:gd name="connsiteY2" fmla="*/ 0 h 1430105"/>
                <a:gd name="connsiteX3" fmla="*/ 8229600 w 8229600"/>
                <a:gd name="connsiteY3" fmla="*/ 238356 h 1430105"/>
                <a:gd name="connsiteX4" fmla="*/ 8229600 w 8229600"/>
                <a:gd name="connsiteY4" fmla="*/ 1191749 h 1430105"/>
                <a:gd name="connsiteX5" fmla="*/ 7991244 w 8229600"/>
                <a:gd name="connsiteY5" fmla="*/ 1430105 h 1430105"/>
                <a:gd name="connsiteX6" fmla="*/ 238356 w 8229600"/>
                <a:gd name="connsiteY6" fmla="*/ 1430105 h 1430105"/>
                <a:gd name="connsiteX7" fmla="*/ 0 w 8229600"/>
                <a:gd name="connsiteY7" fmla="*/ 1191749 h 1430105"/>
                <a:gd name="connsiteX8" fmla="*/ 0 w 8229600"/>
                <a:gd name="connsiteY8" fmla="*/ 238356 h 1430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30105">
                  <a:moveTo>
                    <a:pt x="0" y="238356"/>
                  </a:moveTo>
                  <a:cubicBezTo>
                    <a:pt x="0" y="106716"/>
                    <a:pt x="106716" y="0"/>
                    <a:pt x="238356" y="0"/>
                  </a:cubicBezTo>
                  <a:lnTo>
                    <a:pt x="7991244" y="0"/>
                  </a:lnTo>
                  <a:cubicBezTo>
                    <a:pt x="8122884" y="0"/>
                    <a:pt x="8229600" y="106716"/>
                    <a:pt x="8229600" y="238356"/>
                  </a:cubicBezTo>
                  <a:lnTo>
                    <a:pt x="8229600" y="1191749"/>
                  </a:lnTo>
                  <a:cubicBezTo>
                    <a:pt x="8229600" y="1323389"/>
                    <a:pt x="8122884" y="1430105"/>
                    <a:pt x="7991244" y="1430105"/>
                  </a:cubicBezTo>
                  <a:lnTo>
                    <a:pt x="238356" y="1430105"/>
                  </a:lnTo>
                  <a:cubicBezTo>
                    <a:pt x="106716" y="1430105"/>
                    <a:pt x="0" y="1323389"/>
                    <a:pt x="0" y="1191749"/>
                  </a:cubicBezTo>
                  <a:lnTo>
                    <a:pt x="0" y="238356"/>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06972" tIns="206972" rIns="206972" bIns="206972" numCol="1" spcCol="1270" anchor="ctr" anchorCtr="0">
              <a:noAutofit/>
            </a:bodyPr>
            <a:lstStyle/>
            <a:p>
              <a:pPr marL="0" lvl="0" indent="0" algn="l" defTabSz="1600200">
                <a:lnSpc>
                  <a:spcPct val="90000"/>
                </a:lnSpc>
                <a:spcBef>
                  <a:spcPct val="0"/>
                </a:spcBef>
                <a:spcAft>
                  <a:spcPct val="35000"/>
                </a:spcAft>
                <a:buNone/>
              </a:pPr>
              <a:r>
                <a:rPr lang="en-US" sz="3600" kern="1200" dirty="0"/>
                <a:t>Set aside time to check in informally</a:t>
              </a:r>
            </a:p>
          </p:txBody>
        </p:sp>
      </p:grpSp>
    </p:spTree>
    <p:extLst>
      <p:ext uri="{BB962C8B-B14F-4D97-AF65-F5344CB8AC3E}">
        <p14:creationId xmlns:p14="http://schemas.microsoft.com/office/powerpoint/2010/main" val="77546583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319E9120-BE03-490C-8771-8395BA27EEB0}"/>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9B885DCF-A1FD-4EDC-9C44-FCF20AEF9FE4}"/>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42E0E586-345B-4F93-B7C1-315A421E592C}"/>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Luis was hired to start a new job just a few weeks after graduation</a:t>
              </a:r>
            </a:p>
          </p:txBody>
        </p:sp>
        <p:sp>
          <p:nvSpPr>
            <p:cNvPr id="5" name="Rectangle: Rounded Corners 4">
              <a:extLst>
                <a:ext uri="{FF2B5EF4-FFF2-40B4-BE49-F238E27FC236}">
                  <a16:creationId xmlns:a16="http://schemas.microsoft.com/office/drawing/2014/main" id="{51B3609B-8598-44B2-B920-C96E47149EA3}"/>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93AE9CBD-21AA-4C35-92D9-49C9AD2030B1}"/>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He and his supervisor exchanged some emails</a:t>
              </a:r>
            </a:p>
          </p:txBody>
        </p:sp>
        <p:sp>
          <p:nvSpPr>
            <p:cNvPr id="7" name="Rectangle: Rounded Corners 6">
              <a:extLst>
                <a:ext uri="{FF2B5EF4-FFF2-40B4-BE49-F238E27FC236}">
                  <a16:creationId xmlns:a16="http://schemas.microsoft.com/office/drawing/2014/main" id="{3E13630D-53EA-45AE-A12C-DE94ED80A928}"/>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4F0C73ED-89B4-4E86-BDEF-762A4CB2711E}"/>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He was greeted by one of his team members and shown around the office</a:t>
              </a:r>
            </a:p>
          </p:txBody>
        </p:sp>
        <p:sp>
          <p:nvSpPr>
            <p:cNvPr id="9" name="Rectangle: Rounded Corners 8">
              <a:extLst>
                <a:ext uri="{FF2B5EF4-FFF2-40B4-BE49-F238E27FC236}">
                  <a16:creationId xmlns:a16="http://schemas.microsoft.com/office/drawing/2014/main" id="{753F5D11-1688-4177-BB84-9C5809615F9F}"/>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05403792-C353-4F43-83AC-87F4E96C2ECC}"/>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Luis reflected on how helpful it had been to be able to ask questions</a:t>
              </a:r>
            </a:p>
          </p:txBody>
        </p:sp>
      </p:grpSp>
    </p:spTree>
    <p:extLst>
      <p:ext uri="{BB962C8B-B14F-4D97-AF65-F5344CB8AC3E}">
        <p14:creationId xmlns:p14="http://schemas.microsoft.com/office/powerpoint/2010/main" val="12192325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9" name="Rectangle 8">
            <a:extLst>
              <a:ext uri="{FF2B5EF4-FFF2-40B4-BE49-F238E27FC236}">
                <a16:creationId xmlns:a16="http://schemas.microsoft.com/office/drawing/2014/main" id="{ADB81991-4CE9-470B-94E2-7EA62DFF3D35}"/>
              </a:ext>
            </a:extLst>
          </p:cNvPr>
          <p:cNvSpPr/>
          <p:nvPr/>
        </p:nvSpPr>
        <p:spPr>
          <a:xfrm>
            <a:off x="228600" y="1762495"/>
            <a:ext cx="4572000" cy="2585323"/>
          </a:xfrm>
          <a:prstGeom prst="rect">
            <a:avLst/>
          </a:prstGeom>
        </p:spPr>
        <p:txBody>
          <a:bodyPr>
            <a:spAutoFit/>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endParaRPr lang="en-US" dirty="0"/>
          </a:p>
        </p:txBody>
      </p:sp>
      <p:sp>
        <p:nvSpPr>
          <p:cNvPr id="13" name="Title 12">
            <a:extLst>
              <a:ext uri="{FF2B5EF4-FFF2-40B4-BE49-F238E27FC236}">
                <a16:creationId xmlns:a16="http://schemas.microsoft.com/office/drawing/2014/main" id="{4D6F61C7-9E3B-4596-B719-26447117517A}"/>
              </a:ext>
            </a:extLst>
          </p:cNvPr>
          <p:cNvSpPr>
            <a:spLocks noGrp="1"/>
          </p:cNvSpPr>
          <p:nvPr>
            <p:ph type="title"/>
          </p:nvPr>
        </p:nvSpPr>
        <p:spPr/>
        <p:txBody>
          <a:bodyPr/>
          <a:lstStyle/>
          <a:p>
            <a:r>
              <a:rPr lang="en-US" dirty="0"/>
              <a:t>Hello and welcome to the Accelerated Instructional Media Webinar – Course Name.</a:t>
            </a:r>
          </a:p>
        </p:txBody>
      </p:sp>
      <p:sp>
        <p:nvSpPr>
          <p:cNvPr id="14" name="Content Placeholder 13">
            <a:extLst>
              <a:ext uri="{FF2B5EF4-FFF2-40B4-BE49-F238E27FC236}">
                <a16:creationId xmlns:a16="http://schemas.microsoft.com/office/drawing/2014/main" id="{10133710-8082-43AB-A3A2-0CE92944B55A}"/>
              </a:ext>
            </a:extLst>
          </p:cNvPr>
          <p:cNvSpPr>
            <a:spLocks noGrp="1"/>
          </p:cNvSpPr>
          <p:nvPr>
            <p:ph sz="quarter" idx="10"/>
          </p:nvPr>
        </p:nvSpPr>
        <p:spPr/>
        <p:txBody>
          <a:bodyPr/>
          <a:lstStyle/>
          <a:p>
            <a:r>
              <a:rPr lang="en-US" dirty="0"/>
              <a:t>Welcome! Our Session Will Begin Shortly</a:t>
            </a:r>
          </a:p>
        </p:txBody>
      </p:sp>
    </p:spTree>
    <p:extLst>
      <p:ext uri="{BB962C8B-B14F-4D97-AF65-F5344CB8AC3E}">
        <p14:creationId xmlns:p14="http://schemas.microsoft.com/office/powerpoint/2010/main" val="40819285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181600"/>
          </a:xfrm>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should happen prior to the employee’s first day on the job?</a:t>
            </a:r>
          </a:p>
          <a:p>
            <a:pPr marL="690563" lvl="0">
              <a:lnSpc>
                <a:spcPct val="115000"/>
              </a:lnSpc>
              <a:spcBef>
                <a:spcPts val="0"/>
              </a:spcBef>
              <a:spcAft>
                <a:spcPts val="0"/>
              </a:spcAft>
              <a:buFont typeface="+mj-lt"/>
              <a:buAutoNum type="alphaLcParenR"/>
            </a:pPr>
            <a:r>
              <a:rPr lang="en-US" dirty="0">
                <a:ea typeface="Times New Roman"/>
                <a:cs typeface="Times New Roman"/>
              </a:rPr>
              <a:t>Email or phone contact with the manager or supervisor</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A career path should be clearly outlined</a:t>
            </a:r>
          </a:p>
          <a:p>
            <a:pPr marL="690563" lvl="0">
              <a:lnSpc>
                <a:spcPct val="115000"/>
              </a:lnSpc>
              <a:spcBef>
                <a:spcPts val="0"/>
              </a:spcBef>
              <a:spcAft>
                <a:spcPts val="1000"/>
              </a:spcAft>
              <a:buFont typeface="+mj-lt"/>
              <a:buAutoNum type="alphaLcParenR"/>
            </a:pPr>
            <a:r>
              <a:rPr lang="en-US" dirty="0">
                <a:ea typeface="Times New Roman"/>
                <a:cs typeface="Times New Roman"/>
              </a:rPr>
              <a:t>30 day goals should be set</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Which of the following should be on the Pre-Arrival checklist?</a:t>
            </a:r>
          </a:p>
          <a:p>
            <a:pPr marL="690563" lvl="0">
              <a:lnSpc>
                <a:spcPct val="115000"/>
              </a:lnSpc>
              <a:spcBef>
                <a:spcPts val="0"/>
              </a:spcBef>
              <a:spcAft>
                <a:spcPts val="0"/>
              </a:spcAft>
              <a:buFont typeface="+mj-lt"/>
              <a:buAutoNum type="alphaLcParenR"/>
            </a:pPr>
            <a:r>
              <a:rPr lang="en-US" dirty="0">
                <a:ea typeface="Times New Roman"/>
                <a:cs typeface="Times New Roman"/>
              </a:rPr>
              <a:t>Prepare a packet with the organization chart and other important policies</a:t>
            </a:r>
          </a:p>
          <a:p>
            <a:pPr marL="690563" lvl="0">
              <a:lnSpc>
                <a:spcPct val="115000"/>
              </a:lnSpc>
              <a:spcBef>
                <a:spcPts val="0"/>
              </a:spcBef>
              <a:spcAft>
                <a:spcPts val="0"/>
              </a:spcAft>
              <a:buFont typeface="+mj-lt"/>
              <a:buAutoNum type="alphaLcParenR"/>
            </a:pPr>
            <a:r>
              <a:rPr lang="en-US" dirty="0">
                <a:ea typeface="Times New Roman"/>
                <a:cs typeface="Times New Roman"/>
              </a:rPr>
              <a:t>All of these</a:t>
            </a:r>
          </a:p>
          <a:p>
            <a:pPr marL="690563" lvl="0">
              <a:lnSpc>
                <a:spcPct val="115000"/>
              </a:lnSpc>
              <a:spcBef>
                <a:spcPts val="0"/>
              </a:spcBef>
              <a:spcAft>
                <a:spcPts val="0"/>
              </a:spcAft>
              <a:buFont typeface="+mj-lt"/>
              <a:buAutoNum type="alphaLcParenR"/>
            </a:pPr>
            <a:r>
              <a:rPr lang="en-US" dirty="0">
                <a:ea typeface="Times New Roman"/>
                <a:cs typeface="Times New Roman"/>
              </a:rPr>
              <a:t>Set up the employee’s work station</a:t>
            </a:r>
          </a:p>
          <a:p>
            <a:pPr marL="690563" lvl="0">
              <a:lnSpc>
                <a:spcPct val="115000"/>
              </a:lnSpc>
              <a:spcBef>
                <a:spcPts val="0"/>
              </a:spcBef>
              <a:spcAft>
                <a:spcPts val="1000"/>
              </a:spcAft>
              <a:buFont typeface="+mj-lt"/>
              <a:buAutoNum type="alphaLcParenR"/>
            </a:pPr>
            <a:r>
              <a:rPr lang="en-US" dirty="0">
                <a:ea typeface="Times New Roman"/>
                <a:cs typeface="Times New Roman"/>
              </a:rPr>
              <a:t>Send an email introducing the new employee to the team</a:t>
            </a:r>
          </a:p>
          <a:p>
            <a:pPr marL="347663" marR="0" indent="-4763">
              <a:lnSpc>
                <a:spcPct val="115000"/>
              </a:lnSpc>
              <a:spcBef>
                <a:spcPts val="0"/>
              </a:spcBef>
              <a:spcAft>
                <a:spcPts val="1000"/>
              </a:spcAft>
            </a:pPr>
            <a:endParaRPr lang="en-US"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Which of the following should be the FIRST thing on the Arrival checklist?</a:t>
            </a:r>
          </a:p>
          <a:p>
            <a:pPr marL="690563" lvl="0">
              <a:lnSpc>
                <a:spcPct val="115000"/>
              </a:lnSpc>
              <a:spcBef>
                <a:spcPts val="0"/>
              </a:spcBef>
              <a:spcAft>
                <a:spcPts val="0"/>
              </a:spcAft>
              <a:buFont typeface="+mj-lt"/>
              <a:buAutoNum type="alphaLcParenR"/>
            </a:pPr>
            <a:r>
              <a:rPr lang="en-US" dirty="0">
                <a:ea typeface="Times New Roman"/>
                <a:cs typeface="Times New Roman"/>
              </a:rPr>
              <a:t>Go over technology policies</a:t>
            </a:r>
          </a:p>
          <a:p>
            <a:pPr marL="690563" lvl="0">
              <a:lnSpc>
                <a:spcPct val="115000"/>
              </a:lnSpc>
              <a:spcBef>
                <a:spcPts val="0"/>
              </a:spcBef>
              <a:spcAft>
                <a:spcPts val="0"/>
              </a:spcAft>
              <a:buFont typeface="+mj-lt"/>
              <a:buAutoNum type="alphaLcParenR"/>
            </a:pPr>
            <a:r>
              <a:rPr lang="en-US" dirty="0">
                <a:ea typeface="Times New Roman"/>
                <a:cs typeface="Times New Roman"/>
              </a:rPr>
              <a:t>Greet the employee</a:t>
            </a:r>
          </a:p>
          <a:p>
            <a:pPr marL="690563" lvl="0">
              <a:lnSpc>
                <a:spcPct val="115000"/>
              </a:lnSpc>
              <a:spcBef>
                <a:spcPts val="0"/>
              </a:spcBef>
              <a:spcAft>
                <a:spcPts val="0"/>
              </a:spcAft>
              <a:buFont typeface="+mj-lt"/>
              <a:buAutoNum type="alphaLcParenR"/>
            </a:pPr>
            <a:r>
              <a:rPr lang="en-US" dirty="0">
                <a:ea typeface="Times New Roman"/>
                <a:cs typeface="Times New Roman"/>
              </a:rPr>
              <a:t>Send the employee to orientation</a:t>
            </a:r>
          </a:p>
          <a:p>
            <a:pPr marL="690563" lvl="0">
              <a:lnSpc>
                <a:spcPct val="115000"/>
              </a:lnSpc>
              <a:spcBef>
                <a:spcPts val="0"/>
              </a:spcBef>
              <a:spcAft>
                <a:spcPts val="1000"/>
              </a:spcAft>
              <a:buFont typeface="+mj-lt"/>
              <a:buAutoNum type="alphaLcParenR"/>
            </a:pPr>
            <a:r>
              <a:rPr lang="en-US" dirty="0">
                <a:ea typeface="Times New Roman"/>
                <a:cs typeface="Times New Roman"/>
              </a:rPr>
              <a:t>Have the employee fill out HR paperwork</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Which of the following should be on the Arrival checklist?</a:t>
            </a:r>
          </a:p>
          <a:p>
            <a:pPr marL="690563" lvl="0">
              <a:lnSpc>
                <a:spcPct val="115000"/>
              </a:lnSpc>
              <a:spcBef>
                <a:spcPts val="0"/>
              </a:spcBef>
              <a:spcAft>
                <a:spcPts val="0"/>
              </a:spcAft>
              <a:buFont typeface="+mj-lt"/>
              <a:buAutoNum type="alphaLcParenR"/>
            </a:pPr>
            <a:r>
              <a:rPr lang="en-US" dirty="0">
                <a:ea typeface="Times New Roman"/>
                <a:cs typeface="Times New Roman"/>
              </a:rPr>
              <a:t>Set 30 day goals with the employee</a:t>
            </a:r>
          </a:p>
          <a:p>
            <a:pPr marL="690563" lvl="0">
              <a:lnSpc>
                <a:spcPct val="115000"/>
              </a:lnSpc>
              <a:spcBef>
                <a:spcPts val="0"/>
              </a:spcBef>
              <a:spcAft>
                <a:spcPts val="0"/>
              </a:spcAft>
              <a:buFont typeface="+mj-lt"/>
              <a:buAutoNum type="alphaLcParenR"/>
            </a:pPr>
            <a:r>
              <a:rPr lang="en-US" dirty="0">
                <a:ea typeface="Times New Roman"/>
                <a:cs typeface="Times New Roman"/>
              </a:rPr>
              <a:t>Set individual goals with the employee</a:t>
            </a:r>
          </a:p>
          <a:p>
            <a:pPr marL="690563" lvl="0">
              <a:lnSpc>
                <a:spcPct val="115000"/>
              </a:lnSpc>
              <a:spcBef>
                <a:spcPts val="0"/>
              </a:spcBef>
              <a:spcAft>
                <a:spcPts val="0"/>
              </a:spcAft>
              <a:buFont typeface="+mj-lt"/>
              <a:buAutoNum type="alphaLcParenR"/>
            </a:pPr>
            <a:r>
              <a:rPr lang="en-US" dirty="0">
                <a:ea typeface="Times New Roman"/>
                <a:cs typeface="Times New Roman"/>
              </a:rPr>
              <a:t>Discuss training expectations</a:t>
            </a:r>
          </a:p>
          <a:p>
            <a:pPr marL="690563" lvl="0">
              <a:lnSpc>
                <a:spcPct val="115000"/>
              </a:lnSpc>
              <a:spcBef>
                <a:spcPts val="0"/>
              </a:spcBef>
              <a:spcAft>
                <a:spcPts val="1000"/>
              </a:spcAft>
              <a:buFont typeface="+mj-lt"/>
              <a:buAutoNum type="alphaLcParenR"/>
            </a:pPr>
            <a:r>
              <a:rPr lang="en-US" dirty="0">
                <a:ea typeface="Times New Roman"/>
                <a:cs typeface="Times New Roman"/>
              </a:rPr>
              <a:t>Go over the employee’s job description</a:t>
            </a:r>
          </a:p>
          <a:p>
            <a:pPr marL="347663" marR="0" indent="-4763">
              <a:lnSpc>
                <a:spcPct val="115000"/>
              </a:lnSpc>
              <a:spcBef>
                <a:spcPts val="0"/>
              </a:spcBef>
              <a:spcAft>
                <a:spcPts val="1000"/>
              </a:spcAft>
            </a:pPr>
            <a:endParaRPr lang="en-US" dirty="0"/>
          </a:p>
        </p:txBody>
      </p:sp>
    </p:spTree>
    <p:extLst>
      <p:ext uri="{BB962C8B-B14F-4D97-AF65-F5344CB8AC3E}">
        <p14:creationId xmlns:p14="http://schemas.microsoft.com/office/powerpoint/2010/main" val="13564904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1816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Which of the following should be on the first day checklist?</a:t>
            </a:r>
          </a:p>
          <a:p>
            <a:pPr marL="690563" lvl="0">
              <a:lnSpc>
                <a:spcPct val="115000"/>
              </a:lnSpc>
              <a:spcBef>
                <a:spcPts val="0"/>
              </a:spcBef>
              <a:spcAft>
                <a:spcPts val="0"/>
              </a:spcAft>
              <a:buFont typeface="+mj-lt"/>
              <a:buAutoNum type="alphaLcParenR"/>
            </a:pPr>
            <a:r>
              <a:rPr lang="en-US" dirty="0">
                <a:ea typeface="Times New Roman"/>
                <a:cs typeface="Times New Roman"/>
              </a:rPr>
              <a:t>All of these</a:t>
            </a:r>
          </a:p>
          <a:p>
            <a:pPr marL="690563" lvl="0">
              <a:lnSpc>
                <a:spcPct val="115000"/>
              </a:lnSpc>
              <a:spcBef>
                <a:spcPts val="0"/>
              </a:spcBef>
              <a:spcAft>
                <a:spcPts val="0"/>
              </a:spcAft>
              <a:buFont typeface="+mj-lt"/>
              <a:buAutoNum type="alphaLcParenR"/>
            </a:pPr>
            <a:r>
              <a:rPr lang="en-US" dirty="0">
                <a:ea typeface="Times New Roman"/>
                <a:cs typeface="Times New Roman"/>
              </a:rPr>
              <a:t>Review technology policies</a:t>
            </a:r>
          </a:p>
          <a:p>
            <a:pPr marL="690563" lvl="0">
              <a:lnSpc>
                <a:spcPct val="115000"/>
              </a:lnSpc>
              <a:spcBef>
                <a:spcPts val="0"/>
              </a:spcBef>
              <a:spcAft>
                <a:spcPts val="0"/>
              </a:spcAft>
              <a:buFont typeface="+mj-lt"/>
              <a:buAutoNum type="alphaLcParenR"/>
            </a:pPr>
            <a:r>
              <a:rPr lang="en-US" dirty="0">
                <a:ea typeface="Times New Roman"/>
                <a:cs typeface="Times New Roman"/>
              </a:rPr>
              <a:t>Give the employee a tour</a:t>
            </a:r>
          </a:p>
          <a:p>
            <a:pPr marL="690563" lvl="0">
              <a:lnSpc>
                <a:spcPct val="115000"/>
              </a:lnSpc>
              <a:spcBef>
                <a:spcPts val="0"/>
              </a:spcBef>
              <a:spcAft>
                <a:spcPts val="1000"/>
              </a:spcAft>
              <a:buFont typeface="+mj-lt"/>
              <a:buAutoNum type="alphaLcParenR"/>
            </a:pPr>
            <a:r>
              <a:rPr lang="en-US" dirty="0">
                <a:ea typeface="Times New Roman"/>
                <a:cs typeface="Times New Roman"/>
              </a:rPr>
              <a:t>Set up a time to have lunch with the employee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Which of the following is true of Millennials and technology policies in the workplace?</a:t>
            </a:r>
          </a:p>
          <a:p>
            <a:pPr marL="690563" lvl="0">
              <a:lnSpc>
                <a:spcPct val="115000"/>
              </a:lnSpc>
              <a:spcBef>
                <a:spcPts val="0"/>
              </a:spcBef>
              <a:spcAft>
                <a:spcPts val="0"/>
              </a:spcAft>
              <a:buFont typeface="+mj-lt"/>
              <a:buAutoNum type="alphaLcParenR"/>
            </a:pPr>
            <a:r>
              <a:rPr lang="en-US" dirty="0">
                <a:ea typeface="Times New Roman"/>
                <a:cs typeface="Times New Roman"/>
              </a:rPr>
              <a:t>They need strict use policies</a:t>
            </a:r>
          </a:p>
          <a:p>
            <a:pPr marL="690563" lvl="0">
              <a:lnSpc>
                <a:spcPct val="115000"/>
              </a:lnSpc>
              <a:spcBef>
                <a:spcPts val="0"/>
              </a:spcBef>
              <a:spcAft>
                <a:spcPts val="0"/>
              </a:spcAft>
              <a:buFont typeface="+mj-lt"/>
              <a:buAutoNum type="alphaLcParenR"/>
            </a:pPr>
            <a:r>
              <a:rPr lang="en-US" dirty="0">
                <a:ea typeface="Times New Roman"/>
                <a:cs typeface="Times New Roman"/>
              </a:rPr>
              <a:t>They do not need these policies explained</a:t>
            </a:r>
          </a:p>
          <a:p>
            <a:pPr marL="690563" lvl="0">
              <a:lnSpc>
                <a:spcPct val="115000"/>
              </a:lnSpc>
              <a:spcBef>
                <a:spcPts val="0"/>
              </a:spcBef>
              <a:spcAft>
                <a:spcPts val="0"/>
              </a:spcAft>
              <a:buFont typeface="+mj-lt"/>
              <a:buAutoNum type="alphaLcParenR"/>
            </a:pPr>
            <a:r>
              <a:rPr lang="en-US" dirty="0">
                <a:ea typeface="Times New Roman"/>
                <a:cs typeface="Times New Roman"/>
              </a:rPr>
              <a:t>They may need personal use policies explained very clearly</a:t>
            </a:r>
          </a:p>
          <a:p>
            <a:pPr marL="690563" lvl="0">
              <a:lnSpc>
                <a:spcPct val="115000"/>
              </a:lnSpc>
              <a:spcBef>
                <a:spcPts val="0"/>
              </a:spcBef>
              <a:spcAft>
                <a:spcPts val="1000"/>
              </a:spcAft>
              <a:buFont typeface="+mj-lt"/>
              <a:buAutoNum type="alphaLcParenR"/>
            </a:pPr>
            <a:r>
              <a:rPr lang="en-US" dirty="0">
                <a:ea typeface="Times New Roman"/>
                <a:cs typeface="Times New Roman"/>
              </a:rPr>
              <a:t>They do not obey them</a:t>
            </a:r>
          </a:p>
        </p:txBody>
      </p:sp>
    </p:spTree>
    <p:extLst>
      <p:ext uri="{BB962C8B-B14F-4D97-AF65-F5344CB8AC3E}">
        <p14:creationId xmlns:p14="http://schemas.microsoft.com/office/powerpoint/2010/main" val="13564904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of the following should be on the first month checklist?</a:t>
            </a:r>
          </a:p>
          <a:p>
            <a:pPr marL="690563" lvl="0">
              <a:lnSpc>
                <a:spcPct val="115000"/>
              </a:lnSpc>
              <a:spcBef>
                <a:spcPts val="0"/>
              </a:spcBef>
              <a:spcAft>
                <a:spcPts val="0"/>
              </a:spcAft>
              <a:buFont typeface="+mj-lt"/>
              <a:buAutoNum type="alphaLcParenR"/>
            </a:pPr>
            <a:r>
              <a:rPr lang="en-US" dirty="0">
                <a:ea typeface="Times New Roman"/>
                <a:cs typeface="Times New Roman"/>
              </a:rPr>
              <a:t>Regular check ins with the employee</a:t>
            </a:r>
          </a:p>
          <a:p>
            <a:pPr marL="690563" lvl="0">
              <a:lnSpc>
                <a:spcPct val="115000"/>
              </a:lnSpc>
              <a:spcBef>
                <a:spcPts val="0"/>
              </a:spcBef>
              <a:spcAft>
                <a:spcPts val="0"/>
              </a:spcAft>
              <a:buFont typeface="+mj-lt"/>
              <a:buAutoNum type="alphaLcParenR"/>
            </a:pPr>
            <a:r>
              <a:rPr lang="en-US" dirty="0">
                <a:ea typeface="Times New Roman"/>
                <a:cs typeface="Times New Roman"/>
              </a:rPr>
              <a:t>Setting personal development goals</a:t>
            </a:r>
          </a:p>
          <a:p>
            <a:pPr marL="690563" lvl="0">
              <a:lnSpc>
                <a:spcPct val="115000"/>
              </a:lnSpc>
              <a:spcBef>
                <a:spcPts val="0"/>
              </a:spcBef>
              <a:spcAft>
                <a:spcPts val="0"/>
              </a:spcAft>
              <a:buFont typeface="+mj-lt"/>
              <a:buAutoNum type="alphaLcParenR"/>
            </a:pPr>
            <a:r>
              <a:rPr lang="en-US" dirty="0">
                <a:ea typeface="Times New Roman"/>
                <a:cs typeface="Times New Roman"/>
              </a:rPr>
              <a:t>Going over the job description</a:t>
            </a:r>
          </a:p>
          <a:p>
            <a:pPr marL="690563" lvl="0">
              <a:lnSpc>
                <a:spcPct val="115000"/>
              </a:lnSpc>
              <a:spcBef>
                <a:spcPts val="0"/>
              </a:spcBef>
              <a:spcAft>
                <a:spcPts val="1000"/>
              </a:spcAft>
              <a:buFont typeface="+mj-lt"/>
              <a:buAutoNum type="alphaLcParenR"/>
            </a:pPr>
            <a:r>
              <a:rPr lang="en-US" dirty="0">
                <a:ea typeface="Times New Roman"/>
                <a:cs typeface="Times New Roman"/>
              </a:rPr>
              <a:t>Lunch with the employee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Why is a first month checklist especially important with Millennial employees?</a:t>
            </a:r>
          </a:p>
          <a:p>
            <a:pPr marL="690563" lvl="0">
              <a:lnSpc>
                <a:spcPct val="115000"/>
              </a:lnSpc>
              <a:spcBef>
                <a:spcPts val="0"/>
              </a:spcBef>
              <a:spcAft>
                <a:spcPts val="0"/>
              </a:spcAft>
              <a:buFont typeface="+mj-lt"/>
              <a:buAutoNum type="alphaLcParenR"/>
            </a:pPr>
            <a:r>
              <a:rPr lang="en-US" dirty="0">
                <a:ea typeface="Times New Roman"/>
                <a:cs typeface="Times New Roman"/>
              </a:rPr>
              <a:t>They are slow learners</a:t>
            </a:r>
          </a:p>
          <a:p>
            <a:pPr marL="690563" lvl="0">
              <a:lnSpc>
                <a:spcPct val="115000"/>
              </a:lnSpc>
              <a:spcBef>
                <a:spcPts val="0"/>
              </a:spcBef>
              <a:spcAft>
                <a:spcPts val="0"/>
              </a:spcAft>
              <a:buFont typeface="+mj-lt"/>
              <a:buAutoNum type="alphaLcParenR"/>
            </a:pPr>
            <a:r>
              <a:rPr lang="en-US" dirty="0">
                <a:ea typeface="Times New Roman"/>
                <a:cs typeface="Times New Roman"/>
              </a:rPr>
              <a:t>They need constant supervision</a:t>
            </a:r>
          </a:p>
          <a:p>
            <a:pPr marL="690563" lvl="0">
              <a:lnSpc>
                <a:spcPct val="115000"/>
              </a:lnSpc>
              <a:spcBef>
                <a:spcPts val="0"/>
              </a:spcBef>
              <a:spcAft>
                <a:spcPts val="0"/>
              </a:spcAft>
              <a:buFont typeface="+mj-lt"/>
              <a:buAutoNum type="alphaLcParenR"/>
            </a:pPr>
            <a:r>
              <a:rPr lang="en-US" dirty="0">
                <a:ea typeface="Times New Roman"/>
                <a:cs typeface="Times New Roman"/>
              </a:rPr>
              <a:t>They thrive on feedback and may feel more invested in with frequent check ins</a:t>
            </a:r>
          </a:p>
          <a:p>
            <a:pPr marL="690563" lvl="0">
              <a:lnSpc>
                <a:spcPct val="115000"/>
              </a:lnSpc>
              <a:spcBef>
                <a:spcPts val="0"/>
              </a:spcBef>
              <a:spcAft>
                <a:spcPts val="1000"/>
              </a:spcAft>
              <a:buFont typeface="+mj-lt"/>
              <a:buAutoNum type="alphaLcParenR"/>
            </a:pPr>
            <a:r>
              <a:rPr lang="en-US" dirty="0">
                <a:ea typeface="Times New Roman"/>
                <a:cs typeface="Times New Roman"/>
              </a:rPr>
              <a:t>They are afraid to ask questions</a:t>
            </a:r>
          </a:p>
        </p:txBody>
      </p:sp>
    </p:spTree>
    <p:extLst>
      <p:ext uri="{BB962C8B-B14F-4D97-AF65-F5344CB8AC3E}">
        <p14:creationId xmlns:p14="http://schemas.microsoft.com/office/powerpoint/2010/main" val="13564904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Which of the following best describes how Luis felt after his first days on the job?</a:t>
            </a:r>
          </a:p>
          <a:p>
            <a:pPr marL="690563" lvl="0">
              <a:lnSpc>
                <a:spcPct val="115000"/>
              </a:lnSpc>
              <a:spcBef>
                <a:spcPts val="0"/>
              </a:spcBef>
              <a:spcAft>
                <a:spcPts val="0"/>
              </a:spcAft>
              <a:buFont typeface="+mj-lt"/>
              <a:buAutoNum type="alphaLcParenR"/>
            </a:pPr>
            <a:r>
              <a:rPr lang="en-US" dirty="0">
                <a:ea typeface="Times New Roman"/>
                <a:cs typeface="Times New Roman"/>
              </a:rPr>
              <a:t>Ignored</a:t>
            </a:r>
          </a:p>
          <a:p>
            <a:pPr marL="690563" lvl="0">
              <a:lnSpc>
                <a:spcPct val="115000"/>
              </a:lnSpc>
              <a:spcBef>
                <a:spcPts val="0"/>
              </a:spcBef>
              <a:spcAft>
                <a:spcPts val="0"/>
              </a:spcAft>
              <a:buFont typeface="+mj-lt"/>
              <a:buAutoNum type="alphaLcParenR"/>
            </a:pPr>
            <a:r>
              <a:rPr lang="en-US" dirty="0">
                <a:ea typeface="Times New Roman"/>
                <a:cs typeface="Times New Roman"/>
              </a:rPr>
              <a:t>Invested in</a:t>
            </a:r>
          </a:p>
          <a:p>
            <a:pPr marL="690563" lvl="0">
              <a:lnSpc>
                <a:spcPct val="115000"/>
              </a:lnSpc>
              <a:spcBef>
                <a:spcPts val="0"/>
              </a:spcBef>
              <a:spcAft>
                <a:spcPts val="0"/>
              </a:spcAft>
              <a:buFont typeface="+mj-lt"/>
              <a:buAutoNum type="alphaLcParenR"/>
            </a:pPr>
            <a:r>
              <a:rPr lang="en-US" dirty="0">
                <a:ea typeface="Times New Roman"/>
                <a:cs typeface="Times New Roman"/>
              </a:rPr>
              <a:t>Overlooked</a:t>
            </a:r>
          </a:p>
          <a:p>
            <a:pPr marL="690563" lvl="0">
              <a:lnSpc>
                <a:spcPct val="115000"/>
              </a:lnSpc>
              <a:spcBef>
                <a:spcPts val="0"/>
              </a:spcBef>
              <a:spcAft>
                <a:spcPts val="1000"/>
              </a:spcAft>
              <a:buFont typeface="+mj-lt"/>
              <a:buAutoNum type="alphaLcParenR"/>
            </a:pPr>
            <a:r>
              <a:rPr lang="en-US" dirty="0">
                <a:ea typeface="Times New Roman"/>
                <a:cs typeface="Times New Roman"/>
              </a:rPr>
              <a:t>Anxious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Why do you think Luis’s manager contacted him via email?</a:t>
            </a:r>
          </a:p>
          <a:p>
            <a:pPr marL="690563" lvl="0">
              <a:lnSpc>
                <a:spcPct val="115000"/>
              </a:lnSpc>
              <a:spcBef>
                <a:spcPts val="0"/>
              </a:spcBef>
              <a:spcAft>
                <a:spcPts val="0"/>
              </a:spcAft>
              <a:buFont typeface="+mj-lt"/>
              <a:buAutoNum type="alphaLcParenR"/>
            </a:pPr>
            <a:r>
              <a:rPr lang="en-US" dirty="0">
                <a:ea typeface="Times New Roman"/>
                <a:cs typeface="Times New Roman"/>
              </a:rPr>
              <a:t>It is easier than being on the phone</a:t>
            </a:r>
          </a:p>
          <a:p>
            <a:pPr marL="690563" lvl="0">
              <a:lnSpc>
                <a:spcPct val="115000"/>
              </a:lnSpc>
              <a:spcBef>
                <a:spcPts val="0"/>
              </a:spcBef>
              <a:spcAft>
                <a:spcPts val="0"/>
              </a:spcAft>
              <a:buFont typeface="+mj-lt"/>
              <a:buAutoNum type="alphaLcParenR"/>
            </a:pPr>
            <a:r>
              <a:rPr lang="en-US" dirty="0">
                <a:ea typeface="Times New Roman"/>
                <a:cs typeface="Times New Roman"/>
              </a:rPr>
              <a:t>The manager was too lazy to call</a:t>
            </a:r>
          </a:p>
          <a:p>
            <a:pPr marL="690563" lvl="0">
              <a:lnSpc>
                <a:spcPct val="115000"/>
              </a:lnSpc>
              <a:spcBef>
                <a:spcPts val="0"/>
              </a:spcBef>
              <a:spcAft>
                <a:spcPts val="0"/>
              </a:spcAft>
              <a:buFont typeface="+mj-lt"/>
              <a:buAutoNum type="alphaLcParenR"/>
            </a:pPr>
            <a:r>
              <a:rPr lang="en-US" dirty="0">
                <a:ea typeface="Times New Roman"/>
                <a:cs typeface="Times New Roman"/>
              </a:rPr>
              <a:t>Email is more concise</a:t>
            </a:r>
          </a:p>
          <a:p>
            <a:pPr marL="690563" lvl="0">
              <a:lnSpc>
                <a:spcPct val="115000"/>
              </a:lnSpc>
              <a:spcBef>
                <a:spcPts val="0"/>
              </a:spcBef>
              <a:spcAft>
                <a:spcPts val="1000"/>
              </a:spcAft>
              <a:buFont typeface="+mj-lt"/>
              <a:buAutoNum type="alphaLcParenR"/>
            </a:pPr>
            <a:r>
              <a:rPr lang="en-US" dirty="0">
                <a:ea typeface="Times New Roman"/>
                <a:cs typeface="Times New Roman"/>
              </a:rPr>
              <a:t>Millennials often prefer to interact via email than over the phone, due to their tech-savvy nature</a:t>
            </a:r>
          </a:p>
        </p:txBody>
      </p:sp>
    </p:spTree>
    <p:extLst>
      <p:ext uri="{BB962C8B-B14F-4D97-AF65-F5344CB8AC3E}">
        <p14:creationId xmlns:p14="http://schemas.microsoft.com/office/powerpoint/2010/main" val="13564904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1816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should happen prior to the employee’s first day on the job?</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Email or phone contact with the manager or supervisor</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A career path should be clearly outlined</a:t>
            </a:r>
          </a:p>
          <a:p>
            <a:pPr marL="690563" lvl="0">
              <a:lnSpc>
                <a:spcPct val="115000"/>
              </a:lnSpc>
              <a:spcBef>
                <a:spcPts val="0"/>
              </a:spcBef>
              <a:spcAft>
                <a:spcPts val="1000"/>
              </a:spcAft>
              <a:buFont typeface="+mj-lt"/>
              <a:buAutoNum type="alphaLcParenR"/>
            </a:pPr>
            <a:r>
              <a:rPr lang="en-US" dirty="0">
                <a:ea typeface="Times New Roman"/>
                <a:cs typeface="Times New Roman"/>
              </a:rPr>
              <a:t>30 day goals should be set</a:t>
            </a:r>
          </a:p>
          <a:p>
            <a:pPr marL="347663" marR="0" indent="-4763">
              <a:lnSpc>
                <a:spcPct val="115000"/>
              </a:lnSpc>
              <a:spcBef>
                <a:spcPts val="0"/>
              </a:spcBef>
              <a:spcAft>
                <a:spcPts val="1000"/>
              </a:spcAft>
            </a:pPr>
            <a:r>
              <a:rPr lang="en-US" dirty="0">
                <a:solidFill>
                  <a:srgbClr val="FF0000"/>
                </a:solidFill>
                <a:ea typeface="Times New Roman"/>
                <a:cs typeface="Times New Roman"/>
              </a:rPr>
              <a:t>Prior to the employee’s arrival, there should be contact between employee and manager and supervisor. Millennial employees, who are tech-savvy, may prefer email to phone contact.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Which of the following should be on the Pre-Arrival checklist?</a:t>
            </a:r>
          </a:p>
          <a:p>
            <a:pPr marL="690563" lvl="0">
              <a:lnSpc>
                <a:spcPct val="115000"/>
              </a:lnSpc>
              <a:spcBef>
                <a:spcPts val="0"/>
              </a:spcBef>
              <a:spcAft>
                <a:spcPts val="0"/>
              </a:spcAft>
              <a:buFont typeface="+mj-lt"/>
              <a:buAutoNum type="alphaLcParenR"/>
            </a:pPr>
            <a:r>
              <a:rPr lang="en-US" dirty="0">
                <a:ea typeface="Times New Roman"/>
                <a:cs typeface="Times New Roman"/>
              </a:rPr>
              <a:t>Prepare a packet with the organization chart and other important policies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Set up the employee’s work station</a:t>
            </a:r>
          </a:p>
          <a:p>
            <a:pPr marL="690563" lvl="0">
              <a:lnSpc>
                <a:spcPct val="115000"/>
              </a:lnSpc>
              <a:spcBef>
                <a:spcPts val="0"/>
              </a:spcBef>
              <a:spcAft>
                <a:spcPts val="1000"/>
              </a:spcAft>
              <a:buFont typeface="+mj-lt"/>
              <a:buAutoNum type="alphaLcParenR"/>
            </a:pPr>
            <a:r>
              <a:rPr lang="en-US" dirty="0">
                <a:ea typeface="Times New Roman"/>
                <a:cs typeface="Times New Roman"/>
              </a:rPr>
              <a:t>Send an email introducing the new employee to the team</a:t>
            </a:r>
          </a:p>
          <a:p>
            <a:pPr marL="347663" marR="0" indent="-4763">
              <a:lnSpc>
                <a:spcPct val="115000"/>
              </a:lnSpc>
              <a:spcBef>
                <a:spcPts val="0"/>
              </a:spcBef>
              <a:spcAft>
                <a:spcPts val="1000"/>
              </a:spcAft>
            </a:pPr>
            <a:r>
              <a:rPr lang="en-US" dirty="0">
                <a:solidFill>
                  <a:srgbClr val="FF0000"/>
                </a:solidFill>
                <a:ea typeface="Times New Roman"/>
                <a:cs typeface="Times New Roman"/>
              </a:rPr>
              <a:t>All of these should be on the pre-arrival checklist. Having packets of materials ready, the workstation stocked and set up, and the team members prepared for the new employee’s arrival all help make the employee feel welcome and the first day go more smoothly.</a:t>
            </a:r>
            <a:endParaRPr lang="en-US" dirty="0"/>
          </a:p>
        </p:txBody>
      </p:sp>
    </p:spTree>
    <p:extLst>
      <p:ext uri="{BB962C8B-B14F-4D97-AF65-F5344CB8AC3E}">
        <p14:creationId xmlns:p14="http://schemas.microsoft.com/office/powerpoint/2010/main" val="253220004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Which of the following should be the FIRST thing on the Arrival checklist?</a:t>
            </a:r>
          </a:p>
          <a:p>
            <a:pPr marL="690563" lvl="0">
              <a:lnSpc>
                <a:spcPct val="115000"/>
              </a:lnSpc>
              <a:spcBef>
                <a:spcPts val="0"/>
              </a:spcBef>
              <a:spcAft>
                <a:spcPts val="0"/>
              </a:spcAft>
              <a:buFont typeface="+mj-lt"/>
              <a:buAutoNum type="alphaLcParenR"/>
            </a:pPr>
            <a:r>
              <a:rPr lang="en-US" dirty="0">
                <a:ea typeface="Times New Roman"/>
                <a:cs typeface="Times New Roman"/>
              </a:rPr>
              <a:t>Go over technology policies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Greet the employee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Send the employee to orientation</a:t>
            </a:r>
          </a:p>
          <a:p>
            <a:pPr marL="690563" lvl="0">
              <a:lnSpc>
                <a:spcPct val="115000"/>
              </a:lnSpc>
              <a:spcBef>
                <a:spcPts val="0"/>
              </a:spcBef>
              <a:spcAft>
                <a:spcPts val="1000"/>
              </a:spcAft>
              <a:buFont typeface="+mj-lt"/>
              <a:buAutoNum type="alphaLcParenR"/>
            </a:pPr>
            <a:r>
              <a:rPr lang="en-US" dirty="0">
                <a:ea typeface="Times New Roman"/>
                <a:cs typeface="Times New Roman"/>
              </a:rPr>
              <a:t>Have the employee fill out HR paperwork</a:t>
            </a:r>
          </a:p>
          <a:p>
            <a:pPr marL="347663" marR="0" indent="-4763">
              <a:lnSpc>
                <a:spcPct val="115000"/>
              </a:lnSpc>
              <a:spcBef>
                <a:spcPts val="0"/>
              </a:spcBef>
              <a:spcAft>
                <a:spcPts val="1000"/>
              </a:spcAft>
            </a:pPr>
            <a:r>
              <a:rPr lang="en-US" dirty="0">
                <a:solidFill>
                  <a:srgbClr val="FF0000"/>
                </a:solidFill>
                <a:ea typeface="Times New Roman"/>
                <a:cs typeface="Times New Roman"/>
              </a:rPr>
              <a:t>The first thing on the checklist for Arrival should be to greet the employee. If you cannot greet the employee yourself, assign someone to do so.</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Which of the following should be on the Arrival checklist?</a:t>
            </a:r>
          </a:p>
          <a:p>
            <a:pPr marL="690563" lvl="0">
              <a:lnSpc>
                <a:spcPct val="115000"/>
              </a:lnSpc>
              <a:spcBef>
                <a:spcPts val="0"/>
              </a:spcBef>
              <a:spcAft>
                <a:spcPts val="0"/>
              </a:spcAft>
              <a:buFont typeface="+mj-lt"/>
              <a:buAutoNum type="alphaLcParenR"/>
            </a:pPr>
            <a:r>
              <a:rPr lang="en-US" dirty="0">
                <a:ea typeface="Times New Roman"/>
                <a:cs typeface="Times New Roman"/>
              </a:rPr>
              <a:t>Set 30 day goals with the employee</a:t>
            </a:r>
          </a:p>
          <a:p>
            <a:pPr marL="690563" lvl="0">
              <a:lnSpc>
                <a:spcPct val="115000"/>
              </a:lnSpc>
              <a:spcBef>
                <a:spcPts val="0"/>
              </a:spcBef>
              <a:spcAft>
                <a:spcPts val="0"/>
              </a:spcAft>
              <a:buFont typeface="+mj-lt"/>
              <a:buAutoNum type="alphaLcParenR"/>
            </a:pPr>
            <a:r>
              <a:rPr lang="en-US" dirty="0">
                <a:ea typeface="Times New Roman"/>
                <a:cs typeface="Times New Roman"/>
              </a:rPr>
              <a:t>Set individual goals with the employee</a:t>
            </a:r>
          </a:p>
          <a:p>
            <a:pPr marL="690563" lvl="0">
              <a:lnSpc>
                <a:spcPct val="115000"/>
              </a:lnSpc>
              <a:spcBef>
                <a:spcPts val="0"/>
              </a:spcBef>
              <a:spcAft>
                <a:spcPts val="0"/>
              </a:spcAft>
              <a:buFont typeface="+mj-lt"/>
              <a:buAutoNum type="alphaLcParenR"/>
            </a:pPr>
            <a:r>
              <a:rPr lang="en-US" dirty="0">
                <a:ea typeface="Times New Roman"/>
                <a:cs typeface="Times New Roman"/>
              </a:rPr>
              <a:t>Discuss training expectations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Go over the employee’s job description</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Shortly after arrival, you should go over the employee’s job description. This is especially important with Millennials, who value clear guidelines and expectations.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57705077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1816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Which of the following should be on the first day checklist?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Review technology policies</a:t>
            </a:r>
          </a:p>
          <a:p>
            <a:pPr marL="690563" lvl="0">
              <a:lnSpc>
                <a:spcPct val="115000"/>
              </a:lnSpc>
              <a:spcBef>
                <a:spcPts val="0"/>
              </a:spcBef>
              <a:spcAft>
                <a:spcPts val="0"/>
              </a:spcAft>
              <a:buFont typeface="+mj-lt"/>
              <a:buAutoNum type="alphaLcParenR"/>
            </a:pPr>
            <a:r>
              <a:rPr lang="en-US" dirty="0">
                <a:ea typeface="Times New Roman"/>
                <a:cs typeface="Times New Roman"/>
              </a:rPr>
              <a:t>Give the employee a tour</a:t>
            </a:r>
          </a:p>
          <a:p>
            <a:pPr marL="690563" lvl="0">
              <a:lnSpc>
                <a:spcPct val="115000"/>
              </a:lnSpc>
              <a:spcBef>
                <a:spcPts val="0"/>
              </a:spcBef>
              <a:spcAft>
                <a:spcPts val="1000"/>
              </a:spcAft>
              <a:buFont typeface="+mj-lt"/>
              <a:buAutoNum type="alphaLcParenR"/>
            </a:pPr>
            <a:r>
              <a:rPr lang="en-US" dirty="0">
                <a:ea typeface="Times New Roman"/>
                <a:cs typeface="Times New Roman"/>
              </a:rPr>
              <a:t>Set up a time to have lunch with the employee</a:t>
            </a:r>
          </a:p>
          <a:p>
            <a:pPr marL="347663" marR="0" indent="-4763">
              <a:lnSpc>
                <a:spcPct val="115000"/>
              </a:lnSpc>
              <a:spcBef>
                <a:spcPts val="0"/>
              </a:spcBef>
              <a:spcAft>
                <a:spcPts val="1000"/>
              </a:spcAft>
            </a:pPr>
            <a:r>
              <a:rPr lang="en-US" dirty="0">
                <a:solidFill>
                  <a:srgbClr val="FF0000"/>
                </a:solidFill>
                <a:ea typeface="Times New Roman"/>
                <a:cs typeface="Times New Roman"/>
              </a:rPr>
              <a:t>The first day checklist should include going over the technology use policies and giving the new hire a tour. Ideally, you will have lunch with the new hire on the first day, but if this is not possible you should do so in the first week.</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Which of the following is true of Millennials and technology policies in the workplace?</a:t>
            </a:r>
          </a:p>
          <a:p>
            <a:pPr marL="690563" lvl="0">
              <a:lnSpc>
                <a:spcPct val="115000"/>
              </a:lnSpc>
              <a:spcBef>
                <a:spcPts val="0"/>
              </a:spcBef>
              <a:spcAft>
                <a:spcPts val="0"/>
              </a:spcAft>
              <a:buFont typeface="+mj-lt"/>
              <a:buAutoNum type="alphaLcParenR"/>
            </a:pPr>
            <a:r>
              <a:rPr lang="en-US" dirty="0">
                <a:ea typeface="Times New Roman"/>
                <a:cs typeface="Times New Roman"/>
              </a:rPr>
              <a:t>They need strict use policies</a:t>
            </a:r>
          </a:p>
          <a:p>
            <a:pPr marL="690563" lvl="0">
              <a:lnSpc>
                <a:spcPct val="115000"/>
              </a:lnSpc>
              <a:spcBef>
                <a:spcPts val="0"/>
              </a:spcBef>
              <a:spcAft>
                <a:spcPts val="0"/>
              </a:spcAft>
              <a:buFont typeface="+mj-lt"/>
              <a:buAutoNum type="alphaLcParenR"/>
            </a:pPr>
            <a:r>
              <a:rPr lang="en-US" dirty="0">
                <a:ea typeface="Times New Roman"/>
                <a:cs typeface="Times New Roman"/>
              </a:rPr>
              <a:t>They do not need these policies explained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may need personal use policies explained very clearly</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They do not obey them</a:t>
            </a:r>
          </a:p>
          <a:p>
            <a:pPr marL="347663" marR="0" indent="-4763">
              <a:lnSpc>
                <a:spcPct val="115000"/>
              </a:lnSpc>
              <a:spcBef>
                <a:spcPts val="0"/>
              </a:spcBef>
              <a:spcAft>
                <a:spcPts val="1000"/>
              </a:spcAft>
            </a:pPr>
            <a:r>
              <a:rPr lang="en-US" dirty="0">
                <a:solidFill>
                  <a:srgbClr val="FF0000"/>
                </a:solidFill>
                <a:ea typeface="Times New Roman"/>
                <a:cs typeface="Times New Roman"/>
              </a:rPr>
              <a:t>Because Millennials are used to being connected via social media and the internet, they may not be clear on the boundaries between personal and professional use. Take the time to explain these policies clearly.</a:t>
            </a:r>
            <a:endParaRPr lang="en-US" dirty="0">
              <a:ea typeface="Times New Roman"/>
              <a:cs typeface="Times New Roman"/>
            </a:endParaRPr>
          </a:p>
        </p:txBody>
      </p:sp>
    </p:spTree>
    <p:extLst>
      <p:ext uri="{BB962C8B-B14F-4D97-AF65-F5344CB8AC3E}">
        <p14:creationId xmlns:p14="http://schemas.microsoft.com/office/powerpoint/2010/main" val="189095682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of the following should be on the first month checklist?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Regular check ins with the employee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Setting personal development goals</a:t>
            </a:r>
          </a:p>
          <a:p>
            <a:pPr marL="690563" lvl="0">
              <a:lnSpc>
                <a:spcPct val="115000"/>
              </a:lnSpc>
              <a:spcBef>
                <a:spcPts val="0"/>
              </a:spcBef>
              <a:spcAft>
                <a:spcPts val="0"/>
              </a:spcAft>
              <a:buFont typeface="+mj-lt"/>
              <a:buAutoNum type="alphaLcParenR"/>
            </a:pPr>
            <a:r>
              <a:rPr lang="en-US" dirty="0">
                <a:ea typeface="Times New Roman"/>
                <a:cs typeface="Times New Roman"/>
              </a:rPr>
              <a:t>Going over the job description</a:t>
            </a:r>
          </a:p>
          <a:p>
            <a:pPr marL="690563" lvl="0">
              <a:lnSpc>
                <a:spcPct val="115000"/>
              </a:lnSpc>
              <a:spcBef>
                <a:spcPts val="0"/>
              </a:spcBef>
              <a:spcAft>
                <a:spcPts val="1000"/>
              </a:spcAft>
              <a:buFont typeface="+mj-lt"/>
              <a:buAutoNum type="alphaLcParenR"/>
            </a:pPr>
            <a:r>
              <a:rPr lang="en-US" dirty="0">
                <a:ea typeface="Times New Roman"/>
                <a:cs typeface="Times New Roman"/>
              </a:rPr>
              <a:t>Lunch with the employee</a:t>
            </a:r>
          </a:p>
          <a:p>
            <a:pPr marL="347663" marR="0" indent="-4763">
              <a:lnSpc>
                <a:spcPct val="115000"/>
              </a:lnSpc>
              <a:spcBef>
                <a:spcPts val="0"/>
              </a:spcBef>
              <a:spcAft>
                <a:spcPts val="1000"/>
              </a:spcAft>
            </a:pPr>
            <a:r>
              <a:rPr lang="en-US" dirty="0">
                <a:solidFill>
                  <a:srgbClr val="FF0000"/>
                </a:solidFill>
                <a:ea typeface="Times New Roman"/>
                <a:cs typeface="Times New Roman"/>
              </a:rPr>
              <a:t>It is key to check in regularly with the employee in the first month. Millennials are used to lots of interaction and feedback, and providing this in the first month can increase retention.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Why is a first month checklist especially important with Millennial employees?</a:t>
            </a:r>
          </a:p>
          <a:p>
            <a:pPr marL="690563" lvl="0">
              <a:lnSpc>
                <a:spcPct val="115000"/>
              </a:lnSpc>
              <a:spcBef>
                <a:spcPts val="0"/>
              </a:spcBef>
              <a:spcAft>
                <a:spcPts val="0"/>
              </a:spcAft>
              <a:buFont typeface="+mj-lt"/>
              <a:buAutoNum type="alphaLcParenR"/>
            </a:pPr>
            <a:r>
              <a:rPr lang="en-US" dirty="0">
                <a:ea typeface="Times New Roman"/>
                <a:cs typeface="Times New Roman"/>
              </a:rPr>
              <a:t>They are slow learners</a:t>
            </a:r>
          </a:p>
          <a:p>
            <a:pPr marL="690563" lvl="0">
              <a:lnSpc>
                <a:spcPct val="115000"/>
              </a:lnSpc>
              <a:spcBef>
                <a:spcPts val="0"/>
              </a:spcBef>
              <a:spcAft>
                <a:spcPts val="0"/>
              </a:spcAft>
              <a:buFont typeface="+mj-lt"/>
              <a:buAutoNum type="alphaLcParenR"/>
            </a:pPr>
            <a:r>
              <a:rPr lang="en-US" dirty="0">
                <a:ea typeface="Times New Roman"/>
                <a:cs typeface="Times New Roman"/>
              </a:rPr>
              <a:t>They need constant supervision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thrive on feedback and may feel more invested in with frequent check ins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They are afraid to ask questions</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thrive on feedback, and also benefit from feeling invested in. A First Month checklist provides opportunities for feedback and investiture, which can increase retention of Millennial employees.</a:t>
            </a:r>
            <a:endParaRPr lang="en-US" dirty="0"/>
          </a:p>
        </p:txBody>
      </p:sp>
    </p:spTree>
    <p:extLst>
      <p:ext uri="{BB962C8B-B14F-4D97-AF65-F5344CB8AC3E}">
        <p14:creationId xmlns:p14="http://schemas.microsoft.com/office/powerpoint/2010/main" val="304108901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Which of the following best describes how Luis felt after his first days on the job?</a:t>
            </a:r>
          </a:p>
          <a:p>
            <a:pPr marL="690563" lvl="0">
              <a:lnSpc>
                <a:spcPct val="115000"/>
              </a:lnSpc>
              <a:spcBef>
                <a:spcPts val="0"/>
              </a:spcBef>
              <a:spcAft>
                <a:spcPts val="0"/>
              </a:spcAft>
              <a:buFont typeface="+mj-lt"/>
              <a:buAutoNum type="alphaLcParenR"/>
            </a:pPr>
            <a:r>
              <a:rPr lang="en-US" dirty="0">
                <a:ea typeface="Times New Roman"/>
                <a:cs typeface="Times New Roman"/>
              </a:rPr>
              <a:t>Ignored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Invested in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Overlooked</a:t>
            </a:r>
          </a:p>
          <a:p>
            <a:pPr marL="690563" lvl="0">
              <a:lnSpc>
                <a:spcPct val="115000"/>
              </a:lnSpc>
              <a:spcBef>
                <a:spcPts val="0"/>
              </a:spcBef>
              <a:spcAft>
                <a:spcPts val="1000"/>
              </a:spcAft>
              <a:buFont typeface="+mj-lt"/>
              <a:buAutoNum type="alphaLcParenR"/>
            </a:pPr>
            <a:r>
              <a:rPr lang="en-US" dirty="0">
                <a:ea typeface="Times New Roman"/>
                <a:cs typeface="Times New Roman"/>
              </a:rPr>
              <a:t>Anxious</a:t>
            </a:r>
          </a:p>
          <a:p>
            <a:pPr marL="347663" marR="0" indent="-4763">
              <a:lnSpc>
                <a:spcPct val="115000"/>
              </a:lnSpc>
              <a:spcBef>
                <a:spcPts val="0"/>
              </a:spcBef>
              <a:spcAft>
                <a:spcPts val="1000"/>
              </a:spcAft>
            </a:pPr>
            <a:r>
              <a:rPr lang="en-US" dirty="0">
                <a:solidFill>
                  <a:srgbClr val="FF0000"/>
                </a:solidFill>
                <a:ea typeface="Times New Roman"/>
                <a:cs typeface="Times New Roman"/>
              </a:rPr>
              <a:t>Because his manager used checklists from pre-arrival through the first week on the job, Luis felt invested in by the organization. The onboarding process helped to bring him into the organization smoothly and in a way that addressed his needs as a Millennial.</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Why do you think Luis’s manager contacted him via email?</a:t>
            </a:r>
          </a:p>
          <a:p>
            <a:pPr marL="690563" lvl="0">
              <a:lnSpc>
                <a:spcPct val="115000"/>
              </a:lnSpc>
              <a:spcBef>
                <a:spcPts val="0"/>
              </a:spcBef>
              <a:spcAft>
                <a:spcPts val="0"/>
              </a:spcAft>
              <a:buFont typeface="+mj-lt"/>
              <a:buAutoNum type="alphaLcParenR"/>
            </a:pPr>
            <a:r>
              <a:rPr lang="en-US" dirty="0">
                <a:ea typeface="Times New Roman"/>
                <a:cs typeface="Times New Roman"/>
              </a:rPr>
              <a:t>It is easier than being on the phone</a:t>
            </a:r>
          </a:p>
          <a:p>
            <a:pPr marL="690563" lvl="0">
              <a:lnSpc>
                <a:spcPct val="115000"/>
              </a:lnSpc>
              <a:spcBef>
                <a:spcPts val="0"/>
              </a:spcBef>
              <a:spcAft>
                <a:spcPts val="0"/>
              </a:spcAft>
              <a:buFont typeface="+mj-lt"/>
              <a:buAutoNum type="alphaLcParenR"/>
            </a:pPr>
            <a:r>
              <a:rPr lang="en-US" dirty="0">
                <a:ea typeface="Times New Roman"/>
                <a:cs typeface="Times New Roman"/>
              </a:rPr>
              <a:t>The manager was too lazy to call</a:t>
            </a:r>
          </a:p>
          <a:p>
            <a:pPr marL="690563" lvl="0">
              <a:lnSpc>
                <a:spcPct val="115000"/>
              </a:lnSpc>
              <a:spcBef>
                <a:spcPts val="0"/>
              </a:spcBef>
              <a:spcAft>
                <a:spcPts val="0"/>
              </a:spcAft>
              <a:buFont typeface="+mj-lt"/>
              <a:buAutoNum type="alphaLcParenR"/>
            </a:pPr>
            <a:r>
              <a:rPr lang="en-US" dirty="0">
                <a:ea typeface="Times New Roman"/>
                <a:cs typeface="Times New Roman"/>
              </a:rPr>
              <a:t>Email is more concise</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Millennials often prefer to interact via email than over the phone, due to their tech-savvy nature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Millennials often prefer to interact via email than over the phone. Luis’s manager was aware of this preference and used it in the pre-arrival phase.</a:t>
            </a:r>
            <a:endParaRPr lang="en-US" dirty="0">
              <a:ea typeface="Times New Roman"/>
              <a:cs typeface="Times New Roman"/>
            </a:endParaRPr>
          </a:p>
        </p:txBody>
      </p:sp>
    </p:spTree>
    <p:extLst>
      <p:ext uri="{BB962C8B-B14F-4D97-AF65-F5344CB8AC3E}">
        <p14:creationId xmlns:p14="http://schemas.microsoft.com/office/powerpoint/2010/main" val="13632454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6908446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a:bodyPr>
          <a:lstStyle/>
          <a:p>
            <a:r>
              <a:rPr lang="en-US" dirty="0"/>
              <a:t>Module Six: Engaging the Millennial Employee</a:t>
            </a:r>
          </a:p>
        </p:txBody>
      </p:sp>
      <p:sp>
        <p:nvSpPr>
          <p:cNvPr id="2867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Treat employees like partners, and they act like partners.</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Fred Allen</a:t>
            </a:r>
            <a:endParaRPr lang="en-US" sz="1400" dirty="0">
              <a:ea typeface="Times New Roman"/>
              <a:cs typeface="Times New Roman"/>
            </a:endParaRPr>
          </a:p>
          <a:p>
            <a:endParaRPr lang="en-US" dirty="0"/>
          </a:p>
        </p:txBody>
      </p:sp>
      <p:sp>
        <p:nvSpPr>
          <p:cNvPr id="28675" name="Content Placeholder 2"/>
          <p:cNvSpPr>
            <a:spLocks noGrp="1"/>
          </p:cNvSpPr>
          <p:nvPr>
            <p:ph type="body" sz="quarter" idx="11"/>
          </p:nvPr>
        </p:nvSpPr>
        <p:spPr/>
        <p:txBody>
          <a:bodyPr>
            <a:normAutofit/>
          </a:bodyPr>
          <a:lstStyle/>
          <a:p>
            <a:endParaRPr lang="en-US" dirty="0"/>
          </a:p>
          <a:p>
            <a:r>
              <a:rPr lang="en-US" dirty="0"/>
              <a:t>One of the most important things that a manager can do in the onboarding process is engaging the millennial employee. Millennials are interactive – they thrive when they can explore, do, and experience. </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8A6AFDB4-ED7C-4E60-9639-CEBC471C3CC0}"/>
              </a:ext>
            </a:extLst>
          </p:cNvPr>
          <p:cNvSpPr>
            <a:spLocks noGrp="1"/>
          </p:cNvSpPr>
          <p:nvPr>
            <p:ph sz="quarter" idx="11"/>
          </p:nvPr>
        </p:nvSpPr>
        <p:spPr/>
        <p:txBody>
          <a:bodyPr/>
          <a:lstStyle/>
          <a:p>
            <a:endParaRPr lang="en-US"/>
          </a:p>
        </p:txBody>
      </p:sp>
      <p:sp>
        <p:nvSpPr>
          <p:cNvPr id="29698" name="Title 1"/>
          <p:cNvSpPr>
            <a:spLocks noGrp="1"/>
          </p:cNvSpPr>
          <p:nvPr>
            <p:ph type="title"/>
          </p:nvPr>
        </p:nvSpPr>
        <p:spPr/>
        <p:txBody>
          <a:bodyPr/>
          <a:lstStyle/>
          <a:p>
            <a:r>
              <a:rPr lang="en-US" dirty="0"/>
              <a:t>Create an Informal Program</a:t>
            </a:r>
          </a:p>
        </p:txBody>
      </p:sp>
      <p:grpSp>
        <p:nvGrpSpPr>
          <p:cNvPr id="3" name="Group 2">
            <a:extLst>
              <a:ext uri="{FF2B5EF4-FFF2-40B4-BE49-F238E27FC236}">
                <a16:creationId xmlns:a16="http://schemas.microsoft.com/office/drawing/2014/main" id="{D779F598-6B48-4CD2-8D24-6CA542B043CA}"/>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12FB3681-6615-4E83-B554-D328E7EFB3CC}"/>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Use technology</a:t>
              </a:r>
            </a:p>
          </p:txBody>
        </p:sp>
        <p:sp>
          <p:nvSpPr>
            <p:cNvPr id="5" name="Freeform: Shape 4">
              <a:extLst>
                <a:ext uri="{FF2B5EF4-FFF2-40B4-BE49-F238E27FC236}">
                  <a16:creationId xmlns:a16="http://schemas.microsoft.com/office/drawing/2014/main" id="{6CB11314-012F-4604-B1C4-4A097AD61096}"/>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Small group or 1 on 1</a:t>
              </a:r>
            </a:p>
          </p:txBody>
        </p:sp>
        <p:sp>
          <p:nvSpPr>
            <p:cNvPr id="6" name="Freeform: Shape 5">
              <a:extLst>
                <a:ext uri="{FF2B5EF4-FFF2-40B4-BE49-F238E27FC236}">
                  <a16:creationId xmlns:a16="http://schemas.microsoft.com/office/drawing/2014/main" id="{77DDC297-256A-467C-A1EF-15C748CFA12A}"/>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Unstructured time</a:t>
              </a:r>
            </a:p>
          </p:txBody>
        </p:sp>
      </p:gr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D15383F-280F-4216-A6C6-D8D411E73714}"/>
              </a:ext>
            </a:extLst>
          </p:cNvPr>
          <p:cNvSpPr>
            <a:spLocks noGrp="1"/>
          </p:cNvSpPr>
          <p:nvPr>
            <p:ph sz="quarter" idx="11"/>
          </p:nvPr>
        </p:nvSpPr>
        <p:spPr/>
        <p:txBody>
          <a:bodyPr/>
          <a:lstStyle/>
          <a:p>
            <a:endParaRPr lang="en-US"/>
          </a:p>
        </p:txBody>
      </p:sp>
      <p:sp>
        <p:nvSpPr>
          <p:cNvPr id="30722" name="Title 1"/>
          <p:cNvSpPr>
            <a:spLocks noGrp="1"/>
          </p:cNvSpPr>
          <p:nvPr>
            <p:ph type="title"/>
          </p:nvPr>
        </p:nvSpPr>
        <p:spPr/>
        <p:txBody>
          <a:bodyPr/>
          <a:lstStyle/>
          <a:p>
            <a:r>
              <a:rPr lang="en-US" dirty="0"/>
              <a:t>Engage Employees One on One</a:t>
            </a:r>
          </a:p>
        </p:txBody>
      </p:sp>
      <p:grpSp>
        <p:nvGrpSpPr>
          <p:cNvPr id="3" name="Group 2">
            <a:extLst>
              <a:ext uri="{FF2B5EF4-FFF2-40B4-BE49-F238E27FC236}">
                <a16:creationId xmlns:a16="http://schemas.microsoft.com/office/drawing/2014/main" id="{464C3B7B-4821-4790-9006-9BD466BE8CEB}"/>
              </a:ext>
            </a:extLst>
          </p:cNvPr>
          <p:cNvGrpSpPr/>
          <p:nvPr/>
        </p:nvGrpSpPr>
        <p:grpSpPr>
          <a:xfrm>
            <a:off x="457200" y="1602409"/>
            <a:ext cx="8229600" cy="4521543"/>
            <a:chOff x="457200" y="1602409"/>
            <a:chExt cx="8229600" cy="4521543"/>
          </a:xfrm>
        </p:grpSpPr>
        <p:sp>
          <p:nvSpPr>
            <p:cNvPr id="4" name="Freeform: Shape 3">
              <a:extLst>
                <a:ext uri="{FF2B5EF4-FFF2-40B4-BE49-F238E27FC236}">
                  <a16:creationId xmlns:a16="http://schemas.microsoft.com/office/drawing/2014/main" id="{C7A2B2A6-5F67-4231-994A-77C2A56AF3CB}"/>
                </a:ext>
              </a:extLst>
            </p:cNvPr>
            <p:cNvSpPr/>
            <p:nvPr/>
          </p:nvSpPr>
          <p:spPr>
            <a:xfrm>
              <a:off x="971999" y="1602409"/>
              <a:ext cx="7200000" cy="1458562"/>
            </a:xfrm>
            <a:custGeom>
              <a:avLst/>
              <a:gdLst>
                <a:gd name="connsiteX0" fmla="*/ 0 w 7200000"/>
                <a:gd name="connsiteY0" fmla="*/ 0 h 1458562"/>
                <a:gd name="connsiteX1" fmla="*/ 7200000 w 7200000"/>
                <a:gd name="connsiteY1" fmla="*/ 0 h 1458562"/>
                <a:gd name="connsiteX2" fmla="*/ 7200000 w 7200000"/>
                <a:gd name="connsiteY2" fmla="*/ 1458562 h 1458562"/>
                <a:gd name="connsiteX3" fmla="*/ 0 w 7200000"/>
                <a:gd name="connsiteY3" fmla="*/ 1458562 h 1458562"/>
                <a:gd name="connsiteX4" fmla="*/ 0 w 720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0" h="1458562">
                  <a:moveTo>
                    <a:pt x="0" y="0"/>
                  </a:moveTo>
                  <a:lnTo>
                    <a:pt x="7200000" y="0"/>
                  </a:lnTo>
                  <a:lnTo>
                    <a:pt x="720000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9540" tIns="129540" rIns="129540" bIns="129540" numCol="1" spcCol="1270" anchor="ctr" anchorCtr="0">
              <a:noAutofit/>
            </a:bodyPr>
            <a:lstStyle/>
            <a:p>
              <a:pPr marL="0" lvl="0" indent="0" algn="ctr" defTabSz="2266950">
                <a:lnSpc>
                  <a:spcPct val="90000"/>
                </a:lnSpc>
                <a:spcBef>
                  <a:spcPct val="0"/>
                </a:spcBef>
                <a:spcAft>
                  <a:spcPct val="35000"/>
                </a:spcAft>
                <a:buNone/>
              </a:pPr>
              <a:r>
                <a:rPr lang="en-US" sz="5100" kern="1200" dirty="0"/>
                <a:t>High degree of interaction</a:t>
              </a:r>
            </a:p>
          </p:txBody>
        </p:sp>
        <p:sp>
          <p:nvSpPr>
            <p:cNvPr id="5" name="Freeform: Shape 4">
              <a:extLst>
                <a:ext uri="{FF2B5EF4-FFF2-40B4-BE49-F238E27FC236}">
                  <a16:creationId xmlns:a16="http://schemas.microsoft.com/office/drawing/2014/main" id="{7C392A2A-65D2-45EE-95FB-409D583106A5}"/>
                </a:ext>
              </a:extLst>
            </p:cNvPr>
            <p:cNvSpPr/>
            <p:nvPr/>
          </p:nvSpPr>
          <p:spPr>
            <a:xfrm>
              <a:off x="701999" y="3133900"/>
              <a:ext cx="7740000" cy="1458562"/>
            </a:xfrm>
            <a:custGeom>
              <a:avLst/>
              <a:gdLst>
                <a:gd name="connsiteX0" fmla="*/ 0 w 7740000"/>
                <a:gd name="connsiteY0" fmla="*/ 0 h 1458562"/>
                <a:gd name="connsiteX1" fmla="*/ 7740000 w 7740000"/>
                <a:gd name="connsiteY1" fmla="*/ 0 h 1458562"/>
                <a:gd name="connsiteX2" fmla="*/ 7740000 w 7740000"/>
                <a:gd name="connsiteY2" fmla="*/ 1458562 h 1458562"/>
                <a:gd name="connsiteX3" fmla="*/ 0 w 7740000"/>
                <a:gd name="connsiteY3" fmla="*/ 1458562 h 1458562"/>
                <a:gd name="connsiteX4" fmla="*/ 0 w 774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40000" h="1458562">
                  <a:moveTo>
                    <a:pt x="0" y="0"/>
                  </a:moveTo>
                  <a:lnTo>
                    <a:pt x="7740000" y="0"/>
                  </a:lnTo>
                  <a:lnTo>
                    <a:pt x="7740000" y="1458562"/>
                  </a:lnTo>
                  <a:lnTo>
                    <a:pt x="0" y="145856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29540" tIns="129540" rIns="129540" bIns="129540" numCol="1" spcCol="1270" anchor="ctr" anchorCtr="0">
              <a:noAutofit/>
            </a:bodyPr>
            <a:lstStyle/>
            <a:p>
              <a:pPr marL="0" lvl="0" indent="0" algn="ctr" defTabSz="2266950">
                <a:lnSpc>
                  <a:spcPct val="90000"/>
                </a:lnSpc>
                <a:spcBef>
                  <a:spcPct val="0"/>
                </a:spcBef>
                <a:spcAft>
                  <a:spcPct val="35000"/>
                </a:spcAft>
                <a:buNone/>
              </a:pPr>
              <a:r>
                <a:rPr lang="en-US" sz="5100" kern="1200" dirty="0"/>
                <a:t>Check in or have a brief chat</a:t>
              </a:r>
            </a:p>
          </p:txBody>
        </p:sp>
        <p:sp>
          <p:nvSpPr>
            <p:cNvPr id="6" name="Freeform: Shape 5">
              <a:extLst>
                <a:ext uri="{FF2B5EF4-FFF2-40B4-BE49-F238E27FC236}">
                  <a16:creationId xmlns:a16="http://schemas.microsoft.com/office/drawing/2014/main" id="{2E94283B-90FE-44BE-B84D-81709AC110CF}"/>
                </a:ext>
              </a:extLst>
            </p:cNvPr>
            <p:cNvSpPr/>
            <p:nvPr/>
          </p:nvSpPr>
          <p:spPr>
            <a:xfrm>
              <a:off x="457200" y="4665390"/>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29540" tIns="129540" rIns="129540" bIns="129540" numCol="1" spcCol="1270" anchor="ctr" anchorCtr="0">
              <a:noAutofit/>
            </a:bodyPr>
            <a:lstStyle/>
            <a:p>
              <a:pPr marL="0" lvl="0" indent="0" algn="ctr" defTabSz="2266950">
                <a:lnSpc>
                  <a:spcPct val="90000"/>
                </a:lnSpc>
                <a:spcBef>
                  <a:spcPct val="0"/>
                </a:spcBef>
                <a:spcAft>
                  <a:spcPct val="35000"/>
                </a:spcAft>
                <a:buNone/>
              </a:pPr>
              <a:r>
                <a:rPr lang="en-US" sz="5100" kern="1200" dirty="0"/>
                <a:t>Provide a sense of investment </a:t>
              </a:r>
            </a:p>
          </p:txBody>
        </p:sp>
      </p:gr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00B9F82B-7312-451D-A551-A1390BE057E5}"/>
              </a:ext>
            </a:extLst>
          </p:cNvPr>
          <p:cNvSpPr>
            <a:spLocks noGrp="1"/>
          </p:cNvSpPr>
          <p:nvPr>
            <p:ph sz="quarter" idx="11"/>
          </p:nvPr>
        </p:nvSpPr>
        <p:spPr/>
        <p:txBody>
          <a:bodyPr/>
          <a:lstStyle/>
          <a:p>
            <a:endParaRPr lang="en-US"/>
          </a:p>
        </p:txBody>
      </p:sp>
      <p:sp>
        <p:nvSpPr>
          <p:cNvPr id="31746" name="Title 1"/>
          <p:cNvSpPr>
            <a:spLocks noGrp="1"/>
          </p:cNvSpPr>
          <p:nvPr>
            <p:ph type="title"/>
          </p:nvPr>
        </p:nvSpPr>
        <p:spPr/>
        <p:txBody>
          <a:bodyPr/>
          <a:lstStyle/>
          <a:p>
            <a:r>
              <a:rPr lang="en-US" dirty="0"/>
              <a:t>The Role of Human Resources</a:t>
            </a:r>
          </a:p>
        </p:txBody>
      </p:sp>
      <p:grpSp>
        <p:nvGrpSpPr>
          <p:cNvPr id="3" name="Group 2">
            <a:extLst>
              <a:ext uri="{FF2B5EF4-FFF2-40B4-BE49-F238E27FC236}">
                <a16:creationId xmlns:a16="http://schemas.microsoft.com/office/drawing/2014/main" id="{875B3CCD-FF95-41F5-9AE5-29E21D3B5898}"/>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1A883ADA-BC07-4290-A500-724E9C0058F1}"/>
                </a:ext>
              </a:extLst>
            </p:cNvPr>
            <p:cNvSpPr/>
            <p:nvPr/>
          </p:nvSpPr>
          <p:spPr>
            <a:xfrm>
              <a:off x="457200" y="2143461"/>
              <a:ext cx="8229600" cy="856800"/>
            </a:xfrm>
            <a:prstGeom prst="rect">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E5287A46-1158-4456-8799-DDBF3FEB2328}"/>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Not just about paperwork</a:t>
              </a:r>
            </a:p>
          </p:txBody>
        </p:sp>
        <p:sp>
          <p:nvSpPr>
            <p:cNvPr id="6" name="Rectangle 5">
              <a:extLst>
                <a:ext uri="{FF2B5EF4-FFF2-40B4-BE49-F238E27FC236}">
                  <a16:creationId xmlns:a16="http://schemas.microsoft.com/office/drawing/2014/main" id="{9715CD5C-0CAF-4533-B6FC-771DD747AE83}"/>
                </a:ext>
              </a:extLst>
            </p:cNvPr>
            <p:cNvSpPr/>
            <p:nvPr/>
          </p:nvSpPr>
          <p:spPr>
            <a:xfrm>
              <a:off x="457200" y="3685701"/>
              <a:ext cx="8229600" cy="856800"/>
            </a:xfrm>
            <a:prstGeom prst="rect">
              <a:avLst/>
            </a:prstGeom>
          </p:spPr>
          <p:style>
            <a:lnRef idx="2">
              <a:schemeClr val="accent2">
                <a:hueOff val="2340759"/>
                <a:satOff val="-2919"/>
                <a:lumOff val="68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3B372E1F-EF11-4798-B692-77F2722F8146}"/>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Serve as gatekeeper</a:t>
              </a:r>
            </a:p>
          </p:txBody>
        </p:sp>
        <p:sp>
          <p:nvSpPr>
            <p:cNvPr id="8" name="Rectangle 7">
              <a:extLst>
                <a:ext uri="{FF2B5EF4-FFF2-40B4-BE49-F238E27FC236}">
                  <a16:creationId xmlns:a16="http://schemas.microsoft.com/office/drawing/2014/main" id="{F983B556-9179-41C5-B5CA-A6E8C6AE305A}"/>
                </a:ext>
              </a:extLst>
            </p:cNvPr>
            <p:cNvSpPr/>
            <p:nvPr/>
          </p:nvSpPr>
          <p:spPr>
            <a:xfrm>
              <a:off x="457200" y="5227941"/>
              <a:ext cx="8229600" cy="856800"/>
            </a:xfrm>
            <a:prstGeom prst="rect">
              <a:avLst/>
            </a:prstGeom>
          </p:spPr>
          <p:style>
            <a:lnRef idx="2">
              <a:schemeClr val="accent2">
                <a:hueOff val="4681519"/>
                <a:satOff val="-5839"/>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DDA7EB42-7DC5-438D-84F2-EC982763BB95}"/>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Onboarding ambassador</a:t>
              </a:r>
            </a:p>
          </p:txBody>
        </p:sp>
      </p:gr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2F43707-1D01-4D24-AE4A-29404C0E8557}"/>
              </a:ext>
            </a:extLst>
          </p:cNvPr>
          <p:cNvSpPr>
            <a:spLocks noGrp="1"/>
          </p:cNvSpPr>
          <p:nvPr>
            <p:ph sz="quarter" idx="11"/>
          </p:nvPr>
        </p:nvSpPr>
        <p:spPr/>
        <p:txBody>
          <a:bodyPr/>
          <a:lstStyle/>
          <a:p>
            <a:endParaRPr lang="en-US"/>
          </a:p>
        </p:txBody>
      </p:sp>
      <p:sp>
        <p:nvSpPr>
          <p:cNvPr id="32770" name="Title 1"/>
          <p:cNvSpPr>
            <a:spLocks noGrp="1"/>
          </p:cNvSpPr>
          <p:nvPr>
            <p:ph type="title"/>
          </p:nvPr>
        </p:nvSpPr>
        <p:spPr/>
        <p:txBody>
          <a:bodyPr/>
          <a:lstStyle/>
          <a:p>
            <a:r>
              <a:rPr lang="en-US" dirty="0"/>
              <a:t>The Role of Managers</a:t>
            </a:r>
          </a:p>
        </p:txBody>
      </p:sp>
      <p:grpSp>
        <p:nvGrpSpPr>
          <p:cNvPr id="3" name="Group 2">
            <a:extLst>
              <a:ext uri="{FF2B5EF4-FFF2-40B4-BE49-F238E27FC236}">
                <a16:creationId xmlns:a16="http://schemas.microsoft.com/office/drawing/2014/main" id="{FC6B0188-079F-47BF-BD4D-0F2B4B90A233}"/>
              </a:ext>
            </a:extLst>
          </p:cNvPr>
          <p:cNvGrpSpPr/>
          <p:nvPr/>
        </p:nvGrpSpPr>
        <p:grpSpPr>
          <a:xfrm>
            <a:off x="458204" y="1600199"/>
            <a:ext cx="8227591" cy="4525963"/>
            <a:chOff x="458204" y="1600199"/>
            <a:chExt cx="8227591" cy="4525963"/>
          </a:xfrm>
        </p:grpSpPr>
        <p:sp>
          <p:nvSpPr>
            <p:cNvPr id="4" name="Freeform: Shape 3">
              <a:extLst>
                <a:ext uri="{FF2B5EF4-FFF2-40B4-BE49-F238E27FC236}">
                  <a16:creationId xmlns:a16="http://schemas.microsoft.com/office/drawing/2014/main" id="{51B6DF48-6282-4172-A06A-7A21DBEF2538}"/>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0351" tIns="905193" rIns="260573" bIns="905193" numCol="1" spcCol="1270" anchor="ctr" anchorCtr="0">
              <a:noAutofit/>
            </a:bodyPr>
            <a:lstStyle/>
            <a:p>
              <a:pPr marL="0" lvl="0" indent="0" algn="ctr" defTabSz="1822450">
                <a:lnSpc>
                  <a:spcPct val="90000"/>
                </a:lnSpc>
                <a:spcBef>
                  <a:spcPct val="0"/>
                </a:spcBef>
                <a:spcAft>
                  <a:spcPct val="35000"/>
                </a:spcAft>
                <a:buNone/>
              </a:pPr>
              <a:r>
                <a:rPr lang="en-US" sz="4100" kern="1200" dirty="0"/>
                <a:t>Vital role</a:t>
              </a:r>
            </a:p>
          </p:txBody>
        </p:sp>
        <p:sp>
          <p:nvSpPr>
            <p:cNvPr id="5" name="Freeform: Shape 4">
              <a:extLst>
                <a:ext uri="{FF2B5EF4-FFF2-40B4-BE49-F238E27FC236}">
                  <a16:creationId xmlns:a16="http://schemas.microsoft.com/office/drawing/2014/main" id="{6D04FE68-7778-48B7-BA78-AFC5E201A3DE}"/>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60351" tIns="905193" rIns="260573" bIns="905193" numCol="1" spcCol="1270" anchor="ctr" anchorCtr="0">
              <a:noAutofit/>
            </a:bodyPr>
            <a:lstStyle/>
            <a:p>
              <a:pPr marL="0" lvl="0" indent="0" algn="ctr" defTabSz="1822450">
                <a:lnSpc>
                  <a:spcPct val="90000"/>
                </a:lnSpc>
                <a:spcBef>
                  <a:spcPct val="0"/>
                </a:spcBef>
                <a:spcAft>
                  <a:spcPct val="35000"/>
                </a:spcAft>
                <a:buNone/>
              </a:pPr>
              <a:r>
                <a:rPr lang="en-US" sz="4100" kern="1200" dirty="0"/>
                <a:t>Provide structure</a:t>
              </a:r>
            </a:p>
          </p:txBody>
        </p:sp>
        <p:sp>
          <p:nvSpPr>
            <p:cNvPr id="6" name="Freeform: Shape 5">
              <a:extLst>
                <a:ext uri="{FF2B5EF4-FFF2-40B4-BE49-F238E27FC236}">
                  <a16:creationId xmlns:a16="http://schemas.microsoft.com/office/drawing/2014/main" id="{3CE404BE-13E1-4166-BFC5-70D4AEE4CBCC}"/>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60350" tIns="905193" rIns="260573" bIns="905193" numCol="1" spcCol="1270" anchor="ctr" anchorCtr="0">
              <a:noAutofit/>
            </a:bodyPr>
            <a:lstStyle/>
            <a:p>
              <a:pPr marL="0" lvl="0" indent="0" algn="ctr" defTabSz="1822450">
                <a:lnSpc>
                  <a:spcPct val="90000"/>
                </a:lnSpc>
                <a:spcBef>
                  <a:spcPct val="0"/>
                </a:spcBef>
                <a:spcAft>
                  <a:spcPct val="35000"/>
                </a:spcAft>
                <a:buNone/>
              </a:pPr>
              <a:r>
                <a:rPr lang="en-US" sz="4100" kern="1200" dirty="0"/>
                <a:t>Gauge the employee</a:t>
              </a:r>
            </a:p>
          </p:txBody>
        </p:sp>
      </p:gr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79AB53AA-559B-4056-AD56-15DEB6AA198E}"/>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CC35FB21-D463-427B-AEDD-556E428B244C}"/>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B40FD722-DE5C-48B8-B0BE-62241DF5390B}"/>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Yuki was nervous about beginning her first office job after graduating</a:t>
              </a:r>
            </a:p>
          </p:txBody>
        </p:sp>
        <p:sp>
          <p:nvSpPr>
            <p:cNvPr id="5" name="Rectangle: Rounded Corners 4">
              <a:extLst>
                <a:ext uri="{FF2B5EF4-FFF2-40B4-BE49-F238E27FC236}">
                  <a16:creationId xmlns:a16="http://schemas.microsoft.com/office/drawing/2014/main" id="{7C7E1D4D-3353-414C-8307-B8EC5A7A6BE7}"/>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73B1899E-6131-40FC-828D-18160D5F7B62}"/>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Philip from Human Resources came by her office to go over the benefits package</a:t>
              </a:r>
            </a:p>
          </p:txBody>
        </p:sp>
        <p:sp>
          <p:nvSpPr>
            <p:cNvPr id="7" name="Rectangle: Rounded Corners 6">
              <a:extLst>
                <a:ext uri="{FF2B5EF4-FFF2-40B4-BE49-F238E27FC236}">
                  <a16:creationId xmlns:a16="http://schemas.microsoft.com/office/drawing/2014/main" id="{61FAAA18-83E0-4E38-AF55-F9FC9432FEFB}"/>
                </a:ext>
              </a:extLst>
            </p:cNvPr>
            <p:cNvSpPr/>
            <p:nvPr/>
          </p:nvSpPr>
          <p:spPr>
            <a:xfrm>
              <a:off x="850999" y="3955269"/>
              <a:ext cx="1023203" cy="1023203"/>
            </a:xfrm>
            <a:prstGeom prst="roundRect">
              <a:avLst>
                <a:gd name="adj" fmla="val 16670"/>
              </a:avLst>
            </a:prstGeom>
            <a:solidFill>
              <a:schemeClr val="accent2">
                <a:hueOff val="2340759"/>
                <a:satOff val="-2919"/>
                <a:lumOff val="686"/>
              </a:schemeClr>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8" name="Freeform: Shape 7">
              <a:extLst>
                <a:ext uri="{FF2B5EF4-FFF2-40B4-BE49-F238E27FC236}">
                  <a16:creationId xmlns:a16="http://schemas.microsoft.com/office/drawing/2014/main" id="{1556C4C0-1354-484B-8522-1C60D32A26FB}"/>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Philip pointed out the generous flex-time policy</a:t>
              </a:r>
            </a:p>
          </p:txBody>
        </p:sp>
        <p:sp>
          <p:nvSpPr>
            <p:cNvPr id="9" name="Rectangle: Rounded Corners 8">
              <a:extLst>
                <a:ext uri="{FF2B5EF4-FFF2-40B4-BE49-F238E27FC236}">
                  <a16:creationId xmlns:a16="http://schemas.microsoft.com/office/drawing/2014/main" id="{A9AEA22B-3B4E-4C7D-BC23-826A6DF9FE65}"/>
                </a:ext>
              </a:extLst>
            </p:cNvPr>
            <p:cNvSpPr/>
            <p:nvPr/>
          </p:nvSpPr>
          <p:spPr>
            <a:xfrm>
              <a:off x="850999" y="5101257"/>
              <a:ext cx="1023203" cy="1023203"/>
            </a:xfrm>
            <a:prstGeom prst="roundRect">
              <a:avLst>
                <a:gd name="adj" fmla="val 16670"/>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sp>
          <p:nvSpPr>
            <p:cNvPr id="10" name="Freeform: Shape 9">
              <a:extLst>
                <a:ext uri="{FF2B5EF4-FFF2-40B4-BE49-F238E27FC236}">
                  <a16:creationId xmlns:a16="http://schemas.microsoft.com/office/drawing/2014/main" id="{CDC29CCB-CED1-4C4A-926A-55A8F36B1BD4}"/>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Yuki found herself feeling much more at ease</a:t>
              </a:r>
            </a:p>
          </p:txBody>
        </p:sp>
      </p:grpSp>
    </p:spTree>
    <p:extLst>
      <p:ext uri="{BB962C8B-B14F-4D97-AF65-F5344CB8AC3E}">
        <p14:creationId xmlns:p14="http://schemas.microsoft.com/office/powerpoint/2010/main" val="121923251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Which of the following is likely to engage Millennials during the onboarding process?</a:t>
            </a:r>
          </a:p>
          <a:p>
            <a:pPr marL="690563" lvl="0">
              <a:lnSpc>
                <a:spcPct val="115000"/>
              </a:lnSpc>
              <a:spcBef>
                <a:spcPts val="0"/>
              </a:spcBef>
              <a:spcAft>
                <a:spcPts val="0"/>
              </a:spcAft>
              <a:buFont typeface="+mj-lt"/>
              <a:buAutoNum type="alphaLcParenR"/>
            </a:pPr>
            <a:r>
              <a:rPr lang="en-US" dirty="0">
                <a:ea typeface="Times New Roman"/>
                <a:cs typeface="Times New Roman"/>
              </a:rPr>
              <a:t>Using interactive technology</a:t>
            </a:r>
          </a:p>
          <a:p>
            <a:pPr marL="690563" lvl="0">
              <a:lnSpc>
                <a:spcPct val="115000"/>
              </a:lnSpc>
              <a:spcBef>
                <a:spcPts val="0"/>
              </a:spcBef>
              <a:spcAft>
                <a:spcPts val="0"/>
              </a:spcAft>
              <a:buFont typeface="+mj-lt"/>
              <a:buAutoNum type="alphaLcParenR"/>
            </a:pPr>
            <a:r>
              <a:rPr lang="en-US" dirty="0">
                <a:ea typeface="Times New Roman"/>
                <a:cs typeface="Times New Roman"/>
              </a:rPr>
              <a:t>Doing all orientation activities in one day</a:t>
            </a:r>
          </a:p>
          <a:p>
            <a:pPr marL="690563" lvl="0">
              <a:lnSpc>
                <a:spcPct val="115000"/>
              </a:lnSpc>
              <a:spcBef>
                <a:spcPts val="0"/>
              </a:spcBef>
              <a:spcAft>
                <a:spcPts val="0"/>
              </a:spcAft>
              <a:buFont typeface="+mj-lt"/>
              <a:buAutoNum type="alphaLcParenR"/>
            </a:pPr>
            <a:r>
              <a:rPr lang="en-US" dirty="0">
                <a:ea typeface="Times New Roman"/>
                <a:cs typeface="Times New Roman"/>
              </a:rPr>
              <a:t>Working in large groups</a:t>
            </a:r>
          </a:p>
          <a:p>
            <a:pPr marL="690563" lvl="0">
              <a:lnSpc>
                <a:spcPct val="115000"/>
              </a:lnSpc>
              <a:spcBef>
                <a:spcPts val="0"/>
              </a:spcBef>
              <a:spcAft>
                <a:spcPts val="1000"/>
              </a:spcAft>
              <a:buFont typeface="+mj-lt"/>
              <a:buAutoNum type="alphaLcParenR"/>
            </a:pPr>
            <a:r>
              <a:rPr lang="en-US" dirty="0">
                <a:ea typeface="Times New Roman"/>
                <a:cs typeface="Times New Roman"/>
              </a:rPr>
              <a:t>Lecture-style presentations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Which type of onboarding process should be used with Millennials?</a:t>
            </a:r>
          </a:p>
          <a:p>
            <a:pPr marL="690563" lvl="0">
              <a:lnSpc>
                <a:spcPct val="115000"/>
              </a:lnSpc>
              <a:spcBef>
                <a:spcPts val="0"/>
              </a:spcBef>
              <a:spcAft>
                <a:spcPts val="0"/>
              </a:spcAft>
              <a:buFont typeface="+mj-lt"/>
              <a:buAutoNum type="alphaLcParenR"/>
            </a:pPr>
            <a:r>
              <a:rPr lang="en-US" dirty="0">
                <a:ea typeface="Times New Roman"/>
                <a:cs typeface="Times New Roman"/>
              </a:rPr>
              <a:t>Highly structured</a:t>
            </a:r>
          </a:p>
          <a:p>
            <a:pPr marL="690563" lvl="0">
              <a:lnSpc>
                <a:spcPct val="115000"/>
              </a:lnSpc>
              <a:spcBef>
                <a:spcPts val="0"/>
              </a:spcBef>
              <a:spcAft>
                <a:spcPts val="0"/>
              </a:spcAft>
              <a:buFont typeface="+mj-lt"/>
              <a:buAutoNum type="alphaLcParenR"/>
            </a:pPr>
            <a:r>
              <a:rPr lang="en-US" dirty="0">
                <a:ea typeface="Times New Roman"/>
                <a:cs typeface="Times New Roman"/>
              </a:rPr>
              <a:t>Informal and personal</a:t>
            </a:r>
          </a:p>
          <a:p>
            <a:pPr marL="690563" lvl="0">
              <a:lnSpc>
                <a:spcPct val="115000"/>
              </a:lnSpc>
              <a:spcBef>
                <a:spcPts val="0"/>
              </a:spcBef>
              <a:spcAft>
                <a:spcPts val="0"/>
              </a:spcAft>
              <a:buFont typeface="+mj-lt"/>
              <a:buAutoNum type="alphaLcParenR"/>
            </a:pPr>
            <a:r>
              <a:rPr lang="en-US" dirty="0">
                <a:ea typeface="Times New Roman"/>
                <a:cs typeface="Times New Roman"/>
              </a:rPr>
              <a:t>Impersonal</a:t>
            </a:r>
          </a:p>
          <a:p>
            <a:pPr marL="690563" lvl="0">
              <a:lnSpc>
                <a:spcPct val="115000"/>
              </a:lnSpc>
              <a:spcBef>
                <a:spcPts val="0"/>
              </a:spcBef>
              <a:spcAft>
                <a:spcPts val="1000"/>
              </a:spcAft>
              <a:buFont typeface="+mj-lt"/>
              <a:buAutoNum type="alphaLcParenR"/>
            </a:pPr>
            <a:r>
              <a:rPr lang="en-US" dirty="0">
                <a:ea typeface="Times New Roman"/>
                <a:cs typeface="Times New Roman"/>
              </a:rPr>
              <a:t>None of the above</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Millennials thrive on which of the following?</a:t>
            </a:r>
          </a:p>
          <a:p>
            <a:pPr marL="690563" lvl="0">
              <a:lnSpc>
                <a:spcPct val="115000"/>
              </a:lnSpc>
              <a:spcBef>
                <a:spcPts val="0"/>
              </a:spcBef>
              <a:spcAft>
                <a:spcPts val="0"/>
              </a:spcAft>
              <a:buFont typeface="+mj-lt"/>
              <a:buAutoNum type="alphaLcParenR"/>
            </a:pPr>
            <a:r>
              <a:rPr lang="en-US" dirty="0">
                <a:ea typeface="Times New Roman"/>
                <a:cs typeface="Times New Roman"/>
              </a:rPr>
              <a:t>One on one interaction</a:t>
            </a:r>
          </a:p>
          <a:p>
            <a:pPr marL="690563" lvl="0">
              <a:lnSpc>
                <a:spcPct val="115000"/>
              </a:lnSpc>
              <a:spcBef>
                <a:spcPts val="0"/>
              </a:spcBef>
              <a:spcAft>
                <a:spcPts val="0"/>
              </a:spcAft>
              <a:buFont typeface="+mj-lt"/>
              <a:buAutoNum type="alphaLcParenR"/>
            </a:pPr>
            <a:r>
              <a:rPr lang="en-US" dirty="0">
                <a:ea typeface="Times New Roman"/>
                <a:cs typeface="Times New Roman"/>
              </a:rPr>
              <a:t>Feedback</a:t>
            </a:r>
          </a:p>
          <a:p>
            <a:pPr marL="690563" lvl="0">
              <a:lnSpc>
                <a:spcPct val="115000"/>
              </a:lnSpc>
              <a:spcBef>
                <a:spcPts val="0"/>
              </a:spcBef>
              <a:spcAft>
                <a:spcPts val="0"/>
              </a:spcAft>
              <a:buFont typeface="+mj-lt"/>
              <a:buAutoNum type="alphaLcParenR"/>
            </a:pPr>
            <a:r>
              <a:rPr lang="en-US" dirty="0">
                <a:ea typeface="Times New Roman"/>
                <a:cs typeface="Times New Roman"/>
              </a:rPr>
              <a:t>All of these</a:t>
            </a:r>
          </a:p>
          <a:p>
            <a:pPr marL="690563" lvl="0">
              <a:lnSpc>
                <a:spcPct val="115000"/>
              </a:lnSpc>
              <a:spcBef>
                <a:spcPts val="0"/>
              </a:spcBef>
              <a:spcAft>
                <a:spcPts val="1000"/>
              </a:spcAft>
              <a:buFont typeface="+mj-lt"/>
              <a:buAutoNum type="alphaLcParenR"/>
            </a:pPr>
            <a:r>
              <a:rPr lang="en-US" dirty="0">
                <a:ea typeface="Times New Roman"/>
                <a:cs typeface="Times New Roman"/>
              </a:rPr>
              <a:t>Structure </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Which of the following is true of Millennials and one on one interaction?</a:t>
            </a:r>
          </a:p>
          <a:p>
            <a:pPr marL="690563" lvl="0">
              <a:lnSpc>
                <a:spcPct val="115000"/>
              </a:lnSpc>
              <a:spcBef>
                <a:spcPts val="0"/>
              </a:spcBef>
              <a:spcAft>
                <a:spcPts val="0"/>
              </a:spcAft>
              <a:buFont typeface="+mj-lt"/>
              <a:buAutoNum type="alphaLcParenR"/>
            </a:pPr>
            <a:r>
              <a:rPr lang="en-US" dirty="0">
                <a:ea typeface="Times New Roman"/>
                <a:cs typeface="Times New Roman"/>
              </a:rPr>
              <a:t>They find it threatening</a:t>
            </a:r>
          </a:p>
          <a:p>
            <a:pPr marL="690563" lvl="0">
              <a:lnSpc>
                <a:spcPct val="115000"/>
              </a:lnSpc>
              <a:spcBef>
                <a:spcPts val="0"/>
              </a:spcBef>
              <a:spcAft>
                <a:spcPts val="0"/>
              </a:spcAft>
              <a:buFont typeface="+mj-lt"/>
              <a:buAutoNum type="alphaLcParenR"/>
            </a:pPr>
            <a:r>
              <a:rPr lang="en-US" dirty="0">
                <a:ea typeface="Times New Roman"/>
                <a:cs typeface="Times New Roman"/>
              </a:rPr>
              <a:t>They find it boring</a:t>
            </a:r>
          </a:p>
          <a:p>
            <a:pPr marL="690563" lvl="0">
              <a:lnSpc>
                <a:spcPct val="115000"/>
              </a:lnSpc>
              <a:spcBef>
                <a:spcPts val="0"/>
              </a:spcBef>
              <a:spcAft>
                <a:spcPts val="0"/>
              </a:spcAft>
              <a:buFont typeface="+mj-lt"/>
              <a:buAutoNum type="alphaLcParenR"/>
            </a:pPr>
            <a:r>
              <a:rPr lang="en-US" dirty="0">
                <a:ea typeface="Times New Roman"/>
                <a:cs typeface="Times New Roman"/>
              </a:rPr>
              <a:t>It makes them anxious</a:t>
            </a:r>
          </a:p>
          <a:p>
            <a:pPr marL="690563" lvl="0">
              <a:lnSpc>
                <a:spcPct val="115000"/>
              </a:lnSpc>
              <a:spcBef>
                <a:spcPts val="0"/>
              </a:spcBef>
              <a:spcAft>
                <a:spcPts val="1000"/>
              </a:spcAft>
              <a:buFont typeface="+mj-lt"/>
              <a:buAutoNum type="alphaLcParenR"/>
            </a:pPr>
            <a:r>
              <a:rPr lang="en-US" dirty="0">
                <a:ea typeface="Times New Roman"/>
                <a:cs typeface="Times New Roman"/>
              </a:rPr>
              <a:t>It makes them feel invested in</a:t>
            </a:r>
          </a:p>
        </p:txBody>
      </p:sp>
    </p:spTree>
    <p:extLst>
      <p:ext uri="{BB962C8B-B14F-4D97-AF65-F5344CB8AC3E}">
        <p14:creationId xmlns:p14="http://schemas.microsoft.com/office/powerpoint/2010/main" val="293791102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Which of the following is true of Millennials and structure in the workplace?</a:t>
            </a:r>
          </a:p>
          <a:p>
            <a:pPr marL="690563" lvl="0">
              <a:lnSpc>
                <a:spcPct val="115000"/>
              </a:lnSpc>
              <a:spcBef>
                <a:spcPts val="0"/>
              </a:spcBef>
              <a:spcAft>
                <a:spcPts val="0"/>
              </a:spcAft>
              <a:buFont typeface="+mj-lt"/>
              <a:buAutoNum type="alphaLcParenR"/>
            </a:pPr>
            <a:r>
              <a:rPr lang="en-US" dirty="0">
                <a:ea typeface="Times New Roman"/>
                <a:cs typeface="Times New Roman"/>
              </a:rPr>
              <a:t>They dislike structure</a:t>
            </a:r>
          </a:p>
          <a:p>
            <a:pPr marL="690563" lvl="0">
              <a:lnSpc>
                <a:spcPct val="115000"/>
              </a:lnSpc>
              <a:spcBef>
                <a:spcPts val="0"/>
              </a:spcBef>
              <a:spcAft>
                <a:spcPts val="0"/>
              </a:spcAft>
              <a:buFont typeface="+mj-lt"/>
              <a:buAutoNum type="alphaLcParenR"/>
            </a:pPr>
            <a:r>
              <a:rPr lang="en-US" dirty="0">
                <a:ea typeface="Times New Roman"/>
                <a:cs typeface="Times New Roman"/>
              </a:rPr>
              <a:t>They perform best when given structure</a:t>
            </a:r>
          </a:p>
          <a:p>
            <a:pPr marL="690563" lvl="0">
              <a:lnSpc>
                <a:spcPct val="115000"/>
              </a:lnSpc>
              <a:spcBef>
                <a:spcPts val="0"/>
              </a:spcBef>
              <a:spcAft>
                <a:spcPts val="0"/>
              </a:spcAft>
              <a:buFont typeface="+mj-lt"/>
              <a:buAutoNum type="alphaLcParenR"/>
            </a:pPr>
            <a:r>
              <a:rPr lang="en-US" dirty="0">
                <a:ea typeface="Times New Roman"/>
                <a:cs typeface="Times New Roman"/>
              </a:rPr>
              <a:t>They prefer to create their own structure</a:t>
            </a:r>
          </a:p>
          <a:p>
            <a:pPr marL="690563" lvl="0">
              <a:lnSpc>
                <a:spcPct val="115000"/>
              </a:lnSpc>
              <a:spcBef>
                <a:spcPts val="0"/>
              </a:spcBef>
              <a:spcAft>
                <a:spcPts val="1000"/>
              </a:spcAft>
              <a:buFont typeface="+mj-lt"/>
              <a:buAutoNum type="alphaLcParenR"/>
            </a:pPr>
            <a:r>
              <a:rPr lang="en-US" dirty="0">
                <a:ea typeface="Times New Roman"/>
                <a:cs typeface="Times New Roman"/>
              </a:rPr>
              <a:t>None of these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Why should you provide structure for Millennial employees?</a:t>
            </a:r>
          </a:p>
          <a:p>
            <a:pPr marL="690563" lvl="0">
              <a:lnSpc>
                <a:spcPct val="115000"/>
              </a:lnSpc>
              <a:spcBef>
                <a:spcPts val="0"/>
              </a:spcBef>
              <a:spcAft>
                <a:spcPts val="0"/>
              </a:spcAft>
              <a:buFont typeface="+mj-lt"/>
              <a:buAutoNum type="alphaLcParenR"/>
            </a:pPr>
            <a:r>
              <a:rPr lang="en-US" dirty="0">
                <a:ea typeface="Times New Roman"/>
                <a:cs typeface="Times New Roman"/>
              </a:rPr>
              <a:t>It helps them feel less anxious</a:t>
            </a:r>
          </a:p>
          <a:p>
            <a:pPr marL="690563" lvl="0">
              <a:lnSpc>
                <a:spcPct val="115000"/>
              </a:lnSpc>
              <a:spcBef>
                <a:spcPts val="0"/>
              </a:spcBef>
              <a:spcAft>
                <a:spcPts val="0"/>
              </a:spcAft>
              <a:buFont typeface="+mj-lt"/>
              <a:buAutoNum type="alphaLcParenR"/>
            </a:pPr>
            <a:r>
              <a:rPr lang="en-US" dirty="0">
                <a:ea typeface="Times New Roman"/>
                <a:cs typeface="Times New Roman"/>
              </a:rPr>
              <a:t>It helps them feel more competent</a:t>
            </a:r>
          </a:p>
          <a:p>
            <a:pPr marL="690563" lvl="0">
              <a:lnSpc>
                <a:spcPct val="115000"/>
              </a:lnSpc>
              <a:spcBef>
                <a:spcPts val="0"/>
              </a:spcBef>
              <a:spcAft>
                <a:spcPts val="0"/>
              </a:spcAft>
              <a:buFont typeface="+mj-lt"/>
              <a:buAutoNum type="alphaLcParenR"/>
            </a:pPr>
            <a:r>
              <a:rPr lang="en-US" dirty="0">
                <a:ea typeface="Times New Roman"/>
                <a:cs typeface="Times New Roman"/>
              </a:rPr>
              <a:t>They are used to a high degree of structure</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endParaRPr lang="en-US" dirty="0"/>
          </a:p>
        </p:txBody>
      </p:sp>
    </p:spTree>
    <p:extLst>
      <p:ext uri="{BB962C8B-B14F-4D97-AF65-F5344CB8AC3E}">
        <p14:creationId xmlns:p14="http://schemas.microsoft.com/office/powerpoint/2010/main" val="293791102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is the role of HR when onboarding Millennials?</a:t>
            </a:r>
          </a:p>
          <a:p>
            <a:pPr marL="681038" lvl="0">
              <a:lnSpc>
                <a:spcPct val="115000"/>
              </a:lnSpc>
              <a:spcBef>
                <a:spcPts val="0"/>
              </a:spcBef>
              <a:spcAft>
                <a:spcPts val="0"/>
              </a:spcAft>
              <a:buFont typeface="+mj-lt"/>
              <a:buAutoNum type="alphaLcParenR"/>
            </a:pPr>
            <a:r>
              <a:rPr lang="en-US" dirty="0">
                <a:ea typeface="Times New Roman"/>
                <a:cs typeface="Times New Roman"/>
              </a:rPr>
              <a:t>To promote all the ways the organization can offer things Millennials value</a:t>
            </a:r>
          </a:p>
          <a:p>
            <a:pPr marL="681038" lvl="0">
              <a:lnSpc>
                <a:spcPct val="115000"/>
              </a:lnSpc>
              <a:spcBef>
                <a:spcPts val="0"/>
              </a:spcBef>
              <a:spcAft>
                <a:spcPts val="0"/>
              </a:spcAft>
              <a:buFont typeface="+mj-lt"/>
              <a:buAutoNum type="alphaLcParenR"/>
            </a:pPr>
            <a:r>
              <a:rPr lang="en-US" dirty="0">
                <a:ea typeface="Times New Roman"/>
                <a:cs typeface="Times New Roman"/>
              </a:rPr>
              <a:t>To ensure that Millennials follow all policies</a:t>
            </a:r>
          </a:p>
          <a:p>
            <a:pPr marL="681038" lvl="0">
              <a:lnSpc>
                <a:spcPct val="115000"/>
              </a:lnSpc>
              <a:spcBef>
                <a:spcPts val="0"/>
              </a:spcBef>
              <a:spcAft>
                <a:spcPts val="0"/>
              </a:spcAft>
              <a:buFont typeface="+mj-lt"/>
              <a:buAutoNum type="alphaLcParenR"/>
            </a:pPr>
            <a:r>
              <a:rPr lang="en-US" dirty="0">
                <a:ea typeface="Times New Roman"/>
                <a:cs typeface="Times New Roman"/>
              </a:rPr>
              <a:t>To limit the time managers must spend with new hires</a:t>
            </a:r>
          </a:p>
          <a:p>
            <a:pPr marL="681038" lvl="0">
              <a:lnSpc>
                <a:spcPct val="115000"/>
              </a:lnSpc>
              <a:spcBef>
                <a:spcPts val="0"/>
              </a:spcBef>
              <a:spcAft>
                <a:spcPts val="1000"/>
              </a:spcAft>
              <a:buFont typeface="+mj-lt"/>
              <a:buAutoNum type="alphaLcParenR"/>
            </a:pPr>
            <a:r>
              <a:rPr lang="en-US" dirty="0">
                <a:ea typeface="Times New Roman"/>
                <a:cs typeface="Times New Roman"/>
              </a:rPr>
              <a:t>None of these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should a Human Resources representative stress when onboarding a Millennial?</a:t>
            </a:r>
          </a:p>
          <a:p>
            <a:pPr marL="681038" lvl="0">
              <a:lnSpc>
                <a:spcPct val="115000"/>
              </a:lnSpc>
              <a:spcBef>
                <a:spcPts val="0"/>
              </a:spcBef>
              <a:spcAft>
                <a:spcPts val="0"/>
              </a:spcAft>
              <a:buFont typeface="+mj-lt"/>
              <a:buAutoNum type="alphaLcParenR"/>
            </a:pPr>
            <a:r>
              <a:rPr lang="en-US" dirty="0">
                <a:ea typeface="Times New Roman"/>
                <a:cs typeface="Times New Roman"/>
              </a:rPr>
              <a:t>The company’s strict sick day policy</a:t>
            </a:r>
          </a:p>
          <a:p>
            <a:pPr marL="681038" lvl="0">
              <a:lnSpc>
                <a:spcPct val="115000"/>
              </a:lnSpc>
              <a:spcBef>
                <a:spcPts val="0"/>
              </a:spcBef>
              <a:spcAft>
                <a:spcPts val="0"/>
              </a:spcAft>
              <a:buFont typeface="+mj-lt"/>
              <a:buAutoNum type="alphaLcParenR"/>
            </a:pPr>
            <a:r>
              <a:rPr lang="en-US" dirty="0">
                <a:ea typeface="Times New Roman"/>
                <a:cs typeface="Times New Roman"/>
              </a:rPr>
              <a:t>The limitations of the company’s insurance plan</a:t>
            </a:r>
          </a:p>
          <a:p>
            <a:pPr marL="681038" lvl="0">
              <a:lnSpc>
                <a:spcPct val="115000"/>
              </a:lnSpc>
              <a:spcBef>
                <a:spcPts val="0"/>
              </a:spcBef>
              <a:spcAft>
                <a:spcPts val="0"/>
              </a:spcAft>
              <a:buFont typeface="+mj-lt"/>
              <a:buAutoNum type="alphaLcParenR"/>
            </a:pPr>
            <a:r>
              <a:rPr lang="en-US" dirty="0">
                <a:ea typeface="Times New Roman"/>
                <a:cs typeface="Times New Roman"/>
              </a:rPr>
              <a:t>The ways in which HR and organizational policies can foster work-life balance</a:t>
            </a:r>
          </a:p>
          <a:p>
            <a:pPr marL="681038" lvl="0">
              <a:lnSpc>
                <a:spcPct val="115000"/>
              </a:lnSpc>
              <a:spcBef>
                <a:spcPts val="0"/>
              </a:spcBef>
              <a:spcAft>
                <a:spcPts val="1000"/>
              </a:spcAft>
              <a:buFont typeface="+mj-lt"/>
              <a:buAutoNum type="alphaLcParenR"/>
            </a:pPr>
            <a:r>
              <a:rPr lang="en-US" dirty="0">
                <a:ea typeface="Times New Roman"/>
                <a:cs typeface="Times New Roman"/>
              </a:rPr>
              <a:t>The schedule for pay raises</a:t>
            </a:r>
          </a:p>
        </p:txBody>
      </p:sp>
    </p:spTree>
    <p:extLst>
      <p:ext uri="{BB962C8B-B14F-4D97-AF65-F5344CB8AC3E}">
        <p14:creationId xmlns:p14="http://schemas.microsoft.com/office/powerpoint/2010/main" val="29379110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sp>
        <p:nvSpPr>
          <p:cNvPr id="3" name="Content Placeholder 2">
            <a:extLst>
              <a:ext uri="{FF2B5EF4-FFF2-40B4-BE49-F238E27FC236}">
                <a16:creationId xmlns:a16="http://schemas.microsoft.com/office/drawing/2014/main" id="{E0547419-52B4-4E73-A5F0-90B5E864A53C}"/>
              </a:ext>
            </a:extLst>
          </p:cNvPr>
          <p:cNvSpPr>
            <a:spLocks noGrp="1"/>
          </p:cNvSpPr>
          <p:nvPr>
            <p:ph sz="quarter" idx="10"/>
          </p:nvPr>
        </p:nvSpPr>
        <p:spPr/>
        <p:txBody>
          <a:bodyPr/>
          <a:lstStyle/>
          <a:p>
            <a:r>
              <a:rPr lang="en-US" dirty="0"/>
              <a:t>Today’s Path</a:t>
            </a:r>
          </a:p>
        </p:txBody>
      </p:sp>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6" name="Content Placeholder 2">
            <a:extLst>
              <a:ext uri="{FF2B5EF4-FFF2-40B4-BE49-F238E27FC236}">
                <a16:creationId xmlns:a16="http://schemas.microsoft.com/office/drawing/2014/main" id="{32FF7107-FE0B-4AE7-A26C-F5204A581039}"/>
              </a:ext>
            </a:extLst>
          </p:cNvPr>
          <p:cNvSpPr txBox="1">
            <a:spLocks/>
          </p:cNvSpPr>
          <p:nvPr/>
        </p:nvSpPr>
        <p:spPr>
          <a:xfrm>
            <a:off x="467544" y="2006640"/>
            <a:ext cx="8447981" cy="2659360"/>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spcAft>
                <a:spcPts val="600"/>
              </a:spcAft>
              <a:buFont typeface="Arial" panose="020B0604020202020204" pitchFamily="34" charset="0"/>
              <a:buNone/>
              <a:defRPr sz="3000" kern="1200">
                <a:solidFill>
                  <a:schemeClr val="tx1"/>
                </a:solidFill>
                <a:latin typeface="+mn-lt"/>
                <a:ea typeface="+mn-ea"/>
                <a:cs typeface="+mn-cs"/>
              </a:defRPr>
            </a:lvl1pPr>
            <a:lvl2pPr marL="517525" indent="-230188" algn="l" defTabSz="914400" rtl="0" eaLnBrk="1" latinLnBrk="0" hangingPunct="1">
              <a:lnSpc>
                <a:spcPct val="110000"/>
              </a:lnSpc>
              <a:spcBef>
                <a:spcPts val="0"/>
              </a:spcBef>
              <a:spcAft>
                <a:spcPts val="600"/>
              </a:spcAft>
              <a:buFont typeface="Arial"/>
              <a:buChar char="•"/>
              <a:defRPr sz="2800" kern="1200">
                <a:solidFill>
                  <a:schemeClr val="tx1"/>
                </a:solidFill>
                <a:latin typeface="+mn-lt"/>
                <a:ea typeface="+mn-ea"/>
                <a:cs typeface="+mn-cs"/>
              </a:defRPr>
            </a:lvl2pPr>
            <a:lvl3pPr marL="969963" indent="-225425" algn="l" defTabSz="914400" rtl="0" eaLnBrk="1" latinLnBrk="0" hangingPunct="1">
              <a:lnSpc>
                <a:spcPct val="110000"/>
              </a:lnSpc>
              <a:spcBef>
                <a:spcPts val="0"/>
              </a:spcBef>
              <a:spcAft>
                <a:spcPts val="600"/>
              </a:spcAft>
              <a:buFont typeface="Lucida Grande"/>
              <a:buChar char="-"/>
              <a:defRPr sz="2400" kern="1200">
                <a:solidFill>
                  <a:schemeClr val="tx1"/>
                </a:solidFill>
                <a:latin typeface="+mn-lt"/>
                <a:ea typeface="+mn-ea"/>
                <a:cs typeface="+mn-cs"/>
              </a:defRPr>
            </a:lvl3pPr>
            <a:lvl4pPr marL="1317625" indent="-171450" algn="l" defTabSz="914400" rtl="0" eaLnBrk="1" latinLnBrk="0" hangingPunct="1">
              <a:lnSpc>
                <a:spcPct val="110000"/>
              </a:lnSpc>
              <a:spcBef>
                <a:spcPts val="0"/>
              </a:spcBef>
              <a:spcAft>
                <a:spcPts val="600"/>
              </a:spcAft>
              <a:buFont typeface="Lucida Grande"/>
              <a:buChar char="»"/>
              <a:defRPr sz="1800" kern="1200">
                <a:solidFill>
                  <a:schemeClr val="tx1"/>
                </a:solidFill>
                <a:latin typeface="+mn-lt"/>
                <a:ea typeface="+mn-ea"/>
                <a:cs typeface="+mn-cs"/>
              </a:defRPr>
            </a:lvl4pPr>
            <a:lvl5pPr marL="1712913" indent="-176213" algn="l" defTabSz="914400" rtl="0" eaLnBrk="1" latinLnBrk="0" hangingPunct="1">
              <a:lnSpc>
                <a:spcPct val="110000"/>
              </a:lnSpc>
              <a:spcBef>
                <a:spcPts val="0"/>
              </a:spcBef>
              <a:spcAft>
                <a:spcPts val="600"/>
              </a:spcAft>
              <a:buFont typeface="Lucida Grande"/>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Discuss the Benefits and Challenges of Working Remotely</a:t>
            </a:r>
          </a:p>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Understand the elements of successful team dynamics</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Describe characteristics that drive high performance in a Remote Environment</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Recognize how and when to transform challenges into success factors</a:t>
            </a:r>
            <a:endParaRPr lang="en-US" sz="1800" strike="sngStrike"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13565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Yuki most concerned about?</a:t>
            </a:r>
          </a:p>
          <a:p>
            <a:pPr marL="690563" lvl="0">
              <a:lnSpc>
                <a:spcPct val="115000"/>
              </a:lnSpc>
              <a:spcBef>
                <a:spcPts val="0"/>
              </a:spcBef>
              <a:spcAft>
                <a:spcPts val="0"/>
              </a:spcAft>
              <a:buFont typeface="+mj-lt"/>
              <a:buAutoNum type="alphaLcParenR"/>
            </a:pPr>
            <a:r>
              <a:rPr lang="en-US" dirty="0">
                <a:ea typeface="Times New Roman"/>
                <a:cs typeface="Times New Roman"/>
              </a:rPr>
              <a:t>Loss of work-life balance</a:t>
            </a:r>
          </a:p>
          <a:p>
            <a:pPr marL="690563" lvl="0">
              <a:lnSpc>
                <a:spcPct val="115000"/>
              </a:lnSpc>
              <a:spcBef>
                <a:spcPts val="0"/>
              </a:spcBef>
              <a:spcAft>
                <a:spcPts val="0"/>
              </a:spcAft>
              <a:buFont typeface="+mj-lt"/>
              <a:buAutoNum type="alphaLcParenR"/>
            </a:pPr>
            <a:r>
              <a:rPr lang="en-US" dirty="0">
                <a:ea typeface="Times New Roman"/>
                <a:cs typeface="Times New Roman"/>
              </a:rPr>
              <a:t>Low pay</a:t>
            </a:r>
          </a:p>
          <a:p>
            <a:pPr marL="690563" lvl="0">
              <a:lnSpc>
                <a:spcPct val="115000"/>
              </a:lnSpc>
              <a:spcBef>
                <a:spcPts val="0"/>
              </a:spcBef>
              <a:spcAft>
                <a:spcPts val="0"/>
              </a:spcAft>
              <a:buFont typeface="+mj-lt"/>
              <a:buAutoNum type="alphaLcParenR"/>
            </a:pPr>
            <a:r>
              <a:rPr lang="en-US" dirty="0">
                <a:ea typeface="Times New Roman"/>
                <a:cs typeface="Times New Roman"/>
              </a:rPr>
              <a:t>Lack of opportunity for advancement</a:t>
            </a:r>
          </a:p>
          <a:p>
            <a:pPr marL="690563" lvl="0">
              <a:lnSpc>
                <a:spcPct val="115000"/>
              </a:lnSpc>
              <a:spcBef>
                <a:spcPts val="0"/>
              </a:spcBef>
              <a:spcAft>
                <a:spcPts val="1000"/>
              </a:spcAft>
              <a:buFont typeface="+mj-lt"/>
              <a:buAutoNum type="alphaLcParenR"/>
            </a:pPr>
            <a:r>
              <a:rPr lang="en-US" dirty="0">
                <a:ea typeface="Times New Roman"/>
                <a:cs typeface="Times New Roman"/>
              </a:rPr>
              <a:t>Being fired for not meeting benchmarks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When will Yuki be able to explore flexible scheduling and use vacation time?</a:t>
            </a:r>
          </a:p>
          <a:p>
            <a:pPr marL="690563" lvl="0">
              <a:lnSpc>
                <a:spcPct val="115000"/>
              </a:lnSpc>
              <a:spcBef>
                <a:spcPts val="0"/>
              </a:spcBef>
              <a:spcAft>
                <a:spcPts val="0"/>
              </a:spcAft>
              <a:buFont typeface="+mj-lt"/>
              <a:buAutoNum type="alphaLcParenR"/>
            </a:pPr>
            <a:r>
              <a:rPr lang="en-US" dirty="0">
                <a:ea typeface="Times New Roman"/>
                <a:cs typeface="Times New Roman"/>
              </a:rPr>
              <a:t>Immediately</a:t>
            </a:r>
          </a:p>
          <a:p>
            <a:pPr marL="690563" lvl="0">
              <a:lnSpc>
                <a:spcPct val="115000"/>
              </a:lnSpc>
              <a:spcBef>
                <a:spcPts val="0"/>
              </a:spcBef>
              <a:spcAft>
                <a:spcPts val="0"/>
              </a:spcAft>
              <a:buFont typeface="+mj-lt"/>
              <a:buAutoNum type="alphaLcParenR"/>
            </a:pPr>
            <a:r>
              <a:rPr lang="en-US" dirty="0">
                <a:ea typeface="Times New Roman"/>
                <a:cs typeface="Times New Roman"/>
              </a:rPr>
              <a:t>After 90 days</a:t>
            </a:r>
          </a:p>
          <a:p>
            <a:pPr marL="690563" lvl="0">
              <a:lnSpc>
                <a:spcPct val="115000"/>
              </a:lnSpc>
              <a:spcBef>
                <a:spcPts val="0"/>
              </a:spcBef>
              <a:spcAft>
                <a:spcPts val="0"/>
              </a:spcAft>
              <a:buFont typeface="+mj-lt"/>
              <a:buAutoNum type="alphaLcParenR"/>
            </a:pPr>
            <a:r>
              <a:rPr lang="en-US" dirty="0">
                <a:ea typeface="Times New Roman"/>
                <a:cs typeface="Times New Roman"/>
              </a:rPr>
              <a:t>After 6 months</a:t>
            </a:r>
          </a:p>
          <a:p>
            <a:pPr marL="690563" lvl="0">
              <a:lnSpc>
                <a:spcPct val="115000"/>
              </a:lnSpc>
              <a:spcBef>
                <a:spcPts val="0"/>
              </a:spcBef>
              <a:spcAft>
                <a:spcPts val="1000"/>
              </a:spcAft>
              <a:buFont typeface="+mj-lt"/>
              <a:buAutoNum type="alphaLcParenR"/>
            </a:pPr>
            <a:r>
              <a:rPr lang="en-US" dirty="0">
                <a:ea typeface="Times New Roman"/>
                <a:cs typeface="Times New Roman"/>
              </a:rPr>
              <a:t>After 1 year</a:t>
            </a:r>
          </a:p>
        </p:txBody>
      </p:sp>
    </p:spTree>
    <p:extLst>
      <p:ext uri="{BB962C8B-B14F-4D97-AF65-F5344CB8AC3E}">
        <p14:creationId xmlns:p14="http://schemas.microsoft.com/office/powerpoint/2010/main" val="293791102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Which of the following is likely to engage Millennials during the onboarding process?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Using interactive technology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Doing all orientation activities in one day</a:t>
            </a:r>
          </a:p>
          <a:p>
            <a:pPr marL="690563" lvl="0">
              <a:lnSpc>
                <a:spcPct val="115000"/>
              </a:lnSpc>
              <a:spcBef>
                <a:spcPts val="0"/>
              </a:spcBef>
              <a:spcAft>
                <a:spcPts val="0"/>
              </a:spcAft>
              <a:buFont typeface="+mj-lt"/>
              <a:buAutoNum type="alphaLcParenR"/>
            </a:pPr>
            <a:r>
              <a:rPr lang="en-US" dirty="0">
                <a:ea typeface="Times New Roman"/>
                <a:cs typeface="Times New Roman"/>
              </a:rPr>
              <a:t>Working in large groups</a:t>
            </a:r>
          </a:p>
          <a:p>
            <a:pPr marL="690563" lvl="0">
              <a:lnSpc>
                <a:spcPct val="115000"/>
              </a:lnSpc>
              <a:spcBef>
                <a:spcPts val="0"/>
              </a:spcBef>
              <a:spcAft>
                <a:spcPts val="1000"/>
              </a:spcAft>
              <a:buFont typeface="+mj-lt"/>
              <a:buAutoNum type="alphaLcParenR"/>
            </a:pPr>
            <a:r>
              <a:rPr lang="en-US" dirty="0">
                <a:ea typeface="Times New Roman"/>
                <a:cs typeface="Times New Roman"/>
              </a:rPr>
              <a:t>Lecture-style presentations</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are tech-savvy. Providing interactive technology components to onboarding is one way to engage them.</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Which type of onboarding process should be used with Millennials?</a:t>
            </a:r>
          </a:p>
          <a:p>
            <a:pPr marL="690563" lvl="0">
              <a:lnSpc>
                <a:spcPct val="115000"/>
              </a:lnSpc>
              <a:spcBef>
                <a:spcPts val="0"/>
              </a:spcBef>
              <a:spcAft>
                <a:spcPts val="0"/>
              </a:spcAft>
              <a:buFont typeface="+mj-lt"/>
              <a:buAutoNum type="alphaLcParenR"/>
            </a:pPr>
            <a:r>
              <a:rPr lang="en-US" dirty="0">
                <a:ea typeface="Times New Roman"/>
                <a:cs typeface="Times New Roman"/>
              </a:rPr>
              <a:t>Highly structured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Informal and personal</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Impersonal</a:t>
            </a:r>
          </a:p>
          <a:p>
            <a:pPr marL="690563" lvl="0">
              <a:lnSpc>
                <a:spcPct val="115000"/>
              </a:lnSpc>
              <a:spcBef>
                <a:spcPts val="0"/>
              </a:spcBef>
              <a:spcAft>
                <a:spcPts val="1000"/>
              </a:spcAft>
              <a:buFont typeface="+mj-lt"/>
              <a:buAutoNum type="alphaLcParenR"/>
            </a:pPr>
            <a:r>
              <a:rPr lang="en-US" dirty="0">
                <a:ea typeface="Times New Roman"/>
                <a:cs typeface="Times New Roman"/>
              </a:rPr>
              <a:t>None of the above</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are more likely to respond to an informal, personal onboarding style. They feel more engaged and more invested in.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6576730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Millennials thrive on which of the following?</a:t>
            </a:r>
          </a:p>
          <a:p>
            <a:pPr marL="690563" lvl="0">
              <a:lnSpc>
                <a:spcPct val="115000"/>
              </a:lnSpc>
              <a:spcBef>
                <a:spcPts val="0"/>
              </a:spcBef>
              <a:spcAft>
                <a:spcPts val="0"/>
              </a:spcAft>
              <a:buFont typeface="+mj-lt"/>
              <a:buAutoNum type="alphaLcParenR"/>
            </a:pPr>
            <a:r>
              <a:rPr lang="en-US" dirty="0">
                <a:ea typeface="Times New Roman"/>
                <a:cs typeface="Times New Roman"/>
              </a:rPr>
              <a:t>One on one interaction</a:t>
            </a:r>
          </a:p>
          <a:p>
            <a:pPr marL="690563" lvl="0">
              <a:lnSpc>
                <a:spcPct val="115000"/>
              </a:lnSpc>
              <a:spcBef>
                <a:spcPts val="0"/>
              </a:spcBef>
              <a:spcAft>
                <a:spcPts val="0"/>
              </a:spcAft>
              <a:buFont typeface="+mj-lt"/>
              <a:buAutoNum type="alphaLcParenR"/>
            </a:pPr>
            <a:r>
              <a:rPr lang="en-US" dirty="0">
                <a:ea typeface="Times New Roman"/>
                <a:cs typeface="Times New Roman"/>
              </a:rPr>
              <a:t>Feedback</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these</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Structure </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are used to FaceTime with mentors and important superiors in their lives. Providing them with one on one interaction, feedback, and structure is key to engaging them.</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Which of the following is true of Millennials and one on one interaction?</a:t>
            </a:r>
          </a:p>
          <a:p>
            <a:pPr marL="690563" lvl="0">
              <a:lnSpc>
                <a:spcPct val="115000"/>
              </a:lnSpc>
              <a:spcBef>
                <a:spcPts val="0"/>
              </a:spcBef>
              <a:spcAft>
                <a:spcPts val="0"/>
              </a:spcAft>
              <a:buFont typeface="+mj-lt"/>
              <a:buAutoNum type="alphaLcParenR"/>
            </a:pPr>
            <a:r>
              <a:rPr lang="en-US" dirty="0">
                <a:ea typeface="Times New Roman"/>
                <a:cs typeface="Times New Roman"/>
              </a:rPr>
              <a:t>They find it threatening</a:t>
            </a:r>
          </a:p>
          <a:p>
            <a:pPr marL="690563" lvl="0">
              <a:lnSpc>
                <a:spcPct val="115000"/>
              </a:lnSpc>
              <a:spcBef>
                <a:spcPts val="0"/>
              </a:spcBef>
              <a:spcAft>
                <a:spcPts val="0"/>
              </a:spcAft>
              <a:buFont typeface="+mj-lt"/>
              <a:buAutoNum type="alphaLcParenR"/>
            </a:pPr>
            <a:r>
              <a:rPr lang="en-US" dirty="0">
                <a:ea typeface="Times New Roman"/>
                <a:cs typeface="Times New Roman"/>
              </a:rPr>
              <a:t>They find it boring</a:t>
            </a:r>
          </a:p>
          <a:p>
            <a:pPr marL="690563" lvl="0">
              <a:lnSpc>
                <a:spcPct val="115000"/>
              </a:lnSpc>
              <a:spcBef>
                <a:spcPts val="0"/>
              </a:spcBef>
              <a:spcAft>
                <a:spcPts val="0"/>
              </a:spcAft>
              <a:buFont typeface="+mj-lt"/>
              <a:buAutoNum type="alphaLcParenR"/>
            </a:pPr>
            <a:r>
              <a:rPr lang="en-US" dirty="0">
                <a:ea typeface="Times New Roman"/>
                <a:cs typeface="Times New Roman"/>
              </a:rPr>
              <a:t>It makes them anxious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It makes them feel invested in</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One on one interaction is key for Millennials. They feel invested in, which makes them invest back in the organization.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38203574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Which of the following is true of Millennials and structure in the workplace?</a:t>
            </a:r>
          </a:p>
          <a:p>
            <a:pPr marL="690563" lvl="0">
              <a:lnSpc>
                <a:spcPct val="115000"/>
              </a:lnSpc>
              <a:spcBef>
                <a:spcPts val="0"/>
              </a:spcBef>
              <a:spcAft>
                <a:spcPts val="0"/>
              </a:spcAft>
              <a:buFont typeface="+mj-lt"/>
              <a:buAutoNum type="alphaLcParenR"/>
            </a:pPr>
            <a:r>
              <a:rPr lang="en-US" dirty="0">
                <a:ea typeface="Times New Roman"/>
                <a:cs typeface="Times New Roman"/>
              </a:rPr>
              <a:t>They dislike structure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perform best when given structure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They prefer to create their own structure</a:t>
            </a:r>
          </a:p>
          <a:p>
            <a:pPr marL="690563" lvl="0">
              <a:lnSpc>
                <a:spcPct val="115000"/>
              </a:lnSpc>
              <a:spcBef>
                <a:spcPts val="0"/>
              </a:spcBef>
              <a:spcAft>
                <a:spcPts val="1000"/>
              </a:spcAft>
              <a:buFont typeface="+mj-lt"/>
              <a:buAutoNum type="alphaLcParenR"/>
            </a:pPr>
            <a:r>
              <a:rPr lang="en-US" dirty="0">
                <a:ea typeface="Times New Roman"/>
                <a:cs typeface="Times New Roman"/>
              </a:rPr>
              <a:t>None of these</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are used to a high degree of structure. They thrive when they are given clear guidelines and expectations.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Why should you provide structure for Millennial employees?</a:t>
            </a:r>
          </a:p>
          <a:p>
            <a:pPr marL="690563" lvl="0">
              <a:lnSpc>
                <a:spcPct val="115000"/>
              </a:lnSpc>
              <a:spcBef>
                <a:spcPts val="0"/>
              </a:spcBef>
              <a:spcAft>
                <a:spcPts val="0"/>
              </a:spcAft>
              <a:buFont typeface="+mj-lt"/>
              <a:buAutoNum type="alphaLcParenR"/>
            </a:pPr>
            <a:r>
              <a:rPr lang="en-US" dirty="0">
                <a:ea typeface="Times New Roman"/>
                <a:cs typeface="Times New Roman"/>
              </a:rPr>
              <a:t>It helps them feel less anxious</a:t>
            </a:r>
          </a:p>
          <a:p>
            <a:pPr marL="690563" lvl="0">
              <a:lnSpc>
                <a:spcPct val="115000"/>
              </a:lnSpc>
              <a:spcBef>
                <a:spcPts val="0"/>
              </a:spcBef>
              <a:spcAft>
                <a:spcPts val="0"/>
              </a:spcAft>
              <a:buFont typeface="+mj-lt"/>
              <a:buAutoNum type="alphaLcParenR"/>
            </a:pPr>
            <a:r>
              <a:rPr lang="en-US" dirty="0">
                <a:ea typeface="Times New Roman"/>
                <a:cs typeface="Times New Roman"/>
              </a:rPr>
              <a:t>It helps them feel more competent</a:t>
            </a:r>
          </a:p>
          <a:p>
            <a:pPr marL="690563" lvl="0">
              <a:lnSpc>
                <a:spcPct val="115000"/>
              </a:lnSpc>
              <a:spcBef>
                <a:spcPts val="0"/>
              </a:spcBef>
              <a:spcAft>
                <a:spcPts val="0"/>
              </a:spcAft>
              <a:buFont typeface="+mj-lt"/>
              <a:buAutoNum type="alphaLcParenR"/>
            </a:pPr>
            <a:r>
              <a:rPr lang="en-US" dirty="0">
                <a:ea typeface="Times New Roman"/>
                <a:cs typeface="Times New Roman"/>
              </a:rPr>
              <a:t>They are used to a high degree of structure</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Millennials have been used to a high degree of structure from childhood. Providing structure for them in the onboarding process and on the job helps them feel less anxious and more competent.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10070615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is the role of HR when onboarding Millennials?</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To promote all the ways the organization can offer things Millennials value</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To ensure that Millennials follow all policies</a:t>
            </a:r>
          </a:p>
          <a:p>
            <a:pPr marL="681038" lvl="0">
              <a:lnSpc>
                <a:spcPct val="115000"/>
              </a:lnSpc>
              <a:spcBef>
                <a:spcPts val="0"/>
              </a:spcBef>
              <a:spcAft>
                <a:spcPts val="0"/>
              </a:spcAft>
              <a:buFont typeface="+mj-lt"/>
              <a:buAutoNum type="alphaLcParenR"/>
            </a:pPr>
            <a:r>
              <a:rPr lang="en-US" dirty="0">
                <a:ea typeface="Times New Roman"/>
                <a:cs typeface="Times New Roman"/>
              </a:rPr>
              <a:t>To limit the time managers must spend with new hires</a:t>
            </a:r>
          </a:p>
          <a:p>
            <a:pPr marL="681038" lvl="0">
              <a:lnSpc>
                <a:spcPct val="115000"/>
              </a:lnSpc>
              <a:spcBef>
                <a:spcPts val="0"/>
              </a:spcBef>
              <a:spcAft>
                <a:spcPts val="1000"/>
              </a:spcAft>
              <a:buFont typeface="+mj-lt"/>
              <a:buAutoNum type="alphaLcParenR"/>
            </a:pPr>
            <a:r>
              <a:rPr lang="en-US" dirty="0">
                <a:ea typeface="Times New Roman"/>
                <a:cs typeface="Times New Roman"/>
              </a:rPr>
              <a:t>None of these</a:t>
            </a:r>
          </a:p>
          <a:p>
            <a:pPr marL="347663" marR="0" indent="-4763">
              <a:lnSpc>
                <a:spcPct val="115000"/>
              </a:lnSpc>
              <a:spcBef>
                <a:spcPts val="0"/>
              </a:spcBef>
              <a:spcAft>
                <a:spcPts val="1000"/>
              </a:spcAft>
            </a:pPr>
            <a:r>
              <a:rPr lang="en-US" dirty="0">
                <a:solidFill>
                  <a:srgbClr val="FF0000"/>
                </a:solidFill>
                <a:ea typeface="Times New Roman"/>
                <a:cs typeface="Times New Roman"/>
              </a:rPr>
              <a:t>Human Resources acts as an ambassador when onboarding Millennial employees. HR should stress all the ways that the organization can provide things Millennials value.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should a Human Resources representative stress when onboarding a Millennial?</a:t>
            </a:r>
          </a:p>
          <a:p>
            <a:pPr marL="681038" lvl="0">
              <a:lnSpc>
                <a:spcPct val="115000"/>
              </a:lnSpc>
              <a:spcBef>
                <a:spcPts val="0"/>
              </a:spcBef>
              <a:spcAft>
                <a:spcPts val="0"/>
              </a:spcAft>
              <a:buFont typeface="+mj-lt"/>
              <a:buAutoNum type="alphaLcParenR"/>
            </a:pPr>
            <a:r>
              <a:rPr lang="en-US" dirty="0">
                <a:ea typeface="Times New Roman"/>
                <a:cs typeface="Times New Roman"/>
              </a:rPr>
              <a:t>The company’s strict sick day policy</a:t>
            </a:r>
          </a:p>
          <a:p>
            <a:pPr marL="681038" lvl="0">
              <a:lnSpc>
                <a:spcPct val="115000"/>
              </a:lnSpc>
              <a:spcBef>
                <a:spcPts val="0"/>
              </a:spcBef>
              <a:spcAft>
                <a:spcPts val="0"/>
              </a:spcAft>
              <a:buFont typeface="+mj-lt"/>
              <a:buAutoNum type="alphaLcParenR"/>
            </a:pPr>
            <a:r>
              <a:rPr lang="en-US" dirty="0">
                <a:ea typeface="Times New Roman"/>
                <a:cs typeface="Times New Roman"/>
              </a:rPr>
              <a:t>The limitations of the company’s insurance plan</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ways in which HR and organizational policies can foster work-life balance</a:t>
            </a:r>
            <a:endParaRPr lang="en-US" dirty="0">
              <a:ea typeface="Times New Roman"/>
              <a:cs typeface="Times New Roman"/>
            </a:endParaRPr>
          </a:p>
          <a:p>
            <a:pPr marL="681038" lvl="0">
              <a:lnSpc>
                <a:spcPct val="115000"/>
              </a:lnSpc>
              <a:spcBef>
                <a:spcPts val="0"/>
              </a:spcBef>
              <a:spcAft>
                <a:spcPts val="1000"/>
              </a:spcAft>
              <a:buFont typeface="+mj-lt"/>
              <a:buAutoNum type="alphaLcParenR"/>
            </a:pPr>
            <a:r>
              <a:rPr lang="en-US" dirty="0">
                <a:ea typeface="Times New Roman"/>
                <a:cs typeface="Times New Roman"/>
              </a:rPr>
              <a:t>The schedule for pay raises</a:t>
            </a:r>
          </a:p>
          <a:p>
            <a:pPr marL="347663" marR="0" indent="-4763">
              <a:lnSpc>
                <a:spcPct val="115000"/>
              </a:lnSpc>
              <a:spcBef>
                <a:spcPts val="0"/>
              </a:spcBef>
              <a:spcAft>
                <a:spcPts val="1000"/>
              </a:spcAft>
            </a:pPr>
            <a:r>
              <a:rPr lang="en-US" dirty="0">
                <a:solidFill>
                  <a:srgbClr val="FF0000"/>
                </a:solidFill>
                <a:ea typeface="Times New Roman"/>
                <a:cs typeface="Times New Roman"/>
              </a:rPr>
              <a:t>Millennials value work-life balance. Human Resources should stress the ways in which the organization can help employees achieve this.</a:t>
            </a:r>
            <a:endParaRPr lang="en-US" dirty="0"/>
          </a:p>
        </p:txBody>
      </p:sp>
    </p:spTree>
    <p:extLst>
      <p:ext uri="{BB962C8B-B14F-4D97-AF65-F5344CB8AC3E}">
        <p14:creationId xmlns:p14="http://schemas.microsoft.com/office/powerpoint/2010/main" val="306220969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Yuki most concerned about?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Loss of work-life balance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Low pay</a:t>
            </a:r>
          </a:p>
          <a:p>
            <a:pPr marL="690563" lvl="0">
              <a:lnSpc>
                <a:spcPct val="115000"/>
              </a:lnSpc>
              <a:spcBef>
                <a:spcPts val="0"/>
              </a:spcBef>
              <a:spcAft>
                <a:spcPts val="0"/>
              </a:spcAft>
              <a:buFont typeface="+mj-lt"/>
              <a:buAutoNum type="alphaLcParenR"/>
            </a:pPr>
            <a:r>
              <a:rPr lang="en-US" dirty="0">
                <a:ea typeface="Times New Roman"/>
                <a:cs typeface="Times New Roman"/>
              </a:rPr>
              <a:t>Lack of opportunity for advancement</a:t>
            </a:r>
          </a:p>
          <a:p>
            <a:pPr marL="690563" lvl="0">
              <a:lnSpc>
                <a:spcPct val="115000"/>
              </a:lnSpc>
              <a:spcBef>
                <a:spcPts val="0"/>
              </a:spcBef>
              <a:spcAft>
                <a:spcPts val="1000"/>
              </a:spcAft>
              <a:buFont typeface="+mj-lt"/>
              <a:buAutoNum type="alphaLcParenR"/>
            </a:pPr>
            <a:r>
              <a:rPr lang="en-US" dirty="0">
                <a:ea typeface="Times New Roman"/>
                <a:cs typeface="Times New Roman"/>
              </a:rPr>
              <a:t>Being fired for not meeting benchmarks</a:t>
            </a:r>
          </a:p>
          <a:p>
            <a:pPr marL="347663" marR="0" indent="-4763">
              <a:lnSpc>
                <a:spcPct val="115000"/>
              </a:lnSpc>
              <a:spcBef>
                <a:spcPts val="0"/>
              </a:spcBef>
              <a:spcAft>
                <a:spcPts val="1000"/>
              </a:spcAft>
            </a:pPr>
            <a:r>
              <a:rPr lang="en-US" dirty="0">
                <a:solidFill>
                  <a:srgbClr val="FF0000"/>
                </a:solidFill>
                <a:ea typeface="Times New Roman"/>
                <a:cs typeface="Times New Roman"/>
              </a:rPr>
              <a:t>Yuki was most worried about work-life balance and the loss of freedom to pursue things in her off time. Both the HR rep and her manager helped to alleviate this fear.</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When will Yuki be able to explore flexible scheduling and use vacation time?</a:t>
            </a:r>
          </a:p>
          <a:p>
            <a:pPr marL="690563" lvl="0">
              <a:lnSpc>
                <a:spcPct val="115000"/>
              </a:lnSpc>
              <a:spcBef>
                <a:spcPts val="0"/>
              </a:spcBef>
              <a:spcAft>
                <a:spcPts val="0"/>
              </a:spcAft>
              <a:buFont typeface="+mj-lt"/>
              <a:buAutoNum type="alphaLcParenR"/>
            </a:pPr>
            <a:r>
              <a:rPr lang="en-US" dirty="0">
                <a:ea typeface="Times New Roman"/>
                <a:cs typeface="Times New Roman"/>
              </a:rPr>
              <a:t>Immediately</a:t>
            </a:r>
          </a:p>
          <a:p>
            <a:pPr marL="690563" lvl="0">
              <a:lnSpc>
                <a:spcPct val="115000"/>
              </a:lnSpc>
              <a:spcBef>
                <a:spcPts val="0"/>
              </a:spcBef>
              <a:spcAft>
                <a:spcPts val="0"/>
              </a:spcAft>
              <a:buFont typeface="+mj-lt"/>
              <a:buAutoNum type="alphaLcParenR"/>
            </a:pPr>
            <a:r>
              <a:rPr lang="en-US" dirty="0">
                <a:ea typeface="Times New Roman"/>
                <a:cs typeface="Times New Roman"/>
              </a:rPr>
              <a:t>After 90 days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After 6 months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After 1 year</a:t>
            </a:r>
          </a:p>
          <a:p>
            <a:pPr marL="347663" marR="0" indent="-4763">
              <a:lnSpc>
                <a:spcPct val="115000"/>
              </a:lnSpc>
              <a:spcBef>
                <a:spcPts val="0"/>
              </a:spcBef>
              <a:spcAft>
                <a:spcPts val="1000"/>
              </a:spcAft>
            </a:pPr>
            <a:r>
              <a:rPr lang="en-US" dirty="0">
                <a:solidFill>
                  <a:srgbClr val="FF0000"/>
                </a:solidFill>
                <a:ea typeface="Times New Roman"/>
                <a:cs typeface="Times New Roman"/>
              </a:rPr>
              <a:t>According to her manager and the HR representative, Yuki can explore flexible scheduling and use vacation time after 6 months on the job. Knowing that this is an option helped alleviate her worries.</a:t>
            </a:r>
            <a:endParaRPr lang="en-US" dirty="0"/>
          </a:p>
        </p:txBody>
      </p:sp>
    </p:spTree>
    <p:extLst>
      <p:ext uri="{BB962C8B-B14F-4D97-AF65-F5344CB8AC3E}">
        <p14:creationId xmlns:p14="http://schemas.microsoft.com/office/powerpoint/2010/main" val="92122122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Autofit/>
          </a:bodyPr>
          <a:lstStyle/>
          <a:p>
            <a:r>
              <a:rPr lang="en-US" dirty="0"/>
              <a:t>Module Seven: Following Up With the Millennial Employee</a:t>
            </a:r>
          </a:p>
        </p:txBody>
      </p:sp>
      <p:sp>
        <p:nvSpPr>
          <p:cNvPr id="3482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There are two things people want more than sex and money – recognition and praise.</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Mary Kay Ash </a:t>
            </a:r>
            <a:endParaRPr lang="en-US" sz="1400" dirty="0">
              <a:ea typeface="Times New Roman"/>
              <a:cs typeface="Times New Roman"/>
            </a:endParaRPr>
          </a:p>
          <a:p>
            <a:endParaRPr lang="en-US" dirty="0"/>
          </a:p>
        </p:txBody>
      </p:sp>
      <p:sp>
        <p:nvSpPr>
          <p:cNvPr id="34819" name="Content Placeholder 2"/>
          <p:cNvSpPr>
            <a:spLocks noGrp="1"/>
          </p:cNvSpPr>
          <p:nvPr>
            <p:ph type="body" sz="quarter" idx="11"/>
          </p:nvPr>
        </p:nvSpPr>
        <p:spPr/>
        <p:txBody>
          <a:bodyPr>
            <a:normAutofit/>
          </a:bodyPr>
          <a:lstStyle/>
          <a:p>
            <a:endParaRPr lang="en-US" dirty="0"/>
          </a:p>
          <a:p>
            <a:r>
              <a:rPr lang="en-US" dirty="0"/>
              <a:t>Scheduling regular formal and informal follow-ups throughout the first 90 to 180 days is key to successfully onboarding and ultimately retaining Millennials. </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9B165BCD-3491-4E35-9F91-BDA263422526}"/>
              </a:ext>
            </a:extLst>
          </p:cNvPr>
          <p:cNvSpPr>
            <a:spLocks noGrp="1"/>
          </p:cNvSpPr>
          <p:nvPr>
            <p:ph sz="quarter" idx="11"/>
          </p:nvPr>
        </p:nvSpPr>
        <p:spPr/>
        <p:txBody>
          <a:bodyPr/>
          <a:lstStyle/>
          <a:p>
            <a:endParaRPr lang="en-US"/>
          </a:p>
        </p:txBody>
      </p:sp>
      <p:sp>
        <p:nvSpPr>
          <p:cNvPr id="35842" name="Title 1"/>
          <p:cNvSpPr>
            <a:spLocks noGrp="1"/>
          </p:cNvSpPr>
          <p:nvPr>
            <p:ph type="title"/>
          </p:nvPr>
        </p:nvSpPr>
        <p:spPr/>
        <p:txBody>
          <a:bodyPr/>
          <a:lstStyle/>
          <a:p>
            <a:r>
              <a:rPr lang="en-US" dirty="0"/>
              <a:t>Initial Check-In – One on One</a:t>
            </a:r>
          </a:p>
        </p:txBody>
      </p:sp>
      <p:grpSp>
        <p:nvGrpSpPr>
          <p:cNvPr id="3" name="Group 2">
            <a:extLst>
              <a:ext uri="{FF2B5EF4-FFF2-40B4-BE49-F238E27FC236}">
                <a16:creationId xmlns:a16="http://schemas.microsoft.com/office/drawing/2014/main" id="{17242A5F-0F86-4EB2-A4E2-6026FE886375}"/>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965A46E7-3C9F-4DB5-9071-504BAAFF0649}"/>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4">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8901FAC3-9AA8-4242-99EA-8DF6F45FC42E}"/>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Comfortable with the goals</a:t>
              </a:r>
            </a:p>
          </p:txBody>
        </p:sp>
        <p:sp>
          <p:nvSpPr>
            <p:cNvPr id="6" name="Oval 5">
              <a:extLst>
                <a:ext uri="{FF2B5EF4-FFF2-40B4-BE49-F238E27FC236}">
                  <a16:creationId xmlns:a16="http://schemas.microsoft.com/office/drawing/2014/main" id="{C41E9F14-DDCA-433F-9613-B09F6E81E94D}"/>
                </a:ext>
              </a:extLst>
            </p:cNvPr>
            <p:cNvSpPr/>
            <p:nvPr/>
          </p:nvSpPr>
          <p:spPr>
            <a:xfrm>
              <a:off x="519658" y="1939647"/>
              <a:ext cx="1131490" cy="1131490"/>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98B86FCC-CB85-481E-BA09-2FB07B0D8AE6}"/>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Problems or challenges</a:t>
              </a:r>
            </a:p>
          </p:txBody>
        </p:sp>
        <p:sp>
          <p:nvSpPr>
            <p:cNvPr id="8" name="Oval 7">
              <a:extLst>
                <a:ext uri="{FF2B5EF4-FFF2-40B4-BE49-F238E27FC236}">
                  <a16:creationId xmlns:a16="http://schemas.microsoft.com/office/drawing/2014/main" id="{01DBD0EC-341E-4686-B81D-845E5E35C027}"/>
                </a:ext>
              </a:extLst>
            </p:cNvPr>
            <p:cNvSpPr/>
            <p:nvPr/>
          </p:nvSpPr>
          <p:spPr>
            <a:xfrm>
              <a:off x="848695" y="3297436"/>
              <a:ext cx="1131490" cy="1131490"/>
            </a:xfrm>
            <a:prstGeom prst="ellipse">
              <a:avLst/>
            </a:prstGeom>
          </p:spPr>
          <p:style>
            <a:lnRef idx="2">
              <a:schemeClr val="accent3">
                <a:hueOff val="5625132"/>
                <a:satOff val="-8440"/>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48B380E2-6F69-4F24-9456-88921C22054F}"/>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New questions?</a:t>
              </a:r>
            </a:p>
          </p:txBody>
        </p:sp>
        <p:sp>
          <p:nvSpPr>
            <p:cNvPr id="10" name="Oval 9">
              <a:extLst>
                <a:ext uri="{FF2B5EF4-FFF2-40B4-BE49-F238E27FC236}">
                  <a16:creationId xmlns:a16="http://schemas.microsoft.com/office/drawing/2014/main" id="{C03E7A1A-3437-4C62-BD33-4E3CDCB8D595}"/>
                </a:ext>
              </a:extLst>
            </p:cNvPr>
            <p:cNvSpPr/>
            <p:nvPr/>
          </p:nvSpPr>
          <p:spPr>
            <a:xfrm>
              <a:off x="519658" y="4655225"/>
              <a:ext cx="1131490" cy="1131490"/>
            </a:xfrm>
            <a:prstGeom prst="ellipse">
              <a:avLst/>
            </a:prstGeom>
          </p:spPr>
          <p:style>
            <a:lnRef idx="2">
              <a:schemeClr val="accent3">
                <a:hueOff val="11250264"/>
                <a:satOff val="-16880"/>
                <a:lumOff val="-2745"/>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7DDFCA52-A312-4517-9EB9-884A66F3EC96}"/>
              </a:ext>
            </a:extLst>
          </p:cNvPr>
          <p:cNvSpPr>
            <a:spLocks noGrp="1"/>
          </p:cNvSpPr>
          <p:nvPr>
            <p:ph sz="quarter" idx="11"/>
          </p:nvPr>
        </p:nvSpPr>
        <p:spPr/>
        <p:txBody>
          <a:bodyPr/>
          <a:lstStyle/>
          <a:p>
            <a:endParaRPr lang="en-US"/>
          </a:p>
        </p:txBody>
      </p:sp>
      <p:sp>
        <p:nvSpPr>
          <p:cNvPr id="36866" name="Title 1"/>
          <p:cNvSpPr>
            <a:spLocks noGrp="1"/>
          </p:cNvSpPr>
          <p:nvPr>
            <p:ph type="title"/>
          </p:nvPr>
        </p:nvSpPr>
        <p:spPr/>
        <p:txBody>
          <a:bodyPr>
            <a:noAutofit/>
          </a:bodyPr>
          <a:lstStyle/>
          <a:p>
            <a:r>
              <a:rPr lang="en-US" dirty="0"/>
              <a:t>Following up – Regular, Informal Follow Ups</a:t>
            </a:r>
          </a:p>
        </p:txBody>
      </p:sp>
      <p:grpSp>
        <p:nvGrpSpPr>
          <p:cNvPr id="3" name="Group 2">
            <a:extLst>
              <a:ext uri="{FF2B5EF4-FFF2-40B4-BE49-F238E27FC236}">
                <a16:creationId xmlns:a16="http://schemas.microsoft.com/office/drawing/2014/main" id="{C05B5265-C9DC-4ECB-81D2-D4142280C454}"/>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E42E63E4-2ECC-4117-9542-858AD7E2C0EA}"/>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30268" tIns="230268" rIns="1615892" bIns="230268" numCol="1" spcCol="1270" anchor="ctr" anchorCtr="0">
              <a:noAutofit/>
            </a:bodyPr>
            <a:lstStyle/>
            <a:p>
              <a:pPr marL="0" lvl="0" indent="0" algn="l" defTabSz="2222500">
                <a:lnSpc>
                  <a:spcPct val="90000"/>
                </a:lnSpc>
                <a:spcBef>
                  <a:spcPct val="0"/>
                </a:spcBef>
                <a:spcAft>
                  <a:spcPct val="35000"/>
                </a:spcAft>
                <a:buNone/>
              </a:pPr>
              <a:r>
                <a:rPr lang="en-US" sz="5000" kern="1200" dirty="0"/>
                <a:t>Frequent feedback</a:t>
              </a:r>
            </a:p>
          </p:txBody>
        </p:sp>
        <p:sp>
          <p:nvSpPr>
            <p:cNvPr id="5" name="Freeform: Shape 4">
              <a:extLst>
                <a:ext uri="{FF2B5EF4-FFF2-40B4-BE49-F238E27FC236}">
                  <a16:creationId xmlns:a16="http://schemas.microsoft.com/office/drawing/2014/main" id="{8B237E6D-2B8E-4BCF-B511-2164A5C84998}"/>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30268" tIns="230268" rIns="1730051" bIns="230268" numCol="1" spcCol="1270" anchor="ctr" anchorCtr="0">
              <a:noAutofit/>
            </a:bodyPr>
            <a:lstStyle/>
            <a:p>
              <a:pPr marL="0" lvl="0" indent="0" algn="l" defTabSz="2222500">
                <a:lnSpc>
                  <a:spcPct val="90000"/>
                </a:lnSpc>
                <a:spcBef>
                  <a:spcPct val="0"/>
                </a:spcBef>
                <a:spcAft>
                  <a:spcPct val="35000"/>
                </a:spcAft>
                <a:buNone/>
              </a:pPr>
              <a:r>
                <a:rPr lang="en-US" sz="5000" kern="1200" dirty="0"/>
                <a:t>10 or 15 minutes</a:t>
              </a:r>
            </a:p>
          </p:txBody>
        </p:sp>
        <p:sp>
          <p:nvSpPr>
            <p:cNvPr id="6" name="Freeform: Shape 5">
              <a:extLst>
                <a:ext uri="{FF2B5EF4-FFF2-40B4-BE49-F238E27FC236}">
                  <a16:creationId xmlns:a16="http://schemas.microsoft.com/office/drawing/2014/main" id="{451932F5-596F-4DC7-8055-719939E7D32D}"/>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30268" tIns="230268" rIns="1730051" bIns="230268" numCol="1" spcCol="1270" anchor="ctr" anchorCtr="0">
              <a:noAutofit/>
            </a:bodyPr>
            <a:lstStyle/>
            <a:p>
              <a:pPr marL="0" lvl="0" indent="0" algn="l" defTabSz="2222500">
                <a:lnSpc>
                  <a:spcPct val="90000"/>
                </a:lnSpc>
                <a:spcBef>
                  <a:spcPct val="0"/>
                </a:spcBef>
                <a:spcAft>
                  <a:spcPct val="35000"/>
                </a:spcAft>
                <a:buNone/>
              </a:pPr>
              <a:r>
                <a:rPr lang="en-US" sz="5000" kern="1200" dirty="0"/>
                <a:t>Helps build rapport</a:t>
              </a:r>
            </a:p>
          </p:txBody>
        </p:sp>
        <p:sp>
          <p:nvSpPr>
            <p:cNvPr id="7" name="Freeform: Shape 6">
              <a:extLst>
                <a:ext uri="{FF2B5EF4-FFF2-40B4-BE49-F238E27FC236}">
                  <a16:creationId xmlns:a16="http://schemas.microsoft.com/office/drawing/2014/main" id="{A7CF96A4-6320-43C7-9FC3-0372B8CF9F7B}"/>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8" name="Freeform: Shape 7">
              <a:extLst>
                <a:ext uri="{FF2B5EF4-FFF2-40B4-BE49-F238E27FC236}">
                  <a16:creationId xmlns:a16="http://schemas.microsoft.com/office/drawing/2014/main" id="{77836DF5-288D-4012-8C88-271CDB05F0AA}"/>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075D536-2049-45A2-AEAD-461834FF8F96}"/>
              </a:ext>
            </a:extLst>
          </p:cNvPr>
          <p:cNvSpPr>
            <a:spLocks noGrp="1"/>
          </p:cNvSpPr>
          <p:nvPr>
            <p:ph sz="quarter" idx="11"/>
          </p:nvPr>
        </p:nvSpPr>
        <p:spPr/>
        <p:txBody>
          <a:bodyPr/>
          <a:lstStyle/>
          <a:p>
            <a:endParaRPr lang="en-US"/>
          </a:p>
        </p:txBody>
      </p:sp>
      <p:sp>
        <p:nvSpPr>
          <p:cNvPr id="35842" name="Title 1"/>
          <p:cNvSpPr>
            <a:spLocks noGrp="1"/>
          </p:cNvSpPr>
          <p:nvPr>
            <p:ph type="title"/>
          </p:nvPr>
        </p:nvSpPr>
        <p:spPr/>
        <p:txBody>
          <a:bodyPr>
            <a:noAutofit/>
          </a:bodyPr>
          <a:lstStyle/>
          <a:p>
            <a:r>
              <a:rPr lang="en-US" dirty="0"/>
              <a:t>Setting Schedules – Millennials and Work-Life</a:t>
            </a:r>
          </a:p>
        </p:txBody>
      </p:sp>
      <p:grpSp>
        <p:nvGrpSpPr>
          <p:cNvPr id="3" name="Group 2">
            <a:extLst>
              <a:ext uri="{FF2B5EF4-FFF2-40B4-BE49-F238E27FC236}">
                <a16:creationId xmlns:a16="http://schemas.microsoft.com/office/drawing/2014/main" id="{5D0A7F6E-54DC-468D-8AB4-F349FE9D51F6}"/>
              </a:ext>
            </a:extLst>
          </p:cNvPr>
          <p:cNvGrpSpPr/>
          <p:nvPr/>
        </p:nvGrpSpPr>
        <p:grpSpPr>
          <a:xfrm>
            <a:off x="457200" y="1600200"/>
            <a:ext cx="8229600" cy="4523752"/>
            <a:chOff x="457200" y="1600200"/>
            <a:chExt cx="8229600" cy="4523752"/>
          </a:xfrm>
        </p:grpSpPr>
        <p:sp>
          <p:nvSpPr>
            <p:cNvPr id="4" name="Freeform: Shape 3">
              <a:extLst>
                <a:ext uri="{FF2B5EF4-FFF2-40B4-BE49-F238E27FC236}">
                  <a16:creationId xmlns:a16="http://schemas.microsoft.com/office/drawing/2014/main" id="{34801F51-1B65-41DC-BF38-B4324CF756A7}"/>
                </a:ext>
              </a:extLst>
            </p:cNvPr>
            <p:cNvSpPr/>
            <p:nvPr/>
          </p:nvSpPr>
          <p:spPr>
            <a:xfrm>
              <a:off x="457200" y="1600200"/>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24460" tIns="124460" rIns="124460" bIns="124460" numCol="1" spcCol="1270" anchor="ctr" anchorCtr="0">
              <a:noAutofit/>
            </a:bodyPr>
            <a:lstStyle/>
            <a:p>
              <a:pPr marL="0" lvl="0" indent="0" algn="ctr" defTabSz="2178050">
                <a:lnSpc>
                  <a:spcPct val="90000"/>
                </a:lnSpc>
                <a:spcBef>
                  <a:spcPct val="0"/>
                </a:spcBef>
                <a:spcAft>
                  <a:spcPct val="35000"/>
                </a:spcAft>
                <a:buNone/>
              </a:pPr>
              <a:r>
                <a:rPr lang="en-US" sz="4900" kern="1200" dirty="0"/>
                <a:t>Work–Life balance is important</a:t>
              </a:r>
            </a:p>
          </p:txBody>
        </p:sp>
        <p:sp>
          <p:nvSpPr>
            <p:cNvPr id="5" name="Freeform: Shape 4">
              <a:extLst>
                <a:ext uri="{FF2B5EF4-FFF2-40B4-BE49-F238E27FC236}">
                  <a16:creationId xmlns:a16="http://schemas.microsoft.com/office/drawing/2014/main" id="{5DD85573-72DF-4CDA-A91E-CFB755E88EFE}"/>
                </a:ext>
              </a:extLst>
            </p:cNvPr>
            <p:cNvSpPr/>
            <p:nvPr/>
          </p:nvSpPr>
          <p:spPr>
            <a:xfrm>
              <a:off x="2327062" y="3133900"/>
              <a:ext cx="4489875" cy="1458562"/>
            </a:xfrm>
            <a:custGeom>
              <a:avLst/>
              <a:gdLst>
                <a:gd name="connsiteX0" fmla="*/ 0 w 4489875"/>
                <a:gd name="connsiteY0" fmla="*/ 0 h 1458562"/>
                <a:gd name="connsiteX1" fmla="*/ 4489875 w 4489875"/>
                <a:gd name="connsiteY1" fmla="*/ 0 h 1458562"/>
                <a:gd name="connsiteX2" fmla="*/ 4489875 w 4489875"/>
                <a:gd name="connsiteY2" fmla="*/ 1458562 h 1458562"/>
                <a:gd name="connsiteX3" fmla="*/ 0 w 4489875"/>
                <a:gd name="connsiteY3" fmla="*/ 1458562 h 1458562"/>
                <a:gd name="connsiteX4" fmla="*/ 0 w 4489875"/>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9875" h="1458562">
                  <a:moveTo>
                    <a:pt x="0" y="0"/>
                  </a:moveTo>
                  <a:lnTo>
                    <a:pt x="4489875" y="0"/>
                  </a:lnTo>
                  <a:lnTo>
                    <a:pt x="4489875" y="1458562"/>
                  </a:lnTo>
                  <a:lnTo>
                    <a:pt x="0" y="1458562"/>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24460" tIns="124460" rIns="124460" bIns="124460" numCol="1" spcCol="1270" anchor="ctr" anchorCtr="0">
              <a:noAutofit/>
            </a:bodyPr>
            <a:lstStyle/>
            <a:p>
              <a:pPr marL="0" lvl="0" indent="0" algn="ctr" defTabSz="2178050">
                <a:lnSpc>
                  <a:spcPct val="90000"/>
                </a:lnSpc>
                <a:spcBef>
                  <a:spcPct val="0"/>
                </a:spcBef>
                <a:spcAft>
                  <a:spcPct val="35000"/>
                </a:spcAft>
                <a:buNone/>
              </a:pPr>
              <a:r>
                <a:rPr lang="en-US" sz="4900" kern="1200" dirty="0"/>
                <a:t>Try to be flexible</a:t>
              </a:r>
            </a:p>
          </p:txBody>
        </p:sp>
        <p:sp>
          <p:nvSpPr>
            <p:cNvPr id="6" name="Freeform: Shape 5">
              <a:extLst>
                <a:ext uri="{FF2B5EF4-FFF2-40B4-BE49-F238E27FC236}">
                  <a16:creationId xmlns:a16="http://schemas.microsoft.com/office/drawing/2014/main" id="{A6AF2038-91AC-4115-8171-03577F319E78}"/>
                </a:ext>
              </a:extLst>
            </p:cNvPr>
            <p:cNvSpPr/>
            <p:nvPr/>
          </p:nvSpPr>
          <p:spPr>
            <a:xfrm>
              <a:off x="1981206" y="4665390"/>
              <a:ext cx="5181588" cy="1458562"/>
            </a:xfrm>
            <a:custGeom>
              <a:avLst/>
              <a:gdLst>
                <a:gd name="connsiteX0" fmla="*/ 0 w 5181588"/>
                <a:gd name="connsiteY0" fmla="*/ 0 h 1458562"/>
                <a:gd name="connsiteX1" fmla="*/ 5181588 w 5181588"/>
                <a:gd name="connsiteY1" fmla="*/ 0 h 1458562"/>
                <a:gd name="connsiteX2" fmla="*/ 5181588 w 5181588"/>
                <a:gd name="connsiteY2" fmla="*/ 1458562 h 1458562"/>
                <a:gd name="connsiteX3" fmla="*/ 0 w 5181588"/>
                <a:gd name="connsiteY3" fmla="*/ 1458562 h 1458562"/>
                <a:gd name="connsiteX4" fmla="*/ 0 w 5181588"/>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1588" h="1458562">
                  <a:moveTo>
                    <a:pt x="0" y="0"/>
                  </a:moveTo>
                  <a:lnTo>
                    <a:pt x="5181588" y="0"/>
                  </a:lnTo>
                  <a:lnTo>
                    <a:pt x="5181588" y="1458562"/>
                  </a:lnTo>
                  <a:lnTo>
                    <a:pt x="0" y="1458562"/>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24460" tIns="124460" rIns="124460" bIns="124460" numCol="1" spcCol="1270" anchor="ctr" anchorCtr="0">
              <a:noAutofit/>
            </a:bodyPr>
            <a:lstStyle/>
            <a:p>
              <a:pPr marL="0" lvl="0" indent="0" algn="ctr" defTabSz="2178050">
                <a:lnSpc>
                  <a:spcPct val="90000"/>
                </a:lnSpc>
                <a:spcBef>
                  <a:spcPct val="0"/>
                </a:spcBef>
                <a:spcAft>
                  <a:spcPct val="35000"/>
                </a:spcAft>
                <a:buNone/>
              </a:pPr>
              <a:r>
                <a:rPr lang="en-US" sz="4900" kern="1200" dirty="0"/>
                <a:t>Involve them</a:t>
              </a:r>
            </a:p>
          </p:txBody>
        </p:sp>
      </p:grpSp>
    </p:spTree>
    <p:extLst>
      <p:ext uri="{BB962C8B-B14F-4D97-AF65-F5344CB8AC3E}">
        <p14:creationId xmlns:p14="http://schemas.microsoft.com/office/powerpoint/2010/main" val="1790435471"/>
      </p:ext>
    </p:extLst>
  </p:cSld>
  <p:clrMapOvr>
    <a:masterClrMapping/>
  </p:clrMapOvr>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2078</TotalTime>
  <Words>26356</Words>
  <Application>Microsoft Office PowerPoint</Application>
  <PresentationFormat>On-screen Show (4:3)</PresentationFormat>
  <Paragraphs>3288</Paragraphs>
  <Slides>183</Slides>
  <Notes>80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183</vt:i4>
      </vt:variant>
    </vt:vector>
  </HeadingPairs>
  <TitlesOfParts>
    <vt:vector size="193" baseType="lpstr">
      <vt:lpstr>Arial</vt:lpstr>
      <vt:lpstr>Calibri</vt:lpstr>
      <vt:lpstr>Cambria</vt:lpstr>
      <vt:lpstr>Georgia</vt:lpstr>
      <vt:lpstr>Knowledge Medium</vt:lpstr>
      <vt:lpstr>Symbol</vt:lpstr>
      <vt:lpstr>Times New Roman</vt:lpstr>
      <vt:lpstr>Wingdings</vt:lpstr>
      <vt:lpstr>ヒラギノ角ゴ Pro W3</vt:lpstr>
      <vt:lpstr>PowerPoint Slides</vt:lpstr>
      <vt:lpstr>NAME OF COURSE</vt:lpstr>
      <vt:lpstr>Name of course</vt:lpstr>
      <vt:lpstr>Our Virtual Environment</vt:lpstr>
      <vt:lpstr>Setting the Stage</vt:lpstr>
      <vt:lpstr>Session Objectives</vt:lpstr>
      <vt:lpstr>Section 1</vt:lpstr>
      <vt:lpstr>Hello and welcome to the Accelerated Instructional Media Webinar – Course Name.</vt:lpstr>
      <vt:lpstr>PowerPoint Presentation</vt:lpstr>
      <vt:lpstr>Session Objectives</vt:lpstr>
      <vt:lpstr>PowerPoint Presentation</vt:lpstr>
      <vt:lpstr>PowerPoint Presentation</vt:lpstr>
      <vt:lpstr>PowerPoint Presentation</vt:lpstr>
      <vt:lpstr>Module One: Getting Started</vt:lpstr>
      <vt:lpstr>Workshop Objectives</vt:lpstr>
      <vt:lpstr>Module Two: Purpose of Onboarding</vt:lpstr>
      <vt:lpstr>Start Up Costs</vt:lpstr>
      <vt:lpstr>Employee Anxiety</vt:lpstr>
      <vt:lpstr>Employee Turnover</vt:lpstr>
      <vt:lpstr>Realistic Expectations</vt:lpstr>
      <vt:lpstr>Case Study</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Introduction</vt:lpstr>
      <vt:lpstr>Why Onboarding?</vt:lpstr>
      <vt:lpstr>Importance of Onboarding</vt:lpstr>
      <vt:lpstr>Making Employees Feel Welcome</vt:lpstr>
      <vt:lpstr>First Day Checklist</vt:lpstr>
      <vt:lpstr>Case Study</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Millennials and Onboarding</vt:lpstr>
      <vt:lpstr>Who are Millennials?</vt:lpstr>
      <vt:lpstr>How Do Millennials Differ from Other Workers?</vt:lpstr>
      <vt:lpstr>Investiture Socialization – Let Them Be Themselves!</vt:lpstr>
      <vt:lpstr>Informal Rather than Formal Onboarding Processes</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Onboarding Checklist</vt:lpstr>
      <vt:lpstr>Pre-Arrival</vt:lpstr>
      <vt:lpstr>Arrival</vt:lpstr>
      <vt:lpstr>First Day</vt:lpstr>
      <vt:lpstr>First Week </vt:lpstr>
      <vt:lpstr>First Month</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Engaging the Millennial Employee</vt:lpstr>
      <vt:lpstr>Create an Informal Program</vt:lpstr>
      <vt:lpstr>Engage Employees One on One</vt:lpstr>
      <vt:lpstr>The Role of Human Resources</vt:lpstr>
      <vt:lpstr>The Role of Managers</vt:lpstr>
      <vt:lpstr>Case Study</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Following Up With the Millennial Employee</vt:lpstr>
      <vt:lpstr>Initial Check-In – One on One</vt:lpstr>
      <vt:lpstr>Following up – Regular, Informal Follow Ups</vt:lpstr>
      <vt:lpstr>Setting Schedules – Millennials and Work-Life</vt:lpstr>
      <vt:lpstr>Mentoring and the Millennial</vt:lpstr>
      <vt:lpstr>Case Study</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Setting Expectations with the Millennial Employee</vt:lpstr>
      <vt:lpstr>Define Requirements – Provide Specific Instructions</vt:lpstr>
      <vt:lpstr>Identify Opportunities for Improvement and Growth</vt:lpstr>
      <vt:lpstr>Set Verbal Expectations</vt:lpstr>
      <vt:lpstr>Put It in Writing</vt:lpstr>
      <vt:lpstr>Case Study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Mentoring the Millennial</vt:lpstr>
      <vt:lpstr>Be Hands-On and Involved</vt:lpstr>
      <vt:lpstr>Serial Mentoring</vt:lpstr>
      <vt:lpstr>Be a Mentor, Not an Authority Figure</vt:lpstr>
      <vt:lpstr>Focus Millennia’s Exploratory Drive on Work</vt:lpstr>
      <vt:lpstr>Case Study</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Assigning Work to the Millennial Employee</vt:lpstr>
      <vt:lpstr>Provide Clear Structure and Guidelines</vt:lpstr>
      <vt:lpstr>Provide Specific Benchmarks</vt:lpstr>
      <vt:lpstr>Set Boundaries and Provide Reality Checks</vt:lpstr>
      <vt:lpstr>Guide, Don’t Dictate</vt:lpstr>
      <vt:lpstr>Case Study</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Providing Feedback </vt:lpstr>
      <vt:lpstr>Millennials Thrive on Feedback!</vt:lpstr>
      <vt:lpstr>Characteristics of Quality Feedback</vt:lpstr>
      <vt:lpstr>Informal Feedback</vt:lpstr>
      <vt:lpstr>Formal Feedback</vt:lpstr>
      <vt:lpstr>Case Study</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Conclusion</vt:lpstr>
      <vt:lpstr>What of your original response would have changed if you knew the insights provided today? </vt:lpstr>
      <vt:lpstr>Survey</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 Management</dc:title>
  <dc:creator>Kimmi</dc:creator>
  <cp:lastModifiedBy>AIM1</cp:lastModifiedBy>
  <cp:revision>131</cp:revision>
  <dcterms:created xsi:type="dcterms:W3CDTF">2009-05-11T22:15:13Z</dcterms:created>
  <dcterms:modified xsi:type="dcterms:W3CDTF">2017-07-21T19:08:33Z</dcterms:modified>
</cp:coreProperties>
</file>