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89"/>
  </p:notesMasterIdLst>
  <p:sldIdLst>
    <p:sldId id="441" r:id="rId2"/>
    <p:sldId id="442" r:id="rId3"/>
    <p:sldId id="443" r:id="rId4"/>
    <p:sldId id="444" r:id="rId5"/>
    <p:sldId id="445" r:id="rId6"/>
    <p:sldId id="446" r:id="rId7"/>
    <p:sldId id="450" r:id="rId8"/>
    <p:sldId id="451" r:id="rId9"/>
    <p:sldId id="452" r:id="rId10"/>
    <p:sldId id="453" r:id="rId11"/>
    <p:sldId id="454" r:id="rId12"/>
    <p:sldId id="460" r:id="rId13"/>
    <p:sldId id="257" r:id="rId14"/>
    <p:sldId id="258" r:id="rId15"/>
    <p:sldId id="261" r:id="rId16"/>
    <p:sldId id="262" r:id="rId17"/>
    <p:sldId id="264" r:id="rId18"/>
    <p:sldId id="265" r:id="rId19"/>
    <p:sldId id="266" r:id="rId20"/>
    <p:sldId id="331" r:id="rId21"/>
    <p:sldId id="332" r:id="rId22"/>
    <p:sldId id="333" r:id="rId23"/>
    <p:sldId id="334" r:id="rId24"/>
    <p:sldId id="335" r:id="rId25"/>
    <p:sldId id="336" r:id="rId26"/>
    <p:sldId id="391" r:id="rId27"/>
    <p:sldId id="392" r:id="rId28"/>
    <p:sldId id="393" r:id="rId29"/>
    <p:sldId id="394" r:id="rId30"/>
    <p:sldId id="395" r:id="rId31"/>
    <p:sldId id="267" r:id="rId32"/>
    <p:sldId id="268" r:id="rId33"/>
    <p:sldId id="269" r:id="rId34"/>
    <p:sldId id="270" r:id="rId35"/>
    <p:sldId id="271" r:id="rId36"/>
    <p:sldId id="337" r:id="rId37"/>
    <p:sldId id="338" r:id="rId38"/>
    <p:sldId id="339" r:id="rId39"/>
    <p:sldId id="340" r:id="rId40"/>
    <p:sldId id="341" r:id="rId41"/>
    <p:sldId id="342" r:id="rId42"/>
    <p:sldId id="396" r:id="rId43"/>
    <p:sldId id="397" r:id="rId44"/>
    <p:sldId id="398" r:id="rId45"/>
    <p:sldId id="399" r:id="rId46"/>
    <p:sldId id="400" r:id="rId47"/>
    <p:sldId id="272" r:id="rId48"/>
    <p:sldId id="273" r:id="rId49"/>
    <p:sldId id="274" r:id="rId50"/>
    <p:sldId id="275" r:id="rId51"/>
    <p:sldId id="276" r:id="rId52"/>
    <p:sldId id="343" r:id="rId53"/>
    <p:sldId id="344" r:id="rId54"/>
    <p:sldId id="345" r:id="rId55"/>
    <p:sldId id="346" r:id="rId56"/>
    <p:sldId id="347" r:id="rId57"/>
    <p:sldId id="348" r:id="rId58"/>
    <p:sldId id="401" r:id="rId59"/>
    <p:sldId id="402" r:id="rId60"/>
    <p:sldId id="403" r:id="rId61"/>
    <p:sldId id="404" r:id="rId62"/>
    <p:sldId id="405" r:id="rId63"/>
    <p:sldId id="278" r:id="rId64"/>
    <p:sldId id="279" r:id="rId65"/>
    <p:sldId id="280" r:id="rId66"/>
    <p:sldId id="281" r:id="rId67"/>
    <p:sldId id="282" r:id="rId68"/>
    <p:sldId id="349" r:id="rId69"/>
    <p:sldId id="350" r:id="rId70"/>
    <p:sldId id="351" r:id="rId71"/>
    <p:sldId id="352" r:id="rId72"/>
    <p:sldId id="353" r:id="rId73"/>
    <p:sldId id="354" r:id="rId74"/>
    <p:sldId id="406" r:id="rId75"/>
    <p:sldId id="407" r:id="rId76"/>
    <p:sldId id="408" r:id="rId77"/>
    <p:sldId id="409" r:id="rId78"/>
    <p:sldId id="410" r:id="rId79"/>
    <p:sldId id="283" r:id="rId80"/>
    <p:sldId id="284" r:id="rId81"/>
    <p:sldId id="285" r:id="rId82"/>
    <p:sldId id="323" r:id="rId83"/>
    <p:sldId id="324" r:id="rId84"/>
    <p:sldId id="286" r:id="rId85"/>
    <p:sldId id="355" r:id="rId86"/>
    <p:sldId id="356" r:id="rId87"/>
    <p:sldId id="357" r:id="rId88"/>
    <p:sldId id="358" r:id="rId89"/>
    <p:sldId id="359" r:id="rId90"/>
    <p:sldId id="360" r:id="rId91"/>
    <p:sldId id="411" r:id="rId92"/>
    <p:sldId id="412" r:id="rId93"/>
    <p:sldId id="413" r:id="rId94"/>
    <p:sldId id="414" r:id="rId95"/>
    <p:sldId id="415" r:id="rId96"/>
    <p:sldId id="290" r:id="rId97"/>
    <p:sldId id="325" r:id="rId98"/>
    <p:sldId id="292" r:id="rId99"/>
    <p:sldId id="326" r:id="rId100"/>
    <p:sldId id="293" r:id="rId101"/>
    <p:sldId id="361" r:id="rId102"/>
    <p:sldId id="362" r:id="rId103"/>
    <p:sldId id="363" r:id="rId104"/>
    <p:sldId id="364" r:id="rId105"/>
    <p:sldId id="365" r:id="rId106"/>
    <p:sldId id="366" r:id="rId107"/>
    <p:sldId id="416" r:id="rId108"/>
    <p:sldId id="417" r:id="rId109"/>
    <p:sldId id="418" r:id="rId110"/>
    <p:sldId id="419" r:id="rId111"/>
    <p:sldId id="420" r:id="rId112"/>
    <p:sldId id="294" r:id="rId113"/>
    <p:sldId id="295" r:id="rId114"/>
    <p:sldId id="296" r:id="rId115"/>
    <p:sldId id="297" r:id="rId116"/>
    <p:sldId id="327" r:id="rId117"/>
    <p:sldId id="298" r:id="rId118"/>
    <p:sldId id="299" r:id="rId119"/>
    <p:sldId id="367" r:id="rId120"/>
    <p:sldId id="368" r:id="rId121"/>
    <p:sldId id="369" r:id="rId122"/>
    <p:sldId id="370" r:id="rId123"/>
    <p:sldId id="371" r:id="rId124"/>
    <p:sldId id="372" r:id="rId125"/>
    <p:sldId id="421" r:id="rId126"/>
    <p:sldId id="422" r:id="rId127"/>
    <p:sldId id="423" r:id="rId128"/>
    <p:sldId id="424" r:id="rId129"/>
    <p:sldId id="425" r:id="rId130"/>
    <p:sldId id="300" r:id="rId131"/>
    <p:sldId id="301" r:id="rId132"/>
    <p:sldId id="302" r:id="rId133"/>
    <p:sldId id="303" r:id="rId134"/>
    <p:sldId id="304" r:id="rId135"/>
    <p:sldId id="373" r:id="rId136"/>
    <p:sldId id="374" r:id="rId137"/>
    <p:sldId id="375" r:id="rId138"/>
    <p:sldId id="376" r:id="rId139"/>
    <p:sldId id="377" r:id="rId140"/>
    <p:sldId id="378" r:id="rId141"/>
    <p:sldId id="426" r:id="rId142"/>
    <p:sldId id="427" r:id="rId143"/>
    <p:sldId id="428" r:id="rId144"/>
    <p:sldId id="429" r:id="rId145"/>
    <p:sldId id="430" r:id="rId146"/>
    <p:sldId id="305" r:id="rId147"/>
    <p:sldId id="306" r:id="rId148"/>
    <p:sldId id="308" r:id="rId149"/>
    <p:sldId id="309" r:id="rId150"/>
    <p:sldId id="310" r:id="rId151"/>
    <p:sldId id="379" r:id="rId152"/>
    <p:sldId id="380" r:id="rId153"/>
    <p:sldId id="381" r:id="rId154"/>
    <p:sldId id="382" r:id="rId155"/>
    <p:sldId id="383" r:id="rId156"/>
    <p:sldId id="384" r:id="rId157"/>
    <p:sldId id="431" r:id="rId158"/>
    <p:sldId id="432" r:id="rId159"/>
    <p:sldId id="433" r:id="rId160"/>
    <p:sldId id="434" r:id="rId161"/>
    <p:sldId id="435" r:id="rId162"/>
    <p:sldId id="311" r:id="rId163"/>
    <p:sldId id="312" r:id="rId164"/>
    <p:sldId id="314" r:id="rId165"/>
    <p:sldId id="316" r:id="rId166"/>
    <p:sldId id="317" r:id="rId167"/>
    <p:sldId id="318" r:id="rId168"/>
    <p:sldId id="320" r:id="rId169"/>
    <p:sldId id="385" r:id="rId170"/>
    <p:sldId id="386" r:id="rId171"/>
    <p:sldId id="387" r:id="rId172"/>
    <p:sldId id="388" r:id="rId173"/>
    <p:sldId id="389" r:id="rId174"/>
    <p:sldId id="390" r:id="rId175"/>
    <p:sldId id="436" r:id="rId176"/>
    <p:sldId id="437" r:id="rId177"/>
    <p:sldId id="438" r:id="rId178"/>
    <p:sldId id="439" r:id="rId179"/>
    <p:sldId id="440" r:id="rId180"/>
    <p:sldId id="321" r:id="rId181"/>
    <p:sldId id="329" r:id="rId182"/>
    <p:sldId id="455" r:id="rId183"/>
    <p:sldId id="456" r:id="rId184"/>
    <p:sldId id="457" r:id="rId185"/>
    <p:sldId id="447" r:id="rId186"/>
    <p:sldId id="448" r:id="rId187"/>
    <p:sldId id="449" r:id="rId18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18" autoAdjust="0"/>
    <p:restoredTop sz="41655" autoAdjust="0"/>
  </p:normalViewPr>
  <p:slideViewPr>
    <p:cSldViewPr>
      <p:cViewPr varScale="1">
        <p:scale>
          <a:sx n="64" d="100"/>
          <a:sy n="64" d="100"/>
        </p:scale>
        <p:origin x="542"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viewProps" Target="viewProp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theme" Target="theme/theme1.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tableStyles" Target="tableStyles.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notesMaster" Target="notesMasters/notesMaster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0"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3B422769-4782-4F7F-B5F7-D59E4D3D4BA8}" type="datetimeFigureOut">
              <a:rPr lang="en-US"/>
              <a:pPr>
                <a:defRPr/>
              </a:pPr>
              <a:t>7/21/2017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D1DFDDA2-6CCF-435E-A9C9-9E16949D557E}" type="slidenum">
              <a:rPr lang="en-US"/>
              <a:pPr>
                <a:defRPr/>
              </a:pPr>
              <a:t>‹#›</a:t>
            </a:fld>
            <a:endParaRPr lang="en-US" dirty="0"/>
          </a:p>
        </p:txBody>
      </p:sp>
    </p:spTree>
    <p:extLst>
      <p:ext uri="{BB962C8B-B14F-4D97-AF65-F5344CB8AC3E}">
        <p14:creationId xmlns:p14="http://schemas.microsoft.com/office/powerpoint/2010/main" val="5472943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eeoc.gov/"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www.entrepreneur.com/tradejournals/article/177552212.html"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www.associatedcontent.com/article/162656/worldcom_scandal_a_look_back_at_one.html"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www.associatedcontent.com/article/162656/worldcom_scandal_a_look_back_at_one.html"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arstechnica.com/media/news/2009/05/wikipedia-hoax-reveals-limits-of-journalists-research.ars"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marketingteacher.com/swot/starbucks-swot.html" TargetMode="External"/><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3" Type="http://schemas.openxmlformats.org/officeDocument/2006/relationships/hyperlink" Target="http://www.renewableenergyworld.com/rea/news/article/2008/01/renewable-energy-firms-strike-gold-with-green-employee-benefits-51032" TargetMode="External"/><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3" Type="http://schemas.openxmlformats.org/officeDocument/2006/relationships/hyperlink" Target="http://www.forbes.com/2010/10/27/three-strengths-strategy-leadership-managing-ccl.html" TargetMode="External"/><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16934042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12</a:t>
            </a:fld>
            <a:endParaRPr lang="en-CA" dirty="0"/>
          </a:p>
        </p:txBody>
      </p:sp>
    </p:spTree>
    <p:extLst>
      <p:ext uri="{BB962C8B-B14F-4D97-AF65-F5344CB8AC3E}">
        <p14:creationId xmlns:p14="http://schemas.microsoft.com/office/powerpoint/2010/main" val="35221426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Welcome to the Middle Manager workshop. Traditionally, middle managers make up the largest managerial layer in an organization. Middle managers are responsible to those above them and those below them. They head a variety of departments and projects. In order for a company to operate smoothly, it is essential that those in middle management be committed to the goals of the organization and they understand how to effectively execute these goals. </a:t>
            </a:r>
          </a:p>
          <a:p>
            <a:r>
              <a:rPr lang="en-US" dirty="0"/>
              <a:t>It is crucial for businesses to focus on these essential managers and provide them with the opportunities to succeed. No matter the organization’s structure or size, it will benefit from employing well-trained middle managers. </a:t>
            </a:r>
          </a:p>
          <a:p>
            <a:endParaRPr lang="en-US" dirty="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3F4C26D-7051-43F0-B113-83242613623C}" type="slidenum">
              <a:rPr lang="en-US" smtClean="0"/>
              <a:pPr eaLnBrk="1" hangingPunct="1"/>
              <a:t>13</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Define management.</a:t>
            </a:r>
          </a:p>
          <a:p>
            <a:r>
              <a:rPr lang="en-US" dirty="0"/>
              <a:t>•	Understand ethics in the workplace.</a:t>
            </a:r>
          </a:p>
          <a:p>
            <a:r>
              <a:rPr lang="en-US" dirty="0"/>
              <a:t>•	Manage information and make decisions.</a:t>
            </a:r>
          </a:p>
          <a:p>
            <a:r>
              <a:rPr lang="en-US" dirty="0"/>
              <a:t>•	Be familiar with the control process.</a:t>
            </a:r>
          </a:p>
          <a:p>
            <a:r>
              <a:rPr lang="en-US" dirty="0"/>
              <a:t>•	Use organizational strategies to facilitate change.</a:t>
            </a:r>
          </a:p>
          <a:p>
            <a:r>
              <a:rPr lang="en-US" dirty="0"/>
              <a:t>•	Create structures and processes to manage teams.</a:t>
            </a:r>
          </a:p>
          <a:p>
            <a:r>
              <a:rPr lang="en-US" dirty="0"/>
              <a:t>•	Manage as a leader.</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14</a:t>
            </a:fld>
            <a:endParaRPr lang="en-US" dirty="0"/>
          </a:p>
        </p:txBody>
      </p:sp>
    </p:spTree>
    <p:extLst>
      <p:ext uri="{BB962C8B-B14F-4D97-AF65-F5344CB8AC3E}">
        <p14:creationId xmlns:p14="http://schemas.microsoft.com/office/powerpoint/2010/main" val="30136901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middle managers in every field. From accounting and production to marketing and sales, managers ensure that business runs smoothly. Managers implement the strategies of their superiors. They are responsible for motivating people and getting results. In order to be an effective manager, it is important to understand exactly what management is, what managers do, and why management is so important. </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15</a:t>
            </a:fld>
            <a:endParaRPr lang="en-US" dirty="0"/>
          </a:p>
        </p:txBody>
      </p:sp>
    </p:spTree>
    <p:extLst>
      <p:ext uri="{BB962C8B-B14F-4D97-AF65-F5344CB8AC3E}">
        <p14:creationId xmlns:p14="http://schemas.microsoft.com/office/powerpoint/2010/main" val="4192037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a:t>Management is vital to the success of every organization. Management is not about telling people what to do; it is coordinating and organizing the team based on the policies, goals, and objectives of the organization. Part of management is choosing how a business should run, and directing people based on these decisions. Managers need to be both effective and efficient in their jobs. Efficiency involves doing things correctly. In order, to be effective, however, goals are reached and maintained, which may mean changing processes. </a:t>
            </a:r>
          </a:p>
          <a:p>
            <a:r>
              <a:rPr lang="en-US" dirty="0"/>
              <a:t>Effective Management</a:t>
            </a:r>
          </a:p>
          <a:p>
            <a:r>
              <a:rPr lang="en-US" dirty="0"/>
              <a:t>•	Task oriented</a:t>
            </a:r>
          </a:p>
          <a:p>
            <a:r>
              <a:rPr lang="en-US" dirty="0"/>
              <a:t>•	Develops strategies to reach goals</a:t>
            </a:r>
          </a:p>
          <a:p>
            <a:r>
              <a:rPr lang="en-US" dirty="0"/>
              <a:t>•	Uses job descriptions to define how work is done </a:t>
            </a:r>
          </a:p>
          <a:p>
            <a:r>
              <a:rPr lang="en-US" dirty="0"/>
              <a:t>•	Goals are based on priorities</a:t>
            </a:r>
          </a:p>
          <a:p>
            <a:r>
              <a:rPr lang="en-US" dirty="0"/>
              <a:t>•	Predicts and adapts to change</a:t>
            </a:r>
          </a:p>
          <a:p>
            <a:r>
              <a:rPr lang="en-US" dirty="0"/>
              <a:t>•	Consistently evaluates and looks for ways to improve current methods</a:t>
            </a:r>
          </a:p>
          <a:p>
            <a:r>
              <a:rPr lang="en-US" dirty="0"/>
              <a:t>Efficient Management</a:t>
            </a:r>
          </a:p>
          <a:p>
            <a:r>
              <a:rPr lang="en-US" dirty="0"/>
              <a:t>•	Work oriented</a:t>
            </a:r>
          </a:p>
          <a:p>
            <a:r>
              <a:rPr lang="en-US" dirty="0"/>
              <a:t>•	Strives to keep the present system running well</a:t>
            </a:r>
          </a:p>
          <a:p>
            <a:r>
              <a:rPr lang="en-US" dirty="0"/>
              <a:t>•	Adheres strictly to job requirements</a:t>
            </a:r>
          </a:p>
          <a:p>
            <a:r>
              <a:rPr lang="en-US" dirty="0"/>
              <a:t>•	Avoids change</a:t>
            </a:r>
          </a:p>
          <a:p>
            <a:r>
              <a:rPr lang="en-US" dirty="0"/>
              <a:t>•	Monitors work and procedures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and define management along with effectiveness and efficiency.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Management?</a:t>
            </a:r>
          </a:p>
          <a:p>
            <a:r>
              <a:rPr lang="en-US" sz="1200" kern="1200" dirty="0">
                <a:solidFill>
                  <a:schemeClr val="tx1"/>
                </a:solidFill>
                <a:effectLst/>
                <a:latin typeface="+mn-lt"/>
                <a:ea typeface="+mn-ea"/>
                <a:cs typeface="+mn-cs"/>
              </a:rPr>
              <a:t>This exercise allows participants to consider how being too effective or too efficient is poor management.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One: Effective and Efficient Management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Break into small groups and discuss your ideas. How easy is it to find a method that is effective and efficient? Discuss the topic with the large group.</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 personal story about workplace efficiency undercutting effectiveness or vice versa. For example, an attempt to finish a project early and under budget resulted in goals not being met. This would be efficient but not effective.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large group conversation if the small group discussion runs long. Simply make sure that everyone understands the differences between being effective and efficient.</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management need to be?</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16</a:t>
            </a:fld>
            <a:endParaRPr lang="en-US" dirty="0"/>
          </a:p>
        </p:txBody>
      </p:sp>
    </p:spTree>
    <p:extLst>
      <p:ext uri="{BB962C8B-B14F-4D97-AF65-F5344CB8AC3E}">
        <p14:creationId xmlns:p14="http://schemas.microsoft.com/office/powerpoint/2010/main" val="34944430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US" dirty="0"/>
              <a:t>Middle managers have obligations to senior managers and employees. The job is not easy, and requires juggling many different responsibilities. A target metric is provided to most managers. Each managerial role is different, but most managers share several key responsibilities.</a:t>
            </a:r>
          </a:p>
          <a:p>
            <a:pPr>
              <a:defRPr/>
            </a:pPr>
            <a:r>
              <a:rPr lang="en-US" dirty="0"/>
              <a:t> </a:t>
            </a:r>
          </a:p>
          <a:p>
            <a:pPr>
              <a:defRPr/>
            </a:pPr>
            <a:r>
              <a:rPr lang="en-US" b="1" dirty="0"/>
              <a:t>Managers’ Responsibilities</a:t>
            </a:r>
            <a:r>
              <a:rPr lang="en-US" dirty="0"/>
              <a:t>:</a:t>
            </a:r>
          </a:p>
          <a:p>
            <a:pPr>
              <a:defRPr/>
            </a:pPr>
            <a:r>
              <a:rPr lang="en-US" dirty="0"/>
              <a:t>Meet business goals, vision, and objectives.</a:t>
            </a:r>
          </a:p>
          <a:p>
            <a:pPr>
              <a:defRPr/>
            </a:pPr>
            <a:r>
              <a:rPr lang="en-US" dirty="0"/>
              <a:t>Supervise and be responsible for the performance of team members.</a:t>
            </a:r>
          </a:p>
          <a:p>
            <a:pPr>
              <a:defRPr/>
            </a:pPr>
            <a:r>
              <a:rPr lang="en-US" dirty="0"/>
              <a:t>Hire, train, and develop employees.</a:t>
            </a:r>
          </a:p>
          <a:p>
            <a:pPr>
              <a:defRPr/>
            </a:pPr>
            <a:r>
              <a:rPr lang="en-US" dirty="0"/>
              <a:t>Identify problems and come up with solutions.</a:t>
            </a:r>
          </a:p>
          <a:p>
            <a:pPr>
              <a:defRPr/>
            </a:pPr>
            <a:r>
              <a:rPr lang="en-US" dirty="0"/>
              <a:t>Share responsibility for the growth and success of the company.</a:t>
            </a:r>
          </a:p>
          <a:p>
            <a:pPr>
              <a:defRPr/>
            </a:pPr>
            <a:r>
              <a:rPr lang="en-US" dirty="0"/>
              <a:t>With the number of jobs a manager must perform, it can feel like a juggling act. Successful managers are able to perform these roles by prioritizing their tasks. Again, it is important to weigh effectiveness and efficiency.</a:t>
            </a:r>
          </a:p>
          <a:p>
            <a:pPr>
              <a:defRPr/>
            </a:pPr>
            <a:r>
              <a:rPr lang="en-US" b="1" dirty="0"/>
              <a:t>Prioritizing Tasks</a:t>
            </a:r>
            <a:r>
              <a:rPr lang="en-US" dirty="0"/>
              <a:t>:</a:t>
            </a:r>
          </a:p>
          <a:p>
            <a:pPr>
              <a:defRPr/>
            </a:pPr>
            <a:r>
              <a:rPr lang="en-US" b="1" dirty="0"/>
              <a:t>Effectiveness</a:t>
            </a:r>
            <a:r>
              <a:rPr lang="en-US" dirty="0"/>
              <a:t>: How important is the task in light of company goals or standards? Is it realistic to achieve?</a:t>
            </a:r>
          </a:p>
          <a:p>
            <a:pPr>
              <a:defRPr/>
            </a:pPr>
            <a:r>
              <a:rPr lang="en-US" b="1" dirty="0"/>
              <a:t>Time</a:t>
            </a:r>
            <a:r>
              <a:rPr lang="en-US" dirty="0"/>
              <a:t>: How long will the task take, and what is the affect on labor?</a:t>
            </a:r>
          </a:p>
          <a:p>
            <a:pPr>
              <a:defRPr/>
            </a:pPr>
            <a:r>
              <a:rPr lang="en-US" b="1" dirty="0"/>
              <a:t>Cost</a:t>
            </a:r>
            <a:r>
              <a:rPr lang="en-US" dirty="0"/>
              <a:t>: What is the cost of the task in terms of labor, supplies, and other resources?</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Relate the roles and responsibilities common to managers.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 Managers Do?</a:t>
            </a:r>
          </a:p>
          <a:p>
            <a:r>
              <a:rPr lang="en-US" sz="1200" kern="1200" dirty="0">
                <a:solidFill>
                  <a:schemeClr val="tx1"/>
                </a:solidFill>
                <a:effectLst/>
                <a:latin typeface="+mn-lt"/>
                <a:ea typeface="+mn-ea"/>
                <a:cs typeface="+mn-cs"/>
              </a:rPr>
              <a:t>This exercise illustrates the many roles of a manager, and how to balance them.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Two: Priorities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and break into small groups. Compare your priority list with others in your small group. Discuss priorities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Tell a personal story about priorities, or do the “Rocks in a Jar” demonstration, if it is familiar to you. Begin by filling a jar with large rocks. Add small pebbles, and then add sand and water. (You might want to try it at home first.) The moral of the exercise is that you must begin with the large rocks in order for them to fit in the jar. The analogy is that important tasks must be given priority in order for them to be finished.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feel that you are short on time, do either the small group or large group discussion.</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common managerial responsibilities?</a:t>
            </a:r>
          </a:p>
          <a:p>
            <a:pPr>
              <a:defRPr/>
            </a:pPr>
            <a:endParaRPr lang="en-US" dirty="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EBDDAE2-C29A-497A-9C39-FE2C83BA4D26}" type="slidenum">
              <a:rPr lang="en-US" smtClean="0"/>
              <a:pPr eaLnBrk="1" hangingPunct="1"/>
              <a:t>17</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There are many managers in the workforce. Some managers are respected and others are despised. So, what does it take to be a manager? Each manager is unique, but a successful manager will embody certain characteristics.</a:t>
            </a:r>
          </a:p>
          <a:p>
            <a:r>
              <a:rPr lang="en-US" dirty="0"/>
              <a:t> </a:t>
            </a:r>
          </a:p>
          <a:p>
            <a:r>
              <a:rPr lang="en-US" b="1" dirty="0"/>
              <a:t>Characteristics of a Manager</a:t>
            </a:r>
            <a:endParaRPr lang="en-US" dirty="0"/>
          </a:p>
          <a:p>
            <a:r>
              <a:rPr lang="en-US" b="1" dirty="0"/>
              <a:t>Integrity</a:t>
            </a:r>
            <a:r>
              <a:rPr lang="en-US" dirty="0"/>
              <a:t>:  A successful manager is trustworthy and will lead by example. </a:t>
            </a:r>
          </a:p>
          <a:p>
            <a:r>
              <a:rPr lang="en-US" b="1" dirty="0"/>
              <a:t>Communication</a:t>
            </a:r>
            <a:r>
              <a:rPr lang="en-US" dirty="0"/>
              <a:t>: Middle managers must be able to communicate effectively to senior managers and their employees.</a:t>
            </a:r>
          </a:p>
          <a:p>
            <a:r>
              <a:rPr lang="en-US" b="1" dirty="0"/>
              <a:t>Analytical Thinking</a:t>
            </a:r>
            <a:r>
              <a:rPr lang="en-US" dirty="0"/>
              <a:t>: Managers need to think analytically in order to make decisions.</a:t>
            </a:r>
          </a:p>
          <a:p>
            <a:r>
              <a:rPr lang="en-US" b="1" dirty="0"/>
              <a:t>Focus and Composure</a:t>
            </a:r>
            <a:r>
              <a:rPr lang="en-US" dirty="0"/>
              <a:t>: It is important that managers remain focused and composed at all times.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Explain that there are different characteristics associated with being a good manager.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It Take to Be a Manager?</a:t>
            </a:r>
          </a:p>
          <a:p>
            <a:r>
              <a:rPr lang="en-US" sz="1200" kern="1200" dirty="0">
                <a:solidFill>
                  <a:schemeClr val="tx1"/>
                </a:solidFill>
                <a:effectLst/>
                <a:latin typeface="+mn-lt"/>
                <a:ea typeface="+mn-ea"/>
                <a:cs typeface="+mn-cs"/>
              </a:rPr>
              <a:t>This exercise allows students to see and hear the difference between managerial characteristics.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Managerial Mistakes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Meet with a partner and role-play according to the instructions on the handout. Discuss the exercise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 personal story or play a clip from </a:t>
            </a:r>
            <a:r>
              <a:rPr lang="en-US" sz="1200" i="1" kern="1200" dirty="0">
                <a:solidFill>
                  <a:schemeClr val="tx1"/>
                </a:solidFill>
                <a:effectLst/>
                <a:latin typeface="+mn-lt"/>
                <a:ea typeface="+mn-ea"/>
                <a:cs typeface="+mn-cs"/>
              </a:rPr>
              <a:t>Office Space</a:t>
            </a:r>
            <a:r>
              <a:rPr lang="en-US" sz="1200" kern="1200" dirty="0">
                <a:solidFill>
                  <a:schemeClr val="tx1"/>
                </a:solidFill>
                <a:effectLst/>
                <a:latin typeface="+mn-lt"/>
                <a:ea typeface="+mn-ea"/>
                <a:cs typeface="+mn-cs"/>
              </a:rPr>
              <a:t> or another movie to show how a bad manager influences employees.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role-play is important. If you feel that the class needs more time with the exercise, skip the group discussion.</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of the characteristics of a successful manager?</a:t>
            </a:r>
          </a:p>
          <a:p>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5640DA8-F0CE-4891-8692-8E87EE2DB78C}" type="slidenum">
              <a:rPr lang="en-US" smtClean="0"/>
              <a:pPr eaLnBrk="1" hangingPunct="1"/>
              <a:t>18</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Middle managers are often what hold a company together. Most employees will never meet the CEO or other members of senior management. Middle managers are the face of the organization to the employees on their teams. Managers determine how a team functions, and how successful the projects are. A bad manager will cost the company money in the form of turnover and training. Even in times of economic change, strong management is important. Consider the following statistics:</a:t>
            </a:r>
          </a:p>
          <a:p>
            <a:r>
              <a:rPr lang="en-US" dirty="0"/>
              <a:t>Thomas Colligan of Wharton Executive Education calculates that reducing turnover by one percent at an organization could increase the earning of partners by 80,000 dollars.</a:t>
            </a:r>
          </a:p>
          <a:p>
            <a:r>
              <a:rPr lang="en-US" dirty="0"/>
              <a:t>Employee turnover is roughly 150 percent of the employee’s annual salary when all the costs are added together. Manager turnover is roughly 200 to 250 percent.</a:t>
            </a:r>
          </a:p>
          <a:p>
            <a:r>
              <a:rPr lang="en-US" dirty="0"/>
              <a:t>Turnover costs about 10,000 dollars per employee according to 45 percent of businesses surveyed.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Reinforce the importance of management in the workforce.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Does Management Matter?</a:t>
            </a:r>
          </a:p>
          <a:p>
            <a:r>
              <a:rPr lang="en-US" sz="1200" kern="1200" dirty="0">
                <a:solidFill>
                  <a:schemeClr val="tx1"/>
                </a:solidFill>
                <a:effectLst/>
                <a:latin typeface="+mn-lt"/>
                <a:ea typeface="+mn-ea"/>
                <a:cs typeface="+mn-cs"/>
              </a:rPr>
              <a:t>The discussion is personal in order to emphasize how important managers are to the success of an organization.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to raise their hands if they ever left a job or considered leaving a job because they had bad managers. Most people have suffered under a bad boss, so the number should be large, if they are honest. Write down the traits that the students could not live with on the flip chart as well as ways that the managers could have handled things differently. Encourage honesty, but make sure that the students are respectful. If the students hesitate to share, open the topic yourself.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survey by the American Psychological Association in 2008 saw a 15 percent increase in the number of Americans who identify work as a cause of stress and consider leaving their jobs because of the stress. Effective management can reduce stress and turnover.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break the class up into small groups to discuss the topic. Make sure that someone takes notes for each group.</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represents the company to employees?</a:t>
            </a:r>
          </a:p>
          <a:p>
            <a:endParaRPr lang="en-US" dirty="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F62B076-F94F-4D5C-9800-00659B272546}" type="slidenum">
              <a:rPr lang="en-US" smtClean="0"/>
              <a:pPr eaLnBrk="1" hangingPunct="1"/>
              <a:t>19</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David fumbled to get all his ducks in a row. As a middle manager he had no idea how he would be able to balance the number of employees he had in one hand and the number of tasks that he had to get done in the other hand. David felt like he walked on a tight rope. His boss, Emily, saw that he carried the weight of the world on his shoulders and pulled out her bag of tricks to show him how to tip the scales and find harmony in his day to day tasks. Emily gave David the keys to success by helping him identify how long each task would take and showed him how to identify the top employees to choose to lead his team to many victories ahead.</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20</a:t>
            </a:fld>
            <a:endParaRPr lang="en-US" dirty="0"/>
          </a:p>
        </p:txBody>
      </p:sp>
    </p:spTree>
    <p:extLst>
      <p:ext uri="{BB962C8B-B14F-4D97-AF65-F5344CB8AC3E}">
        <p14:creationId xmlns:p14="http://schemas.microsoft.com/office/powerpoint/2010/main" val="6611221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Business scandals are ingrained in the public’s consciousness. Many people expect the worst from those in positions of leadership. The truth is, however, that leadership at every level needs to be ethical and socially responsible. Let’s examine the ethics and social responsibility for middle managers.</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31</a:t>
            </a:fld>
            <a:endParaRPr lang="en-US" dirty="0"/>
          </a:p>
        </p:txBody>
      </p:sp>
    </p:spTree>
    <p:extLst>
      <p:ext uri="{BB962C8B-B14F-4D97-AF65-F5344CB8AC3E}">
        <p14:creationId xmlns:p14="http://schemas.microsoft.com/office/powerpoint/2010/main" val="4289436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34177978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Integrity has already been defined as an essential managerial trait. Ethics goes along with integrity. Most companies have codes of conduct that govern ethics in the workplace. Many of the rules are based on laws governing business ethics. These codes of conduct are usually available in a handbook, and each company will reflect different issues. There are, however, typical ethical standards in a workplace. It is important that managers lead by example to encourage ethical behavior in the workplace. An ethical workplace will lead to honesty, commitment, and loyalty.</a:t>
            </a:r>
          </a:p>
          <a:p>
            <a:r>
              <a:rPr lang="en-US" b="1" dirty="0"/>
              <a:t>Ethical Standards at Most Companies</a:t>
            </a:r>
            <a:endParaRPr lang="en-US" dirty="0"/>
          </a:p>
          <a:p>
            <a:r>
              <a:rPr lang="en-US" dirty="0"/>
              <a:t>Adhere to OSHA regulations.</a:t>
            </a:r>
          </a:p>
          <a:p>
            <a:r>
              <a:rPr lang="en-US" dirty="0"/>
              <a:t>Pay employees fairly.</a:t>
            </a:r>
          </a:p>
          <a:p>
            <a:r>
              <a:rPr lang="en-US" dirty="0"/>
              <a:t>Provide equal opportunity.</a:t>
            </a:r>
          </a:p>
          <a:p>
            <a:r>
              <a:rPr lang="en-US" dirty="0"/>
              <a:t>No tolerance for harassment of any kind.</a:t>
            </a:r>
          </a:p>
          <a:p>
            <a:r>
              <a:rPr lang="en-US" dirty="0"/>
              <a:t>Arrive at work on time and work as scheduled.</a:t>
            </a:r>
          </a:p>
          <a:p>
            <a:r>
              <a:rPr lang="en-US" dirty="0"/>
              <a:t>Converse respectfully.</a:t>
            </a:r>
          </a:p>
          <a:p>
            <a:r>
              <a:rPr lang="en-US" dirty="0"/>
              <a:t>No tolerance for threats or violent behavior.</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ethical behavior and how it is evident at work.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Ethical Workplace Behavior?</a:t>
            </a:r>
          </a:p>
          <a:p>
            <a:r>
              <a:rPr lang="en-US" sz="1200" kern="1200" dirty="0">
                <a:solidFill>
                  <a:schemeClr val="tx1"/>
                </a:solidFill>
                <a:effectLst/>
                <a:latin typeface="+mn-lt"/>
                <a:ea typeface="+mn-ea"/>
                <a:cs typeface="+mn-cs"/>
              </a:rPr>
              <a:t>Define ethical behavior and how it is evident at work.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Three: Identifying Ethics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alone and break into small groups to discuss the ethics. End with a class discussion.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how the EEOC determines to be ethical treatment of women, minorities, and older workers.</a:t>
            </a:r>
          </a:p>
          <a:p>
            <a:r>
              <a:rPr lang="en-US" sz="1200" u="sng" kern="1200" dirty="0">
                <a:solidFill>
                  <a:schemeClr val="tx1"/>
                </a:solidFill>
                <a:effectLst/>
                <a:latin typeface="+mn-lt"/>
                <a:ea typeface="+mn-ea"/>
                <a:cs typeface="+mn-cs"/>
                <a:hlinkClick r:id="rId3"/>
              </a:rPr>
              <a:t>http://www.eeoc.gov/</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skip the class discussion if time runs out.</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 managers lead ethically?</a:t>
            </a:r>
          </a:p>
          <a:p>
            <a:endParaRPr lang="en-US" dirty="0"/>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D2284CE-232A-46D9-BA0E-6A631DAEEC42}" type="slidenum">
              <a:rPr lang="en-US" smtClean="0"/>
              <a:pPr eaLnBrk="1" hangingPunct="1"/>
              <a:t>32</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Unethical workplace behavior is the exact opposite of ethical workplace behavior. Sometimes the unethical behavior is glaring, such as stealing or making threats. It is possible, however, for people to cross the line accidentally. For example, a joke or a compliment might offend a co-worker or employee. In order to be safe, employees should refrain from saying or doing anything at work if they feel that there is any way it could be misunderstood.</a:t>
            </a:r>
          </a:p>
          <a:p>
            <a:r>
              <a:rPr lang="en-US" b="1" dirty="0"/>
              <a:t>Unethical Behavior:</a:t>
            </a:r>
            <a:endParaRPr lang="en-US" dirty="0"/>
          </a:p>
          <a:p>
            <a:r>
              <a:rPr lang="en-US" dirty="0"/>
              <a:t>Breaking rules or policies</a:t>
            </a:r>
          </a:p>
          <a:p>
            <a:r>
              <a:rPr lang="en-US" dirty="0"/>
              <a:t>Discrimination</a:t>
            </a:r>
          </a:p>
          <a:p>
            <a:r>
              <a:rPr lang="en-US" dirty="0"/>
              <a:t>Inappropriate jokes or comments</a:t>
            </a:r>
          </a:p>
          <a:p>
            <a:r>
              <a:rPr lang="en-US" dirty="0"/>
              <a:t>Lack of compensation for work</a:t>
            </a:r>
          </a:p>
          <a:p>
            <a:r>
              <a:rPr lang="en-US" dirty="0"/>
              <a:t>Threats or acts of violence</a:t>
            </a:r>
          </a:p>
          <a:p>
            <a:r>
              <a:rPr lang="en-US" dirty="0"/>
              <a:t>Unethical behavior can lead to lawsuits against the company and individuals involved. Even if things do not go that far, it could cause resentment and poor performance.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unethical behavior and its consequences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Unethical Workplace Behavior?</a:t>
            </a:r>
          </a:p>
          <a:p>
            <a:r>
              <a:rPr lang="en-US" sz="1200" kern="1200" dirty="0">
                <a:solidFill>
                  <a:schemeClr val="tx1"/>
                </a:solidFill>
                <a:effectLst/>
                <a:latin typeface="+mn-lt"/>
                <a:ea typeface="+mn-ea"/>
                <a:cs typeface="+mn-cs"/>
              </a:rPr>
              <a:t>Use the exercise to discuss the fine line between ethical and unethical behavior.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Four: Unethical Behavior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and break into small groups to discuss the situations. End with a large group discussion.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Remind participants about a business scandal such as Enron. Enron encouraged unethical behavior in employees, and looked the other way as long as employees made money.</a:t>
            </a:r>
          </a:p>
          <a:p>
            <a:r>
              <a:rPr lang="en-US" sz="1200" u="sng" kern="1200" dirty="0">
                <a:solidFill>
                  <a:schemeClr val="tx1"/>
                </a:solidFill>
                <a:effectLst/>
                <a:latin typeface="+mn-lt"/>
                <a:ea typeface="+mn-ea"/>
                <a:cs typeface="+mn-cs"/>
                <a:hlinkClick r:id="rId3"/>
              </a:rPr>
              <a:t>http://www.entrepreneur.com/tradejournals/article/177552212.html</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large group discussion if you are short on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Is unethical behavior always obvious?</a:t>
            </a:r>
          </a:p>
          <a:p>
            <a:endParaRPr lang="en-US" dirty="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2186C73-D414-4B5F-8470-5EDD4A713AFB}" type="slidenum">
              <a:rPr lang="en-US" smtClean="0"/>
              <a:pPr eaLnBrk="1" hangingPunct="1"/>
              <a:t>33</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Managers need to make ethical decision, but it is not always easy. The answer is not always clear in every situation. Fortunately, there are a few steps that will help managers understand the ethics behind their decision-making process. </a:t>
            </a:r>
          </a:p>
          <a:p>
            <a:r>
              <a:rPr lang="en-US" dirty="0"/>
              <a:t> </a:t>
            </a:r>
          </a:p>
          <a:p>
            <a:r>
              <a:rPr lang="en-US" dirty="0"/>
              <a:t> </a:t>
            </a:r>
          </a:p>
          <a:p>
            <a:r>
              <a:rPr lang="en-US" b="1" dirty="0"/>
              <a:t>Framework for Ethical Decisions:</a:t>
            </a:r>
            <a:endParaRPr lang="en-US" dirty="0"/>
          </a:p>
          <a:p>
            <a:r>
              <a:rPr lang="en-US" dirty="0"/>
              <a:t>Identify the ethics of a decision.</a:t>
            </a:r>
          </a:p>
          <a:p>
            <a:r>
              <a:rPr lang="en-US" dirty="0"/>
              <a:t>Acquire all of the facts about the situation.</a:t>
            </a:r>
          </a:p>
          <a:p>
            <a:r>
              <a:rPr lang="en-US" dirty="0"/>
              <a:t>Evaluate different options.</a:t>
            </a:r>
          </a:p>
          <a:p>
            <a:r>
              <a:rPr lang="en-US" dirty="0"/>
              <a:t>Monitor the situation after the decision is made.</a:t>
            </a:r>
          </a:p>
          <a:p>
            <a:r>
              <a:rPr lang="en-US" dirty="0"/>
              <a:t>Use the decision to guide new actions.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guidelines to make ethical decisions.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to Make Ethical Decisions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Five: Decisions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individually. Discuss the exercise in a small group and then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Reinforce the importance of ethical decisions by using an example such as WorldCom. The actions of the company show that unethical decisions were made at the leadership level.</a:t>
            </a:r>
          </a:p>
          <a:p>
            <a:r>
              <a:rPr lang="en-US" sz="1200" u="sng" kern="1200" dirty="0">
                <a:solidFill>
                  <a:schemeClr val="tx1"/>
                </a:solidFill>
                <a:effectLst/>
                <a:latin typeface="+mn-lt"/>
                <a:ea typeface="+mn-ea"/>
                <a:cs typeface="+mn-cs"/>
                <a:hlinkClick r:id="rId3"/>
              </a:rPr>
              <a:t>http://www.associatedcontent.com/article/162656/worldcom_scandal_a_look_back_at_one.html</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either the small or large group discussion if time is running short.</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first step to making ethical decisions?</a:t>
            </a:r>
          </a:p>
          <a:p>
            <a:endParaRPr lang="en-US" dirty="0"/>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9C407AB-C1D9-43B0-B591-8BB39BA90450}" type="slidenum">
              <a:rPr lang="en-US" smtClean="0"/>
              <a:pPr eaLnBrk="1" hangingPunct="1"/>
              <a:t>34</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Workplace ethics govern how a company treats employees. Social responsibility is the way that the company treats those outside of the workplace. Other businesses the company works with, customers, the community, and the environment all fall under the heading of social responsibility. </a:t>
            </a:r>
          </a:p>
          <a:p>
            <a:r>
              <a:rPr lang="en-US" dirty="0"/>
              <a:t>Social responsibility is important because many people choose to support a business based on its social responsibility. Companies are striving to be more socially responsible, and it is becoming a part of many vision and mission statements.</a:t>
            </a:r>
          </a:p>
          <a:p>
            <a:r>
              <a:rPr lang="en-US" b="1" dirty="0"/>
              <a:t>Social Responsibility Covers:</a:t>
            </a:r>
            <a:endParaRPr lang="en-US" dirty="0"/>
          </a:p>
          <a:p>
            <a:r>
              <a:rPr lang="en-US" b="1" dirty="0"/>
              <a:t>The environment</a:t>
            </a:r>
            <a:r>
              <a:rPr lang="en-US" dirty="0"/>
              <a:t>: Going green and saving energy is socially responsible.</a:t>
            </a:r>
          </a:p>
          <a:p>
            <a:r>
              <a:rPr lang="en-US" b="1" dirty="0"/>
              <a:t>The community</a:t>
            </a:r>
            <a:r>
              <a:rPr lang="en-US" dirty="0"/>
              <a:t>: Find ways to give back.</a:t>
            </a:r>
          </a:p>
          <a:p>
            <a:r>
              <a:rPr lang="en-US" b="1" dirty="0"/>
              <a:t>Customers</a:t>
            </a:r>
            <a:r>
              <a:rPr lang="en-US" dirty="0"/>
              <a:t>: Determine how to treat customers well and reward their patronage.</a:t>
            </a:r>
          </a:p>
          <a:p>
            <a:r>
              <a:rPr lang="en-US" b="1" dirty="0"/>
              <a:t>Business alliances</a:t>
            </a:r>
            <a:r>
              <a:rPr lang="en-US" dirty="0"/>
              <a:t>: Make sure that the companies you work with treat their employees well and share your values.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Explain Social Responsibility.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Social Responsibility?</a:t>
            </a:r>
          </a:p>
          <a:p>
            <a:r>
              <a:rPr lang="en-US" sz="1200" kern="1200" dirty="0">
                <a:solidFill>
                  <a:schemeClr val="tx1"/>
                </a:solidFill>
                <a:effectLst/>
                <a:latin typeface="+mn-lt"/>
                <a:ea typeface="+mn-ea"/>
                <a:cs typeface="+mn-cs"/>
              </a:rPr>
              <a:t>The exercise will allow participants to understand how middle managers can influence social responsibility.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Six: Social Responsibility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alone. Share your ideas with the small group. Discuss ways to be socially responsible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about a local business that is known to be socially responsible. If you are not aware of any, look at the list on the following website:</a:t>
            </a:r>
          </a:p>
          <a:p>
            <a:r>
              <a:rPr lang="en-US" sz="1200" u="sng" kern="1200" dirty="0">
                <a:solidFill>
                  <a:schemeClr val="tx1"/>
                </a:solidFill>
                <a:effectLst/>
                <a:latin typeface="+mn-lt"/>
                <a:ea typeface="+mn-ea"/>
                <a:cs typeface="+mn-cs"/>
                <a:hlinkClick r:id="rId3"/>
              </a:rPr>
              <a:t>http://www.associatedcontent.com/article/162656/worldcom_scandal_a_look_back_at_one.html</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small group or large group discussion if you need more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difference between social responsibility and ethical workplace behavior?</a:t>
            </a:r>
          </a:p>
          <a:p>
            <a:endParaRPr lang="en-US" dirty="0"/>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4E11CDE-816E-4EBD-A21F-F5D56650F9C1}" type="slidenum">
              <a:rPr lang="en-US" smtClean="0"/>
              <a:pPr eaLnBrk="1" hangingPunct="1"/>
              <a:t>35</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 stood tangled in a web of electrical cords in his office. As he entered it felt like running through an obstacle course. Joe spied Sam tiptoeing over the fan cord, the radio cord, the phone charger code, and the web of cords for the many lamps in Sam's office. Joe braved the live wires and inched his way through the electrified maze to remind Sam about certain safety policies. Together they unplugged the energy zapping monsters and made his obstacle course vanish right before their eyes. The office no longer declared a danger zone, Sam then acted as an energy saving and safety super hero around the office.</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36</a:t>
            </a:fld>
            <a:endParaRPr lang="en-US" dirty="0"/>
          </a:p>
        </p:txBody>
      </p:sp>
    </p:spTree>
    <p:extLst>
      <p:ext uri="{BB962C8B-B14F-4D97-AF65-F5344CB8AC3E}">
        <p14:creationId xmlns:p14="http://schemas.microsoft.com/office/powerpoint/2010/main" val="31838763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Managing information is important to the success of any business. Technology is making information readily available, and more people are accessing information. Information forms the strategies and processes of a company. Managers, at every level, need to organize, acquire, and maintain information in order to make appropriate decisions and ensure that the company runs smoothly.</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47</a:t>
            </a:fld>
            <a:endParaRPr lang="en-US" dirty="0"/>
          </a:p>
        </p:txBody>
      </p:sp>
    </p:spTree>
    <p:extLst>
      <p:ext uri="{BB962C8B-B14F-4D97-AF65-F5344CB8AC3E}">
        <p14:creationId xmlns:p14="http://schemas.microsoft.com/office/powerpoint/2010/main" val="28537237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Information determines the decisions that middle managers and senior managers make. With the overflow of information available, it is important that the correct information is included in the decision making process. Middle managers need to seek out, sort, and deliver relevant information. </a:t>
            </a:r>
          </a:p>
          <a:p>
            <a:r>
              <a:rPr lang="en-US" dirty="0"/>
              <a:t> </a:t>
            </a:r>
          </a:p>
          <a:p>
            <a:r>
              <a:rPr lang="en-US" b="1" dirty="0"/>
              <a:t>Important Information:</a:t>
            </a:r>
            <a:endParaRPr lang="en-US" dirty="0"/>
          </a:p>
          <a:p>
            <a:r>
              <a:rPr lang="en-US" b="1" dirty="0"/>
              <a:t>Technology and Infrastructure</a:t>
            </a:r>
            <a:r>
              <a:rPr lang="en-US" dirty="0"/>
              <a:t>: Information regarding changes to or problems with technology or the infrastructure of the organization needs to be addressed. </a:t>
            </a:r>
          </a:p>
          <a:p>
            <a:r>
              <a:rPr lang="en-US" b="1" dirty="0"/>
              <a:t>Customer Feedback</a:t>
            </a:r>
            <a:r>
              <a:rPr lang="en-US" dirty="0"/>
              <a:t>: Customer feedback, both positive and negative, needs to be addressed.</a:t>
            </a:r>
          </a:p>
          <a:p>
            <a:r>
              <a:rPr lang="en-US" b="1" dirty="0"/>
              <a:t>Finances</a:t>
            </a:r>
            <a:r>
              <a:rPr lang="en-US" dirty="0"/>
              <a:t>: Financial information should be constantly monitored.</a:t>
            </a:r>
          </a:p>
          <a:p>
            <a:r>
              <a:rPr lang="en-US" b="1" dirty="0"/>
              <a:t>Employee Feedback</a:t>
            </a:r>
            <a:r>
              <a:rPr lang="en-US" dirty="0"/>
              <a:t>: Communication from employees will provide valuable information about different business practices.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why information is important and the types of information that managers need to monitor.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Information Matters</a:t>
            </a:r>
          </a:p>
          <a:p>
            <a:r>
              <a:rPr lang="en-US" sz="1200" kern="1200" dirty="0">
                <a:solidFill>
                  <a:schemeClr val="tx1"/>
                </a:solidFill>
                <a:effectLst/>
                <a:latin typeface="+mn-lt"/>
                <a:ea typeface="+mn-ea"/>
                <a:cs typeface="+mn-cs"/>
              </a:rPr>
              <a:t>Identify important information.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Seven: Information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Discus your answers with the small group before reviewing with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 personal story about the effects of misinformation. Remind the participants of the game, ‘Telephone’ that they probably played as children. The game begins with one person whispering a sentence to another, which is then passed on throughout the group. The results are usually amusing. If you feel you have time, play a round with the participants.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skip the class discussion if time runs out.</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information important?</a:t>
            </a:r>
          </a:p>
          <a:p>
            <a:endParaRPr lang="en-US" dirty="0"/>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372B689-99EC-41D3-986F-2F39EC899042}" type="slidenum">
              <a:rPr lang="en-US" smtClean="0"/>
              <a:pPr eaLnBrk="1" hangingPunct="1"/>
              <a:t>48</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Information is essential to basic business strategies. The success of any business plan is linked to the reliability of the information that is used. It is important that managers use accurate, reliable, and relevant information when creating business plans. Information is used to guide decisions that determine processes that work to achieve goals.</a:t>
            </a:r>
          </a:p>
          <a:p>
            <a:r>
              <a:rPr lang="en-US" dirty="0"/>
              <a:t> </a:t>
            </a:r>
          </a:p>
          <a:p>
            <a:r>
              <a:rPr lang="en-US" b="1" dirty="0"/>
              <a:t>Flow of Information</a:t>
            </a:r>
            <a:endParaRPr lang="en-US" dirty="0"/>
          </a:p>
          <a:p>
            <a:r>
              <a:rPr lang="en-US" b="1" dirty="0"/>
              <a:t>Information</a:t>
            </a:r>
            <a:r>
              <a:rPr lang="en-US" dirty="0"/>
              <a:t>: Be sure financial, functional, and mission related information is used to develop the plan.</a:t>
            </a:r>
          </a:p>
          <a:p>
            <a:r>
              <a:rPr lang="en-US" b="1" dirty="0"/>
              <a:t>Decisions</a:t>
            </a:r>
            <a:r>
              <a:rPr lang="en-US" dirty="0"/>
              <a:t>: Use the gathered information to help make decisions and manage teams and employees.</a:t>
            </a:r>
          </a:p>
          <a:p>
            <a:r>
              <a:rPr lang="en-US" b="1" dirty="0"/>
              <a:t>Work processes</a:t>
            </a:r>
            <a:r>
              <a:rPr lang="en-US" dirty="0"/>
              <a:t>: When decisions are made, use them to determine important processes that will affect the goals and mission of the company.</a:t>
            </a:r>
          </a:p>
          <a:p>
            <a:r>
              <a:rPr lang="en-US" b="1" dirty="0"/>
              <a:t>Goals</a:t>
            </a:r>
            <a:r>
              <a:rPr lang="en-US" dirty="0"/>
              <a:t>: The goals need to be clearly defined and performance indicators established to measure the effectiveness of the processes.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how information influences strategies.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Strategic Importance of Information</a:t>
            </a:r>
          </a:p>
          <a:p>
            <a:r>
              <a:rPr lang="en-US" sz="1200" kern="1200" dirty="0">
                <a:solidFill>
                  <a:schemeClr val="tx1"/>
                </a:solidFill>
                <a:effectLst/>
                <a:latin typeface="+mn-lt"/>
                <a:ea typeface="+mn-ea"/>
                <a:cs typeface="+mn-cs"/>
              </a:rPr>
              <a:t>Use the exercise to link information with business strategy.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Eight: Information and Strategy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alone and break into small groups to discuss your answers. Review the concept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Explain that companies often make the mistake of rolling out mass changes that do not benefit individual teams. In order for strategies to be effective, they need to rely on specific information.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Forgo the small group discussion and review as a group, if you feel pressed for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strategic flow of information?</a:t>
            </a:r>
          </a:p>
          <a:p>
            <a:endParaRPr lang="en-US" dirty="0"/>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6E9652D-0AA9-40C0-9294-6698E944786C}" type="slidenum">
              <a:rPr lang="en-US" smtClean="0"/>
              <a:pPr eaLnBrk="1" hangingPunct="1"/>
              <a:t>49</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There is an abundance of information available. In order for information to be used effectively, however, it must be useful. There are five basic characteristics of useful information. Information that follows these criteria may not always be free. There are costs associated with finding and using the information. For example, there are often fees associated with hiring market research companies, and there are usually costs associated with making changes according to the information gathered.</a:t>
            </a:r>
          </a:p>
          <a:p>
            <a:r>
              <a:rPr lang="en-US" b="1" dirty="0"/>
              <a:t>Characteristics of useful information</a:t>
            </a:r>
            <a:r>
              <a:rPr lang="en-US" dirty="0"/>
              <a:t>:</a:t>
            </a:r>
          </a:p>
          <a:p>
            <a:r>
              <a:rPr lang="en-US" b="1" dirty="0"/>
              <a:t>Relevant</a:t>
            </a:r>
            <a:r>
              <a:rPr lang="en-US" dirty="0"/>
              <a:t>:  Information that speaks specifically to the topic or problem is relevant.</a:t>
            </a:r>
          </a:p>
          <a:p>
            <a:r>
              <a:rPr lang="en-US" b="1" dirty="0"/>
              <a:t>Comprehensive</a:t>
            </a:r>
            <a:r>
              <a:rPr lang="en-US" dirty="0"/>
              <a:t>:  Make sure that the information is complete and detailed to prevent miscommunications.</a:t>
            </a:r>
          </a:p>
          <a:p>
            <a:r>
              <a:rPr lang="en-US" b="1" dirty="0"/>
              <a:t>Accurate</a:t>
            </a:r>
            <a:r>
              <a:rPr lang="en-US" dirty="0"/>
              <a:t>: Double check the accuracy of information, and use only reliable sources.</a:t>
            </a:r>
          </a:p>
          <a:p>
            <a:r>
              <a:rPr lang="en-US" b="1" dirty="0"/>
              <a:t>Current</a:t>
            </a:r>
            <a:r>
              <a:rPr lang="en-US" dirty="0"/>
              <a:t>: Information is always changing. Only current information is useful. </a:t>
            </a:r>
          </a:p>
          <a:p>
            <a:r>
              <a:rPr lang="en-US" b="1" dirty="0"/>
              <a:t>Economical</a:t>
            </a:r>
            <a:r>
              <a:rPr lang="en-US" dirty="0"/>
              <a:t>: Business demands a profit. Useful information will include the economic impact of the company.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the characteristics of useful information and the potential costs.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Characteristics and Costs of Useful Information</a:t>
            </a:r>
          </a:p>
          <a:p>
            <a:r>
              <a:rPr lang="en-US" sz="1200" kern="1200" dirty="0">
                <a:solidFill>
                  <a:schemeClr val="tx1"/>
                </a:solidFill>
                <a:effectLst/>
                <a:latin typeface="+mn-lt"/>
                <a:ea typeface="+mn-ea"/>
                <a:cs typeface="+mn-cs"/>
              </a:rPr>
              <a:t>Identify the characteristics that make information useful.</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Computer </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a list of different facts, and create a slide for each fact. Ask the students whether or not the information is useful. If the information is not useful, ask the participants to identify which of the characteristics are lacking.</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the usefulness of the information on each slide. Discuss the different characteristics of useful information.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Emphasize the importance of useful information. Tell a story of misinformation such as the journalist who used a Wikipedia article for research. </a:t>
            </a:r>
          </a:p>
          <a:p>
            <a:r>
              <a:rPr lang="en-US" sz="1200" u="sng" kern="1200" dirty="0">
                <a:solidFill>
                  <a:schemeClr val="tx1"/>
                </a:solidFill>
                <a:effectLst/>
                <a:latin typeface="+mn-lt"/>
                <a:ea typeface="+mn-ea"/>
                <a:cs typeface="+mn-cs"/>
                <a:hlinkClick r:id="rId3"/>
              </a:rPr>
              <a:t>http://arstechnica.com/media/news/2009/05/wikipedia-hoax-reveals-limits-of-journalists-research.ars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Find different types of information, or make up scenarios to suit your needs. Try to keep things light, and encourage debate.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characteristics of useful information?</a:t>
            </a:r>
          </a:p>
          <a:p>
            <a:endParaRPr lang="en-US" dirty="0"/>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440559A-9072-40E2-BA50-163BAC173593}" type="slidenum">
              <a:rPr lang="en-US" smtClean="0"/>
              <a:pPr eaLnBrk="1" hangingPunct="1"/>
              <a:t>50</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sz="1200" kern="1200" dirty="0">
                <a:solidFill>
                  <a:schemeClr val="tx1"/>
                </a:solidFill>
                <a:effectLst/>
                <a:latin typeface="+mn-lt"/>
                <a:ea typeface="+mn-ea"/>
                <a:cs typeface="+mn-cs"/>
              </a:rPr>
              <a:t>In order to implement useful information, it must be obtained and shared. Information comes from a variety of sources. The appropriate information needs to be passed on to senior management or employees.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Sources of Information</a:t>
            </a:r>
            <a:r>
              <a:rPr lang="en-US" sz="1200" kern="1200" dirty="0">
                <a:solidFill>
                  <a:schemeClr val="tx1"/>
                </a:solidFill>
                <a:effectLst/>
                <a:latin typeface="+mn-lt"/>
                <a:ea typeface="+mn-ea"/>
                <a:cs typeface="+mn-cs"/>
              </a:rPr>
              <a:t>:</a:t>
            </a:r>
          </a:p>
          <a:p>
            <a:pPr lvl="0"/>
            <a:r>
              <a:rPr lang="en-US" sz="1200" kern="1200" dirty="0">
                <a:solidFill>
                  <a:schemeClr val="tx1"/>
                </a:solidFill>
                <a:effectLst/>
                <a:latin typeface="+mn-lt"/>
                <a:ea typeface="+mn-ea"/>
                <a:cs typeface="+mn-cs"/>
              </a:rPr>
              <a:t>Employee surveys</a:t>
            </a:r>
          </a:p>
          <a:p>
            <a:pPr lvl="0"/>
            <a:r>
              <a:rPr lang="en-US" sz="1200" kern="1200" dirty="0">
                <a:solidFill>
                  <a:schemeClr val="tx1"/>
                </a:solidFill>
                <a:effectLst/>
                <a:latin typeface="+mn-lt"/>
                <a:ea typeface="+mn-ea"/>
                <a:cs typeface="+mn-cs"/>
              </a:rPr>
              <a:t>Customer surveys</a:t>
            </a:r>
          </a:p>
          <a:p>
            <a:pPr lvl="0"/>
            <a:r>
              <a:rPr lang="en-US" sz="1200" kern="1200" dirty="0">
                <a:solidFill>
                  <a:schemeClr val="tx1"/>
                </a:solidFill>
                <a:effectLst/>
                <a:latin typeface="+mn-lt"/>
                <a:ea typeface="+mn-ea"/>
                <a:cs typeface="+mn-cs"/>
              </a:rPr>
              <a:t>Market research</a:t>
            </a:r>
          </a:p>
          <a:p>
            <a:pPr lvl="0"/>
            <a:r>
              <a:rPr lang="en-US" sz="1200" kern="1200" dirty="0">
                <a:solidFill>
                  <a:schemeClr val="tx1"/>
                </a:solidFill>
                <a:effectLst/>
                <a:latin typeface="+mn-lt"/>
                <a:ea typeface="+mn-ea"/>
                <a:cs typeface="+mn-cs"/>
              </a:rPr>
              <a:t>Sales reports</a:t>
            </a:r>
          </a:p>
          <a:p>
            <a:pPr lvl="0"/>
            <a:r>
              <a:rPr lang="en-US" sz="1200" kern="1200" dirty="0">
                <a:solidFill>
                  <a:schemeClr val="tx1"/>
                </a:solidFill>
                <a:effectLst/>
                <a:latin typeface="+mn-lt"/>
                <a:ea typeface="+mn-ea"/>
                <a:cs typeface="+mn-cs"/>
              </a:rPr>
              <a:t>Productivity reports</a:t>
            </a:r>
          </a:p>
          <a:p>
            <a:pPr lvl="0"/>
            <a:r>
              <a:rPr lang="en-US" sz="1200" kern="1200" dirty="0">
                <a:solidFill>
                  <a:schemeClr val="tx1"/>
                </a:solidFill>
                <a:effectLst/>
                <a:latin typeface="+mn-lt"/>
                <a:ea typeface="+mn-ea"/>
                <a:cs typeface="+mn-cs"/>
              </a:rPr>
              <a:t>Meetings and conferences</a:t>
            </a:r>
          </a:p>
          <a:p>
            <a:pPr lvl="0"/>
            <a:r>
              <a:rPr lang="en-US" sz="1200" kern="1200" dirty="0">
                <a:solidFill>
                  <a:schemeClr val="tx1"/>
                </a:solidFill>
                <a:effectLst/>
                <a:latin typeface="+mn-lt"/>
                <a:ea typeface="+mn-ea"/>
                <a:cs typeface="+mn-cs"/>
              </a:rPr>
              <a:t>Reviews</a:t>
            </a:r>
          </a:p>
          <a:p>
            <a:r>
              <a:rPr lang="en-US" sz="1200" kern="1200" dirty="0">
                <a:solidFill>
                  <a:schemeClr val="tx1"/>
                </a:solidFill>
                <a:effectLst/>
                <a:latin typeface="+mn-lt"/>
                <a:ea typeface="+mn-ea"/>
                <a:cs typeface="+mn-cs"/>
              </a:rPr>
              <a:t>When information is gathered from different sources, it must be shared. There are guidelines to sharing information effectively.</a:t>
            </a:r>
          </a:p>
          <a:p>
            <a:r>
              <a:rPr lang="en-US" sz="1200" b="1" kern="1200" dirty="0">
                <a:solidFill>
                  <a:schemeClr val="tx1"/>
                </a:solidFill>
                <a:effectLst/>
                <a:latin typeface="+mn-lt"/>
                <a:ea typeface="+mn-ea"/>
                <a:cs typeface="+mn-cs"/>
              </a:rPr>
              <a:t>Sharing Information</a:t>
            </a:r>
            <a:r>
              <a:rPr lang="en-US" sz="1200" kern="1200" dirty="0">
                <a:solidFill>
                  <a:schemeClr val="tx1"/>
                </a:solidFill>
                <a:effectLst/>
                <a:latin typeface="+mn-lt"/>
                <a:ea typeface="+mn-ea"/>
                <a:cs typeface="+mn-cs"/>
              </a:rPr>
              <a:t>:</a:t>
            </a:r>
          </a:p>
          <a:p>
            <a:pPr lvl="0"/>
            <a:r>
              <a:rPr lang="en-US" sz="1200" kern="1200" dirty="0">
                <a:solidFill>
                  <a:schemeClr val="tx1"/>
                </a:solidFill>
                <a:effectLst/>
                <a:latin typeface="+mn-lt"/>
                <a:ea typeface="+mn-ea"/>
                <a:cs typeface="+mn-cs"/>
              </a:rPr>
              <a:t>Communicate directly and clearly.</a:t>
            </a:r>
          </a:p>
          <a:p>
            <a:pPr lvl="0"/>
            <a:r>
              <a:rPr lang="en-US" sz="1200" kern="1200" dirty="0">
                <a:solidFill>
                  <a:schemeClr val="tx1"/>
                </a:solidFill>
                <a:effectLst/>
                <a:latin typeface="+mn-lt"/>
                <a:ea typeface="+mn-ea"/>
                <a:cs typeface="+mn-cs"/>
              </a:rPr>
              <a:t>Communicate frequently and respectfully.</a:t>
            </a:r>
          </a:p>
          <a:p>
            <a:pPr lvl="0"/>
            <a:r>
              <a:rPr lang="en-US" sz="1200" kern="1200" dirty="0">
                <a:solidFill>
                  <a:schemeClr val="tx1"/>
                </a:solidFill>
                <a:effectLst/>
                <a:latin typeface="+mn-lt"/>
                <a:ea typeface="+mn-ea"/>
                <a:cs typeface="+mn-cs"/>
              </a:rPr>
              <a:t>Present information honestly and openly.</a:t>
            </a:r>
          </a:p>
          <a:p>
            <a:pPr lvl="0"/>
            <a:r>
              <a:rPr lang="en-US" sz="1200" kern="1200" dirty="0">
                <a:solidFill>
                  <a:schemeClr val="tx1"/>
                </a:solidFill>
                <a:effectLst/>
                <a:latin typeface="+mn-lt"/>
                <a:ea typeface="+mn-ea"/>
                <a:cs typeface="+mn-cs"/>
              </a:rPr>
              <a:t>Answer questions.</a:t>
            </a:r>
          </a:p>
          <a:p>
            <a:pPr lvl="0"/>
            <a:r>
              <a:rPr lang="en-US" sz="1200" kern="1200" dirty="0">
                <a:solidFill>
                  <a:schemeClr val="tx1"/>
                </a:solidFill>
                <a:effectLst/>
                <a:latin typeface="+mn-lt"/>
                <a:ea typeface="+mn-ea"/>
                <a:cs typeface="+mn-cs"/>
              </a:rPr>
              <a:t>Encourage feedback and dialogue.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gather and share information.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Getting and Sharing Information</a:t>
            </a:r>
          </a:p>
          <a:p>
            <a:r>
              <a:rPr lang="en-US" sz="1200" kern="1200" dirty="0">
                <a:solidFill>
                  <a:schemeClr val="tx1"/>
                </a:solidFill>
                <a:effectLst/>
                <a:latin typeface="+mn-lt"/>
                <a:ea typeface="+mn-ea"/>
                <a:cs typeface="+mn-cs"/>
              </a:rPr>
              <a:t>Define ethical behavior and how it is evident at work.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Two: Communication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Split into pairs and complete the role-play. Review the concepts with the class at the end of the discussion.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According to a 2008 survey in the New York Times, 48 percent of employers acknowledged that communication was a problem. Only a small percentage of employees are addressing the issue.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Monitor the discussion to make sure that time does not go over.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methods for gathering useful information?</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51</a:t>
            </a:fld>
            <a:endParaRPr lang="en-US" dirty="0"/>
          </a:p>
        </p:txBody>
      </p:sp>
    </p:spTree>
    <p:extLst>
      <p:ext uri="{BB962C8B-B14F-4D97-AF65-F5344CB8AC3E}">
        <p14:creationId xmlns:p14="http://schemas.microsoft.com/office/powerpoint/2010/main" val="29089486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23420229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Mary sank underneath a mountain of files, flow charts, and equations. Sandra jumped in to rescue her before she buried herself under the rubble. Mary's head spun at the idea of trying to funnel all of the information she needed to keep the ship sailing. Sandra volunteered to lead the charge to help Mary organize and balance the gigantic pile of information that overflowed nearly caused a tsunami. Sandra fashioned a great system to allow data to pass through and it gave Mary a chance to soak up the information and neatly send it sailing to where it needed to be.</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52</a:t>
            </a:fld>
            <a:endParaRPr lang="en-US" dirty="0"/>
          </a:p>
        </p:txBody>
      </p:sp>
    </p:spTree>
    <p:extLst>
      <p:ext uri="{BB962C8B-B14F-4D97-AF65-F5344CB8AC3E}">
        <p14:creationId xmlns:p14="http://schemas.microsoft.com/office/powerpoint/2010/main" val="13049655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useful information is gathered, decisions need to be made. These decisions will guide the business, so it is important that the decision-making process be as accurate as possible. Rational decision-making is a traditional method of decision-making. Truly effective managers are familiar with this method, and they are always seeking to improve their decision-making skills.</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63</a:t>
            </a:fld>
            <a:endParaRPr lang="en-US" dirty="0"/>
          </a:p>
        </p:txBody>
      </p:sp>
    </p:spTree>
    <p:extLst>
      <p:ext uri="{BB962C8B-B14F-4D97-AF65-F5344CB8AC3E}">
        <p14:creationId xmlns:p14="http://schemas.microsoft.com/office/powerpoint/2010/main" val="33249059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Decision making is not the same as problem-solving because decisions do not always come from problems. Rational decision-making is a cognitive process that relies on an analysis of information to make decisions. It takes several steps, and compares different solutions to discover the best possible scenario. Rational decision-making has its limitations, which will be discussed later. </a:t>
            </a:r>
          </a:p>
          <a:p>
            <a:endParaRPr lang="en-US" dirty="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8EA8E0C-88C1-4EEA-93DD-1C35A9737EA4}" type="slidenum">
              <a:rPr lang="en-US" smtClean="0"/>
              <a:pPr eaLnBrk="1" hangingPunct="1"/>
              <a:t>64</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There are six basic steps to rational decision-making in the business setting. These steps depend on the information collected, which is why it is so important to make sure that the information is truly useful.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Steps to Rational Decision-Making</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Define the decision</a:t>
            </a:r>
            <a:r>
              <a:rPr lang="en-US" sz="1200" kern="1200" dirty="0">
                <a:solidFill>
                  <a:schemeClr val="tx1"/>
                </a:solidFill>
                <a:effectLst/>
                <a:latin typeface="+mn-lt"/>
                <a:ea typeface="+mn-ea"/>
                <a:cs typeface="+mn-cs"/>
              </a:rPr>
              <a:t>: Before making a decision, determine what it is and why it is necessary. </a:t>
            </a:r>
          </a:p>
          <a:p>
            <a:pPr lvl="0"/>
            <a:r>
              <a:rPr lang="en-US" sz="1200" b="1" kern="1200" dirty="0">
                <a:solidFill>
                  <a:schemeClr val="tx1"/>
                </a:solidFill>
                <a:effectLst/>
                <a:latin typeface="+mn-lt"/>
                <a:ea typeface="+mn-ea"/>
                <a:cs typeface="+mn-cs"/>
              </a:rPr>
              <a:t>Determine the criteria</a:t>
            </a:r>
            <a:r>
              <a:rPr lang="en-US" sz="1200" kern="1200" dirty="0">
                <a:solidFill>
                  <a:schemeClr val="tx1"/>
                </a:solidFill>
                <a:effectLst/>
                <a:latin typeface="+mn-lt"/>
                <a:ea typeface="+mn-ea"/>
                <a:cs typeface="+mn-cs"/>
              </a:rPr>
              <a:t>: The criteria for the decision are based on the values, interests, and goals of the organization.</a:t>
            </a:r>
          </a:p>
          <a:p>
            <a:pPr lvl="0"/>
            <a:r>
              <a:rPr lang="en-US" sz="1200" b="1" kern="1200" dirty="0">
                <a:solidFill>
                  <a:schemeClr val="tx1"/>
                </a:solidFill>
                <a:effectLst/>
                <a:latin typeface="+mn-lt"/>
                <a:ea typeface="+mn-ea"/>
                <a:cs typeface="+mn-cs"/>
              </a:rPr>
              <a:t>Evaluate the criteria</a:t>
            </a:r>
            <a:r>
              <a:rPr lang="en-US" sz="1200" kern="1200" dirty="0">
                <a:solidFill>
                  <a:schemeClr val="tx1"/>
                </a:solidFill>
                <a:effectLst/>
                <a:latin typeface="+mn-lt"/>
                <a:ea typeface="+mn-ea"/>
                <a:cs typeface="+mn-cs"/>
              </a:rPr>
              <a:t>: Evaluate the criteria to determine that it is appropriate and will help keep priorities in place. </a:t>
            </a:r>
          </a:p>
          <a:p>
            <a:pPr lvl="0"/>
            <a:r>
              <a:rPr lang="en-US" sz="1200" b="1" kern="1200" dirty="0">
                <a:solidFill>
                  <a:schemeClr val="tx1"/>
                </a:solidFill>
                <a:effectLst/>
                <a:latin typeface="+mn-lt"/>
                <a:ea typeface="+mn-ea"/>
                <a:cs typeface="+mn-cs"/>
              </a:rPr>
              <a:t>Explore options</a:t>
            </a:r>
            <a:r>
              <a:rPr lang="en-US" sz="1200" kern="1200" dirty="0">
                <a:solidFill>
                  <a:schemeClr val="tx1"/>
                </a:solidFill>
                <a:effectLst/>
                <a:latin typeface="+mn-lt"/>
                <a:ea typeface="+mn-ea"/>
                <a:cs typeface="+mn-cs"/>
              </a:rPr>
              <a:t>: At this point, brainstorm different answers.</a:t>
            </a:r>
          </a:p>
          <a:p>
            <a:pPr lvl="0"/>
            <a:r>
              <a:rPr lang="en-US" sz="1200" b="1" kern="1200" dirty="0">
                <a:solidFill>
                  <a:schemeClr val="tx1"/>
                </a:solidFill>
                <a:effectLst/>
                <a:latin typeface="+mn-lt"/>
                <a:ea typeface="+mn-ea"/>
                <a:cs typeface="+mn-cs"/>
              </a:rPr>
              <a:t>Rate options</a:t>
            </a:r>
            <a:r>
              <a:rPr lang="en-US" sz="1200" kern="1200" dirty="0">
                <a:solidFill>
                  <a:schemeClr val="tx1"/>
                </a:solidFill>
                <a:effectLst/>
                <a:latin typeface="+mn-lt"/>
                <a:ea typeface="+mn-ea"/>
                <a:cs typeface="+mn-cs"/>
              </a:rPr>
              <a:t>: Evaluate and rate the answers for priority and effectiveness. </a:t>
            </a:r>
          </a:p>
          <a:p>
            <a:pPr lvl="0"/>
            <a:r>
              <a:rPr lang="en-US" sz="1200" b="1" kern="1200" dirty="0">
                <a:solidFill>
                  <a:schemeClr val="tx1"/>
                </a:solidFill>
                <a:effectLst/>
                <a:latin typeface="+mn-lt"/>
                <a:ea typeface="+mn-ea"/>
                <a:cs typeface="+mn-cs"/>
              </a:rPr>
              <a:t>Calculate the best decision</a:t>
            </a:r>
            <a:r>
              <a:rPr lang="en-US" sz="1200" kern="1200" dirty="0">
                <a:solidFill>
                  <a:schemeClr val="tx1"/>
                </a:solidFill>
                <a:effectLst/>
                <a:latin typeface="+mn-lt"/>
                <a:ea typeface="+mn-ea"/>
                <a:cs typeface="+mn-cs"/>
              </a:rPr>
              <a:t>: Select the decision with the best rating.</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and apply the steps to rational decision-making.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Steps to Decision-Making</a:t>
            </a:r>
          </a:p>
          <a:p>
            <a:r>
              <a:rPr lang="en-US" sz="1200" kern="1200" dirty="0">
                <a:solidFill>
                  <a:schemeClr val="tx1"/>
                </a:solidFill>
                <a:effectLst/>
                <a:latin typeface="+mn-lt"/>
                <a:ea typeface="+mn-ea"/>
                <a:cs typeface="+mn-cs"/>
              </a:rPr>
              <a:t>Practice the steps of rational decision-making.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Nine: Decision-Making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alone. Meet in a small group to discuss the process. After the small group discussion, review the steps as a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Think back to a time when you or someone you know made a bad or irrational decision. Share the story with the class.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Give the class time to complete the exercise; leave out the class discussion, if necessary.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steps to decision-making based on?</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65</a:t>
            </a:fld>
            <a:endParaRPr lang="en-US" dirty="0"/>
          </a:p>
        </p:txBody>
      </p:sp>
    </p:spTree>
    <p:extLst>
      <p:ext uri="{BB962C8B-B14F-4D97-AF65-F5344CB8AC3E}">
        <p14:creationId xmlns:p14="http://schemas.microsoft.com/office/powerpoint/2010/main" val="19853246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Rational decision-making is useful, but there are limits to its effectiveness:</a:t>
            </a:r>
          </a:p>
          <a:p>
            <a:pPr lvl="0"/>
            <a:r>
              <a:rPr lang="en-US" sz="1200" kern="1200" dirty="0">
                <a:solidFill>
                  <a:schemeClr val="tx1"/>
                </a:solidFill>
                <a:effectLst/>
                <a:latin typeface="+mn-lt"/>
                <a:ea typeface="+mn-ea"/>
                <a:cs typeface="+mn-cs"/>
              </a:rPr>
              <a:t>The process assumes that it is possible to have all the information and consider the effectiveness of every option. </a:t>
            </a:r>
          </a:p>
          <a:p>
            <a:pPr lvl="0"/>
            <a:r>
              <a:rPr lang="en-US" sz="1200" kern="1200" dirty="0">
                <a:solidFill>
                  <a:schemeClr val="tx1"/>
                </a:solidFill>
                <a:effectLst/>
                <a:latin typeface="+mn-lt"/>
                <a:ea typeface="+mn-ea"/>
                <a:cs typeface="+mn-cs"/>
              </a:rPr>
              <a:t>Rational decision-making is limited by the abilities of the person making the decision. </a:t>
            </a:r>
          </a:p>
          <a:p>
            <a:pPr lvl="0"/>
            <a:r>
              <a:rPr lang="en-US" sz="1200" kern="1200" dirty="0">
                <a:solidFill>
                  <a:schemeClr val="tx1"/>
                </a:solidFill>
                <a:effectLst/>
                <a:latin typeface="+mn-lt"/>
                <a:ea typeface="+mn-ea"/>
                <a:cs typeface="+mn-cs"/>
              </a:rPr>
              <a:t>The steps depend on the criteria and information remaining unchanged.</a:t>
            </a:r>
          </a:p>
          <a:p>
            <a:pPr lvl="0"/>
            <a:r>
              <a:rPr lang="en-US" sz="1200" kern="1200" dirty="0">
                <a:solidFill>
                  <a:schemeClr val="tx1"/>
                </a:solidFill>
                <a:effectLst/>
                <a:latin typeface="+mn-lt"/>
                <a:ea typeface="+mn-ea"/>
                <a:cs typeface="+mn-cs"/>
              </a:rPr>
              <a:t>Creativity is limited with rational decision-making.</a:t>
            </a:r>
          </a:p>
          <a:p>
            <a:pPr lvl="0"/>
            <a:r>
              <a:rPr lang="en-US" sz="1200" kern="1200" dirty="0">
                <a:solidFill>
                  <a:schemeClr val="tx1"/>
                </a:solidFill>
                <a:effectLst/>
                <a:latin typeface="+mn-lt"/>
                <a:ea typeface="+mn-ea"/>
                <a:cs typeface="+mn-cs"/>
              </a:rPr>
              <a:t>Rational decision-making takes time that is not afforded with every scenario.</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66</a:t>
            </a:fld>
            <a:endParaRPr lang="en-US" dirty="0"/>
          </a:p>
        </p:txBody>
      </p:sp>
    </p:spTree>
    <p:extLst>
      <p:ext uri="{BB962C8B-B14F-4D97-AF65-F5344CB8AC3E}">
        <p14:creationId xmlns:p14="http://schemas.microsoft.com/office/powerpoint/2010/main" val="11001979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Rational decision-making is limited. In order for it to be effective, it should include creativity and intuition. There are guidelines for both creative and intuitive decisions.</a:t>
            </a:r>
          </a:p>
          <a:p>
            <a:r>
              <a:rPr lang="en-US" sz="1200" b="1" kern="1200" dirty="0">
                <a:solidFill>
                  <a:schemeClr val="tx1"/>
                </a:solidFill>
                <a:effectLst/>
                <a:latin typeface="+mn-lt"/>
                <a:ea typeface="+mn-ea"/>
                <a:cs typeface="+mn-cs"/>
              </a:rPr>
              <a:t>Creative Decisions</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Experience</a:t>
            </a:r>
            <a:r>
              <a:rPr lang="en-US" sz="1200" kern="1200" dirty="0">
                <a:solidFill>
                  <a:schemeClr val="tx1"/>
                </a:solidFill>
                <a:effectLst/>
                <a:latin typeface="+mn-lt"/>
                <a:ea typeface="+mn-ea"/>
                <a:cs typeface="+mn-cs"/>
              </a:rPr>
              <a:t>: Expertise in the field is imperative for all creative decisions.</a:t>
            </a:r>
          </a:p>
          <a:p>
            <a:pPr lvl="0"/>
            <a:r>
              <a:rPr lang="en-US" sz="1200" b="1" kern="1200" dirty="0">
                <a:solidFill>
                  <a:schemeClr val="tx1"/>
                </a:solidFill>
                <a:effectLst/>
                <a:latin typeface="+mn-lt"/>
                <a:ea typeface="+mn-ea"/>
                <a:cs typeface="+mn-cs"/>
              </a:rPr>
              <a:t>Creative ability</a:t>
            </a:r>
            <a:r>
              <a:rPr lang="en-US" sz="1200" kern="1200" dirty="0">
                <a:solidFill>
                  <a:schemeClr val="tx1"/>
                </a:solidFill>
                <a:effectLst/>
                <a:latin typeface="+mn-lt"/>
                <a:ea typeface="+mn-ea"/>
                <a:cs typeface="+mn-cs"/>
              </a:rPr>
              <a:t>: Creative skill includes confidence, self-control, ability to think abstractly, and perseverance. </a:t>
            </a:r>
          </a:p>
          <a:p>
            <a:pPr lvl="0"/>
            <a:r>
              <a:rPr lang="en-US" sz="1200" b="1" kern="1200" dirty="0">
                <a:solidFill>
                  <a:schemeClr val="tx1"/>
                </a:solidFill>
                <a:effectLst/>
                <a:latin typeface="+mn-lt"/>
                <a:ea typeface="+mn-ea"/>
                <a:cs typeface="+mn-cs"/>
              </a:rPr>
              <a:t>Motivation</a:t>
            </a:r>
            <a:r>
              <a:rPr lang="en-US" sz="1200" kern="1200" dirty="0">
                <a:solidFill>
                  <a:schemeClr val="tx1"/>
                </a:solidFill>
                <a:effectLst/>
                <a:latin typeface="+mn-lt"/>
                <a:ea typeface="+mn-ea"/>
                <a:cs typeface="+mn-cs"/>
              </a:rPr>
              <a:t>: Creative decisions demand that managers want to work on the project and make the decision.</a:t>
            </a:r>
          </a:p>
          <a:p>
            <a:r>
              <a:rPr lang="en-US" sz="1200" b="1" kern="1200" dirty="0">
                <a:solidFill>
                  <a:schemeClr val="tx1"/>
                </a:solidFill>
                <a:effectLst/>
                <a:latin typeface="+mn-lt"/>
                <a:ea typeface="+mn-ea"/>
                <a:cs typeface="+mn-cs"/>
              </a:rPr>
              <a:t>Intuitive Decisions</a:t>
            </a:r>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Intuitive decisions allow decision makers to make decisions quickly. The decisions are made based upon experience and observation. People see patterns from their experiences in previous situations and use these patterns to guide them in the decision-making process.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how to improve decision-making.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Improving Decision-Making</a:t>
            </a:r>
          </a:p>
          <a:p>
            <a:r>
              <a:rPr lang="en-US" sz="1200" kern="1200" dirty="0">
                <a:solidFill>
                  <a:schemeClr val="tx1"/>
                </a:solidFill>
                <a:effectLst/>
                <a:latin typeface="+mn-lt"/>
                <a:ea typeface="+mn-ea"/>
                <a:cs typeface="+mn-cs"/>
              </a:rPr>
              <a:t>Understand how to improve decision-making, and when rational decision-making is impractical.</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Ten: Creativity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alone. Meet in a small group to discuss your answers. After the small group discussion, review the topic with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 personal story about creative thinking or find one online. For example, tell the story of Christopher Columbus and the egg. Columbus challenged people to make an egg stand on its end at dinner. When his guests gave up, he gently cracked the end of the egg and stood it on end.</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discussion, if necessary.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limits of rational decision-making, and how can they be improved?</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67</a:t>
            </a:fld>
            <a:endParaRPr lang="en-US" dirty="0"/>
          </a:p>
        </p:txBody>
      </p:sp>
    </p:spTree>
    <p:extLst>
      <p:ext uri="{BB962C8B-B14F-4D97-AF65-F5344CB8AC3E}">
        <p14:creationId xmlns:p14="http://schemas.microsoft.com/office/powerpoint/2010/main" val="19580256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Trent ran in circles trying to decide which road to take. Alex witnessed the tornado flying passed him and chased after the storm that Trent became before he caused anymore destruction. Alex told Trent that he needed a Super Process to make his life easier. Alex showed him that instead of running uphill backwards or getting stranded on dead end roads, he could build a new path that would save him time and trouble and give him all the information he needed right at the tip of his fingers to make a wise choice without hitting bumps in the road and causing natural disasters with his indecisiveness.</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68</a:t>
            </a:fld>
            <a:endParaRPr lang="en-US" dirty="0"/>
          </a:p>
        </p:txBody>
      </p:sp>
    </p:spTree>
    <p:extLst>
      <p:ext uri="{BB962C8B-B14F-4D97-AF65-F5344CB8AC3E}">
        <p14:creationId xmlns:p14="http://schemas.microsoft.com/office/powerpoint/2010/main" val="23227229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Middle managers are responsible for controlling operations. This does not mean operating as micromanagers. Control is simply the actions that managers take after making decisions. Control is used to establish timetables and achieve goals. </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79</a:t>
            </a:fld>
            <a:endParaRPr lang="en-US" dirty="0"/>
          </a:p>
        </p:txBody>
      </p:sp>
    </p:spTree>
    <p:extLst>
      <p:ext uri="{BB962C8B-B14F-4D97-AF65-F5344CB8AC3E}">
        <p14:creationId xmlns:p14="http://schemas.microsoft.com/office/powerpoint/2010/main" val="21170616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Management control is used to direct and guide operations. There are two types of control: regulative and normative. Regulative controls regulate the policies and procedures of the company. Normative control is the cultural behavior in teams and the organization. There are several different types of regulative controls and normative controls.</a:t>
            </a:r>
          </a:p>
          <a:p>
            <a:r>
              <a:rPr lang="en-US" dirty="0"/>
              <a:t> </a:t>
            </a:r>
          </a:p>
          <a:p>
            <a:r>
              <a:rPr lang="en-US" b="1" dirty="0"/>
              <a:t>Regulative Control</a:t>
            </a:r>
            <a:r>
              <a:rPr lang="en-US" dirty="0"/>
              <a:t>:</a:t>
            </a:r>
          </a:p>
          <a:p>
            <a:r>
              <a:rPr lang="en-US" b="1" dirty="0"/>
              <a:t>Bureaucratic Control</a:t>
            </a:r>
            <a:r>
              <a:rPr lang="en-US" dirty="0"/>
              <a:t>: This type of control comes from the chain of command or company hierarchy.</a:t>
            </a:r>
          </a:p>
          <a:p>
            <a:r>
              <a:rPr lang="en-US" b="1" dirty="0"/>
              <a:t>Financial Control</a:t>
            </a:r>
            <a:r>
              <a:rPr lang="en-US" dirty="0"/>
              <a:t>: These are the key metrics that managers are responsible for meeting and surpassing.</a:t>
            </a:r>
          </a:p>
          <a:p>
            <a:r>
              <a:rPr lang="en-US" b="1" dirty="0"/>
              <a:t>Quality Control</a:t>
            </a:r>
            <a:r>
              <a:rPr lang="en-US" dirty="0"/>
              <a:t>: The regulative control that determines the quality of the product or service. </a:t>
            </a:r>
          </a:p>
          <a:p>
            <a:r>
              <a:rPr lang="en-US" b="1" dirty="0"/>
              <a:t>Normative Control</a:t>
            </a:r>
            <a:r>
              <a:rPr lang="en-US" dirty="0"/>
              <a:t>:</a:t>
            </a:r>
          </a:p>
          <a:p>
            <a:r>
              <a:rPr lang="en-US" b="1" dirty="0"/>
              <a:t>Teams</a:t>
            </a:r>
            <a:r>
              <a:rPr lang="en-US" dirty="0"/>
              <a:t>: This type of control defines the unofficial roles of team members.</a:t>
            </a:r>
          </a:p>
          <a:p>
            <a:r>
              <a:rPr lang="en-US" b="1" dirty="0"/>
              <a:t>Culture</a:t>
            </a:r>
            <a:r>
              <a:rPr lang="en-US" dirty="0"/>
              <a:t>: This control is made up of the values, beliefs, and customs of the organization that bring the employees together.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aware of the basics of manager control.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Basics of Control</a:t>
            </a:r>
          </a:p>
          <a:p>
            <a:r>
              <a:rPr lang="en-US" sz="1200" kern="1200" dirty="0">
                <a:solidFill>
                  <a:schemeClr val="tx1"/>
                </a:solidFill>
                <a:effectLst/>
                <a:latin typeface="+mn-lt"/>
                <a:ea typeface="+mn-ea"/>
                <a:cs typeface="+mn-cs"/>
              </a:rPr>
              <a:t>Use the exercise to become familiar with control.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Eleven: Control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Discuss your answers with the small group. After the small group discussion, review the topic with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Stress the importance of addressing normative controls. Even companies with successful regulative controls can benefit from guiding corporate culture. Remind the students that people are naturally motivated by their values. Company culture is addressed in a number of Fortune 500 companies such as Starbucks, Zappos, and Timberland.</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discussion or small group discussion, if you need more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control?</a:t>
            </a:r>
          </a:p>
          <a:p>
            <a:endParaRPr lang="en-US" dirty="0"/>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BCB9F9F-AD93-485E-8942-327A61A6BA28}" type="slidenum">
              <a:rPr lang="en-US" smtClean="0"/>
              <a:pPr eaLnBrk="1" hangingPunct="1"/>
              <a:t>80</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Managers need to keep control of tasks and operations. There are four steps to the control process that middle managers need to consider when implementing control.</a:t>
            </a:r>
          </a:p>
          <a:p>
            <a:r>
              <a:rPr lang="en-US" b="1" dirty="0"/>
              <a:t>Standards</a:t>
            </a:r>
            <a:r>
              <a:rPr lang="en-US" dirty="0"/>
              <a:t>: Managers need to create plans and standards of measurement to gauge performance.</a:t>
            </a:r>
          </a:p>
          <a:p>
            <a:r>
              <a:rPr lang="en-US" b="1" dirty="0"/>
              <a:t>Measure</a:t>
            </a:r>
            <a:r>
              <a:rPr lang="en-US" dirty="0"/>
              <a:t>: Once standards are established, measure performance regularly. Provide feedback.</a:t>
            </a:r>
          </a:p>
          <a:p>
            <a:r>
              <a:rPr lang="en-US" b="1" dirty="0"/>
              <a:t>Compare</a:t>
            </a:r>
            <a:r>
              <a:rPr lang="en-US" dirty="0"/>
              <a:t>: Compare performance with the standards of measurement. Performance reports are an example of this comparison. </a:t>
            </a:r>
          </a:p>
          <a:p>
            <a:r>
              <a:rPr lang="en-US" b="1" dirty="0"/>
              <a:t>Action</a:t>
            </a:r>
            <a:r>
              <a:rPr lang="en-US" dirty="0"/>
              <a:t>: Take action to correct mistakes and guide performance such as corrective action.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control process.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Control Process</a:t>
            </a:r>
          </a:p>
          <a:p>
            <a:r>
              <a:rPr lang="en-US" sz="1200" kern="1200" dirty="0">
                <a:solidFill>
                  <a:schemeClr val="tx1"/>
                </a:solidFill>
                <a:effectLst/>
                <a:latin typeface="+mn-lt"/>
                <a:ea typeface="+mn-ea"/>
                <a:cs typeface="+mn-cs"/>
              </a:rPr>
              <a:t>Practice the steps of the control process.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Twelve: The Process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individually. Meet in a small group to discuss your answers. After the small group discussion, share your ideas with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 personal story about corrective action. It can be corrective action that was done well or done poorly.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necessary, hold either a class discussion or small group discussion.</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four steps of the control process?</a:t>
            </a:r>
          </a:p>
          <a:p>
            <a:endParaRPr lang="en-US" dirty="0"/>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21B8A74-C7A1-40D6-88B8-C0591D378898}" type="slidenum">
              <a:rPr lang="en-US" smtClean="0"/>
              <a:pPr eaLnBrk="1" hangingPunct="1"/>
              <a:t>81</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267694398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Control has its limitations. It is not possible to have complete control at all times because life is unpredictable. Situations change and every possible outcome may not be accounted for in the planning stages. Strict control management will not guarantee the best possible outcome for a project. It may not even be the most efficient method to use. While it is important to have standards and measures, the most effective business plans include an element of flexibility. </a:t>
            </a:r>
          </a:p>
          <a:p>
            <a:endParaRPr lang="en-US" dirty="0"/>
          </a:p>
        </p:txBody>
      </p:sp>
      <p:sp>
        <p:nvSpPr>
          <p:cNvPr id="839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5BACE56-7D06-45B0-96EF-D6AC0CD494AD}" type="slidenum">
              <a:rPr lang="en-US" smtClean="0"/>
              <a:pPr eaLnBrk="1" hangingPunct="1"/>
              <a:t>82</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Control management is effective when it is exercised appropriately. The problem many managers face with control is with regard to morale. The human element must be approached in the planning stage. It is also essential that people be coached and rewarded rather than simply punished and penalized. Controls have traditionally used exact numbers or measures as goals. Ranges of measurement are much more effective, and they give people more control over their performance.</a:t>
            </a:r>
          </a:p>
          <a:p>
            <a:endParaRPr lang="en-US" dirty="0"/>
          </a:p>
        </p:txBody>
      </p:sp>
      <p:sp>
        <p:nvSpPr>
          <p:cNvPr id="849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DEF9304-85FF-4944-98A2-C538F196FCB8}" type="slidenum">
              <a:rPr lang="en-US" smtClean="0"/>
              <a:pPr eaLnBrk="1" hangingPunct="1"/>
              <a:t>83</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US" dirty="0"/>
              <a:t>The control methods that a manager must use depend on the situation. Each type of control demands its own method.</a:t>
            </a:r>
          </a:p>
          <a:p>
            <a:pPr>
              <a:defRPr/>
            </a:pPr>
            <a:r>
              <a:rPr lang="en-US" b="1" dirty="0"/>
              <a:t>Bureaucratic Control Methods</a:t>
            </a:r>
            <a:r>
              <a:rPr lang="en-US" dirty="0"/>
              <a:t>:</a:t>
            </a:r>
          </a:p>
          <a:p>
            <a:pPr>
              <a:defRPr/>
            </a:pPr>
            <a:r>
              <a:rPr lang="en-US" b="1" dirty="0"/>
              <a:t>Standard operating procedures</a:t>
            </a:r>
            <a:r>
              <a:rPr lang="en-US" dirty="0"/>
              <a:t>: Create rules that define the policies and procedures. An employee handbook is one example.</a:t>
            </a:r>
          </a:p>
          <a:p>
            <a:pPr>
              <a:defRPr/>
            </a:pPr>
            <a:r>
              <a:rPr lang="en-US" b="1" dirty="0"/>
              <a:t>Output control:</a:t>
            </a:r>
            <a:r>
              <a:rPr lang="en-US" dirty="0"/>
              <a:t> This monitors action and helps correct mistakes.</a:t>
            </a:r>
          </a:p>
          <a:p>
            <a:pPr>
              <a:defRPr/>
            </a:pPr>
            <a:r>
              <a:rPr lang="en-US" b="1" dirty="0"/>
              <a:t>Financial Control Methods</a:t>
            </a:r>
            <a:r>
              <a:rPr lang="en-US" dirty="0"/>
              <a:t>:  </a:t>
            </a:r>
          </a:p>
          <a:p>
            <a:pPr>
              <a:defRPr/>
            </a:pPr>
            <a:r>
              <a:rPr lang="en-US" b="1" dirty="0"/>
              <a:t>Financial policies</a:t>
            </a:r>
            <a:r>
              <a:rPr lang="en-US" dirty="0"/>
              <a:t>: Budgets and money managing policies are essential to control.</a:t>
            </a:r>
          </a:p>
          <a:p>
            <a:pPr>
              <a:defRPr/>
            </a:pPr>
            <a:r>
              <a:rPr lang="en-US" b="1" dirty="0"/>
              <a:t>Roles and responsibilities</a:t>
            </a:r>
            <a:r>
              <a:rPr lang="en-US" dirty="0"/>
              <a:t>: Assign roles and responsibilities to those in charge.</a:t>
            </a:r>
          </a:p>
          <a:p>
            <a:pPr>
              <a:defRPr/>
            </a:pPr>
            <a:r>
              <a:rPr lang="en-US" b="1" dirty="0"/>
              <a:t>Reports</a:t>
            </a:r>
            <a:r>
              <a:rPr lang="en-US" dirty="0"/>
              <a:t>: Keep regular financial reports and audits.</a:t>
            </a:r>
          </a:p>
          <a:p>
            <a:pPr>
              <a:defRPr/>
            </a:pPr>
            <a:r>
              <a:rPr lang="en-US" b="1" dirty="0"/>
              <a:t>Quality Control Methods</a:t>
            </a:r>
            <a:r>
              <a:rPr lang="en-US" dirty="0"/>
              <a:t>:</a:t>
            </a:r>
          </a:p>
          <a:p>
            <a:pPr>
              <a:defRPr/>
            </a:pPr>
            <a:r>
              <a:rPr lang="en-US" b="1" dirty="0"/>
              <a:t>Statistical process</a:t>
            </a:r>
            <a:r>
              <a:rPr lang="en-US" dirty="0"/>
              <a:t>: Mathematical procedures determine control.</a:t>
            </a:r>
          </a:p>
          <a:p>
            <a:pPr>
              <a:defRPr/>
            </a:pPr>
            <a:r>
              <a:rPr lang="en-US" b="1" dirty="0"/>
              <a:t>Process and capability study</a:t>
            </a:r>
            <a:r>
              <a:rPr lang="en-US" dirty="0"/>
              <a:t>: Sample random products to determine quality.</a:t>
            </a:r>
          </a:p>
          <a:p>
            <a:pPr>
              <a:defRPr/>
            </a:pPr>
            <a:r>
              <a:rPr lang="en-US" b="1" dirty="0"/>
              <a:t>Team Control</a:t>
            </a:r>
            <a:r>
              <a:rPr lang="en-US" dirty="0"/>
              <a:t>:</a:t>
            </a:r>
          </a:p>
          <a:p>
            <a:pPr>
              <a:defRPr/>
            </a:pPr>
            <a:r>
              <a:rPr lang="en-US" b="1" dirty="0"/>
              <a:t>Norms</a:t>
            </a:r>
            <a:r>
              <a:rPr lang="en-US" dirty="0"/>
              <a:t>: Create informal rules and assign responsibility based on qualifications.</a:t>
            </a:r>
          </a:p>
          <a:p>
            <a:pPr>
              <a:defRPr/>
            </a:pPr>
            <a:r>
              <a:rPr lang="en-US" b="1" dirty="0"/>
              <a:t>Culture</a:t>
            </a:r>
            <a:r>
              <a:rPr lang="en-US" dirty="0"/>
              <a:t>:</a:t>
            </a:r>
          </a:p>
          <a:p>
            <a:pPr>
              <a:defRPr/>
            </a:pPr>
            <a:r>
              <a:rPr lang="en-US" b="1" dirty="0"/>
              <a:t>Language</a:t>
            </a:r>
            <a:r>
              <a:rPr lang="en-US" dirty="0"/>
              <a:t>: Use language that aligns company culture to corporate values.</a:t>
            </a:r>
          </a:p>
          <a:p>
            <a:pPr>
              <a:defRPr/>
            </a:pPr>
            <a:r>
              <a:rPr lang="en-US" b="1" dirty="0"/>
              <a:t>Socialization</a:t>
            </a:r>
            <a:r>
              <a:rPr lang="en-US" dirty="0"/>
              <a:t>: Employees work together towards common goals and values.</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the different control methods.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Control Methods</a:t>
            </a:r>
          </a:p>
          <a:p>
            <a:r>
              <a:rPr lang="en-US" sz="1200" kern="1200" dirty="0">
                <a:solidFill>
                  <a:schemeClr val="tx1"/>
                </a:solidFill>
                <a:effectLst/>
                <a:latin typeface="+mn-lt"/>
                <a:ea typeface="+mn-ea"/>
                <a:cs typeface="+mn-cs"/>
              </a:rPr>
              <a:t>Use the exercise to apply control methods.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Thirteen: Methods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alone. Meet in a small group to discuss the exercise. After the small group discussion, review the topic with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Remind participants that the human element is essential to management control. For example, employees created the culture book at Zappos.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discussion, if necessary.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different control methods?</a:t>
            </a:r>
          </a:p>
          <a:p>
            <a:pPr>
              <a:defRPr/>
            </a:pPr>
            <a:endParaRPr lang="en-US" dirty="0"/>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07011F2-C556-4479-85E0-D73827A7774B}" type="slidenum">
              <a:rPr lang="en-US" smtClean="0"/>
              <a:pPr eaLnBrk="1" hangingPunct="1"/>
              <a:t>84</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Paul lost his head sitting at the controls of the entire work force. Paul pushed buttons and shouted orders and drove himself into a frenzy trying to do it all. He said he needed eight arms in order to have his hand in every aspect of the job. His coworker, Nancy, saw that he had no clear vision of how to lead a team without hovering over them like a spy in a helicopter. Nancy offered a suggestion that would make his job easier and keep his head on straight. Nancy took the controls away from him and gave him a chart to coordinate all the jobs that needed to be done and decide who would fly each plane for him so he could work in his peaceful oasis without having to don his spy kit and go on covert missions to scope out what everyone else was doing.</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85</a:t>
            </a:fld>
            <a:endParaRPr lang="en-US" dirty="0"/>
          </a:p>
        </p:txBody>
      </p:sp>
    </p:spTree>
    <p:extLst>
      <p:ext uri="{BB962C8B-B14F-4D97-AF65-F5344CB8AC3E}">
        <p14:creationId xmlns:p14="http://schemas.microsoft.com/office/powerpoint/2010/main" val="30074951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Organizational strategy is an important aspect of business success. It uses the missions and goals of the organization to develop plans. The plans include policies, projects, and resources to meet the goals. Organizational strategy allows managers to create, develop, and evaluate their decisions. </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96</a:t>
            </a:fld>
            <a:endParaRPr lang="en-US" dirty="0"/>
          </a:p>
        </p:txBody>
      </p:sp>
    </p:spTree>
    <p:extLst>
      <p:ext uri="{BB962C8B-B14F-4D97-AF65-F5344CB8AC3E}">
        <p14:creationId xmlns:p14="http://schemas.microsoft.com/office/powerpoint/2010/main" val="172525199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Organizational strategy is a plan to meet the goals of the company and team. The strategy will include specific methods managers will take to meet the goals. Before these goals are determined, the business must be carefully examined. A SWOT analysis is good place to start. </a:t>
            </a:r>
          </a:p>
          <a:p>
            <a:r>
              <a:rPr lang="en-US" b="1" dirty="0"/>
              <a:t>SWOT = Strengths, Weaknesses, Opportunities, and Threats</a:t>
            </a:r>
            <a:r>
              <a:rPr lang="en-US" dirty="0"/>
              <a:t>:</a:t>
            </a:r>
          </a:p>
          <a:p>
            <a:r>
              <a:rPr lang="en-US" b="1" dirty="0"/>
              <a:t>Strengths</a:t>
            </a:r>
            <a:r>
              <a:rPr lang="en-US" dirty="0"/>
              <a:t>: These are internal characteristics that create a competitive advantage.</a:t>
            </a:r>
          </a:p>
          <a:p>
            <a:r>
              <a:rPr lang="en-US" b="1" dirty="0"/>
              <a:t>Weaknesses</a:t>
            </a:r>
            <a:r>
              <a:rPr lang="en-US" dirty="0"/>
              <a:t>: Internal weaknesses that need to be improved such as turnover, sales, or operations are defined in this category.</a:t>
            </a:r>
          </a:p>
          <a:p>
            <a:r>
              <a:rPr lang="en-US" b="1" dirty="0"/>
              <a:t>Opportunities</a:t>
            </a:r>
            <a:r>
              <a:rPr lang="en-US" dirty="0"/>
              <a:t>: Opportunities are external, and require managers to take advantage of them. They involve market trends and a strong economy.</a:t>
            </a:r>
          </a:p>
          <a:p>
            <a:r>
              <a:rPr lang="en-US" b="1" dirty="0"/>
              <a:t>Threats</a:t>
            </a:r>
            <a:r>
              <a:rPr lang="en-US" dirty="0"/>
              <a:t>: External threats that companies cannot control and need to prepare for include a poor economy and changing demographics.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what an organizational strategy is and how to conduct a SWOT analysis.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Basics of Organizational Strategy</a:t>
            </a:r>
          </a:p>
          <a:p>
            <a:r>
              <a:rPr lang="en-US" sz="1200" kern="1200" dirty="0">
                <a:solidFill>
                  <a:schemeClr val="tx1"/>
                </a:solidFill>
                <a:effectLst/>
                <a:latin typeface="+mn-lt"/>
                <a:ea typeface="+mn-ea"/>
                <a:cs typeface="+mn-cs"/>
              </a:rPr>
              <a:t>Create a basic SWOT analysis.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Fourteen: SWOT Analysis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a SWOT analysis. Break into the small group and complete the exercise. After the small group discussion, review the topic with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the following Starbucks SWOT analysis as an example or find another.</a:t>
            </a:r>
          </a:p>
          <a:p>
            <a:r>
              <a:rPr lang="en-US" sz="1200" u="sng" kern="1200" dirty="0">
                <a:solidFill>
                  <a:schemeClr val="tx1"/>
                </a:solidFill>
                <a:effectLst/>
                <a:latin typeface="+mn-lt"/>
                <a:ea typeface="+mn-ea"/>
                <a:cs typeface="+mn-cs"/>
                <a:hlinkClick r:id="rId3"/>
              </a:rPr>
              <a:t>http://marketingteacher.com/swot/starbucks-swot.html</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discussion, if necessary.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SWOT stand for?</a:t>
            </a:r>
          </a:p>
          <a:p>
            <a:endParaRPr lang="en-US" dirty="0"/>
          </a:p>
        </p:txBody>
      </p:sp>
      <p:sp>
        <p:nvSpPr>
          <p:cNvPr id="870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B52F9DE-DB78-482B-A79F-8372A6075F21}" type="slidenum">
              <a:rPr lang="en-US" smtClean="0"/>
              <a:pPr eaLnBrk="1" hangingPunct="1"/>
              <a:t>97</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A sustainable competitive advantage is any advantage that an organization has, and that their competitors are not able to reproduce or duplicate easily. For example, a well-known copyright brand is a sustainable competitive advantage because other organizations cannot copy the protected branding. This should become apparent after the SWOT analysis. It will be in the list of strengths. There are different ways that organizations can create and sustain competitive advantages.</a:t>
            </a:r>
          </a:p>
          <a:p>
            <a:r>
              <a:rPr lang="en-US" b="1" dirty="0"/>
              <a:t>Customer service</a:t>
            </a:r>
            <a:r>
              <a:rPr lang="en-US" dirty="0"/>
              <a:t>: Customer service can distinguish an organization.</a:t>
            </a:r>
          </a:p>
          <a:p>
            <a:r>
              <a:rPr lang="en-US" b="1" dirty="0"/>
              <a:t>Products or services</a:t>
            </a:r>
            <a:r>
              <a:rPr lang="en-US" dirty="0"/>
              <a:t>: Fine-tuning products or services will create an advantage.</a:t>
            </a:r>
          </a:p>
          <a:p>
            <a:r>
              <a:rPr lang="en-US" b="1" dirty="0"/>
              <a:t>Reputation</a:t>
            </a:r>
            <a:r>
              <a:rPr lang="en-US" dirty="0"/>
              <a:t>: The good reputation of a company will define it from other organizations. </a:t>
            </a:r>
          </a:p>
          <a:p>
            <a:r>
              <a:rPr lang="en-US" b="1" dirty="0"/>
              <a:t>Brand</a:t>
            </a:r>
            <a:r>
              <a:rPr lang="en-US" dirty="0"/>
              <a:t>: Branding is a simple way for organizations to differentiate themselves from the competition.</a:t>
            </a:r>
          </a:p>
          <a:p>
            <a:r>
              <a:rPr lang="en-US" b="1" dirty="0"/>
              <a:t>Management and employee loyalty</a:t>
            </a:r>
            <a:r>
              <a:rPr lang="en-US" dirty="0"/>
              <a:t>: Effective management and company culture makes a difference in how well the organization functions.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what sustainable competitive advantage is.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Sustainable Competitive Advantage</a:t>
            </a:r>
          </a:p>
          <a:p>
            <a:r>
              <a:rPr lang="en-US" sz="1200" kern="1200" dirty="0">
                <a:solidFill>
                  <a:schemeClr val="tx1"/>
                </a:solidFill>
                <a:effectLst/>
                <a:latin typeface="+mn-lt"/>
                <a:ea typeface="+mn-ea"/>
                <a:cs typeface="+mn-cs"/>
              </a:rPr>
              <a:t>Use the exercise to identify sustainable competitive advantage.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Fifteen: Competitive Advantage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alone. Meet in a small group to discuss the exercise. After the small group discussion, review the topic with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students quickly identify companies with a sustainable competitive advantage. For example: the Nike logo, Zappos customer service ranking, or a local store with a specialized product.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Choose either a group or class discussion, if you are short on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can a sustainable competitive advantage be?</a:t>
            </a:r>
          </a:p>
          <a:p>
            <a:endParaRPr lang="en-US" dirty="0"/>
          </a:p>
        </p:txBody>
      </p:sp>
      <p:sp>
        <p:nvSpPr>
          <p:cNvPr id="880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AD85C39-39C5-4623-84B2-70250E862B8D}" type="slidenum">
              <a:rPr lang="en-US" smtClean="0"/>
              <a:pPr eaLnBrk="1" hangingPunct="1"/>
              <a:t>98</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The strategy-making process is aligned with organizational strategy. </a:t>
            </a:r>
          </a:p>
          <a:p>
            <a:r>
              <a:rPr lang="en-US" dirty="0"/>
              <a:t>Organizational strategies allow managers to guide the direction of teams. It is important to build organizational strategies with the support of team members.</a:t>
            </a:r>
          </a:p>
          <a:p>
            <a:r>
              <a:rPr lang="en-US" dirty="0"/>
              <a:t>The first step to an organizational strategy is to develop goals based on the mission and vision statements. The goals need to be SMART. (SMART = Specific, Measurable, Achievable, Realistic, and Timely)</a:t>
            </a:r>
          </a:p>
          <a:p>
            <a:r>
              <a:rPr lang="en-US" dirty="0"/>
              <a:t>Once goals are created, it is time to collect information to guide the plan. </a:t>
            </a:r>
          </a:p>
          <a:p>
            <a:r>
              <a:rPr lang="en-US" dirty="0"/>
              <a:t>Use the information to create a strategic plan. This will include product changes, deliverables, policies, budgets, and employee expectations.</a:t>
            </a:r>
          </a:p>
          <a:p>
            <a:r>
              <a:rPr lang="en-US" dirty="0"/>
              <a:t>Evaluate the effectiveness of the plan.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strategy-making process.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Strategy-Making Process</a:t>
            </a:r>
          </a:p>
          <a:p>
            <a:r>
              <a:rPr lang="en-US" sz="1200" kern="1200" dirty="0">
                <a:solidFill>
                  <a:schemeClr val="tx1"/>
                </a:solidFill>
                <a:effectLst/>
                <a:latin typeface="+mn-lt"/>
                <a:ea typeface="+mn-ea"/>
                <a:cs typeface="+mn-cs"/>
              </a:rPr>
              <a:t>Use the exercise to create SMART goals and develop a plan.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Sixteen: Strategy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individually. Split into small groups and discuss the exercise. After the small group discussion, review the topic with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Remind participants that goals need to be achievable in order for the employees to accept them, and the plan needs to actively reflect those SMART goals. Companies that set unrealistic goals create stressful environments that cause turnover.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discussion, if necessary.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process for strategy-making?</a:t>
            </a:r>
          </a:p>
          <a:p>
            <a:endParaRPr lang="en-US" dirty="0"/>
          </a:p>
        </p:txBody>
      </p:sp>
      <p:sp>
        <p:nvSpPr>
          <p:cNvPr id="890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7917C63-B6E9-4401-A96E-0C200A35AEAC}" type="slidenum">
              <a:rPr lang="en-US" smtClean="0"/>
              <a:pPr eaLnBrk="1" hangingPunct="1"/>
              <a:t>99</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dirty="0"/>
              <a:t>Organizational strategies are unique to different levels of business. There are corporate level strategies, industry level strategies, and firm level strategies. </a:t>
            </a:r>
          </a:p>
          <a:p>
            <a:r>
              <a:rPr lang="en-US" b="1" dirty="0"/>
              <a:t>Corporate Strategies</a:t>
            </a:r>
            <a:r>
              <a:rPr lang="en-US" dirty="0"/>
              <a:t>:</a:t>
            </a:r>
          </a:p>
          <a:p>
            <a:r>
              <a:rPr lang="en-US" dirty="0"/>
              <a:t>This is done at the top level of the company and looks at the organization as a whole. Corporate strategy covers everything from products and production to resource allocation and market competition. This type of strategy determines what the business will be. There are two corporate strategies: Portfolio and Grand. Portfolio strategy focuses on acquisitions and diversification. Grand strategy focuses on growing, stabilizing, or recovering business, based on the needs assessed.</a:t>
            </a:r>
          </a:p>
          <a:p>
            <a:r>
              <a:rPr lang="en-US" b="1" dirty="0"/>
              <a:t>Industry Strategies</a:t>
            </a:r>
            <a:r>
              <a:rPr lang="en-US" dirty="0"/>
              <a:t>: </a:t>
            </a:r>
          </a:p>
          <a:p>
            <a:r>
              <a:rPr lang="en-US" dirty="0"/>
              <a:t>Industry strategy examines how to compete in the industry. The four forces that motivate industry strategies are: Threats, Rivals, Buyers, and Suppliers. The four forces need to be examined in order for the company to become adaptive. This includes choosing whether or not to differentiate or focus on a particular product.</a:t>
            </a:r>
          </a:p>
          <a:p>
            <a:r>
              <a:rPr lang="en-US" b="1" dirty="0"/>
              <a:t>Firm Strategies</a:t>
            </a:r>
            <a:r>
              <a:rPr lang="en-US" dirty="0"/>
              <a:t>:</a:t>
            </a:r>
          </a:p>
          <a:p>
            <a:r>
              <a:rPr lang="en-US" dirty="0"/>
              <a:t>This type of strategy deals directly with competition. There are two different firm strategies: Attack or Defend. The names are fairly self-explanatory. The defense strategy is used to defend the company’s position in marketing and retain customers. This is typically done in times of financial growth. Attacks occur in times of financial stress. Attacks are marketing attempts to take customers from competitors.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the different strategies.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Corporate, Industry, Firm Level Strategies</a:t>
            </a:r>
          </a:p>
          <a:p>
            <a:r>
              <a:rPr lang="en-US" sz="1200" kern="1200" dirty="0">
                <a:solidFill>
                  <a:schemeClr val="tx1"/>
                </a:solidFill>
                <a:effectLst/>
                <a:latin typeface="+mn-lt"/>
                <a:ea typeface="+mn-ea"/>
                <a:cs typeface="+mn-cs"/>
              </a:rPr>
              <a:t>Identify different strategies in the worksheet.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Seventeen: Levels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independently. Meet in a small group and discuss your answers. After the small group discussion, review the strategies with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Explain that larger companies such as Pepsi or Starbucks have more diversified portfolios, while smaller companies are more focused. For example Starbucks owns Seattle’s Best and Pepsi owns Quaker Oats.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discussion, if necessary.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different organizational strategies?</a:t>
            </a:r>
          </a:p>
          <a:p>
            <a:endParaRPr lang="en-US" dirty="0"/>
          </a:p>
        </p:txBody>
      </p:sp>
      <p:sp>
        <p:nvSpPr>
          <p:cNvPr id="901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A058BCF-D26F-414B-B6B9-9A6AFE6350DF}" type="slidenum">
              <a:rPr lang="en-US" smtClean="0"/>
              <a:pPr eaLnBrk="1" hangingPunct="1"/>
              <a:t>100</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Kelly missed the mark when it came to keeping her eyes glued to the goals of the company. She had been spread too thin while she tried to find the right path that led to success. With too many roads in front of her, Kelly waved the white flag and asked Jane for help. Jane arrived equipped with her bow and arrow ready to help Kelly hit the target and beat the goal setting blues. Together they practiced and honed in on the paths Kelly had to choose from. Using their keen eyes, they spied movement towards success in the distance of one path and ventured on a journey together to lasso in that goal and declare Kelly victoriously chose the road to organizational paradise.</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101</a:t>
            </a:fld>
            <a:endParaRPr lang="en-US" dirty="0"/>
          </a:p>
        </p:txBody>
      </p:sp>
    </p:spTree>
    <p:extLst>
      <p:ext uri="{BB962C8B-B14F-4D97-AF65-F5344CB8AC3E}">
        <p14:creationId xmlns:p14="http://schemas.microsoft.com/office/powerpoint/2010/main" val="31075373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34752712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Innovation is important to business survival. Organizational innovation is the ability of employees to find different methods that improve the way that work is performed and the organization functions. While innovation can increase productivity and business success, it means change, and people naturally resist change. </a:t>
            </a:r>
            <a:r>
              <a:rPr lang="en-US"/>
              <a:t>Managers </a:t>
            </a:r>
            <a:r>
              <a:rPr lang="en-US" dirty="0"/>
              <a:t>need to encourage innovation and manage the change that comes with it. </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112</a:t>
            </a:fld>
            <a:endParaRPr lang="en-US" dirty="0"/>
          </a:p>
        </p:txBody>
      </p:sp>
    </p:spTree>
    <p:extLst>
      <p:ext uri="{BB962C8B-B14F-4D97-AF65-F5344CB8AC3E}">
        <p14:creationId xmlns:p14="http://schemas.microsoft.com/office/powerpoint/2010/main" val="150216164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Organizational innovation is used to improve a process, product, service, technology, or administrative practice. There is, however, a necessary process to take that will help support organizational Innovation.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Process</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Identify opportunities</a:t>
            </a:r>
            <a:r>
              <a:rPr lang="en-US" sz="1200" kern="1200" dirty="0">
                <a:solidFill>
                  <a:schemeClr val="tx1"/>
                </a:solidFill>
                <a:effectLst/>
                <a:latin typeface="+mn-lt"/>
                <a:ea typeface="+mn-ea"/>
                <a:cs typeface="+mn-cs"/>
              </a:rPr>
              <a:t>: Pinpoint internal opportunities in a SWOT analysis.</a:t>
            </a:r>
          </a:p>
          <a:p>
            <a:pPr lvl="0"/>
            <a:r>
              <a:rPr lang="en-US" sz="1200" b="1" kern="1200" dirty="0">
                <a:solidFill>
                  <a:schemeClr val="tx1"/>
                </a:solidFill>
                <a:effectLst/>
                <a:latin typeface="+mn-lt"/>
                <a:ea typeface="+mn-ea"/>
                <a:cs typeface="+mn-cs"/>
              </a:rPr>
              <a:t>Determine direction</a:t>
            </a:r>
            <a:r>
              <a:rPr lang="en-US" sz="1200" kern="1200" dirty="0">
                <a:solidFill>
                  <a:schemeClr val="tx1"/>
                </a:solidFill>
                <a:effectLst/>
                <a:latin typeface="+mn-lt"/>
                <a:ea typeface="+mn-ea"/>
                <a:cs typeface="+mn-cs"/>
              </a:rPr>
              <a:t>: Identify which direction to take those opportunities.</a:t>
            </a:r>
          </a:p>
          <a:p>
            <a:pPr lvl="0"/>
            <a:r>
              <a:rPr lang="en-US" sz="1200" b="1" kern="1200" dirty="0">
                <a:solidFill>
                  <a:schemeClr val="tx1"/>
                </a:solidFill>
                <a:effectLst/>
                <a:latin typeface="+mn-lt"/>
                <a:ea typeface="+mn-ea"/>
                <a:cs typeface="+mn-cs"/>
              </a:rPr>
              <a:t>Brainstorm ideas</a:t>
            </a:r>
            <a:r>
              <a:rPr lang="en-US" sz="1200" kern="1200" dirty="0">
                <a:solidFill>
                  <a:schemeClr val="tx1"/>
                </a:solidFill>
                <a:effectLst/>
                <a:latin typeface="+mn-lt"/>
                <a:ea typeface="+mn-ea"/>
                <a:cs typeface="+mn-cs"/>
              </a:rPr>
              <a:t>: Come up with different innovative concepts.</a:t>
            </a:r>
          </a:p>
          <a:p>
            <a:pPr lvl="0"/>
            <a:r>
              <a:rPr lang="en-US" sz="1200" b="1" kern="1200" dirty="0">
                <a:solidFill>
                  <a:schemeClr val="tx1"/>
                </a:solidFill>
                <a:effectLst/>
                <a:latin typeface="+mn-lt"/>
                <a:ea typeface="+mn-ea"/>
                <a:cs typeface="+mn-cs"/>
              </a:rPr>
              <a:t>Analyze ideas:</a:t>
            </a:r>
            <a:r>
              <a:rPr lang="en-US" sz="1200" kern="1200" dirty="0">
                <a:solidFill>
                  <a:schemeClr val="tx1"/>
                </a:solidFill>
                <a:effectLst/>
                <a:latin typeface="+mn-lt"/>
                <a:ea typeface="+mn-ea"/>
                <a:cs typeface="+mn-cs"/>
              </a:rPr>
              <a:t> Analyze the different ideas to determine their effectiveness.</a:t>
            </a:r>
          </a:p>
          <a:p>
            <a:pPr lvl="0"/>
            <a:r>
              <a:rPr lang="en-US" sz="1200" b="1" kern="1200" dirty="0">
                <a:solidFill>
                  <a:schemeClr val="tx1"/>
                </a:solidFill>
                <a:effectLst/>
                <a:latin typeface="+mn-lt"/>
                <a:ea typeface="+mn-ea"/>
                <a:cs typeface="+mn-cs"/>
              </a:rPr>
              <a:t>Apply innovations:</a:t>
            </a:r>
            <a:r>
              <a:rPr lang="en-US" sz="1200" kern="1200" dirty="0">
                <a:solidFill>
                  <a:schemeClr val="tx1"/>
                </a:solidFill>
                <a:effectLst/>
                <a:latin typeface="+mn-lt"/>
                <a:ea typeface="+mn-ea"/>
                <a:cs typeface="+mn-cs"/>
              </a:rPr>
              <a:t> Use the innovations in the appropriate setting.</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process of organizational innovation.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Organizational Innovation</a:t>
            </a:r>
          </a:p>
          <a:p>
            <a:r>
              <a:rPr lang="en-US" sz="1200" kern="1200" dirty="0">
                <a:solidFill>
                  <a:schemeClr val="tx1"/>
                </a:solidFill>
                <a:effectLst/>
                <a:latin typeface="+mn-lt"/>
                <a:ea typeface="+mn-ea"/>
                <a:cs typeface="+mn-cs"/>
              </a:rPr>
              <a:t>Use the exercise to </a:t>
            </a:r>
            <a:r>
              <a:rPr lang="en-US" sz="1200" kern="1200" dirty="0" err="1">
                <a:solidFill>
                  <a:schemeClr val="tx1"/>
                </a:solidFill>
                <a:effectLst/>
                <a:latin typeface="+mn-lt"/>
                <a:ea typeface="+mn-ea"/>
                <a:cs typeface="+mn-cs"/>
              </a:rPr>
              <a:t>indentify</a:t>
            </a:r>
            <a:r>
              <a:rPr lang="en-US" sz="1200" kern="1200" dirty="0">
                <a:solidFill>
                  <a:schemeClr val="tx1"/>
                </a:solidFill>
                <a:effectLst/>
                <a:latin typeface="+mn-lt"/>
                <a:ea typeface="+mn-ea"/>
                <a:cs typeface="+mn-cs"/>
              </a:rPr>
              <a:t> the process of organizational innovation.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Eighteen: Innovation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alone. Split into a small group and discuss your answers. After the small group discussion, review the process as a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 story about innovations that change businesses and how those innovations came from opportunities. For example, consider the impact of energy efficient light bulbs.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run out of time, skip the group or class discussion.</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organizational innovation involve?</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113</a:t>
            </a:fld>
            <a:endParaRPr lang="en-US" dirty="0"/>
          </a:p>
        </p:txBody>
      </p:sp>
    </p:spTree>
    <p:extLst>
      <p:ext uri="{BB962C8B-B14F-4D97-AF65-F5344CB8AC3E}">
        <p14:creationId xmlns:p14="http://schemas.microsoft.com/office/powerpoint/2010/main" val="365453072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Innovation allows companies to remain competitive. Advancement requires an atmosphere of acceptance toward innovation. This allows people to think outside of the normal parameters, experiment, and discover new ideas that will benefit company performance and employee culture. Innovative ideas and knowledge can be passed on to employees and ensure that the new concepts are accepted and possibly used to create further innovations and advancements. </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114</a:t>
            </a:fld>
            <a:endParaRPr lang="en-US" dirty="0"/>
          </a:p>
        </p:txBody>
      </p:sp>
    </p:spTree>
    <p:extLst>
      <p:ext uri="{BB962C8B-B14F-4D97-AF65-F5344CB8AC3E}">
        <p14:creationId xmlns:p14="http://schemas.microsoft.com/office/powerpoint/2010/main" val="380279491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Managers need to be aware of innovation in order to successfully manage innovation and teams. There are steps managers can take to help support innovation within their companies.</a:t>
            </a:r>
          </a:p>
          <a:p>
            <a:r>
              <a:rPr lang="en-US" b="1" dirty="0"/>
              <a:t>Steps</a:t>
            </a:r>
            <a:r>
              <a:rPr lang="en-US" dirty="0"/>
              <a:t>:</a:t>
            </a:r>
          </a:p>
          <a:p>
            <a:r>
              <a:rPr lang="en-US" b="1" dirty="0"/>
              <a:t>Managerial support</a:t>
            </a:r>
            <a:r>
              <a:rPr lang="en-US" dirty="0"/>
              <a:t>: Innovation requires the support of managers. Managers should encourage employees to take risks and work across fields.</a:t>
            </a:r>
          </a:p>
          <a:p>
            <a:r>
              <a:rPr lang="en-US" b="1" dirty="0"/>
              <a:t>Creative teams</a:t>
            </a:r>
            <a:r>
              <a:rPr lang="en-US" dirty="0"/>
              <a:t>: Managers should identify and build creative teams.</a:t>
            </a:r>
          </a:p>
          <a:p>
            <a:r>
              <a:rPr lang="en-US" b="1" dirty="0"/>
              <a:t>Monitor teams</a:t>
            </a:r>
            <a:r>
              <a:rPr lang="en-US" dirty="0"/>
              <a:t>: Once teams are created, monitor them for the success. </a:t>
            </a:r>
          </a:p>
          <a:p>
            <a:r>
              <a:rPr lang="en-US" b="1" dirty="0"/>
              <a:t>Apply</a:t>
            </a:r>
            <a:r>
              <a:rPr lang="en-US" dirty="0"/>
              <a:t>: Create strategies to apply any helpful innovations.</a:t>
            </a:r>
          </a:p>
          <a:p>
            <a:r>
              <a:rPr lang="en-US" b="1" dirty="0"/>
              <a:t>Evaluate</a:t>
            </a:r>
            <a:r>
              <a:rPr lang="en-US" dirty="0"/>
              <a:t>: Evaluate how effective the innovations are and make changes as necessary.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manage innovation.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Managing Innovation</a:t>
            </a:r>
          </a:p>
          <a:p>
            <a:r>
              <a:rPr lang="en-US" sz="1200" kern="1200" dirty="0">
                <a:solidFill>
                  <a:schemeClr val="tx1"/>
                </a:solidFill>
                <a:effectLst/>
                <a:latin typeface="+mn-lt"/>
                <a:ea typeface="+mn-ea"/>
                <a:cs typeface="+mn-cs"/>
              </a:rPr>
              <a:t>Recognize the steps to help manage innovation and how to apply them.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Three: Manage Innovation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Partner up and work on the role-playing handout. Use the module to guide the discussions. Afterwards, review with the small group.</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Remind participants that innovation is more than brainstorming; it takes effort and needs to be managed effectively. Companies that do not allow employees to take risks limit their ability to stay competitive. For example, Disney first rejected the computer technology that created Pixar.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discussion, if necessary.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steps to managing innovation?</a:t>
            </a:r>
          </a:p>
          <a:p>
            <a:endParaRPr lang="en-US" dirty="0"/>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075A0ED-3C37-4D02-B35D-6E24D23BF386}" type="slidenum">
              <a:rPr lang="en-US" smtClean="0"/>
              <a:pPr eaLnBrk="1" hangingPunct="1"/>
              <a:t>115</a:t>
            </a:fld>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Organizational change is any change to the way that a business or team operates. These changes are made to help reach organizational goals and can be the result of innovation. Organizational changes are not made simply for the sake of change itself. People naturally resist change, which makes the management of change essential to its success.</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116</a:t>
            </a:fld>
            <a:endParaRPr lang="en-US" dirty="0"/>
          </a:p>
        </p:txBody>
      </p:sp>
    </p:spTree>
    <p:extLst>
      <p:ext uri="{BB962C8B-B14F-4D97-AF65-F5344CB8AC3E}">
        <p14:creationId xmlns:p14="http://schemas.microsoft.com/office/powerpoint/2010/main" val="214001193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Organizational change can occur for a variety of reasons. It can be due to company growth, cutbacks, technological changes, product changes, changes in leadership, or HR changes. No matter the reasons for the change, it is important that middle managers successfully guide their employees through the transitions. Often, unsuccessful company changes are the result of a poor implementation and management rather than the change itself. </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117</a:t>
            </a:fld>
            <a:endParaRPr lang="en-US" dirty="0"/>
          </a:p>
        </p:txBody>
      </p:sp>
    </p:spTree>
    <p:extLst>
      <p:ext uri="{BB962C8B-B14F-4D97-AF65-F5344CB8AC3E}">
        <p14:creationId xmlns:p14="http://schemas.microsoft.com/office/powerpoint/2010/main" val="178453328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Managers need to responsibly oversee the change process. It is important that people understand the reasons for the change and how the changes relate to the overall goals and objectives of the organization.</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The Process:</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Share goals:</a:t>
            </a:r>
            <a:r>
              <a:rPr lang="en-US" sz="1200" kern="1200" dirty="0">
                <a:solidFill>
                  <a:schemeClr val="tx1"/>
                </a:solidFill>
                <a:effectLst/>
                <a:latin typeface="+mn-lt"/>
                <a:ea typeface="+mn-ea"/>
                <a:cs typeface="+mn-cs"/>
              </a:rPr>
              <a:t> Share how the change is essential for achieving continued success and reaching the company’s goals and mission.</a:t>
            </a:r>
          </a:p>
          <a:p>
            <a:pPr lvl="0"/>
            <a:r>
              <a:rPr lang="en-US" sz="1200" b="1" kern="1200" dirty="0">
                <a:solidFill>
                  <a:schemeClr val="tx1"/>
                </a:solidFill>
                <a:effectLst/>
                <a:latin typeface="+mn-lt"/>
                <a:ea typeface="+mn-ea"/>
                <a:cs typeface="+mn-cs"/>
              </a:rPr>
              <a:t>Communicate</a:t>
            </a:r>
            <a:r>
              <a:rPr lang="en-US" sz="1200" kern="1200" dirty="0">
                <a:solidFill>
                  <a:schemeClr val="tx1"/>
                </a:solidFill>
                <a:effectLst/>
                <a:latin typeface="+mn-lt"/>
                <a:ea typeface="+mn-ea"/>
                <a:cs typeface="+mn-cs"/>
              </a:rPr>
              <a:t>: Explain the changes in detail, and respect different points of view.</a:t>
            </a:r>
          </a:p>
          <a:p>
            <a:pPr lvl="0"/>
            <a:r>
              <a:rPr lang="en-US" sz="1200" b="1" kern="1200" dirty="0">
                <a:solidFill>
                  <a:schemeClr val="tx1"/>
                </a:solidFill>
                <a:effectLst/>
                <a:latin typeface="+mn-lt"/>
                <a:ea typeface="+mn-ea"/>
                <a:cs typeface="+mn-cs"/>
              </a:rPr>
              <a:t>Involve people in the process</a:t>
            </a:r>
            <a:r>
              <a:rPr lang="en-US" sz="1200" kern="1200" dirty="0">
                <a:solidFill>
                  <a:schemeClr val="tx1"/>
                </a:solidFill>
                <a:effectLst/>
                <a:latin typeface="+mn-lt"/>
                <a:ea typeface="+mn-ea"/>
                <a:cs typeface="+mn-cs"/>
              </a:rPr>
              <a:t>: Encourage employees to be responsible for the organizational changes.</a:t>
            </a:r>
          </a:p>
          <a:p>
            <a:pPr lvl="0"/>
            <a:r>
              <a:rPr lang="en-US" sz="1200" b="1" kern="1200" dirty="0">
                <a:solidFill>
                  <a:schemeClr val="tx1"/>
                </a:solidFill>
                <a:effectLst/>
                <a:latin typeface="+mn-lt"/>
                <a:ea typeface="+mn-ea"/>
                <a:cs typeface="+mn-cs"/>
              </a:rPr>
              <a:t>Develop structure and schedules</a:t>
            </a:r>
            <a:r>
              <a:rPr lang="en-US" sz="1200" kern="1200" dirty="0">
                <a:solidFill>
                  <a:schemeClr val="tx1"/>
                </a:solidFill>
                <a:effectLst/>
                <a:latin typeface="+mn-lt"/>
                <a:ea typeface="+mn-ea"/>
                <a:cs typeface="+mn-cs"/>
              </a:rPr>
              <a:t>: Clearly outline the roles, responsibilities, and expectations of each employee.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what organizational change is and how to manage it.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Managing Change</a:t>
            </a:r>
          </a:p>
          <a:p>
            <a:r>
              <a:rPr lang="en-US" sz="1200" kern="1200" dirty="0">
                <a:solidFill>
                  <a:schemeClr val="tx1"/>
                </a:solidFill>
                <a:effectLst/>
                <a:latin typeface="+mn-lt"/>
                <a:ea typeface="+mn-ea"/>
                <a:cs typeface="+mn-cs"/>
              </a:rPr>
              <a:t>Practice communicating change.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Four: Change Management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Take turns practicing the role-play. Practice communicating change and review the concepts as a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that change management affects ROI. According to the </a:t>
            </a:r>
            <a:r>
              <a:rPr lang="en-US" sz="1200" i="1" kern="1200" dirty="0" err="1">
                <a:solidFill>
                  <a:schemeClr val="tx1"/>
                </a:solidFill>
                <a:effectLst/>
                <a:latin typeface="+mn-lt"/>
                <a:ea typeface="+mn-ea"/>
                <a:cs typeface="+mn-cs"/>
              </a:rPr>
              <a:t>Graziadio</a:t>
            </a:r>
            <a:r>
              <a:rPr lang="en-US" sz="1200" i="1" kern="1200" dirty="0">
                <a:solidFill>
                  <a:schemeClr val="tx1"/>
                </a:solidFill>
                <a:effectLst/>
                <a:latin typeface="+mn-lt"/>
                <a:ea typeface="+mn-ea"/>
                <a:cs typeface="+mn-cs"/>
              </a:rPr>
              <a:t> Business Report</a:t>
            </a:r>
            <a:r>
              <a:rPr lang="en-US" sz="1200" kern="1200" dirty="0">
                <a:solidFill>
                  <a:schemeClr val="tx1"/>
                </a:solidFill>
                <a:effectLst/>
                <a:latin typeface="+mn-lt"/>
                <a:ea typeface="+mn-ea"/>
                <a:cs typeface="+mn-cs"/>
              </a:rPr>
              <a:t>, companies with change management programs have an ROI of 143 percent as opposed to 35 percent for companies that do not.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discussion, if necessary.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causes organizational change?</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118</a:t>
            </a:fld>
            <a:endParaRPr lang="en-US" dirty="0"/>
          </a:p>
        </p:txBody>
      </p:sp>
    </p:spTree>
    <p:extLst>
      <p:ext uri="{BB962C8B-B14F-4D97-AF65-F5344CB8AC3E}">
        <p14:creationId xmlns:p14="http://schemas.microsoft.com/office/powerpoint/2010/main" val="108969141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Angela sat deflated spinning like a hamster on a wheel all day long doing the same task over and over again in the same way. Angela had not been excited by the process anymore and needed a pick-me-up. Diane noticed the boredom written all over Angela's face and decided to help her put some pip in her step by showing her how to dream up big new ideas that will catapult Angela into a brand new world full of innovation and ideas that kept her momentum soaring for years to come. Diane knew that the key to success meant thinking outside the box and she need to create her own magic instead of working like a puppet on a string. Innovation gave just the gift Angela needed and she had become beside herself with excitement at the thought of reaching new heights with new ideas.</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119</a:t>
            </a:fld>
            <a:endParaRPr lang="en-US" dirty="0"/>
          </a:p>
        </p:txBody>
      </p:sp>
    </p:spTree>
    <p:extLst>
      <p:ext uri="{BB962C8B-B14F-4D97-AF65-F5344CB8AC3E}">
        <p14:creationId xmlns:p14="http://schemas.microsoft.com/office/powerpoint/2010/main" val="269661505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organization needs structure. People rely on processes that clearly define their roles and responsibilities. Organizations, however, are made up of people, and middle managers need to address the human element as they design structures and processes to help guide their employees.</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130</a:t>
            </a:fld>
            <a:endParaRPr lang="en-US" dirty="0"/>
          </a:p>
        </p:txBody>
      </p:sp>
    </p:spTree>
    <p:extLst>
      <p:ext uri="{BB962C8B-B14F-4D97-AF65-F5344CB8AC3E}">
        <p14:creationId xmlns:p14="http://schemas.microsoft.com/office/powerpoint/2010/main" val="332322752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Departmentalization is the process that divides work groups into areas. These areas are divided into different departments such as research and development, sales, production, and finance. There are five categories of departmentalization.</a:t>
            </a:r>
          </a:p>
          <a:p>
            <a:r>
              <a:rPr lang="en-US" b="1" dirty="0"/>
              <a:t>Categories</a:t>
            </a:r>
            <a:r>
              <a:rPr lang="en-US" dirty="0"/>
              <a:t>:</a:t>
            </a:r>
          </a:p>
          <a:p>
            <a:r>
              <a:rPr lang="en-US" b="1" dirty="0"/>
              <a:t>Product:</a:t>
            </a:r>
            <a:r>
              <a:rPr lang="en-US" dirty="0"/>
              <a:t> The departments are responsible for manufacturers.</a:t>
            </a:r>
          </a:p>
          <a:p>
            <a:r>
              <a:rPr lang="en-US" b="1" dirty="0"/>
              <a:t>Geographic:</a:t>
            </a:r>
            <a:r>
              <a:rPr lang="en-US" dirty="0"/>
              <a:t> The locations define the departments.</a:t>
            </a:r>
          </a:p>
          <a:p>
            <a:r>
              <a:rPr lang="en-US" b="1" dirty="0"/>
              <a:t>Customer:</a:t>
            </a:r>
            <a:r>
              <a:rPr lang="en-US" dirty="0"/>
              <a:t> The different types of customers define departments.</a:t>
            </a:r>
          </a:p>
          <a:p>
            <a:r>
              <a:rPr lang="en-US" b="1" dirty="0"/>
              <a:t>Functional</a:t>
            </a:r>
            <a:r>
              <a:rPr lang="en-US" dirty="0"/>
              <a:t>: Areas of specialty are divided into departments. This is probably the most familiar type of departmentalization.</a:t>
            </a:r>
          </a:p>
          <a:p>
            <a:r>
              <a:rPr lang="en-US" b="1" dirty="0"/>
              <a:t>Process</a:t>
            </a:r>
            <a:r>
              <a:rPr lang="en-US" dirty="0"/>
              <a:t>: The steps of the production process make up departments.</a:t>
            </a:r>
          </a:p>
          <a:p>
            <a:endParaRPr lang="en-US" dirty="0"/>
          </a:p>
        </p:txBody>
      </p:sp>
      <p:sp>
        <p:nvSpPr>
          <p:cNvPr id="921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5D23101-5007-4235-9FF0-A17490F5B086}" type="slidenum">
              <a:rPr lang="en-US" smtClean="0"/>
              <a:pPr eaLnBrk="1" hangingPunct="1"/>
              <a:t>131</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231609807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Organizational authority is chain of command that establishes the authority of management and employees. There are different methods for establishing this authority.</a:t>
            </a:r>
          </a:p>
          <a:p>
            <a:r>
              <a:rPr lang="en-US" b="1" dirty="0"/>
              <a:t>Direct hierarchy</a:t>
            </a:r>
            <a:r>
              <a:rPr lang="en-US" dirty="0"/>
              <a:t>: This is the direct flow of power from the top to the bottom. All department employees have an individual boss. </a:t>
            </a:r>
          </a:p>
          <a:p>
            <a:r>
              <a:rPr lang="en-US" b="1" dirty="0"/>
              <a:t>Line authority-function</a:t>
            </a:r>
            <a:r>
              <a:rPr lang="en-US" dirty="0"/>
              <a:t>: Employees have authority over those immediately below them.</a:t>
            </a:r>
          </a:p>
          <a:p>
            <a:r>
              <a:rPr lang="en-US" b="1" dirty="0"/>
              <a:t>Staff authority-function</a:t>
            </a:r>
            <a:r>
              <a:rPr lang="en-US" dirty="0"/>
              <a:t>: Employees have no authority, but can offer advice to others.</a:t>
            </a:r>
          </a:p>
          <a:p>
            <a:r>
              <a:rPr lang="en-US" dirty="0"/>
              <a:t>No matter which type of organizational authority is used, it is essential that managers delegate assignments so that they involve employees in the process and do not burn out.</a:t>
            </a:r>
          </a:p>
          <a:p>
            <a:endParaRPr lang="en-US" dirty="0"/>
          </a:p>
        </p:txBody>
      </p:sp>
      <p:sp>
        <p:nvSpPr>
          <p:cNvPr id="931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2899CD9-1586-4F7E-8937-5F52A8FF2AAD}" type="slidenum">
              <a:rPr lang="en-US" smtClean="0"/>
              <a:pPr eaLnBrk="1" hangingPunct="1"/>
              <a:t>132</a:t>
            </a:fld>
            <a:endParaRPr 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Job design is important to improving morale and reducing turnover. It uses different rewards to increase satisfaction such as job enlargement, simplification, rotation, and enrichment. It allows employees to help create their own job descriptions:</a:t>
            </a:r>
          </a:p>
          <a:p>
            <a:r>
              <a:rPr lang="en-US" sz="1200" b="1" kern="1200" dirty="0">
                <a:solidFill>
                  <a:schemeClr val="tx1"/>
                </a:solidFill>
                <a:effectLst/>
                <a:latin typeface="+mn-lt"/>
                <a:ea typeface="+mn-ea"/>
                <a:cs typeface="+mn-cs"/>
              </a:rPr>
              <a:t>Managing Job Design</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Share objective</a:t>
            </a:r>
            <a:r>
              <a:rPr lang="en-US" sz="1200" kern="1200" dirty="0">
                <a:solidFill>
                  <a:schemeClr val="tx1"/>
                </a:solidFill>
                <a:effectLst/>
                <a:latin typeface="+mn-lt"/>
                <a:ea typeface="+mn-ea"/>
                <a:cs typeface="+mn-cs"/>
              </a:rPr>
              <a:t>: Explain the exact objectives that employees need to achieve in their jobs.</a:t>
            </a:r>
          </a:p>
          <a:p>
            <a:pPr lvl="0"/>
            <a:r>
              <a:rPr lang="en-US" sz="1200" b="1" kern="1200" dirty="0">
                <a:solidFill>
                  <a:schemeClr val="tx1"/>
                </a:solidFill>
                <a:effectLst/>
                <a:latin typeface="+mn-lt"/>
                <a:ea typeface="+mn-ea"/>
                <a:cs typeface="+mn-cs"/>
              </a:rPr>
              <a:t>Allow them to create a plan</a:t>
            </a:r>
            <a:r>
              <a:rPr lang="en-US" sz="1200" kern="1200" dirty="0">
                <a:solidFill>
                  <a:schemeClr val="tx1"/>
                </a:solidFill>
                <a:effectLst/>
                <a:latin typeface="+mn-lt"/>
                <a:ea typeface="+mn-ea"/>
                <a:cs typeface="+mn-cs"/>
              </a:rPr>
              <a:t>: Allow employees to organize their work how they wish, as long as they meet objectives.</a:t>
            </a:r>
          </a:p>
          <a:p>
            <a:pPr lvl="0"/>
            <a:r>
              <a:rPr lang="en-US" sz="1200" b="1" kern="1200" dirty="0">
                <a:solidFill>
                  <a:schemeClr val="tx1"/>
                </a:solidFill>
                <a:effectLst/>
                <a:latin typeface="+mn-lt"/>
                <a:ea typeface="+mn-ea"/>
                <a:cs typeface="+mn-cs"/>
              </a:rPr>
              <a:t>Help with implementation</a:t>
            </a:r>
            <a:r>
              <a:rPr lang="en-US" sz="1200" kern="1200" dirty="0">
                <a:solidFill>
                  <a:schemeClr val="tx1"/>
                </a:solidFill>
                <a:effectLst/>
                <a:latin typeface="+mn-lt"/>
                <a:ea typeface="+mn-ea"/>
                <a:cs typeface="+mn-cs"/>
              </a:rPr>
              <a:t>: Assist the employees in implementing their plans.</a:t>
            </a:r>
          </a:p>
          <a:p>
            <a:pPr lvl="0"/>
            <a:r>
              <a:rPr lang="en-US" sz="1200" b="1" kern="1200" dirty="0">
                <a:solidFill>
                  <a:schemeClr val="tx1"/>
                </a:solidFill>
                <a:effectLst/>
                <a:latin typeface="+mn-lt"/>
                <a:ea typeface="+mn-ea"/>
                <a:cs typeface="+mn-cs"/>
              </a:rPr>
              <a:t>Allow them to trade tasks</a:t>
            </a:r>
            <a:r>
              <a:rPr lang="en-US" sz="1200" kern="1200" dirty="0">
                <a:solidFill>
                  <a:schemeClr val="tx1"/>
                </a:solidFill>
                <a:effectLst/>
                <a:latin typeface="+mn-lt"/>
                <a:ea typeface="+mn-ea"/>
                <a:cs typeface="+mn-cs"/>
              </a:rPr>
              <a:t>: Make it easy for employees to trade tasks. It does not matter who does what as long as the tasks are complete.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purpose of job design.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Job Design</a:t>
            </a:r>
          </a:p>
          <a:p>
            <a:r>
              <a:rPr lang="en-US" sz="1200" kern="1200" dirty="0">
                <a:solidFill>
                  <a:schemeClr val="tx1"/>
                </a:solidFill>
                <a:effectLst/>
                <a:latin typeface="+mn-lt"/>
                <a:ea typeface="+mn-ea"/>
                <a:cs typeface="+mn-cs"/>
              </a:rPr>
              <a:t>Design your own job.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Nineteen: Job Design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independently. Split into a small group and discuss your job design. After the small group discussion, review the process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Amy </a:t>
            </a:r>
            <a:r>
              <a:rPr lang="en-US" sz="1200" kern="1200" dirty="0" err="1">
                <a:solidFill>
                  <a:schemeClr val="tx1"/>
                </a:solidFill>
                <a:effectLst/>
                <a:latin typeface="+mn-lt"/>
                <a:ea typeface="+mn-ea"/>
                <a:cs typeface="+mn-cs"/>
              </a:rPr>
              <a:t>Wrzesniewski</a:t>
            </a:r>
            <a:r>
              <a:rPr lang="en-US" sz="1200" kern="1200" dirty="0">
                <a:solidFill>
                  <a:schemeClr val="tx1"/>
                </a:solidFill>
                <a:effectLst/>
                <a:latin typeface="+mn-lt"/>
                <a:ea typeface="+mn-ea"/>
                <a:cs typeface="+mn-cs"/>
              </a:rPr>
              <a:t> at the Yale School of Management believes that job creation occurs naturally in every organization. Addressing it upfront, allows employees to feel a sense of control about their work.</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discussion, if necessary.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examples or job design?</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133</a:t>
            </a:fld>
            <a:endParaRPr lang="en-US" dirty="0"/>
          </a:p>
        </p:txBody>
      </p:sp>
    </p:spTree>
    <p:extLst>
      <p:ext uri="{BB962C8B-B14F-4D97-AF65-F5344CB8AC3E}">
        <p14:creationId xmlns:p14="http://schemas.microsoft.com/office/powerpoint/2010/main" val="105717691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Designing the organizational process means putting it all together. Use the design process to create organizational processes. The steps of the design process are simple, and should be familiar from the information found in earlier modules.</a:t>
            </a:r>
          </a:p>
          <a:p>
            <a:r>
              <a:rPr lang="en-US" sz="1200" b="1" kern="1200" dirty="0">
                <a:solidFill>
                  <a:schemeClr val="tx1"/>
                </a:solidFill>
                <a:effectLst/>
                <a:latin typeface="+mn-lt"/>
                <a:ea typeface="+mn-ea"/>
                <a:cs typeface="+mn-cs"/>
              </a:rPr>
              <a:t>Design Process</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Review objectives and plans:</a:t>
            </a:r>
            <a:r>
              <a:rPr lang="en-US" sz="1200" kern="1200" dirty="0">
                <a:solidFill>
                  <a:schemeClr val="tx1"/>
                </a:solidFill>
                <a:effectLst/>
                <a:latin typeface="+mn-lt"/>
                <a:ea typeface="+mn-ea"/>
                <a:cs typeface="+mn-cs"/>
              </a:rPr>
              <a:t> Determine the objectives, and choose a plan to implement that will help reach those objectives.</a:t>
            </a:r>
          </a:p>
          <a:p>
            <a:pPr lvl="0"/>
            <a:r>
              <a:rPr lang="en-US" sz="1200" b="1" kern="1200" dirty="0">
                <a:solidFill>
                  <a:schemeClr val="tx1"/>
                </a:solidFill>
                <a:effectLst/>
                <a:latin typeface="+mn-lt"/>
                <a:ea typeface="+mn-ea"/>
                <a:cs typeface="+mn-cs"/>
              </a:rPr>
              <a:t>Determine expectations:</a:t>
            </a:r>
            <a:r>
              <a:rPr lang="en-US" sz="1200" kern="1200" dirty="0">
                <a:solidFill>
                  <a:schemeClr val="tx1"/>
                </a:solidFill>
                <a:effectLst/>
                <a:latin typeface="+mn-lt"/>
                <a:ea typeface="+mn-ea"/>
                <a:cs typeface="+mn-cs"/>
              </a:rPr>
              <a:t> Recognize what tasks will need to be done in order to achieve the goals and objectives.</a:t>
            </a:r>
          </a:p>
          <a:p>
            <a:pPr lvl="0"/>
            <a:r>
              <a:rPr lang="en-US" sz="1200" b="1" kern="1200" dirty="0">
                <a:solidFill>
                  <a:schemeClr val="tx1"/>
                </a:solidFill>
                <a:effectLst/>
                <a:latin typeface="+mn-lt"/>
                <a:ea typeface="+mn-ea"/>
                <a:cs typeface="+mn-cs"/>
              </a:rPr>
              <a:t>Create departments</a:t>
            </a:r>
            <a:r>
              <a:rPr lang="en-US" sz="1200" kern="1200" dirty="0">
                <a:solidFill>
                  <a:schemeClr val="tx1"/>
                </a:solidFill>
                <a:effectLst/>
                <a:latin typeface="+mn-lt"/>
                <a:ea typeface="+mn-ea"/>
                <a:cs typeface="+mn-cs"/>
              </a:rPr>
              <a:t>: Build work units to focus work activities.</a:t>
            </a:r>
          </a:p>
          <a:p>
            <a:pPr lvl="0"/>
            <a:r>
              <a:rPr lang="en-US" sz="1200" b="1" kern="1200" dirty="0">
                <a:solidFill>
                  <a:schemeClr val="tx1"/>
                </a:solidFill>
                <a:effectLst/>
                <a:latin typeface="+mn-lt"/>
                <a:ea typeface="+mn-ea"/>
                <a:cs typeface="+mn-cs"/>
              </a:rPr>
              <a:t>Delegate authority</a:t>
            </a:r>
            <a:r>
              <a:rPr lang="en-US" sz="1200" kern="1200" dirty="0">
                <a:solidFill>
                  <a:schemeClr val="tx1"/>
                </a:solidFill>
                <a:effectLst/>
                <a:latin typeface="+mn-lt"/>
                <a:ea typeface="+mn-ea"/>
                <a:cs typeface="+mn-cs"/>
              </a:rPr>
              <a:t>: Assign authority within the work groups.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process of organizational design.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Designing and Organizational Process</a:t>
            </a:r>
          </a:p>
          <a:p>
            <a:r>
              <a:rPr lang="en-US" sz="1200" kern="1200" dirty="0">
                <a:solidFill>
                  <a:schemeClr val="tx1"/>
                </a:solidFill>
                <a:effectLst/>
                <a:latin typeface="+mn-lt"/>
                <a:ea typeface="+mn-ea"/>
                <a:cs typeface="+mn-cs"/>
              </a:rPr>
              <a:t>Practice designing an organizational process.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Twenty: Organizational Process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independently. Split into a small group and compare your designs. After the small group discussion, review the process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Emphasize the importance of a workable organizational design. Share a personal story about a poorly designed organization. For example, an organization that asked IT employees to work sales or sales employees to conduct research.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discussion, if necessary.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examples or job design?</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134</a:t>
            </a:fld>
            <a:endParaRPr lang="en-US" dirty="0"/>
          </a:p>
        </p:txBody>
      </p:sp>
    </p:spTree>
    <p:extLst>
      <p:ext uri="{BB962C8B-B14F-4D97-AF65-F5344CB8AC3E}">
        <p14:creationId xmlns:p14="http://schemas.microsoft.com/office/powerpoint/2010/main" val="213223088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Adam and Larry were stepping all over each other’s toes. Neither one knew who should hold the reins on the gigantic project they were worked on. Adam pulled one way and Larry tugged the other way. There went nowhere fast. Larry decided the line had to be drawn in the sand and they each needed to stake their claim on their part of the project or they would sink an already sinking ship. Adam agreed and they drew out a diagram detailing who was in charge of what – split the tasks right down the center and declared themselves masters of their own domains. Adam led his team on one mission and Larry led his team on another mission and they all met in the center where celebrations took place due to their well-drawn out plan.</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135</a:t>
            </a:fld>
            <a:endParaRPr lang="en-US" dirty="0"/>
          </a:p>
        </p:txBody>
      </p:sp>
    </p:spTree>
    <p:extLst>
      <p:ext uri="{BB962C8B-B14F-4D97-AF65-F5344CB8AC3E}">
        <p14:creationId xmlns:p14="http://schemas.microsoft.com/office/powerpoint/2010/main" val="242924283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Middle managers are usually in charge of teams. Managing teams is difficult but rewarding. Teams are made up of individuals who have to learn to work together as a single unit. Teammates often go through a difficult adjustment period before they reach their optimal level of performance. Fortunately, the right leadership will enhance the effectiveness of teams.</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146</a:t>
            </a:fld>
            <a:endParaRPr lang="en-US" dirty="0"/>
          </a:p>
        </p:txBody>
      </p:sp>
    </p:spTree>
    <p:extLst>
      <p:ext uri="{BB962C8B-B14F-4D97-AF65-F5344CB8AC3E}">
        <p14:creationId xmlns:p14="http://schemas.microsoft.com/office/powerpoint/2010/main" val="236695548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Like everything else there are good elements and bad elements associated with using teams. Before setting up a team, determine if you are able to handle the bad and the good.</a:t>
            </a:r>
          </a:p>
          <a:p>
            <a:r>
              <a:rPr lang="en-US" sz="1200" b="1" kern="1200" dirty="0">
                <a:solidFill>
                  <a:schemeClr val="tx1"/>
                </a:solidFill>
                <a:effectLst/>
                <a:latin typeface="+mn-lt"/>
                <a:ea typeface="+mn-ea"/>
                <a:cs typeface="+mn-cs"/>
              </a:rPr>
              <a:t>Good:</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Work is faster.</a:t>
            </a:r>
          </a:p>
          <a:p>
            <a:pPr lvl="0"/>
            <a:r>
              <a:rPr lang="en-US" sz="1200" kern="1200" dirty="0">
                <a:solidFill>
                  <a:schemeClr val="tx1"/>
                </a:solidFill>
                <a:effectLst/>
                <a:latin typeface="+mn-lt"/>
                <a:ea typeface="+mn-ea"/>
                <a:cs typeface="+mn-cs"/>
              </a:rPr>
              <a:t>Work is more efficient.</a:t>
            </a:r>
          </a:p>
          <a:p>
            <a:pPr lvl="0"/>
            <a:r>
              <a:rPr lang="en-US" sz="1200" kern="1200" dirty="0">
                <a:solidFill>
                  <a:schemeClr val="tx1"/>
                </a:solidFill>
                <a:effectLst/>
                <a:latin typeface="+mn-lt"/>
                <a:ea typeface="+mn-ea"/>
                <a:cs typeface="+mn-cs"/>
              </a:rPr>
              <a:t>More ideas are generated.</a:t>
            </a:r>
          </a:p>
          <a:p>
            <a:pPr lvl="0"/>
            <a:r>
              <a:rPr lang="en-US" sz="1200" kern="1200" dirty="0">
                <a:solidFill>
                  <a:schemeClr val="tx1"/>
                </a:solidFill>
                <a:effectLst/>
                <a:latin typeface="+mn-lt"/>
                <a:ea typeface="+mn-ea"/>
                <a:cs typeface="+mn-cs"/>
              </a:rPr>
              <a:t>There is more consistent feedback.</a:t>
            </a:r>
          </a:p>
          <a:p>
            <a:pPr lvl="0"/>
            <a:r>
              <a:rPr lang="en-US" sz="1200" kern="1200" dirty="0">
                <a:solidFill>
                  <a:schemeClr val="tx1"/>
                </a:solidFill>
                <a:effectLst/>
                <a:latin typeface="+mn-lt"/>
                <a:ea typeface="+mn-ea"/>
                <a:cs typeface="+mn-cs"/>
              </a:rPr>
              <a:t>Teammates teach each other.</a:t>
            </a:r>
          </a:p>
          <a:p>
            <a:pPr lvl="0"/>
            <a:r>
              <a:rPr lang="en-US" sz="1200" kern="1200" dirty="0">
                <a:solidFill>
                  <a:schemeClr val="tx1"/>
                </a:solidFill>
                <a:effectLst/>
                <a:latin typeface="+mn-lt"/>
                <a:ea typeface="+mn-ea"/>
                <a:cs typeface="+mn-cs"/>
              </a:rPr>
              <a:t>Accuracy improves. </a:t>
            </a:r>
          </a:p>
          <a:p>
            <a:r>
              <a:rPr lang="en-US" sz="1200" b="1" kern="1200" dirty="0">
                <a:solidFill>
                  <a:schemeClr val="tx1"/>
                </a:solidFill>
                <a:effectLst/>
                <a:latin typeface="+mn-lt"/>
                <a:ea typeface="+mn-ea"/>
                <a:cs typeface="+mn-cs"/>
              </a:rPr>
              <a:t>Bad:</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Teams are as strong as their weakest members.</a:t>
            </a:r>
          </a:p>
          <a:p>
            <a:pPr lvl="0"/>
            <a:r>
              <a:rPr lang="en-US" sz="1200" kern="1200" dirty="0">
                <a:solidFill>
                  <a:schemeClr val="tx1"/>
                </a:solidFill>
                <a:effectLst/>
                <a:latin typeface="+mn-lt"/>
                <a:ea typeface="+mn-ea"/>
                <a:cs typeface="+mn-cs"/>
              </a:rPr>
              <a:t>Differences in interests make unity difficult.</a:t>
            </a:r>
          </a:p>
          <a:p>
            <a:pPr lvl="0"/>
            <a:r>
              <a:rPr lang="en-US" sz="1200" kern="1200" dirty="0">
                <a:solidFill>
                  <a:schemeClr val="tx1"/>
                </a:solidFill>
                <a:effectLst/>
                <a:latin typeface="+mn-lt"/>
                <a:ea typeface="+mn-ea"/>
                <a:cs typeface="+mn-cs"/>
              </a:rPr>
              <a:t>The environment can become political.</a:t>
            </a:r>
          </a:p>
          <a:p>
            <a:pPr lvl="0"/>
            <a:r>
              <a:rPr lang="en-US" sz="1200" kern="1200" dirty="0">
                <a:solidFill>
                  <a:schemeClr val="tx1"/>
                </a:solidFill>
                <a:effectLst/>
                <a:latin typeface="+mn-lt"/>
                <a:ea typeface="+mn-ea"/>
                <a:cs typeface="+mn-cs"/>
              </a:rPr>
              <a:t>Personality conflicts cause problems.</a:t>
            </a:r>
          </a:p>
          <a:p>
            <a:pPr lvl="0"/>
            <a:r>
              <a:rPr lang="en-US" sz="1200" kern="1200" dirty="0">
                <a:solidFill>
                  <a:schemeClr val="tx1"/>
                </a:solidFill>
                <a:effectLst/>
                <a:latin typeface="+mn-lt"/>
                <a:ea typeface="+mn-ea"/>
                <a:cs typeface="+mn-cs"/>
              </a:rPr>
              <a:t>Leaders need to motivate people.</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147</a:t>
            </a:fld>
            <a:endParaRPr lang="en-US" dirty="0"/>
          </a:p>
        </p:txBody>
      </p:sp>
    </p:spTree>
    <p:extLst>
      <p:ext uri="{BB962C8B-B14F-4D97-AF65-F5344CB8AC3E}">
        <p14:creationId xmlns:p14="http://schemas.microsoft.com/office/powerpoint/2010/main" val="86317926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Each team is different. There are five kinds of teams recognized in modern business. </a:t>
            </a:r>
          </a:p>
          <a:p>
            <a:r>
              <a:rPr lang="en-US" sz="1200" b="1" kern="1200" dirty="0">
                <a:solidFill>
                  <a:schemeClr val="tx1"/>
                </a:solidFill>
                <a:effectLst/>
                <a:latin typeface="+mn-lt"/>
                <a:ea typeface="+mn-ea"/>
                <a:cs typeface="+mn-cs"/>
              </a:rPr>
              <a:t>Five Teams</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Informal</a:t>
            </a:r>
            <a:r>
              <a:rPr lang="en-US" sz="1200" kern="1200" dirty="0">
                <a:solidFill>
                  <a:schemeClr val="tx1"/>
                </a:solidFill>
                <a:effectLst/>
                <a:latin typeface="+mn-lt"/>
                <a:ea typeface="+mn-ea"/>
                <a:cs typeface="+mn-cs"/>
              </a:rPr>
              <a:t>: These are more like friendly associations that work together. Leaders are not necessarily appointed.</a:t>
            </a:r>
          </a:p>
          <a:p>
            <a:pPr lvl="0"/>
            <a:r>
              <a:rPr lang="en-US" sz="1200" b="1" kern="1200" dirty="0">
                <a:solidFill>
                  <a:schemeClr val="tx1"/>
                </a:solidFill>
                <a:effectLst/>
                <a:latin typeface="+mn-lt"/>
                <a:ea typeface="+mn-ea"/>
                <a:cs typeface="+mn-cs"/>
              </a:rPr>
              <a:t>Traditional</a:t>
            </a:r>
            <a:r>
              <a:rPr lang="en-US" sz="1200" kern="1200" dirty="0">
                <a:solidFill>
                  <a:schemeClr val="tx1"/>
                </a:solidFill>
                <a:effectLst/>
                <a:latin typeface="+mn-lt"/>
                <a:ea typeface="+mn-ea"/>
                <a:cs typeface="+mn-cs"/>
              </a:rPr>
              <a:t>: These are assigned teams with clear leaders such as department heads.</a:t>
            </a:r>
          </a:p>
          <a:p>
            <a:pPr lvl="0"/>
            <a:r>
              <a:rPr lang="en-US" sz="1200" b="1" kern="1200" dirty="0">
                <a:solidFill>
                  <a:schemeClr val="tx1"/>
                </a:solidFill>
                <a:effectLst/>
                <a:latin typeface="+mn-lt"/>
                <a:ea typeface="+mn-ea"/>
                <a:cs typeface="+mn-cs"/>
              </a:rPr>
              <a:t>Problem-solving</a:t>
            </a:r>
            <a:r>
              <a:rPr lang="en-US" sz="1200" kern="1200" dirty="0">
                <a:solidFill>
                  <a:schemeClr val="tx1"/>
                </a:solidFill>
                <a:effectLst/>
                <a:latin typeface="+mn-lt"/>
                <a:ea typeface="+mn-ea"/>
                <a:cs typeface="+mn-cs"/>
              </a:rPr>
              <a:t>: Temporary teams that are brought together for a specific purpose or project are problem-solving teams.</a:t>
            </a:r>
          </a:p>
          <a:p>
            <a:pPr lvl="0"/>
            <a:r>
              <a:rPr lang="en-US" sz="1200" b="1" kern="1200" dirty="0">
                <a:solidFill>
                  <a:schemeClr val="tx1"/>
                </a:solidFill>
                <a:effectLst/>
                <a:latin typeface="+mn-lt"/>
                <a:ea typeface="+mn-ea"/>
                <a:cs typeface="+mn-cs"/>
              </a:rPr>
              <a:t>Leadership</a:t>
            </a:r>
            <a:r>
              <a:rPr lang="en-US" sz="1200" kern="1200" dirty="0">
                <a:solidFill>
                  <a:schemeClr val="tx1"/>
                </a:solidFill>
                <a:effectLst/>
                <a:latin typeface="+mn-lt"/>
                <a:ea typeface="+mn-ea"/>
                <a:cs typeface="+mn-cs"/>
              </a:rPr>
              <a:t>: Teams made up of people in authority are leadership teams. Councils and committees are examples of leadership teams.</a:t>
            </a:r>
          </a:p>
          <a:p>
            <a:pPr lvl="0"/>
            <a:r>
              <a:rPr lang="en-US" sz="1200" b="1" kern="1200" dirty="0">
                <a:solidFill>
                  <a:schemeClr val="tx1"/>
                </a:solidFill>
                <a:effectLst/>
                <a:latin typeface="+mn-lt"/>
                <a:ea typeface="+mn-ea"/>
                <a:cs typeface="+mn-cs"/>
              </a:rPr>
              <a:t>Virtual</a:t>
            </a:r>
            <a:r>
              <a:rPr lang="en-US" sz="1200" kern="1200" dirty="0">
                <a:solidFill>
                  <a:schemeClr val="tx1"/>
                </a:solidFill>
                <a:effectLst/>
                <a:latin typeface="+mn-lt"/>
                <a:ea typeface="+mn-ea"/>
                <a:cs typeface="+mn-cs"/>
              </a:rPr>
              <a:t>: This is a new team. It is comprised of members who do not work in the same geographic locations and meet virtually.</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148</a:t>
            </a:fld>
            <a:endParaRPr lang="en-US" dirty="0"/>
          </a:p>
        </p:txBody>
      </p:sp>
    </p:spTree>
    <p:extLst>
      <p:ext uri="{BB962C8B-B14F-4D97-AF65-F5344CB8AC3E}">
        <p14:creationId xmlns:p14="http://schemas.microsoft.com/office/powerpoint/2010/main" val="346849612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b="1" dirty="0"/>
              <a:t>Direction</a:t>
            </a:r>
            <a:r>
              <a:rPr lang="en-US" dirty="0"/>
              <a:t>: The goals and direction of the team are clear.</a:t>
            </a:r>
          </a:p>
          <a:p>
            <a:r>
              <a:rPr lang="en-US" b="1" dirty="0"/>
              <a:t>Expectations</a:t>
            </a:r>
            <a:r>
              <a:rPr lang="en-US" dirty="0"/>
              <a:t>: Team members understand what is expected of them.</a:t>
            </a:r>
          </a:p>
          <a:p>
            <a:r>
              <a:rPr lang="en-US" b="1" dirty="0"/>
              <a:t>Qualified members</a:t>
            </a:r>
            <a:r>
              <a:rPr lang="en-US" dirty="0"/>
              <a:t>: Members are qualified to complete their assignments.</a:t>
            </a:r>
          </a:p>
          <a:p>
            <a:r>
              <a:rPr lang="en-US" b="1" dirty="0"/>
              <a:t>Practical procedures</a:t>
            </a:r>
            <a:r>
              <a:rPr lang="en-US" dirty="0"/>
              <a:t>: The procedures are clear and relevant.</a:t>
            </a:r>
          </a:p>
          <a:p>
            <a:r>
              <a:rPr lang="en-US" b="1" dirty="0"/>
              <a:t>Strong internal relationships</a:t>
            </a:r>
            <a:r>
              <a:rPr lang="en-US" dirty="0"/>
              <a:t>: Team members work together and respect the diversity of the group.</a:t>
            </a:r>
          </a:p>
          <a:p>
            <a:r>
              <a:rPr lang="en-US" b="1" dirty="0"/>
              <a:t>Shared responsibility</a:t>
            </a:r>
            <a:r>
              <a:rPr lang="en-US" dirty="0"/>
              <a:t>: The projects are the responsibility of the group.</a:t>
            </a:r>
          </a:p>
          <a:p>
            <a:r>
              <a:rPr lang="en-US" b="1" dirty="0"/>
              <a:t>Strong external relationships</a:t>
            </a:r>
            <a:r>
              <a:rPr lang="en-US" dirty="0"/>
              <a:t>: Members work to educate employees outside their team.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teams, and recognize the characteristics of effective teams.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Team Characteristics</a:t>
            </a:r>
          </a:p>
          <a:p>
            <a:r>
              <a:rPr lang="en-US" sz="1200" kern="1200" dirty="0">
                <a:solidFill>
                  <a:schemeClr val="tx1"/>
                </a:solidFill>
                <a:effectLst/>
                <a:latin typeface="+mn-lt"/>
                <a:ea typeface="+mn-ea"/>
                <a:cs typeface="+mn-cs"/>
              </a:rPr>
              <a:t>Practice designing an organizational process.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Twenty-One: Characteristics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alone. Break into a small group and discuss your answers. After the small group discussion, review the characteristics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 personal experience you had with a team that did or did not share these characteristics. You may also ask the participants to share their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discussion or group discussion if you need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characteristics of effective teams?</a:t>
            </a:r>
          </a:p>
          <a:p>
            <a:endParaRPr lang="en-US" dirty="0"/>
          </a:p>
        </p:txBody>
      </p:sp>
      <p:sp>
        <p:nvSpPr>
          <p:cNvPr id="942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611EE6C-6C17-4387-AF97-C6CC1DDED1CD}" type="slidenum">
              <a:rPr lang="en-US" smtClean="0"/>
              <a:pPr eaLnBrk="1" hangingPunct="1"/>
              <a:t>149</a:t>
            </a:fld>
            <a:endParaRPr lang="en-US"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Every team has difficulties. Like any other relationship, team members will have their good times and bad. Managers, however, can take a few steps to enhance the effectiveness of the team.</a:t>
            </a:r>
          </a:p>
          <a:p>
            <a:r>
              <a:rPr lang="en-US" sz="1200" b="1" kern="1200" dirty="0">
                <a:solidFill>
                  <a:schemeClr val="tx1"/>
                </a:solidFill>
                <a:effectLst/>
                <a:latin typeface="+mn-lt"/>
                <a:ea typeface="+mn-ea"/>
                <a:cs typeface="+mn-cs"/>
              </a:rPr>
              <a:t>Steps</a:t>
            </a:r>
            <a:r>
              <a:rPr lang="en-US" sz="1200" b="0" kern="1200" dirty="0">
                <a:solidFill>
                  <a:schemeClr val="tx1"/>
                </a:solidFill>
                <a:effectLst/>
                <a:latin typeface="+mn-lt"/>
                <a:ea typeface="+mn-ea"/>
                <a:cs typeface="+mn-cs"/>
              </a:rPr>
              <a:t>:</a:t>
            </a:r>
            <a:endParaRPr lang="en-US" sz="1200" b="1"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Communicate clearly: Communicate the roles and expectations clearly and respectfully.</a:t>
            </a:r>
          </a:p>
          <a:p>
            <a:pPr lvl="0"/>
            <a:r>
              <a:rPr lang="en-US" sz="1200" kern="1200" dirty="0">
                <a:solidFill>
                  <a:schemeClr val="tx1"/>
                </a:solidFill>
                <a:effectLst/>
                <a:latin typeface="+mn-lt"/>
                <a:ea typeface="+mn-ea"/>
                <a:cs typeface="+mn-cs"/>
              </a:rPr>
              <a:t>Choose members carefully: Have team members work on jobs that cater to their strengths. </a:t>
            </a:r>
          </a:p>
          <a:p>
            <a:pPr lvl="0"/>
            <a:r>
              <a:rPr lang="en-US" sz="1200" kern="1200" dirty="0">
                <a:solidFill>
                  <a:schemeClr val="tx1"/>
                </a:solidFill>
                <a:effectLst/>
                <a:latin typeface="+mn-lt"/>
                <a:ea typeface="+mn-ea"/>
                <a:cs typeface="+mn-cs"/>
              </a:rPr>
              <a:t>Lead by example: Set the tone for appropriate behavior and communication. Foster trust within the team. </a:t>
            </a:r>
          </a:p>
          <a:p>
            <a:pPr lvl="0"/>
            <a:r>
              <a:rPr lang="en-US" sz="1200" kern="1200" dirty="0">
                <a:solidFill>
                  <a:schemeClr val="tx1"/>
                </a:solidFill>
                <a:effectLst/>
                <a:latin typeface="+mn-lt"/>
                <a:ea typeface="+mn-ea"/>
                <a:cs typeface="+mn-cs"/>
              </a:rPr>
              <a:t>Evaluate: Evaluate the effectiveness of the team, and make any necessary adjustments.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enhance teams.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Enhancing Work Teams and Effectiveness</a:t>
            </a:r>
          </a:p>
          <a:p>
            <a:r>
              <a:rPr lang="en-US" sz="1200" kern="1200" dirty="0">
                <a:solidFill>
                  <a:schemeClr val="tx1"/>
                </a:solidFill>
                <a:effectLst/>
                <a:latin typeface="+mn-lt"/>
                <a:ea typeface="+mn-ea"/>
                <a:cs typeface="+mn-cs"/>
              </a:rPr>
              <a:t>Use the exercise to practice ways to enhance team effectiveness.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Twenty-Two: Enhancing Teams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independently. Discuss your answers with the small group. After the small group discussion, review the steps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Remind participants that team leaders set the tone for how the team functions. If the leader stirs up trouble and communicates poorly, the team will suffer. Relate a funny personal story about a bad leader who couldn’t understand why the team had so many problems, or ask a participant to share one. For example, a leader who is always late to meetings can’t understand issues with tardiness.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discussion, if needed.</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managers guide effective teams?</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150</a:t>
            </a:fld>
            <a:endParaRPr lang="en-US" dirty="0"/>
          </a:p>
        </p:txBody>
      </p:sp>
    </p:spTree>
    <p:extLst>
      <p:ext uri="{BB962C8B-B14F-4D97-AF65-F5344CB8AC3E}">
        <p14:creationId xmlns:p14="http://schemas.microsoft.com/office/powerpoint/2010/main" val="195234536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Roman had enough work to last a lifetime on his mile long to-do list. It took all the strength he could muster to start to dig through each task one by one. His coworker, Shane, noticed that he flew solo with a very heavy work load that dragged him down and brought him to almost a standstill. With his back up against the wall and deadlines that hung over his head, Roman told Shane he felt like the walls closed in on him. Shane told him that he needed an army of coworkers to help him toe the line and knock each item off his to-do list in no time flat. Roman agreed and scoped out the room of eager coworkers and handed off tasks. His load felt lighter and items fell off that list and left Roman energized for the next challenge.</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151</a:t>
            </a:fld>
            <a:endParaRPr lang="en-US" dirty="0"/>
          </a:p>
        </p:txBody>
      </p:sp>
    </p:spTree>
    <p:extLst>
      <p:ext uri="{BB962C8B-B14F-4D97-AF65-F5344CB8AC3E}">
        <p14:creationId xmlns:p14="http://schemas.microsoft.com/office/powerpoint/2010/main" val="37711862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272808816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successful manager is a good leader who is able to motivate and inspire employees into action. Highly motivated employees are more productive than unmotivated employees. They are creative and passionate about their work. Motivated people are aligned with the company’s values and show more loyalty to their organizations. Middle managers need to understand that motivation is the key to running a successful team.</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162</a:t>
            </a:fld>
            <a:endParaRPr lang="en-US" dirty="0"/>
          </a:p>
        </p:txBody>
      </p:sp>
    </p:spTree>
    <p:extLst>
      <p:ext uri="{BB962C8B-B14F-4D97-AF65-F5344CB8AC3E}">
        <p14:creationId xmlns:p14="http://schemas.microsoft.com/office/powerpoint/2010/main" val="139492462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US" dirty="0"/>
              <a:t>There are both internal and external motivations. Managers often focus on external motivations. While external motivations can be useful, they are only effective if they mean something to the employees.</a:t>
            </a:r>
          </a:p>
          <a:p>
            <a:pPr>
              <a:defRPr/>
            </a:pPr>
            <a:r>
              <a:rPr lang="en-US" b="1" dirty="0"/>
              <a:t>External Motivation</a:t>
            </a:r>
            <a:r>
              <a:rPr lang="en-US" dirty="0"/>
              <a:t>:</a:t>
            </a:r>
          </a:p>
          <a:p>
            <a:pPr>
              <a:defRPr/>
            </a:pPr>
            <a:r>
              <a:rPr lang="en-US" dirty="0"/>
              <a:t>Pay</a:t>
            </a:r>
          </a:p>
          <a:p>
            <a:pPr>
              <a:defRPr/>
            </a:pPr>
            <a:r>
              <a:rPr lang="en-US" dirty="0"/>
              <a:t>Recognition</a:t>
            </a:r>
          </a:p>
          <a:p>
            <a:pPr>
              <a:defRPr/>
            </a:pPr>
            <a:r>
              <a:rPr lang="en-US" dirty="0"/>
              <a:t> Fear</a:t>
            </a:r>
          </a:p>
          <a:p>
            <a:pPr>
              <a:defRPr/>
            </a:pPr>
            <a:r>
              <a:rPr lang="en-US" dirty="0"/>
              <a:t>Promotion</a:t>
            </a:r>
          </a:p>
          <a:p>
            <a:pPr>
              <a:defRPr/>
            </a:pPr>
            <a:r>
              <a:rPr lang="en-US" dirty="0"/>
              <a:t> Rewards</a:t>
            </a:r>
          </a:p>
          <a:p>
            <a:pPr>
              <a:defRPr/>
            </a:pPr>
            <a:r>
              <a:rPr lang="en-US" dirty="0"/>
              <a:t> It is important that managers take the time to understand the personal, internal motivations of individuals, and try to link personal goals with work. Social responsibility is an example of connecting personal employee beliefs and motivations to company procedures. </a:t>
            </a:r>
          </a:p>
          <a:p>
            <a:pPr>
              <a:defRPr/>
            </a:pPr>
            <a:r>
              <a:rPr lang="en-US" b="1" dirty="0"/>
              <a:t>Internal Motivation</a:t>
            </a:r>
            <a:r>
              <a:rPr lang="en-US" dirty="0"/>
              <a:t>:</a:t>
            </a:r>
          </a:p>
          <a:p>
            <a:pPr>
              <a:defRPr/>
            </a:pPr>
            <a:r>
              <a:rPr lang="en-US" dirty="0"/>
              <a:t>Family</a:t>
            </a:r>
          </a:p>
          <a:p>
            <a:pPr>
              <a:defRPr/>
            </a:pPr>
            <a:r>
              <a:rPr lang="en-US" dirty="0"/>
              <a:t>Environment</a:t>
            </a:r>
          </a:p>
          <a:p>
            <a:pPr>
              <a:defRPr/>
            </a:pPr>
            <a:r>
              <a:rPr lang="en-US" dirty="0"/>
              <a:t>Success</a:t>
            </a:r>
          </a:p>
          <a:p>
            <a:pPr>
              <a:defRPr/>
            </a:pPr>
            <a:r>
              <a:rPr lang="en-US" dirty="0"/>
              <a:t>Community</a:t>
            </a:r>
          </a:p>
          <a:p>
            <a:pPr>
              <a:defRPr/>
            </a:pPr>
            <a:r>
              <a:rPr lang="en-US" dirty="0"/>
              <a:t>Personal time</a:t>
            </a:r>
          </a:p>
          <a:p>
            <a:pPr>
              <a:defRPr/>
            </a:pPr>
            <a:r>
              <a:rPr lang="en-US" dirty="0"/>
              <a:t>In order for managers to motivate employees they must be motivated themselves. Their work needs to reflect their internal motivations.</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the importance of motivation and how it works.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Basics of Motivation</a:t>
            </a:r>
          </a:p>
          <a:p>
            <a:r>
              <a:rPr lang="en-US" sz="1200" kern="1200" dirty="0">
                <a:solidFill>
                  <a:schemeClr val="tx1"/>
                </a:solidFill>
                <a:effectLst/>
                <a:latin typeface="+mn-lt"/>
                <a:ea typeface="+mn-ea"/>
                <a:cs typeface="+mn-cs"/>
              </a:rPr>
              <a:t>Assess your own level of motivation as a manager.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Twenty-Three: Motivation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assessment. Discuss ways to increase personal motivation with the large group.</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that many companies are tapping into what really motivates their employees, such as offering green benefits.</a:t>
            </a:r>
          </a:p>
          <a:p>
            <a:r>
              <a:rPr lang="en-US" sz="1200" u="sng" kern="1200" dirty="0">
                <a:solidFill>
                  <a:schemeClr val="tx1"/>
                </a:solidFill>
                <a:effectLst/>
                <a:latin typeface="+mn-lt"/>
                <a:ea typeface="+mn-ea"/>
                <a:cs typeface="+mn-cs"/>
                <a:hlinkClick r:id="rId3"/>
              </a:rPr>
              <a:t>http://www.renewableenergyworld.com/rea/news/article/2008/01/renewable-energy-firms-strike-gold-with-green-employee-benefits-51032</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a small group discussion, if you feel it would be more effective.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is external motivation effective?</a:t>
            </a:r>
          </a:p>
          <a:p>
            <a:pPr>
              <a:defRPr/>
            </a:pPr>
            <a:endParaRPr lang="en-US" dirty="0"/>
          </a:p>
        </p:txBody>
      </p:sp>
      <p:sp>
        <p:nvSpPr>
          <p:cNvPr id="952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EDA4D76-8848-4E59-A130-4C934C8E42E6}" type="slidenum">
              <a:rPr lang="en-US" smtClean="0"/>
              <a:pPr eaLnBrk="1" hangingPunct="1"/>
              <a:t>163</a:t>
            </a:fld>
            <a:endParaRPr lang="en-US"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lnSpcReduction="10000"/>
          </a:bodyPr>
          <a:lstStyle/>
          <a:p>
            <a:pPr>
              <a:defRPr/>
            </a:pPr>
            <a:r>
              <a:rPr lang="en-US" dirty="0"/>
              <a:t>Adam’s Equity Theory is named for the psychologist who developed the idea. Basically, employees are not motivated to work if they believe that they are putting more into a job than they are getting out of it. When employees see this type of discrepancy, they react in different ways. They may become less productive, unruly, or leave the organization. Managers need to try to balance what people put into their work with what they get out of it.</a:t>
            </a:r>
          </a:p>
          <a:p>
            <a:pPr>
              <a:defRPr/>
            </a:pPr>
            <a:r>
              <a:rPr lang="en-US" b="1" dirty="0"/>
              <a:t>Typical Employee Inputs</a:t>
            </a:r>
            <a:r>
              <a:rPr lang="en-US" dirty="0"/>
              <a:t>:</a:t>
            </a:r>
          </a:p>
          <a:p>
            <a:pPr>
              <a:defRPr/>
            </a:pPr>
            <a:r>
              <a:rPr lang="en-US" dirty="0"/>
              <a:t>Skill</a:t>
            </a:r>
          </a:p>
          <a:p>
            <a:pPr>
              <a:defRPr/>
            </a:pPr>
            <a:r>
              <a:rPr lang="en-US" dirty="0"/>
              <a:t>Time</a:t>
            </a:r>
          </a:p>
          <a:p>
            <a:pPr>
              <a:defRPr/>
            </a:pPr>
            <a:r>
              <a:rPr lang="en-US" dirty="0"/>
              <a:t>Commitment</a:t>
            </a:r>
          </a:p>
          <a:p>
            <a:pPr>
              <a:defRPr/>
            </a:pPr>
            <a:r>
              <a:rPr lang="en-US" dirty="0"/>
              <a:t>Trust</a:t>
            </a:r>
          </a:p>
          <a:p>
            <a:pPr>
              <a:defRPr/>
            </a:pPr>
            <a:r>
              <a:rPr lang="en-US" dirty="0"/>
              <a:t>Effort</a:t>
            </a:r>
          </a:p>
          <a:p>
            <a:pPr>
              <a:defRPr/>
            </a:pPr>
            <a:r>
              <a:rPr lang="en-US" dirty="0"/>
              <a:t>Support</a:t>
            </a:r>
          </a:p>
          <a:p>
            <a:pPr>
              <a:defRPr/>
            </a:pPr>
            <a:r>
              <a:rPr lang="en-US" b="1" dirty="0"/>
              <a:t>Common Employee Outputs:</a:t>
            </a:r>
            <a:endParaRPr lang="en-US" dirty="0"/>
          </a:p>
          <a:p>
            <a:pPr>
              <a:defRPr/>
            </a:pPr>
            <a:r>
              <a:rPr lang="en-US" dirty="0"/>
              <a:t>Pay</a:t>
            </a:r>
          </a:p>
          <a:p>
            <a:pPr>
              <a:defRPr/>
            </a:pPr>
            <a:r>
              <a:rPr lang="en-US" dirty="0"/>
              <a:t>Benefits </a:t>
            </a:r>
          </a:p>
          <a:p>
            <a:pPr>
              <a:defRPr/>
            </a:pPr>
            <a:r>
              <a:rPr lang="en-US" dirty="0"/>
              <a:t>Advancement</a:t>
            </a:r>
          </a:p>
          <a:p>
            <a:pPr>
              <a:defRPr/>
            </a:pPr>
            <a:r>
              <a:rPr lang="en-US" dirty="0"/>
              <a:t>Security</a:t>
            </a:r>
          </a:p>
          <a:p>
            <a:pPr>
              <a:defRPr/>
            </a:pPr>
            <a:r>
              <a:rPr lang="en-US" dirty="0"/>
              <a:t>Recognition</a:t>
            </a:r>
          </a:p>
          <a:p>
            <a:pPr>
              <a:defRPr/>
            </a:pPr>
            <a:endParaRPr lang="en-US" dirty="0"/>
          </a:p>
        </p:txBody>
      </p:sp>
      <p:sp>
        <p:nvSpPr>
          <p:cNvPr id="962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F3BA79D-785D-45A9-8B46-77A631401362}" type="slidenum">
              <a:rPr lang="en-US" smtClean="0"/>
              <a:pPr eaLnBrk="1" hangingPunct="1"/>
              <a:t>164</a:t>
            </a:fld>
            <a:endParaRPr lang="en-US"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The Expectancy Theory looks at motivation through a system of rewards. It uses the concepts of Expectancy, Instrumentality, and Valence.</a:t>
            </a:r>
          </a:p>
          <a:p>
            <a:pPr lvl="0"/>
            <a:r>
              <a:rPr lang="en-US" sz="1200" b="1" kern="1200" dirty="0">
                <a:solidFill>
                  <a:schemeClr val="tx1"/>
                </a:solidFill>
                <a:effectLst/>
                <a:latin typeface="+mn-lt"/>
                <a:ea typeface="+mn-ea"/>
                <a:cs typeface="+mn-cs"/>
              </a:rPr>
              <a:t>Expectancy</a:t>
            </a:r>
            <a:r>
              <a:rPr lang="en-US" sz="1200" kern="1200" dirty="0">
                <a:solidFill>
                  <a:schemeClr val="tx1"/>
                </a:solidFill>
                <a:effectLst/>
                <a:latin typeface="+mn-lt"/>
                <a:ea typeface="+mn-ea"/>
                <a:cs typeface="+mn-cs"/>
              </a:rPr>
              <a:t>: This is the relationship between effort and performance. For example, I will sell more if I work overtime.</a:t>
            </a:r>
          </a:p>
          <a:p>
            <a:pPr lvl="0"/>
            <a:r>
              <a:rPr lang="en-US" sz="1200" b="1" kern="1200" dirty="0">
                <a:solidFill>
                  <a:schemeClr val="tx1"/>
                </a:solidFill>
                <a:effectLst/>
                <a:latin typeface="+mn-lt"/>
                <a:ea typeface="+mn-ea"/>
                <a:cs typeface="+mn-cs"/>
              </a:rPr>
              <a:t>Instrumentality</a:t>
            </a:r>
            <a:r>
              <a:rPr lang="en-US" sz="1200" kern="1200" dirty="0">
                <a:solidFill>
                  <a:schemeClr val="tx1"/>
                </a:solidFill>
                <a:effectLst/>
                <a:latin typeface="+mn-lt"/>
                <a:ea typeface="+mn-ea"/>
                <a:cs typeface="+mn-cs"/>
              </a:rPr>
              <a:t>: This is the relationship between the performance and the reward. For example, if I sell more, I will earn a bonus.</a:t>
            </a:r>
          </a:p>
          <a:p>
            <a:pPr lvl="0"/>
            <a:r>
              <a:rPr lang="en-US" sz="1200" b="1" kern="1200" dirty="0">
                <a:solidFill>
                  <a:schemeClr val="tx1"/>
                </a:solidFill>
                <a:effectLst/>
                <a:latin typeface="+mn-lt"/>
                <a:ea typeface="+mn-ea"/>
                <a:cs typeface="+mn-cs"/>
              </a:rPr>
              <a:t>Valence</a:t>
            </a:r>
            <a:r>
              <a:rPr lang="en-US" sz="1200" kern="1200" dirty="0">
                <a:solidFill>
                  <a:schemeClr val="tx1"/>
                </a:solidFill>
                <a:effectLst/>
                <a:latin typeface="+mn-lt"/>
                <a:ea typeface="+mn-ea"/>
                <a:cs typeface="+mn-cs"/>
              </a:rPr>
              <a:t>: This is the value that people place on the reward. For example, the overtime is worth the bonus.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differences between Equity and Expectancy Theory.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Expectancy Theory</a:t>
            </a:r>
          </a:p>
          <a:p>
            <a:r>
              <a:rPr lang="en-US" sz="1200" kern="1200" dirty="0">
                <a:solidFill>
                  <a:schemeClr val="tx1"/>
                </a:solidFill>
                <a:effectLst/>
                <a:latin typeface="+mn-lt"/>
                <a:ea typeface="+mn-ea"/>
                <a:cs typeface="+mn-cs"/>
              </a:rPr>
              <a:t>Identify the differences between the two theories.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Twenty-Four: Theories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alone. Review the concepts as a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 personal story that illustrates either theory. For example, did you ever have a job that demanded more than it gave?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a small group discussion, if you feel it would be more effective.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three aspects of Expectancy Theory?</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165</a:t>
            </a:fld>
            <a:endParaRPr lang="en-US" dirty="0"/>
          </a:p>
        </p:txBody>
      </p:sp>
    </p:spTree>
    <p:extLst>
      <p:ext uri="{BB962C8B-B14F-4D97-AF65-F5344CB8AC3E}">
        <p14:creationId xmlns:p14="http://schemas.microsoft.com/office/powerpoint/2010/main" val="28375205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Leaders do more than issue orders. Leaders must provide answers to difficult questions and create the culture of their teams. Effective managers are good leaders.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Roles of Leaders</a:t>
            </a:r>
            <a:r>
              <a:rPr lang="en-US" sz="1200" kern="1200" dirty="0">
                <a:solidFill>
                  <a:schemeClr val="tx1"/>
                </a:solidFill>
                <a:effectLst/>
                <a:latin typeface="+mn-lt"/>
                <a:ea typeface="+mn-ea"/>
                <a:cs typeface="+mn-cs"/>
              </a:rPr>
              <a:t>:</a:t>
            </a:r>
          </a:p>
          <a:p>
            <a:pPr lvl="0"/>
            <a:r>
              <a:rPr lang="en-US" sz="1200" kern="1200" dirty="0">
                <a:solidFill>
                  <a:schemeClr val="tx1"/>
                </a:solidFill>
                <a:effectLst/>
                <a:latin typeface="+mn-lt"/>
                <a:ea typeface="+mn-ea"/>
                <a:cs typeface="+mn-cs"/>
              </a:rPr>
              <a:t>Determine a vision.</a:t>
            </a:r>
          </a:p>
          <a:p>
            <a:pPr lvl="0"/>
            <a:r>
              <a:rPr lang="en-US" sz="1200" kern="1200" dirty="0">
                <a:solidFill>
                  <a:schemeClr val="tx1"/>
                </a:solidFill>
                <a:effectLst/>
                <a:latin typeface="+mn-lt"/>
                <a:ea typeface="+mn-ea"/>
                <a:cs typeface="+mn-cs"/>
              </a:rPr>
              <a:t>Communicate that vision effectively.</a:t>
            </a:r>
          </a:p>
          <a:p>
            <a:pPr lvl="0"/>
            <a:r>
              <a:rPr lang="en-US" sz="1200" kern="1200" dirty="0">
                <a:solidFill>
                  <a:schemeClr val="tx1"/>
                </a:solidFill>
                <a:effectLst/>
                <a:latin typeface="+mn-lt"/>
                <a:ea typeface="+mn-ea"/>
                <a:cs typeface="+mn-cs"/>
              </a:rPr>
              <a:t>Provide employees with all the necessary resources to achieve this vision.</a:t>
            </a:r>
          </a:p>
          <a:p>
            <a:pPr lvl="0"/>
            <a:r>
              <a:rPr lang="en-US" sz="1200" kern="1200" dirty="0">
                <a:solidFill>
                  <a:schemeClr val="tx1"/>
                </a:solidFill>
                <a:effectLst/>
                <a:latin typeface="+mn-lt"/>
                <a:ea typeface="+mn-ea"/>
                <a:cs typeface="+mn-cs"/>
              </a:rPr>
              <a:t>Balance the interests of employees and the organization.</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166</a:t>
            </a:fld>
            <a:endParaRPr lang="en-US" dirty="0"/>
          </a:p>
        </p:txBody>
      </p:sp>
    </p:spTree>
    <p:extLst>
      <p:ext uri="{BB962C8B-B14F-4D97-AF65-F5344CB8AC3E}">
        <p14:creationId xmlns:p14="http://schemas.microsoft.com/office/powerpoint/2010/main" val="60030030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Situational leadership is the belief that the employees determine the leadership style of the manager. The maturity of the employees determines whether a leader is task-oriented or relationship-motivated. There are four levels of maturity in the Hersey-Blanchard model along with four corresponding leadership styles.</a:t>
            </a:r>
          </a:p>
          <a:p>
            <a:r>
              <a:rPr lang="en-US" sz="1200" b="1" kern="1200" dirty="0">
                <a:solidFill>
                  <a:schemeClr val="tx1"/>
                </a:solidFill>
                <a:effectLst/>
                <a:latin typeface="+mn-lt"/>
                <a:ea typeface="+mn-ea"/>
                <a:cs typeface="+mn-cs"/>
              </a:rPr>
              <a:t>Maturity:</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M1 = Immature employees have neither the desire nor skill to work.</a:t>
            </a:r>
          </a:p>
          <a:p>
            <a:pPr lvl="0"/>
            <a:r>
              <a:rPr lang="en-US" sz="1200" kern="1200" dirty="0">
                <a:solidFill>
                  <a:schemeClr val="tx1"/>
                </a:solidFill>
                <a:effectLst/>
                <a:latin typeface="+mn-lt"/>
                <a:ea typeface="+mn-ea"/>
                <a:cs typeface="+mn-cs"/>
              </a:rPr>
              <a:t>M2 = Employees are unskilled, but willing to learn.</a:t>
            </a:r>
          </a:p>
          <a:p>
            <a:pPr lvl="0"/>
            <a:r>
              <a:rPr lang="en-US" sz="1200" kern="1200" dirty="0">
                <a:solidFill>
                  <a:schemeClr val="tx1"/>
                </a:solidFill>
                <a:effectLst/>
                <a:latin typeface="+mn-lt"/>
                <a:ea typeface="+mn-ea"/>
                <a:cs typeface="+mn-cs"/>
              </a:rPr>
              <a:t>M3 = Skilled and willing workers, but they are not confident.</a:t>
            </a:r>
          </a:p>
          <a:p>
            <a:pPr lvl="0"/>
            <a:r>
              <a:rPr lang="en-US" sz="1200" kern="1200" dirty="0">
                <a:solidFill>
                  <a:schemeClr val="tx1"/>
                </a:solidFill>
                <a:effectLst/>
                <a:latin typeface="+mn-lt"/>
                <a:ea typeface="+mn-ea"/>
                <a:cs typeface="+mn-cs"/>
              </a:rPr>
              <a:t>M4 = Mature employees are able to work independently.</a:t>
            </a:r>
          </a:p>
          <a:p>
            <a:r>
              <a:rPr lang="en-US" sz="1200" b="1" kern="1200" dirty="0">
                <a:solidFill>
                  <a:schemeClr val="tx1"/>
                </a:solidFill>
                <a:effectLst/>
                <a:latin typeface="+mn-lt"/>
                <a:ea typeface="+mn-ea"/>
                <a:cs typeface="+mn-cs"/>
              </a:rPr>
              <a:t>Styles</a:t>
            </a:r>
            <a:r>
              <a:rPr lang="en-US" sz="1200" kern="1200" dirty="0">
                <a:solidFill>
                  <a:schemeClr val="tx1"/>
                </a:solidFill>
                <a:effectLst/>
                <a:latin typeface="+mn-lt"/>
                <a:ea typeface="+mn-ea"/>
                <a:cs typeface="+mn-cs"/>
              </a:rPr>
              <a:t>:</a:t>
            </a:r>
          </a:p>
          <a:p>
            <a:pPr lvl="0"/>
            <a:r>
              <a:rPr lang="en-US" sz="1200" kern="1200" dirty="0">
                <a:solidFill>
                  <a:schemeClr val="tx1"/>
                </a:solidFill>
                <a:effectLst/>
                <a:latin typeface="+mn-lt"/>
                <a:ea typeface="+mn-ea"/>
                <a:cs typeface="+mn-cs"/>
              </a:rPr>
              <a:t>S1 = Inform people what their tasks are and how they are to be done.</a:t>
            </a:r>
          </a:p>
          <a:p>
            <a:pPr lvl="0"/>
            <a:r>
              <a:rPr lang="en-US" sz="1200" kern="1200" dirty="0">
                <a:solidFill>
                  <a:schemeClr val="tx1"/>
                </a:solidFill>
                <a:effectLst/>
                <a:latin typeface="+mn-lt"/>
                <a:ea typeface="+mn-ea"/>
                <a:cs typeface="+mn-cs"/>
              </a:rPr>
              <a:t>S2 = Direct employees and sell them on the task.</a:t>
            </a:r>
          </a:p>
          <a:p>
            <a:pPr lvl="0"/>
            <a:r>
              <a:rPr lang="en-US" sz="1200" kern="1200" dirty="0">
                <a:solidFill>
                  <a:schemeClr val="tx1"/>
                </a:solidFill>
                <a:effectLst/>
                <a:latin typeface="+mn-lt"/>
                <a:ea typeface="+mn-ea"/>
                <a:cs typeface="+mn-cs"/>
              </a:rPr>
              <a:t>S3 = Provide less direction and focus on relationships and shared decisions.</a:t>
            </a:r>
          </a:p>
          <a:p>
            <a:pPr lvl="0"/>
            <a:r>
              <a:rPr lang="en-US" sz="1200" kern="1200" dirty="0">
                <a:solidFill>
                  <a:schemeClr val="tx1"/>
                </a:solidFill>
                <a:effectLst/>
                <a:latin typeface="+mn-lt"/>
                <a:ea typeface="+mn-ea"/>
                <a:cs typeface="+mn-cs"/>
              </a:rPr>
              <a:t>S4 = Delegate authority and responsibility.</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167</a:t>
            </a:fld>
            <a:endParaRPr lang="en-US" dirty="0"/>
          </a:p>
        </p:txBody>
      </p:sp>
    </p:spTree>
    <p:extLst>
      <p:ext uri="{BB962C8B-B14F-4D97-AF65-F5344CB8AC3E}">
        <p14:creationId xmlns:p14="http://schemas.microsoft.com/office/powerpoint/2010/main" val="261039798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Strategic leadership is the ability to see the big picture and forecast the future of the team or organization. This type of leader creates plans that consider the growth and direction of the business as well as the people within the organization. Strategic leaders are able to effectively prepare themselves and their teams for the future that they see. </a:t>
            </a:r>
          </a:p>
          <a:p>
            <a:r>
              <a:rPr lang="en-US" sz="1200" b="1" kern="1200" dirty="0">
                <a:solidFill>
                  <a:schemeClr val="tx1"/>
                </a:solidFill>
                <a:effectLst/>
                <a:latin typeface="+mn-lt"/>
                <a:ea typeface="+mn-ea"/>
                <a:cs typeface="+mn-cs"/>
              </a:rPr>
              <a:t>Qualities of Strategic Leaders</a:t>
            </a:r>
            <a:r>
              <a:rPr lang="en-US" sz="1200" kern="1200" dirty="0">
                <a:solidFill>
                  <a:schemeClr val="tx1"/>
                </a:solidFill>
                <a:effectLst/>
                <a:latin typeface="+mn-lt"/>
                <a:ea typeface="+mn-ea"/>
                <a:cs typeface="+mn-cs"/>
              </a:rPr>
              <a:t>: </a:t>
            </a:r>
          </a:p>
          <a:p>
            <a:pPr lvl="0"/>
            <a:r>
              <a:rPr lang="en-US" sz="1200" b="1" kern="1200" dirty="0">
                <a:solidFill>
                  <a:schemeClr val="tx1"/>
                </a:solidFill>
                <a:effectLst/>
                <a:latin typeface="+mn-lt"/>
                <a:ea typeface="+mn-ea"/>
                <a:cs typeface="+mn-cs"/>
              </a:rPr>
              <a:t>Adaptable</a:t>
            </a:r>
            <a:r>
              <a:rPr lang="en-US" sz="1200" kern="1200" dirty="0">
                <a:solidFill>
                  <a:schemeClr val="tx1"/>
                </a:solidFill>
                <a:effectLst/>
                <a:latin typeface="+mn-lt"/>
                <a:ea typeface="+mn-ea"/>
                <a:cs typeface="+mn-cs"/>
              </a:rPr>
              <a:t>:  The ability to adapt to change and guide others through change is important to strategic leaders.</a:t>
            </a:r>
          </a:p>
          <a:p>
            <a:pPr lvl="0"/>
            <a:r>
              <a:rPr lang="en-US" sz="1200" b="1" kern="1200" dirty="0">
                <a:solidFill>
                  <a:schemeClr val="tx1"/>
                </a:solidFill>
                <a:effectLst/>
                <a:latin typeface="+mn-lt"/>
                <a:ea typeface="+mn-ea"/>
                <a:cs typeface="+mn-cs"/>
              </a:rPr>
              <a:t>Thoughtful</a:t>
            </a:r>
            <a:r>
              <a:rPr lang="en-US" sz="1200" kern="1200" dirty="0">
                <a:solidFill>
                  <a:schemeClr val="tx1"/>
                </a:solidFill>
                <a:effectLst/>
                <a:latin typeface="+mn-lt"/>
                <a:ea typeface="+mn-ea"/>
                <a:cs typeface="+mn-cs"/>
              </a:rPr>
              <a:t>: Leaders consider why things are happening before they take action.</a:t>
            </a:r>
          </a:p>
          <a:p>
            <a:pPr lvl="0"/>
            <a:r>
              <a:rPr lang="en-US" sz="1200" b="1" kern="1200" dirty="0">
                <a:solidFill>
                  <a:schemeClr val="tx1"/>
                </a:solidFill>
                <a:effectLst/>
                <a:latin typeface="+mn-lt"/>
                <a:ea typeface="+mn-ea"/>
                <a:cs typeface="+mn-cs"/>
              </a:rPr>
              <a:t>Empowering</a:t>
            </a:r>
            <a:r>
              <a:rPr lang="en-US" sz="1200" kern="1200" dirty="0">
                <a:solidFill>
                  <a:schemeClr val="tx1"/>
                </a:solidFill>
                <a:effectLst/>
                <a:latin typeface="+mn-lt"/>
                <a:ea typeface="+mn-ea"/>
                <a:cs typeface="+mn-cs"/>
              </a:rPr>
              <a:t>: Strategic leaders motivate employees and encourage creativity and initiative.</a:t>
            </a:r>
          </a:p>
          <a:p>
            <a:pPr lvl="0"/>
            <a:r>
              <a:rPr lang="en-US" sz="1200" b="1" kern="1200" dirty="0">
                <a:solidFill>
                  <a:schemeClr val="tx1"/>
                </a:solidFill>
                <a:effectLst/>
                <a:latin typeface="+mn-lt"/>
                <a:ea typeface="+mn-ea"/>
                <a:cs typeface="+mn-cs"/>
              </a:rPr>
              <a:t>Intentiona</a:t>
            </a:r>
            <a:r>
              <a:rPr lang="en-US" sz="1200" kern="1200" dirty="0">
                <a:solidFill>
                  <a:schemeClr val="tx1"/>
                </a:solidFill>
                <a:effectLst/>
                <a:latin typeface="+mn-lt"/>
                <a:ea typeface="+mn-ea"/>
                <a:cs typeface="+mn-cs"/>
              </a:rPr>
              <a:t>l: Strategic planning requires leaders to make informed decisions.</a:t>
            </a:r>
          </a:p>
          <a:p>
            <a:r>
              <a:rPr lang="en-US" sz="1200" b="1" kern="1200" dirty="0">
                <a:solidFill>
                  <a:schemeClr val="tx1"/>
                </a:solidFill>
                <a:effectLst/>
                <a:latin typeface="+mn-lt"/>
                <a:ea typeface="+mn-ea"/>
                <a:cs typeface="+mn-cs"/>
              </a:rPr>
              <a:t>Rewarding</a:t>
            </a:r>
            <a:r>
              <a:rPr lang="en-US" sz="1200" kern="1200" dirty="0">
                <a:solidFill>
                  <a:schemeClr val="tx1"/>
                </a:solidFill>
                <a:effectLst/>
                <a:latin typeface="+mn-lt"/>
                <a:ea typeface="+mn-ea"/>
                <a:cs typeface="+mn-cs"/>
              </a:rPr>
              <a:t>: Recognizing and rewarding talent is a motivational tool of strategic leaders </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qualities of strategic leaders and what they do.</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Strategic Leadership</a:t>
            </a:r>
          </a:p>
          <a:p>
            <a:r>
              <a:rPr lang="en-US" sz="1200" kern="1200" dirty="0">
                <a:solidFill>
                  <a:schemeClr val="tx1"/>
                </a:solidFill>
                <a:effectLst/>
                <a:latin typeface="+mn-lt"/>
                <a:ea typeface="+mn-ea"/>
                <a:cs typeface="+mn-cs"/>
              </a:rPr>
              <a:t>Consider how to act as a strategic leader.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Twenty-Five: Strategic Leadership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alone. Discuss ideas in small groups Review the concepts as a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Explain that there is a shortage of strategic leaders. An article in Forbes estimates that only 10 percent of managers are strategic leaders.</a:t>
            </a:r>
          </a:p>
          <a:p>
            <a:r>
              <a:rPr lang="en-US" sz="1200" u="sng" kern="1200" dirty="0">
                <a:solidFill>
                  <a:schemeClr val="tx1"/>
                </a:solidFill>
                <a:effectLst/>
                <a:latin typeface="+mn-lt"/>
                <a:ea typeface="+mn-ea"/>
                <a:cs typeface="+mn-cs"/>
                <a:hlinkClick r:id="rId3"/>
              </a:rPr>
              <a:t>http://www.forbes.com/2010/10/27/three-strengths-strategy-leadership-managing-ccl.html</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small group discussion or review to save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qualities of a strategic leader?</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168</a:t>
            </a:fld>
            <a:endParaRPr lang="en-US" dirty="0"/>
          </a:p>
        </p:txBody>
      </p:sp>
    </p:spTree>
    <p:extLst>
      <p:ext uri="{BB962C8B-B14F-4D97-AF65-F5344CB8AC3E}">
        <p14:creationId xmlns:p14="http://schemas.microsoft.com/office/powerpoint/2010/main" val="102812226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Connie moved at a snail's pace through the office with her head hanging low. Jim welcomed her with a huge grin and Connie kept her eyes on the ground. Jim recognized that Connie had lost her motivation and decided to help Connie get some pep in her step and return to the ray of sunshine she had always been around the office. Jim motivated Connie with his winning attitude and his eternal optimism and reminded Connie to visit the wall of heroes and see her photo plastered all over it. Connie felt reminded that she once had been a shining star in the office and thanked Jim for the walk down memory lane. They placed the awards Connie had received in her cubicle to speak to her every time she saw clouds in the sky and kept her alert and she could stand tall ready to face her day.</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169</a:t>
            </a:fld>
            <a:endParaRPr lang="en-US" dirty="0"/>
          </a:p>
        </p:txBody>
      </p:sp>
    </p:spTree>
    <p:extLst>
      <p:ext uri="{BB962C8B-B14F-4D97-AF65-F5344CB8AC3E}">
        <p14:creationId xmlns:p14="http://schemas.microsoft.com/office/powerpoint/2010/main" val="33971432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this workshop is coming to a close, we hope that your journey to improve your middle management skills is just beginning. Please take a moment to review and update your action plan. This will be a key tool to guide your progress in the days, weeks, months, and years to come. We wish you the best of luck on the rest of your travels! </a:t>
            </a:r>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180</a:t>
            </a:fld>
            <a:endParaRPr lang="en-US" dirty="0"/>
          </a:p>
        </p:txBody>
      </p:sp>
    </p:spTree>
    <p:extLst>
      <p:ext uri="{BB962C8B-B14F-4D97-AF65-F5344CB8AC3E}">
        <p14:creationId xmlns:p14="http://schemas.microsoft.com/office/powerpoint/2010/main" val="175344793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Steven Covey</a:t>
            </a:r>
            <a:r>
              <a:rPr lang="en-US" sz="1200" kern="1200" dirty="0">
                <a:solidFill>
                  <a:schemeClr val="tx1"/>
                </a:solidFill>
                <a:effectLst/>
                <a:latin typeface="+mn-lt"/>
                <a:ea typeface="+mn-ea"/>
                <a:cs typeface="+mn-cs"/>
              </a:rPr>
              <a:t>: Management works in the system; leadership works on the system.</a:t>
            </a:r>
          </a:p>
          <a:p>
            <a:pPr lvl="0"/>
            <a:r>
              <a:rPr lang="en-US" sz="1200" b="1" kern="1200" dirty="0">
                <a:solidFill>
                  <a:schemeClr val="tx1"/>
                </a:solidFill>
                <a:effectLst/>
                <a:latin typeface="+mn-lt"/>
                <a:ea typeface="+mn-ea"/>
                <a:cs typeface="+mn-cs"/>
              </a:rPr>
              <a:t>H.S.M Burns</a:t>
            </a:r>
            <a:r>
              <a:rPr lang="en-US" sz="1200" kern="1200" dirty="0">
                <a:solidFill>
                  <a:schemeClr val="tx1"/>
                </a:solidFill>
                <a:effectLst/>
                <a:latin typeface="+mn-lt"/>
                <a:ea typeface="+mn-ea"/>
                <a:cs typeface="+mn-cs"/>
              </a:rPr>
              <a:t>: A good manager is a man who isn’t worried about his own career but rather the careers of those who work for him.</a:t>
            </a:r>
          </a:p>
          <a:p>
            <a:pPr lvl="0"/>
            <a:r>
              <a:rPr lang="en-US" sz="1200" b="1" kern="1200" dirty="0">
                <a:solidFill>
                  <a:schemeClr val="tx1"/>
                </a:solidFill>
                <a:effectLst/>
                <a:latin typeface="+mn-lt"/>
                <a:ea typeface="+mn-ea"/>
                <a:cs typeface="+mn-cs"/>
              </a:rPr>
              <a:t>Robert Heller</a:t>
            </a:r>
            <a:r>
              <a:rPr lang="en-US" sz="1200" kern="1200" dirty="0">
                <a:solidFill>
                  <a:schemeClr val="tx1"/>
                </a:solidFill>
                <a:effectLst/>
                <a:latin typeface="+mn-lt"/>
                <a:ea typeface="+mn-ea"/>
                <a:cs typeface="+mn-cs"/>
              </a:rPr>
              <a:t>: Effective management always means asking the right question.</a:t>
            </a:r>
          </a:p>
          <a:p>
            <a:endParaRPr lang="en-US" dirty="0"/>
          </a:p>
        </p:txBody>
      </p:sp>
      <p:sp>
        <p:nvSpPr>
          <p:cNvPr id="4" name="Slide Number Placeholder 3"/>
          <p:cNvSpPr>
            <a:spLocks noGrp="1"/>
          </p:cNvSpPr>
          <p:nvPr>
            <p:ph type="sldNum" sz="quarter" idx="10"/>
          </p:nvPr>
        </p:nvSpPr>
        <p:spPr/>
        <p:txBody>
          <a:bodyPr/>
          <a:lstStyle/>
          <a:p>
            <a:pPr>
              <a:defRPr/>
            </a:pPr>
            <a:fld id="{D1DFDDA2-6CCF-435E-A9C9-9E16949D557E}" type="slidenum">
              <a:rPr lang="en-US" smtClean="0"/>
              <a:pPr>
                <a:defRPr/>
              </a:pPr>
              <a:t>181</a:t>
            </a:fld>
            <a:endParaRPr lang="en-US" dirty="0"/>
          </a:p>
        </p:txBody>
      </p:sp>
    </p:spTree>
    <p:extLst>
      <p:ext uri="{BB962C8B-B14F-4D97-AF65-F5344CB8AC3E}">
        <p14:creationId xmlns:p14="http://schemas.microsoft.com/office/powerpoint/2010/main" val="39052194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8</a:t>
            </a:fld>
            <a:endParaRPr lang="en-CA" dirty="0"/>
          </a:p>
        </p:txBody>
      </p:sp>
    </p:spTree>
    <p:extLst>
      <p:ext uri="{BB962C8B-B14F-4D97-AF65-F5344CB8AC3E}">
        <p14:creationId xmlns:p14="http://schemas.microsoft.com/office/powerpoint/2010/main" val="13207988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182</a:t>
            </a:fld>
            <a:endParaRPr lang="en-US" dirty="0"/>
          </a:p>
        </p:txBody>
      </p:sp>
    </p:spTree>
    <p:extLst>
      <p:ext uri="{BB962C8B-B14F-4D97-AF65-F5344CB8AC3E}">
        <p14:creationId xmlns:p14="http://schemas.microsoft.com/office/powerpoint/2010/main" val="10536486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183</a:t>
            </a:fld>
            <a:endParaRPr lang="en-US" dirty="0"/>
          </a:p>
        </p:txBody>
      </p:sp>
    </p:spTree>
    <p:extLst>
      <p:ext uri="{BB962C8B-B14F-4D97-AF65-F5344CB8AC3E}">
        <p14:creationId xmlns:p14="http://schemas.microsoft.com/office/powerpoint/2010/main" val="49153248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184</a:t>
            </a:fld>
            <a:endParaRPr lang="en-CA" dirty="0"/>
          </a:p>
        </p:txBody>
      </p:sp>
    </p:spTree>
    <p:extLst>
      <p:ext uri="{BB962C8B-B14F-4D97-AF65-F5344CB8AC3E}">
        <p14:creationId xmlns:p14="http://schemas.microsoft.com/office/powerpoint/2010/main" val="185422445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185</a:t>
            </a:fld>
            <a:endParaRPr lang="en-US" dirty="0"/>
          </a:p>
        </p:txBody>
      </p:sp>
    </p:spTree>
    <p:extLst>
      <p:ext uri="{BB962C8B-B14F-4D97-AF65-F5344CB8AC3E}">
        <p14:creationId xmlns:p14="http://schemas.microsoft.com/office/powerpoint/2010/main" val="214056865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186</a:t>
            </a:fld>
            <a:endParaRPr lang="en-US" dirty="0"/>
          </a:p>
        </p:txBody>
      </p:sp>
    </p:spTree>
    <p:extLst>
      <p:ext uri="{BB962C8B-B14F-4D97-AF65-F5344CB8AC3E}">
        <p14:creationId xmlns:p14="http://schemas.microsoft.com/office/powerpoint/2010/main" val="189649090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187</a:t>
            </a:fld>
            <a:endParaRPr lang="en-CA" dirty="0"/>
          </a:p>
        </p:txBody>
      </p:sp>
    </p:spTree>
    <p:extLst>
      <p:ext uri="{BB962C8B-B14F-4D97-AF65-F5344CB8AC3E}">
        <p14:creationId xmlns:p14="http://schemas.microsoft.com/office/powerpoint/2010/main" val="23746778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9</a:t>
            </a:fld>
            <a:endParaRPr lang="en-CA" dirty="0"/>
          </a:p>
        </p:txBody>
      </p:sp>
    </p:spTree>
    <p:extLst>
      <p:ext uri="{BB962C8B-B14F-4D97-AF65-F5344CB8AC3E}">
        <p14:creationId xmlns:p14="http://schemas.microsoft.com/office/powerpoint/2010/main" val="7704461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6" name="Rectangle 5"/>
          <p:cNvSpPr/>
          <p:nvPr userDrawn="1"/>
        </p:nvSpPr>
        <p:spPr>
          <a:xfrm>
            <a:off x="7391400" y="-23770"/>
            <a:ext cx="1752600" cy="6881769"/>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13" name="Text Placeholder 12"/>
          <p:cNvSpPr>
            <a:spLocks noGrp="1"/>
          </p:cNvSpPr>
          <p:nvPr>
            <p:ph type="body" sz="quarter" idx="10"/>
          </p:nvPr>
        </p:nvSpPr>
        <p:spPr>
          <a:xfrm>
            <a:off x="7380312" y="381000"/>
            <a:ext cx="1752600" cy="4056110"/>
          </a:xfrm>
          <a:noFill/>
          <a:ln>
            <a:noFill/>
          </a:ln>
        </p:spPr>
        <p:txBody>
          <a:bodyPr/>
          <a:lstStyle>
            <a:lvl1pPr marL="0" indent="0">
              <a:buNone/>
              <a:defRPr i="1" baseline="0">
                <a:solidFill>
                  <a:schemeClr val="tx1"/>
                </a:solidFill>
                <a:latin typeface="+mj-lt"/>
              </a:defRPr>
            </a:lvl1pPr>
          </a:lstStyle>
          <a:p>
            <a:pPr lvl="0"/>
            <a:r>
              <a:rPr lang="en-US" dirty="0"/>
              <a:t>Click to edit Master text styles</a:t>
            </a:r>
          </a:p>
        </p:txBody>
      </p:sp>
      <p:pic>
        <p:nvPicPr>
          <p:cNvPr id="7" name="Picture 6" descr="s00021"/>
          <p:cNvPicPr>
            <a:picLocks noChangeAspect="1"/>
          </p:cNvPicPr>
          <p:nvPr userDrawn="1"/>
        </p:nvPicPr>
        <p:blipFill rotWithShape="1">
          <a:blip r:embed="rId2">
            <a:extLst>
              <a:ext uri="{28A0092B-C50C-407E-A947-70E740481C1C}">
                <a14:useLocalDpi xmlns:a14="http://schemas.microsoft.com/office/drawing/2010/main" val="0"/>
              </a:ext>
            </a:extLst>
          </a:blip>
          <a:srcRect l="6756" t="4730" r="11260" b="5744"/>
          <a:stretch/>
        </p:blipFill>
        <p:spPr bwMode="auto">
          <a:xfrm>
            <a:off x="7436376" y="4437110"/>
            <a:ext cx="1662648" cy="2420887"/>
          </a:xfrm>
          <a:prstGeom prst="rect">
            <a:avLst/>
          </a:prstGeom>
          <a:noFill/>
          <a:ln>
            <a:noFill/>
          </a:ln>
        </p:spPr>
      </p:pic>
    </p:spTree>
    <p:extLst>
      <p:ext uri="{BB962C8B-B14F-4D97-AF65-F5344CB8AC3E}">
        <p14:creationId xmlns:p14="http://schemas.microsoft.com/office/powerpoint/2010/main" val="3947786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AIM section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35228646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 AIM section slide_CUSTOM-HD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sz="3200" i="1">
                <a:solidFill>
                  <a:srgbClr val="5A2854"/>
                </a:solidFill>
                <a:latin typeface="+mj-lt"/>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4" name="Text Placeholder 3">
            <a:extLst>
              <a:ext uri="{FF2B5EF4-FFF2-40B4-BE49-F238E27FC236}">
                <a16:creationId xmlns:a16="http://schemas.microsoft.com/office/drawing/2014/main" id="{0B6FF06A-E24D-4F83-9455-4C59BC96588C}"/>
              </a:ext>
            </a:extLst>
          </p:cNvPr>
          <p:cNvSpPr>
            <a:spLocks noGrp="1"/>
          </p:cNvSpPr>
          <p:nvPr>
            <p:ph type="body" sz="quarter" idx="11"/>
          </p:nvPr>
        </p:nvSpPr>
        <p:spPr>
          <a:xfrm>
            <a:off x="9677400" y="3733800"/>
            <a:ext cx="3657600" cy="2590800"/>
          </a:xfrm>
        </p:spPr>
        <p:txBody>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57662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tyle AIM Basic_CUSTOM-GF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10" name="Content Placeholder 3">
            <a:extLst>
              <a:ext uri="{FF2B5EF4-FFF2-40B4-BE49-F238E27FC236}">
                <a16:creationId xmlns:a16="http://schemas.microsoft.com/office/drawing/2014/main" id="{836BCF92-E315-4765-8534-ECE021097009}"/>
              </a:ext>
            </a:extLst>
          </p:cNvPr>
          <p:cNvSpPr>
            <a:spLocks noGrp="1"/>
          </p:cNvSpPr>
          <p:nvPr>
            <p:ph sz="quarter" idx="11" hasCustomPrompt="1"/>
          </p:nvPr>
        </p:nvSpPr>
        <p:spPr>
          <a:xfrm>
            <a:off x="179512" y="702668"/>
            <a:ext cx="8784976" cy="288032"/>
          </a:xfrm>
          <a:prstGeom prst="rect">
            <a:avLst/>
          </a:prstGeom>
        </p:spPr>
        <p:txBody>
          <a:bodyPr/>
          <a:lstStyle>
            <a:lvl1pPr marL="0" indent="0">
              <a:buNone/>
              <a:defRPr sz="1400" b="0">
                <a:solidFill>
                  <a:srgbClr val="7F7F7F"/>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2" name="Title 1">
            <a:extLst>
              <a:ext uri="{FF2B5EF4-FFF2-40B4-BE49-F238E27FC236}">
                <a16:creationId xmlns:a16="http://schemas.microsoft.com/office/drawing/2014/main" id="{D570B55A-8DA1-4A5C-BBB0-89D5F2F3A8ED}"/>
              </a:ext>
            </a:extLst>
          </p:cNvPr>
          <p:cNvSpPr>
            <a:spLocks noGrp="1"/>
          </p:cNvSpPr>
          <p:nvPr>
            <p:ph type="title"/>
          </p:nvPr>
        </p:nvSpPr>
        <p:spPr>
          <a:xfrm>
            <a:off x="179512" y="202331"/>
            <a:ext cx="8784976" cy="392067"/>
          </a:xfrm>
          <a:prstGeom prst="rect">
            <a:avLst/>
          </a:prstGeom>
        </p:spPr>
        <p:txBody>
          <a:bodyPr anchor="t"/>
          <a:lstStyle>
            <a:lvl1pPr algn="l">
              <a:defRPr sz="2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3769316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6000">
              <a:schemeClr val="bg1"/>
            </a:gs>
            <a:gs pos="100000">
              <a:schemeClr val="bg1">
                <a:lumMod val="50000"/>
              </a:schemeClr>
            </a:gs>
          </a:gsLst>
          <a:lin ang="135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Tree>
    <p:extLst>
      <p:ext uri="{BB962C8B-B14F-4D97-AF65-F5344CB8AC3E}">
        <p14:creationId xmlns:p14="http://schemas.microsoft.com/office/powerpoint/2010/main" val="1492674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3922226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8149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31094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277579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First Slid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0" name="TextBox 9">
            <a:extLst>
              <a:ext uri="{FF2B5EF4-FFF2-40B4-BE49-F238E27FC236}">
                <a16:creationId xmlns:a16="http://schemas.microsoft.com/office/drawing/2014/main" id="{D19A5886-A09D-499A-9D74-BD03D3715021}"/>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284308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ond Slide_Intr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0772A7-1B00-489A-B853-5357FC25FD71}"/>
              </a:ext>
            </a:extLst>
          </p:cNvPr>
          <p:cNvSpPr/>
          <p:nvPr userDrawn="1"/>
        </p:nvSpPr>
        <p:spPr>
          <a:xfrm>
            <a:off x="0" y="-27384"/>
            <a:ext cx="9144000" cy="4368120"/>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6" name="Picture 35">
            <a:extLst>
              <a:ext uri="{FF2B5EF4-FFF2-40B4-BE49-F238E27FC236}">
                <a16:creationId xmlns:a16="http://schemas.microsoft.com/office/drawing/2014/main" id="{97841E1B-8191-4FDD-819E-D8CDF661DF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2280" y="5517232"/>
            <a:ext cx="1924151" cy="938025"/>
          </a:xfrm>
          <a:prstGeom prst="rect">
            <a:avLst/>
          </a:prstGeom>
        </p:spPr>
      </p:pic>
      <p:sp>
        <p:nvSpPr>
          <p:cNvPr id="37" name="Rectangle 36">
            <a:extLst>
              <a:ext uri="{FF2B5EF4-FFF2-40B4-BE49-F238E27FC236}">
                <a16:creationId xmlns:a16="http://schemas.microsoft.com/office/drawing/2014/main" id="{3BF09324-533F-487E-BA0B-4350DB30FCA2}"/>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FC6B14-4A6D-48CF-83D1-C366CDF763DA}"/>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5080626F-948F-4E07-A5A2-FA07BDDB8ED4}"/>
              </a:ext>
            </a:extLst>
          </p:cNvPr>
          <p:cNvGrpSpPr/>
          <p:nvPr userDrawn="1"/>
        </p:nvGrpSpPr>
        <p:grpSpPr>
          <a:xfrm>
            <a:off x="-1332656" y="-339274"/>
            <a:ext cx="5472608" cy="5472608"/>
            <a:chOff x="-1452814" y="-339274"/>
            <a:chExt cx="5472608" cy="5472608"/>
          </a:xfrm>
        </p:grpSpPr>
        <p:sp>
          <p:nvSpPr>
            <p:cNvPr id="6" name="Freeform: Shape 5">
              <a:extLst>
                <a:ext uri="{FF2B5EF4-FFF2-40B4-BE49-F238E27FC236}">
                  <a16:creationId xmlns:a16="http://schemas.microsoft.com/office/drawing/2014/main" id="{3C51ECD1-0A1E-42CA-80BA-0F4BC2F9DC75}"/>
                </a:ext>
              </a:extLst>
            </p:cNvPr>
            <p:cNvSpPr/>
            <p:nvPr userDrawn="1"/>
          </p:nvSpPr>
          <p:spPr>
            <a:xfrm>
              <a:off x="-254000" y="1833880"/>
              <a:ext cx="939800" cy="1772920"/>
            </a:xfrm>
            <a:custGeom>
              <a:avLst/>
              <a:gdLst>
                <a:gd name="connsiteX0" fmla="*/ 228600 w 939800"/>
                <a:gd name="connsiteY0" fmla="*/ 10160 h 1772920"/>
                <a:gd name="connsiteX1" fmla="*/ 482600 w 939800"/>
                <a:gd name="connsiteY1" fmla="*/ 101600 h 1772920"/>
                <a:gd name="connsiteX2" fmla="*/ 513080 w 939800"/>
                <a:gd name="connsiteY2" fmla="*/ 152400 h 1772920"/>
                <a:gd name="connsiteX3" fmla="*/ 447040 w 939800"/>
                <a:gd name="connsiteY3" fmla="*/ 314960 h 1772920"/>
                <a:gd name="connsiteX4" fmla="*/ 558800 w 939800"/>
                <a:gd name="connsiteY4" fmla="*/ 416560 h 1772920"/>
                <a:gd name="connsiteX5" fmla="*/ 604520 w 939800"/>
                <a:gd name="connsiteY5" fmla="*/ 441960 h 1772920"/>
                <a:gd name="connsiteX6" fmla="*/ 741680 w 939800"/>
                <a:gd name="connsiteY6" fmla="*/ 375920 h 1772920"/>
                <a:gd name="connsiteX7" fmla="*/ 802640 w 939800"/>
                <a:gd name="connsiteY7" fmla="*/ 396240 h 1772920"/>
                <a:gd name="connsiteX8" fmla="*/ 878840 w 939800"/>
                <a:gd name="connsiteY8" fmla="*/ 518160 h 1772920"/>
                <a:gd name="connsiteX9" fmla="*/ 919480 w 939800"/>
                <a:gd name="connsiteY9" fmla="*/ 675640 h 1772920"/>
                <a:gd name="connsiteX10" fmla="*/ 787400 w 939800"/>
                <a:gd name="connsiteY10" fmla="*/ 762000 h 1772920"/>
                <a:gd name="connsiteX11" fmla="*/ 751840 w 939800"/>
                <a:gd name="connsiteY11" fmla="*/ 787400 h 1772920"/>
                <a:gd name="connsiteX12" fmla="*/ 762000 w 939800"/>
                <a:gd name="connsiteY12" fmla="*/ 924560 h 1772920"/>
                <a:gd name="connsiteX13" fmla="*/ 756920 w 939800"/>
                <a:gd name="connsiteY13" fmla="*/ 965200 h 1772920"/>
                <a:gd name="connsiteX14" fmla="*/ 909320 w 939800"/>
                <a:gd name="connsiteY14" fmla="*/ 1010920 h 1772920"/>
                <a:gd name="connsiteX15" fmla="*/ 939800 w 939800"/>
                <a:gd name="connsiteY15" fmla="*/ 1107440 h 1772920"/>
                <a:gd name="connsiteX16" fmla="*/ 853440 w 939800"/>
                <a:gd name="connsiteY16" fmla="*/ 1330960 h 1772920"/>
                <a:gd name="connsiteX17" fmla="*/ 802640 w 939800"/>
                <a:gd name="connsiteY17" fmla="*/ 1366520 h 1772920"/>
                <a:gd name="connsiteX18" fmla="*/ 635000 w 939800"/>
                <a:gd name="connsiteY18" fmla="*/ 1315720 h 1772920"/>
                <a:gd name="connsiteX19" fmla="*/ 508000 w 939800"/>
                <a:gd name="connsiteY19" fmla="*/ 1447800 h 1772920"/>
                <a:gd name="connsiteX20" fmla="*/ 563880 w 939800"/>
                <a:gd name="connsiteY20" fmla="*/ 1610360 h 1772920"/>
                <a:gd name="connsiteX21" fmla="*/ 487680 w 939800"/>
                <a:gd name="connsiteY21" fmla="*/ 1696720 h 1772920"/>
                <a:gd name="connsiteX22" fmla="*/ 299720 w 939800"/>
                <a:gd name="connsiteY22" fmla="*/ 1772920 h 1772920"/>
                <a:gd name="connsiteX23" fmla="*/ 203200 w 939800"/>
                <a:gd name="connsiteY23" fmla="*/ 1696720 h 1772920"/>
                <a:gd name="connsiteX24" fmla="*/ 172720 w 939800"/>
                <a:gd name="connsiteY24" fmla="*/ 1590040 h 1772920"/>
                <a:gd name="connsiteX25" fmla="*/ 0 w 939800"/>
                <a:gd name="connsiteY25" fmla="*/ 1615440 h 1772920"/>
                <a:gd name="connsiteX26" fmla="*/ 25400 w 939800"/>
                <a:gd name="connsiteY26" fmla="*/ 193040 h 1772920"/>
                <a:gd name="connsiteX27" fmla="*/ 121920 w 939800"/>
                <a:gd name="connsiteY27" fmla="*/ 177800 h 1772920"/>
                <a:gd name="connsiteX28" fmla="*/ 152400 w 939800"/>
                <a:gd name="connsiteY28" fmla="*/ 71120 h 1772920"/>
                <a:gd name="connsiteX29" fmla="*/ 177800 w 939800"/>
                <a:gd name="connsiteY29" fmla="*/ 0 h 1772920"/>
                <a:gd name="connsiteX30" fmla="*/ 228600 w 939800"/>
                <a:gd name="connsiteY30" fmla="*/ 10160 h 177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39800" h="1772920">
                  <a:moveTo>
                    <a:pt x="228600" y="10160"/>
                  </a:moveTo>
                  <a:lnTo>
                    <a:pt x="482600" y="101600"/>
                  </a:lnTo>
                  <a:lnTo>
                    <a:pt x="513080" y="152400"/>
                  </a:lnTo>
                  <a:lnTo>
                    <a:pt x="447040" y="314960"/>
                  </a:lnTo>
                  <a:lnTo>
                    <a:pt x="558800" y="416560"/>
                  </a:lnTo>
                  <a:lnTo>
                    <a:pt x="604520" y="441960"/>
                  </a:lnTo>
                  <a:lnTo>
                    <a:pt x="741680" y="375920"/>
                  </a:lnTo>
                  <a:lnTo>
                    <a:pt x="802640" y="396240"/>
                  </a:lnTo>
                  <a:lnTo>
                    <a:pt x="878840" y="518160"/>
                  </a:lnTo>
                  <a:lnTo>
                    <a:pt x="919480" y="675640"/>
                  </a:lnTo>
                  <a:lnTo>
                    <a:pt x="787400" y="762000"/>
                  </a:lnTo>
                  <a:lnTo>
                    <a:pt x="751840" y="787400"/>
                  </a:lnTo>
                  <a:lnTo>
                    <a:pt x="762000" y="924560"/>
                  </a:lnTo>
                  <a:lnTo>
                    <a:pt x="756920" y="965200"/>
                  </a:lnTo>
                  <a:lnTo>
                    <a:pt x="909320" y="1010920"/>
                  </a:lnTo>
                  <a:lnTo>
                    <a:pt x="939800" y="1107440"/>
                  </a:lnTo>
                  <a:lnTo>
                    <a:pt x="853440" y="1330960"/>
                  </a:lnTo>
                  <a:lnTo>
                    <a:pt x="802640" y="1366520"/>
                  </a:lnTo>
                  <a:lnTo>
                    <a:pt x="635000" y="1315720"/>
                  </a:lnTo>
                  <a:lnTo>
                    <a:pt x="508000" y="1447800"/>
                  </a:lnTo>
                  <a:lnTo>
                    <a:pt x="563880" y="1610360"/>
                  </a:lnTo>
                  <a:lnTo>
                    <a:pt x="487680" y="1696720"/>
                  </a:lnTo>
                  <a:lnTo>
                    <a:pt x="299720" y="1772920"/>
                  </a:lnTo>
                  <a:lnTo>
                    <a:pt x="203200" y="1696720"/>
                  </a:lnTo>
                  <a:lnTo>
                    <a:pt x="172720" y="1590040"/>
                  </a:lnTo>
                  <a:lnTo>
                    <a:pt x="0" y="1615440"/>
                  </a:lnTo>
                  <a:lnTo>
                    <a:pt x="25400" y="193040"/>
                  </a:lnTo>
                  <a:lnTo>
                    <a:pt x="121920" y="177800"/>
                  </a:lnTo>
                  <a:lnTo>
                    <a:pt x="152400" y="71120"/>
                  </a:lnTo>
                  <a:lnTo>
                    <a:pt x="177800" y="0"/>
                  </a:lnTo>
                  <a:lnTo>
                    <a:pt x="228600" y="101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F1E01F5-CDCF-4610-990E-A8CD60ADFB2D}"/>
                </a:ext>
              </a:extLst>
            </p:cNvPr>
            <p:cNvSpPr/>
            <p:nvPr userDrawn="1"/>
          </p:nvSpPr>
          <p:spPr>
            <a:xfrm>
              <a:off x="-577420" y="2364030"/>
              <a:ext cx="756932" cy="737318"/>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F00A568-C945-4D2F-979A-907D70DB30B2}"/>
                </a:ext>
              </a:extLst>
            </p:cNvPr>
            <p:cNvSpPr/>
            <p:nvPr userDrawn="1"/>
          </p:nvSpPr>
          <p:spPr>
            <a:xfrm>
              <a:off x="482600" y="3098800"/>
              <a:ext cx="1498600" cy="1508760"/>
            </a:xfrm>
            <a:custGeom>
              <a:avLst/>
              <a:gdLst>
                <a:gd name="connsiteX0" fmla="*/ 325120 w 1498600"/>
                <a:gd name="connsiteY0" fmla="*/ 127000 h 1508760"/>
                <a:gd name="connsiteX1" fmla="*/ 548640 w 1498600"/>
                <a:gd name="connsiteY1" fmla="*/ 10160 h 1508760"/>
                <a:gd name="connsiteX2" fmla="*/ 655320 w 1498600"/>
                <a:gd name="connsiteY2" fmla="*/ 162560 h 1508760"/>
                <a:gd name="connsiteX3" fmla="*/ 782320 w 1498600"/>
                <a:gd name="connsiteY3" fmla="*/ 152400 h 1508760"/>
                <a:gd name="connsiteX4" fmla="*/ 843280 w 1498600"/>
                <a:gd name="connsiteY4" fmla="*/ 106680 h 1508760"/>
                <a:gd name="connsiteX5" fmla="*/ 889000 w 1498600"/>
                <a:gd name="connsiteY5" fmla="*/ 0 h 1508760"/>
                <a:gd name="connsiteX6" fmla="*/ 1132840 w 1498600"/>
                <a:gd name="connsiteY6" fmla="*/ 91440 h 1508760"/>
                <a:gd name="connsiteX7" fmla="*/ 1097280 w 1498600"/>
                <a:gd name="connsiteY7" fmla="*/ 264160 h 1508760"/>
                <a:gd name="connsiteX8" fmla="*/ 1209040 w 1498600"/>
                <a:gd name="connsiteY8" fmla="*/ 355600 h 1508760"/>
                <a:gd name="connsiteX9" fmla="*/ 1361440 w 1498600"/>
                <a:gd name="connsiteY9" fmla="*/ 304800 h 1508760"/>
                <a:gd name="connsiteX10" fmla="*/ 1493520 w 1498600"/>
                <a:gd name="connsiteY10" fmla="*/ 543560 h 1508760"/>
                <a:gd name="connsiteX11" fmla="*/ 1346200 w 1498600"/>
                <a:gd name="connsiteY11" fmla="*/ 645160 h 1508760"/>
                <a:gd name="connsiteX12" fmla="*/ 1351280 w 1498600"/>
                <a:gd name="connsiteY12" fmla="*/ 802640 h 1508760"/>
                <a:gd name="connsiteX13" fmla="*/ 1498600 w 1498600"/>
                <a:gd name="connsiteY13" fmla="*/ 868680 h 1508760"/>
                <a:gd name="connsiteX14" fmla="*/ 1447800 w 1498600"/>
                <a:gd name="connsiteY14" fmla="*/ 1046480 h 1508760"/>
                <a:gd name="connsiteX15" fmla="*/ 1402080 w 1498600"/>
                <a:gd name="connsiteY15" fmla="*/ 1132840 h 1508760"/>
                <a:gd name="connsiteX16" fmla="*/ 1249680 w 1498600"/>
                <a:gd name="connsiteY16" fmla="*/ 1102360 h 1508760"/>
                <a:gd name="connsiteX17" fmla="*/ 1158240 w 1498600"/>
                <a:gd name="connsiteY17" fmla="*/ 1198880 h 1508760"/>
                <a:gd name="connsiteX18" fmla="*/ 1209040 w 1498600"/>
                <a:gd name="connsiteY18" fmla="*/ 1346200 h 1508760"/>
                <a:gd name="connsiteX19" fmla="*/ 1143000 w 1498600"/>
                <a:gd name="connsiteY19" fmla="*/ 1422400 h 1508760"/>
                <a:gd name="connsiteX20" fmla="*/ 1016000 w 1498600"/>
                <a:gd name="connsiteY20" fmla="*/ 1488440 h 1508760"/>
                <a:gd name="connsiteX21" fmla="*/ 944880 w 1498600"/>
                <a:gd name="connsiteY21" fmla="*/ 1483360 h 1508760"/>
                <a:gd name="connsiteX22" fmla="*/ 853440 w 1498600"/>
                <a:gd name="connsiteY22" fmla="*/ 1336040 h 1508760"/>
                <a:gd name="connsiteX23" fmla="*/ 711200 w 1498600"/>
                <a:gd name="connsiteY23" fmla="*/ 1346200 h 1508760"/>
                <a:gd name="connsiteX24" fmla="*/ 660400 w 1498600"/>
                <a:gd name="connsiteY24" fmla="*/ 1457960 h 1508760"/>
                <a:gd name="connsiteX25" fmla="*/ 614680 w 1498600"/>
                <a:gd name="connsiteY25" fmla="*/ 1508760 h 1508760"/>
                <a:gd name="connsiteX26" fmla="*/ 375920 w 1498600"/>
                <a:gd name="connsiteY26" fmla="*/ 1412240 h 1508760"/>
                <a:gd name="connsiteX27" fmla="*/ 406400 w 1498600"/>
                <a:gd name="connsiteY27" fmla="*/ 1234440 h 1508760"/>
                <a:gd name="connsiteX28" fmla="*/ 309880 w 1498600"/>
                <a:gd name="connsiteY28" fmla="*/ 1148080 h 1508760"/>
                <a:gd name="connsiteX29" fmla="*/ 177800 w 1498600"/>
                <a:gd name="connsiteY29" fmla="*/ 1193800 h 1508760"/>
                <a:gd name="connsiteX30" fmla="*/ 91440 w 1498600"/>
                <a:gd name="connsiteY30" fmla="*/ 1143000 h 1508760"/>
                <a:gd name="connsiteX31" fmla="*/ 20320 w 1498600"/>
                <a:gd name="connsiteY31" fmla="*/ 944880 h 1508760"/>
                <a:gd name="connsiteX32" fmla="*/ 172720 w 1498600"/>
                <a:gd name="connsiteY32" fmla="*/ 853440 h 1508760"/>
                <a:gd name="connsiteX33" fmla="*/ 172720 w 1498600"/>
                <a:gd name="connsiteY33" fmla="*/ 690880 h 1508760"/>
                <a:gd name="connsiteX34" fmla="*/ 0 w 1498600"/>
                <a:gd name="connsiteY34" fmla="*/ 640080 h 1508760"/>
                <a:gd name="connsiteX35" fmla="*/ 50800 w 1498600"/>
                <a:gd name="connsiteY35" fmla="*/ 467360 h 1508760"/>
                <a:gd name="connsiteX36" fmla="*/ 127000 w 1498600"/>
                <a:gd name="connsiteY36" fmla="*/ 360680 h 1508760"/>
                <a:gd name="connsiteX37" fmla="*/ 279400 w 1498600"/>
                <a:gd name="connsiteY37" fmla="*/ 406400 h 1508760"/>
                <a:gd name="connsiteX38" fmla="*/ 381000 w 1498600"/>
                <a:gd name="connsiteY38" fmla="*/ 284480 h 1508760"/>
                <a:gd name="connsiteX39" fmla="*/ 325120 w 1498600"/>
                <a:gd name="connsiteY39" fmla="*/ 12700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98600" h="1508760">
                  <a:moveTo>
                    <a:pt x="325120" y="127000"/>
                  </a:moveTo>
                  <a:lnTo>
                    <a:pt x="548640" y="10160"/>
                  </a:lnTo>
                  <a:lnTo>
                    <a:pt x="655320" y="162560"/>
                  </a:lnTo>
                  <a:lnTo>
                    <a:pt x="782320" y="152400"/>
                  </a:lnTo>
                  <a:lnTo>
                    <a:pt x="843280" y="106680"/>
                  </a:lnTo>
                  <a:lnTo>
                    <a:pt x="889000" y="0"/>
                  </a:lnTo>
                  <a:lnTo>
                    <a:pt x="1132840" y="91440"/>
                  </a:lnTo>
                  <a:lnTo>
                    <a:pt x="1097280" y="264160"/>
                  </a:lnTo>
                  <a:lnTo>
                    <a:pt x="1209040" y="355600"/>
                  </a:lnTo>
                  <a:lnTo>
                    <a:pt x="1361440" y="304800"/>
                  </a:lnTo>
                  <a:lnTo>
                    <a:pt x="1493520" y="543560"/>
                  </a:lnTo>
                  <a:lnTo>
                    <a:pt x="1346200" y="645160"/>
                  </a:lnTo>
                  <a:lnTo>
                    <a:pt x="1351280" y="802640"/>
                  </a:lnTo>
                  <a:lnTo>
                    <a:pt x="1498600" y="868680"/>
                  </a:lnTo>
                  <a:lnTo>
                    <a:pt x="1447800" y="1046480"/>
                  </a:lnTo>
                  <a:lnTo>
                    <a:pt x="1402080" y="1132840"/>
                  </a:lnTo>
                  <a:lnTo>
                    <a:pt x="1249680" y="1102360"/>
                  </a:lnTo>
                  <a:lnTo>
                    <a:pt x="1158240" y="1198880"/>
                  </a:lnTo>
                  <a:lnTo>
                    <a:pt x="1209040" y="1346200"/>
                  </a:lnTo>
                  <a:lnTo>
                    <a:pt x="1143000" y="1422400"/>
                  </a:lnTo>
                  <a:lnTo>
                    <a:pt x="1016000" y="1488440"/>
                  </a:lnTo>
                  <a:lnTo>
                    <a:pt x="944880" y="1483360"/>
                  </a:lnTo>
                  <a:lnTo>
                    <a:pt x="853440" y="1336040"/>
                  </a:lnTo>
                  <a:lnTo>
                    <a:pt x="711200" y="1346200"/>
                  </a:lnTo>
                  <a:lnTo>
                    <a:pt x="660400" y="1457960"/>
                  </a:lnTo>
                  <a:lnTo>
                    <a:pt x="614680" y="1508760"/>
                  </a:lnTo>
                  <a:lnTo>
                    <a:pt x="375920" y="1412240"/>
                  </a:lnTo>
                  <a:lnTo>
                    <a:pt x="406400" y="1234440"/>
                  </a:lnTo>
                  <a:lnTo>
                    <a:pt x="309880" y="1148080"/>
                  </a:lnTo>
                  <a:lnTo>
                    <a:pt x="177800" y="1193800"/>
                  </a:lnTo>
                  <a:lnTo>
                    <a:pt x="91440" y="1143000"/>
                  </a:lnTo>
                  <a:lnTo>
                    <a:pt x="20320" y="944880"/>
                  </a:lnTo>
                  <a:lnTo>
                    <a:pt x="172720" y="853440"/>
                  </a:lnTo>
                  <a:lnTo>
                    <a:pt x="172720" y="690880"/>
                  </a:lnTo>
                  <a:lnTo>
                    <a:pt x="0" y="640080"/>
                  </a:lnTo>
                  <a:lnTo>
                    <a:pt x="50800" y="467360"/>
                  </a:lnTo>
                  <a:lnTo>
                    <a:pt x="127000" y="360680"/>
                  </a:lnTo>
                  <a:lnTo>
                    <a:pt x="279400" y="406400"/>
                  </a:lnTo>
                  <a:lnTo>
                    <a:pt x="381000" y="284480"/>
                  </a:lnTo>
                  <a:lnTo>
                    <a:pt x="325120" y="127000"/>
                  </a:lnTo>
                  <a:close/>
                </a:path>
              </a:pathLst>
            </a:cu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EFED6D7-804D-4585-AA35-F837EF4A7146}"/>
                </a:ext>
              </a:extLst>
            </p:cNvPr>
            <p:cNvSpPr/>
            <p:nvPr userDrawn="1"/>
          </p:nvSpPr>
          <p:spPr>
            <a:xfrm>
              <a:off x="935952" y="3553219"/>
              <a:ext cx="611712" cy="595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C4213004-B02D-4B66-974B-D08A1460F0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346449">
              <a:off x="-1452814" y="-339274"/>
              <a:ext cx="5472608" cy="5472608"/>
            </a:xfrm>
            <a:prstGeom prst="rect">
              <a:avLst/>
            </a:prstGeom>
          </p:spPr>
        </p:pic>
        <p:sp>
          <p:nvSpPr>
            <p:cNvPr id="18" name="Rectangle 17">
              <a:extLst>
                <a:ext uri="{FF2B5EF4-FFF2-40B4-BE49-F238E27FC236}">
                  <a16:creationId xmlns:a16="http://schemas.microsoft.com/office/drawing/2014/main" id="{B8C07E03-DC79-4459-B3BC-4ABA06B38F71}"/>
                </a:ext>
              </a:extLst>
            </p:cNvPr>
            <p:cNvSpPr/>
            <p:nvPr userDrawn="1"/>
          </p:nvSpPr>
          <p:spPr>
            <a:xfrm>
              <a:off x="1283490" y="887917"/>
              <a:ext cx="1584176" cy="1509113"/>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26">
              <a:extLst>
                <a:ext uri="{FF2B5EF4-FFF2-40B4-BE49-F238E27FC236}">
                  <a16:creationId xmlns:a16="http://schemas.microsoft.com/office/drawing/2014/main" id="{C980503E-F827-4529-8663-36320244715F}"/>
                </a:ext>
              </a:extLst>
            </p:cNvPr>
            <p:cNvSpPr/>
            <p:nvPr userDrawn="1"/>
          </p:nvSpPr>
          <p:spPr>
            <a:xfrm>
              <a:off x="1115616" y="1065183"/>
              <a:ext cx="1764726" cy="1220098"/>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9">
            <a:extLst>
              <a:ext uri="{FF2B5EF4-FFF2-40B4-BE49-F238E27FC236}">
                <a16:creationId xmlns:a16="http://schemas.microsoft.com/office/drawing/2014/main" id="{878D67EF-EC46-4733-A9EB-EF28BACA6B5A}"/>
              </a:ext>
            </a:extLst>
          </p:cNvPr>
          <p:cNvSpPr>
            <a:spLocks noGrp="1"/>
          </p:cNvSpPr>
          <p:nvPr>
            <p:ph type="body" sz="quarter" idx="10" hasCustomPrompt="1"/>
          </p:nvPr>
        </p:nvSpPr>
        <p:spPr>
          <a:xfrm>
            <a:off x="3923928" y="1171201"/>
            <a:ext cx="4968875" cy="1008062"/>
          </a:xfrm>
          <a:prstGeom prst="rect">
            <a:avLst/>
          </a:prstGeom>
        </p:spPr>
        <p:txBody>
          <a:bodyPr anchor="ctr"/>
          <a:lstStyle>
            <a:lvl1pPr marL="0" indent="0" algn="l">
              <a:buNone/>
              <a:defRPr b="1">
                <a:solidFill>
                  <a:schemeClr val="bg1"/>
                </a:solidFill>
                <a:latin typeface="Arial" panose="020B0604020202020204" pitchFamily="34" charset="0"/>
                <a:cs typeface="Arial" panose="020B0604020202020204" pitchFamily="34" charset="0"/>
              </a:defRPr>
            </a:lvl1pPr>
          </a:lstStyle>
          <a:p>
            <a:pPr lvl="0"/>
            <a:r>
              <a:rPr lang="en-US" dirty="0"/>
              <a:t>Click to edit master</a:t>
            </a:r>
          </a:p>
        </p:txBody>
      </p:sp>
      <p:sp>
        <p:nvSpPr>
          <p:cNvPr id="41" name="Title 1">
            <a:extLst>
              <a:ext uri="{FF2B5EF4-FFF2-40B4-BE49-F238E27FC236}">
                <a16:creationId xmlns:a16="http://schemas.microsoft.com/office/drawing/2014/main" id="{838B283D-6182-4711-8A94-925FCF2F439F}"/>
              </a:ext>
            </a:extLst>
          </p:cNvPr>
          <p:cNvSpPr>
            <a:spLocks noGrp="1"/>
          </p:cNvSpPr>
          <p:nvPr userDrawn="1">
            <p:ph type="title" hasCustomPrompt="1"/>
          </p:nvPr>
        </p:nvSpPr>
        <p:spPr>
          <a:xfrm>
            <a:off x="2016224" y="4437112"/>
            <a:ext cx="7127776" cy="1143000"/>
          </a:xfrm>
          <a:prstGeom prst="rect">
            <a:avLst/>
          </a:prstGeom>
        </p:spPr>
        <p:txBody>
          <a:bodyPr anchor="t"/>
          <a:lstStyle>
            <a:lvl1pPr algn="l">
              <a:defRPr sz="3200" b="0">
                <a:solidFill>
                  <a:srgbClr val="A74A9C"/>
                </a:solidFill>
                <a:latin typeface="Arial" panose="020B0604020202020204" pitchFamily="34" charset="0"/>
                <a:cs typeface="Arial" panose="020B0604020202020204" pitchFamily="34" charset="0"/>
              </a:defRPr>
            </a:lvl1pPr>
          </a:lstStyle>
          <a:p>
            <a:r>
              <a:rPr lang="en-US" dirty="0"/>
              <a:t>CLICK TO EDIT</a:t>
            </a:r>
          </a:p>
        </p:txBody>
      </p:sp>
      <p:sp>
        <p:nvSpPr>
          <p:cNvPr id="29" name="TextBox 28">
            <a:extLst>
              <a:ext uri="{FF2B5EF4-FFF2-40B4-BE49-F238E27FC236}">
                <a16:creationId xmlns:a16="http://schemas.microsoft.com/office/drawing/2014/main" id="{2575398F-4B12-4845-A825-32F30B2253FC}"/>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85664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Styl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3738126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9514A8F1-9BD3-4DF9-9C1E-765FA9C3DBAC}" type="datetimeFigureOut">
              <a:rPr lang="en-US"/>
              <a:pPr>
                <a:defRPr/>
              </a:pPr>
              <a:t>7/21/2017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61E569B2-C4FD-4031-8514-158F9272BFF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1.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1.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1.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1.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2.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2.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2.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1.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2.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0.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3.xml"/><Relationship Id="rId1" Type="http://schemas.openxmlformats.org/officeDocument/2006/relationships/slideLayout" Target="../slideLayouts/slideLayout6.xml"/><Relationship Id="rId4" Type="http://schemas.openxmlformats.org/officeDocument/2006/relationships/image" Target="../media/image10.svg"/></Relationships>
</file>

<file path=ppt/slides/_rels/slide18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4.xml"/><Relationship Id="rId1" Type="http://schemas.openxmlformats.org/officeDocument/2006/relationships/slideLayout" Target="../slideLayouts/slideLayout6.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2.svg"/></Relationships>
</file>

<file path=ppt/slides/_rels/slide18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sv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6920841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C1DF5-72CF-4BFA-9984-4FB6E565DC8F}"/>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AF504A62-EC39-4A45-859F-10DC816989CF}"/>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7404500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71222621-07C7-4AE0-AB94-F331614E5438}"/>
              </a:ext>
            </a:extLst>
          </p:cNvPr>
          <p:cNvSpPr>
            <a:spLocks noGrp="1"/>
          </p:cNvSpPr>
          <p:nvPr>
            <p:ph sz="quarter" idx="11"/>
          </p:nvPr>
        </p:nvSpPr>
        <p:spPr/>
        <p:txBody>
          <a:bodyPr/>
          <a:lstStyle/>
          <a:p>
            <a:endParaRPr lang="en-US"/>
          </a:p>
        </p:txBody>
      </p:sp>
      <p:sp>
        <p:nvSpPr>
          <p:cNvPr id="39938" name="Title 1"/>
          <p:cNvSpPr>
            <a:spLocks noGrp="1"/>
          </p:cNvSpPr>
          <p:nvPr>
            <p:ph type="title"/>
          </p:nvPr>
        </p:nvSpPr>
        <p:spPr/>
        <p:txBody>
          <a:bodyPr/>
          <a:lstStyle/>
          <a:p>
            <a:r>
              <a:rPr lang="en-US" dirty="0"/>
              <a:t>Corporate, Industry, Firm Level Strategies</a:t>
            </a:r>
          </a:p>
        </p:txBody>
      </p:sp>
      <p:grpSp>
        <p:nvGrpSpPr>
          <p:cNvPr id="2" name="Group 1">
            <a:extLst>
              <a:ext uri="{FF2B5EF4-FFF2-40B4-BE49-F238E27FC236}">
                <a16:creationId xmlns:a16="http://schemas.microsoft.com/office/drawing/2014/main" id="{AF1BE220-9C48-4D22-9B8B-CEFA14B6DB05}"/>
              </a:ext>
            </a:extLst>
          </p:cNvPr>
          <p:cNvGrpSpPr/>
          <p:nvPr/>
        </p:nvGrpSpPr>
        <p:grpSpPr>
          <a:xfrm>
            <a:off x="344866" y="1600352"/>
            <a:ext cx="8341934" cy="4525658"/>
            <a:chOff x="344866" y="1600352"/>
            <a:chExt cx="8341934" cy="4525658"/>
          </a:xfrm>
        </p:grpSpPr>
        <p:sp>
          <p:nvSpPr>
            <p:cNvPr id="4" name="Straight Connector 3">
              <a:extLst>
                <a:ext uri="{FF2B5EF4-FFF2-40B4-BE49-F238E27FC236}">
                  <a16:creationId xmlns:a16="http://schemas.microsoft.com/office/drawing/2014/main" id="{541C3CB6-00FA-4960-9225-6AFB6FD3AD71}"/>
                </a:ext>
              </a:extLst>
            </p:cNvPr>
            <p:cNvSpPr/>
            <p:nvPr/>
          </p:nvSpPr>
          <p:spPr>
            <a:xfrm>
              <a:off x="457200" y="6126010"/>
              <a:ext cx="8229600" cy="0"/>
            </a:xfrm>
            <a:prstGeom prst="line">
              <a:avLst/>
            </a:prstGeom>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5" name="Straight Connector 4">
              <a:extLst>
                <a:ext uri="{FF2B5EF4-FFF2-40B4-BE49-F238E27FC236}">
                  <a16:creationId xmlns:a16="http://schemas.microsoft.com/office/drawing/2014/main" id="{BF428051-E4F4-4664-9547-2B75F4DCFC43}"/>
                </a:ext>
              </a:extLst>
            </p:cNvPr>
            <p:cNvSpPr/>
            <p:nvPr/>
          </p:nvSpPr>
          <p:spPr>
            <a:xfrm>
              <a:off x="457200" y="4593126"/>
              <a:ext cx="8229600" cy="0"/>
            </a:xfrm>
            <a:prstGeom prst="line">
              <a:avLst/>
            </a:prstGeom>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6" name="Straight Connector 5">
              <a:extLst>
                <a:ext uri="{FF2B5EF4-FFF2-40B4-BE49-F238E27FC236}">
                  <a16:creationId xmlns:a16="http://schemas.microsoft.com/office/drawing/2014/main" id="{3BE8954B-48D6-4FC1-AD9A-B268855CE708}"/>
                </a:ext>
              </a:extLst>
            </p:cNvPr>
            <p:cNvSpPr/>
            <p:nvPr/>
          </p:nvSpPr>
          <p:spPr>
            <a:xfrm>
              <a:off x="457200" y="3060242"/>
              <a:ext cx="8229600" cy="0"/>
            </a:xfrm>
            <a:prstGeom prst="line">
              <a:avLst/>
            </a:prstGeom>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7" name="Freeform: Shape 6">
              <a:extLst>
                <a:ext uri="{FF2B5EF4-FFF2-40B4-BE49-F238E27FC236}">
                  <a16:creationId xmlns:a16="http://schemas.microsoft.com/office/drawing/2014/main" id="{F00FF1D2-6969-4A54-9FEF-1717B8BE78AE}"/>
                </a:ext>
              </a:extLst>
            </p:cNvPr>
            <p:cNvSpPr/>
            <p:nvPr/>
          </p:nvSpPr>
          <p:spPr>
            <a:xfrm>
              <a:off x="2996125" y="1600352"/>
              <a:ext cx="5536331" cy="1459889"/>
            </a:xfrm>
            <a:custGeom>
              <a:avLst/>
              <a:gdLst>
                <a:gd name="connsiteX0" fmla="*/ 0 w 5536331"/>
                <a:gd name="connsiteY0" fmla="*/ 0 h 1459889"/>
                <a:gd name="connsiteX1" fmla="*/ 5536331 w 5536331"/>
                <a:gd name="connsiteY1" fmla="*/ 0 h 1459889"/>
                <a:gd name="connsiteX2" fmla="*/ 5536331 w 5536331"/>
                <a:gd name="connsiteY2" fmla="*/ 1459889 h 1459889"/>
                <a:gd name="connsiteX3" fmla="*/ 0 w 5536331"/>
                <a:gd name="connsiteY3" fmla="*/ 1459889 h 1459889"/>
                <a:gd name="connsiteX4" fmla="*/ 0 w 5536331"/>
                <a:gd name="connsiteY4" fmla="*/ 0 h 1459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6331" h="1459889">
                  <a:moveTo>
                    <a:pt x="0" y="0"/>
                  </a:moveTo>
                  <a:lnTo>
                    <a:pt x="5536331" y="0"/>
                  </a:lnTo>
                  <a:lnTo>
                    <a:pt x="5536331" y="1459889"/>
                  </a:lnTo>
                  <a:lnTo>
                    <a:pt x="0" y="145988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2390" tIns="72390" rIns="72390" bIns="72390" numCol="1" spcCol="1270" anchor="b" anchorCtr="0">
              <a:noAutofit/>
            </a:bodyPr>
            <a:lstStyle/>
            <a:p>
              <a:pPr marL="0" lvl="0" indent="0" algn="l" defTabSz="1689100">
                <a:lnSpc>
                  <a:spcPct val="90000"/>
                </a:lnSpc>
                <a:spcBef>
                  <a:spcPct val="0"/>
                </a:spcBef>
                <a:spcAft>
                  <a:spcPct val="35000"/>
                </a:spcAft>
                <a:buNone/>
              </a:pPr>
              <a:r>
                <a:rPr lang="en-US" sz="3800" kern="1200" dirty="0"/>
                <a:t>Top level of the company</a:t>
              </a:r>
              <a:endParaRPr lang="en-US" sz="3800" b="0" kern="1200" dirty="0"/>
            </a:p>
          </p:txBody>
        </p:sp>
        <p:sp>
          <p:nvSpPr>
            <p:cNvPr id="8" name="Freeform: Shape 7">
              <a:extLst>
                <a:ext uri="{FF2B5EF4-FFF2-40B4-BE49-F238E27FC236}">
                  <a16:creationId xmlns:a16="http://schemas.microsoft.com/office/drawing/2014/main" id="{47F57083-844B-4092-8DA2-9193E97B2B47}"/>
                </a:ext>
              </a:extLst>
            </p:cNvPr>
            <p:cNvSpPr/>
            <p:nvPr/>
          </p:nvSpPr>
          <p:spPr>
            <a:xfrm>
              <a:off x="344866" y="1600352"/>
              <a:ext cx="2589032" cy="1459889"/>
            </a:xfrm>
            <a:custGeom>
              <a:avLst/>
              <a:gdLst>
                <a:gd name="connsiteX0" fmla="*/ 243363 w 2589032"/>
                <a:gd name="connsiteY0" fmla="*/ 0 h 1459889"/>
                <a:gd name="connsiteX1" fmla="*/ 2345669 w 2589032"/>
                <a:gd name="connsiteY1" fmla="*/ 0 h 1459889"/>
                <a:gd name="connsiteX2" fmla="*/ 2589032 w 2589032"/>
                <a:gd name="connsiteY2" fmla="*/ 243363 h 1459889"/>
                <a:gd name="connsiteX3" fmla="*/ 2589032 w 2589032"/>
                <a:gd name="connsiteY3" fmla="*/ 1459889 h 1459889"/>
                <a:gd name="connsiteX4" fmla="*/ 2589032 w 2589032"/>
                <a:gd name="connsiteY4" fmla="*/ 1459889 h 1459889"/>
                <a:gd name="connsiteX5" fmla="*/ 0 w 2589032"/>
                <a:gd name="connsiteY5" fmla="*/ 1459889 h 1459889"/>
                <a:gd name="connsiteX6" fmla="*/ 0 w 2589032"/>
                <a:gd name="connsiteY6" fmla="*/ 1459889 h 1459889"/>
                <a:gd name="connsiteX7" fmla="*/ 0 w 2589032"/>
                <a:gd name="connsiteY7" fmla="*/ 243363 h 1459889"/>
                <a:gd name="connsiteX8" fmla="*/ 243363 w 2589032"/>
                <a:gd name="connsiteY8" fmla="*/ 0 h 1459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9032" h="1459889">
                  <a:moveTo>
                    <a:pt x="243363" y="0"/>
                  </a:moveTo>
                  <a:lnTo>
                    <a:pt x="2345669" y="0"/>
                  </a:lnTo>
                  <a:cubicBezTo>
                    <a:pt x="2480075" y="0"/>
                    <a:pt x="2589032" y="108957"/>
                    <a:pt x="2589032" y="243363"/>
                  </a:cubicBezTo>
                  <a:lnTo>
                    <a:pt x="2589032" y="1459889"/>
                  </a:lnTo>
                  <a:lnTo>
                    <a:pt x="2589032" y="1459889"/>
                  </a:lnTo>
                  <a:lnTo>
                    <a:pt x="0" y="1459889"/>
                  </a:lnTo>
                  <a:lnTo>
                    <a:pt x="0" y="1459889"/>
                  </a:lnTo>
                  <a:lnTo>
                    <a:pt x="0" y="243363"/>
                  </a:lnTo>
                  <a:cubicBezTo>
                    <a:pt x="0" y="108957"/>
                    <a:pt x="108957" y="0"/>
                    <a:pt x="243363" y="0"/>
                  </a:cubicBez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3669" tIns="143669" rIns="143669" bIns="72390" numCol="1" spcCol="1270" anchor="ctr" anchorCtr="0">
              <a:noAutofit/>
            </a:bodyPr>
            <a:lstStyle/>
            <a:p>
              <a:pPr marL="0" lvl="0" indent="0" algn="ctr" defTabSz="1689100">
                <a:lnSpc>
                  <a:spcPct val="90000"/>
                </a:lnSpc>
                <a:spcBef>
                  <a:spcPct val="0"/>
                </a:spcBef>
                <a:spcAft>
                  <a:spcPct val="35000"/>
                </a:spcAft>
                <a:buNone/>
              </a:pPr>
              <a:r>
                <a:rPr lang="en-US" sz="3800" b="0" kern="1200" dirty="0"/>
                <a:t>Corporate Strategies</a:t>
              </a:r>
            </a:p>
          </p:txBody>
        </p:sp>
        <p:sp>
          <p:nvSpPr>
            <p:cNvPr id="9" name="Freeform: Shape 8">
              <a:extLst>
                <a:ext uri="{FF2B5EF4-FFF2-40B4-BE49-F238E27FC236}">
                  <a16:creationId xmlns:a16="http://schemas.microsoft.com/office/drawing/2014/main" id="{2C23792F-EC5A-4BC1-AC71-B41C1E75B06B}"/>
                </a:ext>
              </a:extLst>
            </p:cNvPr>
            <p:cNvSpPr/>
            <p:nvPr/>
          </p:nvSpPr>
          <p:spPr>
            <a:xfrm>
              <a:off x="3007330" y="3133236"/>
              <a:ext cx="5536331" cy="1459889"/>
            </a:xfrm>
            <a:custGeom>
              <a:avLst/>
              <a:gdLst>
                <a:gd name="connsiteX0" fmla="*/ 0 w 5536331"/>
                <a:gd name="connsiteY0" fmla="*/ 0 h 1459889"/>
                <a:gd name="connsiteX1" fmla="*/ 5536331 w 5536331"/>
                <a:gd name="connsiteY1" fmla="*/ 0 h 1459889"/>
                <a:gd name="connsiteX2" fmla="*/ 5536331 w 5536331"/>
                <a:gd name="connsiteY2" fmla="*/ 1459889 h 1459889"/>
                <a:gd name="connsiteX3" fmla="*/ 0 w 5536331"/>
                <a:gd name="connsiteY3" fmla="*/ 1459889 h 1459889"/>
                <a:gd name="connsiteX4" fmla="*/ 0 w 5536331"/>
                <a:gd name="connsiteY4" fmla="*/ 0 h 1459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6331" h="1459889">
                  <a:moveTo>
                    <a:pt x="0" y="0"/>
                  </a:moveTo>
                  <a:lnTo>
                    <a:pt x="5536331" y="0"/>
                  </a:lnTo>
                  <a:lnTo>
                    <a:pt x="5536331" y="1459889"/>
                  </a:lnTo>
                  <a:lnTo>
                    <a:pt x="0" y="145988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2390" tIns="72390" rIns="72390" bIns="72390" numCol="1" spcCol="1270" anchor="b" anchorCtr="0">
              <a:noAutofit/>
            </a:bodyPr>
            <a:lstStyle/>
            <a:p>
              <a:pPr marL="0" lvl="0" indent="0" algn="l" defTabSz="1689100">
                <a:lnSpc>
                  <a:spcPct val="90000"/>
                </a:lnSpc>
                <a:spcBef>
                  <a:spcPct val="0"/>
                </a:spcBef>
                <a:spcAft>
                  <a:spcPct val="35000"/>
                </a:spcAft>
                <a:buNone/>
              </a:pPr>
              <a:r>
                <a:rPr lang="en-US" sz="3800" kern="1200" dirty="0"/>
                <a:t>Examines how to compete in the industry</a:t>
              </a:r>
              <a:endParaRPr lang="en-US" sz="3800" b="0" kern="1200" dirty="0"/>
            </a:p>
          </p:txBody>
        </p:sp>
        <p:sp>
          <p:nvSpPr>
            <p:cNvPr id="10" name="Freeform: Shape 9">
              <a:extLst>
                <a:ext uri="{FF2B5EF4-FFF2-40B4-BE49-F238E27FC236}">
                  <a16:creationId xmlns:a16="http://schemas.microsoft.com/office/drawing/2014/main" id="{E8A0C6EC-119B-4B36-9EE5-615694BCCCF4}"/>
                </a:ext>
              </a:extLst>
            </p:cNvPr>
            <p:cNvSpPr/>
            <p:nvPr/>
          </p:nvSpPr>
          <p:spPr>
            <a:xfrm>
              <a:off x="344866" y="3133236"/>
              <a:ext cx="2589032" cy="1459889"/>
            </a:xfrm>
            <a:custGeom>
              <a:avLst/>
              <a:gdLst>
                <a:gd name="connsiteX0" fmla="*/ 243363 w 2589032"/>
                <a:gd name="connsiteY0" fmla="*/ 0 h 1459889"/>
                <a:gd name="connsiteX1" fmla="*/ 2345669 w 2589032"/>
                <a:gd name="connsiteY1" fmla="*/ 0 h 1459889"/>
                <a:gd name="connsiteX2" fmla="*/ 2589032 w 2589032"/>
                <a:gd name="connsiteY2" fmla="*/ 243363 h 1459889"/>
                <a:gd name="connsiteX3" fmla="*/ 2589032 w 2589032"/>
                <a:gd name="connsiteY3" fmla="*/ 1459889 h 1459889"/>
                <a:gd name="connsiteX4" fmla="*/ 2589032 w 2589032"/>
                <a:gd name="connsiteY4" fmla="*/ 1459889 h 1459889"/>
                <a:gd name="connsiteX5" fmla="*/ 0 w 2589032"/>
                <a:gd name="connsiteY5" fmla="*/ 1459889 h 1459889"/>
                <a:gd name="connsiteX6" fmla="*/ 0 w 2589032"/>
                <a:gd name="connsiteY6" fmla="*/ 1459889 h 1459889"/>
                <a:gd name="connsiteX7" fmla="*/ 0 w 2589032"/>
                <a:gd name="connsiteY7" fmla="*/ 243363 h 1459889"/>
                <a:gd name="connsiteX8" fmla="*/ 243363 w 2589032"/>
                <a:gd name="connsiteY8" fmla="*/ 0 h 1459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9032" h="1459889">
                  <a:moveTo>
                    <a:pt x="243363" y="0"/>
                  </a:moveTo>
                  <a:lnTo>
                    <a:pt x="2345669" y="0"/>
                  </a:lnTo>
                  <a:cubicBezTo>
                    <a:pt x="2480075" y="0"/>
                    <a:pt x="2589032" y="108957"/>
                    <a:pt x="2589032" y="243363"/>
                  </a:cubicBezTo>
                  <a:lnTo>
                    <a:pt x="2589032" y="1459889"/>
                  </a:lnTo>
                  <a:lnTo>
                    <a:pt x="2589032" y="1459889"/>
                  </a:lnTo>
                  <a:lnTo>
                    <a:pt x="0" y="1459889"/>
                  </a:lnTo>
                  <a:lnTo>
                    <a:pt x="0" y="1459889"/>
                  </a:lnTo>
                  <a:lnTo>
                    <a:pt x="0" y="243363"/>
                  </a:lnTo>
                  <a:cubicBezTo>
                    <a:pt x="0" y="108957"/>
                    <a:pt x="108957" y="0"/>
                    <a:pt x="243363" y="0"/>
                  </a:cubicBezTo>
                  <a:close/>
                </a:path>
              </a:pathLst>
            </a:custGeom>
          </p:spPr>
          <p:style>
            <a:lnRef idx="2">
              <a:schemeClr val="accent3">
                <a:hueOff val="5625132"/>
                <a:satOff val="-8440"/>
                <a:lumOff val="-1373"/>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43669" tIns="143669" rIns="143669" bIns="72390" numCol="1" spcCol="1270" anchor="ctr" anchorCtr="0">
              <a:noAutofit/>
            </a:bodyPr>
            <a:lstStyle/>
            <a:p>
              <a:pPr marL="0" lvl="0" indent="0" algn="ctr" defTabSz="1689100">
                <a:lnSpc>
                  <a:spcPct val="90000"/>
                </a:lnSpc>
                <a:spcBef>
                  <a:spcPct val="0"/>
                </a:spcBef>
                <a:spcAft>
                  <a:spcPct val="35000"/>
                </a:spcAft>
                <a:buNone/>
              </a:pPr>
              <a:r>
                <a:rPr lang="en-US" sz="3800" b="0" kern="1200" dirty="0"/>
                <a:t>Industry Strategies</a:t>
              </a:r>
            </a:p>
          </p:txBody>
        </p:sp>
        <p:sp>
          <p:nvSpPr>
            <p:cNvPr id="11" name="Freeform: Shape 10">
              <a:extLst>
                <a:ext uri="{FF2B5EF4-FFF2-40B4-BE49-F238E27FC236}">
                  <a16:creationId xmlns:a16="http://schemas.microsoft.com/office/drawing/2014/main" id="{EB594FFA-0913-4227-AF06-AC11DCFAEFFD}"/>
                </a:ext>
              </a:extLst>
            </p:cNvPr>
            <p:cNvSpPr/>
            <p:nvPr/>
          </p:nvSpPr>
          <p:spPr>
            <a:xfrm>
              <a:off x="2986016" y="4666120"/>
              <a:ext cx="5536331" cy="1459889"/>
            </a:xfrm>
            <a:custGeom>
              <a:avLst/>
              <a:gdLst>
                <a:gd name="connsiteX0" fmla="*/ 0 w 5536331"/>
                <a:gd name="connsiteY0" fmla="*/ 0 h 1459889"/>
                <a:gd name="connsiteX1" fmla="*/ 5536331 w 5536331"/>
                <a:gd name="connsiteY1" fmla="*/ 0 h 1459889"/>
                <a:gd name="connsiteX2" fmla="*/ 5536331 w 5536331"/>
                <a:gd name="connsiteY2" fmla="*/ 1459889 h 1459889"/>
                <a:gd name="connsiteX3" fmla="*/ 0 w 5536331"/>
                <a:gd name="connsiteY3" fmla="*/ 1459889 h 1459889"/>
                <a:gd name="connsiteX4" fmla="*/ 0 w 5536331"/>
                <a:gd name="connsiteY4" fmla="*/ 0 h 1459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6331" h="1459889">
                  <a:moveTo>
                    <a:pt x="0" y="0"/>
                  </a:moveTo>
                  <a:lnTo>
                    <a:pt x="5536331" y="0"/>
                  </a:lnTo>
                  <a:lnTo>
                    <a:pt x="5536331" y="1459889"/>
                  </a:lnTo>
                  <a:lnTo>
                    <a:pt x="0" y="145988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0485" tIns="70485" rIns="70485" bIns="70485" numCol="1" spcCol="1270" anchor="b" anchorCtr="0">
              <a:noAutofit/>
            </a:bodyPr>
            <a:lstStyle/>
            <a:p>
              <a:pPr marL="0" lvl="0" indent="0" algn="l" defTabSz="1644650">
                <a:lnSpc>
                  <a:spcPct val="90000"/>
                </a:lnSpc>
                <a:spcBef>
                  <a:spcPct val="0"/>
                </a:spcBef>
                <a:spcAft>
                  <a:spcPct val="35000"/>
                </a:spcAft>
                <a:buNone/>
              </a:pPr>
              <a:r>
                <a:rPr lang="en-US" sz="3700" kern="1200" dirty="0"/>
                <a:t>Deals directly with competition</a:t>
              </a:r>
            </a:p>
          </p:txBody>
        </p:sp>
        <p:sp>
          <p:nvSpPr>
            <p:cNvPr id="12" name="Freeform: Shape 11">
              <a:extLst>
                <a:ext uri="{FF2B5EF4-FFF2-40B4-BE49-F238E27FC236}">
                  <a16:creationId xmlns:a16="http://schemas.microsoft.com/office/drawing/2014/main" id="{3FC641A0-B317-4DED-8883-EA2F0E3929B6}"/>
                </a:ext>
              </a:extLst>
            </p:cNvPr>
            <p:cNvSpPr/>
            <p:nvPr/>
          </p:nvSpPr>
          <p:spPr>
            <a:xfrm>
              <a:off x="344866" y="4666120"/>
              <a:ext cx="2589032" cy="1459889"/>
            </a:xfrm>
            <a:custGeom>
              <a:avLst/>
              <a:gdLst>
                <a:gd name="connsiteX0" fmla="*/ 243363 w 2589032"/>
                <a:gd name="connsiteY0" fmla="*/ 0 h 1459889"/>
                <a:gd name="connsiteX1" fmla="*/ 2345669 w 2589032"/>
                <a:gd name="connsiteY1" fmla="*/ 0 h 1459889"/>
                <a:gd name="connsiteX2" fmla="*/ 2589032 w 2589032"/>
                <a:gd name="connsiteY2" fmla="*/ 243363 h 1459889"/>
                <a:gd name="connsiteX3" fmla="*/ 2589032 w 2589032"/>
                <a:gd name="connsiteY3" fmla="*/ 1459889 h 1459889"/>
                <a:gd name="connsiteX4" fmla="*/ 2589032 w 2589032"/>
                <a:gd name="connsiteY4" fmla="*/ 1459889 h 1459889"/>
                <a:gd name="connsiteX5" fmla="*/ 0 w 2589032"/>
                <a:gd name="connsiteY5" fmla="*/ 1459889 h 1459889"/>
                <a:gd name="connsiteX6" fmla="*/ 0 w 2589032"/>
                <a:gd name="connsiteY6" fmla="*/ 1459889 h 1459889"/>
                <a:gd name="connsiteX7" fmla="*/ 0 w 2589032"/>
                <a:gd name="connsiteY7" fmla="*/ 243363 h 1459889"/>
                <a:gd name="connsiteX8" fmla="*/ 243363 w 2589032"/>
                <a:gd name="connsiteY8" fmla="*/ 0 h 1459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9032" h="1459889">
                  <a:moveTo>
                    <a:pt x="243363" y="0"/>
                  </a:moveTo>
                  <a:lnTo>
                    <a:pt x="2345669" y="0"/>
                  </a:lnTo>
                  <a:cubicBezTo>
                    <a:pt x="2480075" y="0"/>
                    <a:pt x="2589032" y="108957"/>
                    <a:pt x="2589032" y="243363"/>
                  </a:cubicBezTo>
                  <a:lnTo>
                    <a:pt x="2589032" y="1459889"/>
                  </a:lnTo>
                  <a:lnTo>
                    <a:pt x="2589032" y="1459889"/>
                  </a:lnTo>
                  <a:lnTo>
                    <a:pt x="0" y="1459889"/>
                  </a:lnTo>
                  <a:lnTo>
                    <a:pt x="0" y="1459889"/>
                  </a:lnTo>
                  <a:lnTo>
                    <a:pt x="0" y="243363"/>
                  </a:lnTo>
                  <a:cubicBezTo>
                    <a:pt x="0" y="108957"/>
                    <a:pt x="108957" y="0"/>
                    <a:pt x="243363" y="0"/>
                  </a:cubicBezTo>
                  <a:close/>
                </a:path>
              </a:pathLst>
            </a:custGeom>
          </p:spPr>
          <p:style>
            <a:lnRef idx="2">
              <a:schemeClr val="accent3">
                <a:hueOff val="11250264"/>
                <a:satOff val="-16880"/>
                <a:lumOff val="-2745"/>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41764" tIns="141764" rIns="141764" bIns="70485" numCol="1" spcCol="1270" anchor="ctr" anchorCtr="0">
              <a:noAutofit/>
            </a:bodyPr>
            <a:lstStyle/>
            <a:p>
              <a:pPr marL="0" lvl="0" indent="0" algn="ctr" defTabSz="1644650">
                <a:lnSpc>
                  <a:spcPct val="90000"/>
                </a:lnSpc>
                <a:spcBef>
                  <a:spcPct val="0"/>
                </a:spcBef>
                <a:spcAft>
                  <a:spcPct val="35000"/>
                </a:spcAft>
                <a:buNone/>
              </a:pPr>
              <a:r>
                <a:rPr lang="en-US" sz="3700" b="0" kern="1200" dirty="0"/>
                <a:t>Firm Strategies</a:t>
              </a:r>
            </a:p>
          </p:txBody>
        </p:sp>
      </p:gr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BB2B8815-2EFD-45F5-A343-53828FD35543}"/>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noProof="0" dirty="0"/>
              <a:t>Case Study</a:t>
            </a:r>
          </a:p>
        </p:txBody>
      </p:sp>
      <p:grpSp>
        <p:nvGrpSpPr>
          <p:cNvPr id="3" name="Group 2">
            <a:extLst>
              <a:ext uri="{FF2B5EF4-FFF2-40B4-BE49-F238E27FC236}">
                <a16:creationId xmlns:a16="http://schemas.microsoft.com/office/drawing/2014/main" id="{3C59A574-E4E8-4512-9FDB-8C1056DE241C}"/>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4AB3A76F-F819-4F00-B3AC-73821ECF59F5}"/>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7119" tIns="68069" rIns="87119" bIns="68069" numCol="1" spcCol="1270" anchor="ctr" anchorCtr="0">
              <a:noAutofit/>
            </a:bodyPr>
            <a:lstStyle/>
            <a:p>
              <a:pPr marL="0" lvl="0" indent="0" algn="ctr" defTabSz="1333500">
                <a:lnSpc>
                  <a:spcPct val="90000"/>
                </a:lnSpc>
                <a:spcBef>
                  <a:spcPct val="0"/>
                </a:spcBef>
                <a:spcAft>
                  <a:spcPct val="35000"/>
                </a:spcAft>
                <a:buNone/>
              </a:pPr>
              <a:r>
                <a:rPr lang="en-US" sz="3000" kern="1200" dirty="0"/>
                <a:t>Kelly missed the mark when it came to keeping her eyes on the goals of the company</a:t>
              </a:r>
            </a:p>
          </p:txBody>
        </p:sp>
        <p:sp>
          <p:nvSpPr>
            <p:cNvPr id="5" name="Rectangle: Rounded Corners 4">
              <a:extLst>
                <a:ext uri="{FF2B5EF4-FFF2-40B4-BE49-F238E27FC236}">
                  <a16:creationId xmlns:a16="http://schemas.microsoft.com/office/drawing/2014/main" id="{B5713B33-FC9D-4CBC-AEF8-D83ACA8DA073}"/>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8B436298-BACC-44CD-B86E-DA555EAF5312}"/>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Kelly waved the white flag and asked Jane for help</a:t>
              </a:r>
            </a:p>
          </p:txBody>
        </p:sp>
        <p:sp>
          <p:nvSpPr>
            <p:cNvPr id="7" name="Rectangle: Rounded Corners 6">
              <a:extLst>
                <a:ext uri="{FF2B5EF4-FFF2-40B4-BE49-F238E27FC236}">
                  <a16:creationId xmlns:a16="http://schemas.microsoft.com/office/drawing/2014/main" id="{6A382967-9EC9-4125-B162-2E76EED79AFC}"/>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DCD12162-A6CD-43F9-8C58-69A45C2C9D70}"/>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Together they practiced and honed some good goals</a:t>
              </a:r>
            </a:p>
          </p:txBody>
        </p:sp>
        <p:sp>
          <p:nvSpPr>
            <p:cNvPr id="9" name="Rectangle: Rounded Corners 8">
              <a:extLst>
                <a:ext uri="{FF2B5EF4-FFF2-40B4-BE49-F238E27FC236}">
                  <a16:creationId xmlns:a16="http://schemas.microsoft.com/office/drawing/2014/main" id="{13EFEFFD-9C89-47FD-81B6-478D6D2FC657}"/>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ADD41F0A-8FE7-4289-98AF-F2BC0B269EBA}"/>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Kelly victoriously chose the road to organizational paradise</a:t>
              </a:r>
            </a:p>
          </p:txBody>
        </p:sp>
      </p:grpSp>
    </p:spTree>
    <p:extLst>
      <p:ext uri="{BB962C8B-B14F-4D97-AF65-F5344CB8AC3E}">
        <p14:creationId xmlns:p14="http://schemas.microsoft.com/office/powerpoint/2010/main" val="22511930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Organizational ____________ is an important aspect of business success.</a:t>
            </a:r>
          </a:p>
          <a:p>
            <a:pPr marL="685800" lvl="0">
              <a:lnSpc>
                <a:spcPct val="115000"/>
              </a:lnSpc>
              <a:spcBef>
                <a:spcPts val="0"/>
              </a:spcBef>
              <a:spcAft>
                <a:spcPts val="0"/>
              </a:spcAft>
              <a:buFont typeface="+mj-lt"/>
              <a:buAutoNum type="alphaLcParenR"/>
            </a:pPr>
            <a:r>
              <a:rPr lang="en-US" dirty="0">
                <a:ea typeface="Times New Roman"/>
                <a:cs typeface="Times New Roman"/>
              </a:rPr>
              <a:t>Crucial</a:t>
            </a:r>
          </a:p>
          <a:p>
            <a:pPr marL="685800" lvl="0">
              <a:lnSpc>
                <a:spcPct val="115000"/>
              </a:lnSpc>
              <a:spcBef>
                <a:spcPts val="0"/>
              </a:spcBef>
              <a:spcAft>
                <a:spcPts val="0"/>
              </a:spcAft>
              <a:buFont typeface="+mj-lt"/>
              <a:buAutoNum type="alphaLcParenR"/>
            </a:pPr>
            <a:r>
              <a:rPr lang="en-US" dirty="0">
                <a:ea typeface="Times New Roman"/>
                <a:cs typeface="Times New Roman"/>
              </a:rPr>
              <a:t>Negative</a:t>
            </a:r>
          </a:p>
          <a:p>
            <a:pPr marL="685800" lvl="0">
              <a:lnSpc>
                <a:spcPct val="115000"/>
              </a:lnSpc>
              <a:spcBef>
                <a:spcPts val="0"/>
              </a:spcBef>
              <a:spcAft>
                <a:spcPts val="0"/>
              </a:spcAft>
              <a:buFont typeface="+mj-lt"/>
              <a:buAutoNum type="alphaLcParenR"/>
            </a:pPr>
            <a:r>
              <a:rPr lang="en-US" dirty="0">
                <a:ea typeface="Times New Roman"/>
                <a:cs typeface="Times New Roman"/>
              </a:rPr>
              <a:t>Informative</a:t>
            </a:r>
          </a:p>
          <a:p>
            <a:pPr marL="685800" lvl="0">
              <a:lnSpc>
                <a:spcPct val="115000"/>
              </a:lnSpc>
              <a:spcBef>
                <a:spcPts val="0"/>
              </a:spcBef>
              <a:spcAft>
                <a:spcPts val="0"/>
              </a:spcAft>
              <a:buFont typeface="+mj-lt"/>
              <a:buAutoNum type="alphaLcParenR"/>
            </a:pPr>
            <a:r>
              <a:rPr lang="en-US" dirty="0">
                <a:ea typeface="Times New Roman"/>
                <a:cs typeface="Times New Roman"/>
              </a:rPr>
              <a:t>Strategy</a:t>
            </a:r>
          </a:p>
          <a:p>
            <a:pPr marL="342900" lvl="0">
              <a:lnSpc>
                <a:spcPct val="115000"/>
              </a:lnSpc>
              <a:spcBef>
                <a:spcPts val="1200"/>
              </a:spcBef>
              <a:spcAft>
                <a:spcPts val="1000"/>
              </a:spcAft>
              <a:buFont typeface="+mj-lt"/>
              <a:buAutoNum type="arabicPeriod" startAt="2"/>
            </a:pPr>
            <a:r>
              <a:rPr lang="en-US" dirty="0">
                <a:ea typeface="Times New Roman"/>
                <a:cs typeface="Times New Roman"/>
              </a:rPr>
              <a:t>It uses the __________ and goals of the organization to develop plans.</a:t>
            </a:r>
          </a:p>
          <a:p>
            <a:pPr marL="685800" lvl="0">
              <a:lnSpc>
                <a:spcPct val="115000"/>
              </a:lnSpc>
              <a:spcBef>
                <a:spcPts val="0"/>
              </a:spcBef>
              <a:spcAft>
                <a:spcPts val="0"/>
              </a:spcAft>
              <a:buFont typeface="+mj-lt"/>
              <a:buAutoNum type="alphaLcParenR"/>
            </a:pPr>
            <a:r>
              <a:rPr lang="en-US" dirty="0">
                <a:ea typeface="Times New Roman"/>
                <a:cs typeface="Times New Roman"/>
              </a:rPr>
              <a:t>Words</a:t>
            </a:r>
          </a:p>
          <a:p>
            <a:pPr marL="685800" lvl="0">
              <a:lnSpc>
                <a:spcPct val="115000"/>
              </a:lnSpc>
              <a:spcBef>
                <a:spcPts val="0"/>
              </a:spcBef>
              <a:spcAft>
                <a:spcPts val="0"/>
              </a:spcAft>
              <a:buFont typeface="+mj-lt"/>
              <a:buAutoNum type="alphaLcParenR"/>
            </a:pPr>
            <a:r>
              <a:rPr lang="en-US" dirty="0">
                <a:ea typeface="Times New Roman"/>
                <a:cs typeface="Times New Roman"/>
              </a:rPr>
              <a:t>Purpose</a:t>
            </a:r>
          </a:p>
          <a:p>
            <a:pPr marL="685800" lvl="0">
              <a:lnSpc>
                <a:spcPct val="115000"/>
              </a:lnSpc>
              <a:spcBef>
                <a:spcPts val="0"/>
              </a:spcBef>
              <a:spcAft>
                <a:spcPts val="0"/>
              </a:spcAft>
              <a:buFont typeface="+mj-lt"/>
              <a:buAutoNum type="alphaLcParenR"/>
            </a:pPr>
            <a:r>
              <a:rPr lang="en-US" dirty="0">
                <a:ea typeface="Times New Roman"/>
                <a:cs typeface="Times New Roman"/>
              </a:rPr>
              <a:t>Missions</a:t>
            </a:r>
          </a:p>
          <a:p>
            <a:pPr marL="685800" lvl="0">
              <a:lnSpc>
                <a:spcPct val="115000"/>
              </a:lnSpc>
              <a:spcBef>
                <a:spcPts val="0"/>
              </a:spcBef>
              <a:spcAft>
                <a:spcPts val="0"/>
              </a:spcAft>
              <a:buFont typeface="+mj-lt"/>
              <a:buAutoNum type="alphaLcParenR"/>
            </a:pPr>
            <a:r>
              <a:rPr lang="en-US" dirty="0">
                <a:ea typeface="Times New Roman"/>
                <a:cs typeface="Times New Roman"/>
              </a:rPr>
              <a:t>Intentions</a:t>
            </a:r>
          </a:p>
          <a:p>
            <a:endParaRPr lang="en-US" dirty="0"/>
          </a:p>
        </p:txBody>
      </p:sp>
    </p:spTree>
    <p:extLst>
      <p:ext uri="{BB962C8B-B14F-4D97-AF65-F5344CB8AC3E}">
        <p14:creationId xmlns:p14="http://schemas.microsoft.com/office/powerpoint/2010/main" val="212157705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The plans include all of the following except _________.</a:t>
            </a:r>
          </a:p>
          <a:p>
            <a:pPr marL="685800" lvl="0">
              <a:lnSpc>
                <a:spcPct val="115000"/>
              </a:lnSpc>
              <a:spcBef>
                <a:spcPts val="0"/>
              </a:spcBef>
              <a:spcAft>
                <a:spcPts val="0"/>
              </a:spcAft>
              <a:buFont typeface="+mj-lt"/>
              <a:buAutoNum type="alphaLcParenR"/>
            </a:pPr>
            <a:r>
              <a:rPr lang="en-US" dirty="0">
                <a:ea typeface="Times New Roman"/>
                <a:cs typeface="Times New Roman"/>
              </a:rPr>
              <a:t>Policies</a:t>
            </a:r>
          </a:p>
          <a:p>
            <a:pPr marL="685800" lvl="0">
              <a:lnSpc>
                <a:spcPct val="115000"/>
              </a:lnSpc>
              <a:spcBef>
                <a:spcPts val="0"/>
              </a:spcBef>
              <a:spcAft>
                <a:spcPts val="0"/>
              </a:spcAft>
              <a:buFont typeface="+mj-lt"/>
              <a:buAutoNum type="alphaLcParenR"/>
            </a:pPr>
            <a:r>
              <a:rPr lang="en-US" dirty="0">
                <a:ea typeface="Times New Roman"/>
                <a:cs typeface="Times New Roman"/>
              </a:rPr>
              <a:t>Fundamentals</a:t>
            </a:r>
          </a:p>
          <a:p>
            <a:pPr marL="685800" lvl="0">
              <a:lnSpc>
                <a:spcPct val="115000"/>
              </a:lnSpc>
              <a:spcBef>
                <a:spcPts val="0"/>
              </a:spcBef>
              <a:spcAft>
                <a:spcPts val="0"/>
              </a:spcAft>
              <a:buFont typeface="+mj-lt"/>
              <a:buAutoNum type="alphaLcParenR"/>
            </a:pPr>
            <a:r>
              <a:rPr lang="en-US" dirty="0">
                <a:ea typeface="Times New Roman"/>
                <a:cs typeface="Times New Roman"/>
              </a:rPr>
              <a:t>Resources</a:t>
            </a:r>
          </a:p>
          <a:p>
            <a:pPr marL="685800" lvl="0">
              <a:lnSpc>
                <a:spcPct val="115000"/>
              </a:lnSpc>
              <a:spcBef>
                <a:spcPts val="0"/>
              </a:spcBef>
              <a:spcAft>
                <a:spcPts val="0"/>
              </a:spcAft>
              <a:buFont typeface="+mj-lt"/>
              <a:buAutoNum type="alphaLcParenR"/>
            </a:pPr>
            <a:r>
              <a:rPr lang="en-US" dirty="0">
                <a:ea typeface="Times New Roman"/>
                <a:cs typeface="Times New Roman"/>
              </a:rPr>
              <a:t>Projects</a:t>
            </a:r>
          </a:p>
          <a:p>
            <a:pPr marL="342900" lvl="0">
              <a:lnSpc>
                <a:spcPct val="115000"/>
              </a:lnSpc>
              <a:spcBef>
                <a:spcPts val="1200"/>
              </a:spcBef>
              <a:spcAft>
                <a:spcPts val="1000"/>
              </a:spcAft>
              <a:buFont typeface="+mj-lt"/>
              <a:buAutoNum type="arabicPeriod" startAt="4"/>
            </a:pPr>
            <a:r>
              <a:rPr lang="en-US" dirty="0">
                <a:ea typeface="Times New Roman"/>
                <a:cs typeface="Times New Roman"/>
              </a:rPr>
              <a:t>Organizational strategy allows managers to create, develop and ________ their decisions.</a:t>
            </a:r>
          </a:p>
          <a:p>
            <a:pPr marL="685800" lvl="0">
              <a:lnSpc>
                <a:spcPct val="115000"/>
              </a:lnSpc>
              <a:spcBef>
                <a:spcPts val="0"/>
              </a:spcBef>
              <a:spcAft>
                <a:spcPts val="0"/>
              </a:spcAft>
              <a:buFont typeface="+mj-lt"/>
              <a:buAutoNum type="alphaLcParenR"/>
            </a:pPr>
            <a:r>
              <a:rPr lang="en-US" dirty="0">
                <a:ea typeface="Times New Roman"/>
                <a:cs typeface="Times New Roman"/>
              </a:rPr>
              <a:t>Scrutinize</a:t>
            </a:r>
          </a:p>
          <a:p>
            <a:pPr marL="685800" lvl="0">
              <a:lnSpc>
                <a:spcPct val="115000"/>
              </a:lnSpc>
              <a:spcBef>
                <a:spcPts val="0"/>
              </a:spcBef>
              <a:spcAft>
                <a:spcPts val="0"/>
              </a:spcAft>
              <a:buFont typeface="+mj-lt"/>
              <a:buAutoNum type="alphaLcParenR"/>
            </a:pPr>
            <a:r>
              <a:rPr lang="en-US" dirty="0">
                <a:ea typeface="Times New Roman"/>
                <a:cs typeface="Times New Roman"/>
              </a:rPr>
              <a:t>Evaluate</a:t>
            </a:r>
          </a:p>
          <a:p>
            <a:pPr marL="685800" lvl="0">
              <a:lnSpc>
                <a:spcPct val="115000"/>
              </a:lnSpc>
              <a:spcBef>
                <a:spcPts val="0"/>
              </a:spcBef>
              <a:spcAft>
                <a:spcPts val="0"/>
              </a:spcAft>
              <a:buFont typeface="+mj-lt"/>
              <a:buAutoNum type="alphaLcParenR"/>
            </a:pPr>
            <a:r>
              <a:rPr lang="en-US" dirty="0">
                <a:ea typeface="Times New Roman"/>
                <a:cs typeface="Times New Roman"/>
              </a:rPr>
              <a:t>Negate</a:t>
            </a:r>
          </a:p>
          <a:p>
            <a:pPr marL="685800" lvl="0">
              <a:lnSpc>
                <a:spcPct val="115000"/>
              </a:lnSpc>
              <a:spcBef>
                <a:spcPts val="0"/>
              </a:spcBef>
              <a:spcAft>
                <a:spcPts val="0"/>
              </a:spcAft>
              <a:buFont typeface="+mj-lt"/>
              <a:buAutoNum type="alphaLcParenR"/>
            </a:pPr>
            <a:r>
              <a:rPr lang="en-US" dirty="0">
                <a:ea typeface="Times New Roman"/>
                <a:cs typeface="Times New Roman"/>
              </a:rPr>
              <a:t>Delete</a:t>
            </a:r>
          </a:p>
          <a:p>
            <a:endParaRPr lang="en-US" dirty="0"/>
          </a:p>
        </p:txBody>
      </p:sp>
    </p:spTree>
    <p:extLst>
      <p:ext uri="{BB962C8B-B14F-4D97-AF65-F5344CB8AC3E}">
        <p14:creationId xmlns:p14="http://schemas.microsoft.com/office/powerpoint/2010/main" val="150932407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What does the term SWOT stand for?</a:t>
            </a:r>
          </a:p>
          <a:p>
            <a:pPr marL="685800" lvl="0">
              <a:lnSpc>
                <a:spcPct val="115000"/>
              </a:lnSpc>
              <a:spcBef>
                <a:spcPts val="0"/>
              </a:spcBef>
              <a:spcAft>
                <a:spcPts val="0"/>
              </a:spcAft>
              <a:buFont typeface="+mj-lt"/>
              <a:buAutoNum type="alphaLcParenR"/>
            </a:pPr>
            <a:r>
              <a:rPr lang="en-US" dirty="0">
                <a:ea typeface="Times New Roman"/>
                <a:cs typeface="Times New Roman"/>
              </a:rPr>
              <a:t>Strengths, Weaknesses, Opportunities, And Threats</a:t>
            </a:r>
          </a:p>
          <a:p>
            <a:pPr marL="685800" lvl="0">
              <a:lnSpc>
                <a:spcPct val="115000"/>
              </a:lnSpc>
              <a:spcBef>
                <a:spcPts val="0"/>
              </a:spcBef>
              <a:spcAft>
                <a:spcPts val="0"/>
              </a:spcAft>
              <a:buFont typeface="+mj-lt"/>
              <a:buAutoNum type="alphaLcParenR"/>
            </a:pPr>
            <a:r>
              <a:rPr lang="en-US" dirty="0">
                <a:ea typeface="Times New Roman"/>
                <a:cs typeface="Times New Roman"/>
              </a:rPr>
              <a:t>Strengths, Wellness, Organization, And Teamwork</a:t>
            </a:r>
          </a:p>
          <a:p>
            <a:pPr marL="685800" lvl="0">
              <a:lnSpc>
                <a:spcPct val="115000"/>
              </a:lnSpc>
              <a:spcBef>
                <a:spcPts val="0"/>
              </a:spcBef>
              <a:spcAft>
                <a:spcPts val="0"/>
              </a:spcAft>
              <a:buFont typeface="+mj-lt"/>
              <a:buAutoNum type="alphaLcParenR"/>
            </a:pPr>
            <a:r>
              <a:rPr lang="en-US" dirty="0">
                <a:ea typeface="Times New Roman"/>
                <a:cs typeface="Times New Roman"/>
              </a:rPr>
              <a:t>Service, Wisdom, Opportunity, And Talking Points</a:t>
            </a:r>
          </a:p>
          <a:p>
            <a:pPr marL="685800" lvl="0">
              <a:lnSpc>
                <a:spcPct val="115000"/>
              </a:lnSpc>
              <a:spcBef>
                <a:spcPts val="0"/>
              </a:spcBef>
              <a:spcAft>
                <a:spcPts val="0"/>
              </a:spcAft>
              <a:buFont typeface="+mj-lt"/>
              <a:buAutoNum type="alphaLcParenR"/>
            </a:pPr>
            <a:r>
              <a:rPr lang="en-US" dirty="0">
                <a:ea typeface="Times New Roman"/>
                <a:cs typeface="Times New Roman"/>
              </a:rPr>
              <a:t>Service, Wealth, Operations, And Testing</a:t>
            </a:r>
          </a:p>
          <a:p>
            <a:pPr marL="342900" lvl="0">
              <a:lnSpc>
                <a:spcPct val="115000"/>
              </a:lnSpc>
              <a:spcBef>
                <a:spcPts val="1200"/>
              </a:spcBef>
              <a:spcAft>
                <a:spcPts val="1000"/>
              </a:spcAft>
              <a:buFont typeface="+mj-lt"/>
              <a:buAutoNum type="arabicPeriod" startAt="6"/>
            </a:pPr>
            <a:r>
              <a:rPr lang="en-US" dirty="0">
                <a:ea typeface="Times New Roman"/>
                <a:cs typeface="Times New Roman"/>
              </a:rPr>
              <a:t>A ______________ competitive advantage is any advantage that an organization has, and that their competitors aren't able to reproduce or duplicate easily.</a:t>
            </a:r>
          </a:p>
          <a:p>
            <a:pPr marL="685800" lvl="0">
              <a:lnSpc>
                <a:spcPct val="115000"/>
              </a:lnSpc>
              <a:spcBef>
                <a:spcPts val="0"/>
              </a:spcBef>
              <a:spcAft>
                <a:spcPts val="0"/>
              </a:spcAft>
              <a:buFont typeface="+mj-lt"/>
              <a:buAutoNum type="alphaLcParenR"/>
            </a:pPr>
            <a:r>
              <a:rPr lang="en-US" dirty="0">
                <a:ea typeface="Times New Roman"/>
                <a:cs typeface="Times New Roman"/>
              </a:rPr>
              <a:t>Reliable</a:t>
            </a:r>
          </a:p>
          <a:p>
            <a:pPr marL="685800" lvl="0">
              <a:lnSpc>
                <a:spcPct val="115000"/>
              </a:lnSpc>
              <a:spcBef>
                <a:spcPts val="0"/>
              </a:spcBef>
              <a:spcAft>
                <a:spcPts val="0"/>
              </a:spcAft>
              <a:buFont typeface="+mj-lt"/>
              <a:buAutoNum type="alphaLcParenR"/>
            </a:pPr>
            <a:r>
              <a:rPr lang="en-US" dirty="0">
                <a:ea typeface="Times New Roman"/>
                <a:cs typeface="Times New Roman"/>
              </a:rPr>
              <a:t>Impeccable</a:t>
            </a:r>
          </a:p>
          <a:p>
            <a:pPr marL="685800" lvl="0">
              <a:lnSpc>
                <a:spcPct val="115000"/>
              </a:lnSpc>
              <a:spcBef>
                <a:spcPts val="0"/>
              </a:spcBef>
              <a:spcAft>
                <a:spcPts val="0"/>
              </a:spcAft>
              <a:buFont typeface="+mj-lt"/>
              <a:buAutoNum type="alphaLcParenR"/>
            </a:pPr>
            <a:r>
              <a:rPr lang="en-US" dirty="0">
                <a:ea typeface="Times New Roman"/>
                <a:cs typeface="Times New Roman"/>
              </a:rPr>
              <a:t>Sustainable</a:t>
            </a:r>
          </a:p>
          <a:p>
            <a:pPr marL="685800" lvl="0">
              <a:lnSpc>
                <a:spcPct val="115000"/>
              </a:lnSpc>
              <a:spcBef>
                <a:spcPts val="0"/>
              </a:spcBef>
              <a:spcAft>
                <a:spcPts val="0"/>
              </a:spcAft>
              <a:buFont typeface="+mj-lt"/>
              <a:buAutoNum type="alphaLcParenR"/>
            </a:pPr>
            <a:r>
              <a:rPr lang="en-US" dirty="0">
                <a:ea typeface="Times New Roman"/>
                <a:cs typeface="Times New Roman"/>
              </a:rPr>
              <a:t>Valuable</a:t>
            </a:r>
          </a:p>
          <a:p>
            <a:endParaRPr lang="en-US" dirty="0"/>
          </a:p>
        </p:txBody>
      </p:sp>
    </p:spTree>
    <p:extLst>
      <p:ext uri="{BB962C8B-B14F-4D97-AF65-F5344CB8AC3E}">
        <p14:creationId xmlns:p14="http://schemas.microsoft.com/office/powerpoint/2010/main" val="167031419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Fine-tuning _________ or services will create an advantage.</a:t>
            </a:r>
          </a:p>
          <a:p>
            <a:pPr marL="685800" lvl="0">
              <a:lnSpc>
                <a:spcPct val="115000"/>
              </a:lnSpc>
              <a:spcBef>
                <a:spcPts val="0"/>
              </a:spcBef>
              <a:spcAft>
                <a:spcPts val="0"/>
              </a:spcAft>
              <a:buFont typeface="+mj-lt"/>
              <a:buAutoNum type="alphaLcParenR"/>
            </a:pPr>
            <a:r>
              <a:rPr lang="en-US" dirty="0">
                <a:ea typeface="Times New Roman"/>
                <a:cs typeface="Times New Roman"/>
              </a:rPr>
              <a:t>Products</a:t>
            </a:r>
          </a:p>
          <a:p>
            <a:pPr marL="685800" lvl="0">
              <a:lnSpc>
                <a:spcPct val="115000"/>
              </a:lnSpc>
              <a:spcBef>
                <a:spcPts val="0"/>
              </a:spcBef>
              <a:spcAft>
                <a:spcPts val="0"/>
              </a:spcAft>
              <a:buFont typeface="+mj-lt"/>
              <a:buAutoNum type="alphaLcParenR"/>
            </a:pPr>
            <a:r>
              <a:rPr lang="en-US" dirty="0">
                <a:ea typeface="Times New Roman"/>
                <a:cs typeface="Times New Roman"/>
              </a:rPr>
              <a:t>Problems</a:t>
            </a:r>
          </a:p>
          <a:p>
            <a:pPr marL="685800" lvl="0">
              <a:lnSpc>
                <a:spcPct val="115000"/>
              </a:lnSpc>
              <a:spcBef>
                <a:spcPts val="0"/>
              </a:spcBef>
              <a:spcAft>
                <a:spcPts val="0"/>
              </a:spcAft>
              <a:buFont typeface="+mj-lt"/>
              <a:buAutoNum type="alphaLcParenR"/>
            </a:pPr>
            <a:r>
              <a:rPr lang="en-US" dirty="0">
                <a:ea typeface="Times New Roman"/>
                <a:cs typeface="Times New Roman"/>
              </a:rPr>
              <a:t>Persistence</a:t>
            </a:r>
          </a:p>
          <a:p>
            <a:pPr marL="685800" lvl="0">
              <a:lnSpc>
                <a:spcPct val="115000"/>
              </a:lnSpc>
              <a:spcBef>
                <a:spcPts val="0"/>
              </a:spcBef>
              <a:spcAft>
                <a:spcPts val="0"/>
              </a:spcAft>
              <a:buFont typeface="+mj-lt"/>
              <a:buAutoNum type="alphaLcParenR"/>
            </a:pPr>
            <a:r>
              <a:rPr lang="en-US" dirty="0">
                <a:ea typeface="Times New Roman"/>
                <a:cs typeface="Times New Roman"/>
              </a:rPr>
              <a:t>Permeability</a:t>
            </a:r>
          </a:p>
          <a:p>
            <a:pPr marL="342900" lvl="0">
              <a:lnSpc>
                <a:spcPct val="115000"/>
              </a:lnSpc>
              <a:spcBef>
                <a:spcPts val="1200"/>
              </a:spcBef>
              <a:spcAft>
                <a:spcPts val="1000"/>
              </a:spcAft>
              <a:buFont typeface="+mj-lt"/>
              <a:buAutoNum type="arabicPeriod" startAt="8"/>
            </a:pPr>
            <a:r>
              <a:rPr lang="en-US" dirty="0">
                <a:ea typeface="Times New Roman"/>
                <a:cs typeface="Times New Roman"/>
              </a:rPr>
              <a:t>The good _____________ of a company will define it from other organizations.</a:t>
            </a:r>
          </a:p>
          <a:p>
            <a:pPr marL="685800" lvl="0">
              <a:lnSpc>
                <a:spcPct val="115000"/>
              </a:lnSpc>
              <a:spcBef>
                <a:spcPts val="0"/>
              </a:spcBef>
              <a:spcAft>
                <a:spcPts val="0"/>
              </a:spcAft>
              <a:buFont typeface="+mj-lt"/>
              <a:buAutoNum type="alphaLcParenR"/>
            </a:pPr>
            <a:r>
              <a:rPr lang="en-US" dirty="0">
                <a:ea typeface="Times New Roman"/>
                <a:cs typeface="Times New Roman"/>
              </a:rPr>
              <a:t>Employees</a:t>
            </a:r>
          </a:p>
          <a:p>
            <a:pPr marL="685800" lvl="0">
              <a:lnSpc>
                <a:spcPct val="115000"/>
              </a:lnSpc>
              <a:spcBef>
                <a:spcPts val="0"/>
              </a:spcBef>
              <a:spcAft>
                <a:spcPts val="0"/>
              </a:spcAft>
              <a:buFont typeface="+mj-lt"/>
              <a:buAutoNum type="alphaLcParenR"/>
            </a:pPr>
            <a:r>
              <a:rPr lang="en-US" dirty="0">
                <a:ea typeface="Times New Roman"/>
                <a:cs typeface="Times New Roman"/>
              </a:rPr>
              <a:t>Management</a:t>
            </a:r>
          </a:p>
          <a:p>
            <a:pPr marL="685800" lvl="0">
              <a:lnSpc>
                <a:spcPct val="115000"/>
              </a:lnSpc>
              <a:spcBef>
                <a:spcPts val="0"/>
              </a:spcBef>
              <a:spcAft>
                <a:spcPts val="0"/>
              </a:spcAft>
              <a:buFont typeface="+mj-lt"/>
              <a:buAutoNum type="alphaLcParenR"/>
            </a:pPr>
            <a:r>
              <a:rPr lang="en-US" dirty="0">
                <a:ea typeface="Times New Roman"/>
                <a:cs typeface="Times New Roman"/>
              </a:rPr>
              <a:t>Records</a:t>
            </a:r>
          </a:p>
          <a:p>
            <a:pPr marL="685800" lvl="0">
              <a:lnSpc>
                <a:spcPct val="115000"/>
              </a:lnSpc>
              <a:spcBef>
                <a:spcPts val="0"/>
              </a:spcBef>
              <a:spcAft>
                <a:spcPts val="0"/>
              </a:spcAft>
              <a:buFont typeface="+mj-lt"/>
              <a:buAutoNum type="alphaLcParenR"/>
            </a:pPr>
            <a:r>
              <a:rPr lang="en-US" dirty="0">
                <a:ea typeface="Times New Roman"/>
                <a:cs typeface="Times New Roman"/>
              </a:rPr>
              <a:t>Reputation</a:t>
            </a:r>
          </a:p>
          <a:p>
            <a:endParaRPr lang="en-US" dirty="0"/>
          </a:p>
        </p:txBody>
      </p:sp>
    </p:spTree>
    <p:extLst>
      <p:ext uri="{BB962C8B-B14F-4D97-AF65-F5344CB8AC3E}">
        <p14:creationId xmlns:p14="http://schemas.microsoft.com/office/powerpoint/2010/main" val="322187153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_______________is a simple way for organizations to differentiate themselves from the competition.</a:t>
            </a:r>
          </a:p>
          <a:p>
            <a:pPr marL="685800" lvl="0">
              <a:lnSpc>
                <a:spcPct val="115000"/>
              </a:lnSpc>
              <a:spcBef>
                <a:spcPts val="0"/>
              </a:spcBef>
              <a:spcAft>
                <a:spcPts val="0"/>
              </a:spcAft>
              <a:buFont typeface="+mj-lt"/>
              <a:buAutoNum type="alphaLcParenR"/>
            </a:pPr>
            <a:r>
              <a:rPr lang="en-US" dirty="0">
                <a:ea typeface="Times New Roman"/>
                <a:cs typeface="Times New Roman"/>
              </a:rPr>
              <a:t>Location</a:t>
            </a:r>
          </a:p>
          <a:p>
            <a:pPr marL="685800" lvl="0">
              <a:lnSpc>
                <a:spcPct val="115000"/>
              </a:lnSpc>
              <a:spcBef>
                <a:spcPts val="0"/>
              </a:spcBef>
              <a:spcAft>
                <a:spcPts val="0"/>
              </a:spcAft>
              <a:buFont typeface="+mj-lt"/>
              <a:buAutoNum type="alphaLcParenR"/>
            </a:pPr>
            <a:r>
              <a:rPr lang="en-US" dirty="0">
                <a:ea typeface="Times New Roman"/>
                <a:cs typeface="Times New Roman"/>
              </a:rPr>
              <a:t>Friendliness</a:t>
            </a:r>
          </a:p>
          <a:p>
            <a:pPr marL="685800" lvl="0">
              <a:lnSpc>
                <a:spcPct val="115000"/>
              </a:lnSpc>
              <a:spcBef>
                <a:spcPts val="0"/>
              </a:spcBef>
              <a:spcAft>
                <a:spcPts val="0"/>
              </a:spcAft>
              <a:buFont typeface="+mj-lt"/>
              <a:buAutoNum type="alphaLcParenR"/>
            </a:pPr>
            <a:r>
              <a:rPr lang="en-US" dirty="0">
                <a:ea typeface="Times New Roman"/>
                <a:cs typeface="Times New Roman"/>
              </a:rPr>
              <a:t>Branding</a:t>
            </a:r>
          </a:p>
          <a:p>
            <a:pPr marL="685800" lvl="0">
              <a:lnSpc>
                <a:spcPct val="115000"/>
              </a:lnSpc>
              <a:spcBef>
                <a:spcPts val="0"/>
              </a:spcBef>
              <a:spcAft>
                <a:spcPts val="0"/>
              </a:spcAft>
              <a:buFont typeface="+mj-lt"/>
              <a:buAutoNum type="alphaLcParenR"/>
            </a:pPr>
            <a:r>
              <a:rPr lang="en-US" dirty="0">
                <a:ea typeface="Times New Roman"/>
                <a:cs typeface="Times New Roman"/>
              </a:rPr>
              <a:t>Telecommuting</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The strategy-making process is ____________ with organizational strategy.</a:t>
            </a:r>
          </a:p>
          <a:p>
            <a:pPr marL="685800" lvl="0">
              <a:lnSpc>
                <a:spcPct val="115000"/>
              </a:lnSpc>
              <a:spcBef>
                <a:spcPts val="0"/>
              </a:spcBef>
              <a:spcAft>
                <a:spcPts val="0"/>
              </a:spcAft>
              <a:buFont typeface="+mj-lt"/>
              <a:buAutoNum type="alphaLcParenR"/>
            </a:pPr>
            <a:r>
              <a:rPr lang="en-US" dirty="0">
                <a:ea typeface="Times New Roman"/>
                <a:cs typeface="Times New Roman"/>
              </a:rPr>
              <a:t>Competitive</a:t>
            </a:r>
          </a:p>
          <a:p>
            <a:pPr marL="685800" lvl="0">
              <a:lnSpc>
                <a:spcPct val="115000"/>
              </a:lnSpc>
              <a:spcBef>
                <a:spcPts val="0"/>
              </a:spcBef>
              <a:spcAft>
                <a:spcPts val="0"/>
              </a:spcAft>
              <a:buFont typeface="+mj-lt"/>
              <a:buAutoNum type="alphaLcParenR"/>
            </a:pPr>
            <a:r>
              <a:rPr lang="en-US" dirty="0">
                <a:ea typeface="Times New Roman"/>
                <a:cs typeface="Times New Roman"/>
              </a:rPr>
              <a:t>Cohesive</a:t>
            </a:r>
          </a:p>
          <a:p>
            <a:pPr marL="685800" lvl="0">
              <a:lnSpc>
                <a:spcPct val="115000"/>
              </a:lnSpc>
              <a:spcBef>
                <a:spcPts val="0"/>
              </a:spcBef>
              <a:spcAft>
                <a:spcPts val="0"/>
              </a:spcAft>
              <a:buFont typeface="+mj-lt"/>
              <a:buAutoNum type="alphaLcParenR"/>
            </a:pPr>
            <a:r>
              <a:rPr lang="en-US" dirty="0">
                <a:ea typeface="Times New Roman"/>
                <a:cs typeface="Times New Roman"/>
              </a:rPr>
              <a:t>Aligned</a:t>
            </a:r>
          </a:p>
          <a:p>
            <a:pPr marL="685800" lvl="0">
              <a:lnSpc>
                <a:spcPct val="115000"/>
              </a:lnSpc>
              <a:spcBef>
                <a:spcPts val="0"/>
              </a:spcBef>
              <a:spcAft>
                <a:spcPts val="0"/>
              </a:spcAft>
              <a:buFont typeface="+mj-lt"/>
              <a:buAutoNum type="alphaLcParenR"/>
            </a:pPr>
            <a:r>
              <a:rPr lang="en-US" dirty="0">
                <a:ea typeface="Times New Roman"/>
                <a:cs typeface="Times New Roman"/>
              </a:rPr>
              <a:t>Synonymous</a:t>
            </a:r>
          </a:p>
        </p:txBody>
      </p:sp>
    </p:spTree>
    <p:extLst>
      <p:ext uri="{BB962C8B-B14F-4D97-AF65-F5344CB8AC3E}">
        <p14:creationId xmlns:p14="http://schemas.microsoft.com/office/powerpoint/2010/main" val="268239113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Organizational ____________ is an important aspect of business success.</a:t>
            </a:r>
          </a:p>
          <a:p>
            <a:pPr marL="685800" lvl="0">
              <a:lnSpc>
                <a:spcPct val="115000"/>
              </a:lnSpc>
              <a:spcBef>
                <a:spcPts val="0"/>
              </a:spcBef>
              <a:spcAft>
                <a:spcPts val="0"/>
              </a:spcAft>
              <a:buFont typeface="+mj-lt"/>
              <a:buAutoNum type="alphaLcParenR"/>
            </a:pPr>
            <a:r>
              <a:rPr lang="en-US" dirty="0">
                <a:ea typeface="Times New Roman"/>
                <a:cs typeface="Times New Roman"/>
              </a:rPr>
              <a:t>Crucial</a:t>
            </a:r>
          </a:p>
          <a:p>
            <a:pPr marL="685800" lvl="0">
              <a:lnSpc>
                <a:spcPct val="115000"/>
              </a:lnSpc>
              <a:spcBef>
                <a:spcPts val="0"/>
              </a:spcBef>
              <a:spcAft>
                <a:spcPts val="0"/>
              </a:spcAft>
              <a:buFont typeface="+mj-lt"/>
              <a:buAutoNum type="alphaLcParenR"/>
            </a:pPr>
            <a:r>
              <a:rPr lang="en-US" dirty="0">
                <a:ea typeface="Times New Roman"/>
                <a:cs typeface="Times New Roman"/>
              </a:rPr>
              <a:t>Negative</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Informative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Strategy</a:t>
            </a:r>
            <a:endParaRPr lang="en-US" dirty="0">
              <a:ea typeface="Times New Roman"/>
              <a:cs typeface="Times New Roman"/>
            </a:endParaRPr>
          </a:p>
          <a:p>
            <a:pPr marL="342900" lvl="0">
              <a:lnSpc>
                <a:spcPct val="115000"/>
              </a:lnSpc>
              <a:spcBef>
                <a:spcPts val="1200"/>
              </a:spcBef>
              <a:spcAft>
                <a:spcPts val="1000"/>
              </a:spcAft>
              <a:buFont typeface="+mj-lt"/>
              <a:buAutoNum type="arabicPeriod" startAt="2"/>
            </a:pPr>
            <a:r>
              <a:rPr lang="en-US" dirty="0">
                <a:ea typeface="Times New Roman"/>
                <a:cs typeface="Times New Roman"/>
              </a:rPr>
              <a:t>It uses the __________ and goals of the organization to develop plans.</a:t>
            </a:r>
          </a:p>
          <a:p>
            <a:pPr marL="685800" lvl="0">
              <a:lnSpc>
                <a:spcPct val="115000"/>
              </a:lnSpc>
              <a:spcBef>
                <a:spcPts val="0"/>
              </a:spcBef>
              <a:spcAft>
                <a:spcPts val="0"/>
              </a:spcAft>
              <a:buFont typeface="+mj-lt"/>
              <a:buAutoNum type="alphaLcParenR"/>
            </a:pPr>
            <a:r>
              <a:rPr lang="en-US" dirty="0">
                <a:ea typeface="Times New Roman"/>
                <a:cs typeface="Times New Roman"/>
              </a:rPr>
              <a:t>Words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Purpose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Missions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Intentions</a:t>
            </a:r>
          </a:p>
          <a:p>
            <a:endParaRPr lang="en-US" dirty="0"/>
          </a:p>
        </p:txBody>
      </p:sp>
    </p:spTree>
    <p:extLst>
      <p:ext uri="{BB962C8B-B14F-4D97-AF65-F5344CB8AC3E}">
        <p14:creationId xmlns:p14="http://schemas.microsoft.com/office/powerpoint/2010/main" val="397296976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The plans include all of the following except _________.</a:t>
            </a:r>
          </a:p>
          <a:p>
            <a:pPr marL="685800" lvl="0">
              <a:lnSpc>
                <a:spcPct val="115000"/>
              </a:lnSpc>
              <a:spcBef>
                <a:spcPts val="0"/>
              </a:spcBef>
              <a:spcAft>
                <a:spcPts val="0"/>
              </a:spcAft>
              <a:buFont typeface="+mj-lt"/>
              <a:buAutoNum type="alphaLcParenR"/>
            </a:pPr>
            <a:r>
              <a:rPr lang="en-US" dirty="0">
                <a:ea typeface="Times New Roman"/>
                <a:cs typeface="Times New Roman"/>
              </a:rPr>
              <a:t>Policies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Fundamentals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Resources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Projects</a:t>
            </a:r>
          </a:p>
          <a:p>
            <a:pPr marL="342900" lvl="0">
              <a:lnSpc>
                <a:spcPct val="115000"/>
              </a:lnSpc>
              <a:spcBef>
                <a:spcPts val="1200"/>
              </a:spcBef>
              <a:spcAft>
                <a:spcPts val="1000"/>
              </a:spcAft>
              <a:buFont typeface="+mj-lt"/>
              <a:buAutoNum type="arabicPeriod" startAt="4"/>
            </a:pPr>
            <a:r>
              <a:rPr lang="en-US" dirty="0">
                <a:ea typeface="Times New Roman"/>
                <a:cs typeface="Times New Roman"/>
              </a:rPr>
              <a:t>Organizational strategy allows managers to create, develop and ________ their decisions.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Scrutinize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Evaluate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Negate</a:t>
            </a:r>
          </a:p>
          <a:p>
            <a:pPr marL="685800" lvl="0">
              <a:lnSpc>
                <a:spcPct val="115000"/>
              </a:lnSpc>
              <a:spcBef>
                <a:spcPts val="0"/>
              </a:spcBef>
              <a:spcAft>
                <a:spcPts val="0"/>
              </a:spcAft>
              <a:buFont typeface="+mj-lt"/>
              <a:buAutoNum type="alphaLcParenR"/>
            </a:pPr>
            <a:r>
              <a:rPr lang="en-US" dirty="0">
                <a:ea typeface="Times New Roman"/>
                <a:cs typeface="Times New Roman"/>
              </a:rPr>
              <a:t>Delete</a:t>
            </a:r>
          </a:p>
          <a:p>
            <a:endParaRPr lang="en-US" dirty="0"/>
          </a:p>
        </p:txBody>
      </p:sp>
    </p:spTree>
    <p:extLst>
      <p:ext uri="{BB962C8B-B14F-4D97-AF65-F5344CB8AC3E}">
        <p14:creationId xmlns:p14="http://schemas.microsoft.com/office/powerpoint/2010/main" val="175516191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What does the term SWOT stand for?</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Strengths, Weaknesses, Opportunities, And Threats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Strengths, Wellness, Organization, And Teamwork</a:t>
            </a:r>
          </a:p>
          <a:p>
            <a:pPr marL="685800" lvl="0">
              <a:lnSpc>
                <a:spcPct val="115000"/>
              </a:lnSpc>
              <a:spcBef>
                <a:spcPts val="0"/>
              </a:spcBef>
              <a:spcAft>
                <a:spcPts val="0"/>
              </a:spcAft>
              <a:buFont typeface="+mj-lt"/>
              <a:buAutoNum type="alphaLcParenR"/>
            </a:pPr>
            <a:r>
              <a:rPr lang="en-US" dirty="0">
                <a:ea typeface="Times New Roman"/>
                <a:cs typeface="Times New Roman"/>
              </a:rPr>
              <a:t>Service, Wisdom, Opportunity, And Talking Points</a:t>
            </a:r>
          </a:p>
          <a:p>
            <a:pPr marL="685800" lvl="0">
              <a:lnSpc>
                <a:spcPct val="115000"/>
              </a:lnSpc>
              <a:spcBef>
                <a:spcPts val="0"/>
              </a:spcBef>
              <a:spcAft>
                <a:spcPts val="0"/>
              </a:spcAft>
              <a:buFont typeface="+mj-lt"/>
              <a:buAutoNum type="alphaLcParenR"/>
            </a:pPr>
            <a:r>
              <a:rPr lang="en-US" dirty="0">
                <a:ea typeface="Times New Roman"/>
                <a:cs typeface="Times New Roman"/>
              </a:rPr>
              <a:t>Service, Wealth, Operations, And Testing</a:t>
            </a:r>
          </a:p>
          <a:p>
            <a:pPr marL="342900" lvl="0">
              <a:lnSpc>
                <a:spcPct val="115000"/>
              </a:lnSpc>
              <a:spcBef>
                <a:spcPts val="1200"/>
              </a:spcBef>
              <a:spcAft>
                <a:spcPts val="1000"/>
              </a:spcAft>
              <a:buFont typeface="+mj-lt"/>
              <a:buAutoNum type="arabicPeriod" startAt="6"/>
            </a:pPr>
            <a:r>
              <a:rPr lang="en-US" dirty="0">
                <a:ea typeface="Times New Roman"/>
                <a:cs typeface="Times New Roman"/>
              </a:rPr>
              <a:t>A ______________ competitive advantage is any advantage that an organization has, and that their competitors aren't able to reproduce or duplicate easily.</a:t>
            </a:r>
          </a:p>
          <a:p>
            <a:pPr marL="685800" lvl="0">
              <a:lnSpc>
                <a:spcPct val="115000"/>
              </a:lnSpc>
              <a:spcBef>
                <a:spcPts val="0"/>
              </a:spcBef>
              <a:spcAft>
                <a:spcPts val="0"/>
              </a:spcAft>
              <a:buFont typeface="+mj-lt"/>
              <a:buAutoNum type="alphaLcParenR"/>
            </a:pPr>
            <a:r>
              <a:rPr lang="en-US" dirty="0">
                <a:ea typeface="Times New Roman"/>
                <a:cs typeface="Times New Roman"/>
              </a:rPr>
              <a:t>Reliable</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Impeccable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Sustainable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Valuable</a:t>
            </a:r>
          </a:p>
          <a:p>
            <a:endParaRPr lang="en-US" dirty="0"/>
          </a:p>
        </p:txBody>
      </p:sp>
    </p:spTree>
    <p:extLst>
      <p:ext uri="{BB962C8B-B14F-4D97-AF65-F5344CB8AC3E}">
        <p14:creationId xmlns:p14="http://schemas.microsoft.com/office/powerpoint/2010/main" val="2781056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838A9A-350F-4E88-9593-5ED0C41660A3}"/>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B756F406-E875-41D3-8D00-F8802D4D7C00}"/>
              </a:ext>
            </a:extLst>
          </p:cNvPr>
          <p:cNvSpPr>
            <a:spLocks noGrp="1"/>
          </p:cNvSpPr>
          <p:nvPr>
            <p:ph sz="quarter" idx="10"/>
          </p:nvPr>
        </p:nvSpPr>
        <p:spPr/>
        <p:txBody>
          <a:bodyPr/>
          <a:lstStyle/>
          <a:p>
            <a:endParaRPr lang="en-US"/>
          </a:p>
        </p:txBody>
      </p:sp>
    </p:spTree>
    <p:extLst>
      <p:ext uri="{BB962C8B-B14F-4D97-AF65-F5344CB8AC3E}">
        <p14:creationId xmlns:p14="http://schemas.microsoft.com/office/powerpoint/2010/main" val="71313583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Fine-tuning _________ or services will create an advantage.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Products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Problems</a:t>
            </a:r>
          </a:p>
          <a:p>
            <a:pPr marL="685800" lvl="0">
              <a:lnSpc>
                <a:spcPct val="115000"/>
              </a:lnSpc>
              <a:spcBef>
                <a:spcPts val="0"/>
              </a:spcBef>
              <a:spcAft>
                <a:spcPts val="0"/>
              </a:spcAft>
              <a:buFont typeface="+mj-lt"/>
              <a:buAutoNum type="alphaLcParenR"/>
            </a:pPr>
            <a:r>
              <a:rPr lang="en-US" dirty="0">
                <a:ea typeface="Times New Roman"/>
                <a:cs typeface="Times New Roman"/>
              </a:rPr>
              <a:t>Persistence</a:t>
            </a:r>
          </a:p>
          <a:p>
            <a:pPr marL="685800" lvl="0">
              <a:lnSpc>
                <a:spcPct val="115000"/>
              </a:lnSpc>
              <a:spcBef>
                <a:spcPts val="0"/>
              </a:spcBef>
              <a:spcAft>
                <a:spcPts val="0"/>
              </a:spcAft>
              <a:buFont typeface="+mj-lt"/>
              <a:buAutoNum type="alphaLcParenR"/>
            </a:pPr>
            <a:r>
              <a:rPr lang="en-US" dirty="0">
                <a:ea typeface="Times New Roman"/>
                <a:cs typeface="Times New Roman"/>
              </a:rPr>
              <a:t>Permeability</a:t>
            </a:r>
          </a:p>
          <a:p>
            <a:pPr marL="342900" lvl="0">
              <a:lnSpc>
                <a:spcPct val="115000"/>
              </a:lnSpc>
              <a:spcBef>
                <a:spcPts val="1200"/>
              </a:spcBef>
              <a:spcAft>
                <a:spcPts val="1000"/>
              </a:spcAft>
              <a:buFont typeface="+mj-lt"/>
              <a:buAutoNum type="arabicPeriod" startAt="8"/>
            </a:pPr>
            <a:r>
              <a:rPr lang="en-US" dirty="0">
                <a:ea typeface="Times New Roman"/>
                <a:cs typeface="Times New Roman"/>
              </a:rPr>
              <a:t>The good _____________ of a company will define it from other organizations.</a:t>
            </a:r>
          </a:p>
          <a:p>
            <a:pPr marL="685800" lvl="0">
              <a:lnSpc>
                <a:spcPct val="115000"/>
              </a:lnSpc>
              <a:spcBef>
                <a:spcPts val="0"/>
              </a:spcBef>
              <a:spcAft>
                <a:spcPts val="0"/>
              </a:spcAft>
              <a:buFont typeface="+mj-lt"/>
              <a:buAutoNum type="alphaLcParenR"/>
            </a:pPr>
            <a:r>
              <a:rPr lang="en-US" dirty="0">
                <a:ea typeface="Times New Roman"/>
                <a:cs typeface="Times New Roman"/>
              </a:rPr>
              <a:t>Employees</a:t>
            </a:r>
          </a:p>
          <a:p>
            <a:pPr marL="685800" lvl="0">
              <a:lnSpc>
                <a:spcPct val="115000"/>
              </a:lnSpc>
              <a:spcBef>
                <a:spcPts val="0"/>
              </a:spcBef>
              <a:spcAft>
                <a:spcPts val="0"/>
              </a:spcAft>
              <a:buFont typeface="+mj-lt"/>
              <a:buAutoNum type="alphaLcParenR"/>
            </a:pPr>
            <a:r>
              <a:rPr lang="en-US" dirty="0">
                <a:ea typeface="Times New Roman"/>
                <a:cs typeface="Times New Roman"/>
              </a:rPr>
              <a:t>Management</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Records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Reputation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13122830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_______________is a simple way for organizations to differentiate themselves from the competition.</a:t>
            </a:r>
          </a:p>
          <a:p>
            <a:pPr marL="685800" lvl="0">
              <a:lnSpc>
                <a:spcPct val="115000"/>
              </a:lnSpc>
              <a:spcBef>
                <a:spcPts val="0"/>
              </a:spcBef>
              <a:spcAft>
                <a:spcPts val="0"/>
              </a:spcAft>
              <a:buFont typeface="+mj-lt"/>
              <a:buAutoNum type="alphaLcParenR"/>
            </a:pPr>
            <a:r>
              <a:rPr lang="en-US" dirty="0">
                <a:ea typeface="Times New Roman"/>
                <a:cs typeface="Times New Roman"/>
              </a:rPr>
              <a:t>Location</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Friendliness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Branding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Telecommuting</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The strategy-making process is ____________ with organizational strategy.</a:t>
            </a:r>
          </a:p>
          <a:p>
            <a:pPr marL="685800" lvl="0">
              <a:lnSpc>
                <a:spcPct val="115000"/>
              </a:lnSpc>
              <a:spcBef>
                <a:spcPts val="0"/>
              </a:spcBef>
              <a:spcAft>
                <a:spcPts val="0"/>
              </a:spcAft>
              <a:buFont typeface="+mj-lt"/>
              <a:buAutoNum type="alphaLcParenR"/>
            </a:pPr>
            <a:r>
              <a:rPr lang="en-US" dirty="0">
                <a:ea typeface="Times New Roman"/>
                <a:cs typeface="Times New Roman"/>
              </a:rPr>
              <a:t>Competitive</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Cohesive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Aligned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Synonymous</a:t>
            </a:r>
          </a:p>
        </p:txBody>
      </p:sp>
    </p:spTree>
    <p:extLst>
      <p:ext uri="{BB962C8B-B14F-4D97-AF65-F5344CB8AC3E}">
        <p14:creationId xmlns:p14="http://schemas.microsoft.com/office/powerpoint/2010/main" val="356758019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a:t>Module Eight: Innovation and Change</a:t>
            </a:r>
          </a:p>
        </p:txBody>
      </p:sp>
      <p:sp>
        <p:nvSpPr>
          <p:cNvPr id="41988" name="Text Placeholder 4"/>
          <p:cNvSpPr>
            <a:spLocks noGrp="1"/>
          </p:cNvSpPr>
          <p:nvPr>
            <p:ph type="body" sz="quarter" idx="10"/>
          </p:nvPr>
        </p:nvSpPr>
        <p:spPr/>
        <p:txBody>
          <a:bodyPr/>
          <a:lstStyle/>
          <a:p>
            <a:pPr>
              <a:lnSpc>
                <a:spcPct val="115000"/>
              </a:lnSpc>
              <a:spcBef>
                <a:spcPts val="0"/>
              </a:spcBef>
              <a:spcAft>
                <a:spcPts val="1000"/>
              </a:spcAft>
              <a:defRPr/>
            </a:pPr>
            <a:r>
              <a:rPr lang="en-US" dirty="0">
                <a:ea typeface="Times New Roman"/>
                <a:cs typeface="Times New Roman"/>
              </a:rPr>
              <a:t>Innovation is the ability to see change as an opportunity –not a threat.</a:t>
            </a:r>
          </a:p>
          <a:p>
            <a:pPr algn="ctr">
              <a:lnSpc>
                <a:spcPct val="115000"/>
              </a:lnSpc>
              <a:spcBef>
                <a:spcPts val="0"/>
              </a:spcBef>
              <a:spcAft>
                <a:spcPts val="1000"/>
              </a:spcAft>
              <a:defRPr/>
            </a:pPr>
            <a:r>
              <a:rPr lang="en-US" b="1" dirty="0">
                <a:ea typeface="Times New Roman"/>
                <a:cs typeface="Times New Roman"/>
              </a:rPr>
              <a:t>Anonymous</a:t>
            </a:r>
          </a:p>
        </p:txBody>
      </p:sp>
      <p:sp>
        <p:nvSpPr>
          <p:cNvPr id="40963" name="Content Placeholder 3"/>
          <p:cNvSpPr>
            <a:spLocks noGrp="1"/>
          </p:cNvSpPr>
          <p:nvPr>
            <p:ph type="body" sz="quarter" idx="11"/>
          </p:nvPr>
        </p:nvSpPr>
        <p:spPr/>
        <p:txBody>
          <a:bodyPr>
            <a:normAutofit fontScale="92500" lnSpcReduction="10000"/>
          </a:bodyPr>
          <a:lstStyle/>
          <a:p>
            <a:pPr marL="0">
              <a:defRPr/>
            </a:pPr>
            <a:r>
              <a:rPr lang="en-US" dirty="0"/>
              <a:t>Innovation is important to business survival. Organizational innovation is the ability of employees to find different methods that improve the way that work is performed and the organization functions. While innovation can increase productivity and business success, it means change, and people naturally resist change. </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909463F4-3217-43A5-B831-9A97B7F00089}"/>
              </a:ext>
            </a:extLst>
          </p:cNvPr>
          <p:cNvSpPr>
            <a:spLocks noGrp="1"/>
          </p:cNvSpPr>
          <p:nvPr>
            <p:ph sz="quarter" idx="11"/>
          </p:nvPr>
        </p:nvSpPr>
        <p:spPr/>
        <p:txBody>
          <a:bodyPr/>
          <a:lstStyle/>
          <a:p>
            <a:endParaRPr lang="en-US"/>
          </a:p>
        </p:txBody>
      </p:sp>
      <p:sp>
        <p:nvSpPr>
          <p:cNvPr id="41986" name="Title 4"/>
          <p:cNvSpPr>
            <a:spLocks noGrp="1"/>
          </p:cNvSpPr>
          <p:nvPr>
            <p:ph type="title"/>
          </p:nvPr>
        </p:nvSpPr>
        <p:spPr/>
        <p:txBody>
          <a:bodyPr/>
          <a:lstStyle/>
          <a:p>
            <a:r>
              <a:rPr lang="en-US" dirty="0"/>
              <a:t>Organizational Innovation</a:t>
            </a:r>
          </a:p>
        </p:txBody>
      </p:sp>
      <p:grpSp>
        <p:nvGrpSpPr>
          <p:cNvPr id="2" name="Group 1">
            <a:extLst>
              <a:ext uri="{FF2B5EF4-FFF2-40B4-BE49-F238E27FC236}">
                <a16:creationId xmlns:a16="http://schemas.microsoft.com/office/drawing/2014/main" id="{2E19061D-B4F1-45B0-8887-5FE2035DE9A9}"/>
              </a:ext>
            </a:extLst>
          </p:cNvPr>
          <p:cNvGrpSpPr/>
          <p:nvPr/>
        </p:nvGrpSpPr>
        <p:grpSpPr>
          <a:xfrm>
            <a:off x="457200" y="2191543"/>
            <a:ext cx="8229598" cy="3343276"/>
            <a:chOff x="457200" y="2191543"/>
            <a:chExt cx="8229598" cy="3343276"/>
          </a:xfrm>
        </p:grpSpPr>
        <p:sp>
          <p:nvSpPr>
            <p:cNvPr id="4" name="Freeform: Shape 3">
              <a:extLst>
                <a:ext uri="{FF2B5EF4-FFF2-40B4-BE49-F238E27FC236}">
                  <a16:creationId xmlns:a16="http://schemas.microsoft.com/office/drawing/2014/main" id="{9B727B31-C9FF-47C9-B316-27BFF686C222}"/>
                </a:ext>
              </a:extLst>
            </p:cNvPr>
            <p:cNvSpPr/>
            <p:nvPr/>
          </p:nvSpPr>
          <p:spPr>
            <a:xfrm>
              <a:off x="457200"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Identify opportunities</a:t>
              </a:r>
            </a:p>
          </p:txBody>
        </p:sp>
        <p:sp>
          <p:nvSpPr>
            <p:cNvPr id="5" name="Freeform: Shape 4">
              <a:extLst>
                <a:ext uri="{FF2B5EF4-FFF2-40B4-BE49-F238E27FC236}">
                  <a16:creationId xmlns:a16="http://schemas.microsoft.com/office/drawing/2014/main" id="{B84454E8-9F2E-4288-8F57-FA6738C1B77F}"/>
                </a:ext>
              </a:extLst>
            </p:cNvPr>
            <p:cNvSpPr/>
            <p:nvPr/>
          </p:nvSpPr>
          <p:spPr>
            <a:xfrm>
              <a:off x="3286125"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Determine direction</a:t>
              </a:r>
            </a:p>
          </p:txBody>
        </p:sp>
        <p:sp>
          <p:nvSpPr>
            <p:cNvPr id="6" name="Freeform: Shape 5">
              <a:extLst>
                <a:ext uri="{FF2B5EF4-FFF2-40B4-BE49-F238E27FC236}">
                  <a16:creationId xmlns:a16="http://schemas.microsoft.com/office/drawing/2014/main" id="{072EDEAB-710D-4F0D-B048-F5F7669FB460}"/>
                </a:ext>
              </a:extLst>
            </p:cNvPr>
            <p:cNvSpPr/>
            <p:nvPr/>
          </p:nvSpPr>
          <p:spPr>
            <a:xfrm>
              <a:off x="6115049"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Brainstorm ideas</a:t>
              </a:r>
            </a:p>
          </p:txBody>
        </p:sp>
        <p:sp>
          <p:nvSpPr>
            <p:cNvPr id="7" name="Freeform: Shape 6">
              <a:extLst>
                <a:ext uri="{FF2B5EF4-FFF2-40B4-BE49-F238E27FC236}">
                  <a16:creationId xmlns:a16="http://schemas.microsoft.com/office/drawing/2014/main" id="{1BE62597-F91D-4A9F-AA9B-B91DFBC6EF00}"/>
                </a:ext>
              </a:extLst>
            </p:cNvPr>
            <p:cNvSpPr/>
            <p:nvPr/>
          </p:nvSpPr>
          <p:spPr>
            <a:xfrm>
              <a:off x="1871662"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Analyze ideas</a:t>
              </a:r>
            </a:p>
          </p:txBody>
        </p:sp>
        <p:sp>
          <p:nvSpPr>
            <p:cNvPr id="8" name="Freeform: Shape 7">
              <a:extLst>
                <a:ext uri="{FF2B5EF4-FFF2-40B4-BE49-F238E27FC236}">
                  <a16:creationId xmlns:a16="http://schemas.microsoft.com/office/drawing/2014/main" id="{1A2FD258-98D0-4834-9745-EEE20CDE6E9E}"/>
                </a:ext>
              </a:extLst>
            </p:cNvPr>
            <p:cNvSpPr/>
            <p:nvPr/>
          </p:nvSpPr>
          <p:spPr>
            <a:xfrm>
              <a:off x="4700587"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Apply innovations</a:t>
              </a:r>
            </a:p>
          </p:txBody>
        </p:sp>
      </p:gr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DE290AAA-D1FF-4F94-BCC7-F9CD6AF4EF5D}"/>
              </a:ext>
            </a:extLst>
          </p:cNvPr>
          <p:cNvSpPr>
            <a:spLocks noGrp="1"/>
          </p:cNvSpPr>
          <p:nvPr>
            <p:ph sz="quarter" idx="11"/>
          </p:nvPr>
        </p:nvSpPr>
        <p:spPr/>
        <p:txBody>
          <a:bodyPr/>
          <a:lstStyle/>
          <a:p>
            <a:endParaRPr lang="en-US"/>
          </a:p>
        </p:txBody>
      </p:sp>
      <p:sp>
        <p:nvSpPr>
          <p:cNvPr id="43010" name="Title 1"/>
          <p:cNvSpPr>
            <a:spLocks noGrp="1"/>
          </p:cNvSpPr>
          <p:nvPr>
            <p:ph type="title"/>
          </p:nvPr>
        </p:nvSpPr>
        <p:spPr/>
        <p:txBody>
          <a:bodyPr/>
          <a:lstStyle/>
          <a:p>
            <a:r>
              <a:rPr lang="en-US" dirty="0"/>
              <a:t>Why Innovation Matters</a:t>
            </a:r>
          </a:p>
        </p:txBody>
      </p:sp>
      <p:grpSp>
        <p:nvGrpSpPr>
          <p:cNvPr id="2" name="Group 1">
            <a:extLst>
              <a:ext uri="{FF2B5EF4-FFF2-40B4-BE49-F238E27FC236}">
                <a16:creationId xmlns:a16="http://schemas.microsoft.com/office/drawing/2014/main" id="{2C17ED89-19DB-4642-A874-9904FC6F78E7}"/>
              </a:ext>
            </a:extLst>
          </p:cNvPr>
          <p:cNvGrpSpPr/>
          <p:nvPr/>
        </p:nvGrpSpPr>
        <p:grpSpPr>
          <a:xfrm>
            <a:off x="457200" y="1614343"/>
            <a:ext cx="8229600" cy="4497676"/>
            <a:chOff x="457200" y="1614343"/>
            <a:chExt cx="8229600" cy="4497676"/>
          </a:xfrm>
        </p:grpSpPr>
        <p:sp>
          <p:nvSpPr>
            <p:cNvPr id="4" name="Freeform: Shape 3">
              <a:extLst>
                <a:ext uri="{FF2B5EF4-FFF2-40B4-BE49-F238E27FC236}">
                  <a16:creationId xmlns:a16="http://schemas.microsoft.com/office/drawing/2014/main" id="{8F58F33D-A58D-4C9D-8531-E6FAAA0AB9B5}"/>
                </a:ext>
              </a:extLst>
            </p:cNvPr>
            <p:cNvSpPr/>
            <p:nvPr/>
          </p:nvSpPr>
          <p:spPr>
            <a:xfrm>
              <a:off x="457200" y="1614343"/>
              <a:ext cx="8229600" cy="1430105"/>
            </a:xfrm>
            <a:custGeom>
              <a:avLst/>
              <a:gdLst>
                <a:gd name="connsiteX0" fmla="*/ 0 w 8229600"/>
                <a:gd name="connsiteY0" fmla="*/ 238356 h 1430105"/>
                <a:gd name="connsiteX1" fmla="*/ 238356 w 8229600"/>
                <a:gd name="connsiteY1" fmla="*/ 0 h 1430105"/>
                <a:gd name="connsiteX2" fmla="*/ 7991244 w 8229600"/>
                <a:gd name="connsiteY2" fmla="*/ 0 h 1430105"/>
                <a:gd name="connsiteX3" fmla="*/ 8229600 w 8229600"/>
                <a:gd name="connsiteY3" fmla="*/ 238356 h 1430105"/>
                <a:gd name="connsiteX4" fmla="*/ 8229600 w 8229600"/>
                <a:gd name="connsiteY4" fmla="*/ 1191749 h 1430105"/>
                <a:gd name="connsiteX5" fmla="*/ 7991244 w 8229600"/>
                <a:gd name="connsiteY5" fmla="*/ 1430105 h 1430105"/>
                <a:gd name="connsiteX6" fmla="*/ 238356 w 8229600"/>
                <a:gd name="connsiteY6" fmla="*/ 1430105 h 1430105"/>
                <a:gd name="connsiteX7" fmla="*/ 0 w 8229600"/>
                <a:gd name="connsiteY7" fmla="*/ 1191749 h 1430105"/>
                <a:gd name="connsiteX8" fmla="*/ 0 w 8229600"/>
                <a:gd name="connsiteY8" fmla="*/ 238356 h 1430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0105">
                  <a:moveTo>
                    <a:pt x="0" y="238356"/>
                  </a:moveTo>
                  <a:cubicBezTo>
                    <a:pt x="0" y="106716"/>
                    <a:pt x="106716" y="0"/>
                    <a:pt x="238356" y="0"/>
                  </a:cubicBezTo>
                  <a:lnTo>
                    <a:pt x="7991244" y="0"/>
                  </a:lnTo>
                  <a:cubicBezTo>
                    <a:pt x="8122884" y="0"/>
                    <a:pt x="8229600" y="106716"/>
                    <a:pt x="8229600" y="238356"/>
                  </a:cubicBezTo>
                  <a:lnTo>
                    <a:pt x="8229600" y="1191749"/>
                  </a:lnTo>
                  <a:cubicBezTo>
                    <a:pt x="8229600" y="1323389"/>
                    <a:pt x="8122884" y="1430105"/>
                    <a:pt x="7991244" y="1430105"/>
                  </a:cubicBezTo>
                  <a:lnTo>
                    <a:pt x="238356" y="1430105"/>
                  </a:lnTo>
                  <a:cubicBezTo>
                    <a:pt x="106716" y="1430105"/>
                    <a:pt x="0" y="1323389"/>
                    <a:pt x="0" y="1191749"/>
                  </a:cubicBezTo>
                  <a:lnTo>
                    <a:pt x="0" y="23835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06972" tIns="206972" rIns="206972" bIns="206972" numCol="1" spcCol="1270" anchor="ctr" anchorCtr="0">
              <a:noAutofit/>
            </a:bodyPr>
            <a:lstStyle/>
            <a:p>
              <a:pPr marL="0" lvl="0" indent="0" algn="l" defTabSz="1600200">
                <a:lnSpc>
                  <a:spcPct val="90000"/>
                </a:lnSpc>
                <a:spcBef>
                  <a:spcPct val="0"/>
                </a:spcBef>
                <a:spcAft>
                  <a:spcPct val="35000"/>
                </a:spcAft>
                <a:buNone/>
              </a:pPr>
              <a:r>
                <a:rPr lang="en-US" sz="3600" kern="1200" dirty="0"/>
                <a:t>Remain competitive</a:t>
              </a:r>
            </a:p>
          </p:txBody>
        </p:sp>
        <p:sp>
          <p:nvSpPr>
            <p:cNvPr id="5" name="Freeform: Shape 4">
              <a:extLst>
                <a:ext uri="{FF2B5EF4-FFF2-40B4-BE49-F238E27FC236}">
                  <a16:creationId xmlns:a16="http://schemas.microsoft.com/office/drawing/2014/main" id="{6E2FDBDF-AD6E-4378-9AE4-E8D68A1142B4}"/>
                </a:ext>
              </a:extLst>
            </p:cNvPr>
            <p:cNvSpPr/>
            <p:nvPr/>
          </p:nvSpPr>
          <p:spPr>
            <a:xfrm>
              <a:off x="457200" y="3148128"/>
              <a:ext cx="8229600" cy="1430105"/>
            </a:xfrm>
            <a:custGeom>
              <a:avLst/>
              <a:gdLst>
                <a:gd name="connsiteX0" fmla="*/ 0 w 8229600"/>
                <a:gd name="connsiteY0" fmla="*/ 238356 h 1430105"/>
                <a:gd name="connsiteX1" fmla="*/ 238356 w 8229600"/>
                <a:gd name="connsiteY1" fmla="*/ 0 h 1430105"/>
                <a:gd name="connsiteX2" fmla="*/ 7991244 w 8229600"/>
                <a:gd name="connsiteY2" fmla="*/ 0 h 1430105"/>
                <a:gd name="connsiteX3" fmla="*/ 8229600 w 8229600"/>
                <a:gd name="connsiteY3" fmla="*/ 238356 h 1430105"/>
                <a:gd name="connsiteX4" fmla="*/ 8229600 w 8229600"/>
                <a:gd name="connsiteY4" fmla="*/ 1191749 h 1430105"/>
                <a:gd name="connsiteX5" fmla="*/ 7991244 w 8229600"/>
                <a:gd name="connsiteY5" fmla="*/ 1430105 h 1430105"/>
                <a:gd name="connsiteX6" fmla="*/ 238356 w 8229600"/>
                <a:gd name="connsiteY6" fmla="*/ 1430105 h 1430105"/>
                <a:gd name="connsiteX7" fmla="*/ 0 w 8229600"/>
                <a:gd name="connsiteY7" fmla="*/ 1191749 h 1430105"/>
                <a:gd name="connsiteX8" fmla="*/ 0 w 8229600"/>
                <a:gd name="connsiteY8" fmla="*/ 238356 h 1430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0105">
                  <a:moveTo>
                    <a:pt x="0" y="238356"/>
                  </a:moveTo>
                  <a:cubicBezTo>
                    <a:pt x="0" y="106716"/>
                    <a:pt x="106716" y="0"/>
                    <a:pt x="238356" y="0"/>
                  </a:cubicBezTo>
                  <a:lnTo>
                    <a:pt x="7991244" y="0"/>
                  </a:lnTo>
                  <a:cubicBezTo>
                    <a:pt x="8122884" y="0"/>
                    <a:pt x="8229600" y="106716"/>
                    <a:pt x="8229600" y="238356"/>
                  </a:cubicBezTo>
                  <a:lnTo>
                    <a:pt x="8229600" y="1191749"/>
                  </a:lnTo>
                  <a:cubicBezTo>
                    <a:pt x="8229600" y="1323389"/>
                    <a:pt x="8122884" y="1430105"/>
                    <a:pt x="7991244" y="1430105"/>
                  </a:cubicBezTo>
                  <a:lnTo>
                    <a:pt x="238356" y="1430105"/>
                  </a:lnTo>
                  <a:cubicBezTo>
                    <a:pt x="106716" y="1430105"/>
                    <a:pt x="0" y="1323389"/>
                    <a:pt x="0" y="1191749"/>
                  </a:cubicBezTo>
                  <a:lnTo>
                    <a:pt x="0" y="238356"/>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6972" tIns="206972" rIns="206972" bIns="206972" numCol="1" spcCol="1270" anchor="ctr" anchorCtr="0">
              <a:noAutofit/>
            </a:bodyPr>
            <a:lstStyle/>
            <a:p>
              <a:pPr marL="0" lvl="0" indent="0" algn="l" defTabSz="1600200">
                <a:lnSpc>
                  <a:spcPct val="90000"/>
                </a:lnSpc>
                <a:spcBef>
                  <a:spcPct val="0"/>
                </a:spcBef>
                <a:spcAft>
                  <a:spcPct val="35000"/>
                </a:spcAft>
                <a:buNone/>
              </a:pPr>
              <a:r>
                <a:rPr lang="en-US" sz="3600" kern="1200" dirty="0"/>
                <a:t>Advancement requires an atmosphere of innovation</a:t>
              </a:r>
            </a:p>
          </p:txBody>
        </p:sp>
        <p:sp>
          <p:nvSpPr>
            <p:cNvPr id="6" name="Freeform: Shape 5">
              <a:extLst>
                <a:ext uri="{FF2B5EF4-FFF2-40B4-BE49-F238E27FC236}">
                  <a16:creationId xmlns:a16="http://schemas.microsoft.com/office/drawing/2014/main" id="{CB35E3A4-0C74-49DA-8B2B-A99BC01C705E}"/>
                </a:ext>
              </a:extLst>
            </p:cNvPr>
            <p:cNvSpPr/>
            <p:nvPr/>
          </p:nvSpPr>
          <p:spPr>
            <a:xfrm>
              <a:off x="457200" y="4681914"/>
              <a:ext cx="8229600" cy="1430105"/>
            </a:xfrm>
            <a:custGeom>
              <a:avLst/>
              <a:gdLst>
                <a:gd name="connsiteX0" fmla="*/ 0 w 8229600"/>
                <a:gd name="connsiteY0" fmla="*/ 238356 h 1430105"/>
                <a:gd name="connsiteX1" fmla="*/ 238356 w 8229600"/>
                <a:gd name="connsiteY1" fmla="*/ 0 h 1430105"/>
                <a:gd name="connsiteX2" fmla="*/ 7991244 w 8229600"/>
                <a:gd name="connsiteY2" fmla="*/ 0 h 1430105"/>
                <a:gd name="connsiteX3" fmla="*/ 8229600 w 8229600"/>
                <a:gd name="connsiteY3" fmla="*/ 238356 h 1430105"/>
                <a:gd name="connsiteX4" fmla="*/ 8229600 w 8229600"/>
                <a:gd name="connsiteY4" fmla="*/ 1191749 h 1430105"/>
                <a:gd name="connsiteX5" fmla="*/ 7991244 w 8229600"/>
                <a:gd name="connsiteY5" fmla="*/ 1430105 h 1430105"/>
                <a:gd name="connsiteX6" fmla="*/ 238356 w 8229600"/>
                <a:gd name="connsiteY6" fmla="*/ 1430105 h 1430105"/>
                <a:gd name="connsiteX7" fmla="*/ 0 w 8229600"/>
                <a:gd name="connsiteY7" fmla="*/ 1191749 h 1430105"/>
                <a:gd name="connsiteX8" fmla="*/ 0 w 8229600"/>
                <a:gd name="connsiteY8" fmla="*/ 238356 h 1430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0105">
                  <a:moveTo>
                    <a:pt x="0" y="238356"/>
                  </a:moveTo>
                  <a:cubicBezTo>
                    <a:pt x="0" y="106716"/>
                    <a:pt x="106716" y="0"/>
                    <a:pt x="238356" y="0"/>
                  </a:cubicBezTo>
                  <a:lnTo>
                    <a:pt x="7991244" y="0"/>
                  </a:lnTo>
                  <a:cubicBezTo>
                    <a:pt x="8122884" y="0"/>
                    <a:pt x="8229600" y="106716"/>
                    <a:pt x="8229600" y="238356"/>
                  </a:cubicBezTo>
                  <a:lnTo>
                    <a:pt x="8229600" y="1191749"/>
                  </a:lnTo>
                  <a:cubicBezTo>
                    <a:pt x="8229600" y="1323389"/>
                    <a:pt x="8122884" y="1430105"/>
                    <a:pt x="7991244" y="1430105"/>
                  </a:cubicBezTo>
                  <a:lnTo>
                    <a:pt x="238356" y="1430105"/>
                  </a:lnTo>
                  <a:cubicBezTo>
                    <a:pt x="106716" y="1430105"/>
                    <a:pt x="0" y="1323389"/>
                    <a:pt x="0" y="1191749"/>
                  </a:cubicBezTo>
                  <a:lnTo>
                    <a:pt x="0" y="238356"/>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06972" tIns="206972" rIns="206972" bIns="206972" numCol="1" spcCol="1270" anchor="ctr" anchorCtr="0">
              <a:noAutofit/>
            </a:bodyPr>
            <a:lstStyle/>
            <a:p>
              <a:pPr marL="0" lvl="0" indent="0" algn="l" defTabSz="1600200">
                <a:lnSpc>
                  <a:spcPct val="90000"/>
                </a:lnSpc>
                <a:spcBef>
                  <a:spcPct val="0"/>
                </a:spcBef>
                <a:spcAft>
                  <a:spcPct val="35000"/>
                </a:spcAft>
                <a:buNone/>
              </a:pPr>
              <a:r>
                <a:rPr lang="en-US" sz="3600" kern="1200" dirty="0"/>
                <a:t>Ideas and knowledge can be passed on to employees</a:t>
              </a:r>
            </a:p>
          </p:txBody>
        </p:sp>
      </p:gr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DD7AF59A-3719-49B5-8873-9CAD1388FE55}"/>
              </a:ext>
            </a:extLst>
          </p:cNvPr>
          <p:cNvSpPr>
            <a:spLocks noGrp="1"/>
          </p:cNvSpPr>
          <p:nvPr>
            <p:ph sz="quarter" idx="11"/>
          </p:nvPr>
        </p:nvSpPr>
        <p:spPr/>
        <p:txBody>
          <a:bodyPr/>
          <a:lstStyle/>
          <a:p>
            <a:endParaRPr lang="en-US"/>
          </a:p>
        </p:txBody>
      </p:sp>
      <p:sp>
        <p:nvSpPr>
          <p:cNvPr id="44034" name="Title 1"/>
          <p:cNvSpPr>
            <a:spLocks noGrp="1"/>
          </p:cNvSpPr>
          <p:nvPr>
            <p:ph type="title"/>
          </p:nvPr>
        </p:nvSpPr>
        <p:spPr/>
        <p:txBody>
          <a:bodyPr/>
          <a:lstStyle/>
          <a:p>
            <a:r>
              <a:rPr lang="en-US" dirty="0"/>
              <a:t>Managing Innovation</a:t>
            </a:r>
          </a:p>
        </p:txBody>
      </p:sp>
      <p:grpSp>
        <p:nvGrpSpPr>
          <p:cNvPr id="2" name="Group 1">
            <a:extLst>
              <a:ext uri="{FF2B5EF4-FFF2-40B4-BE49-F238E27FC236}">
                <a16:creationId xmlns:a16="http://schemas.microsoft.com/office/drawing/2014/main" id="{5F328009-7BDE-4ABA-B167-5BE85ABDE5E9}"/>
              </a:ext>
            </a:extLst>
          </p:cNvPr>
          <p:cNvGrpSpPr/>
          <p:nvPr/>
        </p:nvGrpSpPr>
        <p:grpSpPr>
          <a:xfrm>
            <a:off x="463508" y="2165163"/>
            <a:ext cx="8216982" cy="3396036"/>
            <a:chOff x="463508" y="2165163"/>
            <a:chExt cx="8216982" cy="3396036"/>
          </a:xfrm>
        </p:grpSpPr>
        <p:sp>
          <p:nvSpPr>
            <p:cNvPr id="4" name="Freeform: Shape 3">
              <a:extLst>
                <a:ext uri="{FF2B5EF4-FFF2-40B4-BE49-F238E27FC236}">
                  <a16:creationId xmlns:a16="http://schemas.microsoft.com/office/drawing/2014/main" id="{E6645CE9-FCB5-4106-BE4B-4B4778D3998E}"/>
                </a:ext>
              </a:extLst>
            </p:cNvPr>
            <p:cNvSpPr/>
            <p:nvPr/>
          </p:nvSpPr>
          <p:spPr>
            <a:xfrm>
              <a:off x="2836559" y="2831898"/>
              <a:ext cx="515615" cy="91440"/>
            </a:xfrm>
            <a:custGeom>
              <a:avLst/>
              <a:gdLst>
                <a:gd name="connsiteX0" fmla="*/ 0 w 515615"/>
                <a:gd name="connsiteY0" fmla="*/ 45720 h 91440"/>
                <a:gd name="connsiteX1" fmla="*/ 515615 w 515615"/>
                <a:gd name="connsiteY1" fmla="*/ 45720 h 91440"/>
              </a:gdLst>
              <a:ahLst/>
              <a:cxnLst>
                <a:cxn ang="0">
                  <a:pos x="connsiteX0" y="connsiteY0"/>
                </a:cxn>
                <a:cxn ang="0">
                  <a:pos x="connsiteX1" y="connsiteY1"/>
                </a:cxn>
              </a:cxnLst>
              <a:rect l="l" t="t" r="r" b="b"/>
              <a:pathLst>
                <a:path w="515615" h="91440">
                  <a:moveTo>
                    <a:pt x="0" y="45720"/>
                  </a:moveTo>
                  <a:lnTo>
                    <a:pt x="515615" y="45720"/>
                  </a:lnTo>
                </a:path>
              </a:pathLst>
            </a:custGeom>
            <a:noFill/>
            <a:ln>
              <a:tailEnd type="arrow"/>
            </a:ln>
          </p:spPr>
          <p:style>
            <a:lnRef idx="1">
              <a:schemeClr val="accent2">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txBody>
            <a:bodyPr spcFirstLastPara="0" vert="horz" wrap="square" lIns="256852" tIns="42989" rIns="256853" bIns="42989" numCol="1" spcCol="1270" anchor="ctr" anchorCtr="0">
              <a:noAutofit/>
            </a:bodyPr>
            <a:lstStyle/>
            <a:p>
              <a:pPr marL="0" lvl="0" indent="0" algn="ctr" defTabSz="222250">
                <a:lnSpc>
                  <a:spcPct val="90000"/>
                </a:lnSpc>
                <a:spcBef>
                  <a:spcPct val="0"/>
                </a:spcBef>
                <a:spcAft>
                  <a:spcPct val="35000"/>
                </a:spcAft>
                <a:buNone/>
              </a:pPr>
              <a:endParaRPr lang="en-US" sz="500" kern="1200" dirty="0"/>
            </a:p>
          </p:txBody>
        </p:sp>
        <p:sp>
          <p:nvSpPr>
            <p:cNvPr id="5" name="Freeform: Shape 4">
              <a:extLst>
                <a:ext uri="{FF2B5EF4-FFF2-40B4-BE49-F238E27FC236}">
                  <a16:creationId xmlns:a16="http://schemas.microsoft.com/office/drawing/2014/main" id="{2C9AE963-6D5D-405F-85C7-68F90A07EEDB}"/>
                </a:ext>
              </a:extLst>
            </p:cNvPr>
            <p:cNvSpPr/>
            <p:nvPr/>
          </p:nvSpPr>
          <p:spPr>
            <a:xfrm>
              <a:off x="463508" y="2165163"/>
              <a:ext cx="2374850" cy="1424910"/>
            </a:xfrm>
            <a:custGeom>
              <a:avLst/>
              <a:gdLst>
                <a:gd name="connsiteX0" fmla="*/ 0 w 2374850"/>
                <a:gd name="connsiteY0" fmla="*/ 0 h 1424910"/>
                <a:gd name="connsiteX1" fmla="*/ 2374850 w 2374850"/>
                <a:gd name="connsiteY1" fmla="*/ 0 h 1424910"/>
                <a:gd name="connsiteX2" fmla="*/ 2374850 w 2374850"/>
                <a:gd name="connsiteY2" fmla="*/ 1424910 h 1424910"/>
                <a:gd name="connsiteX3" fmla="*/ 0 w 2374850"/>
                <a:gd name="connsiteY3" fmla="*/ 1424910 h 1424910"/>
                <a:gd name="connsiteX4" fmla="*/ 0 w 2374850"/>
                <a:gd name="connsiteY4" fmla="*/ 0 h 1424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4850" h="1424910">
                  <a:moveTo>
                    <a:pt x="0" y="0"/>
                  </a:moveTo>
                  <a:lnTo>
                    <a:pt x="2374850" y="0"/>
                  </a:lnTo>
                  <a:lnTo>
                    <a:pt x="2374850" y="1424910"/>
                  </a:lnTo>
                  <a:lnTo>
                    <a:pt x="0" y="142491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0" kern="1200" dirty="0"/>
                <a:t>Managerial support</a:t>
              </a:r>
            </a:p>
          </p:txBody>
        </p:sp>
        <p:sp>
          <p:nvSpPr>
            <p:cNvPr id="6" name="Freeform: Shape 5">
              <a:extLst>
                <a:ext uri="{FF2B5EF4-FFF2-40B4-BE49-F238E27FC236}">
                  <a16:creationId xmlns:a16="http://schemas.microsoft.com/office/drawing/2014/main" id="{DBC9A2FE-B862-454B-BB3A-AE477CE2D562}"/>
                </a:ext>
              </a:extLst>
            </p:cNvPr>
            <p:cNvSpPr/>
            <p:nvPr/>
          </p:nvSpPr>
          <p:spPr>
            <a:xfrm>
              <a:off x="5757625" y="2831898"/>
              <a:ext cx="515615" cy="91440"/>
            </a:xfrm>
            <a:custGeom>
              <a:avLst/>
              <a:gdLst>
                <a:gd name="connsiteX0" fmla="*/ 0 w 515615"/>
                <a:gd name="connsiteY0" fmla="*/ 45720 h 91440"/>
                <a:gd name="connsiteX1" fmla="*/ 515615 w 515615"/>
                <a:gd name="connsiteY1" fmla="*/ 45720 h 91440"/>
              </a:gdLst>
              <a:ahLst/>
              <a:cxnLst>
                <a:cxn ang="0">
                  <a:pos x="connsiteX0" y="connsiteY0"/>
                </a:cxn>
                <a:cxn ang="0">
                  <a:pos x="connsiteX1" y="connsiteY1"/>
                </a:cxn>
              </a:cxnLst>
              <a:rect l="l" t="t" r="r" b="b"/>
              <a:pathLst>
                <a:path w="515615" h="91440">
                  <a:moveTo>
                    <a:pt x="0" y="45720"/>
                  </a:moveTo>
                  <a:lnTo>
                    <a:pt x="515615" y="45720"/>
                  </a:lnTo>
                </a:path>
              </a:pathLst>
            </a:custGeom>
            <a:noFill/>
            <a:ln>
              <a:tailEnd type="arrow"/>
            </a:ln>
          </p:spPr>
          <p:style>
            <a:lnRef idx="1">
              <a:schemeClr val="accent3">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spcFirstLastPara="0" vert="horz" wrap="square" lIns="256852" tIns="42989" rIns="256853" bIns="42989" numCol="1" spcCol="1270" anchor="ctr" anchorCtr="0">
              <a:noAutofit/>
            </a:bodyPr>
            <a:lstStyle/>
            <a:p>
              <a:pPr marL="0" lvl="0" indent="0" algn="ctr" defTabSz="222250">
                <a:lnSpc>
                  <a:spcPct val="90000"/>
                </a:lnSpc>
                <a:spcBef>
                  <a:spcPct val="0"/>
                </a:spcBef>
                <a:spcAft>
                  <a:spcPct val="35000"/>
                </a:spcAft>
                <a:buNone/>
              </a:pPr>
              <a:endParaRPr lang="en-US" sz="500" kern="1200" dirty="0"/>
            </a:p>
          </p:txBody>
        </p:sp>
        <p:sp>
          <p:nvSpPr>
            <p:cNvPr id="7" name="Freeform: Shape 6">
              <a:extLst>
                <a:ext uri="{FF2B5EF4-FFF2-40B4-BE49-F238E27FC236}">
                  <a16:creationId xmlns:a16="http://schemas.microsoft.com/office/drawing/2014/main" id="{5891DE80-BB4E-40F9-AC13-77BBFDECA3AD}"/>
                </a:ext>
              </a:extLst>
            </p:cNvPr>
            <p:cNvSpPr/>
            <p:nvPr/>
          </p:nvSpPr>
          <p:spPr>
            <a:xfrm>
              <a:off x="3384574" y="2165163"/>
              <a:ext cx="2374850" cy="1424910"/>
            </a:xfrm>
            <a:custGeom>
              <a:avLst/>
              <a:gdLst>
                <a:gd name="connsiteX0" fmla="*/ 0 w 2374850"/>
                <a:gd name="connsiteY0" fmla="*/ 0 h 1424910"/>
                <a:gd name="connsiteX1" fmla="*/ 2374850 w 2374850"/>
                <a:gd name="connsiteY1" fmla="*/ 0 h 1424910"/>
                <a:gd name="connsiteX2" fmla="*/ 2374850 w 2374850"/>
                <a:gd name="connsiteY2" fmla="*/ 1424910 h 1424910"/>
                <a:gd name="connsiteX3" fmla="*/ 0 w 2374850"/>
                <a:gd name="connsiteY3" fmla="*/ 1424910 h 1424910"/>
                <a:gd name="connsiteX4" fmla="*/ 0 w 2374850"/>
                <a:gd name="connsiteY4" fmla="*/ 0 h 1424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4850" h="1424910">
                  <a:moveTo>
                    <a:pt x="0" y="0"/>
                  </a:moveTo>
                  <a:lnTo>
                    <a:pt x="2374850" y="0"/>
                  </a:lnTo>
                  <a:lnTo>
                    <a:pt x="2374850" y="1424910"/>
                  </a:lnTo>
                  <a:lnTo>
                    <a:pt x="0" y="1424910"/>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0" kern="1200" dirty="0"/>
                <a:t>Creative teams</a:t>
              </a:r>
            </a:p>
          </p:txBody>
        </p:sp>
        <p:sp>
          <p:nvSpPr>
            <p:cNvPr id="8" name="Freeform: Shape 7">
              <a:extLst>
                <a:ext uri="{FF2B5EF4-FFF2-40B4-BE49-F238E27FC236}">
                  <a16:creationId xmlns:a16="http://schemas.microsoft.com/office/drawing/2014/main" id="{05C2D566-E0B9-420B-9A16-EF0CCD0C693C}"/>
                </a:ext>
              </a:extLst>
            </p:cNvPr>
            <p:cNvSpPr/>
            <p:nvPr/>
          </p:nvSpPr>
          <p:spPr>
            <a:xfrm>
              <a:off x="1650934" y="3588273"/>
              <a:ext cx="5842131" cy="515615"/>
            </a:xfrm>
            <a:custGeom>
              <a:avLst/>
              <a:gdLst>
                <a:gd name="connsiteX0" fmla="*/ 5842131 w 5842131"/>
                <a:gd name="connsiteY0" fmla="*/ 0 h 515615"/>
                <a:gd name="connsiteX1" fmla="*/ 5842131 w 5842131"/>
                <a:gd name="connsiteY1" fmla="*/ 274907 h 515615"/>
                <a:gd name="connsiteX2" fmla="*/ 0 w 5842131"/>
                <a:gd name="connsiteY2" fmla="*/ 274907 h 515615"/>
                <a:gd name="connsiteX3" fmla="*/ 0 w 5842131"/>
                <a:gd name="connsiteY3" fmla="*/ 515615 h 515615"/>
              </a:gdLst>
              <a:ahLst/>
              <a:cxnLst>
                <a:cxn ang="0">
                  <a:pos x="connsiteX0" y="connsiteY0"/>
                </a:cxn>
                <a:cxn ang="0">
                  <a:pos x="connsiteX1" y="connsiteY1"/>
                </a:cxn>
                <a:cxn ang="0">
                  <a:pos x="connsiteX2" y="connsiteY2"/>
                </a:cxn>
                <a:cxn ang="0">
                  <a:pos x="connsiteX3" y="connsiteY3"/>
                </a:cxn>
              </a:cxnLst>
              <a:rect l="l" t="t" r="r" b="b"/>
              <a:pathLst>
                <a:path w="5842131" h="515615">
                  <a:moveTo>
                    <a:pt x="5842131" y="0"/>
                  </a:moveTo>
                  <a:lnTo>
                    <a:pt x="5842131" y="274907"/>
                  </a:lnTo>
                  <a:lnTo>
                    <a:pt x="0" y="274907"/>
                  </a:lnTo>
                  <a:lnTo>
                    <a:pt x="0" y="515615"/>
                  </a:lnTo>
                </a:path>
              </a:pathLst>
            </a:custGeom>
            <a:noFill/>
            <a:ln>
              <a:tailEnd type="arrow"/>
            </a:ln>
          </p:spPr>
          <p:style>
            <a:lnRef idx="1">
              <a:schemeClr val="accent4">
                <a:hueOff val="0"/>
                <a:satOff val="0"/>
                <a:lumOff val="0"/>
                <a:alphaOff val="0"/>
              </a:schemeClr>
            </a:lnRef>
            <a:fillRef idx="0">
              <a:scrgbClr r="0" g="0" b="0"/>
            </a:fillRef>
            <a:effectRef idx="0">
              <a:schemeClr val="accent4">
                <a:hueOff val="0"/>
                <a:satOff val="0"/>
                <a:lumOff val="0"/>
                <a:alphaOff val="0"/>
              </a:schemeClr>
            </a:effectRef>
            <a:fontRef idx="minor">
              <a:schemeClr val="tx1">
                <a:hueOff val="0"/>
                <a:satOff val="0"/>
                <a:lumOff val="0"/>
                <a:alphaOff val="0"/>
              </a:schemeClr>
            </a:fontRef>
          </p:style>
          <p:txBody>
            <a:bodyPr spcFirstLastPara="0" vert="horz" wrap="square" lIns="2787075" tIns="255077" rIns="2787076" bIns="255076" numCol="1" spcCol="1270" anchor="ctr" anchorCtr="0">
              <a:noAutofit/>
            </a:bodyPr>
            <a:lstStyle/>
            <a:p>
              <a:pPr marL="0" lvl="0" indent="0" algn="ctr" defTabSz="222250">
                <a:lnSpc>
                  <a:spcPct val="90000"/>
                </a:lnSpc>
                <a:spcBef>
                  <a:spcPct val="0"/>
                </a:spcBef>
                <a:spcAft>
                  <a:spcPct val="35000"/>
                </a:spcAft>
                <a:buNone/>
              </a:pPr>
              <a:endParaRPr lang="en-US" sz="500" kern="1200" dirty="0"/>
            </a:p>
          </p:txBody>
        </p:sp>
        <p:sp>
          <p:nvSpPr>
            <p:cNvPr id="9" name="Freeform: Shape 8">
              <a:extLst>
                <a:ext uri="{FF2B5EF4-FFF2-40B4-BE49-F238E27FC236}">
                  <a16:creationId xmlns:a16="http://schemas.microsoft.com/office/drawing/2014/main" id="{66198EDD-F018-4279-9DC6-6EA840840EB1}"/>
                </a:ext>
              </a:extLst>
            </p:cNvPr>
            <p:cNvSpPr/>
            <p:nvPr/>
          </p:nvSpPr>
          <p:spPr>
            <a:xfrm>
              <a:off x="6305640" y="2165163"/>
              <a:ext cx="2374850" cy="1424910"/>
            </a:xfrm>
            <a:custGeom>
              <a:avLst/>
              <a:gdLst>
                <a:gd name="connsiteX0" fmla="*/ 0 w 2374850"/>
                <a:gd name="connsiteY0" fmla="*/ 0 h 1424910"/>
                <a:gd name="connsiteX1" fmla="*/ 2374850 w 2374850"/>
                <a:gd name="connsiteY1" fmla="*/ 0 h 1424910"/>
                <a:gd name="connsiteX2" fmla="*/ 2374850 w 2374850"/>
                <a:gd name="connsiteY2" fmla="*/ 1424910 h 1424910"/>
                <a:gd name="connsiteX3" fmla="*/ 0 w 2374850"/>
                <a:gd name="connsiteY3" fmla="*/ 1424910 h 1424910"/>
                <a:gd name="connsiteX4" fmla="*/ 0 w 2374850"/>
                <a:gd name="connsiteY4" fmla="*/ 0 h 1424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4850" h="1424910">
                  <a:moveTo>
                    <a:pt x="0" y="0"/>
                  </a:moveTo>
                  <a:lnTo>
                    <a:pt x="2374850" y="0"/>
                  </a:lnTo>
                  <a:lnTo>
                    <a:pt x="2374850" y="1424910"/>
                  </a:lnTo>
                  <a:lnTo>
                    <a:pt x="0" y="1424910"/>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0" kern="1200" dirty="0"/>
                <a:t>Monitor teams:</a:t>
              </a:r>
            </a:p>
          </p:txBody>
        </p:sp>
        <p:sp>
          <p:nvSpPr>
            <p:cNvPr id="10" name="Freeform: Shape 9">
              <a:extLst>
                <a:ext uri="{FF2B5EF4-FFF2-40B4-BE49-F238E27FC236}">
                  <a16:creationId xmlns:a16="http://schemas.microsoft.com/office/drawing/2014/main" id="{8DD58D86-E5AA-48F1-B6A5-394D9420EF58}"/>
                </a:ext>
              </a:extLst>
            </p:cNvPr>
            <p:cNvSpPr/>
            <p:nvPr/>
          </p:nvSpPr>
          <p:spPr>
            <a:xfrm>
              <a:off x="2836559" y="4803024"/>
              <a:ext cx="515615" cy="91440"/>
            </a:xfrm>
            <a:custGeom>
              <a:avLst/>
              <a:gdLst>
                <a:gd name="connsiteX0" fmla="*/ 0 w 515615"/>
                <a:gd name="connsiteY0" fmla="*/ 45720 h 91440"/>
                <a:gd name="connsiteX1" fmla="*/ 515615 w 515615"/>
                <a:gd name="connsiteY1" fmla="*/ 45720 h 91440"/>
              </a:gdLst>
              <a:ahLst/>
              <a:cxnLst>
                <a:cxn ang="0">
                  <a:pos x="connsiteX0" y="connsiteY0"/>
                </a:cxn>
                <a:cxn ang="0">
                  <a:pos x="connsiteX1" y="connsiteY1"/>
                </a:cxn>
              </a:cxnLst>
              <a:rect l="l" t="t" r="r" b="b"/>
              <a:pathLst>
                <a:path w="515615" h="91440">
                  <a:moveTo>
                    <a:pt x="0" y="45720"/>
                  </a:moveTo>
                  <a:lnTo>
                    <a:pt x="515615" y="45720"/>
                  </a:lnTo>
                </a:path>
              </a:pathLst>
            </a:custGeom>
            <a:noFill/>
            <a:ln>
              <a:tailEnd type="arrow"/>
            </a:ln>
          </p:spPr>
          <p:style>
            <a:lnRef idx="1">
              <a:schemeClr val="accent5">
                <a:hueOff val="0"/>
                <a:satOff val="0"/>
                <a:lumOff val="0"/>
                <a:alphaOff val="0"/>
              </a:schemeClr>
            </a:lnRef>
            <a:fillRef idx="0">
              <a:scrgbClr r="0" g="0" b="0"/>
            </a:fillRef>
            <a:effectRef idx="0">
              <a:schemeClr val="accent5">
                <a:hueOff val="0"/>
                <a:satOff val="0"/>
                <a:lumOff val="0"/>
                <a:alphaOff val="0"/>
              </a:schemeClr>
            </a:effectRef>
            <a:fontRef idx="minor">
              <a:schemeClr val="tx1">
                <a:hueOff val="0"/>
                <a:satOff val="0"/>
                <a:lumOff val="0"/>
                <a:alphaOff val="0"/>
              </a:schemeClr>
            </a:fontRef>
          </p:style>
          <p:txBody>
            <a:bodyPr spcFirstLastPara="0" vert="horz" wrap="square" lIns="256852" tIns="42989" rIns="256853" bIns="42989" numCol="1" spcCol="1270" anchor="ctr" anchorCtr="0">
              <a:noAutofit/>
            </a:bodyPr>
            <a:lstStyle/>
            <a:p>
              <a:pPr marL="0" lvl="0" indent="0" algn="ctr" defTabSz="222250">
                <a:lnSpc>
                  <a:spcPct val="90000"/>
                </a:lnSpc>
                <a:spcBef>
                  <a:spcPct val="0"/>
                </a:spcBef>
                <a:spcAft>
                  <a:spcPct val="35000"/>
                </a:spcAft>
                <a:buNone/>
              </a:pPr>
              <a:endParaRPr lang="en-US" sz="500" kern="1200" dirty="0"/>
            </a:p>
          </p:txBody>
        </p:sp>
        <p:sp>
          <p:nvSpPr>
            <p:cNvPr id="11" name="Freeform: Shape 10">
              <a:extLst>
                <a:ext uri="{FF2B5EF4-FFF2-40B4-BE49-F238E27FC236}">
                  <a16:creationId xmlns:a16="http://schemas.microsoft.com/office/drawing/2014/main" id="{9B9EC002-84AF-4DC1-9464-53BC05E04BD0}"/>
                </a:ext>
              </a:extLst>
            </p:cNvPr>
            <p:cNvSpPr/>
            <p:nvPr/>
          </p:nvSpPr>
          <p:spPr>
            <a:xfrm>
              <a:off x="463508" y="4136289"/>
              <a:ext cx="2374850" cy="1424910"/>
            </a:xfrm>
            <a:custGeom>
              <a:avLst/>
              <a:gdLst>
                <a:gd name="connsiteX0" fmla="*/ 0 w 2374850"/>
                <a:gd name="connsiteY0" fmla="*/ 0 h 1424910"/>
                <a:gd name="connsiteX1" fmla="*/ 2374850 w 2374850"/>
                <a:gd name="connsiteY1" fmla="*/ 0 h 1424910"/>
                <a:gd name="connsiteX2" fmla="*/ 2374850 w 2374850"/>
                <a:gd name="connsiteY2" fmla="*/ 1424910 h 1424910"/>
                <a:gd name="connsiteX3" fmla="*/ 0 w 2374850"/>
                <a:gd name="connsiteY3" fmla="*/ 1424910 h 1424910"/>
                <a:gd name="connsiteX4" fmla="*/ 0 w 2374850"/>
                <a:gd name="connsiteY4" fmla="*/ 0 h 1424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4850" h="1424910">
                  <a:moveTo>
                    <a:pt x="0" y="0"/>
                  </a:moveTo>
                  <a:lnTo>
                    <a:pt x="2374850" y="0"/>
                  </a:lnTo>
                  <a:lnTo>
                    <a:pt x="2374850" y="1424910"/>
                  </a:lnTo>
                  <a:lnTo>
                    <a:pt x="0" y="1424910"/>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0" kern="1200" dirty="0"/>
                <a:t>Apply</a:t>
              </a:r>
            </a:p>
          </p:txBody>
        </p:sp>
        <p:sp>
          <p:nvSpPr>
            <p:cNvPr id="12" name="Freeform: Shape 11">
              <a:extLst>
                <a:ext uri="{FF2B5EF4-FFF2-40B4-BE49-F238E27FC236}">
                  <a16:creationId xmlns:a16="http://schemas.microsoft.com/office/drawing/2014/main" id="{74D8C1B8-B248-43C1-B450-1F904682B79E}"/>
                </a:ext>
              </a:extLst>
            </p:cNvPr>
            <p:cNvSpPr/>
            <p:nvPr/>
          </p:nvSpPr>
          <p:spPr>
            <a:xfrm>
              <a:off x="3384574" y="4136289"/>
              <a:ext cx="2374850" cy="1424910"/>
            </a:xfrm>
            <a:custGeom>
              <a:avLst/>
              <a:gdLst>
                <a:gd name="connsiteX0" fmla="*/ 0 w 2374850"/>
                <a:gd name="connsiteY0" fmla="*/ 0 h 1424910"/>
                <a:gd name="connsiteX1" fmla="*/ 2374850 w 2374850"/>
                <a:gd name="connsiteY1" fmla="*/ 0 h 1424910"/>
                <a:gd name="connsiteX2" fmla="*/ 2374850 w 2374850"/>
                <a:gd name="connsiteY2" fmla="*/ 1424910 h 1424910"/>
                <a:gd name="connsiteX3" fmla="*/ 0 w 2374850"/>
                <a:gd name="connsiteY3" fmla="*/ 1424910 h 1424910"/>
                <a:gd name="connsiteX4" fmla="*/ 0 w 2374850"/>
                <a:gd name="connsiteY4" fmla="*/ 0 h 1424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4850" h="1424910">
                  <a:moveTo>
                    <a:pt x="0" y="0"/>
                  </a:moveTo>
                  <a:lnTo>
                    <a:pt x="2374850" y="0"/>
                  </a:lnTo>
                  <a:lnTo>
                    <a:pt x="2374850" y="1424910"/>
                  </a:lnTo>
                  <a:lnTo>
                    <a:pt x="0" y="1424910"/>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0" kern="1200" dirty="0"/>
                <a:t>Evaluate</a:t>
              </a:r>
            </a:p>
          </p:txBody>
        </p:sp>
      </p:gr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E3DB799C-1AC2-4FF0-8585-DF86DE23F392}"/>
              </a:ext>
            </a:extLst>
          </p:cNvPr>
          <p:cNvSpPr>
            <a:spLocks noGrp="1"/>
          </p:cNvSpPr>
          <p:nvPr>
            <p:ph sz="quarter" idx="11"/>
          </p:nvPr>
        </p:nvSpPr>
        <p:spPr/>
        <p:txBody>
          <a:bodyPr/>
          <a:lstStyle/>
          <a:p>
            <a:endParaRPr lang="en-US"/>
          </a:p>
        </p:txBody>
      </p:sp>
      <p:sp>
        <p:nvSpPr>
          <p:cNvPr id="45058" name="Title 1"/>
          <p:cNvSpPr>
            <a:spLocks noGrp="1"/>
          </p:cNvSpPr>
          <p:nvPr>
            <p:ph type="title"/>
          </p:nvPr>
        </p:nvSpPr>
        <p:spPr/>
        <p:txBody>
          <a:bodyPr/>
          <a:lstStyle/>
          <a:p>
            <a:r>
              <a:rPr lang="en-US" dirty="0"/>
              <a:t>Organizational Change</a:t>
            </a:r>
          </a:p>
        </p:txBody>
      </p:sp>
      <p:grpSp>
        <p:nvGrpSpPr>
          <p:cNvPr id="2" name="Group 1">
            <a:extLst>
              <a:ext uri="{FF2B5EF4-FFF2-40B4-BE49-F238E27FC236}">
                <a16:creationId xmlns:a16="http://schemas.microsoft.com/office/drawing/2014/main" id="{F301FB70-A432-4A18-851C-9ABB2E87042C}"/>
              </a:ext>
            </a:extLst>
          </p:cNvPr>
          <p:cNvGrpSpPr/>
          <p:nvPr/>
        </p:nvGrpSpPr>
        <p:grpSpPr>
          <a:xfrm>
            <a:off x="478296" y="1600752"/>
            <a:ext cx="8206243" cy="4524858"/>
            <a:chOff x="478296" y="1600752"/>
            <a:chExt cx="8206243" cy="4524858"/>
          </a:xfrm>
        </p:grpSpPr>
        <p:sp>
          <p:nvSpPr>
            <p:cNvPr id="3" name="Arrow: Right 2">
              <a:extLst>
                <a:ext uri="{FF2B5EF4-FFF2-40B4-BE49-F238E27FC236}">
                  <a16:creationId xmlns:a16="http://schemas.microsoft.com/office/drawing/2014/main" id="{26AC4F6E-9B66-482C-8156-87B8FBF840E3}"/>
                </a:ext>
              </a:extLst>
            </p:cNvPr>
            <p:cNvSpPr/>
            <p:nvPr/>
          </p:nvSpPr>
          <p:spPr>
            <a:xfrm>
              <a:off x="5670770" y="1600752"/>
              <a:ext cx="3013769" cy="2154694"/>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8667E531-5083-48D9-848D-9EA97B96339E}"/>
                </a:ext>
              </a:extLst>
            </p:cNvPr>
            <p:cNvSpPr/>
            <p:nvPr/>
          </p:nvSpPr>
          <p:spPr>
            <a:xfrm>
              <a:off x="478296" y="1600752"/>
              <a:ext cx="5211309" cy="2154694"/>
            </a:xfrm>
            <a:custGeom>
              <a:avLst/>
              <a:gdLst>
                <a:gd name="connsiteX0" fmla="*/ 0 w 5211309"/>
                <a:gd name="connsiteY0" fmla="*/ 359123 h 2154694"/>
                <a:gd name="connsiteX1" fmla="*/ 359123 w 5211309"/>
                <a:gd name="connsiteY1" fmla="*/ 0 h 2154694"/>
                <a:gd name="connsiteX2" fmla="*/ 4852186 w 5211309"/>
                <a:gd name="connsiteY2" fmla="*/ 0 h 2154694"/>
                <a:gd name="connsiteX3" fmla="*/ 5211309 w 5211309"/>
                <a:gd name="connsiteY3" fmla="*/ 359123 h 2154694"/>
                <a:gd name="connsiteX4" fmla="*/ 5211309 w 5211309"/>
                <a:gd name="connsiteY4" fmla="*/ 1795571 h 2154694"/>
                <a:gd name="connsiteX5" fmla="*/ 4852186 w 5211309"/>
                <a:gd name="connsiteY5" fmla="*/ 2154694 h 2154694"/>
                <a:gd name="connsiteX6" fmla="*/ 359123 w 5211309"/>
                <a:gd name="connsiteY6" fmla="*/ 2154694 h 2154694"/>
                <a:gd name="connsiteX7" fmla="*/ 0 w 5211309"/>
                <a:gd name="connsiteY7" fmla="*/ 1795571 h 2154694"/>
                <a:gd name="connsiteX8" fmla="*/ 0 w 5211309"/>
                <a:gd name="connsiteY8" fmla="*/ 359123 h 215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2154694">
                  <a:moveTo>
                    <a:pt x="0" y="359123"/>
                  </a:moveTo>
                  <a:cubicBezTo>
                    <a:pt x="0" y="160785"/>
                    <a:pt x="160785" y="0"/>
                    <a:pt x="359123" y="0"/>
                  </a:cubicBezTo>
                  <a:lnTo>
                    <a:pt x="4852186" y="0"/>
                  </a:lnTo>
                  <a:cubicBezTo>
                    <a:pt x="5050524" y="0"/>
                    <a:pt x="5211309" y="160785"/>
                    <a:pt x="5211309" y="359123"/>
                  </a:cubicBezTo>
                  <a:lnTo>
                    <a:pt x="5211309" y="1795571"/>
                  </a:lnTo>
                  <a:cubicBezTo>
                    <a:pt x="5211309" y="1993909"/>
                    <a:pt x="5050524" y="2154694"/>
                    <a:pt x="4852186" y="2154694"/>
                  </a:cubicBezTo>
                  <a:lnTo>
                    <a:pt x="359123" y="2154694"/>
                  </a:lnTo>
                  <a:cubicBezTo>
                    <a:pt x="160785" y="2154694"/>
                    <a:pt x="0" y="1993909"/>
                    <a:pt x="0" y="1795571"/>
                  </a:cubicBezTo>
                  <a:lnTo>
                    <a:pt x="0" y="35912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5203" tIns="185193" rIns="265203" bIns="185193" numCol="1" spcCol="1270" anchor="ctr" anchorCtr="0">
              <a:noAutofit/>
            </a:bodyPr>
            <a:lstStyle/>
            <a:p>
              <a:pPr marL="0" lvl="0" indent="0" algn="ctr" defTabSz="1866900">
                <a:lnSpc>
                  <a:spcPct val="90000"/>
                </a:lnSpc>
                <a:spcBef>
                  <a:spcPct val="0"/>
                </a:spcBef>
                <a:spcAft>
                  <a:spcPct val="35000"/>
                </a:spcAft>
                <a:buNone/>
              </a:pPr>
              <a:r>
                <a:rPr lang="en-US" sz="4200" kern="1200" dirty="0"/>
                <a:t>Any change to the way that a business or team operates.</a:t>
              </a:r>
            </a:p>
          </p:txBody>
        </p:sp>
        <p:sp>
          <p:nvSpPr>
            <p:cNvPr id="6" name="Arrow: Right 5">
              <a:extLst>
                <a:ext uri="{FF2B5EF4-FFF2-40B4-BE49-F238E27FC236}">
                  <a16:creationId xmlns:a16="http://schemas.microsoft.com/office/drawing/2014/main" id="{802F2515-03C2-4F0C-AA2C-62F1E8DF4C9F}"/>
                </a:ext>
              </a:extLst>
            </p:cNvPr>
            <p:cNvSpPr/>
            <p:nvPr/>
          </p:nvSpPr>
          <p:spPr>
            <a:xfrm>
              <a:off x="5670770" y="3970916"/>
              <a:ext cx="3013769" cy="2154694"/>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50A1D702-071F-4BA1-909D-9417F685989F}"/>
                </a:ext>
              </a:extLst>
            </p:cNvPr>
            <p:cNvSpPr/>
            <p:nvPr/>
          </p:nvSpPr>
          <p:spPr>
            <a:xfrm>
              <a:off x="478296" y="3970916"/>
              <a:ext cx="5211309" cy="2154694"/>
            </a:xfrm>
            <a:custGeom>
              <a:avLst/>
              <a:gdLst>
                <a:gd name="connsiteX0" fmla="*/ 0 w 5211309"/>
                <a:gd name="connsiteY0" fmla="*/ 359123 h 2154694"/>
                <a:gd name="connsiteX1" fmla="*/ 359123 w 5211309"/>
                <a:gd name="connsiteY1" fmla="*/ 0 h 2154694"/>
                <a:gd name="connsiteX2" fmla="*/ 4852186 w 5211309"/>
                <a:gd name="connsiteY2" fmla="*/ 0 h 2154694"/>
                <a:gd name="connsiteX3" fmla="*/ 5211309 w 5211309"/>
                <a:gd name="connsiteY3" fmla="*/ 359123 h 2154694"/>
                <a:gd name="connsiteX4" fmla="*/ 5211309 w 5211309"/>
                <a:gd name="connsiteY4" fmla="*/ 1795571 h 2154694"/>
                <a:gd name="connsiteX5" fmla="*/ 4852186 w 5211309"/>
                <a:gd name="connsiteY5" fmla="*/ 2154694 h 2154694"/>
                <a:gd name="connsiteX6" fmla="*/ 359123 w 5211309"/>
                <a:gd name="connsiteY6" fmla="*/ 2154694 h 2154694"/>
                <a:gd name="connsiteX7" fmla="*/ 0 w 5211309"/>
                <a:gd name="connsiteY7" fmla="*/ 1795571 h 2154694"/>
                <a:gd name="connsiteX8" fmla="*/ 0 w 5211309"/>
                <a:gd name="connsiteY8" fmla="*/ 359123 h 215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2154694">
                  <a:moveTo>
                    <a:pt x="0" y="359123"/>
                  </a:moveTo>
                  <a:cubicBezTo>
                    <a:pt x="0" y="160785"/>
                    <a:pt x="160785" y="0"/>
                    <a:pt x="359123" y="0"/>
                  </a:cubicBezTo>
                  <a:lnTo>
                    <a:pt x="4852186" y="0"/>
                  </a:lnTo>
                  <a:cubicBezTo>
                    <a:pt x="5050524" y="0"/>
                    <a:pt x="5211309" y="160785"/>
                    <a:pt x="5211309" y="359123"/>
                  </a:cubicBezTo>
                  <a:lnTo>
                    <a:pt x="5211309" y="1795571"/>
                  </a:lnTo>
                  <a:cubicBezTo>
                    <a:pt x="5211309" y="1993909"/>
                    <a:pt x="5050524" y="2154694"/>
                    <a:pt x="4852186" y="2154694"/>
                  </a:cubicBezTo>
                  <a:lnTo>
                    <a:pt x="359123" y="2154694"/>
                  </a:lnTo>
                  <a:cubicBezTo>
                    <a:pt x="160785" y="2154694"/>
                    <a:pt x="0" y="1993909"/>
                    <a:pt x="0" y="1795571"/>
                  </a:cubicBezTo>
                  <a:lnTo>
                    <a:pt x="0" y="35912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5203" tIns="185193" rIns="265203" bIns="185193" numCol="1" spcCol="1270" anchor="ctr" anchorCtr="0">
              <a:noAutofit/>
            </a:bodyPr>
            <a:lstStyle/>
            <a:p>
              <a:pPr marL="0" lvl="0" indent="0" algn="ctr" defTabSz="1866900">
                <a:lnSpc>
                  <a:spcPct val="90000"/>
                </a:lnSpc>
                <a:spcBef>
                  <a:spcPct val="0"/>
                </a:spcBef>
                <a:spcAft>
                  <a:spcPct val="35000"/>
                </a:spcAft>
                <a:buNone/>
              </a:pPr>
              <a:r>
                <a:rPr lang="en-US" sz="4200" kern="1200" dirty="0"/>
                <a:t>The management of change is essential to its success</a:t>
              </a:r>
            </a:p>
          </p:txBody>
        </p:sp>
      </p:gr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D6426CF-F916-4A88-80A7-FEEDCA572F7B}"/>
              </a:ext>
            </a:extLst>
          </p:cNvPr>
          <p:cNvSpPr>
            <a:spLocks noGrp="1"/>
          </p:cNvSpPr>
          <p:nvPr>
            <p:ph sz="quarter" idx="11"/>
          </p:nvPr>
        </p:nvSpPr>
        <p:spPr/>
        <p:txBody>
          <a:bodyPr/>
          <a:lstStyle/>
          <a:p>
            <a:endParaRPr lang="en-US"/>
          </a:p>
        </p:txBody>
      </p:sp>
      <p:sp>
        <p:nvSpPr>
          <p:cNvPr id="46082" name="Title 1"/>
          <p:cNvSpPr>
            <a:spLocks noGrp="1"/>
          </p:cNvSpPr>
          <p:nvPr>
            <p:ph type="title"/>
          </p:nvPr>
        </p:nvSpPr>
        <p:spPr/>
        <p:txBody>
          <a:bodyPr/>
          <a:lstStyle/>
          <a:p>
            <a:r>
              <a:rPr lang="en-US" dirty="0"/>
              <a:t>Why Change Occurs and Why it Matters</a:t>
            </a:r>
          </a:p>
        </p:txBody>
      </p:sp>
      <p:grpSp>
        <p:nvGrpSpPr>
          <p:cNvPr id="2" name="Group 1">
            <a:extLst>
              <a:ext uri="{FF2B5EF4-FFF2-40B4-BE49-F238E27FC236}">
                <a16:creationId xmlns:a16="http://schemas.microsoft.com/office/drawing/2014/main" id="{E7D102A6-D65F-4F5B-BD9F-356090E25767}"/>
              </a:ext>
            </a:extLst>
          </p:cNvPr>
          <p:cNvGrpSpPr/>
          <p:nvPr/>
        </p:nvGrpSpPr>
        <p:grpSpPr>
          <a:xfrm>
            <a:off x="2502000" y="1602409"/>
            <a:ext cx="4140000" cy="4521543"/>
            <a:chOff x="2502000" y="1602409"/>
            <a:chExt cx="4140000" cy="4521543"/>
          </a:xfrm>
        </p:grpSpPr>
        <p:sp>
          <p:nvSpPr>
            <p:cNvPr id="3" name="Freeform: Shape 2">
              <a:extLst>
                <a:ext uri="{FF2B5EF4-FFF2-40B4-BE49-F238E27FC236}">
                  <a16:creationId xmlns:a16="http://schemas.microsoft.com/office/drawing/2014/main" id="{D1CE310A-04E9-4354-AA7C-162D8297BCC3}"/>
                </a:ext>
              </a:extLst>
            </p:cNvPr>
            <p:cNvSpPr/>
            <p:nvPr/>
          </p:nvSpPr>
          <p:spPr>
            <a:xfrm>
              <a:off x="3132000" y="1602409"/>
              <a:ext cx="2880000" cy="1458562"/>
            </a:xfrm>
            <a:custGeom>
              <a:avLst/>
              <a:gdLst>
                <a:gd name="connsiteX0" fmla="*/ 0 w 2880000"/>
                <a:gd name="connsiteY0" fmla="*/ 0 h 1458562"/>
                <a:gd name="connsiteX1" fmla="*/ 2880000 w 2880000"/>
                <a:gd name="connsiteY1" fmla="*/ 0 h 1458562"/>
                <a:gd name="connsiteX2" fmla="*/ 2880000 w 2880000"/>
                <a:gd name="connsiteY2" fmla="*/ 1458562 h 1458562"/>
                <a:gd name="connsiteX3" fmla="*/ 0 w 2880000"/>
                <a:gd name="connsiteY3" fmla="*/ 1458562 h 1458562"/>
                <a:gd name="connsiteX4" fmla="*/ 0 w 288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000" h="1458562">
                  <a:moveTo>
                    <a:pt x="0" y="0"/>
                  </a:moveTo>
                  <a:lnTo>
                    <a:pt x="2880000" y="0"/>
                  </a:lnTo>
                  <a:lnTo>
                    <a:pt x="28800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b="0" kern="1200" dirty="0"/>
                <a:t>Growth</a:t>
              </a:r>
            </a:p>
          </p:txBody>
        </p:sp>
        <p:sp>
          <p:nvSpPr>
            <p:cNvPr id="4" name="Freeform: Shape 3">
              <a:extLst>
                <a:ext uri="{FF2B5EF4-FFF2-40B4-BE49-F238E27FC236}">
                  <a16:creationId xmlns:a16="http://schemas.microsoft.com/office/drawing/2014/main" id="{BAA76EFB-6594-460E-AEF7-4E0FF62D44F8}"/>
                </a:ext>
              </a:extLst>
            </p:cNvPr>
            <p:cNvSpPr/>
            <p:nvPr/>
          </p:nvSpPr>
          <p:spPr>
            <a:xfrm>
              <a:off x="2862000" y="3133900"/>
              <a:ext cx="3420000" cy="1458562"/>
            </a:xfrm>
            <a:custGeom>
              <a:avLst/>
              <a:gdLst>
                <a:gd name="connsiteX0" fmla="*/ 0 w 3420000"/>
                <a:gd name="connsiteY0" fmla="*/ 0 h 1458562"/>
                <a:gd name="connsiteX1" fmla="*/ 3420000 w 3420000"/>
                <a:gd name="connsiteY1" fmla="*/ 0 h 1458562"/>
                <a:gd name="connsiteX2" fmla="*/ 3420000 w 3420000"/>
                <a:gd name="connsiteY2" fmla="*/ 1458562 h 1458562"/>
                <a:gd name="connsiteX3" fmla="*/ 0 w 3420000"/>
                <a:gd name="connsiteY3" fmla="*/ 1458562 h 1458562"/>
                <a:gd name="connsiteX4" fmla="*/ 0 w 342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0000" h="1458562">
                  <a:moveTo>
                    <a:pt x="0" y="0"/>
                  </a:moveTo>
                  <a:lnTo>
                    <a:pt x="3420000" y="0"/>
                  </a:lnTo>
                  <a:lnTo>
                    <a:pt x="34200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b="0" kern="1200" dirty="0"/>
                <a:t>Cutbacks</a:t>
              </a:r>
            </a:p>
          </p:txBody>
        </p:sp>
        <p:sp>
          <p:nvSpPr>
            <p:cNvPr id="6" name="Freeform: Shape 5">
              <a:extLst>
                <a:ext uri="{FF2B5EF4-FFF2-40B4-BE49-F238E27FC236}">
                  <a16:creationId xmlns:a16="http://schemas.microsoft.com/office/drawing/2014/main" id="{74EFE78C-1AC1-487F-922A-8B8FF0D805BF}"/>
                </a:ext>
              </a:extLst>
            </p:cNvPr>
            <p:cNvSpPr/>
            <p:nvPr/>
          </p:nvSpPr>
          <p:spPr>
            <a:xfrm>
              <a:off x="2502000" y="4665390"/>
              <a:ext cx="4140000" cy="1458562"/>
            </a:xfrm>
            <a:custGeom>
              <a:avLst/>
              <a:gdLst>
                <a:gd name="connsiteX0" fmla="*/ 0 w 4140000"/>
                <a:gd name="connsiteY0" fmla="*/ 0 h 1458562"/>
                <a:gd name="connsiteX1" fmla="*/ 4140000 w 4140000"/>
                <a:gd name="connsiteY1" fmla="*/ 0 h 1458562"/>
                <a:gd name="connsiteX2" fmla="*/ 4140000 w 4140000"/>
                <a:gd name="connsiteY2" fmla="*/ 1458562 h 1458562"/>
                <a:gd name="connsiteX3" fmla="*/ 0 w 4140000"/>
                <a:gd name="connsiteY3" fmla="*/ 1458562 h 1458562"/>
                <a:gd name="connsiteX4" fmla="*/ 0 w 414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0000" h="1458562">
                  <a:moveTo>
                    <a:pt x="0" y="0"/>
                  </a:moveTo>
                  <a:lnTo>
                    <a:pt x="4140000" y="0"/>
                  </a:lnTo>
                  <a:lnTo>
                    <a:pt x="4140000" y="1458562"/>
                  </a:lnTo>
                  <a:lnTo>
                    <a:pt x="0" y="1458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b="0" kern="1200" dirty="0"/>
                <a:t>Technology</a:t>
              </a:r>
            </a:p>
          </p:txBody>
        </p:sp>
      </p:gr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722DB43F-E78E-44F8-BAF5-51175F9CDCD0}"/>
              </a:ext>
            </a:extLst>
          </p:cNvPr>
          <p:cNvSpPr>
            <a:spLocks noGrp="1"/>
          </p:cNvSpPr>
          <p:nvPr>
            <p:ph sz="quarter" idx="11"/>
          </p:nvPr>
        </p:nvSpPr>
        <p:spPr/>
        <p:txBody>
          <a:bodyPr/>
          <a:lstStyle/>
          <a:p>
            <a:endParaRPr lang="en-US"/>
          </a:p>
        </p:txBody>
      </p:sp>
      <p:sp>
        <p:nvSpPr>
          <p:cNvPr id="47106" name="Title 1"/>
          <p:cNvSpPr>
            <a:spLocks noGrp="1"/>
          </p:cNvSpPr>
          <p:nvPr>
            <p:ph type="title"/>
          </p:nvPr>
        </p:nvSpPr>
        <p:spPr/>
        <p:txBody>
          <a:bodyPr/>
          <a:lstStyle/>
          <a:p>
            <a:r>
              <a:rPr lang="en-US" dirty="0"/>
              <a:t>Managing Change</a:t>
            </a:r>
          </a:p>
        </p:txBody>
      </p:sp>
      <p:grpSp>
        <p:nvGrpSpPr>
          <p:cNvPr id="2" name="Group 1">
            <a:extLst>
              <a:ext uri="{FF2B5EF4-FFF2-40B4-BE49-F238E27FC236}">
                <a16:creationId xmlns:a16="http://schemas.microsoft.com/office/drawing/2014/main" id="{44DA5355-4A28-470B-A924-A3ED084E0113}"/>
              </a:ext>
            </a:extLst>
          </p:cNvPr>
          <p:cNvGrpSpPr/>
          <p:nvPr/>
        </p:nvGrpSpPr>
        <p:grpSpPr>
          <a:xfrm>
            <a:off x="457200" y="2159312"/>
            <a:ext cx="8229599" cy="3407738"/>
            <a:chOff x="457200" y="2159312"/>
            <a:chExt cx="8229599" cy="3407738"/>
          </a:xfrm>
        </p:grpSpPr>
        <p:sp>
          <p:nvSpPr>
            <p:cNvPr id="4" name="Freeform: Shape 3">
              <a:extLst>
                <a:ext uri="{FF2B5EF4-FFF2-40B4-BE49-F238E27FC236}">
                  <a16:creationId xmlns:a16="http://schemas.microsoft.com/office/drawing/2014/main" id="{EECA6615-BC70-4752-A2F0-928DA4B774AA}"/>
                </a:ext>
              </a:extLst>
            </p:cNvPr>
            <p:cNvSpPr/>
            <p:nvPr/>
          </p:nvSpPr>
          <p:spPr>
            <a:xfrm>
              <a:off x="457200" y="2180659"/>
              <a:ext cx="2057400" cy="455400"/>
            </a:xfrm>
            <a:custGeom>
              <a:avLst/>
              <a:gdLst>
                <a:gd name="connsiteX0" fmla="*/ 0 w 2057400"/>
                <a:gd name="connsiteY0" fmla="*/ 0 h 455400"/>
                <a:gd name="connsiteX1" fmla="*/ 2057400 w 2057400"/>
                <a:gd name="connsiteY1" fmla="*/ 0 h 455400"/>
                <a:gd name="connsiteX2" fmla="*/ 2057400 w 2057400"/>
                <a:gd name="connsiteY2" fmla="*/ 455400 h 455400"/>
                <a:gd name="connsiteX3" fmla="*/ 0 w 2057400"/>
                <a:gd name="connsiteY3" fmla="*/ 455400 h 455400"/>
                <a:gd name="connsiteX4" fmla="*/ 0 w 2057400"/>
                <a:gd name="connsiteY4" fmla="*/ 0 h 455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455400">
                  <a:moveTo>
                    <a:pt x="0" y="0"/>
                  </a:moveTo>
                  <a:lnTo>
                    <a:pt x="2057400" y="0"/>
                  </a:lnTo>
                  <a:lnTo>
                    <a:pt x="2057400" y="455400"/>
                  </a:lnTo>
                  <a:lnTo>
                    <a:pt x="0" y="4554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3576" tIns="58420" rIns="163576" bIns="58420" numCol="1" spcCol="1270" anchor="ctr" anchorCtr="0">
              <a:noAutofit/>
            </a:bodyPr>
            <a:lstStyle/>
            <a:p>
              <a:pPr marL="0" lvl="0" indent="0" algn="r" defTabSz="1022350">
                <a:lnSpc>
                  <a:spcPct val="90000"/>
                </a:lnSpc>
                <a:spcBef>
                  <a:spcPct val="0"/>
                </a:spcBef>
                <a:spcAft>
                  <a:spcPct val="35000"/>
                </a:spcAft>
                <a:buNone/>
              </a:pPr>
              <a:r>
                <a:rPr lang="en-US" sz="2300" b="1" kern="1200" dirty="0"/>
                <a:t>Share goals</a:t>
              </a:r>
              <a:endParaRPr lang="en-US" sz="2300" kern="1200" dirty="0"/>
            </a:p>
          </p:txBody>
        </p:sp>
        <p:sp>
          <p:nvSpPr>
            <p:cNvPr id="5" name="Left Brace 4">
              <a:extLst>
                <a:ext uri="{FF2B5EF4-FFF2-40B4-BE49-F238E27FC236}">
                  <a16:creationId xmlns:a16="http://schemas.microsoft.com/office/drawing/2014/main" id="{16B2DB19-BD27-40DD-A326-19D0C18CF18F}"/>
                </a:ext>
              </a:extLst>
            </p:cNvPr>
            <p:cNvSpPr/>
            <p:nvPr/>
          </p:nvSpPr>
          <p:spPr>
            <a:xfrm>
              <a:off x="2514599" y="2159312"/>
              <a:ext cx="411480" cy="498093"/>
            </a:xfrm>
            <a:prstGeom prst="leftBrace">
              <a:avLst>
                <a:gd name="adj1" fmla="val 35000"/>
                <a:gd name="adj2" fmla="val 50000"/>
              </a:avLst>
            </a:prstGeom>
          </p:spPr>
          <p:style>
            <a:lnRef idx="2">
              <a:schemeClr val="accent1">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F685F52E-C79E-43A0-B88E-D317EC0E50DB}"/>
                </a:ext>
              </a:extLst>
            </p:cNvPr>
            <p:cNvSpPr/>
            <p:nvPr/>
          </p:nvSpPr>
          <p:spPr>
            <a:xfrm>
              <a:off x="3090671" y="2159312"/>
              <a:ext cx="5596128" cy="498093"/>
            </a:xfrm>
            <a:custGeom>
              <a:avLst/>
              <a:gdLst>
                <a:gd name="connsiteX0" fmla="*/ 0 w 5596128"/>
                <a:gd name="connsiteY0" fmla="*/ 0 h 498093"/>
                <a:gd name="connsiteX1" fmla="*/ 5596128 w 5596128"/>
                <a:gd name="connsiteY1" fmla="*/ 0 h 498093"/>
                <a:gd name="connsiteX2" fmla="*/ 5596128 w 5596128"/>
                <a:gd name="connsiteY2" fmla="*/ 498093 h 498093"/>
                <a:gd name="connsiteX3" fmla="*/ 0 w 5596128"/>
                <a:gd name="connsiteY3" fmla="*/ 498093 h 498093"/>
                <a:gd name="connsiteX4" fmla="*/ 0 w 5596128"/>
                <a:gd name="connsiteY4" fmla="*/ 0 h 4980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6128" h="498093">
                  <a:moveTo>
                    <a:pt x="0" y="0"/>
                  </a:moveTo>
                  <a:lnTo>
                    <a:pt x="5596128" y="0"/>
                  </a:lnTo>
                  <a:lnTo>
                    <a:pt x="5596128" y="498093"/>
                  </a:lnTo>
                  <a:lnTo>
                    <a:pt x="0" y="498093"/>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Share how the change is essential</a:t>
              </a:r>
            </a:p>
          </p:txBody>
        </p:sp>
        <p:sp>
          <p:nvSpPr>
            <p:cNvPr id="7" name="Freeform: Shape 6">
              <a:extLst>
                <a:ext uri="{FF2B5EF4-FFF2-40B4-BE49-F238E27FC236}">
                  <a16:creationId xmlns:a16="http://schemas.microsoft.com/office/drawing/2014/main" id="{7FB160B9-EAD3-4104-A59B-196E11589010}"/>
                </a:ext>
              </a:extLst>
            </p:cNvPr>
            <p:cNvSpPr/>
            <p:nvPr/>
          </p:nvSpPr>
          <p:spPr>
            <a:xfrm>
              <a:off x="457200" y="2761553"/>
              <a:ext cx="2055390" cy="455400"/>
            </a:xfrm>
            <a:custGeom>
              <a:avLst/>
              <a:gdLst>
                <a:gd name="connsiteX0" fmla="*/ 0 w 2055390"/>
                <a:gd name="connsiteY0" fmla="*/ 0 h 455400"/>
                <a:gd name="connsiteX1" fmla="*/ 2055390 w 2055390"/>
                <a:gd name="connsiteY1" fmla="*/ 0 h 455400"/>
                <a:gd name="connsiteX2" fmla="*/ 2055390 w 2055390"/>
                <a:gd name="connsiteY2" fmla="*/ 455400 h 455400"/>
                <a:gd name="connsiteX3" fmla="*/ 0 w 2055390"/>
                <a:gd name="connsiteY3" fmla="*/ 455400 h 455400"/>
                <a:gd name="connsiteX4" fmla="*/ 0 w 2055390"/>
                <a:gd name="connsiteY4" fmla="*/ 0 h 455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455400">
                  <a:moveTo>
                    <a:pt x="0" y="0"/>
                  </a:moveTo>
                  <a:lnTo>
                    <a:pt x="2055390" y="0"/>
                  </a:lnTo>
                  <a:lnTo>
                    <a:pt x="2055390" y="455400"/>
                  </a:lnTo>
                  <a:lnTo>
                    <a:pt x="0" y="4554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3576" tIns="58420" rIns="163576" bIns="58420" numCol="1" spcCol="1270" anchor="ctr" anchorCtr="0">
              <a:noAutofit/>
            </a:bodyPr>
            <a:lstStyle/>
            <a:p>
              <a:pPr marL="0" lvl="0" indent="0" algn="r" defTabSz="1022350">
                <a:lnSpc>
                  <a:spcPct val="90000"/>
                </a:lnSpc>
                <a:spcBef>
                  <a:spcPct val="0"/>
                </a:spcBef>
                <a:spcAft>
                  <a:spcPct val="35000"/>
                </a:spcAft>
                <a:buNone/>
              </a:pPr>
              <a:r>
                <a:rPr lang="en-US" sz="2300" b="1" kern="1200" dirty="0"/>
                <a:t>Communicate</a:t>
              </a:r>
              <a:endParaRPr lang="en-US" sz="2300" kern="1200" dirty="0"/>
            </a:p>
          </p:txBody>
        </p:sp>
        <p:sp>
          <p:nvSpPr>
            <p:cNvPr id="8" name="Left Brace 7">
              <a:extLst>
                <a:ext uri="{FF2B5EF4-FFF2-40B4-BE49-F238E27FC236}">
                  <a16:creationId xmlns:a16="http://schemas.microsoft.com/office/drawing/2014/main" id="{B206D1ED-D007-4F3A-8404-76ABC5CB1E73}"/>
                </a:ext>
              </a:extLst>
            </p:cNvPr>
            <p:cNvSpPr/>
            <p:nvPr/>
          </p:nvSpPr>
          <p:spPr>
            <a:xfrm>
              <a:off x="2512590" y="2740206"/>
              <a:ext cx="411078" cy="498093"/>
            </a:xfrm>
            <a:prstGeom prst="leftBrace">
              <a:avLst>
                <a:gd name="adj1" fmla="val 35000"/>
                <a:gd name="adj2" fmla="val 50000"/>
              </a:avLst>
            </a:prstGeom>
          </p:spPr>
          <p:style>
            <a:lnRef idx="2">
              <a:schemeClr val="accent1">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F1530F26-224F-4495-91D4-32A53C37BB4D}"/>
                </a:ext>
              </a:extLst>
            </p:cNvPr>
            <p:cNvSpPr/>
            <p:nvPr/>
          </p:nvSpPr>
          <p:spPr>
            <a:xfrm>
              <a:off x="3088100" y="2740206"/>
              <a:ext cx="5590663" cy="498093"/>
            </a:xfrm>
            <a:custGeom>
              <a:avLst/>
              <a:gdLst>
                <a:gd name="connsiteX0" fmla="*/ 0 w 5590663"/>
                <a:gd name="connsiteY0" fmla="*/ 0 h 498093"/>
                <a:gd name="connsiteX1" fmla="*/ 5590663 w 5590663"/>
                <a:gd name="connsiteY1" fmla="*/ 0 h 498093"/>
                <a:gd name="connsiteX2" fmla="*/ 5590663 w 5590663"/>
                <a:gd name="connsiteY2" fmla="*/ 498093 h 498093"/>
                <a:gd name="connsiteX3" fmla="*/ 0 w 5590663"/>
                <a:gd name="connsiteY3" fmla="*/ 498093 h 498093"/>
                <a:gd name="connsiteX4" fmla="*/ 0 w 5590663"/>
                <a:gd name="connsiteY4" fmla="*/ 0 h 4980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498093">
                  <a:moveTo>
                    <a:pt x="0" y="0"/>
                  </a:moveTo>
                  <a:lnTo>
                    <a:pt x="5590663" y="0"/>
                  </a:lnTo>
                  <a:lnTo>
                    <a:pt x="5590663" y="498093"/>
                  </a:lnTo>
                  <a:lnTo>
                    <a:pt x="0" y="498093"/>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Explain the changes in detail</a:t>
              </a:r>
            </a:p>
          </p:txBody>
        </p:sp>
        <p:sp>
          <p:nvSpPr>
            <p:cNvPr id="10" name="Freeform: Shape 9">
              <a:extLst>
                <a:ext uri="{FF2B5EF4-FFF2-40B4-BE49-F238E27FC236}">
                  <a16:creationId xmlns:a16="http://schemas.microsoft.com/office/drawing/2014/main" id="{DEAC3DCB-BB81-4091-A422-570F5FD9F278}"/>
                </a:ext>
              </a:extLst>
            </p:cNvPr>
            <p:cNvSpPr/>
            <p:nvPr/>
          </p:nvSpPr>
          <p:spPr>
            <a:xfrm>
              <a:off x="457200" y="3321100"/>
              <a:ext cx="2055390" cy="1081575"/>
            </a:xfrm>
            <a:custGeom>
              <a:avLst/>
              <a:gdLst>
                <a:gd name="connsiteX0" fmla="*/ 0 w 2055390"/>
                <a:gd name="connsiteY0" fmla="*/ 0 h 1081575"/>
                <a:gd name="connsiteX1" fmla="*/ 2055390 w 2055390"/>
                <a:gd name="connsiteY1" fmla="*/ 0 h 1081575"/>
                <a:gd name="connsiteX2" fmla="*/ 2055390 w 2055390"/>
                <a:gd name="connsiteY2" fmla="*/ 1081575 h 1081575"/>
                <a:gd name="connsiteX3" fmla="*/ 0 w 2055390"/>
                <a:gd name="connsiteY3" fmla="*/ 1081575 h 1081575"/>
                <a:gd name="connsiteX4" fmla="*/ 0 w 2055390"/>
                <a:gd name="connsiteY4" fmla="*/ 0 h 1081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1081575">
                  <a:moveTo>
                    <a:pt x="0" y="0"/>
                  </a:moveTo>
                  <a:lnTo>
                    <a:pt x="2055390" y="0"/>
                  </a:lnTo>
                  <a:lnTo>
                    <a:pt x="2055390" y="1081575"/>
                  </a:lnTo>
                  <a:lnTo>
                    <a:pt x="0" y="10815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3576" tIns="58420" rIns="163576" bIns="58420" numCol="1" spcCol="1270" anchor="ctr" anchorCtr="0">
              <a:noAutofit/>
            </a:bodyPr>
            <a:lstStyle/>
            <a:p>
              <a:pPr marL="0" lvl="0" indent="0" algn="r" defTabSz="1022350">
                <a:lnSpc>
                  <a:spcPct val="90000"/>
                </a:lnSpc>
                <a:spcBef>
                  <a:spcPct val="0"/>
                </a:spcBef>
                <a:spcAft>
                  <a:spcPct val="35000"/>
                </a:spcAft>
                <a:buNone/>
              </a:pPr>
              <a:r>
                <a:rPr lang="en-US" sz="2300" b="1" kern="1200" dirty="0"/>
                <a:t>Involve people in the process</a:t>
              </a:r>
              <a:endParaRPr lang="en-US" sz="2300" kern="1200" dirty="0"/>
            </a:p>
          </p:txBody>
        </p:sp>
        <p:sp>
          <p:nvSpPr>
            <p:cNvPr id="11" name="Left Brace 10">
              <a:extLst>
                <a:ext uri="{FF2B5EF4-FFF2-40B4-BE49-F238E27FC236}">
                  <a16:creationId xmlns:a16="http://schemas.microsoft.com/office/drawing/2014/main" id="{76D24F27-6DBF-412C-96B6-BA9B909718E4}"/>
                </a:ext>
              </a:extLst>
            </p:cNvPr>
            <p:cNvSpPr/>
            <p:nvPr/>
          </p:nvSpPr>
          <p:spPr>
            <a:xfrm>
              <a:off x="2512590" y="3321100"/>
              <a:ext cx="411078" cy="1081575"/>
            </a:xfrm>
            <a:prstGeom prst="leftBrace">
              <a:avLst>
                <a:gd name="adj1" fmla="val 35000"/>
                <a:gd name="adj2" fmla="val 50000"/>
              </a:avLst>
            </a:prstGeom>
          </p:spPr>
          <p:style>
            <a:lnRef idx="2">
              <a:schemeClr val="accent1">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12" name="Freeform: Shape 11">
              <a:extLst>
                <a:ext uri="{FF2B5EF4-FFF2-40B4-BE49-F238E27FC236}">
                  <a16:creationId xmlns:a16="http://schemas.microsoft.com/office/drawing/2014/main" id="{B38A9315-C33F-41DB-941E-D4D0EB3D917B}"/>
                </a:ext>
              </a:extLst>
            </p:cNvPr>
            <p:cNvSpPr/>
            <p:nvPr/>
          </p:nvSpPr>
          <p:spPr>
            <a:xfrm>
              <a:off x="3088100" y="3321100"/>
              <a:ext cx="5590663" cy="1081575"/>
            </a:xfrm>
            <a:custGeom>
              <a:avLst/>
              <a:gdLst>
                <a:gd name="connsiteX0" fmla="*/ 0 w 5590663"/>
                <a:gd name="connsiteY0" fmla="*/ 0 h 1081575"/>
                <a:gd name="connsiteX1" fmla="*/ 5590663 w 5590663"/>
                <a:gd name="connsiteY1" fmla="*/ 0 h 1081575"/>
                <a:gd name="connsiteX2" fmla="*/ 5590663 w 5590663"/>
                <a:gd name="connsiteY2" fmla="*/ 1081575 h 1081575"/>
                <a:gd name="connsiteX3" fmla="*/ 0 w 5590663"/>
                <a:gd name="connsiteY3" fmla="*/ 1081575 h 1081575"/>
                <a:gd name="connsiteX4" fmla="*/ 0 w 5590663"/>
                <a:gd name="connsiteY4" fmla="*/ 0 h 1081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081575">
                  <a:moveTo>
                    <a:pt x="0" y="0"/>
                  </a:moveTo>
                  <a:lnTo>
                    <a:pt x="5590663" y="0"/>
                  </a:lnTo>
                  <a:lnTo>
                    <a:pt x="5590663" y="1081575"/>
                  </a:lnTo>
                  <a:lnTo>
                    <a:pt x="0" y="1081575"/>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Encourage employees to be responsible</a:t>
              </a:r>
            </a:p>
          </p:txBody>
        </p:sp>
        <p:sp>
          <p:nvSpPr>
            <p:cNvPr id="13" name="Freeform: Shape 12">
              <a:extLst>
                <a:ext uri="{FF2B5EF4-FFF2-40B4-BE49-F238E27FC236}">
                  <a16:creationId xmlns:a16="http://schemas.microsoft.com/office/drawing/2014/main" id="{624E761A-EC20-4B17-98C8-184349675337}"/>
                </a:ext>
              </a:extLst>
            </p:cNvPr>
            <p:cNvSpPr/>
            <p:nvPr/>
          </p:nvSpPr>
          <p:spPr>
            <a:xfrm>
              <a:off x="457200" y="4485475"/>
              <a:ext cx="2055390" cy="1081575"/>
            </a:xfrm>
            <a:custGeom>
              <a:avLst/>
              <a:gdLst>
                <a:gd name="connsiteX0" fmla="*/ 0 w 2055390"/>
                <a:gd name="connsiteY0" fmla="*/ 0 h 1081575"/>
                <a:gd name="connsiteX1" fmla="*/ 2055390 w 2055390"/>
                <a:gd name="connsiteY1" fmla="*/ 0 h 1081575"/>
                <a:gd name="connsiteX2" fmla="*/ 2055390 w 2055390"/>
                <a:gd name="connsiteY2" fmla="*/ 1081575 h 1081575"/>
                <a:gd name="connsiteX3" fmla="*/ 0 w 2055390"/>
                <a:gd name="connsiteY3" fmla="*/ 1081575 h 1081575"/>
                <a:gd name="connsiteX4" fmla="*/ 0 w 2055390"/>
                <a:gd name="connsiteY4" fmla="*/ 0 h 1081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1081575">
                  <a:moveTo>
                    <a:pt x="0" y="0"/>
                  </a:moveTo>
                  <a:lnTo>
                    <a:pt x="2055390" y="0"/>
                  </a:lnTo>
                  <a:lnTo>
                    <a:pt x="2055390" y="1081575"/>
                  </a:lnTo>
                  <a:lnTo>
                    <a:pt x="0" y="10815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3576" tIns="58420" rIns="163576" bIns="58420" numCol="1" spcCol="1270" anchor="ctr" anchorCtr="0">
              <a:noAutofit/>
            </a:bodyPr>
            <a:lstStyle/>
            <a:p>
              <a:pPr marL="0" lvl="0" indent="0" algn="r" defTabSz="1022350">
                <a:lnSpc>
                  <a:spcPct val="90000"/>
                </a:lnSpc>
                <a:spcBef>
                  <a:spcPct val="0"/>
                </a:spcBef>
                <a:spcAft>
                  <a:spcPct val="35000"/>
                </a:spcAft>
                <a:buNone/>
              </a:pPr>
              <a:r>
                <a:rPr lang="en-US" sz="2300" b="1" kern="1200" dirty="0"/>
                <a:t>Develop structure and schedules</a:t>
              </a:r>
              <a:endParaRPr lang="en-US" sz="2300" kern="1200" dirty="0"/>
            </a:p>
          </p:txBody>
        </p:sp>
        <p:sp>
          <p:nvSpPr>
            <p:cNvPr id="14" name="Left Brace 13">
              <a:extLst>
                <a:ext uri="{FF2B5EF4-FFF2-40B4-BE49-F238E27FC236}">
                  <a16:creationId xmlns:a16="http://schemas.microsoft.com/office/drawing/2014/main" id="{E9E63E7C-C590-4457-B448-F312DA43D46E}"/>
                </a:ext>
              </a:extLst>
            </p:cNvPr>
            <p:cNvSpPr/>
            <p:nvPr/>
          </p:nvSpPr>
          <p:spPr>
            <a:xfrm>
              <a:off x="2512590" y="4485475"/>
              <a:ext cx="411078" cy="1081575"/>
            </a:xfrm>
            <a:prstGeom prst="leftBrace">
              <a:avLst>
                <a:gd name="adj1" fmla="val 35000"/>
                <a:gd name="adj2" fmla="val 50000"/>
              </a:avLst>
            </a:prstGeom>
          </p:spPr>
          <p:style>
            <a:lnRef idx="2">
              <a:schemeClr val="accent1">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15" name="Freeform: Shape 14">
              <a:extLst>
                <a:ext uri="{FF2B5EF4-FFF2-40B4-BE49-F238E27FC236}">
                  <a16:creationId xmlns:a16="http://schemas.microsoft.com/office/drawing/2014/main" id="{F706DAD6-D4CB-458E-B308-3EA94321B1E9}"/>
                </a:ext>
              </a:extLst>
            </p:cNvPr>
            <p:cNvSpPr/>
            <p:nvPr/>
          </p:nvSpPr>
          <p:spPr>
            <a:xfrm>
              <a:off x="3088100" y="4485475"/>
              <a:ext cx="5590663" cy="1081575"/>
            </a:xfrm>
            <a:custGeom>
              <a:avLst/>
              <a:gdLst>
                <a:gd name="connsiteX0" fmla="*/ 0 w 5590663"/>
                <a:gd name="connsiteY0" fmla="*/ 0 h 1081575"/>
                <a:gd name="connsiteX1" fmla="*/ 5590663 w 5590663"/>
                <a:gd name="connsiteY1" fmla="*/ 0 h 1081575"/>
                <a:gd name="connsiteX2" fmla="*/ 5590663 w 5590663"/>
                <a:gd name="connsiteY2" fmla="*/ 1081575 h 1081575"/>
                <a:gd name="connsiteX3" fmla="*/ 0 w 5590663"/>
                <a:gd name="connsiteY3" fmla="*/ 1081575 h 1081575"/>
                <a:gd name="connsiteX4" fmla="*/ 0 w 5590663"/>
                <a:gd name="connsiteY4" fmla="*/ 0 h 1081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081575">
                  <a:moveTo>
                    <a:pt x="0" y="0"/>
                  </a:moveTo>
                  <a:lnTo>
                    <a:pt x="5590663" y="0"/>
                  </a:lnTo>
                  <a:lnTo>
                    <a:pt x="5590663" y="1081575"/>
                  </a:lnTo>
                  <a:lnTo>
                    <a:pt x="0" y="1081575"/>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Clearly outline the roles, responsibilities</a:t>
              </a:r>
            </a:p>
          </p:txBody>
        </p:sp>
      </p:gr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D58EF0C6-97E7-40FD-86D0-1EC0AC27176C}"/>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noProof="0" dirty="0"/>
              <a:t>Case Study</a:t>
            </a:r>
          </a:p>
        </p:txBody>
      </p:sp>
      <p:grpSp>
        <p:nvGrpSpPr>
          <p:cNvPr id="3" name="Group 2">
            <a:extLst>
              <a:ext uri="{FF2B5EF4-FFF2-40B4-BE49-F238E27FC236}">
                <a16:creationId xmlns:a16="http://schemas.microsoft.com/office/drawing/2014/main" id="{06B3BC05-C6CF-4ECC-8693-903F65055B7B}"/>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9220A029-516F-44B3-9D7E-A3854315766A}"/>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Angela sat deflated spinning like a hamster on a wheel</a:t>
              </a:r>
            </a:p>
          </p:txBody>
        </p:sp>
        <p:sp>
          <p:nvSpPr>
            <p:cNvPr id="5" name="Rectangle: Rounded Corners 4">
              <a:extLst>
                <a:ext uri="{FF2B5EF4-FFF2-40B4-BE49-F238E27FC236}">
                  <a16:creationId xmlns:a16="http://schemas.microsoft.com/office/drawing/2014/main" id="{AB43B93A-D80E-441E-A645-4F32C907D1FE}"/>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6954D59F-745A-4D49-B76D-77FADC9F78A3}"/>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Diane noticed the boredom written all over Angela's face</a:t>
              </a:r>
            </a:p>
          </p:txBody>
        </p:sp>
        <p:sp>
          <p:nvSpPr>
            <p:cNvPr id="7" name="Rectangle: Rounded Corners 6">
              <a:extLst>
                <a:ext uri="{FF2B5EF4-FFF2-40B4-BE49-F238E27FC236}">
                  <a16:creationId xmlns:a16="http://schemas.microsoft.com/office/drawing/2014/main" id="{F4154E92-453D-43E0-BD97-136636E7CB37}"/>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9A71F007-CB4E-4FB2-8094-8364A0CB1BD9}"/>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Diane knew that the key to success meant thinking outside the box </a:t>
              </a:r>
            </a:p>
          </p:txBody>
        </p:sp>
        <p:sp>
          <p:nvSpPr>
            <p:cNvPr id="9" name="Rectangle: Rounded Corners 8">
              <a:extLst>
                <a:ext uri="{FF2B5EF4-FFF2-40B4-BE49-F238E27FC236}">
                  <a16:creationId xmlns:a16="http://schemas.microsoft.com/office/drawing/2014/main" id="{5BB64D82-CD0F-42C3-BDAE-C9237C2B62F9}"/>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1F9C9DF6-578B-40BA-9C52-2344DB0B9A57}"/>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Angela thought of reaching new heights with new ideas</a:t>
              </a:r>
            </a:p>
          </p:txBody>
        </p:sp>
      </p:grpSp>
    </p:spTree>
    <p:extLst>
      <p:ext uri="{BB962C8B-B14F-4D97-AF65-F5344CB8AC3E}">
        <p14:creationId xmlns:p14="http://schemas.microsoft.com/office/powerpoint/2010/main" val="3044325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r>
              <a:rPr lang="en-US" dirty="0"/>
              <a:t>Middle Manager</a:t>
            </a:r>
          </a:p>
        </p:txBody>
      </p:sp>
    </p:spTree>
    <p:extLst>
      <p:ext uri="{BB962C8B-B14F-4D97-AF65-F5344CB8AC3E}">
        <p14:creationId xmlns:p14="http://schemas.microsoft.com/office/powerpoint/2010/main" val="302067273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__________ is important to business survival.</a:t>
            </a:r>
          </a:p>
          <a:p>
            <a:pPr marL="628650" lvl="0">
              <a:lnSpc>
                <a:spcPct val="115000"/>
              </a:lnSpc>
              <a:spcBef>
                <a:spcPts val="0"/>
              </a:spcBef>
              <a:spcAft>
                <a:spcPts val="0"/>
              </a:spcAft>
              <a:buFont typeface="+mj-lt"/>
              <a:buAutoNum type="alphaLcParenR"/>
            </a:pPr>
            <a:r>
              <a:rPr lang="en-US" dirty="0">
                <a:ea typeface="Times New Roman"/>
                <a:cs typeface="Times New Roman"/>
              </a:rPr>
              <a:t>Resistance</a:t>
            </a:r>
          </a:p>
          <a:p>
            <a:pPr marL="6286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Persistence</a:t>
            </a:r>
            <a:endParaRPr lang="en-US" dirty="0">
              <a:ea typeface="Times New Roman"/>
              <a:cs typeface="Times New Roman"/>
            </a:endParaRPr>
          </a:p>
          <a:p>
            <a:pPr marL="628650" lvl="0">
              <a:lnSpc>
                <a:spcPct val="115000"/>
              </a:lnSpc>
              <a:spcBef>
                <a:spcPts val="0"/>
              </a:spcBef>
              <a:spcAft>
                <a:spcPts val="0"/>
              </a:spcAft>
              <a:buFont typeface="+mj-lt"/>
              <a:buAutoNum type="alphaLcParenR"/>
            </a:pPr>
            <a:r>
              <a:rPr lang="en-US" dirty="0">
                <a:ea typeface="Times New Roman"/>
                <a:cs typeface="Times New Roman"/>
              </a:rPr>
              <a:t>Innovation</a:t>
            </a:r>
          </a:p>
          <a:p>
            <a:pPr marL="628650" lvl="0">
              <a:lnSpc>
                <a:spcPct val="115000"/>
              </a:lnSpc>
              <a:spcBef>
                <a:spcPts val="0"/>
              </a:spcBef>
              <a:spcAft>
                <a:spcPts val="0"/>
              </a:spcAft>
              <a:buFont typeface="+mj-lt"/>
              <a:buAutoNum type="alphaLcParenR"/>
            </a:pPr>
            <a:r>
              <a:rPr lang="en-US" dirty="0">
                <a:ea typeface="Times New Roman"/>
                <a:cs typeface="Times New Roman"/>
              </a:rPr>
              <a:t>Retaliation</a:t>
            </a:r>
          </a:p>
          <a:p>
            <a:pPr marL="342900" lvl="0">
              <a:lnSpc>
                <a:spcPct val="115000"/>
              </a:lnSpc>
              <a:spcBef>
                <a:spcPts val="1200"/>
              </a:spcBef>
              <a:spcAft>
                <a:spcPts val="1000"/>
              </a:spcAft>
              <a:buFont typeface="+mj-lt"/>
              <a:buAutoNum type="arabicPeriod" startAt="2"/>
            </a:pPr>
            <a:r>
              <a:rPr lang="en-US" dirty="0">
                <a:ea typeface="Times New Roman"/>
                <a:cs typeface="Times New Roman"/>
              </a:rPr>
              <a:t>Organizational innovation is the ability of employees to find different ____________ that improve the way that work is performed and the organization functions.</a:t>
            </a:r>
          </a:p>
          <a:p>
            <a:pPr marL="628650" lvl="0">
              <a:lnSpc>
                <a:spcPct val="115000"/>
              </a:lnSpc>
              <a:spcBef>
                <a:spcPts val="0"/>
              </a:spcBef>
              <a:spcAft>
                <a:spcPts val="0"/>
              </a:spcAft>
              <a:buFont typeface="+mj-lt"/>
              <a:buAutoNum type="alphaLcParenR"/>
            </a:pPr>
            <a:r>
              <a:rPr lang="en-US" dirty="0">
                <a:ea typeface="Times New Roman"/>
                <a:cs typeface="Times New Roman"/>
              </a:rPr>
              <a:t>Employers</a:t>
            </a:r>
          </a:p>
          <a:p>
            <a:pPr marL="628650" lvl="0">
              <a:lnSpc>
                <a:spcPct val="115000"/>
              </a:lnSpc>
              <a:spcBef>
                <a:spcPts val="0"/>
              </a:spcBef>
              <a:spcAft>
                <a:spcPts val="0"/>
              </a:spcAft>
              <a:buFont typeface="+mj-lt"/>
              <a:buAutoNum type="alphaLcParenR"/>
            </a:pPr>
            <a:r>
              <a:rPr lang="en-US" dirty="0">
                <a:ea typeface="Times New Roman"/>
                <a:cs typeface="Times New Roman"/>
              </a:rPr>
              <a:t>Methods</a:t>
            </a:r>
          </a:p>
          <a:p>
            <a:pPr marL="628650" lvl="0">
              <a:lnSpc>
                <a:spcPct val="115000"/>
              </a:lnSpc>
              <a:spcBef>
                <a:spcPts val="0"/>
              </a:spcBef>
              <a:spcAft>
                <a:spcPts val="0"/>
              </a:spcAft>
              <a:buFont typeface="+mj-lt"/>
              <a:buAutoNum type="alphaLcParenR"/>
            </a:pPr>
            <a:r>
              <a:rPr lang="en-US" dirty="0">
                <a:ea typeface="Times New Roman"/>
                <a:cs typeface="Times New Roman"/>
              </a:rPr>
              <a:t>Coworkers</a:t>
            </a:r>
          </a:p>
          <a:p>
            <a:pPr marL="628650" lvl="0">
              <a:lnSpc>
                <a:spcPct val="115000"/>
              </a:lnSpc>
              <a:spcBef>
                <a:spcPts val="0"/>
              </a:spcBef>
              <a:spcAft>
                <a:spcPts val="0"/>
              </a:spcAft>
              <a:buFont typeface="+mj-lt"/>
              <a:buAutoNum type="alphaLcParenR"/>
            </a:pPr>
            <a:r>
              <a:rPr lang="en-US" dirty="0">
                <a:ea typeface="Times New Roman"/>
                <a:cs typeface="Times New Roman"/>
              </a:rPr>
              <a:t>Careers</a:t>
            </a:r>
          </a:p>
        </p:txBody>
      </p:sp>
    </p:spTree>
    <p:extLst>
      <p:ext uri="{BB962C8B-B14F-4D97-AF65-F5344CB8AC3E}">
        <p14:creationId xmlns:p14="http://schemas.microsoft.com/office/powerpoint/2010/main" val="59710376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Managers need to ____________ innovation and manage the change that comes with it.</a:t>
            </a:r>
          </a:p>
          <a:p>
            <a:pPr marL="685800" lvl="0">
              <a:lnSpc>
                <a:spcPct val="115000"/>
              </a:lnSpc>
              <a:spcBef>
                <a:spcPts val="0"/>
              </a:spcBef>
              <a:spcAft>
                <a:spcPts val="0"/>
              </a:spcAft>
              <a:buFont typeface="+mj-lt"/>
              <a:buAutoNum type="alphaLcParenR"/>
            </a:pPr>
            <a:r>
              <a:rPr lang="en-US" dirty="0">
                <a:ea typeface="Times New Roman"/>
                <a:cs typeface="Times New Roman"/>
              </a:rPr>
              <a:t>Denounce</a:t>
            </a:r>
          </a:p>
          <a:p>
            <a:pPr marL="685800" lvl="0">
              <a:lnSpc>
                <a:spcPct val="115000"/>
              </a:lnSpc>
              <a:spcBef>
                <a:spcPts val="0"/>
              </a:spcBef>
              <a:spcAft>
                <a:spcPts val="0"/>
              </a:spcAft>
              <a:buFont typeface="+mj-lt"/>
              <a:buAutoNum type="alphaLcParenR"/>
            </a:pPr>
            <a:r>
              <a:rPr lang="en-US" dirty="0">
                <a:ea typeface="Times New Roman"/>
                <a:cs typeface="Times New Roman"/>
              </a:rPr>
              <a:t>Demand</a:t>
            </a:r>
          </a:p>
          <a:p>
            <a:pPr marL="685800" lvl="0">
              <a:lnSpc>
                <a:spcPct val="115000"/>
              </a:lnSpc>
              <a:spcBef>
                <a:spcPts val="0"/>
              </a:spcBef>
              <a:spcAft>
                <a:spcPts val="0"/>
              </a:spcAft>
              <a:buFont typeface="+mj-lt"/>
              <a:buAutoNum type="alphaLcParenR"/>
            </a:pPr>
            <a:r>
              <a:rPr lang="en-US" dirty="0">
                <a:ea typeface="Times New Roman"/>
                <a:cs typeface="Times New Roman"/>
              </a:rPr>
              <a:t>Encourage</a:t>
            </a:r>
          </a:p>
          <a:p>
            <a:pPr marL="685800" lvl="0">
              <a:lnSpc>
                <a:spcPct val="115000"/>
              </a:lnSpc>
              <a:spcBef>
                <a:spcPts val="0"/>
              </a:spcBef>
              <a:spcAft>
                <a:spcPts val="0"/>
              </a:spcAft>
              <a:buFont typeface="+mj-lt"/>
              <a:buAutoNum type="alphaLcParenR"/>
            </a:pPr>
            <a:r>
              <a:rPr lang="en-US" dirty="0">
                <a:ea typeface="Times New Roman"/>
                <a:cs typeface="Times New Roman"/>
              </a:rPr>
              <a:t>Resist</a:t>
            </a:r>
          </a:p>
          <a:p>
            <a:pPr marL="342900" lvl="0">
              <a:lnSpc>
                <a:spcPct val="115000"/>
              </a:lnSpc>
              <a:spcBef>
                <a:spcPts val="1200"/>
              </a:spcBef>
              <a:spcAft>
                <a:spcPts val="1000"/>
              </a:spcAft>
              <a:buFont typeface="+mj-lt"/>
              <a:buAutoNum type="arabicPeriod" startAt="4"/>
            </a:pPr>
            <a:r>
              <a:rPr lang="en-US" dirty="0">
                <a:ea typeface="Times New Roman"/>
                <a:cs typeface="Times New Roman"/>
              </a:rPr>
              <a:t>Organizational innovation is used to improve all of these except for one</a:t>
            </a:r>
          </a:p>
          <a:p>
            <a:pPr marL="685800" lvl="0">
              <a:lnSpc>
                <a:spcPct val="115000"/>
              </a:lnSpc>
              <a:spcBef>
                <a:spcPts val="0"/>
              </a:spcBef>
              <a:spcAft>
                <a:spcPts val="0"/>
              </a:spcAft>
              <a:buFont typeface="+mj-lt"/>
              <a:buAutoNum type="alphaLcParenR"/>
            </a:pPr>
            <a:r>
              <a:rPr lang="en-US" dirty="0">
                <a:ea typeface="Times New Roman"/>
                <a:cs typeface="Times New Roman"/>
              </a:rPr>
              <a:t>Product</a:t>
            </a:r>
          </a:p>
          <a:p>
            <a:pPr marL="685800" lvl="0">
              <a:lnSpc>
                <a:spcPct val="115000"/>
              </a:lnSpc>
              <a:spcBef>
                <a:spcPts val="0"/>
              </a:spcBef>
              <a:spcAft>
                <a:spcPts val="0"/>
              </a:spcAft>
              <a:buFont typeface="+mj-lt"/>
              <a:buAutoNum type="alphaLcParenR"/>
            </a:pPr>
            <a:r>
              <a:rPr lang="en-US" dirty="0">
                <a:ea typeface="Times New Roman"/>
                <a:cs typeface="Times New Roman"/>
              </a:rPr>
              <a:t>Service</a:t>
            </a:r>
          </a:p>
          <a:p>
            <a:pPr marL="685800" lvl="0">
              <a:lnSpc>
                <a:spcPct val="115000"/>
              </a:lnSpc>
              <a:spcBef>
                <a:spcPts val="0"/>
              </a:spcBef>
              <a:spcAft>
                <a:spcPts val="0"/>
              </a:spcAft>
              <a:buFont typeface="+mj-lt"/>
              <a:buAutoNum type="alphaLcParenR"/>
            </a:pPr>
            <a:r>
              <a:rPr lang="en-US" dirty="0">
                <a:ea typeface="Times New Roman"/>
                <a:cs typeface="Times New Roman"/>
              </a:rPr>
              <a:t>Process</a:t>
            </a:r>
          </a:p>
          <a:p>
            <a:pPr marL="685800" lvl="0">
              <a:lnSpc>
                <a:spcPct val="115000"/>
              </a:lnSpc>
              <a:spcBef>
                <a:spcPts val="0"/>
              </a:spcBef>
              <a:spcAft>
                <a:spcPts val="0"/>
              </a:spcAft>
              <a:buFont typeface="+mj-lt"/>
              <a:buAutoNum type="alphaLcParenR"/>
            </a:pPr>
            <a:r>
              <a:rPr lang="en-US" dirty="0">
                <a:ea typeface="Times New Roman"/>
                <a:cs typeface="Times New Roman"/>
              </a:rPr>
              <a:t>Appetites</a:t>
            </a:r>
          </a:p>
          <a:p>
            <a:endParaRPr lang="en-US" dirty="0"/>
          </a:p>
        </p:txBody>
      </p:sp>
    </p:spTree>
    <p:extLst>
      <p:ext uri="{BB962C8B-B14F-4D97-AF65-F5344CB8AC3E}">
        <p14:creationId xmlns:p14="http://schemas.microsoft.com/office/powerpoint/2010/main" val="241271307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To identify opportunities you must pinpoint internal opportunities in a _________ analysis.</a:t>
            </a:r>
          </a:p>
          <a:p>
            <a:pPr marL="685800" lvl="0">
              <a:lnSpc>
                <a:spcPct val="115000"/>
              </a:lnSpc>
              <a:spcBef>
                <a:spcPts val="0"/>
              </a:spcBef>
              <a:spcAft>
                <a:spcPts val="0"/>
              </a:spcAft>
              <a:buFont typeface="+mj-lt"/>
              <a:buAutoNum type="alphaLcParenR"/>
            </a:pPr>
            <a:r>
              <a:rPr lang="en-US" dirty="0">
                <a:ea typeface="Times New Roman"/>
                <a:cs typeface="Times New Roman"/>
              </a:rPr>
              <a:t>RAIC</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OSH</a:t>
            </a:r>
            <a:r>
              <a:rPr lang="en-US" dirty="0">
                <a:ea typeface="Times New Roman"/>
                <a:cs typeface="Times New Roman"/>
              </a:rPr>
              <a:t>A</a:t>
            </a:r>
          </a:p>
          <a:p>
            <a:pPr marL="685800" lvl="0">
              <a:lnSpc>
                <a:spcPct val="115000"/>
              </a:lnSpc>
              <a:spcBef>
                <a:spcPts val="0"/>
              </a:spcBef>
              <a:spcAft>
                <a:spcPts val="0"/>
              </a:spcAft>
              <a:buFont typeface="+mj-lt"/>
              <a:buAutoNum type="alphaLcParenR"/>
            </a:pPr>
            <a:r>
              <a:rPr lang="en-US" dirty="0">
                <a:ea typeface="Times New Roman"/>
                <a:cs typeface="Times New Roman"/>
              </a:rPr>
              <a:t>SWOT</a:t>
            </a:r>
          </a:p>
          <a:p>
            <a:pPr marL="685800" lvl="0">
              <a:lnSpc>
                <a:spcPct val="115000"/>
              </a:lnSpc>
              <a:spcBef>
                <a:spcPts val="0"/>
              </a:spcBef>
              <a:spcAft>
                <a:spcPts val="0"/>
              </a:spcAft>
              <a:buFont typeface="+mj-lt"/>
              <a:buAutoNum type="alphaLcParenR"/>
            </a:pPr>
            <a:r>
              <a:rPr lang="en-US" dirty="0">
                <a:ea typeface="Times New Roman"/>
                <a:cs typeface="Times New Roman"/>
              </a:rPr>
              <a:t>AWACS</a:t>
            </a:r>
          </a:p>
          <a:p>
            <a:pPr marL="342900" lvl="0">
              <a:lnSpc>
                <a:spcPct val="115000"/>
              </a:lnSpc>
              <a:spcBef>
                <a:spcPts val="1200"/>
              </a:spcBef>
              <a:spcAft>
                <a:spcPts val="1000"/>
              </a:spcAft>
              <a:buFont typeface="+mj-lt"/>
              <a:buAutoNum type="arabicPeriod" startAt="6"/>
            </a:pPr>
            <a:r>
              <a:rPr lang="en-US" dirty="0">
                <a:ea typeface="Times New Roman"/>
                <a:cs typeface="Times New Roman"/>
              </a:rPr>
              <a:t>Determine direction is the same thing as saying which of these phrases?</a:t>
            </a:r>
          </a:p>
          <a:p>
            <a:pPr marL="685800" lvl="0">
              <a:lnSpc>
                <a:spcPct val="115000"/>
              </a:lnSpc>
              <a:spcBef>
                <a:spcPts val="0"/>
              </a:spcBef>
              <a:spcAft>
                <a:spcPts val="0"/>
              </a:spcAft>
              <a:buFont typeface="+mj-lt"/>
              <a:buAutoNum type="alphaLcParenR"/>
            </a:pPr>
            <a:r>
              <a:rPr lang="en-US" dirty="0">
                <a:ea typeface="Times New Roman"/>
                <a:cs typeface="Times New Roman"/>
              </a:rPr>
              <a:t>Identify which direction to take</a:t>
            </a:r>
          </a:p>
          <a:p>
            <a:pPr marL="685800" lvl="0">
              <a:lnSpc>
                <a:spcPct val="115000"/>
              </a:lnSpc>
              <a:spcBef>
                <a:spcPts val="0"/>
              </a:spcBef>
              <a:spcAft>
                <a:spcPts val="0"/>
              </a:spcAft>
              <a:buFont typeface="+mj-lt"/>
              <a:buAutoNum type="alphaLcParenR"/>
            </a:pPr>
            <a:r>
              <a:rPr lang="en-US" dirty="0">
                <a:ea typeface="Times New Roman"/>
                <a:cs typeface="Times New Roman"/>
              </a:rPr>
              <a:t>Do the same thing over again</a:t>
            </a:r>
          </a:p>
          <a:p>
            <a:pPr marL="685800" lvl="0">
              <a:lnSpc>
                <a:spcPct val="115000"/>
              </a:lnSpc>
              <a:spcBef>
                <a:spcPts val="0"/>
              </a:spcBef>
              <a:spcAft>
                <a:spcPts val="0"/>
              </a:spcAft>
              <a:buFont typeface="+mj-lt"/>
              <a:buAutoNum type="alphaLcParenR"/>
            </a:pPr>
            <a:r>
              <a:rPr lang="en-US" dirty="0">
                <a:ea typeface="Times New Roman"/>
                <a:cs typeface="Times New Roman"/>
              </a:rPr>
              <a:t>Resist change</a:t>
            </a:r>
          </a:p>
          <a:p>
            <a:pPr marL="685800" lvl="0">
              <a:lnSpc>
                <a:spcPct val="115000"/>
              </a:lnSpc>
              <a:spcBef>
                <a:spcPts val="0"/>
              </a:spcBef>
              <a:spcAft>
                <a:spcPts val="0"/>
              </a:spcAft>
              <a:buFont typeface="+mj-lt"/>
              <a:buAutoNum type="alphaLcParenR"/>
            </a:pPr>
            <a:r>
              <a:rPr lang="en-US" dirty="0">
                <a:ea typeface="Times New Roman"/>
                <a:cs typeface="Times New Roman"/>
              </a:rPr>
              <a:t>Take a break</a:t>
            </a:r>
          </a:p>
        </p:txBody>
      </p:sp>
    </p:spTree>
    <p:extLst>
      <p:ext uri="{BB962C8B-B14F-4D97-AF65-F5344CB8AC3E}">
        <p14:creationId xmlns:p14="http://schemas.microsoft.com/office/powerpoint/2010/main" val="110154259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Coming up with different innovative concepts is the same thing as _________?</a:t>
            </a:r>
          </a:p>
          <a:p>
            <a:pPr marL="685800" lvl="0">
              <a:lnSpc>
                <a:spcPct val="115000"/>
              </a:lnSpc>
              <a:spcBef>
                <a:spcPts val="0"/>
              </a:spcBef>
              <a:spcAft>
                <a:spcPts val="0"/>
              </a:spcAft>
              <a:buFont typeface="+mj-lt"/>
              <a:buAutoNum type="alphaLcParenR"/>
            </a:pPr>
            <a:r>
              <a:rPr lang="en-US" dirty="0">
                <a:ea typeface="Times New Roman"/>
                <a:cs typeface="Times New Roman"/>
              </a:rPr>
              <a:t>Leaving everything exactly as it is</a:t>
            </a:r>
          </a:p>
          <a:p>
            <a:pPr marL="685800" lvl="0">
              <a:lnSpc>
                <a:spcPct val="115000"/>
              </a:lnSpc>
              <a:spcBef>
                <a:spcPts val="0"/>
              </a:spcBef>
              <a:spcAft>
                <a:spcPts val="0"/>
              </a:spcAft>
              <a:buFont typeface="+mj-lt"/>
              <a:buAutoNum type="alphaLcParenR"/>
            </a:pPr>
            <a:r>
              <a:rPr lang="en-US" dirty="0">
                <a:ea typeface="Times New Roman"/>
                <a:cs typeface="Times New Roman"/>
              </a:rPr>
              <a:t>Brainstorming ideas</a:t>
            </a:r>
          </a:p>
          <a:p>
            <a:pPr marL="685800" lvl="0">
              <a:lnSpc>
                <a:spcPct val="115000"/>
              </a:lnSpc>
              <a:spcBef>
                <a:spcPts val="0"/>
              </a:spcBef>
              <a:spcAft>
                <a:spcPts val="0"/>
              </a:spcAft>
              <a:buFont typeface="+mj-lt"/>
              <a:buAutoNum type="alphaLcParenR"/>
            </a:pPr>
            <a:r>
              <a:rPr lang="en-US" dirty="0">
                <a:ea typeface="Times New Roman"/>
                <a:cs typeface="Times New Roman"/>
              </a:rPr>
              <a:t>Giving up</a:t>
            </a:r>
          </a:p>
          <a:p>
            <a:pPr marL="685800" lvl="0">
              <a:lnSpc>
                <a:spcPct val="115000"/>
              </a:lnSpc>
              <a:spcBef>
                <a:spcPts val="0"/>
              </a:spcBef>
              <a:spcAft>
                <a:spcPts val="0"/>
              </a:spcAft>
              <a:buFont typeface="+mj-lt"/>
              <a:buAutoNum type="alphaLcParenR"/>
            </a:pPr>
            <a:r>
              <a:rPr lang="en-US" dirty="0">
                <a:ea typeface="Times New Roman"/>
                <a:cs typeface="Times New Roman"/>
              </a:rPr>
              <a:t>Setting boundaries</a:t>
            </a:r>
          </a:p>
          <a:p>
            <a:pPr marL="342900" lvl="0">
              <a:lnSpc>
                <a:spcPct val="115000"/>
              </a:lnSpc>
              <a:spcBef>
                <a:spcPts val="1200"/>
              </a:spcBef>
              <a:spcAft>
                <a:spcPts val="1000"/>
              </a:spcAft>
              <a:buFont typeface="+mj-lt"/>
              <a:buAutoNum type="arabicPeriod" startAt="8"/>
            </a:pPr>
            <a:r>
              <a:rPr lang="en-US" dirty="0">
                <a:ea typeface="Times New Roman"/>
                <a:cs typeface="Times New Roman"/>
              </a:rPr>
              <a:t>What is one reason why we analyze ideas?</a:t>
            </a:r>
          </a:p>
          <a:p>
            <a:pPr marL="685800" lvl="0">
              <a:lnSpc>
                <a:spcPct val="115000"/>
              </a:lnSpc>
              <a:spcBef>
                <a:spcPts val="0"/>
              </a:spcBef>
              <a:spcAft>
                <a:spcPts val="0"/>
              </a:spcAft>
              <a:buFont typeface="+mj-lt"/>
              <a:buAutoNum type="alphaLcParenR"/>
            </a:pPr>
            <a:r>
              <a:rPr lang="en-US" dirty="0">
                <a:ea typeface="Times New Roman"/>
                <a:cs typeface="Times New Roman"/>
              </a:rPr>
              <a:t>To determine their effectiveness</a:t>
            </a:r>
          </a:p>
          <a:p>
            <a:pPr marL="685800" lvl="0">
              <a:lnSpc>
                <a:spcPct val="115000"/>
              </a:lnSpc>
              <a:spcBef>
                <a:spcPts val="0"/>
              </a:spcBef>
              <a:spcAft>
                <a:spcPts val="0"/>
              </a:spcAft>
              <a:buFont typeface="+mj-lt"/>
              <a:buAutoNum type="alphaLcParenR"/>
            </a:pPr>
            <a:r>
              <a:rPr lang="en-US" dirty="0">
                <a:ea typeface="Times New Roman"/>
                <a:cs typeface="Times New Roman"/>
              </a:rPr>
              <a:t>To waste time</a:t>
            </a:r>
          </a:p>
          <a:p>
            <a:pPr marL="685800" lvl="0">
              <a:lnSpc>
                <a:spcPct val="115000"/>
              </a:lnSpc>
              <a:spcBef>
                <a:spcPts val="0"/>
              </a:spcBef>
              <a:spcAft>
                <a:spcPts val="0"/>
              </a:spcAft>
              <a:buFont typeface="+mj-lt"/>
              <a:buAutoNum type="alphaLcParenR"/>
            </a:pPr>
            <a:r>
              <a:rPr lang="en-US" dirty="0">
                <a:ea typeface="Times New Roman"/>
                <a:cs typeface="Times New Roman"/>
              </a:rPr>
              <a:t>To frustrate employees</a:t>
            </a:r>
          </a:p>
          <a:p>
            <a:pPr marL="685800" lvl="0">
              <a:lnSpc>
                <a:spcPct val="115000"/>
              </a:lnSpc>
              <a:spcBef>
                <a:spcPts val="0"/>
              </a:spcBef>
              <a:spcAft>
                <a:spcPts val="0"/>
              </a:spcAft>
              <a:buFont typeface="+mj-lt"/>
              <a:buAutoNum type="alphaLcParenR"/>
            </a:pPr>
            <a:r>
              <a:rPr lang="en-US" dirty="0">
                <a:ea typeface="Times New Roman"/>
                <a:cs typeface="Times New Roman"/>
              </a:rPr>
              <a:t>To get a paycheck</a:t>
            </a:r>
          </a:p>
          <a:p>
            <a:endParaRPr lang="en-US" dirty="0"/>
          </a:p>
        </p:txBody>
      </p:sp>
    </p:spTree>
    <p:extLst>
      <p:ext uri="{BB962C8B-B14F-4D97-AF65-F5344CB8AC3E}">
        <p14:creationId xmlns:p14="http://schemas.microsoft.com/office/powerpoint/2010/main" val="375222971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1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Innovation allows companies to remain __________.</a:t>
            </a:r>
          </a:p>
          <a:p>
            <a:pPr marL="685800" lvl="0">
              <a:lnSpc>
                <a:spcPct val="115000"/>
              </a:lnSpc>
              <a:spcBef>
                <a:spcPts val="0"/>
              </a:spcBef>
              <a:spcAft>
                <a:spcPts val="0"/>
              </a:spcAft>
              <a:buFont typeface="+mj-lt"/>
              <a:buAutoNum type="alphaLcParenR"/>
            </a:pPr>
            <a:r>
              <a:rPr lang="en-US" dirty="0">
                <a:ea typeface="Times New Roman"/>
                <a:cs typeface="Times New Roman"/>
              </a:rPr>
              <a:t>Constant</a:t>
            </a:r>
          </a:p>
          <a:p>
            <a:pPr marL="685800" lvl="0">
              <a:lnSpc>
                <a:spcPct val="115000"/>
              </a:lnSpc>
              <a:spcBef>
                <a:spcPts val="0"/>
              </a:spcBef>
              <a:spcAft>
                <a:spcPts val="0"/>
              </a:spcAft>
              <a:buFont typeface="+mj-lt"/>
              <a:buAutoNum type="alphaLcParenR"/>
            </a:pPr>
            <a:r>
              <a:rPr lang="en-US" dirty="0">
                <a:ea typeface="Times New Roman"/>
                <a:cs typeface="Times New Roman"/>
              </a:rPr>
              <a:t>Lucrative</a:t>
            </a:r>
          </a:p>
          <a:p>
            <a:pPr marL="685800" lvl="0">
              <a:lnSpc>
                <a:spcPct val="115000"/>
              </a:lnSpc>
              <a:spcBef>
                <a:spcPts val="0"/>
              </a:spcBef>
              <a:spcAft>
                <a:spcPts val="0"/>
              </a:spcAft>
              <a:buFont typeface="+mj-lt"/>
              <a:buAutoNum type="alphaLcParenR"/>
            </a:pPr>
            <a:r>
              <a:rPr lang="en-US" dirty="0">
                <a:ea typeface="Times New Roman"/>
                <a:cs typeface="Times New Roman"/>
              </a:rPr>
              <a:t>Competitive</a:t>
            </a:r>
          </a:p>
          <a:p>
            <a:pPr marL="685800" lvl="0">
              <a:lnSpc>
                <a:spcPct val="115000"/>
              </a:lnSpc>
              <a:spcBef>
                <a:spcPts val="0"/>
              </a:spcBef>
              <a:spcAft>
                <a:spcPts val="0"/>
              </a:spcAft>
              <a:buFont typeface="+mj-lt"/>
              <a:buAutoNum type="alphaLcParenR"/>
            </a:pPr>
            <a:r>
              <a:rPr lang="en-US" dirty="0">
                <a:ea typeface="Times New Roman"/>
                <a:cs typeface="Times New Roman"/>
              </a:rPr>
              <a:t>Stagnant</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Innovation requires the ______________ of managers.</a:t>
            </a:r>
          </a:p>
          <a:p>
            <a:pPr marL="685800" lvl="0">
              <a:lnSpc>
                <a:spcPct val="115000"/>
              </a:lnSpc>
              <a:spcBef>
                <a:spcPts val="0"/>
              </a:spcBef>
              <a:spcAft>
                <a:spcPts val="0"/>
              </a:spcAft>
              <a:buFont typeface="+mj-lt"/>
              <a:buAutoNum type="alphaLcParenR"/>
            </a:pPr>
            <a:r>
              <a:rPr lang="en-US" dirty="0">
                <a:ea typeface="Times New Roman"/>
                <a:cs typeface="Times New Roman"/>
              </a:rPr>
              <a:t>Strength</a:t>
            </a:r>
          </a:p>
          <a:p>
            <a:pPr marL="685800" lvl="0">
              <a:lnSpc>
                <a:spcPct val="115000"/>
              </a:lnSpc>
              <a:spcBef>
                <a:spcPts val="0"/>
              </a:spcBef>
              <a:spcAft>
                <a:spcPts val="0"/>
              </a:spcAft>
              <a:buFont typeface="+mj-lt"/>
              <a:buAutoNum type="alphaLcParenR"/>
            </a:pPr>
            <a:r>
              <a:rPr lang="en-US" dirty="0">
                <a:ea typeface="Times New Roman"/>
                <a:cs typeface="Times New Roman"/>
              </a:rPr>
              <a:t>Weaknesses</a:t>
            </a:r>
          </a:p>
          <a:p>
            <a:pPr marL="685800" lvl="0">
              <a:lnSpc>
                <a:spcPct val="115000"/>
              </a:lnSpc>
              <a:spcBef>
                <a:spcPts val="0"/>
              </a:spcBef>
              <a:spcAft>
                <a:spcPts val="0"/>
              </a:spcAft>
              <a:buFont typeface="+mj-lt"/>
              <a:buAutoNum type="alphaLcParenR"/>
            </a:pPr>
            <a:r>
              <a:rPr lang="en-US" dirty="0">
                <a:ea typeface="Times New Roman"/>
                <a:cs typeface="Times New Roman"/>
              </a:rPr>
              <a:t>Support</a:t>
            </a:r>
          </a:p>
          <a:p>
            <a:pPr marL="685800" lvl="0">
              <a:lnSpc>
                <a:spcPct val="115000"/>
              </a:lnSpc>
              <a:spcBef>
                <a:spcPts val="0"/>
              </a:spcBef>
              <a:spcAft>
                <a:spcPts val="0"/>
              </a:spcAft>
              <a:buFont typeface="+mj-lt"/>
              <a:buAutoNum type="alphaLcParenR"/>
            </a:pPr>
            <a:r>
              <a:rPr lang="en-US" dirty="0">
                <a:ea typeface="Times New Roman"/>
                <a:cs typeface="Times New Roman"/>
              </a:rPr>
              <a:t>Permission</a:t>
            </a:r>
          </a:p>
          <a:p>
            <a:endParaRPr lang="en-US" dirty="0"/>
          </a:p>
        </p:txBody>
      </p:sp>
    </p:spTree>
    <p:extLst>
      <p:ext uri="{BB962C8B-B14F-4D97-AF65-F5344CB8AC3E}">
        <p14:creationId xmlns:p14="http://schemas.microsoft.com/office/powerpoint/2010/main" val="162592515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__________ is important to business survival.</a:t>
            </a:r>
          </a:p>
          <a:p>
            <a:pPr marL="628650" lvl="0">
              <a:lnSpc>
                <a:spcPct val="115000"/>
              </a:lnSpc>
              <a:spcBef>
                <a:spcPts val="0"/>
              </a:spcBef>
              <a:spcAft>
                <a:spcPts val="0"/>
              </a:spcAft>
              <a:buFont typeface="+mj-lt"/>
              <a:buAutoNum type="alphaLcParenR"/>
            </a:pPr>
            <a:r>
              <a:rPr lang="en-US" dirty="0">
                <a:ea typeface="Times New Roman"/>
                <a:cs typeface="Times New Roman"/>
              </a:rPr>
              <a:t>Resistance</a:t>
            </a:r>
          </a:p>
          <a:p>
            <a:pPr marL="6286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Persistence</a:t>
            </a:r>
            <a:endParaRPr lang="en-US" dirty="0">
              <a:ea typeface="Times New Roman"/>
              <a:cs typeface="Times New Roman"/>
            </a:endParaRPr>
          </a:p>
          <a:p>
            <a:pPr marL="62865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Innovation</a:t>
            </a:r>
            <a:endParaRPr lang="en-US" dirty="0">
              <a:ea typeface="Times New Roman"/>
              <a:cs typeface="Times New Roman"/>
            </a:endParaRPr>
          </a:p>
          <a:p>
            <a:pPr marL="628650" lvl="0">
              <a:lnSpc>
                <a:spcPct val="115000"/>
              </a:lnSpc>
              <a:spcBef>
                <a:spcPts val="0"/>
              </a:spcBef>
              <a:spcAft>
                <a:spcPts val="0"/>
              </a:spcAft>
              <a:buFont typeface="+mj-lt"/>
              <a:buAutoNum type="alphaLcParenR"/>
            </a:pPr>
            <a:r>
              <a:rPr lang="en-US" dirty="0">
                <a:ea typeface="Times New Roman"/>
                <a:cs typeface="Times New Roman"/>
              </a:rPr>
              <a:t>Retaliation</a:t>
            </a:r>
          </a:p>
          <a:p>
            <a:pPr marL="342900" lvl="0">
              <a:lnSpc>
                <a:spcPct val="115000"/>
              </a:lnSpc>
              <a:spcBef>
                <a:spcPts val="1200"/>
              </a:spcBef>
              <a:spcAft>
                <a:spcPts val="1000"/>
              </a:spcAft>
              <a:buFont typeface="+mj-lt"/>
              <a:buAutoNum type="arabicPeriod" startAt="2"/>
            </a:pPr>
            <a:r>
              <a:rPr lang="en-US" dirty="0">
                <a:ea typeface="Times New Roman"/>
                <a:cs typeface="Times New Roman"/>
              </a:rPr>
              <a:t>Organizational innovation is the ability of employees to find different ____________ that improve the way that work is performed and the organization functions.</a:t>
            </a:r>
          </a:p>
          <a:p>
            <a:pPr marL="6286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Employers</a:t>
            </a:r>
            <a:endParaRPr lang="en-US" dirty="0">
              <a:ea typeface="Times New Roman"/>
              <a:cs typeface="Times New Roman"/>
            </a:endParaRPr>
          </a:p>
          <a:p>
            <a:pPr marL="62865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Methods</a:t>
            </a:r>
            <a:endParaRPr lang="en-US" dirty="0">
              <a:ea typeface="Times New Roman"/>
              <a:cs typeface="Times New Roman"/>
            </a:endParaRPr>
          </a:p>
          <a:p>
            <a:pPr marL="628650" lvl="0">
              <a:lnSpc>
                <a:spcPct val="115000"/>
              </a:lnSpc>
              <a:spcBef>
                <a:spcPts val="0"/>
              </a:spcBef>
              <a:spcAft>
                <a:spcPts val="0"/>
              </a:spcAft>
              <a:buFont typeface="+mj-lt"/>
              <a:buAutoNum type="alphaLcParenR"/>
            </a:pPr>
            <a:r>
              <a:rPr lang="en-US" dirty="0">
                <a:ea typeface="Times New Roman"/>
                <a:cs typeface="Times New Roman"/>
              </a:rPr>
              <a:t>Coworkers</a:t>
            </a:r>
          </a:p>
          <a:p>
            <a:pPr marL="628650" lvl="0">
              <a:lnSpc>
                <a:spcPct val="115000"/>
              </a:lnSpc>
              <a:spcBef>
                <a:spcPts val="0"/>
              </a:spcBef>
              <a:spcAft>
                <a:spcPts val="0"/>
              </a:spcAft>
              <a:buFont typeface="+mj-lt"/>
              <a:buAutoNum type="alphaLcParenR"/>
            </a:pPr>
            <a:r>
              <a:rPr lang="en-US" dirty="0">
                <a:ea typeface="Times New Roman"/>
                <a:cs typeface="Times New Roman"/>
              </a:rPr>
              <a:t>Careers</a:t>
            </a:r>
          </a:p>
        </p:txBody>
      </p:sp>
    </p:spTree>
    <p:extLst>
      <p:ext uri="{BB962C8B-B14F-4D97-AF65-F5344CB8AC3E}">
        <p14:creationId xmlns:p14="http://schemas.microsoft.com/office/powerpoint/2010/main" val="267295992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Managers need to ____________ innovation and manage the change that comes with it.</a:t>
            </a:r>
          </a:p>
          <a:p>
            <a:pPr marL="685800" lvl="0">
              <a:lnSpc>
                <a:spcPct val="115000"/>
              </a:lnSpc>
              <a:spcBef>
                <a:spcPts val="0"/>
              </a:spcBef>
              <a:spcAft>
                <a:spcPts val="0"/>
              </a:spcAft>
              <a:buFont typeface="+mj-lt"/>
              <a:buAutoNum type="alphaLcParenR"/>
            </a:pPr>
            <a:r>
              <a:rPr lang="en-US" dirty="0">
                <a:ea typeface="Times New Roman"/>
                <a:cs typeface="Times New Roman"/>
              </a:rPr>
              <a:t>Denounce</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Demand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Encourage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Resist</a:t>
            </a:r>
          </a:p>
          <a:p>
            <a:pPr marL="342900" lvl="0">
              <a:lnSpc>
                <a:spcPct val="115000"/>
              </a:lnSpc>
              <a:spcBef>
                <a:spcPts val="1200"/>
              </a:spcBef>
              <a:spcAft>
                <a:spcPts val="1000"/>
              </a:spcAft>
              <a:buFont typeface="+mj-lt"/>
              <a:buAutoNum type="arabicPeriod" startAt="4"/>
            </a:pPr>
            <a:r>
              <a:rPr lang="en-US" dirty="0">
                <a:ea typeface="Times New Roman"/>
                <a:cs typeface="Times New Roman"/>
              </a:rPr>
              <a:t>Organizational innovation is used to improve all of these except for one</a:t>
            </a:r>
          </a:p>
          <a:p>
            <a:pPr marL="685800" lvl="0">
              <a:lnSpc>
                <a:spcPct val="115000"/>
              </a:lnSpc>
              <a:spcBef>
                <a:spcPts val="0"/>
              </a:spcBef>
              <a:spcAft>
                <a:spcPts val="0"/>
              </a:spcAft>
              <a:buFont typeface="+mj-lt"/>
              <a:buAutoNum type="alphaLcParenR"/>
            </a:pPr>
            <a:r>
              <a:rPr lang="en-US" dirty="0">
                <a:ea typeface="Times New Roman"/>
                <a:cs typeface="Times New Roman"/>
              </a:rPr>
              <a:t>Product</a:t>
            </a:r>
          </a:p>
          <a:p>
            <a:pPr marL="685800" lvl="0">
              <a:lnSpc>
                <a:spcPct val="115000"/>
              </a:lnSpc>
              <a:spcBef>
                <a:spcPts val="0"/>
              </a:spcBef>
              <a:spcAft>
                <a:spcPts val="0"/>
              </a:spcAft>
              <a:buFont typeface="+mj-lt"/>
              <a:buAutoNum type="alphaLcParenR"/>
            </a:pPr>
            <a:r>
              <a:rPr lang="en-US" dirty="0">
                <a:ea typeface="Times New Roman"/>
                <a:cs typeface="Times New Roman"/>
              </a:rPr>
              <a:t>Service</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Process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Appetites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43544746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To identify opportunities you must pinpoint internal opportunities in a _________ analysis.</a:t>
            </a:r>
          </a:p>
          <a:p>
            <a:pPr marL="685800" lvl="0">
              <a:lnSpc>
                <a:spcPct val="115000"/>
              </a:lnSpc>
              <a:spcBef>
                <a:spcPts val="0"/>
              </a:spcBef>
              <a:spcAft>
                <a:spcPts val="0"/>
              </a:spcAft>
              <a:buFont typeface="+mj-lt"/>
              <a:buAutoNum type="alphaLcParenR"/>
            </a:pPr>
            <a:r>
              <a:rPr lang="en-US" dirty="0">
                <a:ea typeface="Times New Roman"/>
                <a:cs typeface="Times New Roman"/>
              </a:rPr>
              <a:t>RAIC</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OSHA</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SWOT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AWACS</a:t>
            </a:r>
          </a:p>
          <a:p>
            <a:pPr marL="342900" lvl="0">
              <a:lnSpc>
                <a:spcPct val="115000"/>
              </a:lnSpc>
              <a:spcBef>
                <a:spcPts val="1200"/>
              </a:spcBef>
              <a:spcAft>
                <a:spcPts val="1000"/>
              </a:spcAft>
              <a:buFont typeface="+mj-lt"/>
              <a:buAutoNum type="arabicPeriod" startAt="6"/>
            </a:pPr>
            <a:r>
              <a:rPr lang="en-US" dirty="0">
                <a:ea typeface="Times New Roman"/>
                <a:cs typeface="Times New Roman"/>
              </a:rPr>
              <a:t>Determine direction is the same thing as saying which of these phrases?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Identify which direction to take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Do the same thing over again</a:t>
            </a:r>
          </a:p>
          <a:p>
            <a:pPr marL="685800" lvl="0">
              <a:lnSpc>
                <a:spcPct val="115000"/>
              </a:lnSpc>
              <a:spcBef>
                <a:spcPts val="0"/>
              </a:spcBef>
              <a:spcAft>
                <a:spcPts val="0"/>
              </a:spcAft>
              <a:buFont typeface="+mj-lt"/>
              <a:buAutoNum type="alphaLcParenR"/>
            </a:pPr>
            <a:r>
              <a:rPr lang="en-US" dirty="0">
                <a:ea typeface="Times New Roman"/>
                <a:cs typeface="Times New Roman"/>
              </a:rPr>
              <a:t>Resist change</a:t>
            </a:r>
          </a:p>
          <a:p>
            <a:pPr marL="685800" lvl="0">
              <a:lnSpc>
                <a:spcPct val="115000"/>
              </a:lnSpc>
              <a:spcBef>
                <a:spcPts val="0"/>
              </a:spcBef>
              <a:spcAft>
                <a:spcPts val="0"/>
              </a:spcAft>
              <a:buFont typeface="+mj-lt"/>
              <a:buAutoNum type="alphaLcParenR"/>
            </a:pPr>
            <a:r>
              <a:rPr lang="en-US" dirty="0">
                <a:ea typeface="Times New Roman"/>
                <a:cs typeface="Times New Roman"/>
              </a:rPr>
              <a:t>Take a break</a:t>
            </a:r>
          </a:p>
        </p:txBody>
      </p:sp>
    </p:spTree>
    <p:extLst>
      <p:ext uri="{BB962C8B-B14F-4D97-AF65-F5344CB8AC3E}">
        <p14:creationId xmlns:p14="http://schemas.microsoft.com/office/powerpoint/2010/main" val="5354468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Coming up with different innovative concepts is the same thing as _________?</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Leaving everything exactly as it is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Brainstorming ideas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Giving up</a:t>
            </a:r>
          </a:p>
          <a:p>
            <a:pPr marL="685800" lvl="0">
              <a:lnSpc>
                <a:spcPct val="115000"/>
              </a:lnSpc>
              <a:spcBef>
                <a:spcPts val="0"/>
              </a:spcBef>
              <a:spcAft>
                <a:spcPts val="0"/>
              </a:spcAft>
              <a:buFont typeface="+mj-lt"/>
              <a:buAutoNum type="alphaLcParenR"/>
            </a:pPr>
            <a:r>
              <a:rPr lang="en-US" dirty="0">
                <a:ea typeface="Times New Roman"/>
                <a:cs typeface="Times New Roman"/>
              </a:rPr>
              <a:t>Setting boundaries</a:t>
            </a:r>
          </a:p>
          <a:p>
            <a:pPr marL="342900" lvl="0">
              <a:lnSpc>
                <a:spcPct val="115000"/>
              </a:lnSpc>
              <a:spcBef>
                <a:spcPts val="1200"/>
              </a:spcBef>
              <a:spcAft>
                <a:spcPts val="1000"/>
              </a:spcAft>
              <a:buFont typeface="+mj-lt"/>
              <a:buAutoNum type="arabicPeriod" startAt="8"/>
            </a:pPr>
            <a:r>
              <a:rPr lang="en-US" dirty="0">
                <a:ea typeface="Times New Roman"/>
                <a:cs typeface="Times New Roman"/>
              </a:rPr>
              <a:t>What is one reason why we analyze ideas?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To determine their effectiveness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To waste time</a:t>
            </a:r>
          </a:p>
          <a:p>
            <a:pPr marL="685800" lvl="0">
              <a:lnSpc>
                <a:spcPct val="115000"/>
              </a:lnSpc>
              <a:spcBef>
                <a:spcPts val="0"/>
              </a:spcBef>
              <a:spcAft>
                <a:spcPts val="0"/>
              </a:spcAft>
              <a:buFont typeface="+mj-lt"/>
              <a:buAutoNum type="alphaLcParenR"/>
            </a:pPr>
            <a:r>
              <a:rPr lang="en-US" dirty="0">
                <a:ea typeface="Times New Roman"/>
                <a:cs typeface="Times New Roman"/>
              </a:rPr>
              <a:t>To frustrate employees</a:t>
            </a:r>
          </a:p>
          <a:p>
            <a:pPr marL="685800" lvl="0">
              <a:lnSpc>
                <a:spcPct val="115000"/>
              </a:lnSpc>
              <a:spcBef>
                <a:spcPts val="0"/>
              </a:spcBef>
              <a:spcAft>
                <a:spcPts val="0"/>
              </a:spcAft>
              <a:buFont typeface="+mj-lt"/>
              <a:buAutoNum type="alphaLcParenR"/>
            </a:pPr>
            <a:r>
              <a:rPr lang="en-US" dirty="0">
                <a:ea typeface="Times New Roman"/>
                <a:cs typeface="Times New Roman"/>
              </a:rPr>
              <a:t>To get a paycheck</a:t>
            </a:r>
          </a:p>
          <a:p>
            <a:endParaRPr lang="en-US" dirty="0"/>
          </a:p>
        </p:txBody>
      </p:sp>
    </p:spTree>
    <p:extLst>
      <p:ext uri="{BB962C8B-B14F-4D97-AF65-F5344CB8AC3E}">
        <p14:creationId xmlns:p14="http://schemas.microsoft.com/office/powerpoint/2010/main" val="246077591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1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Innovation allows companies to remain __________.</a:t>
            </a:r>
          </a:p>
          <a:p>
            <a:pPr marL="685800" lvl="0">
              <a:lnSpc>
                <a:spcPct val="115000"/>
              </a:lnSpc>
              <a:spcBef>
                <a:spcPts val="0"/>
              </a:spcBef>
              <a:spcAft>
                <a:spcPts val="0"/>
              </a:spcAft>
              <a:buFont typeface="+mj-lt"/>
              <a:buAutoNum type="alphaLcParenR"/>
            </a:pPr>
            <a:r>
              <a:rPr lang="en-US" dirty="0">
                <a:ea typeface="Times New Roman"/>
                <a:cs typeface="Times New Roman"/>
              </a:rPr>
              <a:t>Constant</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Lucrative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Competitive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Stagnant</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Innovation requires the ______________ of managers.</a:t>
            </a:r>
          </a:p>
          <a:p>
            <a:pPr marL="685800" lvl="0">
              <a:lnSpc>
                <a:spcPct val="115000"/>
              </a:lnSpc>
              <a:spcBef>
                <a:spcPts val="0"/>
              </a:spcBef>
              <a:spcAft>
                <a:spcPts val="0"/>
              </a:spcAft>
              <a:buFont typeface="+mj-lt"/>
              <a:buAutoNum type="alphaLcParenR"/>
            </a:pPr>
            <a:r>
              <a:rPr lang="en-US" dirty="0">
                <a:ea typeface="Times New Roman"/>
                <a:cs typeface="Times New Roman"/>
              </a:rPr>
              <a:t>Strength</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Weaknesses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Support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Permission</a:t>
            </a:r>
          </a:p>
          <a:p>
            <a:endParaRPr lang="en-US" dirty="0"/>
          </a:p>
        </p:txBody>
      </p:sp>
    </p:spTree>
    <p:extLst>
      <p:ext uri="{BB962C8B-B14F-4D97-AF65-F5344CB8AC3E}">
        <p14:creationId xmlns:p14="http://schemas.microsoft.com/office/powerpoint/2010/main" val="2817767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CA" dirty="0"/>
              <a:t>Module </a:t>
            </a:r>
            <a:r>
              <a:rPr lang="en-US" dirty="0"/>
              <a:t>One: </a:t>
            </a:r>
            <a:br>
              <a:rPr lang="en-US" dirty="0"/>
            </a:br>
            <a:r>
              <a:rPr lang="en-US" dirty="0"/>
              <a:t>Getting Started</a:t>
            </a:r>
            <a:endParaRPr lang="en-CA" dirty="0"/>
          </a:p>
        </p:txBody>
      </p:sp>
      <p:sp>
        <p:nvSpPr>
          <p:cNvPr id="6148" name="Text Placeholder 3"/>
          <p:cNvSpPr>
            <a:spLocks noGrp="1"/>
          </p:cNvSpPr>
          <p:nvPr>
            <p:ph type="body" sz="quarter" idx="10"/>
          </p:nvPr>
        </p:nvSpPr>
        <p:spPr/>
        <p:txBody>
          <a:bodyPr/>
          <a:lstStyle/>
          <a:p>
            <a:pPr>
              <a:lnSpc>
                <a:spcPct val="115000"/>
              </a:lnSpc>
              <a:spcBef>
                <a:spcPct val="0"/>
              </a:spcBef>
              <a:spcAft>
                <a:spcPts val="1000"/>
              </a:spcAft>
              <a:defRPr/>
            </a:pPr>
            <a:r>
              <a:rPr lang="en-US" sz="2400" i="1" dirty="0">
                <a:latin typeface="+mj-lt"/>
                <a:cs typeface="Times New Roman" pitchFamily="18" charset="0"/>
              </a:rPr>
              <a:t>Effective leadership is putting first things first. Effective management is discipline, carrying it out.</a:t>
            </a:r>
          </a:p>
          <a:p>
            <a:pPr algn="ctr">
              <a:lnSpc>
                <a:spcPct val="115000"/>
              </a:lnSpc>
              <a:spcBef>
                <a:spcPct val="0"/>
              </a:spcBef>
              <a:spcAft>
                <a:spcPts val="1000"/>
              </a:spcAft>
              <a:defRPr/>
            </a:pPr>
            <a:r>
              <a:rPr lang="en-US" sz="2400" b="1" i="1" dirty="0">
                <a:latin typeface="+mj-lt"/>
                <a:cs typeface="Times New Roman" pitchFamily="18" charset="0"/>
              </a:rPr>
              <a:t>Stephen Covey</a:t>
            </a:r>
          </a:p>
        </p:txBody>
      </p:sp>
      <p:sp>
        <p:nvSpPr>
          <p:cNvPr id="6147" name="Content Placeholder 2"/>
          <p:cNvSpPr>
            <a:spLocks noGrp="1"/>
          </p:cNvSpPr>
          <p:nvPr>
            <p:ph type="body" sz="quarter" idx="11"/>
          </p:nvPr>
        </p:nvSpPr>
        <p:spPr/>
        <p:txBody>
          <a:bodyPr>
            <a:normAutofit fontScale="55000" lnSpcReduction="20000"/>
          </a:bodyPr>
          <a:lstStyle/>
          <a:p>
            <a:pPr marL="0">
              <a:defRPr/>
            </a:pPr>
            <a:r>
              <a:rPr lang="en-US" sz="2800" dirty="0"/>
              <a:t>Welcome to the Middle Manager workshop. Traditionally, middle managers make up the largest managerial layer in an organization. Middle managers are responsible to those above them and those below them. They head a variety of departments and projects. In order for a company to operate smoothly, it is essential that those in middle management be committed to the goals of the organization and they understand how to effectively execute these goals. </a:t>
            </a:r>
          </a:p>
          <a:p>
            <a:pPr>
              <a:defRPr/>
            </a:pPr>
            <a:endParaRPr lang="en-US" sz="2800" dirty="0"/>
          </a:p>
          <a:p>
            <a:pPr eaLnBrk="1" hangingPunct="1">
              <a:defRPr/>
            </a:pPr>
            <a:endParaRPr lang="en-US"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Module Nine: Organizational Structures and Process</a:t>
            </a:r>
          </a:p>
        </p:txBody>
      </p:sp>
      <p:sp>
        <p:nvSpPr>
          <p:cNvPr id="48132" name="Text Placeholder 4"/>
          <p:cNvSpPr>
            <a:spLocks noGrp="1"/>
          </p:cNvSpPr>
          <p:nvPr>
            <p:ph type="body" sz="quarter" idx="10"/>
          </p:nvPr>
        </p:nvSpPr>
        <p:spPr>
          <a:xfrm>
            <a:off x="755576" y="4725144"/>
            <a:ext cx="7942263" cy="863600"/>
          </a:xfrm>
        </p:spPr>
        <p:txBody>
          <a:bodyPr/>
          <a:lstStyle/>
          <a:p>
            <a:pPr>
              <a:lnSpc>
                <a:spcPct val="115000"/>
              </a:lnSpc>
              <a:spcBef>
                <a:spcPts val="0"/>
              </a:spcBef>
              <a:spcAft>
                <a:spcPts val="1000"/>
              </a:spcAft>
              <a:defRPr/>
            </a:pPr>
            <a:r>
              <a:rPr lang="en-US" sz="2800" dirty="0">
                <a:ea typeface="Times New Roman"/>
                <a:cs typeface="Times New Roman"/>
              </a:rPr>
              <a:t>The achievements of an organization are the results of the combined effort of each individual.  </a:t>
            </a:r>
          </a:p>
          <a:p>
            <a:pPr algn="ctr">
              <a:lnSpc>
                <a:spcPct val="115000"/>
              </a:lnSpc>
              <a:spcBef>
                <a:spcPts val="0"/>
              </a:spcBef>
              <a:spcAft>
                <a:spcPts val="1000"/>
              </a:spcAft>
              <a:defRPr/>
            </a:pPr>
            <a:r>
              <a:rPr lang="en-US" sz="2800" b="1" dirty="0">
                <a:ea typeface="Times New Roman"/>
                <a:cs typeface="Times New Roman"/>
              </a:rPr>
              <a:t>Vince Lombard</a:t>
            </a:r>
          </a:p>
        </p:txBody>
      </p:sp>
      <p:sp>
        <p:nvSpPr>
          <p:cNvPr id="48131" name="Content Placeholder 3"/>
          <p:cNvSpPr>
            <a:spLocks noGrp="1"/>
          </p:cNvSpPr>
          <p:nvPr>
            <p:ph type="body" sz="quarter" idx="11"/>
          </p:nvPr>
        </p:nvSpPr>
        <p:spPr/>
        <p:txBody>
          <a:bodyPr/>
          <a:lstStyle/>
          <a:p>
            <a:pPr marL="0"/>
            <a:r>
              <a:rPr lang="en-US" sz="2800" dirty="0"/>
              <a:t>Every organization needs structure. People rely on processes that clearly define their roles and responsibilities. Organizations, however, are made up of people, and middle managers need to address the human element as they design structures and processes to help guide their employees. .</a:t>
            </a:r>
            <a:endParaRPr lang="en-US"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6FFC9498-16C7-4198-8946-FEDE6D533BD8}"/>
              </a:ext>
            </a:extLst>
          </p:cNvPr>
          <p:cNvSpPr>
            <a:spLocks noGrp="1"/>
          </p:cNvSpPr>
          <p:nvPr>
            <p:ph sz="quarter" idx="11"/>
          </p:nvPr>
        </p:nvSpPr>
        <p:spPr/>
        <p:txBody>
          <a:bodyPr/>
          <a:lstStyle/>
          <a:p>
            <a:endParaRPr lang="en-US"/>
          </a:p>
        </p:txBody>
      </p:sp>
      <p:sp>
        <p:nvSpPr>
          <p:cNvPr id="49154" name="Title 4"/>
          <p:cNvSpPr>
            <a:spLocks noGrp="1"/>
          </p:cNvSpPr>
          <p:nvPr>
            <p:ph type="title"/>
          </p:nvPr>
        </p:nvSpPr>
        <p:spPr/>
        <p:txBody>
          <a:bodyPr/>
          <a:lstStyle/>
          <a:p>
            <a:r>
              <a:rPr lang="en-US" dirty="0"/>
              <a:t>Departmentalization</a:t>
            </a:r>
          </a:p>
        </p:txBody>
      </p:sp>
      <p:grpSp>
        <p:nvGrpSpPr>
          <p:cNvPr id="2" name="Group 1">
            <a:extLst>
              <a:ext uri="{FF2B5EF4-FFF2-40B4-BE49-F238E27FC236}">
                <a16:creationId xmlns:a16="http://schemas.microsoft.com/office/drawing/2014/main" id="{A611CDA5-5025-4A3C-9F05-AE5A28644A91}"/>
              </a:ext>
            </a:extLst>
          </p:cNvPr>
          <p:cNvGrpSpPr/>
          <p:nvPr/>
        </p:nvGrpSpPr>
        <p:grpSpPr>
          <a:xfrm>
            <a:off x="2052472" y="1602773"/>
            <a:ext cx="5276122" cy="4520816"/>
            <a:chOff x="2052472" y="1602773"/>
            <a:chExt cx="5276122" cy="4520816"/>
          </a:xfrm>
        </p:grpSpPr>
        <p:sp>
          <p:nvSpPr>
            <p:cNvPr id="4" name="Oval 3">
              <a:extLst>
                <a:ext uri="{FF2B5EF4-FFF2-40B4-BE49-F238E27FC236}">
                  <a16:creationId xmlns:a16="http://schemas.microsoft.com/office/drawing/2014/main" id="{997E7B3C-DF7D-4C12-9AE5-3E837A9EF644}"/>
                </a:ext>
              </a:extLst>
            </p:cNvPr>
            <p:cNvSpPr/>
            <p:nvPr/>
          </p:nvSpPr>
          <p:spPr>
            <a:xfrm>
              <a:off x="2052472" y="1602773"/>
              <a:ext cx="904163" cy="904163"/>
            </a:xfrm>
            <a:prstGeom prst="ellipse">
              <a:avLst/>
            </a:prstGeom>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sp>
        <p:sp>
          <p:nvSpPr>
            <p:cNvPr id="5" name="Freeform: Shape 4">
              <a:extLst>
                <a:ext uri="{FF2B5EF4-FFF2-40B4-BE49-F238E27FC236}">
                  <a16:creationId xmlns:a16="http://schemas.microsoft.com/office/drawing/2014/main" id="{26373C3F-961E-461B-96DB-78D697CBA6A6}"/>
                </a:ext>
              </a:extLst>
            </p:cNvPr>
            <p:cNvSpPr/>
            <p:nvPr/>
          </p:nvSpPr>
          <p:spPr>
            <a:xfrm>
              <a:off x="2504554" y="1602773"/>
              <a:ext cx="4824040" cy="904163"/>
            </a:xfrm>
            <a:custGeom>
              <a:avLst/>
              <a:gdLst>
                <a:gd name="connsiteX0" fmla="*/ 0 w 4824040"/>
                <a:gd name="connsiteY0" fmla="*/ 0 h 904163"/>
                <a:gd name="connsiteX1" fmla="*/ 4824040 w 4824040"/>
                <a:gd name="connsiteY1" fmla="*/ 0 h 904163"/>
                <a:gd name="connsiteX2" fmla="*/ 4824040 w 4824040"/>
                <a:gd name="connsiteY2" fmla="*/ 904163 h 904163"/>
                <a:gd name="connsiteX3" fmla="*/ 0 w 4824040"/>
                <a:gd name="connsiteY3" fmla="*/ 904163 h 904163"/>
                <a:gd name="connsiteX4" fmla="*/ 0 w 4824040"/>
                <a:gd name="connsiteY4" fmla="*/ 0 h 904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40" h="904163">
                  <a:moveTo>
                    <a:pt x="0" y="0"/>
                  </a:moveTo>
                  <a:lnTo>
                    <a:pt x="4824040" y="0"/>
                  </a:lnTo>
                  <a:lnTo>
                    <a:pt x="4824040" y="904163"/>
                  </a:lnTo>
                  <a:lnTo>
                    <a:pt x="0" y="9041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8580" rIns="0" bIns="68580" numCol="1" spcCol="1270" anchor="ctr" anchorCtr="0">
              <a:noAutofit/>
            </a:bodyPr>
            <a:lstStyle/>
            <a:p>
              <a:pPr marL="0" lvl="0" indent="0" algn="l" defTabSz="2400300">
                <a:lnSpc>
                  <a:spcPct val="90000"/>
                </a:lnSpc>
                <a:spcBef>
                  <a:spcPct val="0"/>
                </a:spcBef>
                <a:spcAft>
                  <a:spcPct val="35000"/>
                </a:spcAft>
                <a:buNone/>
              </a:pPr>
              <a:r>
                <a:rPr lang="en-US" sz="5400" b="0" kern="1200" dirty="0"/>
                <a:t>Product</a:t>
              </a:r>
            </a:p>
          </p:txBody>
        </p:sp>
        <p:sp>
          <p:nvSpPr>
            <p:cNvPr id="6" name="Oval 5">
              <a:extLst>
                <a:ext uri="{FF2B5EF4-FFF2-40B4-BE49-F238E27FC236}">
                  <a16:creationId xmlns:a16="http://schemas.microsoft.com/office/drawing/2014/main" id="{D4B48B80-E146-4B8F-8A14-4DB8FB3F2AA1}"/>
                </a:ext>
              </a:extLst>
            </p:cNvPr>
            <p:cNvSpPr/>
            <p:nvPr/>
          </p:nvSpPr>
          <p:spPr>
            <a:xfrm>
              <a:off x="2052472" y="2506936"/>
              <a:ext cx="904163" cy="904163"/>
            </a:xfrm>
            <a:prstGeom prst="ellipse">
              <a:avLst/>
            </a:prstGeom>
          </p:spPr>
          <p:style>
            <a:lnRef idx="2">
              <a:schemeClr val="lt1">
                <a:hueOff val="0"/>
                <a:satOff val="0"/>
                <a:lumOff val="0"/>
                <a:alphaOff val="0"/>
              </a:schemeClr>
            </a:lnRef>
            <a:fillRef idx="1">
              <a:schemeClr val="accent2">
                <a:alpha val="50000"/>
                <a:hueOff val="1170380"/>
                <a:satOff val="-1460"/>
                <a:lumOff val="343"/>
                <a:alphaOff val="0"/>
              </a:schemeClr>
            </a:fillRef>
            <a:effectRef idx="0">
              <a:schemeClr val="accent2">
                <a:alpha val="50000"/>
                <a:hueOff val="1170380"/>
                <a:satOff val="-1460"/>
                <a:lumOff val="343"/>
                <a:alphaOff val="0"/>
              </a:schemeClr>
            </a:effectRef>
            <a:fontRef idx="minor">
              <a:schemeClr val="tx1"/>
            </a:fontRef>
          </p:style>
        </p:sp>
        <p:sp>
          <p:nvSpPr>
            <p:cNvPr id="7" name="Freeform: Shape 6">
              <a:extLst>
                <a:ext uri="{FF2B5EF4-FFF2-40B4-BE49-F238E27FC236}">
                  <a16:creationId xmlns:a16="http://schemas.microsoft.com/office/drawing/2014/main" id="{E1D13D65-F8EB-4D5E-9A6A-9D1C5895D2B6}"/>
                </a:ext>
              </a:extLst>
            </p:cNvPr>
            <p:cNvSpPr/>
            <p:nvPr/>
          </p:nvSpPr>
          <p:spPr>
            <a:xfrm>
              <a:off x="2504554" y="2506936"/>
              <a:ext cx="4824040" cy="904163"/>
            </a:xfrm>
            <a:custGeom>
              <a:avLst/>
              <a:gdLst>
                <a:gd name="connsiteX0" fmla="*/ 0 w 4824040"/>
                <a:gd name="connsiteY0" fmla="*/ 0 h 904163"/>
                <a:gd name="connsiteX1" fmla="*/ 4824040 w 4824040"/>
                <a:gd name="connsiteY1" fmla="*/ 0 h 904163"/>
                <a:gd name="connsiteX2" fmla="*/ 4824040 w 4824040"/>
                <a:gd name="connsiteY2" fmla="*/ 904163 h 904163"/>
                <a:gd name="connsiteX3" fmla="*/ 0 w 4824040"/>
                <a:gd name="connsiteY3" fmla="*/ 904163 h 904163"/>
                <a:gd name="connsiteX4" fmla="*/ 0 w 4824040"/>
                <a:gd name="connsiteY4" fmla="*/ 0 h 904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40" h="904163">
                  <a:moveTo>
                    <a:pt x="0" y="0"/>
                  </a:moveTo>
                  <a:lnTo>
                    <a:pt x="4824040" y="0"/>
                  </a:lnTo>
                  <a:lnTo>
                    <a:pt x="4824040" y="904163"/>
                  </a:lnTo>
                  <a:lnTo>
                    <a:pt x="0" y="9041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8580" rIns="0" bIns="68580" numCol="1" spcCol="1270" anchor="ctr" anchorCtr="0">
              <a:noAutofit/>
            </a:bodyPr>
            <a:lstStyle/>
            <a:p>
              <a:pPr marL="0" lvl="0" indent="0" algn="l" defTabSz="2400300">
                <a:lnSpc>
                  <a:spcPct val="90000"/>
                </a:lnSpc>
                <a:spcBef>
                  <a:spcPct val="0"/>
                </a:spcBef>
                <a:spcAft>
                  <a:spcPct val="35000"/>
                </a:spcAft>
                <a:buNone/>
              </a:pPr>
              <a:r>
                <a:rPr lang="en-US" sz="5400" b="0" kern="1200" dirty="0"/>
                <a:t>Geographic</a:t>
              </a:r>
            </a:p>
          </p:txBody>
        </p:sp>
        <p:sp>
          <p:nvSpPr>
            <p:cNvPr id="8" name="Oval 7">
              <a:extLst>
                <a:ext uri="{FF2B5EF4-FFF2-40B4-BE49-F238E27FC236}">
                  <a16:creationId xmlns:a16="http://schemas.microsoft.com/office/drawing/2014/main" id="{161503F8-DF99-4263-8B15-CC4C584520D1}"/>
                </a:ext>
              </a:extLst>
            </p:cNvPr>
            <p:cNvSpPr/>
            <p:nvPr/>
          </p:nvSpPr>
          <p:spPr>
            <a:xfrm>
              <a:off x="2052472" y="3411099"/>
              <a:ext cx="904163" cy="904163"/>
            </a:xfrm>
            <a:prstGeom prst="ellipse">
              <a:avLst/>
            </a:prstGeom>
          </p:spPr>
          <p:style>
            <a:lnRef idx="2">
              <a:schemeClr val="lt1">
                <a:hueOff val="0"/>
                <a:satOff val="0"/>
                <a:lumOff val="0"/>
                <a:alphaOff val="0"/>
              </a:schemeClr>
            </a:lnRef>
            <a:fillRef idx="1">
              <a:schemeClr val="accent2">
                <a:alpha val="50000"/>
                <a:hueOff val="2340759"/>
                <a:satOff val="-2919"/>
                <a:lumOff val="686"/>
                <a:alphaOff val="0"/>
              </a:schemeClr>
            </a:fillRef>
            <a:effectRef idx="0">
              <a:schemeClr val="accent2">
                <a:alpha val="50000"/>
                <a:hueOff val="2340759"/>
                <a:satOff val="-2919"/>
                <a:lumOff val="686"/>
                <a:alphaOff val="0"/>
              </a:schemeClr>
            </a:effectRef>
            <a:fontRef idx="minor">
              <a:schemeClr val="tx1"/>
            </a:fontRef>
          </p:style>
        </p:sp>
        <p:sp>
          <p:nvSpPr>
            <p:cNvPr id="9" name="Freeform: Shape 8">
              <a:extLst>
                <a:ext uri="{FF2B5EF4-FFF2-40B4-BE49-F238E27FC236}">
                  <a16:creationId xmlns:a16="http://schemas.microsoft.com/office/drawing/2014/main" id="{AFDA8A3A-E914-4379-9C4B-114A615D44F6}"/>
                </a:ext>
              </a:extLst>
            </p:cNvPr>
            <p:cNvSpPr/>
            <p:nvPr/>
          </p:nvSpPr>
          <p:spPr>
            <a:xfrm>
              <a:off x="2504554" y="3411099"/>
              <a:ext cx="4824040" cy="904163"/>
            </a:xfrm>
            <a:custGeom>
              <a:avLst/>
              <a:gdLst>
                <a:gd name="connsiteX0" fmla="*/ 0 w 4824040"/>
                <a:gd name="connsiteY0" fmla="*/ 0 h 904163"/>
                <a:gd name="connsiteX1" fmla="*/ 4824040 w 4824040"/>
                <a:gd name="connsiteY1" fmla="*/ 0 h 904163"/>
                <a:gd name="connsiteX2" fmla="*/ 4824040 w 4824040"/>
                <a:gd name="connsiteY2" fmla="*/ 904163 h 904163"/>
                <a:gd name="connsiteX3" fmla="*/ 0 w 4824040"/>
                <a:gd name="connsiteY3" fmla="*/ 904163 h 904163"/>
                <a:gd name="connsiteX4" fmla="*/ 0 w 4824040"/>
                <a:gd name="connsiteY4" fmla="*/ 0 h 904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40" h="904163">
                  <a:moveTo>
                    <a:pt x="0" y="0"/>
                  </a:moveTo>
                  <a:lnTo>
                    <a:pt x="4824040" y="0"/>
                  </a:lnTo>
                  <a:lnTo>
                    <a:pt x="4824040" y="904163"/>
                  </a:lnTo>
                  <a:lnTo>
                    <a:pt x="0" y="9041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8580" rIns="0" bIns="68580" numCol="1" spcCol="1270" anchor="ctr" anchorCtr="0">
              <a:noAutofit/>
            </a:bodyPr>
            <a:lstStyle/>
            <a:p>
              <a:pPr marL="0" lvl="0" indent="0" algn="l" defTabSz="2400300">
                <a:lnSpc>
                  <a:spcPct val="90000"/>
                </a:lnSpc>
                <a:spcBef>
                  <a:spcPct val="0"/>
                </a:spcBef>
                <a:spcAft>
                  <a:spcPct val="35000"/>
                </a:spcAft>
                <a:buNone/>
              </a:pPr>
              <a:r>
                <a:rPr lang="en-US" sz="5400" b="0" kern="1200" dirty="0"/>
                <a:t>Customer</a:t>
              </a:r>
            </a:p>
          </p:txBody>
        </p:sp>
        <p:sp>
          <p:nvSpPr>
            <p:cNvPr id="10" name="Oval 9">
              <a:extLst>
                <a:ext uri="{FF2B5EF4-FFF2-40B4-BE49-F238E27FC236}">
                  <a16:creationId xmlns:a16="http://schemas.microsoft.com/office/drawing/2014/main" id="{D9799855-1DCD-4CD5-8B95-C0E911C36EFB}"/>
                </a:ext>
              </a:extLst>
            </p:cNvPr>
            <p:cNvSpPr/>
            <p:nvPr/>
          </p:nvSpPr>
          <p:spPr>
            <a:xfrm>
              <a:off x="2052472" y="4315263"/>
              <a:ext cx="904163" cy="904163"/>
            </a:xfrm>
            <a:prstGeom prst="ellipse">
              <a:avLst/>
            </a:prstGeom>
          </p:spPr>
          <p:style>
            <a:lnRef idx="2">
              <a:schemeClr val="lt1">
                <a:hueOff val="0"/>
                <a:satOff val="0"/>
                <a:lumOff val="0"/>
                <a:alphaOff val="0"/>
              </a:schemeClr>
            </a:lnRef>
            <a:fillRef idx="1">
              <a:schemeClr val="accent2">
                <a:alpha val="50000"/>
                <a:hueOff val="3511139"/>
                <a:satOff val="-4379"/>
                <a:lumOff val="1030"/>
                <a:alphaOff val="0"/>
              </a:schemeClr>
            </a:fillRef>
            <a:effectRef idx="0">
              <a:schemeClr val="accent2">
                <a:alpha val="50000"/>
                <a:hueOff val="3511139"/>
                <a:satOff val="-4379"/>
                <a:lumOff val="1030"/>
                <a:alphaOff val="0"/>
              </a:schemeClr>
            </a:effectRef>
            <a:fontRef idx="minor">
              <a:schemeClr val="tx1"/>
            </a:fontRef>
          </p:style>
        </p:sp>
        <p:sp>
          <p:nvSpPr>
            <p:cNvPr id="11" name="Freeform: Shape 10">
              <a:extLst>
                <a:ext uri="{FF2B5EF4-FFF2-40B4-BE49-F238E27FC236}">
                  <a16:creationId xmlns:a16="http://schemas.microsoft.com/office/drawing/2014/main" id="{7A455A0D-92A3-47CF-86B5-F461FCA5A423}"/>
                </a:ext>
              </a:extLst>
            </p:cNvPr>
            <p:cNvSpPr/>
            <p:nvPr/>
          </p:nvSpPr>
          <p:spPr>
            <a:xfrm>
              <a:off x="2504554" y="4315263"/>
              <a:ext cx="4824040" cy="904163"/>
            </a:xfrm>
            <a:custGeom>
              <a:avLst/>
              <a:gdLst>
                <a:gd name="connsiteX0" fmla="*/ 0 w 4824040"/>
                <a:gd name="connsiteY0" fmla="*/ 0 h 904163"/>
                <a:gd name="connsiteX1" fmla="*/ 4824040 w 4824040"/>
                <a:gd name="connsiteY1" fmla="*/ 0 h 904163"/>
                <a:gd name="connsiteX2" fmla="*/ 4824040 w 4824040"/>
                <a:gd name="connsiteY2" fmla="*/ 904163 h 904163"/>
                <a:gd name="connsiteX3" fmla="*/ 0 w 4824040"/>
                <a:gd name="connsiteY3" fmla="*/ 904163 h 904163"/>
                <a:gd name="connsiteX4" fmla="*/ 0 w 4824040"/>
                <a:gd name="connsiteY4" fmla="*/ 0 h 904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40" h="904163">
                  <a:moveTo>
                    <a:pt x="0" y="0"/>
                  </a:moveTo>
                  <a:lnTo>
                    <a:pt x="4824040" y="0"/>
                  </a:lnTo>
                  <a:lnTo>
                    <a:pt x="4824040" y="904163"/>
                  </a:lnTo>
                  <a:lnTo>
                    <a:pt x="0" y="9041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8580" rIns="0" bIns="68580" numCol="1" spcCol="1270" anchor="ctr" anchorCtr="0">
              <a:noAutofit/>
            </a:bodyPr>
            <a:lstStyle/>
            <a:p>
              <a:pPr marL="0" lvl="0" indent="0" algn="l" defTabSz="2400300">
                <a:lnSpc>
                  <a:spcPct val="90000"/>
                </a:lnSpc>
                <a:spcBef>
                  <a:spcPct val="0"/>
                </a:spcBef>
                <a:spcAft>
                  <a:spcPct val="35000"/>
                </a:spcAft>
                <a:buNone/>
              </a:pPr>
              <a:r>
                <a:rPr lang="en-US" sz="5400" b="0" kern="1200" dirty="0"/>
                <a:t>Functional</a:t>
              </a:r>
            </a:p>
          </p:txBody>
        </p:sp>
        <p:sp>
          <p:nvSpPr>
            <p:cNvPr id="12" name="Oval 11">
              <a:extLst>
                <a:ext uri="{FF2B5EF4-FFF2-40B4-BE49-F238E27FC236}">
                  <a16:creationId xmlns:a16="http://schemas.microsoft.com/office/drawing/2014/main" id="{074A60AD-FE60-4D10-9E99-A89F99669DA2}"/>
                </a:ext>
              </a:extLst>
            </p:cNvPr>
            <p:cNvSpPr/>
            <p:nvPr/>
          </p:nvSpPr>
          <p:spPr>
            <a:xfrm>
              <a:off x="2052472" y="5219426"/>
              <a:ext cx="904163" cy="904163"/>
            </a:xfrm>
            <a:prstGeom prst="ellipse">
              <a:avLst/>
            </a:prstGeom>
          </p:spPr>
          <p:style>
            <a:lnRef idx="2">
              <a:schemeClr val="lt1">
                <a:hueOff val="0"/>
                <a:satOff val="0"/>
                <a:lumOff val="0"/>
                <a:alphaOff val="0"/>
              </a:schemeClr>
            </a:lnRef>
            <a:fillRef idx="1">
              <a:schemeClr val="accent2">
                <a:alpha val="50000"/>
                <a:hueOff val="4681519"/>
                <a:satOff val="-5839"/>
                <a:lumOff val="1373"/>
                <a:alphaOff val="0"/>
              </a:schemeClr>
            </a:fillRef>
            <a:effectRef idx="0">
              <a:schemeClr val="accent2">
                <a:alpha val="50000"/>
                <a:hueOff val="4681519"/>
                <a:satOff val="-5839"/>
                <a:lumOff val="1373"/>
                <a:alphaOff val="0"/>
              </a:schemeClr>
            </a:effectRef>
            <a:fontRef idx="minor">
              <a:schemeClr val="tx1"/>
            </a:fontRef>
          </p:style>
        </p:sp>
        <p:sp>
          <p:nvSpPr>
            <p:cNvPr id="13" name="Freeform: Shape 12">
              <a:extLst>
                <a:ext uri="{FF2B5EF4-FFF2-40B4-BE49-F238E27FC236}">
                  <a16:creationId xmlns:a16="http://schemas.microsoft.com/office/drawing/2014/main" id="{881D524A-0006-4F90-A3FB-DF758CA7639F}"/>
                </a:ext>
              </a:extLst>
            </p:cNvPr>
            <p:cNvSpPr/>
            <p:nvPr/>
          </p:nvSpPr>
          <p:spPr>
            <a:xfrm>
              <a:off x="2504554" y="5219426"/>
              <a:ext cx="4824040" cy="904163"/>
            </a:xfrm>
            <a:custGeom>
              <a:avLst/>
              <a:gdLst>
                <a:gd name="connsiteX0" fmla="*/ 0 w 4824040"/>
                <a:gd name="connsiteY0" fmla="*/ 0 h 904163"/>
                <a:gd name="connsiteX1" fmla="*/ 4824040 w 4824040"/>
                <a:gd name="connsiteY1" fmla="*/ 0 h 904163"/>
                <a:gd name="connsiteX2" fmla="*/ 4824040 w 4824040"/>
                <a:gd name="connsiteY2" fmla="*/ 904163 h 904163"/>
                <a:gd name="connsiteX3" fmla="*/ 0 w 4824040"/>
                <a:gd name="connsiteY3" fmla="*/ 904163 h 904163"/>
                <a:gd name="connsiteX4" fmla="*/ 0 w 4824040"/>
                <a:gd name="connsiteY4" fmla="*/ 0 h 904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40" h="904163">
                  <a:moveTo>
                    <a:pt x="0" y="0"/>
                  </a:moveTo>
                  <a:lnTo>
                    <a:pt x="4824040" y="0"/>
                  </a:lnTo>
                  <a:lnTo>
                    <a:pt x="4824040" y="904163"/>
                  </a:lnTo>
                  <a:lnTo>
                    <a:pt x="0" y="9041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8580" rIns="0" bIns="68580" numCol="1" spcCol="1270" anchor="ctr" anchorCtr="0">
              <a:noAutofit/>
            </a:bodyPr>
            <a:lstStyle/>
            <a:p>
              <a:pPr marL="0" lvl="0" indent="0" algn="l" defTabSz="2400300">
                <a:lnSpc>
                  <a:spcPct val="90000"/>
                </a:lnSpc>
                <a:spcBef>
                  <a:spcPct val="0"/>
                </a:spcBef>
                <a:spcAft>
                  <a:spcPct val="35000"/>
                </a:spcAft>
                <a:buNone/>
              </a:pPr>
              <a:r>
                <a:rPr lang="en-US" sz="5400" b="0" kern="1200" dirty="0"/>
                <a:t>Process</a:t>
              </a:r>
            </a:p>
          </p:txBody>
        </p:sp>
      </p:gr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5268D16E-0FDD-4E9E-AC6B-C58DEC46D5D5}"/>
              </a:ext>
            </a:extLst>
          </p:cNvPr>
          <p:cNvSpPr>
            <a:spLocks noGrp="1"/>
          </p:cNvSpPr>
          <p:nvPr>
            <p:ph sz="quarter" idx="11"/>
          </p:nvPr>
        </p:nvSpPr>
        <p:spPr/>
        <p:txBody>
          <a:bodyPr/>
          <a:lstStyle/>
          <a:p>
            <a:endParaRPr lang="en-US"/>
          </a:p>
        </p:txBody>
      </p:sp>
      <p:sp>
        <p:nvSpPr>
          <p:cNvPr id="50178" name="Title 1"/>
          <p:cNvSpPr>
            <a:spLocks noGrp="1"/>
          </p:cNvSpPr>
          <p:nvPr>
            <p:ph type="title"/>
          </p:nvPr>
        </p:nvSpPr>
        <p:spPr/>
        <p:txBody>
          <a:bodyPr/>
          <a:lstStyle/>
          <a:p>
            <a:r>
              <a:rPr lang="en-US" dirty="0"/>
              <a:t>Organizational Authority</a:t>
            </a:r>
          </a:p>
        </p:txBody>
      </p:sp>
      <p:grpSp>
        <p:nvGrpSpPr>
          <p:cNvPr id="2" name="Group 1">
            <a:extLst>
              <a:ext uri="{FF2B5EF4-FFF2-40B4-BE49-F238E27FC236}">
                <a16:creationId xmlns:a16="http://schemas.microsoft.com/office/drawing/2014/main" id="{14D91B79-98E8-4F7C-8D84-AD8769F54CAE}"/>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86D21EF6-4530-457B-9F32-8F953990288D}"/>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3">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07FF2EBF-A920-4F98-9A71-F2840481D90C}"/>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b="0" kern="1200" dirty="0"/>
                <a:t>Direct hierarchy:</a:t>
              </a:r>
            </a:p>
          </p:txBody>
        </p:sp>
        <p:sp>
          <p:nvSpPr>
            <p:cNvPr id="6" name="Oval 5">
              <a:extLst>
                <a:ext uri="{FF2B5EF4-FFF2-40B4-BE49-F238E27FC236}">
                  <a16:creationId xmlns:a16="http://schemas.microsoft.com/office/drawing/2014/main" id="{9DDD6173-654C-4A15-8669-1518C36E4DC3}"/>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C1B10F70-729C-49DA-9559-C3AE95149A91}"/>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b="0" kern="1200" dirty="0"/>
                <a:t>Line authority-function</a:t>
              </a:r>
            </a:p>
          </p:txBody>
        </p:sp>
        <p:sp>
          <p:nvSpPr>
            <p:cNvPr id="8" name="Oval 7">
              <a:extLst>
                <a:ext uri="{FF2B5EF4-FFF2-40B4-BE49-F238E27FC236}">
                  <a16:creationId xmlns:a16="http://schemas.microsoft.com/office/drawing/2014/main" id="{0F334063-1F3B-4388-8177-87617DD4EB38}"/>
                </a:ext>
              </a:extLst>
            </p:cNvPr>
            <p:cNvSpPr/>
            <p:nvPr/>
          </p:nvSpPr>
          <p:spPr>
            <a:xfrm>
              <a:off x="848695" y="3297436"/>
              <a:ext cx="1131490" cy="1131490"/>
            </a:xfrm>
            <a:prstGeom prst="ellipse">
              <a:avLst/>
            </a:prstGeom>
          </p:spPr>
          <p:style>
            <a:lnRef idx="2">
              <a:schemeClr val="accent2">
                <a:hueOff val="2340759"/>
                <a:satOff val="-2919"/>
                <a:lumOff val="686"/>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7349EB2C-7531-4E1B-82FF-BAF3AF336F84}"/>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b="0" kern="1200" dirty="0"/>
                <a:t>Staff authority-function</a:t>
              </a:r>
            </a:p>
          </p:txBody>
        </p:sp>
        <p:sp>
          <p:nvSpPr>
            <p:cNvPr id="10" name="Oval 9">
              <a:extLst>
                <a:ext uri="{FF2B5EF4-FFF2-40B4-BE49-F238E27FC236}">
                  <a16:creationId xmlns:a16="http://schemas.microsoft.com/office/drawing/2014/main" id="{932BF2E6-5482-4970-8E8C-970BE360D212}"/>
                </a:ext>
              </a:extLst>
            </p:cNvPr>
            <p:cNvSpPr/>
            <p:nvPr/>
          </p:nvSpPr>
          <p:spPr>
            <a:xfrm>
              <a:off x="519658" y="4655225"/>
              <a:ext cx="1131490" cy="1131490"/>
            </a:xfrm>
            <a:prstGeom prst="ellipse">
              <a:avLst/>
            </a:prstGeom>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12EF5598-6626-40CD-9389-3B6B1E5D6139}"/>
              </a:ext>
            </a:extLst>
          </p:cNvPr>
          <p:cNvSpPr>
            <a:spLocks noGrp="1"/>
          </p:cNvSpPr>
          <p:nvPr>
            <p:ph sz="quarter" idx="11"/>
          </p:nvPr>
        </p:nvSpPr>
        <p:spPr/>
        <p:txBody>
          <a:bodyPr/>
          <a:lstStyle/>
          <a:p>
            <a:endParaRPr lang="en-US"/>
          </a:p>
        </p:txBody>
      </p:sp>
      <p:sp>
        <p:nvSpPr>
          <p:cNvPr id="51202" name="Title 1"/>
          <p:cNvSpPr>
            <a:spLocks noGrp="1"/>
          </p:cNvSpPr>
          <p:nvPr>
            <p:ph type="title"/>
          </p:nvPr>
        </p:nvSpPr>
        <p:spPr/>
        <p:txBody>
          <a:bodyPr/>
          <a:lstStyle/>
          <a:p>
            <a:r>
              <a:rPr lang="en-US" dirty="0"/>
              <a:t>Job Design</a:t>
            </a:r>
          </a:p>
        </p:txBody>
      </p:sp>
      <p:grpSp>
        <p:nvGrpSpPr>
          <p:cNvPr id="2" name="Group 1">
            <a:extLst>
              <a:ext uri="{FF2B5EF4-FFF2-40B4-BE49-F238E27FC236}">
                <a16:creationId xmlns:a16="http://schemas.microsoft.com/office/drawing/2014/main" id="{8738CAFB-B419-4CF2-9A3B-E2F91A4DCC78}"/>
              </a:ext>
            </a:extLst>
          </p:cNvPr>
          <p:cNvGrpSpPr/>
          <p:nvPr/>
        </p:nvGrpSpPr>
        <p:grpSpPr>
          <a:xfrm>
            <a:off x="461318" y="1600200"/>
            <a:ext cx="8221363" cy="4525963"/>
            <a:chOff x="461318" y="1600200"/>
            <a:chExt cx="8221363" cy="4525963"/>
          </a:xfrm>
        </p:grpSpPr>
        <p:sp>
          <p:nvSpPr>
            <p:cNvPr id="4" name="Arrow: Right 3">
              <a:extLst>
                <a:ext uri="{FF2B5EF4-FFF2-40B4-BE49-F238E27FC236}">
                  <a16:creationId xmlns:a16="http://schemas.microsoft.com/office/drawing/2014/main" id="{39A89FDC-B1BE-4CD0-9B84-3D6B54914A31}"/>
                </a:ext>
              </a:extLst>
            </p:cNvPr>
            <p:cNvSpPr/>
            <p:nvPr/>
          </p:nvSpPr>
          <p:spPr>
            <a:xfrm>
              <a:off x="1074419" y="1600200"/>
              <a:ext cx="6995160" cy="4525963"/>
            </a:xfrm>
            <a:prstGeom prst="rightArrow">
              <a:avLst/>
            </a:prstGeom>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6E47F1F9-D19B-4194-B690-9D1A9571716F}"/>
                </a:ext>
              </a:extLst>
            </p:cNvPr>
            <p:cNvSpPr/>
            <p:nvPr/>
          </p:nvSpPr>
          <p:spPr>
            <a:xfrm>
              <a:off x="461318" y="2957988"/>
              <a:ext cx="1981051" cy="1810385"/>
            </a:xfrm>
            <a:custGeom>
              <a:avLst/>
              <a:gdLst>
                <a:gd name="connsiteX0" fmla="*/ 0 w 1981051"/>
                <a:gd name="connsiteY0" fmla="*/ 301737 h 1810385"/>
                <a:gd name="connsiteX1" fmla="*/ 301737 w 1981051"/>
                <a:gd name="connsiteY1" fmla="*/ 0 h 1810385"/>
                <a:gd name="connsiteX2" fmla="*/ 1679314 w 1981051"/>
                <a:gd name="connsiteY2" fmla="*/ 0 h 1810385"/>
                <a:gd name="connsiteX3" fmla="*/ 1981051 w 1981051"/>
                <a:gd name="connsiteY3" fmla="*/ 301737 h 1810385"/>
                <a:gd name="connsiteX4" fmla="*/ 1981051 w 1981051"/>
                <a:gd name="connsiteY4" fmla="*/ 1508648 h 1810385"/>
                <a:gd name="connsiteX5" fmla="*/ 1679314 w 1981051"/>
                <a:gd name="connsiteY5" fmla="*/ 1810385 h 1810385"/>
                <a:gd name="connsiteX6" fmla="*/ 301737 w 1981051"/>
                <a:gd name="connsiteY6" fmla="*/ 1810385 h 1810385"/>
                <a:gd name="connsiteX7" fmla="*/ 0 w 1981051"/>
                <a:gd name="connsiteY7" fmla="*/ 1508648 h 1810385"/>
                <a:gd name="connsiteX8" fmla="*/ 0 w 1981051"/>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1051" h="1810385">
                  <a:moveTo>
                    <a:pt x="0" y="301737"/>
                  </a:moveTo>
                  <a:cubicBezTo>
                    <a:pt x="0" y="135092"/>
                    <a:pt x="135092" y="0"/>
                    <a:pt x="301737" y="0"/>
                  </a:cubicBezTo>
                  <a:lnTo>
                    <a:pt x="1679314" y="0"/>
                  </a:lnTo>
                  <a:cubicBezTo>
                    <a:pt x="1845959" y="0"/>
                    <a:pt x="1981051" y="135092"/>
                    <a:pt x="1981051" y="301737"/>
                  </a:cubicBezTo>
                  <a:lnTo>
                    <a:pt x="1981051" y="1508648"/>
                  </a:lnTo>
                  <a:cubicBezTo>
                    <a:pt x="1981051" y="1675293"/>
                    <a:pt x="1845959" y="1810385"/>
                    <a:pt x="1679314"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4576" tIns="164576" rIns="164576" bIns="164576" numCol="1" spcCol="1270" anchor="ctr" anchorCtr="0">
              <a:noAutofit/>
            </a:bodyPr>
            <a:lstStyle/>
            <a:p>
              <a:pPr marL="0" lvl="0" indent="0" algn="ctr" defTabSz="889000">
                <a:lnSpc>
                  <a:spcPct val="90000"/>
                </a:lnSpc>
                <a:spcBef>
                  <a:spcPct val="0"/>
                </a:spcBef>
                <a:spcAft>
                  <a:spcPct val="35000"/>
                </a:spcAft>
                <a:buNone/>
              </a:pPr>
              <a:r>
                <a:rPr lang="en-US" sz="2000" b="0" kern="1200" dirty="0"/>
                <a:t>Share objective</a:t>
              </a:r>
            </a:p>
          </p:txBody>
        </p:sp>
        <p:sp>
          <p:nvSpPr>
            <p:cNvPr id="6" name="Freeform: Shape 5">
              <a:extLst>
                <a:ext uri="{FF2B5EF4-FFF2-40B4-BE49-F238E27FC236}">
                  <a16:creationId xmlns:a16="http://schemas.microsoft.com/office/drawing/2014/main" id="{B0EAA2A0-FC5B-40C0-AA84-7C2CE806B337}"/>
                </a:ext>
              </a:extLst>
            </p:cNvPr>
            <p:cNvSpPr/>
            <p:nvPr/>
          </p:nvSpPr>
          <p:spPr>
            <a:xfrm>
              <a:off x="2541422" y="2957988"/>
              <a:ext cx="1981051" cy="1810385"/>
            </a:xfrm>
            <a:custGeom>
              <a:avLst/>
              <a:gdLst>
                <a:gd name="connsiteX0" fmla="*/ 0 w 1981051"/>
                <a:gd name="connsiteY0" fmla="*/ 301737 h 1810385"/>
                <a:gd name="connsiteX1" fmla="*/ 301737 w 1981051"/>
                <a:gd name="connsiteY1" fmla="*/ 0 h 1810385"/>
                <a:gd name="connsiteX2" fmla="*/ 1679314 w 1981051"/>
                <a:gd name="connsiteY2" fmla="*/ 0 h 1810385"/>
                <a:gd name="connsiteX3" fmla="*/ 1981051 w 1981051"/>
                <a:gd name="connsiteY3" fmla="*/ 301737 h 1810385"/>
                <a:gd name="connsiteX4" fmla="*/ 1981051 w 1981051"/>
                <a:gd name="connsiteY4" fmla="*/ 1508648 h 1810385"/>
                <a:gd name="connsiteX5" fmla="*/ 1679314 w 1981051"/>
                <a:gd name="connsiteY5" fmla="*/ 1810385 h 1810385"/>
                <a:gd name="connsiteX6" fmla="*/ 301737 w 1981051"/>
                <a:gd name="connsiteY6" fmla="*/ 1810385 h 1810385"/>
                <a:gd name="connsiteX7" fmla="*/ 0 w 1981051"/>
                <a:gd name="connsiteY7" fmla="*/ 1508648 h 1810385"/>
                <a:gd name="connsiteX8" fmla="*/ 0 w 1981051"/>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1051" h="1810385">
                  <a:moveTo>
                    <a:pt x="0" y="301737"/>
                  </a:moveTo>
                  <a:cubicBezTo>
                    <a:pt x="0" y="135092"/>
                    <a:pt x="135092" y="0"/>
                    <a:pt x="301737" y="0"/>
                  </a:cubicBezTo>
                  <a:lnTo>
                    <a:pt x="1679314" y="0"/>
                  </a:lnTo>
                  <a:cubicBezTo>
                    <a:pt x="1845959" y="0"/>
                    <a:pt x="1981051" y="135092"/>
                    <a:pt x="1981051" y="301737"/>
                  </a:cubicBezTo>
                  <a:lnTo>
                    <a:pt x="1981051" y="1508648"/>
                  </a:lnTo>
                  <a:cubicBezTo>
                    <a:pt x="1981051" y="1675293"/>
                    <a:pt x="1845959" y="1810385"/>
                    <a:pt x="1679314"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64576" tIns="164576" rIns="164576" bIns="164576" numCol="1" spcCol="1270" anchor="ctr" anchorCtr="0">
              <a:noAutofit/>
            </a:bodyPr>
            <a:lstStyle/>
            <a:p>
              <a:pPr marL="0" lvl="0" indent="0" algn="ctr" defTabSz="889000">
                <a:lnSpc>
                  <a:spcPct val="90000"/>
                </a:lnSpc>
                <a:spcBef>
                  <a:spcPct val="0"/>
                </a:spcBef>
                <a:spcAft>
                  <a:spcPct val="35000"/>
                </a:spcAft>
                <a:buNone/>
              </a:pPr>
              <a:r>
                <a:rPr lang="en-US" sz="2000" b="0" kern="1200" dirty="0"/>
                <a:t>Allow them to create a plan</a:t>
              </a:r>
            </a:p>
          </p:txBody>
        </p:sp>
        <p:sp>
          <p:nvSpPr>
            <p:cNvPr id="7" name="Freeform: Shape 6">
              <a:extLst>
                <a:ext uri="{FF2B5EF4-FFF2-40B4-BE49-F238E27FC236}">
                  <a16:creationId xmlns:a16="http://schemas.microsoft.com/office/drawing/2014/main" id="{9B4C3880-CCF5-4000-97A6-FA6B53AE88A9}"/>
                </a:ext>
              </a:extLst>
            </p:cNvPr>
            <p:cNvSpPr/>
            <p:nvPr/>
          </p:nvSpPr>
          <p:spPr>
            <a:xfrm>
              <a:off x="4621526" y="2957988"/>
              <a:ext cx="1981051" cy="1810385"/>
            </a:xfrm>
            <a:custGeom>
              <a:avLst/>
              <a:gdLst>
                <a:gd name="connsiteX0" fmla="*/ 0 w 1981051"/>
                <a:gd name="connsiteY0" fmla="*/ 301737 h 1810385"/>
                <a:gd name="connsiteX1" fmla="*/ 301737 w 1981051"/>
                <a:gd name="connsiteY1" fmla="*/ 0 h 1810385"/>
                <a:gd name="connsiteX2" fmla="*/ 1679314 w 1981051"/>
                <a:gd name="connsiteY2" fmla="*/ 0 h 1810385"/>
                <a:gd name="connsiteX3" fmla="*/ 1981051 w 1981051"/>
                <a:gd name="connsiteY3" fmla="*/ 301737 h 1810385"/>
                <a:gd name="connsiteX4" fmla="*/ 1981051 w 1981051"/>
                <a:gd name="connsiteY4" fmla="*/ 1508648 h 1810385"/>
                <a:gd name="connsiteX5" fmla="*/ 1679314 w 1981051"/>
                <a:gd name="connsiteY5" fmla="*/ 1810385 h 1810385"/>
                <a:gd name="connsiteX6" fmla="*/ 301737 w 1981051"/>
                <a:gd name="connsiteY6" fmla="*/ 1810385 h 1810385"/>
                <a:gd name="connsiteX7" fmla="*/ 0 w 1981051"/>
                <a:gd name="connsiteY7" fmla="*/ 1508648 h 1810385"/>
                <a:gd name="connsiteX8" fmla="*/ 0 w 1981051"/>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1051" h="1810385">
                  <a:moveTo>
                    <a:pt x="0" y="301737"/>
                  </a:moveTo>
                  <a:cubicBezTo>
                    <a:pt x="0" y="135092"/>
                    <a:pt x="135092" y="0"/>
                    <a:pt x="301737" y="0"/>
                  </a:cubicBezTo>
                  <a:lnTo>
                    <a:pt x="1679314" y="0"/>
                  </a:lnTo>
                  <a:cubicBezTo>
                    <a:pt x="1845959" y="0"/>
                    <a:pt x="1981051" y="135092"/>
                    <a:pt x="1981051" y="301737"/>
                  </a:cubicBezTo>
                  <a:lnTo>
                    <a:pt x="1981051" y="1508648"/>
                  </a:lnTo>
                  <a:cubicBezTo>
                    <a:pt x="1981051" y="1675293"/>
                    <a:pt x="1845959" y="1810385"/>
                    <a:pt x="1679314"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64576" tIns="164576" rIns="164576" bIns="164576" numCol="1" spcCol="1270" anchor="ctr" anchorCtr="0">
              <a:noAutofit/>
            </a:bodyPr>
            <a:lstStyle/>
            <a:p>
              <a:pPr marL="0" lvl="0" indent="0" algn="ctr" defTabSz="889000">
                <a:lnSpc>
                  <a:spcPct val="90000"/>
                </a:lnSpc>
                <a:spcBef>
                  <a:spcPct val="0"/>
                </a:spcBef>
                <a:spcAft>
                  <a:spcPct val="35000"/>
                </a:spcAft>
                <a:buNone/>
              </a:pPr>
              <a:r>
                <a:rPr lang="en-US" sz="2000" b="0" kern="1200" dirty="0"/>
                <a:t>Help with implementation</a:t>
              </a:r>
            </a:p>
          </p:txBody>
        </p:sp>
        <p:sp>
          <p:nvSpPr>
            <p:cNvPr id="8" name="Freeform: Shape 7">
              <a:extLst>
                <a:ext uri="{FF2B5EF4-FFF2-40B4-BE49-F238E27FC236}">
                  <a16:creationId xmlns:a16="http://schemas.microsoft.com/office/drawing/2014/main" id="{6C2A0B24-3083-49C8-8192-C81729303F1D}"/>
                </a:ext>
              </a:extLst>
            </p:cNvPr>
            <p:cNvSpPr/>
            <p:nvPr/>
          </p:nvSpPr>
          <p:spPr>
            <a:xfrm>
              <a:off x="6701630" y="2957988"/>
              <a:ext cx="1981051" cy="1810385"/>
            </a:xfrm>
            <a:custGeom>
              <a:avLst/>
              <a:gdLst>
                <a:gd name="connsiteX0" fmla="*/ 0 w 1981051"/>
                <a:gd name="connsiteY0" fmla="*/ 301737 h 1810385"/>
                <a:gd name="connsiteX1" fmla="*/ 301737 w 1981051"/>
                <a:gd name="connsiteY1" fmla="*/ 0 h 1810385"/>
                <a:gd name="connsiteX2" fmla="*/ 1679314 w 1981051"/>
                <a:gd name="connsiteY2" fmla="*/ 0 h 1810385"/>
                <a:gd name="connsiteX3" fmla="*/ 1981051 w 1981051"/>
                <a:gd name="connsiteY3" fmla="*/ 301737 h 1810385"/>
                <a:gd name="connsiteX4" fmla="*/ 1981051 w 1981051"/>
                <a:gd name="connsiteY4" fmla="*/ 1508648 h 1810385"/>
                <a:gd name="connsiteX5" fmla="*/ 1679314 w 1981051"/>
                <a:gd name="connsiteY5" fmla="*/ 1810385 h 1810385"/>
                <a:gd name="connsiteX6" fmla="*/ 301737 w 1981051"/>
                <a:gd name="connsiteY6" fmla="*/ 1810385 h 1810385"/>
                <a:gd name="connsiteX7" fmla="*/ 0 w 1981051"/>
                <a:gd name="connsiteY7" fmla="*/ 1508648 h 1810385"/>
                <a:gd name="connsiteX8" fmla="*/ 0 w 1981051"/>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1051" h="1810385">
                  <a:moveTo>
                    <a:pt x="0" y="301737"/>
                  </a:moveTo>
                  <a:cubicBezTo>
                    <a:pt x="0" y="135092"/>
                    <a:pt x="135092" y="0"/>
                    <a:pt x="301737" y="0"/>
                  </a:cubicBezTo>
                  <a:lnTo>
                    <a:pt x="1679314" y="0"/>
                  </a:lnTo>
                  <a:cubicBezTo>
                    <a:pt x="1845959" y="0"/>
                    <a:pt x="1981051" y="135092"/>
                    <a:pt x="1981051" y="301737"/>
                  </a:cubicBezTo>
                  <a:lnTo>
                    <a:pt x="1981051" y="1508648"/>
                  </a:lnTo>
                  <a:cubicBezTo>
                    <a:pt x="1981051" y="1675293"/>
                    <a:pt x="1845959" y="1810385"/>
                    <a:pt x="1679314"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64576" tIns="164576" rIns="164576" bIns="164576" numCol="1" spcCol="1270" anchor="ctr" anchorCtr="0">
              <a:noAutofit/>
            </a:bodyPr>
            <a:lstStyle/>
            <a:p>
              <a:pPr marL="0" lvl="0" indent="0" algn="ctr" defTabSz="889000">
                <a:lnSpc>
                  <a:spcPct val="90000"/>
                </a:lnSpc>
                <a:spcBef>
                  <a:spcPct val="0"/>
                </a:spcBef>
                <a:spcAft>
                  <a:spcPct val="35000"/>
                </a:spcAft>
                <a:buNone/>
              </a:pPr>
              <a:r>
                <a:rPr lang="en-US" sz="2000" b="0" kern="1200" dirty="0"/>
                <a:t>Allow them to trade tasks</a:t>
              </a:r>
            </a:p>
          </p:txBody>
        </p:sp>
      </p:gr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E40D9CC6-C902-40CA-BF37-5512C2F14219}"/>
              </a:ext>
            </a:extLst>
          </p:cNvPr>
          <p:cNvSpPr>
            <a:spLocks noGrp="1"/>
          </p:cNvSpPr>
          <p:nvPr>
            <p:ph sz="quarter" idx="11"/>
          </p:nvPr>
        </p:nvSpPr>
        <p:spPr/>
        <p:txBody>
          <a:bodyPr/>
          <a:lstStyle/>
          <a:p>
            <a:endParaRPr lang="en-US"/>
          </a:p>
        </p:txBody>
      </p:sp>
      <p:sp>
        <p:nvSpPr>
          <p:cNvPr id="52226" name="Title 1"/>
          <p:cNvSpPr>
            <a:spLocks noGrp="1"/>
          </p:cNvSpPr>
          <p:nvPr>
            <p:ph type="title"/>
          </p:nvPr>
        </p:nvSpPr>
        <p:spPr/>
        <p:txBody>
          <a:bodyPr/>
          <a:lstStyle/>
          <a:p>
            <a:r>
              <a:rPr lang="en-US" dirty="0"/>
              <a:t>Designing Organizational Process</a:t>
            </a:r>
          </a:p>
        </p:txBody>
      </p:sp>
      <p:grpSp>
        <p:nvGrpSpPr>
          <p:cNvPr id="2" name="Group 1">
            <a:extLst>
              <a:ext uri="{FF2B5EF4-FFF2-40B4-BE49-F238E27FC236}">
                <a16:creationId xmlns:a16="http://schemas.microsoft.com/office/drawing/2014/main" id="{96DD2EBC-057E-4ED3-B11B-3CEDA5D802FD}"/>
              </a:ext>
            </a:extLst>
          </p:cNvPr>
          <p:cNvGrpSpPr/>
          <p:nvPr/>
        </p:nvGrpSpPr>
        <p:grpSpPr>
          <a:xfrm>
            <a:off x="1652284" y="1549260"/>
            <a:ext cx="5839431" cy="4627842"/>
            <a:chOff x="1652284" y="1549260"/>
            <a:chExt cx="5839431" cy="4627842"/>
          </a:xfrm>
        </p:grpSpPr>
        <p:sp>
          <p:nvSpPr>
            <p:cNvPr id="4" name="Freeform: Shape 3">
              <a:extLst>
                <a:ext uri="{FF2B5EF4-FFF2-40B4-BE49-F238E27FC236}">
                  <a16:creationId xmlns:a16="http://schemas.microsoft.com/office/drawing/2014/main" id="{B854DA31-1CEF-4B65-B72F-F5B73B96F8A0}"/>
                </a:ext>
              </a:extLst>
            </p:cNvPr>
            <p:cNvSpPr/>
            <p:nvPr/>
          </p:nvSpPr>
          <p:spPr>
            <a:xfrm>
              <a:off x="3387989" y="1549260"/>
              <a:ext cx="2368020" cy="1156433"/>
            </a:xfrm>
            <a:custGeom>
              <a:avLst/>
              <a:gdLst>
                <a:gd name="connsiteX0" fmla="*/ 0 w 2368020"/>
                <a:gd name="connsiteY0" fmla="*/ 192743 h 1156433"/>
                <a:gd name="connsiteX1" fmla="*/ 192743 w 2368020"/>
                <a:gd name="connsiteY1" fmla="*/ 0 h 1156433"/>
                <a:gd name="connsiteX2" fmla="*/ 2175277 w 2368020"/>
                <a:gd name="connsiteY2" fmla="*/ 0 h 1156433"/>
                <a:gd name="connsiteX3" fmla="*/ 2368020 w 2368020"/>
                <a:gd name="connsiteY3" fmla="*/ 192743 h 1156433"/>
                <a:gd name="connsiteX4" fmla="*/ 2368020 w 2368020"/>
                <a:gd name="connsiteY4" fmla="*/ 963690 h 1156433"/>
                <a:gd name="connsiteX5" fmla="*/ 2175277 w 2368020"/>
                <a:gd name="connsiteY5" fmla="*/ 1156433 h 1156433"/>
                <a:gd name="connsiteX6" fmla="*/ 192743 w 2368020"/>
                <a:gd name="connsiteY6" fmla="*/ 1156433 h 1156433"/>
                <a:gd name="connsiteX7" fmla="*/ 0 w 2368020"/>
                <a:gd name="connsiteY7" fmla="*/ 963690 h 1156433"/>
                <a:gd name="connsiteX8" fmla="*/ 0 w 2368020"/>
                <a:gd name="connsiteY8" fmla="*/ 192743 h 1156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68020" h="1156433">
                  <a:moveTo>
                    <a:pt x="0" y="192743"/>
                  </a:moveTo>
                  <a:cubicBezTo>
                    <a:pt x="0" y="86294"/>
                    <a:pt x="86294" y="0"/>
                    <a:pt x="192743" y="0"/>
                  </a:cubicBezTo>
                  <a:lnTo>
                    <a:pt x="2175277" y="0"/>
                  </a:lnTo>
                  <a:cubicBezTo>
                    <a:pt x="2281726" y="0"/>
                    <a:pt x="2368020" y="86294"/>
                    <a:pt x="2368020" y="192743"/>
                  </a:cubicBezTo>
                  <a:lnTo>
                    <a:pt x="2368020" y="963690"/>
                  </a:lnTo>
                  <a:cubicBezTo>
                    <a:pt x="2368020" y="1070139"/>
                    <a:pt x="2281726" y="1156433"/>
                    <a:pt x="2175277" y="1156433"/>
                  </a:cubicBezTo>
                  <a:lnTo>
                    <a:pt x="192743" y="1156433"/>
                  </a:lnTo>
                  <a:cubicBezTo>
                    <a:pt x="86294" y="1156433"/>
                    <a:pt x="0" y="1070139"/>
                    <a:pt x="0" y="963690"/>
                  </a:cubicBezTo>
                  <a:lnTo>
                    <a:pt x="0" y="19274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3132" tIns="163132" rIns="163132" bIns="163132" numCol="1" spcCol="1270" anchor="ctr" anchorCtr="0">
              <a:noAutofit/>
            </a:bodyPr>
            <a:lstStyle/>
            <a:p>
              <a:pPr marL="0" lvl="0" indent="0" algn="ctr" defTabSz="1244600">
                <a:lnSpc>
                  <a:spcPct val="90000"/>
                </a:lnSpc>
                <a:spcBef>
                  <a:spcPct val="0"/>
                </a:spcBef>
                <a:spcAft>
                  <a:spcPct val="35000"/>
                </a:spcAft>
                <a:buNone/>
              </a:pPr>
              <a:r>
                <a:rPr lang="en-US" sz="2800" b="1" kern="1200" dirty="0"/>
                <a:t>Review objectives and plans</a:t>
              </a:r>
              <a:endParaRPr lang="en-US" sz="2800" kern="1200" dirty="0"/>
            </a:p>
          </p:txBody>
        </p:sp>
        <p:sp>
          <p:nvSpPr>
            <p:cNvPr id="5" name="Freeform: Shape 4">
              <a:extLst>
                <a:ext uri="{FF2B5EF4-FFF2-40B4-BE49-F238E27FC236}">
                  <a16:creationId xmlns:a16="http://schemas.microsoft.com/office/drawing/2014/main" id="{D537F23B-64D9-471C-95B6-1F0F72A06337}"/>
                </a:ext>
              </a:extLst>
            </p:cNvPr>
            <p:cNvSpPr/>
            <p:nvPr/>
          </p:nvSpPr>
          <p:spPr>
            <a:xfrm>
              <a:off x="2836294" y="2127476"/>
              <a:ext cx="3471410" cy="3471410"/>
            </a:xfrm>
            <a:custGeom>
              <a:avLst/>
              <a:gdLst/>
              <a:ahLst/>
              <a:cxnLst/>
              <a:rect l="0" t="0" r="0" b="0"/>
              <a:pathLst>
                <a:path>
                  <a:moveTo>
                    <a:pt x="2925741" y="472183"/>
                  </a:moveTo>
                  <a:arcTo wR="1735705" hR="1735705" stAng="18797069" swAng="1619038"/>
                </a:path>
              </a:pathLst>
            </a:custGeom>
            <a:noFill/>
          </p:spPr>
          <p:style>
            <a:lnRef idx="1">
              <a:schemeClr val="accent2">
                <a:hueOff val="0"/>
                <a:satOff val="0"/>
                <a:lumOff val="0"/>
                <a:alphaOff val="0"/>
              </a:schemeClr>
            </a:lnRef>
            <a:fillRef idx="0">
              <a:scrgbClr r="0" g="0" b="0"/>
            </a:fillRef>
            <a:effectRef idx="0">
              <a:scrgbClr r="0" g="0" b="0"/>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C8678726-FA1B-4DC5-8CDE-C6A06D4694AB}"/>
                </a:ext>
              </a:extLst>
            </p:cNvPr>
            <p:cNvSpPr/>
            <p:nvPr/>
          </p:nvSpPr>
          <p:spPr>
            <a:xfrm>
              <a:off x="5123695" y="3284964"/>
              <a:ext cx="2368020" cy="1156433"/>
            </a:xfrm>
            <a:custGeom>
              <a:avLst/>
              <a:gdLst>
                <a:gd name="connsiteX0" fmla="*/ 0 w 2368020"/>
                <a:gd name="connsiteY0" fmla="*/ 192743 h 1156433"/>
                <a:gd name="connsiteX1" fmla="*/ 192743 w 2368020"/>
                <a:gd name="connsiteY1" fmla="*/ 0 h 1156433"/>
                <a:gd name="connsiteX2" fmla="*/ 2175277 w 2368020"/>
                <a:gd name="connsiteY2" fmla="*/ 0 h 1156433"/>
                <a:gd name="connsiteX3" fmla="*/ 2368020 w 2368020"/>
                <a:gd name="connsiteY3" fmla="*/ 192743 h 1156433"/>
                <a:gd name="connsiteX4" fmla="*/ 2368020 w 2368020"/>
                <a:gd name="connsiteY4" fmla="*/ 963690 h 1156433"/>
                <a:gd name="connsiteX5" fmla="*/ 2175277 w 2368020"/>
                <a:gd name="connsiteY5" fmla="*/ 1156433 h 1156433"/>
                <a:gd name="connsiteX6" fmla="*/ 192743 w 2368020"/>
                <a:gd name="connsiteY6" fmla="*/ 1156433 h 1156433"/>
                <a:gd name="connsiteX7" fmla="*/ 0 w 2368020"/>
                <a:gd name="connsiteY7" fmla="*/ 963690 h 1156433"/>
                <a:gd name="connsiteX8" fmla="*/ 0 w 2368020"/>
                <a:gd name="connsiteY8" fmla="*/ 192743 h 1156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68020" h="1156433">
                  <a:moveTo>
                    <a:pt x="0" y="192743"/>
                  </a:moveTo>
                  <a:cubicBezTo>
                    <a:pt x="0" y="86294"/>
                    <a:pt x="86294" y="0"/>
                    <a:pt x="192743" y="0"/>
                  </a:cubicBezTo>
                  <a:lnTo>
                    <a:pt x="2175277" y="0"/>
                  </a:lnTo>
                  <a:cubicBezTo>
                    <a:pt x="2281726" y="0"/>
                    <a:pt x="2368020" y="86294"/>
                    <a:pt x="2368020" y="192743"/>
                  </a:cubicBezTo>
                  <a:lnTo>
                    <a:pt x="2368020" y="963690"/>
                  </a:lnTo>
                  <a:cubicBezTo>
                    <a:pt x="2368020" y="1070139"/>
                    <a:pt x="2281726" y="1156433"/>
                    <a:pt x="2175277" y="1156433"/>
                  </a:cubicBezTo>
                  <a:lnTo>
                    <a:pt x="192743" y="1156433"/>
                  </a:lnTo>
                  <a:cubicBezTo>
                    <a:pt x="86294" y="1156433"/>
                    <a:pt x="0" y="1070139"/>
                    <a:pt x="0" y="963690"/>
                  </a:cubicBezTo>
                  <a:lnTo>
                    <a:pt x="0" y="192743"/>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63132" tIns="163132" rIns="163132" bIns="163132" numCol="1" spcCol="1270" anchor="ctr" anchorCtr="0">
              <a:noAutofit/>
            </a:bodyPr>
            <a:lstStyle/>
            <a:p>
              <a:pPr marL="0" lvl="0" indent="0" algn="ctr" defTabSz="1244600">
                <a:lnSpc>
                  <a:spcPct val="90000"/>
                </a:lnSpc>
                <a:spcBef>
                  <a:spcPct val="0"/>
                </a:spcBef>
                <a:spcAft>
                  <a:spcPct val="35000"/>
                </a:spcAft>
                <a:buNone/>
              </a:pPr>
              <a:r>
                <a:rPr lang="en-US" sz="2800" b="1" kern="1200" dirty="0"/>
                <a:t>Determine expectations</a:t>
              </a:r>
              <a:endParaRPr lang="en-US" sz="2800" kern="1200" dirty="0"/>
            </a:p>
          </p:txBody>
        </p:sp>
        <p:sp>
          <p:nvSpPr>
            <p:cNvPr id="7" name="Freeform: Shape 6">
              <a:extLst>
                <a:ext uri="{FF2B5EF4-FFF2-40B4-BE49-F238E27FC236}">
                  <a16:creationId xmlns:a16="http://schemas.microsoft.com/office/drawing/2014/main" id="{EF12FDD4-822C-4735-92F0-4529ED4A7A25}"/>
                </a:ext>
              </a:extLst>
            </p:cNvPr>
            <p:cNvSpPr/>
            <p:nvPr/>
          </p:nvSpPr>
          <p:spPr>
            <a:xfrm>
              <a:off x="2836294" y="2127476"/>
              <a:ext cx="3471410" cy="3471410"/>
            </a:xfrm>
            <a:custGeom>
              <a:avLst/>
              <a:gdLst/>
              <a:ahLst/>
              <a:cxnLst/>
              <a:rect l="0" t="0" r="0" b="0"/>
              <a:pathLst>
                <a:path>
                  <a:moveTo>
                    <a:pt x="3369498" y="2321703"/>
                  </a:moveTo>
                  <a:arcTo wR="1735705" hR="1735705" stAng="1183894" swAng="1619038"/>
                </a:path>
              </a:pathLst>
            </a:custGeom>
            <a:noFill/>
          </p:spPr>
          <p:style>
            <a:lnRef idx="1">
              <a:schemeClr val="accent2">
                <a:hueOff val="1560506"/>
                <a:satOff val="-1946"/>
                <a:lumOff val="458"/>
                <a:alphaOff val="0"/>
              </a:schemeClr>
            </a:lnRef>
            <a:fillRef idx="0">
              <a:scrgbClr r="0" g="0" b="0"/>
            </a:fillRef>
            <a:effectRef idx="0">
              <a:scrgbClr r="0" g="0" b="0"/>
            </a:effectRef>
            <a:fontRef idx="minor">
              <a:schemeClr val="tx1">
                <a:hueOff val="0"/>
                <a:satOff val="0"/>
                <a:lumOff val="0"/>
                <a:alphaOff val="0"/>
              </a:schemeClr>
            </a:fontRef>
          </p:style>
        </p:sp>
        <p:sp>
          <p:nvSpPr>
            <p:cNvPr id="8" name="Freeform: Shape 7">
              <a:extLst>
                <a:ext uri="{FF2B5EF4-FFF2-40B4-BE49-F238E27FC236}">
                  <a16:creationId xmlns:a16="http://schemas.microsoft.com/office/drawing/2014/main" id="{28809B86-0566-47E3-B500-BCFAF6F3B6C5}"/>
                </a:ext>
              </a:extLst>
            </p:cNvPr>
            <p:cNvSpPr/>
            <p:nvPr/>
          </p:nvSpPr>
          <p:spPr>
            <a:xfrm>
              <a:off x="3387989" y="5020669"/>
              <a:ext cx="2368020" cy="1156433"/>
            </a:xfrm>
            <a:custGeom>
              <a:avLst/>
              <a:gdLst>
                <a:gd name="connsiteX0" fmla="*/ 0 w 2368020"/>
                <a:gd name="connsiteY0" fmla="*/ 192743 h 1156433"/>
                <a:gd name="connsiteX1" fmla="*/ 192743 w 2368020"/>
                <a:gd name="connsiteY1" fmla="*/ 0 h 1156433"/>
                <a:gd name="connsiteX2" fmla="*/ 2175277 w 2368020"/>
                <a:gd name="connsiteY2" fmla="*/ 0 h 1156433"/>
                <a:gd name="connsiteX3" fmla="*/ 2368020 w 2368020"/>
                <a:gd name="connsiteY3" fmla="*/ 192743 h 1156433"/>
                <a:gd name="connsiteX4" fmla="*/ 2368020 w 2368020"/>
                <a:gd name="connsiteY4" fmla="*/ 963690 h 1156433"/>
                <a:gd name="connsiteX5" fmla="*/ 2175277 w 2368020"/>
                <a:gd name="connsiteY5" fmla="*/ 1156433 h 1156433"/>
                <a:gd name="connsiteX6" fmla="*/ 192743 w 2368020"/>
                <a:gd name="connsiteY6" fmla="*/ 1156433 h 1156433"/>
                <a:gd name="connsiteX7" fmla="*/ 0 w 2368020"/>
                <a:gd name="connsiteY7" fmla="*/ 963690 h 1156433"/>
                <a:gd name="connsiteX8" fmla="*/ 0 w 2368020"/>
                <a:gd name="connsiteY8" fmla="*/ 192743 h 1156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68020" h="1156433">
                  <a:moveTo>
                    <a:pt x="0" y="192743"/>
                  </a:moveTo>
                  <a:cubicBezTo>
                    <a:pt x="0" y="86294"/>
                    <a:pt x="86294" y="0"/>
                    <a:pt x="192743" y="0"/>
                  </a:cubicBezTo>
                  <a:lnTo>
                    <a:pt x="2175277" y="0"/>
                  </a:lnTo>
                  <a:cubicBezTo>
                    <a:pt x="2281726" y="0"/>
                    <a:pt x="2368020" y="86294"/>
                    <a:pt x="2368020" y="192743"/>
                  </a:cubicBezTo>
                  <a:lnTo>
                    <a:pt x="2368020" y="963690"/>
                  </a:lnTo>
                  <a:cubicBezTo>
                    <a:pt x="2368020" y="1070139"/>
                    <a:pt x="2281726" y="1156433"/>
                    <a:pt x="2175277" y="1156433"/>
                  </a:cubicBezTo>
                  <a:lnTo>
                    <a:pt x="192743" y="1156433"/>
                  </a:lnTo>
                  <a:cubicBezTo>
                    <a:pt x="86294" y="1156433"/>
                    <a:pt x="0" y="1070139"/>
                    <a:pt x="0" y="963690"/>
                  </a:cubicBezTo>
                  <a:lnTo>
                    <a:pt x="0" y="192743"/>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63132" tIns="163132" rIns="163132" bIns="163132" numCol="1" spcCol="1270" anchor="ctr" anchorCtr="0">
              <a:noAutofit/>
            </a:bodyPr>
            <a:lstStyle/>
            <a:p>
              <a:pPr marL="0" lvl="0" indent="0" algn="ctr" defTabSz="1244600">
                <a:lnSpc>
                  <a:spcPct val="90000"/>
                </a:lnSpc>
                <a:spcBef>
                  <a:spcPct val="0"/>
                </a:spcBef>
                <a:spcAft>
                  <a:spcPct val="35000"/>
                </a:spcAft>
                <a:buNone/>
              </a:pPr>
              <a:r>
                <a:rPr lang="en-US" sz="2800" b="1" kern="1200" dirty="0"/>
                <a:t>Create departments</a:t>
              </a:r>
              <a:endParaRPr lang="en-US" sz="2800" kern="1200" dirty="0"/>
            </a:p>
          </p:txBody>
        </p:sp>
        <p:sp>
          <p:nvSpPr>
            <p:cNvPr id="9" name="Freeform: Shape 8">
              <a:extLst>
                <a:ext uri="{FF2B5EF4-FFF2-40B4-BE49-F238E27FC236}">
                  <a16:creationId xmlns:a16="http://schemas.microsoft.com/office/drawing/2014/main" id="{B1C138D7-A266-4350-8F1F-4E5213325532}"/>
                </a:ext>
              </a:extLst>
            </p:cNvPr>
            <p:cNvSpPr/>
            <p:nvPr/>
          </p:nvSpPr>
          <p:spPr>
            <a:xfrm>
              <a:off x="2836294" y="2127476"/>
              <a:ext cx="3471410" cy="3471410"/>
            </a:xfrm>
            <a:custGeom>
              <a:avLst/>
              <a:gdLst/>
              <a:ahLst/>
              <a:cxnLst/>
              <a:rect l="0" t="0" r="0" b="0"/>
              <a:pathLst>
                <a:path>
                  <a:moveTo>
                    <a:pt x="545669" y="2999226"/>
                  </a:moveTo>
                  <a:arcTo wR="1735705" hR="1735705" stAng="7997069" swAng="1619038"/>
                </a:path>
              </a:pathLst>
            </a:custGeom>
            <a:noFill/>
          </p:spPr>
          <p:style>
            <a:lnRef idx="1">
              <a:schemeClr val="accent2">
                <a:hueOff val="3121013"/>
                <a:satOff val="-3893"/>
                <a:lumOff val="915"/>
                <a:alphaOff val="0"/>
              </a:schemeClr>
            </a:lnRef>
            <a:fillRef idx="0">
              <a:scrgbClr r="0" g="0" b="0"/>
            </a:fillRef>
            <a:effectRef idx="0">
              <a:scrgbClr r="0" g="0" b="0"/>
            </a:effectRef>
            <a:fontRef idx="minor">
              <a:schemeClr val="tx1">
                <a:hueOff val="0"/>
                <a:satOff val="0"/>
                <a:lumOff val="0"/>
                <a:alphaOff val="0"/>
              </a:schemeClr>
            </a:fontRef>
          </p:style>
        </p:sp>
        <p:sp>
          <p:nvSpPr>
            <p:cNvPr id="10" name="Freeform: Shape 9">
              <a:extLst>
                <a:ext uri="{FF2B5EF4-FFF2-40B4-BE49-F238E27FC236}">
                  <a16:creationId xmlns:a16="http://schemas.microsoft.com/office/drawing/2014/main" id="{DA3C81AE-A4A2-4050-9DB5-9CA757CF4CBE}"/>
                </a:ext>
              </a:extLst>
            </p:cNvPr>
            <p:cNvSpPr/>
            <p:nvPr/>
          </p:nvSpPr>
          <p:spPr>
            <a:xfrm>
              <a:off x="1652284" y="3284964"/>
              <a:ext cx="2368020" cy="1156433"/>
            </a:xfrm>
            <a:custGeom>
              <a:avLst/>
              <a:gdLst>
                <a:gd name="connsiteX0" fmla="*/ 0 w 2368020"/>
                <a:gd name="connsiteY0" fmla="*/ 192743 h 1156433"/>
                <a:gd name="connsiteX1" fmla="*/ 192743 w 2368020"/>
                <a:gd name="connsiteY1" fmla="*/ 0 h 1156433"/>
                <a:gd name="connsiteX2" fmla="*/ 2175277 w 2368020"/>
                <a:gd name="connsiteY2" fmla="*/ 0 h 1156433"/>
                <a:gd name="connsiteX3" fmla="*/ 2368020 w 2368020"/>
                <a:gd name="connsiteY3" fmla="*/ 192743 h 1156433"/>
                <a:gd name="connsiteX4" fmla="*/ 2368020 w 2368020"/>
                <a:gd name="connsiteY4" fmla="*/ 963690 h 1156433"/>
                <a:gd name="connsiteX5" fmla="*/ 2175277 w 2368020"/>
                <a:gd name="connsiteY5" fmla="*/ 1156433 h 1156433"/>
                <a:gd name="connsiteX6" fmla="*/ 192743 w 2368020"/>
                <a:gd name="connsiteY6" fmla="*/ 1156433 h 1156433"/>
                <a:gd name="connsiteX7" fmla="*/ 0 w 2368020"/>
                <a:gd name="connsiteY7" fmla="*/ 963690 h 1156433"/>
                <a:gd name="connsiteX8" fmla="*/ 0 w 2368020"/>
                <a:gd name="connsiteY8" fmla="*/ 192743 h 1156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68020" h="1156433">
                  <a:moveTo>
                    <a:pt x="0" y="192743"/>
                  </a:moveTo>
                  <a:cubicBezTo>
                    <a:pt x="0" y="86294"/>
                    <a:pt x="86294" y="0"/>
                    <a:pt x="192743" y="0"/>
                  </a:cubicBezTo>
                  <a:lnTo>
                    <a:pt x="2175277" y="0"/>
                  </a:lnTo>
                  <a:cubicBezTo>
                    <a:pt x="2281726" y="0"/>
                    <a:pt x="2368020" y="86294"/>
                    <a:pt x="2368020" y="192743"/>
                  </a:cubicBezTo>
                  <a:lnTo>
                    <a:pt x="2368020" y="963690"/>
                  </a:lnTo>
                  <a:cubicBezTo>
                    <a:pt x="2368020" y="1070139"/>
                    <a:pt x="2281726" y="1156433"/>
                    <a:pt x="2175277" y="1156433"/>
                  </a:cubicBezTo>
                  <a:lnTo>
                    <a:pt x="192743" y="1156433"/>
                  </a:lnTo>
                  <a:cubicBezTo>
                    <a:pt x="86294" y="1156433"/>
                    <a:pt x="0" y="1070139"/>
                    <a:pt x="0" y="963690"/>
                  </a:cubicBezTo>
                  <a:lnTo>
                    <a:pt x="0" y="192743"/>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63132" tIns="163132" rIns="163132" bIns="163132" numCol="1" spcCol="1270" anchor="ctr" anchorCtr="0">
              <a:noAutofit/>
            </a:bodyPr>
            <a:lstStyle/>
            <a:p>
              <a:pPr marL="0" lvl="0" indent="0" algn="ctr" defTabSz="1244600">
                <a:lnSpc>
                  <a:spcPct val="90000"/>
                </a:lnSpc>
                <a:spcBef>
                  <a:spcPct val="0"/>
                </a:spcBef>
                <a:spcAft>
                  <a:spcPct val="35000"/>
                </a:spcAft>
                <a:buNone/>
              </a:pPr>
              <a:r>
                <a:rPr lang="en-US" sz="2800" b="1" kern="1200" dirty="0"/>
                <a:t>Delegate authority</a:t>
              </a:r>
              <a:endParaRPr lang="en-US" sz="2800" kern="1200" dirty="0"/>
            </a:p>
          </p:txBody>
        </p:sp>
        <p:sp>
          <p:nvSpPr>
            <p:cNvPr id="11" name="Freeform: Shape 10">
              <a:extLst>
                <a:ext uri="{FF2B5EF4-FFF2-40B4-BE49-F238E27FC236}">
                  <a16:creationId xmlns:a16="http://schemas.microsoft.com/office/drawing/2014/main" id="{18933D52-78C7-4910-9089-15FF92D23C13}"/>
                </a:ext>
              </a:extLst>
            </p:cNvPr>
            <p:cNvSpPr/>
            <p:nvPr/>
          </p:nvSpPr>
          <p:spPr>
            <a:xfrm>
              <a:off x="2836294" y="2127476"/>
              <a:ext cx="3471410" cy="3471410"/>
            </a:xfrm>
            <a:custGeom>
              <a:avLst/>
              <a:gdLst/>
              <a:ahLst/>
              <a:cxnLst/>
              <a:rect l="0" t="0" r="0" b="0"/>
              <a:pathLst>
                <a:path>
                  <a:moveTo>
                    <a:pt x="101912" y="1149707"/>
                  </a:moveTo>
                  <a:arcTo wR="1735705" hR="1735705" stAng="11983894" swAng="1619038"/>
                </a:path>
              </a:pathLst>
            </a:custGeom>
            <a:noFill/>
          </p:spPr>
          <p:style>
            <a:lnRef idx="1">
              <a:schemeClr val="accent2">
                <a:hueOff val="4681519"/>
                <a:satOff val="-5839"/>
                <a:lumOff val="1373"/>
                <a:alphaOff val="0"/>
              </a:schemeClr>
            </a:lnRef>
            <a:fillRef idx="0">
              <a:scrgbClr r="0" g="0" b="0"/>
            </a:fillRef>
            <a:effectRef idx="0">
              <a:scrgbClr r="0" g="0" b="0"/>
            </a:effectRef>
            <a:fontRef idx="minor">
              <a:schemeClr val="tx1">
                <a:hueOff val="0"/>
                <a:satOff val="0"/>
                <a:lumOff val="0"/>
                <a:alphaOff val="0"/>
              </a:schemeClr>
            </a:fontRef>
          </p:style>
        </p:sp>
      </p:gr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AD50C487-C47B-43BE-9B02-838480C40715}"/>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noProof="0" dirty="0"/>
              <a:t>Case Study</a:t>
            </a:r>
          </a:p>
        </p:txBody>
      </p:sp>
      <p:grpSp>
        <p:nvGrpSpPr>
          <p:cNvPr id="3" name="Group 2">
            <a:extLst>
              <a:ext uri="{FF2B5EF4-FFF2-40B4-BE49-F238E27FC236}">
                <a16:creationId xmlns:a16="http://schemas.microsoft.com/office/drawing/2014/main" id="{D3E9F287-31CA-418C-9427-B18637A7C0D1}"/>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51EA26A9-FBFC-4AD4-A2AF-5C897C9E576C}"/>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Adam and Larry were stepping all over each other’s toes</a:t>
              </a:r>
            </a:p>
          </p:txBody>
        </p:sp>
        <p:sp>
          <p:nvSpPr>
            <p:cNvPr id="5" name="Rectangle: Rounded Corners 4">
              <a:extLst>
                <a:ext uri="{FF2B5EF4-FFF2-40B4-BE49-F238E27FC236}">
                  <a16:creationId xmlns:a16="http://schemas.microsoft.com/office/drawing/2014/main" id="{C6B6E828-CF76-4F38-962A-A1483CF42904}"/>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E084417D-9479-4E3A-851A-38F836578840}"/>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There went nowhere fast</a:t>
              </a:r>
            </a:p>
          </p:txBody>
        </p:sp>
        <p:sp>
          <p:nvSpPr>
            <p:cNvPr id="7" name="Rectangle: Rounded Corners 6">
              <a:extLst>
                <a:ext uri="{FF2B5EF4-FFF2-40B4-BE49-F238E27FC236}">
                  <a16:creationId xmlns:a16="http://schemas.microsoft.com/office/drawing/2014/main" id="{F50A25AD-07DF-4618-B3EF-9A73311477EE}"/>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793FAD6C-904F-4940-990C-434EC4A1FCD6}"/>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They drew out a diagram detailing who was in charge of what </a:t>
              </a:r>
            </a:p>
          </p:txBody>
        </p:sp>
        <p:sp>
          <p:nvSpPr>
            <p:cNvPr id="9" name="Rectangle: Rounded Corners 8">
              <a:extLst>
                <a:ext uri="{FF2B5EF4-FFF2-40B4-BE49-F238E27FC236}">
                  <a16:creationId xmlns:a16="http://schemas.microsoft.com/office/drawing/2014/main" id="{428AE45F-6418-412B-8443-C6639C8A2E43}"/>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6128BBB9-9807-4F6B-8280-8574168DE5FC}"/>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Celebrations then took place due to their well-drawn out plan</a:t>
              </a:r>
            </a:p>
          </p:txBody>
        </p:sp>
      </p:grpSp>
    </p:spTree>
    <p:extLst>
      <p:ext uri="{BB962C8B-B14F-4D97-AF65-F5344CB8AC3E}">
        <p14:creationId xmlns:p14="http://schemas.microsoft.com/office/powerpoint/2010/main" val="299941107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Every organization needs ________________.</a:t>
            </a:r>
          </a:p>
          <a:p>
            <a:pPr marL="685800" lvl="0">
              <a:lnSpc>
                <a:spcPct val="115000"/>
              </a:lnSpc>
              <a:spcBef>
                <a:spcPts val="0"/>
              </a:spcBef>
              <a:spcAft>
                <a:spcPts val="0"/>
              </a:spcAft>
              <a:buFont typeface="+mj-lt"/>
              <a:buAutoNum type="alphaLcParenR"/>
            </a:pPr>
            <a:r>
              <a:rPr lang="en-US" dirty="0">
                <a:ea typeface="Times New Roman"/>
                <a:cs typeface="Times New Roman"/>
              </a:rPr>
              <a:t>Payroll managers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Vending machines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Structure</a:t>
            </a:r>
          </a:p>
          <a:p>
            <a:pPr marL="685800" lvl="0">
              <a:lnSpc>
                <a:spcPct val="115000"/>
              </a:lnSpc>
              <a:spcBef>
                <a:spcPts val="0"/>
              </a:spcBef>
              <a:spcAft>
                <a:spcPts val="0"/>
              </a:spcAft>
              <a:buFont typeface="+mj-lt"/>
              <a:buAutoNum type="alphaLcParenR"/>
            </a:pPr>
            <a:r>
              <a:rPr lang="en-US" dirty="0">
                <a:ea typeface="Times New Roman"/>
                <a:cs typeface="Times New Roman"/>
              </a:rPr>
              <a:t>Micromanaging</a:t>
            </a:r>
          </a:p>
          <a:p>
            <a:pPr marL="342900" lvl="0">
              <a:lnSpc>
                <a:spcPct val="115000"/>
              </a:lnSpc>
              <a:spcBef>
                <a:spcPts val="1200"/>
              </a:spcBef>
              <a:spcAft>
                <a:spcPts val="1000"/>
              </a:spcAft>
              <a:buFont typeface="+mj-lt"/>
              <a:buAutoNum type="arabicPeriod" startAt="2"/>
            </a:pPr>
            <a:r>
              <a:rPr lang="en-US" dirty="0">
                <a:ea typeface="Times New Roman"/>
                <a:cs typeface="Times New Roman"/>
              </a:rPr>
              <a:t>People rely on processes that clearly _________ their roles and responsibilities.</a:t>
            </a:r>
          </a:p>
          <a:p>
            <a:pPr marL="685800" lvl="0">
              <a:lnSpc>
                <a:spcPct val="115000"/>
              </a:lnSpc>
              <a:spcBef>
                <a:spcPts val="0"/>
              </a:spcBef>
              <a:spcAft>
                <a:spcPts val="0"/>
              </a:spcAft>
              <a:buFont typeface="+mj-lt"/>
              <a:buAutoNum type="alphaLcParenR"/>
            </a:pPr>
            <a:r>
              <a:rPr lang="en-US" dirty="0">
                <a:ea typeface="Times New Roman"/>
                <a:cs typeface="Times New Roman"/>
              </a:rPr>
              <a:t>Insinuate</a:t>
            </a:r>
          </a:p>
          <a:p>
            <a:pPr marL="685800" lvl="0">
              <a:lnSpc>
                <a:spcPct val="115000"/>
              </a:lnSpc>
              <a:spcBef>
                <a:spcPts val="0"/>
              </a:spcBef>
              <a:spcAft>
                <a:spcPts val="0"/>
              </a:spcAft>
              <a:buFont typeface="+mj-lt"/>
              <a:buAutoNum type="alphaLcParenR"/>
            </a:pPr>
            <a:r>
              <a:rPr lang="en-US" dirty="0">
                <a:ea typeface="Times New Roman"/>
                <a:cs typeface="Times New Roman"/>
              </a:rPr>
              <a:t>Define</a:t>
            </a:r>
          </a:p>
          <a:p>
            <a:pPr marL="685800" lvl="0">
              <a:lnSpc>
                <a:spcPct val="115000"/>
              </a:lnSpc>
              <a:spcBef>
                <a:spcPts val="0"/>
              </a:spcBef>
              <a:spcAft>
                <a:spcPts val="0"/>
              </a:spcAft>
              <a:buFont typeface="+mj-lt"/>
              <a:buAutoNum type="alphaLcParenR"/>
            </a:pPr>
            <a:r>
              <a:rPr lang="en-US" dirty="0">
                <a:ea typeface="Times New Roman"/>
                <a:cs typeface="Times New Roman"/>
              </a:rPr>
              <a:t>Block</a:t>
            </a:r>
          </a:p>
          <a:p>
            <a:pPr marL="685800" lvl="0">
              <a:lnSpc>
                <a:spcPct val="115000"/>
              </a:lnSpc>
              <a:spcBef>
                <a:spcPts val="0"/>
              </a:spcBef>
              <a:spcAft>
                <a:spcPts val="0"/>
              </a:spcAft>
              <a:buFont typeface="+mj-lt"/>
              <a:buAutoNum type="alphaLcParenR"/>
            </a:pPr>
            <a:r>
              <a:rPr lang="en-US" dirty="0">
                <a:ea typeface="Times New Roman"/>
                <a:cs typeface="Times New Roman"/>
              </a:rPr>
              <a:t>Eliminate</a:t>
            </a:r>
          </a:p>
        </p:txBody>
      </p:sp>
    </p:spTree>
    <p:extLst>
      <p:ext uri="{BB962C8B-B14F-4D97-AF65-F5344CB8AC3E}">
        <p14:creationId xmlns:p14="http://schemas.microsoft.com/office/powerpoint/2010/main" val="184690862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Middle managers need to address the _________ element as they design structures and processes to help guide their employees.</a:t>
            </a:r>
          </a:p>
          <a:p>
            <a:pPr marL="685800" lvl="0">
              <a:lnSpc>
                <a:spcPct val="115000"/>
              </a:lnSpc>
              <a:spcBef>
                <a:spcPts val="0"/>
              </a:spcBef>
              <a:spcAft>
                <a:spcPts val="0"/>
              </a:spcAft>
              <a:buFont typeface="+mj-lt"/>
              <a:buAutoNum type="alphaLcParenR"/>
            </a:pPr>
            <a:r>
              <a:rPr lang="en-US" dirty="0">
                <a:ea typeface="Times New Roman"/>
                <a:cs typeface="Times New Roman"/>
              </a:rPr>
              <a:t>Fifth</a:t>
            </a:r>
          </a:p>
          <a:p>
            <a:pPr marL="685800" lvl="0">
              <a:lnSpc>
                <a:spcPct val="115000"/>
              </a:lnSpc>
              <a:spcBef>
                <a:spcPts val="0"/>
              </a:spcBef>
              <a:spcAft>
                <a:spcPts val="0"/>
              </a:spcAft>
              <a:buFont typeface="+mj-lt"/>
              <a:buAutoNum type="alphaLcParenR"/>
            </a:pPr>
            <a:r>
              <a:rPr lang="en-US" dirty="0">
                <a:ea typeface="Times New Roman"/>
                <a:cs typeface="Times New Roman"/>
              </a:rPr>
              <a:t>Born</a:t>
            </a:r>
          </a:p>
          <a:p>
            <a:pPr marL="685800" lvl="0">
              <a:lnSpc>
                <a:spcPct val="115000"/>
              </a:lnSpc>
              <a:spcBef>
                <a:spcPts val="0"/>
              </a:spcBef>
              <a:spcAft>
                <a:spcPts val="0"/>
              </a:spcAft>
              <a:buFont typeface="+mj-lt"/>
              <a:buAutoNum type="alphaLcParenR"/>
            </a:pPr>
            <a:r>
              <a:rPr lang="en-US" dirty="0">
                <a:ea typeface="Times New Roman"/>
                <a:cs typeface="Times New Roman"/>
              </a:rPr>
              <a:t>Human</a:t>
            </a:r>
          </a:p>
          <a:p>
            <a:pPr marL="685800" lvl="0">
              <a:lnSpc>
                <a:spcPct val="115000"/>
              </a:lnSpc>
              <a:spcBef>
                <a:spcPts val="0"/>
              </a:spcBef>
              <a:spcAft>
                <a:spcPts val="0"/>
              </a:spcAft>
              <a:buFont typeface="+mj-lt"/>
              <a:buAutoNum type="alphaLcParenR"/>
            </a:pPr>
            <a:r>
              <a:rPr lang="en-US" dirty="0">
                <a:ea typeface="Times New Roman"/>
                <a:cs typeface="Times New Roman"/>
              </a:rPr>
              <a:t>Humanoid</a:t>
            </a:r>
          </a:p>
          <a:p>
            <a:pPr marL="342900" lvl="0">
              <a:lnSpc>
                <a:spcPct val="115000"/>
              </a:lnSpc>
              <a:spcBef>
                <a:spcPts val="1200"/>
              </a:spcBef>
              <a:spcAft>
                <a:spcPts val="1000"/>
              </a:spcAft>
              <a:buFont typeface="+mj-lt"/>
              <a:buAutoNum type="arabicPeriod" startAt="4"/>
            </a:pPr>
            <a:r>
              <a:rPr lang="en-US" dirty="0">
                <a:ea typeface="Times New Roman"/>
                <a:cs typeface="Times New Roman"/>
              </a:rPr>
              <a:t>______________________ is the process that divides work groups into areas.</a:t>
            </a:r>
          </a:p>
          <a:p>
            <a:pPr marL="685800" lvl="0">
              <a:lnSpc>
                <a:spcPct val="115000"/>
              </a:lnSpc>
              <a:spcBef>
                <a:spcPts val="0"/>
              </a:spcBef>
              <a:spcAft>
                <a:spcPts val="0"/>
              </a:spcAft>
              <a:buFont typeface="+mj-lt"/>
              <a:buAutoNum type="alphaLcParenR"/>
            </a:pPr>
            <a:r>
              <a:rPr lang="en-US" dirty="0">
                <a:ea typeface="Times New Roman"/>
                <a:cs typeface="Times New Roman"/>
              </a:rPr>
              <a:t>Compartmentalization</a:t>
            </a:r>
          </a:p>
          <a:p>
            <a:pPr marL="685800" lvl="0">
              <a:lnSpc>
                <a:spcPct val="115000"/>
              </a:lnSpc>
              <a:spcBef>
                <a:spcPts val="0"/>
              </a:spcBef>
              <a:spcAft>
                <a:spcPts val="0"/>
              </a:spcAft>
              <a:buFont typeface="+mj-lt"/>
              <a:buAutoNum type="alphaLcParenR"/>
            </a:pPr>
            <a:r>
              <a:rPr lang="en-US" dirty="0">
                <a:ea typeface="Times New Roman"/>
                <a:cs typeface="Times New Roman"/>
              </a:rPr>
              <a:t>Relaxation</a:t>
            </a:r>
          </a:p>
          <a:p>
            <a:pPr marL="685800" lvl="0">
              <a:lnSpc>
                <a:spcPct val="115000"/>
              </a:lnSpc>
              <a:spcBef>
                <a:spcPts val="0"/>
              </a:spcBef>
              <a:spcAft>
                <a:spcPts val="0"/>
              </a:spcAft>
              <a:buFont typeface="+mj-lt"/>
              <a:buAutoNum type="alphaLcParenR"/>
            </a:pPr>
            <a:r>
              <a:rPr lang="en-US" dirty="0">
                <a:ea typeface="Times New Roman"/>
                <a:cs typeface="Times New Roman"/>
              </a:rPr>
              <a:t>Departmentalization</a:t>
            </a:r>
          </a:p>
          <a:p>
            <a:pPr marL="685800" lvl="0">
              <a:lnSpc>
                <a:spcPct val="115000"/>
              </a:lnSpc>
              <a:spcBef>
                <a:spcPts val="0"/>
              </a:spcBef>
              <a:spcAft>
                <a:spcPts val="0"/>
              </a:spcAft>
              <a:buFont typeface="+mj-lt"/>
              <a:buAutoNum type="alphaLcParenR"/>
            </a:pPr>
            <a:r>
              <a:rPr lang="en-US" dirty="0">
                <a:ea typeface="Times New Roman"/>
                <a:cs typeface="Times New Roman"/>
              </a:rPr>
              <a:t>Infatuation</a:t>
            </a:r>
          </a:p>
          <a:p>
            <a:endParaRPr lang="en-US" dirty="0"/>
          </a:p>
        </p:txBody>
      </p:sp>
    </p:spTree>
    <p:extLst>
      <p:ext uri="{BB962C8B-B14F-4D97-AF65-F5344CB8AC3E}">
        <p14:creationId xmlns:p14="http://schemas.microsoft.com/office/powerpoint/2010/main" val="192393352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How many categories of departmentalization are there?</a:t>
            </a:r>
          </a:p>
          <a:p>
            <a:pPr marL="685800" lvl="0">
              <a:lnSpc>
                <a:spcPct val="115000"/>
              </a:lnSpc>
              <a:spcBef>
                <a:spcPts val="0"/>
              </a:spcBef>
              <a:spcAft>
                <a:spcPts val="0"/>
              </a:spcAft>
              <a:buFont typeface="+mj-lt"/>
              <a:buAutoNum type="alphaLcParenR"/>
            </a:pPr>
            <a:r>
              <a:rPr lang="en-US" dirty="0">
                <a:ea typeface="Times New Roman"/>
                <a:cs typeface="Times New Roman"/>
              </a:rPr>
              <a:t>Two</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Three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Five</a:t>
            </a:r>
          </a:p>
          <a:p>
            <a:pPr marL="685800" lvl="0">
              <a:lnSpc>
                <a:spcPct val="115000"/>
              </a:lnSpc>
              <a:spcBef>
                <a:spcPts val="0"/>
              </a:spcBef>
              <a:spcAft>
                <a:spcPts val="0"/>
              </a:spcAft>
              <a:buFont typeface="+mj-lt"/>
              <a:buAutoNum type="alphaLcParenR"/>
            </a:pPr>
            <a:r>
              <a:rPr lang="en-US" dirty="0">
                <a:ea typeface="Times New Roman"/>
                <a:cs typeface="Times New Roman"/>
              </a:rPr>
              <a:t>Four</a:t>
            </a:r>
          </a:p>
          <a:p>
            <a:pPr marL="342900" lvl="0">
              <a:lnSpc>
                <a:spcPct val="115000"/>
              </a:lnSpc>
              <a:spcBef>
                <a:spcPts val="1200"/>
              </a:spcBef>
              <a:spcAft>
                <a:spcPts val="1000"/>
              </a:spcAft>
              <a:buFont typeface="+mj-lt"/>
              <a:buAutoNum type="arabicPeriod" startAt="6"/>
            </a:pPr>
            <a:r>
              <a:rPr lang="en-US" dirty="0">
                <a:ea typeface="Times New Roman"/>
                <a:cs typeface="Times New Roman"/>
              </a:rPr>
              <a:t>Which is not a category of departmentalization?</a:t>
            </a:r>
          </a:p>
          <a:p>
            <a:pPr marL="685800" lvl="0">
              <a:lnSpc>
                <a:spcPct val="115000"/>
              </a:lnSpc>
              <a:spcBef>
                <a:spcPts val="0"/>
              </a:spcBef>
              <a:spcAft>
                <a:spcPts val="0"/>
              </a:spcAft>
              <a:buFont typeface="+mj-lt"/>
              <a:buAutoNum type="alphaLcParenR"/>
            </a:pPr>
            <a:r>
              <a:rPr lang="en-US" dirty="0">
                <a:ea typeface="Times New Roman"/>
                <a:cs typeface="Times New Roman"/>
              </a:rPr>
              <a:t>Financial</a:t>
            </a:r>
          </a:p>
          <a:p>
            <a:pPr marL="685800" lvl="0">
              <a:lnSpc>
                <a:spcPct val="115000"/>
              </a:lnSpc>
              <a:spcBef>
                <a:spcPts val="0"/>
              </a:spcBef>
              <a:spcAft>
                <a:spcPts val="0"/>
              </a:spcAft>
              <a:buFont typeface="+mj-lt"/>
              <a:buAutoNum type="alphaLcParenR"/>
            </a:pPr>
            <a:r>
              <a:rPr lang="en-US" dirty="0">
                <a:ea typeface="Times New Roman"/>
                <a:cs typeface="Times New Roman"/>
              </a:rPr>
              <a:t>Product</a:t>
            </a:r>
          </a:p>
          <a:p>
            <a:pPr marL="685800" lvl="0">
              <a:lnSpc>
                <a:spcPct val="115000"/>
              </a:lnSpc>
              <a:spcBef>
                <a:spcPts val="0"/>
              </a:spcBef>
              <a:spcAft>
                <a:spcPts val="0"/>
              </a:spcAft>
              <a:buFont typeface="+mj-lt"/>
              <a:buAutoNum type="alphaLcParenR"/>
            </a:pPr>
            <a:r>
              <a:rPr lang="en-US" dirty="0">
                <a:ea typeface="Times New Roman"/>
                <a:cs typeface="Times New Roman"/>
              </a:rPr>
              <a:t>Functional</a:t>
            </a:r>
          </a:p>
          <a:p>
            <a:pPr marL="685800" lvl="0">
              <a:lnSpc>
                <a:spcPct val="115000"/>
              </a:lnSpc>
              <a:spcBef>
                <a:spcPts val="0"/>
              </a:spcBef>
              <a:spcAft>
                <a:spcPts val="0"/>
              </a:spcAft>
              <a:buFont typeface="+mj-lt"/>
              <a:buAutoNum type="alphaLcParenR"/>
            </a:pPr>
            <a:r>
              <a:rPr lang="en-US" dirty="0">
                <a:ea typeface="Times New Roman"/>
                <a:cs typeface="Times New Roman"/>
              </a:rPr>
              <a:t>Process</a:t>
            </a:r>
          </a:p>
          <a:p>
            <a:endParaRPr lang="en-US" dirty="0"/>
          </a:p>
        </p:txBody>
      </p:sp>
    </p:spTree>
    <p:extLst>
      <p:ext uri="{BB962C8B-B14F-4D97-AF65-F5344CB8AC3E}">
        <p14:creationId xmlns:p14="http://schemas.microsoft.com/office/powerpoint/2010/main" val="20588831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Which of these terms describes the location of an area?</a:t>
            </a:r>
          </a:p>
          <a:p>
            <a:pPr marL="685800" lvl="0">
              <a:lnSpc>
                <a:spcPct val="115000"/>
              </a:lnSpc>
              <a:spcBef>
                <a:spcPts val="0"/>
              </a:spcBef>
              <a:spcAft>
                <a:spcPts val="0"/>
              </a:spcAft>
              <a:buFont typeface="+mj-lt"/>
              <a:buAutoNum type="alphaLcParenR"/>
            </a:pPr>
            <a:r>
              <a:rPr lang="en-US" dirty="0">
                <a:ea typeface="Times New Roman"/>
                <a:cs typeface="Times New Roman"/>
              </a:rPr>
              <a:t>Generalization</a:t>
            </a:r>
          </a:p>
          <a:p>
            <a:pPr marL="685800" lvl="0">
              <a:lnSpc>
                <a:spcPct val="115000"/>
              </a:lnSpc>
              <a:spcBef>
                <a:spcPts val="0"/>
              </a:spcBef>
              <a:spcAft>
                <a:spcPts val="0"/>
              </a:spcAft>
              <a:buFont typeface="+mj-lt"/>
              <a:buAutoNum type="alphaLcParenR"/>
            </a:pPr>
            <a:r>
              <a:rPr lang="en-US" dirty="0">
                <a:ea typeface="Times New Roman"/>
                <a:cs typeface="Times New Roman"/>
              </a:rPr>
              <a:t>Gregarious</a:t>
            </a:r>
          </a:p>
          <a:p>
            <a:pPr marL="685800" lvl="0">
              <a:lnSpc>
                <a:spcPct val="115000"/>
              </a:lnSpc>
              <a:spcBef>
                <a:spcPts val="0"/>
              </a:spcBef>
              <a:spcAft>
                <a:spcPts val="0"/>
              </a:spcAft>
              <a:buFont typeface="+mj-lt"/>
              <a:buAutoNum type="alphaLcParenR"/>
            </a:pPr>
            <a:r>
              <a:rPr lang="en-US" dirty="0">
                <a:ea typeface="Times New Roman"/>
                <a:cs typeface="Times New Roman"/>
              </a:rPr>
              <a:t>Geographic</a:t>
            </a:r>
          </a:p>
          <a:p>
            <a:pPr marL="685800" lvl="0">
              <a:lnSpc>
                <a:spcPct val="115000"/>
              </a:lnSpc>
              <a:spcBef>
                <a:spcPts val="0"/>
              </a:spcBef>
              <a:spcAft>
                <a:spcPts val="0"/>
              </a:spcAft>
              <a:buFont typeface="+mj-lt"/>
              <a:buAutoNum type="alphaLcParenR"/>
            </a:pPr>
            <a:r>
              <a:rPr lang="en-US" dirty="0">
                <a:ea typeface="Times New Roman"/>
                <a:cs typeface="Times New Roman"/>
              </a:rPr>
              <a:t>Geometry</a:t>
            </a:r>
          </a:p>
          <a:p>
            <a:pPr marL="342900" lvl="0">
              <a:lnSpc>
                <a:spcPct val="115000"/>
              </a:lnSpc>
              <a:spcBef>
                <a:spcPts val="1200"/>
              </a:spcBef>
              <a:spcAft>
                <a:spcPts val="1000"/>
              </a:spcAft>
              <a:buFont typeface="+mj-lt"/>
              <a:buAutoNum type="arabicPeriod" startAt="8"/>
            </a:pPr>
            <a:r>
              <a:rPr lang="en-US" dirty="0">
                <a:ea typeface="Times New Roman"/>
                <a:cs typeface="Times New Roman"/>
              </a:rPr>
              <a:t>Organizational ____________ is chain of command that establishes the authority of management and employees.</a:t>
            </a:r>
          </a:p>
          <a:p>
            <a:pPr marL="685800" lvl="0">
              <a:lnSpc>
                <a:spcPct val="115000"/>
              </a:lnSpc>
              <a:spcBef>
                <a:spcPts val="0"/>
              </a:spcBef>
              <a:spcAft>
                <a:spcPts val="0"/>
              </a:spcAft>
              <a:buFont typeface="+mj-lt"/>
              <a:buAutoNum type="alphaLcParenR"/>
            </a:pPr>
            <a:r>
              <a:rPr lang="en-US" dirty="0">
                <a:ea typeface="Times New Roman"/>
                <a:cs typeface="Times New Roman"/>
              </a:rPr>
              <a:t>Authority</a:t>
            </a:r>
          </a:p>
          <a:p>
            <a:pPr marL="685800" lvl="0">
              <a:lnSpc>
                <a:spcPct val="115000"/>
              </a:lnSpc>
              <a:spcBef>
                <a:spcPts val="0"/>
              </a:spcBef>
              <a:spcAft>
                <a:spcPts val="0"/>
              </a:spcAft>
              <a:buFont typeface="+mj-lt"/>
              <a:buAutoNum type="alphaLcParenR"/>
            </a:pPr>
            <a:r>
              <a:rPr lang="en-US" dirty="0">
                <a:ea typeface="Times New Roman"/>
                <a:cs typeface="Times New Roman"/>
              </a:rPr>
              <a:t>Sorority</a:t>
            </a:r>
          </a:p>
          <a:p>
            <a:pPr marL="685800" lvl="0">
              <a:lnSpc>
                <a:spcPct val="115000"/>
              </a:lnSpc>
              <a:spcBef>
                <a:spcPts val="0"/>
              </a:spcBef>
              <a:spcAft>
                <a:spcPts val="0"/>
              </a:spcAft>
              <a:buFont typeface="+mj-lt"/>
              <a:buAutoNum type="alphaLcParenR"/>
            </a:pPr>
            <a:r>
              <a:rPr lang="en-US" dirty="0">
                <a:ea typeface="Times New Roman"/>
                <a:cs typeface="Times New Roman"/>
              </a:rPr>
              <a:t>Fraternity</a:t>
            </a:r>
          </a:p>
          <a:p>
            <a:pPr marL="685800" lvl="0">
              <a:lnSpc>
                <a:spcPct val="115000"/>
              </a:lnSpc>
              <a:spcBef>
                <a:spcPts val="0"/>
              </a:spcBef>
              <a:spcAft>
                <a:spcPts val="0"/>
              </a:spcAft>
              <a:buFont typeface="+mj-lt"/>
              <a:buAutoNum type="alphaLcParenR"/>
            </a:pPr>
            <a:r>
              <a:rPr lang="en-US" dirty="0">
                <a:ea typeface="Times New Roman"/>
                <a:cs typeface="Times New Roman"/>
              </a:rPr>
              <a:t>Paternity</a:t>
            </a:r>
          </a:p>
        </p:txBody>
      </p:sp>
    </p:spTree>
    <p:extLst>
      <p:ext uri="{BB962C8B-B14F-4D97-AF65-F5344CB8AC3E}">
        <p14:creationId xmlns:p14="http://schemas.microsoft.com/office/powerpoint/2010/main" val="18311047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5DA25E3-E6FD-4DF5-96B4-CF7EE61A1912}"/>
              </a:ext>
            </a:extLst>
          </p:cNvPr>
          <p:cNvSpPr>
            <a:spLocks noGrp="1"/>
          </p:cNvSpPr>
          <p:nvPr>
            <p:ph sz="quarter" idx="11"/>
          </p:nvPr>
        </p:nvSpPr>
        <p:spPr/>
        <p:txBody>
          <a:bodyPr/>
          <a:lstStyle/>
          <a:p>
            <a:endParaRPr lang="en-US"/>
          </a:p>
        </p:txBody>
      </p:sp>
      <p:sp>
        <p:nvSpPr>
          <p:cNvPr id="7170" name="Title 1"/>
          <p:cNvSpPr>
            <a:spLocks noGrp="1"/>
          </p:cNvSpPr>
          <p:nvPr>
            <p:ph type="title"/>
          </p:nvPr>
        </p:nvSpPr>
        <p:spPr/>
        <p:txBody>
          <a:bodyPr/>
          <a:lstStyle/>
          <a:p>
            <a:pPr eaLnBrk="1" hangingPunct="1"/>
            <a:r>
              <a:rPr lang="en-US" dirty="0"/>
              <a:t>Workshop Objectives</a:t>
            </a:r>
          </a:p>
        </p:txBody>
      </p:sp>
      <p:grpSp>
        <p:nvGrpSpPr>
          <p:cNvPr id="2" name="Group 1">
            <a:extLst>
              <a:ext uri="{FF2B5EF4-FFF2-40B4-BE49-F238E27FC236}">
                <a16:creationId xmlns:a16="http://schemas.microsoft.com/office/drawing/2014/main" id="{E5A04557-8CF8-4CE3-BEAD-5CFAF8EDCC72}"/>
              </a:ext>
            </a:extLst>
          </p:cNvPr>
          <p:cNvGrpSpPr/>
          <p:nvPr/>
        </p:nvGrpSpPr>
        <p:grpSpPr>
          <a:xfrm>
            <a:off x="458204" y="1600199"/>
            <a:ext cx="8227591" cy="4525963"/>
            <a:chOff x="458204" y="1600199"/>
            <a:chExt cx="8227591" cy="4525963"/>
          </a:xfrm>
        </p:grpSpPr>
        <p:sp>
          <p:nvSpPr>
            <p:cNvPr id="4" name="Freeform: Shape 3">
              <a:extLst>
                <a:ext uri="{FF2B5EF4-FFF2-40B4-BE49-F238E27FC236}">
                  <a16:creationId xmlns:a16="http://schemas.microsoft.com/office/drawing/2014/main" id="{F0D5D8EE-1D18-4AA0-AB04-02EE83DCA5EB}"/>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0501" tIns="905193" rIns="188206" bIns="905193" numCol="1" spcCol="1270" anchor="ctr" anchorCtr="0">
              <a:noAutofit/>
            </a:bodyPr>
            <a:lstStyle/>
            <a:p>
              <a:pPr marL="0" lvl="0" indent="0" algn="ctr" defTabSz="1333500">
                <a:lnSpc>
                  <a:spcPct val="90000"/>
                </a:lnSpc>
                <a:spcBef>
                  <a:spcPct val="0"/>
                </a:spcBef>
                <a:spcAft>
                  <a:spcPct val="35000"/>
                </a:spcAft>
                <a:buNone/>
              </a:pPr>
              <a:r>
                <a:rPr lang="en-US" sz="3000" kern="1200" dirty="0"/>
                <a:t>Define management</a:t>
              </a:r>
            </a:p>
          </p:txBody>
        </p:sp>
        <p:sp>
          <p:nvSpPr>
            <p:cNvPr id="5" name="Freeform: Shape 4">
              <a:extLst>
                <a:ext uri="{FF2B5EF4-FFF2-40B4-BE49-F238E27FC236}">
                  <a16:creationId xmlns:a16="http://schemas.microsoft.com/office/drawing/2014/main" id="{2FD81E27-6571-4F96-8710-35929E448F49}"/>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190501" tIns="905193" rIns="188206" bIns="905193" numCol="1" spcCol="1270" anchor="ctr" anchorCtr="0">
              <a:noAutofit/>
            </a:bodyPr>
            <a:lstStyle/>
            <a:p>
              <a:pPr marL="0" lvl="0" indent="0" algn="ctr" defTabSz="1333500">
                <a:lnSpc>
                  <a:spcPct val="90000"/>
                </a:lnSpc>
                <a:spcBef>
                  <a:spcPct val="0"/>
                </a:spcBef>
                <a:spcAft>
                  <a:spcPct val="35000"/>
                </a:spcAft>
                <a:buNone/>
              </a:pPr>
              <a:r>
                <a:rPr lang="en-US" sz="3000" kern="1200" dirty="0"/>
                <a:t>Organizational strategies</a:t>
              </a:r>
            </a:p>
          </p:txBody>
        </p:sp>
        <p:sp>
          <p:nvSpPr>
            <p:cNvPr id="6" name="Freeform: Shape 5">
              <a:extLst>
                <a:ext uri="{FF2B5EF4-FFF2-40B4-BE49-F238E27FC236}">
                  <a16:creationId xmlns:a16="http://schemas.microsoft.com/office/drawing/2014/main" id="{87652330-5731-49C5-89D4-086C34FE4275}"/>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90500" tIns="905193" rIns="188206" bIns="905193" numCol="1" spcCol="1270" anchor="ctr" anchorCtr="0">
              <a:noAutofit/>
            </a:bodyPr>
            <a:lstStyle/>
            <a:p>
              <a:pPr marL="0" lvl="0" indent="0" algn="ctr" defTabSz="1333500">
                <a:lnSpc>
                  <a:spcPct val="90000"/>
                </a:lnSpc>
                <a:spcBef>
                  <a:spcPct val="0"/>
                </a:spcBef>
                <a:spcAft>
                  <a:spcPct val="35000"/>
                </a:spcAft>
                <a:buNone/>
              </a:pPr>
              <a:r>
                <a:rPr lang="en-US" sz="3000" kern="1200" dirty="0"/>
                <a:t>Create structures</a:t>
              </a:r>
            </a:p>
          </p:txBody>
        </p:sp>
      </p:gr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Which of these defines direct hierarchy?</a:t>
            </a:r>
          </a:p>
          <a:p>
            <a:pPr marL="685800" lvl="0">
              <a:lnSpc>
                <a:spcPct val="115000"/>
              </a:lnSpc>
              <a:spcBef>
                <a:spcPts val="0"/>
              </a:spcBef>
              <a:spcAft>
                <a:spcPts val="0"/>
              </a:spcAft>
              <a:buFont typeface="+mj-lt"/>
              <a:buAutoNum type="alphaLcParenR"/>
            </a:pPr>
            <a:r>
              <a:rPr lang="en-US" dirty="0">
                <a:ea typeface="Times New Roman"/>
                <a:cs typeface="Times New Roman"/>
              </a:rPr>
              <a:t>Employees have authority</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Employees have no authority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Direct flow of power from top to bottom</a:t>
            </a:r>
          </a:p>
          <a:p>
            <a:pPr marL="685800" lvl="0">
              <a:lnSpc>
                <a:spcPct val="115000"/>
              </a:lnSpc>
              <a:spcBef>
                <a:spcPts val="0"/>
              </a:spcBef>
              <a:spcAft>
                <a:spcPts val="0"/>
              </a:spcAft>
              <a:buFont typeface="+mj-lt"/>
              <a:buAutoNum type="alphaLcParenR"/>
            </a:pPr>
            <a:r>
              <a:rPr lang="en-US" dirty="0">
                <a:ea typeface="Times New Roman"/>
                <a:cs typeface="Times New Roman"/>
              </a:rPr>
              <a:t>No one is in charge</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Explaining the exact objectives that employees need to achieve in their jobs is an example of which of these?</a:t>
            </a:r>
          </a:p>
          <a:p>
            <a:pPr marL="685800" lvl="0">
              <a:lnSpc>
                <a:spcPct val="115000"/>
              </a:lnSpc>
              <a:spcBef>
                <a:spcPts val="0"/>
              </a:spcBef>
              <a:spcAft>
                <a:spcPts val="0"/>
              </a:spcAft>
              <a:buFont typeface="+mj-lt"/>
              <a:buAutoNum type="alphaLcParenR"/>
            </a:pPr>
            <a:r>
              <a:rPr lang="en-US" dirty="0">
                <a:ea typeface="Times New Roman"/>
                <a:cs typeface="Times New Roman"/>
              </a:rPr>
              <a:t>Assisting employees</a:t>
            </a:r>
          </a:p>
          <a:p>
            <a:pPr marL="685800" lvl="0">
              <a:lnSpc>
                <a:spcPct val="115000"/>
              </a:lnSpc>
              <a:spcBef>
                <a:spcPts val="0"/>
              </a:spcBef>
              <a:spcAft>
                <a:spcPts val="0"/>
              </a:spcAft>
              <a:buFont typeface="+mj-lt"/>
              <a:buAutoNum type="alphaLcParenR"/>
            </a:pPr>
            <a:r>
              <a:rPr lang="en-US" dirty="0">
                <a:ea typeface="Times New Roman"/>
                <a:cs typeface="Times New Roman"/>
              </a:rPr>
              <a:t>Share objective</a:t>
            </a:r>
          </a:p>
          <a:p>
            <a:pPr marL="685800" lvl="0">
              <a:lnSpc>
                <a:spcPct val="115000"/>
              </a:lnSpc>
              <a:spcBef>
                <a:spcPts val="0"/>
              </a:spcBef>
              <a:spcAft>
                <a:spcPts val="0"/>
              </a:spcAft>
              <a:buFont typeface="+mj-lt"/>
              <a:buAutoNum type="alphaLcParenR"/>
            </a:pPr>
            <a:r>
              <a:rPr lang="en-US" dirty="0">
                <a:ea typeface="Times New Roman"/>
                <a:cs typeface="Times New Roman"/>
              </a:rPr>
              <a:t>Trading tasks</a:t>
            </a:r>
          </a:p>
          <a:p>
            <a:pPr marL="685800" lvl="0">
              <a:lnSpc>
                <a:spcPct val="115000"/>
              </a:lnSpc>
              <a:spcBef>
                <a:spcPts val="0"/>
              </a:spcBef>
              <a:spcAft>
                <a:spcPts val="0"/>
              </a:spcAft>
              <a:buFont typeface="+mj-lt"/>
              <a:buAutoNum type="alphaLcParenR"/>
            </a:pPr>
            <a:r>
              <a:rPr lang="en-US" dirty="0">
                <a:ea typeface="Times New Roman"/>
                <a:cs typeface="Times New Roman"/>
              </a:rPr>
              <a:t>Implementing plans</a:t>
            </a:r>
          </a:p>
        </p:txBody>
      </p:sp>
    </p:spTree>
    <p:extLst>
      <p:ext uri="{BB962C8B-B14F-4D97-AF65-F5344CB8AC3E}">
        <p14:creationId xmlns:p14="http://schemas.microsoft.com/office/powerpoint/2010/main" val="122446751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Every organization needs ________________.</a:t>
            </a:r>
          </a:p>
          <a:p>
            <a:pPr marL="685800" lvl="0">
              <a:lnSpc>
                <a:spcPct val="115000"/>
              </a:lnSpc>
              <a:spcBef>
                <a:spcPts val="0"/>
              </a:spcBef>
              <a:spcAft>
                <a:spcPts val="0"/>
              </a:spcAft>
              <a:buFont typeface="+mj-lt"/>
              <a:buAutoNum type="alphaLcParenR"/>
            </a:pPr>
            <a:r>
              <a:rPr lang="en-US" dirty="0">
                <a:ea typeface="Times New Roman"/>
                <a:cs typeface="Times New Roman"/>
              </a:rPr>
              <a:t>Payroll managers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Vending machines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Structure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Micromanaging</a:t>
            </a:r>
          </a:p>
          <a:p>
            <a:pPr marL="342900" lvl="0">
              <a:lnSpc>
                <a:spcPct val="115000"/>
              </a:lnSpc>
              <a:spcBef>
                <a:spcPts val="1200"/>
              </a:spcBef>
              <a:spcAft>
                <a:spcPts val="1000"/>
              </a:spcAft>
              <a:buFont typeface="+mj-lt"/>
              <a:buAutoNum type="arabicPeriod" startAt="2"/>
            </a:pPr>
            <a:r>
              <a:rPr lang="en-US" dirty="0">
                <a:ea typeface="Times New Roman"/>
                <a:cs typeface="Times New Roman"/>
              </a:rPr>
              <a:t>People rely on processes that clearly _________ their roles and responsibilities.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Insinuate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Define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Block</a:t>
            </a:r>
          </a:p>
          <a:p>
            <a:pPr marL="685800" lvl="0">
              <a:lnSpc>
                <a:spcPct val="115000"/>
              </a:lnSpc>
              <a:spcBef>
                <a:spcPts val="0"/>
              </a:spcBef>
              <a:spcAft>
                <a:spcPts val="0"/>
              </a:spcAft>
              <a:buFont typeface="+mj-lt"/>
              <a:buAutoNum type="alphaLcParenR"/>
            </a:pPr>
            <a:r>
              <a:rPr lang="en-US" dirty="0">
                <a:ea typeface="Times New Roman"/>
                <a:cs typeface="Times New Roman"/>
              </a:rPr>
              <a:t>Eliminate</a:t>
            </a:r>
          </a:p>
        </p:txBody>
      </p:sp>
    </p:spTree>
    <p:extLst>
      <p:ext uri="{BB962C8B-B14F-4D97-AF65-F5344CB8AC3E}">
        <p14:creationId xmlns:p14="http://schemas.microsoft.com/office/powerpoint/2010/main" val="261685749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Middle managers need to address the _________ element as they design structures and processes to help guide their employees.</a:t>
            </a:r>
          </a:p>
          <a:p>
            <a:pPr marL="685800" lvl="0">
              <a:lnSpc>
                <a:spcPct val="115000"/>
              </a:lnSpc>
              <a:spcBef>
                <a:spcPts val="0"/>
              </a:spcBef>
              <a:spcAft>
                <a:spcPts val="0"/>
              </a:spcAft>
              <a:buFont typeface="+mj-lt"/>
              <a:buAutoNum type="alphaLcParenR"/>
            </a:pPr>
            <a:r>
              <a:rPr lang="en-US" dirty="0">
                <a:ea typeface="Times New Roman"/>
                <a:cs typeface="Times New Roman"/>
              </a:rPr>
              <a:t>Fifth</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Born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Human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Humanoid</a:t>
            </a:r>
          </a:p>
          <a:p>
            <a:pPr marL="342900" lvl="0">
              <a:lnSpc>
                <a:spcPct val="115000"/>
              </a:lnSpc>
              <a:spcBef>
                <a:spcPts val="1200"/>
              </a:spcBef>
              <a:spcAft>
                <a:spcPts val="1000"/>
              </a:spcAft>
              <a:buFont typeface="+mj-lt"/>
              <a:buAutoNum type="arabicPeriod" startAt="4"/>
            </a:pPr>
            <a:r>
              <a:rPr lang="en-US" dirty="0">
                <a:ea typeface="Times New Roman"/>
                <a:cs typeface="Times New Roman"/>
              </a:rPr>
              <a:t>______________________ is the process that divides work groups into areas.</a:t>
            </a:r>
          </a:p>
          <a:p>
            <a:pPr marL="685800" lvl="0">
              <a:lnSpc>
                <a:spcPct val="115000"/>
              </a:lnSpc>
              <a:spcBef>
                <a:spcPts val="0"/>
              </a:spcBef>
              <a:spcAft>
                <a:spcPts val="0"/>
              </a:spcAft>
              <a:buFont typeface="+mj-lt"/>
              <a:buAutoNum type="alphaLcParenR"/>
            </a:pPr>
            <a:r>
              <a:rPr lang="en-US" dirty="0">
                <a:ea typeface="Times New Roman"/>
                <a:cs typeface="Times New Roman"/>
              </a:rPr>
              <a:t>Compartmentalization</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Relaxation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Departmentalization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Infatuation</a:t>
            </a:r>
          </a:p>
          <a:p>
            <a:endParaRPr lang="en-US" dirty="0"/>
          </a:p>
        </p:txBody>
      </p:sp>
    </p:spTree>
    <p:extLst>
      <p:ext uri="{BB962C8B-B14F-4D97-AF65-F5344CB8AC3E}">
        <p14:creationId xmlns:p14="http://schemas.microsoft.com/office/powerpoint/2010/main" val="403141838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How many categories of departmentalization are there?</a:t>
            </a:r>
          </a:p>
          <a:p>
            <a:pPr marL="685800" lvl="0">
              <a:lnSpc>
                <a:spcPct val="115000"/>
              </a:lnSpc>
              <a:spcBef>
                <a:spcPts val="0"/>
              </a:spcBef>
              <a:spcAft>
                <a:spcPts val="0"/>
              </a:spcAft>
              <a:buFont typeface="+mj-lt"/>
              <a:buAutoNum type="alphaLcParenR"/>
            </a:pPr>
            <a:r>
              <a:rPr lang="en-US" dirty="0">
                <a:ea typeface="Times New Roman"/>
                <a:cs typeface="Times New Roman"/>
              </a:rPr>
              <a:t>Two</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Three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Four</a:t>
            </a:r>
          </a:p>
          <a:p>
            <a:pPr marL="342900" lvl="0">
              <a:lnSpc>
                <a:spcPct val="115000"/>
              </a:lnSpc>
              <a:spcBef>
                <a:spcPts val="1200"/>
              </a:spcBef>
              <a:spcAft>
                <a:spcPts val="1000"/>
              </a:spcAft>
              <a:buFont typeface="+mj-lt"/>
              <a:buAutoNum type="arabicPeriod" startAt="6"/>
            </a:pPr>
            <a:r>
              <a:rPr lang="en-US" dirty="0">
                <a:ea typeface="Times New Roman"/>
                <a:cs typeface="Times New Roman"/>
              </a:rPr>
              <a:t>Which is not a category of departmentalization?</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Financial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Product</a:t>
            </a:r>
          </a:p>
          <a:p>
            <a:pPr marL="685800" lvl="0">
              <a:lnSpc>
                <a:spcPct val="115000"/>
              </a:lnSpc>
              <a:spcBef>
                <a:spcPts val="0"/>
              </a:spcBef>
              <a:spcAft>
                <a:spcPts val="0"/>
              </a:spcAft>
              <a:buFont typeface="+mj-lt"/>
              <a:buAutoNum type="alphaLcParenR"/>
            </a:pPr>
            <a:r>
              <a:rPr lang="en-US" dirty="0">
                <a:ea typeface="Times New Roman"/>
                <a:cs typeface="Times New Roman"/>
              </a:rPr>
              <a:t>Functional</a:t>
            </a:r>
          </a:p>
          <a:p>
            <a:pPr marL="685800" lvl="0">
              <a:lnSpc>
                <a:spcPct val="115000"/>
              </a:lnSpc>
              <a:spcBef>
                <a:spcPts val="0"/>
              </a:spcBef>
              <a:spcAft>
                <a:spcPts val="0"/>
              </a:spcAft>
              <a:buFont typeface="+mj-lt"/>
              <a:buAutoNum type="alphaLcParenR"/>
            </a:pPr>
            <a:r>
              <a:rPr lang="en-US" dirty="0">
                <a:ea typeface="Times New Roman"/>
                <a:cs typeface="Times New Roman"/>
              </a:rPr>
              <a:t>Process</a:t>
            </a:r>
          </a:p>
          <a:p>
            <a:endParaRPr lang="en-US" dirty="0"/>
          </a:p>
        </p:txBody>
      </p:sp>
    </p:spTree>
    <p:extLst>
      <p:ext uri="{BB962C8B-B14F-4D97-AF65-F5344CB8AC3E}">
        <p14:creationId xmlns:p14="http://schemas.microsoft.com/office/powerpoint/2010/main" val="348326351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Which of these terms describes the location of an area?</a:t>
            </a:r>
          </a:p>
          <a:p>
            <a:pPr marL="685800" lvl="0">
              <a:lnSpc>
                <a:spcPct val="115000"/>
              </a:lnSpc>
              <a:spcBef>
                <a:spcPts val="0"/>
              </a:spcBef>
              <a:spcAft>
                <a:spcPts val="0"/>
              </a:spcAft>
              <a:buFont typeface="+mj-lt"/>
              <a:buAutoNum type="alphaLcParenR"/>
            </a:pPr>
            <a:r>
              <a:rPr lang="en-US" dirty="0">
                <a:ea typeface="Times New Roman"/>
                <a:cs typeface="Times New Roman"/>
              </a:rPr>
              <a:t>Generalization</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Gregarious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Geographic</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Geometry</a:t>
            </a:r>
          </a:p>
          <a:p>
            <a:pPr marL="342900" lvl="0">
              <a:lnSpc>
                <a:spcPct val="115000"/>
              </a:lnSpc>
              <a:spcBef>
                <a:spcPts val="1200"/>
              </a:spcBef>
              <a:spcAft>
                <a:spcPts val="1000"/>
              </a:spcAft>
              <a:buFont typeface="+mj-lt"/>
              <a:buAutoNum type="arabicPeriod" startAt="8"/>
            </a:pPr>
            <a:r>
              <a:rPr lang="en-US" dirty="0">
                <a:ea typeface="Times New Roman"/>
                <a:cs typeface="Times New Roman"/>
              </a:rPr>
              <a:t>Organizational ____________ is chain of command that establishes the authority of management and employees.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Authority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Sorority</a:t>
            </a:r>
          </a:p>
          <a:p>
            <a:pPr marL="685800" lvl="0">
              <a:lnSpc>
                <a:spcPct val="115000"/>
              </a:lnSpc>
              <a:spcBef>
                <a:spcPts val="0"/>
              </a:spcBef>
              <a:spcAft>
                <a:spcPts val="0"/>
              </a:spcAft>
              <a:buFont typeface="+mj-lt"/>
              <a:buAutoNum type="alphaLcParenR"/>
            </a:pPr>
            <a:r>
              <a:rPr lang="en-US" dirty="0">
                <a:ea typeface="Times New Roman"/>
                <a:cs typeface="Times New Roman"/>
              </a:rPr>
              <a:t>Fraternity</a:t>
            </a:r>
          </a:p>
          <a:p>
            <a:pPr marL="685800" lvl="0">
              <a:lnSpc>
                <a:spcPct val="115000"/>
              </a:lnSpc>
              <a:spcBef>
                <a:spcPts val="0"/>
              </a:spcBef>
              <a:spcAft>
                <a:spcPts val="0"/>
              </a:spcAft>
              <a:buFont typeface="+mj-lt"/>
              <a:buAutoNum type="alphaLcParenR"/>
            </a:pPr>
            <a:r>
              <a:rPr lang="en-US" dirty="0">
                <a:ea typeface="Times New Roman"/>
                <a:cs typeface="Times New Roman"/>
              </a:rPr>
              <a:t>Paternity</a:t>
            </a:r>
          </a:p>
        </p:txBody>
      </p:sp>
    </p:spTree>
    <p:extLst>
      <p:ext uri="{BB962C8B-B14F-4D97-AF65-F5344CB8AC3E}">
        <p14:creationId xmlns:p14="http://schemas.microsoft.com/office/powerpoint/2010/main" val="88010693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Which of these defines direct hierarchy?</a:t>
            </a:r>
          </a:p>
          <a:p>
            <a:pPr marL="685800" lvl="0">
              <a:lnSpc>
                <a:spcPct val="115000"/>
              </a:lnSpc>
              <a:spcBef>
                <a:spcPts val="0"/>
              </a:spcBef>
              <a:spcAft>
                <a:spcPts val="0"/>
              </a:spcAft>
              <a:buFont typeface="+mj-lt"/>
              <a:buAutoNum type="alphaLcParenR"/>
            </a:pPr>
            <a:r>
              <a:rPr lang="en-US" dirty="0">
                <a:ea typeface="Times New Roman"/>
                <a:cs typeface="Times New Roman"/>
              </a:rPr>
              <a:t>Employees have authority</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Employees have no authority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Direct flow of power from top to bottom</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No one is in charge</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Explaining the exact objectives that employees need to achieve in their jobs is an example of which of these?</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Assisting employees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Share objective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Trading tasks</a:t>
            </a:r>
          </a:p>
          <a:p>
            <a:pPr marL="685800" lvl="0">
              <a:lnSpc>
                <a:spcPct val="115000"/>
              </a:lnSpc>
              <a:spcBef>
                <a:spcPts val="0"/>
              </a:spcBef>
              <a:spcAft>
                <a:spcPts val="0"/>
              </a:spcAft>
              <a:buFont typeface="+mj-lt"/>
              <a:buAutoNum type="alphaLcParenR"/>
            </a:pPr>
            <a:r>
              <a:rPr lang="en-US" dirty="0">
                <a:ea typeface="Times New Roman"/>
                <a:cs typeface="Times New Roman"/>
              </a:rPr>
              <a:t>Implementing plans</a:t>
            </a:r>
          </a:p>
        </p:txBody>
      </p:sp>
    </p:spTree>
    <p:extLst>
      <p:ext uri="{BB962C8B-B14F-4D97-AF65-F5344CB8AC3E}">
        <p14:creationId xmlns:p14="http://schemas.microsoft.com/office/powerpoint/2010/main" val="312216107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Module  Ten: </a:t>
            </a:r>
            <a:br>
              <a:rPr lang="en-US" dirty="0"/>
            </a:br>
            <a:r>
              <a:rPr lang="en-US" dirty="0"/>
              <a:t>Managing Teams</a:t>
            </a:r>
          </a:p>
        </p:txBody>
      </p:sp>
      <p:sp>
        <p:nvSpPr>
          <p:cNvPr id="53252" name="Text Placeholder 4"/>
          <p:cNvSpPr>
            <a:spLocks noGrp="1"/>
          </p:cNvSpPr>
          <p:nvPr>
            <p:ph type="body" sz="quarter" idx="10"/>
          </p:nvPr>
        </p:nvSpPr>
        <p:spPr/>
        <p:txBody>
          <a:bodyPr/>
          <a:lstStyle/>
          <a:p>
            <a:pPr>
              <a:lnSpc>
                <a:spcPct val="115000"/>
              </a:lnSpc>
              <a:spcBef>
                <a:spcPts val="0"/>
              </a:spcBef>
              <a:spcAft>
                <a:spcPts val="1000"/>
              </a:spcAft>
              <a:defRPr/>
            </a:pPr>
            <a:r>
              <a:rPr lang="en-US" dirty="0">
                <a:ea typeface="Times New Roman"/>
                <a:cs typeface="Times New Roman"/>
              </a:rPr>
              <a:t>If everyone is moving forward together, then success takes care of itself.</a:t>
            </a:r>
          </a:p>
          <a:p>
            <a:pPr algn="ctr">
              <a:lnSpc>
                <a:spcPct val="115000"/>
              </a:lnSpc>
              <a:spcBef>
                <a:spcPts val="0"/>
              </a:spcBef>
              <a:spcAft>
                <a:spcPts val="1000"/>
              </a:spcAft>
              <a:defRPr/>
            </a:pPr>
            <a:r>
              <a:rPr lang="en-US" b="1" dirty="0">
                <a:ea typeface="Times New Roman"/>
                <a:cs typeface="Times New Roman"/>
              </a:rPr>
              <a:t>Henry Ford</a:t>
            </a:r>
          </a:p>
        </p:txBody>
      </p:sp>
      <p:sp>
        <p:nvSpPr>
          <p:cNvPr id="53251" name="Content Placeholder 3"/>
          <p:cNvSpPr>
            <a:spLocks noGrp="1"/>
          </p:cNvSpPr>
          <p:nvPr>
            <p:ph type="body" sz="quarter" idx="11"/>
          </p:nvPr>
        </p:nvSpPr>
        <p:spPr/>
        <p:txBody>
          <a:bodyPr/>
          <a:lstStyle/>
          <a:p>
            <a:pPr marL="0"/>
            <a:r>
              <a:rPr lang="en-US" sz="2800" dirty="0"/>
              <a:t>Middle managers are usually in charge of teams. Managing teams is difficult but rewarding. Teams are made up of individuals who have to learn to work together as a single unit. Teammates often go through a difficult adjustment period before they reach their optimal level of performance. Fortunately, the right leadership will enhance the effectiveness of teams. </a:t>
            </a:r>
            <a:endParaRPr lang="en-US"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F1455BD6-C292-4827-9950-2694E6C8A7B5}"/>
              </a:ext>
            </a:extLst>
          </p:cNvPr>
          <p:cNvSpPr>
            <a:spLocks noGrp="1"/>
          </p:cNvSpPr>
          <p:nvPr>
            <p:ph sz="quarter" idx="11"/>
          </p:nvPr>
        </p:nvSpPr>
        <p:spPr/>
        <p:txBody>
          <a:bodyPr/>
          <a:lstStyle/>
          <a:p>
            <a:endParaRPr lang="en-US"/>
          </a:p>
        </p:txBody>
      </p:sp>
      <p:sp>
        <p:nvSpPr>
          <p:cNvPr id="54274" name="Title 4"/>
          <p:cNvSpPr>
            <a:spLocks noGrp="1"/>
          </p:cNvSpPr>
          <p:nvPr>
            <p:ph type="title"/>
          </p:nvPr>
        </p:nvSpPr>
        <p:spPr/>
        <p:txBody>
          <a:bodyPr/>
          <a:lstStyle/>
          <a:p>
            <a:r>
              <a:rPr lang="en-US" dirty="0"/>
              <a:t>The Good and the Bad of Using Teams</a:t>
            </a:r>
          </a:p>
        </p:txBody>
      </p:sp>
      <p:grpSp>
        <p:nvGrpSpPr>
          <p:cNvPr id="2" name="Group 1">
            <a:extLst>
              <a:ext uri="{FF2B5EF4-FFF2-40B4-BE49-F238E27FC236}">
                <a16:creationId xmlns:a16="http://schemas.microsoft.com/office/drawing/2014/main" id="{5003D3AC-5C3A-4DFF-A4FA-561BBF30A4A4}"/>
              </a:ext>
            </a:extLst>
          </p:cNvPr>
          <p:cNvGrpSpPr/>
          <p:nvPr/>
        </p:nvGrpSpPr>
        <p:grpSpPr>
          <a:xfrm>
            <a:off x="2269214" y="1601347"/>
            <a:ext cx="4605570" cy="4523668"/>
            <a:chOff x="2269214" y="1601347"/>
            <a:chExt cx="4605570" cy="4523668"/>
          </a:xfrm>
        </p:grpSpPr>
        <p:sp>
          <p:nvSpPr>
            <p:cNvPr id="4" name="Freeform: Shape 3">
              <a:extLst>
                <a:ext uri="{FF2B5EF4-FFF2-40B4-BE49-F238E27FC236}">
                  <a16:creationId xmlns:a16="http://schemas.microsoft.com/office/drawing/2014/main" id="{0B3E0E4B-4F79-4C5D-9998-A7E7E1C394A3}"/>
                </a:ext>
              </a:extLst>
            </p:cNvPr>
            <p:cNvSpPr/>
            <p:nvPr/>
          </p:nvSpPr>
          <p:spPr>
            <a:xfrm>
              <a:off x="2269214" y="1601347"/>
              <a:ext cx="1904702" cy="952351"/>
            </a:xfrm>
            <a:custGeom>
              <a:avLst/>
              <a:gdLst>
                <a:gd name="connsiteX0" fmla="*/ 0 w 1904702"/>
                <a:gd name="connsiteY0" fmla="*/ 95235 h 952351"/>
                <a:gd name="connsiteX1" fmla="*/ 95235 w 1904702"/>
                <a:gd name="connsiteY1" fmla="*/ 0 h 952351"/>
                <a:gd name="connsiteX2" fmla="*/ 1809467 w 1904702"/>
                <a:gd name="connsiteY2" fmla="*/ 0 h 952351"/>
                <a:gd name="connsiteX3" fmla="*/ 1904702 w 1904702"/>
                <a:gd name="connsiteY3" fmla="*/ 95235 h 952351"/>
                <a:gd name="connsiteX4" fmla="*/ 1904702 w 1904702"/>
                <a:gd name="connsiteY4" fmla="*/ 857116 h 952351"/>
                <a:gd name="connsiteX5" fmla="*/ 1809467 w 1904702"/>
                <a:gd name="connsiteY5" fmla="*/ 952351 h 952351"/>
                <a:gd name="connsiteX6" fmla="*/ 95235 w 1904702"/>
                <a:gd name="connsiteY6" fmla="*/ 952351 h 952351"/>
                <a:gd name="connsiteX7" fmla="*/ 0 w 1904702"/>
                <a:gd name="connsiteY7" fmla="*/ 857116 h 952351"/>
                <a:gd name="connsiteX8" fmla="*/ 0 w 1904702"/>
                <a:gd name="connsiteY8" fmla="*/ 95235 h 95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4702" h="952351">
                  <a:moveTo>
                    <a:pt x="0" y="95235"/>
                  </a:moveTo>
                  <a:cubicBezTo>
                    <a:pt x="0" y="42638"/>
                    <a:pt x="42638" y="0"/>
                    <a:pt x="95235" y="0"/>
                  </a:cubicBezTo>
                  <a:lnTo>
                    <a:pt x="1809467" y="0"/>
                  </a:lnTo>
                  <a:cubicBezTo>
                    <a:pt x="1862064" y="0"/>
                    <a:pt x="1904702" y="42638"/>
                    <a:pt x="1904702" y="95235"/>
                  </a:cubicBezTo>
                  <a:lnTo>
                    <a:pt x="1904702" y="857116"/>
                  </a:lnTo>
                  <a:cubicBezTo>
                    <a:pt x="1904702" y="909713"/>
                    <a:pt x="1862064" y="952351"/>
                    <a:pt x="1809467" y="952351"/>
                  </a:cubicBezTo>
                  <a:lnTo>
                    <a:pt x="95235" y="952351"/>
                  </a:lnTo>
                  <a:cubicBezTo>
                    <a:pt x="42638" y="952351"/>
                    <a:pt x="0" y="909713"/>
                    <a:pt x="0" y="857116"/>
                  </a:cubicBezTo>
                  <a:lnTo>
                    <a:pt x="0" y="95235"/>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30763" tIns="96473" rIns="130763" bIns="96473" numCol="1" spcCol="1270" anchor="ctr" anchorCtr="0">
              <a:noAutofit/>
            </a:bodyPr>
            <a:lstStyle/>
            <a:p>
              <a:pPr marL="0" lvl="0" indent="0" algn="ctr" defTabSz="2400300">
                <a:lnSpc>
                  <a:spcPct val="90000"/>
                </a:lnSpc>
                <a:spcBef>
                  <a:spcPct val="0"/>
                </a:spcBef>
                <a:spcAft>
                  <a:spcPct val="35000"/>
                </a:spcAft>
                <a:buNone/>
              </a:pPr>
              <a:r>
                <a:rPr lang="en-US" sz="5400" kern="1200" dirty="0"/>
                <a:t>Good</a:t>
              </a:r>
            </a:p>
          </p:txBody>
        </p:sp>
        <p:sp>
          <p:nvSpPr>
            <p:cNvPr id="5" name="Freeform: Shape 4">
              <a:extLst>
                <a:ext uri="{FF2B5EF4-FFF2-40B4-BE49-F238E27FC236}">
                  <a16:creationId xmlns:a16="http://schemas.microsoft.com/office/drawing/2014/main" id="{9EBD7F8A-85DA-4C0C-82D8-5FCA481525EA}"/>
                </a:ext>
              </a:extLst>
            </p:cNvPr>
            <p:cNvSpPr/>
            <p:nvPr/>
          </p:nvSpPr>
          <p:spPr>
            <a:xfrm>
              <a:off x="2459685" y="2553698"/>
              <a:ext cx="190470" cy="714263"/>
            </a:xfrm>
            <a:custGeom>
              <a:avLst/>
              <a:gdLst/>
              <a:ahLst/>
              <a:cxnLst/>
              <a:rect l="0" t="0" r="0" b="0"/>
              <a:pathLst>
                <a:path>
                  <a:moveTo>
                    <a:pt x="0" y="0"/>
                  </a:moveTo>
                  <a:lnTo>
                    <a:pt x="0" y="714263"/>
                  </a:lnTo>
                  <a:lnTo>
                    <a:pt x="190470" y="714263"/>
                  </a:lnTo>
                </a:path>
              </a:pathLst>
            </a:custGeom>
            <a:noFill/>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2FC92030-8F34-4EF6-B0C8-0C462F8FE77D}"/>
                </a:ext>
              </a:extLst>
            </p:cNvPr>
            <p:cNvSpPr/>
            <p:nvPr/>
          </p:nvSpPr>
          <p:spPr>
            <a:xfrm>
              <a:off x="2650155" y="2791786"/>
              <a:ext cx="1843751" cy="952351"/>
            </a:xfrm>
            <a:custGeom>
              <a:avLst/>
              <a:gdLst>
                <a:gd name="connsiteX0" fmla="*/ 0 w 1843751"/>
                <a:gd name="connsiteY0" fmla="*/ 95235 h 952351"/>
                <a:gd name="connsiteX1" fmla="*/ 95235 w 1843751"/>
                <a:gd name="connsiteY1" fmla="*/ 0 h 952351"/>
                <a:gd name="connsiteX2" fmla="*/ 1748516 w 1843751"/>
                <a:gd name="connsiteY2" fmla="*/ 0 h 952351"/>
                <a:gd name="connsiteX3" fmla="*/ 1843751 w 1843751"/>
                <a:gd name="connsiteY3" fmla="*/ 95235 h 952351"/>
                <a:gd name="connsiteX4" fmla="*/ 1843751 w 1843751"/>
                <a:gd name="connsiteY4" fmla="*/ 857116 h 952351"/>
                <a:gd name="connsiteX5" fmla="*/ 1748516 w 1843751"/>
                <a:gd name="connsiteY5" fmla="*/ 952351 h 952351"/>
                <a:gd name="connsiteX6" fmla="*/ 95235 w 1843751"/>
                <a:gd name="connsiteY6" fmla="*/ 952351 h 952351"/>
                <a:gd name="connsiteX7" fmla="*/ 0 w 1843751"/>
                <a:gd name="connsiteY7" fmla="*/ 857116 h 952351"/>
                <a:gd name="connsiteX8" fmla="*/ 0 w 1843751"/>
                <a:gd name="connsiteY8" fmla="*/ 95235 h 95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3751" h="952351">
                  <a:moveTo>
                    <a:pt x="0" y="95235"/>
                  </a:moveTo>
                  <a:cubicBezTo>
                    <a:pt x="0" y="42638"/>
                    <a:pt x="42638" y="0"/>
                    <a:pt x="95235" y="0"/>
                  </a:cubicBezTo>
                  <a:lnTo>
                    <a:pt x="1748516" y="0"/>
                  </a:lnTo>
                  <a:cubicBezTo>
                    <a:pt x="1801113" y="0"/>
                    <a:pt x="1843751" y="42638"/>
                    <a:pt x="1843751" y="95235"/>
                  </a:cubicBezTo>
                  <a:lnTo>
                    <a:pt x="1843751" y="857116"/>
                  </a:lnTo>
                  <a:cubicBezTo>
                    <a:pt x="1843751" y="909713"/>
                    <a:pt x="1801113" y="952351"/>
                    <a:pt x="1748516" y="952351"/>
                  </a:cubicBezTo>
                  <a:lnTo>
                    <a:pt x="95235" y="952351"/>
                  </a:lnTo>
                  <a:cubicBezTo>
                    <a:pt x="42638" y="952351"/>
                    <a:pt x="0" y="909713"/>
                    <a:pt x="0" y="857116"/>
                  </a:cubicBezTo>
                  <a:lnTo>
                    <a:pt x="0" y="95235"/>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1233" tIns="63453" rIns="81233" bIns="63453" numCol="1" spcCol="1270" anchor="ctr" anchorCtr="0">
              <a:noAutofit/>
            </a:bodyPr>
            <a:lstStyle/>
            <a:p>
              <a:pPr marL="0" lvl="0" indent="0" algn="ctr" defTabSz="1244600">
                <a:lnSpc>
                  <a:spcPct val="90000"/>
                </a:lnSpc>
                <a:spcBef>
                  <a:spcPct val="0"/>
                </a:spcBef>
                <a:spcAft>
                  <a:spcPct val="35000"/>
                </a:spcAft>
                <a:buNone/>
              </a:pPr>
              <a:r>
                <a:rPr lang="en-US" sz="2800" kern="1200" dirty="0"/>
                <a:t>Faster</a:t>
              </a:r>
            </a:p>
          </p:txBody>
        </p:sp>
        <p:sp>
          <p:nvSpPr>
            <p:cNvPr id="7" name="Freeform: Shape 6">
              <a:extLst>
                <a:ext uri="{FF2B5EF4-FFF2-40B4-BE49-F238E27FC236}">
                  <a16:creationId xmlns:a16="http://schemas.microsoft.com/office/drawing/2014/main" id="{1732FFE7-1910-4B5D-83DD-DBDB3B15ED5D}"/>
                </a:ext>
              </a:extLst>
            </p:cNvPr>
            <p:cNvSpPr/>
            <p:nvPr/>
          </p:nvSpPr>
          <p:spPr>
            <a:xfrm>
              <a:off x="2459685" y="2553698"/>
              <a:ext cx="190470" cy="1904702"/>
            </a:xfrm>
            <a:custGeom>
              <a:avLst/>
              <a:gdLst/>
              <a:ahLst/>
              <a:cxnLst/>
              <a:rect l="0" t="0" r="0" b="0"/>
              <a:pathLst>
                <a:path>
                  <a:moveTo>
                    <a:pt x="0" y="0"/>
                  </a:moveTo>
                  <a:lnTo>
                    <a:pt x="0" y="1904702"/>
                  </a:lnTo>
                  <a:lnTo>
                    <a:pt x="190470" y="1904702"/>
                  </a:lnTo>
                </a:path>
              </a:pathLst>
            </a:custGeom>
            <a:noFill/>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8" name="Freeform: Shape 7">
              <a:extLst>
                <a:ext uri="{FF2B5EF4-FFF2-40B4-BE49-F238E27FC236}">
                  <a16:creationId xmlns:a16="http://schemas.microsoft.com/office/drawing/2014/main" id="{2630C120-7A5F-495B-9F1A-B4B54EE01DFC}"/>
                </a:ext>
              </a:extLst>
            </p:cNvPr>
            <p:cNvSpPr/>
            <p:nvPr/>
          </p:nvSpPr>
          <p:spPr>
            <a:xfrm>
              <a:off x="2650155" y="3982225"/>
              <a:ext cx="1843751" cy="952351"/>
            </a:xfrm>
            <a:custGeom>
              <a:avLst/>
              <a:gdLst>
                <a:gd name="connsiteX0" fmla="*/ 0 w 1843751"/>
                <a:gd name="connsiteY0" fmla="*/ 95235 h 952351"/>
                <a:gd name="connsiteX1" fmla="*/ 95235 w 1843751"/>
                <a:gd name="connsiteY1" fmla="*/ 0 h 952351"/>
                <a:gd name="connsiteX2" fmla="*/ 1748516 w 1843751"/>
                <a:gd name="connsiteY2" fmla="*/ 0 h 952351"/>
                <a:gd name="connsiteX3" fmla="*/ 1843751 w 1843751"/>
                <a:gd name="connsiteY3" fmla="*/ 95235 h 952351"/>
                <a:gd name="connsiteX4" fmla="*/ 1843751 w 1843751"/>
                <a:gd name="connsiteY4" fmla="*/ 857116 h 952351"/>
                <a:gd name="connsiteX5" fmla="*/ 1748516 w 1843751"/>
                <a:gd name="connsiteY5" fmla="*/ 952351 h 952351"/>
                <a:gd name="connsiteX6" fmla="*/ 95235 w 1843751"/>
                <a:gd name="connsiteY6" fmla="*/ 952351 h 952351"/>
                <a:gd name="connsiteX7" fmla="*/ 0 w 1843751"/>
                <a:gd name="connsiteY7" fmla="*/ 857116 h 952351"/>
                <a:gd name="connsiteX8" fmla="*/ 0 w 1843751"/>
                <a:gd name="connsiteY8" fmla="*/ 95235 h 95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3751" h="952351">
                  <a:moveTo>
                    <a:pt x="0" y="95235"/>
                  </a:moveTo>
                  <a:cubicBezTo>
                    <a:pt x="0" y="42638"/>
                    <a:pt x="42638" y="0"/>
                    <a:pt x="95235" y="0"/>
                  </a:cubicBezTo>
                  <a:lnTo>
                    <a:pt x="1748516" y="0"/>
                  </a:lnTo>
                  <a:cubicBezTo>
                    <a:pt x="1801113" y="0"/>
                    <a:pt x="1843751" y="42638"/>
                    <a:pt x="1843751" y="95235"/>
                  </a:cubicBezTo>
                  <a:lnTo>
                    <a:pt x="1843751" y="857116"/>
                  </a:lnTo>
                  <a:cubicBezTo>
                    <a:pt x="1843751" y="909713"/>
                    <a:pt x="1801113" y="952351"/>
                    <a:pt x="1748516" y="952351"/>
                  </a:cubicBezTo>
                  <a:lnTo>
                    <a:pt x="95235" y="952351"/>
                  </a:lnTo>
                  <a:cubicBezTo>
                    <a:pt x="42638" y="952351"/>
                    <a:pt x="0" y="909713"/>
                    <a:pt x="0" y="857116"/>
                  </a:cubicBezTo>
                  <a:lnTo>
                    <a:pt x="0" y="95235"/>
                  </a:lnTo>
                  <a:close/>
                </a:path>
              </a:pathLst>
            </a:custGeom>
          </p:spPr>
          <p:style>
            <a:lnRef idx="2">
              <a:schemeClr val="accent3">
                <a:hueOff val="2250053"/>
                <a:satOff val="-3376"/>
                <a:lumOff val="-549"/>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1233" tIns="63453" rIns="81233" bIns="63453" numCol="1" spcCol="1270" anchor="ctr" anchorCtr="0">
              <a:noAutofit/>
            </a:bodyPr>
            <a:lstStyle/>
            <a:p>
              <a:pPr marL="0" lvl="0" indent="0" algn="ctr" defTabSz="1244600">
                <a:lnSpc>
                  <a:spcPct val="90000"/>
                </a:lnSpc>
                <a:spcBef>
                  <a:spcPct val="0"/>
                </a:spcBef>
                <a:spcAft>
                  <a:spcPct val="35000"/>
                </a:spcAft>
                <a:buNone/>
              </a:pPr>
              <a:r>
                <a:rPr lang="en-US" sz="2800" kern="1200" dirty="0"/>
                <a:t>Ideas</a:t>
              </a:r>
            </a:p>
          </p:txBody>
        </p:sp>
        <p:sp>
          <p:nvSpPr>
            <p:cNvPr id="9" name="Freeform: Shape 8">
              <a:extLst>
                <a:ext uri="{FF2B5EF4-FFF2-40B4-BE49-F238E27FC236}">
                  <a16:creationId xmlns:a16="http://schemas.microsoft.com/office/drawing/2014/main" id="{667CCF7C-1224-4999-996D-C3F1CA37CDA3}"/>
                </a:ext>
              </a:extLst>
            </p:cNvPr>
            <p:cNvSpPr/>
            <p:nvPr/>
          </p:nvSpPr>
          <p:spPr>
            <a:xfrm>
              <a:off x="2459685" y="2553698"/>
              <a:ext cx="190470" cy="3095141"/>
            </a:xfrm>
            <a:custGeom>
              <a:avLst/>
              <a:gdLst/>
              <a:ahLst/>
              <a:cxnLst/>
              <a:rect l="0" t="0" r="0" b="0"/>
              <a:pathLst>
                <a:path>
                  <a:moveTo>
                    <a:pt x="0" y="0"/>
                  </a:moveTo>
                  <a:lnTo>
                    <a:pt x="0" y="3095141"/>
                  </a:lnTo>
                  <a:lnTo>
                    <a:pt x="190470" y="3095141"/>
                  </a:lnTo>
                </a:path>
              </a:pathLst>
            </a:custGeom>
            <a:noFill/>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0" name="Freeform: Shape 9">
              <a:extLst>
                <a:ext uri="{FF2B5EF4-FFF2-40B4-BE49-F238E27FC236}">
                  <a16:creationId xmlns:a16="http://schemas.microsoft.com/office/drawing/2014/main" id="{57DF9D66-3AC8-480B-B0DD-77B6F006EAC8}"/>
                </a:ext>
              </a:extLst>
            </p:cNvPr>
            <p:cNvSpPr/>
            <p:nvPr/>
          </p:nvSpPr>
          <p:spPr>
            <a:xfrm>
              <a:off x="2650155" y="5172664"/>
              <a:ext cx="1843751" cy="952351"/>
            </a:xfrm>
            <a:custGeom>
              <a:avLst/>
              <a:gdLst>
                <a:gd name="connsiteX0" fmla="*/ 0 w 1843751"/>
                <a:gd name="connsiteY0" fmla="*/ 95235 h 952351"/>
                <a:gd name="connsiteX1" fmla="*/ 95235 w 1843751"/>
                <a:gd name="connsiteY1" fmla="*/ 0 h 952351"/>
                <a:gd name="connsiteX2" fmla="*/ 1748516 w 1843751"/>
                <a:gd name="connsiteY2" fmla="*/ 0 h 952351"/>
                <a:gd name="connsiteX3" fmla="*/ 1843751 w 1843751"/>
                <a:gd name="connsiteY3" fmla="*/ 95235 h 952351"/>
                <a:gd name="connsiteX4" fmla="*/ 1843751 w 1843751"/>
                <a:gd name="connsiteY4" fmla="*/ 857116 h 952351"/>
                <a:gd name="connsiteX5" fmla="*/ 1748516 w 1843751"/>
                <a:gd name="connsiteY5" fmla="*/ 952351 h 952351"/>
                <a:gd name="connsiteX6" fmla="*/ 95235 w 1843751"/>
                <a:gd name="connsiteY6" fmla="*/ 952351 h 952351"/>
                <a:gd name="connsiteX7" fmla="*/ 0 w 1843751"/>
                <a:gd name="connsiteY7" fmla="*/ 857116 h 952351"/>
                <a:gd name="connsiteX8" fmla="*/ 0 w 1843751"/>
                <a:gd name="connsiteY8" fmla="*/ 95235 h 95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3751" h="952351">
                  <a:moveTo>
                    <a:pt x="0" y="95235"/>
                  </a:moveTo>
                  <a:cubicBezTo>
                    <a:pt x="0" y="42638"/>
                    <a:pt x="42638" y="0"/>
                    <a:pt x="95235" y="0"/>
                  </a:cubicBezTo>
                  <a:lnTo>
                    <a:pt x="1748516" y="0"/>
                  </a:lnTo>
                  <a:cubicBezTo>
                    <a:pt x="1801113" y="0"/>
                    <a:pt x="1843751" y="42638"/>
                    <a:pt x="1843751" y="95235"/>
                  </a:cubicBezTo>
                  <a:lnTo>
                    <a:pt x="1843751" y="857116"/>
                  </a:lnTo>
                  <a:cubicBezTo>
                    <a:pt x="1843751" y="909713"/>
                    <a:pt x="1801113" y="952351"/>
                    <a:pt x="1748516" y="952351"/>
                  </a:cubicBezTo>
                  <a:lnTo>
                    <a:pt x="95235" y="952351"/>
                  </a:lnTo>
                  <a:cubicBezTo>
                    <a:pt x="42638" y="952351"/>
                    <a:pt x="0" y="909713"/>
                    <a:pt x="0" y="857116"/>
                  </a:cubicBezTo>
                  <a:lnTo>
                    <a:pt x="0" y="95235"/>
                  </a:lnTo>
                  <a:close/>
                </a:path>
              </a:pathLst>
            </a:custGeom>
          </p:spPr>
          <p:style>
            <a:lnRef idx="2">
              <a:schemeClr val="accent3">
                <a:hueOff val="4500106"/>
                <a:satOff val="-6752"/>
                <a:lumOff val="-109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1233" tIns="63453" rIns="81233" bIns="63453" numCol="1" spcCol="1270" anchor="ctr" anchorCtr="0">
              <a:noAutofit/>
            </a:bodyPr>
            <a:lstStyle/>
            <a:p>
              <a:pPr marL="0" lvl="0" indent="0" algn="ctr" defTabSz="1244600">
                <a:lnSpc>
                  <a:spcPct val="90000"/>
                </a:lnSpc>
                <a:spcBef>
                  <a:spcPct val="0"/>
                </a:spcBef>
                <a:spcAft>
                  <a:spcPct val="35000"/>
                </a:spcAft>
                <a:buNone/>
              </a:pPr>
              <a:r>
                <a:rPr lang="en-US" sz="2800" kern="1200" dirty="0"/>
                <a:t>Consistent</a:t>
              </a:r>
            </a:p>
          </p:txBody>
        </p:sp>
        <p:sp>
          <p:nvSpPr>
            <p:cNvPr id="11" name="Freeform: Shape 10">
              <a:extLst>
                <a:ext uri="{FF2B5EF4-FFF2-40B4-BE49-F238E27FC236}">
                  <a16:creationId xmlns:a16="http://schemas.microsoft.com/office/drawing/2014/main" id="{25867603-AC05-41EE-BAC1-CA5F6CA44EA0}"/>
                </a:ext>
              </a:extLst>
            </p:cNvPr>
            <p:cNvSpPr/>
            <p:nvPr/>
          </p:nvSpPr>
          <p:spPr>
            <a:xfrm>
              <a:off x="4650092" y="1601347"/>
              <a:ext cx="1904702" cy="952351"/>
            </a:xfrm>
            <a:custGeom>
              <a:avLst/>
              <a:gdLst>
                <a:gd name="connsiteX0" fmla="*/ 0 w 1904702"/>
                <a:gd name="connsiteY0" fmla="*/ 95235 h 952351"/>
                <a:gd name="connsiteX1" fmla="*/ 95235 w 1904702"/>
                <a:gd name="connsiteY1" fmla="*/ 0 h 952351"/>
                <a:gd name="connsiteX2" fmla="*/ 1809467 w 1904702"/>
                <a:gd name="connsiteY2" fmla="*/ 0 h 952351"/>
                <a:gd name="connsiteX3" fmla="*/ 1904702 w 1904702"/>
                <a:gd name="connsiteY3" fmla="*/ 95235 h 952351"/>
                <a:gd name="connsiteX4" fmla="*/ 1904702 w 1904702"/>
                <a:gd name="connsiteY4" fmla="*/ 857116 h 952351"/>
                <a:gd name="connsiteX5" fmla="*/ 1809467 w 1904702"/>
                <a:gd name="connsiteY5" fmla="*/ 952351 h 952351"/>
                <a:gd name="connsiteX6" fmla="*/ 95235 w 1904702"/>
                <a:gd name="connsiteY6" fmla="*/ 952351 h 952351"/>
                <a:gd name="connsiteX7" fmla="*/ 0 w 1904702"/>
                <a:gd name="connsiteY7" fmla="*/ 857116 h 952351"/>
                <a:gd name="connsiteX8" fmla="*/ 0 w 1904702"/>
                <a:gd name="connsiteY8" fmla="*/ 95235 h 95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4702" h="952351">
                  <a:moveTo>
                    <a:pt x="0" y="95235"/>
                  </a:moveTo>
                  <a:cubicBezTo>
                    <a:pt x="0" y="42638"/>
                    <a:pt x="42638" y="0"/>
                    <a:pt x="95235" y="0"/>
                  </a:cubicBezTo>
                  <a:lnTo>
                    <a:pt x="1809467" y="0"/>
                  </a:lnTo>
                  <a:cubicBezTo>
                    <a:pt x="1862064" y="0"/>
                    <a:pt x="1904702" y="42638"/>
                    <a:pt x="1904702" y="95235"/>
                  </a:cubicBezTo>
                  <a:lnTo>
                    <a:pt x="1904702" y="857116"/>
                  </a:lnTo>
                  <a:cubicBezTo>
                    <a:pt x="1904702" y="909713"/>
                    <a:pt x="1862064" y="952351"/>
                    <a:pt x="1809467" y="952351"/>
                  </a:cubicBezTo>
                  <a:lnTo>
                    <a:pt x="95235" y="952351"/>
                  </a:lnTo>
                  <a:cubicBezTo>
                    <a:pt x="42638" y="952351"/>
                    <a:pt x="0" y="909713"/>
                    <a:pt x="0" y="857116"/>
                  </a:cubicBezTo>
                  <a:lnTo>
                    <a:pt x="0" y="95235"/>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30763" tIns="96473" rIns="130763" bIns="96473" numCol="1" spcCol="1270" anchor="ctr" anchorCtr="0">
              <a:noAutofit/>
            </a:bodyPr>
            <a:lstStyle/>
            <a:p>
              <a:pPr marL="0" lvl="0" indent="0" algn="ctr" defTabSz="2400300">
                <a:lnSpc>
                  <a:spcPct val="90000"/>
                </a:lnSpc>
                <a:spcBef>
                  <a:spcPct val="0"/>
                </a:spcBef>
                <a:spcAft>
                  <a:spcPct val="35000"/>
                </a:spcAft>
                <a:buNone/>
              </a:pPr>
              <a:r>
                <a:rPr lang="en-US" sz="5400" kern="1200" dirty="0"/>
                <a:t>Bad</a:t>
              </a:r>
            </a:p>
          </p:txBody>
        </p:sp>
        <p:sp>
          <p:nvSpPr>
            <p:cNvPr id="12" name="Freeform: Shape 11">
              <a:extLst>
                <a:ext uri="{FF2B5EF4-FFF2-40B4-BE49-F238E27FC236}">
                  <a16:creationId xmlns:a16="http://schemas.microsoft.com/office/drawing/2014/main" id="{BFB0B0B8-631F-498C-AAD9-AFAC60D406DB}"/>
                </a:ext>
              </a:extLst>
            </p:cNvPr>
            <p:cNvSpPr/>
            <p:nvPr/>
          </p:nvSpPr>
          <p:spPr>
            <a:xfrm>
              <a:off x="4840563" y="2553698"/>
              <a:ext cx="190470" cy="714263"/>
            </a:xfrm>
            <a:custGeom>
              <a:avLst/>
              <a:gdLst/>
              <a:ahLst/>
              <a:cxnLst/>
              <a:rect l="0" t="0" r="0" b="0"/>
              <a:pathLst>
                <a:path>
                  <a:moveTo>
                    <a:pt x="0" y="0"/>
                  </a:moveTo>
                  <a:lnTo>
                    <a:pt x="0" y="714263"/>
                  </a:lnTo>
                  <a:lnTo>
                    <a:pt x="190470" y="714263"/>
                  </a:lnTo>
                </a:path>
              </a:pathLst>
            </a:custGeom>
            <a:noFill/>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3" name="Freeform: Shape 12">
              <a:extLst>
                <a:ext uri="{FF2B5EF4-FFF2-40B4-BE49-F238E27FC236}">
                  <a16:creationId xmlns:a16="http://schemas.microsoft.com/office/drawing/2014/main" id="{04F3AD6C-A7F3-414A-8AFE-32B23BE262F4}"/>
                </a:ext>
              </a:extLst>
            </p:cNvPr>
            <p:cNvSpPr/>
            <p:nvPr/>
          </p:nvSpPr>
          <p:spPr>
            <a:xfrm>
              <a:off x="5031033" y="2791786"/>
              <a:ext cx="1843751" cy="952351"/>
            </a:xfrm>
            <a:custGeom>
              <a:avLst/>
              <a:gdLst>
                <a:gd name="connsiteX0" fmla="*/ 0 w 1843751"/>
                <a:gd name="connsiteY0" fmla="*/ 95235 h 952351"/>
                <a:gd name="connsiteX1" fmla="*/ 95235 w 1843751"/>
                <a:gd name="connsiteY1" fmla="*/ 0 h 952351"/>
                <a:gd name="connsiteX2" fmla="*/ 1748516 w 1843751"/>
                <a:gd name="connsiteY2" fmla="*/ 0 h 952351"/>
                <a:gd name="connsiteX3" fmla="*/ 1843751 w 1843751"/>
                <a:gd name="connsiteY3" fmla="*/ 95235 h 952351"/>
                <a:gd name="connsiteX4" fmla="*/ 1843751 w 1843751"/>
                <a:gd name="connsiteY4" fmla="*/ 857116 h 952351"/>
                <a:gd name="connsiteX5" fmla="*/ 1748516 w 1843751"/>
                <a:gd name="connsiteY5" fmla="*/ 952351 h 952351"/>
                <a:gd name="connsiteX6" fmla="*/ 95235 w 1843751"/>
                <a:gd name="connsiteY6" fmla="*/ 952351 h 952351"/>
                <a:gd name="connsiteX7" fmla="*/ 0 w 1843751"/>
                <a:gd name="connsiteY7" fmla="*/ 857116 h 952351"/>
                <a:gd name="connsiteX8" fmla="*/ 0 w 1843751"/>
                <a:gd name="connsiteY8" fmla="*/ 95235 h 95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3751" h="952351">
                  <a:moveTo>
                    <a:pt x="0" y="95235"/>
                  </a:moveTo>
                  <a:cubicBezTo>
                    <a:pt x="0" y="42638"/>
                    <a:pt x="42638" y="0"/>
                    <a:pt x="95235" y="0"/>
                  </a:cubicBezTo>
                  <a:lnTo>
                    <a:pt x="1748516" y="0"/>
                  </a:lnTo>
                  <a:cubicBezTo>
                    <a:pt x="1801113" y="0"/>
                    <a:pt x="1843751" y="42638"/>
                    <a:pt x="1843751" y="95235"/>
                  </a:cubicBezTo>
                  <a:lnTo>
                    <a:pt x="1843751" y="857116"/>
                  </a:lnTo>
                  <a:cubicBezTo>
                    <a:pt x="1843751" y="909713"/>
                    <a:pt x="1801113" y="952351"/>
                    <a:pt x="1748516" y="952351"/>
                  </a:cubicBezTo>
                  <a:lnTo>
                    <a:pt x="95235" y="952351"/>
                  </a:lnTo>
                  <a:cubicBezTo>
                    <a:pt x="42638" y="952351"/>
                    <a:pt x="0" y="909713"/>
                    <a:pt x="0" y="857116"/>
                  </a:cubicBezTo>
                  <a:lnTo>
                    <a:pt x="0" y="95235"/>
                  </a:lnTo>
                  <a:close/>
                </a:path>
              </a:pathLst>
            </a:custGeom>
          </p:spPr>
          <p:style>
            <a:lnRef idx="2">
              <a:schemeClr val="accent3">
                <a:hueOff val="6750158"/>
                <a:satOff val="-10128"/>
                <a:lumOff val="-1647"/>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3613" tIns="58373" rIns="73613" bIns="58373" numCol="1" spcCol="1270" anchor="ctr" anchorCtr="0">
              <a:noAutofit/>
            </a:bodyPr>
            <a:lstStyle/>
            <a:p>
              <a:pPr marL="0" lvl="0" indent="0" algn="ctr" defTabSz="1066800">
                <a:lnSpc>
                  <a:spcPct val="90000"/>
                </a:lnSpc>
                <a:spcBef>
                  <a:spcPct val="0"/>
                </a:spcBef>
                <a:spcAft>
                  <a:spcPct val="35000"/>
                </a:spcAft>
                <a:buNone/>
              </a:pPr>
              <a:r>
                <a:rPr lang="en-US" sz="2400" kern="1200" dirty="0"/>
                <a:t>Differences</a:t>
              </a:r>
            </a:p>
          </p:txBody>
        </p:sp>
        <p:sp>
          <p:nvSpPr>
            <p:cNvPr id="14" name="Freeform: Shape 13">
              <a:extLst>
                <a:ext uri="{FF2B5EF4-FFF2-40B4-BE49-F238E27FC236}">
                  <a16:creationId xmlns:a16="http://schemas.microsoft.com/office/drawing/2014/main" id="{499F4A53-40CC-4E33-849D-0DA6ECFCA81A}"/>
                </a:ext>
              </a:extLst>
            </p:cNvPr>
            <p:cNvSpPr/>
            <p:nvPr/>
          </p:nvSpPr>
          <p:spPr>
            <a:xfrm>
              <a:off x="4840563" y="2553698"/>
              <a:ext cx="190470" cy="1904702"/>
            </a:xfrm>
            <a:custGeom>
              <a:avLst/>
              <a:gdLst/>
              <a:ahLst/>
              <a:cxnLst/>
              <a:rect l="0" t="0" r="0" b="0"/>
              <a:pathLst>
                <a:path>
                  <a:moveTo>
                    <a:pt x="0" y="0"/>
                  </a:moveTo>
                  <a:lnTo>
                    <a:pt x="0" y="1904702"/>
                  </a:lnTo>
                  <a:lnTo>
                    <a:pt x="190470" y="1904702"/>
                  </a:lnTo>
                </a:path>
              </a:pathLst>
            </a:custGeom>
            <a:noFill/>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5" name="Freeform: Shape 14">
              <a:extLst>
                <a:ext uri="{FF2B5EF4-FFF2-40B4-BE49-F238E27FC236}">
                  <a16:creationId xmlns:a16="http://schemas.microsoft.com/office/drawing/2014/main" id="{8F928E3E-A09E-4A93-BE09-98DD16D7911F}"/>
                </a:ext>
              </a:extLst>
            </p:cNvPr>
            <p:cNvSpPr/>
            <p:nvPr/>
          </p:nvSpPr>
          <p:spPr>
            <a:xfrm>
              <a:off x="5031033" y="3982225"/>
              <a:ext cx="1843751" cy="952351"/>
            </a:xfrm>
            <a:custGeom>
              <a:avLst/>
              <a:gdLst>
                <a:gd name="connsiteX0" fmla="*/ 0 w 1843751"/>
                <a:gd name="connsiteY0" fmla="*/ 95235 h 952351"/>
                <a:gd name="connsiteX1" fmla="*/ 95235 w 1843751"/>
                <a:gd name="connsiteY1" fmla="*/ 0 h 952351"/>
                <a:gd name="connsiteX2" fmla="*/ 1748516 w 1843751"/>
                <a:gd name="connsiteY2" fmla="*/ 0 h 952351"/>
                <a:gd name="connsiteX3" fmla="*/ 1843751 w 1843751"/>
                <a:gd name="connsiteY3" fmla="*/ 95235 h 952351"/>
                <a:gd name="connsiteX4" fmla="*/ 1843751 w 1843751"/>
                <a:gd name="connsiteY4" fmla="*/ 857116 h 952351"/>
                <a:gd name="connsiteX5" fmla="*/ 1748516 w 1843751"/>
                <a:gd name="connsiteY5" fmla="*/ 952351 h 952351"/>
                <a:gd name="connsiteX6" fmla="*/ 95235 w 1843751"/>
                <a:gd name="connsiteY6" fmla="*/ 952351 h 952351"/>
                <a:gd name="connsiteX7" fmla="*/ 0 w 1843751"/>
                <a:gd name="connsiteY7" fmla="*/ 857116 h 952351"/>
                <a:gd name="connsiteX8" fmla="*/ 0 w 1843751"/>
                <a:gd name="connsiteY8" fmla="*/ 95235 h 95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3751" h="952351">
                  <a:moveTo>
                    <a:pt x="0" y="95235"/>
                  </a:moveTo>
                  <a:cubicBezTo>
                    <a:pt x="0" y="42638"/>
                    <a:pt x="42638" y="0"/>
                    <a:pt x="95235" y="0"/>
                  </a:cubicBezTo>
                  <a:lnTo>
                    <a:pt x="1748516" y="0"/>
                  </a:lnTo>
                  <a:cubicBezTo>
                    <a:pt x="1801113" y="0"/>
                    <a:pt x="1843751" y="42638"/>
                    <a:pt x="1843751" y="95235"/>
                  </a:cubicBezTo>
                  <a:lnTo>
                    <a:pt x="1843751" y="857116"/>
                  </a:lnTo>
                  <a:cubicBezTo>
                    <a:pt x="1843751" y="909713"/>
                    <a:pt x="1801113" y="952351"/>
                    <a:pt x="1748516" y="952351"/>
                  </a:cubicBezTo>
                  <a:lnTo>
                    <a:pt x="95235" y="952351"/>
                  </a:lnTo>
                  <a:cubicBezTo>
                    <a:pt x="42638" y="952351"/>
                    <a:pt x="0" y="909713"/>
                    <a:pt x="0" y="857116"/>
                  </a:cubicBezTo>
                  <a:lnTo>
                    <a:pt x="0" y="95235"/>
                  </a:lnTo>
                  <a:close/>
                </a:path>
              </a:pathLst>
            </a:custGeom>
          </p:spPr>
          <p:style>
            <a:lnRef idx="2">
              <a:schemeClr val="accent3">
                <a:hueOff val="9000211"/>
                <a:satOff val="-13504"/>
                <a:lumOff val="-219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3613" tIns="58373" rIns="73613" bIns="58373" numCol="1" spcCol="1270" anchor="ctr" anchorCtr="0">
              <a:noAutofit/>
            </a:bodyPr>
            <a:lstStyle/>
            <a:p>
              <a:pPr marL="0" lvl="0" indent="0" algn="ctr" defTabSz="1066800">
                <a:lnSpc>
                  <a:spcPct val="90000"/>
                </a:lnSpc>
                <a:spcBef>
                  <a:spcPct val="0"/>
                </a:spcBef>
                <a:spcAft>
                  <a:spcPct val="35000"/>
                </a:spcAft>
                <a:buNone/>
              </a:pPr>
              <a:r>
                <a:rPr lang="en-US" sz="2400" kern="1200" dirty="0"/>
                <a:t>Political</a:t>
              </a:r>
            </a:p>
          </p:txBody>
        </p:sp>
        <p:sp>
          <p:nvSpPr>
            <p:cNvPr id="16" name="Freeform: Shape 15">
              <a:extLst>
                <a:ext uri="{FF2B5EF4-FFF2-40B4-BE49-F238E27FC236}">
                  <a16:creationId xmlns:a16="http://schemas.microsoft.com/office/drawing/2014/main" id="{98DC0349-128F-4A85-9F11-B3AFAC4855E9}"/>
                </a:ext>
              </a:extLst>
            </p:cNvPr>
            <p:cNvSpPr/>
            <p:nvPr/>
          </p:nvSpPr>
          <p:spPr>
            <a:xfrm>
              <a:off x="4840563" y="2553698"/>
              <a:ext cx="190470" cy="3095141"/>
            </a:xfrm>
            <a:custGeom>
              <a:avLst/>
              <a:gdLst/>
              <a:ahLst/>
              <a:cxnLst/>
              <a:rect l="0" t="0" r="0" b="0"/>
              <a:pathLst>
                <a:path>
                  <a:moveTo>
                    <a:pt x="0" y="0"/>
                  </a:moveTo>
                  <a:lnTo>
                    <a:pt x="0" y="3095141"/>
                  </a:lnTo>
                  <a:lnTo>
                    <a:pt x="190470" y="3095141"/>
                  </a:lnTo>
                </a:path>
              </a:pathLst>
            </a:custGeom>
            <a:noFill/>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7" name="Freeform: Shape 16">
              <a:extLst>
                <a:ext uri="{FF2B5EF4-FFF2-40B4-BE49-F238E27FC236}">
                  <a16:creationId xmlns:a16="http://schemas.microsoft.com/office/drawing/2014/main" id="{6B26B566-8AF6-44BF-A612-DAF122F6552B}"/>
                </a:ext>
              </a:extLst>
            </p:cNvPr>
            <p:cNvSpPr/>
            <p:nvPr/>
          </p:nvSpPr>
          <p:spPr>
            <a:xfrm>
              <a:off x="5031033" y="5172664"/>
              <a:ext cx="1843751" cy="952351"/>
            </a:xfrm>
            <a:custGeom>
              <a:avLst/>
              <a:gdLst>
                <a:gd name="connsiteX0" fmla="*/ 0 w 1843751"/>
                <a:gd name="connsiteY0" fmla="*/ 95235 h 952351"/>
                <a:gd name="connsiteX1" fmla="*/ 95235 w 1843751"/>
                <a:gd name="connsiteY1" fmla="*/ 0 h 952351"/>
                <a:gd name="connsiteX2" fmla="*/ 1748516 w 1843751"/>
                <a:gd name="connsiteY2" fmla="*/ 0 h 952351"/>
                <a:gd name="connsiteX3" fmla="*/ 1843751 w 1843751"/>
                <a:gd name="connsiteY3" fmla="*/ 95235 h 952351"/>
                <a:gd name="connsiteX4" fmla="*/ 1843751 w 1843751"/>
                <a:gd name="connsiteY4" fmla="*/ 857116 h 952351"/>
                <a:gd name="connsiteX5" fmla="*/ 1748516 w 1843751"/>
                <a:gd name="connsiteY5" fmla="*/ 952351 h 952351"/>
                <a:gd name="connsiteX6" fmla="*/ 95235 w 1843751"/>
                <a:gd name="connsiteY6" fmla="*/ 952351 h 952351"/>
                <a:gd name="connsiteX7" fmla="*/ 0 w 1843751"/>
                <a:gd name="connsiteY7" fmla="*/ 857116 h 952351"/>
                <a:gd name="connsiteX8" fmla="*/ 0 w 1843751"/>
                <a:gd name="connsiteY8" fmla="*/ 95235 h 95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3751" h="952351">
                  <a:moveTo>
                    <a:pt x="0" y="95235"/>
                  </a:moveTo>
                  <a:cubicBezTo>
                    <a:pt x="0" y="42638"/>
                    <a:pt x="42638" y="0"/>
                    <a:pt x="95235" y="0"/>
                  </a:cubicBezTo>
                  <a:lnTo>
                    <a:pt x="1748516" y="0"/>
                  </a:lnTo>
                  <a:cubicBezTo>
                    <a:pt x="1801113" y="0"/>
                    <a:pt x="1843751" y="42638"/>
                    <a:pt x="1843751" y="95235"/>
                  </a:cubicBezTo>
                  <a:lnTo>
                    <a:pt x="1843751" y="857116"/>
                  </a:lnTo>
                  <a:cubicBezTo>
                    <a:pt x="1843751" y="909713"/>
                    <a:pt x="1801113" y="952351"/>
                    <a:pt x="1748516" y="952351"/>
                  </a:cubicBezTo>
                  <a:lnTo>
                    <a:pt x="95235" y="952351"/>
                  </a:lnTo>
                  <a:cubicBezTo>
                    <a:pt x="42638" y="952351"/>
                    <a:pt x="0" y="909713"/>
                    <a:pt x="0" y="857116"/>
                  </a:cubicBezTo>
                  <a:lnTo>
                    <a:pt x="0" y="95235"/>
                  </a:lnTo>
                  <a:close/>
                </a:path>
              </a:pathLst>
            </a:cu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3613" tIns="58373" rIns="73613" bIns="58373" numCol="1" spcCol="1270" anchor="ctr" anchorCtr="0">
              <a:noAutofit/>
            </a:bodyPr>
            <a:lstStyle/>
            <a:p>
              <a:pPr marL="0" lvl="0" indent="0" algn="ctr" defTabSz="1066800">
                <a:lnSpc>
                  <a:spcPct val="90000"/>
                </a:lnSpc>
                <a:spcBef>
                  <a:spcPct val="0"/>
                </a:spcBef>
                <a:spcAft>
                  <a:spcPct val="35000"/>
                </a:spcAft>
                <a:buNone/>
              </a:pPr>
              <a:r>
                <a:rPr lang="en-US" sz="2400" kern="1200" dirty="0"/>
                <a:t>Personality</a:t>
              </a:r>
            </a:p>
          </p:txBody>
        </p:sp>
      </p:gr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174CDB81-470B-42AB-972C-A754956F820B}"/>
              </a:ext>
            </a:extLst>
          </p:cNvPr>
          <p:cNvSpPr>
            <a:spLocks noGrp="1"/>
          </p:cNvSpPr>
          <p:nvPr>
            <p:ph sz="quarter" idx="11"/>
          </p:nvPr>
        </p:nvSpPr>
        <p:spPr/>
        <p:txBody>
          <a:bodyPr/>
          <a:lstStyle/>
          <a:p>
            <a:endParaRPr lang="en-US"/>
          </a:p>
        </p:txBody>
      </p:sp>
      <p:sp>
        <p:nvSpPr>
          <p:cNvPr id="55298" name="Title 1"/>
          <p:cNvSpPr>
            <a:spLocks noGrp="1"/>
          </p:cNvSpPr>
          <p:nvPr>
            <p:ph type="title"/>
          </p:nvPr>
        </p:nvSpPr>
        <p:spPr/>
        <p:txBody>
          <a:bodyPr/>
          <a:lstStyle/>
          <a:p>
            <a:r>
              <a:rPr lang="en-US" dirty="0"/>
              <a:t>Kinds of Teams</a:t>
            </a:r>
          </a:p>
        </p:txBody>
      </p:sp>
      <p:grpSp>
        <p:nvGrpSpPr>
          <p:cNvPr id="2" name="Group 1">
            <a:extLst>
              <a:ext uri="{FF2B5EF4-FFF2-40B4-BE49-F238E27FC236}">
                <a16:creationId xmlns:a16="http://schemas.microsoft.com/office/drawing/2014/main" id="{34E7C269-01B8-4AEB-B492-FA6D09073B2F}"/>
              </a:ext>
            </a:extLst>
          </p:cNvPr>
          <p:cNvGrpSpPr/>
          <p:nvPr/>
        </p:nvGrpSpPr>
        <p:grpSpPr>
          <a:xfrm>
            <a:off x="2561400" y="1602188"/>
            <a:ext cx="4021200" cy="4521985"/>
            <a:chOff x="2561400" y="1602188"/>
            <a:chExt cx="4021200" cy="4521985"/>
          </a:xfrm>
        </p:grpSpPr>
        <p:sp>
          <p:nvSpPr>
            <p:cNvPr id="4" name="Freeform: Shape 3">
              <a:extLst>
                <a:ext uri="{FF2B5EF4-FFF2-40B4-BE49-F238E27FC236}">
                  <a16:creationId xmlns:a16="http://schemas.microsoft.com/office/drawing/2014/main" id="{DB088634-86B9-4C5A-8C97-98F2A731DFC6}"/>
                </a:ext>
              </a:extLst>
            </p:cNvPr>
            <p:cNvSpPr/>
            <p:nvPr/>
          </p:nvSpPr>
          <p:spPr>
            <a:xfrm>
              <a:off x="3469500" y="1602188"/>
              <a:ext cx="2205000" cy="869612"/>
            </a:xfrm>
            <a:custGeom>
              <a:avLst/>
              <a:gdLst>
                <a:gd name="connsiteX0" fmla="*/ 0 w 2205000"/>
                <a:gd name="connsiteY0" fmla="*/ 0 h 869612"/>
                <a:gd name="connsiteX1" fmla="*/ 2205000 w 2205000"/>
                <a:gd name="connsiteY1" fmla="*/ 0 h 869612"/>
                <a:gd name="connsiteX2" fmla="*/ 2205000 w 2205000"/>
                <a:gd name="connsiteY2" fmla="*/ 869612 h 869612"/>
                <a:gd name="connsiteX3" fmla="*/ 0 w 2205000"/>
                <a:gd name="connsiteY3" fmla="*/ 869612 h 869612"/>
                <a:gd name="connsiteX4" fmla="*/ 0 w 2205000"/>
                <a:gd name="connsiteY4" fmla="*/ 0 h 86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000" h="869612">
                  <a:moveTo>
                    <a:pt x="0" y="0"/>
                  </a:moveTo>
                  <a:lnTo>
                    <a:pt x="2205000" y="0"/>
                  </a:lnTo>
                  <a:lnTo>
                    <a:pt x="2205000" y="869612"/>
                  </a:lnTo>
                  <a:lnTo>
                    <a:pt x="0" y="86961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b="0" kern="1200" dirty="0"/>
                <a:t>Informal</a:t>
              </a:r>
            </a:p>
          </p:txBody>
        </p:sp>
        <p:sp>
          <p:nvSpPr>
            <p:cNvPr id="5" name="Freeform: Shape 4">
              <a:extLst>
                <a:ext uri="{FF2B5EF4-FFF2-40B4-BE49-F238E27FC236}">
                  <a16:creationId xmlns:a16="http://schemas.microsoft.com/office/drawing/2014/main" id="{1DC03820-A369-4E6C-9175-4D106F462E95}"/>
                </a:ext>
              </a:extLst>
            </p:cNvPr>
            <p:cNvSpPr/>
            <p:nvPr/>
          </p:nvSpPr>
          <p:spPr>
            <a:xfrm>
              <a:off x="3222000" y="2515282"/>
              <a:ext cx="2700000" cy="869612"/>
            </a:xfrm>
            <a:custGeom>
              <a:avLst/>
              <a:gdLst>
                <a:gd name="connsiteX0" fmla="*/ 0 w 2700000"/>
                <a:gd name="connsiteY0" fmla="*/ 0 h 869612"/>
                <a:gd name="connsiteX1" fmla="*/ 2700000 w 2700000"/>
                <a:gd name="connsiteY1" fmla="*/ 0 h 869612"/>
                <a:gd name="connsiteX2" fmla="*/ 2700000 w 2700000"/>
                <a:gd name="connsiteY2" fmla="*/ 869612 h 869612"/>
                <a:gd name="connsiteX3" fmla="*/ 0 w 2700000"/>
                <a:gd name="connsiteY3" fmla="*/ 869612 h 869612"/>
                <a:gd name="connsiteX4" fmla="*/ 0 w 2700000"/>
                <a:gd name="connsiteY4" fmla="*/ 0 h 86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0000" h="869612">
                  <a:moveTo>
                    <a:pt x="0" y="0"/>
                  </a:moveTo>
                  <a:lnTo>
                    <a:pt x="2700000" y="0"/>
                  </a:lnTo>
                  <a:lnTo>
                    <a:pt x="2700000" y="869612"/>
                  </a:lnTo>
                  <a:lnTo>
                    <a:pt x="0" y="869612"/>
                  </a:lnTo>
                  <a:lnTo>
                    <a:pt x="0" y="0"/>
                  </a:lnTo>
                  <a:close/>
                </a:path>
              </a:pathLst>
            </a:custGeom>
          </p:spPr>
          <p:style>
            <a:lnRef idx="2">
              <a:schemeClr val="lt1">
                <a:hueOff val="0"/>
                <a:satOff val="0"/>
                <a:lumOff val="0"/>
                <a:alphaOff val="0"/>
              </a:schemeClr>
            </a:lnRef>
            <a:fillRef idx="1">
              <a:schemeClr val="accent3">
                <a:hueOff val="2812566"/>
                <a:satOff val="-4220"/>
                <a:lumOff val="-686"/>
                <a:alphaOff val="0"/>
              </a:schemeClr>
            </a:fillRef>
            <a:effectRef idx="0">
              <a:schemeClr val="accent3">
                <a:hueOff val="2812566"/>
                <a:satOff val="-4220"/>
                <a:lumOff val="-686"/>
                <a:alphaOff val="0"/>
              </a:schemeClr>
            </a:effectRef>
            <a:fontRef idx="minor">
              <a:schemeClr val="lt1"/>
            </a:fontRef>
          </p:style>
          <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b="0" kern="1200" dirty="0"/>
                <a:t>Traditional</a:t>
              </a:r>
            </a:p>
          </p:txBody>
        </p:sp>
        <p:sp>
          <p:nvSpPr>
            <p:cNvPr id="6" name="Freeform: Shape 5">
              <a:extLst>
                <a:ext uri="{FF2B5EF4-FFF2-40B4-BE49-F238E27FC236}">
                  <a16:creationId xmlns:a16="http://schemas.microsoft.com/office/drawing/2014/main" id="{6A66945A-BBCD-43FF-8E84-858534587F4D}"/>
                </a:ext>
              </a:extLst>
            </p:cNvPr>
            <p:cNvSpPr/>
            <p:nvPr/>
          </p:nvSpPr>
          <p:spPr>
            <a:xfrm>
              <a:off x="2561400" y="3428375"/>
              <a:ext cx="4021200" cy="869612"/>
            </a:xfrm>
            <a:custGeom>
              <a:avLst/>
              <a:gdLst>
                <a:gd name="connsiteX0" fmla="*/ 0 w 4021200"/>
                <a:gd name="connsiteY0" fmla="*/ 0 h 869612"/>
                <a:gd name="connsiteX1" fmla="*/ 4021200 w 4021200"/>
                <a:gd name="connsiteY1" fmla="*/ 0 h 869612"/>
                <a:gd name="connsiteX2" fmla="*/ 4021200 w 4021200"/>
                <a:gd name="connsiteY2" fmla="*/ 869612 h 869612"/>
                <a:gd name="connsiteX3" fmla="*/ 0 w 4021200"/>
                <a:gd name="connsiteY3" fmla="*/ 869612 h 869612"/>
                <a:gd name="connsiteX4" fmla="*/ 0 w 4021200"/>
                <a:gd name="connsiteY4" fmla="*/ 0 h 86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1200" h="869612">
                  <a:moveTo>
                    <a:pt x="0" y="0"/>
                  </a:moveTo>
                  <a:lnTo>
                    <a:pt x="4021200" y="0"/>
                  </a:lnTo>
                  <a:lnTo>
                    <a:pt x="4021200" y="869612"/>
                  </a:lnTo>
                  <a:lnTo>
                    <a:pt x="0" y="86961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b="0" kern="1200" dirty="0"/>
                <a:t>Problem-solving</a:t>
              </a:r>
            </a:p>
          </p:txBody>
        </p:sp>
        <p:sp>
          <p:nvSpPr>
            <p:cNvPr id="7" name="Freeform: Shape 6">
              <a:extLst>
                <a:ext uri="{FF2B5EF4-FFF2-40B4-BE49-F238E27FC236}">
                  <a16:creationId xmlns:a16="http://schemas.microsoft.com/office/drawing/2014/main" id="{BDBD2F68-D482-4838-91C0-6668BB6A9108}"/>
                </a:ext>
              </a:extLst>
            </p:cNvPr>
            <p:cNvSpPr/>
            <p:nvPr/>
          </p:nvSpPr>
          <p:spPr>
            <a:xfrm>
              <a:off x="3177000" y="4341468"/>
              <a:ext cx="2790000" cy="869612"/>
            </a:xfrm>
            <a:custGeom>
              <a:avLst/>
              <a:gdLst>
                <a:gd name="connsiteX0" fmla="*/ 0 w 2790000"/>
                <a:gd name="connsiteY0" fmla="*/ 0 h 869612"/>
                <a:gd name="connsiteX1" fmla="*/ 2790000 w 2790000"/>
                <a:gd name="connsiteY1" fmla="*/ 0 h 869612"/>
                <a:gd name="connsiteX2" fmla="*/ 2790000 w 2790000"/>
                <a:gd name="connsiteY2" fmla="*/ 869612 h 869612"/>
                <a:gd name="connsiteX3" fmla="*/ 0 w 2790000"/>
                <a:gd name="connsiteY3" fmla="*/ 869612 h 869612"/>
                <a:gd name="connsiteX4" fmla="*/ 0 w 2790000"/>
                <a:gd name="connsiteY4" fmla="*/ 0 h 86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0000" h="869612">
                  <a:moveTo>
                    <a:pt x="0" y="0"/>
                  </a:moveTo>
                  <a:lnTo>
                    <a:pt x="2790000" y="0"/>
                  </a:lnTo>
                  <a:lnTo>
                    <a:pt x="2790000" y="869612"/>
                  </a:lnTo>
                  <a:lnTo>
                    <a:pt x="0" y="869612"/>
                  </a:lnTo>
                  <a:lnTo>
                    <a:pt x="0" y="0"/>
                  </a:lnTo>
                  <a:close/>
                </a:path>
              </a:pathLst>
            </a:custGeom>
          </p:spPr>
          <p:style>
            <a:lnRef idx="2">
              <a:schemeClr val="lt1">
                <a:hueOff val="0"/>
                <a:satOff val="0"/>
                <a:lumOff val="0"/>
                <a:alphaOff val="0"/>
              </a:schemeClr>
            </a:lnRef>
            <a:fillRef idx="1">
              <a:schemeClr val="accent3">
                <a:hueOff val="8437698"/>
                <a:satOff val="-12660"/>
                <a:lumOff val="-2059"/>
                <a:alphaOff val="0"/>
              </a:schemeClr>
            </a:fillRef>
            <a:effectRef idx="0">
              <a:schemeClr val="accent3">
                <a:hueOff val="8437698"/>
                <a:satOff val="-12660"/>
                <a:lumOff val="-2059"/>
                <a:alphaOff val="0"/>
              </a:schemeClr>
            </a:effectRef>
            <a:fontRef idx="minor">
              <a:schemeClr val="lt1"/>
            </a:fontRef>
          </p:style>
          <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b="0" kern="1200" dirty="0"/>
                <a:t>Leadership</a:t>
              </a:r>
            </a:p>
          </p:txBody>
        </p:sp>
        <p:sp>
          <p:nvSpPr>
            <p:cNvPr id="8" name="Freeform: Shape 7">
              <a:extLst>
                <a:ext uri="{FF2B5EF4-FFF2-40B4-BE49-F238E27FC236}">
                  <a16:creationId xmlns:a16="http://schemas.microsoft.com/office/drawing/2014/main" id="{714D449B-59C7-4D6C-B47C-704F26A2CC88}"/>
                </a:ext>
              </a:extLst>
            </p:cNvPr>
            <p:cNvSpPr/>
            <p:nvPr/>
          </p:nvSpPr>
          <p:spPr>
            <a:xfrm>
              <a:off x="3672000" y="5254561"/>
              <a:ext cx="1800000" cy="869612"/>
            </a:xfrm>
            <a:custGeom>
              <a:avLst/>
              <a:gdLst>
                <a:gd name="connsiteX0" fmla="*/ 0 w 1800000"/>
                <a:gd name="connsiteY0" fmla="*/ 0 h 869612"/>
                <a:gd name="connsiteX1" fmla="*/ 1800000 w 1800000"/>
                <a:gd name="connsiteY1" fmla="*/ 0 h 869612"/>
                <a:gd name="connsiteX2" fmla="*/ 1800000 w 1800000"/>
                <a:gd name="connsiteY2" fmla="*/ 869612 h 869612"/>
                <a:gd name="connsiteX3" fmla="*/ 0 w 1800000"/>
                <a:gd name="connsiteY3" fmla="*/ 869612 h 869612"/>
                <a:gd name="connsiteX4" fmla="*/ 0 w 1800000"/>
                <a:gd name="connsiteY4" fmla="*/ 0 h 86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0000" h="869612">
                  <a:moveTo>
                    <a:pt x="0" y="0"/>
                  </a:moveTo>
                  <a:lnTo>
                    <a:pt x="1800000" y="0"/>
                  </a:lnTo>
                  <a:lnTo>
                    <a:pt x="1800000" y="869612"/>
                  </a:lnTo>
                  <a:lnTo>
                    <a:pt x="0" y="86961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b="0" kern="1200" dirty="0"/>
                <a:t>Virtual</a:t>
              </a:r>
            </a:p>
          </p:txBody>
        </p:sp>
      </p:gr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B7E6897C-B2D1-41E1-85FB-D519EE05FAD7}"/>
              </a:ext>
            </a:extLst>
          </p:cNvPr>
          <p:cNvSpPr>
            <a:spLocks noGrp="1"/>
          </p:cNvSpPr>
          <p:nvPr>
            <p:ph sz="quarter" idx="11"/>
          </p:nvPr>
        </p:nvSpPr>
        <p:spPr/>
        <p:txBody>
          <a:bodyPr/>
          <a:lstStyle/>
          <a:p>
            <a:endParaRPr lang="en-US"/>
          </a:p>
        </p:txBody>
      </p:sp>
      <p:sp>
        <p:nvSpPr>
          <p:cNvPr id="56322" name="Title 1"/>
          <p:cNvSpPr>
            <a:spLocks noGrp="1"/>
          </p:cNvSpPr>
          <p:nvPr>
            <p:ph type="title"/>
          </p:nvPr>
        </p:nvSpPr>
        <p:spPr/>
        <p:txBody>
          <a:bodyPr/>
          <a:lstStyle/>
          <a:p>
            <a:r>
              <a:rPr lang="en-US" dirty="0"/>
              <a:t>Work Team Characteristics</a:t>
            </a:r>
          </a:p>
        </p:txBody>
      </p:sp>
      <p:grpSp>
        <p:nvGrpSpPr>
          <p:cNvPr id="2" name="Group 1">
            <a:extLst>
              <a:ext uri="{FF2B5EF4-FFF2-40B4-BE49-F238E27FC236}">
                <a16:creationId xmlns:a16="http://schemas.microsoft.com/office/drawing/2014/main" id="{F7068F79-FA35-40C4-9D43-EE4F7B4DF6AF}"/>
              </a:ext>
            </a:extLst>
          </p:cNvPr>
          <p:cNvGrpSpPr/>
          <p:nvPr/>
        </p:nvGrpSpPr>
        <p:grpSpPr>
          <a:xfrm>
            <a:off x="458144" y="1601158"/>
            <a:ext cx="8227711" cy="4524046"/>
            <a:chOff x="458144" y="1601158"/>
            <a:chExt cx="8227711" cy="4524046"/>
          </a:xfrm>
        </p:grpSpPr>
        <p:sp>
          <p:nvSpPr>
            <p:cNvPr id="4" name="Freeform: Shape 3">
              <a:extLst>
                <a:ext uri="{FF2B5EF4-FFF2-40B4-BE49-F238E27FC236}">
                  <a16:creationId xmlns:a16="http://schemas.microsoft.com/office/drawing/2014/main" id="{329675FC-C44C-4BCB-AC13-4072627FDFC4}"/>
                </a:ext>
              </a:extLst>
            </p:cNvPr>
            <p:cNvSpPr/>
            <p:nvPr/>
          </p:nvSpPr>
          <p:spPr>
            <a:xfrm>
              <a:off x="458144" y="4713051"/>
              <a:ext cx="8227711" cy="1412153"/>
            </a:xfrm>
            <a:custGeom>
              <a:avLst/>
              <a:gdLst>
                <a:gd name="connsiteX0" fmla="*/ 0 w 8227711"/>
                <a:gd name="connsiteY0" fmla="*/ 141215 h 1412153"/>
                <a:gd name="connsiteX1" fmla="*/ 141215 w 8227711"/>
                <a:gd name="connsiteY1" fmla="*/ 0 h 1412153"/>
                <a:gd name="connsiteX2" fmla="*/ 8086496 w 8227711"/>
                <a:gd name="connsiteY2" fmla="*/ 0 h 1412153"/>
                <a:gd name="connsiteX3" fmla="*/ 8227711 w 8227711"/>
                <a:gd name="connsiteY3" fmla="*/ 141215 h 1412153"/>
                <a:gd name="connsiteX4" fmla="*/ 8227711 w 8227711"/>
                <a:gd name="connsiteY4" fmla="*/ 1270938 h 1412153"/>
                <a:gd name="connsiteX5" fmla="*/ 8086496 w 8227711"/>
                <a:gd name="connsiteY5" fmla="*/ 1412153 h 1412153"/>
                <a:gd name="connsiteX6" fmla="*/ 141215 w 8227711"/>
                <a:gd name="connsiteY6" fmla="*/ 1412153 h 1412153"/>
                <a:gd name="connsiteX7" fmla="*/ 0 w 8227711"/>
                <a:gd name="connsiteY7" fmla="*/ 1270938 h 1412153"/>
                <a:gd name="connsiteX8" fmla="*/ 0 w 8227711"/>
                <a:gd name="connsiteY8"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7711" h="1412153">
                  <a:moveTo>
                    <a:pt x="0" y="141215"/>
                  </a:moveTo>
                  <a:cubicBezTo>
                    <a:pt x="0" y="63224"/>
                    <a:pt x="63224" y="0"/>
                    <a:pt x="141215" y="0"/>
                  </a:cubicBezTo>
                  <a:lnTo>
                    <a:pt x="8086496" y="0"/>
                  </a:lnTo>
                  <a:cubicBezTo>
                    <a:pt x="8164487" y="0"/>
                    <a:pt x="8227711" y="63224"/>
                    <a:pt x="8227711" y="141215"/>
                  </a:cubicBezTo>
                  <a:lnTo>
                    <a:pt x="8227711" y="1270938"/>
                  </a:lnTo>
                  <a:cubicBezTo>
                    <a:pt x="8227711" y="1348929"/>
                    <a:pt x="8164487" y="1412153"/>
                    <a:pt x="8086496" y="1412153"/>
                  </a:cubicBezTo>
                  <a:lnTo>
                    <a:pt x="141215" y="1412153"/>
                  </a:lnTo>
                  <a:cubicBezTo>
                    <a:pt x="63224" y="1412153"/>
                    <a:pt x="0" y="1348929"/>
                    <a:pt x="0" y="1270938"/>
                  </a:cubicBezTo>
                  <a:lnTo>
                    <a:pt x="0" y="141215"/>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35671" tIns="235671" rIns="235671" bIns="235671" numCol="1" spcCol="1270" anchor="ctr" anchorCtr="0">
              <a:noAutofit/>
            </a:bodyPr>
            <a:lstStyle/>
            <a:p>
              <a:pPr marL="0" lvl="0" indent="0" algn="ctr" defTabSz="2266950">
                <a:lnSpc>
                  <a:spcPct val="90000"/>
                </a:lnSpc>
                <a:spcBef>
                  <a:spcPct val="0"/>
                </a:spcBef>
                <a:spcAft>
                  <a:spcPct val="35000"/>
                </a:spcAft>
                <a:buNone/>
              </a:pPr>
              <a:r>
                <a:rPr lang="en-US" sz="5100" b="1" kern="1200" dirty="0"/>
                <a:t>Strong internal relationships</a:t>
              </a:r>
              <a:endParaRPr lang="en-US" sz="5100" kern="1200" dirty="0"/>
            </a:p>
          </p:txBody>
        </p:sp>
        <p:sp>
          <p:nvSpPr>
            <p:cNvPr id="5" name="Freeform: Shape 4">
              <a:extLst>
                <a:ext uri="{FF2B5EF4-FFF2-40B4-BE49-F238E27FC236}">
                  <a16:creationId xmlns:a16="http://schemas.microsoft.com/office/drawing/2014/main" id="{0BC50B72-69E8-462D-A161-61B2D165CA0B}"/>
                </a:ext>
              </a:extLst>
            </p:cNvPr>
            <p:cNvSpPr/>
            <p:nvPr/>
          </p:nvSpPr>
          <p:spPr>
            <a:xfrm>
              <a:off x="458144" y="3157104"/>
              <a:ext cx="5374595" cy="1412153"/>
            </a:xfrm>
            <a:custGeom>
              <a:avLst/>
              <a:gdLst>
                <a:gd name="connsiteX0" fmla="*/ 0 w 5374595"/>
                <a:gd name="connsiteY0" fmla="*/ 141215 h 1412153"/>
                <a:gd name="connsiteX1" fmla="*/ 141215 w 5374595"/>
                <a:gd name="connsiteY1" fmla="*/ 0 h 1412153"/>
                <a:gd name="connsiteX2" fmla="*/ 5233380 w 5374595"/>
                <a:gd name="connsiteY2" fmla="*/ 0 h 1412153"/>
                <a:gd name="connsiteX3" fmla="*/ 5374595 w 5374595"/>
                <a:gd name="connsiteY3" fmla="*/ 141215 h 1412153"/>
                <a:gd name="connsiteX4" fmla="*/ 5374595 w 5374595"/>
                <a:gd name="connsiteY4" fmla="*/ 1270938 h 1412153"/>
                <a:gd name="connsiteX5" fmla="*/ 5233380 w 5374595"/>
                <a:gd name="connsiteY5" fmla="*/ 1412153 h 1412153"/>
                <a:gd name="connsiteX6" fmla="*/ 141215 w 5374595"/>
                <a:gd name="connsiteY6" fmla="*/ 1412153 h 1412153"/>
                <a:gd name="connsiteX7" fmla="*/ 0 w 5374595"/>
                <a:gd name="connsiteY7" fmla="*/ 1270938 h 1412153"/>
                <a:gd name="connsiteX8" fmla="*/ 0 w 5374595"/>
                <a:gd name="connsiteY8"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4595" h="1412153">
                  <a:moveTo>
                    <a:pt x="0" y="141215"/>
                  </a:moveTo>
                  <a:cubicBezTo>
                    <a:pt x="0" y="63224"/>
                    <a:pt x="63224" y="0"/>
                    <a:pt x="141215" y="0"/>
                  </a:cubicBezTo>
                  <a:lnTo>
                    <a:pt x="5233380" y="0"/>
                  </a:lnTo>
                  <a:cubicBezTo>
                    <a:pt x="5311371" y="0"/>
                    <a:pt x="5374595" y="63224"/>
                    <a:pt x="5374595" y="141215"/>
                  </a:cubicBezTo>
                  <a:lnTo>
                    <a:pt x="5374595" y="1270938"/>
                  </a:lnTo>
                  <a:cubicBezTo>
                    <a:pt x="5374595" y="1348929"/>
                    <a:pt x="5311371" y="1412153"/>
                    <a:pt x="5233380" y="1412153"/>
                  </a:cubicBezTo>
                  <a:lnTo>
                    <a:pt x="141215" y="1412153"/>
                  </a:lnTo>
                  <a:cubicBezTo>
                    <a:pt x="63224" y="1412153"/>
                    <a:pt x="0" y="1348929"/>
                    <a:pt x="0" y="1270938"/>
                  </a:cubicBezTo>
                  <a:lnTo>
                    <a:pt x="0" y="141215"/>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9471" tIns="159471" rIns="159471" bIns="159471" numCol="1" spcCol="1270" anchor="ctr" anchorCtr="0">
              <a:noAutofit/>
            </a:bodyPr>
            <a:lstStyle/>
            <a:p>
              <a:pPr marL="0" lvl="0" indent="0" algn="ctr" defTabSz="1377950">
                <a:lnSpc>
                  <a:spcPct val="90000"/>
                </a:lnSpc>
                <a:spcBef>
                  <a:spcPct val="0"/>
                </a:spcBef>
                <a:spcAft>
                  <a:spcPct val="35000"/>
                </a:spcAft>
                <a:buNone/>
              </a:pPr>
              <a:r>
                <a:rPr lang="en-US" sz="3100" b="1" kern="1200" dirty="0"/>
                <a:t>Practical procedures</a:t>
              </a:r>
              <a:endParaRPr lang="en-US" sz="3100" kern="1200" dirty="0"/>
            </a:p>
          </p:txBody>
        </p:sp>
        <p:sp>
          <p:nvSpPr>
            <p:cNvPr id="6" name="Freeform: Shape 5">
              <a:extLst>
                <a:ext uri="{FF2B5EF4-FFF2-40B4-BE49-F238E27FC236}">
                  <a16:creationId xmlns:a16="http://schemas.microsoft.com/office/drawing/2014/main" id="{6C997434-E7E3-4140-9245-8FBE50BB1E9C}"/>
                </a:ext>
              </a:extLst>
            </p:cNvPr>
            <p:cNvSpPr/>
            <p:nvPr/>
          </p:nvSpPr>
          <p:spPr>
            <a:xfrm>
              <a:off x="458144" y="1601158"/>
              <a:ext cx="2632025" cy="1412153"/>
            </a:xfrm>
            <a:custGeom>
              <a:avLst/>
              <a:gdLst>
                <a:gd name="connsiteX0" fmla="*/ 0 w 2632025"/>
                <a:gd name="connsiteY0" fmla="*/ 141215 h 1412153"/>
                <a:gd name="connsiteX1" fmla="*/ 141215 w 2632025"/>
                <a:gd name="connsiteY1" fmla="*/ 0 h 1412153"/>
                <a:gd name="connsiteX2" fmla="*/ 2490810 w 2632025"/>
                <a:gd name="connsiteY2" fmla="*/ 0 h 1412153"/>
                <a:gd name="connsiteX3" fmla="*/ 2632025 w 2632025"/>
                <a:gd name="connsiteY3" fmla="*/ 141215 h 1412153"/>
                <a:gd name="connsiteX4" fmla="*/ 2632025 w 2632025"/>
                <a:gd name="connsiteY4" fmla="*/ 1270938 h 1412153"/>
                <a:gd name="connsiteX5" fmla="*/ 2490810 w 2632025"/>
                <a:gd name="connsiteY5" fmla="*/ 1412153 h 1412153"/>
                <a:gd name="connsiteX6" fmla="*/ 141215 w 2632025"/>
                <a:gd name="connsiteY6" fmla="*/ 1412153 h 1412153"/>
                <a:gd name="connsiteX7" fmla="*/ 0 w 2632025"/>
                <a:gd name="connsiteY7" fmla="*/ 1270938 h 1412153"/>
                <a:gd name="connsiteX8" fmla="*/ 0 w 2632025"/>
                <a:gd name="connsiteY8"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2025" h="1412153">
                  <a:moveTo>
                    <a:pt x="0" y="141215"/>
                  </a:moveTo>
                  <a:cubicBezTo>
                    <a:pt x="0" y="63224"/>
                    <a:pt x="63224" y="0"/>
                    <a:pt x="141215" y="0"/>
                  </a:cubicBezTo>
                  <a:lnTo>
                    <a:pt x="2490810" y="0"/>
                  </a:lnTo>
                  <a:cubicBezTo>
                    <a:pt x="2568801" y="0"/>
                    <a:pt x="2632025" y="63224"/>
                    <a:pt x="2632025" y="141215"/>
                  </a:cubicBezTo>
                  <a:lnTo>
                    <a:pt x="2632025" y="1270938"/>
                  </a:lnTo>
                  <a:cubicBezTo>
                    <a:pt x="2632025" y="1348929"/>
                    <a:pt x="2568801" y="1412153"/>
                    <a:pt x="2490810" y="1412153"/>
                  </a:cubicBezTo>
                  <a:lnTo>
                    <a:pt x="141215" y="1412153"/>
                  </a:lnTo>
                  <a:cubicBezTo>
                    <a:pt x="63224" y="1412153"/>
                    <a:pt x="0" y="1348929"/>
                    <a:pt x="0" y="1270938"/>
                  </a:cubicBezTo>
                  <a:lnTo>
                    <a:pt x="0" y="141215"/>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59471" tIns="159471" rIns="159471" bIns="159471" numCol="1" spcCol="1270" anchor="ctr" anchorCtr="0">
              <a:noAutofit/>
            </a:bodyPr>
            <a:lstStyle/>
            <a:p>
              <a:pPr marL="0" lvl="0" indent="0" algn="ctr" defTabSz="1377950">
                <a:lnSpc>
                  <a:spcPct val="90000"/>
                </a:lnSpc>
                <a:spcBef>
                  <a:spcPct val="0"/>
                </a:spcBef>
                <a:spcAft>
                  <a:spcPct val="35000"/>
                </a:spcAft>
                <a:buNone/>
              </a:pPr>
              <a:r>
                <a:rPr lang="en-US" sz="3100" b="1" kern="1200" dirty="0"/>
                <a:t>Direction</a:t>
              </a:r>
              <a:endParaRPr lang="en-US" sz="3100" kern="1200" dirty="0"/>
            </a:p>
          </p:txBody>
        </p:sp>
        <p:sp>
          <p:nvSpPr>
            <p:cNvPr id="7" name="Freeform: Shape 6">
              <a:extLst>
                <a:ext uri="{FF2B5EF4-FFF2-40B4-BE49-F238E27FC236}">
                  <a16:creationId xmlns:a16="http://schemas.microsoft.com/office/drawing/2014/main" id="{E6601F5F-DE9B-4060-B34D-90F183D3B306}"/>
                </a:ext>
              </a:extLst>
            </p:cNvPr>
            <p:cNvSpPr/>
            <p:nvPr/>
          </p:nvSpPr>
          <p:spPr>
            <a:xfrm>
              <a:off x="3200714" y="1601158"/>
              <a:ext cx="2632025" cy="1412153"/>
            </a:xfrm>
            <a:custGeom>
              <a:avLst/>
              <a:gdLst>
                <a:gd name="connsiteX0" fmla="*/ 0 w 2632025"/>
                <a:gd name="connsiteY0" fmla="*/ 141215 h 1412153"/>
                <a:gd name="connsiteX1" fmla="*/ 141215 w 2632025"/>
                <a:gd name="connsiteY1" fmla="*/ 0 h 1412153"/>
                <a:gd name="connsiteX2" fmla="*/ 2490810 w 2632025"/>
                <a:gd name="connsiteY2" fmla="*/ 0 h 1412153"/>
                <a:gd name="connsiteX3" fmla="*/ 2632025 w 2632025"/>
                <a:gd name="connsiteY3" fmla="*/ 141215 h 1412153"/>
                <a:gd name="connsiteX4" fmla="*/ 2632025 w 2632025"/>
                <a:gd name="connsiteY4" fmla="*/ 1270938 h 1412153"/>
                <a:gd name="connsiteX5" fmla="*/ 2490810 w 2632025"/>
                <a:gd name="connsiteY5" fmla="*/ 1412153 h 1412153"/>
                <a:gd name="connsiteX6" fmla="*/ 141215 w 2632025"/>
                <a:gd name="connsiteY6" fmla="*/ 1412153 h 1412153"/>
                <a:gd name="connsiteX7" fmla="*/ 0 w 2632025"/>
                <a:gd name="connsiteY7" fmla="*/ 1270938 h 1412153"/>
                <a:gd name="connsiteX8" fmla="*/ 0 w 2632025"/>
                <a:gd name="connsiteY8"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2025" h="1412153">
                  <a:moveTo>
                    <a:pt x="0" y="141215"/>
                  </a:moveTo>
                  <a:cubicBezTo>
                    <a:pt x="0" y="63224"/>
                    <a:pt x="63224" y="0"/>
                    <a:pt x="141215" y="0"/>
                  </a:cubicBezTo>
                  <a:lnTo>
                    <a:pt x="2490810" y="0"/>
                  </a:lnTo>
                  <a:cubicBezTo>
                    <a:pt x="2568801" y="0"/>
                    <a:pt x="2632025" y="63224"/>
                    <a:pt x="2632025" y="141215"/>
                  </a:cubicBezTo>
                  <a:lnTo>
                    <a:pt x="2632025" y="1270938"/>
                  </a:lnTo>
                  <a:cubicBezTo>
                    <a:pt x="2632025" y="1348929"/>
                    <a:pt x="2568801" y="1412153"/>
                    <a:pt x="2490810" y="1412153"/>
                  </a:cubicBezTo>
                  <a:lnTo>
                    <a:pt x="141215" y="1412153"/>
                  </a:lnTo>
                  <a:cubicBezTo>
                    <a:pt x="63224" y="1412153"/>
                    <a:pt x="0" y="1348929"/>
                    <a:pt x="0" y="1270938"/>
                  </a:cubicBezTo>
                  <a:lnTo>
                    <a:pt x="0" y="141215"/>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59471" tIns="159471" rIns="159471" bIns="159471" numCol="1" spcCol="1270" anchor="ctr" anchorCtr="0">
              <a:noAutofit/>
            </a:bodyPr>
            <a:lstStyle/>
            <a:p>
              <a:pPr marL="0" lvl="0" indent="0" algn="ctr" defTabSz="1377950">
                <a:lnSpc>
                  <a:spcPct val="90000"/>
                </a:lnSpc>
                <a:spcBef>
                  <a:spcPct val="0"/>
                </a:spcBef>
                <a:spcAft>
                  <a:spcPct val="35000"/>
                </a:spcAft>
                <a:buNone/>
              </a:pPr>
              <a:r>
                <a:rPr lang="en-US" sz="3100" b="1" kern="1200" dirty="0"/>
                <a:t>Expectations</a:t>
              </a:r>
              <a:endParaRPr lang="en-US" sz="3100" kern="1200" dirty="0"/>
            </a:p>
          </p:txBody>
        </p:sp>
        <p:sp>
          <p:nvSpPr>
            <p:cNvPr id="8" name="Freeform: Shape 7">
              <a:extLst>
                <a:ext uri="{FF2B5EF4-FFF2-40B4-BE49-F238E27FC236}">
                  <a16:creationId xmlns:a16="http://schemas.microsoft.com/office/drawing/2014/main" id="{D34BCE3F-D595-4405-BA9A-8317C6210AE6}"/>
                </a:ext>
              </a:extLst>
            </p:cNvPr>
            <p:cNvSpPr/>
            <p:nvPr/>
          </p:nvSpPr>
          <p:spPr>
            <a:xfrm>
              <a:off x="6053830" y="3157104"/>
              <a:ext cx="2632025" cy="1412153"/>
            </a:xfrm>
            <a:custGeom>
              <a:avLst/>
              <a:gdLst>
                <a:gd name="connsiteX0" fmla="*/ 0 w 2632025"/>
                <a:gd name="connsiteY0" fmla="*/ 141215 h 1412153"/>
                <a:gd name="connsiteX1" fmla="*/ 141215 w 2632025"/>
                <a:gd name="connsiteY1" fmla="*/ 0 h 1412153"/>
                <a:gd name="connsiteX2" fmla="*/ 2490810 w 2632025"/>
                <a:gd name="connsiteY2" fmla="*/ 0 h 1412153"/>
                <a:gd name="connsiteX3" fmla="*/ 2632025 w 2632025"/>
                <a:gd name="connsiteY3" fmla="*/ 141215 h 1412153"/>
                <a:gd name="connsiteX4" fmla="*/ 2632025 w 2632025"/>
                <a:gd name="connsiteY4" fmla="*/ 1270938 h 1412153"/>
                <a:gd name="connsiteX5" fmla="*/ 2490810 w 2632025"/>
                <a:gd name="connsiteY5" fmla="*/ 1412153 h 1412153"/>
                <a:gd name="connsiteX6" fmla="*/ 141215 w 2632025"/>
                <a:gd name="connsiteY6" fmla="*/ 1412153 h 1412153"/>
                <a:gd name="connsiteX7" fmla="*/ 0 w 2632025"/>
                <a:gd name="connsiteY7" fmla="*/ 1270938 h 1412153"/>
                <a:gd name="connsiteX8" fmla="*/ 0 w 2632025"/>
                <a:gd name="connsiteY8"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2025" h="1412153">
                  <a:moveTo>
                    <a:pt x="0" y="141215"/>
                  </a:moveTo>
                  <a:cubicBezTo>
                    <a:pt x="0" y="63224"/>
                    <a:pt x="63224" y="0"/>
                    <a:pt x="141215" y="0"/>
                  </a:cubicBezTo>
                  <a:lnTo>
                    <a:pt x="2490810" y="0"/>
                  </a:lnTo>
                  <a:cubicBezTo>
                    <a:pt x="2568801" y="0"/>
                    <a:pt x="2632025" y="63224"/>
                    <a:pt x="2632025" y="141215"/>
                  </a:cubicBezTo>
                  <a:lnTo>
                    <a:pt x="2632025" y="1270938"/>
                  </a:lnTo>
                  <a:cubicBezTo>
                    <a:pt x="2632025" y="1348929"/>
                    <a:pt x="2568801" y="1412153"/>
                    <a:pt x="2490810" y="1412153"/>
                  </a:cubicBezTo>
                  <a:lnTo>
                    <a:pt x="141215" y="1412153"/>
                  </a:lnTo>
                  <a:cubicBezTo>
                    <a:pt x="63224" y="1412153"/>
                    <a:pt x="0" y="1348929"/>
                    <a:pt x="0" y="1270938"/>
                  </a:cubicBezTo>
                  <a:lnTo>
                    <a:pt x="0" y="141215"/>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9471" tIns="159471" rIns="159471" bIns="159471" numCol="1" spcCol="1270" anchor="ctr" anchorCtr="0">
              <a:noAutofit/>
            </a:bodyPr>
            <a:lstStyle/>
            <a:p>
              <a:pPr marL="0" lvl="0" indent="0" algn="ctr" defTabSz="1377950">
                <a:lnSpc>
                  <a:spcPct val="90000"/>
                </a:lnSpc>
                <a:spcBef>
                  <a:spcPct val="0"/>
                </a:spcBef>
                <a:spcAft>
                  <a:spcPct val="35000"/>
                </a:spcAft>
                <a:buNone/>
              </a:pPr>
              <a:r>
                <a:rPr lang="en-US" sz="3100" b="1" kern="1200" dirty="0"/>
                <a:t>Shared responsibility</a:t>
              </a:r>
              <a:endParaRPr lang="en-US" sz="3100" kern="1200" dirty="0"/>
            </a:p>
          </p:txBody>
        </p:sp>
        <p:sp>
          <p:nvSpPr>
            <p:cNvPr id="9" name="Freeform: Shape 8">
              <a:extLst>
                <a:ext uri="{FF2B5EF4-FFF2-40B4-BE49-F238E27FC236}">
                  <a16:creationId xmlns:a16="http://schemas.microsoft.com/office/drawing/2014/main" id="{A2188307-8733-4652-BC96-308BF35F5115}"/>
                </a:ext>
              </a:extLst>
            </p:cNvPr>
            <p:cNvSpPr/>
            <p:nvPr/>
          </p:nvSpPr>
          <p:spPr>
            <a:xfrm>
              <a:off x="6053830" y="1601158"/>
              <a:ext cx="2632025" cy="1412153"/>
            </a:xfrm>
            <a:custGeom>
              <a:avLst/>
              <a:gdLst>
                <a:gd name="connsiteX0" fmla="*/ 0 w 2632025"/>
                <a:gd name="connsiteY0" fmla="*/ 141215 h 1412153"/>
                <a:gd name="connsiteX1" fmla="*/ 141215 w 2632025"/>
                <a:gd name="connsiteY1" fmla="*/ 0 h 1412153"/>
                <a:gd name="connsiteX2" fmla="*/ 2490810 w 2632025"/>
                <a:gd name="connsiteY2" fmla="*/ 0 h 1412153"/>
                <a:gd name="connsiteX3" fmla="*/ 2632025 w 2632025"/>
                <a:gd name="connsiteY3" fmla="*/ 141215 h 1412153"/>
                <a:gd name="connsiteX4" fmla="*/ 2632025 w 2632025"/>
                <a:gd name="connsiteY4" fmla="*/ 1270938 h 1412153"/>
                <a:gd name="connsiteX5" fmla="*/ 2490810 w 2632025"/>
                <a:gd name="connsiteY5" fmla="*/ 1412153 h 1412153"/>
                <a:gd name="connsiteX6" fmla="*/ 141215 w 2632025"/>
                <a:gd name="connsiteY6" fmla="*/ 1412153 h 1412153"/>
                <a:gd name="connsiteX7" fmla="*/ 0 w 2632025"/>
                <a:gd name="connsiteY7" fmla="*/ 1270938 h 1412153"/>
                <a:gd name="connsiteX8" fmla="*/ 0 w 2632025"/>
                <a:gd name="connsiteY8"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2025" h="1412153">
                  <a:moveTo>
                    <a:pt x="0" y="141215"/>
                  </a:moveTo>
                  <a:cubicBezTo>
                    <a:pt x="0" y="63224"/>
                    <a:pt x="63224" y="0"/>
                    <a:pt x="141215" y="0"/>
                  </a:cubicBezTo>
                  <a:lnTo>
                    <a:pt x="2490810" y="0"/>
                  </a:lnTo>
                  <a:cubicBezTo>
                    <a:pt x="2568801" y="0"/>
                    <a:pt x="2632025" y="63224"/>
                    <a:pt x="2632025" y="141215"/>
                  </a:cubicBezTo>
                  <a:lnTo>
                    <a:pt x="2632025" y="1270938"/>
                  </a:lnTo>
                  <a:cubicBezTo>
                    <a:pt x="2632025" y="1348929"/>
                    <a:pt x="2568801" y="1412153"/>
                    <a:pt x="2490810" y="1412153"/>
                  </a:cubicBezTo>
                  <a:lnTo>
                    <a:pt x="141215" y="1412153"/>
                  </a:lnTo>
                  <a:cubicBezTo>
                    <a:pt x="63224" y="1412153"/>
                    <a:pt x="0" y="1348929"/>
                    <a:pt x="0" y="1270938"/>
                  </a:cubicBezTo>
                  <a:lnTo>
                    <a:pt x="0" y="141215"/>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59471" tIns="159471" rIns="159471" bIns="159471" numCol="1" spcCol="1270" anchor="ctr" anchorCtr="0">
              <a:noAutofit/>
            </a:bodyPr>
            <a:lstStyle/>
            <a:p>
              <a:pPr marL="0" lvl="0" indent="0" algn="ctr" defTabSz="1377950">
                <a:lnSpc>
                  <a:spcPct val="90000"/>
                </a:lnSpc>
                <a:spcBef>
                  <a:spcPct val="0"/>
                </a:spcBef>
                <a:spcAft>
                  <a:spcPct val="35000"/>
                </a:spcAft>
                <a:buNone/>
              </a:pPr>
              <a:r>
                <a:rPr lang="en-US" sz="3100" b="1" kern="1200" dirty="0"/>
                <a:t>Qualified members</a:t>
              </a:r>
              <a:endParaRPr lang="en-US" sz="3100" kern="1200" dirty="0"/>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Module Two: Introduction to Management</a:t>
            </a:r>
          </a:p>
        </p:txBody>
      </p:sp>
      <p:sp>
        <p:nvSpPr>
          <p:cNvPr id="9220" name="Text Placeholder 4"/>
          <p:cNvSpPr>
            <a:spLocks noGrp="1"/>
          </p:cNvSpPr>
          <p:nvPr>
            <p:ph type="body" sz="quarter" idx="10"/>
          </p:nvPr>
        </p:nvSpPr>
        <p:spPr/>
        <p:txBody>
          <a:bodyPr/>
          <a:lstStyle/>
          <a:p>
            <a:pPr>
              <a:lnSpc>
                <a:spcPct val="115000"/>
              </a:lnSpc>
              <a:spcBef>
                <a:spcPct val="0"/>
              </a:spcBef>
              <a:spcAft>
                <a:spcPts val="1000"/>
              </a:spcAft>
              <a:defRPr/>
            </a:pPr>
            <a:r>
              <a:rPr lang="en-US" dirty="0">
                <a:cs typeface="Times New Roman" pitchFamily="18" charset="0"/>
              </a:rPr>
              <a:t>Effective management always means asking the right question.</a:t>
            </a:r>
          </a:p>
          <a:p>
            <a:pPr algn="ctr">
              <a:lnSpc>
                <a:spcPct val="115000"/>
              </a:lnSpc>
              <a:spcBef>
                <a:spcPct val="0"/>
              </a:spcBef>
              <a:spcAft>
                <a:spcPts val="1000"/>
              </a:spcAft>
              <a:defRPr/>
            </a:pPr>
            <a:r>
              <a:rPr lang="en-US" b="1" dirty="0">
                <a:cs typeface="Times New Roman" pitchFamily="18" charset="0"/>
              </a:rPr>
              <a:t>Robert Heller</a:t>
            </a:r>
          </a:p>
        </p:txBody>
      </p:sp>
      <p:sp>
        <p:nvSpPr>
          <p:cNvPr id="9219" name="Content Placeholder 3"/>
          <p:cNvSpPr>
            <a:spLocks noGrp="1"/>
          </p:cNvSpPr>
          <p:nvPr>
            <p:ph type="body" sz="quarter" idx="11"/>
          </p:nvPr>
        </p:nvSpPr>
        <p:spPr/>
        <p:txBody>
          <a:bodyPr/>
          <a:lstStyle/>
          <a:p>
            <a:pPr marL="0"/>
            <a:r>
              <a:rPr lang="en-US" sz="2400" dirty="0"/>
              <a:t>There are middle managers in every field. From accounting and production to marketing and sales, managers ensure that business runs smoothly. Managers implement the strategies of their superiors. They are responsible for motivating people and getting results. In order to be an effective manager, it is important to understand exactly what management is, what managers do, and why management is so important</a:t>
            </a:r>
            <a:endParaRPr lang="en-US"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713C15BC-8449-472E-94A8-0250122494B2}"/>
              </a:ext>
            </a:extLst>
          </p:cNvPr>
          <p:cNvSpPr>
            <a:spLocks noGrp="1"/>
          </p:cNvSpPr>
          <p:nvPr>
            <p:ph sz="quarter" idx="11"/>
          </p:nvPr>
        </p:nvSpPr>
        <p:spPr/>
        <p:txBody>
          <a:bodyPr/>
          <a:lstStyle/>
          <a:p>
            <a:endParaRPr lang="en-US"/>
          </a:p>
        </p:txBody>
      </p:sp>
      <p:sp>
        <p:nvSpPr>
          <p:cNvPr id="57346" name="Title 1"/>
          <p:cNvSpPr>
            <a:spLocks noGrp="1"/>
          </p:cNvSpPr>
          <p:nvPr>
            <p:ph type="title"/>
          </p:nvPr>
        </p:nvSpPr>
        <p:spPr/>
        <p:txBody>
          <a:bodyPr/>
          <a:lstStyle/>
          <a:p>
            <a:r>
              <a:rPr lang="en-US" dirty="0"/>
              <a:t>Enhancing Work Team Effectiveness</a:t>
            </a:r>
          </a:p>
        </p:txBody>
      </p:sp>
      <p:grpSp>
        <p:nvGrpSpPr>
          <p:cNvPr id="2" name="Group 1">
            <a:extLst>
              <a:ext uri="{FF2B5EF4-FFF2-40B4-BE49-F238E27FC236}">
                <a16:creationId xmlns:a16="http://schemas.microsoft.com/office/drawing/2014/main" id="{2D4F8F0C-DD02-4CCF-A74B-28F07AB64C91}"/>
              </a:ext>
            </a:extLst>
          </p:cNvPr>
          <p:cNvGrpSpPr/>
          <p:nvPr/>
        </p:nvGrpSpPr>
        <p:grpSpPr>
          <a:xfrm>
            <a:off x="457200" y="1662681"/>
            <a:ext cx="8229600" cy="4401000"/>
            <a:chOff x="457200" y="1662681"/>
            <a:chExt cx="8229600" cy="4401000"/>
          </a:xfrm>
        </p:grpSpPr>
        <p:sp>
          <p:nvSpPr>
            <p:cNvPr id="4" name="Rectangle 3">
              <a:extLst>
                <a:ext uri="{FF2B5EF4-FFF2-40B4-BE49-F238E27FC236}">
                  <a16:creationId xmlns:a16="http://schemas.microsoft.com/office/drawing/2014/main" id="{6254E66A-37C9-49F5-9C42-6C021C10BB9A}"/>
                </a:ext>
              </a:extLst>
            </p:cNvPr>
            <p:cNvSpPr/>
            <p:nvPr/>
          </p:nvSpPr>
          <p:spPr>
            <a:xfrm>
              <a:off x="457200" y="2031681"/>
              <a:ext cx="8229600" cy="6300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9D770174-729D-48A3-BC06-01F085D652B6}"/>
                </a:ext>
              </a:extLst>
            </p:cNvPr>
            <p:cNvSpPr/>
            <p:nvPr/>
          </p:nvSpPr>
          <p:spPr>
            <a:xfrm>
              <a:off x="868680" y="1662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111250">
                <a:lnSpc>
                  <a:spcPct val="90000"/>
                </a:lnSpc>
                <a:spcBef>
                  <a:spcPct val="0"/>
                </a:spcBef>
                <a:spcAft>
                  <a:spcPct val="35000"/>
                </a:spcAft>
                <a:buNone/>
              </a:pPr>
              <a:r>
                <a:rPr lang="en-US" sz="2500" kern="1200" dirty="0"/>
                <a:t>Communicate clearly</a:t>
              </a:r>
            </a:p>
          </p:txBody>
        </p:sp>
        <p:sp>
          <p:nvSpPr>
            <p:cNvPr id="6" name="Rectangle 5">
              <a:extLst>
                <a:ext uri="{FF2B5EF4-FFF2-40B4-BE49-F238E27FC236}">
                  <a16:creationId xmlns:a16="http://schemas.microsoft.com/office/drawing/2014/main" id="{6A3C982F-C915-48B1-8056-2429A45DB8DC}"/>
                </a:ext>
              </a:extLst>
            </p:cNvPr>
            <p:cNvSpPr/>
            <p:nvPr/>
          </p:nvSpPr>
          <p:spPr>
            <a:xfrm>
              <a:off x="457200" y="3165681"/>
              <a:ext cx="8229600" cy="630000"/>
            </a:xfrm>
            <a:prstGeom prst="rect">
              <a:avLst/>
            </a:prstGeom>
          </p:spPr>
          <p:style>
            <a:lnRef idx="2">
              <a:schemeClr val="accent3">
                <a:hueOff val="3750088"/>
                <a:satOff val="-5627"/>
                <a:lumOff val="-91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591B844F-4748-41B7-9B25-AC00F3A0EC85}"/>
                </a:ext>
              </a:extLst>
            </p:cNvPr>
            <p:cNvSpPr/>
            <p:nvPr/>
          </p:nvSpPr>
          <p:spPr>
            <a:xfrm>
              <a:off x="868680" y="2796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111250">
                <a:lnSpc>
                  <a:spcPct val="90000"/>
                </a:lnSpc>
                <a:spcBef>
                  <a:spcPct val="0"/>
                </a:spcBef>
                <a:spcAft>
                  <a:spcPct val="35000"/>
                </a:spcAft>
                <a:buNone/>
              </a:pPr>
              <a:r>
                <a:rPr lang="en-US" sz="2500" kern="1200" dirty="0"/>
                <a:t>Choose members carefully</a:t>
              </a:r>
            </a:p>
          </p:txBody>
        </p:sp>
        <p:sp>
          <p:nvSpPr>
            <p:cNvPr id="8" name="Rectangle 7">
              <a:extLst>
                <a:ext uri="{FF2B5EF4-FFF2-40B4-BE49-F238E27FC236}">
                  <a16:creationId xmlns:a16="http://schemas.microsoft.com/office/drawing/2014/main" id="{42F044F0-288E-480C-8C6C-536FA512AC63}"/>
                </a:ext>
              </a:extLst>
            </p:cNvPr>
            <p:cNvSpPr/>
            <p:nvPr/>
          </p:nvSpPr>
          <p:spPr>
            <a:xfrm>
              <a:off x="457200" y="4299681"/>
              <a:ext cx="8229600" cy="630000"/>
            </a:xfrm>
            <a:prstGeom prst="rect">
              <a:avLst/>
            </a:prstGeom>
          </p:spPr>
          <p:style>
            <a:lnRef idx="2">
              <a:schemeClr val="accent3">
                <a:hueOff val="7500176"/>
                <a:satOff val="-11253"/>
                <a:lumOff val="-183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78D518B6-F366-445E-8B3A-EC8D21767ADA}"/>
                </a:ext>
              </a:extLst>
            </p:cNvPr>
            <p:cNvSpPr/>
            <p:nvPr/>
          </p:nvSpPr>
          <p:spPr>
            <a:xfrm>
              <a:off x="868680" y="3930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111250">
                <a:lnSpc>
                  <a:spcPct val="90000"/>
                </a:lnSpc>
                <a:spcBef>
                  <a:spcPct val="0"/>
                </a:spcBef>
                <a:spcAft>
                  <a:spcPct val="35000"/>
                </a:spcAft>
                <a:buNone/>
              </a:pPr>
              <a:r>
                <a:rPr lang="en-US" sz="2500" kern="1200" dirty="0"/>
                <a:t>Lead by example</a:t>
              </a:r>
            </a:p>
          </p:txBody>
        </p:sp>
        <p:sp>
          <p:nvSpPr>
            <p:cNvPr id="10" name="Rectangle 9">
              <a:extLst>
                <a:ext uri="{FF2B5EF4-FFF2-40B4-BE49-F238E27FC236}">
                  <a16:creationId xmlns:a16="http://schemas.microsoft.com/office/drawing/2014/main" id="{4E67C5BF-8AC6-496C-BC3D-0954CB758DC5}"/>
                </a:ext>
              </a:extLst>
            </p:cNvPr>
            <p:cNvSpPr/>
            <p:nvPr/>
          </p:nvSpPr>
          <p:spPr>
            <a:xfrm>
              <a:off x="457200" y="5433681"/>
              <a:ext cx="8229600" cy="630000"/>
            </a:xfrm>
            <a:prstGeom prst="rect">
              <a:avLst/>
            </a:pr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394F5F56-12DB-440F-BC52-6A088DE2C773}"/>
                </a:ext>
              </a:extLst>
            </p:cNvPr>
            <p:cNvSpPr/>
            <p:nvPr/>
          </p:nvSpPr>
          <p:spPr>
            <a:xfrm>
              <a:off x="868680" y="5064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111250">
                <a:lnSpc>
                  <a:spcPct val="90000"/>
                </a:lnSpc>
                <a:spcBef>
                  <a:spcPct val="0"/>
                </a:spcBef>
                <a:spcAft>
                  <a:spcPct val="35000"/>
                </a:spcAft>
                <a:buNone/>
              </a:pPr>
              <a:r>
                <a:rPr lang="en-US" sz="2500" kern="1200" dirty="0"/>
                <a:t>Evaluate</a:t>
              </a:r>
            </a:p>
          </p:txBody>
        </p:sp>
      </p:gr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635A366D-F04D-456E-90B5-64B6F6C26F63}"/>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noProof="0" dirty="0"/>
              <a:t>Case Study</a:t>
            </a:r>
          </a:p>
        </p:txBody>
      </p:sp>
      <p:grpSp>
        <p:nvGrpSpPr>
          <p:cNvPr id="3" name="Group 2">
            <a:extLst>
              <a:ext uri="{FF2B5EF4-FFF2-40B4-BE49-F238E27FC236}">
                <a16:creationId xmlns:a16="http://schemas.microsoft.com/office/drawing/2014/main" id="{ED78924C-7465-4A14-BE94-130FADDA5AEC}"/>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400952F9-D38C-4F93-91F8-B547F3FF6264}"/>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2834" tIns="71879" rIns="92834" bIns="71879" numCol="1" spcCol="1270" anchor="ctr" anchorCtr="0">
              <a:noAutofit/>
            </a:bodyPr>
            <a:lstStyle/>
            <a:p>
              <a:pPr marL="0" lvl="0" indent="0" algn="ctr" defTabSz="1466850">
                <a:lnSpc>
                  <a:spcPct val="90000"/>
                </a:lnSpc>
                <a:spcBef>
                  <a:spcPct val="0"/>
                </a:spcBef>
                <a:spcAft>
                  <a:spcPct val="35000"/>
                </a:spcAft>
                <a:buNone/>
              </a:pPr>
              <a:r>
                <a:rPr lang="en-US" sz="3300" kern="1200" dirty="0"/>
                <a:t>Roman had enough work to last a lifetime</a:t>
              </a:r>
            </a:p>
          </p:txBody>
        </p:sp>
        <p:sp>
          <p:nvSpPr>
            <p:cNvPr id="5" name="Rectangle: Rounded Corners 4">
              <a:extLst>
                <a:ext uri="{FF2B5EF4-FFF2-40B4-BE49-F238E27FC236}">
                  <a16:creationId xmlns:a16="http://schemas.microsoft.com/office/drawing/2014/main" id="{E0C444C4-94A1-4E2B-8CEC-EED1E891FA66}"/>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D54F7191-A5FD-484E-9F29-8562A7CE7D57}"/>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His coworker, Shane, noticed that he flew solo with a very heavy work load</a:t>
              </a:r>
            </a:p>
          </p:txBody>
        </p:sp>
        <p:sp>
          <p:nvSpPr>
            <p:cNvPr id="7" name="Rectangle: Rounded Corners 6">
              <a:extLst>
                <a:ext uri="{FF2B5EF4-FFF2-40B4-BE49-F238E27FC236}">
                  <a16:creationId xmlns:a16="http://schemas.microsoft.com/office/drawing/2014/main" id="{EAEA69F8-135E-4B1B-93F4-397F3F86ED7B}"/>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D1E9FB35-08A4-452A-B6F4-6E6E05D25C1D}"/>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Shane told him that he needed an army of coworkers </a:t>
              </a:r>
            </a:p>
          </p:txBody>
        </p:sp>
        <p:sp>
          <p:nvSpPr>
            <p:cNvPr id="9" name="Rectangle: Rounded Corners 8">
              <a:extLst>
                <a:ext uri="{FF2B5EF4-FFF2-40B4-BE49-F238E27FC236}">
                  <a16:creationId xmlns:a16="http://schemas.microsoft.com/office/drawing/2014/main" id="{846E26F0-46C8-4C22-9A8A-27D3C1E55F74}"/>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F7662D26-FE94-454B-AC38-BB4D31FB6555}"/>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Roman agreed and scoped out the room of eager coworkers </a:t>
              </a:r>
            </a:p>
          </p:txBody>
        </p:sp>
      </p:grpSp>
    </p:spTree>
    <p:extLst>
      <p:ext uri="{BB962C8B-B14F-4D97-AF65-F5344CB8AC3E}">
        <p14:creationId xmlns:p14="http://schemas.microsoft.com/office/powerpoint/2010/main" val="3169841618"/>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Middle managers are usually in charge of _________.</a:t>
            </a:r>
          </a:p>
          <a:p>
            <a:pPr marL="685800" lvl="0">
              <a:lnSpc>
                <a:spcPct val="115000"/>
              </a:lnSpc>
              <a:spcBef>
                <a:spcPts val="0"/>
              </a:spcBef>
              <a:spcAft>
                <a:spcPts val="0"/>
              </a:spcAft>
              <a:buFont typeface="+mj-lt"/>
              <a:buAutoNum type="alphaLcParenR"/>
            </a:pPr>
            <a:r>
              <a:rPr lang="en-US" dirty="0">
                <a:ea typeface="Times New Roman"/>
                <a:cs typeface="Times New Roman"/>
              </a:rPr>
              <a:t>Children</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Errands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Teams</a:t>
            </a:r>
          </a:p>
          <a:p>
            <a:pPr marL="685800" lvl="0">
              <a:lnSpc>
                <a:spcPct val="115000"/>
              </a:lnSpc>
              <a:spcBef>
                <a:spcPts val="0"/>
              </a:spcBef>
              <a:spcAft>
                <a:spcPts val="0"/>
              </a:spcAft>
              <a:buFont typeface="+mj-lt"/>
              <a:buAutoNum type="alphaLcParenR"/>
            </a:pPr>
            <a:r>
              <a:rPr lang="en-US" dirty="0">
                <a:ea typeface="Times New Roman"/>
                <a:cs typeface="Times New Roman"/>
              </a:rPr>
              <a:t>Cleaning</a:t>
            </a:r>
          </a:p>
          <a:p>
            <a:pPr marL="342900" lvl="0">
              <a:lnSpc>
                <a:spcPct val="115000"/>
              </a:lnSpc>
              <a:spcBef>
                <a:spcPts val="1200"/>
              </a:spcBef>
              <a:spcAft>
                <a:spcPts val="1000"/>
              </a:spcAft>
              <a:buFont typeface="+mj-lt"/>
              <a:buAutoNum type="arabicPeriod" startAt="2"/>
            </a:pPr>
            <a:r>
              <a:rPr lang="en-US" dirty="0">
                <a:ea typeface="Times New Roman"/>
                <a:cs typeface="Times New Roman"/>
              </a:rPr>
              <a:t>The right leadership will _________ the effectiveness of teams.</a:t>
            </a:r>
          </a:p>
          <a:p>
            <a:pPr marL="685800" lvl="0">
              <a:lnSpc>
                <a:spcPct val="115000"/>
              </a:lnSpc>
              <a:spcBef>
                <a:spcPts val="0"/>
              </a:spcBef>
              <a:spcAft>
                <a:spcPts val="0"/>
              </a:spcAft>
              <a:buFont typeface="+mj-lt"/>
              <a:buAutoNum type="alphaLcParenR"/>
            </a:pPr>
            <a:r>
              <a:rPr lang="en-US" dirty="0">
                <a:ea typeface="Times New Roman"/>
                <a:cs typeface="Times New Roman"/>
              </a:rPr>
              <a:t>Stop</a:t>
            </a:r>
          </a:p>
          <a:p>
            <a:pPr marL="685800" lvl="0">
              <a:lnSpc>
                <a:spcPct val="115000"/>
              </a:lnSpc>
              <a:spcBef>
                <a:spcPts val="0"/>
              </a:spcBef>
              <a:spcAft>
                <a:spcPts val="0"/>
              </a:spcAft>
              <a:buFont typeface="+mj-lt"/>
              <a:buAutoNum type="alphaLcParenR"/>
            </a:pPr>
            <a:r>
              <a:rPr lang="en-US" dirty="0">
                <a:ea typeface="Times New Roman"/>
                <a:cs typeface="Times New Roman"/>
              </a:rPr>
              <a:t>Spoil</a:t>
            </a:r>
          </a:p>
          <a:p>
            <a:pPr marL="685800" lvl="0">
              <a:lnSpc>
                <a:spcPct val="115000"/>
              </a:lnSpc>
              <a:spcBef>
                <a:spcPts val="0"/>
              </a:spcBef>
              <a:spcAft>
                <a:spcPts val="0"/>
              </a:spcAft>
              <a:buFont typeface="+mj-lt"/>
              <a:buAutoNum type="alphaLcParenR"/>
            </a:pPr>
            <a:r>
              <a:rPr lang="en-US" dirty="0">
                <a:ea typeface="Times New Roman"/>
                <a:cs typeface="Times New Roman"/>
              </a:rPr>
              <a:t>Enhance</a:t>
            </a:r>
          </a:p>
          <a:p>
            <a:pPr marL="685800" lvl="0">
              <a:lnSpc>
                <a:spcPct val="115000"/>
              </a:lnSpc>
              <a:spcBef>
                <a:spcPts val="0"/>
              </a:spcBef>
              <a:spcAft>
                <a:spcPts val="0"/>
              </a:spcAft>
              <a:buFont typeface="+mj-lt"/>
              <a:buAutoNum type="alphaLcParenR"/>
            </a:pPr>
            <a:r>
              <a:rPr lang="en-US" dirty="0">
                <a:ea typeface="Times New Roman"/>
                <a:cs typeface="Times New Roman"/>
              </a:rPr>
              <a:t>Enlist</a:t>
            </a:r>
          </a:p>
        </p:txBody>
      </p:sp>
    </p:spTree>
    <p:extLst>
      <p:ext uri="{BB962C8B-B14F-4D97-AF65-F5344CB8AC3E}">
        <p14:creationId xmlns:p14="http://schemas.microsoft.com/office/powerpoint/2010/main" val="1866015173"/>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Which is not an example of a good reason to use a team?</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Work is faster</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Teams are as strong as their weakest member</a:t>
            </a:r>
          </a:p>
          <a:p>
            <a:pPr marL="685800" lvl="0">
              <a:lnSpc>
                <a:spcPct val="115000"/>
              </a:lnSpc>
              <a:spcBef>
                <a:spcPts val="0"/>
              </a:spcBef>
              <a:spcAft>
                <a:spcPts val="0"/>
              </a:spcAft>
              <a:buFont typeface="+mj-lt"/>
              <a:buAutoNum type="alphaLcParenR"/>
            </a:pPr>
            <a:r>
              <a:rPr lang="en-US" dirty="0">
                <a:ea typeface="Times New Roman"/>
                <a:cs typeface="Times New Roman"/>
              </a:rPr>
              <a:t>Accuracy improves</a:t>
            </a:r>
          </a:p>
          <a:p>
            <a:pPr marL="685800" lvl="0">
              <a:lnSpc>
                <a:spcPct val="115000"/>
              </a:lnSpc>
              <a:spcBef>
                <a:spcPts val="0"/>
              </a:spcBef>
              <a:spcAft>
                <a:spcPts val="0"/>
              </a:spcAft>
              <a:buFont typeface="+mj-lt"/>
              <a:buAutoNum type="alphaLcParenR"/>
            </a:pPr>
            <a:r>
              <a:rPr lang="en-US" dirty="0">
                <a:ea typeface="Times New Roman"/>
                <a:cs typeface="Times New Roman"/>
              </a:rPr>
              <a:t>More ideas are generated</a:t>
            </a:r>
          </a:p>
          <a:p>
            <a:pPr marL="342900" lvl="0">
              <a:lnSpc>
                <a:spcPct val="115000"/>
              </a:lnSpc>
              <a:spcBef>
                <a:spcPts val="1200"/>
              </a:spcBef>
              <a:spcAft>
                <a:spcPts val="1000"/>
              </a:spcAft>
              <a:buFont typeface="+mj-lt"/>
              <a:buAutoNum type="arabicPeriod" startAt="4"/>
            </a:pPr>
            <a:r>
              <a:rPr lang="en-US" dirty="0">
                <a:ea typeface="Times New Roman"/>
                <a:cs typeface="Times New Roman"/>
              </a:rPr>
              <a:t>Differences in interests make unity ___________.</a:t>
            </a:r>
          </a:p>
          <a:p>
            <a:pPr marL="685800" lvl="0">
              <a:lnSpc>
                <a:spcPct val="115000"/>
              </a:lnSpc>
              <a:spcBef>
                <a:spcPts val="0"/>
              </a:spcBef>
              <a:spcAft>
                <a:spcPts val="0"/>
              </a:spcAft>
              <a:buFont typeface="+mj-lt"/>
              <a:buAutoNum type="alphaLcParenR"/>
            </a:pPr>
            <a:r>
              <a:rPr lang="en-US" dirty="0">
                <a:ea typeface="Times New Roman"/>
                <a:cs typeface="Times New Roman"/>
              </a:rPr>
              <a:t>Easier</a:t>
            </a:r>
          </a:p>
          <a:p>
            <a:pPr marL="685800" lvl="0">
              <a:lnSpc>
                <a:spcPct val="115000"/>
              </a:lnSpc>
              <a:spcBef>
                <a:spcPts val="0"/>
              </a:spcBef>
              <a:spcAft>
                <a:spcPts val="0"/>
              </a:spcAft>
              <a:buFont typeface="+mj-lt"/>
              <a:buAutoNum type="alphaLcParenR"/>
            </a:pPr>
            <a:r>
              <a:rPr lang="en-US" dirty="0">
                <a:ea typeface="Times New Roman"/>
                <a:cs typeface="Times New Roman"/>
              </a:rPr>
              <a:t>Better</a:t>
            </a:r>
          </a:p>
          <a:p>
            <a:pPr marL="685800" lvl="0">
              <a:lnSpc>
                <a:spcPct val="115000"/>
              </a:lnSpc>
              <a:spcBef>
                <a:spcPts val="0"/>
              </a:spcBef>
              <a:spcAft>
                <a:spcPts val="0"/>
              </a:spcAft>
              <a:buFont typeface="+mj-lt"/>
              <a:buAutoNum type="alphaLcParenR"/>
            </a:pPr>
            <a:r>
              <a:rPr lang="en-US" dirty="0">
                <a:ea typeface="Times New Roman"/>
                <a:cs typeface="Times New Roman"/>
              </a:rPr>
              <a:t>Difficult</a:t>
            </a:r>
          </a:p>
          <a:p>
            <a:pPr marL="685800" lvl="0">
              <a:lnSpc>
                <a:spcPct val="115000"/>
              </a:lnSpc>
              <a:spcBef>
                <a:spcPts val="0"/>
              </a:spcBef>
              <a:spcAft>
                <a:spcPts val="0"/>
              </a:spcAft>
              <a:buFont typeface="+mj-lt"/>
              <a:buAutoNum type="alphaLcParenR"/>
            </a:pPr>
            <a:r>
              <a:rPr lang="en-US" dirty="0">
                <a:ea typeface="Times New Roman"/>
                <a:cs typeface="Times New Roman"/>
              </a:rPr>
              <a:t>Stupendous</a:t>
            </a:r>
          </a:p>
        </p:txBody>
      </p:sp>
    </p:spTree>
    <p:extLst>
      <p:ext uri="{BB962C8B-B14F-4D97-AF65-F5344CB8AC3E}">
        <p14:creationId xmlns:p14="http://schemas.microsoft.com/office/powerpoint/2010/main" val="1238026379"/>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Leaders need to _________ people.</a:t>
            </a:r>
          </a:p>
          <a:p>
            <a:pPr marL="685800" lvl="0">
              <a:lnSpc>
                <a:spcPct val="115000"/>
              </a:lnSpc>
              <a:spcBef>
                <a:spcPts val="0"/>
              </a:spcBef>
              <a:spcAft>
                <a:spcPts val="0"/>
              </a:spcAft>
              <a:buFont typeface="+mj-lt"/>
              <a:buAutoNum type="alphaLcParenR"/>
            </a:pPr>
            <a:r>
              <a:rPr lang="en-US" dirty="0">
                <a:ea typeface="Times New Roman"/>
                <a:cs typeface="Times New Roman"/>
              </a:rPr>
              <a:t>Motivate</a:t>
            </a:r>
          </a:p>
          <a:p>
            <a:pPr marL="685800" lvl="0">
              <a:lnSpc>
                <a:spcPct val="115000"/>
              </a:lnSpc>
              <a:spcBef>
                <a:spcPts val="0"/>
              </a:spcBef>
              <a:spcAft>
                <a:spcPts val="0"/>
              </a:spcAft>
              <a:buFont typeface="+mj-lt"/>
              <a:buAutoNum type="alphaLcParenR"/>
            </a:pPr>
            <a:r>
              <a:rPr lang="en-US" dirty="0">
                <a:ea typeface="Times New Roman"/>
                <a:cs typeface="Times New Roman"/>
              </a:rPr>
              <a:t>Alienate</a:t>
            </a:r>
          </a:p>
          <a:p>
            <a:pPr marL="685800" lvl="0">
              <a:lnSpc>
                <a:spcPct val="115000"/>
              </a:lnSpc>
              <a:spcBef>
                <a:spcPts val="0"/>
              </a:spcBef>
              <a:spcAft>
                <a:spcPts val="0"/>
              </a:spcAft>
              <a:buFont typeface="+mj-lt"/>
              <a:buAutoNum type="alphaLcParenR"/>
            </a:pPr>
            <a:r>
              <a:rPr lang="en-US" dirty="0">
                <a:ea typeface="Times New Roman"/>
                <a:cs typeface="Times New Roman"/>
              </a:rPr>
              <a:t>Incarcerate</a:t>
            </a:r>
          </a:p>
          <a:p>
            <a:pPr marL="685800" lvl="0">
              <a:lnSpc>
                <a:spcPct val="115000"/>
              </a:lnSpc>
              <a:spcBef>
                <a:spcPts val="0"/>
              </a:spcBef>
              <a:spcAft>
                <a:spcPts val="0"/>
              </a:spcAft>
              <a:buFont typeface="+mj-lt"/>
              <a:buAutoNum type="alphaLcParenR"/>
            </a:pPr>
            <a:r>
              <a:rPr lang="en-US" dirty="0">
                <a:ea typeface="Times New Roman"/>
                <a:cs typeface="Times New Roman"/>
              </a:rPr>
              <a:t>Agitate</a:t>
            </a:r>
          </a:p>
          <a:p>
            <a:pPr marL="342900" lvl="0">
              <a:lnSpc>
                <a:spcPct val="115000"/>
              </a:lnSpc>
              <a:spcBef>
                <a:spcPts val="1200"/>
              </a:spcBef>
              <a:spcAft>
                <a:spcPts val="1000"/>
              </a:spcAft>
              <a:buFont typeface="+mj-lt"/>
              <a:buAutoNum type="arabicPeriod" startAt="6"/>
            </a:pPr>
            <a:r>
              <a:rPr lang="en-US" dirty="0">
                <a:ea typeface="Times New Roman"/>
                <a:cs typeface="Times New Roman"/>
              </a:rPr>
              <a:t>How many kinds of teams are recognized in modern business?</a:t>
            </a:r>
          </a:p>
          <a:p>
            <a:pPr marL="685800" lvl="0">
              <a:lnSpc>
                <a:spcPct val="115000"/>
              </a:lnSpc>
              <a:spcBef>
                <a:spcPts val="0"/>
              </a:spcBef>
              <a:spcAft>
                <a:spcPts val="0"/>
              </a:spcAft>
              <a:buFont typeface="+mj-lt"/>
              <a:buAutoNum type="alphaLcParenR"/>
            </a:pPr>
            <a:r>
              <a:rPr lang="en-US" dirty="0">
                <a:ea typeface="Times New Roman"/>
                <a:cs typeface="Times New Roman"/>
              </a:rPr>
              <a:t>Four</a:t>
            </a:r>
          </a:p>
          <a:p>
            <a:pPr marL="685800" lvl="0">
              <a:lnSpc>
                <a:spcPct val="115000"/>
              </a:lnSpc>
              <a:spcBef>
                <a:spcPts val="0"/>
              </a:spcBef>
              <a:spcAft>
                <a:spcPts val="0"/>
              </a:spcAft>
              <a:buFont typeface="+mj-lt"/>
              <a:buAutoNum type="alphaLcParenR"/>
            </a:pPr>
            <a:r>
              <a:rPr lang="en-US" dirty="0">
                <a:ea typeface="Times New Roman"/>
                <a:cs typeface="Times New Roman"/>
              </a:rPr>
              <a:t>Three</a:t>
            </a:r>
          </a:p>
          <a:p>
            <a:pPr marL="685800" lvl="0">
              <a:lnSpc>
                <a:spcPct val="115000"/>
              </a:lnSpc>
              <a:spcBef>
                <a:spcPts val="0"/>
              </a:spcBef>
              <a:spcAft>
                <a:spcPts val="0"/>
              </a:spcAft>
              <a:buFont typeface="+mj-lt"/>
              <a:buAutoNum type="alphaLcParenR"/>
            </a:pPr>
            <a:r>
              <a:rPr lang="en-US" dirty="0">
                <a:ea typeface="Times New Roman"/>
                <a:cs typeface="Times New Roman"/>
              </a:rPr>
              <a:t>Five</a:t>
            </a:r>
          </a:p>
          <a:p>
            <a:pPr marL="685800" lvl="0">
              <a:lnSpc>
                <a:spcPct val="115000"/>
              </a:lnSpc>
              <a:spcBef>
                <a:spcPts val="0"/>
              </a:spcBef>
              <a:spcAft>
                <a:spcPts val="0"/>
              </a:spcAft>
              <a:buFont typeface="+mj-lt"/>
              <a:buAutoNum type="alphaLcParenR"/>
            </a:pPr>
            <a:r>
              <a:rPr lang="en-US" dirty="0">
                <a:ea typeface="Times New Roman"/>
                <a:cs typeface="Times New Roman"/>
              </a:rPr>
              <a:t>Two</a:t>
            </a:r>
            <a:br>
              <a:rPr lang="en-US" dirty="0">
                <a:ea typeface="Times New Roman"/>
                <a:cs typeface="Times New Roman"/>
              </a:rPr>
            </a:br>
            <a:r>
              <a:rPr lang="en-US" dirty="0">
                <a:ea typeface="Times New Roman"/>
                <a:cs typeface="Times New Roman"/>
              </a:rPr>
              <a:t> </a:t>
            </a:r>
          </a:p>
          <a:p>
            <a:endParaRPr lang="en-US" dirty="0"/>
          </a:p>
        </p:txBody>
      </p:sp>
    </p:spTree>
    <p:extLst>
      <p:ext uri="{BB962C8B-B14F-4D97-AF65-F5344CB8AC3E}">
        <p14:creationId xmlns:p14="http://schemas.microsoft.com/office/powerpoint/2010/main" val="394868768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Which is not an example of a recognized team?</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Informal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Incomprehensible</a:t>
            </a:r>
          </a:p>
          <a:p>
            <a:pPr marL="685800" lvl="0">
              <a:lnSpc>
                <a:spcPct val="115000"/>
              </a:lnSpc>
              <a:spcBef>
                <a:spcPts val="0"/>
              </a:spcBef>
              <a:spcAft>
                <a:spcPts val="0"/>
              </a:spcAft>
              <a:buFont typeface="+mj-lt"/>
              <a:buAutoNum type="alphaLcParenR"/>
            </a:pPr>
            <a:r>
              <a:rPr lang="en-US" dirty="0">
                <a:ea typeface="Times New Roman"/>
                <a:cs typeface="Times New Roman"/>
              </a:rPr>
              <a:t>Traditionally</a:t>
            </a:r>
          </a:p>
          <a:p>
            <a:pPr marL="685800" lvl="0">
              <a:lnSpc>
                <a:spcPct val="115000"/>
              </a:lnSpc>
              <a:spcBef>
                <a:spcPts val="0"/>
              </a:spcBef>
              <a:spcAft>
                <a:spcPts val="0"/>
              </a:spcAft>
              <a:buFont typeface="+mj-lt"/>
              <a:buAutoNum type="alphaLcParenR"/>
            </a:pPr>
            <a:r>
              <a:rPr lang="en-US" dirty="0">
                <a:ea typeface="Times New Roman"/>
                <a:cs typeface="Times New Roman"/>
              </a:rPr>
              <a:t>Leadership</a:t>
            </a:r>
          </a:p>
          <a:p>
            <a:pPr marL="342900" lvl="0">
              <a:lnSpc>
                <a:spcPct val="115000"/>
              </a:lnSpc>
              <a:spcBef>
                <a:spcPts val="1200"/>
              </a:spcBef>
              <a:spcAft>
                <a:spcPts val="1000"/>
              </a:spcAft>
              <a:buFont typeface="+mj-lt"/>
              <a:buAutoNum type="arabicPeriod" startAt="8"/>
            </a:pPr>
            <a:r>
              <a:rPr lang="en-US" dirty="0">
                <a:ea typeface="Times New Roman"/>
                <a:cs typeface="Times New Roman"/>
              </a:rPr>
              <a:t>Which is an example of an informal team?</a:t>
            </a:r>
          </a:p>
          <a:p>
            <a:pPr marL="685800" lvl="0">
              <a:lnSpc>
                <a:spcPct val="115000"/>
              </a:lnSpc>
              <a:spcBef>
                <a:spcPts val="0"/>
              </a:spcBef>
              <a:spcAft>
                <a:spcPts val="0"/>
              </a:spcAft>
              <a:buFont typeface="+mj-lt"/>
              <a:buAutoNum type="alphaLcParenR"/>
            </a:pPr>
            <a:r>
              <a:rPr lang="en-US" dirty="0">
                <a:ea typeface="Times New Roman"/>
                <a:cs typeface="Times New Roman"/>
              </a:rPr>
              <a:t>One where there are assigned teams</a:t>
            </a:r>
          </a:p>
          <a:p>
            <a:pPr marL="685800" lvl="0">
              <a:lnSpc>
                <a:spcPct val="115000"/>
              </a:lnSpc>
              <a:spcBef>
                <a:spcPts val="0"/>
              </a:spcBef>
              <a:spcAft>
                <a:spcPts val="0"/>
              </a:spcAft>
              <a:buFont typeface="+mj-lt"/>
              <a:buAutoNum type="alphaLcParenR"/>
            </a:pPr>
            <a:r>
              <a:rPr lang="en-US" dirty="0">
                <a:ea typeface="Times New Roman"/>
                <a:cs typeface="Times New Roman"/>
              </a:rPr>
              <a:t>Temporary teams brought together for special projects</a:t>
            </a:r>
          </a:p>
          <a:p>
            <a:pPr marL="685800" lvl="0">
              <a:lnSpc>
                <a:spcPct val="115000"/>
              </a:lnSpc>
              <a:spcBef>
                <a:spcPts val="0"/>
              </a:spcBef>
              <a:spcAft>
                <a:spcPts val="0"/>
              </a:spcAft>
              <a:buFont typeface="+mj-lt"/>
              <a:buAutoNum type="alphaLcParenR"/>
            </a:pPr>
            <a:r>
              <a:rPr lang="en-US" dirty="0">
                <a:ea typeface="Times New Roman"/>
                <a:cs typeface="Times New Roman"/>
              </a:rPr>
              <a:t>Friendly associations that work together</a:t>
            </a:r>
          </a:p>
          <a:p>
            <a:pPr marL="685800" lvl="0">
              <a:lnSpc>
                <a:spcPct val="115000"/>
              </a:lnSpc>
              <a:spcBef>
                <a:spcPts val="0"/>
              </a:spcBef>
              <a:spcAft>
                <a:spcPts val="0"/>
              </a:spcAft>
              <a:buFont typeface="+mj-lt"/>
              <a:buAutoNum type="alphaLcParenR"/>
            </a:pPr>
            <a:r>
              <a:rPr lang="en-US" dirty="0">
                <a:ea typeface="Times New Roman"/>
                <a:cs typeface="Times New Roman"/>
              </a:rPr>
              <a:t>Teams made up of people in authority</a:t>
            </a:r>
          </a:p>
          <a:p>
            <a:endParaRPr lang="en-US" dirty="0"/>
          </a:p>
        </p:txBody>
      </p:sp>
    </p:spTree>
    <p:extLst>
      <p:ext uri="{BB962C8B-B14F-4D97-AF65-F5344CB8AC3E}">
        <p14:creationId xmlns:p14="http://schemas.microsoft.com/office/powerpoint/2010/main" val="474167829"/>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Effective teams share certain ________</a:t>
            </a:r>
          </a:p>
          <a:p>
            <a:pPr marL="685800" lvl="0">
              <a:lnSpc>
                <a:spcPct val="115000"/>
              </a:lnSpc>
              <a:spcBef>
                <a:spcPts val="0"/>
              </a:spcBef>
              <a:spcAft>
                <a:spcPts val="0"/>
              </a:spcAft>
              <a:buFont typeface="+mj-lt"/>
              <a:buAutoNum type="alphaLcParenR"/>
            </a:pPr>
            <a:r>
              <a:rPr lang="en-US" dirty="0">
                <a:ea typeface="Times New Roman"/>
                <a:cs typeface="Times New Roman"/>
              </a:rPr>
              <a:t>Characteristics</a:t>
            </a:r>
          </a:p>
          <a:p>
            <a:pPr marL="685800" lvl="0">
              <a:lnSpc>
                <a:spcPct val="115000"/>
              </a:lnSpc>
              <a:spcBef>
                <a:spcPts val="0"/>
              </a:spcBef>
              <a:spcAft>
                <a:spcPts val="0"/>
              </a:spcAft>
              <a:buFont typeface="+mj-lt"/>
              <a:buAutoNum type="alphaLcParenR"/>
            </a:pPr>
            <a:r>
              <a:rPr lang="en-US" dirty="0">
                <a:ea typeface="Times New Roman"/>
                <a:cs typeface="Times New Roman"/>
              </a:rPr>
              <a:t>Zip codes</a:t>
            </a:r>
          </a:p>
          <a:p>
            <a:pPr marL="685800" lvl="0">
              <a:lnSpc>
                <a:spcPct val="115000"/>
              </a:lnSpc>
              <a:spcBef>
                <a:spcPts val="0"/>
              </a:spcBef>
              <a:spcAft>
                <a:spcPts val="0"/>
              </a:spcAft>
              <a:buFont typeface="+mj-lt"/>
              <a:buAutoNum type="alphaLcParenR"/>
            </a:pPr>
            <a:r>
              <a:rPr lang="en-US" dirty="0">
                <a:ea typeface="Times New Roman"/>
                <a:cs typeface="Times New Roman"/>
              </a:rPr>
              <a:t>Surnames</a:t>
            </a:r>
          </a:p>
          <a:p>
            <a:pPr marL="685800" lvl="0">
              <a:lnSpc>
                <a:spcPct val="115000"/>
              </a:lnSpc>
              <a:spcBef>
                <a:spcPts val="0"/>
              </a:spcBef>
              <a:spcAft>
                <a:spcPts val="0"/>
              </a:spcAft>
              <a:buFont typeface="+mj-lt"/>
              <a:buAutoNum type="alphaLcParenR"/>
            </a:pPr>
            <a:r>
              <a:rPr lang="en-US" dirty="0">
                <a:ea typeface="Times New Roman"/>
                <a:cs typeface="Times New Roman"/>
              </a:rPr>
              <a:t>Birth dates</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Which is an example of a practical procedure?</a:t>
            </a:r>
          </a:p>
          <a:p>
            <a:pPr marL="685800" lvl="0">
              <a:lnSpc>
                <a:spcPct val="115000"/>
              </a:lnSpc>
              <a:spcBef>
                <a:spcPts val="0"/>
              </a:spcBef>
              <a:spcAft>
                <a:spcPts val="0"/>
              </a:spcAft>
              <a:buFont typeface="+mj-lt"/>
              <a:buAutoNum type="alphaLcParenR"/>
            </a:pPr>
            <a:r>
              <a:rPr lang="en-US" dirty="0">
                <a:ea typeface="Times New Roman"/>
                <a:cs typeface="Times New Roman"/>
              </a:rPr>
              <a:t>Clear goals and directions</a:t>
            </a:r>
          </a:p>
          <a:p>
            <a:pPr marL="685800" lvl="0">
              <a:lnSpc>
                <a:spcPct val="115000"/>
              </a:lnSpc>
              <a:spcBef>
                <a:spcPts val="0"/>
              </a:spcBef>
              <a:spcAft>
                <a:spcPts val="0"/>
              </a:spcAft>
              <a:buFont typeface="+mj-lt"/>
              <a:buAutoNum type="alphaLcParenR"/>
            </a:pPr>
            <a:r>
              <a:rPr lang="en-US" dirty="0">
                <a:ea typeface="Times New Roman"/>
                <a:cs typeface="Times New Roman"/>
              </a:rPr>
              <a:t>Projects are the group's responsibility</a:t>
            </a:r>
          </a:p>
          <a:p>
            <a:pPr marL="685800" lvl="0">
              <a:lnSpc>
                <a:spcPct val="115000"/>
              </a:lnSpc>
              <a:spcBef>
                <a:spcPts val="0"/>
              </a:spcBef>
              <a:spcAft>
                <a:spcPts val="0"/>
              </a:spcAft>
              <a:buFont typeface="+mj-lt"/>
              <a:buAutoNum type="alphaLcParenR"/>
            </a:pPr>
            <a:r>
              <a:rPr lang="en-US" dirty="0">
                <a:ea typeface="Times New Roman"/>
                <a:cs typeface="Times New Roman"/>
              </a:rPr>
              <a:t>Procedures are clear and relevant</a:t>
            </a:r>
          </a:p>
          <a:p>
            <a:pPr marL="685800" lvl="0">
              <a:lnSpc>
                <a:spcPct val="115000"/>
              </a:lnSpc>
              <a:spcBef>
                <a:spcPts val="0"/>
              </a:spcBef>
              <a:spcAft>
                <a:spcPts val="0"/>
              </a:spcAft>
              <a:buFont typeface="+mj-lt"/>
              <a:buAutoNum type="alphaLcParenR"/>
            </a:pPr>
            <a:r>
              <a:rPr lang="en-US" dirty="0">
                <a:ea typeface="Times New Roman"/>
                <a:cs typeface="Times New Roman"/>
              </a:rPr>
              <a:t>Members work to educate employees outside their team</a:t>
            </a:r>
          </a:p>
          <a:p>
            <a:endParaRPr lang="en-US" dirty="0"/>
          </a:p>
        </p:txBody>
      </p:sp>
    </p:spTree>
    <p:extLst>
      <p:ext uri="{BB962C8B-B14F-4D97-AF65-F5344CB8AC3E}">
        <p14:creationId xmlns:p14="http://schemas.microsoft.com/office/powerpoint/2010/main" val="285951347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Middle managers are usually in charge of _________.</a:t>
            </a:r>
          </a:p>
          <a:p>
            <a:pPr marL="685800" lvl="0">
              <a:lnSpc>
                <a:spcPct val="115000"/>
              </a:lnSpc>
              <a:spcBef>
                <a:spcPts val="0"/>
              </a:spcBef>
              <a:spcAft>
                <a:spcPts val="0"/>
              </a:spcAft>
              <a:buFont typeface="+mj-lt"/>
              <a:buAutoNum type="alphaLcParenR"/>
            </a:pPr>
            <a:r>
              <a:rPr lang="en-US" dirty="0">
                <a:ea typeface="Times New Roman"/>
                <a:cs typeface="Times New Roman"/>
              </a:rPr>
              <a:t>Children</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Errands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Teams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Cleaning</a:t>
            </a:r>
          </a:p>
          <a:p>
            <a:pPr marL="342900" lvl="0">
              <a:lnSpc>
                <a:spcPct val="115000"/>
              </a:lnSpc>
              <a:spcBef>
                <a:spcPts val="1200"/>
              </a:spcBef>
              <a:spcAft>
                <a:spcPts val="1000"/>
              </a:spcAft>
              <a:buFont typeface="+mj-lt"/>
              <a:buAutoNum type="arabicPeriod" startAt="2"/>
            </a:pPr>
            <a:r>
              <a:rPr lang="en-US" dirty="0">
                <a:ea typeface="Times New Roman"/>
                <a:cs typeface="Times New Roman"/>
              </a:rPr>
              <a:t>The right leadership will _________ the effectiveness of teams.</a:t>
            </a:r>
          </a:p>
          <a:p>
            <a:pPr marL="685800" lvl="0">
              <a:lnSpc>
                <a:spcPct val="115000"/>
              </a:lnSpc>
              <a:spcBef>
                <a:spcPts val="0"/>
              </a:spcBef>
              <a:spcAft>
                <a:spcPts val="0"/>
              </a:spcAft>
              <a:buFont typeface="+mj-lt"/>
              <a:buAutoNum type="alphaLcParenR"/>
            </a:pPr>
            <a:r>
              <a:rPr lang="en-US" dirty="0">
                <a:ea typeface="Times New Roman"/>
                <a:cs typeface="Times New Roman"/>
              </a:rPr>
              <a:t>Stop</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Spoil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Enhance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Enlist</a:t>
            </a:r>
          </a:p>
        </p:txBody>
      </p:sp>
    </p:spTree>
    <p:extLst>
      <p:ext uri="{BB962C8B-B14F-4D97-AF65-F5344CB8AC3E}">
        <p14:creationId xmlns:p14="http://schemas.microsoft.com/office/powerpoint/2010/main" val="843352790"/>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Which is not an example of a good reason to use a team?</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Work is faster</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Teams are as strong as their weakest member</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Accuracy improves</a:t>
            </a:r>
          </a:p>
          <a:p>
            <a:pPr marL="685800" lvl="0">
              <a:lnSpc>
                <a:spcPct val="115000"/>
              </a:lnSpc>
              <a:spcBef>
                <a:spcPts val="0"/>
              </a:spcBef>
              <a:spcAft>
                <a:spcPts val="0"/>
              </a:spcAft>
              <a:buFont typeface="+mj-lt"/>
              <a:buAutoNum type="alphaLcParenR"/>
            </a:pPr>
            <a:r>
              <a:rPr lang="en-US" dirty="0">
                <a:ea typeface="Times New Roman"/>
                <a:cs typeface="Times New Roman"/>
              </a:rPr>
              <a:t>More ideas are generated</a:t>
            </a:r>
          </a:p>
          <a:p>
            <a:pPr marL="342900" lvl="0">
              <a:lnSpc>
                <a:spcPct val="115000"/>
              </a:lnSpc>
              <a:spcBef>
                <a:spcPts val="1200"/>
              </a:spcBef>
              <a:spcAft>
                <a:spcPts val="1000"/>
              </a:spcAft>
              <a:buFont typeface="+mj-lt"/>
              <a:buAutoNum type="arabicPeriod" startAt="4"/>
            </a:pPr>
            <a:r>
              <a:rPr lang="en-US" dirty="0">
                <a:ea typeface="Times New Roman"/>
                <a:cs typeface="Times New Roman"/>
              </a:rPr>
              <a:t>Differences in interests make unity ___________.</a:t>
            </a:r>
          </a:p>
          <a:p>
            <a:pPr marL="685800" lvl="0">
              <a:lnSpc>
                <a:spcPct val="115000"/>
              </a:lnSpc>
              <a:spcBef>
                <a:spcPts val="0"/>
              </a:spcBef>
              <a:spcAft>
                <a:spcPts val="0"/>
              </a:spcAft>
              <a:buFont typeface="+mj-lt"/>
              <a:buAutoNum type="alphaLcParenR"/>
            </a:pPr>
            <a:r>
              <a:rPr lang="en-US" dirty="0">
                <a:ea typeface="Times New Roman"/>
                <a:cs typeface="Times New Roman"/>
              </a:rPr>
              <a:t>Easier</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Better</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Difficult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Stupendous</a:t>
            </a:r>
          </a:p>
        </p:txBody>
      </p:sp>
    </p:spTree>
    <p:extLst>
      <p:ext uri="{BB962C8B-B14F-4D97-AF65-F5344CB8AC3E}">
        <p14:creationId xmlns:p14="http://schemas.microsoft.com/office/powerpoint/2010/main" val="326534944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Leaders need to _________ people.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Motivate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Alienate</a:t>
            </a:r>
          </a:p>
          <a:p>
            <a:pPr marL="685800" lvl="0">
              <a:lnSpc>
                <a:spcPct val="115000"/>
              </a:lnSpc>
              <a:spcBef>
                <a:spcPts val="0"/>
              </a:spcBef>
              <a:spcAft>
                <a:spcPts val="0"/>
              </a:spcAft>
              <a:buFont typeface="+mj-lt"/>
              <a:buAutoNum type="alphaLcParenR"/>
            </a:pPr>
            <a:r>
              <a:rPr lang="en-US" dirty="0">
                <a:ea typeface="Times New Roman"/>
                <a:cs typeface="Times New Roman"/>
              </a:rPr>
              <a:t>Incarcerate</a:t>
            </a:r>
          </a:p>
          <a:p>
            <a:pPr marL="685800" lvl="0">
              <a:lnSpc>
                <a:spcPct val="115000"/>
              </a:lnSpc>
              <a:spcBef>
                <a:spcPts val="0"/>
              </a:spcBef>
              <a:spcAft>
                <a:spcPts val="0"/>
              </a:spcAft>
              <a:buFont typeface="+mj-lt"/>
              <a:buAutoNum type="alphaLcParenR"/>
            </a:pPr>
            <a:r>
              <a:rPr lang="en-US" dirty="0">
                <a:ea typeface="Times New Roman"/>
                <a:cs typeface="Times New Roman"/>
              </a:rPr>
              <a:t>Agitate</a:t>
            </a:r>
          </a:p>
          <a:p>
            <a:pPr marL="342900" lvl="0">
              <a:lnSpc>
                <a:spcPct val="115000"/>
              </a:lnSpc>
              <a:spcBef>
                <a:spcPts val="1200"/>
              </a:spcBef>
              <a:spcAft>
                <a:spcPts val="1000"/>
              </a:spcAft>
              <a:buFont typeface="+mj-lt"/>
              <a:buAutoNum type="arabicPeriod" startAt="6"/>
            </a:pPr>
            <a:r>
              <a:rPr lang="en-US" dirty="0">
                <a:ea typeface="Times New Roman"/>
                <a:cs typeface="Times New Roman"/>
              </a:rPr>
              <a:t>How many kinds of teams are recognized in modern business?</a:t>
            </a:r>
          </a:p>
          <a:p>
            <a:pPr marL="685800" lvl="0">
              <a:lnSpc>
                <a:spcPct val="115000"/>
              </a:lnSpc>
              <a:spcBef>
                <a:spcPts val="0"/>
              </a:spcBef>
              <a:spcAft>
                <a:spcPts val="0"/>
              </a:spcAft>
              <a:buFont typeface="+mj-lt"/>
              <a:buAutoNum type="alphaLcParenR"/>
            </a:pPr>
            <a:r>
              <a:rPr lang="en-US" dirty="0">
                <a:ea typeface="Times New Roman"/>
                <a:cs typeface="Times New Roman"/>
              </a:rPr>
              <a:t>Four</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Three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Two</a:t>
            </a:r>
            <a:br>
              <a:rPr lang="en-US" dirty="0">
                <a:ea typeface="Times New Roman"/>
                <a:cs typeface="Times New Roman"/>
              </a:rPr>
            </a:br>
            <a:r>
              <a:rPr lang="en-US" dirty="0">
                <a:ea typeface="Times New Roman"/>
                <a:cs typeface="Times New Roman"/>
              </a:rPr>
              <a:t> </a:t>
            </a:r>
          </a:p>
          <a:p>
            <a:endParaRPr lang="en-US" dirty="0"/>
          </a:p>
        </p:txBody>
      </p:sp>
    </p:spTree>
    <p:extLst>
      <p:ext uri="{BB962C8B-B14F-4D97-AF65-F5344CB8AC3E}">
        <p14:creationId xmlns:p14="http://schemas.microsoft.com/office/powerpoint/2010/main" val="1946188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319DC3F0-01F8-431A-BCDF-80C32CFFFA3E}"/>
              </a:ext>
            </a:extLst>
          </p:cNvPr>
          <p:cNvSpPr>
            <a:spLocks noGrp="1"/>
          </p:cNvSpPr>
          <p:nvPr>
            <p:ph sz="quarter" idx="11"/>
          </p:nvPr>
        </p:nvSpPr>
        <p:spPr/>
        <p:txBody>
          <a:bodyPr/>
          <a:lstStyle/>
          <a:p>
            <a:endParaRPr lang="en-US"/>
          </a:p>
        </p:txBody>
      </p:sp>
      <p:sp>
        <p:nvSpPr>
          <p:cNvPr id="10242" name="Title 4"/>
          <p:cNvSpPr>
            <a:spLocks noGrp="1"/>
          </p:cNvSpPr>
          <p:nvPr>
            <p:ph type="title"/>
          </p:nvPr>
        </p:nvSpPr>
        <p:spPr/>
        <p:txBody>
          <a:bodyPr/>
          <a:lstStyle/>
          <a:p>
            <a:r>
              <a:rPr lang="en-US" dirty="0"/>
              <a:t>What is Management?</a:t>
            </a:r>
          </a:p>
        </p:txBody>
      </p:sp>
      <p:grpSp>
        <p:nvGrpSpPr>
          <p:cNvPr id="2" name="Group 1">
            <a:extLst>
              <a:ext uri="{FF2B5EF4-FFF2-40B4-BE49-F238E27FC236}">
                <a16:creationId xmlns:a16="http://schemas.microsoft.com/office/drawing/2014/main" id="{15B7E113-09CF-4419-A8E4-742F5161E140}"/>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254B5272-5C72-4390-AF33-57FEAE650D4D}"/>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Coordinating and organizing </a:t>
              </a:r>
            </a:p>
          </p:txBody>
        </p:sp>
        <p:sp>
          <p:nvSpPr>
            <p:cNvPr id="5" name="Freeform: Shape 4">
              <a:extLst>
                <a:ext uri="{FF2B5EF4-FFF2-40B4-BE49-F238E27FC236}">
                  <a16:creationId xmlns:a16="http://schemas.microsoft.com/office/drawing/2014/main" id="{7E3AE091-33CE-4275-8D07-ACE102EED2A8}"/>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Objectives</a:t>
              </a:r>
            </a:p>
          </p:txBody>
        </p:sp>
        <p:sp>
          <p:nvSpPr>
            <p:cNvPr id="6" name="Freeform: Shape 5">
              <a:extLst>
                <a:ext uri="{FF2B5EF4-FFF2-40B4-BE49-F238E27FC236}">
                  <a16:creationId xmlns:a16="http://schemas.microsoft.com/office/drawing/2014/main" id="{1C256293-E0ED-477E-9B41-5E15B3A44C34}"/>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Effective</a:t>
              </a:r>
            </a:p>
          </p:txBody>
        </p:sp>
        <p:sp>
          <p:nvSpPr>
            <p:cNvPr id="7" name="Freeform: Shape 6">
              <a:extLst>
                <a:ext uri="{FF2B5EF4-FFF2-40B4-BE49-F238E27FC236}">
                  <a16:creationId xmlns:a16="http://schemas.microsoft.com/office/drawing/2014/main" id="{8A8692B2-9E02-43FB-92F7-925253080469}"/>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Efficient</a:t>
              </a:r>
            </a:p>
          </p:txBody>
        </p:sp>
      </p:gr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Which is not an example of a recognized team?</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Informal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Incomprehensible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Traditionally</a:t>
            </a:r>
          </a:p>
          <a:p>
            <a:pPr marL="685800" lvl="0">
              <a:lnSpc>
                <a:spcPct val="115000"/>
              </a:lnSpc>
              <a:spcBef>
                <a:spcPts val="0"/>
              </a:spcBef>
              <a:spcAft>
                <a:spcPts val="0"/>
              </a:spcAft>
              <a:buFont typeface="+mj-lt"/>
              <a:buAutoNum type="alphaLcParenR"/>
            </a:pPr>
            <a:r>
              <a:rPr lang="en-US" dirty="0">
                <a:ea typeface="Times New Roman"/>
                <a:cs typeface="Times New Roman"/>
              </a:rPr>
              <a:t>Leadership</a:t>
            </a:r>
          </a:p>
          <a:p>
            <a:pPr marL="342900" lvl="0">
              <a:lnSpc>
                <a:spcPct val="115000"/>
              </a:lnSpc>
              <a:spcBef>
                <a:spcPts val="1200"/>
              </a:spcBef>
              <a:spcAft>
                <a:spcPts val="1000"/>
              </a:spcAft>
              <a:buFont typeface="+mj-lt"/>
              <a:buAutoNum type="arabicPeriod" startAt="8"/>
            </a:pPr>
            <a:r>
              <a:rPr lang="en-US" dirty="0">
                <a:ea typeface="Times New Roman"/>
                <a:cs typeface="Times New Roman"/>
              </a:rPr>
              <a:t>Which is an example of an informal team?</a:t>
            </a:r>
          </a:p>
          <a:p>
            <a:pPr marL="685800" lvl="0">
              <a:lnSpc>
                <a:spcPct val="115000"/>
              </a:lnSpc>
              <a:spcBef>
                <a:spcPts val="0"/>
              </a:spcBef>
              <a:spcAft>
                <a:spcPts val="0"/>
              </a:spcAft>
              <a:buFont typeface="+mj-lt"/>
              <a:buAutoNum type="alphaLcParenR"/>
            </a:pPr>
            <a:r>
              <a:rPr lang="en-US" dirty="0">
                <a:ea typeface="Times New Roman"/>
                <a:cs typeface="Times New Roman"/>
              </a:rPr>
              <a:t>One where there are assigned teams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Temporary teams brought together for special projects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Friendly associations that work together</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Teams made up of people in authority</a:t>
            </a:r>
          </a:p>
          <a:p>
            <a:endParaRPr lang="en-US" dirty="0"/>
          </a:p>
        </p:txBody>
      </p:sp>
    </p:spTree>
    <p:extLst>
      <p:ext uri="{BB962C8B-B14F-4D97-AF65-F5344CB8AC3E}">
        <p14:creationId xmlns:p14="http://schemas.microsoft.com/office/powerpoint/2010/main" val="1925467358"/>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Effective teams share certain ________</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Characteristics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Zip codes</a:t>
            </a:r>
          </a:p>
          <a:p>
            <a:pPr marL="685800" lvl="0">
              <a:lnSpc>
                <a:spcPct val="115000"/>
              </a:lnSpc>
              <a:spcBef>
                <a:spcPts val="0"/>
              </a:spcBef>
              <a:spcAft>
                <a:spcPts val="0"/>
              </a:spcAft>
              <a:buFont typeface="+mj-lt"/>
              <a:buAutoNum type="alphaLcParenR"/>
            </a:pPr>
            <a:r>
              <a:rPr lang="en-US" dirty="0">
                <a:ea typeface="Times New Roman"/>
                <a:cs typeface="Times New Roman"/>
              </a:rPr>
              <a:t>Surnames</a:t>
            </a:r>
          </a:p>
          <a:p>
            <a:pPr marL="685800" lvl="0">
              <a:lnSpc>
                <a:spcPct val="115000"/>
              </a:lnSpc>
              <a:spcBef>
                <a:spcPts val="0"/>
              </a:spcBef>
              <a:spcAft>
                <a:spcPts val="0"/>
              </a:spcAft>
              <a:buFont typeface="+mj-lt"/>
              <a:buAutoNum type="alphaLcParenR"/>
            </a:pPr>
            <a:r>
              <a:rPr lang="en-US" dirty="0">
                <a:ea typeface="Times New Roman"/>
                <a:cs typeface="Times New Roman"/>
              </a:rPr>
              <a:t>Birth dates</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Which is an example of a practical procedure?</a:t>
            </a:r>
          </a:p>
          <a:p>
            <a:pPr marL="685800" lvl="0">
              <a:lnSpc>
                <a:spcPct val="115000"/>
              </a:lnSpc>
              <a:spcBef>
                <a:spcPts val="0"/>
              </a:spcBef>
              <a:spcAft>
                <a:spcPts val="0"/>
              </a:spcAft>
              <a:buFont typeface="+mj-lt"/>
              <a:buAutoNum type="alphaLcParenR"/>
            </a:pPr>
            <a:r>
              <a:rPr lang="en-US" dirty="0">
                <a:ea typeface="Times New Roman"/>
                <a:cs typeface="Times New Roman"/>
              </a:rPr>
              <a:t>Clear goals and directions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Projects are the group's responsibility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Procedures are clear and relevant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Members work to educate employees outside their team</a:t>
            </a:r>
          </a:p>
          <a:p>
            <a:endParaRPr lang="en-US" dirty="0"/>
          </a:p>
        </p:txBody>
      </p:sp>
    </p:spTree>
    <p:extLst>
      <p:ext uri="{BB962C8B-B14F-4D97-AF65-F5344CB8AC3E}">
        <p14:creationId xmlns:p14="http://schemas.microsoft.com/office/powerpoint/2010/main" val="192209136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3"/>
          <p:cNvSpPr>
            <a:spLocks noGrp="1"/>
          </p:cNvSpPr>
          <p:nvPr>
            <p:ph type="title"/>
          </p:nvPr>
        </p:nvSpPr>
        <p:spPr/>
        <p:txBody>
          <a:bodyPr/>
          <a:lstStyle/>
          <a:p>
            <a:r>
              <a:rPr lang="en-US" dirty="0"/>
              <a:t>Module Eleven: Motivation and Leadership</a:t>
            </a:r>
          </a:p>
        </p:txBody>
      </p:sp>
      <p:sp>
        <p:nvSpPr>
          <p:cNvPr id="59396" name="Text Placeholder 5"/>
          <p:cNvSpPr>
            <a:spLocks noGrp="1"/>
          </p:cNvSpPr>
          <p:nvPr>
            <p:ph type="body" sz="quarter" idx="10"/>
          </p:nvPr>
        </p:nvSpPr>
        <p:spPr/>
        <p:txBody>
          <a:bodyPr/>
          <a:lstStyle/>
          <a:p>
            <a:pPr>
              <a:lnSpc>
                <a:spcPct val="115000"/>
              </a:lnSpc>
              <a:spcBef>
                <a:spcPts val="0"/>
              </a:spcBef>
              <a:spcAft>
                <a:spcPts val="1000"/>
              </a:spcAft>
              <a:defRPr/>
            </a:pPr>
            <a:r>
              <a:rPr lang="en-US" sz="2800" dirty="0">
                <a:ea typeface="Times New Roman"/>
                <a:cs typeface="Times New Roman"/>
              </a:rPr>
              <a:t>If your actions inspire others to dream more, learn more, do more and become more, you are a leader.</a:t>
            </a:r>
          </a:p>
          <a:p>
            <a:pPr algn="ctr">
              <a:lnSpc>
                <a:spcPct val="115000"/>
              </a:lnSpc>
              <a:spcBef>
                <a:spcPts val="0"/>
              </a:spcBef>
              <a:spcAft>
                <a:spcPts val="1000"/>
              </a:spcAft>
              <a:defRPr/>
            </a:pPr>
            <a:r>
              <a:rPr lang="en-US" sz="2800" b="1" dirty="0">
                <a:ea typeface="Times New Roman"/>
                <a:cs typeface="Times New Roman"/>
              </a:rPr>
              <a:t>John Quincy Adams</a:t>
            </a:r>
          </a:p>
        </p:txBody>
      </p:sp>
      <p:sp>
        <p:nvSpPr>
          <p:cNvPr id="58371" name="Content Placeholder 4"/>
          <p:cNvSpPr>
            <a:spLocks noGrp="1"/>
          </p:cNvSpPr>
          <p:nvPr>
            <p:ph type="body" sz="quarter" idx="11"/>
          </p:nvPr>
        </p:nvSpPr>
        <p:spPr/>
        <p:txBody>
          <a:bodyPr>
            <a:normAutofit fontScale="62500" lnSpcReduction="20000"/>
          </a:bodyPr>
          <a:lstStyle/>
          <a:p>
            <a:pPr marL="0">
              <a:defRPr/>
            </a:pPr>
            <a:r>
              <a:rPr lang="en-US" sz="2800" dirty="0"/>
              <a:t>A successful manager is a good leader who is able to motivate and inspire employees into action. Highly motivated employees are more productive than unmotivated employees. They are creative and passionate about their work. Motivated people are aligned with the company’s values and show more loyalty to their organizations.</a:t>
            </a: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6593CF30-DCDE-4BCA-800C-32DABF0A8056}"/>
              </a:ext>
            </a:extLst>
          </p:cNvPr>
          <p:cNvSpPr>
            <a:spLocks noGrp="1"/>
          </p:cNvSpPr>
          <p:nvPr>
            <p:ph sz="quarter" idx="11"/>
          </p:nvPr>
        </p:nvSpPr>
        <p:spPr/>
        <p:txBody>
          <a:bodyPr/>
          <a:lstStyle/>
          <a:p>
            <a:endParaRPr lang="en-US"/>
          </a:p>
        </p:txBody>
      </p:sp>
      <p:sp>
        <p:nvSpPr>
          <p:cNvPr id="59394" name="Title 4"/>
          <p:cNvSpPr>
            <a:spLocks noGrp="1"/>
          </p:cNvSpPr>
          <p:nvPr>
            <p:ph type="title"/>
          </p:nvPr>
        </p:nvSpPr>
        <p:spPr/>
        <p:txBody>
          <a:bodyPr/>
          <a:lstStyle/>
          <a:p>
            <a:r>
              <a:rPr lang="en-US" dirty="0"/>
              <a:t>Basics of Motivation</a:t>
            </a:r>
          </a:p>
        </p:txBody>
      </p:sp>
      <p:grpSp>
        <p:nvGrpSpPr>
          <p:cNvPr id="2" name="Group 1">
            <a:extLst>
              <a:ext uri="{FF2B5EF4-FFF2-40B4-BE49-F238E27FC236}">
                <a16:creationId xmlns:a16="http://schemas.microsoft.com/office/drawing/2014/main" id="{DF67196C-5B4F-4D58-9FC1-D331F580FB8F}"/>
              </a:ext>
            </a:extLst>
          </p:cNvPr>
          <p:cNvGrpSpPr/>
          <p:nvPr/>
        </p:nvGrpSpPr>
        <p:grpSpPr>
          <a:xfrm>
            <a:off x="457200" y="1623801"/>
            <a:ext cx="8229600" cy="4478760"/>
            <a:chOff x="457200" y="1623801"/>
            <a:chExt cx="8229600" cy="4478760"/>
          </a:xfrm>
        </p:grpSpPr>
        <p:sp>
          <p:nvSpPr>
            <p:cNvPr id="3" name="Freeform: Shape 2">
              <a:extLst>
                <a:ext uri="{FF2B5EF4-FFF2-40B4-BE49-F238E27FC236}">
                  <a16:creationId xmlns:a16="http://schemas.microsoft.com/office/drawing/2014/main" id="{8935CC34-A764-4FA6-A680-DC3C9973780E}"/>
                </a:ext>
              </a:extLst>
            </p:cNvPr>
            <p:cNvSpPr/>
            <p:nvPr/>
          </p:nvSpPr>
          <p:spPr>
            <a:xfrm>
              <a:off x="457200" y="1623801"/>
              <a:ext cx="8229600" cy="1055340"/>
            </a:xfrm>
            <a:custGeom>
              <a:avLst/>
              <a:gdLst>
                <a:gd name="connsiteX0" fmla="*/ 0 w 8229600"/>
                <a:gd name="connsiteY0" fmla="*/ 175894 h 1055340"/>
                <a:gd name="connsiteX1" fmla="*/ 175894 w 8229600"/>
                <a:gd name="connsiteY1" fmla="*/ 0 h 1055340"/>
                <a:gd name="connsiteX2" fmla="*/ 8053706 w 8229600"/>
                <a:gd name="connsiteY2" fmla="*/ 0 h 1055340"/>
                <a:gd name="connsiteX3" fmla="*/ 8229600 w 8229600"/>
                <a:gd name="connsiteY3" fmla="*/ 175894 h 1055340"/>
                <a:gd name="connsiteX4" fmla="*/ 8229600 w 8229600"/>
                <a:gd name="connsiteY4" fmla="*/ 879446 h 1055340"/>
                <a:gd name="connsiteX5" fmla="*/ 8053706 w 8229600"/>
                <a:gd name="connsiteY5" fmla="*/ 1055340 h 1055340"/>
                <a:gd name="connsiteX6" fmla="*/ 175894 w 8229600"/>
                <a:gd name="connsiteY6" fmla="*/ 1055340 h 1055340"/>
                <a:gd name="connsiteX7" fmla="*/ 0 w 8229600"/>
                <a:gd name="connsiteY7" fmla="*/ 879446 h 1055340"/>
                <a:gd name="connsiteX8" fmla="*/ 0 w 8229600"/>
                <a:gd name="connsiteY8" fmla="*/ 175894 h 105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5340">
                  <a:moveTo>
                    <a:pt x="0" y="175894"/>
                  </a:moveTo>
                  <a:cubicBezTo>
                    <a:pt x="0" y="78750"/>
                    <a:pt x="78750" y="0"/>
                    <a:pt x="175894" y="0"/>
                  </a:cubicBezTo>
                  <a:lnTo>
                    <a:pt x="8053706" y="0"/>
                  </a:lnTo>
                  <a:cubicBezTo>
                    <a:pt x="8150850" y="0"/>
                    <a:pt x="8229600" y="78750"/>
                    <a:pt x="8229600" y="175894"/>
                  </a:cubicBezTo>
                  <a:lnTo>
                    <a:pt x="8229600" y="879446"/>
                  </a:lnTo>
                  <a:cubicBezTo>
                    <a:pt x="8229600" y="976590"/>
                    <a:pt x="8150850" y="1055340"/>
                    <a:pt x="8053706" y="1055340"/>
                  </a:cubicBezTo>
                  <a:lnTo>
                    <a:pt x="175894" y="1055340"/>
                  </a:lnTo>
                  <a:cubicBezTo>
                    <a:pt x="78750" y="1055340"/>
                    <a:pt x="0" y="976590"/>
                    <a:pt x="0" y="879446"/>
                  </a:cubicBezTo>
                  <a:lnTo>
                    <a:pt x="0" y="175894"/>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9157" tIns="219157" rIns="219157" bIns="219157" numCol="1" spcCol="1270" anchor="ctr" anchorCtr="0">
              <a:noAutofit/>
            </a:bodyPr>
            <a:lstStyle/>
            <a:p>
              <a:pPr marL="0" lvl="0" indent="0" algn="l" defTabSz="1955800">
                <a:lnSpc>
                  <a:spcPct val="90000"/>
                </a:lnSpc>
                <a:spcBef>
                  <a:spcPct val="0"/>
                </a:spcBef>
                <a:spcAft>
                  <a:spcPct val="35000"/>
                </a:spcAft>
                <a:buNone/>
              </a:pPr>
              <a:r>
                <a:rPr lang="en-US" sz="4400" kern="1200" dirty="0"/>
                <a:t>External</a:t>
              </a:r>
            </a:p>
          </p:txBody>
        </p:sp>
        <p:sp>
          <p:nvSpPr>
            <p:cNvPr id="4" name="Freeform: Shape 3">
              <a:extLst>
                <a:ext uri="{FF2B5EF4-FFF2-40B4-BE49-F238E27FC236}">
                  <a16:creationId xmlns:a16="http://schemas.microsoft.com/office/drawing/2014/main" id="{4E63EDC2-DD0B-48A9-9058-8E51398D2674}"/>
                </a:ext>
              </a:extLst>
            </p:cNvPr>
            <p:cNvSpPr/>
            <p:nvPr/>
          </p:nvSpPr>
          <p:spPr>
            <a:xfrm>
              <a:off x="457200" y="2679141"/>
              <a:ext cx="8229600" cy="1184040"/>
            </a:xfrm>
            <a:custGeom>
              <a:avLst/>
              <a:gdLst>
                <a:gd name="connsiteX0" fmla="*/ 0 w 8229600"/>
                <a:gd name="connsiteY0" fmla="*/ 0 h 1184040"/>
                <a:gd name="connsiteX1" fmla="*/ 8229600 w 8229600"/>
                <a:gd name="connsiteY1" fmla="*/ 0 h 1184040"/>
                <a:gd name="connsiteX2" fmla="*/ 8229600 w 8229600"/>
                <a:gd name="connsiteY2" fmla="*/ 1184040 h 1184040"/>
                <a:gd name="connsiteX3" fmla="*/ 0 w 8229600"/>
                <a:gd name="connsiteY3" fmla="*/ 1184040 h 1184040"/>
                <a:gd name="connsiteX4" fmla="*/ 0 w 8229600"/>
                <a:gd name="connsiteY4" fmla="*/ 0 h 1184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184040">
                  <a:moveTo>
                    <a:pt x="0" y="0"/>
                  </a:moveTo>
                  <a:lnTo>
                    <a:pt x="8229600" y="0"/>
                  </a:lnTo>
                  <a:lnTo>
                    <a:pt x="8229600" y="1184040"/>
                  </a:lnTo>
                  <a:lnTo>
                    <a:pt x="0" y="11840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1290" tIns="55880" rIns="312928" bIns="55880" numCol="1" spcCol="1270" anchor="t" anchorCtr="0">
              <a:noAutofit/>
            </a:bodyPr>
            <a:lstStyle/>
            <a:p>
              <a:pPr marL="285750" lvl="1" indent="-285750" algn="l" defTabSz="1511300">
                <a:lnSpc>
                  <a:spcPct val="90000"/>
                </a:lnSpc>
                <a:spcBef>
                  <a:spcPct val="0"/>
                </a:spcBef>
                <a:spcAft>
                  <a:spcPct val="20000"/>
                </a:spcAft>
                <a:buChar char="•"/>
              </a:pPr>
              <a:r>
                <a:rPr lang="en-US" sz="3400" kern="1200" dirty="0"/>
                <a:t>Pay</a:t>
              </a:r>
            </a:p>
            <a:p>
              <a:pPr marL="285750" lvl="1" indent="-285750" algn="l" defTabSz="1511300">
                <a:lnSpc>
                  <a:spcPct val="90000"/>
                </a:lnSpc>
                <a:spcBef>
                  <a:spcPct val="0"/>
                </a:spcBef>
                <a:spcAft>
                  <a:spcPct val="20000"/>
                </a:spcAft>
                <a:buChar char="•"/>
              </a:pPr>
              <a:r>
                <a:rPr lang="en-US" sz="3400" kern="1200" dirty="0"/>
                <a:t>Fear</a:t>
              </a:r>
            </a:p>
          </p:txBody>
        </p:sp>
        <p:sp>
          <p:nvSpPr>
            <p:cNvPr id="6" name="Freeform: Shape 5">
              <a:extLst>
                <a:ext uri="{FF2B5EF4-FFF2-40B4-BE49-F238E27FC236}">
                  <a16:creationId xmlns:a16="http://schemas.microsoft.com/office/drawing/2014/main" id="{0698F0E2-E1AE-48E2-BD64-5C8EB1A687D8}"/>
                </a:ext>
              </a:extLst>
            </p:cNvPr>
            <p:cNvSpPr/>
            <p:nvPr/>
          </p:nvSpPr>
          <p:spPr>
            <a:xfrm>
              <a:off x="457200" y="3863181"/>
              <a:ext cx="8229600" cy="1055340"/>
            </a:xfrm>
            <a:custGeom>
              <a:avLst/>
              <a:gdLst>
                <a:gd name="connsiteX0" fmla="*/ 0 w 8229600"/>
                <a:gd name="connsiteY0" fmla="*/ 175894 h 1055340"/>
                <a:gd name="connsiteX1" fmla="*/ 175894 w 8229600"/>
                <a:gd name="connsiteY1" fmla="*/ 0 h 1055340"/>
                <a:gd name="connsiteX2" fmla="*/ 8053706 w 8229600"/>
                <a:gd name="connsiteY2" fmla="*/ 0 h 1055340"/>
                <a:gd name="connsiteX3" fmla="*/ 8229600 w 8229600"/>
                <a:gd name="connsiteY3" fmla="*/ 175894 h 1055340"/>
                <a:gd name="connsiteX4" fmla="*/ 8229600 w 8229600"/>
                <a:gd name="connsiteY4" fmla="*/ 879446 h 1055340"/>
                <a:gd name="connsiteX5" fmla="*/ 8053706 w 8229600"/>
                <a:gd name="connsiteY5" fmla="*/ 1055340 h 1055340"/>
                <a:gd name="connsiteX6" fmla="*/ 175894 w 8229600"/>
                <a:gd name="connsiteY6" fmla="*/ 1055340 h 1055340"/>
                <a:gd name="connsiteX7" fmla="*/ 0 w 8229600"/>
                <a:gd name="connsiteY7" fmla="*/ 879446 h 1055340"/>
                <a:gd name="connsiteX8" fmla="*/ 0 w 8229600"/>
                <a:gd name="connsiteY8" fmla="*/ 175894 h 105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5340">
                  <a:moveTo>
                    <a:pt x="0" y="175894"/>
                  </a:moveTo>
                  <a:cubicBezTo>
                    <a:pt x="0" y="78750"/>
                    <a:pt x="78750" y="0"/>
                    <a:pt x="175894" y="0"/>
                  </a:cubicBezTo>
                  <a:lnTo>
                    <a:pt x="8053706" y="0"/>
                  </a:lnTo>
                  <a:cubicBezTo>
                    <a:pt x="8150850" y="0"/>
                    <a:pt x="8229600" y="78750"/>
                    <a:pt x="8229600" y="175894"/>
                  </a:cubicBezTo>
                  <a:lnTo>
                    <a:pt x="8229600" y="879446"/>
                  </a:lnTo>
                  <a:cubicBezTo>
                    <a:pt x="8229600" y="976590"/>
                    <a:pt x="8150850" y="1055340"/>
                    <a:pt x="8053706" y="1055340"/>
                  </a:cubicBezTo>
                  <a:lnTo>
                    <a:pt x="175894" y="1055340"/>
                  </a:lnTo>
                  <a:cubicBezTo>
                    <a:pt x="78750" y="1055340"/>
                    <a:pt x="0" y="976590"/>
                    <a:pt x="0" y="879446"/>
                  </a:cubicBezTo>
                  <a:lnTo>
                    <a:pt x="0" y="175894"/>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19157" tIns="219157" rIns="219157" bIns="219157" numCol="1" spcCol="1270" anchor="ctr" anchorCtr="0">
              <a:noAutofit/>
            </a:bodyPr>
            <a:lstStyle/>
            <a:p>
              <a:pPr marL="0" lvl="0" indent="0" algn="l" defTabSz="1955800">
                <a:lnSpc>
                  <a:spcPct val="90000"/>
                </a:lnSpc>
                <a:spcBef>
                  <a:spcPct val="0"/>
                </a:spcBef>
                <a:spcAft>
                  <a:spcPct val="35000"/>
                </a:spcAft>
                <a:buNone/>
              </a:pPr>
              <a:r>
                <a:rPr lang="en-US" sz="4400" kern="1200" dirty="0"/>
                <a:t>internal</a:t>
              </a:r>
            </a:p>
          </p:txBody>
        </p:sp>
        <p:sp>
          <p:nvSpPr>
            <p:cNvPr id="7" name="Freeform: Shape 6">
              <a:extLst>
                <a:ext uri="{FF2B5EF4-FFF2-40B4-BE49-F238E27FC236}">
                  <a16:creationId xmlns:a16="http://schemas.microsoft.com/office/drawing/2014/main" id="{582A1B83-6401-4C68-8860-7BCE68F31782}"/>
                </a:ext>
              </a:extLst>
            </p:cNvPr>
            <p:cNvSpPr/>
            <p:nvPr/>
          </p:nvSpPr>
          <p:spPr>
            <a:xfrm>
              <a:off x="457200" y="4918521"/>
              <a:ext cx="8229600" cy="1184040"/>
            </a:xfrm>
            <a:custGeom>
              <a:avLst/>
              <a:gdLst>
                <a:gd name="connsiteX0" fmla="*/ 0 w 8229600"/>
                <a:gd name="connsiteY0" fmla="*/ 0 h 1184040"/>
                <a:gd name="connsiteX1" fmla="*/ 8229600 w 8229600"/>
                <a:gd name="connsiteY1" fmla="*/ 0 h 1184040"/>
                <a:gd name="connsiteX2" fmla="*/ 8229600 w 8229600"/>
                <a:gd name="connsiteY2" fmla="*/ 1184040 h 1184040"/>
                <a:gd name="connsiteX3" fmla="*/ 0 w 8229600"/>
                <a:gd name="connsiteY3" fmla="*/ 1184040 h 1184040"/>
                <a:gd name="connsiteX4" fmla="*/ 0 w 8229600"/>
                <a:gd name="connsiteY4" fmla="*/ 0 h 1184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184040">
                  <a:moveTo>
                    <a:pt x="0" y="0"/>
                  </a:moveTo>
                  <a:lnTo>
                    <a:pt x="8229600" y="0"/>
                  </a:lnTo>
                  <a:lnTo>
                    <a:pt x="8229600" y="1184040"/>
                  </a:lnTo>
                  <a:lnTo>
                    <a:pt x="0" y="11840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1290" tIns="55880" rIns="312928" bIns="55880" numCol="1" spcCol="1270" anchor="t" anchorCtr="0">
              <a:noAutofit/>
            </a:bodyPr>
            <a:lstStyle/>
            <a:p>
              <a:pPr marL="285750" lvl="1" indent="-285750" algn="l" defTabSz="1511300">
                <a:lnSpc>
                  <a:spcPct val="90000"/>
                </a:lnSpc>
                <a:spcBef>
                  <a:spcPct val="0"/>
                </a:spcBef>
                <a:spcAft>
                  <a:spcPct val="20000"/>
                </a:spcAft>
                <a:buChar char="•"/>
              </a:pPr>
              <a:r>
                <a:rPr lang="en-US" sz="3400" kern="1200" dirty="0"/>
                <a:t>Family</a:t>
              </a:r>
            </a:p>
            <a:p>
              <a:pPr marL="285750" lvl="1" indent="-285750" algn="l" defTabSz="1511300">
                <a:lnSpc>
                  <a:spcPct val="90000"/>
                </a:lnSpc>
                <a:spcBef>
                  <a:spcPct val="0"/>
                </a:spcBef>
                <a:spcAft>
                  <a:spcPct val="20000"/>
                </a:spcAft>
                <a:buChar char="•"/>
              </a:pPr>
              <a:r>
                <a:rPr lang="en-US" sz="3400" kern="1200" dirty="0"/>
                <a:t>Community</a:t>
              </a:r>
            </a:p>
          </p:txBody>
        </p:sp>
      </p:gr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B6BB95F1-D008-4D1F-93FA-21BDEAA5AD32}"/>
              </a:ext>
            </a:extLst>
          </p:cNvPr>
          <p:cNvSpPr>
            <a:spLocks noGrp="1"/>
          </p:cNvSpPr>
          <p:nvPr>
            <p:ph sz="quarter" idx="11"/>
          </p:nvPr>
        </p:nvSpPr>
        <p:spPr/>
        <p:txBody>
          <a:bodyPr/>
          <a:lstStyle/>
          <a:p>
            <a:endParaRPr lang="en-US"/>
          </a:p>
        </p:txBody>
      </p:sp>
      <p:sp>
        <p:nvSpPr>
          <p:cNvPr id="60418" name="Title 1"/>
          <p:cNvSpPr>
            <a:spLocks noGrp="1"/>
          </p:cNvSpPr>
          <p:nvPr>
            <p:ph type="title"/>
          </p:nvPr>
        </p:nvSpPr>
        <p:spPr/>
        <p:txBody>
          <a:bodyPr/>
          <a:lstStyle/>
          <a:p>
            <a:r>
              <a:rPr lang="en-US" dirty="0"/>
              <a:t>Equity Theory</a:t>
            </a:r>
          </a:p>
        </p:txBody>
      </p:sp>
      <p:grpSp>
        <p:nvGrpSpPr>
          <p:cNvPr id="2" name="Group 1">
            <a:extLst>
              <a:ext uri="{FF2B5EF4-FFF2-40B4-BE49-F238E27FC236}">
                <a16:creationId xmlns:a16="http://schemas.microsoft.com/office/drawing/2014/main" id="{80E697D8-08A9-485A-AF36-3A86D1493B16}"/>
              </a:ext>
            </a:extLst>
          </p:cNvPr>
          <p:cNvGrpSpPr/>
          <p:nvPr/>
        </p:nvGrpSpPr>
        <p:grpSpPr>
          <a:xfrm>
            <a:off x="457902" y="1862038"/>
            <a:ext cx="8228195" cy="4002285"/>
            <a:chOff x="457902" y="1862038"/>
            <a:chExt cx="8228195" cy="4002285"/>
          </a:xfrm>
        </p:grpSpPr>
        <p:sp>
          <p:nvSpPr>
            <p:cNvPr id="3" name="Freeform: Shape 2">
              <a:extLst>
                <a:ext uri="{FF2B5EF4-FFF2-40B4-BE49-F238E27FC236}">
                  <a16:creationId xmlns:a16="http://schemas.microsoft.com/office/drawing/2014/main" id="{2FA685D9-FFEF-46AC-922B-A4F19A1B3065}"/>
                </a:ext>
              </a:extLst>
            </p:cNvPr>
            <p:cNvSpPr/>
            <p:nvPr/>
          </p:nvSpPr>
          <p:spPr>
            <a:xfrm rot="21600000">
              <a:off x="457902" y="1862038"/>
              <a:ext cx="4002285" cy="4002285"/>
            </a:xfrm>
            <a:custGeom>
              <a:avLst/>
              <a:gdLst>
                <a:gd name="connsiteX0" fmla="*/ 0 w 4002285"/>
                <a:gd name="connsiteY0" fmla="*/ 2601485 h 4002285"/>
                <a:gd name="connsiteX1" fmla="*/ 1000571 w 4002285"/>
                <a:gd name="connsiteY1" fmla="*/ 2601485 h 4002285"/>
                <a:gd name="connsiteX2" fmla="*/ 1000571 w 4002285"/>
                <a:gd name="connsiteY2" fmla="*/ 0 h 4002285"/>
                <a:gd name="connsiteX3" fmla="*/ 3001714 w 4002285"/>
                <a:gd name="connsiteY3" fmla="*/ 0 h 4002285"/>
                <a:gd name="connsiteX4" fmla="*/ 3001714 w 4002285"/>
                <a:gd name="connsiteY4" fmla="*/ 2601485 h 4002285"/>
                <a:gd name="connsiteX5" fmla="*/ 4002285 w 4002285"/>
                <a:gd name="connsiteY5" fmla="*/ 2601485 h 4002285"/>
                <a:gd name="connsiteX6" fmla="*/ 2001143 w 4002285"/>
                <a:gd name="connsiteY6" fmla="*/ 4002285 h 4002285"/>
                <a:gd name="connsiteX7" fmla="*/ 0 w 4002285"/>
                <a:gd name="connsiteY7" fmla="*/ 2601485 h 4002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02285" h="4002285">
                  <a:moveTo>
                    <a:pt x="2601485" y="4002285"/>
                  </a:moveTo>
                  <a:lnTo>
                    <a:pt x="2601485" y="3001714"/>
                  </a:lnTo>
                  <a:lnTo>
                    <a:pt x="0" y="3001714"/>
                  </a:lnTo>
                  <a:lnTo>
                    <a:pt x="0" y="1000571"/>
                  </a:lnTo>
                  <a:lnTo>
                    <a:pt x="2601485" y="1000571"/>
                  </a:lnTo>
                  <a:lnTo>
                    <a:pt x="2601485" y="0"/>
                  </a:lnTo>
                  <a:lnTo>
                    <a:pt x="4002285" y="2001142"/>
                  </a:lnTo>
                  <a:lnTo>
                    <a:pt x="2601485" y="4002285"/>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84480" tIns="1285051" rIns="984880" bIns="1285051" numCol="1" spcCol="1270" anchor="ctr" anchorCtr="0">
              <a:noAutofit/>
            </a:bodyPr>
            <a:lstStyle/>
            <a:p>
              <a:pPr marL="0" lvl="0" indent="0" algn="ctr" defTabSz="1778000">
                <a:lnSpc>
                  <a:spcPct val="90000"/>
                </a:lnSpc>
                <a:spcBef>
                  <a:spcPct val="0"/>
                </a:spcBef>
                <a:spcAft>
                  <a:spcPct val="35000"/>
                </a:spcAft>
                <a:buNone/>
              </a:pPr>
              <a:r>
                <a:rPr lang="en-US" sz="4000" kern="1200" dirty="0"/>
                <a:t>Work put in</a:t>
              </a:r>
            </a:p>
          </p:txBody>
        </p:sp>
        <p:sp>
          <p:nvSpPr>
            <p:cNvPr id="4" name="Freeform: Shape 3">
              <a:extLst>
                <a:ext uri="{FF2B5EF4-FFF2-40B4-BE49-F238E27FC236}">
                  <a16:creationId xmlns:a16="http://schemas.microsoft.com/office/drawing/2014/main" id="{4C8256C0-1AB7-4E9E-88A6-62F4EBA55012}"/>
                </a:ext>
              </a:extLst>
            </p:cNvPr>
            <p:cNvSpPr/>
            <p:nvPr/>
          </p:nvSpPr>
          <p:spPr>
            <a:xfrm>
              <a:off x="4683811" y="1862038"/>
              <a:ext cx="4002286" cy="4002285"/>
            </a:xfrm>
            <a:custGeom>
              <a:avLst/>
              <a:gdLst>
                <a:gd name="connsiteX0" fmla="*/ 0 w 4002285"/>
                <a:gd name="connsiteY0" fmla="*/ 2601485 h 4002285"/>
                <a:gd name="connsiteX1" fmla="*/ 1000571 w 4002285"/>
                <a:gd name="connsiteY1" fmla="*/ 2601485 h 4002285"/>
                <a:gd name="connsiteX2" fmla="*/ 1000571 w 4002285"/>
                <a:gd name="connsiteY2" fmla="*/ 0 h 4002285"/>
                <a:gd name="connsiteX3" fmla="*/ 3001714 w 4002285"/>
                <a:gd name="connsiteY3" fmla="*/ 0 h 4002285"/>
                <a:gd name="connsiteX4" fmla="*/ 3001714 w 4002285"/>
                <a:gd name="connsiteY4" fmla="*/ 2601485 h 4002285"/>
                <a:gd name="connsiteX5" fmla="*/ 4002285 w 4002285"/>
                <a:gd name="connsiteY5" fmla="*/ 2601485 h 4002285"/>
                <a:gd name="connsiteX6" fmla="*/ 2001143 w 4002285"/>
                <a:gd name="connsiteY6" fmla="*/ 4002285 h 4002285"/>
                <a:gd name="connsiteX7" fmla="*/ 0 w 4002285"/>
                <a:gd name="connsiteY7" fmla="*/ 2601485 h 4002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02285" h="4002285">
                  <a:moveTo>
                    <a:pt x="1400800" y="0"/>
                  </a:moveTo>
                  <a:lnTo>
                    <a:pt x="1400800" y="1000571"/>
                  </a:lnTo>
                  <a:lnTo>
                    <a:pt x="4002285" y="1000571"/>
                  </a:lnTo>
                  <a:lnTo>
                    <a:pt x="4002285" y="3001714"/>
                  </a:lnTo>
                  <a:lnTo>
                    <a:pt x="1400800" y="3001714"/>
                  </a:lnTo>
                  <a:lnTo>
                    <a:pt x="1400800" y="4002285"/>
                  </a:lnTo>
                  <a:lnTo>
                    <a:pt x="0" y="2001143"/>
                  </a:lnTo>
                  <a:lnTo>
                    <a:pt x="140080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84880" tIns="1285051" rIns="284481" bIns="1285051" numCol="1" spcCol="1270" anchor="ctr" anchorCtr="0">
              <a:noAutofit/>
            </a:bodyPr>
            <a:lstStyle/>
            <a:p>
              <a:pPr marL="0" lvl="0" indent="0" algn="ctr" defTabSz="1778000">
                <a:lnSpc>
                  <a:spcPct val="90000"/>
                </a:lnSpc>
                <a:spcBef>
                  <a:spcPct val="0"/>
                </a:spcBef>
                <a:spcAft>
                  <a:spcPct val="35000"/>
                </a:spcAft>
                <a:buNone/>
              </a:pPr>
              <a:r>
                <a:rPr lang="en-US" sz="4000" kern="1200" dirty="0"/>
                <a:t>Should equal work out</a:t>
              </a:r>
            </a:p>
          </p:txBody>
        </p:sp>
      </p:gr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9CEBC465-DF54-4299-B3A1-17A28020FEDF}"/>
              </a:ext>
            </a:extLst>
          </p:cNvPr>
          <p:cNvSpPr>
            <a:spLocks noGrp="1"/>
          </p:cNvSpPr>
          <p:nvPr>
            <p:ph sz="quarter" idx="11"/>
          </p:nvPr>
        </p:nvSpPr>
        <p:spPr/>
        <p:txBody>
          <a:bodyPr/>
          <a:lstStyle/>
          <a:p>
            <a:endParaRPr lang="en-US"/>
          </a:p>
        </p:txBody>
      </p:sp>
      <p:sp>
        <p:nvSpPr>
          <p:cNvPr id="61442" name="Title 1"/>
          <p:cNvSpPr>
            <a:spLocks noGrp="1"/>
          </p:cNvSpPr>
          <p:nvPr>
            <p:ph type="title"/>
          </p:nvPr>
        </p:nvSpPr>
        <p:spPr/>
        <p:txBody>
          <a:bodyPr/>
          <a:lstStyle/>
          <a:p>
            <a:r>
              <a:rPr lang="en-US" dirty="0"/>
              <a:t>Expectancy Theory</a:t>
            </a:r>
          </a:p>
        </p:txBody>
      </p:sp>
      <p:grpSp>
        <p:nvGrpSpPr>
          <p:cNvPr id="2" name="Group 1">
            <a:extLst>
              <a:ext uri="{FF2B5EF4-FFF2-40B4-BE49-F238E27FC236}">
                <a16:creationId xmlns:a16="http://schemas.microsoft.com/office/drawing/2014/main" id="{DC03F404-D3B6-43DA-8094-3378A4C5F482}"/>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2041DC7C-EE6D-45DD-8919-403B589D1CBE}"/>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38828" tIns="138828" rIns="1524452" bIns="138828" numCol="1" spcCol="1270" anchor="ctr" anchorCtr="0">
              <a:noAutofit/>
            </a:bodyPr>
            <a:lstStyle/>
            <a:p>
              <a:pPr marL="0" lvl="0" indent="0" algn="l" defTabSz="1155700">
                <a:lnSpc>
                  <a:spcPct val="90000"/>
                </a:lnSpc>
                <a:spcBef>
                  <a:spcPct val="0"/>
                </a:spcBef>
                <a:spcAft>
                  <a:spcPct val="35000"/>
                </a:spcAft>
                <a:buNone/>
              </a:pPr>
              <a:r>
                <a:rPr lang="en-US" sz="2600" b="0" kern="1200" dirty="0"/>
                <a:t>Expectancy</a:t>
              </a:r>
              <a:r>
                <a:rPr lang="en-US" sz="2600" b="1" kern="1200" dirty="0"/>
                <a:t>: r</a:t>
              </a:r>
              <a:r>
                <a:rPr lang="en-US" sz="2600" kern="1200" dirty="0"/>
                <a:t>elationship between effort and performance</a:t>
              </a:r>
            </a:p>
          </p:txBody>
        </p:sp>
        <p:sp>
          <p:nvSpPr>
            <p:cNvPr id="5" name="Freeform: Shape 4">
              <a:extLst>
                <a:ext uri="{FF2B5EF4-FFF2-40B4-BE49-F238E27FC236}">
                  <a16:creationId xmlns:a16="http://schemas.microsoft.com/office/drawing/2014/main" id="{A83E7FB5-D472-42C0-81A9-32736B9060DC}"/>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38828" tIns="138828" rIns="1638611" bIns="138828" numCol="1" spcCol="1270" anchor="ctr" anchorCtr="0">
              <a:noAutofit/>
            </a:bodyPr>
            <a:lstStyle/>
            <a:p>
              <a:pPr marL="0" lvl="0" indent="0" algn="l" defTabSz="1155700">
                <a:lnSpc>
                  <a:spcPct val="90000"/>
                </a:lnSpc>
                <a:spcBef>
                  <a:spcPct val="0"/>
                </a:spcBef>
                <a:spcAft>
                  <a:spcPct val="35000"/>
                </a:spcAft>
                <a:buNone/>
              </a:pPr>
              <a:r>
                <a:rPr lang="en-US" sz="2600" b="0" kern="1200" dirty="0"/>
                <a:t>Instrumentality</a:t>
              </a:r>
              <a:r>
                <a:rPr lang="en-US" sz="2600" b="1" kern="1200" dirty="0"/>
                <a:t>: r</a:t>
              </a:r>
              <a:r>
                <a:rPr lang="en-US" sz="2600" kern="1200" dirty="0"/>
                <a:t>elationship between the performance and the reward</a:t>
              </a:r>
            </a:p>
          </p:txBody>
        </p:sp>
        <p:sp>
          <p:nvSpPr>
            <p:cNvPr id="6" name="Freeform: Shape 5">
              <a:extLst>
                <a:ext uri="{FF2B5EF4-FFF2-40B4-BE49-F238E27FC236}">
                  <a16:creationId xmlns:a16="http://schemas.microsoft.com/office/drawing/2014/main" id="{F21E8A1E-1A46-4481-BAC9-D0B30F51A2CD}"/>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38828" tIns="138828" rIns="1638611" bIns="138828" numCol="1" spcCol="1270" anchor="ctr" anchorCtr="0">
              <a:noAutofit/>
            </a:bodyPr>
            <a:lstStyle/>
            <a:p>
              <a:pPr marL="0" lvl="0" indent="0" algn="l" defTabSz="1155700">
                <a:lnSpc>
                  <a:spcPct val="90000"/>
                </a:lnSpc>
                <a:spcBef>
                  <a:spcPct val="0"/>
                </a:spcBef>
                <a:spcAft>
                  <a:spcPct val="35000"/>
                </a:spcAft>
                <a:buNone/>
              </a:pPr>
              <a:r>
                <a:rPr lang="en-US" sz="2600" b="1" kern="1200" dirty="0"/>
                <a:t>Valence</a:t>
              </a:r>
              <a:r>
                <a:rPr lang="en-US" sz="2600" kern="1200" dirty="0"/>
                <a:t>: value that people place on the reward</a:t>
              </a:r>
            </a:p>
          </p:txBody>
        </p:sp>
        <p:sp>
          <p:nvSpPr>
            <p:cNvPr id="7" name="Freeform: Shape 6">
              <a:extLst>
                <a:ext uri="{FF2B5EF4-FFF2-40B4-BE49-F238E27FC236}">
                  <a16:creationId xmlns:a16="http://schemas.microsoft.com/office/drawing/2014/main" id="{F8BA3D95-A923-4B35-B012-E0D07A6EAAE7}"/>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8F92038E-24D7-4FC8-A0E0-F71994E28B82}"/>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7ECF41EC-6FFA-4601-995E-842EFE316506}"/>
              </a:ext>
            </a:extLst>
          </p:cNvPr>
          <p:cNvSpPr>
            <a:spLocks noGrp="1"/>
          </p:cNvSpPr>
          <p:nvPr>
            <p:ph sz="quarter" idx="11"/>
          </p:nvPr>
        </p:nvSpPr>
        <p:spPr/>
        <p:txBody>
          <a:bodyPr/>
          <a:lstStyle/>
          <a:p>
            <a:endParaRPr lang="en-US"/>
          </a:p>
        </p:txBody>
      </p:sp>
      <p:sp>
        <p:nvSpPr>
          <p:cNvPr id="62466" name="Title 1"/>
          <p:cNvSpPr>
            <a:spLocks noGrp="1"/>
          </p:cNvSpPr>
          <p:nvPr>
            <p:ph type="title"/>
          </p:nvPr>
        </p:nvSpPr>
        <p:spPr/>
        <p:txBody>
          <a:bodyPr/>
          <a:lstStyle/>
          <a:p>
            <a:r>
              <a:rPr lang="en-US" dirty="0"/>
              <a:t>What is Leadership?</a:t>
            </a:r>
          </a:p>
        </p:txBody>
      </p:sp>
      <p:grpSp>
        <p:nvGrpSpPr>
          <p:cNvPr id="2" name="Group 1">
            <a:extLst>
              <a:ext uri="{FF2B5EF4-FFF2-40B4-BE49-F238E27FC236}">
                <a16:creationId xmlns:a16="http://schemas.microsoft.com/office/drawing/2014/main" id="{BAA23808-1965-4E31-90E2-A9F8FCC48CED}"/>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A53A978E-EB8C-459C-88C2-CB7F47B5334D}"/>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Provide answers to difficult questions</a:t>
              </a:r>
            </a:p>
          </p:txBody>
        </p:sp>
        <p:sp>
          <p:nvSpPr>
            <p:cNvPr id="5" name="Freeform: Shape 4">
              <a:extLst>
                <a:ext uri="{FF2B5EF4-FFF2-40B4-BE49-F238E27FC236}">
                  <a16:creationId xmlns:a16="http://schemas.microsoft.com/office/drawing/2014/main" id="{F6249528-7E4A-4B9D-A3ED-C767A911CF41}"/>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Culture and vision</a:t>
              </a:r>
            </a:p>
          </p:txBody>
        </p:sp>
        <p:sp>
          <p:nvSpPr>
            <p:cNvPr id="6" name="Freeform: Shape 5">
              <a:extLst>
                <a:ext uri="{FF2B5EF4-FFF2-40B4-BE49-F238E27FC236}">
                  <a16:creationId xmlns:a16="http://schemas.microsoft.com/office/drawing/2014/main" id="{1E732955-69A1-4801-BD3F-75C27B3A07A5}"/>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Provide resources</a:t>
              </a:r>
            </a:p>
          </p:txBody>
        </p:sp>
        <p:sp>
          <p:nvSpPr>
            <p:cNvPr id="7" name="Freeform: Shape 6">
              <a:extLst>
                <a:ext uri="{FF2B5EF4-FFF2-40B4-BE49-F238E27FC236}">
                  <a16:creationId xmlns:a16="http://schemas.microsoft.com/office/drawing/2014/main" id="{C5699023-A580-4A5E-A85B-87BD7773E654}"/>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Balance employees and organization</a:t>
              </a:r>
            </a:p>
          </p:txBody>
        </p:sp>
      </p:gr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A72ED0B5-0CE5-4B7C-BABB-099C77C4C6C1}"/>
              </a:ext>
            </a:extLst>
          </p:cNvPr>
          <p:cNvSpPr>
            <a:spLocks noGrp="1"/>
          </p:cNvSpPr>
          <p:nvPr>
            <p:ph sz="quarter" idx="11"/>
          </p:nvPr>
        </p:nvSpPr>
        <p:spPr/>
        <p:txBody>
          <a:bodyPr/>
          <a:lstStyle/>
          <a:p>
            <a:endParaRPr lang="en-US"/>
          </a:p>
        </p:txBody>
      </p:sp>
      <p:sp>
        <p:nvSpPr>
          <p:cNvPr id="63490" name="Title 1"/>
          <p:cNvSpPr>
            <a:spLocks noGrp="1"/>
          </p:cNvSpPr>
          <p:nvPr>
            <p:ph type="title"/>
          </p:nvPr>
        </p:nvSpPr>
        <p:spPr/>
        <p:txBody>
          <a:bodyPr/>
          <a:lstStyle/>
          <a:p>
            <a:r>
              <a:rPr lang="en-US" dirty="0"/>
              <a:t>Situational Leadership</a:t>
            </a:r>
          </a:p>
        </p:txBody>
      </p:sp>
      <p:grpSp>
        <p:nvGrpSpPr>
          <p:cNvPr id="2" name="Group 1">
            <a:extLst>
              <a:ext uri="{FF2B5EF4-FFF2-40B4-BE49-F238E27FC236}">
                <a16:creationId xmlns:a16="http://schemas.microsoft.com/office/drawing/2014/main" id="{276C4068-B366-4835-AF4D-64D0FF6F726D}"/>
              </a:ext>
            </a:extLst>
          </p:cNvPr>
          <p:cNvGrpSpPr/>
          <p:nvPr/>
        </p:nvGrpSpPr>
        <p:grpSpPr>
          <a:xfrm>
            <a:off x="457200" y="1601053"/>
            <a:ext cx="8229599" cy="4524256"/>
            <a:chOff x="457200" y="1601053"/>
            <a:chExt cx="8229599" cy="4524256"/>
          </a:xfrm>
        </p:grpSpPr>
        <p:sp>
          <p:nvSpPr>
            <p:cNvPr id="4" name="Freeform: Shape 3">
              <a:extLst>
                <a:ext uri="{FF2B5EF4-FFF2-40B4-BE49-F238E27FC236}">
                  <a16:creationId xmlns:a16="http://schemas.microsoft.com/office/drawing/2014/main" id="{443D3137-4BD8-436B-83DE-93CEB523E3DB}"/>
                </a:ext>
              </a:extLst>
            </p:cNvPr>
            <p:cNvSpPr/>
            <p:nvPr/>
          </p:nvSpPr>
          <p:spPr>
            <a:xfrm>
              <a:off x="457200" y="1601053"/>
              <a:ext cx="1683093" cy="2404418"/>
            </a:xfrm>
            <a:custGeom>
              <a:avLst/>
              <a:gdLst>
                <a:gd name="connsiteX0" fmla="*/ 0 w 2404417"/>
                <a:gd name="connsiteY0" fmla="*/ 0 h 1683092"/>
                <a:gd name="connsiteX1" fmla="*/ 1562871 w 2404417"/>
                <a:gd name="connsiteY1" fmla="*/ 0 h 1683092"/>
                <a:gd name="connsiteX2" fmla="*/ 2404417 w 2404417"/>
                <a:gd name="connsiteY2" fmla="*/ 841546 h 1683092"/>
                <a:gd name="connsiteX3" fmla="*/ 1562871 w 2404417"/>
                <a:gd name="connsiteY3" fmla="*/ 1683092 h 1683092"/>
                <a:gd name="connsiteX4" fmla="*/ 0 w 2404417"/>
                <a:gd name="connsiteY4" fmla="*/ 1683092 h 1683092"/>
                <a:gd name="connsiteX5" fmla="*/ 841546 w 2404417"/>
                <a:gd name="connsiteY5" fmla="*/ 841546 h 1683092"/>
                <a:gd name="connsiteX6" fmla="*/ 0 w 2404417"/>
                <a:gd name="connsiteY6" fmla="*/ 0 h 1683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04417" h="1683092">
                  <a:moveTo>
                    <a:pt x="2404416" y="0"/>
                  </a:moveTo>
                  <a:lnTo>
                    <a:pt x="2404416" y="1094010"/>
                  </a:lnTo>
                  <a:lnTo>
                    <a:pt x="1202209" y="1683092"/>
                  </a:lnTo>
                  <a:lnTo>
                    <a:pt x="1" y="1094010"/>
                  </a:lnTo>
                  <a:lnTo>
                    <a:pt x="1" y="0"/>
                  </a:lnTo>
                  <a:lnTo>
                    <a:pt x="1202209" y="589082"/>
                  </a:lnTo>
                  <a:lnTo>
                    <a:pt x="2404416"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226" tIns="863771" rIns="22225" bIns="863772" numCol="1" spcCol="1270" anchor="ctr" anchorCtr="0">
              <a:noAutofit/>
            </a:bodyPr>
            <a:lstStyle/>
            <a:p>
              <a:pPr marL="0" lvl="0" indent="0" algn="ctr" defTabSz="1555750">
                <a:lnSpc>
                  <a:spcPct val="90000"/>
                </a:lnSpc>
                <a:spcBef>
                  <a:spcPct val="0"/>
                </a:spcBef>
                <a:spcAft>
                  <a:spcPct val="35000"/>
                </a:spcAft>
                <a:buNone/>
              </a:pPr>
              <a:r>
                <a:rPr lang="en-US" sz="3500" b="1" kern="1200" dirty="0"/>
                <a:t>Maturity</a:t>
              </a:r>
              <a:endParaRPr lang="en-US" sz="3500" kern="1200" dirty="0"/>
            </a:p>
          </p:txBody>
        </p:sp>
        <p:sp>
          <p:nvSpPr>
            <p:cNvPr id="5" name="Freeform: Shape 4">
              <a:extLst>
                <a:ext uri="{FF2B5EF4-FFF2-40B4-BE49-F238E27FC236}">
                  <a16:creationId xmlns:a16="http://schemas.microsoft.com/office/drawing/2014/main" id="{8B2D8DF6-42A7-4802-8E8D-94C05E709C73}"/>
                </a:ext>
              </a:extLst>
            </p:cNvPr>
            <p:cNvSpPr/>
            <p:nvPr/>
          </p:nvSpPr>
          <p:spPr>
            <a:xfrm>
              <a:off x="2140292" y="1601054"/>
              <a:ext cx="6546507" cy="1562871"/>
            </a:xfrm>
            <a:custGeom>
              <a:avLst/>
              <a:gdLst>
                <a:gd name="connsiteX0" fmla="*/ 260484 w 1562871"/>
                <a:gd name="connsiteY0" fmla="*/ 0 h 6546507"/>
                <a:gd name="connsiteX1" fmla="*/ 1302387 w 1562871"/>
                <a:gd name="connsiteY1" fmla="*/ 0 h 6546507"/>
                <a:gd name="connsiteX2" fmla="*/ 1562871 w 1562871"/>
                <a:gd name="connsiteY2" fmla="*/ 260484 h 6546507"/>
                <a:gd name="connsiteX3" fmla="*/ 1562871 w 1562871"/>
                <a:gd name="connsiteY3" fmla="*/ 6546507 h 6546507"/>
                <a:gd name="connsiteX4" fmla="*/ 1562871 w 1562871"/>
                <a:gd name="connsiteY4" fmla="*/ 6546507 h 6546507"/>
                <a:gd name="connsiteX5" fmla="*/ 0 w 1562871"/>
                <a:gd name="connsiteY5" fmla="*/ 6546507 h 6546507"/>
                <a:gd name="connsiteX6" fmla="*/ 0 w 1562871"/>
                <a:gd name="connsiteY6" fmla="*/ 6546507 h 6546507"/>
                <a:gd name="connsiteX7" fmla="*/ 0 w 1562871"/>
                <a:gd name="connsiteY7" fmla="*/ 260484 h 6546507"/>
                <a:gd name="connsiteX8" fmla="*/ 260484 w 1562871"/>
                <a:gd name="connsiteY8" fmla="*/ 0 h 6546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2871" h="6546507">
                  <a:moveTo>
                    <a:pt x="1562871" y="1091109"/>
                  </a:moveTo>
                  <a:lnTo>
                    <a:pt x="1562871" y="5455398"/>
                  </a:lnTo>
                  <a:cubicBezTo>
                    <a:pt x="1562871" y="6057998"/>
                    <a:pt x="1535029" y="6546505"/>
                    <a:pt x="1500685" y="6546505"/>
                  </a:cubicBezTo>
                  <a:lnTo>
                    <a:pt x="0" y="6546505"/>
                  </a:lnTo>
                  <a:lnTo>
                    <a:pt x="0" y="6546505"/>
                  </a:lnTo>
                  <a:lnTo>
                    <a:pt x="0" y="2"/>
                  </a:lnTo>
                  <a:lnTo>
                    <a:pt x="0" y="2"/>
                  </a:lnTo>
                  <a:lnTo>
                    <a:pt x="1500685" y="2"/>
                  </a:lnTo>
                  <a:cubicBezTo>
                    <a:pt x="1535029" y="2"/>
                    <a:pt x="1562871" y="488509"/>
                    <a:pt x="1562871" y="1091109"/>
                  </a:cubicBez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5129" tIns="88357" rIns="88357" bIns="88359"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t>M1 = Immature employees</a:t>
              </a:r>
            </a:p>
            <a:p>
              <a:pPr marL="171450" lvl="1" indent="-171450" algn="l" defTabSz="844550">
                <a:lnSpc>
                  <a:spcPct val="90000"/>
                </a:lnSpc>
                <a:spcBef>
                  <a:spcPct val="0"/>
                </a:spcBef>
                <a:spcAft>
                  <a:spcPct val="15000"/>
                </a:spcAft>
                <a:buChar char="•"/>
              </a:pPr>
              <a:r>
                <a:rPr lang="en-US" sz="1900" kern="1200" dirty="0"/>
                <a:t>M2 = Employees are unskilled, but willing to learn</a:t>
              </a:r>
            </a:p>
            <a:p>
              <a:pPr marL="171450" lvl="1" indent="-171450" algn="l" defTabSz="844550">
                <a:lnSpc>
                  <a:spcPct val="90000"/>
                </a:lnSpc>
                <a:spcBef>
                  <a:spcPct val="0"/>
                </a:spcBef>
                <a:spcAft>
                  <a:spcPct val="15000"/>
                </a:spcAft>
                <a:buChar char="•"/>
              </a:pPr>
              <a:r>
                <a:rPr lang="en-US" sz="1900" kern="1200" dirty="0"/>
                <a:t>M3 = Skilled and willing workers, but they are not confident</a:t>
              </a:r>
            </a:p>
            <a:p>
              <a:pPr marL="171450" lvl="1" indent="-171450" algn="l" defTabSz="844550">
                <a:lnSpc>
                  <a:spcPct val="90000"/>
                </a:lnSpc>
                <a:spcBef>
                  <a:spcPct val="0"/>
                </a:spcBef>
                <a:spcAft>
                  <a:spcPct val="15000"/>
                </a:spcAft>
                <a:buChar char="•"/>
              </a:pPr>
              <a:r>
                <a:rPr lang="en-US" sz="1900" kern="1200" dirty="0"/>
                <a:t>M4 = Work independently</a:t>
              </a:r>
            </a:p>
          </p:txBody>
        </p:sp>
        <p:sp>
          <p:nvSpPr>
            <p:cNvPr id="6" name="Freeform: Shape 5">
              <a:extLst>
                <a:ext uri="{FF2B5EF4-FFF2-40B4-BE49-F238E27FC236}">
                  <a16:creationId xmlns:a16="http://schemas.microsoft.com/office/drawing/2014/main" id="{7C118F29-EB10-4662-A383-CF0F5A38CAB9}"/>
                </a:ext>
              </a:extLst>
            </p:cNvPr>
            <p:cNvSpPr/>
            <p:nvPr/>
          </p:nvSpPr>
          <p:spPr>
            <a:xfrm>
              <a:off x="457200" y="3720891"/>
              <a:ext cx="1683093" cy="2404418"/>
            </a:xfrm>
            <a:custGeom>
              <a:avLst/>
              <a:gdLst>
                <a:gd name="connsiteX0" fmla="*/ 0 w 2404417"/>
                <a:gd name="connsiteY0" fmla="*/ 0 h 1683092"/>
                <a:gd name="connsiteX1" fmla="*/ 1562871 w 2404417"/>
                <a:gd name="connsiteY1" fmla="*/ 0 h 1683092"/>
                <a:gd name="connsiteX2" fmla="*/ 2404417 w 2404417"/>
                <a:gd name="connsiteY2" fmla="*/ 841546 h 1683092"/>
                <a:gd name="connsiteX3" fmla="*/ 1562871 w 2404417"/>
                <a:gd name="connsiteY3" fmla="*/ 1683092 h 1683092"/>
                <a:gd name="connsiteX4" fmla="*/ 0 w 2404417"/>
                <a:gd name="connsiteY4" fmla="*/ 1683092 h 1683092"/>
                <a:gd name="connsiteX5" fmla="*/ 841546 w 2404417"/>
                <a:gd name="connsiteY5" fmla="*/ 841546 h 1683092"/>
                <a:gd name="connsiteX6" fmla="*/ 0 w 2404417"/>
                <a:gd name="connsiteY6" fmla="*/ 0 h 1683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04417" h="1683092">
                  <a:moveTo>
                    <a:pt x="2404416" y="0"/>
                  </a:moveTo>
                  <a:lnTo>
                    <a:pt x="2404416" y="1094010"/>
                  </a:lnTo>
                  <a:lnTo>
                    <a:pt x="1202209" y="1683092"/>
                  </a:lnTo>
                  <a:lnTo>
                    <a:pt x="1" y="1094010"/>
                  </a:lnTo>
                  <a:lnTo>
                    <a:pt x="1" y="0"/>
                  </a:lnTo>
                  <a:lnTo>
                    <a:pt x="1202209" y="589082"/>
                  </a:lnTo>
                  <a:lnTo>
                    <a:pt x="2404416" y="0"/>
                  </a:ln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226" tIns="863771" rIns="22225" bIns="863772" numCol="1" spcCol="1270" anchor="ctr" anchorCtr="0">
              <a:noAutofit/>
            </a:bodyPr>
            <a:lstStyle/>
            <a:p>
              <a:pPr marL="0" lvl="0" indent="0" algn="ctr" defTabSz="1555750">
                <a:lnSpc>
                  <a:spcPct val="90000"/>
                </a:lnSpc>
                <a:spcBef>
                  <a:spcPct val="0"/>
                </a:spcBef>
                <a:spcAft>
                  <a:spcPct val="35000"/>
                </a:spcAft>
                <a:buNone/>
              </a:pPr>
              <a:r>
                <a:rPr lang="en-US" sz="3500" b="1" kern="1200" dirty="0"/>
                <a:t>Styles</a:t>
              </a:r>
              <a:endParaRPr lang="en-US" sz="3500" kern="1200" dirty="0"/>
            </a:p>
          </p:txBody>
        </p:sp>
        <p:sp>
          <p:nvSpPr>
            <p:cNvPr id="7" name="Freeform: Shape 6">
              <a:extLst>
                <a:ext uri="{FF2B5EF4-FFF2-40B4-BE49-F238E27FC236}">
                  <a16:creationId xmlns:a16="http://schemas.microsoft.com/office/drawing/2014/main" id="{A06A89BF-A1A6-4001-A5C7-00808CE8EE41}"/>
                </a:ext>
              </a:extLst>
            </p:cNvPr>
            <p:cNvSpPr/>
            <p:nvPr/>
          </p:nvSpPr>
          <p:spPr>
            <a:xfrm>
              <a:off x="2140292" y="3720892"/>
              <a:ext cx="6546507" cy="1562871"/>
            </a:xfrm>
            <a:custGeom>
              <a:avLst/>
              <a:gdLst>
                <a:gd name="connsiteX0" fmla="*/ 260484 w 1562871"/>
                <a:gd name="connsiteY0" fmla="*/ 0 h 6546507"/>
                <a:gd name="connsiteX1" fmla="*/ 1302387 w 1562871"/>
                <a:gd name="connsiteY1" fmla="*/ 0 h 6546507"/>
                <a:gd name="connsiteX2" fmla="*/ 1562871 w 1562871"/>
                <a:gd name="connsiteY2" fmla="*/ 260484 h 6546507"/>
                <a:gd name="connsiteX3" fmla="*/ 1562871 w 1562871"/>
                <a:gd name="connsiteY3" fmla="*/ 6546507 h 6546507"/>
                <a:gd name="connsiteX4" fmla="*/ 1562871 w 1562871"/>
                <a:gd name="connsiteY4" fmla="*/ 6546507 h 6546507"/>
                <a:gd name="connsiteX5" fmla="*/ 0 w 1562871"/>
                <a:gd name="connsiteY5" fmla="*/ 6546507 h 6546507"/>
                <a:gd name="connsiteX6" fmla="*/ 0 w 1562871"/>
                <a:gd name="connsiteY6" fmla="*/ 6546507 h 6546507"/>
                <a:gd name="connsiteX7" fmla="*/ 0 w 1562871"/>
                <a:gd name="connsiteY7" fmla="*/ 260484 h 6546507"/>
                <a:gd name="connsiteX8" fmla="*/ 260484 w 1562871"/>
                <a:gd name="connsiteY8" fmla="*/ 0 h 6546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2871" h="6546507">
                  <a:moveTo>
                    <a:pt x="1562871" y="1091109"/>
                  </a:moveTo>
                  <a:lnTo>
                    <a:pt x="1562871" y="5455398"/>
                  </a:lnTo>
                  <a:cubicBezTo>
                    <a:pt x="1562871" y="6057998"/>
                    <a:pt x="1535029" y="6546505"/>
                    <a:pt x="1500685" y="6546505"/>
                  </a:cubicBezTo>
                  <a:lnTo>
                    <a:pt x="0" y="6546505"/>
                  </a:lnTo>
                  <a:lnTo>
                    <a:pt x="0" y="6546505"/>
                  </a:lnTo>
                  <a:lnTo>
                    <a:pt x="0" y="2"/>
                  </a:lnTo>
                  <a:lnTo>
                    <a:pt x="0" y="2"/>
                  </a:lnTo>
                  <a:lnTo>
                    <a:pt x="1500685" y="2"/>
                  </a:lnTo>
                  <a:cubicBezTo>
                    <a:pt x="1535029" y="2"/>
                    <a:pt x="1562871" y="488509"/>
                    <a:pt x="1562871" y="1091109"/>
                  </a:cubicBez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5129" tIns="88357" rIns="88357" bIns="88359"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t>S1 = How and what to do</a:t>
              </a:r>
            </a:p>
            <a:p>
              <a:pPr marL="171450" lvl="1" indent="-171450" algn="l" defTabSz="844550">
                <a:lnSpc>
                  <a:spcPct val="90000"/>
                </a:lnSpc>
                <a:spcBef>
                  <a:spcPct val="0"/>
                </a:spcBef>
                <a:spcAft>
                  <a:spcPct val="15000"/>
                </a:spcAft>
                <a:buChar char="•"/>
              </a:pPr>
              <a:r>
                <a:rPr lang="en-US" sz="1900" kern="1200" dirty="0"/>
                <a:t>S2 = Direct employees and sell them on the task</a:t>
              </a:r>
            </a:p>
            <a:p>
              <a:pPr marL="171450" lvl="1" indent="-171450" algn="l" defTabSz="844550">
                <a:lnSpc>
                  <a:spcPct val="90000"/>
                </a:lnSpc>
                <a:spcBef>
                  <a:spcPct val="0"/>
                </a:spcBef>
                <a:spcAft>
                  <a:spcPct val="15000"/>
                </a:spcAft>
                <a:buChar char="•"/>
              </a:pPr>
              <a:r>
                <a:rPr lang="en-US" sz="1900" kern="1200" dirty="0"/>
                <a:t>S3 = Provide less direction and focus</a:t>
              </a:r>
            </a:p>
            <a:p>
              <a:pPr marL="171450" lvl="1" indent="-171450" algn="l" defTabSz="844550">
                <a:lnSpc>
                  <a:spcPct val="90000"/>
                </a:lnSpc>
                <a:spcBef>
                  <a:spcPct val="0"/>
                </a:spcBef>
                <a:spcAft>
                  <a:spcPct val="15000"/>
                </a:spcAft>
                <a:buChar char="•"/>
              </a:pPr>
              <a:r>
                <a:rPr lang="en-US" sz="1900" kern="1200" dirty="0"/>
                <a:t>S4 = Delegate authority and responsibility</a:t>
              </a:r>
            </a:p>
          </p:txBody>
        </p:sp>
      </p:gr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C8194908-E146-4287-B685-AED5047C59B6}"/>
              </a:ext>
            </a:extLst>
          </p:cNvPr>
          <p:cNvSpPr>
            <a:spLocks noGrp="1"/>
          </p:cNvSpPr>
          <p:nvPr>
            <p:ph sz="quarter" idx="11"/>
          </p:nvPr>
        </p:nvSpPr>
        <p:spPr/>
        <p:txBody>
          <a:bodyPr/>
          <a:lstStyle/>
          <a:p>
            <a:endParaRPr lang="en-US"/>
          </a:p>
        </p:txBody>
      </p:sp>
      <p:sp>
        <p:nvSpPr>
          <p:cNvPr id="64514" name="Title 1"/>
          <p:cNvSpPr>
            <a:spLocks noGrp="1"/>
          </p:cNvSpPr>
          <p:nvPr>
            <p:ph type="title"/>
          </p:nvPr>
        </p:nvSpPr>
        <p:spPr/>
        <p:txBody>
          <a:bodyPr/>
          <a:lstStyle/>
          <a:p>
            <a:r>
              <a:rPr lang="en-US" dirty="0"/>
              <a:t>Strategic Leadership</a:t>
            </a:r>
          </a:p>
        </p:txBody>
      </p:sp>
      <p:grpSp>
        <p:nvGrpSpPr>
          <p:cNvPr id="2" name="Group 1">
            <a:extLst>
              <a:ext uri="{FF2B5EF4-FFF2-40B4-BE49-F238E27FC236}">
                <a16:creationId xmlns:a16="http://schemas.microsoft.com/office/drawing/2014/main" id="{60FD361A-16E9-4F0F-9C93-2FF9A76F0A28}"/>
              </a:ext>
            </a:extLst>
          </p:cNvPr>
          <p:cNvGrpSpPr/>
          <p:nvPr/>
        </p:nvGrpSpPr>
        <p:grpSpPr>
          <a:xfrm>
            <a:off x="457200" y="1600200"/>
            <a:ext cx="8229599" cy="4525963"/>
            <a:chOff x="457200" y="1600200"/>
            <a:chExt cx="8229599" cy="4525963"/>
          </a:xfrm>
        </p:grpSpPr>
        <p:sp>
          <p:nvSpPr>
            <p:cNvPr id="4" name="Partial Circle 3">
              <a:extLst>
                <a:ext uri="{FF2B5EF4-FFF2-40B4-BE49-F238E27FC236}">
                  <a16:creationId xmlns:a16="http://schemas.microsoft.com/office/drawing/2014/main" id="{C482BFA1-9957-4C18-B2D3-6C848D076A03}"/>
                </a:ext>
              </a:extLst>
            </p:cNvPr>
            <p:cNvSpPr/>
            <p:nvPr/>
          </p:nvSpPr>
          <p:spPr>
            <a:xfrm>
              <a:off x="457200" y="1600200"/>
              <a:ext cx="4525963" cy="4525963"/>
            </a:xfrm>
            <a:prstGeom prst="pie">
              <a:avLst>
                <a:gd name="adj1" fmla="val 5400000"/>
                <a:gd name="adj2" fmla="val 1620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4194322D-3333-4AEC-8214-00065D03E4AD}"/>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7640" tIns="167640" rIns="167640" bIns="3969449" numCol="1" spcCol="1270" anchor="ctr" anchorCtr="0">
              <a:noAutofit/>
            </a:bodyPr>
            <a:lstStyle/>
            <a:p>
              <a:pPr marL="0" lvl="0" indent="0" algn="ctr" defTabSz="1955800">
                <a:lnSpc>
                  <a:spcPct val="90000"/>
                </a:lnSpc>
                <a:spcBef>
                  <a:spcPct val="0"/>
                </a:spcBef>
                <a:spcAft>
                  <a:spcPct val="35000"/>
                </a:spcAft>
                <a:buNone/>
              </a:pPr>
              <a:r>
                <a:rPr lang="en-US" sz="4400" b="0" kern="1200" dirty="0"/>
                <a:t>Adaptable</a:t>
              </a:r>
            </a:p>
          </p:txBody>
        </p:sp>
        <p:sp>
          <p:nvSpPr>
            <p:cNvPr id="6" name="Partial Circle 5">
              <a:extLst>
                <a:ext uri="{FF2B5EF4-FFF2-40B4-BE49-F238E27FC236}">
                  <a16:creationId xmlns:a16="http://schemas.microsoft.com/office/drawing/2014/main" id="{E5D40DDB-F874-413B-BF55-C0C9DAABD3C1}"/>
                </a:ext>
              </a:extLst>
            </p:cNvPr>
            <p:cNvSpPr/>
            <p:nvPr/>
          </p:nvSpPr>
          <p:spPr>
            <a:xfrm>
              <a:off x="932426" y="2324354"/>
              <a:ext cx="3575510" cy="3575510"/>
            </a:xfrm>
            <a:prstGeom prst="pie">
              <a:avLst>
                <a:gd name="adj1" fmla="val 5400000"/>
                <a:gd name="adj2" fmla="val 1620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27AF129F-D676-4F85-B741-424BC37E9BB3}"/>
                </a:ext>
              </a:extLst>
            </p:cNvPr>
            <p:cNvSpPr/>
            <p:nvPr/>
          </p:nvSpPr>
          <p:spPr>
            <a:xfrm>
              <a:off x="2720181" y="2324354"/>
              <a:ext cx="5966618" cy="3575510"/>
            </a:xfrm>
            <a:custGeom>
              <a:avLst/>
              <a:gdLst>
                <a:gd name="connsiteX0" fmla="*/ 0 w 5966618"/>
                <a:gd name="connsiteY0" fmla="*/ 0 h 3575510"/>
                <a:gd name="connsiteX1" fmla="*/ 5966618 w 5966618"/>
                <a:gd name="connsiteY1" fmla="*/ 0 h 3575510"/>
                <a:gd name="connsiteX2" fmla="*/ 5966618 w 5966618"/>
                <a:gd name="connsiteY2" fmla="*/ 3575510 h 3575510"/>
                <a:gd name="connsiteX3" fmla="*/ 0 w 5966618"/>
                <a:gd name="connsiteY3" fmla="*/ 3575510 h 3575510"/>
                <a:gd name="connsiteX4" fmla="*/ 0 w 5966618"/>
                <a:gd name="connsiteY4" fmla="*/ 0 h 3575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3575510">
                  <a:moveTo>
                    <a:pt x="0" y="0"/>
                  </a:moveTo>
                  <a:lnTo>
                    <a:pt x="5966618" y="0"/>
                  </a:lnTo>
                  <a:lnTo>
                    <a:pt x="5966618" y="3575510"/>
                  </a:lnTo>
                  <a:lnTo>
                    <a:pt x="0" y="3575510"/>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7640" tIns="167640" rIns="167640" bIns="3018996" numCol="1" spcCol="1270" anchor="ctr" anchorCtr="0">
              <a:noAutofit/>
            </a:bodyPr>
            <a:lstStyle/>
            <a:p>
              <a:pPr marL="0" lvl="0" indent="0" algn="ctr" defTabSz="1955800">
                <a:lnSpc>
                  <a:spcPct val="90000"/>
                </a:lnSpc>
                <a:spcBef>
                  <a:spcPct val="0"/>
                </a:spcBef>
                <a:spcAft>
                  <a:spcPct val="35000"/>
                </a:spcAft>
                <a:buNone/>
              </a:pPr>
              <a:r>
                <a:rPr lang="en-US" sz="4400" b="0" kern="1200" dirty="0"/>
                <a:t>Thoughtful</a:t>
              </a:r>
            </a:p>
          </p:txBody>
        </p:sp>
        <p:sp>
          <p:nvSpPr>
            <p:cNvPr id="8" name="Partial Circle 7">
              <a:extLst>
                <a:ext uri="{FF2B5EF4-FFF2-40B4-BE49-F238E27FC236}">
                  <a16:creationId xmlns:a16="http://schemas.microsoft.com/office/drawing/2014/main" id="{4F497E8C-4120-4ABE-BBAA-F60BBA586091}"/>
                </a:ext>
              </a:extLst>
            </p:cNvPr>
            <p:cNvSpPr/>
            <p:nvPr/>
          </p:nvSpPr>
          <p:spPr>
            <a:xfrm>
              <a:off x="1407652" y="3048508"/>
              <a:ext cx="2625058" cy="2625058"/>
            </a:xfrm>
            <a:prstGeom prst="pie">
              <a:avLst>
                <a:gd name="adj1" fmla="val 5400000"/>
                <a:gd name="adj2" fmla="val 1620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83C1BDC4-46C8-4FDE-ADD3-2C1488DDF138}"/>
                </a:ext>
              </a:extLst>
            </p:cNvPr>
            <p:cNvSpPr/>
            <p:nvPr/>
          </p:nvSpPr>
          <p:spPr>
            <a:xfrm>
              <a:off x="2720181" y="3048508"/>
              <a:ext cx="5966618" cy="2625058"/>
            </a:xfrm>
            <a:custGeom>
              <a:avLst/>
              <a:gdLst>
                <a:gd name="connsiteX0" fmla="*/ 0 w 5966618"/>
                <a:gd name="connsiteY0" fmla="*/ 0 h 2625058"/>
                <a:gd name="connsiteX1" fmla="*/ 5966618 w 5966618"/>
                <a:gd name="connsiteY1" fmla="*/ 0 h 2625058"/>
                <a:gd name="connsiteX2" fmla="*/ 5966618 w 5966618"/>
                <a:gd name="connsiteY2" fmla="*/ 2625058 h 2625058"/>
                <a:gd name="connsiteX3" fmla="*/ 0 w 5966618"/>
                <a:gd name="connsiteY3" fmla="*/ 2625058 h 2625058"/>
                <a:gd name="connsiteX4" fmla="*/ 0 w 5966618"/>
                <a:gd name="connsiteY4" fmla="*/ 0 h 2625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625058">
                  <a:moveTo>
                    <a:pt x="0" y="0"/>
                  </a:moveTo>
                  <a:lnTo>
                    <a:pt x="5966618" y="0"/>
                  </a:lnTo>
                  <a:lnTo>
                    <a:pt x="5966618" y="2625058"/>
                  </a:lnTo>
                  <a:lnTo>
                    <a:pt x="0" y="2625058"/>
                  </a:lnTo>
                  <a:lnTo>
                    <a:pt x="0" y="0"/>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7640" tIns="167640" rIns="167640" bIns="2068544" numCol="1" spcCol="1270" anchor="ctr" anchorCtr="0">
              <a:noAutofit/>
            </a:bodyPr>
            <a:lstStyle/>
            <a:p>
              <a:pPr marL="0" lvl="0" indent="0" algn="ctr" defTabSz="1955800">
                <a:lnSpc>
                  <a:spcPct val="90000"/>
                </a:lnSpc>
                <a:spcBef>
                  <a:spcPct val="0"/>
                </a:spcBef>
                <a:spcAft>
                  <a:spcPct val="35000"/>
                </a:spcAft>
                <a:buNone/>
              </a:pPr>
              <a:r>
                <a:rPr lang="en-US" sz="4400" b="0" kern="1200" dirty="0"/>
                <a:t>Empowering</a:t>
              </a:r>
            </a:p>
          </p:txBody>
        </p:sp>
        <p:sp>
          <p:nvSpPr>
            <p:cNvPr id="10" name="Partial Circle 9">
              <a:extLst>
                <a:ext uri="{FF2B5EF4-FFF2-40B4-BE49-F238E27FC236}">
                  <a16:creationId xmlns:a16="http://schemas.microsoft.com/office/drawing/2014/main" id="{0495E267-84A1-460A-9C6D-58D4225D1F61}"/>
                </a:ext>
              </a:extLst>
            </p:cNvPr>
            <p:cNvSpPr/>
            <p:nvPr/>
          </p:nvSpPr>
          <p:spPr>
            <a:xfrm>
              <a:off x="1882878" y="3772662"/>
              <a:ext cx="1674606" cy="1674606"/>
            </a:xfrm>
            <a:prstGeom prst="pie">
              <a:avLst>
                <a:gd name="adj1" fmla="val 5400000"/>
                <a:gd name="adj2" fmla="val 16200000"/>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1" name="Freeform: Shape 10">
              <a:extLst>
                <a:ext uri="{FF2B5EF4-FFF2-40B4-BE49-F238E27FC236}">
                  <a16:creationId xmlns:a16="http://schemas.microsoft.com/office/drawing/2014/main" id="{0AB84F90-BC2E-4775-87FA-BE5981C05808}"/>
                </a:ext>
              </a:extLst>
            </p:cNvPr>
            <p:cNvSpPr/>
            <p:nvPr/>
          </p:nvSpPr>
          <p:spPr>
            <a:xfrm>
              <a:off x="2720181" y="3772662"/>
              <a:ext cx="5966618" cy="1674606"/>
            </a:xfrm>
            <a:custGeom>
              <a:avLst/>
              <a:gdLst>
                <a:gd name="connsiteX0" fmla="*/ 0 w 5966618"/>
                <a:gd name="connsiteY0" fmla="*/ 0 h 1674606"/>
                <a:gd name="connsiteX1" fmla="*/ 5966618 w 5966618"/>
                <a:gd name="connsiteY1" fmla="*/ 0 h 1674606"/>
                <a:gd name="connsiteX2" fmla="*/ 5966618 w 5966618"/>
                <a:gd name="connsiteY2" fmla="*/ 1674606 h 1674606"/>
                <a:gd name="connsiteX3" fmla="*/ 0 w 5966618"/>
                <a:gd name="connsiteY3" fmla="*/ 1674606 h 1674606"/>
                <a:gd name="connsiteX4" fmla="*/ 0 w 5966618"/>
                <a:gd name="connsiteY4" fmla="*/ 0 h 1674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674606">
                  <a:moveTo>
                    <a:pt x="0" y="0"/>
                  </a:moveTo>
                  <a:lnTo>
                    <a:pt x="5966618" y="0"/>
                  </a:lnTo>
                  <a:lnTo>
                    <a:pt x="5966618" y="1674606"/>
                  </a:lnTo>
                  <a:lnTo>
                    <a:pt x="0" y="1674606"/>
                  </a:lnTo>
                  <a:lnTo>
                    <a:pt x="0" y="0"/>
                  </a:lnTo>
                  <a:close/>
                </a:path>
              </a:pathLst>
            </a:cu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7640" tIns="167640" rIns="167640" bIns="1118092" numCol="1" spcCol="1270" anchor="ctr" anchorCtr="0">
              <a:noAutofit/>
            </a:bodyPr>
            <a:lstStyle/>
            <a:p>
              <a:pPr marL="0" lvl="0" indent="0" algn="ctr" defTabSz="1955800">
                <a:lnSpc>
                  <a:spcPct val="90000"/>
                </a:lnSpc>
                <a:spcBef>
                  <a:spcPct val="0"/>
                </a:spcBef>
                <a:spcAft>
                  <a:spcPct val="35000"/>
                </a:spcAft>
                <a:buNone/>
              </a:pPr>
              <a:r>
                <a:rPr lang="en-US" sz="4400" b="0" kern="1200" dirty="0"/>
                <a:t>Intentional</a:t>
              </a:r>
            </a:p>
          </p:txBody>
        </p:sp>
        <p:sp>
          <p:nvSpPr>
            <p:cNvPr id="12" name="Partial Circle 11">
              <a:extLst>
                <a:ext uri="{FF2B5EF4-FFF2-40B4-BE49-F238E27FC236}">
                  <a16:creationId xmlns:a16="http://schemas.microsoft.com/office/drawing/2014/main" id="{37E89537-45B6-4F54-BF5B-571C419E95D2}"/>
                </a:ext>
              </a:extLst>
            </p:cNvPr>
            <p:cNvSpPr/>
            <p:nvPr/>
          </p:nvSpPr>
          <p:spPr>
            <a:xfrm>
              <a:off x="2358104" y="4496816"/>
              <a:ext cx="724154" cy="724154"/>
            </a:xfrm>
            <a:prstGeom prst="pie">
              <a:avLst>
                <a:gd name="adj1" fmla="val 5400000"/>
                <a:gd name="adj2" fmla="val 16200000"/>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13" name="Freeform: Shape 12">
              <a:extLst>
                <a:ext uri="{FF2B5EF4-FFF2-40B4-BE49-F238E27FC236}">
                  <a16:creationId xmlns:a16="http://schemas.microsoft.com/office/drawing/2014/main" id="{57259176-3F40-4C9C-83BB-207214AB4CF9}"/>
                </a:ext>
              </a:extLst>
            </p:cNvPr>
            <p:cNvSpPr/>
            <p:nvPr/>
          </p:nvSpPr>
          <p:spPr>
            <a:xfrm>
              <a:off x="2720181" y="4496816"/>
              <a:ext cx="5966618" cy="724154"/>
            </a:xfrm>
            <a:custGeom>
              <a:avLst/>
              <a:gdLst>
                <a:gd name="connsiteX0" fmla="*/ 0 w 5966618"/>
                <a:gd name="connsiteY0" fmla="*/ 0 h 724154"/>
                <a:gd name="connsiteX1" fmla="*/ 5966618 w 5966618"/>
                <a:gd name="connsiteY1" fmla="*/ 0 h 724154"/>
                <a:gd name="connsiteX2" fmla="*/ 5966618 w 5966618"/>
                <a:gd name="connsiteY2" fmla="*/ 724154 h 724154"/>
                <a:gd name="connsiteX3" fmla="*/ 0 w 5966618"/>
                <a:gd name="connsiteY3" fmla="*/ 724154 h 724154"/>
                <a:gd name="connsiteX4" fmla="*/ 0 w 5966618"/>
                <a:gd name="connsiteY4" fmla="*/ 0 h 724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724154">
                  <a:moveTo>
                    <a:pt x="0" y="0"/>
                  </a:moveTo>
                  <a:lnTo>
                    <a:pt x="5966618" y="0"/>
                  </a:lnTo>
                  <a:lnTo>
                    <a:pt x="5966618" y="724154"/>
                  </a:lnTo>
                  <a:lnTo>
                    <a:pt x="0" y="724154"/>
                  </a:lnTo>
                  <a:lnTo>
                    <a:pt x="0" y="0"/>
                  </a:lnTo>
                  <a:close/>
                </a:path>
              </a:pathLst>
            </a:custGeom>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b="0" kern="1200" dirty="0"/>
                <a:t>Rewarding</a:t>
              </a:r>
            </a:p>
          </p:txBody>
        </p:sp>
      </p:gr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02A3BCF2-4641-440D-B9F2-A8C46CA98E62}"/>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noProof="0" dirty="0"/>
              <a:t>Case Study</a:t>
            </a:r>
          </a:p>
        </p:txBody>
      </p:sp>
      <p:grpSp>
        <p:nvGrpSpPr>
          <p:cNvPr id="3" name="Group 2">
            <a:extLst>
              <a:ext uri="{FF2B5EF4-FFF2-40B4-BE49-F238E27FC236}">
                <a16:creationId xmlns:a16="http://schemas.microsoft.com/office/drawing/2014/main" id="{AE6E36B2-64EE-4B5E-AD8B-CD96C11A19F1}"/>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3F7194C3-BC94-494C-9EB6-267305F675CF}"/>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Connie moved at a snail's pace through the office with her head hanging low</a:t>
              </a:r>
            </a:p>
          </p:txBody>
        </p:sp>
        <p:sp>
          <p:nvSpPr>
            <p:cNvPr id="5" name="Rectangle: Rounded Corners 4">
              <a:extLst>
                <a:ext uri="{FF2B5EF4-FFF2-40B4-BE49-F238E27FC236}">
                  <a16:creationId xmlns:a16="http://schemas.microsoft.com/office/drawing/2014/main" id="{A6CE1264-AA29-45A3-99D3-A2492CD34CD1}"/>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6B3B345F-17BA-4CDC-A3C9-4C3870160144}"/>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Jim recognized that Connie had lost her motivation and decided to help </a:t>
              </a:r>
            </a:p>
          </p:txBody>
        </p:sp>
        <p:sp>
          <p:nvSpPr>
            <p:cNvPr id="7" name="Rectangle: Rounded Corners 6">
              <a:extLst>
                <a:ext uri="{FF2B5EF4-FFF2-40B4-BE49-F238E27FC236}">
                  <a16:creationId xmlns:a16="http://schemas.microsoft.com/office/drawing/2014/main" id="{8285120A-6CCA-43B5-B8B5-181F679F6D73}"/>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E62D663C-0D6A-4F45-8493-BF976CED597C}"/>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Jim motivated Connie with his winning attitude and his eternal optimism </a:t>
              </a:r>
            </a:p>
          </p:txBody>
        </p:sp>
        <p:sp>
          <p:nvSpPr>
            <p:cNvPr id="9" name="Rectangle: Rounded Corners 8">
              <a:extLst>
                <a:ext uri="{FF2B5EF4-FFF2-40B4-BE49-F238E27FC236}">
                  <a16:creationId xmlns:a16="http://schemas.microsoft.com/office/drawing/2014/main" id="{44800045-64CD-483F-9F28-8D57E3133753}"/>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1C2DEFCC-02F2-4C3E-9EDB-9D1FDF135E58}"/>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Connie felt reminded that she once had been a shining star in the office </a:t>
              </a:r>
            </a:p>
          </p:txBody>
        </p:sp>
      </p:grpSp>
    </p:spTree>
    <p:extLst>
      <p:ext uri="{BB962C8B-B14F-4D97-AF65-F5344CB8AC3E}">
        <p14:creationId xmlns:p14="http://schemas.microsoft.com/office/powerpoint/2010/main" val="36175351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26FBF2E8-7E54-4E91-A2E2-2D844DFD4B93}"/>
              </a:ext>
            </a:extLst>
          </p:cNvPr>
          <p:cNvSpPr>
            <a:spLocks noGrp="1"/>
          </p:cNvSpPr>
          <p:nvPr>
            <p:ph sz="quarter" idx="11"/>
          </p:nvPr>
        </p:nvSpPr>
        <p:spPr/>
        <p:txBody>
          <a:bodyPr/>
          <a:lstStyle/>
          <a:p>
            <a:endParaRPr lang="en-US"/>
          </a:p>
        </p:txBody>
      </p:sp>
      <p:sp>
        <p:nvSpPr>
          <p:cNvPr id="11266" name="Title 1"/>
          <p:cNvSpPr>
            <a:spLocks noGrp="1"/>
          </p:cNvSpPr>
          <p:nvPr>
            <p:ph type="title"/>
          </p:nvPr>
        </p:nvSpPr>
        <p:spPr/>
        <p:txBody>
          <a:bodyPr/>
          <a:lstStyle/>
          <a:p>
            <a:r>
              <a:rPr lang="en-US" dirty="0"/>
              <a:t>What Do Managers Do?</a:t>
            </a:r>
          </a:p>
        </p:txBody>
      </p:sp>
      <p:grpSp>
        <p:nvGrpSpPr>
          <p:cNvPr id="2" name="Group 1">
            <a:extLst>
              <a:ext uri="{FF2B5EF4-FFF2-40B4-BE49-F238E27FC236}">
                <a16:creationId xmlns:a16="http://schemas.microsoft.com/office/drawing/2014/main" id="{14AC4BD3-37CD-40A1-838C-271C95FB194E}"/>
              </a:ext>
            </a:extLst>
          </p:cNvPr>
          <p:cNvGrpSpPr/>
          <p:nvPr/>
        </p:nvGrpSpPr>
        <p:grpSpPr>
          <a:xfrm>
            <a:off x="463982" y="1601746"/>
            <a:ext cx="8216035" cy="4522869"/>
            <a:chOff x="463982" y="1601746"/>
            <a:chExt cx="8216035" cy="4522869"/>
          </a:xfrm>
        </p:grpSpPr>
        <p:sp>
          <p:nvSpPr>
            <p:cNvPr id="4" name="Arrow: Right 3">
              <a:extLst>
                <a:ext uri="{FF2B5EF4-FFF2-40B4-BE49-F238E27FC236}">
                  <a16:creationId xmlns:a16="http://schemas.microsoft.com/office/drawing/2014/main" id="{E1AFD582-C8F4-441D-AE10-ADCEA58F2CCC}"/>
                </a:ext>
              </a:extLst>
            </p:cNvPr>
            <p:cNvSpPr/>
            <p:nvPr/>
          </p:nvSpPr>
          <p:spPr>
            <a:xfrm>
              <a:off x="6023078" y="1601746"/>
              <a:ext cx="2656939" cy="837568"/>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23184000-E983-48F3-A62D-03EFD5211135}"/>
                </a:ext>
              </a:extLst>
            </p:cNvPr>
            <p:cNvSpPr/>
            <p:nvPr/>
          </p:nvSpPr>
          <p:spPr>
            <a:xfrm>
              <a:off x="463982" y="1601746"/>
              <a:ext cx="5559096" cy="837568"/>
            </a:xfrm>
            <a:custGeom>
              <a:avLst/>
              <a:gdLst>
                <a:gd name="connsiteX0" fmla="*/ 0 w 5559096"/>
                <a:gd name="connsiteY0" fmla="*/ 139597 h 837568"/>
                <a:gd name="connsiteX1" fmla="*/ 139597 w 5559096"/>
                <a:gd name="connsiteY1" fmla="*/ 0 h 837568"/>
                <a:gd name="connsiteX2" fmla="*/ 5419499 w 5559096"/>
                <a:gd name="connsiteY2" fmla="*/ 0 h 837568"/>
                <a:gd name="connsiteX3" fmla="*/ 5559096 w 5559096"/>
                <a:gd name="connsiteY3" fmla="*/ 139597 h 837568"/>
                <a:gd name="connsiteX4" fmla="*/ 5559096 w 5559096"/>
                <a:gd name="connsiteY4" fmla="*/ 697971 h 837568"/>
                <a:gd name="connsiteX5" fmla="*/ 5419499 w 5559096"/>
                <a:gd name="connsiteY5" fmla="*/ 837568 h 837568"/>
                <a:gd name="connsiteX6" fmla="*/ 139597 w 5559096"/>
                <a:gd name="connsiteY6" fmla="*/ 837568 h 837568"/>
                <a:gd name="connsiteX7" fmla="*/ 0 w 5559096"/>
                <a:gd name="connsiteY7" fmla="*/ 697971 h 837568"/>
                <a:gd name="connsiteX8" fmla="*/ 0 w 5559096"/>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59096" h="837568">
                  <a:moveTo>
                    <a:pt x="0" y="139597"/>
                  </a:moveTo>
                  <a:cubicBezTo>
                    <a:pt x="0" y="62500"/>
                    <a:pt x="62500" y="0"/>
                    <a:pt x="139597" y="0"/>
                  </a:cubicBezTo>
                  <a:lnTo>
                    <a:pt x="5419499" y="0"/>
                  </a:lnTo>
                  <a:cubicBezTo>
                    <a:pt x="5496596" y="0"/>
                    <a:pt x="5559096" y="62500"/>
                    <a:pt x="5559096" y="139597"/>
                  </a:cubicBezTo>
                  <a:lnTo>
                    <a:pt x="5559096" y="697971"/>
                  </a:lnTo>
                  <a:cubicBezTo>
                    <a:pt x="5559096" y="775068"/>
                    <a:pt x="5496596" y="837568"/>
                    <a:pt x="5419499"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7567" tIns="94227" rIns="147567" bIns="94227" numCol="1" spcCol="1270" anchor="ctr" anchorCtr="0">
              <a:noAutofit/>
            </a:bodyPr>
            <a:lstStyle/>
            <a:p>
              <a:pPr marL="0" lvl="0" indent="0" algn="ctr" defTabSz="1244600">
                <a:lnSpc>
                  <a:spcPct val="90000"/>
                </a:lnSpc>
                <a:spcBef>
                  <a:spcPct val="0"/>
                </a:spcBef>
                <a:spcAft>
                  <a:spcPct val="35000"/>
                </a:spcAft>
                <a:buNone/>
              </a:pPr>
              <a:r>
                <a:rPr lang="en-US" sz="2800" kern="1200" dirty="0"/>
                <a:t>Meet business goals and objectives</a:t>
              </a:r>
            </a:p>
          </p:txBody>
        </p:sp>
        <p:sp>
          <p:nvSpPr>
            <p:cNvPr id="6" name="Arrow: Right 5">
              <a:extLst>
                <a:ext uri="{FF2B5EF4-FFF2-40B4-BE49-F238E27FC236}">
                  <a16:creationId xmlns:a16="http://schemas.microsoft.com/office/drawing/2014/main" id="{DAA20152-0EC1-42D2-B929-9416E2E0BE1B}"/>
                </a:ext>
              </a:extLst>
            </p:cNvPr>
            <p:cNvSpPr/>
            <p:nvPr/>
          </p:nvSpPr>
          <p:spPr>
            <a:xfrm>
              <a:off x="6023078" y="2523072"/>
              <a:ext cx="2656939" cy="837568"/>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935C4F01-A2FA-4D81-B871-48B70D191A0F}"/>
                </a:ext>
              </a:extLst>
            </p:cNvPr>
            <p:cNvSpPr/>
            <p:nvPr/>
          </p:nvSpPr>
          <p:spPr>
            <a:xfrm>
              <a:off x="463982" y="2523072"/>
              <a:ext cx="5559096" cy="837568"/>
            </a:xfrm>
            <a:custGeom>
              <a:avLst/>
              <a:gdLst>
                <a:gd name="connsiteX0" fmla="*/ 0 w 5559096"/>
                <a:gd name="connsiteY0" fmla="*/ 139597 h 837568"/>
                <a:gd name="connsiteX1" fmla="*/ 139597 w 5559096"/>
                <a:gd name="connsiteY1" fmla="*/ 0 h 837568"/>
                <a:gd name="connsiteX2" fmla="*/ 5419499 w 5559096"/>
                <a:gd name="connsiteY2" fmla="*/ 0 h 837568"/>
                <a:gd name="connsiteX3" fmla="*/ 5559096 w 5559096"/>
                <a:gd name="connsiteY3" fmla="*/ 139597 h 837568"/>
                <a:gd name="connsiteX4" fmla="*/ 5559096 w 5559096"/>
                <a:gd name="connsiteY4" fmla="*/ 697971 h 837568"/>
                <a:gd name="connsiteX5" fmla="*/ 5419499 w 5559096"/>
                <a:gd name="connsiteY5" fmla="*/ 837568 h 837568"/>
                <a:gd name="connsiteX6" fmla="*/ 139597 w 5559096"/>
                <a:gd name="connsiteY6" fmla="*/ 837568 h 837568"/>
                <a:gd name="connsiteX7" fmla="*/ 0 w 5559096"/>
                <a:gd name="connsiteY7" fmla="*/ 697971 h 837568"/>
                <a:gd name="connsiteX8" fmla="*/ 0 w 5559096"/>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59096" h="837568">
                  <a:moveTo>
                    <a:pt x="0" y="139597"/>
                  </a:moveTo>
                  <a:cubicBezTo>
                    <a:pt x="0" y="62500"/>
                    <a:pt x="62500" y="0"/>
                    <a:pt x="139597" y="0"/>
                  </a:cubicBezTo>
                  <a:lnTo>
                    <a:pt x="5419499" y="0"/>
                  </a:lnTo>
                  <a:cubicBezTo>
                    <a:pt x="5496596" y="0"/>
                    <a:pt x="5559096" y="62500"/>
                    <a:pt x="5559096" y="139597"/>
                  </a:cubicBezTo>
                  <a:lnTo>
                    <a:pt x="5559096" y="697971"/>
                  </a:lnTo>
                  <a:cubicBezTo>
                    <a:pt x="5559096" y="775068"/>
                    <a:pt x="5496596" y="837568"/>
                    <a:pt x="5419499"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7567" tIns="94227" rIns="147567" bIns="94227" numCol="1" spcCol="1270" anchor="ctr" anchorCtr="0">
              <a:noAutofit/>
            </a:bodyPr>
            <a:lstStyle/>
            <a:p>
              <a:pPr marL="0" lvl="0" indent="0" algn="ctr" defTabSz="1244600">
                <a:lnSpc>
                  <a:spcPct val="90000"/>
                </a:lnSpc>
                <a:spcBef>
                  <a:spcPct val="0"/>
                </a:spcBef>
                <a:spcAft>
                  <a:spcPct val="35000"/>
                </a:spcAft>
                <a:buNone/>
              </a:pPr>
              <a:r>
                <a:rPr lang="en-US" sz="2800" kern="1200" dirty="0"/>
                <a:t>Responsible for team performance</a:t>
              </a:r>
            </a:p>
          </p:txBody>
        </p:sp>
        <p:sp>
          <p:nvSpPr>
            <p:cNvPr id="8" name="Arrow: Right 7">
              <a:extLst>
                <a:ext uri="{FF2B5EF4-FFF2-40B4-BE49-F238E27FC236}">
                  <a16:creationId xmlns:a16="http://schemas.microsoft.com/office/drawing/2014/main" id="{DCF62556-42EF-4541-BCC7-6F1CC365B633}"/>
                </a:ext>
              </a:extLst>
            </p:cNvPr>
            <p:cNvSpPr/>
            <p:nvPr/>
          </p:nvSpPr>
          <p:spPr>
            <a:xfrm>
              <a:off x="6023078" y="3444397"/>
              <a:ext cx="2656939" cy="837568"/>
            </a:xfrm>
            <a:prstGeom prst="rightArrow">
              <a:avLst>
                <a:gd name="adj1" fmla="val 75000"/>
                <a:gd name="adj2" fmla="val 50000"/>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ABEAEAAF-FA4D-4BBB-8250-287409FF7A08}"/>
                </a:ext>
              </a:extLst>
            </p:cNvPr>
            <p:cNvSpPr/>
            <p:nvPr/>
          </p:nvSpPr>
          <p:spPr>
            <a:xfrm>
              <a:off x="463982" y="3444397"/>
              <a:ext cx="5559096" cy="837568"/>
            </a:xfrm>
            <a:custGeom>
              <a:avLst/>
              <a:gdLst>
                <a:gd name="connsiteX0" fmla="*/ 0 w 5559096"/>
                <a:gd name="connsiteY0" fmla="*/ 139597 h 837568"/>
                <a:gd name="connsiteX1" fmla="*/ 139597 w 5559096"/>
                <a:gd name="connsiteY1" fmla="*/ 0 h 837568"/>
                <a:gd name="connsiteX2" fmla="*/ 5419499 w 5559096"/>
                <a:gd name="connsiteY2" fmla="*/ 0 h 837568"/>
                <a:gd name="connsiteX3" fmla="*/ 5559096 w 5559096"/>
                <a:gd name="connsiteY3" fmla="*/ 139597 h 837568"/>
                <a:gd name="connsiteX4" fmla="*/ 5559096 w 5559096"/>
                <a:gd name="connsiteY4" fmla="*/ 697971 h 837568"/>
                <a:gd name="connsiteX5" fmla="*/ 5419499 w 5559096"/>
                <a:gd name="connsiteY5" fmla="*/ 837568 h 837568"/>
                <a:gd name="connsiteX6" fmla="*/ 139597 w 5559096"/>
                <a:gd name="connsiteY6" fmla="*/ 837568 h 837568"/>
                <a:gd name="connsiteX7" fmla="*/ 0 w 5559096"/>
                <a:gd name="connsiteY7" fmla="*/ 697971 h 837568"/>
                <a:gd name="connsiteX8" fmla="*/ 0 w 5559096"/>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59096" h="837568">
                  <a:moveTo>
                    <a:pt x="0" y="139597"/>
                  </a:moveTo>
                  <a:cubicBezTo>
                    <a:pt x="0" y="62500"/>
                    <a:pt x="62500" y="0"/>
                    <a:pt x="139597" y="0"/>
                  </a:cubicBezTo>
                  <a:lnTo>
                    <a:pt x="5419499" y="0"/>
                  </a:lnTo>
                  <a:cubicBezTo>
                    <a:pt x="5496596" y="0"/>
                    <a:pt x="5559096" y="62500"/>
                    <a:pt x="5559096" y="139597"/>
                  </a:cubicBezTo>
                  <a:lnTo>
                    <a:pt x="5559096" y="697971"/>
                  </a:lnTo>
                  <a:cubicBezTo>
                    <a:pt x="5559096" y="775068"/>
                    <a:pt x="5496596" y="837568"/>
                    <a:pt x="5419499"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47567" tIns="94227" rIns="147567" bIns="94227" numCol="1" spcCol="1270" anchor="ctr" anchorCtr="0">
              <a:noAutofit/>
            </a:bodyPr>
            <a:lstStyle/>
            <a:p>
              <a:pPr marL="0" lvl="0" indent="0" algn="ctr" defTabSz="1244600">
                <a:lnSpc>
                  <a:spcPct val="90000"/>
                </a:lnSpc>
                <a:spcBef>
                  <a:spcPct val="0"/>
                </a:spcBef>
                <a:spcAft>
                  <a:spcPct val="35000"/>
                </a:spcAft>
                <a:buNone/>
              </a:pPr>
              <a:r>
                <a:rPr lang="en-US" sz="2800" kern="1200" dirty="0"/>
                <a:t>Hire, train, and develop employees</a:t>
              </a:r>
            </a:p>
          </p:txBody>
        </p:sp>
        <p:sp>
          <p:nvSpPr>
            <p:cNvPr id="10" name="Arrow: Right 9">
              <a:extLst>
                <a:ext uri="{FF2B5EF4-FFF2-40B4-BE49-F238E27FC236}">
                  <a16:creationId xmlns:a16="http://schemas.microsoft.com/office/drawing/2014/main" id="{EF9F24DA-D128-4B4B-94F7-4DC69B0A2FC8}"/>
                </a:ext>
              </a:extLst>
            </p:cNvPr>
            <p:cNvSpPr/>
            <p:nvPr/>
          </p:nvSpPr>
          <p:spPr>
            <a:xfrm>
              <a:off x="6023078" y="4365722"/>
              <a:ext cx="2656939" cy="837568"/>
            </a:xfrm>
            <a:prstGeom prst="rightArrow">
              <a:avLst>
                <a:gd name="adj1" fmla="val 75000"/>
                <a:gd name="adj2" fmla="val 50000"/>
              </a:avLst>
            </a:pr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6C4F46C7-721C-47C8-A673-20ED01E9A7E8}"/>
                </a:ext>
              </a:extLst>
            </p:cNvPr>
            <p:cNvSpPr/>
            <p:nvPr/>
          </p:nvSpPr>
          <p:spPr>
            <a:xfrm>
              <a:off x="463982" y="4365722"/>
              <a:ext cx="5559096" cy="837568"/>
            </a:xfrm>
            <a:custGeom>
              <a:avLst/>
              <a:gdLst>
                <a:gd name="connsiteX0" fmla="*/ 0 w 5559096"/>
                <a:gd name="connsiteY0" fmla="*/ 139597 h 837568"/>
                <a:gd name="connsiteX1" fmla="*/ 139597 w 5559096"/>
                <a:gd name="connsiteY1" fmla="*/ 0 h 837568"/>
                <a:gd name="connsiteX2" fmla="*/ 5419499 w 5559096"/>
                <a:gd name="connsiteY2" fmla="*/ 0 h 837568"/>
                <a:gd name="connsiteX3" fmla="*/ 5559096 w 5559096"/>
                <a:gd name="connsiteY3" fmla="*/ 139597 h 837568"/>
                <a:gd name="connsiteX4" fmla="*/ 5559096 w 5559096"/>
                <a:gd name="connsiteY4" fmla="*/ 697971 h 837568"/>
                <a:gd name="connsiteX5" fmla="*/ 5419499 w 5559096"/>
                <a:gd name="connsiteY5" fmla="*/ 837568 h 837568"/>
                <a:gd name="connsiteX6" fmla="*/ 139597 w 5559096"/>
                <a:gd name="connsiteY6" fmla="*/ 837568 h 837568"/>
                <a:gd name="connsiteX7" fmla="*/ 0 w 5559096"/>
                <a:gd name="connsiteY7" fmla="*/ 697971 h 837568"/>
                <a:gd name="connsiteX8" fmla="*/ 0 w 5559096"/>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59096" h="837568">
                  <a:moveTo>
                    <a:pt x="0" y="139597"/>
                  </a:moveTo>
                  <a:cubicBezTo>
                    <a:pt x="0" y="62500"/>
                    <a:pt x="62500" y="0"/>
                    <a:pt x="139597" y="0"/>
                  </a:cubicBezTo>
                  <a:lnTo>
                    <a:pt x="5419499" y="0"/>
                  </a:lnTo>
                  <a:cubicBezTo>
                    <a:pt x="5496596" y="0"/>
                    <a:pt x="5559096" y="62500"/>
                    <a:pt x="5559096" y="139597"/>
                  </a:cubicBezTo>
                  <a:lnTo>
                    <a:pt x="5559096" y="697971"/>
                  </a:lnTo>
                  <a:cubicBezTo>
                    <a:pt x="5559096" y="775068"/>
                    <a:pt x="5496596" y="837568"/>
                    <a:pt x="5419499"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47567" tIns="94227" rIns="147567" bIns="94227" numCol="1" spcCol="1270" anchor="ctr" anchorCtr="0">
              <a:noAutofit/>
            </a:bodyPr>
            <a:lstStyle/>
            <a:p>
              <a:pPr marL="0" lvl="0" indent="0" algn="ctr" defTabSz="1244600">
                <a:lnSpc>
                  <a:spcPct val="90000"/>
                </a:lnSpc>
                <a:spcBef>
                  <a:spcPct val="0"/>
                </a:spcBef>
                <a:spcAft>
                  <a:spcPct val="35000"/>
                </a:spcAft>
                <a:buNone/>
              </a:pPr>
              <a:r>
                <a:rPr lang="en-US" sz="2800" kern="1200" dirty="0"/>
                <a:t>Identify problems and come up with solutions</a:t>
              </a:r>
            </a:p>
          </p:txBody>
        </p:sp>
        <p:sp>
          <p:nvSpPr>
            <p:cNvPr id="12" name="Arrow: Right 11">
              <a:extLst>
                <a:ext uri="{FF2B5EF4-FFF2-40B4-BE49-F238E27FC236}">
                  <a16:creationId xmlns:a16="http://schemas.microsoft.com/office/drawing/2014/main" id="{F0C8AC2D-AF24-499C-9E88-C3C9EF8E67BF}"/>
                </a:ext>
              </a:extLst>
            </p:cNvPr>
            <p:cNvSpPr/>
            <p:nvPr/>
          </p:nvSpPr>
          <p:spPr>
            <a:xfrm>
              <a:off x="6023078" y="5287047"/>
              <a:ext cx="2656939" cy="837568"/>
            </a:xfrm>
            <a:prstGeom prst="rightArrow">
              <a:avLst>
                <a:gd name="adj1" fmla="val 75000"/>
                <a:gd name="adj2" fmla="val 50000"/>
              </a:avLst>
            </a:prstGeom>
          </p:spPr>
          <p:style>
            <a:lnRef idx="2">
              <a:schemeClr val="accent6">
                <a:tint val="40000"/>
                <a:alpha val="90000"/>
                <a:hueOff val="0"/>
                <a:satOff val="0"/>
                <a:lumOff val="0"/>
                <a:alphaOff val="0"/>
              </a:schemeClr>
            </a:lnRef>
            <a:fillRef idx="1">
              <a:schemeClr val="accent6">
                <a:tint val="40000"/>
                <a:alpha val="90000"/>
                <a:hueOff val="0"/>
                <a:satOff val="0"/>
                <a:lumOff val="0"/>
                <a:alphaOff val="0"/>
              </a:schemeClr>
            </a:fillRef>
            <a:effectRef idx="0">
              <a:schemeClr val="accent6">
                <a:tint val="40000"/>
                <a:alpha val="90000"/>
                <a:hueOff val="0"/>
                <a:satOff val="0"/>
                <a:lumOff val="0"/>
                <a:alphaOff val="0"/>
              </a:schemeClr>
            </a:effectRef>
            <a:fontRef idx="minor">
              <a:schemeClr val="dk1">
                <a:hueOff val="0"/>
                <a:satOff val="0"/>
                <a:lumOff val="0"/>
                <a:alphaOff val="0"/>
              </a:schemeClr>
            </a:fontRef>
          </p:style>
        </p:sp>
        <p:sp>
          <p:nvSpPr>
            <p:cNvPr id="13" name="Freeform: Shape 12">
              <a:extLst>
                <a:ext uri="{FF2B5EF4-FFF2-40B4-BE49-F238E27FC236}">
                  <a16:creationId xmlns:a16="http://schemas.microsoft.com/office/drawing/2014/main" id="{E9B03C91-A85D-421C-8E1E-FB4DA2D95DF9}"/>
                </a:ext>
              </a:extLst>
            </p:cNvPr>
            <p:cNvSpPr/>
            <p:nvPr/>
          </p:nvSpPr>
          <p:spPr>
            <a:xfrm>
              <a:off x="463982" y="5287047"/>
              <a:ext cx="5559096" cy="837568"/>
            </a:xfrm>
            <a:custGeom>
              <a:avLst/>
              <a:gdLst>
                <a:gd name="connsiteX0" fmla="*/ 0 w 5559096"/>
                <a:gd name="connsiteY0" fmla="*/ 139597 h 837568"/>
                <a:gd name="connsiteX1" fmla="*/ 139597 w 5559096"/>
                <a:gd name="connsiteY1" fmla="*/ 0 h 837568"/>
                <a:gd name="connsiteX2" fmla="*/ 5419499 w 5559096"/>
                <a:gd name="connsiteY2" fmla="*/ 0 h 837568"/>
                <a:gd name="connsiteX3" fmla="*/ 5559096 w 5559096"/>
                <a:gd name="connsiteY3" fmla="*/ 139597 h 837568"/>
                <a:gd name="connsiteX4" fmla="*/ 5559096 w 5559096"/>
                <a:gd name="connsiteY4" fmla="*/ 697971 h 837568"/>
                <a:gd name="connsiteX5" fmla="*/ 5419499 w 5559096"/>
                <a:gd name="connsiteY5" fmla="*/ 837568 h 837568"/>
                <a:gd name="connsiteX6" fmla="*/ 139597 w 5559096"/>
                <a:gd name="connsiteY6" fmla="*/ 837568 h 837568"/>
                <a:gd name="connsiteX7" fmla="*/ 0 w 5559096"/>
                <a:gd name="connsiteY7" fmla="*/ 697971 h 837568"/>
                <a:gd name="connsiteX8" fmla="*/ 0 w 5559096"/>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59096" h="837568">
                  <a:moveTo>
                    <a:pt x="0" y="139597"/>
                  </a:moveTo>
                  <a:cubicBezTo>
                    <a:pt x="0" y="62500"/>
                    <a:pt x="62500" y="0"/>
                    <a:pt x="139597" y="0"/>
                  </a:cubicBezTo>
                  <a:lnTo>
                    <a:pt x="5419499" y="0"/>
                  </a:lnTo>
                  <a:cubicBezTo>
                    <a:pt x="5496596" y="0"/>
                    <a:pt x="5559096" y="62500"/>
                    <a:pt x="5559096" y="139597"/>
                  </a:cubicBezTo>
                  <a:lnTo>
                    <a:pt x="5559096" y="697971"/>
                  </a:lnTo>
                  <a:cubicBezTo>
                    <a:pt x="5559096" y="775068"/>
                    <a:pt x="5496596" y="837568"/>
                    <a:pt x="5419499"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47567" tIns="94227" rIns="147567" bIns="94227" numCol="1" spcCol="1270" anchor="ctr" anchorCtr="0">
              <a:noAutofit/>
            </a:bodyPr>
            <a:lstStyle/>
            <a:p>
              <a:pPr marL="0" lvl="0" indent="0" algn="ctr" defTabSz="1244600">
                <a:lnSpc>
                  <a:spcPct val="90000"/>
                </a:lnSpc>
                <a:spcBef>
                  <a:spcPct val="0"/>
                </a:spcBef>
                <a:spcAft>
                  <a:spcPct val="35000"/>
                </a:spcAft>
                <a:buNone/>
              </a:pPr>
              <a:r>
                <a:rPr lang="en-US" sz="2800" kern="1200" dirty="0"/>
                <a:t>Share responsibility</a:t>
              </a:r>
            </a:p>
          </p:txBody>
        </p:sp>
      </p:gr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A successful manager is a __________ leader.</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Successful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Good</a:t>
            </a:r>
          </a:p>
          <a:p>
            <a:pPr marL="685800" lvl="0">
              <a:lnSpc>
                <a:spcPct val="115000"/>
              </a:lnSpc>
              <a:spcBef>
                <a:spcPts val="0"/>
              </a:spcBef>
              <a:spcAft>
                <a:spcPts val="0"/>
              </a:spcAft>
              <a:buFont typeface="+mj-lt"/>
              <a:buAutoNum type="alphaLcParenR"/>
            </a:pPr>
            <a:r>
              <a:rPr lang="en-US" dirty="0">
                <a:ea typeface="Times New Roman"/>
                <a:cs typeface="Times New Roman"/>
              </a:rPr>
              <a:t>Average</a:t>
            </a:r>
          </a:p>
          <a:p>
            <a:pPr marL="685800" lvl="0">
              <a:lnSpc>
                <a:spcPct val="115000"/>
              </a:lnSpc>
              <a:spcBef>
                <a:spcPts val="0"/>
              </a:spcBef>
              <a:spcAft>
                <a:spcPts val="0"/>
              </a:spcAft>
              <a:buFont typeface="+mj-lt"/>
              <a:buAutoNum type="alphaLcParenR"/>
            </a:pPr>
            <a:r>
              <a:rPr lang="en-US" dirty="0">
                <a:ea typeface="Times New Roman"/>
                <a:cs typeface="Times New Roman"/>
              </a:rPr>
              <a:t>Comical</a:t>
            </a:r>
          </a:p>
          <a:p>
            <a:pPr marL="342900" lvl="0">
              <a:lnSpc>
                <a:spcPct val="115000"/>
              </a:lnSpc>
              <a:spcBef>
                <a:spcPts val="1200"/>
              </a:spcBef>
              <a:spcAft>
                <a:spcPts val="1000"/>
              </a:spcAft>
              <a:buFont typeface="+mj-lt"/>
              <a:buAutoNum type="arabicPeriod" startAt="2"/>
            </a:pPr>
            <a:r>
              <a:rPr lang="en-US" dirty="0">
                <a:ea typeface="Times New Roman"/>
                <a:cs typeface="Times New Roman"/>
              </a:rPr>
              <a:t>_________ motivated employees are more productive than unmotivated employees.</a:t>
            </a:r>
          </a:p>
          <a:p>
            <a:pPr marL="685800" lvl="0">
              <a:lnSpc>
                <a:spcPct val="115000"/>
              </a:lnSpc>
              <a:spcBef>
                <a:spcPts val="0"/>
              </a:spcBef>
              <a:spcAft>
                <a:spcPts val="0"/>
              </a:spcAft>
              <a:buFont typeface="+mj-lt"/>
              <a:buAutoNum type="alphaLcParenR"/>
            </a:pPr>
            <a:r>
              <a:rPr lang="en-US" dirty="0">
                <a:ea typeface="Times New Roman"/>
                <a:cs typeface="Times New Roman"/>
              </a:rPr>
              <a:t>Highly</a:t>
            </a:r>
          </a:p>
          <a:p>
            <a:pPr marL="685800" lvl="0">
              <a:lnSpc>
                <a:spcPct val="115000"/>
              </a:lnSpc>
              <a:spcBef>
                <a:spcPts val="0"/>
              </a:spcBef>
              <a:spcAft>
                <a:spcPts val="0"/>
              </a:spcAft>
              <a:buFont typeface="+mj-lt"/>
              <a:buAutoNum type="alphaLcParenR"/>
            </a:pPr>
            <a:r>
              <a:rPr lang="en-US" dirty="0">
                <a:ea typeface="Times New Roman"/>
                <a:cs typeface="Times New Roman"/>
              </a:rPr>
              <a:t>Distinctly</a:t>
            </a:r>
          </a:p>
          <a:p>
            <a:pPr marL="685800" lvl="0">
              <a:lnSpc>
                <a:spcPct val="115000"/>
              </a:lnSpc>
              <a:spcBef>
                <a:spcPts val="0"/>
              </a:spcBef>
              <a:spcAft>
                <a:spcPts val="0"/>
              </a:spcAft>
              <a:buFont typeface="+mj-lt"/>
              <a:buAutoNum type="alphaLcParenR"/>
            </a:pPr>
            <a:r>
              <a:rPr lang="en-US" dirty="0">
                <a:ea typeface="Times New Roman"/>
                <a:cs typeface="Times New Roman"/>
              </a:rPr>
              <a:t>Wisely</a:t>
            </a:r>
          </a:p>
          <a:p>
            <a:pPr marL="685800" lvl="0">
              <a:lnSpc>
                <a:spcPct val="115000"/>
              </a:lnSpc>
              <a:spcBef>
                <a:spcPts val="0"/>
              </a:spcBef>
              <a:spcAft>
                <a:spcPts val="0"/>
              </a:spcAft>
              <a:buFont typeface="+mj-lt"/>
              <a:buAutoNum type="alphaLcParenR"/>
            </a:pPr>
            <a:r>
              <a:rPr lang="en-US" dirty="0">
                <a:ea typeface="Times New Roman"/>
                <a:cs typeface="Times New Roman"/>
              </a:rPr>
              <a:t>Probably</a:t>
            </a:r>
          </a:p>
        </p:txBody>
      </p:sp>
    </p:spTree>
    <p:extLst>
      <p:ext uri="{BB962C8B-B14F-4D97-AF65-F5344CB8AC3E}">
        <p14:creationId xmlns:p14="http://schemas.microsoft.com/office/powerpoint/2010/main" val="1700986631"/>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Middle managers need to understand that ___________ is the key to running a successful team.</a:t>
            </a:r>
          </a:p>
          <a:p>
            <a:pPr marL="685800" lvl="0">
              <a:lnSpc>
                <a:spcPct val="115000"/>
              </a:lnSpc>
              <a:spcBef>
                <a:spcPts val="0"/>
              </a:spcBef>
              <a:spcAft>
                <a:spcPts val="0"/>
              </a:spcAft>
              <a:buFont typeface="+mj-lt"/>
              <a:buAutoNum type="alphaLcParenR"/>
            </a:pPr>
            <a:r>
              <a:rPr lang="en-US" dirty="0">
                <a:ea typeface="Times New Roman"/>
                <a:cs typeface="Times New Roman"/>
              </a:rPr>
              <a:t>Money</a:t>
            </a:r>
          </a:p>
          <a:p>
            <a:pPr marL="685800" lvl="0">
              <a:lnSpc>
                <a:spcPct val="115000"/>
              </a:lnSpc>
              <a:spcBef>
                <a:spcPts val="0"/>
              </a:spcBef>
              <a:spcAft>
                <a:spcPts val="0"/>
              </a:spcAft>
              <a:buFont typeface="+mj-lt"/>
              <a:buAutoNum type="alphaLcParenR"/>
            </a:pPr>
            <a:r>
              <a:rPr lang="en-US" dirty="0">
                <a:ea typeface="Times New Roman"/>
                <a:cs typeface="Times New Roman"/>
              </a:rPr>
              <a:t>Prizes</a:t>
            </a:r>
          </a:p>
          <a:p>
            <a:pPr marL="685800" lvl="0">
              <a:lnSpc>
                <a:spcPct val="115000"/>
              </a:lnSpc>
              <a:spcBef>
                <a:spcPts val="0"/>
              </a:spcBef>
              <a:spcAft>
                <a:spcPts val="0"/>
              </a:spcAft>
              <a:buFont typeface="+mj-lt"/>
              <a:buAutoNum type="alphaLcParenR"/>
            </a:pPr>
            <a:r>
              <a:rPr lang="en-US" dirty="0">
                <a:ea typeface="Times New Roman"/>
                <a:cs typeface="Times New Roman"/>
              </a:rPr>
              <a:t>Motivation</a:t>
            </a:r>
          </a:p>
          <a:p>
            <a:pPr marL="685800" lvl="0">
              <a:lnSpc>
                <a:spcPct val="115000"/>
              </a:lnSpc>
              <a:spcBef>
                <a:spcPts val="0"/>
              </a:spcBef>
              <a:spcAft>
                <a:spcPts val="0"/>
              </a:spcAft>
              <a:buFont typeface="+mj-lt"/>
              <a:buAutoNum type="alphaLcParenR"/>
            </a:pPr>
            <a:r>
              <a:rPr lang="en-US" dirty="0">
                <a:ea typeface="Times New Roman"/>
                <a:cs typeface="Times New Roman"/>
              </a:rPr>
              <a:t>Education</a:t>
            </a:r>
          </a:p>
          <a:p>
            <a:pPr marL="342900" lvl="0">
              <a:lnSpc>
                <a:spcPct val="115000"/>
              </a:lnSpc>
              <a:spcBef>
                <a:spcPts val="1200"/>
              </a:spcBef>
              <a:spcAft>
                <a:spcPts val="1000"/>
              </a:spcAft>
              <a:buFont typeface="+mj-lt"/>
              <a:buAutoNum type="arabicPeriod" startAt="4"/>
            </a:pPr>
            <a:r>
              <a:rPr lang="en-US" dirty="0">
                <a:ea typeface="Times New Roman"/>
                <a:cs typeface="Times New Roman"/>
              </a:rPr>
              <a:t>There are both _________ and __________ motivations.</a:t>
            </a:r>
          </a:p>
          <a:p>
            <a:pPr marL="685800" lvl="0">
              <a:lnSpc>
                <a:spcPct val="115000"/>
              </a:lnSpc>
              <a:spcBef>
                <a:spcPts val="0"/>
              </a:spcBef>
              <a:spcAft>
                <a:spcPts val="0"/>
              </a:spcAft>
              <a:buFont typeface="+mj-lt"/>
              <a:buAutoNum type="alphaLcParenR"/>
            </a:pPr>
            <a:r>
              <a:rPr lang="en-US" dirty="0">
                <a:ea typeface="Times New Roman"/>
                <a:cs typeface="Times New Roman"/>
              </a:rPr>
              <a:t>Comic, tragic</a:t>
            </a:r>
          </a:p>
          <a:p>
            <a:pPr marL="685800" lvl="0">
              <a:lnSpc>
                <a:spcPct val="115000"/>
              </a:lnSpc>
              <a:spcBef>
                <a:spcPts val="0"/>
              </a:spcBef>
              <a:spcAft>
                <a:spcPts val="0"/>
              </a:spcAft>
              <a:buFont typeface="+mj-lt"/>
              <a:buAutoNum type="alphaLcParenR"/>
            </a:pPr>
            <a:r>
              <a:rPr lang="en-US" dirty="0">
                <a:ea typeface="Times New Roman"/>
                <a:cs typeface="Times New Roman"/>
              </a:rPr>
              <a:t>High, low</a:t>
            </a:r>
          </a:p>
          <a:p>
            <a:pPr marL="685800" lvl="0">
              <a:lnSpc>
                <a:spcPct val="115000"/>
              </a:lnSpc>
              <a:spcBef>
                <a:spcPts val="0"/>
              </a:spcBef>
              <a:spcAft>
                <a:spcPts val="0"/>
              </a:spcAft>
              <a:buFont typeface="+mj-lt"/>
              <a:buAutoNum type="alphaLcParenR"/>
            </a:pPr>
            <a:r>
              <a:rPr lang="en-US" dirty="0">
                <a:ea typeface="Times New Roman"/>
                <a:cs typeface="Times New Roman"/>
              </a:rPr>
              <a:t>Internal, external</a:t>
            </a:r>
          </a:p>
          <a:p>
            <a:pPr marL="685800" lvl="0">
              <a:lnSpc>
                <a:spcPct val="115000"/>
              </a:lnSpc>
              <a:spcBef>
                <a:spcPts val="0"/>
              </a:spcBef>
              <a:spcAft>
                <a:spcPts val="0"/>
              </a:spcAft>
              <a:buFont typeface="+mj-lt"/>
              <a:buAutoNum type="alphaLcParenR"/>
            </a:pPr>
            <a:r>
              <a:rPr lang="en-US" dirty="0">
                <a:ea typeface="Times New Roman"/>
                <a:cs typeface="Times New Roman"/>
              </a:rPr>
              <a:t>Futile, lackluster</a:t>
            </a:r>
          </a:p>
        </p:txBody>
      </p:sp>
    </p:spTree>
    <p:extLst>
      <p:ext uri="{BB962C8B-B14F-4D97-AF65-F5344CB8AC3E}">
        <p14:creationId xmlns:p14="http://schemas.microsoft.com/office/powerpoint/2010/main" val="3975736499"/>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Which is not an example of external motivation?</a:t>
            </a:r>
          </a:p>
          <a:p>
            <a:pPr marL="685800" lvl="0">
              <a:lnSpc>
                <a:spcPct val="115000"/>
              </a:lnSpc>
              <a:spcBef>
                <a:spcPts val="0"/>
              </a:spcBef>
              <a:spcAft>
                <a:spcPts val="0"/>
              </a:spcAft>
              <a:buFont typeface="+mj-lt"/>
              <a:buAutoNum type="alphaLcParenR"/>
            </a:pPr>
            <a:r>
              <a:rPr lang="en-US" dirty="0">
                <a:ea typeface="Times New Roman"/>
                <a:cs typeface="Times New Roman"/>
              </a:rPr>
              <a:t>Pay</a:t>
            </a:r>
          </a:p>
          <a:p>
            <a:pPr marL="685800" lvl="0">
              <a:lnSpc>
                <a:spcPct val="115000"/>
              </a:lnSpc>
              <a:spcBef>
                <a:spcPts val="0"/>
              </a:spcBef>
              <a:spcAft>
                <a:spcPts val="0"/>
              </a:spcAft>
              <a:buFont typeface="+mj-lt"/>
              <a:buAutoNum type="alphaLcParenR"/>
            </a:pPr>
            <a:r>
              <a:rPr lang="en-US" dirty="0">
                <a:ea typeface="Times New Roman"/>
                <a:cs typeface="Times New Roman"/>
              </a:rPr>
              <a:t>Family</a:t>
            </a:r>
          </a:p>
          <a:p>
            <a:pPr marL="685800" lvl="0">
              <a:lnSpc>
                <a:spcPct val="115000"/>
              </a:lnSpc>
              <a:spcBef>
                <a:spcPts val="0"/>
              </a:spcBef>
              <a:spcAft>
                <a:spcPts val="0"/>
              </a:spcAft>
              <a:buFont typeface="+mj-lt"/>
              <a:buAutoNum type="alphaLcParenR"/>
            </a:pPr>
            <a:r>
              <a:rPr lang="en-US" dirty="0">
                <a:ea typeface="Times New Roman"/>
                <a:cs typeface="Times New Roman"/>
              </a:rPr>
              <a:t>Rewards</a:t>
            </a:r>
          </a:p>
          <a:p>
            <a:pPr marL="685800" lvl="0">
              <a:lnSpc>
                <a:spcPct val="115000"/>
              </a:lnSpc>
              <a:spcBef>
                <a:spcPts val="0"/>
              </a:spcBef>
              <a:spcAft>
                <a:spcPts val="0"/>
              </a:spcAft>
              <a:buFont typeface="+mj-lt"/>
              <a:buAutoNum type="alphaLcParenR"/>
            </a:pPr>
            <a:r>
              <a:rPr lang="en-US" dirty="0">
                <a:ea typeface="Times New Roman"/>
                <a:cs typeface="Times New Roman"/>
              </a:rPr>
              <a:t>Fear</a:t>
            </a:r>
          </a:p>
          <a:p>
            <a:pPr marL="342900" lvl="0">
              <a:lnSpc>
                <a:spcPct val="115000"/>
              </a:lnSpc>
              <a:spcBef>
                <a:spcPts val="1200"/>
              </a:spcBef>
              <a:spcAft>
                <a:spcPts val="1000"/>
              </a:spcAft>
              <a:buFont typeface="+mj-lt"/>
              <a:buAutoNum type="arabicPeriod" startAt="6"/>
            </a:pPr>
            <a:r>
              <a:rPr lang="en-US" dirty="0">
                <a:ea typeface="Times New Roman"/>
                <a:cs typeface="Times New Roman"/>
              </a:rPr>
              <a:t>Managers should try to link ____________ goals with work.</a:t>
            </a:r>
          </a:p>
          <a:p>
            <a:pPr marL="685800" lvl="0">
              <a:lnSpc>
                <a:spcPct val="115000"/>
              </a:lnSpc>
              <a:spcBef>
                <a:spcPts val="0"/>
              </a:spcBef>
              <a:spcAft>
                <a:spcPts val="0"/>
              </a:spcAft>
              <a:buFont typeface="+mj-lt"/>
              <a:buAutoNum type="alphaLcParenR"/>
            </a:pPr>
            <a:r>
              <a:rPr lang="en-US" dirty="0">
                <a:ea typeface="Times New Roman"/>
                <a:cs typeface="Times New Roman"/>
              </a:rPr>
              <a:t>Home</a:t>
            </a:r>
          </a:p>
          <a:p>
            <a:pPr marL="685800" lvl="0">
              <a:lnSpc>
                <a:spcPct val="115000"/>
              </a:lnSpc>
              <a:spcBef>
                <a:spcPts val="0"/>
              </a:spcBef>
              <a:spcAft>
                <a:spcPts val="0"/>
              </a:spcAft>
              <a:buFont typeface="+mj-lt"/>
              <a:buAutoNum type="alphaLcParenR"/>
            </a:pPr>
            <a:r>
              <a:rPr lang="en-US" dirty="0">
                <a:ea typeface="Times New Roman"/>
                <a:cs typeface="Times New Roman"/>
              </a:rPr>
              <a:t>Weight loss</a:t>
            </a:r>
          </a:p>
          <a:p>
            <a:pPr marL="685800" lvl="0">
              <a:lnSpc>
                <a:spcPct val="115000"/>
              </a:lnSpc>
              <a:spcBef>
                <a:spcPts val="0"/>
              </a:spcBef>
              <a:spcAft>
                <a:spcPts val="0"/>
              </a:spcAft>
              <a:buFont typeface="+mj-lt"/>
              <a:buAutoNum type="alphaLcParenR"/>
            </a:pPr>
            <a:r>
              <a:rPr lang="en-US" dirty="0">
                <a:ea typeface="Times New Roman"/>
                <a:cs typeface="Times New Roman"/>
              </a:rPr>
              <a:t>Personal</a:t>
            </a:r>
          </a:p>
          <a:p>
            <a:pPr marL="685800" lvl="0">
              <a:lnSpc>
                <a:spcPct val="115000"/>
              </a:lnSpc>
              <a:spcBef>
                <a:spcPts val="0"/>
              </a:spcBef>
              <a:spcAft>
                <a:spcPts val="0"/>
              </a:spcAft>
              <a:buFont typeface="+mj-lt"/>
              <a:buAutoNum type="alphaLcParenR"/>
            </a:pPr>
            <a:r>
              <a:rPr lang="en-US" dirty="0">
                <a:ea typeface="Times New Roman"/>
                <a:cs typeface="Times New Roman"/>
              </a:rPr>
              <a:t>Family</a:t>
            </a:r>
            <a:br>
              <a:rPr lang="en-US" dirty="0">
                <a:ea typeface="Times New Roman"/>
                <a:cs typeface="Times New Roman"/>
              </a:rPr>
            </a:br>
            <a:r>
              <a:rPr lang="en-US" dirty="0">
                <a:ea typeface="Times New Roman"/>
                <a:cs typeface="Times New Roman"/>
              </a:rPr>
              <a:t> </a:t>
            </a:r>
          </a:p>
        </p:txBody>
      </p:sp>
    </p:spTree>
    <p:extLst>
      <p:ext uri="{BB962C8B-B14F-4D97-AF65-F5344CB8AC3E}">
        <p14:creationId xmlns:p14="http://schemas.microsoft.com/office/powerpoint/2010/main" val="149068652"/>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Which is not an example of internal motivation?</a:t>
            </a:r>
          </a:p>
          <a:p>
            <a:pPr marL="685800" lvl="0">
              <a:lnSpc>
                <a:spcPct val="115000"/>
              </a:lnSpc>
              <a:spcBef>
                <a:spcPts val="0"/>
              </a:spcBef>
              <a:spcAft>
                <a:spcPts val="0"/>
              </a:spcAft>
              <a:buFont typeface="+mj-lt"/>
              <a:buAutoNum type="alphaLcParenR"/>
            </a:pPr>
            <a:r>
              <a:rPr lang="en-US" dirty="0">
                <a:ea typeface="Times New Roman"/>
                <a:cs typeface="Times New Roman"/>
              </a:rPr>
              <a:t>Fear</a:t>
            </a:r>
          </a:p>
          <a:p>
            <a:pPr marL="685800" lvl="0">
              <a:lnSpc>
                <a:spcPct val="115000"/>
              </a:lnSpc>
              <a:spcBef>
                <a:spcPts val="0"/>
              </a:spcBef>
              <a:spcAft>
                <a:spcPts val="0"/>
              </a:spcAft>
              <a:buFont typeface="+mj-lt"/>
              <a:buAutoNum type="alphaLcParenR"/>
            </a:pPr>
            <a:r>
              <a:rPr lang="en-US" dirty="0">
                <a:ea typeface="Times New Roman"/>
                <a:cs typeface="Times New Roman"/>
              </a:rPr>
              <a:t>Success</a:t>
            </a:r>
          </a:p>
          <a:p>
            <a:pPr marL="685800" lvl="0">
              <a:lnSpc>
                <a:spcPct val="115000"/>
              </a:lnSpc>
              <a:spcBef>
                <a:spcPts val="0"/>
              </a:spcBef>
              <a:spcAft>
                <a:spcPts val="0"/>
              </a:spcAft>
              <a:buFont typeface="+mj-lt"/>
              <a:buAutoNum type="alphaLcParenR"/>
            </a:pPr>
            <a:r>
              <a:rPr lang="en-US" dirty="0">
                <a:ea typeface="Times New Roman"/>
                <a:cs typeface="Times New Roman"/>
              </a:rPr>
              <a:t>Family</a:t>
            </a:r>
          </a:p>
          <a:p>
            <a:pPr marL="685800" lvl="0">
              <a:lnSpc>
                <a:spcPct val="115000"/>
              </a:lnSpc>
              <a:spcBef>
                <a:spcPts val="0"/>
              </a:spcBef>
              <a:spcAft>
                <a:spcPts val="0"/>
              </a:spcAft>
              <a:buFont typeface="+mj-lt"/>
              <a:buAutoNum type="alphaLcParenR"/>
            </a:pPr>
            <a:r>
              <a:rPr lang="en-US" dirty="0">
                <a:ea typeface="Times New Roman"/>
                <a:cs typeface="Times New Roman"/>
              </a:rPr>
              <a:t>Community</a:t>
            </a:r>
          </a:p>
          <a:p>
            <a:pPr marL="342900" lvl="0">
              <a:lnSpc>
                <a:spcPct val="115000"/>
              </a:lnSpc>
              <a:spcBef>
                <a:spcPts val="1200"/>
              </a:spcBef>
              <a:spcAft>
                <a:spcPts val="1000"/>
              </a:spcAft>
              <a:buFont typeface="+mj-lt"/>
              <a:buAutoNum type="arabicPeriod" startAt="8"/>
            </a:pPr>
            <a:r>
              <a:rPr lang="en-US" dirty="0">
                <a:ea typeface="Times New Roman"/>
                <a:cs typeface="Times New Roman"/>
              </a:rPr>
              <a:t>__________ responsibility is an example of connecting personal employee beliefs and motivations to company procedures.</a:t>
            </a:r>
          </a:p>
          <a:p>
            <a:pPr marL="685800" lvl="0">
              <a:lnSpc>
                <a:spcPct val="115000"/>
              </a:lnSpc>
              <a:spcBef>
                <a:spcPts val="0"/>
              </a:spcBef>
              <a:spcAft>
                <a:spcPts val="0"/>
              </a:spcAft>
              <a:buFont typeface="+mj-lt"/>
              <a:buAutoNum type="alphaLcParenR"/>
            </a:pPr>
            <a:r>
              <a:rPr lang="en-US" dirty="0">
                <a:ea typeface="Times New Roman"/>
                <a:cs typeface="Times New Roman"/>
              </a:rPr>
              <a:t>Environmental</a:t>
            </a:r>
          </a:p>
          <a:p>
            <a:pPr marL="685800" lvl="0">
              <a:lnSpc>
                <a:spcPct val="115000"/>
              </a:lnSpc>
              <a:spcBef>
                <a:spcPts val="0"/>
              </a:spcBef>
              <a:spcAft>
                <a:spcPts val="0"/>
              </a:spcAft>
              <a:buFont typeface="+mj-lt"/>
              <a:buAutoNum type="alphaLcParenR"/>
            </a:pPr>
            <a:r>
              <a:rPr lang="en-US" dirty="0">
                <a:ea typeface="Times New Roman"/>
                <a:cs typeface="Times New Roman"/>
              </a:rPr>
              <a:t>Social</a:t>
            </a:r>
          </a:p>
          <a:p>
            <a:pPr marL="685800" lvl="0">
              <a:lnSpc>
                <a:spcPct val="115000"/>
              </a:lnSpc>
              <a:spcBef>
                <a:spcPts val="0"/>
              </a:spcBef>
              <a:spcAft>
                <a:spcPts val="0"/>
              </a:spcAft>
              <a:buFont typeface="+mj-lt"/>
              <a:buAutoNum type="alphaLcParenR"/>
            </a:pPr>
            <a:r>
              <a:rPr lang="en-US" dirty="0">
                <a:ea typeface="Times New Roman"/>
                <a:cs typeface="Times New Roman"/>
              </a:rPr>
              <a:t>Economical</a:t>
            </a:r>
          </a:p>
          <a:p>
            <a:pPr marL="685800" lvl="0">
              <a:lnSpc>
                <a:spcPct val="115000"/>
              </a:lnSpc>
              <a:spcBef>
                <a:spcPts val="0"/>
              </a:spcBef>
              <a:spcAft>
                <a:spcPts val="0"/>
              </a:spcAft>
              <a:buFont typeface="+mj-lt"/>
              <a:buAutoNum type="alphaLcParenR"/>
            </a:pPr>
            <a:r>
              <a:rPr lang="en-US" dirty="0">
                <a:ea typeface="Times New Roman"/>
                <a:cs typeface="Times New Roman"/>
              </a:rPr>
              <a:t>Educational</a:t>
            </a:r>
          </a:p>
        </p:txBody>
      </p:sp>
    </p:spTree>
    <p:extLst>
      <p:ext uri="{BB962C8B-B14F-4D97-AF65-F5344CB8AC3E}">
        <p14:creationId xmlns:p14="http://schemas.microsoft.com/office/powerpoint/2010/main" val="331593985"/>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In order for managers to motivate employees they must be _________ themselves.</a:t>
            </a:r>
          </a:p>
          <a:p>
            <a:pPr marL="685800" lvl="0">
              <a:lnSpc>
                <a:spcPct val="115000"/>
              </a:lnSpc>
              <a:spcBef>
                <a:spcPts val="0"/>
              </a:spcBef>
              <a:spcAft>
                <a:spcPts val="0"/>
              </a:spcAft>
              <a:buFont typeface="+mj-lt"/>
              <a:buAutoNum type="alphaLcParenR"/>
            </a:pPr>
            <a:r>
              <a:rPr lang="en-US" dirty="0">
                <a:ea typeface="Times New Roman"/>
                <a:cs typeface="Times New Roman"/>
              </a:rPr>
              <a:t>Motivated</a:t>
            </a:r>
          </a:p>
          <a:p>
            <a:pPr marL="685800" lvl="0">
              <a:lnSpc>
                <a:spcPct val="115000"/>
              </a:lnSpc>
              <a:spcBef>
                <a:spcPts val="0"/>
              </a:spcBef>
              <a:spcAft>
                <a:spcPts val="0"/>
              </a:spcAft>
              <a:buFont typeface="+mj-lt"/>
              <a:buAutoNum type="alphaLcParenR"/>
            </a:pPr>
            <a:r>
              <a:rPr lang="en-US" dirty="0">
                <a:ea typeface="Times New Roman"/>
                <a:cs typeface="Times New Roman"/>
              </a:rPr>
              <a:t>Coordinated</a:t>
            </a:r>
          </a:p>
          <a:p>
            <a:pPr marL="685800" lvl="0">
              <a:lnSpc>
                <a:spcPct val="115000"/>
              </a:lnSpc>
              <a:spcBef>
                <a:spcPts val="0"/>
              </a:spcBef>
              <a:spcAft>
                <a:spcPts val="0"/>
              </a:spcAft>
              <a:buFont typeface="+mj-lt"/>
              <a:buAutoNum type="alphaLcParenR"/>
            </a:pPr>
            <a:r>
              <a:rPr lang="en-US" dirty="0">
                <a:ea typeface="Times New Roman"/>
                <a:cs typeface="Times New Roman"/>
              </a:rPr>
              <a:t>Educated</a:t>
            </a:r>
          </a:p>
          <a:p>
            <a:pPr marL="685800" lvl="0">
              <a:lnSpc>
                <a:spcPct val="115000"/>
              </a:lnSpc>
              <a:spcBef>
                <a:spcPts val="0"/>
              </a:spcBef>
              <a:spcAft>
                <a:spcPts val="0"/>
              </a:spcAft>
              <a:buFont typeface="+mj-lt"/>
              <a:buAutoNum type="alphaLcParenR"/>
            </a:pPr>
            <a:r>
              <a:rPr lang="en-US" dirty="0">
                <a:ea typeface="Times New Roman"/>
                <a:cs typeface="Times New Roman"/>
              </a:rPr>
              <a:t>Aggravated</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Their work needs to ________ their internal motivations.</a:t>
            </a:r>
          </a:p>
          <a:p>
            <a:pPr marL="685800" lvl="0">
              <a:lnSpc>
                <a:spcPct val="115000"/>
              </a:lnSpc>
              <a:spcBef>
                <a:spcPts val="0"/>
              </a:spcBef>
              <a:spcAft>
                <a:spcPts val="0"/>
              </a:spcAft>
              <a:buFont typeface="+mj-lt"/>
              <a:buAutoNum type="alphaLcParenR"/>
            </a:pPr>
            <a:r>
              <a:rPr lang="en-US" dirty="0">
                <a:ea typeface="Times New Roman"/>
                <a:cs typeface="Times New Roman"/>
              </a:rPr>
              <a:t>External</a:t>
            </a:r>
          </a:p>
          <a:p>
            <a:pPr marL="685800" lvl="0">
              <a:lnSpc>
                <a:spcPct val="115000"/>
              </a:lnSpc>
              <a:spcBef>
                <a:spcPts val="0"/>
              </a:spcBef>
              <a:spcAft>
                <a:spcPts val="0"/>
              </a:spcAft>
              <a:buFont typeface="+mj-lt"/>
              <a:buAutoNum type="alphaLcParenR"/>
            </a:pPr>
            <a:r>
              <a:rPr lang="en-US" dirty="0">
                <a:ea typeface="Times New Roman"/>
                <a:cs typeface="Times New Roman"/>
              </a:rPr>
              <a:t>Reflect</a:t>
            </a:r>
          </a:p>
          <a:p>
            <a:pPr marL="685800" lvl="0">
              <a:lnSpc>
                <a:spcPct val="115000"/>
              </a:lnSpc>
              <a:spcBef>
                <a:spcPts val="0"/>
              </a:spcBef>
              <a:spcAft>
                <a:spcPts val="0"/>
              </a:spcAft>
              <a:buFont typeface="+mj-lt"/>
              <a:buAutoNum type="alphaLcParenR"/>
            </a:pPr>
            <a:r>
              <a:rPr lang="en-US" dirty="0">
                <a:ea typeface="Times New Roman"/>
                <a:cs typeface="Times New Roman"/>
              </a:rPr>
              <a:t>Personal</a:t>
            </a:r>
          </a:p>
          <a:p>
            <a:pPr marL="685800" lvl="0">
              <a:lnSpc>
                <a:spcPct val="115000"/>
              </a:lnSpc>
              <a:spcBef>
                <a:spcPts val="0"/>
              </a:spcBef>
              <a:spcAft>
                <a:spcPts val="0"/>
              </a:spcAft>
              <a:buFont typeface="+mj-lt"/>
              <a:buAutoNum type="alphaLcParenR"/>
            </a:pPr>
            <a:r>
              <a:rPr lang="en-US" dirty="0">
                <a:ea typeface="Times New Roman"/>
                <a:cs typeface="Times New Roman"/>
              </a:rPr>
              <a:t>Intentional</a:t>
            </a:r>
          </a:p>
          <a:p>
            <a:endParaRPr lang="en-US" dirty="0"/>
          </a:p>
        </p:txBody>
      </p:sp>
    </p:spTree>
    <p:extLst>
      <p:ext uri="{BB962C8B-B14F-4D97-AF65-F5344CB8AC3E}">
        <p14:creationId xmlns:p14="http://schemas.microsoft.com/office/powerpoint/2010/main" val="1116925301"/>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A successful manager is a __________ leader.</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Successful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Good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Average</a:t>
            </a:r>
          </a:p>
          <a:p>
            <a:pPr marL="685800" lvl="0">
              <a:lnSpc>
                <a:spcPct val="115000"/>
              </a:lnSpc>
              <a:spcBef>
                <a:spcPts val="0"/>
              </a:spcBef>
              <a:spcAft>
                <a:spcPts val="0"/>
              </a:spcAft>
              <a:buFont typeface="+mj-lt"/>
              <a:buAutoNum type="alphaLcParenR"/>
            </a:pPr>
            <a:r>
              <a:rPr lang="en-US" dirty="0">
                <a:ea typeface="Times New Roman"/>
                <a:cs typeface="Times New Roman"/>
              </a:rPr>
              <a:t>Comical</a:t>
            </a:r>
          </a:p>
          <a:p>
            <a:pPr marL="342900" lvl="0">
              <a:lnSpc>
                <a:spcPct val="115000"/>
              </a:lnSpc>
              <a:spcBef>
                <a:spcPts val="1200"/>
              </a:spcBef>
              <a:spcAft>
                <a:spcPts val="1000"/>
              </a:spcAft>
              <a:buFont typeface="+mj-lt"/>
              <a:buAutoNum type="arabicPeriod" startAt="2"/>
            </a:pPr>
            <a:r>
              <a:rPr lang="en-US" dirty="0">
                <a:ea typeface="Times New Roman"/>
                <a:cs typeface="Times New Roman"/>
              </a:rPr>
              <a:t>_________ motivated employees are more productive than unmotivated employees.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Highly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Distinctly</a:t>
            </a:r>
          </a:p>
          <a:p>
            <a:pPr marL="685800" lvl="0">
              <a:lnSpc>
                <a:spcPct val="115000"/>
              </a:lnSpc>
              <a:spcBef>
                <a:spcPts val="0"/>
              </a:spcBef>
              <a:spcAft>
                <a:spcPts val="0"/>
              </a:spcAft>
              <a:buFont typeface="+mj-lt"/>
              <a:buAutoNum type="alphaLcParenR"/>
            </a:pPr>
            <a:r>
              <a:rPr lang="en-US" dirty="0">
                <a:ea typeface="Times New Roman"/>
                <a:cs typeface="Times New Roman"/>
              </a:rPr>
              <a:t>Wisely</a:t>
            </a:r>
          </a:p>
          <a:p>
            <a:pPr marL="685800" lvl="0">
              <a:lnSpc>
                <a:spcPct val="115000"/>
              </a:lnSpc>
              <a:spcBef>
                <a:spcPts val="0"/>
              </a:spcBef>
              <a:spcAft>
                <a:spcPts val="0"/>
              </a:spcAft>
              <a:buFont typeface="+mj-lt"/>
              <a:buAutoNum type="alphaLcParenR"/>
            </a:pPr>
            <a:r>
              <a:rPr lang="en-US" dirty="0">
                <a:ea typeface="Times New Roman"/>
                <a:cs typeface="Times New Roman"/>
              </a:rPr>
              <a:t>Probably</a:t>
            </a:r>
          </a:p>
        </p:txBody>
      </p:sp>
    </p:spTree>
    <p:extLst>
      <p:ext uri="{BB962C8B-B14F-4D97-AF65-F5344CB8AC3E}">
        <p14:creationId xmlns:p14="http://schemas.microsoft.com/office/powerpoint/2010/main" val="1875788644"/>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Middle managers need to understand that ___________ is the key to running a successful team.</a:t>
            </a:r>
          </a:p>
          <a:p>
            <a:pPr marL="685800" lvl="0">
              <a:lnSpc>
                <a:spcPct val="115000"/>
              </a:lnSpc>
              <a:spcBef>
                <a:spcPts val="0"/>
              </a:spcBef>
              <a:spcAft>
                <a:spcPts val="0"/>
              </a:spcAft>
              <a:buFont typeface="+mj-lt"/>
              <a:buAutoNum type="alphaLcParenR"/>
            </a:pPr>
            <a:r>
              <a:rPr lang="en-US" dirty="0">
                <a:ea typeface="Times New Roman"/>
                <a:cs typeface="Times New Roman"/>
              </a:rPr>
              <a:t>Money</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Prizes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Motivation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Education</a:t>
            </a:r>
          </a:p>
          <a:p>
            <a:pPr marL="342900" lvl="0">
              <a:lnSpc>
                <a:spcPct val="115000"/>
              </a:lnSpc>
              <a:spcBef>
                <a:spcPts val="1200"/>
              </a:spcBef>
              <a:spcAft>
                <a:spcPts val="1000"/>
              </a:spcAft>
              <a:buFont typeface="+mj-lt"/>
              <a:buAutoNum type="arabicPeriod" startAt="4"/>
            </a:pPr>
            <a:r>
              <a:rPr lang="en-US" dirty="0">
                <a:ea typeface="Times New Roman"/>
                <a:cs typeface="Times New Roman"/>
              </a:rPr>
              <a:t>There are both _________ and __________ motivations.</a:t>
            </a:r>
          </a:p>
          <a:p>
            <a:pPr marL="685800" lvl="0">
              <a:lnSpc>
                <a:spcPct val="115000"/>
              </a:lnSpc>
              <a:spcBef>
                <a:spcPts val="0"/>
              </a:spcBef>
              <a:spcAft>
                <a:spcPts val="0"/>
              </a:spcAft>
              <a:buFont typeface="+mj-lt"/>
              <a:buAutoNum type="alphaLcParenR"/>
            </a:pPr>
            <a:r>
              <a:rPr lang="en-US" dirty="0">
                <a:ea typeface="Times New Roman"/>
                <a:cs typeface="Times New Roman"/>
              </a:rPr>
              <a:t>Comic, tragic</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High, low</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Internal, external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Futile, lackluster</a:t>
            </a:r>
          </a:p>
        </p:txBody>
      </p:sp>
    </p:spTree>
    <p:extLst>
      <p:ext uri="{BB962C8B-B14F-4D97-AF65-F5344CB8AC3E}">
        <p14:creationId xmlns:p14="http://schemas.microsoft.com/office/powerpoint/2010/main" val="2296084018"/>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Which is not an example of external motivation?</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Pay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Family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Rewards</a:t>
            </a:r>
          </a:p>
          <a:p>
            <a:pPr marL="685800" lvl="0">
              <a:lnSpc>
                <a:spcPct val="115000"/>
              </a:lnSpc>
              <a:spcBef>
                <a:spcPts val="0"/>
              </a:spcBef>
              <a:spcAft>
                <a:spcPts val="0"/>
              </a:spcAft>
              <a:buFont typeface="+mj-lt"/>
              <a:buAutoNum type="alphaLcParenR"/>
            </a:pPr>
            <a:r>
              <a:rPr lang="en-US" dirty="0">
                <a:ea typeface="Times New Roman"/>
                <a:cs typeface="Times New Roman"/>
              </a:rPr>
              <a:t>Fear</a:t>
            </a:r>
          </a:p>
          <a:p>
            <a:pPr marL="342900" lvl="0">
              <a:lnSpc>
                <a:spcPct val="115000"/>
              </a:lnSpc>
              <a:spcBef>
                <a:spcPts val="1200"/>
              </a:spcBef>
              <a:spcAft>
                <a:spcPts val="1000"/>
              </a:spcAft>
              <a:buFont typeface="+mj-lt"/>
              <a:buAutoNum type="arabicPeriod" startAt="6"/>
            </a:pPr>
            <a:r>
              <a:rPr lang="en-US" dirty="0">
                <a:ea typeface="Times New Roman"/>
                <a:cs typeface="Times New Roman"/>
              </a:rPr>
              <a:t>Managers should try to link ____________ goals with work.</a:t>
            </a:r>
          </a:p>
          <a:p>
            <a:pPr marL="685800" lvl="0">
              <a:lnSpc>
                <a:spcPct val="115000"/>
              </a:lnSpc>
              <a:spcBef>
                <a:spcPts val="0"/>
              </a:spcBef>
              <a:spcAft>
                <a:spcPts val="0"/>
              </a:spcAft>
              <a:buFont typeface="+mj-lt"/>
              <a:buAutoNum type="alphaLcParenR"/>
            </a:pPr>
            <a:r>
              <a:rPr lang="en-US" dirty="0">
                <a:ea typeface="Times New Roman"/>
                <a:cs typeface="Times New Roman"/>
              </a:rPr>
              <a:t>Home</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Weight loss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Personal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Family</a:t>
            </a:r>
            <a:br>
              <a:rPr lang="en-US" dirty="0">
                <a:ea typeface="Times New Roman"/>
                <a:cs typeface="Times New Roman"/>
              </a:rPr>
            </a:br>
            <a:r>
              <a:rPr lang="en-US" dirty="0">
                <a:ea typeface="Times New Roman"/>
                <a:cs typeface="Times New Roman"/>
              </a:rPr>
              <a:t> </a:t>
            </a:r>
          </a:p>
        </p:txBody>
      </p:sp>
    </p:spTree>
    <p:extLst>
      <p:ext uri="{BB962C8B-B14F-4D97-AF65-F5344CB8AC3E}">
        <p14:creationId xmlns:p14="http://schemas.microsoft.com/office/powerpoint/2010/main" val="1442997661"/>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Which is not an example of internal motivation?</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Fear</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Success</a:t>
            </a:r>
          </a:p>
          <a:p>
            <a:pPr marL="685800" lvl="0">
              <a:lnSpc>
                <a:spcPct val="115000"/>
              </a:lnSpc>
              <a:spcBef>
                <a:spcPts val="0"/>
              </a:spcBef>
              <a:spcAft>
                <a:spcPts val="0"/>
              </a:spcAft>
              <a:buFont typeface="+mj-lt"/>
              <a:buAutoNum type="alphaLcParenR"/>
            </a:pPr>
            <a:r>
              <a:rPr lang="en-US" dirty="0">
                <a:ea typeface="Times New Roman"/>
                <a:cs typeface="Times New Roman"/>
              </a:rPr>
              <a:t>Family</a:t>
            </a:r>
          </a:p>
          <a:p>
            <a:pPr marL="685800" lvl="0">
              <a:lnSpc>
                <a:spcPct val="115000"/>
              </a:lnSpc>
              <a:spcBef>
                <a:spcPts val="0"/>
              </a:spcBef>
              <a:spcAft>
                <a:spcPts val="0"/>
              </a:spcAft>
              <a:buFont typeface="+mj-lt"/>
              <a:buAutoNum type="alphaLcParenR"/>
            </a:pPr>
            <a:r>
              <a:rPr lang="en-US" dirty="0">
                <a:ea typeface="Times New Roman"/>
                <a:cs typeface="Times New Roman"/>
              </a:rPr>
              <a:t>Community</a:t>
            </a:r>
          </a:p>
          <a:p>
            <a:pPr marL="342900" lvl="0">
              <a:lnSpc>
                <a:spcPct val="115000"/>
              </a:lnSpc>
              <a:spcBef>
                <a:spcPts val="1200"/>
              </a:spcBef>
              <a:spcAft>
                <a:spcPts val="1000"/>
              </a:spcAft>
              <a:buFont typeface="+mj-lt"/>
              <a:buAutoNum type="arabicPeriod" startAt="8"/>
            </a:pPr>
            <a:r>
              <a:rPr lang="en-US" dirty="0">
                <a:ea typeface="Times New Roman"/>
                <a:cs typeface="Times New Roman"/>
              </a:rPr>
              <a:t>__________ responsibility is an example of connecting personal employee beliefs and motivations to company procedures.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Environmental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Social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Economical</a:t>
            </a:r>
          </a:p>
          <a:p>
            <a:pPr marL="685800" lvl="0">
              <a:lnSpc>
                <a:spcPct val="115000"/>
              </a:lnSpc>
              <a:spcBef>
                <a:spcPts val="0"/>
              </a:spcBef>
              <a:spcAft>
                <a:spcPts val="0"/>
              </a:spcAft>
              <a:buFont typeface="+mj-lt"/>
              <a:buAutoNum type="alphaLcParenR"/>
            </a:pPr>
            <a:r>
              <a:rPr lang="en-US" dirty="0">
                <a:ea typeface="Times New Roman"/>
                <a:cs typeface="Times New Roman"/>
              </a:rPr>
              <a:t>Educational</a:t>
            </a:r>
          </a:p>
        </p:txBody>
      </p:sp>
    </p:spTree>
    <p:extLst>
      <p:ext uri="{BB962C8B-B14F-4D97-AF65-F5344CB8AC3E}">
        <p14:creationId xmlns:p14="http://schemas.microsoft.com/office/powerpoint/2010/main" val="1775508597"/>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In order for managers to motivate employees they must be _________ themselves.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Motivated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Coordinated</a:t>
            </a:r>
          </a:p>
          <a:p>
            <a:pPr marL="685800" lvl="0">
              <a:lnSpc>
                <a:spcPct val="115000"/>
              </a:lnSpc>
              <a:spcBef>
                <a:spcPts val="0"/>
              </a:spcBef>
              <a:spcAft>
                <a:spcPts val="0"/>
              </a:spcAft>
              <a:buFont typeface="+mj-lt"/>
              <a:buAutoNum type="alphaLcParenR"/>
            </a:pPr>
            <a:r>
              <a:rPr lang="en-US" dirty="0">
                <a:ea typeface="Times New Roman"/>
                <a:cs typeface="Times New Roman"/>
              </a:rPr>
              <a:t>Educated</a:t>
            </a:r>
          </a:p>
          <a:p>
            <a:pPr marL="685800" lvl="0">
              <a:lnSpc>
                <a:spcPct val="115000"/>
              </a:lnSpc>
              <a:spcBef>
                <a:spcPts val="0"/>
              </a:spcBef>
              <a:spcAft>
                <a:spcPts val="0"/>
              </a:spcAft>
              <a:buFont typeface="+mj-lt"/>
              <a:buAutoNum type="alphaLcParenR"/>
            </a:pPr>
            <a:r>
              <a:rPr lang="en-US" dirty="0">
                <a:ea typeface="Times New Roman"/>
                <a:cs typeface="Times New Roman"/>
              </a:rPr>
              <a:t>Aggravated</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Their work needs to ________ their internal motivations.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External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Reflect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Personal</a:t>
            </a:r>
          </a:p>
          <a:p>
            <a:pPr marL="685800" lvl="0">
              <a:lnSpc>
                <a:spcPct val="115000"/>
              </a:lnSpc>
              <a:spcBef>
                <a:spcPts val="0"/>
              </a:spcBef>
              <a:spcAft>
                <a:spcPts val="0"/>
              </a:spcAft>
              <a:buFont typeface="+mj-lt"/>
              <a:buAutoNum type="alphaLcParenR"/>
            </a:pPr>
            <a:r>
              <a:rPr lang="en-US" dirty="0">
                <a:ea typeface="Times New Roman"/>
                <a:cs typeface="Times New Roman"/>
              </a:rPr>
              <a:t>Intentional</a:t>
            </a:r>
          </a:p>
          <a:p>
            <a:endParaRPr lang="en-US" dirty="0"/>
          </a:p>
        </p:txBody>
      </p:sp>
    </p:spTree>
    <p:extLst>
      <p:ext uri="{BB962C8B-B14F-4D97-AF65-F5344CB8AC3E}">
        <p14:creationId xmlns:p14="http://schemas.microsoft.com/office/powerpoint/2010/main" val="3828842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A5DC2D30-6A4F-4A8F-AD88-368C3C5CEBF3}"/>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What Does It Take to Be a Manager?</a:t>
            </a:r>
          </a:p>
        </p:txBody>
      </p:sp>
      <p:grpSp>
        <p:nvGrpSpPr>
          <p:cNvPr id="2" name="Group 1">
            <a:extLst>
              <a:ext uri="{FF2B5EF4-FFF2-40B4-BE49-F238E27FC236}">
                <a16:creationId xmlns:a16="http://schemas.microsoft.com/office/drawing/2014/main" id="{A7120182-184B-4FB7-8A0A-6B78F0A40B8C}"/>
              </a:ext>
            </a:extLst>
          </p:cNvPr>
          <p:cNvGrpSpPr/>
          <p:nvPr/>
        </p:nvGrpSpPr>
        <p:grpSpPr>
          <a:xfrm>
            <a:off x="1104900" y="1514475"/>
            <a:ext cx="6934200" cy="4876800"/>
            <a:chOff x="1104900" y="1514475"/>
            <a:chExt cx="6934200" cy="4876800"/>
          </a:xfrm>
        </p:grpSpPr>
        <p:sp>
          <p:nvSpPr>
            <p:cNvPr id="3" name="Freeform: Shape 2">
              <a:extLst>
                <a:ext uri="{FF2B5EF4-FFF2-40B4-BE49-F238E27FC236}">
                  <a16:creationId xmlns:a16="http://schemas.microsoft.com/office/drawing/2014/main" id="{091A4427-493A-45B0-AF85-2B8AC8190611}"/>
                </a:ext>
              </a:extLst>
            </p:cNvPr>
            <p:cNvSpPr/>
            <p:nvPr/>
          </p:nvSpPr>
          <p:spPr>
            <a:xfrm rot="21600000">
              <a:off x="1104900" y="1514475"/>
              <a:ext cx="3467100" cy="2438400"/>
            </a:xfrm>
            <a:custGeom>
              <a:avLst/>
              <a:gdLst>
                <a:gd name="connsiteX0" fmla="*/ 0 w 2438400"/>
                <a:gd name="connsiteY0" fmla="*/ 0 h 3467100"/>
                <a:gd name="connsiteX1" fmla="*/ 2031992 w 2438400"/>
                <a:gd name="connsiteY1" fmla="*/ 0 h 3467100"/>
                <a:gd name="connsiteX2" fmla="*/ 2438400 w 2438400"/>
                <a:gd name="connsiteY2" fmla="*/ 406408 h 3467100"/>
                <a:gd name="connsiteX3" fmla="*/ 2438400 w 2438400"/>
                <a:gd name="connsiteY3" fmla="*/ 3467100 h 3467100"/>
                <a:gd name="connsiteX4" fmla="*/ 0 w 2438400"/>
                <a:gd name="connsiteY4" fmla="*/ 3467100 h 3467100"/>
                <a:gd name="connsiteX5" fmla="*/ 0 w 2438400"/>
                <a:gd name="connsiteY5" fmla="*/ 0 h 3467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8400" h="3467100">
                  <a:moveTo>
                    <a:pt x="0" y="3467100"/>
                  </a:moveTo>
                  <a:lnTo>
                    <a:pt x="0" y="577861"/>
                  </a:lnTo>
                  <a:cubicBezTo>
                    <a:pt x="0" y="258717"/>
                    <a:pt x="127968" y="0"/>
                    <a:pt x="285825" y="0"/>
                  </a:cubicBezTo>
                  <a:lnTo>
                    <a:pt x="2438400" y="0"/>
                  </a:lnTo>
                  <a:lnTo>
                    <a:pt x="2438400" y="3467100"/>
                  </a:lnTo>
                  <a:lnTo>
                    <a:pt x="0" y="346710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41807" tIns="241809" rIns="241809" bIns="851407" numCol="1" spcCol="1270" anchor="ctr" anchorCtr="0">
              <a:noAutofit/>
            </a:bodyPr>
            <a:lstStyle/>
            <a:p>
              <a:pPr marL="0" lvl="0" indent="0" algn="ctr" defTabSz="1511300">
                <a:lnSpc>
                  <a:spcPct val="90000"/>
                </a:lnSpc>
                <a:spcBef>
                  <a:spcPct val="0"/>
                </a:spcBef>
                <a:spcAft>
                  <a:spcPct val="35000"/>
                </a:spcAft>
                <a:buNone/>
              </a:pPr>
              <a:r>
                <a:rPr lang="en-US" sz="3400" b="0" kern="1200" dirty="0"/>
                <a:t>Integrity</a:t>
              </a:r>
            </a:p>
          </p:txBody>
        </p:sp>
        <p:sp>
          <p:nvSpPr>
            <p:cNvPr id="4" name="Freeform: Shape 3">
              <a:extLst>
                <a:ext uri="{FF2B5EF4-FFF2-40B4-BE49-F238E27FC236}">
                  <a16:creationId xmlns:a16="http://schemas.microsoft.com/office/drawing/2014/main" id="{360CF19E-EED6-42F4-83D4-4D267B269E8C}"/>
                </a:ext>
              </a:extLst>
            </p:cNvPr>
            <p:cNvSpPr/>
            <p:nvPr/>
          </p:nvSpPr>
          <p:spPr>
            <a:xfrm>
              <a:off x="4572000" y="1514475"/>
              <a:ext cx="3467100" cy="2438400"/>
            </a:xfrm>
            <a:custGeom>
              <a:avLst/>
              <a:gdLst>
                <a:gd name="connsiteX0" fmla="*/ 0 w 3467100"/>
                <a:gd name="connsiteY0" fmla="*/ 0 h 2438400"/>
                <a:gd name="connsiteX1" fmla="*/ 3060692 w 3467100"/>
                <a:gd name="connsiteY1" fmla="*/ 0 h 2438400"/>
                <a:gd name="connsiteX2" fmla="*/ 3467100 w 3467100"/>
                <a:gd name="connsiteY2" fmla="*/ 406408 h 2438400"/>
                <a:gd name="connsiteX3" fmla="*/ 3467100 w 3467100"/>
                <a:gd name="connsiteY3" fmla="*/ 2438400 h 2438400"/>
                <a:gd name="connsiteX4" fmla="*/ 0 w 3467100"/>
                <a:gd name="connsiteY4" fmla="*/ 2438400 h 2438400"/>
                <a:gd name="connsiteX5" fmla="*/ 0 w 3467100"/>
                <a:gd name="connsiteY5" fmla="*/ 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67100" h="2438400">
                  <a:moveTo>
                    <a:pt x="0" y="0"/>
                  </a:moveTo>
                  <a:lnTo>
                    <a:pt x="3060692" y="0"/>
                  </a:lnTo>
                  <a:cubicBezTo>
                    <a:pt x="3285145" y="0"/>
                    <a:pt x="3467100" y="181955"/>
                    <a:pt x="3467100" y="406408"/>
                  </a:cubicBezTo>
                  <a:lnTo>
                    <a:pt x="3467100" y="2438400"/>
                  </a:lnTo>
                  <a:lnTo>
                    <a:pt x="0" y="2438400"/>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41808" tIns="241808" rIns="241808" bIns="851408" numCol="1" spcCol="1270" anchor="ctr" anchorCtr="0">
              <a:noAutofit/>
            </a:bodyPr>
            <a:lstStyle/>
            <a:p>
              <a:pPr marL="0" lvl="0" indent="0" algn="ctr" defTabSz="1511300">
                <a:lnSpc>
                  <a:spcPct val="90000"/>
                </a:lnSpc>
                <a:spcBef>
                  <a:spcPct val="0"/>
                </a:spcBef>
                <a:spcAft>
                  <a:spcPct val="35000"/>
                </a:spcAft>
                <a:buNone/>
              </a:pPr>
              <a:r>
                <a:rPr lang="en-US" sz="3400" b="0" kern="1200" dirty="0"/>
                <a:t>Communication</a:t>
              </a:r>
            </a:p>
          </p:txBody>
        </p:sp>
        <p:sp>
          <p:nvSpPr>
            <p:cNvPr id="5" name="Freeform: Shape 4">
              <a:extLst>
                <a:ext uri="{FF2B5EF4-FFF2-40B4-BE49-F238E27FC236}">
                  <a16:creationId xmlns:a16="http://schemas.microsoft.com/office/drawing/2014/main" id="{DD913CD4-52F0-40E1-B2B3-DFAF6ADC0255}"/>
                </a:ext>
              </a:extLst>
            </p:cNvPr>
            <p:cNvSpPr/>
            <p:nvPr/>
          </p:nvSpPr>
          <p:spPr>
            <a:xfrm rot="21600000">
              <a:off x="1104900" y="3952875"/>
              <a:ext cx="3467100" cy="2438400"/>
            </a:xfrm>
            <a:custGeom>
              <a:avLst/>
              <a:gdLst>
                <a:gd name="connsiteX0" fmla="*/ 0 w 3467100"/>
                <a:gd name="connsiteY0" fmla="*/ 0 h 2438400"/>
                <a:gd name="connsiteX1" fmla="*/ 3060692 w 3467100"/>
                <a:gd name="connsiteY1" fmla="*/ 0 h 2438400"/>
                <a:gd name="connsiteX2" fmla="*/ 3467100 w 3467100"/>
                <a:gd name="connsiteY2" fmla="*/ 406408 h 2438400"/>
                <a:gd name="connsiteX3" fmla="*/ 3467100 w 3467100"/>
                <a:gd name="connsiteY3" fmla="*/ 2438400 h 2438400"/>
                <a:gd name="connsiteX4" fmla="*/ 0 w 3467100"/>
                <a:gd name="connsiteY4" fmla="*/ 2438400 h 2438400"/>
                <a:gd name="connsiteX5" fmla="*/ 0 w 3467100"/>
                <a:gd name="connsiteY5" fmla="*/ 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67100" h="2438400">
                  <a:moveTo>
                    <a:pt x="3467100" y="2438400"/>
                  </a:moveTo>
                  <a:lnTo>
                    <a:pt x="406408" y="2438400"/>
                  </a:lnTo>
                  <a:cubicBezTo>
                    <a:pt x="181955" y="2438400"/>
                    <a:pt x="0" y="2256445"/>
                    <a:pt x="0" y="2031992"/>
                  </a:cubicBezTo>
                  <a:lnTo>
                    <a:pt x="0" y="0"/>
                  </a:lnTo>
                  <a:lnTo>
                    <a:pt x="3467100" y="0"/>
                  </a:lnTo>
                  <a:lnTo>
                    <a:pt x="3467100" y="24384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41808" tIns="851407" rIns="241808" bIns="241809" numCol="1" spcCol="1270" anchor="ctr" anchorCtr="0">
              <a:noAutofit/>
            </a:bodyPr>
            <a:lstStyle/>
            <a:p>
              <a:pPr marL="0" lvl="0" indent="0" algn="ctr" defTabSz="1511300">
                <a:lnSpc>
                  <a:spcPct val="90000"/>
                </a:lnSpc>
                <a:spcBef>
                  <a:spcPct val="0"/>
                </a:spcBef>
                <a:spcAft>
                  <a:spcPct val="35000"/>
                </a:spcAft>
                <a:buNone/>
              </a:pPr>
              <a:r>
                <a:rPr lang="en-US" sz="3400" b="0" kern="1200" dirty="0"/>
                <a:t>Focus and Composure</a:t>
              </a:r>
            </a:p>
          </p:txBody>
        </p:sp>
        <p:sp>
          <p:nvSpPr>
            <p:cNvPr id="6" name="Freeform: Shape 5">
              <a:extLst>
                <a:ext uri="{FF2B5EF4-FFF2-40B4-BE49-F238E27FC236}">
                  <a16:creationId xmlns:a16="http://schemas.microsoft.com/office/drawing/2014/main" id="{F2FE1458-AE28-4AA1-9BF1-4B397FAF9810}"/>
                </a:ext>
              </a:extLst>
            </p:cNvPr>
            <p:cNvSpPr/>
            <p:nvPr/>
          </p:nvSpPr>
          <p:spPr>
            <a:xfrm>
              <a:off x="4572000" y="3952875"/>
              <a:ext cx="3467100" cy="2438400"/>
            </a:xfrm>
            <a:custGeom>
              <a:avLst/>
              <a:gdLst>
                <a:gd name="connsiteX0" fmla="*/ 0 w 2438400"/>
                <a:gd name="connsiteY0" fmla="*/ 0 h 3467100"/>
                <a:gd name="connsiteX1" fmla="*/ 2031992 w 2438400"/>
                <a:gd name="connsiteY1" fmla="*/ 0 h 3467100"/>
                <a:gd name="connsiteX2" fmla="*/ 2438400 w 2438400"/>
                <a:gd name="connsiteY2" fmla="*/ 406408 h 3467100"/>
                <a:gd name="connsiteX3" fmla="*/ 2438400 w 2438400"/>
                <a:gd name="connsiteY3" fmla="*/ 3467100 h 3467100"/>
                <a:gd name="connsiteX4" fmla="*/ 0 w 2438400"/>
                <a:gd name="connsiteY4" fmla="*/ 3467100 h 3467100"/>
                <a:gd name="connsiteX5" fmla="*/ 0 w 2438400"/>
                <a:gd name="connsiteY5" fmla="*/ 0 h 3467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8400" h="3467100">
                  <a:moveTo>
                    <a:pt x="2438400" y="0"/>
                  </a:moveTo>
                  <a:lnTo>
                    <a:pt x="2438400" y="2889239"/>
                  </a:lnTo>
                  <a:cubicBezTo>
                    <a:pt x="2438400" y="3208383"/>
                    <a:pt x="2310432" y="3467100"/>
                    <a:pt x="2152575" y="3467100"/>
                  </a:cubicBezTo>
                  <a:lnTo>
                    <a:pt x="0" y="3467100"/>
                  </a:lnTo>
                  <a:lnTo>
                    <a:pt x="0" y="0"/>
                  </a:lnTo>
                  <a:lnTo>
                    <a:pt x="243840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41808" tIns="851407" rIns="241808" bIns="241809" numCol="1" spcCol="1270" anchor="ctr" anchorCtr="0">
              <a:noAutofit/>
            </a:bodyPr>
            <a:lstStyle/>
            <a:p>
              <a:pPr marL="0" lvl="0" indent="0" algn="ctr" defTabSz="1511300">
                <a:lnSpc>
                  <a:spcPct val="90000"/>
                </a:lnSpc>
                <a:spcBef>
                  <a:spcPct val="0"/>
                </a:spcBef>
                <a:spcAft>
                  <a:spcPct val="35000"/>
                </a:spcAft>
                <a:buNone/>
              </a:pPr>
              <a:r>
                <a:rPr lang="en-US" sz="3400" b="0" kern="1200" dirty="0"/>
                <a:t>Analytical Thinking</a:t>
              </a:r>
            </a:p>
          </p:txBody>
        </p:sp>
        <p:sp>
          <p:nvSpPr>
            <p:cNvPr id="8" name="Freeform: Shape 7">
              <a:extLst>
                <a:ext uri="{FF2B5EF4-FFF2-40B4-BE49-F238E27FC236}">
                  <a16:creationId xmlns:a16="http://schemas.microsoft.com/office/drawing/2014/main" id="{0DEE0657-73A5-430E-9C85-9902F8C1F117}"/>
                </a:ext>
              </a:extLst>
            </p:cNvPr>
            <p:cNvSpPr/>
            <p:nvPr/>
          </p:nvSpPr>
          <p:spPr>
            <a:xfrm>
              <a:off x="3531869" y="3343275"/>
              <a:ext cx="2080260" cy="1219200"/>
            </a:xfrm>
            <a:custGeom>
              <a:avLst/>
              <a:gdLst>
                <a:gd name="connsiteX0" fmla="*/ 0 w 2080260"/>
                <a:gd name="connsiteY0" fmla="*/ 203204 h 1219200"/>
                <a:gd name="connsiteX1" fmla="*/ 203204 w 2080260"/>
                <a:gd name="connsiteY1" fmla="*/ 0 h 1219200"/>
                <a:gd name="connsiteX2" fmla="*/ 1877056 w 2080260"/>
                <a:gd name="connsiteY2" fmla="*/ 0 h 1219200"/>
                <a:gd name="connsiteX3" fmla="*/ 2080260 w 2080260"/>
                <a:gd name="connsiteY3" fmla="*/ 203204 h 1219200"/>
                <a:gd name="connsiteX4" fmla="*/ 2080260 w 2080260"/>
                <a:gd name="connsiteY4" fmla="*/ 1015996 h 1219200"/>
                <a:gd name="connsiteX5" fmla="*/ 1877056 w 2080260"/>
                <a:gd name="connsiteY5" fmla="*/ 1219200 h 1219200"/>
                <a:gd name="connsiteX6" fmla="*/ 203204 w 2080260"/>
                <a:gd name="connsiteY6" fmla="*/ 1219200 h 1219200"/>
                <a:gd name="connsiteX7" fmla="*/ 0 w 2080260"/>
                <a:gd name="connsiteY7" fmla="*/ 1015996 h 1219200"/>
                <a:gd name="connsiteX8" fmla="*/ 0 w 2080260"/>
                <a:gd name="connsiteY8" fmla="*/ 203204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0260" h="1219200">
                  <a:moveTo>
                    <a:pt x="0" y="203204"/>
                  </a:moveTo>
                  <a:cubicBezTo>
                    <a:pt x="0" y="90978"/>
                    <a:pt x="90978" y="0"/>
                    <a:pt x="203204" y="0"/>
                  </a:cubicBezTo>
                  <a:lnTo>
                    <a:pt x="1877056" y="0"/>
                  </a:lnTo>
                  <a:cubicBezTo>
                    <a:pt x="1989282" y="0"/>
                    <a:pt x="2080260" y="90978"/>
                    <a:pt x="2080260" y="203204"/>
                  </a:cubicBezTo>
                  <a:lnTo>
                    <a:pt x="2080260" y="1015996"/>
                  </a:lnTo>
                  <a:cubicBezTo>
                    <a:pt x="2080260" y="1128222"/>
                    <a:pt x="1989282" y="1219200"/>
                    <a:pt x="1877056" y="1219200"/>
                  </a:cubicBezTo>
                  <a:lnTo>
                    <a:pt x="203204" y="1219200"/>
                  </a:lnTo>
                  <a:cubicBezTo>
                    <a:pt x="90978" y="1219200"/>
                    <a:pt x="0" y="1128222"/>
                    <a:pt x="0" y="1015996"/>
                  </a:cubicBezTo>
                  <a:lnTo>
                    <a:pt x="0" y="203204"/>
                  </a:lnTo>
                  <a:close/>
                </a:path>
              </a:pathLst>
            </a:custGeom>
          </p:spPr>
          <p:style>
            <a:lnRef idx="2">
              <a:schemeClr val="lt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spcFirstLastPara="0" vert="horz" wrap="square" lIns="189056" tIns="189056" rIns="189056" bIns="189056" numCol="1" spcCol="1270" anchor="ctr" anchorCtr="0">
              <a:noAutofit/>
            </a:bodyPr>
            <a:lstStyle/>
            <a:p>
              <a:pPr marL="0" lvl="0" indent="0" algn="ctr" defTabSz="1511300">
                <a:lnSpc>
                  <a:spcPct val="90000"/>
                </a:lnSpc>
                <a:spcBef>
                  <a:spcPct val="0"/>
                </a:spcBef>
                <a:spcAft>
                  <a:spcPct val="35000"/>
                </a:spcAft>
                <a:buNone/>
              </a:pPr>
              <a:r>
                <a:rPr lang="en-US" sz="3400" kern="1200" dirty="0"/>
                <a:t> Manager</a:t>
              </a:r>
            </a:p>
          </p:txBody>
        </p:sp>
      </p:gr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r>
              <a:rPr lang="en-US" dirty="0"/>
              <a:t>Module Twelve: Wrapping Up</a:t>
            </a:r>
          </a:p>
        </p:txBody>
      </p:sp>
      <p:sp>
        <p:nvSpPr>
          <p:cNvPr id="69636" name="Text Placeholder 3"/>
          <p:cNvSpPr>
            <a:spLocks noGrp="1"/>
          </p:cNvSpPr>
          <p:nvPr>
            <p:ph type="body" sz="quarter" idx="10"/>
          </p:nvPr>
        </p:nvSpPr>
        <p:spPr/>
        <p:txBody>
          <a:bodyPr/>
          <a:lstStyle/>
          <a:p>
            <a:pPr>
              <a:lnSpc>
                <a:spcPct val="115000"/>
              </a:lnSpc>
              <a:spcBef>
                <a:spcPts val="0"/>
              </a:spcBef>
              <a:spcAft>
                <a:spcPts val="1000"/>
              </a:spcAft>
              <a:defRPr/>
            </a:pPr>
            <a:r>
              <a:rPr lang="en-US" sz="2800" dirty="0">
                <a:ea typeface="Times New Roman"/>
                <a:cs typeface="Times New Roman"/>
              </a:rPr>
              <a:t>A leader leads by example, whether he intends to or not.</a:t>
            </a:r>
            <a:endParaRPr lang="en-US" sz="2000" dirty="0">
              <a:ea typeface="Times New Roman"/>
              <a:cs typeface="Times New Roman"/>
            </a:endParaRPr>
          </a:p>
          <a:p>
            <a:pPr algn="ctr">
              <a:lnSpc>
                <a:spcPct val="115000"/>
              </a:lnSpc>
              <a:spcBef>
                <a:spcPts val="0"/>
              </a:spcBef>
              <a:spcAft>
                <a:spcPts val="1000"/>
              </a:spcAft>
              <a:defRPr/>
            </a:pPr>
            <a:r>
              <a:rPr lang="en-US" sz="2800" b="1" dirty="0">
                <a:ea typeface="Times New Roman"/>
                <a:cs typeface="Times New Roman"/>
              </a:rPr>
              <a:t>Anonymous</a:t>
            </a:r>
            <a:endParaRPr lang="en-US" sz="2000" b="1" dirty="0">
              <a:ea typeface="Times New Roman"/>
              <a:cs typeface="Times New Roman"/>
            </a:endParaRPr>
          </a:p>
        </p:txBody>
      </p:sp>
      <p:sp>
        <p:nvSpPr>
          <p:cNvPr id="68611" name="Content Placeholder 2"/>
          <p:cNvSpPr>
            <a:spLocks noGrp="1"/>
          </p:cNvSpPr>
          <p:nvPr>
            <p:ph type="body" sz="quarter" idx="11"/>
          </p:nvPr>
        </p:nvSpPr>
        <p:spPr/>
        <p:txBody>
          <a:bodyPr/>
          <a:lstStyle/>
          <a:p>
            <a:pPr marL="0">
              <a:defRPr/>
            </a:pPr>
            <a:r>
              <a:rPr lang="en-US" sz="2800" dirty="0"/>
              <a:t>Although this workshop is coming to a close, we hope that your journey to improve your Middle Management skills is just beginning. Please take a moment to review and update your action plan. This will be a key tool to guide your progress in the days, weeks, months, and years to come. We wish you the best of luck on the rest of your travels! .</a:t>
            </a:r>
          </a:p>
          <a:p>
            <a:pPr>
              <a:defRPr/>
            </a:pPr>
            <a:endParaRPr lang="en-US"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579C17BD-C07F-48AC-A8F1-AB4EC8DDED75}"/>
              </a:ext>
            </a:extLst>
          </p:cNvPr>
          <p:cNvSpPr>
            <a:spLocks noGrp="1"/>
          </p:cNvSpPr>
          <p:nvPr>
            <p:ph sz="quarter" idx="11"/>
          </p:nvPr>
        </p:nvSpPr>
        <p:spPr/>
        <p:txBody>
          <a:bodyPr/>
          <a:lstStyle/>
          <a:p>
            <a:endParaRPr lang="en-US"/>
          </a:p>
        </p:txBody>
      </p:sp>
      <p:sp>
        <p:nvSpPr>
          <p:cNvPr id="66562" name="Title 1"/>
          <p:cNvSpPr>
            <a:spLocks noGrp="1"/>
          </p:cNvSpPr>
          <p:nvPr>
            <p:ph type="title"/>
          </p:nvPr>
        </p:nvSpPr>
        <p:spPr/>
        <p:txBody>
          <a:bodyPr/>
          <a:lstStyle/>
          <a:p>
            <a:r>
              <a:rPr lang="en-US" dirty="0"/>
              <a:t>Words from the Wise</a:t>
            </a:r>
          </a:p>
        </p:txBody>
      </p:sp>
      <p:grpSp>
        <p:nvGrpSpPr>
          <p:cNvPr id="2" name="Group 1">
            <a:extLst>
              <a:ext uri="{FF2B5EF4-FFF2-40B4-BE49-F238E27FC236}">
                <a16:creationId xmlns:a16="http://schemas.microsoft.com/office/drawing/2014/main" id="{858197FC-25AE-4D9D-A796-7A70F7755637}"/>
              </a:ext>
            </a:extLst>
          </p:cNvPr>
          <p:cNvGrpSpPr/>
          <p:nvPr/>
        </p:nvGrpSpPr>
        <p:grpSpPr>
          <a:xfrm>
            <a:off x="461218" y="1847427"/>
            <a:ext cx="8221563" cy="4031507"/>
            <a:chOff x="461218" y="1847427"/>
            <a:chExt cx="8221563" cy="4031507"/>
          </a:xfrm>
        </p:grpSpPr>
        <p:sp>
          <p:nvSpPr>
            <p:cNvPr id="4" name="Freeform: Shape 3">
              <a:extLst>
                <a:ext uri="{FF2B5EF4-FFF2-40B4-BE49-F238E27FC236}">
                  <a16:creationId xmlns:a16="http://schemas.microsoft.com/office/drawing/2014/main" id="{3AEF8F5D-F560-4EBC-9441-70F5CFD5B587}"/>
                </a:ext>
              </a:extLst>
            </p:cNvPr>
            <p:cNvSpPr/>
            <p:nvPr/>
          </p:nvSpPr>
          <p:spPr>
            <a:xfrm>
              <a:off x="461218" y="1891281"/>
              <a:ext cx="2055390" cy="935550"/>
            </a:xfrm>
            <a:custGeom>
              <a:avLst/>
              <a:gdLst>
                <a:gd name="connsiteX0" fmla="*/ 0 w 2055390"/>
                <a:gd name="connsiteY0" fmla="*/ 0 h 935550"/>
                <a:gd name="connsiteX1" fmla="*/ 2055390 w 2055390"/>
                <a:gd name="connsiteY1" fmla="*/ 0 h 935550"/>
                <a:gd name="connsiteX2" fmla="*/ 2055390 w 2055390"/>
                <a:gd name="connsiteY2" fmla="*/ 935550 h 935550"/>
                <a:gd name="connsiteX3" fmla="*/ 0 w 2055390"/>
                <a:gd name="connsiteY3" fmla="*/ 935550 h 935550"/>
                <a:gd name="connsiteX4" fmla="*/ 0 w 2055390"/>
                <a:gd name="connsiteY4" fmla="*/ 0 h 935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935550">
                  <a:moveTo>
                    <a:pt x="0" y="0"/>
                  </a:moveTo>
                  <a:lnTo>
                    <a:pt x="2055390" y="0"/>
                  </a:lnTo>
                  <a:lnTo>
                    <a:pt x="2055390" y="935550"/>
                  </a:lnTo>
                  <a:lnTo>
                    <a:pt x="0" y="93555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71120" rIns="199136" bIns="71120" numCol="1" spcCol="1270" anchor="ctr" anchorCtr="0">
              <a:noAutofit/>
            </a:bodyPr>
            <a:lstStyle/>
            <a:p>
              <a:pPr marL="0" lvl="0" indent="0" algn="r" defTabSz="1244600">
                <a:lnSpc>
                  <a:spcPct val="90000"/>
                </a:lnSpc>
                <a:spcBef>
                  <a:spcPct val="0"/>
                </a:spcBef>
                <a:spcAft>
                  <a:spcPct val="35000"/>
                </a:spcAft>
                <a:buNone/>
              </a:pPr>
              <a:r>
                <a:rPr lang="en-US" sz="2800" b="1" kern="1200" dirty="0"/>
                <a:t>Steven Covey</a:t>
              </a:r>
              <a:endParaRPr lang="en-US" sz="2800" kern="1200" dirty="0"/>
            </a:p>
          </p:txBody>
        </p:sp>
        <p:sp>
          <p:nvSpPr>
            <p:cNvPr id="5" name="Left Brace 4">
              <a:extLst>
                <a:ext uri="{FF2B5EF4-FFF2-40B4-BE49-F238E27FC236}">
                  <a16:creationId xmlns:a16="http://schemas.microsoft.com/office/drawing/2014/main" id="{5CBD508F-0EBA-470A-A4CF-73C43341ADF4}"/>
                </a:ext>
              </a:extLst>
            </p:cNvPr>
            <p:cNvSpPr/>
            <p:nvPr/>
          </p:nvSpPr>
          <p:spPr>
            <a:xfrm>
              <a:off x="2516609" y="1847427"/>
              <a:ext cx="411078" cy="1023257"/>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21E308CA-C609-4EE7-B9AA-A8D18025FF14}"/>
                </a:ext>
              </a:extLst>
            </p:cNvPr>
            <p:cNvSpPr/>
            <p:nvPr/>
          </p:nvSpPr>
          <p:spPr>
            <a:xfrm>
              <a:off x="3092118" y="1847427"/>
              <a:ext cx="5590663" cy="1023257"/>
            </a:xfrm>
            <a:custGeom>
              <a:avLst/>
              <a:gdLst>
                <a:gd name="connsiteX0" fmla="*/ 0 w 5590663"/>
                <a:gd name="connsiteY0" fmla="*/ 0 h 1023257"/>
                <a:gd name="connsiteX1" fmla="*/ 5590663 w 5590663"/>
                <a:gd name="connsiteY1" fmla="*/ 0 h 1023257"/>
                <a:gd name="connsiteX2" fmla="*/ 5590663 w 5590663"/>
                <a:gd name="connsiteY2" fmla="*/ 1023257 h 1023257"/>
                <a:gd name="connsiteX3" fmla="*/ 0 w 5590663"/>
                <a:gd name="connsiteY3" fmla="*/ 1023257 h 1023257"/>
                <a:gd name="connsiteX4" fmla="*/ 0 w 5590663"/>
                <a:gd name="connsiteY4" fmla="*/ 0 h 1023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023257">
                  <a:moveTo>
                    <a:pt x="0" y="0"/>
                  </a:moveTo>
                  <a:lnTo>
                    <a:pt x="5590663" y="0"/>
                  </a:lnTo>
                  <a:lnTo>
                    <a:pt x="5590663" y="1023257"/>
                  </a:lnTo>
                  <a:lnTo>
                    <a:pt x="0" y="1023257"/>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a:t>Management works in the system; leadership works on the system.</a:t>
              </a:r>
            </a:p>
          </p:txBody>
        </p:sp>
        <p:sp>
          <p:nvSpPr>
            <p:cNvPr id="7" name="Freeform: Shape 6">
              <a:extLst>
                <a:ext uri="{FF2B5EF4-FFF2-40B4-BE49-F238E27FC236}">
                  <a16:creationId xmlns:a16="http://schemas.microsoft.com/office/drawing/2014/main" id="{42408ABA-9BC4-4428-B8BA-41C42B8E50E7}"/>
                </a:ext>
              </a:extLst>
            </p:cNvPr>
            <p:cNvSpPr/>
            <p:nvPr/>
          </p:nvSpPr>
          <p:spPr>
            <a:xfrm>
              <a:off x="461218" y="3395406"/>
              <a:ext cx="2055390" cy="935550"/>
            </a:xfrm>
            <a:custGeom>
              <a:avLst/>
              <a:gdLst>
                <a:gd name="connsiteX0" fmla="*/ 0 w 2055390"/>
                <a:gd name="connsiteY0" fmla="*/ 0 h 935550"/>
                <a:gd name="connsiteX1" fmla="*/ 2055390 w 2055390"/>
                <a:gd name="connsiteY1" fmla="*/ 0 h 935550"/>
                <a:gd name="connsiteX2" fmla="*/ 2055390 w 2055390"/>
                <a:gd name="connsiteY2" fmla="*/ 935550 h 935550"/>
                <a:gd name="connsiteX3" fmla="*/ 0 w 2055390"/>
                <a:gd name="connsiteY3" fmla="*/ 935550 h 935550"/>
                <a:gd name="connsiteX4" fmla="*/ 0 w 2055390"/>
                <a:gd name="connsiteY4" fmla="*/ 0 h 935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935550">
                  <a:moveTo>
                    <a:pt x="0" y="0"/>
                  </a:moveTo>
                  <a:lnTo>
                    <a:pt x="2055390" y="0"/>
                  </a:lnTo>
                  <a:lnTo>
                    <a:pt x="2055390" y="935550"/>
                  </a:lnTo>
                  <a:lnTo>
                    <a:pt x="0" y="93555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71120" rIns="199136" bIns="71120" numCol="1" spcCol="1270" anchor="ctr" anchorCtr="0">
              <a:noAutofit/>
            </a:bodyPr>
            <a:lstStyle/>
            <a:p>
              <a:pPr marL="0" lvl="0" indent="0" algn="r" defTabSz="1244600">
                <a:lnSpc>
                  <a:spcPct val="90000"/>
                </a:lnSpc>
                <a:spcBef>
                  <a:spcPct val="0"/>
                </a:spcBef>
                <a:spcAft>
                  <a:spcPct val="35000"/>
                </a:spcAft>
                <a:buNone/>
              </a:pPr>
              <a:r>
                <a:rPr lang="en-US" sz="2800" b="1" kern="1200" dirty="0"/>
                <a:t>H.S.M. Burns</a:t>
              </a:r>
              <a:endParaRPr lang="en-US" sz="2800" kern="1200" dirty="0"/>
            </a:p>
          </p:txBody>
        </p:sp>
        <p:sp>
          <p:nvSpPr>
            <p:cNvPr id="8" name="Left Brace 7">
              <a:extLst>
                <a:ext uri="{FF2B5EF4-FFF2-40B4-BE49-F238E27FC236}">
                  <a16:creationId xmlns:a16="http://schemas.microsoft.com/office/drawing/2014/main" id="{4DCA4797-BE6B-47A1-BABD-38C469AFD598}"/>
                </a:ext>
              </a:extLst>
            </p:cNvPr>
            <p:cNvSpPr/>
            <p:nvPr/>
          </p:nvSpPr>
          <p:spPr>
            <a:xfrm>
              <a:off x="2516609" y="2971485"/>
              <a:ext cx="411078" cy="1783392"/>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7F916015-6A02-4885-985A-F57D639E9A9A}"/>
                </a:ext>
              </a:extLst>
            </p:cNvPr>
            <p:cNvSpPr/>
            <p:nvPr/>
          </p:nvSpPr>
          <p:spPr>
            <a:xfrm>
              <a:off x="3092118" y="2971485"/>
              <a:ext cx="5590663" cy="1783392"/>
            </a:xfrm>
            <a:custGeom>
              <a:avLst/>
              <a:gdLst>
                <a:gd name="connsiteX0" fmla="*/ 0 w 5590663"/>
                <a:gd name="connsiteY0" fmla="*/ 0 h 1783392"/>
                <a:gd name="connsiteX1" fmla="*/ 5590663 w 5590663"/>
                <a:gd name="connsiteY1" fmla="*/ 0 h 1783392"/>
                <a:gd name="connsiteX2" fmla="*/ 5590663 w 5590663"/>
                <a:gd name="connsiteY2" fmla="*/ 1783392 h 1783392"/>
                <a:gd name="connsiteX3" fmla="*/ 0 w 5590663"/>
                <a:gd name="connsiteY3" fmla="*/ 1783392 h 1783392"/>
                <a:gd name="connsiteX4" fmla="*/ 0 w 5590663"/>
                <a:gd name="connsiteY4" fmla="*/ 0 h 1783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783392">
                  <a:moveTo>
                    <a:pt x="0" y="0"/>
                  </a:moveTo>
                  <a:lnTo>
                    <a:pt x="5590663" y="0"/>
                  </a:lnTo>
                  <a:lnTo>
                    <a:pt x="5590663" y="1783392"/>
                  </a:lnTo>
                  <a:lnTo>
                    <a:pt x="0" y="1783392"/>
                  </a:lnTo>
                  <a:lnTo>
                    <a:pt x="0" y="0"/>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a:t>A good manager is a man who isn’t worried about his own career but rather the careers of those who work for him.</a:t>
              </a:r>
            </a:p>
          </p:txBody>
        </p:sp>
        <p:sp>
          <p:nvSpPr>
            <p:cNvPr id="10" name="Freeform: Shape 9">
              <a:extLst>
                <a:ext uri="{FF2B5EF4-FFF2-40B4-BE49-F238E27FC236}">
                  <a16:creationId xmlns:a16="http://schemas.microsoft.com/office/drawing/2014/main" id="{E2F9C5F8-88F4-4E5B-9691-651E1C6BFF29}"/>
                </a:ext>
              </a:extLst>
            </p:cNvPr>
            <p:cNvSpPr/>
            <p:nvPr/>
          </p:nvSpPr>
          <p:spPr>
            <a:xfrm>
              <a:off x="461218" y="4899531"/>
              <a:ext cx="2055390" cy="935550"/>
            </a:xfrm>
            <a:custGeom>
              <a:avLst/>
              <a:gdLst>
                <a:gd name="connsiteX0" fmla="*/ 0 w 2055390"/>
                <a:gd name="connsiteY0" fmla="*/ 0 h 935550"/>
                <a:gd name="connsiteX1" fmla="*/ 2055390 w 2055390"/>
                <a:gd name="connsiteY1" fmla="*/ 0 h 935550"/>
                <a:gd name="connsiteX2" fmla="*/ 2055390 w 2055390"/>
                <a:gd name="connsiteY2" fmla="*/ 935550 h 935550"/>
                <a:gd name="connsiteX3" fmla="*/ 0 w 2055390"/>
                <a:gd name="connsiteY3" fmla="*/ 935550 h 935550"/>
                <a:gd name="connsiteX4" fmla="*/ 0 w 2055390"/>
                <a:gd name="connsiteY4" fmla="*/ 0 h 935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935550">
                  <a:moveTo>
                    <a:pt x="0" y="0"/>
                  </a:moveTo>
                  <a:lnTo>
                    <a:pt x="2055390" y="0"/>
                  </a:lnTo>
                  <a:lnTo>
                    <a:pt x="2055390" y="935550"/>
                  </a:lnTo>
                  <a:lnTo>
                    <a:pt x="0" y="93555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71120" rIns="199136" bIns="71120" numCol="1" spcCol="1270" anchor="ctr" anchorCtr="0">
              <a:noAutofit/>
            </a:bodyPr>
            <a:lstStyle/>
            <a:p>
              <a:pPr marL="0" lvl="0" indent="0" algn="r" defTabSz="1244600">
                <a:lnSpc>
                  <a:spcPct val="90000"/>
                </a:lnSpc>
                <a:spcBef>
                  <a:spcPct val="0"/>
                </a:spcBef>
                <a:spcAft>
                  <a:spcPct val="35000"/>
                </a:spcAft>
                <a:buNone/>
              </a:pPr>
              <a:r>
                <a:rPr lang="en-US" sz="2800" b="1" kern="1200" dirty="0"/>
                <a:t>Robert Heller</a:t>
              </a:r>
              <a:endParaRPr lang="en-US" sz="2800" kern="1200" dirty="0"/>
            </a:p>
          </p:txBody>
        </p:sp>
        <p:sp>
          <p:nvSpPr>
            <p:cNvPr id="11" name="Left Brace 10">
              <a:extLst>
                <a:ext uri="{FF2B5EF4-FFF2-40B4-BE49-F238E27FC236}">
                  <a16:creationId xmlns:a16="http://schemas.microsoft.com/office/drawing/2014/main" id="{9C967093-EA93-43DE-83A7-EC892D1A2873}"/>
                </a:ext>
              </a:extLst>
            </p:cNvPr>
            <p:cNvSpPr/>
            <p:nvPr/>
          </p:nvSpPr>
          <p:spPr>
            <a:xfrm>
              <a:off x="2516609" y="4855677"/>
              <a:ext cx="411078" cy="1023257"/>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12" name="Freeform: Shape 11">
              <a:extLst>
                <a:ext uri="{FF2B5EF4-FFF2-40B4-BE49-F238E27FC236}">
                  <a16:creationId xmlns:a16="http://schemas.microsoft.com/office/drawing/2014/main" id="{6D9970E8-D3B9-4DEF-AF64-AF783EB70C00}"/>
                </a:ext>
              </a:extLst>
            </p:cNvPr>
            <p:cNvSpPr/>
            <p:nvPr/>
          </p:nvSpPr>
          <p:spPr>
            <a:xfrm>
              <a:off x="3092118" y="4855677"/>
              <a:ext cx="5590663" cy="1023257"/>
            </a:xfrm>
            <a:custGeom>
              <a:avLst/>
              <a:gdLst>
                <a:gd name="connsiteX0" fmla="*/ 0 w 5590663"/>
                <a:gd name="connsiteY0" fmla="*/ 0 h 1023257"/>
                <a:gd name="connsiteX1" fmla="*/ 5590663 w 5590663"/>
                <a:gd name="connsiteY1" fmla="*/ 0 h 1023257"/>
                <a:gd name="connsiteX2" fmla="*/ 5590663 w 5590663"/>
                <a:gd name="connsiteY2" fmla="*/ 1023257 h 1023257"/>
                <a:gd name="connsiteX3" fmla="*/ 0 w 5590663"/>
                <a:gd name="connsiteY3" fmla="*/ 1023257 h 1023257"/>
                <a:gd name="connsiteX4" fmla="*/ 0 w 5590663"/>
                <a:gd name="connsiteY4" fmla="*/ 0 h 1023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023257">
                  <a:moveTo>
                    <a:pt x="0" y="0"/>
                  </a:moveTo>
                  <a:lnTo>
                    <a:pt x="5590663" y="0"/>
                  </a:lnTo>
                  <a:lnTo>
                    <a:pt x="5590663" y="1023257"/>
                  </a:lnTo>
                  <a:lnTo>
                    <a:pt x="0" y="1023257"/>
                  </a:lnTo>
                  <a:lnTo>
                    <a:pt x="0" y="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a:t>Effective management always means asking the right question.</a:t>
              </a:r>
            </a:p>
          </p:txBody>
        </p:sp>
      </p:gr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5" name="Text Placeholder 4">
            <a:extLst>
              <a:ext uri="{FF2B5EF4-FFF2-40B4-BE49-F238E27FC236}">
                <a16:creationId xmlns:a16="http://schemas.microsoft.com/office/drawing/2014/main" id="{37159CD6-F23A-45A9-B494-E95EC16EA9F3}"/>
              </a:ext>
            </a:extLst>
          </p:cNvPr>
          <p:cNvSpPr>
            <a:spLocks noGrp="1"/>
          </p:cNvSpPr>
          <p:nvPr>
            <p:ph type="body" sz="quarter" idx="10"/>
          </p:nvPr>
        </p:nvSpPr>
        <p:spPr/>
        <p:txBody>
          <a:bodyPr/>
          <a:lstStyle/>
          <a:p>
            <a:r>
              <a:rPr lang="en-US" dirty="0"/>
              <a:t>Recap and Reflection Wrap-up</a:t>
            </a:r>
          </a:p>
        </p:txBody>
      </p:sp>
      <p:sp>
        <p:nvSpPr>
          <p:cNvPr id="26" name="Rectangle 25"/>
          <p:cNvSpPr/>
          <p:nvPr/>
        </p:nvSpPr>
        <p:spPr>
          <a:xfrm>
            <a:off x="-612576" y="249289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86816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of your original response would have changed if you knew the insights provided today?</a:t>
            </a:r>
            <a:br>
              <a:rPr lang="en-US" dirty="0"/>
            </a:br>
            <a:endParaRPr lang="en-US" dirty="0"/>
          </a:p>
        </p:txBody>
      </p:sp>
      <p:sp>
        <p:nvSpPr>
          <p:cNvPr id="6" name="Content Placeholder 5">
            <a:extLst>
              <a:ext uri="{FF2B5EF4-FFF2-40B4-BE49-F238E27FC236}">
                <a16:creationId xmlns:a16="http://schemas.microsoft.com/office/drawing/2014/main" id="{0F353EEA-897C-4C3B-AFF6-C8DA509AEEAF}"/>
              </a:ext>
            </a:extLst>
          </p:cNvPr>
          <p:cNvSpPr>
            <a:spLocks noGrp="1"/>
          </p:cNvSpPr>
          <p:nvPr>
            <p:ph sz="quarter" idx="10"/>
          </p:nvPr>
        </p:nvSpPr>
        <p:spPr>
          <a:prstGeom prst="rect">
            <a:avLst/>
          </a:prstGeom>
        </p:spPr>
        <p:txBody>
          <a:bodyPr/>
          <a:lstStyle/>
          <a:p>
            <a:r>
              <a:rPr lang="en-US" dirty="0"/>
              <a:t>Revisiting Your Responses</a:t>
            </a:r>
          </a:p>
        </p:txBody>
      </p:sp>
      <p:sp>
        <p:nvSpPr>
          <p:cNvPr id="48" name="Rectangle 47"/>
          <p:cNvSpPr/>
          <p:nvPr/>
        </p:nvSpPr>
        <p:spPr>
          <a:xfrm>
            <a:off x="9142720" y="1340768"/>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9142720" y="1797324"/>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9142720" y="2253880"/>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9142720" y="2710436"/>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9142720" y="3166992"/>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56" name="Rectangle 55"/>
          <p:cNvSpPr/>
          <p:nvPr/>
        </p:nvSpPr>
        <p:spPr>
          <a:xfrm>
            <a:off x="9142720" y="3623546"/>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6" name="Rectangle 15">
            <a:extLst>
              <a:ext uri="{FF2B5EF4-FFF2-40B4-BE49-F238E27FC236}">
                <a16:creationId xmlns:a16="http://schemas.microsoft.com/office/drawing/2014/main" id="{0DC77931-361F-419B-B45F-4A175B221E8A}"/>
              </a:ext>
            </a:extLst>
          </p:cNvPr>
          <p:cNvSpPr/>
          <p:nvPr/>
        </p:nvSpPr>
        <p:spPr>
          <a:xfrm>
            <a:off x="-690760" y="5419907"/>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5" name="Rectangle 4">
            <a:extLst>
              <a:ext uri="{FF2B5EF4-FFF2-40B4-BE49-F238E27FC236}">
                <a16:creationId xmlns:a16="http://schemas.microsoft.com/office/drawing/2014/main" id="{204F9137-1B9E-443C-9E9A-BFBEFF7EA689}"/>
              </a:ext>
            </a:extLst>
          </p:cNvPr>
          <p:cNvSpPr/>
          <p:nvPr/>
        </p:nvSpPr>
        <p:spPr>
          <a:xfrm>
            <a:off x="9327672" y="5113745"/>
            <a:ext cx="4572000" cy="1477328"/>
          </a:xfrm>
          <a:prstGeom prst="rect">
            <a:avLst/>
          </a:prstGeom>
        </p:spPr>
        <p:txBody>
          <a:bodyPr>
            <a:spAutoFit/>
          </a:bodyPr>
          <a:lstStyle/>
          <a:p>
            <a:r>
              <a:rPr lang="en-US" strike="sngStrike" dirty="0"/>
              <a:t>Think of a recent situation where you felt anxious, frustrated, disappointed, or any other unpleasant emotion.</a:t>
            </a:r>
          </a:p>
          <a:p>
            <a:endParaRPr lang="en-US" strike="sngStrike" dirty="0"/>
          </a:p>
          <a:p>
            <a:r>
              <a:rPr lang="en-US" strike="sngStrike" dirty="0"/>
              <a:t>How did you address it?</a:t>
            </a:r>
          </a:p>
        </p:txBody>
      </p:sp>
      <p:sp>
        <p:nvSpPr>
          <p:cNvPr id="15" name="Text Placeholder 13">
            <a:extLst>
              <a:ext uri="{FF2B5EF4-FFF2-40B4-BE49-F238E27FC236}">
                <a16:creationId xmlns:a16="http://schemas.microsoft.com/office/drawing/2014/main" id="{C7D58E5A-FC20-4198-A4FF-7B18050672D1}"/>
              </a:ext>
            </a:extLst>
          </p:cNvPr>
          <p:cNvSpPr txBox="1">
            <a:spLocks/>
          </p:cNvSpPr>
          <p:nvPr/>
        </p:nvSpPr>
        <p:spPr>
          <a:xfrm>
            <a:off x="146472" y="3068960"/>
            <a:ext cx="8784976" cy="405759"/>
          </a:xfrm>
          <a:prstGeom prst="rect">
            <a:avLst/>
          </a:prstGeom>
          <a:noFill/>
        </p:spPr>
        <p:txBody>
          <a:bodyPr/>
          <a:lstStyle>
            <a:lvl1pPr marL="0" indent="0" algn="l" rtl="0" eaLnBrk="0" fontAlgn="base" hangingPunct="0">
              <a:spcBef>
                <a:spcPct val="20000"/>
              </a:spcBef>
              <a:spcAft>
                <a:spcPct val="0"/>
              </a:spcAft>
              <a:buFont typeface="Arial"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rtl="0" eaLnBrk="0" fontAlgn="base" hangingPunct="0">
              <a:spcBef>
                <a:spcPct val="20000"/>
              </a:spcBef>
              <a:spcAft>
                <a:spcPct val="0"/>
              </a:spcAft>
              <a:buFont typeface="Arial" charset="0"/>
              <a:buNone/>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2A459D"/>
                </a:solidFill>
              </a:rPr>
              <a:t>Next Steps in Success</a:t>
            </a:r>
          </a:p>
        </p:txBody>
      </p:sp>
      <p:sp>
        <p:nvSpPr>
          <p:cNvPr id="18" name="Title 1">
            <a:extLst>
              <a:ext uri="{FF2B5EF4-FFF2-40B4-BE49-F238E27FC236}">
                <a16:creationId xmlns:a16="http://schemas.microsoft.com/office/drawing/2014/main" id="{038BCCAB-D8A9-4746-8550-0F4BD9D34C3D}"/>
              </a:ext>
            </a:extLst>
          </p:cNvPr>
          <p:cNvSpPr txBox="1">
            <a:spLocks/>
          </p:cNvSpPr>
          <p:nvPr/>
        </p:nvSpPr>
        <p:spPr>
          <a:xfrm>
            <a:off x="179512" y="3429000"/>
            <a:ext cx="8784976" cy="288032"/>
          </a:xfrm>
          <a:prstGeom prst="rect">
            <a:avLst/>
          </a:prstGeom>
        </p:spPr>
        <p:txBody>
          <a:bodyPr anchor="t"/>
          <a:lstStyle>
            <a:lvl1pPr algn="l" rtl="0" eaLnBrk="0" fontAlgn="base" hangingPunct="0">
              <a:spcBef>
                <a:spcPct val="0"/>
              </a:spcBef>
              <a:spcAft>
                <a:spcPct val="0"/>
              </a:spcAft>
              <a:defRPr sz="1400" kern="1200">
                <a:solidFill>
                  <a:schemeClr val="bg1">
                    <a:lumMod val="50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dirty="0"/>
              <a:t>Apply What You’ve Learned</a:t>
            </a:r>
          </a:p>
        </p:txBody>
      </p:sp>
      <p:sp>
        <p:nvSpPr>
          <p:cNvPr id="19" name="Rectangle 18">
            <a:extLst>
              <a:ext uri="{FF2B5EF4-FFF2-40B4-BE49-F238E27FC236}">
                <a16:creationId xmlns:a16="http://schemas.microsoft.com/office/drawing/2014/main" id="{17D7E95A-77D5-4896-955C-6135A7800E3E}"/>
              </a:ext>
            </a:extLst>
          </p:cNvPr>
          <p:cNvSpPr/>
          <p:nvPr/>
        </p:nvSpPr>
        <p:spPr>
          <a:xfrm>
            <a:off x="5449008" y="4207039"/>
            <a:ext cx="3888432" cy="923330"/>
          </a:xfrm>
          <a:prstGeom prst="rect">
            <a:avLst/>
          </a:prstGeom>
        </p:spPr>
        <p:txBody>
          <a:bodyPr wrap="square">
            <a:spAutoFit/>
          </a:bodyPr>
          <a:lstStyle/>
          <a:p>
            <a:pPr marL="0" indent="0">
              <a:buNone/>
            </a:pPr>
            <a:r>
              <a:rPr lang="en-US" dirty="0"/>
              <a:t>Your next step is to complete the On-the-Job section of the XXXX Career Development topic.</a:t>
            </a:r>
          </a:p>
        </p:txBody>
      </p:sp>
    </p:spTree>
    <p:extLst>
      <p:ext uri="{BB962C8B-B14F-4D97-AF65-F5344CB8AC3E}">
        <p14:creationId xmlns:p14="http://schemas.microsoft.com/office/powerpoint/2010/main" val="407339156"/>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txBox="1">
            <a:spLocks/>
          </p:cNvSpPr>
          <p:nvPr/>
        </p:nvSpPr>
        <p:spPr>
          <a:xfrm>
            <a:off x="9612560" y="3623546"/>
            <a:ext cx="1326468" cy="658216"/>
          </a:xfrm>
          <a:prstGeom prst="rect">
            <a:avLst/>
          </a:prstGeom>
          <a:solidFill>
            <a:srgbClr val="FF9100"/>
          </a:solidFill>
        </p:spPr>
        <p:txBody>
          <a:bodyPr vert="horz" lIns="91440" tIns="45720" rIns="91440" bIns="45720" rtlCol="0" anchor="ctr">
            <a:normAutofit fontScale="85000" lnSpcReduction="10000"/>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r>
              <a:rPr lang="en-US" sz="1400" dirty="0">
                <a:solidFill>
                  <a:schemeClr val="bg1"/>
                </a:solidFill>
              </a:rPr>
              <a:t>Learn – Apply –  Practice – Evaluate</a:t>
            </a:r>
          </a:p>
        </p:txBody>
      </p:sp>
      <p:sp>
        <p:nvSpPr>
          <p:cNvPr id="17" name="Content Placeholder 1"/>
          <p:cNvSpPr txBox="1">
            <a:spLocks/>
          </p:cNvSpPr>
          <p:nvPr/>
        </p:nvSpPr>
        <p:spPr bwMode="auto">
          <a:xfrm>
            <a:off x="8100392" y="4430250"/>
            <a:ext cx="5266928"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sz="1800" strike="sngStrike" dirty="0"/>
              <a:t>Which insights of leadership and influence from today’s session will you apply immediately?</a:t>
            </a:r>
          </a:p>
        </p:txBody>
      </p:sp>
      <p:sp>
        <p:nvSpPr>
          <p:cNvPr id="11" name="Rectangle 10">
            <a:extLst>
              <a:ext uri="{FF2B5EF4-FFF2-40B4-BE49-F238E27FC236}">
                <a16:creationId xmlns:a16="http://schemas.microsoft.com/office/drawing/2014/main" id="{7503F8CE-6BB4-4283-8D05-72F26F70D15B}"/>
              </a:ext>
            </a:extLst>
          </p:cNvPr>
          <p:cNvSpPr/>
          <p:nvPr/>
        </p:nvSpPr>
        <p:spPr>
          <a:xfrm>
            <a:off x="-828600" y="356524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3" name="Title 12">
            <a:extLst>
              <a:ext uri="{FF2B5EF4-FFF2-40B4-BE49-F238E27FC236}">
                <a16:creationId xmlns:a16="http://schemas.microsoft.com/office/drawing/2014/main" id="{1A1EC27B-F436-49AE-9BCF-F3EECC65A6FD}"/>
              </a:ext>
            </a:extLst>
          </p:cNvPr>
          <p:cNvSpPr>
            <a:spLocks noGrp="1"/>
          </p:cNvSpPr>
          <p:nvPr>
            <p:ph type="title"/>
          </p:nvPr>
        </p:nvSpPr>
        <p:spPr/>
        <p:txBody>
          <a:bodyPr/>
          <a:lstStyle/>
          <a:p>
            <a:r>
              <a:rPr lang="en-US" dirty="0"/>
              <a:t>Survey</a:t>
            </a:r>
          </a:p>
        </p:txBody>
      </p:sp>
      <p:sp>
        <p:nvSpPr>
          <p:cNvPr id="14" name="Text Placeholder 13">
            <a:extLst>
              <a:ext uri="{FF2B5EF4-FFF2-40B4-BE49-F238E27FC236}">
                <a16:creationId xmlns:a16="http://schemas.microsoft.com/office/drawing/2014/main" id="{7E249B0A-5262-4228-8EF4-64D85ABE2986}"/>
              </a:ext>
            </a:extLst>
          </p:cNvPr>
          <p:cNvSpPr>
            <a:spLocks noGrp="1"/>
          </p:cNvSpPr>
          <p:nvPr>
            <p:ph sz="quarter" idx="10"/>
          </p:nvPr>
        </p:nvSpPr>
        <p:spPr>
          <a:prstGeom prst="rect">
            <a:avLst/>
          </a:prstGeom>
        </p:spPr>
        <p:txBody>
          <a:bodyPr/>
          <a:lstStyle/>
          <a:p>
            <a:r>
              <a:rPr lang="en-US" dirty="0"/>
              <a:t>Thank you!</a:t>
            </a:r>
          </a:p>
        </p:txBody>
      </p:sp>
      <p:sp>
        <p:nvSpPr>
          <p:cNvPr id="15" name="Rectangle 14">
            <a:extLst>
              <a:ext uri="{FF2B5EF4-FFF2-40B4-BE49-F238E27FC236}">
                <a16:creationId xmlns:a16="http://schemas.microsoft.com/office/drawing/2014/main" id="{AB6C3694-6265-4C2C-ADD8-3ABA5FC0DF64}"/>
              </a:ext>
            </a:extLst>
          </p:cNvPr>
          <p:cNvSpPr/>
          <p:nvPr/>
        </p:nvSpPr>
        <p:spPr>
          <a:xfrm>
            <a:off x="9155440" y="795466"/>
            <a:ext cx="4572000" cy="1200329"/>
          </a:xfrm>
          <a:prstGeom prst="rect">
            <a:avLst/>
          </a:prstGeom>
        </p:spPr>
        <p:txBody>
          <a:bodyPr>
            <a:spAutoFit/>
          </a:bodyPr>
          <a:lstStyle/>
          <a:p>
            <a:pPr defTabSz="471145">
              <a:defRPr/>
            </a:pPr>
            <a:r>
              <a:rPr lang="en-US" dirty="0"/>
              <a:t>[Time: 1/2 minute]</a:t>
            </a:r>
          </a:p>
          <a:p>
            <a:endParaRPr lang="en-US" b="1" dirty="0"/>
          </a:p>
          <a:p>
            <a:r>
              <a:rPr lang="en-US" i="1" dirty="0"/>
              <a:t>Instructions:</a:t>
            </a:r>
            <a:r>
              <a:rPr lang="en-US" dirty="0"/>
              <a:t> Thank participants for their time and active participation.</a:t>
            </a:r>
          </a:p>
        </p:txBody>
      </p:sp>
    </p:spTree>
    <p:extLst>
      <p:ext uri="{BB962C8B-B14F-4D97-AF65-F5344CB8AC3E}">
        <p14:creationId xmlns:p14="http://schemas.microsoft.com/office/powerpoint/2010/main" val="2386403046"/>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3780833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584970944"/>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38721498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F664D872-0F5A-4D61-83C8-53C7EB9FACF1}"/>
              </a:ext>
            </a:extLst>
          </p:cNvPr>
          <p:cNvSpPr>
            <a:spLocks noGrp="1"/>
          </p:cNvSpPr>
          <p:nvPr>
            <p:ph sz="quarter" idx="11"/>
          </p:nvPr>
        </p:nvSpPr>
        <p:spPr/>
        <p:txBody>
          <a:bodyPr/>
          <a:lstStyle/>
          <a:p>
            <a:endParaRPr lang="en-US"/>
          </a:p>
        </p:txBody>
      </p:sp>
      <p:sp>
        <p:nvSpPr>
          <p:cNvPr id="13314" name="Title 1"/>
          <p:cNvSpPr>
            <a:spLocks noGrp="1"/>
          </p:cNvSpPr>
          <p:nvPr>
            <p:ph type="title"/>
          </p:nvPr>
        </p:nvSpPr>
        <p:spPr/>
        <p:txBody>
          <a:bodyPr/>
          <a:lstStyle/>
          <a:p>
            <a:r>
              <a:rPr lang="en-US" dirty="0"/>
              <a:t>Why Does Management Matter?</a:t>
            </a:r>
          </a:p>
        </p:txBody>
      </p:sp>
      <p:grpSp>
        <p:nvGrpSpPr>
          <p:cNvPr id="2" name="Group 1">
            <a:extLst>
              <a:ext uri="{FF2B5EF4-FFF2-40B4-BE49-F238E27FC236}">
                <a16:creationId xmlns:a16="http://schemas.microsoft.com/office/drawing/2014/main" id="{65ABB19A-FD67-40D4-BD81-DD13FDD0702F}"/>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146D0A27-FB0D-45D9-8012-BE2E355042B1}"/>
                </a:ext>
              </a:extLst>
            </p:cNvPr>
            <p:cNvSpPr/>
            <p:nvPr/>
          </p:nvSpPr>
          <p:spPr>
            <a:xfrm>
              <a:off x="457200" y="2143461"/>
              <a:ext cx="8229600" cy="8568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0BDEED08-742F-4B60-8ACA-2B4CB1DDC223}"/>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Reduce turnover</a:t>
              </a:r>
            </a:p>
          </p:txBody>
        </p:sp>
        <p:sp>
          <p:nvSpPr>
            <p:cNvPr id="6" name="Rectangle 5">
              <a:extLst>
                <a:ext uri="{FF2B5EF4-FFF2-40B4-BE49-F238E27FC236}">
                  <a16:creationId xmlns:a16="http://schemas.microsoft.com/office/drawing/2014/main" id="{78BD8C78-1F59-4A3A-8917-63DE45DF2FF4}"/>
                </a:ext>
              </a:extLst>
            </p:cNvPr>
            <p:cNvSpPr/>
            <p:nvPr/>
          </p:nvSpPr>
          <p:spPr>
            <a:xfrm>
              <a:off x="457200" y="3685701"/>
              <a:ext cx="8229600" cy="8568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EBB85D68-2AAA-4F23-BCCB-8EA10911899E}"/>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Lowers cost</a:t>
              </a:r>
            </a:p>
          </p:txBody>
        </p:sp>
        <p:sp>
          <p:nvSpPr>
            <p:cNvPr id="8" name="Rectangle 7">
              <a:extLst>
                <a:ext uri="{FF2B5EF4-FFF2-40B4-BE49-F238E27FC236}">
                  <a16:creationId xmlns:a16="http://schemas.microsoft.com/office/drawing/2014/main" id="{36351D2E-F550-442C-900C-E88F857D36DB}"/>
                </a:ext>
              </a:extLst>
            </p:cNvPr>
            <p:cNvSpPr/>
            <p:nvPr/>
          </p:nvSpPr>
          <p:spPr>
            <a:xfrm>
              <a:off x="457200" y="5227941"/>
              <a:ext cx="8229600" cy="856800"/>
            </a:xfrm>
            <a:prstGeom prst="rect">
              <a:avLst/>
            </a:pr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79E3D669-ABD7-4889-987E-4203D348C51F}"/>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Increase earning</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30654931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FAD4FF5F-1CF9-41C1-B6CD-272509061945}"/>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noProof="0" dirty="0"/>
              <a:t>Case Study</a:t>
            </a:r>
          </a:p>
        </p:txBody>
      </p:sp>
      <p:grpSp>
        <p:nvGrpSpPr>
          <p:cNvPr id="3" name="Group 2">
            <a:extLst>
              <a:ext uri="{FF2B5EF4-FFF2-40B4-BE49-F238E27FC236}">
                <a16:creationId xmlns:a16="http://schemas.microsoft.com/office/drawing/2014/main" id="{87054D13-E848-4D76-AF48-FEC6AEA618F6}"/>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1F53CB7C-654B-467C-9862-D1E50C418E99}"/>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2834" tIns="71879" rIns="92834" bIns="71879" numCol="1" spcCol="1270" anchor="ctr" anchorCtr="0">
              <a:noAutofit/>
            </a:bodyPr>
            <a:lstStyle/>
            <a:p>
              <a:pPr marL="0" lvl="0" indent="0" algn="ctr" defTabSz="1466850">
                <a:lnSpc>
                  <a:spcPct val="90000"/>
                </a:lnSpc>
                <a:spcBef>
                  <a:spcPct val="0"/>
                </a:spcBef>
                <a:spcAft>
                  <a:spcPct val="35000"/>
                </a:spcAft>
                <a:buNone/>
              </a:pPr>
              <a:r>
                <a:rPr lang="en-US" sz="3300" kern="1200" dirty="0"/>
                <a:t>David fumbled to get all his ducks in a row</a:t>
              </a:r>
            </a:p>
          </p:txBody>
        </p:sp>
        <p:sp>
          <p:nvSpPr>
            <p:cNvPr id="5" name="Rectangle: Rounded Corners 4">
              <a:extLst>
                <a:ext uri="{FF2B5EF4-FFF2-40B4-BE49-F238E27FC236}">
                  <a16:creationId xmlns:a16="http://schemas.microsoft.com/office/drawing/2014/main" id="{B5370C25-C56D-46B0-A4EA-A190710F2780}"/>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75203516-1BA7-44AF-B9D5-D4E4E439C6E1}"/>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His boss, Emily, saw that he carried the weight of the world on his shoulders </a:t>
              </a:r>
            </a:p>
          </p:txBody>
        </p:sp>
        <p:sp>
          <p:nvSpPr>
            <p:cNvPr id="7" name="Rectangle: Rounded Corners 6">
              <a:extLst>
                <a:ext uri="{FF2B5EF4-FFF2-40B4-BE49-F238E27FC236}">
                  <a16:creationId xmlns:a16="http://schemas.microsoft.com/office/drawing/2014/main" id="{902BAC2D-9F69-4413-BE6A-D3C8C406BB3A}"/>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AB62CF9C-1B46-468A-87FB-37BA5707F42E}"/>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Emily helped David to identify how long each task would take </a:t>
              </a:r>
            </a:p>
          </p:txBody>
        </p:sp>
        <p:sp>
          <p:nvSpPr>
            <p:cNvPr id="9" name="Rectangle: Rounded Corners 8">
              <a:extLst>
                <a:ext uri="{FF2B5EF4-FFF2-40B4-BE49-F238E27FC236}">
                  <a16:creationId xmlns:a16="http://schemas.microsoft.com/office/drawing/2014/main" id="{0FD20E90-A5C1-45B6-B556-EB3F5A71A659}"/>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A24C6DA8-5565-4C53-B984-B21D4812FE02}"/>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also showed him how to identify the top employees </a:t>
              </a:r>
            </a:p>
          </p:txBody>
        </p:sp>
      </p:grpSp>
    </p:spTree>
    <p:extLst>
      <p:ext uri="{BB962C8B-B14F-4D97-AF65-F5344CB8AC3E}">
        <p14:creationId xmlns:p14="http://schemas.microsoft.com/office/powerpoint/2010/main" val="28331108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In a business setting, what do managers ensure?</a:t>
            </a:r>
          </a:p>
          <a:p>
            <a:pPr marL="685800" lvl="0">
              <a:lnSpc>
                <a:spcPct val="115000"/>
              </a:lnSpc>
              <a:spcBef>
                <a:spcPts val="0"/>
              </a:spcBef>
              <a:spcAft>
                <a:spcPts val="0"/>
              </a:spcAft>
              <a:buFont typeface="+mj-lt"/>
              <a:buAutoNum type="alphaLcParenR"/>
              <a:tabLst>
                <a:tab pos="228600" algn="l"/>
                <a:tab pos="457200" algn="l"/>
              </a:tabLst>
            </a:pPr>
            <a:r>
              <a:rPr lang="en-US" dirty="0">
                <a:ea typeface="Times New Roman"/>
                <a:cs typeface="Times New Roman"/>
              </a:rPr>
              <a:t>That nothing will ever get done</a:t>
            </a:r>
          </a:p>
          <a:p>
            <a:pPr marL="685800" lvl="0">
              <a:lnSpc>
                <a:spcPct val="115000"/>
              </a:lnSpc>
              <a:spcBef>
                <a:spcPts val="0"/>
              </a:spcBef>
              <a:spcAft>
                <a:spcPts val="0"/>
              </a:spcAft>
              <a:buFont typeface="+mj-lt"/>
              <a:buAutoNum type="alphaLcParenR"/>
              <a:tabLst>
                <a:tab pos="228600" algn="l"/>
                <a:tab pos="457200" algn="l"/>
              </a:tabLst>
            </a:pPr>
            <a:r>
              <a:rPr lang="en-US" dirty="0">
                <a:solidFill>
                  <a:srgbClr val="000000"/>
                </a:solidFill>
                <a:ea typeface="Times New Roman"/>
                <a:cs typeface="Times New Roman"/>
              </a:rPr>
              <a:t>That you will get a nice lunch</a:t>
            </a:r>
            <a:endParaRPr lang="en-US" dirty="0">
              <a:ea typeface="Times New Roman"/>
              <a:cs typeface="Times New Roman"/>
            </a:endParaRPr>
          </a:p>
          <a:p>
            <a:pPr marL="685800" lvl="0">
              <a:lnSpc>
                <a:spcPct val="115000"/>
              </a:lnSpc>
              <a:spcBef>
                <a:spcPts val="0"/>
              </a:spcBef>
              <a:spcAft>
                <a:spcPts val="0"/>
              </a:spcAft>
              <a:buFont typeface="+mj-lt"/>
              <a:buAutoNum type="alphaLcParenR"/>
              <a:tabLst>
                <a:tab pos="228600" algn="l"/>
                <a:tab pos="457200" algn="l"/>
              </a:tabLst>
            </a:pPr>
            <a:r>
              <a:rPr lang="en-US" dirty="0">
                <a:ea typeface="Times New Roman"/>
                <a:cs typeface="Times New Roman"/>
              </a:rPr>
              <a:t>That business runs smoothly</a:t>
            </a:r>
          </a:p>
          <a:p>
            <a:pPr marL="685800" lvl="0">
              <a:lnSpc>
                <a:spcPct val="115000"/>
              </a:lnSpc>
              <a:spcBef>
                <a:spcPts val="0"/>
              </a:spcBef>
              <a:spcAft>
                <a:spcPts val="0"/>
              </a:spcAft>
              <a:buFont typeface="+mj-lt"/>
              <a:buAutoNum type="alphaLcParenR"/>
              <a:tabLst>
                <a:tab pos="228600" algn="l"/>
                <a:tab pos="457200" algn="l"/>
              </a:tabLst>
            </a:pPr>
            <a:r>
              <a:rPr lang="en-US" dirty="0">
                <a:ea typeface="Times New Roman"/>
                <a:cs typeface="Times New Roman"/>
              </a:rPr>
              <a:t>That you will attend countless meetings</a:t>
            </a:r>
          </a:p>
          <a:p>
            <a:pPr marL="342900" lvl="0">
              <a:lnSpc>
                <a:spcPct val="115000"/>
              </a:lnSpc>
              <a:spcBef>
                <a:spcPts val="1200"/>
              </a:spcBef>
              <a:spcAft>
                <a:spcPts val="1000"/>
              </a:spcAft>
              <a:buFont typeface="+mj-lt"/>
              <a:buAutoNum type="arabicPeriod" startAt="2"/>
            </a:pPr>
            <a:r>
              <a:rPr lang="en-US" dirty="0">
                <a:ea typeface="Times New Roman"/>
                <a:cs typeface="Times New Roman"/>
              </a:rPr>
              <a:t>Managers ______________ the strategies of their superiors.</a:t>
            </a:r>
          </a:p>
          <a:p>
            <a:pPr marL="685800" lvl="0">
              <a:lnSpc>
                <a:spcPct val="115000"/>
              </a:lnSpc>
              <a:spcBef>
                <a:spcPts val="0"/>
              </a:spcBef>
              <a:spcAft>
                <a:spcPts val="0"/>
              </a:spcAft>
              <a:buFont typeface="+mj-lt"/>
              <a:buAutoNum type="alphaLcParenR"/>
            </a:pPr>
            <a:r>
              <a:rPr lang="en-US" dirty="0">
                <a:ea typeface="Times New Roman"/>
                <a:cs typeface="Times New Roman"/>
              </a:rPr>
              <a:t>Dislike</a:t>
            </a:r>
          </a:p>
          <a:p>
            <a:pPr marL="685800" lvl="0">
              <a:lnSpc>
                <a:spcPct val="115000"/>
              </a:lnSpc>
              <a:spcBef>
                <a:spcPts val="0"/>
              </a:spcBef>
              <a:spcAft>
                <a:spcPts val="0"/>
              </a:spcAft>
              <a:buFont typeface="+mj-lt"/>
              <a:buAutoNum type="alphaLcParenR"/>
            </a:pPr>
            <a:r>
              <a:rPr lang="en-US" dirty="0">
                <a:ea typeface="Times New Roman"/>
                <a:cs typeface="Times New Roman"/>
              </a:rPr>
              <a:t>Implement</a:t>
            </a:r>
          </a:p>
          <a:p>
            <a:pPr marL="685800" lvl="0">
              <a:lnSpc>
                <a:spcPct val="115000"/>
              </a:lnSpc>
              <a:spcBef>
                <a:spcPts val="0"/>
              </a:spcBef>
              <a:spcAft>
                <a:spcPts val="0"/>
              </a:spcAft>
              <a:buFont typeface="+mj-lt"/>
              <a:buAutoNum type="alphaLcParenR"/>
            </a:pPr>
            <a:r>
              <a:rPr lang="en-US" dirty="0">
                <a:ea typeface="Times New Roman"/>
                <a:cs typeface="Times New Roman"/>
              </a:rPr>
              <a:t>Disregard</a:t>
            </a:r>
          </a:p>
          <a:p>
            <a:pPr marL="685800" lvl="0">
              <a:lnSpc>
                <a:spcPct val="115000"/>
              </a:lnSpc>
              <a:spcBef>
                <a:spcPts val="0"/>
              </a:spcBef>
              <a:spcAft>
                <a:spcPts val="0"/>
              </a:spcAft>
              <a:buFont typeface="+mj-lt"/>
              <a:buAutoNum type="alphaLcParenR"/>
            </a:pPr>
            <a:r>
              <a:rPr lang="en-US" dirty="0">
                <a:ea typeface="Times New Roman"/>
                <a:cs typeface="Times New Roman"/>
              </a:rPr>
              <a:t>Rewrite</a:t>
            </a:r>
          </a:p>
          <a:p>
            <a:endParaRPr lang="en-US" dirty="0"/>
          </a:p>
        </p:txBody>
      </p:sp>
    </p:spTree>
    <p:extLst>
      <p:ext uri="{BB962C8B-B14F-4D97-AF65-F5344CB8AC3E}">
        <p14:creationId xmlns:p14="http://schemas.microsoft.com/office/powerpoint/2010/main" val="7003752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Managers are responsible for __________ people and getting results.</a:t>
            </a:r>
          </a:p>
          <a:p>
            <a:pPr marL="685800" lvl="0">
              <a:lnSpc>
                <a:spcPct val="115000"/>
              </a:lnSpc>
              <a:spcBef>
                <a:spcPts val="0"/>
              </a:spcBef>
              <a:spcAft>
                <a:spcPts val="0"/>
              </a:spcAft>
              <a:buFont typeface="+mj-lt"/>
              <a:buAutoNum type="alphaLcParenR"/>
            </a:pPr>
            <a:r>
              <a:rPr lang="en-US" dirty="0">
                <a:ea typeface="Times New Roman"/>
                <a:cs typeface="Times New Roman"/>
              </a:rPr>
              <a:t>Embarrassing</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Manipulating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Motivating</a:t>
            </a:r>
          </a:p>
          <a:p>
            <a:pPr marL="685800" lvl="0">
              <a:lnSpc>
                <a:spcPct val="115000"/>
              </a:lnSpc>
              <a:spcBef>
                <a:spcPts val="0"/>
              </a:spcBef>
              <a:spcAft>
                <a:spcPts val="0"/>
              </a:spcAft>
              <a:buFont typeface="+mj-lt"/>
              <a:buAutoNum type="alphaLcParenR"/>
            </a:pPr>
            <a:r>
              <a:rPr lang="en-US" dirty="0">
                <a:ea typeface="Times New Roman"/>
                <a:cs typeface="Times New Roman"/>
              </a:rPr>
              <a:t>Berating</a:t>
            </a:r>
          </a:p>
          <a:p>
            <a:pPr marL="342900" lvl="0">
              <a:lnSpc>
                <a:spcPct val="115000"/>
              </a:lnSpc>
              <a:spcBef>
                <a:spcPts val="1200"/>
              </a:spcBef>
              <a:spcAft>
                <a:spcPts val="1000"/>
              </a:spcAft>
              <a:buFont typeface="+mj-lt"/>
              <a:buAutoNum type="arabicPeriod" startAt="4"/>
            </a:pPr>
            <a:r>
              <a:rPr lang="en-US" dirty="0">
                <a:ea typeface="Times New Roman"/>
                <a:cs typeface="Times New Roman"/>
              </a:rPr>
              <a:t>______________ is vital to the success of every organization.</a:t>
            </a:r>
          </a:p>
          <a:p>
            <a:pPr marL="685800" lvl="0">
              <a:lnSpc>
                <a:spcPct val="115000"/>
              </a:lnSpc>
              <a:spcBef>
                <a:spcPts val="0"/>
              </a:spcBef>
              <a:spcAft>
                <a:spcPts val="0"/>
              </a:spcAft>
              <a:buFont typeface="+mj-lt"/>
              <a:buAutoNum type="alphaLcParenR"/>
            </a:pPr>
            <a:r>
              <a:rPr lang="en-US" dirty="0">
                <a:ea typeface="Times New Roman"/>
                <a:cs typeface="Times New Roman"/>
              </a:rPr>
              <a:t>Management</a:t>
            </a:r>
          </a:p>
          <a:p>
            <a:pPr marL="685800" lvl="0">
              <a:lnSpc>
                <a:spcPct val="115000"/>
              </a:lnSpc>
              <a:spcBef>
                <a:spcPts val="0"/>
              </a:spcBef>
              <a:spcAft>
                <a:spcPts val="0"/>
              </a:spcAft>
              <a:buFont typeface="+mj-lt"/>
              <a:buAutoNum type="alphaLcParenR"/>
            </a:pPr>
            <a:r>
              <a:rPr lang="en-US" dirty="0">
                <a:ea typeface="Times New Roman"/>
                <a:cs typeface="Times New Roman"/>
              </a:rPr>
              <a:t>Pay</a:t>
            </a:r>
          </a:p>
          <a:p>
            <a:pPr marL="685800" lvl="0">
              <a:lnSpc>
                <a:spcPct val="115000"/>
              </a:lnSpc>
              <a:spcBef>
                <a:spcPts val="0"/>
              </a:spcBef>
              <a:spcAft>
                <a:spcPts val="0"/>
              </a:spcAft>
              <a:buFont typeface="+mj-lt"/>
              <a:buAutoNum type="alphaLcParenR"/>
            </a:pPr>
            <a:r>
              <a:rPr lang="en-US" dirty="0">
                <a:ea typeface="Times New Roman"/>
                <a:cs typeface="Times New Roman"/>
              </a:rPr>
              <a:t>Time</a:t>
            </a:r>
          </a:p>
          <a:p>
            <a:pPr marL="685800" lvl="0">
              <a:lnSpc>
                <a:spcPct val="115000"/>
              </a:lnSpc>
              <a:spcBef>
                <a:spcPts val="0"/>
              </a:spcBef>
              <a:spcAft>
                <a:spcPts val="0"/>
              </a:spcAft>
              <a:buFont typeface="+mj-lt"/>
              <a:buAutoNum type="alphaLcParenR"/>
            </a:pPr>
            <a:r>
              <a:rPr lang="en-US" dirty="0">
                <a:ea typeface="Times New Roman"/>
                <a:cs typeface="Times New Roman"/>
              </a:rPr>
              <a:t>Purpose</a:t>
            </a:r>
          </a:p>
          <a:p>
            <a:endParaRPr lang="en-US" dirty="0"/>
          </a:p>
        </p:txBody>
      </p:sp>
    </p:spTree>
    <p:extLst>
      <p:ext uri="{BB962C8B-B14F-4D97-AF65-F5344CB8AC3E}">
        <p14:creationId xmlns:p14="http://schemas.microsoft.com/office/powerpoint/2010/main" val="29112356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What does a manager do for its team?</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Irritate and annoy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Coordinate and organize</a:t>
            </a:r>
          </a:p>
          <a:p>
            <a:pPr marL="685800" lvl="0">
              <a:lnSpc>
                <a:spcPct val="115000"/>
              </a:lnSpc>
              <a:spcBef>
                <a:spcPts val="0"/>
              </a:spcBef>
              <a:spcAft>
                <a:spcPts val="0"/>
              </a:spcAft>
              <a:buFont typeface="+mj-lt"/>
              <a:buAutoNum type="alphaLcParenR"/>
            </a:pPr>
            <a:r>
              <a:rPr lang="en-US" dirty="0">
                <a:ea typeface="Times New Roman"/>
                <a:cs typeface="Times New Roman"/>
              </a:rPr>
              <a:t>Manipulate and coerce</a:t>
            </a:r>
          </a:p>
          <a:p>
            <a:pPr marL="685800" lvl="0">
              <a:lnSpc>
                <a:spcPct val="115000"/>
              </a:lnSpc>
              <a:spcBef>
                <a:spcPts val="0"/>
              </a:spcBef>
              <a:spcAft>
                <a:spcPts val="0"/>
              </a:spcAft>
              <a:buFont typeface="+mj-lt"/>
              <a:buAutoNum type="alphaLcParenR"/>
            </a:pPr>
            <a:r>
              <a:rPr lang="en-US" dirty="0">
                <a:ea typeface="Times New Roman"/>
                <a:cs typeface="Times New Roman"/>
              </a:rPr>
              <a:t>Disregard and avoid</a:t>
            </a:r>
          </a:p>
          <a:p>
            <a:pPr marL="342900" lvl="0">
              <a:lnSpc>
                <a:spcPct val="115000"/>
              </a:lnSpc>
              <a:spcBef>
                <a:spcPts val="1200"/>
              </a:spcBef>
              <a:spcAft>
                <a:spcPts val="1000"/>
              </a:spcAft>
              <a:buFont typeface="+mj-lt"/>
              <a:buAutoNum type="arabicPeriod" startAt="6"/>
            </a:pPr>
            <a:r>
              <a:rPr lang="en-US" dirty="0">
                <a:ea typeface="Times New Roman"/>
                <a:cs typeface="Times New Roman"/>
              </a:rPr>
              <a:t>A manager should coordinate and organized based on what?</a:t>
            </a:r>
          </a:p>
          <a:p>
            <a:pPr marL="685800" lvl="0">
              <a:lnSpc>
                <a:spcPct val="115000"/>
              </a:lnSpc>
              <a:spcBef>
                <a:spcPts val="0"/>
              </a:spcBef>
              <a:spcAft>
                <a:spcPts val="0"/>
              </a:spcAft>
              <a:buFont typeface="+mj-lt"/>
              <a:buAutoNum type="alphaLcParenR"/>
            </a:pPr>
            <a:r>
              <a:rPr lang="en-US" dirty="0">
                <a:ea typeface="Times New Roman"/>
                <a:cs typeface="Times New Roman"/>
              </a:rPr>
              <a:t>Attitudes, resistance level, and ability</a:t>
            </a:r>
          </a:p>
          <a:p>
            <a:pPr marL="685800" lvl="0">
              <a:lnSpc>
                <a:spcPct val="115000"/>
              </a:lnSpc>
              <a:spcBef>
                <a:spcPts val="0"/>
              </a:spcBef>
              <a:spcAft>
                <a:spcPts val="0"/>
              </a:spcAft>
              <a:buFont typeface="+mj-lt"/>
              <a:buAutoNum type="alphaLcParenR"/>
            </a:pPr>
            <a:r>
              <a:rPr lang="en-US" dirty="0">
                <a:ea typeface="Times New Roman"/>
                <a:cs typeface="Times New Roman"/>
              </a:rPr>
              <a:t>Hourly wage, schedules, and distance</a:t>
            </a:r>
          </a:p>
          <a:p>
            <a:pPr marL="685800" lvl="0">
              <a:lnSpc>
                <a:spcPct val="115000"/>
              </a:lnSpc>
              <a:spcBef>
                <a:spcPts val="0"/>
              </a:spcBef>
              <a:spcAft>
                <a:spcPts val="0"/>
              </a:spcAft>
              <a:buFont typeface="+mj-lt"/>
              <a:buAutoNum type="alphaLcParenR"/>
            </a:pPr>
            <a:r>
              <a:rPr lang="en-US" dirty="0">
                <a:ea typeface="Times New Roman"/>
                <a:cs typeface="Times New Roman"/>
              </a:rPr>
              <a:t>Policies, goals, and objectives</a:t>
            </a:r>
          </a:p>
          <a:p>
            <a:pPr marL="685800" lvl="0">
              <a:lnSpc>
                <a:spcPct val="115000"/>
              </a:lnSpc>
              <a:spcBef>
                <a:spcPts val="0"/>
              </a:spcBef>
              <a:spcAft>
                <a:spcPts val="0"/>
              </a:spcAft>
              <a:buFont typeface="+mj-lt"/>
              <a:buAutoNum type="alphaLcParenR"/>
            </a:pPr>
            <a:r>
              <a:rPr lang="en-US" dirty="0">
                <a:ea typeface="Times New Roman"/>
                <a:cs typeface="Times New Roman"/>
              </a:rPr>
              <a:t>Practice, patience, and perfection</a:t>
            </a:r>
          </a:p>
          <a:p>
            <a:endParaRPr lang="en-US" dirty="0"/>
          </a:p>
        </p:txBody>
      </p:sp>
    </p:spTree>
    <p:extLst>
      <p:ext uri="{BB962C8B-B14F-4D97-AF65-F5344CB8AC3E}">
        <p14:creationId xmlns:p14="http://schemas.microsoft.com/office/powerpoint/2010/main" val="12024496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Managers need to be both effective and ___________ in their jobs.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Redundant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Efficient</a:t>
            </a:r>
          </a:p>
          <a:p>
            <a:pPr marL="685800" lvl="0">
              <a:lnSpc>
                <a:spcPct val="115000"/>
              </a:lnSpc>
              <a:spcBef>
                <a:spcPts val="0"/>
              </a:spcBef>
              <a:spcAft>
                <a:spcPts val="0"/>
              </a:spcAft>
              <a:buFont typeface="+mj-lt"/>
              <a:buAutoNum type="alphaLcParenR"/>
            </a:pPr>
            <a:r>
              <a:rPr lang="en-US" dirty="0">
                <a:ea typeface="Times New Roman"/>
                <a:cs typeface="Times New Roman"/>
              </a:rPr>
              <a:t>Unorganized</a:t>
            </a:r>
          </a:p>
          <a:p>
            <a:pPr marL="685800" lvl="0">
              <a:lnSpc>
                <a:spcPct val="115000"/>
              </a:lnSpc>
              <a:spcBef>
                <a:spcPts val="0"/>
              </a:spcBef>
              <a:spcAft>
                <a:spcPts val="0"/>
              </a:spcAft>
              <a:buFont typeface="+mj-lt"/>
              <a:buAutoNum type="alphaLcParenR"/>
            </a:pPr>
            <a:r>
              <a:rPr lang="en-US" dirty="0">
                <a:ea typeface="Times New Roman"/>
                <a:cs typeface="Times New Roman"/>
              </a:rPr>
              <a:t>Unrelenting</a:t>
            </a:r>
          </a:p>
          <a:p>
            <a:pPr marL="342900" lvl="0">
              <a:lnSpc>
                <a:spcPct val="115000"/>
              </a:lnSpc>
              <a:spcBef>
                <a:spcPts val="1200"/>
              </a:spcBef>
              <a:spcAft>
                <a:spcPts val="1000"/>
              </a:spcAft>
              <a:buFont typeface="+mj-lt"/>
              <a:buAutoNum type="arabicPeriod" startAt="8"/>
            </a:pPr>
            <a:r>
              <a:rPr lang="en-US" dirty="0">
                <a:ea typeface="Times New Roman"/>
                <a:cs typeface="Times New Roman"/>
              </a:rPr>
              <a:t>Which of these is not an example of effective management?</a:t>
            </a:r>
          </a:p>
          <a:p>
            <a:pPr marL="685800" lvl="0">
              <a:lnSpc>
                <a:spcPct val="115000"/>
              </a:lnSpc>
              <a:spcBef>
                <a:spcPts val="0"/>
              </a:spcBef>
              <a:spcAft>
                <a:spcPts val="0"/>
              </a:spcAft>
              <a:buFont typeface="+mj-lt"/>
              <a:buAutoNum type="alphaLcParenR"/>
            </a:pPr>
            <a:r>
              <a:rPr lang="en-US" dirty="0">
                <a:ea typeface="Times New Roman"/>
                <a:cs typeface="Times New Roman"/>
              </a:rPr>
              <a:t>Develops strategies to reach goals</a:t>
            </a:r>
          </a:p>
          <a:p>
            <a:pPr marL="685800" lvl="0">
              <a:lnSpc>
                <a:spcPct val="115000"/>
              </a:lnSpc>
              <a:spcBef>
                <a:spcPts val="0"/>
              </a:spcBef>
              <a:spcAft>
                <a:spcPts val="0"/>
              </a:spcAft>
              <a:buFont typeface="+mj-lt"/>
              <a:buAutoNum type="alphaLcParenR"/>
            </a:pPr>
            <a:r>
              <a:rPr lang="en-US" dirty="0">
                <a:ea typeface="Times New Roman"/>
                <a:cs typeface="Times New Roman"/>
              </a:rPr>
              <a:t>Predicts and adapts to change</a:t>
            </a:r>
          </a:p>
          <a:p>
            <a:pPr marL="685800" lvl="0">
              <a:lnSpc>
                <a:spcPct val="115000"/>
              </a:lnSpc>
              <a:spcBef>
                <a:spcPts val="0"/>
              </a:spcBef>
              <a:spcAft>
                <a:spcPts val="0"/>
              </a:spcAft>
              <a:buFont typeface="+mj-lt"/>
              <a:buAutoNum type="alphaLcParenR"/>
            </a:pPr>
            <a:r>
              <a:rPr lang="en-US" dirty="0">
                <a:ea typeface="Times New Roman"/>
                <a:cs typeface="Times New Roman"/>
              </a:rPr>
              <a:t>Organizes company picnics</a:t>
            </a:r>
          </a:p>
          <a:p>
            <a:pPr marL="685800" lvl="0">
              <a:lnSpc>
                <a:spcPct val="115000"/>
              </a:lnSpc>
              <a:spcBef>
                <a:spcPts val="0"/>
              </a:spcBef>
              <a:spcAft>
                <a:spcPts val="0"/>
              </a:spcAft>
              <a:buFont typeface="+mj-lt"/>
              <a:buAutoNum type="alphaLcParenR"/>
            </a:pPr>
            <a:r>
              <a:rPr lang="en-US" dirty="0">
                <a:ea typeface="Times New Roman"/>
                <a:cs typeface="Times New Roman"/>
              </a:rPr>
              <a:t>Task oriented</a:t>
            </a:r>
          </a:p>
          <a:p>
            <a:endParaRPr lang="en-US" dirty="0"/>
          </a:p>
        </p:txBody>
      </p:sp>
    </p:spTree>
    <p:extLst>
      <p:ext uri="{BB962C8B-B14F-4D97-AF65-F5344CB8AC3E}">
        <p14:creationId xmlns:p14="http://schemas.microsoft.com/office/powerpoint/2010/main" val="8452572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Which of these is not an example of efficient management?</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Work oriented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Micromanaging </a:t>
            </a:r>
          </a:p>
          <a:p>
            <a:pPr marL="685800" lvl="0">
              <a:lnSpc>
                <a:spcPct val="115000"/>
              </a:lnSpc>
              <a:spcBef>
                <a:spcPts val="0"/>
              </a:spcBef>
              <a:spcAft>
                <a:spcPts val="0"/>
              </a:spcAft>
              <a:buFont typeface="+mj-lt"/>
              <a:buAutoNum type="alphaLcParenR"/>
            </a:pPr>
            <a:r>
              <a:rPr lang="en-US" dirty="0">
                <a:ea typeface="Times New Roman"/>
                <a:cs typeface="Times New Roman"/>
              </a:rPr>
              <a:t>Avoids change</a:t>
            </a:r>
          </a:p>
          <a:p>
            <a:pPr marL="685800" lvl="0">
              <a:lnSpc>
                <a:spcPct val="115000"/>
              </a:lnSpc>
              <a:spcBef>
                <a:spcPts val="0"/>
              </a:spcBef>
              <a:spcAft>
                <a:spcPts val="0"/>
              </a:spcAft>
              <a:buFont typeface="+mj-lt"/>
              <a:buAutoNum type="alphaLcParenR"/>
            </a:pPr>
            <a:r>
              <a:rPr lang="en-US" dirty="0">
                <a:ea typeface="Times New Roman"/>
                <a:cs typeface="Times New Roman"/>
              </a:rPr>
              <a:t>Adheres to job requirements</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Which of these is not a manager's responsibility?</a:t>
            </a:r>
          </a:p>
          <a:p>
            <a:pPr marL="685800" lvl="0">
              <a:lnSpc>
                <a:spcPct val="115000"/>
              </a:lnSpc>
              <a:spcBef>
                <a:spcPts val="0"/>
              </a:spcBef>
              <a:spcAft>
                <a:spcPts val="0"/>
              </a:spcAft>
              <a:buFont typeface="+mj-lt"/>
              <a:buAutoNum type="alphaLcParenR"/>
            </a:pPr>
            <a:r>
              <a:rPr lang="en-US" dirty="0">
                <a:ea typeface="Times New Roman"/>
                <a:cs typeface="Times New Roman"/>
              </a:rPr>
              <a:t>Ordering your lunch</a:t>
            </a:r>
          </a:p>
          <a:p>
            <a:pPr marL="685800" lvl="0">
              <a:lnSpc>
                <a:spcPct val="115000"/>
              </a:lnSpc>
              <a:spcBef>
                <a:spcPts val="0"/>
              </a:spcBef>
              <a:spcAft>
                <a:spcPts val="0"/>
              </a:spcAft>
              <a:buFont typeface="+mj-lt"/>
              <a:buAutoNum type="alphaLcParenR"/>
            </a:pPr>
            <a:r>
              <a:rPr lang="en-US" dirty="0">
                <a:ea typeface="Times New Roman"/>
                <a:cs typeface="Times New Roman"/>
              </a:rPr>
              <a:t>Hiring, training, and development of employees</a:t>
            </a:r>
          </a:p>
          <a:p>
            <a:pPr marL="685800" lvl="0">
              <a:lnSpc>
                <a:spcPct val="115000"/>
              </a:lnSpc>
              <a:spcBef>
                <a:spcPts val="0"/>
              </a:spcBef>
              <a:spcAft>
                <a:spcPts val="0"/>
              </a:spcAft>
              <a:buFont typeface="+mj-lt"/>
              <a:buAutoNum type="alphaLcParenR"/>
            </a:pPr>
            <a:r>
              <a:rPr lang="en-US" dirty="0">
                <a:ea typeface="Times New Roman"/>
                <a:cs typeface="Times New Roman"/>
              </a:rPr>
              <a:t>Identifying problems and coming up with solutions</a:t>
            </a:r>
          </a:p>
          <a:p>
            <a:pPr marL="685800" lvl="0">
              <a:lnSpc>
                <a:spcPct val="115000"/>
              </a:lnSpc>
              <a:spcBef>
                <a:spcPts val="0"/>
              </a:spcBef>
              <a:spcAft>
                <a:spcPts val="0"/>
              </a:spcAft>
              <a:buFont typeface="+mj-lt"/>
              <a:buAutoNum type="alphaLcParenR"/>
            </a:pPr>
            <a:r>
              <a:rPr lang="en-US" dirty="0">
                <a:ea typeface="Times New Roman"/>
                <a:cs typeface="Times New Roman"/>
              </a:rPr>
              <a:t>Meeting business goals, visions, and objectives</a:t>
            </a:r>
          </a:p>
          <a:p>
            <a:endParaRPr lang="en-US" dirty="0"/>
          </a:p>
        </p:txBody>
      </p:sp>
    </p:spTree>
    <p:extLst>
      <p:ext uri="{BB962C8B-B14F-4D97-AF65-F5344CB8AC3E}">
        <p14:creationId xmlns:p14="http://schemas.microsoft.com/office/powerpoint/2010/main" val="8016105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In a business setting, what do managers ensure?</a:t>
            </a:r>
          </a:p>
          <a:p>
            <a:pPr marL="685800" lvl="0">
              <a:lnSpc>
                <a:spcPct val="115000"/>
              </a:lnSpc>
              <a:spcBef>
                <a:spcPts val="0"/>
              </a:spcBef>
              <a:spcAft>
                <a:spcPts val="0"/>
              </a:spcAft>
              <a:buFont typeface="+mj-lt"/>
              <a:buAutoNum type="alphaLcParenR"/>
              <a:tabLst>
                <a:tab pos="228600" algn="l"/>
                <a:tab pos="457200" algn="l"/>
              </a:tabLst>
            </a:pPr>
            <a:r>
              <a:rPr lang="en-US" dirty="0">
                <a:ea typeface="Times New Roman"/>
                <a:cs typeface="Times New Roman"/>
              </a:rPr>
              <a:t>That nothing will ever get done</a:t>
            </a:r>
          </a:p>
          <a:p>
            <a:pPr marL="685800" lvl="0">
              <a:lnSpc>
                <a:spcPct val="115000"/>
              </a:lnSpc>
              <a:spcBef>
                <a:spcPts val="0"/>
              </a:spcBef>
              <a:spcAft>
                <a:spcPts val="0"/>
              </a:spcAft>
              <a:buFont typeface="+mj-lt"/>
              <a:buAutoNum type="alphaLcParenR"/>
              <a:tabLst>
                <a:tab pos="228600" algn="l"/>
                <a:tab pos="457200" algn="l"/>
              </a:tabLst>
            </a:pPr>
            <a:r>
              <a:rPr lang="en-US" dirty="0">
                <a:solidFill>
                  <a:srgbClr val="000000"/>
                </a:solidFill>
                <a:ea typeface="Times New Roman"/>
                <a:cs typeface="Times New Roman"/>
              </a:rPr>
              <a:t>That you will get a nice lunch</a:t>
            </a:r>
            <a:endParaRPr lang="en-US" dirty="0">
              <a:ea typeface="Times New Roman"/>
              <a:cs typeface="Times New Roman"/>
            </a:endParaRPr>
          </a:p>
          <a:p>
            <a:pPr marL="685800" lvl="0">
              <a:lnSpc>
                <a:spcPct val="115000"/>
              </a:lnSpc>
              <a:spcBef>
                <a:spcPts val="0"/>
              </a:spcBef>
              <a:spcAft>
                <a:spcPts val="0"/>
              </a:spcAft>
              <a:buFont typeface="+mj-lt"/>
              <a:buAutoNum type="alphaLcParenR"/>
              <a:tabLst>
                <a:tab pos="228600" algn="l"/>
                <a:tab pos="457200" algn="l"/>
              </a:tabLst>
            </a:pPr>
            <a:r>
              <a:rPr lang="en-US" dirty="0">
                <a:solidFill>
                  <a:srgbClr val="FF0000"/>
                </a:solidFill>
                <a:ea typeface="Times New Roman"/>
                <a:cs typeface="Times New Roman"/>
              </a:rPr>
              <a:t>That business runs smoothly</a:t>
            </a:r>
            <a:endParaRPr lang="en-US" dirty="0">
              <a:ea typeface="Times New Roman"/>
              <a:cs typeface="Times New Roman"/>
            </a:endParaRPr>
          </a:p>
          <a:p>
            <a:pPr marL="685800" lvl="0">
              <a:lnSpc>
                <a:spcPct val="115000"/>
              </a:lnSpc>
              <a:spcBef>
                <a:spcPts val="0"/>
              </a:spcBef>
              <a:spcAft>
                <a:spcPts val="0"/>
              </a:spcAft>
              <a:buFont typeface="+mj-lt"/>
              <a:buAutoNum type="alphaLcParenR"/>
              <a:tabLst>
                <a:tab pos="228600" algn="l"/>
                <a:tab pos="457200" algn="l"/>
              </a:tabLst>
            </a:pPr>
            <a:r>
              <a:rPr lang="en-US" dirty="0">
                <a:ea typeface="Times New Roman"/>
                <a:cs typeface="Times New Roman"/>
              </a:rPr>
              <a:t>That you will attend countless meetings</a:t>
            </a:r>
          </a:p>
          <a:p>
            <a:pPr marL="342900" lvl="0">
              <a:lnSpc>
                <a:spcPct val="115000"/>
              </a:lnSpc>
              <a:spcBef>
                <a:spcPts val="1200"/>
              </a:spcBef>
              <a:spcAft>
                <a:spcPts val="1000"/>
              </a:spcAft>
              <a:buFont typeface="+mj-lt"/>
              <a:buAutoNum type="arabicPeriod" startAt="2"/>
            </a:pPr>
            <a:r>
              <a:rPr lang="en-US" dirty="0">
                <a:ea typeface="Times New Roman"/>
                <a:cs typeface="Times New Roman"/>
              </a:rPr>
              <a:t>Managers ______________ the strategies of their superiors.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Dislike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Implement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Disregard</a:t>
            </a:r>
          </a:p>
          <a:p>
            <a:pPr marL="685800" lvl="0">
              <a:lnSpc>
                <a:spcPct val="115000"/>
              </a:lnSpc>
              <a:spcBef>
                <a:spcPts val="0"/>
              </a:spcBef>
              <a:spcAft>
                <a:spcPts val="0"/>
              </a:spcAft>
              <a:buFont typeface="+mj-lt"/>
              <a:buAutoNum type="alphaLcParenR"/>
            </a:pPr>
            <a:r>
              <a:rPr lang="en-US" dirty="0">
                <a:ea typeface="Times New Roman"/>
                <a:cs typeface="Times New Roman"/>
              </a:rPr>
              <a:t>Rewrite</a:t>
            </a:r>
          </a:p>
          <a:p>
            <a:endParaRPr lang="en-US" dirty="0"/>
          </a:p>
        </p:txBody>
      </p:sp>
    </p:spTree>
    <p:extLst>
      <p:ext uri="{BB962C8B-B14F-4D97-AF65-F5344CB8AC3E}">
        <p14:creationId xmlns:p14="http://schemas.microsoft.com/office/powerpoint/2010/main" val="2226538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Managers are responsible for __________ people and getting results.</a:t>
            </a:r>
          </a:p>
          <a:p>
            <a:pPr marL="685800" lvl="0">
              <a:lnSpc>
                <a:spcPct val="115000"/>
              </a:lnSpc>
              <a:spcBef>
                <a:spcPts val="0"/>
              </a:spcBef>
              <a:spcAft>
                <a:spcPts val="0"/>
              </a:spcAft>
              <a:buFont typeface="+mj-lt"/>
              <a:buAutoNum type="alphaLcParenR"/>
            </a:pPr>
            <a:r>
              <a:rPr lang="en-US" dirty="0">
                <a:ea typeface="Times New Roman"/>
                <a:cs typeface="Times New Roman"/>
              </a:rPr>
              <a:t>Embarrassing</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Manipulating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Motivating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Berating</a:t>
            </a:r>
          </a:p>
          <a:p>
            <a:pPr marL="342900" lvl="0">
              <a:lnSpc>
                <a:spcPct val="115000"/>
              </a:lnSpc>
              <a:spcBef>
                <a:spcPts val="1200"/>
              </a:spcBef>
              <a:spcAft>
                <a:spcPts val="1000"/>
              </a:spcAft>
              <a:buFont typeface="+mj-lt"/>
              <a:buAutoNum type="arabicPeriod" startAt="4"/>
            </a:pPr>
            <a:r>
              <a:rPr lang="en-US" dirty="0">
                <a:ea typeface="Times New Roman"/>
                <a:cs typeface="Times New Roman"/>
              </a:rPr>
              <a:t>______________ is vital to the success of every organization.</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Management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Pay</a:t>
            </a:r>
          </a:p>
          <a:p>
            <a:pPr marL="685800" lvl="0">
              <a:lnSpc>
                <a:spcPct val="115000"/>
              </a:lnSpc>
              <a:spcBef>
                <a:spcPts val="0"/>
              </a:spcBef>
              <a:spcAft>
                <a:spcPts val="0"/>
              </a:spcAft>
              <a:buFont typeface="+mj-lt"/>
              <a:buAutoNum type="alphaLcParenR"/>
            </a:pPr>
            <a:r>
              <a:rPr lang="en-US" dirty="0">
                <a:ea typeface="Times New Roman"/>
                <a:cs typeface="Times New Roman"/>
              </a:rPr>
              <a:t>Time</a:t>
            </a:r>
          </a:p>
          <a:p>
            <a:pPr marL="685800" lvl="0">
              <a:lnSpc>
                <a:spcPct val="115000"/>
              </a:lnSpc>
              <a:spcBef>
                <a:spcPts val="0"/>
              </a:spcBef>
              <a:spcAft>
                <a:spcPts val="0"/>
              </a:spcAft>
              <a:buFont typeface="+mj-lt"/>
              <a:buAutoNum type="alphaLcParenR"/>
            </a:pPr>
            <a:r>
              <a:rPr lang="en-US" dirty="0">
                <a:ea typeface="Times New Roman"/>
                <a:cs typeface="Times New Roman"/>
              </a:rPr>
              <a:t>Purpose</a:t>
            </a:r>
          </a:p>
          <a:p>
            <a:endParaRPr lang="en-US" dirty="0"/>
          </a:p>
        </p:txBody>
      </p:sp>
    </p:spTree>
    <p:extLst>
      <p:ext uri="{BB962C8B-B14F-4D97-AF65-F5344CB8AC3E}">
        <p14:creationId xmlns:p14="http://schemas.microsoft.com/office/powerpoint/2010/main" val="25997433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What does a manager do for its team?</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Irritate and annoy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Coordinate and organize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Manipulate and coerce</a:t>
            </a:r>
          </a:p>
          <a:p>
            <a:pPr marL="685800" lvl="0">
              <a:lnSpc>
                <a:spcPct val="115000"/>
              </a:lnSpc>
              <a:spcBef>
                <a:spcPts val="0"/>
              </a:spcBef>
              <a:spcAft>
                <a:spcPts val="0"/>
              </a:spcAft>
              <a:buFont typeface="+mj-lt"/>
              <a:buAutoNum type="alphaLcParenR"/>
            </a:pPr>
            <a:r>
              <a:rPr lang="en-US" dirty="0">
                <a:ea typeface="Times New Roman"/>
                <a:cs typeface="Times New Roman"/>
              </a:rPr>
              <a:t>Disregard and avoid</a:t>
            </a:r>
          </a:p>
          <a:p>
            <a:pPr marL="342900" lvl="0">
              <a:lnSpc>
                <a:spcPct val="115000"/>
              </a:lnSpc>
              <a:spcBef>
                <a:spcPts val="1200"/>
              </a:spcBef>
              <a:spcAft>
                <a:spcPts val="1000"/>
              </a:spcAft>
              <a:buFont typeface="+mj-lt"/>
              <a:buAutoNum type="arabicPeriod" startAt="6"/>
            </a:pPr>
            <a:r>
              <a:rPr lang="en-US" dirty="0">
                <a:ea typeface="Times New Roman"/>
                <a:cs typeface="Times New Roman"/>
              </a:rPr>
              <a:t>A manager should coordinate and organized based on what?</a:t>
            </a:r>
          </a:p>
          <a:p>
            <a:pPr marL="685800" lvl="0">
              <a:lnSpc>
                <a:spcPct val="115000"/>
              </a:lnSpc>
              <a:spcBef>
                <a:spcPts val="0"/>
              </a:spcBef>
              <a:spcAft>
                <a:spcPts val="0"/>
              </a:spcAft>
              <a:buFont typeface="+mj-lt"/>
              <a:buAutoNum type="alphaLcParenR"/>
            </a:pPr>
            <a:r>
              <a:rPr lang="en-US" dirty="0">
                <a:ea typeface="Times New Roman"/>
                <a:cs typeface="Times New Roman"/>
              </a:rPr>
              <a:t>Attitudes, resistance level, and ability</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Hourly wage, schedules, and distance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Policies, goals, and objectives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Practice, patience, and perfection</a:t>
            </a:r>
          </a:p>
          <a:p>
            <a:endParaRPr lang="en-US" dirty="0"/>
          </a:p>
        </p:txBody>
      </p:sp>
    </p:spTree>
    <p:extLst>
      <p:ext uri="{BB962C8B-B14F-4D97-AF65-F5344CB8AC3E}">
        <p14:creationId xmlns:p14="http://schemas.microsoft.com/office/powerpoint/2010/main" val="14285040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Managers need to be both effective and ___________ in their jobs.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Redundant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Efficient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Unorganized</a:t>
            </a:r>
          </a:p>
          <a:p>
            <a:pPr marL="685800" lvl="0">
              <a:lnSpc>
                <a:spcPct val="115000"/>
              </a:lnSpc>
              <a:spcBef>
                <a:spcPts val="0"/>
              </a:spcBef>
              <a:spcAft>
                <a:spcPts val="0"/>
              </a:spcAft>
              <a:buFont typeface="+mj-lt"/>
              <a:buAutoNum type="alphaLcParenR"/>
            </a:pPr>
            <a:r>
              <a:rPr lang="en-US" dirty="0">
                <a:ea typeface="Times New Roman"/>
                <a:cs typeface="Times New Roman"/>
              </a:rPr>
              <a:t>Unrelenting</a:t>
            </a:r>
          </a:p>
          <a:p>
            <a:pPr marL="342900" lvl="0">
              <a:lnSpc>
                <a:spcPct val="115000"/>
              </a:lnSpc>
              <a:spcBef>
                <a:spcPts val="1200"/>
              </a:spcBef>
              <a:spcAft>
                <a:spcPts val="1000"/>
              </a:spcAft>
              <a:buFont typeface="+mj-lt"/>
              <a:buAutoNum type="arabicPeriod" startAt="8"/>
            </a:pPr>
            <a:r>
              <a:rPr lang="en-US" dirty="0">
                <a:ea typeface="Times New Roman"/>
                <a:cs typeface="Times New Roman"/>
              </a:rPr>
              <a:t>Which of these is not an example of effective management?</a:t>
            </a:r>
          </a:p>
          <a:p>
            <a:pPr marL="685800" lvl="0">
              <a:lnSpc>
                <a:spcPct val="115000"/>
              </a:lnSpc>
              <a:spcBef>
                <a:spcPts val="0"/>
              </a:spcBef>
              <a:spcAft>
                <a:spcPts val="0"/>
              </a:spcAft>
              <a:buFont typeface="+mj-lt"/>
              <a:buAutoNum type="alphaLcParenR"/>
            </a:pPr>
            <a:r>
              <a:rPr lang="en-US" dirty="0">
                <a:ea typeface="Times New Roman"/>
                <a:cs typeface="Times New Roman"/>
              </a:rPr>
              <a:t>Develops strategies to reach goals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Predicts and adapts to change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Organizes company picnics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Task oriented</a:t>
            </a:r>
          </a:p>
          <a:p>
            <a:endParaRPr lang="en-US" dirty="0"/>
          </a:p>
        </p:txBody>
      </p:sp>
    </p:spTree>
    <p:extLst>
      <p:ext uri="{BB962C8B-B14F-4D97-AF65-F5344CB8AC3E}">
        <p14:creationId xmlns:p14="http://schemas.microsoft.com/office/powerpoint/2010/main" val="2822806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401026966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Which of these is not an example of efficient management?</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Work oriented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Micromanaging </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Avoids change</a:t>
            </a:r>
          </a:p>
          <a:p>
            <a:pPr marL="685800" lvl="0">
              <a:lnSpc>
                <a:spcPct val="115000"/>
              </a:lnSpc>
              <a:spcBef>
                <a:spcPts val="0"/>
              </a:spcBef>
              <a:spcAft>
                <a:spcPts val="0"/>
              </a:spcAft>
              <a:buFont typeface="+mj-lt"/>
              <a:buAutoNum type="alphaLcParenR"/>
            </a:pPr>
            <a:r>
              <a:rPr lang="en-US" dirty="0">
                <a:ea typeface="Times New Roman"/>
                <a:cs typeface="Times New Roman"/>
              </a:rPr>
              <a:t>Adheres to job requirements</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Which of these is not a manager's responsibility?</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Ordering your lunch</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Hiring, training, and development of employees</a:t>
            </a:r>
          </a:p>
          <a:p>
            <a:pPr marL="685800" lvl="0">
              <a:lnSpc>
                <a:spcPct val="115000"/>
              </a:lnSpc>
              <a:spcBef>
                <a:spcPts val="0"/>
              </a:spcBef>
              <a:spcAft>
                <a:spcPts val="0"/>
              </a:spcAft>
              <a:buFont typeface="+mj-lt"/>
              <a:buAutoNum type="alphaLcParenR"/>
            </a:pPr>
            <a:r>
              <a:rPr lang="en-US" dirty="0">
                <a:ea typeface="Times New Roman"/>
                <a:cs typeface="Times New Roman"/>
              </a:rPr>
              <a:t>Identifying problems and coming up with solutions</a:t>
            </a:r>
          </a:p>
          <a:p>
            <a:pPr marL="685800" lvl="0">
              <a:lnSpc>
                <a:spcPct val="115000"/>
              </a:lnSpc>
              <a:spcBef>
                <a:spcPts val="0"/>
              </a:spcBef>
              <a:spcAft>
                <a:spcPts val="0"/>
              </a:spcAft>
              <a:buFont typeface="+mj-lt"/>
              <a:buAutoNum type="alphaLcParenR"/>
            </a:pPr>
            <a:r>
              <a:rPr lang="en-US" dirty="0">
                <a:ea typeface="Times New Roman"/>
                <a:cs typeface="Times New Roman"/>
              </a:rPr>
              <a:t>Meeting business goals, visions, and objectives</a:t>
            </a:r>
          </a:p>
          <a:p>
            <a:endParaRPr lang="en-US" dirty="0"/>
          </a:p>
        </p:txBody>
      </p:sp>
    </p:spTree>
    <p:extLst>
      <p:ext uri="{BB962C8B-B14F-4D97-AF65-F5344CB8AC3E}">
        <p14:creationId xmlns:p14="http://schemas.microsoft.com/office/powerpoint/2010/main" val="30345004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dirty="0"/>
              <a:t>Module Three: Ethics and Social Responsibility</a:t>
            </a:r>
          </a:p>
        </p:txBody>
      </p:sp>
      <p:sp>
        <p:nvSpPr>
          <p:cNvPr id="14340" name="Text Placeholder 4"/>
          <p:cNvSpPr>
            <a:spLocks noGrp="1"/>
          </p:cNvSpPr>
          <p:nvPr>
            <p:ph type="body" sz="quarter" idx="10"/>
          </p:nvPr>
        </p:nvSpPr>
        <p:spPr/>
        <p:txBody>
          <a:bodyPr/>
          <a:lstStyle/>
          <a:p>
            <a:pPr>
              <a:lnSpc>
                <a:spcPct val="115000"/>
              </a:lnSpc>
              <a:spcBef>
                <a:spcPts val="0"/>
              </a:spcBef>
              <a:spcAft>
                <a:spcPts val="1000"/>
              </a:spcAft>
              <a:defRPr/>
            </a:pPr>
            <a:r>
              <a:rPr lang="en-US" sz="2400" dirty="0">
                <a:ea typeface="Times New Roman"/>
                <a:cs typeface="Times New Roman"/>
              </a:rPr>
              <a:t>It has become dramatically clear that the foundation of corporate integrity is personal integrity.</a:t>
            </a:r>
          </a:p>
          <a:p>
            <a:pPr algn="ctr">
              <a:lnSpc>
                <a:spcPct val="115000"/>
              </a:lnSpc>
              <a:spcBef>
                <a:spcPts val="0"/>
              </a:spcBef>
              <a:spcAft>
                <a:spcPts val="1000"/>
              </a:spcAft>
              <a:defRPr/>
            </a:pPr>
            <a:r>
              <a:rPr lang="en-US" sz="2400" b="1" dirty="0">
                <a:ea typeface="Times New Roman"/>
                <a:cs typeface="Times New Roman"/>
              </a:rPr>
              <a:t>Sam Dipiazza</a:t>
            </a:r>
          </a:p>
          <a:p>
            <a:pPr>
              <a:defRPr/>
            </a:pPr>
            <a:endParaRPr lang="en-US" sz="2400" dirty="0"/>
          </a:p>
        </p:txBody>
      </p:sp>
      <p:sp>
        <p:nvSpPr>
          <p:cNvPr id="14339" name="Content Placeholder 3"/>
          <p:cNvSpPr>
            <a:spLocks noGrp="1"/>
          </p:cNvSpPr>
          <p:nvPr>
            <p:ph type="body" sz="quarter" idx="11"/>
          </p:nvPr>
        </p:nvSpPr>
        <p:spPr/>
        <p:txBody>
          <a:bodyPr/>
          <a:lstStyle/>
          <a:p>
            <a:pPr marL="0"/>
            <a:r>
              <a:rPr lang="en-US" dirty="0"/>
              <a:t>Business scandals are ingrained in the public’s consciousness. Many people expect the worst from those in positions of leadership. The truth is, however, that leadership at every level needs to be ethical and socially responsible. Let’s examine the ethics and social responsibility for middle managers.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DF0935F6-82DF-4081-B4E2-A713D72226D0}"/>
              </a:ext>
            </a:extLst>
          </p:cNvPr>
          <p:cNvSpPr>
            <a:spLocks noGrp="1"/>
          </p:cNvSpPr>
          <p:nvPr>
            <p:ph sz="quarter" idx="11"/>
          </p:nvPr>
        </p:nvSpPr>
        <p:spPr/>
        <p:txBody>
          <a:bodyPr/>
          <a:lstStyle/>
          <a:p>
            <a:endParaRPr lang="en-US"/>
          </a:p>
        </p:txBody>
      </p:sp>
      <p:sp>
        <p:nvSpPr>
          <p:cNvPr id="15362" name="Title 4"/>
          <p:cNvSpPr>
            <a:spLocks noGrp="1"/>
          </p:cNvSpPr>
          <p:nvPr>
            <p:ph type="title"/>
          </p:nvPr>
        </p:nvSpPr>
        <p:spPr/>
        <p:txBody>
          <a:bodyPr/>
          <a:lstStyle/>
          <a:p>
            <a:r>
              <a:rPr lang="en-US" dirty="0"/>
              <a:t>What is Ethical Workplace Behavior?</a:t>
            </a:r>
          </a:p>
        </p:txBody>
      </p:sp>
      <p:grpSp>
        <p:nvGrpSpPr>
          <p:cNvPr id="2" name="Group 1">
            <a:extLst>
              <a:ext uri="{FF2B5EF4-FFF2-40B4-BE49-F238E27FC236}">
                <a16:creationId xmlns:a16="http://schemas.microsoft.com/office/drawing/2014/main" id="{EB72E629-E6A2-43E6-A7E5-D81C9E8FEBA7}"/>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3C6EF82B-8A0C-427B-8EA4-9E308F70E326}"/>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3">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381D00C0-E823-4EAE-801D-F9466A5354EC}"/>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109220" rIns="109220" bIns="109220" numCol="1" spcCol="1270" anchor="ctr" anchorCtr="0">
              <a:noAutofit/>
            </a:bodyPr>
            <a:lstStyle/>
            <a:p>
              <a:pPr marL="0" lvl="0" indent="0" algn="l" defTabSz="1911350">
                <a:lnSpc>
                  <a:spcPct val="90000"/>
                </a:lnSpc>
                <a:spcBef>
                  <a:spcPct val="0"/>
                </a:spcBef>
                <a:spcAft>
                  <a:spcPct val="35000"/>
                </a:spcAft>
                <a:buNone/>
              </a:pPr>
              <a:r>
                <a:rPr lang="en-US" sz="4300" kern="1200" dirty="0"/>
                <a:t>Equal opportunity</a:t>
              </a:r>
            </a:p>
          </p:txBody>
        </p:sp>
        <p:sp>
          <p:nvSpPr>
            <p:cNvPr id="6" name="Oval 5">
              <a:extLst>
                <a:ext uri="{FF2B5EF4-FFF2-40B4-BE49-F238E27FC236}">
                  <a16:creationId xmlns:a16="http://schemas.microsoft.com/office/drawing/2014/main" id="{197D348F-FBC3-4562-9ADD-9DE01E8EBFAC}"/>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30607F0A-0043-4E6E-BCE2-9BE8E2A425E2}"/>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718497" tIns="109220" rIns="109220" bIns="109220" numCol="1" spcCol="1270" anchor="ctr" anchorCtr="0">
              <a:noAutofit/>
            </a:bodyPr>
            <a:lstStyle/>
            <a:p>
              <a:pPr marL="0" lvl="0" indent="0" algn="l" defTabSz="1911350">
                <a:lnSpc>
                  <a:spcPct val="90000"/>
                </a:lnSpc>
                <a:spcBef>
                  <a:spcPct val="0"/>
                </a:spcBef>
                <a:spcAft>
                  <a:spcPct val="35000"/>
                </a:spcAft>
                <a:buNone/>
              </a:pPr>
              <a:r>
                <a:rPr lang="en-US" sz="4300" kern="1200" dirty="0"/>
                <a:t>No tolerance for harassment</a:t>
              </a:r>
            </a:p>
          </p:txBody>
        </p:sp>
        <p:sp>
          <p:nvSpPr>
            <p:cNvPr id="8" name="Oval 7">
              <a:extLst>
                <a:ext uri="{FF2B5EF4-FFF2-40B4-BE49-F238E27FC236}">
                  <a16:creationId xmlns:a16="http://schemas.microsoft.com/office/drawing/2014/main" id="{EAC02F81-05BF-462A-84DA-4D700EC0A649}"/>
                </a:ext>
              </a:extLst>
            </p:cNvPr>
            <p:cNvSpPr/>
            <p:nvPr/>
          </p:nvSpPr>
          <p:spPr>
            <a:xfrm>
              <a:off x="848695" y="3297436"/>
              <a:ext cx="1131490" cy="1131490"/>
            </a:xfrm>
            <a:prstGeom prst="ellipse">
              <a:avLst/>
            </a:prstGeom>
          </p:spPr>
          <p:style>
            <a:lnRef idx="2">
              <a:schemeClr val="accent2">
                <a:hueOff val="2340759"/>
                <a:satOff val="-2919"/>
                <a:lumOff val="686"/>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7631006E-8FFF-4060-85EE-B7046A587654}"/>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718497" tIns="109220" rIns="109220" bIns="109220" numCol="1" spcCol="1270" anchor="ctr" anchorCtr="0">
              <a:noAutofit/>
            </a:bodyPr>
            <a:lstStyle/>
            <a:p>
              <a:pPr marL="0" lvl="0" indent="0" algn="l" defTabSz="1911350">
                <a:lnSpc>
                  <a:spcPct val="90000"/>
                </a:lnSpc>
                <a:spcBef>
                  <a:spcPct val="0"/>
                </a:spcBef>
                <a:spcAft>
                  <a:spcPct val="35000"/>
                </a:spcAft>
                <a:buNone/>
              </a:pPr>
              <a:r>
                <a:rPr lang="en-US" sz="4300" kern="1200" dirty="0"/>
                <a:t>Converse respectfully</a:t>
              </a:r>
            </a:p>
          </p:txBody>
        </p:sp>
        <p:sp>
          <p:nvSpPr>
            <p:cNvPr id="10" name="Oval 9">
              <a:extLst>
                <a:ext uri="{FF2B5EF4-FFF2-40B4-BE49-F238E27FC236}">
                  <a16:creationId xmlns:a16="http://schemas.microsoft.com/office/drawing/2014/main" id="{1055DF8C-5839-4362-B1B9-58CFBDB207D3}"/>
                </a:ext>
              </a:extLst>
            </p:cNvPr>
            <p:cNvSpPr/>
            <p:nvPr/>
          </p:nvSpPr>
          <p:spPr>
            <a:xfrm>
              <a:off x="519658" y="4655225"/>
              <a:ext cx="1131490" cy="1131490"/>
            </a:xfrm>
            <a:prstGeom prst="ellipse">
              <a:avLst/>
            </a:prstGeom>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76196351-E0D6-412B-81D2-6F81AF5BF5FB}"/>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dirty="0"/>
              <a:t>What is Unethical Workplace Behavior?</a:t>
            </a:r>
          </a:p>
        </p:txBody>
      </p:sp>
      <p:grpSp>
        <p:nvGrpSpPr>
          <p:cNvPr id="2" name="Group 1">
            <a:extLst>
              <a:ext uri="{FF2B5EF4-FFF2-40B4-BE49-F238E27FC236}">
                <a16:creationId xmlns:a16="http://schemas.microsoft.com/office/drawing/2014/main" id="{FEEF2DC2-B772-48C7-9DF5-044E65FFB544}"/>
              </a:ext>
            </a:extLst>
          </p:cNvPr>
          <p:cNvGrpSpPr/>
          <p:nvPr/>
        </p:nvGrpSpPr>
        <p:grpSpPr>
          <a:xfrm>
            <a:off x="457200" y="1600200"/>
            <a:ext cx="8229599" cy="4525962"/>
            <a:chOff x="457200" y="1600200"/>
            <a:chExt cx="8229599" cy="4525962"/>
          </a:xfrm>
        </p:grpSpPr>
        <p:sp>
          <p:nvSpPr>
            <p:cNvPr id="4" name="Arrow: Right 3">
              <a:extLst>
                <a:ext uri="{FF2B5EF4-FFF2-40B4-BE49-F238E27FC236}">
                  <a16:creationId xmlns:a16="http://schemas.microsoft.com/office/drawing/2014/main" id="{29F63DED-598A-4EF7-9A1E-7C82CA9DB150}"/>
                </a:ext>
              </a:extLst>
            </p:cNvPr>
            <p:cNvSpPr/>
            <p:nvPr/>
          </p:nvSpPr>
          <p:spPr>
            <a:xfrm>
              <a:off x="3749039" y="1600200"/>
              <a:ext cx="4937760"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226F65B4-D418-430A-ACB7-BD5649CD6A79}"/>
                </a:ext>
              </a:extLst>
            </p:cNvPr>
            <p:cNvSpPr/>
            <p:nvPr/>
          </p:nvSpPr>
          <p:spPr>
            <a:xfrm>
              <a:off x="457200" y="1600200"/>
              <a:ext cx="3291840" cy="1414363"/>
            </a:xfrm>
            <a:custGeom>
              <a:avLst/>
              <a:gdLst>
                <a:gd name="connsiteX0" fmla="*/ 0 w 3291840"/>
                <a:gd name="connsiteY0" fmla="*/ 235732 h 1414363"/>
                <a:gd name="connsiteX1" fmla="*/ 235732 w 3291840"/>
                <a:gd name="connsiteY1" fmla="*/ 0 h 1414363"/>
                <a:gd name="connsiteX2" fmla="*/ 3056108 w 3291840"/>
                <a:gd name="connsiteY2" fmla="*/ 0 h 1414363"/>
                <a:gd name="connsiteX3" fmla="*/ 3291840 w 3291840"/>
                <a:gd name="connsiteY3" fmla="*/ 235732 h 1414363"/>
                <a:gd name="connsiteX4" fmla="*/ 3291840 w 3291840"/>
                <a:gd name="connsiteY4" fmla="*/ 1178631 h 1414363"/>
                <a:gd name="connsiteX5" fmla="*/ 3056108 w 3291840"/>
                <a:gd name="connsiteY5" fmla="*/ 1414363 h 1414363"/>
                <a:gd name="connsiteX6" fmla="*/ 235732 w 3291840"/>
                <a:gd name="connsiteY6" fmla="*/ 1414363 h 1414363"/>
                <a:gd name="connsiteX7" fmla="*/ 0 w 3291840"/>
                <a:gd name="connsiteY7" fmla="*/ 1178631 h 1414363"/>
                <a:gd name="connsiteX8" fmla="*/ 0 w 3291840"/>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840" h="1414363">
                  <a:moveTo>
                    <a:pt x="0" y="235732"/>
                  </a:moveTo>
                  <a:cubicBezTo>
                    <a:pt x="0" y="105541"/>
                    <a:pt x="105541" y="0"/>
                    <a:pt x="235732" y="0"/>
                  </a:cubicBezTo>
                  <a:lnTo>
                    <a:pt x="3056108" y="0"/>
                  </a:lnTo>
                  <a:cubicBezTo>
                    <a:pt x="3186299" y="0"/>
                    <a:pt x="3291840" y="105541"/>
                    <a:pt x="3291840" y="235732"/>
                  </a:cubicBezTo>
                  <a:lnTo>
                    <a:pt x="3291840" y="1178631"/>
                  </a:lnTo>
                  <a:cubicBezTo>
                    <a:pt x="3291840" y="1308822"/>
                    <a:pt x="3186299" y="1414363"/>
                    <a:pt x="3056108"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06204" tIns="137624" rIns="206204" bIns="137624" numCol="1" spcCol="1270" anchor="ctr" anchorCtr="0">
              <a:noAutofit/>
            </a:bodyPr>
            <a:lstStyle/>
            <a:p>
              <a:pPr marL="0" lvl="0" indent="0" algn="ctr" defTabSz="1600200">
                <a:lnSpc>
                  <a:spcPct val="90000"/>
                </a:lnSpc>
                <a:spcBef>
                  <a:spcPct val="0"/>
                </a:spcBef>
                <a:spcAft>
                  <a:spcPct val="35000"/>
                </a:spcAft>
                <a:buNone/>
              </a:pPr>
              <a:r>
                <a:rPr lang="en-US" sz="3600" kern="1200" dirty="0"/>
                <a:t>Discrimination</a:t>
              </a:r>
            </a:p>
          </p:txBody>
        </p:sp>
        <p:sp>
          <p:nvSpPr>
            <p:cNvPr id="6" name="Arrow: Right 5">
              <a:extLst>
                <a:ext uri="{FF2B5EF4-FFF2-40B4-BE49-F238E27FC236}">
                  <a16:creationId xmlns:a16="http://schemas.microsoft.com/office/drawing/2014/main" id="{4F60A7A7-2ABA-4554-8D9B-1DC803D433D6}"/>
                </a:ext>
              </a:extLst>
            </p:cNvPr>
            <p:cNvSpPr/>
            <p:nvPr/>
          </p:nvSpPr>
          <p:spPr>
            <a:xfrm>
              <a:off x="3749039" y="3155999"/>
              <a:ext cx="4937760" cy="1414363"/>
            </a:xfrm>
            <a:prstGeom prst="rightArrow">
              <a:avLst>
                <a:gd name="adj1" fmla="val 75000"/>
                <a:gd name="adj2" fmla="val 50000"/>
              </a:avLst>
            </a:prstGeom>
          </p:spPr>
          <p:style>
            <a:lnRef idx="2">
              <a:schemeClr val="accent2">
                <a:tint val="40000"/>
                <a:alpha val="90000"/>
                <a:hueOff val="2512910"/>
                <a:satOff val="-2189"/>
                <a:lumOff val="-3"/>
                <a:alphaOff val="0"/>
              </a:schemeClr>
            </a:lnRef>
            <a:fillRef idx="1">
              <a:schemeClr val="accent2">
                <a:tint val="40000"/>
                <a:alpha val="90000"/>
                <a:hueOff val="2512910"/>
                <a:satOff val="-2189"/>
                <a:lumOff val="-3"/>
                <a:alphaOff val="0"/>
              </a:schemeClr>
            </a:fillRef>
            <a:effectRef idx="0">
              <a:schemeClr val="accent2">
                <a:tint val="40000"/>
                <a:alpha val="90000"/>
                <a:hueOff val="2512910"/>
                <a:satOff val="-2189"/>
                <a:lumOff val="-3"/>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302E8C9E-F5AD-49EC-9401-F1A2C7320AD0}"/>
                </a:ext>
              </a:extLst>
            </p:cNvPr>
            <p:cNvSpPr/>
            <p:nvPr/>
          </p:nvSpPr>
          <p:spPr>
            <a:xfrm>
              <a:off x="457200" y="3155999"/>
              <a:ext cx="3291840" cy="1414363"/>
            </a:xfrm>
            <a:custGeom>
              <a:avLst/>
              <a:gdLst>
                <a:gd name="connsiteX0" fmla="*/ 0 w 3291840"/>
                <a:gd name="connsiteY0" fmla="*/ 235732 h 1414363"/>
                <a:gd name="connsiteX1" fmla="*/ 235732 w 3291840"/>
                <a:gd name="connsiteY1" fmla="*/ 0 h 1414363"/>
                <a:gd name="connsiteX2" fmla="*/ 3056108 w 3291840"/>
                <a:gd name="connsiteY2" fmla="*/ 0 h 1414363"/>
                <a:gd name="connsiteX3" fmla="*/ 3291840 w 3291840"/>
                <a:gd name="connsiteY3" fmla="*/ 235732 h 1414363"/>
                <a:gd name="connsiteX4" fmla="*/ 3291840 w 3291840"/>
                <a:gd name="connsiteY4" fmla="*/ 1178631 h 1414363"/>
                <a:gd name="connsiteX5" fmla="*/ 3056108 w 3291840"/>
                <a:gd name="connsiteY5" fmla="*/ 1414363 h 1414363"/>
                <a:gd name="connsiteX6" fmla="*/ 235732 w 3291840"/>
                <a:gd name="connsiteY6" fmla="*/ 1414363 h 1414363"/>
                <a:gd name="connsiteX7" fmla="*/ 0 w 3291840"/>
                <a:gd name="connsiteY7" fmla="*/ 1178631 h 1414363"/>
                <a:gd name="connsiteX8" fmla="*/ 0 w 3291840"/>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840" h="1414363">
                  <a:moveTo>
                    <a:pt x="0" y="235732"/>
                  </a:moveTo>
                  <a:cubicBezTo>
                    <a:pt x="0" y="105541"/>
                    <a:pt x="105541" y="0"/>
                    <a:pt x="235732" y="0"/>
                  </a:cubicBezTo>
                  <a:lnTo>
                    <a:pt x="3056108" y="0"/>
                  </a:lnTo>
                  <a:cubicBezTo>
                    <a:pt x="3186299" y="0"/>
                    <a:pt x="3291840" y="105541"/>
                    <a:pt x="3291840" y="235732"/>
                  </a:cubicBezTo>
                  <a:lnTo>
                    <a:pt x="3291840" y="1178631"/>
                  </a:lnTo>
                  <a:cubicBezTo>
                    <a:pt x="3291840" y="1308822"/>
                    <a:pt x="3186299" y="1414363"/>
                    <a:pt x="3056108"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06204" tIns="137624" rIns="206204" bIns="137624" numCol="1" spcCol="1270" anchor="ctr" anchorCtr="0">
              <a:noAutofit/>
            </a:bodyPr>
            <a:lstStyle/>
            <a:p>
              <a:pPr marL="0" lvl="0" indent="0" algn="ctr" defTabSz="1600200">
                <a:lnSpc>
                  <a:spcPct val="90000"/>
                </a:lnSpc>
                <a:spcBef>
                  <a:spcPct val="0"/>
                </a:spcBef>
                <a:spcAft>
                  <a:spcPct val="35000"/>
                </a:spcAft>
                <a:buNone/>
              </a:pPr>
              <a:r>
                <a:rPr lang="en-US" sz="3600" kern="1200" dirty="0"/>
                <a:t>Lack of compensation</a:t>
              </a:r>
            </a:p>
          </p:txBody>
        </p:sp>
        <p:sp>
          <p:nvSpPr>
            <p:cNvPr id="8" name="Arrow: Right 7">
              <a:extLst>
                <a:ext uri="{FF2B5EF4-FFF2-40B4-BE49-F238E27FC236}">
                  <a16:creationId xmlns:a16="http://schemas.microsoft.com/office/drawing/2014/main" id="{2D5EA827-24C0-4185-9804-2353BC59F2F2}"/>
                </a:ext>
              </a:extLst>
            </p:cNvPr>
            <p:cNvSpPr/>
            <p:nvPr/>
          </p:nvSpPr>
          <p:spPr>
            <a:xfrm>
              <a:off x="3749039" y="4711799"/>
              <a:ext cx="4937760" cy="1414363"/>
            </a:xfrm>
            <a:prstGeom prst="rightArrow">
              <a:avLst>
                <a:gd name="adj1" fmla="val 75000"/>
                <a:gd name="adj2" fmla="val 50000"/>
              </a:avLst>
            </a:pr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708FDD2B-0CCB-47FA-B54C-D6F9F72B348E}"/>
                </a:ext>
              </a:extLst>
            </p:cNvPr>
            <p:cNvSpPr/>
            <p:nvPr/>
          </p:nvSpPr>
          <p:spPr>
            <a:xfrm>
              <a:off x="457200" y="4711799"/>
              <a:ext cx="3291840" cy="1414363"/>
            </a:xfrm>
            <a:custGeom>
              <a:avLst/>
              <a:gdLst>
                <a:gd name="connsiteX0" fmla="*/ 0 w 3291840"/>
                <a:gd name="connsiteY0" fmla="*/ 235732 h 1414363"/>
                <a:gd name="connsiteX1" fmla="*/ 235732 w 3291840"/>
                <a:gd name="connsiteY1" fmla="*/ 0 h 1414363"/>
                <a:gd name="connsiteX2" fmla="*/ 3056108 w 3291840"/>
                <a:gd name="connsiteY2" fmla="*/ 0 h 1414363"/>
                <a:gd name="connsiteX3" fmla="*/ 3291840 w 3291840"/>
                <a:gd name="connsiteY3" fmla="*/ 235732 h 1414363"/>
                <a:gd name="connsiteX4" fmla="*/ 3291840 w 3291840"/>
                <a:gd name="connsiteY4" fmla="*/ 1178631 h 1414363"/>
                <a:gd name="connsiteX5" fmla="*/ 3056108 w 3291840"/>
                <a:gd name="connsiteY5" fmla="*/ 1414363 h 1414363"/>
                <a:gd name="connsiteX6" fmla="*/ 235732 w 3291840"/>
                <a:gd name="connsiteY6" fmla="*/ 1414363 h 1414363"/>
                <a:gd name="connsiteX7" fmla="*/ 0 w 3291840"/>
                <a:gd name="connsiteY7" fmla="*/ 1178631 h 1414363"/>
                <a:gd name="connsiteX8" fmla="*/ 0 w 3291840"/>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840" h="1414363">
                  <a:moveTo>
                    <a:pt x="0" y="235732"/>
                  </a:moveTo>
                  <a:cubicBezTo>
                    <a:pt x="0" y="105541"/>
                    <a:pt x="105541" y="0"/>
                    <a:pt x="235732" y="0"/>
                  </a:cubicBezTo>
                  <a:lnTo>
                    <a:pt x="3056108" y="0"/>
                  </a:lnTo>
                  <a:cubicBezTo>
                    <a:pt x="3186299" y="0"/>
                    <a:pt x="3291840" y="105541"/>
                    <a:pt x="3291840" y="235732"/>
                  </a:cubicBezTo>
                  <a:lnTo>
                    <a:pt x="3291840" y="1178631"/>
                  </a:lnTo>
                  <a:cubicBezTo>
                    <a:pt x="3291840" y="1308822"/>
                    <a:pt x="3186299" y="1414363"/>
                    <a:pt x="3056108"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06204" tIns="137624" rIns="206204" bIns="137624" numCol="1" spcCol="1270" anchor="ctr" anchorCtr="0">
              <a:noAutofit/>
            </a:bodyPr>
            <a:lstStyle/>
            <a:p>
              <a:pPr marL="0" lvl="0" indent="0" algn="ctr" defTabSz="1600200">
                <a:lnSpc>
                  <a:spcPct val="90000"/>
                </a:lnSpc>
                <a:spcBef>
                  <a:spcPct val="0"/>
                </a:spcBef>
                <a:spcAft>
                  <a:spcPct val="35000"/>
                </a:spcAft>
                <a:buNone/>
              </a:pPr>
              <a:r>
                <a:rPr lang="en-US" sz="3600" kern="1200" dirty="0"/>
                <a:t>Threats or acts of violence</a:t>
              </a: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DE3FE9B0-C4CF-4CAB-BC86-40829FC7E6D6}"/>
              </a:ext>
            </a:extLst>
          </p:cNvPr>
          <p:cNvSpPr>
            <a:spLocks noGrp="1"/>
          </p:cNvSpPr>
          <p:nvPr>
            <p:ph sz="quarter" idx="11"/>
          </p:nvPr>
        </p:nvSpPr>
        <p:spPr/>
        <p:txBody>
          <a:bodyPr/>
          <a:lstStyle/>
          <a:p>
            <a:endParaRPr lang="en-US"/>
          </a:p>
        </p:txBody>
      </p:sp>
      <p:sp>
        <p:nvSpPr>
          <p:cNvPr id="17410" name="Title 1"/>
          <p:cNvSpPr>
            <a:spLocks noGrp="1"/>
          </p:cNvSpPr>
          <p:nvPr>
            <p:ph type="title"/>
          </p:nvPr>
        </p:nvSpPr>
        <p:spPr/>
        <p:txBody>
          <a:bodyPr/>
          <a:lstStyle/>
          <a:p>
            <a:r>
              <a:rPr lang="en-US" dirty="0"/>
              <a:t>How to Make Ethical Decisions</a:t>
            </a:r>
          </a:p>
        </p:txBody>
      </p:sp>
      <p:grpSp>
        <p:nvGrpSpPr>
          <p:cNvPr id="2" name="Group 1">
            <a:extLst>
              <a:ext uri="{FF2B5EF4-FFF2-40B4-BE49-F238E27FC236}">
                <a16:creationId xmlns:a16="http://schemas.microsoft.com/office/drawing/2014/main" id="{7E4FD5ED-5A2F-476C-8854-A03D1AA4A7D4}"/>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7DD90413-7482-4CC9-BAE0-D2E06848A20A}"/>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Acquire all of the facts</a:t>
              </a:r>
            </a:p>
          </p:txBody>
        </p:sp>
        <p:sp>
          <p:nvSpPr>
            <p:cNvPr id="5" name="Freeform: Shape 4">
              <a:extLst>
                <a:ext uri="{FF2B5EF4-FFF2-40B4-BE49-F238E27FC236}">
                  <a16:creationId xmlns:a16="http://schemas.microsoft.com/office/drawing/2014/main" id="{63DD1B65-E6A3-4C1C-AE4B-7B55F4903A2A}"/>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Evaluate different options</a:t>
              </a:r>
            </a:p>
          </p:txBody>
        </p:sp>
        <p:sp>
          <p:nvSpPr>
            <p:cNvPr id="6" name="Freeform: Shape 5">
              <a:extLst>
                <a:ext uri="{FF2B5EF4-FFF2-40B4-BE49-F238E27FC236}">
                  <a16:creationId xmlns:a16="http://schemas.microsoft.com/office/drawing/2014/main" id="{37B8A6D6-0C87-44EF-AFF1-1252AAAB4A8D}"/>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Monitor the situation after the decision is made</a:t>
              </a:r>
            </a:p>
          </p:txBody>
        </p:sp>
        <p:sp>
          <p:nvSpPr>
            <p:cNvPr id="7" name="Freeform: Shape 6">
              <a:extLst>
                <a:ext uri="{FF2B5EF4-FFF2-40B4-BE49-F238E27FC236}">
                  <a16:creationId xmlns:a16="http://schemas.microsoft.com/office/drawing/2014/main" id="{E3A3BFD2-37D7-43D7-8384-B7E307D13600}"/>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6473122C-E8CA-46D4-8746-6B630E6B524D}"/>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DB244352-EEB0-4F21-826D-AC85AE66357F}"/>
              </a:ext>
            </a:extLst>
          </p:cNvPr>
          <p:cNvSpPr>
            <a:spLocks noGrp="1"/>
          </p:cNvSpPr>
          <p:nvPr>
            <p:ph sz="quarter" idx="11"/>
          </p:nvPr>
        </p:nvSpPr>
        <p:spPr/>
        <p:txBody>
          <a:bodyPr/>
          <a:lstStyle/>
          <a:p>
            <a:endParaRPr lang="en-US"/>
          </a:p>
        </p:txBody>
      </p:sp>
      <p:sp>
        <p:nvSpPr>
          <p:cNvPr id="18434" name="Title 1"/>
          <p:cNvSpPr>
            <a:spLocks noGrp="1"/>
          </p:cNvSpPr>
          <p:nvPr>
            <p:ph type="title"/>
          </p:nvPr>
        </p:nvSpPr>
        <p:spPr/>
        <p:txBody>
          <a:bodyPr/>
          <a:lstStyle/>
          <a:p>
            <a:r>
              <a:rPr lang="en-US" dirty="0"/>
              <a:t>What is Social Responsibility?</a:t>
            </a:r>
          </a:p>
        </p:txBody>
      </p:sp>
      <p:grpSp>
        <p:nvGrpSpPr>
          <p:cNvPr id="2" name="Group 1">
            <a:extLst>
              <a:ext uri="{FF2B5EF4-FFF2-40B4-BE49-F238E27FC236}">
                <a16:creationId xmlns:a16="http://schemas.microsoft.com/office/drawing/2014/main" id="{58820E27-875D-4CB6-9FD0-26A79281EFFF}"/>
              </a:ext>
            </a:extLst>
          </p:cNvPr>
          <p:cNvGrpSpPr/>
          <p:nvPr/>
        </p:nvGrpSpPr>
        <p:grpSpPr>
          <a:xfrm>
            <a:off x="457200" y="1600200"/>
            <a:ext cx="8229599" cy="4525963"/>
            <a:chOff x="457200" y="1600200"/>
            <a:chExt cx="8229599" cy="4525963"/>
          </a:xfrm>
        </p:grpSpPr>
        <p:sp>
          <p:nvSpPr>
            <p:cNvPr id="4" name="Partial Circle 3">
              <a:extLst>
                <a:ext uri="{FF2B5EF4-FFF2-40B4-BE49-F238E27FC236}">
                  <a16:creationId xmlns:a16="http://schemas.microsoft.com/office/drawing/2014/main" id="{04E7D102-90A4-441B-8631-118026E05E97}"/>
                </a:ext>
              </a:extLst>
            </p:cNvPr>
            <p:cNvSpPr/>
            <p:nvPr/>
          </p:nvSpPr>
          <p:spPr>
            <a:xfrm>
              <a:off x="457200" y="1600200"/>
              <a:ext cx="4525963" cy="4525963"/>
            </a:xfrm>
            <a:prstGeom prst="pie">
              <a:avLst>
                <a:gd name="adj1" fmla="val 5400000"/>
                <a:gd name="adj2" fmla="val 1620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67D63C1C-5817-4C30-A042-A2B033A58DF0}"/>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7640" tIns="167640" rIns="167640" bIns="3731836" numCol="1" spcCol="1270" anchor="ctr" anchorCtr="0">
              <a:noAutofit/>
            </a:bodyPr>
            <a:lstStyle/>
            <a:p>
              <a:pPr marL="0" lvl="0" indent="0" algn="ctr" defTabSz="1955800">
                <a:lnSpc>
                  <a:spcPct val="90000"/>
                </a:lnSpc>
                <a:spcBef>
                  <a:spcPct val="0"/>
                </a:spcBef>
                <a:spcAft>
                  <a:spcPct val="35000"/>
                </a:spcAft>
                <a:buNone/>
              </a:pPr>
              <a:r>
                <a:rPr lang="en-US" sz="4400" b="0" kern="1200" dirty="0"/>
                <a:t>The environment</a:t>
              </a:r>
            </a:p>
          </p:txBody>
        </p:sp>
        <p:sp>
          <p:nvSpPr>
            <p:cNvPr id="6" name="Partial Circle 5">
              <a:extLst>
                <a:ext uri="{FF2B5EF4-FFF2-40B4-BE49-F238E27FC236}">
                  <a16:creationId xmlns:a16="http://schemas.microsoft.com/office/drawing/2014/main" id="{B09366ED-1187-401F-A052-F740655047B4}"/>
                </a:ext>
              </a:extLst>
            </p:cNvPr>
            <p:cNvSpPr/>
            <p:nvPr/>
          </p:nvSpPr>
          <p:spPr>
            <a:xfrm>
              <a:off x="1051232" y="2561967"/>
              <a:ext cx="3337897" cy="3337897"/>
            </a:xfrm>
            <a:prstGeom prst="pie">
              <a:avLst>
                <a:gd name="adj1" fmla="val 5400000"/>
                <a:gd name="adj2" fmla="val 16200000"/>
              </a:avLst>
            </a:pr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sp>
        <p:sp>
          <p:nvSpPr>
            <p:cNvPr id="7" name="Freeform: Shape 6">
              <a:extLst>
                <a:ext uri="{FF2B5EF4-FFF2-40B4-BE49-F238E27FC236}">
                  <a16:creationId xmlns:a16="http://schemas.microsoft.com/office/drawing/2014/main" id="{C01F9845-FD67-4AC5-B1D6-82760DF28D1E}"/>
                </a:ext>
              </a:extLst>
            </p:cNvPr>
            <p:cNvSpPr/>
            <p:nvPr/>
          </p:nvSpPr>
          <p:spPr>
            <a:xfrm>
              <a:off x="2720181" y="2561967"/>
              <a:ext cx="5966618" cy="3337897"/>
            </a:xfrm>
            <a:custGeom>
              <a:avLst/>
              <a:gdLst>
                <a:gd name="connsiteX0" fmla="*/ 0 w 5966618"/>
                <a:gd name="connsiteY0" fmla="*/ 0 h 3337897"/>
                <a:gd name="connsiteX1" fmla="*/ 5966618 w 5966618"/>
                <a:gd name="connsiteY1" fmla="*/ 0 h 3337897"/>
                <a:gd name="connsiteX2" fmla="*/ 5966618 w 5966618"/>
                <a:gd name="connsiteY2" fmla="*/ 3337897 h 3337897"/>
                <a:gd name="connsiteX3" fmla="*/ 0 w 5966618"/>
                <a:gd name="connsiteY3" fmla="*/ 3337897 h 3337897"/>
                <a:gd name="connsiteX4" fmla="*/ 0 w 5966618"/>
                <a:gd name="connsiteY4" fmla="*/ 0 h 333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3337897">
                  <a:moveTo>
                    <a:pt x="0" y="0"/>
                  </a:moveTo>
                  <a:lnTo>
                    <a:pt x="5966618" y="0"/>
                  </a:lnTo>
                  <a:lnTo>
                    <a:pt x="5966618" y="3337897"/>
                  </a:lnTo>
                  <a:lnTo>
                    <a:pt x="0" y="3337897"/>
                  </a:lnTo>
                  <a:lnTo>
                    <a:pt x="0" y="0"/>
                  </a:lnTo>
                  <a:close/>
                </a:path>
              </a:pathLst>
            </a:custGeom>
          </p:spPr>
          <p:style>
            <a:lnRef idx="2">
              <a:schemeClr val="accent2">
                <a:hueOff val="1560506"/>
                <a:satOff val="-1946"/>
                <a:lumOff val="45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7640" tIns="167640" rIns="167640" bIns="2543770" numCol="1" spcCol="1270" anchor="ctr" anchorCtr="0">
              <a:noAutofit/>
            </a:bodyPr>
            <a:lstStyle/>
            <a:p>
              <a:pPr marL="0" lvl="0" indent="0" algn="ctr" defTabSz="1955800">
                <a:lnSpc>
                  <a:spcPct val="90000"/>
                </a:lnSpc>
                <a:spcBef>
                  <a:spcPct val="0"/>
                </a:spcBef>
                <a:spcAft>
                  <a:spcPct val="35000"/>
                </a:spcAft>
                <a:buNone/>
              </a:pPr>
              <a:r>
                <a:rPr lang="en-US" sz="4400" b="0" kern="1200" dirty="0"/>
                <a:t>The community</a:t>
              </a:r>
            </a:p>
          </p:txBody>
        </p:sp>
        <p:sp>
          <p:nvSpPr>
            <p:cNvPr id="8" name="Partial Circle 7">
              <a:extLst>
                <a:ext uri="{FF2B5EF4-FFF2-40B4-BE49-F238E27FC236}">
                  <a16:creationId xmlns:a16="http://schemas.microsoft.com/office/drawing/2014/main" id="{07488EF0-2E44-4DB8-9537-DF67E96CCF38}"/>
                </a:ext>
              </a:extLst>
            </p:cNvPr>
            <p:cNvSpPr/>
            <p:nvPr/>
          </p:nvSpPr>
          <p:spPr>
            <a:xfrm>
              <a:off x="1645265" y="3523734"/>
              <a:ext cx="2149832" cy="2149832"/>
            </a:xfrm>
            <a:prstGeom prst="pie">
              <a:avLst>
                <a:gd name="adj1" fmla="val 5400000"/>
                <a:gd name="adj2" fmla="val 16200000"/>
              </a:avLst>
            </a:pr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sp>
        <p:sp>
          <p:nvSpPr>
            <p:cNvPr id="9" name="Freeform: Shape 8">
              <a:extLst>
                <a:ext uri="{FF2B5EF4-FFF2-40B4-BE49-F238E27FC236}">
                  <a16:creationId xmlns:a16="http://schemas.microsoft.com/office/drawing/2014/main" id="{8794056F-696D-4D04-9108-1C6D08405EE8}"/>
                </a:ext>
              </a:extLst>
            </p:cNvPr>
            <p:cNvSpPr/>
            <p:nvPr/>
          </p:nvSpPr>
          <p:spPr>
            <a:xfrm>
              <a:off x="2720181" y="3523734"/>
              <a:ext cx="5966618" cy="2149832"/>
            </a:xfrm>
            <a:custGeom>
              <a:avLst/>
              <a:gdLst>
                <a:gd name="connsiteX0" fmla="*/ 0 w 5966618"/>
                <a:gd name="connsiteY0" fmla="*/ 0 h 2149832"/>
                <a:gd name="connsiteX1" fmla="*/ 5966618 w 5966618"/>
                <a:gd name="connsiteY1" fmla="*/ 0 h 2149832"/>
                <a:gd name="connsiteX2" fmla="*/ 5966618 w 5966618"/>
                <a:gd name="connsiteY2" fmla="*/ 2149832 h 2149832"/>
                <a:gd name="connsiteX3" fmla="*/ 0 w 5966618"/>
                <a:gd name="connsiteY3" fmla="*/ 2149832 h 2149832"/>
                <a:gd name="connsiteX4" fmla="*/ 0 w 5966618"/>
                <a:gd name="connsiteY4" fmla="*/ 0 h 2149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149832">
                  <a:moveTo>
                    <a:pt x="0" y="0"/>
                  </a:moveTo>
                  <a:lnTo>
                    <a:pt x="5966618" y="0"/>
                  </a:lnTo>
                  <a:lnTo>
                    <a:pt x="5966618" y="2149832"/>
                  </a:lnTo>
                  <a:lnTo>
                    <a:pt x="0" y="2149832"/>
                  </a:lnTo>
                  <a:lnTo>
                    <a:pt x="0" y="0"/>
                  </a:lnTo>
                  <a:close/>
                </a:path>
              </a:pathLst>
            </a:custGeom>
          </p:spPr>
          <p:style>
            <a:lnRef idx="2">
              <a:schemeClr val="accent2">
                <a:hueOff val="3121013"/>
                <a:satOff val="-3893"/>
                <a:lumOff val="91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7640" tIns="167640" rIns="167640" bIns="1355705" numCol="1" spcCol="1270" anchor="ctr" anchorCtr="0">
              <a:noAutofit/>
            </a:bodyPr>
            <a:lstStyle/>
            <a:p>
              <a:pPr marL="0" lvl="0" indent="0" algn="ctr" defTabSz="1955800">
                <a:lnSpc>
                  <a:spcPct val="90000"/>
                </a:lnSpc>
                <a:spcBef>
                  <a:spcPct val="0"/>
                </a:spcBef>
                <a:spcAft>
                  <a:spcPct val="35000"/>
                </a:spcAft>
                <a:buNone/>
              </a:pPr>
              <a:r>
                <a:rPr lang="en-US" sz="4400" b="0" kern="1200" dirty="0"/>
                <a:t>Customers</a:t>
              </a:r>
            </a:p>
          </p:txBody>
        </p:sp>
        <p:sp>
          <p:nvSpPr>
            <p:cNvPr id="10" name="Partial Circle 9">
              <a:extLst>
                <a:ext uri="{FF2B5EF4-FFF2-40B4-BE49-F238E27FC236}">
                  <a16:creationId xmlns:a16="http://schemas.microsoft.com/office/drawing/2014/main" id="{42EB9AE9-0ED0-4731-8E92-01DE21461403}"/>
                </a:ext>
              </a:extLst>
            </p:cNvPr>
            <p:cNvSpPr/>
            <p:nvPr/>
          </p:nvSpPr>
          <p:spPr>
            <a:xfrm>
              <a:off x="2239297" y="4485501"/>
              <a:ext cx="961767" cy="961767"/>
            </a:xfrm>
            <a:prstGeom prst="pie">
              <a:avLst>
                <a:gd name="adj1" fmla="val 5400000"/>
                <a:gd name="adj2" fmla="val 16200000"/>
              </a:avLst>
            </a:pr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sp>
        <p:sp>
          <p:nvSpPr>
            <p:cNvPr id="11" name="Freeform: Shape 10">
              <a:extLst>
                <a:ext uri="{FF2B5EF4-FFF2-40B4-BE49-F238E27FC236}">
                  <a16:creationId xmlns:a16="http://schemas.microsoft.com/office/drawing/2014/main" id="{10271F51-187A-4808-8B59-BE57B0E85CF7}"/>
                </a:ext>
              </a:extLst>
            </p:cNvPr>
            <p:cNvSpPr/>
            <p:nvPr/>
          </p:nvSpPr>
          <p:spPr>
            <a:xfrm>
              <a:off x="2720181" y="4485501"/>
              <a:ext cx="5966618" cy="961767"/>
            </a:xfrm>
            <a:custGeom>
              <a:avLst/>
              <a:gdLst>
                <a:gd name="connsiteX0" fmla="*/ 0 w 5966618"/>
                <a:gd name="connsiteY0" fmla="*/ 0 h 961767"/>
                <a:gd name="connsiteX1" fmla="*/ 5966618 w 5966618"/>
                <a:gd name="connsiteY1" fmla="*/ 0 h 961767"/>
                <a:gd name="connsiteX2" fmla="*/ 5966618 w 5966618"/>
                <a:gd name="connsiteY2" fmla="*/ 961767 h 961767"/>
                <a:gd name="connsiteX3" fmla="*/ 0 w 5966618"/>
                <a:gd name="connsiteY3" fmla="*/ 961767 h 961767"/>
                <a:gd name="connsiteX4" fmla="*/ 0 w 5966618"/>
                <a:gd name="connsiteY4" fmla="*/ 0 h 961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961767">
                  <a:moveTo>
                    <a:pt x="0" y="0"/>
                  </a:moveTo>
                  <a:lnTo>
                    <a:pt x="5966618" y="0"/>
                  </a:lnTo>
                  <a:lnTo>
                    <a:pt x="5966618" y="961767"/>
                  </a:lnTo>
                  <a:lnTo>
                    <a:pt x="0" y="961767"/>
                  </a:lnTo>
                  <a:lnTo>
                    <a:pt x="0" y="0"/>
                  </a:lnTo>
                  <a:close/>
                </a:path>
              </a:pathLst>
            </a:cu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b="0" kern="1200" dirty="0"/>
                <a:t>Business alliances</a:t>
              </a: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CD348632-1CBD-425D-B741-303BDABC1711}"/>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noProof="0" dirty="0"/>
              <a:t>Case Study</a:t>
            </a:r>
          </a:p>
        </p:txBody>
      </p:sp>
      <p:grpSp>
        <p:nvGrpSpPr>
          <p:cNvPr id="3" name="Group 2">
            <a:extLst>
              <a:ext uri="{FF2B5EF4-FFF2-40B4-BE49-F238E27FC236}">
                <a16:creationId xmlns:a16="http://schemas.microsoft.com/office/drawing/2014/main" id="{8324C328-93AE-4FCD-BD24-0561756026C0}"/>
              </a:ext>
            </a:extLst>
          </p:cNvPr>
          <p:cNvGrpSpPr/>
          <p:nvPr/>
        </p:nvGrpSpPr>
        <p:grpSpPr>
          <a:xfrm>
            <a:off x="827556" y="1600200"/>
            <a:ext cx="7465443" cy="4524260"/>
            <a:chOff x="827556" y="1600200"/>
            <a:chExt cx="7465443" cy="4524260"/>
          </a:xfrm>
        </p:grpSpPr>
        <p:sp>
          <p:nvSpPr>
            <p:cNvPr id="4" name="Freeform: Shape 3">
              <a:extLst>
                <a:ext uri="{FF2B5EF4-FFF2-40B4-BE49-F238E27FC236}">
                  <a16:creationId xmlns:a16="http://schemas.microsoft.com/office/drawing/2014/main" id="{D2482810-D3E8-4C99-BE11-724B54B4E982}"/>
                </a:ext>
              </a:extLst>
            </p:cNvPr>
            <p:cNvSpPr/>
            <p:nvPr/>
          </p:nvSpPr>
          <p:spPr>
            <a:xfrm>
              <a:off x="827556" y="1600200"/>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Sam stood tangled in a web of electrical cords in his office</a:t>
              </a:r>
            </a:p>
          </p:txBody>
        </p:sp>
        <p:sp>
          <p:nvSpPr>
            <p:cNvPr id="5" name="Rectangle: Rounded Corners 4">
              <a:extLst>
                <a:ext uri="{FF2B5EF4-FFF2-40B4-BE49-F238E27FC236}">
                  <a16:creationId xmlns:a16="http://schemas.microsoft.com/office/drawing/2014/main" id="{F982E928-46B1-4D4B-9BE5-72E90B6E27D9}"/>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1C96686A-F3D3-400E-AB43-FCE413329E97}"/>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Joe braved the live wires and inched his way through the electrified maze</a:t>
              </a:r>
            </a:p>
          </p:txBody>
        </p:sp>
        <p:sp>
          <p:nvSpPr>
            <p:cNvPr id="7" name="Rectangle: Rounded Corners 6">
              <a:extLst>
                <a:ext uri="{FF2B5EF4-FFF2-40B4-BE49-F238E27FC236}">
                  <a16:creationId xmlns:a16="http://schemas.microsoft.com/office/drawing/2014/main" id="{6DB3F1A1-F47F-45D3-9F98-EA2D9E0C914A}"/>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D57BED63-3EB5-4192-9E06-B3130273A3B6}"/>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Together they unplugged the energy zapping monsters and made his obstacle course vanish</a:t>
              </a:r>
            </a:p>
          </p:txBody>
        </p:sp>
        <p:sp>
          <p:nvSpPr>
            <p:cNvPr id="9" name="Rectangle: Rounded Corners 8">
              <a:extLst>
                <a:ext uri="{FF2B5EF4-FFF2-40B4-BE49-F238E27FC236}">
                  <a16:creationId xmlns:a16="http://schemas.microsoft.com/office/drawing/2014/main" id="{2720C16D-3114-4DA8-BBC1-20B328A2C917}"/>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ABB9766D-1BF0-41AA-94E3-613422D5E232}"/>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Sam then acted as an energy saving and safety super hero </a:t>
              </a:r>
            </a:p>
          </p:txBody>
        </p:sp>
      </p:grpSp>
    </p:spTree>
    <p:extLst>
      <p:ext uri="{BB962C8B-B14F-4D97-AF65-F5344CB8AC3E}">
        <p14:creationId xmlns:p14="http://schemas.microsoft.com/office/powerpoint/2010/main" val="28966885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Leadership at every level needs to be ethical and ______________ responsible.</a:t>
            </a:r>
          </a:p>
          <a:p>
            <a:pPr marL="685800" lvl="0">
              <a:lnSpc>
                <a:spcPct val="115000"/>
              </a:lnSpc>
              <a:spcBef>
                <a:spcPts val="0"/>
              </a:spcBef>
              <a:spcAft>
                <a:spcPts val="0"/>
              </a:spcAft>
              <a:buFont typeface="+mj-lt"/>
              <a:buAutoNum type="alphaLcParenR"/>
            </a:pPr>
            <a:r>
              <a:rPr lang="en-US" dirty="0">
                <a:ea typeface="Times New Roman"/>
                <a:cs typeface="Times New Roman"/>
              </a:rPr>
              <a:t>Socially</a:t>
            </a:r>
          </a:p>
          <a:p>
            <a:pPr marL="685800" lvl="0">
              <a:lnSpc>
                <a:spcPct val="115000"/>
              </a:lnSpc>
              <a:spcBef>
                <a:spcPts val="0"/>
              </a:spcBef>
              <a:spcAft>
                <a:spcPts val="0"/>
              </a:spcAft>
              <a:buFont typeface="+mj-lt"/>
              <a:buAutoNum type="alphaLcParenR"/>
            </a:pPr>
            <a:r>
              <a:rPr lang="en-US" dirty="0">
                <a:ea typeface="Times New Roman"/>
                <a:cs typeface="Times New Roman"/>
              </a:rPr>
              <a:t>Externally</a:t>
            </a:r>
          </a:p>
          <a:p>
            <a:pPr marL="685800" lvl="0">
              <a:lnSpc>
                <a:spcPct val="115000"/>
              </a:lnSpc>
              <a:spcBef>
                <a:spcPts val="0"/>
              </a:spcBef>
              <a:spcAft>
                <a:spcPts val="0"/>
              </a:spcAft>
              <a:buFont typeface="+mj-lt"/>
              <a:buAutoNum type="alphaLcParenR"/>
            </a:pPr>
            <a:r>
              <a:rPr lang="en-US" dirty="0">
                <a:ea typeface="Times New Roman"/>
                <a:cs typeface="Times New Roman"/>
              </a:rPr>
              <a:t>Momentarily</a:t>
            </a:r>
          </a:p>
          <a:p>
            <a:pPr marL="685800" lvl="0">
              <a:lnSpc>
                <a:spcPct val="115000"/>
              </a:lnSpc>
              <a:spcBef>
                <a:spcPts val="0"/>
              </a:spcBef>
              <a:spcAft>
                <a:spcPts val="0"/>
              </a:spcAft>
              <a:buFont typeface="+mj-lt"/>
              <a:buAutoNum type="alphaLcParenR"/>
            </a:pPr>
            <a:r>
              <a:rPr lang="en-US" dirty="0">
                <a:ea typeface="Times New Roman"/>
                <a:cs typeface="Times New Roman"/>
              </a:rPr>
              <a:t>Regretfully</a:t>
            </a:r>
          </a:p>
          <a:p>
            <a:pPr marL="342900" lvl="0">
              <a:lnSpc>
                <a:spcPct val="115000"/>
              </a:lnSpc>
              <a:spcBef>
                <a:spcPts val="1200"/>
              </a:spcBef>
              <a:spcAft>
                <a:spcPts val="1000"/>
              </a:spcAft>
              <a:buFont typeface="+mj-lt"/>
              <a:buAutoNum type="arabicPeriod" startAt="2"/>
            </a:pPr>
            <a:r>
              <a:rPr lang="en-US" dirty="0">
                <a:ea typeface="Times New Roman"/>
                <a:cs typeface="Times New Roman"/>
              </a:rPr>
              <a:t>Most companies have codes of conduct that govern _____________ in the workplace.</a:t>
            </a:r>
          </a:p>
          <a:p>
            <a:pPr marL="685800" lvl="0">
              <a:lnSpc>
                <a:spcPct val="115000"/>
              </a:lnSpc>
              <a:spcBef>
                <a:spcPts val="0"/>
              </a:spcBef>
              <a:spcAft>
                <a:spcPts val="0"/>
              </a:spcAft>
              <a:buFont typeface="+mj-lt"/>
              <a:buAutoNum type="alphaLcParenR"/>
            </a:pPr>
            <a:r>
              <a:rPr lang="en-US" dirty="0">
                <a:ea typeface="Times New Roman"/>
                <a:cs typeface="Times New Roman"/>
              </a:rPr>
              <a:t>Manipulate</a:t>
            </a:r>
          </a:p>
          <a:p>
            <a:pPr marL="685800" lvl="0">
              <a:lnSpc>
                <a:spcPct val="115000"/>
              </a:lnSpc>
              <a:spcBef>
                <a:spcPts val="0"/>
              </a:spcBef>
              <a:spcAft>
                <a:spcPts val="0"/>
              </a:spcAft>
              <a:buFont typeface="+mj-lt"/>
              <a:buAutoNum type="alphaLcParenR"/>
            </a:pPr>
            <a:r>
              <a:rPr lang="en-US" dirty="0">
                <a:ea typeface="Times New Roman"/>
                <a:cs typeface="Times New Roman"/>
              </a:rPr>
              <a:t>Ethics</a:t>
            </a:r>
          </a:p>
          <a:p>
            <a:pPr marL="685800" lvl="0">
              <a:lnSpc>
                <a:spcPct val="115000"/>
              </a:lnSpc>
              <a:spcBef>
                <a:spcPts val="0"/>
              </a:spcBef>
              <a:spcAft>
                <a:spcPts val="0"/>
              </a:spcAft>
              <a:buFont typeface="+mj-lt"/>
              <a:buAutoNum type="alphaLcParenR"/>
            </a:pPr>
            <a:r>
              <a:rPr lang="en-US" dirty="0">
                <a:ea typeface="Times New Roman"/>
                <a:cs typeface="Times New Roman"/>
              </a:rPr>
              <a:t>Disregard</a:t>
            </a:r>
          </a:p>
          <a:p>
            <a:pPr marL="685800" lvl="0">
              <a:lnSpc>
                <a:spcPct val="115000"/>
              </a:lnSpc>
              <a:spcBef>
                <a:spcPts val="0"/>
              </a:spcBef>
              <a:spcAft>
                <a:spcPts val="0"/>
              </a:spcAft>
              <a:buFont typeface="+mj-lt"/>
              <a:buAutoNum type="alphaLcParenR"/>
            </a:pPr>
            <a:r>
              <a:rPr lang="en-US" dirty="0">
                <a:ea typeface="Times New Roman"/>
                <a:cs typeface="Times New Roman"/>
              </a:rPr>
              <a:t>Simplify</a:t>
            </a:r>
          </a:p>
          <a:p>
            <a:endParaRPr lang="en-US" dirty="0"/>
          </a:p>
        </p:txBody>
      </p:sp>
    </p:spTree>
    <p:extLst>
      <p:ext uri="{BB962C8B-B14F-4D97-AF65-F5344CB8AC3E}">
        <p14:creationId xmlns:p14="http://schemas.microsoft.com/office/powerpoint/2010/main" val="25851896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It is important that ______________ lead by example in the workplace.</a:t>
            </a:r>
          </a:p>
          <a:p>
            <a:pPr marL="685800" lvl="0">
              <a:lnSpc>
                <a:spcPct val="115000"/>
              </a:lnSpc>
              <a:spcBef>
                <a:spcPts val="0"/>
              </a:spcBef>
              <a:spcAft>
                <a:spcPts val="0"/>
              </a:spcAft>
              <a:buFont typeface="+mj-lt"/>
              <a:buAutoNum type="alphaLcParenR"/>
            </a:pPr>
            <a:r>
              <a:rPr lang="en-US" dirty="0">
                <a:ea typeface="Times New Roman"/>
                <a:cs typeface="Times New Roman"/>
              </a:rPr>
              <a:t>Parents</a:t>
            </a:r>
          </a:p>
          <a:p>
            <a:pPr marL="685800" lvl="0">
              <a:lnSpc>
                <a:spcPct val="115000"/>
              </a:lnSpc>
              <a:spcBef>
                <a:spcPts val="0"/>
              </a:spcBef>
              <a:spcAft>
                <a:spcPts val="0"/>
              </a:spcAft>
              <a:buFont typeface="+mj-lt"/>
              <a:buAutoNum type="alphaLcParenR"/>
            </a:pPr>
            <a:r>
              <a:rPr lang="en-US" dirty="0">
                <a:ea typeface="Times New Roman"/>
                <a:cs typeface="Times New Roman"/>
              </a:rPr>
              <a:t>Teachers</a:t>
            </a:r>
          </a:p>
          <a:p>
            <a:pPr marL="685800" lvl="0">
              <a:lnSpc>
                <a:spcPct val="115000"/>
              </a:lnSpc>
              <a:spcBef>
                <a:spcPts val="0"/>
              </a:spcBef>
              <a:spcAft>
                <a:spcPts val="0"/>
              </a:spcAft>
              <a:buFont typeface="+mj-lt"/>
              <a:buAutoNum type="alphaLcParenR"/>
            </a:pPr>
            <a:r>
              <a:rPr lang="en-US" dirty="0">
                <a:ea typeface="Times New Roman"/>
                <a:cs typeface="Times New Roman"/>
              </a:rPr>
              <a:t>Managers</a:t>
            </a:r>
          </a:p>
          <a:p>
            <a:pPr marL="685800" lvl="0">
              <a:lnSpc>
                <a:spcPct val="115000"/>
              </a:lnSpc>
              <a:spcBef>
                <a:spcPts val="0"/>
              </a:spcBef>
              <a:spcAft>
                <a:spcPts val="0"/>
              </a:spcAft>
              <a:buFont typeface="+mj-lt"/>
              <a:buAutoNum type="alphaLcParenR"/>
            </a:pPr>
            <a:r>
              <a:rPr lang="en-US" dirty="0">
                <a:ea typeface="Times New Roman"/>
                <a:cs typeface="Times New Roman"/>
              </a:rPr>
              <a:t>Children</a:t>
            </a:r>
          </a:p>
          <a:p>
            <a:pPr marL="342900" lvl="0">
              <a:lnSpc>
                <a:spcPct val="115000"/>
              </a:lnSpc>
              <a:spcBef>
                <a:spcPts val="1200"/>
              </a:spcBef>
              <a:spcAft>
                <a:spcPts val="1000"/>
              </a:spcAft>
              <a:buFont typeface="+mj-lt"/>
              <a:buAutoNum type="arabicPeriod" startAt="4"/>
            </a:pPr>
            <a:r>
              <a:rPr lang="en-US" dirty="0">
                <a:ea typeface="Times New Roman"/>
                <a:cs typeface="Times New Roman"/>
              </a:rPr>
              <a:t>An ethical workplace will lead to what three things?</a:t>
            </a:r>
          </a:p>
          <a:p>
            <a:pPr marL="685800" lvl="0">
              <a:lnSpc>
                <a:spcPct val="115000"/>
              </a:lnSpc>
              <a:spcBef>
                <a:spcPts val="0"/>
              </a:spcBef>
              <a:spcAft>
                <a:spcPts val="0"/>
              </a:spcAft>
              <a:buFont typeface="+mj-lt"/>
              <a:buAutoNum type="alphaLcParenR"/>
            </a:pPr>
            <a:r>
              <a:rPr lang="en-US" dirty="0">
                <a:ea typeface="Times New Roman"/>
                <a:cs typeface="Times New Roman"/>
              </a:rPr>
              <a:t>Better pay, better location, better job</a:t>
            </a:r>
          </a:p>
          <a:p>
            <a:pPr marL="685800" lvl="0">
              <a:lnSpc>
                <a:spcPct val="115000"/>
              </a:lnSpc>
              <a:spcBef>
                <a:spcPts val="0"/>
              </a:spcBef>
              <a:spcAft>
                <a:spcPts val="0"/>
              </a:spcAft>
              <a:buFont typeface="+mj-lt"/>
              <a:buAutoNum type="alphaLcParenR"/>
            </a:pPr>
            <a:r>
              <a:rPr lang="en-US" dirty="0">
                <a:ea typeface="Times New Roman"/>
                <a:cs typeface="Times New Roman"/>
              </a:rPr>
              <a:t>Humor, anecdotes, insanity</a:t>
            </a:r>
          </a:p>
          <a:p>
            <a:pPr marL="685800" lvl="0">
              <a:lnSpc>
                <a:spcPct val="115000"/>
              </a:lnSpc>
              <a:spcBef>
                <a:spcPts val="0"/>
              </a:spcBef>
              <a:spcAft>
                <a:spcPts val="0"/>
              </a:spcAft>
              <a:buFont typeface="+mj-lt"/>
              <a:buAutoNum type="alphaLcParenR"/>
            </a:pPr>
            <a:r>
              <a:rPr lang="en-US" dirty="0">
                <a:ea typeface="Times New Roman"/>
                <a:cs typeface="Times New Roman"/>
              </a:rPr>
              <a:t>Honesty, commitment, loyalty</a:t>
            </a:r>
          </a:p>
          <a:p>
            <a:pPr marL="685800" lvl="0">
              <a:lnSpc>
                <a:spcPct val="115000"/>
              </a:lnSpc>
              <a:spcBef>
                <a:spcPts val="0"/>
              </a:spcBef>
              <a:spcAft>
                <a:spcPts val="0"/>
              </a:spcAft>
              <a:buFont typeface="+mj-lt"/>
              <a:buAutoNum type="alphaLcParenR"/>
            </a:pPr>
            <a:r>
              <a:rPr lang="en-US" dirty="0">
                <a:ea typeface="Times New Roman"/>
                <a:cs typeface="Times New Roman"/>
              </a:rPr>
              <a:t>Longevity, responsibility, royalties</a:t>
            </a:r>
          </a:p>
          <a:p>
            <a:endParaRPr lang="en-US" dirty="0"/>
          </a:p>
        </p:txBody>
      </p:sp>
    </p:spTree>
    <p:extLst>
      <p:ext uri="{BB962C8B-B14F-4D97-AF65-F5344CB8AC3E}">
        <p14:creationId xmlns:p14="http://schemas.microsoft.com/office/powerpoint/2010/main" val="35342829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Which is not an ethical standard at most companies?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Pay employees fairly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Ignoring safety concerns</a:t>
            </a:r>
          </a:p>
          <a:p>
            <a:pPr marL="685800" lvl="0">
              <a:lnSpc>
                <a:spcPct val="115000"/>
              </a:lnSpc>
              <a:spcBef>
                <a:spcPts val="0"/>
              </a:spcBef>
              <a:spcAft>
                <a:spcPts val="0"/>
              </a:spcAft>
              <a:buFont typeface="+mj-lt"/>
              <a:buAutoNum type="alphaLcParenR"/>
            </a:pPr>
            <a:r>
              <a:rPr lang="en-US" dirty="0">
                <a:ea typeface="Times New Roman"/>
                <a:cs typeface="Times New Roman"/>
              </a:rPr>
              <a:t>Providing equal opportunity</a:t>
            </a:r>
          </a:p>
          <a:p>
            <a:pPr marL="685800" lvl="0">
              <a:lnSpc>
                <a:spcPct val="115000"/>
              </a:lnSpc>
              <a:spcBef>
                <a:spcPts val="0"/>
              </a:spcBef>
              <a:spcAft>
                <a:spcPts val="0"/>
              </a:spcAft>
              <a:buFont typeface="+mj-lt"/>
              <a:buAutoNum type="alphaLcParenR"/>
            </a:pPr>
            <a:r>
              <a:rPr lang="en-US" dirty="0">
                <a:ea typeface="Times New Roman"/>
                <a:cs typeface="Times New Roman"/>
              </a:rPr>
              <a:t>No tolerance for harassment of any kind</a:t>
            </a:r>
          </a:p>
          <a:p>
            <a:pPr marL="342900" lvl="0">
              <a:lnSpc>
                <a:spcPct val="115000"/>
              </a:lnSpc>
              <a:spcBef>
                <a:spcPts val="1200"/>
              </a:spcBef>
              <a:spcAft>
                <a:spcPts val="1000"/>
              </a:spcAft>
              <a:buFont typeface="+mj-lt"/>
              <a:buAutoNum type="arabicPeriod" startAt="6"/>
            </a:pPr>
            <a:r>
              <a:rPr lang="en-US" dirty="0">
                <a:ea typeface="Times New Roman"/>
                <a:cs typeface="Times New Roman"/>
              </a:rPr>
              <a:t>Which of these would be an example of unethical workplace behavior?</a:t>
            </a:r>
          </a:p>
          <a:p>
            <a:pPr marL="685800" lvl="0">
              <a:lnSpc>
                <a:spcPct val="115000"/>
              </a:lnSpc>
              <a:spcBef>
                <a:spcPts val="0"/>
              </a:spcBef>
              <a:spcAft>
                <a:spcPts val="0"/>
              </a:spcAft>
              <a:buFont typeface="+mj-lt"/>
              <a:buAutoNum type="alphaLcParenR"/>
            </a:pPr>
            <a:r>
              <a:rPr lang="en-US" dirty="0">
                <a:ea typeface="Times New Roman"/>
                <a:cs typeface="Times New Roman"/>
              </a:rPr>
              <a:t>Inappropriate jokes or comments</a:t>
            </a:r>
          </a:p>
          <a:p>
            <a:pPr marL="685800" lvl="0">
              <a:lnSpc>
                <a:spcPct val="115000"/>
              </a:lnSpc>
              <a:spcBef>
                <a:spcPts val="0"/>
              </a:spcBef>
              <a:spcAft>
                <a:spcPts val="0"/>
              </a:spcAft>
              <a:buFont typeface="+mj-lt"/>
              <a:buAutoNum type="alphaLcParenR"/>
            </a:pPr>
            <a:r>
              <a:rPr lang="en-US" dirty="0">
                <a:ea typeface="Times New Roman"/>
                <a:cs typeface="Times New Roman"/>
              </a:rPr>
              <a:t>Meeting OSHA standards</a:t>
            </a:r>
          </a:p>
          <a:p>
            <a:pPr marL="685800" lvl="0">
              <a:lnSpc>
                <a:spcPct val="115000"/>
              </a:lnSpc>
              <a:spcBef>
                <a:spcPts val="0"/>
              </a:spcBef>
              <a:spcAft>
                <a:spcPts val="0"/>
              </a:spcAft>
              <a:buFont typeface="+mj-lt"/>
              <a:buAutoNum type="alphaLcParenR"/>
            </a:pPr>
            <a:r>
              <a:rPr lang="en-US" dirty="0">
                <a:ea typeface="Times New Roman"/>
                <a:cs typeface="Times New Roman"/>
              </a:rPr>
              <a:t>Paying employees a fair wage</a:t>
            </a:r>
          </a:p>
          <a:p>
            <a:pPr marL="685800" lvl="0">
              <a:lnSpc>
                <a:spcPct val="115000"/>
              </a:lnSpc>
              <a:spcBef>
                <a:spcPts val="0"/>
              </a:spcBef>
              <a:spcAft>
                <a:spcPts val="0"/>
              </a:spcAft>
              <a:buFont typeface="+mj-lt"/>
              <a:buAutoNum type="alphaLcParenR"/>
            </a:pPr>
            <a:r>
              <a:rPr lang="en-US" dirty="0">
                <a:ea typeface="Times New Roman"/>
                <a:cs typeface="Times New Roman"/>
              </a:rPr>
              <a:t>Having compassion</a:t>
            </a:r>
          </a:p>
          <a:p>
            <a:endParaRPr lang="en-US" dirty="0"/>
          </a:p>
        </p:txBody>
      </p:sp>
    </p:spTree>
    <p:extLst>
      <p:ext uri="{BB962C8B-B14F-4D97-AF65-F5344CB8AC3E}">
        <p14:creationId xmlns:p14="http://schemas.microsoft.com/office/powerpoint/2010/main" val="6873623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48913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20000"/>
          </a:bodyPr>
          <a:lstStyle/>
          <a:p>
            <a:pPr marL="285750" lvl="0" indent="-285750">
              <a:lnSpc>
                <a:spcPct val="115000"/>
              </a:lnSpc>
              <a:spcBef>
                <a:spcPts val="1200"/>
              </a:spcBef>
              <a:spcAft>
                <a:spcPts val="1000"/>
              </a:spcAft>
              <a:buFont typeface="+mj-lt"/>
              <a:buAutoNum type="arabicPeriod" startAt="7"/>
            </a:pPr>
            <a:r>
              <a:rPr lang="en-US" dirty="0">
                <a:ea typeface="Times New Roman"/>
                <a:cs typeface="Times New Roman"/>
              </a:rPr>
              <a:t>What can unethical behavior lead to?</a:t>
            </a:r>
          </a:p>
          <a:p>
            <a:pPr marL="685800" lvl="0">
              <a:lnSpc>
                <a:spcPct val="115000"/>
              </a:lnSpc>
              <a:spcBef>
                <a:spcPts val="0"/>
              </a:spcBef>
              <a:spcAft>
                <a:spcPts val="0"/>
              </a:spcAft>
              <a:buFont typeface="+mj-lt"/>
              <a:buAutoNum type="alphaLcParenR"/>
            </a:pPr>
            <a:r>
              <a:rPr lang="en-US" dirty="0">
                <a:ea typeface="Times New Roman"/>
                <a:cs typeface="Times New Roman"/>
              </a:rPr>
              <a:t>A welcoming environment</a:t>
            </a:r>
          </a:p>
          <a:p>
            <a:pPr marL="685800" lvl="0">
              <a:lnSpc>
                <a:spcPct val="115000"/>
              </a:lnSpc>
              <a:spcBef>
                <a:spcPts val="0"/>
              </a:spcBef>
              <a:spcAft>
                <a:spcPts val="0"/>
              </a:spcAft>
              <a:buFont typeface="+mj-lt"/>
              <a:buAutoNum type="alphaLcParenR"/>
            </a:pPr>
            <a:r>
              <a:rPr lang="en-US" dirty="0">
                <a:ea typeface="Times New Roman"/>
                <a:cs typeface="Times New Roman"/>
              </a:rPr>
              <a:t>Happy employees</a:t>
            </a:r>
          </a:p>
          <a:p>
            <a:pPr marL="685800" lvl="0">
              <a:lnSpc>
                <a:spcPct val="115000"/>
              </a:lnSpc>
              <a:spcBef>
                <a:spcPts val="0"/>
              </a:spcBef>
              <a:spcAft>
                <a:spcPts val="0"/>
              </a:spcAft>
              <a:buFont typeface="+mj-lt"/>
              <a:buAutoNum type="alphaLcParenR"/>
            </a:pPr>
            <a:r>
              <a:rPr lang="en-US" dirty="0">
                <a:ea typeface="Times New Roman"/>
                <a:cs typeface="Times New Roman"/>
              </a:rPr>
              <a:t>Lawsuits</a:t>
            </a:r>
          </a:p>
          <a:p>
            <a:pPr marL="685800" lvl="0">
              <a:lnSpc>
                <a:spcPct val="115000"/>
              </a:lnSpc>
              <a:spcBef>
                <a:spcPts val="0"/>
              </a:spcBef>
              <a:spcAft>
                <a:spcPts val="0"/>
              </a:spcAft>
              <a:buFont typeface="+mj-lt"/>
              <a:buAutoNum type="alphaLcParenR"/>
            </a:pPr>
            <a:r>
              <a:rPr lang="en-US" dirty="0">
                <a:ea typeface="Times New Roman"/>
                <a:cs typeface="Times New Roman"/>
              </a:rPr>
              <a:t>Trends</a:t>
            </a:r>
          </a:p>
          <a:p>
            <a:pPr marL="342900" lvl="0">
              <a:lnSpc>
                <a:spcPct val="115000"/>
              </a:lnSpc>
              <a:spcBef>
                <a:spcPts val="1200"/>
              </a:spcBef>
              <a:spcAft>
                <a:spcPts val="1000"/>
              </a:spcAft>
              <a:buFont typeface="+mj-lt"/>
              <a:buAutoNum type="arabicPeriod" startAt="8"/>
            </a:pPr>
            <a:r>
              <a:rPr lang="en-US" dirty="0">
                <a:ea typeface="Times New Roman"/>
                <a:cs typeface="Times New Roman"/>
              </a:rPr>
              <a:t>Managers need to make __________ decisions.</a:t>
            </a:r>
          </a:p>
          <a:p>
            <a:pPr marL="685800" lvl="0">
              <a:lnSpc>
                <a:spcPct val="115000"/>
              </a:lnSpc>
              <a:spcBef>
                <a:spcPts val="0"/>
              </a:spcBef>
              <a:spcAft>
                <a:spcPts val="0"/>
              </a:spcAft>
              <a:buFont typeface="+mj-lt"/>
              <a:buAutoNum type="alphaLcParenR"/>
            </a:pPr>
            <a:r>
              <a:rPr lang="en-US" dirty="0">
                <a:ea typeface="Times New Roman"/>
                <a:cs typeface="Times New Roman"/>
              </a:rPr>
              <a:t>Interesting</a:t>
            </a:r>
          </a:p>
          <a:p>
            <a:pPr marL="685800" lvl="0">
              <a:lnSpc>
                <a:spcPct val="115000"/>
              </a:lnSpc>
              <a:spcBef>
                <a:spcPts val="0"/>
              </a:spcBef>
              <a:spcAft>
                <a:spcPts val="0"/>
              </a:spcAft>
              <a:buFont typeface="+mj-lt"/>
              <a:buAutoNum type="alphaLcParenR"/>
            </a:pPr>
            <a:r>
              <a:rPr lang="en-US" dirty="0">
                <a:ea typeface="Times New Roman"/>
                <a:cs typeface="Times New Roman"/>
              </a:rPr>
              <a:t>No</a:t>
            </a:r>
          </a:p>
          <a:p>
            <a:pPr marL="685800" lvl="0">
              <a:lnSpc>
                <a:spcPct val="115000"/>
              </a:lnSpc>
              <a:spcBef>
                <a:spcPts val="0"/>
              </a:spcBef>
              <a:spcAft>
                <a:spcPts val="0"/>
              </a:spcAft>
              <a:buFont typeface="+mj-lt"/>
              <a:buAutoNum type="alphaLcParenR"/>
            </a:pPr>
            <a:r>
              <a:rPr lang="en-US" dirty="0">
                <a:ea typeface="Times New Roman"/>
                <a:cs typeface="Times New Roman"/>
              </a:rPr>
              <a:t>Ethical</a:t>
            </a:r>
          </a:p>
          <a:p>
            <a:pPr marL="685800" lvl="0">
              <a:lnSpc>
                <a:spcPct val="115000"/>
              </a:lnSpc>
              <a:spcBef>
                <a:spcPts val="0"/>
              </a:spcBef>
              <a:spcAft>
                <a:spcPts val="0"/>
              </a:spcAft>
              <a:buFont typeface="+mj-lt"/>
              <a:buAutoNum type="alphaLcParenR"/>
            </a:pPr>
            <a:r>
              <a:rPr lang="en-US" dirty="0">
                <a:ea typeface="Times New Roman"/>
                <a:cs typeface="Times New Roman"/>
              </a:rPr>
              <a:t>Hopeless</a:t>
            </a:r>
          </a:p>
          <a:p>
            <a:endParaRPr lang="en-US" dirty="0"/>
          </a:p>
        </p:txBody>
      </p:sp>
    </p:spTree>
    <p:extLst>
      <p:ext uri="{BB962C8B-B14F-4D97-AF65-F5344CB8AC3E}">
        <p14:creationId xmlns:p14="http://schemas.microsoft.com/office/powerpoint/2010/main" val="19573501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Which of these does not make up the framework for identifying ethics of a decision?</a:t>
            </a:r>
          </a:p>
          <a:p>
            <a:pPr marL="685800" lvl="0">
              <a:lnSpc>
                <a:spcPct val="115000"/>
              </a:lnSpc>
              <a:spcBef>
                <a:spcPts val="0"/>
              </a:spcBef>
              <a:spcAft>
                <a:spcPts val="0"/>
              </a:spcAft>
              <a:buFont typeface="+mj-lt"/>
              <a:buAutoNum type="alphaLcParenR"/>
            </a:pPr>
            <a:r>
              <a:rPr lang="en-US" dirty="0">
                <a:ea typeface="Times New Roman"/>
                <a:cs typeface="Times New Roman"/>
              </a:rPr>
              <a:t>Ignoring the problem</a:t>
            </a:r>
          </a:p>
          <a:p>
            <a:pPr marL="685800" lvl="0">
              <a:lnSpc>
                <a:spcPct val="115000"/>
              </a:lnSpc>
              <a:spcBef>
                <a:spcPts val="0"/>
              </a:spcBef>
              <a:spcAft>
                <a:spcPts val="0"/>
              </a:spcAft>
              <a:buFont typeface="+mj-lt"/>
              <a:buAutoNum type="alphaLcParenR"/>
            </a:pPr>
            <a:r>
              <a:rPr lang="en-US" dirty="0">
                <a:ea typeface="Times New Roman"/>
                <a:cs typeface="Times New Roman"/>
              </a:rPr>
              <a:t>Acquiring all the facts</a:t>
            </a:r>
          </a:p>
          <a:p>
            <a:pPr marL="685800" lvl="0">
              <a:lnSpc>
                <a:spcPct val="115000"/>
              </a:lnSpc>
              <a:spcBef>
                <a:spcPts val="0"/>
              </a:spcBef>
              <a:spcAft>
                <a:spcPts val="0"/>
              </a:spcAft>
              <a:buFont typeface="+mj-lt"/>
              <a:buAutoNum type="alphaLcParenR"/>
            </a:pPr>
            <a:r>
              <a:rPr lang="en-US" dirty="0">
                <a:ea typeface="Times New Roman"/>
                <a:cs typeface="Times New Roman"/>
              </a:rPr>
              <a:t>Evaluating different options</a:t>
            </a:r>
          </a:p>
          <a:p>
            <a:pPr marL="685800" lvl="0">
              <a:lnSpc>
                <a:spcPct val="115000"/>
              </a:lnSpc>
              <a:spcBef>
                <a:spcPts val="0"/>
              </a:spcBef>
              <a:spcAft>
                <a:spcPts val="0"/>
              </a:spcAft>
              <a:buFont typeface="+mj-lt"/>
              <a:buAutoNum type="alphaLcParenR"/>
            </a:pPr>
            <a:r>
              <a:rPr lang="en-US" dirty="0">
                <a:ea typeface="Times New Roman"/>
                <a:cs typeface="Times New Roman"/>
              </a:rPr>
              <a:t>Monitoring the situation</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What is social responsibility?</a:t>
            </a:r>
          </a:p>
          <a:p>
            <a:pPr marL="685800" lvl="0">
              <a:lnSpc>
                <a:spcPct val="115000"/>
              </a:lnSpc>
              <a:spcBef>
                <a:spcPts val="0"/>
              </a:spcBef>
              <a:spcAft>
                <a:spcPts val="0"/>
              </a:spcAft>
              <a:buFont typeface="+mj-lt"/>
              <a:buAutoNum type="alphaLcParenR"/>
            </a:pPr>
            <a:r>
              <a:rPr lang="en-US" dirty="0">
                <a:ea typeface="Times New Roman"/>
                <a:cs typeface="Times New Roman"/>
              </a:rPr>
              <a:t>Going out with friends and family</a:t>
            </a:r>
          </a:p>
          <a:p>
            <a:pPr marL="685800" lvl="0">
              <a:lnSpc>
                <a:spcPct val="115000"/>
              </a:lnSpc>
              <a:spcBef>
                <a:spcPts val="0"/>
              </a:spcBef>
              <a:spcAft>
                <a:spcPts val="0"/>
              </a:spcAft>
              <a:buFont typeface="+mj-lt"/>
              <a:buAutoNum type="alphaLcParenR"/>
            </a:pPr>
            <a:r>
              <a:rPr lang="en-US" dirty="0">
                <a:ea typeface="Times New Roman"/>
                <a:cs typeface="Times New Roman"/>
              </a:rPr>
              <a:t>Lunch with your coworkers</a:t>
            </a:r>
          </a:p>
          <a:p>
            <a:pPr marL="685800" lvl="0">
              <a:lnSpc>
                <a:spcPct val="115000"/>
              </a:lnSpc>
              <a:spcBef>
                <a:spcPts val="0"/>
              </a:spcBef>
              <a:spcAft>
                <a:spcPts val="0"/>
              </a:spcAft>
              <a:buFont typeface="+mj-lt"/>
              <a:buAutoNum type="alphaLcParenR"/>
            </a:pPr>
            <a:r>
              <a:rPr lang="en-US" dirty="0">
                <a:ea typeface="Times New Roman"/>
                <a:cs typeface="Times New Roman"/>
              </a:rPr>
              <a:t>The way a company treats people outside the workplace</a:t>
            </a:r>
          </a:p>
          <a:p>
            <a:pPr marL="685800" lvl="0">
              <a:lnSpc>
                <a:spcPct val="115000"/>
              </a:lnSpc>
              <a:spcBef>
                <a:spcPts val="0"/>
              </a:spcBef>
              <a:spcAft>
                <a:spcPts val="0"/>
              </a:spcAft>
              <a:buFont typeface="+mj-lt"/>
              <a:buAutoNum type="alphaLcParenR"/>
            </a:pPr>
            <a:r>
              <a:rPr lang="en-US" dirty="0">
                <a:ea typeface="Times New Roman"/>
                <a:cs typeface="Times New Roman"/>
              </a:rPr>
              <a:t>Being active on social media</a:t>
            </a:r>
          </a:p>
        </p:txBody>
      </p:sp>
    </p:spTree>
    <p:extLst>
      <p:ext uri="{BB962C8B-B14F-4D97-AF65-F5344CB8AC3E}">
        <p14:creationId xmlns:p14="http://schemas.microsoft.com/office/powerpoint/2010/main" val="8073870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Leadership at every level needs to be ethical and ______________ responsible.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Socially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Externally</a:t>
            </a:r>
          </a:p>
          <a:p>
            <a:pPr marL="685800" lvl="0">
              <a:lnSpc>
                <a:spcPct val="115000"/>
              </a:lnSpc>
              <a:spcBef>
                <a:spcPts val="0"/>
              </a:spcBef>
              <a:spcAft>
                <a:spcPts val="0"/>
              </a:spcAft>
              <a:buFont typeface="+mj-lt"/>
              <a:buAutoNum type="alphaLcParenR"/>
            </a:pPr>
            <a:r>
              <a:rPr lang="en-US" dirty="0">
                <a:ea typeface="Times New Roman"/>
                <a:cs typeface="Times New Roman"/>
              </a:rPr>
              <a:t>Momentarily</a:t>
            </a:r>
          </a:p>
          <a:p>
            <a:pPr marL="685800" lvl="0">
              <a:lnSpc>
                <a:spcPct val="115000"/>
              </a:lnSpc>
              <a:spcBef>
                <a:spcPts val="0"/>
              </a:spcBef>
              <a:spcAft>
                <a:spcPts val="0"/>
              </a:spcAft>
              <a:buFont typeface="+mj-lt"/>
              <a:buAutoNum type="alphaLcParenR"/>
            </a:pPr>
            <a:r>
              <a:rPr lang="en-US" dirty="0">
                <a:ea typeface="Times New Roman"/>
                <a:cs typeface="Times New Roman"/>
              </a:rPr>
              <a:t>Regretfully</a:t>
            </a:r>
          </a:p>
          <a:p>
            <a:pPr marL="342900" lvl="0">
              <a:lnSpc>
                <a:spcPct val="115000"/>
              </a:lnSpc>
              <a:spcBef>
                <a:spcPts val="1200"/>
              </a:spcBef>
              <a:spcAft>
                <a:spcPts val="1000"/>
              </a:spcAft>
              <a:buFont typeface="+mj-lt"/>
              <a:buAutoNum type="arabicPeriod" startAt="2"/>
            </a:pPr>
            <a:r>
              <a:rPr lang="en-US" dirty="0">
                <a:ea typeface="Times New Roman"/>
                <a:cs typeface="Times New Roman"/>
              </a:rPr>
              <a:t>Most companies have codes of conduct that govern _____________ in the workplace.</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Manipulate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Ethics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Disregard</a:t>
            </a:r>
          </a:p>
          <a:p>
            <a:pPr marL="685800" lvl="0">
              <a:lnSpc>
                <a:spcPct val="115000"/>
              </a:lnSpc>
              <a:spcBef>
                <a:spcPts val="0"/>
              </a:spcBef>
              <a:spcAft>
                <a:spcPts val="0"/>
              </a:spcAft>
              <a:buFont typeface="+mj-lt"/>
              <a:buAutoNum type="alphaLcParenR"/>
            </a:pPr>
            <a:r>
              <a:rPr lang="en-US" dirty="0">
                <a:ea typeface="Times New Roman"/>
                <a:cs typeface="Times New Roman"/>
              </a:rPr>
              <a:t>Simplify</a:t>
            </a:r>
          </a:p>
          <a:p>
            <a:endParaRPr lang="en-US" dirty="0"/>
          </a:p>
        </p:txBody>
      </p:sp>
    </p:spTree>
    <p:extLst>
      <p:ext uri="{BB962C8B-B14F-4D97-AF65-F5344CB8AC3E}">
        <p14:creationId xmlns:p14="http://schemas.microsoft.com/office/powerpoint/2010/main" val="29691746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It is important that ______________ lead by example in the workplace.</a:t>
            </a:r>
          </a:p>
          <a:p>
            <a:pPr marL="685800" lvl="0">
              <a:lnSpc>
                <a:spcPct val="115000"/>
              </a:lnSpc>
              <a:spcBef>
                <a:spcPts val="0"/>
              </a:spcBef>
              <a:spcAft>
                <a:spcPts val="0"/>
              </a:spcAft>
              <a:buFont typeface="+mj-lt"/>
              <a:buAutoNum type="alphaLcParenR"/>
            </a:pPr>
            <a:r>
              <a:rPr lang="en-US" dirty="0">
                <a:ea typeface="Times New Roman"/>
                <a:cs typeface="Times New Roman"/>
              </a:rPr>
              <a:t>Parents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Teachers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Managers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Children</a:t>
            </a:r>
          </a:p>
          <a:p>
            <a:pPr marL="342900" lvl="0">
              <a:lnSpc>
                <a:spcPct val="115000"/>
              </a:lnSpc>
              <a:spcBef>
                <a:spcPts val="1200"/>
              </a:spcBef>
              <a:spcAft>
                <a:spcPts val="1000"/>
              </a:spcAft>
              <a:buFont typeface="+mj-lt"/>
              <a:buAutoNum type="arabicPeriod" startAt="4"/>
            </a:pPr>
            <a:r>
              <a:rPr lang="en-US" dirty="0">
                <a:ea typeface="Times New Roman"/>
                <a:cs typeface="Times New Roman"/>
              </a:rPr>
              <a:t>An ethical workplace will lead to what three things?</a:t>
            </a:r>
          </a:p>
          <a:p>
            <a:pPr marL="685800" lvl="0">
              <a:lnSpc>
                <a:spcPct val="115000"/>
              </a:lnSpc>
              <a:spcBef>
                <a:spcPts val="0"/>
              </a:spcBef>
              <a:spcAft>
                <a:spcPts val="0"/>
              </a:spcAft>
              <a:buFont typeface="+mj-lt"/>
              <a:buAutoNum type="alphaLcParenR"/>
            </a:pPr>
            <a:r>
              <a:rPr lang="en-US" dirty="0">
                <a:ea typeface="Times New Roman"/>
                <a:cs typeface="Times New Roman"/>
              </a:rPr>
              <a:t>Better pay, better location, better job</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Humor, anecdotes, insanity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Honesty, commitment, loyalty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Longevity, responsibility, royalties</a:t>
            </a:r>
          </a:p>
          <a:p>
            <a:endParaRPr lang="en-US" dirty="0"/>
          </a:p>
        </p:txBody>
      </p:sp>
    </p:spTree>
    <p:extLst>
      <p:ext uri="{BB962C8B-B14F-4D97-AF65-F5344CB8AC3E}">
        <p14:creationId xmlns:p14="http://schemas.microsoft.com/office/powerpoint/2010/main" val="34882592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Which is not an ethical standard at most companies?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Pay employees fairly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Ignoring safety concerns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Providing equal opportunity</a:t>
            </a:r>
          </a:p>
          <a:p>
            <a:pPr marL="685800" lvl="0">
              <a:lnSpc>
                <a:spcPct val="115000"/>
              </a:lnSpc>
              <a:spcBef>
                <a:spcPts val="0"/>
              </a:spcBef>
              <a:spcAft>
                <a:spcPts val="0"/>
              </a:spcAft>
              <a:buFont typeface="+mj-lt"/>
              <a:buAutoNum type="alphaLcParenR"/>
            </a:pPr>
            <a:r>
              <a:rPr lang="en-US" dirty="0">
                <a:ea typeface="Times New Roman"/>
                <a:cs typeface="Times New Roman"/>
              </a:rPr>
              <a:t>No tolerance for harassment of any kind</a:t>
            </a:r>
          </a:p>
          <a:p>
            <a:pPr marL="342900" lvl="0">
              <a:lnSpc>
                <a:spcPct val="115000"/>
              </a:lnSpc>
              <a:spcBef>
                <a:spcPts val="1200"/>
              </a:spcBef>
              <a:spcAft>
                <a:spcPts val="1000"/>
              </a:spcAft>
              <a:buFont typeface="+mj-lt"/>
              <a:buAutoNum type="arabicPeriod" startAt="6"/>
            </a:pPr>
            <a:r>
              <a:rPr lang="en-US" dirty="0">
                <a:ea typeface="Times New Roman"/>
                <a:cs typeface="Times New Roman"/>
              </a:rPr>
              <a:t>Which of these would be an example of unethical workplace behavior?</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Inappropriate jokes or comments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Meeting OSHA standards</a:t>
            </a:r>
          </a:p>
          <a:p>
            <a:pPr marL="685800" lvl="0">
              <a:lnSpc>
                <a:spcPct val="115000"/>
              </a:lnSpc>
              <a:spcBef>
                <a:spcPts val="0"/>
              </a:spcBef>
              <a:spcAft>
                <a:spcPts val="0"/>
              </a:spcAft>
              <a:buFont typeface="+mj-lt"/>
              <a:buAutoNum type="alphaLcParenR"/>
            </a:pPr>
            <a:r>
              <a:rPr lang="en-US" dirty="0">
                <a:ea typeface="Times New Roman"/>
                <a:cs typeface="Times New Roman"/>
              </a:rPr>
              <a:t>Paying employees a fair wage</a:t>
            </a:r>
          </a:p>
          <a:p>
            <a:pPr marL="685800" lvl="0">
              <a:lnSpc>
                <a:spcPct val="115000"/>
              </a:lnSpc>
              <a:spcBef>
                <a:spcPts val="0"/>
              </a:spcBef>
              <a:spcAft>
                <a:spcPts val="0"/>
              </a:spcAft>
              <a:buFont typeface="+mj-lt"/>
              <a:buAutoNum type="alphaLcParenR"/>
            </a:pPr>
            <a:r>
              <a:rPr lang="en-US" dirty="0">
                <a:ea typeface="Times New Roman"/>
                <a:cs typeface="Times New Roman"/>
              </a:rPr>
              <a:t>Having compassion</a:t>
            </a:r>
          </a:p>
          <a:p>
            <a:endParaRPr lang="en-US" dirty="0"/>
          </a:p>
        </p:txBody>
      </p:sp>
    </p:spTree>
    <p:extLst>
      <p:ext uri="{BB962C8B-B14F-4D97-AF65-F5344CB8AC3E}">
        <p14:creationId xmlns:p14="http://schemas.microsoft.com/office/powerpoint/2010/main" val="42874668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20000"/>
          </a:bodyPr>
          <a:lstStyle/>
          <a:p>
            <a:pPr marL="285750" lvl="0" indent="-285750">
              <a:lnSpc>
                <a:spcPct val="115000"/>
              </a:lnSpc>
              <a:spcBef>
                <a:spcPts val="1200"/>
              </a:spcBef>
              <a:spcAft>
                <a:spcPts val="1000"/>
              </a:spcAft>
              <a:buFont typeface="+mj-lt"/>
              <a:buAutoNum type="arabicPeriod" startAt="7"/>
            </a:pPr>
            <a:r>
              <a:rPr lang="en-US" dirty="0">
                <a:ea typeface="Times New Roman"/>
                <a:cs typeface="Times New Roman"/>
              </a:rPr>
              <a:t>What can unethical behavior lead to?</a:t>
            </a:r>
          </a:p>
          <a:p>
            <a:pPr marL="685800" lvl="0">
              <a:lnSpc>
                <a:spcPct val="115000"/>
              </a:lnSpc>
              <a:spcBef>
                <a:spcPts val="0"/>
              </a:spcBef>
              <a:spcAft>
                <a:spcPts val="0"/>
              </a:spcAft>
              <a:buFont typeface="+mj-lt"/>
              <a:buAutoNum type="alphaLcParenR"/>
            </a:pPr>
            <a:r>
              <a:rPr lang="en-US" dirty="0">
                <a:ea typeface="Times New Roman"/>
                <a:cs typeface="Times New Roman"/>
              </a:rPr>
              <a:t>A welcoming environment</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Happy employees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Lawsuits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Trends</a:t>
            </a:r>
          </a:p>
          <a:p>
            <a:pPr marL="342900" lvl="0">
              <a:lnSpc>
                <a:spcPct val="115000"/>
              </a:lnSpc>
              <a:spcBef>
                <a:spcPts val="1200"/>
              </a:spcBef>
              <a:spcAft>
                <a:spcPts val="1000"/>
              </a:spcAft>
              <a:buFont typeface="+mj-lt"/>
              <a:buAutoNum type="arabicPeriod" startAt="8"/>
            </a:pPr>
            <a:r>
              <a:rPr lang="en-US" dirty="0">
                <a:ea typeface="Times New Roman"/>
                <a:cs typeface="Times New Roman"/>
              </a:rPr>
              <a:t>Managers need to make __________ decisions.</a:t>
            </a:r>
          </a:p>
          <a:p>
            <a:pPr marL="685800" lvl="0">
              <a:lnSpc>
                <a:spcPct val="115000"/>
              </a:lnSpc>
              <a:spcBef>
                <a:spcPts val="0"/>
              </a:spcBef>
              <a:spcAft>
                <a:spcPts val="0"/>
              </a:spcAft>
              <a:buFont typeface="+mj-lt"/>
              <a:buAutoNum type="alphaLcParenR"/>
            </a:pPr>
            <a:r>
              <a:rPr lang="en-US" dirty="0">
                <a:ea typeface="Times New Roman"/>
                <a:cs typeface="Times New Roman"/>
              </a:rPr>
              <a:t>Interesting</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No</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Ethical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Hopeless</a:t>
            </a:r>
          </a:p>
          <a:p>
            <a:endParaRPr lang="en-US" dirty="0"/>
          </a:p>
        </p:txBody>
      </p:sp>
    </p:spTree>
    <p:extLst>
      <p:ext uri="{BB962C8B-B14F-4D97-AF65-F5344CB8AC3E}">
        <p14:creationId xmlns:p14="http://schemas.microsoft.com/office/powerpoint/2010/main" val="28632134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Which of these does not make up the framework for identifying ethics of a decision?</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Ignoring the problem</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Acquiring all the facts</a:t>
            </a:r>
          </a:p>
          <a:p>
            <a:pPr marL="685800" lvl="0">
              <a:lnSpc>
                <a:spcPct val="115000"/>
              </a:lnSpc>
              <a:spcBef>
                <a:spcPts val="0"/>
              </a:spcBef>
              <a:spcAft>
                <a:spcPts val="0"/>
              </a:spcAft>
              <a:buFont typeface="+mj-lt"/>
              <a:buAutoNum type="alphaLcParenR"/>
            </a:pPr>
            <a:r>
              <a:rPr lang="en-US" dirty="0">
                <a:ea typeface="Times New Roman"/>
                <a:cs typeface="Times New Roman"/>
              </a:rPr>
              <a:t>Evaluating different options</a:t>
            </a:r>
          </a:p>
          <a:p>
            <a:pPr marL="685800" lvl="0">
              <a:lnSpc>
                <a:spcPct val="115000"/>
              </a:lnSpc>
              <a:spcBef>
                <a:spcPts val="0"/>
              </a:spcBef>
              <a:spcAft>
                <a:spcPts val="0"/>
              </a:spcAft>
              <a:buFont typeface="+mj-lt"/>
              <a:buAutoNum type="alphaLcParenR"/>
            </a:pPr>
            <a:r>
              <a:rPr lang="en-US" dirty="0">
                <a:ea typeface="Times New Roman"/>
                <a:cs typeface="Times New Roman"/>
              </a:rPr>
              <a:t>Monitoring the situation</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What is social responsibility?</a:t>
            </a:r>
          </a:p>
          <a:p>
            <a:pPr marL="685800" lvl="0">
              <a:lnSpc>
                <a:spcPct val="115000"/>
              </a:lnSpc>
              <a:spcBef>
                <a:spcPts val="0"/>
              </a:spcBef>
              <a:spcAft>
                <a:spcPts val="0"/>
              </a:spcAft>
              <a:buFont typeface="+mj-lt"/>
              <a:buAutoNum type="alphaLcParenR"/>
            </a:pPr>
            <a:r>
              <a:rPr lang="en-US" dirty="0">
                <a:ea typeface="Times New Roman"/>
                <a:cs typeface="Times New Roman"/>
              </a:rPr>
              <a:t>Going out with friends and family</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Lunch with your coworkers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way a company treats people outside the workplace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Being active on social media</a:t>
            </a:r>
          </a:p>
        </p:txBody>
      </p:sp>
    </p:spTree>
    <p:extLst>
      <p:ext uri="{BB962C8B-B14F-4D97-AF65-F5344CB8AC3E}">
        <p14:creationId xmlns:p14="http://schemas.microsoft.com/office/powerpoint/2010/main" val="41110016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3"/>
          <p:cNvSpPr>
            <a:spLocks noGrp="1"/>
          </p:cNvSpPr>
          <p:nvPr>
            <p:ph type="title"/>
          </p:nvPr>
        </p:nvSpPr>
        <p:spPr/>
        <p:txBody>
          <a:bodyPr/>
          <a:lstStyle/>
          <a:p>
            <a:r>
              <a:rPr lang="en-US" dirty="0"/>
              <a:t>Module Four: Managing Information</a:t>
            </a:r>
          </a:p>
        </p:txBody>
      </p:sp>
      <p:sp>
        <p:nvSpPr>
          <p:cNvPr id="19460" name="Text Placeholder 5"/>
          <p:cNvSpPr>
            <a:spLocks noGrp="1"/>
          </p:cNvSpPr>
          <p:nvPr>
            <p:ph type="body" sz="quarter" idx="10"/>
          </p:nvPr>
        </p:nvSpPr>
        <p:spPr/>
        <p:txBody>
          <a:bodyPr/>
          <a:lstStyle/>
          <a:p>
            <a:pPr>
              <a:lnSpc>
                <a:spcPct val="115000"/>
              </a:lnSpc>
              <a:spcBef>
                <a:spcPts val="0"/>
              </a:spcBef>
              <a:spcAft>
                <a:spcPts val="1000"/>
              </a:spcAft>
              <a:defRPr/>
            </a:pPr>
            <a:r>
              <a:rPr lang="en-US" sz="2400" dirty="0">
                <a:ea typeface="Times New Roman"/>
                <a:cs typeface="Times New Roman"/>
              </a:rPr>
              <a:t>Information is a source of learning. But unless it is organized, processed, and available to the right audience in a format for decision-making, it is a burden, not a benefit.</a:t>
            </a:r>
            <a:endParaRPr lang="en-US" sz="2400" dirty="0">
              <a:latin typeface="Calibri"/>
              <a:ea typeface="Times New Roman"/>
              <a:cs typeface="Times New Roman"/>
            </a:endParaRPr>
          </a:p>
          <a:p>
            <a:pPr algn="ctr">
              <a:lnSpc>
                <a:spcPct val="115000"/>
              </a:lnSpc>
              <a:spcBef>
                <a:spcPts val="0"/>
              </a:spcBef>
              <a:spcAft>
                <a:spcPts val="1000"/>
              </a:spcAft>
              <a:defRPr/>
            </a:pPr>
            <a:r>
              <a:rPr lang="en-US" sz="2400" b="1" dirty="0">
                <a:ea typeface="Times New Roman"/>
                <a:cs typeface="Times New Roman"/>
              </a:rPr>
              <a:t>William Pollard</a:t>
            </a:r>
            <a:endParaRPr lang="en-US" sz="2400" b="1" dirty="0">
              <a:latin typeface="Calibri"/>
              <a:ea typeface="Times New Roman"/>
              <a:cs typeface="Times New Roman"/>
            </a:endParaRPr>
          </a:p>
        </p:txBody>
      </p:sp>
      <p:sp>
        <p:nvSpPr>
          <p:cNvPr id="19459" name="Content Placeholder 4"/>
          <p:cNvSpPr>
            <a:spLocks noGrp="1"/>
          </p:cNvSpPr>
          <p:nvPr>
            <p:ph type="body" sz="quarter" idx="11"/>
          </p:nvPr>
        </p:nvSpPr>
        <p:spPr/>
        <p:txBody>
          <a:bodyPr>
            <a:normAutofit fontScale="85000" lnSpcReduction="10000"/>
          </a:bodyPr>
          <a:lstStyle/>
          <a:p>
            <a:pPr marL="0">
              <a:defRPr/>
            </a:pPr>
            <a:r>
              <a:rPr lang="en-US" dirty="0"/>
              <a:t>Managing information is important to the success of any business. Technology is making information readily available, and more people are accessing information. Information forms the strategies and processes of a company. Managers, at every level, need to organize, acquire, and maintain information in order to make appropriate decisions and ensure that the company runs smoothly.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D5F97E5-F6B8-4C2F-92CE-C3B511E687E7}"/>
              </a:ext>
            </a:extLst>
          </p:cNvPr>
          <p:cNvSpPr>
            <a:spLocks noGrp="1"/>
          </p:cNvSpPr>
          <p:nvPr>
            <p:ph sz="quarter" idx="11"/>
          </p:nvPr>
        </p:nvSpPr>
        <p:spPr/>
        <p:txBody>
          <a:bodyPr/>
          <a:lstStyle/>
          <a:p>
            <a:endParaRPr lang="en-US"/>
          </a:p>
        </p:txBody>
      </p:sp>
      <p:sp>
        <p:nvSpPr>
          <p:cNvPr id="20482" name="Title 4"/>
          <p:cNvSpPr>
            <a:spLocks noGrp="1"/>
          </p:cNvSpPr>
          <p:nvPr>
            <p:ph type="title"/>
          </p:nvPr>
        </p:nvSpPr>
        <p:spPr/>
        <p:txBody>
          <a:bodyPr/>
          <a:lstStyle/>
          <a:p>
            <a:r>
              <a:rPr lang="en-US" dirty="0"/>
              <a:t>Why Information Matters</a:t>
            </a:r>
          </a:p>
        </p:txBody>
      </p:sp>
      <p:grpSp>
        <p:nvGrpSpPr>
          <p:cNvPr id="2" name="Group 1">
            <a:extLst>
              <a:ext uri="{FF2B5EF4-FFF2-40B4-BE49-F238E27FC236}">
                <a16:creationId xmlns:a16="http://schemas.microsoft.com/office/drawing/2014/main" id="{33BDB285-7837-46D6-BB36-AED7502D5E55}"/>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E749D2A4-F769-4485-B48A-31AA90C488BA}"/>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Technology and Infrastructure</a:t>
              </a:r>
            </a:p>
          </p:txBody>
        </p:sp>
        <p:sp>
          <p:nvSpPr>
            <p:cNvPr id="5" name="Freeform: Shape 4">
              <a:extLst>
                <a:ext uri="{FF2B5EF4-FFF2-40B4-BE49-F238E27FC236}">
                  <a16:creationId xmlns:a16="http://schemas.microsoft.com/office/drawing/2014/main" id="{53D2E842-9212-459E-8383-855D65A70086}"/>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Customer Feedback</a:t>
              </a:r>
            </a:p>
          </p:txBody>
        </p:sp>
        <p:sp>
          <p:nvSpPr>
            <p:cNvPr id="6" name="Freeform: Shape 5">
              <a:extLst>
                <a:ext uri="{FF2B5EF4-FFF2-40B4-BE49-F238E27FC236}">
                  <a16:creationId xmlns:a16="http://schemas.microsoft.com/office/drawing/2014/main" id="{0C9B1E9A-C691-4D90-A4CF-A9A05CA73AB3}"/>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Finances</a:t>
              </a:r>
            </a:p>
          </p:txBody>
        </p:sp>
        <p:sp>
          <p:nvSpPr>
            <p:cNvPr id="7" name="Freeform: Shape 6">
              <a:extLst>
                <a:ext uri="{FF2B5EF4-FFF2-40B4-BE49-F238E27FC236}">
                  <a16:creationId xmlns:a16="http://schemas.microsoft.com/office/drawing/2014/main" id="{AD82A444-5467-45FC-A3A3-0EA0AF9122F7}"/>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Employee Feedback</a:t>
              </a:r>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5F58D5E8-15EA-4900-BD63-183C18C9EDF5}"/>
              </a:ext>
            </a:extLst>
          </p:cNvPr>
          <p:cNvSpPr>
            <a:spLocks noGrp="1"/>
          </p:cNvSpPr>
          <p:nvPr>
            <p:ph sz="quarter" idx="11"/>
          </p:nvPr>
        </p:nvSpPr>
        <p:spPr/>
        <p:txBody>
          <a:bodyPr/>
          <a:lstStyle/>
          <a:p>
            <a:endParaRPr lang="en-US"/>
          </a:p>
        </p:txBody>
      </p:sp>
      <p:sp>
        <p:nvSpPr>
          <p:cNvPr id="21506" name="Title 1"/>
          <p:cNvSpPr>
            <a:spLocks noGrp="1"/>
          </p:cNvSpPr>
          <p:nvPr>
            <p:ph type="title"/>
          </p:nvPr>
        </p:nvSpPr>
        <p:spPr/>
        <p:txBody>
          <a:bodyPr/>
          <a:lstStyle/>
          <a:p>
            <a:r>
              <a:rPr lang="en-US" dirty="0"/>
              <a:t>Strategic Importance of Information</a:t>
            </a:r>
          </a:p>
        </p:txBody>
      </p:sp>
      <p:grpSp>
        <p:nvGrpSpPr>
          <p:cNvPr id="2" name="Group 1">
            <a:extLst>
              <a:ext uri="{FF2B5EF4-FFF2-40B4-BE49-F238E27FC236}">
                <a16:creationId xmlns:a16="http://schemas.microsoft.com/office/drawing/2014/main" id="{ADA0DD90-DD54-4FA5-A35D-AD6A86D4E23F}"/>
              </a:ext>
            </a:extLst>
          </p:cNvPr>
          <p:cNvGrpSpPr/>
          <p:nvPr/>
        </p:nvGrpSpPr>
        <p:grpSpPr>
          <a:xfrm>
            <a:off x="2096999" y="1602465"/>
            <a:ext cx="4950000" cy="4521431"/>
            <a:chOff x="2096999" y="1602465"/>
            <a:chExt cx="4950000" cy="4521431"/>
          </a:xfrm>
        </p:grpSpPr>
        <p:sp>
          <p:nvSpPr>
            <p:cNvPr id="4" name="Freeform: Shape 3">
              <a:extLst>
                <a:ext uri="{FF2B5EF4-FFF2-40B4-BE49-F238E27FC236}">
                  <a16:creationId xmlns:a16="http://schemas.microsoft.com/office/drawing/2014/main" id="{0DE2C90F-E50A-4B24-B429-C0DAB7EC14AE}"/>
                </a:ext>
              </a:extLst>
            </p:cNvPr>
            <p:cNvSpPr/>
            <p:nvPr/>
          </p:nvSpPr>
          <p:spPr>
            <a:xfrm>
              <a:off x="2682000" y="1602465"/>
              <a:ext cx="3780000" cy="1089501"/>
            </a:xfrm>
            <a:custGeom>
              <a:avLst/>
              <a:gdLst>
                <a:gd name="connsiteX0" fmla="*/ 0 w 3780000"/>
                <a:gd name="connsiteY0" fmla="*/ 0 h 1089501"/>
                <a:gd name="connsiteX1" fmla="*/ 3780000 w 3780000"/>
                <a:gd name="connsiteY1" fmla="*/ 0 h 1089501"/>
                <a:gd name="connsiteX2" fmla="*/ 3780000 w 3780000"/>
                <a:gd name="connsiteY2" fmla="*/ 1089501 h 1089501"/>
                <a:gd name="connsiteX3" fmla="*/ 0 w 3780000"/>
                <a:gd name="connsiteY3" fmla="*/ 1089501 h 1089501"/>
                <a:gd name="connsiteX4" fmla="*/ 0 w 378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000" h="1089501">
                  <a:moveTo>
                    <a:pt x="0" y="0"/>
                  </a:moveTo>
                  <a:lnTo>
                    <a:pt x="3780000" y="0"/>
                  </a:lnTo>
                  <a:lnTo>
                    <a:pt x="3780000" y="1089501"/>
                  </a:lnTo>
                  <a:lnTo>
                    <a:pt x="0" y="1089501"/>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b="0" kern="1200" dirty="0"/>
                <a:t>Information</a:t>
              </a:r>
            </a:p>
          </p:txBody>
        </p:sp>
        <p:sp>
          <p:nvSpPr>
            <p:cNvPr id="5" name="Freeform: Shape 4">
              <a:extLst>
                <a:ext uri="{FF2B5EF4-FFF2-40B4-BE49-F238E27FC236}">
                  <a16:creationId xmlns:a16="http://schemas.microsoft.com/office/drawing/2014/main" id="{BEB320C7-19A5-4ED9-A2BA-173E2723A249}"/>
                </a:ext>
              </a:extLst>
            </p:cNvPr>
            <p:cNvSpPr/>
            <p:nvPr/>
          </p:nvSpPr>
          <p:spPr>
            <a:xfrm>
              <a:off x="2997000" y="2746442"/>
              <a:ext cx="3150000" cy="1089501"/>
            </a:xfrm>
            <a:custGeom>
              <a:avLst/>
              <a:gdLst>
                <a:gd name="connsiteX0" fmla="*/ 0 w 3150000"/>
                <a:gd name="connsiteY0" fmla="*/ 0 h 1089501"/>
                <a:gd name="connsiteX1" fmla="*/ 3150000 w 3150000"/>
                <a:gd name="connsiteY1" fmla="*/ 0 h 1089501"/>
                <a:gd name="connsiteX2" fmla="*/ 3150000 w 3150000"/>
                <a:gd name="connsiteY2" fmla="*/ 1089501 h 1089501"/>
                <a:gd name="connsiteX3" fmla="*/ 0 w 3150000"/>
                <a:gd name="connsiteY3" fmla="*/ 1089501 h 1089501"/>
                <a:gd name="connsiteX4" fmla="*/ 0 w 315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00" h="1089501">
                  <a:moveTo>
                    <a:pt x="0" y="0"/>
                  </a:moveTo>
                  <a:lnTo>
                    <a:pt x="3150000" y="0"/>
                  </a:lnTo>
                  <a:lnTo>
                    <a:pt x="3150000" y="1089501"/>
                  </a:lnTo>
                  <a:lnTo>
                    <a:pt x="0" y="1089501"/>
                  </a:lnTo>
                  <a:lnTo>
                    <a:pt x="0" y="0"/>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b="0" kern="1200" dirty="0"/>
                <a:t>Decisions</a:t>
              </a:r>
            </a:p>
          </p:txBody>
        </p:sp>
        <p:sp>
          <p:nvSpPr>
            <p:cNvPr id="6" name="Freeform: Shape 5">
              <a:extLst>
                <a:ext uri="{FF2B5EF4-FFF2-40B4-BE49-F238E27FC236}">
                  <a16:creationId xmlns:a16="http://schemas.microsoft.com/office/drawing/2014/main" id="{990C8894-CF18-4444-810A-A9D78EB6CC9E}"/>
                </a:ext>
              </a:extLst>
            </p:cNvPr>
            <p:cNvSpPr/>
            <p:nvPr/>
          </p:nvSpPr>
          <p:spPr>
            <a:xfrm>
              <a:off x="2096999" y="3890419"/>
              <a:ext cx="4950000" cy="1089501"/>
            </a:xfrm>
            <a:custGeom>
              <a:avLst/>
              <a:gdLst>
                <a:gd name="connsiteX0" fmla="*/ 0 w 4950000"/>
                <a:gd name="connsiteY0" fmla="*/ 0 h 1089501"/>
                <a:gd name="connsiteX1" fmla="*/ 4950000 w 4950000"/>
                <a:gd name="connsiteY1" fmla="*/ 0 h 1089501"/>
                <a:gd name="connsiteX2" fmla="*/ 4950000 w 4950000"/>
                <a:gd name="connsiteY2" fmla="*/ 1089501 h 1089501"/>
                <a:gd name="connsiteX3" fmla="*/ 0 w 4950000"/>
                <a:gd name="connsiteY3" fmla="*/ 1089501 h 1089501"/>
                <a:gd name="connsiteX4" fmla="*/ 0 w 495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0000" h="1089501">
                  <a:moveTo>
                    <a:pt x="0" y="0"/>
                  </a:moveTo>
                  <a:lnTo>
                    <a:pt x="4950000" y="0"/>
                  </a:lnTo>
                  <a:lnTo>
                    <a:pt x="4950000" y="1089501"/>
                  </a:lnTo>
                  <a:lnTo>
                    <a:pt x="0" y="1089501"/>
                  </a:lnTo>
                  <a:lnTo>
                    <a:pt x="0" y="0"/>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b="0" kern="1200" dirty="0"/>
                <a:t>Work processes</a:t>
              </a:r>
            </a:p>
          </p:txBody>
        </p:sp>
        <p:sp>
          <p:nvSpPr>
            <p:cNvPr id="7" name="Freeform: Shape 6">
              <a:extLst>
                <a:ext uri="{FF2B5EF4-FFF2-40B4-BE49-F238E27FC236}">
                  <a16:creationId xmlns:a16="http://schemas.microsoft.com/office/drawing/2014/main" id="{B577EBE3-61DF-4C1B-88BB-B61AF61CD0C9}"/>
                </a:ext>
              </a:extLst>
            </p:cNvPr>
            <p:cNvSpPr/>
            <p:nvPr/>
          </p:nvSpPr>
          <p:spPr>
            <a:xfrm>
              <a:off x="3604500" y="5034395"/>
              <a:ext cx="1935000" cy="1089501"/>
            </a:xfrm>
            <a:custGeom>
              <a:avLst/>
              <a:gdLst>
                <a:gd name="connsiteX0" fmla="*/ 0 w 1935000"/>
                <a:gd name="connsiteY0" fmla="*/ 0 h 1089501"/>
                <a:gd name="connsiteX1" fmla="*/ 1935000 w 1935000"/>
                <a:gd name="connsiteY1" fmla="*/ 0 h 1089501"/>
                <a:gd name="connsiteX2" fmla="*/ 1935000 w 1935000"/>
                <a:gd name="connsiteY2" fmla="*/ 1089501 h 1089501"/>
                <a:gd name="connsiteX3" fmla="*/ 0 w 1935000"/>
                <a:gd name="connsiteY3" fmla="*/ 1089501 h 1089501"/>
                <a:gd name="connsiteX4" fmla="*/ 0 w 1935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5000" h="1089501">
                  <a:moveTo>
                    <a:pt x="0" y="0"/>
                  </a:moveTo>
                  <a:lnTo>
                    <a:pt x="1935000" y="0"/>
                  </a:lnTo>
                  <a:lnTo>
                    <a:pt x="1935000" y="1089501"/>
                  </a:lnTo>
                  <a:lnTo>
                    <a:pt x="0" y="1089501"/>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b="0" kern="1200" dirty="0"/>
                <a:t>Goals</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069690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D3A9F051-5B21-4DFC-B4C5-206EAEC35B79}"/>
              </a:ext>
            </a:extLst>
          </p:cNvPr>
          <p:cNvSpPr>
            <a:spLocks noGrp="1"/>
          </p:cNvSpPr>
          <p:nvPr>
            <p:ph sz="quarter" idx="11"/>
          </p:nvPr>
        </p:nvSpPr>
        <p:spPr/>
        <p:txBody>
          <a:bodyPr/>
          <a:lstStyle/>
          <a:p>
            <a:endParaRPr lang="en-US"/>
          </a:p>
        </p:txBody>
      </p:sp>
      <p:sp>
        <p:nvSpPr>
          <p:cNvPr id="22530" name="Title 1"/>
          <p:cNvSpPr>
            <a:spLocks noGrp="1"/>
          </p:cNvSpPr>
          <p:nvPr>
            <p:ph type="title"/>
          </p:nvPr>
        </p:nvSpPr>
        <p:spPr/>
        <p:txBody>
          <a:bodyPr/>
          <a:lstStyle/>
          <a:p>
            <a:r>
              <a:rPr lang="en-US" dirty="0"/>
              <a:t>Characteristics and Costs of Useful Information</a:t>
            </a:r>
          </a:p>
        </p:txBody>
      </p:sp>
      <p:grpSp>
        <p:nvGrpSpPr>
          <p:cNvPr id="2" name="Group 1">
            <a:extLst>
              <a:ext uri="{FF2B5EF4-FFF2-40B4-BE49-F238E27FC236}">
                <a16:creationId xmlns:a16="http://schemas.microsoft.com/office/drawing/2014/main" id="{B906795F-CDA1-4C89-9495-A87B69E23AD9}"/>
              </a:ext>
            </a:extLst>
          </p:cNvPr>
          <p:cNvGrpSpPr/>
          <p:nvPr/>
        </p:nvGrpSpPr>
        <p:grpSpPr>
          <a:xfrm>
            <a:off x="457200" y="1649181"/>
            <a:ext cx="8229600" cy="4428000"/>
            <a:chOff x="457200" y="1649181"/>
            <a:chExt cx="8229600" cy="4428000"/>
          </a:xfrm>
        </p:grpSpPr>
        <p:sp>
          <p:nvSpPr>
            <p:cNvPr id="4" name="Rectangle 3">
              <a:extLst>
                <a:ext uri="{FF2B5EF4-FFF2-40B4-BE49-F238E27FC236}">
                  <a16:creationId xmlns:a16="http://schemas.microsoft.com/office/drawing/2014/main" id="{B2D7E2F3-2688-4EE9-BE00-46DD69ACC15F}"/>
                </a:ext>
              </a:extLst>
            </p:cNvPr>
            <p:cNvSpPr/>
            <p:nvPr/>
          </p:nvSpPr>
          <p:spPr>
            <a:xfrm>
              <a:off x="457200" y="1944381"/>
              <a:ext cx="8229600" cy="5040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C62EE700-B95C-4789-8D6A-35C234DB8278}"/>
                </a:ext>
              </a:extLst>
            </p:cNvPr>
            <p:cNvSpPr/>
            <p:nvPr/>
          </p:nvSpPr>
          <p:spPr>
            <a:xfrm>
              <a:off x="868680" y="1649181"/>
              <a:ext cx="5760720" cy="590400"/>
            </a:xfrm>
            <a:custGeom>
              <a:avLst/>
              <a:gdLst>
                <a:gd name="connsiteX0" fmla="*/ 0 w 5760720"/>
                <a:gd name="connsiteY0" fmla="*/ 98402 h 590400"/>
                <a:gd name="connsiteX1" fmla="*/ 98402 w 5760720"/>
                <a:gd name="connsiteY1" fmla="*/ 0 h 590400"/>
                <a:gd name="connsiteX2" fmla="*/ 5662318 w 5760720"/>
                <a:gd name="connsiteY2" fmla="*/ 0 h 590400"/>
                <a:gd name="connsiteX3" fmla="*/ 5760720 w 5760720"/>
                <a:gd name="connsiteY3" fmla="*/ 98402 h 590400"/>
                <a:gd name="connsiteX4" fmla="*/ 5760720 w 5760720"/>
                <a:gd name="connsiteY4" fmla="*/ 491998 h 590400"/>
                <a:gd name="connsiteX5" fmla="*/ 5662318 w 5760720"/>
                <a:gd name="connsiteY5" fmla="*/ 590400 h 590400"/>
                <a:gd name="connsiteX6" fmla="*/ 98402 w 5760720"/>
                <a:gd name="connsiteY6" fmla="*/ 590400 h 590400"/>
                <a:gd name="connsiteX7" fmla="*/ 0 w 5760720"/>
                <a:gd name="connsiteY7" fmla="*/ 491998 h 590400"/>
                <a:gd name="connsiteX8" fmla="*/ 0 w 5760720"/>
                <a:gd name="connsiteY8" fmla="*/ 98402 h 59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590400">
                  <a:moveTo>
                    <a:pt x="0" y="98402"/>
                  </a:moveTo>
                  <a:cubicBezTo>
                    <a:pt x="0" y="44056"/>
                    <a:pt x="44056" y="0"/>
                    <a:pt x="98402" y="0"/>
                  </a:cubicBezTo>
                  <a:lnTo>
                    <a:pt x="5662318" y="0"/>
                  </a:lnTo>
                  <a:cubicBezTo>
                    <a:pt x="5716664" y="0"/>
                    <a:pt x="5760720" y="44056"/>
                    <a:pt x="5760720" y="98402"/>
                  </a:cubicBezTo>
                  <a:lnTo>
                    <a:pt x="5760720" y="491998"/>
                  </a:lnTo>
                  <a:cubicBezTo>
                    <a:pt x="5760720" y="546344"/>
                    <a:pt x="5716664" y="590400"/>
                    <a:pt x="5662318" y="590400"/>
                  </a:cubicBezTo>
                  <a:lnTo>
                    <a:pt x="98402" y="590400"/>
                  </a:lnTo>
                  <a:cubicBezTo>
                    <a:pt x="44056" y="590400"/>
                    <a:pt x="0" y="546344"/>
                    <a:pt x="0" y="491998"/>
                  </a:cubicBezTo>
                  <a:lnTo>
                    <a:pt x="0" y="9840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46563" tIns="28821" rIns="246563" bIns="28821" numCol="1" spcCol="1270" anchor="ctr" anchorCtr="0">
              <a:noAutofit/>
            </a:bodyPr>
            <a:lstStyle/>
            <a:p>
              <a:pPr marL="0" lvl="0" indent="0" algn="l" defTabSz="1600200">
                <a:lnSpc>
                  <a:spcPct val="90000"/>
                </a:lnSpc>
                <a:spcBef>
                  <a:spcPct val="0"/>
                </a:spcBef>
                <a:spcAft>
                  <a:spcPct val="35000"/>
                </a:spcAft>
                <a:buNone/>
              </a:pPr>
              <a:r>
                <a:rPr lang="en-US" sz="3600" b="1" kern="1200" dirty="0"/>
                <a:t>Relevant</a:t>
              </a:r>
              <a:endParaRPr lang="en-US" sz="3600" kern="1200" dirty="0"/>
            </a:p>
          </p:txBody>
        </p:sp>
        <p:sp>
          <p:nvSpPr>
            <p:cNvPr id="6" name="Rectangle 5">
              <a:extLst>
                <a:ext uri="{FF2B5EF4-FFF2-40B4-BE49-F238E27FC236}">
                  <a16:creationId xmlns:a16="http://schemas.microsoft.com/office/drawing/2014/main" id="{AA7F30A7-C843-40F7-B6BD-4A35F7E55FF9}"/>
                </a:ext>
              </a:extLst>
            </p:cNvPr>
            <p:cNvSpPr/>
            <p:nvPr/>
          </p:nvSpPr>
          <p:spPr>
            <a:xfrm>
              <a:off x="457200" y="2851581"/>
              <a:ext cx="8229600" cy="504000"/>
            </a:xfrm>
            <a:prstGeom prst="rect">
              <a:avLst/>
            </a:prstGeom>
          </p:spPr>
          <p:style>
            <a:lnRef idx="2">
              <a:schemeClr val="accent3">
                <a:hueOff val="2812566"/>
                <a:satOff val="-4220"/>
                <a:lumOff val="-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B65ACD64-0702-4151-9E55-BD555AFE27C9}"/>
                </a:ext>
              </a:extLst>
            </p:cNvPr>
            <p:cNvSpPr/>
            <p:nvPr/>
          </p:nvSpPr>
          <p:spPr>
            <a:xfrm>
              <a:off x="868680" y="2556381"/>
              <a:ext cx="5760720" cy="590400"/>
            </a:xfrm>
            <a:custGeom>
              <a:avLst/>
              <a:gdLst>
                <a:gd name="connsiteX0" fmla="*/ 0 w 5760720"/>
                <a:gd name="connsiteY0" fmla="*/ 98402 h 590400"/>
                <a:gd name="connsiteX1" fmla="*/ 98402 w 5760720"/>
                <a:gd name="connsiteY1" fmla="*/ 0 h 590400"/>
                <a:gd name="connsiteX2" fmla="*/ 5662318 w 5760720"/>
                <a:gd name="connsiteY2" fmla="*/ 0 h 590400"/>
                <a:gd name="connsiteX3" fmla="*/ 5760720 w 5760720"/>
                <a:gd name="connsiteY3" fmla="*/ 98402 h 590400"/>
                <a:gd name="connsiteX4" fmla="*/ 5760720 w 5760720"/>
                <a:gd name="connsiteY4" fmla="*/ 491998 h 590400"/>
                <a:gd name="connsiteX5" fmla="*/ 5662318 w 5760720"/>
                <a:gd name="connsiteY5" fmla="*/ 590400 h 590400"/>
                <a:gd name="connsiteX6" fmla="*/ 98402 w 5760720"/>
                <a:gd name="connsiteY6" fmla="*/ 590400 h 590400"/>
                <a:gd name="connsiteX7" fmla="*/ 0 w 5760720"/>
                <a:gd name="connsiteY7" fmla="*/ 491998 h 590400"/>
                <a:gd name="connsiteX8" fmla="*/ 0 w 5760720"/>
                <a:gd name="connsiteY8" fmla="*/ 98402 h 59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590400">
                  <a:moveTo>
                    <a:pt x="0" y="98402"/>
                  </a:moveTo>
                  <a:cubicBezTo>
                    <a:pt x="0" y="44056"/>
                    <a:pt x="44056" y="0"/>
                    <a:pt x="98402" y="0"/>
                  </a:cubicBezTo>
                  <a:lnTo>
                    <a:pt x="5662318" y="0"/>
                  </a:lnTo>
                  <a:cubicBezTo>
                    <a:pt x="5716664" y="0"/>
                    <a:pt x="5760720" y="44056"/>
                    <a:pt x="5760720" y="98402"/>
                  </a:cubicBezTo>
                  <a:lnTo>
                    <a:pt x="5760720" y="491998"/>
                  </a:lnTo>
                  <a:cubicBezTo>
                    <a:pt x="5760720" y="546344"/>
                    <a:pt x="5716664" y="590400"/>
                    <a:pt x="5662318" y="590400"/>
                  </a:cubicBezTo>
                  <a:lnTo>
                    <a:pt x="98402" y="590400"/>
                  </a:lnTo>
                  <a:cubicBezTo>
                    <a:pt x="44056" y="590400"/>
                    <a:pt x="0" y="546344"/>
                    <a:pt x="0" y="491998"/>
                  </a:cubicBezTo>
                  <a:lnTo>
                    <a:pt x="0" y="98402"/>
                  </a:lnTo>
                  <a:close/>
                </a:path>
              </a:pathLst>
            </a:custGeom>
          </p:spPr>
          <p:style>
            <a:lnRef idx="2">
              <a:schemeClr val="lt1">
                <a:hueOff val="0"/>
                <a:satOff val="0"/>
                <a:lumOff val="0"/>
                <a:alphaOff val="0"/>
              </a:schemeClr>
            </a:lnRef>
            <a:fillRef idx="1">
              <a:schemeClr val="accent3">
                <a:hueOff val="2812566"/>
                <a:satOff val="-4220"/>
                <a:lumOff val="-686"/>
                <a:alphaOff val="0"/>
              </a:schemeClr>
            </a:fillRef>
            <a:effectRef idx="0">
              <a:schemeClr val="accent3">
                <a:hueOff val="2812566"/>
                <a:satOff val="-4220"/>
                <a:lumOff val="-686"/>
                <a:alphaOff val="0"/>
              </a:schemeClr>
            </a:effectRef>
            <a:fontRef idx="minor">
              <a:schemeClr val="lt1"/>
            </a:fontRef>
          </p:style>
          <p:txBody>
            <a:bodyPr spcFirstLastPara="0" vert="horz" wrap="square" lIns="246563" tIns="28821" rIns="246563" bIns="28821" numCol="1" spcCol="1270" anchor="ctr" anchorCtr="0">
              <a:noAutofit/>
            </a:bodyPr>
            <a:lstStyle/>
            <a:p>
              <a:pPr marL="0" lvl="0" indent="0" algn="l" defTabSz="1600200">
                <a:lnSpc>
                  <a:spcPct val="90000"/>
                </a:lnSpc>
                <a:spcBef>
                  <a:spcPct val="0"/>
                </a:spcBef>
                <a:spcAft>
                  <a:spcPct val="35000"/>
                </a:spcAft>
                <a:buNone/>
              </a:pPr>
              <a:r>
                <a:rPr lang="en-US" sz="3600" b="1" kern="1200" dirty="0"/>
                <a:t>Comprehensive</a:t>
              </a:r>
              <a:endParaRPr lang="en-US" sz="3600" kern="1200" dirty="0"/>
            </a:p>
          </p:txBody>
        </p:sp>
        <p:sp>
          <p:nvSpPr>
            <p:cNvPr id="8" name="Rectangle 7">
              <a:extLst>
                <a:ext uri="{FF2B5EF4-FFF2-40B4-BE49-F238E27FC236}">
                  <a16:creationId xmlns:a16="http://schemas.microsoft.com/office/drawing/2014/main" id="{0EC98A40-8EF2-44ED-8C07-A65E9952F9FF}"/>
                </a:ext>
              </a:extLst>
            </p:cNvPr>
            <p:cNvSpPr/>
            <p:nvPr/>
          </p:nvSpPr>
          <p:spPr>
            <a:xfrm>
              <a:off x="457200" y="3758781"/>
              <a:ext cx="8229600" cy="504000"/>
            </a:xfrm>
            <a:prstGeom prst="rect">
              <a:avLst/>
            </a:prstGeom>
          </p:spPr>
          <p:style>
            <a:lnRef idx="2">
              <a:schemeClr val="accent3">
                <a:hueOff val="5625132"/>
                <a:satOff val="-8440"/>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4A1890E8-C27E-447E-A52B-4A59A8BEF005}"/>
                </a:ext>
              </a:extLst>
            </p:cNvPr>
            <p:cNvSpPr/>
            <p:nvPr/>
          </p:nvSpPr>
          <p:spPr>
            <a:xfrm>
              <a:off x="868680" y="3463581"/>
              <a:ext cx="5760720" cy="590400"/>
            </a:xfrm>
            <a:custGeom>
              <a:avLst/>
              <a:gdLst>
                <a:gd name="connsiteX0" fmla="*/ 0 w 5760720"/>
                <a:gd name="connsiteY0" fmla="*/ 98402 h 590400"/>
                <a:gd name="connsiteX1" fmla="*/ 98402 w 5760720"/>
                <a:gd name="connsiteY1" fmla="*/ 0 h 590400"/>
                <a:gd name="connsiteX2" fmla="*/ 5662318 w 5760720"/>
                <a:gd name="connsiteY2" fmla="*/ 0 h 590400"/>
                <a:gd name="connsiteX3" fmla="*/ 5760720 w 5760720"/>
                <a:gd name="connsiteY3" fmla="*/ 98402 h 590400"/>
                <a:gd name="connsiteX4" fmla="*/ 5760720 w 5760720"/>
                <a:gd name="connsiteY4" fmla="*/ 491998 h 590400"/>
                <a:gd name="connsiteX5" fmla="*/ 5662318 w 5760720"/>
                <a:gd name="connsiteY5" fmla="*/ 590400 h 590400"/>
                <a:gd name="connsiteX6" fmla="*/ 98402 w 5760720"/>
                <a:gd name="connsiteY6" fmla="*/ 590400 h 590400"/>
                <a:gd name="connsiteX7" fmla="*/ 0 w 5760720"/>
                <a:gd name="connsiteY7" fmla="*/ 491998 h 590400"/>
                <a:gd name="connsiteX8" fmla="*/ 0 w 5760720"/>
                <a:gd name="connsiteY8" fmla="*/ 98402 h 59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590400">
                  <a:moveTo>
                    <a:pt x="0" y="98402"/>
                  </a:moveTo>
                  <a:cubicBezTo>
                    <a:pt x="0" y="44056"/>
                    <a:pt x="44056" y="0"/>
                    <a:pt x="98402" y="0"/>
                  </a:cubicBezTo>
                  <a:lnTo>
                    <a:pt x="5662318" y="0"/>
                  </a:lnTo>
                  <a:cubicBezTo>
                    <a:pt x="5716664" y="0"/>
                    <a:pt x="5760720" y="44056"/>
                    <a:pt x="5760720" y="98402"/>
                  </a:cubicBezTo>
                  <a:lnTo>
                    <a:pt x="5760720" y="491998"/>
                  </a:lnTo>
                  <a:cubicBezTo>
                    <a:pt x="5760720" y="546344"/>
                    <a:pt x="5716664" y="590400"/>
                    <a:pt x="5662318" y="590400"/>
                  </a:cubicBezTo>
                  <a:lnTo>
                    <a:pt x="98402" y="590400"/>
                  </a:lnTo>
                  <a:cubicBezTo>
                    <a:pt x="44056" y="590400"/>
                    <a:pt x="0" y="546344"/>
                    <a:pt x="0" y="491998"/>
                  </a:cubicBezTo>
                  <a:lnTo>
                    <a:pt x="0" y="98402"/>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46563" tIns="28821" rIns="246563" bIns="28821" numCol="1" spcCol="1270" anchor="ctr" anchorCtr="0">
              <a:noAutofit/>
            </a:bodyPr>
            <a:lstStyle/>
            <a:p>
              <a:pPr marL="0" lvl="0" indent="0" algn="l" defTabSz="1600200">
                <a:lnSpc>
                  <a:spcPct val="90000"/>
                </a:lnSpc>
                <a:spcBef>
                  <a:spcPct val="0"/>
                </a:spcBef>
                <a:spcAft>
                  <a:spcPct val="35000"/>
                </a:spcAft>
                <a:buNone/>
              </a:pPr>
              <a:r>
                <a:rPr lang="en-US" sz="3600" b="1" kern="1200" dirty="0"/>
                <a:t>Accurate</a:t>
              </a:r>
              <a:endParaRPr lang="en-US" sz="3600" kern="1200" dirty="0"/>
            </a:p>
          </p:txBody>
        </p:sp>
        <p:sp>
          <p:nvSpPr>
            <p:cNvPr id="10" name="Rectangle 9">
              <a:extLst>
                <a:ext uri="{FF2B5EF4-FFF2-40B4-BE49-F238E27FC236}">
                  <a16:creationId xmlns:a16="http://schemas.microsoft.com/office/drawing/2014/main" id="{3267D4FB-7319-4790-B663-BCF49D82E8CF}"/>
                </a:ext>
              </a:extLst>
            </p:cNvPr>
            <p:cNvSpPr/>
            <p:nvPr/>
          </p:nvSpPr>
          <p:spPr>
            <a:xfrm>
              <a:off x="457200" y="4665981"/>
              <a:ext cx="8229600" cy="504000"/>
            </a:xfrm>
            <a:prstGeom prst="rect">
              <a:avLst/>
            </a:prstGeom>
          </p:spPr>
          <p:style>
            <a:lnRef idx="2">
              <a:schemeClr val="accent3">
                <a:hueOff val="8437698"/>
                <a:satOff val="-12660"/>
                <a:lumOff val="-2059"/>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7AE4FEE1-7652-48BF-8253-2898FD950B50}"/>
                </a:ext>
              </a:extLst>
            </p:cNvPr>
            <p:cNvSpPr/>
            <p:nvPr/>
          </p:nvSpPr>
          <p:spPr>
            <a:xfrm>
              <a:off x="868680" y="4370781"/>
              <a:ext cx="5760720" cy="590400"/>
            </a:xfrm>
            <a:custGeom>
              <a:avLst/>
              <a:gdLst>
                <a:gd name="connsiteX0" fmla="*/ 0 w 5760720"/>
                <a:gd name="connsiteY0" fmla="*/ 98402 h 590400"/>
                <a:gd name="connsiteX1" fmla="*/ 98402 w 5760720"/>
                <a:gd name="connsiteY1" fmla="*/ 0 h 590400"/>
                <a:gd name="connsiteX2" fmla="*/ 5662318 w 5760720"/>
                <a:gd name="connsiteY2" fmla="*/ 0 h 590400"/>
                <a:gd name="connsiteX3" fmla="*/ 5760720 w 5760720"/>
                <a:gd name="connsiteY3" fmla="*/ 98402 h 590400"/>
                <a:gd name="connsiteX4" fmla="*/ 5760720 w 5760720"/>
                <a:gd name="connsiteY4" fmla="*/ 491998 h 590400"/>
                <a:gd name="connsiteX5" fmla="*/ 5662318 w 5760720"/>
                <a:gd name="connsiteY5" fmla="*/ 590400 h 590400"/>
                <a:gd name="connsiteX6" fmla="*/ 98402 w 5760720"/>
                <a:gd name="connsiteY6" fmla="*/ 590400 h 590400"/>
                <a:gd name="connsiteX7" fmla="*/ 0 w 5760720"/>
                <a:gd name="connsiteY7" fmla="*/ 491998 h 590400"/>
                <a:gd name="connsiteX8" fmla="*/ 0 w 5760720"/>
                <a:gd name="connsiteY8" fmla="*/ 98402 h 59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590400">
                  <a:moveTo>
                    <a:pt x="0" y="98402"/>
                  </a:moveTo>
                  <a:cubicBezTo>
                    <a:pt x="0" y="44056"/>
                    <a:pt x="44056" y="0"/>
                    <a:pt x="98402" y="0"/>
                  </a:cubicBezTo>
                  <a:lnTo>
                    <a:pt x="5662318" y="0"/>
                  </a:lnTo>
                  <a:cubicBezTo>
                    <a:pt x="5716664" y="0"/>
                    <a:pt x="5760720" y="44056"/>
                    <a:pt x="5760720" y="98402"/>
                  </a:cubicBezTo>
                  <a:lnTo>
                    <a:pt x="5760720" y="491998"/>
                  </a:lnTo>
                  <a:cubicBezTo>
                    <a:pt x="5760720" y="546344"/>
                    <a:pt x="5716664" y="590400"/>
                    <a:pt x="5662318" y="590400"/>
                  </a:cubicBezTo>
                  <a:lnTo>
                    <a:pt x="98402" y="590400"/>
                  </a:lnTo>
                  <a:cubicBezTo>
                    <a:pt x="44056" y="590400"/>
                    <a:pt x="0" y="546344"/>
                    <a:pt x="0" y="491998"/>
                  </a:cubicBezTo>
                  <a:lnTo>
                    <a:pt x="0" y="98402"/>
                  </a:lnTo>
                  <a:close/>
                </a:path>
              </a:pathLst>
            </a:custGeom>
          </p:spPr>
          <p:style>
            <a:lnRef idx="2">
              <a:schemeClr val="lt1">
                <a:hueOff val="0"/>
                <a:satOff val="0"/>
                <a:lumOff val="0"/>
                <a:alphaOff val="0"/>
              </a:schemeClr>
            </a:lnRef>
            <a:fillRef idx="1">
              <a:schemeClr val="accent3">
                <a:hueOff val="8437698"/>
                <a:satOff val="-12660"/>
                <a:lumOff val="-2059"/>
                <a:alphaOff val="0"/>
              </a:schemeClr>
            </a:fillRef>
            <a:effectRef idx="0">
              <a:schemeClr val="accent3">
                <a:hueOff val="8437698"/>
                <a:satOff val="-12660"/>
                <a:lumOff val="-2059"/>
                <a:alphaOff val="0"/>
              </a:schemeClr>
            </a:effectRef>
            <a:fontRef idx="minor">
              <a:schemeClr val="lt1"/>
            </a:fontRef>
          </p:style>
          <p:txBody>
            <a:bodyPr spcFirstLastPara="0" vert="horz" wrap="square" lIns="246563" tIns="28821" rIns="246563" bIns="28821" numCol="1" spcCol="1270" anchor="ctr" anchorCtr="0">
              <a:noAutofit/>
            </a:bodyPr>
            <a:lstStyle/>
            <a:p>
              <a:pPr marL="0" lvl="0" indent="0" algn="l" defTabSz="1600200">
                <a:lnSpc>
                  <a:spcPct val="90000"/>
                </a:lnSpc>
                <a:spcBef>
                  <a:spcPct val="0"/>
                </a:spcBef>
                <a:spcAft>
                  <a:spcPct val="35000"/>
                </a:spcAft>
                <a:buNone/>
              </a:pPr>
              <a:r>
                <a:rPr lang="en-US" sz="3600" b="1" kern="1200" dirty="0"/>
                <a:t>Current</a:t>
              </a:r>
              <a:endParaRPr lang="en-US" sz="3600" kern="1200" dirty="0"/>
            </a:p>
          </p:txBody>
        </p:sp>
        <p:sp>
          <p:nvSpPr>
            <p:cNvPr id="12" name="Rectangle 11">
              <a:extLst>
                <a:ext uri="{FF2B5EF4-FFF2-40B4-BE49-F238E27FC236}">
                  <a16:creationId xmlns:a16="http://schemas.microsoft.com/office/drawing/2014/main" id="{6CA732FF-0493-4B26-8E3A-3F78B1F402CB}"/>
                </a:ext>
              </a:extLst>
            </p:cNvPr>
            <p:cNvSpPr/>
            <p:nvPr/>
          </p:nvSpPr>
          <p:spPr>
            <a:xfrm>
              <a:off x="457200" y="5573181"/>
              <a:ext cx="8229600" cy="504000"/>
            </a:xfrm>
            <a:prstGeom prst="rect">
              <a:avLst/>
            </a:pr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3" name="Freeform: Shape 12">
              <a:extLst>
                <a:ext uri="{FF2B5EF4-FFF2-40B4-BE49-F238E27FC236}">
                  <a16:creationId xmlns:a16="http://schemas.microsoft.com/office/drawing/2014/main" id="{CAEE3BFA-BD7F-4A14-852E-2DBDAF8D3F74}"/>
                </a:ext>
              </a:extLst>
            </p:cNvPr>
            <p:cNvSpPr/>
            <p:nvPr/>
          </p:nvSpPr>
          <p:spPr>
            <a:xfrm>
              <a:off x="868680" y="5277981"/>
              <a:ext cx="5760720" cy="590400"/>
            </a:xfrm>
            <a:custGeom>
              <a:avLst/>
              <a:gdLst>
                <a:gd name="connsiteX0" fmla="*/ 0 w 5760720"/>
                <a:gd name="connsiteY0" fmla="*/ 98402 h 590400"/>
                <a:gd name="connsiteX1" fmla="*/ 98402 w 5760720"/>
                <a:gd name="connsiteY1" fmla="*/ 0 h 590400"/>
                <a:gd name="connsiteX2" fmla="*/ 5662318 w 5760720"/>
                <a:gd name="connsiteY2" fmla="*/ 0 h 590400"/>
                <a:gd name="connsiteX3" fmla="*/ 5760720 w 5760720"/>
                <a:gd name="connsiteY3" fmla="*/ 98402 h 590400"/>
                <a:gd name="connsiteX4" fmla="*/ 5760720 w 5760720"/>
                <a:gd name="connsiteY4" fmla="*/ 491998 h 590400"/>
                <a:gd name="connsiteX5" fmla="*/ 5662318 w 5760720"/>
                <a:gd name="connsiteY5" fmla="*/ 590400 h 590400"/>
                <a:gd name="connsiteX6" fmla="*/ 98402 w 5760720"/>
                <a:gd name="connsiteY6" fmla="*/ 590400 h 590400"/>
                <a:gd name="connsiteX7" fmla="*/ 0 w 5760720"/>
                <a:gd name="connsiteY7" fmla="*/ 491998 h 590400"/>
                <a:gd name="connsiteX8" fmla="*/ 0 w 5760720"/>
                <a:gd name="connsiteY8" fmla="*/ 98402 h 59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590400">
                  <a:moveTo>
                    <a:pt x="0" y="98402"/>
                  </a:moveTo>
                  <a:cubicBezTo>
                    <a:pt x="0" y="44056"/>
                    <a:pt x="44056" y="0"/>
                    <a:pt x="98402" y="0"/>
                  </a:cubicBezTo>
                  <a:lnTo>
                    <a:pt x="5662318" y="0"/>
                  </a:lnTo>
                  <a:cubicBezTo>
                    <a:pt x="5716664" y="0"/>
                    <a:pt x="5760720" y="44056"/>
                    <a:pt x="5760720" y="98402"/>
                  </a:cubicBezTo>
                  <a:lnTo>
                    <a:pt x="5760720" y="491998"/>
                  </a:lnTo>
                  <a:cubicBezTo>
                    <a:pt x="5760720" y="546344"/>
                    <a:pt x="5716664" y="590400"/>
                    <a:pt x="5662318" y="590400"/>
                  </a:cubicBezTo>
                  <a:lnTo>
                    <a:pt x="98402" y="590400"/>
                  </a:lnTo>
                  <a:cubicBezTo>
                    <a:pt x="44056" y="590400"/>
                    <a:pt x="0" y="546344"/>
                    <a:pt x="0" y="491998"/>
                  </a:cubicBezTo>
                  <a:lnTo>
                    <a:pt x="0" y="98402"/>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46563" tIns="28821" rIns="246563" bIns="28821" numCol="1" spcCol="1270" anchor="ctr" anchorCtr="0">
              <a:noAutofit/>
            </a:bodyPr>
            <a:lstStyle/>
            <a:p>
              <a:pPr marL="0" lvl="0" indent="0" algn="l" defTabSz="1600200">
                <a:lnSpc>
                  <a:spcPct val="90000"/>
                </a:lnSpc>
                <a:spcBef>
                  <a:spcPct val="0"/>
                </a:spcBef>
                <a:spcAft>
                  <a:spcPct val="35000"/>
                </a:spcAft>
                <a:buNone/>
              </a:pPr>
              <a:r>
                <a:rPr lang="en-US" sz="3600" b="1" kern="1200" dirty="0"/>
                <a:t>Economical</a:t>
              </a:r>
              <a:endParaRPr lang="en-US" sz="3600" kern="1200" dirty="0"/>
            </a:p>
          </p:txBody>
        </p:sp>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D3475F91-F1AD-4A10-8AD3-FE94EFE22075}"/>
              </a:ext>
            </a:extLst>
          </p:cNvPr>
          <p:cNvSpPr>
            <a:spLocks noGrp="1"/>
          </p:cNvSpPr>
          <p:nvPr>
            <p:ph sz="quarter" idx="11"/>
          </p:nvPr>
        </p:nvSpPr>
        <p:spPr/>
        <p:txBody>
          <a:bodyPr/>
          <a:lstStyle/>
          <a:p>
            <a:endParaRPr lang="en-US"/>
          </a:p>
        </p:txBody>
      </p:sp>
      <p:sp>
        <p:nvSpPr>
          <p:cNvPr id="23554" name="Title 1"/>
          <p:cNvSpPr>
            <a:spLocks noGrp="1"/>
          </p:cNvSpPr>
          <p:nvPr>
            <p:ph type="title"/>
          </p:nvPr>
        </p:nvSpPr>
        <p:spPr/>
        <p:txBody>
          <a:bodyPr/>
          <a:lstStyle/>
          <a:p>
            <a:r>
              <a:rPr lang="en-US" dirty="0"/>
              <a:t>Getting and Sharing Information</a:t>
            </a:r>
          </a:p>
        </p:txBody>
      </p:sp>
      <p:grpSp>
        <p:nvGrpSpPr>
          <p:cNvPr id="2" name="Group 1">
            <a:extLst>
              <a:ext uri="{FF2B5EF4-FFF2-40B4-BE49-F238E27FC236}">
                <a16:creationId xmlns:a16="http://schemas.microsoft.com/office/drawing/2014/main" id="{48A2465F-C85D-45FE-BDB5-671CE1BF1607}"/>
              </a:ext>
            </a:extLst>
          </p:cNvPr>
          <p:cNvGrpSpPr/>
          <p:nvPr/>
        </p:nvGrpSpPr>
        <p:grpSpPr>
          <a:xfrm>
            <a:off x="457200" y="1764876"/>
            <a:ext cx="8229600" cy="4196610"/>
            <a:chOff x="457200" y="1764876"/>
            <a:chExt cx="8229600" cy="4196610"/>
          </a:xfrm>
        </p:grpSpPr>
        <p:sp>
          <p:nvSpPr>
            <p:cNvPr id="4" name="Freeform: Shape 3">
              <a:extLst>
                <a:ext uri="{FF2B5EF4-FFF2-40B4-BE49-F238E27FC236}">
                  <a16:creationId xmlns:a16="http://schemas.microsoft.com/office/drawing/2014/main" id="{A6268E29-C534-4BDD-A0BB-728DC766C5C0}"/>
                </a:ext>
              </a:extLst>
            </p:cNvPr>
            <p:cNvSpPr/>
            <p:nvPr/>
          </p:nvSpPr>
          <p:spPr>
            <a:xfrm>
              <a:off x="457200" y="1764876"/>
              <a:ext cx="8229600" cy="1295190"/>
            </a:xfrm>
            <a:custGeom>
              <a:avLst/>
              <a:gdLst>
                <a:gd name="connsiteX0" fmla="*/ 0 w 8229600"/>
                <a:gd name="connsiteY0" fmla="*/ 215869 h 1295190"/>
                <a:gd name="connsiteX1" fmla="*/ 215869 w 8229600"/>
                <a:gd name="connsiteY1" fmla="*/ 0 h 1295190"/>
                <a:gd name="connsiteX2" fmla="*/ 8013731 w 8229600"/>
                <a:gd name="connsiteY2" fmla="*/ 0 h 1295190"/>
                <a:gd name="connsiteX3" fmla="*/ 8229600 w 8229600"/>
                <a:gd name="connsiteY3" fmla="*/ 215869 h 1295190"/>
                <a:gd name="connsiteX4" fmla="*/ 8229600 w 8229600"/>
                <a:gd name="connsiteY4" fmla="*/ 1079321 h 1295190"/>
                <a:gd name="connsiteX5" fmla="*/ 8013731 w 8229600"/>
                <a:gd name="connsiteY5" fmla="*/ 1295190 h 1295190"/>
                <a:gd name="connsiteX6" fmla="*/ 215869 w 8229600"/>
                <a:gd name="connsiteY6" fmla="*/ 1295190 h 1295190"/>
                <a:gd name="connsiteX7" fmla="*/ 0 w 8229600"/>
                <a:gd name="connsiteY7" fmla="*/ 1079321 h 1295190"/>
                <a:gd name="connsiteX8" fmla="*/ 0 w 8229600"/>
                <a:gd name="connsiteY8" fmla="*/ 215869 h 129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95190">
                  <a:moveTo>
                    <a:pt x="0" y="215869"/>
                  </a:moveTo>
                  <a:cubicBezTo>
                    <a:pt x="0" y="96648"/>
                    <a:pt x="96648" y="0"/>
                    <a:pt x="215869" y="0"/>
                  </a:cubicBezTo>
                  <a:lnTo>
                    <a:pt x="8013731" y="0"/>
                  </a:lnTo>
                  <a:cubicBezTo>
                    <a:pt x="8132952" y="0"/>
                    <a:pt x="8229600" y="96648"/>
                    <a:pt x="8229600" y="215869"/>
                  </a:cubicBezTo>
                  <a:lnTo>
                    <a:pt x="8229600" y="1079321"/>
                  </a:lnTo>
                  <a:cubicBezTo>
                    <a:pt x="8229600" y="1198542"/>
                    <a:pt x="8132952" y="1295190"/>
                    <a:pt x="8013731" y="1295190"/>
                  </a:cubicBezTo>
                  <a:lnTo>
                    <a:pt x="215869" y="1295190"/>
                  </a:lnTo>
                  <a:cubicBezTo>
                    <a:pt x="96648" y="1295190"/>
                    <a:pt x="0" y="1198542"/>
                    <a:pt x="0" y="1079321"/>
                  </a:cubicBezTo>
                  <a:lnTo>
                    <a:pt x="0" y="21586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8966" tIns="268966" rIns="268966" bIns="268966" numCol="1" spcCol="1270" anchor="ctr" anchorCtr="0">
              <a:noAutofit/>
            </a:bodyPr>
            <a:lstStyle/>
            <a:p>
              <a:pPr marL="0" lvl="0" indent="0" algn="l" defTabSz="2400300">
                <a:lnSpc>
                  <a:spcPct val="90000"/>
                </a:lnSpc>
                <a:spcBef>
                  <a:spcPct val="0"/>
                </a:spcBef>
                <a:spcAft>
                  <a:spcPct val="35000"/>
                </a:spcAft>
                <a:buNone/>
              </a:pPr>
              <a:r>
                <a:rPr lang="en-US" sz="5400" kern="1200" dirty="0"/>
                <a:t>Directly and clearly</a:t>
              </a:r>
            </a:p>
          </p:txBody>
        </p:sp>
        <p:sp>
          <p:nvSpPr>
            <p:cNvPr id="5" name="Freeform: Shape 4">
              <a:extLst>
                <a:ext uri="{FF2B5EF4-FFF2-40B4-BE49-F238E27FC236}">
                  <a16:creationId xmlns:a16="http://schemas.microsoft.com/office/drawing/2014/main" id="{2FCF4FC7-A112-4DF4-BAC7-C22F6B214F6A}"/>
                </a:ext>
              </a:extLst>
            </p:cNvPr>
            <p:cNvSpPr/>
            <p:nvPr/>
          </p:nvSpPr>
          <p:spPr>
            <a:xfrm>
              <a:off x="457200" y="3215586"/>
              <a:ext cx="8229600" cy="1295190"/>
            </a:xfrm>
            <a:custGeom>
              <a:avLst/>
              <a:gdLst>
                <a:gd name="connsiteX0" fmla="*/ 0 w 8229600"/>
                <a:gd name="connsiteY0" fmla="*/ 215869 h 1295190"/>
                <a:gd name="connsiteX1" fmla="*/ 215869 w 8229600"/>
                <a:gd name="connsiteY1" fmla="*/ 0 h 1295190"/>
                <a:gd name="connsiteX2" fmla="*/ 8013731 w 8229600"/>
                <a:gd name="connsiteY2" fmla="*/ 0 h 1295190"/>
                <a:gd name="connsiteX3" fmla="*/ 8229600 w 8229600"/>
                <a:gd name="connsiteY3" fmla="*/ 215869 h 1295190"/>
                <a:gd name="connsiteX4" fmla="*/ 8229600 w 8229600"/>
                <a:gd name="connsiteY4" fmla="*/ 1079321 h 1295190"/>
                <a:gd name="connsiteX5" fmla="*/ 8013731 w 8229600"/>
                <a:gd name="connsiteY5" fmla="*/ 1295190 h 1295190"/>
                <a:gd name="connsiteX6" fmla="*/ 215869 w 8229600"/>
                <a:gd name="connsiteY6" fmla="*/ 1295190 h 1295190"/>
                <a:gd name="connsiteX7" fmla="*/ 0 w 8229600"/>
                <a:gd name="connsiteY7" fmla="*/ 1079321 h 1295190"/>
                <a:gd name="connsiteX8" fmla="*/ 0 w 8229600"/>
                <a:gd name="connsiteY8" fmla="*/ 215869 h 129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95190">
                  <a:moveTo>
                    <a:pt x="0" y="215869"/>
                  </a:moveTo>
                  <a:cubicBezTo>
                    <a:pt x="0" y="96648"/>
                    <a:pt x="96648" y="0"/>
                    <a:pt x="215869" y="0"/>
                  </a:cubicBezTo>
                  <a:lnTo>
                    <a:pt x="8013731" y="0"/>
                  </a:lnTo>
                  <a:cubicBezTo>
                    <a:pt x="8132952" y="0"/>
                    <a:pt x="8229600" y="96648"/>
                    <a:pt x="8229600" y="215869"/>
                  </a:cubicBezTo>
                  <a:lnTo>
                    <a:pt x="8229600" y="1079321"/>
                  </a:lnTo>
                  <a:cubicBezTo>
                    <a:pt x="8229600" y="1198542"/>
                    <a:pt x="8132952" y="1295190"/>
                    <a:pt x="8013731" y="1295190"/>
                  </a:cubicBezTo>
                  <a:lnTo>
                    <a:pt x="215869" y="1295190"/>
                  </a:lnTo>
                  <a:cubicBezTo>
                    <a:pt x="96648" y="1295190"/>
                    <a:pt x="0" y="1198542"/>
                    <a:pt x="0" y="1079321"/>
                  </a:cubicBezTo>
                  <a:lnTo>
                    <a:pt x="0" y="215869"/>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68966" tIns="268966" rIns="268966" bIns="268966" numCol="1" spcCol="1270" anchor="ctr" anchorCtr="0">
              <a:noAutofit/>
            </a:bodyPr>
            <a:lstStyle/>
            <a:p>
              <a:pPr marL="0" lvl="0" indent="0" algn="l" defTabSz="2400300">
                <a:lnSpc>
                  <a:spcPct val="90000"/>
                </a:lnSpc>
                <a:spcBef>
                  <a:spcPct val="0"/>
                </a:spcBef>
                <a:spcAft>
                  <a:spcPct val="35000"/>
                </a:spcAft>
                <a:buNone/>
              </a:pPr>
              <a:r>
                <a:rPr lang="en-US" sz="5400" kern="1200" dirty="0"/>
                <a:t>Frequently and respectfully</a:t>
              </a:r>
            </a:p>
          </p:txBody>
        </p:sp>
        <p:sp>
          <p:nvSpPr>
            <p:cNvPr id="6" name="Freeform: Shape 5">
              <a:extLst>
                <a:ext uri="{FF2B5EF4-FFF2-40B4-BE49-F238E27FC236}">
                  <a16:creationId xmlns:a16="http://schemas.microsoft.com/office/drawing/2014/main" id="{76C2F37B-9EFE-4F76-9C13-4423171667FC}"/>
                </a:ext>
              </a:extLst>
            </p:cNvPr>
            <p:cNvSpPr/>
            <p:nvPr/>
          </p:nvSpPr>
          <p:spPr>
            <a:xfrm>
              <a:off x="457200" y="4666296"/>
              <a:ext cx="8229600" cy="1295190"/>
            </a:xfrm>
            <a:custGeom>
              <a:avLst/>
              <a:gdLst>
                <a:gd name="connsiteX0" fmla="*/ 0 w 8229600"/>
                <a:gd name="connsiteY0" fmla="*/ 215869 h 1295190"/>
                <a:gd name="connsiteX1" fmla="*/ 215869 w 8229600"/>
                <a:gd name="connsiteY1" fmla="*/ 0 h 1295190"/>
                <a:gd name="connsiteX2" fmla="*/ 8013731 w 8229600"/>
                <a:gd name="connsiteY2" fmla="*/ 0 h 1295190"/>
                <a:gd name="connsiteX3" fmla="*/ 8229600 w 8229600"/>
                <a:gd name="connsiteY3" fmla="*/ 215869 h 1295190"/>
                <a:gd name="connsiteX4" fmla="*/ 8229600 w 8229600"/>
                <a:gd name="connsiteY4" fmla="*/ 1079321 h 1295190"/>
                <a:gd name="connsiteX5" fmla="*/ 8013731 w 8229600"/>
                <a:gd name="connsiteY5" fmla="*/ 1295190 h 1295190"/>
                <a:gd name="connsiteX6" fmla="*/ 215869 w 8229600"/>
                <a:gd name="connsiteY6" fmla="*/ 1295190 h 1295190"/>
                <a:gd name="connsiteX7" fmla="*/ 0 w 8229600"/>
                <a:gd name="connsiteY7" fmla="*/ 1079321 h 1295190"/>
                <a:gd name="connsiteX8" fmla="*/ 0 w 8229600"/>
                <a:gd name="connsiteY8" fmla="*/ 215869 h 129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95190">
                  <a:moveTo>
                    <a:pt x="0" y="215869"/>
                  </a:moveTo>
                  <a:cubicBezTo>
                    <a:pt x="0" y="96648"/>
                    <a:pt x="96648" y="0"/>
                    <a:pt x="215869" y="0"/>
                  </a:cubicBezTo>
                  <a:lnTo>
                    <a:pt x="8013731" y="0"/>
                  </a:lnTo>
                  <a:cubicBezTo>
                    <a:pt x="8132952" y="0"/>
                    <a:pt x="8229600" y="96648"/>
                    <a:pt x="8229600" y="215869"/>
                  </a:cubicBezTo>
                  <a:lnTo>
                    <a:pt x="8229600" y="1079321"/>
                  </a:lnTo>
                  <a:cubicBezTo>
                    <a:pt x="8229600" y="1198542"/>
                    <a:pt x="8132952" y="1295190"/>
                    <a:pt x="8013731" y="1295190"/>
                  </a:cubicBezTo>
                  <a:lnTo>
                    <a:pt x="215869" y="1295190"/>
                  </a:lnTo>
                  <a:cubicBezTo>
                    <a:pt x="96648" y="1295190"/>
                    <a:pt x="0" y="1198542"/>
                    <a:pt x="0" y="1079321"/>
                  </a:cubicBezTo>
                  <a:lnTo>
                    <a:pt x="0" y="215869"/>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68966" tIns="268966" rIns="268966" bIns="268966" numCol="1" spcCol="1270" anchor="ctr" anchorCtr="0">
              <a:noAutofit/>
            </a:bodyPr>
            <a:lstStyle/>
            <a:p>
              <a:pPr marL="0" lvl="0" indent="0" algn="l" defTabSz="2400300">
                <a:lnSpc>
                  <a:spcPct val="90000"/>
                </a:lnSpc>
                <a:spcBef>
                  <a:spcPct val="0"/>
                </a:spcBef>
                <a:spcAft>
                  <a:spcPct val="35000"/>
                </a:spcAft>
                <a:buNone/>
              </a:pPr>
              <a:r>
                <a:rPr lang="en-US" sz="5400" kern="1200" dirty="0"/>
                <a:t>Honestly and openly</a:t>
              </a:r>
            </a:p>
          </p:txBody>
        </p:sp>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D10F1FE5-12E8-4E53-AFFA-28E6942811C9}"/>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noProof="0" dirty="0"/>
              <a:t>Case Study</a:t>
            </a:r>
          </a:p>
        </p:txBody>
      </p:sp>
      <p:grpSp>
        <p:nvGrpSpPr>
          <p:cNvPr id="3" name="Group 2">
            <a:extLst>
              <a:ext uri="{FF2B5EF4-FFF2-40B4-BE49-F238E27FC236}">
                <a16:creationId xmlns:a16="http://schemas.microsoft.com/office/drawing/2014/main" id="{DDC3537F-E20C-4B10-BFAF-AFA0593AB090}"/>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5FBEE4F9-317D-44FC-A02D-B7336BC56F9E}"/>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Mary sank underneath a mountain of files, flow charts, and equations</a:t>
              </a:r>
            </a:p>
          </p:txBody>
        </p:sp>
        <p:sp>
          <p:nvSpPr>
            <p:cNvPr id="5" name="Rectangle: Rounded Corners 4">
              <a:extLst>
                <a:ext uri="{FF2B5EF4-FFF2-40B4-BE49-F238E27FC236}">
                  <a16:creationId xmlns:a16="http://schemas.microsoft.com/office/drawing/2014/main" id="{95746A0E-F9C4-4293-A453-F6461EA00085}"/>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D47D0218-87D4-44C3-8444-102B7F373AE0}"/>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Sandra jumped in to rescue her before she buried herself under the rubble</a:t>
              </a:r>
            </a:p>
          </p:txBody>
        </p:sp>
        <p:sp>
          <p:nvSpPr>
            <p:cNvPr id="7" name="Rectangle: Rounded Corners 6">
              <a:extLst>
                <a:ext uri="{FF2B5EF4-FFF2-40B4-BE49-F238E27FC236}">
                  <a16:creationId xmlns:a16="http://schemas.microsoft.com/office/drawing/2014/main" id="{F5AEDD06-0711-4BA2-8EFB-59CF099CA7EB}"/>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B9046EE2-2E0E-4340-AC30-B73639F2E0F1}"/>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Sandra fashioned a great system to allow data to pass through </a:t>
              </a:r>
            </a:p>
          </p:txBody>
        </p:sp>
        <p:sp>
          <p:nvSpPr>
            <p:cNvPr id="9" name="Rectangle: Rounded Corners 8">
              <a:extLst>
                <a:ext uri="{FF2B5EF4-FFF2-40B4-BE49-F238E27FC236}">
                  <a16:creationId xmlns:a16="http://schemas.microsoft.com/office/drawing/2014/main" id="{5F22BB72-1C16-49AE-9822-726AEA2F7E7F}"/>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47AA2363-7AC3-4183-A5E4-C27FEE88C753}"/>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Mary a chance to soak up the information and neatly send it sailing to where it needed to be</a:t>
              </a:r>
            </a:p>
          </p:txBody>
        </p:sp>
      </p:grpSp>
    </p:spTree>
    <p:extLst>
      <p:ext uri="{BB962C8B-B14F-4D97-AF65-F5344CB8AC3E}">
        <p14:creationId xmlns:p14="http://schemas.microsoft.com/office/powerpoint/2010/main" val="42414616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Managing information is important to the ____________ of any business.</a:t>
            </a:r>
          </a:p>
          <a:p>
            <a:pPr marL="685800" lvl="0">
              <a:lnSpc>
                <a:spcPct val="115000"/>
              </a:lnSpc>
              <a:spcBef>
                <a:spcPts val="0"/>
              </a:spcBef>
              <a:spcAft>
                <a:spcPts val="0"/>
              </a:spcAft>
              <a:buFont typeface="+mj-lt"/>
              <a:buAutoNum type="alphaLcParenR"/>
            </a:pPr>
            <a:r>
              <a:rPr lang="en-US" dirty="0">
                <a:ea typeface="Times New Roman"/>
                <a:cs typeface="Times New Roman"/>
              </a:rPr>
              <a:t>Failure</a:t>
            </a:r>
          </a:p>
          <a:p>
            <a:pPr marL="685800" lvl="0">
              <a:lnSpc>
                <a:spcPct val="115000"/>
              </a:lnSpc>
              <a:spcBef>
                <a:spcPts val="0"/>
              </a:spcBef>
              <a:spcAft>
                <a:spcPts val="0"/>
              </a:spcAft>
              <a:buFont typeface="+mj-lt"/>
              <a:buAutoNum type="alphaLcParenR"/>
            </a:pPr>
            <a:r>
              <a:rPr lang="en-US" dirty="0">
                <a:ea typeface="Times New Roman"/>
                <a:cs typeface="Times New Roman"/>
              </a:rPr>
              <a:t>Success</a:t>
            </a:r>
          </a:p>
          <a:p>
            <a:pPr marL="685800" lvl="0">
              <a:lnSpc>
                <a:spcPct val="115000"/>
              </a:lnSpc>
              <a:spcBef>
                <a:spcPts val="0"/>
              </a:spcBef>
              <a:spcAft>
                <a:spcPts val="0"/>
              </a:spcAft>
              <a:buFont typeface="+mj-lt"/>
              <a:buAutoNum type="alphaLcParenR"/>
            </a:pPr>
            <a:r>
              <a:rPr lang="en-US" dirty="0">
                <a:ea typeface="Times New Roman"/>
                <a:cs typeface="Times New Roman"/>
              </a:rPr>
              <a:t>Computers</a:t>
            </a:r>
          </a:p>
          <a:p>
            <a:pPr marL="685800" lvl="0">
              <a:lnSpc>
                <a:spcPct val="115000"/>
              </a:lnSpc>
              <a:spcBef>
                <a:spcPts val="0"/>
              </a:spcBef>
              <a:spcAft>
                <a:spcPts val="0"/>
              </a:spcAft>
              <a:buFont typeface="+mj-lt"/>
              <a:buAutoNum type="alphaLcParenR"/>
            </a:pPr>
            <a:r>
              <a:rPr lang="en-US" dirty="0">
                <a:ea typeface="Times New Roman"/>
                <a:cs typeface="Times New Roman"/>
              </a:rPr>
              <a:t>Employees</a:t>
            </a:r>
          </a:p>
          <a:p>
            <a:pPr marL="342900" lvl="0">
              <a:lnSpc>
                <a:spcPct val="115000"/>
              </a:lnSpc>
              <a:spcBef>
                <a:spcPts val="1200"/>
              </a:spcBef>
              <a:spcAft>
                <a:spcPts val="1000"/>
              </a:spcAft>
              <a:buFont typeface="+mj-lt"/>
              <a:buAutoNum type="arabicPeriod" startAt="2"/>
            </a:pPr>
            <a:r>
              <a:rPr lang="en-US" dirty="0">
                <a:ea typeface="Times New Roman"/>
                <a:cs typeface="Times New Roman"/>
              </a:rPr>
              <a:t>Managers need to organize, ___________, and maintain information in order to make decisions.</a:t>
            </a:r>
          </a:p>
          <a:p>
            <a:pPr marL="685800" lvl="0">
              <a:lnSpc>
                <a:spcPct val="115000"/>
              </a:lnSpc>
              <a:spcBef>
                <a:spcPts val="0"/>
              </a:spcBef>
              <a:spcAft>
                <a:spcPts val="0"/>
              </a:spcAft>
              <a:buFont typeface="+mj-lt"/>
              <a:buAutoNum type="alphaLcParenR"/>
            </a:pPr>
            <a:r>
              <a:rPr lang="en-US" dirty="0">
                <a:ea typeface="Times New Roman"/>
                <a:cs typeface="Times New Roman"/>
              </a:rPr>
              <a:t>Ignore</a:t>
            </a:r>
          </a:p>
          <a:p>
            <a:pPr marL="685800" lvl="0">
              <a:lnSpc>
                <a:spcPct val="115000"/>
              </a:lnSpc>
              <a:spcBef>
                <a:spcPts val="0"/>
              </a:spcBef>
              <a:spcAft>
                <a:spcPts val="0"/>
              </a:spcAft>
              <a:buFont typeface="+mj-lt"/>
              <a:buAutoNum type="alphaLcParenR"/>
            </a:pPr>
            <a:r>
              <a:rPr lang="en-US" dirty="0">
                <a:ea typeface="Times New Roman"/>
                <a:cs typeface="Times New Roman"/>
              </a:rPr>
              <a:t>Read</a:t>
            </a:r>
          </a:p>
          <a:p>
            <a:pPr marL="685800" lvl="0">
              <a:lnSpc>
                <a:spcPct val="115000"/>
              </a:lnSpc>
              <a:spcBef>
                <a:spcPts val="0"/>
              </a:spcBef>
              <a:spcAft>
                <a:spcPts val="0"/>
              </a:spcAft>
              <a:buFont typeface="+mj-lt"/>
              <a:buAutoNum type="alphaLcParenR"/>
            </a:pPr>
            <a:r>
              <a:rPr lang="en-US" dirty="0">
                <a:ea typeface="Times New Roman"/>
                <a:cs typeface="Times New Roman"/>
              </a:rPr>
              <a:t>Acquire</a:t>
            </a:r>
          </a:p>
          <a:p>
            <a:pPr marL="685800" lvl="0">
              <a:lnSpc>
                <a:spcPct val="115000"/>
              </a:lnSpc>
              <a:spcBef>
                <a:spcPts val="0"/>
              </a:spcBef>
              <a:spcAft>
                <a:spcPts val="0"/>
              </a:spcAft>
              <a:buFont typeface="+mj-lt"/>
              <a:buAutoNum type="alphaLcParenR"/>
            </a:pPr>
            <a:r>
              <a:rPr lang="en-US" dirty="0">
                <a:ea typeface="Times New Roman"/>
                <a:cs typeface="Times New Roman"/>
              </a:rPr>
              <a:t>Write</a:t>
            </a:r>
          </a:p>
          <a:p>
            <a:endParaRPr lang="en-US" dirty="0"/>
          </a:p>
        </p:txBody>
      </p:sp>
    </p:spTree>
    <p:extLst>
      <p:ext uri="{BB962C8B-B14F-4D97-AF65-F5344CB8AC3E}">
        <p14:creationId xmlns:p14="http://schemas.microsoft.com/office/powerpoint/2010/main" val="7773952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__________________ determines the decisions that middle and senior managers make.</a:t>
            </a:r>
          </a:p>
          <a:p>
            <a:pPr marL="685800" lvl="0">
              <a:lnSpc>
                <a:spcPct val="115000"/>
              </a:lnSpc>
              <a:spcBef>
                <a:spcPts val="0"/>
              </a:spcBef>
              <a:spcAft>
                <a:spcPts val="0"/>
              </a:spcAft>
              <a:buFont typeface="+mj-lt"/>
              <a:buAutoNum type="alphaLcParenR"/>
            </a:pPr>
            <a:r>
              <a:rPr lang="en-US" dirty="0">
                <a:ea typeface="Times New Roman"/>
                <a:cs typeface="Times New Roman"/>
              </a:rPr>
              <a:t>Motivation</a:t>
            </a:r>
          </a:p>
          <a:p>
            <a:pPr marL="685800" lvl="0">
              <a:lnSpc>
                <a:spcPct val="115000"/>
              </a:lnSpc>
              <a:spcBef>
                <a:spcPts val="0"/>
              </a:spcBef>
              <a:spcAft>
                <a:spcPts val="0"/>
              </a:spcAft>
              <a:buFont typeface="+mj-lt"/>
              <a:buAutoNum type="alphaLcParenR"/>
            </a:pPr>
            <a:r>
              <a:rPr lang="en-US" dirty="0">
                <a:ea typeface="Times New Roman"/>
                <a:cs typeface="Times New Roman"/>
              </a:rPr>
              <a:t>Determination</a:t>
            </a:r>
          </a:p>
          <a:p>
            <a:pPr marL="685800" lvl="0">
              <a:lnSpc>
                <a:spcPct val="115000"/>
              </a:lnSpc>
              <a:spcBef>
                <a:spcPts val="0"/>
              </a:spcBef>
              <a:spcAft>
                <a:spcPts val="0"/>
              </a:spcAft>
              <a:buFont typeface="+mj-lt"/>
              <a:buAutoNum type="alphaLcParenR"/>
            </a:pPr>
            <a:r>
              <a:rPr lang="en-US" dirty="0">
                <a:ea typeface="Times New Roman"/>
                <a:cs typeface="Times New Roman"/>
              </a:rPr>
              <a:t>Information</a:t>
            </a:r>
          </a:p>
          <a:p>
            <a:pPr marL="685800" lvl="0">
              <a:lnSpc>
                <a:spcPct val="115000"/>
              </a:lnSpc>
              <a:spcBef>
                <a:spcPts val="0"/>
              </a:spcBef>
              <a:spcAft>
                <a:spcPts val="0"/>
              </a:spcAft>
              <a:buFont typeface="+mj-lt"/>
              <a:buAutoNum type="alphaLcParenR"/>
            </a:pPr>
            <a:r>
              <a:rPr lang="en-US" dirty="0">
                <a:ea typeface="Times New Roman"/>
                <a:cs typeface="Times New Roman"/>
              </a:rPr>
              <a:t>Insubordination</a:t>
            </a:r>
          </a:p>
          <a:p>
            <a:pPr marL="342900" lvl="0">
              <a:lnSpc>
                <a:spcPct val="115000"/>
              </a:lnSpc>
              <a:spcBef>
                <a:spcPts val="1200"/>
              </a:spcBef>
              <a:spcAft>
                <a:spcPts val="1000"/>
              </a:spcAft>
              <a:buFont typeface="+mj-lt"/>
              <a:buAutoNum type="arabicPeriod" startAt="4"/>
            </a:pPr>
            <a:r>
              <a:rPr lang="en-US" dirty="0">
                <a:ea typeface="Times New Roman"/>
                <a:cs typeface="Times New Roman"/>
              </a:rPr>
              <a:t>Middle managers need to seek out, sort, and ____________ relevant information.</a:t>
            </a:r>
          </a:p>
          <a:p>
            <a:pPr marL="685800" lvl="0">
              <a:lnSpc>
                <a:spcPct val="115000"/>
              </a:lnSpc>
              <a:spcBef>
                <a:spcPts val="0"/>
              </a:spcBef>
              <a:spcAft>
                <a:spcPts val="0"/>
              </a:spcAft>
              <a:buFont typeface="+mj-lt"/>
              <a:buAutoNum type="alphaLcParenR"/>
            </a:pPr>
            <a:r>
              <a:rPr lang="en-US" dirty="0">
                <a:ea typeface="Times New Roman"/>
                <a:cs typeface="Times New Roman"/>
              </a:rPr>
              <a:t>Hide</a:t>
            </a:r>
          </a:p>
          <a:p>
            <a:pPr marL="685800" lvl="0">
              <a:lnSpc>
                <a:spcPct val="115000"/>
              </a:lnSpc>
              <a:spcBef>
                <a:spcPts val="0"/>
              </a:spcBef>
              <a:spcAft>
                <a:spcPts val="0"/>
              </a:spcAft>
              <a:buFont typeface="+mj-lt"/>
              <a:buAutoNum type="alphaLcParenR"/>
            </a:pPr>
            <a:r>
              <a:rPr lang="en-US" dirty="0">
                <a:ea typeface="Times New Roman"/>
                <a:cs typeface="Times New Roman"/>
              </a:rPr>
              <a:t>Deliver</a:t>
            </a:r>
          </a:p>
          <a:p>
            <a:pPr marL="685800" lvl="0">
              <a:lnSpc>
                <a:spcPct val="115000"/>
              </a:lnSpc>
              <a:spcBef>
                <a:spcPts val="0"/>
              </a:spcBef>
              <a:spcAft>
                <a:spcPts val="0"/>
              </a:spcAft>
              <a:buFont typeface="+mj-lt"/>
              <a:buAutoNum type="alphaLcParenR"/>
            </a:pPr>
            <a:r>
              <a:rPr lang="en-US" dirty="0">
                <a:ea typeface="Times New Roman"/>
                <a:cs typeface="Times New Roman"/>
              </a:rPr>
              <a:t>Rewrite</a:t>
            </a:r>
          </a:p>
          <a:p>
            <a:pPr marL="685800" lvl="0">
              <a:lnSpc>
                <a:spcPct val="115000"/>
              </a:lnSpc>
              <a:spcBef>
                <a:spcPts val="0"/>
              </a:spcBef>
              <a:spcAft>
                <a:spcPts val="0"/>
              </a:spcAft>
              <a:buFont typeface="+mj-lt"/>
              <a:buAutoNum type="alphaLcParenR"/>
            </a:pPr>
            <a:r>
              <a:rPr lang="en-US" dirty="0">
                <a:ea typeface="Times New Roman"/>
                <a:cs typeface="Times New Roman"/>
              </a:rPr>
              <a:t>Avoid</a:t>
            </a:r>
          </a:p>
          <a:p>
            <a:endParaRPr lang="en-US" dirty="0"/>
          </a:p>
        </p:txBody>
      </p:sp>
    </p:spTree>
    <p:extLst>
      <p:ext uri="{BB962C8B-B14F-4D97-AF65-F5344CB8AC3E}">
        <p14:creationId xmlns:p14="http://schemas.microsoft.com/office/powerpoint/2010/main" val="23547915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Information regarding changes to or problems with technology or the __________________of the organization needs to be addressed.</a:t>
            </a:r>
          </a:p>
          <a:p>
            <a:pPr marL="685800" lvl="0">
              <a:lnSpc>
                <a:spcPct val="115000"/>
              </a:lnSpc>
              <a:spcBef>
                <a:spcPts val="0"/>
              </a:spcBef>
              <a:spcAft>
                <a:spcPts val="0"/>
              </a:spcAft>
              <a:buFont typeface="+mj-lt"/>
              <a:buAutoNum type="alphaLcParenR"/>
            </a:pPr>
            <a:r>
              <a:rPr lang="en-US" dirty="0">
                <a:ea typeface="Times New Roman"/>
                <a:cs typeface="Times New Roman"/>
              </a:rPr>
              <a:t>Infrastructure</a:t>
            </a:r>
          </a:p>
          <a:p>
            <a:pPr marL="685800" lvl="0">
              <a:lnSpc>
                <a:spcPct val="115000"/>
              </a:lnSpc>
              <a:spcBef>
                <a:spcPts val="0"/>
              </a:spcBef>
              <a:spcAft>
                <a:spcPts val="0"/>
              </a:spcAft>
              <a:buFont typeface="+mj-lt"/>
              <a:buAutoNum type="alphaLcParenR"/>
            </a:pPr>
            <a:r>
              <a:rPr lang="en-US" dirty="0">
                <a:ea typeface="Times New Roman"/>
                <a:cs typeface="Times New Roman"/>
              </a:rPr>
              <a:t>Attitudes</a:t>
            </a:r>
          </a:p>
          <a:p>
            <a:pPr marL="685800" lvl="0">
              <a:lnSpc>
                <a:spcPct val="115000"/>
              </a:lnSpc>
              <a:spcBef>
                <a:spcPts val="0"/>
              </a:spcBef>
              <a:spcAft>
                <a:spcPts val="0"/>
              </a:spcAft>
              <a:buFont typeface="+mj-lt"/>
              <a:buAutoNum type="alphaLcParenR"/>
            </a:pPr>
            <a:r>
              <a:rPr lang="en-US" dirty="0">
                <a:ea typeface="Times New Roman"/>
                <a:cs typeface="Times New Roman"/>
              </a:rPr>
              <a:t>Securities</a:t>
            </a:r>
          </a:p>
          <a:p>
            <a:pPr marL="685800" lvl="0">
              <a:lnSpc>
                <a:spcPct val="115000"/>
              </a:lnSpc>
              <a:spcBef>
                <a:spcPts val="0"/>
              </a:spcBef>
              <a:spcAft>
                <a:spcPts val="0"/>
              </a:spcAft>
              <a:buFont typeface="+mj-lt"/>
              <a:buAutoNum type="alphaLcParenR"/>
            </a:pPr>
            <a:r>
              <a:rPr lang="en-US" dirty="0">
                <a:ea typeface="Times New Roman"/>
                <a:cs typeface="Times New Roman"/>
              </a:rPr>
              <a:t>Integrity</a:t>
            </a:r>
          </a:p>
          <a:p>
            <a:pPr marL="342900" lvl="0">
              <a:lnSpc>
                <a:spcPct val="115000"/>
              </a:lnSpc>
              <a:spcBef>
                <a:spcPts val="1200"/>
              </a:spcBef>
              <a:spcAft>
                <a:spcPts val="1000"/>
              </a:spcAft>
              <a:buFont typeface="+mj-lt"/>
              <a:buAutoNum type="arabicPeriod" startAt="6"/>
            </a:pPr>
            <a:r>
              <a:rPr lang="en-US" dirty="0">
                <a:ea typeface="Times New Roman"/>
                <a:cs typeface="Times New Roman"/>
              </a:rPr>
              <a:t>Customer ______________ needs to be addressed.</a:t>
            </a:r>
          </a:p>
          <a:p>
            <a:pPr marL="685800" lvl="0">
              <a:lnSpc>
                <a:spcPct val="115000"/>
              </a:lnSpc>
              <a:spcBef>
                <a:spcPts val="0"/>
              </a:spcBef>
              <a:spcAft>
                <a:spcPts val="0"/>
              </a:spcAft>
              <a:buFont typeface="+mj-lt"/>
              <a:buAutoNum type="alphaLcParenR"/>
            </a:pPr>
            <a:r>
              <a:rPr lang="en-US" dirty="0">
                <a:ea typeface="Times New Roman"/>
                <a:cs typeface="Times New Roman"/>
              </a:rPr>
              <a:t>Habits</a:t>
            </a:r>
          </a:p>
          <a:p>
            <a:pPr marL="685800" lvl="0">
              <a:lnSpc>
                <a:spcPct val="115000"/>
              </a:lnSpc>
              <a:spcBef>
                <a:spcPts val="0"/>
              </a:spcBef>
              <a:spcAft>
                <a:spcPts val="0"/>
              </a:spcAft>
              <a:buFont typeface="+mj-lt"/>
              <a:buAutoNum type="alphaLcParenR"/>
            </a:pPr>
            <a:r>
              <a:rPr lang="en-US" dirty="0">
                <a:ea typeface="Times New Roman"/>
                <a:cs typeface="Times New Roman"/>
              </a:rPr>
              <a:t>Income</a:t>
            </a:r>
          </a:p>
          <a:p>
            <a:pPr marL="685800" lvl="0">
              <a:lnSpc>
                <a:spcPct val="115000"/>
              </a:lnSpc>
              <a:spcBef>
                <a:spcPts val="0"/>
              </a:spcBef>
              <a:spcAft>
                <a:spcPts val="0"/>
              </a:spcAft>
              <a:buFont typeface="+mj-lt"/>
              <a:buAutoNum type="alphaLcParenR"/>
            </a:pPr>
            <a:r>
              <a:rPr lang="en-US" dirty="0">
                <a:ea typeface="Times New Roman"/>
                <a:cs typeface="Times New Roman"/>
              </a:rPr>
              <a:t>Feedback</a:t>
            </a:r>
          </a:p>
          <a:p>
            <a:pPr marL="685800" lvl="0">
              <a:lnSpc>
                <a:spcPct val="115000"/>
              </a:lnSpc>
              <a:spcBef>
                <a:spcPts val="0"/>
              </a:spcBef>
              <a:spcAft>
                <a:spcPts val="0"/>
              </a:spcAft>
              <a:buFont typeface="+mj-lt"/>
              <a:buAutoNum type="alphaLcParenR"/>
            </a:pPr>
            <a:r>
              <a:rPr lang="en-US" dirty="0">
                <a:ea typeface="Times New Roman"/>
                <a:cs typeface="Times New Roman"/>
              </a:rPr>
              <a:t>Attitudes</a:t>
            </a:r>
          </a:p>
          <a:p>
            <a:endParaRPr lang="en-US" dirty="0"/>
          </a:p>
        </p:txBody>
      </p:sp>
    </p:spTree>
    <p:extLst>
      <p:ext uri="{BB962C8B-B14F-4D97-AF65-F5344CB8AC3E}">
        <p14:creationId xmlns:p14="http://schemas.microsoft.com/office/powerpoint/2010/main" val="18154032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Financial information should be constantly ___________.</a:t>
            </a:r>
          </a:p>
          <a:p>
            <a:pPr marL="685800" lvl="0">
              <a:lnSpc>
                <a:spcPct val="115000"/>
              </a:lnSpc>
              <a:spcBef>
                <a:spcPts val="0"/>
              </a:spcBef>
              <a:spcAft>
                <a:spcPts val="0"/>
              </a:spcAft>
              <a:buFont typeface="+mj-lt"/>
              <a:buAutoNum type="alphaLcParenR"/>
            </a:pPr>
            <a:r>
              <a:rPr lang="en-US" dirty="0">
                <a:ea typeface="Times New Roman"/>
                <a:cs typeface="Times New Roman"/>
              </a:rPr>
              <a:t>Monitored</a:t>
            </a:r>
          </a:p>
          <a:p>
            <a:pPr marL="685800" lvl="0">
              <a:lnSpc>
                <a:spcPct val="115000"/>
              </a:lnSpc>
              <a:spcBef>
                <a:spcPts val="0"/>
              </a:spcBef>
              <a:spcAft>
                <a:spcPts val="0"/>
              </a:spcAft>
              <a:buFont typeface="+mj-lt"/>
              <a:buAutoNum type="alphaLcParenR"/>
            </a:pPr>
            <a:r>
              <a:rPr lang="en-US" dirty="0">
                <a:ea typeface="Times New Roman"/>
                <a:cs typeface="Times New Roman"/>
              </a:rPr>
              <a:t>Ignored</a:t>
            </a:r>
          </a:p>
          <a:p>
            <a:pPr marL="685800" lvl="0">
              <a:lnSpc>
                <a:spcPct val="115000"/>
              </a:lnSpc>
              <a:spcBef>
                <a:spcPts val="0"/>
              </a:spcBef>
              <a:spcAft>
                <a:spcPts val="0"/>
              </a:spcAft>
              <a:buFont typeface="+mj-lt"/>
              <a:buAutoNum type="alphaLcParenR"/>
            </a:pPr>
            <a:r>
              <a:rPr lang="en-US" dirty="0">
                <a:ea typeface="Times New Roman"/>
                <a:cs typeface="Times New Roman"/>
              </a:rPr>
              <a:t>Manipulated</a:t>
            </a:r>
          </a:p>
          <a:p>
            <a:pPr marL="685800" lvl="0">
              <a:lnSpc>
                <a:spcPct val="115000"/>
              </a:lnSpc>
              <a:spcBef>
                <a:spcPts val="0"/>
              </a:spcBef>
              <a:spcAft>
                <a:spcPts val="0"/>
              </a:spcAft>
              <a:buFont typeface="+mj-lt"/>
              <a:buAutoNum type="alphaLcParenR"/>
            </a:pPr>
            <a:r>
              <a:rPr lang="en-US" dirty="0">
                <a:ea typeface="Times New Roman"/>
                <a:cs typeface="Times New Roman"/>
              </a:rPr>
              <a:t>Disregarded</a:t>
            </a:r>
          </a:p>
          <a:p>
            <a:pPr marL="342900" lvl="0">
              <a:lnSpc>
                <a:spcPct val="115000"/>
              </a:lnSpc>
              <a:spcBef>
                <a:spcPts val="1200"/>
              </a:spcBef>
              <a:spcAft>
                <a:spcPts val="1000"/>
              </a:spcAft>
              <a:buFont typeface="+mj-lt"/>
              <a:buAutoNum type="arabicPeriod" startAt="8"/>
            </a:pPr>
            <a:r>
              <a:rPr lang="en-US" dirty="0">
                <a:ea typeface="Times New Roman"/>
                <a:cs typeface="Times New Roman"/>
              </a:rPr>
              <a:t>Communication from __________ will provide valuable information.</a:t>
            </a:r>
          </a:p>
          <a:p>
            <a:pPr marL="685800" lvl="0">
              <a:lnSpc>
                <a:spcPct val="115000"/>
              </a:lnSpc>
              <a:spcBef>
                <a:spcPts val="0"/>
              </a:spcBef>
              <a:spcAft>
                <a:spcPts val="0"/>
              </a:spcAft>
              <a:buFont typeface="+mj-lt"/>
              <a:buAutoNum type="alphaLcParenR"/>
            </a:pPr>
            <a:r>
              <a:rPr lang="en-US" dirty="0">
                <a:ea typeface="Times New Roman"/>
                <a:cs typeface="Times New Roman"/>
              </a:rPr>
              <a:t>Employees</a:t>
            </a:r>
          </a:p>
          <a:p>
            <a:pPr marL="685800" lvl="0">
              <a:lnSpc>
                <a:spcPct val="115000"/>
              </a:lnSpc>
              <a:spcBef>
                <a:spcPts val="0"/>
              </a:spcBef>
              <a:spcAft>
                <a:spcPts val="0"/>
              </a:spcAft>
              <a:buFont typeface="+mj-lt"/>
              <a:buAutoNum type="alphaLcParenR"/>
            </a:pPr>
            <a:r>
              <a:rPr lang="en-US" dirty="0">
                <a:ea typeface="Times New Roman"/>
                <a:cs typeface="Times New Roman"/>
              </a:rPr>
              <a:t>Neighbors</a:t>
            </a:r>
          </a:p>
          <a:p>
            <a:pPr marL="685800" lvl="0">
              <a:lnSpc>
                <a:spcPct val="115000"/>
              </a:lnSpc>
              <a:spcBef>
                <a:spcPts val="0"/>
              </a:spcBef>
              <a:spcAft>
                <a:spcPts val="0"/>
              </a:spcAft>
              <a:buFont typeface="+mj-lt"/>
              <a:buAutoNum type="alphaLcParenR"/>
            </a:pPr>
            <a:r>
              <a:rPr lang="en-US" dirty="0">
                <a:ea typeface="Times New Roman"/>
                <a:cs typeface="Times New Roman"/>
              </a:rPr>
              <a:t>Spouses</a:t>
            </a:r>
          </a:p>
          <a:p>
            <a:pPr marL="685800" lvl="0">
              <a:lnSpc>
                <a:spcPct val="115000"/>
              </a:lnSpc>
              <a:spcBef>
                <a:spcPts val="0"/>
              </a:spcBef>
              <a:spcAft>
                <a:spcPts val="0"/>
              </a:spcAft>
              <a:buFont typeface="+mj-lt"/>
              <a:buAutoNum type="alphaLcParenR"/>
            </a:pPr>
            <a:r>
              <a:rPr lang="en-US" dirty="0">
                <a:ea typeface="Times New Roman"/>
                <a:cs typeface="Times New Roman"/>
              </a:rPr>
              <a:t>Websites</a:t>
            </a:r>
          </a:p>
          <a:p>
            <a:endParaRPr lang="en-US" dirty="0"/>
          </a:p>
        </p:txBody>
      </p:sp>
    </p:spTree>
    <p:extLst>
      <p:ext uri="{BB962C8B-B14F-4D97-AF65-F5344CB8AC3E}">
        <p14:creationId xmlns:p14="http://schemas.microsoft.com/office/powerpoint/2010/main" val="65349338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____________ is essential to basic business strategies.</a:t>
            </a:r>
          </a:p>
          <a:p>
            <a:pPr marL="685800" lvl="0">
              <a:lnSpc>
                <a:spcPct val="115000"/>
              </a:lnSpc>
              <a:spcBef>
                <a:spcPts val="0"/>
              </a:spcBef>
              <a:spcAft>
                <a:spcPts val="0"/>
              </a:spcAft>
              <a:buFont typeface="+mj-lt"/>
              <a:buAutoNum type="alphaLcParenR"/>
            </a:pPr>
            <a:r>
              <a:rPr lang="en-US" dirty="0">
                <a:ea typeface="Times New Roman"/>
                <a:cs typeface="Times New Roman"/>
              </a:rPr>
              <a:t>Communication</a:t>
            </a:r>
          </a:p>
          <a:p>
            <a:pPr marL="685800" lvl="0">
              <a:lnSpc>
                <a:spcPct val="115000"/>
              </a:lnSpc>
              <a:spcBef>
                <a:spcPts val="0"/>
              </a:spcBef>
              <a:spcAft>
                <a:spcPts val="0"/>
              </a:spcAft>
              <a:buFont typeface="+mj-lt"/>
              <a:buAutoNum type="alphaLcParenR"/>
            </a:pPr>
            <a:r>
              <a:rPr lang="en-US" dirty="0">
                <a:ea typeface="Times New Roman"/>
                <a:cs typeface="Times New Roman"/>
              </a:rPr>
              <a:t>Delegation</a:t>
            </a:r>
          </a:p>
          <a:p>
            <a:pPr marL="685800" lvl="0">
              <a:lnSpc>
                <a:spcPct val="115000"/>
              </a:lnSpc>
              <a:spcBef>
                <a:spcPts val="0"/>
              </a:spcBef>
              <a:spcAft>
                <a:spcPts val="0"/>
              </a:spcAft>
              <a:buFont typeface="+mj-lt"/>
              <a:buAutoNum type="alphaLcParenR"/>
            </a:pPr>
            <a:r>
              <a:rPr lang="en-US" dirty="0">
                <a:ea typeface="Times New Roman"/>
                <a:cs typeface="Times New Roman"/>
              </a:rPr>
              <a:t>Information</a:t>
            </a:r>
          </a:p>
          <a:p>
            <a:pPr marL="685800" lvl="0">
              <a:lnSpc>
                <a:spcPct val="115000"/>
              </a:lnSpc>
              <a:spcBef>
                <a:spcPts val="0"/>
              </a:spcBef>
              <a:spcAft>
                <a:spcPts val="0"/>
              </a:spcAft>
              <a:buFont typeface="+mj-lt"/>
              <a:buAutoNum type="alphaLcParenR"/>
            </a:pPr>
            <a:r>
              <a:rPr lang="en-US" dirty="0">
                <a:ea typeface="Times New Roman"/>
                <a:cs typeface="Times New Roman"/>
              </a:rPr>
              <a:t>Determination</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The success of any business plan is linked to the ______________ of the information that is used.</a:t>
            </a:r>
          </a:p>
          <a:p>
            <a:pPr marL="685800" lvl="0">
              <a:lnSpc>
                <a:spcPct val="115000"/>
              </a:lnSpc>
              <a:spcBef>
                <a:spcPts val="0"/>
              </a:spcBef>
              <a:spcAft>
                <a:spcPts val="0"/>
              </a:spcAft>
              <a:buFont typeface="+mj-lt"/>
              <a:buAutoNum type="alphaLcParenR"/>
            </a:pPr>
            <a:r>
              <a:rPr lang="en-US" dirty="0">
                <a:ea typeface="Times New Roman"/>
                <a:cs typeface="Times New Roman"/>
              </a:rPr>
              <a:t>Freshness</a:t>
            </a:r>
          </a:p>
          <a:p>
            <a:pPr marL="685800" lvl="0">
              <a:lnSpc>
                <a:spcPct val="115000"/>
              </a:lnSpc>
              <a:spcBef>
                <a:spcPts val="0"/>
              </a:spcBef>
              <a:spcAft>
                <a:spcPts val="0"/>
              </a:spcAft>
              <a:buFont typeface="+mj-lt"/>
              <a:buAutoNum type="alphaLcParenR"/>
            </a:pPr>
            <a:r>
              <a:rPr lang="en-US" dirty="0">
                <a:ea typeface="Times New Roman"/>
                <a:cs typeface="Times New Roman"/>
              </a:rPr>
              <a:t>Reliability</a:t>
            </a:r>
          </a:p>
          <a:p>
            <a:pPr marL="685800" lvl="0">
              <a:lnSpc>
                <a:spcPct val="115000"/>
              </a:lnSpc>
              <a:spcBef>
                <a:spcPts val="0"/>
              </a:spcBef>
              <a:spcAft>
                <a:spcPts val="0"/>
              </a:spcAft>
              <a:buFont typeface="+mj-lt"/>
              <a:buAutoNum type="alphaLcParenR"/>
            </a:pPr>
            <a:r>
              <a:rPr lang="en-US" dirty="0">
                <a:ea typeface="Times New Roman"/>
                <a:cs typeface="Times New Roman"/>
              </a:rPr>
              <a:t>Language</a:t>
            </a:r>
          </a:p>
          <a:p>
            <a:pPr marL="685800" lvl="0">
              <a:lnSpc>
                <a:spcPct val="115000"/>
              </a:lnSpc>
              <a:spcBef>
                <a:spcPts val="0"/>
              </a:spcBef>
              <a:spcAft>
                <a:spcPts val="0"/>
              </a:spcAft>
              <a:buFont typeface="+mj-lt"/>
              <a:buAutoNum type="alphaLcParenR"/>
            </a:pPr>
            <a:r>
              <a:rPr lang="en-US" dirty="0">
                <a:ea typeface="Times New Roman"/>
                <a:cs typeface="Times New Roman"/>
              </a:rPr>
              <a:t>Cost</a:t>
            </a:r>
          </a:p>
          <a:p>
            <a:endParaRPr lang="en-US" dirty="0"/>
          </a:p>
        </p:txBody>
      </p:sp>
    </p:spTree>
    <p:extLst>
      <p:ext uri="{BB962C8B-B14F-4D97-AF65-F5344CB8AC3E}">
        <p14:creationId xmlns:p14="http://schemas.microsoft.com/office/powerpoint/2010/main" val="30452960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Managing information is important to the ____________ of any business.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Failure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Success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Computers</a:t>
            </a:r>
          </a:p>
          <a:p>
            <a:pPr marL="685800" lvl="0">
              <a:lnSpc>
                <a:spcPct val="115000"/>
              </a:lnSpc>
              <a:spcBef>
                <a:spcPts val="0"/>
              </a:spcBef>
              <a:spcAft>
                <a:spcPts val="0"/>
              </a:spcAft>
              <a:buFont typeface="+mj-lt"/>
              <a:buAutoNum type="alphaLcParenR"/>
            </a:pPr>
            <a:r>
              <a:rPr lang="en-US" dirty="0">
                <a:ea typeface="Times New Roman"/>
                <a:cs typeface="Times New Roman"/>
              </a:rPr>
              <a:t>Employees</a:t>
            </a:r>
          </a:p>
          <a:p>
            <a:pPr marL="342900" lvl="0">
              <a:lnSpc>
                <a:spcPct val="115000"/>
              </a:lnSpc>
              <a:spcBef>
                <a:spcPts val="1200"/>
              </a:spcBef>
              <a:spcAft>
                <a:spcPts val="1000"/>
              </a:spcAft>
              <a:buFont typeface="+mj-lt"/>
              <a:buAutoNum type="arabicPeriod" startAt="2"/>
            </a:pPr>
            <a:r>
              <a:rPr lang="en-US" dirty="0">
                <a:ea typeface="Times New Roman"/>
                <a:cs typeface="Times New Roman"/>
              </a:rPr>
              <a:t>Managers need to organize, ___________, and maintain information in order to make decisions.</a:t>
            </a:r>
          </a:p>
          <a:p>
            <a:pPr marL="685800" lvl="0">
              <a:lnSpc>
                <a:spcPct val="115000"/>
              </a:lnSpc>
              <a:spcBef>
                <a:spcPts val="0"/>
              </a:spcBef>
              <a:spcAft>
                <a:spcPts val="0"/>
              </a:spcAft>
              <a:buFont typeface="+mj-lt"/>
              <a:buAutoNum type="alphaLcParenR"/>
            </a:pPr>
            <a:r>
              <a:rPr lang="en-US" dirty="0">
                <a:ea typeface="Times New Roman"/>
                <a:cs typeface="Times New Roman"/>
              </a:rPr>
              <a:t>Ignore</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Read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Acquire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Write</a:t>
            </a:r>
          </a:p>
          <a:p>
            <a:endParaRPr lang="en-US" dirty="0"/>
          </a:p>
        </p:txBody>
      </p:sp>
    </p:spTree>
    <p:extLst>
      <p:ext uri="{BB962C8B-B14F-4D97-AF65-F5344CB8AC3E}">
        <p14:creationId xmlns:p14="http://schemas.microsoft.com/office/powerpoint/2010/main" val="13847528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__________________ determines the decisions that middle and senior managers make.</a:t>
            </a:r>
          </a:p>
          <a:p>
            <a:pPr marL="685800" lvl="0">
              <a:lnSpc>
                <a:spcPct val="115000"/>
              </a:lnSpc>
              <a:spcBef>
                <a:spcPts val="0"/>
              </a:spcBef>
              <a:spcAft>
                <a:spcPts val="0"/>
              </a:spcAft>
              <a:buFont typeface="+mj-lt"/>
              <a:buAutoNum type="alphaLcParenR"/>
            </a:pPr>
            <a:r>
              <a:rPr lang="en-US" dirty="0">
                <a:ea typeface="Times New Roman"/>
                <a:cs typeface="Times New Roman"/>
              </a:rPr>
              <a:t>Motivation</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Determination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Information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Insubordination</a:t>
            </a:r>
          </a:p>
          <a:p>
            <a:pPr marL="342900" lvl="0">
              <a:lnSpc>
                <a:spcPct val="115000"/>
              </a:lnSpc>
              <a:spcBef>
                <a:spcPts val="1200"/>
              </a:spcBef>
              <a:spcAft>
                <a:spcPts val="1000"/>
              </a:spcAft>
              <a:buFont typeface="+mj-lt"/>
              <a:buAutoNum type="arabicPeriod" startAt="4"/>
            </a:pPr>
            <a:r>
              <a:rPr lang="en-US" dirty="0">
                <a:ea typeface="Times New Roman"/>
                <a:cs typeface="Times New Roman"/>
              </a:rPr>
              <a:t>Middle managers need to seek out, sort, and ____________ relevant information.</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Hide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Deliver</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Rewrite</a:t>
            </a:r>
          </a:p>
          <a:p>
            <a:pPr marL="685800" lvl="0">
              <a:lnSpc>
                <a:spcPct val="115000"/>
              </a:lnSpc>
              <a:spcBef>
                <a:spcPts val="0"/>
              </a:spcBef>
              <a:spcAft>
                <a:spcPts val="0"/>
              </a:spcAft>
              <a:buFont typeface="+mj-lt"/>
              <a:buAutoNum type="alphaLcParenR"/>
            </a:pPr>
            <a:r>
              <a:rPr lang="en-US" dirty="0">
                <a:ea typeface="Times New Roman"/>
                <a:cs typeface="Times New Roman"/>
              </a:rPr>
              <a:t>Avoid</a:t>
            </a:r>
          </a:p>
          <a:p>
            <a:endParaRPr lang="en-US" dirty="0"/>
          </a:p>
        </p:txBody>
      </p:sp>
    </p:spTree>
    <p:extLst>
      <p:ext uri="{BB962C8B-B14F-4D97-AF65-F5344CB8AC3E}">
        <p14:creationId xmlns:p14="http://schemas.microsoft.com/office/powerpoint/2010/main" val="3923668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29262446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Information regarding changes to or problems with technology or the __________________of the organization needs to be addressed.</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Infrastructure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Attitudes</a:t>
            </a:r>
          </a:p>
          <a:p>
            <a:pPr marL="685800" lvl="0">
              <a:lnSpc>
                <a:spcPct val="115000"/>
              </a:lnSpc>
              <a:spcBef>
                <a:spcPts val="0"/>
              </a:spcBef>
              <a:spcAft>
                <a:spcPts val="0"/>
              </a:spcAft>
              <a:buFont typeface="+mj-lt"/>
              <a:buAutoNum type="alphaLcParenR"/>
            </a:pPr>
            <a:r>
              <a:rPr lang="en-US" dirty="0">
                <a:ea typeface="Times New Roman"/>
                <a:cs typeface="Times New Roman"/>
              </a:rPr>
              <a:t>Securities</a:t>
            </a:r>
          </a:p>
          <a:p>
            <a:pPr marL="685800" lvl="0">
              <a:lnSpc>
                <a:spcPct val="115000"/>
              </a:lnSpc>
              <a:spcBef>
                <a:spcPts val="0"/>
              </a:spcBef>
              <a:spcAft>
                <a:spcPts val="0"/>
              </a:spcAft>
              <a:buFont typeface="+mj-lt"/>
              <a:buAutoNum type="alphaLcParenR"/>
            </a:pPr>
            <a:r>
              <a:rPr lang="en-US" dirty="0">
                <a:ea typeface="Times New Roman"/>
                <a:cs typeface="Times New Roman"/>
              </a:rPr>
              <a:t>Integrity</a:t>
            </a:r>
          </a:p>
          <a:p>
            <a:pPr marL="342900" lvl="0">
              <a:lnSpc>
                <a:spcPct val="115000"/>
              </a:lnSpc>
              <a:spcBef>
                <a:spcPts val="1200"/>
              </a:spcBef>
              <a:spcAft>
                <a:spcPts val="1000"/>
              </a:spcAft>
              <a:buFont typeface="+mj-lt"/>
              <a:buAutoNum type="arabicPeriod" startAt="6"/>
            </a:pPr>
            <a:r>
              <a:rPr lang="en-US" dirty="0">
                <a:ea typeface="Times New Roman"/>
                <a:cs typeface="Times New Roman"/>
              </a:rPr>
              <a:t>Customer ______________ needs to be addressed.</a:t>
            </a:r>
          </a:p>
          <a:p>
            <a:pPr marL="685800" lvl="0">
              <a:lnSpc>
                <a:spcPct val="115000"/>
              </a:lnSpc>
              <a:spcBef>
                <a:spcPts val="0"/>
              </a:spcBef>
              <a:spcAft>
                <a:spcPts val="0"/>
              </a:spcAft>
              <a:buFont typeface="+mj-lt"/>
              <a:buAutoNum type="alphaLcParenR"/>
            </a:pPr>
            <a:r>
              <a:rPr lang="en-US" dirty="0">
                <a:ea typeface="Times New Roman"/>
                <a:cs typeface="Times New Roman"/>
              </a:rPr>
              <a:t>Habits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Income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Feedback</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Attitudes</a:t>
            </a:r>
          </a:p>
          <a:p>
            <a:endParaRPr lang="en-US" dirty="0"/>
          </a:p>
        </p:txBody>
      </p:sp>
    </p:spTree>
    <p:extLst>
      <p:ext uri="{BB962C8B-B14F-4D97-AF65-F5344CB8AC3E}">
        <p14:creationId xmlns:p14="http://schemas.microsoft.com/office/powerpoint/2010/main" val="18526027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Financial information should be constantly ___________.</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Monitored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Ignored</a:t>
            </a:r>
          </a:p>
          <a:p>
            <a:pPr marL="685800" lvl="0">
              <a:lnSpc>
                <a:spcPct val="115000"/>
              </a:lnSpc>
              <a:spcBef>
                <a:spcPts val="0"/>
              </a:spcBef>
              <a:spcAft>
                <a:spcPts val="0"/>
              </a:spcAft>
              <a:buFont typeface="+mj-lt"/>
              <a:buAutoNum type="alphaLcParenR"/>
            </a:pPr>
            <a:r>
              <a:rPr lang="en-US" dirty="0">
                <a:ea typeface="Times New Roman"/>
                <a:cs typeface="Times New Roman"/>
              </a:rPr>
              <a:t>Manipulated</a:t>
            </a:r>
          </a:p>
          <a:p>
            <a:pPr marL="685800" lvl="0">
              <a:lnSpc>
                <a:spcPct val="115000"/>
              </a:lnSpc>
              <a:spcBef>
                <a:spcPts val="0"/>
              </a:spcBef>
              <a:spcAft>
                <a:spcPts val="0"/>
              </a:spcAft>
              <a:buFont typeface="+mj-lt"/>
              <a:buAutoNum type="alphaLcParenR"/>
            </a:pPr>
            <a:r>
              <a:rPr lang="en-US" dirty="0">
                <a:ea typeface="Times New Roman"/>
                <a:cs typeface="Times New Roman"/>
              </a:rPr>
              <a:t>Disregarded</a:t>
            </a:r>
          </a:p>
          <a:p>
            <a:pPr marL="342900" lvl="0">
              <a:lnSpc>
                <a:spcPct val="115000"/>
              </a:lnSpc>
              <a:spcBef>
                <a:spcPts val="1200"/>
              </a:spcBef>
              <a:spcAft>
                <a:spcPts val="1000"/>
              </a:spcAft>
              <a:buFont typeface="+mj-lt"/>
              <a:buAutoNum type="arabicPeriod" startAt="8"/>
            </a:pPr>
            <a:r>
              <a:rPr lang="en-US" dirty="0">
                <a:ea typeface="Times New Roman"/>
                <a:cs typeface="Times New Roman"/>
              </a:rPr>
              <a:t>Communication from __________ will provide valuable information.</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Employees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Neighbors</a:t>
            </a:r>
          </a:p>
          <a:p>
            <a:pPr marL="685800" lvl="0">
              <a:lnSpc>
                <a:spcPct val="115000"/>
              </a:lnSpc>
              <a:spcBef>
                <a:spcPts val="0"/>
              </a:spcBef>
              <a:spcAft>
                <a:spcPts val="0"/>
              </a:spcAft>
              <a:buFont typeface="+mj-lt"/>
              <a:buAutoNum type="alphaLcParenR"/>
            </a:pPr>
            <a:r>
              <a:rPr lang="en-US" dirty="0">
                <a:ea typeface="Times New Roman"/>
                <a:cs typeface="Times New Roman"/>
              </a:rPr>
              <a:t>Spouses</a:t>
            </a:r>
          </a:p>
          <a:p>
            <a:pPr marL="685800" lvl="0">
              <a:lnSpc>
                <a:spcPct val="115000"/>
              </a:lnSpc>
              <a:spcBef>
                <a:spcPts val="0"/>
              </a:spcBef>
              <a:spcAft>
                <a:spcPts val="0"/>
              </a:spcAft>
              <a:buFont typeface="+mj-lt"/>
              <a:buAutoNum type="alphaLcParenR"/>
            </a:pPr>
            <a:r>
              <a:rPr lang="en-US" dirty="0">
                <a:ea typeface="Times New Roman"/>
                <a:cs typeface="Times New Roman"/>
              </a:rPr>
              <a:t>Websites</a:t>
            </a:r>
          </a:p>
          <a:p>
            <a:endParaRPr lang="en-US" dirty="0"/>
          </a:p>
        </p:txBody>
      </p:sp>
    </p:spTree>
    <p:extLst>
      <p:ext uri="{BB962C8B-B14F-4D97-AF65-F5344CB8AC3E}">
        <p14:creationId xmlns:p14="http://schemas.microsoft.com/office/powerpoint/2010/main" val="34412245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____________ is essential to basic business strategies.</a:t>
            </a:r>
          </a:p>
          <a:p>
            <a:pPr marL="685800" lvl="0">
              <a:lnSpc>
                <a:spcPct val="115000"/>
              </a:lnSpc>
              <a:spcBef>
                <a:spcPts val="0"/>
              </a:spcBef>
              <a:spcAft>
                <a:spcPts val="0"/>
              </a:spcAft>
              <a:buFont typeface="+mj-lt"/>
              <a:buAutoNum type="alphaLcParenR"/>
            </a:pPr>
            <a:r>
              <a:rPr lang="en-US" dirty="0">
                <a:ea typeface="Times New Roman"/>
                <a:cs typeface="Times New Roman"/>
              </a:rPr>
              <a:t>Communication</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Delegation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Information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Determination</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The success of any business plan is linked to the ______________ of the information that is used.</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Freshness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Reliability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Language</a:t>
            </a:r>
          </a:p>
          <a:p>
            <a:pPr marL="685800" lvl="0">
              <a:lnSpc>
                <a:spcPct val="115000"/>
              </a:lnSpc>
              <a:spcBef>
                <a:spcPts val="0"/>
              </a:spcBef>
              <a:spcAft>
                <a:spcPts val="0"/>
              </a:spcAft>
              <a:buFont typeface="+mj-lt"/>
              <a:buAutoNum type="alphaLcParenR"/>
            </a:pPr>
            <a:r>
              <a:rPr lang="en-US" dirty="0">
                <a:ea typeface="Times New Roman"/>
                <a:cs typeface="Times New Roman"/>
              </a:rPr>
              <a:t>Cost</a:t>
            </a:r>
          </a:p>
          <a:p>
            <a:endParaRPr lang="en-US" dirty="0"/>
          </a:p>
        </p:txBody>
      </p:sp>
    </p:spTree>
    <p:extLst>
      <p:ext uri="{BB962C8B-B14F-4D97-AF65-F5344CB8AC3E}">
        <p14:creationId xmlns:p14="http://schemas.microsoft.com/office/powerpoint/2010/main" val="211176680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Module Five: </a:t>
            </a:r>
            <a:br>
              <a:rPr lang="en-US" dirty="0"/>
            </a:br>
            <a:r>
              <a:rPr lang="en-US" dirty="0"/>
              <a:t>Decision-Making</a:t>
            </a:r>
          </a:p>
        </p:txBody>
      </p:sp>
      <p:sp>
        <p:nvSpPr>
          <p:cNvPr id="25604" name="Text Placeholder 4"/>
          <p:cNvSpPr>
            <a:spLocks noGrp="1"/>
          </p:cNvSpPr>
          <p:nvPr>
            <p:ph type="body" sz="quarter" idx="10"/>
          </p:nvPr>
        </p:nvSpPr>
        <p:spPr/>
        <p:txBody>
          <a:bodyPr/>
          <a:lstStyle/>
          <a:p>
            <a:pPr>
              <a:lnSpc>
                <a:spcPct val="115000"/>
              </a:lnSpc>
              <a:spcBef>
                <a:spcPts val="0"/>
              </a:spcBef>
              <a:spcAft>
                <a:spcPts val="1000"/>
              </a:spcAft>
              <a:defRPr/>
            </a:pPr>
            <a:r>
              <a:rPr lang="en-US" dirty="0">
                <a:ea typeface="Times New Roman"/>
                <a:cs typeface="Times New Roman"/>
              </a:rPr>
              <a:t>Making good decisions is a crucial skill at every level.</a:t>
            </a:r>
          </a:p>
          <a:p>
            <a:pPr algn="ctr">
              <a:lnSpc>
                <a:spcPct val="115000"/>
              </a:lnSpc>
              <a:spcBef>
                <a:spcPts val="0"/>
              </a:spcBef>
              <a:spcAft>
                <a:spcPts val="1000"/>
              </a:spcAft>
              <a:defRPr/>
            </a:pPr>
            <a:r>
              <a:rPr lang="en-US" b="1" dirty="0">
                <a:ea typeface="Times New Roman"/>
                <a:cs typeface="Times New Roman"/>
              </a:rPr>
              <a:t>Peter Drucker</a:t>
            </a:r>
          </a:p>
        </p:txBody>
      </p:sp>
      <p:sp>
        <p:nvSpPr>
          <p:cNvPr id="25603" name="Content Placeholder 3"/>
          <p:cNvSpPr>
            <a:spLocks noGrp="1"/>
          </p:cNvSpPr>
          <p:nvPr>
            <p:ph type="body" sz="quarter" idx="11"/>
          </p:nvPr>
        </p:nvSpPr>
        <p:spPr/>
        <p:txBody>
          <a:bodyPr>
            <a:normAutofit fontScale="92500" lnSpcReduction="20000"/>
          </a:bodyPr>
          <a:lstStyle/>
          <a:p>
            <a:pPr marL="0">
              <a:defRPr/>
            </a:pPr>
            <a:r>
              <a:rPr lang="en-US" dirty="0"/>
              <a:t>Once useful information is gathered, decisions need to be made. These decisions will guide the business, so it is important that the decision-making process be as accurate as possible. Rational decision-making is a traditional method of decision-making. Truly effective managers are familiar with this method, and they are always seeking to improve their decision-making skills.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6E305B76-EAF7-446D-A6E5-B4E264FC8287}"/>
              </a:ext>
            </a:extLst>
          </p:cNvPr>
          <p:cNvSpPr>
            <a:spLocks noGrp="1"/>
          </p:cNvSpPr>
          <p:nvPr>
            <p:ph sz="quarter" idx="11"/>
          </p:nvPr>
        </p:nvSpPr>
        <p:spPr/>
        <p:txBody>
          <a:bodyPr/>
          <a:lstStyle/>
          <a:p>
            <a:endParaRPr lang="en-US"/>
          </a:p>
        </p:txBody>
      </p:sp>
      <p:sp>
        <p:nvSpPr>
          <p:cNvPr id="25602" name="Title 4"/>
          <p:cNvSpPr>
            <a:spLocks noGrp="1"/>
          </p:cNvSpPr>
          <p:nvPr>
            <p:ph type="title"/>
          </p:nvPr>
        </p:nvSpPr>
        <p:spPr/>
        <p:txBody>
          <a:bodyPr/>
          <a:lstStyle/>
          <a:p>
            <a:r>
              <a:rPr lang="en-US" dirty="0"/>
              <a:t>What is Rational Decision-Making?</a:t>
            </a:r>
          </a:p>
        </p:txBody>
      </p:sp>
      <p:grpSp>
        <p:nvGrpSpPr>
          <p:cNvPr id="2" name="Group 1">
            <a:extLst>
              <a:ext uri="{FF2B5EF4-FFF2-40B4-BE49-F238E27FC236}">
                <a16:creationId xmlns:a16="http://schemas.microsoft.com/office/drawing/2014/main" id="{13C6E52C-1AAF-4650-8054-1969C817E93E}"/>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8024A92D-25A5-43E5-AAAA-1D36828040AF}"/>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B6FB4D64-785B-4B63-A695-9A5BE4646193}"/>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114300" rIns="114300" bIns="114300" numCol="1" spcCol="1270" anchor="ctr" anchorCtr="0">
              <a:noAutofit/>
            </a:bodyPr>
            <a:lstStyle/>
            <a:p>
              <a:pPr marL="0" lvl="0" indent="0" algn="l" defTabSz="2000250">
                <a:lnSpc>
                  <a:spcPct val="90000"/>
                </a:lnSpc>
                <a:spcBef>
                  <a:spcPct val="0"/>
                </a:spcBef>
                <a:spcAft>
                  <a:spcPct val="35000"/>
                </a:spcAft>
                <a:buNone/>
              </a:pPr>
              <a:r>
                <a:rPr lang="en-US" sz="4500" kern="1200" dirty="0"/>
                <a:t>Cognitive process</a:t>
              </a:r>
            </a:p>
          </p:txBody>
        </p:sp>
        <p:sp>
          <p:nvSpPr>
            <p:cNvPr id="6" name="Oval 5">
              <a:extLst>
                <a:ext uri="{FF2B5EF4-FFF2-40B4-BE49-F238E27FC236}">
                  <a16:creationId xmlns:a16="http://schemas.microsoft.com/office/drawing/2014/main" id="{D0352BFA-5FD7-471D-94B1-21DF0B262A60}"/>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931E7DFD-C3F9-45B9-B62B-5BFFEEEA1AF9}"/>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114300" rIns="114300" bIns="114300" numCol="1" spcCol="1270" anchor="ctr" anchorCtr="0">
              <a:noAutofit/>
            </a:bodyPr>
            <a:lstStyle/>
            <a:p>
              <a:pPr marL="0" lvl="0" indent="0" algn="l" defTabSz="2000250">
                <a:lnSpc>
                  <a:spcPct val="90000"/>
                </a:lnSpc>
                <a:spcBef>
                  <a:spcPct val="0"/>
                </a:spcBef>
                <a:spcAft>
                  <a:spcPct val="35000"/>
                </a:spcAft>
                <a:buNone/>
              </a:pPr>
              <a:r>
                <a:rPr lang="en-US" sz="4500" kern="1200" dirty="0"/>
                <a:t>Analysis of information</a:t>
              </a:r>
            </a:p>
          </p:txBody>
        </p:sp>
        <p:sp>
          <p:nvSpPr>
            <p:cNvPr id="8" name="Oval 7">
              <a:extLst>
                <a:ext uri="{FF2B5EF4-FFF2-40B4-BE49-F238E27FC236}">
                  <a16:creationId xmlns:a16="http://schemas.microsoft.com/office/drawing/2014/main" id="{5F52EEC8-8621-4FDF-B57D-EE57B8960C93}"/>
                </a:ext>
              </a:extLst>
            </p:cNvPr>
            <p:cNvSpPr/>
            <p:nvPr/>
          </p:nvSpPr>
          <p:spPr>
            <a:xfrm>
              <a:off x="848695" y="3297436"/>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8B0172C5-CA63-4E80-9DD6-20EF8CC1A65B}"/>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18497" tIns="114300" rIns="114300" bIns="114300" numCol="1" spcCol="1270" anchor="ctr" anchorCtr="0">
              <a:noAutofit/>
            </a:bodyPr>
            <a:lstStyle/>
            <a:p>
              <a:pPr marL="0" lvl="0" indent="0" algn="l" defTabSz="2000250">
                <a:lnSpc>
                  <a:spcPct val="90000"/>
                </a:lnSpc>
                <a:spcBef>
                  <a:spcPct val="0"/>
                </a:spcBef>
                <a:spcAft>
                  <a:spcPct val="35000"/>
                </a:spcAft>
                <a:buNone/>
              </a:pPr>
              <a:r>
                <a:rPr lang="en-US" sz="4500" kern="1200" dirty="0"/>
                <a:t>Compares different solutions</a:t>
              </a:r>
            </a:p>
          </p:txBody>
        </p:sp>
        <p:sp>
          <p:nvSpPr>
            <p:cNvPr id="10" name="Oval 9">
              <a:extLst>
                <a:ext uri="{FF2B5EF4-FFF2-40B4-BE49-F238E27FC236}">
                  <a16:creationId xmlns:a16="http://schemas.microsoft.com/office/drawing/2014/main" id="{FA7A4286-5D5C-4689-A60E-D290A14ACE87}"/>
                </a:ext>
              </a:extLst>
            </p:cNvPr>
            <p:cNvSpPr/>
            <p:nvPr/>
          </p:nvSpPr>
          <p:spPr>
            <a:xfrm>
              <a:off x="519658" y="4655225"/>
              <a:ext cx="1131490" cy="1131490"/>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16ED1E0A-C96D-4316-AF39-1F3B21701373}"/>
              </a:ext>
            </a:extLst>
          </p:cNvPr>
          <p:cNvSpPr>
            <a:spLocks noGrp="1"/>
          </p:cNvSpPr>
          <p:nvPr>
            <p:ph sz="quarter" idx="11"/>
          </p:nvPr>
        </p:nvSpPr>
        <p:spPr/>
        <p:txBody>
          <a:bodyPr/>
          <a:lstStyle/>
          <a:p>
            <a:endParaRPr lang="en-US"/>
          </a:p>
        </p:txBody>
      </p:sp>
      <p:sp>
        <p:nvSpPr>
          <p:cNvPr id="26626" name="Title 1"/>
          <p:cNvSpPr>
            <a:spLocks noGrp="1"/>
          </p:cNvSpPr>
          <p:nvPr>
            <p:ph type="title"/>
          </p:nvPr>
        </p:nvSpPr>
        <p:spPr/>
        <p:txBody>
          <a:bodyPr/>
          <a:lstStyle/>
          <a:p>
            <a:r>
              <a:rPr lang="en-US" dirty="0"/>
              <a:t>Steps to Rational Decision-Making</a:t>
            </a:r>
          </a:p>
        </p:txBody>
      </p:sp>
      <p:grpSp>
        <p:nvGrpSpPr>
          <p:cNvPr id="2" name="Group 1">
            <a:extLst>
              <a:ext uri="{FF2B5EF4-FFF2-40B4-BE49-F238E27FC236}">
                <a16:creationId xmlns:a16="http://schemas.microsoft.com/office/drawing/2014/main" id="{4949286B-197E-4D29-9204-5F5FDB4DBA35}"/>
              </a:ext>
            </a:extLst>
          </p:cNvPr>
          <p:cNvGrpSpPr/>
          <p:nvPr/>
        </p:nvGrpSpPr>
        <p:grpSpPr>
          <a:xfrm>
            <a:off x="1826999" y="1601443"/>
            <a:ext cx="5490000" cy="4523476"/>
            <a:chOff x="1826999" y="1601443"/>
            <a:chExt cx="5490000" cy="4523476"/>
          </a:xfrm>
        </p:grpSpPr>
        <p:sp>
          <p:nvSpPr>
            <p:cNvPr id="3" name="Freeform: Shape 2">
              <a:extLst>
                <a:ext uri="{FF2B5EF4-FFF2-40B4-BE49-F238E27FC236}">
                  <a16:creationId xmlns:a16="http://schemas.microsoft.com/office/drawing/2014/main" id="{55B1153A-DD74-4474-B3EA-04D8772BBE92}"/>
                </a:ext>
              </a:extLst>
            </p:cNvPr>
            <p:cNvSpPr/>
            <p:nvPr/>
          </p:nvSpPr>
          <p:spPr>
            <a:xfrm>
              <a:off x="2547000" y="1601443"/>
              <a:ext cx="4050000" cy="723756"/>
            </a:xfrm>
            <a:custGeom>
              <a:avLst/>
              <a:gdLst>
                <a:gd name="connsiteX0" fmla="*/ 0 w 4050000"/>
                <a:gd name="connsiteY0" fmla="*/ 0 h 723756"/>
                <a:gd name="connsiteX1" fmla="*/ 4050000 w 4050000"/>
                <a:gd name="connsiteY1" fmla="*/ 0 h 723756"/>
                <a:gd name="connsiteX2" fmla="*/ 4050000 w 4050000"/>
                <a:gd name="connsiteY2" fmla="*/ 723756 h 723756"/>
                <a:gd name="connsiteX3" fmla="*/ 0 w 4050000"/>
                <a:gd name="connsiteY3" fmla="*/ 723756 h 723756"/>
                <a:gd name="connsiteX4" fmla="*/ 0 w 4050000"/>
                <a:gd name="connsiteY4" fmla="*/ 0 h 723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0000" h="723756">
                  <a:moveTo>
                    <a:pt x="0" y="0"/>
                  </a:moveTo>
                  <a:lnTo>
                    <a:pt x="4050000" y="0"/>
                  </a:lnTo>
                  <a:lnTo>
                    <a:pt x="4050000" y="723756"/>
                  </a:lnTo>
                  <a:lnTo>
                    <a:pt x="0" y="723756"/>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6520" tIns="96520" rIns="96520" bIns="96520" numCol="1" spcCol="1270" anchor="ctr" anchorCtr="0">
              <a:noAutofit/>
            </a:bodyPr>
            <a:lstStyle/>
            <a:p>
              <a:pPr marL="0" lvl="0" indent="0" algn="ctr" defTabSz="1689100">
                <a:lnSpc>
                  <a:spcPct val="90000"/>
                </a:lnSpc>
                <a:spcBef>
                  <a:spcPct val="0"/>
                </a:spcBef>
                <a:spcAft>
                  <a:spcPct val="35000"/>
                </a:spcAft>
                <a:buNone/>
              </a:pPr>
              <a:r>
                <a:rPr lang="en-US" sz="3800" b="0" kern="1200" dirty="0"/>
                <a:t>Define the decision</a:t>
              </a:r>
            </a:p>
          </p:txBody>
        </p:sp>
        <p:sp>
          <p:nvSpPr>
            <p:cNvPr id="4" name="Freeform: Shape 3">
              <a:extLst>
                <a:ext uri="{FF2B5EF4-FFF2-40B4-BE49-F238E27FC236}">
                  <a16:creationId xmlns:a16="http://schemas.microsoft.com/office/drawing/2014/main" id="{E9266828-BF15-4CC7-ADDB-7E5DFA88CA65}"/>
                </a:ext>
              </a:extLst>
            </p:cNvPr>
            <p:cNvSpPr/>
            <p:nvPr/>
          </p:nvSpPr>
          <p:spPr>
            <a:xfrm>
              <a:off x="2277000" y="2361387"/>
              <a:ext cx="4590000" cy="723756"/>
            </a:xfrm>
            <a:custGeom>
              <a:avLst/>
              <a:gdLst>
                <a:gd name="connsiteX0" fmla="*/ 0 w 4590000"/>
                <a:gd name="connsiteY0" fmla="*/ 0 h 723756"/>
                <a:gd name="connsiteX1" fmla="*/ 4590000 w 4590000"/>
                <a:gd name="connsiteY1" fmla="*/ 0 h 723756"/>
                <a:gd name="connsiteX2" fmla="*/ 4590000 w 4590000"/>
                <a:gd name="connsiteY2" fmla="*/ 723756 h 723756"/>
                <a:gd name="connsiteX3" fmla="*/ 0 w 4590000"/>
                <a:gd name="connsiteY3" fmla="*/ 723756 h 723756"/>
                <a:gd name="connsiteX4" fmla="*/ 0 w 4590000"/>
                <a:gd name="connsiteY4" fmla="*/ 0 h 723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0000" h="723756">
                  <a:moveTo>
                    <a:pt x="0" y="0"/>
                  </a:moveTo>
                  <a:lnTo>
                    <a:pt x="4590000" y="0"/>
                  </a:lnTo>
                  <a:lnTo>
                    <a:pt x="4590000" y="723756"/>
                  </a:lnTo>
                  <a:lnTo>
                    <a:pt x="0" y="723756"/>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6520" tIns="96520" rIns="96520" bIns="96520" numCol="1" spcCol="1270" anchor="ctr" anchorCtr="0">
              <a:noAutofit/>
            </a:bodyPr>
            <a:lstStyle/>
            <a:p>
              <a:pPr marL="0" lvl="0" indent="0" algn="ctr" defTabSz="1689100">
                <a:lnSpc>
                  <a:spcPct val="90000"/>
                </a:lnSpc>
                <a:spcBef>
                  <a:spcPct val="0"/>
                </a:spcBef>
                <a:spcAft>
                  <a:spcPct val="35000"/>
                </a:spcAft>
                <a:buNone/>
              </a:pPr>
              <a:r>
                <a:rPr lang="en-US" sz="3800" b="0" kern="1200" dirty="0"/>
                <a:t>Determine the criteria</a:t>
              </a:r>
            </a:p>
          </p:txBody>
        </p:sp>
        <p:sp>
          <p:nvSpPr>
            <p:cNvPr id="6" name="Freeform: Shape 5">
              <a:extLst>
                <a:ext uri="{FF2B5EF4-FFF2-40B4-BE49-F238E27FC236}">
                  <a16:creationId xmlns:a16="http://schemas.microsoft.com/office/drawing/2014/main" id="{DFDAC2A4-3A97-44F0-9150-57D22EEA88F7}"/>
                </a:ext>
              </a:extLst>
            </p:cNvPr>
            <p:cNvSpPr/>
            <p:nvPr/>
          </p:nvSpPr>
          <p:spPr>
            <a:xfrm>
              <a:off x="2501999" y="3121331"/>
              <a:ext cx="4140000" cy="723756"/>
            </a:xfrm>
            <a:custGeom>
              <a:avLst/>
              <a:gdLst>
                <a:gd name="connsiteX0" fmla="*/ 0 w 4140000"/>
                <a:gd name="connsiteY0" fmla="*/ 0 h 723756"/>
                <a:gd name="connsiteX1" fmla="*/ 4140000 w 4140000"/>
                <a:gd name="connsiteY1" fmla="*/ 0 h 723756"/>
                <a:gd name="connsiteX2" fmla="*/ 4140000 w 4140000"/>
                <a:gd name="connsiteY2" fmla="*/ 723756 h 723756"/>
                <a:gd name="connsiteX3" fmla="*/ 0 w 4140000"/>
                <a:gd name="connsiteY3" fmla="*/ 723756 h 723756"/>
                <a:gd name="connsiteX4" fmla="*/ 0 w 4140000"/>
                <a:gd name="connsiteY4" fmla="*/ 0 h 723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0000" h="723756">
                  <a:moveTo>
                    <a:pt x="0" y="0"/>
                  </a:moveTo>
                  <a:lnTo>
                    <a:pt x="4140000" y="0"/>
                  </a:lnTo>
                  <a:lnTo>
                    <a:pt x="4140000" y="723756"/>
                  </a:lnTo>
                  <a:lnTo>
                    <a:pt x="0" y="723756"/>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96520" tIns="96520" rIns="96520" bIns="96520" numCol="1" spcCol="1270" anchor="ctr" anchorCtr="0">
              <a:noAutofit/>
            </a:bodyPr>
            <a:lstStyle/>
            <a:p>
              <a:pPr marL="0" lvl="0" indent="0" algn="ctr" defTabSz="1689100">
                <a:lnSpc>
                  <a:spcPct val="90000"/>
                </a:lnSpc>
                <a:spcBef>
                  <a:spcPct val="0"/>
                </a:spcBef>
                <a:spcAft>
                  <a:spcPct val="35000"/>
                </a:spcAft>
                <a:buNone/>
              </a:pPr>
              <a:r>
                <a:rPr lang="en-US" sz="3800" b="0" kern="1200" dirty="0"/>
                <a:t>Evaluate the criteria</a:t>
              </a:r>
            </a:p>
          </p:txBody>
        </p:sp>
        <p:sp>
          <p:nvSpPr>
            <p:cNvPr id="7" name="Freeform: Shape 6">
              <a:extLst>
                <a:ext uri="{FF2B5EF4-FFF2-40B4-BE49-F238E27FC236}">
                  <a16:creationId xmlns:a16="http://schemas.microsoft.com/office/drawing/2014/main" id="{46EBF1C8-2749-46CE-8CCD-29FFCE331E9B}"/>
                </a:ext>
              </a:extLst>
            </p:cNvPr>
            <p:cNvSpPr/>
            <p:nvPr/>
          </p:nvSpPr>
          <p:spPr>
            <a:xfrm>
              <a:off x="2907000" y="3881275"/>
              <a:ext cx="3330000" cy="723756"/>
            </a:xfrm>
            <a:custGeom>
              <a:avLst/>
              <a:gdLst>
                <a:gd name="connsiteX0" fmla="*/ 0 w 3330000"/>
                <a:gd name="connsiteY0" fmla="*/ 0 h 723756"/>
                <a:gd name="connsiteX1" fmla="*/ 3330000 w 3330000"/>
                <a:gd name="connsiteY1" fmla="*/ 0 h 723756"/>
                <a:gd name="connsiteX2" fmla="*/ 3330000 w 3330000"/>
                <a:gd name="connsiteY2" fmla="*/ 723756 h 723756"/>
                <a:gd name="connsiteX3" fmla="*/ 0 w 3330000"/>
                <a:gd name="connsiteY3" fmla="*/ 723756 h 723756"/>
                <a:gd name="connsiteX4" fmla="*/ 0 w 3330000"/>
                <a:gd name="connsiteY4" fmla="*/ 0 h 723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0000" h="723756">
                  <a:moveTo>
                    <a:pt x="0" y="0"/>
                  </a:moveTo>
                  <a:lnTo>
                    <a:pt x="3330000" y="0"/>
                  </a:lnTo>
                  <a:lnTo>
                    <a:pt x="3330000" y="723756"/>
                  </a:lnTo>
                  <a:lnTo>
                    <a:pt x="0" y="723756"/>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96520" tIns="96520" rIns="96520" bIns="96520" numCol="1" spcCol="1270" anchor="ctr" anchorCtr="0">
              <a:noAutofit/>
            </a:bodyPr>
            <a:lstStyle/>
            <a:p>
              <a:pPr marL="0" lvl="0" indent="0" algn="ctr" defTabSz="1689100">
                <a:lnSpc>
                  <a:spcPct val="90000"/>
                </a:lnSpc>
                <a:spcBef>
                  <a:spcPct val="0"/>
                </a:spcBef>
                <a:spcAft>
                  <a:spcPct val="35000"/>
                </a:spcAft>
                <a:buNone/>
              </a:pPr>
              <a:r>
                <a:rPr lang="en-US" sz="3800" b="0" kern="1200" dirty="0"/>
                <a:t>Explore options</a:t>
              </a:r>
            </a:p>
          </p:txBody>
        </p:sp>
        <p:sp>
          <p:nvSpPr>
            <p:cNvPr id="8" name="Freeform: Shape 7">
              <a:extLst>
                <a:ext uri="{FF2B5EF4-FFF2-40B4-BE49-F238E27FC236}">
                  <a16:creationId xmlns:a16="http://schemas.microsoft.com/office/drawing/2014/main" id="{6A3F1DB4-EE05-4479-A397-06CF4D84F283}"/>
                </a:ext>
              </a:extLst>
            </p:cNvPr>
            <p:cNvSpPr/>
            <p:nvPr/>
          </p:nvSpPr>
          <p:spPr>
            <a:xfrm>
              <a:off x="3222000" y="4641219"/>
              <a:ext cx="2700000" cy="723756"/>
            </a:xfrm>
            <a:custGeom>
              <a:avLst/>
              <a:gdLst>
                <a:gd name="connsiteX0" fmla="*/ 0 w 2700000"/>
                <a:gd name="connsiteY0" fmla="*/ 0 h 723756"/>
                <a:gd name="connsiteX1" fmla="*/ 2700000 w 2700000"/>
                <a:gd name="connsiteY1" fmla="*/ 0 h 723756"/>
                <a:gd name="connsiteX2" fmla="*/ 2700000 w 2700000"/>
                <a:gd name="connsiteY2" fmla="*/ 723756 h 723756"/>
                <a:gd name="connsiteX3" fmla="*/ 0 w 2700000"/>
                <a:gd name="connsiteY3" fmla="*/ 723756 h 723756"/>
                <a:gd name="connsiteX4" fmla="*/ 0 w 2700000"/>
                <a:gd name="connsiteY4" fmla="*/ 0 h 723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0000" h="723756">
                  <a:moveTo>
                    <a:pt x="0" y="0"/>
                  </a:moveTo>
                  <a:lnTo>
                    <a:pt x="2700000" y="0"/>
                  </a:lnTo>
                  <a:lnTo>
                    <a:pt x="2700000" y="723756"/>
                  </a:lnTo>
                  <a:lnTo>
                    <a:pt x="0" y="723756"/>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96520" tIns="96520" rIns="96520" bIns="96520" numCol="1" spcCol="1270" anchor="ctr" anchorCtr="0">
              <a:noAutofit/>
            </a:bodyPr>
            <a:lstStyle/>
            <a:p>
              <a:pPr marL="0" lvl="0" indent="0" algn="ctr" defTabSz="1689100">
                <a:lnSpc>
                  <a:spcPct val="90000"/>
                </a:lnSpc>
                <a:spcBef>
                  <a:spcPct val="0"/>
                </a:spcBef>
                <a:spcAft>
                  <a:spcPct val="35000"/>
                </a:spcAft>
                <a:buNone/>
              </a:pPr>
              <a:r>
                <a:rPr lang="en-US" sz="3800" b="0" kern="1200" dirty="0"/>
                <a:t>Rate options</a:t>
              </a:r>
            </a:p>
          </p:txBody>
        </p:sp>
        <p:sp>
          <p:nvSpPr>
            <p:cNvPr id="9" name="Freeform: Shape 8">
              <a:extLst>
                <a:ext uri="{FF2B5EF4-FFF2-40B4-BE49-F238E27FC236}">
                  <a16:creationId xmlns:a16="http://schemas.microsoft.com/office/drawing/2014/main" id="{5724DE8C-5F9E-440E-93B1-F02EA31C461A}"/>
                </a:ext>
              </a:extLst>
            </p:cNvPr>
            <p:cNvSpPr/>
            <p:nvPr/>
          </p:nvSpPr>
          <p:spPr>
            <a:xfrm>
              <a:off x="1826999" y="5401163"/>
              <a:ext cx="5490000" cy="723756"/>
            </a:xfrm>
            <a:custGeom>
              <a:avLst/>
              <a:gdLst>
                <a:gd name="connsiteX0" fmla="*/ 0 w 5490000"/>
                <a:gd name="connsiteY0" fmla="*/ 0 h 723756"/>
                <a:gd name="connsiteX1" fmla="*/ 5490000 w 5490000"/>
                <a:gd name="connsiteY1" fmla="*/ 0 h 723756"/>
                <a:gd name="connsiteX2" fmla="*/ 5490000 w 5490000"/>
                <a:gd name="connsiteY2" fmla="*/ 723756 h 723756"/>
                <a:gd name="connsiteX3" fmla="*/ 0 w 5490000"/>
                <a:gd name="connsiteY3" fmla="*/ 723756 h 723756"/>
                <a:gd name="connsiteX4" fmla="*/ 0 w 5490000"/>
                <a:gd name="connsiteY4" fmla="*/ 0 h 723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90000" h="723756">
                  <a:moveTo>
                    <a:pt x="0" y="0"/>
                  </a:moveTo>
                  <a:lnTo>
                    <a:pt x="5490000" y="0"/>
                  </a:lnTo>
                  <a:lnTo>
                    <a:pt x="5490000" y="723756"/>
                  </a:lnTo>
                  <a:lnTo>
                    <a:pt x="0" y="723756"/>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6520" tIns="96520" rIns="96520" bIns="96520" numCol="1" spcCol="1270" anchor="ctr" anchorCtr="0">
              <a:noAutofit/>
            </a:bodyPr>
            <a:lstStyle/>
            <a:p>
              <a:pPr marL="0" lvl="0" indent="0" algn="ctr" defTabSz="1689100">
                <a:lnSpc>
                  <a:spcPct val="90000"/>
                </a:lnSpc>
                <a:spcBef>
                  <a:spcPct val="0"/>
                </a:spcBef>
                <a:spcAft>
                  <a:spcPct val="35000"/>
                </a:spcAft>
                <a:buNone/>
              </a:pPr>
              <a:r>
                <a:rPr lang="en-US" sz="3800" b="0" kern="1200" dirty="0"/>
                <a:t>Calculate the best decision</a:t>
              </a:r>
            </a:p>
          </p:txBody>
        </p:sp>
      </p:gr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298E175E-4955-4A51-ACE0-3038FD4B3CB2}"/>
              </a:ext>
            </a:extLst>
          </p:cNvPr>
          <p:cNvSpPr>
            <a:spLocks noGrp="1"/>
          </p:cNvSpPr>
          <p:nvPr>
            <p:ph sz="quarter" idx="11"/>
          </p:nvPr>
        </p:nvSpPr>
        <p:spPr/>
        <p:txBody>
          <a:bodyPr/>
          <a:lstStyle/>
          <a:p>
            <a:endParaRPr lang="en-US"/>
          </a:p>
        </p:txBody>
      </p:sp>
      <p:sp>
        <p:nvSpPr>
          <p:cNvPr id="27650" name="Title 1"/>
          <p:cNvSpPr>
            <a:spLocks noGrp="1"/>
          </p:cNvSpPr>
          <p:nvPr>
            <p:ph type="title"/>
          </p:nvPr>
        </p:nvSpPr>
        <p:spPr/>
        <p:txBody>
          <a:bodyPr/>
          <a:lstStyle/>
          <a:p>
            <a:r>
              <a:rPr lang="en-US" dirty="0"/>
              <a:t>Limits to Rational Decision-Making</a:t>
            </a:r>
          </a:p>
        </p:txBody>
      </p:sp>
      <p:grpSp>
        <p:nvGrpSpPr>
          <p:cNvPr id="2" name="Group 1">
            <a:extLst>
              <a:ext uri="{FF2B5EF4-FFF2-40B4-BE49-F238E27FC236}">
                <a16:creationId xmlns:a16="http://schemas.microsoft.com/office/drawing/2014/main" id="{22B9B0A7-3264-48D4-ABBD-1DCE6C4A8887}"/>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6BB931A6-8291-415E-A7A5-6B80E0D9E15F}"/>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50258" tIns="150258" rIns="1535882" bIns="150258" numCol="1" spcCol="1270" anchor="ctr" anchorCtr="0">
              <a:noAutofit/>
            </a:bodyPr>
            <a:lstStyle/>
            <a:p>
              <a:pPr marL="0" lvl="0" indent="0" algn="l" defTabSz="1289050">
                <a:lnSpc>
                  <a:spcPct val="90000"/>
                </a:lnSpc>
                <a:spcBef>
                  <a:spcPct val="0"/>
                </a:spcBef>
                <a:spcAft>
                  <a:spcPct val="35000"/>
                </a:spcAft>
                <a:buNone/>
              </a:pPr>
              <a:r>
                <a:rPr lang="en-US" sz="2900" kern="1200" dirty="0"/>
                <a:t>Limited by the abilities of the person </a:t>
              </a:r>
            </a:p>
          </p:txBody>
        </p:sp>
        <p:sp>
          <p:nvSpPr>
            <p:cNvPr id="5" name="Freeform: Shape 4">
              <a:extLst>
                <a:ext uri="{FF2B5EF4-FFF2-40B4-BE49-F238E27FC236}">
                  <a16:creationId xmlns:a16="http://schemas.microsoft.com/office/drawing/2014/main" id="{778CB31F-A5AA-47FB-9814-F5D9E00ABFA8}"/>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0258" tIns="150258" rIns="1650041" bIns="150258" numCol="1" spcCol="1270" anchor="ctr" anchorCtr="0">
              <a:noAutofit/>
            </a:bodyPr>
            <a:lstStyle/>
            <a:p>
              <a:pPr marL="0" lvl="0" indent="0" algn="l" defTabSz="1289050">
                <a:lnSpc>
                  <a:spcPct val="90000"/>
                </a:lnSpc>
                <a:spcBef>
                  <a:spcPct val="0"/>
                </a:spcBef>
                <a:spcAft>
                  <a:spcPct val="35000"/>
                </a:spcAft>
                <a:buNone/>
              </a:pPr>
              <a:r>
                <a:rPr lang="en-US" sz="2900" kern="1200" dirty="0"/>
                <a:t>Steps depend on the criteria and information remaining unchanged</a:t>
              </a:r>
            </a:p>
          </p:txBody>
        </p:sp>
        <p:sp>
          <p:nvSpPr>
            <p:cNvPr id="6" name="Freeform: Shape 5">
              <a:extLst>
                <a:ext uri="{FF2B5EF4-FFF2-40B4-BE49-F238E27FC236}">
                  <a16:creationId xmlns:a16="http://schemas.microsoft.com/office/drawing/2014/main" id="{D6DC7574-6D19-4D13-8AA4-B5A7EC1F752B}"/>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50258" tIns="150258" rIns="1650041" bIns="150258" numCol="1" spcCol="1270" anchor="ctr" anchorCtr="0">
              <a:noAutofit/>
            </a:bodyPr>
            <a:lstStyle/>
            <a:p>
              <a:pPr marL="0" lvl="0" indent="0" algn="l" defTabSz="1289050">
                <a:lnSpc>
                  <a:spcPct val="90000"/>
                </a:lnSpc>
                <a:spcBef>
                  <a:spcPct val="0"/>
                </a:spcBef>
                <a:spcAft>
                  <a:spcPct val="35000"/>
                </a:spcAft>
                <a:buNone/>
              </a:pPr>
              <a:r>
                <a:rPr lang="en-US" sz="2900" kern="1200" dirty="0"/>
                <a:t>Takes time that is not afforded with every scenario</a:t>
              </a:r>
            </a:p>
          </p:txBody>
        </p:sp>
        <p:sp>
          <p:nvSpPr>
            <p:cNvPr id="7" name="Freeform: Shape 6">
              <a:extLst>
                <a:ext uri="{FF2B5EF4-FFF2-40B4-BE49-F238E27FC236}">
                  <a16:creationId xmlns:a16="http://schemas.microsoft.com/office/drawing/2014/main" id="{47FD375F-4BF5-41A1-95C4-C4ABE783C029}"/>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8A106BA6-9603-4C28-87A2-006A6FC10F17}"/>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DD2640AF-8704-4915-B126-18A8EF01F305}"/>
              </a:ext>
            </a:extLst>
          </p:cNvPr>
          <p:cNvSpPr>
            <a:spLocks noGrp="1"/>
          </p:cNvSpPr>
          <p:nvPr>
            <p:ph sz="quarter" idx="11"/>
          </p:nvPr>
        </p:nvSpPr>
        <p:spPr/>
        <p:txBody>
          <a:bodyPr/>
          <a:lstStyle/>
          <a:p>
            <a:endParaRPr lang="en-US"/>
          </a:p>
        </p:txBody>
      </p:sp>
      <p:sp>
        <p:nvSpPr>
          <p:cNvPr id="28674" name="Title 1"/>
          <p:cNvSpPr>
            <a:spLocks noGrp="1"/>
          </p:cNvSpPr>
          <p:nvPr>
            <p:ph type="title"/>
          </p:nvPr>
        </p:nvSpPr>
        <p:spPr/>
        <p:txBody>
          <a:bodyPr/>
          <a:lstStyle/>
          <a:p>
            <a:r>
              <a:rPr lang="en-US" dirty="0"/>
              <a:t>Improving Decision-Making</a:t>
            </a:r>
          </a:p>
        </p:txBody>
      </p:sp>
      <p:grpSp>
        <p:nvGrpSpPr>
          <p:cNvPr id="2" name="Group 1">
            <a:extLst>
              <a:ext uri="{FF2B5EF4-FFF2-40B4-BE49-F238E27FC236}">
                <a16:creationId xmlns:a16="http://schemas.microsoft.com/office/drawing/2014/main" id="{B363B5B3-E568-4644-B73E-31502E3B394B}"/>
              </a:ext>
            </a:extLst>
          </p:cNvPr>
          <p:cNvGrpSpPr/>
          <p:nvPr/>
        </p:nvGrpSpPr>
        <p:grpSpPr>
          <a:xfrm>
            <a:off x="1665219" y="1602352"/>
            <a:ext cx="5813561" cy="4521658"/>
            <a:chOff x="1665219" y="1602352"/>
            <a:chExt cx="5813561" cy="4521658"/>
          </a:xfrm>
        </p:grpSpPr>
        <p:sp>
          <p:nvSpPr>
            <p:cNvPr id="4" name="Freeform: Shape 3">
              <a:extLst>
                <a:ext uri="{FF2B5EF4-FFF2-40B4-BE49-F238E27FC236}">
                  <a16:creationId xmlns:a16="http://schemas.microsoft.com/office/drawing/2014/main" id="{BE4474EB-2AFB-443D-9019-D57DC47C283E}"/>
                </a:ext>
              </a:extLst>
            </p:cNvPr>
            <p:cNvSpPr/>
            <p:nvPr/>
          </p:nvSpPr>
          <p:spPr>
            <a:xfrm>
              <a:off x="1665219" y="1602352"/>
              <a:ext cx="2583805" cy="1291902"/>
            </a:xfrm>
            <a:custGeom>
              <a:avLst/>
              <a:gdLst>
                <a:gd name="connsiteX0" fmla="*/ 0 w 2583805"/>
                <a:gd name="connsiteY0" fmla="*/ 129190 h 1291902"/>
                <a:gd name="connsiteX1" fmla="*/ 129190 w 2583805"/>
                <a:gd name="connsiteY1" fmla="*/ 0 h 1291902"/>
                <a:gd name="connsiteX2" fmla="*/ 2454615 w 2583805"/>
                <a:gd name="connsiteY2" fmla="*/ 0 h 1291902"/>
                <a:gd name="connsiteX3" fmla="*/ 2583805 w 2583805"/>
                <a:gd name="connsiteY3" fmla="*/ 129190 h 1291902"/>
                <a:gd name="connsiteX4" fmla="*/ 2583805 w 2583805"/>
                <a:gd name="connsiteY4" fmla="*/ 1162712 h 1291902"/>
                <a:gd name="connsiteX5" fmla="*/ 2454615 w 2583805"/>
                <a:gd name="connsiteY5" fmla="*/ 1291902 h 1291902"/>
                <a:gd name="connsiteX6" fmla="*/ 129190 w 2583805"/>
                <a:gd name="connsiteY6" fmla="*/ 1291902 h 1291902"/>
                <a:gd name="connsiteX7" fmla="*/ 0 w 2583805"/>
                <a:gd name="connsiteY7" fmla="*/ 1162712 h 1291902"/>
                <a:gd name="connsiteX8" fmla="*/ 0 w 2583805"/>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3805" h="1291902">
                  <a:moveTo>
                    <a:pt x="0" y="129190"/>
                  </a:moveTo>
                  <a:cubicBezTo>
                    <a:pt x="0" y="57840"/>
                    <a:pt x="57840" y="0"/>
                    <a:pt x="129190" y="0"/>
                  </a:cubicBezTo>
                  <a:lnTo>
                    <a:pt x="2454615" y="0"/>
                  </a:lnTo>
                  <a:cubicBezTo>
                    <a:pt x="2525965" y="0"/>
                    <a:pt x="2583805" y="57840"/>
                    <a:pt x="2583805" y="129190"/>
                  </a:cubicBezTo>
                  <a:lnTo>
                    <a:pt x="2583805" y="1162712"/>
                  </a:lnTo>
                  <a:cubicBezTo>
                    <a:pt x="2583805" y="1234062"/>
                    <a:pt x="2525965" y="1291902"/>
                    <a:pt x="2454615" y="1291902"/>
                  </a:cubicBezTo>
                  <a:lnTo>
                    <a:pt x="129190" y="1291902"/>
                  </a:lnTo>
                  <a:cubicBezTo>
                    <a:pt x="57840" y="1291902"/>
                    <a:pt x="0" y="1234062"/>
                    <a:pt x="0" y="1162712"/>
                  </a:cubicBezTo>
                  <a:lnTo>
                    <a:pt x="0" y="12919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2134" tIns="87369" rIns="112134" bIns="87369" numCol="1" spcCol="1270" anchor="ctr" anchorCtr="0">
              <a:noAutofit/>
            </a:bodyPr>
            <a:lstStyle/>
            <a:p>
              <a:pPr marL="0" lvl="0" indent="0" algn="ctr" defTabSz="1733550">
                <a:lnSpc>
                  <a:spcPct val="90000"/>
                </a:lnSpc>
                <a:spcBef>
                  <a:spcPct val="0"/>
                </a:spcBef>
                <a:spcAft>
                  <a:spcPct val="35000"/>
                </a:spcAft>
                <a:buNone/>
              </a:pPr>
              <a:r>
                <a:rPr lang="en-US" sz="3900" b="0" kern="1200" dirty="0"/>
                <a:t>Creative Decisions</a:t>
              </a:r>
            </a:p>
          </p:txBody>
        </p:sp>
        <p:sp>
          <p:nvSpPr>
            <p:cNvPr id="5" name="Freeform: Shape 4">
              <a:extLst>
                <a:ext uri="{FF2B5EF4-FFF2-40B4-BE49-F238E27FC236}">
                  <a16:creationId xmlns:a16="http://schemas.microsoft.com/office/drawing/2014/main" id="{5B47D8E1-15B1-4EDF-A4E9-BF881CC39499}"/>
                </a:ext>
              </a:extLst>
            </p:cNvPr>
            <p:cNvSpPr/>
            <p:nvPr/>
          </p:nvSpPr>
          <p:spPr>
            <a:xfrm>
              <a:off x="1923599" y="2894254"/>
              <a:ext cx="258380" cy="968926"/>
            </a:xfrm>
            <a:custGeom>
              <a:avLst/>
              <a:gdLst/>
              <a:ahLst/>
              <a:cxnLst/>
              <a:rect l="0" t="0" r="0" b="0"/>
              <a:pathLst>
                <a:path>
                  <a:moveTo>
                    <a:pt x="0" y="0"/>
                  </a:moveTo>
                  <a:lnTo>
                    <a:pt x="0" y="968926"/>
                  </a:lnTo>
                  <a:lnTo>
                    <a:pt x="258380" y="968926"/>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F879C078-AA4D-443E-87D3-5A42C58E7BAD}"/>
                </a:ext>
              </a:extLst>
            </p:cNvPr>
            <p:cNvSpPr/>
            <p:nvPr/>
          </p:nvSpPr>
          <p:spPr>
            <a:xfrm>
              <a:off x="2181980" y="3217230"/>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6894" tIns="77209" rIns="96894" bIns="77209" numCol="1" spcCol="1270" anchor="ctr" anchorCtr="0">
              <a:noAutofit/>
            </a:bodyPr>
            <a:lstStyle/>
            <a:p>
              <a:pPr marL="0" lvl="0" indent="0" algn="ctr" defTabSz="1377950">
                <a:lnSpc>
                  <a:spcPct val="90000"/>
                </a:lnSpc>
                <a:spcBef>
                  <a:spcPct val="0"/>
                </a:spcBef>
                <a:spcAft>
                  <a:spcPct val="35000"/>
                </a:spcAft>
                <a:buNone/>
              </a:pPr>
              <a:r>
                <a:rPr lang="en-US" sz="3100" b="1" kern="1200" dirty="0"/>
                <a:t>Creative ability</a:t>
              </a:r>
            </a:p>
          </p:txBody>
        </p:sp>
        <p:sp>
          <p:nvSpPr>
            <p:cNvPr id="7" name="Freeform: Shape 6">
              <a:extLst>
                <a:ext uri="{FF2B5EF4-FFF2-40B4-BE49-F238E27FC236}">
                  <a16:creationId xmlns:a16="http://schemas.microsoft.com/office/drawing/2014/main" id="{EB4922E1-0810-42A1-928B-55663129C31B}"/>
                </a:ext>
              </a:extLst>
            </p:cNvPr>
            <p:cNvSpPr/>
            <p:nvPr/>
          </p:nvSpPr>
          <p:spPr>
            <a:xfrm>
              <a:off x="1923599" y="2894254"/>
              <a:ext cx="258380" cy="2583805"/>
            </a:xfrm>
            <a:custGeom>
              <a:avLst/>
              <a:gdLst/>
              <a:ahLst/>
              <a:cxnLst/>
              <a:rect l="0" t="0" r="0" b="0"/>
              <a:pathLst>
                <a:path>
                  <a:moveTo>
                    <a:pt x="0" y="0"/>
                  </a:moveTo>
                  <a:lnTo>
                    <a:pt x="0" y="2583805"/>
                  </a:lnTo>
                  <a:lnTo>
                    <a:pt x="258380" y="2583805"/>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8" name="Freeform: Shape 7">
              <a:extLst>
                <a:ext uri="{FF2B5EF4-FFF2-40B4-BE49-F238E27FC236}">
                  <a16:creationId xmlns:a16="http://schemas.microsoft.com/office/drawing/2014/main" id="{DB5651E4-8A54-4652-A3C4-D74AEB29F007}"/>
                </a:ext>
              </a:extLst>
            </p:cNvPr>
            <p:cNvSpPr/>
            <p:nvPr/>
          </p:nvSpPr>
          <p:spPr>
            <a:xfrm>
              <a:off x="2181980" y="4832108"/>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6894" tIns="77209" rIns="96894" bIns="77209" numCol="1" spcCol="1270" anchor="ctr" anchorCtr="0">
              <a:noAutofit/>
            </a:bodyPr>
            <a:lstStyle/>
            <a:p>
              <a:pPr marL="0" lvl="0" indent="0" algn="ctr" defTabSz="1377950">
                <a:lnSpc>
                  <a:spcPct val="90000"/>
                </a:lnSpc>
                <a:spcBef>
                  <a:spcPct val="0"/>
                </a:spcBef>
                <a:spcAft>
                  <a:spcPct val="35000"/>
                </a:spcAft>
                <a:buNone/>
              </a:pPr>
              <a:r>
                <a:rPr lang="en-US" sz="3100" b="1" kern="1200" dirty="0"/>
                <a:t>Motivation</a:t>
              </a:r>
              <a:endParaRPr lang="en-US" sz="3100" kern="1200" dirty="0"/>
            </a:p>
          </p:txBody>
        </p:sp>
        <p:sp>
          <p:nvSpPr>
            <p:cNvPr id="9" name="Freeform: Shape 8">
              <a:extLst>
                <a:ext uri="{FF2B5EF4-FFF2-40B4-BE49-F238E27FC236}">
                  <a16:creationId xmlns:a16="http://schemas.microsoft.com/office/drawing/2014/main" id="{CC26E310-F70E-4AFC-B0EE-3D49D2CE639B}"/>
                </a:ext>
              </a:extLst>
            </p:cNvPr>
            <p:cNvSpPr/>
            <p:nvPr/>
          </p:nvSpPr>
          <p:spPr>
            <a:xfrm>
              <a:off x="4894975" y="1602352"/>
              <a:ext cx="2583805" cy="1291902"/>
            </a:xfrm>
            <a:custGeom>
              <a:avLst/>
              <a:gdLst>
                <a:gd name="connsiteX0" fmla="*/ 0 w 2583805"/>
                <a:gd name="connsiteY0" fmla="*/ 129190 h 1291902"/>
                <a:gd name="connsiteX1" fmla="*/ 129190 w 2583805"/>
                <a:gd name="connsiteY1" fmla="*/ 0 h 1291902"/>
                <a:gd name="connsiteX2" fmla="*/ 2454615 w 2583805"/>
                <a:gd name="connsiteY2" fmla="*/ 0 h 1291902"/>
                <a:gd name="connsiteX3" fmla="*/ 2583805 w 2583805"/>
                <a:gd name="connsiteY3" fmla="*/ 129190 h 1291902"/>
                <a:gd name="connsiteX4" fmla="*/ 2583805 w 2583805"/>
                <a:gd name="connsiteY4" fmla="*/ 1162712 h 1291902"/>
                <a:gd name="connsiteX5" fmla="*/ 2454615 w 2583805"/>
                <a:gd name="connsiteY5" fmla="*/ 1291902 h 1291902"/>
                <a:gd name="connsiteX6" fmla="*/ 129190 w 2583805"/>
                <a:gd name="connsiteY6" fmla="*/ 1291902 h 1291902"/>
                <a:gd name="connsiteX7" fmla="*/ 0 w 2583805"/>
                <a:gd name="connsiteY7" fmla="*/ 1162712 h 1291902"/>
                <a:gd name="connsiteX8" fmla="*/ 0 w 2583805"/>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3805" h="1291902">
                  <a:moveTo>
                    <a:pt x="0" y="129190"/>
                  </a:moveTo>
                  <a:cubicBezTo>
                    <a:pt x="0" y="57840"/>
                    <a:pt x="57840" y="0"/>
                    <a:pt x="129190" y="0"/>
                  </a:cubicBezTo>
                  <a:lnTo>
                    <a:pt x="2454615" y="0"/>
                  </a:lnTo>
                  <a:cubicBezTo>
                    <a:pt x="2525965" y="0"/>
                    <a:pt x="2583805" y="57840"/>
                    <a:pt x="2583805" y="129190"/>
                  </a:cubicBezTo>
                  <a:lnTo>
                    <a:pt x="2583805" y="1162712"/>
                  </a:lnTo>
                  <a:cubicBezTo>
                    <a:pt x="2583805" y="1234062"/>
                    <a:pt x="2525965" y="1291902"/>
                    <a:pt x="2454615" y="1291902"/>
                  </a:cubicBezTo>
                  <a:lnTo>
                    <a:pt x="129190" y="1291902"/>
                  </a:lnTo>
                  <a:cubicBezTo>
                    <a:pt x="57840" y="1291902"/>
                    <a:pt x="0" y="1234062"/>
                    <a:pt x="0" y="1162712"/>
                  </a:cubicBezTo>
                  <a:lnTo>
                    <a:pt x="0" y="12919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2134" tIns="87369" rIns="112134" bIns="87369" numCol="1" spcCol="1270" anchor="ctr" anchorCtr="0">
              <a:noAutofit/>
            </a:bodyPr>
            <a:lstStyle/>
            <a:p>
              <a:pPr marL="0" lvl="0" indent="0" algn="ctr" defTabSz="1733550">
                <a:lnSpc>
                  <a:spcPct val="90000"/>
                </a:lnSpc>
                <a:spcBef>
                  <a:spcPct val="0"/>
                </a:spcBef>
                <a:spcAft>
                  <a:spcPct val="35000"/>
                </a:spcAft>
                <a:buNone/>
              </a:pPr>
              <a:r>
                <a:rPr lang="en-US" sz="3900" b="0" kern="1200" dirty="0"/>
                <a:t>Intuitive Decisions</a:t>
              </a:r>
            </a:p>
          </p:txBody>
        </p:sp>
        <p:sp>
          <p:nvSpPr>
            <p:cNvPr id="10" name="Freeform: Shape 9">
              <a:extLst>
                <a:ext uri="{FF2B5EF4-FFF2-40B4-BE49-F238E27FC236}">
                  <a16:creationId xmlns:a16="http://schemas.microsoft.com/office/drawing/2014/main" id="{6DDDA65C-6993-44A9-85F4-25A4BC585B6B}"/>
                </a:ext>
              </a:extLst>
            </p:cNvPr>
            <p:cNvSpPr/>
            <p:nvPr/>
          </p:nvSpPr>
          <p:spPr>
            <a:xfrm>
              <a:off x="5153356" y="2894254"/>
              <a:ext cx="258380" cy="968926"/>
            </a:xfrm>
            <a:custGeom>
              <a:avLst/>
              <a:gdLst/>
              <a:ahLst/>
              <a:cxnLst/>
              <a:rect l="0" t="0" r="0" b="0"/>
              <a:pathLst>
                <a:path>
                  <a:moveTo>
                    <a:pt x="0" y="0"/>
                  </a:moveTo>
                  <a:lnTo>
                    <a:pt x="0" y="968926"/>
                  </a:lnTo>
                  <a:lnTo>
                    <a:pt x="258380" y="968926"/>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11" name="Freeform: Shape 10">
              <a:extLst>
                <a:ext uri="{FF2B5EF4-FFF2-40B4-BE49-F238E27FC236}">
                  <a16:creationId xmlns:a16="http://schemas.microsoft.com/office/drawing/2014/main" id="{B8D4CCD2-8F09-4AC2-AF98-93F3C2E12613}"/>
                </a:ext>
              </a:extLst>
            </p:cNvPr>
            <p:cNvSpPr/>
            <p:nvPr/>
          </p:nvSpPr>
          <p:spPr>
            <a:xfrm>
              <a:off x="5411736" y="3217230"/>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6894" tIns="77209" rIns="96894" bIns="77209" numCol="1" spcCol="1270" anchor="ctr" anchorCtr="0">
              <a:noAutofit/>
            </a:bodyPr>
            <a:lstStyle/>
            <a:p>
              <a:pPr marL="0" lvl="0" indent="0" algn="ctr" defTabSz="1377950">
                <a:lnSpc>
                  <a:spcPct val="90000"/>
                </a:lnSpc>
                <a:spcBef>
                  <a:spcPct val="0"/>
                </a:spcBef>
                <a:spcAft>
                  <a:spcPct val="35000"/>
                </a:spcAft>
                <a:buNone/>
              </a:pPr>
              <a:r>
                <a:rPr lang="en-US" sz="3100" b="1" kern="1200" dirty="0"/>
                <a:t>Quick</a:t>
              </a:r>
            </a:p>
          </p:txBody>
        </p:sp>
        <p:sp>
          <p:nvSpPr>
            <p:cNvPr id="12" name="Freeform: Shape 11">
              <a:extLst>
                <a:ext uri="{FF2B5EF4-FFF2-40B4-BE49-F238E27FC236}">
                  <a16:creationId xmlns:a16="http://schemas.microsoft.com/office/drawing/2014/main" id="{549AA578-E992-4AF5-AE06-DF3C53D555E8}"/>
                </a:ext>
              </a:extLst>
            </p:cNvPr>
            <p:cNvSpPr/>
            <p:nvPr/>
          </p:nvSpPr>
          <p:spPr>
            <a:xfrm>
              <a:off x="5153356" y="2894254"/>
              <a:ext cx="258380" cy="2583805"/>
            </a:xfrm>
            <a:custGeom>
              <a:avLst/>
              <a:gdLst/>
              <a:ahLst/>
              <a:cxnLst/>
              <a:rect l="0" t="0" r="0" b="0"/>
              <a:pathLst>
                <a:path>
                  <a:moveTo>
                    <a:pt x="0" y="0"/>
                  </a:moveTo>
                  <a:lnTo>
                    <a:pt x="0" y="2583805"/>
                  </a:lnTo>
                  <a:lnTo>
                    <a:pt x="258380" y="2583805"/>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13" name="Freeform: Shape 12">
              <a:extLst>
                <a:ext uri="{FF2B5EF4-FFF2-40B4-BE49-F238E27FC236}">
                  <a16:creationId xmlns:a16="http://schemas.microsoft.com/office/drawing/2014/main" id="{DDB4F615-FC64-4F62-964D-005AFF83EBAD}"/>
                </a:ext>
              </a:extLst>
            </p:cNvPr>
            <p:cNvSpPr/>
            <p:nvPr/>
          </p:nvSpPr>
          <p:spPr>
            <a:xfrm>
              <a:off x="5411736" y="4832108"/>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6894" tIns="77209" rIns="96894" bIns="77209" numCol="1" spcCol="1270" anchor="ctr" anchorCtr="0">
              <a:noAutofit/>
            </a:bodyPr>
            <a:lstStyle/>
            <a:p>
              <a:pPr marL="0" lvl="0" indent="0" algn="ctr" defTabSz="1377950">
                <a:lnSpc>
                  <a:spcPct val="90000"/>
                </a:lnSpc>
                <a:spcBef>
                  <a:spcPct val="0"/>
                </a:spcBef>
                <a:spcAft>
                  <a:spcPct val="35000"/>
                </a:spcAft>
                <a:buNone/>
              </a:pPr>
              <a:r>
                <a:rPr lang="en-US" sz="3100" b="1" kern="1200" dirty="0"/>
                <a:t>Patterns</a:t>
              </a:r>
            </a:p>
          </p:txBody>
        </p:sp>
      </p:gr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D3C86ADA-6D19-4635-8EB7-D2E95F305105}"/>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noProof="0" dirty="0"/>
              <a:t>Case Study</a:t>
            </a:r>
          </a:p>
        </p:txBody>
      </p:sp>
      <p:grpSp>
        <p:nvGrpSpPr>
          <p:cNvPr id="3" name="Group 2">
            <a:extLst>
              <a:ext uri="{FF2B5EF4-FFF2-40B4-BE49-F238E27FC236}">
                <a16:creationId xmlns:a16="http://schemas.microsoft.com/office/drawing/2014/main" id="{BFF212E6-A150-4856-A8B5-5B407718C663}"/>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50280309-A45A-4C8D-BCA3-A068E5B3FD43}"/>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Trent ran in circles trying to decide which road to take</a:t>
              </a:r>
            </a:p>
          </p:txBody>
        </p:sp>
        <p:sp>
          <p:nvSpPr>
            <p:cNvPr id="5" name="Rectangle: Rounded Corners 4">
              <a:extLst>
                <a:ext uri="{FF2B5EF4-FFF2-40B4-BE49-F238E27FC236}">
                  <a16:creationId xmlns:a16="http://schemas.microsoft.com/office/drawing/2014/main" id="{F8B9A9AF-24C3-4E13-8091-AC0A77D775FA}"/>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4C080D64-D7BA-4FEA-97EC-11A1F84D2D09}"/>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Alex witnessed the tornado flying passed </a:t>
              </a:r>
            </a:p>
          </p:txBody>
        </p:sp>
        <p:sp>
          <p:nvSpPr>
            <p:cNvPr id="7" name="Rectangle: Rounded Corners 6">
              <a:extLst>
                <a:ext uri="{FF2B5EF4-FFF2-40B4-BE49-F238E27FC236}">
                  <a16:creationId xmlns:a16="http://schemas.microsoft.com/office/drawing/2014/main" id="{7D697176-7F4F-4D97-82E7-BFBB512E74F7}"/>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2E523BBF-4983-4B29-8E75-FA342062FCAE}"/>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Alex told Trent that he needed a Super Process to make his life easier</a:t>
              </a:r>
            </a:p>
          </p:txBody>
        </p:sp>
        <p:sp>
          <p:nvSpPr>
            <p:cNvPr id="9" name="Rectangle: Rounded Corners 8">
              <a:extLst>
                <a:ext uri="{FF2B5EF4-FFF2-40B4-BE49-F238E27FC236}">
                  <a16:creationId xmlns:a16="http://schemas.microsoft.com/office/drawing/2014/main" id="{B3984B05-8F39-4449-898F-3DB28430883F}"/>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B4832662-BE8C-4A63-9A99-C35508511783}"/>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Alex showed he could build a new path </a:t>
              </a:r>
            </a:p>
          </p:txBody>
        </p:sp>
      </p:grpSp>
    </p:spTree>
    <p:extLst>
      <p:ext uri="{BB962C8B-B14F-4D97-AF65-F5344CB8AC3E}">
        <p14:creationId xmlns:p14="http://schemas.microsoft.com/office/powerpoint/2010/main" val="361706928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Once ____________ information is gathered, decisions need to be made.</a:t>
            </a:r>
          </a:p>
          <a:p>
            <a:pPr marL="685800" lvl="0">
              <a:lnSpc>
                <a:spcPct val="115000"/>
              </a:lnSpc>
              <a:spcBef>
                <a:spcPts val="0"/>
              </a:spcBef>
              <a:spcAft>
                <a:spcPts val="0"/>
              </a:spcAft>
              <a:buFont typeface="+mj-lt"/>
              <a:buAutoNum type="alphaLcParenR"/>
            </a:pPr>
            <a:r>
              <a:rPr lang="en-US" dirty="0">
                <a:ea typeface="Times New Roman"/>
                <a:cs typeface="Times New Roman"/>
              </a:rPr>
              <a:t>Time consuming</a:t>
            </a:r>
          </a:p>
          <a:p>
            <a:pPr marL="685800" lvl="0">
              <a:lnSpc>
                <a:spcPct val="115000"/>
              </a:lnSpc>
              <a:spcBef>
                <a:spcPts val="0"/>
              </a:spcBef>
              <a:spcAft>
                <a:spcPts val="0"/>
              </a:spcAft>
              <a:buFont typeface="+mj-lt"/>
              <a:buAutoNum type="alphaLcParenR"/>
            </a:pPr>
            <a:r>
              <a:rPr lang="en-US" dirty="0">
                <a:ea typeface="Times New Roman"/>
                <a:cs typeface="Times New Roman"/>
              </a:rPr>
              <a:t>Useful</a:t>
            </a:r>
          </a:p>
          <a:p>
            <a:pPr marL="685800" lvl="0">
              <a:lnSpc>
                <a:spcPct val="115000"/>
              </a:lnSpc>
              <a:spcBef>
                <a:spcPts val="0"/>
              </a:spcBef>
              <a:spcAft>
                <a:spcPts val="0"/>
              </a:spcAft>
              <a:buFont typeface="+mj-lt"/>
              <a:buAutoNum type="alphaLcParenR"/>
            </a:pPr>
            <a:r>
              <a:rPr lang="en-US" dirty="0">
                <a:ea typeface="Times New Roman"/>
                <a:cs typeface="Times New Roman"/>
              </a:rPr>
              <a:t>Challenging</a:t>
            </a:r>
          </a:p>
          <a:p>
            <a:pPr marL="685800" lvl="0">
              <a:lnSpc>
                <a:spcPct val="115000"/>
              </a:lnSpc>
              <a:spcBef>
                <a:spcPts val="0"/>
              </a:spcBef>
              <a:spcAft>
                <a:spcPts val="0"/>
              </a:spcAft>
              <a:buFont typeface="+mj-lt"/>
              <a:buAutoNum type="alphaLcParenR"/>
            </a:pPr>
            <a:r>
              <a:rPr lang="en-US" dirty="0">
                <a:ea typeface="Times New Roman"/>
                <a:cs typeface="Times New Roman"/>
              </a:rPr>
              <a:t>Useless</a:t>
            </a:r>
          </a:p>
          <a:p>
            <a:pPr marL="342900" lvl="0">
              <a:lnSpc>
                <a:spcPct val="115000"/>
              </a:lnSpc>
              <a:spcBef>
                <a:spcPts val="1200"/>
              </a:spcBef>
              <a:spcAft>
                <a:spcPts val="1000"/>
              </a:spcAft>
              <a:buFont typeface="+mj-lt"/>
              <a:buAutoNum type="arabicPeriod" startAt="2"/>
            </a:pPr>
            <a:r>
              <a:rPr lang="en-US" dirty="0">
                <a:ea typeface="Times New Roman"/>
                <a:cs typeface="Times New Roman"/>
              </a:rPr>
              <a:t>_________ decisions making is a traditional method of decision making.</a:t>
            </a:r>
          </a:p>
          <a:p>
            <a:pPr marL="685800" lvl="0">
              <a:lnSpc>
                <a:spcPct val="115000"/>
              </a:lnSpc>
              <a:spcBef>
                <a:spcPts val="0"/>
              </a:spcBef>
              <a:spcAft>
                <a:spcPts val="0"/>
              </a:spcAft>
              <a:buFont typeface="+mj-lt"/>
              <a:buAutoNum type="alphaLcParenR"/>
            </a:pPr>
            <a:r>
              <a:rPr lang="en-US" dirty="0">
                <a:ea typeface="Times New Roman"/>
                <a:cs typeface="Times New Roman"/>
              </a:rPr>
              <a:t>Wrong</a:t>
            </a:r>
          </a:p>
          <a:p>
            <a:pPr marL="685800" lvl="0">
              <a:lnSpc>
                <a:spcPct val="115000"/>
              </a:lnSpc>
              <a:spcBef>
                <a:spcPts val="0"/>
              </a:spcBef>
              <a:spcAft>
                <a:spcPts val="0"/>
              </a:spcAft>
              <a:buFont typeface="+mj-lt"/>
              <a:buAutoNum type="alphaLcParenR"/>
            </a:pPr>
            <a:r>
              <a:rPr lang="en-US" dirty="0">
                <a:ea typeface="Times New Roman"/>
                <a:cs typeface="Times New Roman"/>
              </a:rPr>
              <a:t>Rational</a:t>
            </a:r>
          </a:p>
          <a:p>
            <a:pPr marL="685800" lvl="0">
              <a:lnSpc>
                <a:spcPct val="115000"/>
              </a:lnSpc>
              <a:spcBef>
                <a:spcPts val="0"/>
              </a:spcBef>
              <a:spcAft>
                <a:spcPts val="0"/>
              </a:spcAft>
              <a:buFont typeface="+mj-lt"/>
              <a:buAutoNum type="alphaLcParenR"/>
            </a:pPr>
            <a:r>
              <a:rPr lang="en-US" dirty="0">
                <a:ea typeface="Times New Roman"/>
                <a:cs typeface="Times New Roman"/>
              </a:rPr>
              <a:t>Repetitive</a:t>
            </a:r>
          </a:p>
          <a:p>
            <a:pPr marL="685800" lvl="0">
              <a:lnSpc>
                <a:spcPct val="115000"/>
              </a:lnSpc>
              <a:spcBef>
                <a:spcPts val="0"/>
              </a:spcBef>
              <a:spcAft>
                <a:spcPts val="0"/>
              </a:spcAft>
              <a:buFont typeface="+mj-lt"/>
              <a:buAutoNum type="alphaLcParenR"/>
            </a:pPr>
            <a:r>
              <a:rPr lang="en-US" dirty="0">
                <a:ea typeface="Times New Roman"/>
                <a:cs typeface="Times New Roman"/>
              </a:rPr>
              <a:t>Regretful</a:t>
            </a:r>
          </a:p>
          <a:p>
            <a:endParaRPr lang="en-US" dirty="0"/>
          </a:p>
        </p:txBody>
      </p:sp>
    </p:spTree>
    <p:extLst>
      <p:ext uri="{BB962C8B-B14F-4D97-AF65-F5344CB8AC3E}">
        <p14:creationId xmlns:p14="http://schemas.microsoft.com/office/powerpoint/2010/main" val="39281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9" name="Rectangle 8">
            <a:extLst>
              <a:ext uri="{FF2B5EF4-FFF2-40B4-BE49-F238E27FC236}">
                <a16:creationId xmlns:a16="http://schemas.microsoft.com/office/drawing/2014/main" id="{ADB81991-4CE9-470B-94E2-7EA62DFF3D35}"/>
              </a:ext>
            </a:extLst>
          </p:cNvPr>
          <p:cNvSpPr/>
          <p:nvPr/>
        </p:nvSpPr>
        <p:spPr>
          <a:xfrm>
            <a:off x="228600" y="1762495"/>
            <a:ext cx="4572000" cy="2585323"/>
          </a:xfrm>
          <a:prstGeom prst="rect">
            <a:avLst/>
          </a:prstGeom>
        </p:spPr>
        <p:txBody>
          <a:bodyPr>
            <a:spAutoFit/>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endParaRPr lang="en-US" dirty="0"/>
          </a:p>
        </p:txBody>
      </p:sp>
      <p:sp>
        <p:nvSpPr>
          <p:cNvPr id="13" name="Title 12">
            <a:extLst>
              <a:ext uri="{FF2B5EF4-FFF2-40B4-BE49-F238E27FC236}">
                <a16:creationId xmlns:a16="http://schemas.microsoft.com/office/drawing/2014/main" id="{4D6F61C7-9E3B-4596-B719-26447117517A}"/>
              </a:ext>
            </a:extLst>
          </p:cNvPr>
          <p:cNvSpPr>
            <a:spLocks noGrp="1"/>
          </p:cNvSpPr>
          <p:nvPr>
            <p:ph type="title"/>
          </p:nvPr>
        </p:nvSpPr>
        <p:spPr/>
        <p:txBody>
          <a:bodyPr/>
          <a:lstStyle/>
          <a:p>
            <a:r>
              <a:rPr lang="en-US" dirty="0"/>
              <a:t>Hello and welcome to the Accelerated Instructional Media Webinar – Course Name.</a:t>
            </a:r>
          </a:p>
        </p:txBody>
      </p:sp>
      <p:sp>
        <p:nvSpPr>
          <p:cNvPr id="14" name="Content Placeholder 13">
            <a:extLst>
              <a:ext uri="{FF2B5EF4-FFF2-40B4-BE49-F238E27FC236}">
                <a16:creationId xmlns:a16="http://schemas.microsoft.com/office/drawing/2014/main" id="{10133710-8082-43AB-A3A2-0CE92944B55A}"/>
              </a:ext>
            </a:extLst>
          </p:cNvPr>
          <p:cNvSpPr>
            <a:spLocks noGrp="1"/>
          </p:cNvSpPr>
          <p:nvPr>
            <p:ph sz="quarter" idx="10"/>
          </p:nvPr>
        </p:nvSpPr>
        <p:spPr/>
        <p:txBody>
          <a:bodyPr/>
          <a:lstStyle/>
          <a:p>
            <a:r>
              <a:rPr lang="en-US" dirty="0"/>
              <a:t>Welcome! Our Session Will Begin Shortly</a:t>
            </a:r>
          </a:p>
        </p:txBody>
      </p:sp>
    </p:spTree>
    <p:extLst>
      <p:ext uri="{BB962C8B-B14F-4D97-AF65-F5344CB8AC3E}">
        <p14:creationId xmlns:p14="http://schemas.microsoft.com/office/powerpoint/2010/main" val="4081928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Decision making is not the same as _______________________ because decisions don't always come from problems.</a:t>
            </a:r>
          </a:p>
          <a:p>
            <a:pPr marL="685800" lvl="0">
              <a:lnSpc>
                <a:spcPct val="115000"/>
              </a:lnSpc>
              <a:spcBef>
                <a:spcPts val="0"/>
              </a:spcBef>
              <a:spcAft>
                <a:spcPts val="0"/>
              </a:spcAft>
              <a:buFont typeface="+mj-lt"/>
              <a:buAutoNum type="alphaLcParenR"/>
            </a:pPr>
            <a:r>
              <a:rPr lang="en-US" dirty="0">
                <a:ea typeface="Times New Roman"/>
                <a:cs typeface="Times New Roman"/>
              </a:rPr>
              <a:t>Memory keeping</a:t>
            </a:r>
          </a:p>
          <a:p>
            <a:pPr marL="685800" lvl="0">
              <a:lnSpc>
                <a:spcPct val="115000"/>
              </a:lnSpc>
              <a:spcBef>
                <a:spcPts val="0"/>
              </a:spcBef>
              <a:spcAft>
                <a:spcPts val="0"/>
              </a:spcAft>
              <a:buFont typeface="+mj-lt"/>
              <a:buAutoNum type="alphaLcParenR"/>
            </a:pPr>
            <a:r>
              <a:rPr lang="en-US" dirty="0">
                <a:ea typeface="Times New Roman"/>
                <a:cs typeface="Times New Roman"/>
              </a:rPr>
              <a:t>Coordinating people</a:t>
            </a:r>
          </a:p>
          <a:p>
            <a:pPr marL="685800" lvl="0">
              <a:lnSpc>
                <a:spcPct val="115000"/>
              </a:lnSpc>
              <a:spcBef>
                <a:spcPts val="0"/>
              </a:spcBef>
              <a:spcAft>
                <a:spcPts val="0"/>
              </a:spcAft>
              <a:buFont typeface="+mj-lt"/>
              <a:buAutoNum type="alphaLcParenR"/>
            </a:pPr>
            <a:r>
              <a:rPr lang="en-US" dirty="0">
                <a:ea typeface="Times New Roman"/>
                <a:cs typeface="Times New Roman"/>
              </a:rPr>
              <a:t>Problem-solving</a:t>
            </a:r>
          </a:p>
          <a:p>
            <a:pPr marL="685800" lvl="0">
              <a:lnSpc>
                <a:spcPct val="115000"/>
              </a:lnSpc>
              <a:spcBef>
                <a:spcPts val="0"/>
              </a:spcBef>
              <a:spcAft>
                <a:spcPts val="0"/>
              </a:spcAft>
              <a:buFont typeface="+mj-lt"/>
              <a:buAutoNum type="alphaLcParenR"/>
            </a:pPr>
            <a:r>
              <a:rPr lang="en-US" dirty="0">
                <a:ea typeface="Times New Roman"/>
                <a:cs typeface="Times New Roman"/>
              </a:rPr>
              <a:t>Delegating</a:t>
            </a:r>
          </a:p>
          <a:p>
            <a:pPr marL="342900" lvl="0">
              <a:lnSpc>
                <a:spcPct val="115000"/>
              </a:lnSpc>
              <a:spcBef>
                <a:spcPts val="1200"/>
              </a:spcBef>
              <a:spcAft>
                <a:spcPts val="1000"/>
              </a:spcAft>
              <a:buFont typeface="+mj-lt"/>
              <a:buAutoNum type="arabicPeriod" startAt="4"/>
            </a:pPr>
            <a:r>
              <a:rPr lang="en-US" dirty="0">
                <a:ea typeface="Times New Roman"/>
                <a:cs typeface="Times New Roman"/>
              </a:rPr>
              <a:t>Rational decision making is a __________ process.</a:t>
            </a:r>
          </a:p>
          <a:p>
            <a:pPr marL="685800" lvl="0">
              <a:lnSpc>
                <a:spcPct val="115000"/>
              </a:lnSpc>
              <a:spcBef>
                <a:spcPts val="0"/>
              </a:spcBef>
              <a:spcAft>
                <a:spcPts val="0"/>
              </a:spcAft>
              <a:buFont typeface="+mj-lt"/>
              <a:buAutoNum type="alphaLcParenR"/>
            </a:pPr>
            <a:r>
              <a:rPr lang="en-US" dirty="0">
                <a:ea typeface="Times New Roman"/>
                <a:cs typeface="Times New Roman"/>
              </a:rPr>
              <a:t>Cognitive</a:t>
            </a:r>
          </a:p>
          <a:p>
            <a:pPr marL="685800" lvl="0">
              <a:lnSpc>
                <a:spcPct val="115000"/>
              </a:lnSpc>
              <a:spcBef>
                <a:spcPts val="0"/>
              </a:spcBef>
              <a:spcAft>
                <a:spcPts val="0"/>
              </a:spcAft>
              <a:buFont typeface="+mj-lt"/>
              <a:buAutoNum type="alphaLcParenR"/>
            </a:pPr>
            <a:r>
              <a:rPr lang="en-US" dirty="0">
                <a:ea typeface="Times New Roman"/>
                <a:cs typeface="Times New Roman"/>
              </a:rPr>
              <a:t>Intuitive</a:t>
            </a:r>
          </a:p>
          <a:p>
            <a:pPr marL="685800" lvl="0">
              <a:lnSpc>
                <a:spcPct val="115000"/>
              </a:lnSpc>
              <a:spcBef>
                <a:spcPts val="0"/>
              </a:spcBef>
              <a:spcAft>
                <a:spcPts val="0"/>
              </a:spcAft>
              <a:buFont typeface="+mj-lt"/>
              <a:buAutoNum type="alphaLcParenR"/>
            </a:pPr>
            <a:r>
              <a:rPr lang="en-US" dirty="0">
                <a:ea typeface="Times New Roman"/>
                <a:cs typeface="Times New Roman"/>
              </a:rPr>
              <a:t>Fluid</a:t>
            </a:r>
          </a:p>
          <a:p>
            <a:pPr marL="685800" lvl="0">
              <a:lnSpc>
                <a:spcPct val="115000"/>
              </a:lnSpc>
              <a:spcBef>
                <a:spcPts val="0"/>
              </a:spcBef>
              <a:spcAft>
                <a:spcPts val="0"/>
              </a:spcAft>
              <a:buFont typeface="+mj-lt"/>
              <a:buAutoNum type="alphaLcParenR"/>
            </a:pPr>
            <a:r>
              <a:rPr lang="en-US" dirty="0">
                <a:ea typeface="Times New Roman"/>
                <a:cs typeface="Times New Roman"/>
              </a:rPr>
              <a:t>Complicated</a:t>
            </a:r>
          </a:p>
          <a:p>
            <a:endParaRPr lang="en-US" dirty="0"/>
          </a:p>
        </p:txBody>
      </p:sp>
    </p:spTree>
    <p:extLst>
      <p:ext uri="{BB962C8B-B14F-4D97-AF65-F5344CB8AC3E}">
        <p14:creationId xmlns:p14="http://schemas.microsoft.com/office/powerpoint/2010/main" val="183143663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1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How many basic steps are there to decision making?</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One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Six</a:t>
            </a:r>
          </a:p>
          <a:p>
            <a:pPr marL="685800" lvl="0">
              <a:lnSpc>
                <a:spcPct val="115000"/>
              </a:lnSpc>
              <a:spcBef>
                <a:spcPts val="0"/>
              </a:spcBef>
              <a:spcAft>
                <a:spcPts val="0"/>
              </a:spcAft>
              <a:buFont typeface="+mj-lt"/>
              <a:buAutoNum type="alphaLcParenR"/>
            </a:pPr>
            <a:r>
              <a:rPr lang="en-US" dirty="0">
                <a:ea typeface="Times New Roman"/>
                <a:cs typeface="Times New Roman"/>
              </a:rPr>
              <a:t>Ten</a:t>
            </a:r>
          </a:p>
          <a:p>
            <a:pPr marL="685800" lvl="0">
              <a:lnSpc>
                <a:spcPct val="115000"/>
              </a:lnSpc>
              <a:spcBef>
                <a:spcPts val="0"/>
              </a:spcBef>
              <a:spcAft>
                <a:spcPts val="0"/>
              </a:spcAft>
              <a:buFont typeface="+mj-lt"/>
              <a:buAutoNum type="alphaLcParenR"/>
            </a:pPr>
            <a:r>
              <a:rPr lang="en-US" dirty="0">
                <a:ea typeface="Times New Roman"/>
                <a:cs typeface="Times New Roman"/>
              </a:rPr>
              <a:t>Five</a:t>
            </a:r>
          </a:p>
          <a:p>
            <a:pPr marL="342900" lvl="0">
              <a:lnSpc>
                <a:spcPct val="115000"/>
              </a:lnSpc>
              <a:spcBef>
                <a:spcPts val="1200"/>
              </a:spcBef>
              <a:spcAft>
                <a:spcPts val="1000"/>
              </a:spcAft>
              <a:buFont typeface="+mj-lt"/>
              <a:buAutoNum type="arabicPeriod" startAt="6"/>
            </a:pPr>
            <a:r>
              <a:rPr lang="en-US" dirty="0">
                <a:ea typeface="Times New Roman"/>
                <a:cs typeface="Times New Roman"/>
              </a:rPr>
              <a:t>These steps depend on the ______________ collected.</a:t>
            </a:r>
          </a:p>
          <a:p>
            <a:pPr marL="685800" lvl="0">
              <a:lnSpc>
                <a:spcPct val="115000"/>
              </a:lnSpc>
              <a:spcBef>
                <a:spcPts val="0"/>
              </a:spcBef>
              <a:spcAft>
                <a:spcPts val="0"/>
              </a:spcAft>
              <a:buFont typeface="+mj-lt"/>
              <a:buAutoNum type="alphaLcParenR"/>
            </a:pPr>
            <a:r>
              <a:rPr lang="en-US" dirty="0">
                <a:ea typeface="Times New Roman"/>
                <a:cs typeface="Times New Roman"/>
              </a:rPr>
              <a:t>Cash</a:t>
            </a:r>
          </a:p>
          <a:p>
            <a:pPr marL="685800" lvl="0">
              <a:lnSpc>
                <a:spcPct val="115000"/>
              </a:lnSpc>
              <a:spcBef>
                <a:spcPts val="0"/>
              </a:spcBef>
              <a:spcAft>
                <a:spcPts val="0"/>
              </a:spcAft>
              <a:buFont typeface="+mj-lt"/>
              <a:buAutoNum type="alphaLcParenR"/>
            </a:pPr>
            <a:r>
              <a:rPr lang="en-US" dirty="0">
                <a:ea typeface="Times New Roman"/>
                <a:cs typeface="Times New Roman"/>
              </a:rPr>
              <a:t>Bonds</a:t>
            </a:r>
          </a:p>
          <a:p>
            <a:pPr marL="685800" lvl="0">
              <a:lnSpc>
                <a:spcPct val="115000"/>
              </a:lnSpc>
              <a:spcBef>
                <a:spcPts val="0"/>
              </a:spcBef>
              <a:spcAft>
                <a:spcPts val="0"/>
              </a:spcAft>
              <a:buFont typeface="+mj-lt"/>
              <a:buAutoNum type="alphaLcParenR"/>
            </a:pPr>
            <a:r>
              <a:rPr lang="en-US" dirty="0">
                <a:ea typeface="Times New Roman"/>
                <a:cs typeface="Times New Roman"/>
              </a:rPr>
              <a:t>Information</a:t>
            </a:r>
          </a:p>
          <a:p>
            <a:pPr marL="685800" lvl="0">
              <a:lnSpc>
                <a:spcPct val="115000"/>
              </a:lnSpc>
              <a:spcBef>
                <a:spcPts val="0"/>
              </a:spcBef>
              <a:spcAft>
                <a:spcPts val="0"/>
              </a:spcAft>
              <a:buFont typeface="+mj-lt"/>
              <a:buAutoNum type="alphaLcParenR"/>
            </a:pPr>
            <a:r>
              <a:rPr lang="en-US" dirty="0">
                <a:ea typeface="Times New Roman"/>
                <a:cs typeface="Times New Roman"/>
              </a:rPr>
              <a:t>Employees</a:t>
            </a:r>
          </a:p>
        </p:txBody>
      </p:sp>
    </p:spTree>
    <p:extLst>
      <p:ext uri="{BB962C8B-B14F-4D97-AF65-F5344CB8AC3E}">
        <p14:creationId xmlns:p14="http://schemas.microsoft.com/office/powerpoint/2010/main" val="154816004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Which of these is not a step to rational decision making?</a:t>
            </a:r>
          </a:p>
          <a:p>
            <a:pPr marL="685800" lvl="0">
              <a:lnSpc>
                <a:spcPct val="115000"/>
              </a:lnSpc>
              <a:spcBef>
                <a:spcPts val="0"/>
              </a:spcBef>
              <a:spcAft>
                <a:spcPts val="0"/>
              </a:spcAft>
              <a:buFont typeface="+mj-lt"/>
              <a:buAutoNum type="alphaLcParenR"/>
            </a:pPr>
            <a:r>
              <a:rPr lang="en-US" dirty="0">
                <a:ea typeface="Times New Roman"/>
                <a:cs typeface="Times New Roman"/>
              </a:rPr>
              <a:t>Define the decision</a:t>
            </a:r>
          </a:p>
          <a:p>
            <a:pPr marL="685800" lvl="0">
              <a:lnSpc>
                <a:spcPct val="115000"/>
              </a:lnSpc>
              <a:spcBef>
                <a:spcPts val="0"/>
              </a:spcBef>
              <a:spcAft>
                <a:spcPts val="0"/>
              </a:spcAft>
              <a:buFont typeface="+mj-lt"/>
              <a:buAutoNum type="alphaLcParenR"/>
            </a:pPr>
            <a:r>
              <a:rPr lang="en-US" dirty="0">
                <a:ea typeface="Times New Roman"/>
                <a:cs typeface="Times New Roman"/>
              </a:rPr>
              <a:t>Determine the criteria</a:t>
            </a:r>
          </a:p>
          <a:p>
            <a:pPr marL="685800" lvl="0">
              <a:lnSpc>
                <a:spcPct val="115000"/>
              </a:lnSpc>
              <a:spcBef>
                <a:spcPts val="0"/>
              </a:spcBef>
              <a:spcAft>
                <a:spcPts val="0"/>
              </a:spcAft>
              <a:buFont typeface="+mj-lt"/>
              <a:buAutoNum type="alphaLcParenR"/>
            </a:pPr>
            <a:r>
              <a:rPr lang="en-US" dirty="0">
                <a:ea typeface="Times New Roman"/>
                <a:cs typeface="Times New Roman"/>
              </a:rPr>
              <a:t>Only explore one option</a:t>
            </a:r>
          </a:p>
          <a:p>
            <a:pPr marL="685800" lvl="0">
              <a:lnSpc>
                <a:spcPct val="115000"/>
              </a:lnSpc>
              <a:spcBef>
                <a:spcPts val="0"/>
              </a:spcBef>
              <a:spcAft>
                <a:spcPts val="0"/>
              </a:spcAft>
              <a:buFont typeface="+mj-lt"/>
              <a:buAutoNum type="alphaLcParenR"/>
            </a:pPr>
            <a:r>
              <a:rPr lang="en-US" dirty="0">
                <a:ea typeface="Times New Roman"/>
                <a:cs typeface="Times New Roman"/>
              </a:rPr>
              <a:t>Rate options</a:t>
            </a:r>
          </a:p>
          <a:p>
            <a:pPr marL="342900" lvl="0">
              <a:lnSpc>
                <a:spcPct val="115000"/>
              </a:lnSpc>
              <a:spcBef>
                <a:spcPts val="1200"/>
              </a:spcBef>
              <a:spcAft>
                <a:spcPts val="1000"/>
              </a:spcAft>
              <a:buFont typeface="+mj-lt"/>
              <a:buAutoNum type="arabicPeriod" startAt="8"/>
            </a:pPr>
            <a:r>
              <a:rPr lang="en-US" dirty="0">
                <a:ea typeface="Times New Roman"/>
                <a:cs typeface="Times New Roman"/>
              </a:rPr>
              <a:t>Which is not an example of the limits to its effectiveness?</a:t>
            </a:r>
          </a:p>
          <a:p>
            <a:pPr marL="685800" lvl="0">
              <a:lnSpc>
                <a:spcPct val="115000"/>
              </a:lnSpc>
              <a:spcBef>
                <a:spcPts val="0"/>
              </a:spcBef>
              <a:spcAft>
                <a:spcPts val="0"/>
              </a:spcAft>
              <a:buFont typeface="+mj-lt"/>
              <a:buAutoNum type="alphaLcParenR"/>
            </a:pPr>
            <a:r>
              <a:rPr lang="en-US" dirty="0">
                <a:ea typeface="Times New Roman"/>
                <a:cs typeface="Times New Roman"/>
              </a:rPr>
              <a:t>Basing decisions on known facts</a:t>
            </a:r>
          </a:p>
          <a:p>
            <a:pPr marL="685800" lvl="0">
              <a:lnSpc>
                <a:spcPct val="115000"/>
              </a:lnSpc>
              <a:spcBef>
                <a:spcPts val="0"/>
              </a:spcBef>
              <a:spcAft>
                <a:spcPts val="0"/>
              </a:spcAft>
              <a:buFont typeface="+mj-lt"/>
              <a:buAutoNum type="alphaLcParenR"/>
            </a:pPr>
            <a:r>
              <a:rPr lang="en-US" dirty="0">
                <a:ea typeface="Times New Roman"/>
                <a:cs typeface="Times New Roman"/>
              </a:rPr>
              <a:t>Limited by its abilities of the person making the decision</a:t>
            </a:r>
          </a:p>
          <a:p>
            <a:pPr marL="685800" lvl="0">
              <a:lnSpc>
                <a:spcPct val="115000"/>
              </a:lnSpc>
              <a:spcBef>
                <a:spcPts val="0"/>
              </a:spcBef>
              <a:spcAft>
                <a:spcPts val="0"/>
              </a:spcAft>
              <a:buFont typeface="+mj-lt"/>
              <a:buAutoNum type="alphaLcParenR"/>
            </a:pPr>
            <a:r>
              <a:rPr lang="en-US" dirty="0">
                <a:ea typeface="Times New Roman"/>
                <a:cs typeface="Times New Roman"/>
              </a:rPr>
              <a:t>Creativity is limited</a:t>
            </a:r>
          </a:p>
          <a:p>
            <a:pPr marL="685800" lvl="0">
              <a:lnSpc>
                <a:spcPct val="115000"/>
              </a:lnSpc>
              <a:spcBef>
                <a:spcPts val="0"/>
              </a:spcBef>
              <a:spcAft>
                <a:spcPts val="0"/>
              </a:spcAft>
              <a:buFont typeface="+mj-lt"/>
              <a:buAutoNum type="alphaLcParenR"/>
            </a:pPr>
            <a:r>
              <a:rPr lang="en-US" dirty="0">
                <a:ea typeface="Times New Roman"/>
                <a:cs typeface="Times New Roman"/>
              </a:rPr>
              <a:t>Steps depend on criteria</a:t>
            </a:r>
          </a:p>
        </p:txBody>
      </p:sp>
    </p:spTree>
    <p:extLst>
      <p:ext uri="{BB962C8B-B14F-4D97-AF65-F5344CB8AC3E}">
        <p14:creationId xmlns:p14="http://schemas.microsoft.com/office/powerpoint/2010/main" val="38583467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Rational decision making is ___________.</a:t>
            </a:r>
          </a:p>
          <a:p>
            <a:pPr marL="685800" lvl="0">
              <a:lnSpc>
                <a:spcPct val="115000"/>
              </a:lnSpc>
              <a:spcBef>
                <a:spcPts val="0"/>
              </a:spcBef>
              <a:spcAft>
                <a:spcPts val="0"/>
              </a:spcAft>
              <a:buFont typeface="+mj-lt"/>
              <a:buAutoNum type="alphaLcParenR"/>
            </a:pPr>
            <a:r>
              <a:rPr lang="en-US" dirty="0">
                <a:ea typeface="Times New Roman"/>
                <a:cs typeface="Times New Roman"/>
              </a:rPr>
              <a:t>Superior</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Complicated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Limited</a:t>
            </a:r>
          </a:p>
          <a:p>
            <a:pPr marL="685800" lvl="0">
              <a:lnSpc>
                <a:spcPct val="115000"/>
              </a:lnSpc>
              <a:spcBef>
                <a:spcPts val="0"/>
              </a:spcBef>
              <a:spcAft>
                <a:spcPts val="0"/>
              </a:spcAft>
              <a:buFont typeface="+mj-lt"/>
              <a:buAutoNum type="alphaLcParenR"/>
            </a:pPr>
            <a:r>
              <a:rPr lang="en-US" dirty="0">
                <a:ea typeface="Times New Roman"/>
                <a:cs typeface="Times New Roman"/>
              </a:rPr>
              <a:t>Abundant</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____________ decisions allow decision makers to make decisions quickly.</a:t>
            </a:r>
          </a:p>
          <a:p>
            <a:pPr marL="685800" lvl="0">
              <a:lnSpc>
                <a:spcPct val="115000"/>
              </a:lnSpc>
              <a:spcBef>
                <a:spcPts val="0"/>
              </a:spcBef>
              <a:spcAft>
                <a:spcPts val="0"/>
              </a:spcAft>
              <a:buFont typeface="+mj-lt"/>
              <a:buAutoNum type="alphaLcParenR"/>
            </a:pPr>
            <a:r>
              <a:rPr lang="en-US" dirty="0">
                <a:ea typeface="Times New Roman"/>
                <a:cs typeface="Times New Roman"/>
              </a:rPr>
              <a:t>Intuitive</a:t>
            </a:r>
          </a:p>
          <a:p>
            <a:pPr marL="685800" lvl="0">
              <a:lnSpc>
                <a:spcPct val="115000"/>
              </a:lnSpc>
              <a:spcBef>
                <a:spcPts val="0"/>
              </a:spcBef>
              <a:spcAft>
                <a:spcPts val="0"/>
              </a:spcAft>
              <a:buFont typeface="+mj-lt"/>
              <a:buAutoNum type="alphaLcParenR"/>
            </a:pPr>
            <a:r>
              <a:rPr lang="en-US" dirty="0">
                <a:ea typeface="Times New Roman"/>
                <a:cs typeface="Times New Roman"/>
              </a:rPr>
              <a:t>Impressive</a:t>
            </a:r>
          </a:p>
          <a:p>
            <a:pPr marL="685800" lvl="0">
              <a:lnSpc>
                <a:spcPct val="115000"/>
              </a:lnSpc>
              <a:spcBef>
                <a:spcPts val="0"/>
              </a:spcBef>
              <a:spcAft>
                <a:spcPts val="0"/>
              </a:spcAft>
              <a:buFont typeface="+mj-lt"/>
              <a:buAutoNum type="alphaLcParenR"/>
            </a:pPr>
            <a:r>
              <a:rPr lang="en-US" dirty="0">
                <a:ea typeface="Times New Roman"/>
                <a:cs typeface="Times New Roman"/>
              </a:rPr>
              <a:t>Incomplete</a:t>
            </a:r>
          </a:p>
          <a:p>
            <a:pPr marL="685800" lvl="0">
              <a:lnSpc>
                <a:spcPct val="115000"/>
              </a:lnSpc>
              <a:spcBef>
                <a:spcPts val="0"/>
              </a:spcBef>
              <a:spcAft>
                <a:spcPts val="0"/>
              </a:spcAft>
              <a:buFont typeface="+mj-lt"/>
              <a:buAutoNum type="alphaLcParenR"/>
            </a:pPr>
            <a:r>
              <a:rPr lang="en-US" dirty="0">
                <a:ea typeface="Times New Roman"/>
                <a:cs typeface="Times New Roman"/>
              </a:rPr>
              <a:t>Intelligent</a:t>
            </a:r>
          </a:p>
          <a:p>
            <a:endParaRPr lang="en-US" dirty="0"/>
          </a:p>
        </p:txBody>
      </p:sp>
    </p:spTree>
    <p:extLst>
      <p:ext uri="{BB962C8B-B14F-4D97-AF65-F5344CB8AC3E}">
        <p14:creationId xmlns:p14="http://schemas.microsoft.com/office/powerpoint/2010/main" val="374813773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Once ____________ information is gathered, decisions need to be made.</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Time consuming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Useful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Challenging</a:t>
            </a:r>
          </a:p>
          <a:p>
            <a:pPr marL="685800" lvl="0">
              <a:lnSpc>
                <a:spcPct val="115000"/>
              </a:lnSpc>
              <a:spcBef>
                <a:spcPts val="0"/>
              </a:spcBef>
              <a:spcAft>
                <a:spcPts val="0"/>
              </a:spcAft>
              <a:buFont typeface="+mj-lt"/>
              <a:buAutoNum type="alphaLcParenR"/>
            </a:pPr>
            <a:r>
              <a:rPr lang="en-US" dirty="0">
                <a:ea typeface="Times New Roman"/>
                <a:cs typeface="Times New Roman"/>
              </a:rPr>
              <a:t>Useless</a:t>
            </a:r>
          </a:p>
          <a:p>
            <a:pPr marL="342900" lvl="0">
              <a:lnSpc>
                <a:spcPct val="115000"/>
              </a:lnSpc>
              <a:spcBef>
                <a:spcPts val="1200"/>
              </a:spcBef>
              <a:spcAft>
                <a:spcPts val="1000"/>
              </a:spcAft>
              <a:buFont typeface="+mj-lt"/>
              <a:buAutoNum type="arabicPeriod" startAt="2"/>
            </a:pPr>
            <a:r>
              <a:rPr lang="en-US" dirty="0">
                <a:ea typeface="Times New Roman"/>
                <a:cs typeface="Times New Roman"/>
              </a:rPr>
              <a:t>_________ decisions making is a traditional method of decision making.</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Wrong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Rational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Repetitive</a:t>
            </a:r>
          </a:p>
          <a:p>
            <a:pPr marL="685800" lvl="0">
              <a:lnSpc>
                <a:spcPct val="115000"/>
              </a:lnSpc>
              <a:spcBef>
                <a:spcPts val="0"/>
              </a:spcBef>
              <a:spcAft>
                <a:spcPts val="0"/>
              </a:spcAft>
              <a:buFont typeface="+mj-lt"/>
              <a:buAutoNum type="alphaLcParenR"/>
            </a:pPr>
            <a:r>
              <a:rPr lang="en-US" dirty="0">
                <a:ea typeface="Times New Roman"/>
                <a:cs typeface="Times New Roman"/>
              </a:rPr>
              <a:t>Regretful</a:t>
            </a:r>
          </a:p>
          <a:p>
            <a:endParaRPr lang="en-US" dirty="0"/>
          </a:p>
        </p:txBody>
      </p:sp>
    </p:spTree>
    <p:extLst>
      <p:ext uri="{BB962C8B-B14F-4D97-AF65-F5344CB8AC3E}">
        <p14:creationId xmlns:p14="http://schemas.microsoft.com/office/powerpoint/2010/main" val="180680294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Decision making is not the same as _______________________ because decisions don't always come from problems.</a:t>
            </a:r>
          </a:p>
          <a:p>
            <a:pPr marL="685800" lvl="0">
              <a:lnSpc>
                <a:spcPct val="115000"/>
              </a:lnSpc>
              <a:spcBef>
                <a:spcPts val="0"/>
              </a:spcBef>
              <a:spcAft>
                <a:spcPts val="0"/>
              </a:spcAft>
              <a:buFont typeface="+mj-lt"/>
              <a:buAutoNum type="alphaLcParenR"/>
            </a:pPr>
            <a:r>
              <a:rPr lang="en-US" dirty="0">
                <a:ea typeface="Times New Roman"/>
                <a:cs typeface="Times New Roman"/>
              </a:rPr>
              <a:t>Memory keeping</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Coordinating people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Problem-solving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Delegating</a:t>
            </a:r>
          </a:p>
          <a:p>
            <a:pPr marL="342900" lvl="0">
              <a:lnSpc>
                <a:spcPct val="115000"/>
              </a:lnSpc>
              <a:spcBef>
                <a:spcPts val="1200"/>
              </a:spcBef>
              <a:spcAft>
                <a:spcPts val="1000"/>
              </a:spcAft>
              <a:buFont typeface="+mj-lt"/>
              <a:buAutoNum type="arabicPeriod" startAt="4"/>
            </a:pPr>
            <a:r>
              <a:rPr lang="en-US" dirty="0">
                <a:ea typeface="Times New Roman"/>
                <a:cs typeface="Times New Roman"/>
              </a:rPr>
              <a:t>Rational decision making is a __________ process.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Cognitive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Intuitive</a:t>
            </a:r>
          </a:p>
          <a:p>
            <a:pPr marL="685800" lvl="0">
              <a:lnSpc>
                <a:spcPct val="115000"/>
              </a:lnSpc>
              <a:spcBef>
                <a:spcPts val="0"/>
              </a:spcBef>
              <a:spcAft>
                <a:spcPts val="0"/>
              </a:spcAft>
              <a:buFont typeface="+mj-lt"/>
              <a:buAutoNum type="alphaLcParenR"/>
            </a:pPr>
            <a:r>
              <a:rPr lang="en-US" dirty="0">
                <a:ea typeface="Times New Roman"/>
                <a:cs typeface="Times New Roman"/>
              </a:rPr>
              <a:t>Fluid</a:t>
            </a:r>
          </a:p>
          <a:p>
            <a:pPr marL="685800" lvl="0">
              <a:lnSpc>
                <a:spcPct val="115000"/>
              </a:lnSpc>
              <a:spcBef>
                <a:spcPts val="0"/>
              </a:spcBef>
              <a:spcAft>
                <a:spcPts val="0"/>
              </a:spcAft>
              <a:buFont typeface="+mj-lt"/>
              <a:buAutoNum type="alphaLcParenR"/>
            </a:pPr>
            <a:r>
              <a:rPr lang="en-US" dirty="0">
                <a:ea typeface="Times New Roman"/>
                <a:cs typeface="Times New Roman"/>
              </a:rPr>
              <a:t>Complicated</a:t>
            </a:r>
          </a:p>
          <a:p>
            <a:endParaRPr lang="en-US" dirty="0"/>
          </a:p>
        </p:txBody>
      </p:sp>
    </p:spTree>
    <p:extLst>
      <p:ext uri="{BB962C8B-B14F-4D97-AF65-F5344CB8AC3E}">
        <p14:creationId xmlns:p14="http://schemas.microsoft.com/office/powerpoint/2010/main" val="115030096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1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How many basic steps are there to decision making?</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One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Six</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Ten</a:t>
            </a:r>
          </a:p>
          <a:p>
            <a:pPr marL="685800" lvl="0">
              <a:lnSpc>
                <a:spcPct val="115000"/>
              </a:lnSpc>
              <a:spcBef>
                <a:spcPts val="0"/>
              </a:spcBef>
              <a:spcAft>
                <a:spcPts val="0"/>
              </a:spcAft>
              <a:buFont typeface="+mj-lt"/>
              <a:buAutoNum type="alphaLcParenR"/>
            </a:pPr>
            <a:r>
              <a:rPr lang="en-US" dirty="0">
                <a:ea typeface="Times New Roman"/>
                <a:cs typeface="Times New Roman"/>
              </a:rPr>
              <a:t>Five</a:t>
            </a:r>
          </a:p>
          <a:p>
            <a:pPr marL="342900" lvl="0">
              <a:lnSpc>
                <a:spcPct val="115000"/>
              </a:lnSpc>
              <a:spcBef>
                <a:spcPts val="1200"/>
              </a:spcBef>
              <a:spcAft>
                <a:spcPts val="1000"/>
              </a:spcAft>
              <a:buFont typeface="+mj-lt"/>
              <a:buAutoNum type="arabicPeriod" startAt="6"/>
            </a:pPr>
            <a:r>
              <a:rPr lang="en-US" dirty="0">
                <a:ea typeface="Times New Roman"/>
                <a:cs typeface="Times New Roman"/>
              </a:rPr>
              <a:t>These steps depend on the ______________ collected.</a:t>
            </a:r>
          </a:p>
          <a:p>
            <a:pPr marL="685800" lvl="0">
              <a:lnSpc>
                <a:spcPct val="115000"/>
              </a:lnSpc>
              <a:spcBef>
                <a:spcPts val="0"/>
              </a:spcBef>
              <a:spcAft>
                <a:spcPts val="0"/>
              </a:spcAft>
              <a:buFont typeface="+mj-lt"/>
              <a:buAutoNum type="alphaLcParenR"/>
            </a:pPr>
            <a:r>
              <a:rPr lang="en-US" dirty="0">
                <a:ea typeface="Times New Roman"/>
                <a:cs typeface="Times New Roman"/>
              </a:rPr>
              <a:t>Cash</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Bonds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Information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Employees</a:t>
            </a:r>
          </a:p>
        </p:txBody>
      </p:sp>
    </p:spTree>
    <p:extLst>
      <p:ext uri="{BB962C8B-B14F-4D97-AF65-F5344CB8AC3E}">
        <p14:creationId xmlns:p14="http://schemas.microsoft.com/office/powerpoint/2010/main" val="50716400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Which of these is not a step to rational decision making?</a:t>
            </a:r>
          </a:p>
          <a:p>
            <a:pPr marL="685800" lvl="0">
              <a:lnSpc>
                <a:spcPct val="115000"/>
              </a:lnSpc>
              <a:spcBef>
                <a:spcPts val="0"/>
              </a:spcBef>
              <a:spcAft>
                <a:spcPts val="0"/>
              </a:spcAft>
              <a:buFont typeface="+mj-lt"/>
              <a:buAutoNum type="alphaLcParenR"/>
            </a:pPr>
            <a:r>
              <a:rPr lang="en-US" dirty="0">
                <a:ea typeface="Times New Roman"/>
                <a:cs typeface="Times New Roman"/>
              </a:rPr>
              <a:t>Define the decision</a:t>
            </a:r>
          </a:p>
          <a:p>
            <a:pPr marL="685800" lvl="0">
              <a:lnSpc>
                <a:spcPct val="115000"/>
              </a:lnSpc>
              <a:spcBef>
                <a:spcPts val="0"/>
              </a:spcBef>
              <a:spcAft>
                <a:spcPts val="0"/>
              </a:spcAft>
              <a:buFont typeface="+mj-lt"/>
              <a:buAutoNum type="alphaLcParenR"/>
            </a:pPr>
            <a:r>
              <a:rPr lang="en-US" dirty="0">
                <a:ea typeface="Times New Roman"/>
                <a:cs typeface="Times New Roman"/>
              </a:rPr>
              <a:t>Determine the criteria</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Only explore one option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Rate options</a:t>
            </a:r>
          </a:p>
          <a:p>
            <a:pPr marL="342900" lvl="0">
              <a:lnSpc>
                <a:spcPct val="115000"/>
              </a:lnSpc>
              <a:spcBef>
                <a:spcPts val="1200"/>
              </a:spcBef>
              <a:spcAft>
                <a:spcPts val="1000"/>
              </a:spcAft>
              <a:buFont typeface="+mj-lt"/>
              <a:buAutoNum type="arabicPeriod" startAt="8"/>
            </a:pPr>
            <a:r>
              <a:rPr lang="en-US" dirty="0">
                <a:ea typeface="Times New Roman"/>
                <a:cs typeface="Times New Roman"/>
              </a:rPr>
              <a:t>Which is not an example of the limits to its effectiveness?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Basing decisions on known facts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Limited by its abilities of the person making the decision</a:t>
            </a:r>
          </a:p>
          <a:p>
            <a:pPr marL="685800" lvl="0">
              <a:lnSpc>
                <a:spcPct val="115000"/>
              </a:lnSpc>
              <a:spcBef>
                <a:spcPts val="0"/>
              </a:spcBef>
              <a:spcAft>
                <a:spcPts val="0"/>
              </a:spcAft>
              <a:buFont typeface="+mj-lt"/>
              <a:buAutoNum type="alphaLcParenR"/>
            </a:pPr>
            <a:r>
              <a:rPr lang="en-US" dirty="0">
                <a:ea typeface="Times New Roman"/>
                <a:cs typeface="Times New Roman"/>
              </a:rPr>
              <a:t>Creativity is limited</a:t>
            </a:r>
          </a:p>
          <a:p>
            <a:pPr marL="685800" lvl="0">
              <a:lnSpc>
                <a:spcPct val="115000"/>
              </a:lnSpc>
              <a:spcBef>
                <a:spcPts val="0"/>
              </a:spcBef>
              <a:spcAft>
                <a:spcPts val="0"/>
              </a:spcAft>
              <a:buFont typeface="+mj-lt"/>
              <a:buAutoNum type="alphaLcParenR"/>
            </a:pPr>
            <a:r>
              <a:rPr lang="en-US" dirty="0">
                <a:ea typeface="Times New Roman"/>
                <a:cs typeface="Times New Roman"/>
              </a:rPr>
              <a:t>Steps depend on criteria</a:t>
            </a:r>
          </a:p>
        </p:txBody>
      </p:sp>
    </p:spTree>
    <p:extLst>
      <p:ext uri="{BB962C8B-B14F-4D97-AF65-F5344CB8AC3E}">
        <p14:creationId xmlns:p14="http://schemas.microsoft.com/office/powerpoint/2010/main" val="372125905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Rational decision making is ___________.</a:t>
            </a:r>
          </a:p>
          <a:p>
            <a:pPr marL="685800" lvl="0">
              <a:lnSpc>
                <a:spcPct val="115000"/>
              </a:lnSpc>
              <a:spcBef>
                <a:spcPts val="0"/>
              </a:spcBef>
              <a:spcAft>
                <a:spcPts val="0"/>
              </a:spcAft>
              <a:buFont typeface="+mj-lt"/>
              <a:buAutoNum type="alphaLcParenR"/>
            </a:pPr>
            <a:r>
              <a:rPr lang="en-US" dirty="0">
                <a:ea typeface="Times New Roman"/>
                <a:cs typeface="Times New Roman"/>
              </a:rPr>
              <a:t>Superior</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Complicated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Limited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Abundant</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____________ decisions allow decision makers to make decisions quickly.</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Intuitive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Impressive</a:t>
            </a:r>
          </a:p>
          <a:p>
            <a:pPr marL="685800" lvl="0">
              <a:lnSpc>
                <a:spcPct val="115000"/>
              </a:lnSpc>
              <a:spcBef>
                <a:spcPts val="0"/>
              </a:spcBef>
              <a:spcAft>
                <a:spcPts val="0"/>
              </a:spcAft>
              <a:buFont typeface="+mj-lt"/>
              <a:buAutoNum type="alphaLcParenR"/>
            </a:pPr>
            <a:r>
              <a:rPr lang="en-US" dirty="0">
                <a:ea typeface="Times New Roman"/>
                <a:cs typeface="Times New Roman"/>
              </a:rPr>
              <a:t>Incomplete</a:t>
            </a:r>
          </a:p>
          <a:p>
            <a:pPr marL="685800" lvl="0">
              <a:lnSpc>
                <a:spcPct val="115000"/>
              </a:lnSpc>
              <a:spcBef>
                <a:spcPts val="0"/>
              </a:spcBef>
              <a:spcAft>
                <a:spcPts val="0"/>
              </a:spcAft>
              <a:buFont typeface="+mj-lt"/>
              <a:buAutoNum type="alphaLcParenR"/>
            </a:pPr>
            <a:r>
              <a:rPr lang="en-US" dirty="0">
                <a:ea typeface="Times New Roman"/>
                <a:cs typeface="Times New Roman"/>
              </a:rPr>
              <a:t>Intelligent</a:t>
            </a:r>
          </a:p>
          <a:p>
            <a:endParaRPr lang="en-US" dirty="0"/>
          </a:p>
        </p:txBody>
      </p:sp>
    </p:spTree>
    <p:extLst>
      <p:ext uri="{BB962C8B-B14F-4D97-AF65-F5344CB8AC3E}">
        <p14:creationId xmlns:p14="http://schemas.microsoft.com/office/powerpoint/2010/main" val="172592164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a:t>Module Six: Control</a:t>
            </a:r>
          </a:p>
        </p:txBody>
      </p:sp>
      <p:sp>
        <p:nvSpPr>
          <p:cNvPr id="30724" name="Text Placeholder 4"/>
          <p:cNvSpPr>
            <a:spLocks noGrp="1"/>
          </p:cNvSpPr>
          <p:nvPr>
            <p:ph type="body" sz="quarter" idx="10"/>
          </p:nvPr>
        </p:nvSpPr>
        <p:spPr/>
        <p:txBody>
          <a:bodyPr/>
          <a:lstStyle/>
          <a:p>
            <a:pPr>
              <a:lnSpc>
                <a:spcPct val="115000"/>
              </a:lnSpc>
              <a:spcBef>
                <a:spcPts val="0"/>
              </a:spcBef>
              <a:spcAft>
                <a:spcPts val="1000"/>
              </a:spcAft>
              <a:defRPr/>
            </a:pPr>
            <a:r>
              <a:rPr lang="en-US" dirty="0">
                <a:ea typeface="Times New Roman"/>
                <a:cs typeface="Times New Roman"/>
              </a:rPr>
              <a:t>You can’t control what you can’t measure.</a:t>
            </a:r>
          </a:p>
          <a:p>
            <a:pPr algn="ctr">
              <a:lnSpc>
                <a:spcPct val="115000"/>
              </a:lnSpc>
              <a:spcBef>
                <a:spcPts val="0"/>
              </a:spcBef>
              <a:spcAft>
                <a:spcPts val="1000"/>
              </a:spcAft>
              <a:defRPr/>
            </a:pPr>
            <a:r>
              <a:rPr lang="en-US" b="1" dirty="0">
                <a:ea typeface="Times New Roman"/>
                <a:cs typeface="Times New Roman"/>
              </a:rPr>
              <a:t>Tom DeMarco</a:t>
            </a:r>
          </a:p>
        </p:txBody>
      </p:sp>
      <p:sp>
        <p:nvSpPr>
          <p:cNvPr id="30723" name="Content Placeholder 3"/>
          <p:cNvSpPr>
            <a:spLocks noGrp="1"/>
          </p:cNvSpPr>
          <p:nvPr>
            <p:ph type="body" sz="quarter" idx="11"/>
          </p:nvPr>
        </p:nvSpPr>
        <p:spPr/>
        <p:txBody>
          <a:bodyPr/>
          <a:lstStyle/>
          <a:p>
            <a:pPr marL="0">
              <a:defRPr/>
            </a:pPr>
            <a:r>
              <a:rPr lang="en-US" dirty="0"/>
              <a:t>Middle managers are responsible for controlling operations. This does not mean operating as micromanagers. Control is simply the actions that managers take after making decisions. Control is used to establish timetables and achieve goals. </a:t>
            </a:r>
          </a:p>
          <a:p>
            <a:pPr>
              <a:defRPr/>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6908446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7AF6057F-243E-4E3C-A0C3-DD6B46FC4A5A}"/>
              </a:ext>
            </a:extLst>
          </p:cNvPr>
          <p:cNvSpPr>
            <a:spLocks noGrp="1"/>
          </p:cNvSpPr>
          <p:nvPr>
            <p:ph sz="quarter" idx="11"/>
          </p:nvPr>
        </p:nvSpPr>
        <p:spPr/>
        <p:txBody>
          <a:bodyPr/>
          <a:lstStyle/>
          <a:p>
            <a:endParaRPr lang="en-US"/>
          </a:p>
        </p:txBody>
      </p:sp>
      <p:sp>
        <p:nvSpPr>
          <p:cNvPr id="30722" name="Title 4"/>
          <p:cNvSpPr>
            <a:spLocks noGrp="1"/>
          </p:cNvSpPr>
          <p:nvPr>
            <p:ph type="title"/>
          </p:nvPr>
        </p:nvSpPr>
        <p:spPr/>
        <p:txBody>
          <a:bodyPr/>
          <a:lstStyle/>
          <a:p>
            <a:r>
              <a:rPr lang="en-US" dirty="0"/>
              <a:t>Basics of Control</a:t>
            </a:r>
          </a:p>
        </p:txBody>
      </p:sp>
      <p:grpSp>
        <p:nvGrpSpPr>
          <p:cNvPr id="2" name="Group 1">
            <a:extLst>
              <a:ext uri="{FF2B5EF4-FFF2-40B4-BE49-F238E27FC236}">
                <a16:creationId xmlns:a16="http://schemas.microsoft.com/office/drawing/2014/main" id="{F879CA38-0458-4B0B-A2F5-8DAC1FCB47A2}"/>
              </a:ext>
            </a:extLst>
          </p:cNvPr>
          <p:cNvGrpSpPr/>
          <p:nvPr/>
        </p:nvGrpSpPr>
        <p:grpSpPr>
          <a:xfrm>
            <a:off x="457200" y="1625995"/>
            <a:ext cx="8229600" cy="4474372"/>
            <a:chOff x="457200" y="1625995"/>
            <a:chExt cx="8229600" cy="4474372"/>
          </a:xfrm>
        </p:grpSpPr>
        <p:sp>
          <p:nvSpPr>
            <p:cNvPr id="3" name="Freeform: Shape 2">
              <a:extLst>
                <a:ext uri="{FF2B5EF4-FFF2-40B4-BE49-F238E27FC236}">
                  <a16:creationId xmlns:a16="http://schemas.microsoft.com/office/drawing/2014/main" id="{364894B2-FFDE-466B-AEFA-4B06F8E12B02}"/>
                </a:ext>
              </a:extLst>
            </p:cNvPr>
            <p:cNvSpPr/>
            <p:nvPr/>
          </p:nvSpPr>
          <p:spPr>
            <a:xfrm>
              <a:off x="457200" y="1625995"/>
              <a:ext cx="8229600" cy="935415"/>
            </a:xfrm>
            <a:custGeom>
              <a:avLst/>
              <a:gdLst>
                <a:gd name="connsiteX0" fmla="*/ 0 w 8229600"/>
                <a:gd name="connsiteY0" fmla="*/ 155906 h 935415"/>
                <a:gd name="connsiteX1" fmla="*/ 155906 w 8229600"/>
                <a:gd name="connsiteY1" fmla="*/ 0 h 935415"/>
                <a:gd name="connsiteX2" fmla="*/ 8073694 w 8229600"/>
                <a:gd name="connsiteY2" fmla="*/ 0 h 935415"/>
                <a:gd name="connsiteX3" fmla="*/ 8229600 w 8229600"/>
                <a:gd name="connsiteY3" fmla="*/ 155906 h 935415"/>
                <a:gd name="connsiteX4" fmla="*/ 8229600 w 8229600"/>
                <a:gd name="connsiteY4" fmla="*/ 779509 h 935415"/>
                <a:gd name="connsiteX5" fmla="*/ 8073694 w 8229600"/>
                <a:gd name="connsiteY5" fmla="*/ 935415 h 935415"/>
                <a:gd name="connsiteX6" fmla="*/ 155906 w 8229600"/>
                <a:gd name="connsiteY6" fmla="*/ 935415 h 935415"/>
                <a:gd name="connsiteX7" fmla="*/ 0 w 8229600"/>
                <a:gd name="connsiteY7" fmla="*/ 779509 h 935415"/>
                <a:gd name="connsiteX8" fmla="*/ 0 w 8229600"/>
                <a:gd name="connsiteY8" fmla="*/ 155906 h 935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935415">
                  <a:moveTo>
                    <a:pt x="0" y="155906"/>
                  </a:moveTo>
                  <a:cubicBezTo>
                    <a:pt x="0" y="69801"/>
                    <a:pt x="69801" y="0"/>
                    <a:pt x="155906" y="0"/>
                  </a:cubicBezTo>
                  <a:lnTo>
                    <a:pt x="8073694" y="0"/>
                  </a:lnTo>
                  <a:cubicBezTo>
                    <a:pt x="8159799" y="0"/>
                    <a:pt x="8229600" y="69801"/>
                    <a:pt x="8229600" y="155906"/>
                  </a:cubicBezTo>
                  <a:lnTo>
                    <a:pt x="8229600" y="779509"/>
                  </a:lnTo>
                  <a:cubicBezTo>
                    <a:pt x="8229600" y="865614"/>
                    <a:pt x="8159799" y="935415"/>
                    <a:pt x="8073694" y="935415"/>
                  </a:cubicBezTo>
                  <a:lnTo>
                    <a:pt x="155906" y="935415"/>
                  </a:lnTo>
                  <a:cubicBezTo>
                    <a:pt x="69801" y="935415"/>
                    <a:pt x="0" y="865614"/>
                    <a:pt x="0" y="779509"/>
                  </a:cubicBezTo>
                  <a:lnTo>
                    <a:pt x="0" y="15590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4253" tIns="194253" rIns="194253" bIns="194253" numCol="1" spcCol="1270" anchor="ctr" anchorCtr="0">
              <a:noAutofit/>
            </a:bodyPr>
            <a:lstStyle/>
            <a:p>
              <a:pPr marL="0" lvl="0" indent="0" algn="l" defTabSz="1733550">
                <a:lnSpc>
                  <a:spcPct val="90000"/>
                </a:lnSpc>
                <a:spcBef>
                  <a:spcPct val="0"/>
                </a:spcBef>
                <a:spcAft>
                  <a:spcPct val="35000"/>
                </a:spcAft>
                <a:buNone/>
              </a:pPr>
              <a:r>
                <a:rPr lang="en-US" sz="3900" b="0" kern="1200" dirty="0"/>
                <a:t>Regulative Control</a:t>
              </a:r>
            </a:p>
          </p:txBody>
        </p:sp>
        <p:sp>
          <p:nvSpPr>
            <p:cNvPr id="4" name="Freeform: Shape 3">
              <a:extLst>
                <a:ext uri="{FF2B5EF4-FFF2-40B4-BE49-F238E27FC236}">
                  <a16:creationId xmlns:a16="http://schemas.microsoft.com/office/drawing/2014/main" id="{2F2B3735-33BD-466C-BC07-ED74024B52E2}"/>
                </a:ext>
              </a:extLst>
            </p:cNvPr>
            <p:cNvSpPr/>
            <p:nvPr/>
          </p:nvSpPr>
          <p:spPr>
            <a:xfrm>
              <a:off x="457200" y="2561410"/>
              <a:ext cx="8229600" cy="1574235"/>
            </a:xfrm>
            <a:custGeom>
              <a:avLst/>
              <a:gdLst>
                <a:gd name="connsiteX0" fmla="*/ 0 w 8229600"/>
                <a:gd name="connsiteY0" fmla="*/ 0 h 1574235"/>
                <a:gd name="connsiteX1" fmla="*/ 8229600 w 8229600"/>
                <a:gd name="connsiteY1" fmla="*/ 0 h 1574235"/>
                <a:gd name="connsiteX2" fmla="*/ 8229600 w 8229600"/>
                <a:gd name="connsiteY2" fmla="*/ 1574235 h 1574235"/>
                <a:gd name="connsiteX3" fmla="*/ 0 w 8229600"/>
                <a:gd name="connsiteY3" fmla="*/ 1574235 h 1574235"/>
                <a:gd name="connsiteX4" fmla="*/ 0 w 8229600"/>
                <a:gd name="connsiteY4" fmla="*/ 0 h 1574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574235">
                  <a:moveTo>
                    <a:pt x="0" y="0"/>
                  </a:moveTo>
                  <a:lnTo>
                    <a:pt x="8229600" y="0"/>
                  </a:lnTo>
                  <a:lnTo>
                    <a:pt x="8229600" y="1574235"/>
                  </a:lnTo>
                  <a:lnTo>
                    <a:pt x="0" y="157423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1290" tIns="49530" rIns="277368" bIns="49530" numCol="1" spcCol="1270" anchor="t" anchorCtr="0">
              <a:noAutofit/>
            </a:bodyPr>
            <a:lstStyle/>
            <a:p>
              <a:pPr marL="285750" lvl="1" indent="-285750" algn="l" defTabSz="1333500">
                <a:lnSpc>
                  <a:spcPct val="90000"/>
                </a:lnSpc>
                <a:spcBef>
                  <a:spcPct val="0"/>
                </a:spcBef>
                <a:spcAft>
                  <a:spcPct val="20000"/>
                </a:spcAft>
                <a:buChar char="•"/>
              </a:pPr>
              <a:r>
                <a:rPr lang="en-US" sz="3000" b="0" kern="1200" dirty="0"/>
                <a:t>Bureaucratic Control</a:t>
              </a:r>
            </a:p>
            <a:p>
              <a:pPr marL="285750" lvl="1" indent="-285750" algn="l" defTabSz="1333500">
                <a:lnSpc>
                  <a:spcPct val="90000"/>
                </a:lnSpc>
                <a:spcBef>
                  <a:spcPct val="0"/>
                </a:spcBef>
                <a:spcAft>
                  <a:spcPct val="20000"/>
                </a:spcAft>
                <a:buChar char="•"/>
              </a:pPr>
              <a:r>
                <a:rPr lang="en-US" sz="3000" b="0" kern="1200" dirty="0"/>
                <a:t>Financial Control</a:t>
              </a:r>
            </a:p>
            <a:p>
              <a:pPr marL="285750" lvl="1" indent="-285750" algn="l" defTabSz="1333500">
                <a:lnSpc>
                  <a:spcPct val="90000"/>
                </a:lnSpc>
                <a:spcBef>
                  <a:spcPct val="0"/>
                </a:spcBef>
                <a:spcAft>
                  <a:spcPct val="20000"/>
                </a:spcAft>
                <a:buChar char="•"/>
              </a:pPr>
              <a:r>
                <a:rPr lang="en-US" sz="3000" b="0" kern="1200" dirty="0"/>
                <a:t>Quality Control</a:t>
              </a:r>
            </a:p>
          </p:txBody>
        </p:sp>
        <p:sp>
          <p:nvSpPr>
            <p:cNvPr id="6" name="Freeform: Shape 5">
              <a:extLst>
                <a:ext uri="{FF2B5EF4-FFF2-40B4-BE49-F238E27FC236}">
                  <a16:creationId xmlns:a16="http://schemas.microsoft.com/office/drawing/2014/main" id="{C4ABE59F-AE23-4079-A9ED-C098FA02CF0F}"/>
                </a:ext>
              </a:extLst>
            </p:cNvPr>
            <p:cNvSpPr/>
            <p:nvPr/>
          </p:nvSpPr>
          <p:spPr>
            <a:xfrm>
              <a:off x="457200" y="4135645"/>
              <a:ext cx="8229600" cy="935415"/>
            </a:xfrm>
            <a:custGeom>
              <a:avLst/>
              <a:gdLst>
                <a:gd name="connsiteX0" fmla="*/ 0 w 8229600"/>
                <a:gd name="connsiteY0" fmla="*/ 155906 h 935415"/>
                <a:gd name="connsiteX1" fmla="*/ 155906 w 8229600"/>
                <a:gd name="connsiteY1" fmla="*/ 0 h 935415"/>
                <a:gd name="connsiteX2" fmla="*/ 8073694 w 8229600"/>
                <a:gd name="connsiteY2" fmla="*/ 0 h 935415"/>
                <a:gd name="connsiteX3" fmla="*/ 8229600 w 8229600"/>
                <a:gd name="connsiteY3" fmla="*/ 155906 h 935415"/>
                <a:gd name="connsiteX4" fmla="*/ 8229600 w 8229600"/>
                <a:gd name="connsiteY4" fmla="*/ 779509 h 935415"/>
                <a:gd name="connsiteX5" fmla="*/ 8073694 w 8229600"/>
                <a:gd name="connsiteY5" fmla="*/ 935415 h 935415"/>
                <a:gd name="connsiteX6" fmla="*/ 155906 w 8229600"/>
                <a:gd name="connsiteY6" fmla="*/ 935415 h 935415"/>
                <a:gd name="connsiteX7" fmla="*/ 0 w 8229600"/>
                <a:gd name="connsiteY7" fmla="*/ 779509 h 935415"/>
                <a:gd name="connsiteX8" fmla="*/ 0 w 8229600"/>
                <a:gd name="connsiteY8" fmla="*/ 155906 h 935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935415">
                  <a:moveTo>
                    <a:pt x="0" y="155906"/>
                  </a:moveTo>
                  <a:cubicBezTo>
                    <a:pt x="0" y="69801"/>
                    <a:pt x="69801" y="0"/>
                    <a:pt x="155906" y="0"/>
                  </a:cubicBezTo>
                  <a:lnTo>
                    <a:pt x="8073694" y="0"/>
                  </a:lnTo>
                  <a:cubicBezTo>
                    <a:pt x="8159799" y="0"/>
                    <a:pt x="8229600" y="69801"/>
                    <a:pt x="8229600" y="155906"/>
                  </a:cubicBezTo>
                  <a:lnTo>
                    <a:pt x="8229600" y="779509"/>
                  </a:lnTo>
                  <a:cubicBezTo>
                    <a:pt x="8229600" y="865614"/>
                    <a:pt x="8159799" y="935415"/>
                    <a:pt x="8073694" y="935415"/>
                  </a:cubicBezTo>
                  <a:lnTo>
                    <a:pt x="155906" y="935415"/>
                  </a:lnTo>
                  <a:cubicBezTo>
                    <a:pt x="69801" y="935415"/>
                    <a:pt x="0" y="865614"/>
                    <a:pt x="0" y="779509"/>
                  </a:cubicBezTo>
                  <a:lnTo>
                    <a:pt x="0" y="155906"/>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4253" tIns="194253" rIns="194253" bIns="194253" numCol="1" spcCol="1270" anchor="ctr" anchorCtr="0">
              <a:noAutofit/>
            </a:bodyPr>
            <a:lstStyle/>
            <a:p>
              <a:pPr marL="0" lvl="0" indent="0" algn="l" defTabSz="1733550">
                <a:lnSpc>
                  <a:spcPct val="90000"/>
                </a:lnSpc>
                <a:spcBef>
                  <a:spcPct val="0"/>
                </a:spcBef>
                <a:spcAft>
                  <a:spcPct val="35000"/>
                </a:spcAft>
                <a:buNone/>
              </a:pPr>
              <a:r>
                <a:rPr lang="en-US" sz="3900" b="0" kern="1200" dirty="0"/>
                <a:t>Normative Control</a:t>
              </a:r>
            </a:p>
          </p:txBody>
        </p:sp>
        <p:sp>
          <p:nvSpPr>
            <p:cNvPr id="7" name="Freeform: Shape 6">
              <a:extLst>
                <a:ext uri="{FF2B5EF4-FFF2-40B4-BE49-F238E27FC236}">
                  <a16:creationId xmlns:a16="http://schemas.microsoft.com/office/drawing/2014/main" id="{07800F2B-34A3-437B-BACF-101D975520DF}"/>
                </a:ext>
              </a:extLst>
            </p:cNvPr>
            <p:cNvSpPr/>
            <p:nvPr/>
          </p:nvSpPr>
          <p:spPr>
            <a:xfrm>
              <a:off x="457200" y="5071060"/>
              <a:ext cx="8229600" cy="1029307"/>
            </a:xfrm>
            <a:custGeom>
              <a:avLst/>
              <a:gdLst>
                <a:gd name="connsiteX0" fmla="*/ 0 w 8229600"/>
                <a:gd name="connsiteY0" fmla="*/ 0 h 1029307"/>
                <a:gd name="connsiteX1" fmla="*/ 8229600 w 8229600"/>
                <a:gd name="connsiteY1" fmla="*/ 0 h 1029307"/>
                <a:gd name="connsiteX2" fmla="*/ 8229600 w 8229600"/>
                <a:gd name="connsiteY2" fmla="*/ 1029307 h 1029307"/>
                <a:gd name="connsiteX3" fmla="*/ 0 w 8229600"/>
                <a:gd name="connsiteY3" fmla="*/ 1029307 h 1029307"/>
                <a:gd name="connsiteX4" fmla="*/ 0 w 8229600"/>
                <a:gd name="connsiteY4" fmla="*/ 0 h 1029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029307">
                  <a:moveTo>
                    <a:pt x="0" y="0"/>
                  </a:moveTo>
                  <a:lnTo>
                    <a:pt x="8229600" y="0"/>
                  </a:lnTo>
                  <a:lnTo>
                    <a:pt x="8229600" y="1029307"/>
                  </a:lnTo>
                  <a:lnTo>
                    <a:pt x="0" y="10293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1290" tIns="49530" rIns="277368" bIns="49530" numCol="1" spcCol="1270" anchor="t" anchorCtr="0">
              <a:noAutofit/>
            </a:bodyPr>
            <a:lstStyle/>
            <a:p>
              <a:pPr marL="285750" lvl="1" indent="-285750" algn="l" defTabSz="1333500">
                <a:lnSpc>
                  <a:spcPct val="90000"/>
                </a:lnSpc>
                <a:spcBef>
                  <a:spcPct val="0"/>
                </a:spcBef>
                <a:spcAft>
                  <a:spcPct val="20000"/>
                </a:spcAft>
                <a:buChar char="•"/>
              </a:pPr>
              <a:r>
                <a:rPr lang="en-US" sz="3000" b="0" kern="1200" dirty="0"/>
                <a:t>Teams</a:t>
              </a:r>
            </a:p>
            <a:p>
              <a:pPr marL="285750" lvl="1" indent="-285750" algn="l" defTabSz="1333500">
                <a:lnSpc>
                  <a:spcPct val="90000"/>
                </a:lnSpc>
                <a:spcBef>
                  <a:spcPct val="0"/>
                </a:spcBef>
                <a:spcAft>
                  <a:spcPct val="20000"/>
                </a:spcAft>
                <a:buChar char="•"/>
              </a:pPr>
              <a:r>
                <a:rPr lang="en-US" sz="3000" b="0" kern="1200" dirty="0"/>
                <a:t>Culture</a:t>
              </a:r>
            </a:p>
          </p:txBody>
        </p:sp>
      </p:gr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11B90B0F-8B47-4F01-9E40-FC3945ED3E66}"/>
              </a:ext>
            </a:extLst>
          </p:cNvPr>
          <p:cNvSpPr>
            <a:spLocks noGrp="1"/>
          </p:cNvSpPr>
          <p:nvPr>
            <p:ph sz="quarter" idx="11"/>
          </p:nvPr>
        </p:nvSpPr>
        <p:spPr/>
        <p:txBody>
          <a:bodyPr/>
          <a:lstStyle/>
          <a:p>
            <a:endParaRPr lang="en-US"/>
          </a:p>
        </p:txBody>
      </p:sp>
      <p:sp>
        <p:nvSpPr>
          <p:cNvPr id="31746" name="Title 1"/>
          <p:cNvSpPr>
            <a:spLocks noGrp="1"/>
          </p:cNvSpPr>
          <p:nvPr>
            <p:ph type="title"/>
          </p:nvPr>
        </p:nvSpPr>
        <p:spPr/>
        <p:txBody>
          <a:bodyPr/>
          <a:lstStyle/>
          <a:p>
            <a:r>
              <a:rPr lang="en-US" dirty="0"/>
              <a:t>The Control Process</a:t>
            </a:r>
          </a:p>
        </p:txBody>
      </p:sp>
      <p:grpSp>
        <p:nvGrpSpPr>
          <p:cNvPr id="2" name="Group 1">
            <a:extLst>
              <a:ext uri="{FF2B5EF4-FFF2-40B4-BE49-F238E27FC236}">
                <a16:creationId xmlns:a16="http://schemas.microsoft.com/office/drawing/2014/main" id="{5EA08281-EBC0-470D-A0E4-445C21142EB9}"/>
              </a:ext>
            </a:extLst>
          </p:cNvPr>
          <p:cNvGrpSpPr/>
          <p:nvPr/>
        </p:nvGrpSpPr>
        <p:grpSpPr>
          <a:xfrm>
            <a:off x="457200" y="2188337"/>
            <a:ext cx="8229599" cy="3349687"/>
            <a:chOff x="457200" y="2188337"/>
            <a:chExt cx="8229599" cy="3349687"/>
          </a:xfrm>
        </p:grpSpPr>
        <p:sp>
          <p:nvSpPr>
            <p:cNvPr id="3" name="Freeform: Shape 2">
              <a:extLst>
                <a:ext uri="{FF2B5EF4-FFF2-40B4-BE49-F238E27FC236}">
                  <a16:creationId xmlns:a16="http://schemas.microsoft.com/office/drawing/2014/main" id="{12B73A74-C63F-46EA-B8D9-FCDC38B002A9}"/>
                </a:ext>
              </a:extLst>
            </p:cNvPr>
            <p:cNvSpPr/>
            <p:nvPr/>
          </p:nvSpPr>
          <p:spPr>
            <a:xfrm>
              <a:off x="457200" y="2216181"/>
              <a:ext cx="2057400" cy="594000"/>
            </a:xfrm>
            <a:custGeom>
              <a:avLst/>
              <a:gdLst>
                <a:gd name="connsiteX0" fmla="*/ 0 w 2057400"/>
                <a:gd name="connsiteY0" fmla="*/ 0 h 594000"/>
                <a:gd name="connsiteX1" fmla="*/ 2057400 w 2057400"/>
                <a:gd name="connsiteY1" fmla="*/ 0 h 594000"/>
                <a:gd name="connsiteX2" fmla="*/ 2057400 w 2057400"/>
                <a:gd name="connsiteY2" fmla="*/ 594000 h 594000"/>
                <a:gd name="connsiteX3" fmla="*/ 0 w 2057400"/>
                <a:gd name="connsiteY3" fmla="*/ 594000 h 594000"/>
                <a:gd name="connsiteX4" fmla="*/ 0 w 2057400"/>
                <a:gd name="connsiteY4" fmla="*/ 0 h 59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594000">
                  <a:moveTo>
                    <a:pt x="0" y="0"/>
                  </a:moveTo>
                  <a:lnTo>
                    <a:pt x="2057400" y="0"/>
                  </a:lnTo>
                  <a:lnTo>
                    <a:pt x="2057400" y="594000"/>
                  </a:lnTo>
                  <a:lnTo>
                    <a:pt x="0" y="594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r>
                <a:rPr lang="en-US" sz="3000" b="1" kern="1200" dirty="0"/>
                <a:t>Standards</a:t>
              </a:r>
              <a:endParaRPr lang="en-US" sz="3000" kern="1200" dirty="0"/>
            </a:p>
          </p:txBody>
        </p:sp>
        <p:sp>
          <p:nvSpPr>
            <p:cNvPr id="4" name="Left Brace 3">
              <a:extLst>
                <a:ext uri="{FF2B5EF4-FFF2-40B4-BE49-F238E27FC236}">
                  <a16:creationId xmlns:a16="http://schemas.microsoft.com/office/drawing/2014/main" id="{B6056D55-99E5-402C-B22B-B34418D28F49}"/>
                </a:ext>
              </a:extLst>
            </p:cNvPr>
            <p:cNvSpPr/>
            <p:nvPr/>
          </p:nvSpPr>
          <p:spPr>
            <a:xfrm>
              <a:off x="2514599" y="2188337"/>
              <a:ext cx="411480" cy="649687"/>
            </a:xfrm>
            <a:prstGeom prst="leftBrace">
              <a:avLst>
                <a:gd name="adj1" fmla="val 35000"/>
                <a:gd name="adj2" fmla="val 50000"/>
              </a:avLst>
            </a:prstGeom>
          </p:spPr>
          <p:style>
            <a:lnRef idx="2">
              <a:schemeClr val="accent2">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32790267-47A3-4BDE-87F0-7E898670082A}"/>
                </a:ext>
              </a:extLst>
            </p:cNvPr>
            <p:cNvSpPr/>
            <p:nvPr/>
          </p:nvSpPr>
          <p:spPr>
            <a:xfrm>
              <a:off x="3090671" y="2188337"/>
              <a:ext cx="5596128" cy="649687"/>
            </a:xfrm>
            <a:custGeom>
              <a:avLst/>
              <a:gdLst>
                <a:gd name="connsiteX0" fmla="*/ 0 w 5596128"/>
                <a:gd name="connsiteY0" fmla="*/ 0 h 649687"/>
                <a:gd name="connsiteX1" fmla="*/ 5596128 w 5596128"/>
                <a:gd name="connsiteY1" fmla="*/ 0 h 649687"/>
                <a:gd name="connsiteX2" fmla="*/ 5596128 w 5596128"/>
                <a:gd name="connsiteY2" fmla="*/ 649687 h 649687"/>
                <a:gd name="connsiteX3" fmla="*/ 0 w 5596128"/>
                <a:gd name="connsiteY3" fmla="*/ 649687 h 649687"/>
                <a:gd name="connsiteX4" fmla="*/ 0 w 5596128"/>
                <a:gd name="connsiteY4" fmla="*/ 0 h 6496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6128" h="649687">
                  <a:moveTo>
                    <a:pt x="0" y="0"/>
                  </a:moveTo>
                  <a:lnTo>
                    <a:pt x="5596128" y="0"/>
                  </a:lnTo>
                  <a:lnTo>
                    <a:pt x="5596128" y="649687"/>
                  </a:lnTo>
                  <a:lnTo>
                    <a:pt x="0" y="649687"/>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Standards gauge performance</a:t>
              </a:r>
            </a:p>
          </p:txBody>
        </p:sp>
        <p:sp>
          <p:nvSpPr>
            <p:cNvPr id="6" name="Freeform: Shape 5">
              <a:extLst>
                <a:ext uri="{FF2B5EF4-FFF2-40B4-BE49-F238E27FC236}">
                  <a16:creationId xmlns:a16="http://schemas.microsoft.com/office/drawing/2014/main" id="{8990177F-96CC-4055-858C-7C2B850A7816}"/>
                </a:ext>
              </a:extLst>
            </p:cNvPr>
            <p:cNvSpPr/>
            <p:nvPr/>
          </p:nvSpPr>
          <p:spPr>
            <a:xfrm>
              <a:off x="457200" y="2973869"/>
              <a:ext cx="2057400" cy="594000"/>
            </a:xfrm>
            <a:custGeom>
              <a:avLst/>
              <a:gdLst>
                <a:gd name="connsiteX0" fmla="*/ 0 w 2057400"/>
                <a:gd name="connsiteY0" fmla="*/ 0 h 594000"/>
                <a:gd name="connsiteX1" fmla="*/ 2057400 w 2057400"/>
                <a:gd name="connsiteY1" fmla="*/ 0 h 594000"/>
                <a:gd name="connsiteX2" fmla="*/ 2057400 w 2057400"/>
                <a:gd name="connsiteY2" fmla="*/ 594000 h 594000"/>
                <a:gd name="connsiteX3" fmla="*/ 0 w 2057400"/>
                <a:gd name="connsiteY3" fmla="*/ 594000 h 594000"/>
                <a:gd name="connsiteX4" fmla="*/ 0 w 2057400"/>
                <a:gd name="connsiteY4" fmla="*/ 0 h 59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594000">
                  <a:moveTo>
                    <a:pt x="0" y="0"/>
                  </a:moveTo>
                  <a:lnTo>
                    <a:pt x="2057400" y="0"/>
                  </a:lnTo>
                  <a:lnTo>
                    <a:pt x="2057400" y="594000"/>
                  </a:lnTo>
                  <a:lnTo>
                    <a:pt x="0" y="594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r>
                <a:rPr lang="en-US" sz="3000" b="1" kern="1200" dirty="0"/>
                <a:t>Measure</a:t>
              </a:r>
              <a:endParaRPr lang="en-US" sz="3000" kern="1200" dirty="0"/>
            </a:p>
          </p:txBody>
        </p:sp>
        <p:sp>
          <p:nvSpPr>
            <p:cNvPr id="7" name="Left Brace 6">
              <a:extLst>
                <a:ext uri="{FF2B5EF4-FFF2-40B4-BE49-F238E27FC236}">
                  <a16:creationId xmlns:a16="http://schemas.microsoft.com/office/drawing/2014/main" id="{0621BD56-156F-4D39-B589-68967DC5D4D8}"/>
                </a:ext>
              </a:extLst>
            </p:cNvPr>
            <p:cNvSpPr/>
            <p:nvPr/>
          </p:nvSpPr>
          <p:spPr>
            <a:xfrm>
              <a:off x="2514599" y="2946025"/>
              <a:ext cx="411480" cy="649687"/>
            </a:xfrm>
            <a:prstGeom prst="leftBrace">
              <a:avLst>
                <a:gd name="adj1" fmla="val 35000"/>
                <a:gd name="adj2" fmla="val 50000"/>
              </a:avLst>
            </a:prstGeom>
          </p:spPr>
          <p:style>
            <a:lnRef idx="2">
              <a:schemeClr val="accent2">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400D01A5-F220-47F4-A29B-0217DD4A1A76}"/>
                </a:ext>
              </a:extLst>
            </p:cNvPr>
            <p:cNvSpPr/>
            <p:nvPr/>
          </p:nvSpPr>
          <p:spPr>
            <a:xfrm>
              <a:off x="3090671" y="2946025"/>
              <a:ext cx="5596128" cy="649687"/>
            </a:xfrm>
            <a:custGeom>
              <a:avLst/>
              <a:gdLst>
                <a:gd name="connsiteX0" fmla="*/ 0 w 5596128"/>
                <a:gd name="connsiteY0" fmla="*/ 0 h 649687"/>
                <a:gd name="connsiteX1" fmla="*/ 5596128 w 5596128"/>
                <a:gd name="connsiteY1" fmla="*/ 0 h 649687"/>
                <a:gd name="connsiteX2" fmla="*/ 5596128 w 5596128"/>
                <a:gd name="connsiteY2" fmla="*/ 649687 h 649687"/>
                <a:gd name="connsiteX3" fmla="*/ 0 w 5596128"/>
                <a:gd name="connsiteY3" fmla="*/ 649687 h 649687"/>
                <a:gd name="connsiteX4" fmla="*/ 0 w 5596128"/>
                <a:gd name="connsiteY4" fmla="*/ 0 h 6496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6128" h="649687">
                  <a:moveTo>
                    <a:pt x="0" y="0"/>
                  </a:moveTo>
                  <a:lnTo>
                    <a:pt x="5596128" y="0"/>
                  </a:lnTo>
                  <a:lnTo>
                    <a:pt x="5596128" y="649687"/>
                  </a:lnTo>
                  <a:lnTo>
                    <a:pt x="0" y="649687"/>
                  </a:lnTo>
                  <a:lnTo>
                    <a:pt x="0" y="0"/>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Measure performance regularly</a:t>
              </a:r>
            </a:p>
          </p:txBody>
        </p:sp>
        <p:sp>
          <p:nvSpPr>
            <p:cNvPr id="10" name="Freeform: Shape 9">
              <a:extLst>
                <a:ext uri="{FF2B5EF4-FFF2-40B4-BE49-F238E27FC236}">
                  <a16:creationId xmlns:a16="http://schemas.microsoft.com/office/drawing/2014/main" id="{D55AC554-2B7D-473C-BADD-1B739A43A52C}"/>
                </a:ext>
              </a:extLst>
            </p:cNvPr>
            <p:cNvSpPr/>
            <p:nvPr/>
          </p:nvSpPr>
          <p:spPr>
            <a:xfrm>
              <a:off x="457200" y="3945025"/>
              <a:ext cx="2057400" cy="594000"/>
            </a:xfrm>
            <a:custGeom>
              <a:avLst/>
              <a:gdLst>
                <a:gd name="connsiteX0" fmla="*/ 0 w 2057400"/>
                <a:gd name="connsiteY0" fmla="*/ 0 h 594000"/>
                <a:gd name="connsiteX1" fmla="*/ 2057400 w 2057400"/>
                <a:gd name="connsiteY1" fmla="*/ 0 h 594000"/>
                <a:gd name="connsiteX2" fmla="*/ 2057400 w 2057400"/>
                <a:gd name="connsiteY2" fmla="*/ 594000 h 594000"/>
                <a:gd name="connsiteX3" fmla="*/ 0 w 2057400"/>
                <a:gd name="connsiteY3" fmla="*/ 594000 h 594000"/>
                <a:gd name="connsiteX4" fmla="*/ 0 w 2057400"/>
                <a:gd name="connsiteY4" fmla="*/ 0 h 59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594000">
                  <a:moveTo>
                    <a:pt x="0" y="0"/>
                  </a:moveTo>
                  <a:lnTo>
                    <a:pt x="2057400" y="0"/>
                  </a:lnTo>
                  <a:lnTo>
                    <a:pt x="2057400" y="594000"/>
                  </a:lnTo>
                  <a:lnTo>
                    <a:pt x="0" y="594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r>
                <a:rPr lang="en-US" sz="3000" b="1" kern="1200" dirty="0"/>
                <a:t>Compare</a:t>
              </a:r>
              <a:endParaRPr lang="en-US" sz="3000" kern="1200" dirty="0"/>
            </a:p>
          </p:txBody>
        </p:sp>
        <p:sp>
          <p:nvSpPr>
            <p:cNvPr id="11" name="Left Brace 10">
              <a:extLst>
                <a:ext uri="{FF2B5EF4-FFF2-40B4-BE49-F238E27FC236}">
                  <a16:creationId xmlns:a16="http://schemas.microsoft.com/office/drawing/2014/main" id="{951A1F7F-1452-4766-B1A8-7F1AEAF28B76}"/>
                </a:ext>
              </a:extLst>
            </p:cNvPr>
            <p:cNvSpPr/>
            <p:nvPr/>
          </p:nvSpPr>
          <p:spPr>
            <a:xfrm>
              <a:off x="2514599" y="3703712"/>
              <a:ext cx="411480" cy="1076625"/>
            </a:xfrm>
            <a:prstGeom prst="leftBrace">
              <a:avLst>
                <a:gd name="adj1" fmla="val 35000"/>
                <a:gd name="adj2" fmla="val 50000"/>
              </a:avLst>
            </a:prstGeom>
          </p:spPr>
          <p:style>
            <a:lnRef idx="2">
              <a:schemeClr val="accent2">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12" name="Freeform: Shape 11">
              <a:extLst>
                <a:ext uri="{FF2B5EF4-FFF2-40B4-BE49-F238E27FC236}">
                  <a16:creationId xmlns:a16="http://schemas.microsoft.com/office/drawing/2014/main" id="{6489B11E-D305-4E77-9C7E-123967952BA5}"/>
                </a:ext>
              </a:extLst>
            </p:cNvPr>
            <p:cNvSpPr/>
            <p:nvPr/>
          </p:nvSpPr>
          <p:spPr>
            <a:xfrm>
              <a:off x="3090671" y="3703712"/>
              <a:ext cx="5596128" cy="1076625"/>
            </a:xfrm>
            <a:custGeom>
              <a:avLst/>
              <a:gdLst>
                <a:gd name="connsiteX0" fmla="*/ 0 w 5596128"/>
                <a:gd name="connsiteY0" fmla="*/ 0 h 1076625"/>
                <a:gd name="connsiteX1" fmla="*/ 5596128 w 5596128"/>
                <a:gd name="connsiteY1" fmla="*/ 0 h 1076625"/>
                <a:gd name="connsiteX2" fmla="*/ 5596128 w 5596128"/>
                <a:gd name="connsiteY2" fmla="*/ 1076625 h 1076625"/>
                <a:gd name="connsiteX3" fmla="*/ 0 w 5596128"/>
                <a:gd name="connsiteY3" fmla="*/ 1076625 h 1076625"/>
                <a:gd name="connsiteX4" fmla="*/ 0 w 5596128"/>
                <a:gd name="connsiteY4" fmla="*/ 0 h 1076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6128" h="1076625">
                  <a:moveTo>
                    <a:pt x="0" y="0"/>
                  </a:moveTo>
                  <a:lnTo>
                    <a:pt x="5596128" y="0"/>
                  </a:lnTo>
                  <a:lnTo>
                    <a:pt x="5596128" y="1076625"/>
                  </a:lnTo>
                  <a:lnTo>
                    <a:pt x="0" y="1076625"/>
                  </a:lnTo>
                  <a:lnTo>
                    <a:pt x="0" y="0"/>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Compare performance with the standards</a:t>
              </a:r>
            </a:p>
          </p:txBody>
        </p:sp>
        <p:sp>
          <p:nvSpPr>
            <p:cNvPr id="13" name="Freeform: Shape 12">
              <a:extLst>
                <a:ext uri="{FF2B5EF4-FFF2-40B4-BE49-F238E27FC236}">
                  <a16:creationId xmlns:a16="http://schemas.microsoft.com/office/drawing/2014/main" id="{5EC3DCC5-A90E-450A-8855-C1F76360F483}"/>
                </a:ext>
              </a:extLst>
            </p:cNvPr>
            <p:cNvSpPr/>
            <p:nvPr/>
          </p:nvSpPr>
          <p:spPr>
            <a:xfrm>
              <a:off x="457200" y="4916181"/>
              <a:ext cx="2057400" cy="594000"/>
            </a:xfrm>
            <a:custGeom>
              <a:avLst/>
              <a:gdLst>
                <a:gd name="connsiteX0" fmla="*/ 0 w 2057400"/>
                <a:gd name="connsiteY0" fmla="*/ 0 h 594000"/>
                <a:gd name="connsiteX1" fmla="*/ 2057400 w 2057400"/>
                <a:gd name="connsiteY1" fmla="*/ 0 h 594000"/>
                <a:gd name="connsiteX2" fmla="*/ 2057400 w 2057400"/>
                <a:gd name="connsiteY2" fmla="*/ 594000 h 594000"/>
                <a:gd name="connsiteX3" fmla="*/ 0 w 2057400"/>
                <a:gd name="connsiteY3" fmla="*/ 594000 h 594000"/>
                <a:gd name="connsiteX4" fmla="*/ 0 w 2057400"/>
                <a:gd name="connsiteY4" fmla="*/ 0 h 59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594000">
                  <a:moveTo>
                    <a:pt x="0" y="0"/>
                  </a:moveTo>
                  <a:lnTo>
                    <a:pt x="2057400" y="0"/>
                  </a:lnTo>
                  <a:lnTo>
                    <a:pt x="2057400" y="594000"/>
                  </a:lnTo>
                  <a:lnTo>
                    <a:pt x="0" y="594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r>
                <a:rPr lang="en-US" sz="3000" b="1" kern="1200" dirty="0"/>
                <a:t>Action</a:t>
              </a:r>
              <a:endParaRPr lang="en-US" sz="3000" kern="1200" dirty="0"/>
            </a:p>
          </p:txBody>
        </p:sp>
        <p:sp>
          <p:nvSpPr>
            <p:cNvPr id="14" name="Left Brace 13">
              <a:extLst>
                <a:ext uri="{FF2B5EF4-FFF2-40B4-BE49-F238E27FC236}">
                  <a16:creationId xmlns:a16="http://schemas.microsoft.com/office/drawing/2014/main" id="{B0078768-D86A-483F-B58B-5347EE64E835}"/>
                </a:ext>
              </a:extLst>
            </p:cNvPr>
            <p:cNvSpPr/>
            <p:nvPr/>
          </p:nvSpPr>
          <p:spPr>
            <a:xfrm>
              <a:off x="2514599" y="4888337"/>
              <a:ext cx="411480" cy="649687"/>
            </a:xfrm>
            <a:prstGeom prst="leftBrace">
              <a:avLst>
                <a:gd name="adj1" fmla="val 35000"/>
                <a:gd name="adj2" fmla="val 50000"/>
              </a:avLst>
            </a:prstGeom>
          </p:spPr>
          <p:style>
            <a:lnRef idx="2">
              <a:schemeClr val="accent2">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15" name="Freeform: Shape 14">
              <a:extLst>
                <a:ext uri="{FF2B5EF4-FFF2-40B4-BE49-F238E27FC236}">
                  <a16:creationId xmlns:a16="http://schemas.microsoft.com/office/drawing/2014/main" id="{B844E2D0-4130-43F4-9E48-ED15E9DED9F8}"/>
                </a:ext>
              </a:extLst>
            </p:cNvPr>
            <p:cNvSpPr/>
            <p:nvPr/>
          </p:nvSpPr>
          <p:spPr>
            <a:xfrm>
              <a:off x="3090671" y="4888337"/>
              <a:ext cx="5596128" cy="649687"/>
            </a:xfrm>
            <a:custGeom>
              <a:avLst/>
              <a:gdLst>
                <a:gd name="connsiteX0" fmla="*/ 0 w 5596128"/>
                <a:gd name="connsiteY0" fmla="*/ 0 h 649687"/>
                <a:gd name="connsiteX1" fmla="*/ 5596128 w 5596128"/>
                <a:gd name="connsiteY1" fmla="*/ 0 h 649687"/>
                <a:gd name="connsiteX2" fmla="*/ 5596128 w 5596128"/>
                <a:gd name="connsiteY2" fmla="*/ 649687 h 649687"/>
                <a:gd name="connsiteX3" fmla="*/ 0 w 5596128"/>
                <a:gd name="connsiteY3" fmla="*/ 649687 h 649687"/>
                <a:gd name="connsiteX4" fmla="*/ 0 w 5596128"/>
                <a:gd name="connsiteY4" fmla="*/ 0 h 6496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6128" h="649687">
                  <a:moveTo>
                    <a:pt x="0" y="0"/>
                  </a:moveTo>
                  <a:lnTo>
                    <a:pt x="5596128" y="0"/>
                  </a:lnTo>
                  <a:lnTo>
                    <a:pt x="5596128" y="649687"/>
                  </a:lnTo>
                  <a:lnTo>
                    <a:pt x="0" y="649687"/>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Take action to correct mistakes</a:t>
              </a:r>
            </a:p>
          </p:txBody>
        </p:sp>
      </p:gr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D5B6D010-CC39-4AAD-8DCE-A01306C328B6}"/>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noAutofit/>
          </a:bodyPr>
          <a:lstStyle/>
          <a:p>
            <a:pPr>
              <a:defRPr/>
            </a:pPr>
            <a:r>
              <a:rPr lang="en-US" dirty="0"/>
              <a:t>Is Control Necessary or Possible?</a:t>
            </a:r>
          </a:p>
        </p:txBody>
      </p:sp>
      <p:grpSp>
        <p:nvGrpSpPr>
          <p:cNvPr id="3" name="Group 2">
            <a:extLst>
              <a:ext uri="{FF2B5EF4-FFF2-40B4-BE49-F238E27FC236}">
                <a16:creationId xmlns:a16="http://schemas.microsoft.com/office/drawing/2014/main" id="{DC66218E-2DCB-439E-A64A-F1BA030AE966}"/>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43C1BAA6-5B24-4DCC-9894-E77E56E550A7}"/>
                </a:ext>
              </a:extLst>
            </p:cNvPr>
            <p:cNvSpPr/>
            <p:nvPr/>
          </p:nvSpPr>
          <p:spPr>
            <a:xfrm>
              <a:off x="457200" y="2143461"/>
              <a:ext cx="8229600" cy="8568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6" name="Freeform: Shape 5">
              <a:extLst>
                <a:ext uri="{FF2B5EF4-FFF2-40B4-BE49-F238E27FC236}">
                  <a16:creationId xmlns:a16="http://schemas.microsoft.com/office/drawing/2014/main" id="{5FCF4B7D-4E44-4C44-9C5C-0AD3DEBC857F}"/>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244600">
                <a:lnSpc>
                  <a:spcPct val="90000"/>
                </a:lnSpc>
                <a:spcBef>
                  <a:spcPct val="0"/>
                </a:spcBef>
                <a:spcAft>
                  <a:spcPct val="35000"/>
                </a:spcAft>
                <a:buNone/>
              </a:pPr>
              <a:r>
                <a:rPr lang="en-US" sz="2800" kern="1200" dirty="0"/>
                <a:t>Not possible to have complete control</a:t>
              </a:r>
            </a:p>
          </p:txBody>
        </p:sp>
        <p:sp>
          <p:nvSpPr>
            <p:cNvPr id="7" name="Rectangle 6">
              <a:extLst>
                <a:ext uri="{FF2B5EF4-FFF2-40B4-BE49-F238E27FC236}">
                  <a16:creationId xmlns:a16="http://schemas.microsoft.com/office/drawing/2014/main" id="{2FC9EFA1-D0B6-451E-AE16-BE4663EAA701}"/>
                </a:ext>
              </a:extLst>
            </p:cNvPr>
            <p:cNvSpPr/>
            <p:nvPr/>
          </p:nvSpPr>
          <p:spPr>
            <a:xfrm>
              <a:off x="457200" y="3685701"/>
              <a:ext cx="8229600" cy="856800"/>
            </a:xfrm>
            <a:prstGeom prst="rect">
              <a:avLst/>
            </a:prstGeom>
            <a:noFill/>
          </p:spPr>
          <p:style>
            <a:lnRef idx="2">
              <a:schemeClr val="accent2">
                <a:hueOff val="2340759"/>
                <a:satOff val="-2919"/>
                <a:lumOff val="686"/>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B9475756-4104-48A0-AE19-6ACB79DFC807}"/>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244600">
                <a:lnSpc>
                  <a:spcPct val="90000"/>
                </a:lnSpc>
                <a:spcBef>
                  <a:spcPct val="0"/>
                </a:spcBef>
                <a:spcAft>
                  <a:spcPct val="35000"/>
                </a:spcAft>
                <a:buNone/>
              </a:pPr>
              <a:r>
                <a:rPr lang="en-US" sz="2800" kern="1200" dirty="0"/>
                <a:t>Life is unpredictable</a:t>
              </a:r>
            </a:p>
          </p:txBody>
        </p:sp>
        <p:sp>
          <p:nvSpPr>
            <p:cNvPr id="9" name="Rectangle 8">
              <a:extLst>
                <a:ext uri="{FF2B5EF4-FFF2-40B4-BE49-F238E27FC236}">
                  <a16:creationId xmlns:a16="http://schemas.microsoft.com/office/drawing/2014/main" id="{93B08606-216C-47D7-AF41-094DCAE8E8CB}"/>
                </a:ext>
              </a:extLst>
            </p:cNvPr>
            <p:cNvSpPr/>
            <p:nvPr/>
          </p:nvSpPr>
          <p:spPr>
            <a:xfrm>
              <a:off x="457200" y="5227941"/>
              <a:ext cx="8229600" cy="856800"/>
            </a:xfrm>
            <a:prstGeom prst="rect">
              <a:avLst/>
            </a:prstGeom>
            <a:noFill/>
          </p:spPr>
          <p:style>
            <a:lnRef idx="2">
              <a:schemeClr val="accent2">
                <a:hueOff val="4681519"/>
                <a:satOff val="-5839"/>
                <a:lumOff val="1373"/>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0" name="Freeform: Shape 9">
              <a:extLst>
                <a:ext uri="{FF2B5EF4-FFF2-40B4-BE49-F238E27FC236}">
                  <a16:creationId xmlns:a16="http://schemas.microsoft.com/office/drawing/2014/main" id="{EB7979B2-184B-4369-BCEE-9600AB116219}"/>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244600">
                <a:lnSpc>
                  <a:spcPct val="90000"/>
                </a:lnSpc>
                <a:spcBef>
                  <a:spcPct val="0"/>
                </a:spcBef>
                <a:spcAft>
                  <a:spcPct val="35000"/>
                </a:spcAft>
                <a:buNone/>
              </a:pPr>
              <a:r>
                <a:rPr lang="en-US" sz="2800" kern="1200" dirty="0"/>
                <a:t>Element of flexibility</a:t>
              </a:r>
            </a:p>
          </p:txBody>
        </p:sp>
      </p:gr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B176854-AEC3-4F34-BA5F-23113F75EFB3}"/>
              </a:ext>
            </a:extLst>
          </p:cNvPr>
          <p:cNvSpPr>
            <a:spLocks noGrp="1"/>
          </p:cNvSpPr>
          <p:nvPr>
            <p:ph sz="quarter" idx="11"/>
          </p:nvPr>
        </p:nvSpPr>
        <p:spPr/>
        <p:txBody>
          <a:bodyPr/>
          <a:lstStyle/>
          <a:p>
            <a:endParaRPr lang="en-US"/>
          </a:p>
        </p:txBody>
      </p:sp>
      <p:sp>
        <p:nvSpPr>
          <p:cNvPr id="33794" name="Title 1"/>
          <p:cNvSpPr>
            <a:spLocks noGrp="1"/>
          </p:cNvSpPr>
          <p:nvPr>
            <p:ph type="title"/>
          </p:nvPr>
        </p:nvSpPr>
        <p:spPr/>
        <p:txBody>
          <a:bodyPr/>
          <a:lstStyle/>
          <a:p>
            <a:r>
              <a:rPr lang="en-US" dirty="0"/>
              <a:t>How and What to Control</a:t>
            </a:r>
          </a:p>
        </p:txBody>
      </p:sp>
      <p:grpSp>
        <p:nvGrpSpPr>
          <p:cNvPr id="2" name="Group 1">
            <a:extLst>
              <a:ext uri="{FF2B5EF4-FFF2-40B4-BE49-F238E27FC236}">
                <a16:creationId xmlns:a16="http://schemas.microsoft.com/office/drawing/2014/main" id="{403FE96A-2864-4D16-9CC2-8DF46EDA1FC5}"/>
              </a:ext>
            </a:extLst>
          </p:cNvPr>
          <p:cNvGrpSpPr/>
          <p:nvPr/>
        </p:nvGrpSpPr>
        <p:grpSpPr>
          <a:xfrm>
            <a:off x="457200" y="1609446"/>
            <a:ext cx="8229600" cy="4507470"/>
            <a:chOff x="457200" y="1609446"/>
            <a:chExt cx="8229600" cy="4507470"/>
          </a:xfrm>
        </p:grpSpPr>
        <p:sp>
          <p:nvSpPr>
            <p:cNvPr id="3" name="Freeform: Shape 2">
              <a:extLst>
                <a:ext uri="{FF2B5EF4-FFF2-40B4-BE49-F238E27FC236}">
                  <a16:creationId xmlns:a16="http://schemas.microsoft.com/office/drawing/2014/main" id="{F3B48746-6558-4C95-BF80-FD07D0E9A756}"/>
                </a:ext>
              </a:extLst>
            </p:cNvPr>
            <p:cNvSpPr/>
            <p:nvPr/>
          </p:nvSpPr>
          <p:spPr>
            <a:xfrm>
              <a:off x="457200" y="1609446"/>
              <a:ext cx="8229600" cy="1391130"/>
            </a:xfrm>
            <a:custGeom>
              <a:avLst/>
              <a:gdLst>
                <a:gd name="connsiteX0" fmla="*/ 0 w 8229600"/>
                <a:gd name="connsiteY0" fmla="*/ 231860 h 1391130"/>
                <a:gd name="connsiteX1" fmla="*/ 231860 w 8229600"/>
                <a:gd name="connsiteY1" fmla="*/ 0 h 1391130"/>
                <a:gd name="connsiteX2" fmla="*/ 7997740 w 8229600"/>
                <a:gd name="connsiteY2" fmla="*/ 0 h 1391130"/>
                <a:gd name="connsiteX3" fmla="*/ 8229600 w 8229600"/>
                <a:gd name="connsiteY3" fmla="*/ 231860 h 1391130"/>
                <a:gd name="connsiteX4" fmla="*/ 8229600 w 8229600"/>
                <a:gd name="connsiteY4" fmla="*/ 1159270 h 1391130"/>
                <a:gd name="connsiteX5" fmla="*/ 7997740 w 8229600"/>
                <a:gd name="connsiteY5" fmla="*/ 1391130 h 1391130"/>
                <a:gd name="connsiteX6" fmla="*/ 231860 w 8229600"/>
                <a:gd name="connsiteY6" fmla="*/ 1391130 h 1391130"/>
                <a:gd name="connsiteX7" fmla="*/ 0 w 8229600"/>
                <a:gd name="connsiteY7" fmla="*/ 1159270 h 1391130"/>
                <a:gd name="connsiteX8" fmla="*/ 0 w 8229600"/>
                <a:gd name="connsiteY8" fmla="*/ 231860 h 139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91130">
                  <a:moveTo>
                    <a:pt x="0" y="231860"/>
                  </a:moveTo>
                  <a:cubicBezTo>
                    <a:pt x="0" y="103807"/>
                    <a:pt x="103807" y="0"/>
                    <a:pt x="231860" y="0"/>
                  </a:cubicBezTo>
                  <a:lnTo>
                    <a:pt x="7997740" y="0"/>
                  </a:lnTo>
                  <a:cubicBezTo>
                    <a:pt x="8125793" y="0"/>
                    <a:pt x="8229600" y="103807"/>
                    <a:pt x="8229600" y="231860"/>
                  </a:cubicBezTo>
                  <a:lnTo>
                    <a:pt x="8229600" y="1159270"/>
                  </a:lnTo>
                  <a:cubicBezTo>
                    <a:pt x="8229600" y="1287323"/>
                    <a:pt x="8125793" y="1391130"/>
                    <a:pt x="7997740" y="1391130"/>
                  </a:cubicBezTo>
                  <a:lnTo>
                    <a:pt x="231860" y="1391130"/>
                  </a:lnTo>
                  <a:cubicBezTo>
                    <a:pt x="103807" y="1391130"/>
                    <a:pt x="0" y="1287323"/>
                    <a:pt x="0" y="1159270"/>
                  </a:cubicBezTo>
                  <a:lnTo>
                    <a:pt x="0" y="23186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88889" tIns="288889" rIns="288889" bIns="288889" numCol="1" spcCol="1270" anchor="ctr" anchorCtr="0">
              <a:noAutofit/>
            </a:bodyPr>
            <a:lstStyle/>
            <a:p>
              <a:pPr marL="0" lvl="0" indent="0" algn="l" defTabSz="2578100">
                <a:lnSpc>
                  <a:spcPct val="90000"/>
                </a:lnSpc>
                <a:spcBef>
                  <a:spcPct val="0"/>
                </a:spcBef>
                <a:spcAft>
                  <a:spcPct val="35000"/>
                </a:spcAft>
                <a:buNone/>
              </a:pPr>
              <a:r>
                <a:rPr lang="en-US" sz="5800" kern="1200" dirty="0"/>
                <a:t>Exercised appropriately</a:t>
              </a:r>
            </a:p>
          </p:txBody>
        </p:sp>
        <p:sp>
          <p:nvSpPr>
            <p:cNvPr id="5" name="Freeform: Shape 4">
              <a:extLst>
                <a:ext uri="{FF2B5EF4-FFF2-40B4-BE49-F238E27FC236}">
                  <a16:creationId xmlns:a16="http://schemas.microsoft.com/office/drawing/2014/main" id="{EC1A0DE9-A5B5-4E76-9439-52D06649E107}"/>
                </a:ext>
              </a:extLst>
            </p:cNvPr>
            <p:cNvSpPr/>
            <p:nvPr/>
          </p:nvSpPr>
          <p:spPr>
            <a:xfrm>
              <a:off x="457200" y="3167616"/>
              <a:ext cx="8229600" cy="1391130"/>
            </a:xfrm>
            <a:custGeom>
              <a:avLst/>
              <a:gdLst>
                <a:gd name="connsiteX0" fmla="*/ 0 w 8229600"/>
                <a:gd name="connsiteY0" fmla="*/ 231860 h 1391130"/>
                <a:gd name="connsiteX1" fmla="*/ 231860 w 8229600"/>
                <a:gd name="connsiteY1" fmla="*/ 0 h 1391130"/>
                <a:gd name="connsiteX2" fmla="*/ 7997740 w 8229600"/>
                <a:gd name="connsiteY2" fmla="*/ 0 h 1391130"/>
                <a:gd name="connsiteX3" fmla="*/ 8229600 w 8229600"/>
                <a:gd name="connsiteY3" fmla="*/ 231860 h 1391130"/>
                <a:gd name="connsiteX4" fmla="*/ 8229600 w 8229600"/>
                <a:gd name="connsiteY4" fmla="*/ 1159270 h 1391130"/>
                <a:gd name="connsiteX5" fmla="*/ 7997740 w 8229600"/>
                <a:gd name="connsiteY5" fmla="*/ 1391130 h 1391130"/>
                <a:gd name="connsiteX6" fmla="*/ 231860 w 8229600"/>
                <a:gd name="connsiteY6" fmla="*/ 1391130 h 1391130"/>
                <a:gd name="connsiteX7" fmla="*/ 0 w 8229600"/>
                <a:gd name="connsiteY7" fmla="*/ 1159270 h 1391130"/>
                <a:gd name="connsiteX8" fmla="*/ 0 w 8229600"/>
                <a:gd name="connsiteY8" fmla="*/ 231860 h 139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91130">
                  <a:moveTo>
                    <a:pt x="0" y="231860"/>
                  </a:moveTo>
                  <a:cubicBezTo>
                    <a:pt x="0" y="103807"/>
                    <a:pt x="103807" y="0"/>
                    <a:pt x="231860" y="0"/>
                  </a:cubicBezTo>
                  <a:lnTo>
                    <a:pt x="7997740" y="0"/>
                  </a:lnTo>
                  <a:cubicBezTo>
                    <a:pt x="8125793" y="0"/>
                    <a:pt x="8229600" y="103807"/>
                    <a:pt x="8229600" y="231860"/>
                  </a:cubicBezTo>
                  <a:lnTo>
                    <a:pt x="8229600" y="1159270"/>
                  </a:lnTo>
                  <a:cubicBezTo>
                    <a:pt x="8229600" y="1287323"/>
                    <a:pt x="8125793" y="1391130"/>
                    <a:pt x="7997740" y="1391130"/>
                  </a:cubicBezTo>
                  <a:lnTo>
                    <a:pt x="231860" y="1391130"/>
                  </a:lnTo>
                  <a:cubicBezTo>
                    <a:pt x="103807" y="1391130"/>
                    <a:pt x="0" y="1287323"/>
                    <a:pt x="0" y="1159270"/>
                  </a:cubicBezTo>
                  <a:lnTo>
                    <a:pt x="0" y="23186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88889" tIns="288889" rIns="288889" bIns="288889" numCol="1" spcCol="1270" anchor="ctr" anchorCtr="0">
              <a:noAutofit/>
            </a:bodyPr>
            <a:lstStyle/>
            <a:p>
              <a:pPr marL="0" lvl="0" indent="0" algn="l" defTabSz="2578100">
                <a:lnSpc>
                  <a:spcPct val="90000"/>
                </a:lnSpc>
                <a:spcBef>
                  <a:spcPct val="0"/>
                </a:spcBef>
                <a:spcAft>
                  <a:spcPct val="35000"/>
                </a:spcAft>
                <a:buNone/>
              </a:pPr>
              <a:r>
                <a:rPr lang="en-US" sz="5800" kern="1200" dirty="0"/>
                <a:t>Human element</a:t>
              </a:r>
            </a:p>
          </p:txBody>
        </p:sp>
        <p:sp>
          <p:nvSpPr>
            <p:cNvPr id="6" name="Freeform: Shape 5">
              <a:extLst>
                <a:ext uri="{FF2B5EF4-FFF2-40B4-BE49-F238E27FC236}">
                  <a16:creationId xmlns:a16="http://schemas.microsoft.com/office/drawing/2014/main" id="{78B3DAFF-3E78-4C81-8899-C1EC626664A9}"/>
                </a:ext>
              </a:extLst>
            </p:cNvPr>
            <p:cNvSpPr/>
            <p:nvPr/>
          </p:nvSpPr>
          <p:spPr>
            <a:xfrm>
              <a:off x="457200" y="4725786"/>
              <a:ext cx="8229600" cy="1391130"/>
            </a:xfrm>
            <a:custGeom>
              <a:avLst/>
              <a:gdLst>
                <a:gd name="connsiteX0" fmla="*/ 0 w 8229600"/>
                <a:gd name="connsiteY0" fmla="*/ 231860 h 1391130"/>
                <a:gd name="connsiteX1" fmla="*/ 231860 w 8229600"/>
                <a:gd name="connsiteY1" fmla="*/ 0 h 1391130"/>
                <a:gd name="connsiteX2" fmla="*/ 7997740 w 8229600"/>
                <a:gd name="connsiteY2" fmla="*/ 0 h 1391130"/>
                <a:gd name="connsiteX3" fmla="*/ 8229600 w 8229600"/>
                <a:gd name="connsiteY3" fmla="*/ 231860 h 1391130"/>
                <a:gd name="connsiteX4" fmla="*/ 8229600 w 8229600"/>
                <a:gd name="connsiteY4" fmla="*/ 1159270 h 1391130"/>
                <a:gd name="connsiteX5" fmla="*/ 7997740 w 8229600"/>
                <a:gd name="connsiteY5" fmla="*/ 1391130 h 1391130"/>
                <a:gd name="connsiteX6" fmla="*/ 231860 w 8229600"/>
                <a:gd name="connsiteY6" fmla="*/ 1391130 h 1391130"/>
                <a:gd name="connsiteX7" fmla="*/ 0 w 8229600"/>
                <a:gd name="connsiteY7" fmla="*/ 1159270 h 1391130"/>
                <a:gd name="connsiteX8" fmla="*/ 0 w 8229600"/>
                <a:gd name="connsiteY8" fmla="*/ 231860 h 139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91130">
                  <a:moveTo>
                    <a:pt x="0" y="231860"/>
                  </a:moveTo>
                  <a:cubicBezTo>
                    <a:pt x="0" y="103807"/>
                    <a:pt x="103807" y="0"/>
                    <a:pt x="231860" y="0"/>
                  </a:cubicBezTo>
                  <a:lnTo>
                    <a:pt x="7997740" y="0"/>
                  </a:lnTo>
                  <a:cubicBezTo>
                    <a:pt x="8125793" y="0"/>
                    <a:pt x="8229600" y="103807"/>
                    <a:pt x="8229600" y="231860"/>
                  </a:cubicBezTo>
                  <a:lnTo>
                    <a:pt x="8229600" y="1159270"/>
                  </a:lnTo>
                  <a:cubicBezTo>
                    <a:pt x="8229600" y="1287323"/>
                    <a:pt x="8125793" y="1391130"/>
                    <a:pt x="7997740" y="1391130"/>
                  </a:cubicBezTo>
                  <a:lnTo>
                    <a:pt x="231860" y="1391130"/>
                  </a:lnTo>
                  <a:cubicBezTo>
                    <a:pt x="103807" y="1391130"/>
                    <a:pt x="0" y="1287323"/>
                    <a:pt x="0" y="1159270"/>
                  </a:cubicBezTo>
                  <a:lnTo>
                    <a:pt x="0" y="23186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88889" tIns="288889" rIns="288889" bIns="288889" numCol="1" spcCol="1270" anchor="ctr" anchorCtr="0">
              <a:noAutofit/>
            </a:bodyPr>
            <a:lstStyle/>
            <a:p>
              <a:pPr marL="0" lvl="0" indent="0" algn="l" defTabSz="2578100">
                <a:lnSpc>
                  <a:spcPct val="90000"/>
                </a:lnSpc>
                <a:spcBef>
                  <a:spcPct val="0"/>
                </a:spcBef>
                <a:spcAft>
                  <a:spcPct val="35000"/>
                </a:spcAft>
                <a:buNone/>
              </a:pPr>
              <a:r>
                <a:rPr lang="en-US" sz="5800" kern="1200" dirty="0"/>
                <a:t>Coached and rewarded</a:t>
              </a:r>
            </a:p>
          </p:txBody>
        </p:sp>
      </p:gr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E86CDB89-433E-4D43-B1ED-97AFA9120F65}"/>
              </a:ext>
            </a:extLst>
          </p:cNvPr>
          <p:cNvSpPr>
            <a:spLocks noGrp="1"/>
          </p:cNvSpPr>
          <p:nvPr>
            <p:ph sz="quarter" idx="11"/>
          </p:nvPr>
        </p:nvSpPr>
        <p:spPr/>
        <p:txBody>
          <a:bodyPr/>
          <a:lstStyle/>
          <a:p>
            <a:endParaRPr lang="en-US"/>
          </a:p>
        </p:txBody>
      </p:sp>
      <p:sp>
        <p:nvSpPr>
          <p:cNvPr id="34818" name="Title 1"/>
          <p:cNvSpPr>
            <a:spLocks noGrp="1"/>
          </p:cNvSpPr>
          <p:nvPr>
            <p:ph type="title"/>
          </p:nvPr>
        </p:nvSpPr>
        <p:spPr/>
        <p:txBody>
          <a:bodyPr/>
          <a:lstStyle/>
          <a:p>
            <a:r>
              <a:rPr lang="en-US" dirty="0"/>
              <a:t>Control Methods</a:t>
            </a:r>
          </a:p>
        </p:txBody>
      </p:sp>
      <p:grpSp>
        <p:nvGrpSpPr>
          <p:cNvPr id="2" name="Group 1">
            <a:extLst>
              <a:ext uri="{FF2B5EF4-FFF2-40B4-BE49-F238E27FC236}">
                <a16:creationId xmlns:a16="http://schemas.microsoft.com/office/drawing/2014/main" id="{5F086ED8-36AC-4C3D-8E6C-A5134D250A86}"/>
              </a:ext>
            </a:extLst>
          </p:cNvPr>
          <p:cNvGrpSpPr/>
          <p:nvPr/>
        </p:nvGrpSpPr>
        <p:grpSpPr>
          <a:xfrm>
            <a:off x="460735" y="1601746"/>
            <a:ext cx="8222528" cy="4522869"/>
            <a:chOff x="460735" y="1601746"/>
            <a:chExt cx="8222528" cy="4522869"/>
          </a:xfrm>
        </p:grpSpPr>
        <p:sp>
          <p:nvSpPr>
            <p:cNvPr id="4" name="Arrow: Right 3">
              <a:extLst>
                <a:ext uri="{FF2B5EF4-FFF2-40B4-BE49-F238E27FC236}">
                  <a16:creationId xmlns:a16="http://schemas.microsoft.com/office/drawing/2014/main" id="{EDA3EA63-79C7-4278-BCB9-97811F9EDB6F}"/>
                </a:ext>
              </a:extLst>
            </p:cNvPr>
            <p:cNvSpPr/>
            <p:nvPr/>
          </p:nvSpPr>
          <p:spPr>
            <a:xfrm>
              <a:off x="5298198" y="1601746"/>
              <a:ext cx="3385065" cy="837568"/>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B80B465C-E43D-4E30-8A74-0F7E517FD5F3}"/>
                </a:ext>
              </a:extLst>
            </p:cNvPr>
            <p:cNvSpPr/>
            <p:nvPr/>
          </p:nvSpPr>
          <p:spPr>
            <a:xfrm>
              <a:off x="460735" y="1601746"/>
              <a:ext cx="4837462" cy="837568"/>
            </a:xfrm>
            <a:custGeom>
              <a:avLst/>
              <a:gdLst>
                <a:gd name="connsiteX0" fmla="*/ 0 w 4837462"/>
                <a:gd name="connsiteY0" fmla="*/ 139597 h 837568"/>
                <a:gd name="connsiteX1" fmla="*/ 139597 w 4837462"/>
                <a:gd name="connsiteY1" fmla="*/ 0 h 837568"/>
                <a:gd name="connsiteX2" fmla="*/ 4697865 w 4837462"/>
                <a:gd name="connsiteY2" fmla="*/ 0 h 837568"/>
                <a:gd name="connsiteX3" fmla="*/ 4837462 w 4837462"/>
                <a:gd name="connsiteY3" fmla="*/ 139597 h 837568"/>
                <a:gd name="connsiteX4" fmla="*/ 4837462 w 4837462"/>
                <a:gd name="connsiteY4" fmla="*/ 697971 h 837568"/>
                <a:gd name="connsiteX5" fmla="*/ 4697865 w 4837462"/>
                <a:gd name="connsiteY5" fmla="*/ 837568 h 837568"/>
                <a:gd name="connsiteX6" fmla="*/ 139597 w 4837462"/>
                <a:gd name="connsiteY6" fmla="*/ 837568 h 837568"/>
                <a:gd name="connsiteX7" fmla="*/ 0 w 4837462"/>
                <a:gd name="connsiteY7" fmla="*/ 697971 h 837568"/>
                <a:gd name="connsiteX8" fmla="*/ 0 w 4837462"/>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7462" h="837568">
                  <a:moveTo>
                    <a:pt x="0" y="139597"/>
                  </a:moveTo>
                  <a:cubicBezTo>
                    <a:pt x="0" y="62500"/>
                    <a:pt x="62500" y="0"/>
                    <a:pt x="139597" y="0"/>
                  </a:cubicBezTo>
                  <a:lnTo>
                    <a:pt x="4697865" y="0"/>
                  </a:lnTo>
                  <a:cubicBezTo>
                    <a:pt x="4774962" y="0"/>
                    <a:pt x="4837462" y="62500"/>
                    <a:pt x="4837462" y="139597"/>
                  </a:cubicBezTo>
                  <a:lnTo>
                    <a:pt x="4837462" y="697971"/>
                  </a:lnTo>
                  <a:cubicBezTo>
                    <a:pt x="4837462" y="775068"/>
                    <a:pt x="4774962" y="837568"/>
                    <a:pt x="4697865"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00907" tIns="120897" rIns="200907" bIns="120897" numCol="1" spcCol="1270" anchor="ctr" anchorCtr="0">
              <a:noAutofit/>
            </a:bodyPr>
            <a:lstStyle/>
            <a:p>
              <a:pPr marL="0" lvl="0" indent="0" algn="r" defTabSz="1866900">
                <a:lnSpc>
                  <a:spcPct val="90000"/>
                </a:lnSpc>
                <a:spcBef>
                  <a:spcPct val="0"/>
                </a:spcBef>
                <a:spcAft>
                  <a:spcPct val="35000"/>
                </a:spcAft>
                <a:buNone/>
              </a:pPr>
              <a:r>
                <a:rPr lang="en-US" sz="4200" b="0" kern="1200" dirty="0"/>
                <a:t>Bureaucratic </a:t>
              </a:r>
            </a:p>
          </p:txBody>
        </p:sp>
        <p:sp>
          <p:nvSpPr>
            <p:cNvPr id="6" name="Arrow: Right 5">
              <a:extLst>
                <a:ext uri="{FF2B5EF4-FFF2-40B4-BE49-F238E27FC236}">
                  <a16:creationId xmlns:a16="http://schemas.microsoft.com/office/drawing/2014/main" id="{5C70F7F9-A970-49DF-99A2-384218B57D57}"/>
                </a:ext>
              </a:extLst>
            </p:cNvPr>
            <p:cNvSpPr/>
            <p:nvPr/>
          </p:nvSpPr>
          <p:spPr>
            <a:xfrm>
              <a:off x="5298198" y="2523072"/>
              <a:ext cx="3385065" cy="837568"/>
            </a:xfrm>
            <a:prstGeom prst="rightArrow">
              <a:avLst>
                <a:gd name="adj1" fmla="val 75000"/>
                <a:gd name="adj2" fmla="val 50000"/>
              </a:avLst>
            </a:prstGeom>
          </p:spPr>
          <p:style>
            <a:lnRef idx="2">
              <a:schemeClr val="accent2">
                <a:tint val="40000"/>
                <a:alpha val="90000"/>
                <a:hueOff val="1256455"/>
                <a:satOff val="-1094"/>
                <a:lumOff val="-1"/>
                <a:alphaOff val="0"/>
              </a:schemeClr>
            </a:lnRef>
            <a:fillRef idx="1">
              <a:schemeClr val="accent2">
                <a:tint val="40000"/>
                <a:alpha val="90000"/>
                <a:hueOff val="1256455"/>
                <a:satOff val="-1094"/>
                <a:lumOff val="-1"/>
                <a:alphaOff val="0"/>
              </a:schemeClr>
            </a:fillRef>
            <a:effectRef idx="0">
              <a:schemeClr val="accent2">
                <a:tint val="40000"/>
                <a:alpha val="90000"/>
                <a:hueOff val="1256455"/>
                <a:satOff val="-1094"/>
                <a:lumOff val="-1"/>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FC4D8A14-B568-4EA3-88F8-79ED51412E43}"/>
                </a:ext>
              </a:extLst>
            </p:cNvPr>
            <p:cNvSpPr/>
            <p:nvPr/>
          </p:nvSpPr>
          <p:spPr>
            <a:xfrm>
              <a:off x="460735" y="2523072"/>
              <a:ext cx="4837462" cy="837568"/>
            </a:xfrm>
            <a:custGeom>
              <a:avLst/>
              <a:gdLst>
                <a:gd name="connsiteX0" fmla="*/ 0 w 4837462"/>
                <a:gd name="connsiteY0" fmla="*/ 139597 h 837568"/>
                <a:gd name="connsiteX1" fmla="*/ 139597 w 4837462"/>
                <a:gd name="connsiteY1" fmla="*/ 0 h 837568"/>
                <a:gd name="connsiteX2" fmla="*/ 4697865 w 4837462"/>
                <a:gd name="connsiteY2" fmla="*/ 0 h 837568"/>
                <a:gd name="connsiteX3" fmla="*/ 4837462 w 4837462"/>
                <a:gd name="connsiteY3" fmla="*/ 139597 h 837568"/>
                <a:gd name="connsiteX4" fmla="*/ 4837462 w 4837462"/>
                <a:gd name="connsiteY4" fmla="*/ 697971 h 837568"/>
                <a:gd name="connsiteX5" fmla="*/ 4697865 w 4837462"/>
                <a:gd name="connsiteY5" fmla="*/ 837568 h 837568"/>
                <a:gd name="connsiteX6" fmla="*/ 139597 w 4837462"/>
                <a:gd name="connsiteY6" fmla="*/ 837568 h 837568"/>
                <a:gd name="connsiteX7" fmla="*/ 0 w 4837462"/>
                <a:gd name="connsiteY7" fmla="*/ 697971 h 837568"/>
                <a:gd name="connsiteX8" fmla="*/ 0 w 4837462"/>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7462" h="837568">
                  <a:moveTo>
                    <a:pt x="0" y="139597"/>
                  </a:moveTo>
                  <a:cubicBezTo>
                    <a:pt x="0" y="62500"/>
                    <a:pt x="62500" y="0"/>
                    <a:pt x="139597" y="0"/>
                  </a:cubicBezTo>
                  <a:lnTo>
                    <a:pt x="4697865" y="0"/>
                  </a:lnTo>
                  <a:cubicBezTo>
                    <a:pt x="4774962" y="0"/>
                    <a:pt x="4837462" y="62500"/>
                    <a:pt x="4837462" y="139597"/>
                  </a:cubicBezTo>
                  <a:lnTo>
                    <a:pt x="4837462" y="697971"/>
                  </a:lnTo>
                  <a:cubicBezTo>
                    <a:pt x="4837462" y="775068"/>
                    <a:pt x="4774962" y="837568"/>
                    <a:pt x="4697865"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2">
                <a:hueOff val="1170380"/>
                <a:satOff val="-1460"/>
                <a:lumOff val="343"/>
                <a:alphaOff val="0"/>
              </a:schemeClr>
            </a:fillRef>
            <a:effectRef idx="0">
              <a:schemeClr val="accent2">
                <a:hueOff val="1170380"/>
                <a:satOff val="-1460"/>
                <a:lumOff val="343"/>
                <a:alphaOff val="0"/>
              </a:schemeClr>
            </a:effectRef>
            <a:fontRef idx="minor">
              <a:schemeClr val="lt1"/>
            </a:fontRef>
          </p:style>
          <p:txBody>
            <a:bodyPr spcFirstLastPara="0" vert="horz" wrap="square" lIns="200907" tIns="120897" rIns="200907" bIns="120897" numCol="1" spcCol="1270" anchor="ctr" anchorCtr="0">
              <a:noAutofit/>
            </a:bodyPr>
            <a:lstStyle/>
            <a:p>
              <a:pPr marL="0" lvl="0" indent="0" algn="r" defTabSz="1866900">
                <a:lnSpc>
                  <a:spcPct val="90000"/>
                </a:lnSpc>
                <a:spcBef>
                  <a:spcPct val="0"/>
                </a:spcBef>
                <a:spcAft>
                  <a:spcPct val="35000"/>
                </a:spcAft>
                <a:buNone/>
              </a:pPr>
              <a:r>
                <a:rPr lang="en-US" sz="4200" b="0" kern="1200" dirty="0"/>
                <a:t>Financial </a:t>
              </a:r>
            </a:p>
          </p:txBody>
        </p:sp>
        <p:sp>
          <p:nvSpPr>
            <p:cNvPr id="8" name="Arrow: Right 7">
              <a:extLst>
                <a:ext uri="{FF2B5EF4-FFF2-40B4-BE49-F238E27FC236}">
                  <a16:creationId xmlns:a16="http://schemas.microsoft.com/office/drawing/2014/main" id="{7C8EFA35-19B0-42F4-8A51-4EE6DC32FBDC}"/>
                </a:ext>
              </a:extLst>
            </p:cNvPr>
            <p:cNvSpPr/>
            <p:nvPr/>
          </p:nvSpPr>
          <p:spPr>
            <a:xfrm>
              <a:off x="5298198" y="3444397"/>
              <a:ext cx="3385065" cy="837568"/>
            </a:xfrm>
            <a:prstGeom prst="rightArrow">
              <a:avLst>
                <a:gd name="adj1" fmla="val 75000"/>
                <a:gd name="adj2" fmla="val 50000"/>
              </a:avLst>
            </a:prstGeom>
          </p:spPr>
          <p:style>
            <a:lnRef idx="2">
              <a:schemeClr val="accent2">
                <a:tint val="40000"/>
                <a:alpha val="90000"/>
                <a:hueOff val="2512910"/>
                <a:satOff val="-2189"/>
                <a:lumOff val="-3"/>
                <a:alphaOff val="0"/>
              </a:schemeClr>
            </a:lnRef>
            <a:fillRef idx="1">
              <a:schemeClr val="accent2">
                <a:tint val="40000"/>
                <a:alpha val="90000"/>
                <a:hueOff val="2512910"/>
                <a:satOff val="-2189"/>
                <a:lumOff val="-3"/>
                <a:alphaOff val="0"/>
              </a:schemeClr>
            </a:fillRef>
            <a:effectRef idx="0">
              <a:schemeClr val="accent2">
                <a:tint val="40000"/>
                <a:alpha val="90000"/>
                <a:hueOff val="2512910"/>
                <a:satOff val="-2189"/>
                <a:lumOff val="-3"/>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359B7769-64F6-479E-A764-839E870B7232}"/>
                </a:ext>
              </a:extLst>
            </p:cNvPr>
            <p:cNvSpPr/>
            <p:nvPr/>
          </p:nvSpPr>
          <p:spPr>
            <a:xfrm>
              <a:off x="460735" y="3444397"/>
              <a:ext cx="4837462" cy="837568"/>
            </a:xfrm>
            <a:custGeom>
              <a:avLst/>
              <a:gdLst>
                <a:gd name="connsiteX0" fmla="*/ 0 w 4837462"/>
                <a:gd name="connsiteY0" fmla="*/ 139597 h 837568"/>
                <a:gd name="connsiteX1" fmla="*/ 139597 w 4837462"/>
                <a:gd name="connsiteY1" fmla="*/ 0 h 837568"/>
                <a:gd name="connsiteX2" fmla="*/ 4697865 w 4837462"/>
                <a:gd name="connsiteY2" fmla="*/ 0 h 837568"/>
                <a:gd name="connsiteX3" fmla="*/ 4837462 w 4837462"/>
                <a:gd name="connsiteY3" fmla="*/ 139597 h 837568"/>
                <a:gd name="connsiteX4" fmla="*/ 4837462 w 4837462"/>
                <a:gd name="connsiteY4" fmla="*/ 697971 h 837568"/>
                <a:gd name="connsiteX5" fmla="*/ 4697865 w 4837462"/>
                <a:gd name="connsiteY5" fmla="*/ 837568 h 837568"/>
                <a:gd name="connsiteX6" fmla="*/ 139597 w 4837462"/>
                <a:gd name="connsiteY6" fmla="*/ 837568 h 837568"/>
                <a:gd name="connsiteX7" fmla="*/ 0 w 4837462"/>
                <a:gd name="connsiteY7" fmla="*/ 697971 h 837568"/>
                <a:gd name="connsiteX8" fmla="*/ 0 w 4837462"/>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7462" h="837568">
                  <a:moveTo>
                    <a:pt x="0" y="139597"/>
                  </a:moveTo>
                  <a:cubicBezTo>
                    <a:pt x="0" y="62500"/>
                    <a:pt x="62500" y="0"/>
                    <a:pt x="139597" y="0"/>
                  </a:cubicBezTo>
                  <a:lnTo>
                    <a:pt x="4697865" y="0"/>
                  </a:lnTo>
                  <a:cubicBezTo>
                    <a:pt x="4774962" y="0"/>
                    <a:pt x="4837462" y="62500"/>
                    <a:pt x="4837462" y="139597"/>
                  </a:cubicBezTo>
                  <a:lnTo>
                    <a:pt x="4837462" y="697971"/>
                  </a:lnTo>
                  <a:cubicBezTo>
                    <a:pt x="4837462" y="775068"/>
                    <a:pt x="4774962" y="837568"/>
                    <a:pt x="4697865"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00907" tIns="120897" rIns="200907" bIns="120897" numCol="1" spcCol="1270" anchor="ctr" anchorCtr="0">
              <a:noAutofit/>
            </a:bodyPr>
            <a:lstStyle/>
            <a:p>
              <a:pPr marL="0" lvl="0" indent="0" algn="r" defTabSz="1866900">
                <a:lnSpc>
                  <a:spcPct val="90000"/>
                </a:lnSpc>
                <a:spcBef>
                  <a:spcPct val="0"/>
                </a:spcBef>
                <a:spcAft>
                  <a:spcPct val="35000"/>
                </a:spcAft>
                <a:buNone/>
              </a:pPr>
              <a:r>
                <a:rPr lang="en-US" sz="4200" b="0" kern="1200" dirty="0"/>
                <a:t>Quality </a:t>
              </a:r>
            </a:p>
          </p:txBody>
        </p:sp>
        <p:sp>
          <p:nvSpPr>
            <p:cNvPr id="10" name="Arrow: Right 9">
              <a:extLst>
                <a:ext uri="{FF2B5EF4-FFF2-40B4-BE49-F238E27FC236}">
                  <a16:creationId xmlns:a16="http://schemas.microsoft.com/office/drawing/2014/main" id="{960FCDEC-E4B1-4B11-85B0-71D70890B2AF}"/>
                </a:ext>
              </a:extLst>
            </p:cNvPr>
            <p:cNvSpPr/>
            <p:nvPr/>
          </p:nvSpPr>
          <p:spPr>
            <a:xfrm>
              <a:off x="5298198" y="4365722"/>
              <a:ext cx="3385065" cy="837568"/>
            </a:xfrm>
            <a:prstGeom prst="rightArrow">
              <a:avLst>
                <a:gd name="adj1" fmla="val 75000"/>
                <a:gd name="adj2" fmla="val 50000"/>
              </a:avLst>
            </a:prstGeom>
          </p:spPr>
          <p:style>
            <a:lnRef idx="2">
              <a:schemeClr val="accent2">
                <a:tint val="40000"/>
                <a:alpha val="90000"/>
                <a:hueOff val="3769366"/>
                <a:satOff val="-3283"/>
                <a:lumOff val="-4"/>
                <a:alphaOff val="0"/>
              </a:schemeClr>
            </a:lnRef>
            <a:fillRef idx="1">
              <a:schemeClr val="accent2">
                <a:tint val="40000"/>
                <a:alpha val="90000"/>
                <a:hueOff val="3769366"/>
                <a:satOff val="-3283"/>
                <a:lumOff val="-4"/>
                <a:alphaOff val="0"/>
              </a:schemeClr>
            </a:fillRef>
            <a:effectRef idx="0">
              <a:schemeClr val="accent2">
                <a:tint val="40000"/>
                <a:alpha val="90000"/>
                <a:hueOff val="3769366"/>
                <a:satOff val="-3283"/>
                <a:lumOff val="-4"/>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5247239B-D191-43B3-88B5-358D6E7F5F7B}"/>
                </a:ext>
              </a:extLst>
            </p:cNvPr>
            <p:cNvSpPr/>
            <p:nvPr/>
          </p:nvSpPr>
          <p:spPr>
            <a:xfrm>
              <a:off x="460735" y="4365722"/>
              <a:ext cx="4837462" cy="837568"/>
            </a:xfrm>
            <a:custGeom>
              <a:avLst/>
              <a:gdLst>
                <a:gd name="connsiteX0" fmla="*/ 0 w 4837462"/>
                <a:gd name="connsiteY0" fmla="*/ 139597 h 837568"/>
                <a:gd name="connsiteX1" fmla="*/ 139597 w 4837462"/>
                <a:gd name="connsiteY1" fmla="*/ 0 h 837568"/>
                <a:gd name="connsiteX2" fmla="*/ 4697865 w 4837462"/>
                <a:gd name="connsiteY2" fmla="*/ 0 h 837568"/>
                <a:gd name="connsiteX3" fmla="*/ 4837462 w 4837462"/>
                <a:gd name="connsiteY3" fmla="*/ 139597 h 837568"/>
                <a:gd name="connsiteX4" fmla="*/ 4837462 w 4837462"/>
                <a:gd name="connsiteY4" fmla="*/ 697971 h 837568"/>
                <a:gd name="connsiteX5" fmla="*/ 4697865 w 4837462"/>
                <a:gd name="connsiteY5" fmla="*/ 837568 h 837568"/>
                <a:gd name="connsiteX6" fmla="*/ 139597 w 4837462"/>
                <a:gd name="connsiteY6" fmla="*/ 837568 h 837568"/>
                <a:gd name="connsiteX7" fmla="*/ 0 w 4837462"/>
                <a:gd name="connsiteY7" fmla="*/ 697971 h 837568"/>
                <a:gd name="connsiteX8" fmla="*/ 0 w 4837462"/>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7462" h="837568">
                  <a:moveTo>
                    <a:pt x="0" y="139597"/>
                  </a:moveTo>
                  <a:cubicBezTo>
                    <a:pt x="0" y="62500"/>
                    <a:pt x="62500" y="0"/>
                    <a:pt x="139597" y="0"/>
                  </a:cubicBezTo>
                  <a:lnTo>
                    <a:pt x="4697865" y="0"/>
                  </a:lnTo>
                  <a:cubicBezTo>
                    <a:pt x="4774962" y="0"/>
                    <a:pt x="4837462" y="62500"/>
                    <a:pt x="4837462" y="139597"/>
                  </a:cubicBezTo>
                  <a:lnTo>
                    <a:pt x="4837462" y="697971"/>
                  </a:lnTo>
                  <a:cubicBezTo>
                    <a:pt x="4837462" y="775068"/>
                    <a:pt x="4774962" y="837568"/>
                    <a:pt x="4697865"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2">
                <a:hueOff val="3511139"/>
                <a:satOff val="-4379"/>
                <a:lumOff val="1030"/>
                <a:alphaOff val="0"/>
              </a:schemeClr>
            </a:fillRef>
            <a:effectRef idx="0">
              <a:schemeClr val="accent2">
                <a:hueOff val="3511139"/>
                <a:satOff val="-4379"/>
                <a:lumOff val="1030"/>
                <a:alphaOff val="0"/>
              </a:schemeClr>
            </a:effectRef>
            <a:fontRef idx="minor">
              <a:schemeClr val="lt1"/>
            </a:fontRef>
          </p:style>
          <p:txBody>
            <a:bodyPr spcFirstLastPara="0" vert="horz" wrap="square" lIns="200907" tIns="120897" rIns="200907" bIns="120897" numCol="1" spcCol="1270" anchor="ctr" anchorCtr="0">
              <a:noAutofit/>
            </a:bodyPr>
            <a:lstStyle/>
            <a:p>
              <a:pPr marL="0" lvl="0" indent="0" algn="r" defTabSz="1866900">
                <a:lnSpc>
                  <a:spcPct val="90000"/>
                </a:lnSpc>
                <a:spcBef>
                  <a:spcPct val="0"/>
                </a:spcBef>
                <a:spcAft>
                  <a:spcPct val="35000"/>
                </a:spcAft>
                <a:buNone/>
              </a:pPr>
              <a:r>
                <a:rPr lang="en-US" sz="4200" b="0" kern="1200" dirty="0"/>
                <a:t>Team </a:t>
              </a:r>
            </a:p>
          </p:txBody>
        </p:sp>
        <p:sp>
          <p:nvSpPr>
            <p:cNvPr id="12" name="Arrow: Right 11">
              <a:extLst>
                <a:ext uri="{FF2B5EF4-FFF2-40B4-BE49-F238E27FC236}">
                  <a16:creationId xmlns:a16="http://schemas.microsoft.com/office/drawing/2014/main" id="{C6BC07A4-0B78-4A4B-AEE5-F8045B284296}"/>
                </a:ext>
              </a:extLst>
            </p:cNvPr>
            <p:cNvSpPr/>
            <p:nvPr/>
          </p:nvSpPr>
          <p:spPr>
            <a:xfrm>
              <a:off x="5298198" y="5287047"/>
              <a:ext cx="3385065" cy="837568"/>
            </a:xfrm>
            <a:prstGeom prst="rightArrow">
              <a:avLst>
                <a:gd name="adj1" fmla="val 75000"/>
                <a:gd name="adj2" fmla="val 50000"/>
              </a:avLst>
            </a:pr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sp>
        <p:sp>
          <p:nvSpPr>
            <p:cNvPr id="13" name="Freeform: Shape 12">
              <a:extLst>
                <a:ext uri="{FF2B5EF4-FFF2-40B4-BE49-F238E27FC236}">
                  <a16:creationId xmlns:a16="http://schemas.microsoft.com/office/drawing/2014/main" id="{C33BD59C-A4E2-4E63-A818-64B15E65F9EB}"/>
                </a:ext>
              </a:extLst>
            </p:cNvPr>
            <p:cNvSpPr/>
            <p:nvPr/>
          </p:nvSpPr>
          <p:spPr>
            <a:xfrm>
              <a:off x="460735" y="5287047"/>
              <a:ext cx="4837462" cy="837568"/>
            </a:xfrm>
            <a:custGeom>
              <a:avLst/>
              <a:gdLst>
                <a:gd name="connsiteX0" fmla="*/ 0 w 4837462"/>
                <a:gd name="connsiteY0" fmla="*/ 139597 h 837568"/>
                <a:gd name="connsiteX1" fmla="*/ 139597 w 4837462"/>
                <a:gd name="connsiteY1" fmla="*/ 0 h 837568"/>
                <a:gd name="connsiteX2" fmla="*/ 4697865 w 4837462"/>
                <a:gd name="connsiteY2" fmla="*/ 0 h 837568"/>
                <a:gd name="connsiteX3" fmla="*/ 4837462 w 4837462"/>
                <a:gd name="connsiteY3" fmla="*/ 139597 h 837568"/>
                <a:gd name="connsiteX4" fmla="*/ 4837462 w 4837462"/>
                <a:gd name="connsiteY4" fmla="*/ 697971 h 837568"/>
                <a:gd name="connsiteX5" fmla="*/ 4697865 w 4837462"/>
                <a:gd name="connsiteY5" fmla="*/ 837568 h 837568"/>
                <a:gd name="connsiteX6" fmla="*/ 139597 w 4837462"/>
                <a:gd name="connsiteY6" fmla="*/ 837568 h 837568"/>
                <a:gd name="connsiteX7" fmla="*/ 0 w 4837462"/>
                <a:gd name="connsiteY7" fmla="*/ 697971 h 837568"/>
                <a:gd name="connsiteX8" fmla="*/ 0 w 4837462"/>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7462" h="837568">
                  <a:moveTo>
                    <a:pt x="0" y="139597"/>
                  </a:moveTo>
                  <a:cubicBezTo>
                    <a:pt x="0" y="62500"/>
                    <a:pt x="62500" y="0"/>
                    <a:pt x="139597" y="0"/>
                  </a:cubicBezTo>
                  <a:lnTo>
                    <a:pt x="4697865" y="0"/>
                  </a:lnTo>
                  <a:cubicBezTo>
                    <a:pt x="4774962" y="0"/>
                    <a:pt x="4837462" y="62500"/>
                    <a:pt x="4837462" y="139597"/>
                  </a:cubicBezTo>
                  <a:lnTo>
                    <a:pt x="4837462" y="697971"/>
                  </a:lnTo>
                  <a:cubicBezTo>
                    <a:pt x="4837462" y="775068"/>
                    <a:pt x="4774962" y="837568"/>
                    <a:pt x="4697865"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00907" tIns="120897" rIns="200907" bIns="120897" numCol="1" spcCol="1270" anchor="ctr" anchorCtr="0">
              <a:noAutofit/>
            </a:bodyPr>
            <a:lstStyle/>
            <a:p>
              <a:pPr marL="0" lvl="0" indent="0" algn="r" defTabSz="1866900">
                <a:lnSpc>
                  <a:spcPct val="90000"/>
                </a:lnSpc>
                <a:spcBef>
                  <a:spcPct val="0"/>
                </a:spcBef>
                <a:spcAft>
                  <a:spcPct val="35000"/>
                </a:spcAft>
                <a:buNone/>
              </a:pPr>
              <a:r>
                <a:rPr lang="en-US" sz="4200" b="0" kern="1200" dirty="0"/>
                <a:t>Culture</a:t>
              </a:r>
            </a:p>
          </p:txBody>
        </p:sp>
      </p:gr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27FE0F55-BCA2-4963-AE22-EFDA78C1E944}"/>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noProof="0" dirty="0"/>
              <a:t>Case Study</a:t>
            </a:r>
          </a:p>
        </p:txBody>
      </p:sp>
      <p:grpSp>
        <p:nvGrpSpPr>
          <p:cNvPr id="3" name="Group 2">
            <a:extLst>
              <a:ext uri="{FF2B5EF4-FFF2-40B4-BE49-F238E27FC236}">
                <a16:creationId xmlns:a16="http://schemas.microsoft.com/office/drawing/2014/main" id="{6F96940B-0822-437A-ADF5-4090AD92BF97}"/>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65554E79-DEC6-4C75-AF47-59DC8D5368E7}"/>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Paul lost his head sitting at the controls of the entire work force</a:t>
              </a:r>
            </a:p>
          </p:txBody>
        </p:sp>
        <p:sp>
          <p:nvSpPr>
            <p:cNvPr id="5" name="Rectangle: Rounded Corners 4">
              <a:extLst>
                <a:ext uri="{FF2B5EF4-FFF2-40B4-BE49-F238E27FC236}">
                  <a16:creationId xmlns:a16="http://schemas.microsoft.com/office/drawing/2014/main" id="{F944F0C6-1B8E-4309-A935-F887A6B65FD8}"/>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F33ACB33-EBDA-457B-ABA8-ABF78CAE10D4}"/>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Nancy, saw that he had no clear vision of how to lead a team without hovering over them </a:t>
              </a:r>
            </a:p>
          </p:txBody>
        </p:sp>
        <p:sp>
          <p:nvSpPr>
            <p:cNvPr id="7" name="Rectangle: Rounded Corners 6">
              <a:extLst>
                <a:ext uri="{FF2B5EF4-FFF2-40B4-BE49-F238E27FC236}">
                  <a16:creationId xmlns:a16="http://schemas.microsoft.com/office/drawing/2014/main" id="{BC138FD2-D49B-4915-AD2B-75D21D175DFD}"/>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A7D8BC3D-A40A-49E8-9AB4-C2840DDD8CC1}"/>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Nancy offered some great suggestions </a:t>
              </a:r>
            </a:p>
          </p:txBody>
        </p:sp>
        <p:sp>
          <p:nvSpPr>
            <p:cNvPr id="9" name="Rectangle: Rounded Corners 8">
              <a:extLst>
                <a:ext uri="{FF2B5EF4-FFF2-40B4-BE49-F238E27FC236}">
                  <a16:creationId xmlns:a16="http://schemas.microsoft.com/office/drawing/2014/main" id="{C919374F-99AA-48C2-913D-65F1B196F95A}"/>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C77330C7-E207-4AF0-96B0-80B99F05D518}"/>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Paul was  then able to chart and coordinate all of his team</a:t>
              </a:r>
            </a:p>
          </p:txBody>
        </p:sp>
      </p:grpSp>
    </p:spTree>
    <p:extLst>
      <p:ext uri="{BB962C8B-B14F-4D97-AF65-F5344CB8AC3E}">
        <p14:creationId xmlns:p14="http://schemas.microsoft.com/office/powerpoint/2010/main" val="131588409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Middle managers are responsible for __________ operations.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Disrupting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Controlling</a:t>
            </a:r>
          </a:p>
          <a:p>
            <a:pPr marL="685800" lvl="0">
              <a:lnSpc>
                <a:spcPct val="115000"/>
              </a:lnSpc>
              <a:spcBef>
                <a:spcPts val="0"/>
              </a:spcBef>
              <a:spcAft>
                <a:spcPts val="0"/>
              </a:spcAft>
              <a:buFont typeface="+mj-lt"/>
              <a:buAutoNum type="alphaLcParenR"/>
            </a:pPr>
            <a:r>
              <a:rPr lang="en-US" dirty="0">
                <a:ea typeface="Times New Roman"/>
                <a:cs typeface="Times New Roman"/>
              </a:rPr>
              <a:t>Causing</a:t>
            </a:r>
          </a:p>
          <a:p>
            <a:pPr marL="685800" lvl="0">
              <a:lnSpc>
                <a:spcPct val="115000"/>
              </a:lnSpc>
              <a:spcBef>
                <a:spcPts val="0"/>
              </a:spcBef>
              <a:spcAft>
                <a:spcPts val="0"/>
              </a:spcAft>
              <a:buFont typeface="+mj-lt"/>
              <a:buAutoNum type="alphaLcParenR"/>
            </a:pPr>
            <a:r>
              <a:rPr lang="en-US" dirty="0">
                <a:ea typeface="Times New Roman"/>
                <a:cs typeface="Times New Roman"/>
              </a:rPr>
              <a:t>Undermining</a:t>
            </a:r>
          </a:p>
          <a:p>
            <a:pPr marL="342900" lvl="0">
              <a:lnSpc>
                <a:spcPct val="115000"/>
              </a:lnSpc>
              <a:spcBef>
                <a:spcPts val="1200"/>
              </a:spcBef>
              <a:spcAft>
                <a:spcPts val="1000"/>
              </a:spcAft>
              <a:buFont typeface="+mj-lt"/>
              <a:buAutoNum type="arabicPeriod" startAt="2"/>
            </a:pPr>
            <a:r>
              <a:rPr lang="en-US" dirty="0">
                <a:ea typeface="Times New Roman"/>
                <a:cs typeface="Times New Roman"/>
              </a:rPr>
              <a:t>________ is simply the actions that managers take after making decisions.</a:t>
            </a:r>
          </a:p>
          <a:p>
            <a:pPr marL="685800" lvl="0">
              <a:lnSpc>
                <a:spcPct val="115000"/>
              </a:lnSpc>
              <a:spcBef>
                <a:spcPts val="0"/>
              </a:spcBef>
              <a:spcAft>
                <a:spcPts val="0"/>
              </a:spcAft>
              <a:buFont typeface="+mj-lt"/>
              <a:buAutoNum type="alphaLcParenR"/>
            </a:pPr>
            <a:r>
              <a:rPr lang="en-US" dirty="0">
                <a:ea typeface="Times New Roman"/>
                <a:cs typeface="Times New Roman"/>
              </a:rPr>
              <a:t>Control</a:t>
            </a:r>
          </a:p>
          <a:p>
            <a:pPr marL="685800" lvl="0">
              <a:lnSpc>
                <a:spcPct val="115000"/>
              </a:lnSpc>
              <a:spcBef>
                <a:spcPts val="0"/>
              </a:spcBef>
              <a:spcAft>
                <a:spcPts val="0"/>
              </a:spcAft>
              <a:buFont typeface="+mj-lt"/>
              <a:buAutoNum type="alphaLcParenR"/>
            </a:pPr>
            <a:r>
              <a:rPr lang="en-US" dirty="0">
                <a:ea typeface="Times New Roman"/>
                <a:cs typeface="Times New Roman"/>
              </a:rPr>
              <a:t>Convincing</a:t>
            </a:r>
          </a:p>
          <a:p>
            <a:pPr marL="685800" lvl="0">
              <a:lnSpc>
                <a:spcPct val="115000"/>
              </a:lnSpc>
              <a:spcBef>
                <a:spcPts val="0"/>
              </a:spcBef>
              <a:spcAft>
                <a:spcPts val="0"/>
              </a:spcAft>
              <a:buFont typeface="+mj-lt"/>
              <a:buAutoNum type="alphaLcParenR"/>
            </a:pPr>
            <a:r>
              <a:rPr lang="en-US" dirty="0">
                <a:ea typeface="Times New Roman"/>
                <a:cs typeface="Times New Roman"/>
              </a:rPr>
              <a:t>Conniving</a:t>
            </a:r>
          </a:p>
          <a:p>
            <a:pPr marL="685800" lvl="0">
              <a:lnSpc>
                <a:spcPct val="115000"/>
              </a:lnSpc>
              <a:spcBef>
                <a:spcPts val="0"/>
              </a:spcBef>
              <a:spcAft>
                <a:spcPts val="0"/>
              </a:spcAft>
              <a:buFont typeface="+mj-lt"/>
              <a:buAutoNum type="alphaLcParenR"/>
            </a:pPr>
            <a:r>
              <a:rPr lang="en-US" dirty="0">
                <a:ea typeface="Times New Roman"/>
                <a:cs typeface="Times New Roman"/>
              </a:rPr>
              <a:t>Coordinating</a:t>
            </a:r>
          </a:p>
          <a:p>
            <a:endParaRPr lang="en-US" dirty="0"/>
          </a:p>
        </p:txBody>
      </p:sp>
    </p:spTree>
    <p:extLst>
      <p:ext uri="{BB962C8B-B14F-4D97-AF65-F5344CB8AC3E}">
        <p14:creationId xmlns:p14="http://schemas.microsoft.com/office/powerpoint/2010/main" val="302685253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Management control is used to direct and ________ operations.</a:t>
            </a:r>
          </a:p>
          <a:p>
            <a:pPr marL="685800" lvl="0">
              <a:lnSpc>
                <a:spcPct val="115000"/>
              </a:lnSpc>
              <a:spcBef>
                <a:spcPts val="0"/>
              </a:spcBef>
              <a:spcAft>
                <a:spcPts val="0"/>
              </a:spcAft>
              <a:buFont typeface="+mj-lt"/>
              <a:buAutoNum type="alphaLcParenR"/>
            </a:pPr>
            <a:r>
              <a:rPr lang="en-US" dirty="0">
                <a:ea typeface="Times New Roman"/>
                <a:cs typeface="Times New Roman"/>
              </a:rPr>
              <a:t>Halt</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Encourage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Guide</a:t>
            </a:r>
          </a:p>
          <a:p>
            <a:pPr marL="685800" lvl="0">
              <a:lnSpc>
                <a:spcPct val="115000"/>
              </a:lnSpc>
              <a:spcBef>
                <a:spcPts val="0"/>
              </a:spcBef>
              <a:spcAft>
                <a:spcPts val="0"/>
              </a:spcAft>
              <a:buFont typeface="+mj-lt"/>
              <a:buAutoNum type="alphaLcParenR"/>
            </a:pPr>
            <a:r>
              <a:rPr lang="en-US" dirty="0">
                <a:ea typeface="Times New Roman"/>
                <a:cs typeface="Times New Roman"/>
              </a:rPr>
              <a:t>Change</a:t>
            </a:r>
          </a:p>
          <a:p>
            <a:pPr marL="342900" lvl="0">
              <a:lnSpc>
                <a:spcPct val="115000"/>
              </a:lnSpc>
              <a:spcBef>
                <a:spcPts val="1200"/>
              </a:spcBef>
              <a:spcAft>
                <a:spcPts val="1000"/>
              </a:spcAft>
              <a:buFont typeface="+mj-lt"/>
              <a:buAutoNum type="arabicPeriod" startAt="4"/>
            </a:pPr>
            <a:r>
              <a:rPr lang="en-US" dirty="0">
                <a:ea typeface="Times New Roman"/>
                <a:cs typeface="Times New Roman"/>
              </a:rPr>
              <a:t>What are the two types of control?</a:t>
            </a:r>
          </a:p>
          <a:p>
            <a:pPr marL="685800" lvl="0">
              <a:lnSpc>
                <a:spcPct val="115000"/>
              </a:lnSpc>
              <a:spcBef>
                <a:spcPts val="0"/>
              </a:spcBef>
              <a:spcAft>
                <a:spcPts val="0"/>
              </a:spcAft>
              <a:buFont typeface="+mj-lt"/>
              <a:buAutoNum type="alphaLcParenR"/>
            </a:pPr>
            <a:r>
              <a:rPr lang="en-US" dirty="0">
                <a:ea typeface="Times New Roman"/>
                <a:cs typeface="Times New Roman"/>
              </a:rPr>
              <a:t>Manipulative and Dominant</a:t>
            </a:r>
          </a:p>
          <a:p>
            <a:pPr marL="685800" lvl="0">
              <a:lnSpc>
                <a:spcPct val="115000"/>
              </a:lnSpc>
              <a:spcBef>
                <a:spcPts val="0"/>
              </a:spcBef>
              <a:spcAft>
                <a:spcPts val="0"/>
              </a:spcAft>
              <a:buFont typeface="+mj-lt"/>
              <a:buAutoNum type="alphaLcParenR"/>
            </a:pPr>
            <a:r>
              <a:rPr lang="en-US" dirty="0">
                <a:ea typeface="Times New Roman"/>
                <a:cs typeface="Times New Roman"/>
              </a:rPr>
              <a:t>Aggressive and Oppressive</a:t>
            </a:r>
          </a:p>
          <a:p>
            <a:pPr marL="685800" lvl="0">
              <a:lnSpc>
                <a:spcPct val="115000"/>
              </a:lnSpc>
              <a:spcBef>
                <a:spcPts val="0"/>
              </a:spcBef>
              <a:spcAft>
                <a:spcPts val="0"/>
              </a:spcAft>
              <a:buFont typeface="+mj-lt"/>
              <a:buAutoNum type="alphaLcParenR"/>
            </a:pPr>
            <a:r>
              <a:rPr lang="en-US" dirty="0">
                <a:ea typeface="Times New Roman"/>
                <a:cs typeface="Times New Roman"/>
              </a:rPr>
              <a:t>Regulative and Normative</a:t>
            </a:r>
          </a:p>
          <a:p>
            <a:pPr marL="685800" lvl="0">
              <a:lnSpc>
                <a:spcPct val="115000"/>
              </a:lnSpc>
              <a:spcBef>
                <a:spcPts val="0"/>
              </a:spcBef>
              <a:spcAft>
                <a:spcPts val="0"/>
              </a:spcAft>
              <a:buFont typeface="+mj-lt"/>
              <a:buAutoNum type="alphaLcParenR"/>
            </a:pPr>
            <a:r>
              <a:rPr lang="en-US" dirty="0">
                <a:ea typeface="Times New Roman"/>
                <a:cs typeface="Times New Roman"/>
              </a:rPr>
              <a:t>Passive and Aggressive</a:t>
            </a:r>
          </a:p>
          <a:p>
            <a:endParaRPr lang="en-US" dirty="0"/>
          </a:p>
        </p:txBody>
      </p:sp>
    </p:spTree>
    <p:extLst>
      <p:ext uri="{BB962C8B-B14F-4D97-AF65-F5344CB8AC3E}">
        <p14:creationId xmlns:p14="http://schemas.microsoft.com/office/powerpoint/2010/main" val="138017561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What do regulative controls do?</a:t>
            </a:r>
          </a:p>
          <a:p>
            <a:pPr marL="685800" lvl="0">
              <a:lnSpc>
                <a:spcPct val="115000"/>
              </a:lnSpc>
              <a:spcBef>
                <a:spcPts val="0"/>
              </a:spcBef>
              <a:spcAft>
                <a:spcPts val="0"/>
              </a:spcAft>
              <a:buFont typeface="+mj-lt"/>
              <a:buAutoNum type="alphaLcParenR"/>
            </a:pPr>
            <a:r>
              <a:rPr lang="en-US" dirty="0">
                <a:ea typeface="Times New Roman"/>
                <a:cs typeface="Times New Roman"/>
              </a:rPr>
              <a:t>Regulate the policies and procedures of the company</a:t>
            </a:r>
          </a:p>
          <a:p>
            <a:pPr marL="685800" lvl="0">
              <a:lnSpc>
                <a:spcPct val="115000"/>
              </a:lnSpc>
              <a:spcBef>
                <a:spcPts val="0"/>
              </a:spcBef>
              <a:spcAft>
                <a:spcPts val="0"/>
              </a:spcAft>
              <a:buFont typeface="+mj-lt"/>
              <a:buAutoNum type="alphaLcParenR"/>
            </a:pPr>
            <a:r>
              <a:rPr lang="en-US" dirty="0">
                <a:ea typeface="Times New Roman"/>
                <a:cs typeface="Times New Roman"/>
              </a:rPr>
              <a:t>Control what employees do outside of work</a:t>
            </a:r>
          </a:p>
          <a:p>
            <a:pPr marL="685800" lvl="0">
              <a:lnSpc>
                <a:spcPct val="115000"/>
              </a:lnSpc>
              <a:spcBef>
                <a:spcPts val="0"/>
              </a:spcBef>
              <a:spcAft>
                <a:spcPts val="0"/>
              </a:spcAft>
              <a:buFont typeface="+mj-lt"/>
              <a:buAutoNum type="alphaLcParenR"/>
            </a:pPr>
            <a:r>
              <a:rPr lang="en-US" dirty="0">
                <a:ea typeface="Times New Roman"/>
                <a:cs typeface="Times New Roman"/>
              </a:rPr>
              <a:t>Control what their competitors do</a:t>
            </a:r>
          </a:p>
          <a:p>
            <a:pPr marL="685800" lvl="0">
              <a:lnSpc>
                <a:spcPct val="115000"/>
              </a:lnSpc>
              <a:spcBef>
                <a:spcPts val="0"/>
              </a:spcBef>
              <a:spcAft>
                <a:spcPts val="0"/>
              </a:spcAft>
              <a:buFont typeface="+mj-lt"/>
              <a:buAutoNum type="alphaLcParenR"/>
            </a:pPr>
            <a:r>
              <a:rPr lang="en-US" dirty="0">
                <a:ea typeface="Times New Roman"/>
                <a:cs typeface="Times New Roman"/>
              </a:rPr>
              <a:t>Regulate the buying habits of consumers</a:t>
            </a:r>
          </a:p>
          <a:p>
            <a:pPr marL="342900" lvl="0">
              <a:lnSpc>
                <a:spcPct val="115000"/>
              </a:lnSpc>
              <a:spcBef>
                <a:spcPts val="1200"/>
              </a:spcBef>
              <a:spcAft>
                <a:spcPts val="1000"/>
              </a:spcAft>
              <a:buFont typeface="+mj-lt"/>
              <a:buAutoNum type="arabicPeriod" startAt="6"/>
            </a:pPr>
            <a:r>
              <a:rPr lang="en-US" dirty="0">
                <a:ea typeface="Times New Roman"/>
                <a:cs typeface="Times New Roman"/>
              </a:rPr>
              <a:t>Normative control is the cultural behavior in __________ and organization.</a:t>
            </a:r>
          </a:p>
          <a:p>
            <a:pPr marL="685800" lvl="0">
              <a:lnSpc>
                <a:spcPct val="115000"/>
              </a:lnSpc>
              <a:spcBef>
                <a:spcPts val="0"/>
              </a:spcBef>
              <a:spcAft>
                <a:spcPts val="0"/>
              </a:spcAft>
              <a:buFont typeface="+mj-lt"/>
              <a:buAutoNum type="alphaLcParenR"/>
            </a:pPr>
            <a:r>
              <a:rPr lang="en-US" dirty="0">
                <a:ea typeface="Times New Roman"/>
                <a:cs typeface="Times New Roman"/>
              </a:rPr>
              <a:t>Teens</a:t>
            </a:r>
          </a:p>
          <a:p>
            <a:pPr marL="685800" lvl="0">
              <a:lnSpc>
                <a:spcPct val="115000"/>
              </a:lnSpc>
              <a:spcBef>
                <a:spcPts val="0"/>
              </a:spcBef>
              <a:spcAft>
                <a:spcPts val="0"/>
              </a:spcAft>
              <a:buFont typeface="+mj-lt"/>
              <a:buAutoNum type="alphaLcParenR"/>
            </a:pPr>
            <a:r>
              <a:rPr lang="en-US" dirty="0">
                <a:ea typeface="Times New Roman"/>
                <a:cs typeface="Times New Roman"/>
              </a:rPr>
              <a:t>Consumers</a:t>
            </a:r>
          </a:p>
          <a:p>
            <a:pPr marL="685800" lvl="0">
              <a:lnSpc>
                <a:spcPct val="115000"/>
              </a:lnSpc>
              <a:spcBef>
                <a:spcPts val="0"/>
              </a:spcBef>
              <a:spcAft>
                <a:spcPts val="0"/>
              </a:spcAft>
              <a:buFont typeface="+mj-lt"/>
              <a:buAutoNum type="alphaLcParenR"/>
            </a:pPr>
            <a:r>
              <a:rPr lang="en-US" dirty="0">
                <a:ea typeface="Times New Roman"/>
                <a:cs typeface="Times New Roman"/>
              </a:rPr>
              <a:t>Teams</a:t>
            </a:r>
          </a:p>
          <a:p>
            <a:pPr marL="685800" lvl="0">
              <a:lnSpc>
                <a:spcPct val="115000"/>
              </a:lnSpc>
              <a:spcBef>
                <a:spcPts val="0"/>
              </a:spcBef>
              <a:spcAft>
                <a:spcPts val="0"/>
              </a:spcAft>
              <a:buFont typeface="+mj-lt"/>
              <a:buAutoNum type="alphaLcParenR"/>
            </a:pPr>
            <a:r>
              <a:rPr lang="en-US" dirty="0">
                <a:ea typeface="Times New Roman"/>
                <a:cs typeface="Times New Roman"/>
              </a:rPr>
              <a:t>Society</a:t>
            </a:r>
          </a:p>
        </p:txBody>
      </p:sp>
    </p:spTree>
    <p:extLst>
      <p:ext uri="{BB962C8B-B14F-4D97-AF65-F5344CB8AC3E}">
        <p14:creationId xmlns:p14="http://schemas.microsoft.com/office/powerpoint/2010/main" val="308952373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Which is not an example of regulative control?</a:t>
            </a:r>
          </a:p>
          <a:p>
            <a:pPr marL="685800" lvl="0">
              <a:lnSpc>
                <a:spcPct val="115000"/>
              </a:lnSpc>
              <a:spcBef>
                <a:spcPts val="0"/>
              </a:spcBef>
              <a:spcAft>
                <a:spcPts val="0"/>
              </a:spcAft>
              <a:buFont typeface="+mj-lt"/>
              <a:buAutoNum type="alphaLcParenR"/>
            </a:pPr>
            <a:r>
              <a:rPr lang="en-US" dirty="0">
                <a:ea typeface="Times New Roman"/>
                <a:cs typeface="Times New Roman"/>
              </a:rPr>
              <a:t>Financial control</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Quality control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Teams</a:t>
            </a:r>
          </a:p>
          <a:p>
            <a:pPr marL="685800" lvl="0">
              <a:lnSpc>
                <a:spcPct val="115000"/>
              </a:lnSpc>
              <a:spcBef>
                <a:spcPts val="0"/>
              </a:spcBef>
              <a:spcAft>
                <a:spcPts val="0"/>
              </a:spcAft>
              <a:buFont typeface="+mj-lt"/>
              <a:buAutoNum type="alphaLcParenR"/>
            </a:pPr>
            <a:r>
              <a:rPr lang="en-US" dirty="0">
                <a:ea typeface="Times New Roman"/>
                <a:cs typeface="Times New Roman"/>
              </a:rPr>
              <a:t>Bureaucratic control</a:t>
            </a:r>
          </a:p>
          <a:p>
            <a:pPr marL="342900" lvl="0">
              <a:lnSpc>
                <a:spcPct val="115000"/>
              </a:lnSpc>
              <a:spcBef>
                <a:spcPts val="1200"/>
              </a:spcBef>
              <a:spcAft>
                <a:spcPts val="1000"/>
              </a:spcAft>
              <a:buFont typeface="+mj-lt"/>
              <a:buAutoNum type="arabicPeriod" startAt="8"/>
            </a:pPr>
            <a:r>
              <a:rPr lang="en-US" dirty="0">
                <a:ea typeface="Times New Roman"/>
                <a:cs typeface="Times New Roman"/>
              </a:rPr>
              <a:t>What are the two types of normative control?</a:t>
            </a:r>
          </a:p>
          <a:p>
            <a:pPr marL="685800" lvl="0">
              <a:lnSpc>
                <a:spcPct val="115000"/>
              </a:lnSpc>
              <a:spcBef>
                <a:spcPts val="0"/>
              </a:spcBef>
              <a:spcAft>
                <a:spcPts val="0"/>
              </a:spcAft>
              <a:buFont typeface="+mj-lt"/>
              <a:buAutoNum type="alphaLcParenR"/>
            </a:pPr>
            <a:r>
              <a:rPr lang="en-US" dirty="0">
                <a:ea typeface="Times New Roman"/>
                <a:cs typeface="Times New Roman"/>
              </a:rPr>
              <a:t>Teams and culture</a:t>
            </a:r>
          </a:p>
          <a:p>
            <a:pPr marL="685800" lvl="0">
              <a:lnSpc>
                <a:spcPct val="115000"/>
              </a:lnSpc>
              <a:spcBef>
                <a:spcPts val="0"/>
              </a:spcBef>
              <a:spcAft>
                <a:spcPts val="0"/>
              </a:spcAft>
              <a:buFont typeface="+mj-lt"/>
              <a:buAutoNum type="alphaLcParenR"/>
            </a:pPr>
            <a:r>
              <a:rPr lang="en-US" dirty="0">
                <a:ea typeface="Times New Roman"/>
                <a:cs typeface="Times New Roman"/>
              </a:rPr>
              <a:t>CEOs and middle managers</a:t>
            </a:r>
          </a:p>
          <a:p>
            <a:pPr marL="685800" lvl="0">
              <a:lnSpc>
                <a:spcPct val="115000"/>
              </a:lnSpc>
              <a:spcBef>
                <a:spcPts val="0"/>
              </a:spcBef>
              <a:spcAft>
                <a:spcPts val="0"/>
              </a:spcAft>
              <a:buFont typeface="+mj-lt"/>
              <a:buAutoNum type="alphaLcParenR"/>
            </a:pPr>
            <a:r>
              <a:rPr lang="en-US" dirty="0">
                <a:ea typeface="Times New Roman"/>
                <a:cs typeface="Times New Roman"/>
              </a:rPr>
              <a:t>Location and mission</a:t>
            </a:r>
          </a:p>
          <a:p>
            <a:pPr marL="685800" lvl="0">
              <a:lnSpc>
                <a:spcPct val="115000"/>
              </a:lnSpc>
              <a:spcBef>
                <a:spcPts val="0"/>
              </a:spcBef>
              <a:spcAft>
                <a:spcPts val="0"/>
              </a:spcAft>
              <a:buFont typeface="+mj-lt"/>
              <a:buAutoNum type="alphaLcParenR"/>
            </a:pPr>
            <a:r>
              <a:rPr lang="en-US" dirty="0">
                <a:ea typeface="Times New Roman"/>
                <a:cs typeface="Times New Roman"/>
              </a:rPr>
              <a:t>Values and promises</a:t>
            </a:r>
          </a:p>
          <a:p>
            <a:endParaRPr lang="en-US" dirty="0"/>
          </a:p>
        </p:txBody>
      </p:sp>
    </p:spTree>
    <p:extLst>
      <p:ext uri="{BB962C8B-B14F-4D97-AF65-F5344CB8AC3E}">
        <p14:creationId xmlns:p14="http://schemas.microsoft.com/office/powerpoint/2010/main" val="3641021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sp>
        <p:nvSpPr>
          <p:cNvPr id="3" name="Content Placeholder 2">
            <a:extLst>
              <a:ext uri="{FF2B5EF4-FFF2-40B4-BE49-F238E27FC236}">
                <a16:creationId xmlns:a16="http://schemas.microsoft.com/office/drawing/2014/main" id="{E0547419-52B4-4E73-A5F0-90B5E864A53C}"/>
              </a:ext>
            </a:extLst>
          </p:cNvPr>
          <p:cNvSpPr>
            <a:spLocks noGrp="1"/>
          </p:cNvSpPr>
          <p:nvPr>
            <p:ph sz="quarter" idx="10"/>
          </p:nvPr>
        </p:nvSpPr>
        <p:spPr/>
        <p:txBody>
          <a:bodyPr/>
          <a:lstStyle/>
          <a:p>
            <a:r>
              <a:rPr lang="en-US" dirty="0"/>
              <a:t>Today’s Path</a:t>
            </a:r>
          </a:p>
        </p:txBody>
      </p:sp>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6" name="Content Placeholder 2">
            <a:extLst>
              <a:ext uri="{FF2B5EF4-FFF2-40B4-BE49-F238E27FC236}">
                <a16:creationId xmlns:a16="http://schemas.microsoft.com/office/drawing/2014/main" id="{32FF7107-FE0B-4AE7-A26C-F5204A581039}"/>
              </a:ext>
            </a:extLst>
          </p:cNvPr>
          <p:cNvSpPr txBox="1">
            <a:spLocks/>
          </p:cNvSpPr>
          <p:nvPr/>
        </p:nvSpPr>
        <p:spPr>
          <a:xfrm>
            <a:off x="467544" y="2006640"/>
            <a:ext cx="8447981" cy="2659360"/>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600"/>
              </a:spcAft>
              <a:buFont typeface="Arial" panose="020B0604020202020204" pitchFamily="34" charset="0"/>
              <a:buNone/>
              <a:defRPr sz="3000" kern="1200">
                <a:solidFill>
                  <a:schemeClr val="tx1"/>
                </a:solidFill>
                <a:latin typeface="+mn-lt"/>
                <a:ea typeface="+mn-ea"/>
                <a:cs typeface="+mn-cs"/>
              </a:defRPr>
            </a:lvl1pPr>
            <a:lvl2pPr marL="517525" indent="-230188" algn="l" defTabSz="914400" rtl="0" eaLnBrk="1" latinLnBrk="0" hangingPunct="1">
              <a:lnSpc>
                <a:spcPct val="110000"/>
              </a:lnSpc>
              <a:spcBef>
                <a:spcPts val="0"/>
              </a:spcBef>
              <a:spcAft>
                <a:spcPts val="600"/>
              </a:spcAft>
              <a:buFont typeface="Arial"/>
              <a:buChar char="•"/>
              <a:defRPr sz="2800" kern="1200">
                <a:solidFill>
                  <a:schemeClr val="tx1"/>
                </a:solidFill>
                <a:latin typeface="+mn-lt"/>
                <a:ea typeface="+mn-ea"/>
                <a:cs typeface="+mn-cs"/>
              </a:defRPr>
            </a:lvl2pPr>
            <a:lvl3pPr marL="969963" indent="-225425" algn="l" defTabSz="914400" rtl="0" eaLnBrk="1" latinLnBrk="0" hangingPunct="1">
              <a:lnSpc>
                <a:spcPct val="110000"/>
              </a:lnSpc>
              <a:spcBef>
                <a:spcPts val="0"/>
              </a:spcBef>
              <a:spcAft>
                <a:spcPts val="600"/>
              </a:spcAft>
              <a:buFont typeface="Lucida Grande"/>
              <a:buChar char="-"/>
              <a:defRPr sz="2400" kern="1200">
                <a:solidFill>
                  <a:schemeClr val="tx1"/>
                </a:solidFill>
                <a:latin typeface="+mn-lt"/>
                <a:ea typeface="+mn-ea"/>
                <a:cs typeface="+mn-cs"/>
              </a:defRPr>
            </a:lvl3pPr>
            <a:lvl4pPr marL="1317625" indent="-171450" algn="l" defTabSz="914400" rtl="0" eaLnBrk="1" latinLnBrk="0" hangingPunct="1">
              <a:lnSpc>
                <a:spcPct val="110000"/>
              </a:lnSpc>
              <a:spcBef>
                <a:spcPts val="0"/>
              </a:spcBef>
              <a:spcAft>
                <a:spcPts val="600"/>
              </a:spcAft>
              <a:buFont typeface="Lucida Grande"/>
              <a:buChar char="»"/>
              <a:defRPr sz="1800" kern="1200">
                <a:solidFill>
                  <a:schemeClr val="tx1"/>
                </a:solidFill>
                <a:latin typeface="+mn-lt"/>
                <a:ea typeface="+mn-ea"/>
                <a:cs typeface="+mn-cs"/>
              </a:defRPr>
            </a:lvl4pPr>
            <a:lvl5pPr marL="1712913" indent="-176213" algn="l" defTabSz="914400" rtl="0" eaLnBrk="1" latinLnBrk="0" hangingPunct="1">
              <a:lnSpc>
                <a:spcPct val="110000"/>
              </a:lnSpc>
              <a:spcBef>
                <a:spcPts val="0"/>
              </a:spcBef>
              <a:spcAft>
                <a:spcPts val="600"/>
              </a:spcAft>
              <a:buFont typeface="Lucida Grande"/>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Discuss the Benefits and Challenges of Working Remotely</a:t>
            </a:r>
          </a:p>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Understand the elements of successful team dynamics</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Describe characteristics that drive high performance in a Remote Environment</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Recognize how and when to transform challenges into success factors</a:t>
            </a:r>
            <a:endParaRPr lang="en-US" sz="1800" strike="sngStrik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356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There are ________ steps to the control process that managers need to consider when implementing control.</a:t>
            </a:r>
          </a:p>
          <a:p>
            <a:pPr marL="685800" lvl="0">
              <a:lnSpc>
                <a:spcPct val="115000"/>
              </a:lnSpc>
              <a:spcBef>
                <a:spcPts val="0"/>
              </a:spcBef>
              <a:spcAft>
                <a:spcPts val="0"/>
              </a:spcAft>
              <a:buFont typeface="+mj-lt"/>
              <a:buAutoNum type="alphaLcParenR"/>
            </a:pPr>
            <a:r>
              <a:rPr lang="en-US" dirty="0">
                <a:ea typeface="Times New Roman"/>
                <a:cs typeface="Times New Roman"/>
              </a:rPr>
              <a:t>Four</a:t>
            </a:r>
          </a:p>
          <a:p>
            <a:pPr marL="685800" lvl="0">
              <a:lnSpc>
                <a:spcPct val="115000"/>
              </a:lnSpc>
              <a:spcBef>
                <a:spcPts val="0"/>
              </a:spcBef>
              <a:spcAft>
                <a:spcPts val="0"/>
              </a:spcAft>
              <a:buFont typeface="+mj-lt"/>
              <a:buAutoNum type="alphaLcParenR"/>
            </a:pPr>
            <a:r>
              <a:rPr lang="en-US" dirty="0">
                <a:ea typeface="Times New Roman"/>
                <a:cs typeface="Times New Roman"/>
              </a:rPr>
              <a:t>Huge</a:t>
            </a:r>
          </a:p>
          <a:p>
            <a:pPr marL="685800" lvl="0">
              <a:lnSpc>
                <a:spcPct val="115000"/>
              </a:lnSpc>
              <a:spcBef>
                <a:spcPts val="0"/>
              </a:spcBef>
              <a:spcAft>
                <a:spcPts val="0"/>
              </a:spcAft>
              <a:buFont typeface="+mj-lt"/>
              <a:buAutoNum type="alphaLcParenR"/>
            </a:pPr>
            <a:r>
              <a:rPr lang="en-US" dirty="0">
                <a:ea typeface="Times New Roman"/>
                <a:cs typeface="Times New Roman"/>
              </a:rPr>
              <a:t>Incredible</a:t>
            </a:r>
          </a:p>
          <a:p>
            <a:pPr marL="685800" lvl="0">
              <a:lnSpc>
                <a:spcPct val="115000"/>
              </a:lnSpc>
              <a:spcBef>
                <a:spcPts val="0"/>
              </a:spcBef>
              <a:spcAft>
                <a:spcPts val="0"/>
              </a:spcAft>
              <a:buFont typeface="+mj-lt"/>
              <a:buAutoNum type="alphaLcParenR"/>
            </a:pPr>
            <a:r>
              <a:rPr lang="en-US" dirty="0">
                <a:ea typeface="Times New Roman"/>
                <a:cs typeface="Times New Roman"/>
              </a:rPr>
              <a:t>Reliable</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Which of these is not a step in the control process?</a:t>
            </a:r>
          </a:p>
          <a:p>
            <a:pPr marL="685800" lvl="0">
              <a:lnSpc>
                <a:spcPct val="115000"/>
              </a:lnSpc>
              <a:spcBef>
                <a:spcPts val="0"/>
              </a:spcBef>
              <a:spcAft>
                <a:spcPts val="0"/>
              </a:spcAft>
              <a:buFont typeface="+mj-lt"/>
              <a:buAutoNum type="alphaLcParenR"/>
            </a:pPr>
            <a:r>
              <a:rPr lang="en-US" dirty="0">
                <a:ea typeface="Times New Roman"/>
                <a:cs typeface="Times New Roman"/>
              </a:rPr>
              <a:t>Measure</a:t>
            </a:r>
          </a:p>
          <a:p>
            <a:pPr marL="685800" lvl="0">
              <a:lnSpc>
                <a:spcPct val="115000"/>
              </a:lnSpc>
              <a:spcBef>
                <a:spcPts val="0"/>
              </a:spcBef>
              <a:spcAft>
                <a:spcPts val="0"/>
              </a:spcAft>
              <a:buFont typeface="+mj-lt"/>
              <a:buAutoNum type="alphaLcParenR"/>
            </a:pPr>
            <a:r>
              <a:rPr lang="en-US" dirty="0">
                <a:ea typeface="Times New Roman"/>
                <a:cs typeface="Times New Roman"/>
              </a:rPr>
              <a:t>Compare</a:t>
            </a:r>
          </a:p>
          <a:p>
            <a:pPr marL="685800" lvl="0">
              <a:lnSpc>
                <a:spcPct val="115000"/>
              </a:lnSpc>
              <a:spcBef>
                <a:spcPts val="0"/>
              </a:spcBef>
              <a:spcAft>
                <a:spcPts val="0"/>
              </a:spcAft>
              <a:buFont typeface="+mj-lt"/>
              <a:buAutoNum type="alphaLcParenR"/>
            </a:pPr>
            <a:r>
              <a:rPr lang="en-US" dirty="0">
                <a:ea typeface="Times New Roman"/>
                <a:cs typeface="Times New Roman"/>
              </a:rPr>
              <a:t>Action</a:t>
            </a:r>
          </a:p>
          <a:p>
            <a:pPr marL="685800" lvl="0">
              <a:lnSpc>
                <a:spcPct val="115000"/>
              </a:lnSpc>
              <a:spcBef>
                <a:spcPts val="0"/>
              </a:spcBef>
              <a:spcAft>
                <a:spcPts val="0"/>
              </a:spcAft>
              <a:buFont typeface="+mj-lt"/>
              <a:buAutoNum type="alphaLcParenR"/>
            </a:pPr>
            <a:r>
              <a:rPr lang="en-US" dirty="0">
                <a:ea typeface="Times New Roman"/>
                <a:cs typeface="Times New Roman"/>
              </a:rPr>
              <a:t>Analyze</a:t>
            </a:r>
          </a:p>
          <a:p>
            <a:endParaRPr lang="en-US" dirty="0"/>
          </a:p>
        </p:txBody>
      </p:sp>
    </p:spTree>
    <p:extLst>
      <p:ext uri="{BB962C8B-B14F-4D97-AF65-F5344CB8AC3E}">
        <p14:creationId xmlns:p14="http://schemas.microsoft.com/office/powerpoint/2010/main" val="253754454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Middle managers are responsible for __________ operations.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Disrupting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Controlling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Causing</a:t>
            </a:r>
          </a:p>
          <a:p>
            <a:pPr marL="685800" lvl="0">
              <a:lnSpc>
                <a:spcPct val="115000"/>
              </a:lnSpc>
              <a:spcBef>
                <a:spcPts val="0"/>
              </a:spcBef>
              <a:spcAft>
                <a:spcPts val="0"/>
              </a:spcAft>
              <a:buFont typeface="+mj-lt"/>
              <a:buAutoNum type="alphaLcParenR"/>
            </a:pPr>
            <a:r>
              <a:rPr lang="en-US" dirty="0">
                <a:ea typeface="Times New Roman"/>
                <a:cs typeface="Times New Roman"/>
              </a:rPr>
              <a:t>Undermining</a:t>
            </a:r>
          </a:p>
          <a:p>
            <a:pPr marL="342900" lvl="0">
              <a:lnSpc>
                <a:spcPct val="115000"/>
              </a:lnSpc>
              <a:spcBef>
                <a:spcPts val="1200"/>
              </a:spcBef>
              <a:spcAft>
                <a:spcPts val="1000"/>
              </a:spcAft>
              <a:buFont typeface="+mj-lt"/>
              <a:buAutoNum type="arabicPeriod" startAt="2"/>
            </a:pPr>
            <a:r>
              <a:rPr lang="en-US" dirty="0">
                <a:ea typeface="Times New Roman"/>
                <a:cs typeface="Times New Roman"/>
              </a:rPr>
              <a:t>________ is simply the actions that managers take after making decisions.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Control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Convincing</a:t>
            </a:r>
          </a:p>
          <a:p>
            <a:pPr marL="685800" lvl="0">
              <a:lnSpc>
                <a:spcPct val="115000"/>
              </a:lnSpc>
              <a:spcBef>
                <a:spcPts val="0"/>
              </a:spcBef>
              <a:spcAft>
                <a:spcPts val="0"/>
              </a:spcAft>
              <a:buFont typeface="+mj-lt"/>
              <a:buAutoNum type="alphaLcParenR"/>
            </a:pPr>
            <a:r>
              <a:rPr lang="en-US" dirty="0">
                <a:ea typeface="Times New Roman"/>
                <a:cs typeface="Times New Roman"/>
              </a:rPr>
              <a:t>Conniving</a:t>
            </a:r>
          </a:p>
          <a:p>
            <a:pPr marL="685800" lvl="0">
              <a:lnSpc>
                <a:spcPct val="115000"/>
              </a:lnSpc>
              <a:spcBef>
                <a:spcPts val="0"/>
              </a:spcBef>
              <a:spcAft>
                <a:spcPts val="0"/>
              </a:spcAft>
              <a:buFont typeface="+mj-lt"/>
              <a:buAutoNum type="alphaLcParenR"/>
            </a:pPr>
            <a:r>
              <a:rPr lang="en-US" dirty="0">
                <a:ea typeface="Times New Roman"/>
                <a:cs typeface="Times New Roman"/>
              </a:rPr>
              <a:t>Coordinating</a:t>
            </a:r>
          </a:p>
          <a:p>
            <a:endParaRPr lang="en-US" dirty="0"/>
          </a:p>
        </p:txBody>
      </p:sp>
    </p:spTree>
    <p:extLst>
      <p:ext uri="{BB962C8B-B14F-4D97-AF65-F5344CB8AC3E}">
        <p14:creationId xmlns:p14="http://schemas.microsoft.com/office/powerpoint/2010/main" val="247221245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startAt="3"/>
            </a:pPr>
            <a:r>
              <a:rPr lang="en-US" dirty="0">
                <a:ea typeface="Times New Roman"/>
                <a:cs typeface="Times New Roman"/>
              </a:rPr>
              <a:t>Management control is used to direct and ________ operations.</a:t>
            </a:r>
          </a:p>
          <a:p>
            <a:pPr marL="685800" lvl="0">
              <a:lnSpc>
                <a:spcPct val="115000"/>
              </a:lnSpc>
              <a:spcBef>
                <a:spcPts val="0"/>
              </a:spcBef>
              <a:spcAft>
                <a:spcPts val="0"/>
              </a:spcAft>
              <a:buFont typeface="+mj-lt"/>
              <a:buAutoNum type="alphaLcParenR"/>
            </a:pPr>
            <a:r>
              <a:rPr lang="en-US" dirty="0">
                <a:ea typeface="Times New Roman"/>
                <a:cs typeface="Times New Roman"/>
              </a:rPr>
              <a:t>Halt</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Encourage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Guide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Change</a:t>
            </a:r>
          </a:p>
          <a:p>
            <a:pPr marL="342900" lvl="0">
              <a:lnSpc>
                <a:spcPct val="115000"/>
              </a:lnSpc>
              <a:spcBef>
                <a:spcPts val="1200"/>
              </a:spcBef>
              <a:spcAft>
                <a:spcPts val="1000"/>
              </a:spcAft>
              <a:buFont typeface="+mj-lt"/>
              <a:buAutoNum type="arabicPeriod" startAt="4"/>
            </a:pPr>
            <a:r>
              <a:rPr lang="en-US" dirty="0">
                <a:ea typeface="Times New Roman"/>
                <a:cs typeface="Times New Roman"/>
              </a:rPr>
              <a:t>What are the two types of control?</a:t>
            </a:r>
          </a:p>
          <a:p>
            <a:pPr marL="685800" lvl="0">
              <a:lnSpc>
                <a:spcPct val="115000"/>
              </a:lnSpc>
              <a:spcBef>
                <a:spcPts val="0"/>
              </a:spcBef>
              <a:spcAft>
                <a:spcPts val="0"/>
              </a:spcAft>
              <a:buFont typeface="+mj-lt"/>
              <a:buAutoNum type="alphaLcParenR"/>
            </a:pPr>
            <a:r>
              <a:rPr lang="en-US" dirty="0">
                <a:ea typeface="Times New Roman"/>
                <a:cs typeface="Times New Roman"/>
              </a:rPr>
              <a:t>Manipulative and Dominant</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Aggressive and Oppressive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Regulative and Normative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Passive and Aggressive</a:t>
            </a:r>
          </a:p>
          <a:p>
            <a:endParaRPr lang="en-US" dirty="0"/>
          </a:p>
        </p:txBody>
      </p:sp>
    </p:spTree>
    <p:extLst>
      <p:ext uri="{BB962C8B-B14F-4D97-AF65-F5344CB8AC3E}">
        <p14:creationId xmlns:p14="http://schemas.microsoft.com/office/powerpoint/2010/main" val="95281245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5"/>
            </a:pPr>
            <a:r>
              <a:rPr lang="en-US" dirty="0">
                <a:ea typeface="Times New Roman"/>
                <a:cs typeface="Times New Roman"/>
              </a:rPr>
              <a:t>What do regulative controls do?</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Regulate the policies and procedures of the company</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Control what employees do outside of work</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Control what their competitors do</a:t>
            </a:r>
          </a:p>
          <a:p>
            <a:pPr marL="685800" lvl="0">
              <a:lnSpc>
                <a:spcPct val="115000"/>
              </a:lnSpc>
              <a:spcBef>
                <a:spcPts val="0"/>
              </a:spcBef>
              <a:spcAft>
                <a:spcPts val="0"/>
              </a:spcAft>
              <a:buFont typeface="+mj-lt"/>
              <a:buAutoNum type="alphaLcParenR"/>
            </a:pPr>
            <a:r>
              <a:rPr lang="en-US" dirty="0">
                <a:ea typeface="Times New Roman"/>
                <a:cs typeface="Times New Roman"/>
              </a:rPr>
              <a:t>Regulate the buying habits of consumers</a:t>
            </a:r>
          </a:p>
          <a:p>
            <a:pPr marL="342900" lvl="0">
              <a:lnSpc>
                <a:spcPct val="115000"/>
              </a:lnSpc>
              <a:spcBef>
                <a:spcPts val="1200"/>
              </a:spcBef>
              <a:spcAft>
                <a:spcPts val="1000"/>
              </a:spcAft>
              <a:buFont typeface="+mj-lt"/>
              <a:buAutoNum type="arabicPeriod" startAt="6"/>
            </a:pPr>
            <a:r>
              <a:rPr lang="en-US" dirty="0">
                <a:ea typeface="Times New Roman"/>
                <a:cs typeface="Times New Roman"/>
              </a:rPr>
              <a:t>Normative control is the cultural behavior in __________ and organization.</a:t>
            </a:r>
          </a:p>
          <a:p>
            <a:pPr marL="685800" lvl="0">
              <a:lnSpc>
                <a:spcPct val="115000"/>
              </a:lnSpc>
              <a:spcBef>
                <a:spcPts val="0"/>
              </a:spcBef>
              <a:spcAft>
                <a:spcPts val="0"/>
              </a:spcAft>
              <a:buFont typeface="+mj-lt"/>
              <a:buAutoNum type="alphaLcParenR"/>
            </a:pPr>
            <a:r>
              <a:rPr lang="en-US" dirty="0">
                <a:ea typeface="Times New Roman"/>
                <a:cs typeface="Times New Roman"/>
              </a:rPr>
              <a:t>Teens</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Consumers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Teams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Society</a:t>
            </a:r>
          </a:p>
        </p:txBody>
      </p:sp>
    </p:spTree>
    <p:extLst>
      <p:ext uri="{BB962C8B-B14F-4D97-AF65-F5344CB8AC3E}">
        <p14:creationId xmlns:p14="http://schemas.microsoft.com/office/powerpoint/2010/main" val="323095806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42900" lvl="0">
              <a:lnSpc>
                <a:spcPct val="115000"/>
              </a:lnSpc>
              <a:spcBef>
                <a:spcPts val="1200"/>
              </a:spcBef>
              <a:spcAft>
                <a:spcPts val="1000"/>
              </a:spcAft>
              <a:buFont typeface="+mj-lt"/>
              <a:buAutoNum type="arabicPeriod" startAt="7"/>
            </a:pPr>
            <a:r>
              <a:rPr lang="en-US" dirty="0">
                <a:ea typeface="Times New Roman"/>
                <a:cs typeface="Times New Roman"/>
              </a:rPr>
              <a:t>Which is not an example of regulative control?</a:t>
            </a:r>
          </a:p>
          <a:p>
            <a:pPr marL="685800" lvl="0">
              <a:lnSpc>
                <a:spcPct val="115000"/>
              </a:lnSpc>
              <a:spcBef>
                <a:spcPts val="0"/>
              </a:spcBef>
              <a:spcAft>
                <a:spcPts val="0"/>
              </a:spcAft>
              <a:buFont typeface="+mj-lt"/>
              <a:buAutoNum type="alphaLcParenR"/>
            </a:pPr>
            <a:r>
              <a:rPr lang="en-US" dirty="0">
                <a:ea typeface="Times New Roman"/>
                <a:cs typeface="Times New Roman"/>
              </a:rPr>
              <a:t>Financial control</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Quality control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Teams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Bureaucratic control</a:t>
            </a:r>
          </a:p>
          <a:p>
            <a:pPr marL="342900" lvl="0">
              <a:lnSpc>
                <a:spcPct val="115000"/>
              </a:lnSpc>
              <a:spcBef>
                <a:spcPts val="1200"/>
              </a:spcBef>
              <a:spcAft>
                <a:spcPts val="1000"/>
              </a:spcAft>
              <a:buFont typeface="+mj-lt"/>
              <a:buAutoNum type="arabicPeriod" startAt="8"/>
            </a:pPr>
            <a:r>
              <a:rPr lang="en-US" dirty="0">
                <a:ea typeface="Times New Roman"/>
                <a:cs typeface="Times New Roman"/>
              </a:rPr>
              <a:t>What are the two types of normative control?</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Teams and culture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CEOs and middle managers</a:t>
            </a:r>
          </a:p>
          <a:p>
            <a:pPr marL="685800" lvl="0">
              <a:lnSpc>
                <a:spcPct val="115000"/>
              </a:lnSpc>
              <a:spcBef>
                <a:spcPts val="0"/>
              </a:spcBef>
              <a:spcAft>
                <a:spcPts val="0"/>
              </a:spcAft>
              <a:buFont typeface="+mj-lt"/>
              <a:buAutoNum type="alphaLcParenR"/>
            </a:pPr>
            <a:r>
              <a:rPr lang="en-US" dirty="0">
                <a:ea typeface="Times New Roman"/>
                <a:cs typeface="Times New Roman"/>
              </a:rPr>
              <a:t>Location and mission</a:t>
            </a:r>
          </a:p>
          <a:p>
            <a:pPr marL="685800" lvl="0">
              <a:lnSpc>
                <a:spcPct val="115000"/>
              </a:lnSpc>
              <a:spcBef>
                <a:spcPts val="0"/>
              </a:spcBef>
              <a:spcAft>
                <a:spcPts val="0"/>
              </a:spcAft>
              <a:buFont typeface="+mj-lt"/>
              <a:buAutoNum type="alphaLcParenR"/>
            </a:pPr>
            <a:r>
              <a:rPr lang="en-US" dirty="0">
                <a:ea typeface="Times New Roman"/>
                <a:cs typeface="Times New Roman"/>
              </a:rPr>
              <a:t>Values and promises</a:t>
            </a:r>
          </a:p>
          <a:p>
            <a:endParaRPr lang="en-US" dirty="0"/>
          </a:p>
        </p:txBody>
      </p:sp>
    </p:spTree>
    <p:extLst>
      <p:ext uri="{BB962C8B-B14F-4D97-AF65-F5344CB8AC3E}">
        <p14:creationId xmlns:p14="http://schemas.microsoft.com/office/powerpoint/2010/main" val="383996764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startAt="9"/>
            </a:pPr>
            <a:r>
              <a:rPr lang="en-US" dirty="0">
                <a:ea typeface="Times New Roman"/>
                <a:cs typeface="Times New Roman"/>
              </a:rPr>
              <a:t>There are ________ steps to the control process that managers need to consider when implementing control.</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Four</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Huge</a:t>
            </a:r>
          </a:p>
          <a:p>
            <a:pPr marL="685800" lvl="0">
              <a:lnSpc>
                <a:spcPct val="115000"/>
              </a:lnSpc>
              <a:spcBef>
                <a:spcPts val="0"/>
              </a:spcBef>
              <a:spcAft>
                <a:spcPts val="0"/>
              </a:spcAft>
              <a:buFont typeface="+mj-lt"/>
              <a:buAutoNum type="alphaLcParenR"/>
            </a:pPr>
            <a:r>
              <a:rPr lang="en-US" dirty="0">
                <a:ea typeface="Times New Roman"/>
                <a:cs typeface="Times New Roman"/>
              </a:rPr>
              <a:t>Incredible</a:t>
            </a:r>
          </a:p>
          <a:p>
            <a:pPr marL="685800" lvl="0">
              <a:lnSpc>
                <a:spcPct val="115000"/>
              </a:lnSpc>
              <a:spcBef>
                <a:spcPts val="0"/>
              </a:spcBef>
              <a:spcAft>
                <a:spcPts val="0"/>
              </a:spcAft>
              <a:buFont typeface="+mj-lt"/>
              <a:buAutoNum type="alphaLcParenR"/>
            </a:pPr>
            <a:r>
              <a:rPr lang="en-US" dirty="0">
                <a:ea typeface="Times New Roman"/>
                <a:cs typeface="Times New Roman"/>
              </a:rPr>
              <a:t>Reliable</a:t>
            </a:r>
          </a:p>
          <a:p>
            <a:pPr marL="342900" lvl="0">
              <a:lnSpc>
                <a:spcPct val="115000"/>
              </a:lnSpc>
              <a:spcBef>
                <a:spcPts val="1200"/>
              </a:spcBef>
              <a:spcAft>
                <a:spcPts val="1000"/>
              </a:spcAft>
              <a:buFont typeface="+mj-lt"/>
              <a:buAutoNum type="arabicPeriod" startAt="10"/>
            </a:pPr>
            <a:r>
              <a:rPr lang="en-US" dirty="0">
                <a:ea typeface="Times New Roman"/>
                <a:cs typeface="Times New Roman"/>
              </a:rPr>
              <a:t>Which of these is not a step in the control process?</a:t>
            </a:r>
          </a:p>
          <a:p>
            <a:pPr marL="685800" lvl="0">
              <a:lnSpc>
                <a:spcPct val="115000"/>
              </a:lnSpc>
              <a:spcBef>
                <a:spcPts val="0"/>
              </a:spcBef>
              <a:spcAft>
                <a:spcPts val="0"/>
              </a:spcAft>
              <a:buFont typeface="+mj-lt"/>
              <a:buAutoNum type="alphaLcParenR"/>
            </a:pPr>
            <a:r>
              <a:rPr lang="en-US" dirty="0">
                <a:ea typeface="Times New Roman"/>
                <a:cs typeface="Times New Roman"/>
              </a:rPr>
              <a:t>Measure</a:t>
            </a:r>
          </a:p>
          <a:p>
            <a:pPr marL="685800" lvl="0">
              <a:lnSpc>
                <a:spcPct val="115000"/>
              </a:lnSpc>
              <a:spcBef>
                <a:spcPts val="0"/>
              </a:spcBef>
              <a:spcAft>
                <a:spcPts val="0"/>
              </a:spcAft>
              <a:buFont typeface="+mj-lt"/>
              <a:buAutoNum type="alphaLcParenR"/>
            </a:pPr>
            <a:r>
              <a:rPr lang="en-US" dirty="0">
                <a:ea typeface="Times New Roman"/>
                <a:cs typeface="Times New Roman"/>
              </a:rPr>
              <a:t>Compare</a:t>
            </a:r>
          </a:p>
          <a:p>
            <a:pPr marL="6858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Action</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Analyze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7501766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Module Seven: Organizational Strategy</a:t>
            </a:r>
          </a:p>
        </p:txBody>
      </p:sp>
      <p:sp>
        <p:nvSpPr>
          <p:cNvPr id="37892" name="Text Placeholder 4"/>
          <p:cNvSpPr>
            <a:spLocks noGrp="1"/>
          </p:cNvSpPr>
          <p:nvPr>
            <p:ph type="body" sz="quarter" idx="10"/>
          </p:nvPr>
        </p:nvSpPr>
        <p:spPr/>
        <p:txBody>
          <a:bodyPr/>
          <a:lstStyle/>
          <a:p>
            <a:pPr>
              <a:lnSpc>
                <a:spcPct val="115000"/>
              </a:lnSpc>
              <a:spcBef>
                <a:spcPts val="0"/>
              </a:spcBef>
              <a:spcAft>
                <a:spcPts val="1000"/>
              </a:spcAft>
              <a:defRPr/>
            </a:pPr>
            <a:r>
              <a:rPr lang="en-US" dirty="0">
                <a:ea typeface="Times New Roman"/>
                <a:cs typeface="Times New Roman"/>
              </a:rPr>
              <a:t>A leader needs enough understanding to fashion an intelligent strategy. </a:t>
            </a:r>
          </a:p>
          <a:p>
            <a:pPr algn="ctr">
              <a:lnSpc>
                <a:spcPct val="115000"/>
              </a:lnSpc>
              <a:spcBef>
                <a:spcPts val="0"/>
              </a:spcBef>
              <a:spcAft>
                <a:spcPts val="1000"/>
              </a:spcAft>
              <a:defRPr/>
            </a:pPr>
            <a:r>
              <a:rPr lang="en-US" b="1" dirty="0">
                <a:ea typeface="Times New Roman"/>
                <a:cs typeface="Times New Roman"/>
              </a:rPr>
              <a:t>John Kotter</a:t>
            </a:r>
          </a:p>
        </p:txBody>
      </p:sp>
      <p:sp>
        <p:nvSpPr>
          <p:cNvPr id="35843" name="Content Placeholder 3"/>
          <p:cNvSpPr>
            <a:spLocks noGrp="1"/>
          </p:cNvSpPr>
          <p:nvPr>
            <p:ph type="body" sz="quarter" idx="11"/>
          </p:nvPr>
        </p:nvSpPr>
        <p:spPr/>
        <p:txBody>
          <a:bodyPr/>
          <a:lstStyle/>
          <a:p>
            <a:pPr marL="0"/>
            <a:r>
              <a:rPr lang="en-US" sz="2800" dirty="0"/>
              <a:t>Organizational strategy is an important aspect of business success. It uses the missions and goals of the organization to develop plans. The plans include policies, projects, and resources to meet the goals. Organizational strategy allows managers to create, develop, and evaluate their decisions.  </a:t>
            </a:r>
            <a:endParaRPr lang="en-US"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CC2426AA-7B72-4731-A71B-A544B18C9C0E}"/>
              </a:ext>
            </a:extLst>
          </p:cNvPr>
          <p:cNvSpPr>
            <a:spLocks noGrp="1"/>
          </p:cNvSpPr>
          <p:nvPr>
            <p:ph sz="quarter" idx="11"/>
          </p:nvPr>
        </p:nvSpPr>
        <p:spPr/>
        <p:txBody>
          <a:bodyPr/>
          <a:lstStyle/>
          <a:p>
            <a:endParaRPr lang="en-US"/>
          </a:p>
        </p:txBody>
      </p:sp>
      <p:sp>
        <p:nvSpPr>
          <p:cNvPr id="36866" name="Title 1"/>
          <p:cNvSpPr>
            <a:spLocks noGrp="1"/>
          </p:cNvSpPr>
          <p:nvPr>
            <p:ph type="title"/>
          </p:nvPr>
        </p:nvSpPr>
        <p:spPr/>
        <p:txBody>
          <a:bodyPr>
            <a:noAutofit/>
          </a:bodyPr>
          <a:lstStyle/>
          <a:p>
            <a:pPr>
              <a:defRPr/>
            </a:pPr>
            <a:r>
              <a:rPr lang="en-US" dirty="0"/>
              <a:t>Basics of Organizational Strategy</a:t>
            </a:r>
          </a:p>
        </p:txBody>
      </p:sp>
      <p:grpSp>
        <p:nvGrpSpPr>
          <p:cNvPr id="2" name="Group 1">
            <a:extLst>
              <a:ext uri="{FF2B5EF4-FFF2-40B4-BE49-F238E27FC236}">
                <a16:creationId xmlns:a16="http://schemas.microsoft.com/office/drawing/2014/main" id="{A61E2762-B1D7-4EA6-8EEA-CF40006C5FED}"/>
              </a:ext>
            </a:extLst>
          </p:cNvPr>
          <p:cNvGrpSpPr/>
          <p:nvPr/>
        </p:nvGrpSpPr>
        <p:grpSpPr>
          <a:xfrm>
            <a:off x="1104900" y="1514475"/>
            <a:ext cx="6934200" cy="4876800"/>
            <a:chOff x="1104900" y="1514475"/>
            <a:chExt cx="6934200" cy="4876800"/>
          </a:xfrm>
        </p:grpSpPr>
        <p:sp>
          <p:nvSpPr>
            <p:cNvPr id="3" name="Freeform: Shape 2">
              <a:extLst>
                <a:ext uri="{FF2B5EF4-FFF2-40B4-BE49-F238E27FC236}">
                  <a16:creationId xmlns:a16="http://schemas.microsoft.com/office/drawing/2014/main" id="{954D8EA3-2839-42CF-BAC8-EF01E0FACF9A}"/>
                </a:ext>
              </a:extLst>
            </p:cNvPr>
            <p:cNvSpPr/>
            <p:nvPr/>
          </p:nvSpPr>
          <p:spPr>
            <a:xfrm rot="21600000">
              <a:off x="1104900" y="1514475"/>
              <a:ext cx="3467100" cy="2438400"/>
            </a:xfrm>
            <a:custGeom>
              <a:avLst/>
              <a:gdLst>
                <a:gd name="connsiteX0" fmla="*/ 0 w 2438400"/>
                <a:gd name="connsiteY0" fmla="*/ 0 h 3467100"/>
                <a:gd name="connsiteX1" fmla="*/ 2031992 w 2438400"/>
                <a:gd name="connsiteY1" fmla="*/ 0 h 3467100"/>
                <a:gd name="connsiteX2" fmla="*/ 2438400 w 2438400"/>
                <a:gd name="connsiteY2" fmla="*/ 406408 h 3467100"/>
                <a:gd name="connsiteX3" fmla="*/ 2438400 w 2438400"/>
                <a:gd name="connsiteY3" fmla="*/ 3467100 h 3467100"/>
                <a:gd name="connsiteX4" fmla="*/ 0 w 2438400"/>
                <a:gd name="connsiteY4" fmla="*/ 3467100 h 3467100"/>
                <a:gd name="connsiteX5" fmla="*/ 0 w 2438400"/>
                <a:gd name="connsiteY5" fmla="*/ 0 h 3467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8400" h="3467100">
                  <a:moveTo>
                    <a:pt x="0" y="3467100"/>
                  </a:moveTo>
                  <a:lnTo>
                    <a:pt x="0" y="577861"/>
                  </a:lnTo>
                  <a:cubicBezTo>
                    <a:pt x="0" y="258717"/>
                    <a:pt x="127968" y="0"/>
                    <a:pt x="285825" y="0"/>
                  </a:cubicBezTo>
                  <a:lnTo>
                    <a:pt x="2438400" y="0"/>
                  </a:lnTo>
                  <a:lnTo>
                    <a:pt x="2438400" y="3467100"/>
                  </a:lnTo>
                  <a:lnTo>
                    <a:pt x="0" y="346710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84479" tIns="284481" rIns="284481" bIns="894079" numCol="1" spcCol="1270" anchor="ctr" anchorCtr="0">
              <a:noAutofit/>
            </a:bodyPr>
            <a:lstStyle/>
            <a:p>
              <a:pPr marL="0" lvl="0" indent="0" algn="ctr" defTabSz="1778000">
                <a:lnSpc>
                  <a:spcPct val="90000"/>
                </a:lnSpc>
                <a:spcBef>
                  <a:spcPct val="0"/>
                </a:spcBef>
                <a:spcAft>
                  <a:spcPct val="35000"/>
                </a:spcAft>
                <a:buNone/>
              </a:pPr>
              <a:r>
                <a:rPr lang="en-US" sz="4000" b="0" kern="1200" dirty="0"/>
                <a:t>Strengths</a:t>
              </a:r>
            </a:p>
          </p:txBody>
        </p:sp>
        <p:sp>
          <p:nvSpPr>
            <p:cNvPr id="4" name="Freeform: Shape 3">
              <a:extLst>
                <a:ext uri="{FF2B5EF4-FFF2-40B4-BE49-F238E27FC236}">
                  <a16:creationId xmlns:a16="http://schemas.microsoft.com/office/drawing/2014/main" id="{006D6409-24B8-4BFF-B414-62E44313BE2B}"/>
                </a:ext>
              </a:extLst>
            </p:cNvPr>
            <p:cNvSpPr/>
            <p:nvPr/>
          </p:nvSpPr>
          <p:spPr>
            <a:xfrm>
              <a:off x="4572000" y="1514475"/>
              <a:ext cx="3467100" cy="2438400"/>
            </a:xfrm>
            <a:custGeom>
              <a:avLst/>
              <a:gdLst>
                <a:gd name="connsiteX0" fmla="*/ 0 w 3467100"/>
                <a:gd name="connsiteY0" fmla="*/ 0 h 2438400"/>
                <a:gd name="connsiteX1" fmla="*/ 3060692 w 3467100"/>
                <a:gd name="connsiteY1" fmla="*/ 0 h 2438400"/>
                <a:gd name="connsiteX2" fmla="*/ 3467100 w 3467100"/>
                <a:gd name="connsiteY2" fmla="*/ 406408 h 2438400"/>
                <a:gd name="connsiteX3" fmla="*/ 3467100 w 3467100"/>
                <a:gd name="connsiteY3" fmla="*/ 2438400 h 2438400"/>
                <a:gd name="connsiteX4" fmla="*/ 0 w 3467100"/>
                <a:gd name="connsiteY4" fmla="*/ 2438400 h 2438400"/>
                <a:gd name="connsiteX5" fmla="*/ 0 w 3467100"/>
                <a:gd name="connsiteY5" fmla="*/ 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67100" h="2438400">
                  <a:moveTo>
                    <a:pt x="0" y="0"/>
                  </a:moveTo>
                  <a:lnTo>
                    <a:pt x="3060692" y="0"/>
                  </a:lnTo>
                  <a:cubicBezTo>
                    <a:pt x="3285145" y="0"/>
                    <a:pt x="3467100" y="181955"/>
                    <a:pt x="3467100" y="406408"/>
                  </a:cubicBezTo>
                  <a:lnTo>
                    <a:pt x="3467100" y="2438400"/>
                  </a:lnTo>
                  <a:lnTo>
                    <a:pt x="0" y="2438400"/>
                  </a:lnTo>
                  <a:lnTo>
                    <a:pt x="0" y="0"/>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284480" tIns="284480" rIns="284480" bIns="894080" numCol="1" spcCol="1270" anchor="ctr" anchorCtr="0">
              <a:noAutofit/>
            </a:bodyPr>
            <a:lstStyle/>
            <a:p>
              <a:pPr marL="0" lvl="0" indent="0" algn="ctr" defTabSz="1778000">
                <a:lnSpc>
                  <a:spcPct val="90000"/>
                </a:lnSpc>
                <a:spcBef>
                  <a:spcPct val="0"/>
                </a:spcBef>
                <a:spcAft>
                  <a:spcPct val="35000"/>
                </a:spcAft>
                <a:buNone/>
              </a:pPr>
              <a:r>
                <a:rPr lang="en-US" sz="4000" b="0" kern="1200" dirty="0"/>
                <a:t>Weaknesses</a:t>
              </a:r>
            </a:p>
          </p:txBody>
        </p:sp>
        <p:sp>
          <p:nvSpPr>
            <p:cNvPr id="6" name="Freeform: Shape 5">
              <a:extLst>
                <a:ext uri="{FF2B5EF4-FFF2-40B4-BE49-F238E27FC236}">
                  <a16:creationId xmlns:a16="http://schemas.microsoft.com/office/drawing/2014/main" id="{1C1CC998-898F-4C90-B487-61109C44AA30}"/>
                </a:ext>
              </a:extLst>
            </p:cNvPr>
            <p:cNvSpPr/>
            <p:nvPr/>
          </p:nvSpPr>
          <p:spPr>
            <a:xfrm rot="21600000">
              <a:off x="1104900" y="3952875"/>
              <a:ext cx="3467100" cy="2438400"/>
            </a:xfrm>
            <a:custGeom>
              <a:avLst/>
              <a:gdLst>
                <a:gd name="connsiteX0" fmla="*/ 0 w 3467100"/>
                <a:gd name="connsiteY0" fmla="*/ 0 h 2438400"/>
                <a:gd name="connsiteX1" fmla="*/ 3060692 w 3467100"/>
                <a:gd name="connsiteY1" fmla="*/ 0 h 2438400"/>
                <a:gd name="connsiteX2" fmla="*/ 3467100 w 3467100"/>
                <a:gd name="connsiteY2" fmla="*/ 406408 h 2438400"/>
                <a:gd name="connsiteX3" fmla="*/ 3467100 w 3467100"/>
                <a:gd name="connsiteY3" fmla="*/ 2438400 h 2438400"/>
                <a:gd name="connsiteX4" fmla="*/ 0 w 3467100"/>
                <a:gd name="connsiteY4" fmla="*/ 2438400 h 2438400"/>
                <a:gd name="connsiteX5" fmla="*/ 0 w 3467100"/>
                <a:gd name="connsiteY5" fmla="*/ 0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67100" h="2438400">
                  <a:moveTo>
                    <a:pt x="3467100" y="2438400"/>
                  </a:moveTo>
                  <a:lnTo>
                    <a:pt x="406408" y="2438400"/>
                  </a:lnTo>
                  <a:cubicBezTo>
                    <a:pt x="181955" y="2438400"/>
                    <a:pt x="0" y="2256445"/>
                    <a:pt x="0" y="2031992"/>
                  </a:cubicBezTo>
                  <a:lnTo>
                    <a:pt x="0" y="0"/>
                  </a:lnTo>
                  <a:lnTo>
                    <a:pt x="3467100" y="0"/>
                  </a:lnTo>
                  <a:lnTo>
                    <a:pt x="3467100" y="2438400"/>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284480" tIns="894079" rIns="284480" bIns="284481" numCol="1" spcCol="1270" anchor="ctr" anchorCtr="0">
              <a:noAutofit/>
            </a:bodyPr>
            <a:lstStyle/>
            <a:p>
              <a:pPr marL="0" lvl="0" indent="0" algn="ctr" defTabSz="1778000">
                <a:lnSpc>
                  <a:spcPct val="90000"/>
                </a:lnSpc>
                <a:spcBef>
                  <a:spcPct val="0"/>
                </a:spcBef>
                <a:spcAft>
                  <a:spcPct val="35000"/>
                </a:spcAft>
                <a:buNone/>
              </a:pPr>
              <a:r>
                <a:rPr lang="en-US" sz="4000" b="0" kern="1200" dirty="0"/>
                <a:t>Opportunities</a:t>
              </a:r>
            </a:p>
          </p:txBody>
        </p:sp>
        <p:sp>
          <p:nvSpPr>
            <p:cNvPr id="7" name="Freeform: Shape 6">
              <a:extLst>
                <a:ext uri="{FF2B5EF4-FFF2-40B4-BE49-F238E27FC236}">
                  <a16:creationId xmlns:a16="http://schemas.microsoft.com/office/drawing/2014/main" id="{1DEB7978-28E6-41CC-BC38-6F250A44BBE5}"/>
                </a:ext>
              </a:extLst>
            </p:cNvPr>
            <p:cNvSpPr/>
            <p:nvPr/>
          </p:nvSpPr>
          <p:spPr>
            <a:xfrm>
              <a:off x="4572000" y="3952875"/>
              <a:ext cx="3467100" cy="2438400"/>
            </a:xfrm>
            <a:custGeom>
              <a:avLst/>
              <a:gdLst>
                <a:gd name="connsiteX0" fmla="*/ 0 w 2438400"/>
                <a:gd name="connsiteY0" fmla="*/ 0 h 3467100"/>
                <a:gd name="connsiteX1" fmla="*/ 2031992 w 2438400"/>
                <a:gd name="connsiteY1" fmla="*/ 0 h 3467100"/>
                <a:gd name="connsiteX2" fmla="*/ 2438400 w 2438400"/>
                <a:gd name="connsiteY2" fmla="*/ 406408 h 3467100"/>
                <a:gd name="connsiteX3" fmla="*/ 2438400 w 2438400"/>
                <a:gd name="connsiteY3" fmla="*/ 3467100 h 3467100"/>
                <a:gd name="connsiteX4" fmla="*/ 0 w 2438400"/>
                <a:gd name="connsiteY4" fmla="*/ 3467100 h 3467100"/>
                <a:gd name="connsiteX5" fmla="*/ 0 w 2438400"/>
                <a:gd name="connsiteY5" fmla="*/ 0 h 3467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8400" h="3467100">
                  <a:moveTo>
                    <a:pt x="2438400" y="0"/>
                  </a:moveTo>
                  <a:lnTo>
                    <a:pt x="2438400" y="2889239"/>
                  </a:lnTo>
                  <a:cubicBezTo>
                    <a:pt x="2438400" y="3208383"/>
                    <a:pt x="2310432" y="3467100"/>
                    <a:pt x="2152575" y="3467100"/>
                  </a:cubicBezTo>
                  <a:lnTo>
                    <a:pt x="0" y="3467100"/>
                  </a:lnTo>
                  <a:lnTo>
                    <a:pt x="0" y="0"/>
                  </a:lnTo>
                  <a:lnTo>
                    <a:pt x="243840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84480" tIns="894079" rIns="284480" bIns="284481" numCol="1" spcCol="1270" anchor="ctr" anchorCtr="0">
              <a:noAutofit/>
            </a:bodyPr>
            <a:lstStyle/>
            <a:p>
              <a:pPr marL="0" lvl="0" indent="0" algn="ctr" defTabSz="1778000">
                <a:lnSpc>
                  <a:spcPct val="90000"/>
                </a:lnSpc>
                <a:spcBef>
                  <a:spcPct val="0"/>
                </a:spcBef>
                <a:spcAft>
                  <a:spcPct val="35000"/>
                </a:spcAft>
                <a:buNone/>
              </a:pPr>
              <a:r>
                <a:rPr lang="en-US" sz="4000" b="0" kern="1200" dirty="0"/>
                <a:t>Threats</a:t>
              </a:r>
            </a:p>
          </p:txBody>
        </p:sp>
        <p:sp>
          <p:nvSpPr>
            <p:cNvPr id="8" name="Freeform: Shape 7">
              <a:extLst>
                <a:ext uri="{FF2B5EF4-FFF2-40B4-BE49-F238E27FC236}">
                  <a16:creationId xmlns:a16="http://schemas.microsoft.com/office/drawing/2014/main" id="{6FE2565A-3889-46D8-B9CF-5F57DE77205A}"/>
                </a:ext>
              </a:extLst>
            </p:cNvPr>
            <p:cNvSpPr/>
            <p:nvPr/>
          </p:nvSpPr>
          <p:spPr>
            <a:xfrm>
              <a:off x="3531869" y="3343275"/>
              <a:ext cx="2080260" cy="1219200"/>
            </a:xfrm>
            <a:custGeom>
              <a:avLst/>
              <a:gdLst>
                <a:gd name="connsiteX0" fmla="*/ 0 w 2080260"/>
                <a:gd name="connsiteY0" fmla="*/ 203204 h 1219200"/>
                <a:gd name="connsiteX1" fmla="*/ 203204 w 2080260"/>
                <a:gd name="connsiteY1" fmla="*/ 0 h 1219200"/>
                <a:gd name="connsiteX2" fmla="*/ 1877056 w 2080260"/>
                <a:gd name="connsiteY2" fmla="*/ 0 h 1219200"/>
                <a:gd name="connsiteX3" fmla="*/ 2080260 w 2080260"/>
                <a:gd name="connsiteY3" fmla="*/ 203204 h 1219200"/>
                <a:gd name="connsiteX4" fmla="*/ 2080260 w 2080260"/>
                <a:gd name="connsiteY4" fmla="*/ 1015996 h 1219200"/>
                <a:gd name="connsiteX5" fmla="*/ 1877056 w 2080260"/>
                <a:gd name="connsiteY5" fmla="*/ 1219200 h 1219200"/>
                <a:gd name="connsiteX6" fmla="*/ 203204 w 2080260"/>
                <a:gd name="connsiteY6" fmla="*/ 1219200 h 1219200"/>
                <a:gd name="connsiteX7" fmla="*/ 0 w 2080260"/>
                <a:gd name="connsiteY7" fmla="*/ 1015996 h 1219200"/>
                <a:gd name="connsiteX8" fmla="*/ 0 w 2080260"/>
                <a:gd name="connsiteY8" fmla="*/ 203204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0260" h="1219200">
                  <a:moveTo>
                    <a:pt x="0" y="203204"/>
                  </a:moveTo>
                  <a:cubicBezTo>
                    <a:pt x="0" y="90978"/>
                    <a:pt x="90978" y="0"/>
                    <a:pt x="203204" y="0"/>
                  </a:cubicBezTo>
                  <a:lnTo>
                    <a:pt x="1877056" y="0"/>
                  </a:lnTo>
                  <a:cubicBezTo>
                    <a:pt x="1989282" y="0"/>
                    <a:pt x="2080260" y="90978"/>
                    <a:pt x="2080260" y="203204"/>
                  </a:cubicBezTo>
                  <a:lnTo>
                    <a:pt x="2080260" y="1015996"/>
                  </a:lnTo>
                  <a:cubicBezTo>
                    <a:pt x="2080260" y="1128222"/>
                    <a:pt x="1989282" y="1219200"/>
                    <a:pt x="1877056" y="1219200"/>
                  </a:cubicBezTo>
                  <a:lnTo>
                    <a:pt x="203204" y="1219200"/>
                  </a:lnTo>
                  <a:cubicBezTo>
                    <a:pt x="90978" y="1219200"/>
                    <a:pt x="0" y="1128222"/>
                    <a:pt x="0" y="1015996"/>
                  </a:cubicBezTo>
                  <a:lnTo>
                    <a:pt x="0" y="203204"/>
                  </a:lnTo>
                  <a:close/>
                </a:path>
              </a:pathLst>
            </a:custGeom>
          </p:spPr>
          <p:style>
            <a:lnRef idx="2">
              <a:schemeClr val="lt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spcFirstLastPara="0" vert="horz" wrap="square" lIns="211916" tIns="211916" rIns="211916" bIns="211916" numCol="1" spcCol="1270" anchor="ctr" anchorCtr="0">
              <a:noAutofit/>
            </a:bodyPr>
            <a:lstStyle/>
            <a:p>
              <a:pPr marL="0" lvl="0" indent="0" algn="ctr" defTabSz="1778000">
                <a:lnSpc>
                  <a:spcPct val="90000"/>
                </a:lnSpc>
                <a:spcBef>
                  <a:spcPct val="0"/>
                </a:spcBef>
                <a:spcAft>
                  <a:spcPct val="35000"/>
                </a:spcAft>
                <a:buNone/>
              </a:pPr>
              <a:r>
                <a:rPr lang="en-US" sz="4000" b="1" kern="1200" dirty="0"/>
                <a:t>SWOT</a:t>
              </a:r>
            </a:p>
          </p:txBody>
        </p:sp>
      </p:gr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2C917A8F-25CA-4ACA-9FB3-1F9FBD2AE010}"/>
              </a:ext>
            </a:extLst>
          </p:cNvPr>
          <p:cNvSpPr>
            <a:spLocks noGrp="1"/>
          </p:cNvSpPr>
          <p:nvPr>
            <p:ph sz="quarter" idx="11"/>
          </p:nvPr>
        </p:nvSpPr>
        <p:spPr/>
        <p:txBody>
          <a:bodyPr/>
          <a:lstStyle/>
          <a:p>
            <a:endParaRPr lang="en-US"/>
          </a:p>
        </p:txBody>
      </p:sp>
      <p:sp>
        <p:nvSpPr>
          <p:cNvPr id="37890" name="Title 1"/>
          <p:cNvSpPr>
            <a:spLocks noGrp="1"/>
          </p:cNvSpPr>
          <p:nvPr>
            <p:ph type="title"/>
          </p:nvPr>
        </p:nvSpPr>
        <p:spPr/>
        <p:txBody>
          <a:bodyPr/>
          <a:lstStyle/>
          <a:p>
            <a:r>
              <a:rPr lang="en-US" dirty="0"/>
              <a:t>Sustainable Competitive Advantage</a:t>
            </a:r>
          </a:p>
        </p:txBody>
      </p:sp>
      <p:grpSp>
        <p:nvGrpSpPr>
          <p:cNvPr id="2" name="Group 1">
            <a:extLst>
              <a:ext uri="{FF2B5EF4-FFF2-40B4-BE49-F238E27FC236}">
                <a16:creationId xmlns:a16="http://schemas.microsoft.com/office/drawing/2014/main" id="{76AF68CD-B017-451B-BC48-98AB8233F1E1}"/>
              </a:ext>
            </a:extLst>
          </p:cNvPr>
          <p:cNvGrpSpPr/>
          <p:nvPr/>
        </p:nvGrpSpPr>
        <p:grpSpPr>
          <a:xfrm>
            <a:off x="457200" y="1602362"/>
            <a:ext cx="8229601" cy="4521636"/>
            <a:chOff x="457200" y="1602362"/>
            <a:chExt cx="8229601" cy="4521636"/>
          </a:xfrm>
        </p:grpSpPr>
        <p:sp>
          <p:nvSpPr>
            <p:cNvPr id="4" name="Freeform: Shape 3">
              <a:extLst>
                <a:ext uri="{FF2B5EF4-FFF2-40B4-BE49-F238E27FC236}">
                  <a16:creationId xmlns:a16="http://schemas.microsoft.com/office/drawing/2014/main" id="{3359CD67-4286-4A1E-8988-32A133492AA0}"/>
                </a:ext>
              </a:extLst>
            </p:cNvPr>
            <p:cNvSpPr/>
            <p:nvPr/>
          </p:nvSpPr>
          <p:spPr>
            <a:xfrm>
              <a:off x="457200" y="5486430"/>
              <a:ext cx="8229600" cy="637568"/>
            </a:xfrm>
            <a:custGeom>
              <a:avLst/>
              <a:gdLst>
                <a:gd name="connsiteX0" fmla="*/ 0 w 8229600"/>
                <a:gd name="connsiteY0" fmla="*/ 0 h 637568"/>
                <a:gd name="connsiteX1" fmla="*/ 8229600 w 8229600"/>
                <a:gd name="connsiteY1" fmla="*/ 0 h 637568"/>
                <a:gd name="connsiteX2" fmla="*/ 8229600 w 8229600"/>
                <a:gd name="connsiteY2" fmla="*/ 637568 h 637568"/>
                <a:gd name="connsiteX3" fmla="*/ 0 w 8229600"/>
                <a:gd name="connsiteY3" fmla="*/ 637568 h 637568"/>
                <a:gd name="connsiteX4" fmla="*/ 0 w 8229600"/>
                <a:gd name="connsiteY4" fmla="*/ 0 h 637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637568">
                  <a:moveTo>
                    <a:pt x="0" y="0"/>
                  </a:moveTo>
                  <a:lnTo>
                    <a:pt x="8229600" y="0"/>
                  </a:lnTo>
                  <a:lnTo>
                    <a:pt x="8229600" y="637568"/>
                  </a:lnTo>
                  <a:lnTo>
                    <a:pt x="0" y="637568"/>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US" sz="4000" b="0" kern="1200" dirty="0"/>
                <a:t>Management and employee loyalty</a:t>
              </a:r>
            </a:p>
          </p:txBody>
        </p:sp>
        <p:sp>
          <p:nvSpPr>
            <p:cNvPr id="5" name="Freeform: Shape 4">
              <a:extLst>
                <a:ext uri="{FF2B5EF4-FFF2-40B4-BE49-F238E27FC236}">
                  <a16:creationId xmlns:a16="http://schemas.microsoft.com/office/drawing/2014/main" id="{40356407-195E-4FFB-A4CA-F6E600B07B18}"/>
                </a:ext>
              </a:extLst>
            </p:cNvPr>
            <p:cNvSpPr/>
            <p:nvPr/>
          </p:nvSpPr>
          <p:spPr>
            <a:xfrm rot="21600000">
              <a:off x="457200" y="4515413"/>
              <a:ext cx="8229601" cy="980581"/>
            </a:xfrm>
            <a:custGeom>
              <a:avLst/>
              <a:gdLst>
                <a:gd name="connsiteX0" fmla="*/ 0 w 8229600"/>
                <a:gd name="connsiteY0" fmla="*/ 343429 h 980580"/>
                <a:gd name="connsiteX1" fmla="*/ 3992228 w 8229600"/>
                <a:gd name="connsiteY1" fmla="*/ 343429 h 980580"/>
                <a:gd name="connsiteX2" fmla="*/ 3992228 w 8229600"/>
                <a:gd name="connsiteY2" fmla="*/ 245145 h 980580"/>
                <a:gd name="connsiteX3" fmla="*/ 3869655 w 8229600"/>
                <a:gd name="connsiteY3" fmla="*/ 245145 h 980580"/>
                <a:gd name="connsiteX4" fmla="*/ 4114800 w 8229600"/>
                <a:gd name="connsiteY4" fmla="*/ 0 h 980580"/>
                <a:gd name="connsiteX5" fmla="*/ 4359945 w 8229600"/>
                <a:gd name="connsiteY5" fmla="*/ 245145 h 980580"/>
                <a:gd name="connsiteX6" fmla="*/ 4237373 w 8229600"/>
                <a:gd name="connsiteY6" fmla="*/ 245145 h 980580"/>
                <a:gd name="connsiteX7" fmla="*/ 4237373 w 8229600"/>
                <a:gd name="connsiteY7" fmla="*/ 343429 h 980580"/>
                <a:gd name="connsiteX8" fmla="*/ 8229600 w 8229600"/>
                <a:gd name="connsiteY8" fmla="*/ 343429 h 980580"/>
                <a:gd name="connsiteX9" fmla="*/ 8229600 w 8229600"/>
                <a:gd name="connsiteY9" fmla="*/ 980580 h 980580"/>
                <a:gd name="connsiteX10" fmla="*/ 0 w 8229600"/>
                <a:gd name="connsiteY10" fmla="*/ 980580 h 980580"/>
                <a:gd name="connsiteX11" fmla="*/ 0 w 8229600"/>
                <a:gd name="connsiteY11" fmla="*/ 343429 h 98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980580">
                  <a:moveTo>
                    <a:pt x="8229600" y="637151"/>
                  </a:moveTo>
                  <a:lnTo>
                    <a:pt x="4237372" y="637151"/>
                  </a:lnTo>
                  <a:lnTo>
                    <a:pt x="4237372" y="735435"/>
                  </a:lnTo>
                  <a:lnTo>
                    <a:pt x="4359945" y="735435"/>
                  </a:lnTo>
                  <a:lnTo>
                    <a:pt x="4114800" y="980579"/>
                  </a:lnTo>
                  <a:lnTo>
                    <a:pt x="3869655" y="735435"/>
                  </a:lnTo>
                  <a:lnTo>
                    <a:pt x="3992227" y="735435"/>
                  </a:lnTo>
                  <a:lnTo>
                    <a:pt x="3992227" y="637151"/>
                  </a:lnTo>
                  <a:lnTo>
                    <a:pt x="0" y="637151"/>
                  </a:lnTo>
                  <a:lnTo>
                    <a:pt x="0" y="1"/>
                  </a:lnTo>
                  <a:lnTo>
                    <a:pt x="8229600" y="1"/>
                  </a:lnTo>
                  <a:lnTo>
                    <a:pt x="8229600" y="637151"/>
                  </a:lnTo>
                  <a:close/>
                </a:path>
              </a:pathLst>
            </a:custGeom>
          </p:spPr>
          <p:style>
            <a:lnRef idx="2">
              <a:schemeClr val="lt1">
                <a:hueOff val="0"/>
                <a:satOff val="0"/>
                <a:lumOff val="0"/>
                <a:alphaOff val="0"/>
              </a:schemeClr>
            </a:lnRef>
            <a:fillRef idx="1">
              <a:schemeClr val="accent3">
                <a:hueOff val="2812566"/>
                <a:satOff val="-4220"/>
                <a:lumOff val="-686"/>
                <a:alphaOff val="0"/>
              </a:schemeClr>
            </a:fillRef>
            <a:effectRef idx="0">
              <a:schemeClr val="accent3">
                <a:hueOff val="2812566"/>
                <a:satOff val="-4220"/>
                <a:lumOff val="-686"/>
                <a:alphaOff val="0"/>
              </a:schemeClr>
            </a:effectRef>
            <a:fontRef idx="minor">
              <a:schemeClr val="lt1"/>
            </a:fontRef>
          </p:style>
          <p:txBody>
            <a:bodyPr spcFirstLastPara="0" vert="horz" wrap="square" lIns="284479" tIns="284481" rIns="284481" bIns="627909" numCol="1" spcCol="1270" anchor="ctr" anchorCtr="0">
              <a:noAutofit/>
            </a:bodyPr>
            <a:lstStyle/>
            <a:p>
              <a:pPr marL="0" lvl="0" indent="0" algn="ctr" defTabSz="1778000">
                <a:lnSpc>
                  <a:spcPct val="90000"/>
                </a:lnSpc>
                <a:spcBef>
                  <a:spcPct val="0"/>
                </a:spcBef>
                <a:spcAft>
                  <a:spcPct val="35000"/>
                </a:spcAft>
                <a:buNone/>
              </a:pPr>
              <a:r>
                <a:rPr lang="en-US" sz="4000" b="0" kern="1200" dirty="0"/>
                <a:t>Brand</a:t>
              </a:r>
            </a:p>
          </p:txBody>
        </p:sp>
        <p:sp>
          <p:nvSpPr>
            <p:cNvPr id="6" name="Freeform: Shape 5">
              <a:extLst>
                <a:ext uri="{FF2B5EF4-FFF2-40B4-BE49-F238E27FC236}">
                  <a16:creationId xmlns:a16="http://schemas.microsoft.com/office/drawing/2014/main" id="{D97FDB83-4536-4235-A87E-30E198C0C1CA}"/>
                </a:ext>
              </a:extLst>
            </p:cNvPr>
            <p:cNvSpPr/>
            <p:nvPr/>
          </p:nvSpPr>
          <p:spPr>
            <a:xfrm rot="21600000">
              <a:off x="457200" y="3544396"/>
              <a:ext cx="8229600" cy="980581"/>
            </a:xfrm>
            <a:custGeom>
              <a:avLst/>
              <a:gdLst>
                <a:gd name="connsiteX0" fmla="*/ 0 w 8229600"/>
                <a:gd name="connsiteY0" fmla="*/ 343429 h 980580"/>
                <a:gd name="connsiteX1" fmla="*/ 3992228 w 8229600"/>
                <a:gd name="connsiteY1" fmla="*/ 343429 h 980580"/>
                <a:gd name="connsiteX2" fmla="*/ 3992228 w 8229600"/>
                <a:gd name="connsiteY2" fmla="*/ 245145 h 980580"/>
                <a:gd name="connsiteX3" fmla="*/ 3869655 w 8229600"/>
                <a:gd name="connsiteY3" fmla="*/ 245145 h 980580"/>
                <a:gd name="connsiteX4" fmla="*/ 4114800 w 8229600"/>
                <a:gd name="connsiteY4" fmla="*/ 0 h 980580"/>
                <a:gd name="connsiteX5" fmla="*/ 4359945 w 8229600"/>
                <a:gd name="connsiteY5" fmla="*/ 245145 h 980580"/>
                <a:gd name="connsiteX6" fmla="*/ 4237373 w 8229600"/>
                <a:gd name="connsiteY6" fmla="*/ 245145 h 980580"/>
                <a:gd name="connsiteX7" fmla="*/ 4237373 w 8229600"/>
                <a:gd name="connsiteY7" fmla="*/ 343429 h 980580"/>
                <a:gd name="connsiteX8" fmla="*/ 8229600 w 8229600"/>
                <a:gd name="connsiteY8" fmla="*/ 343429 h 980580"/>
                <a:gd name="connsiteX9" fmla="*/ 8229600 w 8229600"/>
                <a:gd name="connsiteY9" fmla="*/ 980580 h 980580"/>
                <a:gd name="connsiteX10" fmla="*/ 0 w 8229600"/>
                <a:gd name="connsiteY10" fmla="*/ 980580 h 980580"/>
                <a:gd name="connsiteX11" fmla="*/ 0 w 8229600"/>
                <a:gd name="connsiteY11" fmla="*/ 343429 h 98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980580">
                  <a:moveTo>
                    <a:pt x="8229600" y="637151"/>
                  </a:moveTo>
                  <a:lnTo>
                    <a:pt x="4237372" y="637151"/>
                  </a:lnTo>
                  <a:lnTo>
                    <a:pt x="4237372" y="735435"/>
                  </a:lnTo>
                  <a:lnTo>
                    <a:pt x="4359945" y="735435"/>
                  </a:lnTo>
                  <a:lnTo>
                    <a:pt x="4114800" y="980579"/>
                  </a:lnTo>
                  <a:lnTo>
                    <a:pt x="3869655" y="735435"/>
                  </a:lnTo>
                  <a:lnTo>
                    <a:pt x="3992227" y="735435"/>
                  </a:lnTo>
                  <a:lnTo>
                    <a:pt x="3992227" y="637151"/>
                  </a:lnTo>
                  <a:lnTo>
                    <a:pt x="0" y="637151"/>
                  </a:lnTo>
                  <a:lnTo>
                    <a:pt x="0" y="1"/>
                  </a:lnTo>
                  <a:lnTo>
                    <a:pt x="8229600" y="1"/>
                  </a:lnTo>
                  <a:lnTo>
                    <a:pt x="8229600" y="637151"/>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84479" tIns="284481" rIns="284480" bIns="627909" numCol="1" spcCol="1270" anchor="ctr" anchorCtr="0">
              <a:noAutofit/>
            </a:bodyPr>
            <a:lstStyle/>
            <a:p>
              <a:pPr marL="0" lvl="0" indent="0" algn="ctr" defTabSz="1778000">
                <a:lnSpc>
                  <a:spcPct val="90000"/>
                </a:lnSpc>
                <a:spcBef>
                  <a:spcPct val="0"/>
                </a:spcBef>
                <a:spcAft>
                  <a:spcPct val="35000"/>
                </a:spcAft>
                <a:buNone/>
              </a:pPr>
              <a:r>
                <a:rPr lang="en-US" sz="4000" b="0" kern="1200" dirty="0"/>
                <a:t>Reputation</a:t>
              </a:r>
            </a:p>
          </p:txBody>
        </p:sp>
        <p:sp>
          <p:nvSpPr>
            <p:cNvPr id="7" name="Freeform: Shape 6">
              <a:extLst>
                <a:ext uri="{FF2B5EF4-FFF2-40B4-BE49-F238E27FC236}">
                  <a16:creationId xmlns:a16="http://schemas.microsoft.com/office/drawing/2014/main" id="{3B28700A-3FC6-4851-9416-0E41809B6036}"/>
                </a:ext>
              </a:extLst>
            </p:cNvPr>
            <p:cNvSpPr/>
            <p:nvPr/>
          </p:nvSpPr>
          <p:spPr>
            <a:xfrm rot="21600000">
              <a:off x="457200" y="2573379"/>
              <a:ext cx="8229600" cy="980582"/>
            </a:xfrm>
            <a:custGeom>
              <a:avLst/>
              <a:gdLst>
                <a:gd name="connsiteX0" fmla="*/ 0 w 8229600"/>
                <a:gd name="connsiteY0" fmla="*/ 343429 h 980580"/>
                <a:gd name="connsiteX1" fmla="*/ 3992228 w 8229600"/>
                <a:gd name="connsiteY1" fmla="*/ 343429 h 980580"/>
                <a:gd name="connsiteX2" fmla="*/ 3992228 w 8229600"/>
                <a:gd name="connsiteY2" fmla="*/ 245145 h 980580"/>
                <a:gd name="connsiteX3" fmla="*/ 3869655 w 8229600"/>
                <a:gd name="connsiteY3" fmla="*/ 245145 h 980580"/>
                <a:gd name="connsiteX4" fmla="*/ 4114800 w 8229600"/>
                <a:gd name="connsiteY4" fmla="*/ 0 h 980580"/>
                <a:gd name="connsiteX5" fmla="*/ 4359945 w 8229600"/>
                <a:gd name="connsiteY5" fmla="*/ 245145 h 980580"/>
                <a:gd name="connsiteX6" fmla="*/ 4237373 w 8229600"/>
                <a:gd name="connsiteY6" fmla="*/ 245145 h 980580"/>
                <a:gd name="connsiteX7" fmla="*/ 4237373 w 8229600"/>
                <a:gd name="connsiteY7" fmla="*/ 343429 h 980580"/>
                <a:gd name="connsiteX8" fmla="*/ 8229600 w 8229600"/>
                <a:gd name="connsiteY8" fmla="*/ 343429 h 980580"/>
                <a:gd name="connsiteX9" fmla="*/ 8229600 w 8229600"/>
                <a:gd name="connsiteY9" fmla="*/ 980580 h 980580"/>
                <a:gd name="connsiteX10" fmla="*/ 0 w 8229600"/>
                <a:gd name="connsiteY10" fmla="*/ 980580 h 980580"/>
                <a:gd name="connsiteX11" fmla="*/ 0 w 8229600"/>
                <a:gd name="connsiteY11" fmla="*/ 343429 h 98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980580">
                  <a:moveTo>
                    <a:pt x="8229600" y="637151"/>
                  </a:moveTo>
                  <a:lnTo>
                    <a:pt x="4237372" y="637151"/>
                  </a:lnTo>
                  <a:lnTo>
                    <a:pt x="4237372" y="735435"/>
                  </a:lnTo>
                  <a:lnTo>
                    <a:pt x="4359945" y="735435"/>
                  </a:lnTo>
                  <a:lnTo>
                    <a:pt x="4114800" y="980579"/>
                  </a:lnTo>
                  <a:lnTo>
                    <a:pt x="3869655" y="735435"/>
                  </a:lnTo>
                  <a:lnTo>
                    <a:pt x="3992227" y="735435"/>
                  </a:lnTo>
                  <a:lnTo>
                    <a:pt x="3992227" y="637151"/>
                  </a:lnTo>
                  <a:lnTo>
                    <a:pt x="0" y="637151"/>
                  </a:lnTo>
                  <a:lnTo>
                    <a:pt x="0" y="1"/>
                  </a:lnTo>
                  <a:lnTo>
                    <a:pt x="8229600" y="1"/>
                  </a:lnTo>
                  <a:lnTo>
                    <a:pt x="8229600" y="637151"/>
                  </a:lnTo>
                  <a:close/>
                </a:path>
              </a:pathLst>
            </a:custGeom>
          </p:spPr>
          <p:style>
            <a:lnRef idx="2">
              <a:schemeClr val="lt1">
                <a:hueOff val="0"/>
                <a:satOff val="0"/>
                <a:lumOff val="0"/>
                <a:alphaOff val="0"/>
              </a:schemeClr>
            </a:lnRef>
            <a:fillRef idx="1">
              <a:schemeClr val="accent3">
                <a:hueOff val="8437698"/>
                <a:satOff val="-12660"/>
                <a:lumOff val="-2059"/>
                <a:alphaOff val="0"/>
              </a:schemeClr>
            </a:fillRef>
            <a:effectRef idx="0">
              <a:schemeClr val="accent3">
                <a:hueOff val="8437698"/>
                <a:satOff val="-12660"/>
                <a:lumOff val="-2059"/>
                <a:alphaOff val="0"/>
              </a:schemeClr>
            </a:effectRef>
            <a:fontRef idx="minor">
              <a:schemeClr val="lt1"/>
            </a:fontRef>
          </p:style>
          <p:txBody>
            <a:bodyPr spcFirstLastPara="0" vert="horz" wrap="square" lIns="284479" tIns="284481" rIns="284480" bIns="627910" numCol="1" spcCol="1270" anchor="ctr" anchorCtr="0">
              <a:noAutofit/>
            </a:bodyPr>
            <a:lstStyle/>
            <a:p>
              <a:pPr marL="0" lvl="0" indent="0" algn="ctr" defTabSz="1778000">
                <a:lnSpc>
                  <a:spcPct val="90000"/>
                </a:lnSpc>
                <a:spcBef>
                  <a:spcPct val="0"/>
                </a:spcBef>
                <a:spcAft>
                  <a:spcPct val="35000"/>
                </a:spcAft>
                <a:buNone/>
              </a:pPr>
              <a:r>
                <a:rPr lang="en-US" sz="4000" b="0" kern="1200" dirty="0"/>
                <a:t>Products or services</a:t>
              </a:r>
            </a:p>
          </p:txBody>
        </p:sp>
        <p:sp>
          <p:nvSpPr>
            <p:cNvPr id="8" name="Freeform: Shape 7">
              <a:extLst>
                <a:ext uri="{FF2B5EF4-FFF2-40B4-BE49-F238E27FC236}">
                  <a16:creationId xmlns:a16="http://schemas.microsoft.com/office/drawing/2014/main" id="{AB7F9BB0-5FA4-4BAD-AB1D-9CB29D6842DF}"/>
                </a:ext>
              </a:extLst>
            </p:cNvPr>
            <p:cNvSpPr/>
            <p:nvPr/>
          </p:nvSpPr>
          <p:spPr>
            <a:xfrm rot="21600000">
              <a:off x="457200" y="1602362"/>
              <a:ext cx="8229600" cy="980582"/>
            </a:xfrm>
            <a:custGeom>
              <a:avLst/>
              <a:gdLst>
                <a:gd name="connsiteX0" fmla="*/ 0 w 8229600"/>
                <a:gd name="connsiteY0" fmla="*/ 343429 h 980580"/>
                <a:gd name="connsiteX1" fmla="*/ 3992228 w 8229600"/>
                <a:gd name="connsiteY1" fmla="*/ 343429 h 980580"/>
                <a:gd name="connsiteX2" fmla="*/ 3992228 w 8229600"/>
                <a:gd name="connsiteY2" fmla="*/ 245145 h 980580"/>
                <a:gd name="connsiteX3" fmla="*/ 3869655 w 8229600"/>
                <a:gd name="connsiteY3" fmla="*/ 245145 h 980580"/>
                <a:gd name="connsiteX4" fmla="*/ 4114800 w 8229600"/>
                <a:gd name="connsiteY4" fmla="*/ 0 h 980580"/>
                <a:gd name="connsiteX5" fmla="*/ 4359945 w 8229600"/>
                <a:gd name="connsiteY5" fmla="*/ 245145 h 980580"/>
                <a:gd name="connsiteX6" fmla="*/ 4237373 w 8229600"/>
                <a:gd name="connsiteY6" fmla="*/ 245145 h 980580"/>
                <a:gd name="connsiteX7" fmla="*/ 4237373 w 8229600"/>
                <a:gd name="connsiteY7" fmla="*/ 343429 h 980580"/>
                <a:gd name="connsiteX8" fmla="*/ 8229600 w 8229600"/>
                <a:gd name="connsiteY8" fmla="*/ 343429 h 980580"/>
                <a:gd name="connsiteX9" fmla="*/ 8229600 w 8229600"/>
                <a:gd name="connsiteY9" fmla="*/ 980580 h 980580"/>
                <a:gd name="connsiteX10" fmla="*/ 0 w 8229600"/>
                <a:gd name="connsiteY10" fmla="*/ 980580 h 980580"/>
                <a:gd name="connsiteX11" fmla="*/ 0 w 8229600"/>
                <a:gd name="connsiteY11" fmla="*/ 343429 h 98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980580">
                  <a:moveTo>
                    <a:pt x="8229600" y="637151"/>
                  </a:moveTo>
                  <a:lnTo>
                    <a:pt x="4237372" y="637151"/>
                  </a:lnTo>
                  <a:lnTo>
                    <a:pt x="4237372" y="735435"/>
                  </a:lnTo>
                  <a:lnTo>
                    <a:pt x="4359945" y="735435"/>
                  </a:lnTo>
                  <a:lnTo>
                    <a:pt x="4114800" y="980579"/>
                  </a:lnTo>
                  <a:lnTo>
                    <a:pt x="3869655" y="735435"/>
                  </a:lnTo>
                  <a:lnTo>
                    <a:pt x="3992227" y="735435"/>
                  </a:lnTo>
                  <a:lnTo>
                    <a:pt x="3992227" y="637151"/>
                  </a:lnTo>
                  <a:lnTo>
                    <a:pt x="0" y="637151"/>
                  </a:lnTo>
                  <a:lnTo>
                    <a:pt x="0" y="1"/>
                  </a:lnTo>
                  <a:lnTo>
                    <a:pt x="8229600" y="1"/>
                  </a:lnTo>
                  <a:lnTo>
                    <a:pt x="8229600" y="637151"/>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84479" tIns="284481" rIns="284480" bIns="627910" numCol="1" spcCol="1270" anchor="ctr" anchorCtr="0">
              <a:noAutofit/>
            </a:bodyPr>
            <a:lstStyle/>
            <a:p>
              <a:pPr marL="0" lvl="0" indent="0" algn="ctr" defTabSz="1778000">
                <a:lnSpc>
                  <a:spcPct val="90000"/>
                </a:lnSpc>
                <a:spcBef>
                  <a:spcPct val="0"/>
                </a:spcBef>
                <a:spcAft>
                  <a:spcPct val="35000"/>
                </a:spcAft>
                <a:buNone/>
              </a:pPr>
              <a:r>
                <a:rPr lang="en-US" sz="4000" b="0" kern="1200" dirty="0"/>
                <a:t>Customer service</a:t>
              </a:r>
            </a:p>
          </p:txBody>
        </p:sp>
      </p:gr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A4EFB8B2-BC28-4D3A-9654-FAFAE40C1F5D}"/>
              </a:ext>
            </a:extLst>
          </p:cNvPr>
          <p:cNvSpPr>
            <a:spLocks noGrp="1"/>
          </p:cNvSpPr>
          <p:nvPr>
            <p:ph sz="quarter" idx="11"/>
          </p:nvPr>
        </p:nvSpPr>
        <p:spPr/>
        <p:txBody>
          <a:bodyPr/>
          <a:lstStyle/>
          <a:p>
            <a:endParaRPr lang="en-US"/>
          </a:p>
        </p:txBody>
      </p:sp>
      <p:sp>
        <p:nvSpPr>
          <p:cNvPr id="38914" name="Title 1"/>
          <p:cNvSpPr>
            <a:spLocks noGrp="1"/>
          </p:cNvSpPr>
          <p:nvPr>
            <p:ph type="title"/>
          </p:nvPr>
        </p:nvSpPr>
        <p:spPr/>
        <p:txBody>
          <a:bodyPr/>
          <a:lstStyle/>
          <a:p>
            <a:r>
              <a:rPr lang="en-US" dirty="0"/>
              <a:t>Strategy-Making Process</a:t>
            </a:r>
          </a:p>
        </p:txBody>
      </p:sp>
      <p:grpSp>
        <p:nvGrpSpPr>
          <p:cNvPr id="2" name="Group 1">
            <a:extLst>
              <a:ext uri="{FF2B5EF4-FFF2-40B4-BE49-F238E27FC236}">
                <a16:creationId xmlns:a16="http://schemas.microsoft.com/office/drawing/2014/main" id="{5C0CDC47-CB2B-4CD0-8D88-4195C22C9BB4}"/>
              </a:ext>
            </a:extLst>
          </p:cNvPr>
          <p:cNvGrpSpPr/>
          <p:nvPr/>
        </p:nvGrpSpPr>
        <p:grpSpPr>
          <a:xfrm>
            <a:off x="457200" y="1600200"/>
            <a:ext cx="8229600" cy="4525962"/>
            <a:chOff x="457200" y="1600200"/>
            <a:chExt cx="8229600" cy="4525962"/>
          </a:xfrm>
        </p:grpSpPr>
        <p:sp>
          <p:nvSpPr>
            <p:cNvPr id="3" name="Freeform: Shape 2">
              <a:extLst>
                <a:ext uri="{FF2B5EF4-FFF2-40B4-BE49-F238E27FC236}">
                  <a16:creationId xmlns:a16="http://schemas.microsoft.com/office/drawing/2014/main" id="{B0360A7C-B341-4292-B35D-59BB0829C6DB}"/>
                </a:ext>
              </a:extLst>
            </p:cNvPr>
            <p:cNvSpPr/>
            <p:nvPr/>
          </p:nvSpPr>
          <p:spPr>
            <a:xfrm>
              <a:off x="457200" y="160020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8223" tIns="128223" rIns="1228485" bIns="128223" numCol="1" spcCol="1270" anchor="ctr" anchorCtr="0">
              <a:noAutofit/>
            </a:bodyPr>
            <a:lstStyle/>
            <a:p>
              <a:pPr marL="0" lvl="0" indent="0" algn="l" defTabSz="1155700">
                <a:lnSpc>
                  <a:spcPct val="90000"/>
                </a:lnSpc>
                <a:spcBef>
                  <a:spcPct val="0"/>
                </a:spcBef>
                <a:spcAft>
                  <a:spcPct val="35000"/>
                </a:spcAft>
                <a:buNone/>
              </a:pPr>
              <a:r>
                <a:rPr lang="en-US" sz="2600" kern="1200" dirty="0"/>
                <a:t>Develop goals based on the mission and vision statements</a:t>
              </a:r>
            </a:p>
          </p:txBody>
        </p:sp>
        <p:sp>
          <p:nvSpPr>
            <p:cNvPr id="5" name="Freeform: Shape 4">
              <a:extLst>
                <a:ext uri="{FF2B5EF4-FFF2-40B4-BE49-F238E27FC236}">
                  <a16:creationId xmlns:a16="http://schemas.microsoft.com/office/drawing/2014/main" id="{BC0CB570-4315-4739-B3E7-EA2335184D35}"/>
                </a:ext>
              </a:extLst>
            </p:cNvPr>
            <p:cNvSpPr/>
            <p:nvPr/>
          </p:nvSpPr>
          <p:spPr>
            <a:xfrm>
              <a:off x="1008583" y="277695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128223" tIns="128223" rIns="1326819" bIns="128223" numCol="1" spcCol="1270" anchor="ctr" anchorCtr="0">
              <a:noAutofit/>
            </a:bodyPr>
            <a:lstStyle/>
            <a:p>
              <a:pPr marL="0" lvl="0" indent="0" algn="l" defTabSz="1155700">
                <a:lnSpc>
                  <a:spcPct val="90000"/>
                </a:lnSpc>
                <a:spcBef>
                  <a:spcPct val="0"/>
                </a:spcBef>
                <a:spcAft>
                  <a:spcPct val="35000"/>
                </a:spcAft>
                <a:buNone/>
              </a:pPr>
              <a:r>
                <a:rPr lang="en-US" sz="2600" kern="1200" dirty="0"/>
                <a:t>Collect information to guide the plan</a:t>
              </a:r>
            </a:p>
          </p:txBody>
        </p:sp>
        <p:sp>
          <p:nvSpPr>
            <p:cNvPr id="6" name="Freeform: Shape 5">
              <a:extLst>
                <a:ext uri="{FF2B5EF4-FFF2-40B4-BE49-F238E27FC236}">
                  <a16:creationId xmlns:a16="http://schemas.microsoft.com/office/drawing/2014/main" id="{3DE6FDDF-60E3-4A6B-AD8A-4149D71089A1}"/>
                </a:ext>
              </a:extLst>
            </p:cNvPr>
            <p:cNvSpPr/>
            <p:nvPr/>
          </p:nvSpPr>
          <p:spPr>
            <a:xfrm>
              <a:off x="1551736" y="395370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128223" tIns="128223" rIns="1318590" bIns="128223" numCol="1" spcCol="1270" anchor="ctr" anchorCtr="0">
              <a:noAutofit/>
            </a:bodyPr>
            <a:lstStyle/>
            <a:p>
              <a:pPr marL="0" lvl="0" indent="0" algn="l" defTabSz="1155700">
                <a:lnSpc>
                  <a:spcPct val="90000"/>
                </a:lnSpc>
                <a:spcBef>
                  <a:spcPct val="0"/>
                </a:spcBef>
                <a:spcAft>
                  <a:spcPct val="35000"/>
                </a:spcAft>
                <a:buNone/>
              </a:pPr>
              <a:r>
                <a:rPr lang="en-US" sz="2600" kern="1200" dirty="0"/>
                <a:t>Use the information to create a strategic plan</a:t>
              </a:r>
            </a:p>
          </p:txBody>
        </p:sp>
        <p:sp>
          <p:nvSpPr>
            <p:cNvPr id="7" name="Freeform: Shape 6">
              <a:extLst>
                <a:ext uri="{FF2B5EF4-FFF2-40B4-BE49-F238E27FC236}">
                  <a16:creationId xmlns:a16="http://schemas.microsoft.com/office/drawing/2014/main" id="{D06371E7-BE10-4A59-9B32-368E9A518D7D}"/>
                </a:ext>
              </a:extLst>
            </p:cNvPr>
            <p:cNvSpPr/>
            <p:nvPr/>
          </p:nvSpPr>
          <p:spPr>
            <a:xfrm>
              <a:off x="2103120" y="5130451"/>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28223" tIns="128223" rIns="1326819" bIns="128223" numCol="1" spcCol="1270" anchor="ctr" anchorCtr="0">
              <a:noAutofit/>
            </a:bodyPr>
            <a:lstStyle/>
            <a:p>
              <a:pPr marL="0" lvl="0" indent="0" algn="l" defTabSz="1155700">
                <a:lnSpc>
                  <a:spcPct val="90000"/>
                </a:lnSpc>
                <a:spcBef>
                  <a:spcPct val="0"/>
                </a:spcBef>
                <a:spcAft>
                  <a:spcPct val="35000"/>
                </a:spcAft>
                <a:buNone/>
              </a:pPr>
              <a:r>
                <a:rPr lang="en-US" sz="2600" kern="1200" dirty="0"/>
                <a:t>Evaluate the effectiveness of the plan</a:t>
              </a:r>
            </a:p>
          </p:txBody>
        </p:sp>
        <p:sp>
          <p:nvSpPr>
            <p:cNvPr id="8" name="Freeform: Shape 7">
              <a:extLst>
                <a:ext uri="{FF2B5EF4-FFF2-40B4-BE49-F238E27FC236}">
                  <a16:creationId xmlns:a16="http://schemas.microsoft.com/office/drawing/2014/main" id="{926E7447-307F-4476-83BB-4C7CED70307C}"/>
                </a:ext>
              </a:extLst>
            </p:cNvPr>
            <p:cNvSpPr/>
            <p:nvPr/>
          </p:nvSpPr>
          <p:spPr>
            <a:xfrm>
              <a:off x="6393667" y="2362824"/>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dirty="0"/>
            </a:p>
          </p:txBody>
        </p:sp>
        <p:sp>
          <p:nvSpPr>
            <p:cNvPr id="9" name="Freeform: Shape 8">
              <a:extLst>
                <a:ext uri="{FF2B5EF4-FFF2-40B4-BE49-F238E27FC236}">
                  <a16:creationId xmlns:a16="http://schemas.microsoft.com/office/drawing/2014/main" id="{FC153AD2-608D-4886-A142-51973983C1C0}"/>
                </a:ext>
              </a:extLst>
            </p:cNvPr>
            <p:cNvSpPr/>
            <p:nvPr/>
          </p:nvSpPr>
          <p:spPr>
            <a:xfrm>
              <a:off x="6945050" y="3539575"/>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3">
                <a:tint val="40000"/>
                <a:alpha val="90000"/>
                <a:hueOff val="5358427"/>
                <a:satOff val="-6896"/>
                <a:lumOff val="-537"/>
                <a:alphaOff val="0"/>
              </a:schemeClr>
            </a:lnRef>
            <a:fillRef idx="1">
              <a:schemeClr val="accent3">
                <a:tint val="40000"/>
                <a:alpha val="90000"/>
                <a:hueOff val="5358427"/>
                <a:satOff val="-6896"/>
                <a:lumOff val="-537"/>
                <a:alphaOff val="0"/>
              </a:schemeClr>
            </a:fillRef>
            <a:effectRef idx="0">
              <a:schemeClr val="accent3">
                <a:tint val="40000"/>
                <a:alpha val="90000"/>
                <a:hueOff val="5358427"/>
                <a:satOff val="-6896"/>
                <a:lumOff val="-537"/>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dirty="0"/>
            </a:p>
          </p:txBody>
        </p:sp>
        <p:sp>
          <p:nvSpPr>
            <p:cNvPr id="10" name="Freeform: Shape 9">
              <a:extLst>
                <a:ext uri="{FF2B5EF4-FFF2-40B4-BE49-F238E27FC236}">
                  <a16:creationId xmlns:a16="http://schemas.microsoft.com/office/drawing/2014/main" id="{AF0AFA20-7747-463D-98BF-D2801B8A5E45}"/>
                </a:ext>
              </a:extLst>
            </p:cNvPr>
            <p:cNvSpPr/>
            <p:nvPr/>
          </p:nvSpPr>
          <p:spPr>
            <a:xfrm>
              <a:off x="7488204" y="4716325"/>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dirty="0"/>
            </a:p>
          </p:txBody>
        </p:sp>
      </p:grpSp>
    </p:spTree>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0</TotalTime>
  <Words>20756</Words>
  <Application>Microsoft Office PowerPoint</Application>
  <PresentationFormat>On-screen Show (4:3)</PresentationFormat>
  <Paragraphs>3048</Paragraphs>
  <Slides>187</Slides>
  <Notes>85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187</vt:i4>
      </vt:variant>
    </vt:vector>
  </HeadingPairs>
  <TitlesOfParts>
    <vt:vector size="196" baseType="lpstr">
      <vt:lpstr>Arial</vt:lpstr>
      <vt:lpstr>Calibri</vt:lpstr>
      <vt:lpstr>Cambria</vt:lpstr>
      <vt:lpstr>Knowledge Medium</vt:lpstr>
      <vt:lpstr>Symbol</vt:lpstr>
      <vt:lpstr>Times New Roman</vt:lpstr>
      <vt:lpstr>Wingdings</vt:lpstr>
      <vt:lpstr>ヒラギノ角ゴ Pro W3</vt:lpstr>
      <vt:lpstr>Classroom PowerPoint Slides</vt:lpstr>
      <vt:lpstr>NAME OF COURSE</vt:lpstr>
      <vt:lpstr>Name of course</vt:lpstr>
      <vt:lpstr>Our Virtual Environment</vt:lpstr>
      <vt:lpstr>Setting the Stage</vt:lpstr>
      <vt:lpstr>Session Objectives</vt:lpstr>
      <vt:lpstr>Section 1</vt:lpstr>
      <vt:lpstr>Hello and welcome to the Accelerated Instructional Media Webinar – Course Name.</vt:lpstr>
      <vt:lpstr>PowerPoint Presentation</vt:lpstr>
      <vt:lpstr>Session Objectives</vt:lpstr>
      <vt:lpstr>PowerPoint Presentation</vt:lpstr>
      <vt:lpstr>PowerPoint Presentation</vt:lpstr>
      <vt:lpstr>PowerPoint Presentation</vt:lpstr>
      <vt:lpstr>Module One:  Getting Started</vt:lpstr>
      <vt:lpstr>Workshop Objectives</vt:lpstr>
      <vt:lpstr>Module Two: Introduction to Management</vt:lpstr>
      <vt:lpstr>What is Management?</vt:lpstr>
      <vt:lpstr>What Do Managers Do?</vt:lpstr>
      <vt:lpstr>What Does It Take to Be a Manager?</vt:lpstr>
      <vt:lpstr>Why Does Management Matter?</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Ethics and Social Responsibility</vt:lpstr>
      <vt:lpstr>What is Ethical Workplace Behavior?</vt:lpstr>
      <vt:lpstr>What is Unethical Workplace Behavior?</vt:lpstr>
      <vt:lpstr>How to Make Ethical Decisions</vt:lpstr>
      <vt:lpstr>What is Social Responsibility?</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Managing Information</vt:lpstr>
      <vt:lpstr>Why Information Matters</vt:lpstr>
      <vt:lpstr>Strategic Importance of Information</vt:lpstr>
      <vt:lpstr>Characteristics and Costs of Useful Information</vt:lpstr>
      <vt:lpstr>Getting and Sharing Information</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Decision-Making</vt:lpstr>
      <vt:lpstr>What is Rational Decision-Making?</vt:lpstr>
      <vt:lpstr>Steps to Rational Decision-Making</vt:lpstr>
      <vt:lpstr>Limits to Rational Decision-Making</vt:lpstr>
      <vt:lpstr>Improving Decision-Making</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Control</vt:lpstr>
      <vt:lpstr>Basics of Control</vt:lpstr>
      <vt:lpstr>The Control Process</vt:lpstr>
      <vt:lpstr>Is Control Necessary or Possible?</vt:lpstr>
      <vt:lpstr>How and What to Control</vt:lpstr>
      <vt:lpstr>Control Methods</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Organizational Strategy</vt:lpstr>
      <vt:lpstr>Basics of Organizational Strategy</vt:lpstr>
      <vt:lpstr>Sustainable Competitive Advantage</vt:lpstr>
      <vt:lpstr>Strategy-Making Process</vt:lpstr>
      <vt:lpstr>Corporate, Industry, Firm Level Strategies</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Innovation and Change</vt:lpstr>
      <vt:lpstr>Organizational Innovation</vt:lpstr>
      <vt:lpstr>Why Innovation Matters</vt:lpstr>
      <vt:lpstr>Managing Innovation</vt:lpstr>
      <vt:lpstr>Organizational Change</vt:lpstr>
      <vt:lpstr>Why Change Occurs and Why it Matters</vt:lpstr>
      <vt:lpstr>Managing Change</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Organizational Structures and Process</vt:lpstr>
      <vt:lpstr>Departmentalization</vt:lpstr>
      <vt:lpstr>Organizational Authority</vt:lpstr>
      <vt:lpstr>Job Design</vt:lpstr>
      <vt:lpstr>Designing Organizational Process</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Managing Teams</vt:lpstr>
      <vt:lpstr>The Good and the Bad of Using Teams</vt:lpstr>
      <vt:lpstr>Kinds of Teams</vt:lpstr>
      <vt:lpstr>Work Team Characteristics</vt:lpstr>
      <vt:lpstr>Enhancing Work Team Effectiveness</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Motivation and Leadership</vt:lpstr>
      <vt:lpstr>Basics of Motivation</vt:lpstr>
      <vt:lpstr>Equity Theory</vt:lpstr>
      <vt:lpstr>Expectancy Theory</vt:lpstr>
      <vt:lpstr>What is Leadership?</vt:lpstr>
      <vt:lpstr>Situational Leadership</vt:lpstr>
      <vt:lpstr>Strategic Leadership</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Conclusion</vt:lpstr>
      <vt:lpstr>What of your original response would have changed if you knew the insights provided today? </vt:lpstr>
      <vt:lpstr>Survey</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2013-07-04T14:23:09Z</dcterms:created>
  <dcterms:modified xsi:type="dcterms:W3CDTF">2017-07-21T18:56:15Z</dcterms:modified>
</cp:coreProperties>
</file>