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84"/>
  </p:notesMasterIdLst>
  <p:sldIdLst>
    <p:sldId id="493" r:id="rId2"/>
    <p:sldId id="494" r:id="rId3"/>
    <p:sldId id="495" r:id="rId4"/>
    <p:sldId id="496" r:id="rId5"/>
    <p:sldId id="497" r:id="rId6"/>
    <p:sldId id="498" r:id="rId7"/>
    <p:sldId id="502" r:id="rId8"/>
    <p:sldId id="503" r:id="rId9"/>
    <p:sldId id="504" r:id="rId10"/>
    <p:sldId id="505" r:id="rId11"/>
    <p:sldId id="506" r:id="rId12"/>
    <p:sldId id="512" r:id="rId13"/>
    <p:sldId id="323" r:id="rId14"/>
    <p:sldId id="324" r:id="rId15"/>
    <p:sldId id="490" r:id="rId16"/>
    <p:sldId id="386" r:id="rId17"/>
    <p:sldId id="387" r:id="rId18"/>
    <p:sldId id="388" r:id="rId19"/>
    <p:sldId id="326" r:id="rId20"/>
    <p:sldId id="491" r:id="rId21"/>
    <p:sldId id="325" r:id="rId22"/>
    <p:sldId id="380" r:id="rId23"/>
    <p:sldId id="377" r:id="rId24"/>
    <p:sldId id="378" r:id="rId25"/>
    <p:sldId id="379" r:id="rId26"/>
    <p:sldId id="381" r:id="rId27"/>
    <p:sldId id="382" r:id="rId28"/>
    <p:sldId id="383" r:id="rId29"/>
    <p:sldId id="384" r:id="rId30"/>
    <p:sldId id="385" r:id="rId31"/>
    <p:sldId id="327" r:id="rId32"/>
    <p:sldId id="330" r:id="rId33"/>
    <p:sldId id="329" r:id="rId34"/>
    <p:sldId id="389" r:id="rId35"/>
    <p:sldId id="390" r:id="rId36"/>
    <p:sldId id="391" r:id="rId37"/>
    <p:sldId id="396" r:id="rId38"/>
    <p:sldId id="328" r:id="rId39"/>
    <p:sldId id="392" r:id="rId40"/>
    <p:sldId id="393" r:id="rId41"/>
    <p:sldId id="394" r:id="rId42"/>
    <p:sldId id="410" r:id="rId43"/>
    <p:sldId id="411" r:id="rId44"/>
    <p:sldId id="412" r:id="rId45"/>
    <p:sldId id="413" r:id="rId46"/>
    <p:sldId id="414" r:id="rId47"/>
    <p:sldId id="331" r:id="rId48"/>
    <p:sldId id="334" r:id="rId49"/>
    <p:sldId id="333" r:id="rId50"/>
    <p:sldId id="397" r:id="rId51"/>
    <p:sldId id="398" r:id="rId52"/>
    <p:sldId id="399" r:id="rId53"/>
    <p:sldId id="332" r:id="rId54"/>
    <p:sldId id="400" r:id="rId55"/>
    <p:sldId id="401" r:id="rId56"/>
    <p:sldId id="402" r:id="rId57"/>
    <p:sldId id="403" r:id="rId58"/>
    <p:sldId id="415" r:id="rId59"/>
    <p:sldId id="416" r:id="rId60"/>
    <p:sldId id="417" r:id="rId61"/>
    <p:sldId id="418" r:id="rId62"/>
    <p:sldId id="419" r:id="rId63"/>
    <p:sldId id="335" r:id="rId64"/>
    <p:sldId id="336" r:id="rId65"/>
    <p:sldId id="337" r:id="rId66"/>
    <p:sldId id="339" r:id="rId67"/>
    <p:sldId id="338" r:id="rId68"/>
    <p:sldId id="404" r:id="rId69"/>
    <p:sldId id="405" r:id="rId70"/>
    <p:sldId id="406" r:id="rId71"/>
    <p:sldId id="407" r:id="rId72"/>
    <p:sldId id="408" r:id="rId73"/>
    <p:sldId id="409" r:id="rId74"/>
    <p:sldId id="420" r:id="rId75"/>
    <p:sldId id="421" r:id="rId76"/>
    <p:sldId id="422" r:id="rId77"/>
    <p:sldId id="423" r:id="rId78"/>
    <p:sldId id="424" r:id="rId79"/>
    <p:sldId id="340" r:id="rId80"/>
    <p:sldId id="341" r:id="rId81"/>
    <p:sldId id="344" r:id="rId82"/>
    <p:sldId id="343" r:id="rId83"/>
    <p:sldId id="342" r:id="rId84"/>
    <p:sldId id="425" r:id="rId85"/>
    <p:sldId id="426" r:id="rId86"/>
    <p:sldId id="427" r:id="rId87"/>
    <p:sldId id="428" r:id="rId88"/>
    <p:sldId id="429" r:id="rId89"/>
    <p:sldId id="430" r:id="rId90"/>
    <p:sldId id="431" r:id="rId91"/>
    <p:sldId id="432" r:id="rId92"/>
    <p:sldId id="433" r:id="rId93"/>
    <p:sldId id="434" r:id="rId94"/>
    <p:sldId id="435" r:id="rId95"/>
    <p:sldId id="345" r:id="rId96"/>
    <p:sldId id="346" r:id="rId97"/>
    <p:sldId id="350" r:id="rId98"/>
    <p:sldId id="349" r:id="rId99"/>
    <p:sldId id="348" r:id="rId100"/>
    <p:sldId id="347" r:id="rId101"/>
    <p:sldId id="436" r:id="rId102"/>
    <p:sldId id="437" r:id="rId103"/>
    <p:sldId id="438" r:id="rId104"/>
    <p:sldId id="439" r:id="rId105"/>
    <p:sldId id="440" r:id="rId106"/>
    <p:sldId id="441" r:id="rId107"/>
    <p:sldId id="442" r:id="rId108"/>
    <p:sldId id="443" r:id="rId109"/>
    <p:sldId id="444" r:id="rId110"/>
    <p:sldId id="445" r:id="rId111"/>
    <p:sldId id="351" r:id="rId112"/>
    <p:sldId id="352" r:id="rId113"/>
    <p:sldId id="355" r:id="rId114"/>
    <p:sldId id="354" r:id="rId115"/>
    <p:sldId id="353" r:id="rId116"/>
    <p:sldId id="446" r:id="rId117"/>
    <p:sldId id="447" r:id="rId118"/>
    <p:sldId id="448" r:id="rId119"/>
    <p:sldId id="449" r:id="rId120"/>
    <p:sldId id="450" r:id="rId121"/>
    <p:sldId id="451" r:id="rId122"/>
    <p:sldId id="452" r:id="rId123"/>
    <p:sldId id="453" r:id="rId124"/>
    <p:sldId id="454" r:id="rId125"/>
    <p:sldId id="455" r:id="rId126"/>
    <p:sldId id="456" r:id="rId127"/>
    <p:sldId id="356" r:id="rId128"/>
    <p:sldId id="360" r:id="rId129"/>
    <p:sldId id="359" r:id="rId130"/>
    <p:sldId id="358" r:id="rId131"/>
    <p:sldId id="357" r:id="rId132"/>
    <p:sldId id="457" r:id="rId133"/>
    <p:sldId id="458" r:id="rId134"/>
    <p:sldId id="459" r:id="rId135"/>
    <p:sldId id="460" r:id="rId136"/>
    <p:sldId id="461" r:id="rId137"/>
    <p:sldId id="462" r:id="rId138"/>
    <p:sldId id="463" r:id="rId139"/>
    <p:sldId id="464" r:id="rId140"/>
    <p:sldId id="465" r:id="rId141"/>
    <p:sldId id="466" r:id="rId142"/>
    <p:sldId id="467" r:id="rId143"/>
    <p:sldId id="361" r:id="rId144"/>
    <p:sldId id="365" r:id="rId145"/>
    <p:sldId id="468" r:id="rId146"/>
    <p:sldId id="469" r:id="rId147"/>
    <p:sldId id="364" r:id="rId148"/>
    <p:sldId id="363" r:id="rId149"/>
    <p:sldId id="362" r:id="rId150"/>
    <p:sldId id="470" r:id="rId151"/>
    <p:sldId id="471" r:id="rId152"/>
    <p:sldId id="472" r:id="rId153"/>
    <p:sldId id="473" r:id="rId154"/>
    <p:sldId id="474" r:id="rId155"/>
    <p:sldId id="475" r:id="rId156"/>
    <p:sldId id="476" r:id="rId157"/>
    <p:sldId id="477" r:id="rId158"/>
    <p:sldId id="478" r:id="rId159"/>
    <p:sldId id="366" r:id="rId160"/>
    <p:sldId id="370" r:id="rId161"/>
    <p:sldId id="369" r:id="rId162"/>
    <p:sldId id="368" r:id="rId163"/>
    <p:sldId id="367" r:id="rId164"/>
    <p:sldId id="479" r:id="rId165"/>
    <p:sldId id="480" r:id="rId166"/>
    <p:sldId id="481" r:id="rId167"/>
    <p:sldId id="482" r:id="rId168"/>
    <p:sldId id="483" r:id="rId169"/>
    <p:sldId id="484" r:id="rId170"/>
    <p:sldId id="485" r:id="rId171"/>
    <p:sldId id="486" r:id="rId172"/>
    <p:sldId id="487" r:id="rId173"/>
    <p:sldId id="488" r:id="rId174"/>
    <p:sldId id="489" r:id="rId175"/>
    <p:sldId id="319" r:id="rId176"/>
    <p:sldId id="320" r:id="rId177"/>
    <p:sldId id="507" r:id="rId178"/>
    <p:sldId id="508" r:id="rId179"/>
    <p:sldId id="509" r:id="rId180"/>
    <p:sldId id="499" r:id="rId181"/>
    <p:sldId id="500" r:id="rId182"/>
    <p:sldId id="501" r:id="rId18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77" autoAdjust="0"/>
    <p:restoredTop sz="30374" autoAdjust="0"/>
  </p:normalViewPr>
  <p:slideViewPr>
    <p:cSldViewPr>
      <p:cViewPr varScale="1">
        <p:scale>
          <a:sx n="39" d="100"/>
          <a:sy n="39" d="100"/>
        </p:scale>
        <p:origin x="562"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notesMaster" Target="notesMasters/notesMaster1.xml"/><Relationship Id="rId189" Type="http://schemas.microsoft.com/office/2015/10/relationships/revisionInfo" Target="revisionInfo.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viewProps" Target="view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theme" Target="theme/theme1.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7/21/2017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5624125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15785813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Management is known as a form of art and a science. The key is making employees more efficient and productive while finding the correct way to do it. When preparing to manage one or a group of managers, you are preparing for them to be able to manage their own employees.  Every manager is a different personality type and learns differently. But with some helpful tools and tips, you can help them become great managers that will continue to grow and succeed with their new teams.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32655408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Welcome and orientate new managers</a:t>
            </a:r>
          </a:p>
          <a:p>
            <a:r>
              <a:rPr lang="en-US" dirty="0"/>
              <a:t>•	Learn ways to successfully coach and mentor</a:t>
            </a:r>
          </a:p>
          <a:p>
            <a:r>
              <a:rPr lang="en-US" dirty="0"/>
              <a:t>•	Learn ways to measure and evaluate performance</a:t>
            </a:r>
          </a:p>
          <a:p>
            <a:r>
              <a:rPr lang="en-US" dirty="0"/>
              <a:t>•	How to handle complications</a:t>
            </a:r>
          </a:p>
          <a:p>
            <a:r>
              <a:rPr lang="en-US" dirty="0"/>
              <a:t>•	Communicate between employees and their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4078648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Bringing in a new member to the management team is never easy. If you hire from within, they have to learn to transition from their previous position to this new one. If you hire from outside the company, the new employee will have to be taught everything from scratch. But with a little patience and open communication, you can groom your new manager for success in their position.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2280763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training a new manager, one of the first things to accomplish is to establish what goals you and the manager want to achieve.  Ask the manager what they want to accomplish and find ways to work together to reach it.  Set goals that are realistic and can be achieved by the employee in a reasonable amount of time.  Be specific about what you want them to achieve and note the progress you want to see from them.  The more detailed plan they have, the better they are equipped to know what is expected of them.</a:t>
            </a:r>
          </a:p>
          <a:p>
            <a:r>
              <a:rPr lang="en-US" dirty="0"/>
              <a:t>Common topics to include when making goals:</a:t>
            </a:r>
          </a:p>
          <a:p>
            <a:r>
              <a:rPr lang="en-US" dirty="0"/>
              <a:t>•	Familiarize themselves with the office area</a:t>
            </a:r>
          </a:p>
          <a:p>
            <a:r>
              <a:rPr lang="en-US" dirty="0"/>
              <a:t>•	Find ways to improve productivity/reduce errors</a:t>
            </a:r>
          </a:p>
          <a:p>
            <a:r>
              <a:rPr lang="en-US" dirty="0"/>
              <a:t>•	Improve manager skills and duties</a:t>
            </a:r>
          </a:p>
          <a:p>
            <a:r>
              <a:rPr lang="en-US" dirty="0"/>
              <a:t>•	Introduce themselves to their employees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Emphasize the importance of setting goals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Set Specific Goals</a:t>
            </a:r>
          </a:p>
          <a:p>
            <a:r>
              <a:rPr lang="en-US" sz="1200" kern="1200" dirty="0">
                <a:solidFill>
                  <a:schemeClr val="tx1"/>
                </a:solidFill>
                <a:effectLst/>
                <a:latin typeface="+mn-lt"/>
                <a:ea typeface="+mn-ea"/>
                <a:cs typeface="+mn-cs"/>
              </a:rPr>
              <a:t>Creating specific goals to outline your new manager’s success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01-Manager Goals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goals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business stories regarding giving feedback.</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but seek volunteers first.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set goals for the new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34424447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One of the hardest responsibilities a new manager has is asserting their authority to their employees.  Many come across as too mean or overbearing, but when they back off they can seem like a pushover.  A helpful tool is to create a list or diagram about what the manager has authority over and what areas they cannot control.  Sometimes there can be a gray area that new managers can get lost in, so it is important to outline these things in the beginning.  Also let the manager know who they can come to if they run into a problem, whether it is you or another person in command.  Don’t throw them to the sharks without a life preserver.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Recognizing areas of authority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Authority (What They Can and Can’t Do)</a:t>
            </a:r>
          </a:p>
          <a:p>
            <a:r>
              <a:rPr lang="en-US" sz="1200" kern="1200" dirty="0">
                <a:solidFill>
                  <a:schemeClr val="tx1"/>
                </a:solidFill>
                <a:effectLst/>
                <a:latin typeface="+mn-lt"/>
                <a:ea typeface="+mn-ea"/>
                <a:cs typeface="+mn-cs"/>
              </a:rPr>
              <a:t>Discuss what areas a new manager will have authority over and how things should be handled.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various situations and topics that new managers can face that would require authority.  Then discuss if the new manager would have the authority to handle it or if they should consult with a supervisor.  Discuss how knowing up front what they can handle can change the outcome of a situation.  Write the answers on the flipchart/dry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discuss a new manager’s authority from the beginning?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23511940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a new manager is introduced, it is best to create a shared vision with them to help establish what you want to see happen. This will also benefit both parties as they can share what they are hoping to achieve.  The new manager will need the proper support from management to succeed, so it is important to work with them from the beginning.  Speak openly with them and let them know what you want from them.  Let them speak openly with you about what they want and how they plan to get there.  Together, form a vision with realistic goals that you can both work to help the other achieve.  Once a plan has been made, schedule a follow-up meeting to let them know how they are doing and what kinds of progress has been made.</a:t>
            </a:r>
          </a:p>
          <a:p>
            <a:r>
              <a:rPr lang="en-US" dirty="0"/>
              <a:t>Tips:</a:t>
            </a:r>
          </a:p>
          <a:p>
            <a:r>
              <a:rPr lang="en-US" dirty="0"/>
              <a:t>•	Give specific feedback and visions you want to see.</a:t>
            </a:r>
          </a:p>
          <a:p>
            <a:r>
              <a:rPr lang="en-US" dirty="0"/>
              <a:t>•	Focus on goals and progress the employee can reasonably achieve.</a:t>
            </a:r>
          </a:p>
          <a:p>
            <a:r>
              <a:rPr lang="en-US" dirty="0"/>
              <a:t>•	Form a plan or outline that can help illustrate how your shared vision can be reached.</a:t>
            </a:r>
          </a:p>
          <a:p>
            <a:r>
              <a:rPr lang="en-US" dirty="0"/>
              <a:t>•	Follow-up as periodically.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steps taken when creating a shared vision.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Shared Vision</a:t>
            </a:r>
          </a:p>
          <a:p>
            <a:r>
              <a:rPr lang="en-US" sz="1200" kern="1200" dirty="0">
                <a:solidFill>
                  <a:schemeClr val="tx1"/>
                </a:solidFill>
                <a:effectLst/>
                <a:latin typeface="+mn-lt"/>
                <a:ea typeface="+mn-ea"/>
                <a:cs typeface="+mn-cs"/>
              </a:rPr>
              <a:t>Review steps and actions to create a shared vision with a new manager.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02-Creating a Shared Vision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results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answers.  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benefit of creating a shared vision plan?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40218900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Becoming a new manager is a learning process.  It wouldn’t be expected for them to know or handle everything from the get go.  To help them ease into their new position, start the manager out with a fair load of responsibility and duties.  Monitor how they handle themselves and if they make progress.  As they grow and learn, gauge how they would handle new or different responsibilities.  Sometimes adding a new project or assignment gradually can help them have hands on learning while gaining new responsibilities.  With anything new, moderation is a key.  Don’t overload the manager too quickly or they could lose interest and fail to succeed in their position.</a:t>
            </a:r>
          </a:p>
          <a:p>
            <a:r>
              <a:rPr lang="en-US" dirty="0"/>
              <a:t>Tips:</a:t>
            </a:r>
          </a:p>
          <a:p>
            <a:r>
              <a:rPr lang="en-US" dirty="0"/>
              <a:t>•	Start the employee with a fair amount of duties/projects.</a:t>
            </a:r>
          </a:p>
          <a:p>
            <a:r>
              <a:rPr lang="en-US" dirty="0"/>
              <a:t>•	Monitor success and setbacks.</a:t>
            </a:r>
          </a:p>
          <a:p>
            <a:r>
              <a:rPr lang="en-US" dirty="0"/>
              <a:t>•	Gauge when to add new or additional tasks.</a:t>
            </a:r>
          </a:p>
          <a:p>
            <a:r>
              <a:rPr lang="en-US" dirty="0"/>
              <a:t>•	Follow up as needed.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Exploring a new manager’s responsibilities capabilities.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More They Learn, the More Responsibility They Get</a:t>
            </a:r>
          </a:p>
          <a:p>
            <a:r>
              <a:rPr lang="en-US" sz="1200" kern="1200" dirty="0">
                <a:solidFill>
                  <a:schemeClr val="tx1"/>
                </a:solidFill>
                <a:effectLst/>
                <a:latin typeface="+mn-lt"/>
                <a:ea typeface="+mn-ea"/>
                <a:cs typeface="+mn-cs"/>
              </a:rPr>
              <a:t>Review what skills or projects a new manager can achieve to obtain new responsibilities or tasks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03-A New Manager’s Responsibilities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follow up with the manager periodically?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5937947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Angela recently hired a new manager for her sales department.  She welcomed Jeffrey to the department and Jeffrey expressed he was a little nervous about the job.  Angela sat down with him and outlined what goals they want to achieve while he is working there.  She talked about what areas he would manage and what would need to be managed by the other managers.  Before Jeffrey went on the floor, Angela reassured him that she would be following up with him to see how he was doing and would look into increasing his job responsibilities if he worked hard and did a good job.</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Grooming a New Manager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steps and procedures involved in grooming a new manager.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Jeffrey have performed differently if he hadn’t spoken to Angela first?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tools did Angela use to groom Jeffrey as a new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27569127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Having a coach and mentor available is very helpful to a new employee’s career and success. While a mentor and a coach are two different roles to play, they share some of the same characteristics that are meant to benefit the employee, such as giving career advice and being available to offer help when it is needed. There are many tools available to help coach and mentor any new employee, including performance reviews, feedback, and open communication.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11968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10433626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Performance reviews can be a key tool in helping a new manager know how they are doing and where they need to improve.  They are an efficient way the employee can receive effective and accurate feedback from their supervisors.  Reviews often cover a certain period of time, from a few weeks to several months, and document the employee’s achievements, statistics, and any issues they may have experienced.  When discussing the review with the manager, minimize distractions and focus on the employee and having clear communication during the entire session.</a:t>
            </a:r>
          </a:p>
          <a:p>
            <a:r>
              <a:rPr lang="en-US" dirty="0"/>
              <a:t>Helpful hints for performance reviews:</a:t>
            </a:r>
          </a:p>
          <a:p>
            <a:r>
              <a:rPr lang="en-US" dirty="0"/>
              <a:t>•	Make the reviews a priority – don’t let them lapse.</a:t>
            </a:r>
          </a:p>
          <a:p>
            <a:r>
              <a:rPr lang="en-US" dirty="0"/>
              <a:t>•	Hold personal, one-on-one meetings.</a:t>
            </a:r>
          </a:p>
          <a:p>
            <a:r>
              <a:rPr lang="en-US" dirty="0"/>
              <a:t>•	Give praise where it is due and discipline where it is needed.</a:t>
            </a:r>
          </a:p>
          <a:p>
            <a:r>
              <a:rPr lang="en-US" dirty="0"/>
              <a:t>•	Offer tips for improvement, if needed.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Reviewing what information is needed for a performance review</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Writing Performance Reviews</a:t>
            </a:r>
          </a:p>
          <a:p>
            <a:r>
              <a:rPr lang="en-US" sz="1200" kern="1200" dirty="0">
                <a:solidFill>
                  <a:schemeClr val="tx1"/>
                </a:solidFill>
                <a:effectLst/>
                <a:latin typeface="+mn-lt"/>
                <a:ea typeface="+mn-ea"/>
                <a:cs typeface="+mn-cs"/>
              </a:rPr>
              <a:t>Review the different parts and information needed when writing a performance review for a new manager.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04-Creating a Performance Review</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results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about employee reviews.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element of a written performance review?</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20257608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Feedback is the main way of educating employees on how they are performing on the job.  Feedback can be given informally, such as orally or in a meeting, or formally, such as on an employee review.  Providing effective and timely feedback can help the employee identify what is needed, and can lead the way to creating goals to fill in these ‘gaps’ or other areas of improvement.  They also provide praise and credit when it is due, which can encourage the employee to continue on their successful track.  Monitor how much time passes before feedback is delivered – if given too long after an incident it may not hold much bearing and may not be taken seriously by the employee.</a:t>
            </a:r>
          </a:p>
          <a:p>
            <a:r>
              <a:rPr lang="en-US" dirty="0"/>
              <a:t>Tips:</a:t>
            </a:r>
          </a:p>
          <a:p>
            <a:r>
              <a:rPr lang="en-US" dirty="0"/>
              <a:t>•	Prepare and outline what you want to say or address</a:t>
            </a:r>
          </a:p>
          <a:p>
            <a:r>
              <a:rPr lang="en-US" dirty="0"/>
              <a:t>•	Decide if feedback should be given formally or informally</a:t>
            </a:r>
          </a:p>
          <a:p>
            <a:r>
              <a:rPr lang="en-US" dirty="0"/>
              <a:t>•	Identify the reason for feedback – whether positive or negative</a:t>
            </a:r>
          </a:p>
          <a:p>
            <a:r>
              <a:rPr lang="en-US" dirty="0"/>
              <a:t>•	Track each feedback session or meeting given.</a:t>
            </a:r>
          </a:p>
          <a:p>
            <a:pPr lvl="0"/>
            <a:r>
              <a:rPr lang="en-US" sz="1200" kern="1200" dirty="0">
                <a:solidFill>
                  <a:schemeClr val="tx1"/>
                </a:solidFill>
                <a:effectLst/>
                <a:latin typeface="+mn-lt"/>
                <a:ea typeface="+mn-ea"/>
                <a:cs typeface="+mn-cs"/>
              </a:rPr>
              <a:t>Prepare and outline what you want to say or address</a:t>
            </a:r>
          </a:p>
          <a:p>
            <a:pPr lvl="0"/>
            <a:r>
              <a:rPr lang="en-US" sz="1200" kern="1200" dirty="0">
                <a:solidFill>
                  <a:schemeClr val="tx1"/>
                </a:solidFill>
                <a:effectLst/>
                <a:latin typeface="+mn-lt"/>
                <a:ea typeface="+mn-ea"/>
                <a:cs typeface="+mn-cs"/>
              </a:rPr>
              <a:t>Decide if feedback should be given formally or informally</a:t>
            </a:r>
          </a:p>
          <a:p>
            <a:pPr lvl="0"/>
            <a:r>
              <a:rPr lang="en-US" sz="1200" kern="1200" dirty="0">
                <a:solidFill>
                  <a:schemeClr val="tx1"/>
                </a:solidFill>
                <a:effectLst/>
                <a:latin typeface="+mn-lt"/>
                <a:ea typeface="+mn-ea"/>
                <a:cs typeface="+mn-cs"/>
              </a:rPr>
              <a:t>Identify the reason for feedback – whether positive or negative</a:t>
            </a:r>
          </a:p>
          <a:p>
            <a:pPr lvl="0"/>
            <a:r>
              <a:rPr lang="en-US" sz="1200" kern="1200" dirty="0">
                <a:solidFill>
                  <a:schemeClr val="tx1"/>
                </a:solidFill>
                <a:effectLst/>
                <a:latin typeface="+mn-lt"/>
                <a:ea typeface="+mn-ea"/>
                <a:cs typeface="+mn-cs"/>
              </a:rPr>
              <a:t>Track each feedback session or meeting given.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types of feedback and feedback delivery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Clean and Timely Feedback</a:t>
            </a:r>
          </a:p>
          <a:p>
            <a:r>
              <a:rPr lang="en-US" sz="1200" kern="1200" dirty="0">
                <a:solidFill>
                  <a:schemeClr val="tx1"/>
                </a:solidFill>
                <a:effectLst/>
                <a:latin typeface="+mn-lt"/>
                <a:ea typeface="+mn-ea"/>
                <a:cs typeface="+mn-cs"/>
              </a:rPr>
              <a:t>Review the different types of feedback and methods of delivery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types of feedback that can be used with employees.  Review different delivery methods of these kinds of feedback and how each one can have a different effect.  Write the answers on the flipchart/dry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form of feedback delivery?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372760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Even a new manager has a reputation to uphold in front of their employees.  If you have some sort of criticism to deliver, ensure that it is done in private and not in front of other employees.  Confronting the manager in public can not only embarrass them, but it can make you lose respect from the surrounding employees.  This can also make the manager angry and defensive, which can counteract the purpose of trying to offer help or create a solution.</a:t>
            </a:r>
          </a:p>
          <a:p>
            <a:r>
              <a:rPr lang="en-US" dirty="0"/>
              <a:t>However, praise and positive feedback should be delivered in public and among other employees because it can be a positive influence and encouragement to others.  It recognizes hard work and success, and it shows that hard work can be recognized and applauded.  The manager will get a sense of accomplishment from being praised for a job well done and will be more likely to perform at high levels.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Identifying when to speak with a manager in public or private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Praise in Public, Criticize in Private</a:t>
            </a:r>
          </a:p>
          <a:p>
            <a:r>
              <a:rPr lang="en-US" sz="1200" kern="1200" dirty="0">
                <a:solidFill>
                  <a:schemeClr val="tx1"/>
                </a:solidFill>
                <a:effectLst/>
                <a:latin typeface="+mn-lt"/>
                <a:ea typeface="+mn-ea"/>
                <a:cs typeface="+mn-cs"/>
              </a:rPr>
              <a:t>Review different situations that would either need to be discussed in private or public and why.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05-Public vs. Private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 and ideas.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would different types of feedback need to be delivered differently?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37407249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Whether the manager is new to the office or new to the position, the role of manager can be intimidating and somewhat scary.  Give your employee the assurance that they can always come to you for advice and support.  Reassure them that they are not alone in their journey. Keeping an open door policy will let them, as well as other employees know that they are free to approach you with any questions or concerns.  Your employees will appreciate the gesture and know that you are there to help.</a:t>
            </a:r>
          </a:p>
          <a:p>
            <a:r>
              <a:rPr lang="en-US" dirty="0"/>
              <a:t>Tips:</a:t>
            </a:r>
          </a:p>
          <a:p>
            <a:r>
              <a:rPr lang="en-US" dirty="0"/>
              <a:t>•	Be open to listen to the employees and their needs.</a:t>
            </a:r>
          </a:p>
          <a:p>
            <a:r>
              <a:rPr lang="en-US" dirty="0"/>
              <a:t>•	Maintain an open door policy – make sure your employees are aware of it.</a:t>
            </a:r>
          </a:p>
          <a:p>
            <a:r>
              <a:rPr lang="en-US" dirty="0"/>
              <a:t>•	Always be approachable – avoid becoming too distant.</a:t>
            </a:r>
          </a:p>
          <a:p>
            <a:r>
              <a:rPr lang="en-US" dirty="0"/>
              <a:t>•	If you are busy, schedule a follow-up as soon as possible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Discover ways to be more available to your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Your Door is Always Open</a:t>
            </a:r>
          </a:p>
          <a:p>
            <a:r>
              <a:rPr lang="en-US" sz="1200" kern="1200" dirty="0">
                <a:solidFill>
                  <a:schemeClr val="tx1"/>
                </a:solidFill>
                <a:effectLst/>
                <a:latin typeface="+mn-lt"/>
                <a:ea typeface="+mn-ea"/>
                <a:cs typeface="+mn-cs"/>
              </a:rPr>
              <a:t>Review and create methods of how to make yourself more available to your employees and how to do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06-Making Yourself More Available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relevant stories for this activity.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results.  Do not push as some goals may be personal.</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making yourself more available benefit the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7559146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Ben has been monitoring his new manager, Cecilia’s, progress since she was hired six months ago.  He decided it was time for a probationary review. The plan was to let her know how she was doing and possibly progress more before her yearly review.  He called her into his office so they could have a private, one-on-one meeting.  Ben offered several forms of positive feedback about Cecilia’s recent work, but also gave some constructive criticism about how she handles her paperwork and what she can do to improve it.  Cecilia listened and asked questions when needed.  Before he excused her back to her work, Ben reminded Cecilia that his door is always open and he is available to offer his assistance when needed.</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Coaching and Mentoring (I)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steps and techniques for coaching and mentoring a new manager.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can Cecilia benefit from this meeting?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type of feedback did Ben offer Cecilia?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41414952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your manager has branched out on their own, you are still an important role in their professional development. You’ve built them up and prepared them for anything, but now you need to ensure they can get the job done right. Offer a follow up meeting to see how they are doing and offer any advice or help. When they bring their problems to you, you’ll be ready to take them on.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6783325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our employees come to us for help, our immediate reaction is to offer a quick solution to fix the problem.  Often times we assume that offering the solution will help our employees and allow them to move on, but in reality, it only hinders them further.  Instead, the next time you are approached by one of your troubled employees, think about the problem and how it can be solved.  But don’t offer the solution to them just yet – offer advice and support to help them reach the answer on their own.  By helping them reach the solution themselves, you’re improving their critical thinking skills and helping them develop their own key strategies for the future.</a:t>
            </a:r>
          </a:p>
          <a:p>
            <a:r>
              <a:rPr lang="en-US" dirty="0"/>
              <a:t>As the Chinese Proverb says “Give a man a fish and you feed him for a day.  Teach a man to fish and you feed him for a lifetime.”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ways to offer help and advice to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Offer Advice, Not the Solution</a:t>
            </a:r>
          </a:p>
          <a:p>
            <a:r>
              <a:rPr lang="en-US" sz="1200" kern="1200" dirty="0">
                <a:solidFill>
                  <a:schemeClr val="tx1"/>
                </a:solidFill>
                <a:effectLst/>
                <a:latin typeface="+mn-lt"/>
                <a:ea typeface="+mn-ea"/>
                <a:cs typeface="+mn-cs"/>
              </a:rPr>
              <a:t>Role play through various scenarios to learn about giving advice and help without giving a solution.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Small note cards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Research and write down different conflicts or problems and write them on various note cards.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pair up and give each one a note card with a conflict or problem.  Have one participant act out the problem while the other person offers advice, not the solution.  Then swap roles.  Monitor each group.  Afterward review with the class about how they did and what methods they used.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any relevant personal stories for this exercise.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Monitor each group and offer help when needed.</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benefit of offering advice instead of answers?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15046111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Managers and other employees don’t want to feel like the office is a place for criticism or persecution.  They don’t want to fear coming into work every day.  Instead, show your employees an environment that offers them the support they need and may want.  Establish trust and open communication with your manager and employees and let them know you are available to them.  Check in with your employees periodically to offer help and see how they are doing.  When they do come to you for assistance, take time to listen to their problems and help them work through them.  Your employees will appreciate the support and in turn will feel confident that they are not alone in the office.</a:t>
            </a:r>
          </a:p>
          <a:p>
            <a:r>
              <a:rPr lang="en-US" dirty="0"/>
              <a:t>Benefits of a supportive environment:</a:t>
            </a:r>
          </a:p>
          <a:p>
            <a:r>
              <a:rPr lang="en-US" dirty="0"/>
              <a:t>•	Employees are more open to approaching you with problems or concerns.</a:t>
            </a:r>
          </a:p>
          <a:p>
            <a:r>
              <a:rPr lang="en-US" dirty="0"/>
              <a:t>•	Allows you to delivers news or criticism to employees without frightening them.</a:t>
            </a:r>
          </a:p>
          <a:p>
            <a:r>
              <a:rPr lang="en-US" dirty="0"/>
              <a:t>•	Employees feel more at ease hearing constructive criticism.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Making a supportive environment for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Supportive Environment</a:t>
            </a:r>
          </a:p>
          <a:p>
            <a:r>
              <a:rPr lang="en-US" sz="1200" kern="1200" dirty="0">
                <a:solidFill>
                  <a:schemeClr val="tx1"/>
                </a:solidFill>
                <a:effectLst/>
                <a:latin typeface="+mn-lt"/>
                <a:ea typeface="+mn-ea"/>
                <a:cs typeface="+mn-cs"/>
              </a:rPr>
              <a:t>Review what it takes to create a supportive environment for employees and how it benefits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elements that can help create an office environment that employees can feel as though they have your support and guidance.  Review how these factors can affect how employees perform at work.  Write answers on the flipchart/dry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supportive environment aide in an employee’s job performance?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9184684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employees feel a part of the development of the office and the leadership, they feel as though they have a sense of ownership in what happens.  This feeling of ownership can make employees feel more committed to their jobs and usually feel more confident about the work that they do.  Building a sense of ownership among employees allows them to share the failures and successes of the office. This will make them feel not like they are working for the company, but that they are part of the company.</a:t>
            </a:r>
          </a:p>
          <a:p>
            <a:r>
              <a:rPr lang="en-US" dirty="0"/>
              <a:t>Tips to help build employee ownership:</a:t>
            </a:r>
          </a:p>
          <a:p>
            <a:r>
              <a:rPr lang="en-US" dirty="0"/>
              <a:t>•	Listen their input and ideas</a:t>
            </a:r>
          </a:p>
          <a:p>
            <a:r>
              <a:rPr lang="en-US" dirty="0"/>
              <a:t>•	Offer advancement opportunities</a:t>
            </a:r>
          </a:p>
          <a:p>
            <a:r>
              <a:rPr lang="en-US" dirty="0"/>
              <a:t>•	Keep all employees informed and ‘in the loop’</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ways employees can take ownership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Build Ownership</a:t>
            </a:r>
          </a:p>
          <a:p>
            <a:r>
              <a:rPr lang="en-US" sz="1200" kern="1200" dirty="0">
                <a:solidFill>
                  <a:schemeClr val="tx1"/>
                </a:solidFill>
                <a:effectLst/>
                <a:latin typeface="+mn-lt"/>
                <a:ea typeface="+mn-ea"/>
                <a:cs typeface="+mn-cs"/>
              </a:rPr>
              <a:t>Review ways that managers and employees can help build an ownership with their office and company.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07-Building Ownership with Managers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 or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it mean to build ownership with employees?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23752235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360 Degree Feedback is a process in which managers and supervisors receive confidential and anonymous feedback from the employees that work around and with them.  These forms or surveys often include a space for open comments or a rating scale that cover a range of office duties and competencies.  Since this process is anonymous, employees feel freer to express feedback that they may not be able to say in person.  Managers and supervisors use this feedback system to get a better idea of their strengths and weaknesses from their employees’ point of view.  This gives them the opportunity to adjust any behaviors and skills that will help not only themselves do better, but their fellow employees also.</a:t>
            </a:r>
          </a:p>
          <a:p>
            <a:r>
              <a:rPr lang="en-US" dirty="0"/>
              <a:t>Keys to 360 degree feedback:</a:t>
            </a:r>
          </a:p>
          <a:p>
            <a:r>
              <a:rPr lang="en-US" dirty="0"/>
              <a:t>•	Must be anonymous and confidential</a:t>
            </a:r>
          </a:p>
          <a:p>
            <a:r>
              <a:rPr lang="en-US" dirty="0"/>
              <a:t>•	Include a rating scale, comment boxes or a combination of both</a:t>
            </a:r>
          </a:p>
          <a:p>
            <a:r>
              <a:rPr lang="en-US" dirty="0"/>
              <a:t>•	Once feedback is reviewed, develop a plan to implement the improvements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create a feedback form for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360 Degree Feedback</a:t>
            </a:r>
          </a:p>
          <a:p>
            <a:r>
              <a:rPr lang="en-US" sz="1200" kern="1200" dirty="0">
                <a:solidFill>
                  <a:schemeClr val="tx1"/>
                </a:solidFill>
                <a:effectLst/>
                <a:latin typeface="+mn-lt"/>
                <a:ea typeface="+mn-ea"/>
                <a:cs typeface="+mn-cs"/>
              </a:rPr>
              <a:t>Develop a form or survey for employees to fill out that can deliver 360 degree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08-360 Degree Feedback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share their ideas.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benefits from 360 degree feedback?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51</a:t>
            </a:fld>
            <a:endParaRPr lang="en-US" dirty="0"/>
          </a:p>
        </p:txBody>
      </p:sp>
    </p:spTree>
    <p:extLst>
      <p:ext uri="{BB962C8B-B14F-4D97-AF65-F5344CB8AC3E}">
        <p14:creationId xmlns:p14="http://schemas.microsoft.com/office/powerpoint/2010/main" val="66408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9986699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Eve is continuing to coach and mentor her recent manager hire, Matthew.  She has let him know that she is available to him and that her office is always a safe place to talk.  Recently she allowed him to assist her in selecting a new reporting program that will increase data processing speed.  Matthew gave several good points about how it would benefit their department.  However, shortly after being installed, Matthew came to Eve and expressed that he was having trouble getting the employee reports to sync in the new program.  Eve went over the data with him again and asked him to repeat the process.  She helped him double check his steps and asked leading questions that helped him find new ways of inputting the information.  Matthew then found the computing error he had made and was able to fix the problem himself.  Eve knew since Matthew had discovered the problem on his own, he’ll be more likely not to repeat it again and understand why it didn’t work.</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Coaching and Mentoring (II)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more steps and procedures involved in grooming a new manager.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Eve help Matthew progress on his own?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Eve ensure Matthew felt he had ownership in the department?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3115061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Performance measurement is an ongoing tool that supervisors and managers use on a timely basis, whether it is random or annual. As a supervisor, measuring a manager’s performance can involve many areas and topics, including their general understanding of their position as well as adherence to policies and procedures. While many different indicators can be used to measure performance, the main goal is to seek improvements where they are needed and offer praise where it is due.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33132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Besides ensuring that projects are completed in a timely manner, the manager must also be sure to adhere to the company budget.  Budget tools such as planning and comparison are great ways to help stay within a set limit, but mistakes or errors can be made.  As the supervisor, you will need to take the time to monitor the manager’s spending and expenditures.  If there are deficits or overages, the manager will need to be spoken with and possibly need more help on learning how to budget correctly.</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Knowing different ways and methods to stay in budget.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Staying Within Their Budget</a:t>
            </a:r>
          </a:p>
          <a:p>
            <a:r>
              <a:rPr lang="en-US" sz="1200" kern="1200" dirty="0">
                <a:solidFill>
                  <a:schemeClr val="tx1"/>
                </a:solidFill>
                <a:effectLst/>
                <a:latin typeface="+mn-lt"/>
                <a:ea typeface="+mn-ea"/>
                <a:cs typeface="+mn-cs"/>
              </a:rPr>
              <a:t>Review and discuss different tools a manager can use to in order to remain in budget.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09-Budget Tools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or tips.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importance of a company budget?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32937228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An objective is considered a specific step or milestone that helps accomplish a certain goal and usually involves a lot of research and planning.  The key to setting measurable objectives is to know yourself and your manager, what they are capable of and what you both want to accomplish.</a:t>
            </a:r>
          </a:p>
          <a:p>
            <a:r>
              <a:rPr lang="en-US" dirty="0"/>
              <a:t>When setting measurable objectives, be specific and clear about what you want to see from your manager.  A vague goal may be to increase product output in the next year, but a defined objective would be to decrease product production time by 50% or package 12 cases of product a day.</a:t>
            </a:r>
          </a:p>
          <a:p>
            <a:r>
              <a:rPr lang="en-US" dirty="0"/>
              <a:t>Tips when setting objectives:</a:t>
            </a:r>
          </a:p>
          <a:p>
            <a:r>
              <a:rPr lang="en-US" dirty="0"/>
              <a:t>•	Set goals first</a:t>
            </a:r>
          </a:p>
          <a:p>
            <a:r>
              <a:rPr lang="en-US" dirty="0"/>
              <a:t>•	Decide on desired outcomes from goals</a:t>
            </a:r>
          </a:p>
          <a:p>
            <a:r>
              <a:rPr lang="en-US" dirty="0"/>
              <a:t>•	Be specific and use details</a:t>
            </a:r>
          </a:p>
          <a:p>
            <a:r>
              <a:rPr lang="en-US" dirty="0"/>
              <a:t>•	Be definitive about how they can be completed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Identifying how to set goals and objectives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Setting Measurable Objectives</a:t>
            </a:r>
          </a:p>
          <a:p>
            <a:r>
              <a:rPr lang="en-US" sz="1200" kern="1200" dirty="0">
                <a:solidFill>
                  <a:schemeClr val="tx1"/>
                </a:solidFill>
                <a:effectLst/>
                <a:latin typeface="+mn-lt"/>
                <a:ea typeface="+mn-ea"/>
                <a:cs typeface="+mn-cs"/>
              </a:rPr>
              <a:t>Discuss means of defining goals and objectives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10-Goals vs. Objectives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responses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final step in setting objectives for your manager?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65</a:t>
            </a:fld>
            <a:endParaRPr lang="en-US" dirty="0"/>
          </a:p>
        </p:txBody>
      </p:sp>
    </p:spTree>
    <p:extLst>
      <p:ext uri="{BB962C8B-B14F-4D97-AF65-F5344CB8AC3E}">
        <p14:creationId xmlns:p14="http://schemas.microsoft.com/office/powerpoint/2010/main" val="13233674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Similar to 360 degree feedback, skip level feedback allows for an employee to make suggestions and comments about themselves and management, but is normally done in a direct contact meeting.  This type of feedback is generally done orally with prepared questions, instead of printed on forms or surveys.  Skip level feedback allows for a manager and their employee to meet directly and talk openly.  The manager or supervisor is able to view the employee’s progress and their general contribution to the company.  Since the employee’s direct supervisors or bosses are not included in these meetings, the employee is free to make unbiased comments about their management and what they want/need from them.  </a:t>
            </a:r>
          </a:p>
          <a:p>
            <a:r>
              <a:rPr lang="en-US" dirty="0"/>
              <a:t>Keys to skip-level feedback:</a:t>
            </a:r>
          </a:p>
          <a:p>
            <a:r>
              <a:rPr lang="en-US" dirty="0"/>
              <a:t>•	Usually done orally in a private meeting</a:t>
            </a:r>
          </a:p>
          <a:p>
            <a:r>
              <a:rPr lang="en-US" dirty="0"/>
              <a:t>•	Open ended questions allow the employee to make comments and suggestions</a:t>
            </a:r>
          </a:p>
          <a:p>
            <a:r>
              <a:rPr lang="en-US" dirty="0"/>
              <a:t>•	Once feedback is received, a plan for change/improvements can be made</a:t>
            </a:r>
          </a:p>
          <a:p>
            <a:pPr lvl="0"/>
            <a:r>
              <a:rPr lang="en-US" sz="1200" kern="1200" dirty="0">
                <a:solidFill>
                  <a:schemeClr val="tx1"/>
                </a:solidFill>
                <a:effectLst/>
                <a:latin typeface="+mn-lt"/>
                <a:ea typeface="+mn-ea"/>
                <a:cs typeface="+mn-cs"/>
              </a:rPr>
              <a:t>Usually done orally in a private meeting</a:t>
            </a:r>
          </a:p>
          <a:p>
            <a:pPr lvl="0"/>
            <a:r>
              <a:rPr lang="en-US" sz="1200" kern="1200" dirty="0">
                <a:solidFill>
                  <a:schemeClr val="tx1"/>
                </a:solidFill>
                <a:effectLst/>
                <a:latin typeface="+mn-lt"/>
                <a:ea typeface="+mn-ea"/>
                <a:cs typeface="+mn-cs"/>
              </a:rPr>
              <a:t>Open ended questions allow the employee to make comments and suggestions</a:t>
            </a:r>
          </a:p>
          <a:p>
            <a:pPr lvl="0"/>
            <a:r>
              <a:rPr lang="en-US" sz="1200" kern="1200" dirty="0">
                <a:solidFill>
                  <a:schemeClr val="tx1"/>
                </a:solidFill>
                <a:effectLst/>
                <a:latin typeface="+mn-lt"/>
                <a:ea typeface="+mn-ea"/>
                <a:cs typeface="+mn-cs"/>
              </a:rPr>
              <a:t>Once feedback is received, a plan for change/improvements can be made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Knowing what questions to ask during skip level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Level Feedback</a:t>
            </a:r>
          </a:p>
          <a:p>
            <a:r>
              <a:rPr lang="en-US" sz="1200" kern="1200" dirty="0">
                <a:solidFill>
                  <a:schemeClr val="tx1"/>
                </a:solidFill>
                <a:effectLst/>
                <a:latin typeface="+mn-lt"/>
                <a:ea typeface="+mn-ea"/>
                <a:cs typeface="+mn-cs"/>
              </a:rPr>
              <a:t>Develop questions and comments to ask employees during a skip level meeting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11-Skip Level Feedback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share their ideas.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benefits from skip level feedback?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66</a:t>
            </a:fld>
            <a:endParaRPr lang="en-US" dirty="0"/>
          </a:p>
        </p:txBody>
      </p:sp>
    </p:spTree>
    <p:extLst>
      <p:ext uri="{BB962C8B-B14F-4D97-AF65-F5344CB8AC3E}">
        <p14:creationId xmlns:p14="http://schemas.microsoft.com/office/powerpoint/2010/main" val="36485342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 supervisor normally has a written evaluation plan with pre-motioned ideas of what areas they plan to monitor and assess.  One of the best ways to ensure the manager knows what is expected of them is for the supervisor to discuss what areas and performances will be evaluated.  When you collaborate with your employee about what criteria will be assessed and measured, they not only know what to expect in the future, but they also feel as though they are part of the process and will feel more responsible for upholding their end of your new bargain.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different areas of employee criteria</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Collaborate on Criteria to be Evaluated</a:t>
            </a:r>
          </a:p>
          <a:p>
            <a:r>
              <a:rPr lang="en-US" sz="1200" kern="1200" dirty="0">
                <a:solidFill>
                  <a:schemeClr val="tx1"/>
                </a:solidFill>
                <a:effectLst/>
                <a:latin typeface="+mn-lt"/>
                <a:ea typeface="+mn-ea"/>
                <a:cs typeface="+mn-cs"/>
              </a:rPr>
              <a:t>Discuss and review various areas and topics of an employee evaluation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group different areas of an employee evaluation and how they are assessed.  Then discuss how the supervisor can collaborate with their managers about these areas and topics.  Write the group’s ideas and answers on the flipchart/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any relevant personal stories for this section.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areas of criteria on an employee evaluation?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67</a:t>
            </a:fld>
            <a:endParaRPr lang="en-US" dirty="0"/>
          </a:p>
        </p:txBody>
      </p:sp>
    </p:spTree>
    <p:extLst>
      <p:ext uri="{BB962C8B-B14F-4D97-AF65-F5344CB8AC3E}">
        <p14:creationId xmlns:p14="http://schemas.microsoft.com/office/powerpoint/2010/main" val="42379178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Victor has called Maria into his office to perform an oral and written review on her.  He greets her with a smile and welcomes her into his office for privacy.  Victor has some pre-designed questions he will use later to get Maria’s open comments.  He congratulates her for staying within her budget, even though it was decreased in the last quarter.  He pulled out a list and asked Maria if she remembered it.</a:t>
            </a:r>
          </a:p>
          <a:p>
            <a:r>
              <a:rPr lang="en-US" dirty="0"/>
              <a:t>“That was the criteria sheet we designed when I came to this department.” She said.</a:t>
            </a:r>
          </a:p>
          <a:p>
            <a:r>
              <a:rPr lang="en-US" dirty="0"/>
              <a:t>Victor nodded and reviewed the different areas of performance with her.</a:t>
            </a:r>
          </a:p>
          <a:p>
            <a:r>
              <a:rPr lang="en-US" dirty="0"/>
              <a:t>“I’m happy to see that you are following the criteria sheet I gave you and that you are doing such a great job here.”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Measuring Performance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ways employers measure their employee’s performance.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Victor know what criteria to gauge on Maria’s review?</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kind of meeting did Victor call Maria into?</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30671260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One way of motivating your managers is to make available and additional support and resources they may need, such as other members of management or various training resources.  A manager cannot complete their job well if they don’t have the resources they need.   As a member of upper management, don’t forget to offer plenty of encouragement and personal support.  Ensure that they can always use you as a resource and that if they need something they cannot find or get on their own, you will do your best to help them acquire it.</a:t>
            </a:r>
          </a:p>
          <a:p>
            <a:r>
              <a:rPr lang="en-US" dirty="0"/>
              <a:t>Example support and resources:</a:t>
            </a:r>
          </a:p>
          <a:p>
            <a:r>
              <a:rPr lang="en-US" dirty="0"/>
              <a:t>•	Emotional support and encouragement</a:t>
            </a:r>
          </a:p>
          <a:p>
            <a:r>
              <a:rPr lang="en-US" dirty="0"/>
              <a:t>•	Coworker and other management support teams</a:t>
            </a:r>
          </a:p>
          <a:p>
            <a:r>
              <a:rPr lang="en-US" dirty="0"/>
              <a:t>•	Additional training times and materials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types of resources and support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the Needed Resources</a:t>
            </a:r>
          </a:p>
          <a:p>
            <a:r>
              <a:rPr lang="en-US" sz="1200" kern="1200" dirty="0">
                <a:solidFill>
                  <a:schemeClr val="tx1"/>
                </a:solidFill>
                <a:effectLst/>
                <a:latin typeface="+mn-lt"/>
                <a:ea typeface="+mn-ea"/>
                <a:cs typeface="+mn-cs"/>
              </a:rPr>
              <a:t>Identify what types of support and resources are available and how you can provide them to your managers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12-Identify Needed Resources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results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supervisor provide support and resources to a manager in need?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12412535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Bonus and incentive programs are a popular motivation tool with employees.  They are normally given for jobs well done or increased employee performance.  Rewards come in many shapes and sizes, including monetary bonuses, gifts, or special recognitions; which can make this type of motivation easily flexible among employees.  Some employees may not respond to the prize itself, but by becoming personally involved in what they desire and what they want to strive for, you can motivate them to excel and achieve their goals while adding a bonus on the side.</a:t>
            </a:r>
          </a:p>
          <a:p>
            <a:r>
              <a:rPr lang="en-US" sz="1200" kern="1200" dirty="0">
                <a:solidFill>
                  <a:schemeClr val="tx1"/>
                </a:solidFill>
                <a:effectLst/>
                <a:latin typeface="+mn-lt"/>
                <a:ea typeface="+mn-ea"/>
                <a:cs typeface="+mn-cs"/>
              </a:rPr>
              <a:t>Tips for bonus and incentive programs:</a:t>
            </a:r>
          </a:p>
          <a:p>
            <a:pPr lvl="0"/>
            <a:r>
              <a:rPr lang="en-US" sz="1200" kern="1200" dirty="0">
                <a:solidFill>
                  <a:schemeClr val="tx1"/>
                </a:solidFill>
                <a:effectLst/>
                <a:latin typeface="+mn-lt"/>
                <a:ea typeface="+mn-ea"/>
                <a:cs typeface="+mn-cs"/>
              </a:rPr>
              <a:t>Determine the bonuses or incentives want to accomplish</a:t>
            </a:r>
          </a:p>
          <a:p>
            <a:pPr lvl="0"/>
            <a:r>
              <a:rPr lang="en-US" sz="1200" kern="1200" dirty="0">
                <a:solidFill>
                  <a:schemeClr val="tx1"/>
                </a:solidFill>
                <a:effectLst/>
                <a:latin typeface="+mn-lt"/>
                <a:ea typeface="+mn-ea"/>
                <a:cs typeface="+mn-cs"/>
              </a:rPr>
              <a:t>Decide who will take part in the program</a:t>
            </a:r>
          </a:p>
          <a:p>
            <a:pPr lvl="0"/>
            <a:r>
              <a:rPr lang="en-US" sz="1200" kern="1200" dirty="0">
                <a:solidFill>
                  <a:schemeClr val="tx1"/>
                </a:solidFill>
                <a:effectLst/>
                <a:latin typeface="+mn-lt"/>
                <a:ea typeface="+mn-ea"/>
                <a:cs typeface="+mn-cs"/>
              </a:rPr>
              <a:t>Develop clear performance goals</a:t>
            </a:r>
          </a:p>
          <a:p>
            <a:pPr lvl="0"/>
            <a:r>
              <a:rPr lang="en-US" sz="1200" kern="1200" dirty="0">
                <a:solidFill>
                  <a:schemeClr val="tx1"/>
                </a:solidFill>
                <a:effectLst/>
                <a:latin typeface="+mn-lt"/>
                <a:ea typeface="+mn-ea"/>
                <a:cs typeface="+mn-cs"/>
              </a:rPr>
              <a:t>Ensure open communication throughout the program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Knowing different types of bonus and incentive motivations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Bonuses and Incentives</a:t>
            </a:r>
          </a:p>
          <a:p>
            <a:r>
              <a:rPr lang="en-US" sz="1200" kern="1200" dirty="0">
                <a:solidFill>
                  <a:schemeClr val="tx1"/>
                </a:solidFill>
                <a:effectLst/>
                <a:latin typeface="+mn-lt"/>
                <a:ea typeface="+mn-ea"/>
                <a:cs typeface="+mn-cs"/>
              </a:rPr>
              <a:t>Based on employee profiles, determine what types of incentives would motivate the employee best.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13-Identifying Correct Bonus and Incentives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type of bonus/incentive?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16552903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One of the most overlooked forms of motivation is the simple “Thank you” or even “Good job”.  As upper management, we forget that the small gestures can make a big difference in how our employees are motivated and inspired at work.  Since timing is the key, give recognition as soon as possible after the accomplishment or success.  The employee will be grateful to be recognized and will not feel as though their hard work has gone unnoticed by management.</a:t>
            </a:r>
          </a:p>
          <a:p>
            <a:r>
              <a:rPr lang="en-US" dirty="0"/>
              <a:t>Tips:</a:t>
            </a:r>
          </a:p>
          <a:p>
            <a:r>
              <a:rPr lang="en-US" dirty="0"/>
              <a:t>•	Recognize all forms of good work, large or small</a:t>
            </a:r>
          </a:p>
          <a:p>
            <a:r>
              <a:rPr lang="en-US" dirty="0"/>
              <a:t>•	Give credit right away – over time it can lose its effect</a:t>
            </a:r>
          </a:p>
          <a:p>
            <a:r>
              <a:rPr lang="en-US" dirty="0"/>
              <a:t>•	Be sincere and avoid sounding “cheesy”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Recognizing different ways of giving credit or recognition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Credit for Good Work</a:t>
            </a:r>
          </a:p>
          <a:p>
            <a:r>
              <a:rPr lang="en-US" sz="1200" kern="1200" dirty="0">
                <a:solidFill>
                  <a:schemeClr val="tx1"/>
                </a:solidFill>
                <a:effectLst/>
                <a:latin typeface="+mn-lt"/>
                <a:ea typeface="+mn-ea"/>
                <a:cs typeface="+mn-cs"/>
              </a:rPr>
              <a:t>Discus different ways you can provide recognition and/or rewards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types of credit and reward programs that would recognize an employee’s good job.  Remind them of little rewards, such as a pat on the back or announcing their achievement in front of others.  Write the ideas on the flipchart/dry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disadvantage of making too much recognition?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82</a:t>
            </a:fld>
            <a:endParaRPr lang="en-US" dirty="0"/>
          </a:p>
        </p:txBody>
      </p:sp>
    </p:spTree>
    <p:extLst>
      <p:ext uri="{BB962C8B-B14F-4D97-AF65-F5344CB8AC3E}">
        <p14:creationId xmlns:p14="http://schemas.microsoft.com/office/powerpoint/2010/main" val="1017668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11475027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Keeping your managers and other employees challenged is often referred to as the ‘grow or go’ situation, where management needs to keep their employees challenged and help them feel as though they are growing, or they may ‘go’ elsewhere.  While they may not physically leave the company, their desire, and job pride may have already left.  So it is important to keep their job interesting and allowing them to grow and expand their duties.  If they excel in one area and have become limited in what they can do, try them in another area or give them more responsibility in their current position.  Don’t feel threatened by those that want to move forward – they are not all out to become the next vice president or CEO, but many do seek the challenge of new opportunities.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Observe various ways to implement a challenging work place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Keep Them Challenged</a:t>
            </a:r>
          </a:p>
          <a:p>
            <a:r>
              <a:rPr lang="en-US" sz="1200" kern="1200" dirty="0">
                <a:solidFill>
                  <a:schemeClr val="tx1"/>
                </a:solidFill>
                <a:effectLst/>
                <a:latin typeface="+mn-lt"/>
                <a:ea typeface="+mn-ea"/>
                <a:cs typeface="+mn-cs"/>
              </a:rPr>
              <a:t>Recognize how employees can be continually challenged and what you can do for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14-Making Things Challenging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 but since answers are individualized, realize that many may not answer.</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benefit of keeping an employee challenged at work?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83</a:t>
            </a:fld>
            <a:endParaRPr lang="en-US" dirty="0"/>
          </a:p>
        </p:txBody>
      </p:sp>
    </p:spTree>
    <p:extLst>
      <p:ext uri="{BB962C8B-B14F-4D97-AF65-F5344CB8AC3E}">
        <p14:creationId xmlns:p14="http://schemas.microsoft.com/office/powerpoint/2010/main" val="7122586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Kim wanted to motivate her employees to exceed their sales quotas before the end of the year break.  She decided a bonus/incentive plan would be the best choice.  She gathered her group of employee and announced the program.  She announced the rules and explained what aspects of their sales quotas had to be met and exceeded.  Kim then explained how the winner will be selected.</a:t>
            </a:r>
          </a:p>
          <a:p>
            <a:r>
              <a:rPr lang="en-US" dirty="0"/>
              <a:t>“What will we win?” asked one of the employees.</a:t>
            </a:r>
          </a:p>
          <a:p>
            <a:r>
              <a:rPr lang="en-US" dirty="0"/>
              <a:t>“Well, the choice is up to you.  You’ll be awarded a cash certificate to purchase an item of your choice from select stores.  I know some of you would love a new wardrobe, while some of you would enjoy a small vacation.” Kim smiled.</a:t>
            </a:r>
          </a:p>
          <a:p>
            <a:r>
              <a:rPr lang="en-US" dirty="0"/>
              <a:t>At the end of the year Kim reviewed everyone’s sales quotas and announced the winner was one of her veteran employees, Andrea.  She praised her for her high sales and then gave her credit for improved customer service as well.  When Andrea had been given her reward, Kim told her that she felt she was ready to move to the next level of her section.  Kim assigned Andrea some new areas to make sales in and had her train some of the new hires.</a:t>
            </a:r>
          </a:p>
          <a:p>
            <a:r>
              <a:rPr lang="en-US" dirty="0"/>
              <a:t>“With skills such as yours, we want to be sure you can stay sharp and challenged.”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Motivating Managers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various ways to motivate and praise managers.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Andrea still perform so well if she was not rewarded?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Kim form a bonus/incentive program?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24772937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Poor management can be an important factor when it comes to the functionality of the office and company. When management is not up to par, it can cause problems with other employees, including morale and job performance. The key is to identify these signs of poor management before it has a chance to go any further down the line or taint any other employees.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26204672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Missed deadlines are generally a sign of poor time management, which can affect several different areas of a manager’s duties.  When the manager misses deadlines, it can cause conflict among several of the team or office members, causing a ‘domino effect’.  If one deadline is missed, it causes another employee to meet their deadline with incomplete data or even skip it altogether.  It is important to recognize when a missed deadline is just a random mistake and when it has become a consistent habit.</a:t>
            </a:r>
          </a:p>
          <a:p>
            <a:r>
              <a:rPr lang="en-US" dirty="0"/>
              <a:t>Monitoring for missed deadlines:</a:t>
            </a:r>
          </a:p>
          <a:p>
            <a:r>
              <a:rPr lang="en-US" dirty="0"/>
              <a:t>•	Is the pattern consistent?</a:t>
            </a:r>
          </a:p>
          <a:p>
            <a:r>
              <a:rPr lang="en-US" dirty="0"/>
              <a:t>•	Does this happen on certain projects?</a:t>
            </a:r>
          </a:p>
          <a:p>
            <a:r>
              <a:rPr lang="en-US" dirty="0"/>
              <a:t>•	Has the manager sought help to meet their deadlines?</a:t>
            </a:r>
          </a:p>
          <a:p>
            <a:r>
              <a:rPr lang="en-US" dirty="0"/>
              <a:t>•	Have you already spoken to them about missing deadline?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Reviewing what actions to take when deadlines are missed.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Missed Deadlines</a:t>
            </a:r>
          </a:p>
          <a:p>
            <a:r>
              <a:rPr lang="en-US" sz="1200" kern="1200" dirty="0">
                <a:solidFill>
                  <a:schemeClr val="tx1"/>
                </a:solidFill>
                <a:effectLst/>
                <a:latin typeface="+mn-lt"/>
                <a:ea typeface="+mn-ea"/>
                <a:cs typeface="+mn-cs"/>
              </a:rPr>
              <a:t>Realizing why a manager may miss a deadline and what is the appropriate action to take.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15-Manager Missed Deadlines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 missed deadline affect other team members?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33400055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a manager has become difficult to work with, for various reasons, they often have a high team turnover, meaning employees are quitting or getting fired.  This, in turn, requires the manager to hire or bring in a new group to work with, which usually means starting from scratch to get anything done.  When a manager has a high staff turnover, it is a good indicator that they are having trouble managing their staff and are unable to function within the group.  Pull the manager aside and have a private meeting about what is happening and offer assistance if needed.  Monitor them for signs of improvement, before the company hires a new batch of employees.</a:t>
            </a:r>
          </a:p>
          <a:p>
            <a:r>
              <a:rPr lang="en-US" dirty="0"/>
              <a:t>Common types of managers that cause high staff turnovers:</a:t>
            </a:r>
          </a:p>
          <a:p>
            <a:r>
              <a:rPr lang="en-US" dirty="0"/>
              <a:t>•	Constant Critics – Often over criticize employees</a:t>
            </a:r>
          </a:p>
          <a:p>
            <a:r>
              <a:rPr lang="en-US" dirty="0"/>
              <a:t>•	The ‘Prosecutor’ – Tends to only focus on the negative</a:t>
            </a:r>
          </a:p>
          <a:p>
            <a:r>
              <a:rPr lang="en-US" dirty="0"/>
              <a:t>•	Helicopter Managers – try to micromanage employees and ‘hover’ over their work.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Recognizing why a team has a high turnover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Team Turnover</a:t>
            </a:r>
          </a:p>
          <a:p>
            <a:r>
              <a:rPr lang="en-US" sz="1200" kern="1200" dirty="0">
                <a:solidFill>
                  <a:schemeClr val="tx1"/>
                </a:solidFill>
                <a:effectLst/>
                <a:latin typeface="+mn-lt"/>
                <a:ea typeface="+mn-ea"/>
                <a:cs typeface="+mn-cs"/>
              </a:rPr>
              <a:t>Recognizing what types of managers can cause team turnover.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16-Negative Manager Types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does a negative manager type cause a high employee turnover?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97</a:t>
            </a:fld>
            <a:endParaRPr lang="en-US" dirty="0"/>
          </a:p>
        </p:txBody>
      </p:sp>
    </p:spTree>
    <p:extLst>
      <p:ext uri="{BB962C8B-B14F-4D97-AF65-F5344CB8AC3E}">
        <p14:creationId xmlns:p14="http://schemas.microsoft.com/office/powerpoint/2010/main" val="20101376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Whether your business is done in person, over the phone, or even by email, a client or customer can sense the connection between the manager and their team.  They gauge how fast information is retrieved and how well they work together to get their project done.  If you notice a loss in customers, consider what impression you or your manager is portraying to them.  If possible, follow up with these lost clients and see what made them take away their business.  Was the work inadequate?  Is the manager making unnecessary comments?  Are demands not being met?  If the answer has something to do with how the manager acted or handled the account, speak with the manager right away to correct the situation and prevent the same kind of behavior in the future.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causes a manager to lose customers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Losing Customers</a:t>
            </a:r>
          </a:p>
          <a:p>
            <a:r>
              <a:rPr lang="en-US" sz="1200" kern="1200" dirty="0">
                <a:solidFill>
                  <a:schemeClr val="tx1"/>
                </a:solidFill>
                <a:effectLst/>
                <a:latin typeface="+mn-lt"/>
                <a:ea typeface="+mn-ea"/>
                <a:cs typeface="+mn-cs"/>
              </a:rPr>
              <a:t>Review various circumstances in which a manager can lose clients or customers.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group what they think would make a client or customer take their business elsewhere.  Discuss different factors, such as customer services or company policies that can drive people away or make them unhappy.  Write these ideas on the flipchart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it reflect on the manager to lose a customer/client?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98</a:t>
            </a:fld>
            <a:endParaRPr lang="en-US" dirty="0"/>
          </a:p>
        </p:txBody>
      </p:sp>
    </p:spTree>
    <p:extLst>
      <p:ext uri="{BB962C8B-B14F-4D97-AF65-F5344CB8AC3E}">
        <p14:creationId xmlns:p14="http://schemas.microsoft.com/office/powerpoint/2010/main" val="36002494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As a manager starts out, their growth, or progress is generally slow and steady since this is the time they take to learn the ropes and get to know the office.  However, after a period of time on the job, the manager should show signs of larger growth and expansion.  Their skills and job areas should have areas of progression and statistics that have increased in numbers.  If a manager is in the same spot they were from the day they started, they are not showing growth on the job and are not helping the company move along.  If this is the case, speak with the manager privately and have their latest data report showing the lack of movement to demonstrate what you are concerned about.  Offer assistance and find what areas should be focused on.  Emphasize growth and let them know how important it is for them to show some progress soon.</a:t>
            </a:r>
          </a:p>
          <a:p>
            <a:r>
              <a:rPr lang="en-US" dirty="0"/>
              <a:t>Signs of little or no growth:</a:t>
            </a:r>
          </a:p>
          <a:p>
            <a:r>
              <a:rPr lang="en-US" dirty="0"/>
              <a:t>•	Low numbers or statistics</a:t>
            </a:r>
          </a:p>
          <a:p>
            <a:r>
              <a:rPr lang="en-US" dirty="0"/>
              <a:t>•	No acquirement of new skills</a:t>
            </a:r>
          </a:p>
          <a:p>
            <a:r>
              <a:rPr lang="en-US" dirty="0"/>
              <a:t>•	Lack of job promotion</a:t>
            </a:r>
          </a:p>
          <a:p>
            <a:r>
              <a:rPr lang="en-US" dirty="0"/>
              <a:t>•	Disgruntled subordinate employees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Finding signs of little or no growth in managers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Little or No Growth</a:t>
            </a:r>
          </a:p>
          <a:p>
            <a:r>
              <a:rPr lang="en-US" sz="1200" kern="1200" dirty="0">
                <a:solidFill>
                  <a:schemeClr val="tx1"/>
                </a:solidFill>
                <a:effectLst/>
                <a:latin typeface="+mn-lt"/>
                <a:ea typeface="+mn-ea"/>
                <a:cs typeface="+mn-cs"/>
              </a:rPr>
              <a:t>Review how to recognize signs of a lack of growth among managers and what you can do to help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17-Encouraging Growth in Managers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Voluntarily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a lack of growth a sign of poor management?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99</a:t>
            </a:fld>
            <a:endParaRPr lang="en-US" dirty="0"/>
          </a:p>
        </p:txBody>
      </p:sp>
    </p:spTree>
    <p:extLst>
      <p:ext uri="{BB962C8B-B14F-4D97-AF65-F5344CB8AC3E}">
        <p14:creationId xmlns:p14="http://schemas.microsoft.com/office/powerpoint/2010/main" val="5014294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Nancy is reviewing one of her manager’s recent reviews.  She noticed that his performance stats have not improved in several months and that he has not learned in new skills in his department.  She has replaced several of his team members recently, due to some quitting and some requesting a transfer.  Nancy finally decided to call Peter into her office after he missed his report deadline for the third time this month.  When she met with Peter, she reviewed her recent finding with him and told him she thought he was not growing with the department.  Peter offered several reasons why things had not worked out or how his time was mismanaged.  Nancy did not want to fire Peter, so she outlined a new performance plan that will help him increase his performance, learn some new skills, and even help him with his personnel skills.  She told him he had six weeks to improve these areas, in which she would meet with him again to decide what to do next.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Signs of Poor Management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the signs of poor management and what can be done to improve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Will Peter make the effort to change his ways after speaking with Nancy?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one area Nancy reviewed with Peter?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1223552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Sometimes we forget that it can take an entire team to run a project or office. But when you have a team of managers, it is important to remember their unique traits and qualities that made them part of the team. Know that they made it onto your team for a reason, and that they were taught everything they needed to know to start out. Trust that you have taught them well and rely on them to do a good job.</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271502975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Assuring that your managers do a good job without crossing the line into micromanaging can be hard for anyone.  It can be hard to navigate through the office without wanting to constantly check in on them or offer your input randomly.  One of the best ways to remedy this is to; first of all, trust your managers and their job abilities.  Once you can do that, you can let the manager seek accountability for their actions and own their responsibilities.  When they feel in charge of their position and themselves, managers will perform better and not feel as though you are breathing down their neck to do so.</a:t>
            </a:r>
          </a:p>
          <a:p>
            <a:r>
              <a:rPr lang="en-US" dirty="0"/>
              <a:t>Tips to help stop micromanaging:</a:t>
            </a:r>
          </a:p>
          <a:p>
            <a:r>
              <a:rPr lang="en-US" dirty="0"/>
              <a:t>•	Make your employees accountable</a:t>
            </a:r>
          </a:p>
          <a:p>
            <a:r>
              <a:rPr lang="en-US" dirty="0"/>
              <a:t>•	Hire the right people from the start</a:t>
            </a:r>
          </a:p>
          <a:p>
            <a:r>
              <a:rPr lang="en-US" dirty="0"/>
              <a:t>•	Clearly outline your expectations of your employees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Discovering ways to stop micromanaging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Not Micromanage</a:t>
            </a:r>
          </a:p>
          <a:p>
            <a:r>
              <a:rPr lang="en-US" sz="1200" kern="1200" dirty="0">
                <a:solidFill>
                  <a:schemeClr val="tx1"/>
                </a:solidFill>
                <a:effectLst/>
                <a:latin typeface="+mn-lt"/>
                <a:ea typeface="+mn-ea"/>
                <a:cs typeface="+mn-cs"/>
              </a:rPr>
              <a:t>Make goals on how you can stop micromanaging your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18-Stop Micromanaging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volunteers to share their answers.  Note that everyone may not want to share personal goals.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micromanaging harm a good team of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112</a:t>
            </a:fld>
            <a:endParaRPr lang="en-US" dirty="0"/>
          </a:p>
        </p:txBody>
      </p:sp>
    </p:spTree>
    <p:extLst>
      <p:ext uri="{BB962C8B-B14F-4D97-AF65-F5344CB8AC3E}">
        <p14:creationId xmlns:p14="http://schemas.microsoft.com/office/powerpoint/2010/main" val="2089834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22266390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One thing that can hinder a relationship among managers is poor communication.  It’s easy to believe that your managers will always be forward with you and will have no trouble approaching you with problems; but this isn’t necessarily true for some groups.  To ensure your employees feel comfortable with you and with each other, promote communication that is open and honest with each other.  Allow everyone to give their input and to not hold back on their wants and needs.  Be responsive to them and support feedback from others.  Having this type of communication builds respect among the group and helps build trust along the way.</a:t>
            </a:r>
          </a:p>
          <a:p>
            <a:r>
              <a:rPr lang="en-US" dirty="0"/>
              <a:t>Tips:</a:t>
            </a:r>
          </a:p>
          <a:p>
            <a:r>
              <a:rPr lang="en-US" dirty="0"/>
              <a:t>•	Have an open door policy</a:t>
            </a:r>
          </a:p>
          <a:p>
            <a:r>
              <a:rPr lang="en-US" dirty="0"/>
              <a:t>•	Ask questions frequently</a:t>
            </a:r>
          </a:p>
          <a:p>
            <a:r>
              <a:rPr lang="en-US" dirty="0"/>
              <a:t>•	Give everyone a chance to speak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benefits of open and honest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Promote Open and Honest Communications</a:t>
            </a:r>
          </a:p>
          <a:p>
            <a:r>
              <a:rPr lang="en-US" sz="1200" kern="1200" dirty="0">
                <a:solidFill>
                  <a:schemeClr val="tx1"/>
                </a:solidFill>
                <a:effectLst/>
                <a:latin typeface="+mn-lt"/>
                <a:ea typeface="+mn-ea"/>
                <a:cs typeface="+mn-cs"/>
              </a:rPr>
              <a:t>Think back on ways you have either hindered or turned away from open and honest communication.  How did it affect you and your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19-Open and Honest Communication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Voluntarily share answers with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any relevant personal stories for this section.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 out loud.</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poor communication affect all team members?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87227762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Managing your team and helping them grow can be a challenging experience.  As a leader, it is important to encourage initiative among your managers and motivate them to do better.  One way to accomplish this is to by rewarding the initiative that managers take on the job.  Whether they reached out to help other employees or took on a new task by themselves, managers are always showing us how they are taking on more initiative.  </a:t>
            </a:r>
          </a:p>
          <a:p>
            <a:r>
              <a:rPr lang="en-US" dirty="0"/>
              <a:t>In return, upper management should reward these actions and can do so in various ways.  Some rewards include simple recognitions, gifts, or even promotions.  When the manager feels rewarded for the hard work they’ve embarked on, they are more willing to take pride in their work and continue doing a good job. It is important to recognize the initiative itself, and not just the outcome.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Rewarding great initiative and how it affects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Reward Initiative</a:t>
            </a:r>
          </a:p>
          <a:p>
            <a:r>
              <a:rPr lang="en-US" sz="1200" kern="1200" dirty="0">
                <a:solidFill>
                  <a:schemeClr val="tx1"/>
                </a:solidFill>
                <a:effectLst/>
                <a:latin typeface="+mn-lt"/>
                <a:ea typeface="+mn-ea"/>
                <a:cs typeface="+mn-cs"/>
              </a:rPr>
              <a:t>Discuss methods of rewards and how they are suitable in various cases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group to come up with several different reward methods that they have either used or received.  Then discuss how each one can be applied differently to various cases of initiative.  Discuss how each case is different and what level of reward should be given.  Write answers on the flipchart/dry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way to reward manager initiative?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4302932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“Trust, but verify” is a common tool used by many leaders today in helping manage their group of employees.  We can’t always assume the job is done right; sometimes the work needs to be verified or reviewed.  It doesn’t involve micromanaging, but it involves periodic steps of checking in or verifying an employee’s work.  Common methods include asking an employee to send an email when they are finished with certain phases or setting reminders to speak with the manager in person to check on progress.  Managers often make the mistake that previous information is automatically absorbed and understood and overlook the need for verification.  But taking a few minutes to look over any project periodically can save everyone a lot of time and man hours in the event that something needs to be corrected.</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Knowing different method of verification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Trust, But Verify</a:t>
            </a:r>
          </a:p>
          <a:p>
            <a:r>
              <a:rPr lang="en-US" sz="1200" kern="1200" dirty="0">
                <a:solidFill>
                  <a:schemeClr val="tx1"/>
                </a:solidFill>
                <a:effectLst/>
                <a:latin typeface="+mn-lt"/>
                <a:ea typeface="+mn-ea"/>
                <a:cs typeface="+mn-cs"/>
              </a:rPr>
              <a:t>Review different methods of verification without micromanaging.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process of simple verifying.  Ask them to come up with different methods that can be used.  Then review how these methods are different from micromanaging, which can harm an employee relationship.  Write their answers on the flipchart/dry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 or tips.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is verifying different from micromanagement?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115</a:t>
            </a:fld>
            <a:endParaRPr lang="en-US" dirty="0"/>
          </a:p>
        </p:txBody>
      </p:sp>
    </p:spTree>
    <p:extLst>
      <p:ext uri="{BB962C8B-B14F-4D97-AF65-F5344CB8AC3E}">
        <p14:creationId xmlns:p14="http://schemas.microsoft.com/office/powerpoint/2010/main" val="163585150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Michael has just formed a new team of managers that will help him complete the year end project on time.  He does not want to have to micromanage them throughout the projects, so he holds a meeting where he assigns each one their own assignment and explained what they are supposed to do.  He has also asked that when they complete each step, they send him a brief email letting him know of their progress.  Michael encourages each one to feel free to come to him with any questions or problems they may have while working on the project.  At the end of the meeting, he lets them all know he will check in with them periodically and looks forward to a great result.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Trust Your Team of Managers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ways and tips to trust your team of managers.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will the managers perform knowing they are trusted to do well?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Michael deliver the new project to his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235048256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Employee complaints are bound to happen and are normal in any company. While they can be troublesome or even annoying, effectively handling a complaint and resolving the issue can not only boost employee morale, but it can provide everyone with constructive feedback that can aide in a solution. Do not discourage your employees from bringing forth their complaints. Allow them an open place to come too and welcome the chance for improvement.</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421712289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Before an employee feels comfortable enough to bring forth their manager complaints, they have to feel that their information will only be given to those that need to be involved. They don’t want to feel as those their complaint or problem will be shared with the rest of the office, or that they will be singled out as ‘causing trouble’. The same can go for managers – they don’t want their mistakes flaunted in front of others. Ensure your employees that they can come to you and their information and complaints will be kept confidential. If employees are still not comfortable enough to speak in person, offer another outlet that doesn’t require direct contact with management, such as a human resource agent or an anonymous complaint line.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importance of confidential complaints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Keep the Information Confidential</a:t>
            </a:r>
          </a:p>
          <a:p>
            <a:r>
              <a:rPr lang="en-US" sz="1200" kern="1200" dirty="0">
                <a:solidFill>
                  <a:schemeClr val="tx1"/>
                </a:solidFill>
                <a:effectLst/>
                <a:latin typeface="+mn-lt"/>
                <a:ea typeface="+mn-ea"/>
                <a:cs typeface="+mn-cs"/>
              </a:rPr>
              <a:t>Recognizing ways information can be kept confidential during a manager complaint situation.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20-Keeping Employee Confidentiality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with a partner or small group.  Share your answers with the rest of the groups.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confidentiality so important regarding company complaints?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128</a:t>
            </a:fld>
            <a:endParaRPr lang="en-US" dirty="0"/>
          </a:p>
        </p:txBody>
      </p:sp>
    </p:spTree>
    <p:extLst>
      <p:ext uri="{BB962C8B-B14F-4D97-AF65-F5344CB8AC3E}">
        <p14:creationId xmlns:p14="http://schemas.microsoft.com/office/powerpoint/2010/main" val="34003221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approached by an employee regarding a manager, it can be easy to jump to conclusions based on what this person is telling you. But remember that there are always two sides to every story. After speaking with the employee, let them know you will look into the matter and get back to them. Then have a private meeting with the manager in question and let them tell their side of problem. Once you have both sides, if possible, have a joint meeting in which you can ask about both sides of the problem together. This may not always be an option if the employee wishes to remain anonymous, so be prepared to take notes on each statement and go from there alone.</a:t>
            </a:r>
          </a:p>
          <a:p>
            <a:r>
              <a:rPr lang="en-US" dirty="0"/>
              <a:t>Tips:</a:t>
            </a:r>
          </a:p>
          <a:p>
            <a:r>
              <a:rPr lang="en-US" dirty="0"/>
              <a:t>•	Take time to hear both side of the situation</a:t>
            </a:r>
          </a:p>
          <a:p>
            <a:r>
              <a:rPr lang="en-US" dirty="0"/>
              <a:t>•	Hold private, individual meetings before meeting together</a:t>
            </a:r>
          </a:p>
          <a:p>
            <a:r>
              <a:rPr lang="en-US" dirty="0"/>
              <a:t>•	Be objective – avoid picking sides or becoming bias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Being objective by hearing both sides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Gather Information from Both Sides</a:t>
            </a:r>
          </a:p>
          <a:p>
            <a:r>
              <a:rPr lang="en-US" sz="1200" kern="1200" dirty="0">
                <a:solidFill>
                  <a:schemeClr val="tx1"/>
                </a:solidFill>
                <a:effectLst/>
                <a:latin typeface="+mn-lt"/>
                <a:ea typeface="+mn-ea"/>
                <a:cs typeface="+mn-cs"/>
              </a:rPr>
              <a:t>Recognize the need to remain objection while gathering information from both parties in a complaint.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think of common factors that can make us bias when hearing a complaint or story.  Discuss common factors such as emotions and personal preferences.  Write answers on the flipchart/dry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give their input.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remain objective when handling a manager complaint?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129</a:t>
            </a:fld>
            <a:endParaRPr lang="en-US" dirty="0"/>
          </a:p>
        </p:txBody>
      </p:sp>
    </p:spTree>
    <p:extLst>
      <p:ext uri="{BB962C8B-B14F-4D97-AF65-F5344CB8AC3E}">
        <p14:creationId xmlns:p14="http://schemas.microsoft.com/office/powerpoint/2010/main" val="22821857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Once you have handled the situation and have come up with a way to resolve the problem, it is important to decide who will carry out the plan and how. If you are able to help implement a solution, offer yourself as a coach for support and advice. Sometimes managers or employees aren’t sure where to go after a complaint has been resolved, so be there to help them get back on track and back to work. However, there may be complaints that you are not able to help carry out, in which case you may designate another manager or employee to help the parties resolve their problem. Since you will not directly be involved in instances such as this, ensure that everyone knows what they are supposed to do and who they can come back to if they have future problems.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Realizing when to step in or when to source out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Coach or Delegate the Solution</a:t>
            </a:r>
          </a:p>
          <a:p>
            <a:r>
              <a:rPr lang="en-US" sz="1200" kern="1200" dirty="0">
                <a:solidFill>
                  <a:schemeClr val="tx1"/>
                </a:solidFill>
                <a:effectLst/>
                <a:latin typeface="+mn-lt"/>
                <a:ea typeface="+mn-ea"/>
                <a:cs typeface="+mn-cs"/>
              </a:rPr>
              <a:t>Recognize how a solution should be carried out and whether it involves your direct coaching or delegation to another employee.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21-To Coach or to Delegate?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with a small group (2-3 people).  Share your answers with the rest of the groups.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 group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factor that can make a supervisor delegate instead of coach?</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130</a:t>
            </a:fld>
            <a:endParaRPr lang="en-US" dirty="0"/>
          </a:p>
        </p:txBody>
      </p:sp>
    </p:spTree>
    <p:extLst>
      <p:ext uri="{BB962C8B-B14F-4D97-AF65-F5344CB8AC3E}">
        <p14:creationId xmlns:p14="http://schemas.microsoft.com/office/powerpoint/2010/main" val="325521350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After the complaint or problem has been investigated and eventually resolved, make time to follow up with the employee and or the manager. Is there tension between the parties involved? Are working conditions any better? This can be done in a variety of ways, including quick check-ins on the floor or holding meetings to speak with the person privately. See if the issue has been resolved or if they still need help finding a better solution. Again, offer your personal help, if possible, or offer another resource the employee or manager can try, such as human resources.</a:t>
            </a:r>
          </a:p>
          <a:p>
            <a:r>
              <a:rPr lang="en-US" sz="1200" kern="1200" dirty="0">
                <a:solidFill>
                  <a:schemeClr val="tx1"/>
                </a:solidFill>
                <a:effectLst/>
                <a:latin typeface="+mn-lt"/>
                <a:ea typeface="+mn-ea"/>
                <a:cs typeface="+mn-cs"/>
              </a:rPr>
              <a:t>Common methods used to follow up:</a:t>
            </a:r>
          </a:p>
          <a:p>
            <a:pPr lvl="0"/>
            <a:r>
              <a:rPr lang="en-US" sz="1200" kern="1200" dirty="0">
                <a:solidFill>
                  <a:schemeClr val="tx1"/>
                </a:solidFill>
                <a:effectLst/>
                <a:latin typeface="+mn-lt"/>
                <a:ea typeface="+mn-ea"/>
                <a:cs typeface="+mn-cs"/>
              </a:rPr>
              <a:t>Individual meetings</a:t>
            </a:r>
          </a:p>
          <a:p>
            <a:pPr lvl="0"/>
            <a:r>
              <a:rPr lang="en-US" sz="1200" kern="1200" dirty="0">
                <a:solidFill>
                  <a:schemeClr val="tx1"/>
                </a:solidFill>
                <a:effectLst/>
                <a:latin typeface="+mn-lt"/>
                <a:ea typeface="+mn-ea"/>
                <a:cs typeface="+mn-cs"/>
              </a:rPr>
              <a:t>Observation on the floor or office</a:t>
            </a:r>
          </a:p>
          <a:p>
            <a:pPr lvl="0"/>
            <a:r>
              <a:rPr lang="en-US" sz="1200" kern="1200" dirty="0">
                <a:solidFill>
                  <a:schemeClr val="tx1"/>
                </a:solidFill>
                <a:effectLst/>
                <a:latin typeface="+mn-lt"/>
                <a:ea typeface="+mn-ea"/>
                <a:cs typeface="+mn-cs"/>
              </a:rPr>
              <a:t>Phone calls</a:t>
            </a:r>
          </a:p>
          <a:p>
            <a:pPr lvl="0"/>
            <a:r>
              <a:rPr lang="en-US" sz="1200" kern="1200" dirty="0">
                <a:solidFill>
                  <a:schemeClr val="tx1"/>
                </a:solidFill>
                <a:effectLst/>
                <a:latin typeface="+mn-lt"/>
                <a:ea typeface="+mn-ea"/>
                <a:cs typeface="+mn-cs"/>
              </a:rPr>
              <a:t>Stop by the employee’s desk to check in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Offering follow up assistance to a complaint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Follow Up with the Manager or Employee</a:t>
            </a:r>
          </a:p>
          <a:p>
            <a:r>
              <a:rPr lang="en-US" sz="1200" kern="1200" dirty="0">
                <a:solidFill>
                  <a:schemeClr val="tx1"/>
                </a:solidFill>
                <a:effectLst/>
                <a:latin typeface="+mn-lt"/>
                <a:ea typeface="+mn-ea"/>
                <a:cs typeface="+mn-cs"/>
              </a:rPr>
              <a:t>Review various resources available for those that need further assistance after a complaint and how you can give it to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22-Identify Additional Resources Available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stories, tips, or ideas.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supervisor offer additional help after a complaint follow up?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131</a:t>
            </a:fld>
            <a:endParaRPr lang="en-US" dirty="0"/>
          </a:p>
        </p:txBody>
      </p:sp>
    </p:spTree>
    <p:extLst>
      <p:ext uri="{BB962C8B-B14F-4D97-AF65-F5344CB8AC3E}">
        <p14:creationId xmlns:p14="http://schemas.microsoft.com/office/powerpoint/2010/main" val="409578583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Nicole has been approached by one of her employees, Samuel, who says he wants to make a complaint about his manager, Erica. Nicole allows him to speak privately in her office and asks what the problem is. He explains that he has gone to Erica with concerns and complaints about the new system and how it isn’t working properly, but he feels as if he is being ignored. He also explains that he would like to remain anonymous in the matter. Nicole assures him he will speak with Erica and follow up with him at a later date. </a:t>
            </a:r>
          </a:p>
          <a:p>
            <a:r>
              <a:rPr lang="en-US" dirty="0"/>
              <a:t>After he leaves, Nicole speaks privately with Erica and asks about the new system and how she has received some employee complaints about it. Erica says she has gotten them too, but just figured they were unhappy about learning the new skills and blew it off. Nicole told her that the complaints are not to be ignored and that she should have investigated them sooner. She assigned Erica to contact with human resources and speak with someone who can help her learn how to handle employee complaints properly. She told her she would check back with her to see what she had learned. When they were finished, Nicole spoke with Samuel again and let him know that the issue had been resolved and that she would have someone assist employees that are having trouble with the new program.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When an Employee Complains About a Manager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what to do if an employee makes a complaint about a manager.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was Erica’s behavior affecting the rest of her team members?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Nicole decide to resolve the complaint?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1454048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0612643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While it is the general rule that we have to let our employees make their own mistakes and let them stumble a bit since experience is often the best teacher. A good leader or supervisor will step back and resist the urge to swoop in every time we see our new manager or employee encounter a problem. But if the employee’s behavior begins to harm other employees or poses a threat to the company, it is time to intervene before matters progress any further.</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4797524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When a manager or employee is doing something that can cause harm or pose a threat to them or their coworkers, higher management must step in. Unsafe or dangerous situations are not the time or place where an employee can ‘learn from their mistakes’. When you step in, provide advice and coaching that can lead them to the correct solution. Don’t tell them the answer or solution flat out – allow the employee to choice the best solution from the options given. When everyone is safe and out of harm’s way, speak with the employee and ensure that they understand why their actions or behavior is inappropriate. Follow with appropriate consequences based on company policy.</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Stopping and preventing unsafe or dangerous situation at work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Unsafe or Dangerous Events</a:t>
            </a:r>
          </a:p>
          <a:p>
            <a:r>
              <a:rPr lang="en-US" sz="1200" kern="1200" dirty="0">
                <a:solidFill>
                  <a:schemeClr val="tx1"/>
                </a:solidFill>
                <a:effectLst/>
                <a:latin typeface="+mn-lt"/>
                <a:ea typeface="+mn-ea"/>
                <a:cs typeface="+mn-cs"/>
              </a:rPr>
              <a:t>Review various behaviors that are unsafe or dangerous in the workplace and how they can be not only stopped, but prevented in the future.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23-How to Handle Unsafe or Dangerous Events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kind of situations can be classified as unsafe or dangerous at work?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144</a:t>
            </a:fld>
            <a:endParaRPr lang="en-US" dirty="0"/>
          </a:p>
        </p:txBody>
      </p:sp>
    </p:spTree>
    <p:extLst>
      <p:ext uri="{BB962C8B-B14F-4D97-AF65-F5344CB8AC3E}">
        <p14:creationId xmlns:p14="http://schemas.microsoft.com/office/powerpoint/2010/main" val="304808857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An employee that commits actions that are illegal needs to be approached right away. Illegal behavior and actions should never be permitted and should be stopped once they are detected. Whether the employee’s actions were intentional or accidental due to ignorance, the employee must know that it is unacceptable. This type of behavior is not only harmful to the employee, but to the other employees and the company as a whole. The employee will need extra coaching or meetings to work out an alternate plan of action and explain why their behavior was a poor choice for them.</a:t>
            </a:r>
          </a:p>
          <a:p>
            <a:r>
              <a:rPr lang="en-US" dirty="0"/>
              <a:t>Tips:</a:t>
            </a:r>
          </a:p>
          <a:p>
            <a:r>
              <a:rPr lang="en-US" dirty="0"/>
              <a:t>•	Provide additional coaching and meetings</a:t>
            </a:r>
          </a:p>
          <a:p>
            <a:r>
              <a:rPr lang="en-US" dirty="0"/>
              <a:t>•	Reference company policies that support your actions</a:t>
            </a:r>
          </a:p>
          <a:p>
            <a:r>
              <a:rPr lang="en-US" dirty="0"/>
              <a:t>•	Follow with appropriate consequences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Stopping illegal actions or behaviors in the workplace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Legal Ramifications</a:t>
            </a:r>
          </a:p>
          <a:p>
            <a:r>
              <a:rPr lang="en-US" sz="1200" kern="1200" dirty="0">
                <a:solidFill>
                  <a:schemeClr val="tx1"/>
                </a:solidFill>
                <a:effectLst/>
                <a:latin typeface="+mn-lt"/>
                <a:ea typeface="+mn-ea"/>
                <a:cs typeface="+mn-cs"/>
              </a:rPr>
              <a:t>Review various behaviors that are illegal or unethical in the workplace and how they can be corrected.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24-How to Handle Legal Ramification Situations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kind of problems can illegal/unethical behavior cause in the workplace?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145</a:t>
            </a:fld>
            <a:endParaRPr lang="en-US" dirty="0"/>
          </a:p>
        </p:txBody>
      </p:sp>
    </p:spTree>
    <p:extLst>
      <p:ext uri="{BB962C8B-B14F-4D97-AF65-F5344CB8AC3E}">
        <p14:creationId xmlns:p14="http://schemas.microsoft.com/office/powerpoint/2010/main" val="230449120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Any mistake made by an employee can cost the company money, which is why they are strongly avoided when possible. While you can’t stop an employee from making a mistake in hopes that it will save the company some money, a significant drop or negative effect on company costs needs to be investigated. You have an obligation to the company to protect its finances and assets, therefore when this type of behavior is noticed or even expected, it is important to intercede. Offer coaching and support for the employee to help them reach a solution and correct the negative behavior. Then explain why it was necessary that you stepped in when you did.</a:t>
            </a:r>
          </a:p>
          <a:p>
            <a:r>
              <a:rPr lang="en-US" dirty="0"/>
              <a:t>Tips:</a:t>
            </a:r>
          </a:p>
          <a:p>
            <a:r>
              <a:rPr lang="en-US" dirty="0"/>
              <a:t>•	Review proper procedures and policies on company finances</a:t>
            </a:r>
          </a:p>
          <a:p>
            <a:r>
              <a:rPr lang="en-US" dirty="0"/>
              <a:t>•	Explain why you had to step in – ensure that you are here to help</a:t>
            </a:r>
          </a:p>
          <a:p>
            <a:r>
              <a:rPr lang="en-US" dirty="0"/>
              <a:t>•	Follow up frequently for a period of time afterwards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Preventing company financial setbacks or mistakes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Severe Financial Costs</a:t>
            </a:r>
          </a:p>
          <a:p>
            <a:r>
              <a:rPr lang="en-US" sz="1200" kern="1200" dirty="0">
                <a:solidFill>
                  <a:schemeClr val="tx1"/>
                </a:solidFill>
                <a:effectLst/>
                <a:latin typeface="+mn-lt"/>
                <a:ea typeface="+mn-ea"/>
                <a:cs typeface="+mn-cs"/>
              </a:rPr>
              <a:t>Review various behaviors that can cause the company severe financial problems and how they can be prevented.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25-How to Handle Severe Financial Costs Events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protecting the company financial assets important?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146</a:t>
            </a:fld>
            <a:endParaRPr lang="en-US" dirty="0"/>
          </a:p>
        </p:txBody>
      </p:sp>
    </p:spTree>
    <p:extLst>
      <p:ext uri="{BB962C8B-B14F-4D97-AF65-F5344CB8AC3E}">
        <p14:creationId xmlns:p14="http://schemas.microsoft.com/office/powerpoint/2010/main" val="244457613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You expect your employees to make mistakes and fumble the ball at times. Sometimes a professional reminder can get them back on track and further actions aren’t needed. However, when an employee repeats several negative behaviors or continues to fail after you’ve coached and guided them, this is a sign that they are not learning the correct behavior. If the employee continues to choose actions and behaviors that are causing negative effects in the office, additional coaching and counseling is needed. Focus on the fact that the current behavior is not producing the desired results and work together to form a different plan of action.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Recognizing repeated failure and how to handle them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Repeated Failures after Coaching Has Occurred</a:t>
            </a:r>
          </a:p>
          <a:p>
            <a:r>
              <a:rPr lang="en-US" sz="1200" kern="1200" dirty="0">
                <a:solidFill>
                  <a:schemeClr val="tx1"/>
                </a:solidFill>
                <a:effectLst/>
                <a:latin typeface="+mn-lt"/>
                <a:ea typeface="+mn-ea"/>
                <a:cs typeface="+mn-cs"/>
              </a:rPr>
              <a:t>Review various behaviors that can be categorized as repetitive and that continue to cause failures, despite management intervention.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26-How to Handle Repeated Failed Actions/Behaviors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negative repetitive behavior from one person affect other employees?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147</a:t>
            </a:fld>
            <a:endParaRPr lang="en-US" dirty="0"/>
          </a:p>
        </p:txBody>
      </p:sp>
    </p:spTree>
    <p:extLst>
      <p:ext uri="{BB962C8B-B14F-4D97-AF65-F5344CB8AC3E}">
        <p14:creationId xmlns:p14="http://schemas.microsoft.com/office/powerpoint/2010/main" val="92279236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Justin is a supervisor of a medical record department in a hospital. He notices that several patient files have been accessed longer than they should be and are left open for long periods of time. He narrows them down to one agent, Betty. He approaches Betty and questions why she has the records open. She tells him that she keeps them open in case she has to come back to them or in case she gets one of their relatives profile in, then she can cross examine them. Justin immediately explains to her how this process is unsafe for the patient’s information and is illegal if she ‘compares’ the patient records. He explained to her why he had to come down right away and warned that if she does not fix the problem that she could be fired. Betty expressed that she understood and would not do it again.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When Do You Step In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signs of when to interfere with employee problems and situations.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Betty have continued the behavior if Justin hadn’t said something?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Justin detect a problem with Betty?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17845914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your managers are out on their own, don’t forget why they are in your department in the first place. Remember the abilities and characteristics you admired in them and the skills they are taking with them on the job. You can still support them in their journey and offer assistance as needed. Share in their success and know that you can take some of that credit too.</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6933114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Don’t be afraid to let your employees know that you have confidence in them and their abilities on the job. After all, you trained them and noticed something in them above the rest of the employees. Giving them that extra boost can make all the difference when they are out on the floor by themselves. Offer an occasional “good job” or praise the positive outcomes you get from them. The manager will feel good knowing that they are doing the good job you desire while gaining confidence.</a:t>
            </a:r>
          </a:p>
          <a:p>
            <a:r>
              <a:rPr lang="en-US" dirty="0"/>
              <a:t>Tips to boost your manager’s confidence:</a:t>
            </a:r>
          </a:p>
          <a:p>
            <a:r>
              <a:rPr lang="en-US" dirty="0"/>
              <a:t>•	Praise good work</a:t>
            </a:r>
          </a:p>
          <a:p>
            <a:r>
              <a:rPr lang="en-US" dirty="0"/>
              <a:t>•	Communicate your confidence in them and their abilities</a:t>
            </a:r>
          </a:p>
          <a:p>
            <a:r>
              <a:rPr lang="en-US" dirty="0"/>
              <a:t>•	Offer more responsibilities or job expansions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how you can show more confidence in your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Express Confidence in Their Abilities</a:t>
            </a:r>
          </a:p>
          <a:p>
            <a:r>
              <a:rPr lang="en-US" sz="1200" kern="1200" dirty="0">
                <a:solidFill>
                  <a:schemeClr val="tx1"/>
                </a:solidFill>
                <a:effectLst/>
                <a:latin typeface="+mn-lt"/>
                <a:ea typeface="+mn-ea"/>
                <a:cs typeface="+mn-cs"/>
              </a:rPr>
              <a:t>Make an action plan and goals that will help you express more confidence in your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27-Having Confidence in Your Employee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Fill out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 or ideas.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benefit of expressing confidence in your employees?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160</a:t>
            </a:fld>
            <a:endParaRPr lang="en-US" dirty="0"/>
          </a:p>
        </p:txBody>
      </p:sp>
    </p:spTree>
    <p:extLst>
      <p:ext uri="{BB962C8B-B14F-4D97-AF65-F5344CB8AC3E}">
        <p14:creationId xmlns:p14="http://schemas.microsoft.com/office/powerpoint/2010/main" val="205285989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Don’t forget that you serve as a role model to your managers and other employees. You deliver motivational talks and teach them valuable skills, but the most valuable tool you can use to help them is to lead by example and ‘practice what you preach’. Pay attention to your behaviors and what signals you may be putting out there, positive or negative. Since you set the tone for how things are done and followed in the office, your employees will soon follow suit and continue to follow your guidance. Just make sure you are leading them in the right direction and down the same path that you walk upon.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Discover ways of leading by example for your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What You Preach</a:t>
            </a:r>
          </a:p>
          <a:p>
            <a:r>
              <a:rPr lang="en-US" sz="1200" kern="1200" dirty="0">
                <a:solidFill>
                  <a:schemeClr val="tx1"/>
                </a:solidFill>
                <a:effectLst/>
                <a:latin typeface="+mn-lt"/>
                <a:ea typeface="+mn-ea"/>
                <a:cs typeface="+mn-cs"/>
              </a:rPr>
              <a:t>Review ways you may be following your own rules to set a good example.  Identify ways this can be corrected to successfully lead your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28-Practice What You Preach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results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 about being a leader.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results.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the manager’s behavior influence his employees?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161</a:t>
            </a:fld>
            <a:endParaRPr lang="en-US" dirty="0"/>
          </a:p>
        </p:txBody>
      </p:sp>
    </p:spTree>
    <p:extLst>
      <p:ext uri="{BB962C8B-B14F-4D97-AF65-F5344CB8AC3E}">
        <p14:creationId xmlns:p14="http://schemas.microsoft.com/office/powerpoint/2010/main" val="40279895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Open door policies are a great way to let your employees know that your door is always ‘open’ to them and they are free to approach you with any problems or concerns. These types of policies usually ensure that employees are free from repercussions when they approach someone in management. When employees feel at ease about approaching you or other management, it encourages more open communication and allows for valuable feedback to be received. Establish your ground rules, such as office hours or best method of contact, and share this information with all of your employees. Answer any questions they may have and let them to know to follow up with you if needed.</a:t>
            </a:r>
          </a:p>
          <a:p>
            <a:r>
              <a:rPr lang="en-US" dirty="0"/>
              <a:t>Tips:</a:t>
            </a:r>
          </a:p>
          <a:p>
            <a:r>
              <a:rPr lang="en-US" dirty="0"/>
              <a:t>•	Establish what members of management are in the open door policy</a:t>
            </a:r>
          </a:p>
          <a:p>
            <a:r>
              <a:rPr lang="en-US" dirty="0"/>
              <a:t>•	Decide if there are any guidelines to follow (office hours, contact procedure)</a:t>
            </a:r>
          </a:p>
          <a:p>
            <a:r>
              <a:rPr lang="en-US" dirty="0"/>
              <a:t>•	Ensure all employees are aware of the policy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Ways to be make your door open to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an Open Door</a:t>
            </a:r>
          </a:p>
          <a:p>
            <a:r>
              <a:rPr lang="en-US" sz="1200" kern="1200" dirty="0">
                <a:solidFill>
                  <a:schemeClr val="tx1"/>
                </a:solidFill>
                <a:effectLst/>
                <a:latin typeface="+mn-lt"/>
                <a:ea typeface="+mn-ea"/>
                <a:cs typeface="+mn-cs"/>
              </a:rPr>
              <a:t>Review and create methods of how you can have an open door and how will you let your employees know about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29-Have an Open Door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relevant stories for this activity.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results.  Do not push as some goals may be personal.</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showing interest in your employees show you are always available to them?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162</a:t>
            </a:fld>
            <a:endParaRPr lang="en-US" dirty="0"/>
          </a:p>
        </p:txBody>
      </p:sp>
    </p:spTree>
    <p:extLst>
      <p:ext uri="{BB962C8B-B14F-4D97-AF65-F5344CB8AC3E}">
        <p14:creationId xmlns:p14="http://schemas.microsoft.com/office/powerpoint/2010/main" val="3041496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Management is only as successful as the employees that report to them. Because of this, managers and supervisors will train their employees the best way they can and ensure they have the proper skills and tools to do a great job. When an employee succeeds, it not only reflects well on them, but it reflects on their management and the team that trained them. That is why management strives to develop great skills and attributes in their employees and help them be the best that they can be. While you may not bask in their glory or try to steal their limelight, you can take pride in knowing that you too can share in your employee’s successes.</a:t>
            </a:r>
          </a:p>
          <a:p>
            <a:r>
              <a:rPr lang="en-US" sz="1200" kern="1200" dirty="0">
                <a:solidFill>
                  <a:schemeClr val="tx1"/>
                </a:solidFill>
                <a:effectLst/>
                <a:latin typeface="+mn-lt"/>
                <a:ea typeface="+mn-ea"/>
                <a:cs typeface="+mn-cs"/>
              </a:rPr>
              <a:t>Tips:</a:t>
            </a:r>
          </a:p>
          <a:p>
            <a:pPr lvl="0"/>
            <a:r>
              <a:rPr lang="en-US" sz="1200" kern="1200" dirty="0">
                <a:solidFill>
                  <a:schemeClr val="tx1"/>
                </a:solidFill>
                <a:effectLst/>
                <a:latin typeface="+mn-lt"/>
                <a:ea typeface="+mn-ea"/>
                <a:cs typeface="+mn-cs"/>
              </a:rPr>
              <a:t>Continue coaching and advising as needed.</a:t>
            </a:r>
          </a:p>
          <a:p>
            <a:pPr lvl="0"/>
            <a:r>
              <a:rPr lang="en-US" sz="1200" kern="1200" dirty="0">
                <a:solidFill>
                  <a:schemeClr val="tx1"/>
                </a:solidFill>
                <a:effectLst/>
                <a:latin typeface="+mn-lt"/>
                <a:ea typeface="+mn-ea"/>
                <a:cs typeface="+mn-cs"/>
              </a:rPr>
              <a:t>Offer additional resources and materials.</a:t>
            </a:r>
          </a:p>
          <a:p>
            <a:pPr lvl="0"/>
            <a:r>
              <a:rPr lang="en-US" sz="1200" kern="1200" dirty="0">
                <a:solidFill>
                  <a:schemeClr val="tx1"/>
                </a:solidFill>
                <a:effectLst/>
                <a:latin typeface="+mn-lt"/>
                <a:ea typeface="+mn-ea"/>
                <a:cs typeface="+mn-cs"/>
              </a:rPr>
              <a:t>Be available to your employees.</a:t>
            </a:r>
          </a:p>
          <a:p>
            <a:pPr lvl="0"/>
            <a:r>
              <a:rPr lang="en-US" sz="1200" kern="1200" dirty="0">
                <a:solidFill>
                  <a:schemeClr val="tx1"/>
                </a:solidFill>
                <a:effectLst/>
                <a:latin typeface="+mn-lt"/>
                <a:ea typeface="+mn-ea"/>
                <a:cs typeface="+mn-cs"/>
              </a:rPr>
              <a:t>Congratulate their success and praise good work.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Recognizing an coach employees to boost their success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Their Success is Your Success</a:t>
            </a:r>
          </a:p>
          <a:p>
            <a:r>
              <a:rPr lang="en-US" sz="1200" kern="1200" dirty="0">
                <a:solidFill>
                  <a:schemeClr val="tx1"/>
                </a:solidFill>
                <a:effectLst/>
                <a:latin typeface="+mn-lt"/>
                <a:ea typeface="+mn-ea"/>
                <a:cs typeface="+mn-cs"/>
              </a:rPr>
              <a:t>Review ways you can coach and support employees to boost their success, which in turn boosts your success.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group different training and coaching efforts that can benefit employees and help boost their success.  Then identify how you can implement each action.  Write all answers and ideas on the flipchart/dry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way a manager can share success with their employee?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163</a:t>
            </a:fld>
            <a:endParaRPr lang="en-US" dirty="0"/>
          </a:p>
        </p:txBody>
      </p:sp>
    </p:spTree>
    <p:extLst>
      <p:ext uri="{BB962C8B-B14F-4D97-AF65-F5344CB8AC3E}">
        <p14:creationId xmlns:p14="http://schemas.microsoft.com/office/powerpoint/2010/main" val="407311277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Martin is a supervisor in the company mail room. His manager, Tina, has been doing a great job and has earned the department great recognition in customer service. Administration has commended Tina as well as Martin for their great work in forming a new and efficient mail room. One day Tina approached Martin and said she wanted to expand the department and add new assignments for her employees. Martin told her it would be a big job and it would take a lot of work. Tina smiled and told him she understood, but knew it would be best for the department. Martin agreed and told her he would get her the materials she needed to get started. He knew if anyone could pull it off, it was Tina.</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Remember These Basic Qualities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tips and reminders to have faith in your managers.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Martin know Tina was ready for something new?</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Martin show his confidence in Tina?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110205086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this workshop is coming to a close, we hope that your journey to understanding manager management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175</a:t>
            </a:fld>
            <a:endParaRPr lang="en-US" dirty="0"/>
          </a:p>
        </p:txBody>
      </p:sp>
    </p:spTree>
    <p:extLst>
      <p:ext uri="{BB962C8B-B14F-4D97-AF65-F5344CB8AC3E}">
        <p14:creationId xmlns:p14="http://schemas.microsoft.com/office/powerpoint/2010/main" val="229532447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Lee Iacocca: Management is nothing more than motivating other people.</a:t>
            </a:r>
          </a:p>
          <a:p>
            <a:r>
              <a:rPr lang="en-US" dirty="0"/>
              <a:t>•	Abraham Maslow: I have learned the novice can often see things that the expert overlooks. All that is necessary is not to be afraid of making mistakes, or appearing naïve.</a:t>
            </a:r>
          </a:p>
          <a:p>
            <a:r>
              <a:rPr lang="en-US" dirty="0"/>
              <a:t>•	Anne Morrow Lindbergh: Good communication is just as stimulating as black coffee, and just as hard to sleep after.</a:t>
            </a:r>
          </a:p>
          <a:p>
            <a:r>
              <a:rPr lang="en-US" dirty="0"/>
              <a:t>•	Charles Schwab: I have yet to find a man, however exalted his station, who did not do better work and put forth greater effort under a spirit of approval than under a spirit of criticism.</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176</a:t>
            </a:fld>
            <a:endParaRPr lang="en-US" dirty="0"/>
          </a:p>
        </p:txBody>
      </p:sp>
    </p:spTree>
    <p:extLst>
      <p:ext uri="{BB962C8B-B14F-4D97-AF65-F5344CB8AC3E}">
        <p14:creationId xmlns:p14="http://schemas.microsoft.com/office/powerpoint/2010/main" val="328649002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177</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178</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179</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180</a:t>
            </a:fld>
            <a:endParaRPr lang="en-US" dirty="0"/>
          </a:p>
        </p:txBody>
      </p:sp>
    </p:spTree>
    <p:extLst>
      <p:ext uri="{BB962C8B-B14F-4D97-AF65-F5344CB8AC3E}">
        <p14:creationId xmlns:p14="http://schemas.microsoft.com/office/powerpoint/2010/main" val="20689998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181</a:t>
            </a:fld>
            <a:endParaRPr lang="en-US" dirty="0"/>
          </a:p>
        </p:txBody>
      </p:sp>
    </p:spTree>
    <p:extLst>
      <p:ext uri="{BB962C8B-B14F-4D97-AF65-F5344CB8AC3E}">
        <p14:creationId xmlns:p14="http://schemas.microsoft.com/office/powerpoint/2010/main" val="243976805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182</a:t>
            </a:fld>
            <a:endParaRPr lang="en-CA" dirty="0"/>
          </a:p>
        </p:txBody>
      </p:sp>
    </p:spTree>
    <p:extLst>
      <p:ext uri="{BB962C8B-B14F-4D97-AF65-F5344CB8AC3E}">
        <p14:creationId xmlns:p14="http://schemas.microsoft.com/office/powerpoint/2010/main" val="2713124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Rectangle 5"/>
          <p:cNvSpPr/>
          <p:nvPr userDrawn="1"/>
        </p:nvSpPr>
        <p:spPr>
          <a:xfrm>
            <a:off x="7391400" y="-23769"/>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7" name="Text Placeholder 12"/>
          <p:cNvSpPr>
            <a:spLocks noGrp="1"/>
          </p:cNvSpPr>
          <p:nvPr>
            <p:ph type="body" sz="quarter" idx="11"/>
          </p:nvPr>
        </p:nvSpPr>
        <p:spPr>
          <a:xfrm>
            <a:off x="7400106" y="476672"/>
            <a:ext cx="1752600" cy="4247028"/>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8" name="Picture 7" descr="C:\Users\Darren\Desktop\New Photos\s00060.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12773" t="6460" r="14311" b="9354"/>
          <a:stretch/>
        </p:blipFill>
        <p:spPr bwMode="auto">
          <a:xfrm>
            <a:off x="7162100" y="4723700"/>
            <a:ext cx="1988192" cy="2155971"/>
          </a:xfrm>
          <a:prstGeom prst="rect">
            <a:avLst/>
          </a:prstGeom>
          <a:noFill/>
          <a:ln>
            <a:noFill/>
          </a:ln>
        </p:spPr>
      </p:pic>
    </p:spTree>
    <p:extLst>
      <p:ext uri="{BB962C8B-B14F-4D97-AF65-F5344CB8AC3E}">
        <p14:creationId xmlns:p14="http://schemas.microsoft.com/office/powerpoint/2010/main" val="2095895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691127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867328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737418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9777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75339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3379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2240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740130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691180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2020886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7/21/2017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1.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0.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7.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8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8.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2829003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A5E024A-3108-4FE8-ABBF-3D1E3F1F814D}"/>
              </a:ext>
            </a:extLst>
          </p:cNvPr>
          <p:cNvSpPr>
            <a:spLocks noGrp="1"/>
          </p:cNvSpPr>
          <p:nvPr>
            <p:ph sz="quarter" idx="11"/>
          </p:nvPr>
        </p:nvSpPr>
        <p:spPr/>
        <p:txBody>
          <a:bodyPr/>
          <a:lstStyle/>
          <a:p>
            <a:endParaRPr lang="en-US"/>
          </a:p>
        </p:txBody>
      </p:sp>
      <p:sp>
        <p:nvSpPr>
          <p:cNvPr id="33794"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3C3A5CD6-133C-4405-91E8-AE260BD295EE}"/>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12D70402-A972-4B16-9207-3211A80B023E}"/>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Nancy is reviewing one of her manager’s recent reviews</a:t>
              </a:r>
            </a:p>
          </p:txBody>
        </p:sp>
        <p:sp>
          <p:nvSpPr>
            <p:cNvPr id="5" name="Rectangle: Rounded Corners 4">
              <a:extLst>
                <a:ext uri="{FF2B5EF4-FFF2-40B4-BE49-F238E27FC236}">
                  <a16:creationId xmlns:a16="http://schemas.microsoft.com/office/drawing/2014/main" id="{84CC24F9-9887-45F7-AF68-16FB7D32CFC1}"/>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C3C8DECF-D05A-4212-BF39-77665844D01F}"/>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noticed that his performance has not improved</a:t>
              </a:r>
            </a:p>
          </p:txBody>
        </p:sp>
        <p:sp>
          <p:nvSpPr>
            <p:cNvPr id="7" name="Rectangle: Rounded Corners 6">
              <a:extLst>
                <a:ext uri="{FF2B5EF4-FFF2-40B4-BE49-F238E27FC236}">
                  <a16:creationId xmlns:a16="http://schemas.microsoft.com/office/drawing/2014/main" id="{DD5394E2-0880-486E-BCEE-64DCECE46C30}"/>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B82B390B-4C75-4BCC-8CDB-CFDED129A02F}"/>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has replaced several of his team members recently</a:t>
              </a:r>
            </a:p>
          </p:txBody>
        </p:sp>
        <p:sp>
          <p:nvSpPr>
            <p:cNvPr id="9" name="Rectangle: Rounded Corners 8">
              <a:extLst>
                <a:ext uri="{FF2B5EF4-FFF2-40B4-BE49-F238E27FC236}">
                  <a16:creationId xmlns:a16="http://schemas.microsoft.com/office/drawing/2014/main" id="{39378747-1642-4C08-9E09-57C9B6AD350C}"/>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6502719E-9030-4DD1-A1D4-8A8C7BAC18E1}"/>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told him he had six weeks to improve </a:t>
              </a:r>
            </a:p>
          </p:txBody>
        </p:sp>
      </p:gr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disadvantage of missing a deadline?</a:t>
            </a:r>
          </a:p>
          <a:p>
            <a:pPr lvl="1">
              <a:lnSpc>
                <a:spcPct val="115000"/>
              </a:lnSpc>
              <a:spcBef>
                <a:spcPts val="0"/>
              </a:spcBef>
              <a:spcAft>
                <a:spcPts val="0"/>
              </a:spcAft>
              <a:buFont typeface="+mj-lt"/>
              <a:buAutoNum type="alphaLcParenR"/>
              <a:tabLst>
                <a:tab pos="1028700" algn="l"/>
              </a:tabLst>
            </a:pPr>
            <a:r>
              <a:rPr lang="en-US" dirty="0">
                <a:ea typeface="Times New Roman"/>
              </a:rPr>
              <a:t>It takes longer to complete</a:t>
            </a:r>
          </a:p>
          <a:p>
            <a:pPr lvl="1">
              <a:lnSpc>
                <a:spcPct val="115000"/>
              </a:lnSpc>
              <a:spcBef>
                <a:spcPts val="0"/>
              </a:spcBef>
              <a:spcAft>
                <a:spcPts val="0"/>
              </a:spcAft>
              <a:buFont typeface="+mj-lt"/>
              <a:buAutoNum type="alphaLcParenR"/>
              <a:tabLst>
                <a:tab pos="1028700" algn="l"/>
              </a:tabLst>
            </a:pPr>
            <a:r>
              <a:rPr lang="en-US" dirty="0">
                <a:ea typeface="Times New Roman"/>
              </a:rPr>
              <a:t>It can confuse other managers</a:t>
            </a:r>
          </a:p>
          <a:p>
            <a:pPr lvl="1">
              <a:lnSpc>
                <a:spcPct val="115000"/>
              </a:lnSpc>
              <a:spcBef>
                <a:spcPts val="0"/>
              </a:spcBef>
              <a:spcAft>
                <a:spcPts val="0"/>
              </a:spcAft>
              <a:buFont typeface="+mj-lt"/>
              <a:buAutoNum type="alphaLcParenR"/>
              <a:tabLst>
                <a:tab pos="1028700" algn="l"/>
              </a:tabLst>
            </a:pPr>
            <a:r>
              <a:rPr lang="en-US" dirty="0">
                <a:ea typeface="Times New Roman"/>
              </a:rPr>
              <a:t>It makes everyone else look lazy</a:t>
            </a:r>
          </a:p>
          <a:p>
            <a:pPr lvl="1">
              <a:lnSpc>
                <a:spcPct val="115000"/>
              </a:lnSpc>
              <a:spcBef>
                <a:spcPts val="0"/>
              </a:spcBef>
              <a:spcAft>
                <a:spcPts val="1000"/>
              </a:spcAft>
              <a:buFont typeface="+mj-lt"/>
              <a:buAutoNum type="alphaLcParenR"/>
              <a:tabLst>
                <a:tab pos="1028700" algn="l"/>
              </a:tabLst>
            </a:pPr>
            <a:r>
              <a:rPr lang="en-US" dirty="0">
                <a:ea typeface="Times New Roman"/>
              </a:rPr>
              <a:t>It can throw off other employee’s reports</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How can management tell if a missed deadline is a constant problem or an accident?</a:t>
            </a:r>
          </a:p>
          <a:p>
            <a:pPr lvl="1">
              <a:lnSpc>
                <a:spcPct val="115000"/>
              </a:lnSpc>
              <a:spcBef>
                <a:spcPts val="0"/>
              </a:spcBef>
              <a:spcAft>
                <a:spcPts val="0"/>
              </a:spcAft>
              <a:buFont typeface="+mj-lt"/>
              <a:buAutoNum type="alphaLcParenR"/>
              <a:tabLst>
                <a:tab pos="1028700" algn="l"/>
              </a:tabLst>
            </a:pPr>
            <a:r>
              <a:rPr lang="en-US" dirty="0">
                <a:ea typeface="Times New Roman"/>
              </a:rPr>
              <a:t>Ask the employee about it</a:t>
            </a:r>
          </a:p>
          <a:p>
            <a:pPr lvl="1">
              <a:lnSpc>
                <a:spcPct val="115000"/>
              </a:lnSpc>
              <a:spcBef>
                <a:spcPts val="0"/>
              </a:spcBef>
              <a:spcAft>
                <a:spcPts val="0"/>
              </a:spcAft>
              <a:buFont typeface="+mj-lt"/>
              <a:buAutoNum type="alphaLcParenR"/>
              <a:tabLst>
                <a:tab pos="1028700" algn="l"/>
              </a:tabLst>
            </a:pPr>
            <a:r>
              <a:rPr lang="en-US" dirty="0">
                <a:ea typeface="Times New Roman"/>
              </a:rPr>
              <a:t>Monitor for patterns</a:t>
            </a:r>
          </a:p>
          <a:p>
            <a:pPr lvl="1">
              <a:lnSpc>
                <a:spcPct val="115000"/>
              </a:lnSpc>
              <a:spcBef>
                <a:spcPts val="0"/>
              </a:spcBef>
              <a:spcAft>
                <a:spcPts val="0"/>
              </a:spcAft>
              <a:buFont typeface="+mj-lt"/>
              <a:buAutoNum type="alphaLcParenR"/>
              <a:tabLst>
                <a:tab pos="1028700" algn="l"/>
              </a:tabLst>
            </a:pPr>
            <a:r>
              <a:rPr lang="en-US" dirty="0">
                <a:ea typeface="Times New Roman"/>
              </a:rPr>
              <a:t>Ignore it and see if it gets better</a:t>
            </a:r>
          </a:p>
          <a:p>
            <a:pPr lvl="1">
              <a:lnSpc>
                <a:spcPct val="115000"/>
              </a:lnSpc>
              <a:spcBef>
                <a:spcPts val="0"/>
              </a:spcBef>
              <a:spcAft>
                <a:spcPts val="1000"/>
              </a:spcAft>
              <a:buFont typeface="+mj-lt"/>
              <a:buAutoNum type="alphaLcParenR"/>
              <a:tabLst>
                <a:tab pos="1028700" algn="l"/>
              </a:tabLst>
            </a:pPr>
            <a:r>
              <a:rPr lang="en-US" dirty="0">
                <a:ea typeface="Times New Roman"/>
              </a:rPr>
              <a:t>Ask a coworker if they notice anything</a:t>
            </a:r>
          </a:p>
        </p:txBody>
      </p:sp>
    </p:spTree>
    <p:extLst>
      <p:ext uri="{BB962C8B-B14F-4D97-AF65-F5344CB8AC3E}">
        <p14:creationId xmlns:p14="http://schemas.microsoft.com/office/powerpoint/2010/main" val="226783869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thing a high team turnover can project?</a:t>
            </a:r>
          </a:p>
          <a:p>
            <a:pPr lvl="1">
              <a:lnSpc>
                <a:spcPct val="115000"/>
              </a:lnSpc>
              <a:spcBef>
                <a:spcPts val="0"/>
              </a:spcBef>
              <a:spcAft>
                <a:spcPts val="0"/>
              </a:spcAft>
              <a:buFont typeface="+mj-lt"/>
              <a:buAutoNum type="alphaLcParenR"/>
              <a:tabLst>
                <a:tab pos="1143000" algn="l"/>
              </a:tabLst>
            </a:pPr>
            <a:r>
              <a:rPr lang="en-US" dirty="0">
                <a:ea typeface="Times New Roman"/>
              </a:rPr>
              <a:t>The team is not getting along with each other</a:t>
            </a:r>
          </a:p>
          <a:p>
            <a:pPr lvl="1">
              <a:lnSpc>
                <a:spcPct val="115000"/>
              </a:lnSpc>
              <a:spcBef>
                <a:spcPts val="0"/>
              </a:spcBef>
              <a:spcAft>
                <a:spcPts val="0"/>
              </a:spcAft>
              <a:buFont typeface="+mj-lt"/>
              <a:buAutoNum type="alphaLcParenR"/>
              <a:tabLst>
                <a:tab pos="1143000" algn="l"/>
              </a:tabLst>
            </a:pPr>
            <a:r>
              <a:rPr lang="en-US" dirty="0">
                <a:ea typeface="Times New Roman"/>
              </a:rPr>
              <a:t>The manager is not working well with the group</a:t>
            </a:r>
          </a:p>
          <a:p>
            <a:pPr lvl="1">
              <a:lnSpc>
                <a:spcPct val="115000"/>
              </a:lnSpc>
              <a:spcBef>
                <a:spcPts val="0"/>
              </a:spcBef>
              <a:spcAft>
                <a:spcPts val="0"/>
              </a:spcAft>
              <a:buFont typeface="+mj-lt"/>
              <a:buAutoNum type="alphaLcParenR"/>
              <a:tabLst>
                <a:tab pos="1143000" algn="l"/>
              </a:tabLst>
            </a:pPr>
            <a:r>
              <a:rPr lang="en-US" dirty="0">
                <a:ea typeface="Times New Roman"/>
              </a:rPr>
              <a:t>Some team members want to be assigned to something else</a:t>
            </a:r>
          </a:p>
          <a:p>
            <a:pPr lvl="1">
              <a:lnSpc>
                <a:spcPct val="115000"/>
              </a:lnSpc>
              <a:spcBef>
                <a:spcPts val="0"/>
              </a:spcBef>
              <a:spcAft>
                <a:spcPts val="1000"/>
              </a:spcAft>
              <a:buFont typeface="+mj-lt"/>
              <a:buAutoNum type="alphaLcParenR"/>
              <a:tabLst>
                <a:tab pos="1143000" algn="l"/>
              </a:tabLst>
            </a:pPr>
            <a:r>
              <a:rPr lang="en-US" dirty="0">
                <a:ea typeface="Times New Roman"/>
              </a:rPr>
              <a:t>The manager is not taking the job seriously</a:t>
            </a:r>
          </a:p>
          <a:p>
            <a:pPr lvl="0">
              <a:lnSpc>
                <a:spcPct val="115000"/>
              </a:lnSpc>
              <a:spcBef>
                <a:spcPts val="0"/>
              </a:spcBef>
              <a:spcAft>
                <a:spcPts val="1000"/>
              </a:spcAft>
              <a:buFont typeface="+mj-lt"/>
              <a:buAutoNum type="alphaLcParenR"/>
              <a:tabLst>
                <a:tab pos="1143000" algn="l"/>
              </a:tabLst>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What is a disadvantage of a high team turnover?</a:t>
            </a:r>
          </a:p>
          <a:p>
            <a:pPr lvl="1">
              <a:lnSpc>
                <a:spcPct val="115000"/>
              </a:lnSpc>
              <a:spcBef>
                <a:spcPts val="0"/>
              </a:spcBef>
              <a:spcAft>
                <a:spcPts val="0"/>
              </a:spcAft>
              <a:buFont typeface="+mj-lt"/>
              <a:buAutoNum type="alphaLcParenR"/>
            </a:pPr>
            <a:r>
              <a:rPr lang="en-US" dirty="0">
                <a:ea typeface="Times New Roman"/>
              </a:rPr>
              <a:t>Team members have trouble making friends</a:t>
            </a:r>
          </a:p>
          <a:p>
            <a:pPr lvl="1">
              <a:lnSpc>
                <a:spcPct val="115000"/>
              </a:lnSpc>
              <a:spcBef>
                <a:spcPts val="0"/>
              </a:spcBef>
              <a:spcAft>
                <a:spcPts val="0"/>
              </a:spcAft>
              <a:buFont typeface="+mj-lt"/>
              <a:buAutoNum type="alphaLcParenR"/>
            </a:pPr>
            <a:r>
              <a:rPr lang="en-US" dirty="0">
                <a:ea typeface="Times New Roman"/>
              </a:rPr>
              <a:t>The team has to learn new employee names</a:t>
            </a:r>
          </a:p>
          <a:p>
            <a:pPr lvl="1">
              <a:lnSpc>
                <a:spcPct val="115000"/>
              </a:lnSpc>
              <a:spcBef>
                <a:spcPts val="0"/>
              </a:spcBef>
              <a:spcAft>
                <a:spcPts val="0"/>
              </a:spcAft>
              <a:buFont typeface="+mj-lt"/>
              <a:buAutoNum type="alphaLcParenR"/>
            </a:pPr>
            <a:r>
              <a:rPr lang="en-US" dirty="0">
                <a:ea typeface="Times New Roman"/>
              </a:rPr>
              <a:t>New team members will have to be brought up to speed</a:t>
            </a:r>
          </a:p>
          <a:p>
            <a:pPr lvl="1">
              <a:lnSpc>
                <a:spcPct val="115000"/>
              </a:lnSpc>
              <a:spcBef>
                <a:spcPts val="0"/>
              </a:spcBef>
              <a:spcAft>
                <a:spcPts val="1000"/>
              </a:spcAft>
              <a:buFont typeface="+mj-lt"/>
              <a:buAutoNum type="alphaLcParenR"/>
            </a:pPr>
            <a:r>
              <a:rPr lang="en-US" dirty="0">
                <a:ea typeface="Times New Roman"/>
              </a:rPr>
              <a:t>Team members learn to work alone</a:t>
            </a:r>
          </a:p>
        </p:txBody>
      </p:sp>
    </p:spTree>
    <p:extLst>
      <p:ext uri="{BB962C8B-B14F-4D97-AF65-F5344CB8AC3E}">
        <p14:creationId xmlns:p14="http://schemas.microsoft.com/office/powerpoint/2010/main" val="267812783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can a supervisor do when a manager has lost a customer/client?</a:t>
            </a:r>
          </a:p>
          <a:p>
            <a:pPr lvl="1">
              <a:lnSpc>
                <a:spcPct val="115000"/>
              </a:lnSpc>
              <a:spcBef>
                <a:spcPts val="0"/>
              </a:spcBef>
              <a:spcAft>
                <a:spcPts val="0"/>
              </a:spcAft>
              <a:buFont typeface="+mj-lt"/>
              <a:buAutoNum type="alphaLcParenR"/>
              <a:tabLst>
                <a:tab pos="1028700" algn="l"/>
              </a:tabLst>
            </a:pPr>
            <a:r>
              <a:rPr lang="en-US" dirty="0">
                <a:ea typeface="Times New Roman"/>
              </a:rPr>
              <a:t>Ask the manager what happened</a:t>
            </a:r>
          </a:p>
          <a:p>
            <a:pPr lvl="1">
              <a:lnSpc>
                <a:spcPct val="115000"/>
              </a:lnSpc>
              <a:spcBef>
                <a:spcPts val="0"/>
              </a:spcBef>
              <a:spcAft>
                <a:spcPts val="0"/>
              </a:spcAft>
              <a:buFont typeface="+mj-lt"/>
              <a:buAutoNum type="alphaLcParenR"/>
              <a:tabLst>
                <a:tab pos="1028700" algn="l"/>
              </a:tabLst>
            </a:pPr>
            <a:r>
              <a:rPr lang="en-US" dirty="0">
                <a:ea typeface="Times New Roman"/>
              </a:rPr>
              <a:t>Ignore it and find a new customer</a:t>
            </a:r>
          </a:p>
          <a:p>
            <a:pPr lvl="1">
              <a:lnSpc>
                <a:spcPct val="115000"/>
              </a:lnSpc>
              <a:spcBef>
                <a:spcPts val="0"/>
              </a:spcBef>
              <a:spcAft>
                <a:spcPts val="0"/>
              </a:spcAft>
              <a:buFont typeface="+mj-lt"/>
              <a:buAutoNum type="alphaLcParenR"/>
              <a:tabLst>
                <a:tab pos="1028700" algn="l"/>
              </a:tabLst>
            </a:pPr>
            <a:r>
              <a:rPr lang="en-US" dirty="0">
                <a:ea typeface="Times New Roman"/>
              </a:rPr>
              <a:t>Ask a subordinate employee what happened</a:t>
            </a:r>
          </a:p>
          <a:p>
            <a:pPr lvl="1">
              <a:lnSpc>
                <a:spcPct val="115000"/>
              </a:lnSpc>
              <a:spcBef>
                <a:spcPts val="0"/>
              </a:spcBef>
              <a:spcAft>
                <a:spcPts val="1000"/>
              </a:spcAft>
              <a:buFont typeface="+mj-lt"/>
              <a:buAutoNum type="alphaLcParenR"/>
              <a:tabLst>
                <a:tab pos="1028700" algn="l"/>
              </a:tabLst>
            </a:pPr>
            <a:r>
              <a:rPr lang="en-US" dirty="0">
                <a:ea typeface="Times New Roman"/>
              </a:rPr>
              <a:t>Follow up with the customer</a:t>
            </a:r>
          </a:p>
          <a:p>
            <a:pPr lvl="0">
              <a:lnSpc>
                <a:spcPct val="115000"/>
              </a:lnSpc>
              <a:spcBef>
                <a:spcPts val="0"/>
              </a:spcBef>
              <a:spcAft>
                <a:spcPts val="1000"/>
              </a:spcAft>
              <a:buFont typeface="+mj-lt"/>
              <a:buAutoNum type="alphaLcParenR"/>
              <a:tabLst>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one thing a poor manager can do to lose a customer/client?</a:t>
            </a:r>
          </a:p>
          <a:p>
            <a:pPr lvl="1">
              <a:lnSpc>
                <a:spcPct val="115000"/>
              </a:lnSpc>
              <a:spcBef>
                <a:spcPts val="0"/>
              </a:spcBef>
              <a:spcAft>
                <a:spcPts val="0"/>
              </a:spcAft>
              <a:buFont typeface="+mj-lt"/>
              <a:buAutoNum type="alphaLcParenR"/>
              <a:tabLst>
                <a:tab pos="1028700" algn="l"/>
              </a:tabLst>
            </a:pPr>
            <a:r>
              <a:rPr lang="en-US" dirty="0">
                <a:ea typeface="Times New Roman"/>
              </a:rPr>
              <a:t>Make rude or offensive comments about his/her team</a:t>
            </a:r>
          </a:p>
          <a:p>
            <a:pPr lvl="1">
              <a:lnSpc>
                <a:spcPct val="115000"/>
              </a:lnSpc>
              <a:spcBef>
                <a:spcPts val="0"/>
              </a:spcBef>
              <a:spcAft>
                <a:spcPts val="0"/>
              </a:spcAft>
              <a:buFont typeface="+mj-lt"/>
              <a:buAutoNum type="alphaLcParenR"/>
              <a:tabLst>
                <a:tab pos="1028700" algn="l"/>
              </a:tabLst>
            </a:pPr>
            <a:r>
              <a:rPr lang="en-US" dirty="0">
                <a:ea typeface="Times New Roman"/>
              </a:rPr>
              <a:t>Offer additional assistance to the customer</a:t>
            </a:r>
          </a:p>
          <a:p>
            <a:pPr lvl="1">
              <a:lnSpc>
                <a:spcPct val="115000"/>
              </a:lnSpc>
              <a:spcBef>
                <a:spcPts val="0"/>
              </a:spcBef>
              <a:spcAft>
                <a:spcPts val="0"/>
              </a:spcAft>
              <a:buFont typeface="+mj-lt"/>
              <a:buAutoNum type="alphaLcParenR"/>
              <a:tabLst>
                <a:tab pos="1028700" algn="l"/>
              </a:tabLst>
            </a:pPr>
            <a:r>
              <a:rPr lang="en-US" dirty="0">
                <a:ea typeface="Times New Roman"/>
              </a:rPr>
              <a:t>Assign the project to one of their top employees</a:t>
            </a:r>
          </a:p>
          <a:p>
            <a:pPr lvl="1">
              <a:lnSpc>
                <a:spcPct val="115000"/>
              </a:lnSpc>
              <a:spcBef>
                <a:spcPts val="0"/>
              </a:spcBef>
              <a:spcAft>
                <a:spcPts val="1000"/>
              </a:spcAft>
              <a:buFont typeface="+mj-lt"/>
              <a:buAutoNum type="alphaLcParenR"/>
              <a:tabLst>
                <a:tab pos="1028700" algn="l"/>
              </a:tabLst>
            </a:pPr>
            <a:r>
              <a:rPr lang="en-US" dirty="0">
                <a:ea typeface="Times New Roman"/>
              </a:rPr>
              <a:t>Ask for extension on the deadline</a:t>
            </a:r>
          </a:p>
        </p:txBody>
      </p:sp>
    </p:spTree>
    <p:extLst>
      <p:ext uri="{BB962C8B-B14F-4D97-AF65-F5344CB8AC3E}">
        <p14:creationId xmlns:p14="http://schemas.microsoft.com/office/powerpoint/2010/main" val="267812783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sign of a lack of growth from a manager?</a:t>
            </a:r>
          </a:p>
          <a:p>
            <a:pPr lvl="1">
              <a:lnSpc>
                <a:spcPct val="115000"/>
              </a:lnSpc>
              <a:spcBef>
                <a:spcPts val="0"/>
              </a:spcBef>
              <a:spcAft>
                <a:spcPts val="0"/>
              </a:spcAft>
              <a:buFont typeface="+mj-lt"/>
              <a:buAutoNum type="alphaLcParenR"/>
            </a:pPr>
            <a:r>
              <a:rPr lang="en-US" dirty="0">
                <a:ea typeface="Times New Roman"/>
              </a:rPr>
              <a:t>Increased sales quotas</a:t>
            </a:r>
          </a:p>
          <a:p>
            <a:pPr lvl="1">
              <a:lnSpc>
                <a:spcPct val="115000"/>
              </a:lnSpc>
              <a:spcBef>
                <a:spcPts val="0"/>
              </a:spcBef>
              <a:spcAft>
                <a:spcPts val="0"/>
              </a:spcAft>
              <a:buFont typeface="+mj-lt"/>
              <a:buAutoNum type="alphaLcParenR"/>
            </a:pPr>
            <a:r>
              <a:rPr lang="en-US" dirty="0">
                <a:ea typeface="Times New Roman"/>
              </a:rPr>
              <a:t>No customer compliments</a:t>
            </a:r>
          </a:p>
          <a:p>
            <a:pPr lvl="1">
              <a:lnSpc>
                <a:spcPct val="115000"/>
              </a:lnSpc>
              <a:spcBef>
                <a:spcPts val="0"/>
              </a:spcBef>
              <a:spcAft>
                <a:spcPts val="0"/>
              </a:spcAft>
              <a:buFont typeface="+mj-lt"/>
              <a:buAutoNum type="alphaLcParenR"/>
            </a:pPr>
            <a:r>
              <a:rPr lang="en-US" dirty="0">
                <a:ea typeface="Times New Roman"/>
              </a:rPr>
              <a:t>Has not learned any new skills</a:t>
            </a:r>
          </a:p>
          <a:p>
            <a:pPr lvl="1">
              <a:lnSpc>
                <a:spcPct val="115000"/>
              </a:lnSpc>
              <a:spcBef>
                <a:spcPts val="0"/>
              </a:spcBef>
              <a:spcAft>
                <a:spcPts val="1000"/>
              </a:spcAft>
              <a:buFont typeface="+mj-lt"/>
              <a:buAutoNum type="alphaLcParenR"/>
            </a:pPr>
            <a:r>
              <a:rPr lang="en-US" dirty="0">
                <a:ea typeface="Times New Roman"/>
              </a:rPr>
              <a:t>Increased number of vacation days taken</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How can a manager with little or no growth be helped?</a:t>
            </a:r>
          </a:p>
          <a:p>
            <a:pPr lvl="1">
              <a:lnSpc>
                <a:spcPct val="115000"/>
              </a:lnSpc>
              <a:spcBef>
                <a:spcPts val="0"/>
              </a:spcBef>
              <a:spcAft>
                <a:spcPts val="0"/>
              </a:spcAft>
              <a:buFont typeface="+mj-lt"/>
              <a:buAutoNum type="alphaLcParenR"/>
              <a:tabLst>
                <a:tab pos="1143000" algn="l"/>
              </a:tabLst>
            </a:pPr>
            <a:r>
              <a:rPr lang="en-US" dirty="0">
                <a:ea typeface="Times New Roman"/>
              </a:rPr>
              <a:t>Assign them to try different activities</a:t>
            </a:r>
          </a:p>
          <a:p>
            <a:pPr lvl="1">
              <a:lnSpc>
                <a:spcPct val="115000"/>
              </a:lnSpc>
              <a:spcBef>
                <a:spcPts val="0"/>
              </a:spcBef>
              <a:spcAft>
                <a:spcPts val="0"/>
              </a:spcAft>
              <a:buFont typeface="+mj-lt"/>
              <a:buAutoNum type="alphaLcParenR"/>
              <a:tabLst>
                <a:tab pos="1143000" algn="l"/>
              </a:tabLst>
            </a:pPr>
            <a:r>
              <a:rPr lang="en-US" dirty="0">
                <a:ea typeface="Times New Roman"/>
              </a:rPr>
              <a:t>Have them take a leave of absence</a:t>
            </a:r>
          </a:p>
          <a:p>
            <a:pPr lvl="1">
              <a:lnSpc>
                <a:spcPct val="115000"/>
              </a:lnSpc>
              <a:spcBef>
                <a:spcPts val="0"/>
              </a:spcBef>
              <a:spcAft>
                <a:spcPts val="0"/>
              </a:spcAft>
              <a:buFont typeface="+mj-lt"/>
              <a:buAutoNum type="alphaLcParenR"/>
              <a:tabLst>
                <a:tab pos="1143000" algn="l"/>
              </a:tabLst>
            </a:pPr>
            <a:r>
              <a:rPr lang="en-US" dirty="0">
                <a:ea typeface="Times New Roman"/>
              </a:rPr>
              <a:t>Hope it improves over time</a:t>
            </a:r>
          </a:p>
          <a:p>
            <a:pPr lvl="1">
              <a:lnSpc>
                <a:spcPct val="115000"/>
              </a:lnSpc>
              <a:spcBef>
                <a:spcPts val="0"/>
              </a:spcBef>
              <a:spcAft>
                <a:spcPts val="1000"/>
              </a:spcAft>
              <a:buFont typeface="+mj-lt"/>
              <a:buAutoNum type="alphaLcParenR"/>
              <a:tabLst>
                <a:tab pos="1143000" algn="l"/>
              </a:tabLst>
            </a:pPr>
            <a:r>
              <a:rPr lang="en-US" dirty="0">
                <a:ea typeface="Times New Roman"/>
              </a:rPr>
              <a:t>Given additional training in various areas</a:t>
            </a:r>
          </a:p>
        </p:txBody>
      </p:sp>
    </p:spTree>
    <p:extLst>
      <p:ext uri="{BB962C8B-B14F-4D97-AF65-F5344CB8AC3E}">
        <p14:creationId xmlns:p14="http://schemas.microsoft.com/office/powerpoint/2010/main" val="267812783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sign of Peter’s poor management?</a:t>
            </a:r>
          </a:p>
          <a:p>
            <a:pPr lvl="1">
              <a:lnSpc>
                <a:spcPct val="115000"/>
              </a:lnSpc>
              <a:spcBef>
                <a:spcPts val="0"/>
              </a:spcBef>
              <a:spcAft>
                <a:spcPts val="0"/>
              </a:spcAft>
              <a:buFont typeface="+mj-lt"/>
              <a:buAutoNum type="alphaLcParenR"/>
              <a:tabLst>
                <a:tab pos="1085850" algn="l"/>
              </a:tabLst>
            </a:pPr>
            <a:r>
              <a:rPr lang="en-US" dirty="0">
                <a:ea typeface="Times New Roman"/>
              </a:rPr>
              <a:t>He took too many breaks</a:t>
            </a:r>
          </a:p>
          <a:p>
            <a:pPr lvl="1">
              <a:lnSpc>
                <a:spcPct val="115000"/>
              </a:lnSpc>
              <a:spcBef>
                <a:spcPts val="0"/>
              </a:spcBef>
              <a:spcAft>
                <a:spcPts val="0"/>
              </a:spcAft>
              <a:buFont typeface="+mj-lt"/>
              <a:buAutoNum type="alphaLcParenR"/>
              <a:tabLst>
                <a:tab pos="1085850" algn="l"/>
              </a:tabLst>
            </a:pPr>
            <a:r>
              <a:rPr lang="en-US" dirty="0">
                <a:ea typeface="Times New Roman"/>
              </a:rPr>
              <a:t>High employee turnover on his team</a:t>
            </a:r>
          </a:p>
          <a:p>
            <a:pPr lvl="1">
              <a:lnSpc>
                <a:spcPct val="115000"/>
              </a:lnSpc>
              <a:spcBef>
                <a:spcPts val="0"/>
              </a:spcBef>
              <a:spcAft>
                <a:spcPts val="0"/>
              </a:spcAft>
              <a:buFont typeface="+mj-lt"/>
              <a:buAutoNum type="alphaLcParenR"/>
              <a:tabLst>
                <a:tab pos="1085850" algn="l"/>
              </a:tabLst>
            </a:pPr>
            <a:r>
              <a:rPr lang="en-US" dirty="0">
                <a:ea typeface="Times New Roman"/>
              </a:rPr>
              <a:t>He took on too many projects</a:t>
            </a:r>
          </a:p>
          <a:p>
            <a:pPr lvl="1">
              <a:lnSpc>
                <a:spcPct val="115000"/>
              </a:lnSpc>
              <a:spcBef>
                <a:spcPts val="0"/>
              </a:spcBef>
              <a:spcAft>
                <a:spcPts val="1000"/>
              </a:spcAft>
              <a:buFont typeface="+mj-lt"/>
              <a:buAutoNum type="alphaLcParenR"/>
              <a:tabLst>
                <a:tab pos="1085850" algn="l"/>
              </a:tabLst>
            </a:pPr>
            <a:r>
              <a:rPr lang="en-US" dirty="0">
                <a:ea typeface="Times New Roman"/>
              </a:rPr>
              <a:t>Low attendance in recent meetings</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Instead of firing him, what did Nancy do for Peter to improve at work?</a:t>
            </a:r>
          </a:p>
          <a:p>
            <a:pPr lvl="1">
              <a:lnSpc>
                <a:spcPct val="115000"/>
              </a:lnSpc>
              <a:spcBef>
                <a:spcPts val="0"/>
              </a:spcBef>
              <a:spcAft>
                <a:spcPts val="0"/>
              </a:spcAft>
              <a:buFont typeface="+mj-lt"/>
              <a:buAutoNum type="alphaLcParenR"/>
            </a:pPr>
            <a:r>
              <a:rPr lang="en-US" dirty="0">
                <a:ea typeface="Times New Roman"/>
              </a:rPr>
              <a:t>Gave him a plan to help increase skills and improve duties</a:t>
            </a:r>
          </a:p>
          <a:p>
            <a:pPr lvl="1">
              <a:lnSpc>
                <a:spcPct val="115000"/>
              </a:lnSpc>
              <a:spcBef>
                <a:spcPts val="0"/>
              </a:spcBef>
              <a:spcAft>
                <a:spcPts val="0"/>
              </a:spcAft>
              <a:buFont typeface="+mj-lt"/>
              <a:buAutoNum type="alphaLcParenR"/>
            </a:pPr>
            <a:r>
              <a:rPr lang="en-US" dirty="0">
                <a:ea typeface="Times New Roman"/>
              </a:rPr>
              <a:t>Sent him to a sensitivity training class</a:t>
            </a:r>
          </a:p>
          <a:p>
            <a:pPr lvl="1">
              <a:lnSpc>
                <a:spcPct val="115000"/>
              </a:lnSpc>
              <a:spcBef>
                <a:spcPts val="0"/>
              </a:spcBef>
              <a:spcAft>
                <a:spcPts val="0"/>
              </a:spcAft>
              <a:buFont typeface="+mj-lt"/>
              <a:buAutoNum type="alphaLcParenR"/>
            </a:pPr>
            <a:r>
              <a:rPr lang="en-US" dirty="0">
                <a:ea typeface="Times New Roman"/>
              </a:rPr>
              <a:t>Transferred him to another department</a:t>
            </a:r>
          </a:p>
          <a:p>
            <a:pPr lvl="1">
              <a:lnSpc>
                <a:spcPct val="115000"/>
              </a:lnSpc>
              <a:spcBef>
                <a:spcPts val="0"/>
              </a:spcBef>
              <a:spcAft>
                <a:spcPts val="1000"/>
              </a:spcAft>
              <a:buFont typeface="+mj-lt"/>
              <a:buAutoNum type="alphaLcParenR"/>
            </a:pPr>
            <a:r>
              <a:rPr lang="en-US" dirty="0">
                <a:ea typeface="Times New Roman"/>
              </a:rPr>
              <a:t>Assigned him other job duties</a:t>
            </a:r>
          </a:p>
          <a:p>
            <a:endParaRPr lang="en-US" dirty="0"/>
          </a:p>
        </p:txBody>
      </p:sp>
    </p:spTree>
    <p:extLst>
      <p:ext uri="{BB962C8B-B14F-4D97-AF65-F5344CB8AC3E}">
        <p14:creationId xmlns:p14="http://schemas.microsoft.com/office/powerpoint/2010/main" val="267812783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disadvantage of missing a deadline?</a:t>
            </a:r>
          </a:p>
          <a:p>
            <a:pPr lvl="1">
              <a:lnSpc>
                <a:spcPct val="115000"/>
              </a:lnSpc>
              <a:spcBef>
                <a:spcPts val="0"/>
              </a:spcBef>
              <a:spcAft>
                <a:spcPts val="0"/>
              </a:spcAft>
              <a:buFont typeface="+mj-lt"/>
              <a:buAutoNum type="alphaLcParenR"/>
              <a:tabLst>
                <a:tab pos="1028700" algn="l"/>
              </a:tabLst>
            </a:pPr>
            <a:r>
              <a:rPr lang="en-US" dirty="0">
                <a:ea typeface="Times New Roman"/>
              </a:rPr>
              <a:t>It takes longer to complete</a:t>
            </a:r>
          </a:p>
          <a:p>
            <a:pPr lvl="1">
              <a:lnSpc>
                <a:spcPct val="115000"/>
              </a:lnSpc>
              <a:spcBef>
                <a:spcPts val="0"/>
              </a:spcBef>
              <a:spcAft>
                <a:spcPts val="0"/>
              </a:spcAft>
              <a:buFont typeface="+mj-lt"/>
              <a:buAutoNum type="alphaLcParenR"/>
              <a:tabLst>
                <a:tab pos="1028700" algn="l"/>
              </a:tabLst>
            </a:pPr>
            <a:r>
              <a:rPr lang="en-US" dirty="0">
                <a:ea typeface="Times New Roman"/>
              </a:rPr>
              <a:t>It can confuse other managers</a:t>
            </a:r>
          </a:p>
          <a:p>
            <a:pPr lvl="1">
              <a:lnSpc>
                <a:spcPct val="115000"/>
              </a:lnSpc>
              <a:spcBef>
                <a:spcPts val="0"/>
              </a:spcBef>
              <a:spcAft>
                <a:spcPts val="0"/>
              </a:spcAft>
              <a:buFont typeface="+mj-lt"/>
              <a:buAutoNum type="alphaLcParenR"/>
              <a:tabLst>
                <a:tab pos="1028700" algn="l"/>
              </a:tabLst>
            </a:pPr>
            <a:r>
              <a:rPr lang="en-US" dirty="0">
                <a:ea typeface="Times New Roman"/>
              </a:rPr>
              <a:t>It makes everyone else look lazy</a:t>
            </a:r>
          </a:p>
          <a:p>
            <a:pPr lvl="1">
              <a:lnSpc>
                <a:spcPct val="115000"/>
              </a:lnSpc>
              <a:spcBef>
                <a:spcPts val="0"/>
              </a:spcBef>
              <a:spcAft>
                <a:spcPts val="1000"/>
              </a:spcAft>
              <a:buFont typeface="+mj-lt"/>
              <a:buAutoNum type="alphaLcParenR"/>
              <a:tabLst>
                <a:tab pos="1028700" algn="l"/>
              </a:tabLst>
            </a:pPr>
            <a:r>
              <a:rPr lang="en-US" dirty="0">
                <a:solidFill>
                  <a:srgbClr val="FF0000"/>
                </a:solidFill>
                <a:ea typeface="Times New Roman"/>
              </a:rPr>
              <a:t>It can throw off other employee’s reports</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How can management tell if a missed deadline is a constant problem or an accident?</a:t>
            </a:r>
          </a:p>
          <a:p>
            <a:pPr lvl="1">
              <a:lnSpc>
                <a:spcPct val="115000"/>
              </a:lnSpc>
              <a:spcBef>
                <a:spcPts val="0"/>
              </a:spcBef>
              <a:spcAft>
                <a:spcPts val="0"/>
              </a:spcAft>
              <a:buFont typeface="+mj-lt"/>
              <a:buAutoNum type="alphaLcParenR"/>
              <a:tabLst>
                <a:tab pos="1028700" algn="l"/>
              </a:tabLst>
            </a:pPr>
            <a:r>
              <a:rPr lang="en-US" dirty="0">
                <a:ea typeface="Times New Roman"/>
              </a:rPr>
              <a:t>Ask the employee about it</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Monitor for patterns</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Ignore it and see if it gets better</a:t>
            </a:r>
          </a:p>
          <a:p>
            <a:pPr lvl="1">
              <a:lnSpc>
                <a:spcPct val="115000"/>
              </a:lnSpc>
              <a:spcBef>
                <a:spcPts val="0"/>
              </a:spcBef>
              <a:spcAft>
                <a:spcPts val="1000"/>
              </a:spcAft>
              <a:buFont typeface="+mj-lt"/>
              <a:buAutoNum type="alphaLcParenR"/>
              <a:tabLst>
                <a:tab pos="1028700" algn="l"/>
              </a:tabLst>
            </a:pPr>
            <a:r>
              <a:rPr lang="en-US" dirty="0">
                <a:ea typeface="Times New Roman"/>
              </a:rPr>
              <a:t>Ask a coworker if they notice anything</a:t>
            </a:r>
          </a:p>
        </p:txBody>
      </p:sp>
    </p:spTree>
    <p:extLst>
      <p:ext uri="{BB962C8B-B14F-4D97-AF65-F5344CB8AC3E}">
        <p14:creationId xmlns:p14="http://schemas.microsoft.com/office/powerpoint/2010/main" val="2911936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thing a high team turnover can project?</a:t>
            </a:r>
          </a:p>
          <a:p>
            <a:pPr lvl="1">
              <a:lnSpc>
                <a:spcPct val="115000"/>
              </a:lnSpc>
              <a:spcBef>
                <a:spcPts val="0"/>
              </a:spcBef>
              <a:spcAft>
                <a:spcPts val="0"/>
              </a:spcAft>
              <a:buFont typeface="+mj-lt"/>
              <a:buAutoNum type="alphaLcParenR"/>
              <a:tabLst>
                <a:tab pos="1143000" algn="l"/>
              </a:tabLst>
            </a:pPr>
            <a:r>
              <a:rPr lang="en-US" dirty="0">
                <a:ea typeface="Times New Roman"/>
              </a:rPr>
              <a:t>The team is not getting along with each other</a:t>
            </a:r>
          </a:p>
          <a:p>
            <a:pPr lvl="1">
              <a:lnSpc>
                <a:spcPct val="115000"/>
              </a:lnSpc>
              <a:spcBef>
                <a:spcPts val="0"/>
              </a:spcBef>
              <a:spcAft>
                <a:spcPts val="0"/>
              </a:spcAft>
              <a:buFont typeface="+mj-lt"/>
              <a:buAutoNum type="alphaLcParenR"/>
              <a:tabLst>
                <a:tab pos="1143000" algn="l"/>
              </a:tabLst>
            </a:pPr>
            <a:r>
              <a:rPr lang="en-US" dirty="0">
                <a:solidFill>
                  <a:srgbClr val="FF0000"/>
                </a:solidFill>
                <a:ea typeface="Times New Roman"/>
              </a:rPr>
              <a:t>The manager is not working well with the group</a:t>
            </a:r>
            <a:endParaRPr lang="en-US" dirty="0">
              <a:ea typeface="Times New Roman"/>
            </a:endParaRPr>
          </a:p>
          <a:p>
            <a:pPr lvl="1">
              <a:lnSpc>
                <a:spcPct val="115000"/>
              </a:lnSpc>
              <a:spcBef>
                <a:spcPts val="0"/>
              </a:spcBef>
              <a:spcAft>
                <a:spcPts val="0"/>
              </a:spcAft>
              <a:buFont typeface="+mj-lt"/>
              <a:buAutoNum type="alphaLcParenR"/>
              <a:tabLst>
                <a:tab pos="1143000" algn="l"/>
              </a:tabLst>
            </a:pPr>
            <a:r>
              <a:rPr lang="en-US" dirty="0">
                <a:ea typeface="Times New Roman"/>
              </a:rPr>
              <a:t>Some team members want to be assigned to something else</a:t>
            </a:r>
          </a:p>
          <a:p>
            <a:pPr lvl="1">
              <a:lnSpc>
                <a:spcPct val="115000"/>
              </a:lnSpc>
              <a:spcBef>
                <a:spcPts val="0"/>
              </a:spcBef>
              <a:spcAft>
                <a:spcPts val="1000"/>
              </a:spcAft>
              <a:buFont typeface="+mj-lt"/>
              <a:buAutoNum type="alphaLcParenR"/>
              <a:tabLst>
                <a:tab pos="1143000" algn="l"/>
              </a:tabLst>
            </a:pPr>
            <a:r>
              <a:rPr lang="en-US" dirty="0">
                <a:ea typeface="Times New Roman"/>
              </a:rPr>
              <a:t>The manager is not taking the job seriously</a:t>
            </a:r>
          </a:p>
          <a:p>
            <a:pPr lvl="0">
              <a:lnSpc>
                <a:spcPct val="115000"/>
              </a:lnSpc>
              <a:spcBef>
                <a:spcPts val="0"/>
              </a:spcBef>
              <a:spcAft>
                <a:spcPts val="1000"/>
              </a:spcAft>
              <a:buFont typeface="+mj-lt"/>
              <a:buAutoNum type="alphaLcParenR"/>
              <a:tabLst>
                <a:tab pos="1143000" algn="l"/>
              </a:tabLst>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What is a disadvantage of a high team turnover?</a:t>
            </a:r>
          </a:p>
          <a:p>
            <a:pPr lvl="1">
              <a:lnSpc>
                <a:spcPct val="115000"/>
              </a:lnSpc>
              <a:spcBef>
                <a:spcPts val="0"/>
              </a:spcBef>
              <a:spcAft>
                <a:spcPts val="0"/>
              </a:spcAft>
              <a:buFont typeface="+mj-lt"/>
              <a:buAutoNum type="alphaLcParenR"/>
            </a:pPr>
            <a:r>
              <a:rPr lang="en-US" dirty="0">
                <a:ea typeface="Times New Roman"/>
              </a:rPr>
              <a:t>Team members have trouble making friends</a:t>
            </a:r>
          </a:p>
          <a:p>
            <a:pPr lvl="1">
              <a:lnSpc>
                <a:spcPct val="115000"/>
              </a:lnSpc>
              <a:spcBef>
                <a:spcPts val="0"/>
              </a:spcBef>
              <a:spcAft>
                <a:spcPts val="0"/>
              </a:spcAft>
              <a:buFont typeface="+mj-lt"/>
              <a:buAutoNum type="alphaLcParenR"/>
            </a:pPr>
            <a:r>
              <a:rPr lang="en-US" dirty="0">
                <a:ea typeface="Times New Roman"/>
              </a:rPr>
              <a:t>The team has to learn new employee names</a:t>
            </a:r>
          </a:p>
          <a:p>
            <a:pPr lvl="1">
              <a:lnSpc>
                <a:spcPct val="115000"/>
              </a:lnSpc>
              <a:spcBef>
                <a:spcPts val="0"/>
              </a:spcBef>
              <a:spcAft>
                <a:spcPts val="0"/>
              </a:spcAft>
              <a:buFont typeface="+mj-lt"/>
              <a:buAutoNum type="alphaLcParenR"/>
            </a:pPr>
            <a:r>
              <a:rPr lang="en-US" dirty="0">
                <a:solidFill>
                  <a:srgbClr val="FF0000"/>
                </a:solidFill>
                <a:ea typeface="Times New Roman"/>
              </a:rPr>
              <a:t>New team members will have to be brought up to speed</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Team members learn to work alone</a:t>
            </a:r>
          </a:p>
        </p:txBody>
      </p:sp>
    </p:spTree>
    <p:extLst>
      <p:ext uri="{BB962C8B-B14F-4D97-AF65-F5344CB8AC3E}">
        <p14:creationId xmlns:p14="http://schemas.microsoft.com/office/powerpoint/2010/main" val="363794451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can a supervisor do when a manager has lost a customer/client?</a:t>
            </a:r>
          </a:p>
          <a:p>
            <a:pPr lvl="1">
              <a:lnSpc>
                <a:spcPct val="115000"/>
              </a:lnSpc>
              <a:spcBef>
                <a:spcPts val="0"/>
              </a:spcBef>
              <a:spcAft>
                <a:spcPts val="0"/>
              </a:spcAft>
              <a:buFont typeface="+mj-lt"/>
              <a:buAutoNum type="alphaLcParenR"/>
              <a:tabLst>
                <a:tab pos="1028700" algn="l"/>
              </a:tabLst>
            </a:pPr>
            <a:r>
              <a:rPr lang="en-US" dirty="0">
                <a:ea typeface="Times New Roman"/>
              </a:rPr>
              <a:t>Ask the manager what happened</a:t>
            </a:r>
          </a:p>
          <a:p>
            <a:pPr lvl="1">
              <a:lnSpc>
                <a:spcPct val="115000"/>
              </a:lnSpc>
              <a:spcBef>
                <a:spcPts val="0"/>
              </a:spcBef>
              <a:spcAft>
                <a:spcPts val="0"/>
              </a:spcAft>
              <a:buFont typeface="+mj-lt"/>
              <a:buAutoNum type="alphaLcParenR"/>
              <a:tabLst>
                <a:tab pos="1028700" algn="l"/>
              </a:tabLst>
            </a:pPr>
            <a:r>
              <a:rPr lang="en-US" dirty="0">
                <a:ea typeface="Times New Roman"/>
              </a:rPr>
              <a:t>Ignore it and find a new customer</a:t>
            </a:r>
          </a:p>
          <a:p>
            <a:pPr lvl="1">
              <a:lnSpc>
                <a:spcPct val="115000"/>
              </a:lnSpc>
              <a:spcBef>
                <a:spcPts val="0"/>
              </a:spcBef>
              <a:spcAft>
                <a:spcPts val="0"/>
              </a:spcAft>
              <a:buFont typeface="+mj-lt"/>
              <a:buAutoNum type="alphaLcParenR"/>
              <a:tabLst>
                <a:tab pos="1028700" algn="l"/>
              </a:tabLst>
            </a:pPr>
            <a:r>
              <a:rPr lang="en-US" dirty="0">
                <a:ea typeface="Times New Roman"/>
              </a:rPr>
              <a:t>Ask a subordinate employee what happened</a:t>
            </a:r>
          </a:p>
          <a:p>
            <a:pPr lvl="1">
              <a:lnSpc>
                <a:spcPct val="115000"/>
              </a:lnSpc>
              <a:spcBef>
                <a:spcPts val="0"/>
              </a:spcBef>
              <a:spcAft>
                <a:spcPts val="1000"/>
              </a:spcAft>
              <a:buFont typeface="+mj-lt"/>
              <a:buAutoNum type="alphaLcParenR"/>
              <a:tabLst>
                <a:tab pos="1028700" algn="l"/>
              </a:tabLst>
            </a:pPr>
            <a:r>
              <a:rPr lang="en-US" dirty="0">
                <a:solidFill>
                  <a:srgbClr val="FF0000"/>
                </a:solidFill>
                <a:ea typeface="Times New Roman"/>
              </a:rPr>
              <a:t>Follow up with the customer</a:t>
            </a:r>
          </a:p>
          <a:p>
            <a:pPr lvl="0">
              <a:lnSpc>
                <a:spcPct val="115000"/>
              </a:lnSpc>
              <a:spcBef>
                <a:spcPts val="0"/>
              </a:spcBef>
              <a:spcAft>
                <a:spcPts val="1000"/>
              </a:spcAft>
              <a:buFont typeface="+mj-lt"/>
              <a:buAutoNum type="alphaLcParenR"/>
              <a:tabLst>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one thing a poor manager can do to lose a customer/client?</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Make rude or offensive comments about his/her team</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Offer additional assistance to the customer</a:t>
            </a:r>
          </a:p>
          <a:p>
            <a:pPr lvl="1">
              <a:lnSpc>
                <a:spcPct val="115000"/>
              </a:lnSpc>
              <a:spcBef>
                <a:spcPts val="0"/>
              </a:spcBef>
              <a:spcAft>
                <a:spcPts val="0"/>
              </a:spcAft>
              <a:buFont typeface="+mj-lt"/>
              <a:buAutoNum type="alphaLcParenR"/>
              <a:tabLst>
                <a:tab pos="1028700" algn="l"/>
              </a:tabLst>
            </a:pPr>
            <a:r>
              <a:rPr lang="en-US" dirty="0">
                <a:ea typeface="Times New Roman"/>
              </a:rPr>
              <a:t>Assign the project to one of their top employees</a:t>
            </a:r>
          </a:p>
          <a:p>
            <a:pPr lvl="1">
              <a:lnSpc>
                <a:spcPct val="115000"/>
              </a:lnSpc>
              <a:spcBef>
                <a:spcPts val="0"/>
              </a:spcBef>
              <a:spcAft>
                <a:spcPts val="1000"/>
              </a:spcAft>
              <a:buFont typeface="+mj-lt"/>
              <a:buAutoNum type="alphaLcParenR"/>
              <a:tabLst>
                <a:tab pos="1028700" algn="l"/>
              </a:tabLst>
            </a:pPr>
            <a:r>
              <a:rPr lang="en-US" dirty="0">
                <a:ea typeface="Times New Roman"/>
              </a:rPr>
              <a:t>Ask for extension on the deadline</a:t>
            </a:r>
          </a:p>
        </p:txBody>
      </p:sp>
    </p:spTree>
    <p:extLst>
      <p:ext uri="{BB962C8B-B14F-4D97-AF65-F5344CB8AC3E}">
        <p14:creationId xmlns:p14="http://schemas.microsoft.com/office/powerpoint/2010/main" val="423952770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sign of a lack of growth from a manager?</a:t>
            </a:r>
          </a:p>
          <a:p>
            <a:pPr lvl="1">
              <a:lnSpc>
                <a:spcPct val="115000"/>
              </a:lnSpc>
              <a:spcBef>
                <a:spcPts val="0"/>
              </a:spcBef>
              <a:spcAft>
                <a:spcPts val="0"/>
              </a:spcAft>
              <a:buFont typeface="+mj-lt"/>
              <a:buAutoNum type="alphaLcParenR"/>
            </a:pPr>
            <a:r>
              <a:rPr lang="en-US" dirty="0">
                <a:ea typeface="Times New Roman"/>
              </a:rPr>
              <a:t>Increased sales quotas</a:t>
            </a:r>
          </a:p>
          <a:p>
            <a:pPr lvl="1">
              <a:lnSpc>
                <a:spcPct val="115000"/>
              </a:lnSpc>
              <a:spcBef>
                <a:spcPts val="0"/>
              </a:spcBef>
              <a:spcAft>
                <a:spcPts val="0"/>
              </a:spcAft>
              <a:buFont typeface="+mj-lt"/>
              <a:buAutoNum type="alphaLcParenR"/>
            </a:pPr>
            <a:r>
              <a:rPr lang="en-US" dirty="0">
                <a:ea typeface="Times New Roman"/>
              </a:rPr>
              <a:t>No customer compliments</a:t>
            </a:r>
          </a:p>
          <a:p>
            <a:pPr lvl="1">
              <a:lnSpc>
                <a:spcPct val="115000"/>
              </a:lnSpc>
              <a:spcBef>
                <a:spcPts val="0"/>
              </a:spcBef>
              <a:spcAft>
                <a:spcPts val="0"/>
              </a:spcAft>
              <a:buFont typeface="+mj-lt"/>
              <a:buAutoNum type="alphaLcParenR"/>
            </a:pPr>
            <a:r>
              <a:rPr lang="en-US" dirty="0">
                <a:solidFill>
                  <a:srgbClr val="FF0000"/>
                </a:solidFill>
                <a:ea typeface="Times New Roman"/>
              </a:rPr>
              <a:t>Has not learned any new skills</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Increased number of vacation days taken</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How can a manager with little or no growth be helped?</a:t>
            </a:r>
          </a:p>
          <a:p>
            <a:pPr lvl="1">
              <a:lnSpc>
                <a:spcPct val="115000"/>
              </a:lnSpc>
              <a:spcBef>
                <a:spcPts val="0"/>
              </a:spcBef>
              <a:spcAft>
                <a:spcPts val="0"/>
              </a:spcAft>
              <a:buFont typeface="+mj-lt"/>
              <a:buAutoNum type="alphaLcParenR"/>
              <a:tabLst>
                <a:tab pos="1143000" algn="l"/>
              </a:tabLst>
            </a:pPr>
            <a:r>
              <a:rPr lang="en-US" dirty="0">
                <a:ea typeface="Times New Roman"/>
              </a:rPr>
              <a:t>Assign them to try different activities</a:t>
            </a:r>
          </a:p>
          <a:p>
            <a:pPr lvl="1">
              <a:lnSpc>
                <a:spcPct val="115000"/>
              </a:lnSpc>
              <a:spcBef>
                <a:spcPts val="0"/>
              </a:spcBef>
              <a:spcAft>
                <a:spcPts val="0"/>
              </a:spcAft>
              <a:buFont typeface="+mj-lt"/>
              <a:buAutoNum type="alphaLcParenR"/>
              <a:tabLst>
                <a:tab pos="1143000" algn="l"/>
              </a:tabLst>
            </a:pPr>
            <a:r>
              <a:rPr lang="en-US" dirty="0">
                <a:ea typeface="Times New Roman"/>
              </a:rPr>
              <a:t>Have them take a leave of absence</a:t>
            </a:r>
          </a:p>
          <a:p>
            <a:pPr lvl="1">
              <a:lnSpc>
                <a:spcPct val="115000"/>
              </a:lnSpc>
              <a:spcBef>
                <a:spcPts val="0"/>
              </a:spcBef>
              <a:spcAft>
                <a:spcPts val="0"/>
              </a:spcAft>
              <a:buFont typeface="+mj-lt"/>
              <a:buAutoNum type="alphaLcParenR"/>
              <a:tabLst>
                <a:tab pos="1143000" algn="l"/>
              </a:tabLst>
            </a:pPr>
            <a:r>
              <a:rPr lang="en-US" dirty="0">
                <a:ea typeface="Times New Roman"/>
              </a:rPr>
              <a:t>Hope it improves over time</a:t>
            </a:r>
          </a:p>
          <a:p>
            <a:pPr lvl="1">
              <a:lnSpc>
                <a:spcPct val="115000"/>
              </a:lnSpc>
              <a:spcBef>
                <a:spcPts val="0"/>
              </a:spcBef>
              <a:spcAft>
                <a:spcPts val="1000"/>
              </a:spcAft>
              <a:buFont typeface="+mj-lt"/>
              <a:buAutoNum type="alphaLcParenR"/>
              <a:tabLst>
                <a:tab pos="1143000" algn="l"/>
              </a:tabLst>
            </a:pPr>
            <a:r>
              <a:rPr lang="en-US" dirty="0">
                <a:solidFill>
                  <a:srgbClr val="FF0000"/>
                </a:solidFill>
                <a:ea typeface="Times New Roman"/>
              </a:rPr>
              <a:t>Given additional training in various areas</a:t>
            </a:r>
            <a:endParaRPr lang="en-US" dirty="0">
              <a:ea typeface="Times New Roman"/>
            </a:endParaRPr>
          </a:p>
        </p:txBody>
      </p:sp>
    </p:spTree>
    <p:extLst>
      <p:ext uri="{BB962C8B-B14F-4D97-AF65-F5344CB8AC3E}">
        <p14:creationId xmlns:p14="http://schemas.microsoft.com/office/powerpoint/2010/main" val="2624161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latin typeface="Cambria"/>
                <a:cs typeface="Cambria"/>
              </a:rPr>
              <a:t>Module Seven: Review Questions</a:t>
            </a:r>
          </a:p>
        </p:txBody>
      </p:sp>
      <p:sp>
        <p:nvSpPr>
          <p:cNvPr id="3379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sign of Peter’s poor management?</a:t>
            </a:r>
          </a:p>
          <a:p>
            <a:pPr lvl="1">
              <a:lnSpc>
                <a:spcPct val="115000"/>
              </a:lnSpc>
              <a:spcBef>
                <a:spcPts val="0"/>
              </a:spcBef>
              <a:spcAft>
                <a:spcPts val="0"/>
              </a:spcAft>
              <a:buFont typeface="+mj-lt"/>
              <a:buAutoNum type="alphaLcParenR"/>
              <a:tabLst>
                <a:tab pos="1085850" algn="l"/>
              </a:tabLst>
            </a:pPr>
            <a:r>
              <a:rPr lang="en-US" dirty="0">
                <a:ea typeface="Times New Roman"/>
              </a:rPr>
              <a:t>He took too many breaks</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High employee turnover on his team</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He took on too many projects</a:t>
            </a:r>
          </a:p>
          <a:p>
            <a:pPr lvl="1">
              <a:lnSpc>
                <a:spcPct val="115000"/>
              </a:lnSpc>
              <a:spcBef>
                <a:spcPts val="0"/>
              </a:spcBef>
              <a:spcAft>
                <a:spcPts val="1000"/>
              </a:spcAft>
              <a:buFont typeface="+mj-lt"/>
              <a:buAutoNum type="alphaLcParenR"/>
              <a:tabLst>
                <a:tab pos="1085850" algn="l"/>
              </a:tabLst>
            </a:pPr>
            <a:r>
              <a:rPr lang="en-US" dirty="0">
                <a:ea typeface="Times New Roman"/>
              </a:rPr>
              <a:t>Low attendance in recent meetings</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Instead of firing him, what did Nancy do for Peter to improve at work?</a:t>
            </a:r>
          </a:p>
          <a:p>
            <a:pPr lvl="1">
              <a:lnSpc>
                <a:spcPct val="115000"/>
              </a:lnSpc>
              <a:spcBef>
                <a:spcPts val="0"/>
              </a:spcBef>
              <a:spcAft>
                <a:spcPts val="0"/>
              </a:spcAft>
              <a:buFont typeface="+mj-lt"/>
              <a:buAutoNum type="alphaLcParenR"/>
            </a:pPr>
            <a:r>
              <a:rPr lang="en-US" dirty="0">
                <a:solidFill>
                  <a:srgbClr val="FF0000"/>
                </a:solidFill>
                <a:ea typeface="Times New Roman"/>
              </a:rPr>
              <a:t>Gave him a plan to help increase skills and improve duties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Sent him to a sensitivity training class</a:t>
            </a:r>
          </a:p>
          <a:p>
            <a:pPr lvl="1">
              <a:lnSpc>
                <a:spcPct val="115000"/>
              </a:lnSpc>
              <a:spcBef>
                <a:spcPts val="0"/>
              </a:spcBef>
              <a:spcAft>
                <a:spcPts val="0"/>
              </a:spcAft>
              <a:buFont typeface="+mj-lt"/>
              <a:buAutoNum type="alphaLcParenR"/>
            </a:pPr>
            <a:r>
              <a:rPr lang="en-US" dirty="0">
                <a:ea typeface="Times New Roman"/>
              </a:rPr>
              <a:t>Transferred him to another department</a:t>
            </a:r>
          </a:p>
          <a:p>
            <a:pPr lvl="1">
              <a:lnSpc>
                <a:spcPct val="115000"/>
              </a:lnSpc>
              <a:spcBef>
                <a:spcPts val="0"/>
              </a:spcBef>
              <a:spcAft>
                <a:spcPts val="1000"/>
              </a:spcAft>
              <a:buFont typeface="+mj-lt"/>
              <a:buAutoNum type="alphaLcParenR"/>
            </a:pPr>
            <a:r>
              <a:rPr lang="en-US" dirty="0">
                <a:ea typeface="Times New Roman"/>
              </a:rPr>
              <a:t>Assigned him other job duties</a:t>
            </a:r>
          </a:p>
          <a:p>
            <a:endParaRPr lang="en-US" dirty="0"/>
          </a:p>
        </p:txBody>
      </p:sp>
    </p:spTree>
    <p:extLst>
      <p:ext uri="{BB962C8B-B14F-4D97-AF65-F5344CB8AC3E}">
        <p14:creationId xmlns:p14="http://schemas.microsoft.com/office/powerpoint/2010/main" val="355183593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a:bodyPr>
          <a:lstStyle/>
          <a:p>
            <a:r>
              <a:rPr lang="en-US" dirty="0"/>
              <a:t>Module Eight: Trust Your Team of Managers</a:t>
            </a:r>
          </a:p>
        </p:txBody>
      </p:sp>
      <p:sp>
        <p:nvSpPr>
          <p:cNvPr id="34820"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2400" i="1" dirty="0">
                <a:latin typeface="Cambria"/>
                <a:ea typeface="Times New Roman"/>
                <a:cs typeface="Calibri"/>
              </a:rPr>
              <a:t>Surround yourself with the best people you can find, delegate authority, and don’t interfere as long as the policy you’ve decided upon is being carried out.</a:t>
            </a:r>
            <a:endParaRPr lang="en-US" sz="2400" dirty="0">
              <a:ea typeface="Times New Roman"/>
              <a:cs typeface="Calibri"/>
            </a:endParaRPr>
          </a:p>
          <a:p>
            <a:pPr marL="0" marR="0" algn="ctr">
              <a:lnSpc>
                <a:spcPct val="115000"/>
              </a:lnSpc>
              <a:spcBef>
                <a:spcPts val="0"/>
              </a:spcBef>
              <a:spcAft>
                <a:spcPts val="1000"/>
              </a:spcAft>
            </a:pPr>
            <a:r>
              <a:rPr lang="en-US" sz="2400" b="1" i="1" dirty="0">
                <a:latin typeface="Cambria"/>
                <a:ea typeface="Times New Roman"/>
                <a:cs typeface="Calibri"/>
              </a:rPr>
              <a:t>Ronald Reagan</a:t>
            </a:r>
            <a:endParaRPr lang="en-US" sz="2400" dirty="0">
              <a:ea typeface="Times New Roman"/>
              <a:cs typeface="Calibri"/>
            </a:endParaRPr>
          </a:p>
        </p:txBody>
      </p:sp>
      <p:sp>
        <p:nvSpPr>
          <p:cNvPr id="34819" name="Content Placeholder 2"/>
          <p:cNvSpPr>
            <a:spLocks noGrp="1"/>
          </p:cNvSpPr>
          <p:nvPr>
            <p:ph type="body" sz="quarter" idx="11"/>
          </p:nvPr>
        </p:nvSpPr>
        <p:spPr/>
        <p:txBody>
          <a:bodyPr>
            <a:normAutofit fontScale="92500" lnSpcReduction="10000"/>
          </a:bodyPr>
          <a:lstStyle/>
          <a:p>
            <a:pPr marL="0"/>
            <a:r>
              <a:rPr lang="en-US" dirty="0"/>
              <a:t>Sometimes we forget that it can take an entire team to run a project or office.  But when you have a team of managers, it is important to remember their unique traits and qualities that made them part of the team.  Know that they made it onto your team for a reason, and that they were taught everything they needed to know to start out.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DAE5203-B5DD-4220-B00F-9E652CD2E4DE}"/>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r>
              <a:rPr lang="en-US" dirty="0"/>
              <a:t>Do Not Micromanage</a:t>
            </a:r>
          </a:p>
        </p:txBody>
      </p:sp>
      <p:grpSp>
        <p:nvGrpSpPr>
          <p:cNvPr id="2" name="Group 1">
            <a:extLst>
              <a:ext uri="{FF2B5EF4-FFF2-40B4-BE49-F238E27FC236}">
                <a16:creationId xmlns:a16="http://schemas.microsoft.com/office/drawing/2014/main" id="{C7C11ACC-3DEA-4141-9CB3-55A0C3A31FA0}"/>
              </a:ext>
            </a:extLst>
          </p:cNvPr>
          <p:cNvGrpSpPr/>
          <p:nvPr/>
        </p:nvGrpSpPr>
        <p:grpSpPr>
          <a:xfrm>
            <a:off x="1916999" y="1602409"/>
            <a:ext cx="5310000" cy="4521543"/>
            <a:chOff x="1916999" y="1602409"/>
            <a:chExt cx="5310000" cy="4521543"/>
          </a:xfrm>
        </p:grpSpPr>
        <p:sp>
          <p:nvSpPr>
            <p:cNvPr id="4" name="Freeform: Shape 3">
              <a:extLst>
                <a:ext uri="{FF2B5EF4-FFF2-40B4-BE49-F238E27FC236}">
                  <a16:creationId xmlns:a16="http://schemas.microsoft.com/office/drawing/2014/main" id="{313D5FDE-F970-4DBB-A89A-81D4E0539E1F}"/>
                </a:ext>
              </a:extLst>
            </p:cNvPr>
            <p:cNvSpPr/>
            <p:nvPr/>
          </p:nvSpPr>
          <p:spPr>
            <a:xfrm>
              <a:off x="1916999" y="1602409"/>
              <a:ext cx="5310000" cy="1458562"/>
            </a:xfrm>
            <a:custGeom>
              <a:avLst/>
              <a:gdLst>
                <a:gd name="connsiteX0" fmla="*/ 0 w 5310000"/>
                <a:gd name="connsiteY0" fmla="*/ 0 h 1458562"/>
                <a:gd name="connsiteX1" fmla="*/ 5310000 w 5310000"/>
                <a:gd name="connsiteY1" fmla="*/ 0 h 1458562"/>
                <a:gd name="connsiteX2" fmla="*/ 5310000 w 5310000"/>
                <a:gd name="connsiteY2" fmla="*/ 1458562 h 1458562"/>
                <a:gd name="connsiteX3" fmla="*/ 0 w 5310000"/>
                <a:gd name="connsiteY3" fmla="*/ 1458562 h 1458562"/>
                <a:gd name="connsiteX4" fmla="*/ 0 w 531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0000" h="1458562">
                  <a:moveTo>
                    <a:pt x="0" y="0"/>
                  </a:moveTo>
                  <a:lnTo>
                    <a:pt x="5310000" y="0"/>
                  </a:lnTo>
                  <a:lnTo>
                    <a:pt x="531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Make your employees accountable</a:t>
              </a:r>
            </a:p>
          </p:txBody>
        </p:sp>
        <p:sp>
          <p:nvSpPr>
            <p:cNvPr id="5" name="Freeform: Shape 4">
              <a:extLst>
                <a:ext uri="{FF2B5EF4-FFF2-40B4-BE49-F238E27FC236}">
                  <a16:creationId xmlns:a16="http://schemas.microsoft.com/office/drawing/2014/main" id="{81648FED-966C-4255-A57D-541F1CB35ABC}"/>
                </a:ext>
              </a:extLst>
            </p:cNvPr>
            <p:cNvSpPr/>
            <p:nvPr/>
          </p:nvSpPr>
          <p:spPr>
            <a:xfrm>
              <a:off x="2096999" y="3133900"/>
              <a:ext cx="4950000" cy="1458562"/>
            </a:xfrm>
            <a:custGeom>
              <a:avLst/>
              <a:gdLst>
                <a:gd name="connsiteX0" fmla="*/ 0 w 4950000"/>
                <a:gd name="connsiteY0" fmla="*/ 0 h 1458562"/>
                <a:gd name="connsiteX1" fmla="*/ 4950000 w 4950000"/>
                <a:gd name="connsiteY1" fmla="*/ 0 h 1458562"/>
                <a:gd name="connsiteX2" fmla="*/ 4950000 w 4950000"/>
                <a:gd name="connsiteY2" fmla="*/ 1458562 h 1458562"/>
                <a:gd name="connsiteX3" fmla="*/ 0 w 4950000"/>
                <a:gd name="connsiteY3" fmla="*/ 1458562 h 1458562"/>
                <a:gd name="connsiteX4" fmla="*/ 0 w 495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0000" h="1458562">
                  <a:moveTo>
                    <a:pt x="0" y="0"/>
                  </a:moveTo>
                  <a:lnTo>
                    <a:pt x="4950000" y="0"/>
                  </a:lnTo>
                  <a:lnTo>
                    <a:pt x="495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Hire the right people from the start</a:t>
              </a:r>
            </a:p>
          </p:txBody>
        </p:sp>
        <p:sp>
          <p:nvSpPr>
            <p:cNvPr id="6" name="Freeform: Shape 5">
              <a:extLst>
                <a:ext uri="{FF2B5EF4-FFF2-40B4-BE49-F238E27FC236}">
                  <a16:creationId xmlns:a16="http://schemas.microsoft.com/office/drawing/2014/main" id="{64929CEC-5B7C-44EE-B4B6-DFEE61228E49}"/>
                </a:ext>
              </a:extLst>
            </p:cNvPr>
            <p:cNvSpPr/>
            <p:nvPr/>
          </p:nvSpPr>
          <p:spPr>
            <a:xfrm>
              <a:off x="2412000" y="4665390"/>
              <a:ext cx="4320000" cy="1458562"/>
            </a:xfrm>
            <a:custGeom>
              <a:avLst/>
              <a:gdLst>
                <a:gd name="connsiteX0" fmla="*/ 0 w 4320000"/>
                <a:gd name="connsiteY0" fmla="*/ 0 h 1458562"/>
                <a:gd name="connsiteX1" fmla="*/ 4320000 w 4320000"/>
                <a:gd name="connsiteY1" fmla="*/ 0 h 1458562"/>
                <a:gd name="connsiteX2" fmla="*/ 4320000 w 4320000"/>
                <a:gd name="connsiteY2" fmla="*/ 1458562 h 1458562"/>
                <a:gd name="connsiteX3" fmla="*/ 0 w 4320000"/>
                <a:gd name="connsiteY3" fmla="*/ 1458562 h 1458562"/>
                <a:gd name="connsiteX4" fmla="*/ 0 w 432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0000" h="1458562">
                  <a:moveTo>
                    <a:pt x="0" y="0"/>
                  </a:moveTo>
                  <a:lnTo>
                    <a:pt x="4320000" y="0"/>
                  </a:lnTo>
                  <a:lnTo>
                    <a:pt x="43200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Clearly outline your expectations</a:t>
              </a:r>
            </a:p>
          </p:txBody>
        </p: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924541A-0889-4B12-A9B6-33B56F81A020}"/>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noAutofit/>
          </a:bodyPr>
          <a:lstStyle/>
          <a:p>
            <a:r>
              <a:rPr lang="en-US" dirty="0"/>
              <a:t>Promote Open and Honest Communication</a:t>
            </a:r>
          </a:p>
        </p:txBody>
      </p:sp>
      <p:grpSp>
        <p:nvGrpSpPr>
          <p:cNvPr id="2" name="Group 1">
            <a:extLst>
              <a:ext uri="{FF2B5EF4-FFF2-40B4-BE49-F238E27FC236}">
                <a16:creationId xmlns:a16="http://schemas.microsoft.com/office/drawing/2014/main" id="{6455EE7C-A4B3-46B6-81F6-EBF3A36484A8}"/>
              </a:ext>
            </a:extLst>
          </p:cNvPr>
          <p:cNvGrpSpPr/>
          <p:nvPr/>
        </p:nvGrpSpPr>
        <p:grpSpPr>
          <a:xfrm>
            <a:off x="503229" y="1600200"/>
            <a:ext cx="8183570" cy="4525963"/>
            <a:chOff x="503229" y="1600200"/>
            <a:chExt cx="8183570" cy="4525963"/>
          </a:xfrm>
        </p:grpSpPr>
        <p:sp>
          <p:nvSpPr>
            <p:cNvPr id="4" name="Partial Circle 3">
              <a:extLst>
                <a:ext uri="{FF2B5EF4-FFF2-40B4-BE49-F238E27FC236}">
                  <a16:creationId xmlns:a16="http://schemas.microsoft.com/office/drawing/2014/main" id="{FCFAE6C5-7C1F-4FAC-A5F8-43911D87D78B}"/>
                </a:ext>
              </a:extLst>
            </p:cNvPr>
            <p:cNvSpPr/>
            <p:nvPr/>
          </p:nvSpPr>
          <p:spPr>
            <a:xfrm>
              <a:off x="503229" y="1600200"/>
              <a:ext cx="4525963" cy="4525963"/>
            </a:xfrm>
            <a:prstGeom prst="pie">
              <a:avLst>
                <a:gd name="adj1" fmla="val 5400000"/>
                <a:gd name="adj2" fmla="val 16200000"/>
              </a:avLst>
            </a:pr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7620A553-C060-4311-AD73-2CD608A0C1FB}"/>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a:solidFill>
              <a:schemeClr val="accent2"/>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3312952" numCol="1" spcCol="1270" anchor="ctr" anchorCtr="0">
              <a:noAutofit/>
            </a:bodyPr>
            <a:lstStyle/>
            <a:p>
              <a:pPr marL="0" lvl="0" indent="0" algn="l" defTabSz="1689100">
                <a:lnSpc>
                  <a:spcPct val="90000"/>
                </a:lnSpc>
                <a:spcBef>
                  <a:spcPct val="0"/>
                </a:spcBef>
                <a:spcAft>
                  <a:spcPct val="35000"/>
                </a:spcAft>
                <a:buNone/>
              </a:pPr>
              <a:r>
                <a:rPr lang="en-US" sz="3800" kern="1200" dirty="0">
                  <a:solidFill>
                    <a:schemeClr val="bg1"/>
                  </a:solidFill>
                </a:rPr>
                <a:t>Have an open door policy</a:t>
              </a:r>
            </a:p>
          </p:txBody>
        </p:sp>
        <p:sp>
          <p:nvSpPr>
            <p:cNvPr id="6" name="Partial Circle 5">
              <a:extLst>
                <a:ext uri="{FF2B5EF4-FFF2-40B4-BE49-F238E27FC236}">
                  <a16:creationId xmlns:a16="http://schemas.microsoft.com/office/drawing/2014/main" id="{BEEDB08A-90D8-4E00-A56D-A310AD60B8C9}"/>
                </a:ext>
              </a:extLst>
            </p:cNvPr>
            <p:cNvSpPr/>
            <p:nvPr/>
          </p:nvSpPr>
          <p:spPr>
            <a:xfrm>
              <a:off x="1249244" y="2957991"/>
              <a:ext cx="2941873" cy="2941873"/>
            </a:xfrm>
            <a:prstGeom prst="pie">
              <a:avLst>
                <a:gd name="adj1" fmla="val 5400000"/>
                <a:gd name="adj2" fmla="val 16200000"/>
              </a:avLst>
            </a:pr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E64BF1F5-C311-4D97-AC4B-A55FC63DC804}"/>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a:solidFill>
              <a:schemeClr val="accent3"/>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728866" numCol="1" spcCol="1270" anchor="ctr" anchorCtr="0">
              <a:noAutofit/>
            </a:bodyPr>
            <a:lstStyle/>
            <a:p>
              <a:pPr marL="0" lvl="0" indent="0" algn="l" defTabSz="1689100">
                <a:lnSpc>
                  <a:spcPct val="90000"/>
                </a:lnSpc>
                <a:spcBef>
                  <a:spcPct val="0"/>
                </a:spcBef>
                <a:spcAft>
                  <a:spcPct val="35000"/>
                </a:spcAft>
                <a:buNone/>
              </a:pPr>
              <a:r>
                <a:rPr lang="en-US" sz="3800" kern="1200" dirty="0">
                  <a:solidFill>
                    <a:schemeClr val="bg1"/>
                  </a:solidFill>
                </a:rPr>
                <a:t>Ask questions frequently</a:t>
              </a:r>
            </a:p>
          </p:txBody>
        </p:sp>
        <p:sp>
          <p:nvSpPr>
            <p:cNvPr id="8" name="Partial Circle 7">
              <a:extLst>
                <a:ext uri="{FF2B5EF4-FFF2-40B4-BE49-F238E27FC236}">
                  <a16:creationId xmlns:a16="http://schemas.microsoft.com/office/drawing/2014/main" id="{5C3A6033-5BD4-4B5C-A95F-06C3BC10944C}"/>
                </a:ext>
              </a:extLst>
            </p:cNvPr>
            <p:cNvSpPr/>
            <p:nvPr/>
          </p:nvSpPr>
          <p:spPr>
            <a:xfrm>
              <a:off x="2071213" y="4315779"/>
              <a:ext cx="1357787" cy="1357787"/>
            </a:xfrm>
            <a:prstGeom prst="pie">
              <a:avLst>
                <a:gd name="adj1" fmla="val 5400000"/>
                <a:gd name="adj2" fmla="val 16200000"/>
              </a:avLst>
            </a:pr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0905B443-3A09-45B4-8FF6-A9824334BF9B}"/>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a:solidFill>
              <a:schemeClr val="accent4"/>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solidFill>
                    <a:schemeClr val="bg1"/>
                  </a:solidFill>
                </a:rPr>
                <a:t>Give everyone a chance to speak</a:t>
              </a:r>
            </a:p>
          </p:txBody>
        </p: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CD999444-EA19-48D0-BAA7-E4F8DDD68ABA}"/>
              </a:ext>
            </a:extLst>
          </p:cNvPr>
          <p:cNvSpPr>
            <a:spLocks noGrp="1"/>
          </p:cNvSpPr>
          <p:nvPr>
            <p:ph sz="quarter" idx="11"/>
          </p:nvPr>
        </p:nvSpPr>
        <p:spPr/>
        <p:txBody>
          <a:bodyPr/>
          <a:lstStyle/>
          <a:p>
            <a:endParaRPr lang="en-US"/>
          </a:p>
        </p:txBody>
      </p:sp>
      <p:sp>
        <p:nvSpPr>
          <p:cNvPr id="37890" name="Title 1"/>
          <p:cNvSpPr>
            <a:spLocks noGrp="1"/>
          </p:cNvSpPr>
          <p:nvPr>
            <p:ph type="title"/>
          </p:nvPr>
        </p:nvSpPr>
        <p:spPr/>
        <p:txBody>
          <a:bodyPr/>
          <a:lstStyle/>
          <a:p>
            <a:r>
              <a:rPr lang="en-US" dirty="0"/>
              <a:t>Reward Initiative</a:t>
            </a:r>
          </a:p>
        </p:txBody>
      </p:sp>
      <p:grpSp>
        <p:nvGrpSpPr>
          <p:cNvPr id="2" name="Group 1">
            <a:extLst>
              <a:ext uri="{FF2B5EF4-FFF2-40B4-BE49-F238E27FC236}">
                <a16:creationId xmlns:a16="http://schemas.microsoft.com/office/drawing/2014/main" id="{32C25CA2-FDE7-4D90-A925-0717C49BD5C7}"/>
              </a:ext>
            </a:extLst>
          </p:cNvPr>
          <p:cNvGrpSpPr/>
          <p:nvPr/>
        </p:nvGrpSpPr>
        <p:grpSpPr>
          <a:xfrm>
            <a:off x="457200" y="1600200"/>
            <a:ext cx="8229599" cy="4525962"/>
            <a:chOff x="457200" y="1600200"/>
            <a:chExt cx="8229599" cy="4525962"/>
          </a:xfrm>
        </p:grpSpPr>
        <p:sp>
          <p:nvSpPr>
            <p:cNvPr id="3" name="Freeform: Shape 2">
              <a:extLst>
                <a:ext uri="{FF2B5EF4-FFF2-40B4-BE49-F238E27FC236}">
                  <a16:creationId xmlns:a16="http://schemas.microsoft.com/office/drawing/2014/main" id="{F3C19BC7-4D83-4150-9D30-3409FD1C5E93}"/>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Taking on a new task</a:t>
              </a:r>
            </a:p>
          </p:txBody>
        </p:sp>
        <p:sp>
          <p:nvSpPr>
            <p:cNvPr id="4" name="Freeform: Shape 3">
              <a:extLst>
                <a:ext uri="{FF2B5EF4-FFF2-40B4-BE49-F238E27FC236}">
                  <a16:creationId xmlns:a16="http://schemas.microsoft.com/office/drawing/2014/main" id="{2BE18978-8CFC-4B94-8515-56CE1459FC69}"/>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Reaching out to help</a:t>
              </a:r>
            </a:p>
          </p:txBody>
        </p:sp>
        <p:sp>
          <p:nvSpPr>
            <p:cNvPr id="6" name="Freeform: Shape 5">
              <a:extLst>
                <a:ext uri="{FF2B5EF4-FFF2-40B4-BE49-F238E27FC236}">
                  <a16:creationId xmlns:a16="http://schemas.microsoft.com/office/drawing/2014/main" id="{030C29B1-D95C-4E12-9C94-5CA47F0A3AD2}"/>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Reward initiative, not just the outcome</a:t>
              </a:r>
            </a:p>
          </p:txBody>
        </p:sp>
        <p:sp>
          <p:nvSpPr>
            <p:cNvPr id="7" name="Freeform: Shape 6">
              <a:extLst>
                <a:ext uri="{FF2B5EF4-FFF2-40B4-BE49-F238E27FC236}">
                  <a16:creationId xmlns:a16="http://schemas.microsoft.com/office/drawing/2014/main" id="{08AB17F0-C518-4C95-9BB4-2AD59F20C156}"/>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61D499AE-A9D3-4F51-8BFB-99E406E5B5BA}"/>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3CA4C8F-A4DD-4C89-A20D-8E91DC595F68}"/>
              </a:ext>
            </a:extLst>
          </p:cNvPr>
          <p:cNvSpPr>
            <a:spLocks noGrp="1"/>
          </p:cNvSpPr>
          <p:nvPr>
            <p:ph sz="quarter" idx="11"/>
          </p:nvPr>
        </p:nvSpPr>
        <p:spPr/>
        <p:txBody>
          <a:bodyPr/>
          <a:lstStyle/>
          <a:p>
            <a:endParaRPr lang="en-US"/>
          </a:p>
        </p:txBody>
      </p:sp>
      <p:sp>
        <p:nvSpPr>
          <p:cNvPr id="38914" name="Title 1"/>
          <p:cNvSpPr>
            <a:spLocks noGrp="1"/>
          </p:cNvSpPr>
          <p:nvPr>
            <p:ph type="title"/>
          </p:nvPr>
        </p:nvSpPr>
        <p:spPr/>
        <p:txBody>
          <a:bodyPr/>
          <a:lstStyle/>
          <a:p>
            <a:r>
              <a:rPr lang="en-US" dirty="0"/>
              <a:t>Trust, But Verify</a:t>
            </a:r>
          </a:p>
        </p:txBody>
      </p:sp>
      <p:grpSp>
        <p:nvGrpSpPr>
          <p:cNvPr id="2" name="Group 1">
            <a:extLst>
              <a:ext uri="{FF2B5EF4-FFF2-40B4-BE49-F238E27FC236}">
                <a16:creationId xmlns:a16="http://schemas.microsoft.com/office/drawing/2014/main" id="{B1A683F9-8B57-422F-B973-589D0B9014F7}"/>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4CCA9AF9-5F10-4818-8DFE-F8818C4BC5DD}"/>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Don’t assume</a:t>
              </a:r>
            </a:p>
          </p:txBody>
        </p:sp>
        <p:sp>
          <p:nvSpPr>
            <p:cNvPr id="5" name="Freeform: Shape 4">
              <a:extLst>
                <a:ext uri="{FF2B5EF4-FFF2-40B4-BE49-F238E27FC236}">
                  <a16:creationId xmlns:a16="http://schemas.microsoft.com/office/drawing/2014/main" id="{E58707CD-250C-43AD-951E-DBC594937D1C}"/>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Check on progress</a:t>
              </a:r>
            </a:p>
          </p:txBody>
        </p:sp>
        <p:sp>
          <p:nvSpPr>
            <p:cNvPr id="6" name="Freeform: Shape 5">
              <a:extLst>
                <a:ext uri="{FF2B5EF4-FFF2-40B4-BE49-F238E27FC236}">
                  <a16:creationId xmlns:a16="http://schemas.microsoft.com/office/drawing/2014/main" id="{70EFB7D0-5CCE-4486-B906-125980E9A5E5}"/>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Only takes a few minutes</a:t>
              </a:r>
            </a:p>
          </p:txBody>
        </p:sp>
      </p:gr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6861067B-A375-4476-B48D-E09FC6EB1DBE}"/>
              </a:ext>
            </a:extLst>
          </p:cNvPr>
          <p:cNvSpPr>
            <a:spLocks noGrp="1"/>
          </p:cNvSpPr>
          <p:nvPr>
            <p:ph sz="quarter" idx="11"/>
          </p:nvPr>
        </p:nvSpPr>
        <p:spPr/>
        <p:txBody>
          <a:bodyPr/>
          <a:lstStyle/>
          <a:p>
            <a:endParaRPr lang="en-US"/>
          </a:p>
        </p:txBody>
      </p:sp>
      <p:sp>
        <p:nvSpPr>
          <p:cNvPr id="38914"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4075A962-EFFA-4EE0-B53A-43C0F6D154B4}"/>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E2D72F58-EBAF-4E21-8F9A-28301D3F4E74}"/>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99" tIns="62989" rIns="79499" bIns="62989" numCol="1" spcCol="1270" anchor="ctr" anchorCtr="0">
              <a:noAutofit/>
            </a:bodyPr>
            <a:lstStyle/>
            <a:p>
              <a:pPr marL="0" lvl="0" indent="0" algn="ctr" defTabSz="1155700">
                <a:lnSpc>
                  <a:spcPct val="90000"/>
                </a:lnSpc>
                <a:spcBef>
                  <a:spcPct val="0"/>
                </a:spcBef>
                <a:spcAft>
                  <a:spcPct val="35000"/>
                </a:spcAft>
                <a:buNone/>
              </a:pPr>
              <a:r>
                <a:rPr lang="en-US" sz="2600" kern="1200" dirty="0"/>
                <a:t>Michael has just formed a new team of managers that will help him complete the year end project on time</a:t>
              </a:r>
            </a:p>
          </p:txBody>
        </p:sp>
        <p:sp>
          <p:nvSpPr>
            <p:cNvPr id="5" name="Rectangle: Rounded Corners 4">
              <a:extLst>
                <a:ext uri="{FF2B5EF4-FFF2-40B4-BE49-F238E27FC236}">
                  <a16:creationId xmlns:a16="http://schemas.microsoft.com/office/drawing/2014/main" id="{9E700F58-6263-4F3A-8CCB-5BBC39131D09}"/>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621F33BA-92BB-4CBC-BA1B-2398BB2F3579}"/>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holds a meeting where he assigns each one their own assignment</a:t>
              </a:r>
            </a:p>
          </p:txBody>
        </p:sp>
        <p:sp>
          <p:nvSpPr>
            <p:cNvPr id="7" name="Rectangle: Rounded Corners 6">
              <a:extLst>
                <a:ext uri="{FF2B5EF4-FFF2-40B4-BE49-F238E27FC236}">
                  <a16:creationId xmlns:a16="http://schemas.microsoft.com/office/drawing/2014/main" id="{C91C2C29-1599-491E-AAFA-AE29EF7E7220}"/>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F15EE3D9-DCA8-414D-851C-9DAD55A0BD53}"/>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Michael encourages each one to feel free to come to him with any questions</a:t>
              </a:r>
            </a:p>
          </p:txBody>
        </p:sp>
        <p:sp>
          <p:nvSpPr>
            <p:cNvPr id="9" name="Rectangle: Rounded Corners 8">
              <a:extLst>
                <a:ext uri="{FF2B5EF4-FFF2-40B4-BE49-F238E27FC236}">
                  <a16:creationId xmlns:a16="http://schemas.microsoft.com/office/drawing/2014/main" id="{955D9DED-1236-4383-8D24-857051760B92}"/>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B6CAA92A-ECEE-4285-8BF2-15FDB6681760}"/>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lets them all know he will check in with them periodically</a:t>
              </a:r>
            </a:p>
          </p:txBody>
        </p:sp>
      </p:grpSp>
    </p:spTree>
    <p:extLst>
      <p:ext uri="{BB962C8B-B14F-4D97-AF65-F5344CB8AC3E}">
        <p14:creationId xmlns:p14="http://schemas.microsoft.com/office/powerpoint/2010/main" val="165214961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way to prevent micromanaging?</a:t>
            </a:r>
          </a:p>
          <a:p>
            <a:pPr lvl="1">
              <a:lnSpc>
                <a:spcPct val="115000"/>
              </a:lnSpc>
              <a:spcBef>
                <a:spcPts val="0"/>
              </a:spcBef>
              <a:spcAft>
                <a:spcPts val="0"/>
              </a:spcAft>
              <a:buFont typeface="+mj-lt"/>
              <a:buAutoNum type="alphaLcParenR"/>
            </a:pPr>
            <a:r>
              <a:rPr lang="en-US" dirty="0">
                <a:ea typeface="Times New Roman"/>
              </a:rPr>
              <a:t>Outline your work expectations from the beginning</a:t>
            </a:r>
          </a:p>
          <a:p>
            <a:pPr lvl="1">
              <a:lnSpc>
                <a:spcPct val="115000"/>
              </a:lnSpc>
              <a:spcBef>
                <a:spcPts val="0"/>
              </a:spcBef>
              <a:spcAft>
                <a:spcPts val="0"/>
              </a:spcAft>
              <a:buFont typeface="+mj-lt"/>
              <a:buAutoNum type="alphaLcParenR"/>
            </a:pPr>
            <a:r>
              <a:rPr lang="en-US" dirty="0">
                <a:ea typeface="Times New Roman"/>
              </a:rPr>
              <a:t>Send emails instead of talk in person</a:t>
            </a:r>
          </a:p>
          <a:p>
            <a:pPr lvl="1">
              <a:lnSpc>
                <a:spcPct val="115000"/>
              </a:lnSpc>
              <a:spcBef>
                <a:spcPts val="0"/>
              </a:spcBef>
              <a:spcAft>
                <a:spcPts val="0"/>
              </a:spcAft>
              <a:buFont typeface="+mj-lt"/>
              <a:buAutoNum type="alphaLcParenR"/>
            </a:pPr>
            <a:r>
              <a:rPr lang="en-US" dirty="0">
                <a:ea typeface="Times New Roman"/>
              </a:rPr>
              <a:t>Take more days off</a:t>
            </a:r>
          </a:p>
          <a:p>
            <a:pPr lvl="1">
              <a:lnSpc>
                <a:spcPct val="115000"/>
              </a:lnSpc>
              <a:spcBef>
                <a:spcPts val="0"/>
              </a:spcBef>
              <a:spcAft>
                <a:spcPts val="1000"/>
              </a:spcAft>
              <a:buFont typeface="+mj-lt"/>
              <a:buAutoNum type="alphaLcParenR"/>
            </a:pPr>
            <a:r>
              <a:rPr lang="en-US" dirty="0">
                <a:ea typeface="Times New Roman"/>
              </a:rPr>
              <a:t>Check in with your employees often</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disadvantage of micromanaging your employees?</a:t>
            </a:r>
          </a:p>
          <a:p>
            <a:pPr lvl="1">
              <a:lnSpc>
                <a:spcPct val="115000"/>
              </a:lnSpc>
              <a:spcBef>
                <a:spcPts val="0"/>
              </a:spcBef>
              <a:spcAft>
                <a:spcPts val="0"/>
              </a:spcAft>
              <a:buFont typeface="+mj-lt"/>
              <a:buAutoNum type="alphaLcParenR"/>
            </a:pPr>
            <a:r>
              <a:rPr lang="en-US" dirty="0">
                <a:ea typeface="Times New Roman"/>
              </a:rPr>
              <a:t>It can make you more tired</a:t>
            </a:r>
          </a:p>
          <a:p>
            <a:pPr lvl="1">
              <a:lnSpc>
                <a:spcPct val="115000"/>
              </a:lnSpc>
              <a:spcBef>
                <a:spcPts val="0"/>
              </a:spcBef>
              <a:spcAft>
                <a:spcPts val="0"/>
              </a:spcAft>
              <a:buFont typeface="+mj-lt"/>
              <a:buAutoNum type="alphaLcParenR"/>
            </a:pPr>
            <a:r>
              <a:rPr lang="en-US" dirty="0">
                <a:ea typeface="Times New Roman"/>
              </a:rPr>
              <a:t>Employees will feel as though you don’t get out enough</a:t>
            </a:r>
          </a:p>
          <a:p>
            <a:pPr lvl="1">
              <a:lnSpc>
                <a:spcPct val="115000"/>
              </a:lnSpc>
              <a:spcBef>
                <a:spcPts val="0"/>
              </a:spcBef>
              <a:spcAft>
                <a:spcPts val="0"/>
              </a:spcAft>
              <a:buFont typeface="+mj-lt"/>
              <a:buAutoNum type="alphaLcParenR"/>
            </a:pPr>
            <a:r>
              <a:rPr lang="en-US" dirty="0">
                <a:ea typeface="Times New Roman"/>
              </a:rPr>
              <a:t>You can find more mistakes than the employees</a:t>
            </a:r>
          </a:p>
          <a:p>
            <a:pPr lvl="1">
              <a:lnSpc>
                <a:spcPct val="115000"/>
              </a:lnSpc>
              <a:spcBef>
                <a:spcPts val="0"/>
              </a:spcBef>
              <a:spcAft>
                <a:spcPts val="1000"/>
              </a:spcAft>
              <a:buFont typeface="+mj-lt"/>
              <a:buAutoNum type="alphaLcParenR"/>
            </a:pPr>
            <a:r>
              <a:rPr lang="en-US" dirty="0">
                <a:ea typeface="Times New Roman"/>
              </a:rPr>
              <a:t>Employees can feel as though you don’t trust them</a:t>
            </a:r>
          </a:p>
          <a:p>
            <a:endParaRPr lang="en-US" dirty="0"/>
          </a:p>
        </p:txBody>
      </p:sp>
    </p:spTree>
    <p:extLst>
      <p:ext uri="{BB962C8B-B14F-4D97-AF65-F5344CB8AC3E}">
        <p14:creationId xmlns:p14="http://schemas.microsoft.com/office/powerpoint/2010/main" val="165214961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way to promote open and honest communication?</a:t>
            </a:r>
          </a:p>
          <a:p>
            <a:pPr lvl="1">
              <a:lnSpc>
                <a:spcPct val="115000"/>
              </a:lnSpc>
              <a:spcBef>
                <a:spcPts val="0"/>
              </a:spcBef>
              <a:spcAft>
                <a:spcPts val="0"/>
              </a:spcAft>
              <a:buFont typeface="+mj-lt"/>
              <a:buAutoNum type="alphaLcParenR"/>
            </a:pPr>
            <a:r>
              <a:rPr lang="en-US" dirty="0">
                <a:ea typeface="Times New Roman"/>
              </a:rPr>
              <a:t>Send a memo asking for comments</a:t>
            </a:r>
          </a:p>
          <a:p>
            <a:pPr lvl="1">
              <a:lnSpc>
                <a:spcPct val="115000"/>
              </a:lnSpc>
              <a:spcBef>
                <a:spcPts val="0"/>
              </a:spcBef>
              <a:spcAft>
                <a:spcPts val="0"/>
              </a:spcAft>
              <a:buFont typeface="+mj-lt"/>
              <a:buAutoNum type="alphaLcParenR"/>
            </a:pPr>
            <a:r>
              <a:rPr lang="en-US" dirty="0">
                <a:ea typeface="Times New Roman"/>
              </a:rPr>
              <a:t>Take time to listen to every employee</a:t>
            </a:r>
          </a:p>
          <a:p>
            <a:pPr lvl="1">
              <a:lnSpc>
                <a:spcPct val="115000"/>
              </a:lnSpc>
              <a:spcBef>
                <a:spcPts val="0"/>
              </a:spcBef>
              <a:spcAft>
                <a:spcPts val="0"/>
              </a:spcAft>
              <a:buFont typeface="+mj-lt"/>
              <a:buAutoNum type="alphaLcParenR"/>
            </a:pPr>
            <a:r>
              <a:rPr lang="en-US" dirty="0">
                <a:ea typeface="Times New Roman"/>
              </a:rPr>
              <a:t>Telling everyone what you feel about them</a:t>
            </a:r>
          </a:p>
          <a:p>
            <a:pPr lvl="1">
              <a:lnSpc>
                <a:spcPct val="115000"/>
              </a:lnSpc>
              <a:spcBef>
                <a:spcPts val="0"/>
              </a:spcBef>
              <a:spcAft>
                <a:spcPts val="1000"/>
              </a:spcAft>
              <a:buFont typeface="+mj-lt"/>
              <a:buAutoNum type="alphaLcParenR"/>
            </a:pPr>
            <a:r>
              <a:rPr lang="en-US" dirty="0">
                <a:ea typeface="Times New Roman"/>
              </a:rPr>
              <a:t>Asking everyone to take an employee satisfaction survey</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What is an advantage of having open and honest communication in the office?</a:t>
            </a:r>
          </a:p>
          <a:p>
            <a:pPr lvl="1">
              <a:lnSpc>
                <a:spcPct val="115000"/>
              </a:lnSpc>
              <a:spcBef>
                <a:spcPts val="0"/>
              </a:spcBef>
              <a:spcAft>
                <a:spcPts val="0"/>
              </a:spcAft>
              <a:buFont typeface="+mj-lt"/>
              <a:buAutoNum type="alphaLcParenR"/>
            </a:pPr>
            <a:r>
              <a:rPr lang="en-US" dirty="0">
                <a:ea typeface="Times New Roman"/>
              </a:rPr>
              <a:t>Employees feel they can be meaner</a:t>
            </a:r>
          </a:p>
          <a:p>
            <a:pPr lvl="1">
              <a:lnSpc>
                <a:spcPct val="115000"/>
              </a:lnSpc>
              <a:spcBef>
                <a:spcPts val="0"/>
              </a:spcBef>
              <a:spcAft>
                <a:spcPts val="0"/>
              </a:spcAft>
              <a:buFont typeface="+mj-lt"/>
              <a:buAutoNum type="alphaLcParenR"/>
            </a:pPr>
            <a:r>
              <a:rPr lang="en-US" dirty="0">
                <a:ea typeface="Times New Roman"/>
              </a:rPr>
              <a:t>Managers can tell employees when they are being annoying.</a:t>
            </a:r>
          </a:p>
          <a:p>
            <a:pPr lvl="1">
              <a:lnSpc>
                <a:spcPct val="115000"/>
              </a:lnSpc>
              <a:spcBef>
                <a:spcPts val="0"/>
              </a:spcBef>
              <a:spcAft>
                <a:spcPts val="0"/>
              </a:spcAft>
              <a:buFont typeface="+mj-lt"/>
              <a:buAutoNum type="alphaLcParenR"/>
            </a:pPr>
            <a:r>
              <a:rPr lang="en-US" dirty="0">
                <a:ea typeface="Times New Roman"/>
              </a:rPr>
              <a:t>Employees feel free to express themselves</a:t>
            </a:r>
          </a:p>
          <a:p>
            <a:pPr lvl="1">
              <a:lnSpc>
                <a:spcPct val="115000"/>
              </a:lnSpc>
              <a:spcBef>
                <a:spcPts val="0"/>
              </a:spcBef>
              <a:spcAft>
                <a:spcPts val="1000"/>
              </a:spcAft>
              <a:buFont typeface="+mj-lt"/>
              <a:buAutoNum type="alphaLcParenR"/>
            </a:pPr>
            <a:r>
              <a:rPr lang="en-US" dirty="0">
                <a:ea typeface="Times New Roman"/>
              </a:rPr>
              <a:t>Everyone has to watch what they say to each other</a:t>
            </a:r>
          </a:p>
        </p:txBody>
      </p:sp>
    </p:spTree>
    <p:extLst>
      <p:ext uri="{BB962C8B-B14F-4D97-AF65-F5344CB8AC3E}">
        <p14:creationId xmlns:p14="http://schemas.microsoft.com/office/powerpoint/2010/main" val="341054516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one benefit of rewarding employee incentive?</a:t>
            </a:r>
          </a:p>
          <a:p>
            <a:pPr lvl="1">
              <a:lnSpc>
                <a:spcPct val="115000"/>
              </a:lnSpc>
              <a:spcBef>
                <a:spcPts val="0"/>
              </a:spcBef>
              <a:spcAft>
                <a:spcPts val="0"/>
              </a:spcAft>
              <a:buFont typeface="+mj-lt"/>
              <a:buAutoNum type="alphaLcParenR"/>
            </a:pPr>
            <a:r>
              <a:rPr lang="en-US" dirty="0">
                <a:ea typeface="Times New Roman"/>
              </a:rPr>
              <a:t>Employees feel as though their hard work is noticed</a:t>
            </a:r>
          </a:p>
          <a:p>
            <a:pPr lvl="1">
              <a:lnSpc>
                <a:spcPct val="115000"/>
              </a:lnSpc>
              <a:spcBef>
                <a:spcPts val="0"/>
              </a:spcBef>
              <a:spcAft>
                <a:spcPts val="0"/>
              </a:spcAft>
              <a:buFont typeface="+mj-lt"/>
              <a:buAutoNum type="alphaLcParenR"/>
            </a:pPr>
            <a:r>
              <a:rPr lang="en-US" dirty="0">
                <a:ea typeface="Times New Roman"/>
              </a:rPr>
              <a:t>Employees don’t try to compete with each other</a:t>
            </a:r>
          </a:p>
          <a:p>
            <a:pPr lvl="1">
              <a:lnSpc>
                <a:spcPct val="115000"/>
              </a:lnSpc>
              <a:spcBef>
                <a:spcPts val="0"/>
              </a:spcBef>
              <a:spcAft>
                <a:spcPts val="0"/>
              </a:spcAft>
              <a:buFont typeface="+mj-lt"/>
              <a:buAutoNum type="alphaLcParenR"/>
            </a:pPr>
            <a:r>
              <a:rPr lang="en-US" dirty="0">
                <a:ea typeface="Times New Roman"/>
              </a:rPr>
              <a:t>Employees become motivated by prizes</a:t>
            </a:r>
          </a:p>
          <a:p>
            <a:pPr lvl="1">
              <a:lnSpc>
                <a:spcPct val="115000"/>
              </a:lnSpc>
              <a:spcBef>
                <a:spcPts val="0"/>
              </a:spcBef>
              <a:spcAft>
                <a:spcPts val="1000"/>
              </a:spcAft>
              <a:buFont typeface="+mj-lt"/>
              <a:buAutoNum type="alphaLcParenR"/>
            </a:pPr>
            <a:r>
              <a:rPr lang="en-US" dirty="0">
                <a:ea typeface="Times New Roman"/>
              </a:rPr>
              <a:t>Employees feel they should be rewarded all of the time</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one way to encourage employee initiative?</a:t>
            </a:r>
          </a:p>
          <a:p>
            <a:pPr lvl="1">
              <a:lnSpc>
                <a:spcPct val="115000"/>
              </a:lnSpc>
              <a:spcBef>
                <a:spcPts val="0"/>
              </a:spcBef>
              <a:spcAft>
                <a:spcPts val="0"/>
              </a:spcAft>
              <a:buFont typeface="+mj-lt"/>
              <a:buAutoNum type="alphaLcParenR"/>
            </a:pPr>
            <a:r>
              <a:rPr lang="en-US" dirty="0">
                <a:ea typeface="Times New Roman"/>
              </a:rPr>
              <a:t>Offer a set prize</a:t>
            </a:r>
          </a:p>
          <a:p>
            <a:pPr lvl="1">
              <a:lnSpc>
                <a:spcPct val="115000"/>
              </a:lnSpc>
              <a:spcBef>
                <a:spcPts val="0"/>
              </a:spcBef>
              <a:spcAft>
                <a:spcPts val="0"/>
              </a:spcAft>
              <a:buFont typeface="+mj-lt"/>
              <a:buAutoNum type="alphaLcParenR"/>
            </a:pPr>
            <a:r>
              <a:rPr lang="en-US" dirty="0">
                <a:ea typeface="Times New Roman"/>
              </a:rPr>
              <a:t>Praise initiative when you see it</a:t>
            </a:r>
          </a:p>
          <a:p>
            <a:pPr lvl="1">
              <a:lnSpc>
                <a:spcPct val="115000"/>
              </a:lnSpc>
              <a:spcBef>
                <a:spcPts val="0"/>
              </a:spcBef>
              <a:spcAft>
                <a:spcPts val="0"/>
              </a:spcAft>
              <a:buFont typeface="+mj-lt"/>
              <a:buAutoNum type="alphaLcParenR"/>
            </a:pPr>
            <a:r>
              <a:rPr lang="en-US" dirty="0">
                <a:ea typeface="Times New Roman"/>
              </a:rPr>
              <a:t>Make it a contest</a:t>
            </a:r>
          </a:p>
          <a:p>
            <a:pPr lvl="1">
              <a:lnSpc>
                <a:spcPct val="115000"/>
              </a:lnSpc>
              <a:spcBef>
                <a:spcPts val="0"/>
              </a:spcBef>
              <a:spcAft>
                <a:spcPts val="1000"/>
              </a:spcAft>
              <a:buFont typeface="+mj-lt"/>
              <a:buAutoNum type="alphaLcParenR"/>
            </a:pPr>
            <a:r>
              <a:rPr lang="en-US" dirty="0">
                <a:ea typeface="Times New Roman"/>
              </a:rPr>
              <a:t>Make it an evaluation requirement</a:t>
            </a:r>
          </a:p>
          <a:p>
            <a:endParaRPr lang="en-US" dirty="0"/>
          </a:p>
        </p:txBody>
      </p:sp>
    </p:spTree>
    <p:extLst>
      <p:ext uri="{BB962C8B-B14F-4D97-AF65-F5344CB8AC3E}">
        <p14:creationId xmlns:p14="http://schemas.microsoft.com/office/powerpoint/2010/main" val="3410545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Manager Management</a:t>
            </a:r>
          </a:p>
        </p:txBody>
      </p:sp>
    </p:spTree>
    <p:extLst>
      <p:ext uri="{BB962C8B-B14F-4D97-AF65-F5344CB8AC3E}">
        <p14:creationId xmlns:p14="http://schemas.microsoft.com/office/powerpoint/2010/main" val="121525179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way to trust and verify a manager’s work?</a:t>
            </a:r>
          </a:p>
          <a:p>
            <a:pPr lvl="1">
              <a:lnSpc>
                <a:spcPct val="115000"/>
              </a:lnSpc>
              <a:spcBef>
                <a:spcPts val="0"/>
              </a:spcBef>
              <a:spcAft>
                <a:spcPts val="0"/>
              </a:spcAft>
              <a:buFont typeface="+mj-lt"/>
              <a:buAutoNum type="alphaLcParenR"/>
            </a:pPr>
            <a:r>
              <a:rPr lang="en-US" dirty="0">
                <a:ea typeface="Times New Roman"/>
              </a:rPr>
              <a:t>Send timely memos to remind them of the due date</a:t>
            </a:r>
          </a:p>
          <a:p>
            <a:pPr lvl="1">
              <a:lnSpc>
                <a:spcPct val="115000"/>
              </a:lnSpc>
              <a:spcBef>
                <a:spcPts val="0"/>
              </a:spcBef>
              <a:spcAft>
                <a:spcPts val="0"/>
              </a:spcAft>
              <a:buFont typeface="+mj-lt"/>
              <a:buAutoNum type="alphaLcParenR"/>
            </a:pPr>
            <a:r>
              <a:rPr lang="en-US" dirty="0">
                <a:ea typeface="Times New Roman"/>
              </a:rPr>
              <a:t>Make scheduled, periodic follow up meetings</a:t>
            </a:r>
          </a:p>
          <a:p>
            <a:pPr lvl="1">
              <a:lnSpc>
                <a:spcPct val="115000"/>
              </a:lnSpc>
              <a:spcBef>
                <a:spcPts val="0"/>
              </a:spcBef>
              <a:spcAft>
                <a:spcPts val="0"/>
              </a:spcAft>
              <a:buFont typeface="+mj-lt"/>
              <a:buAutoNum type="alphaLcParenR"/>
            </a:pPr>
            <a:r>
              <a:rPr lang="en-US" dirty="0">
                <a:ea typeface="Times New Roman"/>
              </a:rPr>
              <a:t>Not asking any questions until they are finished</a:t>
            </a:r>
          </a:p>
          <a:p>
            <a:pPr lvl="1">
              <a:lnSpc>
                <a:spcPct val="115000"/>
              </a:lnSpc>
              <a:spcBef>
                <a:spcPts val="0"/>
              </a:spcBef>
              <a:spcAft>
                <a:spcPts val="1000"/>
              </a:spcAft>
              <a:buFont typeface="+mj-lt"/>
              <a:buAutoNum type="alphaLcParenR"/>
            </a:pPr>
            <a:r>
              <a:rPr lang="en-US" dirty="0">
                <a:ea typeface="Times New Roman"/>
              </a:rPr>
              <a:t>Check in with them at random</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What is an advantage of using the ‘trust but verify’ rule?</a:t>
            </a:r>
          </a:p>
          <a:p>
            <a:pPr lvl="1">
              <a:lnSpc>
                <a:spcPct val="115000"/>
              </a:lnSpc>
              <a:spcBef>
                <a:spcPts val="0"/>
              </a:spcBef>
              <a:spcAft>
                <a:spcPts val="0"/>
              </a:spcAft>
              <a:buFont typeface="+mj-lt"/>
              <a:buAutoNum type="alphaLcParenR"/>
            </a:pPr>
            <a:r>
              <a:rPr lang="en-US" dirty="0">
                <a:ea typeface="Times New Roman"/>
              </a:rPr>
              <a:t>It allows you to sneakily check on the manager’s work</a:t>
            </a:r>
          </a:p>
          <a:p>
            <a:pPr lvl="1">
              <a:lnSpc>
                <a:spcPct val="115000"/>
              </a:lnSpc>
              <a:spcBef>
                <a:spcPts val="0"/>
              </a:spcBef>
              <a:spcAft>
                <a:spcPts val="0"/>
              </a:spcAft>
              <a:buFont typeface="+mj-lt"/>
              <a:buAutoNum type="alphaLcParenR"/>
            </a:pPr>
            <a:r>
              <a:rPr lang="en-US" dirty="0">
                <a:ea typeface="Times New Roman"/>
              </a:rPr>
              <a:t>Managers feel as though they can goof off more</a:t>
            </a:r>
          </a:p>
          <a:p>
            <a:pPr lvl="1">
              <a:lnSpc>
                <a:spcPct val="115000"/>
              </a:lnSpc>
              <a:spcBef>
                <a:spcPts val="0"/>
              </a:spcBef>
              <a:spcAft>
                <a:spcPts val="0"/>
              </a:spcAft>
              <a:buFont typeface="+mj-lt"/>
              <a:buAutoNum type="alphaLcParenR"/>
            </a:pPr>
            <a:r>
              <a:rPr lang="en-US" dirty="0">
                <a:ea typeface="Times New Roman"/>
              </a:rPr>
              <a:t>It allows you to have a say in their work</a:t>
            </a:r>
          </a:p>
          <a:p>
            <a:pPr lvl="1">
              <a:lnSpc>
                <a:spcPct val="115000"/>
              </a:lnSpc>
              <a:spcBef>
                <a:spcPts val="0"/>
              </a:spcBef>
              <a:spcAft>
                <a:spcPts val="1000"/>
              </a:spcAft>
              <a:buFont typeface="+mj-lt"/>
              <a:buAutoNum type="alphaLcParenR"/>
            </a:pPr>
            <a:r>
              <a:rPr lang="en-US" dirty="0">
                <a:ea typeface="Times New Roman"/>
              </a:rPr>
              <a:t>Managers feel as though free to do a good job</a:t>
            </a:r>
          </a:p>
          <a:p>
            <a:endParaRPr lang="en-US" dirty="0"/>
          </a:p>
        </p:txBody>
      </p:sp>
    </p:spTree>
    <p:extLst>
      <p:ext uri="{BB962C8B-B14F-4D97-AF65-F5344CB8AC3E}">
        <p14:creationId xmlns:p14="http://schemas.microsoft.com/office/powerpoint/2010/main" val="341054516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way Michael is trusting, but verifying his team of managers?</a:t>
            </a:r>
          </a:p>
          <a:p>
            <a:pPr lvl="1">
              <a:lnSpc>
                <a:spcPct val="115000"/>
              </a:lnSpc>
              <a:spcBef>
                <a:spcPts val="0"/>
              </a:spcBef>
              <a:spcAft>
                <a:spcPts val="0"/>
              </a:spcAft>
              <a:buFont typeface="+mj-lt"/>
              <a:buAutoNum type="alphaLcParenR"/>
            </a:pPr>
            <a:r>
              <a:rPr lang="en-US" dirty="0">
                <a:ea typeface="Times New Roman"/>
              </a:rPr>
              <a:t>Asking them to send an email after completing certain steps.</a:t>
            </a:r>
          </a:p>
          <a:p>
            <a:pPr lvl="1">
              <a:lnSpc>
                <a:spcPct val="115000"/>
              </a:lnSpc>
              <a:spcBef>
                <a:spcPts val="0"/>
              </a:spcBef>
              <a:spcAft>
                <a:spcPts val="0"/>
              </a:spcAft>
              <a:buFont typeface="+mj-lt"/>
              <a:buAutoNum type="alphaLcParenR"/>
            </a:pPr>
            <a:r>
              <a:rPr lang="en-US" dirty="0">
                <a:ea typeface="Times New Roman"/>
              </a:rPr>
              <a:t>Told them what they are supposed to do</a:t>
            </a:r>
          </a:p>
          <a:p>
            <a:pPr lvl="1">
              <a:lnSpc>
                <a:spcPct val="115000"/>
              </a:lnSpc>
              <a:spcBef>
                <a:spcPts val="0"/>
              </a:spcBef>
              <a:spcAft>
                <a:spcPts val="0"/>
              </a:spcAft>
              <a:buFont typeface="+mj-lt"/>
              <a:buAutoNum type="alphaLcParenR"/>
            </a:pPr>
            <a:r>
              <a:rPr lang="en-US" dirty="0">
                <a:ea typeface="Times New Roman"/>
              </a:rPr>
              <a:t>Let them know he will check their progress himself</a:t>
            </a:r>
          </a:p>
          <a:p>
            <a:pPr lvl="1">
              <a:lnSpc>
                <a:spcPct val="115000"/>
              </a:lnSpc>
              <a:spcBef>
                <a:spcPts val="0"/>
              </a:spcBef>
              <a:spcAft>
                <a:spcPts val="1000"/>
              </a:spcAft>
              <a:buFont typeface="+mj-lt"/>
              <a:buAutoNum type="alphaLcParenR"/>
            </a:pPr>
            <a:r>
              <a:rPr lang="en-US" dirty="0">
                <a:ea typeface="Times New Roman"/>
              </a:rPr>
              <a:t>By asking them to not check in with him at all</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did Michael form the team of managers for?</a:t>
            </a:r>
          </a:p>
          <a:p>
            <a:pPr lvl="1">
              <a:lnSpc>
                <a:spcPct val="115000"/>
              </a:lnSpc>
              <a:spcBef>
                <a:spcPts val="0"/>
              </a:spcBef>
              <a:spcAft>
                <a:spcPts val="0"/>
              </a:spcAft>
              <a:buFont typeface="+mj-lt"/>
              <a:buAutoNum type="alphaLcParenR"/>
            </a:pPr>
            <a:r>
              <a:rPr lang="en-US" dirty="0">
                <a:ea typeface="Times New Roman"/>
              </a:rPr>
              <a:t>To help coordinate the company Christmas party</a:t>
            </a:r>
          </a:p>
          <a:p>
            <a:pPr lvl="1">
              <a:lnSpc>
                <a:spcPct val="115000"/>
              </a:lnSpc>
              <a:spcBef>
                <a:spcPts val="0"/>
              </a:spcBef>
              <a:spcAft>
                <a:spcPts val="0"/>
              </a:spcAft>
              <a:buFont typeface="+mj-lt"/>
              <a:buAutoNum type="alphaLcParenR"/>
            </a:pPr>
            <a:r>
              <a:rPr lang="en-US" dirty="0">
                <a:ea typeface="Times New Roman"/>
              </a:rPr>
              <a:t>To vote on the new assistant manager</a:t>
            </a:r>
          </a:p>
          <a:p>
            <a:pPr lvl="1">
              <a:lnSpc>
                <a:spcPct val="115000"/>
              </a:lnSpc>
              <a:spcBef>
                <a:spcPts val="0"/>
              </a:spcBef>
              <a:spcAft>
                <a:spcPts val="0"/>
              </a:spcAft>
              <a:buFont typeface="+mj-lt"/>
              <a:buAutoNum type="alphaLcParenR"/>
            </a:pPr>
            <a:r>
              <a:rPr lang="en-US" dirty="0">
                <a:ea typeface="Times New Roman"/>
              </a:rPr>
              <a:t>To complete a large project before its deadline</a:t>
            </a:r>
          </a:p>
          <a:p>
            <a:pPr lvl="1">
              <a:lnSpc>
                <a:spcPct val="115000"/>
              </a:lnSpc>
              <a:spcBef>
                <a:spcPts val="0"/>
              </a:spcBef>
              <a:spcAft>
                <a:spcPts val="1000"/>
              </a:spcAft>
              <a:buFont typeface="+mj-lt"/>
              <a:buAutoNum type="alphaLcParenR"/>
            </a:pPr>
            <a:r>
              <a:rPr lang="en-US" dirty="0">
                <a:ea typeface="Times New Roman"/>
              </a:rPr>
              <a:t>To assign new parking spots</a:t>
            </a:r>
          </a:p>
          <a:p>
            <a:endParaRPr lang="en-US" dirty="0"/>
          </a:p>
        </p:txBody>
      </p:sp>
    </p:spTree>
    <p:extLst>
      <p:ext uri="{BB962C8B-B14F-4D97-AF65-F5344CB8AC3E}">
        <p14:creationId xmlns:p14="http://schemas.microsoft.com/office/powerpoint/2010/main" val="341054516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way to prevent micromanaging?</a:t>
            </a:r>
          </a:p>
          <a:p>
            <a:pPr lvl="1">
              <a:lnSpc>
                <a:spcPct val="115000"/>
              </a:lnSpc>
              <a:spcBef>
                <a:spcPts val="0"/>
              </a:spcBef>
              <a:spcAft>
                <a:spcPts val="0"/>
              </a:spcAft>
              <a:buFont typeface="+mj-lt"/>
              <a:buAutoNum type="alphaLcParenR"/>
            </a:pPr>
            <a:r>
              <a:rPr lang="en-US" dirty="0">
                <a:solidFill>
                  <a:srgbClr val="FF0000"/>
                </a:solidFill>
                <a:ea typeface="Times New Roman"/>
              </a:rPr>
              <a:t>Outline your work expectations from the beginning</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Send emails instead of talk in person</a:t>
            </a:r>
          </a:p>
          <a:p>
            <a:pPr lvl="1">
              <a:lnSpc>
                <a:spcPct val="115000"/>
              </a:lnSpc>
              <a:spcBef>
                <a:spcPts val="0"/>
              </a:spcBef>
              <a:spcAft>
                <a:spcPts val="0"/>
              </a:spcAft>
              <a:buFont typeface="+mj-lt"/>
              <a:buAutoNum type="alphaLcParenR"/>
            </a:pPr>
            <a:r>
              <a:rPr lang="en-US" dirty="0">
                <a:ea typeface="Times New Roman"/>
              </a:rPr>
              <a:t>Take more days off</a:t>
            </a:r>
          </a:p>
          <a:p>
            <a:pPr lvl="1">
              <a:lnSpc>
                <a:spcPct val="115000"/>
              </a:lnSpc>
              <a:spcBef>
                <a:spcPts val="0"/>
              </a:spcBef>
              <a:spcAft>
                <a:spcPts val="1000"/>
              </a:spcAft>
              <a:buFont typeface="+mj-lt"/>
              <a:buAutoNum type="alphaLcParenR"/>
            </a:pPr>
            <a:r>
              <a:rPr lang="en-US" dirty="0">
                <a:ea typeface="Times New Roman"/>
              </a:rPr>
              <a:t>Check in with your employees often</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disadvantage of micromanaging your employees?</a:t>
            </a:r>
          </a:p>
          <a:p>
            <a:pPr lvl="1">
              <a:lnSpc>
                <a:spcPct val="115000"/>
              </a:lnSpc>
              <a:spcBef>
                <a:spcPts val="0"/>
              </a:spcBef>
              <a:spcAft>
                <a:spcPts val="0"/>
              </a:spcAft>
              <a:buFont typeface="+mj-lt"/>
              <a:buAutoNum type="alphaLcParenR"/>
            </a:pPr>
            <a:r>
              <a:rPr lang="en-US" dirty="0">
                <a:ea typeface="Times New Roman"/>
              </a:rPr>
              <a:t>It can make you more tired</a:t>
            </a:r>
          </a:p>
          <a:p>
            <a:pPr lvl="1">
              <a:lnSpc>
                <a:spcPct val="115000"/>
              </a:lnSpc>
              <a:spcBef>
                <a:spcPts val="0"/>
              </a:spcBef>
              <a:spcAft>
                <a:spcPts val="0"/>
              </a:spcAft>
              <a:buFont typeface="+mj-lt"/>
              <a:buAutoNum type="alphaLcParenR"/>
            </a:pPr>
            <a:r>
              <a:rPr lang="en-US" dirty="0">
                <a:ea typeface="Times New Roman"/>
              </a:rPr>
              <a:t>Employees will feel as though you don’t get out enough</a:t>
            </a:r>
          </a:p>
          <a:p>
            <a:pPr lvl="1">
              <a:lnSpc>
                <a:spcPct val="115000"/>
              </a:lnSpc>
              <a:spcBef>
                <a:spcPts val="0"/>
              </a:spcBef>
              <a:spcAft>
                <a:spcPts val="0"/>
              </a:spcAft>
              <a:buFont typeface="+mj-lt"/>
              <a:buAutoNum type="alphaLcParenR"/>
            </a:pPr>
            <a:r>
              <a:rPr lang="en-US" dirty="0">
                <a:ea typeface="Times New Roman"/>
              </a:rPr>
              <a:t>You can find more mistakes than the employees</a:t>
            </a:r>
          </a:p>
          <a:p>
            <a:pPr lvl="1">
              <a:lnSpc>
                <a:spcPct val="115000"/>
              </a:lnSpc>
              <a:spcBef>
                <a:spcPts val="0"/>
              </a:spcBef>
              <a:spcAft>
                <a:spcPts val="1000"/>
              </a:spcAft>
              <a:buFont typeface="+mj-lt"/>
              <a:buAutoNum type="alphaLcParenR"/>
            </a:pPr>
            <a:r>
              <a:rPr lang="en-US" dirty="0">
                <a:solidFill>
                  <a:srgbClr val="FF0000"/>
                </a:solidFill>
                <a:ea typeface="Times New Roman"/>
              </a:rPr>
              <a:t>Employees can feel as though you don’t trust them</a:t>
            </a:r>
            <a:endParaRPr lang="en-US" dirty="0">
              <a:ea typeface="Times New Roman"/>
            </a:endParaRPr>
          </a:p>
          <a:p>
            <a:endParaRPr lang="en-US" dirty="0"/>
          </a:p>
        </p:txBody>
      </p:sp>
    </p:spTree>
    <p:extLst>
      <p:ext uri="{BB962C8B-B14F-4D97-AF65-F5344CB8AC3E}">
        <p14:creationId xmlns:p14="http://schemas.microsoft.com/office/powerpoint/2010/main" val="200187608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way to promote open and honest communication?</a:t>
            </a:r>
          </a:p>
          <a:p>
            <a:pPr lvl="1">
              <a:lnSpc>
                <a:spcPct val="115000"/>
              </a:lnSpc>
              <a:spcBef>
                <a:spcPts val="0"/>
              </a:spcBef>
              <a:spcAft>
                <a:spcPts val="0"/>
              </a:spcAft>
              <a:buFont typeface="+mj-lt"/>
              <a:buAutoNum type="alphaLcParenR"/>
            </a:pPr>
            <a:r>
              <a:rPr lang="en-US" dirty="0">
                <a:ea typeface="Times New Roman"/>
              </a:rPr>
              <a:t>Send a memo asking for comments</a:t>
            </a:r>
          </a:p>
          <a:p>
            <a:pPr lvl="1">
              <a:lnSpc>
                <a:spcPct val="115000"/>
              </a:lnSpc>
              <a:spcBef>
                <a:spcPts val="0"/>
              </a:spcBef>
              <a:spcAft>
                <a:spcPts val="0"/>
              </a:spcAft>
              <a:buFont typeface="+mj-lt"/>
              <a:buAutoNum type="alphaLcParenR"/>
            </a:pPr>
            <a:r>
              <a:rPr lang="en-US" dirty="0">
                <a:solidFill>
                  <a:srgbClr val="FF0000"/>
                </a:solidFill>
                <a:ea typeface="Times New Roman"/>
              </a:rPr>
              <a:t>Take time to listen to every employee</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Telling everyone what you feel about them</a:t>
            </a:r>
          </a:p>
          <a:p>
            <a:pPr lvl="1">
              <a:lnSpc>
                <a:spcPct val="115000"/>
              </a:lnSpc>
              <a:spcBef>
                <a:spcPts val="0"/>
              </a:spcBef>
              <a:spcAft>
                <a:spcPts val="1000"/>
              </a:spcAft>
              <a:buFont typeface="+mj-lt"/>
              <a:buAutoNum type="alphaLcParenR"/>
            </a:pPr>
            <a:r>
              <a:rPr lang="en-US" dirty="0">
                <a:ea typeface="Times New Roman"/>
              </a:rPr>
              <a:t>Asking everyone to take an employee satisfaction survey</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What is an advantage of having open and honest communication in the office?</a:t>
            </a:r>
          </a:p>
          <a:p>
            <a:pPr lvl="1">
              <a:lnSpc>
                <a:spcPct val="115000"/>
              </a:lnSpc>
              <a:spcBef>
                <a:spcPts val="0"/>
              </a:spcBef>
              <a:spcAft>
                <a:spcPts val="0"/>
              </a:spcAft>
              <a:buFont typeface="+mj-lt"/>
              <a:buAutoNum type="alphaLcParenR"/>
            </a:pPr>
            <a:r>
              <a:rPr lang="en-US" dirty="0">
                <a:ea typeface="Times New Roman"/>
              </a:rPr>
              <a:t>Employees feel they can be meaner</a:t>
            </a:r>
          </a:p>
          <a:p>
            <a:pPr lvl="1">
              <a:lnSpc>
                <a:spcPct val="115000"/>
              </a:lnSpc>
              <a:spcBef>
                <a:spcPts val="0"/>
              </a:spcBef>
              <a:spcAft>
                <a:spcPts val="0"/>
              </a:spcAft>
              <a:buFont typeface="+mj-lt"/>
              <a:buAutoNum type="alphaLcParenR"/>
            </a:pPr>
            <a:r>
              <a:rPr lang="en-US" dirty="0">
                <a:ea typeface="Times New Roman"/>
              </a:rPr>
              <a:t>Managers can tell employees when they are being annoying.</a:t>
            </a:r>
          </a:p>
          <a:p>
            <a:pPr lvl="1">
              <a:lnSpc>
                <a:spcPct val="115000"/>
              </a:lnSpc>
              <a:spcBef>
                <a:spcPts val="0"/>
              </a:spcBef>
              <a:spcAft>
                <a:spcPts val="0"/>
              </a:spcAft>
              <a:buFont typeface="+mj-lt"/>
              <a:buAutoNum type="alphaLcParenR"/>
            </a:pPr>
            <a:r>
              <a:rPr lang="en-US" dirty="0">
                <a:solidFill>
                  <a:srgbClr val="FF0000"/>
                </a:solidFill>
                <a:ea typeface="Times New Roman"/>
              </a:rPr>
              <a:t>Employees feel free to express themselves</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Everyone has to watch what they say to each other</a:t>
            </a:r>
          </a:p>
        </p:txBody>
      </p:sp>
    </p:spTree>
    <p:extLst>
      <p:ext uri="{BB962C8B-B14F-4D97-AF65-F5344CB8AC3E}">
        <p14:creationId xmlns:p14="http://schemas.microsoft.com/office/powerpoint/2010/main" val="298523224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one benefit of rewarding employee incentive?</a:t>
            </a:r>
          </a:p>
          <a:p>
            <a:pPr lvl="1">
              <a:lnSpc>
                <a:spcPct val="115000"/>
              </a:lnSpc>
              <a:spcBef>
                <a:spcPts val="0"/>
              </a:spcBef>
              <a:spcAft>
                <a:spcPts val="0"/>
              </a:spcAft>
              <a:buFont typeface="+mj-lt"/>
              <a:buAutoNum type="alphaLcParenR"/>
            </a:pPr>
            <a:r>
              <a:rPr lang="en-US" dirty="0">
                <a:solidFill>
                  <a:srgbClr val="FF0000"/>
                </a:solidFill>
                <a:ea typeface="Times New Roman"/>
              </a:rPr>
              <a:t>Employees feel as though their hard work is noticed</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Employees don’t try to compete with each other</a:t>
            </a:r>
          </a:p>
          <a:p>
            <a:pPr lvl="1">
              <a:lnSpc>
                <a:spcPct val="115000"/>
              </a:lnSpc>
              <a:spcBef>
                <a:spcPts val="0"/>
              </a:spcBef>
              <a:spcAft>
                <a:spcPts val="0"/>
              </a:spcAft>
              <a:buFont typeface="+mj-lt"/>
              <a:buAutoNum type="alphaLcParenR"/>
            </a:pPr>
            <a:r>
              <a:rPr lang="en-US" dirty="0">
                <a:ea typeface="Times New Roman"/>
              </a:rPr>
              <a:t>Employees become motivated by prizes</a:t>
            </a:r>
          </a:p>
          <a:p>
            <a:pPr lvl="1">
              <a:lnSpc>
                <a:spcPct val="115000"/>
              </a:lnSpc>
              <a:spcBef>
                <a:spcPts val="0"/>
              </a:spcBef>
              <a:spcAft>
                <a:spcPts val="1000"/>
              </a:spcAft>
              <a:buFont typeface="+mj-lt"/>
              <a:buAutoNum type="alphaLcParenR"/>
            </a:pPr>
            <a:r>
              <a:rPr lang="en-US" dirty="0">
                <a:ea typeface="Times New Roman"/>
              </a:rPr>
              <a:t>Employees feel they should be rewarded all of the time</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one way to encourage employee initiative?</a:t>
            </a:r>
          </a:p>
          <a:p>
            <a:pPr lvl="1">
              <a:lnSpc>
                <a:spcPct val="115000"/>
              </a:lnSpc>
              <a:spcBef>
                <a:spcPts val="0"/>
              </a:spcBef>
              <a:spcAft>
                <a:spcPts val="0"/>
              </a:spcAft>
              <a:buFont typeface="+mj-lt"/>
              <a:buAutoNum type="alphaLcParenR"/>
            </a:pPr>
            <a:r>
              <a:rPr lang="en-US" dirty="0">
                <a:ea typeface="Times New Roman"/>
              </a:rPr>
              <a:t>Offer a set prize</a:t>
            </a:r>
          </a:p>
          <a:p>
            <a:pPr lvl="1">
              <a:lnSpc>
                <a:spcPct val="115000"/>
              </a:lnSpc>
              <a:spcBef>
                <a:spcPts val="0"/>
              </a:spcBef>
              <a:spcAft>
                <a:spcPts val="0"/>
              </a:spcAft>
              <a:buFont typeface="+mj-lt"/>
              <a:buAutoNum type="alphaLcParenR"/>
            </a:pPr>
            <a:r>
              <a:rPr lang="en-US" dirty="0">
                <a:solidFill>
                  <a:srgbClr val="FF0000"/>
                </a:solidFill>
                <a:ea typeface="Times New Roman"/>
              </a:rPr>
              <a:t>Praise initiative when you see it</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Make it a contest</a:t>
            </a:r>
          </a:p>
          <a:p>
            <a:pPr lvl="1">
              <a:lnSpc>
                <a:spcPct val="115000"/>
              </a:lnSpc>
              <a:spcBef>
                <a:spcPts val="0"/>
              </a:spcBef>
              <a:spcAft>
                <a:spcPts val="1000"/>
              </a:spcAft>
              <a:buFont typeface="+mj-lt"/>
              <a:buAutoNum type="alphaLcParenR"/>
            </a:pPr>
            <a:r>
              <a:rPr lang="en-US" dirty="0">
                <a:ea typeface="Times New Roman"/>
              </a:rPr>
              <a:t>Make it an evaluation requirement</a:t>
            </a:r>
          </a:p>
          <a:p>
            <a:endParaRPr lang="en-US" dirty="0"/>
          </a:p>
        </p:txBody>
      </p:sp>
    </p:spTree>
    <p:extLst>
      <p:ext uri="{BB962C8B-B14F-4D97-AF65-F5344CB8AC3E}">
        <p14:creationId xmlns:p14="http://schemas.microsoft.com/office/powerpoint/2010/main" val="285840714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way to trust and verify a manager’s work?</a:t>
            </a:r>
          </a:p>
          <a:p>
            <a:pPr lvl="1">
              <a:lnSpc>
                <a:spcPct val="115000"/>
              </a:lnSpc>
              <a:spcBef>
                <a:spcPts val="0"/>
              </a:spcBef>
              <a:spcAft>
                <a:spcPts val="0"/>
              </a:spcAft>
              <a:buFont typeface="+mj-lt"/>
              <a:buAutoNum type="alphaLcParenR"/>
            </a:pPr>
            <a:r>
              <a:rPr lang="en-US" dirty="0">
                <a:ea typeface="Times New Roman"/>
              </a:rPr>
              <a:t>Send timely memos to remind them of the due date</a:t>
            </a:r>
          </a:p>
          <a:p>
            <a:pPr lvl="1">
              <a:lnSpc>
                <a:spcPct val="115000"/>
              </a:lnSpc>
              <a:spcBef>
                <a:spcPts val="0"/>
              </a:spcBef>
              <a:spcAft>
                <a:spcPts val="0"/>
              </a:spcAft>
              <a:buFont typeface="+mj-lt"/>
              <a:buAutoNum type="alphaLcParenR"/>
            </a:pPr>
            <a:r>
              <a:rPr lang="en-US" dirty="0">
                <a:solidFill>
                  <a:srgbClr val="FF0000"/>
                </a:solidFill>
                <a:ea typeface="Times New Roman"/>
              </a:rPr>
              <a:t>Make scheduled, periodic follow up meetings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Not asking any questions until they are finished</a:t>
            </a:r>
          </a:p>
          <a:p>
            <a:pPr lvl="1">
              <a:lnSpc>
                <a:spcPct val="115000"/>
              </a:lnSpc>
              <a:spcBef>
                <a:spcPts val="0"/>
              </a:spcBef>
              <a:spcAft>
                <a:spcPts val="1000"/>
              </a:spcAft>
              <a:buFont typeface="+mj-lt"/>
              <a:buAutoNum type="alphaLcParenR"/>
            </a:pPr>
            <a:r>
              <a:rPr lang="en-US" dirty="0">
                <a:ea typeface="Times New Roman"/>
              </a:rPr>
              <a:t>Check in with them at random</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What is an advantage of using the ‘trust but verify’ rule?</a:t>
            </a:r>
          </a:p>
          <a:p>
            <a:pPr lvl="1">
              <a:lnSpc>
                <a:spcPct val="115000"/>
              </a:lnSpc>
              <a:spcBef>
                <a:spcPts val="0"/>
              </a:spcBef>
              <a:spcAft>
                <a:spcPts val="0"/>
              </a:spcAft>
              <a:buFont typeface="+mj-lt"/>
              <a:buAutoNum type="alphaLcParenR"/>
            </a:pPr>
            <a:r>
              <a:rPr lang="en-US" dirty="0">
                <a:ea typeface="Times New Roman"/>
              </a:rPr>
              <a:t>It allows you to sneakily check on the manager’s work</a:t>
            </a:r>
          </a:p>
          <a:p>
            <a:pPr lvl="1">
              <a:lnSpc>
                <a:spcPct val="115000"/>
              </a:lnSpc>
              <a:spcBef>
                <a:spcPts val="0"/>
              </a:spcBef>
              <a:spcAft>
                <a:spcPts val="0"/>
              </a:spcAft>
              <a:buFont typeface="+mj-lt"/>
              <a:buAutoNum type="alphaLcParenR"/>
            </a:pPr>
            <a:r>
              <a:rPr lang="en-US" dirty="0">
                <a:ea typeface="Times New Roman"/>
              </a:rPr>
              <a:t>Managers feel as though they can goof off more</a:t>
            </a:r>
          </a:p>
          <a:p>
            <a:pPr lvl="1">
              <a:lnSpc>
                <a:spcPct val="115000"/>
              </a:lnSpc>
              <a:spcBef>
                <a:spcPts val="0"/>
              </a:spcBef>
              <a:spcAft>
                <a:spcPts val="0"/>
              </a:spcAft>
              <a:buFont typeface="+mj-lt"/>
              <a:buAutoNum type="alphaLcParenR"/>
            </a:pPr>
            <a:r>
              <a:rPr lang="en-US" dirty="0">
                <a:ea typeface="Times New Roman"/>
              </a:rPr>
              <a:t>It allows you to have a say in their work</a:t>
            </a:r>
          </a:p>
          <a:p>
            <a:pPr lvl="1">
              <a:lnSpc>
                <a:spcPct val="115000"/>
              </a:lnSpc>
              <a:spcBef>
                <a:spcPts val="0"/>
              </a:spcBef>
              <a:spcAft>
                <a:spcPts val="1000"/>
              </a:spcAft>
              <a:buFont typeface="+mj-lt"/>
              <a:buAutoNum type="alphaLcParenR"/>
            </a:pPr>
            <a:r>
              <a:rPr lang="en-US" dirty="0">
                <a:solidFill>
                  <a:srgbClr val="FF0000"/>
                </a:solidFill>
                <a:ea typeface="Times New Roman"/>
              </a:rPr>
              <a:t>Managers feel as though free to do a good job</a:t>
            </a:r>
            <a:endParaRPr lang="en-US" dirty="0">
              <a:ea typeface="Times New Roman"/>
            </a:endParaRPr>
          </a:p>
          <a:p>
            <a:endParaRPr lang="en-US" dirty="0"/>
          </a:p>
        </p:txBody>
      </p:sp>
    </p:spTree>
    <p:extLst>
      <p:ext uri="{BB962C8B-B14F-4D97-AF65-F5344CB8AC3E}">
        <p14:creationId xmlns:p14="http://schemas.microsoft.com/office/powerpoint/2010/main" val="367827023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Eight: Review Questions</a:t>
            </a:r>
          </a:p>
        </p:txBody>
      </p:sp>
      <p:sp>
        <p:nvSpPr>
          <p:cNvPr id="389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way Michael is trusting, but verifying his team of managers?</a:t>
            </a:r>
          </a:p>
          <a:p>
            <a:pPr lvl="1">
              <a:lnSpc>
                <a:spcPct val="115000"/>
              </a:lnSpc>
              <a:spcBef>
                <a:spcPts val="0"/>
              </a:spcBef>
              <a:spcAft>
                <a:spcPts val="0"/>
              </a:spcAft>
              <a:buFont typeface="+mj-lt"/>
              <a:buAutoNum type="alphaLcParenR"/>
            </a:pPr>
            <a:r>
              <a:rPr lang="en-US" dirty="0">
                <a:solidFill>
                  <a:srgbClr val="FF0000"/>
                </a:solidFill>
                <a:ea typeface="Times New Roman"/>
              </a:rPr>
              <a:t>Asking them to send an email after completing certain steps.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Told them what they are supposed to do</a:t>
            </a:r>
          </a:p>
          <a:p>
            <a:pPr lvl="1">
              <a:lnSpc>
                <a:spcPct val="115000"/>
              </a:lnSpc>
              <a:spcBef>
                <a:spcPts val="0"/>
              </a:spcBef>
              <a:spcAft>
                <a:spcPts val="0"/>
              </a:spcAft>
              <a:buFont typeface="+mj-lt"/>
              <a:buAutoNum type="alphaLcParenR"/>
            </a:pPr>
            <a:r>
              <a:rPr lang="en-US" dirty="0">
                <a:ea typeface="Times New Roman"/>
              </a:rPr>
              <a:t>Let them know he will check their progress himself</a:t>
            </a:r>
          </a:p>
          <a:p>
            <a:pPr lvl="1">
              <a:lnSpc>
                <a:spcPct val="115000"/>
              </a:lnSpc>
              <a:spcBef>
                <a:spcPts val="0"/>
              </a:spcBef>
              <a:spcAft>
                <a:spcPts val="1000"/>
              </a:spcAft>
              <a:buFont typeface="+mj-lt"/>
              <a:buAutoNum type="alphaLcParenR"/>
            </a:pPr>
            <a:r>
              <a:rPr lang="en-US" dirty="0">
                <a:ea typeface="Times New Roman"/>
              </a:rPr>
              <a:t>By asking them to not check in with him at all</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did Michael form the team of managers for?</a:t>
            </a:r>
          </a:p>
          <a:p>
            <a:pPr lvl="1">
              <a:lnSpc>
                <a:spcPct val="115000"/>
              </a:lnSpc>
              <a:spcBef>
                <a:spcPts val="0"/>
              </a:spcBef>
              <a:spcAft>
                <a:spcPts val="0"/>
              </a:spcAft>
              <a:buFont typeface="+mj-lt"/>
              <a:buAutoNum type="alphaLcParenR"/>
            </a:pPr>
            <a:r>
              <a:rPr lang="en-US" dirty="0">
                <a:ea typeface="Times New Roman"/>
              </a:rPr>
              <a:t>To help coordinate the company Christmas party</a:t>
            </a:r>
          </a:p>
          <a:p>
            <a:pPr lvl="1">
              <a:lnSpc>
                <a:spcPct val="115000"/>
              </a:lnSpc>
              <a:spcBef>
                <a:spcPts val="0"/>
              </a:spcBef>
              <a:spcAft>
                <a:spcPts val="0"/>
              </a:spcAft>
              <a:buFont typeface="+mj-lt"/>
              <a:buAutoNum type="alphaLcParenR"/>
            </a:pPr>
            <a:r>
              <a:rPr lang="en-US" dirty="0">
                <a:ea typeface="Times New Roman"/>
              </a:rPr>
              <a:t>To vote on the new assistant manager</a:t>
            </a:r>
          </a:p>
          <a:p>
            <a:pPr lvl="1">
              <a:lnSpc>
                <a:spcPct val="115000"/>
              </a:lnSpc>
              <a:spcBef>
                <a:spcPts val="0"/>
              </a:spcBef>
              <a:spcAft>
                <a:spcPts val="0"/>
              </a:spcAft>
              <a:buFont typeface="+mj-lt"/>
              <a:buAutoNum type="alphaLcParenR"/>
            </a:pPr>
            <a:r>
              <a:rPr lang="en-US" dirty="0">
                <a:solidFill>
                  <a:srgbClr val="FF0000"/>
                </a:solidFill>
                <a:ea typeface="Times New Roman"/>
              </a:rPr>
              <a:t>To complete a large project before its deadline</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To assign new parking spots</a:t>
            </a:r>
          </a:p>
          <a:p>
            <a:endParaRPr lang="en-US" dirty="0"/>
          </a:p>
        </p:txBody>
      </p:sp>
    </p:spTree>
    <p:extLst>
      <p:ext uri="{BB962C8B-B14F-4D97-AF65-F5344CB8AC3E}">
        <p14:creationId xmlns:p14="http://schemas.microsoft.com/office/powerpoint/2010/main" val="6400416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Autofit/>
          </a:bodyPr>
          <a:lstStyle/>
          <a:p>
            <a:r>
              <a:rPr lang="en-US" dirty="0"/>
              <a:t>Module Nine: When an Employee Complains About Their Manager</a:t>
            </a:r>
          </a:p>
        </p:txBody>
      </p:sp>
      <p:sp>
        <p:nvSpPr>
          <p:cNvPr id="39940"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2400" i="1" dirty="0">
                <a:latin typeface="Cambria"/>
                <a:ea typeface="Times New Roman"/>
                <a:cs typeface="Calibri"/>
              </a:rPr>
              <a:t>The quality of our lives depends not on whether or not we have conflicts, but on how we respond to them</a:t>
            </a:r>
            <a:endParaRPr lang="en-US" sz="2400" dirty="0">
              <a:ea typeface="Times New Roman"/>
              <a:cs typeface="Calibri"/>
            </a:endParaRPr>
          </a:p>
          <a:p>
            <a:pPr marL="0" marR="0" algn="ctr">
              <a:lnSpc>
                <a:spcPct val="115000"/>
              </a:lnSpc>
              <a:spcBef>
                <a:spcPts val="0"/>
              </a:spcBef>
              <a:spcAft>
                <a:spcPts val="1000"/>
              </a:spcAft>
            </a:pPr>
            <a:r>
              <a:rPr lang="en-US" sz="2400" b="1" i="1" dirty="0">
                <a:latin typeface="Cambria"/>
                <a:ea typeface="Times New Roman"/>
                <a:cs typeface="Calibri"/>
              </a:rPr>
              <a:t>Tom Crum</a:t>
            </a:r>
            <a:endParaRPr lang="en-US" sz="2400" dirty="0">
              <a:ea typeface="Times New Roman"/>
              <a:cs typeface="Calibri"/>
            </a:endParaRPr>
          </a:p>
        </p:txBody>
      </p:sp>
      <p:sp>
        <p:nvSpPr>
          <p:cNvPr id="39939" name="Content Placeholder 2"/>
          <p:cNvSpPr>
            <a:spLocks noGrp="1"/>
          </p:cNvSpPr>
          <p:nvPr>
            <p:ph type="body" sz="quarter" idx="11"/>
          </p:nvPr>
        </p:nvSpPr>
        <p:spPr/>
        <p:txBody>
          <a:bodyPr>
            <a:normAutofit/>
          </a:bodyPr>
          <a:lstStyle/>
          <a:p>
            <a:pPr marL="0"/>
            <a:r>
              <a:rPr lang="en-US" dirty="0"/>
              <a:t>They can be troublesome or even annoying, effectively handling a complaint and resolving the issue can not only boost employee morale, but it can provide everyone with constructive feedback that can aide in a solution.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4F2EC40-EA86-4879-A473-AA6B7D9DC43F}"/>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noAutofit/>
          </a:bodyPr>
          <a:lstStyle/>
          <a:p>
            <a:r>
              <a:rPr lang="en-US" dirty="0"/>
              <a:t>Keep the Information Confidential</a:t>
            </a:r>
          </a:p>
        </p:txBody>
      </p:sp>
      <p:grpSp>
        <p:nvGrpSpPr>
          <p:cNvPr id="2" name="Group 1">
            <a:extLst>
              <a:ext uri="{FF2B5EF4-FFF2-40B4-BE49-F238E27FC236}">
                <a16:creationId xmlns:a16="http://schemas.microsoft.com/office/drawing/2014/main" id="{AECB8E65-375A-4571-AADA-6A80EDC73A7A}"/>
              </a:ext>
            </a:extLst>
          </p:cNvPr>
          <p:cNvGrpSpPr/>
          <p:nvPr/>
        </p:nvGrpSpPr>
        <p:grpSpPr>
          <a:xfrm>
            <a:off x="457200" y="1600200"/>
            <a:ext cx="8229600" cy="4523752"/>
            <a:chOff x="457200" y="1600200"/>
            <a:chExt cx="8229600" cy="4523752"/>
          </a:xfrm>
        </p:grpSpPr>
        <p:sp>
          <p:nvSpPr>
            <p:cNvPr id="4" name="Freeform: Shape 3">
              <a:extLst>
                <a:ext uri="{FF2B5EF4-FFF2-40B4-BE49-F238E27FC236}">
                  <a16:creationId xmlns:a16="http://schemas.microsoft.com/office/drawing/2014/main" id="{004C1C81-C2A9-4231-ABD8-70DDEF9C616F}"/>
                </a:ext>
              </a:extLst>
            </p:cNvPr>
            <p:cNvSpPr/>
            <p:nvPr/>
          </p:nvSpPr>
          <p:spPr>
            <a:xfrm>
              <a:off x="457200" y="16002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kern="1200" dirty="0"/>
                <a:t>They won’t be singled out</a:t>
              </a:r>
            </a:p>
          </p:txBody>
        </p:sp>
        <p:sp>
          <p:nvSpPr>
            <p:cNvPr id="5" name="Freeform: Shape 4">
              <a:extLst>
                <a:ext uri="{FF2B5EF4-FFF2-40B4-BE49-F238E27FC236}">
                  <a16:creationId xmlns:a16="http://schemas.microsoft.com/office/drawing/2014/main" id="{6D71EDC6-22EC-42A3-B5B5-EE281B3A1428}"/>
                </a:ext>
              </a:extLst>
            </p:cNvPr>
            <p:cNvSpPr/>
            <p:nvPr/>
          </p:nvSpPr>
          <p:spPr>
            <a:xfrm>
              <a:off x="2772000" y="3133900"/>
              <a:ext cx="3600000" cy="1458562"/>
            </a:xfrm>
            <a:custGeom>
              <a:avLst/>
              <a:gdLst>
                <a:gd name="connsiteX0" fmla="*/ 0 w 3600000"/>
                <a:gd name="connsiteY0" fmla="*/ 0 h 1458562"/>
                <a:gd name="connsiteX1" fmla="*/ 3600000 w 3600000"/>
                <a:gd name="connsiteY1" fmla="*/ 0 h 1458562"/>
                <a:gd name="connsiteX2" fmla="*/ 3600000 w 3600000"/>
                <a:gd name="connsiteY2" fmla="*/ 1458562 h 1458562"/>
                <a:gd name="connsiteX3" fmla="*/ 0 w 3600000"/>
                <a:gd name="connsiteY3" fmla="*/ 1458562 h 1458562"/>
                <a:gd name="connsiteX4" fmla="*/ 0 w 360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000" h="1458562">
                  <a:moveTo>
                    <a:pt x="0" y="0"/>
                  </a:moveTo>
                  <a:lnTo>
                    <a:pt x="3600000" y="0"/>
                  </a:lnTo>
                  <a:lnTo>
                    <a:pt x="36000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kern="1200" dirty="0"/>
                <a:t>Instill trust</a:t>
              </a:r>
            </a:p>
          </p:txBody>
        </p:sp>
        <p:sp>
          <p:nvSpPr>
            <p:cNvPr id="6" name="Freeform: Shape 5">
              <a:extLst>
                <a:ext uri="{FF2B5EF4-FFF2-40B4-BE49-F238E27FC236}">
                  <a16:creationId xmlns:a16="http://schemas.microsoft.com/office/drawing/2014/main" id="{BF267827-D7D1-49E1-84DC-7832D26DD102}"/>
                </a:ext>
              </a:extLst>
            </p:cNvPr>
            <p:cNvSpPr/>
            <p:nvPr/>
          </p:nvSpPr>
          <p:spPr>
            <a:xfrm>
              <a:off x="1871999" y="4665390"/>
              <a:ext cx="5400000" cy="1458562"/>
            </a:xfrm>
            <a:custGeom>
              <a:avLst/>
              <a:gdLst>
                <a:gd name="connsiteX0" fmla="*/ 0 w 5400000"/>
                <a:gd name="connsiteY0" fmla="*/ 0 h 1458562"/>
                <a:gd name="connsiteX1" fmla="*/ 5400000 w 5400000"/>
                <a:gd name="connsiteY1" fmla="*/ 0 h 1458562"/>
                <a:gd name="connsiteX2" fmla="*/ 5400000 w 5400000"/>
                <a:gd name="connsiteY2" fmla="*/ 1458562 h 1458562"/>
                <a:gd name="connsiteX3" fmla="*/ 0 w 5400000"/>
                <a:gd name="connsiteY3" fmla="*/ 1458562 h 1458562"/>
                <a:gd name="connsiteX4" fmla="*/ 0 w 540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1458562">
                  <a:moveTo>
                    <a:pt x="0" y="0"/>
                  </a:moveTo>
                  <a:lnTo>
                    <a:pt x="5400000" y="0"/>
                  </a:lnTo>
                  <a:lnTo>
                    <a:pt x="540000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kern="1200" dirty="0"/>
                <a:t>Offer alternative</a:t>
              </a:r>
            </a:p>
          </p:txBody>
        </p:sp>
      </p:gr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F712FDA-CAEE-42EB-A90C-3A0DF3E68C66}"/>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noAutofit/>
          </a:bodyPr>
          <a:lstStyle/>
          <a:p>
            <a:r>
              <a:rPr lang="en-US" dirty="0"/>
              <a:t>Gather Information from Both Sides</a:t>
            </a:r>
          </a:p>
        </p:txBody>
      </p:sp>
      <p:grpSp>
        <p:nvGrpSpPr>
          <p:cNvPr id="2" name="Group 1">
            <a:extLst>
              <a:ext uri="{FF2B5EF4-FFF2-40B4-BE49-F238E27FC236}">
                <a16:creationId xmlns:a16="http://schemas.microsoft.com/office/drawing/2014/main" id="{7C7043BB-8702-4EBE-914B-54A86D0FC886}"/>
              </a:ext>
            </a:extLst>
          </p:cNvPr>
          <p:cNvGrpSpPr/>
          <p:nvPr/>
        </p:nvGrpSpPr>
        <p:grpSpPr>
          <a:xfrm>
            <a:off x="457200" y="1611381"/>
            <a:ext cx="8229600" cy="4503600"/>
            <a:chOff x="457200" y="1611381"/>
            <a:chExt cx="8229600" cy="4503600"/>
          </a:xfrm>
        </p:grpSpPr>
        <p:sp>
          <p:nvSpPr>
            <p:cNvPr id="4" name="Freeform: Shape 3">
              <a:extLst>
                <a:ext uri="{FF2B5EF4-FFF2-40B4-BE49-F238E27FC236}">
                  <a16:creationId xmlns:a16="http://schemas.microsoft.com/office/drawing/2014/main" id="{973E945B-2918-4C49-92CF-60EFBDDB220C}"/>
                </a:ext>
              </a:extLst>
            </p:cNvPr>
            <p:cNvSpPr/>
            <p:nvPr/>
          </p:nvSpPr>
          <p:spPr>
            <a:xfrm>
              <a:off x="457200" y="1611381"/>
              <a:ext cx="8229600" cy="1432080"/>
            </a:xfrm>
            <a:custGeom>
              <a:avLst/>
              <a:gdLst>
                <a:gd name="connsiteX0" fmla="*/ 0 w 8229600"/>
                <a:gd name="connsiteY0" fmla="*/ 238685 h 1432080"/>
                <a:gd name="connsiteX1" fmla="*/ 238685 w 8229600"/>
                <a:gd name="connsiteY1" fmla="*/ 0 h 1432080"/>
                <a:gd name="connsiteX2" fmla="*/ 7990915 w 8229600"/>
                <a:gd name="connsiteY2" fmla="*/ 0 h 1432080"/>
                <a:gd name="connsiteX3" fmla="*/ 8229600 w 8229600"/>
                <a:gd name="connsiteY3" fmla="*/ 238685 h 1432080"/>
                <a:gd name="connsiteX4" fmla="*/ 8229600 w 8229600"/>
                <a:gd name="connsiteY4" fmla="*/ 1193395 h 1432080"/>
                <a:gd name="connsiteX5" fmla="*/ 7990915 w 8229600"/>
                <a:gd name="connsiteY5" fmla="*/ 1432080 h 1432080"/>
                <a:gd name="connsiteX6" fmla="*/ 238685 w 8229600"/>
                <a:gd name="connsiteY6" fmla="*/ 1432080 h 1432080"/>
                <a:gd name="connsiteX7" fmla="*/ 0 w 8229600"/>
                <a:gd name="connsiteY7" fmla="*/ 1193395 h 1432080"/>
                <a:gd name="connsiteX8" fmla="*/ 0 w 8229600"/>
                <a:gd name="connsiteY8" fmla="*/ 238685 h 143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2080">
                  <a:moveTo>
                    <a:pt x="0" y="238685"/>
                  </a:moveTo>
                  <a:cubicBezTo>
                    <a:pt x="0" y="106863"/>
                    <a:pt x="106863" y="0"/>
                    <a:pt x="238685" y="0"/>
                  </a:cubicBezTo>
                  <a:lnTo>
                    <a:pt x="7990915" y="0"/>
                  </a:lnTo>
                  <a:cubicBezTo>
                    <a:pt x="8122737" y="0"/>
                    <a:pt x="8229600" y="106863"/>
                    <a:pt x="8229600" y="238685"/>
                  </a:cubicBezTo>
                  <a:lnTo>
                    <a:pt x="8229600" y="1193395"/>
                  </a:lnTo>
                  <a:cubicBezTo>
                    <a:pt x="8229600" y="1325217"/>
                    <a:pt x="8122737" y="1432080"/>
                    <a:pt x="7990915" y="1432080"/>
                  </a:cubicBezTo>
                  <a:lnTo>
                    <a:pt x="238685" y="1432080"/>
                  </a:lnTo>
                  <a:cubicBezTo>
                    <a:pt x="106863" y="1432080"/>
                    <a:pt x="0" y="1325217"/>
                    <a:pt x="0" y="1193395"/>
                  </a:cubicBezTo>
                  <a:lnTo>
                    <a:pt x="0" y="238685"/>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7068" tIns="207068" rIns="207068" bIns="207068" numCol="1" spcCol="1270" anchor="ctr" anchorCtr="0">
              <a:noAutofit/>
            </a:bodyPr>
            <a:lstStyle/>
            <a:p>
              <a:pPr marL="0" lvl="0" indent="0" algn="l" defTabSz="1600200">
                <a:lnSpc>
                  <a:spcPct val="90000"/>
                </a:lnSpc>
                <a:spcBef>
                  <a:spcPct val="0"/>
                </a:spcBef>
                <a:spcAft>
                  <a:spcPct val="35000"/>
                </a:spcAft>
                <a:buNone/>
              </a:pPr>
              <a:r>
                <a:rPr lang="en-US" sz="3600" kern="1200" dirty="0"/>
                <a:t>Take time to hear both side of the situation</a:t>
              </a:r>
            </a:p>
          </p:txBody>
        </p:sp>
        <p:sp>
          <p:nvSpPr>
            <p:cNvPr id="5" name="Freeform: Shape 4">
              <a:extLst>
                <a:ext uri="{FF2B5EF4-FFF2-40B4-BE49-F238E27FC236}">
                  <a16:creationId xmlns:a16="http://schemas.microsoft.com/office/drawing/2014/main" id="{488F5161-2F90-4190-8EC1-994AF632C386}"/>
                </a:ext>
              </a:extLst>
            </p:cNvPr>
            <p:cNvSpPr/>
            <p:nvPr/>
          </p:nvSpPr>
          <p:spPr>
            <a:xfrm>
              <a:off x="457200" y="3147141"/>
              <a:ext cx="8229600" cy="1432080"/>
            </a:xfrm>
            <a:custGeom>
              <a:avLst/>
              <a:gdLst>
                <a:gd name="connsiteX0" fmla="*/ 0 w 8229600"/>
                <a:gd name="connsiteY0" fmla="*/ 238685 h 1432080"/>
                <a:gd name="connsiteX1" fmla="*/ 238685 w 8229600"/>
                <a:gd name="connsiteY1" fmla="*/ 0 h 1432080"/>
                <a:gd name="connsiteX2" fmla="*/ 7990915 w 8229600"/>
                <a:gd name="connsiteY2" fmla="*/ 0 h 1432080"/>
                <a:gd name="connsiteX3" fmla="*/ 8229600 w 8229600"/>
                <a:gd name="connsiteY3" fmla="*/ 238685 h 1432080"/>
                <a:gd name="connsiteX4" fmla="*/ 8229600 w 8229600"/>
                <a:gd name="connsiteY4" fmla="*/ 1193395 h 1432080"/>
                <a:gd name="connsiteX5" fmla="*/ 7990915 w 8229600"/>
                <a:gd name="connsiteY5" fmla="*/ 1432080 h 1432080"/>
                <a:gd name="connsiteX6" fmla="*/ 238685 w 8229600"/>
                <a:gd name="connsiteY6" fmla="*/ 1432080 h 1432080"/>
                <a:gd name="connsiteX7" fmla="*/ 0 w 8229600"/>
                <a:gd name="connsiteY7" fmla="*/ 1193395 h 1432080"/>
                <a:gd name="connsiteX8" fmla="*/ 0 w 8229600"/>
                <a:gd name="connsiteY8" fmla="*/ 238685 h 143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2080">
                  <a:moveTo>
                    <a:pt x="0" y="238685"/>
                  </a:moveTo>
                  <a:cubicBezTo>
                    <a:pt x="0" y="106863"/>
                    <a:pt x="106863" y="0"/>
                    <a:pt x="238685" y="0"/>
                  </a:cubicBezTo>
                  <a:lnTo>
                    <a:pt x="7990915" y="0"/>
                  </a:lnTo>
                  <a:cubicBezTo>
                    <a:pt x="8122737" y="0"/>
                    <a:pt x="8229600" y="106863"/>
                    <a:pt x="8229600" y="238685"/>
                  </a:cubicBezTo>
                  <a:lnTo>
                    <a:pt x="8229600" y="1193395"/>
                  </a:lnTo>
                  <a:cubicBezTo>
                    <a:pt x="8229600" y="1325217"/>
                    <a:pt x="8122737" y="1432080"/>
                    <a:pt x="7990915" y="1432080"/>
                  </a:cubicBezTo>
                  <a:lnTo>
                    <a:pt x="238685" y="1432080"/>
                  </a:lnTo>
                  <a:cubicBezTo>
                    <a:pt x="106863" y="1432080"/>
                    <a:pt x="0" y="1325217"/>
                    <a:pt x="0" y="1193395"/>
                  </a:cubicBezTo>
                  <a:lnTo>
                    <a:pt x="0" y="238685"/>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07068" tIns="207068" rIns="207068" bIns="207068" numCol="1" spcCol="1270" anchor="ctr" anchorCtr="0">
              <a:noAutofit/>
            </a:bodyPr>
            <a:lstStyle/>
            <a:p>
              <a:pPr marL="0" lvl="0" indent="0" algn="l" defTabSz="1600200">
                <a:lnSpc>
                  <a:spcPct val="90000"/>
                </a:lnSpc>
                <a:spcBef>
                  <a:spcPct val="0"/>
                </a:spcBef>
                <a:spcAft>
                  <a:spcPct val="35000"/>
                </a:spcAft>
                <a:buNone/>
              </a:pPr>
              <a:r>
                <a:rPr lang="en-US" sz="3600" kern="1200" dirty="0"/>
                <a:t>Hold private, individual meetings </a:t>
              </a:r>
            </a:p>
          </p:txBody>
        </p:sp>
        <p:sp>
          <p:nvSpPr>
            <p:cNvPr id="6" name="Freeform: Shape 5">
              <a:extLst>
                <a:ext uri="{FF2B5EF4-FFF2-40B4-BE49-F238E27FC236}">
                  <a16:creationId xmlns:a16="http://schemas.microsoft.com/office/drawing/2014/main" id="{B94D098E-9628-4887-8450-1DBD8428C4B3}"/>
                </a:ext>
              </a:extLst>
            </p:cNvPr>
            <p:cNvSpPr/>
            <p:nvPr/>
          </p:nvSpPr>
          <p:spPr>
            <a:xfrm>
              <a:off x="457200" y="4682901"/>
              <a:ext cx="8229600" cy="1432080"/>
            </a:xfrm>
            <a:custGeom>
              <a:avLst/>
              <a:gdLst>
                <a:gd name="connsiteX0" fmla="*/ 0 w 8229600"/>
                <a:gd name="connsiteY0" fmla="*/ 238685 h 1432080"/>
                <a:gd name="connsiteX1" fmla="*/ 238685 w 8229600"/>
                <a:gd name="connsiteY1" fmla="*/ 0 h 1432080"/>
                <a:gd name="connsiteX2" fmla="*/ 7990915 w 8229600"/>
                <a:gd name="connsiteY2" fmla="*/ 0 h 1432080"/>
                <a:gd name="connsiteX3" fmla="*/ 8229600 w 8229600"/>
                <a:gd name="connsiteY3" fmla="*/ 238685 h 1432080"/>
                <a:gd name="connsiteX4" fmla="*/ 8229600 w 8229600"/>
                <a:gd name="connsiteY4" fmla="*/ 1193395 h 1432080"/>
                <a:gd name="connsiteX5" fmla="*/ 7990915 w 8229600"/>
                <a:gd name="connsiteY5" fmla="*/ 1432080 h 1432080"/>
                <a:gd name="connsiteX6" fmla="*/ 238685 w 8229600"/>
                <a:gd name="connsiteY6" fmla="*/ 1432080 h 1432080"/>
                <a:gd name="connsiteX7" fmla="*/ 0 w 8229600"/>
                <a:gd name="connsiteY7" fmla="*/ 1193395 h 1432080"/>
                <a:gd name="connsiteX8" fmla="*/ 0 w 8229600"/>
                <a:gd name="connsiteY8" fmla="*/ 238685 h 143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2080">
                  <a:moveTo>
                    <a:pt x="0" y="238685"/>
                  </a:moveTo>
                  <a:cubicBezTo>
                    <a:pt x="0" y="106863"/>
                    <a:pt x="106863" y="0"/>
                    <a:pt x="238685" y="0"/>
                  </a:cubicBezTo>
                  <a:lnTo>
                    <a:pt x="7990915" y="0"/>
                  </a:lnTo>
                  <a:cubicBezTo>
                    <a:pt x="8122737" y="0"/>
                    <a:pt x="8229600" y="106863"/>
                    <a:pt x="8229600" y="238685"/>
                  </a:cubicBezTo>
                  <a:lnTo>
                    <a:pt x="8229600" y="1193395"/>
                  </a:lnTo>
                  <a:cubicBezTo>
                    <a:pt x="8229600" y="1325217"/>
                    <a:pt x="8122737" y="1432080"/>
                    <a:pt x="7990915" y="1432080"/>
                  </a:cubicBezTo>
                  <a:lnTo>
                    <a:pt x="238685" y="1432080"/>
                  </a:lnTo>
                  <a:cubicBezTo>
                    <a:pt x="106863" y="1432080"/>
                    <a:pt x="0" y="1325217"/>
                    <a:pt x="0" y="1193395"/>
                  </a:cubicBezTo>
                  <a:lnTo>
                    <a:pt x="0" y="238685"/>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07068" tIns="207068" rIns="207068" bIns="207068" numCol="1" spcCol="1270" anchor="ctr" anchorCtr="0">
              <a:noAutofit/>
            </a:bodyPr>
            <a:lstStyle/>
            <a:p>
              <a:pPr marL="0" lvl="0" indent="0" algn="l" defTabSz="1600200">
                <a:lnSpc>
                  <a:spcPct val="90000"/>
                </a:lnSpc>
                <a:spcBef>
                  <a:spcPct val="0"/>
                </a:spcBef>
                <a:spcAft>
                  <a:spcPct val="35000"/>
                </a:spcAft>
                <a:buNone/>
              </a:pPr>
              <a:r>
                <a:rPr lang="en-US" sz="3600" kern="1200" dirty="0"/>
                <a:t>Be objective – avoid picking sides or becoming bias</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r>
              <a:rPr lang="en-US" dirty="0"/>
              <a:t>Module One: Getting Started</a:t>
            </a:r>
          </a:p>
        </p:txBody>
      </p:sp>
      <p:sp>
        <p:nvSpPr>
          <p:cNvPr id="6148"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2400" i="1" dirty="0">
                <a:latin typeface="Cambria"/>
                <a:ea typeface="Times New Roman"/>
                <a:cs typeface="Calibri"/>
              </a:rPr>
              <a:t>Management is efficiency while climbing the ladder of success; leadership determines whether the ladder is leaning against the right wall.</a:t>
            </a:r>
            <a:endParaRPr lang="en-US" sz="2400" dirty="0">
              <a:ea typeface="Times New Roman"/>
              <a:cs typeface="Calibri"/>
            </a:endParaRPr>
          </a:p>
          <a:p>
            <a:pPr marL="0" marR="0" algn="ctr">
              <a:lnSpc>
                <a:spcPct val="115000"/>
              </a:lnSpc>
              <a:spcBef>
                <a:spcPts val="0"/>
              </a:spcBef>
              <a:spcAft>
                <a:spcPts val="1000"/>
              </a:spcAft>
            </a:pPr>
            <a:r>
              <a:rPr lang="en-US" sz="2400" b="1" i="1" dirty="0">
                <a:latin typeface="Cambria"/>
                <a:ea typeface="Times New Roman"/>
                <a:cs typeface="Calibri"/>
              </a:rPr>
              <a:t>Stephen R. Covey</a:t>
            </a:r>
            <a:endParaRPr lang="en-US" sz="2400" dirty="0">
              <a:ea typeface="Times New Roman"/>
              <a:cs typeface="Calibri"/>
            </a:endParaRPr>
          </a:p>
          <a:p>
            <a:endParaRPr lang="en-US" sz="2400" dirty="0"/>
          </a:p>
        </p:txBody>
      </p:sp>
      <p:sp>
        <p:nvSpPr>
          <p:cNvPr id="6147" name="Content Placeholder 2"/>
          <p:cNvSpPr>
            <a:spLocks noGrp="1"/>
          </p:cNvSpPr>
          <p:nvPr>
            <p:ph type="body" sz="quarter" idx="11"/>
          </p:nvPr>
        </p:nvSpPr>
        <p:spPr/>
        <p:txBody>
          <a:bodyPr/>
          <a:lstStyle/>
          <a:p>
            <a:pPr marL="0"/>
            <a:r>
              <a:rPr lang="en-US" dirty="0"/>
              <a:t>Every manager is a different personality type and learns differently.  But with some helpful tools and tips, you can help them become great managers that will continue to grow and succeed with their new teams.</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252B4AB-372B-418F-A495-E7B0817BD89B}"/>
              </a:ext>
            </a:extLst>
          </p:cNvPr>
          <p:cNvSpPr>
            <a:spLocks noGrp="1"/>
          </p:cNvSpPr>
          <p:nvPr>
            <p:ph sz="quarter" idx="11"/>
          </p:nvPr>
        </p:nvSpPr>
        <p:spPr/>
        <p:txBody>
          <a:bodyPr/>
          <a:lstStyle/>
          <a:p>
            <a:endParaRPr lang="en-US"/>
          </a:p>
        </p:txBody>
      </p:sp>
      <p:sp>
        <p:nvSpPr>
          <p:cNvPr id="43010" name="Title 1"/>
          <p:cNvSpPr>
            <a:spLocks noGrp="1"/>
          </p:cNvSpPr>
          <p:nvPr>
            <p:ph type="title"/>
          </p:nvPr>
        </p:nvSpPr>
        <p:spPr/>
        <p:txBody>
          <a:bodyPr/>
          <a:lstStyle/>
          <a:p>
            <a:r>
              <a:rPr lang="en-US" dirty="0"/>
              <a:t>Coach or Delegate the Solution</a:t>
            </a:r>
          </a:p>
        </p:txBody>
      </p:sp>
      <p:grpSp>
        <p:nvGrpSpPr>
          <p:cNvPr id="2" name="Group 1">
            <a:extLst>
              <a:ext uri="{FF2B5EF4-FFF2-40B4-BE49-F238E27FC236}">
                <a16:creationId xmlns:a16="http://schemas.microsoft.com/office/drawing/2014/main" id="{CDCA7A27-4D01-4048-98EB-08EDC5648842}"/>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136CDC22-60E9-4E99-A1ED-EF358D0500E1}"/>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9DDBF759-E8BF-42A0-962D-2EA2737A3D5B}"/>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Help to get back on track</a:t>
              </a:r>
            </a:p>
          </p:txBody>
        </p:sp>
        <p:sp>
          <p:nvSpPr>
            <p:cNvPr id="6" name="Rectangle 5">
              <a:extLst>
                <a:ext uri="{FF2B5EF4-FFF2-40B4-BE49-F238E27FC236}">
                  <a16:creationId xmlns:a16="http://schemas.microsoft.com/office/drawing/2014/main" id="{DF0D85B8-4647-47FB-BC2F-E752AD5EC6EF}"/>
                </a:ext>
              </a:extLst>
            </p:cNvPr>
            <p:cNvSpPr/>
            <p:nvPr/>
          </p:nvSpPr>
          <p:spPr>
            <a:xfrm>
              <a:off x="457200" y="3685701"/>
              <a:ext cx="8229600" cy="856800"/>
            </a:xfrm>
            <a:prstGeom prst="rect">
              <a:avLst/>
            </a:pr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7FACBBF8-9504-40E1-B460-29A02F32F80C}"/>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Try not to be directly involved</a:t>
              </a:r>
            </a:p>
          </p:txBody>
        </p:sp>
        <p:sp>
          <p:nvSpPr>
            <p:cNvPr id="8" name="Rectangle 7">
              <a:extLst>
                <a:ext uri="{FF2B5EF4-FFF2-40B4-BE49-F238E27FC236}">
                  <a16:creationId xmlns:a16="http://schemas.microsoft.com/office/drawing/2014/main" id="{9E14888F-2312-4BAD-B54A-956A2ED09579}"/>
                </a:ext>
              </a:extLst>
            </p:cNvPr>
            <p:cNvSpPr/>
            <p:nvPr/>
          </p:nvSpPr>
          <p:spPr>
            <a:xfrm>
              <a:off x="457200" y="5227941"/>
              <a:ext cx="8229600" cy="856800"/>
            </a:xfrm>
            <a:prstGeom prst="rect">
              <a:avLst/>
            </a:pr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F581B071-6349-4FED-A496-12D07343D976}"/>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Ensure everyone knows you support them</a:t>
              </a:r>
            </a:p>
          </p:txBody>
        </p:sp>
      </p:gr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0FCC748C-348C-4B99-92EF-8429E3050EB6}"/>
              </a:ext>
            </a:extLst>
          </p:cNvPr>
          <p:cNvSpPr>
            <a:spLocks noGrp="1"/>
          </p:cNvSpPr>
          <p:nvPr>
            <p:ph sz="quarter" idx="11"/>
          </p:nvPr>
        </p:nvSpPr>
        <p:spPr/>
        <p:txBody>
          <a:bodyPr/>
          <a:lstStyle/>
          <a:p>
            <a:endParaRPr lang="en-US"/>
          </a:p>
        </p:txBody>
      </p:sp>
      <p:sp>
        <p:nvSpPr>
          <p:cNvPr id="44034" name="Title 1"/>
          <p:cNvSpPr>
            <a:spLocks noGrp="1"/>
          </p:cNvSpPr>
          <p:nvPr>
            <p:ph type="title"/>
          </p:nvPr>
        </p:nvSpPr>
        <p:spPr/>
        <p:txBody>
          <a:bodyPr>
            <a:noAutofit/>
          </a:bodyPr>
          <a:lstStyle/>
          <a:p>
            <a:r>
              <a:rPr lang="en-US" dirty="0"/>
              <a:t>Follow-up with the Manager or Employee</a:t>
            </a:r>
          </a:p>
        </p:txBody>
      </p:sp>
      <p:grpSp>
        <p:nvGrpSpPr>
          <p:cNvPr id="2" name="Group 1">
            <a:extLst>
              <a:ext uri="{FF2B5EF4-FFF2-40B4-BE49-F238E27FC236}">
                <a16:creationId xmlns:a16="http://schemas.microsoft.com/office/drawing/2014/main" id="{FD05C476-81CE-4095-80AC-243EA600618A}"/>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2E34D04C-2DEF-4159-9F7F-773138B9E581}"/>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08B42A9A-2092-4D3B-BA93-D883F1C2F023}"/>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Issue still resolved?</a:t>
              </a:r>
            </a:p>
          </p:txBody>
        </p:sp>
        <p:sp>
          <p:nvSpPr>
            <p:cNvPr id="6" name="Oval 5">
              <a:extLst>
                <a:ext uri="{FF2B5EF4-FFF2-40B4-BE49-F238E27FC236}">
                  <a16:creationId xmlns:a16="http://schemas.microsoft.com/office/drawing/2014/main" id="{D6AD6255-5BF6-4EA6-8D98-229B22D21D44}"/>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F01FF23-F93E-4AA4-B15B-E2EB76459FCD}"/>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Is there a better solution?</a:t>
              </a:r>
            </a:p>
          </p:txBody>
        </p:sp>
        <p:sp>
          <p:nvSpPr>
            <p:cNvPr id="8" name="Oval 7">
              <a:extLst>
                <a:ext uri="{FF2B5EF4-FFF2-40B4-BE49-F238E27FC236}">
                  <a16:creationId xmlns:a16="http://schemas.microsoft.com/office/drawing/2014/main" id="{E4A38E16-45B1-4281-8DA5-4B1C139ADAC4}"/>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E38F066-C8A8-42C2-9B30-A0EEDF7A4623}"/>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Offer additional resources if needed</a:t>
              </a:r>
            </a:p>
          </p:txBody>
        </p:sp>
        <p:sp>
          <p:nvSpPr>
            <p:cNvPr id="10" name="Oval 9">
              <a:extLst>
                <a:ext uri="{FF2B5EF4-FFF2-40B4-BE49-F238E27FC236}">
                  <a16:creationId xmlns:a16="http://schemas.microsoft.com/office/drawing/2014/main" id="{16E9E7D3-2C32-4D9F-A08D-F936C6B0F27D}"/>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6D760A50-8893-4652-9A45-529D73BD56FD}"/>
              </a:ext>
            </a:extLst>
          </p:cNvPr>
          <p:cNvSpPr>
            <a:spLocks noGrp="1"/>
          </p:cNvSpPr>
          <p:nvPr>
            <p:ph sz="quarter" idx="11"/>
          </p:nvPr>
        </p:nvSpPr>
        <p:spPr/>
        <p:txBody>
          <a:bodyPr/>
          <a:lstStyle/>
          <a:p>
            <a:endParaRPr lang="en-US"/>
          </a:p>
        </p:txBody>
      </p:sp>
      <p:sp>
        <p:nvSpPr>
          <p:cNvPr id="44034"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57616CE5-FDFF-4A19-9EAC-4DE4C9AAE1B7}"/>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2971E706-8608-47E7-A09C-DF1595A96867}"/>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Nicole has been approached by Samuel, who wants to make a complaint</a:t>
              </a:r>
            </a:p>
          </p:txBody>
        </p:sp>
        <p:sp>
          <p:nvSpPr>
            <p:cNvPr id="5" name="Rectangle: Rounded Corners 4">
              <a:extLst>
                <a:ext uri="{FF2B5EF4-FFF2-40B4-BE49-F238E27FC236}">
                  <a16:creationId xmlns:a16="http://schemas.microsoft.com/office/drawing/2014/main" id="{7F5CAA40-FD66-45C8-BFAD-A64109304527}"/>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3FC0651A-610C-4943-AEC6-008F8CCC5AFB}"/>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a:t>Nicole allows him to speak privately in her office</a:t>
              </a:r>
            </a:p>
          </p:txBody>
        </p:sp>
        <p:sp>
          <p:nvSpPr>
            <p:cNvPr id="7" name="Rectangle: Rounded Corners 6">
              <a:extLst>
                <a:ext uri="{FF2B5EF4-FFF2-40B4-BE49-F238E27FC236}">
                  <a16:creationId xmlns:a16="http://schemas.microsoft.com/office/drawing/2014/main" id="{FE46289C-3106-4061-9224-C3E140974432}"/>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D5FCDFEC-C29D-462E-B964-27D92475BB56}"/>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a:t>After he leaves, Nicole speaks privately with Erica</a:t>
              </a:r>
            </a:p>
          </p:txBody>
        </p:sp>
        <p:sp>
          <p:nvSpPr>
            <p:cNvPr id="9" name="Rectangle: Rounded Corners 8">
              <a:extLst>
                <a:ext uri="{FF2B5EF4-FFF2-40B4-BE49-F238E27FC236}">
                  <a16:creationId xmlns:a16="http://schemas.microsoft.com/office/drawing/2014/main" id="{D2AB61D0-DBD0-4628-8DAA-B254D4C5F84F}"/>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C70BA8DF-5C8C-464D-8A61-0BDC0757A3B3}"/>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a:t>When they were finished, Nicole spoke with Samuel again and let him know that the issue had been resolved</a:t>
              </a:r>
            </a:p>
          </p:txBody>
        </p:sp>
      </p:grpSp>
    </p:spTree>
    <p:extLst>
      <p:ext uri="{BB962C8B-B14F-4D97-AF65-F5344CB8AC3E}">
        <p14:creationId xmlns:p14="http://schemas.microsoft.com/office/powerpoint/2010/main" val="166097864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Why is it important to keep information from a complaint confidential?</a:t>
            </a:r>
          </a:p>
          <a:p>
            <a:pPr lvl="1">
              <a:lnSpc>
                <a:spcPct val="115000"/>
              </a:lnSpc>
              <a:spcBef>
                <a:spcPts val="0"/>
              </a:spcBef>
              <a:spcAft>
                <a:spcPts val="0"/>
              </a:spcAft>
              <a:buFont typeface="+mj-lt"/>
              <a:buAutoNum type="alphaLcParenR"/>
            </a:pPr>
            <a:r>
              <a:rPr lang="en-US" dirty="0">
                <a:ea typeface="Times New Roman"/>
              </a:rPr>
              <a:t>It lets the employee feel safe about making a complaint</a:t>
            </a:r>
          </a:p>
          <a:p>
            <a:pPr lvl="1">
              <a:lnSpc>
                <a:spcPct val="115000"/>
              </a:lnSpc>
              <a:spcBef>
                <a:spcPts val="0"/>
              </a:spcBef>
              <a:spcAft>
                <a:spcPts val="0"/>
              </a:spcAft>
              <a:buFont typeface="+mj-lt"/>
              <a:buAutoNum type="alphaLcParenR"/>
            </a:pPr>
            <a:r>
              <a:rPr lang="en-US" dirty="0">
                <a:ea typeface="Times New Roman"/>
              </a:rPr>
              <a:t>It makes the supervisor feel more comfortable</a:t>
            </a:r>
          </a:p>
          <a:p>
            <a:pPr lvl="1">
              <a:lnSpc>
                <a:spcPct val="115000"/>
              </a:lnSpc>
              <a:spcBef>
                <a:spcPts val="0"/>
              </a:spcBef>
              <a:spcAft>
                <a:spcPts val="0"/>
              </a:spcAft>
              <a:buFont typeface="+mj-lt"/>
              <a:buAutoNum type="alphaLcParenR"/>
            </a:pPr>
            <a:r>
              <a:rPr lang="en-US" dirty="0">
                <a:ea typeface="Times New Roman"/>
              </a:rPr>
              <a:t>It creates less paperwork</a:t>
            </a:r>
          </a:p>
          <a:p>
            <a:pPr lvl="1">
              <a:lnSpc>
                <a:spcPct val="115000"/>
              </a:lnSpc>
              <a:spcBef>
                <a:spcPts val="0"/>
              </a:spcBef>
              <a:spcAft>
                <a:spcPts val="1000"/>
              </a:spcAft>
              <a:buFont typeface="+mj-lt"/>
              <a:buAutoNum type="alphaLcParenR"/>
            </a:pPr>
            <a:r>
              <a:rPr lang="en-US" dirty="0">
                <a:ea typeface="Times New Roman"/>
              </a:rPr>
              <a:t>It lets the employees say mean things anonymously</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How can a supervisor ensure that the information from a complaint is kept confidential?</a:t>
            </a:r>
          </a:p>
          <a:p>
            <a:pPr lvl="1">
              <a:lnSpc>
                <a:spcPct val="115000"/>
              </a:lnSpc>
              <a:spcBef>
                <a:spcPts val="0"/>
              </a:spcBef>
              <a:spcAft>
                <a:spcPts val="0"/>
              </a:spcAft>
              <a:buFont typeface="+mj-lt"/>
              <a:buAutoNum type="alphaLcParenR"/>
              <a:tabLst>
                <a:tab pos="1085850" algn="l"/>
              </a:tabLst>
            </a:pPr>
            <a:r>
              <a:rPr lang="en-US" dirty="0">
                <a:ea typeface="Times New Roman"/>
              </a:rPr>
              <a:t>By sending information over email</a:t>
            </a:r>
          </a:p>
          <a:p>
            <a:pPr lvl="1">
              <a:lnSpc>
                <a:spcPct val="115000"/>
              </a:lnSpc>
              <a:spcBef>
                <a:spcPts val="0"/>
              </a:spcBef>
              <a:spcAft>
                <a:spcPts val="0"/>
              </a:spcAft>
              <a:buFont typeface="+mj-lt"/>
              <a:buAutoNum type="alphaLcParenR"/>
              <a:tabLst>
                <a:tab pos="1085850" algn="l"/>
              </a:tabLst>
            </a:pPr>
            <a:r>
              <a:rPr lang="en-US" dirty="0">
                <a:ea typeface="Times New Roman"/>
              </a:rPr>
              <a:t>By sending it to human resources to mark in the employee’s profile</a:t>
            </a:r>
          </a:p>
          <a:p>
            <a:pPr lvl="1">
              <a:lnSpc>
                <a:spcPct val="115000"/>
              </a:lnSpc>
              <a:spcBef>
                <a:spcPts val="0"/>
              </a:spcBef>
              <a:spcAft>
                <a:spcPts val="0"/>
              </a:spcAft>
              <a:buFont typeface="+mj-lt"/>
              <a:buAutoNum type="alphaLcParenR"/>
              <a:tabLst>
                <a:tab pos="1085850" algn="l"/>
              </a:tabLst>
            </a:pPr>
            <a:r>
              <a:rPr lang="en-US" dirty="0">
                <a:ea typeface="Times New Roman"/>
              </a:rPr>
              <a:t>By only allowing those that ‘need to know’ have access</a:t>
            </a:r>
          </a:p>
          <a:p>
            <a:pPr lvl="1">
              <a:lnSpc>
                <a:spcPct val="115000"/>
              </a:lnSpc>
              <a:spcBef>
                <a:spcPts val="0"/>
              </a:spcBef>
              <a:spcAft>
                <a:spcPts val="1000"/>
              </a:spcAft>
              <a:buFont typeface="+mj-lt"/>
              <a:buAutoNum type="alphaLcParenR"/>
              <a:tabLst>
                <a:tab pos="1085850" algn="l"/>
              </a:tabLst>
            </a:pPr>
            <a:r>
              <a:rPr lang="en-US" dirty="0">
                <a:ea typeface="Times New Roman"/>
              </a:rPr>
              <a:t>By having a group meeting about it</a:t>
            </a:r>
          </a:p>
          <a:p>
            <a:endParaRPr lang="en-US" dirty="0"/>
          </a:p>
        </p:txBody>
      </p:sp>
    </p:spTree>
    <p:extLst>
      <p:ext uri="{BB962C8B-B14F-4D97-AF65-F5344CB8AC3E}">
        <p14:creationId xmlns:p14="http://schemas.microsoft.com/office/powerpoint/2010/main" val="166097864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When gathering information from both sides, it is important to be what?</a:t>
            </a:r>
          </a:p>
          <a:p>
            <a:pPr lvl="1">
              <a:lnSpc>
                <a:spcPct val="115000"/>
              </a:lnSpc>
              <a:spcBef>
                <a:spcPts val="0"/>
              </a:spcBef>
              <a:spcAft>
                <a:spcPts val="0"/>
              </a:spcAft>
              <a:buFont typeface="+mj-lt"/>
              <a:buAutoNum type="alphaLcParenR"/>
            </a:pPr>
            <a:r>
              <a:rPr lang="en-US" dirty="0">
                <a:ea typeface="Times New Roman"/>
              </a:rPr>
              <a:t>Humorous</a:t>
            </a:r>
          </a:p>
          <a:p>
            <a:pPr lvl="1">
              <a:lnSpc>
                <a:spcPct val="115000"/>
              </a:lnSpc>
              <a:spcBef>
                <a:spcPts val="0"/>
              </a:spcBef>
              <a:spcAft>
                <a:spcPts val="0"/>
              </a:spcAft>
              <a:buFont typeface="+mj-lt"/>
              <a:buAutoNum type="alphaLcParenR"/>
            </a:pPr>
            <a:r>
              <a:rPr lang="en-US" dirty="0">
                <a:ea typeface="Times New Roman"/>
              </a:rPr>
              <a:t>Objective</a:t>
            </a:r>
          </a:p>
          <a:p>
            <a:pPr lvl="1">
              <a:lnSpc>
                <a:spcPct val="115000"/>
              </a:lnSpc>
              <a:spcBef>
                <a:spcPts val="0"/>
              </a:spcBef>
              <a:spcAft>
                <a:spcPts val="0"/>
              </a:spcAft>
              <a:buFont typeface="+mj-lt"/>
              <a:buAutoNum type="alphaLcParenR"/>
            </a:pPr>
            <a:r>
              <a:rPr lang="en-US" dirty="0">
                <a:ea typeface="Times New Roman"/>
              </a:rPr>
              <a:t>Serious</a:t>
            </a:r>
          </a:p>
          <a:p>
            <a:pPr lvl="1">
              <a:lnSpc>
                <a:spcPct val="115000"/>
              </a:lnSpc>
              <a:spcBef>
                <a:spcPts val="0"/>
              </a:spcBef>
              <a:spcAft>
                <a:spcPts val="1000"/>
              </a:spcAft>
              <a:buFont typeface="+mj-lt"/>
              <a:buAutoNum type="alphaLcParenR"/>
            </a:pPr>
            <a:r>
              <a:rPr lang="en-US" dirty="0">
                <a:ea typeface="Times New Roman"/>
              </a:rPr>
              <a:t>Bias</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In order to help resolve a complaint, it is important to do what?</a:t>
            </a:r>
          </a:p>
          <a:p>
            <a:pPr lvl="1">
              <a:lnSpc>
                <a:spcPct val="115000"/>
              </a:lnSpc>
              <a:spcBef>
                <a:spcPts val="0"/>
              </a:spcBef>
              <a:spcAft>
                <a:spcPts val="0"/>
              </a:spcAft>
              <a:buFont typeface="+mj-lt"/>
              <a:buAutoNum type="alphaLcParenR"/>
            </a:pPr>
            <a:r>
              <a:rPr lang="en-US" dirty="0">
                <a:ea typeface="Times New Roman"/>
              </a:rPr>
              <a:t>Trust what the complainer says</a:t>
            </a:r>
          </a:p>
          <a:p>
            <a:pPr lvl="1">
              <a:lnSpc>
                <a:spcPct val="115000"/>
              </a:lnSpc>
              <a:spcBef>
                <a:spcPts val="0"/>
              </a:spcBef>
              <a:spcAft>
                <a:spcPts val="0"/>
              </a:spcAft>
              <a:buFont typeface="+mj-lt"/>
              <a:buAutoNum type="alphaLcParenR"/>
            </a:pPr>
            <a:r>
              <a:rPr lang="en-US" dirty="0">
                <a:ea typeface="Times New Roman"/>
              </a:rPr>
              <a:t>Have both sides talk to each other first</a:t>
            </a:r>
          </a:p>
          <a:p>
            <a:pPr lvl="1">
              <a:lnSpc>
                <a:spcPct val="115000"/>
              </a:lnSpc>
              <a:spcBef>
                <a:spcPts val="0"/>
              </a:spcBef>
              <a:spcAft>
                <a:spcPts val="0"/>
              </a:spcAft>
              <a:buFont typeface="+mj-lt"/>
              <a:buAutoNum type="alphaLcParenR"/>
            </a:pPr>
            <a:r>
              <a:rPr lang="en-US" dirty="0">
                <a:ea typeface="Times New Roman"/>
              </a:rPr>
              <a:t>Trust what the manager says</a:t>
            </a:r>
          </a:p>
          <a:p>
            <a:pPr lvl="1">
              <a:lnSpc>
                <a:spcPct val="115000"/>
              </a:lnSpc>
              <a:spcBef>
                <a:spcPts val="0"/>
              </a:spcBef>
              <a:spcAft>
                <a:spcPts val="1000"/>
              </a:spcAft>
              <a:buFont typeface="+mj-lt"/>
              <a:buAutoNum type="alphaLcParenR"/>
            </a:pPr>
            <a:r>
              <a:rPr lang="en-US" dirty="0">
                <a:ea typeface="Times New Roman"/>
              </a:rPr>
              <a:t>Gather information from both sides</a:t>
            </a:r>
          </a:p>
        </p:txBody>
      </p:sp>
    </p:spTree>
    <p:extLst>
      <p:ext uri="{BB962C8B-B14F-4D97-AF65-F5344CB8AC3E}">
        <p14:creationId xmlns:p14="http://schemas.microsoft.com/office/powerpoint/2010/main" val="107116186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Which is the following situations should a supervisor coach a solution?</a:t>
            </a:r>
          </a:p>
          <a:p>
            <a:pPr lvl="1">
              <a:lnSpc>
                <a:spcPct val="115000"/>
              </a:lnSpc>
              <a:spcBef>
                <a:spcPts val="0"/>
              </a:spcBef>
              <a:spcAft>
                <a:spcPts val="0"/>
              </a:spcAft>
              <a:buFont typeface="+mj-lt"/>
              <a:buAutoNum type="alphaLcParenR"/>
            </a:pPr>
            <a:r>
              <a:rPr lang="en-US" dirty="0">
                <a:ea typeface="Times New Roman"/>
              </a:rPr>
              <a:t>A managers needs to learn better time management with employees</a:t>
            </a:r>
          </a:p>
          <a:p>
            <a:pPr lvl="1">
              <a:lnSpc>
                <a:spcPct val="115000"/>
              </a:lnSpc>
              <a:spcBef>
                <a:spcPts val="0"/>
              </a:spcBef>
              <a:spcAft>
                <a:spcPts val="0"/>
              </a:spcAft>
              <a:buFont typeface="+mj-lt"/>
              <a:buAutoNum type="alphaLcParenR"/>
            </a:pPr>
            <a:r>
              <a:rPr lang="en-US" dirty="0">
                <a:ea typeface="Times New Roman"/>
              </a:rPr>
              <a:t>An employee complains of being ignored on the job</a:t>
            </a:r>
          </a:p>
          <a:p>
            <a:pPr lvl="1">
              <a:lnSpc>
                <a:spcPct val="115000"/>
              </a:lnSpc>
              <a:spcBef>
                <a:spcPts val="0"/>
              </a:spcBef>
              <a:spcAft>
                <a:spcPts val="0"/>
              </a:spcAft>
              <a:buFont typeface="+mj-lt"/>
              <a:buAutoNum type="alphaLcParenR"/>
            </a:pPr>
            <a:r>
              <a:rPr lang="en-US" dirty="0">
                <a:ea typeface="Times New Roman"/>
              </a:rPr>
              <a:t>A manager needs help with sensitivity training</a:t>
            </a:r>
          </a:p>
          <a:p>
            <a:pPr lvl="1">
              <a:lnSpc>
                <a:spcPct val="115000"/>
              </a:lnSpc>
              <a:spcBef>
                <a:spcPts val="0"/>
              </a:spcBef>
              <a:spcAft>
                <a:spcPts val="1000"/>
              </a:spcAft>
              <a:buFont typeface="+mj-lt"/>
              <a:buAutoNum type="alphaLcParenR"/>
            </a:pPr>
            <a:r>
              <a:rPr lang="en-US" dirty="0">
                <a:ea typeface="Times New Roman"/>
              </a:rPr>
              <a:t>An employee complains that the manager doesn’t like them enough</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Which is the following situations should a supervisor delegate a solution?</a:t>
            </a:r>
          </a:p>
          <a:p>
            <a:pPr lvl="1">
              <a:lnSpc>
                <a:spcPct val="115000"/>
              </a:lnSpc>
              <a:spcBef>
                <a:spcPts val="0"/>
              </a:spcBef>
              <a:spcAft>
                <a:spcPts val="0"/>
              </a:spcAft>
              <a:buFont typeface="+mj-lt"/>
              <a:buAutoNum type="alphaLcParenR"/>
              <a:tabLst>
                <a:tab pos="1028700" algn="l"/>
              </a:tabLst>
            </a:pPr>
            <a:r>
              <a:rPr lang="en-US" dirty="0">
                <a:ea typeface="Times New Roman"/>
              </a:rPr>
              <a:t>An employee complains that the manager spends too much away from the office</a:t>
            </a:r>
          </a:p>
          <a:p>
            <a:pPr lvl="1">
              <a:lnSpc>
                <a:spcPct val="115000"/>
              </a:lnSpc>
              <a:spcBef>
                <a:spcPts val="0"/>
              </a:spcBef>
              <a:spcAft>
                <a:spcPts val="0"/>
              </a:spcAft>
              <a:buFont typeface="+mj-lt"/>
              <a:buAutoNum type="alphaLcParenR"/>
              <a:tabLst>
                <a:tab pos="1028700" algn="l"/>
              </a:tabLst>
            </a:pPr>
            <a:r>
              <a:rPr lang="en-US" dirty="0">
                <a:ea typeface="Times New Roman"/>
              </a:rPr>
              <a:t>A manager needs assistance making the employee vacation schedule</a:t>
            </a:r>
          </a:p>
          <a:p>
            <a:pPr lvl="1">
              <a:lnSpc>
                <a:spcPct val="115000"/>
              </a:lnSpc>
              <a:spcBef>
                <a:spcPts val="0"/>
              </a:spcBef>
              <a:spcAft>
                <a:spcPts val="0"/>
              </a:spcAft>
              <a:buFont typeface="+mj-lt"/>
              <a:buAutoNum type="alphaLcParenR"/>
              <a:tabLst>
                <a:tab pos="1028700" algn="l"/>
              </a:tabLst>
            </a:pPr>
            <a:r>
              <a:rPr lang="en-US" dirty="0">
                <a:ea typeface="Times New Roman"/>
              </a:rPr>
              <a:t>An employee makes a sexual harassment complaint</a:t>
            </a:r>
          </a:p>
          <a:p>
            <a:pPr lvl="1">
              <a:lnSpc>
                <a:spcPct val="115000"/>
              </a:lnSpc>
              <a:spcBef>
                <a:spcPts val="0"/>
              </a:spcBef>
              <a:spcAft>
                <a:spcPts val="1000"/>
              </a:spcAft>
              <a:buFont typeface="+mj-lt"/>
              <a:buAutoNum type="alphaLcParenR"/>
              <a:tabLst>
                <a:tab pos="1028700" algn="l"/>
              </a:tabLst>
            </a:pPr>
            <a:r>
              <a:rPr lang="en-US" dirty="0">
                <a:ea typeface="Times New Roman"/>
              </a:rPr>
              <a:t>A manager needs to reassign an employee</a:t>
            </a:r>
          </a:p>
          <a:p>
            <a:endParaRPr lang="en-US" dirty="0"/>
          </a:p>
        </p:txBody>
      </p:sp>
    </p:spTree>
    <p:extLst>
      <p:ext uri="{BB962C8B-B14F-4D97-AF65-F5344CB8AC3E}">
        <p14:creationId xmlns:p14="http://schemas.microsoft.com/office/powerpoint/2010/main" val="107116186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Why is it important to follow up with both parties after a complaint?</a:t>
            </a:r>
          </a:p>
          <a:p>
            <a:pPr lvl="1">
              <a:lnSpc>
                <a:spcPct val="115000"/>
              </a:lnSpc>
              <a:spcBef>
                <a:spcPts val="0"/>
              </a:spcBef>
              <a:spcAft>
                <a:spcPts val="0"/>
              </a:spcAft>
              <a:buFont typeface="+mj-lt"/>
              <a:buAutoNum type="alphaLcParenR"/>
              <a:tabLst>
                <a:tab pos="1143000" algn="l"/>
              </a:tabLst>
            </a:pPr>
            <a:r>
              <a:rPr lang="en-US" dirty="0">
                <a:ea typeface="Times New Roman"/>
              </a:rPr>
              <a:t>To make sure each party isn’t angry</a:t>
            </a:r>
          </a:p>
          <a:p>
            <a:pPr lvl="1">
              <a:lnSpc>
                <a:spcPct val="115000"/>
              </a:lnSpc>
              <a:spcBef>
                <a:spcPts val="0"/>
              </a:spcBef>
              <a:spcAft>
                <a:spcPts val="0"/>
              </a:spcAft>
              <a:buFont typeface="+mj-lt"/>
              <a:buAutoNum type="alphaLcParenR"/>
              <a:tabLst>
                <a:tab pos="1143000" algn="l"/>
              </a:tabLst>
            </a:pPr>
            <a:r>
              <a:rPr lang="en-US" dirty="0">
                <a:ea typeface="Times New Roman"/>
              </a:rPr>
              <a:t>To see if any new problems have come up</a:t>
            </a:r>
          </a:p>
          <a:p>
            <a:pPr lvl="1">
              <a:lnSpc>
                <a:spcPct val="115000"/>
              </a:lnSpc>
              <a:spcBef>
                <a:spcPts val="0"/>
              </a:spcBef>
              <a:spcAft>
                <a:spcPts val="0"/>
              </a:spcAft>
              <a:buFont typeface="+mj-lt"/>
              <a:buAutoNum type="alphaLcParenR"/>
              <a:tabLst>
                <a:tab pos="1143000" algn="l"/>
              </a:tabLst>
            </a:pPr>
            <a:r>
              <a:rPr lang="en-US" dirty="0">
                <a:ea typeface="Times New Roman"/>
              </a:rPr>
              <a:t>To see if the problem is happening with other employees</a:t>
            </a:r>
          </a:p>
          <a:p>
            <a:pPr lvl="1">
              <a:lnSpc>
                <a:spcPct val="115000"/>
              </a:lnSpc>
              <a:spcBef>
                <a:spcPts val="0"/>
              </a:spcBef>
              <a:spcAft>
                <a:spcPts val="1000"/>
              </a:spcAft>
              <a:buFont typeface="+mj-lt"/>
              <a:buAutoNum type="alphaLcParenR"/>
              <a:tabLst>
                <a:tab pos="1143000" algn="l"/>
              </a:tabLst>
            </a:pPr>
            <a:r>
              <a:rPr lang="en-US" dirty="0">
                <a:ea typeface="Times New Roman"/>
              </a:rPr>
              <a:t>To ensure that the problem has been resolved</a:t>
            </a:r>
          </a:p>
          <a:p>
            <a:pPr lvl="0">
              <a:lnSpc>
                <a:spcPct val="115000"/>
              </a:lnSpc>
              <a:spcBef>
                <a:spcPts val="0"/>
              </a:spcBef>
              <a:spcAft>
                <a:spcPts val="1000"/>
              </a:spcAft>
              <a:buFont typeface="+mj-lt"/>
              <a:buAutoNum type="alphaLcParenR"/>
              <a:tabLst>
                <a:tab pos="1143000" algn="l"/>
              </a:tabLst>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What is one way to follow up after a complaint?</a:t>
            </a:r>
          </a:p>
          <a:p>
            <a:pPr lvl="1">
              <a:lnSpc>
                <a:spcPct val="115000"/>
              </a:lnSpc>
              <a:spcBef>
                <a:spcPts val="0"/>
              </a:spcBef>
              <a:spcAft>
                <a:spcPts val="0"/>
              </a:spcAft>
              <a:buFont typeface="+mj-lt"/>
              <a:buAutoNum type="alphaLcParenR"/>
            </a:pPr>
            <a:r>
              <a:rPr lang="en-US" dirty="0">
                <a:ea typeface="Times New Roman"/>
              </a:rPr>
              <a:t>Speak with each party individually</a:t>
            </a:r>
          </a:p>
          <a:p>
            <a:pPr lvl="1">
              <a:lnSpc>
                <a:spcPct val="115000"/>
              </a:lnSpc>
              <a:spcBef>
                <a:spcPts val="0"/>
              </a:spcBef>
              <a:spcAft>
                <a:spcPts val="0"/>
              </a:spcAft>
              <a:buFont typeface="+mj-lt"/>
              <a:buAutoNum type="alphaLcParenR"/>
            </a:pPr>
            <a:r>
              <a:rPr lang="en-US" dirty="0">
                <a:ea typeface="Times New Roman"/>
              </a:rPr>
              <a:t>Ask each party to send an email about how they feel</a:t>
            </a:r>
          </a:p>
          <a:p>
            <a:pPr lvl="1">
              <a:lnSpc>
                <a:spcPct val="115000"/>
              </a:lnSpc>
              <a:spcBef>
                <a:spcPts val="0"/>
              </a:spcBef>
              <a:spcAft>
                <a:spcPts val="0"/>
              </a:spcAft>
              <a:buFont typeface="+mj-lt"/>
              <a:buAutoNum type="alphaLcParenR"/>
            </a:pPr>
            <a:r>
              <a:rPr lang="en-US" dirty="0">
                <a:ea typeface="Times New Roman"/>
              </a:rPr>
              <a:t>Check with HR to see if anything was filed</a:t>
            </a:r>
          </a:p>
          <a:p>
            <a:pPr lvl="1">
              <a:lnSpc>
                <a:spcPct val="115000"/>
              </a:lnSpc>
              <a:spcBef>
                <a:spcPts val="0"/>
              </a:spcBef>
              <a:spcAft>
                <a:spcPts val="1000"/>
              </a:spcAft>
              <a:buFont typeface="+mj-lt"/>
              <a:buAutoNum type="alphaLcParenR"/>
            </a:pPr>
            <a:r>
              <a:rPr lang="en-US" dirty="0">
                <a:ea typeface="Times New Roman"/>
              </a:rPr>
              <a:t>Speak with the manager only</a:t>
            </a:r>
          </a:p>
          <a:p>
            <a:endParaRPr lang="en-US" dirty="0"/>
          </a:p>
        </p:txBody>
      </p:sp>
    </p:spTree>
    <p:extLst>
      <p:ext uri="{BB962C8B-B14F-4D97-AF65-F5344CB8AC3E}">
        <p14:creationId xmlns:p14="http://schemas.microsoft.com/office/powerpoint/2010/main" val="107116186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did Samuel make a complaint on Erica about?</a:t>
            </a:r>
          </a:p>
          <a:p>
            <a:pPr lvl="1">
              <a:lnSpc>
                <a:spcPct val="115000"/>
              </a:lnSpc>
              <a:spcBef>
                <a:spcPts val="0"/>
              </a:spcBef>
              <a:spcAft>
                <a:spcPts val="0"/>
              </a:spcAft>
              <a:buFont typeface="+mj-lt"/>
              <a:buAutoNum type="alphaLcParenR"/>
            </a:pPr>
            <a:r>
              <a:rPr lang="en-US" dirty="0">
                <a:ea typeface="Times New Roman"/>
              </a:rPr>
              <a:t>He felt she was giving him too much work</a:t>
            </a:r>
          </a:p>
          <a:p>
            <a:pPr lvl="1">
              <a:lnSpc>
                <a:spcPct val="115000"/>
              </a:lnSpc>
              <a:spcBef>
                <a:spcPts val="0"/>
              </a:spcBef>
              <a:spcAft>
                <a:spcPts val="0"/>
              </a:spcAft>
              <a:buFont typeface="+mj-lt"/>
              <a:buAutoNum type="alphaLcParenR"/>
            </a:pPr>
            <a:r>
              <a:rPr lang="en-US" dirty="0">
                <a:ea typeface="Times New Roman"/>
              </a:rPr>
              <a:t>He felt she was ignoring his problem</a:t>
            </a:r>
          </a:p>
          <a:p>
            <a:pPr lvl="1">
              <a:lnSpc>
                <a:spcPct val="115000"/>
              </a:lnSpc>
              <a:spcBef>
                <a:spcPts val="0"/>
              </a:spcBef>
              <a:spcAft>
                <a:spcPts val="0"/>
              </a:spcAft>
              <a:buFont typeface="+mj-lt"/>
              <a:buAutoNum type="alphaLcParenR"/>
            </a:pPr>
            <a:r>
              <a:rPr lang="en-US" dirty="0">
                <a:ea typeface="Times New Roman"/>
              </a:rPr>
              <a:t>He was angry that she did not give him his requested time off</a:t>
            </a:r>
          </a:p>
          <a:p>
            <a:pPr lvl="1">
              <a:lnSpc>
                <a:spcPct val="115000"/>
              </a:lnSpc>
              <a:spcBef>
                <a:spcPts val="0"/>
              </a:spcBef>
              <a:spcAft>
                <a:spcPts val="1000"/>
              </a:spcAft>
              <a:buFont typeface="+mj-lt"/>
              <a:buAutoNum type="alphaLcParenR"/>
            </a:pPr>
            <a:r>
              <a:rPr lang="en-US" dirty="0">
                <a:ea typeface="Times New Roman"/>
              </a:rPr>
              <a:t>He was sad because she had said something mean to him</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Why didn’t Nicole hold a meeting with Samuel and Erica together?</a:t>
            </a:r>
          </a:p>
          <a:p>
            <a:pPr lvl="1">
              <a:lnSpc>
                <a:spcPct val="115000"/>
              </a:lnSpc>
              <a:spcBef>
                <a:spcPts val="0"/>
              </a:spcBef>
              <a:spcAft>
                <a:spcPts val="0"/>
              </a:spcAft>
              <a:buFont typeface="+mj-lt"/>
              <a:buAutoNum type="alphaLcParenR"/>
            </a:pPr>
            <a:r>
              <a:rPr lang="en-US" dirty="0">
                <a:ea typeface="Times New Roman"/>
              </a:rPr>
              <a:t>Samuel wanted to remain anonymous</a:t>
            </a:r>
          </a:p>
          <a:p>
            <a:pPr lvl="1">
              <a:lnSpc>
                <a:spcPct val="115000"/>
              </a:lnSpc>
              <a:spcBef>
                <a:spcPts val="0"/>
              </a:spcBef>
              <a:spcAft>
                <a:spcPts val="0"/>
              </a:spcAft>
              <a:buFont typeface="+mj-lt"/>
              <a:buAutoNum type="alphaLcParenR"/>
            </a:pPr>
            <a:r>
              <a:rPr lang="en-US" dirty="0">
                <a:ea typeface="Times New Roman"/>
              </a:rPr>
              <a:t>Erica was too busy</a:t>
            </a:r>
          </a:p>
          <a:p>
            <a:pPr lvl="1">
              <a:lnSpc>
                <a:spcPct val="115000"/>
              </a:lnSpc>
              <a:spcBef>
                <a:spcPts val="0"/>
              </a:spcBef>
              <a:spcAft>
                <a:spcPts val="0"/>
              </a:spcAft>
              <a:buFont typeface="+mj-lt"/>
              <a:buAutoNum type="alphaLcParenR"/>
            </a:pPr>
            <a:r>
              <a:rPr lang="en-US" dirty="0">
                <a:ea typeface="Times New Roman"/>
              </a:rPr>
              <a:t>Nicole could not fit them into her schedule</a:t>
            </a:r>
          </a:p>
          <a:p>
            <a:pPr lvl="1">
              <a:lnSpc>
                <a:spcPct val="115000"/>
              </a:lnSpc>
              <a:spcBef>
                <a:spcPts val="0"/>
              </a:spcBef>
              <a:spcAft>
                <a:spcPts val="1000"/>
              </a:spcAft>
              <a:buFont typeface="+mj-lt"/>
              <a:buAutoNum type="alphaLcParenR"/>
            </a:pPr>
            <a:r>
              <a:rPr lang="en-US" dirty="0">
                <a:ea typeface="Times New Roman"/>
              </a:rPr>
              <a:t>Samuel was scheduled to go on vacation soon</a:t>
            </a:r>
          </a:p>
          <a:p>
            <a:endParaRPr lang="en-US" dirty="0"/>
          </a:p>
        </p:txBody>
      </p:sp>
    </p:spTree>
    <p:extLst>
      <p:ext uri="{BB962C8B-B14F-4D97-AF65-F5344CB8AC3E}">
        <p14:creationId xmlns:p14="http://schemas.microsoft.com/office/powerpoint/2010/main" val="107116186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Why is it important to keep information from a complaint confidential?</a:t>
            </a:r>
          </a:p>
          <a:p>
            <a:pPr lvl="1">
              <a:lnSpc>
                <a:spcPct val="115000"/>
              </a:lnSpc>
              <a:spcBef>
                <a:spcPts val="0"/>
              </a:spcBef>
              <a:spcAft>
                <a:spcPts val="0"/>
              </a:spcAft>
              <a:buFont typeface="+mj-lt"/>
              <a:buAutoNum type="alphaLcParenR"/>
            </a:pPr>
            <a:r>
              <a:rPr lang="en-US" dirty="0">
                <a:solidFill>
                  <a:srgbClr val="FF0000"/>
                </a:solidFill>
                <a:ea typeface="Times New Roman"/>
              </a:rPr>
              <a:t>It lets the employee feel safe about making a complaint</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It makes the supervisor feel more comfortable</a:t>
            </a:r>
          </a:p>
          <a:p>
            <a:pPr lvl="1">
              <a:lnSpc>
                <a:spcPct val="115000"/>
              </a:lnSpc>
              <a:spcBef>
                <a:spcPts val="0"/>
              </a:spcBef>
              <a:spcAft>
                <a:spcPts val="0"/>
              </a:spcAft>
              <a:buFont typeface="+mj-lt"/>
              <a:buAutoNum type="alphaLcParenR"/>
            </a:pPr>
            <a:r>
              <a:rPr lang="en-US" dirty="0">
                <a:ea typeface="Times New Roman"/>
              </a:rPr>
              <a:t>It creates less paperwork</a:t>
            </a:r>
          </a:p>
          <a:p>
            <a:pPr lvl="1">
              <a:lnSpc>
                <a:spcPct val="115000"/>
              </a:lnSpc>
              <a:spcBef>
                <a:spcPts val="0"/>
              </a:spcBef>
              <a:spcAft>
                <a:spcPts val="1000"/>
              </a:spcAft>
              <a:buFont typeface="+mj-lt"/>
              <a:buAutoNum type="alphaLcParenR"/>
            </a:pPr>
            <a:r>
              <a:rPr lang="en-US" dirty="0">
                <a:ea typeface="Times New Roman"/>
              </a:rPr>
              <a:t>It lets the employees say mean things anonymously</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How can a supervisor ensure that the information from a complaint is kept confidential?</a:t>
            </a:r>
          </a:p>
          <a:p>
            <a:pPr lvl="1">
              <a:lnSpc>
                <a:spcPct val="115000"/>
              </a:lnSpc>
              <a:spcBef>
                <a:spcPts val="0"/>
              </a:spcBef>
              <a:spcAft>
                <a:spcPts val="0"/>
              </a:spcAft>
              <a:buFont typeface="+mj-lt"/>
              <a:buAutoNum type="alphaLcParenR"/>
              <a:tabLst>
                <a:tab pos="1085850" algn="l"/>
              </a:tabLst>
            </a:pPr>
            <a:r>
              <a:rPr lang="en-US" dirty="0">
                <a:ea typeface="Times New Roman"/>
              </a:rPr>
              <a:t>By sending information over email</a:t>
            </a:r>
          </a:p>
          <a:p>
            <a:pPr lvl="1">
              <a:lnSpc>
                <a:spcPct val="115000"/>
              </a:lnSpc>
              <a:spcBef>
                <a:spcPts val="0"/>
              </a:spcBef>
              <a:spcAft>
                <a:spcPts val="0"/>
              </a:spcAft>
              <a:buFont typeface="+mj-lt"/>
              <a:buAutoNum type="alphaLcParenR"/>
              <a:tabLst>
                <a:tab pos="1085850" algn="l"/>
              </a:tabLst>
            </a:pPr>
            <a:r>
              <a:rPr lang="en-US" dirty="0">
                <a:ea typeface="Times New Roman"/>
              </a:rPr>
              <a:t>By sending it to human resources to mark in the employee’s profile</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By only allowing those that ‘need to know’ have access</a:t>
            </a:r>
            <a:endParaRPr lang="en-US" dirty="0">
              <a:ea typeface="Times New Roman"/>
            </a:endParaRPr>
          </a:p>
          <a:p>
            <a:pPr lvl="1">
              <a:lnSpc>
                <a:spcPct val="115000"/>
              </a:lnSpc>
              <a:spcBef>
                <a:spcPts val="0"/>
              </a:spcBef>
              <a:spcAft>
                <a:spcPts val="1000"/>
              </a:spcAft>
              <a:buFont typeface="+mj-lt"/>
              <a:buAutoNum type="alphaLcParenR"/>
              <a:tabLst>
                <a:tab pos="1085850" algn="l"/>
              </a:tabLst>
            </a:pPr>
            <a:r>
              <a:rPr lang="en-US" dirty="0">
                <a:ea typeface="Times New Roman"/>
              </a:rPr>
              <a:t>By having a group meeting about it</a:t>
            </a:r>
          </a:p>
          <a:p>
            <a:endParaRPr lang="en-US" dirty="0"/>
          </a:p>
        </p:txBody>
      </p:sp>
    </p:spTree>
    <p:extLst>
      <p:ext uri="{BB962C8B-B14F-4D97-AF65-F5344CB8AC3E}">
        <p14:creationId xmlns:p14="http://schemas.microsoft.com/office/powerpoint/2010/main" val="60816395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When gathering information from both sides, it is important to be what?</a:t>
            </a:r>
          </a:p>
          <a:p>
            <a:pPr lvl="1">
              <a:lnSpc>
                <a:spcPct val="115000"/>
              </a:lnSpc>
              <a:spcBef>
                <a:spcPts val="0"/>
              </a:spcBef>
              <a:spcAft>
                <a:spcPts val="0"/>
              </a:spcAft>
              <a:buFont typeface="+mj-lt"/>
              <a:buAutoNum type="alphaLcParenR"/>
            </a:pPr>
            <a:r>
              <a:rPr lang="en-US" dirty="0">
                <a:ea typeface="Times New Roman"/>
              </a:rPr>
              <a:t>Humorous</a:t>
            </a:r>
          </a:p>
          <a:p>
            <a:pPr lvl="1">
              <a:lnSpc>
                <a:spcPct val="115000"/>
              </a:lnSpc>
              <a:spcBef>
                <a:spcPts val="0"/>
              </a:spcBef>
              <a:spcAft>
                <a:spcPts val="0"/>
              </a:spcAft>
              <a:buFont typeface="+mj-lt"/>
              <a:buAutoNum type="alphaLcParenR"/>
            </a:pPr>
            <a:r>
              <a:rPr lang="en-US" dirty="0">
                <a:solidFill>
                  <a:srgbClr val="FF0000"/>
                </a:solidFill>
                <a:ea typeface="Times New Roman"/>
              </a:rPr>
              <a:t>Objective</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Serious</a:t>
            </a:r>
          </a:p>
          <a:p>
            <a:pPr lvl="1">
              <a:lnSpc>
                <a:spcPct val="115000"/>
              </a:lnSpc>
              <a:spcBef>
                <a:spcPts val="0"/>
              </a:spcBef>
              <a:spcAft>
                <a:spcPts val="1000"/>
              </a:spcAft>
              <a:buFont typeface="+mj-lt"/>
              <a:buAutoNum type="alphaLcParenR"/>
            </a:pPr>
            <a:r>
              <a:rPr lang="en-US" dirty="0">
                <a:ea typeface="Times New Roman"/>
              </a:rPr>
              <a:t>Bias</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In order to help resolve a complaint, it is important to do what?</a:t>
            </a:r>
          </a:p>
          <a:p>
            <a:pPr lvl="1">
              <a:lnSpc>
                <a:spcPct val="115000"/>
              </a:lnSpc>
              <a:spcBef>
                <a:spcPts val="0"/>
              </a:spcBef>
              <a:spcAft>
                <a:spcPts val="0"/>
              </a:spcAft>
              <a:buFont typeface="+mj-lt"/>
              <a:buAutoNum type="alphaLcParenR"/>
            </a:pPr>
            <a:r>
              <a:rPr lang="en-US" dirty="0">
                <a:ea typeface="Times New Roman"/>
              </a:rPr>
              <a:t>Trust what the complainer says</a:t>
            </a:r>
          </a:p>
          <a:p>
            <a:pPr lvl="1">
              <a:lnSpc>
                <a:spcPct val="115000"/>
              </a:lnSpc>
              <a:spcBef>
                <a:spcPts val="0"/>
              </a:spcBef>
              <a:spcAft>
                <a:spcPts val="0"/>
              </a:spcAft>
              <a:buFont typeface="+mj-lt"/>
              <a:buAutoNum type="alphaLcParenR"/>
            </a:pPr>
            <a:r>
              <a:rPr lang="en-US" dirty="0">
                <a:ea typeface="Times New Roman"/>
              </a:rPr>
              <a:t>Have both sides talk to each other first</a:t>
            </a:r>
          </a:p>
          <a:p>
            <a:pPr lvl="1">
              <a:lnSpc>
                <a:spcPct val="115000"/>
              </a:lnSpc>
              <a:spcBef>
                <a:spcPts val="0"/>
              </a:spcBef>
              <a:spcAft>
                <a:spcPts val="0"/>
              </a:spcAft>
              <a:buFont typeface="+mj-lt"/>
              <a:buAutoNum type="alphaLcParenR"/>
            </a:pPr>
            <a:r>
              <a:rPr lang="en-US" dirty="0">
                <a:ea typeface="Times New Roman"/>
              </a:rPr>
              <a:t>Trust what the manager says</a:t>
            </a:r>
          </a:p>
          <a:p>
            <a:pPr lvl="1">
              <a:lnSpc>
                <a:spcPct val="115000"/>
              </a:lnSpc>
              <a:spcBef>
                <a:spcPts val="0"/>
              </a:spcBef>
              <a:spcAft>
                <a:spcPts val="1000"/>
              </a:spcAft>
              <a:buFont typeface="+mj-lt"/>
              <a:buAutoNum type="alphaLcParenR"/>
            </a:pPr>
            <a:r>
              <a:rPr lang="en-US" dirty="0">
                <a:solidFill>
                  <a:srgbClr val="FF0000"/>
                </a:solidFill>
                <a:ea typeface="Times New Roman"/>
              </a:rPr>
              <a:t>Gather information from both sides</a:t>
            </a:r>
            <a:endParaRPr lang="en-US" dirty="0">
              <a:ea typeface="Times New Roman"/>
            </a:endParaRPr>
          </a:p>
        </p:txBody>
      </p:sp>
    </p:spTree>
    <p:extLst>
      <p:ext uri="{BB962C8B-B14F-4D97-AF65-F5344CB8AC3E}">
        <p14:creationId xmlns:p14="http://schemas.microsoft.com/office/powerpoint/2010/main" val="1561811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5EA63B6-0BEB-4760-BB3C-7ECCD08A935E}"/>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r>
              <a:rPr lang="en-US" dirty="0"/>
              <a:t>Workshop Objectives</a:t>
            </a:r>
          </a:p>
        </p:txBody>
      </p:sp>
      <p:grpSp>
        <p:nvGrpSpPr>
          <p:cNvPr id="2" name="Group 1">
            <a:extLst>
              <a:ext uri="{FF2B5EF4-FFF2-40B4-BE49-F238E27FC236}">
                <a16:creationId xmlns:a16="http://schemas.microsoft.com/office/drawing/2014/main" id="{94B87E52-BBE9-4125-BEA2-07A568CFF613}"/>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03EB519A-8CE4-44E7-88F0-3E2996D819A2}"/>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3201" tIns="905193" rIns="204949"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Orientate new managers</a:t>
              </a:r>
            </a:p>
          </p:txBody>
        </p:sp>
        <p:sp>
          <p:nvSpPr>
            <p:cNvPr id="5" name="Freeform: Shape 4">
              <a:extLst>
                <a:ext uri="{FF2B5EF4-FFF2-40B4-BE49-F238E27FC236}">
                  <a16:creationId xmlns:a16="http://schemas.microsoft.com/office/drawing/2014/main" id="{8A537C64-A418-43C3-9F4F-6F446D88EAF3}"/>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03201" tIns="905193" rIns="204949"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Coach and mentor</a:t>
              </a:r>
            </a:p>
          </p:txBody>
        </p:sp>
        <p:sp>
          <p:nvSpPr>
            <p:cNvPr id="6" name="Freeform: Shape 5">
              <a:extLst>
                <a:ext uri="{FF2B5EF4-FFF2-40B4-BE49-F238E27FC236}">
                  <a16:creationId xmlns:a16="http://schemas.microsoft.com/office/drawing/2014/main" id="{97FB7F07-24A0-4512-9DD7-7BF7A1A634E1}"/>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03200" tIns="905193" rIns="204949"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Evaluate performance</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Which is the following situations should a supervisor coach a solution?</a:t>
            </a:r>
          </a:p>
          <a:p>
            <a:pPr lvl="1">
              <a:lnSpc>
                <a:spcPct val="115000"/>
              </a:lnSpc>
              <a:spcBef>
                <a:spcPts val="0"/>
              </a:spcBef>
              <a:spcAft>
                <a:spcPts val="0"/>
              </a:spcAft>
              <a:buFont typeface="+mj-lt"/>
              <a:buAutoNum type="alphaLcParenR"/>
            </a:pPr>
            <a:r>
              <a:rPr lang="en-US" dirty="0">
                <a:solidFill>
                  <a:srgbClr val="FF0000"/>
                </a:solidFill>
                <a:ea typeface="Times New Roman"/>
              </a:rPr>
              <a:t>A managers needs to learn better time management with employees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An employee complains of being ignored on the job</a:t>
            </a:r>
          </a:p>
          <a:p>
            <a:pPr lvl="1">
              <a:lnSpc>
                <a:spcPct val="115000"/>
              </a:lnSpc>
              <a:spcBef>
                <a:spcPts val="0"/>
              </a:spcBef>
              <a:spcAft>
                <a:spcPts val="0"/>
              </a:spcAft>
              <a:buFont typeface="+mj-lt"/>
              <a:buAutoNum type="alphaLcParenR"/>
            </a:pPr>
            <a:r>
              <a:rPr lang="en-US" dirty="0">
                <a:ea typeface="Times New Roman"/>
              </a:rPr>
              <a:t>A manager needs help with sensitivity training</a:t>
            </a:r>
          </a:p>
          <a:p>
            <a:pPr lvl="1">
              <a:lnSpc>
                <a:spcPct val="115000"/>
              </a:lnSpc>
              <a:spcBef>
                <a:spcPts val="0"/>
              </a:spcBef>
              <a:spcAft>
                <a:spcPts val="1000"/>
              </a:spcAft>
              <a:buFont typeface="+mj-lt"/>
              <a:buAutoNum type="alphaLcParenR"/>
            </a:pPr>
            <a:r>
              <a:rPr lang="en-US" dirty="0">
                <a:ea typeface="Times New Roman"/>
              </a:rPr>
              <a:t>An employee complains that the manager doesn’t like them enough</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Which is the following situations should a supervisor delegate a solution?</a:t>
            </a:r>
          </a:p>
          <a:p>
            <a:pPr lvl="1">
              <a:lnSpc>
                <a:spcPct val="115000"/>
              </a:lnSpc>
              <a:spcBef>
                <a:spcPts val="0"/>
              </a:spcBef>
              <a:spcAft>
                <a:spcPts val="0"/>
              </a:spcAft>
              <a:buFont typeface="+mj-lt"/>
              <a:buAutoNum type="alphaLcParenR"/>
              <a:tabLst>
                <a:tab pos="1028700" algn="l"/>
              </a:tabLst>
            </a:pPr>
            <a:r>
              <a:rPr lang="en-US" dirty="0">
                <a:ea typeface="Times New Roman"/>
              </a:rPr>
              <a:t>An employee complains that the manager spends too much away from the office</a:t>
            </a:r>
          </a:p>
          <a:p>
            <a:pPr lvl="1">
              <a:lnSpc>
                <a:spcPct val="115000"/>
              </a:lnSpc>
              <a:spcBef>
                <a:spcPts val="0"/>
              </a:spcBef>
              <a:spcAft>
                <a:spcPts val="0"/>
              </a:spcAft>
              <a:buFont typeface="+mj-lt"/>
              <a:buAutoNum type="alphaLcParenR"/>
              <a:tabLst>
                <a:tab pos="1028700" algn="l"/>
              </a:tabLst>
            </a:pPr>
            <a:r>
              <a:rPr lang="en-US" dirty="0">
                <a:ea typeface="Times New Roman"/>
              </a:rPr>
              <a:t>A manager needs assistance making the employee vacation schedule</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An employee makes a sexual harassment complaint</a:t>
            </a:r>
            <a:endParaRPr lang="en-US" dirty="0">
              <a:ea typeface="Times New Roman"/>
            </a:endParaRPr>
          </a:p>
          <a:p>
            <a:pPr lvl="1">
              <a:lnSpc>
                <a:spcPct val="115000"/>
              </a:lnSpc>
              <a:spcBef>
                <a:spcPts val="0"/>
              </a:spcBef>
              <a:spcAft>
                <a:spcPts val="1000"/>
              </a:spcAft>
              <a:buFont typeface="+mj-lt"/>
              <a:buAutoNum type="alphaLcParenR"/>
              <a:tabLst>
                <a:tab pos="1028700" algn="l"/>
              </a:tabLst>
            </a:pPr>
            <a:r>
              <a:rPr lang="en-US" dirty="0">
                <a:ea typeface="Times New Roman"/>
              </a:rPr>
              <a:t>A manager needs to reassign an employee</a:t>
            </a:r>
          </a:p>
          <a:p>
            <a:endParaRPr lang="en-US" dirty="0"/>
          </a:p>
        </p:txBody>
      </p:sp>
    </p:spTree>
    <p:extLst>
      <p:ext uri="{BB962C8B-B14F-4D97-AF65-F5344CB8AC3E}">
        <p14:creationId xmlns:p14="http://schemas.microsoft.com/office/powerpoint/2010/main" val="216849829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Why is it important to follow up with both parties after a complaint?</a:t>
            </a:r>
          </a:p>
          <a:p>
            <a:pPr lvl="1">
              <a:lnSpc>
                <a:spcPct val="115000"/>
              </a:lnSpc>
              <a:spcBef>
                <a:spcPts val="0"/>
              </a:spcBef>
              <a:spcAft>
                <a:spcPts val="0"/>
              </a:spcAft>
              <a:buFont typeface="+mj-lt"/>
              <a:buAutoNum type="alphaLcParenR"/>
              <a:tabLst>
                <a:tab pos="1143000" algn="l"/>
              </a:tabLst>
            </a:pPr>
            <a:r>
              <a:rPr lang="en-US" dirty="0">
                <a:ea typeface="Times New Roman"/>
              </a:rPr>
              <a:t>To make sure each party isn’t angry</a:t>
            </a:r>
          </a:p>
          <a:p>
            <a:pPr lvl="1">
              <a:lnSpc>
                <a:spcPct val="115000"/>
              </a:lnSpc>
              <a:spcBef>
                <a:spcPts val="0"/>
              </a:spcBef>
              <a:spcAft>
                <a:spcPts val="0"/>
              </a:spcAft>
              <a:buFont typeface="+mj-lt"/>
              <a:buAutoNum type="alphaLcParenR"/>
              <a:tabLst>
                <a:tab pos="1143000" algn="l"/>
              </a:tabLst>
            </a:pPr>
            <a:r>
              <a:rPr lang="en-US" dirty="0">
                <a:ea typeface="Times New Roman"/>
              </a:rPr>
              <a:t>To see if any new problems have come up</a:t>
            </a:r>
          </a:p>
          <a:p>
            <a:pPr lvl="1">
              <a:lnSpc>
                <a:spcPct val="115000"/>
              </a:lnSpc>
              <a:spcBef>
                <a:spcPts val="0"/>
              </a:spcBef>
              <a:spcAft>
                <a:spcPts val="0"/>
              </a:spcAft>
              <a:buFont typeface="+mj-lt"/>
              <a:buAutoNum type="alphaLcParenR"/>
              <a:tabLst>
                <a:tab pos="1143000" algn="l"/>
              </a:tabLst>
            </a:pPr>
            <a:r>
              <a:rPr lang="en-US" dirty="0">
                <a:ea typeface="Times New Roman"/>
              </a:rPr>
              <a:t>To see if the problem is happening with other employees</a:t>
            </a:r>
          </a:p>
          <a:p>
            <a:pPr lvl="1">
              <a:lnSpc>
                <a:spcPct val="115000"/>
              </a:lnSpc>
              <a:spcBef>
                <a:spcPts val="0"/>
              </a:spcBef>
              <a:spcAft>
                <a:spcPts val="1000"/>
              </a:spcAft>
              <a:buFont typeface="+mj-lt"/>
              <a:buAutoNum type="alphaLcParenR"/>
              <a:tabLst>
                <a:tab pos="1143000" algn="l"/>
              </a:tabLst>
            </a:pPr>
            <a:r>
              <a:rPr lang="en-US" dirty="0">
                <a:solidFill>
                  <a:srgbClr val="FF0000"/>
                </a:solidFill>
                <a:ea typeface="Times New Roman"/>
              </a:rPr>
              <a:t>To ensure that the problem has been resolved</a:t>
            </a:r>
          </a:p>
          <a:p>
            <a:pPr lvl="0">
              <a:lnSpc>
                <a:spcPct val="115000"/>
              </a:lnSpc>
              <a:spcBef>
                <a:spcPts val="0"/>
              </a:spcBef>
              <a:spcAft>
                <a:spcPts val="1000"/>
              </a:spcAft>
              <a:buFont typeface="+mj-lt"/>
              <a:buAutoNum type="alphaLcParenR"/>
              <a:tabLst>
                <a:tab pos="1143000" algn="l"/>
              </a:tabLst>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What is one way to follow up after a complaint?</a:t>
            </a:r>
          </a:p>
          <a:p>
            <a:pPr lvl="1">
              <a:lnSpc>
                <a:spcPct val="115000"/>
              </a:lnSpc>
              <a:spcBef>
                <a:spcPts val="0"/>
              </a:spcBef>
              <a:spcAft>
                <a:spcPts val="0"/>
              </a:spcAft>
              <a:buFont typeface="+mj-lt"/>
              <a:buAutoNum type="alphaLcParenR"/>
            </a:pPr>
            <a:r>
              <a:rPr lang="en-US" dirty="0">
                <a:solidFill>
                  <a:srgbClr val="FF0000"/>
                </a:solidFill>
                <a:ea typeface="Times New Roman"/>
              </a:rPr>
              <a:t>Speak with each party individually</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Ask each party to send an email about how they feel</a:t>
            </a:r>
          </a:p>
          <a:p>
            <a:pPr lvl="1">
              <a:lnSpc>
                <a:spcPct val="115000"/>
              </a:lnSpc>
              <a:spcBef>
                <a:spcPts val="0"/>
              </a:spcBef>
              <a:spcAft>
                <a:spcPts val="0"/>
              </a:spcAft>
              <a:buFont typeface="+mj-lt"/>
              <a:buAutoNum type="alphaLcParenR"/>
            </a:pPr>
            <a:r>
              <a:rPr lang="en-US" dirty="0">
                <a:ea typeface="Times New Roman"/>
              </a:rPr>
              <a:t>Check with HR to see if anything was filed</a:t>
            </a:r>
          </a:p>
          <a:p>
            <a:pPr lvl="1">
              <a:lnSpc>
                <a:spcPct val="115000"/>
              </a:lnSpc>
              <a:spcBef>
                <a:spcPts val="0"/>
              </a:spcBef>
              <a:spcAft>
                <a:spcPts val="1000"/>
              </a:spcAft>
              <a:buFont typeface="+mj-lt"/>
              <a:buAutoNum type="alphaLcParenR"/>
            </a:pPr>
            <a:r>
              <a:rPr lang="en-US" dirty="0">
                <a:ea typeface="Times New Roman"/>
              </a:rPr>
              <a:t>Speak with the manager only</a:t>
            </a:r>
          </a:p>
          <a:p>
            <a:endParaRPr lang="en-US" dirty="0"/>
          </a:p>
        </p:txBody>
      </p:sp>
    </p:spTree>
    <p:extLst>
      <p:ext uri="{BB962C8B-B14F-4D97-AF65-F5344CB8AC3E}">
        <p14:creationId xmlns:p14="http://schemas.microsoft.com/office/powerpoint/2010/main" val="72476658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Nine: Review Questions</a:t>
            </a:r>
          </a:p>
        </p:txBody>
      </p:sp>
      <p:sp>
        <p:nvSpPr>
          <p:cNvPr id="4403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did Samuel make a complaint on Erica about?</a:t>
            </a:r>
          </a:p>
          <a:p>
            <a:pPr lvl="1">
              <a:lnSpc>
                <a:spcPct val="115000"/>
              </a:lnSpc>
              <a:spcBef>
                <a:spcPts val="0"/>
              </a:spcBef>
              <a:spcAft>
                <a:spcPts val="0"/>
              </a:spcAft>
              <a:buFont typeface="+mj-lt"/>
              <a:buAutoNum type="alphaLcParenR"/>
            </a:pPr>
            <a:r>
              <a:rPr lang="en-US" dirty="0">
                <a:ea typeface="Times New Roman"/>
              </a:rPr>
              <a:t>He felt she was giving him too much work</a:t>
            </a:r>
          </a:p>
          <a:p>
            <a:pPr lvl="1">
              <a:lnSpc>
                <a:spcPct val="115000"/>
              </a:lnSpc>
              <a:spcBef>
                <a:spcPts val="0"/>
              </a:spcBef>
              <a:spcAft>
                <a:spcPts val="0"/>
              </a:spcAft>
              <a:buFont typeface="+mj-lt"/>
              <a:buAutoNum type="alphaLcParenR"/>
            </a:pPr>
            <a:r>
              <a:rPr lang="en-US" dirty="0">
                <a:solidFill>
                  <a:srgbClr val="FF0000"/>
                </a:solidFill>
                <a:ea typeface="Times New Roman"/>
              </a:rPr>
              <a:t>He felt she was ignoring his problem</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He was angry that she did not give him his requested time off</a:t>
            </a:r>
          </a:p>
          <a:p>
            <a:pPr lvl="1">
              <a:lnSpc>
                <a:spcPct val="115000"/>
              </a:lnSpc>
              <a:spcBef>
                <a:spcPts val="0"/>
              </a:spcBef>
              <a:spcAft>
                <a:spcPts val="1000"/>
              </a:spcAft>
              <a:buFont typeface="+mj-lt"/>
              <a:buAutoNum type="alphaLcParenR"/>
            </a:pPr>
            <a:r>
              <a:rPr lang="en-US" dirty="0">
                <a:ea typeface="Times New Roman"/>
              </a:rPr>
              <a:t>He was sad because she had said something mean to him</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Why didn’t Nicole hold a meeting with Samuel and Erica together?</a:t>
            </a:r>
          </a:p>
          <a:p>
            <a:pPr lvl="1">
              <a:lnSpc>
                <a:spcPct val="115000"/>
              </a:lnSpc>
              <a:spcBef>
                <a:spcPts val="0"/>
              </a:spcBef>
              <a:spcAft>
                <a:spcPts val="0"/>
              </a:spcAft>
              <a:buFont typeface="+mj-lt"/>
              <a:buAutoNum type="alphaLcParenR"/>
            </a:pPr>
            <a:r>
              <a:rPr lang="en-US" dirty="0">
                <a:solidFill>
                  <a:srgbClr val="FF0000"/>
                </a:solidFill>
                <a:ea typeface="Times New Roman"/>
              </a:rPr>
              <a:t>Samuel wanted to remain anonymous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Erica was too busy</a:t>
            </a:r>
          </a:p>
          <a:p>
            <a:pPr lvl="1">
              <a:lnSpc>
                <a:spcPct val="115000"/>
              </a:lnSpc>
              <a:spcBef>
                <a:spcPts val="0"/>
              </a:spcBef>
              <a:spcAft>
                <a:spcPts val="0"/>
              </a:spcAft>
              <a:buFont typeface="+mj-lt"/>
              <a:buAutoNum type="alphaLcParenR"/>
            </a:pPr>
            <a:r>
              <a:rPr lang="en-US" dirty="0">
                <a:ea typeface="Times New Roman"/>
              </a:rPr>
              <a:t>Nicole could not fit them into her schedule</a:t>
            </a:r>
          </a:p>
          <a:p>
            <a:pPr lvl="1">
              <a:lnSpc>
                <a:spcPct val="115000"/>
              </a:lnSpc>
              <a:spcBef>
                <a:spcPts val="0"/>
              </a:spcBef>
              <a:spcAft>
                <a:spcPts val="1000"/>
              </a:spcAft>
              <a:buFont typeface="+mj-lt"/>
              <a:buAutoNum type="alphaLcParenR"/>
            </a:pPr>
            <a:r>
              <a:rPr lang="en-US" dirty="0">
                <a:ea typeface="Times New Roman"/>
              </a:rPr>
              <a:t>Samuel was scheduled to go on vacation soon</a:t>
            </a:r>
          </a:p>
          <a:p>
            <a:endParaRPr lang="en-US" dirty="0"/>
          </a:p>
        </p:txBody>
      </p:sp>
    </p:spTree>
    <p:extLst>
      <p:ext uri="{BB962C8B-B14F-4D97-AF65-F5344CB8AC3E}">
        <p14:creationId xmlns:p14="http://schemas.microsoft.com/office/powerpoint/2010/main" val="262919212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r>
              <a:rPr lang="en-US" dirty="0"/>
              <a:t>Module Ten: When Do You Step In?</a:t>
            </a:r>
          </a:p>
        </p:txBody>
      </p:sp>
      <p:sp>
        <p:nvSpPr>
          <p:cNvPr id="45060"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2400" i="1" dirty="0">
                <a:latin typeface="Cambria"/>
                <a:ea typeface="Times New Roman"/>
                <a:cs typeface="Calibri"/>
              </a:rPr>
              <a:t>Again and again, the impossible problem is solved when we see that the problem is only a tough decision waiting to be made.</a:t>
            </a:r>
            <a:endParaRPr lang="en-US" sz="2400" dirty="0">
              <a:ea typeface="Times New Roman"/>
              <a:cs typeface="Calibri"/>
            </a:endParaRPr>
          </a:p>
          <a:p>
            <a:pPr marL="0" marR="0" algn="ctr">
              <a:lnSpc>
                <a:spcPct val="115000"/>
              </a:lnSpc>
              <a:spcBef>
                <a:spcPts val="0"/>
              </a:spcBef>
              <a:spcAft>
                <a:spcPts val="1000"/>
              </a:spcAft>
            </a:pPr>
            <a:r>
              <a:rPr lang="en-US" sz="2400" b="1" i="1" dirty="0">
                <a:latin typeface="Cambria"/>
                <a:ea typeface="Times New Roman"/>
                <a:cs typeface="Calibri"/>
              </a:rPr>
              <a:t>Robert H. Schuller</a:t>
            </a:r>
            <a:endParaRPr lang="en-US" sz="2400" dirty="0">
              <a:ea typeface="Times New Roman"/>
              <a:cs typeface="Calibri"/>
            </a:endParaRPr>
          </a:p>
          <a:p>
            <a:endParaRPr lang="en-US" sz="2400" dirty="0"/>
          </a:p>
        </p:txBody>
      </p:sp>
      <p:sp>
        <p:nvSpPr>
          <p:cNvPr id="45059" name="Content Placeholder 2"/>
          <p:cNvSpPr>
            <a:spLocks noGrp="1"/>
          </p:cNvSpPr>
          <p:nvPr>
            <p:ph type="body" sz="quarter" idx="11"/>
          </p:nvPr>
        </p:nvSpPr>
        <p:spPr/>
        <p:txBody>
          <a:bodyPr>
            <a:normAutofit lnSpcReduction="10000"/>
          </a:bodyPr>
          <a:lstStyle/>
          <a:p>
            <a:pPr marL="0"/>
            <a:r>
              <a:rPr lang="en-US" dirty="0"/>
              <a:t>A good leader or supervisor will step back and resist the urge to swoop in every time we see our new manager or employee encounter a problem. But if the employee’s behavior begins to harm other employees or poses a threat to the company, it is time to intervene before matters progress any further.</a:t>
            </a:r>
          </a:p>
          <a:p>
            <a:endParaRPr lang="en-US"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FE834C8-D866-41EC-A3F7-E687A325D4FC}"/>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Unsafe or Dangerous Events</a:t>
            </a:r>
          </a:p>
        </p:txBody>
      </p:sp>
      <p:grpSp>
        <p:nvGrpSpPr>
          <p:cNvPr id="2" name="Group 1">
            <a:extLst>
              <a:ext uri="{FF2B5EF4-FFF2-40B4-BE49-F238E27FC236}">
                <a16:creationId xmlns:a16="http://schemas.microsoft.com/office/drawing/2014/main" id="{C7232E05-5A87-4B4B-998D-732030AB1C79}"/>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ECACD23D-430A-431F-9D21-FFD3777C1DD1}"/>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Not a “learn from mistake” time</a:t>
              </a:r>
            </a:p>
          </p:txBody>
        </p:sp>
        <p:sp>
          <p:nvSpPr>
            <p:cNvPr id="5" name="Freeform: Shape 4">
              <a:extLst>
                <a:ext uri="{FF2B5EF4-FFF2-40B4-BE49-F238E27FC236}">
                  <a16:creationId xmlns:a16="http://schemas.microsoft.com/office/drawing/2014/main" id="{6737787C-F5CB-4032-883E-370C0D8BB5A9}"/>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Stop them and offer advice or coaching</a:t>
              </a:r>
            </a:p>
          </p:txBody>
        </p:sp>
        <p:sp>
          <p:nvSpPr>
            <p:cNvPr id="6" name="Freeform: Shape 5">
              <a:extLst>
                <a:ext uri="{FF2B5EF4-FFF2-40B4-BE49-F238E27FC236}">
                  <a16:creationId xmlns:a16="http://schemas.microsoft.com/office/drawing/2014/main" id="{7E8FF4D2-B8B8-4736-90E6-62AFD3AA0528}"/>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Debrief after everyone is safe</a:t>
              </a:r>
            </a:p>
          </p:txBody>
        </p:sp>
        <p:sp>
          <p:nvSpPr>
            <p:cNvPr id="7" name="Freeform: Shape 6">
              <a:extLst>
                <a:ext uri="{FF2B5EF4-FFF2-40B4-BE49-F238E27FC236}">
                  <a16:creationId xmlns:a16="http://schemas.microsoft.com/office/drawing/2014/main" id="{F8DE477A-DEB9-41E7-996F-332A5DDA171C}"/>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DA803EB6-DF76-4A9A-9306-4A19893526D6}"/>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BA70E24-2C98-4555-A6D9-DE28B8E0B0B9}"/>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Legal Ramifications</a:t>
            </a:r>
          </a:p>
        </p:txBody>
      </p:sp>
      <p:grpSp>
        <p:nvGrpSpPr>
          <p:cNvPr id="2" name="Group 1">
            <a:extLst>
              <a:ext uri="{FF2B5EF4-FFF2-40B4-BE49-F238E27FC236}">
                <a16:creationId xmlns:a16="http://schemas.microsoft.com/office/drawing/2014/main" id="{EE3FDF3A-453C-4846-A242-790F6E19901A}"/>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597269BC-F875-4A51-901D-3033220365A1}"/>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 Intervene immediately</a:t>
              </a:r>
            </a:p>
          </p:txBody>
        </p:sp>
        <p:sp>
          <p:nvSpPr>
            <p:cNvPr id="5" name="Freeform: Shape 4">
              <a:extLst>
                <a:ext uri="{FF2B5EF4-FFF2-40B4-BE49-F238E27FC236}">
                  <a16:creationId xmlns:a16="http://schemas.microsoft.com/office/drawing/2014/main" id="{307D65F0-CF1D-4987-B6BC-EB06EB02D84B}"/>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Never permitted to continue</a:t>
              </a:r>
            </a:p>
          </p:txBody>
        </p:sp>
        <p:sp>
          <p:nvSpPr>
            <p:cNvPr id="6" name="Freeform: Shape 5">
              <a:extLst>
                <a:ext uri="{FF2B5EF4-FFF2-40B4-BE49-F238E27FC236}">
                  <a16:creationId xmlns:a16="http://schemas.microsoft.com/office/drawing/2014/main" id="{08D38DC8-6165-4FA3-8818-9AE0A602B6D7}"/>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Additional coaching</a:t>
              </a:r>
            </a:p>
          </p:txBody>
        </p:sp>
      </p:grpSp>
    </p:spTree>
    <p:extLst>
      <p:ext uri="{BB962C8B-B14F-4D97-AF65-F5344CB8AC3E}">
        <p14:creationId xmlns:p14="http://schemas.microsoft.com/office/powerpoint/2010/main" val="224968293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1BD0112C-0A6F-430A-995E-AF3A1D850034}"/>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Severe Financial Costs</a:t>
            </a:r>
          </a:p>
        </p:txBody>
      </p:sp>
      <p:grpSp>
        <p:nvGrpSpPr>
          <p:cNvPr id="2" name="Group 1">
            <a:extLst>
              <a:ext uri="{FF2B5EF4-FFF2-40B4-BE49-F238E27FC236}">
                <a16:creationId xmlns:a16="http://schemas.microsoft.com/office/drawing/2014/main" id="{79D0614A-D491-44B8-8604-5536CC890F0C}"/>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E4881D3A-27FE-4ECB-A748-46468B6F3474}"/>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678E1253-77A3-4DE8-9CC1-8E1AFD1886A9}"/>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t>Review proper procedures</a:t>
              </a:r>
            </a:p>
          </p:txBody>
        </p:sp>
        <p:sp>
          <p:nvSpPr>
            <p:cNvPr id="6" name="Oval 5">
              <a:extLst>
                <a:ext uri="{FF2B5EF4-FFF2-40B4-BE49-F238E27FC236}">
                  <a16:creationId xmlns:a16="http://schemas.microsoft.com/office/drawing/2014/main" id="{E2DCFB9F-5DF9-47B6-9CD6-9DB43FEDFEBF}"/>
                </a:ext>
              </a:extLst>
            </p:cNvPr>
            <p:cNvSpPr/>
            <p:nvPr/>
          </p:nvSpPr>
          <p:spPr>
            <a:xfrm>
              <a:off x="519658" y="1939647"/>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C1DDAC25-3C40-4E84-8ADF-3A06A0956AB5}"/>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t>Explain why you had to step in</a:t>
              </a:r>
            </a:p>
          </p:txBody>
        </p:sp>
        <p:sp>
          <p:nvSpPr>
            <p:cNvPr id="8" name="Oval 7">
              <a:extLst>
                <a:ext uri="{FF2B5EF4-FFF2-40B4-BE49-F238E27FC236}">
                  <a16:creationId xmlns:a16="http://schemas.microsoft.com/office/drawing/2014/main" id="{4A2309C3-1FCE-4FDF-B4C2-D9C599AE6F7C}"/>
                </a:ext>
              </a:extLst>
            </p:cNvPr>
            <p:cNvSpPr/>
            <p:nvPr/>
          </p:nvSpPr>
          <p:spPr>
            <a:xfrm>
              <a:off x="848695" y="3297436"/>
              <a:ext cx="1131490" cy="1131490"/>
            </a:xfrm>
            <a:prstGeom prst="ellipse">
              <a:avLst/>
            </a:prstGeom>
          </p:spPr>
          <p:style>
            <a:lnRef idx="2">
              <a:schemeClr val="accent3">
                <a:hueOff val="5625132"/>
                <a:satOff val="-8440"/>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DF637FAE-ADA3-492D-A5A2-68ABB1AD5F74}"/>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t>Follow up frequently for a period of time</a:t>
              </a:r>
            </a:p>
          </p:txBody>
        </p:sp>
        <p:sp>
          <p:nvSpPr>
            <p:cNvPr id="10" name="Oval 9">
              <a:extLst>
                <a:ext uri="{FF2B5EF4-FFF2-40B4-BE49-F238E27FC236}">
                  <a16:creationId xmlns:a16="http://schemas.microsoft.com/office/drawing/2014/main" id="{382A98E3-AE17-4ADE-A12C-977B14CF480F}"/>
                </a:ext>
              </a:extLst>
            </p:cNvPr>
            <p:cNvSpPr/>
            <p:nvPr/>
          </p:nvSpPr>
          <p:spPr>
            <a:xfrm>
              <a:off x="519658" y="4655225"/>
              <a:ext cx="1131490" cy="1131490"/>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224968293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DEFB9F9-C2DC-4DEE-A340-D950B6925B59}"/>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noAutofit/>
          </a:bodyPr>
          <a:lstStyle/>
          <a:p>
            <a:r>
              <a:rPr lang="en-US" dirty="0"/>
              <a:t>Repeated Failures after Coaching Has Occurred</a:t>
            </a:r>
          </a:p>
        </p:txBody>
      </p:sp>
      <p:grpSp>
        <p:nvGrpSpPr>
          <p:cNvPr id="2" name="Group 1">
            <a:extLst>
              <a:ext uri="{FF2B5EF4-FFF2-40B4-BE49-F238E27FC236}">
                <a16:creationId xmlns:a16="http://schemas.microsoft.com/office/drawing/2014/main" id="{51DAD124-3F45-4D92-BED9-8EE8A39DCFCD}"/>
              </a:ext>
            </a:extLst>
          </p:cNvPr>
          <p:cNvGrpSpPr/>
          <p:nvPr/>
        </p:nvGrpSpPr>
        <p:grpSpPr>
          <a:xfrm>
            <a:off x="460735" y="1600200"/>
            <a:ext cx="8222528" cy="4525962"/>
            <a:chOff x="460735" y="1600200"/>
            <a:chExt cx="8222528" cy="4525962"/>
          </a:xfrm>
        </p:grpSpPr>
        <p:sp>
          <p:nvSpPr>
            <p:cNvPr id="4" name="Arrow: Right 3">
              <a:extLst>
                <a:ext uri="{FF2B5EF4-FFF2-40B4-BE49-F238E27FC236}">
                  <a16:creationId xmlns:a16="http://schemas.microsoft.com/office/drawing/2014/main" id="{EF52DD51-8CE4-4864-9BC3-90F4B4DB1AC1}"/>
                </a:ext>
              </a:extLst>
            </p:cNvPr>
            <p:cNvSpPr/>
            <p:nvPr/>
          </p:nvSpPr>
          <p:spPr>
            <a:xfrm>
              <a:off x="5298198" y="1600200"/>
              <a:ext cx="3385065"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D935A5F5-6AB4-4DB2-B5D0-9F4537F29DFD}"/>
                </a:ext>
              </a:extLst>
            </p:cNvPr>
            <p:cNvSpPr/>
            <p:nvPr/>
          </p:nvSpPr>
          <p:spPr>
            <a:xfrm>
              <a:off x="460735" y="1600200"/>
              <a:ext cx="4837462" cy="1414363"/>
            </a:xfrm>
            <a:custGeom>
              <a:avLst/>
              <a:gdLst>
                <a:gd name="connsiteX0" fmla="*/ 0 w 4837462"/>
                <a:gd name="connsiteY0" fmla="*/ 235732 h 1414363"/>
                <a:gd name="connsiteX1" fmla="*/ 235732 w 4837462"/>
                <a:gd name="connsiteY1" fmla="*/ 0 h 1414363"/>
                <a:gd name="connsiteX2" fmla="*/ 4601730 w 4837462"/>
                <a:gd name="connsiteY2" fmla="*/ 0 h 1414363"/>
                <a:gd name="connsiteX3" fmla="*/ 4837462 w 4837462"/>
                <a:gd name="connsiteY3" fmla="*/ 235732 h 1414363"/>
                <a:gd name="connsiteX4" fmla="*/ 4837462 w 4837462"/>
                <a:gd name="connsiteY4" fmla="*/ 1178631 h 1414363"/>
                <a:gd name="connsiteX5" fmla="*/ 4601730 w 4837462"/>
                <a:gd name="connsiteY5" fmla="*/ 1414363 h 1414363"/>
                <a:gd name="connsiteX6" fmla="*/ 235732 w 4837462"/>
                <a:gd name="connsiteY6" fmla="*/ 1414363 h 1414363"/>
                <a:gd name="connsiteX7" fmla="*/ 0 w 4837462"/>
                <a:gd name="connsiteY7" fmla="*/ 1178631 h 1414363"/>
                <a:gd name="connsiteX8" fmla="*/ 0 w 4837462"/>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7462" h="1414363">
                  <a:moveTo>
                    <a:pt x="0" y="235732"/>
                  </a:moveTo>
                  <a:cubicBezTo>
                    <a:pt x="0" y="105541"/>
                    <a:pt x="105541" y="0"/>
                    <a:pt x="235732" y="0"/>
                  </a:cubicBezTo>
                  <a:lnTo>
                    <a:pt x="4601730" y="0"/>
                  </a:lnTo>
                  <a:cubicBezTo>
                    <a:pt x="4731921" y="0"/>
                    <a:pt x="4837462" y="105541"/>
                    <a:pt x="4837462" y="235732"/>
                  </a:cubicBezTo>
                  <a:lnTo>
                    <a:pt x="4837462" y="1178631"/>
                  </a:lnTo>
                  <a:cubicBezTo>
                    <a:pt x="4837462" y="1308822"/>
                    <a:pt x="4731921" y="1414363"/>
                    <a:pt x="4601730"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Focus on the behavior</a:t>
              </a:r>
            </a:p>
          </p:txBody>
        </p:sp>
        <p:sp>
          <p:nvSpPr>
            <p:cNvPr id="6" name="Arrow: Right 5">
              <a:extLst>
                <a:ext uri="{FF2B5EF4-FFF2-40B4-BE49-F238E27FC236}">
                  <a16:creationId xmlns:a16="http://schemas.microsoft.com/office/drawing/2014/main" id="{5304B28B-998E-4667-927A-DE8FEA946F22}"/>
                </a:ext>
              </a:extLst>
            </p:cNvPr>
            <p:cNvSpPr/>
            <p:nvPr/>
          </p:nvSpPr>
          <p:spPr>
            <a:xfrm>
              <a:off x="5298198" y="3155999"/>
              <a:ext cx="3385065"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FAD2A089-474F-4A45-ADA7-9E125B1CF37B}"/>
                </a:ext>
              </a:extLst>
            </p:cNvPr>
            <p:cNvSpPr/>
            <p:nvPr/>
          </p:nvSpPr>
          <p:spPr>
            <a:xfrm>
              <a:off x="460735" y="3155999"/>
              <a:ext cx="4837462" cy="1414363"/>
            </a:xfrm>
            <a:custGeom>
              <a:avLst/>
              <a:gdLst>
                <a:gd name="connsiteX0" fmla="*/ 0 w 4837462"/>
                <a:gd name="connsiteY0" fmla="*/ 235732 h 1414363"/>
                <a:gd name="connsiteX1" fmla="*/ 235732 w 4837462"/>
                <a:gd name="connsiteY1" fmla="*/ 0 h 1414363"/>
                <a:gd name="connsiteX2" fmla="*/ 4601730 w 4837462"/>
                <a:gd name="connsiteY2" fmla="*/ 0 h 1414363"/>
                <a:gd name="connsiteX3" fmla="*/ 4837462 w 4837462"/>
                <a:gd name="connsiteY3" fmla="*/ 235732 h 1414363"/>
                <a:gd name="connsiteX4" fmla="*/ 4837462 w 4837462"/>
                <a:gd name="connsiteY4" fmla="*/ 1178631 h 1414363"/>
                <a:gd name="connsiteX5" fmla="*/ 4601730 w 4837462"/>
                <a:gd name="connsiteY5" fmla="*/ 1414363 h 1414363"/>
                <a:gd name="connsiteX6" fmla="*/ 235732 w 4837462"/>
                <a:gd name="connsiteY6" fmla="*/ 1414363 h 1414363"/>
                <a:gd name="connsiteX7" fmla="*/ 0 w 4837462"/>
                <a:gd name="connsiteY7" fmla="*/ 1178631 h 1414363"/>
                <a:gd name="connsiteX8" fmla="*/ 0 w 4837462"/>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7462" h="1414363">
                  <a:moveTo>
                    <a:pt x="0" y="235732"/>
                  </a:moveTo>
                  <a:cubicBezTo>
                    <a:pt x="0" y="105541"/>
                    <a:pt x="105541" y="0"/>
                    <a:pt x="235732" y="0"/>
                  </a:cubicBezTo>
                  <a:lnTo>
                    <a:pt x="4601730" y="0"/>
                  </a:lnTo>
                  <a:cubicBezTo>
                    <a:pt x="4731921" y="0"/>
                    <a:pt x="4837462" y="105541"/>
                    <a:pt x="4837462" y="235732"/>
                  </a:cubicBezTo>
                  <a:lnTo>
                    <a:pt x="4837462" y="1178631"/>
                  </a:lnTo>
                  <a:cubicBezTo>
                    <a:pt x="4837462" y="1308822"/>
                    <a:pt x="4731921" y="1414363"/>
                    <a:pt x="4601730"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Additional coaching</a:t>
              </a:r>
            </a:p>
          </p:txBody>
        </p:sp>
        <p:sp>
          <p:nvSpPr>
            <p:cNvPr id="8" name="Arrow: Right 7">
              <a:extLst>
                <a:ext uri="{FF2B5EF4-FFF2-40B4-BE49-F238E27FC236}">
                  <a16:creationId xmlns:a16="http://schemas.microsoft.com/office/drawing/2014/main" id="{D1358905-5C25-471D-85B6-9FB92E1131C6}"/>
                </a:ext>
              </a:extLst>
            </p:cNvPr>
            <p:cNvSpPr/>
            <p:nvPr/>
          </p:nvSpPr>
          <p:spPr>
            <a:xfrm>
              <a:off x="5298198" y="4711799"/>
              <a:ext cx="3385065"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B2D9EAB-697A-4877-83A5-904186D94558}"/>
                </a:ext>
              </a:extLst>
            </p:cNvPr>
            <p:cNvSpPr/>
            <p:nvPr/>
          </p:nvSpPr>
          <p:spPr>
            <a:xfrm>
              <a:off x="460735" y="4711799"/>
              <a:ext cx="4837462" cy="1414363"/>
            </a:xfrm>
            <a:custGeom>
              <a:avLst/>
              <a:gdLst>
                <a:gd name="connsiteX0" fmla="*/ 0 w 4837462"/>
                <a:gd name="connsiteY0" fmla="*/ 235732 h 1414363"/>
                <a:gd name="connsiteX1" fmla="*/ 235732 w 4837462"/>
                <a:gd name="connsiteY1" fmla="*/ 0 h 1414363"/>
                <a:gd name="connsiteX2" fmla="*/ 4601730 w 4837462"/>
                <a:gd name="connsiteY2" fmla="*/ 0 h 1414363"/>
                <a:gd name="connsiteX3" fmla="*/ 4837462 w 4837462"/>
                <a:gd name="connsiteY3" fmla="*/ 235732 h 1414363"/>
                <a:gd name="connsiteX4" fmla="*/ 4837462 w 4837462"/>
                <a:gd name="connsiteY4" fmla="*/ 1178631 h 1414363"/>
                <a:gd name="connsiteX5" fmla="*/ 4601730 w 4837462"/>
                <a:gd name="connsiteY5" fmla="*/ 1414363 h 1414363"/>
                <a:gd name="connsiteX6" fmla="*/ 235732 w 4837462"/>
                <a:gd name="connsiteY6" fmla="*/ 1414363 h 1414363"/>
                <a:gd name="connsiteX7" fmla="*/ 0 w 4837462"/>
                <a:gd name="connsiteY7" fmla="*/ 1178631 h 1414363"/>
                <a:gd name="connsiteX8" fmla="*/ 0 w 4837462"/>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7462" h="1414363">
                  <a:moveTo>
                    <a:pt x="0" y="235732"/>
                  </a:moveTo>
                  <a:cubicBezTo>
                    <a:pt x="0" y="105541"/>
                    <a:pt x="105541" y="0"/>
                    <a:pt x="235732" y="0"/>
                  </a:cubicBezTo>
                  <a:lnTo>
                    <a:pt x="4601730" y="0"/>
                  </a:lnTo>
                  <a:cubicBezTo>
                    <a:pt x="4731921" y="0"/>
                    <a:pt x="4837462" y="105541"/>
                    <a:pt x="4837462" y="235732"/>
                  </a:cubicBezTo>
                  <a:lnTo>
                    <a:pt x="4837462" y="1178631"/>
                  </a:lnTo>
                  <a:cubicBezTo>
                    <a:pt x="4837462" y="1308822"/>
                    <a:pt x="4731921" y="1414363"/>
                    <a:pt x="4601730"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New action plan</a:t>
              </a:r>
            </a:p>
          </p:txBody>
        </p:sp>
      </p:gr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74C4AC61-26B1-4968-9ED0-5D870F21C724}"/>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9585EB98-5B21-4539-BD26-21A7CA538DF9}"/>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4A7E0199-B85F-4BF2-8322-AA1C9AEB5305}"/>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Justin is a supervisor of a medical record department </a:t>
              </a:r>
            </a:p>
          </p:txBody>
        </p:sp>
        <p:sp>
          <p:nvSpPr>
            <p:cNvPr id="5" name="Rectangle: Rounded Corners 4">
              <a:extLst>
                <a:ext uri="{FF2B5EF4-FFF2-40B4-BE49-F238E27FC236}">
                  <a16:creationId xmlns:a16="http://schemas.microsoft.com/office/drawing/2014/main" id="{537F9EF5-9CC1-45F5-8AE9-CD8EAA301EF8}"/>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900A614F-CBCF-4913-8E37-9A0B6B12CE24}"/>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0862" tIns="170862" rIns="170862" bIns="170862" numCol="1" spcCol="1270" anchor="ctr" anchorCtr="0">
              <a:noAutofit/>
            </a:bodyPr>
            <a:lstStyle/>
            <a:p>
              <a:pPr marL="0" lvl="0" indent="0" algn="ctr" defTabSz="755650">
                <a:lnSpc>
                  <a:spcPct val="90000"/>
                </a:lnSpc>
                <a:spcBef>
                  <a:spcPct val="0"/>
                </a:spcBef>
                <a:spcAft>
                  <a:spcPct val="35000"/>
                </a:spcAft>
                <a:buNone/>
              </a:pPr>
              <a:r>
                <a:rPr lang="en-US" sz="1700" kern="1200" dirty="0"/>
                <a:t>He notices that several patient files have been left open for long periods of time</a:t>
              </a:r>
            </a:p>
          </p:txBody>
        </p:sp>
        <p:sp>
          <p:nvSpPr>
            <p:cNvPr id="7" name="Rectangle: Rounded Corners 6">
              <a:extLst>
                <a:ext uri="{FF2B5EF4-FFF2-40B4-BE49-F238E27FC236}">
                  <a16:creationId xmlns:a16="http://schemas.microsoft.com/office/drawing/2014/main" id="{BB3FDAFC-B036-425A-A174-C76FA9BA1FF5}"/>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604D323E-206B-4957-A2D3-D5B536D92CD1}"/>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0862" tIns="170862" rIns="170862" bIns="170862" numCol="1" spcCol="1270" anchor="ctr" anchorCtr="0">
              <a:noAutofit/>
            </a:bodyPr>
            <a:lstStyle/>
            <a:p>
              <a:pPr marL="0" lvl="0" indent="0" algn="ctr" defTabSz="755650">
                <a:lnSpc>
                  <a:spcPct val="90000"/>
                </a:lnSpc>
                <a:spcBef>
                  <a:spcPct val="0"/>
                </a:spcBef>
                <a:spcAft>
                  <a:spcPct val="35000"/>
                </a:spcAft>
                <a:buNone/>
              </a:pPr>
              <a:r>
                <a:rPr lang="en-US" sz="1700" kern="1200" dirty="0"/>
                <a:t>He narrows them down to one agent, Betty</a:t>
              </a:r>
            </a:p>
          </p:txBody>
        </p:sp>
        <p:sp>
          <p:nvSpPr>
            <p:cNvPr id="9" name="Rectangle: Rounded Corners 8">
              <a:extLst>
                <a:ext uri="{FF2B5EF4-FFF2-40B4-BE49-F238E27FC236}">
                  <a16:creationId xmlns:a16="http://schemas.microsoft.com/office/drawing/2014/main" id="{76FFD248-8A9A-4A82-94A8-BB0403559B45}"/>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02A80C5B-A01A-4978-B7C0-697079D4EFCF}"/>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0862" tIns="170862" rIns="170862" bIns="170862" numCol="1" spcCol="1270" anchor="ctr" anchorCtr="0">
              <a:noAutofit/>
            </a:bodyPr>
            <a:lstStyle/>
            <a:p>
              <a:pPr marL="0" lvl="0" indent="0" algn="ctr" defTabSz="755650">
                <a:lnSpc>
                  <a:spcPct val="90000"/>
                </a:lnSpc>
                <a:spcBef>
                  <a:spcPct val="0"/>
                </a:spcBef>
                <a:spcAft>
                  <a:spcPct val="35000"/>
                </a:spcAft>
                <a:buNone/>
              </a:pPr>
              <a:r>
                <a:rPr lang="en-US" sz="1700" kern="1200" dirty="0"/>
                <a:t>Justin immediately explains  this process is unsafe for the patient’s information and is illegal if she ‘compares’ the patient records</a:t>
              </a:r>
            </a:p>
          </p:txBody>
        </p:sp>
      </p:gr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would be considered an unsafe or dangerous situation at work?</a:t>
            </a:r>
          </a:p>
          <a:p>
            <a:pPr lvl="1">
              <a:lnSpc>
                <a:spcPct val="115000"/>
              </a:lnSpc>
              <a:spcBef>
                <a:spcPts val="0"/>
              </a:spcBef>
              <a:spcAft>
                <a:spcPts val="0"/>
              </a:spcAft>
              <a:buFont typeface="+mj-lt"/>
              <a:buAutoNum type="alphaLcParenR"/>
            </a:pPr>
            <a:r>
              <a:rPr lang="en-US" dirty="0">
                <a:ea typeface="Times New Roman"/>
              </a:rPr>
              <a:t>A manager carries a weapon to work</a:t>
            </a:r>
          </a:p>
          <a:p>
            <a:pPr lvl="1">
              <a:lnSpc>
                <a:spcPct val="115000"/>
              </a:lnSpc>
              <a:spcBef>
                <a:spcPts val="0"/>
              </a:spcBef>
              <a:spcAft>
                <a:spcPts val="0"/>
              </a:spcAft>
              <a:buFont typeface="+mj-lt"/>
              <a:buAutoNum type="alphaLcParenR"/>
            </a:pPr>
            <a:r>
              <a:rPr lang="en-US" dirty="0">
                <a:ea typeface="Times New Roman"/>
              </a:rPr>
              <a:t>A manager gets angry and yells a lot</a:t>
            </a:r>
          </a:p>
          <a:p>
            <a:pPr lvl="1">
              <a:lnSpc>
                <a:spcPct val="115000"/>
              </a:lnSpc>
              <a:spcBef>
                <a:spcPts val="0"/>
              </a:spcBef>
              <a:spcAft>
                <a:spcPts val="0"/>
              </a:spcAft>
              <a:buFont typeface="+mj-lt"/>
              <a:buAutoNum type="alphaLcParenR"/>
            </a:pPr>
            <a:r>
              <a:rPr lang="en-US" dirty="0">
                <a:ea typeface="Times New Roman"/>
              </a:rPr>
              <a:t>A manager decides to go home early</a:t>
            </a:r>
          </a:p>
          <a:p>
            <a:pPr lvl="1">
              <a:lnSpc>
                <a:spcPct val="115000"/>
              </a:lnSpc>
              <a:spcBef>
                <a:spcPts val="0"/>
              </a:spcBef>
              <a:spcAft>
                <a:spcPts val="1000"/>
              </a:spcAft>
              <a:buFont typeface="+mj-lt"/>
              <a:buAutoNum type="alphaLcParenR"/>
            </a:pPr>
            <a:r>
              <a:rPr lang="en-US" dirty="0">
                <a:ea typeface="Times New Roman"/>
              </a:rPr>
              <a:t>A manager brings their kid to work</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Who can be harmed in an unsafe or dangerous situation at work?</a:t>
            </a:r>
          </a:p>
          <a:p>
            <a:pPr lvl="1">
              <a:lnSpc>
                <a:spcPct val="115000"/>
              </a:lnSpc>
              <a:spcBef>
                <a:spcPts val="0"/>
              </a:spcBef>
              <a:spcAft>
                <a:spcPts val="0"/>
              </a:spcAft>
              <a:buFont typeface="+mj-lt"/>
              <a:buAutoNum type="alphaLcParenR"/>
            </a:pPr>
            <a:r>
              <a:rPr lang="en-US" dirty="0">
                <a:ea typeface="Times New Roman"/>
              </a:rPr>
              <a:t>Only the managers</a:t>
            </a:r>
          </a:p>
          <a:p>
            <a:pPr lvl="1">
              <a:lnSpc>
                <a:spcPct val="115000"/>
              </a:lnSpc>
              <a:spcBef>
                <a:spcPts val="0"/>
              </a:spcBef>
              <a:spcAft>
                <a:spcPts val="0"/>
              </a:spcAft>
              <a:buFont typeface="+mj-lt"/>
              <a:buAutoNum type="alphaLcParenR"/>
            </a:pPr>
            <a:r>
              <a:rPr lang="en-US" dirty="0">
                <a:ea typeface="Times New Roman"/>
              </a:rPr>
              <a:t>Only the subordinate employees</a:t>
            </a:r>
          </a:p>
          <a:p>
            <a:pPr lvl="1">
              <a:lnSpc>
                <a:spcPct val="115000"/>
              </a:lnSpc>
              <a:spcBef>
                <a:spcPts val="0"/>
              </a:spcBef>
              <a:spcAft>
                <a:spcPts val="0"/>
              </a:spcAft>
              <a:buFont typeface="+mj-lt"/>
              <a:buAutoNum type="alphaLcParenR"/>
            </a:pPr>
            <a:r>
              <a:rPr lang="en-US" dirty="0">
                <a:ea typeface="Times New Roman"/>
              </a:rPr>
              <a:t>Only the cleaning staff</a:t>
            </a:r>
          </a:p>
          <a:p>
            <a:pPr lvl="1">
              <a:lnSpc>
                <a:spcPct val="115000"/>
              </a:lnSpc>
              <a:spcBef>
                <a:spcPts val="0"/>
              </a:spcBef>
              <a:spcAft>
                <a:spcPts val="1000"/>
              </a:spcAft>
              <a:buFont typeface="+mj-lt"/>
              <a:buAutoNum type="alphaLcParenR"/>
            </a:pPr>
            <a:r>
              <a:rPr lang="en-US" dirty="0">
                <a:ea typeface="Times New Roman"/>
              </a:rPr>
              <a:t>All employees</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r>
              <a:rPr lang="en-US" dirty="0"/>
              <a:t>Module Two: Grooming a New Manager</a:t>
            </a:r>
          </a:p>
        </p:txBody>
      </p:sp>
      <p:sp>
        <p:nvSpPr>
          <p:cNvPr id="10244"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2800" i="1" dirty="0">
                <a:latin typeface="Cambria"/>
                <a:ea typeface="Times New Roman"/>
                <a:cs typeface="Calibri"/>
              </a:rPr>
              <a:t>Good management consists of showing average people how to do work of superior people.</a:t>
            </a:r>
            <a:endParaRPr lang="en-US" sz="2800" dirty="0">
              <a:ea typeface="Times New Roman"/>
              <a:cs typeface="Calibri"/>
            </a:endParaRPr>
          </a:p>
          <a:p>
            <a:pPr marL="0" marR="0" algn="ctr">
              <a:lnSpc>
                <a:spcPct val="115000"/>
              </a:lnSpc>
              <a:spcBef>
                <a:spcPts val="0"/>
              </a:spcBef>
              <a:spcAft>
                <a:spcPts val="1000"/>
              </a:spcAft>
            </a:pPr>
            <a:r>
              <a:rPr lang="en-US" sz="2800" b="1" i="1" dirty="0">
                <a:latin typeface="Cambria"/>
                <a:ea typeface="Times New Roman"/>
                <a:cs typeface="Calibri"/>
              </a:rPr>
              <a:t>John D. Rockefeller</a:t>
            </a:r>
            <a:endParaRPr lang="en-US" sz="2800" dirty="0">
              <a:ea typeface="Times New Roman"/>
              <a:cs typeface="Calibri"/>
            </a:endParaRPr>
          </a:p>
          <a:p>
            <a:endParaRPr lang="en-US" sz="2800" dirty="0"/>
          </a:p>
        </p:txBody>
      </p:sp>
      <p:sp>
        <p:nvSpPr>
          <p:cNvPr id="10243" name="Content Placeholder 2"/>
          <p:cNvSpPr>
            <a:spLocks noGrp="1"/>
          </p:cNvSpPr>
          <p:nvPr>
            <p:ph type="body" sz="quarter" idx="11"/>
          </p:nvPr>
        </p:nvSpPr>
        <p:spPr/>
        <p:txBody>
          <a:bodyPr>
            <a:normAutofit/>
          </a:bodyPr>
          <a:lstStyle/>
          <a:p>
            <a:pPr marL="0"/>
            <a:r>
              <a:rPr lang="en-US" dirty="0"/>
              <a:t>Bringing in a new member to the management team is never easy.  If you hire from within, they have to learn to transition from their previous position to this new one.  If you hire from outside the company, the new employee will have to be taught everything from scratch.</a:t>
            </a:r>
          </a:p>
        </p:txBody>
      </p:sp>
    </p:spTree>
    <p:extLst>
      <p:ext uri="{BB962C8B-B14F-4D97-AF65-F5344CB8AC3E}">
        <p14:creationId xmlns:p14="http://schemas.microsoft.com/office/powerpoint/2010/main" val="144943481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Illegal situations at work can be _____________ due to ignorance.</a:t>
            </a:r>
          </a:p>
          <a:p>
            <a:pPr lvl="1">
              <a:lnSpc>
                <a:spcPct val="115000"/>
              </a:lnSpc>
              <a:spcBef>
                <a:spcPts val="0"/>
              </a:spcBef>
              <a:spcAft>
                <a:spcPts val="0"/>
              </a:spcAft>
              <a:buFont typeface="+mj-lt"/>
              <a:buAutoNum type="alphaLcParenR"/>
            </a:pPr>
            <a:r>
              <a:rPr lang="en-US" dirty="0">
                <a:ea typeface="Times New Roman"/>
              </a:rPr>
              <a:t>Intentional</a:t>
            </a:r>
          </a:p>
          <a:p>
            <a:pPr lvl="1">
              <a:lnSpc>
                <a:spcPct val="115000"/>
              </a:lnSpc>
              <a:spcBef>
                <a:spcPts val="0"/>
              </a:spcBef>
              <a:spcAft>
                <a:spcPts val="0"/>
              </a:spcAft>
              <a:buFont typeface="+mj-lt"/>
              <a:buAutoNum type="alphaLcParenR"/>
            </a:pPr>
            <a:r>
              <a:rPr lang="en-US" dirty="0">
                <a:ea typeface="Times New Roman"/>
              </a:rPr>
              <a:t>Lengthy</a:t>
            </a:r>
          </a:p>
          <a:p>
            <a:pPr lvl="1">
              <a:lnSpc>
                <a:spcPct val="115000"/>
              </a:lnSpc>
              <a:spcBef>
                <a:spcPts val="0"/>
              </a:spcBef>
              <a:spcAft>
                <a:spcPts val="0"/>
              </a:spcAft>
              <a:buFont typeface="+mj-lt"/>
              <a:buAutoNum type="alphaLcParenR"/>
            </a:pPr>
            <a:r>
              <a:rPr lang="en-US" dirty="0">
                <a:ea typeface="Times New Roman"/>
              </a:rPr>
              <a:t>Accidental</a:t>
            </a:r>
          </a:p>
          <a:p>
            <a:pPr lvl="1">
              <a:lnSpc>
                <a:spcPct val="115000"/>
              </a:lnSpc>
              <a:spcBef>
                <a:spcPts val="0"/>
              </a:spcBef>
              <a:spcAft>
                <a:spcPts val="1000"/>
              </a:spcAft>
              <a:buFont typeface="+mj-lt"/>
              <a:buAutoNum type="alphaLcParenR"/>
            </a:pPr>
            <a:r>
              <a:rPr lang="en-US" dirty="0">
                <a:ea typeface="Times New Roman"/>
              </a:rPr>
              <a:t>Stupid</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What is the first thing a supervisor should do when an illegal activity is found?</a:t>
            </a:r>
          </a:p>
          <a:p>
            <a:pPr lvl="1">
              <a:lnSpc>
                <a:spcPct val="115000"/>
              </a:lnSpc>
              <a:spcBef>
                <a:spcPts val="0"/>
              </a:spcBef>
              <a:spcAft>
                <a:spcPts val="0"/>
              </a:spcAft>
              <a:buFont typeface="+mj-lt"/>
              <a:buAutoNum type="alphaLcParenR"/>
            </a:pPr>
            <a:r>
              <a:rPr lang="en-US" dirty="0">
                <a:ea typeface="Times New Roman"/>
              </a:rPr>
              <a:t>Fire the manager</a:t>
            </a:r>
          </a:p>
          <a:p>
            <a:pPr lvl="1">
              <a:lnSpc>
                <a:spcPct val="115000"/>
              </a:lnSpc>
              <a:spcBef>
                <a:spcPts val="0"/>
              </a:spcBef>
              <a:spcAft>
                <a:spcPts val="0"/>
              </a:spcAft>
              <a:buFont typeface="+mj-lt"/>
              <a:buAutoNum type="alphaLcParenR"/>
            </a:pPr>
            <a:r>
              <a:rPr lang="en-US" dirty="0">
                <a:ea typeface="Times New Roman"/>
              </a:rPr>
              <a:t>Order the manager to stop the behavior at once</a:t>
            </a:r>
          </a:p>
          <a:p>
            <a:pPr lvl="1">
              <a:lnSpc>
                <a:spcPct val="115000"/>
              </a:lnSpc>
              <a:spcBef>
                <a:spcPts val="0"/>
              </a:spcBef>
              <a:spcAft>
                <a:spcPts val="0"/>
              </a:spcAft>
              <a:buFont typeface="+mj-lt"/>
              <a:buAutoNum type="alphaLcParenR"/>
            </a:pPr>
            <a:r>
              <a:rPr lang="en-US" dirty="0">
                <a:ea typeface="Times New Roman"/>
              </a:rPr>
              <a:t>Report the manager to human resources</a:t>
            </a:r>
          </a:p>
          <a:p>
            <a:pPr lvl="1">
              <a:lnSpc>
                <a:spcPct val="115000"/>
              </a:lnSpc>
              <a:spcBef>
                <a:spcPts val="0"/>
              </a:spcBef>
              <a:spcAft>
                <a:spcPts val="1000"/>
              </a:spcAft>
              <a:buFont typeface="+mj-lt"/>
              <a:buAutoNum type="alphaLcParenR"/>
            </a:pPr>
            <a:r>
              <a:rPr lang="en-US" dirty="0">
                <a:ea typeface="Times New Roman"/>
              </a:rPr>
              <a:t>Ask the manager to tell their side of the story</a:t>
            </a:r>
          </a:p>
          <a:p>
            <a:endParaRPr lang="en-US" dirty="0"/>
          </a:p>
        </p:txBody>
      </p:sp>
    </p:spTree>
    <p:extLst>
      <p:ext uri="{BB962C8B-B14F-4D97-AF65-F5344CB8AC3E}">
        <p14:creationId xmlns:p14="http://schemas.microsoft.com/office/powerpoint/2010/main" val="180114047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When assisting a manager with a problem that could cost the company a lot of money, what is an important thing to do?</a:t>
            </a:r>
          </a:p>
          <a:p>
            <a:pPr lvl="1">
              <a:lnSpc>
                <a:spcPct val="115000"/>
              </a:lnSpc>
              <a:spcBef>
                <a:spcPts val="0"/>
              </a:spcBef>
              <a:spcAft>
                <a:spcPts val="0"/>
              </a:spcAft>
              <a:buFont typeface="+mj-lt"/>
              <a:buAutoNum type="alphaLcParenR"/>
              <a:tabLst>
                <a:tab pos="1143000" algn="l"/>
              </a:tabLst>
            </a:pPr>
            <a:r>
              <a:rPr lang="en-US" dirty="0">
                <a:ea typeface="Times New Roman"/>
              </a:rPr>
              <a:t>Let the manager learn from their mistakes</a:t>
            </a:r>
          </a:p>
          <a:p>
            <a:pPr lvl="1">
              <a:lnSpc>
                <a:spcPct val="115000"/>
              </a:lnSpc>
              <a:spcBef>
                <a:spcPts val="0"/>
              </a:spcBef>
              <a:spcAft>
                <a:spcPts val="0"/>
              </a:spcAft>
              <a:buFont typeface="+mj-lt"/>
              <a:buAutoNum type="alphaLcParenR"/>
              <a:tabLst>
                <a:tab pos="1143000" algn="l"/>
              </a:tabLst>
            </a:pPr>
            <a:r>
              <a:rPr lang="en-US" dirty="0">
                <a:ea typeface="Times New Roman"/>
              </a:rPr>
              <a:t>Tell someone in higher management</a:t>
            </a:r>
          </a:p>
          <a:p>
            <a:pPr lvl="1">
              <a:lnSpc>
                <a:spcPct val="115000"/>
              </a:lnSpc>
              <a:spcBef>
                <a:spcPts val="0"/>
              </a:spcBef>
              <a:spcAft>
                <a:spcPts val="0"/>
              </a:spcAft>
              <a:buFont typeface="+mj-lt"/>
              <a:buAutoNum type="alphaLcParenR"/>
              <a:tabLst>
                <a:tab pos="1143000" algn="l"/>
              </a:tabLst>
            </a:pPr>
            <a:r>
              <a:rPr lang="en-US" dirty="0">
                <a:ea typeface="Times New Roman"/>
              </a:rPr>
              <a:t>Transfer somewhere else</a:t>
            </a:r>
          </a:p>
          <a:p>
            <a:pPr lvl="1">
              <a:lnSpc>
                <a:spcPct val="115000"/>
              </a:lnSpc>
              <a:spcBef>
                <a:spcPts val="0"/>
              </a:spcBef>
              <a:spcAft>
                <a:spcPts val="1000"/>
              </a:spcAft>
              <a:buFont typeface="+mj-lt"/>
              <a:buAutoNum type="alphaLcParenR"/>
              <a:tabLst>
                <a:tab pos="1143000" algn="l"/>
              </a:tabLst>
            </a:pPr>
            <a:r>
              <a:rPr lang="en-US" dirty="0">
                <a:ea typeface="Times New Roman"/>
              </a:rPr>
              <a:t>Explain why you had to step in</a:t>
            </a:r>
          </a:p>
          <a:p>
            <a:pPr lvl="1">
              <a:lnSpc>
                <a:spcPct val="115000"/>
              </a:lnSpc>
              <a:spcBef>
                <a:spcPts val="0"/>
              </a:spcBef>
              <a:spcAft>
                <a:spcPts val="1000"/>
              </a:spcAft>
              <a:buFont typeface="+mj-lt"/>
              <a:buAutoNum type="alphaLcParenR"/>
              <a:tabLst>
                <a:tab pos="1143000" algn="l"/>
              </a:tabLst>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one thing a supervisor can do to help ensure company assets are better managed?</a:t>
            </a:r>
          </a:p>
          <a:p>
            <a:pPr lvl="1">
              <a:lnSpc>
                <a:spcPct val="115000"/>
              </a:lnSpc>
              <a:spcBef>
                <a:spcPts val="0"/>
              </a:spcBef>
              <a:spcAft>
                <a:spcPts val="0"/>
              </a:spcAft>
              <a:buFont typeface="+mj-lt"/>
              <a:buAutoNum type="alphaLcParenR"/>
              <a:tabLst>
                <a:tab pos="1085850" algn="l"/>
              </a:tabLst>
            </a:pPr>
            <a:r>
              <a:rPr lang="en-US" dirty="0">
                <a:ea typeface="Times New Roman"/>
              </a:rPr>
              <a:t>Offer additional coaching and assistance about money</a:t>
            </a:r>
          </a:p>
          <a:p>
            <a:pPr lvl="1">
              <a:lnSpc>
                <a:spcPct val="115000"/>
              </a:lnSpc>
              <a:spcBef>
                <a:spcPts val="0"/>
              </a:spcBef>
              <a:spcAft>
                <a:spcPts val="0"/>
              </a:spcAft>
              <a:buFont typeface="+mj-lt"/>
              <a:buAutoNum type="alphaLcParenR"/>
              <a:tabLst>
                <a:tab pos="1085850" algn="l"/>
              </a:tabLst>
            </a:pPr>
            <a:r>
              <a:rPr lang="en-US" dirty="0">
                <a:ea typeface="Times New Roman"/>
              </a:rPr>
              <a:t>Assign a different manager to the problem</a:t>
            </a:r>
          </a:p>
          <a:p>
            <a:pPr lvl="1">
              <a:lnSpc>
                <a:spcPct val="115000"/>
              </a:lnSpc>
              <a:spcBef>
                <a:spcPts val="0"/>
              </a:spcBef>
              <a:spcAft>
                <a:spcPts val="0"/>
              </a:spcAft>
              <a:buFont typeface="+mj-lt"/>
              <a:buAutoNum type="alphaLcParenR"/>
              <a:tabLst>
                <a:tab pos="1085850" algn="l"/>
              </a:tabLst>
            </a:pPr>
            <a:r>
              <a:rPr lang="en-US" dirty="0">
                <a:ea typeface="Times New Roman"/>
              </a:rPr>
              <a:t>Handle the money and assets themselves</a:t>
            </a:r>
          </a:p>
          <a:p>
            <a:pPr lvl="1">
              <a:lnSpc>
                <a:spcPct val="115000"/>
              </a:lnSpc>
              <a:spcBef>
                <a:spcPts val="0"/>
              </a:spcBef>
              <a:spcAft>
                <a:spcPts val="1000"/>
              </a:spcAft>
              <a:buFont typeface="+mj-lt"/>
              <a:buAutoNum type="alphaLcParenR"/>
              <a:tabLst>
                <a:tab pos="1085850" algn="l"/>
              </a:tabLst>
            </a:pPr>
            <a:r>
              <a:rPr lang="en-US" dirty="0">
                <a:ea typeface="Times New Roman"/>
              </a:rPr>
              <a:t>Have the manager work with a partner at all times</a:t>
            </a:r>
          </a:p>
          <a:p>
            <a:endParaRPr lang="en-US" dirty="0"/>
          </a:p>
        </p:txBody>
      </p:sp>
    </p:spTree>
    <p:extLst>
      <p:ext uri="{BB962C8B-B14F-4D97-AF65-F5344CB8AC3E}">
        <p14:creationId xmlns:p14="http://schemas.microsoft.com/office/powerpoint/2010/main" val="180114047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If a manager is repeating negative behavior after coaching, this could be a sign of what?</a:t>
            </a:r>
          </a:p>
          <a:p>
            <a:pPr lvl="1">
              <a:lnSpc>
                <a:spcPct val="115000"/>
              </a:lnSpc>
              <a:spcBef>
                <a:spcPts val="0"/>
              </a:spcBef>
              <a:spcAft>
                <a:spcPts val="0"/>
              </a:spcAft>
              <a:buFont typeface="+mj-lt"/>
              <a:buAutoNum type="alphaLcParenR"/>
              <a:tabLst>
                <a:tab pos="1085850" algn="l"/>
              </a:tabLst>
            </a:pPr>
            <a:r>
              <a:rPr lang="en-US" dirty="0">
                <a:ea typeface="Times New Roman"/>
              </a:rPr>
              <a:t>The manager is angry at the supervisor</a:t>
            </a:r>
          </a:p>
          <a:p>
            <a:pPr lvl="1">
              <a:lnSpc>
                <a:spcPct val="115000"/>
              </a:lnSpc>
              <a:spcBef>
                <a:spcPts val="0"/>
              </a:spcBef>
              <a:spcAft>
                <a:spcPts val="0"/>
              </a:spcAft>
              <a:buFont typeface="+mj-lt"/>
              <a:buAutoNum type="alphaLcParenR"/>
              <a:tabLst>
                <a:tab pos="1085850" algn="l"/>
              </a:tabLst>
            </a:pPr>
            <a:r>
              <a:rPr lang="en-US" dirty="0">
                <a:ea typeface="Times New Roman"/>
              </a:rPr>
              <a:t>That the lesson is not being learned</a:t>
            </a:r>
          </a:p>
          <a:p>
            <a:pPr lvl="1">
              <a:lnSpc>
                <a:spcPct val="115000"/>
              </a:lnSpc>
              <a:spcBef>
                <a:spcPts val="0"/>
              </a:spcBef>
              <a:spcAft>
                <a:spcPts val="0"/>
              </a:spcAft>
              <a:buFont typeface="+mj-lt"/>
              <a:buAutoNum type="alphaLcParenR"/>
              <a:tabLst>
                <a:tab pos="1085850" algn="l"/>
              </a:tabLst>
            </a:pPr>
            <a:r>
              <a:rPr lang="en-US" dirty="0">
                <a:ea typeface="Times New Roman"/>
              </a:rPr>
              <a:t>The supervisor is not being clear</a:t>
            </a:r>
          </a:p>
          <a:p>
            <a:pPr lvl="1">
              <a:lnSpc>
                <a:spcPct val="115000"/>
              </a:lnSpc>
              <a:spcBef>
                <a:spcPts val="0"/>
              </a:spcBef>
              <a:spcAft>
                <a:spcPts val="1000"/>
              </a:spcAft>
              <a:buFont typeface="+mj-lt"/>
              <a:buAutoNum type="alphaLcParenR"/>
              <a:tabLst>
                <a:tab pos="1085850" algn="l"/>
              </a:tabLst>
            </a:pPr>
            <a:r>
              <a:rPr lang="en-US" dirty="0">
                <a:ea typeface="Times New Roman"/>
              </a:rPr>
              <a:t>The manager is too stupid</a:t>
            </a:r>
          </a:p>
          <a:p>
            <a:pPr lvl="0">
              <a:lnSpc>
                <a:spcPct val="115000"/>
              </a:lnSpc>
              <a:spcBef>
                <a:spcPts val="0"/>
              </a:spcBef>
              <a:spcAft>
                <a:spcPts val="1000"/>
              </a:spcAft>
              <a:buFont typeface="+mj-lt"/>
              <a:buAutoNum type="alphaLcParenR"/>
              <a:tabLst>
                <a:tab pos="1085850" algn="l"/>
              </a:tabLst>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What is one thing the supervisor can do if a manager is repeating negative behaviors?</a:t>
            </a:r>
          </a:p>
          <a:p>
            <a:pPr lvl="1">
              <a:lnSpc>
                <a:spcPct val="115000"/>
              </a:lnSpc>
              <a:spcBef>
                <a:spcPts val="0"/>
              </a:spcBef>
              <a:spcAft>
                <a:spcPts val="0"/>
              </a:spcAft>
              <a:buFont typeface="+mj-lt"/>
              <a:buAutoNum type="alphaLcParenR"/>
            </a:pPr>
            <a:r>
              <a:rPr lang="en-US" dirty="0">
                <a:ea typeface="Times New Roman"/>
              </a:rPr>
              <a:t>Form a different plan on how to approach it</a:t>
            </a:r>
          </a:p>
          <a:p>
            <a:pPr lvl="1">
              <a:lnSpc>
                <a:spcPct val="115000"/>
              </a:lnSpc>
              <a:spcBef>
                <a:spcPts val="0"/>
              </a:spcBef>
              <a:spcAft>
                <a:spcPts val="0"/>
              </a:spcAft>
              <a:buFont typeface="+mj-lt"/>
              <a:buAutoNum type="alphaLcParenR"/>
            </a:pPr>
            <a:r>
              <a:rPr lang="en-US" dirty="0">
                <a:ea typeface="Times New Roman"/>
              </a:rPr>
              <a:t>Discipline the manager for not following directions</a:t>
            </a:r>
          </a:p>
          <a:p>
            <a:pPr lvl="1">
              <a:lnSpc>
                <a:spcPct val="115000"/>
              </a:lnSpc>
              <a:spcBef>
                <a:spcPts val="0"/>
              </a:spcBef>
              <a:spcAft>
                <a:spcPts val="0"/>
              </a:spcAft>
              <a:buFont typeface="+mj-lt"/>
              <a:buAutoNum type="alphaLcParenR"/>
            </a:pPr>
            <a:r>
              <a:rPr lang="en-US" dirty="0">
                <a:ea typeface="Times New Roman"/>
              </a:rPr>
              <a:t>Give up on the manager</a:t>
            </a:r>
          </a:p>
          <a:p>
            <a:pPr lvl="1">
              <a:lnSpc>
                <a:spcPct val="115000"/>
              </a:lnSpc>
              <a:spcBef>
                <a:spcPts val="0"/>
              </a:spcBef>
              <a:spcAft>
                <a:spcPts val="1000"/>
              </a:spcAft>
              <a:buFont typeface="+mj-lt"/>
              <a:buAutoNum type="alphaLcParenR"/>
            </a:pPr>
            <a:r>
              <a:rPr lang="en-US" dirty="0">
                <a:ea typeface="Times New Roman"/>
              </a:rPr>
              <a:t>Repeat the solution they tried before</a:t>
            </a:r>
          </a:p>
          <a:p>
            <a:endParaRPr lang="en-US" dirty="0"/>
          </a:p>
        </p:txBody>
      </p:sp>
    </p:spTree>
    <p:extLst>
      <p:ext uri="{BB962C8B-B14F-4D97-AF65-F5344CB8AC3E}">
        <p14:creationId xmlns:p14="http://schemas.microsoft.com/office/powerpoint/2010/main" val="180114047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Justin is a supervisor of what department?</a:t>
            </a:r>
          </a:p>
          <a:p>
            <a:pPr lvl="1">
              <a:lnSpc>
                <a:spcPct val="115000"/>
              </a:lnSpc>
              <a:spcBef>
                <a:spcPts val="0"/>
              </a:spcBef>
              <a:spcAft>
                <a:spcPts val="0"/>
              </a:spcAft>
              <a:buFont typeface="+mj-lt"/>
              <a:buAutoNum type="alphaLcParenR"/>
              <a:tabLst>
                <a:tab pos="742950" algn="l"/>
              </a:tabLst>
            </a:pPr>
            <a:r>
              <a:rPr lang="en-US" dirty="0">
                <a:ea typeface="Times New Roman"/>
              </a:rPr>
              <a:t>Patient billing</a:t>
            </a:r>
          </a:p>
          <a:p>
            <a:pPr lvl="1">
              <a:lnSpc>
                <a:spcPct val="115000"/>
              </a:lnSpc>
              <a:spcBef>
                <a:spcPts val="0"/>
              </a:spcBef>
              <a:spcAft>
                <a:spcPts val="0"/>
              </a:spcAft>
              <a:buFont typeface="+mj-lt"/>
              <a:buAutoNum type="alphaLcParenR"/>
              <a:tabLst>
                <a:tab pos="742950" algn="l"/>
              </a:tabLst>
            </a:pPr>
            <a:r>
              <a:rPr lang="en-US" dirty="0">
                <a:ea typeface="Times New Roman"/>
              </a:rPr>
              <a:t>Marketing</a:t>
            </a:r>
          </a:p>
          <a:p>
            <a:pPr lvl="1">
              <a:lnSpc>
                <a:spcPct val="115000"/>
              </a:lnSpc>
              <a:spcBef>
                <a:spcPts val="0"/>
              </a:spcBef>
              <a:spcAft>
                <a:spcPts val="0"/>
              </a:spcAft>
              <a:buFont typeface="+mj-lt"/>
              <a:buAutoNum type="alphaLcParenR"/>
              <a:tabLst>
                <a:tab pos="742950" algn="l"/>
              </a:tabLst>
            </a:pPr>
            <a:r>
              <a:rPr lang="en-US" dirty="0">
                <a:ea typeface="Times New Roman"/>
              </a:rPr>
              <a:t>Medical records</a:t>
            </a:r>
          </a:p>
          <a:p>
            <a:pPr lvl="1">
              <a:lnSpc>
                <a:spcPct val="115000"/>
              </a:lnSpc>
              <a:spcBef>
                <a:spcPts val="0"/>
              </a:spcBef>
              <a:spcAft>
                <a:spcPts val="1000"/>
              </a:spcAft>
              <a:buFont typeface="+mj-lt"/>
              <a:buAutoNum type="alphaLcParenR"/>
              <a:tabLst>
                <a:tab pos="742950" algn="l"/>
              </a:tabLst>
            </a:pPr>
            <a:r>
              <a:rPr lang="en-US" dirty="0">
                <a:ea typeface="Times New Roman"/>
              </a:rPr>
              <a:t>Mail room</a:t>
            </a:r>
          </a:p>
          <a:p>
            <a:pPr lvl="0">
              <a:lnSpc>
                <a:spcPct val="115000"/>
              </a:lnSpc>
              <a:spcBef>
                <a:spcPts val="0"/>
              </a:spcBef>
              <a:spcAft>
                <a:spcPts val="1000"/>
              </a:spcAft>
              <a:buFont typeface="+mj-lt"/>
              <a:buAutoNum type="alphaLcParenR"/>
              <a:tabLst>
                <a:tab pos="742950" algn="l"/>
              </a:tabLst>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did Justin do this time to make Betty stop the behavior?</a:t>
            </a:r>
          </a:p>
          <a:p>
            <a:pPr lvl="1">
              <a:lnSpc>
                <a:spcPct val="115000"/>
              </a:lnSpc>
              <a:spcBef>
                <a:spcPts val="0"/>
              </a:spcBef>
              <a:spcAft>
                <a:spcPts val="0"/>
              </a:spcAft>
              <a:buFont typeface="+mj-lt"/>
              <a:buAutoNum type="alphaLcParenR"/>
            </a:pPr>
            <a:r>
              <a:rPr lang="en-US" dirty="0">
                <a:ea typeface="Times New Roman"/>
              </a:rPr>
              <a:t>Wrote her up</a:t>
            </a:r>
          </a:p>
          <a:p>
            <a:pPr lvl="1">
              <a:lnSpc>
                <a:spcPct val="115000"/>
              </a:lnSpc>
              <a:spcBef>
                <a:spcPts val="0"/>
              </a:spcBef>
              <a:spcAft>
                <a:spcPts val="0"/>
              </a:spcAft>
              <a:buFont typeface="+mj-lt"/>
              <a:buAutoNum type="alphaLcParenR"/>
            </a:pPr>
            <a:r>
              <a:rPr lang="en-US" dirty="0">
                <a:ea typeface="Times New Roman"/>
              </a:rPr>
              <a:t>Gave her a verbal warning</a:t>
            </a:r>
          </a:p>
          <a:p>
            <a:pPr lvl="1">
              <a:lnSpc>
                <a:spcPct val="115000"/>
              </a:lnSpc>
              <a:spcBef>
                <a:spcPts val="0"/>
              </a:spcBef>
              <a:spcAft>
                <a:spcPts val="0"/>
              </a:spcAft>
              <a:buFont typeface="+mj-lt"/>
              <a:buAutoNum type="alphaLcParenR"/>
            </a:pPr>
            <a:r>
              <a:rPr lang="en-US" dirty="0">
                <a:ea typeface="Times New Roman"/>
              </a:rPr>
              <a:t>Took her off of the assignment</a:t>
            </a:r>
          </a:p>
          <a:p>
            <a:pPr lvl="1">
              <a:lnSpc>
                <a:spcPct val="115000"/>
              </a:lnSpc>
              <a:spcBef>
                <a:spcPts val="0"/>
              </a:spcBef>
              <a:spcAft>
                <a:spcPts val="1000"/>
              </a:spcAft>
              <a:buFont typeface="+mj-lt"/>
              <a:buAutoNum type="alphaLcParenR"/>
            </a:pPr>
            <a:r>
              <a:rPr lang="en-US" dirty="0">
                <a:ea typeface="Times New Roman"/>
              </a:rPr>
              <a:t>Fired her</a:t>
            </a:r>
          </a:p>
          <a:p>
            <a:endParaRPr lang="en-US" dirty="0"/>
          </a:p>
        </p:txBody>
      </p:sp>
    </p:spTree>
    <p:extLst>
      <p:ext uri="{BB962C8B-B14F-4D97-AF65-F5344CB8AC3E}">
        <p14:creationId xmlns:p14="http://schemas.microsoft.com/office/powerpoint/2010/main" val="180114047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would be considered an unsafe or dangerous situation at work?</a:t>
            </a:r>
          </a:p>
          <a:p>
            <a:pPr lvl="1">
              <a:lnSpc>
                <a:spcPct val="115000"/>
              </a:lnSpc>
              <a:spcBef>
                <a:spcPts val="0"/>
              </a:spcBef>
              <a:spcAft>
                <a:spcPts val="0"/>
              </a:spcAft>
              <a:buFont typeface="+mj-lt"/>
              <a:buAutoNum type="alphaLcParenR"/>
            </a:pPr>
            <a:r>
              <a:rPr lang="en-US" dirty="0">
                <a:solidFill>
                  <a:srgbClr val="FF0000"/>
                </a:solidFill>
                <a:ea typeface="Times New Roman"/>
              </a:rPr>
              <a:t>A manager carries a weapon to work</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A manager gets angry and yells a lot</a:t>
            </a:r>
          </a:p>
          <a:p>
            <a:pPr lvl="1">
              <a:lnSpc>
                <a:spcPct val="115000"/>
              </a:lnSpc>
              <a:spcBef>
                <a:spcPts val="0"/>
              </a:spcBef>
              <a:spcAft>
                <a:spcPts val="0"/>
              </a:spcAft>
              <a:buFont typeface="+mj-lt"/>
              <a:buAutoNum type="alphaLcParenR"/>
            </a:pPr>
            <a:r>
              <a:rPr lang="en-US" dirty="0">
                <a:ea typeface="Times New Roman"/>
              </a:rPr>
              <a:t>A manager decides to go home early</a:t>
            </a:r>
          </a:p>
          <a:p>
            <a:pPr lvl="1">
              <a:lnSpc>
                <a:spcPct val="115000"/>
              </a:lnSpc>
              <a:spcBef>
                <a:spcPts val="0"/>
              </a:spcBef>
              <a:spcAft>
                <a:spcPts val="1000"/>
              </a:spcAft>
              <a:buFont typeface="+mj-lt"/>
              <a:buAutoNum type="alphaLcParenR"/>
            </a:pPr>
            <a:r>
              <a:rPr lang="en-US" dirty="0">
                <a:ea typeface="Times New Roman"/>
              </a:rPr>
              <a:t>A manager brings their kid to work</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Who can be harmed in an unsafe or dangerous situation at work?</a:t>
            </a:r>
          </a:p>
          <a:p>
            <a:pPr lvl="1">
              <a:lnSpc>
                <a:spcPct val="115000"/>
              </a:lnSpc>
              <a:spcBef>
                <a:spcPts val="0"/>
              </a:spcBef>
              <a:spcAft>
                <a:spcPts val="0"/>
              </a:spcAft>
              <a:buFont typeface="+mj-lt"/>
              <a:buAutoNum type="alphaLcParenR"/>
            </a:pPr>
            <a:r>
              <a:rPr lang="en-US" dirty="0">
                <a:ea typeface="Times New Roman"/>
              </a:rPr>
              <a:t>Only the managers</a:t>
            </a:r>
          </a:p>
          <a:p>
            <a:pPr lvl="1">
              <a:lnSpc>
                <a:spcPct val="115000"/>
              </a:lnSpc>
              <a:spcBef>
                <a:spcPts val="0"/>
              </a:spcBef>
              <a:spcAft>
                <a:spcPts val="0"/>
              </a:spcAft>
              <a:buFont typeface="+mj-lt"/>
              <a:buAutoNum type="alphaLcParenR"/>
            </a:pPr>
            <a:r>
              <a:rPr lang="en-US" dirty="0">
                <a:ea typeface="Times New Roman"/>
              </a:rPr>
              <a:t>Only the subordinate employees</a:t>
            </a:r>
          </a:p>
          <a:p>
            <a:pPr lvl="1">
              <a:lnSpc>
                <a:spcPct val="115000"/>
              </a:lnSpc>
              <a:spcBef>
                <a:spcPts val="0"/>
              </a:spcBef>
              <a:spcAft>
                <a:spcPts val="0"/>
              </a:spcAft>
              <a:buFont typeface="+mj-lt"/>
              <a:buAutoNum type="alphaLcParenR"/>
            </a:pPr>
            <a:r>
              <a:rPr lang="en-US" dirty="0">
                <a:ea typeface="Times New Roman"/>
              </a:rPr>
              <a:t>Only the cleaning staff</a:t>
            </a:r>
          </a:p>
          <a:p>
            <a:pPr lvl="1">
              <a:lnSpc>
                <a:spcPct val="115000"/>
              </a:lnSpc>
              <a:spcBef>
                <a:spcPts val="0"/>
              </a:spcBef>
              <a:spcAft>
                <a:spcPts val="1000"/>
              </a:spcAft>
              <a:buFont typeface="+mj-lt"/>
              <a:buAutoNum type="alphaLcParenR"/>
            </a:pPr>
            <a:r>
              <a:rPr lang="en-US" dirty="0">
                <a:solidFill>
                  <a:srgbClr val="FF0000"/>
                </a:solidFill>
                <a:ea typeface="Times New Roman"/>
              </a:rPr>
              <a:t>All employees</a:t>
            </a:r>
            <a:endParaRPr lang="en-US" dirty="0">
              <a:ea typeface="Times New Roman"/>
            </a:endParaRPr>
          </a:p>
          <a:p>
            <a:endParaRPr lang="en-US" dirty="0"/>
          </a:p>
        </p:txBody>
      </p:sp>
    </p:spTree>
    <p:extLst>
      <p:ext uri="{BB962C8B-B14F-4D97-AF65-F5344CB8AC3E}">
        <p14:creationId xmlns:p14="http://schemas.microsoft.com/office/powerpoint/2010/main" val="3375390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Illegal situations at work can be _____________ due to ignorance.</a:t>
            </a:r>
          </a:p>
          <a:p>
            <a:pPr lvl="1">
              <a:lnSpc>
                <a:spcPct val="115000"/>
              </a:lnSpc>
              <a:spcBef>
                <a:spcPts val="0"/>
              </a:spcBef>
              <a:spcAft>
                <a:spcPts val="0"/>
              </a:spcAft>
              <a:buFont typeface="+mj-lt"/>
              <a:buAutoNum type="alphaLcParenR"/>
            </a:pPr>
            <a:r>
              <a:rPr lang="en-US" dirty="0">
                <a:ea typeface="Times New Roman"/>
              </a:rPr>
              <a:t>Intentional</a:t>
            </a:r>
          </a:p>
          <a:p>
            <a:pPr lvl="1">
              <a:lnSpc>
                <a:spcPct val="115000"/>
              </a:lnSpc>
              <a:spcBef>
                <a:spcPts val="0"/>
              </a:spcBef>
              <a:spcAft>
                <a:spcPts val="0"/>
              </a:spcAft>
              <a:buFont typeface="+mj-lt"/>
              <a:buAutoNum type="alphaLcParenR"/>
            </a:pPr>
            <a:r>
              <a:rPr lang="en-US" dirty="0">
                <a:ea typeface="Times New Roman"/>
              </a:rPr>
              <a:t>Lengthy</a:t>
            </a:r>
          </a:p>
          <a:p>
            <a:pPr lvl="1">
              <a:lnSpc>
                <a:spcPct val="115000"/>
              </a:lnSpc>
              <a:spcBef>
                <a:spcPts val="0"/>
              </a:spcBef>
              <a:spcAft>
                <a:spcPts val="0"/>
              </a:spcAft>
              <a:buFont typeface="+mj-lt"/>
              <a:buAutoNum type="alphaLcParenR"/>
            </a:pPr>
            <a:r>
              <a:rPr lang="en-US" dirty="0">
                <a:solidFill>
                  <a:srgbClr val="FF0000"/>
                </a:solidFill>
                <a:ea typeface="Times New Roman"/>
              </a:rPr>
              <a:t>Accidental</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Stupid</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What is the first thing a supervisor should do when an illegal activity is found?</a:t>
            </a:r>
          </a:p>
          <a:p>
            <a:pPr lvl="1">
              <a:lnSpc>
                <a:spcPct val="115000"/>
              </a:lnSpc>
              <a:spcBef>
                <a:spcPts val="0"/>
              </a:spcBef>
              <a:spcAft>
                <a:spcPts val="0"/>
              </a:spcAft>
              <a:buFont typeface="+mj-lt"/>
              <a:buAutoNum type="alphaLcParenR"/>
            </a:pPr>
            <a:r>
              <a:rPr lang="en-US" dirty="0">
                <a:ea typeface="Times New Roman"/>
              </a:rPr>
              <a:t>Fire the manager</a:t>
            </a:r>
          </a:p>
          <a:p>
            <a:pPr lvl="1">
              <a:lnSpc>
                <a:spcPct val="115000"/>
              </a:lnSpc>
              <a:spcBef>
                <a:spcPts val="0"/>
              </a:spcBef>
              <a:spcAft>
                <a:spcPts val="0"/>
              </a:spcAft>
              <a:buFont typeface="+mj-lt"/>
              <a:buAutoNum type="alphaLcParenR"/>
            </a:pPr>
            <a:r>
              <a:rPr lang="en-US" dirty="0">
                <a:solidFill>
                  <a:srgbClr val="FF0000"/>
                </a:solidFill>
                <a:ea typeface="Times New Roman"/>
              </a:rPr>
              <a:t>Order the manager to stop the behavior at once</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Report the manager to human resources</a:t>
            </a:r>
          </a:p>
          <a:p>
            <a:pPr lvl="1">
              <a:lnSpc>
                <a:spcPct val="115000"/>
              </a:lnSpc>
              <a:spcBef>
                <a:spcPts val="0"/>
              </a:spcBef>
              <a:spcAft>
                <a:spcPts val="1000"/>
              </a:spcAft>
              <a:buFont typeface="+mj-lt"/>
              <a:buAutoNum type="alphaLcParenR"/>
            </a:pPr>
            <a:r>
              <a:rPr lang="en-US" dirty="0">
                <a:ea typeface="Times New Roman"/>
              </a:rPr>
              <a:t>Ask the manager to tell their side of the story</a:t>
            </a:r>
          </a:p>
          <a:p>
            <a:endParaRPr lang="en-US" dirty="0"/>
          </a:p>
        </p:txBody>
      </p:sp>
    </p:spTree>
    <p:extLst>
      <p:ext uri="{BB962C8B-B14F-4D97-AF65-F5344CB8AC3E}">
        <p14:creationId xmlns:p14="http://schemas.microsoft.com/office/powerpoint/2010/main" val="87826628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When assisting a manager with a problem that could cost the company a lot of money, what is an important thing to do?</a:t>
            </a:r>
          </a:p>
          <a:p>
            <a:pPr lvl="1">
              <a:lnSpc>
                <a:spcPct val="115000"/>
              </a:lnSpc>
              <a:spcBef>
                <a:spcPts val="0"/>
              </a:spcBef>
              <a:spcAft>
                <a:spcPts val="0"/>
              </a:spcAft>
              <a:buFont typeface="+mj-lt"/>
              <a:buAutoNum type="alphaLcParenR"/>
              <a:tabLst>
                <a:tab pos="1143000" algn="l"/>
              </a:tabLst>
            </a:pPr>
            <a:r>
              <a:rPr lang="en-US" dirty="0">
                <a:ea typeface="Times New Roman"/>
              </a:rPr>
              <a:t>Let the manager learn from their mistakes</a:t>
            </a:r>
          </a:p>
          <a:p>
            <a:pPr lvl="1">
              <a:lnSpc>
                <a:spcPct val="115000"/>
              </a:lnSpc>
              <a:spcBef>
                <a:spcPts val="0"/>
              </a:spcBef>
              <a:spcAft>
                <a:spcPts val="0"/>
              </a:spcAft>
              <a:buFont typeface="+mj-lt"/>
              <a:buAutoNum type="alphaLcParenR"/>
              <a:tabLst>
                <a:tab pos="1143000" algn="l"/>
              </a:tabLst>
            </a:pPr>
            <a:r>
              <a:rPr lang="en-US" dirty="0">
                <a:ea typeface="Times New Roman"/>
              </a:rPr>
              <a:t>Tell someone in higher management</a:t>
            </a:r>
          </a:p>
          <a:p>
            <a:pPr lvl="1">
              <a:lnSpc>
                <a:spcPct val="115000"/>
              </a:lnSpc>
              <a:spcBef>
                <a:spcPts val="0"/>
              </a:spcBef>
              <a:spcAft>
                <a:spcPts val="0"/>
              </a:spcAft>
              <a:buFont typeface="+mj-lt"/>
              <a:buAutoNum type="alphaLcParenR"/>
              <a:tabLst>
                <a:tab pos="1143000" algn="l"/>
              </a:tabLst>
            </a:pPr>
            <a:r>
              <a:rPr lang="en-US" dirty="0">
                <a:ea typeface="Times New Roman"/>
              </a:rPr>
              <a:t>Transfer somewhere else</a:t>
            </a:r>
          </a:p>
          <a:p>
            <a:pPr lvl="1">
              <a:lnSpc>
                <a:spcPct val="115000"/>
              </a:lnSpc>
              <a:spcBef>
                <a:spcPts val="0"/>
              </a:spcBef>
              <a:spcAft>
                <a:spcPts val="1000"/>
              </a:spcAft>
              <a:buFont typeface="+mj-lt"/>
              <a:buAutoNum type="alphaLcParenR"/>
              <a:tabLst>
                <a:tab pos="1143000" algn="l"/>
              </a:tabLst>
            </a:pPr>
            <a:r>
              <a:rPr lang="en-US" dirty="0">
                <a:solidFill>
                  <a:srgbClr val="FF0000"/>
                </a:solidFill>
                <a:ea typeface="Times New Roman"/>
              </a:rPr>
              <a:t>Explain why you had to step in</a:t>
            </a:r>
          </a:p>
          <a:p>
            <a:pPr lvl="1">
              <a:lnSpc>
                <a:spcPct val="115000"/>
              </a:lnSpc>
              <a:spcBef>
                <a:spcPts val="0"/>
              </a:spcBef>
              <a:spcAft>
                <a:spcPts val="1000"/>
              </a:spcAft>
              <a:buFont typeface="+mj-lt"/>
              <a:buAutoNum type="alphaLcParenR"/>
              <a:tabLst>
                <a:tab pos="1143000" algn="l"/>
              </a:tabLst>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one thing a supervisor can do to help ensure company assets are better managed?</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Offer additional coaching and assistance about money</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Assign a different manager to the problem</a:t>
            </a:r>
          </a:p>
          <a:p>
            <a:pPr lvl="1">
              <a:lnSpc>
                <a:spcPct val="115000"/>
              </a:lnSpc>
              <a:spcBef>
                <a:spcPts val="0"/>
              </a:spcBef>
              <a:spcAft>
                <a:spcPts val="0"/>
              </a:spcAft>
              <a:buFont typeface="+mj-lt"/>
              <a:buAutoNum type="alphaLcParenR"/>
              <a:tabLst>
                <a:tab pos="1085850" algn="l"/>
              </a:tabLst>
            </a:pPr>
            <a:r>
              <a:rPr lang="en-US" dirty="0">
                <a:ea typeface="Times New Roman"/>
              </a:rPr>
              <a:t>Handle the money and assets themselves</a:t>
            </a:r>
          </a:p>
          <a:p>
            <a:pPr lvl="1">
              <a:lnSpc>
                <a:spcPct val="115000"/>
              </a:lnSpc>
              <a:spcBef>
                <a:spcPts val="0"/>
              </a:spcBef>
              <a:spcAft>
                <a:spcPts val="1000"/>
              </a:spcAft>
              <a:buFont typeface="+mj-lt"/>
              <a:buAutoNum type="alphaLcParenR"/>
              <a:tabLst>
                <a:tab pos="1085850" algn="l"/>
              </a:tabLst>
            </a:pPr>
            <a:r>
              <a:rPr lang="en-US" dirty="0">
                <a:ea typeface="Times New Roman"/>
              </a:rPr>
              <a:t>Have the manager work with a partner at all times</a:t>
            </a:r>
          </a:p>
          <a:p>
            <a:endParaRPr lang="en-US" dirty="0"/>
          </a:p>
        </p:txBody>
      </p:sp>
    </p:spTree>
    <p:extLst>
      <p:ext uri="{BB962C8B-B14F-4D97-AF65-F5344CB8AC3E}">
        <p14:creationId xmlns:p14="http://schemas.microsoft.com/office/powerpoint/2010/main" val="346560915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If a manager is repeating negative behavior after coaching, this could be a sign of what?</a:t>
            </a:r>
          </a:p>
          <a:p>
            <a:pPr lvl="1">
              <a:lnSpc>
                <a:spcPct val="115000"/>
              </a:lnSpc>
              <a:spcBef>
                <a:spcPts val="0"/>
              </a:spcBef>
              <a:spcAft>
                <a:spcPts val="0"/>
              </a:spcAft>
              <a:buFont typeface="+mj-lt"/>
              <a:buAutoNum type="alphaLcParenR"/>
              <a:tabLst>
                <a:tab pos="1085850" algn="l"/>
              </a:tabLst>
            </a:pPr>
            <a:r>
              <a:rPr lang="en-US" dirty="0">
                <a:ea typeface="Times New Roman"/>
              </a:rPr>
              <a:t>The manager is angry at the supervisor</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That the lesson is not being learned</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The supervisor is not being clear</a:t>
            </a:r>
          </a:p>
          <a:p>
            <a:pPr lvl="1">
              <a:lnSpc>
                <a:spcPct val="115000"/>
              </a:lnSpc>
              <a:spcBef>
                <a:spcPts val="0"/>
              </a:spcBef>
              <a:spcAft>
                <a:spcPts val="1000"/>
              </a:spcAft>
              <a:buFont typeface="+mj-lt"/>
              <a:buAutoNum type="alphaLcParenR"/>
              <a:tabLst>
                <a:tab pos="1085850" algn="l"/>
              </a:tabLst>
            </a:pPr>
            <a:r>
              <a:rPr lang="en-US" dirty="0">
                <a:ea typeface="Times New Roman"/>
              </a:rPr>
              <a:t>The manager is too stupid</a:t>
            </a:r>
          </a:p>
          <a:p>
            <a:pPr lvl="0">
              <a:lnSpc>
                <a:spcPct val="115000"/>
              </a:lnSpc>
              <a:spcBef>
                <a:spcPts val="0"/>
              </a:spcBef>
              <a:spcAft>
                <a:spcPts val="1000"/>
              </a:spcAft>
              <a:buFont typeface="+mj-lt"/>
              <a:buAutoNum type="alphaLcParenR"/>
              <a:tabLst>
                <a:tab pos="1085850" algn="l"/>
              </a:tabLst>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What is one thing the supervisor can do if a manager is repeating negative behaviors?</a:t>
            </a:r>
          </a:p>
          <a:p>
            <a:pPr lvl="1">
              <a:lnSpc>
                <a:spcPct val="115000"/>
              </a:lnSpc>
              <a:spcBef>
                <a:spcPts val="0"/>
              </a:spcBef>
              <a:spcAft>
                <a:spcPts val="0"/>
              </a:spcAft>
              <a:buFont typeface="+mj-lt"/>
              <a:buAutoNum type="alphaLcParenR"/>
            </a:pPr>
            <a:r>
              <a:rPr lang="en-US" dirty="0">
                <a:solidFill>
                  <a:srgbClr val="FF0000"/>
                </a:solidFill>
                <a:ea typeface="Times New Roman"/>
              </a:rPr>
              <a:t>Form a different plan on how to approach it</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Discipline the manager for not following directions</a:t>
            </a:r>
          </a:p>
          <a:p>
            <a:pPr lvl="1">
              <a:lnSpc>
                <a:spcPct val="115000"/>
              </a:lnSpc>
              <a:spcBef>
                <a:spcPts val="0"/>
              </a:spcBef>
              <a:spcAft>
                <a:spcPts val="0"/>
              </a:spcAft>
              <a:buFont typeface="+mj-lt"/>
              <a:buAutoNum type="alphaLcParenR"/>
            </a:pPr>
            <a:r>
              <a:rPr lang="en-US" dirty="0">
                <a:ea typeface="Times New Roman"/>
              </a:rPr>
              <a:t>Give up on the manager</a:t>
            </a:r>
          </a:p>
          <a:p>
            <a:pPr lvl="1">
              <a:lnSpc>
                <a:spcPct val="115000"/>
              </a:lnSpc>
              <a:spcBef>
                <a:spcPts val="0"/>
              </a:spcBef>
              <a:spcAft>
                <a:spcPts val="1000"/>
              </a:spcAft>
              <a:buFont typeface="+mj-lt"/>
              <a:buAutoNum type="alphaLcParenR"/>
            </a:pPr>
            <a:r>
              <a:rPr lang="en-US" dirty="0">
                <a:ea typeface="Times New Roman"/>
              </a:rPr>
              <a:t>Repeat the solution they tried before</a:t>
            </a:r>
          </a:p>
          <a:p>
            <a:endParaRPr lang="en-US" dirty="0"/>
          </a:p>
        </p:txBody>
      </p:sp>
    </p:spTree>
    <p:extLst>
      <p:ext uri="{BB962C8B-B14F-4D97-AF65-F5344CB8AC3E}">
        <p14:creationId xmlns:p14="http://schemas.microsoft.com/office/powerpoint/2010/main" val="318982662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Module Ten: Review Questions</a:t>
            </a:r>
          </a:p>
        </p:txBody>
      </p:sp>
      <p:sp>
        <p:nvSpPr>
          <p:cNvPr id="4915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Justin is a supervisor of what department?</a:t>
            </a:r>
          </a:p>
          <a:p>
            <a:pPr lvl="1">
              <a:lnSpc>
                <a:spcPct val="115000"/>
              </a:lnSpc>
              <a:spcBef>
                <a:spcPts val="0"/>
              </a:spcBef>
              <a:spcAft>
                <a:spcPts val="0"/>
              </a:spcAft>
              <a:buFont typeface="+mj-lt"/>
              <a:buAutoNum type="alphaLcParenR"/>
              <a:tabLst>
                <a:tab pos="742950" algn="l"/>
              </a:tabLst>
            </a:pPr>
            <a:r>
              <a:rPr lang="en-US" dirty="0">
                <a:ea typeface="Times New Roman"/>
              </a:rPr>
              <a:t>Patient billing</a:t>
            </a:r>
          </a:p>
          <a:p>
            <a:pPr lvl="1">
              <a:lnSpc>
                <a:spcPct val="115000"/>
              </a:lnSpc>
              <a:spcBef>
                <a:spcPts val="0"/>
              </a:spcBef>
              <a:spcAft>
                <a:spcPts val="0"/>
              </a:spcAft>
              <a:buFont typeface="+mj-lt"/>
              <a:buAutoNum type="alphaLcParenR"/>
              <a:tabLst>
                <a:tab pos="742950" algn="l"/>
              </a:tabLst>
            </a:pPr>
            <a:r>
              <a:rPr lang="en-US" dirty="0">
                <a:ea typeface="Times New Roman"/>
              </a:rPr>
              <a:t>Marketing</a:t>
            </a:r>
          </a:p>
          <a:p>
            <a:pPr lvl="1">
              <a:lnSpc>
                <a:spcPct val="115000"/>
              </a:lnSpc>
              <a:spcBef>
                <a:spcPts val="0"/>
              </a:spcBef>
              <a:spcAft>
                <a:spcPts val="0"/>
              </a:spcAft>
              <a:buFont typeface="+mj-lt"/>
              <a:buAutoNum type="alphaLcParenR"/>
              <a:tabLst>
                <a:tab pos="742950" algn="l"/>
              </a:tabLst>
            </a:pPr>
            <a:r>
              <a:rPr lang="en-US" dirty="0">
                <a:solidFill>
                  <a:srgbClr val="FF0000"/>
                </a:solidFill>
                <a:ea typeface="Times New Roman"/>
              </a:rPr>
              <a:t>Medical records</a:t>
            </a:r>
            <a:endParaRPr lang="en-US" dirty="0">
              <a:ea typeface="Times New Roman"/>
            </a:endParaRPr>
          </a:p>
          <a:p>
            <a:pPr lvl="1">
              <a:lnSpc>
                <a:spcPct val="115000"/>
              </a:lnSpc>
              <a:spcBef>
                <a:spcPts val="0"/>
              </a:spcBef>
              <a:spcAft>
                <a:spcPts val="1000"/>
              </a:spcAft>
              <a:buFont typeface="+mj-lt"/>
              <a:buAutoNum type="alphaLcParenR"/>
              <a:tabLst>
                <a:tab pos="742950" algn="l"/>
              </a:tabLst>
            </a:pPr>
            <a:r>
              <a:rPr lang="en-US" dirty="0">
                <a:ea typeface="Times New Roman"/>
              </a:rPr>
              <a:t>Mail room</a:t>
            </a:r>
          </a:p>
          <a:p>
            <a:pPr lvl="0">
              <a:lnSpc>
                <a:spcPct val="115000"/>
              </a:lnSpc>
              <a:spcBef>
                <a:spcPts val="0"/>
              </a:spcBef>
              <a:spcAft>
                <a:spcPts val="1000"/>
              </a:spcAft>
              <a:buFont typeface="+mj-lt"/>
              <a:buAutoNum type="alphaLcParenR"/>
              <a:tabLst>
                <a:tab pos="742950" algn="l"/>
              </a:tabLst>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did Justin do this time to make Betty stop the behavior?</a:t>
            </a:r>
          </a:p>
          <a:p>
            <a:pPr lvl="1">
              <a:lnSpc>
                <a:spcPct val="115000"/>
              </a:lnSpc>
              <a:spcBef>
                <a:spcPts val="0"/>
              </a:spcBef>
              <a:spcAft>
                <a:spcPts val="0"/>
              </a:spcAft>
              <a:buFont typeface="+mj-lt"/>
              <a:buAutoNum type="alphaLcParenR"/>
            </a:pPr>
            <a:r>
              <a:rPr lang="en-US" dirty="0">
                <a:ea typeface="Times New Roman"/>
              </a:rPr>
              <a:t>Wrote her up</a:t>
            </a:r>
          </a:p>
          <a:p>
            <a:pPr lvl="1">
              <a:lnSpc>
                <a:spcPct val="115000"/>
              </a:lnSpc>
              <a:spcBef>
                <a:spcPts val="0"/>
              </a:spcBef>
              <a:spcAft>
                <a:spcPts val="0"/>
              </a:spcAft>
              <a:buFont typeface="+mj-lt"/>
              <a:buAutoNum type="alphaLcParenR"/>
            </a:pPr>
            <a:r>
              <a:rPr lang="en-US" dirty="0">
                <a:solidFill>
                  <a:srgbClr val="FF0000"/>
                </a:solidFill>
                <a:ea typeface="Times New Roman"/>
              </a:rPr>
              <a:t>Gave her a verbal warning</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Took her off of the assignment</a:t>
            </a:r>
          </a:p>
          <a:p>
            <a:pPr lvl="1">
              <a:lnSpc>
                <a:spcPct val="115000"/>
              </a:lnSpc>
              <a:spcBef>
                <a:spcPts val="0"/>
              </a:spcBef>
              <a:spcAft>
                <a:spcPts val="1000"/>
              </a:spcAft>
              <a:buFont typeface="+mj-lt"/>
              <a:buAutoNum type="alphaLcParenR"/>
            </a:pPr>
            <a:r>
              <a:rPr lang="en-US" dirty="0">
                <a:ea typeface="Times New Roman"/>
              </a:rPr>
              <a:t>Fired her</a:t>
            </a:r>
          </a:p>
          <a:p>
            <a:endParaRPr lang="en-US" dirty="0"/>
          </a:p>
        </p:txBody>
      </p:sp>
    </p:spTree>
    <p:extLst>
      <p:ext uri="{BB962C8B-B14F-4D97-AF65-F5344CB8AC3E}">
        <p14:creationId xmlns:p14="http://schemas.microsoft.com/office/powerpoint/2010/main" val="51395499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Autofit/>
          </a:bodyPr>
          <a:lstStyle/>
          <a:p>
            <a:r>
              <a:rPr lang="en-US" dirty="0"/>
              <a:t>Module Eleven: Remember These Basic Qualities</a:t>
            </a:r>
          </a:p>
        </p:txBody>
      </p:sp>
      <p:sp>
        <p:nvSpPr>
          <p:cNvPr id="50180"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2400" i="1" dirty="0">
                <a:latin typeface="Cambria"/>
                <a:ea typeface="Times New Roman"/>
                <a:cs typeface="Calibri"/>
              </a:rPr>
              <a:t>Quality is never an accident; it is always the results of high intention, sincere effort, intelligent direction and skillful execution.</a:t>
            </a:r>
            <a:endParaRPr lang="en-US" sz="2400" dirty="0">
              <a:ea typeface="Times New Roman"/>
              <a:cs typeface="Calibri"/>
            </a:endParaRPr>
          </a:p>
          <a:p>
            <a:pPr marL="0" marR="0" algn="ctr">
              <a:lnSpc>
                <a:spcPct val="115000"/>
              </a:lnSpc>
              <a:spcBef>
                <a:spcPts val="0"/>
              </a:spcBef>
              <a:spcAft>
                <a:spcPts val="1000"/>
              </a:spcAft>
            </a:pPr>
            <a:r>
              <a:rPr lang="en-US" sz="2400" b="1" i="1" dirty="0">
                <a:latin typeface="Cambria"/>
                <a:ea typeface="Times New Roman"/>
                <a:cs typeface="Calibri"/>
              </a:rPr>
              <a:t>William A. Foster</a:t>
            </a:r>
            <a:endParaRPr lang="en-US" sz="2400" dirty="0">
              <a:ea typeface="Times New Roman"/>
              <a:cs typeface="Calibri"/>
            </a:endParaRPr>
          </a:p>
        </p:txBody>
      </p:sp>
      <p:sp>
        <p:nvSpPr>
          <p:cNvPr id="50179" name="Content Placeholder 2"/>
          <p:cNvSpPr>
            <a:spLocks noGrp="1"/>
          </p:cNvSpPr>
          <p:nvPr>
            <p:ph type="body" sz="quarter" idx="11"/>
          </p:nvPr>
        </p:nvSpPr>
        <p:spPr/>
        <p:txBody>
          <a:bodyPr>
            <a:normAutofit/>
          </a:bodyPr>
          <a:lstStyle/>
          <a:p>
            <a:pPr marL="0"/>
            <a:r>
              <a:rPr lang="en-US" dirty="0"/>
              <a:t>Remember the abilities and characteristics you admired in them and the skills they are taking with them on the job. You can still support them in their journey and offer assistance as needed. Share in their success and know that you can take some of that credit too.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45FA6AEF-7DF3-45ED-8738-D22541A495D2}"/>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r>
              <a:rPr lang="en-US" dirty="0"/>
              <a:t>Set Specific Goals</a:t>
            </a:r>
          </a:p>
        </p:txBody>
      </p:sp>
      <p:grpSp>
        <p:nvGrpSpPr>
          <p:cNvPr id="2" name="Group 1">
            <a:extLst>
              <a:ext uri="{FF2B5EF4-FFF2-40B4-BE49-F238E27FC236}">
                <a16:creationId xmlns:a16="http://schemas.microsoft.com/office/drawing/2014/main" id="{1B0F1456-48A6-49E7-903B-63C519B06BA3}"/>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F51BE525-A2E6-47B5-B03D-515731946FEB}"/>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396DA0E8-9307-4826-ABCB-9C185A1EB89E}"/>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86360" rIns="86360" bIns="86360" numCol="1" spcCol="1270" anchor="ctr" anchorCtr="0">
              <a:noAutofit/>
            </a:bodyPr>
            <a:lstStyle/>
            <a:p>
              <a:pPr marL="0" lvl="0" indent="0" algn="l" defTabSz="1511300">
                <a:lnSpc>
                  <a:spcPct val="90000"/>
                </a:lnSpc>
                <a:spcBef>
                  <a:spcPct val="0"/>
                </a:spcBef>
                <a:spcAft>
                  <a:spcPct val="35000"/>
                </a:spcAft>
                <a:buNone/>
              </a:pPr>
              <a:r>
                <a:rPr lang="en-US" sz="3400" kern="1200" dirty="0"/>
                <a:t>Familiarize themselves with the office</a:t>
              </a:r>
            </a:p>
          </p:txBody>
        </p:sp>
        <p:sp>
          <p:nvSpPr>
            <p:cNvPr id="6" name="Oval 5">
              <a:extLst>
                <a:ext uri="{FF2B5EF4-FFF2-40B4-BE49-F238E27FC236}">
                  <a16:creationId xmlns:a16="http://schemas.microsoft.com/office/drawing/2014/main" id="{E645A626-801B-4A1A-BAB1-D6E843F99FBB}"/>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F18AF6CC-16C4-4272-9CE5-18FAF087B405}"/>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86360" rIns="86360" bIns="86360" numCol="1" spcCol="1270" anchor="ctr" anchorCtr="0">
              <a:noAutofit/>
            </a:bodyPr>
            <a:lstStyle/>
            <a:p>
              <a:pPr marL="0" lvl="0" indent="0" algn="l" defTabSz="1511300">
                <a:lnSpc>
                  <a:spcPct val="90000"/>
                </a:lnSpc>
                <a:spcBef>
                  <a:spcPct val="0"/>
                </a:spcBef>
                <a:spcAft>
                  <a:spcPct val="35000"/>
                </a:spcAft>
                <a:buNone/>
              </a:pPr>
              <a:r>
                <a:rPr lang="en-US" sz="3400" kern="1200" dirty="0"/>
                <a:t>Improve productivity</a:t>
              </a:r>
            </a:p>
          </p:txBody>
        </p:sp>
        <p:sp>
          <p:nvSpPr>
            <p:cNvPr id="8" name="Oval 7">
              <a:extLst>
                <a:ext uri="{FF2B5EF4-FFF2-40B4-BE49-F238E27FC236}">
                  <a16:creationId xmlns:a16="http://schemas.microsoft.com/office/drawing/2014/main" id="{742242CD-86EF-4783-9E90-ECA4D82D4CE3}"/>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ECCF5ADD-CEA7-4386-B68A-23245BEC2FC1}"/>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86360" rIns="86360" bIns="86360" numCol="1" spcCol="1270" anchor="ctr" anchorCtr="0">
              <a:noAutofit/>
            </a:bodyPr>
            <a:lstStyle/>
            <a:p>
              <a:pPr marL="0" lvl="0" indent="0" algn="l" defTabSz="1511300">
                <a:lnSpc>
                  <a:spcPct val="90000"/>
                </a:lnSpc>
                <a:spcBef>
                  <a:spcPct val="0"/>
                </a:spcBef>
                <a:spcAft>
                  <a:spcPct val="35000"/>
                </a:spcAft>
                <a:buNone/>
              </a:pPr>
              <a:r>
                <a:rPr lang="en-US" sz="3400" kern="1200" dirty="0"/>
                <a:t>Introduce themselves</a:t>
              </a:r>
            </a:p>
          </p:txBody>
        </p:sp>
        <p:sp>
          <p:nvSpPr>
            <p:cNvPr id="10" name="Oval 9">
              <a:extLst>
                <a:ext uri="{FF2B5EF4-FFF2-40B4-BE49-F238E27FC236}">
                  <a16:creationId xmlns:a16="http://schemas.microsoft.com/office/drawing/2014/main" id="{4DB3E1E8-ADC9-44C1-A508-84AADB929664}"/>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176974128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474205F-C2C3-44BD-B016-99B27A905A9E}"/>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noAutofit/>
          </a:bodyPr>
          <a:lstStyle/>
          <a:p>
            <a:r>
              <a:rPr lang="en-US" dirty="0"/>
              <a:t>Express Confidence in Their Abilities</a:t>
            </a:r>
          </a:p>
        </p:txBody>
      </p:sp>
      <p:grpSp>
        <p:nvGrpSpPr>
          <p:cNvPr id="2" name="Group 1">
            <a:extLst>
              <a:ext uri="{FF2B5EF4-FFF2-40B4-BE49-F238E27FC236}">
                <a16:creationId xmlns:a16="http://schemas.microsoft.com/office/drawing/2014/main" id="{9566CB57-43FF-4081-9493-36DA2F05916C}"/>
              </a:ext>
            </a:extLst>
          </p:cNvPr>
          <p:cNvGrpSpPr/>
          <p:nvPr/>
        </p:nvGrpSpPr>
        <p:grpSpPr>
          <a:xfrm>
            <a:off x="457200" y="1959164"/>
            <a:ext cx="8229600" cy="3808033"/>
            <a:chOff x="457200" y="1959164"/>
            <a:chExt cx="8229600" cy="3808033"/>
          </a:xfrm>
        </p:grpSpPr>
        <p:sp>
          <p:nvSpPr>
            <p:cNvPr id="4" name="Freeform: Shape 3">
              <a:extLst>
                <a:ext uri="{FF2B5EF4-FFF2-40B4-BE49-F238E27FC236}">
                  <a16:creationId xmlns:a16="http://schemas.microsoft.com/office/drawing/2014/main" id="{28565252-3925-428F-B459-104B1E974CBB}"/>
                </a:ext>
              </a:extLst>
            </p:cNvPr>
            <p:cNvSpPr/>
            <p:nvPr/>
          </p:nvSpPr>
          <p:spPr>
            <a:xfrm>
              <a:off x="457200" y="1959164"/>
              <a:ext cx="8229600" cy="1175264"/>
            </a:xfrm>
            <a:custGeom>
              <a:avLst/>
              <a:gdLst>
                <a:gd name="connsiteX0" fmla="*/ 0 w 8229600"/>
                <a:gd name="connsiteY0" fmla="*/ 195881 h 1175264"/>
                <a:gd name="connsiteX1" fmla="*/ 195881 w 8229600"/>
                <a:gd name="connsiteY1" fmla="*/ 0 h 1175264"/>
                <a:gd name="connsiteX2" fmla="*/ 8033719 w 8229600"/>
                <a:gd name="connsiteY2" fmla="*/ 0 h 1175264"/>
                <a:gd name="connsiteX3" fmla="*/ 8229600 w 8229600"/>
                <a:gd name="connsiteY3" fmla="*/ 195881 h 1175264"/>
                <a:gd name="connsiteX4" fmla="*/ 8229600 w 8229600"/>
                <a:gd name="connsiteY4" fmla="*/ 979383 h 1175264"/>
                <a:gd name="connsiteX5" fmla="*/ 8033719 w 8229600"/>
                <a:gd name="connsiteY5" fmla="*/ 1175264 h 1175264"/>
                <a:gd name="connsiteX6" fmla="*/ 195881 w 8229600"/>
                <a:gd name="connsiteY6" fmla="*/ 1175264 h 1175264"/>
                <a:gd name="connsiteX7" fmla="*/ 0 w 8229600"/>
                <a:gd name="connsiteY7" fmla="*/ 979383 h 1175264"/>
                <a:gd name="connsiteX8" fmla="*/ 0 w 8229600"/>
                <a:gd name="connsiteY8" fmla="*/ 195881 h 117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75264">
                  <a:moveTo>
                    <a:pt x="0" y="195881"/>
                  </a:moveTo>
                  <a:cubicBezTo>
                    <a:pt x="0" y="87699"/>
                    <a:pt x="87699" y="0"/>
                    <a:pt x="195881" y="0"/>
                  </a:cubicBezTo>
                  <a:lnTo>
                    <a:pt x="8033719" y="0"/>
                  </a:lnTo>
                  <a:cubicBezTo>
                    <a:pt x="8141901" y="0"/>
                    <a:pt x="8229600" y="87699"/>
                    <a:pt x="8229600" y="195881"/>
                  </a:cubicBezTo>
                  <a:lnTo>
                    <a:pt x="8229600" y="979383"/>
                  </a:lnTo>
                  <a:cubicBezTo>
                    <a:pt x="8229600" y="1087565"/>
                    <a:pt x="8141901" y="1175264"/>
                    <a:pt x="8033719" y="1175264"/>
                  </a:cubicBezTo>
                  <a:lnTo>
                    <a:pt x="195881" y="1175264"/>
                  </a:lnTo>
                  <a:cubicBezTo>
                    <a:pt x="87699" y="1175264"/>
                    <a:pt x="0" y="1087565"/>
                    <a:pt x="0" y="979383"/>
                  </a:cubicBezTo>
                  <a:lnTo>
                    <a:pt x="0" y="19588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4062" tIns="244062" rIns="244062" bIns="244062" numCol="1" spcCol="1270" anchor="ctr" anchorCtr="0">
              <a:noAutofit/>
            </a:bodyPr>
            <a:lstStyle/>
            <a:p>
              <a:pPr marL="0" lvl="0" indent="0" algn="l" defTabSz="2178050">
                <a:lnSpc>
                  <a:spcPct val="90000"/>
                </a:lnSpc>
                <a:spcBef>
                  <a:spcPct val="0"/>
                </a:spcBef>
                <a:spcAft>
                  <a:spcPct val="35000"/>
                </a:spcAft>
                <a:buNone/>
              </a:pPr>
              <a:r>
                <a:rPr lang="en-US" sz="4900" kern="1200" dirty="0"/>
                <a:t>Praise good work</a:t>
              </a:r>
            </a:p>
          </p:txBody>
        </p:sp>
        <p:sp>
          <p:nvSpPr>
            <p:cNvPr id="5" name="Freeform: Shape 4">
              <a:extLst>
                <a:ext uri="{FF2B5EF4-FFF2-40B4-BE49-F238E27FC236}">
                  <a16:creationId xmlns:a16="http://schemas.microsoft.com/office/drawing/2014/main" id="{C4133072-BF6C-4609-AAAA-7F054F1E8934}"/>
                </a:ext>
              </a:extLst>
            </p:cNvPr>
            <p:cNvSpPr/>
            <p:nvPr/>
          </p:nvSpPr>
          <p:spPr>
            <a:xfrm>
              <a:off x="457200" y="3275549"/>
              <a:ext cx="8229600" cy="1175264"/>
            </a:xfrm>
            <a:custGeom>
              <a:avLst/>
              <a:gdLst>
                <a:gd name="connsiteX0" fmla="*/ 0 w 8229600"/>
                <a:gd name="connsiteY0" fmla="*/ 195881 h 1175264"/>
                <a:gd name="connsiteX1" fmla="*/ 195881 w 8229600"/>
                <a:gd name="connsiteY1" fmla="*/ 0 h 1175264"/>
                <a:gd name="connsiteX2" fmla="*/ 8033719 w 8229600"/>
                <a:gd name="connsiteY2" fmla="*/ 0 h 1175264"/>
                <a:gd name="connsiteX3" fmla="*/ 8229600 w 8229600"/>
                <a:gd name="connsiteY3" fmla="*/ 195881 h 1175264"/>
                <a:gd name="connsiteX4" fmla="*/ 8229600 w 8229600"/>
                <a:gd name="connsiteY4" fmla="*/ 979383 h 1175264"/>
                <a:gd name="connsiteX5" fmla="*/ 8033719 w 8229600"/>
                <a:gd name="connsiteY5" fmla="*/ 1175264 h 1175264"/>
                <a:gd name="connsiteX6" fmla="*/ 195881 w 8229600"/>
                <a:gd name="connsiteY6" fmla="*/ 1175264 h 1175264"/>
                <a:gd name="connsiteX7" fmla="*/ 0 w 8229600"/>
                <a:gd name="connsiteY7" fmla="*/ 979383 h 1175264"/>
                <a:gd name="connsiteX8" fmla="*/ 0 w 8229600"/>
                <a:gd name="connsiteY8" fmla="*/ 195881 h 117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75264">
                  <a:moveTo>
                    <a:pt x="0" y="195881"/>
                  </a:moveTo>
                  <a:cubicBezTo>
                    <a:pt x="0" y="87699"/>
                    <a:pt x="87699" y="0"/>
                    <a:pt x="195881" y="0"/>
                  </a:cubicBezTo>
                  <a:lnTo>
                    <a:pt x="8033719" y="0"/>
                  </a:lnTo>
                  <a:cubicBezTo>
                    <a:pt x="8141901" y="0"/>
                    <a:pt x="8229600" y="87699"/>
                    <a:pt x="8229600" y="195881"/>
                  </a:cubicBezTo>
                  <a:lnTo>
                    <a:pt x="8229600" y="979383"/>
                  </a:lnTo>
                  <a:cubicBezTo>
                    <a:pt x="8229600" y="1087565"/>
                    <a:pt x="8141901" y="1175264"/>
                    <a:pt x="8033719" y="1175264"/>
                  </a:cubicBezTo>
                  <a:lnTo>
                    <a:pt x="195881" y="1175264"/>
                  </a:lnTo>
                  <a:cubicBezTo>
                    <a:pt x="87699" y="1175264"/>
                    <a:pt x="0" y="1087565"/>
                    <a:pt x="0" y="979383"/>
                  </a:cubicBezTo>
                  <a:lnTo>
                    <a:pt x="0" y="19588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4062" tIns="244062" rIns="244062" bIns="244062" numCol="1" spcCol="1270" anchor="ctr" anchorCtr="0">
              <a:noAutofit/>
            </a:bodyPr>
            <a:lstStyle/>
            <a:p>
              <a:pPr marL="0" lvl="0" indent="0" algn="l" defTabSz="2178050">
                <a:lnSpc>
                  <a:spcPct val="90000"/>
                </a:lnSpc>
                <a:spcBef>
                  <a:spcPct val="0"/>
                </a:spcBef>
                <a:spcAft>
                  <a:spcPct val="35000"/>
                </a:spcAft>
                <a:buNone/>
              </a:pPr>
              <a:r>
                <a:rPr lang="en-US" sz="4900" kern="1200" dirty="0"/>
                <a:t>Communicate your confidence</a:t>
              </a:r>
            </a:p>
          </p:txBody>
        </p:sp>
        <p:sp>
          <p:nvSpPr>
            <p:cNvPr id="6" name="Freeform: Shape 5">
              <a:extLst>
                <a:ext uri="{FF2B5EF4-FFF2-40B4-BE49-F238E27FC236}">
                  <a16:creationId xmlns:a16="http://schemas.microsoft.com/office/drawing/2014/main" id="{12F2293B-A075-48F5-A786-37F4C45C2692}"/>
                </a:ext>
              </a:extLst>
            </p:cNvPr>
            <p:cNvSpPr/>
            <p:nvPr/>
          </p:nvSpPr>
          <p:spPr>
            <a:xfrm>
              <a:off x="457200" y="4591933"/>
              <a:ext cx="8229600" cy="1175264"/>
            </a:xfrm>
            <a:custGeom>
              <a:avLst/>
              <a:gdLst>
                <a:gd name="connsiteX0" fmla="*/ 0 w 8229600"/>
                <a:gd name="connsiteY0" fmla="*/ 195881 h 1175264"/>
                <a:gd name="connsiteX1" fmla="*/ 195881 w 8229600"/>
                <a:gd name="connsiteY1" fmla="*/ 0 h 1175264"/>
                <a:gd name="connsiteX2" fmla="*/ 8033719 w 8229600"/>
                <a:gd name="connsiteY2" fmla="*/ 0 h 1175264"/>
                <a:gd name="connsiteX3" fmla="*/ 8229600 w 8229600"/>
                <a:gd name="connsiteY3" fmla="*/ 195881 h 1175264"/>
                <a:gd name="connsiteX4" fmla="*/ 8229600 w 8229600"/>
                <a:gd name="connsiteY4" fmla="*/ 979383 h 1175264"/>
                <a:gd name="connsiteX5" fmla="*/ 8033719 w 8229600"/>
                <a:gd name="connsiteY5" fmla="*/ 1175264 h 1175264"/>
                <a:gd name="connsiteX6" fmla="*/ 195881 w 8229600"/>
                <a:gd name="connsiteY6" fmla="*/ 1175264 h 1175264"/>
                <a:gd name="connsiteX7" fmla="*/ 0 w 8229600"/>
                <a:gd name="connsiteY7" fmla="*/ 979383 h 1175264"/>
                <a:gd name="connsiteX8" fmla="*/ 0 w 8229600"/>
                <a:gd name="connsiteY8" fmla="*/ 195881 h 117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75264">
                  <a:moveTo>
                    <a:pt x="0" y="195881"/>
                  </a:moveTo>
                  <a:cubicBezTo>
                    <a:pt x="0" y="87699"/>
                    <a:pt x="87699" y="0"/>
                    <a:pt x="195881" y="0"/>
                  </a:cubicBezTo>
                  <a:lnTo>
                    <a:pt x="8033719" y="0"/>
                  </a:lnTo>
                  <a:cubicBezTo>
                    <a:pt x="8141901" y="0"/>
                    <a:pt x="8229600" y="87699"/>
                    <a:pt x="8229600" y="195881"/>
                  </a:cubicBezTo>
                  <a:lnTo>
                    <a:pt x="8229600" y="979383"/>
                  </a:lnTo>
                  <a:cubicBezTo>
                    <a:pt x="8229600" y="1087565"/>
                    <a:pt x="8141901" y="1175264"/>
                    <a:pt x="8033719" y="1175264"/>
                  </a:cubicBezTo>
                  <a:lnTo>
                    <a:pt x="195881" y="1175264"/>
                  </a:lnTo>
                  <a:cubicBezTo>
                    <a:pt x="87699" y="1175264"/>
                    <a:pt x="0" y="1087565"/>
                    <a:pt x="0" y="979383"/>
                  </a:cubicBezTo>
                  <a:lnTo>
                    <a:pt x="0" y="19588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44062" tIns="244062" rIns="244062" bIns="244062" numCol="1" spcCol="1270" anchor="ctr" anchorCtr="0">
              <a:noAutofit/>
            </a:bodyPr>
            <a:lstStyle/>
            <a:p>
              <a:pPr marL="0" lvl="0" indent="0" algn="l" defTabSz="2178050">
                <a:lnSpc>
                  <a:spcPct val="90000"/>
                </a:lnSpc>
                <a:spcBef>
                  <a:spcPct val="0"/>
                </a:spcBef>
                <a:spcAft>
                  <a:spcPct val="35000"/>
                </a:spcAft>
                <a:buNone/>
              </a:pPr>
              <a:r>
                <a:rPr lang="en-US" sz="4900" kern="1200" dirty="0"/>
                <a:t>Offer more responsibilities</a:t>
              </a:r>
            </a:p>
          </p:txBody>
        </p:sp>
      </p:gr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C9E9830-B619-461E-8CFD-25E5C7341278}"/>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r>
              <a:rPr lang="en-US" dirty="0"/>
              <a:t>Practice What You Preach</a:t>
            </a:r>
          </a:p>
        </p:txBody>
      </p:sp>
      <p:grpSp>
        <p:nvGrpSpPr>
          <p:cNvPr id="2" name="Group 1">
            <a:extLst>
              <a:ext uri="{FF2B5EF4-FFF2-40B4-BE49-F238E27FC236}">
                <a16:creationId xmlns:a16="http://schemas.microsoft.com/office/drawing/2014/main" id="{63B229B0-E83F-43EB-901B-36754EC07E9A}"/>
              </a:ext>
            </a:extLst>
          </p:cNvPr>
          <p:cNvGrpSpPr/>
          <p:nvPr/>
        </p:nvGrpSpPr>
        <p:grpSpPr>
          <a:xfrm>
            <a:off x="521999" y="1602409"/>
            <a:ext cx="8100000" cy="4521543"/>
            <a:chOff x="521999" y="1602409"/>
            <a:chExt cx="8100000" cy="4521543"/>
          </a:xfrm>
        </p:grpSpPr>
        <p:sp>
          <p:nvSpPr>
            <p:cNvPr id="4" name="Freeform: Shape 3">
              <a:extLst>
                <a:ext uri="{FF2B5EF4-FFF2-40B4-BE49-F238E27FC236}">
                  <a16:creationId xmlns:a16="http://schemas.microsoft.com/office/drawing/2014/main" id="{DB7938A7-BC3A-4B97-9676-92C5D8BC8E18}"/>
                </a:ext>
              </a:extLst>
            </p:cNvPr>
            <p:cNvSpPr/>
            <p:nvPr/>
          </p:nvSpPr>
          <p:spPr>
            <a:xfrm>
              <a:off x="1781999" y="1602409"/>
              <a:ext cx="5580000" cy="1458562"/>
            </a:xfrm>
            <a:custGeom>
              <a:avLst/>
              <a:gdLst>
                <a:gd name="connsiteX0" fmla="*/ 0 w 5580000"/>
                <a:gd name="connsiteY0" fmla="*/ 0 h 1458562"/>
                <a:gd name="connsiteX1" fmla="*/ 5580000 w 5580000"/>
                <a:gd name="connsiteY1" fmla="*/ 0 h 1458562"/>
                <a:gd name="connsiteX2" fmla="*/ 5580000 w 5580000"/>
                <a:gd name="connsiteY2" fmla="*/ 1458562 h 1458562"/>
                <a:gd name="connsiteX3" fmla="*/ 0 w 5580000"/>
                <a:gd name="connsiteY3" fmla="*/ 1458562 h 1458562"/>
                <a:gd name="connsiteX4" fmla="*/ 0 w 558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0000" h="1458562">
                  <a:moveTo>
                    <a:pt x="0" y="0"/>
                  </a:moveTo>
                  <a:lnTo>
                    <a:pt x="5580000" y="0"/>
                  </a:lnTo>
                  <a:lnTo>
                    <a:pt x="558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t>You are a role model</a:t>
              </a:r>
            </a:p>
          </p:txBody>
        </p:sp>
        <p:sp>
          <p:nvSpPr>
            <p:cNvPr id="5" name="Freeform: Shape 4">
              <a:extLst>
                <a:ext uri="{FF2B5EF4-FFF2-40B4-BE49-F238E27FC236}">
                  <a16:creationId xmlns:a16="http://schemas.microsoft.com/office/drawing/2014/main" id="{12885267-FDBB-49F6-8D09-F924B68301FA}"/>
                </a:ext>
              </a:extLst>
            </p:cNvPr>
            <p:cNvSpPr/>
            <p:nvPr/>
          </p:nvSpPr>
          <p:spPr>
            <a:xfrm>
              <a:off x="521999" y="3133900"/>
              <a:ext cx="8100000" cy="1458562"/>
            </a:xfrm>
            <a:custGeom>
              <a:avLst/>
              <a:gdLst>
                <a:gd name="connsiteX0" fmla="*/ 0 w 8100000"/>
                <a:gd name="connsiteY0" fmla="*/ 0 h 1458562"/>
                <a:gd name="connsiteX1" fmla="*/ 8100000 w 8100000"/>
                <a:gd name="connsiteY1" fmla="*/ 0 h 1458562"/>
                <a:gd name="connsiteX2" fmla="*/ 8100000 w 8100000"/>
                <a:gd name="connsiteY2" fmla="*/ 1458562 h 1458562"/>
                <a:gd name="connsiteX3" fmla="*/ 0 w 8100000"/>
                <a:gd name="connsiteY3" fmla="*/ 1458562 h 1458562"/>
                <a:gd name="connsiteX4" fmla="*/ 0 w 810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0000" h="1458562">
                  <a:moveTo>
                    <a:pt x="0" y="0"/>
                  </a:moveTo>
                  <a:lnTo>
                    <a:pt x="8100000" y="0"/>
                  </a:lnTo>
                  <a:lnTo>
                    <a:pt x="810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t>Pay attention to your behavior</a:t>
              </a:r>
            </a:p>
          </p:txBody>
        </p:sp>
        <p:sp>
          <p:nvSpPr>
            <p:cNvPr id="6" name="Freeform: Shape 5">
              <a:extLst>
                <a:ext uri="{FF2B5EF4-FFF2-40B4-BE49-F238E27FC236}">
                  <a16:creationId xmlns:a16="http://schemas.microsoft.com/office/drawing/2014/main" id="{C62AA1EB-649B-4327-94E6-ADDFBF9AE96A}"/>
                </a:ext>
              </a:extLst>
            </p:cNvPr>
            <p:cNvSpPr/>
            <p:nvPr/>
          </p:nvSpPr>
          <p:spPr>
            <a:xfrm>
              <a:off x="2339268" y="4665390"/>
              <a:ext cx="4465462" cy="1458562"/>
            </a:xfrm>
            <a:custGeom>
              <a:avLst/>
              <a:gdLst>
                <a:gd name="connsiteX0" fmla="*/ 0 w 4465462"/>
                <a:gd name="connsiteY0" fmla="*/ 0 h 1458562"/>
                <a:gd name="connsiteX1" fmla="*/ 4465462 w 4465462"/>
                <a:gd name="connsiteY1" fmla="*/ 0 h 1458562"/>
                <a:gd name="connsiteX2" fmla="*/ 4465462 w 4465462"/>
                <a:gd name="connsiteY2" fmla="*/ 1458562 h 1458562"/>
                <a:gd name="connsiteX3" fmla="*/ 0 w 4465462"/>
                <a:gd name="connsiteY3" fmla="*/ 1458562 h 1458562"/>
                <a:gd name="connsiteX4" fmla="*/ 0 w 4465462"/>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5462" h="1458562">
                  <a:moveTo>
                    <a:pt x="0" y="0"/>
                  </a:moveTo>
                  <a:lnTo>
                    <a:pt x="4465462" y="0"/>
                  </a:lnTo>
                  <a:lnTo>
                    <a:pt x="4465462"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t>You set the tone</a:t>
              </a:r>
            </a:p>
          </p:txBody>
        </p:sp>
      </p:gr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9C0027CE-F190-455B-A4D4-33687E10CABE}"/>
              </a:ext>
            </a:extLst>
          </p:cNvPr>
          <p:cNvSpPr>
            <a:spLocks noGrp="1"/>
          </p:cNvSpPr>
          <p:nvPr>
            <p:ph sz="quarter" idx="11"/>
          </p:nvPr>
        </p:nvSpPr>
        <p:spPr/>
        <p:txBody>
          <a:bodyPr/>
          <a:lstStyle/>
          <a:p>
            <a:endParaRPr lang="en-US"/>
          </a:p>
        </p:txBody>
      </p:sp>
      <p:sp>
        <p:nvSpPr>
          <p:cNvPr id="53250" name="Title 1"/>
          <p:cNvSpPr>
            <a:spLocks noGrp="1"/>
          </p:cNvSpPr>
          <p:nvPr>
            <p:ph type="title"/>
          </p:nvPr>
        </p:nvSpPr>
        <p:spPr/>
        <p:txBody>
          <a:bodyPr/>
          <a:lstStyle/>
          <a:p>
            <a:r>
              <a:rPr lang="en-US" dirty="0"/>
              <a:t>Have an Open Door</a:t>
            </a:r>
          </a:p>
        </p:txBody>
      </p:sp>
      <p:grpSp>
        <p:nvGrpSpPr>
          <p:cNvPr id="2" name="Group 1">
            <a:extLst>
              <a:ext uri="{FF2B5EF4-FFF2-40B4-BE49-F238E27FC236}">
                <a16:creationId xmlns:a16="http://schemas.microsoft.com/office/drawing/2014/main" id="{8E04B60A-5D84-47D4-8372-E0C0F89AE26C}"/>
              </a:ext>
            </a:extLst>
          </p:cNvPr>
          <p:cNvGrpSpPr/>
          <p:nvPr/>
        </p:nvGrpSpPr>
        <p:grpSpPr>
          <a:xfrm>
            <a:off x="457200" y="1772301"/>
            <a:ext cx="8229600" cy="4181760"/>
            <a:chOff x="457200" y="1772301"/>
            <a:chExt cx="8229600" cy="4181760"/>
          </a:xfrm>
        </p:grpSpPr>
        <p:sp>
          <p:nvSpPr>
            <p:cNvPr id="4" name="Rectangle 3">
              <a:extLst>
                <a:ext uri="{FF2B5EF4-FFF2-40B4-BE49-F238E27FC236}">
                  <a16:creationId xmlns:a16="http://schemas.microsoft.com/office/drawing/2014/main" id="{E901E3E4-E8BF-4127-8F5F-1AE6AA7E24BC}"/>
                </a:ext>
              </a:extLst>
            </p:cNvPr>
            <p:cNvSpPr/>
            <p:nvPr/>
          </p:nvSpPr>
          <p:spPr>
            <a:xfrm>
              <a:off x="457200" y="2244621"/>
              <a:ext cx="8229600" cy="8064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943AF34D-2CB9-40A6-8194-35A1FEE8B139}"/>
                </a:ext>
              </a:extLst>
            </p:cNvPr>
            <p:cNvSpPr/>
            <p:nvPr/>
          </p:nvSpPr>
          <p:spPr>
            <a:xfrm>
              <a:off x="868680" y="1772301"/>
              <a:ext cx="5760720" cy="944640"/>
            </a:xfrm>
            <a:custGeom>
              <a:avLst/>
              <a:gdLst>
                <a:gd name="connsiteX0" fmla="*/ 0 w 5760720"/>
                <a:gd name="connsiteY0" fmla="*/ 157443 h 944640"/>
                <a:gd name="connsiteX1" fmla="*/ 157443 w 5760720"/>
                <a:gd name="connsiteY1" fmla="*/ 0 h 944640"/>
                <a:gd name="connsiteX2" fmla="*/ 5603277 w 5760720"/>
                <a:gd name="connsiteY2" fmla="*/ 0 h 944640"/>
                <a:gd name="connsiteX3" fmla="*/ 5760720 w 5760720"/>
                <a:gd name="connsiteY3" fmla="*/ 157443 h 944640"/>
                <a:gd name="connsiteX4" fmla="*/ 5760720 w 5760720"/>
                <a:gd name="connsiteY4" fmla="*/ 787197 h 944640"/>
                <a:gd name="connsiteX5" fmla="*/ 5603277 w 5760720"/>
                <a:gd name="connsiteY5" fmla="*/ 944640 h 944640"/>
                <a:gd name="connsiteX6" fmla="*/ 157443 w 5760720"/>
                <a:gd name="connsiteY6" fmla="*/ 944640 h 944640"/>
                <a:gd name="connsiteX7" fmla="*/ 0 w 5760720"/>
                <a:gd name="connsiteY7" fmla="*/ 787197 h 944640"/>
                <a:gd name="connsiteX8" fmla="*/ 0 w 5760720"/>
                <a:gd name="connsiteY8" fmla="*/ 157443 h 944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44640">
                  <a:moveTo>
                    <a:pt x="0" y="157443"/>
                  </a:moveTo>
                  <a:cubicBezTo>
                    <a:pt x="0" y="70490"/>
                    <a:pt x="70490" y="0"/>
                    <a:pt x="157443" y="0"/>
                  </a:cubicBezTo>
                  <a:lnTo>
                    <a:pt x="5603277" y="0"/>
                  </a:lnTo>
                  <a:cubicBezTo>
                    <a:pt x="5690230" y="0"/>
                    <a:pt x="5760720" y="70490"/>
                    <a:pt x="5760720" y="157443"/>
                  </a:cubicBezTo>
                  <a:lnTo>
                    <a:pt x="5760720" y="787197"/>
                  </a:lnTo>
                  <a:cubicBezTo>
                    <a:pt x="5760720" y="874150"/>
                    <a:pt x="5690230" y="944640"/>
                    <a:pt x="5603277" y="944640"/>
                  </a:cubicBezTo>
                  <a:lnTo>
                    <a:pt x="157443" y="944640"/>
                  </a:lnTo>
                  <a:cubicBezTo>
                    <a:pt x="70490" y="944640"/>
                    <a:pt x="0" y="874150"/>
                    <a:pt x="0" y="787197"/>
                  </a:cubicBezTo>
                  <a:lnTo>
                    <a:pt x="0" y="15744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3856" tIns="46114" rIns="263856" bIns="46114" numCol="1" spcCol="1270" anchor="ctr" anchorCtr="0">
              <a:noAutofit/>
            </a:bodyPr>
            <a:lstStyle/>
            <a:p>
              <a:pPr marL="0" lvl="0" indent="0" algn="l" defTabSz="1422400">
                <a:lnSpc>
                  <a:spcPct val="90000"/>
                </a:lnSpc>
                <a:spcBef>
                  <a:spcPct val="0"/>
                </a:spcBef>
                <a:spcAft>
                  <a:spcPct val="35000"/>
                </a:spcAft>
                <a:buNone/>
              </a:pPr>
              <a:r>
                <a:rPr lang="en-US" sz="3200" kern="1200" dirty="0"/>
                <a:t>Establish your ground rules</a:t>
              </a:r>
            </a:p>
          </p:txBody>
        </p:sp>
        <p:sp>
          <p:nvSpPr>
            <p:cNvPr id="6" name="Rectangle 5">
              <a:extLst>
                <a:ext uri="{FF2B5EF4-FFF2-40B4-BE49-F238E27FC236}">
                  <a16:creationId xmlns:a16="http://schemas.microsoft.com/office/drawing/2014/main" id="{7C0784CA-4B95-4EAD-AFB5-EA9A91EB2C00}"/>
                </a:ext>
              </a:extLst>
            </p:cNvPr>
            <p:cNvSpPr/>
            <p:nvPr/>
          </p:nvSpPr>
          <p:spPr>
            <a:xfrm>
              <a:off x="457200" y="3696141"/>
              <a:ext cx="8229600" cy="8064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983AF10F-FC22-45D6-98A0-8A9D8FED6F1B}"/>
                </a:ext>
              </a:extLst>
            </p:cNvPr>
            <p:cNvSpPr/>
            <p:nvPr/>
          </p:nvSpPr>
          <p:spPr>
            <a:xfrm>
              <a:off x="868680" y="3223821"/>
              <a:ext cx="5760720" cy="944640"/>
            </a:xfrm>
            <a:custGeom>
              <a:avLst/>
              <a:gdLst>
                <a:gd name="connsiteX0" fmla="*/ 0 w 5760720"/>
                <a:gd name="connsiteY0" fmla="*/ 157443 h 944640"/>
                <a:gd name="connsiteX1" fmla="*/ 157443 w 5760720"/>
                <a:gd name="connsiteY1" fmla="*/ 0 h 944640"/>
                <a:gd name="connsiteX2" fmla="*/ 5603277 w 5760720"/>
                <a:gd name="connsiteY2" fmla="*/ 0 h 944640"/>
                <a:gd name="connsiteX3" fmla="*/ 5760720 w 5760720"/>
                <a:gd name="connsiteY3" fmla="*/ 157443 h 944640"/>
                <a:gd name="connsiteX4" fmla="*/ 5760720 w 5760720"/>
                <a:gd name="connsiteY4" fmla="*/ 787197 h 944640"/>
                <a:gd name="connsiteX5" fmla="*/ 5603277 w 5760720"/>
                <a:gd name="connsiteY5" fmla="*/ 944640 h 944640"/>
                <a:gd name="connsiteX6" fmla="*/ 157443 w 5760720"/>
                <a:gd name="connsiteY6" fmla="*/ 944640 h 944640"/>
                <a:gd name="connsiteX7" fmla="*/ 0 w 5760720"/>
                <a:gd name="connsiteY7" fmla="*/ 787197 h 944640"/>
                <a:gd name="connsiteX8" fmla="*/ 0 w 5760720"/>
                <a:gd name="connsiteY8" fmla="*/ 157443 h 944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44640">
                  <a:moveTo>
                    <a:pt x="0" y="157443"/>
                  </a:moveTo>
                  <a:cubicBezTo>
                    <a:pt x="0" y="70490"/>
                    <a:pt x="70490" y="0"/>
                    <a:pt x="157443" y="0"/>
                  </a:cubicBezTo>
                  <a:lnTo>
                    <a:pt x="5603277" y="0"/>
                  </a:lnTo>
                  <a:cubicBezTo>
                    <a:pt x="5690230" y="0"/>
                    <a:pt x="5760720" y="70490"/>
                    <a:pt x="5760720" y="157443"/>
                  </a:cubicBezTo>
                  <a:lnTo>
                    <a:pt x="5760720" y="787197"/>
                  </a:lnTo>
                  <a:cubicBezTo>
                    <a:pt x="5760720" y="874150"/>
                    <a:pt x="5690230" y="944640"/>
                    <a:pt x="5603277" y="944640"/>
                  </a:cubicBezTo>
                  <a:lnTo>
                    <a:pt x="157443" y="944640"/>
                  </a:lnTo>
                  <a:cubicBezTo>
                    <a:pt x="70490" y="944640"/>
                    <a:pt x="0" y="874150"/>
                    <a:pt x="0" y="787197"/>
                  </a:cubicBezTo>
                  <a:lnTo>
                    <a:pt x="0" y="15744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3856" tIns="46114" rIns="263856" bIns="46114" numCol="1" spcCol="1270" anchor="ctr" anchorCtr="0">
              <a:noAutofit/>
            </a:bodyPr>
            <a:lstStyle/>
            <a:p>
              <a:pPr marL="0" lvl="0" indent="0" algn="l" defTabSz="1422400">
                <a:lnSpc>
                  <a:spcPct val="90000"/>
                </a:lnSpc>
                <a:spcBef>
                  <a:spcPct val="0"/>
                </a:spcBef>
                <a:spcAft>
                  <a:spcPct val="35000"/>
                </a:spcAft>
                <a:buNone/>
              </a:pPr>
              <a:r>
                <a:rPr lang="en-US" sz="3200" kern="1200" dirty="0"/>
                <a:t>Office hours</a:t>
              </a:r>
            </a:p>
          </p:txBody>
        </p:sp>
        <p:sp>
          <p:nvSpPr>
            <p:cNvPr id="8" name="Rectangle 7">
              <a:extLst>
                <a:ext uri="{FF2B5EF4-FFF2-40B4-BE49-F238E27FC236}">
                  <a16:creationId xmlns:a16="http://schemas.microsoft.com/office/drawing/2014/main" id="{9CCA542B-4E91-46FE-8EFB-6CAF63E32E45}"/>
                </a:ext>
              </a:extLst>
            </p:cNvPr>
            <p:cNvSpPr/>
            <p:nvPr/>
          </p:nvSpPr>
          <p:spPr>
            <a:xfrm>
              <a:off x="457200" y="5147661"/>
              <a:ext cx="8229600" cy="8064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57A7B28-7A37-479E-89C0-EB6CB4CEBEB6}"/>
                </a:ext>
              </a:extLst>
            </p:cNvPr>
            <p:cNvSpPr/>
            <p:nvPr/>
          </p:nvSpPr>
          <p:spPr>
            <a:xfrm>
              <a:off x="868680" y="4675341"/>
              <a:ext cx="5760720" cy="944640"/>
            </a:xfrm>
            <a:custGeom>
              <a:avLst/>
              <a:gdLst>
                <a:gd name="connsiteX0" fmla="*/ 0 w 5760720"/>
                <a:gd name="connsiteY0" fmla="*/ 157443 h 944640"/>
                <a:gd name="connsiteX1" fmla="*/ 157443 w 5760720"/>
                <a:gd name="connsiteY1" fmla="*/ 0 h 944640"/>
                <a:gd name="connsiteX2" fmla="*/ 5603277 w 5760720"/>
                <a:gd name="connsiteY2" fmla="*/ 0 h 944640"/>
                <a:gd name="connsiteX3" fmla="*/ 5760720 w 5760720"/>
                <a:gd name="connsiteY3" fmla="*/ 157443 h 944640"/>
                <a:gd name="connsiteX4" fmla="*/ 5760720 w 5760720"/>
                <a:gd name="connsiteY4" fmla="*/ 787197 h 944640"/>
                <a:gd name="connsiteX5" fmla="*/ 5603277 w 5760720"/>
                <a:gd name="connsiteY5" fmla="*/ 944640 h 944640"/>
                <a:gd name="connsiteX6" fmla="*/ 157443 w 5760720"/>
                <a:gd name="connsiteY6" fmla="*/ 944640 h 944640"/>
                <a:gd name="connsiteX7" fmla="*/ 0 w 5760720"/>
                <a:gd name="connsiteY7" fmla="*/ 787197 h 944640"/>
                <a:gd name="connsiteX8" fmla="*/ 0 w 5760720"/>
                <a:gd name="connsiteY8" fmla="*/ 157443 h 944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44640">
                  <a:moveTo>
                    <a:pt x="0" y="157443"/>
                  </a:moveTo>
                  <a:cubicBezTo>
                    <a:pt x="0" y="70490"/>
                    <a:pt x="70490" y="0"/>
                    <a:pt x="157443" y="0"/>
                  </a:cubicBezTo>
                  <a:lnTo>
                    <a:pt x="5603277" y="0"/>
                  </a:lnTo>
                  <a:cubicBezTo>
                    <a:pt x="5690230" y="0"/>
                    <a:pt x="5760720" y="70490"/>
                    <a:pt x="5760720" y="157443"/>
                  </a:cubicBezTo>
                  <a:lnTo>
                    <a:pt x="5760720" y="787197"/>
                  </a:lnTo>
                  <a:cubicBezTo>
                    <a:pt x="5760720" y="874150"/>
                    <a:pt x="5690230" y="944640"/>
                    <a:pt x="5603277" y="944640"/>
                  </a:cubicBezTo>
                  <a:lnTo>
                    <a:pt x="157443" y="944640"/>
                  </a:lnTo>
                  <a:cubicBezTo>
                    <a:pt x="70490" y="944640"/>
                    <a:pt x="0" y="874150"/>
                    <a:pt x="0" y="787197"/>
                  </a:cubicBezTo>
                  <a:lnTo>
                    <a:pt x="0" y="15744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3856" tIns="46114" rIns="263856" bIns="46114" numCol="1" spcCol="1270" anchor="ctr" anchorCtr="0">
              <a:noAutofit/>
            </a:bodyPr>
            <a:lstStyle/>
            <a:p>
              <a:pPr marL="0" lvl="0" indent="0" algn="l" defTabSz="1422400">
                <a:lnSpc>
                  <a:spcPct val="90000"/>
                </a:lnSpc>
                <a:spcBef>
                  <a:spcPct val="0"/>
                </a:spcBef>
                <a:spcAft>
                  <a:spcPct val="35000"/>
                </a:spcAft>
                <a:buNone/>
              </a:pPr>
              <a:r>
                <a:rPr lang="en-US" sz="3200" kern="1200" dirty="0"/>
                <a:t>Ensure all employees are aware</a:t>
              </a:r>
            </a:p>
          </p:txBody>
        </p:sp>
      </p:gr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AE6441D0-65CE-4BAF-B38B-961A09A67359}"/>
              </a:ext>
            </a:extLst>
          </p:cNvPr>
          <p:cNvSpPr>
            <a:spLocks noGrp="1"/>
          </p:cNvSpPr>
          <p:nvPr>
            <p:ph sz="quarter" idx="11"/>
          </p:nvPr>
        </p:nvSpPr>
        <p:spPr/>
        <p:txBody>
          <a:bodyPr/>
          <a:lstStyle/>
          <a:p>
            <a:endParaRPr lang="en-US"/>
          </a:p>
        </p:txBody>
      </p:sp>
      <p:sp>
        <p:nvSpPr>
          <p:cNvPr id="54274" name="Title 1"/>
          <p:cNvSpPr>
            <a:spLocks noGrp="1"/>
          </p:cNvSpPr>
          <p:nvPr>
            <p:ph type="title"/>
          </p:nvPr>
        </p:nvSpPr>
        <p:spPr/>
        <p:txBody>
          <a:bodyPr/>
          <a:lstStyle/>
          <a:p>
            <a:r>
              <a:rPr lang="en-US" dirty="0"/>
              <a:t>Their Success is Your Success</a:t>
            </a:r>
          </a:p>
        </p:txBody>
      </p:sp>
      <p:grpSp>
        <p:nvGrpSpPr>
          <p:cNvPr id="2" name="Group 1">
            <a:extLst>
              <a:ext uri="{FF2B5EF4-FFF2-40B4-BE49-F238E27FC236}">
                <a16:creationId xmlns:a16="http://schemas.microsoft.com/office/drawing/2014/main" id="{BBC58541-B3D4-429D-8582-B49279083177}"/>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BEBF2A04-7601-4998-8561-80BC0E6DF718}"/>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Continue coaching and advising as needed</a:t>
              </a:r>
            </a:p>
          </p:txBody>
        </p:sp>
        <p:sp>
          <p:nvSpPr>
            <p:cNvPr id="5" name="Freeform: Shape 4">
              <a:extLst>
                <a:ext uri="{FF2B5EF4-FFF2-40B4-BE49-F238E27FC236}">
                  <a16:creationId xmlns:a16="http://schemas.microsoft.com/office/drawing/2014/main" id="{C6343C8D-01D1-4E9A-B1F3-0CECEB51801C}"/>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Be available to your employees</a:t>
              </a:r>
            </a:p>
          </p:txBody>
        </p:sp>
        <p:sp>
          <p:nvSpPr>
            <p:cNvPr id="6" name="Freeform: Shape 5">
              <a:extLst>
                <a:ext uri="{FF2B5EF4-FFF2-40B4-BE49-F238E27FC236}">
                  <a16:creationId xmlns:a16="http://schemas.microsoft.com/office/drawing/2014/main" id="{6AB577F1-7FB6-4AAB-B1EF-3D04BAD69F05}"/>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Develop your employees skills</a:t>
              </a:r>
            </a:p>
          </p:txBody>
        </p:sp>
        <p:sp>
          <p:nvSpPr>
            <p:cNvPr id="7" name="Freeform: Shape 6">
              <a:extLst>
                <a:ext uri="{FF2B5EF4-FFF2-40B4-BE49-F238E27FC236}">
                  <a16:creationId xmlns:a16="http://schemas.microsoft.com/office/drawing/2014/main" id="{9799F7FC-7356-4C37-8A74-F4CB048AA8DC}"/>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1EEC2DD2-8D71-4501-B58E-823A404BC12F}"/>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5A5E1453-FDF1-444F-9E8C-4BBF235CAE9F}"/>
              </a:ext>
            </a:extLst>
          </p:cNvPr>
          <p:cNvSpPr>
            <a:spLocks noGrp="1"/>
          </p:cNvSpPr>
          <p:nvPr>
            <p:ph sz="quarter" idx="11"/>
          </p:nvPr>
        </p:nvSpPr>
        <p:spPr/>
        <p:txBody>
          <a:bodyPr/>
          <a:lstStyle/>
          <a:p>
            <a:endParaRPr lang="en-US"/>
          </a:p>
        </p:txBody>
      </p:sp>
      <p:sp>
        <p:nvSpPr>
          <p:cNvPr id="54274"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5837ED81-AECE-4A57-861B-1758C70AFA42}"/>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A382518C-08DB-45FE-ADD7-7630511E26C6}"/>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Martin is a supervisor in the company mail room</a:t>
              </a:r>
            </a:p>
          </p:txBody>
        </p:sp>
        <p:sp>
          <p:nvSpPr>
            <p:cNvPr id="5" name="Rectangle: Rounded Corners 4">
              <a:extLst>
                <a:ext uri="{FF2B5EF4-FFF2-40B4-BE49-F238E27FC236}">
                  <a16:creationId xmlns:a16="http://schemas.microsoft.com/office/drawing/2014/main" id="{C09AAC98-6FD2-4213-BDE0-D5C5D2CCAF4E}"/>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100BB32E-4519-4A7C-A46B-1032B905F427}"/>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Tina, has been doing a great job and has earned the department great recognition</a:t>
              </a:r>
            </a:p>
          </p:txBody>
        </p:sp>
        <p:sp>
          <p:nvSpPr>
            <p:cNvPr id="7" name="Rectangle: Rounded Corners 6">
              <a:extLst>
                <a:ext uri="{FF2B5EF4-FFF2-40B4-BE49-F238E27FC236}">
                  <a16:creationId xmlns:a16="http://schemas.microsoft.com/office/drawing/2014/main" id="{F5214DC9-A1E3-4B87-82E1-8D41A3A32DC6}"/>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2783DAC8-89E4-45E1-B9E6-FD9DE4F4A84F}"/>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One day Tina approached Martin and said she wanted to expand the department </a:t>
              </a:r>
            </a:p>
          </p:txBody>
        </p:sp>
        <p:sp>
          <p:nvSpPr>
            <p:cNvPr id="9" name="Rectangle: Rounded Corners 8">
              <a:extLst>
                <a:ext uri="{FF2B5EF4-FFF2-40B4-BE49-F238E27FC236}">
                  <a16:creationId xmlns:a16="http://schemas.microsoft.com/office/drawing/2014/main" id="{6003CCB3-B55E-40B2-BE68-3DEF8786EFA0}"/>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1E611F83-C2CF-499A-8941-BAF4C39DA449}"/>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knew if anyone could pull it off, it was Tina</a:t>
              </a:r>
            </a:p>
          </p:txBody>
        </p:sp>
      </p:grpSp>
    </p:spTree>
    <p:extLst>
      <p:ext uri="{BB962C8B-B14F-4D97-AF65-F5344CB8AC3E}">
        <p14:creationId xmlns:p14="http://schemas.microsoft.com/office/powerpoint/2010/main" val="183455726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way a supervisor can show confidence in their manager?</a:t>
            </a:r>
          </a:p>
          <a:p>
            <a:pPr lvl="1">
              <a:lnSpc>
                <a:spcPct val="115000"/>
              </a:lnSpc>
              <a:spcBef>
                <a:spcPts val="0"/>
              </a:spcBef>
              <a:spcAft>
                <a:spcPts val="0"/>
              </a:spcAft>
              <a:buFont typeface="+mj-lt"/>
              <a:buAutoNum type="alphaLcParenR"/>
            </a:pPr>
            <a:r>
              <a:rPr lang="en-US" dirty="0">
                <a:ea typeface="Times New Roman"/>
              </a:rPr>
              <a:t>Have them work longer hours</a:t>
            </a:r>
          </a:p>
          <a:p>
            <a:pPr lvl="1">
              <a:lnSpc>
                <a:spcPct val="115000"/>
              </a:lnSpc>
              <a:spcBef>
                <a:spcPts val="0"/>
              </a:spcBef>
              <a:spcAft>
                <a:spcPts val="0"/>
              </a:spcAft>
              <a:buFont typeface="+mj-lt"/>
              <a:buAutoNum type="alphaLcParenR"/>
            </a:pPr>
            <a:r>
              <a:rPr lang="en-US" dirty="0">
                <a:ea typeface="Times New Roman"/>
              </a:rPr>
              <a:t>Reward them with time off</a:t>
            </a:r>
          </a:p>
          <a:p>
            <a:pPr lvl="1">
              <a:lnSpc>
                <a:spcPct val="115000"/>
              </a:lnSpc>
              <a:spcBef>
                <a:spcPts val="0"/>
              </a:spcBef>
              <a:spcAft>
                <a:spcPts val="0"/>
              </a:spcAft>
              <a:buFont typeface="+mj-lt"/>
              <a:buAutoNum type="alphaLcParenR"/>
            </a:pPr>
            <a:r>
              <a:rPr lang="en-US" dirty="0">
                <a:ea typeface="Times New Roman"/>
              </a:rPr>
              <a:t>Tell them periodically</a:t>
            </a:r>
          </a:p>
          <a:p>
            <a:pPr lvl="1">
              <a:lnSpc>
                <a:spcPct val="115000"/>
              </a:lnSpc>
              <a:spcBef>
                <a:spcPts val="0"/>
              </a:spcBef>
              <a:spcAft>
                <a:spcPts val="1000"/>
              </a:spcAft>
              <a:buFont typeface="+mj-lt"/>
              <a:buAutoNum type="alphaLcParenR"/>
            </a:pPr>
            <a:r>
              <a:rPr lang="en-US" dirty="0">
                <a:ea typeface="Times New Roman"/>
              </a:rPr>
              <a:t>Offer more responsibilities</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A supervisor should always have ____________ when expressing confidence in their manager.</a:t>
            </a:r>
          </a:p>
          <a:p>
            <a:pPr lvl="1">
              <a:lnSpc>
                <a:spcPct val="115000"/>
              </a:lnSpc>
              <a:spcBef>
                <a:spcPts val="0"/>
              </a:spcBef>
              <a:spcAft>
                <a:spcPts val="0"/>
              </a:spcAft>
              <a:buFont typeface="+mj-lt"/>
              <a:buAutoNum type="alphaLcParenR"/>
            </a:pPr>
            <a:r>
              <a:rPr lang="en-US" dirty="0">
                <a:ea typeface="Times New Roman"/>
              </a:rPr>
              <a:t>A sense of humor</a:t>
            </a:r>
          </a:p>
          <a:p>
            <a:pPr lvl="1">
              <a:lnSpc>
                <a:spcPct val="115000"/>
              </a:lnSpc>
              <a:spcBef>
                <a:spcPts val="0"/>
              </a:spcBef>
              <a:spcAft>
                <a:spcPts val="0"/>
              </a:spcAft>
              <a:buFont typeface="+mj-lt"/>
              <a:buAutoNum type="alphaLcParenR"/>
            </a:pPr>
            <a:r>
              <a:rPr lang="en-US" dirty="0">
                <a:ea typeface="Times New Roman"/>
              </a:rPr>
              <a:t>Open communication</a:t>
            </a:r>
          </a:p>
          <a:p>
            <a:pPr lvl="1">
              <a:lnSpc>
                <a:spcPct val="115000"/>
              </a:lnSpc>
              <a:spcBef>
                <a:spcPts val="0"/>
              </a:spcBef>
              <a:spcAft>
                <a:spcPts val="0"/>
              </a:spcAft>
              <a:buFont typeface="+mj-lt"/>
              <a:buAutoNum type="alphaLcParenR"/>
            </a:pPr>
            <a:r>
              <a:rPr lang="en-US" dirty="0">
                <a:ea typeface="Times New Roman"/>
              </a:rPr>
              <a:t>Written documentation</a:t>
            </a:r>
          </a:p>
          <a:p>
            <a:pPr lvl="1">
              <a:lnSpc>
                <a:spcPct val="115000"/>
              </a:lnSpc>
              <a:spcBef>
                <a:spcPts val="0"/>
              </a:spcBef>
              <a:spcAft>
                <a:spcPts val="1000"/>
              </a:spcAft>
              <a:buFont typeface="+mj-lt"/>
              <a:buAutoNum type="alphaLcParenR"/>
            </a:pPr>
            <a:r>
              <a:rPr lang="en-US" dirty="0">
                <a:ea typeface="Times New Roman"/>
              </a:rPr>
              <a:t>A coworker present</a:t>
            </a:r>
          </a:p>
          <a:p>
            <a:endParaRPr lang="en-US" dirty="0"/>
          </a:p>
        </p:txBody>
      </p:sp>
    </p:spTree>
    <p:extLst>
      <p:ext uri="{BB962C8B-B14F-4D97-AF65-F5344CB8AC3E}">
        <p14:creationId xmlns:p14="http://schemas.microsoft.com/office/powerpoint/2010/main" val="183455726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It is important for supervisors to lead managers by example because ____________________.</a:t>
            </a:r>
          </a:p>
          <a:p>
            <a:pPr lvl="1">
              <a:lnSpc>
                <a:spcPct val="115000"/>
              </a:lnSpc>
              <a:spcBef>
                <a:spcPts val="0"/>
              </a:spcBef>
              <a:spcAft>
                <a:spcPts val="0"/>
              </a:spcAft>
              <a:buFont typeface="+mj-lt"/>
              <a:buAutoNum type="alphaLcParenR"/>
            </a:pPr>
            <a:r>
              <a:rPr lang="en-US" dirty="0">
                <a:ea typeface="Times New Roman"/>
              </a:rPr>
              <a:t>Managers look to their supervisors as a role model</a:t>
            </a:r>
          </a:p>
          <a:p>
            <a:pPr lvl="1">
              <a:lnSpc>
                <a:spcPct val="115000"/>
              </a:lnSpc>
              <a:spcBef>
                <a:spcPts val="0"/>
              </a:spcBef>
              <a:spcAft>
                <a:spcPts val="0"/>
              </a:spcAft>
              <a:buFont typeface="+mj-lt"/>
              <a:buAutoNum type="alphaLcParenR"/>
            </a:pPr>
            <a:r>
              <a:rPr lang="en-US" dirty="0">
                <a:ea typeface="Times New Roman"/>
              </a:rPr>
              <a:t>Employees do not know how to act</a:t>
            </a:r>
          </a:p>
          <a:p>
            <a:pPr lvl="1">
              <a:lnSpc>
                <a:spcPct val="115000"/>
              </a:lnSpc>
              <a:spcBef>
                <a:spcPts val="0"/>
              </a:spcBef>
              <a:spcAft>
                <a:spcPts val="0"/>
              </a:spcAft>
              <a:buFont typeface="+mj-lt"/>
              <a:buAutoNum type="alphaLcParenR"/>
            </a:pPr>
            <a:r>
              <a:rPr lang="en-US" dirty="0">
                <a:ea typeface="Times New Roman"/>
              </a:rPr>
              <a:t>Managers are looking for them to make mistakes</a:t>
            </a:r>
          </a:p>
          <a:p>
            <a:pPr lvl="1">
              <a:lnSpc>
                <a:spcPct val="115000"/>
              </a:lnSpc>
              <a:spcBef>
                <a:spcPts val="0"/>
              </a:spcBef>
              <a:spcAft>
                <a:spcPts val="1000"/>
              </a:spcAft>
              <a:buFont typeface="+mj-lt"/>
              <a:buAutoNum type="alphaLcParenR"/>
            </a:pPr>
            <a:r>
              <a:rPr lang="en-US" dirty="0">
                <a:ea typeface="Times New Roman"/>
              </a:rPr>
              <a:t>They are trying to be funny</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If a supervisor does not lead by example, how can it affect the managers?</a:t>
            </a:r>
          </a:p>
          <a:p>
            <a:pPr lvl="1">
              <a:lnSpc>
                <a:spcPct val="115000"/>
              </a:lnSpc>
              <a:spcBef>
                <a:spcPts val="0"/>
              </a:spcBef>
              <a:spcAft>
                <a:spcPts val="0"/>
              </a:spcAft>
              <a:buFont typeface="+mj-lt"/>
              <a:buAutoNum type="alphaLcParenR"/>
              <a:tabLst>
                <a:tab pos="1143000" algn="l"/>
              </a:tabLst>
            </a:pPr>
            <a:r>
              <a:rPr lang="en-US" dirty="0">
                <a:ea typeface="Times New Roman"/>
              </a:rPr>
              <a:t>The managers will try to quit</a:t>
            </a:r>
          </a:p>
          <a:p>
            <a:pPr lvl="1">
              <a:lnSpc>
                <a:spcPct val="115000"/>
              </a:lnSpc>
              <a:spcBef>
                <a:spcPts val="0"/>
              </a:spcBef>
              <a:spcAft>
                <a:spcPts val="0"/>
              </a:spcAft>
              <a:buFont typeface="+mj-lt"/>
              <a:buAutoNum type="alphaLcParenR"/>
              <a:tabLst>
                <a:tab pos="1143000" algn="l"/>
              </a:tabLst>
            </a:pPr>
            <a:r>
              <a:rPr lang="en-US" dirty="0">
                <a:ea typeface="Times New Roman"/>
              </a:rPr>
              <a:t>The managers could form a riot</a:t>
            </a:r>
          </a:p>
          <a:p>
            <a:pPr lvl="1">
              <a:lnSpc>
                <a:spcPct val="115000"/>
              </a:lnSpc>
              <a:spcBef>
                <a:spcPts val="0"/>
              </a:spcBef>
              <a:spcAft>
                <a:spcPts val="0"/>
              </a:spcAft>
              <a:buFont typeface="+mj-lt"/>
              <a:buAutoNum type="alphaLcParenR"/>
              <a:tabLst>
                <a:tab pos="1143000" algn="l"/>
              </a:tabLst>
            </a:pPr>
            <a:r>
              <a:rPr lang="en-US" dirty="0">
                <a:ea typeface="Times New Roman"/>
              </a:rPr>
              <a:t>The managers can be confused about what to do</a:t>
            </a:r>
          </a:p>
          <a:p>
            <a:pPr lvl="1">
              <a:lnSpc>
                <a:spcPct val="115000"/>
              </a:lnSpc>
              <a:spcBef>
                <a:spcPts val="0"/>
              </a:spcBef>
              <a:spcAft>
                <a:spcPts val="1000"/>
              </a:spcAft>
              <a:buFont typeface="+mj-lt"/>
              <a:buAutoNum type="alphaLcParenR"/>
              <a:tabLst>
                <a:tab pos="1143000" algn="l"/>
              </a:tabLst>
            </a:pPr>
            <a:r>
              <a:rPr lang="en-US" dirty="0">
                <a:ea typeface="Times New Roman"/>
              </a:rPr>
              <a:t>The managers will not take them seriously</a:t>
            </a:r>
          </a:p>
          <a:p>
            <a:endParaRPr lang="en-US" dirty="0"/>
          </a:p>
        </p:txBody>
      </p:sp>
    </p:spTree>
    <p:extLst>
      <p:ext uri="{BB962C8B-B14F-4D97-AF65-F5344CB8AC3E}">
        <p14:creationId xmlns:p14="http://schemas.microsoft.com/office/powerpoint/2010/main" val="253238696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the purpose of having an open door?</a:t>
            </a:r>
          </a:p>
          <a:p>
            <a:pPr lvl="1">
              <a:lnSpc>
                <a:spcPct val="115000"/>
              </a:lnSpc>
              <a:spcBef>
                <a:spcPts val="0"/>
              </a:spcBef>
              <a:spcAft>
                <a:spcPts val="0"/>
              </a:spcAft>
              <a:buFont typeface="+mj-lt"/>
              <a:buAutoNum type="alphaLcParenR"/>
            </a:pPr>
            <a:r>
              <a:rPr lang="en-US" dirty="0">
                <a:ea typeface="Times New Roman"/>
              </a:rPr>
              <a:t>To keep the air cool</a:t>
            </a:r>
          </a:p>
          <a:p>
            <a:pPr lvl="1">
              <a:lnSpc>
                <a:spcPct val="115000"/>
              </a:lnSpc>
              <a:spcBef>
                <a:spcPts val="0"/>
              </a:spcBef>
              <a:spcAft>
                <a:spcPts val="0"/>
              </a:spcAft>
              <a:buFont typeface="+mj-lt"/>
              <a:buAutoNum type="alphaLcParenR"/>
            </a:pPr>
            <a:r>
              <a:rPr lang="en-US" dirty="0">
                <a:ea typeface="Times New Roman"/>
              </a:rPr>
              <a:t>To ensure all employees feel welcome to approach you</a:t>
            </a:r>
          </a:p>
          <a:p>
            <a:pPr lvl="1">
              <a:lnSpc>
                <a:spcPct val="115000"/>
              </a:lnSpc>
              <a:spcBef>
                <a:spcPts val="0"/>
              </a:spcBef>
              <a:spcAft>
                <a:spcPts val="0"/>
              </a:spcAft>
              <a:buFont typeface="+mj-lt"/>
              <a:buAutoNum type="alphaLcParenR"/>
            </a:pPr>
            <a:r>
              <a:rPr lang="en-US" dirty="0">
                <a:ea typeface="Times New Roman"/>
              </a:rPr>
              <a:t>To let the employees listen to your conversations</a:t>
            </a:r>
          </a:p>
          <a:p>
            <a:pPr lvl="1">
              <a:lnSpc>
                <a:spcPct val="115000"/>
              </a:lnSpc>
              <a:spcBef>
                <a:spcPts val="0"/>
              </a:spcBef>
              <a:spcAft>
                <a:spcPts val="1000"/>
              </a:spcAft>
              <a:buFont typeface="+mj-lt"/>
              <a:buAutoNum type="alphaLcParenR"/>
            </a:pPr>
            <a:r>
              <a:rPr lang="en-US" dirty="0">
                <a:ea typeface="Times New Roman"/>
              </a:rPr>
              <a:t>To be able to eavesdrop on their employees</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an important aspect of having an open door?</a:t>
            </a:r>
          </a:p>
          <a:p>
            <a:pPr lvl="1">
              <a:lnSpc>
                <a:spcPct val="115000"/>
              </a:lnSpc>
              <a:spcBef>
                <a:spcPts val="0"/>
              </a:spcBef>
              <a:spcAft>
                <a:spcPts val="0"/>
              </a:spcAft>
              <a:buFont typeface="+mj-lt"/>
              <a:buAutoNum type="alphaLcParenR"/>
            </a:pPr>
            <a:r>
              <a:rPr lang="en-US" dirty="0">
                <a:ea typeface="Times New Roman"/>
              </a:rPr>
              <a:t>That employees are aware of it</a:t>
            </a:r>
          </a:p>
          <a:p>
            <a:pPr lvl="1">
              <a:lnSpc>
                <a:spcPct val="115000"/>
              </a:lnSpc>
              <a:spcBef>
                <a:spcPts val="0"/>
              </a:spcBef>
              <a:spcAft>
                <a:spcPts val="0"/>
              </a:spcAft>
              <a:buFont typeface="+mj-lt"/>
              <a:buAutoNum type="alphaLcParenR"/>
            </a:pPr>
            <a:r>
              <a:rPr lang="en-US" dirty="0">
                <a:ea typeface="Times New Roman"/>
              </a:rPr>
              <a:t>That employees know the rules about it</a:t>
            </a:r>
          </a:p>
          <a:p>
            <a:pPr lvl="1">
              <a:lnSpc>
                <a:spcPct val="115000"/>
              </a:lnSpc>
              <a:spcBef>
                <a:spcPts val="0"/>
              </a:spcBef>
              <a:spcAft>
                <a:spcPts val="0"/>
              </a:spcAft>
              <a:buFont typeface="+mj-lt"/>
              <a:buAutoNum type="alphaLcParenR"/>
            </a:pPr>
            <a:r>
              <a:rPr lang="en-US" dirty="0">
                <a:ea typeface="Times New Roman"/>
              </a:rPr>
              <a:t>That you have a sign on your door</a:t>
            </a:r>
          </a:p>
          <a:p>
            <a:pPr lvl="1">
              <a:lnSpc>
                <a:spcPct val="115000"/>
              </a:lnSpc>
              <a:spcBef>
                <a:spcPts val="0"/>
              </a:spcBef>
              <a:spcAft>
                <a:spcPts val="1000"/>
              </a:spcAft>
              <a:buFont typeface="+mj-lt"/>
              <a:buAutoNum type="alphaLcParenR"/>
            </a:pPr>
            <a:r>
              <a:rPr lang="en-US" dirty="0">
                <a:ea typeface="Times New Roman"/>
              </a:rPr>
              <a:t>That the door is in working order</a:t>
            </a:r>
          </a:p>
          <a:p>
            <a:endParaRPr lang="en-US" dirty="0"/>
          </a:p>
        </p:txBody>
      </p:sp>
    </p:spTree>
    <p:extLst>
      <p:ext uri="{BB962C8B-B14F-4D97-AF65-F5344CB8AC3E}">
        <p14:creationId xmlns:p14="http://schemas.microsoft.com/office/powerpoint/2010/main" val="2532386960"/>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How can a supervisor boost success in their manager?</a:t>
            </a:r>
          </a:p>
          <a:p>
            <a:pPr lvl="1">
              <a:lnSpc>
                <a:spcPct val="115000"/>
              </a:lnSpc>
              <a:spcBef>
                <a:spcPts val="0"/>
              </a:spcBef>
              <a:spcAft>
                <a:spcPts val="0"/>
              </a:spcAft>
              <a:buFont typeface="+mj-lt"/>
              <a:buAutoNum type="alphaLcParenR"/>
            </a:pPr>
            <a:r>
              <a:rPr lang="en-US" dirty="0">
                <a:ea typeface="Times New Roman"/>
              </a:rPr>
              <a:t>Give them more work to do</a:t>
            </a:r>
          </a:p>
          <a:p>
            <a:pPr lvl="1">
              <a:lnSpc>
                <a:spcPct val="115000"/>
              </a:lnSpc>
              <a:spcBef>
                <a:spcPts val="0"/>
              </a:spcBef>
              <a:spcAft>
                <a:spcPts val="0"/>
              </a:spcAft>
              <a:buFont typeface="+mj-lt"/>
              <a:buAutoNum type="alphaLcParenR"/>
            </a:pPr>
            <a:r>
              <a:rPr lang="en-US" dirty="0">
                <a:ea typeface="Times New Roman"/>
              </a:rPr>
              <a:t>Have them take a vacation</a:t>
            </a:r>
          </a:p>
          <a:p>
            <a:pPr lvl="1">
              <a:lnSpc>
                <a:spcPct val="115000"/>
              </a:lnSpc>
              <a:spcBef>
                <a:spcPts val="0"/>
              </a:spcBef>
              <a:spcAft>
                <a:spcPts val="0"/>
              </a:spcAft>
              <a:buFont typeface="+mj-lt"/>
              <a:buAutoNum type="alphaLcParenR"/>
            </a:pPr>
            <a:r>
              <a:rPr lang="en-US" dirty="0">
                <a:ea typeface="Times New Roman"/>
              </a:rPr>
              <a:t>Boost their confidence</a:t>
            </a:r>
          </a:p>
          <a:p>
            <a:pPr lvl="1">
              <a:lnSpc>
                <a:spcPct val="115000"/>
              </a:lnSpc>
              <a:spcBef>
                <a:spcPts val="0"/>
              </a:spcBef>
              <a:spcAft>
                <a:spcPts val="1000"/>
              </a:spcAft>
              <a:buFont typeface="+mj-lt"/>
              <a:buAutoNum type="alphaLcParenR"/>
            </a:pPr>
            <a:r>
              <a:rPr lang="en-US" dirty="0">
                <a:ea typeface="Times New Roman"/>
              </a:rPr>
              <a:t>Give them a fake medal</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Management is only as successful as its ______________________.</a:t>
            </a:r>
          </a:p>
          <a:p>
            <a:pPr lvl="1">
              <a:lnSpc>
                <a:spcPct val="115000"/>
              </a:lnSpc>
              <a:spcBef>
                <a:spcPts val="0"/>
              </a:spcBef>
              <a:spcAft>
                <a:spcPts val="0"/>
              </a:spcAft>
              <a:buFont typeface="+mj-lt"/>
              <a:buAutoNum type="alphaLcParenR"/>
              <a:tabLst>
                <a:tab pos="1085850" algn="l"/>
              </a:tabLst>
            </a:pPr>
            <a:r>
              <a:rPr lang="en-US" dirty="0">
                <a:ea typeface="Times New Roman"/>
              </a:rPr>
              <a:t>Employees</a:t>
            </a:r>
          </a:p>
          <a:p>
            <a:pPr lvl="1">
              <a:lnSpc>
                <a:spcPct val="115000"/>
              </a:lnSpc>
              <a:spcBef>
                <a:spcPts val="0"/>
              </a:spcBef>
              <a:spcAft>
                <a:spcPts val="0"/>
              </a:spcAft>
              <a:buFont typeface="+mj-lt"/>
              <a:buAutoNum type="alphaLcParenR"/>
              <a:tabLst>
                <a:tab pos="1085850" algn="l"/>
              </a:tabLst>
            </a:pPr>
            <a:r>
              <a:rPr lang="en-US" dirty="0">
                <a:ea typeface="Times New Roman"/>
              </a:rPr>
              <a:t>Weakest link</a:t>
            </a:r>
          </a:p>
          <a:p>
            <a:pPr lvl="1">
              <a:lnSpc>
                <a:spcPct val="115000"/>
              </a:lnSpc>
              <a:spcBef>
                <a:spcPts val="0"/>
              </a:spcBef>
              <a:spcAft>
                <a:spcPts val="0"/>
              </a:spcAft>
              <a:buFont typeface="+mj-lt"/>
              <a:buAutoNum type="alphaLcParenR"/>
              <a:tabLst>
                <a:tab pos="1085850" algn="l"/>
              </a:tabLst>
            </a:pPr>
            <a:r>
              <a:rPr lang="en-US" dirty="0">
                <a:ea typeface="Times New Roman"/>
              </a:rPr>
              <a:t>Strongest employee</a:t>
            </a:r>
          </a:p>
          <a:p>
            <a:pPr lvl="1">
              <a:lnSpc>
                <a:spcPct val="115000"/>
              </a:lnSpc>
              <a:spcBef>
                <a:spcPts val="0"/>
              </a:spcBef>
              <a:spcAft>
                <a:spcPts val="1000"/>
              </a:spcAft>
              <a:buFont typeface="+mj-lt"/>
              <a:buAutoNum type="alphaLcParenR"/>
              <a:tabLst>
                <a:tab pos="1085850" algn="l"/>
              </a:tabLst>
            </a:pPr>
            <a:r>
              <a:rPr lang="en-US" dirty="0">
                <a:ea typeface="Times New Roman"/>
              </a:rPr>
              <a:t>Break room coffee</a:t>
            </a:r>
          </a:p>
          <a:p>
            <a:endParaRPr lang="en-US" dirty="0"/>
          </a:p>
        </p:txBody>
      </p:sp>
    </p:spTree>
    <p:extLst>
      <p:ext uri="{BB962C8B-B14F-4D97-AF65-F5344CB8AC3E}">
        <p14:creationId xmlns:p14="http://schemas.microsoft.com/office/powerpoint/2010/main" val="253238696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department was Tina a manager of?</a:t>
            </a:r>
          </a:p>
          <a:p>
            <a:pPr lvl="1">
              <a:lnSpc>
                <a:spcPct val="115000"/>
              </a:lnSpc>
              <a:spcBef>
                <a:spcPts val="0"/>
              </a:spcBef>
              <a:spcAft>
                <a:spcPts val="0"/>
              </a:spcAft>
              <a:buFont typeface="+mj-lt"/>
              <a:buAutoNum type="alphaLcParenR"/>
            </a:pPr>
            <a:r>
              <a:rPr lang="en-US" dirty="0">
                <a:ea typeface="Times New Roman"/>
              </a:rPr>
              <a:t>Marketing</a:t>
            </a:r>
          </a:p>
          <a:p>
            <a:pPr lvl="1">
              <a:lnSpc>
                <a:spcPct val="115000"/>
              </a:lnSpc>
              <a:spcBef>
                <a:spcPts val="0"/>
              </a:spcBef>
              <a:spcAft>
                <a:spcPts val="0"/>
              </a:spcAft>
              <a:buFont typeface="+mj-lt"/>
              <a:buAutoNum type="alphaLcParenR"/>
            </a:pPr>
            <a:r>
              <a:rPr lang="en-US" dirty="0">
                <a:ea typeface="Times New Roman"/>
              </a:rPr>
              <a:t>The cafeteria</a:t>
            </a:r>
          </a:p>
          <a:p>
            <a:pPr lvl="1">
              <a:lnSpc>
                <a:spcPct val="115000"/>
              </a:lnSpc>
              <a:spcBef>
                <a:spcPts val="0"/>
              </a:spcBef>
              <a:spcAft>
                <a:spcPts val="0"/>
              </a:spcAft>
              <a:buFont typeface="+mj-lt"/>
              <a:buAutoNum type="alphaLcParenR"/>
            </a:pPr>
            <a:r>
              <a:rPr lang="en-US" dirty="0">
                <a:ea typeface="Times New Roman"/>
              </a:rPr>
              <a:t>Customer service</a:t>
            </a:r>
          </a:p>
          <a:p>
            <a:pPr lvl="1">
              <a:lnSpc>
                <a:spcPct val="115000"/>
              </a:lnSpc>
              <a:spcBef>
                <a:spcPts val="0"/>
              </a:spcBef>
              <a:spcAft>
                <a:spcPts val="1000"/>
              </a:spcAft>
              <a:buFont typeface="+mj-lt"/>
              <a:buAutoNum type="alphaLcParenR"/>
            </a:pPr>
            <a:r>
              <a:rPr lang="en-US" dirty="0">
                <a:ea typeface="Times New Roman"/>
              </a:rPr>
              <a:t>The mail room</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did Tina want to do with the department? </a:t>
            </a:r>
          </a:p>
          <a:p>
            <a:pPr lvl="1">
              <a:lnSpc>
                <a:spcPct val="115000"/>
              </a:lnSpc>
              <a:spcBef>
                <a:spcPts val="0"/>
              </a:spcBef>
              <a:spcAft>
                <a:spcPts val="0"/>
              </a:spcAft>
              <a:buFont typeface="+mj-lt"/>
              <a:buAutoNum type="alphaLcParenR"/>
            </a:pPr>
            <a:r>
              <a:rPr lang="en-US" dirty="0">
                <a:ea typeface="Times New Roman"/>
              </a:rPr>
              <a:t>Become a supervisor</a:t>
            </a:r>
          </a:p>
          <a:p>
            <a:pPr lvl="1">
              <a:lnSpc>
                <a:spcPct val="115000"/>
              </a:lnSpc>
              <a:spcBef>
                <a:spcPts val="0"/>
              </a:spcBef>
              <a:spcAft>
                <a:spcPts val="0"/>
              </a:spcAft>
              <a:buFont typeface="+mj-lt"/>
              <a:buAutoNum type="alphaLcParenR"/>
            </a:pPr>
            <a:r>
              <a:rPr lang="en-US" dirty="0">
                <a:ea typeface="Times New Roman"/>
              </a:rPr>
              <a:t>Give employees more assignments</a:t>
            </a:r>
          </a:p>
          <a:p>
            <a:pPr lvl="1">
              <a:lnSpc>
                <a:spcPct val="115000"/>
              </a:lnSpc>
              <a:spcBef>
                <a:spcPts val="0"/>
              </a:spcBef>
              <a:spcAft>
                <a:spcPts val="0"/>
              </a:spcAft>
              <a:buFont typeface="+mj-lt"/>
              <a:buAutoNum type="alphaLcParenR"/>
            </a:pPr>
            <a:r>
              <a:rPr lang="en-US" dirty="0">
                <a:ea typeface="Times New Roman"/>
              </a:rPr>
              <a:t>Change the ordering procedure</a:t>
            </a:r>
          </a:p>
          <a:p>
            <a:pPr lvl="1">
              <a:lnSpc>
                <a:spcPct val="115000"/>
              </a:lnSpc>
              <a:spcBef>
                <a:spcPts val="0"/>
              </a:spcBef>
              <a:spcAft>
                <a:spcPts val="1000"/>
              </a:spcAft>
              <a:buFont typeface="+mj-lt"/>
              <a:buAutoNum type="alphaLcParenR"/>
            </a:pPr>
            <a:r>
              <a:rPr lang="en-US" dirty="0">
                <a:ea typeface="Times New Roman"/>
              </a:rPr>
              <a:t>Order more pens</a:t>
            </a:r>
          </a:p>
          <a:p>
            <a:endParaRPr lang="en-US" dirty="0"/>
          </a:p>
        </p:txBody>
      </p:sp>
    </p:spTree>
    <p:extLst>
      <p:ext uri="{BB962C8B-B14F-4D97-AF65-F5344CB8AC3E}">
        <p14:creationId xmlns:p14="http://schemas.microsoft.com/office/powerpoint/2010/main" val="2532386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9E67430-82E1-4513-893E-CA821C2E9B6F}"/>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noAutofit/>
          </a:bodyPr>
          <a:lstStyle/>
          <a:p>
            <a:r>
              <a:rPr lang="en-US" dirty="0"/>
              <a:t>Authority (What They Can and Can’t Do)</a:t>
            </a:r>
          </a:p>
        </p:txBody>
      </p:sp>
      <p:grpSp>
        <p:nvGrpSpPr>
          <p:cNvPr id="2" name="Group 1">
            <a:extLst>
              <a:ext uri="{FF2B5EF4-FFF2-40B4-BE49-F238E27FC236}">
                <a16:creationId xmlns:a16="http://schemas.microsoft.com/office/drawing/2014/main" id="{C4782089-337D-48F2-8892-2207C64144EC}"/>
              </a:ext>
            </a:extLst>
          </p:cNvPr>
          <p:cNvGrpSpPr/>
          <p:nvPr/>
        </p:nvGrpSpPr>
        <p:grpSpPr>
          <a:xfrm>
            <a:off x="463982" y="1600200"/>
            <a:ext cx="8216035" cy="4525962"/>
            <a:chOff x="463982" y="1600200"/>
            <a:chExt cx="8216035" cy="4525962"/>
          </a:xfrm>
        </p:grpSpPr>
        <p:sp>
          <p:nvSpPr>
            <p:cNvPr id="4" name="Arrow: Right 3">
              <a:extLst>
                <a:ext uri="{FF2B5EF4-FFF2-40B4-BE49-F238E27FC236}">
                  <a16:creationId xmlns:a16="http://schemas.microsoft.com/office/drawing/2014/main" id="{84EC92E0-34FE-4050-A6A3-8CB8826B3952}"/>
                </a:ext>
              </a:extLst>
            </p:cNvPr>
            <p:cNvSpPr/>
            <p:nvPr/>
          </p:nvSpPr>
          <p:spPr>
            <a:xfrm>
              <a:off x="6023078" y="1600200"/>
              <a:ext cx="2656939"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FFE29AFC-3473-41F5-A7E3-7186588646AE}"/>
                </a:ext>
              </a:extLst>
            </p:cNvPr>
            <p:cNvSpPr/>
            <p:nvPr/>
          </p:nvSpPr>
          <p:spPr>
            <a:xfrm>
              <a:off x="463982" y="1600200"/>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86214" tIns="177629" rIns="286214" bIns="177629" numCol="1" spcCol="1270" anchor="ctr" anchorCtr="0">
              <a:noAutofit/>
            </a:bodyPr>
            <a:lstStyle/>
            <a:p>
              <a:pPr marL="0" lvl="0" indent="0" algn="ctr" defTabSz="2533650">
                <a:lnSpc>
                  <a:spcPct val="90000"/>
                </a:lnSpc>
                <a:spcBef>
                  <a:spcPct val="0"/>
                </a:spcBef>
                <a:spcAft>
                  <a:spcPct val="35000"/>
                </a:spcAft>
                <a:buNone/>
              </a:pPr>
              <a:r>
                <a:rPr lang="en-US" sz="5700" kern="1200" dirty="0"/>
                <a:t>Challenge at first</a:t>
              </a:r>
            </a:p>
          </p:txBody>
        </p:sp>
        <p:sp>
          <p:nvSpPr>
            <p:cNvPr id="6" name="Arrow: Right 5">
              <a:extLst>
                <a:ext uri="{FF2B5EF4-FFF2-40B4-BE49-F238E27FC236}">
                  <a16:creationId xmlns:a16="http://schemas.microsoft.com/office/drawing/2014/main" id="{D2B91677-BA08-478C-972D-AF8E7BA0052A}"/>
                </a:ext>
              </a:extLst>
            </p:cNvPr>
            <p:cNvSpPr/>
            <p:nvPr/>
          </p:nvSpPr>
          <p:spPr>
            <a:xfrm>
              <a:off x="6023078" y="3155999"/>
              <a:ext cx="2656939"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285D38DE-E6C3-4F16-819D-81B02DF51E15}"/>
                </a:ext>
              </a:extLst>
            </p:cNvPr>
            <p:cNvSpPr/>
            <p:nvPr/>
          </p:nvSpPr>
          <p:spPr>
            <a:xfrm>
              <a:off x="463982" y="3155999"/>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86214" tIns="177629" rIns="286214" bIns="177629" numCol="1" spcCol="1270" anchor="ctr" anchorCtr="0">
              <a:noAutofit/>
            </a:bodyPr>
            <a:lstStyle/>
            <a:p>
              <a:pPr marL="0" lvl="0" indent="0" algn="ctr" defTabSz="2533650">
                <a:lnSpc>
                  <a:spcPct val="90000"/>
                </a:lnSpc>
                <a:spcBef>
                  <a:spcPct val="0"/>
                </a:spcBef>
                <a:spcAft>
                  <a:spcPct val="35000"/>
                </a:spcAft>
                <a:buNone/>
              </a:pPr>
              <a:r>
                <a:rPr lang="en-US" sz="5700" kern="1200" dirty="0"/>
                <a:t>Create a list</a:t>
              </a:r>
            </a:p>
          </p:txBody>
        </p:sp>
        <p:sp>
          <p:nvSpPr>
            <p:cNvPr id="8" name="Arrow: Right 7">
              <a:extLst>
                <a:ext uri="{FF2B5EF4-FFF2-40B4-BE49-F238E27FC236}">
                  <a16:creationId xmlns:a16="http://schemas.microsoft.com/office/drawing/2014/main" id="{30C934E6-48FC-4E15-ABE5-C148ADD6ADFB}"/>
                </a:ext>
              </a:extLst>
            </p:cNvPr>
            <p:cNvSpPr/>
            <p:nvPr/>
          </p:nvSpPr>
          <p:spPr>
            <a:xfrm>
              <a:off x="6023078" y="4711799"/>
              <a:ext cx="2656939"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03EFEDD1-1CE1-4011-8012-51ED63121D14}"/>
                </a:ext>
              </a:extLst>
            </p:cNvPr>
            <p:cNvSpPr/>
            <p:nvPr/>
          </p:nvSpPr>
          <p:spPr>
            <a:xfrm>
              <a:off x="463982" y="4711799"/>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86214" tIns="177629" rIns="286214" bIns="177629" numCol="1" spcCol="1270" anchor="ctr" anchorCtr="0">
              <a:noAutofit/>
            </a:bodyPr>
            <a:lstStyle/>
            <a:p>
              <a:pPr marL="0" lvl="0" indent="0" algn="ctr" defTabSz="2533650">
                <a:lnSpc>
                  <a:spcPct val="90000"/>
                </a:lnSpc>
                <a:spcBef>
                  <a:spcPct val="0"/>
                </a:spcBef>
                <a:spcAft>
                  <a:spcPct val="35000"/>
                </a:spcAft>
                <a:buNone/>
              </a:pPr>
              <a:r>
                <a:rPr lang="en-US" sz="5700" kern="1200" dirty="0"/>
                <a:t>Limit gray areas</a:t>
              </a:r>
            </a:p>
          </p:txBody>
        </p:sp>
      </p:grpSp>
    </p:spTree>
    <p:extLst>
      <p:ext uri="{BB962C8B-B14F-4D97-AF65-F5344CB8AC3E}">
        <p14:creationId xmlns:p14="http://schemas.microsoft.com/office/powerpoint/2010/main" val="176974128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way a supervisor can show confidence in their manager?</a:t>
            </a:r>
          </a:p>
          <a:p>
            <a:pPr lvl="1">
              <a:lnSpc>
                <a:spcPct val="115000"/>
              </a:lnSpc>
              <a:spcBef>
                <a:spcPts val="0"/>
              </a:spcBef>
              <a:spcAft>
                <a:spcPts val="0"/>
              </a:spcAft>
              <a:buFont typeface="+mj-lt"/>
              <a:buAutoNum type="alphaLcParenR"/>
            </a:pPr>
            <a:r>
              <a:rPr lang="en-US" dirty="0">
                <a:ea typeface="Times New Roman"/>
              </a:rPr>
              <a:t>Have them work longer hours</a:t>
            </a:r>
          </a:p>
          <a:p>
            <a:pPr lvl="1">
              <a:lnSpc>
                <a:spcPct val="115000"/>
              </a:lnSpc>
              <a:spcBef>
                <a:spcPts val="0"/>
              </a:spcBef>
              <a:spcAft>
                <a:spcPts val="0"/>
              </a:spcAft>
              <a:buFont typeface="+mj-lt"/>
              <a:buAutoNum type="alphaLcParenR"/>
            </a:pPr>
            <a:r>
              <a:rPr lang="en-US" dirty="0">
                <a:ea typeface="Times New Roman"/>
              </a:rPr>
              <a:t>Reward them with time off</a:t>
            </a:r>
          </a:p>
          <a:p>
            <a:pPr lvl="1">
              <a:lnSpc>
                <a:spcPct val="115000"/>
              </a:lnSpc>
              <a:spcBef>
                <a:spcPts val="0"/>
              </a:spcBef>
              <a:spcAft>
                <a:spcPts val="0"/>
              </a:spcAft>
              <a:buFont typeface="+mj-lt"/>
              <a:buAutoNum type="alphaLcParenR"/>
            </a:pPr>
            <a:r>
              <a:rPr lang="en-US" dirty="0">
                <a:ea typeface="Times New Roman"/>
              </a:rPr>
              <a:t>Tell them periodically</a:t>
            </a:r>
          </a:p>
          <a:p>
            <a:pPr lvl="1">
              <a:lnSpc>
                <a:spcPct val="115000"/>
              </a:lnSpc>
              <a:spcBef>
                <a:spcPts val="0"/>
              </a:spcBef>
              <a:spcAft>
                <a:spcPts val="1000"/>
              </a:spcAft>
              <a:buFont typeface="+mj-lt"/>
              <a:buAutoNum type="alphaLcParenR"/>
            </a:pPr>
            <a:r>
              <a:rPr lang="en-US" dirty="0">
                <a:solidFill>
                  <a:srgbClr val="FF0000"/>
                </a:solidFill>
                <a:ea typeface="Times New Roman"/>
              </a:rPr>
              <a:t>Offer more responsibilities</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A supervisor should always have ____________ when expressing confidence in their manager.</a:t>
            </a:r>
          </a:p>
          <a:p>
            <a:pPr lvl="1">
              <a:lnSpc>
                <a:spcPct val="115000"/>
              </a:lnSpc>
              <a:spcBef>
                <a:spcPts val="0"/>
              </a:spcBef>
              <a:spcAft>
                <a:spcPts val="0"/>
              </a:spcAft>
              <a:buFont typeface="+mj-lt"/>
              <a:buAutoNum type="alphaLcParenR"/>
            </a:pPr>
            <a:r>
              <a:rPr lang="en-US" dirty="0">
                <a:ea typeface="Times New Roman"/>
              </a:rPr>
              <a:t>A sense of humor</a:t>
            </a:r>
          </a:p>
          <a:p>
            <a:pPr lvl="1">
              <a:lnSpc>
                <a:spcPct val="115000"/>
              </a:lnSpc>
              <a:spcBef>
                <a:spcPts val="0"/>
              </a:spcBef>
              <a:spcAft>
                <a:spcPts val="0"/>
              </a:spcAft>
              <a:buFont typeface="+mj-lt"/>
              <a:buAutoNum type="alphaLcParenR"/>
            </a:pPr>
            <a:r>
              <a:rPr lang="en-US" dirty="0">
                <a:solidFill>
                  <a:srgbClr val="FF0000"/>
                </a:solidFill>
                <a:ea typeface="Times New Roman"/>
              </a:rPr>
              <a:t>Open communication</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Written documentation</a:t>
            </a:r>
          </a:p>
          <a:p>
            <a:pPr lvl="1">
              <a:lnSpc>
                <a:spcPct val="115000"/>
              </a:lnSpc>
              <a:spcBef>
                <a:spcPts val="0"/>
              </a:spcBef>
              <a:spcAft>
                <a:spcPts val="1000"/>
              </a:spcAft>
              <a:buFont typeface="+mj-lt"/>
              <a:buAutoNum type="alphaLcParenR"/>
            </a:pPr>
            <a:r>
              <a:rPr lang="en-US" dirty="0">
                <a:ea typeface="Times New Roman"/>
              </a:rPr>
              <a:t>A coworker present</a:t>
            </a:r>
          </a:p>
          <a:p>
            <a:endParaRPr lang="en-US" dirty="0"/>
          </a:p>
        </p:txBody>
      </p:sp>
    </p:spTree>
    <p:extLst>
      <p:ext uri="{BB962C8B-B14F-4D97-AF65-F5344CB8AC3E}">
        <p14:creationId xmlns:p14="http://schemas.microsoft.com/office/powerpoint/2010/main" val="12285299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It is important for supervisors to lead managers by example because ____________________.</a:t>
            </a:r>
          </a:p>
          <a:p>
            <a:pPr lvl="1">
              <a:lnSpc>
                <a:spcPct val="115000"/>
              </a:lnSpc>
              <a:spcBef>
                <a:spcPts val="0"/>
              </a:spcBef>
              <a:spcAft>
                <a:spcPts val="0"/>
              </a:spcAft>
              <a:buFont typeface="+mj-lt"/>
              <a:buAutoNum type="alphaLcParenR"/>
            </a:pPr>
            <a:r>
              <a:rPr lang="en-US" dirty="0">
                <a:solidFill>
                  <a:srgbClr val="FF0000"/>
                </a:solidFill>
                <a:ea typeface="Times New Roman"/>
              </a:rPr>
              <a:t>Managers look to their supervisors as a role model</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Employees do not know how to act</a:t>
            </a:r>
          </a:p>
          <a:p>
            <a:pPr lvl="1">
              <a:lnSpc>
                <a:spcPct val="115000"/>
              </a:lnSpc>
              <a:spcBef>
                <a:spcPts val="0"/>
              </a:spcBef>
              <a:spcAft>
                <a:spcPts val="0"/>
              </a:spcAft>
              <a:buFont typeface="+mj-lt"/>
              <a:buAutoNum type="alphaLcParenR"/>
            </a:pPr>
            <a:r>
              <a:rPr lang="en-US" dirty="0">
                <a:ea typeface="Times New Roman"/>
              </a:rPr>
              <a:t>Managers are looking for them to make mistakes</a:t>
            </a:r>
          </a:p>
          <a:p>
            <a:pPr lvl="1">
              <a:lnSpc>
                <a:spcPct val="115000"/>
              </a:lnSpc>
              <a:spcBef>
                <a:spcPts val="0"/>
              </a:spcBef>
              <a:spcAft>
                <a:spcPts val="1000"/>
              </a:spcAft>
              <a:buFont typeface="+mj-lt"/>
              <a:buAutoNum type="alphaLcParenR"/>
            </a:pPr>
            <a:r>
              <a:rPr lang="en-US" dirty="0">
                <a:ea typeface="Times New Roman"/>
              </a:rPr>
              <a:t>They are trying to be funny</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If a supervisor does not lead by example, how can it affect the managers?</a:t>
            </a:r>
          </a:p>
          <a:p>
            <a:pPr lvl="1">
              <a:lnSpc>
                <a:spcPct val="115000"/>
              </a:lnSpc>
              <a:spcBef>
                <a:spcPts val="0"/>
              </a:spcBef>
              <a:spcAft>
                <a:spcPts val="0"/>
              </a:spcAft>
              <a:buFont typeface="+mj-lt"/>
              <a:buAutoNum type="alphaLcParenR"/>
              <a:tabLst>
                <a:tab pos="1143000" algn="l"/>
              </a:tabLst>
            </a:pPr>
            <a:r>
              <a:rPr lang="en-US" dirty="0">
                <a:ea typeface="Times New Roman"/>
              </a:rPr>
              <a:t>The managers will try to quit</a:t>
            </a:r>
          </a:p>
          <a:p>
            <a:pPr lvl="1">
              <a:lnSpc>
                <a:spcPct val="115000"/>
              </a:lnSpc>
              <a:spcBef>
                <a:spcPts val="0"/>
              </a:spcBef>
              <a:spcAft>
                <a:spcPts val="0"/>
              </a:spcAft>
              <a:buFont typeface="+mj-lt"/>
              <a:buAutoNum type="alphaLcParenR"/>
              <a:tabLst>
                <a:tab pos="1143000" algn="l"/>
              </a:tabLst>
            </a:pPr>
            <a:r>
              <a:rPr lang="en-US" dirty="0">
                <a:ea typeface="Times New Roman"/>
              </a:rPr>
              <a:t>The managers could form a riot</a:t>
            </a:r>
          </a:p>
          <a:p>
            <a:pPr lvl="1">
              <a:lnSpc>
                <a:spcPct val="115000"/>
              </a:lnSpc>
              <a:spcBef>
                <a:spcPts val="0"/>
              </a:spcBef>
              <a:spcAft>
                <a:spcPts val="0"/>
              </a:spcAft>
              <a:buFont typeface="+mj-lt"/>
              <a:buAutoNum type="alphaLcParenR"/>
              <a:tabLst>
                <a:tab pos="1143000" algn="l"/>
              </a:tabLst>
            </a:pPr>
            <a:r>
              <a:rPr lang="en-US" dirty="0">
                <a:solidFill>
                  <a:srgbClr val="FF0000"/>
                </a:solidFill>
                <a:ea typeface="Times New Roman"/>
              </a:rPr>
              <a:t>The managers can be confused about what to do</a:t>
            </a:r>
            <a:endParaRPr lang="en-US" dirty="0">
              <a:ea typeface="Times New Roman"/>
            </a:endParaRPr>
          </a:p>
          <a:p>
            <a:pPr lvl="1">
              <a:lnSpc>
                <a:spcPct val="115000"/>
              </a:lnSpc>
              <a:spcBef>
                <a:spcPts val="0"/>
              </a:spcBef>
              <a:spcAft>
                <a:spcPts val="1000"/>
              </a:spcAft>
              <a:buFont typeface="+mj-lt"/>
              <a:buAutoNum type="alphaLcParenR"/>
              <a:tabLst>
                <a:tab pos="1143000" algn="l"/>
              </a:tabLst>
            </a:pPr>
            <a:r>
              <a:rPr lang="en-US" dirty="0">
                <a:ea typeface="Times New Roman"/>
              </a:rPr>
              <a:t>The managers will not take them seriously</a:t>
            </a:r>
          </a:p>
          <a:p>
            <a:endParaRPr lang="en-US" dirty="0"/>
          </a:p>
        </p:txBody>
      </p:sp>
    </p:spTree>
    <p:extLst>
      <p:ext uri="{BB962C8B-B14F-4D97-AF65-F5344CB8AC3E}">
        <p14:creationId xmlns:p14="http://schemas.microsoft.com/office/powerpoint/2010/main" val="2982408768"/>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the purpose of having an open door?</a:t>
            </a:r>
          </a:p>
          <a:p>
            <a:pPr lvl="1">
              <a:lnSpc>
                <a:spcPct val="115000"/>
              </a:lnSpc>
              <a:spcBef>
                <a:spcPts val="0"/>
              </a:spcBef>
              <a:spcAft>
                <a:spcPts val="0"/>
              </a:spcAft>
              <a:buFont typeface="+mj-lt"/>
              <a:buAutoNum type="alphaLcParenR"/>
            </a:pPr>
            <a:r>
              <a:rPr lang="en-US" dirty="0">
                <a:ea typeface="Times New Roman"/>
              </a:rPr>
              <a:t>To keep the air cool</a:t>
            </a:r>
          </a:p>
          <a:p>
            <a:pPr lvl="1">
              <a:lnSpc>
                <a:spcPct val="115000"/>
              </a:lnSpc>
              <a:spcBef>
                <a:spcPts val="0"/>
              </a:spcBef>
              <a:spcAft>
                <a:spcPts val="0"/>
              </a:spcAft>
              <a:buFont typeface="+mj-lt"/>
              <a:buAutoNum type="alphaLcParenR"/>
            </a:pPr>
            <a:r>
              <a:rPr lang="en-US" dirty="0">
                <a:solidFill>
                  <a:srgbClr val="FF0000"/>
                </a:solidFill>
                <a:ea typeface="Times New Roman"/>
              </a:rPr>
              <a:t>To ensure all employees feel welcome to approach you</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To let the employees listen to your conversations</a:t>
            </a:r>
          </a:p>
          <a:p>
            <a:pPr lvl="1">
              <a:lnSpc>
                <a:spcPct val="115000"/>
              </a:lnSpc>
              <a:spcBef>
                <a:spcPts val="0"/>
              </a:spcBef>
              <a:spcAft>
                <a:spcPts val="1000"/>
              </a:spcAft>
              <a:buFont typeface="+mj-lt"/>
              <a:buAutoNum type="alphaLcParenR"/>
            </a:pPr>
            <a:r>
              <a:rPr lang="en-US" dirty="0">
                <a:ea typeface="Times New Roman"/>
              </a:rPr>
              <a:t>To be able to eavesdrop on their employees</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an important aspect of having an open door?</a:t>
            </a:r>
          </a:p>
          <a:p>
            <a:pPr lvl="1">
              <a:lnSpc>
                <a:spcPct val="115000"/>
              </a:lnSpc>
              <a:spcBef>
                <a:spcPts val="0"/>
              </a:spcBef>
              <a:spcAft>
                <a:spcPts val="0"/>
              </a:spcAft>
              <a:buFont typeface="+mj-lt"/>
              <a:buAutoNum type="alphaLcParenR"/>
            </a:pPr>
            <a:r>
              <a:rPr lang="en-US" dirty="0">
                <a:solidFill>
                  <a:srgbClr val="FF0000"/>
                </a:solidFill>
                <a:ea typeface="Times New Roman"/>
              </a:rPr>
              <a:t>That employees are aware of it</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That employees know the rules about it</a:t>
            </a:r>
          </a:p>
          <a:p>
            <a:pPr lvl="1">
              <a:lnSpc>
                <a:spcPct val="115000"/>
              </a:lnSpc>
              <a:spcBef>
                <a:spcPts val="0"/>
              </a:spcBef>
              <a:spcAft>
                <a:spcPts val="0"/>
              </a:spcAft>
              <a:buFont typeface="+mj-lt"/>
              <a:buAutoNum type="alphaLcParenR"/>
            </a:pPr>
            <a:r>
              <a:rPr lang="en-US" dirty="0">
                <a:ea typeface="Times New Roman"/>
              </a:rPr>
              <a:t>That you have a sign on your door</a:t>
            </a:r>
          </a:p>
          <a:p>
            <a:pPr lvl="1">
              <a:lnSpc>
                <a:spcPct val="115000"/>
              </a:lnSpc>
              <a:spcBef>
                <a:spcPts val="0"/>
              </a:spcBef>
              <a:spcAft>
                <a:spcPts val="1000"/>
              </a:spcAft>
              <a:buFont typeface="+mj-lt"/>
              <a:buAutoNum type="alphaLcParenR"/>
            </a:pPr>
            <a:r>
              <a:rPr lang="en-US" dirty="0">
                <a:ea typeface="Times New Roman"/>
              </a:rPr>
              <a:t>That the door is in working order</a:t>
            </a:r>
          </a:p>
          <a:p>
            <a:endParaRPr lang="en-US" dirty="0"/>
          </a:p>
        </p:txBody>
      </p:sp>
    </p:spTree>
    <p:extLst>
      <p:ext uri="{BB962C8B-B14F-4D97-AF65-F5344CB8AC3E}">
        <p14:creationId xmlns:p14="http://schemas.microsoft.com/office/powerpoint/2010/main" val="135979312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How can a supervisor boost success in their manager?</a:t>
            </a:r>
          </a:p>
          <a:p>
            <a:pPr lvl="1">
              <a:lnSpc>
                <a:spcPct val="115000"/>
              </a:lnSpc>
              <a:spcBef>
                <a:spcPts val="0"/>
              </a:spcBef>
              <a:spcAft>
                <a:spcPts val="0"/>
              </a:spcAft>
              <a:buFont typeface="+mj-lt"/>
              <a:buAutoNum type="alphaLcParenR"/>
            </a:pPr>
            <a:r>
              <a:rPr lang="en-US" dirty="0">
                <a:ea typeface="Times New Roman"/>
              </a:rPr>
              <a:t>Give them more work to do</a:t>
            </a:r>
          </a:p>
          <a:p>
            <a:pPr lvl="1">
              <a:lnSpc>
                <a:spcPct val="115000"/>
              </a:lnSpc>
              <a:spcBef>
                <a:spcPts val="0"/>
              </a:spcBef>
              <a:spcAft>
                <a:spcPts val="0"/>
              </a:spcAft>
              <a:buFont typeface="+mj-lt"/>
              <a:buAutoNum type="alphaLcParenR"/>
            </a:pPr>
            <a:r>
              <a:rPr lang="en-US" dirty="0">
                <a:ea typeface="Times New Roman"/>
              </a:rPr>
              <a:t>Have them take a vacation</a:t>
            </a:r>
          </a:p>
          <a:p>
            <a:pPr lvl="1">
              <a:lnSpc>
                <a:spcPct val="115000"/>
              </a:lnSpc>
              <a:spcBef>
                <a:spcPts val="0"/>
              </a:spcBef>
              <a:spcAft>
                <a:spcPts val="0"/>
              </a:spcAft>
              <a:buFont typeface="+mj-lt"/>
              <a:buAutoNum type="alphaLcParenR"/>
            </a:pPr>
            <a:r>
              <a:rPr lang="en-US" dirty="0">
                <a:solidFill>
                  <a:srgbClr val="FF0000"/>
                </a:solidFill>
                <a:ea typeface="Times New Roman"/>
              </a:rPr>
              <a:t>Boost their confidence</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Give them a fake medal</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Management is only as successful as its ______________________.</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Employees</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Weakest link</a:t>
            </a:r>
          </a:p>
          <a:p>
            <a:pPr lvl="1">
              <a:lnSpc>
                <a:spcPct val="115000"/>
              </a:lnSpc>
              <a:spcBef>
                <a:spcPts val="0"/>
              </a:spcBef>
              <a:spcAft>
                <a:spcPts val="0"/>
              </a:spcAft>
              <a:buFont typeface="+mj-lt"/>
              <a:buAutoNum type="alphaLcParenR"/>
              <a:tabLst>
                <a:tab pos="1085850" algn="l"/>
              </a:tabLst>
            </a:pPr>
            <a:r>
              <a:rPr lang="en-US" dirty="0">
                <a:ea typeface="Times New Roman"/>
              </a:rPr>
              <a:t>Strongest employee</a:t>
            </a:r>
          </a:p>
          <a:p>
            <a:pPr lvl="1">
              <a:lnSpc>
                <a:spcPct val="115000"/>
              </a:lnSpc>
              <a:spcBef>
                <a:spcPts val="0"/>
              </a:spcBef>
              <a:spcAft>
                <a:spcPts val="1000"/>
              </a:spcAft>
              <a:buFont typeface="+mj-lt"/>
              <a:buAutoNum type="alphaLcParenR"/>
              <a:tabLst>
                <a:tab pos="1085850" algn="l"/>
              </a:tabLst>
            </a:pPr>
            <a:r>
              <a:rPr lang="en-US" dirty="0">
                <a:ea typeface="Times New Roman"/>
              </a:rPr>
              <a:t>Break room coffee</a:t>
            </a:r>
          </a:p>
          <a:p>
            <a:endParaRPr lang="en-US" dirty="0"/>
          </a:p>
        </p:txBody>
      </p:sp>
    </p:spTree>
    <p:extLst>
      <p:ext uri="{BB962C8B-B14F-4D97-AF65-F5344CB8AC3E}">
        <p14:creationId xmlns:p14="http://schemas.microsoft.com/office/powerpoint/2010/main" val="4127706714"/>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Eleven: Review Questions</a:t>
            </a:r>
          </a:p>
        </p:txBody>
      </p:sp>
      <p:sp>
        <p:nvSpPr>
          <p:cNvPr id="54275"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department was Tina a manager of?</a:t>
            </a:r>
          </a:p>
          <a:p>
            <a:pPr lvl="1">
              <a:lnSpc>
                <a:spcPct val="115000"/>
              </a:lnSpc>
              <a:spcBef>
                <a:spcPts val="0"/>
              </a:spcBef>
              <a:spcAft>
                <a:spcPts val="0"/>
              </a:spcAft>
              <a:buFont typeface="+mj-lt"/>
              <a:buAutoNum type="alphaLcParenR"/>
            </a:pPr>
            <a:r>
              <a:rPr lang="en-US" dirty="0">
                <a:ea typeface="Times New Roman"/>
              </a:rPr>
              <a:t>Marketing</a:t>
            </a:r>
          </a:p>
          <a:p>
            <a:pPr lvl="1">
              <a:lnSpc>
                <a:spcPct val="115000"/>
              </a:lnSpc>
              <a:spcBef>
                <a:spcPts val="0"/>
              </a:spcBef>
              <a:spcAft>
                <a:spcPts val="0"/>
              </a:spcAft>
              <a:buFont typeface="+mj-lt"/>
              <a:buAutoNum type="alphaLcParenR"/>
            </a:pPr>
            <a:r>
              <a:rPr lang="en-US" dirty="0">
                <a:ea typeface="Times New Roman"/>
              </a:rPr>
              <a:t>The cafeteria</a:t>
            </a:r>
          </a:p>
          <a:p>
            <a:pPr lvl="1">
              <a:lnSpc>
                <a:spcPct val="115000"/>
              </a:lnSpc>
              <a:spcBef>
                <a:spcPts val="0"/>
              </a:spcBef>
              <a:spcAft>
                <a:spcPts val="0"/>
              </a:spcAft>
              <a:buFont typeface="+mj-lt"/>
              <a:buAutoNum type="alphaLcParenR"/>
            </a:pPr>
            <a:r>
              <a:rPr lang="en-US" dirty="0">
                <a:ea typeface="Times New Roman"/>
              </a:rPr>
              <a:t>Customer service</a:t>
            </a:r>
          </a:p>
          <a:p>
            <a:pPr lvl="1">
              <a:lnSpc>
                <a:spcPct val="115000"/>
              </a:lnSpc>
              <a:spcBef>
                <a:spcPts val="0"/>
              </a:spcBef>
              <a:spcAft>
                <a:spcPts val="1000"/>
              </a:spcAft>
              <a:buFont typeface="+mj-lt"/>
              <a:buAutoNum type="alphaLcParenR"/>
            </a:pPr>
            <a:r>
              <a:rPr lang="en-US" dirty="0">
                <a:solidFill>
                  <a:srgbClr val="FF0000"/>
                </a:solidFill>
                <a:ea typeface="Times New Roman"/>
              </a:rPr>
              <a:t>The mail room</a:t>
            </a:r>
          </a:p>
          <a:p>
            <a:pPr lvl="0">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did Tina want to do with the department? </a:t>
            </a:r>
          </a:p>
          <a:p>
            <a:pPr lvl="1">
              <a:lnSpc>
                <a:spcPct val="115000"/>
              </a:lnSpc>
              <a:spcBef>
                <a:spcPts val="0"/>
              </a:spcBef>
              <a:spcAft>
                <a:spcPts val="0"/>
              </a:spcAft>
              <a:buFont typeface="+mj-lt"/>
              <a:buAutoNum type="alphaLcParenR"/>
            </a:pPr>
            <a:r>
              <a:rPr lang="en-US" dirty="0">
                <a:ea typeface="Times New Roman"/>
              </a:rPr>
              <a:t>Become a supervisor</a:t>
            </a:r>
          </a:p>
          <a:p>
            <a:pPr lvl="1">
              <a:lnSpc>
                <a:spcPct val="115000"/>
              </a:lnSpc>
              <a:spcBef>
                <a:spcPts val="0"/>
              </a:spcBef>
              <a:spcAft>
                <a:spcPts val="0"/>
              </a:spcAft>
              <a:buFont typeface="+mj-lt"/>
              <a:buAutoNum type="alphaLcParenR"/>
            </a:pPr>
            <a:r>
              <a:rPr lang="en-US" dirty="0">
                <a:solidFill>
                  <a:srgbClr val="FF0000"/>
                </a:solidFill>
                <a:ea typeface="Times New Roman"/>
              </a:rPr>
              <a:t>Give employees more assignments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Change the ordering procedure</a:t>
            </a:r>
          </a:p>
          <a:p>
            <a:pPr lvl="1">
              <a:lnSpc>
                <a:spcPct val="115000"/>
              </a:lnSpc>
              <a:spcBef>
                <a:spcPts val="0"/>
              </a:spcBef>
              <a:spcAft>
                <a:spcPts val="1000"/>
              </a:spcAft>
              <a:buFont typeface="+mj-lt"/>
              <a:buAutoNum type="alphaLcParenR"/>
            </a:pPr>
            <a:r>
              <a:rPr lang="en-US" dirty="0">
                <a:ea typeface="Times New Roman"/>
              </a:rPr>
              <a:t>Order more pens</a:t>
            </a:r>
          </a:p>
          <a:p>
            <a:endParaRPr lang="en-US" dirty="0"/>
          </a:p>
        </p:txBody>
      </p:sp>
    </p:spTree>
    <p:extLst>
      <p:ext uri="{BB962C8B-B14F-4D97-AF65-F5344CB8AC3E}">
        <p14:creationId xmlns:p14="http://schemas.microsoft.com/office/powerpoint/2010/main" val="3100354476"/>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Twelve: </a:t>
            </a:r>
            <a:br>
              <a:rPr lang="en-US" dirty="0"/>
            </a:br>
            <a:r>
              <a:rPr lang="en-US" dirty="0"/>
              <a:t>Wrapping Up</a:t>
            </a:r>
          </a:p>
        </p:txBody>
      </p:sp>
      <p:sp>
        <p:nvSpPr>
          <p:cNvPr id="4" name="Text Placeholder 3"/>
          <p:cNvSpPr>
            <a:spLocks noGrp="1"/>
          </p:cNvSpPr>
          <p:nvPr>
            <p:ph type="body" sz="quarter" idx="10"/>
          </p:nvPr>
        </p:nvSpPr>
        <p:spPr/>
        <p:txBody>
          <a:bodyPr rtlCol="0">
            <a:noAutofit/>
          </a:bodyPr>
          <a:lstStyle/>
          <a:p>
            <a:pPr marL="0" marR="0">
              <a:lnSpc>
                <a:spcPct val="115000"/>
              </a:lnSpc>
              <a:spcBef>
                <a:spcPts val="0"/>
              </a:spcBef>
              <a:spcAft>
                <a:spcPts val="1000"/>
              </a:spcAft>
            </a:pPr>
            <a:r>
              <a:rPr lang="en-US" i="1" dirty="0">
                <a:latin typeface="Cambria"/>
                <a:ea typeface="Times New Roman"/>
                <a:cs typeface="Calibri"/>
              </a:rPr>
              <a:t>Determine that the thing can and shall be done, and then we shall find the way.</a:t>
            </a:r>
            <a:endParaRPr lang="en-US"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Abraham Lincoln</a:t>
            </a:r>
            <a:endParaRPr lang="en-US" dirty="0">
              <a:ea typeface="Times New Roman"/>
              <a:cs typeface="Calibri"/>
            </a:endParaRPr>
          </a:p>
          <a:p>
            <a:pPr eaLnBrk="1" fontAlgn="auto" hangingPunct="1">
              <a:spcAft>
                <a:spcPts val="0"/>
              </a:spcAft>
              <a:buFont typeface="Arial" pitchFamily="34" charset="0"/>
              <a:buNone/>
              <a:defRPr/>
            </a:pPr>
            <a:endParaRPr lang="en-US" dirty="0"/>
          </a:p>
        </p:txBody>
      </p:sp>
      <p:sp>
        <p:nvSpPr>
          <p:cNvPr id="3" name="Content Placeholder 2"/>
          <p:cNvSpPr>
            <a:spLocks noGrp="1"/>
          </p:cNvSpPr>
          <p:nvPr>
            <p:ph type="body" sz="quarter" idx="11"/>
          </p:nvPr>
        </p:nvSpPr>
        <p:spPr/>
        <p:txBody>
          <a:bodyPr rtlCol="0">
            <a:normAutofit fontScale="92500" lnSpcReduction="20000"/>
          </a:bodyPr>
          <a:lstStyle/>
          <a:p>
            <a:pPr marL="0"/>
            <a:r>
              <a:rPr lang="en-US" dirty="0"/>
              <a:t>Although this workshop is coming to a close, we hope that your journey to understanding Manager Management is just beginning. Please take a moment to review and update your action plan. This will be a key tool to guide your progress in the days, weeks, months, and years to come. We wish you the best of luck on the rest of your travels! </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BC65C47-E435-43C4-9C91-B8E20DA03BDF}"/>
              </a:ext>
            </a:extLst>
          </p:cNvPr>
          <p:cNvSpPr>
            <a:spLocks noGrp="1"/>
          </p:cNvSpPr>
          <p:nvPr>
            <p:ph sz="quarter" idx="11"/>
          </p:nvPr>
        </p:nvSpPr>
        <p:spPr/>
        <p:txBody>
          <a:bodyPr/>
          <a:lstStyle/>
          <a:p>
            <a:endParaRPr lang="en-US"/>
          </a:p>
        </p:txBody>
      </p:sp>
      <p:sp>
        <p:nvSpPr>
          <p:cNvPr id="62466" name="Title 1"/>
          <p:cNvSpPr>
            <a:spLocks noGrp="1"/>
          </p:cNvSpPr>
          <p:nvPr>
            <p:ph type="title"/>
          </p:nvPr>
        </p:nvSpPr>
        <p:spPr/>
        <p:txBody>
          <a:bodyPr/>
          <a:lstStyle/>
          <a:p>
            <a:pPr eaLnBrk="1" hangingPunct="1"/>
            <a:r>
              <a:rPr lang="en-US" dirty="0"/>
              <a:t>Words from the Wise</a:t>
            </a:r>
          </a:p>
        </p:txBody>
      </p:sp>
      <p:grpSp>
        <p:nvGrpSpPr>
          <p:cNvPr id="2" name="Group 1">
            <a:extLst>
              <a:ext uri="{FF2B5EF4-FFF2-40B4-BE49-F238E27FC236}">
                <a16:creationId xmlns:a16="http://schemas.microsoft.com/office/drawing/2014/main" id="{9E209E59-6002-4F3D-84F5-E1501F3FD5B0}"/>
              </a:ext>
            </a:extLst>
          </p:cNvPr>
          <p:cNvGrpSpPr/>
          <p:nvPr/>
        </p:nvGrpSpPr>
        <p:grpSpPr>
          <a:xfrm>
            <a:off x="461218" y="2511546"/>
            <a:ext cx="8221563" cy="2703269"/>
            <a:chOff x="461218" y="2511546"/>
            <a:chExt cx="8221563" cy="2703269"/>
          </a:xfrm>
        </p:grpSpPr>
        <p:sp>
          <p:nvSpPr>
            <p:cNvPr id="3" name="Freeform: Shape 2">
              <a:extLst>
                <a:ext uri="{FF2B5EF4-FFF2-40B4-BE49-F238E27FC236}">
                  <a16:creationId xmlns:a16="http://schemas.microsoft.com/office/drawing/2014/main" id="{13E39524-6749-44CE-803B-99238D07DEF4}"/>
                </a:ext>
              </a:extLst>
            </p:cNvPr>
            <p:cNvSpPr/>
            <p:nvPr/>
          </p:nvSpPr>
          <p:spPr>
            <a:xfrm>
              <a:off x="461218" y="2558533"/>
              <a:ext cx="2055390" cy="1002375"/>
            </a:xfrm>
            <a:custGeom>
              <a:avLst/>
              <a:gdLst>
                <a:gd name="connsiteX0" fmla="*/ 0 w 2055390"/>
                <a:gd name="connsiteY0" fmla="*/ 0 h 1002375"/>
                <a:gd name="connsiteX1" fmla="*/ 2055390 w 2055390"/>
                <a:gd name="connsiteY1" fmla="*/ 0 h 1002375"/>
                <a:gd name="connsiteX2" fmla="*/ 2055390 w 2055390"/>
                <a:gd name="connsiteY2" fmla="*/ 1002375 h 1002375"/>
                <a:gd name="connsiteX3" fmla="*/ 0 w 2055390"/>
                <a:gd name="connsiteY3" fmla="*/ 1002375 h 1002375"/>
                <a:gd name="connsiteX4" fmla="*/ 0 w 2055390"/>
                <a:gd name="connsiteY4" fmla="*/ 0 h 1002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002375">
                  <a:moveTo>
                    <a:pt x="0" y="0"/>
                  </a:moveTo>
                  <a:lnTo>
                    <a:pt x="2055390" y="0"/>
                  </a:lnTo>
                  <a:lnTo>
                    <a:pt x="2055390" y="1002375"/>
                  </a:lnTo>
                  <a:lnTo>
                    <a:pt x="0" y="10023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Lee Iacocca</a:t>
              </a:r>
              <a:endParaRPr lang="en-US" sz="3000" kern="1200" dirty="0"/>
            </a:p>
          </p:txBody>
        </p:sp>
        <p:sp>
          <p:nvSpPr>
            <p:cNvPr id="5" name="Left Brace 4">
              <a:extLst>
                <a:ext uri="{FF2B5EF4-FFF2-40B4-BE49-F238E27FC236}">
                  <a16:creationId xmlns:a16="http://schemas.microsoft.com/office/drawing/2014/main" id="{25FDC37D-7F16-422A-93DE-9588E7B1241B}"/>
                </a:ext>
              </a:extLst>
            </p:cNvPr>
            <p:cNvSpPr/>
            <p:nvPr/>
          </p:nvSpPr>
          <p:spPr>
            <a:xfrm>
              <a:off x="2516609" y="2511546"/>
              <a:ext cx="411078" cy="1096347"/>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0581DE45-D9C4-4C2A-9B71-E2D3D3C21CFF}"/>
                </a:ext>
              </a:extLst>
            </p:cNvPr>
            <p:cNvSpPr/>
            <p:nvPr/>
          </p:nvSpPr>
          <p:spPr>
            <a:xfrm>
              <a:off x="3092118" y="2511546"/>
              <a:ext cx="5590663" cy="1096347"/>
            </a:xfrm>
            <a:custGeom>
              <a:avLst/>
              <a:gdLst>
                <a:gd name="connsiteX0" fmla="*/ 0 w 5590663"/>
                <a:gd name="connsiteY0" fmla="*/ 0 h 1096347"/>
                <a:gd name="connsiteX1" fmla="*/ 5590663 w 5590663"/>
                <a:gd name="connsiteY1" fmla="*/ 0 h 1096347"/>
                <a:gd name="connsiteX2" fmla="*/ 5590663 w 5590663"/>
                <a:gd name="connsiteY2" fmla="*/ 1096347 h 1096347"/>
                <a:gd name="connsiteX3" fmla="*/ 0 w 5590663"/>
                <a:gd name="connsiteY3" fmla="*/ 1096347 h 1096347"/>
                <a:gd name="connsiteX4" fmla="*/ 0 w 5590663"/>
                <a:gd name="connsiteY4" fmla="*/ 0 h 1096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096347">
                  <a:moveTo>
                    <a:pt x="0" y="0"/>
                  </a:moveTo>
                  <a:lnTo>
                    <a:pt x="5590663" y="0"/>
                  </a:lnTo>
                  <a:lnTo>
                    <a:pt x="5590663" y="1096347"/>
                  </a:lnTo>
                  <a:lnTo>
                    <a:pt x="0" y="1096347"/>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Management is nothing more than motivating other people.</a:t>
              </a:r>
            </a:p>
          </p:txBody>
        </p:sp>
        <p:sp>
          <p:nvSpPr>
            <p:cNvPr id="7" name="Freeform: Shape 6">
              <a:extLst>
                <a:ext uri="{FF2B5EF4-FFF2-40B4-BE49-F238E27FC236}">
                  <a16:creationId xmlns:a16="http://schemas.microsoft.com/office/drawing/2014/main" id="{562C999F-87C9-4E72-8212-BA012DCC3E0E}"/>
                </a:ext>
              </a:extLst>
            </p:cNvPr>
            <p:cNvSpPr/>
            <p:nvPr/>
          </p:nvSpPr>
          <p:spPr>
            <a:xfrm>
              <a:off x="461218" y="3759980"/>
              <a:ext cx="2055390" cy="1410750"/>
            </a:xfrm>
            <a:custGeom>
              <a:avLst/>
              <a:gdLst>
                <a:gd name="connsiteX0" fmla="*/ 0 w 2055390"/>
                <a:gd name="connsiteY0" fmla="*/ 0 h 1410750"/>
                <a:gd name="connsiteX1" fmla="*/ 2055390 w 2055390"/>
                <a:gd name="connsiteY1" fmla="*/ 0 h 1410750"/>
                <a:gd name="connsiteX2" fmla="*/ 2055390 w 2055390"/>
                <a:gd name="connsiteY2" fmla="*/ 1410750 h 1410750"/>
                <a:gd name="connsiteX3" fmla="*/ 0 w 2055390"/>
                <a:gd name="connsiteY3" fmla="*/ 1410750 h 1410750"/>
                <a:gd name="connsiteX4" fmla="*/ 0 w 2055390"/>
                <a:gd name="connsiteY4" fmla="*/ 0 h 141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410750">
                  <a:moveTo>
                    <a:pt x="0" y="0"/>
                  </a:moveTo>
                  <a:lnTo>
                    <a:pt x="2055390" y="0"/>
                  </a:lnTo>
                  <a:lnTo>
                    <a:pt x="2055390" y="1410750"/>
                  </a:lnTo>
                  <a:lnTo>
                    <a:pt x="0" y="14107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Anne Morrow Lindbergh</a:t>
              </a:r>
              <a:endParaRPr lang="en-US" sz="3000" kern="1200" dirty="0"/>
            </a:p>
          </p:txBody>
        </p:sp>
        <p:sp>
          <p:nvSpPr>
            <p:cNvPr id="8" name="Left Brace 7">
              <a:extLst>
                <a:ext uri="{FF2B5EF4-FFF2-40B4-BE49-F238E27FC236}">
                  <a16:creationId xmlns:a16="http://schemas.microsoft.com/office/drawing/2014/main" id="{5D86C61A-B21B-4B67-A764-D2BC0A5E50D2}"/>
                </a:ext>
              </a:extLst>
            </p:cNvPr>
            <p:cNvSpPr/>
            <p:nvPr/>
          </p:nvSpPr>
          <p:spPr>
            <a:xfrm>
              <a:off x="2516609" y="3715894"/>
              <a:ext cx="411078" cy="1498921"/>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E00508D7-F260-436D-BE75-4D6D014F58E5}"/>
                </a:ext>
              </a:extLst>
            </p:cNvPr>
            <p:cNvSpPr/>
            <p:nvPr/>
          </p:nvSpPr>
          <p:spPr>
            <a:xfrm>
              <a:off x="3092118" y="3715894"/>
              <a:ext cx="5590663" cy="1498921"/>
            </a:xfrm>
            <a:custGeom>
              <a:avLst/>
              <a:gdLst>
                <a:gd name="connsiteX0" fmla="*/ 0 w 5590663"/>
                <a:gd name="connsiteY0" fmla="*/ 0 h 1498921"/>
                <a:gd name="connsiteX1" fmla="*/ 5590663 w 5590663"/>
                <a:gd name="connsiteY1" fmla="*/ 0 h 1498921"/>
                <a:gd name="connsiteX2" fmla="*/ 5590663 w 5590663"/>
                <a:gd name="connsiteY2" fmla="*/ 1498921 h 1498921"/>
                <a:gd name="connsiteX3" fmla="*/ 0 w 5590663"/>
                <a:gd name="connsiteY3" fmla="*/ 1498921 h 1498921"/>
                <a:gd name="connsiteX4" fmla="*/ 0 w 5590663"/>
                <a:gd name="connsiteY4" fmla="*/ 0 h 1498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498921">
                  <a:moveTo>
                    <a:pt x="0" y="0"/>
                  </a:moveTo>
                  <a:lnTo>
                    <a:pt x="5590663" y="0"/>
                  </a:lnTo>
                  <a:lnTo>
                    <a:pt x="5590663" y="1498921"/>
                  </a:lnTo>
                  <a:lnTo>
                    <a:pt x="0" y="1498921"/>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Good communication is just as stimulating as black coffee, and just as hard to sleep after.</a:t>
              </a:r>
            </a:p>
          </p:txBody>
        </p:sp>
      </p:gr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657A3D0-5D2B-4608-846E-C6D78A7521B5}"/>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r>
              <a:rPr lang="en-US" dirty="0"/>
              <a:t>Create a Shared Vision</a:t>
            </a:r>
          </a:p>
        </p:txBody>
      </p:sp>
      <p:grpSp>
        <p:nvGrpSpPr>
          <p:cNvPr id="2" name="Group 1">
            <a:extLst>
              <a:ext uri="{FF2B5EF4-FFF2-40B4-BE49-F238E27FC236}">
                <a16:creationId xmlns:a16="http://schemas.microsoft.com/office/drawing/2014/main" id="{17DC82B3-46C6-4DB3-B955-AB758608E7C7}"/>
              </a:ext>
            </a:extLst>
          </p:cNvPr>
          <p:cNvGrpSpPr/>
          <p:nvPr/>
        </p:nvGrpSpPr>
        <p:grpSpPr>
          <a:xfrm>
            <a:off x="971999" y="1602409"/>
            <a:ext cx="7200000" cy="4521543"/>
            <a:chOff x="971999" y="1602409"/>
            <a:chExt cx="7200000" cy="4521543"/>
          </a:xfrm>
        </p:grpSpPr>
        <p:sp>
          <p:nvSpPr>
            <p:cNvPr id="4" name="Freeform: Shape 3">
              <a:extLst>
                <a:ext uri="{FF2B5EF4-FFF2-40B4-BE49-F238E27FC236}">
                  <a16:creationId xmlns:a16="http://schemas.microsoft.com/office/drawing/2014/main" id="{EEC1D6B1-31FF-4782-9D2B-9E4745DF173C}"/>
                </a:ext>
              </a:extLst>
            </p:cNvPr>
            <p:cNvSpPr/>
            <p:nvPr/>
          </p:nvSpPr>
          <p:spPr>
            <a:xfrm>
              <a:off x="1691999" y="1602409"/>
              <a:ext cx="5760000" cy="1458562"/>
            </a:xfrm>
            <a:custGeom>
              <a:avLst/>
              <a:gdLst>
                <a:gd name="connsiteX0" fmla="*/ 0 w 5760000"/>
                <a:gd name="connsiteY0" fmla="*/ 0 h 1458562"/>
                <a:gd name="connsiteX1" fmla="*/ 5760000 w 5760000"/>
                <a:gd name="connsiteY1" fmla="*/ 0 h 1458562"/>
                <a:gd name="connsiteX2" fmla="*/ 5760000 w 5760000"/>
                <a:gd name="connsiteY2" fmla="*/ 1458562 h 1458562"/>
                <a:gd name="connsiteX3" fmla="*/ 0 w 5760000"/>
                <a:gd name="connsiteY3" fmla="*/ 1458562 h 1458562"/>
                <a:gd name="connsiteX4" fmla="*/ 0 w 576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0" h="1458562">
                  <a:moveTo>
                    <a:pt x="0" y="0"/>
                  </a:moveTo>
                  <a:lnTo>
                    <a:pt x="5760000" y="0"/>
                  </a:lnTo>
                  <a:lnTo>
                    <a:pt x="576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Provide support</a:t>
              </a:r>
            </a:p>
          </p:txBody>
        </p:sp>
        <p:sp>
          <p:nvSpPr>
            <p:cNvPr id="5" name="Freeform: Shape 4">
              <a:extLst>
                <a:ext uri="{FF2B5EF4-FFF2-40B4-BE49-F238E27FC236}">
                  <a16:creationId xmlns:a16="http://schemas.microsoft.com/office/drawing/2014/main" id="{29A8E1AF-01AD-4EA6-B34F-2DDD12B917E9}"/>
                </a:ext>
              </a:extLst>
            </p:cNvPr>
            <p:cNvSpPr/>
            <p:nvPr/>
          </p:nvSpPr>
          <p:spPr>
            <a:xfrm>
              <a:off x="971999" y="3133900"/>
              <a:ext cx="7200000" cy="1458562"/>
            </a:xfrm>
            <a:custGeom>
              <a:avLst/>
              <a:gdLst>
                <a:gd name="connsiteX0" fmla="*/ 0 w 7200000"/>
                <a:gd name="connsiteY0" fmla="*/ 0 h 1458562"/>
                <a:gd name="connsiteX1" fmla="*/ 7200000 w 7200000"/>
                <a:gd name="connsiteY1" fmla="*/ 0 h 1458562"/>
                <a:gd name="connsiteX2" fmla="*/ 7200000 w 7200000"/>
                <a:gd name="connsiteY2" fmla="*/ 1458562 h 1458562"/>
                <a:gd name="connsiteX3" fmla="*/ 0 w 7200000"/>
                <a:gd name="connsiteY3" fmla="*/ 1458562 h 1458562"/>
                <a:gd name="connsiteX4" fmla="*/ 0 w 720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0" h="1458562">
                  <a:moveTo>
                    <a:pt x="0" y="0"/>
                  </a:moveTo>
                  <a:lnTo>
                    <a:pt x="7200000" y="0"/>
                  </a:lnTo>
                  <a:lnTo>
                    <a:pt x="720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Be open about goals</a:t>
              </a:r>
            </a:p>
          </p:txBody>
        </p:sp>
        <p:sp>
          <p:nvSpPr>
            <p:cNvPr id="6" name="Freeform: Shape 5">
              <a:extLst>
                <a:ext uri="{FF2B5EF4-FFF2-40B4-BE49-F238E27FC236}">
                  <a16:creationId xmlns:a16="http://schemas.microsoft.com/office/drawing/2014/main" id="{2AFE1515-FC18-448F-870A-DE2A8B744292}"/>
                </a:ext>
              </a:extLst>
            </p:cNvPr>
            <p:cNvSpPr/>
            <p:nvPr/>
          </p:nvSpPr>
          <p:spPr>
            <a:xfrm>
              <a:off x="1511999" y="4665390"/>
              <a:ext cx="6120000" cy="1458562"/>
            </a:xfrm>
            <a:custGeom>
              <a:avLst/>
              <a:gdLst>
                <a:gd name="connsiteX0" fmla="*/ 0 w 6120000"/>
                <a:gd name="connsiteY0" fmla="*/ 0 h 1458562"/>
                <a:gd name="connsiteX1" fmla="*/ 6120000 w 6120000"/>
                <a:gd name="connsiteY1" fmla="*/ 0 h 1458562"/>
                <a:gd name="connsiteX2" fmla="*/ 6120000 w 6120000"/>
                <a:gd name="connsiteY2" fmla="*/ 1458562 h 1458562"/>
                <a:gd name="connsiteX3" fmla="*/ 0 w 6120000"/>
                <a:gd name="connsiteY3" fmla="*/ 1458562 h 1458562"/>
                <a:gd name="connsiteX4" fmla="*/ 0 w 612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0000" h="1458562">
                  <a:moveTo>
                    <a:pt x="0" y="0"/>
                  </a:moveTo>
                  <a:lnTo>
                    <a:pt x="6120000" y="0"/>
                  </a:lnTo>
                  <a:lnTo>
                    <a:pt x="61200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Specific feedback</a:t>
              </a:r>
            </a:p>
          </p:txBody>
        </p:sp>
      </p:grpSp>
    </p:spTree>
    <p:extLst>
      <p:ext uri="{BB962C8B-B14F-4D97-AF65-F5344CB8AC3E}">
        <p14:creationId xmlns:p14="http://schemas.microsoft.com/office/powerpoint/2010/main" val="1769741284"/>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9059347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59097617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1302953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117A294E-72C8-4FD0-85C5-D32E57CA6E97}"/>
              </a:ext>
            </a:extLst>
          </p:cNvPr>
          <p:cNvSpPr>
            <a:spLocks noGrp="1"/>
          </p:cNvSpPr>
          <p:nvPr>
            <p:ph sz="quarter" idx="11"/>
          </p:nvPr>
        </p:nvSpPr>
        <p:spPr/>
        <p:txBody>
          <a:bodyPr/>
          <a:lstStyle/>
          <a:p>
            <a:endParaRPr lang="en-US"/>
          </a:p>
        </p:txBody>
      </p:sp>
      <p:sp>
        <p:nvSpPr>
          <p:cNvPr id="8194" name="Title 1"/>
          <p:cNvSpPr>
            <a:spLocks noGrp="1"/>
          </p:cNvSpPr>
          <p:nvPr>
            <p:ph type="title"/>
          </p:nvPr>
        </p:nvSpPr>
        <p:spPr/>
        <p:txBody>
          <a:bodyPr>
            <a:noAutofit/>
          </a:bodyPr>
          <a:lstStyle/>
          <a:p>
            <a:r>
              <a:rPr lang="en-US" dirty="0"/>
              <a:t>The More They Learn, the More Responsibility They Get</a:t>
            </a:r>
          </a:p>
        </p:txBody>
      </p:sp>
      <p:grpSp>
        <p:nvGrpSpPr>
          <p:cNvPr id="2" name="Group 1">
            <a:extLst>
              <a:ext uri="{FF2B5EF4-FFF2-40B4-BE49-F238E27FC236}">
                <a16:creationId xmlns:a16="http://schemas.microsoft.com/office/drawing/2014/main" id="{E004597B-D6AC-4823-B2C8-7691AFB56555}"/>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840775E5-B9F0-45F5-B525-EEFBA8CE4AAC}"/>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Monitor success and setbacks</a:t>
              </a:r>
            </a:p>
          </p:txBody>
        </p:sp>
        <p:sp>
          <p:nvSpPr>
            <p:cNvPr id="5" name="Freeform: Shape 4">
              <a:extLst>
                <a:ext uri="{FF2B5EF4-FFF2-40B4-BE49-F238E27FC236}">
                  <a16:creationId xmlns:a16="http://schemas.microsoft.com/office/drawing/2014/main" id="{5E8A92DE-D2E7-4507-8063-314D0100F0E9}"/>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Eventually add tasks</a:t>
              </a:r>
            </a:p>
          </p:txBody>
        </p:sp>
        <p:sp>
          <p:nvSpPr>
            <p:cNvPr id="6" name="Freeform: Shape 5">
              <a:extLst>
                <a:ext uri="{FF2B5EF4-FFF2-40B4-BE49-F238E27FC236}">
                  <a16:creationId xmlns:a16="http://schemas.microsoft.com/office/drawing/2014/main" id="{52FC6222-03F1-4BAF-A495-D005DDB5CBE3}"/>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Follow up as needed</a:t>
              </a:r>
            </a:p>
          </p:txBody>
        </p:sp>
        <p:sp>
          <p:nvSpPr>
            <p:cNvPr id="7" name="Freeform: Shape 6">
              <a:extLst>
                <a:ext uri="{FF2B5EF4-FFF2-40B4-BE49-F238E27FC236}">
                  <a16:creationId xmlns:a16="http://schemas.microsoft.com/office/drawing/2014/main" id="{DC6BA255-48D3-43E0-BD5A-9A7D9CB00E35}"/>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FF9720CF-1C44-41FA-9DE6-FCA71FD5AB5E}"/>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288228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3636C194-CF40-4D2A-B2EF-68ACB34574F5}"/>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Case Study</a:t>
            </a:r>
          </a:p>
        </p:txBody>
      </p:sp>
      <p:grpSp>
        <p:nvGrpSpPr>
          <p:cNvPr id="4" name="Group 3">
            <a:extLst>
              <a:ext uri="{FF2B5EF4-FFF2-40B4-BE49-F238E27FC236}">
                <a16:creationId xmlns:a16="http://schemas.microsoft.com/office/drawing/2014/main" id="{E1E4006D-6C7F-464B-B5CD-87216FF5D5B2}"/>
              </a:ext>
            </a:extLst>
          </p:cNvPr>
          <p:cNvGrpSpPr/>
          <p:nvPr/>
        </p:nvGrpSpPr>
        <p:grpSpPr>
          <a:xfrm>
            <a:off x="850999" y="1601901"/>
            <a:ext cx="7442001" cy="4522559"/>
            <a:chOff x="850999" y="1601901"/>
            <a:chExt cx="7442001" cy="4522559"/>
          </a:xfrm>
        </p:grpSpPr>
        <p:sp>
          <p:nvSpPr>
            <p:cNvPr id="5" name="Freeform: Shape 4">
              <a:extLst>
                <a:ext uri="{FF2B5EF4-FFF2-40B4-BE49-F238E27FC236}">
                  <a16:creationId xmlns:a16="http://schemas.microsoft.com/office/drawing/2014/main" id="{0EC24119-96A8-4A00-86B6-0A32E7AA477A}"/>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Angela recently hired a new manager for her sales department</a:t>
              </a:r>
            </a:p>
          </p:txBody>
        </p:sp>
        <p:sp>
          <p:nvSpPr>
            <p:cNvPr id="6" name="Rectangle: Rounded Corners 5">
              <a:extLst>
                <a:ext uri="{FF2B5EF4-FFF2-40B4-BE49-F238E27FC236}">
                  <a16:creationId xmlns:a16="http://schemas.microsoft.com/office/drawing/2014/main" id="{050D335E-C186-4649-A80C-5D541461A837}"/>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454E2ECA-17CA-4C4C-8E3D-23A46BFBF9B1}"/>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They sat down and outlined what goals they want to achieve </a:t>
              </a:r>
            </a:p>
          </p:txBody>
        </p:sp>
        <p:sp>
          <p:nvSpPr>
            <p:cNvPr id="8" name="Rectangle: Rounded Corners 7">
              <a:extLst>
                <a:ext uri="{FF2B5EF4-FFF2-40B4-BE49-F238E27FC236}">
                  <a16:creationId xmlns:a16="http://schemas.microsoft.com/office/drawing/2014/main" id="{04186C9D-CD32-4F43-8396-80FF8BCDD285}"/>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D8926CD7-F6E2-4105-81C4-BC6AA595EC16}"/>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Angela reassured him that she would be following up</a:t>
              </a:r>
            </a:p>
          </p:txBody>
        </p:sp>
        <p:sp>
          <p:nvSpPr>
            <p:cNvPr id="10" name="Rectangle: Rounded Corners 9">
              <a:extLst>
                <a:ext uri="{FF2B5EF4-FFF2-40B4-BE49-F238E27FC236}">
                  <a16:creationId xmlns:a16="http://schemas.microsoft.com/office/drawing/2014/main" id="{692D38B5-C084-4972-B53A-0169D60CAC48}"/>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1" name="Freeform: Shape 10">
              <a:extLst>
                <a:ext uri="{FF2B5EF4-FFF2-40B4-BE49-F238E27FC236}">
                  <a16:creationId xmlns:a16="http://schemas.microsoft.com/office/drawing/2014/main" id="{C4AFE78E-2F55-4718-AE15-3276E6B04809}"/>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Look into increasing his job responsibilities if he worked hard and did a good job.</a:t>
              </a:r>
            </a:p>
          </p:txBody>
        </p:sp>
      </p:grpSp>
    </p:spTree>
    <p:extLst>
      <p:ext uri="{BB962C8B-B14F-4D97-AF65-F5344CB8AC3E}">
        <p14:creationId xmlns:p14="http://schemas.microsoft.com/office/powerpoint/2010/main" val="34374615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70000" lnSpcReduction="20000"/>
          </a:bodyPr>
          <a:lstStyle/>
          <a:p>
            <a:pPr lvl="0"/>
            <a:r>
              <a:rPr lang="en-US" dirty="0"/>
              <a:t>1.  What is a benefit of making manager goals from the beginning?</a:t>
            </a:r>
          </a:p>
          <a:p>
            <a:pPr lvl="0"/>
            <a:endParaRPr lang="en-US" dirty="0"/>
          </a:p>
          <a:p>
            <a:pPr marL="914400" lvl="1" indent="-514350">
              <a:buFont typeface="+mj-lt"/>
              <a:buAutoNum type="alphaLcParenR"/>
            </a:pPr>
            <a:r>
              <a:rPr lang="en-US" dirty="0"/>
              <a:t>Allows the manager something to work toward</a:t>
            </a:r>
          </a:p>
          <a:p>
            <a:pPr marL="914400" lvl="1" indent="-514350">
              <a:buFont typeface="+mj-lt"/>
              <a:buAutoNum type="alphaLcParenR"/>
            </a:pPr>
            <a:r>
              <a:rPr lang="en-US" dirty="0"/>
              <a:t>It tells the supervisor how serious they are</a:t>
            </a:r>
          </a:p>
          <a:p>
            <a:pPr marL="914400" lvl="1" indent="-514350">
              <a:buFont typeface="+mj-lt"/>
              <a:buAutoNum type="alphaLcParenR"/>
            </a:pPr>
            <a:r>
              <a:rPr lang="en-US" dirty="0"/>
              <a:t>They can come back and change them later</a:t>
            </a:r>
          </a:p>
          <a:p>
            <a:pPr marL="914400" lvl="1" indent="-514350">
              <a:buFont typeface="+mj-lt"/>
              <a:buAutoNum type="alphaLcParenR"/>
            </a:pPr>
            <a:r>
              <a:rPr lang="en-US" dirty="0"/>
              <a:t>It looks good on their evaluation</a:t>
            </a:r>
          </a:p>
          <a:p>
            <a:pPr lvl="0"/>
            <a:endParaRPr lang="en-US" dirty="0"/>
          </a:p>
          <a:p>
            <a:pPr lvl="0"/>
            <a:r>
              <a:rPr lang="en-US" dirty="0"/>
              <a:t>2.  When making goals, it is important to be _________ about what is wanted or needed.</a:t>
            </a:r>
          </a:p>
          <a:p>
            <a:pPr lvl="0"/>
            <a:endParaRPr lang="en-US" dirty="0"/>
          </a:p>
          <a:p>
            <a:pPr marL="914400" lvl="1" indent="-514350">
              <a:buFont typeface="+mj-lt"/>
              <a:buAutoNum type="alphaLcParenR"/>
            </a:pPr>
            <a:r>
              <a:rPr lang="en-US" dirty="0"/>
              <a:t>Humorous</a:t>
            </a:r>
          </a:p>
          <a:p>
            <a:pPr marL="914400" lvl="1" indent="-514350">
              <a:buFont typeface="+mj-lt"/>
              <a:buAutoNum type="alphaLcParenR"/>
            </a:pPr>
            <a:r>
              <a:rPr lang="en-US" dirty="0"/>
              <a:t>Vague</a:t>
            </a:r>
          </a:p>
          <a:p>
            <a:pPr marL="914400" lvl="1" indent="-514350">
              <a:buFont typeface="+mj-lt"/>
              <a:buAutoNum type="alphaLcParenR"/>
            </a:pPr>
            <a:r>
              <a:rPr lang="en-US" dirty="0"/>
              <a:t>Specific</a:t>
            </a:r>
          </a:p>
          <a:p>
            <a:pPr marL="914400" lvl="1" indent="-514350">
              <a:buFont typeface="+mj-lt"/>
              <a:buAutoNum type="alphaLcParenR"/>
            </a:pPr>
            <a:r>
              <a:rPr lang="en-US" dirty="0"/>
              <a:t>Serious</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62500" lnSpcReduction="20000"/>
          </a:bodyPr>
          <a:lstStyle/>
          <a:p>
            <a:pPr lvl="0"/>
            <a:r>
              <a:rPr lang="en-US" dirty="0"/>
              <a:t>3.  What is one benefit of establishing a new manager’s authority upon hire?</a:t>
            </a:r>
          </a:p>
          <a:p>
            <a:pPr lvl="0"/>
            <a:endParaRPr lang="en-US" dirty="0"/>
          </a:p>
          <a:p>
            <a:pPr marL="971550" lvl="1" indent="-514350">
              <a:buFont typeface="+mj-lt"/>
              <a:buAutoNum type="alphaLcParenR"/>
            </a:pPr>
            <a:r>
              <a:rPr lang="en-US" dirty="0"/>
              <a:t>They can argue their points now rather than later</a:t>
            </a:r>
          </a:p>
          <a:p>
            <a:pPr marL="971550" lvl="1" indent="-514350">
              <a:buFont typeface="+mj-lt"/>
              <a:buAutoNum type="alphaLcParenR"/>
            </a:pPr>
            <a:r>
              <a:rPr lang="en-US" dirty="0"/>
              <a:t>They know who to answer to if they have any problems</a:t>
            </a:r>
          </a:p>
          <a:p>
            <a:pPr marL="971550" lvl="1" indent="-514350">
              <a:buFont typeface="+mj-lt"/>
              <a:buAutoNum type="alphaLcParenR"/>
            </a:pPr>
            <a:r>
              <a:rPr lang="en-US" dirty="0"/>
              <a:t>They will know what they are supposed to do</a:t>
            </a:r>
          </a:p>
          <a:p>
            <a:pPr marL="971550" lvl="1" indent="-514350">
              <a:buFont typeface="+mj-lt"/>
              <a:buAutoNum type="alphaLcParenR"/>
            </a:pPr>
            <a:r>
              <a:rPr lang="en-US" dirty="0"/>
              <a:t>They are aware of what they can or cannot do from the beginning</a:t>
            </a:r>
          </a:p>
          <a:p>
            <a:pPr lvl="1"/>
            <a:endParaRPr lang="en-US" dirty="0"/>
          </a:p>
          <a:p>
            <a:pPr lvl="0"/>
            <a:r>
              <a:rPr lang="en-US" dirty="0"/>
              <a:t>4.  What is one way to outline a new manager’s authority in the workplace?</a:t>
            </a:r>
          </a:p>
          <a:p>
            <a:pPr lvl="0"/>
            <a:endParaRPr lang="en-US" dirty="0"/>
          </a:p>
          <a:p>
            <a:pPr marL="914400" lvl="1" indent="-514350">
              <a:buFont typeface="+mj-lt"/>
              <a:buAutoNum type="alphaLcParenR"/>
            </a:pPr>
            <a:r>
              <a:rPr lang="en-US" dirty="0"/>
              <a:t>Tell them to consult the manager’s handbook</a:t>
            </a:r>
          </a:p>
          <a:p>
            <a:pPr marL="914400" lvl="1" indent="-514350">
              <a:buFont typeface="+mj-lt"/>
              <a:buAutoNum type="alphaLcParenR"/>
            </a:pPr>
            <a:r>
              <a:rPr lang="en-US" dirty="0"/>
              <a:t>Create an outline or chart</a:t>
            </a:r>
          </a:p>
          <a:p>
            <a:pPr marL="914400" lvl="1" indent="-514350">
              <a:buFont typeface="+mj-lt"/>
              <a:buAutoNum type="alphaLcParenR"/>
            </a:pPr>
            <a:r>
              <a:rPr lang="en-US" dirty="0"/>
              <a:t>Send an email with details</a:t>
            </a:r>
          </a:p>
          <a:p>
            <a:pPr marL="914400" lvl="1" indent="-514350">
              <a:buFont typeface="+mj-lt"/>
              <a:buAutoNum type="alphaLcParenR"/>
            </a:pPr>
            <a:r>
              <a:rPr lang="en-US" dirty="0"/>
              <a:t>Discuss verbally in a brief meeting</a:t>
            </a:r>
          </a:p>
          <a:p>
            <a:endParaRPr lang="en-US" dirty="0"/>
          </a:p>
        </p:txBody>
      </p:sp>
    </p:spTree>
    <p:extLst>
      <p:ext uri="{BB962C8B-B14F-4D97-AF65-F5344CB8AC3E}">
        <p14:creationId xmlns:p14="http://schemas.microsoft.com/office/powerpoint/2010/main" val="2425587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70000" lnSpcReduction="20000"/>
          </a:bodyPr>
          <a:lstStyle/>
          <a:p>
            <a:pPr lvl="0"/>
            <a:r>
              <a:rPr lang="en-US" dirty="0"/>
              <a:t>5.  When creating a shared vision plan, the main focus should be on what?</a:t>
            </a:r>
          </a:p>
          <a:p>
            <a:pPr lvl="0"/>
            <a:endParaRPr lang="en-US" dirty="0"/>
          </a:p>
          <a:p>
            <a:pPr marL="971550" lvl="1" indent="-514350">
              <a:buFont typeface="+mj-lt"/>
              <a:buAutoNum type="alphaLcParenR"/>
            </a:pPr>
            <a:r>
              <a:rPr lang="en-US" dirty="0"/>
              <a:t>Timing</a:t>
            </a:r>
          </a:p>
          <a:p>
            <a:pPr marL="971550" lvl="1" indent="-514350">
              <a:buFont typeface="+mj-lt"/>
              <a:buAutoNum type="alphaLcParenR"/>
            </a:pPr>
            <a:r>
              <a:rPr lang="en-US" dirty="0"/>
              <a:t>The manager’s new team</a:t>
            </a:r>
          </a:p>
          <a:p>
            <a:pPr marL="971550" lvl="1" indent="-514350">
              <a:buFont typeface="+mj-lt"/>
              <a:buAutoNum type="alphaLcParenR"/>
            </a:pPr>
            <a:r>
              <a:rPr lang="en-US" dirty="0"/>
              <a:t>Goals and future progress</a:t>
            </a:r>
          </a:p>
          <a:p>
            <a:pPr marL="971550" lvl="1" indent="-514350">
              <a:buFont typeface="+mj-lt"/>
              <a:buAutoNum type="alphaLcParenR"/>
            </a:pPr>
            <a:r>
              <a:rPr lang="en-US" dirty="0"/>
              <a:t>Previous mistakes</a:t>
            </a:r>
          </a:p>
          <a:p>
            <a:pPr lvl="1"/>
            <a:endParaRPr lang="en-US" dirty="0"/>
          </a:p>
          <a:p>
            <a:pPr lvl="0"/>
            <a:r>
              <a:rPr lang="en-US" dirty="0"/>
              <a:t>6.  One of the final steps of the vision plan is what?</a:t>
            </a:r>
          </a:p>
          <a:p>
            <a:pPr lvl="0"/>
            <a:endParaRPr lang="en-US" dirty="0"/>
          </a:p>
          <a:p>
            <a:pPr marL="971550" lvl="1" indent="-514350">
              <a:buFont typeface="+mj-lt"/>
              <a:buAutoNum type="alphaLcParenR"/>
            </a:pPr>
            <a:r>
              <a:rPr lang="en-US" dirty="0"/>
              <a:t>Schedule periodic follow ups</a:t>
            </a:r>
          </a:p>
          <a:p>
            <a:pPr marL="971550" lvl="1" indent="-514350">
              <a:buFont typeface="+mj-lt"/>
              <a:buAutoNum type="alphaLcParenR"/>
            </a:pPr>
            <a:r>
              <a:rPr lang="en-US" dirty="0"/>
              <a:t>Tell the manager what is expected of them</a:t>
            </a:r>
          </a:p>
          <a:p>
            <a:pPr marL="971550" lvl="1" indent="-514350">
              <a:buFont typeface="+mj-lt"/>
              <a:buAutoNum type="alphaLcParenR"/>
            </a:pPr>
            <a:r>
              <a:rPr lang="en-US" dirty="0"/>
              <a:t>The manager explains what he wants to achieve</a:t>
            </a:r>
          </a:p>
          <a:p>
            <a:pPr marL="971550" lvl="1" indent="-514350">
              <a:buFont typeface="+mj-lt"/>
              <a:buAutoNum type="alphaLcParenR"/>
            </a:pPr>
            <a:r>
              <a:rPr lang="en-US" dirty="0"/>
              <a:t>Both parties get to introduce themselves</a:t>
            </a:r>
          </a:p>
          <a:p>
            <a:endParaRPr lang="en-US" dirty="0"/>
          </a:p>
        </p:txBody>
      </p:sp>
    </p:spTree>
    <p:extLst>
      <p:ext uri="{BB962C8B-B14F-4D97-AF65-F5344CB8AC3E}">
        <p14:creationId xmlns:p14="http://schemas.microsoft.com/office/powerpoint/2010/main" val="9459014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70000" lnSpcReduction="20000"/>
          </a:bodyPr>
          <a:lstStyle/>
          <a:p>
            <a:pPr lvl="0"/>
            <a:r>
              <a:rPr lang="en-US" dirty="0"/>
              <a:t>7.  What is one way to measure if a manager is ready for more responsibility?</a:t>
            </a:r>
          </a:p>
          <a:p>
            <a:pPr lvl="0"/>
            <a:endParaRPr lang="en-US" dirty="0"/>
          </a:p>
          <a:p>
            <a:pPr marL="971550" lvl="1" indent="-514350">
              <a:buFont typeface="+mj-lt"/>
              <a:buAutoNum type="alphaLcParenR"/>
            </a:pPr>
            <a:r>
              <a:rPr lang="en-US" dirty="0"/>
              <a:t>Ask them if they are ready for something new</a:t>
            </a:r>
          </a:p>
          <a:p>
            <a:pPr marL="971550" lvl="1" indent="-514350">
              <a:buFont typeface="+mj-lt"/>
              <a:buAutoNum type="alphaLcParenR"/>
            </a:pPr>
            <a:r>
              <a:rPr lang="en-US" dirty="0"/>
              <a:t>Let him have it and see how he does</a:t>
            </a:r>
          </a:p>
          <a:p>
            <a:pPr marL="971550" lvl="1" indent="-514350">
              <a:buFont typeface="+mj-lt"/>
              <a:buAutoNum type="alphaLcParenR"/>
            </a:pPr>
            <a:r>
              <a:rPr lang="en-US" dirty="0"/>
              <a:t>Monitor their progress over a period of time</a:t>
            </a:r>
          </a:p>
          <a:p>
            <a:pPr marL="971550" lvl="1" indent="-514350">
              <a:buFont typeface="+mj-lt"/>
              <a:buAutoNum type="alphaLcParenR"/>
            </a:pPr>
            <a:r>
              <a:rPr lang="en-US" dirty="0"/>
              <a:t>Ask his employees how he is doing</a:t>
            </a:r>
          </a:p>
          <a:p>
            <a:pPr lvl="1"/>
            <a:endParaRPr lang="en-US" dirty="0"/>
          </a:p>
          <a:p>
            <a:pPr lvl="0"/>
            <a:r>
              <a:rPr lang="en-US" dirty="0"/>
              <a:t>8.  The more a manager succeeds the more _______ they will get.</a:t>
            </a:r>
          </a:p>
          <a:p>
            <a:pPr lvl="0"/>
            <a:endParaRPr lang="en-US" dirty="0"/>
          </a:p>
          <a:p>
            <a:pPr marL="971550" lvl="1" indent="-514350">
              <a:buFont typeface="+mj-lt"/>
              <a:buAutoNum type="alphaLcParenR"/>
            </a:pPr>
            <a:r>
              <a:rPr lang="en-US" dirty="0"/>
              <a:t>Trouble</a:t>
            </a:r>
          </a:p>
          <a:p>
            <a:pPr marL="971550" lvl="1" indent="-514350">
              <a:buFont typeface="+mj-lt"/>
              <a:buAutoNum type="alphaLcParenR"/>
            </a:pPr>
            <a:r>
              <a:rPr lang="en-US" dirty="0"/>
              <a:t>Friendly</a:t>
            </a:r>
          </a:p>
          <a:p>
            <a:pPr marL="971550" lvl="1" indent="-514350">
              <a:buFont typeface="+mj-lt"/>
              <a:buAutoNum type="alphaLcParenR"/>
            </a:pPr>
            <a:r>
              <a:rPr lang="en-US" dirty="0"/>
              <a:t>Bored</a:t>
            </a:r>
          </a:p>
          <a:p>
            <a:pPr marL="971550" lvl="1" indent="-514350">
              <a:buFont typeface="+mj-lt"/>
              <a:buAutoNum type="alphaLcParenR"/>
            </a:pPr>
            <a:r>
              <a:rPr lang="en-US" dirty="0"/>
              <a:t>Responsibilities</a:t>
            </a:r>
          </a:p>
          <a:p>
            <a:endParaRPr lang="en-US" dirty="0"/>
          </a:p>
        </p:txBody>
      </p:sp>
    </p:spTree>
    <p:extLst>
      <p:ext uri="{BB962C8B-B14F-4D97-AF65-F5344CB8AC3E}">
        <p14:creationId xmlns:p14="http://schemas.microsoft.com/office/powerpoint/2010/main" val="9459014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70000" lnSpcReduction="20000"/>
          </a:bodyPr>
          <a:lstStyle/>
          <a:p>
            <a:pPr lvl="0"/>
            <a:r>
              <a:rPr lang="en-US" dirty="0"/>
              <a:t>9.  What department did Angela hire Jeffrey to manage?</a:t>
            </a:r>
          </a:p>
          <a:p>
            <a:pPr lvl="0"/>
            <a:endParaRPr lang="en-US" dirty="0"/>
          </a:p>
          <a:p>
            <a:pPr marL="971550" lvl="1" indent="-514350">
              <a:buFont typeface="+mj-lt"/>
              <a:buAutoNum type="alphaLcParenR"/>
            </a:pPr>
            <a:r>
              <a:rPr lang="en-US" dirty="0"/>
              <a:t>Accounting</a:t>
            </a:r>
          </a:p>
          <a:p>
            <a:pPr marL="971550" lvl="1" indent="-514350">
              <a:buFont typeface="+mj-lt"/>
              <a:buAutoNum type="alphaLcParenR"/>
            </a:pPr>
            <a:r>
              <a:rPr lang="en-US" dirty="0"/>
              <a:t>Sales</a:t>
            </a:r>
          </a:p>
          <a:p>
            <a:pPr marL="971550" lvl="1" indent="-514350">
              <a:buFont typeface="+mj-lt"/>
              <a:buAutoNum type="alphaLcParenR"/>
            </a:pPr>
            <a:r>
              <a:rPr lang="en-US" dirty="0"/>
              <a:t>Marketing</a:t>
            </a:r>
          </a:p>
          <a:p>
            <a:pPr marL="971550" lvl="1" indent="-514350">
              <a:buFont typeface="+mj-lt"/>
              <a:buAutoNum type="alphaLcParenR"/>
            </a:pPr>
            <a:r>
              <a:rPr lang="en-US" dirty="0"/>
              <a:t>Billing</a:t>
            </a:r>
          </a:p>
          <a:p>
            <a:pPr lvl="1"/>
            <a:endParaRPr lang="en-US" dirty="0"/>
          </a:p>
          <a:p>
            <a:pPr lvl="0"/>
            <a:r>
              <a:rPr lang="en-US" dirty="0"/>
              <a:t>10. What was one of the first actions Angela did with Jeffrey as a new manager?</a:t>
            </a:r>
          </a:p>
          <a:p>
            <a:pPr lvl="0"/>
            <a:endParaRPr lang="en-US" dirty="0"/>
          </a:p>
          <a:p>
            <a:pPr marL="971550" lvl="1" indent="-514350">
              <a:buFont typeface="+mj-lt"/>
              <a:buAutoNum type="alphaLcParenR"/>
            </a:pPr>
            <a:r>
              <a:rPr lang="en-US" dirty="0"/>
              <a:t>Set goals together</a:t>
            </a:r>
          </a:p>
          <a:p>
            <a:pPr marL="971550" lvl="1" indent="-514350">
              <a:buFont typeface="+mj-lt"/>
              <a:buAutoNum type="alphaLcParenR"/>
            </a:pPr>
            <a:r>
              <a:rPr lang="en-US" dirty="0"/>
              <a:t>Told him when he could take his breaks</a:t>
            </a:r>
          </a:p>
          <a:p>
            <a:pPr marL="971550" lvl="1" indent="-514350">
              <a:buFont typeface="+mj-lt"/>
              <a:buAutoNum type="alphaLcParenR"/>
            </a:pPr>
            <a:r>
              <a:rPr lang="en-US" dirty="0"/>
              <a:t>Gave him a tour of the office</a:t>
            </a:r>
          </a:p>
          <a:p>
            <a:pPr marL="971550" lvl="1" indent="-514350">
              <a:buFont typeface="+mj-lt"/>
              <a:buAutoNum type="alphaLcParenR"/>
            </a:pPr>
            <a:r>
              <a:rPr lang="en-US" dirty="0"/>
              <a:t>Showed him where his desk was</a:t>
            </a:r>
          </a:p>
          <a:p>
            <a:endParaRPr lang="en-US" dirty="0"/>
          </a:p>
        </p:txBody>
      </p:sp>
    </p:spTree>
    <p:extLst>
      <p:ext uri="{BB962C8B-B14F-4D97-AF65-F5344CB8AC3E}">
        <p14:creationId xmlns:p14="http://schemas.microsoft.com/office/powerpoint/2010/main" val="945901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70000" lnSpcReduction="20000"/>
          </a:bodyPr>
          <a:lstStyle/>
          <a:p>
            <a:pPr lvl="0"/>
            <a:r>
              <a:rPr lang="en-US" dirty="0"/>
              <a:t>1.  What is a benefit of making manager goals from the beginning?</a:t>
            </a:r>
          </a:p>
          <a:p>
            <a:pPr lvl="0"/>
            <a:endParaRPr lang="en-US" dirty="0"/>
          </a:p>
          <a:p>
            <a:pPr marL="914400" lvl="1" indent="-514350">
              <a:buFont typeface="+mj-lt"/>
              <a:buAutoNum type="alphaLcParenR"/>
            </a:pPr>
            <a:r>
              <a:rPr lang="en-US" dirty="0">
                <a:solidFill>
                  <a:srgbClr val="FF0000"/>
                </a:solidFill>
              </a:rPr>
              <a:t>Allows the manager something to work toward</a:t>
            </a:r>
          </a:p>
          <a:p>
            <a:pPr marL="914400" lvl="1" indent="-514350">
              <a:buFont typeface="+mj-lt"/>
              <a:buAutoNum type="alphaLcParenR"/>
            </a:pPr>
            <a:r>
              <a:rPr lang="en-US" dirty="0"/>
              <a:t>It tells the supervisor how serious they are</a:t>
            </a:r>
          </a:p>
          <a:p>
            <a:pPr marL="914400" lvl="1" indent="-514350">
              <a:buFont typeface="+mj-lt"/>
              <a:buAutoNum type="alphaLcParenR"/>
            </a:pPr>
            <a:r>
              <a:rPr lang="en-US" dirty="0"/>
              <a:t>They can come back and change them later</a:t>
            </a:r>
          </a:p>
          <a:p>
            <a:pPr marL="914400" lvl="1" indent="-514350">
              <a:buFont typeface="+mj-lt"/>
              <a:buAutoNum type="alphaLcParenR"/>
            </a:pPr>
            <a:r>
              <a:rPr lang="en-US" dirty="0"/>
              <a:t>It looks good on their evaluation</a:t>
            </a:r>
          </a:p>
          <a:p>
            <a:pPr lvl="0"/>
            <a:endParaRPr lang="en-US" dirty="0"/>
          </a:p>
          <a:p>
            <a:pPr lvl="0"/>
            <a:r>
              <a:rPr lang="en-US" dirty="0"/>
              <a:t>2.  When making goals, it is important to be _________ about what is wanted or needed.</a:t>
            </a:r>
          </a:p>
          <a:p>
            <a:pPr lvl="0"/>
            <a:endParaRPr lang="en-US" dirty="0"/>
          </a:p>
          <a:p>
            <a:pPr marL="914400" lvl="1" indent="-514350">
              <a:buFont typeface="+mj-lt"/>
              <a:buAutoNum type="alphaLcParenR"/>
            </a:pPr>
            <a:r>
              <a:rPr lang="en-US" dirty="0"/>
              <a:t>Humorous</a:t>
            </a:r>
          </a:p>
          <a:p>
            <a:pPr marL="914400" lvl="1" indent="-514350">
              <a:buFont typeface="+mj-lt"/>
              <a:buAutoNum type="alphaLcParenR"/>
            </a:pPr>
            <a:r>
              <a:rPr lang="en-US" dirty="0"/>
              <a:t>Vague</a:t>
            </a:r>
          </a:p>
          <a:p>
            <a:pPr marL="914400" lvl="1" indent="-514350">
              <a:buFont typeface="+mj-lt"/>
              <a:buAutoNum type="alphaLcParenR"/>
            </a:pPr>
            <a:r>
              <a:rPr lang="en-US" dirty="0">
                <a:solidFill>
                  <a:srgbClr val="FF0000"/>
                </a:solidFill>
              </a:rPr>
              <a:t>Specific</a:t>
            </a:r>
          </a:p>
          <a:p>
            <a:pPr marL="914400" lvl="1" indent="-514350">
              <a:buFont typeface="+mj-lt"/>
              <a:buAutoNum type="alphaLcParenR"/>
            </a:pPr>
            <a:r>
              <a:rPr lang="en-US" dirty="0"/>
              <a:t>Serious</a:t>
            </a:r>
          </a:p>
          <a:p>
            <a:endParaRPr lang="en-US" dirty="0"/>
          </a:p>
        </p:txBody>
      </p:sp>
    </p:spTree>
    <p:extLst>
      <p:ext uri="{BB962C8B-B14F-4D97-AF65-F5344CB8AC3E}">
        <p14:creationId xmlns:p14="http://schemas.microsoft.com/office/powerpoint/2010/main" val="1663561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62500" lnSpcReduction="20000"/>
          </a:bodyPr>
          <a:lstStyle/>
          <a:p>
            <a:pPr lvl="0"/>
            <a:r>
              <a:rPr lang="en-US" dirty="0"/>
              <a:t>3.  What is one benefit of establishing a new manager’s authority upon hire?</a:t>
            </a:r>
          </a:p>
          <a:p>
            <a:pPr lvl="0"/>
            <a:endParaRPr lang="en-US" dirty="0"/>
          </a:p>
          <a:p>
            <a:pPr marL="971550" lvl="1" indent="-514350">
              <a:buFont typeface="+mj-lt"/>
              <a:buAutoNum type="alphaLcParenR"/>
            </a:pPr>
            <a:r>
              <a:rPr lang="en-US" dirty="0"/>
              <a:t>They can argue their points now rather than later</a:t>
            </a:r>
          </a:p>
          <a:p>
            <a:pPr marL="971550" lvl="1" indent="-514350">
              <a:buFont typeface="+mj-lt"/>
              <a:buAutoNum type="alphaLcParenR"/>
            </a:pPr>
            <a:r>
              <a:rPr lang="en-US" dirty="0"/>
              <a:t>They know who to answer to if they have any problems</a:t>
            </a:r>
          </a:p>
          <a:p>
            <a:pPr marL="971550" lvl="1" indent="-514350">
              <a:buFont typeface="+mj-lt"/>
              <a:buAutoNum type="alphaLcParenR"/>
            </a:pPr>
            <a:r>
              <a:rPr lang="en-US" dirty="0"/>
              <a:t>They will know what they are supposed to do</a:t>
            </a:r>
          </a:p>
          <a:p>
            <a:pPr marL="971550" lvl="1" indent="-514350">
              <a:buFont typeface="+mj-lt"/>
              <a:buAutoNum type="alphaLcParenR"/>
            </a:pPr>
            <a:r>
              <a:rPr lang="en-US" dirty="0">
                <a:solidFill>
                  <a:srgbClr val="FF0000"/>
                </a:solidFill>
              </a:rPr>
              <a:t>They are aware of what they can or cannot do from the beginning</a:t>
            </a:r>
          </a:p>
          <a:p>
            <a:pPr lvl="1"/>
            <a:endParaRPr lang="en-US" dirty="0"/>
          </a:p>
          <a:p>
            <a:pPr lvl="0"/>
            <a:r>
              <a:rPr lang="en-US" dirty="0"/>
              <a:t>4.  What is one way to outline a new manager’s authority in the workplace?</a:t>
            </a:r>
          </a:p>
          <a:p>
            <a:pPr lvl="0"/>
            <a:endParaRPr lang="en-US" dirty="0"/>
          </a:p>
          <a:p>
            <a:pPr marL="914400" lvl="1" indent="-514350">
              <a:buFont typeface="+mj-lt"/>
              <a:buAutoNum type="alphaLcParenR"/>
            </a:pPr>
            <a:r>
              <a:rPr lang="en-US" dirty="0"/>
              <a:t>Tell them to consult the manager’s handbook</a:t>
            </a:r>
          </a:p>
          <a:p>
            <a:pPr marL="914400" lvl="1" indent="-514350">
              <a:buFont typeface="+mj-lt"/>
              <a:buAutoNum type="alphaLcParenR"/>
            </a:pPr>
            <a:r>
              <a:rPr lang="en-US" dirty="0">
                <a:solidFill>
                  <a:srgbClr val="FF0000"/>
                </a:solidFill>
              </a:rPr>
              <a:t>Create an outline or chart</a:t>
            </a:r>
          </a:p>
          <a:p>
            <a:pPr marL="914400" lvl="1" indent="-514350">
              <a:buFont typeface="+mj-lt"/>
              <a:buAutoNum type="alphaLcParenR"/>
            </a:pPr>
            <a:r>
              <a:rPr lang="en-US" dirty="0"/>
              <a:t>Send an email with details</a:t>
            </a:r>
          </a:p>
          <a:p>
            <a:pPr marL="914400" lvl="1" indent="-514350">
              <a:buFont typeface="+mj-lt"/>
              <a:buAutoNum type="alphaLcParenR"/>
            </a:pPr>
            <a:r>
              <a:rPr lang="en-US" dirty="0"/>
              <a:t>Discuss verbally in a brief meeting</a:t>
            </a:r>
          </a:p>
          <a:p>
            <a:endParaRPr lang="en-US" dirty="0"/>
          </a:p>
        </p:txBody>
      </p:sp>
    </p:spTree>
    <p:extLst>
      <p:ext uri="{BB962C8B-B14F-4D97-AF65-F5344CB8AC3E}">
        <p14:creationId xmlns:p14="http://schemas.microsoft.com/office/powerpoint/2010/main" val="10186387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70000" lnSpcReduction="20000"/>
          </a:bodyPr>
          <a:lstStyle/>
          <a:p>
            <a:pPr lvl="0"/>
            <a:r>
              <a:rPr lang="en-US" dirty="0"/>
              <a:t>5.  When creating a shared vision plan, the main focus should be on what?</a:t>
            </a:r>
          </a:p>
          <a:p>
            <a:pPr lvl="0"/>
            <a:endParaRPr lang="en-US" dirty="0"/>
          </a:p>
          <a:p>
            <a:pPr marL="971550" lvl="1" indent="-514350">
              <a:buFont typeface="+mj-lt"/>
              <a:buAutoNum type="alphaLcParenR"/>
            </a:pPr>
            <a:r>
              <a:rPr lang="en-US" dirty="0"/>
              <a:t>Timing</a:t>
            </a:r>
          </a:p>
          <a:p>
            <a:pPr marL="971550" lvl="1" indent="-514350">
              <a:buFont typeface="+mj-lt"/>
              <a:buAutoNum type="alphaLcParenR"/>
            </a:pPr>
            <a:r>
              <a:rPr lang="en-US" dirty="0"/>
              <a:t>The manager’s new team</a:t>
            </a:r>
          </a:p>
          <a:p>
            <a:pPr marL="971550" lvl="1" indent="-514350">
              <a:buFont typeface="+mj-lt"/>
              <a:buAutoNum type="alphaLcParenR"/>
            </a:pPr>
            <a:r>
              <a:rPr lang="en-US" dirty="0">
                <a:solidFill>
                  <a:srgbClr val="FF0000"/>
                </a:solidFill>
              </a:rPr>
              <a:t>Goals and future progress</a:t>
            </a:r>
          </a:p>
          <a:p>
            <a:pPr marL="971550" lvl="1" indent="-514350">
              <a:buFont typeface="+mj-lt"/>
              <a:buAutoNum type="alphaLcParenR"/>
            </a:pPr>
            <a:r>
              <a:rPr lang="en-US" dirty="0"/>
              <a:t>Previous mistakes</a:t>
            </a:r>
          </a:p>
          <a:p>
            <a:pPr lvl="1"/>
            <a:endParaRPr lang="en-US" dirty="0"/>
          </a:p>
          <a:p>
            <a:pPr lvl="0"/>
            <a:r>
              <a:rPr lang="en-US" dirty="0"/>
              <a:t>6.  One of the final steps of the vision plan is what?</a:t>
            </a:r>
          </a:p>
          <a:p>
            <a:pPr lvl="0"/>
            <a:endParaRPr lang="en-US" dirty="0"/>
          </a:p>
          <a:p>
            <a:pPr marL="971550" lvl="1" indent="-514350">
              <a:buFont typeface="+mj-lt"/>
              <a:buAutoNum type="alphaLcParenR"/>
            </a:pPr>
            <a:r>
              <a:rPr lang="en-US" dirty="0">
                <a:solidFill>
                  <a:srgbClr val="FF0000"/>
                </a:solidFill>
              </a:rPr>
              <a:t>Schedule periodic follow ups</a:t>
            </a:r>
          </a:p>
          <a:p>
            <a:pPr marL="971550" lvl="1" indent="-514350">
              <a:buFont typeface="+mj-lt"/>
              <a:buAutoNum type="alphaLcParenR"/>
            </a:pPr>
            <a:r>
              <a:rPr lang="en-US" dirty="0"/>
              <a:t>Tell the manager what is expected of them</a:t>
            </a:r>
          </a:p>
          <a:p>
            <a:pPr marL="971550" lvl="1" indent="-514350">
              <a:buFont typeface="+mj-lt"/>
              <a:buAutoNum type="alphaLcParenR"/>
            </a:pPr>
            <a:r>
              <a:rPr lang="en-US" dirty="0"/>
              <a:t>The manager explains what he wants to achieve</a:t>
            </a:r>
          </a:p>
          <a:p>
            <a:pPr marL="971550" lvl="1" indent="-514350">
              <a:buFont typeface="+mj-lt"/>
              <a:buAutoNum type="alphaLcParenR"/>
            </a:pPr>
            <a:r>
              <a:rPr lang="en-US" dirty="0"/>
              <a:t>Both parties get to introduce themselves</a:t>
            </a:r>
          </a:p>
          <a:p>
            <a:endParaRPr lang="en-US" dirty="0"/>
          </a:p>
        </p:txBody>
      </p:sp>
    </p:spTree>
    <p:extLst>
      <p:ext uri="{BB962C8B-B14F-4D97-AF65-F5344CB8AC3E}">
        <p14:creationId xmlns:p14="http://schemas.microsoft.com/office/powerpoint/2010/main" val="2174625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70000" lnSpcReduction="20000"/>
          </a:bodyPr>
          <a:lstStyle/>
          <a:p>
            <a:pPr lvl="0"/>
            <a:r>
              <a:rPr lang="en-US" dirty="0"/>
              <a:t>7.  What is one way to measure if a manager is ready for more responsibility?</a:t>
            </a:r>
          </a:p>
          <a:p>
            <a:pPr lvl="0"/>
            <a:endParaRPr lang="en-US" dirty="0"/>
          </a:p>
          <a:p>
            <a:pPr marL="971550" lvl="1" indent="-514350">
              <a:buFont typeface="+mj-lt"/>
              <a:buAutoNum type="alphaLcParenR"/>
            </a:pPr>
            <a:r>
              <a:rPr lang="en-US" dirty="0"/>
              <a:t>Ask them if they are ready for something new</a:t>
            </a:r>
          </a:p>
          <a:p>
            <a:pPr marL="971550" lvl="1" indent="-514350">
              <a:buFont typeface="+mj-lt"/>
              <a:buAutoNum type="alphaLcParenR"/>
            </a:pPr>
            <a:r>
              <a:rPr lang="en-US" dirty="0"/>
              <a:t>Let him have it and see how he does</a:t>
            </a:r>
          </a:p>
          <a:p>
            <a:pPr marL="971550" lvl="1" indent="-514350">
              <a:buFont typeface="+mj-lt"/>
              <a:buAutoNum type="alphaLcParenR"/>
            </a:pPr>
            <a:r>
              <a:rPr lang="en-US" dirty="0">
                <a:solidFill>
                  <a:srgbClr val="FF0000"/>
                </a:solidFill>
              </a:rPr>
              <a:t>Monitor their progress over a period of time</a:t>
            </a:r>
          </a:p>
          <a:p>
            <a:pPr marL="971550" lvl="1" indent="-514350">
              <a:buFont typeface="+mj-lt"/>
              <a:buAutoNum type="alphaLcParenR"/>
            </a:pPr>
            <a:r>
              <a:rPr lang="en-US" dirty="0"/>
              <a:t>Ask his employees how he is doing</a:t>
            </a:r>
          </a:p>
          <a:p>
            <a:pPr lvl="1"/>
            <a:endParaRPr lang="en-US" dirty="0"/>
          </a:p>
          <a:p>
            <a:pPr lvl="0"/>
            <a:r>
              <a:rPr lang="en-US" dirty="0"/>
              <a:t>8.  The more a manager succeeds the more _______ they will get.</a:t>
            </a:r>
          </a:p>
          <a:p>
            <a:pPr lvl="0"/>
            <a:endParaRPr lang="en-US" dirty="0"/>
          </a:p>
          <a:p>
            <a:pPr marL="971550" lvl="1" indent="-514350">
              <a:buFont typeface="+mj-lt"/>
              <a:buAutoNum type="alphaLcParenR"/>
            </a:pPr>
            <a:r>
              <a:rPr lang="en-US" dirty="0"/>
              <a:t>Trouble</a:t>
            </a:r>
          </a:p>
          <a:p>
            <a:pPr marL="971550" lvl="1" indent="-514350">
              <a:buFont typeface="+mj-lt"/>
              <a:buAutoNum type="alphaLcParenR"/>
            </a:pPr>
            <a:r>
              <a:rPr lang="en-US" dirty="0"/>
              <a:t>Friendly</a:t>
            </a:r>
          </a:p>
          <a:p>
            <a:pPr marL="971550" lvl="1" indent="-514350">
              <a:buFont typeface="+mj-lt"/>
              <a:buAutoNum type="alphaLcParenR"/>
            </a:pPr>
            <a:r>
              <a:rPr lang="en-US" dirty="0"/>
              <a:t>Bored</a:t>
            </a:r>
          </a:p>
          <a:p>
            <a:pPr marL="971550" lvl="1" indent="-514350">
              <a:buFont typeface="+mj-lt"/>
              <a:buAutoNum type="alphaLcParenR"/>
            </a:pPr>
            <a:r>
              <a:rPr lang="en-US" dirty="0">
                <a:solidFill>
                  <a:srgbClr val="FF0000"/>
                </a:solidFill>
              </a:rPr>
              <a:t>Responsibilities</a:t>
            </a:r>
          </a:p>
          <a:p>
            <a:endParaRPr lang="en-US" dirty="0"/>
          </a:p>
        </p:txBody>
      </p:sp>
    </p:spTree>
    <p:extLst>
      <p:ext uri="{BB962C8B-B14F-4D97-AF65-F5344CB8AC3E}">
        <p14:creationId xmlns:p14="http://schemas.microsoft.com/office/powerpoint/2010/main" val="3135152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41792697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Module Two: Review Questions</a:t>
            </a:r>
          </a:p>
        </p:txBody>
      </p:sp>
      <p:sp>
        <p:nvSpPr>
          <p:cNvPr id="9219" name="Content Placeholder 2"/>
          <p:cNvSpPr>
            <a:spLocks noGrp="1"/>
          </p:cNvSpPr>
          <p:nvPr>
            <p:ph idx="1"/>
          </p:nvPr>
        </p:nvSpPr>
        <p:spPr/>
        <p:txBody>
          <a:bodyPr>
            <a:normAutofit fontScale="70000" lnSpcReduction="20000"/>
          </a:bodyPr>
          <a:lstStyle/>
          <a:p>
            <a:pPr lvl="0"/>
            <a:r>
              <a:rPr lang="en-US" dirty="0"/>
              <a:t>9.  What department did Angela hire Jeffrey to manage?</a:t>
            </a:r>
          </a:p>
          <a:p>
            <a:pPr lvl="0"/>
            <a:endParaRPr lang="en-US" dirty="0"/>
          </a:p>
          <a:p>
            <a:pPr marL="971550" lvl="1" indent="-514350">
              <a:buFont typeface="+mj-lt"/>
              <a:buAutoNum type="alphaLcParenR"/>
            </a:pPr>
            <a:r>
              <a:rPr lang="en-US" dirty="0"/>
              <a:t>Accounting</a:t>
            </a:r>
          </a:p>
          <a:p>
            <a:pPr marL="971550" lvl="1" indent="-514350">
              <a:buFont typeface="+mj-lt"/>
              <a:buAutoNum type="alphaLcParenR"/>
            </a:pPr>
            <a:r>
              <a:rPr lang="en-US" dirty="0">
                <a:solidFill>
                  <a:srgbClr val="FF0000"/>
                </a:solidFill>
              </a:rPr>
              <a:t>Sales</a:t>
            </a:r>
          </a:p>
          <a:p>
            <a:pPr marL="971550" lvl="1" indent="-514350">
              <a:buFont typeface="+mj-lt"/>
              <a:buAutoNum type="alphaLcParenR"/>
            </a:pPr>
            <a:r>
              <a:rPr lang="en-US" dirty="0"/>
              <a:t>Marketing</a:t>
            </a:r>
          </a:p>
          <a:p>
            <a:pPr marL="971550" lvl="1" indent="-514350">
              <a:buFont typeface="+mj-lt"/>
              <a:buAutoNum type="alphaLcParenR"/>
            </a:pPr>
            <a:r>
              <a:rPr lang="en-US" dirty="0"/>
              <a:t>Billing</a:t>
            </a:r>
          </a:p>
          <a:p>
            <a:pPr lvl="1"/>
            <a:endParaRPr lang="en-US" dirty="0"/>
          </a:p>
          <a:p>
            <a:pPr lvl="0"/>
            <a:r>
              <a:rPr lang="en-US" dirty="0"/>
              <a:t>10. What was one of the first actions Angela did with Jeffrey as a new manager?</a:t>
            </a:r>
          </a:p>
          <a:p>
            <a:pPr lvl="0"/>
            <a:endParaRPr lang="en-US" dirty="0"/>
          </a:p>
          <a:p>
            <a:pPr marL="971550" lvl="1" indent="-514350">
              <a:buFont typeface="+mj-lt"/>
              <a:buAutoNum type="alphaLcParenR"/>
            </a:pPr>
            <a:r>
              <a:rPr lang="en-US" dirty="0">
                <a:solidFill>
                  <a:srgbClr val="FF0000"/>
                </a:solidFill>
              </a:rPr>
              <a:t>Set goals together</a:t>
            </a:r>
          </a:p>
          <a:p>
            <a:pPr marL="971550" lvl="1" indent="-514350">
              <a:buFont typeface="+mj-lt"/>
              <a:buAutoNum type="alphaLcParenR"/>
            </a:pPr>
            <a:r>
              <a:rPr lang="en-US" dirty="0"/>
              <a:t>Told him when he could take his breaks</a:t>
            </a:r>
          </a:p>
          <a:p>
            <a:pPr marL="971550" lvl="1" indent="-514350">
              <a:buFont typeface="+mj-lt"/>
              <a:buAutoNum type="alphaLcParenR"/>
            </a:pPr>
            <a:r>
              <a:rPr lang="en-US" dirty="0"/>
              <a:t>Gave him a tour of the office</a:t>
            </a:r>
          </a:p>
          <a:p>
            <a:pPr marL="971550" lvl="1" indent="-514350">
              <a:buFont typeface="+mj-lt"/>
              <a:buAutoNum type="alphaLcParenR"/>
            </a:pPr>
            <a:r>
              <a:rPr lang="en-US" dirty="0"/>
              <a:t>Showed him where his desk was</a:t>
            </a:r>
          </a:p>
          <a:p>
            <a:endParaRPr lang="en-US" dirty="0"/>
          </a:p>
        </p:txBody>
      </p:sp>
    </p:spTree>
    <p:extLst>
      <p:ext uri="{BB962C8B-B14F-4D97-AF65-F5344CB8AC3E}">
        <p14:creationId xmlns:p14="http://schemas.microsoft.com/office/powerpoint/2010/main" val="4752330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r>
              <a:rPr lang="en-US" dirty="0"/>
              <a:t>Module Three: Coaching and Mentoring (I)</a:t>
            </a:r>
          </a:p>
        </p:txBody>
      </p:sp>
      <p:sp>
        <p:nvSpPr>
          <p:cNvPr id="10244"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sz="2400" i="1" dirty="0">
                <a:latin typeface="Cambria"/>
                <a:ea typeface="Times New Roman"/>
                <a:cs typeface="Calibri"/>
              </a:rPr>
              <a:t>The conventional definition of management is getting work done through people, but real management is developing people though work.</a:t>
            </a:r>
            <a:endParaRPr lang="en-US" sz="2400" dirty="0">
              <a:ea typeface="Times New Roman"/>
              <a:cs typeface="Calibri"/>
            </a:endParaRPr>
          </a:p>
          <a:p>
            <a:pPr marL="0" marR="0" algn="ctr">
              <a:lnSpc>
                <a:spcPct val="115000"/>
              </a:lnSpc>
              <a:spcBef>
                <a:spcPts val="0"/>
              </a:spcBef>
              <a:spcAft>
                <a:spcPts val="1000"/>
              </a:spcAft>
            </a:pPr>
            <a:r>
              <a:rPr lang="en-US" sz="2400" b="1" i="1" dirty="0">
                <a:latin typeface="Cambria"/>
                <a:ea typeface="Times New Roman"/>
                <a:cs typeface="Calibri"/>
              </a:rPr>
              <a:t>Agha Hasan Abedi</a:t>
            </a:r>
            <a:endParaRPr lang="en-US" sz="2400" dirty="0">
              <a:ea typeface="Times New Roman"/>
              <a:cs typeface="Calibri"/>
            </a:endParaRPr>
          </a:p>
          <a:p>
            <a:endParaRPr lang="en-US" sz="2400" dirty="0"/>
          </a:p>
        </p:txBody>
      </p:sp>
      <p:sp>
        <p:nvSpPr>
          <p:cNvPr id="10243" name="Content Placeholder 2"/>
          <p:cNvSpPr>
            <a:spLocks noGrp="1"/>
          </p:cNvSpPr>
          <p:nvPr>
            <p:ph type="body" sz="quarter" idx="11"/>
          </p:nvPr>
        </p:nvSpPr>
        <p:spPr/>
        <p:txBody>
          <a:bodyPr>
            <a:normAutofit fontScale="92500" lnSpcReduction="10000"/>
          </a:bodyPr>
          <a:lstStyle/>
          <a:p>
            <a:pPr marL="0"/>
            <a:r>
              <a:rPr lang="en-US" dirty="0"/>
              <a:t>Having a coach and mentor available is very helpful to a new employee’s career and success.  While a mentor and a coach are two different roles to play, they share some of the same characteristics that are meant to benefit the employee, such as giving career advice and being available to offer help when it is needed.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3C40EFC-388E-4FAC-BE49-F42BEA54F8F4}"/>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dirty="0"/>
              <a:t>Writing Performance Reviews</a:t>
            </a:r>
          </a:p>
        </p:txBody>
      </p:sp>
      <p:grpSp>
        <p:nvGrpSpPr>
          <p:cNvPr id="2" name="Group 1">
            <a:extLst>
              <a:ext uri="{FF2B5EF4-FFF2-40B4-BE49-F238E27FC236}">
                <a16:creationId xmlns:a16="http://schemas.microsoft.com/office/drawing/2014/main" id="{825C8FA7-D0DB-454A-9D33-45B0D0CF0250}"/>
              </a:ext>
            </a:extLst>
          </p:cNvPr>
          <p:cNvGrpSpPr/>
          <p:nvPr/>
        </p:nvGrpSpPr>
        <p:grpSpPr>
          <a:xfrm>
            <a:off x="457200" y="1609446"/>
            <a:ext cx="8229600" cy="4507470"/>
            <a:chOff x="457200" y="1609446"/>
            <a:chExt cx="8229600" cy="4507470"/>
          </a:xfrm>
        </p:grpSpPr>
        <p:sp>
          <p:nvSpPr>
            <p:cNvPr id="4" name="Freeform: Shape 3">
              <a:extLst>
                <a:ext uri="{FF2B5EF4-FFF2-40B4-BE49-F238E27FC236}">
                  <a16:creationId xmlns:a16="http://schemas.microsoft.com/office/drawing/2014/main" id="{671973F2-6CC2-4A8E-A4C7-3CEEF67C2B07}"/>
                </a:ext>
              </a:extLst>
            </p:cNvPr>
            <p:cNvSpPr/>
            <p:nvPr/>
          </p:nvSpPr>
          <p:spPr>
            <a:xfrm>
              <a:off x="457200" y="160944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Make a priority</a:t>
              </a:r>
            </a:p>
          </p:txBody>
        </p:sp>
        <p:sp>
          <p:nvSpPr>
            <p:cNvPr id="5" name="Freeform: Shape 4">
              <a:extLst>
                <a:ext uri="{FF2B5EF4-FFF2-40B4-BE49-F238E27FC236}">
                  <a16:creationId xmlns:a16="http://schemas.microsoft.com/office/drawing/2014/main" id="{FFA4C15B-0853-46D6-B555-F881A6EAB014}"/>
                </a:ext>
              </a:extLst>
            </p:cNvPr>
            <p:cNvSpPr/>
            <p:nvPr/>
          </p:nvSpPr>
          <p:spPr>
            <a:xfrm>
              <a:off x="457200" y="316761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Ono-on-one</a:t>
              </a:r>
            </a:p>
          </p:txBody>
        </p:sp>
        <p:sp>
          <p:nvSpPr>
            <p:cNvPr id="6" name="Freeform: Shape 5">
              <a:extLst>
                <a:ext uri="{FF2B5EF4-FFF2-40B4-BE49-F238E27FC236}">
                  <a16:creationId xmlns:a16="http://schemas.microsoft.com/office/drawing/2014/main" id="{D57EA2EB-FB65-4C8B-BE99-C4FC3AC5FA79}"/>
                </a:ext>
              </a:extLst>
            </p:cNvPr>
            <p:cNvSpPr/>
            <p:nvPr/>
          </p:nvSpPr>
          <p:spPr>
            <a:xfrm>
              <a:off x="457200" y="4725786"/>
              <a:ext cx="8229600" cy="1391130"/>
            </a:xfrm>
            <a:custGeom>
              <a:avLst/>
              <a:gdLst>
                <a:gd name="connsiteX0" fmla="*/ 0 w 8229600"/>
                <a:gd name="connsiteY0" fmla="*/ 231860 h 1391130"/>
                <a:gd name="connsiteX1" fmla="*/ 231860 w 8229600"/>
                <a:gd name="connsiteY1" fmla="*/ 0 h 1391130"/>
                <a:gd name="connsiteX2" fmla="*/ 7997740 w 8229600"/>
                <a:gd name="connsiteY2" fmla="*/ 0 h 1391130"/>
                <a:gd name="connsiteX3" fmla="*/ 8229600 w 8229600"/>
                <a:gd name="connsiteY3" fmla="*/ 231860 h 1391130"/>
                <a:gd name="connsiteX4" fmla="*/ 8229600 w 8229600"/>
                <a:gd name="connsiteY4" fmla="*/ 1159270 h 1391130"/>
                <a:gd name="connsiteX5" fmla="*/ 7997740 w 8229600"/>
                <a:gd name="connsiteY5" fmla="*/ 1391130 h 1391130"/>
                <a:gd name="connsiteX6" fmla="*/ 231860 w 8229600"/>
                <a:gd name="connsiteY6" fmla="*/ 1391130 h 1391130"/>
                <a:gd name="connsiteX7" fmla="*/ 0 w 8229600"/>
                <a:gd name="connsiteY7" fmla="*/ 1159270 h 1391130"/>
                <a:gd name="connsiteX8" fmla="*/ 0 w 8229600"/>
                <a:gd name="connsiteY8" fmla="*/ 231860 h 1391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91130">
                  <a:moveTo>
                    <a:pt x="0" y="231860"/>
                  </a:moveTo>
                  <a:cubicBezTo>
                    <a:pt x="0" y="103807"/>
                    <a:pt x="103807" y="0"/>
                    <a:pt x="231860" y="0"/>
                  </a:cubicBezTo>
                  <a:lnTo>
                    <a:pt x="7997740" y="0"/>
                  </a:lnTo>
                  <a:cubicBezTo>
                    <a:pt x="8125793" y="0"/>
                    <a:pt x="8229600" y="103807"/>
                    <a:pt x="8229600" y="231860"/>
                  </a:cubicBezTo>
                  <a:lnTo>
                    <a:pt x="8229600" y="1159270"/>
                  </a:lnTo>
                  <a:cubicBezTo>
                    <a:pt x="8229600" y="1287323"/>
                    <a:pt x="8125793" y="1391130"/>
                    <a:pt x="7997740" y="1391130"/>
                  </a:cubicBezTo>
                  <a:lnTo>
                    <a:pt x="231860" y="1391130"/>
                  </a:lnTo>
                  <a:cubicBezTo>
                    <a:pt x="103807" y="1391130"/>
                    <a:pt x="0" y="1287323"/>
                    <a:pt x="0" y="1159270"/>
                  </a:cubicBezTo>
                  <a:lnTo>
                    <a:pt x="0" y="23186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88889" tIns="288889" rIns="288889" bIns="288889" numCol="1" spcCol="1270" anchor="ctr" anchorCtr="0">
              <a:noAutofit/>
            </a:bodyPr>
            <a:lstStyle/>
            <a:p>
              <a:pPr marL="0" lvl="0" indent="0" algn="l" defTabSz="2578100">
                <a:lnSpc>
                  <a:spcPct val="90000"/>
                </a:lnSpc>
                <a:spcBef>
                  <a:spcPct val="0"/>
                </a:spcBef>
                <a:spcAft>
                  <a:spcPct val="35000"/>
                </a:spcAft>
                <a:buNone/>
              </a:pPr>
              <a:r>
                <a:rPr lang="en-US" sz="5800" kern="1200" dirty="0"/>
                <a:t>Tips for improvement</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0B2BD94-B851-4DA7-B927-90053E3207BC}"/>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noAutofit/>
          </a:bodyPr>
          <a:lstStyle/>
          <a:p>
            <a:r>
              <a:rPr lang="en-US" dirty="0"/>
              <a:t>Provide Clear and Timely Feedback</a:t>
            </a:r>
          </a:p>
        </p:txBody>
      </p:sp>
      <p:grpSp>
        <p:nvGrpSpPr>
          <p:cNvPr id="2" name="Group 1">
            <a:extLst>
              <a:ext uri="{FF2B5EF4-FFF2-40B4-BE49-F238E27FC236}">
                <a16:creationId xmlns:a16="http://schemas.microsoft.com/office/drawing/2014/main" id="{3C299F36-BD5E-489F-811B-D01CB5162852}"/>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49CA76FD-AD87-41E2-B038-C8EA440CF639}"/>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225455CF-FA14-4DCC-9AB9-E4B694156F69}"/>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Prepare and outline what you want to address</a:t>
              </a:r>
            </a:p>
          </p:txBody>
        </p:sp>
        <p:sp>
          <p:nvSpPr>
            <p:cNvPr id="6" name="Rectangle 5">
              <a:extLst>
                <a:ext uri="{FF2B5EF4-FFF2-40B4-BE49-F238E27FC236}">
                  <a16:creationId xmlns:a16="http://schemas.microsoft.com/office/drawing/2014/main" id="{A91185FC-BE50-4C50-BD1B-D95458D31214}"/>
                </a:ext>
              </a:extLst>
            </p:cNvPr>
            <p:cNvSpPr/>
            <p:nvPr/>
          </p:nvSpPr>
          <p:spPr>
            <a:xfrm>
              <a:off x="457200" y="3685701"/>
              <a:ext cx="8229600" cy="856800"/>
            </a:xfrm>
            <a:prstGeom prst="rect">
              <a:avLst/>
            </a:prstGeom>
            <a:noFill/>
          </p:spPr>
          <p:style>
            <a:lnRef idx="2">
              <a:schemeClr val="accent2">
                <a:hueOff val="2340759"/>
                <a:satOff val="-2919"/>
                <a:lumOff val="686"/>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D8525788-7FFE-45B2-AA0C-F25AFF3D795C}"/>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Identify the reason for feedback </a:t>
              </a:r>
            </a:p>
          </p:txBody>
        </p:sp>
        <p:sp>
          <p:nvSpPr>
            <p:cNvPr id="8" name="Rectangle 7">
              <a:extLst>
                <a:ext uri="{FF2B5EF4-FFF2-40B4-BE49-F238E27FC236}">
                  <a16:creationId xmlns:a16="http://schemas.microsoft.com/office/drawing/2014/main" id="{7DC21B00-BD42-49C0-9B7E-568FB042E028}"/>
                </a:ext>
              </a:extLst>
            </p:cNvPr>
            <p:cNvSpPr/>
            <p:nvPr/>
          </p:nvSpPr>
          <p:spPr>
            <a:xfrm>
              <a:off x="457200" y="5227941"/>
              <a:ext cx="8229600" cy="856800"/>
            </a:xfrm>
            <a:prstGeom prst="rect">
              <a:avLst/>
            </a:prstGeom>
            <a:noFill/>
          </p:spPr>
          <p:style>
            <a:lnRef idx="2">
              <a:schemeClr val="accent2">
                <a:hueOff val="4681519"/>
                <a:satOff val="-5839"/>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005B073F-169B-446E-9E51-5FA94F2CE588}"/>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Track each feedback session or meeting given</a:t>
              </a: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48903DF-609B-4B62-B6E7-DF30F735C631}"/>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noAutofit/>
          </a:bodyPr>
          <a:lstStyle/>
          <a:p>
            <a:r>
              <a:rPr lang="en-US" dirty="0"/>
              <a:t>Praise in Public, Criticize in Private</a:t>
            </a:r>
          </a:p>
        </p:txBody>
      </p:sp>
      <p:grpSp>
        <p:nvGrpSpPr>
          <p:cNvPr id="2" name="Group 1">
            <a:extLst>
              <a:ext uri="{FF2B5EF4-FFF2-40B4-BE49-F238E27FC236}">
                <a16:creationId xmlns:a16="http://schemas.microsoft.com/office/drawing/2014/main" id="{25711942-6BCF-420F-B3B5-8D3959814317}"/>
              </a:ext>
            </a:extLst>
          </p:cNvPr>
          <p:cNvGrpSpPr/>
          <p:nvPr/>
        </p:nvGrpSpPr>
        <p:grpSpPr>
          <a:xfrm>
            <a:off x="978299" y="1602409"/>
            <a:ext cx="7187400" cy="4521543"/>
            <a:chOff x="978299" y="1602409"/>
            <a:chExt cx="7187400" cy="4521543"/>
          </a:xfrm>
        </p:grpSpPr>
        <p:sp>
          <p:nvSpPr>
            <p:cNvPr id="4" name="Freeform: Shape 3">
              <a:extLst>
                <a:ext uri="{FF2B5EF4-FFF2-40B4-BE49-F238E27FC236}">
                  <a16:creationId xmlns:a16="http://schemas.microsoft.com/office/drawing/2014/main" id="{C7B98D5F-8422-4940-BE72-8250D64C58E8}"/>
                </a:ext>
              </a:extLst>
            </p:cNvPr>
            <p:cNvSpPr/>
            <p:nvPr/>
          </p:nvSpPr>
          <p:spPr>
            <a:xfrm>
              <a:off x="1176325" y="1602409"/>
              <a:ext cx="6791349" cy="1458562"/>
            </a:xfrm>
            <a:custGeom>
              <a:avLst/>
              <a:gdLst>
                <a:gd name="connsiteX0" fmla="*/ 0 w 6791349"/>
                <a:gd name="connsiteY0" fmla="*/ 0 h 1458562"/>
                <a:gd name="connsiteX1" fmla="*/ 6791349 w 6791349"/>
                <a:gd name="connsiteY1" fmla="*/ 0 h 1458562"/>
                <a:gd name="connsiteX2" fmla="*/ 6791349 w 6791349"/>
                <a:gd name="connsiteY2" fmla="*/ 1458562 h 1458562"/>
                <a:gd name="connsiteX3" fmla="*/ 0 w 6791349"/>
                <a:gd name="connsiteY3" fmla="*/ 1458562 h 1458562"/>
                <a:gd name="connsiteX4" fmla="*/ 0 w 6791349"/>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1349" h="1458562">
                  <a:moveTo>
                    <a:pt x="0" y="0"/>
                  </a:moveTo>
                  <a:lnTo>
                    <a:pt x="6791349" y="0"/>
                  </a:lnTo>
                  <a:lnTo>
                    <a:pt x="6791349"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Damage respect berating in public</a:t>
              </a:r>
            </a:p>
          </p:txBody>
        </p:sp>
        <p:sp>
          <p:nvSpPr>
            <p:cNvPr id="5" name="Freeform: Shape 4">
              <a:extLst>
                <a:ext uri="{FF2B5EF4-FFF2-40B4-BE49-F238E27FC236}">
                  <a16:creationId xmlns:a16="http://schemas.microsoft.com/office/drawing/2014/main" id="{F24817EC-3FB9-4DF2-8CC5-1D4ADFA35113}"/>
                </a:ext>
              </a:extLst>
            </p:cNvPr>
            <p:cNvSpPr/>
            <p:nvPr/>
          </p:nvSpPr>
          <p:spPr>
            <a:xfrm>
              <a:off x="2012850" y="3133900"/>
              <a:ext cx="5118299" cy="1458562"/>
            </a:xfrm>
            <a:custGeom>
              <a:avLst/>
              <a:gdLst>
                <a:gd name="connsiteX0" fmla="*/ 0 w 5118299"/>
                <a:gd name="connsiteY0" fmla="*/ 0 h 1458562"/>
                <a:gd name="connsiteX1" fmla="*/ 5118299 w 5118299"/>
                <a:gd name="connsiteY1" fmla="*/ 0 h 1458562"/>
                <a:gd name="connsiteX2" fmla="*/ 5118299 w 5118299"/>
                <a:gd name="connsiteY2" fmla="*/ 1458562 h 1458562"/>
                <a:gd name="connsiteX3" fmla="*/ 0 w 5118299"/>
                <a:gd name="connsiteY3" fmla="*/ 1458562 h 1458562"/>
                <a:gd name="connsiteX4" fmla="*/ 0 w 5118299"/>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8299" h="1458562">
                  <a:moveTo>
                    <a:pt x="0" y="0"/>
                  </a:moveTo>
                  <a:lnTo>
                    <a:pt x="5118299" y="0"/>
                  </a:lnTo>
                  <a:lnTo>
                    <a:pt x="5118299"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Build influence with public praise</a:t>
              </a:r>
            </a:p>
          </p:txBody>
        </p:sp>
        <p:sp>
          <p:nvSpPr>
            <p:cNvPr id="6" name="Freeform: Shape 5">
              <a:extLst>
                <a:ext uri="{FF2B5EF4-FFF2-40B4-BE49-F238E27FC236}">
                  <a16:creationId xmlns:a16="http://schemas.microsoft.com/office/drawing/2014/main" id="{7CDEDC7E-F273-487D-A2E2-7C8806161D9A}"/>
                </a:ext>
              </a:extLst>
            </p:cNvPr>
            <p:cNvSpPr/>
            <p:nvPr/>
          </p:nvSpPr>
          <p:spPr>
            <a:xfrm>
              <a:off x="978299" y="4665390"/>
              <a:ext cx="7187400" cy="1458562"/>
            </a:xfrm>
            <a:custGeom>
              <a:avLst/>
              <a:gdLst>
                <a:gd name="connsiteX0" fmla="*/ 0 w 7187400"/>
                <a:gd name="connsiteY0" fmla="*/ 0 h 1458562"/>
                <a:gd name="connsiteX1" fmla="*/ 7187400 w 7187400"/>
                <a:gd name="connsiteY1" fmla="*/ 0 h 1458562"/>
                <a:gd name="connsiteX2" fmla="*/ 7187400 w 7187400"/>
                <a:gd name="connsiteY2" fmla="*/ 1458562 h 1458562"/>
                <a:gd name="connsiteX3" fmla="*/ 0 w 7187400"/>
                <a:gd name="connsiteY3" fmla="*/ 1458562 h 1458562"/>
                <a:gd name="connsiteX4" fmla="*/ 0 w 71874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87400" h="1458562">
                  <a:moveTo>
                    <a:pt x="0" y="0"/>
                  </a:moveTo>
                  <a:lnTo>
                    <a:pt x="7187400" y="0"/>
                  </a:lnTo>
                  <a:lnTo>
                    <a:pt x="718740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They have a reputation to maintain</a:t>
              </a:r>
            </a:p>
          </p:txBody>
        </p:sp>
      </p:grpSp>
    </p:spTree>
    <p:extLst>
      <p:ext uri="{BB962C8B-B14F-4D97-AF65-F5344CB8AC3E}">
        <p14:creationId xmlns:p14="http://schemas.microsoft.com/office/powerpoint/2010/main" val="2858626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1D62212C-C0A0-4DE5-8B14-BCA6B06F9D24}"/>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noAutofit/>
          </a:bodyPr>
          <a:lstStyle/>
          <a:p>
            <a:r>
              <a:rPr lang="en-US" dirty="0"/>
              <a:t>Make Sure Your Door is Always Open</a:t>
            </a:r>
          </a:p>
        </p:txBody>
      </p:sp>
      <p:grpSp>
        <p:nvGrpSpPr>
          <p:cNvPr id="2" name="Group 1">
            <a:extLst>
              <a:ext uri="{FF2B5EF4-FFF2-40B4-BE49-F238E27FC236}">
                <a16:creationId xmlns:a16="http://schemas.microsoft.com/office/drawing/2014/main" id="{5010255A-723A-4EB2-8623-5C2CCE26FF12}"/>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6BD2F261-1198-477C-8B06-43B4B2EEA261}"/>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B02C5A4B-8599-467D-A9FA-DCDB8DAAA2C4}"/>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Listen to employees</a:t>
              </a:r>
            </a:p>
          </p:txBody>
        </p:sp>
        <p:sp>
          <p:nvSpPr>
            <p:cNvPr id="6" name="Oval 5">
              <a:extLst>
                <a:ext uri="{FF2B5EF4-FFF2-40B4-BE49-F238E27FC236}">
                  <a16:creationId xmlns:a16="http://schemas.microsoft.com/office/drawing/2014/main" id="{2B234F0D-2DA0-4F75-A35B-88DA1271B528}"/>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E3F9BA21-E0A9-41A2-9545-F2C188434CB7}"/>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Always be approachable</a:t>
              </a:r>
            </a:p>
          </p:txBody>
        </p:sp>
        <p:sp>
          <p:nvSpPr>
            <p:cNvPr id="8" name="Oval 7">
              <a:extLst>
                <a:ext uri="{FF2B5EF4-FFF2-40B4-BE49-F238E27FC236}">
                  <a16:creationId xmlns:a16="http://schemas.microsoft.com/office/drawing/2014/main" id="{D9662C91-1376-469B-BC65-71163069FC46}"/>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4D1CDB8-DDC9-48DF-9C60-1EA5A5768A86}"/>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If you are busy, schedule a follow-up</a:t>
              </a:r>
            </a:p>
          </p:txBody>
        </p:sp>
        <p:sp>
          <p:nvSpPr>
            <p:cNvPr id="10" name="Oval 9">
              <a:extLst>
                <a:ext uri="{FF2B5EF4-FFF2-40B4-BE49-F238E27FC236}">
                  <a16:creationId xmlns:a16="http://schemas.microsoft.com/office/drawing/2014/main" id="{ADA8F523-F42F-4D0E-8B58-499EB7B7159D}"/>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2858626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700CE853-03FF-4182-9AC6-5A128F55D005}"/>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CB993ACD-5A30-4281-8A93-56EAD0C5D00B}"/>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EF3BBD48-490B-4993-AD64-76F5E4EA9290}"/>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Ben has been monitoring his new manager, Cecilia’s, progress</a:t>
              </a:r>
            </a:p>
          </p:txBody>
        </p:sp>
        <p:sp>
          <p:nvSpPr>
            <p:cNvPr id="5" name="Rectangle: Rounded Corners 4">
              <a:extLst>
                <a:ext uri="{FF2B5EF4-FFF2-40B4-BE49-F238E27FC236}">
                  <a16:creationId xmlns:a16="http://schemas.microsoft.com/office/drawing/2014/main" id="{D0E5C7DF-6547-4B70-A369-392D338971C4}"/>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41DD3794-9A34-4658-BD78-5EF87FB073E6}"/>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3534" tIns="213534" rIns="213534" bIns="213534" numCol="1" spcCol="1270" anchor="ctr" anchorCtr="0">
              <a:noAutofit/>
            </a:bodyPr>
            <a:lstStyle/>
            <a:p>
              <a:pPr marL="0" lvl="0" indent="0" algn="ctr" defTabSz="1022350">
                <a:lnSpc>
                  <a:spcPct val="90000"/>
                </a:lnSpc>
                <a:spcBef>
                  <a:spcPct val="0"/>
                </a:spcBef>
                <a:spcAft>
                  <a:spcPct val="35000"/>
                </a:spcAft>
                <a:buNone/>
              </a:pPr>
              <a:r>
                <a:rPr lang="en-US" sz="2300" kern="1200" dirty="0"/>
                <a:t>The plan was to let her know how she was doing</a:t>
              </a:r>
            </a:p>
          </p:txBody>
        </p:sp>
        <p:sp>
          <p:nvSpPr>
            <p:cNvPr id="7" name="Rectangle: Rounded Corners 6">
              <a:extLst>
                <a:ext uri="{FF2B5EF4-FFF2-40B4-BE49-F238E27FC236}">
                  <a16:creationId xmlns:a16="http://schemas.microsoft.com/office/drawing/2014/main" id="{8A0269EA-2598-4C63-9BA8-E55C86E35028}"/>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9F35CFB7-F388-4976-9DFB-EDA06AD77E69}"/>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13534" tIns="213534" rIns="213534" bIns="213534" numCol="1" spcCol="1270" anchor="ctr" anchorCtr="0">
              <a:noAutofit/>
            </a:bodyPr>
            <a:lstStyle/>
            <a:p>
              <a:pPr marL="0" lvl="0" indent="0" algn="ctr" defTabSz="1022350">
                <a:lnSpc>
                  <a:spcPct val="90000"/>
                </a:lnSpc>
                <a:spcBef>
                  <a:spcPct val="0"/>
                </a:spcBef>
                <a:spcAft>
                  <a:spcPct val="35000"/>
                </a:spcAft>
                <a:buNone/>
              </a:pPr>
              <a:r>
                <a:rPr lang="en-US" sz="2300" kern="1200" dirty="0"/>
                <a:t>Ben offered several forms of positive feedback</a:t>
              </a:r>
            </a:p>
          </p:txBody>
        </p:sp>
        <p:sp>
          <p:nvSpPr>
            <p:cNvPr id="9" name="Rectangle: Rounded Corners 8">
              <a:extLst>
                <a:ext uri="{FF2B5EF4-FFF2-40B4-BE49-F238E27FC236}">
                  <a16:creationId xmlns:a16="http://schemas.microsoft.com/office/drawing/2014/main" id="{DD92897A-008F-4F03-906E-C68281799B16}"/>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C9FE1083-D546-4AA7-9A8B-B16E01F772A8}"/>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13534" tIns="213534" rIns="213534" bIns="213534" numCol="1" spcCol="1270" anchor="ctr" anchorCtr="0">
              <a:noAutofit/>
            </a:bodyPr>
            <a:lstStyle/>
            <a:p>
              <a:pPr marL="0" lvl="0" indent="0" algn="ctr" defTabSz="1022350">
                <a:lnSpc>
                  <a:spcPct val="90000"/>
                </a:lnSpc>
                <a:spcBef>
                  <a:spcPct val="0"/>
                </a:spcBef>
                <a:spcAft>
                  <a:spcPct val="35000"/>
                </a:spcAft>
                <a:buNone/>
              </a:pPr>
              <a:r>
                <a:rPr lang="en-US" sz="2300" kern="1200" dirty="0"/>
                <a:t>Cecilia listened and asked questions when needed</a:t>
              </a:r>
            </a:p>
          </p:txBody>
        </p:sp>
      </p:grpSp>
    </p:spTree>
    <p:extLst>
      <p:ext uri="{BB962C8B-B14F-4D97-AF65-F5344CB8AC3E}">
        <p14:creationId xmlns:p14="http://schemas.microsoft.com/office/powerpoint/2010/main" val="2858626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Why is it important to make performance reviews a priority?</a:t>
            </a:r>
          </a:p>
          <a:p>
            <a:pPr lvl="1">
              <a:lnSpc>
                <a:spcPct val="115000"/>
              </a:lnSpc>
              <a:spcBef>
                <a:spcPts val="0"/>
              </a:spcBef>
              <a:spcAft>
                <a:spcPts val="0"/>
              </a:spcAft>
              <a:buFont typeface="+mj-lt"/>
              <a:buAutoNum type="alphaLcParenR"/>
              <a:tabLst>
                <a:tab pos="1028700" algn="l"/>
              </a:tabLst>
            </a:pPr>
            <a:r>
              <a:rPr lang="en-US" dirty="0">
                <a:ea typeface="Times New Roman"/>
              </a:rPr>
              <a:t>Over time, the included feedback can lose its effect</a:t>
            </a:r>
          </a:p>
          <a:p>
            <a:pPr lvl="1">
              <a:lnSpc>
                <a:spcPct val="115000"/>
              </a:lnSpc>
              <a:spcBef>
                <a:spcPts val="0"/>
              </a:spcBef>
              <a:spcAft>
                <a:spcPts val="0"/>
              </a:spcAft>
              <a:buFont typeface="+mj-lt"/>
              <a:buAutoNum type="alphaLcParenR"/>
              <a:tabLst>
                <a:tab pos="1028700" algn="l"/>
              </a:tabLst>
            </a:pPr>
            <a:r>
              <a:rPr lang="en-US" dirty="0">
                <a:ea typeface="Times New Roman"/>
              </a:rPr>
              <a:t>The manager has other things to worry about</a:t>
            </a:r>
          </a:p>
          <a:p>
            <a:pPr lvl="1">
              <a:lnSpc>
                <a:spcPct val="115000"/>
              </a:lnSpc>
              <a:spcBef>
                <a:spcPts val="0"/>
              </a:spcBef>
              <a:spcAft>
                <a:spcPts val="0"/>
              </a:spcAft>
              <a:buFont typeface="+mj-lt"/>
              <a:buAutoNum type="alphaLcParenR"/>
              <a:tabLst>
                <a:tab pos="1028700" algn="l"/>
              </a:tabLst>
            </a:pPr>
            <a:r>
              <a:rPr lang="en-US" dirty="0">
                <a:ea typeface="Times New Roman"/>
              </a:rPr>
              <a:t>Because they have to be included in HR reports</a:t>
            </a:r>
          </a:p>
          <a:p>
            <a:pPr lvl="1">
              <a:lnSpc>
                <a:spcPct val="115000"/>
              </a:lnSpc>
              <a:spcBef>
                <a:spcPts val="0"/>
              </a:spcBef>
              <a:spcAft>
                <a:spcPts val="1000"/>
              </a:spcAft>
              <a:buFont typeface="+mj-lt"/>
              <a:buAutoNum type="alphaLcParenR"/>
              <a:tabLst>
                <a:tab pos="1028700" algn="l"/>
              </a:tabLst>
            </a:pPr>
            <a:r>
              <a:rPr lang="en-US" dirty="0">
                <a:ea typeface="Times New Roman"/>
              </a:rPr>
              <a:t>It gets it out of the way faster</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the best method for delivering a performance review?</a:t>
            </a:r>
          </a:p>
          <a:p>
            <a:pPr lvl="1">
              <a:lnSpc>
                <a:spcPct val="115000"/>
              </a:lnSpc>
              <a:spcBef>
                <a:spcPts val="0"/>
              </a:spcBef>
              <a:spcAft>
                <a:spcPts val="0"/>
              </a:spcAft>
              <a:buFont typeface="+mj-lt"/>
              <a:buAutoNum type="alphaLcParenR"/>
              <a:tabLst>
                <a:tab pos="742950" algn="l"/>
              </a:tabLst>
            </a:pPr>
            <a:r>
              <a:rPr lang="en-US" dirty="0">
                <a:ea typeface="Times New Roman"/>
              </a:rPr>
              <a:t>Over a conference call</a:t>
            </a:r>
          </a:p>
          <a:p>
            <a:pPr lvl="1">
              <a:lnSpc>
                <a:spcPct val="115000"/>
              </a:lnSpc>
              <a:spcBef>
                <a:spcPts val="0"/>
              </a:spcBef>
              <a:spcAft>
                <a:spcPts val="0"/>
              </a:spcAft>
              <a:buFont typeface="+mj-lt"/>
              <a:buAutoNum type="alphaLcParenR"/>
              <a:tabLst>
                <a:tab pos="742950" algn="l"/>
              </a:tabLst>
            </a:pPr>
            <a:r>
              <a:rPr lang="en-US" dirty="0">
                <a:ea typeface="Times New Roman"/>
              </a:rPr>
              <a:t>Private, one-on-one meetings</a:t>
            </a:r>
          </a:p>
          <a:p>
            <a:pPr lvl="1">
              <a:lnSpc>
                <a:spcPct val="115000"/>
              </a:lnSpc>
              <a:spcBef>
                <a:spcPts val="0"/>
              </a:spcBef>
              <a:spcAft>
                <a:spcPts val="0"/>
              </a:spcAft>
              <a:buFont typeface="+mj-lt"/>
              <a:buAutoNum type="alphaLcParenR"/>
              <a:tabLst>
                <a:tab pos="742950" algn="l"/>
              </a:tabLst>
            </a:pPr>
            <a:r>
              <a:rPr lang="en-US" dirty="0">
                <a:ea typeface="Times New Roman"/>
              </a:rPr>
              <a:t>On a written form in the employee’s mailbox</a:t>
            </a:r>
          </a:p>
          <a:p>
            <a:pPr lvl="1">
              <a:lnSpc>
                <a:spcPct val="115000"/>
              </a:lnSpc>
              <a:spcBef>
                <a:spcPts val="0"/>
              </a:spcBef>
              <a:spcAft>
                <a:spcPts val="1000"/>
              </a:spcAft>
              <a:buFont typeface="+mj-lt"/>
              <a:buAutoNum type="alphaLcParenR"/>
              <a:tabLst>
                <a:tab pos="742950" algn="l"/>
              </a:tabLst>
            </a:pPr>
            <a:r>
              <a:rPr lang="en-US" dirty="0">
                <a:ea typeface="Times New Roman"/>
              </a:rPr>
              <a:t>Group employee meetings</a:t>
            </a:r>
          </a:p>
          <a:p>
            <a:endParaRPr lang="en-US" dirty="0"/>
          </a:p>
        </p:txBody>
      </p:sp>
    </p:spTree>
    <p:extLst>
      <p:ext uri="{BB962C8B-B14F-4D97-AF65-F5344CB8AC3E}">
        <p14:creationId xmlns:p14="http://schemas.microsoft.com/office/powerpoint/2010/main" val="19149901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benefit of delivering timely feedback?</a:t>
            </a:r>
          </a:p>
          <a:p>
            <a:pPr lvl="1">
              <a:lnSpc>
                <a:spcPct val="115000"/>
              </a:lnSpc>
              <a:spcBef>
                <a:spcPts val="0"/>
              </a:spcBef>
              <a:spcAft>
                <a:spcPts val="0"/>
              </a:spcAft>
              <a:buFont typeface="+mj-lt"/>
              <a:buAutoNum type="alphaLcParenR"/>
              <a:tabLst>
                <a:tab pos="1028700" algn="l"/>
              </a:tabLst>
            </a:pPr>
            <a:r>
              <a:rPr lang="en-US" dirty="0">
                <a:ea typeface="Times New Roman"/>
              </a:rPr>
              <a:t>It makes one less thing the supervisor has to do</a:t>
            </a:r>
          </a:p>
          <a:p>
            <a:pPr lvl="1">
              <a:lnSpc>
                <a:spcPct val="115000"/>
              </a:lnSpc>
              <a:spcBef>
                <a:spcPts val="0"/>
              </a:spcBef>
              <a:spcAft>
                <a:spcPts val="0"/>
              </a:spcAft>
              <a:buFont typeface="+mj-lt"/>
              <a:buAutoNum type="alphaLcParenR"/>
              <a:tabLst>
                <a:tab pos="1028700" algn="l"/>
              </a:tabLst>
            </a:pPr>
            <a:r>
              <a:rPr lang="en-US" dirty="0">
                <a:ea typeface="Times New Roman"/>
              </a:rPr>
              <a:t>The manager can be disciplined properly</a:t>
            </a:r>
          </a:p>
          <a:p>
            <a:pPr lvl="1">
              <a:lnSpc>
                <a:spcPct val="115000"/>
              </a:lnSpc>
              <a:spcBef>
                <a:spcPts val="0"/>
              </a:spcBef>
              <a:spcAft>
                <a:spcPts val="0"/>
              </a:spcAft>
              <a:buFont typeface="+mj-lt"/>
              <a:buAutoNum type="alphaLcParenR"/>
              <a:tabLst>
                <a:tab pos="1028700" algn="l"/>
              </a:tabLst>
            </a:pPr>
            <a:r>
              <a:rPr lang="en-US" dirty="0">
                <a:ea typeface="Times New Roman"/>
              </a:rPr>
              <a:t>It can be recorded in office records</a:t>
            </a:r>
          </a:p>
          <a:p>
            <a:pPr lvl="1">
              <a:lnSpc>
                <a:spcPct val="115000"/>
              </a:lnSpc>
              <a:spcBef>
                <a:spcPts val="0"/>
              </a:spcBef>
              <a:spcAft>
                <a:spcPts val="1000"/>
              </a:spcAft>
              <a:buFont typeface="+mj-lt"/>
              <a:buAutoNum type="alphaLcParenR"/>
              <a:tabLst>
                <a:tab pos="1028700" algn="l"/>
              </a:tabLst>
            </a:pPr>
            <a:r>
              <a:rPr lang="en-US" dirty="0">
                <a:ea typeface="Times New Roman"/>
              </a:rPr>
              <a:t>The manager receives helpful information regarding performance</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are the two main categories of feedback used?</a:t>
            </a:r>
          </a:p>
          <a:p>
            <a:pPr lvl="1">
              <a:lnSpc>
                <a:spcPct val="115000"/>
              </a:lnSpc>
              <a:spcBef>
                <a:spcPts val="0"/>
              </a:spcBef>
              <a:spcAft>
                <a:spcPts val="0"/>
              </a:spcAft>
              <a:buFont typeface="+mj-lt"/>
              <a:buAutoNum type="alphaLcParenR"/>
              <a:tabLst>
                <a:tab pos="514350" algn="l"/>
              </a:tabLst>
            </a:pPr>
            <a:r>
              <a:rPr lang="en-US" dirty="0">
                <a:ea typeface="Times New Roman"/>
              </a:rPr>
              <a:t>Positive and impartial</a:t>
            </a:r>
          </a:p>
          <a:p>
            <a:pPr lvl="1">
              <a:lnSpc>
                <a:spcPct val="115000"/>
              </a:lnSpc>
              <a:spcBef>
                <a:spcPts val="0"/>
              </a:spcBef>
              <a:spcAft>
                <a:spcPts val="0"/>
              </a:spcAft>
              <a:buFont typeface="+mj-lt"/>
              <a:buAutoNum type="alphaLcParenR"/>
              <a:tabLst>
                <a:tab pos="514350" algn="l"/>
              </a:tabLst>
            </a:pPr>
            <a:r>
              <a:rPr lang="en-US" dirty="0">
                <a:ea typeface="Times New Roman"/>
              </a:rPr>
              <a:t>Neutral and periodic</a:t>
            </a:r>
          </a:p>
          <a:p>
            <a:pPr lvl="1">
              <a:lnSpc>
                <a:spcPct val="115000"/>
              </a:lnSpc>
              <a:spcBef>
                <a:spcPts val="0"/>
              </a:spcBef>
              <a:spcAft>
                <a:spcPts val="0"/>
              </a:spcAft>
              <a:buFont typeface="+mj-lt"/>
              <a:buAutoNum type="alphaLcParenR"/>
              <a:tabLst>
                <a:tab pos="514350" algn="l"/>
              </a:tabLst>
            </a:pPr>
            <a:r>
              <a:rPr lang="en-US" dirty="0">
                <a:ea typeface="Times New Roman"/>
              </a:rPr>
              <a:t>Positive and negative</a:t>
            </a:r>
          </a:p>
          <a:p>
            <a:pPr lvl="1">
              <a:lnSpc>
                <a:spcPct val="115000"/>
              </a:lnSpc>
              <a:spcBef>
                <a:spcPts val="0"/>
              </a:spcBef>
              <a:spcAft>
                <a:spcPts val="1000"/>
              </a:spcAft>
              <a:buFont typeface="+mj-lt"/>
              <a:buAutoNum type="alphaLcParenR"/>
              <a:tabLst>
                <a:tab pos="514350" algn="l"/>
              </a:tabLst>
            </a:pPr>
            <a:r>
              <a:rPr lang="en-US" dirty="0">
                <a:ea typeface="Times New Roman"/>
              </a:rPr>
              <a:t>Negative and neutral</a:t>
            </a:r>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Why is it important to praise employees in public?</a:t>
            </a:r>
          </a:p>
          <a:p>
            <a:pPr lvl="1">
              <a:lnSpc>
                <a:spcPct val="115000"/>
              </a:lnSpc>
              <a:spcBef>
                <a:spcPts val="0"/>
              </a:spcBef>
              <a:spcAft>
                <a:spcPts val="0"/>
              </a:spcAft>
              <a:buFont typeface="+mj-lt"/>
              <a:buAutoNum type="alphaLcParenR"/>
              <a:tabLst>
                <a:tab pos="1028700" algn="l"/>
              </a:tabLst>
            </a:pPr>
            <a:r>
              <a:rPr lang="en-US" dirty="0">
                <a:ea typeface="Times New Roman"/>
              </a:rPr>
              <a:t>The employee has a chance to make a speech</a:t>
            </a:r>
          </a:p>
          <a:p>
            <a:pPr lvl="1">
              <a:lnSpc>
                <a:spcPct val="115000"/>
              </a:lnSpc>
              <a:spcBef>
                <a:spcPts val="0"/>
              </a:spcBef>
              <a:spcAft>
                <a:spcPts val="0"/>
              </a:spcAft>
              <a:buFont typeface="+mj-lt"/>
              <a:buAutoNum type="alphaLcParenR"/>
              <a:tabLst>
                <a:tab pos="1028700" algn="l"/>
              </a:tabLst>
            </a:pPr>
            <a:r>
              <a:rPr lang="en-US" dirty="0">
                <a:ea typeface="Times New Roman"/>
              </a:rPr>
              <a:t>Praising in public boosts an employee’s confidence</a:t>
            </a:r>
          </a:p>
          <a:p>
            <a:pPr lvl="1">
              <a:lnSpc>
                <a:spcPct val="115000"/>
              </a:lnSpc>
              <a:spcBef>
                <a:spcPts val="0"/>
              </a:spcBef>
              <a:spcAft>
                <a:spcPts val="0"/>
              </a:spcAft>
              <a:buFont typeface="+mj-lt"/>
              <a:buAutoNum type="alphaLcParenR"/>
              <a:tabLst>
                <a:tab pos="1028700" algn="l"/>
              </a:tabLst>
            </a:pPr>
            <a:r>
              <a:rPr lang="en-US" dirty="0">
                <a:ea typeface="Times New Roman"/>
              </a:rPr>
              <a:t>It subtly tells other employees to work harder</a:t>
            </a:r>
          </a:p>
          <a:p>
            <a:pPr lvl="1">
              <a:lnSpc>
                <a:spcPct val="115000"/>
              </a:lnSpc>
              <a:spcBef>
                <a:spcPts val="0"/>
              </a:spcBef>
              <a:spcAft>
                <a:spcPts val="1000"/>
              </a:spcAft>
              <a:buFont typeface="+mj-lt"/>
              <a:buAutoNum type="alphaLcParenR"/>
              <a:tabLst>
                <a:tab pos="1028700" algn="l"/>
              </a:tabLst>
            </a:pPr>
            <a:r>
              <a:rPr lang="en-US" dirty="0">
                <a:ea typeface="Times New Roman"/>
              </a:rPr>
              <a:t>The employee doesn’t have a chance to hide</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Why is it important to deliver criticism in private?</a:t>
            </a:r>
          </a:p>
          <a:p>
            <a:pPr lvl="1">
              <a:lnSpc>
                <a:spcPct val="115000"/>
              </a:lnSpc>
              <a:spcBef>
                <a:spcPts val="0"/>
              </a:spcBef>
              <a:spcAft>
                <a:spcPts val="0"/>
              </a:spcAft>
              <a:buFont typeface="+mj-lt"/>
              <a:buAutoNum type="alphaLcParenR"/>
              <a:tabLst>
                <a:tab pos="1143000" algn="l"/>
              </a:tabLst>
            </a:pPr>
            <a:r>
              <a:rPr lang="en-US" dirty="0">
                <a:ea typeface="Times New Roman"/>
              </a:rPr>
              <a:t>The employee may get angry and lash out</a:t>
            </a:r>
          </a:p>
          <a:p>
            <a:pPr lvl="1">
              <a:lnSpc>
                <a:spcPct val="115000"/>
              </a:lnSpc>
              <a:spcBef>
                <a:spcPts val="0"/>
              </a:spcBef>
              <a:spcAft>
                <a:spcPts val="0"/>
              </a:spcAft>
              <a:buFont typeface="+mj-lt"/>
              <a:buAutoNum type="alphaLcParenR"/>
              <a:tabLst>
                <a:tab pos="1143000" algn="l"/>
              </a:tabLst>
            </a:pPr>
            <a:r>
              <a:rPr lang="en-US" dirty="0">
                <a:ea typeface="Times New Roman"/>
              </a:rPr>
              <a:t>It subtly lets other employees know that someone is in trouble</a:t>
            </a:r>
          </a:p>
          <a:p>
            <a:pPr lvl="1">
              <a:lnSpc>
                <a:spcPct val="115000"/>
              </a:lnSpc>
              <a:spcBef>
                <a:spcPts val="0"/>
              </a:spcBef>
              <a:spcAft>
                <a:spcPts val="0"/>
              </a:spcAft>
              <a:buFont typeface="+mj-lt"/>
              <a:buAutoNum type="alphaLcParenR"/>
              <a:tabLst>
                <a:tab pos="1143000" algn="l"/>
              </a:tabLst>
            </a:pPr>
            <a:r>
              <a:rPr lang="en-US" dirty="0">
                <a:ea typeface="Times New Roman"/>
              </a:rPr>
              <a:t>The employee is able to cry in a private place</a:t>
            </a:r>
          </a:p>
          <a:p>
            <a:pPr lvl="1">
              <a:lnSpc>
                <a:spcPct val="115000"/>
              </a:lnSpc>
              <a:spcBef>
                <a:spcPts val="0"/>
              </a:spcBef>
              <a:spcAft>
                <a:spcPts val="1000"/>
              </a:spcAft>
              <a:buFont typeface="+mj-lt"/>
              <a:buAutoNum type="alphaLcParenR"/>
              <a:tabLst>
                <a:tab pos="1143000" algn="l"/>
              </a:tabLst>
            </a:pPr>
            <a:r>
              <a:rPr lang="en-US" dirty="0">
                <a:ea typeface="Times New Roman"/>
              </a:rPr>
              <a:t>Criticizing in private saves the employee from feeling embarrassed</a:t>
            </a:r>
          </a:p>
          <a:p>
            <a:endParaRPr lang="en-US" dirty="0"/>
          </a:p>
        </p:txBody>
      </p:sp>
    </p:spTree>
    <p:extLst>
      <p:ext uri="{BB962C8B-B14F-4D97-AF65-F5344CB8AC3E}">
        <p14:creationId xmlns:p14="http://schemas.microsoft.com/office/powerpoint/2010/main" val="1914990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7874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How does having an open door benefit the employee?</a:t>
            </a:r>
          </a:p>
          <a:p>
            <a:pPr lvl="1">
              <a:lnSpc>
                <a:spcPct val="115000"/>
              </a:lnSpc>
              <a:spcBef>
                <a:spcPts val="0"/>
              </a:spcBef>
              <a:spcAft>
                <a:spcPts val="0"/>
              </a:spcAft>
              <a:buFont typeface="+mj-lt"/>
              <a:buAutoNum type="alphaLcParenR"/>
              <a:tabLst>
                <a:tab pos="628650" algn="l"/>
              </a:tabLst>
            </a:pPr>
            <a:r>
              <a:rPr lang="en-US" dirty="0">
                <a:ea typeface="Times New Roman"/>
              </a:rPr>
              <a:t>The employee feels comfortable to approach you for help</a:t>
            </a:r>
          </a:p>
          <a:p>
            <a:pPr lvl="1">
              <a:lnSpc>
                <a:spcPct val="115000"/>
              </a:lnSpc>
              <a:spcBef>
                <a:spcPts val="0"/>
              </a:spcBef>
              <a:spcAft>
                <a:spcPts val="0"/>
              </a:spcAft>
              <a:buFont typeface="+mj-lt"/>
              <a:buAutoNum type="alphaLcParenR"/>
              <a:tabLst>
                <a:tab pos="628650" algn="l"/>
              </a:tabLst>
            </a:pPr>
            <a:r>
              <a:rPr lang="en-US" dirty="0">
                <a:ea typeface="Times New Roman"/>
              </a:rPr>
              <a:t>It allows them to make more complaints</a:t>
            </a:r>
          </a:p>
          <a:p>
            <a:pPr lvl="1">
              <a:lnSpc>
                <a:spcPct val="115000"/>
              </a:lnSpc>
              <a:spcBef>
                <a:spcPts val="0"/>
              </a:spcBef>
              <a:spcAft>
                <a:spcPts val="0"/>
              </a:spcAft>
              <a:buFont typeface="+mj-lt"/>
              <a:buAutoNum type="alphaLcParenR"/>
              <a:tabLst>
                <a:tab pos="628650" algn="l"/>
              </a:tabLst>
            </a:pPr>
            <a:r>
              <a:rPr lang="en-US" dirty="0">
                <a:ea typeface="Times New Roman"/>
              </a:rPr>
              <a:t>The employee can go to multiple managers if they don’t get the answer they want</a:t>
            </a:r>
          </a:p>
          <a:p>
            <a:pPr lvl="1">
              <a:lnSpc>
                <a:spcPct val="115000"/>
              </a:lnSpc>
              <a:spcBef>
                <a:spcPts val="0"/>
              </a:spcBef>
              <a:spcAft>
                <a:spcPts val="1000"/>
              </a:spcAft>
              <a:buFont typeface="+mj-lt"/>
              <a:buAutoNum type="alphaLcParenR"/>
              <a:tabLst>
                <a:tab pos="628650" algn="l"/>
              </a:tabLst>
            </a:pPr>
            <a:r>
              <a:rPr lang="en-US" dirty="0">
                <a:ea typeface="Times New Roman"/>
              </a:rPr>
              <a:t>It allows employees to request more time off</a:t>
            </a:r>
          </a:p>
          <a:p>
            <a:pPr lvl="0">
              <a:lnSpc>
                <a:spcPct val="115000"/>
              </a:lnSpc>
              <a:spcBef>
                <a:spcPts val="0"/>
              </a:spcBef>
              <a:spcAft>
                <a:spcPts val="1000"/>
              </a:spcAft>
              <a:buFont typeface="+mj-lt"/>
              <a:buAutoNum type="alphaLcParenR"/>
              <a:tabLst>
                <a:tab pos="628650" algn="l"/>
              </a:tabLst>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If management doesn’t have an open door, what negative effect can happen?</a:t>
            </a:r>
          </a:p>
          <a:p>
            <a:pPr lvl="1">
              <a:lnSpc>
                <a:spcPct val="115000"/>
              </a:lnSpc>
              <a:spcBef>
                <a:spcPts val="0"/>
              </a:spcBef>
              <a:spcAft>
                <a:spcPts val="0"/>
              </a:spcAft>
              <a:buFont typeface="+mj-lt"/>
              <a:buAutoNum type="alphaLcParenR"/>
              <a:tabLst>
                <a:tab pos="628650" algn="l"/>
              </a:tabLst>
            </a:pPr>
            <a:r>
              <a:rPr lang="en-US" dirty="0">
                <a:ea typeface="Times New Roman"/>
              </a:rPr>
              <a:t>They will not want to come out of their office</a:t>
            </a:r>
          </a:p>
          <a:p>
            <a:pPr lvl="1">
              <a:lnSpc>
                <a:spcPct val="115000"/>
              </a:lnSpc>
              <a:spcBef>
                <a:spcPts val="0"/>
              </a:spcBef>
              <a:spcAft>
                <a:spcPts val="0"/>
              </a:spcAft>
              <a:buFont typeface="+mj-lt"/>
              <a:buAutoNum type="alphaLcParenR"/>
              <a:tabLst>
                <a:tab pos="628650" algn="l"/>
              </a:tabLst>
            </a:pPr>
            <a:r>
              <a:rPr lang="en-US" dirty="0">
                <a:ea typeface="Times New Roman"/>
              </a:rPr>
              <a:t>Employees will start to talk about them behind their back</a:t>
            </a:r>
          </a:p>
          <a:p>
            <a:pPr lvl="1">
              <a:lnSpc>
                <a:spcPct val="115000"/>
              </a:lnSpc>
              <a:spcBef>
                <a:spcPts val="0"/>
              </a:spcBef>
              <a:spcAft>
                <a:spcPts val="0"/>
              </a:spcAft>
              <a:buFont typeface="+mj-lt"/>
              <a:buAutoNum type="alphaLcParenR"/>
              <a:tabLst>
                <a:tab pos="628650" algn="l"/>
              </a:tabLst>
            </a:pPr>
            <a:r>
              <a:rPr lang="en-US" dirty="0">
                <a:ea typeface="Times New Roman"/>
              </a:rPr>
              <a:t>They miss the latest office gossip</a:t>
            </a:r>
          </a:p>
          <a:p>
            <a:pPr lvl="1">
              <a:lnSpc>
                <a:spcPct val="115000"/>
              </a:lnSpc>
              <a:spcBef>
                <a:spcPts val="0"/>
              </a:spcBef>
              <a:spcAft>
                <a:spcPts val="1000"/>
              </a:spcAft>
              <a:buFont typeface="+mj-lt"/>
              <a:buAutoNum type="alphaLcParenR"/>
              <a:tabLst>
                <a:tab pos="628650" algn="l"/>
              </a:tabLst>
            </a:pPr>
            <a:r>
              <a:rPr lang="en-US" dirty="0">
                <a:ea typeface="Times New Roman"/>
              </a:rPr>
              <a:t>They can become too distant to approach</a:t>
            </a:r>
          </a:p>
          <a:p>
            <a:endParaRPr lang="en-US" dirty="0"/>
          </a:p>
        </p:txBody>
      </p:sp>
    </p:spTree>
    <p:extLst>
      <p:ext uri="{BB962C8B-B14F-4D97-AF65-F5344CB8AC3E}">
        <p14:creationId xmlns:p14="http://schemas.microsoft.com/office/powerpoint/2010/main" val="19149901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In the end, how did Ben make himself available to Cecilia?</a:t>
            </a:r>
          </a:p>
          <a:p>
            <a:pPr lvl="1">
              <a:lnSpc>
                <a:spcPct val="115000"/>
              </a:lnSpc>
              <a:spcBef>
                <a:spcPts val="0"/>
              </a:spcBef>
              <a:spcAft>
                <a:spcPts val="0"/>
              </a:spcAft>
              <a:buFont typeface="+mj-lt"/>
              <a:buAutoNum type="alphaLcParenR"/>
              <a:tabLst>
                <a:tab pos="742950" algn="l"/>
              </a:tabLst>
            </a:pPr>
            <a:r>
              <a:rPr lang="en-US" dirty="0">
                <a:ea typeface="Times New Roman"/>
              </a:rPr>
              <a:t>Told her to come back in six months</a:t>
            </a:r>
          </a:p>
          <a:p>
            <a:pPr lvl="1">
              <a:lnSpc>
                <a:spcPct val="115000"/>
              </a:lnSpc>
              <a:spcBef>
                <a:spcPts val="0"/>
              </a:spcBef>
              <a:spcAft>
                <a:spcPts val="0"/>
              </a:spcAft>
              <a:buFont typeface="+mj-lt"/>
              <a:buAutoNum type="alphaLcParenR"/>
              <a:tabLst>
                <a:tab pos="742950" algn="l"/>
              </a:tabLst>
            </a:pPr>
            <a:r>
              <a:rPr lang="en-US" dirty="0">
                <a:ea typeface="Times New Roman"/>
              </a:rPr>
              <a:t>Let her know he can be reached on his cell phone</a:t>
            </a:r>
          </a:p>
          <a:p>
            <a:pPr lvl="1">
              <a:lnSpc>
                <a:spcPct val="115000"/>
              </a:lnSpc>
              <a:spcBef>
                <a:spcPts val="0"/>
              </a:spcBef>
              <a:spcAft>
                <a:spcPts val="0"/>
              </a:spcAft>
              <a:buFont typeface="+mj-lt"/>
              <a:buAutoNum type="alphaLcParenR"/>
              <a:tabLst>
                <a:tab pos="742950" algn="l"/>
              </a:tabLst>
            </a:pPr>
            <a:r>
              <a:rPr lang="en-US" dirty="0">
                <a:ea typeface="Times New Roman"/>
              </a:rPr>
              <a:t>Reminded her of his open door policy</a:t>
            </a:r>
          </a:p>
          <a:p>
            <a:pPr lvl="1">
              <a:lnSpc>
                <a:spcPct val="115000"/>
              </a:lnSpc>
              <a:spcBef>
                <a:spcPts val="0"/>
              </a:spcBef>
              <a:spcAft>
                <a:spcPts val="1000"/>
              </a:spcAft>
              <a:buFont typeface="+mj-lt"/>
              <a:buAutoNum type="alphaLcParenR"/>
              <a:tabLst>
                <a:tab pos="742950" algn="l"/>
              </a:tabLst>
            </a:pPr>
            <a:r>
              <a:rPr lang="en-US" dirty="0">
                <a:ea typeface="Times New Roman"/>
              </a:rPr>
              <a:t>Told her he would send an email to see if she needed anything</a:t>
            </a:r>
          </a:p>
          <a:p>
            <a:pPr lvl="0">
              <a:lnSpc>
                <a:spcPct val="115000"/>
              </a:lnSpc>
              <a:spcBef>
                <a:spcPts val="0"/>
              </a:spcBef>
              <a:spcAft>
                <a:spcPts val="1000"/>
              </a:spcAft>
              <a:buFont typeface="+mj-lt"/>
              <a:buAutoNum type="alphaLcParenR"/>
              <a:tabLst>
                <a:tab pos="742950" algn="l"/>
              </a:tabLst>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How long had Cecilia been working for the company at this point?</a:t>
            </a:r>
          </a:p>
          <a:p>
            <a:pPr lvl="1">
              <a:lnSpc>
                <a:spcPct val="115000"/>
              </a:lnSpc>
              <a:spcBef>
                <a:spcPts val="0"/>
              </a:spcBef>
              <a:spcAft>
                <a:spcPts val="0"/>
              </a:spcAft>
              <a:buFont typeface="+mj-lt"/>
              <a:buAutoNum type="alphaLcParenR"/>
              <a:tabLst>
                <a:tab pos="971550" algn="l"/>
              </a:tabLst>
            </a:pPr>
            <a:r>
              <a:rPr lang="en-US" dirty="0">
                <a:ea typeface="Times New Roman"/>
              </a:rPr>
              <a:t>Six months</a:t>
            </a:r>
          </a:p>
          <a:p>
            <a:pPr lvl="1">
              <a:lnSpc>
                <a:spcPct val="115000"/>
              </a:lnSpc>
              <a:spcBef>
                <a:spcPts val="0"/>
              </a:spcBef>
              <a:spcAft>
                <a:spcPts val="0"/>
              </a:spcAft>
              <a:buFont typeface="+mj-lt"/>
              <a:buAutoNum type="alphaLcParenR"/>
              <a:tabLst>
                <a:tab pos="971550" algn="l"/>
              </a:tabLst>
            </a:pPr>
            <a:r>
              <a:rPr lang="en-US" dirty="0">
                <a:ea typeface="Times New Roman"/>
              </a:rPr>
              <a:t>One year</a:t>
            </a:r>
          </a:p>
          <a:p>
            <a:pPr lvl="1">
              <a:lnSpc>
                <a:spcPct val="115000"/>
              </a:lnSpc>
              <a:spcBef>
                <a:spcPts val="0"/>
              </a:spcBef>
              <a:spcAft>
                <a:spcPts val="0"/>
              </a:spcAft>
              <a:buFont typeface="+mj-lt"/>
              <a:buAutoNum type="alphaLcParenR"/>
              <a:tabLst>
                <a:tab pos="971550" algn="l"/>
              </a:tabLst>
            </a:pPr>
            <a:r>
              <a:rPr lang="en-US" dirty="0">
                <a:ea typeface="Times New Roman"/>
              </a:rPr>
              <a:t>3 years</a:t>
            </a:r>
          </a:p>
          <a:p>
            <a:pPr lvl="1">
              <a:lnSpc>
                <a:spcPct val="115000"/>
              </a:lnSpc>
              <a:spcBef>
                <a:spcPts val="0"/>
              </a:spcBef>
              <a:spcAft>
                <a:spcPts val="1000"/>
              </a:spcAft>
              <a:buFont typeface="+mj-lt"/>
              <a:buAutoNum type="alphaLcParenR"/>
              <a:tabLst>
                <a:tab pos="914400" algn="l"/>
              </a:tabLst>
            </a:pPr>
            <a:r>
              <a:rPr lang="en-US" dirty="0">
                <a:ea typeface="Times New Roman"/>
              </a:rPr>
              <a:t>A few weeks</a:t>
            </a:r>
          </a:p>
          <a:p>
            <a:endParaRPr lang="en-US" dirty="0"/>
          </a:p>
        </p:txBody>
      </p:sp>
    </p:spTree>
    <p:extLst>
      <p:ext uri="{BB962C8B-B14F-4D97-AF65-F5344CB8AC3E}">
        <p14:creationId xmlns:p14="http://schemas.microsoft.com/office/powerpoint/2010/main" val="19149901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Why is it important to make performance reviews a priority?</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Over time, the included feedback can lose its effect</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The manager has other things to worry about</a:t>
            </a:r>
          </a:p>
          <a:p>
            <a:pPr lvl="1">
              <a:lnSpc>
                <a:spcPct val="115000"/>
              </a:lnSpc>
              <a:spcBef>
                <a:spcPts val="0"/>
              </a:spcBef>
              <a:spcAft>
                <a:spcPts val="0"/>
              </a:spcAft>
              <a:buFont typeface="+mj-lt"/>
              <a:buAutoNum type="alphaLcParenR"/>
              <a:tabLst>
                <a:tab pos="1028700" algn="l"/>
              </a:tabLst>
            </a:pPr>
            <a:r>
              <a:rPr lang="en-US" dirty="0">
                <a:ea typeface="Times New Roman"/>
              </a:rPr>
              <a:t>Because they have to be included in HR reports</a:t>
            </a:r>
          </a:p>
          <a:p>
            <a:pPr lvl="1">
              <a:lnSpc>
                <a:spcPct val="115000"/>
              </a:lnSpc>
              <a:spcBef>
                <a:spcPts val="0"/>
              </a:spcBef>
              <a:spcAft>
                <a:spcPts val="1000"/>
              </a:spcAft>
              <a:buFont typeface="+mj-lt"/>
              <a:buAutoNum type="alphaLcParenR"/>
              <a:tabLst>
                <a:tab pos="1028700" algn="l"/>
              </a:tabLst>
            </a:pPr>
            <a:r>
              <a:rPr lang="en-US" dirty="0">
                <a:ea typeface="Times New Roman"/>
              </a:rPr>
              <a:t>It gets it out of the way faster</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the best method for delivering a performance review?</a:t>
            </a:r>
          </a:p>
          <a:p>
            <a:pPr lvl="1">
              <a:lnSpc>
                <a:spcPct val="115000"/>
              </a:lnSpc>
              <a:spcBef>
                <a:spcPts val="0"/>
              </a:spcBef>
              <a:spcAft>
                <a:spcPts val="0"/>
              </a:spcAft>
              <a:buFont typeface="+mj-lt"/>
              <a:buAutoNum type="alphaLcParenR"/>
              <a:tabLst>
                <a:tab pos="742950" algn="l"/>
              </a:tabLst>
            </a:pPr>
            <a:r>
              <a:rPr lang="en-US" dirty="0">
                <a:ea typeface="Times New Roman"/>
              </a:rPr>
              <a:t>Over a conference call</a:t>
            </a:r>
          </a:p>
          <a:p>
            <a:pPr lvl="1">
              <a:lnSpc>
                <a:spcPct val="115000"/>
              </a:lnSpc>
              <a:spcBef>
                <a:spcPts val="0"/>
              </a:spcBef>
              <a:spcAft>
                <a:spcPts val="0"/>
              </a:spcAft>
              <a:buFont typeface="+mj-lt"/>
              <a:buAutoNum type="alphaLcParenR"/>
              <a:tabLst>
                <a:tab pos="742950" algn="l"/>
              </a:tabLst>
            </a:pPr>
            <a:r>
              <a:rPr lang="en-US" dirty="0">
                <a:solidFill>
                  <a:srgbClr val="FF0000"/>
                </a:solidFill>
                <a:ea typeface="Times New Roman"/>
              </a:rPr>
              <a:t>Private, one-on-one meetings</a:t>
            </a:r>
            <a:endParaRPr lang="en-US" dirty="0">
              <a:ea typeface="Times New Roman"/>
            </a:endParaRPr>
          </a:p>
          <a:p>
            <a:pPr lvl="1">
              <a:lnSpc>
                <a:spcPct val="115000"/>
              </a:lnSpc>
              <a:spcBef>
                <a:spcPts val="0"/>
              </a:spcBef>
              <a:spcAft>
                <a:spcPts val="0"/>
              </a:spcAft>
              <a:buFont typeface="+mj-lt"/>
              <a:buAutoNum type="alphaLcParenR"/>
              <a:tabLst>
                <a:tab pos="742950" algn="l"/>
              </a:tabLst>
            </a:pPr>
            <a:r>
              <a:rPr lang="en-US" dirty="0">
                <a:ea typeface="Times New Roman"/>
              </a:rPr>
              <a:t>On a written form in the employee’s mailbox</a:t>
            </a:r>
          </a:p>
          <a:p>
            <a:pPr lvl="1">
              <a:lnSpc>
                <a:spcPct val="115000"/>
              </a:lnSpc>
              <a:spcBef>
                <a:spcPts val="0"/>
              </a:spcBef>
              <a:spcAft>
                <a:spcPts val="1000"/>
              </a:spcAft>
              <a:buFont typeface="+mj-lt"/>
              <a:buAutoNum type="alphaLcParenR"/>
              <a:tabLst>
                <a:tab pos="742950" algn="l"/>
              </a:tabLst>
            </a:pPr>
            <a:r>
              <a:rPr lang="en-US" dirty="0">
                <a:ea typeface="Times New Roman"/>
              </a:rPr>
              <a:t>Group employee meetings</a:t>
            </a:r>
          </a:p>
          <a:p>
            <a:endParaRPr lang="en-US" dirty="0"/>
          </a:p>
        </p:txBody>
      </p:sp>
    </p:spTree>
    <p:extLst>
      <p:ext uri="{BB962C8B-B14F-4D97-AF65-F5344CB8AC3E}">
        <p14:creationId xmlns:p14="http://schemas.microsoft.com/office/powerpoint/2010/main" val="29618831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benefit of delivering timely feedback?</a:t>
            </a:r>
          </a:p>
          <a:p>
            <a:pPr lvl="1">
              <a:lnSpc>
                <a:spcPct val="115000"/>
              </a:lnSpc>
              <a:spcBef>
                <a:spcPts val="0"/>
              </a:spcBef>
              <a:spcAft>
                <a:spcPts val="0"/>
              </a:spcAft>
              <a:buFont typeface="+mj-lt"/>
              <a:buAutoNum type="alphaLcParenR"/>
              <a:tabLst>
                <a:tab pos="1028700" algn="l"/>
              </a:tabLst>
            </a:pPr>
            <a:r>
              <a:rPr lang="en-US" dirty="0">
                <a:ea typeface="Times New Roman"/>
              </a:rPr>
              <a:t>It makes one less thing the supervisor has to do</a:t>
            </a:r>
          </a:p>
          <a:p>
            <a:pPr lvl="1">
              <a:lnSpc>
                <a:spcPct val="115000"/>
              </a:lnSpc>
              <a:spcBef>
                <a:spcPts val="0"/>
              </a:spcBef>
              <a:spcAft>
                <a:spcPts val="0"/>
              </a:spcAft>
              <a:buFont typeface="+mj-lt"/>
              <a:buAutoNum type="alphaLcParenR"/>
              <a:tabLst>
                <a:tab pos="1028700" algn="l"/>
              </a:tabLst>
            </a:pPr>
            <a:r>
              <a:rPr lang="en-US" dirty="0">
                <a:ea typeface="Times New Roman"/>
              </a:rPr>
              <a:t>The manager can be disciplined properly</a:t>
            </a:r>
          </a:p>
          <a:p>
            <a:pPr lvl="1">
              <a:lnSpc>
                <a:spcPct val="115000"/>
              </a:lnSpc>
              <a:spcBef>
                <a:spcPts val="0"/>
              </a:spcBef>
              <a:spcAft>
                <a:spcPts val="0"/>
              </a:spcAft>
              <a:buFont typeface="+mj-lt"/>
              <a:buAutoNum type="alphaLcParenR"/>
              <a:tabLst>
                <a:tab pos="1028700" algn="l"/>
              </a:tabLst>
            </a:pPr>
            <a:r>
              <a:rPr lang="en-US" dirty="0">
                <a:ea typeface="Times New Roman"/>
              </a:rPr>
              <a:t>It can be recorded in office records</a:t>
            </a:r>
          </a:p>
          <a:p>
            <a:pPr lvl="1">
              <a:lnSpc>
                <a:spcPct val="115000"/>
              </a:lnSpc>
              <a:spcBef>
                <a:spcPts val="0"/>
              </a:spcBef>
              <a:spcAft>
                <a:spcPts val="1000"/>
              </a:spcAft>
              <a:buFont typeface="+mj-lt"/>
              <a:buAutoNum type="alphaLcParenR"/>
              <a:tabLst>
                <a:tab pos="1028700" algn="l"/>
              </a:tabLst>
            </a:pPr>
            <a:r>
              <a:rPr lang="en-US" dirty="0">
                <a:solidFill>
                  <a:srgbClr val="FF0000"/>
                </a:solidFill>
                <a:ea typeface="Times New Roman"/>
              </a:rPr>
              <a:t>The manager receives helpful information regarding performance</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are the two main categories of feedback used?</a:t>
            </a:r>
          </a:p>
          <a:p>
            <a:pPr lvl="1">
              <a:lnSpc>
                <a:spcPct val="115000"/>
              </a:lnSpc>
              <a:spcBef>
                <a:spcPts val="0"/>
              </a:spcBef>
              <a:spcAft>
                <a:spcPts val="0"/>
              </a:spcAft>
              <a:buFont typeface="+mj-lt"/>
              <a:buAutoNum type="alphaLcParenR"/>
              <a:tabLst>
                <a:tab pos="514350" algn="l"/>
              </a:tabLst>
            </a:pPr>
            <a:r>
              <a:rPr lang="en-US" dirty="0">
                <a:ea typeface="Times New Roman"/>
              </a:rPr>
              <a:t>Positive and impartial</a:t>
            </a:r>
          </a:p>
          <a:p>
            <a:pPr lvl="1">
              <a:lnSpc>
                <a:spcPct val="115000"/>
              </a:lnSpc>
              <a:spcBef>
                <a:spcPts val="0"/>
              </a:spcBef>
              <a:spcAft>
                <a:spcPts val="0"/>
              </a:spcAft>
              <a:buFont typeface="+mj-lt"/>
              <a:buAutoNum type="alphaLcParenR"/>
              <a:tabLst>
                <a:tab pos="514350" algn="l"/>
              </a:tabLst>
            </a:pPr>
            <a:r>
              <a:rPr lang="en-US" dirty="0">
                <a:ea typeface="Times New Roman"/>
              </a:rPr>
              <a:t>Neutral and periodic</a:t>
            </a:r>
          </a:p>
          <a:p>
            <a:pPr lvl="1">
              <a:lnSpc>
                <a:spcPct val="115000"/>
              </a:lnSpc>
              <a:spcBef>
                <a:spcPts val="0"/>
              </a:spcBef>
              <a:spcAft>
                <a:spcPts val="0"/>
              </a:spcAft>
              <a:buFont typeface="+mj-lt"/>
              <a:buAutoNum type="alphaLcParenR"/>
              <a:tabLst>
                <a:tab pos="514350" algn="l"/>
              </a:tabLst>
            </a:pPr>
            <a:r>
              <a:rPr lang="en-US" dirty="0">
                <a:solidFill>
                  <a:srgbClr val="FF0000"/>
                </a:solidFill>
                <a:ea typeface="Times New Roman"/>
              </a:rPr>
              <a:t>Positive and negative</a:t>
            </a:r>
            <a:endParaRPr lang="en-US" dirty="0">
              <a:ea typeface="Times New Roman"/>
            </a:endParaRPr>
          </a:p>
          <a:p>
            <a:pPr lvl="1">
              <a:lnSpc>
                <a:spcPct val="115000"/>
              </a:lnSpc>
              <a:spcBef>
                <a:spcPts val="0"/>
              </a:spcBef>
              <a:spcAft>
                <a:spcPts val="1000"/>
              </a:spcAft>
              <a:buFont typeface="+mj-lt"/>
              <a:buAutoNum type="alphaLcParenR"/>
              <a:tabLst>
                <a:tab pos="514350" algn="l"/>
              </a:tabLst>
            </a:pPr>
            <a:r>
              <a:rPr lang="en-US" dirty="0">
                <a:ea typeface="Times New Roman"/>
              </a:rPr>
              <a:t>Negative and neutral</a:t>
            </a:r>
          </a:p>
          <a:p>
            <a:endParaRPr lang="en-US" dirty="0"/>
          </a:p>
        </p:txBody>
      </p:sp>
    </p:spTree>
    <p:extLst>
      <p:ext uri="{BB962C8B-B14F-4D97-AF65-F5344CB8AC3E}">
        <p14:creationId xmlns:p14="http://schemas.microsoft.com/office/powerpoint/2010/main" val="33813887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Why is it important to praise employees in public?</a:t>
            </a:r>
          </a:p>
          <a:p>
            <a:pPr lvl="1">
              <a:lnSpc>
                <a:spcPct val="115000"/>
              </a:lnSpc>
              <a:spcBef>
                <a:spcPts val="0"/>
              </a:spcBef>
              <a:spcAft>
                <a:spcPts val="0"/>
              </a:spcAft>
              <a:buFont typeface="+mj-lt"/>
              <a:buAutoNum type="alphaLcParenR"/>
              <a:tabLst>
                <a:tab pos="1028700" algn="l"/>
              </a:tabLst>
            </a:pPr>
            <a:r>
              <a:rPr lang="en-US" dirty="0">
                <a:ea typeface="Times New Roman"/>
              </a:rPr>
              <a:t>The employee has a chance to make a speech</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Praising in public boosts an employee’s confidence</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It subtly tells other employees to work harder</a:t>
            </a:r>
          </a:p>
          <a:p>
            <a:pPr lvl="1">
              <a:lnSpc>
                <a:spcPct val="115000"/>
              </a:lnSpc>
              <a:spcBef>
                <a:spcPts val="0"/>
              </a:spcBef>
              <a:spcAft>
                <a:spcPts val="1000"/>
              </a:spcAft>
              <a:buFont typeface="+mj-lt"/>
              <a:buAutoNum type="alphaLcParenR"/>
              <a:tabLst>
                <a:tab pos="1028700" algn="l"/>
              </a:tabLst>
            </a:pPr>
            <a:r>
              <a:rPr lang="en-US" dirty="0">
                <a:ea typeface="Times New Roman"/>
              </a:rPr>
              <a:t>The employee doesn’t have a chance to hide</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Why is it important to deliver criticism in private?</a:t>
            </a:r>
          </a:p>
          <a:p>
            <a:pPr lvl="1">
              <a:lnSpc>
                <a:spcPct val="115000"/>
              </a:lnSpc>
              <a:spcBef>
                <a:spcPts val="0"/>
              </a:spcBef>
              <a:spcAft>
                <a:spcPts val="0"/>
              </a:spcAft>
              <a:buFont typeface="+mj-lt"/>
              <a:buAutoNum type="alphaLcParenR"/>
              <a:tabLst>
                <a:tab pos="1143000" algn="l"/>
              </a:tabLst>
            </a:pPr>
            <a:r>
              <a:rPr lang="en-US" dirty="0">
                <a:ea typeface="Times New Roman"/>
              </a:rPr>
              <a:t>The employee may get angry and lash out</a:t>
            </a:r>
          </a:p>
          <a:p>
            <a:pPr lvl="1">
              <a:lnSpc>
                <a:spcPct val="115000"/>
              </a:lnSpc>
              <a:spcBef>
                <a:spcPts val="0"/>
              </a:spcBef>
              <a:spcAft>
                <a:spcPts val="0"/>
              </a:spcAft>
              <a:buFont typeface="+mj-lt"/>
              <a:buAutoNum type="alphaLcParenR"/>
              <a:tabLst>
                <a:tab pos="1143000" algn="l"/>
              </a:tabLst>
            </a:pPr>
            <a:r>
              <a:rPr lang="en-US" dirty="0">
                <a:ea typeface="Times New Roman"/>
              </a:rPr>
              <a:t>It subtly lets other employees know that someone is in trouble</a:t>
            </a:r>
          </a:p>
          <a:p>
            <a:pPr lvl="1">
              <a:lnSpc>
                <a:spcPct val="115000"/>
              </a:lnSpc>
              <a:spcBef>
                <a:spcPts val="0"/>
              </a:spcBef>
              <a:spcAft>
                <a:spcPts val="0"/>
              </a:spcAft>
              <a:buFont typeface="+mj-lt"/>
              <a:buAutoNum type="alphaLcParenR"/>
              <a:tabLst>
                <a:tab pos="1143000" algn="l"/>
              </a:tabLst>
            </a:pPr>
            <a:r>
              <a:rPr lang="en-US" dirty="0">
                <a:ea typeface="Times New Roman"/>
              </a:rPr>
              <a:t>The employee is able to cry in a private place</a:t>
            </a:r>
          </a:p>
          <a:p>
            <a:pPr lvl="1">
              <a:lnSpc>
                <a:spcPct val="115000"/>
              </a:lnSpc>
              <a:spcBef>
                <a:spcPts val="0"/>
              </a:spcBef>
              <a:spcAft>
                <a:spcPts val="1000"/>
              </a:spcAft>
              <a:buFont typeface="+mj-lt"/>
              <a:buAutoNum type="alphaLcParenR"/>
              <a:tabLst>
                <a:tab pos="1143000" algn="l"/>
              </a:tabLst>
            </a:pPr>
            <a:r>
              <a:rPr lang="en-US" dirty="0">
                <a:solidFill>
                  <a:srgbClr val="FF0000"/>
                </a:solidFill>
                <a:ea typeface="Times New Roman"/>
              </a:rPr>
              <a:t>Criticizing in private saves the employee from feeling embarrassed</a:t>
            </a:r>
            <a:endParaRPr lang="en-US" dirty="0">
              <a:ea typeface="Times New Roman"/>
            </a:endParaRPr>
          </a:p>
          <a:p>
            <a:endParaRPr lang="en-US" dirty="0"/>
          </a:p>
        </p:txBody>
      </p:sp>
    </p:spTree>
    <p:extLst>
      <p:ext uri="{BB962C8B-B14F-4D97-AF65-F5344CB8AC3E}">
        <p14:creationId xmlns:p14="http://schemas.microsoft.com/office/powerpoint/2010/main" val="12443596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How does having an open door benefit the employee?</a:t>
            </a:r>
          </a:p>
          <a:p>
            <a:pPr lvl="1">
              <a:lnSpc>
                <a:spcPct val="115000"/>
              </a:lnSpc>
              <a:spcBef>
                <a:spcPts val="0"/>
              </a:spcBef>
              <a:spcAft>
                <a:spcPts val="0"/>
              </a:spcAft>
              <a:buFont typeface="+mj-lt"/>
              <a:buAutoNum type="alphaLcParenR"/>
              <a:tabLst>
                <a:tab pos="628650" algn="l"/>
              </a:tabLst>
            </a:pPr>
            <a:r>
              <a:rPr lang="en-US" dirty="0">
                <a:solidFill>
                  <a:srgbClr val="FF0000"/>
                </a:solidFill>
                <a:ea typeface="Times New Roman"/>
              </a:rPr>
              <a:t>The employee feels comfortable to approach you for help</a:t>
            </a:r>
            <a:endParaRPr lang="en-US" dirty="0">
              <a:ea typeface="Times New Roman"/>
            </a:endParaRPr>
          </a:p>
          <a:p>
            <a:pPr lvl="1">
              <a:lnSpc>
                <a:spcPct val="115000"/>
              </a:lnSpc>
              <a:spcBef>
                <a:spcPts val="0"/>
              </a:spcBef>
              <a:spcAft>
                <a:spcPts val="0"/>
              </a:spcAft>
              <a:buFont typeface="+mj-lt"/>
              <a:buAutoNum type="alphaLcParenR"/>
              <a:tabLst>
                <a:tab pos="628650" algn="l"/>
              </a:tabLst>
            </a:pPr>
            <a:r>
              <a:rPr lang="en-US" dirty="0">
                <a:ea typeface="Times New Roman"/>
              </a:rPr>
              <a:t>It allows them to make more complaints</a:t>
            </a:r>
          </a:p>
          <a:p>
            <a:pPr lvl="1">
              <a:lnSpc>
                <a:spcPct val="115000"/>
              </a:lnSpc>
              <a:spcBef>
                <a:spcPts val="0"/>
              </a:spcBef>
              <a:spcAft>
                <a:spcPts val="0"/>
              </a:spcAft>
              <a:buFont typeface="+mj-lt"/>
              <a:buAutoNum type="alphaLcParenR"/>
              <a:tabLst>
                <a:tab pos="628650" algn="l"/>
              </a:tabLst>
            </a:pPr>
            <a:r>
              <a:rPr lang="en-US" dirty="0">
                <a:ea typeface="Times New Roman"/>
              </a:rPr>
              <a:t>The employee can go to multiple managers if they don’t get the answer they want</a:t>
            </a:r>
          </a:p>
          <a:p>
            <a:pPr lvl="1">
              <a:lnSpc>
                <a:spcPct val="115000"/>
              </a:lnSpc>
              <a:spcBef>
                <a:spcPts val="0"/>
              </a:spcBef>
              <a:spcAft>
                <a:spcPts val="1000"/>
              </a:spcAft>
              <a:buFont typeface="+mj-lt"/>
              <a:buAutoNum type="alphaLcParenR"/>
              <a:tabLst>
                <a:tab pos="628650" algn="l"/>
              </a:tabLst>
            </a:pPr>
            <a:r>
              <a:rPr lang="en-US" dirty="0">
                <a:ea typeface="Times New Roman"/>
              </a:rPr>
              <a:t>It allows employees to request more time off</a:t>
            </a:r>
          </a:p>
          <a:p>
            <a:pPr lvl="0">
              <a:lnSpc>
                <a:spcPct val="115000"/>
              </a:lnSpc>
              <a:spcBef>
                <a:spcPts val="0"/>
              </a:spcBef>
              <a:spcAft>
                <a:spcPts val="1000"/>
              </a:spcAft>
              <a:buFont typeface="+mj-lt"/>
              <a:buAutoNum type="alphaLcParenR"/>
              <a:tabLst>
                <a:tab pos="628650" algn="l"/>
              </a:tabLst>
            </a:pPr>
            <a:endParaRPr lang="en-US" dirty="0">
              <a:ea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If management doesn’t have an open door, what negative effect can happen?</a:t>
            </a:r>
          </a:p>
          <a:p>
            <a:pPr lvl="1">
              <a:lnSpc>
                <a:spcPct val="115000"/>
              </a:lnSpc>
              <a:spcBef>
                <a:spcPts val="0"/>
              </a:spcBef>
              <a:spcAft>
                <a:spcPts val="0"/>
              </a:spcAft>
              <a:buFont typeface="+mj-lt"/>
              <a:buAutoNum type="alphaLcParenR"/>
              <a:tabLst>
                <a:tab pos="628650" algn="l"/>
              </a:tabLst>
            </a:pPr>
            <a:r>
              <a:rPr lang="en-US" dirty="0">
                <a:ea typeface="Times New Roman"/>
              </a:rPr>
              <a:t>They will not want to come out of their office</a:t>
            </a:r>
          </a:p>
          <a:p>
            <a:pPr lvl="1">
              <a:lnSpc>
                <a:spcPct val="115000"/>
              </a:lnSpc>
              <a:spcBef>
                <a:spcPts val="0"/>
              </a:spcBef>
              <a:spcAft>
                <a:spcPts val="0"/>
              </a:spcAft>
              <a:buFont typeface="+mj-lt"/>
              <a:buAutoNum type="alphaLcParenR"/>
              <a:tabLst>
                <a:tab pos="628650" algn="l"/>
              </a:tabLst>
            </a:pPr>
            <a:r>
              <a:rPr lang="en-US" dirty="0">
                <a:ea typeface="Times New Roman"/>
              </a:rPr>
              <a:t>Employees will start to talk about them behind their back</a:t>
            </a:r>
          </a:p>
          <a:p>
            <a:pPr lvl="1">
              <a:lnSpc>
                <a:spcPct val="115000"/>
              </a:lnSpc>
              <a:spcBef>
                <a:spcPts val="0"/>
              </a:spcBef>
              <a:spcAft>
                <a:spcPts val="0"/>
              </a:spcAft>
              <a:buFont typeface="+mj-lt"/>
              <a:buAutoNum type="alphaLcParenR"/>
              <a:tabLst>
                <a:tab pos="628650" algn="l"/>
              </a:tabLst>
            </a:pPr>
            <a:r>
              <a:rPr lang="en-US" dirty="0">
                <a:ea typeface="Times New Roman"/>
              </a:rPr>
              <a:t>They miss the latest office gossip</a:t>
            </a:r>
          </a:p>
          <a:p>
            <a:pPr lvl="1">
              <a:lnSpc>
                <a:spcPct val="115000"/>
              </a:lnSpc>
              <a:spcBef>
                <a:spcPts val="0"/>
              </a:spcBef>
              <a:spcAft>
                <a:spcPts val="1000"/>
              </a:spcAft>
              <a:buFont typeface="+mj-lt"/>
              <a:buAutoNum type="alphaLcParenR"/>
              <a:tabLst>
                <a:tab pos="628650" algn="l"/>
              </a:tabLst>
            </a:pPr>
            <a:r>
              <a:rPr lang="en-US" dirty="0">
                <a:solidFill>
                  <a:srgbClr val="FF0000"/>
                </a:solidFill>
                <a:ea typeface="Times New Roman"/>
              </a:rPr>
              <a:t>They can become too distant to approach</a:t>
            </a:r>
            <a:endParaRPr lang="en-US" dirty="0">
              <a:ea typeface="Times New Roman"/>
            </a:endParaRPr>
          </a:p>
          <a:p>
            <a:endParaRPr lang="en-US" dirty="0"/>
          </a:p>
        </p:txBody>
      </p:sp>
    </p:spTree>
    <p:extLst>
      <p:ext uri="{BB962C8B-B14F-4D97-AF65-F5344CB8AC3E}">
        <p14:creationId xmlns:p14="http://schemas.microsoft.com/office/powerpoint/2010/main" val="13717788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US" dirty="0"/>
              <a:t>Module Three: Review Questions</a:t>
            </a:r>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In the end, how did Ben make himself available to Cecilia?</a:t>
            </a:r>
          </a:p>
          <a:p>
            <a:pPr lvl="1">
              <a:lnSpc>
                <a:spcPct val="115000"/>
              </a:lnSpc>
              <a:spcBef>
                <a:spcPts val="0"/>
              </a:spcBef>
              <a:spcAft>
                <a:spcPts val="0"/>
              </a:spcAft>
              <a:buFont typeface="+mj-lt"/>
              <a:buAutoNum type="alphaLcParenR"/>
              <a:tabLst>
                <a:tab pos="742950" algn="l"/>
              </a:tabLst>
            </a:pPr>
            <a:r>
              <a:rPr lang="en-US" dirty="0">
                <a:ea typeface="Times New Roman"/>
              </a:rPr>
              <a:t>Told her to come back in six months</a:t>
            </a:r>
          </a:p>
          <a:p>
            <a:pPr lvl="1">
              <a:lnSpc>
                <a:spcPct val="115000"/>
              </a:lnSpc>
              <a:spcBef>
                <a:spcPts val="0"/>
              </a:spcBef>
              <a:spcAft>
                <a:spcPts val="0"/>
              </a:spcAft>
              <a:buFont typeface="+mj-lt"/>
              <a:buAutoNum type="alphaLcParenR"/>
              <a:tabLst>
                <a:tab pos="742950" algn="l"/>
              </a:tabLst>
            </a:pPr>
            <a:r>
              <a:rPr lang="en-US" dirty="0">
                <a:ea typeface="Times New Roman"/>
              </a:rPr>
              <a:t>Let her know he can be reached on his cell phone</a:t>
            </a:r>
          </a:p>
          <a:p>
            <a:pPr lvl="1">
              <a:lnSpc>
                <a:spcPct val="115000"/>
              </a:lnSpc>
              <a:spcBef>
                <a:spcPts val="0"/>
              </a:spcBef>
              <a:spcAft>
                <a:spcPts val="0"/>
              </a:spcAft>
              <a:buFont typeface="+mj-lt"/>
              <a:buAutoNum type="alphaLcParenR"/>
              <a:tabLst>
                <a:tab pos="742950" algn="l"/>
              </a:tabLst>
            </a:pPr>
            <a:r>
              <a:rPr lang="en-US" dirty="0">
                <a:solidFill>
                  <a:srgbClr val="FF0000"/>
                </a:solidFill>
                <a:ea typeface="Times New Roman"/>
              </a:rPr>
              <a:t>Reminded her of his open door policy</a:t>
            </a:r>
            <a:endParaRPr lang="en-US" dirty="0">
              <a:ea typeface="Times New Roman"/>
            </a:endParaRPr>
          </a:p>
          <a:p>
            <a:pPr lvl="1">
              <a:lnSpc>
                <a:spcPct val="115000"/>
              </a:lnSpc>
              <a:spcBef>
                <a:spcPts val="0"/>
              </a:spcBef>
              <a:spcAft>
                <a:spcPts val="1000"/>
              </a:spcAft>
              <a:buFont typeface="+mj-lt"/>
              <a:buAutoNum type="alphaLcParenR"/>
              <a:tabLst>
                <a:tab pos="742950" algn="l"/>
              </a:tabLst>
            </a:pPr>
            <a:r>
              <a:rPr lang="en-US" dirty="0">
                <a:ea typeface="Times New Roman"/>
              </a:rPr>
              <a:t>Told her he would send an email to see if she needed anything</a:t>
            </a:r>
          </a:p>
          <a:p>
            <a:pPr lvl="0">
              <a:lnSpc>
                <a:spcPct val="115000"/>
              </a:lnSpc>
              <a:spcBef>
                <a:spcPts val="0"/>
              </a:spcBef>
              <a:spcAft>
                <a:spcPts val="1000"/>
              </a:spcAft>
              <a:buFont typeface="+mj-lt"/>
              <a:buAutoNum type="alphaLcParenR"/>
              <a:tabLst>
                <a:tab pos="742950" algn="l"/>
              </a:tabLst>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How long had Cecilia been working for the company at this point?</a:t>
            </a:r>
          </a:p>
          <a:p>
            <a:pPr lvl="1">
              <a:lnSpc>
                <a:spcPct val="115000"/>
              </a:lnSpc>
              <a:spcBef>
                <a:spcPts val="0"/>
              </a:spcBef>
              <a:spcAft>
                <a:spcPts val="0"/>
              </a:spcAft>
              <a:buFont typeface="+mj-lt"/>
              <a:buAutoNum type="alphaLcParenR"/>
              <a:tabLst>
                <a:tab pos="971550" algn="l"/>
              </a:tabLst>
            </a:pPr>
            <a:r>
              <a:rPr lang="en-US" dirty="0">
                <a:solidFill>
                  <a:srgbClr val="FF0000"/>
                </a:solidFill>
                <a:ea typeface="Times New Roman"/>
              </a:rPr>
              <a:t>Six months</a:t>
            </a:r>
            <a:endParaRPr lang="en-US" dirty="0">
              <a:ea typeface="Times New Roman"/>
            </a:endParaRPr>
          </a:p>
          <a:p>
            <a:pPr lvl="1">
              <a:lnSpc>
                <a:spcPct val="115000"/>
              </a:lnSpc>
              <a:spcBef>
                <a:spcPts val="0"/>
              </a:spcBef>
              <a:spcAft>
                <a:spcPts val="0"/>
              </a:spcAft>
              <a:buFont typeface="+mj-lt"/>
              <a:buAutoNum type="alphaLcParenR"/>
              <a:tabLst>
                <a:tab pos="971550" algn="l"/>
              </a:tabLst>
            </a:pPr>
            <a:r>
              <a:rPr lang="en-US" dirty="0">
                <a:ea typeface="Times New Roman"/>
              </a:rPr>
              <a:t>One year</a:t>
            </a:r>
          </a:p>
          <a:p>
            <a:pPr lvl="1">
              <a:lnSpc>
                <a:spcPct val="115000"/>
              </a:lnSpc>
              <a:spcBef>
                <a:spcPts val="0"/>
              </a:spcBef>
              <a:spcAft>
                <a:spcPts val="0"/>
              </a:spcAft>
              <a:buFont typeface="+mj-lt"/>
              <a:buAutoNum type="alphaLcParenR"/>
              <a:tabLst>
                <a:tab pos="971550" algn="l"/>
              </a:tabLst>
            </a:pPr>
            <a:r>
              <a:rPr lang="en-US" dirty="0">
                <a:ea typeface="Times New Roman"/>
              </a:rPr>
              <a:t>3 years</a:t>
            </a:r>
          </a:p>
          <a:p>
            <a:pPr lvl="1">
              <a:lnSpc>
                <a:spcPct val="115000"/>
              </a:lnSpc>
              <a:spcBef>
                <a:spcPts val="0"/>
              </a:spcBef>
              <a:spcAft>
                <a:spcPts val="1000"/>
              </a:spcAft>
              <a:buFont typeface="+mj-lt"/>
              <a:buAutoNum type="alphaLcParenR"/>
              <a:tabLst>
                <a:tab pos="914400" algn="l"/>
              </a:tabLst>
            </a:pPr>
            <a:r>
              <a:rPr lang="en-US" dirty="0">
                <a:ea typeface="Times New Roman"/>
              </a:rPr>
              <a:t>A few weeks</a:t>
            </a:r>
          </a:p>
          <a:p>
            <a:endParaRPr lang="en-US" dirty="0"/>
          </a:p>
        </p:txBody>
      </p:sp>
    </p:spTree>
    <p:extLst>
      <p:ext uri="{BB962C8B-B14F-4D97-AF65-F5344CB8AC3E}">
        <p14:creationId xmlns:p14="http://schemas.microsoft.com/office/powerpoint/2010/main" val="15240564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Module Four: Coaching and Mentoring (II)</a:t>
            </a:r>
          </a:p>
        </p:txBody>
      </p:sp>
      <p:sp>
        <p:nvSpPr>
          <p:cNvPr id="14340"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i="1" dirty="0">
                <a:latin typeface="Cambria"/>
                <a:ea typeface="Times New Roman"/>
                <a:cs typeface="Calibri"/>
              </a:rPr>
              <a:t>Good timber does not grow with ease; the stronger the wind, the stronger the trees.</a:t>
            </a:r>
            <a:endParaRPr lang="en-US"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J. Willard Marriott</a:t>
            </a:r>
            <a:endParaRPr lang="en-US" dirty="0">
              <a:ea typeface="Times New Roman"/>
              <a:cs typeface="Calibri"/>
            </a:endParaRPr>
          </a:p>
          <a:p>
            <a:endParaRPr lang="en-US" dirty="0"/>
          </a:p>
        </p:txBody>
      </p:sp>
      <p:sp>
        <p:nvSpPr>
          <p:cNvPr id="14339" name="Content Placeholder 2"/>
          <p:cNvSpPr>
            <a:spLocks noGrp="1"/>
          </p:cNvSpPr>
          <p:nvPr>
            <p:ph type="body" sz="quarter" idx="11"/>
          </p:nvPr>
        </p:nvSpPr>
        <p:spPr/>
        <p:txBody>
          <a:bodyPr>
            <a:normAutofit/>
          </a:bodyPr>
          <a:lstStyle/>
          <a:p>
            <a:pPr marL="0"/>
            <a:r>
              <a:rPr lang="en-US" dirty="0"/>
              <a:t>Now that your manager has branched out on their own, you are still an important role in their professional development.  You’ve built them up and prepared them for anything, but now you need to ensure they can get the job done right.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2802B42-3A93-45D3-B8F5-9B454BB5D175}"/>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Offer Advice, Not the Solution</a:t>
            </a:r>
          </a:p>
        </p:txBody>
      </p:sp>
      <p:grpSp>
        <p:nvGrpSpPr>
          <p:cNvPr id="2" name="Group 1">
            <a:extLst>
              <a:ext uri="{FF2B5EF4-FFF2-40B4-BE49-F238E27FC236}">
                <a16:creationId xmlns:a16="http://schemas.microsoft.com/office/drawing/2014/main" id="{C01936AE-7CA5-4ABE-912A-A3DF6259E754}"/>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796827C4-57C0-470E-B0D2-4027D10D2078}"/>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5978" tIns="195978" rIns="1581602" bIns="195978" numCol="1" spcCol="1270" anchor="ctr" anchorCtr="0">
              <a:noAutofit/>
            </a:bodyPr>
            <a:lstStyle/>
            <a:p>
              <a:pPr marL="0" lvl="0" indent="0" algn="l" defTabSz="1822450">
                <a:lnSpc>
                  <a:spcPct val="90000"/>
                </a:lnSpc>
                <a:spcBef>
                  <a:spcPct val="0"/>
                </a:spcBef>
                <a:spcAft>
                  <a:spcPct val="35000"/>
                </a:spcAft>
                <a:buNone/>
              </a:pPr>
              <a:r>
                <a:rPr lang="en-US" sz="4100" kern="1200" dirty="0"/>
                <a:t>Give support</a:t>
              </a:r>
            </a:p>
          </p:txBody>
        </p:sp>
        <p:sp>
          <p:nvSpPr>
            <p:cNvPr id="5" name="Freeform: Shape 4">
              <a:extLst>
                <a:ext uri="{FF2B5EF4-FFF2-40B4-BE49-F238E27FC236}">
                  <a16:creationId xmlns:a16="http://schemas.microsoft.com/office/drawing/2014/main" id="{311ADC14-84BF-433A-B5CA-FE5107228DC2}"/>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5978" tIns="195978" rIns="1695761" bIns="195978" numCol="1" spcCol="1270" anchor="ctr" anchorCtr="0">
              <a:noAutofit/>
            </a:bodyPr>
            <a:lstStyle/>
            <a:p>
              <a:pPr marL="0" lvl="0" indent="0" algn="l" defTabSz="1822450">
                <a:lnSpc>
                  <a:spcPct val="90000"/>
                </a:lnSpc>
                <a:spcBef>
                  <a:spcPct val="0"/>
                </a:spcBef>
                <a:spcAft>
                  <a:spcPct val="35000"/>
                </a:spcAft>
                <a:buNone/>
              </a:pPr>
              <a:r>
                <a:rPr lang="en-US" sz="4100" kern="1200" dirty="0"/>
                <a:t>Improves their skills</a:t>
              </a:r>
            </a:p>
          </p:txBody>
        </p:sp>
        <p:sp>
          <p:nvSpPr>
            <p:cNvPr id="6" name="Freeform: Shape 5">
              <a:extLst>
                <a:ext uri="{FF2B5EF4-FFF2-40B4-BE49-F238E27FC236}">
                  <a16:creationId xmlns:a16="http://schemas.microsoft.com/office/drawing/2014/main" id="{9A07130A-1A63-499B-B73E-AE0D6EF8DE23}"/>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5978" tIns="195978" rIns="1695761" bIns="195978" numCol="1" spcCol="1270" anchor="ctr" anchorCtr="0">
              <a:noAutofit/>
            </a:bodyPr>
            <a:lstStyle/>
            <a:p>
              <a:pPr marL="0" lvl="0" indent="0" algn="l" defTabSz="1822450">
                <a:lnSpc>
                  <a:spcPct val="90000"/>
                </a:lnSpc>
                <a:spcBef>
                  <a:spcPct val="0"/>
                </a:spcBef>
                <a:spcAft>
                  <a:spcPct val="35000"/>
                </a:spcAft>
                <a:buNone/>
              </a:pPr>
              <a:r>
                <a:rPr lang="en-US" sz="4100" kern="1200" dirty="0"/>
                <a:t>Develops better leaders</a:t>
              </a:r>
            </a:p>
          </p:txBody>
        </p:sp>
        <p:sp>
          <p:nvSpPr>
            <p:cNvPr id="7" name="Freeform: Shape 6">
              <a:extLst>
                <a:ext uri="{FF2B5EF4-FFF2-40B4-BE49-F238E27FC236}">
                  <a16:creationId xmlns:a16="http://schemas.microsoft.com/office/drawing/2014/main" id="{B2F315F2-7C0B-4400-860E-F2B4E9F243D1}"/>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9E2ACB03-C199-41FC-892B-691ED9345229}"/>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61502A8-E2E1-4312-8BF3-02FD7D8C8C0C}"/>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noAutofit/>
          </a:bodyPr>
          <a:lstStyle/>
          <a:p>
            <a:r>
              <a:rPr lang="en-US" dirty="0"/>
              <a:t>Create a Supportive Environment</a:t>
            </a:r>
          </a:p>
        </p:txBody>
      </p:sp>
      <p:grpSp>
        <p:nvGrpSpPr>
          <p:cNvPr id="2" name="Group 1">
            <a:extLst>
              <a:ext uri="{FF2B5EF4-FFF2-40B4-BE49-F238E27FC236}">
                <a16:creationId xmlns:a16="http://schemas.microsoft.com/office/drawing/2014/main" id="{25640DAC-9C8F-48F0-AB03-A173B867F105}"/>
              </a:ext>
            </a:extLst>
          </p:cNvPr>
          <p:cNvGrpSpPr/>
          <p:nvPr/>
        </p:nvGrpSpPr>
        <p:grpSpPr>
          <a:xfrm>
            <a:off x="457777" y="1600200"/>
            <a:ext cx="8228444" cy="4525962"/>
            <a:chOff x="457777" y="1600200"/>
            <a:chExt cx="8228444" cy="4525962"/>
          </a:xfrm>
        </p:grpSpPr>
        <p:sp>
          <p:nvSpPr>
            <p:cNvPr id="4" name="Arrow: Right 3">
              <a:extLst>
                <a:ext uri="{FF2B5EF4-FFF2-40B4-BE49-F238E27FC236}">
                  <a16:creationId xmlns:a16="http://schemas.microsoft.com/office/drawing/2014/main" id="{AF6364F3-D64A-4FC7-822F-BBA456763DC2}"/>
                </a:ext>
              </a:extLst>
            </p:cNvPr>
            <p:cNvSpPr/>
            <p:nvPr/>
          </p:nvSpPr>
          <p:spPr>
            <a:xfrm>
              <a:off x="5850867" y="1600200"/>
              <a:ext cx="2835354"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6AF35416-B646-4607-9DC0-C588436A6BC1}"/>
                </a:ext>
              </a:extLst>
            </p:cNvPr>
            <p:cNvSpPr/>
            <p:nvPr/>
          </p:nvSpPr>
          <p:spPr>
            <a:xfrm>
              <a:off x="457777" y="1600200"/>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Employees are more open</a:t>
              </a:r>
            </a:p>
          </p:txBody>
        </p:sp>
        <p:sp>
          <p:nvSpPr>
            <p:cNvPr id="6" name="Arrow: Right 5">
              <a:extLst>
                <a:ext uri="{FF2B5EF4-FFF2-40B4-BE49-F238E27FC236}">
                  <a16:creationId xmlns:a16="http://schemas.microsoft.com/office/drawing/2014/main" id="{120B25D5-1222-4DA9-9E4A-FA0FC1B74C79}"/>
                </a:ext>
              </a:extLst>
            </p:cNvPr>
            <p:cNvSpPr/>
            <p:nvPr/>
          </p:nvSpPr>
          <p:spPr>
            <a:xfrm>
              <a:off x="5850867" y="3155999"/>
              <a:ext cx="2835354"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FA9249B0-A611-4EEE-8C7A-286C3BF67CFD}"/>
                </a:ext>
              </a:extLst>
            </p:cNvPr>
            <p:cNvSpPr/>
            <p:nvPr/>
          </p:nvSpPr>
          <p:spPr>
            <a:xfrm>
              <a:off x="457777" y="3124204"/>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Allows you to delivers news</a:t>
              </a:r>
            </a:p>
          </p:txBody>
        </p:sp>
        <p:sp>
          <p:nvSpPr>
            <p:cNvPr id="8" name="Arrow: Right 7">
              <a:extLst>
                <a:ext uri="{FF2B5EF4-FFF2-40B4-BE49-F238E27FC236}">
                  <a16:creationId xmlns:a16="http://schemas.microsoft.com/office/drawing/2014/main" id="{B8FF73E1-4443-4724-A691-A7FA38DE2AAE}"/>
                </a:ext>
              </a:extLst>
            </p:cNvPr>
            <p:cNvSpPr/>
            <p:nvPr/>
          </p:nvSpPr>
          <p:spPr>
            <a:xfrm>
              <a:off x="5850867" y="4711799"/>
              <a:ext cx="2835354"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0E8787B6-1CA2-4415-BC0B-EDEA7B568067}"/>
                </a:ext>
              </a:extLst>
            </p:cNvPr>
            <p:cNvSpPr/>
            <p:nvPr/>
          </p:nvSpPr>
          <p:spPr>
            <a:xfrm>
              <a:off x="457777" y="4680004"/>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More at ease hearing constructive criticism</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0447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BBD6349-CD82-49AB-ACD1-944F991E22CC}"/>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Build Ownership</a:t>
            </a:r>
          </a:p>
        </p:txBody>
      </p:sp>
      <p:grpSp>
        <p:nvGrpSpPr>
          <p:cNvPr id="2" name="Group 1">
            <a:extLst>
              <a:ext uri="{FF2B5EF4-FFF2-40B4-BE49-F238E27FC236}">
                <a16:creationId xmlns:a16="http://schemas.microsoft.com/office/drawing/2014/main" id="{F4AA64D1-5017-4C8D-9A1C-94D6C17A3C28}"/>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FD932CE3-DAEB-4FAF-B0C2-7C592A458A12}"/>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Listen their input and ideas</a:t>
              </a:r>
            </a:p>
          </p:txBody>
        </p:sp>
        <p:sp>
          <p:nvSpPr>
            <p:cNvPr id="5" name="Freeform: Shape 4">
              <a:extLst>
                <a:ext uri="{FF2B5EF4-FFF2-40B4-BE49-F238E27FC236}">
                  <a16:creationId xmlns:a16="http://schemas.microsoft.com/office/drawing/2014/main" id="{45FD2557-9FAB-427A-8F3B-A4B74FDA7495}"/>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Offer advancement opportunities</a:t>
              </a:r>
            </a:p>
          </p:txBody>
        </p:sp>
        <p:sp>
          <p:nvSpPr>
            <p:cNvPr id="6" name="Freeform: Shape 5">
              <a:extLst>
                <a:ext uri="{FF2B5EF4-FFF2-40B4-BE49-F238E27FC236}">
                  <a16:creationId xmlns:a16="http://schemas.microsoft.com/office/drawing/2014/main" id="{0D1B8CDB-C012-459C-B9FD-CC44F1564750}"/>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Keep everyone in the loop</a:t>
              </a:r>
            </a:p>
          </p:txBody>
        </p:sp>
      </p:grpSp>
    </p:spTree>
    <p:extLst>
      <p:ext uri="{BB962C8B-B14F-4D97-AF65-F5344CB8AC3E}">
        <p14:creationId xmlns:p14="http://schemas.microsoft.com/office/powerpoint/2010/main" val="41735597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16CB847-E6EF-4C38-B5D5-B0E3CCCF063B}"/>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360 Degree Feedback</a:t>
            </a:r>
          </a:p>
        </p:txBody>
      </p:sp>
      <p:grpSp>
        <p:nvGrpSpPr>
          <p:cNvPr id="2" name="Group 1">
            <a:extLst>
              <a:ext uri="{FF2B5EF4-FFF2-40B4-BE49-F238E27FC236}">
                <a16:creationId xmlns:a16="http://schemas.microsoft.com/office/drawing/2014/main" id="{17D6E7E6-F1E3-49B6-96E3-63895D100F98}"/>
              </a:ext>
            </a:extLst>
          </p:cNvPr>
          <p:cNvGrpSpPr/>
          <p:nvPr/>
        </p:nvGrpSpPr>
        <p:grpSpPr>
          <a:xfrm>
            <a:off x="466040" y="1600200"/>
            <a:ext cx="8211919" cy="4525963"/>
            <a:chOff x="466040" y="1600200"/>
            <a:chExt cx="8211919" cy="4525963"/>
          </a:xfrm>
        </p:grpSpPr>
        <p:sp>
          <p:nvSpPr>
            <p:cNvPr id="4" name="Arrow: Right 3">
              <a:extLst>
                <a:ext uri="{FF2B5EF4-FFF2-40B4-BE49-F238E27FC236}">
                  <a16:creationId xmlns:a16="http://schemas.microsoft.com/office/drawing/2014/main" id="{E6CBE1EB-EE36-442A-A36F-E871C75A82B2}"/>
                </a:ext>
              </a:extLst>
            </p:cNvPr>
            <p:cNvSpPr/>
            <p:nvPr/>
          </p:nvSpPr>
          <p:spPr>
            <a:xfrm>
              <a:off x="1074419" y="1600200"/>
              <a:ext cx="6995160" cy="4525963"/>
            </a:xfrm>
            <a:prstGeom prst="rightArrow">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D7D5EDAD-7E78-4E8B-906A-D75FCC5825C6}"/>
                </a:ext>
              </a:extLst>
            </p:cNvPr>
            <p:cNvSpPr/>
            <p:nvPr/>
          </p:nvSpPr>
          <p:spPr>
            <a:xfrm>
              <a:off x="466040" y="2957988"/>
              <a:ext cx="2648902" cy="1810385"/>
            </a:xfrm>
            <a:custGeom>
              <a:avLst/>
              <a:gdLst>
                <a:gd name="connsiteX0" fmla="*/ 0 w 2648902"/>
                <a:gd name="connsiteY0" fmla="*/ 301737 h 1810385"/>
                <a:gd name="connsiteX1" fmla="*/ 301737 w 2648902"/>
                <a:gd name="connsiteY1" fmla="*/ 0 h 1810385"/>
                <a:gd name="connsiteX2" fmla="*/ 2347165 w 2648902"/>
                <a:gd name="connsiteY2" fmla="*/ 0 h 1810385"/>
                <a:gd name="connsiteX3" fmla="*/ 2648902 w 2648902"/>
                <a:gd name="connsiteY3" fmla="*/ 301737 h 1810385"/>
                <a:gd name="connsiteX4" fmla="*/ 2648902 w 2648902"/>
                <a:gd name="connsiteY4" fmla="*/ 1508648 h 1810385"/>
                <a:gd name="connsiteX5" fmla="*/ 2347165 w 2648902"/>
                <a:gd name="connsiteY5" fmla="*/ 1810385 h 1810385"/>
                <a:gd name="connsiteX6" fmla="*/ 301737 w 2648902"/>
                <a:gd name="connsiteY6" fmla="*/ 1810385 h 1810385"/>
                <a:gd name="connsiteX7" fmla="*/ 0 w 2648902"/>
                <a:gd name="connsiteY7" fmla="*/ 1508648 h 1810385"/>
                <a:gd name="connsiteX8" fmla="*/ 0 w 2648902"/>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8902" h="1810385">
                  <a:moveTo>
                    <a:pt x="0" y="301737"/>
                  </a:moveTo>
                  <a:cubicBezTo>
                    <a:pt x="0" y="135092"/>
                    <a:pt x="135092" y="0"/>
                    <a:pt x="301737" y="0"/>
                  </a:cubicBezTo>
                  <a:lnTo>
                    <a:pt x="2347165" y="0"/>
                  </a:lnTo>
                  <a:cubicBezTo>
                    <a:pt x="2513810" y="0"/>
                    <a:pt x="2648902" y="135092"/>
                    <a:pt x="2648902" y="301737"/>
                  </a:cubicBezTo>
                  <a:lnTo>
                    <a:pt x="2648902" y="1508648"/>
                  </a:lnTo>
                  <a:cubicBezTo>
                    <a:pt x="2648902" y="1675293"/>
                    <a:pt x="2513810" y="1810385"/>
                    <a:pt x="2347165"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2676" tIns="202676" rIns="202676" bIns="202676" numCol="1" spcCol="1270" anchor="ctr" anchorCtr="0">
              <a:noAutofit/>
            </a:bodyPr>
            <a:lstStyle/>
            <a:p>
              <a:pPr marL="0" lvl="0" indent="0" algn="ctr" defTabSz="1333500">
                <a:lnSpc>
                  <a:spcPct val="90000"/>
                </a:lnSpc>
                <a:spcBef>
                  <a:spcPct val="0"/>
                </a:spcBef>
                <a:spcAft>
                  <a:spcPct val="35000"/>
                </a:spcAft>
                <a:buNone/>
              </a:pPr>
              <a:r>
                <a:rPr lang="en-US" sz="3000" kern="1200" dirty="0"/>
                <a:t>Anonymous and confidential</a:t>
              </a:r>
            </a:p>
          </p:txBody>
        </p:sp>
        <p:sp>
          <p:nvSpPr>
            <p:cNvPr id="6" name="Freeform: Shape 5">
              <a:extLst>
                <a:ext uri="{FF2B5EF4-FFF2-40B4-BE49-F238E27FC236}">
                  <a16:creationId xmlns:a16="http://schemas.microsoft.com/office/drawing/2014/main" id="{47FDC397-61EC-46B3-9986-85949F9B0FDC}"/>
                </a:ext>
              </a:extLst>
            </p:cNvPr>
            <p:cNvSpPr/>
            <p:nvPr/>
          </p:nvSpPr>
          <p:spPr>
            <a:xfrm>
              <a:off x="3247548" y="2957988"/>
              <a:ext cx="2648902" cy="1810385"/>
            </a:xfrm>
            <a:custGeom>
              <a:avLst/>
              <a:gdLst>
                <a:gd name="connsiteX0" fmla="*/ 0 w 2648902"/>
                <a:gd name="connsiteY0" fmla="*/ 301737 h 1810385"/>
                <a:gd name="connsiteX1" fmla="*/ 301737 w 2648902"/>
                <a:gd name="connsiteY1" fmla="*/ 0 h 1810385"/>
                <a:gd name="connsiteX2" fmla="*/ 2347165 w 2648902"/>
                <a:gd name="connsiteY2" fmla="*/ 0 h 1810385"/>
                <a:gd name="connsiteX3" fmla="*/ 2648902 w 2648902"/>
                <a:gd name="connsiteY3" fmla="*/ 301737 h 1810385"/>
                <a:gd name="connsiteX4" fmla="*/ 2648902 w 2648902"/>
                <a:gd name="connsiteY4" fmla="*/ 1508648 h 1810385"/>
                <a:gd name="connsiteX5" fmla="*/ 2347165 w 2648902"/>
                <a:gd name="connsiteY5" fmla="*/ 1810385 h 1810385"/>
                <a:gd name="connsiteX6" fmla="*/ 301737 w 2648902"/>
                <a:gd name="connsiteY6" fmla="*/ 1810385 h 1810385"/>
                <a:gd name="connsiteX7" fmla="*/ 0 w 2648902"/>
                <a:gd name="connsiteY7" fmla="*/ 1508648 h 1810385"/>
                <a:gd name="connsiteX8" fmla="*/ 0 w 2648902"/>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8902" h="1810385">
                  <a:moveTo>
                    <a:pt x="0" y="301737"/>
                  </a:moveTo>
                  <a:cubicBezTo>
                    <a:pt x="0" y="135092"/>
                    <a:pt x="135092" y="0"/>
                    <a:pt x="301737" y="0"/>
                  </a:cubicBezTo>
                  <a:lnTo>
                    <a:pt x="2347165" y="0"/>
                  </a:lnTo>
                  <a:cubicBezTo>
                    <a:pt x="2513810" y="0"/>
                    <a:pt x="2648902" y="135092"/>
                    <a:pt x="2648902" y="301737"/>
                  </a:cubicBezTo>
                  <a:lnTo>
                    <a:pt x="2648902" y="1508648"/>
                  </a:lnTo>
                  <a:cubicBezTo>
                    <a:pt x="2648902" y="1675293"/>
                    <a:pt x="2513810" y="1810385"/>
                    <a:pt x="2347165"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02676" tIns="202676" rIns="202676" bIns="202676" numCol="1" spcCol="1270" anchor="ctr" anchorCtr="0">
              <a:noAutofit/>
            </a:bodyPr>
            <a:lstStyle/>
            <a:p>
              <a:pPr marL="0" lvl="0" indent="0" algn="ctr" defTabSz="1333500">
                <a:lnSpc>
                  <a:spcPct val="90000"/>
                </a:lnSpc>
                <a:spcBef>
                  <a:spcPct val="0"/>
                </a:spcBef>
                <a:spcAft>
                  <a:spcPct val="35000"/>
                </a:spcAft>
                <a:buNone/>
              </a:pPr>
              <a:r>
                <a:rPr lang="en-US" sz="3000" kern="1200" dirty="0"/>
                <a:t>Comment boxes</a:t>
              </a:r>
            </a:p>
          </p:txBody>
        </p:sp>
        <p:sp>
          <p:nvSpPr>
            <p:cNvPr id="7" name="Freeform: Shape 6">
              <a:extLst>
                <a:ext uri="{FF2B5EF4-FFF2-40B4-BE49-F238E27FC236}">
                  <a16:creationId xmlns:a16="http://schemas.microsoft.com/office/drawing/2014/main" id="{4D1F376B-175A-4155-8866-28C4F394DABC}"/>
                </a:ext>
              </a:extLst>
            </p:cNvPr>
            <p:cNvSpPr/>
            <p:nvPr/>
          </p:nvSpPr>
          <p:spPr>
            <a:xfrm>
              <a:off x="6029057" y="2957988"/>
              <a:ext cx="2648902" cy="1810385"/>
            </a:xfrm>
            <a:custGeom>
              <a:avLst/>
              <a:gdLst>
                <a:gd name="connsiteX0" fmla="*/ 0 w 2648902"/>
                <a:gd name="connsiteY0" fmla="*/ 301737 h 1810385"/>
                <a:gd name="connsiteX1" fmla="*/ 301737 w 2648902"/>
                <a:gd name="connsiteY1" fmla="*/ 0 h 1810385"/>
                <a:gd name="connsiteX2" fmla="*/ 2347165 w 2648902"/>
                <a:gd name="connsiteY2" fmla="*/ 0 h 1810385"/>
                <a:gd name="connsiteX3" fmla="*/ 2648902 w 2648902"/>
                <a:gd name="connsiteY3" fmla="*/ 301737 h 1810385"/>
                <a:gd name="connsiteX4" fmla="*/ 2648902 w 2648902"/>
                <a:gd name="connsiteY4" fmla="*/ 1508648 h 1810385"/>
                <a:gd name="connsiteX5" fmla="*/ 2347165 w 2648902"/>
                <a:gd name="connsiteY5" fmla="*/ 1810385 h 1810385"/>
                <a:gd name="connsiteX6" fmla="*/ 301737 w 2648902"/>
                <a:gd name="connsiteY6" fmla="*/ 1810385 h 1810385"/>
                <a:gd name="connsiteX7" fmla="*/ 0 w 2648902"/>
                <a:gd name="connsiteY7" fmla="*/ 1508648 h 1810385"/>
                <a:gd name="connsiteX8" fmla="*/ 0 w 2648902"/>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8902" h="1810385">
                  <a:moveTo>
                    <a:pt x="0" y="301737"/>
                  </a:moveTo>
                  <a:cubicBezTo>
                    <a:pt x="0" y="135092"/>
                    <a:pt x="135092" y="0"/>
                    <a:pt x="301737" y="0"/>
                  </a:cubicBezTo>
                  <a:lnTo>
                    <a:pt x="2347165" y="0"/>
                  </a:lnTo>
                  <a:cubicBezTo>
                    <a:pt x="2513810" y="0"/>
                    <a:pt x="2648902" y="135092"/>
                    <a:pt x="2648902" y="301737"/>
                  </a:cubicBezTo>
                  <a:lnTo>
                    <a:pt x="2648902" y="1508648"/>
                  </a:lnTo>
                  <a:cubicBezTo>
                    <a:pt x="2648902" y="1675293"/>
                    <a:pt x="2513810" y="1810385"/>
                    <a:pt x="2347165"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2676" tIns="202676" rIns="202676" bIns="202676" numCol="1" spcCol="1270" anchor="ctr" anchorCtr="0">
              <a:noAutofit/>
            </a:bodyPr>
            <a:lstStyle/>
            <a:p>
              <a:pPr marL="0" lvl="0" indent="0" algn="ctr" defTabSz="1333500">
                <a:lnSpc>
                  <a:spcPct val="90000"/>
                </a:lnSpc>
                <a:spcBef>
                  <a:spcPct val="0"/>
                </a:spcBef>
                <a:spcAft>
                  <a:spcPct val="35000"/>
                </a:spcAft>
                <a:buNone/>
              </a:pPr>
              <a:r>
                <a:rPr lang="en-US" sz="3000" kern="1200" dirty="0"/>
                <a:t>Implement improvements</a:t>
              </a:r>
            </a:p>
          </p:txBody>
        </p:sp>
      </p:grpSp>
    </p:spTree>
    <p:extLst>
      <p:ext uri="{BB962C8B-B14F-4D97-AF65-F5344CB8AC3E}">
        <p14:creationId xmlns:p14="http://schemas.microsoft.com/office/powerpoint/2010/main" val="41735597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D5FB705-D904-475B-B3B0-756FEF10FB77}"/>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6E6AFB98-2C61-4952-B65E-BFDE1BE1B07D}"/>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AB039230-8612-4B07-938F-4B48D0A48B44}"/>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Eve is continuing to coach and mentor her recent manager hire, Matthew</a:t>
              </a:r>
            </a:p>
          </p:txBody>
        </p:sp>
        <p:sp>
          <p:nvSpPr>
            <p:cNvPr id="5" name="Rectangle: Rounded Corners 4">
              <a:extLst>
                <a:ext uri="{FF2B5EF4-FFF2-40B4-BE49-F238E27FC236}">
                  <a16:creationId xmlns:a16="http://schemas.microsoft.com/office/drawing/2014/main" id="{22326D46-244E-4718-A2E7-1476A88F1D27}"/>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09900791-A33F-476B-BF77-EE601C0DF1D0}"/>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Recently she allowed him to assist her in selecting a new reporting program</a:t>
              </a:r>
            </a:p>
          </p:txBody>
        </p:sp>
        <p:sp>
          <p:nvSpPr>
            <p:cNvPr id="7" name="Rectangle: Rounded Corners 6">
              <a:extLst>
                <a:ext uri="{FF2B5EF4-FFF2-40B4-BE49-F238E27FC236}">
                  <a16:creationId xmlns:a16="http://schemas.microsoft.com/office/drawing/2014/main" id="{AD3E7B4C-EFBB-4A5B-BDB4-680E90B2455B}"/>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09042191-8FAB-476F-BD79-8D8A44495CAC}"/>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Matthew came to Eve and expressed that he was having trouble getting the employee reports to sync </a:t>
              </a:r>
            </a:p>
          </p:txBody>
        </p:sp>
        <p:sp>
          <p:nvSpPr>
            <p:cNvPr id="9" name="Rectangle: Rounded Corners 8">
              <a:extLst>
                <a:ext uri="{FF2B5EF4-FFF2-40B4-BE49-F238E27FC236}">
                  <a16:creationId xmlns:a16="http://schemas.microsoft.com/office/drawing/2014/main" id="{C7F8C765-B579-4559-BFB0-1E3A898E8FB8}"/>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23837155-86E7-41C6-A07C-5B0155C8199F}"/>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Matthew then found the computing error he had made</a:t>
              </a:r>
            </a:p>
          </p:txBody>
        </p:sp>
      </p:grpSp>
    </p:spTree>
    <p:extLst>
      <p:ext uri="{BB962C8B-B14F-4D97-AF65-F5344CB8AC3E}">
        <p14:creationId xmlns:p14="http://schemas.microsoft.com/office/powerpoint/2010/main" val="41735597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skill set is improved when a manager is not given the answer right away?</a:t>
            </a:r>
          </a:p>
          <a:p>
            <a:pPr lvl="1">
              <a:lnSpc>
                <a:spcPct val="115000"/>
              </a:lnSpc>
              <a:spcBef>
                <a:spcPts val="0"/>
              </a:spcBef>
              <a:spcAft>
                <a:spcPts val="0"/>
              </a:spcAft>
              <a:buFont typeface="+mj-lt"/>
              <a:buAutoNum type="alphaLcParenR"/>
              <a:tabLst>
                <a:tab pos="1028700" algn="l"/>
              </a:tabLst>
            </a:pPr>
            <a:r>
              <a:rPr lang="en-US" dirty="0">
                <a:ea typeface="Times New Roman"/>
              </a:rPr>
              <a:t>Problem solving</a:t>
            </a:r>
          </a:p>
          <a:p>
            <a:pPr lvl="1">
              <a:lnSpc>
                <a:spcPct val="115000"/>
              </a:lnSpc>
              <a:spcBef>
                <a:spcPts val="0"/>
              </a:spcBef>
              <a:spcAft>
                <a:spcPts val="0"/>
              </a:spcAft>
              <a:buFont typeface="+mj-lt"/>
              <a:buAutoNum type="alphaLcParenR"/>
              <a:tabLst>
                <a:tab pos="1028700" algn="l"/>
              </a:tabLst>
            </a:pPr>
            <a:r>
              <a:rPr lang="en-US" dirty="0">
                <a:ea typeface="Times New Roman"/>
              </a:rPr>
              <a:t>Bribery</a:t>
            </a:r>
          </a:p>
          <a:p>
            <a:pPr lvl="1">
              <a:lnSpc>
                <a:spcPct val="115000"/>
              </a:lnSpc>
              <a:spcBef>
                <a:spcPts val="0"/>
              </a:spcBef>
              <a:spcAft>
                <a:spcPts val="0"/>
              </a:spcAft>
              <a:buFont typeface="+mj-lt"/>
              <a:buAutoNum type="alphaLcParenR"/>
              <a:tabLst>
                <a:tab pos="1028700" algn="l"/>
              </a:tabLst>
            </a:pPr>
            <a:r>
              <a:rPr lang="en-US" dirty="0">
                <a:ea typeface="Times New Roman"/>
              </a:rPr>
              <a:t>Analytical thinking</a:t>
            </a:r>
          </a:p>
          <a:p>
            <a:pPr lvl="1">
              <a:lnSpc>
                <a:spcPct val="115000"/>
              </a:lnSpc>
              <a:spcBef>
                <a:spcPts val="0"/>
              </a:spcBef>
              <a:spcAft>
                <a:spcPts val="1000"/>
              </a:spcAft>
              <a:buFont typeface="+mj-lt"/>
              <a:buAutoNum type="alphaLcParenR"/>
              <a:tabLst>
                <a:tab pos="1028700" algn="l"/>
              </a:tabLst>
            </a:pPr>
            <a:r>
              <a:rPr lang="en-US" dirty="0">
                <a:ea typeface="Times New Roman"/>
              </a:rPr>
              <a:t>Persuasion speaking</a:t>
            </a:r>
          </a:p>
          <a:p>
            <a:pPr lvl="0">
              <a:lnSpc>
                <a:spcPct val="115000"/>
              </a:lnSpc>
              <a:spcBef>
                <a:spcPts val="0"/>
              </a:spcBef>
              <a:spcAft>
                <a:spcPts val="1000"/>
              </a:spcAft>
              <a:buFont typeface="+mj-lt"/>
              <a:buAutoNum type="alphaLcParenR"/>
              <a:tabLst>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When approached with a problem, a person’s first reaction is to what?</a:t>
            </a:r>
          </a:p>
          <a:p>
            <a:pPr lvl="1">
              <a:lnSpc>
                <a:spcPct val="115000"/>
              </a:lnSpc>
              <a:spcBef>
                <a:spcPts val="0"/>
              </a:spcBef>
              <a:spcAft>
                <a:spcPts val="0"/>
              </a:spcAft>
              <a:buFont typeface="+mj-lt"/>
              <a:buAutoNum type="alphaLcParenR"/>
              <a:tabLst>
                <a:tab pos="1085850" algn="l"/>
              </a:tabLst>
            </a:pPr>
            <a:r>
              <a:rPr lang="en-US" dirty="0">
                <a:ea typeface="Times New Roman"/>
              </a:rPr>
              <a:t>Turn the other person away</a:t>
            </a:r>
          </a:p>
          <a:p>
            <a:pPr lvl="1">
              <a:lnSpc>
                <a:spcPct val="115000"/>
              </a:lnSpc>
              <a:spcBef>
                <a:spcPts val="0"/>
              </a:spcBef>
              <a:spcAft>
                <a:spcPts val="0"/>
              </a:spcAft>
              <a:buFont typeface="+mj-lt"/>
              <a:buAutoNum type="alphaLcParenR"/>
              <a:tabLst>
                <a:tab pos="1085850" algn="l"/>
              </a:tabLst>
            </a:pPr>
            <a:r>
              <a:rPr lang="en-US" dirty="0">
                <a:ea typeface="Times New Roman"/>
              </a:rPr>
              <a:t>Do all the work yourself</a:t>
            </a:r>
          </a:p>
          <a:p>
            <a:pPr lvl="1">
              <a:lnSpc>
                <a:spcPct val="115000"/>
              </a:lnSpc>
              <a:spcBef>
                <a:spcPts val="0"/>
              </a:spcBef>
              <a:spcAft>
                <a:spcPts val="0"/>
              </a:spcAft>
              <a:buFont typeface="+mj-lt"/>
              <a:buAutoNum type="alphaLcParenR"/>
              <a:tabLst>
                <a:tab pos="1085850" algn="l"/>
              </a:tabLst>
            </a:pPr>
            <a:r>
              <a:rPr lang="en-US" dirty="0">
                <a:ea typeface="Times New Roman"/>
              </a:rPr>
              <a:t>Criticize the employee for making a mistake</a:t>
            </a:r>
          </a:p>
          <a:p>
            <a:pPr lvl="1">
              <a:lnSpc>
                <a:spcPct val="115000"/>
              </a:lnSpc>
              <a:spcBef>
                <a:spcPts val="0"/>
              </a:spcBef>
              <a:spcAft>
                <a:spcPts val="1000"/>
              </a:spcAft>
              <a:buFont typeface="+mj-lt"/>
              <a:buAutoNum type="alphaLcParenR"/>
              <a:tabLst>
                <a:tab pos="1085850" algn="l"/>
              </a:tabLst>
            </a:pPr>
            <a:r>
              <a:rPr lang="en-US" dirty="0">
                <a:ea typeface="Times New Roman"/>
              </a:rPr>
              <a:t>Offer an immediate solution</a:t>
            </a:r>
          </a:p>
          <a:p>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a benefit of having a support environment for your employees?</a:t>
            </a:r>
          </a:p>
          <a:p>
            <a:pPr lvl="1">
              <a:lnSpc>
                <a:spcPct val="115000"/>
              </a:lnSpc>
              <a:spcBef>
                <a:spcPts val="0"/>
              </a:spcBef>
              <a:spcAft>
                <a:spcPts val="0"/>
              </a:spcAft>
              <a:buFont typeface="+mj-lt"/>
              <a:buAutoNum type="alphaLcParenR"/>
              <a:tabLst>
                <a:tab pos="1028700" algn="l"/>
              </a:tabLst>
            </a:pPr>
            <a:r>
              <a:rPr lang="en-US" dirty="0">
                <a:ea typeface="Times New Roman"/>
              </a:rPr>
              <a:t>They take less vacation time</a:t>
            </a:r>
          </a:p>
          <a:p>
            <a:pPr lvl="1">
              <a:lnSpc>
                <a:spcPct val="115000"/>
              </a:lnSpc>
              <a:spcBef>
                <a:spcPts val="0"/>
              </a:spcBef>
              <a:spcAft>
                <a:spcPts val="0"/>
              </a:spcAft>
              <a:buFont typeface="+mj-lt"/>
              <a:buAutoNum type="alphaLcParenR"/>
              <a:tabLst>
                <a:tab pos="1028700" algn="l"/>
              </a:tabLst>
            </a:pPr>
            <a:r>
              <a:rPr lang="en-US" dirty="0">
                <a:ea typeface="Times New Roman"/>
              </a:rPr>
              <a:t>It makes everyone get along in the workplace</a:t>
            </a:r>
          </a:p>
          <a:p>
            <a:pPr lvl="1">
              <a:lnSpc>
                <a:spcPct val="115000"/>
              </a:lnSpc>
              <a:spcBef>
                <a:spcPts val="0"/>
              </a:spcBef>
              <a:spcAft>
                <a:spcPts val="0"/>
              </a:spcAft>
              <a:buFont typeface="+mj-lt"/>
              <a:buAutoNum type="alphaLcParenR"/>
              <a:tabLst>
                <a:tab pos="1028700" algn="l"/>
              </a:tabLst>
            </a:pPr>
            <a:r>
              <a:rPr lang="en-US" dirty="0">
                <a:ea typeface="Times New Roman"/>
              </a:rPr>
              <a:t>It boosts confidence in themselves and their management</a:t>
            </a:r>
          </a:p>
          <a:p>
            <a:pPr lvl="1">
              <a:lnSpc>
                <a:spcPct val="115000"/>
              </a:lnSpc>
              <a:spcBef>
                <a:spcPts val="0"/>
              </a:spcBef>
              <a:spcAft>
                <a:spcPts val="1000"/>
              </a:spcAft>
              <a:buFont typeface="+mj-lt"/>
              <a:buAutoNum type="alphaLcParenR"/>
              <a:tabLst>
                <a:tab pos="1028700" algn="l"/>
              </a:tabLst>
            </a:pPr>
            <a:r>
              <a:rPr lang="en-US" dirty="0">
                <a:ea typeface="Times New Roman"/>
              </a:rPr>
              <a:t>They do not call in sick as much</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way of creating a supportive environment?</a:t>
            </a:r>
          </a:p>
          <a:p>
            <a:pPr lvl="1">
              <a:lnSpc>
                <a:spcPct val="115000"/>
              </a:lnSpc>
              <a:spcBef>
                <a:spcPts val="0"/>
              </a:spcBef>
              <a:spcAft>
                <a:spcPts val="0"/>
              </a:spcAft>
              <a:buFont typeface="+mj-lt"/>
              <a:buAutoNum type="alphaLcParenR"/>
              <a:tabLst>
                <a:tab pos="1085850" algn="l"/>
              </a:tabLst>
            </a:pPr>
            <a:r>
              <a:rPr lang="en-US" dirty="0">
                <a:ea typeface="Times New Roman"/>
              </a:rPr>
              <a:t>Placing a suggestion box outside of the manager’s office</a:t>
            </a:r>
          </a:p>
          <a:p>
            <a:pPr lvl="1">
              <a:lnSpc>
                <a:spcPct val="115000"/>
              </a:lnSpc>
              <a:spcBef>
                <a:spcPts val="0"/>
              </a:spcBef>
              <a:spcAft>
                <a:spcPts val="0"/>
              </a:spcAft>
              <a:buFont typeface="+mj-lt"/>
              <a:buAutoNum type="alphaLcParenR"/>
              <a:tabLst>
                <a:tab pos="1085850" algn="l"/>
              </a:tabLst>
            </a:pPr>
            <a:r>
              <a:rPr lang="en-US" dirty="0">
                <a:ea typeface="Times New Roman"/>
              </a:rPr>
              <a:t>Taking time to listen to the employee’s opinions</a:t>
            </a:r>
          </a:p>
          <a:p>
            <a:pPr lvl="1">
              <a:lnSpc>
                <a:spcPct val="115000"/>
              </a:lnSpc>
              <a:spcBef>
                <a:spcPts val="0"/>
              </a:spcBef>
              <a:spcAft>
                <a:spcPts val="0"/>
              </a:spcAft>
              <a:buFont typeface="+mj-lt"/>
              <a:buAutoNum type="alphaLcParenR"/>
              <a:tabLst>
                <a:tab pos="1085850" algn="l"/>
              </a:tabLst>
            </a:pPr>
            <a:r>
              <a:rPr lang="en-US" dirty="0">
                <a:ea typeface="Times New Roman"/>
              </a:rPr>
              <a:t>Buy everyone lunch on Fridays</a:t>
            </a:r>
          </a:p>
          <a:p>
            <a:pPr lvl="1">
              <a:lnSpc>
                <a:spcPct val="115000"/>
              </a:lnSpc>
              <a:spcBef>
                <a:spcPts val="0"/>
              </a:spcBef>
              <a:spcAft>
                <a:spcPts val="1000"/>
              </a:spcAft>
              <a:buFont typeface="+mj-lt"/>
              <a:buAutoNum type="alphaLcParenR"/>
              <a:tabLst>
                <a:tab pos="1085850" algn="l"/>
              </a:tabLst>
            </a:pPr>
            <a:r>
              <a:rPr lang="en-US" dirty="0">
                <a:ea typeface="Times New Roman"/>
              </a:rPr>
              <a:t>Offering pay raises to certain employees</a:t>
            </a:r>
          </a:p>
        </p:txBody>
      </p:sp>
    </p:spTree>
    <p:extLst>
      <p:ext uri="{BB962C8B-B14F-4D97-AF65-F5344CB8AC3E}">
        <p14:creationId xmlns:p14="http://schemas.microsoft.com/office/powerpoint/2010/main" val="2350578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one way of helping an employee build ownership?</a:t>
            </a:r>
          </a:p>
          <a:p>
            <a:pPr lvl="1">
              <a:lnSpc>
                <a:spcPct val="115000"/>
              </a:lnSpc>
              <a:spcBef>
                <a:spcPts val="0"/>
              </a:spcBef>
              <a:spcAft>
                <a:spcPts val="0"/>
              </a:spcAft>
              <a:buFont typeface="+mj-lt"/>
              <a:buAutoNum type="alphaLcParenR"/>
              <a:tabLst>
                <a:tab pos="742950" algn="l"/>
                <a:tab pos="1028700" algn="l"/>
              </a:tabLst>
            </a:pPr>
            <a:r>
              <a:rPr lang="en-US" dirty="0">
                <a:ea typeface="Times New Roman"/>
              </a:rPr>
              <a:t>Taking an employee survey after a new product arrives</a:t>
            </a:r>
          </a:p>
          <a:p>
            <a:pPr lvl="1">
              <a:lnSpc>
                <a:spcPct val="115000"/>
              </a:lnSpc>
              <a:spcBef>
                <a:spcPts val="0"/>
              </a:spcBef>
              <a:spcAft>
                <a:spcPts val="0"/>
              </a:spcAft>
              <a:buFont typeface="+mj-lt"/>
              <a:buAutoNum type="alphaLcParenR"/>
              <a:tabLst>
                <a:tab pos="742950" algn="l"/>
                <a:tab pos="1028700" algn="l"/>
              </a:tabLst>
            </a:pPr>
            <a:r>
              <a:rPr lang="en-US" dirty="0">
                <a:ea typeface="Times New Roman"/>
              </a:rPr>
              <a:t>Consulting with a board of members</a:t>
            </a:r>
          </a:p>
          <a:p>
            <a:pPr lvl="1">
              <a:lnSpc>
                <a:spcPct val="115000"/>
              </a:lnSpc>
              <a:spcBef>
                <a:spcPts val="0"/>
              </a:spcBef>
              <a:spcAft>
                <a:spcPts val="0"/>
              </a:spcAft>
              <a:buFont typeface="+mj-lt"/>
              <a:buAutoNum type="alphaLcParenR"/>
              <a:tabLst>
                <a:tab pos="742950" algn="l"/>
                <a:tab pos="1028700" algn="l"/>
              </a:tabLst>
            </a:pPr>
            <a:r>
              <a:rPr lang="en-US" dirty="0">
                <a:ea typeface="Times New Roman"/>
              </a:rPr>
              <a:t>Putting their names in the company newsletter</a:t>
            </a:r>
          </a:p>
          <a:p>
            <a:pPr lvl="1">
              <a:lnSpc>
                <a:spcPct val="115000"/>
              </a:lnSpc>
              <a:spcBef>
                <a:spcPts val="0"/>
              </a:spcBef>
              <a:spcAft>
                <a:spcPts val="1000"/>
              </a:spcAft>
              <a:buFont typeface="+mj-lt"/>
              <a:buAutoNum type="alphaLcParenR"/>
              <a:tabLst>
                <a:tab pos="742950" algn="l"/>
                <a:tab pos="1028700" algn="l"/>
              </a:tabLst>
            </a:pPr>
            <a:r>
              <a:rPr lang="en-US" dirty="0">
                <a:ea typeface="Times New Roman"/>
              </a:rPr>
              <a:t>Listen to the employees’ ideas and input</a:t>
            </a:r>
          </a:p>
          <a:p>
            <a:pPr lvl="0">
              <a:lnSpc>
                <a:spcPct val="115000"/>
              </a:lnSpc>
              <a:spcBef>
                <a:spcPts val="0"/>
              </a:spcBef>
              <a:spcAft>
                <a:spcPts val="1000"/>
              </a:spcAft>
              <a:buFont typeface="+mj-lt"/>
              <a:buAutoNum type="alphaLcParenR"/>
              <a:tabLst>
                <a:tab pos="742950" algn="l"/>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benefit of having employees build ownership in their work?</a:t>
            </a:r>
          </a:p>
          <a:p>
            <a:pPr lvl="1">
              <a:lnSpc>
                <a:spcPct val="115000"/>
              </a:lnSpc>
              <a:spcBef>
                <a:spcPts val="0"/>
              </a:spcBef>
              <a:spcAft>
                <a:spcPts val="0"/>
              </a:spcAft>
              <a:buFont typeface="+mj-lt"/>
              <a:buAutoNum type="alphaLcParenR"/>
              <a:tabLst>
                <a:tab pos="685800" algn="l"/>
              </a:tabLst>
            </a:pPr>
            <a:r>
              <a:rPr lang="en-US" dirty="0">
                <a:ea typeface="Times New Roman"/>
              </a:rPr>
              <a:t>The employee feels committed to work and works harder</a:t>
            </a:r>
          </a:p>
          <a:p>
            <a:pPr lvl="1">
              <a:lnSpc>
                <a:spcPct val="115000"/>
              </a:lnSpc>
              <a:spcBef>
                <a:spcPts val="0"/>
              </a:spcBef>
              <a:spcAft>
                <a:spcPts val="0"/>
              </a:spcAft>
              <a:buFont typeface="+mj-lt"/>
              <a:buAutoNum type="alphaLcParenR"/>
              <a:tabLst>
                <a:tab pos="685800" algn="l"/>
              </a:tabLst>
            </a:pPr>
            <a:r>
              <a:rPr lang="en-US" dirty="0">
                <a:ea typeface="Times New Roman"/>
              </a:rPr>
              <a:t>They can take part in its liability</a:t>
            </a:r>
          </a:p>
          <a:p>
            <a:pPr lvl="1">
              <a:lnSpc>
                <a:spcPct val="115000"/>
              </a:lnSpc>
              <a:spcBef>
                <a:spcPts val="0"/>
              </a:spcBef>
              <a:spcAft>
                <a:spcPts val="0"/>
              </a:spcAft>
              <a:buFont typeface="+mj-lt"/>
              <a:buAutoNum type="alphaLcParenR"/>
              <a:tabLst>
                <a:tab pos="685800" algn="l"/>
              </a:tabLst>
            </a:pPr>
            <a:r>
              <a:rPr lang="en-US" dirty="0">
                <a:ea typeface="Times New Roman"/>
              </a:rPr>
              <a:t>They pitch in to buy office supplies</a:t>
            </a:r>
          </a:p>
          <a:p>
            <a:pPr lvl="1">
              <a:lnSpc>
                <a:spcPct val="115000"/>
              </a:lnSpc>
              <a:spcBef>
                <a:spcPts val="0"/>
              </a:spcBef>
              <a:spcAft>
                <a:spcPts val="1000"/>
              </a:spcAft>
              <a:buFont typeface="+mj-lt"/>
              <a:buAutoNum type="alphaLcParenR"/>
              <a:tabLst>
                <a:tab pos="685800" algn="l"/>
              </a:tabLst>
            </a:pPr>
            <a:r>
              <a:rPr lang="en-US" dirty="0">
                <a:ea typeface="Times New Roman"/>
              </a:rPr>
              <a:t>They take less vacation time</a:t>
            </a:r>
          </a:p>
          <a:p>
            <a:endParaRPr lang="en-US" dirty="0"/>
          </a:p>
        </p:txBody>
      </p:sp>
    </p:spTree>
    <p:extLst>
      <p:ext uri="{BB962C8B-B14F-4D97-AF65-F5344CB8AC3E}">
        <p14:creationId xmlns:p14="http://schemas.microsoft.com/office/powerpoint/2010/main" val="2350578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An important aspect of 360 degree feedback is that it is ______________.</a:t>
            </a:r>
          </a:p>
          <a:p>
            <a:pPr lvl="1">
              <a:lnSpc>
                <a:spcPct val="115000"/>
              </a:lnSpc>
              <a:spcBef>
                <a:spcPts val="0"/>
              </a:spcBef>
              <a:spcAft>
                <a:spcPts val="0"/>
              </a:spcAft>
              <a:buFont typeface="+mj-lt"/>
              <a:buAutoNum type="alphaLcParenR"/>
            </a:pPr>
            <a:r>
              <a:rPr lang="en-US" dirty="0">
                <a:ea typeface="Times New Roman"/>
              </a:rPr>
              <a:t>Open ended</a:t>
            </a:r>
          </a:p>
          <a:p>
            <a:pPr lvl="1">
              <a:lnSpc>
                <a:spcPct val="115000"/>
              </a:lnSpc>
              <a:spcBef>
                <a:spcPts val="0"/>
              </a:spcBef>
              <a:spcAft>
                <a:spcPts val="0"/>
              </a:spcAft>
              <a:buFont typeface="+mj-lt"/>
              <a:buAutoNum type="alphaLcParenR"/>
            </a:pPr>
            <a:r>
              <a:rPr lang="en-US" dirty="0">
                <a:ea typeface="Times New Roman"/>
              </a:rPr>
              <a:t>Confidential</a:t>
            </a:r>
          </a:p>
          <a:p>
            <a:pPr lvl="1">
              <a:lnSpc>
                <a:spcPct val="115000"/>
              </a:lnSpc>
              <a:spcBef>
                <a:spcPts val="0"/>
              </a:spcBef>
              <a:spcAft>
                <a:spcPts val="0"/>
              </a:spcAft>
              <a:buFont typeface="+mj-lt"/>
              <a:buAutoNum type="alphaLcParenR"/>
            </a:pPr>
            <a:r>
              <a:rPr lang="en-US" dirty="0">
                <a:ea typeface="Times New Roman"/>
              </a:rPr>
              <a:t>Public</a:t>
            </a:r>
          </a:p>
          <a:p>
            <a:pPr lvl="1">
              <a:lnSpc>
                <a:spcPct val="115000"/>
              </a:lnSpc>
              <a:spcBef>
                <a:spcPts val="0"/>
              </a:spcBef>
              <a:spcAft>
                <a:spcPts val="1000"/>
              </a:spcAft>
              <a:buFont typeface="+mj-lt"/>
              <a:buAutoNum type="alphaLcParenR"/>
            </a:pPr>
            <a:r>
              <a:rPr lang="en-US" dirty="0">
                <a:ea typeface="Times New Roman"/>
              </a:rPr>
              <a:t>Biased</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One benefit the manager receives from 360 degree feedback is what?</a:t>
            </a:r>
          </a:p>
          <a:p>
            <a:pPr lvl="1">
              <a:lnSpc>
                <a:spcPct val="115000"/>
              </a:lnSpc>
              <a:spcBef>
                <a:spcPts val="0"/>
              </a:spcBef>
              <a:spcAft>
                <a:spcPts val="0"/>
              </a:spcAft>
              <a:buFont typeface="+mj-lt"/>
              <a:buAutoNum type="alphaLcParenR"/>
              <a:tabLst>
                <a:tab pos="1028700" algn="l"/>
              </a:tabLst>
            </a:pPr>
            <a:r>
              <a:rPr lang="en-US" dirty="0">
                <a:ea typeface="Times New Roman"/>
              </a:rPr>
              <a:t>It lets them know who made a complaint</a:t>
            </a:r>
          </a:p>
          <a:p>
            <a:pPr lvl="1">
              <a:lnSpc>
                <a:spcPct val="115000"/>
              </a:lnSpc>
              <a:spcBef>
                <a:spcPts val="0"/>
              </a:spcBef>
              <a:spcAft>
                <a:spcPts val="0"/>
              </a:spcAft>
              <a:buFont typeface="+mj-lt"/>
              <a:buAutoNum type="alphaLcParenR"/>
              <a:tabLst>
                <a:tab pos="1028700" algn="l"/>
              </a:tabLst>
            </a:pPr>
            <a:r>
              <a:rPr lang="en-US" dirty="0">
                <a:ea typeface="Times New Roman"/>
              </a:rPr>
              <a:t>Gives unbiased feedback for improvement</a:t>
            </a:r>
          </a:p>
          <a:p>
            <a:pPr lvl="1">
              <a:lnSpc>
                <a:spcPct val="115000"/>
              </a:lnSpc>
              <a:spcBef>
                <a:spcPts val="0"/>
              </a:spcBef>
              <a:spcAft>
                <a:spcPts val="0"/>
              </a:spcAft>
              <a:buFont typeface="+mj-lt"/>
              <a:buAutoNum type="alphaLcParenR"/>
              <a:tabLst>
                <a:tab pos="1028700" algn="l"/>
              </a:tabLst>
            </a:pPr>
            <a:r>
              <a:rPr lang="en-US" dirty="0">
                <a:ea typeface="Times New Roman"/>
              </a:rPr>
              <a:t>It lets them speak in a group setting</a:t>
            </a:r>
          </a:p>
          <a:p>
            <a:pPr lvl="1">
              <a:lnSpc>
                <a:spcPct val="115000"/>
              </a:lnSpc>
              <a:spcBef>
                <a:spcPts val="0"/>
              </a:spcBef>
              <a:spcAft>
                <a:spcPts val="1000"/>
              </a:spcAft>
              <a:buFont typeface="+mj-lt"/>
              <a:buAutoNum type="alphaLcParenR"/>
              <a:tabLst>
                <a:tab pos="1028700" algn="l"/>
              </a:tabLst>
            </a:pPr>
            <a:r>
              <a:rPr lang="en-US" dirty="0">
                <a:ea typeface="Times New Roman"/>
              </a:rPr>
              <a:t>They get to give feedback in return</a:t>
            </a:r>
          </a:p>
          <a:p>
            <a:endParaRPr lang="en-US" dirty="0"/>
          </a:p>
        </p:txBody>
      </p:sp>
    </p:spTree>
    <p:extLst>
      <p:ext uri="{BB962C8B-B14F-4D97-AF65-F5344CB8AC3E}">
        <p14:creationId xmlns:p14="http://schemas.microsoft.com/office/powerpoint/2010/main" val="2350578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How did Matthew discover the computing error he was making?</a:t>
            </a:r>
          </a:p>
          <a:p>
            <a:pPr lvl="1">
              <a:lnSpc>
                <a:spcPct val="115000"/>
              </a:lnSpc>
              <a:spcBef>
                <a:spcPts val="0"/>
              </a:spcBef>
              <a:spcAft>
                <a:spcPts val="0"/>
              </a:spcAft>
              <a:buFont typeface="+mj-lt"/>
              <a:buAutoNum type="alphaLcParenR"/>
            </a:pPr>
            <a:r>
              <a:rPr lang="en-US" dirty="0">
                <a:ea typeface="Times New Roman"/>
              </a:rPr>
              <a:t>By mistake</a:t>
            </a:r>
          </a:p>
          <a:p>
            <a:pPr lvl="1">
              <a:lnSpc>
                <a:spcPct val="115000"/>
              </a:lnSpc>
              <a:spcBef>
                <a:spcPts val="0"/>
              </a:spcBef>
              <a:spcAft>
                <a:spcPts val="0"/>
              </a:spcAft>
              <a:buFont typeface="+mj-lt"/>
              <a:buAutoNum type="alphaLcParenR"/>
            </a:pPr>
            <a:r>
              <a:rPr lang="en-US" dirty="0">
                <a:ea typeface="Times New Roman"/>
              </a:rPr>
              <a:t>He reworked it on his own before asking management to fix it</a:t>
            </a:r>
          </a:p>
          <a:p>
            <a:pPr lvl="1">
              <a:lnSpc>
                <a:spcPct val="115000"/>
              </a:lnSpc>
              <a:spcBef>
                <a:spcPts val="0"/>
              </a:spcBef>
              <a:spcAft>
                <a:spcPts val="0"/>
              </a:spcAft>
              <a:buFont typeface="+mj-lt"/>
              <a:buAutoNum type="alphaLcParenR"/>
            </a:pPr>
            <a:r>
              <a:rPr lang="en-US" dirty="0">
                <a:ea typeface="Times New Roman"/>
              </a:rPr>
              <a:t>He asked another coworker</a:t>
            </a:r>
          </a:p>
          <a:p>
            <a:pPr lvl="1">
              <a:lnSpc>
                <a:spcPct val="115000"/>
              </a:lnSpc>
              <a:spcBef>
                <a:spcPts val="0"/>
              </a:spcBef>
              <a:spcAft>
                <a:spcPts val="1000"/>
              </a:spcAft>
              <a:buFont typeface="+mj-lt"/>
              <a:buAutoNum type="alphaLcParenR"/>
            </a:pPr>
            <a:r>
              <a:rPr lang="en-US" dirty="0">
                <a:ea typeface="Times New Roman"/>
              </a:rPr>
              <a:t>Listened to advice from Eve and reworked his steps</a:t>
            </a:r>
          </a:p>
          <a:p>
            <a:pPr lvl="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decision did Eve include Matthew on?</a:t>
            </a:r>
          </a:p>
          <a:p>
            <a:pPr lvl="1">
              <a:lnSpc>
                <a:spcPct val="115000"/>
              </a:lnSpc>
              <a:spcBef>
                <a:spcPts val="0"/>
              </a:spcBef>
              <a:spcAft>
                <a:spcPts val="0"/>
              </a:spcAft>
              <a:buFont typeface="+mj-lt"/>
              <a:buAutoNum type="alphaLcParenR"/>
            </a:pPr>
            <a:r>
              <a:rPr lang="en-US" dirty="0">
                <a:ea typeface="Times New Roman"/>
              </a:rPr>
              <a:t>The purchase of a new software system</a:t>
            </a:r>
          </a:p>
          <a:p>
            <a:pPr lvl="1">
              <a:lnSpc>
                <a:spcPct val="115000"/>
              </a:lnSpc>
              <a:spcBef>
                <a:spcPts val="0"/>
              </a:spcBef>
              <a:spcAft>
                <a:spcPts val="0"/>
              </a:spcAft>
              <a:buFont typeface="+mj-lt"/>
              <a:buAutoNum type="alphaLcParenR"/>
            </a:pPr>
            <a:r>
              <a:rPr lang="en-US" dirty="0">
                <a:ea typeface="Times New Roman"/>
              </a:rPr>
              <a:t>Assigning employee parking</a:t>
            </a:r>
          </a:p>
          <a:p>
            <a:pPr lvl="1">
              <a:lnSpc>
                <a:spcPct val="115000"/>
              </a:lnSpc>
              <a:spcBef>
                <a:spcPts val="0"/>
              </a:spcBef>
              <a:spcAft>
                <a:spcPts val="0"/>
              </a:spcAft>
              <a:buFont typeface="+mj-lt"/>
              <a:buAutoNum type="alphaLcParenR"/>
            </a:pPr>
            <a:r>
              <a:rPr lang="en-US" dirty="0">
                <a:ea typeface="Times New Roman"/>
              </a:rPr>
              <a:t>The purchase of a new drink machine for the break room</a:t>
            </a:r>
          </a:p>
          <a:p>
            <a:pPr lvl="1">
              <a:lnSpc>
                <a:spcPct val="115000"/>
              </a:lnSpc>
              <a:spcBef>
                <a:spcPts val="0"/>
              </a:spcBef>
              <a:spcAft>
                <a:spcPts val="1000"/>
              </a:spcAft>
              <a:buFont typeface="+mj-lt"/>
              <a:buAutoNum type="alphaLcParenR"/>
              <a:tabLst>
                <a:tab pos="571500" algn="l"/>
              </a:tabLst>
            </a:pPr>
            <a:r>
              <a:rPr lang="en-US" dirty="0">
                <a:ea typeface="Times New Roman"/>
              </a:rPr>
              <a:t>Choosing who will cater the employee lunch</a:t>
            </a:r>
          </a:p>
          <a:p>
            <a:endParaRPr lang="en-US" dirty="0"/>
          </a:p>
        </p:txBody>
      </p:sp>
    </p:spTree>
    <p:extLst>
      <p:ext uri="{BB962C8B-B14F-4D97-AF65-F5344CB8AC3E}">
        <p14:creationId xmlns:p14="http://schemas.microsoft.com/office/powerpoint/2010/main" val="2350578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skill set is improved when a manager is not given the answer right away?</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Problem solving</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Bribery</a:t>
            </a:r>
          </a:p>
          <a:p>
            <a:pPr lvl="1">
              <a:lnSpc>
                <a:spcPct val="115000"/>
              </a:lnSpc>
              <a:spcBef>
                <a:spcPts val="0"/>
              </a:spcBef>
              <a:spcAft>
                <a:spcPts val="0"/>
              </a:spcAft>
              <a:buFont typeface="+mj-lt"/>
              <a:buAutoNum type="alphaLcParenR"/>
              <a:tabLst>
                <a:tab pos="1028700" algn="l"/>
              </a:tabLst>
            </a:pPr>
            <a:r>
              <a:rPr lang="en-US" dirty="0">
                <a:ea typeface="Times New Roman"/>
              </a:rPr>
              <a:t>Analytical thinking</a:t>
            </a:r>
          </a:p>
          <a:p>
            <a:pPr lvl="1">
              <a:lnSpc>
                <a:spcPct val="115000"/>
              </a:lnSpc>
              <a:spcBef>
                <a:spcPts val="0"/>
              </a:spcBef>
              <a:spcAft>
                <a:spcPts val="1000"/>
              </a:spcAft>
              <a:buFont typeface="+mj-lt"/>
              <a:buAutoNum type="alphaLcParenR"/>
              <a:tabLst>
                <a:tab pos="1028700" algn="l"/>
              </a:tabLst>
            </a:pPr>
            <a:r>
              <a:rPr lang="en-US" dirty="0">
                <a:ea typeface="Times New Roman"/>
              </a:rPr>
              <a:t>Persuasion speaking</a:t>
            </a:r>
          </a:p>
          <a:p>
            <a:pPr lvl="0">
              <a:lnSpc>
                <a:spcPct val="115000"/>
              </a:lnSpc>
              <a:spcBef>
                <a:spcPts val="0"/>
              </a:spcBef>
              <a:spcAft>
                <a:spcPts val="1000"/>
              </a:spcAft>
              <a:buFont typeface="+mj-lt"/>
              <a:buAutoNum type="alphaLcParenR"/>
              <a:tabLst>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When approached with a problem, a person’s first reaction is to what?</a:t>
            </a:r>
          </a:p>
          <a:p>
            <a:pPr lvl="1">
              <a:lnSpc>
                <a:spcPct val="115000"/>
              </a:lnSpc>
              <a:spcBef>
                <a:spcPts val="0"/>
              </a:spcBef>
              <a:spcAft>
                <a:spcPts val="0"/>
              </a:spcAft>
              <a:buFont typeface="+mj-lt"/>
              <a:buAutoNum type="alphaLcParenR"/>
              <a:tabLst>
                <a:tab pos="1085850" algn="l"/>
              </a:tabLst>
            </a:pPr>
            <a:r>
              <a:rPr lang="en-US" dirty="0">
                <a:ea typeface="Times New Roman"/>
              </a:rPr>
              <a:t>Turn the other person away</a:t>
            </a:r>
          </a:p>
          <a:p>
            <a:pPr lvl="1">
              <a:lnSpc>
                <a:spcPct val="115000"/>
              </a:lnSpc>
              <a:spcBef>
                <a:spcPts val="0"/>
              </a:spcBef>
              <a:spcAft>
                <a:spcPts val="0"/>
              </a:spcAft>
              <a:buFont typeface="+mj-lt"/>
              <a:buAutoNum type="alphaLcParenR"/>
              <a:tabLst>
                <a:tab pos="1085850" algn="l"/>
              </a:tabLst>
            </a:pPr>
            <a:r>
              <a:rPr lang="en-US" dirty="0">
                <a:ea typeface="Times New Roman"/>
              </a:rPr>
              <a:t>Do all the work yourself</a:t>
            </a:r>
          </a:p>
          <a:p>
            <a:pPr lvl="1">
              <a:lnSpc>
                <a:spcPct val="115000"/>
              </a:lnSpc>
              <a:spcBef>
                <a:spcPts val="0"/>
              </a:spcBef>
              <a:spcAft>
                <a:spcPts val="0"/>
              </a:spcAft>
              <a:buFont typeface="+mj-lt"/>
              <a:buAutoNum type="alphaLcParenR"/>
              <a:tabLst>
                <a:tab pos="1085850" algn="l"/>
              </a:tabLst>
            </a:pPr>
            <a:r>
              <a:rPr lang="en-US" dirty="0">
                <a:ea typeface="Times New Roman"/>
              </a:rPr>
              <a:t>Criticize the employee for making a mistake</a:t>
            </a:r>
          </a:p>
          <a:p>
            <a:pPr lvl="1">
              <a:lnSpc>
                <a:spcPct val="115000"/>
              </a:lnSpc>
              <a:spcBef>
                <a:spcPts val="0"/>
              </a:spcBef>
              <a:spcAft>
                <a:spcPts val="1000"/>
              </a:spcAft>
              <a:buFont typeface="+mj-lt"/>
              <a:buAutoNum type="alphaLcParenR"/>
              <a:tabLst>
                <a:tab pos="1085850" algn="l"/>
              </a:tabLst>
            </a:pPr>
            <a:r>
              <a:rPr lang="en-US" dirty="0">
                <a:solidFill>
                  <a:srgbClr val="FF0000"/>
                </a:solidFill>
                <a:ea typeface="Times New Roman"/>
              </a:rPr>
              <a:t>Offer an immediate solution</a:t>
            </a:r>
            <a:endParaRPr lang="en-US" dirty="0">
              <a:ea typeface="Times New Roman"/>
            </a:endParaRPr>
          </a:p>
          <a:p>
            <a:endParaRPr lang="en-US" dirty="0"/>
          </a:p>
        </p:txBody>
      </p:sp>
    </p:spTree>
    <p:extLst>
      <p:ext uri="{BB962C8B-B14F-4D97-AF65-F5344CB8AC3E}">
        <p14:creationId xmlns:p14="http://schemas.microsoft.com/office/powerpoint/2010/main" val="16892584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a benefit of having a support environment for your employees?</a:t>
            </a:r>
          </a:p>
          <a:p>
            <a:pPr lvl="1">
              <a:lnSpc>
                <a:spcPct val="115000"/>
              </a:lnSpc>
              <a:spcBef>
                <a:spcPts val="0"/>
              </a:spcBef>
              <a:spcAft>
                <a:spcPts val="0"/>
              </a:spcAft>
              <a:buFont typeface="+mj-lt"/>
              <a:buAutoNum type="alphaLcParenR"/>
              <a:tabLst>
                <a:tab pos="1028700" algn="l"/>
              </a:tabLst>
            </a:pPr>
            <a:r>
              <a:rPr lang="en-US" dirty="0">
                <a:ea typeface="Times New Roman"/>
              </a:rPr>
              <a:t>They take less vacation time</a:t>
            </a:r>
          </a:p>
          <a:p>
            <a:pPr lvl="1">
              <a:lnSpc>
                <a:spcPct val="115000"/>
              </a:lnSpc>
              <a:spcBef>
                <a:spcPts val="0"/>
              </a:spcBef>
              <a:spcAft>
                <a:spcPts val="0"/>
              </a:spcAft>
              <a:buFont typeface="+mj-lt"/>
              <a:buAutoNum type="alphaLcParenR"/>
              <a:tabLst>
                <a:tab pos="1028700" algn="l"/>
              </a:tabLst>
            </a:pPr>
            <a:r>
              <a:rPr lang="en-US" dirty="0">
                <a:ea typeface="Times New Roman"/>
              </a:rPr>
              <a:t>It makes everyone get along in the workplace</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It boosts confidence in themselves and their management</a:t>
            </a:r>
            <a:endParaRPr lang="en-US" dirty="0">
              <a:ea typeface="Times New Roman"/>
            </a:endParaRPr>
          </a:p>
          <a:p>
            <a:pPr lvl="1">
              <a:lnSpc>
                <a:spcPct val="115000"/>
              </a:lnSpc>
              <a:spcBef>
                <a:spcPts val="0"/>
              </a:spcBef>
              <a:spcAft>
                <a:spcPts val="1000"/>
              </a:spcAft>
              <a:buFont typeface="+mj-lt"/>
              <a:buAutoNum type="alphaLcParenR"/>
              <a:tabLst>
                <a:tab pos="1028700" algn="l"/>
              </a:tabLst>
            </a:pPr>
            <a:r>
              <a:rPr lang="en-US" dirty="0">
                <a:ea typeface="Times New Roman"/>
              </a:rPr>
              <a:t>They do not call in sick as much</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way of creating a supportive environment?</a:t>
            </a:r>
          </a:p>
          <a:p>
            <a:pPr lvl="1">
              <a:lnSpc>
                <a:spcPct val="115000"/>
              </a:lnSpc>
              <a:spcBef>
                <a:spcPts val="0"/>
              </a:spcBef>
              <a:spcAft>
                <a:spcPts val="0"/>
              </a:spcAft>
              <a:buFont typeface="+mj-lt"/>
              <a:buAutoNum type="alphaLcParenR"/>
              <a:tabLst>
                <a:tab pos="1085850" algn="l"/>
              </a:tabLst>
            </a:pPr>
            <a:r>
              <a:rPr lang="en-US" dirty="0">
                <a:ea typeface="Times New Roman"/>
              </a:rPr>
              <a:t>Placing a suggestion box outside of the manager’s office</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Taking time to listen to the employee’s opinions</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Buy everyone lunch on Fridays</a:t>
            </a:r>
          </a:p>
          <a:p>
            <a:pPr lvl="1">
              <a:lnSpc>
                <a:spcPct val="115000"/>
              </a:lnSpc>
              <a:spcBef>
                <a:spcPts val="0"/>
              </a:spcBef>
              <a:spcAft>
                <a:spcPts val="1000"/>
              </a:spcAft>
              <a:buFont typeface="+mj-lt"/>
              <a:buAutoNum type="alphaLcParenR"/>
              <a:tabLst>
                <a:tab pos="1085850" algn="l"/>
              </a:tabLst>
            </a:pPr>
            <a:r>
              <a:rPr lang="en-US" dirty="0">
                <a:ea typeface="Times New Roman"/>
              </a:rPr>
              <a:t>Offering pay raises to certain employees</a:t>
            </a:r>
          </a:p>
        </p:txBody>
      </p:sp>
    </p:spTree>
    <p:extLst>
      <p:ext uri="{BB962C8B-B14F-4D97-AF65-F5344CB8AC3E}">
        <p14:creationId xmlns:p14="http://schemas.microsoft.com/office/powerpoint/2010/main" val="2217003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19116287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one way of helping an employee build ownership?</a:t>
            </a:r>
          </a:p>
          <a:p>
            <a:pPr lvl="1">
              <a:lnSpc>
                <a:spcPct val="115000"/>
              </a:lnSpc>
              <a:spcBef>
                <a:spcPts val="0"/>
              </a:spcBef>
              <a:spcAft>
                <a:spcPts val="0"/>
              </a:spcAft>
              <a:buFont typeface="+mj-lt"/>
              <a:buAutoNum type="alphaLcParenR"/>
              <a:tabLst>
                <a:tab pos="742950" algn="l"/>
                <a:tab pos="1028700" algn="l"/>
              </a:tabLst>
            </a:pPr>
            <a:r>
              <a:rPr lang="en-US" dirty="0">
                <a:ea typeface="Times New Roman"/>
              </a:rPr>
              <a:t>Taking an employee survey after a new product arrives</a:t>
            </a:r>
          </a:p>
          <a:p>
            <a:pPr lvl="1">
              <a:lnSpc>
                <a:spcPct val="115000"/>
              </a:lnSpc>
              <a:spcBef>
                <a:spcPts val="0"/>
              </a:spcBef>
              <a:spcAft>
                <a:spcPts val="0"/>
              </a:spcAft>
              <a:buFont typeface="+mj-lt"/>
              <a:buAutoNum type="alphaLcParenR"/>
              <a:tabLst>
                <a:tab pos="742950" algn="l"/>
                <a:tab pos="1028700" algn="l"/>
              </a:tabLst>
            </a:pPr>
            <a:r>
              <a:rPr lang="en-US" dirty="0">
                <a:ea typeface="Times New Roman"/>
              </a:rPr>
              <a:t>Consulting with a board of members</a:t>
            </a:r>
          </a:p>
          <a:p>
            <a:pPr lvl="1">
              <a:lnSpc>
                <a:spcPct val="115000"/>
              </a:lnSpc>
              <a:spcBef>
                <a:spcPts val="0"/>
              </a:spcBef>
              <a:spcAft>
                <a:spcPts val="0"/>
              </a:spcAft>
              <a:buFont typeface="+mj-lt"/>
              <a:buAutoNum type="alphaLcParenR"/>
              <a:tabLst>
                <a:tab pos="742950" algn="l"/>
                <a:tab pos="1028700" algn="l"/>
              </a:tabLst>
            </a:pPr>
            <a:r>
              <a:rPr lang="en-US" dirty="0">
                <a:ea typeface="Times New Roman"/>
              </a:rPr>
              <a:t>Putting their names in the company newsletter</a:t>
            </a:r>
          </a:p>
          <a:p>
            <a:pPr lvl="1">
              <a:lnSpc>
                <a:spcPct val="115000"/>
              </a:lnSpc>
              <a:spcBef>
                <a:spcPts val="0"/>
              </a:spcBef>
              <a:spcAft>
                <a:spcPts val="1000"/>
              </a:spcAft>
              <a:buFont typeface="+mj-lt"/>
              <a:buAutoNum type="alphaLcParenR"/>
              <a:tabLst>
                <a:tab pos="742950" algn="l"/>
                <a:tab pos="1028700" algn="l"/>
              </a:tabLst>
            </a:pPr>
            <a:r>
              <a:rPr lang="en-US" dirty="0">
                <a:solidFill>
                  <a:srgbClr val="FF0000"/>
                </a:solidFill>
                <a:ea typeface="Times New Roman"/>
              </a:rPr>
              <a:t>Listen to the employees’ ideas and input</a:t>
            </a:r>
          </a:p>
          <a:p>
            <a:pPr lvl="0">
              <a:lnSpc>
                <a:spcPct val="115000"/>
              </a:lnSpc>
              <a:spcBef>
                <a:spcPts val="0"/>
              </a:spcBef>
              <a:spcAft>
                <a:spcPts val="1000"/>
              </a:spcAft>
              <a:buFont typeface="+mj-lt"/>
              <a:buAutoNum type="alphaLcParenR"/>
              <a:tabLst>
                <a:tab pos="742950" algn="l"/>
                <a:tab pos="1028700" algn="l"/>
              </a:tabLst>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benefit of having employees build ownership in their work?</a:t>
            </a:r>
          </a:p>
          <a:p>
            <a:pPr lvl="1">
              <a:lnSpc>
                <a:spcPct val="115000"/>
              </a:lnSpc>
              <a:spcBef>
                <a:spcPts val="0"/>
              </a:spcBef>
              <a:spcAft>
                <a:spcPts val="0"/>
              </a:spcAft>
              <a:buFont typeface="+mj-lt"/>
              <a:buAutoNum type="alphaLcParenR"/>
              <a:tabLst>
                <a:tab pos="685800" algn="l"/>
              </a:tabLst>
            </a:pPr>
            <a:r>
              <a:rPr lang="en-US" dirty="0">
                <a:solidFill>
                  <a:srgbClr val="FF0000"/>
                </a:solidFill>
                <a:ea typeface="Times New Roman"/>
              </a:rPr>
              <a:t>The employee feels committed to work and works harder</a:t>
            </a:r>
            <a:endParaRPr lang="en-US" dirty="0">
              <a:ea typeface="Times New Roman"/>
            </a:endParaRPr>
          </a:p>
          <a:p>
            <a:pPr lvl="1">
              <a:lnSpc>
                <a:spcPct val="115000"/>
              </a:lnSpc>
              <a:spcBef>
                <a:spcPts val="0"/>
              </a:spcBef>
              <a:spcAft>
                <a:spcPts val="0"/>
              </a:spcAft>
              <a:buFont typeface="+mj-lt"/>
              <a:buAutoNum type="alphaLcParenR"/>
              <a:tabLst>
                <a:tab pos="685800" algn="l"/>
              </a:tabLst>
            </a:pPr>
            <a:r>
              <a:rPr lang="en-US" dirty="0">
                <a:ea typeface="Times New Roman"/>
              </a:rPr>
              <a:t>They can take part in its liability</a:t>
            </a:r>
          </a:p>
          <a:p>
            <a:pPr lvl="1">
              <a:lnSpc>
                <a:spcPct val="115000"/>
              </a:lnSpc>
              <a:spcBef>
                <a:spcPts val="0"/>
              </a:spcBef>
              <a:spcAft>
                <a:spcPts val="0"/>
              </a:spcAft>
              <a:buFont typeface="+mj-lt"/>
              <a:buAutoNum type="alphaLcParenR"/>
              <a:tabLst>
                <a:tab pos="685800" algn="l"/>
              </a:tabLst>
            </a:pPr>
            <a:r>
              <a:rPr lang="en-US" dirty="0">
                <a:ea typeface="Times New Roman"/>
              </a:rPr>
              <a:t>They pitch in to buy office supplies</a:t>
            </a:r>
          </a:p>
          <a:p>
            <a:pPr lvl="1">
              <a:lnSpc>
                <a:spcPct val="115000"/>
              </a:lnSpc>
              <a:spcBef>
                <a:spcPts val="0"/>
              </a:spcBef>
              <a:spcAft>
                <a:spcPts val="1000"/>
              </a:spcAft>
              <a:buFont typeface="+mj-lt"/>
              <a:buAutoNum type="alphaLcParenR"/>
              <a:tabLst>
                <a:tab pos="685800" algn="l"/>
              </a:tabLst>
            </a:pPr>
            <a:r>
              <a:rPr lang="en-US" dirty="0">
                <a:ea typeface="Times New Roman"/>
              </a:rPr>
              <a:t>They take less vacation time</a:t>
            </a:r>
          </a:p>
          <a:p>
            <a:endParaRPr lang="en-US" dirty="0"/>
          </a:p>
        </p:txBody>
      </p:sp>
    </p:spTree>
    <p:extLst>
      <p:ext uri="{BB962C8B-B14F-4D97-AF65-F5344CB8AC3E}">
        <p14:creationId xmlns:p14="http://schemas.microsoft.com/office/powerpoint/2010/main" val="12622194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An important aspect of 360 degree feedback is that it is ______________.</a:t>
            </a:r>
          </a:p>
          <a:p>
            <a:pPr lvl="1">
              <a:lnSpc>
                <a:spcPct val="115000"/>
              </a:lnSpc>
              <a:spcBef>
                <a:spcPts val="0"/>
              </a:spcBef>
              <a:spcAft>
                <a:spcPts val="0"/>
              </a:spcAft>
              <a:buFont typeface="+mj-lt"/>
              <a:buAutoNum type="alphaLcParenR"/>
            </a:pPr>
            <a:r>
              <a:rPr lang="en-US" dirty="0">
                <a:ea typeface="Times New Roman"/>
              </a:rPr>
              <a:t>Open ended</a:t>
            </a:r>
          </a:p>
          <a:p>
            <a:pPr lvl="1">
              <a:lnSpc>
                <a:spcPct val="115000"/>
              </a:lnSpc>
              <a:spcBef>
                <a:spcPts val="0"/>
              </a:spcBef>
              <a:spcAft>
                <a:spcPts val="0"/>
              </a:spcAft>
              <a:buFont typeface="+mj-lt"/>
              <a:buAutoNum type="alphaLcParenR"/>
            </a:pPr>
            <a:r>
              <a:rPr lang="en-US" dirty="0">
                <a:solidFill>
                  <a:srgbClr val="FF0000"/>
                </a:solidFill>
                <a:ea typeface="Times New Roman"/>
              </a:rPr>
              <a:t>Confidential</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Public</a:t>
            </a:r>
          </a:p>
          <a:p>
            <a:pPr lvl="1">
              <a:lnSpc>
                <a:spcPct val="115000"/>
              </a:lnSpc>
              <a:spcBef>
                <a:spcPts val="0"/>
              </a:spcBef>
              <a:spcAft>
                <a:spcPts val="1000"/>
              </a:spcAft>
              <a:buFont typeface="+mj-lt"/>
              <a:buAutoNum type="alphaLcParenR"/>
            </a:pPr>
            <a:r>
              <a:rPr lang="en-US" dirty="0">
                <a:ea typeface="Times New Roman"/>
              </a:rPr>
              <a:t>Biased</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One benefit the manager receives from 360 degree feedback is what?</a:t>
            </a:r>
          </a:p>
          <a:p>
            <a:pPr lvl="1">
              <a:lnSpc>
                <a:spcPct val="115000"/>
              </a:lnSpc>
              <a:spcBef>
                <a:spcPts val="0"/>
              </a:spcBef>
              <a:spcAft>
                <a:spcPts val="0"/>
              </a:spcAft>
              <a:buFont typeface="+mj-lt"/>
              <a:buAutoNum type="alphaLcParenR"/>
              <a:tabLst>
                <a:tab pos="1028700" algn="l"/>
              </a:tabLst>
            </a:pPr>
            <a:r>
              <a:rPr lang="en-US" dirty="0">
                <a:ea typeface="Times New Roman"/>
              </a:rPr>
              <a:t>It lets them know who made a complaint</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Gives unbiased feedback for improvement</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It lets them speak in a group setting</a:t>
            </a:r>
          </a:p>
          <a:p>
            <a:pPr lvl="1">
              <a:lnSpc>
                <a:spcPct val="115000"/>
              </a:lnSpc>
              <a:spcBef>
                <a:spcPts val="0"/>
              </a:spcBef>
              <a:spcAft>
                <a:spcPts val="1000"/>
              </a:spcAft>
              <a:buFont typeface="+mj-lt"/>
              <a:buAutoNum type="alphaLcParenR"/>
              <a:tabLst>
                <a:tab pos="1028700" algn="l"/>
              </a:tabLst>
            </a:pPr>
            <a:r>
              <a:rPr lang="en-US" dirty="0">
                <a:ea typeface="Times New Roman"/>
              </a:rPr>
              <a:t>They get to give feedback in return</a:t>
            </a:r>
          </a:p>
          <a:p>
            <a:endParaRPr lang="en-US" dirty="0"/>
          </a:p>
        </p:txBody>
      </p:sp>
    </p:spTree>
    <p:extLst>
      <p:ext uri="{BB962C8B-B14F-4D97-AF65-F5344CB8AC3E}">
        <p14:creationId xmlns:p14="http://schemas.microsoft.com/office/powerpoint/2010/main" val="19220236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Four: Review Questions</a:t>
            </a:r>
          </a:p>
        </p:txBody>
      </p:sp>
      <p:sp>
        <p:nvSpPr>
          <p:cNvPr id="17411"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How did Matthew discover the computing error he was making?</a:t>
            </a:r>
          </a:p>
          <a:p>
            <a:pPr lvl="1">
              <a:lnSpc>
                <a:spcPct val="115000"/>
              </a:lnSpc>
              <a:spcBef>
                <a:spcPts val="0"/>
              </a:spcBef>
              <a:spcAft>
                <a:spcPts val="0"/>
              </a:spcAft>
              <a:buFont typeface="+mj-lt"/>
              <a:buAutoNum type="alphaLcParenR"/>
            </a:pPr>
            <a:r>
              <a:rPr lang="en-US" dirty="0">
                <a:ea typeface="Times New Roman"/>
              </a:rPr>
              <a:t>By mistake</a:t>
            </a:r>
          </a:p>
          <a:p>
            <a:pPr lvl="1">
              <a:lnSpc>
                <a:spcPct val="115000"/>
              </a:lnSpc>
              <a:spcBef>
                <a:spcPts val="0"/>
              </a:spcBef>
              <a:spcAft>
                <a:spcPts val="0"/>
              </a:spcAft>
              <a:buFont typeface="+mj-lt"/>
              <a:buAutoNum type="alphaLcParenR"/>
            </a:pPr>
            <a:r>
              <a:rPr lang="en-US" dirty="0">
                <a:ea typeface="Times New Roman"/>
              </a:rPr>
              <a:t>He reworked it on his own before asking management to fix it</a:t>
            </a:r>
          </a:p>
          <a:p>
            <a:pPr lvl="1">
              <a:lnSpc>
                <a:spcPct val="115000"/>
              </a:lnSpc>
              <a:spcBef>
                <a:spcPts val="0"/>
              </a:spcBef>
              <a:spcAft>
                <a:spcPts val="0"/>
              </a:spcAft>
              <a:buFont typeface="+mj-lt"/>
              <a:buAutoNum type="alphaLcParenR"/>
            </a:pPr>
            <a:r>
              <a:rPr lang="en-US" dirty="0">
                <a:ea typeface="Times New Roman"/>
              </a:rPr>
              <a:t>He asked another coworker</a:t>
            </a:r>
          </a:p>
          <a:p>
            <a:pPr lvl="1">
              <a:lnSpc>
                <a:spcPct val="115000"/>
              </a:lnSpc>
              <a:spcBef>
                <a:spcPts val="0"/>
              </a:spcBef>
              <a:spcAft>
                <a:spcPts val="1000"/>
              </a:spcAft>
              <a:buFont typeface="+mj-lt"/>
              <a:buAutoNum type="alphaLcParenR"/>
            </a:pPr>
            <a:r>
              <a:rPr lang="en-US" dirty="0">
                <a:solidFill>
                  <a:srgbClr val="FF0000"/>
                </a:solidFill>
                <a:ea typeface="Times New Roman"/>
              </a:rPr>
              <a:t>Listened to advice from Eve and reworked his steps</a:t>
            </a:r>
            <a:endParaRPr lang="en-US" dirty="0">
              <a:ea typeface="Times New Roman"/>
            </a:endParaRPr>
          </a:p>
          <a:p>
            <a:pPr lvl="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decision did Eve include Matthew on?</a:t>
            </a:r>
          </a:p>
          <a:p>
            <a:pPr lvl="1">
              <a:lnSpc>
                <a:spcPct val="115000"/>
              </a:lnSpc>
              <a:spcBef>
                <a:spcPts val="0"/>
              </a:spcBef>
              <a:spcAft>
                <a:spcPts val="0"/>
              </a:spcAft>
              <a:buFont typeface="+mj-lt"/>
              <a:buAutoNum type="alphaLcParenR"/>
            </a:pPr>
            <a:r>
              <a:rPr lang="en-US" dirty="0">
                <a:solidFill>
                  <a:srgbClr val="FF0000"/>
                </a:solidFill>
                <a:ea typeface="Times New Roman"/>
              </a:rPr>
              <a:t>The purchase of a new software system</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Assigning employee parking</a:t>
            </a:r>
          </a:p>
          <a:p>
            <a:pPr lvl="1">
              <a:lnSpc>
                <a:spcPct val="115000"/>
              </a:lnSpc>
              <a:spcBef>
                <a:spcPts val="0"/>
              </a:spcBef>
              <a:spcAft>
                <a:spcPts val="0"/>
              </a:spcAft>
              <a:buFont typeface="+mj-lt"/>
              <a:buAutoNum type="alphaLcParenR"/>
            </a:pPr>
            <a:r>
              <a:rPr lang="en-US" dirty="0">
                <a:ea typeface="Times New Roman"/>
              </a:rPr>
              <a:t>The purchase of a new drink machine for the break room</a:t>
            </a:r>
          </a:p>
          <a:p>
            <a:pPr lvl="1">
              <a:lnSpc>
                <a:spcPct val="115000"/>
              </a:lnSpc>
              <a:spcBef>
                <a:spcPts val="0"/>
              </a:spcBef>
              <a:spcAft>
                <a:spcPts val="1000"/>
              </a:spcAft>
              <a:buFont typeface="+mj-lt"/>
              <a:buAutoNum type="alphaLcParenR"/>
              <a:tabLst>
                <a:tab pos="571500" algn="l"/>
              </a:tabLst>
            </a:pPr>
            <a:r>
              <a:rPr lang="en-US" dirty="0">
                <a:ea typeface="Times New Roman"/>
              </a:rPr>
              <a:t>Choosing who will cater the employee lunch</a:t>
            </a:r>
          </a:p>
          <a:p>
            <a:endParaRPr lang="en-US" dirty="0"/>
          </a:p>
        </p:txBody>
      </p:sp>
    </p:spTree>
    <p:extLst>
      <p:ext uri="{BB962C8B-B14F-4D97-AF65-F5344CB8AC3E}">
        <p14:creationId xmlns:p14="http://schemas.microsoft.com/office/powerpoint/2010/main" val="39751736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r>
              <a:rPr lang="en-US" dirty="0"/>
              <a:t>Module Five: Measuring Performance</a:t>
            </a:r>
          </a:p>
        </p:txBody>
      </p:sp>
      <p:sp>
        <p:nvSpPr>
          <p:cNvPr id="18436" name="Text Placeholder 3"/>
          <p:cNvSpPr>
            <a:spLocks noGrp="1"/>
          </p:cNvSpPr>
          <p:nvPr>
            <p:ph type="body" sz="quarter" idx="10"/>
          </p:nvPr>
        </p:nvSpPr>
        <p:spPr>
          <a:ln>
            <a:miter lim="800000"/>
            <a:headEnd/>
            <a:tailEnd/>
          </a:ln>
        </p:spPr>
        <p:txBody>
          <a:bodyPr/>
          <a:lstStyle/>
          <a:p>
            <a:pPr marL="0" marR="0">
              <a:lnSpc>
                <a:spcPct val="115000"/>
              </a:lnSpc>
              <a:spcBef>
                <a:spcPts val="0"/>
              </a:spcBef>
              <a:spcAft>
                <a:spcPts val="1000"/>
              </a:spcAft>
            </a:pPr>
            <a:r>
              <a:rPr lang="en-US" i="1" dirty="0">
                <a:latin typeface="Cambria"/>
                <a:ea typeface="Times New Roman"/>
                <a:cs typeface="Calibri"/>
              </a:rPr>
              <a:t>Everything depends on execution; having just a vision is no solution.</a:t>
            </a:r>
            <a:endParaRPr lang="en-US"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Stephen Sondheim</a:t>
            </a:r>
            <a:endParaRPr lang="en-US" dirty="0">
              <a:ea typeface="Times New Roman"/>
              <a:cs typeface="Calibri"/>
            </a:endParaRPr>
          </a:p>
          <a:p>
            <a:endParaRPr lang="en-US" dirty="0"/>
          </a:p>
        </p:txBody>
      </p:sp>
      <p:sp>
        <p:nvSpPr>
          <p:cNvPr id="18435" name="Content Placeholder 2"/>
          <p:cNvSpPr>
            <a:spLocks noGrp="1"/>
          </p:cNvSpPr>
          <p:nvPr>
            <p:ph type="body" sz="quarter" idx="11"/>
          </p:nvPr>
        </p:nvSpPr>
        <p:spPr/>
        <p:txBody>
          <a:bodyPr>
            <a:normAutofit fontScale="92500" lnSpcReduction="20000"/>
          </a:bodyPr>
          <a:lstStyle/>
          <a:p>
            <a:pPr marL="0"/>
            <a:r>
              <a:rPr lang="en-US" dirty="0"/>
              <a:t>As a supervisor, measuring a manager’s performance can involve many areas and topics, including their general understanding of their position as well as adherence to policies and procedures.  While many different indicators can be used to measure performance, the main goal is to seek improvements where they are needed and offer praise where it is due.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C68B9F0F-92FE-4061-9FD5-DE3D3C411CE2}"/>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dirty="0"/>
              <a:t>Staying Within Their Budget</a:t>
            </a:r>
          </a:p>
        </p:txBody>
      </p:sp>
      <p:grpSp>
        <p:nvGrpSpPr>
          <p:cNvPr id="2" name="Group 1">
            <a:extLst>
              <a:ext uri="{FF2B5EF4-FFF2-40B4-BE49-F238E27FC236}">
                <a16:creationId xmlns:a16="http://schemas.microsoft.com/office/drawing/2014/main" id="{7EF7BBB8-BBEA-4033-80F9-2B9401534041}"/>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D79C1C2E-FF42-46AF-B233-28B2F1341823}"/>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Monitor spending</a:t>
              </a:r>
            </a:p>
          </p:txBody>
        </p:sp>
        <p:sp>
          <p:nvSpPr>
            <p:cNvPr id="5" name="Freeform: Shape 4">
              <a:extLst>
                <a:ext uri="{FF2B5EF4-FFF2-40B4-BE49-F238E27FC236}">
                  <a16:creationId xmlns:a16="http://schemas.microsoft.com/office/drawing/2014/main" id="{046B32D8-DBF1-4894-A67A-481B24665BBF}"/>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Budget tools</a:t>
              </a:r>
            </a:p>
          </p:txBody>
        </p:sp>
        <p:sp>
          <p:nvSpPr>
            <p:cNvPr id="6" name="Freeform: Shape 5">
              <a:extLst>
                <a:ext uri="{FF2B5EF4-FFF2-40B4-BE49-F238E27FC236}">
                  <a16:creationId xmlns:a16="http://schemas.microsoft.com/office/drawing/2014/main" id="{B7694A98-5BC5-4A2F-A9C0-79EB1934FFAB}"/>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Mistakes do happen</a:t>
              </a:r>
            </a:p>
          </p:txBody>
        </p:sp>
        <p:sp>
          <p:nvSpPr>
            <p:cNvPr id="7" name="Freeform: Shape 6">
              <a:extLst>
                <a:ext uri="{FF2B5EF4-FFF2-40B4-BE49-F238E27FC236}">
                  <a16:creationId xmlns:a16="http://schemas.microsoft.com/office/drawing/2014/main" id="{A98231EC-B6A9-44E8-8FDF-416C2B8FD0FA}"/>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Limit them</a:t>
              </a:r>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F0F5C3D-EF2D-4A58-9ECE-5E55C2172434}"/>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Setting Measurable Objectives</a:t>
            </a:r>
          </a:p>
        </p:txBody>
      </p:sp>
      <p:grpSp>
        <p:nvGrpSpPr>
          <p:cNvPr id="2" name="Group 1">
            <a:extLst>
              <a:ext uri="{FF2B5EF4-FFF2-40B4-BE49-F238E27FC236}">
                <a16:creationId xmlns:a16="http://schemas.microsoft.com/office/drawing/2014/main" id="{49ECCBE4-69F2-4263-BE9D-EBEC9908C32B}"/>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03E15CBC-0BC1-4CCF-B703-8913B0594708}"/>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43D86785-FE6D-423B-93FA-59FC6149E585}"/>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Set goals first</a:t>
              </a:r>
            </a:p>
          </p:txBody>
        </p:sp>
        <p:sp>
          <p:nvSpPr>
            <p:cNvPr id="6" name="Rectangle 5">
              <a:extLst>
                <a:ext uri="{FF2B5EF4-FFF2-40B4-BE49-F238E27FC236}">
                  <a16:creationId xmlns:a16="http://schemas.microsoft.com/office/drawing/2014/main" id="{A67A2E67-CA77-411D-8BC7-654F779D8120}"/>
                </a:ext>
              </a:extLst>
            </p:cNvPr>
            <p:cNvSpPr/>
            <p:nvPr/>
          </p:nvSpPr>
          <p:spPr>
            <a:xfrm>
              <a:off x="457200" y="368570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E403986D-4CDC-42E6-BC8B-5BAF66280F28}"/>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Be specific and use details</a:t>
              </a:r>
            </a:p>
          </p:txBody>
        </p:sp>
        <p:sp>
          <p:nvSpPr>
            <p:cNvPr id="8" name="Rectangle 7">
              <a:extLst>
                <a:ext uri="{FF2B5EF4-FFF2-40B4-BE49-F238E27FC236}">
                  <a16:creationId xmlns:a16="http://schemas.microsoft.com/office/drawing/2014/main" id="{DD320E2E-A216-4288-AC4D-7A4CB19E34E3}"/>
                </a:ext>
              </a:extLst>
            </p:cNvPr>
            <p:cNvSpPr/>
            <p:nvPr/>
          </p:nvSpPr>
          <p:spPr>
            <a:xfrm>
              <a:off x="457200" y="5227941"/>
              <a:ext cx="8229600" cy="8568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32EA337-ACAE-4558-95A7-42C8E91EABF6}"/>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Be definitive about how they can be completed</a:t>
              </a: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22F6DD5-843D-4E25-AC79-BBC4892F4E55}"/>
              </a:ext>
            </a:extLst>
          </p:cNvPr>
          <p:cNvSpPr>
            <a:spLocks noGrp="1"/>
          </p:cNvSpPr>
          <p:nvPr>
            <p:ph sz="quarter" idx="11"/>
          </p:nvPr>
        </p:nvSpPr>
        <p:spPr/>
        <p:txBody>
          <a:bodyPr/>
          <a:lstStyle/>
          <a:p>
            <a:endParaRPr lang="en-US"/>
          </a:p>
        </p:txBody>
      </p:sp>
      <p:sp>
        <p:nvSpPr>
          <p:cNvPr id="21506" name="Title 1"/>
          <p:cNvSpPr>
            <a:spLocks noGrp="1"/>
          </p:cNvSpPr>
          <p:nvPr>
            <p:ph type="title"/>
          </p:nvPr>
        </p:nvSpPr>
        <p:spPr/>
        <p:txBody>
          <a:bodyPr/>
          <a:lstStyle/>
          <a:p>
            <a:r>
              <a:rPr lang="en-US" dirty="0"/>
              <a:t>Skip Level Feedback</a:t>
            </a:r>
          </a:p>
        </p:txBody>
      </p:sp>
      <p:grpSp>
        <p:nvGrpSpPr>
          <p:cNvPr id="2" name="Group 1">
            <a:extLst>
              <a:ext uri="{FF2B5EF4-FFF2-40B4-BE49-F238E27FC236}">
                <a16:creationId xmlns:a16="http://schemas.microsoft.com/office/drawing/2014/main" id="{6C4E4D78-E9D7-4EA3-A7B0-FC6C158DEEBB}"/>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7E153C49-B1FA-4666-B9A8-8159C3182139}"/>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Usually done orally in a private meeting</a:t>
              </a:r>
            </a:p>
          </p:txBody>
        </p:sp>
        <p:sp>
          <p:nvSpPr>
            <p:cNvPr id="5" name="Freeform: Shape 4">
              <a:extLst>
                <a:ext uri="{FF2B5EF4-FFF2-40B4-BE49-F238E27FC236}">
                  <a16:creationId xmlns:a16="http://schemas.microsoft.com/office/drawing/2014/main" id="{7A0E9834-1A3E-4799-A03E-4A97D3531E87}"/>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Open ended questions</a:t>
              </a:r>
            </a:p>
          </p:txBody>
        </p:sp>
        <p:sp>
          <p:nvSpPr>
            <p:cNvPr id="6" name="Freeform: Shape 5">
              <a:extLst>
                <a:ext uri="{FF2B5EF4-FFF2-40B4-BE49-F238E27FC236}">
                  <a16:creationId xmlns:a16="http://schemas.microsoft.com/office/drawing/2014/main" id="{77CF56F5-C451-4B5E-B40F-4E06A30DC51D}"/>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Plan for improvements can be made</a:t>
              </a:r>
            </a:p>
          </p:txBody>
        </p:sp>
        <p:sp>
          <p:nvSpPr>
            <p:cNvPr id="7" name="Freeform: Shape 6">
              <a:extLst>
                <a:ext uri="{FF2B5EF4-FFF2-40B4-BE49-F238E27FC236}">
                  <a16:creationId xmlns:a16="http://schemas.microsoft.com/office/drawing/2014/main" id="{F87C0591-F3CA-4A18-8AA9-EDD9DFC42B3C}"/>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ECDA3F98-197C-4363-9098-7829D9721308}"/>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38BFE80-AB51-41A7-ABD7-F31CB0CCE275}"/>
              </a:ext>
            </a:extLst>
          </p:cNvPr>
          <p:cNvSpPr>
            <a:spLocks noGrp="1"/>
          </p:cNvSpPr>
          <p:nvPr>
            <p:ph sz="quarter" idx="11"/>
          </p:nvPr>
        </p:nvSpPr>
        <p:spPr/>
        <p:txBody>
          <a:bodyPr/>
          <a:lstStyle/>
          <a:p>
            <a:endParaRPr lang="en-US"/>
          </a:p>
        </p:txBody>
      </p:sp>
      <p:sp>
        <p:nvSpPr>
          <p:cNvPr id="22530" name="Title 1"/>
          <p:cNvSpPr>
            <a:spLocks noGrp="1"/>
          </p:cNvSpPr>
          <p:nvPr>
            <p:ph type="title"/>
          </p:nvPr>
        </p:nvSpPr>
        <p:spPr/>
        <p:txBody>
          <a:bodyPr>
            <a:noAutofit/>
          </a:bodyPr>
          <a:lstStyle/>
          <a:p>
            <a:r>
              <a:rPr lang="en-US" dirty="0"/>
              <a:t>Collaborate on Criteria to be Evaluated</a:t>
            </a:r>
          </a:p>
        </p:txBody>
      </p:sp>
      <p:grpSp>
        <p:nvGrpSpPr>
          <p:cNvPr id="2" name="Group 1">
            <a:extLst>
              <a:ext uri="{FF2B5EF4-FFF2-40B4-BE49-F238E27FC236}">
                <a16:creationId xmlns:a16="http://schemas.microsoft.com/office/drawing/2014/main" id="{B9814BCE-F099-4330-8D49-4C698A60DD0F}"/>
              </a:ext>
            </a:extLst>
          </p:cNvPr>
          <p:cNvGrpSpPr/>
          <p:nvPr/>
        </p:nvGrpSpPr>
        <p:grpSpPr>
          <a:xfrm>
            <a:off x="521999" y="1602409"/>
            <a:ext cx="8100000" cy="4521543"/>
            <a:chOff x="521999" y="1602409"/>
            <a:chExt cx="8100000" cy="4521543"/>
          </a:xfrm>
        </p:grpSpPr>
        <p:sp>
          <p:nvSpPr>
            <p:cNvPr id="4" name="Freeform: Shape 3">
              <a:extLst>
                <a:ext uri="{FF2B5EF4-FFF2-40B4-BE49-F238E27FC236}">
                  <a16:creationId xmlns:a16="http://schemas.microsoft.com/office/drawing/2014/main" id="{668DE06E-27C2-4D2E-A4B7-6061BC8F17CA}"/>
                </a:ext>
              </a:extLst>
            </p:cNvPr>
            <p:cNvSpPr/>
            <p:nvPr/>
          </p:nvSpPr>
          <p:spPr>
            <a:xfrm>
              <a:off x="521999" y="1602409"/>
              <a:ext cx="8100000" cy="1458562"/>
            </a:xfrm>
            <a:custGeom>
              <a:avLst/>
              <a:gdLst>
                <a:gd name="connsiteX0" fmla="*/ 0 w 8100000"/>
                <a:gd name="connsiteY0" fmla="*/ 0 h 1458562"/>
                <a:gd name="connsiteX1" fmla="*/ 8100000 w 8100000"/>
                <a:gd name="connsiteY1" fmla="*/ 0 h 1458562"/>
                <a:gd name="connsiteX2" fmla="*/ 8100000 w 8100000"/>
                <a:gd name="connsiteY2" fmla="*/ 1458562 h 1458562"/>
                <a:gd name="connsiteX3" fmla="*/ 0 w 8100000"/>
                <a:gd name="connsiteY3" fmla="*/ 1458562 h 1458562"/>
                <a:gd name="connsiteX4" fmla="*/ 0 w 810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0000" h="1458562">
                  <a:moveTo>
                    <a:pt x="0" y="0"/>
                  </a:moveTo>
                  <a:lnTo>
                    <a:pt x="8100000" y="0"/>
                  </a:lnTo>
                  <a:lnTo>
                    <a:pt x="810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t>Discuss what will be evaluated</a:t>
              </a:r>
            </a:p>
          </p:txBody>
        </p:sp>
        <p:sp>
          <p:nvSpPr>
            <p:cNvPr id="5" name="Freeform: Shape 4">
              <a:extLst>
                <a:ext uri="{FF2B5EF4-FFF2-40B4-BE49-F238E27FC236}">
                  <a16:creationId xmlns:a16="http://schemas.microsoft.com/office/drawing/2014/main" id="{A5B7E6EA-8C0E-4A60-AD2F-F666D0CEE527}"/>
                </a:ext>
              </a:extLst>
            </p:cNvPr>
            <p:cNvSpPr/>
            <p:nvPr/>
          </p:nvSpPr>
          <p:spPr>
            <a:xfrm>
              <a:off x="1434149" y="3133900"/>
              <a:ext cx="6275700" cy="1458562"/>
            </a:xfrm>
            <a:custGeom>
              <a:avLst/>
              <a:gdLst>
                <a:gd name="connsiteX0" fmla="*/ 0 w 6275700"/>
                <a:gd name="connsiteY0" fmla="*/ 0 h 1458562"/>
                <a:gd name="connsiteX1" fmla="*/ 6275700 w 6275700"/>
                <a:gd name="connsiteY1" fmla="*/ 0 h 1458562"/>
                <a:gd name="connsiteX2" fmla="*/ 6275700 w 6275700"/>
                <a:gd name="connsiteY2" fmla="*/ 1458562 h 1458562"/>
                <a:gd name="connsiteX3" fmla="*/ 0 w 6275700"/>
                <a:gd name="connsiteY3" fmla="*/ 1458562 h 1458562"/>
                <a:gd name="connsiteX4" fmla="*/ 0 w 62757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5700" h="1458562">
                  <a:moveTo>
                    <a:pt x="0" y="0"/>
                  </a:moveTo>
                  <a:lnTo>
                    <a:pt x="6275700" y="0"/>
                  </a:lnTo>
                  <a:lnTo>
                    <a:pt x="62757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t>Know what is expected</a:t>
              </a:r>
            </a:p>
          </p:txBody>
        </p:sp>
        <p:sp>
          <p:nvSpPr>
            <p:cNvPr id="6" name="Freeform: Shape 5">
              <a:extLst>
                <a:ext uri="{FF2B5EF4-FFF2-40B4-BE49-F238E27FC236}">
                  <a16:creationId xmlns:a16="http://schemas.microsoft.com/office/drawing/2014/main" id="{FAEE4539-0159-48B3-8F13-4C68B2DA8FBD}"/>
                </a:ext>
              </a:extLst>
            </p:cNvPr>
            <p:cNvSpPr/>
            <p:nvPr/>
          </p:nvSpPr>
          <p:spPr>
            <a:xfrm>
              <a:off x="1871999" y="4665390"/>
              <a:ext cx="5400000" cy="1458562"/>
            </a:xfrm>
            <a:custGeom>
              <a:avLst/>
              <a:gdLst>
                <a:gd name="connsiteX0" fmla="*/ 0 w 5400000"/>
                <a:gd name="connsiteY0" fmla="*/ 0 h 1458562"/>
                <a:gd name="connsiteX1" fmla="*/ 5400000 w 5400000"/>
                <a:gd name="connsiteY1" fmla="*/ 0 h 1458562"/>
                <a:gd name="connsiteX2" fmla="*/ 5400000 w 5400000"/>
                <a:gd name="connsiteY2" fmla="*/ 1458562 h 1458562"/>
                <a:gd name="connsiteX3" fmla="*/ 0 w 5400000"/>
                <a:gd name="connsiteY3" fmla="*/ 1458562 h 1458562"/>
                <a:gd name="connsiteX4" fmla="*/ 0 w 540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0" h="1458562">
                  <a:moveTo>
                    <a:pt x="0" y="0"/>
                  </a:moveTo>
                  <a:lnTo>
                    <a:pt x="5400000" y="0"/>
                  </a:lnTo>
                  <a:lnTo>
                    <a:pt x="54000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t>Builds responsibility</a:t>
              </a:r>
            </a:p>
          </p:txBody>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B703F999-E373-432E-A811-CAFA9A8492E5}"/>
              </a:ext>
            </a:extLst>
          </p:cNvPr>
          <p:cNvSpPr>
            <a:spLocks noGrp="1"/>
          </p:cNvSpPr>
          <p:nvPr>
            <p:ph sz="quarter" idx="11"/>
          </p:nvPr>
        </p:nvSpPr>
        <p:spPr/>
        <p:txBody>
          <a:bodyPr/>
          <a:lstStyle/>
          <a:p>
            <a:endParaRPr lang="en-US"/>
          </a:p>
        </p:txBody>
      </p:sp>
      <p:sp>
        <p:nvSpPr>
          <p:cNvPr id="22530"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EDDB47DA-2E41-49C6-AB87-A032BD38FADC}"/>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0FD06D3C-29E2-4ABA-912E-CEC506113C5C}"/>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Victor has called Maria into his office to perform a review</a:t>
              </a:r>
            </a:p>
          </p:txBody>
        </p:sp>
        <p:sp>
          <p:nvSpPr>
            <p:cNvPr id="5" name="Rectangle: Rounded Corners 4">
              <a:extLst>
                <a:ext uri="{FF2B5EF4-FFF2-40B4-BE49-F238E27FC236}">
                  <a16:creationId xmlns:a16="http://schemas.microsoft.com/office/drawing/2014/main" id="{83F85E88-EB9D-43D6-BD34-3CFE89A278FF}"/>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47F22E46-0B22-4A57-8D5C-4FFF9D1D340C}"/>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Victor has some pre-designed questions he will use</a:t>
              </a:r>
            </a:p>
          </p:txBody>
        </p:sp>
        <p:sp>
          <p:nvSpPr>
            <p:cNvPr id="7" name="Rectangle: Rounded Corners 6">
              <a:extLst>
                <a:ext uri="{FF2B5EF4-FFF2-40B4-BE49-F238E27FC236}">
                  <a16:creationId xmlns:a16="http://schemas.microsoft.com/office/drawing/2014/main" id="{4A69C948-EECC-4B98-ABE0-CB486F9E0B34}"/>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024931CE-409D-4498-96C0-93C19593013E}"/>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congratulates her for staying within her budget</a:t>
              </a:r>
            </a:p>
          </p:txBody>
        </p:sp>
        <p:sp>
          <p:nvSpPr>
            <p:cNvPr id="9" name="Rectangle: Rounded Corners 8">
              <a:extLst>
                <a:ext uri="{FF2B5EF4-FFF2-40B4-BE49-F238E27FC236}">
                  <a16:creationId xmlns:a16="http://schemas.microsoft.com/office/drawing/2014/main" id="{7849D49F-9BFC-4CAD-A3A7-7001ED15FE59}"/>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FA2F03CA-0EC7-4871-A789-422BF309922B}"/>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Victor reviewed the different areas of performance with her</a:t>
              </a:r>
            </a:p>
          </p:txBody>
        </p:sp>
      </p:grpSp>
    </p:spTree>
    <p:extLst>
      <p:ext uri="{BB962C8B-B14F-4D97-AF65-F5344CB8AC3E}">
        <p14:creationId xmlns:p14="http://schemas.microsoft.com/office/powerpoint/2010/main" val="20943696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Why is it important to stay within a company budget?</a:t>
            </a:r>
          </a:p>
          <a:p>
            <a:pPr lvl="1">
              <a:lnSpc>
                <a:spcPct val="115000"/>
              </a:lnSpc>
              <a:spcBef>
                <a:spcPts val="0"/>
              </a:spcBef>
              <a:spcAft>
                <a:spcPts val="0"/>
              </a:spcAft>
              <a:buFont typeface="+mj-lt"/>
              <a:buAutoNum type="alphaLcParenR"/>
              <a:tabLst>
                <a:tab pos="1028700" algn="l"/>
              </a:tabLst>
            </a:pPr>
            <a:r>
              <a:rPr lang="en-US" dirty="0">
                <a:ea typeface="Times New Roman"/>
              </a:rPr>
              <a:t>It takes away from CEO bonuses</a:t>
            </a:r>
          </a:p>
          <a:p>
            <a:pPr lvl="1">
              <a:lnSpc>
                <a:spcPct val="115000"/>
              </a:lnSpc>
              <a:spcBef>
                <a:spcPts val="0"/>
              </a:spcBef>
              <a:spcAft>
                <a:spcPts val="0"/>
              </a:spcAft>
              <a:buFont typeface="+mj-lt"/>
              <a:buAutoNum type="alphaLcParenR"/>
              <a:tabLst>
                <a:tab pos="1028700" algn="l"/>
              </a:tabLst>
            </a:pPr>
            <a:r>
              <a:rPr lang="en-US" dirty="0">
                <a:ea typeface="Times New Roman"/>
              </a:rPr>
              <a:t>Expenses are allotted on a strict basis</a:t>
            </a:r>
          </a:p>
          <a:p>
            <a:pPr lvl="1">
              <a:lnSpc>
                <a:spcPct val="115000"/>
              </a:lnSpc>
              <a:spcBef>
                <a:spcPts val="0"/>
              </a:spcBef>
              <a:spcAft>
                <a:spcPts val="0"/>
              </a:spcAft>
              <a:buFont typeface="+mj-lt"/>
              <a:buAutoNum type="alphaLcParenR"/>
              <a:tabLst>
                <a:tab pos="1028700" algn="l"/>
              </a:tabLst>
            </a:pPr>
            <a:r>
              <a:rPr lang="en-US" dirty="0">
                <a:ea typeface="Times New Roman"/>
              </a:rPr>
              <a:t>It can improve money management skills</a:t>
            </a:r>
          </a:p>
          <a:p>
            <a:pPr lvl="1">
              <a:lnSpc>
                <a:spcPct val="115000"/>
              </a:lnSpc>
              <a:spcBef>
                <a:spcPts val="0"/>
              </a:spcBef>
              <a:spcAft>
                <a:spcPts val="1000"/>
              </a:spcAft>
              <a:buFont typeface="+mj-lt"/>
              <a:buAutoNum type="alphaLcParenR"/>
              <a:tabLst>
                <a:tab pos="1028700" algn="l"/>
              </a:tabLst>
            </a:pPr>
            <a:r>
              <a:rPr lang="en-US" dirty="0">
                <a:ea typeface="Times New Roman"/>
              </a:rPr>
              <a:t>Managers must do so to pass their evaluation</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tool managers can use to help stay within their budget?</a:t>
            </a:r>
          </a:p>
          <a:p>
            <a:pPr lvl="1">
              <a:lnSpc>
                <a:spcPct val="115000"/>
              </a:lnSpc>
              <a:spcBef>
                <a:spcPts val="0"/>
              </a:spcBef>
              <a:spcAft>
                <a:spcPts val="0"/>
              </a:spcAft>
              <a:buFont typeface="+mj-lt"/>
              <a:buAutoNum type="alphaLcParenR"/>
              <a:tabLst>
                <a:tab pos="1028700" algn="l"/>
              </a:tabLst>
            </a:pPr>
            <a:r>
              <a:rPr lang="en-US" dirty="0">
                <a:ea typeface="Times New Roman"/>
              </a:rPr>
              <a:t>Keeping receipts in a shoe box</a:t>
            </a:r>
          </a:p>
          <a:p>
            <a:pPr lvl="1">
              <a:lnSpc>
                <a:spcPct val="115000"/>
              </a:lnSpc>
              <a:spcBef>
                <a:spcPts val="0"/>
              </a:spcBef>
              <a:spcAft>
                <a:spcPts val="0"/>
              </a:spcAft>
              <a:buFont typeface="+mj-lt"/>
              <a:buAutoNum type="alphaLcParenR"/>
              <a:tabLst>
                <a:tab pos="1028700" algn="l"/>
              </a:tabLst>
            </a:pPr>
            <a:r>
              <a:rPr lang="en-US" dirty="0">
                <a:ea typeface="Times New Roman"/>
              </a:rPr>
              <a:t>Ledgers that track their spending</a:t>
            </a:r>
          </a:p>
          <a:p>
            <a:pPr lvl="1">
              <a:lnSpc>
                <a:spcPct val="115000"/>
              </a:lnSpc>
              <a:spcBef>
                <a:spcPts val="0"/>
              </a:spcBef>
              <a:spcAft>
                <a:spcPts val="0"/>
              </a:spcAft>
              <a:buFont typeface="+mj-lt"/>
              <a:buAutoNum type="alphaLcParenR"/>
              <a:tabLst>
                <a:tab pos="1028700" algn="l"/>
              </a:tabLst>
            </a:pPr>
            <a:r>
              <a:rPr lang="en-US" dirty="0">
                <a:ea typeface="Times New Roman"/>
              </a:rPr>
              <a:t>Asking another employee to track their spending</a:t>
            </a:r>
          </a:p>
          <a:p>
            <a:pPr lvl="1">
              <a:lnSpc>
                <a:spcPct val="115000"/>
              </a:lnSpc>
              <a:spcBef>
                <a:spcPts val="0"/>
              </a:spcBef>
              <a:spcAft>
                <a:spcPts val="1000"/>
              </a:spcAft>
              <a:buFont typeface="+mj-lt"/>
              <a:buAutoNum type="alphaLcParenR"/>
              <a:tabLst>
                <a:tab pos="1028700" algn="l"/>
              </a:tabLst>
            </a:pPr>
            <a:r>
              <a:rPr lang="en-US" dirty="0">
                <a:ea typeface="Times New Roman"/>
              </a:rPr>
              <a:t>Make a mental note of what they will spend</a:t>
            </a:r>
          </a:p>
        </p:txBody>
      </p:sp>
    </p:spTree>
    <p:extLst>
      <p:ext uri="{BB962C8B-B14F-4D97-AF65-F5344CB8AC3E}">
        <p14:creationId xmlns:p14="http://schemas.microsoft.com/office/powerpoint/2010/main" val="2094369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How do objectives differ from goals?</a:t>
            </a:r>
          </a:p>
          <a:p>
            <a:pPr lvl="1">
              <a:lnSpc>
                <a:spcPct val="115000"/>
              </a:lnSpc>
              <a:spcBef>
                <a:spcPts val="0"/>
              </a:spcBef>
              <a:spcAft>
                <a:spcPts val="0"/>
              </a:spcAft>
              <a:buFont typeface="+mj-lt"/>
              <a:buAutoNum type="alphaLcParenR"/>
              <a:tabLst>
                <a:tab pos="1028700" algn="l"/>
              </a:tabLst>
            </a:pPr>
            <a:r>
              <a:rPr lang="en-US" dirty="0">
                <a:ea typeface="Times New Roman"/>
              </a:rPr>
              <a:t>They are more specific</a:t>
            </a:r>
          </a:p>
          <a:p>
            <a:pPr lvl="1">
              <a:lnSpc>
                <a:spcPct val="115000"/>
              </a:lnSpc>
              <a:spcBef>
                <a:spcPts val="0"/>
              </a:spcBef>
              <a:spcAft>
                <a:spcPts val="0"/>
              </a:spcAft>
              <a:buFont typeface="+mj-lt"/>
              <a:buAutoNum type="alphaLcParenR"/>
              <a:tabLst>
                <a:tab pos="1028700" algn="l"/>
              </a:tabLst>
            </a:pPr>
            <a:r>
              <a:rPr lang="en-US" dirty="0">
                <a:ea typeface="Times New Roman"/>
              </a:rPr>
              <a:t>They take longer to accomplish</a:t>
            </a:r>
          </a:p>
          <a:p>
            <a:pPr lvl="1">
              <a:lnSpc>
                <a:spcPct val="115000"/>
              </a:lnSpc>
              <a:spcBef>
                <a:spcPts val="0"/>
              </a:spcBef>
              <a:spcAft>
                <a:spcPts val="0"/>
              </a:spcAft>
              <a:buFont typeface="+mj-lt"/>
              <a:buAutoNum type="alphaLcParenR"/>
              <a:tabLst>
                <a:tab pos="1028700" algn="l"/>
              </a:tabLst>
            </a:pPr>
            <a:r>
              <a:rPr lang="en-US" dirty="0">
                <a:ea typeface="Times New Roman"/>
              </a:rPr>
              <a:t>Only managers can set them</a:t>
            </a:r>
          </a:p>
          <a:p>
            <a:pPr lvl="1">
              <a:lnSpc>
                <a:spcPct val="115000"/>
              </a:lnSpc>
              <a:spcBef>
                <a:spcPts val="0"/>
              </a:spcBef>
              <a:spcAft>
                <a:spcPts val="1000"/>
              </a:spcAft>
              <a:buFont typeface="+mj-lt"/>
              <a:buAutoNum type="alphaLcParenR"/>
              <a:tabLst>
                <a:tab pos="1028700" algn="l"/>
              </a:tabLst>
            </a:pPr>
            <a:r>
              <a:rPr lang="en-US" dirty="0">
                <a:ea typeface="Times New Roman"/>
              </a:rPr>
              <a:t>They are more vague</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Who can set measurable objectives?</a:t>
            </a:r>
          </a:p>
          <a:p>
            <a:pPr lvl="1">
              <a:lnSpc>
                <a:spcPct val="115000"/>
              </a:lnSpc>
              <a:spcBef>
                <a:spcPts val="0"/>
              </a:spcBef>
              <a:spcAft>
                <a:spcPts val="0"/>
              </a:spcAft>
              <a:buFont typeface="+mj-lt"/>
              <a:buAutoNum type="alphaLcParenR"/>
              <a:tabLst>
                <a:tab pos="1028700" algn="l"/>
              </a:tabLst>
            </a:pPr>
            <a:r>
              <a:rPr lang="en-US" dirty="0">
                <a:ea typeface="Times New Roman"/>
              </a:rPr>
              <a:t>The supervisor</a:t>
            </a:r>
          </a:p>
          <a:p>
            <a:pPr lvl="1">
              <a:lnSpc>
                <a:spcPct val="115000"/>
              </a:lnSpc>
              <a:spcBef>
                <a:spcPts val="0"/>
              </a:spcBef>
              <a:spcAft>
                <a:spcPts val="0"/>
              </a:spcAft>
              <a:buFont typeface="+mj-lt"/>
              <a:buAutoNum type="alphaLcParenR"/>
              <a:tabLst>
                <a:tab pos="1028700" algn="l"/>
              </a:tabLst>
            </a:pPr>
            <a:r>
              <a:rPr lang="en-US" dirty="0">
                <a:ea typeface="Times New Roman"/>
              </a:rPr>
              <a:t>The manager</a:t>
            </a:r>
          </a:p>
          <a:p>
            <a:pPr lvl="1">
              <a:lnSpc>
                <a:spcPct val="115000"/>
              </a:lnSpc>
              <a:spcBef>
                <a:spcPts val="0"/>
              </a:spcBef>
              <a:spcAft>
                <a:spcPts val="0"/>
              </a:spcAft>
              <a:buFont typeface="+mj-lt"/>
              <a:buAutoNum type="alphaLcParenR"/>
              <a:tabLst>
                <a:tab pos="1028700" algn="l"/>
              </a:tabLst>
            </a:pPr>
            <a:r>
              <a:rPr lang="en-US" dirty="0">
                <a:ea typeface="Times New Roman"/>
              </a:rPr>
              <a:t>The supervisor and the manager</a:t>
            </a:r>
          </a:p>
          <a:p>
            <a:pPr lvl="1">
              <a:lnSpc>
                <a:spcPct val="115000"/>
              </a:lnSpc>
              <a:spcBef>
                <a:spcPts val="0"/>
              </a:spcBef>
              <a:spcAft>
                <a:spcPts val="1000"/>
              </a:spcAft>
              <a:buFont typeface="+mj-lt"/>
              <a:buAutoNum type="alphaLcParenR"/>
              <a:tabLst>
                <a:tab pos="1028700" algn="l"/>
              </a:tabLst>
            </a:pPr>
            <a:r>
              <a:rPr lang="en-US" dirty="0">
                <a:ea typeface="Times New Roman"/>
              </a:rPr>
              <a:t>The employees</a:t>
            </a:r>
          </a:p>
          <a:p>
            <a:endParaRPr lang="en-US" dirty="0"/>
          </a:p>
        </p:txBody>
      </p:sp>
    </p:spTree>
    <p:extLst>
      <p:ext uri="{BB962C8B-B14F-4D97-AF65-F5344CB8AC3E}">
        <p14:creationId xmlns:p14="http://schemas.microsoft.com/office/powerpoint/2010/main" val="19719469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Skip level feedback is usually performed ____________.</a:t>
            </a:r>
          </a:p>
          <a:p>
            <a:pPr lvl="1">
              <a:lnSpc>
                <a:spcPct val="115000"/>
              </a:lnSpc>
              <a:spcBef>
                <a:spcPts val="0"/>
              </a:spcBef>
              <a:spcAft>
                <a:spcPts val="0"/>
              </a:spcAft>
              <a:buFont typeface="+mj-lt"/>
              <a:buAutoNum type="alphaLcParenR"/>
              <a:tabLst>
                <a:tab pos="1028700" algn="l"/>
              </a:tabLst>
            </a:pPr>
            <a:r>
              <a:rPr lang="en-US" dirty="0">
                <a:ea typeface="Times New Roman"/>
              </a:rPr>
              <a:t>In person</a:t>
            </a:r>
          </a:p>
          <a:p>
            <a:pPr lvl="1">
              <a:lnSpc>
                <a:spcPct val="115000"/>
              </a:lnSpc>
              <a:spcBef>
                <a:spcPts val="0"/>
              </a:spcBef>
              <a:spcAft>
                <a:spcPts val="0"/>
              </a:spcAft>
              <a:buFont typeface="+mj-lt"/>
              <a:buAutoNum type="alphaLcParenR"/>
              <a:tabLst>
                <a:tab pos="1028700" algn="l"/>
              </a:tabLst>
            </a:pPr>
            <a:r>
              <a:rPr lang="en-US" dirty="0">
                <a:ea typeface="Times New Roman"/>
              </a:rPr>
              <a:t>Anonymously</a:t>
            </a:r>
          </a:p>
          <a:p>
            <a:pPr lvl="1">
              <a:lnSpc>
                <a:spcPct val="115000"/>
              </a:lnSpc>
              <a:spcBef>
                <a:spcPts val="0"/>
              </a:spcBef>
              <a:spcAft>
                <a:spcPts val="0"/>
              </a:spcAft>
              <a:buFont typeface="+mj-lt"/>
              <a:buAutoNum type="alphaLcParenR"/>
              <a:tabLst>
                <a:tab pos="1028700" algn="l"/>
              </a:tabLst>
            </a:pPr>
            <a:r>
              <a:rPr lang="en-US" dirty="0">
                <a:ea typeface="Times New Roman"/>
              </a:rPr>
              <a:t>In a group</a:t>
            </a:r>
          </a:p>
          <a:p>
            <a:pPr lvl="1">
              <a:lnSpc>
                <a:spcPct val="115000"/>
              </a:lnSpc>
              <a:spcBef>
                <a:spcPts val="0"/>
              </a:spcBef>
              <a:spcAft>
                <a:spcPts val="1000"/>
              </a:spcAft>
              <a:buFont typeface="+mj-lt"/>
              <a:buAutoNum type="alphaLcParenR"/>
              <a:tabLst>
                <a:tab pos="1028700" algn="l"/>
              </a:tabLst>
            </a:pPr>
            <a:r>
              <a:rPr lang="en-US" dirty="0">
                <a:ea typeface="Times New Roman"/>
              </a:rPr>
              <a:t>With written forms</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the benefit of skip level feedback?</a:t>
            </a:r>
          </a:p>
          <a:p>
            <a:pPr lvl="1">
              <a:lnSpc>
                <a:spcPct val="115000"/>
              </a:lnSpc>
              <a:spcBef>
                <a:spcPts val="0"/>
              </a:spcBef>
              <a:spcAft>
                <a:spcPts val="0"/>
              </a:spcAft>
              <a:buFont typeface="+mj-lt"/>
              <a:buAutoNum type="alphaLcParenR"/>
              <a:tabLst>
                <a:tab pos="1085850" algn="l"/>
              </a:tabLst>
            </a:pPr>
            <a:r>
              <a:rPr lang="en-US" dirty="0">
                <a:ea typeface="Times New Roman"/>
              </a:rPr>
              <a:t>It allows an employee to give comments directly to management</a:t>
            </a:r>
          </a:p>
          <a:p>
            <a:pPr lvl="1">
              <a:lnSpc>
                <a:spcPct val="115000"/>
              </a:lnSpc>
              <a:spcBef>
                <a:spcPts val="0"/>
              </a:spcBef>
              <a:spcAft>
                <a:spcPts val="0"/>
              </a:spcAft>
              <a:buFont typeface="+mj-lt"/>
              <a:buAutoNum type="alphaLcParenR"/>
              <a:tabLst>
                <a:tab pos="1085850" algn="l"/>
              </a:tabLst>
            </a:pPr>
            <a:r>
              <a:rPr lang="en-US" dirty="0">
                <a:ea typeface="Times New Roman"/>
              </a:rPr>
              <a:t>It gives the new manager a chance to argue with the employee</a:t>
            </a:r>
          </a:p>
          <a:p>
            <a:pPr lvl="1">
              <a:lnSpc>
                <a:spcPct val="115000"/>
              </a:lnSpc>
              <a:spcBef>
                <a:spcPts val="0"/>
              </a:spcBef>
              <a:spcAft>
                <a:spcPts val="0"/>
              </a:spcAft>
              <a:buFont typeface="+mj-lt"/>
              <a:buAutoNum type="alphaLcParenR"/>
              <a:tabLst>
                <a:tab pos="1085850" algn="l"/>
              </a:tabLst>
            </a:pPr>
            <a:r>
              <a:rPr lang="en-US" dirty="0">
                <a:ea typeface="Times New Roman"/>
              </a:rPr>
              <a:t>It is done anonymously</a:t>
            </a:r>
          </a:p>
          <a:p>
            <a:pPr lvl="1">
              <a:lnSpc>
                <a:spcPct val="115000"/>
              </a:lnSpc>
              <a:spcBef>
                <a:spcPts val="0"/>
              </a:spcBef>
              <a:spcAft>
                <a:spcPts val="1000"/>
              </a:spcAft>
              <a:buFont typeface="+mj-lt"/>
              <a:buAutoNum type="alphaLcParenR"/>
              <a:tabLst>
                <a:tab pos="1085850" algn="l"/>
              </a:tabLst>
            </a:pPr>
            <a:r>
              <a:rPr lang="en-US" dirty="0">
                <a:ea typeface="Times New Roman"/>
              </a:rPr>
              <a:t>It is done in a group setting</a:t>
            </a:r>
          </a:p>
          <a:p>
            <a:endParaRPr lang="en-US" dirty="0"/>
          </a:p>
        </p:txBody>
      </p:sp>
    </p:spTree>
    <p:extLst>
      <p:ext uri="{BB962C8B-B14F-4D97-AF65-F5344CB8AC3E}">
        <p14:creationId xmlns:p14="http://schemas.microsoft.com/office/powerpoint/2010/main" val="197194692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the benefit of collaborating on evaluation criteria?</a:t>
            </a:r>
          </a:p>
          <a:p>
            <a:pPr lvl="1">
              <a:lnSpc>
                <a:spcPct val="115000"/>
              </a:lnSpc>
              <a:spcBef>
                <a:spcPts val="0"/>
              </a:spcBef>
              <a:spcAft>
                <a:spcPts val="0"/>
              </a:spcAft>
              <a:buFont typeface="+mj-lt"/>
              <a:buAutoNum type="alphaLcParenR"/>
              <a:tabLst>
                <a:tab pos="1085850" algn="l"/>
              </a:tabLst>
            </a:pPr>
            <a:r>
              <a:rPr lang="en-US" dirty="0">
                <a:ea typeface="Times New Roman"/>
              </a:rPr>
              <a:t>The new manager knows what they don’t have to do</a:t>
            </a:r>
          </a:p>
          <a:p>
            <a:pPr lvl="1">
              <a:lnSpc>
                <a:spcPct val="115000"/>
              </a:lnSpc>
              <a:spcBef>
                <a:spcPts val="0"/>
              </a:spcBef>
              <a:spcAft>
                <a:spcPts val="0"/>
              </a:spcAft>
              <a:buFont typeface="+mj-lt"/>
              <a:buAutoNum type="alphaLcParenR"/>
              <a:tabLst>
                <a:tab pos="1085850" algn="l"/>
              </a:tabLst>
            </a:pPr>
            <a:r>
              <a:rPr lang="en-US" dirty="0">
                <a:ea typeface="Times New Roman"/>
              </a:rPr>
              <a:t>It gives the new manager a chance to argue about it</a:t>
            </a:r>
          </a:p>
          <a:p>
            <a:pPr lvl="1">
              <a:lnSpc>
                <a:spcPct val="115000"/>
              </a:lnSpc>
              <a:spcBef>
                <a:spcPts val="0"/>
              </a:spcBef>
              <a:spcAft>
                <a:spcPts val="0"/>
              </a:spcAft>
              <a:buFont typeface="+mj-lt"/>
              <a:buAutoNum type="alphaLcParenR"/>
              <a:tabLst>
                <a:tab pos="1085850" algn="l"/>
              </a:tabLst>
            </a:pPr>
            <a:r>
              <a:rPr lang="en-US" dirty="0">
                <a:ea typeface="Times New Roman"/>
              </a:rPr>
              <a:t>The new manager knows what is expected of them</a:t>
            </a:r>
          </a:p>
          <a:p>
            <a:pPr lvl="1">
              <a:lnSpc>
                <a:spcPct val="115000"/>
              </a:lnSpc>
              <a:spcBef>
                <a:spcPts val="0"/>
              </a:spcBef>
              <a:spcAft>
                <a:spcPts val="1000"/>
              </a:spcAft>
              <a:buFont typeface="+mj-lt"/>
              <a:buAutoNum type="alphaLcParenR"/>
              <a:tabLst>
                <a:tab pos="1085850" algn="l"/>
              </a:tabLst>
            </a:pPr>
            <a:r>
              <a:rPr lang="en-US" dirty="0">
                <a:ea typeface="Times New Roman"/>
              </a:rPr>
              <a:t>It’s just a formality</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type of criteria that can be included on a collaborated criteria evaluation?</a:t>
            </a:r>
          </a:p>
          <a:p>
            <a:pPr lvl="1">
              <a:lnSpc>
                <a:spcPct val="115000"/>
              </a:lnSpc>
              <a:spcBef>
                <a:spcPts val="0"/>
              </a:spcBef>
              <a:spcAft>
                <a:spcPts val="0"/>
              </a:spcAft>
              <a:buFont typeface="+mj-lt"/>
              <a:buAutoNum type="alphaLcParenR"/>
              <a:tabLst>
                <a:tab pos="1257300" algn="l"/>
              </a:tabLst>
            </a:pPr>
            <a:r>
              <a:rPr lang="en-US" dirty="0">
                <a:ea typeface="Times New Roman"/>
              </a:rPr>
              <a:t>A manager’s expected work statistics</a:t>
            </a:r>
          </a:p>
          <a:p>
            <a:pPr lvl="1">
              <a:lnSpc>
                <a:spcPct val="115000"/>
              </a:lnSpc>
              <a:spcBef>
                <a:spcPts val="0"/>
              </a:spcBef>
              <a:spcAft>
                <a:spcPts val="0"/>
              </a:spcAft>
              <a:buFont typeface="+mj-lt"/>
              <a:buAutoNum type="alphaLcParenR"/>
              <a:tabLst>
                <a:tab pos="1257300" algn="l"/>
              </a:tabLst>
            </a:pPr>
            <a:r>
              <a:rPr lang="en-US" dirty="0">
                <a:ea typeface="Times New Roman"/>
              </a:rPr>
              <a:t>Lunch and break times</a:t>
            </a:r>
          </a:p>
          <a:p>
            <a:pPr lvl="1">
              <a:lnSpc>
                <a:spcPct val="115000"/>
              </a:lnSpc>
              <a:spcBef>
                <a:spcPts val="0"/>
              </a:spcBef>
              <a:spcAft>
                <a:spcPts val="0"/>
              </a:spcAft>
              <a:buFont typeface="+mj-lt"/>
              <a:buAutoNum type="alphaLcParenR"/>
              <a:tabLst>
                <a:tab pos="1257300" algn="l"/>
              </a:tabLst>
            </a:pPr>
            <a:r>
              <a:rPr lang="en-US" dirty="0">
                <a:ea typeface="Times New Roman"/>
              </a:rPr>
              <a:t>When an employee will have surprise evaluations</a:t>
            </a:r>
          </a:p>
          <a:p>
            <a:pPr lvl="1">
              <a:lnSpc>
                <a:spcPct val="115000"/>
              </a:lnSpc>
              <a:spcBef>
                <a:spcPts val="0"/>
              </a:spcBef>
              <a:spcAft>
                <a:spcPts val="1000"/>
              </a:spcAft>
              <a:buFont typeface="+mj-lt"/>
              <a:buAutoNum type="alphaLcParenR"/>
              <a:tabLst>
                <a:tab pos="1257300" algn="l"/>
              </a:tabLst>
            </a:pPr>
            <a:r>
              <a:rPr lang="en-US" dirty="0">
                <a:ea typeface="Times New Roman"/>
              </a:rPr>
              <a:t>A map of the company building</a:t>
            </a:r>
          </a:p>
          <a:p>
            <a:endParaRPr lang="en-US" dirty="0"/>
          </a:p>
        </p:txBody>
      </p:sp>
    </p:spTree>
    <p:extLst>
      <p:ext uri="{BB962C8B-B14F-4D97-AF65-F5344CB8AC3E}">
        <p14:creationId xmlns:p14="http://schemas.microsoft.com/office/powerpoint/2010/main" val="19719469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did Victor show to Maria at the end of their meeting?</a:t>
            </a:r>
          </a:p>
          <a:p>
            <a:pPr lvl="1">
              <a:lnSpc>
                <a:spcPct val="115000"/>
              </a:lnSpc>
              <a:spcBef>
                <a:spcPts val="0"/>
              </a:spcBef>
              <a:spcAft>
                <a:spcPts val="0"/>
              </a:spcAft>
              <a:buFont typeface="+mj-lt"/>
              <a:buAutoNum type="alphaLcParenR"/>
              <a:tabLst>
                <a:tab pos="1085850" algn="l"/>
              </a:tabLst>
            </a:pPr>
            <a:r>
              <a:rPr lang="en-US" dirty="0">
                <a:ea typeface="Times New Roman"/>
              </a:rPr>
              <a:t>Maria’s promotion authorization</a:t>
            </a:r>
          </a:p>
          <a:p>
            <a:pPr lvl="1">
              <a:lnSpc>
                <a:spcPct val="115000"/>
              </a:lnSpc>
              <a:spcBef>
                <a:spcPts val="0"/>
              </a:spcBef>
              <a:spcAft>
                <a:spcPts val="0"/>
              </a:spcAft>
              <a:buFont typeface="+mj-lt"/>
              <a:buAutoNum type="alphaLcParenR"/>
              <a:tabLst>
                <a:tab pos="1085850" algn="l"/>
              </a:tabLst>
            </a:pPr>
            <a:r>
              <a:rPr lang="en-US" dirty="0">
                <a:ea typeface="Times New Roman"/>
              </a:rPr>
              <a:t>The company projection sheets</a:t>
            </a:r>
          </a:p>
          <a:p>
            <a:pPr lvl="1">
              <a:lnSpc>
                <a:spcPct val="115000"/>
              </a:lnSpc>
              <a:spcBef>
                <a:spcPts val="0"/>
              </a:spcBef>
              <a:spcAft>
                <a:spcPts val="0"/>
              </a:spcAft>
              <a:buFont typeface="+mj-lt"/>
              <a:buAutoNum type="alphaLcParenR"/>
              <a:tabLst>
                <a:tab pos="1085850" algn="l"/>
              </a:tabLst>
            </a:pPr>
            <a:r>
              <a:rPr lang="en-US" dirty="0">
                <a:ea typeface="Times New Roman"/>
              </a:rPr>
              <a:t>Victor’s resignation letter</a:t>
            </a:r>
          </a:p>
          <a:p>
            <a:pPr lvl="1">
              <a:lnSpc>
                <a:spcPct val="115000"/>
              </a:lnSpc>
              <a:spcBef>
                <a:spcPts val="0"/>
              </a:spcBef>
              <a:spcAft>
                <a:spcPts val="1000"/>
              </a:spcAft>
              <a:buFont typeface="+mj-lt"/>
              <a:buAutoNum type="alphaLcParenR"/>
              <a:tabLst>
                <a:tab pos="1085850" algn="l"/>
              </a:tabLst>
            </a:pPr>
            <a:r>
              <a:rPr lang="en-US" dirty="0">
                <a:ea typeface="Times New Roman"/>
              </a:rPr>
              <a:t>Their joint criteria sheet from Maria’s first days</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lvl="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point Victor praised Maria for?</a:t>
            </a:r>
          </a:p>
          <a:p>
            <a:pPr lvl="1">
              <a:lnSpc>
                <a:spcPct val="115000"/>
              </a:lnSpc>
              <a:spcBef>
                <a:spcPts val="0"/>
              </a:spcBef>
              <a:spcAft>
                <a:spcPts val="0"/>
              </a:spcAft>
              <a:buFont typeface="+mj-lt"/>
              <a:buAutoNum type="alphaLcParenR"/>
              <a:tabLst>
                <a:tab pos="1085850" algn="l"/>
              </a:tabLst>
            </a:pPr>
            <a:r>
              <a:rPr lang="en-US" dirty="0">
                <a:ea typeface="Times New Roman"/>
              </a:rPr>
              <a:t>Dressing well at work</a:t>
            </a:r>
          </a:p>
          <a:p>
            <a:pPr lvl="1">
              <a:lnSpc>
                <a:spcPct val="115000"/>
              </a:lnSpc>
              <a:spcBef>
                <a:spcPts val="0"/>
              </a:spcBef>
              <a:spcAft>
                <a:spcPts val="0"/>
              </a:spcAft>
              <a:buFont typeface="+mj-lt"/>
              <a:buAutoNum type="alphaLcParenR"/>
              <a:tabLst>
                <a:tab pos="1085850" algn="l"/>
              </a:tabLst>
            </a:pPr>
            <a:r>
              <a:rPr lang="en-US" dirty="0">
                <a:ea typeface="Times New Roman"/>
              </a:rPr>
              <a:t>Arriving to work on time every day</a:t>
            </a:r>
          </a:p>
          <a:p>
            <a:pPr lvl="1">
              <a:lnSpc>
                <a:spcPct val="115000"/>
              </a:lnSpc>
              <a:spcBef>
                <a:spcPts val="0"/>
              </a:spcBef>
              <a:spcAft>
                <a:spcPts val="0"/>
              </a:spcAft>
              <a:buFont typeface="+mj-lt"/>
              <a:buAutoNum type="alphaLcParenR"/>
              <a:tabLst>
                <a:tab pos="1085850" algn="l"/>
              </a:tabLst>
            </a:pPr>
            <a:r>
              <a:rPr lang="en-US" dirty="0">
                <a:ea typeface="Times New Roman"/>
              </a:rPr>
              <a:t>Staying within her budget</a:t>
            </a:r>
          </a:p>
          <a:p>
            <a:pPr lvl="1">
              <a:lnSpc>
                <a:spcPct val="115000"/>
              </a:lnSpc>
              <a:spcBef>
                <a:spcPts val="0"/>
              </a:spcBef>
              <a:spcAft>
                <a:spcPts val="1000"/>
              </a:spcAft>
              <a:buFont typeface="+mj-lt"/>
              <a:buAutoNum type="alphaLcParenR"/>
              <a:tabLst>
                <a:tab pos="1085850" algn="l"/>
              </a:tabLst>
            </a:pPr>
            <a:r>
              <a:rPr lang="en-US" dirty="0">
                <a:ea typeface="Times New Roman"/>
              </a:rPr>
              <a:t>Not missing a day of work</a:t>
            </a:r>
          </a:p>
          <a:p>
            <a:endParaRPr lang="en-US" dirty="0"/>
          </a:p>
        </p:txBody>
      </p:sp>
    </p:spTree>
    <p:extLst>
      <p:ext uri="{BB962C8B-B14F-4D97-AF65-F5344CB8AC3E}">
        <p14:creationId xmlns:p14="http://schemas.microsoft.com/office/powerpoint/2010/main" val="197194692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00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Why is it important to stay within a company budget?</a:t>
            </a:r>
          </a:p>
          <a:p>
            <a:pPr lvl="1">
              <a:lnSpc>
                <a:spcPct val="115000"/>
              </a:lnSpc>
              <a:spcBef>
                <a:spcPts val="0"/>
              </a:spcBef>
              <a:spcAft>
                <a:spcPts val="0"/>
              </a:spcAft>
              <a:buFont typeface="+mj-lt"/>
              <a:buAutoNum type="alphaLcParenR"/>
              <a:tabLst>
                <a:tab pos="1028700" algn="l"/>
              </a:tabLst>
            </a:pPr>
            <a:r>
              <a:rPr lang="en-US" dirty="0">
                <a:ea typeface="Times New Roman"/>
              </a:rPr>
              <a:t>It takes away from CEO bonuses</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Expenses are allotted on a strict basis</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It can improve money management skills</a:t>
            </a:r>
          </a:p>
          <a:p>
            <a:pPr lvl="1">
              <a:lnSpc>
                <a:spcPct val="115000"/>
              </a:lnSpc>
              <a:spcBef>
                <a:spcPts val="0"/>
              </a:spcBef>
              <a:spcAft>
                <a:spcPts val="1000"/>
              </a:spcAft>
              <a:buFont typeface="+mj-lt"/>
              <a:buAutoNum type="alphaLcParenR"/>
              <a:tabLst>
                <a:tab pos="1028700" algn="l"/>
              </a:tabLst>
            </a:pPr>
            <a:r>
              <a:rPr lang="en-US" dirty="0">
                <a:ea typeface="Times New Roman"/>
              </a:rPr>
              <a:t>Managers must do so to pass their evaluation</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one tool managers can use to help stay within their budget?</a:t>
            </a:r>
          </a:p>
          <a:p>
            <a:pPr lvl="1">
              <a:lnSpc>
                <a:spcPct val="115000"/>
              </a:lnSpc>
              <a:spcBef>
                <a:spcPts val="0"/>
              </a:spcBef>
              <a:spcAft>
                <a:spcPts val="0"/>
              </a:spcAft>
              <a:buFont typeface="+mj-lt"/>
              <a:buAutoNum type="alphaLcParenR"/>
              <a:tabLst>
                <a:tab pos="1028700" algn="l"/>
              </a:tabLst>
            </a:pPr>
            <a:r>
              <a:rPr lang="en-US" dirty="0">
                <a:ea typeface="Times New Roman"/>
              </a:rPr>
              <a:t>Keeping receipts in a shoe box</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Ledgers that track their spending</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Asking another employee to track their spending</a:t>
            </a:r>
          </a:p>
          <a:p>
            <a:pPr lvl="1">
              <a:lnSpc>
                <a:spcPct val="115000"/>
              </a:lnSpc>
              <a:spcBef>
                <a:spcPts val="0"/>
              </a:spcBef>
              <a:spcAft>
                <a:spcPts val="1000"/>
              </a:spcAft>
              <a:buFont typeface="+mj-lt"/>
              <a:buAutoNum type="alphaLcParenR"/>
              <a:tabLst>
                <a:tab pos="1028700" algn="l"/>
              </a:tabLst>
            </a:pPr>
            <a:r>
              <a:rPr lang="en-US" dirty="0">
                <a:ea typeface="Times New Roman"/>
              </a:rPr>
              <a:t>Make a mental note of what they will spend</a:t>
            </a:r>
          </a:p>
        </p:txBody>
      </p:sp>
    </p:spTree>
    <p:extLst>
      <p:ext uri="{BB962C8B-B14F-4D97-AF65-F5344CB8AC3E}">
        <p14:creationId xmlns:p14="http://schemas.microsoft.com/office/powerpoint/2010/main" val="19225512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How do objectives differ from goals?</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They are more specific</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They take longer to accomplish</a:t>
            </a:r>
          </a:p>
          <a:p>
            <a:pPr lvl="1">
              <a:lnSpc>
                <a:spcPct val="115000"/>
              </a:lnSpc>
              <a:spcBef>
                <a:spcPts val="0"/>
              </a:spcBef>
              <a:spcAft>
                <a:spcPts val="0"/>
              </a:spcAft>
              <a:buFont typeface="+mj-lt"/>
              <a:buAutoNum type="alphaLcParenR"/>
              <a:tabLst>
                <a:tab pos="1028700" algn="l"/>
              </a:tabLst>
            </a:pPr>
            <a:r>
              <a:rPr lang="en-US" dirty="0">
                <a:ea typeface="Times New Roman"/>
              </a:rPr>
              <a:t>Only managers can set them</a:t>
            </a:r>
          </a:p>
          <a:p>
            <a:pPr lvl="1">
              <a:lnSpc>
                <a:spcPct val="115000"/>
              </a:lnSpc>
              <a:spcBef>
                <a:spcPts val="0"/>
              </a:spcBef>
              <a:spcAft>
                <a:spcPts val="1000"/>
              </a:spcAft>
              <a:buFont typeface="+mj-lt"/>
              <a:buAutoNum type="alphaLcParenR"/>
              <a:tabLst>
                <a:tab pos="1028700" algn="l"/>
              </a:tabLst>
            </a:pPr>
            <a:r>
              <a:rPr lang="en-US" dirty="0">
                <a:ea typeface="Times New Roman"/>
              </a:rPr>
              <a:t>They are more vague</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Who can set measurable objectives?</a:t>
            </a:r>
          </a:p>
          <a:p>
            <a:pPr lvl="1">
              <a:lnSpc>
                <a:spcPct val="115000"/>
              </a:lnSpc>
              <a:spcBef>
                <a:spcPts val="0"/>
              </a:spcBef>
              <a:spcAft>
                <a:spcPts val="0"/>
              </a:spcAft>
              <a:buFont typeface="+mj-lt"/>
              <a:buAutoNum type="alphaLcParenR"/>
              <a:tabLst>
                <a:tab pos="1028700" algn="l"/>
              </a:tabLst>
            </a:pPr>
            <a:r>
              <a:rPr lang="en-US" dirty="0">
                <a:ea typeface="Times New Roman"/>
              </a:rPr>
              <a:t>The supervisor</a:t>
            </a:r>
          </a:p>
          <a:p>
            <a:pPr lvl="1">
              <a:lnSpc>
                <a:spcPct val="115000"/>
              </a:lnSpc>
              <a:spcBef>
                <a:spcPts val="0"/>
              </a:spcBef>
              <a:spcAft>
                <a:spcPts val="0"/>
              </a:spcAft>
              <a:buFont typeface="+mj-lt"/>
              <a:buAutoNum type="alphaLcParenR"/>
              <a:tabLst>
                <a:tab pos="1028700" algn="l"/>
              </a:tabLst>
            </a:pPr>
            <a:r>
              <a:rPr lang="en-US" dirty="0">
                <a:ea typeface="Times New Roman"/>
              </a:rPr>
              <a:t>The manager</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The supervisor and the manager</a:t>
            </a:r>
            <a:endParaRPr lang="en-US" dirty="0">
              <a:ea typeface="Times New Roman"/>
            </a:endParaRPr>
          </a:p>
          <a:p>
            <a:pPr lvl="1">
              <a:lnSpc>
                <a:spcPct val="115000"/>
              </a:lnSpc>
              <a:spcBef>
                <a:spcPts val="0"/>
              </a:spcBef>
              <a:spcAft>
                <a:spcPts val="1000"/>
              </a:spcAft>
              <a:buFont typeface="+mj-lt"/>
              <a:buAutoNum type="alphaLcParenR"/>
              <a:tabLst>
                <a:tab pos="1028700" algn="l"/>
              </a:tabLst>
            </a:pPr>
            <a:r>
              <a:rPr lang="en-US" dirty="0">
                <a:ea typeface="Times New Roman"/>
              </a:rPr>
              <a:t>The employees</a:t>
            </a:r>
          </a:p>
          <a:p>
            <a:endParaRPr lang="en-US" dirty="0"/>
          </a:p>
        </p:txBody>
      </p:sp>
    </p:spTree>
    <p:extLst>
      <p:ext uri="{BB962C8B-B14F-4D97-AF65-F5344CB8AC3E}">
        <p14:creationId xmlns:p14="http://schemas.microsoft.com/office/powerpoint/2010/main" val="16861151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Skip level feedback is usually performed ____________.</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In person</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Anonymously</a:t>
            </a:r>
          </a:p>
          <a:p>
            <a:pPr lvl="1">
              <a:lnSpc>
                <a:spcPct val="115000"/>
              </a:lnSpc>
              <a:spcBef>
                <a:spcPts val="0"/>
              </a:spcBef>
              <a:spcAft>
                <a:spcPts val="0"/>
              </a:spcAft>
              <a:buFont typeface="+mj-lt"/>
              <a:buAutoNum type="alphaLcParenR"/>
              <a:tabLst>
                <a:tab pos="1028700" algn="l"/>
              </a:tabLst>
            </a:pPr>
            <a:r>
              <a:rPr lang="en-US" dirty="0">
                <a:ea typeface="Times New Roman"/>
              </a:rPr>
              <a:t>In a group</a:t>
            </a:r>
          </a:p>
          <a:p>
            <a:pPr lvl="1">
              <a:lnSpc>
                <a:spcPct val="115000"/>
              </a:lnSpc>
              <a:spcBef>
                <a:spcPts val="0"/>
              </a:spcBef>
              <a:spcAft>
                <a:spcPts val="1000"/>
              </a:spcAft>
              <a:buFont typeface="+mj-lt"/>
              <a:buAutoNum type="alphaLcParenR"/>
              <a:tabLst>
                <a:tab pos="1028700" algn="l"/>
              </a:tabLst>
            </a:pPr>
            <a:r>
              <a:rPr lang="en-US" dirty="0">
                <a:ea typeface="Times New Roman"/>
              </a:rPr>
              <a:t>With written forms</a:t>
            </a:r>
          </a:p>
          <a:p>
            <a:pPr lvl="1">
              <a:lnSpc>
                <a:spcPct val="115000"/>
              </a:lnSpc>
              <a:spcBef>
                <a:spcPts val="0"/>
              </a:spcBef>
              <a:spcAft>
                <a:spcPts val="1000"/>
              </a:spcAft>
              <a:buFont typeface="+mj-lt"/>
              <a:buAutoNum type="alphaLcParenR"/>
              <a:tabLst>
                <a:tab pos="1028700" algn="l"/>
              </a:tabLst>
            </a:pPr>
            <a:endParaRPr lang="en-US" dirty="0">
              <a:ea typeface="Times New Roman"/>
            </a:endParaRPr>
          </a:p>
          <a:p>
            <a:pPr lvl="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the benefit of skip level feedback?</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It allows an employee to give comments directly to management</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It gives the new manager a chance to argue with the employee</a:t>
            </a:r>
          </a:p>
          <a:p>
            <a:pPr lvl="1">
              <a:lnSpc>
                <a:spcPct val="115000"/>
              </a:lnSpc>
              <a:spcBef>
                <a:spcPts val="0"/>
              </a:spcBef>
              <a:spcAft>
                <a:spcPts val="0"/>
              </a:spcAft>
              <a:buFont typeface="+mj-lt"/>
              <a:buAutoNum type="alphaLcParenR"/>
              <a:tabLst>
                <a:tab pos="1085850" algn="l"/>
              </a:tabLst>
            </a:pPr>
            <a:r>
              <a:rPr lang="en-US" dirty="0">
                <a:ea typeface="Times New Roman"/>
              </a:rPr>
              <a:t>It is done anonymously</a:t>
            </a:r>
          </a:p>
          <a:p>
            <a:pPr lvl="1">
              <a:lnSpc>
                <a:spcPct val="115000"/>
              </a:lnSpc>
              <a:spcBef>
                <a:spcPts val="0"/>
              </a:spcBef>
              <a:spcAft>
                <a:spcPts val="1000"/>
              </a:spcAft>
              <a:buFont typeface="+mj-lt"/>
              <a:buAutoNum type="alphaLcParenR"/>
              <a:tabLst>
                <a:tab pos="1085850" algn="l"/>
              </a:tabLst>
            </a:pPr>
            <a:r>
              <a:rPr lang="en-US" dirty="0">
                <a:ea typeface="Times New Roman"/>
              </a:rPr>
              <a:t>It is done in a group setting</a:t>
            </a:r>
          </a:p>
          <a:p>
            <a:endParaRPr lang="en-US" dirty="0"/>
          </a:p>
        </p:txBody>
      </p:sp>
    </p:spTree>
    <p:extLst>
      <p:ext uri="{BB962C8B-B14F-4D97-AF65-F5344CB8AC3E}">
        <p14:creationId xmlns:p14="http://schemas.microsoft.com/office/powerpoint/2010/main" val="146447771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the benefit of collaborating on evaluation criteria?</a:t>
            </a:r>
          </a:p>
          <a:p>
            <a:pPr lvl="1">
              <a:lnSpc>
                <a:spcPct val="115000"/>
              </a:lnSpc>
              <a:spcBef>
                <a:spcPts val="0"/>
              </a:spcBef>
              <a:spcAft>
                <a:spcPts val="0"/>
              </a:spcAft>
              <a:buFont typeface="+mj-lt"/>
              <a:buAutoNum type="alphaLcParenR"/>
              <a:tabLst>
                <a:tab pos="1085850" algn="l"/>
              </a:tabLst>
            </a:pPr>
            <a:r>
              <a:rPr lang="en-US" dirty="0">
                <a:ea typeface="Times New Roman"/>
              </a:rPr>
              <a:t>The new manager knows what they don’t have to do</a:t>
            </a:r>
          </a:p>
          <a:p>
            <a:pPr lvl="1">
              <a:lnSpc>
                <a:spcPct val="115000"/>
              </a:lnSpc>
              <a:spcBef>
                <a:spcPts val="0"/>
              </a:spcBef>
              <a:spcAft>
                <a:spcPts val="0"/>
              </a:spcAft>
              <a:buFont typeface="+mj-lt"/>
              <a:buAutoNum type="alphaLcParenR"/>
              <a:tabLst>
                <a:tab pos="1085850" algn="l"/>
              </a:tabLst>
            </a:pPr>
            <a:r>
              <a:rPr lang="en-US" dirty="0">
                <a:ea typeface="Times New Roman"/>
              </a:rPr>
              <a:t>It gives the new manager a chance to argue about it</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The new manager knows what is expected of them</a:t>
            </a:r>
            <a:endParaRPr lang="en-US" dirty="0">
              <a:ea typeface="Times New Roman"/>
            </a:endParaRPr>
          </a:p>
          <a:p>
            <a:pPr lvl="1">
              <a:lnSpc>
                <a:spcPct val="115000"/>
              </a:lnSpc>
              <a:spcBef>
                <a:spcPts val="0"/>
              </a:spcBef>
              <a:spcAft>
                <a:spcPts val="1000"/>
              </a:spcAft>
              <a:buFont typeface="+mj-lt"/>
              <a:buAutoNum type="alphaLcParenR"/>
              <a:tabLst>
                <a:tab pos="1085850" algn="l"/>
              </a:tabLst>
            </a:pPr>
            <a:r>
              <a:rPr lang="en-US" dirty="0">
                <a:ea typeface="Times New Roman"/>
              </a:rPr>
              <a:t>It’s just a formality</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type of criteria that can be included on a collaborated criteria evaluation?</a:t>
            </a:r>
          </a:p>
          <a:p>
            <a:pPr lvl="1">
              <a:lnSpc>
                <a:spcPct val="115000"/>
              </a:lnSpc>
              <a:spcBef>
                <a:spcPts val="0"/>
              </a:spcBef>
              <a:spcAft>
                <a:spcPts val="0"/>
              </a:spcAft>
              <a:buFont typeface="+mj-lt"/>
              <a:buAutoNum type="alphaLcParenR"/>
              <a:tabLst>
                <a:tab pos="1257300" algn="l"/>
              </a:tabLst>
            </a:pPr>
            <a:r>
              <a:rPr lang="en-US" dirty="0">
                <a:solidFill>
                  <a:srgbClr val="FF0000"/>
                </a:solidFill>
                <a:ea typeface="Times New Roman"/>
              </a:rPr>
              <a:t>A manager’s expected work statistics</a:t>
            </a:r>
            <a:endParaRPr lang="en-US" dirty="0">
              <a:ea typeface="Times New Roman"/>
            </a:endParaRPr>
          </a:p>
          <a:p>
            <a:pPr lvl="1">
              <a:lnSpc>
                <a:spcPct val="115000"/>
              </a:lnSpc>
              <a:spcBef>
                <a:spcPts val="0"/>
              </a:spcBef>
              <a:spcAft>
                <a:spcPts val="0"/>
              </a:spcAft>
              <a:buFont typeface="+mj-lt"/>
              <a:buAutoNum type="alphaLcParenR"/>
              <a:tabLst>
                <a:tab pos="1257300" algn="l"/>
              </a:tabLst>
            </a:pPr>
            <a:r>
              <a:rPr lang="en-US" dirty="0">
                <a:ea typeface="Times New Roman"/>
              </a:rPr>
              <a:t>Lunch and break times</a:t>
            </a:r>
          </a:p>
          <a:p>
            <a:pPr lvl="1">
              <a:lnSpc>
                <a:spcPct val="115000"/>
              </a:lnSpc>
              <a:spcBef>
                <a:spcPts val="0"/>
              </a:spcBef>
              <a:spcAft>
                <a:spcPts val="0"/>
              </a:spcAft>
              <a:buFont typeface="+mj-lt"/>
              <a:buAutoNum type="alphaLcParenR"/>
              <a:tabLst>
                <a:tab pos="1257300" algn="l"/>
              </a:tabLst>
            </a:pPr>
            <a:r>
              <a:rPr lang="en-US" dirty="0">
                <a:ea typeface="Times New Roman"/>
              </a:rPr>
              <a:t>When an employee will have surprise evaluations</a:t>
            </a:r>
          </a:p>
          <a:p>
            <a:pPr lvl="1">
              <a:lnSpc>
                <a:spcPct val="115000"/>
              </a:lnSpc>
              <a:spcBef>
                <a:spcPts val="0"/>
              </a:spcBef>
              <a:spcAft>
                <a:spcPts val="1000"/>
              </a:spcAft>
              <a:buFont typeface="+mj-lt"/>
              <a:buAutoNum type="alphaLcParenR"/>
              <a:tabLst>
                <a:tab pos="1257300" algn="l"/>
              </a:tabLst>
            </a:pPr>
            <a:r>
              <a:rPr lang="en-US" dirty="0">
                <a:ea typeface="Times New Roman"/>
              </a:rPr>
              <a:t>A map of the company building</a:t>
            </a:r>
          </a:p>
          <a:p>
            <a:endParaRPr lang="en-US" dirty="0"/>
          </a:p>
        </p:txBody>
      </p:sp>
    </p:spTree>
    <p:extLst>
      <p:ext uri="{BB962C8B-B14F-4D97-AF65-F5344CB8AC3E}">
        <p14:creationId xmlns:p14="http://schemas.microsoft.com/office/powerpoint/2010/main" val="26989406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Module Five: Review Questions</a:t>
            </a:r>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did Victor show to Maria at the end of their meeting?</a:t>
            </a:r>
          </a:p>
          <a:p>
            <a:pPr lvl="1">
              <a:lnSpc>
                <a:spcPct val="115000"/>
              </a:lnSpc>
              <a:spcBef>
                <a:spcPts val="0"/>
              </a:spcBef>
              <a:spcAft>
                <a:spcPts val="0"/>
              </a:spcAft>
              <a:buFont typeface="+mj-lt"/>
              <a:buAutoNum type="alphaLcParenR"/>
              <a:tabLst>
                <a:tab pos="1085850" algn="l"/>
              </a:tabLst>
            </a:pPr>
            <a:r>
              <a:rPr lang="en-US" dirty="0">
                <a:ea typeface="Times New Roman"/>
              </a:rPr>
              <a:t>Maria’s promotion authorization</a:t>
            </a:r>
          </a:p>
          <a:p>
            <a:pPr lvl="1">
              <a:lnSpc>
                <a:spcPct val="115000"/>
              </a:lnSpc>
              <a:spcBef>
                <a:spcPts val="0"/>
              </a:spcBef>
              <a:spcAft>
                <a:spcPts val="0"/>
              </a:spcAft>
              <a:buFont typeface="+mj-lt"/>
              <a:buAutoNum type="alphaLcParenR"/>
              <a:tabLst>
                <a:tab pos="1085850" algn="l"/>
              </a:tabLst>
            </a:pPr>
            <a:r>
              <a:rPr lang="en-US" dirty="0">
                <a:ea typeface="Times New Roman"/>
              </a:rPr>
              <a:t>The company projection sheets</a:t>
            </a:r>
          </a:p>
          <a:p>
            <a:pPr lvl="1">
              <a:lnSpc>
                <a:spcPct val="115000"/>
              </a:lnSpc>
              <a:spcBef>
                <a:spcPts val="0"/>
              </a:spcBef>
              <a:spcAft>
                <a:spcPts val="0"/>
              </a:spcAft>
              <a:buFont typeface="+mj-lt"/>
              <a:buAutoNum type="alphaLcParenR"/>
              <a:tabLst>
                <a:tab pos="1085850" algn="l"/>
              </a:tabLst>
            </a:pPr>
            <a:r>
              <a:rPr lang="en-US" dirty="0">
                <a:ea typeface="Times New Roman"/>
              </a:rPr>
              <a:t>Victor’s resignation letter</a:t>
            </a:r>
          </a:p>
          <a:p>
            <a:pPr lvl="1">
              <a:lnSpc>
                <a:spcPct val="115000"/>
              </a:lnSpc>
              <a:spcBef>
                <a:spcPts val="0"/>
              </a:spcBef>
              <a:spcAft>
                <a:spcPts val="1000"/>
              </a:spcAft>
              <a:buFont typeface="+mj-lt"/>
              <a:buAutoNum type="alphaLcParenR"/>
              <a:tabLst>
                <a:tab pos="1085850" algn="l"/>
              </a:tabLst>
            </a:pPr>
            <a:r>
              <a:rPr lang="en-US" dirty="0">
                <a:solidFill>
                  <a:srgbClr val="FF0000"/>
                </a:solidFill>
                <a:ea typeface="Times New Roman"/>
              </a:rPr>
              <a:t>Their joint criteria sheet from Maria’s first days</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lvl="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point Victor praised Maria for?</a:t>
            </a:r>
          </a:p>
          <a:p>
            <a:pPr lvl="1">
              <a:lnSpc>
                <a:spcPct val="115000"/>
              </a:lnSpc>
              <a:spcBef>
                <a:spcPts val="0"/>
              </a:spcBef>
              <a:spcAft>
                <a:spcPts val="0"/>
              </a:spcAft>
              <a:buFont typeface="+mj-lt"/>
              <a:buAutoNum type="alphaLcParenR"/>
              <a:tabLst>
                <a:tab pos="1085850" algn="l"/>
              </a:tabLst>
            </a:pPr>
            <a:r>
              <a:rPr lang="en-US" dirty="0">
                <a:ea typeface="Times New Roman"/>
              </a:rPr>
              <a:t>Dressing well at work</a:t>
            </a:r>
          </a:p>
          <a:p>
            <a:pPr lvl="1">
              <a:lnSpc>
                <a:spcPct val="115000"/>
              </a:lnSpc>
              <a:spcBef>
                <a:spcPts val="0"/>
              </a:spcBef>
              <a:spcAft>
                <a:spcPts val="0"/>
              </a:spcAft>
              <a:buFont typeface="+mj-lt"/>
              <a:buAutoNum type="alphaLcParenR"/>
              <a:tabLst>
                <a:tab pos="1085850" algn="l"/>
              </a:tabLst>
            </a:pPr>
            <a:r>
              <a:rPr lang="en-US" dirty="0">
                <a:ea typeface="Times New Roman"/>
              </a:rPr>
              <a:t>Arriving to work on time every day</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Staying within her budget</a:t>
            </a:r>
            <a:endParaRPr lang="en-US" dirty="0">
              <a:ea typeface="Times New Roman"/>
            </a:endParaRPr>
          </a:p>
          <a:p>
            <a:pPr lvl="1">
              <a:lnSpc>
                <a:spcPct val="115000"/>
              </a:lnSpc>
              <a:spcBef>
                <a:spcPts val="0"/>
              </a:spcBef>
              <a:spcAft>
                <a:spcPts val="1000"/>
              </a:spcAft>
              <a:buFont typeface="+mj-lt"/>
              <a:buAutoNum type="alphaLcParenR"/>
              <a:tabLst>
                <a:tab pos="1085850" algn="l"/>
              </a:tabLst>
            </a:pPr>
            <a:r>
              <a:rPr lang="en-US" dirty="0">
                <a:ea typeface="Times New Roman"/>
              </a:rPr>
              <a:t>Not missing a day of work</a:t>
            </a:r>
          </a:p>
          <a:p>
            <a:endParaRPr lang="en-US" dirty="0"/>
          </a:p>
        </p:txBody>
      </p:sp>
    </p:spTree>
    <p:extLst>
      <p:ext uri="{BB962C8B-B14F-4D97-AF65-F5344CB8AC3E}">
        <p14:creationId xmlns:p14="http://schemas.microsoft.com/office/powerpoint/2010/main" val="10515526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US" dirty="0"/>
              <a:t>Module Six: Motivating Managers</a:t>
            </a:r>
          </a:p>
        </p:txBody>
      </p:sp>
      <p:sp>
        <p:nvSpPr>
          <p:cNvPr id="23556" name="Text Placeholder 3"/>
          <p:cNvSpPr>
            <a:spLocks noGrp="1"/>
          </p:cNvSpPr>
          <p:nvPr>
            <p:ph type="body" sz="quarter" idx="10"/>
          </p:nvPr>
        </p:nvSpPr>
        <p:spPr>
          <a:ln>
            <a:miter lim="800000"/>
            <a:headEnd/>
            <a:tailEnd/>
          </a:ln>
        </p:spPr>
        <p:txBody>
          <a:bodyPr>
            <a:noAutofit/>
          </a:bodyPr>
          <a:lstStyle/>
          <a:p>
            <a:pPr>
              <a:lnSpc>
                <a:spcPct val="115000"/>
              </a:lnSpc>
              <a:spcBef>
                <a:spcPts val="0"/>
              </a:spcBef>
              <a:spcAft>
                <a:spcPts val="1000"/>
              </a:spcAft>
            </a:pPr>
            <a:r>
              <a:rPr lang="en-US" i="1" dirty="0">
                <a:latin typeface="+mj-lt"/>
                <a:ea typeface="Times New Roman"/>
              </a:rPr>
              <a:t>Really great people make you feel that you, too, can become great.</a:t>
            </a:r>
          </a:p>
          <a:p>
            <a:pPr algn="ctr">
              <a:lnSpc>
                <a:spcPct val="115000"/>
              </a:lnSpc>
              <a:spcBef>
                <a:spcPts val="0"/>
              </a:spcBef>
              <a:spcAft>
                <a:spcPts val="1000"/>
              </a:spcAft>
            </a:pPr>
            <a:r>
              <a:rPr lang="en-US" i="1" dirty="0">
                <a:latin typeface="+mj-lt"/>
                <a:ea typeface="Times New Roman"/>
              </a:rPr>
              <a:t>Mark Twain</a:t>
            </a:r>
          </a:p>
          <a:p>
            <a:endParaRPr lang="en-US" i="1" dirty="0">
              <a:latin typeface="+mj-lt"/>
            </a:endParaRPr>
          </a:p>
        </p:txBody>
      </p:sp>
      <p:sp>
        <p:nvSpPr>
          <p:cNvPr id="23555" name="Content Placeholder 2"/>
          <p:cNvSpPr>
            <a:spLocks noGrp="1"/>
          </p:cNvSpPr>
          <p:nvPr>
            <p:ph type="body" sz="quarter" idx="11"/>
          </p:nvPr>
        </p:nvSpPr>
        <p:spPr/>
        <p:txBody>
          <a:bodyPr>
            <a:normAutofit/>
          </a:bodyPr>
          <a:lstStyle/>
          <a:p>
            <a:pPr marL="0"/>
            <a:r>
              <a:rPr lang="en-US" dirty="0"/>
              <a:t>Employee motivation is not an exact science and needs to be personalized to the individual employee or employee group.  One employee can be motivated by monetary gain, while another is moved by personal recognition.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A8AE5061-A0F5-406E-8396-A739691C70BF}"/>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Provide the Needed Resources</a:t>
            </a:r>
          </a:p>
        </p:txBody>
      </p:sp>
      <p:grpSp>
        <p:nvGrpSpPr>
          <p:cNvPr id="2" name="Group 1">
            <a:extLst>
              <a:ext uri="{FF2B5EF4-FFF2-40B4-BE49-F238E27FC236}">
                <a16:creationId xmlns:a16="http://schemas.microsoft.com/office/drawing/2014/main" id="{1F3D0D83-54C4-4556-AB7A-085B62072B88}"/>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4A3F5ED2-3629-4EF1-A64F-B2E1A8588A70}"/>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743E06CD-83A8-406B-B1DA-72495AD13A3A}"/>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Emotional support and encouragement</a:t>
              </a:r>
            </a:p>
          </p:txBody>
        </p:sp>
        <p:sp>
          <p:nvSpPr>
            <p:cNvPr id="6" name="Oval 5">
              <a:extLst>
                <a:ext uri="{FF2B5EF4-FFF2-40B4-BE49-F238E27FC236}">
                  <a16:creationId xmlns:a16="http://schemas.microsoft.com/office/drawing/2014/main" id="{2ECD3389-9881-40EE-BD71-612ADCBFEBA0}"/>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484FBAF-0810-4866-B006-B9BB01219162}"/>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Coworker and other management support</a:t>
              </a:r>
            </a:p>
          </p:txBody>
        </p:sp>
        <p:sp>
          <p:nvSpPr>
            <p:cNvPr id="8" name="Oval 7">
              <a:extLst>
                <a:ext uri="{FF2B5EF4-FFF2-40B4-BE49-F238E27FC236}">
                  <a16:creationId xmlns:a16="http://schemas.microsoft.com/office/drawing/2014/main" id="{73F31EDF-BA1D-4B60-95CF-6DB7CC7A4725}"/>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3604BAC-4FC5-4AA8-B384-BC36DE80FCC0}"/>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Additional training times and materials</a:t>
              </a:r>
            </a:p>
          </p:txBody>
        </p:sp>
        <p:sp>
          <p:nvSpPr>
            <p:cNvPr id="10" name="Oval 9">
              <a:extLst>
                <a:ext uri="{FF2B5EF4-FFF2-40B4-BE49-F238E27FC236}">
                  <a16:creationId xmlns:a16="http://schemas.microsoft.com/office/drawing/2014/main" id="{6E3A201F-AE0A-41C4-9DC9-FF415C84BEF0}"/>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57FD171-628B-4743-8081-061D6224AB1E}"/>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Bonuses and Incentives</a:t>
            </a:r>
          </a:p>
        </p:txBody>
      </p:sp>
      <p:grpSp>
        <p:nvGrpSpPr>
          <p:cNvPr id="2" name="Group 1">
            <a:extLst>
              <a:ext uri="{FF2B5EF4-FFF2-40B4-BE49-F238E27FC236}">
                <a16:creationId xmlns:a16="http://schemas.microsoft.com/office/drawing/2014/main" id="{69382A16-A347-4646-BDA6-2A1F1413570B}"/>
              </a:ext>
            </a:extLst>
          </p:cNvPr>
          <p:cNvGrpSpPr/>
          <p:nvPr/>
        </p:nvGrpSpPr>
        <p:grpSpPr>
          <a:xfrm>
            <a:off x="1202400" y="1602409"/>
            <a:ext cx="6739200" cy="4521543"/>
            <a:chOff x="1202400" y="1602409"/>
            <a:chExt cx="6739200" cy="4521543"/>
          </a:xfrm>
        </p:grpSpPr>
        <p:sp>
          <p:nvSpPr>
            <p:cNvPr id="4" name="Freeform: Shape 3">
              <a:extLst>
                <a:ext uri="{FF2B5EF4-FFF2-40B4-BE49-F238E27FC236}">
                  <a16:creationId xmlns:a16="http://schemas.microsoft.com/office/drawing/2014/main" id="{8EE7CE19-E864-4265-8DF3-F8776F354BAB}"/>
                </a:ext>
              </a:extLst>
            </p:cNvPr>
            <p:cNvSpPr/>
            <p:nvPr/>
          </p:nvSpPr>
          <p:spPr>
            <a:xfrm>
              <a:off x="2096999" y="1602409"/>
              <a:ext cx="4950000" cy="1458562"/>
            </a:xfrm>
            <a:custGeom>
              <a:avLst/>
              <a:gdLst>
                <a:gd name="connsiteX0" fmla="*/ 0 w 4950000"/>
                <a:gd name="connsiteY0" fmla="*/ 0 h 1458562"/>
                <a:gd name="connsiteX1" fmla="*/ 4950000 w 4950000"/>
                <a:gd name="connsiteY1" fmla="*/ 0 h 1458562"/>
                <a:gd name="connsiteX2" fmla="*/ 4950000 w 4950000"/>
                <a:gd name="connsiteY2" fmla="*/ 1458562 h 1458562"/>
                <a:gd name="connsiteX3" fmla="*/ 0 w 4950000"/>
                <a:gd name="connsiteY3" fmla="*/ 1458562 h 1458562"/>
                <a:gd name="connsiteX4" fmla="*/ 0 w 495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0000" h="1458562">
                  <a:moveTo>
                    <a:pt x="0" y="0"/>
                  </a:moveTo>
                  <a:lnTo>
                    <a:pt x="4950000" y="0"/>
                  </a:lnTo>
                  <a:lnTo>
                    <a:pt x="495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Decide who will take part in the program</a:t>
              </a:r>
            </a:p>
          </p:txBody>
        </p:sp>
        <p:sp>
          <p:nvSpPr>
            <p:cNvPr id="5" name="Freeform: Shape 4">
              <a:extLst>
                <a:ext uri="{FF2B5EF4-FFF2-40B4-BE49-F238E27FC236}">
                  <a16:creationId xmlns:a16="http://schemas.microsoft.com/office/drawing/2014/main" id="{31DF00A2-73B4-4DA6-AF9D-84A78BFD5625}"/>
                </a:ext>
              </a:extLst>
            </p:cNvPr>
            <p:cNvSpPr/>
            <p:nvPr/>
          </p:nvSpPr>
          <p:spPr>
            <a:xfrm>
              <a:off x="2322000" y="3133900"/>
              <a:ext cx="4500000" cy="1458562"/>
            </a:xfrm>
            <a:custGeom>
              <a:avLst/>
              <a:gdLst>
                <a:gd name="connsiteX0" fmla="*/ 0 w 4500000"/>
                <a:gd name="connsiteY0" fmla="*/ 0 h 1458562"/>
                <a:gd name="connsiteX1" fmla="*/ 4500000 w 4500000"/>
                <a:gd name="connsiteY1" fmla="*/ 0 h 1458562"/>
                <a:gd name="connsiteX2" fmla="*/ 4500000 w 4500000"/>
                <a:gd name="connsiteY2" fmla="*/ 1458562 h 1458562"/>
                <a:gd name="connsiteX3" fmla="*/ 0 w 4500000"/>
                <a:gd name="connsiteY3" fmla="*/ 1458562 h 1458562"/>
                <a:gd name="connsiteX4" fmla="*/ 0 w 450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0000" h="1458562">
                  <a:moveTo>
                    <a:pt x="0" y="0"/>
                  </a:moveTo>
                  <a:lnTo>
                    <a:pt x="4500000" y="0"/>
                  </a:lnTo>
                  <a:lnTo>
                    <a:pt x="45000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Develop clear performance goals</a:t>
              </a:r>
            </a:p>
          </p:txBody>
        </p:sp>
        <p:sp>
          <p:nvSpPr>
            <p:cNvPr id="6" name="Freeform: Shape 5">
              <a:extLst>
                <a:ext uri="{FF2B5EF4-FFF2-40B4-BE49-F238E27FC236}">
                  <a16:creationId xmlns:a16="http://schemas.microsoft.com/office/drawing/2014/main" id="{B7F7BBC3-0CAE-45A7-9B07-E25C0B0A47A2}"/>
                </a:ext>
              </a:extLst>
            </p:cNvPr>
            <p:cNvSpPr/>
            <p:nvPr/>
          </p:nvSpPr>
          <p:spPr>
            <a:xfrm>
              <a:off x="1202400" y="4665390"/>
              <a:ext cx="6739200" cy="1458562"/>
            </a:xfrm>
            <a:custGeom>
              <a:avLst/>
              <a:gdLst>
                <a:gd name="connsiteX0" fmla="*/ 0 w 6739200"/>
                <a:gd name="connsiteY0" fmla="*/ 0 h 1458562"/>
                <a:gd name="connsiteX1" fmla="*/ 6739200 w 6739200"/>
                <a:gd name="connsiteY1" fmla="*/ 0 h 1458562"/>
                <a:gd name="connsiteX2" fmla="*/ 6739200 w 6739200"/>
                <a:gd name="connsiteY2" fmla="*/ 1458562 h 1458562"/>
                <a:gd name="connsiteX3" fmla="*/ 0 w 6739200"/>
                <a:gd name="connsiteY3" fmla="*/ 1458562 h 1458562"/>
                <a:gd name="connsiteX4" fmla="*/ 0 w 67392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39200" h="1458562">
                  <a:moveTo>
                    <a:pt x="0" y="0"/>
                  </a:moveTo>
                  <a:lnTo>
                    <a:pt x="6739200" y="0"/>
                  </a:lnTo>
                  <a:lnTo>
                    <a:pt x="673920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Ensure open communication throughout the program</a:t>
              </a:r>
            </a:p>
          </p:txBody>
        </p:sp>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53F427F-C762-4F4D-A159-66C71C9A2F89}"/>
              </a:ext>
            </a:extLst>
          </p:cNvPr>
          <p:cNvSpPr>
            <a:spLocks noGrp="1"/>
          </p:cNvSpPr>
          <p:nvPr>
            <p:ph sz="quarter" idx="11"/>
          </p:nvPr>
        </p:nvSpPr>
        <p:spPr/>
        <p:txBody>
          <a:bodyPr/>
          <a:lstStyle/>
          <a:p>
            <a:endParaRPr lang="en-US"/>
          </a:p>
        </p:txBody>
      </p:sp>
      <p:sp>
        <p:nvSpPr>
          <p:cNvPr id="26626" name="Title 1"/>
          <p:cNvSpPr>
            <a:spLocks noGrp="1"/>
          </p:cNvSpPr>
          <p:nvPr>
            <p:ph type="title"/>
          </p:nvPr>
        </p:nvSpPr>
        <p:spPr/>
        <p:txBody>
          <a:bodyPr/>
          <a:lstStyle/>
          <a:p>
            <a:r>
              <a:rPr lang="en-US" dirty="0"/>
              <a:t>Give Credit for Good Work</a:t>
            </a:r>
          </a:p>
        </p:txBody>
      </p:sp>
      <p:grpSp>
        <p:nvGrpSpPr>
          <p:cNvPr id="2" name="Group 1">
            <a:extLst>
              <a:ext uri="{FF2B5EF4-FFF2-40B4-BE49-F238E27FC236}">
                <a16:creationId xmlns:a16="http://schemas.microsoft.com/office/drawing/2014/main" id="{A662CCDC-75CD-41C6-978D-C2517E25A2EF}"/>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1341F2B1-030D-46E3-AD03-5DD723A2C54C}"/>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Recognize all forms of good work</a:t>
              </a:r>
            </a:p>
          </p:txBody>
        </p:sp>
        <p:sp>
          <p:nvSpPr>
            <p:cNvPr id="5" name="Freeform: Shape 4">
              <a:extLst>
                <a:ext uri="{FF2B5EF4-FFF2-40B4-BE49-F238E27FC236}">
                  <a16:creationId xmlns:a16="http://schemas.microsoft.com/office/drawing/2014/main" id="{3E519280-72A9-4EF6-B686-F799B77F9C7D}"/>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Give credit right away</a:t>
              </a:r>
            </a:p>
          </p:txBody>
        </p:sp>
        <p:sp>
          <p:nvSpPr>
            <p:cNvPr id="6" name="Freeform: Shape 5">
              <a:extLst>
                <a:ext uri="{FF2B5EF4-FFF2-40B4-BE49-F238E27FC236}">
                  <a16:creationId xmlns:a16="http://schemas.microsoft.com/office/drawing/2014/main" id="{DB0A1E52-1D6C-4C6E-B716-4CF19A747ED6}"/>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Be sincere and avoid sounding “cheesy”</a:t>
              </a:r>
            </a:p>
          </p:txBody>
        </p: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86FBA8A9-224F-40D5-A6E5-9FB9CE0B49D9}"/>
              </a:ext>
            </a:extLst>
          </p:cNvPr>
          <p:cNvSpPr>
            <a:spLocks noGrp="1"/>
          </p:cNvSpPr>
          <p:nvPr>
            <p:ph sz="quarter" idx="11"/>
          </p:nvPr>
        </p:nvSpPr>
        <p:spPr/>
        <p:txBody>
          <a:bodyPr/>
          <a:lstStyle/>
          <a:p>
            <a:endParaRPr lang="en-US"/>
          </a:p>
        </p:txBody>
      </p:sp>
      <p:sp>
        <p:nvSpPr>
          <p:cNvPr id="27650" name="Title 1"/>
          <p:cNvSpPr>
            <a:spLocks noGrp="1"/>
          </p:cNvSpPr>
          <p:nvPr>
            <p:ph type="title"/>
          </p:nvPr>
        </p:nvSpPr>
        <p:spPr/>
        <p:txBody>
          <a:bodyPr/>
          <a:lstStyle/>
          <a:p>
            <a:r>
              <a:rPr lang="en-US" dirty="0"/>
              <a:t>Keep Them Challenged</a:t>
            </a:r>
          </a:p>
        </p:txBody>
      </p:sp>
      <p:grpSp>
        <p:nvGrpSpPr>
          <p:cNvPr id="2" name="Group 1">
            <a:extLst>
              <a:ext uri="{FF2B5EF4-FFF2-40B4-BE49-F238E27FC236}">
                <a16:creationId xmlns:a16="http://schemas.microsoft.com/office/drawing/2014/main" id="{40CBC0C9-1C47-4ED3-AE12-E4E11F8DB79C}"/>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7065B1DD-A02D-443A-9F40-86EDE9663388}"/>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1875C939-29B2-42B9-8626-51A271DF5B69}"/>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“Grow or go”</a:t>
              </a:r>
            </a:p>
          </p:txBody>
        </p:sp>
        <p:sp>
          <p:nvSpPr>
            <p:cNvPr id="6" name="Rectangle 5">
              <a:extLst>
                <a:ext uri="{FF2B5EF4-FFF2-40B4-BE49-F238E27FC236}">
                  <a16:creationId xmlns:a16="http://schemas.microsoft.com/office/drawing/2014/main" id="{1008F6AB-CB96-4532-804B-908E28166531}"/>
                </a:ext>
              </a:extLst>
            </p:cNvPr>
            <p:cNvSpPr/>
            <p:nvPr/>
          </p:nvSpPr>
          <p:spPr>
            <a:xfrm>
              <a:off x="457200" y="3685701"/>
              <a:ext cx="8229600" cy="856800"/>
            </a:xfrm>
            <a:prstGeom prst="rect">
              <a:avLst/>
            </a:pr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2E1D5B39-4BE3-47BB-A806-EFD43CDC64E7}"/>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Keep it interesting</a:t>
              </a:r>
            </a:p>
          </p:txBody>
        </p:sp>
        <p:sp>
          <p:nvSpPr>
            <p:cNvPr id="8" name="Rectangle 7">
              <a:extLst>
                <a:ext uri="{FF2B5EF4-FFF2-40B4-BE49-F238E27FC236}">
                  <a16:creationId xmlns:a16="http://schemas.microsoft.com/office/drawing/2014/main" id="{CEF25CAB-A75F-49B6-9565-0D1E318AF6AC}"/>
                </a:ext>
              </a:extLst>
            </p:cNvPr>
            <p:cNvSpPr/>
            <p:nvPr/>
          </p:nvSpPr>
          <p:spPr>
            <a:xfrm>
              <a:off x="457200" y="5227941"/>
              <a:ext cx="8229600" cy="856800"/>
            </a:xfrm>
            <a:prstGeom prst="rect">
              <a:avLst/>
            </a:pr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FF48D5B-949A-4472-A3A5-5DDC9A5D1507}"/>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More responsibility</a:t>
              </a:r>
            </a:p>
          </p:txBody>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26726E7-895B-46D8-B0F8-DFEAC72432F4}"/>
              </a:ext>
            </a:extLst>
          </p:cNvPr>
          <p:cNvSpPr>
            <a:spLocks noGrp="1"/>
          </p:cNvSpPr>
          <p:nvPr>
            <p:ph sz="quarter" idx="11"/>
          </p:nvPr>
        </p:nvSpPr>
        <p:spPr/>
        <p:txBody>
          <a:bodyPr/>
          <a:lstStyle/>
          <a:p>
            <a:endParaRPr lang="en-US"/>
          </a:p>
        </p:txBody>
      </p:sp>
      <p:sp>
        <p:nvSpPr>
          <p:cNvPr id="27650" name="Title 1"/>
          <p:cNvSpPr>
            <a:spLocks noGrp="1"/>
          </p:cNvSpPr>
          <p:nvPr>
            <p:ph type="title"/>
          </p:nvPr>
        </p:nvSpPr>
        <p:spPr/>
        <p:txBody>
          <a:bodyPr/>
          <a:lstStyle/>
          <a:p>
            <a:r>
              <a:rPr lang="en-US" dirty="0"/>
              <a:t>Case Study</a:t>
            </a:r>
          </a:p>
        </p:txBody>
      </p:sp>
      <p:grpSp>
        <p:nvGrpSpPr>
          <p:cNvPr id="2" name="Group 1">
            <a:extLst>
              <a:ext uri="{FF2B5EF4-FFF2-40B4-BE49-F238E27FC236}">
                <a16:creationId xmlns:a16="http://schemas.microsoft.com/office/drawing/2014/main" id="{B79CE4F5-F3E2-4A58-9D7F-730FAC6992D3}"/>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0AB5EE3B-D6C5-47F4-B8AC-DE12B83C0B1F}"/>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Kim wanted to motivate her employees to exceed their sales quotas</a:t>
              </a:r>
            </a:p>
          </p:txBody>
        </p:sp>
        <p:sp>
          <p:nvSpPr>
            <p:cNvPr id="5" name="Rectangle: Rounded Corners 4">
              <a:extLst>
                <a:ext uri="{FF2B5EF4-FFF2-40B4-BE49-F238E27FC236}">
                  <a16:creationId xmlns:a16="http://schemas.microsoft.com/office/drawing/2014/main" id="{0F97ADA3-3D96-423A-AA9E-0DC8D18A53C2}"/>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1DA24E0D-A484-4777-B9A1-2D74B70943ED}"/>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decided a bonus/incentive plan would be the best </a:t>
              </a:r>
            </a:p>
          </p:txBody>
        </p:sp>
        <p:sp>
          <p:nvSpPr>
            <p:cNvPr id="7" name="Rectangle: Rounded Corners 6">
              <a:extLst>
                <a:ext uri="{FF2B5EF4-FFF2-40B4-BE49-F238E27FC236}">
                  <a16:creationId xmlns:a16="http://schemas.microsoft.com/office/drawing/2014/main" id="{FD500C18-B8F5-4E53-94BD-66D63F06C7B9}"/>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C5250F72-8669-4E98-8953-06E7419284C1}"/>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At the end of the year Kim reviewed everyone’s sales quotas </a:t>
              </a:r>
            </a:p>
          </p:txBody>
        </p:sp>
        <p:sp>
          <p:nvSpPr>
            <p:cNvPr id="9" name="Rectangle: Rounded Corners 8">
              <a:extLst>
                <a:ext uri="{FF2B5EF4-FFF2-40B4-BE49-F238E27FC236}">
                  <a16:creationId xmlns:a16="http://schemas.microsoft.com/office/drawing/2014/main" id="{C95D8F6D-4739-48F6-8C09-A1CEED293E85}"/>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50A68144-AB9B-44CD-A603-A298B93CA3BC}"/>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Kim assigned Andrea some new areas and had her train some of the new hires</a:t>
              </a:r>
            </a:p>
          </p:txBody>
        </p:sp>
      </p:grpSp>
    </p:spTree>
    <p:extLst>
      <p:ext uri="{BB962C8B-B14F-4D97-AF65-F5344CB8AC3E}">
        <p14:creationId xmlns:p14="http://schemas.microsoft.com/office/powerpoint/2010/main" val="10015042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An employee is not able to feel confident about their work without what?</a:t>
            </a:r>
          </a:p>
          <a:p>
            <a:pPr lvl="1">
              <a:lnSpc>
                <a:spcPct val="115000"/>
              </a:lnSpc>
              <a:spcBef>
                <a:spcPts val="0"/>
              </a:spcBef>
              <a:spcAft>
                <a:spcPts val="0"/>
              </a:spcAft>
              <a:buFont typeface="+mj-lt"/>
              <a:buAutoNum type="alphaLcParenR"/>
              <a:tabLst>
                <a:tab pos="685800" algn="l"/>
              </a:tabLst>
            </a:pPr>
            <a:r>
              <a:rPr lang="en-US" dirty="0">
                <a:ea typeface="Times New Roman"/>
              </a:rPr>
              <a:t>A partner coworker</a:t>
            </a:r>
          </a:p>
          <a:p>
            <a:pPr lvl="1">
              <a:lnSpc>
                <a:spcPct val="115000"/>
              </a:lnSpc>
              <a:spcBef>
                <a:spcPts val="0"/>
              </a:spcBef>
              <a:spcAft>
                <a:spcPts val="0"/>
              </a:spcAft>
              <a:buFont typeface="+mj-lt"/>
              <a:buAutoNum type="alphaLcParenR"/>
              <a:tabLst>
                <a:tab pos="685800" algn="l"/>
              </a:tabLst>
            </a:pPr>
            <a:r>
              <a:rPr lang="en-US" dirty="0">
                <a:ea typeface="Times New Roman"/>
              </a:rPr>
              <a:t>Inkjet printers</a:t>
            </a:r>
          </a:p>
          <a:p>
            <a:pPr lvl="1">
              <a:lnSpc>
                <a:spcPct val="115000"/>
              </a:lnSpc>
              <a:spcBef>
                <a:spcPts val="0"/>
              </a:spcBef>
              <a:spcAft>
                <a:spcPts val="0"/>
              </a:spcAft>
              <a:buFont typeface="+mj-lt"/>
              <a:buAutoNum type="alphaLcParenR"/>
              <a:tabLst>
                <a:tab pos="685800" algn="l"/>
              </a:tabLst>
            </a:pPr>
            <a:r>
              <a:rPr lang="en-US" dirty="0">
                <a:ea typeface="Times New Roman"/>
              </a:rPr>
              <a:t>Coffee</a:t>
            </a:r>
          </a:p>
          <a:p>
            <a:pPr lvl="1">
              <a:lnSpc>
                <a:spcPct val="115000"/>
              </a:lnSpc>
              <a:spcBef>
                <a:spcPts val="0"/>
              </a:spcBef>
              <a:spcAft>
                <a:spcPts val="1000"/>
              </a:spcAft>
              <a:buFont typeface="+mj-lt"/>
              <a:buAutoNum type="alphaLcParenR"/>
              <a:tabLst>
                <a:tab pos="685800" algn="l"/>
              </a:tabLst>
            </a:pPr>
            <a:r>
              <a:rPr lang="en-US" dirty="0">
                <a:ea typeface="Times New Roman"/>
              </a:rPr>
              <a:t>Support and resources</a:t>
            </a:r>
          </a:p>
          <a:p>
            <a:pPr lvl="1">
              <a:lnSpc>
                <a:spcPct val="115000"/>
              </a:lnSpc>
              <a:spcBef>
                <a:spcPts val="0"/>
              </a:spcBef>
              <a:spcAft>
                <a:spcPts val="1000"/>
              </a:spcAft>
              <a:buFont typeface="+mj-lt"/>
              <a:buAutoNum type="alphaLcParenR"/>
              <a:tabLst>
                <a:tab pos="685800" algn="l"/>
              </a:tabLst>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Which of the following is an example of a necessary resource from the manager?</a:t>
            </a:r>
          </a:p>
          <a:p>
            <a:pPr lvl="1">
              <a:lnSpc>
                <a:spcPct val="115000"/>
              </a:lnSpc>
              <a:spcBef>
                <a:spcPts val="0"/>
              </a:spcBef>
              <a:spcAft>
                <a:spcPts val="0"/>
              </a:spcAft>
              <a:buFont typeface="+mj-lt"/>
              <a:buAutoNum type="alphaLcParenR"/>
              <a:tabLst>
                <a:tab pos="1028700" algn="l"/>
              </a:tabLst>
            </a:pPr>
            <a:r>
              <a:rPr lang="en-US" dirty="0">
                <a:ea typeface="Times New Roman"/>
              </a:rPr>
              <a:t>Downloadable forms on the intranet</a:t>
            </a:r>
          </a:p>
          <a:p>
            <a:pPr lvl="1">
              <a:lnSpc>
                <a:spcPct val="115000"/>
              </a:lnSpc>
              <a:spcBef>
                <a:spcPts val="0"/>
              </a:spcBef>
              <a:spcAft>
                <a:spcPts val="0"/>
              </a:spcAft>
              <a:buFont typeface="+mj-lt"/>
              <a:buAutoNum type="alphaLcParenR"/>
              <a:tabLst>
                <a:tab pos="1028700" algn="l"/>
              </a:tabLst>
            </a:pPr>
            <a:r>
              <a:rPr lang="en-US" dirty="0">
                <a:ea typeface="Times New Roman"/>
              </a:rPr>
              <a:t>A list of expected job duties and assignments</a:t>
            </a:r>
          </a:p>
          <a:p>
            <a:pPr lvl="1">
              <a:lnSpc>
                <a:spcPct val="115000"/>
              </a:lnSpc>
              <a:spcBef>
                <a:spcPts val="0"/>
              </a:spcBef>
              <a:spcAft>
                <a:spcPts val="0"/>
              </a:spcAft>
              <a:buFont typeface="+mj-lt"/>
              <a:buAutoNum type="alphaLcParenR"/>
              <a:tabLst>
                <a:tab pos="1028700" algn="l"/>
              </a:tabLst>
            </a:pPr>
            <a:r>
              <a:rPr lang="en-US" dirty="0">
                <a:ea typeface="Times New Roman"/>
              </a:rPr>
              <a:t>Locations to the nearest employee restroom</a:t>
            </a:r>
          </a:p>
          <a:p>
            <a:pPr lvl="1">
              <a:lnSpc>
                <a:spcPct val="115000"/>
              </a:lnSpc>
              <a:spcBef>
                <a:spcPts val="0"/>
              </a:spcBef>
              <a:spcAft>
                <a:spcPts val="1000"/>
              </a:spcAft>
              <a:buFont typeface="+mj-lt"/>
              <a:buAutoNum type="alphaLcParenR"/>
              <a:tabLst>
                <a:tab pos="1028700" algn="l"/>
              </a:tabLst>
            </a:pPr>
            <a:r>
              <a:rPr lang="en-US" dirty="0">
                <a:ea typeface="Times New Roman"/>
              </a:rPr>
              <a:t>Public telephone numbers</a:t>
            </a:r>
          </a:p>
          <a:p>
            <a:endParaRPr lang="en-US" dirty="0"/>
          </a:p>
        </p:txBody>
      </p:sp>
    </p:spTree>
    <p:extLst>
      <p:ext uri="{BB962C8B-B14F-4D97-AF65-F5344CB8AC3E}">
        <p14:creationId xmlns:p14="http://schemas.microsoft.com/office/powerpoint/2010/main" val="10015042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the purpose of offering bonuses and incentives?</a:t>
            </a:r>
          </a:p>
          <a:p>
            <a:pPr lvl="1">
              <a:lnSpc>
                <a:spcPct val="115000"/>
              </a:lnSpc>
              <a:spcBef>
                <a:spcPts val="0"/>
              </a:spcBef>
              <a:spcAft>
                <a:spcPts val="0"/>
              </a:spcAft>
              <a:buFont typeface="+mj-lt"/>
              <a:buAutoNum type="alphaLcParenR"/>
              <a:tabLst>
                <a:tab pos="1085850" algn="l"/>
              </a:tabLst>
            </a:pPr>
            <a:r>
              <a:rPr lang="en-US" dirty="0">
                <a:ea typeface="Times New Roman"/>
              </a:rPr>
              <a:t>To motivate employees to meet or exceed a goal</a:t>
            </a:r>
          </a:p>
          <a:p>
            <a:pPr lvl="1">
              <a:lnSpc>
                <a:spcPct val="115000"/>
              </a:lnSpc>
              <a:spcBef>
                <a:spcPts val="0"/>
              </a:spcBef>
              <a:spcAft>
                <a:spcPts val="0"/>
              </a:spcAft>
              <a:buFont typeface="+mj-lt"/>
              <a:buAutoNum type="alphaLcParenR"/>
              <a:tabLst>
                <a:tab pos="1085850" algn="l"/>
              </a:tabLst>
            </a:pPr>
            <a:r>
              <a:rPr lang="en-US" dirty="0">
                <a:ea typeface="Times New Roman"/>
              </a:rPr>
              <a:t>To exploit the employee’s hard work</a:t>
            </a:r>
          </a:p>
          <a:p>
            <a:pPr lvl="1">
              <a:lnSpc>
                <a:spcPct val="115000"/>
              </a:lnSpc>
              <a:spcBef>
                <a:spcPts val="0"/>
              </a:spcBef>
              <a:spcAft>
                <a:spcPts val="0"/>
              </a:spcAft>
              <a:buFont typeface="+mj-lt"/>
              <a:buAutoNum type="alphaLcParenR"/>
              <a:tabLst>
                <a:tab pos="1085850" algn="l"/>
              </a:tabLst>
            </a:pPr>
            <a:r>
              <a:rPr lang="en-US" dirty="0">
                <a:ea typeface="Times New Roman"/>
              </a:rPr>
              <a:t>To give the employee’s hope at work</a:t>
            </a:r>
          </a:p>
          <a:p>
            <a:pPr lvl="1">
              <a:lnSpc>
                <a:spcPct val="115000"/>
              </a:lnSpc>
              <a:spcBef>
                <a:spcPts val="0"/>
              </a:spcBef>
              <a:spcAft>
                <a:spcPts val="1000"/>
              </a:spcAft>
              <a:buFont typeface="+mj-lt"/>
              <a:buAutoNum type="alphaLcParenR"/>
              <a:tabLst>
                <a:tab pos="1085850" algn="l"/>
              </a:tabLst>
            </a:pPr>
            <a:r>
              <a:rPr lang="en-US" dirty="0">
                <a:ea typeface="Times New Roman"/>
              </a:rPr>
              <a:t>To allow management to make a tax-deductible donation</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advantage of bonus or incentive rewards?</a:t>
            </a:r>
          </a:p>
          <a:p>
            <a:pPr lvl="1">
              <a:lnSpc>
                <a:spcPct val="115000"/>
              </a:lnSpc>
              <a:spcBef>
                <a:spcPts val="0"/>
              </a:spcBef>
              <a:spcAft>
                <a:spcPts val="0"/>
              </a:spcAft>
              <a:buFont typeface="+mj-lt"/>
              <a:buAutoNum type="alphaLcParenR"/>
            </a:pPr>
            <a:r>
              <a:rPr lang="en-US" dirty="0">
                <a:ea typeface="Times New Roman"/>
              </a:rPr>
              <a:t>They are usually expensive</a:t>
            </a:r>
          </a:p>
          <a:p>
            <a:pPr lvl="1">
              <a:lnSpc>
                <a:spcPct val="115000"/>
              </a:lnSpc>
              <a:spcBef>
                <a:spcPts val="0"/>
              </a:spcBef>
              <a:spcAft>
                <a:spcPts val="0"/>
              </a:spcAft>
              <a:buFont typeface="+mj-lt"/>
              <a:buAutoNum type="alphaLcParenR"/>
            </a:pPr>
            <a:r>
              <a:rPr lang="en-US" dirty="0">
                <a:ea typeface="Times New Roman"/>
              </a:rPr>
              <a:t>They can be taken back</a:t>
            </a:r>
          </a:p>
          <a:p>
            <a:pPr lvl="1">
              <a:lnSpc>
                <a:spcPct val="115000"/>
              </a:lnSpc>
              <a:spcBef>
                <a:spcPts val="0"/>
              </a:spcBef>
              <a:spcAft>
                <a:spcPts val="0"/>
              </a:spcAft>
              <a:buFont typeface="+mj-lt"/>
              <a:buAutoNum type="alphaLcParenR"/>
            </a:pPr>
            <a:r>
              <a:rPr lang="en-US" dirty="0">
                <a:ea typeface="Times New Roman"/>
              </a:rPr>
              <a:t>They are usually cheap</a:t>
            </a:r>
          </a:p>
          <a:p>
            <a:pPr lvl="1">
              <a:lnSpc>
                <a:spcPct val="115000"/>
              </a:lnSpc>
              <a:spcBef>
                <a:spcPts val="0"/>
              </a:spcBef>
              <a:spcAft>
                <a:spcPts val="1000"/>
              </a:spcAft>
              <a:buFont typeface="+mj-lt"/>
              <a:buAutoNum type="alphaLcParenR"/>
            </a:pPr>
            <a:r>
              <a:rPr lang="en-US" dirty="0">
                <a:ea typeface="Times New Roman"/>
              </a:rPr>
              <a:t>They can be customized</a:t>
            </a:r>
          </a:p>
          <a:p>
            <a:endParaRPr lang="en-US" dirty="0"/>
          </a:p>
        </p:txBody>
      </p:sp>
    </p:spTree>
    <p:extLst>
      <p:ext uri="{BB962C8B-B14F-4D97-AF65-F5344CB8AC3E}">
        <p14:creationId xmlns:p14="http://schemas.microsoft.com/office/powerpoint/2010/main" val="113346427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When giving credit for good work, it is important to do what?</a:t>
            </a:r>
          </a:p>
          <a:p>
            <a:pPr lvl="1">
              <a:lnSpc>
                <a:spcPct val="115000"/>
              </a:lnSpc>
              <a:spcBef>
                <a:spcPts val="0"/>
              </a:spcBef>
              <a:spcAft>
                <a:spcPts val="0"/>
              </a:spcAft>
              <a:buFont typeface="+mj-lt"/>
              <a:buAutoNum type="alphaLcParenR"/>
            </a:pPr>
            <a:r>
              <a:rPr lang="en-US" dirty="0">
                <a:ea typeface="Times New Roman"/>
              </a:rPr>
              <a:t>Do it in public</a:t>
            </a:r>
          </a:p>
          <a:p>
            <a:pPr lvl="1">
              <a:lnSpc>
                <a:spcPct val="115000"/>
              </a:lnSpc>
              <a:spcBef>
                <a:spcPts val="0"/>
              </a:spcBef>
              <a:spcAft>
                <a:spcPts val="0"/>
              </a:spcAft>
              <a:buFont typeface="+mj-lt"/>
              <a:buAutoNum type="alphaLcParenR"/>
            </a:pPr>
            <a:r>
              <a:rPr lang="en-US" dirty="0">
                <a:ea typeface="Times New Roman"/>
              </a:rPr>
              <a:t>Be sincere</a:t>
            </a:r>
          </a:p>
          <a:p>
            <a:pPr lvl="1">
              <a:lnSpc>
                <a:spcPct val="115000"/>
              </a:lnSpc>
              <a:spcBef>
                <a:spcPts val="0"/>
              </a:spcBef>
              <a:spcAft>
                <a:spcPts val="0"/>
              </a:spcAft>
              <a:buFont typeface="+mj-lt"/>
              <a:buAutoNum type="alphaLcParenR"/>
            </a:pPr>
            <a:r>
              <a:rPr lang="en-US" dirty="0">
                <a:ea typeface="Times New Roman"/>
              </a:rPr>
              <a:t>Deliver in private</a:t>
            </a:r>
          </a:p>
          <a:p>
            <a:pPr lvl="1">
              <a:lnSpc>
                <a:spcPct val="115000"/>
              </a:lnSpc>
              <a:spcBef>
                <a:spcPts val="0"/>
              </a:spcBef>
              <a:spcAft>
                <a:spcPts val="1000"/>
              </a:spcAft>
              <a:buFont typeface="+mj-lt"/>
              <a:buAutoNum type="alphaLcParenR"/>
            </a:pPr>
            <a:r>
              <a:rPr lang="en-US" dirty="0">
                <a:ea typeface="Times New Roman"/>
              </a:rPr>
              <a:t>Be loud</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Which of the following is one form of delivering credit for good work?</a:t>
            </a:r>
          </a:p>
          <a:p>
            <a:pPr lvl="1">
              <a:lnSpc>
                <a:spcPct val="115000"/>
              </a:lnSpc>
              <a:spcBef>
                <a:spcPts val="0"/>
              </a:spcBef>
              <a:spcAft>
                <a:spcPts val="0"/>
              </a:spcAft>
              <a:buFont typeface="+mj-lt"/>
              <a:buAutoNum type="alphaLcParenR"/>
            </a:pPr>
            <a:r>
              <a:rPr lang="en-US" dirty="0">
                <a:ea typeface="Times New Roman"/>
              </a:rPr>
              <a:t>Giving an employee their annual raise</a:t>
            </a:r>
          </a:p>
          <a:p>
            <a:pPr lvl="1">
              <a:lnSpc>
                <a:spcPct val="115000"/>
              </a:lnSpc>
              <a:spcBef>
                <a:spcPts val="0"/>
              </a:spcBef>
              <a:spcAft>
                <a:spcPts val="0"/>
              </a:spcAft>
              <a:buFont typeface="+mj-lt"/>
              <a:buAutoNum type="alphaLcParenR"/>
            </a:pPr>
            <a:r>
              <a:rPr lang="en-US" dirty="0">
                <a:ea typeface="Times New Roman"/>
              </a:rPr>
              <a:t>Asking the employee to help train new hires</a:t>
            </a:r>
          </a:p>
          <a:p>
            <a:pPr lvl="1">
              <a:lnSpc>
                <a:spcPct val="115000"/>
              </a:lnSpc>
              <a:spcBef>
                <a:spcPts val="0"/>
              </a:spcBef>
              <a:spcAft>
                <a:spcPts val="0"/>
              </a:spcAft>
              <a:buFont typeface="+mj-lt"/>
              <a:buAutoNum type="alphaLcParenR"/>
            </a:pPr>
            <a:r>
              <a:rPr lang="en-US" dirty="0">
                <a:ea typeface="Times New Roman"/>
              </a:rPr>
              <a:t>Praising an employee for getting a customer compliment</a:t>
            </a:r>
          </a:p>
          <a:p>
            <a:pPr lvl="1">
              <a:lnSpc>
                <a:spcPct val="115000"/>
              </a:lnSpc>
              <a:spcBef>
                <a:spcPts val="0"/>
              </a:spcBef>
              <a:spcAft>
                <a:spcPts val="1000"/>
              </a:spcAft>
              <a:buFont typeface="+mj-lt"/>
              <a:buAutoNum type="alphaLcParenR"/>
            </a:pPr>
            <a:r>
              <a:rPr lang="en-US" dirty="0">
                <a:ea typeface="Times New Roman"/>
              </a:rPr>
              <a:t>Assigning an employee to another department</a:t>
            </a:r>
          </a:p>
        </p:txBody>
      </p:sp>
    </p:spTree>
    <p:extLst>
      <p:ext uri="{BB962C8B-B14F-4D97-AF65-F5344CB8AC3E}">
        <p14:creationId xmlns:p14="http://schemas.microsoft.com/office/powerpoint/2010/main" val="113346427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a disadvantage of not keeping an employee challenged on the job?</a:t>
            </a:r>
          </a:p>
          <a:p>
            <a:pPr lvl="1">
              <a:lnSpc>
                <a:spcPct val="115000"/>
              </a:lnSpc>
              <a:spcBef>
                <a:spcPts val="0"/>
              </a:spcBef>
              <a:spcAft>
                <a:spcPts val="0"/>
              </a:spcAft>
              <a:buFont typeface="+mj-lt"/>
              <a:buAutoNum type="alphaLcParenR"/>
            </a:pPr>
            <a:r>
              <a:rPr lang="en-US" dirty="0">
                <a:ea typeface="Times New Roman"/>
              </a:rPr>
              <a:t>They can become an expert in their field</a:t>
            </a:r>
          </a:p>
          <a:p>
            <a:pPr lvl="1">
              <a:lnSpc>
                <a:spcPct val="115000"/>
              </a:lnSpc>
              <a:spcBef>
                <a:spcPts val="0"/>
              </a:spcBef>
              <a:spcAft>
                <a:spcPts val="0"/>
              </a:spcAft>
              <a:buFont typeface="+mj-lt"/>
              <a:buAutoNum type="alphaLcParenR"/>
            </a:pPr>
            <a:r>
              <a:rPr lang="en-US" dirty="0">
                <a:ea typeface="Times New Roman"/>
              </a:rPr>
              <a:t>They can become arrogant</a:t>
            </a:r>
          </a:p>
          <a:p>
            <a:pPr lvl="1">
              <a:lnSpc>
                <a:spcPct val="115000"/>
              </a:lnSpc>
              <a:spcBef>
                <a:spcPts val="0"/>
              </a:spcBef>
              <a:spcAft>
                <a:spcPts val="0"/>
              </a:spcAft>
              <a:buFont typeface="+mj-lt"/>
              <a:buAutoNum type="alphaLcParenR"/>
            </a:pPr>
            <a:r>
              <a:rPr lang="en-US" dirty="0">
                <a:ea typeface="Times New Roman"/>
              </a:rPr>
              <a:t>They try to teach others how to do things</a:t>
            </a:r>
          </a:p>
          <a:p>
            <a:pPr lvl="1">
              <a:lnSpc>
                <a:spcPct val="115000"/>
              </a:lnSpc>
              <a:spcBef>
                <a:spcPts val="0"/>
              </a:spcBef>
              <a:spcAft>
                <a:spcPts val="1000"/>
              </a:spcAft>
              <a:buFont typeface="+mj-lt"/>
              <a:buAutoNum type="alphaLcParenR"/>
            </a:pPr>
            <a:r>
              <a:rPr lang="en-US" dirty="0">
                <a:ea typeface="Times New Roman"/>
              </a:rPr>
              <a:t>They can become bored</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way of ensuring an employee is challenged in their current position?</a:t>
            </a:r>
          </a:p>
          <a:p>
            <a:pPr lvl="1">
              <a:lnSpc>
                <a:spcPct val="115000"/>
              </a:lnSpc>
              <a:spcBef>
                <a:spcPts val="0"/>
              </a:spcBef>
              <a:spcAft>
                <a:spcPts val="0"/>
              </a:spcAft>
              <a:buFont typeface="+mj-lt"/>
              <a:buAutoNum type="alphaLcParenR"/>
            </a:pPr>
            <a:r>
              <a:rPr lang="en-US" dirty="0">
                <a:ea typeface="Times New Roman"/>
              </a:rPr>
              <a:t>Give them more vacation time to relax</a:t>
            </a:r>
          </a:p>
          <a:p>
            <a:pPr lvl="1">
              <a:lnSpc>
                <a:spcPct val="115000"/>
              </a:lnSpc>
              <a:spcBef>
                <a:spcPts val="0"/>
              </a:spcBef>
              <a:spcAft>
                <a:spcPts val="0"/>
              </a:spcAft>
              <a:buFont typeface="+mj-lt"/>
              <a:buAutoNum type="alphaLcParenR"/>
            </a:pPr>
            <a:r>
              <a:rPr lang="en-US" dirty="0">
                <a:ea typeface="Times New Roman"/>
              </a:rPr>
              <a:t>Allowing them more job responsibilities</a:t>
            </a:r>
          </a:p>
          <a:p>
            <a:pPr lvl="1">
              <a:lnSpc>
                <a:spcPct val="115000"/>
              </a:lnSpc>
              <a:spcBef>
                <a:spcPts val="0"/>
              </a:spcBef>
              <a:spcAft>
                <a:spcPts val="0"/>
              </a:spcAft>
              <a:buFont typeface="+mj-lt"/>
              <a:buAutoNum type="alphaLcParenR"/>
            </a:pPr>
            <a:r>
              <a:rPr lang="en-US" dirty="0">
                <a:ea typeface="Times New Roman"/>
              </a:rPr>
              <a:t>Ask them to become your new assistant</a:t>
            </a:r>
          </a:p>
          <a:p>
            <a:pPr lvl="1">
              <a:lnSpc>
                <a:spcPct val="115000"/>
              </a:lnSpc>
              <a:spcBef>
                <a:spcPts val="0"/>
              </a:spcBef>
              <a:spcAft>
                <a:spcPts val="1000"/>
              </a:spcAft>
              <a:buFont typeface="+mj-lt"/>
              <a:buAutoNum type="alphaLcParenR"/>
            </a:pPr>
            <a:r>
              <a:rPr lang="en-US" dirty="0">
                <a:ea typeface="Times New Roman"/>
              </a:rPr>
              <a:t>Challenge them to keep up the good work until next year</a:t>
            </a:r>
          </a:p>
          <a:p>
            <a:endParaRPr lang="en-US" dirty="0"/>
          </a:p>
        </p:txBody>
      </p:sp>
    </p:spTree>
    <p:extLst>
      <p:ext uri="{BB962C8B-B14F-4D97-AF65-F5344CB8AC3E}">
        <p14:creationId xmlns:p14="http://schemas.microsoft.com/office/powerpoint/2010/main" val="113346427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How did Kim decide to reward the winner of the bonus/incentive program?</a:t>
            </a:r>
          </a:p>
          <a:p>
            <a:pPr lvl="1">
              <a:lnSpc>
                <a:spcPct val="115000"/>
              </a:lnSpc>
              <a:spcBef>
                <a:spcPts val="0"/>
              </a:spcBef>
              <a:spcAft>
                <a:spcPts val="0"/>
              </a:spcAft>
              <a:buFont typeface="+mj-lt"/>
              <a:buAutoNum type="alphaLcParenR"/>
            </a:pPr>
            <a:r>
              <a:rPr lang="en-US" dirty="0">
                <a:ea typeface="Times New Roman"/>
              </a:rPr>
              <a:t>A cash certificate</a:t>
            </a:r>
          </a:p>
          <a:p>
            <a:pPr lvl="1">
              <a:lnSpc>
                <a:spcPct val="115000"/>
              </a:lnSpc>
              <a:spcBef>
                <a:spcPts val="0"/>
              </a:spcBef>
              <a:spcAft>
                <a:spcPts val="0"/>
              </a:spcAft>
              <a:buFont typeface="+mj-lt"/>
              <a:buAutoNum type="alphaLcParenR"/>
            </a:pPr>
            <a:r>
              <a:rPr lang="en-US" dirty="0">
                <a:ea typeface="Times New Roman"/>
              </a:rPr>
              <a:t>Free lunch at work</a:t>
            </a:r>
          </a:p>
          <a:p>
            <a:pPr lvl="1">
              <a:lnSpc>
                <a:spcPct val="115000"/>
              </a:lnSpc>
              <a:spcBef>
                <a:spcPts val="0"/>
              </a:spcBef>
              <a:spcAft>
                <a:spcPts val="0"/>
              </a:spcAft>
              <a:buFont typeface="+mj-lt"/>
              <a:buAutoNum type="alphaLcParenR"/>
            </a:pPr>
            <a:r>
              <a:rPr lang="en-US" dirty="0">
                <a:ea typeface="Times New Roman"/>
              </a:rPr>
              <a:t>A new parking spot</a:t>
            </a:r>
          </a:p>
          <a:p>
            <a:pPr lvl="1">
              <a:lnSpc>
                <a:spcPct val="115000"/>
              </a:lnSpc>
              <a:spcBef>
                <a:spcPts val="0"/>
              </a:spcBef>
              <a:spcAft>
                <a:spcPts val="1000"/>
              </a:spcAft>
              <a:buFont typeface="+mj-lt"/>
              <a:buAutoNum type="alphaLcParenR"/>
            </a:pPr>
            <a:r>
              <a:rPr lang="en-US" dirty="0">
                <a:ea typeface="Times New Roman"/>
              </a:rPr>
              <a:t>Extra time off</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is one way Kim challenged Andrea after the contest?</a:t>
            </a:r>
          </a:p>
          <a:p>
            <a:pPr lvl="1">
              <a:lnSpc>
                <a:spcPct val="115000"/>
              </a:lnSpc>
              <a:spcBef>
                <a:spcPts val="0"/>
              </a:spcBef>
              <a:spcAft>
                <a:spcPts val="0"/>
              </a:spcAft>
              <a:buFont typeface="+mj-lt"/>
              <a:buAutoNum type="alphaLcParenR"/>
            </a:pPr>
            <a:r>
              <a:rPr lang="en-US" dirty="0">
                <a:ea typeface="Times New Roman"/>
              </a:rPr>
              <a:t>Transferred her to a different department</a:t>
            </a:r>
          </a:p>
          <a:p>
            <a:pPr lvl="1">
              <a:lnSpc>
                <a:spcPct val="115000"/>
              </a:lnSpc>
              <a:spcBef>
                <a:spcPts val="0"/>
              </a:spcBef>
              <a:spcAft>
                <a:spcPts val="0"/>
              </a:spcAft>
              <a:buFont typeface="+mj-lt"/>
              <a:buAutoNum type="alphaLcParenR"/>
            </a:pPr>
            <a:r>
              <a:rPr lang="en-US" dirty="0">
                <a:ea typeface="Times New Roman"/>
              </a:rPr>
              <a:t>Asked her to partner with someone in accounting</a:t>
            </a:r>
          </a:p>
          <a:p>
            <a:pPr lvl="1">
              <a:lnSpc>
                <a:spcPct val="115000"/>
              </a:lnSpc>
              <a:spcBef>
                <a:spcPts val="0"/>
              </a:spcBef>
              <a:spcAft>
                <a:spcPts val="0"/>
              </a:spcAft>
              <a:buFont typeface="+mj-lt"/>
              <a:buAutoNum type="alphaLcParenR"/>
            </a:pPr>
            <a:r>
              <a:rPr lang="en-US" dirty="0">
                <a:ea typeface="Times New Roman"/>
              </a:rPr>
              <a:t>Assigned her to train new employees</a:t>
            </a:r>
          </a:p>
          <a:p>
            <a:pPr lvl="1">
              <a:lnSpc>
                <a:spcPct val="115000"/>
              </a:lnSpc>
              <a:spcBef>
                <a:spcPts val="0"/>
              </a:spcBef>
              <a:spcAft>
                <a:spcPts val="1000"/>
              </a:spcAft>
              <a:buFont typeface="+mj-lt"/>
              <a:buAutoNum type="alphaLcParenR"/>
            </a:pPr>
            <a:r>
              <a:rPr lang="en-US" dirty="0">
                <a:ea typeface="Times New Roman"/>
              </a:rPr>
              <a:t>Told her to try and meet the same quota next month</a:t>
            </a:r>
          </a:p>
          <a:p>
            <a:endParaRPr lang="en-US" dirty="0"/>
          </a:p>
        </p:txBody>
      </p:sp>
    </p:spTree>
    <p:extLst>
      <p:ext uri="{BB962C8B-B14F-4D97-AF65-F5344CB8AC3E}">
        <p14:creationId xmlns:p14="http://schemas.microsoft.com/office/powerpoint/2010/main" val="1133464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An employee is not able to feel confident about their work without what?</a:t>
            </a:r>
          </a:p>
          <a:p>
            <a:pPr lvl="1">
              <a:lnSpc>
                <a:spcPct val="115000"/>
              </a:lnSpc>
              <a:spcBef>
                <a:spcPts val="0"/>
              </a:spcBef>
              <a:spcAft>
                <a:spcPts val="0"/>
              </a:spcAft>
              <a:buFont typeface="+mj-lt"/>
              <a:buAutoNum type="alphaLcParenR"/>
              <a:tabLst>
                <a:tab pos="685800" algn="l"/>
              </a:tabLst>
            </a:pPr>
            <a:r>
              <a:rPr lang="en-US" dirty="0">
                <a:ea typeface="Times New Roman"/>
              </a:rPr>
              <a:t>A partner coworker</a:t>
            </a:r>
          </a:p>
          <a:p>
            <a:pPr lvl="1">
              <a:lnSpc>
                <a:spcPct val="115000"/>
              </a:lnSpc>
              <a:spcBef>
                <a:spcPts val="0"/>
              </a:spcBef>
              <a:spcAft>
                <a:spcPts val="0"/>
              </a:spcAft>
              <a:buFont typeface="+mj-lt"/>
              <a:buAutoNum type="alphaLcParenR"/>
              <a:tabLst>
                <a:tab pos="685800" algn="l"/>
              </a:tabLst>
            </a:pPr>
            <a:r>
              <a:rPr lang="en-US" dirty="0">
                <a:ea typeface="Times New Roman"/>
              </a:rPr>
              <a:t>Inkjet printers</a:t>
            </a:r>
          </a:p>
          <a:p>
            <a:pPr lvl="1">
              <a:lnSpc>
                <a:spcPct val="115000"/>
              </a:lnSpc>
              <a:spcBef>
                <a:spcPts val="0"/>
              </a:spcBef>
              <a:spcAft>
                <a:spcPts val="0"/>
              </a:spcAft>
              <a:buFont typeface="+mj-lt"/>
              <a:buAutoNum type="alphaLcParenR"/>
              <a:tabLst>
                <a:tab pos="685800" algn="l"/>
              </a:tabLst>
            </a:pPr>
            <a:r>
              <a:rPr lang="en-US" dirty="0">
                <a:ea typeface="Times New Roman"/>
              </a:rPr>
              <a:t>Coffee</a:t>
            </a:r>
          </a:p>
          <a:p>
            <a:pPr lvl="1">
              <a:lnSpc>
                <a:spcPct val="115000"/>
              </a:lnSpc>
              <a:spcBef>
                <a:spcPts val="0"/>
              </a:spcBef>
              <a:spcAft>
                <a:spcPts val="1000"/>
              </a:spcAft>
              <a:buFont typeface="+mj-lt"/>
              <a:buAutoNum type="alphaLcParenR"/>
              <a:tabLst>
                <a:tab pos="685800" algn="l"/>
              </a:tabLst>
            </a:pPr>
            <a:r>
              <a:rPr lang="en-US" dirty="0">
                <a:solidFill>
                  <a:srgbClr val="FF0000"/>
                </a:solidFill>
                <a:ea typeface="Times New Roman"/>
              </a:rPr>
              <a:t>Support and resources</a:t>
            </a:r>
          </a:p>
          <a:p>
            <a:pPr lvl="1">
              <a:lnSpc>
                <a:spcPct val="115000"/>
              </a:lnSpc>
              <a:spcBef>
                <a:spcPts val="0"/>
              </a:spcBef>
              <a:spcAft>
                <a:spcPts val="1000"/>
              </a:spcAft>
              <a:buFont typeface="+mj-lt"/>
              <a:buAutoNum type="alphaLcParenR"/>
              <a:tabLst>
                <a:tab pos="685800" algn="l"/>
              </a:tabLst>
            </a:pPr>
            <a:endParaRPr lang="en-US" dirty="0">
              <a:ea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Which of the following is an example of a necessary resource from the manager?</a:t>
            </a:r>
          </a:p>
          <a:p>
            <a:pPr lvl="1">
              <a:lnSpc>
                <a:spcPct val="115000"/>
              </a:lnSpc>
              <a:spcBef>
                <a:spcPts val="0"/>
              </a:spcBef>
              <a:spcAft>
                <a:spcPts val="0"/>
              </a:spcAft>
              <a:buFont typeface="+mj-lt"/>
              <a:buAutoNum type="alphaLcParenR"/>
              <a:tabLst>
                <a:tab pos="1028700" algn="l"/>
              </a:tabLst>
            </a:pPr>
            <a:r>
              <a:rPr lang="en-US" dirty="0">
                <a:ea typeface="Times New Roman"/>
              </a:rPr>
              <a:t>Downloadable forms on the intranet</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rPr>
              <a:t>A list of expected job duties and assignments</a:t>
            </a:r>
            <a:endParaRPr lang="en-US" dirty="0">
              <a:ea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rPr>
              <a:t>Locations to the nearest employee restroom</a:t>
            </a:r>
          </a:p>
          <a:p>
            <a:pPr lvl="1">
              <a:lnSpc>
                <a:spcPct val="115000"/>
              </a:lnSpc>
              <a:spcBef>
                <a:spcPts val="0"/>
              </a:spcBef>
              <a:spcAft>
                <a:spcPts val="1000"/>
              </a:spcAft>
              <a:buFont typeface="+mj-lt"/>
              <a:buAutoNum type="alphaLcParenR"/>
              <a:tabLst>
                <a:tab pos="1028700" algn="l"/>
              </a:tabLst>
            </a:pPr>
            <a:r>
              <a:rPr lang="en-US" dirty="0">
                <a:ea typeface="Times New Roman"/>
              </a:rPr>
              <a:t>Public telephone numbers</a:t>
            </a:r>
          </a:p>
          <a:p>
            <a:endParaRPr lang="en-US" dirty="0"/>
          </a:p>
        </p:txBody>
      </p:sp>
    </p:spTree>
    <p:extLst>
      <p:ext uri="{BB962C8B-B14F-4D97-AF65-F5344CB8AC3E}">
        <p14:creationId xmlns:p14="http://schemas.microsoft.com/office/powerpoint/2010/main" val="249840117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the purpose of offering bonuses and incentives?</a:t>
            </a:r>
          </a:p>
          <a:p>
            <a:pPr lvl="1">
              <a:lnSpc>
                <a:spcPct val="115000"/>
              </a:lnSpc>
              <a:spcBef>
                <a:spcPts val="0"/>
              </a:spcBef>
              <a:spcAft>
                <a:spcPts val="0"/>
              </a:spcAft>
              <a:buFont typeface="+mj-lt"/>
              <a:buAutoNum type="alphaLcParenR"/>
              <a:tabLst>
                <a:tab pos="1085850" algn="l"/>
              </a:tabLst>
            </a:pPr>
            <a:r>
              <a:rPr lang="en-US" dirty="0">
                <a:solidFill>
                  <a:srgbClr val="FF0000"/>
                </a:solidFill>
                <a:ea typeface="Times New Roman"/>
              </a:rPr>
              <a:t>To motivate employees to meet or exceed a goal</a:t>
            </a:r>
            <a:endParaRPr lang="en-US" dirty="0">
              <a:ea typeface="Times New Roman"/>
            </a:endParaRPr>
          </a:p>
          <a:p>
            <a:pPr lvl="1">
              <a:lnSpc>
                <a:spcPct val="115000"/>
              </a:lnSpc>
              <a:spcBef>
                <a:spcPts val="0"/>
              </a:spcBef>
              <a:spcAft>
                <a:spcPts val="0"/>
              </a:spcAft>
              <a:buFont typeface="+mj-lt"/>
              <a:buAutoNum type="alphaLcParenR"/>
              <a:tabLst>
                <a:tab pos="1085850" algn="l"/>
              </a:tabLst>
            </a:pPr>
            <a:r>
              <a:rPr lang="en-US" dirty="0">
                <a:ea typeface="Times New Roman"/>
              </a:rPr>
              <a:t>To exploit the employee’s hard work</a:t>
            </a:r>
          </a:p>
          <a:p>
            <a:pPr lvl="1">
              <a:lnSpc>
                <a:spcPct val="115000"/>
              </a:lnSpc>
              <a:spcBef>
                <a:spcPts val="0"/>
              </a:spcBef>
              <a:spcAft>
                <a:spcPts val="0"/>
              </a:spcAft>
              <a:buFont typeface="+mj-lt"/>
              <a:buAutoNum type="alphaLcParenR"/>
              <a:tabLst>
                <a:tab pos="1085850" algn="l"/>
              </a:tabLst>
            </a:pPr>
            <a:r>
              <a:rPr lang="en-US" dirty="0">
                <a:ea typeface="Times New Roman"/>
              </a:rPr>
              <a:t>To give the employee’s hope at work</a:t>
            </a:r>
          </a:p>
          <a:p>
            <a:pPr lvl="1">
              <a:lnSpc>
                <a:spcPct val="115000"/>
              </a:lnSpc>
              <a:spcBef>
                <a:spcPts val="0"/>
              </a:spcBef>
              <a:spcAft>
                <a:spcPts val="1000"/>
              </a:spcAft>
              <a:buFont typeface="+mj-lt"/>
              <a:buAutoNum type="alphaLcParenR"/>
              <a:tabLst>
                <a:tab pos="1085850" algn="l"/>
              </a:tabLst>
            </a:pPr>
            <a:r>
              <a:rPr lang="en-US" dirty="0">
                <a:ea typeface="Times New Roman"/>
              </a:rPr>
              <a:t>To allow management to make a tax-deductible donation</a:t>
            </a:r>
          </a:p>
          <a:p>
            <a:pPr lvl="1">
              <a:lnSpc>
                <a:spcPct val="115000"/>
              </a:lnSpc>
              <a:spcBef>
                <a:spcPts val="0"/>
              </a:spcBef>
              <a:spcAft>
                <a:spcPts val="1000"/>
              </a:spcAft>
              <a:buFont typeface="+mj-lt"/>
              <a:buAutoNum type="alphaLcParenR"/>
              <a:tabLst>
                <a:tab pos="1085850" algn="l"/>
              </a:tabLst>
            </a:pPr>
            <a:endParaRPr lang="en-US" dirty="0">
              <a:ea typeface="Times New Roman"/>
            </a:endParaRPr>
          </a:p>
          <a:p>
            <a:pPr lvl="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advantage of bonus or incentive rewards?</a:t>
            </a:r>
          </a:p>
          <a:p>
            <a:pPr lvl="1">
              <a:lnSpc>
                <a:spcPct val="115000"/>
              </a:lnSpc>
              <a:spcBef>
                <a:spcPts val="0"/>
              </a:spcBef>
              <a:spcAft>
                <a:spcPts val="0"/>
              </a:spcAft>
              <a:buFont typeface="+mj-lt"/>
              <a:buAutoNum type="alphaLcParenR"/>
            </a:pPr>
            <a:r>
              <a:rPr lang="en-US" dirty="0">
                <a:ea typeface="Times New Roman"/>
              </a:rPr>
              <a:t>They are usually expensive</a:t>
            </a:r>
          </a:p>
          <a:p>
            <a:pPr lvl="1">
              <a:lnSpc>
                <a:spcPct val="115000"/>
              </a:lnSpc>
              <a:spcBef>
                <a:spcPts val="0"/>
              </a:spcBef>
              <a:spcAft>
                <a:spcPts val="0"/>
              </a:spcAft>
              <a:buFont typeface="+mj-lt"/>
              <a:buAutoNum type="alphaLcParenR"/>
            </a:pPr>
            <a:r>
              <a:rPr lang="en-US" dirty="0">
                <a:ea typeface="Times New Roman"/>
              </a:rPr>
              <a:t>They can be taken back</a:t>
            </a:r>
          </a:p>
          <a:p>
            <a:pPr lvl="1">
              <a:lnSpc>
                <a:spcPct val="115000"/>
              </a:lnSpc>
              <a:spcBef>
                <a:spcPts val="0"/>
              </a:spcBef>
              <a:spcAft>
                <a:spcPts val="0"/>
              </a:spcAft>
              <a:buFont typeface="+mj-lt"/>
              <a:buAutoNum type="alphaLcParenR"/>
            </a:pPr>
            <a:r>
              <a:rPr lang="en-US" dirty="0">
                <a:ea typeface="Times New Roman"/>
              </a:rPr>
              <a:t>They are usually cheap</a:t>
            </a:r>
          </a:p>
          <a:p>
            <a:pPr lvl="1">
              <a:lnSpc>
                <a:spcPct val="115000"/>
              </a:lnSpc>
              <a:spcBef>
                <a:spcPts val="0"/>
              </a:spcBef>
              <a:spcAft>
                <a:spcPts val="1000"/>
              </a:spcAft>
              <a:buFont typeface="+mj-lt"/>
              <a:buAutoNum type="alphaLcParenR"/>
            </a:pPr>
            <a:r>
              <a:rPr lang="en-US" dirty="0">
                <a:solidFill>
                  <a:srgbClr val="FF0000"/>
                </a:solidFill>
                <a:ea typeface="Times New Roman"/>
              </a:rPr>
              <a:t>They can be customized</a:t>
            </a:r>
            <a:endParaRPr lang="en-US" dirty="0">
              <a:ea typeface="Times New Roman"/>
            </a:endParaRPr>
          </a:p>
          <a:p>
            <a:endParaRPr lang="en-US" dirty="0"/>
          </a:p>
        </p:txBody>
      </p:sp>
    </p:spTree>
    <p:extLst>
      <p:ext uri="{BB962C8B-B14F-4D97-AF65-F5344CB8AC3E}">
        <p14:creationId xmlns:p14="http://schemas.microsoft.com/office/powerpoint/2010/main" val="32398802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When giving credit for good work, it is important to do what?</a:t>
            </a:r>
          </a:p>
          <a:p>
            <a:pPr lvl="1">
              <a:lnSpc>
                <a:spcPct val="115000"/>
              </a:lnSpc>
              <a:spcBef>
                <a:spcPts val="0"/>
              </a:spcBef>
              <a:spcAft>
                <a:spcPts val="0"/>
              </a:spcAft>
              <a:buFont typeface="+mj-lt"/>
              <a:buAutoNum type="alphaLcParenR"/>
            </a:pPr>
            <a:r>
              <a:rPr lang="en-US" dirty="0">
                <a:ea typeface="Times New Roman"/>
              </a:rPr>
              <a:t>Do it in public</a:t>
            </a:r>
          </a:p>
          <a:p>
            <a:pPr lvl="1">
              <a:lnSpc>
                <a:spcPct val="115000"/>
              </a:lnSpc>
              <a:spcBef>
                <a:spcPts val="0"/>
              </a:spcBef>
              <a:spcAft>
                <a:spcPts val="0"/>
              </a:spcAft>
              <a:buFont typeface="+mj-lt"/>
              <a:buAutoNum type="alphaLcParenR"/>
            </a:pPr>
            <a:r>
              <a:rPr lang="en-US" dirty="0">
                <a:solidFill>
                  <a:srgbClr val="FF0000"/>
                </a:solidFill>
                <a:ea typeface="Times New Roman"/>
              </a:rPr>
              <a:t>Be sincere</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Deliver in private</a:t>
            </a:r>
          </a:p>
          <a:p>
            <a:pPr lvl="1">
              <a:lnSpc>
                <a:spcPct val="115000"/>
              </a:lnSpc>
              <a:spcBef>
                <a:spcPts val="0"/>
              </a:spcBef>
              <a:spcAft>
                <a:spcPts val="1000"/>
              </a:spcAft>
              <a:buFont typeface="+mj-lt"/>
              <a:buAutoNum type="alphaLcParenR"/>
            </a:pPr>
            <a:r>
              <a:rPr lang="en-US" dirty="0">
                <a:ea typeface="Times New Roman"/>
              </a:rPr>
              <a:t>Be loud</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Which of the following is one form of delivering credit for good work?</a:t>
            </a:r>
          </a:p>
          <a:p>
            <a:pPr lvl="1">
              <a:lnSpc>
                <a:spcPct val="115000"/>
              </a:lnSpc>
              <a:spcBef>
                <a:spcPts val="0"/>
              </a:spcBef>
              <a:spcAft>
                <a:spcPts val="0"/>
              </a:spcAft>
              <a:buFont typeface="+mj-lt"/>
              <a:buAutoNum type="alphaLcParenR"/>
            </a:pPr>
            <a:r>
              <a:rPr lang="en-US" dirty="0">
                <a:ea typeface="Times New Roman"/>
              </a:rPr>
              <a:t>Giving an employee their annual raise</a:t>
            </a:r>
          </a:p>
          <a:p>
            <a:pPr lvl="1">
              <a:lnSpc>
                <a:spcPct val="115000"/>
              </a:lnSpc>
              <a:spcBef>
                <a:spcPts val="0"/>
              </a:spcBef>
              <a:spcAft>
                <a:spcPts val="0"/>
              </a:spcAft>
              <a:buFont typeface="+mj-lt"/>
              <a:buAutoNum type="alphaLcParenR"/>
            </a:pPr>
            <a:r>
              <a:rPr lang="en-US" dirty="0">
                <a:ea typeface="Times New Roman"/>
              </a:rPr>
              <a:t>Asking the employee to help train new hires</a:t>
            </a:r>
          </a:p>
          <a:p>
            <a:pPr lvl="1">
              <a:lnSpc>
                <a:spcPct val="115000"/>
              </a:lnSpc>
              <a:spcBef>
                <a:spcPts val="0"/>
              </a:spcBef>
              <a:spcAft>
                <a:spcPts val="0"/>
              </a:spcAft>
              <a:buFont typeface="+mj-lt"/>
              <a:buAutoNum type="alphaLcParenR"/>
            </a:pPr>
            <a:r>
              <a:rPr lang="en-US" dirty="0">
                <a:solidFill>
                  <a:srgbClr val="FF0000"/>
                </a:solidFill>
                <a:ea typeface="Times New Roman"/>
              </a:rPr>
              <a:t>Praising an employee for getting a customer compliment</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Assigning an employee to another department</a:t>
            </a:r>
          </a:p>
        </p:txBody>
      </p:sp>
    </p:spTree>
    <p:extLst>
      <p:ext uri="{BB962C8B-B14F-4D97-AF65-F5344CB8AC3E}">
        <p14:creationId xmlns:p14="http://schemas.microsoft.com/office/powerpoint/2010/main" val="81593360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a disadvantage of not keeping an employee challenged on the job?</a:t>
            </a:r>
          </a:p>
          <a:p>
            <a:pPr lvl="1">
              <a:lnSpc>
                <a:spcPct val="115000"/>
              </a:lnSpc>
              <a:spcBef>
                <a:spcPts val="0"/>
              </a:spcBef>
              <a:spcAft>
                <a:spcPts val="0"/>
              </a:spcAft>
              <a:buFont typeface="+mj-lt"/>
              <a:buAutoNum type="alphaLcParenR"/>
            </a:pPr>
            <a:r>
              <a:rPr lang="en-US" dirty="0">
                <a:ea typeface="Times New Roman"/>
              </a:rPr>
              <a:t>They can become an expert in their field</a:t>
            </a:r>
          </a:p>
          <a:p>
            <a:pPr lvl="1">
              <a:lnSpc>
                <a:spcPct val="115000"/>
              </a:lnSpc>
              <a:spcBef>
                <a:spcPts val="0"/>
              </a:spcBef>
              <a:spcAft>
                <a:spcPts val="0"/>
              </a:spcAft>
              <a:buFont typeface="+mj-lt"/>
              <a:buAutoNum type="alphaLcParenR"/>
            </a:pPr>
            <a:r>
              <a:rPr lang="en-US" dirty="0">
                <a:ea typeface="Times New Roman"/>
              </a:rPr>
              <a:t>They can become arrogant</a:t>
            </a:r>
          </a:p>
          <a:p>
            <a:pPr lvl="1">
              <a:lnSpc>
                <a:spcPct val="115000"/>
              </a:lnSpc>
              <a:spcBef>
                <a:spcPts val="0"/>
              </a:spcBef>
              <a:spcAft>
                <a:spcPts val="0"/>
              </a:spcAft>
              <a:buFont typeface="+mj-lt"/>
              <a:buAutoNum type="alphaLcParenR"/>
            </a:pPr>
            <a:r>
              <a:rPr lang="en-US" dirty="0">
                <a:ea typeface="Times New Roman"/>
              </a:rPr>
              <a:t>They try to teach others how to do things</a:t>
            </a:r>
          </a:p>
          <a:p>
            <a:pPr lvl="1">
              <a:lnSpc>
                <a:spcPct val="115000"/>
              </a:lnSpc>
              <a:spcBef>
                <a:spcPts val="0"/>
              </a:spcBef>
              <a:spcAft>
                <a:spcPts val="1000"/>
              </a:spcAft>
              <a:buFont typeface="+mj-lt"/>
              <a:buAutoNum type="alphaLcParenR"/>
            </a:pPr>
            <a:r>
              <a:rPr lang="en-US" dirty="0">
                <a:solidFill>
                  <a:srgbClr val="FF0000"/>
                </a:solidFill>
                <a:ea typeface="Times New Roman"/>
              </a:rPr>
              <a:t>They can become bored</a:t>
            </a:r>
          </a:p>
          <a:p>
            <a:pPr lvl="1">
              <a:lnSpc>
                <a:spcPct val="115000"/>
              </a:lnSpc>
              <a:spcBef>
                <a:spcPts val="0"/>
              </a:spcBef>
              <a:spcAft>
                <a:spcPts val="1000"/>
              </a:spcAft>
              <a:buFont typeface="+mj-lt"/>
              <a:buAutoNum type="alphaLcParenR"/>
            </a:pPr>
            <a:endParaRPr lang="en-US" dirty="0">
              <a:ea typeface="Times New Roman"/>
            </a:endParaRPr>
          </a:p>
          <a:p>
            <a:pPr lvl="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way of ensuring an employee is challenged in their current position?</a:t>
            </a:r>
          </a:p>
          <a:p>
            <a:pPr lvl="1">
              <a:lnSpc>
                <a:spcPct val="115000"/>
              </a:lnSpc>
              <a:spcBef>
                <a:spcPts val="0"/>
              </a:spcBef>
              <a:spcAft>
                <a:spcPts val="0"/>
              </a:spcAft>
              <a:buFont typeface="+mj-lt"/>
              <a:buAutoNum type="alphaLcParenR"/>
            </a:pPr>
            <a:r>
              <a:rPr lang="en-US" dirty="0">
                <a:ea typeface="Times New Roman"/>
              </a:rPr>
              <a:t>Give them more vacation time to relax</a:t>
            </a:r>
          </a:p>
          <a:p>
            <a:pPr lvl="1">
              <a:lnSpc>
                <a:spcPct val="115000"/>
              </a:lnSpc>
              <a:spcBef>
                <a:spcPts val="0"/>
              </a:spcBef>
              <a:spcAft>
                <a:spcPts val="0"/>
              </a:spcAft>
              <a:buFont typeface="+mj-lt"/>
              <a:buAutoNum type="alphaLcParenR"/>
            </a:pPr>
            <a:r>
              <a:rPr lang="en-US" dirty="0">
                <a:solidFill>
                  <a:srgbClr val="FF0000"/>
                </a:solidFill>
                <a:ea typeface="Times New Roman"/>
              </a:rPr>
              <a:t>Allowing them more job responsibilities</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Ask them to become your new assistant</a:t>
            </a:r>
          </a:p>
          <a:p>
            <a:pPr lvl="1">
              <a:lnSpc>
                <a:spcPct val="115000"/>
              </a:lnSpc>
              <a:spcBef>
                <a:spcPts val="0"/>
              </a:spcBef>
              <a:spcAft>
                <a:spcPts val="1000"/>
              </a:spcAft>
              <a:buFont typeface="+mj-lt"/>
              <a:buAutoNum type="alphaLcParenR"/>
            </a:pPr>
            <a:r>
              <a:rPr lang="en-US" dirty="0">
                <a:ea typeface="Times New Roman"/>
              </a:rPr>
              <a:t>Challenge them to keep up the good work until next year</a:t>
            </a:r>
          </a:p>
          <a:p>
            <a:endParaRPr lang="en-US" dirty="0"/>
          </a:p>
        </p:txBody>
      </p:sp>
    </p:spTree>
    <p:extLst>
      <p:ext uri="{BB962C8B-B14F-4D97-AF65-F5344CB8AC3E}">
        <p14:creationId xmlns:p14="http://schemas.microsoft.com/office/powerpoint/2010/main" val="413642478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Six: Review Questions</a:t>
            </a:r>
          </a:p>
        </p:txBody>
      </p:sp>
      <p:sp>
        <p:nvSpPr>
          <p:cNvPr id="2765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How did Kim decide to reward the winner of the bonus/incentive program?</a:t>
            </a:r>
          </a:p>
          <a:p>
            <a:pPr lvl="1">
              <a:lnSpc>
                <a:spcPct val="115000"/>
              </a:lnSpc>
              <a:spcBef>
                <a:spcPts val="0"/>
              </a:spcBef>
              <a:spcAft>
                <a:spcPts val="0"/>
              </a:spcAft>
              <a:buFont typeface="+mj-lt"/>
              <a:buAutoNum type="alphaLcParenR"/>
            </a:pPr>
            <a:r>
              <a:rPr lang="en-US" dirty="0">
                <a:solidFill>
                  <a:srgbClr val="FF0000"/>
                </a:solidFill>
                <a:ea typeface="Times New Roman"/>
              </a:rPr>
              <a:t>A cash certificate</a:t>
            </a:r>
            <a:endParaRPr lang="en-US" dirty="0">
              <a:ea typeface="Times New Roman"/>
            </a:endParaRPr>
          </a:p>
          <a:p>
            <a:pPr lvl="1">
              <a:lnSpc>
                <a:spcPct val="115000"/>
              </a:lnSpc>
              <a:spcBef>
                <a:spcPts val="0"/>
              </a:spcBef>
              <a:spcAft>
                <a:spcPts val="0"/>
              </a:spcAft>
              <a:buFont typeface="+mj-lt"/>
              <a:buAutoNum type="alphaLcParenR"/>
            </a:pPr>
            <a:r>
              <a:rPr lang="en-US" dirty="0">
                <a:ea typeface="Times New Roman"/>
              </a:rPr>
              <a:t>Free lunch at work</a:t>
            </a:r>
          </a:p>
          <a:p>
            <a:pPr lvl="1">
              <a:lnSpc>
                <a:spcPct val="115000"/>
              </a:lnSpc>
              <a:spcBef>
                <a:spcPts val="0"/>
              </a:spcBef>
              <a:spcAft>
                <a:spcPts val="0"/>
              </a:spcAft>
              <a:buFont typeface="+mj-lt"/>
              <a:buAutoNum type="alphaLcParenR"/>
            </a:pPr>
            <a:r>
              <a:rPr lang="en-US" dirty="0">
                <a:ea typeface="Times New Roman"/>
              </a:rPr>
              <a:t>A new parking spot</a:t>
            </a:r>
          </a:p>
          <a:p>
            <a:pPr lvl="1">
              <a:lnSpc>
                <a:spcPct val="115000"/>
              </a:lnSpc>
              <a:spcBef>
                <a:spcPts val="0"/>
              </a:spcBef>
              <a:spcAft>
                <a:spcPts val="1000"/>
              </a:spcAft>
              <a:buFont typeface="+mj-lt"/>
              <a:buAutoNum type="alphaLcParenR"/>
            </a:pPr>
            <a:r>
              <a:rPr lang="en-US" dirty="0">
                <a:ea typeface="Times New Roman"/>
              </a:rPr>
              <a:t>Extra time off</a:t>
            </a:r>
          </a:p>
          <a:p>
            <a:pPr lvl="1">
              <a:lnSpc>
                <a:spcPct val="115000"/>
              </a:lnSpc>
              <a:spcBef>
                <a:spcPts val="0"/>
              </a:spcBef>
              <a:spcAft>
                <a:spcPts val="1000"/>
              </a:spcAft>
              <a:buFont typeface="+mj-lt"/>
              <a:buAutoNum type="alphaLcParenR"/>
            </a:pPr>
            <a:endParaRPr lang="en-US" dirty="0">
              <a:ea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is one way Kim challenged Andrea after the contest?</a:t>
            </a:r>
          </a:p>
          <a:p>
            <a:pPr lvl="1">
              <a:lnSpc>
                <a:spcPct val="115000"/>
              </a:lnSpc>
              <a:spcBef>
                <a:spcPts val="0"/>
              </a:spcBef>
              <a:spcAft>
                <a:spcPts val="0"/>
              </a:spcAft>
              <a:buFont typeface="+mj-lt"/>
              <a:buAutoNum type="alphaLcParenR"/>
            </a:pPr>
            <a:r>
              <a:rPr lang="en-US" dirty="0">
                <a:ea typeface="Times New Roman"/>
              </a:rPr>
              <a:t>Transferred her to a different department</a:t>
            </a:r>
          </a:p>
          <a:p>
            <a:pPr lvl="1">
              <a:lnSpc>
                <a:spcPct val="115000"/>
              </a:lnSpc>
              <a:spcBef>
                <a:spcPts val="0"/>
              </a:spcBef>
              <a:spcAft>
                <a:spcPts val="0"/>
              </a:spcAft>
              <a:buFont typeface="+mj-lt"/>
              <a:buAutoNum type="alphaLcParenR"/>
            </a:pPr>
            <a:r>
              <a:rPr lang="en-US" dirty="0">
                <a:ea typeface="Times New Roman"/>
              </a:rPr>
              <a:t>Asked her to partner with someone in accounting</a:t>
            </a:r>
          </a:p>
          <a:p>
            <a:pPr lvl="1">
              <a:lnSpc>
                <a:spcPct val="115000"/>
              </a:lnSpc>
              <a:spcBef>
                <a:spcPts val="0"/>
              </a:spcBef>
              <a:spcAft>
                <a:spcPts val="0"/>
              </a:spcAft>
              <a:buFont typeface="+mj-lt"/>
              <a:buAutoNum type="alphaLcParenR"/>
            </a:pPr>
            <a:r>
              <a:rPr lang="en-US" dirty="0">
                <a:solidFill>
                  <a:srgbClr val="FF0000"/>
                </a:solidFill>
                <a:ea typeface="Times New Roman"/>
              </a:rPr>
              <a:t>Assigned her to train new employees</a:t>
            </a:r>
            <a:endParaRPr lang="en-US" dirty="0">
              <a:ea typeface="Times New Roman"/>
            </a:endParaRPr>
          </a:p>
          <a:p>
            <a:pPr lvl="1">
              <a:lnSpc>
                <a:spcPct val="115000"/>
              </a:lnSpc>
              <a:spcBef>
                <a:spcPts val="0"/>
              </a:spcBef>
              <a:spcAft>
                <a:spcPts val="1000"/>
              </a:spcAft>
              <a:buFont typeface="+mj-lt"/>
              <a:buAutoNum type="alphaLcParenR"/>
            </a:pPr>
            <a:r>
              <a:rPr lang="en-US" dirty="0">
                <a:ea typeface="Times New Roman"/>
              </a:rPr>
              <a:t>Told her to try and meet the same quota next month</a:t>
            </a:r>
          </a:p>
          <a:p>
            <a:endParaRPr lang="en-US" dirty="0"/>
          </a:p>
        </p:txBody>
      </p:sp>
    </p:spTree>
    <p:extLst>
      <p:ext uri="{BB962C8B-B14F-4D97-AF65-F5344CB8AC3E}">
        <p14:creationId xmlns:p14="http://schemas.microsoft.com/office/powerpoint/2010/main" val="265595153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US" dirty="0"/>
              <a:t>Module Seven: Signs of Poor Management</a:t>
            </a:r>
          </a:p>
        </p:txBody>
      </p:sp>
      <p:sp>
        <p:nvSpPr>
          <p:cNvPr id="28676" name="Text Placeholder 3"/>
          <p:cNvSpPr>
            <a:spLocks noGrp="1"/>
          </p:cNvSpPr>
          <p:nvPr>
            <p:ph type="body" sz="quarter" idx="10"/>
          </p:nvPr>
        </p:nvSpPr>
        <p:spPr>
          <a:ln>
            <a:miter lim="800000"/>
            <a:headEnd/>
            <a:tailEnd/>
          </a:ln>
        </p:spPr>
        <p:txBody>
          <a:bodyPr>
            <a:noAutofit/>
          </a:bodyPr>
          <a:lstStyle/>
          <a:p>
            <a:pPr marL="0" marR="0">
              <a:lnSpc>
                <a:spcPct val="115000"/>
              </a:lnSpc>
              <a:spcBef>
                <a:spcPts val="0"/>
              </a:spcBef>
              <a:spcAft>
                <a:spcPts val="1000"/>
              </a:spcAft>
            </a:pPr>
            <a:r>
              <a:rPr lang="en-US" i="1" dirty="0">
                <a:latin typeface="Cambria"/>
                <a:ea typeface="Times New Roman"/>
                <a:cs typeface="Calibri"/>
              </a:rPr>
              <a:t>Not only must we be good, but we must also be good for something.</a:t>
            </a:r>
            <a:endParaRPr lang="en-US" dirty="0">
              <a:ea typeface="Times New Roman"/>
              <a:cs typeface="Calibri"/>
            </a:endParaRPr>
          </a:p>
          <a:p>
            <a:pPr marL="0" marR="0" algn="ctr">
              <a:lnSpc>
                <a:spcPct val="115000"/>
              </a:lnSpc>
              <a:spcBef>
                <a:spcPts val="0"/>
              </a:spcBef>
              <a:spcAft>
                <a:spcPts val="1000"/>
              </a:spcAft>
            </a:pPr>
            <a:r>
              <a:rPr lang="en-US" b="1" i="1" dirty="0">
                <a:latin typeface="Cambria"/>
                <a:ea typeface="Times New Roman"/>
                <a:cs typeface="Calibri"/>
              </a:rPr>
              <a:t>David Henry Thoreau</a:t>
            </a:r>
            <a:endParaRPr lang="en-US" dirty="0">
              <a:ea typeface="Times New Roman"/>
              <a:cs typeface="Calibri"/>
            </a:endParaRPr>
          </a:p>
          <a:p>
            <a:endParaRPr lang="en-US" dirty="0"/>
          </a:p>
        </p:txBody>
      </p:sp>
      <p:sp>
        <p:nvSpPr>
          <p:cNvPr id="28675" name="Content Placeholder 2"/>
          <p:cNvSpPr>
            <a:spLocks noGrp="1"/>
          </p:cNvSpPr>
          <p:nvPr>
            <p:ph type="body" sz="quarter" idx="11"/>
          </p:nvPr>
        </p:nvSpPr>
        <p:spPr/>
        <p:txBody>
          <a:bodyPr>
            <a:normAutofit/>
          </a:bodyPr>
          <a:lstStyle/>
          <a:p>
            <a:pPr marL="0"/>
            <a:r>
              <a:rPr lang="en-US" dirty="0"/>
              <a:t>Poor management can be an important factor when it comes to the functionality of the office and company.  When management is not up to par, it can cause problems with other employees, including morale and job performance.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AE61292C-F469-4598-AA67-87BF04B6A895}"/>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lstStyle/>
          <a:p>
            <a:r>
              <a:rPr lang="en-US" dirty="0"/>
              <a:t>Missed Deadlines</a:t>
            </a:r>
          </a:p>
        </p:txBody>
      </p:sp>
      <p:grpSp>
        <p:nvGrpSpPr>
          <p:cNvPr id="2" name="Group 1">
            <a:extLst>
              <a:ext uri="{FF2B5EF4-FFF2-40B4-BE49-F238E27FC236}">
                <a16:creationId xmlns:a16="http://schemas.microsoft.com/office/drawing/2014/main" id="{4A87CCEC-20B9-4F9C-9CE9-978AB2DF40E3}"/>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4AD2AAFD-C8A4-4A7A-A330-445A66D9BDB7}"/>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Is the pattern consistent?</a:t>
              </a:r>
            </a:p>
          </p:txBody>
        </p:sp>
        <p:sp>
          <p:nvSpPr>
            <p:cNvPr id="5" name="Freeform: Shape 4">
              <a:extLst>
                <a:ext uri="{FF2B5EF4-FFF2-40B4-BE49-F238E27FC236}">
                  <a16:creationId xmlns:a16="http://schemas.microsoft.com/office/drawing/2014/main" id="{3E5F576F-0B66-4EC4-8E5C-400DBAB7ACD8}"/>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Certain projects?</a:t>
              </a:r>
            </a:p>
          </p:txBody>
        </p:sp>
        <p:sp>
          <p:nvSpPr>
            <p:cNvPr id="6" name="Freeform: Shape 5">
              <a:extLst>
                <a:ext uri="{FF2B5EF4-FFF2-40B4-BE49-F238E27FC236}">
                  <a16:creationId xmlns:a16="http://schemas.microsoft.com/office/drawing/2014/main" id="{C54F313B-F648-4A3E-9D22-8B743B93D4DE}"/>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Have you already spoken to them?</a:t>
              </a:r>
            </a:p>
          </p:txBody>
        </p:sp>
        <p:sp>
          <p:nvSpPr>
            <p:cNvPr id="7" name="Freeform: Shape 6">
              <a:extLst>
                <a:ext uri="{FF2B5EF4-FFF2-40B4-BE49-F238E27FC236}">
                  <a16:creationId xmlns:a16="http://schemas.microsoft.com/office/drawing/2014/main" id="{E7B1BB75-1796-4416-9A5F-07B0BC7094AE}"/>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351CA1F2-8729-43D5-AD7C-EE8C15D06BA3}"/>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0E52736-D31D-4482-AC38-91B8BD4C2941}"/>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r>
              <a:rPr lang="en-US" dirty="0"/>
              <a:t>Team Turnover</a:t>
            </a:r>
          </a:p>
        </p:txBody>
      </p:sp>
      <p:grpSp>
        <p:nvGrpSpPr>
          <p:cNvPr id="2" name="Group 1">
            <a:extLst>
              <a:ext uri="{FF2B5EF4-FFF2-40B4-BE49-F238E27FC236}">
                <a16:creationId xmlns:a16="http://schemas.microsoft.com/office/drawing/2014/main" id="{40DDE050-48A2-4DD0-BA02-00488160495F}"/>
              </a:ext>
            </a:extLst>
          </p:cNvPr>
          <p:cNvGrpSpPr/>
          <p:nvPr/>
        </p:nvGrpSpPr>
        <p:grpSpPr>
          <a:xfrm>
            <a:off x="1241999" y="1602409"/>
            <a:ext cx="6660000" cy="4521543"/>
            <a:chOff x="1241999" y="1602409"/>
            <a:chExt cx="6660000" cy="4521543"/>
          </a:xfrm>
        </p:grpSpPr>
        <p:sp>
          <p:nvSpPr>
            <p:cNvPr id="4" name="Freeform: Shape 3">
              <a:extLst>
                <a:ext uri="{FF2B5EF4-FFF2-40B4-BE49-F238E27FC236}">
                  <a16:creationId xmlns:a16="http://schemas.microsoft.com/office/drawing/2014/main" id="{173B9E69-089D-453E-9784-B6AF5141F211}"/>
                </a:ext>
              </a:extLst>
            </p:cNvPr>
            <p:cNvSpPr/>
            <p:nvPr/>
          </p:nvSpPr>
          <p:spPr>
            <a:xfrm>
              <a:off x="1415073" y="1602409"/>
              <a:ext cx="6313852" cy="1458562"/>
            </a:xfrm>
            <a:custGeom>
              <a:avLst/>
              <a:gdLst>
                <a:gd name="connsiteX0" fmla="*/ 0 w 6313852"/>
                <a:gd name="connsiteY0" fmla="*/ 0 h 1458562"/>
                <a:gd name="connsiteX1" fmla="*/ 6313852 w 6313852"/>
                <a:gd name="connsiteY1" fmla="*/ 0 h 1458562"/>
                <a:gd name="connsiteX2" fmla="*/ 6313852 w 6313852"/>
                <a:gd name="connsiteY2" fmla="*/ 1458562 h 1458562"/>
                <a:gd name="connsiteX3" fmla="*/ 0 w 6313852"/>
                <a:gd name="connsiteY3" fmla="*/ 1458562 h 1458562"/>
                <a:gd name="connsiteX4" fmla="*/ 0 w 6313852"/>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3852" h="1458562">
                  <a:moveTo>
                    <a:pt x="0" y="0"/>
                  </a:moveTo>
                  <a:lnTo>
                    <a:pt x="6313852" y="0"/>
                  </a:lnTo>
                  <a:lnTo>
                    <a:pt x="6313852"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Over criticize employees</a:t>
              </a:r>
            </a:p>
          </p:txBody>
        </p:sp>
        <p:sp>
          <p:nvSpPr>
            <p:cNvPr id="5" name="Freeform: Shape 4">
              <a:extLst>
                <a:ext uri="{FF2B5EF4-FFF2-40B4-BE49-F238E27FC236}">
                  <a16:creationId xmlns:a16="http://schemas.microsoft.com/office/drawing/2014/main" id="{24847599-EAF2-4EF1-B324-8FF7C6326C5F}"/>
                </a:ext>
              </a:extLst>
            </p:cNvPr>
            <p:cNvSpPr/>
            <p:nvPr/>
          </p:nvSpPr>
          <p:spPr>
            <a:xfrm>
              <a:off x="2134273" y="3133900"/>
              <a:ext cx="4875453" cy="1458562"/>
            </a:xfrm>
            <a:custGeom>
              <a:avLst/>
              <a:gdLst>
                <a:gd name="connsiteX0" fmla="*/ 0 w 4875453"/>
                <a:gd name="connsiteY0" fmla="*/ 0 h 1458562"/>
                <a:gd name="connsiteX1" fmla="*/ 4875453 w 4875453"/>
                <a:gd name="connsiteY1" fmla="*/ 0 h 1458562"/>
                <a:gd name="connsiteX2" fmla="*/ 4875453 w 4875453"/>
                <a:gd name="connsiteY2" fmla="*/ 1458562 h 1458562"/>
                <a:gd name="connsiteX3" fmla="*/ 0 w 4875453"/>
                <a:gd name="connsiteY3" fmla="*/ 1458562 h 1458562"/>
                <a:gd name="connsiteX4" fmla="*/ 0 w 4875453"/>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5453" h="1458562">
                  <a:moveTo>
                    <a:pt x="0" y="0"/>
                  </a:moveTo>
                  <a:lnTo>
                    <a:pt x="4875453" y="0"/>
                  </a:lnTo>
                  <a:lnTo>
                    <a:pt x="4875453" y="1458562"/>
                  </a:lnTo>
                  <a:lnTo>
                    <a:pt x="0" y="145856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Only focus on the negative</a:t>
              </a:r>
            </a:p>
          </p:txBody>
        </p:sp>
        <p:sp>
          <p:nvSpPr>
            <p:cNvPr id="6" name="Freeform: Shape 5">
              <a:extLst>
                <a:ext uri="{FF2B5EF4-FFF2-40B4-BE49-F238E27FC236}">
                  <a16:creationId xmlns:a16="http://schemas.microsoft.com/office/drawing/2014/main" id="{AABB33CE-01F9-489A-BB99-50C6B0B3A262}"/>
                </a:ext>
              </a:extLst>
            </p:cNvPr>
            <p:cNvSpPr/>
            <p:nvPr/>
          </p:nvSpPr>
          <p:spPr>
            <a:xfrm>
              <a:off x="1241999" y="4665390"/>
              <a:ext cx="6660000" cy="1458562"/>
            </a:xfrm>
            <a:custGeom>
              <a:avLst/>
              <a:gdLst>
                <a:gd name="connsiteX0" fmla="*/ 0 w 6660000"/>
                <a:gd name="connsiteY0" fmla="*/ 0 h 1458562"/>
                <a:gd name="connsiteX1" fmla="*/ 6660000 w 6660000"/>
                <a:gd name="connsiteY1" fmla="*/ 0 h 1458562"/>
                <a:gd name="connsiteX2" fmla="*/ 6660000 w 6660000"/>
                <a:gd name="connsiteY2" fmla="*/ 1458562 h 1458562"/>
                <a:gd name="connsiteX3" fmla="*/ 0 w 6660000"/>
                <a:gd name="connsiteY3" fmla="*/ 1458562 h 1458562"/>
                <a:gd name="connsiteX4" fmla="*/ 0 w 666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000" h="1458562">
                  <a:moveTo>
                    <a:pt x="0" y="0"/>
                  </a:moveTo>
                  <a:lnTo>
                    <a:pt x="6660000" y="0"/>
                  </a:lnTo>
                  <a:lnTo>
                    <a:pt x="6660000" y="1458562"/>
                  </a:lnTo>
                  <a:lnTo>
                    <a:pt x="0" y="14585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Micromanage employees and ‘hover’ over their work.</a:t>
              </a:r>
            </a:p>
          </p:txBody>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CFE47F50-47B2-44A8-AF06-04609B08060F}"/>
              </a:ext>
            </a:extLst>
          </p:cNvPr>
          <p:cNvSpPr>
            <a:spLocks noGrp="1"/>
          </p:cNvSpPr>
          <p:nvPr>
            <p:ph sz="quarter" idx="11"/>
          </p:nvPr>
        </p:nvSpPr>
        <p:spPr/>
        <p:txBody>
          <a:bodyPr/>
          <a:lstStyle/>
          <a:p>
            <a:endParaRPr lang="en-US"/>
          </a:p>
        </p:txBody>
      </p:sp>
      <p:sp>
        <p:nvSpPr>
          <p:cNvPr id="31746" name="Title 1"/>
          <p:cNvSpPr>
            <a:spLocks noGrp="1"/>
          </p:cNvSpPr>
          <p:nvPr>
            <p:ph type="title"/>
          </p:nvPr>
        </p:nvSpPr>
        <p:spPr/>
        <p:txBody>
          <a:bodyPr/>
          <a:lstStyle/>
          <a:p>
            <a:r>
              <a:rPr lang="en-US" dirty="0"/>
              <a:t>Losing Customers</a:t>
            </a:r>
          </a:p>
        </p:txBody>
      </p:sp>
      <p:grpSp>
        <p:nvGrpSpPr>
          <p:cNvPr id="2" name="Group 1">
            <a:extLst>
              <a:ext uri="{FF2B5EF4-FFF2-40B4-BE49-F238E27FC236}">
                <a16:creationId xmlns:a16="http://schemas.microsoft.com/office/drawing/2014/main" id="{AE4E9A2B-A380-47D1-A767-8EFCEDB3C8DC}"/>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4294EA82-8955-479B-BCDA-D67A0455CF44}"/>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24EEC66F-92CC-4361-BEC1-AF6651BC282B}"/>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04140" rIns="104140" bIns="104140" numCol="1" spcCol="1270" anchor="ctr" anchorCtr="0">
              <a:noAutofit/>
            </a:bodyPr>
            <a:lstStyle/>
            <a:p>
              <a:pPr marL="0" lvl="0" indent="0" algn="l" defTabSz="1822450">
                <a:lnSpc>
                  <a:spcPct val="90000"/>
                </a:lnSpc>
                <a:spcBef>
                  <a:spcPct val="0"/>
                </a:spcBef>
                <a:spcAft>
                  <a:spcPct val="35000"/>
                </a:spcAft>
                <a:buNone/>
              </a:pPr>
              <a:r>
                <a:rPr lang="en-US" sz="4100" kern="1200" dirty="0"/>
                <a:t>Follow up with them if possible</a:t>
              </a:r>
            </a:p>
          </p:txBody>
        </p:sp>
        <p:sp>
          <p:nvSpPr>
            <p:cNvPr id="6" name="Oval 5">
              <a:extLst>
                <a:ext uri="{FF2B5EF4-FFF2-40B4-BE49-F238E27FC236}">
                  <a16:creationId xmlns:a16="http://schemas.microsoft.com/office/drawing/2014/main" id="{713BA54F-A6D3-4B62-B839-0189A74D9559}"/>
                </a:ext>
              </a:extLst>
            </p:cNvPr>
            <p:cNvSpPr/>
            <p:nvPr/>
          </p:nvSpPr>
          <p:spPr>
            <a:xfrm>
              <a:off x="519658" y="1939647"/>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61FE1F6D-1715-4F53-A1A8-ED86E37A77A5}"/>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718497" tIns="104140" rIns="104140" bIns="104140" numCol="1" spcCol="1270" anchor="ctr" anchorCtr="0">
              <a:noAutofit/>
            </a:bodyPr>
            <a:lstStyle/>
            <a:p>
              <a:pPr marL="0" lvl="0" indent="0" algn="l" defTabSz="1822450">
                <a:lnSpc>
                  <a:spcPct val="90000"/>
                </a:lnSpc>
                <a:spcBef>
                  <a:spcPct val="0"/>
                </a:spcBef>
                <a:spcAft>
                  <a:spcPct val="35000"/>
                </a:spcAft>
                <a:buNone/>
              </a:pPr>
              <a:r>
                <a:rPr lang="en-US" sz="4100" kern="1200" dirty="0"/>
                <a:t>Why are they leaving?</a:t>
              </a:r>
            </a:p>
          </p:txBody>
        </p:sp>
        <p:sp>
          <p:nvSpPr>
            <p:cNvPr id="8" name="Oval 7">
              <a:extLst>
                <a:ext uri="{FF2B5EF4-FFF2-40B4-BE49-F238E27FC236}">
                  <a16:creationId xmlns:a16="http://schemas.microsoft.com/office/drawing/2014/main" id="{CFA274D3-5234-424E-BD96-603914D9FF90}"/>
                </a:ext>
              </a:extLst>
            </p:cNvPr>
            <p:cNvSpPr/>
            <p:nvPr/>
          </p:nvSpPr>
          <p:spPr>
            <a:xfrm>
              <a:off x="848695" y="3297436"/>
              <a:ext cx="1131490" cy="1131490"/>
            </a:xfrm>
            <a:prstGeom prst="ellipse">
              <a:avLst/>
            </a:prstGeom>
          </p:spPr>
          <p:style>
            <a:lnRef idx="2">
              <a:schemeClr val="accent3">
                <a:hueOff val="5625132"/>
                <a:satOff val="-8440"/>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D7D9C44D-F022-4180-86DC-15746F9F8571}"/>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718497" tIns="104140" rIns="104140" bIns="104140" numCol="1" spcCol="1270" anchor="ctr" anchorCtr="0">
              <a:noAutofit/>
            </a:bodyPr>
            <a:lstStyle/>
            <a:p>
              <a:pPr marL="0" lvl="0" indent="0" algn="l" defTabSz="1822450">
                <a:lnSpc>
                  <a:spcPct val="90000"/>
                </a:lnSpc>
                <a:spcBef>
                  <a:spcPct val="0"/>
                </a:spcBef>
                <a:spcAft>
                  <a:spcPct val="35000"/>
                </a:spcAft>
                <a:buNone/>
              </a:pPr>
              <a:r>
                <a:rPr lang="en-US" sz="4100" kern="1200" dirty="0"/>
                <a:t>Speak with manager right away</a:t>
              </a:r>
            </a:p>
          </p:txBody>
        </p:sp>
        <p:sp>
          <p:nvSpPr>
            <p:cNvPr id="10" name="Oval 9">
              <a:extLst>
                <a:ext uri="{FF2B5EF4-FFF2-40B4-BE49-F238E27FC236}">
                  <a16:creationId xmlns:a16="http://schemas.microsoft.com/office/drawing/2014/main" id="{FAD6EA9E-83D1-49AC-BD5F-26B281208189}"/>
                </a:ext>
              </a:extLst>
            </p:cNvPr>
            <p:cNvSpPr/>
            <p:nvPr/>
          </p:nvSpPr>
          <p:spPr>
            <a:xfrm>
              <a:off x="519658" y="4655225"/>
              <a:ext cx="1131490" cy="1131490"/>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28235B9-E71D-44DC-BD3B-DD5BAB68CAE0}"/>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lstStyle/>
          <a:p>
            <a:r>
              <a:rPr lang="en-US" dirty="0"/>
              <a:t>Little or No Growth</a:t>
            </a:r>
          </a:p>
        </p:txBody>
      </p:sp>
      <p:grpSp>
        <p:nvGrpSpPr>
          <p:cNvPr id="2" name="Group 1">
            <a:extLst>
              <a:ext uri="{FF2B5EF4-FFF2-40B4-BE49-F238E27FC236}">
                <a16:creationId xmlns:a16="http://schemas.microsoft.com/office/drawing/2014/main" id="{60B3878A-43CE-4812-86E5-BCFCDCDC5360}"/>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4B76DB49-D5E9-4C25-93B4-B313F8FDD4B6}"/>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Low numbers or statistics</a:t>
              </a:r>
            </a:p>
          </p:txBody>
        </p:sp>
        <p:sp>
          <p:nvSpPr>
            <p:cNvPr id="5" name="Freeform: Shape 4">
              <a:extLst>
                <a:ext uri="{FF2B5EF4-FFF2-40B4-BE49-F238E27FC236}">
                  <a16:creationId xmlns:a16="http://schemas.microsoft.com/office/drawing/2014/main" id="{6A37BAB5-33EB-4471-A74B-450F4BFA6FAA}"/>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No acquirement of new skills</a:t>
              </a:r>
            </a:p>
          </p:txBody>
        </p:sp>
        <p:sp>
          <p:nvSpPr>
            <p:cNvPr id="6" name="Freeform: Shape 5">
              <a:extLst>
                <a:ext uri="{FF2B5EF4-FFF2-40B4-BE49-F238E27FC236}">
                  <a16:creationId xmlns:a16="http://schemas.microsoft.com/office/drawing/2014/main" id="{F45BA0D9-716B-4004-8D00-5DFDC426B0BF}"/>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Lack of job promotion</a:t>
              </a:r>
            </a:p>
          </p:txBody>
        </p:sp>
        <p:sp>
          <p:nvSpPr>
            <p:cNvPr id="7" name="Freeform: Shape 6">
              <a:extLst>
                <a:ext uri="{FF2B5EF4-FFF2-40B4-BE49-F238E27FC236}">
                  <a16:creationId xmlns:a16="http://schemas.microsoft.com/office/drawing/2014/main" id="{084FAFE3-366C-4089-94E1-607959E0039A}"/>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Disgruntled employees</a:t>
              </a:r>
            </a:p>
          </p:txBody>
        </p:sp>
      </p:grpSp>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0</TotalTime>
  <Words>25434</Words>
  <Application>Microsoft Office PowerPoint</Application>
  <PresentationFormat>On-screen Show (4:3)</PresentationFormat>
  <Paragraphs>3289</Paragraphs>
  <Slides>182</Slides>
  <Notes>79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182</vt:i4>
      </vt:variant>
    </vt:vector>
  </HeadingPairs>
  <TitlesOfParts>
    <vt:vector size="191" baseType="lpstr">
      <vt:lpstr>Arial</vt:lpstr>
      <vt:lpstr>Calibri</vt:lpstr>
      <vt:lpstr>Cambria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Grooming a New Manager</vt:lpstr>
      <vt:lpstr>Set Specific Goals</vt:lpstr>
      <vt:lpstr>Authority (What They Can and Can’t Do)</vt:lpstr>
      <vt:lpstr>Create a Shared Vision</vt:lpstr>
      <vt:lpstr>The More They Learn, the More Responsibility They Get</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Coaching and Mentoring (I)</vt:lpstr>
      <vt:lpstr>Writing Performance Reviews</vt:lpstr>
      <vt:lpstr>Provide Clear and Timely Feedback</vt:lpstr>
      <vt:lpstr>Praise in Public, Criticize in Private</vt:lpstr>
      <vt:lpstr>Make Sure Your Door is Always Open</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Coaching and Mentoring (II)</vt:lpstr>
      <vt:lpstr>Offer Advice, Not the Solution</vt:lpstr>
      <vt:lpstr>Create a Supportive Environment</vt:lpstr>
      <vt:lpstr>Build Ownership</vt:lpstr>
      <vt:lpstr>360 Degree Feedback</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Measuring Performance</vt:lpstr>
      <vt:lpstr>Staying Within Their Budget</vt:lpstr>
      <vt:lpstr>Setting Measurable Objectives</vt:lpstr>
      <vt:lpstr>Skip Level Feedback</vt:lpstr>
      <vt:lpstr>Collaborate on Criteria to be Evaluated</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Motivating Managers</vt:lpstr>
      <vt:lpstr>Provide the Needed Resources</vt:lpstr>
      <vt:lpstr>Bonuses and Incentives</vt:lpstr>
      <vt:lpstr>Give Credit for Good Work</vt:lpstr>
      <vt:lpstr>Keep Them Challenged</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Signs of Poor Management</vt:lpstr>
      <vt:lpstr>Missed Deadlines</vt:lpstr>
      <vt:lpstr>Team Turnover</vt:lpstr>
      <vt:lpstr>Losing Customers</vt:lpstr>
      <vt:lpstr>Little or No Growth</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Trust Your Team of Managers</vt:lpstr>
      <vt:lpstr>Do Not Micromanage</vt:lpstr>
      <vt:lpstr>Promote Open and Honest Communication</vt:lpstr>
      <vt:lpstr>Reward Initiative</vt:lpstr>
      <vt:lpstr>Trust, But Verify</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When an Employee Complains About Their Manager</vt:lpstr>
      <vt:lpstr>Keep the Information Confidential</vt:lpstr>
      <vt:lpstr>Gather Information from Both Sides</vt:lpstr>
      <vt:lpstr>Coach or Delegate the Solution</vt:lpstr>
      <vt:lpstr>Follow-up with the Manager or Employee</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When Do You Step In?</vt:lpstr>
      <vt:lpstr>Unsafe or Dangerous Events</vt:lpstr>
      <vt:lpstr>Legal Ramifications</vt:lpstr>
      <vt:lpstr>Severe Financial Costs</vt:lpstr>
      <vt:lpstr>Repeated Failures after Coaching Has Occurred</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Remember These Basic Qualities</vt:lpstr>
      <vt:lpstr>Express Confidence in Their Abilities</vt:lpstr>
      <vt:lpstr>Practice What You Preach</vt:lpstr>
      <vt:lpstr>Have an Open Door</vt:lpstr>
      <vt:lpstr>Their Success is Your Success</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2013-06-21T19:00:01Z</dcterms:created>
  <dcterms:modified xsi:type="dcterms:W3CDTF">2017-07-21T18:27:32Z</dcterms:modified>
</cp:coreProperties>
</file>