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4"/>
  </p:notesMasterIdLst>
  <p:sldIdLst>
    <p:sldId id="377" r:id="rId2"/>
    <p:sldId id="378" r:id="rId3"/>
    <p:sldId id="379" r:id="rId4"/>
    <p:sldId id="380" r:id="rId5"/>
    <p:sldId id="381" r:id="rId6"/>
    <p:sldId id="382" r:id="rId7"/>
    <p:sldId id="397" r:id="rId8"/>
    <p:sldId id="303" r:id="rId9"/>
    <p:sldId id="257" r:id="rId10"/>
    <p:sldId id="261" r:id="rId11"/>
    <p:sldId id="396" r:id="rId12"/>
    <p:sldId id="262" r:id="rId13"/>
    <p:sldId id="263" r:id="rId14"/>
    <p:sldId id="264" r:id="rId15"/>
    <p:sldId id="265" r:id="rId16"/>
    <p:sldId id="266" r:id="rId17"/>
    <p:sldId id="304" r:id="rId18"/>
    <p:sldId id="305" r:id="rId19"/>
    <p:sldId id="306" r:id="rId20"/>
    <p:sldId id="307" r:id="rId21"/>
    <p:sldId id="344" r:id="rId22"/>
    <p:sldId id="345" r:id="rId23"/>
    <p:sldId id="346" r:id="rId24"/>
    <p:sldId id="347" r:id="rId25"/>
    <p:sldId id="348" r:id="rId26"/>
    <p:sldId id="349" r:id="rId27"/>
    <p:sldId id="267" r:id="rId28"/>
    <p:sldId id="268" r:id="rId29"/>
    <p:sldId id="269" r:id="rId30"/>
    <p:sldId id="301" r:id="rId31"/>
    <p:sldId id="308" r:id="rId32"/>
    <p:sldId id="309" r:id="rId33"/>
    <p:sldId id="310" r:id="rId34"/>
    <p:sldId id="374" r:id="rId35"/>
    <p:sldId id="375" r:id="rId36"/>
    <p:sldId id="376" r:id="rId37"/>
    <p:sldId id="270" r:id="rId38"/>
    <p:sldId id="271" r:id="rId39"/>
    <p:sldId id="272" r:id="rId40"/>
    <p:sldId id="273" r:id="rId41"/>
    <p:sldId id="312" r:id="rId42"/>
    <p:sldId id="313" r:id="rId43"/>
    <p:sldId id="314" r:id="rId44"/>
    <p:sldId id="350" r:id="rId45"/>
    <p:sldId id="351" r:id="rId46"/>
    <p:sldId id="352" r:id="rId47"/>
    <p:sldId id="274" r:id="rId48"/>
    <p:sldId id="275" r:id="rId49"/>
    <p:sldId id="276" r:id="rId50"/>
    <p:sldId id="316" r:id="rId51"/>
    <p:sldId id="317" r:id="rId52"/>
    <p:sldId id="318" r:id="rId53"/>
    <p:sldId id="353" r:id="rId54"/>
    <p:sldId id="354" r:id="rId55"/>
    <p:sldId id="355" r:id="rId56"/>
    <p:sldId id="277" r:id="rId57"/>
    <p:sldId id="278" r:id="rId58"/>
    <p:sldId id="302" r:id="rId59"/>
    <p:sldId id="320" r:id="rId60"/>
    <p:sldId id="321" r:id="rId61"/>
    <p:sldId id="322" r:id="rId62"/>
    <p:sldId id="356" r:id="rId63"/>
    <p:sldId id="357" r:id="rId64"/>
    <p:sldId id="358" r:id="rId65"/>
    <p:sldId id="279" r:id="rId66"/>
    <p:sldId id="280" r:id="rId67"/>
    <p:sldId id="281" r:id="rId68"/>
    <p:sldId id="282" r:id="rId69"/>
    <p:sldId id="324" r:id="rId70"/>
    <p:sldId id="325" r:id="rId71"/>
    <p:sldId id="326" r:id="rId72"/>
    <p:sldId id="359" r:id="rId73"/>
    <p:sldId id="360" r:id="rId74"/>
    <p:sldId id="361" r:id="rId75"/>
    <p:sldId id="283" r:id="rId76"/>
    <p:sldId id="284" r:id="rId77"/>
    <p:sldId id="285" r:id="rId78"/>
    <p:sldId id="286" r:id="rId79"/>
    <p:sldId id="328" r:id="rId80"/>
    <p:sldId id="329" r:id="rId81"/>
    <p:sldId id="330" r:id="rId82"/>
    <p:sldId id="362" r:id="rId83"/>
    <p:sldId id="363" r:id="rId84"/>
    <p:sldId id="364" r:id="rId85"/>
    <p:sldId id="287" r:id="rId86"/>
    <p:sldId id="288" r:id="rId87"/>
    <p:sldId id="289" r:id="rId88"/>
    <p:sldId id="290" r:id="rId89"/>
    <p:sldId id="332" r:id="rId90"/>
    <p:sldId id="333" r:id="rId91"/>
    <p:sldId id="334" r:id="rId92"/>
    <p:sldId id="365" r:id="rId93"/>
    <p:sldId id="366" r:id="rId94"/>
    <p:sldId id="367" r:id="rId95"/>
    <p:sldId id="291" r:id="rId96"/>
    <p:sldId id="292" r:id="rId97"/>
    <p:sldId id="293" r:id="rId98"/>
    <p:sldId id="294" r:id="rId99"/>
    <p:sldId id="336" r:id="rId100"/>
    <p:sldId id="337" r:id="rId101"/>
    <p:sldId id="339" r:id="rId102"/>
    <p:sldId id="368" r:id="rId103"/>
    <p:sldId id="369" r:id="rId104"/>
    <p:sldId id="370" r:id="rId105"/>
    <p:sldId id="295" r:id="rId106"/>
    <p:sldId id="296" r:id="rId107"/>
    <p:sldId id="297" r:id="rId108"/>
    <p:sldId id="298" r:id="rId109"/>
    <p:sldId id="340" r:id="rId110"/>
    <p:sldId id="341" r:id="rId111"/>
    <p:sldId id="342" r:id="rId112"/>
    <p:sldId id="371" r:id="rId113"/>
    <p:sldId id="372" r:id="rId114"/>
    <p:sldId id="373" r:id="rId115"/>
    <p:sldId id="299" r:id="rId116"/>
    <p:sldId id="300" r:id="rId117"/>
    <p:sldId id="393" r:id="rId118"/>
    <p:sldId id="394" r:id="rId119"/>
    <p:sldId id="395" r:id="rId120"/>
    <p:sldId id="383" r:id="rId121"/>
    <p:sldId id="384" r:id="rId122"/>
    <p:sldId id="385" r:id="rId1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C0504D"/>
    <a:srgbClr val="BE8351"/>
    <a:srgbClr val="BDB255"/>
    <a:srgbClr val="9BBB59"/>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92" autoAdjust="0"/>
    <p:restoredTop sz="48276" autoAdjust="0"/>
  </p:normalViewPr>
  <p:slideViewPr>
    <p:cSldViewPr>
      <p:cViewPr varScale="1">
        <p:scale>
          <a:sx n="54" d="100"/>
          <a:sy n="54" d="100"/>
        </p:scale>
        <p:origin x="2376"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886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notesMaster" Target="notesMasters/notesMaster1.xml"/><Relationship Id="rId12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69AE88-CF6A-4EC0-BBB9-61B3184BAD5C}"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73F2CCBA-131B-4F0D-819B-878C9C12798F}">
      <dgm:prSet phldrT="[Text]"/>
      <dgm:spPr>
        <a:ln>
          <a:noFill/>
        </a:ln>
      </dgm:spPr>
      <dgm:t>
        <a:bodyPr/>
        <a:lstStyle/>
        <a:p>
          <a:r>
            <a:rPr lang="en-US" b="1" dirty="0"/>
            <a:t>Be consistent</a:t>
          </a:r>
        </a:p>
      </dgm:t>
    </dgm:pt>
    <dgm:pt modelId="{57D8DBD4-7D9A-4416-B698-965ECDB42B95}" type="parTrans" cxnId="{C4F12DE3-9003-4388-85C4-493207B949F3}">
      <dgm:prSet/>
      <dgm:spPr/>
      <dgm:t>
        <a:bodyPr/>
        <a:lstStyle/>
        <a:p>
          <a:endParaRPr lang="en-US"/>
        </a:p>
      </dgm:t>
    </dgm:pt>
    <dgm:pt modelId="{680242C3-863C-4133-B5D9-AC4F8D268DD4}" type="sibTrans" cxnId="{C4F12DE3-9003-4388-85C4-493207B949F3}">
      <dgm:prSet/>
      <dgm:spPr/>
      <dgm:t>
        <a:bodyPr/>
        <a:lstStyle/>
        <a:p>
          <a:endParaRPr lang="en-US"/>
        </a:p>
      </dgm:t>
    </dgm:pt>
    <dgm:pt modelId="{7CCE7A22-A1EA-49A7-A2FC-C8ED79E15D5E}">
      <dgm:prSet phldrT="[Text]"/>
      <dgm:spPr>
        <a:ln>
          <a:noFill/>
        </a:ln>
      </dgm:spPr>
      <dgm:t>
        <a:bodyPr/>
        <a:lstStyle/>
        <a:p>
          <a:r>
            <a:rPr lang="en-US" b="1" dirty="0"/>
            <a:t>Be accountable</a:t>
          </a:r>
        </a:p>
      </dgm:t>
    </dgm:pt>
    <dgm:pt modelId="{7658AD8F-2BE7-4E76-9392-B86B77131928}" type="parTrans" cxnId="{25709985-07B2-484D-B849-4E6E65C42AF1}">
      <dgm:prSet/>
      <dgm:spPr/>
      <dgm:t>
        <a:bodyPr/>
        <a:lstStyle/>
        <a:p>
          <a:endParaRPr lang="en-US"/>
        </a:p>
      </dgm:t>
    </dgm:pt>
    <dgm:pt modelId="{E0698CB8-BD79-4857-BB2B-F1EA5781A961}" type="sibTrans" cxnId="{25709985-07B2-484D-B849-4E6E65C42AF1}">
      <dgm:prSet/>
      <dgm:spPr/>
      <dgm:t>
        <a:bodyPr/>
        <a:lstStyle/>
        <a:p>
          <a:endParaRPr lang="en-US"/>
        </a:p>
      </dgm:t>
    </dgm:pt>
    <dgm:pt modelId="{178F919D-0239-4600-9FC3-D8DD6E6E67BB}">
      <dgm:prSet phldrT="[Text]"/>
      <dgm:spPr>
        <a:ln>
          <a:noFill/>
        </a:ln>
      </dgm:spPr>
      <dgm:t>
        <a:bodyPr/>
        <a:lstStyle/>
        <a:p>
          <a:r>
            <a:rPr lang="en-US" b="1" dirty="0"/>
            <a:t>Stick to the plan. </a:t>
          </a:r>
        </a:p>
      </dgm:t>
    </dgm:pt>
    <dgm:pt modelId="{E344ECDB-3C6E-49D8-938E-54C21CDCA866}" type="parTrans" cxnId="{B3A5560E-6CE7-4FC5-A73B-9248D32326A2}">
      <dgm:prSet/>
      <dgm:spPr/>
      <dgm:t>
        <a:bodyPr/>
        <a:lstStyle/>
        <a:p>
          <a:endParaRPr lang="en-US"/>
        </a:p>
      </dgm:t>
    </dgm:pt>
    <dgm:pt modelId="{34B02BFF-A421-43D5-BCE6-62B69D566C6D}" type="sibTrans" cxnId="{B3A5560E-6CE7-4FC5-A73B-9248D32326A2}">
      <dgm:prSet/>
      <dgm:spPr/>
      <dgm:t>
        <a:bodyPr/>
        <a:lstStyle/>
        <a:p>
          <a:endParaRPr lang="en-US"/>
        </a:p>
      </dgm:t>
    </dgm:pt>
    <dgm:pt modelId="{717B18D8-DB87-4FE7-853D-DA2A338C4670}">
      <dgm:prSet phldrT="[Text]"/>
      <dgm:spPr>
        <a:ln>
          <a:noFill/>
        </a:ln>
      </dgm:spPr>
      <dgm:t>
        <a:bodyPr/>
        <a:lstStyle/>
        <a:p>
          <a:r>
            <a:rPr lang="en-US" b="1" dirty="0"/>
            <a:t>Educate yourself</a:t>
          </a:r>
        </a:p>
      </dgm:t>
    </dgm:pt>
    <dgm:pt modelId="{71CFB38F-3C5D-40C9-A23A-03778A90B719}" type="parTrans" cxnId="{F3E8259E-880A-46AB-8002-E60F2A5E9BD2}">
      <dgm:prSet/>
      <dgm:spPr/>
      <dgm:t>
        <a:bodyPr/>
        <a:lstStyle/>
        <a:p>
          <a:endParaRPr lang="en-US"/>
        </a:p>
      </dgm:t>
    </dgm:pt>
    <dgm:pt modelId="{206161D8-BB78-4FCB-8FC2-832F79144B55}" type="sibTrans" cxnId="{F3E8259E-880A-46AB-8002-E60F2A5E9BD2}">
      <dgm:prSet/>
      <dgm:spPr/>
      <dgm:t>
        <a:bodyPr/>
        <a:lstStyle/>
        <a:p>
          <a:endParaRPr lang="en-US"/>
        </a:p>
      </dgm:t>
    </dgm:pt>
    <dgm:pt modelId="{E6A87D5E-2D9D-475A-8FD2-37E2936840DD}">
      <dgm:prSet phldrT="[Text]"/>
      <dgm:spPr>
        <a:ln>
          <a:noFill/>
        </a:ln>
      </dgm:spPr>
      <dgm:t>
        <a:bodyPr/>
        <a:lstStyle/>
        <a:p>
          <a:r>
            <a:rPr lang="en-US" b="1" dirty="0"/>
            <a:t>Stay physically fit</a:t>
          </a:r>
        </a:p>
      </dgm:t>
    </dgm:pt>
    <dgm:pt modelId="{57B0F3E7-3736-439F-9F6F-32461A5F25BD}" type="parTrans" cxnId="{85A3D568-76B2-4F3C-A616-1845EDB3F7D1}">
      <dgm:prSet/>
      <dgm:spPr/>
      <dgm:t>
        <a:bodyPr/>
        <a:lstStyle/>
        <a:p>
          <a:endParaRPr lang="en-US"/>
        </a:p>
      </dgm:t>
    </dgm:pt>
    <dgm:pt modelId="{596E1D97-A43C-4795-9228-EEDF9B9A71C4}" type="sibTrans" cxnId="{85A3D568-76B2-4F3C-A616-1845EDB3F7D1}">
      <dgm:prSet/>
      <dgm:spPr/>
      <dgm:t>
        <a:bodyPr/>
        <a:lstStyle/>
        <a:p>
          <a:endParaRPr lang="en-US"/>
        </a:p>
      </dgm:t>
    </dgm:pt>
    <dgm:pt modelId="{1DFB61A6-5B35-4D36-9AFA-5C216523A878}" type="pres">
      <dgm:prSet presAssocID="{9D69AE88-CF6A-4EC0-BBB9-61B3184BAD5C}" presName="linear" presStyleCnt="0">
        <dgm:presLayoutVars>
          <dgm:dir/>
          <dgm:resizeHandles val="exact"/>
        </dgm:presLayoutVars>
      </dgm:prSet>
      <dgm:spPr/>
    </dgm:pt>
    <dgm:pt modelId="{7BC67537-E2AF-4DD2-8717-D89DAA73F6D8}" type="pres">
      <dgm:prSet presAssocID="{73F2CCBA-131B-4F0D-819B-878C9C12798F}" presName="comp" presStyleCnt="0"/>
      <dgm:spPr/>
    </dgm:pt>
    <dgm:pt modelId="{0856315F-926F-41AC-B4BB-F28B1B1A6474}" type="pres">
      <dgm:prSet presAssocID="{73F2CCBA-131B-4F0D-819B-878C9C12798F}" presName="box" presStyleLbl="node1" presStyleIdx="0" presStyleCnt="5"/>
      <dgm:spPr/>
    </dgm:pt>
    <dgm:pt modelId="{5153FAAC-B1FA-4B90-A026-18AA5EDA5A50}" type="pres">
      <dgm:prSet presAssocID="{73F2CCBA-131B-4F0D-819B-878C9C12798F}" presName="img" presStyleLbl="fgImgPlace1" presStyleIdx="0" presStyleCnt="5"/>
      <dgm:spPr>
        <a:solidFill>
          <a:schemeClr val="accent2">
            <a:tint val="50000"/>
            <a:hueOff val="0"/>
            <a:satOff val="0"/>
            <a:lumOff val="0"/>
          </a:schemeClr>
        </a:solidFill>
      </dgm:spPr>
    </dgm:pt>
    <dgm:pt modelId="{831EEAD2-A129-4E73-9B3B-4EC2977222B6}" type="pres">
      <dgm:prSet presAssocID="{73F2CCBA-131B-4F0D-819B-878C9C12798F}" presName="text" presStyleLbl="node1" presStyleIdx="0" presStyleCnt="5">
        <dgm:presLayoutVars>
          <dgm:bulletEnabled val="1"/>
        </dgm:presLayoutVars>
      </dgm:prSet>
      <dgm:spPr/>
    </dgm:pt>
    <dgm:pt modelId="{8E30FCE7-2D24-4620-B04F-37AB1C921747}" type="pres">
      <dgm:prSet presAssocID="{680242C3-863C-4133-B5D9-AC4F8D268DD4}" presName="spacer" presStyleCnt="0"/>
      <dgm:spPr/>
    </dgm:pt>
    <dgm:pt modelId="{6E201252-C264-43A6-8DAF-1D95F5D224ED}" type="pres">
      <dgm:prSet presAssocID="{7CCE7A22-A1EA-49A7-A2FC-C8ED79E15D5E}" presName="comp" presStyleCnt="0"/>
      <dgm:spPr/>
    </dgm:pt>
    <dgm:pt modelId="{BEB79FF5-3418-4C93-89EB-2B7D7E5915B7}" type="pres">
      <dgm:prSet presAssocID="{7CCE7A22-A1EA-49A7-A2FC-C8ED79E15D5E}" presName="box" presStyleLbl="node1" presStyleIdx="1" presStyleCnt="5"/>
      <dgm:spPr/>
    </dgm:pt>
    <dgm:pt modelId="{CB267530-4B4D-4EB8-BECC-2554A3B44BCB}" type="pres">
      <dgm:prSet presAssocID="{7CCE7A22-A1EA-49A7-A2FC-C8ED79E15D5E}" presName="img" presStyleLbl="fgImgPlace1" presStyleIdx="1" presStyleCnt="5"/>
      <dgm:spPr>
        <a:solidFill>
          <a:schemeClr val="accent3">
            <a:tint val="50000"/>
            <a:hueOff val="0"/>
            <a:satOff val="0"/>
            <a:lumOff val="0"/>
          </a:schemeClr>
        </a:solidFill>
      </dgm:spPr>
    </dgm:pt>
    <dgm:pt modelId="{FEF7EB54-5902-429B-95E1-4FAC4664EC94}" type="pres">
      <dgm:prSet presAssocID="{7CCE7A22-A1EA-49A7-A2FC-C8ED79E15D5E}" presName="text" presStyleLbl="node1" presStyleIdx="1" presStyleCnt="5">
        <dgm:presLayoutVars>
          <dgm:bulletEnabled val="1"/>
        </dgm:presLayoutVars>
      </dgm:prSet>
      <dgm:spPr/>
    </dgm:pt>
    <dgm:pt modelId="{4511413B-A5C0-4D37-B240-A0CAB7F57211}" type="pres">
      <dgm:prSet presAssocID="{E0698CB8-BD79-4857-BB2B-F1EA5781A961}" presName="spacer" presStyleCnt="0"/>
      <dgm:spPr/>
    </dgm:pt>
    <dgm:pt modelId="{62753053-BE72-4C65-A2C8-353136CAEB11}" type="pres">
      <dgm:prSet presAssocID="{178F919D-0239-4600-9FC3-D8DD6E6E67BB}" presName="comp" presStyleCnt="0"/>
      <dgm:spPr/>
    </dgm:pt>
    <dgm:pt modelId="{C2452B1F-E7E6-4898-944F-641D23709E59}" type="pres">
      <dgm:prSet presAssocID="{178F919D-0239-4600-9FC3-D8DD6E6E67BB}" presName="box" presStyleLbl="node1" presStyleIdx="2" presStyleCnt="5"/>
      <dgm:spPr/>
    </dgm:pt>
    <dgm:pt modelId="{FC3D86F4-3404-4C12-983D-779D04BD98A5}" type="pres">
      <dgm:prSet presAssocID="{178F919D-0239-4600-9FC3-D8DD6E6E67BB}" presName="img" presStyleLbl="fgImgPlace1" presStyleIdx="2" presStyleCnt="5"/>
      <dgm:spPr>
        <a:solidFill>
          <a:schemeClr val="accent4">
            <a:tint val="50000"/>
            <a:hueOff val="0"/>
            <a:satOff val="0"/>
            <a:lumOff val="0"/>
          </a:schemeClr>
        </a:solidFill>
      </dgm:spPr>
    </dgm:pt>
    <dgm:pt modelId="{57A9F9CA-4F09-4B53-8EC5-BF26ADBB8239}" type="pres">
      <dgm:prSet presAssocID="{178F919D-0239-4600-9FC3-D8DD6E6E67BB}" presName="text" presStyleLbl="node1" presStyleIdx="2" presStyleCnt="5">
        <dgm:presLayoutVars>
          <dgm:bulletEnabled val="1"/>
        </dgm:presLayoutVars>
      </dgm:prSet>
      <dgm:spPr/>
    </dgm:pt>
    <dgm:pt modelId="{AB5F1D11-EA80-4E51-AE7C-2EF5C9A3392F}" type="pres">
      <dgm:prSet presAssocID="{34B02BFF-A421-43D5-BCE6-62B69D566C6D}" presName="spacer" presStyleCnt="0"/>
      <dgm:spPr/>
    </dgm:pt>
    <dgm:pt modelId="{47FC6358-E6EB-41F2-ADC1-447DB416D0B0}" type="pres">
      <dgm:prSet presAssocID="{717B18D8-DB87-4FE7-853D-DA2A338C4670}" presName="comp" presStyleCnt="0"/>
      <dgm:spPr/>
    </dgm:pt>
    <dgm:pt modelId="{ADA81F60-D0AC-45C7-A651-3E90DC99C681}" type="pres">
      <dgm:prSet presAssocID="{717B18D8-DB87-4FE7-853D-DA2A338C4670}" presName="box" presStyleLbl="node1" presStyleIdx="3" presStyleCnt="5"/>
      <dgm:spPr/>
    </dgm:pt>
    <dgm:pt modelId="{524675C1-7020-4EFD-BD80-C5393B93725E}" type="pres">
      <dgm:prSet presAssocID="{717B18D8-DB87-4FE7-853D-DA2A338C4670}" presName="img" presStyleLbl="fgImgPlace1" presStyleIdx="3" presStyleCnt="5"/>
      <dgm:spPr>
        <a:solidFill>
          <a:schemeClr val="accent5">
            <a:tint val="50000"/>
            <a:hueOff val="0"/>
            <a:satOff val="0"/>
            <a:lumOff val="0"/>
          </a:schemeClr>
        </a:solidFill>
      </dgm:spPr>
    </dgm:pt>
    <dgm:pt modelId="{436FFB8F-694A-4730-82BE-0C6418F6A5D0}" type="pres">
      <dgm:prSet presAssocID="{717B18D8-DB87-4FE7-853D-DA2A338C4670}" presName="text" presStyleLbl="node1" presStyleIdx="3" presStyleCnt="5">
        <dgm:presLayoutVars>
          <dgm:bulletEnabled val="1"/>
        </dgm:presLayoutVars>
      </dgm:prSet>
      <dgm:spPr/>
    </dgm:pt>
    <dgm:pt modelId="{0C6534D2-CAFD-444A-A84E-CD72A44E574E}" type="pres">
      <dgm:prSet presAssocID="{206161D8-BB78-4FCB-8FC2-832F79144B55}" presName="spacer" presStyleCnt="0"/>
      <dgm:spPr/>
    </dgm:pt>
    <dgm:pt modelId="{28BC8E3A-617C-400A-BE6A-0EC123D421F1}" type="pres">
      <dgm:prSet presAssocID="{E6A87D5E-2D9D-475A-8FD2-37E2936840DD}" presName="comp" presStyleCnt="0"/>
      <dgm:spPr/>
    </dgm:pt>
    <dgm:pt modelId="{D506AA66-11B2-46B6-9AE5-4AF42138D048}" type="pres">
      <dgm:prSet presAssocID="{E6A87D5E-2D9D-475A-8FD2-37E2936840DD}" presName="box" presStyleLbl="node1" presStyleIdx="4" presStyleCnt="5"/>
      <dgm:spPr/>
    </dgm:pt>
    <dgm:pt modelId="{3BFCCBBE-ADD8-44EE-97E3-DED3FFFDFFF5}" type="pres">
      <dgm:prSet presAssocID="{E6A87D5E-2D9D-475A-8FD2-37E2936840DD}" presName="img" presStyleLbl="fgImgPlace1" presStyleIdx="4" presStyleCnt="5"/>
      <dgm:spPr>
        <a:solidFill>
          <a:schemeClr val="accent6">
            <a:tint val="50000"/>
            <a:hueOff val="0"/>
            <a:satOff val="0"/>
            <a:lumOff val="0"/>
          </a:schemeClr>
        </a:solidFill>
      </dgm:spPr>
    </dgm:pt>
    <dgm:pt modelId="{77F97C30-A390-4536-A889-9247757F4448}" type="pres">
      <dgm:prSet presAssocID="{E6A87D5E-2D9D-475A-8FD2-37E2936840DD}" presName="text" presStyleLbl="node1" presStyleIdx="4" presStyleCnt="5">
        <dgm:presLayoutVars>
          <dgm:bulletEnabled val="1"/>
        </dgm:presLayoutVars>
      </dgm:prSet>
      <dgm:spPr/>
    </dgm:pt>
  </dgm:ptLst>
  <dgm:cxnLst>
    <dgm:cxn modelId="{235DD902-E2A4-466B-BA92-2D56129542DA}" type="presOf" srcId="{178F919D-0239-4600-9FC3-D8DD6E6E67BB}" destId="{C2452B1F-E7E6-4898-944F-641D23709E59}" srcOrd="0" destOrd="0" presId="urn:microsoft.com/office/officeart/2005/8/layout/vList4"/>
    <dgm:cxn modelId="{B3A5560E-6CE7-4FC5-A73B-9248D32326A2}" srcId="{9D69AE88-CF6A-4EC0-BBB9-61B3184BAD5C}" destId="{178F919D-0239-4600-9FC3-D8DD6E6E67BB}" srcOrd="2" destOrd="0" parTransId="{E344ECDB-3C6E-49D8-938E-54C21CDCA866}" sibTransId="{34B02BFF-A421-43D5-BCE6-62B69D566C6D}"/>
    <dgm:cxn modelId="{7FA4D427-97E6-4FBA-A9D9-E62D91BE1F80}" type="presOf" srcId="{E6A87D5E-2D9D-475A-8FD2-37E2936840DD}" destId="{77F97C30-A390-4536-A889-9247757F4448}" srcOrd="1" destOrd="0" presId="urn:microsoft.com/office/officeart/2005/8/layout/vList4"/>
    <dgm:cxn modelId="{66D2842B-DBB4-42AB-ACE3-7EAB2D1D3CD0}" type="presOf" srcId="{178F919D-0239-4600-9FC3-D8DD6E6E67BB}" destId="{57A9F9CA-4F09-4B53-8EC5-BF26ADBB8239}" srcOrd="1" destOrd="0" presId="urn:microsoft.com/office/officeart/2005/8/layout/vList4"/>
    <dgm:cxn modelId="{216E245C-C6CF-4D51-B921-C33A88C60375}" type="presOf" srcId="{73F2CCBA-131B-4F0D-819B-878C9C12798F}" destId="{831EEAD2-A129-4E73-9B3B-4EC2977222B6}" srcOrd="1" destOrd="0" presId="urn:microsoft.com/office/officeart/2005/8/layout/vList4"/>
    <dgm:cxn modelId="{AF99BA5E-FDB0-494E-B146-5118CAB8BB28}" type="presOf" srcId="{7CCE7A22-A1EA-49A7-A2FC-C8ED79E15D5E}" destId="{FEF7EB54-5902-429B-95E1-4FAC4664EC94}" srcOrd="1" destOrd="0" presId="urn:microsoft.com/office/officeart/2005/8/layout/vList4"/>
    <dgm:cxn modelId="{85A3D568-76B2-4F3C-A616-1845EDB3F7D1}" srcId="{9D69AE88-CF6A-4EC0-BBB9-61B3184BAD5C}" destId="{E6A87D5E-2D9D-475A-8FD2-37E2936840DD}" srcOrd="4" destOrd="0" parTransId="{57B0F3E7-3736-439F-9F6F-32461A5F25BD}" sibTransId="{596E1D97-A43C-4795-9228-EEDF9B9A71C4}"/>
    <dgm:cxn modelId="{1CEECE5A-E09C-457E-B090-EFCEABBA9C0A}" type="presOf" srcId="{E6A87D5E-2D9D-475A-8FD2-37E2936840DD}" destId="{D506AA66-11B2-46B6-9AE5-4AF42138D048}" srcOrd="0" destOrd="0" presId="urn:microsoft.com/office/officeart/2005/8/layout/vList4"/>
    <dgm:cxn modelId="{56A9D05A-114B-4102-B33A-D4A62FBE1E8A}" type="presOf" srcId="{73F2CCBA-131B-4F0D-819B-878C9C12798F}" destId="{0856315F-926F-41AC-B4BB-F28B1B1A6474}" srcOrd="0" destOrd="0" presId="urn:microsoft.com/office/officeart/2005/8/layout/vList4"/>
    <dgm:cxn modelId="{B52DD47A-B7FB-42DA-8E6D-BE2775B8B81B}" type="presOf" srcId="{7CCE7A22-A1EA-49A7-A2FC-C8ED79E15D5E}" destId="{BEB79FF5-3418-4C93-89EB-2B7D7E5915B7}" srcOrd="0" destOrd="0" presId="urn:microsoft.com/office/officeart/2005/8/layout/vList4"/>
    <dgm:cxn modelId="{25709985-07B2-484D-B849-4E6E65C42AF1}" srcId="{9D69AE88-CF6A-4EC0-BBB9-61B3184BAD5C}" destId="{7CCE7A22-A1EA-49A7-A2FC-C8ED79E15D5E}" srcOrd="1" destOrd="0" parTransId="{7658AD8F-2BE7-4E76-9392-B86B77131928}" sibTransId="{E0698CB8-BD79-4857-BB2B-F1EA5781A961}"/>
    <dgm:cxn modelId="{7E9DC996-26DF-4888-A8CB-3A85006F8DD8}" type="presOf" srcId="{717B18D8-DB87-4FE7-853D-DA2A338C4670}" destId="{436FFB8F-694A-4730-82BE-0C6418F6A5D0}" srcOrd="1" destOrd="0" presId="urn:microsoft.com/office/officeart/2005/8/layout/vList4"/>
    <dgm:cxn modelId="{F3E8259E-880A-46AB-8002-E60F2A5E9BD2}" srcId="{9D69AE88-CF6A-4EC0-BBB9-61B3184BAD5C}" destId="{717B18D8-DB87-4FE7-853D-DA2A338C4670}" srcOrd="3" destOrd="0" parTransId="{71CFB38F-3C5D-40C9-A23A-03778A90B719}" sibTransId="{206161D8-BB78-4FCB-8FC2-832F79144B55}"/>
    <dgm:cxn modelId="{BFD565B8-C1A2-47C7-81FD-8EA687784A1B}" type="presOf" srcId="{717B18D8-DB87-4FE7-853D-DA2A338C4670}" destId="{ADA81F60-D0AC-45C7-A651-3E90DC99C681}" srcOrd="0" destOrd="0" presId="urn:microsoft.com/office/officeart/2005/8/layout/vList4"/>
    <dgm:cxn modelId="{F14836DF-2578-4F57-B731-99DFFE2D6872}" type="presOf" srcId="{9D69AE88-CF6A-4EC0-BBB9-61B3184BAD5C}" destId="{1DFB61A6-5B35-4D36-9AFA-5C216523A878}" srcOrd="0" destOrd="0" presId="urn:microsoft.com/office/officeart/2005/8/layout/vList4"/>
    <dgm:cxn modelId="{C4F12DE3-9003-4388-85C4-493207B949F3}" srcId="{9D69AE88-CF6A-4EC0-BBB9-61B3184BAD5C}" destId="{73F2CCBA-131B-4F0D-819B-878C9C12798F}" srcOrd="0" destOrd="0" parTransId="{57D8DBD4-7D9A-4416-B698-965ECDB42B95}" sibTransId="{680242C3-863C-4133-B5D9-AC4F8D268DD4}"/>
    <dgm:cxn modelId="{EC53096E-6661-46BE-BCE2-8162E0074EA6}" type="presParOf" srcId="{1DFB61A6-5B35-4D36-9AFA-5C216523A878}" destId="{7BC67537-E2AF-4DD2-8717-D89DAA73F6D8}" srcOrd="0" destOrd="0" presId="urn:microsoft.com/office/officeart/2005/8/layout/vList4"/>
    <dgm:cxn modelId="{61746408-B91C-4913-AEAC-08C8BF41097C}" type="presParOf" srcId="{7BC67537-E2AF-4DD2-8717-D89DAA73F6D8}" destId="{0856315F-926F-41AC-B4BB-F28B1B1A6474}" srcOrd="0" destOrd="0" presId="urn:microsoft.com/office/officeart/2005/8/layout/vList4"/>
    <dgm:cxn modelId="{5A216588-334B-4354-B7B5-976459DF9C65}" type="presParOf" srcId="{7BC67537-E2AF-4DD2-8717-D89DAA73F6D8}" destId="{5153FAAC-B1FA-4B90-A026-18AA5EDA5A50}" srcOrd="1" destOrd="0" presId="urn:microsoft.com/office/officeart/2005/8/layout/vList4"/>
    <dgm:cxn modelId="{C9CCD3CA-879B-469E-9AD4-3AA3CA841D92}" type="presParOf" srcId="{7BC67537-E2AF-4DD2-8717-D89DAA73F6D8}" destId="{831EEAD2-A129-4E73-9B3B-4EC2977222B6}" srcOrd="2" destOrd="0" presId="urn:microsoft.com/office/officeart/2005/8/layout/vList4"/>
    <dgm:cxn modelId="{F4C52C00-86F3-41A7-BA82-8C2C129577FD}" type="presParOf" srcId="{1DFB61A6-5B35-4D36-9AFA-5C216523A878}" destId="{8E30FCE7-2D24-4620-B04F-37AB1C921747}" srcOrd="1" destOrd="0" presId="urn:microsoft.com/office/officeart/2005/8/layout/vList4"/>
    <dgm:cxn modelId="{01077C90-BD92-4102-B6BF-A463148A3E6B}" type="presParOf" srcId="{1DFB61A6-5B35-4D36-9AFA-5C216523A878}" destId="{6E201252-C264-43A6-8DAF-1D95F5D224ED}" srcOrd="2" destOrd="0" presId="urn:microsoft.com/office/officeart/2005/8/layout/vList4"/>
    <dgm:cxn modelId="{54F2B2A1-4A2F-44AF-BB06-09FCB33A73EB}" type="presParOf" srcId="{6E201252-C264-43A6-8DAF-1D95F5D224ED}" destId="{BEB79FF5-3418-4C93-89EB-2B7D7E5915B7}" srcOrd="0" destOrd="0" presId="urn:microsoft.com/office/officeart/2005/8/layout/vList4"/>
    <dgm:cxn modelId="{3B723726-1DC2-4376-91E0-D9FFD0E918C3}" type="presParOf" srcId="{6E201252-C264-43A6-8DAF-1D95F5D224ED}" destId="{CB267530-4B4D-4EB8-BECC-2554A3B44BCB}" srcOrd="1" destOrd="0" presId="urn:microsoft.com/office/officeart/2005/8/layout/vList4"/>
    <dgm:cxn modelId="{27BBB843-3291-4712-A89D-06D4BDD019B0}" type="presParOf" srcId="{6E201252-C264-43A6-8DAF-1D95F5D224ED}" destId="{FEF7EB54-5902-429B-95E1-4FAC4664EC94}" srcOrd="2" destOrd="0" presId="urn:microsoft.com/office/officeart/2005/8/layout/vList4"/>
    <dgm:cxn modelId="{E121E051-9FC5-42AC-A797-4A23B93AA9AA}" type="presParOf" srcId="{1DFB61A6-5B35-4D36-9AFA-5C216523A878}" destId="{4511413B-A5C0-4D37-B240-A0CAB7F57211}" srcOrd="3" destOrd="0" presId="urn:microsoft.com/office/officeart/2005/8/layout/vList4"/>
    <dgm:cxn modelId="{0D14C6EC-669C-4358-A869-F42A4C52A7F8}" type="presParOf" srcId="{1DFB61A6-5B35-4D36-9AFA-5C216523A878}" destId="{62753053-BE72-4C65-A2C8-353136CAEB11}" srcOrd="4" destOrd="0" presId="urn:microsoft.com/office/officeart/2005/8/layout/vList4"/>
    <dgm:cxn modelId="{D59326D0-5D36-4DE2-BAFB-CFE9DE51FB76}" type="presParOf" srcId="{62753053-BE72-4C65-A2C8-353136CAEB11}" destId="{C2452B1F-E7E6-4898-944F-641D23709E59}" srcOrd="0" destOrd="0" presId="urn:microsoft.com/office/officeart/2005/8/layout/vList4"/>
    <dgm:cxn modelId="{4398ABEF-1AEE-4772-8738-A387737F4CDE}" type="presParOf" srcId="{62753053-BE72-4C65-A2C8-353136CAEB11}" destId="{FC3D86F4-3404-4C12-983D-779D04BD98A5}" srcOrd="1" destOrd="0" presId="urn:microsoft.com/office/officeart/2005/8/layout/vList4"/>
    <dgm:cxn modelId="{C04F90A9-DE2E-45A2-96BA-96104A285D52}" type="presParOf" srcId="{62753053-BE72-4C65-A2C8-353136CAEB11}" destId="{57A9F9CA-4F09-4B53-8EC5-BF26ADBB8239}" srcOrd="2" destOrd="0" presId="urn:microsoft.com/office/officeart/2005/8/layout/vList4"/>
    <dgm:cxn modelId="{89987CAC-A91C-43D2-A36F-E08A0D99A4BC}" type="presParOf" srcId="{1DFB61A6-5B35-4D36-9AFA-5C216523A878}" destId="{AB5F1D11-EA80-4E51-AE7C-2EF5C9A3392F}" srcOrd="5" destOrd="0" presId="urn:microsoft.com/office/officeart/2005/8/layout/vList4"/>
    <dgm:cxn modelId="{57F2B46F-5AB9-48E8-9DB1-20B5B5B7113D}" type="presParOf" srcId="{1DFB61A6-5B35-4D36-9AFA-5C216523A878}" destId="{47FC6358-E6EB-41F2-ADC1-447DB416D0B0}" srcOrd="6" destOrd="0" presId="urn:microsoft.com/office/officeart/2005/8/layout/vList4"/>
    <dgm:cxn modelId="{52640492-AEAD-4BD7-9398-04A9F5B8F63B}" type="presParOf" srcId="{47FC6358-E6EB-41F2-ADC1-447DB416D0B0}" destId="{ADA81F60-D0AC-45C7-A651-3E90DC99C681}" srcOrd="0" destOrd="0" presId="urn:microsoft.com/office/officeart/2005/8/layout/vList4"/>
    <dgm:cxn modelId="{17A996B1-0EBD-4C4E-855D-4BF7293D34A0}" type="presParOf" srcId="{47FC6358-E6EB-41F2-ADC1-447DB416D0B0}" destId="{524675C1-7020-4EFD-BD80-C5393B93725E}" srcOrd="1" destOrd="0" presId="urn:microsoft.com/office/officeart/2005/8/layout/vList4"/>
    <dgm:cxn modelId="{122A2C35-56C4-4313-8B60-7CA1DF983747}" type="presParOf" srcId="{47FC6358-E6EB-41F2-ADC1-447DB416D0B0}" destId="{436FFB8F-694A-4730-82BE-0C6418F6A5D0}" srcOrd="2" destOrd="0" presId="urn:microsoft.com/office/officeart/2005/8/layout/vList4"/>
    <dgm:cxn modelId="{CBB63FAE-1204-4684-A2D4-C3F25561ADBF}" type="presParOf" srcId="{1DFB61A6-5B35-4D36-9AFA-5C216523A878}" destId="{0C6534D2-CAFD-444A-A84E-CD72A44E574E}" srcOrd="7" destOrd="0" presId="urn:microsoft.com/office/officeart/2005/8/layout/vList4"/>
    <dgm:cxn modelId="{39D2E0D8-4630-49C6-86F5-5EF933360D80}" type="presParOf" srcId="{1DFB61A6-5B35-4D36-9AFA-5C216523A878}" destId="{28BC8E3A-617C-400A-BE6A-0EC123D421F1}" srcOrd="8" destOrd="0" presId="urn:microsoft.com/office/officeart/2005/8/layout/vList4"/>
    <dgm:cxn modelId="{C71B04A2-1EEF-4386-BF02-518988BEA419}" type="presParOf" srcId="{28BC8E3A-617C-400A-BE6A-0EC123D421F1}" destId="{D506AA66-11B2-46B6-9AE5-4AF42138D048}" srcOrd="0" destOrd="0" presId="urn:microsoft.com/office/officeart/2005/8/layout/vList4"/>
    <dgm:cxn modelId="{68D84F0F-6D98-4C81-8796-BE1F5D732FD0}" type="presParOf" srcId="{28BC8E3A-617C-400A-BE6A-0EC123D421F1}" destId="{3BFCCBBE-ADD8-44EE-97E3-DED3FFFDFFF5}" srcOrd="1" destOrd="0" presId="urn:microsoft.com/office/officeart/2005/8/layout/vList4"/>
    <dgm:cxn modelId="{8DDD16F1-777B-484D-BF71-5558B18E44B3}" type="presParOf" srcId="{28BC8E3A-617C-400A-BE6A-0EC123D421F1}" destId="{77F97C30-A390-4536-A889-9247757F4448}"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392400-479A-4758-B9AA-6AB23AD9B2B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1A93D76-5696-467D-AF4E-3A7ED2E2463E}">
      <dgm:prSet phldrT="[Text]"/>
      <dgm:spPr>
        <a:ln>
          <a:noFill/>
        </a:ln>
      </dgm:spPr>
      <dgm:t>
        <a:bodyPr/>
        <a:lstStyle/>
        <a:p>
          <a:r>
            <a:rPr lang="en-US" b="1" dirty="0"/>
            <a:t>Your ability</a:t>
          </a:r>
        </a:p>
      </dgm:t>
    </dgm:pt>
    <dgm:pt modelId="{49FB0763-E758-4E6A-B3C2-53B49E5C8F65}" type="parTrans" cxnId="{DD4C2905-18A3-4ACD-81CF-8C29EC097542}">
      <dgm:prSet/>
      <dgm:spPr/>
      <dgm:t>
        <a:bodyPr/>
        <a:lstStyle/>
        <a:p>
          <a:endParaRPr lang="en-US"/>
        </a:p>
      </dgm:t>
    </dgm:pt>
    <dgm:pt modelId="{535A4D3B-9942-4199-B74A-0274E1658964}" type="sibTrans" cxnId="{DD4C2905-18A3-4ACD-81CF-8C29EC097542}">
      <dgm:prSet/>
      <dgm:spPr/>
      <dgm:t>
        <a:bodyPr/>
        <a:lstStyle/>
        <a:p>
          <a:endParaRPr lang="en-US"/>
        </a:p>
      </dgm:t>
    </dgm:pt>
    <dgm:pt modelId="{221940F7-1672-468B-B299-F6E33AFEF291}">
      <dgm:prSet phldrT="[Text]"/>
      <dgm:spPr>
        <a:ln>
          <a:noFill/>
        </a:ln>
      </dgm:spPr>
      <dgm:t>
        <a:bodyPr/>
        <a:lstStyle/>
        <a:p>
          <a:r>
            <a:rPr lang="en-US" b="1" dirty="0"/>
            <a:t>Confidence</a:t>
          </a:r>
        </a:p>
      </dgm:t>
    </dgm:pt>
    <dgm:pt modelId="{9F1F1E5F-33CB-4CD1-B7ED-0D43E71150CF}" type="parTrans" cxnId="{DFCD71E1-D9B0-4178-8D5F-C255F184D247}">
      <dgm:prSet/>
      <dgm:spPr/>
      <dgm:t>
        <a:bodyPr/>
        <a:lstStyle/>
        <a:p>
          <a:endParaRPr lang="en-US"/>
        </a:p>
      </dgm:t>
    </dgm:pt>
    <dgm:pt modelId="{83151E63-4A63-446A-A6CA-598246789CAE}" type="sibTrans" cxnId="{DFCD71E1-D9B0-4178-8D5F-C255F184D247}">
      <dgm:prSet/>
      <dgm:spPr/>
      <dgm:t>
        <a:bodyPr/>
        <a:lstStyle/>
        <a:p>
          <a:endParaRPr lang="en-US"/>
        </a:p>
      </dgm:t>
    </dgm:pt>
    <dgm:pt modelId="{7F7A0829-BE74-42F1-8C87-7CAD5C4E8E0C}">
      <dgm:prSet phldrT="[Text]"/>
      <dgm:spPr>
        <a:ln>
          <a:noFill/>
        </a:ln>
      </dgm:spPr>
      <dgm:t>
        <a:bodyPr/>
        <a:lstStyle/>
        <a:p>
          <a:r>
            <a:rPr lang="en-US" b="1" dirty="0"/>
            <a:t>Accurately perceive</a:t>
          </a:r>
        </a:p>
      </dgm:t>
    </dgm:pt>
    <dgm:pt modelId="{20C53A8E-F188-4ABE-A65C-89DA2FD535EA}" type="parTrans" cxnId="{987BA750-0635-4F16-B5E6-D6320B067858}">
      <dgm:prSet/>
      <dgm:spPr/>
      <dgm:t>
        <a:bodyPr/>
        <a:lstStyle/>
        <a:p>
          <a:endParaRPr lang="en-US"/>
        </a:p>
      </dgm:t>
    </dgm:pt>
    <dgm:pt modelId="{DBDC2FE0-0F01-479E-9A8D-6E6014EC1713}" type="sibTrans" cxnId="{987BA750-0635-4F16-B5E6-D6320B067858}">
      <dgm:prSet/>
      <dgm:spPr/>
      <dgm:t>
        <a:bodyPr/>
        <a:lstStyle/>
        <a:p>
          <a:endParaRPr lang="en-US"/>
        </a:p>
      </dgm:t>
    </dgm:pt>
    <dgm:pt modelId="{FF01BD1A-8584-416C-B4B9-23DC3CCC9494}">
      <dgm:prSet phldrT="[Text]"/>
      <dgm:spPr>
        <a:ln>
          <a:noFill/>
        </a:ln>
      </dgm:spPr>
      <dgm:t>
        <a:bodyPr/>
        <a:lstStyle/>
        <a:p>
          <a:r>
            <a:rPr lang="en-US" b="1" dirty="0"/>
            <a:t>Skills and knowledge</a:t>
          </a:r>
        </a:p>
      </dgm:t>
    </dgm:pt>
    <dgm:pt modelId="{4FF89452-D867-4AB8-998F-9C93555DE73C}" type="parTrans" cxnId="{D2E2A72E-4488-484F-AF3C-ECE18A144676}">
      <dgm:prSet/>
      <dgm:spPr/>
      <dgm:t>
        <a:bodyPr/>
        <a:lstStyle/>
        <a:p>
          <a:endParaRPr lang="en-US"/>
        </a:p>
      </dgm:t>
    </dgm:pt>
    <dgm:pt modelId="{6B3DBBD1-94AF-47A3-8105-9D9719FCAAD9}" type="sibTrans" cxnId="{D2E2A72E-4488-484F-AF3C-ECE18A144676}">
      <dgm:prSet/>
      <dgm:spPr/>
      <dgm:t>
        <a:bodyPr/>
        <a:lstStyle/>
        <a:p>
          <a:endParaRPr lang="en-US"/>
        </a:p>
      </dgm:t>
    </dgm:pt>
    <dgm:pt modelId="{14AB0165-4696-46F0-A1AF-7D691D8E71A9}" type="pres">
      <dgm:prSet presAssocID="{E4392400-479A-4758-B9AA-6AB23AD9B2BE}" presName="diagram" presStyleCnt="0">
        <dgm:presLayoutVars>
          <dgm:dir/>
          <dgm:resizeHandles val="exact"/>
        </dgm:presLayoutVars>
      </dgm:prSet>
      <dgm:spPr/>
    </dgm:pt>
    <dgm:pt modelId="{E77B37AD-06B0-4686-B11B-C67A816F0254}" type="pres">
      <dgm:prSet presAssocID="{C1A93D76-5696-467D-AF4E-3A7ED2E2463E}" presName="node" presStyleLbl="node1" presStyleIdx="0" presStyleCnt="4">
        <dgm:presLayoutVars>
          <dgm:bulletEnabled val="1"/>
        </dgm:presLayoutVars>
      </dgm:prSet>
      <dgm:spPr/>
    </dgm:pt>
    <dgm:pt modelId="{A7ED8C2A-5813-4BB9-8C56-224EFDC2843D}" type="pres">
      <dgm:prSet presAssocID="{535A4D3B-9942-4199-B74A-0274E1658964}" presName="sibTrans" presStyleCnt="0"/>
      <dgm:spPr/>
    </dgm:pt>
    <dgm:pt modelId="{6F82670B-4C0A-4DAD-9066-3F76AF1F9D8D}" type="pres">
      <dgm:prSet presAssocID="{221940F7-1672-468B-B299-F6E33AFEF291}" presName="node" presStyleLbl="node1" presStyleIdx="1" presStyleCnt="4" custLinFactNeighborX="-3199" custLinFactNeighborY="863">
        <dgm:presLayoutVars>
          <dgm:bulletEnabled val="1"/>
        </dgm:presLayoutVars>
      </dgm:prSet>
      <dgm:spPr/>
    </dgm:pt>
    <dgm:pt modelId="{41C297EC-7C6F-45EB-8DAE-4E5D6F6F85FD}" type="pres">
      <dgm:prSet presAssocID="{83151E63-4A63-446A-A6CA-598246789CAE}" presName="sibTrans" presStyleCnt="0"/>
      <dgm:spPr/>
    </dgm:pt>
    <dgm:pt modelId="{2118D3C8-4A50-4DC0-B5C9-C87EDAEDE04B}" type="pres">
      <dgm:prSet presAssocID="{7F7A0829-BE74-42F1-8C87-7CAD5C4E8E0C}" presName="node" presStyleLbl="node1" presStyleIdx="2" presStyleCnt="4">
        <dgm:presLayoutVars>
          <dgm:bulletEnabled val="1"/>
        </dgm:presLayoutVars>
      </dgm:prSet>
      <dgm:spPr/>
    </dgm:pt>
    <dgm:pt modelId="{841A2EC0-1103-443D-A474-C92CE196A882}" type="pres">
      <dgm:prSet presAssocID="{DBDC2FE0-0F01-479E-9A8D-6E6014EC1713}" presName="sibTrans" presStyleCnt="0"/>
      <dgm:spPr/>
    </dgm:pt>
    <dgm:pt modelId="{2851F65E-37F8-4083-8DD7-C57FCD00C3E1}" type="pres">
      <dgm:prSet presAssocID="{FF01BD1A-8584-416C-B4B9-23DC3CCC9494}" presName="node" presStyleLbl="node1" presStyleIdx="3" presStyleCnt="4">
        <dgm:presLayoutVars>
          <dgm:bulletEnabled val="1"/>
        </dgm:presLayoutVars>
      </dgm:prSet>
      <dgm:spPr/>
    </dgm:pt>
  </dgm:ptLst>
  <dgm:cxnLst>
    <dgm:cxn modelId="{DD4C2905-18A3-4ACD-81CF-8C29EC097542}" srcId="{E4392400-479A-4758-B9AA-6AB23AD9B2BE}" destId="{C1A93D76-5696-467D-AF4E-3A7ED2E2463E}" srcOrd="0" destOrd="0" parTransId="{49FB0763-E758-4E6A-B3C2-53B49E5C8F65}" sibTransId="{535A4D3B-9942-4199-B74A-0274E1658964}"/>
    <dgm:cxn modelId="{67A91B14-E85D-42D3-8E1E-4AC4AF36523C}" type="presOf" srcId="{C1A93D76-5696-467D-AF4E-3A7ED2E2463E}" destId="{E77B37AD-06B0-4686-B11B-C67A816F0254}" srcOrd="0" destOrd="0" presId="urn:microsoft.com/office/officeart/2005/8/layout/default"/>
    <dgm:cxn modelId="{311D4920-75BA-48DA-8A4C-2F5018E00381}" type="presOf" srcId="{FF01BD1A-8584-416C-B4B9-23DC3CCC9494}" destId="{2851F65E-37F8-4083-8DD7-C57FCD00C3E1}" srcOrd="0" destOrd="0" presId="urn:microsoft.com/office/officeart/2005/8/layout/default"/>
    <dgm:cxn modelId="{D2E2A72E-4488-484F-AF3C-ECE18A144676}" srcId="{E4392400-479A-4758-B9AA-6AB23AD9B2BE}" destId="{FF01BD1A-8584-416C-B4B9-23DC3CCC9494}" srcOrd="3" destOrd="0" parTransId="{4FF89452-D867-4AB8-998F-9C93555DE73C}" sibTransId="{6B3DBBD1-94AF-47A3-8105-9D9719FCAAD9}"/>
    <dgm:cxn modelId="{B75F3A5F-F7E9-4694-9251-A8195DD16F1A}" type="presOf" srcId="{E4392400-479A-4758-B9AA-6AB23AD9B2BE}" destId="{14AB0165-4696-46F0-A1AF-7D691D8E71A9}" srcOrd="0" destOrd="0" presId="urn:microsoft.com/office/officeart/2005/8/layout/default"/>
    <dgm:cxn modelId="{987BA750-0635-4F16-B5E6-D6320B067858}" srcId="{E4392400-479A-4758-B9AA-6AB23AD9B2BE}" destId="{7F7A0829-BE74-42F1-8C87-7CAD5C4E8E0C}" srcOrd="2" destOrd="0" parTransId="{20C53A8E-F188-4ABE-A65C-89DA2FD535EA}" sibTransId="{DBDC2FE0-0F01-479E-9A8D-6E6014EC1713}"/>
    <dgm:cxn modelId="{89375A56-E347-41DC-87DF-DA89FE9E7335}" type="presOf" srcId="{7F7A0829-BE74-42F1-8C87-7CAD5C4E8E0C}" destId="{2118D3C8-4A50-4DC0-B5C9-C87EDAEDE04B}" srcOrd="0" destOrd="0" presId="urn:microsoft.com/office/officeart/2005/8/layout/default"/>
    <dgm:cxn modelId="{AF2EA0B8-D282-407E-BE92-3E78D0AB0847}" type="presOf" srcId="{221940F7-1672-468B-B299-F6E33AFEF291}" destId="{6F82670B-4C0A-4DAD-9066-3F76AF1F9D8D}" srcOrd="0" destOrd="0" presId="urn:microsoft.com/office/officeart/2005/8/layout/default"/>
    <dgm:cxn modelId="{DFCD71E1-D9B0-4178-8D5F-C255F184D247}" srcId="{E4392400-479A-4758-B9AA-6AB23AD9B2BE}" destId="{221940F7-1672-468B-B299-F6E33AFEF291}" srcOrd="1" destOrd="0" parTransId="{9F1F1E5F-33CB-4CD1-B7ED-0D43E71150CF}" sibTransId="{83151E63-4A63-446A-A6CA-598246789CAE}"/>
    <dgm:cxn modelId="{83F63F3A-0C1C-4596-82E8-90B29344F4F7}" type="presParOf" srcId="{14AB0165-4696-46F0-A1AF-7D691D8E71A9}" destId="{E77B37AD-06B0-4686-B11B-C67A816F0254}" srcOrd="0" destOrd="0" presId="urn:microsoft.com/office/officeart/2005/8/layout/default"/>
    <dgm:cxn modelId="{AC7AD843-1E0F-4109-85B9-AD0865D45B1E}" type="presParOf" srcId="{14AB0165-4696-46F0-A1AF-7D691D8E71A9}" destId="{A7ED8C2A-5813-4BB9-8C56-224EFDC2843D}" srcOrd="1" destOrd="0" presId="urn:microsoft.com/office/officeart/2005/8/layout/default"/>
    <dgm:cxn modelId="{75F47022-B77C-4A55-8298-171004D3FA74}" type="presParOf" srcId="{14AB0165-4696-46F0-A1AF-7D691D8E71A9}" destId="{6F82670B-4C0A-4DAD-9066-3F76AF1F9D8D}" srcOrd="2" destOrd="0" presId="urn:microsoft.com/office/officeart/2005/8/layout/default"/>
    <dgm:cxn modelId="{68BD1FE1-A32E-47A9-A970-E00868629132}" type="presParOf" srcId="{14AB0165-4696-46F0-A1AF-7D691D8E71A9}" destId="{41C297EC-7C6F-45EB-8DAE-4E5D6F6F85FD}" srcOrd="3" destOrd="0" presId="urn:microsoft.com/office/officeart/2005/8/layout/default"/>
    <dgm:cxn modelId="{7849ED93-7BD3-4E1A-BBB4-F64C9484DD65}" type="presParOf" srcId="{14AB0165-4696-46F0-A1AF-7D691D8E71A9}" destId="{2118D3C8-4A50-4DC0-B5C9-C87EDAEDE04B}" srcOrd="4" destOrd="0" presId="urn:microsoft.com/office/officeart/2005/8/layout/default"/>
    <dgm:cxn modelId="{B3795561-6687-4AE0-A5D2-6814EF995FE9}" type="presParOf" srcId="{14AB0165-4696-46F0-A1AF-7D691D8E71A9}" destId="{841A2EC0-1103-443D-A474-C92CE196A882}" srcOrd="5" destOrd="0" presId="urn:microsoft.com/office/officeart/2005/8/layout/default"/>
    <dgm:cxn modelId="{081BFED5-00D8-4EE5-9D57-C81AA52635CB}" type="presParOf" srcId="{14AB0165-4696-46F0-A1AF-7D691D8E71A9}" destId="{2851F65E-37F8-4083-8DD7-C57FCD00C3E1}"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6315F-926F-41AC-B4BB-F28B1B1A6474}">
      <dsp:nvSpPr>
        <dsp:cNvPr id="0" name=""/>
        <dsp:cNvSpPr/>
      </dsp:nvSpPr>
      <dsp:spPr>
        <a:xfrm>
          <a:off x="0" y="0"/>
          <a:ext cx="8229600" cy="837568"/>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Be consistent</a:t>
          </a:r>
        </a:p>
      </dsp:txBody>
      <dsp:txXfrm>
        <a:off x="1729676" y="0"/>
        <a:ext cx="6499923" cy="837568"/>
      </dsp:txXfrm>
    </dsp:sp>
    <dsp:sp modelId="{5153FAAC-B1FA-4B90-A026-18AA5EDA5A50}">
      <dsp:nvSpPr>
        <dsp:cNvPr id="0" name=""/>
        <dsp:cNvSpPr/>
      </dsp:nvSpPr>
      <dsp:spPr>
        <a:xfrm>
          <a:off x="83756" y="83756"/>
          <a:ext cx="1645920" cy="670054"/>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B79FF5-3418-4C93-89EB-2B7D7E5915B7}">
      <dsp:nvSpPr>
        <dsp:cNvPr id="0" name=""/>
        <dsp:cNvSpPr/>
      </dsp:nvSpPr>
      <dsp:spPr>
        <a:xfrm>
          <a:off x="0" y="921325"/>
          <a:ext cx="8229600" cy="837568"/>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Be accountable</a:t>
          </a:r>
        </a:p>
      </dsp:txBody>
      <dsp:txXfrm>
        <a:off x="1729676" y="921325"/>
        <a:ext cx="6499923" cy="837568"/>
      </dsp:txXfrm>
    </dsp:sp>
    <dsp:sp modelId="{CB267530-4B4D-4EB8-BECC-2554A3B44BCB}">
      <dsp:nvSpPr>
        <dsp:cNvPr id="0" name=""/>
        <dsp:cNvSpPr/>
      </dsp:nvSpPr>
      <dsp:spPr>
        <a:xfrm>
          <a:off x="83756" y="1005082"/>
          <a:ext cx="1645920" cy="670054"/>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452B1F-E7E6-4898-944F-641D23709E59}">
      <dsp:nvSpPr>
        <dsp:cNvPr id="0" name=""/>
        <dsp:cNvSpPr/>
      </dsp:nvSpPr>
      <dsp:spPr>
        <a:xfrm>
          <a:off x="0" y="1842650"/>
          <a:ext cx="8229600" cy="837568"/>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Stick to the plan. </a:t>
          </a:r>
        </a:p>
      </dsp:txBody>
      <dsp:txXfrm>
        <a:off x="1729676" y="1842650"/>
        <a:ext cx="6499923" cy="837568"/>
      </dsp:txXfrm>
    </dsp:sp>
    <dsp:sp modelId="{FC3D86F4-3404-4C12-983D-779D04BD98A5}">
      <dsp:nvSpPr>
        <dsp:cNvPr id="0" name=""/>
        <dsp:cNvSpPr/>
      </dsp:nvSpPr>
      <dsp:spPr>
        <a:xfrm>
          <a:off x="83756" y="1926407"/>
          <a:ext cx="1645920" cy="670054"/>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A81F60-D0AC-45C7-A651-3E90DC99C681}">
      <dsp:nvSpPr>
        <dsp:cNvPr id="0" name=""/>
        <dsp:cNvSpPr/>
      </dsp:nvSpPr>
      <dsp:spPr>
        <a:xfrm>
          <a:off x="0" y="2763975"/>
          <a:ext cx="8229600" cy="837568"/>
        </a:xfrm>
        <a:prstGeom prst="roundRect">
          <a:avLst>
            <a:gd name="adj" fmla="val 1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Educate yourself</a:t>
          </a:r>
        </a:p>
      </dsp:txBody>
      <dsp:txXfrm>
        <a:off x="1729676" y="2763975"/>
        <a:ext cx="6499923" cy="837568"/>
      </dsp:txXfrm>
    </dsp:sp>
    <dsp:sp modelId="{524675C1-7020-4EFD-BD80-C5393B93725E}">
      <dsp:nvSpPr>
        <dsp:cNvPr id="0" name=""/>
        <dsp:cNvSpPr/>
      </dsp:nvSpPr>
      <dsp:spPr>
        <a:xfrm>
          <a:off x="83756" y="2847732"/>
          <a:ext cx="1645920" cy="670054"/>
        </a:xfrm>
        <a:prstGeom prst="roundRect">
          <a:avLst>
            <a:gd name="adj" fmla="val 10000"/>
          </a:avLst>
        </a:prstGeom>
        <a:solidFill>
          <a:schemeClr val="accent5">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06AA66-11B2-46B6-9AE5-4AF42138D048}">
      <dsp:nvSpPr>
        <dsp:cNvPr id="0" name=""/>
        <dsp:cNvSpPr/>
      </dsp:nvSpPr>
      <dsp:spPr>
        <a:xfrm>
          <a:off x="0" y="3685300"/>
          <a:ext cx="8229600" cy="837568"/>
        </a:xfrm>
        <a:prstGeom prst="roundRect">
          <a:avLst>
            <a:gd name="adj" fmla="val 10000"/>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Stay physically fit</a:t>
          </a:r>
        </a:p>
      </dsp:txBody>
      <dsp:txXfrm>
        <a:off x="1729676" y="3685300"/>
        <a:ext cx="6499923" cy="837568"/>
      </dsp:txXfrm>
    </dsp:sp>
    <dsp:sp modelId="{3BFCCBBE-ADD8-44EE-97E3-DED3FFFDFFF5}">
      <dsp:nvSpPr>
        <dsp:cNvPr id="0" name=""/>
        <dsp:cNvSpPr/>
      </dsp:nvSpPr>
      <dsp:spPr>
        <a:xfrm>
          <a:off x="83756" y="3769057"/>
          <a:ext cx="1645920" cy="670054"/>
        </a:xfrm>
        <a:prstGeom prst="roundRect">
          <a:avLst>
            <a:gd name="adj" fmla="val 10000"/>
          </a:avLst>
        </a:prstGeom>
        <a:solidFill>
          <a:schemeClr val="accent6">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7B37AD-06B0-4686-B11B-C67A816F025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1" kern="1200" dirty="0"/>
            <a:t>Your ability</a:t>
          </a:r>
        </a:p>
      </dsp:txBody>
      <dsp:txXfrm>
        <a:off x="460905" y="1047"/>
        <a:ext cx="3479899" cy="2087939"/>
      </dsp:txXfrm>
    </dsp:sp>
    <dsp:sp modelId="{6F82670B-4C0A-4DAD-9066-3F76AF1F9D8D}">
      <dsp:nvSpPr>
        <dsp:cNvPr id="0" name=""/>
        <dsp:cNvSpPr/>
      </dsp:nvSpPr>
      <dsp:spPr>
        <a:xfrm>
          <a:off x="4177472" y="19065"/>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1" kern="1200" dirty="0"/>
            <a:t>Confidence</a:t>
          </a:r>
        </a:p>
      </dsp:txBody>
      <dsp:txXfrm>
        <a:off x="4177472" y="19065"/>
        <a:ext cx="3479899" cy="2087939"/>
      </dsp:txXfrm>
    </dsp:sp>
    <dsp:sp modelId="{2118D3C8-4A50-4DC0-B5C9-C87EDAEDE04B}">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1" kern="1200" dirty="0"/>
            <a:t>Accurately perceive</a:t>
          </a:r>
        </a:p>
      </dsp:txBody>
      <dsp:txXfrm>
        <a:off x="460905" y="2436976"/>
        <a:ext cx="3479899" cy="2087939"/>
      </dsp:txXfrm>
    </dsp:sp>
    <dsp:sp modelId="{2851F65E-37F8-4083-8DD7-C57FCD00C3E1}">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1" kern="1200" dirty="0"/>
            <a:t>Skills and knowledge</a:t>
          </a:r>
        </a:p>
      </dsp:txBody>
      <dsp:txXfrm>
        <a:off x="4288794" y="2436976"/>
        <a:ext cx="3479899" cy="208793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0361010-87E5-4E19-BCDD-251968C6D3E0}" type="datetimeFigureOut">
              <a:rPr lang="en-CA"/>
              <a:pPr>
                <a:defRPr/>
              </a:pPr>
              <a:t>2017-07-18</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5B85C93-2734-4362-A768-733DE038264B}" type="slidenum">
              <a:rPr lang="en-CA"/>
              <a:pPr>
                <a:defRPr/>
              </a:pPr>
              <a:t>‹#›</a:t>
            </a:fld>
            <a:endParaRPr lang="en-CA" dirty="0"/>
          </a:p>
        </p:txBody>
      </p:sp>
    </p:spTree>
    <p:extLst>
      <p:ext uri="{BB962C8B-B14F-4D97-AF65-F5344CB8AC3E}">
        <p14:creationId xmlns:p14="http://schemas.microsoft.com/office/powerpoint/2010/main" val="37528097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c-span.or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856452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Emotional Intelligence is a part of you that affects every aspect of your life. Understanding the root causes of your emotions and how to use them can help you to effectively identify who you are and how you interact with others.</a:t>
            </a:r>
          </a:p>
          <a:p>
            <a:r>
              <a:rPr lang="en-US" sz="1200" kern="1200" dirty="0">
                <a:solidFill>
                  <a:schemeClr val="tx1"/>
                </a:solidFill>
                <a:effectLst/>
                <a:latin typeface="+mn-lt"/>
                <a:ea typeface="+mn-ea"/>
                <a:cs typeface="+mn-cs"/>
              </a:rPr>
              <a:t>With Emotional Intelligence being a fairly new branch of psychology, its definition can be found in various theories and models. We are presenting a definition influenced by a few theories, and mainly popularized by Daniel Goleman’s 1995 book </a:t>
            </a:r>
            <a:r>
              <a:rPr lang="en-US" sz="1200" i="1" kern="1200" dirty="0">
                <a:solidFill>
                  <a:schemeClr val="tx1"/>
                </a:solidFill>
                <a:effectLst/>
                <a:latin typeface="+mn-lt"/>
                <a:ea typeface="+mn-ea"/>
                <a:cs typeface="+mn-cs"/>
              </a:rPr>
              <a:t>Emotional Intelligence</a:t>
            </a:r>
            <a:r>
              <a:rPr lang="en-US" sz="1200" kern="1200" dirty="0">
                <a:solidFill>
                  <a:schemeClr val="tx1"/>
                </a:solidFill>
                <a:effectLst/>
                <a:latin typeface="+mn-lt"/>
                <a:ea typeface="+mn-ea"/>
                <a:cs typeface="+mn-cs"/>
              </a:rPr>
              <a:t>.</a:t>
            </a:r>
          </a:p>
          <a:p>
            <a:endParaRPr lang="en-US"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FEA034-543C-4EE0-9847-941FC18604A4}" type="slidenum">
              <a:rPr lang="en-CA" smtClean="0"/>
              <a:pPr eaLnBrk="1" hangingPunct="1"/>
              <a:t>10</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a:t>
            </a:fld>
            <a:endParaRPr lang="en-CA" dirty="0"/>
          </a:p>
        </p:txBody>
      </p:sp>
    </p:spTree>
    <p:extLst>
      <p:ext uri="{BB962C8B-B14F-4D97-AF65-F5344CB8AC3E}">
        <p14:creationId xmlns:p14="http://schemas.microsoft.com/office/powerpoint/2010/main" val="770446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eaLnBrk="1" hangingPunct="1">
              <a:defRPr/>
            </a:pPr>
            <a:r>
              <a:rPr lang="en-US" dirty="0"/>
              <a:t>In order to effectively achieve your overall career objectives or the objectives within a given task, you must use clearly defined methods to carry out those activities. This includes the setting of goals, decision making, planning, and scheduling. Once the tasks are completed, you must evaluate the success of these methods.</a:t>
            </a:r>
          </a:p>
          <a:p>
            <a:pPr eaLnBrk="1" hangingPunct="1">
              <a:defRPr/>
            </a:pPr>
            <a:r>
              <a:rPr lang="en-US" dirty="0"/>
              <a:t>The following is a list of five key points to remember to help you master the art of self-management.</a:t>
            </a:r>
          </a:p>
          <a:p>
            <a:pPr eaLnBrk="1" hangingPunct="1">
              <a:defRPr/>
            </a:pPr>
            <a:r>
              <a:rPr lang="en-US" b="1" dirty="0"/>
              <a:t>Be consistent. </a:t>
            </a:r>
            <a:r>
              <a:rPr lang="en-US" dirty="0"/>
              <a:t>Part of managing oneself is the ability to be stable.</a:t>
            </a:r>
            <a:r>
              <a:rPr lang="en-US" b="1" dirty="0"/>
              <a:t> </a:t>
            </a:r>
            <a:r>
              <a:rPr lang="en-US" dirty="0"/>
              <a:t>The values you hold dear should always be transparent. Always changing can not only cause others to question your beliefs, but it can also cause you to become confused about what you truly believe.</a:t>
            </a:r>
          </a:p>
          <a:p>
            <a:pPr eaLnBrk="1" hangingPunct="1">
              <a:defRPr/>
            </a:pPr>
            <a:r>
              <a:rPr lang="en-US" b="1" dirty="0"/>
              <a:t>Stick to the plan.</a:t>
            </a:r>
            <a:r>
              <a:rPr lang="en-US" dirty="0"/>
              <a:t> If you are scheduled to complete a particular task, do it. Don’t just do it, but make sure it is done in a timely manner. It is easy to feel out of control when you disregard the plan you are to follow.</a:t>
            </a:r>
          </a:p>
          <a:p>
            <a:pPr eaLnBrk="1" hangingPunct="1">
              <a:defRPr/>
            </a:pPr>
            <a:r>
              <a:rPr lang="en-US" b="1" dirty="0"/>
              <a:t>Be accountable.</a:t>
            </a:r>
            <a:r>
              <a:rPr lang="en-US" dirty="0"/>
              <a:t> There are times when things don’t work out as you plan, but you have to be able to admit that and then use your flexibility to get things back on track. The ideal result is that you easily bounce back and complete the task, but even during those times when this is not the case, you are expected to adjust.</a:t>
            </a:r>
          </a:p>
          <a:p>
            <a:pPr eaLnBrk="1" hangingPunct="1">
              <a:defRPr/>
            </a:pPr>
            <a:r>
              <a:rPr lang="en-US" b="1" dirty="0"/>
              <a:t>Educate yourself.</a:t>
            </a:r>
            <a:r>
              <a:rPr lang="en-US" dirty="0"/>
              <a:t> We live in an ever-changing world and you want to be able to keep up with it. Don’t let change pass you by, embrace it. Be an avid reader. Talk and listen to mentors and peers. They may know something that could help you along your journey.</a:t>
            </a:r>
          </a:p>
          <a:p>
            <a:pPr eaLnBrk="1" hangingPunct="1">
              <a:defRPr/>
            </a:pPr>
            <a:r>
              <a:rPr lang="en-US" b="1" dirty="0"/>
              <a:t>Stay physically fit.</a:t>
            </a:r>
            <a:r>
              <a:rPr lang="en-US" dirty="0"/>
              <a:t> Many people don’t think of staying fit when they talk about self-management, but it is a very important part of being able to practice the four preceding points. Exercising your body is just as crucial to self-management as exercising your mind. A body that is not well rested, nutritionally fed, or physically exercised can lead to emotional and physical illnesses.</a:t>
            </a:r>
          </a:p>
          <a:p>
            <a:endParaRPr lang="en-US" sz="1200" b="1" kern="120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define and give examples of the background skills of self-management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Self-Management Skills</a:t>
            </a:r>
          </a:p>
          <a:p>
            <a:r>
              <a:rPr lang="en-US" sz="1200" kern="1200" dirty="0">
                <a:solidFill>
                  <a:schemeClr val="tx1"/>
                </a:solidFill>
                <a:effectLst/>
                <a:latin typeface="+mn-lt"/>
                <a:ea typeface="+mn-ea"/>
                <a:cs typeface="+mn-cs"/>
              </a:rPr>
              <a:t>This exercise allows participants to understand the seven skills that are crucial to successful self-management.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Self-Management Skills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Initially, participants should work individually.</a:t>
            </a:r>
          </a:p>
          <a:p>
            <a:r>
              <a:rPr lang="en-US" sz="1200" kern="1200" dirty="0">
                <a:solidFill>
                  <a:schemeClr val="tx1"/>
                </a:solidFill>
                <a:effectLst/>
                <a:latin typeface="+mn-lt"/>
                <a:ea typeface="+mn-ea"/>
                <a:cs typeface="+mn-cs"/>
              </a:rPr>
              <a:t>Instruct participants to read through the list of skills and write one or two sentences defining each skill. They should then create a scenario when the use of each skill is strongly needed. </a:t>
            </a:r>
          </a:p>
          <a:p>
            <a:r>
              <a:rPr lang="en-US" sz="1200" kern="1200" dirty="0">
                <a:solidFill>
                  <a:schemeClr val="tx1"/>
                </a:solidFill>
                <a:effectLst/>
                <a:latin typeface="+mn-lt"/>
                <a:ea typeface="+mn-ea"/>
                <a:cs typeface="+mn-cs"/>
              </a:rPr>
              <a:t>Once all participants have had the opportunity to complete the assignment, ask two or three volunteers to share their definitions and scenarios with the large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1990, the food chain, Taco Bell decided it wanted to open thousands of new locations, but didn’t have enough managers to oversee the new stores, so they decided to train thousands of entry level workers on how to manage themselves. This training allowed more tenured entry level employees within each store to hire, train, and supervise new employees.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Defining the personal skills associated with self-management can be done as a large group and then scenarios created in smaller groups of three or four.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the lack of self-management negatively impact one’s personal and / or work life?</a:t>
            </a:r>
          </a:p>
          <a:p>
            <a:r>
              <a:rPr lang="en-US" sz="1200" kern="1200" dirty="0">
                <a:solidFill>
                  <a:schemeClr val="tx1"/>
                </a:solidFill>
                <a:effectLst/>
                <a:latin typeface="+mn-lt"/>
                <a:ea typeface="+mn-ea"/>
                <a:cs typeface="+mn-cs"/>
              </a:rPr>
              <a:t>Remind participants to consider adding an item to their action plan.</a:t>
            </a:r>
          </a:p>
          <a:p>
            <a:pPr eaLnBrk="1" hangingPunct="1">
              <a:defRPr/>
            </a:pPr>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3400A8-CB37-46B3-9E7B-8A245C7A4C41}" type="slidenum">
              <a:rPr lang="en-CA" smtClean="0"/>
              <a:pPr eaLnBrk="1" hangingPunct="1"/>
              <a:t>12</a:t>
            </a:fld>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Being ‘aware’ of one’s self is the ability to accurately perceive one’s skills and knowledge, value and responsibilities. It is being confident in what you have to offer, whether it is personally or professionally.</a:t>
            </a:r>
          </a:p>
          <a:p>
            <a:pPr eaLnBrk="1" hangingPunct="1"/>
            <a:r>
              <a:rPr lang="en-US" dirty="0"/>
              <a:t>Self-awareness is not only important for one’s self-esteem, but it is also the first step to the process of full acceptance or change. Without understanding why one thinks the way he thinks or why he acts the way he acts, he may never fully appreciate himself or see the importance of making changes to improve him, if necessary. Self-awareness gives power and a sense of peace or happiness. This newly found strength will more than likely carry over into your work life, how you perform your duties as well as how you interact with others. </a:t>
            </a:r>
          </a:p>
          <a:p>
            <a:pPr eaLnBrk="1" hangingPunct="1"/>
            <a:r>
              <a:rPr lang="en-US" dirty="0"/>
              <a:t>The lack of self-awareness can cause you to not realize your worth in the company or even the quality of the work you perform. This can have an even more dramatic effect when you hold a leadership position. Not only will you have doubts about yourself, but the people you lead will also begin to question your competence, which could ultimately lead to a lack of leadership effectiveness. </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uncover and understand your top five qualities and relate how they may be valuable to the company you work for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Aware are You?</a:t>
            </a:r>
          </a:p>
          <a:p>
            <a:r>
              <a:rPr lang="en-US" sz="1200" kern="1200" dirty="0">
                <a:solidFill>
                  <a:schemeClr val="tx1"/>
                </a:solidFill>
                <a:effectLst/>
                <a:latin typeface="+mn-lt"/>
                <a:ea typeface="+mn-ea"/>
                <a:cs typeface="+mn-cs"/>
              </a:rPr>
              <a:t>Read through the qualities listed on Worksheet Two: How Aware are You? From that list, choose ten qualities that accurately describe you. From those ten, select the top five characteristics that you exhibit the most.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How Aware are You?</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Instructions:</a:t>
            </a:r>
          </a:p>
          <a:p>
            <a:pPr lvl="0"/>
            <a:r>
              <a:rPr lang="en-US" sz="1200" kern="1200" dirty="0">
                <a:solidFill>
                  <a:schemeClr val="tx1"/>
                </a:solidFill>
                <a:effectLst/>
                <a:latin typeface="+mn-lt"/>
                <a:ea typeface="+mn-ea"/>
                <a:cs typeface="+mn-cs"/>
              </a:rPr>
              <a:t>Each participant should read through the qualities listed on the Worksheet and then circle the top ten that describe them.</a:t>
            </a:r>
          </a:p>
          <a:p>
            <a:pPr lvl="0"/>
            <a:r>
              <a:rPr lang="en-US" sz="1200" kern="1200" dirty="0">
                <a:solidFill>
                  <a:schemeClr val="tx1"/>
                </a:solidFill>
                <a:effectLst/>
                <a:latin typeface="+mn-lt"/>
                <a:ea typeface="+mn-ea"/>
                <a:cs typeface="+mn-cs"/>
              </a:rPr>
              <a:t>From the ten circled characteristics, participants should put a star beside the five characteristics that they exhibit the majority of the time.</a:t>
            </a:r>
          </a:p>
          <a:p>
            <a:pPr lvl="0"/>
            <a:r>
              <a:rPr lang="en-US" sz="1200" kern="1200" dirty="0">
                <a:solidFill>
                  <a:schemeClr val="tx1"/>
                </a:solidFill>
                <a:effectLst/>
                <a:latin typeface="+mn-lt"/>
                <a:ea typeface="+mn-ea"/>
                <a:cs typeface="+mn-cs"/>
              </a:rPr>
              <a:t>Divide the group into smaller groups of three or four and allow each participant to share his / her results.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Playwright, August Wilson has a great understanding of self-awareness and how to approach it. Share the following quote by the playwright with the class:</a:t>
            </a:r>
          </a:p>
          <a:p>
            <a:r>
              <a:rPr lang="en-US" sz="1200" kern="1200" dirty="0">
                <a:solidFill>
                  <a:schemeClr val="tx1"/>
                </a:solidFill>
                <a:effectLst/>
                <a:latin typeface="+mn-lt"/>
                <a:ea typeface="+mn-ea"/>
                <a:cs typeface="+mn-cs"/>
              </a:rPr>
              <a:t>‘Confront the dark parts of yourself, and work to banish them with illumination and forgiveness. Your willingness to wrestle with your demons will cause your angels to sing. Use the pain as fuel, as a reminder of your strength.’</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dividing the group into several small groups to discuss results, this can be done corporately.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for you to understand your strongest characteristics?</a:t>
            </a:r>
          </a:p>
          <a:p>
            <a:pPr eaLnBrk="1" hangingPunct="1"/>
            <a:endParaRPr lang="en-US"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6A1D0F4-41E4-4074-BDC0-683DE09ACD45}" type="slidenum">
              <a:rPr lang="en-CA" smtClean="0"/>
              <a:pPr eaLnBrk="1" hangingPunct="1"/>
              <a:t>13</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Self-Regulation is another term for ‘self-control’, which is defined as the ability to control one’s emotions, desires, and behaviors in order to reach a positive outcome. Self-regulation is sometimes difficult because of the phenomenon that it is important to ‘express how you feel’. While this may be partially true, the art to finding the balance between expressing one’s feelings and avoiding unnecessary tension is self-regulation.</a:t>
            </a:r>
          </a:p>
          <a:p>
            <a:pPr eaLnBrk="1" hangingPunct="1"/>
            <a:r>
              <a:rPr lang="en-US" dirty="0"/>
              <a:t>Self-Regulation is a direct reflection of the type of pressure one is experiencing. There are three types of pressure:</a:t>
            </a:r>
          </a:p>
          <a:p>
            <a:pPr eaLnBrk="1" hangingPunct="1"/>
            <a:r>
              <a:rPr lang="en-US" b="1" dirty="0"/>
              <a:t>Good Pressure:</a:t>
            </a:r>
            <a:r>
              <a:rPr lang="en-US" dirty="0"/>
              <a:t> This type of pressure is the result of an aggressive yet non-critical and non-harmful atmosphere. One aspires to be like the people around him / her. This motivation leads to the acquisition of self-regulation.</a:t>
            </a:r>
          </a:p>
          <a:p>
            <a:pPr eaLnBrk="1" hangingPunct="1"/>
            <a:r>
              <a:rPr lang="en-US" b="1" dirty="0"/>
              <a:t>Bad Pressure:</a:t>
            </a:r>
            <a:r>
              <a:rPr lang="en-US" dirty="0"/>
              <a:t> Bad pressure is the when the atmosphere is critical and harmful. One has no motivation and loses self-regulation.</a:t>
            </a:r>
          </a:p>
          <a:p>
            <a:pPr eaLnBrk="1" hangingPunct="1"/>
            <a:r>
              <a:rPr lang="en-US" b="1" dirty="0"/>
              <a:t>No Pressure:</a:t>
            </a:r>
            <a:r>
              <a:rPr lang="en-US" dirty="0"/>
              <a:t> When one is not experiencing any pressure, he/she tends to act based on emotion, since there is no one to compare him/herself to.  </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the best way to respond to unfavorable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Express Yourself</a:t>
            </a:r>
          </a:p>
          <a:p>
            <a:r>
              <a:rPr lang="en-US" sz="1200" kern="1200" dirty="0">
                <a:solidFill>
                  <a:schemeClr val="tx1"/>
                </a:solidFill>
                <a:effectLst/>
                <a:latin typeface="+mn-lt"/>
                <a:ea typeface="+mn-ea"/>
                <a:cs typeface="+mn-cs"/>
              </a:rPr>
              <a:t>This exercise asks participants to respond to scenarios that could be viewed as negative. The key to making this exercise successful is for participants to respond with their first reaction. The other partner will then critique the responses.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Express Yourself</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worksheet and allow them to work in groups of two.</a:t>
            </a:r>
          </a:p>
          <a:p>
            <a:pPr lvl="0"/>
            <a:r>
              <a:rPr lang="en-US" sz="1200" kern="1200" dirty="0">
                <a:solidFill>
                  <a:schemeClr val="tx1"/>
                </a:solidFill>
                <a:effectLst/>
                <a:latin typeface="+mn-lt"/>
                <a:ea typeface="+mn-ea"/>
                <a:cs typeface="+mn-cs"/>
              </a:rPr>
              <a:t>Per the instructions on the worksheet, instruct participants to write down their first response to each scenario.</a:t>
            </a:r>
          </a:p>
          <a:p>
            <a:pPr lvl="0"/>
            <a:r>
              <a:rPr lang="en-US" sz="1200" kern="1200" dirty="0">
                <a:solidFill>
                  <a:schemeClr val="tx1"/>
                </a:solidFill>
                <a:effectLst/>
                <a:latin typeface="+mn-lt"/>
                <a:ea typeface="+mn-ea"/>
                <a:cs typeface="+mn-cs"/>
              </a:rPr>
              <a:t>Once each person has completed the task, allow them to share their responses.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loss of self-control can be a mental, emotional, or physical state. The following is an example of how this lack of control between two members of Congress caused them to set a poor example for the country they represent:</a:t>
            </a:r>
          </a:p>
          <a:p>
            <a:r>
              <a:rPr lang="en-US" sz="1200" u="sng" kern="1200" dirty="0">
                <a:solidFill>
                  <a:schemeClr val="tx1"/>
                </a:solidFill>
                <a:effectLst/>
                <a:latin typeface="+mn-lt"/>
                <a:ea typeface="+mn-ea"/>
                <a:cs typeface="+mn-cs"/>
                <a:hlinkClick r:id="rId3"/>
              </a:rPr>
              <a:t>www.c-span.org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April 9, 1997, a dispute arose between Rep. David Obey (D-WI) and Rep. Tom Delay (R-TX) over references to a newspaper article critical of Rep. Delay. This led to some name-calling and shoving between them in the main aisle of the House floor. A staff member intervened quickly to separate the two.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situations in which self-regulations are most important?</a:t>
            </a:r>
          </a:p>
          <a:p>
            <a:r>
              <a:rPr lang="en-US" sz="1200" kern="1200" dirty="0">
                <a:solidFill>
                  <a:schemeClr val="tx1"/>
                </a:solidFill>
                <a:effectLst/>
                <a:latin typeface="+mn-lt"/>
                <a:ea typeface="+mn-ea"/>
                <a:cs typeface="+mn-cs"/>
              </a:rPr>
              <a:t>Are there instances where self-regulation is not a priority?</a:t>
            </a:r>
          </a:p>
          <a:p>
            <a:pPr eaLnBrk="1" hangingPunct="1">
              <a:spcBef>
                <a:spcPct val="0"/>
              </a:spcBef>
            </a:pPr>
            <a:endParaRPr lang="en-CA"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4E546D2-EC6D-4042-AE93-03702DE07880}" type="slidenum">
              <a:rPr lang="en-CA" smtClean="0"/>
              <a:pPr eaLnBrk="1" hangingPunct="1"/>
              <a:t>14</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Andrew Carnegie said it best with his quote “People who are unable to motivate themselves must be content with mediocrity, no matter how impressive their other talents.” Self-motivation is an essential part of excelling at life. You must learn to motivate yourself because you cannot depend on others to do it for you. You have to know how to encourage yourself regardless of how bad the situation. There are several keys to building self-motivation.</a:t>
            </a:r>
          </a:p>
          <a:p>
            <a:pPr eaLnBrk="1" hangingPunct="1"/>
            <a:r>
              <a:rPr lang="en-US" dirty="0"/>
              <a:t>•	Work towards a cause.</a:t>
            </a:r>
          </a:p>
          <a:p>
            <a:pPr eaLnBrk="1" hangingPunct="1"/>
            <a:r>
              <a:rPr lang="en-US" dirty="0"/>
              <a:t>•	Don’t compare yourself to others.</a:t>
            </a:r>
          </a:p>
          <a:p>
            <a:pPr eaLnBrk="1" hangingPunct="1"/>
            <a:r>
              <a:rPr lang="en-US" dirty="0"/>
              <a:t>•	Make the conscious effort to not give up.</a:t>
            </a:r>
          </a:p>
          <a:p>
            <a:pPr eaLnBrk="1" hangingPunct="1"/>
            <a:r>
              <a:rPr lang="en-US" dirty="0"/>
              <a:t>•	Don’t live in your past failures or successes.</a:t>
            </a:r>
          </a:p>
          <a:p>
            <a:pPr eaLnBrk="1" hangingPunct="1"/>
            <a:r>
              <a:rPr lang="en-US" dirty="0"/>
              <a:t>•	Utilize positive thinking.</a:t>
            </a:r>
          </a:p>
          <a:p>
            <a:pPr eaLnBrk="1" hangingPunct="1"/>
            <a:r>
              <a:rPr lang="en-US" dirty="0"/>
              <a:t>There are times when you may need motivation to get motivated. Positive thinking may not be doing the trick. What should you do? Consider these suggestions:</a:t>
            </a:r>
          </a:p>
          <a:p>
            <a:pPr eaLnBrk="1" hangingPunct="1"/>
            <a:r>
              <a:rPr lang="en-US" dirty="0"/>
              <a:t>•	Write down your plan for improvement.</a:t>
            </a:r>
          </a:p>
          <a:p>
            <a:pPr eaLnBrk="1" hangingPunct="1"/>
            <a:r>
              <a:rPr lang="en-US" dirty="0"/>
              <a:t>•	Briefly think about your past successes.</a:t>
            </a:r>
          </a:p>
          <a:p>
            <a:pPr eaLnBrk="1" hangingPunct="1"/>
            <a:r>
              <a:rPr lang="en-US" dirty="0"/>
              <a:t>•	Read books that promote self-motivation.</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D9B6059-3B0D-46EC-9F21-90E224CC014E}" type="slidenum">
              <a:rPr lang="en-CA" smtClean="0"/>
              <a:pPr eaLnBrk="1" hangingPunct="1"/>
              <a:t>15</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Empathy is sharing in the feelings of others, whether joy or sadness is an admirable trait. In order for empathy to work, a person must first be able to recognize, classify, and understand their own feelings. </a:t>
            </a:r>
          </a:p>
          <a:p>
            <a:pPr eaLnBrk="1" hangingPunct="1"/>
            <a:r>
              <a:rPr lang="en-US" dirty="0"/>
              <a:t>Empathy has been defined by others as:</a:t>
            </a:r>
          </a:p>
          <a:p>
            <a:pPr eaLnBrk="1" hangingPunct="1"/>
            <a:r>
              <a:rPr lang="en-US" b="1" dirty="0"/>
              <a:t>Alvin Goldman</a:t>
            </a:r>
            <a:r>
              <a:rPr lang="en-US" dirty="0"/>
              <a:t>: The ability to put oneself into the mental shoes of another person to understand her emotions and feelings.</a:t>
            </a:r>
          </a:p>
          <a:p>
            <a:pPr eaLnBrk="1" hangingPunct="1"/>
            <a:r>
              <a:rPr lang="en-US" b="1" dirty="0"/>
              <a:t>Martin Hoffman</a:t>
            </a:r>
            <a:r>
              <a:rPr lang="en-US" dirty="0"/>
              <a:t>: An effective response more appropriate to another's situation than one's own</a:t>
            </a:r>
          </a:p>
          <a:p>
            <a:pPr eaLnBrk="1" hangingPunct="1"/>
            <a:r>
              <a:rPr lang="en-US" b="1" dirty="0"/>
              <a:t>Carl Rogers:</a:t>
            </a:r>
            <a:r>
              <a:rPr lang="en-US" dirty="0"/>
              <a:t> To perceive the internal frame of reference of another with accuracy and with the emotional components and meanings which pertain thereto as if one were the person, but without ever losing the "as if" condition. Thus, it means to sense the hurt or the pleasure of another as he senses it and to perceive the causes thereof as he perceives them, but without ever losing the recognition that it is as if I were hurt or pleased and so forth.</a:t>
            </a:r>
          </a:p>
          <a:p>
            <a:pPr eaLnBrk="1" hangingPunct="1"/>
            <a:r>
              <a:rPr lang="en-US" dirty="0"/>
              <a:t>Empathy is most useful when the one empathizing has experienced a variety of feelings. For example, the boss who was once passed over for a promotion generally finds it easier to identify with another person who is passed over for a promotion. Not only is this comforting for the person who is going through the situation, but it’s also good for empathizer because it strengthens their ability to positively react to negative situations.</a:t>
            </a:r>
          </a:p>
          <a:p>
            <a:pPr eaLnBrk="1" hangingPunct="1"/>
            <a:r>
              <a:rPr lang="en-US" dirty="0"/>
              <a:t>It is not as simple as it sounds. The ideal situation would be for a person to express their issues and you empathize with them, but the fact is, people aren’t always as forthcoming with their problems, even though it is obvious that there is something wrong. Since this is the case, you may be forced to ask probing questions or read between the lines of what is said. You can also focus on non-verbal cues such as body language.</a:t>
            </a:r>
          </a:p>
          <a:p>
            <a:pPr eaLnBrk="1" hangingPunct="1"/>
            <a:r>
              <a:rPr lang="en-US" dirty="0"/>
              <a:t> </a:t>
            </a:r>
          </a:p>
          <a:p>
            <a:pPr eaLnBrk="1" hangingPunct="1"/>
            <a:r>
              <a:rPr lang="en-US" dirty="0"/>
              <a:t> ---------------------------------------------- </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the empathetic responses to other’s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Empathy is Key</a:t>
            </a:r>
          </a:p>
          <a:p>
            <a:r>
              <a:rPr lang="en-US" sz="1200" kern="1200" dirty="0">
                <a:solidFill>
                  <a:schemeClr val="tx1"/>
                </a:solidFill>
                <a:effectLst/>
                <a:latin typeface="+mn-lt"/>
                <a:ea typeface="+mn-ea"/>
                <a:cs typeface="+mn-cs"/>
              </a:rPr>
              <a:t>This exercise asks participants to respond to the statements on the worksheet in the most empathetic manner possible.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Empathy is Key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worksheet and allow them to work in groups of two.</a:t>
            </a:r>
          </a:p>
          <a:p>
            <a:pPr lvl="0"/>
            <a:r>
              <a:rPr lang="en-US" sz="1200" kern="1200" dirty="0">
                <a:solidFill>
                  <a:schemeClr val="tx1"/>
                </a:solidFill>
                <a:effectLst/>
                <a:latin typeface="+mn-lt"/>
                <a:ea typeface="+mn-ea"/>
                <a:cs typeface="+mn-cs"/>
              </a:rPr>
              <a:t>Per the instructions on the worksheet, instruct participants to select the most empathetic response to each statement.</a:t>
            </a:r>
          </a:p>
          <a:p>
            <a:pPr lvl="0"/>
            <a:r>
              <a:rPr lang="en-US" sz="1200" kern="1200" dirty="0">
                <a:solidFill>
                  <a:schemeClr val="tx1"/>
                </a:solidFill>
                <a:effectLst/>
                <a:latin typeface="+mn-lt"/>
                <a:ea typeface="+mn-ea"/>
                <a:cs typeface="+mn-cs"/>
              </a:rPr>
              <a:t>Once each person has completed the task, allow each time to share responses with their partner.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times, empathy prompts people to action.</a:t>
            </a:r>
          </a:p>
          <a:p>
            <a:r>
              <a:rPr lang="en-US" sz="1200" kern="1200" dirty="0">
                <a:solidFill>
                  <a:schemeClr val="tx1"/>
                </a:solidFill>
                <a:effectLst/>
                <a:latin typeface="+mn-lt"/>
                <a:ea typeface="+mn-ea"/>
                <a:cs typeface="+mn-cs"/>
              </a:rPr>
              <a:t>In 1979, Pattie Moore, an icon in the design industry noticed that people did not care about the fact that many household appliances were not developed for the use of those who are very young, elderly or disabled. Because of this she launched her own business that created a variety of items, including things that were easy for the elderly to use.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work in groups of two, this exercise can be completed out loud, corporately.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effect does empathy generally have on the person being empathized?</a:t>
            </a:r>
          </a:p>
          <a:p>
            <a:r>
              <a:rPr lang="en-US" sz="1200" kern="1200" dirty="0">
                <a:solidFill>
                  <a:schemeClr val="tx1"/>
                </a:solidFill>
                <a:effectLst/>
                <a:latin typeface="+mn-lt"/>
                <a:ea typeface="+mn-ea"/>
                <a:cs typeface="+mn-cs"/>
              </a:rPr>
              <a:t>What is the difference between empathy and sympathy?</a:t>
            </a:r>
          </a:p>
          <a:p>
            <a:pPr eaLnBrk="1" hangingPunct="1"/>
            <a:endParaRPr lang="en-US"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07C90B-8416-46B8-A08B-9875193C3092}" type="slidenum">
              <a:rPr lang="en-CA" smtClean="0"/>
              <a:pPr eaLnBrk="1" hangingPunct="1"/>
              <a:t>16</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Developing successful Emotional Intelligence begins by understanding your emotions and their meanings. With this understanding, you must uncover productive ways to manage your emotions, then use them to the benefit yourself and others.</a:t>
            </a:r>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27</a:t>
            </a:fld>
            <a:endParaRPr lang="en-CA" dirty="0"/>
          </a:p>
        </p:txBody>
      </p:sp>
    </p:spTree>
    <p:extLst>
      <p:ext uri="{BB962C8B-B14F-4D97-AF65-F5344CB8AC3E}">
        <p14:creationId xmlns:p14="http://schemas.microsoft.com/office/powerpoint/2010/main" val="34762530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The words that people say are only half of the message they are trying to get across. The tone in which they say it, or the emotion tied to their words, is the other half. For example, if your boss says, “We’re going to have to let you go” with the look of concern or in a caring tone of voice, he /she are actually saying, “Unfortunately, we are going to have to let you go.” On the other hand, if your boss makes that statement, trying hard to keep from laughing, he / she could be saying, “Fortunately, we are going to have to let you go.”</a:t>
            </a:r>
          </a:p>
          <a:p>
            <a:pPr eaLnBrk="1" hangingPunct="1"/>
            <a:r>
              <a:rPr lang="en-US" dirty="0"/>
              <a:t>The ability to decide the manner, in which things are being said, lies in your knack of being able to decode the message by looking beyond the words themselves. It is important that you do not allow your emotional state of being to cloud your judgment of what is being said. Focus on the message (verbally and non-verbally) itself in order to accurately perceive the emotions of others.</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the emotion behind the message that is being conveyed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Say What You Mean?</a:t>
            </a:r>
          </a:p>
          <a:p>
            <a:r>
              <a:rPr lang="en-US" sz="1200" kern="1200" dirty="0">
                <a:solidFill>
                  <a:schemeClr val="tx1"/>
                </a:solidFill>
                <a:effectLst/>
                <a:latin typeface="+mn-lt"/>
                <a:ea typeface="+mn-ea"/>
                <a:cs typeface="+mn-cs"/>
              </a:rPr>
              <a:t>This exercise asks participants to practice responding to scenarios using different emotions.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Say What You Mean?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worksheet and allow them to work in groups of two.</a:t>
            </a:r>
          </a:p>
          <a:p>
            <a:pPr lvl="0"/>
            <a:r>
              <a:rPr lang="en-US" sz="1200" kern="1200" dirty="0">
                <a:solidFill>
                  <a:schemeClr val="tx1"/>
                </a:solidFill>
                <a:effectLst/>
                <a:latin typeface="+mn-lt"/>
                <a:ea typeface="+mn-ea"/>
                <a:cs typeface="+mn-cs"/>
              </a:rPr>
              <a:t>Per the instructions on the worksheet, instruct participants to read through the various situations and verbally respond using the specified emotion.</a:t>
            </a:r>
          </a:p>
          <a:p>
            <a:pPr lvl="0"/>
            <a:r>
              <a:rPr lang="en-US" sz="1200" kern="1200" dirty="0">
                <a:solidFill>
                  <a:schemeClr val="tx1"/>
                </a:solidFill>
                <a:effectLst/>
                <a:latin typeface="+mn-lt"/>
                <a:ea typeface="+mn-ea"/>
                <a:cs typeface="+mn-cs"/>
              </a:rPr>
              <a:t>Once each group has completed the task, ask two volunteers to stand in front of the group and role play some of the scenarios.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Perceiving emotions in different cultures.</a:t>
            </a:r>
          </a:p>
          <a:p>
            <a:r>
              <a:rPr lang="en-US" sz="1200" kern="1200" dirty="0">
                <a:solidFill>
                  <a:schemeClr val="tx1"/>
                </a:solidFill>
                <a:effectLst/>
                <a:latin typeface="+mn-lt"/>
                <a:ea typeface="+mn-ea"/>
                <a:cs typeface="+mn-cs"/>
              </a:rPr>
              <a:t>Japan: The key to perceiving emotion is through the eyes.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USA: The key to perceiving emotion is through what is being said.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work in groups of two, this exercise can be done corporately.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hinder you from accurately perceiving another’s emotions?</a:t>
            </a:r>
          </a:p>
          <a:p>
            <a:pPr eaLnBrk="1" hangingPunct="1"/>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AD1A285-C406-4658-A140-12319F700210}" type="slidenum">
              <a:rPr lang="en-CA" smtClean="0"/>
              <a:pPr eaLnBrk="1" hangingPunct="1"/>
              <a:t>28</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‘Use emotions to facilitate thinking’ is such a profound statement. How one feels will determine how he/she views situations. If you are in a happy mood, everyday events don’t seem so bad. On the contrary, if you are not in a happy mood, even the smallest of situations can seem major to you.</a:t>
            </a:r>
          </a:p>
          <a:p>
            <a:pPr eaLnBrk="1" hangingPunct="1"/>
            <a:r>
              <a:rPr lang="en-US" dirty="0"/>
              <a:t>When it comes to the workplace, regardless of your mood, your boss expects you to be a high performer. Make it easy on yourself and ‘choose’ to be in a good mood.</a:t>
            </a:r>
          </a:p>
          <a:p>
            <a:pPr eaLnBrk="1" hangingPunct="1"/>
            <a:r>
              <a:rPr lang="en-US" b="1" dirty="0"/>
              <a:t>Understand Emotional Meanings</a:t>
            </a:r>
          </a:p>
          <a:p>
            <a:pPr eaLnBrk="1" hangingPunct="1"/>
            <a:r>
              <a:rPr lang="en-US" dirty="0"/>
              <a:t>The underlying reason for why you feel the way you do is very important to understand. If you know why you are unhappy, you can either alter the thing that is making you unhappy or consciously tell yourself that ‘thing’ is not worth allowing you to be upset, which can ultimately turn your negative mood into a positive one. Having this understanding can not only be used to internally gauge yourself, but can also help with how you interact with co-workers.</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how and how often the emotion of anger impacts your personal and work life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Angry, Who Me?</a:t>
            </a:r>
          </a:p>
          <a:p>
            <a:r>
              <a:rPr lang="en-US" sz="1200" kern="1200" dirty="0">
                <a:solidFill>
                  <a:schemeClr val="tx1"/>
                </a:solidFill>
                <a:effectLst/>
                <a:latin typeface="+mn-lt"/>
                <a:ea typeface="+mn-ea"/>
                <a:cs typeface="+mn-cs"/>
              </a:rPr>
              <a:t>This exercise asks participants to write several paragraphs responding to a prompt about anger and how it plays a role in their lives.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Angry, Who Me?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worksheet and allow them to work individually.</a:t>
            </a:r>
          </a:p>
          <a:p>
            <a:pPr lvl="0"/>
            <a:r>
              <a:rPr lang="en-US" sz="1200" kern="1200" dirty="0">
                <a:solidFill>
                  <a:schemeClr val="tx1"/>
                </a:solidFill>
                <a:effectLst/>
                <a:latin typeface="+mn-lt"/>
                <a:ea typeface="+mn-ea"/>
                <a:cs typeface="+mn-cs"/>
              </a:rPr>
              <a:t>Per the instructions on the worksheet, instruct participants to write several paragraphs using anger to react to the prompt. Participants will also explain how often anger is their reaction to situations.</a:t>
            </a:r>
          </a:p>
          <a:p>
            <a:pPr lvl="0"/>
            <a:r>
              <a:rPr lang="en-US" sz="1200" kern="1200" dirty="0">
                <a:solidFill>
                  <a:schemeClr val="tx1"/>
                </a:solidFill>
                <a:effectLst/>
                <a:latin typeface="+mn-lt"/>
                <a:ea typeface="+mn-ea"/>
                <a:cs typeface="+mn-cs"/>
              </a:rPr>
              <a:t>Once each person has completed the task, ask two or three volunteers to stand in front of the group and share their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a:t>
            </a:r>
          </a:p>
          <a:p>
            <a:r>
              <a:rPr lang="en-US" sz="1200" kern="1200" dirty="0">
                <a:solidFill>
                  <a:schemeClr val="tx1"/>
                </a:solidFill>
                <a:effectLst/>
                <a:latin typeface="+mn-lt"/>
                <a:ea typeface="+mn-ea"/>
                <a:cs typeface="+mn-cs"/>
              </a:rPr>
              <a:t>‘Emotion always has its roots in the unconscious and manifests itself in the body.’</a:t>
            </a:r>
          </a:p>
          <a:p>
            <a:r>
              <a:rPr lang="en-US" sz="1200" kern="1200" dirty="0">
                <a:solidFill>
                  <a:schemeClr val="tx1"/>
                </a:solidFill>
                <a:effectLst/>
                <a:latin typeface="+mn-lt"/>
                <a:ea typeface="+mn-ea"/>
                <a:cs typeface="+mn-cs"/>
              </a:rPr>
              <a:t>-Author, Irene Claremont de </a:t>
            </a:r>
            <a:r>
              <a:rPr lang="en-US" sz="1200" kern="1200" dirty="0" err="1">
                <a:solidFill>
                  <a:schemeClr val="tx1"/>
                </a:solidFill>
                <a:effectLst/>
                <a:latin typeface="+mn-lt"/>
                <a:ea typeface="+mn-ea"/>
                <a:cs typeface="+mn-cs"/>
              </a:rPr>
              <a:t>Castillejo</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independently write the assignment, ask participants to give a verbal account.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understanding what invokes certain emotions benefit you?</a:t>
            </a:r>
          </a:p>
          <a:p>
            <a:pPr eaLnBrk="1" hangingPunct="1"/>
            <a:endParaRPr 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D42B93-66CC-48A6-8294-DF81E2E6CB6C}" type="slidenum">
              <a:rPr lang="en-CA" smtClean="0"/>
              <a:pPr eaLnBrk="1" hangingPunct="1"/>
              <a:t>29</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1618922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Knowing what emotion you are exhibiting or understanding the reason for that emotion is not enough to manage your emotions. Managing your emotions is a conscious and active task. This can be done in several ways. The overall goal is to establish strategies that utilize your emotions to help accomplish a goal rather than allowing your emotions to use you to create a futile outcome.</a:t>
            </a:r>
          </a:p>
          <a:p>
            <a:pPr eaLnBrk="1" hangingPunct="1"/>
            <a:r>
              <a:rPr lang="en-US" dirty="0"/>
              <a:t>It is important to remember that your emotions are not the ‘enemy’. They contain valuable information that if used properly, can help you make sound decisions.</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your natural reaction to circumstances and understand alternatives to your response that can produce a positive outcome.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You Feel?</a:t>
            </a:r>
          </a:p>
          <a:p>
            <a:r>
              <a:rPr lang="en-US" sz="1200" kern="1200" dirty="0">
                <a:solidFill>
                  <a:schemeClr val="tx1"/>
                </a:solidFill>
                <a:effectLst/>
                <a:latin typeface="+mn-lt"/>
                <a:ea typeface="+mn-ea"/>
                <a:cs typeface="+mn-cs"/>
              </a:rPr>
              <a:t>This exercise asks participants to read through various situations and write their natural responses to them. Participants will then note other ways they could have responded.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How Do You Feel?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worksheet and allow them to work individually.</a:t>
            </a:r>
          </a:p>
          <a:p>
            <a:pPr lvl="0"/>
            <a:r>
              <a:rPr lang="en-US" sz="1200" kern="1200" dirty="0">
                <a:solidFill>
                  <a:schemeClr val="tx1"/>
                </a:solidFill>
                <a:effectLst/>
                <a:latin typeface="+mn-lt"/>
                <a:ea typeface="+mn-ea"/>
                <a:cs typeface="+mn-cs"/>
              </a:rPr>
              <a:t>Per the instructions on the worksheet, instruct participants to write their first reaction to the scenarios and one or two other ways they could respond.</a:t>
            </a:r>
          </a:p>
          <a:p>
            <a:pPr lvl="0"/>
            <a:r>
              <a:rPr lang="en-US" sz="1200" kern="1200" dirty="0">
                <a:solidFill>
                  <a:schemeClr val="tx1"/>
                </a:solidFill>
                <a:effectLst/>
                <a:latin typeface="+mn-lt"/>
                <a:ea typeface="+mn-ea"/>
                <a:cs typeface="+mn-cs"/>
              </a:rPr>
              <a:t>Once each person has completed the task, ask two or three volunteers to stand in front of the group and share their results.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purpose of anger is to let us know that something in our life needs changing and to provide the energy to make a change.’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‘Worry is not the symptom of a problematic life; it's the problem. Situations pass that make our life difficult; it's the worry that stay's with us that makes us ultimately unhappy.’ The above quotes are from motivational speaker, Garrison Wynn.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independently write the assignment, ask several volunteers to corporately share their reactions.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positive and /or negative effects can your first reaction to a problem have on you or others?</a:t>
            </a:r>
          </a:p>
          <a:p>
            <a:pPr eaLnBrk="1" hangingPunct="1"/>
            <a:endParaRPr 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3F946B2-786B-4E04-AD52-E34D939FD028}" type="slidenum">
              <a:rPr lang="en-CA" smtClean="0"/>
              <a:pPr eaLnBrk="1" hangingPunct="1"/>
              <a:t>30</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One of the best ways to ensure someone that you are truly listening to what they are saying is to intently listen. To some this may sound like common sense, but it is a skill that is seldom mastered. Usually when engaged in a conversation, the listener is multitasking. They are listening with one part of the brain and preparing a response with the other. It is painfully obvious when a person is not wholeheartedly interested in what someone else has to say. Not only does this make the listener look uncaring, but it may also influence the speaker to go elsewhere when he needs to speak about matters.</a:t>
            </a:r>
          </a:p>
          <a:p>
            <a:pPr eaLnBrk="1" hangingPunct="1"/>
            <a:r>
              <a:rPr lang="en-US" dirty="0"/>
              <a:t>Whether you are in a leadership role or an individual contributor, strong listening skills are essential to your success. Hearing something other than what is being said or trying to think of what to say while the speaker is talking, can have dire consequences. Regardless of the industry you work in, focused listening is a great skill to sharpen.</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whether or not you are a focused listener. If not, decide what changes need to be made.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practice listening to what others say and show that he / she understands.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Timer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participants into groups of two.</a:t>
            </a:r>
          </a:p>
          <a:p>
            <a:pPr lvl="0"/>
            <a:r>
              <a:rPr lang="en-US" sz="1200" kern="1200" dirty="0">
                <a:solidFill>
                  <a:schemeClr val="tx1"/>
                </a:solidFill>
                <a:effectLst/>
                <a:latin typeface="+mn-lt"/>
                <a:ea typeface="+mn-ea"/>
                <a:cs typeface="+mn-cs"/>
              </a:rPr>
              <a:t>When the instructor tells everyone to begin, the first partner will speak, non-stop for three minutes on their topic of choice. At the end of the three minutes, the instructor will yell, ‘Time’. The listening partner must then say in his or her own words the main theme of the speaker’s monologue. The facilitator will then reset the timer and allow the listening partner to take on the role of the speaker and talk for three minutes on the topic of his or her choice. At the end of three minutes, the listening partner must recite in his or her own words what was said.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Being a strong listener does not only prove to the speaker that you are concerned about what is being said, but  according to John Marshall, former American statesman:</a:t>
            </a:r>
          </a:p>
          <a:p>
            <a:r>
              <a:rPr lang="en-US" sz="1200" kern="1200" dirty="0">
                <a:solidFill>
                  <a:schemeClr val="tx1"/>
                </a:solidFill>
                <a:effectLst/>
                <a:latin typeface="+mn-lt"/>
                <a:ea typeface="+mn-ea"/>
                <a:cs typeface="+mn-cs"/>
              </a:rPr>
              <a:t>‘To listen well is as powerful a means of communication and influence as to talk well.’</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work in groups of two, this assignment can be completed corporately.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defines ‘focused listening’? What does ‘focused listening’ not consist of?</a:t>
            </a:r>
          </a:p>
          <a:p>
            <a:pPr eaLnBrk="1" hangingPunct="1"/>
            <a:endParaRPr lang="en-US"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E636A6-D6EF-4A51-8456-0E405397536D}" type="slidenum">
              <a:rPr lang="en-CA" smtClean="0"/>
              <a:pPr eaLnBrk="1" hangingPunct="1"/>
              <a:t>38</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eaLnBrk="1" hangingPunct="1">
              <a:defRPr/>
            </a:pPr>
            <a:r>
              <a:rPr lang="en-US" dirty="0"/>
              <a:t>Asking probing questions is a component that goes hand-in-hand with focused listening. Rarely does someone truly understand everything another is saying without at least asking a couple of probing questions. The key is to not ask questions for the sake of asking questions, or ask questions that do not relate to the conversation. For example, Amy talks to Michelle about a project they are going to work on together. The goal of the project is to create a high school lesson plan for a literature teacher. Michelle has never created a lesson plan and has no idea of what is included in one. The conversation is as follows:</a:t>
            </a:r>
          </a:p>
          <a:p>
            <a:pPr eaLnBrk="1" hangingPunct="1">
              <a:defRPr/>
            </a:pPr>
            <a:r>
              <a:rPr lang="en-US" dirty="0"/>
              <a:t>Amy:  Hi Michelle. Today we are going to prepare a lesson plan for a high school literature teacher. This lesson is for the book, Teaching to Transgress: Education as the Practice of Freedom. It is not necessary for you to read the book. We have a summary and analysis for each chapter, which is sufficient to develop the plan. There are several sections of the lesson plan that we have to write and it has a non-negotiable deadline.</a:t>
            </a:r>
          </a:p>
          <a:p>
            <a:pPr eaLnBrk="1" hangingPunct="1">
              <a:defRPr/>
            </a:pPr>
            <a:r>
              <a:rPr lang="en-US" dirty="0"/>
              <a:t>Michelle:  Great, Amy. I look forward to writing the lesson plan with you; however, I have several questions:</a:t>
            </a:r>
          </a:p>
          <a:p>
            <a:pPr eaLnBrk="1" hangingPunct="1">
              <a:defRPr/>
            </a:pPr>
            <a:r>
              <a:rPr lang="en-US" dirty="0"/>
              <a:t>•	Specifically, what are the sections that we must create?</a:t>
            </a:r>
          </a:p>
          <a:p>
            <a:pPr eaLnBrk="1" hangingPunct="1">
              <a:defRPr/>
            </a:pPr>
            <a:r>
              <a:rPr lang="en-US" dirty="0"/>
              <a:t>•	Is there a template or certain grammatical rules that we must follow?</a:t>
            </a:r>
          </a:p>
          <a:p>
            <a:pPr eaLnBrk="1" hangingPunct="1">
              <a:defRPr/>
            </a:pPr>
            <a:r>
              <a:rPr lang="en-US" dirty="0"/>
              <a:t>•	In what format do we complete the lesson plan?</a:t>
            </a:r>
          </a:p>
          <a:p>
            <a:pPr eaLnBrk="1" hangingPunct="1">
              <a:defRPr/>
            </a:pPr>
            <a:r>
              <a:rPr lang="en-US" dirty="0"/>
              <a:t>•	What is the final due date?</a:t>
            </a:r>
          </a:p>
          <a:p>
            <a:pPr eaLnBrk="1" hangingPunct="1">
              <a:defRPr/>
            </a:pPr>
            <a:r>
              <a:rPr lang="en-US" dirty="0"/>
              <a:t>Amy felt like she adequately described the assignment and how it should be bone, but because Michelle was listening carefully, she had the opportunity to ask several probing questions to gain a better understanding of what was to be done.</a:t>
            </a:r>
          </a:p>
          <a:p>
            <a:pPr eaLnBrk="1" hangingPunct="1">
              <a:defRPr/>
            </a:pPr>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A7FBE34-A92E-4D69-9F6E-4A855B1F2163}" type="slidenum">
              <a:rPr lang="en-CA" smtClean="0"/>
              <a:pPr eaLnBrk="1" hangingPunct="1"/>
              <a:t>39</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When speaking to another, the one rule you want to always observe is that you are being honest about what you are saying. This can be somewhat of a challenge because we are taught to speak with diplomacy…being politically correct, especially in the business-world. While this is true, it is still necessary to make sure you are not sugar-coating or dancing around an issue, as this can cloud the meaning of what is being communicated. Effective communication does not require the speaker to repeat or continuously restate what is being said.</a:t>
            </a:r>
          </a:p>
          <a:p>
            <a:pPr eaLnBrk="1" hangingPunct="1"/>
            <a:r>
              <a:rPr lang="en-US" dirty="0"/>
              <a:t>Even though sometimes one is as honest or clear as he / she could possibly be, it takes a little more work to relay the message. The ability to be flexible in your speech, whether to make your meaning more clear or to ‘show off’ that diplomacy you have been working so hard at, is significant for verbal communication success.</a:t>
            </a:r>
          </a:p>
          <a:p>
            <a:pPr eaLnBrk="1" hangingPunct="1"/>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847E974-7720-4134-B27E-27619FC5AC81}" type="slidenum">
              <a:rPr lang="en-CA" smtClean="0"/>
              <a:pPr eaLnBrk="1" hangingPunct="1"/>
              <a:t>40</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The saying, ‘Actions speak louder than words’ is so true in the world of business. It is easy to shower someone with promises, but when it is time to perform, if the actions do not measure up to the words spoken, the words spoken will be forgotten.</a:t>
            </a:r>
          </a:p>
          <a:p>
            <a:pPr eaLnBrk="1" hangingPunct="1"/>
            <a:r>
              <a:rPr lang="en-US" dirty="0"/>
              <a:t>The use of body language can have both positive and negative effects. The thing to remember about body language is that if you are not conscious of what your body is doing while you are talking, the wrong message could be conveyed. For example, if you are smiling while giving someone condolences on the loss of their loved one, that could be construed as inappropriate and your words insincere. On the other hand, if you are congratulating someone on a job well done, but do so with a frown on your face, you could appear to be unhappy for the person.</a:t>
            </a:r>
          </a:p>
          <a:p>
            <a:pPr eaLnBrk="1" hangingPunct="1"/>
            <a:r>
              <a:rPr lang="en-US" b="1" dirty="0"/>
              <a:t>The signals you send to others.</a:t>
            </a:r>
            <a:endParaRPr lang="en-US" dirty="0"/>
          </a:p>
          <a:p>
            <a:pPr eaLnBrk="1" hangingPunct="1"/>
            <a:r>
              <a:rPr lang="en-US" dirty="0"/>
              <a:t>Sending non-verbal signals to someone can be a great way to reinforce that which you’ve verbally spoken. It can also be used as a tool to further explain what you’re trying to say. However, it can be a way of confusing the listener.  So, this can be a valuable skill as long as you are conscious of it and have trained it to have a positive effect rather than using it as an uncertain form of communication.</a:t>
            </a:r>
          </a:p>
          <a:p>
            <a:pPr eaLnBrk="1" hangingPunct="1"/>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8C40069-1280-425B-A015-497620A388F3}" type="slidenum">
              <a:rPr lang="en-CA" smtClean="0"/>
              <a:pPr eaLnBrk="1" hangingPunct="1"/>
              <a:t>48</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The manner in which you say something could be the factor that determines what the listener hears. It is important to be aware of your emotions, body language, tone, speed, and pitch when you speak. It may sound like a lot of work and until it becomes second nature, it may be, but consistently doing so can produce a favorable outcome. It is possible to send the wrong message without intentionally doing it, so be careful. An innocent request such as ‘Please shred that document’ can sound like a rude command.</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if you are aware of how you speak and if so, what message you are getting across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Heard You Say…</a:t>
            </a:r>
          </a:p>
          <a:p>
            <a:r>
              <a:rPr lang="en-US" sz="1200" kern="1200" dirty="0">
                <a:solidFill>
                  <a:schemeClr val="tx1"/>
                </a:solidFill>
                <a:effectLst/>
                <a:latin typeface="+mn-lt"/>
                <a:ea typeface="+mn-ea"/>
                <a:cs typeface="+mn-cs"/>
              </a:rPr>
              <a:t>This exercise asks participants to read several statements to one another in different tones and allow the listener to describe the tone they heard.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I Heard You Say…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handout and allow them to work in groups of two.</a:t>
            </a:r>
          </a:p>
          <a:p>
            <a:pPr lvl="0"/>
            <a:r>
              <a:rPr lang="en-US" sz="1200" kern="1200" dirty="0">
                <a:solidFill>
                  <a:schemeClr val="tx1"/>
                </a:solidFill>
                <a:effectLst/>
                <a:latin typeface="+mn-lt"/>
                <a:ea typeface="+mn-ea"/>
                <a:cs typeface="+mn-cs"/>
              </a:rPr>
              <a:t>Per the instructions on the worksheet, instruct participants to take turns reading through the statements and explain to each other how they interpret the message.</a:t>
            </a:r>
          </a:p>
          <a:p>
            <a:pPr lvl="0"/>
            <a:r>
              <a:rPr lang="en-US" sz="1200" kern="1200" dirty="0">
                <a:solidFill>
                  <a:schemeClr val="tx1"/>
                </a:solidFill>
                <a:effectLst/>
                <a:latin typeface="+mn-lt"/>
                <a:ea typeface="+mn-ea"/>
                <a:cs typeface="+mn-cs"/>
              </a:rPr>
              <a:t>Once each group has completed the task, ask two volunteers to stand in front of the group and role play.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effects of one’s words can so times go further than they may know. White House Correspondent, Helen Thomas abruptly retired after 50 years of serving due to a controversial remark she made about Israel, which was later posted online.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work in groups of two, this exercise can be done corporately.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tone affect a spoken message?</a:t>
            </a:r>
          </a:p>
          <a:p>
            <a:pPr eaLnBrk="1" hangingPunct="1"/>
            <a:endParaRPr lang="en-US"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BB3A960-A798-490D-972D-3E80DED05BB9}" type="slidenum">
              <a:rPr lang="en-CA" smtClean="0"/>
              <a:pPr eaLnBrk="1" hangingPunct="1"/>
              <a:t>49</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The terms Social management and responsibility refer to a group or organization’s participation in environmental, ethical, and social issues outside of the organization itself. ‘Outside of the organization’ can refer to issues at the country level, B2B (Business to Business) level or even the individual development of the members within the group or organization.</a:t>
            </a:r>
          </a:p>
          <a:p>
            <a:pPr eaLnBrk="1" hangingPunct="1"/>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858A0D-E300-4466-9AFA-59F728403B00}" type="slidenum">
              <a:rPr lang="en-CA" smtClean="0"/>
              <a:pPr eaLnBrk="1" hangingPunct="1"/>
              <a:t>56</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Emotional intelligence is “</a:t>
            </a:r>
            <a:r>
              <a:rPr lang="en-US" i="1" dirty="0"/>
              <a:t>the ability to perceive emotions, to access and generate emotions so as to assist thought, to understand emotions and emotional knowledge, and to reflectively regulate emotions so as to promote emotional and intellectual growth</a:t>
            </a:r>
            <a:r>
              <a:rPr lang="en-US" dirty="0"/>
              <a:t> (Mayer-Salovey, Four Branch Model of Emotional Intelligence)</a:t>
            </a:r>
            <a:r>
              <a:rPr lang="en-US" i="1" dirty="0"/>
              <a:t>.</a:t>
            </a:r>
            <a:endParaRPr lang="en-US" dirty="0"/>
          </a:p>
          <a:p>
            <a:pPr eaLnBrk="1" hangingPunct="1"/>
            <a:r>
              <a:rPr lang="en-US" dirty="0"/>
              <a:t>Focusing on the importance of Emotional Intelligence and developing EI skills serves many benefits. Specifically, it affects one decision-making ability, relationships, and health.</a:t>
            </a:r>
          </a:p>
          <a:p>
            <a:pPr eaLnBrk="1" hangingPunct="1"/>
            <a:r>
              <a:rPr lang="en-US" b="1" dirty="0"/>
              <a:t>Decision-making. </a:t>
            </a:r>
            <a:r>
              <a:rPr lang="en-US" dirty="0"/>
              <a:t>Having an awareness of your emotions, where they come from and what they mean, can allow you to take a more rational, well-planned approach to how you are going to make a specific decision.</a:t>
            </a:r>
          </a:p>
          <a:p>
            <a:pPr eaLnBrk="1" hangingPunct="1"/>
            <a:r>
              <a:rPr lang="en-US" b="1" dirty="0"/>
              <a:t>Relationships.</a:t>
            </a:r>
            <a:r>
              <a:rPr lang="en-US" dirty="0"/>
              <a:t> When one is able to understand why they are the way they are and why they react to things the way they do, they tend to gain more of an appreciation for others and who they are, which can in turn lead to stronger relationships, business and personal.</a:t>
            </a:r>
          </a:p>
          <a:p>
            <a:pPr eaLnBrk="1" hangingPunct="1"/>
            <a:r>
              <a:rPr lang="en-US" b="1" dirty="0"/>
              <a:t>Health. </a:t>
            </a:r>
            <a:r>
              <a:rPr lang="en-US" dirty="0"/>
              <a:t>Many times, internal turmoil expresses itself as physical illnesses. Always harboring negative emotions can lead to higher stress levels in the body, which can temporarily or fatally damage it.</a:t>
            </a:r>
          </a:p>
          <a:p>
            <a:pPr eaLnBrk="1" hangingPunct="1">
              <a:spcBef>
                <a:spcPct val="0"/>
              </a:spcBef>
            </a:pPr>
            <a:endParaRPr lang="en-CA"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F8F3E8F-E6A7-43C8-ACE5-450A6BEAC4A7}" type="slidenum">
              <a:rPr lang="en-CA" smtClean="0"/>
              <a:pPr eaLnBrk="1" hangingPunct="1"/>
              <a:t>57</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As a child, it may be acceptable to ‘act out your emotions’ to get your point across, but when you become an adult it is frowned upon and certainly not appropriate in the work place. Emotions will never go away, but that is not an excuse to say, do and behave anyway we want to. It is important to understand your emotions, what they are, and why you feel that way, and then share your feelings via positive and constructive conversation.</a:t>
            </a:r>
          </a:p>
          <a:p>
            <a:pPr eaLnBrk="1" hangingPunct="1"/>
            <a:r>
              <a:rPr lang="en-US" dirty="0"/>
              <a:t>When in a leadership role, you may encounter several opportunities to express yourself, whether it is praising a worker for a job well done, or reprimanding an employee for not meeting deadline. But the key to making sure you articulate your emotions in an effective and efficient manner is to channel those emotions so that your message comes across as firm but professional.</a:t>
            </a:r>
          </a:p>
          <a:p>
            <a:pPr eaLnBrk="1" hangingPunct="1"/>
            <a:r>
              <a:rPr lang="en-US" dirty="0"/>
              <a:t> </a:t>
            </a:r>
          </a:p>
          <a:p>
            <a:pPr eaLnBrk="1" hangingPunct="1"/>
            <a:r>
              <a:rPr lang="en-US" dirty="0"/>
              <a:t>----------------------------------------------</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how effectively you can express yourself without the use of words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select a card from the instructor that lists an emotion (i.e. happy, sad). It is up to the person who selected the card to portray that emotion with facial expressions and body language, but no words.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Several index cards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one emotion on each card.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large group activity.</a:t>
            </a:r>
          </a:p>
          <a:p>
            <a:pPr lvl="0"/>
            <a:r>
              <a:rPr lang="en-US" sz="1200" kern="1200" dirty="0">
                <a:solidFill>
                  <a:schemeClr val="tx1"/>
                </a:solidFill>
                <a:effectLst/>
                <a:latin typeface="+mn-lt"/>
                <a:ea typeface="+mn-ea"/>
                <a:cs typeface="+mn-cs"/>
              </a:rPr>
              <a:t>The instructor will call one person to the front of the group. The participant will select one card from the stack and show that card to the instructor, then turn it face down.</a:t>
            </a:r>
          </a:p>
          <a:p>
            <a:pPr lvl="0"/>
            <a:r>
              <a:rPr lang="en-US" sz="1200" kern="1200" dirty="0">
                <a:solidFill>
                  <a:schemeClr val="tx1"/>
                </a:solidFill>
                <a:effectLst/>
                <a:latin typeface="+mn-lt"/>
                <a:ea typeface="+mn-ea"/>
                <a:cs typeface="+mn-cs"/>
              </a:rPr>
              <a:t>Participant will then try to get the other participants to guess the emotion through the use of facial expressions and body language. Participant is not allowed to use any words (verbally or sign language).</a:t>
            </a:r>
          </a:p>
          <a:p>
            <a:pPr lvl="0"/>
            <a:r>
              <a:rPr lang="en-US" sz="1200" kern="1200" dirty="0">
                <a:solidFill>
                  <a:schemeClr val="tx1"/>
                </a:solidFill>
                <a:effectLst/>
                <a:latin typeface="+mn-lt"/>
                <a:ea typeface="+mn-ea"/>
                <a:cs typeface="+mn-cs"/>
              </a:rPr>
              <a:t>Once a participant from the audience correctly guesses the emotion, another volunteer goes to the front and the game begins again.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Instructor: Share your personal experience with Emotional Intelligence and how it has evolved over time.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completing this assignment corporately, the instructor can divide participants into groups of three. One person will be the facilitator, one the actor and one the guesser. The game will continue until each person has had the opportunity to play each role.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benefits of Emotional Intelligence?</a:t>
            </a:r>
          </a:p>
          <a:p>
            <a:pPr eaLnBrk="1" hangingPunct="1"/>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E798B71-8F71-4182-A93B-865445467ABE}" type="slidenum">
              <a:rPr lang="en-CA" smtClean="0"/>
              <a:pPr eaLnBrk="1" hangingPunct="1"/>
              <a:t>58</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If you ever want to understand the type of person you are and how you behave, ask other people. It is easy to justify the things you do, so much so that it seems like everything you do is perfect. If you take an honest look at yourself, you would probably say not only is this perfection untrue for you, but it is unattainable for all.</a:t>
            </a:r>
          </a:p>
          <a:p>
            <a:pPr eaLnBrk="1" hangingPunct="1"/>
            <a:r>
              <a:rPr lang="en-US" dirty="0"/>
              <a:t>Talk to your boss, co-workers or friends about how they view you. If someone says, ‘When everything is good you are a nice person, but if something doesn’t go your way, you have an explosive temper’, don’t get upset and don’t automatically say that it is untrue. Gaining this insight is a valuable tool for you to help regulate your emotions. Your emotions and how you express them is your responsibility. If you don’t like it, fix it.</a:t>
            </a:r>
          </a:p>
          <a:p>
            <a:pPr eaLnBrk="1" hangingPunct="1"/>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810694B-86B2-4F8F-8DEC-941885119248}" type="slidenum">
              <a:rPr lang="en-CA" smtClean="0"/>
              <a:pPr eaLnBrk="1" hangingPunct="1"/>
              <a:t>66</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8769479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Self-management can sometimes be a hard quality to tame when self-awareness produces a very arrogant and self-centered result. The strength to self-management and self-awareness lies in the balance between the two. Understanding who you are, the role you play, authority you possess are all very important, but when these things overshadow your ability to be consistent and accountable, this could cause a poor outcome. By the same token, if one lacks understanding of whom they are and their importance, this could also hinder their ability to be consistent and accountable. People who are aware of their methods of dealing with conflict and understand the bearing of their way of doing things aren’t as likely to make matters worse than those who are not aware of themselves.</a:t>
            </a:r>
          </a:p>
          <a:p>
            <a:pPr eaLnBrk="1" hangingPunct="1"/>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AC50C8C-9F84-4F12-B693-6856A60DE14A}" type="slidenum">
              <a:rPr lang="en-CA" smtClean="0"/>
              <a:pPr eaLnBrk="1" hangingPunct="1"/>
              <a:t>67</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Compromise is an unavoidable part of dealing with others in both the business world and in personal relationships. The ideal situation would be that everyone agrees with everything you say, but that is highly unlikely. Unless you live in a society that does not value diplomacy, this is a skill that will present plenty of opportunities for you to master it.</a:t>
            </a:r>
          </a:p>
          <a:p>
            <a:pPr eaLnBrk="1" hangingPunct="1"/>
            <a:r>
              <a:rPr lang="en-US" dirty="0"/>
              <a:t>This can be even more of an issue when you are in a position of less influence. You may be expected to compromise at a greater level or even expected to follow the lead of your superiors, without regard to your own feelings or opinions. In either case, learning how to have your beliefs, while accepting the ideas of others and not causing tension in the relationship is crucial to your success in the work place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how effectively you can compromise your beliefs without losing them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read through several scenarios and list one solution that promotes the concept of compromise.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To Be or Not to Be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participants into groups of two.</a:t>
            </a:r>
          </a:p>
          <a:p>
            <a:pPr lvl="0"/>
            <a:r>
              <a:rPr lang="en-US" sz="1200" kern="1200" dirty="0">
                <a:solidFill>
                  <a:schemeClr val="tx1"/>
                </a:solidFill>
                <a:effectLst/>
                <a:latin typeface="+mn-lt"/>
                <a:ea typeface="+mn-ea"/>
                <a:cs typeface="+mn-cs"/>
              </a:rPr>
              <a:t>The first volunteer will read Scenarios #1 and #2 and offer a solution that brings the two perspectives of the scenario to a compromise. </a:t>
            </a:r>
          </a:p>
          <a:p>
            <a:pPr lvl="0"/>
            <a:r>
              <a:rPr lang="en-US" sz="1200" kern="1200" dirty="0">
                <a:solidFill>
                  <a:schemeClr val="tx1"/>
                </a:solidFill>
                <a:effectLst/>
                <a:latin typeface="+mn-lt"/>
                <a:ea typeface="+mn-ea"/>
                <a:cs typeface="+mn-cs"/>
              </a:rPr>
              <a:t>The second participant of the pair will then read Scenarios #2 and #3 and offer a solution of compromise.</a:t>
            </a:r>
          </a:p>
          <a:p>
            <a:pPr lvl="0"/>
            <a:r>
              <a:rPr lang="en-US" sz="1200" kern="1200" dirty="0">
                <a:solidFill>
                  <a:schemeClr val="tx1"/>
                </a:solidFill>
                <a:effectLst/>
                <a:latin typeface="+mn-lt"/>
                <a:ea typeface="+mn-ea"/>
                <a:cs typeface="+mn-cs"/>
              </a:rPr>
              <a:t>The partners will then discuss their perspectives and try to come up with one or two other solutions that could have been used for each scenario.</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Regulating your emotions may feel uncomfortable in the short –term, but in the long- term could lead to great things.</a:t>
            </a:r>
          </a:p>
          <a:p>
            <a:r>
              <a:rPr lang="en-US" sz="1200" kern="1200" dirty="0">
                <a:solidFill>
                  <a:schemeClr val="tx1"/>
                </a:solidFill>
                <a:effectLst/>
                <a:latin typeface="+mn-lt"/>
                <a:ea typeface="+mn-ea"/>
                <a:cs typeface="+mn-cs"/>
              </a:rPr>
              <a:t>FedEx founder, Frederick Wallace Smith submitted a paper to his economics college professor at Yale University. His paper outlined a delivery service and received a less than desirable grade. Smith later used the details of that paper to establish the company, Federal Express (FedEx).</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completing this assignment in groups of two, the instructor can divide the participants in groups of three and allow each person to come up with a response to one scenario.</a:t>
            </a:r>
          </a:p>
          <a:p>
            <a:pPr eaLnBrk="1" hangingPunct="1"/>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1EC293-B5E8-4753-8585-F1F00430D8D3}" type="slidenum">
              <a:rPr lang="en-CA" smtClean="0"/>
              <a:pPr eaLnBrk="1" hangingPunct="1"/>
              <a:t>68</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Just by the very nature of the word, control is a very powerful thing to have. Having control causes companies to become multi-billion dollar entities and nations to crumble. This is no less important when it comes to having control over yourself, your thoughts, and emotions. Having control or the lack thereof could be the difference between building a successful career and no career at all. If you have control over these aspects of your life, pat yourself on the back. If you do not, read the following to obtain the necessary tools to become the master of your fate.</a:t>
            </a:r>
          </a:p>
          <a:p>
            <a:pPr eaLnBrk="1" hangingPunct="1"/>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04AA8EA-EEC5-40E8-9890-FDFF547AEBF7}" type="slidenum">
              <a:rPr lang="en-CA" smtClean="0"/>
              <a:pPr eaLnBrk="1" hangingPunct="1"/>
              <a:t>75</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The power of the mind is amazing. Every day, you will encounter at least one situation that requires you to use the calming forces of your mind, to overcome the potential anxiety of the issue at hand. In order to use these forces, you must have a reservoir that consists of them. When you find yourself in a situation that requires coping skills, do the following:</a:t>
            </a:r>
          </a:p>
          <a:p>
            <a:pPr eaLnBrk="1" hangingPunct="1"/>
            <a:r>
              <a:rPr lang="en-US" b="1" dirty="0"/>
              <a:t>Take a deep breath. </a:t>
            </a:r>
            <a:r>
              <a:rPr lang="en-US" dirty="0"/>
              <a:t>Deep breathing has an amazingly calming effect on the brain. By taking a deep breath or two, you can easily avoid your first, natural reaction to a stressful situation. This can prevent you from saying something or physically acting out in a manner that is inappropriate and may require you to apologize later on.</a:t>
            </a:r>
          </a:p>
          <a:p>
            <a:pPr eaLnBrk="1" hangingPunct="1"/>
            <a:r>
              <a:rPr lang="en-US" b="1" dirty="0"/>
              <a:t>Step away from the issue. </a:t>
            </a:r>
            <a:r>
              <a:rPr lang="en-US" dirty="0"/>
              <a:t>Mentally take yourself away from the situation and analyze the issue itself. Ask yourself if it is something worth using your emotions on. Does it truly impact you? Will your emotions bring forth a resolution to the problem or just internal conflict for you?</a:t>
            </a:r>
          </a:p>
          <a:p>
            <a:pPr eaLnBrk="1" hangingPunct="1"/>
            <a:r>
              <a:rPr lang="en-US" b="1" dirty="0"/>
              <a:t>Use positive thinking.</a:t>
            </a:r>
            <a:r>
              <a:rPr lang="en-US" dirty="0"/>
              <a:t> Even if the situation requires you to physically act, you do not want to approach it with thoughts of anger, sadness or other negative emotions. Consciously tell your mind to think ‘happy thoughts’. Thinking happy thoughts is not a way to avoid the problem, but rather a way to prepare you to tackle it in a productive manner.</a:t>
            </a:r>
          </a:p>
          <a:p>
            <a:pPr eaLnBrk="1" hangingPunct="1"/>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10BBD94-6B23-4FE2-BA1A-A9D602D1F50A}" type="slidenum">
              <a:rPr lang="en-CA" smtClean="0"/>
              <a:pPr eaLnBrk="1" hangingPunct="1"/>
              <a:t>76</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eaLnBrk="1" hangingPunct="1">
              <a:defRPr/>
            </a:pPr>
            <a:r>
              <a:rPr lang="en-US" dirty="0"/>
              <a:t>Relaxation techniques are not just used to help you ‘feel better’; they actually play a major role in reducing the stress on your body and mind that comes from the experiences of everyday life.</a:t>
            </a:r>
          </a:p>
          <a:p>
            <a:pPr eaLnBrk="1" hangingPunct="1">
              <a:defRPr/>
            </a:pPr>
            <a:r>
              <a:rPr lang="en-US" dirty="0"/>
              <a:t>According to the Mayo Clinic, relaxation techniques can reduce stress symptoms by:</a:t>
            </a:r>
          </a:p>
          <a:p>
            <a:pPr eaLnBrk="1" hangingPunct="1">
              <a:defRPr/>
            </a:pPr>
            <a:r>
              <a:rPr lang="en-US" dirty="0"/>
              <a:t>•	Slowing your heart rate</a:t>
            </a:r>
          </a:p>
          <a:p>
            <a:pPr eaLnBrk="1" hangingPunct="1">
              <a:defRPr/>
            </a:pPr>
            <a:r>
              <a:rPr lang="en-US" dirty="0"/>
              <a:t>•	Lowering blood pressure</a:t>
            </a:r>
          </a:p>
          <a:p>
            <a:pPr eaLnBrk="1" hangingPunct="1">
              <a:defRPr/>
            </a:pPr>
            <a:r>
              <a:rPr lang="en-US" dirty="0"/>
              <a:t>•	Slowing your breathing rate</a:t>
            </a:r>
          </a:p>
          <a:p>
            <a:pPr eaLnBrk="1" hangingPunct="1">
              <a:defRPr/>
            </a:pPr>
            <a:r>
              <a:rPr lang="en-US" dirty="0"/>
              <a:t>•	Increasing blood flow to major muscles</a:t>
            </a:r>
          </a:p>
          <a:p>
            <a:pPr eaLnBrk="1" hangingPunct="1">
              <a:defRPr/>
            </a:pPr>
            <a:r>
              <a:rPr lang="en-US" dirty="0"/>
              <a:t>•	Reducing muscle tension and chronic pain</a:t>
            </a:r>
          </a:p>
          <a:p>
            <a:pPr eaLnBrk="1" hangingPunct="1">
              <a:defRPr/>
            </a:pPr>
            <a:r>
              <a:rPr lang="en-US" dirty="0"/>
              <a:t>•	Improving concentration</a:t>
            </a:r>
          </a:p>
          <a:p>
            <a:pPr eaLnBrk="1" hangingPunct="1">
              <a:defRPr/>
            </a:pPr>
            <a:r>
              <a:rPr lang="en-US" dirty="0"/>
              <a:t>•	Reducing anger and frustration</a:t>
            </a:r>
          </a:p>
          <a:p>
            <a:pPr eaLnBrk="1" hangingPunct="1">
              <a:defRPr/>
            </a:pPr>
            <a:r>
              <a:rPr lang="en-US" dirty="0"/>
              <a:t>•	Boosting confidence to handle problems</a:t>
            </a:r>
          </a:p>
          <a:p>
            <a:pPr eaLnBrk="1" hangingPunct="1">
              <a:defRPr/>
            </a:pPr>
            <a:r>
              <a:rPr lang="en-US" dirty="0"/>
              <a:t>There are several common types of relaxation techniques, with three of them being:</a:t>
            </a:r>
          </a:p>
          <a:p>
            <a:pPr eaLnBrk="1" hangingPunct="1">
              <a:defRPr/>
            </a:pPr>
            <a:r>
              <a:rPr lang="en-US" dirty="0"/>
              <a:t>1.	Autogenic: This technique uses the senses to promote relaxation. For example one may think about a peaceful place and then use relaxed breathing. Or they might repeat words in their mind to do away with muscle tension.</a:t>
            </a:r>
          </a:p>
          <a:p>
            <a:pPr eaLnBrk="1" hangingPunct="1">
              <a:defRPr/>
            </a:pPr>
            <a:r>
              <a:rPr lang="en-US" dirty="0"/>
              <a:t>2.	Progressive muscle: In this technique, individuals purposely tense and then relax each muscle group.</a:t>
            </a:r>
          </a:p>
          <a:p>
            <a:pPr marL="228600" indent="-228600" eaLnBrk="1" hangingPunct="1">
              <a:buAutoNum type="arabicPeriod" startAt="3"/>
              <a:defRPr/>
            </a:pPr>
            <a:r>
              <a:rPr lang="en-US" dirty="0"/>
              <a:t>Visualization: With visualization, the individual imagines a calming place and tries to utilize his or her senses to feel like they are really at that place.</a:t>
            </a:r>
          </a:p>
          <a:p>
            <a:pPr marL="228600" indent="-228600" eaLnBrk="1" hangingPunct="1">
              <a:buAutoNum type="arabicPeriod" startAt="3"/>
              <a:defRPr/>
            </a:pPr>
            <a:endParaRPr lang="en-US" dirty="0"/>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use proven relaxation techniques to undo some of the stress of the day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close their eyes and visualize a peaceful place. They must use their senses to become one with the place they visualize.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large group activity</a:t>
            </a:r>
          </a:p>
          <a:p>
            <a:pPr lvl="0"/>
            <a:r>
              <a:rPr lang="en-US" sz="1200" kern="1200" dirty="0">
                <a:solidFill>
                  <a:schemeClr val="tx1"/>
                </a:solidFill>
                <a:effectLst/>
                <a:latin typeface="+mn-lt"/>
                <a:ea typeface="+mn-ea"/>
                <a:cs typeface="+mn-cs"/>
              </a:rPr>
              <a:t>Each participant will sit straight in their chairs, close their eyes, and visualize a peaceful place. Using their senses, participants will become one with the place. For example, if one is imagining themselves on the beach, they can hear the sound of the waves clapping or experience the feeling of sand between their toes.</a:t>
            </a:r>
          </a:p>
          <a:p>
            <a:pPr lvl="0"/>
            <a:r>
              <a:rPr lang="en-US" sz="1200" kern="1200" dirty="0">
                <a:solidFill>
                  <a:schemeClr val="tx1"/>
                </a:solidFill>
                <a:effectLst/>
                <a:latin typeface="+mn-lt"/>
                <a:ea typeface="+mn-ea"/>
                <a:cs typeface="+mn-cs"/>
              </a:rPr>
              <a:t>This exercise will be carried out for three minutes, and then all will sit quietly for a minute. The instructor will ask for volunteers to describe with the group their experience.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 now and then go away, have a little relaxation, for when you come back to your work, your judgment will be surer. Go some distance away because then the work appears smaller and more of it can be taken in at a glance and a lack of harmony and proportion is more readily seen.</a:t>
            </a:r>
          </a:p>
          <a:p>
            <a:r>
              <a:rPr lang="en-US" sz="1200" kern="1200" dirty="0">
                <a:solidFill>
                  <a:schemeClr val="tx1"/>
                </a:solidFill>
                <a:effectLst/>
                <a:latin typeface="+mn-lt"/>
                <a:ea typeface="+mn-ea"/>
                <a:cs typeface="+mn-cs"/>
              </a:rPr>
              <a:t>-Leonardo da Vinci</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effect does relaxation have on one’s physical body?</a:t>
            </a:r>
          </a:p>
          <a:p>
            <a:r>
              <a:rPr lang="en-US" sz="1200" kern="1200" dirty="0">
                <a:solidFill>
                  <a:schemeClr val="tx1"/>
                </a:solidFill>
                <a:effectLst/>
                <a:latin typeface="+mn-lt"/>
                <a:ea typeface="+mn-ea"/>
                <a:cs typeface="+mn-cs"/>
              </a:rPr>
              <a:t>What effect does relaxation have on one’s emotional state?</a:t>
            </a:r>
          </a:p>
          <a:p>
            <a:pPr marL="228600" indent="-228600" eaLnBrk="1" hangingPunct="1">
              <a:buAutoNum type="arabicPeriod" startAt="3"/>
              <a:defRPr/>
            </a:pPr>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843B7A9-C4CF-4397-B47B-BBBD05BE700B}" type="slidenum">
              <a:rPr lang="en-CA" smtClean="0"/>
              <a:pPr eaLnBrk="1" hangingPunct="1"/>
              <a:t>77</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 have mastered the art of coping with difficult situations, it may not be necessary to engage in relaxation techniques as much. But until you have reached that point and maybe even afterwards, finding effective ways to relax yourself and take control of the situation is highly beneficial. Whether it is dealing with an unruly co-worker or a demanding boss, not allowing negativity to get the best of your emotions can benefit your mind, body and soul, which is the ultimate goal.</a:t>
            </a:r>
          </a:p>
          <a:p>
            <a:pPr eaLnBrk="1" hangingPunct="1"/>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19668E-B62F-49BD-AF6C-6A0D76B54A9D}" type="slidenum">
              <a:rPr lang="en-CA" smtClean="0"/>
              <a:pPr eaLnBrk="1" hangingPunct="1"/>
              <a:t>78</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As previously stated, having emotions is an inherent part of all human beings. Understanding one’s emotions and learning how to use them is the responsibility of each person. Many times, it may feel like the workplace is no place for emotions, whether good or bad. But the truth is, emotions must be utilized!</a:t>
            </a:r>
          </a:p>
          <a:p>
            <a:pPr eaLnBrk="1" hangingPunct="1"/>
            <a:r>
              <a:rPr lang="en-US" dirty="0"/>
              <a:t>For example, if you are the manager and your team is about to miss an important deadline, it is up to you to stress how necessary it is for you to meet the deadline. The approach you take is determined by your natural tendencies as well as level of professionalism. One level-headed approach may be to call the team to a meeting and explain the ramifications of not meeting the deadline. This would also be a good time to listen to the team members to find out if there is something out of their control that is preventing them from doing their job. </a:t>
            </a:r>
          </a:p>
          <a:p>
            <a:pPr eaLnBrk="1" hangingPunct="1"/>
            <a:r>
              <a:rPr lang="en-US" dirty="0"/>
              <a:t>A less calm and volatile method would be to yell at everyone and tell them to get to work.</a:t>
            </a:r>
          </a:p>
          <a:p>
            <a:pPr eaLnBrk="1" hangingPunct="1"/>
            <a:r>
              <a:rPr lang="en-US" dirty="0"/>
              <a:t>Deciding which style is best can be done by weighing the pros and cons of each as well as which would result in the most positive outcome. Do not rely solely on how you feel, but what makes logical sense.</a:t>
            </a: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5B59337-000A-4B7E-8EC0-BB862CC8EB1B}" type="slidenum">
              <a:rPr lang="en-CA" smtClean="0"/>
              <a:pPr eaLnBrk="1" hangingPunct="1"/>
              <a:t>86</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Emotional Intelligence plays a vital role in the workplace. How one feels about himself, interacts with others, and handles conflict is directly reflected in the quality of work produced. Both social and personal proficiencies are developed as a result of Emotional Intelligence.</a:t>
            </a:r>
          </a:p>
          <a:p>
            <a:pPr eaLnBrk="1" hangingPunct="1"/>
            <a:r>
              <a:rPr lang="en-US" dirty="0"/>
              <a:t>Social Proficiencies</a:t>
            </a:r>
          </a:p>
          <a:p>
            <a:pPr eaLnBrk="1" hangingPunct="1"/>
            <a:r>
              <a:rPr lang="en-US" dirty="0"/>
              <a:t>•	Empathy – Being aware of others’ feelings and exhibiting compassion.</a:t>
            </a:r>
          </a:p>
          <a:p>
            <a:pPr eaLnBrk="1" hangingPunct="1"/>
            <a:r>
              <a:rPr lang="en-US" dirty="0"/>
              <a:t>•	Intuition – An inner sense of the feelings of others’.</a:t>
            </a:r>
          </a:p>
          <a:p>
            <a:pPr eaLnBrk="1" hangingPunct="1"/>
            <a:r>
              <a:rPr lang="en-US" dirty="0"/>
              <a:t>•	Political Acumen – Ability to communicate, strong influence and leadership skills, and conflict-resolution.</a:t>
            </a:r>
          </a:p>
          <a:p>
            <a:pPr eaLnBrk="1" hangingPunct="1"/>
            <a:r>
              <a:rPr lang="en-US" dirty="0"/>
              <a:t>Personal Proficiencies</a:t>
            </a:r>
          </a:p>
          <a:p>
            <a:pPr eaLnBrk="1" hangingPunct="1"/>
            <a:r>
              <a:rPr lang="en-US" dirty="0"/>
              <a:t>•	Self-Awareness – Understanding one’s own emotions. The ability to asses one’s self as well as display confidence.</a:t>
            </a:r>
          </a:p>
          <a:p>
            <a:pPr eaLnBrk="1" hangingPunct="1"/>
            <a:r>
              <a:rPr lang="en-US" dirty="0"/>
              <a:t>•	Self-Regulation – Managing one’s emotions. Maintaining trustworthiness and flexibility.</a:t>
            </a:r>
          </a:p>
          <a:p>
            <a:pPr eaLnBrk="1" hangingPunct="1"/>
            <a:r>
              <a:rPr lang="en-US" dirty="0"/>
              <a:t>•	Motivation - Being optimistic about situations. Having the drive to take initiative and commit until completion.</a:t>
            </a: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17E7294-ACA8-4646-A200-1A0EA0FF20C0}" type="slidenum">
              <a:rPr lang="en-CA" smtClean="0"/>
              <a:pPr eaLnBrk="1" hangingPunct="1"/>
              <a:t>87</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To disagree constructively means to do so in a positive, productive manner. Its purpose is not to disagree for the sake of disagreeing or getting your point across. It is also not used to be negative or destructive of another’s thoughts. The workplace is a place where disagreeing is a common occurrence. Companies look for the most effective ways to carry out operations and therefore invest in process improvement strategies, which opens the floor for discussion and compromise.</a:t>
            </a:r>
          </a:p>
          <a:p>
            <a:pPr eaLnBrk="1" hangingPunct="1"/>
            <a:r>
              <a:rPr lang="en-US" dirty="0"/>
              <a:t>What does constructively disagreeing look like in practice, you may ask. Well, it is acknowledging and confirming someone else’s ideas before presenting your own.</a:t>
            </a:r>
          </a:p>
          <a:p>
            <a:pPr eaLnBrk="1" hangingPunct="1"/>
            <a:r>
              <a:rPr lang="en-US" dirty="0"/>
              <a:t>Example:	</a:t>
            </a:r>
          </a:p>
          <a:p>
            <a:pPr eaLnBrk="1" hangingPunct="1"/>
            <a:r>
              <a:rPr lang="en-US" dirty="0"/>
              <a:t>Ted: Because of the nature of their duties, I feel the customer service phone team should arrive 30 minutes before their shift to bring up their systems and test their equipment to make sure it is properly working so they are ready to take the first call as soon as their shift starts.</a:t>
            </a:r>
          </a:p>
          <a:p>
            <a:pPr eaLnBrk="1" hangingPunct="1"/>
            <a:r>
              <a:rPr lang="en-US" dirty="0"/>
              <a:t>Michael: I understand your point, Ted and I agree the phone team should arrive early to prepare themselves for the start of their shift. However, I feel 15 minutes is sufficient time for them to get everything in place.</a:t>
            </a:r>
          </a:p>
          <a:p>
            <a:pPr eaLnBrk="1" hangingPunct="1"/>
            <a:r>
              <a:rPr lang="en-US" dirty="0"/>
              <a:t> </a:t>
            </a:r>
          </a:p>
          <a:p>
            <a:pPr eaLnBrk="1" hangingPunct="1"/>
            <a:r>
              <a:rPr lang="en-US" dirty="0"/>
              <a:t>----------------------------------------------</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using constructive disagreement to communicate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read through the scenarios listed on the handout and have a dialogue about them. Participants will take turns constructively disagreeing to each scenario.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Agree to Disagree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participants into groups of two.</a:t>
            </a:r>
          </a:p>
          <a:p>
            <a:pPr lvl="0"/>
            <a:r>
              <a:rPr lang="en-US" sz="1200" kern="1200" dirty="0">
                <a:solidFill>
                  <a:schemeClr val="tx1"/>
                </a:solidFill>
                <a:effectLst/>
                <a:latin typeface="+mn-lt"/>
                <a:ea typeface="+mn-ea"/>
                <a:cs typeface="+mn-cs"/>
              </a:rPr>
              <a:t>Each participant reads through the scenarios on the handout and engages in a dialogue about the best way to handle the situation. The object is to disagree in a way that is constructive.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Instructor: Share with the group several best business practices not mentioned in this module.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could be the outcome of disagreeing in a manner that is not constructive?</a:t>
            </a:r>
          </a:p>
          <a:p>
            <a:r>
              <a:rPr lang="en-US" sz="1200" kern="1200" dirty="0">
                <a:solidFill>
                  <a:schemeClr val="tx1"/>
                </a:solidFill>
                <a:effectLst/>
                <a:latin typeface="+mn-lt"/>
                <a:ea typeface="+mn-ea"/>
                <a:cs typeface="+mn-cs"/>
              </a:rPr>
              <a:t>Why is it important to focus on constructively disagreeing when in the workplace?</a:t>
            </a:r>
          </a:p>
          <a:p>
            <a:pPr eaLnBrk="1" hangingPunct="1"/>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3423D03-9106-40AD-9371-1B4E034488DD}" type="slidenum">
              <a:rPr lang="en-CA" smtClean="0"/>
              <a:pPr eaLnBrk="1" hangingPunct="1"/>
              <a:t>88</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Possessing the quality of ‘optimism’ is the ability to find the bright side of every situation. This is an admirable position that not all have. The secret to exhibiting this characteristic is to understand that there are no issues that cannot have a positive spin.</a:t>
            </a:r>
          </a:p>
          <a:p>
            <a:pPr eaLnBrk="1" hangingPunct="1"/>
            <a:r>
              <a:rPr lang="en-US" dirty="0"/>
              <a:t>Not only is this beneficial for an individual’s personal life, but optimism can be a competitive advantage in the business world. Like every other entity, businesses suffer losses and setbacks, but the trick to maintaining the stability of a company is leadership that knows how to look past the current problem to a nearby resolution. Optimistic employees tend to be more productive in terms of the quality and quantity of their work and therefore make more money for the company.</a:t>
            </a:r>
          </a:p>
          <a:p>
            <a:pPr eaLnBrk="1" hangingPunct="1"/>
            <a:r>
              <a:rPr lang="en-US" dirty="0"/>
              <a:t>Who wants to follow a leader that whimpers at the sight of trouble just like the people he is leading? Not many people can honestly say they desire this type of leader.</a:t>
            </a:r>
          </a:p>
          <a:p>
            <a:pPr eaLnBrk="1" hangingPunct="1"/>
            <a:r>
              <a:rPr lang="en-US" dirty="0"/>
              <a:t>Optimism is also good for your health. There have been several studies performed that conclude those who live life with a bright outlook, generally live longer than those who do not. Also, optimists are likely to have more long-lasting, successful personal relationships.</a:t>
            </a:r>
          </a:p>
          <a:p>
            <a:pPr eaLnBrk="1" hangingPunct="1"/>
            <a:r>
              <a:rPr lang="en-US" dirty="0"/>
              <a:t> </a:t>
            </a:r>
          </a:p>
          <a:p>
            <a:pPr eaLnBrk="1" hangingPunct="1"/>
            <a:r>
              <a:rPr lang="en-US" dirty="0"/>
              <a:t>----------------------------------------------</a:t>
            </a:r>
          </a:p>
          <a:p>
            <a:pPr eaLnBrk="1" hangingPunct="1"/>
            <a:r>
              <a:rPr lang="en-US"/>
              <a:t> </a:t>
            </a: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using positive statements to adopt a more optimistic view of a problematic situation.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read through the statements on the handout and verbally give a positive response to combat the negativity associated with the statement.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Is the Glass Half Full?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Is the Glass Half Full?</a:t>
            </a:r>
          </a:p>
          <a:p>
            <a:r>
              <a:rPr lang="en-US" sz="1200" kern="1200" dirty="0">
                <a:solidFill>
                  <a:schemeClr val="tx1"/>
                </a:solidFill>
                <a:effectLst/>
                <a:latin typeface="+mn-lt"/>
                <a:ea typeface="+mn-ea"/>
                <a:cs typeface="+mn-cs"/>
              </a:rPr>
              <a:t>Divide the participants into groups of two.</a:t>
            </a:r>
          </a:p>
          <a:p>
            <a:pPr lvl="0"/>
            <a:r>
              <a:rPr lang="en-US" sz="1200" kern="1200" dirty="0">
                <a:solidFill>
                  <a:schemeClr val="tx1"/>
                </a:solidFill>
                <a:effectLst/>
                <a:latin typeface="+mn-lt"/>
                <a:ea typeface="+mn-ea"/>
                <a:cs typeface="+mn-cs"/>
              </a:rPr>
              <a:t>Each participant will read through the statements on the handout and engage in a dialogue about the best way to combat the negative statements with positive responses.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Instructor: Share with the group several best business practices not mentioned in this module.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dividing participants into groups of two, this exercise can be completed as a large group.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Besides one’s professional relationships, what are other areas of life that optimism can positively impact?</a:t>
            </a:r>
          </a:p>
          <a:p>
            <a:pPr eaLnBrk="1" hangingPunct="1"/>
            <a:endParaRPr 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BB967C5-717D-4EBC-A45F-EB98B031654F}" type="slidenum">
              <a:rPr lang="en-CA" smtClean="0"/>
              <a:pPr eaLnBrk="1" hangingPunct="1"/>
              <a:t>96</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9902819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Pessimism is the exact opposite of optimism. Instead of viewing the glass as ‘half full’ or having a positive outlook on situations, pessimists can only see the down side of the issue.</a:t>
            </a:r>
          </a:p>
          <a:p>
            <a:pPr eaLnBrk="1" hangingPunct="1"/>
            <a:r>
              <a:rPr lang="en-US" dirty="0"/>
              <a:t>As you would expect, pessimism in the workplace can be very detrimental to the individual’s career growth and the well-being of the company as a whole. A pessimist who holds a leadership role can bring down the productivity and morale of the team, just by his or her very nature. An individual contributor with this type of attitude may never get promoted to leadership positions.</a:t>
            </a:r>
          </a:p>
          <a:p>
            <a:pPr eaLnBrk="1" hangingPunct="1"/>
            <a:r>
              <a:rPr lang="en-US" dirty="0"/>
              <a:t>What about the health factors associated with this pessimism? Pessimists generally suffer a lot of bodily and mental stress, which can manifest itself in a variety of ways such as heart disease, diabetes, and even cancer. So what’s the moral of the story? Don’t worry, be happy.</a:t>
            </a:r>
          </a:p>
          <a:p>
            <a:pPr eaLnBrk="1" hangingPunct="1"/>
            <a:endParaRPr lang="en-US"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E1F638A-C900-4C85-9DBA-602216C82683}" type="slidenum">
              <a:rPr lang="en-CA" smtClean="0"/>
              <a:pPr eaLnBrk="1" hangingPunct="1"/>
              <a:t>97</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Extremism may not be a desirable trait in a person. This is also true when it comes to optimism and pessimism. Being optimistic about every situation could potentially lead a person away from reality and taking the proper steps to resolve a situation. It could also give someone a false hope, which would ultimately lead to disappointment which could in turn cause the person to abandon all optimism.</a:t>
            </a:r>
          </a:p>
          <a:p>
            <a:pPr eaLnBrk="1" hangingPunct="1"/>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5C152A-DC2E-4FE7-BCE5-470D362E9BB5}" type="slidenum">
              <a:rPr lang="en-CA" smtClean="0"/>
              <a:pPr eaLnBrk="1" hangingPunct="1"/>
              <a:t>98</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r>
              <a:rPr lang="en-US" dirty="0"/>
              <a:t>Although some don’t like to admit it, many are greatly concerned with the first impression that is made to a new acquaintance. The impact one leaves can be the difference between getting and not getting a job or obtaining and not obtaining a contract for your company. There are several factors to keep in mind when meeting someone for the first time, whether it is through electronic means or face-to-face.</a:t>
            </a:r>
          </a:p>
          <a:p>
            <a:pPr eaLnBrk="1" hangingPunct="1"/>
            <a:r>
              <a:rPr lang="en-US" dirty="0"/>
              <a:t>Physical Appearance: It is unfortunate but true that when you are in a face-to-face meeting, you are initially judged on your physical appearance. Always err on the side of caution and present yourself in a conservative light. Avoid flamboyant clothing, jewelry, and make-up. Even though you may be confident in your abilities, these things can send the message that you are unprofessional and not capable of performing the job.</a:t>
            </a:r>
          </a:p>
          <a:p>
            <a:pPr eaLnBrk="1" hangingPunct="1"/>
            <a:r>
              <a:rPr lang="en-US" dirty="0"/>
              <a:t>Body Language: Many times, body language speaks so much louder than words. From posture to facial expressions, the message being conveyed can be completely different from the intended message. So, it’s important to be aware of how your body is positioned as well as the messages it gives. In addition to posture and facial expressions, be mindful of your eye contact and the tone, pitch and speed of your voice.</a:t>
            </a:r>
          </a:p>
          <a:p>
            <a:pPr eaLnBrk="1" hangingPunct="1"/>
            <a:r>
              <a:rPr lang="en-US" dirty="0"/>
              <a:t>Although posture and eye contact may not be as important when you are communicating on the phone, your facial expressions can be very apparent. Smiling while talking is an easy thing to do that says you are professional.</a:t>
            </a:r>
          </a:p>
          <a:p>
            <a:pPr eaLnBrk="1" hangingPunct="1"/>
            <a:r>
              <a:rPr lang="en-US" dirty="0"/>
              <a:t>The first handshake should be firm enough to show you are confident, but not so firm that it cuts circulation to the other person’s fingers. Be sure to include good eye contact while you are shaking hands.</a:t>
            </a:r>
          </a:p>
          <a:p>
            <a:pPr eaLnBrk="1" hangingPunct="1"/>
            <a:r>
              <a:rPr lang="en-US" dirty="0"/>
              <a:t>Spoken Words: This is one of the more obvious but neglected aspects of the first impression. Focusing too much time on your physical appearance or body language can cause you to forget to choose your words carefully. Choosing your words carefully is not about you withholding your true self, but remembering there are some situations that require you to be more politically correct or proper. Stay away from the slang you would use with friends or in other less formal situations.  Also avoid using too much jargon or words not typically used in everyday language, as this may cause the listener to tune out what you are saying for the mere fact that they cannot understand you.</a:t>
            </a: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DA04B8-F8B6-4C5B-9E8B-541975E8C3B5}" type="slidenum">
              <a:rPr lang="en-CA" smtClean="0"/>
              <a:pPr eaLnBrk="1" hangingPunct="1"/>
              <a:t>106</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Before deciding on the path to take to approach a situation, one must first assess it. Is it worth doing anything about? How will it impact me or others? The overall goal is to be effective when dealing with issues, so make sure you know what you are getting into before embarking on the journey.</a:t>
            </a:r>
          </a:p>
          <a:p>
            <a:pPr eaLnBrk="1" hangingPunct="1"/>
            <a:r>
              <a:rPr lang="en-US" dirty="0"/>
              <a:t>The best way to assess a situation is to step away from it. Take yourself out of the equation in order to fully understand what it is about and the effect it will have. This can allow you to make a more reasonable decision rather than one based on emotions.</a:t>
            </a:r>
            <a:endParaRPr lang="en-CA" dirty="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396785-04A9-405C-9443-6D06DB9FC07E}" type="slidenum">
              <a:rPr lang="en-CA" smtClean="0"/>
              <a:pPr eaLnBrk="1" hangingPunct="1"/>
              <a:t>107</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Being a zealous person is a good quality, but being overly zealous can not only send a negative message to others, it may be considered offensive. Every manager would like to hear that their employees are excited about work. This sends the idea that the employees will focus on ‘getting the job done’. However, ‘getting the job done’ is not the most important thing, ‘getting the job done’ correctly is. The drive to work fast can be a down fall of being overly zealous, as sometimes the individual may lose the focus on quality. The positive side is this individual can bring to the team a renewed excitement that was once lost. </a:t>
            </a:r>
          </a:p>
          <a:p>
            <a:pPr eaLnBrk="1" hangingPunct="1"/>
            <a:r>
              <a:rPr lang="en-US" dirty="0"/>
              <a:t>With everything in life, you must strive for balance, not extremism on either end of the spectrum. This balance will not only bring internal stability for you, but it will also allow you to maintain equilibrium within your relationships.</a:t>
            </a: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4B4F9B3-5846-4D1C-9534-4EE49424AE6C}" type="slidenum">
              <a:rPr lang="en-CA" smtClean="0"/>
              <a:pPr eaLnBrk="1" hangingPunct="1"/>
              <a:t>108</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improve your understanding of Emotional Intelligence is just beginning. Please take a moment to review and update your action plan. This will be a key tool to guide your progress in the days, weeks, months, and years to come. We wish you the best of luck on the rest of your travels!</a:t>
            </a:r>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115</a:t>
            </a:fld>
            <a:endParaRPr lang="en-CA" dirty="0"/>
          </a:p>
        </p:txBody>
      </p:sp>
    </p:spTree>
    <p:extLst>
      <p:ext uri="{BB962C8B-B14F-4D97-AF65-F5344CB8AC3E}">
        <p14:creationId xmlns:p14="http://schemas.microsoft.com/office/powerpoint/2010/main" val="3145614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2552827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2429997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228343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122</a:t>
            </a:fld>
            <a:endParaRPr lang="en-CA" dirty="0"/>
          </a:p>
        </p:txBody>
      </p:sp>
    </p:spTree>
    <p:extLst>
      <p:ext uri="{BB962C8B-B14F-4D97-AF65-F5344CB8AC3E}">
        <p14:creationId xmlns:p14="http://schemas.microsoft.com/office/powerpoint/2010/main" val="1902665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836048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a:t>
            </a:r>
            <a:r>
              <a:rPr lang="en-US" sz="1200" kern="1200" baseline="0">
                <a:solidFill>
                  <a:schemeClr val="tx1"/>
                </a:solidFill>
                <a:effectLst/>
                <a:latin typeface="+mn-lt"/>
                <a:ea typeface="+mn-ea"/>
                <a:cs typeface="+mn-cs"/>
              </a:rPr>
              <a:t>to </a:t>
            </a:r>
            <a:r>
              <a:rPr lang="en-US" b="1">
                <a:solidFill>
                  <a:schemeClr val="accent3">
                    <a:lumMod val="75000"/>
                  </a:schemeClr>
                </a:solidFill>
              </a:rPr>
              <a:t>(COURESE NAME)</a:t>
            </a:r>
            <a:r>
              <a:rPr lang="en-US" sz="1200" kern="1200">
                <a:solidFill>
                  <a:schemeClr val="tx1"/>
                </a:solidFill>
                <a:effectLst/>
                <a:latin typeface="+mn-lt"/>
                <a:ea typeface="+mn-ea"/>
                <a:cs typeface="+mn-cs"/>
              </a:rPr>
              <a:t>. </a:t>
            </a:r>
            <a:r>
              <a:rPr lang="en-US" sz="1200" kern="1200" dirty="0">
                <a:solidFill>
                  <a:schemeClr val="tx1"/>
                </a:solidFill>
                <a:effectLst/>
                <a:latin typeface="+mn-lt"/>
                <a:ea typeface="+mn-ea"/>
                <a:cs typeface="+mn-cs"/>
              </a:rPr>
              <a:t>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effectLst/>
              </a:rPr>
              <a:t>Welcome to the Emotional Intelligence workshop. </a:t>
            </a:r>
            <a:r>
              <a:rPr lang="en-US" sz="1200" kern="1200" dirty="0">
                <a:solidFill>
                  <a:schemeClr val="tx1"/>
                </a:solidFill>
                <a:effectLst/>
                <a:latin typeface="+mn-lt"/>
                <a:ea typeface="+mn-ea"/>
                <a:cs typeface="+mn-cs"/>
              </a:rPr>
              <a:t>Emotional Intelligence is defined as a set of competencies demonstrating the ability one has to recognize his or her behaviors, moods, and impulses, and to manage them best according to the situation. This course will give you the tools you need to be emotionally intelligent in your workplace. An employee with high emotional intelligence can manage his or her own impulses, communicate with others effectively, manage change well, solve problems, and use humor to build rapport in tense situations. These employees also have empathy, remain optimistic even in the face of adversity, and are gifted at educating and persuading in a sales situation and resolving customer complaints in a customer service role.</a:t>
            </a:r>
          </a:p>
          <a:p>
            <a:pPr eaLnBrk="1" hangingPunct="1"/>
            <a:endParaRPr lang="en-US" dirty="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319A566-596D-440B-87B9-20B6B500B4F2}" type="slidenum">
              <a:rPr lang="en-CA" smtClean="0"/>
              <a:pPr eaLnBrk="1" hangingPunct="1"/>
              <a:t>9</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a:gsLst>
            <a:gs pos="75000">
              <a:schemeClr val="bg1"/>
            </a:gs>
            <a:gs pos="100000">
              <a:schemeClr val="bg1">
                <a:lumMod val="50000"/>
              </a:schemeClr>
            </a:gs>
          </a:gsLst>
          <a:path path="circle">
            <a:fillToRect l="100000" t="100000"/>
          </a:path>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344144"/>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9090" name="Picture 2" descr="C:\Users\Darren\Desktop\New Photos\s00016.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88224" y="4653136"/>
            <a:ext cx="2379588" cy="2379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790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775209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1125499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844867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4248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542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4494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865074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irst and last 2 Slides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140972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149172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29B279A-8EDB-453D-B888-8A7A93851E55}" type="datetimeFigureOut">
              <a:rPr lang="en-US"/>
              <a:pPr>
                <a:defRPr/>
              </a:pPr>
              <a:t>7/18/2017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B61CF3F-7702-48C4-A10F-4898EB746192}"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90" r:id="rId8"/>
    <p:sldLayoutId id="2147483688" r:id="rId9"/>
    <p:sldLayoutId id="2147483689" r:id="rId1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292216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CA" dirty="0"/>
              <a:t>Module </a:t>
            </a:r>
            <a:r>
              <a:rPr lang="en-US" dirty="0"/>
              <a:t>Two: What is Emotional Intelligence</a:t>
            </a:r>
            <a:endParaRPr lang="en-CA" dirty="0"/>
          </a:p>
        </p:txBody>
      </p:sp>
      <p:sp>
        <p:nvSpPr>
          <p:cNvPr id="819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Experience is not what happens to you – it’s how you interpret what happens to you.</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Aldous Huxley</a:t>
            </a:r>
            <a:endParaRPr lang="en-US" sz="1400" b="1" dirty="0">
              <a:cs typeface="Times New Roman" pitchFamily="18" charset="0"/>
            </a:endParaRPr>
          </a:p>
        </p:txBody>
      </p:sp>
      <p:sp>
        <p:nvSpPr>
          <p:cNvPr id="8195" name="Content Placeholder 3"/>
          <p:cNvSpPr>
            <a:spLocks noGrp="1"/>
          </p:cNvSpPr>
          <p:nvPr>
            <p:ph idx="4294967295"/>
          </p:nvPr>
        </p:nvSpPr>
        <p:spPr>
          <a:xfrm>
            <a:off x="0" y="1600200"/>
            <a:ext cx="6400800" cy="4525963"/>
          </a:xfrm>
        </p:spPr>
        <p:txBody>
          <a:bodyPr/>
          <a:lstStyle/>
          <a:p>
            <a:br>
              <a:rPr lang="en-US" dirty="0"/>
            </a:br>
            <a:endParaRPr lang="en-CA" dirty="0"/>
          </a:p>
        </p:txBody>
      </p:sp>
      <p:sp>
        <p:nvSpPr>
          <p:cNvPr id="2" name="Rectangle 1">
            <a:extLst>
              <a:ext uri="{FF2B5EF4-FFF2-40B4-BE49-F238E27FC236}">
                <a16:creationId xmlns:a16="http://schemas.microsoft.com/office/drawing/2014/main" id="{AEEFD9A2-53BE-4AD7-A565-FEE23BAEC835}"/>
              </a:ext>
            </a:extLst>
          </p:cNvPr>
          <p:cNvSpPr/>
          <p:nvPr/>
        </p:nvSpPr>
        <p:spPr>
          <a:xfrm>
            <a:off x="9432092" y="3775800"/>
            <a:ext cx="4572000" cy="1754326"/>
          </a:xfrm>
          <a:prstGeom prst="rect">
            <a:avLst/>
          </a:prstGeom>
        </p:spPr>
        <p:txBody>
          <a:bodyPr>
            <a:spAutoFit/>
          </a:bodyPr>
          <a:lstStyle/>
          <a:p>
            <a:r>
              <a:rPr lang="en-US" dirty="0"/>
              <a:t>Emotional Intelligence is a part of you that affects every aspect of your life. Understanding the root causes of your emotions and how to use them can help you to effectively identify who you are and how you interact with others.</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harms only individual’s career</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cannot harm anyone except the individual and his closest co-workers</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can be bad for the whole company</a:t>
            </a:r>
          </a:p>
          <a:p>
            <a:pPr lvl="1">
              <a:lnSpc>
                <a:spcPct val="115000"/>
              </a:lnSpc>
              <a:spcBef>
                <a:spcPts val="0"/>
              </a:spcBef>
              <a:spcAft>
                <a:spcPts val="1000"/>
              </a:spcAft>
              <a:buFont typeface="+mj-lt"/>
              <a:buAutoNum type="alphaLcParenR"/>
            </a:pPr>
            <a:r>
              <a:rPr lang="en-US" dirty="0">
                <a:ea typeface="Times New Roman"/>
                <a:cs typeface="Times New Roman"/>
              </a:rPr>
              <a:t>Being pessimistic at work usually doesn’t have a big influence on anyone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Being pessimistic causes body stress</a:t>
            </a:r>
          </a:p>
          <a:p>
            <a:pPr lvl="1">
              <a:lnSpc>
                <a:spcPct val="115000"/>
              </a:lnSpc>
              <a:spcBef>
                <a:spcPts val="0"/>
              </a:spcBef>
              <a:spcAft>
                <a:spcPts val="0"/>
              </a:spcAft>
              <a:buFont typeface="+mj-lt"/>
              <a:buAutoNum type="alphaLcParenR"/>
            </a:pPr>
            <a:r>
              <a:rPr lang="en-US" dirty="0">
                <a:ea typeface="Times New Roman"/>
                <a:cs typeface="Times New Roman"/>
              </a:rPr>
              <a:t>Being pessimistic causes mental stress </a:t>
            </a:r>
          </a:p>
          <a:p>
            <a:pPr lvl="1">
              <a:lnSpc>
                <a:spcPct val="115000"/>
              </a:lnSpc>
              <a:spcBef>
                <a:spcPts val="0"/>
              </a:spcBef>
              <a:spcAft>
                <a:spcPts val="0"/>
              </a:spcAft>
              <a:buFont typeface="+mj-lt"/>
              <a:buAutoNum type="alphaLcParenR"/>
            </a:pPr>
            <a:r>
              <a:rPr lang="en-US" dirty="0">
                <a:ea typeface="Times New Roman"/>
                <a:cs typeface="Times New Roman"/>
              </a:rPr>
              <a:t>A pessimistic worker may not be ever promoted</a:t>
            </a:r>
          </a:p>
          <a:p>
            <a:pPr lvl="1">
              <a:lnSpc>
                <a:spcPct val="115000"/>
              </a:lnSpc>
              <a:spcBef>
                <a:spcPts val="0"/>
              </a:spcBef>
              <a:spcAft>
                <a:spcPts val="1000"/>
              </a:spcAft>
              <a:buFont typeface="+mj-lt"/>
              <a:buAutoNum type="alphaLcParenR"/>
            </a:pPr>
            <a:r>
              <a:rPr lang="en-US" dirty="0">
                <a:ea typeface="Times New Roman"/>
                <a:cs typeface="Times New Roman"/>
              </a:rPr>
              <a:t>Being pessimistic at work is easy to hide</a:t>
            </a:r>
          </a:p>
          <a:p>
            <a:endParaRPr lang="en-US" dirty="0"/>
          </a:p>
        </p:txBody>
      </p:sp>
    </p:spTree>
    <p:extLst>
      <p:ext uri="{BB962C8B-B14F-4D97-AF65-F5344CB8AC3E}">
        <p14:creationId xmlns:p14="http://schemas.microsoft.com/office/powerpoint/2010/main" val="228634596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Why is finding the balance between optimism and pessimism important?</a:t>
            </a:r>
          </a:p>
          <a:p>
            <a:pPr lvl="1">
              <a:lnSpc>
                <a:spcPct val="115000"/>
              </a:lnSpc>
              <a:spcBef>
                <a:spcPts val="0"/>
              </a:spcBef>
              <a:spcAft>
                <a:spcPts val="0"/>
              </a:spcAft>
              <a:buFont typeface="+mj-lt"/>
              <a:buAutoNum type="alphaLcParenR"/>
            </a:pPr>
            <a:r>
              <a:rPr lang="en-US" dirty="0">
                <a:ea typeface="Times New Roman"/>
                <a:cs typeface="Times New Roman"/>
              </a:rPr>
              <a:t>Because extremism may not be a desirable trait in a person</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optimistic</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pessimistic</a:t>
            </a:r>
          </a:p>
          <a:p>
            <a:pPr lvl="1">
              <a:lnSpc>
                <a:spcPct val="115000"/>
              </a:lnSpc>
              <a:spcBef>
                <a:spcPts val="0"/>
              </a:spcBef>
              <a:spcAft>
                <a:spcPts val="1000"/>
              </a:spcAft>
              <a:buFont typeface="+mj-lt"/>
              <a:buAutoNum type="alphaLcParenR"/>
            </a:pPr>
            <a:r>
              <a:rPr lang="en-US" dirty="0">
                <a:ea typeface="Times New Roman"/>
                <a:cs typeface="Times New Roman"/>
              </a:rPr>
              <a:t>Because of all of the reasons above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problem with being constantly optimistic?</a:t>
            </a:r>
          </a:p>
          <a:p>
            <a:pPr lvl="1">
              <a:lnSpc>
                <a:spcPct val="115000"/>
              </a:lnSpc>
              <a:spcBef>
                <a:spcPts val="0"/>
              </a:spcBef>
              <a:spcAft>
                <a:spcPts val="0"/>
              </a:spcAft>
              <a:buFont typeface="+mj-lt"/>
              <a:buAutoNum type="alphaLcParenR"/>
            </a:pPr>
            <a:r>
              <a:rPr lang="en-US" dirty="0">
                <a:ea typeface="Times New Roman"/>
                <a:cs typeface="Times New Roman"/>
              </a:rPr>
              <a:t>You can seem unprofessional</a:t>
            </a:r>
          </a:p>
          <a:p>
            <a:pPr lvl="1">
              <a:lnSpc>
                <a:spcPct val="115000"/>
              </a:lnSpc>
              <a:spcBef>
                <a:spcPts val="0"/>
              </a:spcBef>
              <a:spcAft>
                <a:spcPts val="0"/>
              </a:spcAft>
              <a:buFont typeface="+mj-lt"/>
              <a:buAutoNum type="alphaLcParenR"/>
            </a:pPr>
            <a:r>
              <a:rPr lang="en-US" dirty="0">
                <a:ea typeface="Times New Roman"/>
                <a:cs typeface="Times New Roman"/>
              </a:rPr>
              <a:t>You won’t be taken seriously</a:t>
            </a:r>
          </a:p>
          <a:p>
            <a:pPr lvl="1">
              <a:lnSpc>
                <a:spcPct val="115000"/>
              </a:lnSpc>
              <a:spcBef>
                <a:spcPts val="0"/>
              </a:spcBef>
              <a:spcAft>
                <a:spcPts val="0"/>
              </a:spcAft>
              <a:buFont typeface="+mj-lt"/>
              <a:buAutoNum type="alphaLcParenR"/>
            </a:pPr>
            <a:r>
              <a:rPr lang="en-US" dirty="0">
                <a:ea typeface="Times New Roman"/>
                <a:cs typeface="Times New Roman"/>
              </a:rPr>
              <a:t>You could give someone false hope</a:t>
            </a:r>
          </a:p>
          <a:p>
            <a:pPr lvl="1">
              <a:lnSpc>
                <a:spcPct val="115000"/>
              </a:lnSpc>
              <a:spcBef>
                <a:spcPts val="0"/>
              </a:spcBef>
              <a:spcAft>
                <a:spcPts val="1000"/>
              </a:spcAft>
              <a:buFont typeface="+mj-lt"/>
              <a:buAutoNum type="alphaLcParenR"/>
            </a:pPr>
            <a:r>
              <a:rPr lang="en-US" dirty="0">
                <a:ea typeface="Times New Roman"/>
                <a:cs typeface="Times New Roman"/>
              </a:rPr>
              <a:t>There is no problem with that</a:t>
            </a:r>
          </a:p>
          <a:p>
            <a:endParaRPr lang="en-US" dirty="0"/>
          </a:p>
        </p:txBody>
      </p:sp>
    </p:spTree>
    <p:extLst>
      <p:ext uri="{BB962C8B-B14F-4D97-AF65-F5344CB8AC3E}">
        <p14:creationId xmlns:p14="http://schemas.microsoft.com/office/powerpoint/2010/main" val="194128737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Being optimistic means:</a:t>
            </a:r>
          </a:p>
          <a:p>
            <a:pPr lvl="1">
              <a:lnSpc>
                <a:spcPct val="115000"/>
              </a:lnSpc>
              <a:spcBef>
                <a:spcPts val="0"/>
              </a:spcBef>
              <a:spcAft>
                <a:spcPts val="0"/>
              </a:spcAft>
              <a:buFont typeface="+mj-lt"/>
              <a:buAutoNum type="alphaLcParenR"/>
            </a:pPr>
            <a:r>
              <a:rPr lang="en-US" dirty="0">
                <a:ea typeface="Times New Roman"/>
                <a:cs typeface="Times New Roman"/>
              </a:rPr>
              <a:t>Reversing the bad situations into good ones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Finding the bright side of every situation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Being positive, even by force</a:t>
            </a:r>
          </a:p>
          <a:p>
            <a:pPr lvl="1">
              <a:lnSpc>
                <a:spcPct val="115000"/>
              </a:lnSpc>
              <a:spcBef>
                <a:spcPts val="0"/>
              </a:spcBef>
              <a:spcAft>
                <a:spcPts val="1000"/>
              </a:spcAft>
              <a:buFont typeface="+mj-lt"/>
              <a:buAutoNum type="alphaLcParenR"/>
            </a:pPr>
            <a:r>
              <a:rPr lang="en-US" dirty="0">
                <a:ea typeface="Times New Roman"/>
                <a:cs typeface="Times New Roman"/>
              </a:rPr>
              <a:t>Smiling constantly</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regarding the business world IS NOT true?</a:t>
            </a:r>
          </a:p>
          <a:p>
            <a:pPr lvl="1">
              <a:lnSpc>
                <a:spcPct val="115000"/>
              </a:lnSpc>
              <a:spcBef>
                <a:spcPts val="0"/>
              </a:spcBef>
              <a:spcAft>
                <a:spcPts val="0"/>
              </a:spcAft>
              <a:buFont typeface="+mj-lt"/>
              <a:buAutoNum type="alphaLcParenR"/>
            </a:pPr>
            <a:r>
              <a:rPr lang="en-US" dirty="0">
                <a:ea typeface="Times New Roman"/>
                <a:cs typeface="Times New Roman"/>
              </a:rPr>
              <a:t>Optimistic people are more productive</a:t>
            </a:r>
          </a:p>
          <a:p>
            <a:pPr lvl="1">
              <a:lnSpc>
                <a:spcPct val="115000"/>
              </a:lnSpc>
              <a:spcBef>
                <a:spcPts val="0"/>
              </a:spcBef>
              <a:spcAft>
                <a:spcPts val="0"/>
              </a:spcAft>
              <a:buFont typeface="+mj-lt"/>
              <a:buAutoNum type="alphaLcParenR"/>
            </a:pPr>
            <a:r>
              <a:rPr lang="en-US" dirty="0">
                <a:ea typeface="Times New Roman"/>
                <a:cs typeface="Times New Roman"/>
              </a:rPr>
              <a:t>Optimistic people make more money for the company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Optimistic people are satisfied with their positions and do not tend to be promoted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Optimistic people are desirable for the leading positions in companies</a:t>
            </a:r>
          </a:p>
          <a:p>
            <a:endParaRPr lang="en-US" dirty="0"/>
          </a:p>
        </p:txBody>
      </p:sp>
    </p:spTree>
    <p:extLst>
      <p:ext uri="{BB962C8B-B14F-4D97-AF65-F5344CB8AC3E}">
        <p14:creationId xmlns:p14="http://schemas.microsoft.com/office/powerpoint/2010/main" val="346278212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harms only individual’s career</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cannot harm anyone except the individual and his closest co-workers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Being pessimistic at work can be bad for the whole company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Being pessimistic at work usually doesn’t have a big influence on anyone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Being pessimistic causes body stress</a:t>
            </a:r>
          </a:p>
          <a:p>
            <a:pPr lvl="1">
              <a:lnSpc>
                <a:spcPct val="115000"/>
              </a:lnSpc>
              <a:spcBef>
                <a:spcPts val="0"/>
              </a:spcBef>
              <a:spcAft>
                <a:spcPts val="0"/>
              </a:spcAft>
              <a:buFont typeface="+mj-lt"/>
              <a:buAutoNum type="alphaLcParenR"/>
            </a:pPr>
            <a:r>
              <a:rPr lang="en-US" dirty="0">
                <a:ea typeface="Times New Roman"/>
                <a:cs typeface="Times New Roman"/>
              </a:rPr>
              <a:t>Being pessimistic causes mental stress </a:t>
            </a:r>
          </a:p>
          <a:p>
            <a:pPr lvl="1">
              <a:lnSpc>
                <a:spcPct val="115000"/>
              </a:lnSpc>
              <a:spcBef>
                <a:spcPts val="0"/>
              </a:spcBef>
              <a:spcAft>
                <a:spcPts val="0"/>
              </a:spcAft>
              <a:buFont typeface="+mj-lt"/>
              <a:buAutoNum type="alphaLcParenR"/>
            </a:pPr>
            <a:r>
              <a:rPr lang="en-US" dirty="0">
                <a:ea typeface="Times New Roman"/>
                <a:cs typeface="Times New Roman"/>
              </a:rPr>
              <a:t>A pessimistic worker may not be ever promoted</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Being pessimistic at work is easy to hide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316829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Why is finding the balance between optimism and pessimism important?</a:t>
            </a:r>
          </a:p>
          <a:p>
            <a:pPr lvl="1">
              <a:lnSpc>
                <a:spcPct val="115000"/>
              </a:lnSpc>
              <a:spcBef>
                <a:spcPts val="0"/>
              </a:spcBef>
              <a:spcAft>
                <a:spcPts val="0"/>
              </a:spcAft>
              <a:buFont typeface="+mj-lt"/>
              <a:buAutoNum type="alphaLcParenR"/>
            </a:pPr>
            <a:r>
              <a:rPr lang="en-US" dirty="0">
                <a:ea typeface="Times New Roman"/>
                <a:cs typeface="Times New Roman"/>
              </a:rPr>
              <a:t>Because extremism may not be a desirable trait in a person</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optimistic</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pessimistic</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Because of all of the reasons above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problem with being constantly optimistic?</a:t>
            </a:r>
          </a:p>
          <a:p>
            <a:pPr lvl="1">
              <a:lnSpc>
                <a:spcPct val="115000"/>
              </a:lnSpc>
              <a:spcBef>
                <a:spcPts val="0"/>
              </a:spcBef>
              <a:spcAft>
                <a:spcPts val="0"/>
              </a:spcAft>
              <a:buFont typeface="+mj-lt"/>
              <a:buAutoNum type="alphaLcParenR"/>
            </a:pPr>
            <a:r>
              <a:rPr lang="en-US" dirty="0">
                <a:ea typeface="Times New Roman"/>
                <a:cs typeface="Times New Roman"/>
              </a:rPr>
              <a:t>You can seem unprofessional</a:t>
            </a:r>
          </a:p>
          <a:p>
            <a:pPr lvl="1">
              <a:lnSpc>
                <a:spcPct val="115000"/>
              </a:lnSpc>
              <a:spcBef>
                <a:spcPts val="0"/>
              </a:spcBef>
              <a:spcAft>
                <a:spcPts val="0"/>
              </a:spcAft>
              <a:buFont typeface="+mj-lt"/>
              <a:buAutoNum type="alphaLcParenR"/>
            </a:pPr>
            <a:r>
              <a:rPr lang="en-US" dirty="0">
                <a:ea typeface="Times New Roman"/>
                <a:cs typeface="Times New Roman"/>
              </a:rPr>
              <a:t>You won’t be taken seriously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 could give someone false hope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There is no problem with that</a:t>
            </a:r>
          </a:p>
          <a:p>
            <a:endParaRPr lang="en-US" dirty="0"/>
          </a:p>
        </p:txBody>
      </p:sp>
    </p:spTree>
    <p:extLst>
      <p:ext uri="{BB962C8B-B14F-4D97-AF65-F5344CB8AC3E}">
        <p14:creationId xmlns:p14="http://schemas.microsoft.com/office/powerpoint/2010/main" val="380663597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a:bodyPr>
          <a:lstStyle/>
          <a:p>
            <a:pPr eaLnBrk="1" hangingPunct="1">
              <a:defRPr/>
            </a:pPr>
            <a:r>
              <a:rPr lang="en-CA" dirty="0"/>
              <a:t>Module </a:t>
            </a:r>
            <a:r>
              <a:rPr lang="en-US" dirty="0"/>
              <a:t>Eleven: Making an Impact</a:t>
            </a:r>
            <a:endParaRPr lang="en-CA" dirty="0"/>
          </a:p>
        </p:txBody>
      </p:sp>
      <p:sp>
        <p:nvSpPr>
          <p:cNvPr id="45060"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000" dirty="0">
                <a:latin typeface="Cambria" pitchFamily="18" charset="0"/>
                <a:cs typeface="Times New Roman" pitchFamily="18" charset="0"/>
              </a:rPr>
              <a:t>It’s easy to make a buck. It’s a lot tougher to make a difference.</a:t>
            </a:r>
            <a:endParaRPr lang="en-US" sz="1600" dirty="0">
              <a:cs typeface="Times New Roman" pitchFamily="18" charset="0"/>
            </a:endParaRPr>
          </a:p>
          <a:p>
            <a:pPr algn="ctr">
              <a:lnSpc>
                <a:spcPct val="115000"/>
              </a:lnSpc>
              <a:spcBef>
                <a:spcPct val="0"/>
              </a:spcBef>
              <a:spcAft>
                <a:spcPts val="1000"/>
              </a:spcAft>
            </a:pPr>
            <a:r>
              <a:rPr lang="en-US" sz="2000" b="1" dirty="0">
                <a:latin typeface="Cambria" pitchFamily="18" charset="0"/>
                <a:cs typeface="Times New Roman" pitchFamily="18" charset="0"/>
              </a:rPr>
              <a:t>Tom Brokaw</a:t>
            </a:r>
            <a:endParaRPr lang="en-US" sz="1600" b="1" dirty="0">
              <a:cs typeface="Times New Roman" pitchFamily="18" charset="0"/>
            </a:endParaRPr>
          </a:p>
        </p:txBody>
      </p:sp>
      <p:sp>
        <p:nvSpPr>
          <p:cNvPr id="2" name="Rectangle 1">
            <a:extLst>
              <a:ext uri="{FF2B5EF4-FFF2-40B4-BE49-F238E27FC236}">
                <a16:creationId xmlns:a16="http://schemas.microsoft.com/office/drawing/2014/main" id="{B160AC13-5FED-4324-84D0-37F1AFABAEBA}"/>
              </a:ext>
            </a:extLst>
          </p:cNvPr>
          <p:cNvSpPr/>
          <p:nvPr/>
        </p:nvSpPr>
        <p:spPr>
          <a:xfrm>
            <a:off x="9468544" y="4371837"/>
            <a:ext cx="4572000" cy="1754326"/>
          </a:xfrm>
          <a:prstGeom prst="rect">
            <a:avLst/>
          </a:prstGeom>
        </p:spPr>
        <p:txBody>
          <a:bodyPr>
            <a:spAutoFit/>
          </a:bodyPr>
          <a:lstStyle/>
          <a:p>
            <a:r>
              <a:rPr lang="en-US" dirty="0"/>
              <a:t>There are opportunities we face each day that allow us to make an impact on the lives of others. How we impact others is up to us. It requires a conscious effort on our part to decide if we are going to leave a legacy of good or bad.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p:txBody>
          <a:bodyPr>
            <a:normAutofit fontScale="90000"/>
          </a:bodyPr>
          <a:lstStyle/>
          <a:p>
            <a:pPr eaLnBrk="1" hangingPunct="1">
              <a:defRPr/>
            </a:pPr>
            <a:endParaRPr lang="en-CA" dirty="0"/>
          </a:p>
        </p:txBody>
      </p:sp>
      <p:sp>
        <p:nvSpPr>
          <p:cNvPr id="10" name="Content Placeholder 9">
            <a:extLst>
              <a:ext uri="{FF2B5EF4-FFF2-40B4-BE49-F238E27FC236}">
                <a16:creationId xmlns:a16="http://schemas.microsoft.com/office/drawing/2014/main" id="{ECCFA8ED-E89D-4E4E-A369-F6A7A568CCBE}"/>
              </a:ext>
            </a:extLst>
          </p:cNvPr>
          <p:cNvSpPr>
            <a:spLocks noGrp="1"/>
          </p:cNvSpPr>
          <p:nvPr>
            <p:ph sz="quarter" idx="10"/>
          </p:nvPr>
        </p:nvSpPr>
        <p:spPr/>
        <p:txBody>
          <a:bodyPr/>
          <a:lstStyle/>
          <a:p>
            <a:r>
              <a:rPr lang="en-US" dirty="0"/>
              <a:t>Creating a Powerful First Impression</a:t>
            </a:r>
          </a:p>
        </p:txBody>
      </p:sp>
      <p:grpSp>
        <p:nvGrpSpPr>
          <p:cNvPr id="2" name="Group 1">
            <a:extLst>
              <a:ext uri="{FF2B5EF4-FFF2-40B4-BE49-F238E27FC236}">
                <a16:creationId xmlns:a16="http://schemas.microsoft.com/office/drawing/2014/main" id="{BA8808B4-9425-4158-9695-38212838DC98}"/>
              </a:ext>
            </a:extLst>
          </p:cNvPr>
          <p:cNvGrpSpPr/>
          <p:nvPr/>
        </p:nvGrpSpPr>
        <p:grpSpPr>
          <a:xfrm>
            <a:off x="2329755" y="1600552"/>
            <a:ext cx="4484488" cy="4525257"/>
            <a:chOff x="2329755" y="1600552"/>
            <a:chExt cx="4484488" cy="4525257"/>
          </a:xfrm>
        </p:grpSpPr>
        <p:sp>
          <p:nvSpPr>
            <p:cNvPr id="4" name="Freeform: Shape 3">
              <a:extLst>
                <a:ext uri="{FF2B5EF4-FFF2-40B4-BE49-F238E27FC236}">
                  <a16:creationId xmlns:a16="http://schemas.microsoft.com/office/drawing/2014/main" id="{B265B38D-6D40-4631-9E74-5488E576B68D}"/>
                </a:ext>
              </a:extLst>
            </p:cNvPr>
            <p:cNvSpPr/>
            <p:nvPr/>
          </p:nvSpPr>
          <p:spPr>
            <a:xfrm>
              <a:off x="3809636" y="1600552"/>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Physical Appearance</a:t>
              </a:r>
              <a:endParaRPr lang="en-US" sz="3800" kern="1200" dirty="0"/>
            </a:p>
          </p:txBody>
        </p:sp>
        <p:sp>
          <p:nvSpPr>
            <p:cNvPr id="5" name="Rectangle 4">
              <a:extLst>
                <a:ext uri="{FF2B5EF4-FFF2-40B4-BE49-F238E27FC236}">
                  <a16:creationId xmlns:a16="http://schemas.microsoft.com/office/drawing/2014/main" id="{2027FDCC-9FEC-4D30-B9F8-C1F443A14D34}"/>
                </a:ext>
              </a:extLst>
            </p:cNvPr>
            <p:cNvSpPr/>
            <p:nvPr/>
          </p:nvSpPr>
          <p:spPr>
            <a:xfrm>
              <a:off x="2329755" y="1600552"/>
              <a:ext cx="1345346" cy="1358936"/>
            </a:xfrm>
            <a:prstGeom prst="rect">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51F701DF-51B4-491D-A577-040B94535B25}"/>
                </a:ext>
              </a:extLst>
            </p:cNvPr>
            <p:cNvSpPr/>
            <p:nvPr/>
          </p:nvSpPr>
          <p:spPr>
            <a:xfrm>
              <a:off x="2329755" y="318371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Body Language</a:t>
              </a:r>
              <a:endParaRPr lang="en-US" sz="3800" kern="1200" dirty="0"/>
            </a:p>
          </p:txBody>
        </p:sp>
        <p:sp>
          <p:nvSpPr>
            <p:cNvPr id="7" name="Rectangle 6">
              <a:extLst>
                <a:ext uri="{FF2B5EF4-FFF2-40B4-BE49-F238E27FC236}">
                  <a16:creationId xmlns:a16="http://schemas.microsoft.com/office/drawing/2014/main" id="{A0584FD7-FE66-409D-820A-1280D92BEAAD}"/>
                </a:ext>
              </a:extLst>
            </p:cNvPr>
            <p:cNvSpPr/>
            <p:nvPr/>
          </p:nvSpPr>
          <p:spPr>
            <a:xfrm>
              <a:off x="5468897" y="3183713"/>
              <a:ext cx="1345346" cy="1358936"/>
            </a:xfrm>
            <a:prstGeom prst="rect">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9307B275-7B2E-4E02-92A5-2C113818B315}"/>
                </a:ext>
              </a:extLst>
            </p:cNvPr>
            <p:cNvSpPr/>
            <p:nvPr/>
          </p:nvSpPr>
          <p:spPr>
            <a:xfrm>
              <a:off x="3809636" y="476687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Spoken Words</a:t>
              </a:r>
              <a:endParaRPr lang="en-US" sz="3800" kern="1200" dirty="0"/>
            </a:p>
          </p:txBody>
        </p:sp>
        <p:sp>
          <p:nvSpPr>
            <p:cNvPr id="9" name="Rectangle 8">
              <a:extLst>
                <a:ext uri="{FF2B5EF4-FFF2-40B4-BE49-F238E27FC236}">
                  <a16:creationId xmlns:a16="http://schemas.microsoft.com/office/drawing/2014/main" id="{F13EDC43-A999-4552-9D28-9570EBDA8724}"/>
                </a:ext>
              </a:extLst>
            </p:cNvPr>
            <p:cNvSpPr/>
            <p:nvPr/>
          </p:nvSpPr>
          <p:spPr>
            <a:xfrm>
              <a:off x="2329755" y="4766873"/>
              <a:ext cx="1345346" cy="1358936"/>
            </a:xfrm>
            <a:prstGeom prst="rect">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endParaRPr lang="en-CA" dirty="0"/>
          </a:p>
        </p:txBody>
      </p:sp>
      <p:sp>
        <p:nvSpPr>
          <p:cNvPr id="10" name="Content Placeholder 9">
            <a:extLst>
              <a:ext uri="{FF2B5EF4-FFF2-40B4-BE49-F238E27FC236}">
                <a16:creationId xmlns:a16="http://schemas.microsoft.com/office/drawing/2014/main" id="{61F4F97B-8394-4483-9531-BCD5BBADC241}"/>
              </a:ext>
            </a:extLst>
          </p:cNvPr>
          <p:cNvSpPr>
            <a:spLocks noGrp="1"/>
          </p:cNvSpPr>
          <p:nvPr>
            <p:ph sz="quarter" idx="10"/>
          </p:nvPr>
        </p:nvSpPr>
        <p:spPr/>
        <p:txBody>
          <a:bodyPr/>
          <a:lstStyle/>
          <a:p>
            <a:r>
              <a:rPr lang="en-US" dirty="0"/>
              <a:t>Assessing a Situation</a:t>
            </a:r>
          </a:p>
        </p:txBody>
      </p:sp>
      <p:grpSp>
        <p:nvGrpSpPr>
          <p:cNvPr id="2" name="Group 1">
            <a:extLst>
              <a:ext uri="{FF2B5EF4-FFF2-40B4-BE49-F238E27FC236}">
                <a16:creationId xmlns:a16="http://schemas.microsoft.com/office/drawing/2014/main" id="{C898C401-484E-4769-B3C2-6C61AC48F0A6}"/>
              </a:ext>
            </a:extLst>
          </p:cNvPr>
          <p:cNvGrpSpPr/>
          <p:nvPr/>
        </p:nvGrpSpPr>
        <p:grpSpPr>
          <a:xfrm>
            <a:off x="459460" y="1600200"/>
            <a:ext cx="8225079" cy="4525962"/>
            <a:chOff x="459460" y="1600200"/>
            <a:chExt cx="8225079" cy="4525962"/>
          </a:xfrm>
        </p:grpSpPr>
        <p:sp>
          <p:nvSpPr>
            <p:cNvPr id="4" name="Arrow: Right 3">
              <a:extLst>
                <a:ext uri="{FF2B5EF4-FFF2-40B4-BE49-F238E27FC236}">
                  <a16:creationId xmlns:a16="http://schemas.microsoft.com/office/drawing/2014/main" id="{0076568B-C127-4C7E-B1BE-857B21081C14}"/>
                </a:ext>
              </a:extLst>
            </p:cNvPr>
            <p:cNvSpPr/>
            <p:nvPr/>
          </p:nvSpPr>
          <p:spPr>
            <a:xfrm>
              <a:off x="5670770" y="1600200"/>
              <a:ext cx="301376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1D0372A-EFEA-4877-9282-98117E244AFB}"/>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l" defTabSz="1778000">
                <a:lnSpc>
                  <a:spcPct val="90000"/>
                </a:lnSpc>
                <a:spcBef>
                  <a:spcPct val="0"/>
                </a:spcBef>
                <a:spcAft>
                  <a:spcPct val="35000"/>
                </a:spcAft>
                <a:buNone/>
              </a:pPr>
              <a:r>
                <a:rPr lang="en-US" sz="4000" b="1" kern="1200" dirty="0"/>
                <a:t>Take a step back</a:t>
              </a:r>
            </a:p>
          </p:txBody>
        </p:sp>
        <p:sp>
          <p:nvSpPr>
            <p:cNvPr id="6" name="Arrow: Right 5">
              <a:extLst>
                <a:ext uri="{FF2B5EF4-FFF2-40B4-BE49-F238E27FC236}">
                  <a16:creationId xmlns:a16="http://schemas.microsoft.com/office/drawing/2014/main" id="{30968612-26AE-4D36-8556-D50CC7F193F9}"/>
                </a:ext>
              </a:extLst>
            </p:cNvPr>
            <p:cNvSpPr/>
            <p:nvPr/>
          </p:nvSpPr>
          <p:spPr>
            <a:xfrm>
              <a:off x="5670770" y="3155999"/>
              <a:ext cx="301376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6356E06-8261-432B-9F76-21B5D0B7E269}"/>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l" defTabSz="1778000">
                <a:lnSpc>
                  <a:spcPct val="90000"/>
                </a:lnSpc>
                <a:spcBef>
                  <a:spcPct val="0"/>
                </a:spcBef>
                <a:spcAft>
                  <a:spcPct val="35000"/>
                </a:spcAft>
                <a:buNone/>
              </a:pPr>
              <a:r>
                <a:rPr lang="en-US" sz="4000" b="1" kern="1200" dirty="0"/>
                <a:t>Be aware of emotions</a:t>
              </a:r>
            </a:p>
          </p:txBody>
        </p:sp>
        <p:sp>
          <p:nvSpPr>
            <p:cNvPr id="8" name="Arrow: Right 7">
              <a:extLst>
                <a:ext uri="{FF2B5EF4-FFF2-40B4-BE49-F238E27FC236}">
                  <a16:creationId xmlns:a16="http://schemas.microsoft.com/office/drawing/2014/main" id="{13931924-E676-4ECC-8EB9-FD1C0ABAFEC4}"/>
                </a:ext>
              </a:extLst>
            </p:cNvPr>
            <p:cNvSpPr/>
            <p:nvPr/>
          </p:nvSpPr>
          <p:spPr>
            <a:xfrm>
              <a:off x="5670770" y="4711799"/>
              <a:ext cx="3013769"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EEA0AF2-4AE3-4B4B-A9FB-AAFFCD6CE417}"/>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l" defTabSz="1778000">
                <a:lnSpc>
                  <a:spcPct val="90000"/>
                </a:lnSpc>
                <a:spcBef>
                  <a:spcPct val="0"/>
                </a:spcBef>
                <a:spcAft>
                  <a:spcPct val="35000"/>
                </a:spcAft>
                <a:buNone/>
              </a:pPr>
              <a:r>
                <a:rPr lang="en-US" sz="4000" b="1" kern="1200" dirty="0"/>
                <a:t>Know what you are getting into</a:t>
              </a:r>
            </a:p>
          </p:txBody>
        </p:sp>
      </p:gr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pPr eaLnBrk="1" hangingPunct="1">
              <a:defRPr/>
            </a:pPr>
            <a:endParaRPr lang="en-CA" dirty="0"/>
          </a:p>
        </p:txBody>
      </p:sp>
      <p:sp>
        <p:nvSpPr>
          <p:cNvPr id="7" name="Content Placeholder 6">
            <a:extLst>
              <a:ext uri="{FF2B5EF4-FFF2-40B4-BE49-F238E27FC236}">
                <a16:creationId xmlns:a16="http://schemas.microsoft.com/office/drawing/2014/main" id="{B04812EC-6AFA-4533-9241-715073F15294}"/>
              </a:ext>
            </a:extLst>
          </p:cNvPr>
          <p:cNvSpPr>
            <a:spLocks noGrp="1"/>
          </p:cNvSpPr>
          <p:nvPr>
            <p:ph sz="quarter" idx="10"/>
          </p:nvPr>
        </p:nvSpPr>
        <p:spPr/>
        <p:txBody>
          <a:bodyPr/>
          <a:lstStyle/>
          <a:p>
            <a:r>
              <a:rPr lang="en-US" dirty="0"/>
              <a:t>Being Zealous without Being Offensive</a:t>
            </a:r>
          </a:p>
        </p:txBody>
      </p:sp>
      <p:grpSp>
        <p:nvGrpSpPr>
          <p:cNvPr id="2" name="Group 1">
            <a:extLst>
              <a:ext uri="{FF2B5EF4-FFF2-40B4-BE49-F238E27FC236}">
                <a16:creationId xmlns:a16="http://schemas.microsoft.com/office/drawing/2014/main" id="{AE972F9E-E249-429B-A5F6-44FB1F4F69B4}"/>
              </a:ext>
            </a:extLst>
          </p:cNvPr>
          <p:cNvGrpSpPr/>
          <p:nvPr/>
        </p:nvGrpSpPr>
        <p:grpSpPr>
          <a:xfrm>
            <a:off x="3090671" y="1602409"/>
            <a:ext cx="2962656" cy="4521543"/>
            <a:chOff x="3090671" y="1602409"/>
            <a:chExt cx="2962656" cy="4521543"/>
          </a:xfrm>
        </p:grpSpPr>
        <p:sp>
          <p:nvSpPr>
            <p:cNvPr id="3" name="Freeform: Shape 2">
              <a:extLst>
                <a:ext uri="{FF2B5EF4-FFF2-40B4-BE49-F238E27FC236}">
                  <a16:creationId xmlns:a16="http://schemas.microsoft.com/office/drawing/2014/main" id="{1B146C5A-FA8B-4587-8423-B8B6A25F06A9}"/>
                </a:ext>
              </a:extLst>
            </p:cNvPr>
            <p:cNvSpPr/>
            <p:nvPr/>
          </p:nvSpPr>
          <p:spPr>
            <a:xfrm>
              <a:off x="3090671" y="1602409"/>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3601" tIns="147401" rIns="223601" bIns="147401" numCol="1" spcCol="1270" anchor="ctr" anchorCtr="0">
              <a:noAutofit/>
            </a:bodyPr>
            <a:lstStyle/>
            <a:p>
              <a:pPr marL="0" lvl="0" indent="0" algn="ctr" defTabSz="1778000">
                <a:lnSpc>
                  <a:spcPct val="90000"/>
                </a:lnSpc>
                <a:spcBef>
                  <a:spcPct val="0"/>
                </a:spcBef>
                <a:spcAft>
                  <a:spcPct val="35000"/>
                </a:spcAft>
                <a:buNone/>
              </a:pPr>
              <a:r>
                <a:rPr lang="en-US" sz="4000" b="1" kern="1200" dirty="0"/>
                <a:t>Striking a balance</a:t>
              </a:r>
            </a:p>
          </p:txBody>
        </p:sp>
        <p:sp>
          <p:nvSpPr>
            <p:cNvPr id="5" name="Freeform: Shape 4">
              <a:extLst>
                <a:ext uri="{FF2B5EF4-FFF2-40B4-BE49-F238E27FC236}">
                  <a16:creationId xmlns:a16="http://schemas.microsoft.com/office/drawing/2014/main" id="{E36CE107-7208-4CFA-A5F9-8113D2710685}"/>
                </a:ext>
              </a:extLst>
            </p:cNvPr>
            <p:cNvSpPr/>
            <p:nvPr/>
          </p:nvSpPr>
          <p:spPr>
            <a:xfrm>
              <a:off x="3090671" y="313390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601" tIns="147401" rIns="223601" bIns="147401" numCol="1" spcCol="1270" anchor="ctr" anchorCtr="0">
              <a:noAutofit/>
            </a:bodyPr>
            <a:lstStyle/>
            <a:p>
              <a:pPr marL="0" lvl="0" indent="0" algn="ctr" defTabSz="1778000">
                <a:lnSpc>
                  <a:spcPct val="90000"/>
                </a:lnSpc>
                <a:spcBef>
                  <a:spcPct val="0"/>
                </a:spcBef>
                <a:spcAft>
                  <a:spcPct val="35000"/>
                </a:spcAft>
                <a:buNone/>
              </a:pPr>
              <a:r>
                <a:rPr lang="en-US" sz="4000" b="1" kern="1200" dirty="0"/>
                <a:t>Focus on quality</a:t>
              </a:r>
            </a:p>
          </p:txBody>
        </p:sp>
        <p:sp>
          <p:nvSpPr>
            <p:cNvPr id="6" name="Freeform: Shape 5">
              <a:extLst>
                <a:ext uri="{FF2B5EF4-FFF2-40B4-BE49-F238E27FC236}">
                  <a16:creationId xmlns:a16="http://schemas.microsoft.com/office/drawing/2014/main" id="{FC42B3D8-8CFF-4792-B75B-32D63873CB8D}"/>
                </a:ext>
              </a:extLst>
            </p:cNvPr>
            <p:cNvSpPr/>
            <p:nvPr/>
          </p:nvSpPr>
          <p:spPr>
            <a:xfrm>
              <a:off x="3090671" y="466539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3601" tIns="147401" rIns="223601" bIns="147401" numCol="1" spcCol="1270" anchor="ctr" anchorCtr="0">
              <a:noAutofit/>
            </a:bodyPr>
            <a:lstStyle/>
            <a:p>
              <a:pPr marL="0" lvl="0" indent="0" algn="ctr" defTabSz="1778000">
                <a:lnSpc>
                  <a:spcPct val="90000"/>
                </a:lnSpc>
                <a:spcBef>
                  <a:spcPct val="0"/>
                </a:spcBef>
                <a:spcAft>
                  <a:spcPct val="35000"/>
                </a:spcAft>
                <a:buNone/>
              </a:pPr>
              <a:r>
                <a:rPr lang="en-US" sz="4000" b="1" kern="1200" dirty="0"/>
                <a:t>Renewed excitement</a:t>
              </a:r>
            </a:p>
          </p:txBody>
        </p:sp>
      </p:gr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factors for making the first impression?</a:t>
            </a:r>
          </a:p>
          <a:p>
            <a:pPr lvl="1">
              <a:lnSpc>
                <a:spcPct val="115000"/>
              </a:lnSpc>
              <a:spcBef>
                <a:spcPts val="0"/>
              </a:spcBef>
              <a:spcAft>
                <a:spcPts val="0"/>
              </a:spcAft>
              <a:buFont typeface="+mj-lt"/>
              <a:buAutoNum type="alphaLcParenR"/>
            </a:pPr>
            <a:r>
              <a:rPr lang="en-US" dirty="0">
                <a:ea typeface="Times New Roman"/>
                <a:cs typeface="Times New Roman"/>
              </a:rPr>
              <a:t>Physical appearance</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0"/>
              </a:spcAft>
              <a:buFont typeface="+mj-lt"/>
              <a:buAutoNum type="alphaLcParenR"/>
            </a:pPr>
            <a:r>
              <a:rPr lang="en-US" dirty="0">
                <a:ea typeface="Times New Roman"/>
                <a:cs typeface="Times New Roman"/>
              </a:rPr>
              <a:t>Spoken words</a:t>
            </a:r>
          </a:p>
          <a:p>
            <a:pPr lvl="1">
              <a:lnSpc>
                <a:spcPct val="115000"/>
              </a:lnSpc>
              <a:spcBef>
                <a:spcPts val="0"/>
              </a:spcBef>
              <a:spcAft>
                <a:spcPts val="1000"/>
              </a:spcAft>
              <a:buFont typeface="+mj-lt"/>
              <a:buAutoNum type="alphaLcParenR"/>
            </a:pPr>
            <a:r>
              <a:rPr lang="en-US" dirty="0">
                <a:ea typeface="Times New Roman"/>
                <a:cs typeface="Times New Roman"/>
              </a:rPr>
              <a:t>Body language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elements of making a good first impression?</a:t>
            </a:r>
          </a:p>
          <a:p>
            <a:pPr lvl="1">
              <a:lnSpc>
                <a:spcPct val="115000"/>
              </a:lnSpc>
              <a:spcBef>
                <a:spcPts val="0"/>
              </a:spcBef>
              <a:spcAft>
                <a:spcPts val="0"/>
              </a:spcAft>
              <a:buFont typeface="+mj-lt"/>
              <a:buAutoNum type="alphaLcParenR"/>
            </a:pPr>
            <a:r>
              <a:rPr lang="en-US" dirty="0">
                <a:ea typeface="Times New Roman"/>
                <a:cs typeface="Times New Roman"/>
              </a:rPr>
              <a:t>Your type of voice</a:t>
            </a:r>
          </a:p>
          <a:p>
            <a:pPr lvl="1">
              <a:lnSpc>
                <a:spcPct val="115000"/>
              </a:lnSpc>
              <a:spcBef>
                <a:spcPts val="0"/>
              </a:spcBef>
              <a:spcAft>
                <a:spcPts val="0"/>
              </a:spcAft>
              <a:buFont typeface="+mj-lt"/>
              <a:buAutoNum type="alphaLcParenR"/>
            </a:pPr>
            <a:r>
              <a:rPr lang="en-US" dirty="0">
                <a:ea typeface="Times New Roman"/>
                <a:cs typeface="Times New Roman"/>
              </a:rPr>
              <a:t>Eye contact</a:t>
            </a:r>
          </a:p>
          <a:p>
            <a:pPr lvl="1">
              <a:lnSpc>
                <a:spcPct val="115000"/>
              </a:lnSpc>
              <a:spcBef>
                <a:spcPts val="0"/>
              </a:spcBef>
              <a:spcAft>
                <a:spcPts val="0"/>
              </a:spcAft>
              <a:buFont typeface="+mj-lt"/>
              <a:buAutoNum type="alphaLcParenR"/>
            </a:pPr>
            <a:r>
              <a:rPr lang="en-US" dirty="0">
                <a:ea typeface="Times New Roman"/>
                <a:cs typeface="Times New Roman"/>
              </a:rPr>
              <a:t>Hand shake</a:t>
            </a:r>
          </a:p>
          <a:p>
            <a:pPr lvl="1">
              <a:lnSpc>
                <a:spcPct val="115000"/>
              </a:lnSpc>
              <a:spcBef>
                <a:spcPts val="0"/>
              </a:spcBef>
              <a:spcAft>
                <a:spcPts val="1000"/>
              </a:spcAft>
              <a:buFont typeface="+mj-lt"/>
              <a:buAutoNum type="alphaLcParenR"/>
            </a:pPr>
            <a:r>
              <a:rPr lang="en-US" dirty="0">
                <a:ea typeface="Times New Roman"/>
                <a:cs typeface="Times New Roman"/>
              </a:rPr>
              <a:t>Staying away from the slang</a:t>
            </a:r>
          </a:p>
          <a:p>
            <a:endParaRPr lang="en-US" dirty="0"/>
          </a:p>
        </p:txBody>
      </p:sp>
    </p:spTree>
    <p:extLst>
      <p:ext uri="{BB962C8B-B14F-4D97-AF65-F5344CB8AC3E}">
        <p14:creationId xmlns:p14="http://schemas.microsoft.com/office/powerpoint/2010/main" val="2405389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best way to assess the situation is to:</a:t>
            </a:r>
          </a:p>
          <a:p>
            <a:pPr lvl="1">
              <a:lnSpc>
                <a:spcPct val="115000"/>
              </a:lnSpc>
              <a:spcBef>
                <a:spcPts val="0"/>
              </a:spcBef>
              <a:spcAft>
                <a:spcPts val="0"/>
              </a:spcAft>
              <a:buFont typeface="+mj-lt"/>
              <a:buAutoNum type="alphaLcParenR"/>
            </a:pPr>
            <a:r>
              <a:rPr lang="en-US" dirty="0">
                <a:ea typeface="Times New Roman"/>
                <a:cs typeface="Times New Roman"/>
              </a:rPr>
              <a:t>Step away from it</a:t>
            </a:r>
          </a:p>
          <a:p>
            <a:pPr lvl="1">
              <a:lnSpc>
                <a:spcPct val="115000"/>
              </a:lnSpc>
              <a:spcBef>
                <a:spcPts val="0"/>
              </a:spcBef>
              <a:spcAft>
                <a:spcPts val="0"/>
              </a:spcAft>
              <a:buFont typeface="+mj-lt"/>
              <a:buAutoNum type="alphaLcParenR"/>
            </a:pPr>
            <a:r>
              <a:rPr lang="en-US" dirty="0">
                <a:ea typeface="Times New Roman"/>
                <a:cs typeface="Times New Roman"/>
              </a:rPr>
              <a:t>Run into it as promptly as you can</a:t>
            </a:r>
          </a:p>
          <a:p>
            <a:pPr lvl="1">
              <a:lnSpc>
                <a:spcPct val="115000"/>
              </a:lnSpc>
              <a:spcBef>
                <a:spcPts val="0"/>
              </a:spcBef>
              <a:spcAft>
                <a:spcPts val="0"/>
              </a:spcAft>
              <a:buFont typeface="+mj-lt"/>
              <a:buAutoNum type="alphaLcParenR"/>
            </a:pPr>
            <a:r>
              <a:rPr lang="en-US" dirty="0">
                <a:ea typeface="Times New Roman"/>
                <a:cs typeface="Times New Roman"/>
              </a:rPr>
              <a:t>Ask others about it</a:t>
            </a:r>
          </a:p>
          <a:p>
            <a:pPr lvl="1">
              <a:lnSpc>
                <a:spcPct val="115000"/>
              </a:lnSpc>
              <a:spcBef>
                <a:spcPts val="0"/>
              </a:spcBef>
              <a:spcAft>
                <a:spcPts val="1000"/>
              </a:spcAft>
              <a:buFont typeface="+mj-lt"/>
              <a:buAutoNum type="alphaLcParenR"/>
            </a:pPr>
            <a:r>
              <a:rPr lang="en-US" dirty="0">
                <a:ea typeface="Times New Roman"/>
                <a:cs typeface="Times New Roman"/>
              </a:rPr>
              <a:t>It varies from situation to situation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crucial questions for assessing the situation?</a:t>
            </a:r>
          </a:p>
          <a:p>
            <a:pPr lvl="1">
              <a:lnSpc>
                <a:spcPct val="115000"/>
              </a:lnSpc>
              <a:spcBef>
                <a:spcPts val="0"/>
              </a:spcBef>
              <a:spcAft>
                <a:spcPts val="0"/>
              </a:spcAft>
              <a:buFont typeface="+mj-lt"/>
              <a:buAutoNum type="alphaLcParenR"/>
            </a:pPr>
            <a:r>
              <a:rPr lang="en-US" dirty="0">
                <a:ea typeface="Times New Roman"/>
                <a:cs typeface="Times New Roman"/>
              </a:rPr>
              <a:t>How will it impact me?</a:t>
            </a:r>
          </a:p>
          <a:p>
            <a:pPr lvl="1">
              <a:lnSpc>
                <a:spcPct val="115000"/>
              </a:lnSpc>
              <a:spcBef>
                <a:spcPts val="0"/>
              </a:spcBef>
              <a:spcAft>
                <a:spcPts val="0"/>
              </a:spcAft>
              <a:buFont typeface="+mj-lt"/>
              <a:buAutoNum type="alphaLcParenR"/>
            </a:pPr>
            <a:r>
              <a:rPr lang="en-US" dirty="0">
                <a:ea typeface="Times New Roman"/>
                <a:cs typeface="Times New Roman"/>
              </a:rPr>
              <a:t>How will it impact others?</a:t>
            </a:r>
          </a:p>
          <a:p>
            <a:pPr lvl="1">
              <a:lnSpc>
                <a:spcPct val="115000"/>
              </a:lnSpc>
              <a:spcBef>
                <a:spcPts val="0"/>
              </a:spcBef>
              <a:spcAft>
                <a:spcPts val="0"/>
              </a:spcAft>
              <a:buFont typeface="+mj-lt"/>
              <a:buAutoNum type="alphaLcParenR"/>
            </a:pPr>
            <a:r>
              <a:rPr lang="en-US" dirty="0">
                <a:ea typeface="Times New Roman"/>
                <a:cs typeface="Times New Roman"/>
              </a:rPr>
              <a:t>How challenging is it?</a:t>
            </a:r>
          </a:p>
          <a:p>
            <a:pPr lvl="1">
              <a:lnSpc>
                <a:spcPct val="115000"/>
              </a:lnSpc>
              <a:spcBef>
                <a:spcPts val="0"/>
              </a:spcBef>
              <a:spcAft>
                <a:spcPts val="1000"/>
              </a:spcAft>
              <a:buFont typeface="+mj-lt"/>
              <a:buAutoNum type="alphaLcParenR"/>
            </a:pPr>
            <a:r>
              <a:rPr lang="en-US" dirty="0">
                <a:ea typeface="Times New Roman"/>
                <a:cs typeface="Times New Roman"/>
              </a:rPr>
              <a:t>Is it worth doing anything about?</a:t>
            </a:r>
          </a:p>
          <a:p>
            <a:endParaRPr lang="en-US" dirty="0"/>
          </a:p>
        </p:txBody>
      </p:sp>
    </p:spTree>
    <p:extLst>
      <p:ext uri="{BB962C8B-B14F-4D97-AF65-F5344CB8AC3E}">
        <p14:creationId xmlns:p14="http://schemas.microsoft.com/office/powerpoint/2010/main" val="309598560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Being zealous is:</a:t>
            </a:r>
          </a:p>
          <a:p>
            <a:pPr lvl="1">
              <a:lnSpc>
                <a:spcPct val="115000"/>
              </a:lnSpc>
              <a:spcBef>
                <a:spcPts val="0"/>
              </a:spcBef>
              <a:spcAft>
                <a:spcPts val="0"/>
              </a:spcAft>
              <a:buFont typeface="+mj-lt"/>
              <a:buAutoNum type="alphaLcParenR"/>
            </a:pPr>
            <a:r>
              <a:rPr lang="en-US" dirty="0">
                <a:ea typeface="Times New Roman"/>
                <a:cs typeface="Times New Roman"/>
              </a:rPr>
              <a:t>Always a good trait</a:t>
            </a:r>
          </a:p>
          <a:p>
            <a:pPr lvl="1">
              <a:lnSpc>
                <a:spcPct val="115000"/>
              </a:lnSpc>
              <a:spcBef>
                <a:spcPts val="0"/>
              </a:spcBef>
              <a:spcAft>
                <a:spcPts val="0"/>
              </a:spcAft>
              <a:buFont typeface="+mj-lt"/>
              <a:buAutoNum type="alphaLcParenR"/>
            </a:pPr>
            <a:r>
              <a:rPr lang="en-US" dirty="0">
                <a:ea typeface="Times New Roman"/>
                <a:cs typeface="Times New Roman"/>
              </a:rPr>
              <a:t>A good quality, if you are not overly zealous</a:t>
            </a:r>
          </a:p>
          <a:p>
            <a:pPr lvl="1">
              <a:lnSpc>
                <a:spcPct val="115000"/>
              </a:lnSpc>
              <a:spcBef>
                <a:spcPts val="0"/>
              </a:spcBef>
              <a:spcAft>
                <a:spcPts val="0"/>
              </a:spcAft>
              <a:buFont typeface="+mj-lt"/>
              <a:buAutoNum type="alphaLcParenR"/>
            </a:pPr>
            <a:r>
              <a:rPr lang="en-US" dirty="0">
                <a:ea typeface="Times New Roman"/>
                <a:cs typeface="Times New Roman"/>
              </a:rPr>
              <a:t>Almost always offensive</a:t>
            </a:r>
          </a:p>
          <a:p>
            <a:pPr lvl="1">
              <a:lnSpc>
                <a:spcPct val="115000"/>
              </a:lnSpc>
              <a:spcBef>
                <a:spcPts val="0"/>
              </a:spcBef>
              <a:spcAft>
                <a:spcPts val="1000"/>
              </a:spcAft>
              <a:buFont typeface="+mj-lt"/>
              <a:buAutoNum type="alphaLcParenR"/>
            </a:pPr>
            <a:r>
              <a:rPr lang="en-US" dirty="0">
                <a:ea typeface="Times New Roman"/>
                <a:cs typeface="Times New Roman"/>
              </a:rPr>
              <a:t>Usually considered as too aggressive</a:t>
            </a:r>
          </a:p>
          <a:p>
            <a:pPr marL="342900" indent="-342900">
              <a:lnSpc>
                <a:spcPct val="115000"/>
              </a:lnSpc>
              <a:spcBef>
                <a:spcPts val="0"/>
              </a:spcBef>
              <a:spcAft>
                <a:spcPts val="1000"/>
              </a:spcAft>
              <a:buFont typeface="+mj-lt"/>
              <a:buAutoNum type="arabicParenR" startAt="5"/>
            </a:pPr>
            <a:r>
              <a:rPr lang="en-US"/>
              <a:t>What </a:t>
            </a:r>
            <a:r>
              <a:rPr lang="en-US" dirty="0"/>
              <a:t>is important in developing your internal stability by being zealous, but not offensive?</a:t>
            </a:r>
          </a:p>
          <a:p>
            <a:pPr lvl="1">
              <a:lnSpc>
                <a:spcPct val="115000"/>
              </a:lnSpc>
              <a:spcBef>
                <a:spcPts val="0"/>
              </a:spcBef>
              <a:spcAft>
                <a:spcPts val="0"/>
              </a:spcAft>
              <a:buFont typeface="+mj-lt"/>
              <a:buAutoNum type="alphaLcParenR"/>
            </a:pPr>
            <a:r>
              <a:rPr lang="en-US" dirty="0">
                <a:ea typeface="Times New Roman"/>
                <a:cs typeface="Times New Roman"/>
              </a:rPr>
              <a:t>Working fast</a:t>
            </a:r>
          </a:p>
          <a:p>
            <a:pPr lvl="1">
              <a:lnSpc>
                <a:spcPct val="115000"/>
              </a:lnSpc>
              <a:spcBef>
                <a:spcPts val="0"/>
              </a:spcBef>
              <a:spcAft>
                <a:spcPts val="0"/>
              </a:spcAft>
              <a:buFont typeface="+mj-lt"/>
              <a:buAutoNum type="alphaLcParenR"/>
            </a:pPr>
            <a:r>
              <a:rPr lang="en-US" dirty="0">
                <a:ea typeface="Times New Roman"/>
                <a:cs typeface="Times New Roman"/>
              </a:rPr>
              <a:t>Renewing the excitement at work</a:t>
            </a:r>
          </a:p>
          <a:p>
            <a:pPr lvl="1">
              <a:lnSpc>
                <a:spcPct val="115000"/>
              </a:lnSpc>
              <a:spcBef>
                <a:spcPts val="0"/>
              </a:spcBef>
              <a:spcAft>
                <a:spcPts val="0"/>
              </a:spcAft>
              <a:buFont typeface="+mj-lt"/>
              <a:buAutoNum type="alphaLcParenR"/>
            </a:pPr>
            <a:r>
              <a:rPr lang="en-US" dirty="0">
                <a:ea typeface="Times New Roman"/>
                <a:cs typeface="Times New Roman"/>
              </a:rPr>
              <a:t>Constant search for new challenges</a:t>
            </a:r>
          </a:p>
          <a:p>
            <a:pPr lvl="1">
              <a:lnSpc>
                <a:spcPct val="115000"/>
              </a:lnSpc>
              <a:spcBef>
                <a:spcPts val="0"/>
              </a:spcBef>
              <a:spcAft>
                <a:spcPts val="1000"/>
              </a:spcAft>
              <a:buFont typeface="+mj-lt"/>
              <a:buAutoNum type="alphaLcParenR"/>
            </a:pPr>
            <a:r>
              <a:rPr lang="en-US" dirty="0">
                <a:ea typeface="Times New Roman"/>
                <a:cs typeface="Times New Roman"/>
              </a:rPr>
              <a:t>Finding the balance</a:t>
            </a:r>
          </a:p>
          <a:p>
            <a:endParaRPr lang="en-US" dirty="0"/>
          </a:p>
        </p:txBody>
      </p:sp>
    </p:spTree>
    <p:extLst>
      <p:ext uri="{BB962C8B-B14F-4D97-AF65-F5344CB8AC3E}">
        <p14:creationId xmlns:p14="http://schemas.microsoft.com/office/powerpoint/2010/main" val="380277419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a:t>
            </a:r>
            <a:r>
              <a:rPr lang="en-US">
                <a:ea typeface="Times New Roman"/>
                <a:cs typeface="Times New Roman"/>
              </a:rPr>
              <a:t>factors for </a:t>
            </a:r>
            <a:r>
              <a:rPr lang="en-US" dirty="0">
                <a:ea typeface="Times New Roman"/>
                <a:cs typeface="Times New Roman"/>
              </a:rPr>
              <a:t>making the first impression?</a:t>
            </a:r>
          </a:p>
          <a:p>
            <a:pPr lvl="1">
              <a:lnSpc>
                <a:spcPct val="115000"/>
              </a:lnSpc>
              <a:spcBef>
                <a:spcPts val="0"/>
              </a:spcBef>
              <a:spcAft>
                <a:spcPts val="0"/>
              </a:spcAft>
              <a:buFont typeface="+mj-lt"/>
              <a:buAutoNum type="alphaLcParenR"/>
            </a:pPr>
            <a:r>
              <a:rPr lang="en-US" dirty="0">
                <a:ea typeface="Times New Roman"/>
                <a:cs typeface="Times New Roman"/>
              </a:rPr>
              <a:t>Physical appearance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Education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Spoken words</a:t>
            </a:r>
          </a:p>
          <a:p>
            <a:pPr lvl="1">
              <a:lnSpc>
                <a:spcPct val="115000"/>
              </a:lnSpc>
              <a:spcBef>
                <a:spcPts val="0"/>
              </a:spcBef>
              <a:spcAft>
                <a:spcPts val="1000"/>
              </a:spcAft>
              <a:buFont typeface="+mj-lt"/>
              <a:buAutoNum type="alphaLcParenR"/>
            </a:pPr>
            <a:r>
              <a:rPr lang="en-US" dirty="0">
                <a:ea typeface="Times New Roman"/>
                <a:cs typeface="Times New Roman"/>
              </a:rPr>
              <a:t>Body language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elements of making a good first impression?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Your type of voice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Eye contact</a:t>
            </a:r>
          </a:p>
          <a:p>
            <a:pPr lvl="1">
              <a:lnSpc>
                <a:spcPct val="115000"/>
              </a:lnSpc>
              <a:spcBef>
                <a:spcPts val="0"/>
              </a:spcBef>
              <a:spcAft>
                <a:spcPts val="0"/>
              </a:spcAft>
              <a:buFont typeface="+mj-lt"/>
              <a:buAutoNum type="alphaLcParenR"/>
            </a:pPr>
            <a:r>
              <a:rPr lang="en-US" dirty="0">
                <a:ea typeface="Times New Roman"/>
                <a:cs typeface="Times New Roman"/>
              </a:rPr>
              <a:t>Hand shake</a:t>
            </a:r>
          </a:p>
          <a:p>
            <a:pPr lvl="1">
              <a:lnSpc>
                <a:spcPct val="115000"/>
              </a:lnSpc>
              <a:spcBef>
                <a:spcPts val="0"/>
              </a:spcBef>
              <a:spcAft>
                <a:spcPts val="1000"/>
              </a:spcAft>
              <a:buFont typeface="+mj-lt"/>
              <a:buAutoNum type="alphaLcParenR"/>
            </a:pPr>
            <a:r>
              <a:rPr lang="en-US" dirty="0">
                <a:ea typeface="Times New Roman"/>
                <a:cs typeface="Times New Roman"/>
              </a:rPr>
              <a:t>Staying away from the slang</a:t>
            </a:r>
          </a:p>
          <a:p>
            <a:endParaRPr lang="en-US" dirty="0"/>
          </a:p>
        </p:txBody>
      </p:sp>
    </p:spTree>
    <p:extLst>
      <p:ext uri="{BB962C8B-B14F-4D97-AF65-F5344CB8AC3E}">
        <p14:creationId xmlns:p14="http://schemas.microsoft.com/office/powerpoint/2010/main" val="297367143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best way to assess the situation is to: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Step away from it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Run into it as promptly as you can</a:t>
            </a:r>
          </a:p>
          <a:p>
            <a:pPr lvl="1">
              <a:lnSpc>
                <a:spcPct val="115000"/>
              </a:lnSpc>
              <a:spcBef>
                <a:spcPts val="0"/>
              </a:spcBef>
              <a:spcAft>
                <a:spcPts val="0"/>
              </a:spcAft>
              <a:buFont typeface="+mj-lt"/>
              <a:buAutoNum type="alphaLcParenR"/>
            </a:pPr>
            <a:r>
              <a:rPr lang="en-US" dirty="0">
                <a:ea typeface="Times New Roman"/>
                <a:cs typeface="Times New Roman"/>
              </a:rPr>
              <a:t>Ask others about it</a:t>
            </a:r>
          </a:p>
          <a:p>
            <a:pPr lvl="1">
              <a:lnSpc>
                <a:spcPct val="115000"/>
              </a:lnSpc>
              <a:spcBef>
                <a:spcPts val="0"/>
              </a:spcBef>
              <a:spcAft>
                <a:spcPts val="1000"/>
              </a:spcAft>
              <a:buFont typeface="+mj-lt"/>
              <a:buAutoNum type="alphaLcParenR"/>
            </a:pPr>
            <a:r>
              <a:rPr lang="en-US" dirty="0">
                <a:ea typeface="Times New Roman"/>
                <a:cs typeface="Times New Roman"/>
              </a:rPr>
              <a:t>It varies from situation to situation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crucial questions for assessing the situation?</a:t>
            </a:r>
          </a:p>
          <a:p>
            <a:pPr lvl="1">
              <a:lnSpc>
                <a:spcPct val="115000"/>
              </a:lnSpc>
              <a:spcBef>
                <a:spcPts val="0"/>
              </a:spcBef>
              <a:spcAft>
                <a:spcPts val="0"/>
              </a:spcAft>
              <a:buFont typeface="+mj-lt"/>
              <a:buAutoNum type="alphaLcParenR"/>
            </a:pPr>
            <a:r>
              <a:rPr lang="en-US" dirty="0">
                <a:ea typeface="Times New Roman"/>
                <a:cs typeface="Times New Roman"/>
              </a:rPr>
              <a:t>How will it impact me?</a:t>
            </a:r>
          </a:p>
          <a:p>
            <a:pPr lvl="1">
              <a:lnSpc>
                <a:spcPct val="115000"/>
              </a:lnSpc>
              <a:spcBef>
                <a:spcPts val="0"/>
              </a:spcBef>
              <a:spcAft>
                <a:spcPts val="0"/>
              </a:spcAft>
              <a:buFont typeface="+mj-lt"/>
              <a:buAutoNum type="alphaLcParenR"/>
            </a:pPr>
            <a:r>
              <a:rPr lang="en-US" dirty="0">
                <a:ea typeface="Times New Roman"/>
                <a:cs typeface="Times New Roman"/>
              </a:rPr>
              <a:t>How will it impact others?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How challenging is it?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Is it worth doing anything about?</a:t>
            </a:r>
          </a:p>
          <a:p>
            <a:endParaRPr lang="en-US" dirty="0"/>
          </a:p>
        </p:txBody>
      </p:sp>
    </p:spTree>
    <p:extLst>
      <p:ext uri="{BB962C8B-B14F-4D97-AF65-F5344CB8AC3E}">
        <p14:creationId xmlns:p14="http://schemas.microsoft.com/office/powerpoint/2010/main" val="259096719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Being zealous is:</a:t>
            </a:r>
          </a:p>
          <a:p>
            <a:pPr lvl="1">
              <a:lnSpc>
                <a:spcPct val="115000"/>
              </a:lnSpc>
              <a:spcBef>
                <a:spcPts val="0"/>
              </a:spcBef>
              <a:spcAft>
                <a:spcPts val="0"/>
              </a:spcAft>
              <a:buFont typeface="+mj-lt"/>
              <a:buAutoNum type="alphaLcParenR"/>
            </a:pPr>
            <a:r>
              <a:rPr lang="en-US" dirty="0">
                <a:ea typeface="Times New Roman"/>
                <a:cs typeface="Times New Roman"/>
              </a:rPr>
              <a:t>Always a good trait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 good quality, if you are not overly zealous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Almost always offensive</a:t>
            </a:r>
          </a:p>
          <a:p>
            <a:pPr lvl="1">
              <a:lnSpc>
                <a:spcPct val="115000"/>
              </a:lnSpc>
              <a:spcBef>
                <a:spcPts val="0"/>
              </a:spcBef>
              <a:spcAft>
                <a:spcPts val="1000"/>
              </a:spcAft>
              <a:buFont typeface="+mj-lt"/>
              <a:buAutoNum type="alphaLcParenR"/>
            </a:pPr>
            <a:r>
              <a:rPr lang="en-US" dirty="0">
                <a:ea typeface="Times New Roman"/>
                <a:cs typeface="Times New Roman"/>
              </a:rPr>
              <a:t>Usually considered as too aggressive</a:t>
            </a:r>
          </a:p>
          <a:p>
            <a:pPr marL="342900" indent="-342900">
              <a:lnSpc>
                <a:spcPct val="115000"/>
              </a:lnSpc>
              <a:spcBef>
                <a:spcPts val="0"/>
              </a:spcBef>
              <a:spcAft>
                <a:spcPts val="1000"/>
              </a:spcAft>
              <a:buFont typeface="+mj-lt"/>
              <a:buAutoNum type="arabicParenR" startAt="5"/>
            </a:pPr>
            <a:r>
              <a:rPr lang="en-US" dirty="0"/>
              <a:t>What is important in developing your internal stability by being zealous, but not offensive?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Working fast</a:t>
            </a:r>
          </a:p>
          <a:p>
            <a:pPr lvl="1">
              <a:lnSpc>
                <a:spcPct val="115000"/>
              </a:lnSpc>
              <a:spcBef>
                <a:spcPts val="0"/>
              </a:spcBef>
              <a:spcAft>
                <a:spcPts val="0"/>
              </a:spcAft>
              <a:buFont typeface="+mj-lt"/>
              <a:buAutoNum type="alphaLcParenR"/>
            </a:pPr>
            <a:r>
              <a:rPr lang="en-US" dirty="0">
                <a:ea typeface="Times New Roman"/>
                <a:cs typeface="Times New Roman"/>
              </a:rPr>
              <a:t>Renewing the excitement at work</a:t>
            </a:r>
          </a:p>
          <a:p>
            <a:pPr lvl="1">
              <a:lnSpc>
                <a:spcPct val="115000"/>
              </a:lnSpc>
              <a:spcBef>
                <a:spcPts val="0"/>
              </a:spcBef>
              <a:spcAft>
                <a:spcPts val="0"/>
              </a:spcAft>
              <a:buFont typeface="+mj-lt"/>
              <a:buAutoNum type="alphaLcParenR"/>
            </a:pPr>
            <a:r>
              <a:rPr lang="en-US" dirty="0">
                <a:ea typeface="Times New Roman"/>
                <a:cs typeface="Times New Roman"/>
              </a:rPr>
              <a:t>Constant search for new challenges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Finding the balance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7629745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CA" dirty="0"/>
              <a:t>Module </a:t>
            </a:r>
            <a:r>
              <a:rPr lang="en-US" dirty="0"/>
              <a:t>Twelve: Wrapping Up</a:t>
            </a:r>
            <a:endParaRPr lang="en-CA" dirty="0"/>
          </a:p>
        </p:txBody>
      </p:sp>
      <p:sp>
        <p:nvSpPr>
          <p:cNvPr id="4915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400" dirty="0">
                <a:latin typeface="Cambria" pitchFamily="18" charset="0"/>
                <a:cs typeface="Times New Roman" pitchFamily="18" charset="0"/>
              </a:rPr>
              <a:t>Whatever is begun in anger, ends in shame.</a:t>
            </a:r>
            <a:endParaRPr lang="en-US" sz="1800" dirty="0">
              <a:cs typeface="Times New Roman" pitchFamily="18" charset="0"/>
            </a:endParaRPr>
          </a:p>
          <a:p>
            <a:pPr algn="ctr">
              <a:lnSpc>
                <a:spcPct val="115000"/>
              </a:lnSpc>
              <a:spcBef>
                <a:spcPct val="0"/>
              </a:spcBef>
              <a:spcAft>
                <a:spcPts val="1000"/>
              </a:spcAft>
            </a:pPr>
            <a:r>
              <a:rPr lang="en-US" sz="2400" b="1" dirty="0">
                <a:latin typeface="Cambria" pitchFamily="18" charset="0"/>
                <a:cs typeface="Times New Roman" pitchFamily="18" charset="0"/>
              </a:rPr>
              <a:t>Benjamin Franklin</a:t>
            </a:r>
            <a:endParaRPr lang="en-US" sz="1800" b="1" dirty="0">
              <a:cs typeface="Times New Roman" pitchFamily="18" charset="0"/>
            </a:endParaRPr>
          </a:p>
        </p:txBody>
      </p:sp>
      <p:sp>
        <p:nvSpPr>
          <p:cNvPr id="2" name="Rectangle 1">
            <a:extLst>
              <a:ext uri="{FF2B5EF4-FFF2-40B4-BE49-F238E27FC236}">
                <a16:creationId xmlns:a16="http://schemas.microsoft.com/office/drawing/2014/main" id="{8DEF5143-7D95-431E-9DAC-12E0D85C9F97}"/>
              </a:ext>
            </a:extLst>
          </p:cNvPr>
          <p:cNvSpPr/>
          <p:nvPr/>
        </p:nvSpPr>
        <p:spPr>
          <a:xfrm>
            <a:off x="9396536" y="3573016"/>
            <a:ext cx="4572000" cy="1754326"/>
          </a:xfrm>
          <a:prstGeom prst="rect">
            <a:avLst/>
          </a:prstGeom>
        </p:spPr>
        <p:txBody>
          <a:bodyPr>
            <a:spAutoFit/>
          </a:bodyPr>
          <a:lstStyle/>
          <a:p>
            <a:pPr>
              <a:defRPr/>
            </a:pPr>
            <a:r>
              <a:rPr lang="en-US" dirty="0"/>
              <a:t>Please take a moment to review and update your action plan. This will be a key tool to guide your progress in the days, weeks, months, and years to come. We wish you the best of luck on the rest of your travels!</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endParaRPr lang="en-US" dirty="0"/>
          </a:p>
        </p:txBody>
      </p:sp>
      <p:sp>
        <p:nvSpPr>
          <p:cNvPr id="10" name="Content Placeholder 9">
            <a:extLst>
              <a:ext uri="{FF2B5EF4-FFF2-40B4-BE49-F238E27FC236}">
                <a16:creationId xmlns:a16="http://schemas.microsoft.com/office/drawing/2014/main" id="{33C60AF4-06C7-4E29-817D-890B3C04589D}"/>
              </a:ext>
            </a:extLst>
          </p:cNvPr>
          <p:cNvSpPr>
            <a:spLocks noGrp="1"/>
          </p:cNvSpPr>
          <p:nvPr>
            <p:ph sz="quarter" idx="10"/>
          </p:nvPr>
        </p:nvSpPr>
        <p:spPr/>
        <p:txBody>
          <a:bodyPr/>
          <a:lstStyle/>
          <a:p>
            <a:r>
              <a:rPr lang="en-US" dirty="0"/>
              <a:t>Words from the Wise</a:t>
            </a:r>
          </a:p>
        </p:txBody>
      </p:sp>
      <p:grpSp>
        <p:nvGrpSpPr>
          <p:cNvPr id="2" name="Group 1">
            <a:extLst>
              <a:ext uri="{FF2B5EF4-FFF2-40B4-BE49-F238E27FC236}">
                <a16:creationId xmlns:a16="http://schemas.microsoft.com/office/drawing/2014/main" id="{C6FF581D-EECC-4F0F-90B5-78DBA6D16529}"/>
              </a:ext>
            </a:extLst>
          </p:cNvPr>
          <p:cNvGrpSpPr/>
          <p:nvPr/>
        </p:nvGrpSpPr>
        <p:grpSpPr>
          <a:xfrm>
            <a:off x="457200" y="1602409"/>
            <a:ext cx="8229600" cy="4521543"/>
            <a:chOff x="457200" y="1602409"/>
            <a:chExt cx="8229600" cy="4521543"/>
          </a:xfrm>
        </p:grpSpPr>
        <p:sp>
          <p:nvSpPr>
            <p:cNvPr id="3" name="Freeform: Shape 2">
              <a:extLst>
                <a:ext uri="{FF2B5EF4-FFF2-40B4-BE49-F238E27FC236}">
                  <a16:creationId xmlns:a16="http://schemas.microsoft.com/office/drawing/2014/main" id="{CFF90A29-00AD-4172-A3A1-C4E568C7AD0A}"/>
                </a:ext>
              </a:extLst>
            </p:cNvPr>
            <p:cNvSpPr/>
            <p:nvPr/>
          </p:nvSpPr>
          <p:spPr>
            <a:xfrm>
              <a:off x="3419855" y="174826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87631" tIns="100776" rIns="144591" bIns="100777"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An eye for an eye only ends up making the whole world blind.</a:t>
              </a:r>
            </a:p>
          </p:txBody>
        </p:sp>
        <p:sp>
          <p:nvSpPr>
            <p:cNvPr id="5" name="Freeform: Shape 4">
              <a:extLst>
                <a:ext uri="{FF2B5EF4-FFF2-40B4-BE49-F238E27FC236}">
                  <a16:creationId xmlns:a16="http://schemas.microsoft.com/office/drawing/2014/main" id="{E3498E5F-C2EB-47A6-A9DA-D2A9E726EEDE}"/>
                </a:ext>
              </a:extLst>
            </p:cNvPr>
            <p:cNvSpPr/>
            <p:nvPr/>
          </p:nvSpPr>
          <p:spPr>
            <a:xfrm>
              <a:off x="457200" y="1602409"/>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7411" tIns="149306" rIns="227411" bIns="149306" numCol="1" spcCol="1270" anchor="ctr" anchorCtr="0">
              <a:noAutofit/>
            </a:bodyPr>
            <a:lstStyle/>
            <a:p>
              <a:pPr marL="0" lvl="0" indent="0" algn="ctr" defTabSz="1822450">
                <a:lnSpc>
                  <a:spcPct val="90000"/>
                </a:lnSpc>
                <a:spcBef>
                  <a:spcPct val="0"/>
                </a:spcBef>
                <a:spcAft>
                  <a:spcPct val="35000"/>
                </a:spcAft>
                <a:buNone/>
              </a:pPr>
              <a:r>
                <a:rPr lang="en-US" sz="4100" b="1" kern="1200" dirty="0"/>
                <a:t>M.K. Gandhi</a:t>
              </a:r>
              <a:endParaRPr lang="en-US" sz="4100" kern="1200" dirty="0"/>
            </a:p>
          </p:txBody>
        </p:sp>
        <p:sp>
          <p:nvSpPr>
            <p:cNvPr id="6" name="Freeform: Shape 5">
              <a:extLst>
                <a:ext uri="{FF2B5EF4-FFF2-40B4-BE49-F238E27FC236}">
                  <a16:creationId xmlns:a16="http://schemas.microsoft.com/office/drawing/2014/main" id="{A67E8BF8-4657-4695-8D8A-AAE23258FE81}"/>
                </a:ext>
              </a:extLst>
            </p:cNvPr>
            <p:cNvSpPr/>
            <p:nvPr/>
          </p:nvSpPr>
          <p:spPr>
            <a:xfrm>
              <a:off x="3419855" y="327975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1972855"/>
                <a:satOff val="11079"/>
                <a:lumOff val="704"/>
                <a:alphaOff val="0"/>
              </a:schemeClr>
            </a:lnRef>
            <a:fillRef idx="1">
              <a:schemeClr val="accent4">
                <a:tint val="40000"/>
                <a:alpha val="90000"/>
                <a:hueOff val="-1972855"/>
                <a:satOff val="11079"/>
                <a:lumOff val="704"/>
                <a:alphaOff val="0"/>
              </a:schemeClr>
            </a:fillRef>
            <a:effectRef idx="0">
              <a:schemeClr val="accent4">
                <a:tint val="40000"/>
                <a:alpha val="90000"/>
                <a:hueOff val="-1972855"/>
                <a:satOff val="11079"/>
                <a:lumOff val="704"/>
                <a:alphaOff val="0"/>
              </a:schemeClr>
            </a:effectRef>
            <a:fontRef idx="minor">
              <a:schemeClr val="dk1">
                <a:hueOff val="0"/>
                <a:satOff val="0"/>
                <a:lumOff val="0"/>
                <a:alphaOff val="0"/>
              </a:schemeClr>
            </a:fontRef>
          </p:style>
          <p:txBody>
            <a:bodyPr spcFirstLastPara="0" vert="horz" wrap="square" lIns="87631" tIns="100776" rIns="144591" bIns="100777"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Never speak out of anger; Never act out of fear; Never choose from impatience; But wait…and peace will appear.</a:t>
              </a:r>
            </a:p>
          </p:txBody>
        </p:sp>
        <p:sp>
          <p:nvSpPr>
            <p:cNvPr id="7" name="Freeform: Shape 6">
              <a:extLst>
                <a:ext uri="{FF2B5EF4-FFF2-40B4-BE49-F238E27FC236}">
                  <a16:creationId xmlns:a16="http://schemas.microsoft.com/office/drawing/2014/main" id="{9CFDEE67-0A16-48B9-BDB1-2474C68D2D47}"/>
                </a:ext>
              </a:extLst>
            </p:cNvPr>
            <p:cNvSpPr/>
            <p:nvPr/>
          </p:nvSpPr>
          <p:spPr>
            <a:xfrm>
              <a:off x="457200" y="313390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a:ln>
              <a:noFill/>
            </a:ln>
          </p:spPr>
          <p:style>
            <a:lnRef idx="2">
              <a:scrgbClr r="0" g="0" b="0"/>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27411" tIns="149306" rIns="227411" bIns="149306" numCol="1" spcCol="1270" anchor="ctr" anchorCtr="0">
              <a:noAutofit/>
            </a:bodyPr>
            <a:lstStyle/>
            <a:p>
              <a:pPr marL="0" lvl="0" indent="0" algn="ctr" defTabSz="1822450">
                <a:lnSpc>
                  <a:spcPct val="90000"/>
                </a:lnSpc>
                <a:spcBef>
                  <a:spcPct val="0"/>
                </a:spcBef>
                <a:spcAft>
                  <a:spcPct val="35000"/>
                </a:spcAft>
                <a:buNone/>
              </a:pPr>
              <a:r>
                <a:rPr lang="en-US" sz="4100" b="1" kern="1200" dirty="0"/>
                <a:t>Guy Finley</a:t>
              </a:r>
              <a:endParaRPr lang="en-US" sz="4100" kern="1200" dirty="0"/>
            </a:p>
          </p:txBody>
        </p:sp>
        <p:sp>
          <p:nvSpPr>
            <p:cNvPr id="8" name="Freeform: Shape 7">
              <a:extLst>
                <a:ext uri="{FF2B5EF4-FFF2-40B4-BE49-F238E27FC236}">
                  <a16:creationId xmlns:a16="http://schemas.microsoft.com/office/drawing/2014/main" id="{B980FD0A-1F36-4055-BA54-CAB57B2B78A5}"/>
                </a:ext>
              </a:extLst>
            </p:cNvPr>
            <p:cNvSpPr/>
            <p:nvPr/>
          </p:nvSpPr>
          <p:spPr>
            <a:xfrm>
              <a:off x="3419855" y="4811246"/>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3945710"/>
                <a:satOff val="22157"/>
                <a:lumOff val="1408"/>
                <a:alphaOff val="0"/>
              </a:schemeClr>
            </a:lnRef>
            <a:fillRef idx="1">
              <a:schemeClr val="accent4">
                <a:tint val="40000"/>
                <a:alpha val="90000"/>
                <a:hueOff val="-3945710"/>
                <a:satOff val="22157"/>
                <a:lumOff val="1408"/>
                <a:alphaOff val="0"/>
              </a:schemeClr>
            </a:fillRef>
            <a:effectRef idx="0">
              <a:schemeClr val="accent4">
                <a:tint val="40000"/>
                <a:alpha val="90000"/>
                <a:hueOff val="-3945710"/>
                <a:satOff val="22157"/>
                <a:lumOff val="1408"/>
                <a:alphaOff val="0"/>
              </a:schemeClr>
            </a:effectRef>
            <a:fontRef idx="minor">
              <a:schemeClr val="dk1">
                <a:hueOff val="0"/>
                <a:satOff val="0"/>
                <a:lumOff val="0"/>
                <a:alphaOff val="0"/>
              </a:schemeClr>
            </a:fontRef>
          </p:style>
          <p:txBody>
            <a:bodyPr spcFirstLastPara="0" vert="horz" wrap="square" lIns="87631" tIns="100777" rIns="144591" bIns="100776"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Confidence on the outside begins by living with integrity on the inside.</a:t>
              </a:r>
            </a:p>
          </p:txBody>
        </p:sp>
        <p:sp>
          <p:nvSpPr>
            <p:cNvPr id="9" name="Freeform: Shape 8">
              <a:extLst>
                <a:ext uri="{FF2B5EF4-FFF2-40B4-BE49-F238E27FC236}">
                  <a16:creationId xmlns:a16="http://schemas.microsoft.com/office/drawing/2014/main" id="{F9A924DC-765A-4802-A7A1-850F19BA2C40}"/>
                </a:ext>
              </a:extLst>
            </p:cNvPr>
            <p:cNvSpPr/>
            <p:nvPr/>
          </p:nvSpPr>
          <p:spPr>
            <a:xfrm>
              <a:off x="457200" y="466539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a:ln>
              <a:noFill/>
            </a:ln>
          </p:spPr>
          <p:style>
            <a:lnRef idx="2">
              <a:scrgbClr r="0" g="0" b="0"/>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27411" tIns="149306" rIns="227411" bIns="149306" numCol="1" spcCol="1270" anchor="ctr" anchorCtr="0">
              <a:noAutofit/>
            </a:bodyPr>
            <a:lstStyle/>
            <a:p>
              <a:pPr marL="0" lvl="0" indent="0" algn="ctr" defTabSz="1822450">
                <a:lnSpc>
                  <a:spcPct val="90000"/>
                </a:lnSpc>
                <a:spcBef>
                  <a:spcPct val="0"/>
                </a:spcBef>
                <a:spcAft>
                  <a:spcPct val="35000"/>
                </a:spcAft>
                <a:buNone/>
              </a:pPr>
              <a:r>
                <a:rPr lang="en-US" sz="4100" b="1" kern="1200" dirty="0"/>
                <a:t>Brian Tracy</a:t>
              </a:r>
              <a:endParaRPr lang="en-US" sz="4100" kern="1200" dirty="0"/>
            </a:p>
          </p:txBody>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2368F7-66C7-45E2-A078-86DB147EBC38}"/>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8F725670-BDE1-450A-9D08-A50540038C84}"/>
              </a:ext>
            </a:extLst>
          </p:cNvPr>
          <p:cNvSpPr>
            <a:spLocks noGrp="1"/>
          </p:cNvSpPr>
          <p:nvPr>
            <p:ph sz="quarter" idx="10"/>
          </p:nvPr>
        </p:nvSpPr>
        <p:spPr/>
        <p:txBody>
          <a:bodyPr/>
          <a:lstStyle/>
          <a:p>
            <a:r>
              <a:rPr lang="en-US" dirty="0"/>
              <a:t>Self-Management</a:t>
            </a:r>
          </a:p>
        </p:txBody>
      </p:sp>
      <p:graphicFrame>
        <p:nvGraphicFramePr>
          <p:cNvPr id="6" name="Content Placeholder 2">
            <a:extLst>
              <a:ext uri="{FF2B5EF4-FFF2-40B4-BE49-F238E27FC236}">
                <a16:creationId xmlns:a16="http://schemas.microsoft.com/office/drawing/2014/main" id="{F96EADFC-41E9-413D-8098-C2F523C4FE4F}"/>
              </a:ext>
            </a:extLst>
          </p:cNvPr>
          <p:cNvGraphicFramePr>
            <a:graphicFrameLocks/>
          </p:cNvGraphicFramePr>
          <p:nvPr>
            <p:extLst>
              <p:ext uri="{D42A27DB-BD31-4B8C-83A1-F6EECF244321}">
                <p14:modId xmlns:p14="http://schemas.microsoft.com/office/powerpoint/2010/main" val="40776742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602301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61297041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499283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7A5A95-FF1D-4AAB-8F8F-0B8997FEA044}"/>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B0A5CD55-555B-421F-BF3E-99941219D7BF}"/>
              </a:ext>
            </a:extLst>
          </p:cNvPr>
          <p:cNvSpPr>
            <a:spLocks noGrp="1"/>
          </p:cNvSpPr>
          <p:nvPr>
            <p:ph sz="quarter" idx="10"/>
          </p:nvPr>
        </p:nvSpPr>
        <p:spPr/>
        <p:txBody>
          <a:bodyPr/>
          <a:lstStyle/>
          <a:p>
            <a:r>
              <a:rPr lang="en-US" dirty="0"/>
              <a:t>Self-Awareness</a:t>
            </a:r>
          </a:p>
        </p:txBody>
      </p:sp>
      <p:graphicFrame>
        <p:nvGraphicFramePr>
          <p:cNvPr id="7" name="Content Placeholder 2">
            <a:extLst>
              <a:ext uri="{FF2B5EF4-FFF2-40B4-BE49-F238E27FC236}">
                <a16:creationId xmlns:a16="http://schemas.microsoft.com/office/drawing/2014/main" id="{79CCF3AC-D95B-4006-B484-DD4F8BAD6EBA}"/>
              </a:ext>
            </a:extLst>
          </p:cNvPr>
          <p:cNvGraphicFramePr>
            <a:graphicFrameLocks/>
          </p:cNvGraphicFramePr>
          <p:nvPr>
            <p:extLst>
              <p:ext uri="{D42A27DB-BD31-4B8C-83A1-F6EECF244321}">
                <p14:modId xmlns:p14="http://schemas.microsoft.com/office/powerpoint/2010/main" val="19311109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endParaRPr lang="en-CA" dirty="0"/>
          </a:p>
        </p:txBody>
      </p:sp>
      <p:sp>
        <p:nvSpPr>
          <p:cNvPr id="10" name="Content Placeholder 9">
            <a:extLst>
              <a:ext uri="{FF2B5EF4-FFF2-40B4-BE49-F238E27FC236}">
                <a16:creationId xmlns:a16="http://schemas.microsoft.com/office/drawing/2014/main" id="{2A35E26D-E2A4-4163-BECD-9C0E81EAB0C2}"/>
              </a:ext>
            </a:extLst>
          </p:cNvPr>
          <p:cNvSpPr>
            <a:spLocks noGrp="1"/>
          </p:cNvSpPr>
          <p:nvPr>
            <p:ph sz="quarter" idx="10"/>
          </p:nvPr>
        </p:nvSpPr>
        <p:spPr/>
        <p:txBody>
          <a:bodyPr/>
          <a:lstStyle/>
          <a:p>
            <a:r>
              <a:rPr lang="en-US" dirty="0"/>
              <a:t>Self-Regulation</a:t>
            </a:r>
          </a:p>
        </p:txBody>
      </p:sp>
      <p:grpSp>
        <p:nvGrpSpPr>
          <p:cNvPr id="2" name="Group 1">
            <a:extLst>
              <a:ext uri="{FF2B5EF4-FFF2-40B4-BE49-F238E27FC236}">
                <a16:creationId xmlns:a16="http://schemas.microsoft.com/office/drawing/2014/main" id="{D59BA612-9368-419F-B57D-B13D72BB90E3}"/>
              </a:ext>
            </a:extLst>
          </p:cNvPr>
          <p:cNvGrpSpPr/>
          <p:nvPr/>
        </p:nvGrpSpPr>
        <p:grpSpPr>
          <a:xfrm>
            <a:off x="2329755" y="1600552"/>
            <a:ext cx="4484488" cy="4525257"/>
            <a:chOff x="2329755" y="1600552"/>
            <a:chExt cx="4484488" cy="4525257"/>
          </a:xfrm>
        </p:grpSpPr>
        <p:sp>
          <p:nvSpPr>
            <p:cNvPr id="4" name="Freeform: Shape 3">
              <a:extLst>
                <a:ext uri="{FF2B5EF4-FFF2-40B4-BE49-F238E27FC236}">
                  <a16:creationId xmlns:a16="http://schemas.microsoft.com/office/drawing/2014/main" id="{E66B0609-1ABC-431D-9AA1-3002867A9C70}"/>
                </a:ext>
              </a:extLst>
            </p:cNvPr>
            <p:cNvSpPr/>
            <p:nvPr/>
          </p:nvSpPr>
          <p:spPr>
            <a:xfrm>
              <a:off x="3809636" y="1600552"/>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Good Pressure</a:t>
              </a:r>
              <a:endParaRPr lang="en-US" sz="3800" kern="1200" dirty="0"/>
            </a:p>
          </p:txBody>
        </p:sp>
        <p:sp>
          <p:nvSpPr>
            <p:cNvPr id="5" name="Rectangle 4">
              <a:extLst>
                <a:ext uri="{FF2B5EF4-FFF2-40B4-BE49-F238E27FC236}">
                  <a16:creationId xmlns:a16="http://schemas.microsoft.com/office/drawing/2014/main" id="{C0A7E313-9FDC-4560-9C46-F2EBEE6EA44E}"/>
                </a:ext>
              </a:extLst>
            </p:cNvPr>
            <p:cNvSpPr/>
            <p:nvPr/>
          </p:nvSpPr>
          <p:spPr>
            <a:xfrm>
              <a:off x="2329755" y="1600552"/>
              <a:ext cx="1345346" cy="1358936"/>
            </a:xfrm>
            <a:prstGeom prst="rect">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B2BADA0D-CF6B-4235-AC38-CB7E1DF1D269}"/>
                </a:ext>
              </a:extLst>
            </p:cNvPr>
            <p:cNvSpPr/>
            <p:nvPr/>
          </p:nvSpPr>
          <p:spPr>
            <a:xfrm>
              <a:off x="2329755" y="318371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Bad Pressure</a:t>
              </a:r>
              <a:endParaRPr lang="en-US" sz="3800" kern="1200" dirty="0"/>
            </a:p>
          </p:txBody>
        </p:sp>
        <p:sp>
          <p:nvSpPr>
            <p:cNvPr id="7" name="Rectangle 6">
              <a:extLst>
                <a:ext uri="{FF2B5EF4-FFF2-40B4-BE49-F238E27FC236}">
                  <a16:creationId xmlns:a16="http://schemas.microsoft.com/office/drawing/2014/main" id="{EFB18893-DA9E-4647-9769-B20F4C391572}"/>
                </a:ext>
              </a:extLst>
            </p:cNvPr>
            <p:cNvSpPr/>
            <p:nvPr/>
          </p:nvSpPr>
          <p:spPr>
            <a:xfrm>
              <a:off x="5468897" y="3183713"/>
              <a:ext cx="1345346" cy="1358936"/>
            </a:xfrm>
            <a:prstGeom prst="rect">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5062571B-EE15-4BAE-A296-D847383A6E6C}"/>
                </a:ext>
              </a:extLst>
            </p:cNvPr>
            <p:cNvSpPr/>
            <p:nvPr/>
          </p:nvSpPr>
          <p:spPr>
            <a:xfrm>
              <a:off x="3809636" y="476687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No Pressure</a:t>
              </a:r>
              <a:endParaRPr lang="en-US" sz="3800" kern="1200" dirty="0"/>
            </a:p>
          </p:txBody>
        </p:sp>
        <p:sp>
          <p:nvSpPr>
            <p:cNvPr id="9" name="Rectangle 8">
              <a:extLst>
                <a:ext uri="{FF2B5EF4-FFF2-40B4-BE49-F238E27FC236}">
                  <a16:creationId xmlns:a16="http://schemas.microsoft.com/office/drawing/2014/main" id="{70DC54F0-13F9-4698-9B7D-FC732A043011}"/>
                </a:ext>
              </a:extLst>
            </p:cNvPr>
            <p:cNvSpPr/>
            <p:nvPr/>
          </p:nvSpPr>
          <p:spPr>
            <a:xfrm>
              <a:off x="2329755" y="4766873"/>
              <a:ext cx="1345346" cy="1358936"/>
            </a:xfrm>
            <a:prstGeom prst="rect">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endParaRPr lang="en-CA" dirty="0"/>
          </a:p>
        </p:txBody>
      </p:sp>
      <p:sp>
        <p:nvSpPr>
          <p:cNvPr id="13" name="Content Placeholder 12">
            <a:extLst>
              <a:ext uri="{FF2B5EF4-FFF2-40B4-BE49-F238E27FC236}">
                <a16:creationId xmlns:a16="http://schemas.microsoft.com/office/drawing/2014/main" id="{F0443EC5-4C13-484C-931D-E124BDF49194}"/>
              </a:ext>
            </a:extLst>
          </p:cNvPr>
          <p:cNvSpPr>
            <a:spLocks noGrp="1"/>
          </p:cNvSpPr>
          <p:nvPr>
            <p:ph sz="quarter" idx="10"/>
          </p:nvPr>
        </p:nvSpPr>
        <p:spPr/>
        <p:txBody>
          <a:bodyPr/>
          <a:lstStyle/>
          <a:p>
            <a:r>
              <a:rPr lang="en-CA" dirty="0"/>
              <a:t>Self-Motivation</a:t>
            </a:r>
            <a:endParaRPr lang="en-US" dirty="0"/>
          </a:p>
        </p:txBody>
      </p:sp>
      <p:grpSp>
        <p:nvGrpSpPr>
          <p:cNvPr id="2" name="Group 1">
            <a:extLst>
              <a:ext uri="{FF2B5EF4-FFF2-40B4-BE49-F238E27FC236}">
                <a16:creationId xmlns:a16="http://schemas.microsoft.com/office/drawing/2014/main" id="{DCDC9993-B6DD-46C7-B141-35A93064DE07}"/>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11ACA523-49F0-4C61-A128-E411CFFC6072}"/>
                </a:ext>
              </a:extLst>
            </p:cNvPr>
            <p:cNvSpPr/>
            <p:nvPr/>
          </p:nvSpPr>
          <p:spPr>
            <a:xfrm>
              <a:off x="457200" y="1600200"/>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1971" tIns="141971" rIns="1068662" bIns="141971" numCol="1" spcCol="1270" anchor="ctr" anchorCtr="0">
              <a:noAutofit/>
            </a:bodyPr>
            <a:lstStyle/>
            <a:p>
              <a:pPr marL="0" lvl="0" indent="0" algn="l" defTabSz="1377950">
                <a:lnSpc>
                  <a:spcPct val="90000"/>
                </a:lnSpc>
                <a:spcBef>
                  <a:spcPct val="0"/>
                </a:spcBef>
                <a:spcAft>
                  <a:spcPct val="35000"/>
                </a:spcAft>
                <a:buNone/>
              </a:pPr>
              <a:r>
                <a:rPr lang="en-US" sz="3100" b="1" kern="1200" dirty="0"/>
                <a:t>Work towards a cause</a:t>
              </a:r>
            </a:p>
          </p:txBody>
        </p:sp>
        <p:sp>
          <p:nvSpPr>
            <p:cNvPr id="5" name="Freeform: Shape 4">
              <a:extLst>
                <a:ext uri="{FF2B5EF4-FFF2-40B4-BE49-F238E27FC236}">
                  <a16:creationId xmlns:a16="http://schemas.microsoft.com/office/drawing/2014/main" id="{ED587DB8-8FF0-476E-821F-4128D1C71E19}"/>
                </a:ext>
              </a:extLst>
            </p:cNvPr>
            <p:cNvSpPr/>
            <p:nvPr/>
          </p:nvSpPr>
          <p:spPr>
            <a:xfrm>
              <a:off x="930402" y="2528022"/>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1971" tIns="141971" rIns="1144711" bIns="141971" numCol="1" spcCol="1270" anchor="ctr" anchorCtr="0">
              <a:noAutofit/>
            </a:bodyPr>
            <a:lstStyle/>
            <a:p>
              <a:pPr marL="0" lvl="0" indent="0" algn="l" defTabSz="1377950">
                <a:lnSpc>
                  <a:spcPct val="90000"/>
                </a:lnSpc>
                <a:spcBef>
                  <a:spcPct val="0"/>
                </a:spcBef>
                <a:spcAft>
                  <a:spcPct val="35000"/>
                </a:spcAft>
                <a:buNone/>
              </a:pPr>
              <a:r>
                <a:rPr lang="en-US" sz="3100" b="1" kern="1200" dirty="0"/>
                <a:t>Don’t compare yourself</a:t>
              </a:r>
            </a:p>
          </p:txBody>
        </p:sp>
        <p:sp>
          <p:nvSpPr>
            <p:cNvPr id="6" name="Freeform: Shape 5">
              <a:extLst>
                <a:ext uri="{FF2B5EF4-FFF2-40B4-BE49-F238E27FC236}">
                  <a16:creationId xmlns:a16="http://schemas.microsoft.com/office/drawing/2014/main" id="{16505FB8-214C-4CD3-B1F5-3FE7256DD28F}"/>
                </a:ext>
              </a:extLst>
            </p:cNvPr>
            <p:cNvSpPr/>
            <p:nvPr/>
          </p:nvSpPr>
          <p:spPr>
            <a:xfrm>
              <a:off x="1403604" y="3455844"/>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1971" tIns="141971" rIns="1144711" bIns="141971" numCol="1" spcCol="1270" anchor="ctr" anchorCtr="0">
              <a:noAutofit/>
            </a:bodyPr>
            <a:lstStyle/>
            <a:p>
              <a:pPr marL="0" lvl="0" indent="0" algn="l" defTabSz="1377950">
                <a:lnSpc>
                  <a:spcPct val="90000"/>
                </a:lnSpc>
                <a:spcBef>
                  <a:spcPct val="0"/>
                </a:spcBef>
                <a:spcAft>
                  <a:spcPct val="35000"/>
                </a:spcAft>
                <a:buNone/>
              </a:pPr>
              <a:r>
                <a:rPr lang="en-US" sz="3100" b="1" kern="1200" dirty="0"/>
                <a:t>Conscious effort to not give up</a:t>
              </a:r>
            </a:p>
          </p:txBody>
        </p:sp>
        <p:sp>
          <p:nvSpPr>
            <p:cNvPr id="7" name="Freeform: Shape 6">
              <a:extLst>
                <a:ext uri="{FF2B5EF4-FFF2-40B4-BE49-F238E27FC236}">
                  <a16:creationId xmlns:a16="http://schemas.microsoft.com/office/drawing/2014/main" id="{A9C05747-9EF4-4C9E-8844-0230B1B0FFF9}"/>
                </a:ext>
              </a:extLst>
            </p:cNvPr>
            <p:cNvSpPr/>
            <p:nvPr/>
          </p:nvSpPr>
          <p:spPr>
            <a:xfrm>
              <a:off x="1876805" y="4383667"/>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1971" tIns="141971" rIns="1144711" bIns="141971" numCol="1" spcCol="1270" anchor="ctr" anchorCtr="0">
              <a:noAutofit/>
            </a:bodyPr>
            <a:lstStyle/>
            <a:p>
              <a:pPr marL="0" lvl="0" indent="0" algn="l" defTabSz="1377950">
                <a:lnSpc>
                  <a:spcPct val="90000"/>
                </a:lnSpc>
                <a:spcBef>
                  <a:spcPct val="0"/>
                </a:spcBef>
                <a:spcAft>
                  <a:spcPct val="35000"/>
                </a:spcAft>
                <a:buNone/>
              </a:pPr>
              <a:r>
                <a:rPr lang="en-US" sz="3100" b="1" kern="1200" dirty="0"/>
                <a:t>Don’t live in the past</a:t>
              </a:r>
            </a:p>
          </p:txBody>
        </p:sp>
        <p:sp>
          <p:nvSpPr>
            <p:cNvPr id="8" name="Freeform: Shape 7">
              <a:extLst>
                <a:ext uri="{FF2B5EF4-FFF2-40B4-BE49-F238E27FC236}">
                  <a16:creationId xmlns:a16="http://schemas.microsoft.com/office/drawing/2014/main" id="{D1CE112B-FCDD-428D-8CAA-FC5A06A1E3F1}"/>
                </a:ext>
              </a:extLst>
            </p:cNvPr>
            <p:cNvSpPr/>
            <p:nvPr/>
          </p:nvSpPr>
          <p:spPr>
            <a:xfrm>
              <a:off x="2350008" y="5311489"/>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41971" tIns="141971" rIns="1144711" bIns="141971" numCol="1" spcCol="1270" anchor="ctr" anchorCtr="0">
              <a:noAutofit/>
            </a:bodyPr>
            <a:lstStyle/>
            <a:p>
              <a:pPr marL="0" lvl="0" indent="0" algn="l" defTabSz="1377950">
                <a:lnSpc>
                  <a:spcPct val="90000"/>
                </a:lnSpc>
                <a:spcBef>
                  <a:spcPct val="0"/>
                </a:spcBef>
                <a:spcAft>
                  <a:spcPct val="35000"/>
                </a:spcAft>
                <a:buNone/>
              </a:pPr>
              <a:r>
                <a:rPr lang="en-US" sz="3100" b="1" kern="1200" dirty="0"/>
                <a:t>Positive thinking</a:t>
              </a:r>
            </a:p>
          </p:txBody>
        </p:sp>
        <p:sp>
          <p:nvSpPr>
            <p:cNvPr id="9" name="Freeform: Shape 8">
              <a:extLst>
                <a:ext uri="{FF2B5EF4-FFF2-40B4-BE49-F238E27FC236}">
                  <a16:creationId xmlns:a16="http://schemas.microsoft.com/office/drawing/2014/main" id="{21AF7AFB-1023-4470-9FE8-5909BAEAD36F}"/>
                </a:ext>
              </a:extLst>
            </p:cNvPr>
            <p:cNvSpPr/>
            <p:nvPr/>
          </p:nvSpPr>
          <p:spPr>
            <a:xfrm>
              <a:off x="6264454" y="2195364"/>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0" name="Freeform: Shape 9">
              <a:extLst>
                <a:ext uri="{FF2B5EF4-FFF2-40B4-BE49-F238E27FC236}">
                  <a16:creationId xmlns:a16="http://schemas.microsoft.com/office/drawing/2014/main" id="{C99ABC0B-EADF-4E50-9C2F-C217BE7E84F3}"/>
                </a:ext>
              </a:extLst>
            </p:cNvPr>
            <p:cNvSpPr/>
            <p:nvPr/>
          </p:nvSpPr>
          <p:spPr>
            <a:xfrm>
              <a:off x="6737656" y="3123186"/>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1" name="Freeform: Shape 10">
              <a:extLst>
                <a:ext uri="{FF2B5EF4-FFF2-40B4-BE49-F238E27FC236}">
                  <a16:creationId xmlns:a16="http://schemas.microsoft.com/office/drawing/2014/main" id="{A8C2CC3D-3A04-423C-ACA2-325FD94FA33F}"/>
                </a:ext>
              </a:extLst>
            </p:cNvPr>
            <p:cNvSpPr/>
            <p:nvPr/>
          </p:nvSpPr>
          <p:spPr>
            <a:xfrm>
              <a:off x="7210858" y="4037431"/>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2" name="Freeform: Shape 11">
              <a:extLst>
                <a:ext uri="{FF2B5EF4-FFF2-40B4-BE49-F238E27FC236}">
                  <a16:creationId xmlns:a16="http://schemas.microsoft.com/office/drawing/2014/main" id="{CBC2DF82-E12C-4AEB-A2E5-8E54708F4EC4}"/>
                </a:ext>
              </a:extLst>
            </p:cNvPr>
            <p:cNvSpPr/>
            <p:nvPr/>
          </p:nvSpPr>
          <p:spPr>
            <a:xfrm>
              <a:off x="7684060" y="4974305"/>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a:t>Empathy</a:t>
            </a:r>
            <a:endParaRPr lang="en-CA" dirty="0"/>
          </a:p>
        </p:txBody>
      </p:sp>
      <p:sp>
        <p:nvSpPr>
          <p:cNvPr id="11" name="Content Placeholder 10">
            <a:extLst>
              <a:ext uri="{FF2B5EF4-FFF2-40B4-BE49-F238E27FC236}">
                <a16:creationId xmlns:a16="http://schemas.microsoft.com/office/drawing/2014/main" id="{7A532CE9-C10E-4495-8CB2-2A0EE5655F35}"/>
              </a:ext>
            </a:extLst>
          </p:cNvPr>
          <p:cNvSpPr>
            <a:spLocks noGrp="1"/>
          </p:cNvSpPr>
          <p:nvPr>
            <p:ph sz="quarter" idx="10"/>
          </p:nvPr>
        </p:nvSpPr>
        <p:spPr/>
        <p:txBody>
          <a:bodyPr/>
          <a:lstStyle/>
          <a:p>
            <a:endParaRPr lang="en-US"/>
          </a:p>
        </p:txBody>
      </p:sp>
      <p:grpSp>
        <p:nvGrpSpPr>
          <p:cNvPr id="2" name="Group 1">
            <a:extLst>
              <a:ext uri="{FF2B5EF4-FFF2-40B4-BE49-F238E27FC236}">
                <a16:creationId xmlns:a16="http://schemas.microsoft.com/office/drawing/2014/main" id="{2A32DA62-4277-44A2-86D4-29A59449110C}"/>
              </a:ext>
            </a:extLst>
          </p:cNvPr>
          <p:cNvGrpSpPr/>
          <p:nvPr/>
        </p:nvGrpSpPr>
        <p:grpSpPr>
          <a:xfrm>
            <a:off x="458927" y="1600200"/>
            <a:ext cx="8226144" cy="4525963"/>
            <a:chOff x="458927" y="1600200"/>
            <a:chExt cx="8226144" cy="4525963"/>
          </a:xfrm>
        </p:grpSpPr>
        <p:sp>
          <p:nvSpPr>
            <p:cNvPr id="4" name="Freeform: Shape 3">
              <a:extLst>
                <a:ext uri="{FF2B5EF4-FFF2-40B4-BE49-F238E27FC236}">
                  <a16:creationId xmlns:a16="http://schemas.microsoft.com/office/drawing/2014/main" id="{5C5EC9E8-DAAE-4E24-8AC8-6A27AE92638F}"/>
                </a:ext>
              </a:extLst>
            </p:cNvPr>
            <p:cNvSpPr/>
            <p:nvPr/>
          </p:nvSpPr>
          <p:spPr>
            <a:xfrm>
              <a:off x="458927"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1808" tIns="2052193" rIns="241808" bIns="1147001" numCol="1" spcCol="1270" anchor="ctr" anchorCtr="0">
              <a:noAutofit/>
            </a:bodyPr>
            <a:lstStyle/>
            <a:p>
              <a:pPr marL="0" lvl="0" indent="0" algn="ctr" defTabSz="1511300">
                <a:lnSpc>
                  <a:spcPct val="90000"/>
                </a:lnSpc>
                <a:spcBef>
                  <a:spcPct val="0"/>
                </a:spcBef>
                <a:spcAft>
                  <a:spcPct val="35000"/>
                </a:spcAft>
                <a:buNone/>
              </a:pPr>
              <a:r>
                <a:rPr lang="en-US" sz="3400" b="1" kern="1200" dirty="0"/>
                <a:t>Sharing feelings</a:t>
              </a:r>
            </a:p>
          </p:txBody>
        </p:sp>
        <p:sp>
          <p:nvSpPr>
            <p:cNvPr id="5" name="Oval 4">
              <a:extLst>
                <a:ext uri="{FF2B5EF4-FFF2-40B4-BE49-F238E27FC236}">
                  <a16:creationId xmlns:a16="http://schemas.microsoft.com/office/drawing/2014/main" id="{2344759C-1523-4917-AA53-1258BF7C9E54}"/>
                </a:ext>
              </a:extLst>
            </p:cNvPr>
            <p:cNvSpPr/>
            <p:nvPr/>
          </p:nvSpPr>
          <p:spPr>
            <a:xfrm>
              <a:off x="1049496" y="1871757"/>
              <a:ext cx="1507145" cy="1507145"/>
            </a:xfrm>
            <a:prstGeom prst="ellipse">
              <a:avLst/>
            </a:prstGeom>
            <a:solidFill>
              <a:schemeClr val="accent2">
                <a:tint val="50000"/>
                <a:hueOff val="0"/>
                <a:satOff val="0"/>
                <a:lumOff val="0"/>
              </a:schemeClr>
            </a:solidFill>
            <a:ln>
              <a:solidFill>
                <a:schemeClr val="lt1">
                  <a:hueOff val="0"/>
                  <a:satOff val="0"/>
                  <a:lumOff val="0"/>
                </a:schemeClr>
              </a:solidFill>
            </a:ln>
          </p:spPr>
          <p:style>
            <a:lnRef idx="2">
              <a:scrgbClr r="0" g="0" b="0"/>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01433872-3BF7-4AB1-AC0C-BDDE56F0AA8F}"/>
                </a:ext>
              </a:extLst>
            </p:cNvPr>
            <p:cNvSpPr/>
            <p:nvPr/>
          </p:nvSpPr>
          <p:spPr>
            <a:xfrm>
              <a:off x="3227858"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1808" tIns="2052193" rIns="241808" bIns="1147001" numCol="1" spcCol="1270" anchor="ctr" anchorCtr="0">
              <a:noAutofit/>
            </a:bodyPr>
            <a:lstStyle/>
            <a:p>
              <a:pPr marL="0" lvl="0" indent="0" algn="ctr" defTabSz="1511300">
                <a:lnSpc>
                  <a:spcPct val="90000"/>
                </a:lnSpc>
                <a:spcBef>
                  <a:spcPct val="0"/>
                </a:spcBef>
                <a:spcAft>
                  <a:spcPct val="35000"/>
                </a:spcAft>
                <a:buNone/>
              </a:pPr>
              <a:r>
                <a:rPr lang="en-US" sz="3400" b="1" kern="1200" dirty="0"/>
                <a:t>An effective response</a:t>
              </a:r>
            </a:p>
          </p:txBody>
        </p:sp>
        <p:sp>
          <p:nvSpPr>
            <p:cNvPr id="7" name="Oval 6">
              <a:extLst>
                <a:ext uri="{FF2B5EF4-FFF2-40B4-BE49-F238E27FC236}">
                  <a16:creationId xmlns:a16="http://schemas.microsoft.com/office/drawing/2014/main" id="{00F4AB76-AC6A-4E40-8B75-DFFA474A0B53}"/>
                </a:ext>
              </a:extLst>
            </p:cNvPr>
            <p:cNvSpPr/>
            <p:nvPr/>
          </p:nvSpPr>
          <p:spPr>
            <a:xfrm>
              <a:off x="3818427" y="1871757"/>
              <a:ext cx="1507145" cy="1507145"/>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9878A0C6-F749-40EA-9EA8-FF439B38736A}"/>
                </a:ext>
              </a:extLst>
            </p:cNvPr>
            <p:cNvSpPr/>
            <p:nvPr/>
          </p:nvSpPr>
          <p:spPr>
            <a:xfrm>
              <a:off x="5996789"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1808" tIns="2052193" rIns="241808" bIns="1147001" numCol="1" spcCol="1270" anchor="ctr" anchorCtr="0">
              <a:noAutofit/>
            </a:bodyPr>
            <a:lstStyle/>
            <a:p>
              <a:pPr marL="0" lvl="0" indent="0" algn="ctr" defTabSz="1511300">
                <a:lnSpc>
                  <a:spcPct val="90000"/>
                </a:lnSpc>
                <a:spcBef>
                  <a:spcPct val="0"/>
                </a:spcBef>
                <a:spcAft>
                  <a:spcPct val="35000"/>
                </a:spcAft>
                <a:buNone/>
              </a:pPr>
              <a:r>
                <a:rPr lang="en-US" sz="3400" b="1" kern="1200" dirty="0"/>
                <a:t>Mental shoes</a:t>
              </a:r>
            </a:p>
          </p:txBody>
        </p:sp>
        <p:sp>
          <p:nvSpPr>
            <p:cNvPr id="9" name="Oval 8">
              <a:extLst>
                <a:ext uri="{FF2B5EF4-FFF2-40B4-BE49-F238E27FC236}">
                  <a16:creationId xmlns:a16="http://schemas.microsoft.com/office/drawing/2014/main" id="{66A3AA08-A960-419A-A1AD-3D474F3280FD}"/>
                </a:ext>
              </a:extLst>
            </p:cNvPr>
            <p:cNvSpPr/>
            <p:nvPr/>
          </p:nvSpPr>
          <p:spPr>
            <a:xfrm>
              <a:off x="6587358" y="1871757"/>
              <a:ext cx="1507145" cy="1507145"/>
            </a:xfrm>
            <a:prstGeom prst="ellipse">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0" name="Arrow: Left-Right 9">
              <a:extLst>
                <a:ext uri="{FF2B5EF4-FFF2-40B4-BE49-F238E27FC236}">
                  <a16:creationId xmlns:a16="http://schemas.microsoft.com/office/drawing/2014/main" id="{A563E6A3-CA62-4657-87EA-B5DCC9C1577F}"/>
                </a:ext>
              </a:extLst>
            </p:cNvPr>
            <p:cNvSpPr/>
            <p:nvPr/>
          </p:nvSpPr>
          <p:spPr>
            <a:xfrm>
              <a:off x="786383" y="5220970"/>
              <a:ext cx="7571232" cy="678894"/>
            </a:xfrm>
            <a:prstGeom prst="leftRightArrow">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Emotional intelligence is a new branch of:</a:t>
            </a:r>
          </a:p>
          <a:p>
            <a:pPr lvl="1">
              <a:lnSpc>
                <a:spcPct val="115000"/>
              </a:lnSpc>
              <a:spcBef>
                <a:spcPts val="0"/>
              </a:spcBef>
              <a:spcAft>
                <a:spcPts val="0"/>
              </a:spcAft>
              <a:buFont typeface="+mj-lt"/>
              <a:buAutoNum type="alphaLcParenR"/>
            </a:pPr>
            <a:r>
              <a:rPr lang="en-US" dirty="0">
                <a:ea typeface="Times New Roman"/>
                <a:cs typeface="Times New Roman"/>
              </a:rPr>
              <a:t>Sociology</a:t>
            </a:r>
          </a:p>
          <a:p>
            <a:pPr lvl="1">
              <a:lnSpc>
                <a:spcPct val="115000"/>
              </a:lnSpc>
              <a:spcBef>
                <a:spcPts val="0"/>
              </a:spcBef>
              <a:spcAft>
                <a:spcPts val="0"/>
              </a:spcAft>
              <a:buFont typeface="+mj-lt"/>
              <a:buAutoNum type="alphaLcParenR"/>
            </a:pPr>
            <a:r>
              <a:rPr lang="en-US" dirty="0">
                <a:ea typeface="Times New Roman"/>
                <a:cs typeface="Times New Roman"/>
              </a:rPr>
              <a:t>Psychology</a:t>
            </a:r>
          </a:p>
          <a:p>
            <a:pPr lvl="1">
              <a:lnSpc>
                <a:spcPct val="115000"/>
              </a:lnSpc>
              <a:spcBef>
                <a:spcPts val="0"/>
              </a:spcBef>
              <a:spcAft>
                <a:spcPts val="0"/>
              </a:spcAft>
              <a:buFont typeface="+mj-lt"/>
              <a:buAutoNum type="alphaLcParenR"/>
            </a:pPr>
            <a:r>
              <a:rPr lang="en-US" dirty="0">
                <a:ea typeface="Times New Roman"/>
                <a:cs typeface="Times New Roman"/>
              </a:rPr>
              <a:t>Psychiatry </a:t>
            </a:r>
          </a:p>
          <a:p>
            <a:pPr lvl="1">
              <a:lnSpc>
                <a:spcPct val="115000"/>
              </a:lnSpc>
              <a:spcBef>
                <a:spcPts val="0"/>
              </a:spcBef>
              <a:spcAft>
                <a:spcPts val="1000"/>
              </a:spcAft>
              <a:buFont typeface="+mj-lt"/>
              <a:buAutoNum type="alphaLcParenR"/>
            </a:pPr>
            <a:r>
              <a:rPr lang="en-US" dirty="0">
                <a:ea typeface="Times New Roman"/>
                <a:cs typeface="Times New Roman"/>
              </a:rPr>
              <a:t>Anthropology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key elements that improve the self-managements skills?</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0"/>
              </a:spcAft>
              <a:buFont typeface="+mj-lt"/>
              <a:buAutoNum type="alphaLcParenR"/>
            </a:pPr>
            <a:r>
              <a:rPr lang="en-US" dirty="0">
                <a:ea typeface="Times New Roman"/>
                <a:cs typeface="Times New Roman"/>
              </a:rPr>
              <a:t>Consistence</a:t>
            </a:r>
          </a:p>
          <a:p>
            <a:pPr lvl="1">
              <a:lnSpc>
                <a:spcPct val="115000"/>
              </a:lnSpc>
              <a:spcBef>
                <a:spcPts val="0"/>
              </a:spcBef>
              <a:spcAft>
                <a:spcPts val="0"/>
              </a:spcAft>
              <a:buFont typeface="+mj-lt"/>
              <a:buAutoNum type="alphaLcParenR"/>
            </a:pPr>
            <a:r>
              <a:rPr lang="en-US" dirty="0">
                <a:ea typeface="Times New Roman"/>
                <a:cs typeface="Times New Roman"/>
              </a:rPr>
              <a:t>Staying physically fit</a:t>
            </a:r>
          </a:p>
          <a:p>
            <a:pPr lvl="1">
              <a:lnSpc>
                <a:spcPct val="115000"/>
              </a:lnSpc>
              <a:spcBef>
                <a:spcPts val="0"/>
              </a:spcBef>
              <a:spcAft>
                <a:spcPts val="1000"/>
              </a:spcAft>
              <a:buFont typeface="+mj-lt"/>
              <a:buAutoNum type="alphaLcParenR"/>
            </a:pPr>
            <a:r>
              <a:rPr lang="en-US" dirty="0">
                <a:ea typeface="Times New Roman"/>
                <a:cs typeface="Times New Roman"/>
              </a:rPr>
              <a:t>Practicing self-confidence</a:t>
            </a:r>
          </a:p>
          <a:p>
            <a:endParaRPr lang="en-US" dirty="0"/>
          </a:p>
        </p:txBody>
      </p:sp>
    </p:spTree>
    <p:extLst>
      <p:ext uri="{BB962C8B-B14F-4D97-AF65-F5344CB8AC3E}">
        <p14:creationId xmlns:p14="http://schemas.microsoft.com/office/powerpoint/2010/main" val="907871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Self-awareness is a skill of perceiving your:</a:t>
            </a:r>
          </a:p>
          <a:p>
            <a:pPr lvl="1">
              <a:lnSpc>
                <a:spcPct val="115000"/>
              </a:lnSpc>
              <a:spcBef>
                <a:spcPts val="0"/>
              </a:spcBef>
              <a:spcAft>
                <a:spcPts val="0"/>
              </a:spcAft>
              <a:buFont typeface="+mj-lt"/>
              <a:buAutoNum type="alphaLcParenR"/>
            </a:pPr>
            <a:r>
              <a:rPr lang="en-US" dirty="0">
                <a:ea typeface="Times New Roman"/>
                <a:cs typeface="Times New Roman"/>
              </a:rPr>
              <a:t>Knowledge, skills, responsibilities, values</a:t>
            </a:r>
          </a:p>
          <a:p>
            <a:pPr lvl="1">
              <a:lnSpc>
                <a:spcPct val="115000"/>
              </a:lnSpc>
              <a:spcBef>
                <a:spcPts val="0"/>
              </a:spcBef>
              <a:spcAft>
                <a:spcPts val="0"/>
              </a:spcAft>
              <a:buFont typeface="+mj-lt"/>
              <a:buAutoNum type="alphaLcParenR"/>
            </a:pPr>
            <a:r>
              <a:rPr lang="en-US" dirty="0">
                <a:ea typeface="Times New Roman"/>
                <a:cs typeface="Times New Roman"/>
              </a:rPr>
              <a:t>Flaws, responsibilities and chores</a:t>
            </a:r>
          </a:p>
          <a:p>
            <a:pPr lvl="1">
              <a:lnSpc>
                <a:spcPct val="115000"/>
              </a:lnSpc>
              <a:spcBef>
                <a:spcPts val="0"/>
              </a:spcBef>
              <a:spcAft>
                <a:spcPts val="0"/>
              </a:spcAft>
              <a:buFont typeface="+mj-lt"/>
              <a:buAutoNum type="alphaLcParenR"/>
            </a:pPr>
            <a:r>
              <a:rPr lang="en-US" dirty="0">
                <a:ea typeface="Times New Roman"/>
                <a:cs typeface="Times New Roman"/>
              </a:rPr>
              <a:t>Unique perfection</a:t>
            </a:r>
          </a:p>
          <a:p>
            <a:pPr lvl="1">
              <a:lnSpc>
                <a:spcPct val="115000"/>
              </a:lnSpc>
              <a:spcBef>
                <a:spcPts val="0"/>
              </a:spcBef>
              <a:spcAft>
                <a:spcPts val="1000"/>
              </a:spcAft>
              <a:buFont typeface="+mj-lt"/>
              <a:buAutoNum type="alphaLcParenR"/>
            </a:pPr>
            <a:r>
              <a:rPr lang="en-US" dirty="0">
                <a:ea typeface="Times New Roman"/>
                <a:cs typeface="Times New Roman"/>
              </a:rPr>
              <a:t>Flaws and imperfections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does the lack of self-awareness cause to your work-life?</a:t>
            </a:r>
          </a:p>
          <a:p>
            <a:pPr lvl="1">
              <a:lnSpc>
                <a:spcPct val="115000"/>
              </a:lnSpc>
              <a:spcBef>
                <a:spcPts val="0"/>
              </a:spcBef>
              <a:spcAft>
                <a:spcPts val="0"/>
              </a:spcAft>
              <a:buFont typeface="+mj-lt"/>
              <a:buAutoNum type="alphaLcParenR"/>
            </a:pPr>
            <a:r>
              <a:rPr lang="en-US" dirty="0">
                <a:ea typeface="Times New Roman"/>
                <a:cs typeface="Times New Roman"/>
              </a:rPr>
              <a:t>You work slow</a:t>
            </a:r>
          </a:p>
          <a:p>
            <a:pPr lvl="1">
              <a:lnSpc>
                <a:spcPct val="115000"/>
              </a:lnSpc>
              <a:spcBef>
                <a:spcPts val="0"/>
              </a:spcBef>
              <a:spcAft>
                <a:spcPts val="0"/>
              </a:spcAft>
              <a:buFont typeface="+mj-lt"/>
              <a:buAutoNum type="alphaLcParenR"/>
            </a:pPr>
            <a:r>
              <a:rPr lang="en-US" dirty="0">
                <a:ea typeface="Times New Roman"/>
                <a:cs typeface="Times New Roman"/>
              </a:rPr>
              <a:t>You </a:t>
            </a:r>
            <a:r>
              <a:rPr lang="en-US" dirty="0"/>
              <a:t>have an argument with a colleague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You do not realize your worth in the company</a:t>
            </a:r>
          </a:p>
          <a:p>
            <a:pPr lvl="1">
              <a:lnSpc>
                <a:spcPct val="115000"/>
              </a:lnSpc>
              <a:spcBef>
                <a:spcPts val="0"/>
              </a:spcBef>
              <a:spcAft>
                <a:spcPts val="1000"/>
              </a:spcAft>
              <a:buFont typeface="+mj-lt"/>
              <a:buAutoNum type="alphaLcParenR"/>
            </a:pPr>
            <a:r>
              <a:rPr lang="en-US" dirty="0">
                <a:ea typeface="Times New Roman"/>
                <a:cs typeface="Times New Roman"/>
              </a:rPr>
              <a:t>You feel like you have to obey everyone and do everything</a:t>
            </a:r>
          </a:p>
          <a:p>
            <a:endParaRPr lang="en-US" dirty="0"/>
          </a:p>
        </p:txBody>
      </p:sp>
    </p:spTree>
    <p:extLst>
      <p:ext uri="{BB962C8B-B14F-4D97-AF65-F5344CB8AC3E}">
        <p14:creationId xmlns:p14="http://schemas.microsoft.com/office/powerpoint/2010/main" val="2003481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62013" algn="l"/>
              </a:tabLst>
            </a:pPr>
            <a:r>
              <a:rPr lang="en-US" dirty="0">
                <a:ea typeface="Times New Roman"/>
                <a:cs typeface="Times New Roman"/>
              </a:rPr>
              <a:t>Self-regulation is also known as:</a:t>
            </a:r>
          </a:p>
          <a:p>
            <a:pPr lvl="1">
              <a:lnSpc>
                <a:spcPct val="115000"/>
              </a:lnSpc>
              <a:spcBef>
                <a:spcPts val="0"/>
              </a:spcBef>
              <a:spcAft>
                <a:spcPts val="0"/>
              </a:spcAft>
              <a:buFont typeface="+mj-lt"/>
              <a:buAutoNum type="alphaLcParenR"/>
            </a:pPr>
            <a:r>
              <a:rPr lang="en-US" dirty="0">
                <a:ea typeface="Times New Roman"/>
                <a:cs typeface="Times New Roman"/>
              </a:rPr>
              <a:t>Self-esteem</a:t>
            </a:r>
          </a:p>
          <a:p>
            <a:pPr lvl="1">
              <a:lnSpc>
                <a:spcPct val="115000"/>
              </a:lnSpc>
              <a:spcBef>
                <a:spcPts val="0"/>
              </a:spcBef>
              <a:spcAft>
                <a:spcPts val="0"/>
              </a:spcAft>
              <a:buFont typeface="+mj-lt"/>
              <a:buAutoNum type="alphaLcParenR"/>
            </a:pPr>
            <a:r>
              <a:rPr lang="en-US" dirty="0">
                <a:ea typeface="Times New Roman"/>
                <a:cs typeface="Times New Roman"/>
              </a:rPr>
              <a:t>Self-awareness</a:t>
            </a:r>
          </a:p>
          <a:p>
            <a:pPr lvl="1">
              <a:lnSpc>
                <a:spcPct val="115000"/>
              </a:lnSpc>
              <a:spcBef>
                <a:spcPts val="0"/>
              </a:spcBef>
              <a:spcAft>
                <a:spcPts val="0"/>
              </a:spcAft>
              <a:buFont typeface="+mj-lt"/>
              <a:buAutoNum type="alphaLcParenR"/>
            </a:pPr>
            <a:r>
              <a:rPr lang="en-US" dirty="0">
                <a:ea typeface="Times New Roman"/>
                <a:cs typeface="Times New Roman"/>
              </a:rPr>
              <a:t>Self-confidence</a:t>
            </a:r>
          </a:p>
          <a:p>
            <a:pPr lvl="1">
              <a:lnSpc>
                <a:spcPct val="115000"/>
              </a:lnSpc>
              <a:spcBef>
                <a:spcPts val="0"/>
              </a:spcBef>
              <a:spcAft>
                <a:spcPts val="1000"/>
              </a:spcAft>
              <a:buFont typeface="+mj-lt"/>
              <a:buAutoNum type="alphaLcParenR"/>
            </a:pPr>
            <a:r>
              <a:rPr lang="en-US" dirty="0">
                <a:ea typeface="Times New Roman"/>
                <a:cs typeface="Times New Roman"/>
              </a:rPr>
              <a:t>Self-control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Good pressure comes as a result of:</a:t>
            </a:r>
          </a:p>
          <a:p>
            <a:pPr lvl="1">
              <a:lnSpc>
                <a:spcPct val="115000"/>
              </a:lnSpc>
              <a:spcBef>
                <a:spcPts val="0"/>
              </a:spcBef>
              <a:spcAft>
                <a:spcPts val="0"/>
              </a:spcAft>
              <a:buFont typeface="+mj-lt"/>
              <a:buAutoNum type="alphaLcParenR"/>
            </a:pPr>
            <a:r>
              <a:rPr lang="en-US" dirty="0">
                <a:ea typeface="Times New Roman"/>
                <a:cs typeface="Times New Roman"/>
              </a:rPr>
              <a:t>Non-aggressive but critical atmosphere</a:t>
            </a:r>
          </a:p>
          <a:p>
            <a:pPr lvl="1">
              <a:lnSpc>
                <a:spcPct val="115000"/>
              </a:lnSpc>
              <a:spcBef>
                <a:spcPts val="0"/>
              </a:spcBef>
              <a:spcAft>
                <a:spcPts val="0"/>
              </a:spcAft>
              <a:buFont typeface="+mj-lt"/>
              <a:buAutoNum type="alphaLcParenR"/>
            </a:pPr>
            <a:r>
              <a:rPr lang="en-US" dirty="0">
                <a:ea typeface="Times New Roman"/>
                <a:cs typeface="Times New Roman"/>
              </a:rPr>
              <a:t>Aggressive, but non-critical and non-harmful atmosphere</a:t>
            </a:r>
          </a:p>
          <a:p>
            <a:pPr lvl="1">
              <a:lnSpc>
                <a:spcPct val="115000"/>
              </a:lnSpc>
              <a:spcBef>
                <a:spcPts val="0"/>
              </a:spcBef>
              <a:spcAft>
                <a:spcPts val="0"/>
              </a:spcAft>
              <a:buFont typeface="+mj-lt"/>
              <a:buAutoNum type="alphaLcParenR"/>
            </a:pPr>
            <a:r>
              <a:rPr lang="en-US" dirty="0">
                <a:ea typeface="Times New Roman"/>
                <a:cs typeface="Times New Roman"/>
              </a:rPr>
              <a:t>Aggressive, critical and harmful atmosphere</a:t>
            </a:r>
          </a:p>
          <a:p>
            <a:pPr lvl="1">
              <a:lnSpc>
                <a:spcPct val="115000"/>
              </a:lnSpc>
              <a:spcBef>
                <a:spcPts val="0"/>
              </a:spcBef>
              <a:spcAft>
                <a:spcPts val="1000"/>
              </a:spcAft>
              <a:buFont typeface="+mj-lt"/>
              <a:buAutoNum type="alphaLcParenR"/>
            </a:pPr>
            <a:r>
              <a:rPr lang="en-US" dirty="0">
                <a:ea typeface="Times New Roman"/>
                <a:cs typeface="Times New Roman"/>
              </a:rPr>
              <a:t>Aggressive and critical emotions</a:t>
            </a:r>
          </a:p>
        </p:txBody>
      </p:sp>
    </p:spTree>
    <p:extLst>
      <p:ext uri="{BB962C8B-B14F-4D97-AF65-F5344CB8AC3E}">
        <p14:creationId xmlns:p14="http://schemas.microsoft.com/office/powerpoint/2010/main" val="1608833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075245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good advice for building your self-motivation?</a:t>
            </a:r>
          </a:p>
          <a:p>
            <a:pPr lvl="1">
              <a:lnSpc>
                <a:spcPct val="115000"/>
              </a:lnSpc>
              <a:spcBef>
                <a:spcPts val="0"/>
              </a:spcBef>
              <a:spcAft>
                <a:spcPts val="0"/>
              </a:spcAft>
              <a:buFont typeface="+mj-lt"/>
              <a:buAutoNum type="alphaLcParenR"/>
            </a:pPr>
            <a:r>
              <a:rPr lang="en-US" dirty="0">
                <a:ea typeface="Times New Roman"/>
                <a:cs typeface="Times New Roman"/>
              </a:rPr>
              <a:t>Utilize positive thinking</a:t>
            </a:r>
          </a:p>
          <a:p>
            <a:pPr lvl="1">
              <a:lnSpc>
                <a:spcPct val="115000"/>
              </a:lnSpc>
              <a:spcBef>
                <a:spcPts val="0"/>
              </a:spcBef>
              <a:spcAft>
                <a:spcPts val="0"/>
              </a:spcAft>
              <a:buFont typeface="+mj-lt"/>
              <a:buAutoNum type="alphaLcParenR"/>
            </a:pPr>
            <a:r>
              <a:rPr lang="en-US" dirty="0">
                <a:ea typeface="Times New Roman"/>
                <a:cs typeface="Times New Roman"/>
              </a:rPr>
              <a:t>Don’t live in your past failures or successes</a:t>
            </a:r>
          </a:p>
          <a:p>
            <a:pPr lvl="1">
              <a:lnSpc>
                <a:spcPct val="115000"/>
              </a:lnSpc>
              <a:spcBef>
                <a:spcPts val="0"/>
              </a:spcBef>
              <a:spcAft>
                <a:spcPts val="0"/>
              </a:spcAft>
              <a:buFont typeface="+mj-lt"/>
              <a:buAutoNum type="alphaLcParenR"/>
            </a:pPr>
            <a:r>
              <a:rPr lang="en-US" dirty="0">
                <a:ea typeface="Times New Roman"/>
                <a:cs typeface="Times New Roman"/>
              </a:rPr>
              <a:t>Compare yourself to the others</a:t>
            </a:r>
          </a:p>
          <a:p>
            <a:pPr lvl="1">
              <a:lnSpc>
                <a:spcPct val="115000"/>
              </a:lnSpc>
              <a:spcBef>
                <a:spcPts val="0"/>
              </a:spcBef>
              <a:spcAft>
                <a:spcPts val="1000"/>
              </a:spcAft>
              <a:buFont typeface="+mj-lt"/>
              <a:buAutoNum type="alphaLcParenR"/>
            </a:pPr>
            <a:r>
              <a:rPr lang="en-US" dirty="0">
                <a:ea typeface="Times New Roman"/>
                <a:cs typeface="Times New Roman"/>
              </a:rPr>
              <a:t>Work towards a cause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among the best motivations to get motivated?</a:t>
            </a:r>
          </a:p>
          <a:p>
            <a:pPr lvl="1">
              <a:lnSpc>
                <a:spcPct val="115000"/>
              </a:lnSpc>
              <a:spcBef>
                <a:spcPts val="0"/>
              </a:spcBef>
              <a:spcAft>
                <a:spcPts val="0"/>
              </a:spcAft>
              <a:buFont typeface="+mj-lt"/>
              <a:buAutoNum type="alphaLcParenR"/>
            </a:pPr>
            <a:r>
              <a:rPr lang="en-US" dirty="0">
                <a:ea typeface="Times New Roman"/>
                <a:cs typeface="Times New Roman"/>
              </a:rPr>
              <a:t>Writing down your plan for improvement</a:t>
            </a:r>
          </a:p>
          <a:p>
            <a:pPr lvl="1">
              <a:lnSpc>
                <a:spcPct val="115000"/>
              </a:lnSpc>
              <a:spcBef>
                <a:spcPts val="0"/>
              </a:spcBef>
              <a:spcAft>
                <a:spcPts val="0"/>
              </a:spcAft>
              <a:buFont typeface="+mj-lt"/>
              <a:buAutoNum type="alphaLcParenR"/>
            </a:pPr>
            <a:r>
              <a:rPr lang="en-US" dirty="0">
                <a:ea typeface="Times New Roman"/>
                <a:cs typeface="Times New Roman"/>
              </a:rPr>
              <a:t>Stop living in your past failures or successes</a:t>
            </a:r>
          </a:p>
          <a:p>
            <a:pPr lvl="1">
              <a:lnSpc>
                <a:spcPct val="115000"/>
              </a:lnSpc>
              <a:spcBef>
                <a:spcPts val="0"/>
              </a:spcBef>
              <a:spcAft>
                <a:spcPts val="0"/>
              </a:spcAft>
              <a:buFont typeface="+mj-lt"/>
              <a:buAutoNum type="alphaLcParenR"/>
            </a:pPr>
            <a:r>
              <a:rPr lang="en-US" dirty="0">
                <a:ea typeface="Times New Roman"/>
                <a:cs typeface="Times New Roman"/>
              </a:rPr>
              <a:t>Reading books that promote self-motivation</a:t>
            </a:r>
          </a:p>
          <a:p>
            <a:pPr lvl="1">
              <a:lnSpc>
                <a:spcPct val="115000"/>
              </a:lnSpc>
              <a:spcBef>
                <a:spcPts val="0"/>
              </a:spcBef>
              <a:spcAft>
                <a:spcPts val="1000"/>
              </a:spcAft>
              <a:buFont typeface="+mj-lt"/>
              <a:buAutoNum type="alphaLcParenR"/>
            </a:pPr>
            <a:r>
              <a:rPr lang="en-US" dirty="0">
                <a:ea typeface="Times New Roman"/>
                <a:cs typeface="Times New Roman"/>
              </a:rPr>
              <a:t>Thinking briefly about your past successes</a:t>
            </a:r>
          </a:p>
          <a:p>
            <a:endParaRPr lang="en-US" dirty="0"/>
          </a:p>
        </p:txBody>
      </p:sp>
    </p:spTree>
    <p:extLst>
      <p:ext uri="{BB962C8B-B14F-4D97-AF65-F5344CB8AC3E}">
        <p14:creationId xmlns:p14="http://schemas.microsoft.com/office/powerpoint/2010/main" val="2001305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What is empathy?</a:t>
            </a:r>
          </a:p>
          <a:p>
            <a:pPr lvl="1">
              <a:lnSpc>
                <a:spcPct val="115000"/>
              </a:lnSpc>
              <a:spcBef>
                <a:spcPts val="0"/>
              </a:spcBef>
              <a:spcAft>
                <a:spcPts val="0"/>
              </a:spcAft>
              <a:buFont typeface="+mj-lt"/>
              <a:buAutoNum type="alphaLcParenR"/>
            </a:pPr>
            <a:r>
              <a:rPr lang="en-US" dirty="0">
                <a:ea typeface="Times New Roman"/>
                <a:cs typeface="Times New Roman"/>
              </a:rPr>
              <a:t>Sharing  in the feelings of others</a:t>
            </a:r>
          </a:p>
          <a:p>
            <a:pPr lvl="1">
              <a:lnSpc>
                <a:spcPct val="115000"/>
              </a:lnSpc>
              <a:spcBef>
                <a:spcPts val="0"/>
              </a:spcBef>
              <a:spcAft>
                <a:spcPts val="0"/>
              </a:spcAft>
              <a:buFont typeface="+mj-lt"/>
              <a:buAutoNum type="alphaLcParenR"/>
            </a:pPr>
            <a:r>
              <a:rPr lang="en-US" dirty="0">
                <a:ea typeface="Times New Roman"/>
                <a:cs typeface="Times New Roman"/>
              </a:rPr>
              <a:t>Expressing your own feelings</a:t>
            </a:r>
          </a:p>
          <a:p>
            <a:pPr lvl="1">
              <a:lnSpc>
                <a:spcPct val="115000"/>
              </a:lnSpc>
              <a:spcBef>
                <a:spcPts val="0"/>
              </a:spcBef>
              <a:spcAft>
                <a:spcPts val="0"/>
              </a:spcAft>
              <a:buFont typeface="+mj-lt"/>
              <a:buAutoNum type="alphaLcParenR"/>
            </a:pPr>
            <a:r>
              <a:rPr lang="en-US" dirty="0">
                <a:ea typeface="Times New Roman"/>
                <a:cs typeface="Times New Roman"/>
              </a:rPr>
              <a:t>Imposition of your feelings to others</a:t>
            </a:r>
          </a:p>
          <a:p>
            <a:pPr lvl="1">
              <a:lnSpc>
                <a:spcPct val="115000"/>
              </a:lnSpc>
              <a:spcBef>
                <a:spcPts val="0"/>
              </a:spcBef>
              <a:spcAft>
                <a:spcPts val="1000"/>
              </a:spcAft>
              <a:buFont typeface="+mj-lt"/>
              <a:buAutoNum type="alphaLcParenR"/>
            </a:pPr>
            <a:r>
              <a:rPr lang="en-US" dirty="0">
                <a:ea typeface="Times New Roman"/>
                <a:cs typeface="Times New Roman"/>
              </a:rPr>
              <a:t>Suppressing your feelings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 Alvin Goldman’s definition of empathy says that empathy is the ability of a person to put oneself to another person’s mental:</a:t>
            </a:r>
          </a:p>
          <a:p>
            <a:pPr lvl="1">
              <a:lnSpc>
                <a:spcPct val="115000"/>
              </a:lnSpc>
              <a:spcBef>
                <a:spcPts val="0"/>
              </a:spcBef>
              <a:spcAft>
                <a:spcPts val="0"/>
              </a:spcAft>
              <a:buFont typeface="+mj-lt"/>
              <a:buAutoNum type="alphaLcParenR"/>
            </a:pPr>
            <a:r>
              <a:rPr lang="en-US" dirty="0">
                <a:ea typeface="Times New Roman"/>
                <a:cs typeface="Times New Roman"/>
              </a:rPr>
              <a:t>Skin </a:t>
            </a:r>
          </a:p>
          <a:p>
            <a:pPr lvl="1">
              <a:lnSpc>
                <a:spcPct val="115000"/>
              </a:lnSpc>
              <a:spcBef>
                <a:spcPts val="0"/>
              </a:spcBef>
              <a:spcAft>
                <a:spcPts val="0"/>
              </a:spcAft>
              <a:buFont typeface="+mj-lt"/>
              <a:buAutoNum type="alphaLcParenR"/>
            </a:pPr>
            <a:r>
              <a:rPr lang="en-US" dirty="0">
                <a:ea typeface="Times New Roman"/>
                <a:cs typeface="Times New Roman"/>
              </a:rPr>
              <a:t>Coat</a:t>
            </a:r>
          </a:p>
          <a:p>
            <a:pPr lvl="1">
              <a:lnSpc>
                <a:spcPct val="115000"/>
              </a:lnSpc>
              <a:spcBef>
                <a:spcPts val="0"/>
              </a:spcBef>
              <a:spcAft>
                <a:spcPts val="0"/>
              </a:spcAft>
              <a:buFont typeface="+mj-lt"/>
              <a:buAutoNum type="alphaLcParenR"/>
            </a:pPr>
            <a:r>
              <a:rPr lang="en-US" dirty="0">
                <a:ea typeface="Times New Roman"/>
                <a:cs typeface="Times New Roman"/>
              </a:rPr>
              <a:t>Shoes</a:t>
            </a:r>
          </a:p>
          <a:p>
            <a:pPr lvl="1">
              <a:lnSpc>
                <a:spcPct val="115000"/>
              </a:lnSpc>
              <a:spcBef>
                <a:spcPts val="0"/>
              </a:spcBef>
              <a:spcAft>
                <a:spcPts val="1000"/>
              </a:spcAft>
              <a:buFont typeface="+mj-lt"/>
              <a:buAutoNum type="alphaLcParenR"/>
            </a:pPr>
            <a:r>
              <a:rPr lang="en-US" dirty="0">
                <a:ea typeface="Times New Roman"/>
                <a:cs typeface="Times New Roman"/>
              </a:rPr>
              <a:t>Paths</a:t>
            </a:r>
          </a:p>
          <a:p>
            <a:endParaRPr lang="en-US" dirty="0"/>
          </a:p>
        </p:txBody>
      </p:sp>
    </p:spTree>
    <p:extLst>
      <p:ext uri="{BB962C8B-B14F-4D97-AF65-F5344CB8AC3E}">
        <p14:creationId xmlns:p14="http://schemas.microsoft.com/office/powerpoint/2010/main" val="12237799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Emotional intelligence is a new branch of:</a:t>
            </a:r>
          </a:p>
          <a:p>
            <a:pPr lvl="1">
              <a:lnSpc>
                <a:spcPct val="115000"/>
              </a:lnSpc>
              <a:spcBef>
                <a:spcPts val="0"/>
              </a:spcBef>
              <a:spcAft>
                <a:spcPts val="0"/>
              </a:spcAft>
              <a:buFont typeface="+mj-lt"/>
              <a:buAutoNum type="alphaLcParenR"/>
            </a:pPr>
            <a:r>
              <a:rPr lang="en-US" dirty="0">
                <a:ea typeface="Times New Roman"/>
                <a:cs typeface="Times New Roman"/>
              </a:rPr>
              <a:t>Sociology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Psychology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Psychiatry </a:t>
            </a:r>
          </a:p>
          <a:p>
            <a:pPr lvl="1">
              <a:lnSpc>
                <a:spcPct val="115000"/>
              </a:lnSpc>
              <a:spcBef>
                <a:spcPts val="0"/>
              </a:spcBef>
              <a:spcAft>
                <a:spcPts val="1000"/>
              </a:spcAft>
              <a:buFont typeface="+mj-lt"/>
              <a:buAutoNum type="alphaLcParenR"/>
            </a:pPr>
            <a:r>
              <a:rPr lang="en-US" dirty="0">
                <a:ea typeface="Times New Roman"/>
                <a:cs typeface="Times New Roman"/>
              </a:rPr>
              <a:t>Anthropology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key elements that improve the self-managements skills?</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0"/>
              </a:spcAft>
              <a:buFont typeface="+mj-lt"/>
              <a:buAutoNum type="alphaLcParenR"/>
            </a:pPr>
            <a:r>
              <a:rPr lang="en-US" dirty="0">
                <a:ea typeface="Times New Roman"/>
                <a:cs typeface="Times New Roman"/>
              </a:rPr>
              <a:t>Consistence</a:t>
            </a:r>
          </a:p>
          <a:p>
            <a:pPr lvl="1">
              <a:lnSpc>
                <a:spcPct val="115000"/>
              </a:lnSpc>
              <a:spcBef>
                <a:spcPts val="0"/>
              </a:spcBef>
              <a:spcAft>
                <a:spcPts val="0"/>
              </a:spcAft>
              <a:buFont typeface="+mj-lt"/>
              <a:buAutoNum type="alphaLcParenR"/>
            </a:pPr>
            <a:r>
              <a:rPr lang="en-US" dirty="0">
                <a:ea typeface="Times New Roman"/>
                <a:cs typeface="Times New Roman"/>
              </a:rPr>
              <a:t>Staying physically fit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Practicing self-confidence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94483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Self-awareness is a skill of perceiving your: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Knowledge, skills, responsibilities, values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Flaws, responsibilities and chores</a:t>
            </a:r>
          </a:p>
          <a:p>
            <a:pPr lvl="1">
              <a:lnSpc>
                <a:spcPct val="115000"/>
              </a:lnSpc>
              <a:spcBef>
                <a:spcPts val="0"/>
              </a:spcBef>
              <a:spcAft>
                <a:spcPts val="0"/>
              </a:spcAft>
              <a:buFont typeface="+mj-lt"/>
              <a:buAutoNum type="alphaLcParenR"/>
            </a:pPr>
            <a:r>
              <a:rPr lang="en-US" dirty="0">
                <a:ea typeface="Times New Roman"/>
                <a:cs typeface="Times New Roman"/>
              </a:rPr>
              <a:t>Unique perfection</a:t>
            </a:r>
          </a:p>
          <a:p>
            <a:pPr lvl="1">
              <a:lnSpc>
                <a:spcPct val="115000"/>
              </a:lnSpc>
              <a:spcBef>
                <a:spcPts val="0"/>
              </a:spcBef>
              <a:spcAft>
                <a:spcPts val="1000"/>
              </a:spcAft>
              <a:buFont typeface="+mj-lt"/>
              <a:buAutoNum type="alphaLcParenR"/>
            </a:pPr>
            <a:r>
              <a:rPr lang="en-US" dirty="0">
                <a:ea typeface="Times New Roman"/>
                <a:cs typeface="Times New Roman"/>
              </a:rPr>
              <a:t>Flaws and imperfections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does the lack of self-awareness cause to your work-life?</a:t>
            </a:r>
          </a:p>
          <a:p>
            <a:pPr lvl="1">
              <a:lnSpc>
                <a:spcPct val="115000"/>
              </a:lnSpc>
              <a:spcBef>
                <a:spcPts val="0"/>
              </a:spcBef>
              <a:spcAft>
                <a:spcPts val="0"/>
              </a:spcAft>
              <a:buFont typeface="+mj-lt"/>
              <a:buAutoNum type="alphaLcParenR"/>
            </a:pPr>
            <a:r>
              <a:rPr lang="en-US" dirty="0">
                <a:ea typeface="Times New Roman"/>
                <a:cs typeface="Times New Roman"/>
              </a:rPr>
              <a:t>You work slow</a:t>
            </a:r>
          </a:p>
          <a:p>
            <a:pPr lvl="1">
              <a:lnSpc>
                <a:spcPct val="115000"/>
              </a:lnSpc>
              <a:spcBef>
                <a:spcPts val="0"/>
              </a:spcBef>
              <a:spcAft>
                <a:spcPts val="0"/>
              </a:spcAft>
              <a:buFont typeface="+mj-lt"/>
              <a:buAutoNum type="alphaLcParenR"/>
            </a:pPr>
            <a:r>
              <a:rPr lang="en-US" dirty="0">
                <a:ea typeface="Times New Roman"/>
                <a:cs typeface="Times New Roman"/>
              </a:rPr>
              <a:t>You </a:t>
            </a:r>
            <a:r>
              <a:rPr lang="en-US" dirty="0"/>
              <a:t>have an argument with a colleague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 do not realize your worth in the company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You feel like you have to obey everyone and do everything</a:t>
            </a:r>
          </a:p>
          <a:p>
            <a:endParaRPr lang="en-US" dirty="0"/>
          </a:p>
        </p:txBody>
      </p:sp>
    </p:spTree>
    <p:extLst>
      <p:ext uri="{BB962C8B-B14F-4D97-AF65-F5344CB8AC3E}">
        <p14:creationId xmlns:p14="http://schemas.microsoft.com/office/powerpoint/2010/main" val="2935781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62013" algn="l"/>
              </a:tabLst>
            </a:pPr>
            <a:r>
              <a:rPr lang="en-US" dirty="0">
                <a:ea typeface="Times New Roman"/>
                <a:cs typeface="Times New Roman"/>
              </a:rPr>
              <a:t>Self-regulation is also known as:</a:t>
            </a:r>
          </a:p>
          <a:p>
            <a:pPr lvl="1">
              <a:lnSpc>
                <a:spcPct val="115000"/>
              </a:lnSpc>
              <a:spcBef>
                <a:spcPts val="0"/>
              </a:spcBef>
              <a:spcAft>
                <a:spcPts val="0"/>
              </a:spcAft>
              <a:buFont typeface="+mj-lt"/>
              <a:buAutoNum type="alphaLcParenR"/>
            </a:pPr>
            <a:r>
              <a:rPr lang="en-US" dirty="0">
                <a:ea typeface="Times New Roman"/>
                <a:cs typeface="Times New Roman"/>
              </a:rPr>
              <a:t>Self-esteem</a:t>
            </a:r>
          </a:p>
          <a:p>
            <a:pPr lvl="1">
              <a:lnSpc>
                <a:spcPct val="115000"/>
              </a:lnSpc>
              <a:spcBef>
                <a:spcPts val="0"/>
              </a:spcBef>
              <a:spcAft>
                <a:spcPts val="0"/>
              </a:spcAft>
              <a:buFont typeface="+mj-lt"/>
              <a:buAutoNum type="alphaLcParenR"/>
            </a:pPr>
            <a:r>
              <a:rPr lang="en-US" dirty="0">
                <a:ea typeface="Times New Roman"/>
                <a:cs typeface="Times New Roman"/>
              </a:rPr>
              <a:t>Self-awareness</a:t>
            </a:r>
          </a:p>
          <a:p>
            <a:pPr lvl="1">
              <a:lnSpc>
                <a:spcPct val="115000"/>
              </a:lnSpc>
              <a:spcBef>
                <a:spcPts val="0"/>
              </a:spcBef>
              <a:spcAft>
                <a:spcPts val="0"/>
              </a:spcAft>
              <a:buFont typeface="+mj-lt"/>
              <a:buAutoNum type="alphaLcParenR"/>
            </a:pPr>
            <a:r>
              <a:rPr lang="en-US" dirty="0">
                <a:ea typeface="Times New Roman"/>
                <a:cs typeface="Times New Roman"/>
              </a:rPr>
              <a:t>Self-confidence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Self-control</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Good pressure comes as a result of:</a:t>
            </a:r>
          </a:p>
          <a:p>
            <a:pPr lvl="1">
              <a:lnSpc>
                <a:spcPct val="115000"/>
              </a:lnSpc>
              <a:spcBef>
                <a:spcPts val="0"/>
              </a:spcBef>
              <a:spcAft>
                <a:spcPts val="0"/>
              </a:spcAft>
              <a:buFont typeface="+mj-lt"/>
              <a:buAutoNum type="alphaLcParenR"/>
            </a:pPr>
            <a:r>
              <a:rPr lang="en-US" dirty="0">
                <a:ea typeface="Times New Roman"/>
                <a:cs typeface="Times New Roman"/>
              </a:rPr>
              <a:t>Non-aggressive but critical atmosphere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Aggressive, but non-critical and non-harmful atmosphere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Aggressive, critical and harmful atmosphere</a:t>
            </a:r>
          </a:p>
          <a:p>
            <a:pPr lvl="1">
              <a:lnSpc>
                <a:spcPct val="115000"/>
              </a:lnSpc>
              <a:spcBef>
                <a:spcPts val="0"/>
              </a:spcBef>
              <a:spcAft>
                <a:spcPts val="1000"/>
              </a:spcAft>
              <a:buFont typeface="+mj-lt"/>
              <a:buAutoNum type="alphaLcParenR"/>
            </a:pPr>
            <a:r>
              <a:rPr lang="en-US" dirty="0">
                <a:ea typeface="Times New Roman"/>
                <a:cs typeface="Times New Roman"/>
              </a:rPr>
              <a:t>Aggressive and critical emotions</a:t>
            </a:r>
          </a:p>
        </p:txBody>
      </p:sp>
    </p:spTree>
    <p:extLst>
      <p:ext uri="{BB962C8B-B14F-4D97-AF65-F5344CB8AC3E}">
        <p14:creationId xmlns:p14="http://schemas.microsoft.com/office/powerpoint/2010/main" val="4094624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good advice for building your self-motivation?</a:t>
            </a:r>
          </a:p>
          <a:p>
            <a:pPr lvl="1">
              <a:lnSpc>
                <a:spcPct val="115000"/>
              </a:lnSpc>
              <a:spcBef>
                <a:spcPts val="0"/>
              </a:spcBef>
              <a:spcAft>
                <a:spcPts val="0"/>
              </a:spcAft>
              <a:buFont typeface="+mj-lt"/>
              <a:buAutoNum type="alphaLcParenR"/>
            </a:pPr>
            <a:r>
              <a:rPr lang="en-US" dirty="0">
                <a:ea typeface="Times New Roman"/>
                <a:cs typeface="Times New Roman"/>
              </a:rPr>
              <a:t>Utilize positive thinking</a:t>
            </a:r>
          </a:p>
          <a:p>
            <a:pPr lvl="1">
              <a:lnSpc>
                <a:spcPct val="115000"/>
              </a:lnSpc>
              <a:spcBef>
                <a:spcPts val="0"/>
              </a:spcBef>
              <a:spcAft>
                <a:spcPts val="0"/>
              </a:spcAft>
              <a:buFont typeface="+mj-lt"/>
              <a:buAutoNum type="alphaLcParenR"/>
            </a:pPr>
            <a:r>
              <a:rPr lang="en-US" dirty="0">
                <a:ea typeface="Times New Roman"/>
                <a:cs typeface="Times New Roman"/>
              </a:rPr>
              <a:t>Don’t live in your past failures or successes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Compare yourself to the others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Work towards a cause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among the best motivations to get motivated?</a:t>
            </a:r>
          </a:p>
          <a:p>
            <a:pPr lvl="1">
              <a:lnSpc>
                <a:spcPct val="115000"/>
              </a:lnSpc>
              <a:spcBef>
                <a:spcPts val="0"/>
              </a:spcBef>
              <a:spcAft>
                <a:spcPts val="0"/>
              </a:spcAft>
              <a:buFont typeface="+mj-lt"/>
              <a:buAutoNum type="alphaLcParenR"/>
            </a:pPr>
            <a:r>
              <a:rPr lang="en-US" dirty="0">
                <a:ea typeface="Times New Roman"/>
                <a:cs typeface="Times New Roman"/>
              </a:rPr>
              <a:t>Writing down your plan for improvement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Stop living in your past failures or successes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Reading books that promote self-motivation</a:t>
            </a:r>
          </a:p>
          <a:p>
            <a:pPr lvl="1">
              <a:lnSpc>
                <a:spcPct val="115000"/>
              </a:lnSpc>
              <a:spcBef>
                <a:spcPts val="0"/>
              </a:spcBef>
              <a:spcAft>
                <a:spcPts val="1000"/>
              </a:spcAft>
              <a:buFont typeface="+mj-lt"/>
              <a:buAutoNum type="alphaLcParenR"/>
            </a:pPr>
            <a:r>
              <a:rPr lang="en-US" dirty="0">
                <a:ea typeface="Times New Roman"/>
                <a:cs typeface="Times New Roman"/>
              </a:rPr>
              <a:t>Thinking briefly about your past successes</a:t>
            </a:r>
          </a:p>
          <a:p>
            <a:endParaRPr lang="en-US" dirty="0"/>
          </a:p>
        </p:txBody>
      </p:sp>
    </p:spTree>
    <p:extLst>
      <p:ext uri="{BB962C8B-B14F-4D97-AF65-F5344CB8AC3E}">
        <p14:creationId xmlns:p14="http://schemas.microsoft.com/office/powerpoint/2010/main" val="3490382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What is empathy?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Sharing  in the feelings of others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Expressing your own feelings</a:t>
            </a:r>
          </a:p>
          <a:p>
            <a:pPr lvl="1">
              <a:lnSpc>
                <a:spcPct val="115000"/>
              </a:lnSpc>
              <a:spcBef>
                <a:spcPts val="0"/>
              </a:spcBef>
              <a:spcAft>
                <a:spcPts val="0"/>
              </a:spcAft>
              <a:buFont typeface="+mj-lt"/>
              <a:buAutoNum type="alphaLcParenR"/>
            </a:pPr>
            <a:r>
              <a:rPr lang="en-US" dirty="0">
                <a:ea typeface="Times New Roman"/>
                <a:cs typeface="Times New Roman"/>
              </a:rPr>
              <a:t>Imposition of your feelings to others</a:t>
            </a:r>
          </a:p>
          <a:p>
            <a:pPr lvl="1">
              <a:lnSpc>
                <a:spcPct val="115000"/>
              </a:lnSpc>
              <a:spcBef>
                <a:spcPts val="0"/>
              </a:spcBef>
              <a:spcAft>
                <a:spcPts val="1000"/>
              </a:spcAft>
              <a:buFont typeface="+mj-lt"/>
              <a:buAutoNum type="alphaLcParenR"/>
            </a:pPr>
            <a:r>
              <a:rPr lang="en-US" dirty="0">
                <a:ea typeface="Times New Roman"/>
                <a:cs typeface="Times New Roman"/>
              </a:rPr>
              <a:t>Suppressing your feelings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 Alvin Goldman’s definition of empathy says that empathy is the ability of a person to put oneself to another person’s mental:</a:t>
            </a:r>
          </a:p>
          <a:p>
            <a:pPr lvl="1">
              <a:lnSpc>
                <a:spcPct val="115000"/>
              </a:lnSpc>
              <a:spcBef>
                <a:spcPts val="0"/>
              </a:spcBef>
              <a:spcAft>
                <a:spcPts val="0"/>
              </a:spcAft>
              <a:buFont typeface="+mj-lt"/>
              <a:buAutoNum type="alphaLcParenR"/>
            </a:pPr>
            <a:r>
              <a:rPr lang="en-US" dirty="0">
                <a:ea typeface="Times New Roman"/>
                <a:cs typeface="Times New Roman"/>
              </a:rPr>
              <a:t>Skin </a:t>
            </a:r>
          </a:p>
          <a:p>
            <a:pPr lvl="1">
              <a:lnSpc>
                <a:spcPct val="115000"/>
              </a:lnSpc>
              <a:spcBef>
                <a:spcPts val="0"/>
              </a:spcBef>
              <a:spcAft>
                <a:spcPts val="0"/>
              </a:spcAft>
              <a:buFont typeface="+mj-lt"/>
              <a:buAutoNum type="alphaLcParenR"/>
            </a:pPr>
            <a:r>
              <a:rPr lang="en-US" dirty="0">
                <a:ea typeface="Times New Roman"/>
                <a:cs typeface="Times New Roman"/>
              </a:rPr>
              <a:t>Coat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Shoes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Paths</a:t>
            </a:r>
          </a:p>
          <a:p>
            <a:endParaRPr lang="en-US" dirty="0"/>
          </a:p>
        </p:txBody>
      </p:sp>
    </p:spTree>
    <p:extLst>
      <p:ext uri="{BB962C8B-B14F-4D97-AF65-F5344CB8AC3E}">
        <p14:creationId xmlns:p14="http://schemas.microsoft.com/office/powerpoint/2010/main" val="2302739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CFC71C-0A52-4176-8A56-CE146EF3668E}"/>
              </a:ext>
            </a:extLst>
          </p:cNvPr>
          <p:cNvSpPr>
            <a:spLocks noGrp="1"/>
          </p:cNvSpPr>
          <p:nvPr>
            <p:ph type="title"/>
          </p:nvPr>
        </p:nvSpPr>
        <p:spPr/>
        <p:txBody>
          <a:bodyPr/>
          <a:lstStyle/>
          <a:p>
            <a:r>
              <a:rPr lang="en-CA" dirty="0"/>
              <a:t>Module </a:t>
            </a:r>
            <a:r>
              <a:rPr lang="en-US" dirty="0"/>
              <a:t>Three: Four Skills in Emotional Intelligence</a:t>
            </a:r>
          </a:p>
        </p:txBody>
      </p:sp>
      <p:sp>
        <p:nvSpPr>
          <p:cNvPr id="14340"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Any person capable of angering you becomes your master; he can anger you only when you permit yourself to be disturbed by him.</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Epictetus</a:t>
            </a:r>
            <a:endParaRPr lang="en-US" sz="1400" b="1" dirty="0">
              <a:cs typeface="Times New Roman" pitchFamily="18" charset="0"/>
            </a:endParaRPr>
          </a:p>
          <a:p>
            <a:pPr eaLnBrk="1" hangingPunct="1"/>
            <a:endParaRPr lang="en-CA" sz="1800" dirty="0"/>
          </a:p>
        </p:txBody>
      </p:sp>
      <p:sp>
        <p:nvSpPr>
          <p:cNvPr id="2" name="Rectangle 1">
            <a:extLst>
              <a:ext uri="{FF2B5EF4-FFF2-40B4-BE49-F238E27FC236}">
                <a16:creationId xmlns:a16="http://schemas.microsoft.com/office/drawing/2014/main" id="{70F0285F-B62E-4295-8CB7-98543CA66BAB}"/>
              </a:ext>
            </a:extLst>
          </p:cNvPr>
          <p:cNvSpPr/>
          <p:nvPr/>
        </p:nvSpPr>
        <p:spPr>
          <a:xfrm>
            <a:off x="9252520" y="3284984"/>
            <a:ext cx="4572000" cy="2031325"/>
          </a:xfrm>
          <a:prstGeom prst="rect">
            <a:avLst/>
          </a:prstGeom>
        </p:spPr>
        <p:txBody>
          <a:bodyPr>
            <a:spAutoFit/>
          </a:bodyPr>
          <a:lstStyle/>
          <a:p>
            <a:r>
              <a:rPr lang="en-US" dirty="0"/>
              <a:t>Developing successful Emotional Intelligence begins by understanding your emotions and their meanings. With this understanding, you must uncover productive ways to manage your emotions, then use them to the benefit yourself and others.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normAutofit fontScale="90000"/>
          </a:bodyPr>
          <a:lstStyle/>
          <a:p>
            <a:pPr eaLnBrk="1" hangingPunct="1">
              <a:defRPr/>
            </a:pPr>
            <a:endParaRPr lang="en-CA" dirty="0"/>
          </a:p>
        </p:txBody>
      </p:sp>
      <p:sp>
        <p:nvSpPr>
          <p:cNvPr id="12" name="Content Placeholder 11">
            <a:extLst>
              <a:ext uri="{FF2B5EF4-FFF2-40B4-BE49-F238E27FC236}">
                <a16:creationId xmlns:a16="http://schemas.microsoft.com/office/drawing/2014/main" id="{3FC778D7-7625-42D2-9212-2B141006293C}"/>
              </a:ext>
            </a:extLst>
          </p:cNvPr>
          <p:cNvSpPr>
            <a:spLocks noGrp="1"/>
          </p:cNvSpPr>
          <p:nvPr>
            <p:ph sz="quarter" idx="10"/>
          </p:nvPr>
        </p:nvSpPr>
        <p:spPr/>
        <p:txBody>
          <a:bodyPr/>
          <a:lstStyle/>
          <a:p>
            <a:r>
              <a:rPr lang="en-US" dirty="0"/>
              <a:t>How to Accurately Perceive Emotions</a:t>
            </a:r>
          </a:p>
        </p:txBody>
      </p:sp>
      <p:grpSp>
        <p:nvGrpSpPr>
          <p:cNvPr id="2" name="Group 1">
            <a:extLst>
              <a:ext uri="{FF2B5EF4-FFF2-40B4-BE49-F238E27FC236}">
                <a16:creationId xmlns:a16="http://schemas.microsoft.com/office/drawing/2014/main" id="{87C88B64-9AB4-46E9-9E1B-620B0B3BC390}"/>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34612F3D-007C-495A-B57D-C33F4756CDFC}"/>
                </a:ext>
              </a:extLst>
            </p:cNvPr>
            <p:cNvSpPr/>
            <p:nvPr/>
          </p:nvSpPr>
          <p:spPr>
            <a:xfrm>
              <a:off x="457200" y="1600200"/>
              <a:ext cx="4525963" cy="4525963"/>
            </a:xfrm>
            <a:prstGeom prst="pie">
              <a:avLst>
                <a:gd name="adj1" fmla="val 5400000"/>
                <a:gd name="adj2" fmla="val 16200000"/>
              </a:avLst>
            </a:prstGeom>
            <a:solidFill>
              <a:srgbClr val="C0504D"/>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BC8C93C9-E159-4B20-84F2-C512842FDD96}"/>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rgbClr val="C0504D"/>
            </a:solid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0970" tIns="140970" rIns="140970" bIns="3705166" numCol="1" spcCol="1270" anchor="ctr" anchorCtr="0">
              <a:noAutofit/>
            </a:bodyPr>
            <a:lstStyle/>
            <a:p>
              <a:pPr marL="0" lvl="0" indent="0" algn="l" defTabSz="1644650">
                <a:lnSpc>
                  <a:spcPct val="90000"/>
                </a:lnSpc>
                <a:spcBef>
                  <a:spcPct val="0"/>
                </a:spcBef>
                <a:spcAft>
                  <a:spcPct val="35000"/>
                </a:spcAft>
                <a:buNone/>
              </a:pPr>
              <a:r>
                <a:rPr lang="en-US" sz="3700" b="1" kern="1200" dirty="0">
                  <a:solidFill>
                    <a:schemeClr val="bg1"/>
                  </a:solidFill>
                </a:rPr>
                <a:t>Words are half the message</a:t>
              </a:r>
            </a:p>
          </p:txBody>
        </p:sp>
        <p:sp>
          <p:nvSpPr>
            <p:cNvPr id="6" name="Partial Circle 5">
              <a:extLst>
                <a:ext uri="{FF2B5EF4-FFF2-40B4-BE49-F238E27FC236}">
                  <a16:creationId xmlns:a16="http://schemas.microsoft.com/office/drawing/2014/main" id="{31A4934A-5449-4841-B873-8C1ECD7D168E}"/>
                </a:ext>
              </a:extLst>
            </p:cNvPr>
            <p:cNvSpPr/>
            <p:nvPr/>
          </p:nvSpPr>
          <p:spPr>
            <a:xfrm>
              <a:off x="1051232" y="2561967"/>
              <a:ext cx="3337897" cy="3337897"/>
            </a:xfrm>
            <a:prstGeom prst="pie">
              <a:avLst>
                <a:gd name="adj1" fmla="val 5400000"/>
                <a:gd name="adj2" fmla="val 16200000"/>
              </a:avLst>
            </a:prstGeom>
            <a:solidFill>
              <a:srgbClr val="BE8351"/>
            </a:solidFill>
            <a:ln>
              <a:noFill/>
            </a:ln>
          </p:spPr>
          <p:style>
            <a:lnRef idx="2">
              <a:scrgbClr r="0" g="0" b="0"/>
            </a:lnRef>
            <a:fillRef idx="1">
              <a:scrgbClr r="0" g="0" b="0"/>
            </a:fillRef>
            <a:effectRef idx="0">
              <a:schemeClr val="accent2">
                <a:hueOff val="1560506"/>
                <a:satOff val="-1946"/>
                <a:lumOff val="458"/>
                <a:alphaOff val="0"/>
              </a:schemeClr>
            </a:effectRef>
            <a:fontRef idx="minor">
              <a:schemeClr val="lt1"/>
            </a:fontRef>
          </p:style>
        </p:sp>
        <p:sp>
          <p:nvSpPr>
            <p:cNvPr id="7" name="Freeform: Shape 6">
              <a:extLst>
                <a:ext uri="{FF2B5EF4-FFF2-40B4-BE49-F238E27FC236}">
                  <a16:creationId xmlns:a16="http://schemas.microsoft.com/office/drawing/2014/main" id="{800EA867-7E45-407F-9643-981B79EB8683}"/>
                </a:ext>
              </a:extLst>
            </p:cNvPr>
            <p:cNvSpPr/>
            <p:nvPr/>
          </p:nvSpPr>
          <p:spPr>
            <a:xfrm>
              <a:off x="2720181" y="2561967"/>
              <a:ext cx="5966618" cy="3337897"/>
            </a:xfrm>
            <a:custGeom>
              <a:avLst/>
              <a:gdLst>
                <a:gd name="connsiteX0" fmla="*/ 0 w 5966618"/>
                <a:gd name="connsiteY0" fmla="*/ 0 h 3337897"/>
                <a:gd name="connsiteX1" fmla="*/ 5966618 w 5966618"/>
                <a:gd name="connsiteY1" fmla="*/ 0 h 3337897"/>
                <a:gd name="connsiteX2" fmla="*/ 5966618 w 5966618"/>
                <a:gd name="connsiteY2" fmla="*/ 3337897 h 3337897"/>
                <a:gd name="connsiteX3" fmla="*/ 0 w 5966618"/>
                <a:gd name="connsiteY3" fmla="*/ 3337897 h 3337897"/>
                <a:gd name="connsiteX4" fmla="*/ 0 w 5966618"/>
                <a:gd name="connsiteY4" fmla="*/ 0 h 333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3337897">
                  <a:moveTo>
                    <a:pt x="0" y="0"/>
                  </a:moveTo>
                  <a:lnTo>
                    <a:pt x="5966618" y="0"/>
                  </a:lnTo>
                  <a:lnTo>
                    <a:pt x="5966618" y="3337897"/>
                  </a:lnTo>
                  <a:lnTo>
                    <a:pt x="0" y="3337897"/>
                  </a:lnTo>
                  <a:lnTo>
                    <a:pt x="0" y="0"/>
                  </a:lnTo>
                  <a:close/>
                </a:path>
              </a:pathLst>
            </a:custGeom>
            <a:solidFill>
              <a:srgbClr val="BE8351"/>
            </a:solidFill>
          </p:spPr>
          <p:style>
            <a:lnRef idx="2">
              <a:schemeClr val="accent2">
                <a:hueOff val="1560506"/>
                <a:satOff val="-1946"/>
                <a:lumOff val="458"/>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0970" tIns="140970" rIns="140970" bIns="2517100" numCol="1" spcCol="1270" anchor="ctr" anchorCtr="0">
              <a:noAutofit/>
            </a:bodyPr>
            <a:lstStyle/>
            <a:p>
              <a:pPr marL="0" lvl="0" indent="0" algn="l" defTabSz="1644650">
                <a:lnSpc>
                  <a:spcPct val="90000"/>
                </a:lnSpc>
                <a:spcBef>
                  <a:spcPct val="0"/>
                </a:spcBef>
                <a:spcAft>
                  <a:spcPct val="35000"/>
                </a:spcAft>
                <a:buNone/>
              </a:pPr>
              <a:r>
                <a:rPr lang="en-US" sz="3700" b="1" kern="1200" dirty="0">
                  <a:solidFill>
                    <a:schemeClr val="bg1"/>
                  </a:solidFill>
                </a:rPr>
                <a:t>Listen for tone</a:t>
              </a:r>
            </a:p>
          </p:txBody>
        </p:sp>
        <p:sp>
          <p:nvSpPr>
            <p:cNvPr id="8" name="Partial Circle 7">
              <a:extLst>
                <a:ext uri="{FF2B5EF4-FFF2-40B4-BE49-F238E27FC236}">
                  <a16:creationId xmlns:a16="http://schemas.microsoft.com/office/drawing/2014/main" id="{0FDB2463-840A-4774-B4CB-173B6F49EB5D}"/>
                </a:ext>
              </a:extLst>
            </p:cNvPr>
            <p:cNvSpPr/>
            <p:nvPr/>
          </p:nvSpPr>
          <p:spPr>
            <a:xfrm>
              <a:off x="1645265" y="3523734"/>
              <a:ext cx="2149832" cy="2149832"/>
            </a:xfrm>
            <a:prstGeom prst="pie">
              <a:avLst>
                <a:gd name="adj1" fmla="val 5400000"/>
                <a:gd name="adj2" fmla="val 16200000"/>
              </a:avLst>
            </a:prstGeom>
            <a:solidFill>
              <a:srgbClr val="BDB255"/>
            </a:solidFill>
            <a:ln>
              <a:noFill/>
            </a:ln>
          </p:spPr>
          <p:style>
            <a:lnRef idx="2">
              <a:scrgbClr r="0" g="0" b="0"/>
            </a:lnRef>
            <a:fillRef idx="1">
              <a:scrgbClr r="0" g="0" b="0"/>
            </a:fillRef>
            <a:effectRef idx="0">
              <a:schemeClr val="accent2">
                <a:hueOff val="3121013"/>
                <a:satOff val="-3893"/>
                <a:lumOff val="915"/>
                <a:alphaOff val="0"/>
              </a:schemeClr>
            </a:effectRef>
            <a:fontRef idx="minor">
              <a:schemeClr val="lt1"/>
            </a:fontRef>
          </p:style>
        </p:sp>
        <p:sp>
          <p:nvSpPr>
            <p:cNvPr id="9" name="Freeform: Shape 8">
              <a:extLst>
                <a:ext uri="{FF2B5EF4-FFF2-40B4-BE49-F238E27FC236}">
                  <a16:creationId xmlns:a16="http://schemas.microsoft.com/office/drawing/2014/main" id="{92775F91-1616-40FB-84F0-8062173D254C}"/>
                </a:ext>
              </a:extLst>
            </p:cNvPr>
            <p:cNvSpPr/>
            <p:nvPr/>
          </p:nvSpPr>
          <p:spPr>
            <a:xfrm>
              <a:off x="2720181" y="3523734"/>
              <a:ext cx="5966618" cy="2149832"/>
            </a:xfrm>
            <a:custGeom>
              <a:avLst/>
              <a:gdLst>
                <a:gd name="connsiteX0" fmla="*/ 0 w 5966618"/>
                <a:gd name="connsiteY0" fmla="*/ 0 h 2149832"/>
                <a:gd name="connsiteX1" fmla="*/ 5966618 w 5966618"/>
                <a:gd name="connsiteY1" fmla="*/ 0 h 2149832"/>
                <a:gd name="connsiteX2" fmla="*/ 5966618 w 5966618"/>
                <a:gd name="connsiteY2" fmla="*/ 2149832 h 2149832"/>
                <a:gd name="connsiteX3" fmla="*/ 0 w 5966618"/>
                <a:gd name="connsiteY3" fmla="*/ 2149832 h 2149832"/>
                <a:gd name="connsiteX4" fmla="*/ 0 w 5966618"/>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149832">
                  <a:moveTo>
                    <a:pt x="0" y="0"/>
                  </a:moveTo>
                  <a:lnTo>
                    <a:pt x="5966618" y="0"/>
                  </a:lnTo>
                  <a:lnTo>
                    <a:pt x="5966618" y="2149832"/>
                  </a:lnTo>
                  <a:lnTo>
                    <a:pt x="0" y="2149832"/>
                  </a:lnTo>
                  <a:lnTo>
                    <a:pt x="0" y="0"/>
                  </a:lnTo>
                  <a:close/>
                </a:path>
              </a:pathLst>
            </a:custGeom>
            <a:solidFill>
              <a:srgbClr val="BDB255"/>
            </a:solidFill>
          </p:spPr>
          <p:style>
            <a:lnRef idx="2">
              <a:schemeClr val="accent2">
                <a:hueOff val="3121013"/>
                <a:satOff val="-3893"/>
                <a:lumOff val="91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0970" tIns="140970" rIns="140970" bIns="1329035" numCol="1" spcCol="1270" anchor="ctr" anchorCtr="0">
              <a:noAutofit/>
            </a:bodyPr>
            <a:lstStyle/>
            <a:p>
              <a:pPr marL="0" lvl="0" indent="0" algn="l" defTabSz="1644650">
                <a:lnSpc>
                  <a:spcPct val="90000"/>
                </a:lnSpc>
                <a:spcBef>
                  <a:spcPct val="0"/>
                </a:spcBef>
                <a:spcAft>
                  <a:spcPct val="35000"/>
                </a:spcAft>
                <a:buNone/>
              </a:pPr>
              <a:r>
                <a:rPr lang="en-US" sz="3700" b="1" kern="1200" dirty="0">
                  <a:solidFill>
                    <a:schemeClr val="bg1"/>
                  </a:solidFill>
                </a:rPr>
                <a:t>Recognize your emotions</a:t>
              </a:r>
            </a:p>
          </p:txBody>
        </p:sp>
        <p:sp>
          <p:nvSpPr>
            <p:cNvPr id="10" name="Partial Circle 9">
              <a:extLst>
                <a:ext uri="{FF2B5EF4-FFF2-40B4-BE49-F238E27FC236}">
                  <a16:creationId xmlns:a16="http://schemas.microsoft.com/office/drawing/2014/main" id="{D4C0504C-97A7-45E6-9B43-A400EA1F95F6}"/>
                </a:ext>
              </a:extLst>
            </p:cNvPr>
            <p:cNvSpPr/>
            <p:nvPr/>
          </p:nvSpPr>
          <p:spPr>
            <a:xfrm>
              <a:off x="2239297" y="4485501"/>
              <a:ext cx="961767" cy="961767"/>
            </a:xfrm>
            <a:prstGeom prst="pie">
              <a:avLst>
                <a:gd name="adj1" fmla="val 5400000"/>
                <a:gd name="adj2" fmla="val 16200000"/>
              </a:avLst>
            </a:prstGeom>
            <a:solidFill>
              <a:srgbClr val="9BBB59"/>
            </a:solidFill>
            <a:ln>
              <a:noFill/>
            </a:ln>
          </p:spPr>
          <p:style>
            <a:lnRef idx="2">
              <a:scrgbClr r="0" g="0" b="0"/>
            </a:lnRef>
            <a:fillRef idx="1">
              <a:scrgbClr r="0" g="0" b="0"/>
            </a:fillRef>
            <a:effectRef idx="0">
              <a:schemeClr val="accent2">
                <a:hueOff val="4681519"/>
                <a:satOff val="-5839"/>
                <a:lumOff val="1373"/>
                <a:alphaOff val="0"/>
              </a:schemeClr>
            </a:effectRef>
            <a:fontRef idx="minor">
              <a:schemeClr val="lt1"/>
            </a:fontRef>
          </p:style>
        </p:sp>
        <p:sp>
          <p:nvSpPr>
            <p:cNvPr id="11" name="Freeform: Shape 10">
              <a:extLst>
                <a:ext uri="{FF2B5EF4-FFF2-40B4-BE49-F238E27FC236}">
                  <a16:creationId xmlns:a16="http://schemas.microsoft.com/office/drawing/2014/main" id="{2EC57612-F3FB-496D-A29E-CEAEBCD91C58}"/>
                </a:ext>
              </a:extLst>
            </p:cNvPr>
            <p:cNvSpPr/>
            <p:nvPr/>
          </p:nvSpPr>
          <p:spPr>
            <a:xfrm>
              <a:off x="2720181" y="4485501"/>
              <a:ext cx="5966618" cy="961767"/>
            </a:xfrm>
            <a:custGeom>
              <a:avLst/>
              <a:gdLst>
                <a:gd name="connsiteX0" fmla="*/ 0 w 5966618"/>
                <a:gd name="connsiteY0" fmla="*/ 0 h 961767"/>
                <a:gd name="connsiteX1" fmla="*/ 5966618 w 5966618"/>
                <a:gd name="connsiteY1" fmla="*/ 0 h 961767"/>
                <a:gd name="connsiteX2" fmla="*/ 5966618 w 5966618"/>
                <a:gd name="connsiteY2" fmla="*/ 961767 h 961767"/>
                <a:gd name="connsiteX3" fmla="*/ 0 w 5966618"/>
                <a:gd name="connsiteY3" fmla="*/ 961767 h 961767"/>
                <a:gd name="connsiteX4" fmla="*/ 0 w 5966618"/>
                <a:gd name="connsiteY4" fmla="*/ 0 h 961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961767">
                  <a:moveTo>
                    <a:pt x="0" y="0"/>
                  </a:moveTo>
                  <a:lnTo>
                    <a:pt x="5966618" y="0"/>
                  </a:lnTo>
                  <a:lnTo>
                    <a:pt x="5966618" y="961767"/>
                  </a:lnTo>
                  <a:lnTo>
                    <a:pt x="0" y="961767"/>
                  </a:lnTo>
                  <a:lnTo>
                    <a:pt x="0" y="0"/>
                  </a:lnTo>
                  <a:close/>
                </a:path>
              </a:pathLst>
            </a:custGeom>
            <a:solidFill>
              <a:srgbClr val="9BBB59"/>
            </a:solid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solidFill>
                    <a:schemeClr val="bg1"/>
                  </a:solidFill>
                </a:rPr>
                <a:t>Focus on the message</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eaLnBrk="1" hangingPunct="1">
              <a:defRPr/>
            </a:pPr>
            <a:endParaRPr lang="en-CA" dirty="0"/>
          </a:p>
        </p:txBody>
      </p:sp>
      <p:sp>
        <p:nvSpPr>
          <p:cNvPr id="6" name="Content Placeholder 5">
            <a:extLst>
              <a:ext uri="{FF2B5EF4-FFF2-40B4-BE49-F238E27FC236}">
                <a16:creationId xmlns:a16="http://schemas.microsoft.com/office/drawing/2014/main" id="{3A74E5DE-5B87-4989-8EB5-F8CB19F11F22}"/>
              </a:ext>
            </a:extLst>
          </p:cNvPr>
          <p:cNvSpPr>
            <a:spLocks noGrp="1"/>
          </p:cNvSpPr>
          <p:nvPr>
            <p:ph sz="quarter" idx="10"/>
          </p:nvPr>
        </p:nvSpPr>
        <p:spPr/>
        <p:txBody>
          <a:bodyPr/>
          <a:lstStyle/>
          <a:p>
            <a:r>
              <a:rPr lang="en-US" dirty="0"/>
              <a:t>Use Emotions to Facilitate Thinking</a:t>
            </a:r>
          </a:p>
        </p:txBody>
      </p:sp>
      <p:grpSp>
        <p:nvGrpSpPr>
          <p:cNvPr id="2" name="Group 1">
            <a:extLst>
              <a:ext uri="{FF2B5EF4-FFF2-40B4-BE49-F238E27FC236}">
                <a16:creationId xmlns:a16="http://schemas.microsoft.com/office/drawing/2014/main" id="{92E316BB-3FAA-4FDC-8C11-221EFAD2731B}"/>
              </a:ext>
            </a:extLst>
          </p:cNvPr>
          <p:cNvGrpSpPr/>
          <p:nvPr/>
        </p:nvGrpSpPr>
        <p:grpSpPr>
          <a:xfrm>
            <a:off x="457200" y="1719741"/>
            <a:ext cx="8229600" cy="4286880"/>
            <a:chOff x="457200" y="1719741"/>
            <a:chExt cx="8229600" cy="4286880"/>
          </a:xfrm>
        </p:grpSpPr>
        <p:sp>
          <p:nvSpPr>
            <p:cNvPr id="4" name="Freeform: Shape 3">
              <a:extLst>
                <a:ext uri="{FF2B5EF4-FFF2-40B4-BE49-F238E27FC236}">
                  <a16:creationId xmlns:a16="http://schemas.microsoft.com/office/drawing/2014/main" id="{82CEE73D-61B1-4D99-9CD5-B4CD5D8205A6}"/>
                </a:ext>
              </a:extLst>
            </p:cNvPr>
            <p:cNvSpPr/>
            <p:nvPr/>
          </p:nvSpPr>
          <p:spPr>
            <a:xfrm>
              <a:off x="457200" y="1719741"/>
              <a:ext cx="8229600" cy="2068560"/>
            </a:xfrm>
            <a:custGeom>
              <a:avLst/>
              <a:gdLst>
                <a:gd name="connsiteX0" fmla="*/ 0 w 8229600"/>
                <a:gd name="connsiteY0" fmla="*/ 344767 h 2068560"/>
                <a:gd name="connsiteX1" fmla="*/ 344767 w 8229600"/>
                <a:gd name="connsiteY1" fmla="*/ 0 h 2068560"/>
                <a:gd name="connsiteX2" fmla="*/ 7884833 w 8229600"/>
                <a:gd name="connsiteY2" fmla="*/ 0 h 2068560"/>
                <a:gd name="connsiteX3" fmla="*/ 8229600 w 8229600"/>
                <a:gd name="connsiteY3" fmla="*/ 344767 h 2068560"/>
                <a:gd name="connsiteX4" fmla="*/ 8229600 w 8229600"/>
                <a:gd name="connsiteY4" fmla="*/ 1723793 h 2068560"/>
                <a:gd name="connsiteX5" fmla="*/ 7884833 w 8229600"/>
                <a:gd name="connsiteY5" fmla="*/ 2068560 h 2068560"/>
                <a:gd name="connsiteX6" fmla="*/ 344767 w 8229600"/>
                <a:gd name="connsiteY6" fmla="*/ 2068560 h 2068560"/>
                <a:gd name="connsiteX7" fmla="*/ 0 w 8229600"/>
                <a:gd name="connsiteY7" fmla="*/ 1723793 h 2068560"/>
                <a:gd name="connsiteX8" fmla="*/ 0 w 8229600"/>
                <a:gd name="connsiteY8" fmla="*/ 344767 h 206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2068560">
                  <a:moveTo>
                    <a:pt x="0" y="344767"/>
                  </a:moveTo>
                  <a:cubicBezTo>
                    <a:pt x="0" y="154357"/>
                    <a:pt x="154357" y="0"/>
                    <a:pt x="344767" y="0"/>
                  </a:cubicBezTo>
                  <a:lnTo>
                    <a:pt x="7884833" y="0"/>
                  </a:lnTo>
                  <a:cubicBezTo>
                    <a:pt x="8075243" y="0"/>
                    <a:pt x="8229600" y="154357"/>
                    <a:pt x="8229600" y="344767"/>
                  </a:cubicBezTo>
                  <a:lnTo>
                    <a:pt x="8229600" y="1723793"/>
                  </a:lnTo>
                  <a:cubicBezTo>
                    <a:pt x="8229600" y="1914203"/>
                    <a:pt x="8075243" y="2068560"/>
                    <a:pt x="7884833" y="2068560"/>
                  </a:cubicBezTo>
                  <a:lnTo>
                    <a:pt x="344767" y="2068560"/>
                  </a:lnTo>
                  <a:cubicBezTo>
                    <a:pt x="154357" y="2068560"/>
                    <a:pt x="0" y="1914203"/>
                    <a:pt x="0" y="1723793"/>
                  </a:cubicBezTo>
                  <a:lnTo>
                    <a:pt x="0" y="344767"/>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99099" tIns="299099" rIns="299099" bIns="299099" numCol="1" spcCol="1270" anchor="ctr" anchorCtr="0">
              <a:noAutofit/>
            </a:bodyPr>
            <a:lstStyle/>
            <a:p>
              <a:pPr marL="0" lvl="0" indent="0" algn="l" defTabSz="2311400">
                <a:lnSpc>
                  <a:spcPct val="90000"/>
                </a:lnSpc>
                <a:spcBef>
                  <a:spcPct val="0"/>
                </a:spcBef>
                <a:spcAft>
                  <a:spcPct val="35000"/>
                </a:spcAft>
                <a:buNone/>
              </a:pPr>
              <a:r>
                <a:rPr lang="en-US" sz="5200" b="1" kern="1200" dirty="0"/>
                <a:t>How you feel determines how you view the situation</a:t>
              </a:r>
            </a:p>
          </p:txBody>
        </p:sp>
        <p:sp>
          <p:nvSpPr>
            <p:cNvPr id="5" name="Freeform: Shape 4">
              <a:extLst>
                <a:ext uri="{FF2B5EF4-FFF2-40B4-BE49-F238E27FC236}">
                  <a16:creationId xmlns:a16="http://schemas.microsoft.com/office/drawing/2014/main" id="{B759FE97-35B2-45B9-866F-8657F0C681A8}"/>
                </a:ext>
              </a:extLst>
            </p:cNvPr>
            <p:cNvSpPr/>
            <p:nvPr/>
          </p:nvSpPr>
          <p:spPr>
            <a:xfrm>
              <a:off x="457200" y="3938061"/>
              <a:ext cx="8229600" cy="2068560"/>
            </a:xfrm>
            <a:custGeom>
              <a:avLst/>
              <a:gdLst>
                <a:gd name="connsiteX0" fmla="*/ 0 w 8229600"/>
                <a:gd name="connsiteY0" fmla="*/ 344767 h 2068560"/>
                <a:gd name="connsiteX1" fmla="*/ 344767 w 8229600"/>
                <a:gd name="connsiteY1" fmla="*/ 0 h 2068560"/>
                <a:gd name="connsiteX2" fmla="*/ 7884833 w 8229600"/>
                <a:gd name="connsiteY2" fmla="*/ 0 h 2068560"/>
                <a:gd name="connsiteX3" fmla="*/ 8229600 w 8229600"/>
                <a:gd name="connsiteY3" fmla="*/ 344767 h 2068560"/>
                <a:gd name="connsiteX4" fmla="*/ 8229600 w 8229600"/>
                <a:gd name="connsiteY4" fmla="*/ 1723793 h 2068560"/>
                <a:gd name="connsiteX5" fmla="*/ 7884833 w 8229600"/>
                <a:gd name="connsiteY5" fmla="*/ 2068560 h 2068560"/>
                <a:gd name="connsiteX6" fmla="*/ 344767 w 8229600"/>
                <a:gd name="connsiteY6" fmla="*/ 2068560 h 2068560"/>
                <a:gd name="connsiteX7" fmla="*/ 0 w 8229600"/>
                <a:gd name="connsiteY7" fmla="*/ 1723793 h 2068560"/>
                <a:gd name="connsiteX8" fmla="*/ 0 w 8229600"/>
                <a:gd name="connsiteY8" fmla="*/ 344767 h 206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2068560">
                  <a:moveTo>
                    <a:pt x="0" y="344767"/>
                  </a:moveTo>
                  <a:cubicBezTo>
                    <a:pt x="0" y="154357"/>
                    <a:pt x="154357" y="0"/>
                    <a:pt x="344767" y="0"/>
                  </a:cubicBezTo>
                  <a:lnTo>
                    <a:pt x="7884833" y="0"/>
                  </a:lnTo>
                  <a:cubicBezTo>
                    <a:pt x="8075243" y="0"/>
                    <a:pt x="8229600" y="154357"/>
                    <a:pt x="8229600" y="344767"/>
                  </a:cubicBezTo>
                  <a:lnTo>
                    <a:pt x="8229600" y="1723793"/>
                  </a:lnTo>
                  <a:cubicBezTo>
                    <a:pt x="8229600" y="1914203"/>
                    <a:pt x="8075243" y="2068560"/>
                    <a:pt x="7884833" y="2068560"/>
                  </a:cubicBezTo>
                  <a:lnTo>
                    <a:pt x="344767" y="2068560"/>
                  </a:lnTo>
                  <a:cubicBezTo>
                    <a:pt x="154357" y="2068560"/>
                    <a:pt x="0" y="1914203"/>
                    <a:pt x="0" y="1723793"/>
                  </a:cubicBezTo>
                  <a:lnTo>
                    <a:pt x="0" y="344767"/>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99099" tIns="299099" rIns="299099" bIns="299099" numCol="1" spcCol="1270" anchor="ctr" anchorCtr="0">
              <a:noAutofit/>
            </a:bodyPr>
            <a:lstStyle/>
            <a:p>
              <a:pPr marL="0" lvl="0" indent="0" algn="l" defTabSz="2311400">
                <a:lnSpc>
                  <a:spcPct val="90000"/>
                </a:lnSpc>
                <a:spcBef>
                  <a:spcPct val="0"/>
                </a:spcBef>
                <a:spcAft>
                  <a:spcPct val="35000"/>
                </a:spcAft>
                <a:buNone/>
              </a:pPr>
              <a:r>
                <a:rPr lang="en-US" sz="5200" b="1" kern="1200" dirty="0"/>
                <a:t>Choose to be in a good mood</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31085331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endParaRPr lang="en-US" dirty="0"/>
          </a:p>
        </p:txBody>
      </p:sp>
      <p:sp>
        <p:nvSpPr>
          <p:cNvPr id="11" name="Content Placeholder 10">
            <a:extLst>
              <a:ext uri="{FF2B5EF4-FFF2-40B4-BE49-F238E27FC236}">
                <a16:creationId xmlns:a16="http://schemas.microsoft.com/office/drawing/2014/main" id="{95EDBDCD-4825-4E53-A7CA-F0730276C913}"/>
              </a:ext>
            </a:extLst>
          </p:cNvPr>
          <p:cNvSpPr>
            <a:spLocks noGrp="1"/>
          </p:cNvSpPr>
          <p:nvPr>
            <p:ph sz="quarter" idx="10"/>
          </p:nvPr>
        </p:nvSpPr>
        <p:spPr/>
        <p:txBody>
          <a:bodyPr/>
          <a:lstStyle/>
          <a:p>
            <a:r>
              <a:rPr lang="en-US" dirty="0"/>
              <a:t>Manage Emotions</a:t>
            </a:r>
          </a:p>
        </p:txBody>
      </p:sp>
      <p:grpSp>
        <p:nvGrpSpPr>
          <p:cNvPr id="2" name="Group 1">
            <a:extLst>
              <a:ext uri="{FF2B5EF4-FFF2-40B4-BE49-F238E27FC236}">
                <a16:creationId xmlns:a16="http://schemas.microsoft.com/office/drawing/2014/main" id="{5E6760F7-FE21-4AB1-99F5-AC4AE261B93A}"/>
              </a:ext>
            </a:extLst>
          </p:cNvPr>
          <p:cNvGrpSpPr/>
          <p:nvPr/>
        </p:nvGrpSpPr>
        <p:grpSpPr>
          <a:xfrm>
            <a:off x="-4659767" y="816335"/>
            <a:ext cx="13284108" cy="6093694"/>
            <a:chOff x="-4659767" y="816335"/>
            <a:chExt cx="13284108" cy="6093694"/>
          </a:xfrm>
        </p:grpSpPr>
        <p:sp>
          <p:nvSpPr>
            <p:cNvPr id="3" name="Block Arc 2">
              <a:extLst>
                <a:ext uri="{FF2B5EF4-FFF2-40B4-BE49-F238E27FC236}">
                  <a16:creationId xmlns:a16="http://schemas.microsoft.com/office/drawing/2014/main" id="{F0C3863F-5756-4B16-9FC3-33DA197ABC35}"/>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AA18CEE1-681E-4450-A316-8CF9BD75F56A}"/>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1" kern="1200" dirty="0"/>
                <a:t>Conscious task</a:t>
              </a:r>
            </a:p>
          </p:txBody>
        </p:sp>
        <p:sp>
          <p:nvSpPr>
            <p:cNvPr id="6" name="Oval 5">
              <a:extLst>
                <a:ext uri="{FF2B5EF4-FFF2-40B4-BE49-F238E27FC236}">
                  <a16:creationId xmlns:a16="http://schemas.microsoft.com/office/drawing/2014/main" id="{EAEE9E96-7096-4BC3-B2D2-86E5BCE2833B}"/>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22D7EEE-FF32-4265-AEAA-A053534BD4A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1" kern="1200" dirty="0"/>
                <a:t>Active task</a:t>
              </a:r>
            </a:p>
          </p:txBody>
        </p:sp>
        <p:sp>
          <p:nvSpPr>
            <p:cNvPr id="8" name="Oval 7">
              <a:extLst>
                <a:ext uri="{FF2B5EF4-FFF2-40B4-BE49-F238E27FC236}">
                  <a16:creationId xmlns:a16="http://schemas.microsoft.com/office/drawing/2014/main" id="{C3225B30-A418-462E-B7E2-09871E6A9E57}"/>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1CD7DC2-E219-42C9-BC57-852CE642582F}"/>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1" kern="1200" dirty="0"/>
                <a:t>Utilize your emotions</a:t>
              </a:r>
            </a:p>
          </p:txBody>
        </p:sp>
        <p:sp>
          <p:nvSpPr>
            <p:cNvPr id="10" name="Oval 9">
              <a:extLst>
                <a:ext uri="{FF2B5EF4-FFF2-40B4-BE49-F238E27FC236}">
                  <a16:creationId xmlns:a16="http://schemas.microsoft.com/office/drawing/2014/main" id="{4EBCE248-19E7-4E7B-B33B-730096576E39}"/>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indent="-342900">
              <a:lnSpc>
                <a:spcPct val="115000"/>
              </a:lnSpc>
              <a:spcBef>
                <a:spcPts val="0"/>
              </a:spcBef>
              <a:spcAft>
                <a:spcPts val="1000"/>
              </a:spcAft>
              <a:buFont typeface="+mj-lt"/>
              <a:buAutoNum type="arabicParenR"/>
            </a:pPr>
            <a:r>
              <a:rPr lang="en-US" dirty="0"/>
              <a:t>The words that people say are only _____ of the message.</a:t>
            </a:r>
          </a:p>
          <a:p>
            <a:pPr lvl="1">
              <a:lnSpc>
                <a:spcPct val="115000"/>
              </a:lnSpc>
              <a:spcBef>
                <a:spcPts val="0"/>
              </a:spcBef>
              <a:spcAft>
                <a:spcPts val="0"/>
              </a:spcAft>
              <a:buFont typeface="+mj-lt"/>
              <a:buAutoNum type="alphaLcParenR"/>
            </a:pPr>
            <a:r>
              <a:rPr lang="en-US" dirty="0">
                <a:ea typeface="Times New Roman"/>
                <a:cs typeface="Times New Roman"/>
              </a:rPr>
              <a:t>30%</a:t>
            </a:r>
          </a:p>
          <a:p>
            <a:pPr lvl="1">
              <a:lnSpc>
                <a:spcPct val="115000"/>
              </a:lnSpc>
              <a:spcBef>
                <a:spcPts val="0"/>
              </a:spcBef>
              <a:spcAft>
                <a:spcPts val="0"/>
              </a:spcAft>
              <a:buFont typeface="+mj-lt"/>
              <a:buAutoNum type="alphaLcParenR"/>
            </a:pPr>
            <a:r>
              <a:rPr lang="en-US" dirty="0">
                <a:ea typeface="Times New Roman"/>
                <a:cs typeface="Times New Roman"/>
              </a:rPr>
              <a:t>50%</a:t>
            </a:r>
          </a:p>
          <a:p>
            <a:pPr lvl="1">
              <a:lnSpc>
                <a:spcPct val="115000"/>
              </a:lnSpc>
              <a:spcBef>
                <a:spcPts val="0"/>
              </a:spcBef>
              <a:spcAft>
                <a:spcPts val="0"/>
              </a:spcAft>
              <a:buFont typeface="+mj-lt"/>
              <a:buAutoNum type="alphaLcParenR"/>
            </a:pPr>
            <a:r>
              <a:rPr lang="en-US" dirty="0">
                <a:ea typeface="Times New Roman"/>
                <a:cs typeface="Times New Roman"/>
              </a:rPr>
              <a:t>75%</a:t>
            </a:r>
          </a:p>
          <a:p>
            <a:pPr lvl="1">
              <a:lnSpc>
                <a:spcPct val="115000"/>
              </a:lnSpc>
              <a:spcBef>
                <a:spcPts val="0"/>
              </a:spcBef>
              <a:spcAft>
                <a:spcPts val="1000"/>
              </a:spcAft>
              <a:buFont typeface="+mj-lt"/>
              <a:buAutoNum type="alphaLcParenR"/>
            </a:pPr>
            <a:r>
              <a:rPr lang="en-US" dirty="0">
                <a:ea typeface="Times New Roman"/>
                <a:cs typeface="Times New Roman"/>
              </a:rPr>
              <a:t>95%</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Beside the words, a large part of the message is defined by the:</a:t>
            </a:r>
          </a:p>
          <a:p>
            <a:pPr lvl="1">
              <a:lnSpc>
                <a:spcPct val="115000"/>
              </a:lnSpc>
              <a:spcBef>
                <a:spcPts val="0"/>
              </a:spcBef>
              <a:spcAft>
                <a:spcPts val="0"/>
              </a:spcAft>
              <a:buFont typeface="+mj-lt"/>
              <a:buAutoNum type="alphaLcParenR"/>
            </a:pPr>
            <a:r>
              <a:rPr lang="en-US" dirty="0">
                <a:ea typeface="Times New Roman"/>
                <a:cs typeface="Times New Roman"/>
              </a:rPr>
              <a:t>Timbre</a:t>
            </a:r>
          </a:p>
          <a:p>
            <a:pPr lvl="1">
              <a:lnSpc>
                <a:spcPct val="115000"/>
              </a:lnSpc>
              <a:spcBef>
                <a:spcPts val="0"/>
              </a:spcBef>
              <a:spcAft>
                <a:spcPts val="0"/>
              </a:spcAft>
              <a:buFont typeface="+mj-lt"/>
              <a:buAutoNum type="alphaLcParenR"/>
            </a:pPr>
            <a:r>
              <a:rPr lang="en-US" dirty="0">
                <a:ea typeface="Times New Roman"/>
                <a:cs typeface="Times New Roman"/>
              </a:rPr>
              <a:t>Voice volume</a:t>
            </a:r>
          </a:p>
          <a:p>
            <a:pPr lvl="1">
              <a:lnSpc>
                <a:spcPct val="115000"/>
              </a:lnSpc>
              <a:spcBef>
                <a:spcPts val="0"/>
              </a:spcBef>
              <a:spcAft>
                <a:spcPts val="0"/>
              </a:spcAft>
              <a:buFont typeface="+mj-lt"/>
              <a:buAutoNum type="alphaLcParenR"/>
            </a:pPr>
            <a:r>
              <a:rPr lang="en-US" dirty="0">
                <a:ea typeface="Times New Roman"/>
                <a:cs typeface="Times New Roman"/>
              </a:rPr>
              <a:t>Emotion </a:t>
            </a:r>
          </a:p>
          <a:p>
            <a:pPr lvl="1">
              <a:lnSpc>
                <a:spcPct val="115000"/>
              </a:lnSpc>
              <a:spcBef>
                <a:spcPts val="0"/>
              </a:spcBef>
              <a:spcAft>
                <a:spcPts val="1000"/>
              </a:spcAft>
              <a:buFont typeface="+mj-lt"/>
              <a:buAutoNum type="alphaLcParenR"/>
            </a:pPr>
            <a:r>
              <a:rPr lang="en-US" dirty="0">
                <a:ea typeface="Times New Roman"/>
                <a:cs typeface="Times New Roman"/>
              </a:rPr>
              <a:t>Mood of the interlocutor </a:t>
            </a:r>
          </a:p>
          <a:p>
            <a:endParaRPr lang="en-US" dirty="0"/>
          </a:p>
        </p:txBody>
      </p:sp>
    </p:spTree>
    <p:extLst>
      <p:ext uri="{BB962C8B-B14F-4D97-AF65-F5344CB8AC3E}">
        <p14:creationId xmlns:p14="http://schemas.microsoft.com/office/powerpoint/2010/main" val="1844843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633413" marR="0" lvl="0" indent="-633413">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most important thing for understanding your emotional meanings?</a:t>
            </a:r>
          </a:p>
          <a:p>
            <a:pPr lvl="1">
              <a:lnSpc>
                <a:spcPct val="115000"/>
              </a:lnSpc>
              <a:spcBef>
                <a:spcPts val="0"/>
              </a:spcBef>
              <a:spcAft>
                <a:spcPts val="0"/>
              </a:spcAft>
              <a:buFont typeface="+mj-lt"/>
              <a:buAutoNum type="alphaLcParenR"/>
            </a:pPr>
            <a:r>
              <a:rPr lang="en-US" dirty="0">
                <a:ea typeface="Times New Roman"/>
                <a:cs typeface="Times New Roman"/>
              </a:rPr>
              <a:t>Constant detailed analyzing</a:t>
            </a:r>
          </a:p>
          <a:p>
            <a:pPr lvl="1">
              <a:lnSpc>
                <a:spcPct val="115000"/>
              </a:lnSpc>
              <a:spcBef>
                <a:spcPts val="0"/>
              </a:spcBef>
              <a:spcAft>
                <a:spcPts val="0"/>
              </a:spcAft>
              <a:buFont typeface="+mj-lt"/>
              <a:buAutoNum type="alphaLcParenR"/>
            </a:pPr>
            <a:r>
              <a:rPr lang="en-US" dirty="0">
                <a:ea typeface="Times New Roman"/>
                <a:cs typeface="Times New Roman"/>
              </a:rPr>
              <a:t>Neutralizing the emotions</a:t>
            </a:r>
          </a:p>
          <a:p>
            <a:pPr lvl="1">
              <a:lnSpc>
                <a:spcPct val="115000"/>
              </a:lnSpc>
              <a:spcBef>
                <a:spcPts val="0"/>
              </a:spcBef>
              <a:spcAft>
                <a:spcPts val="0"/>
              </a:spcAft>
              <a:buFont typeface="+mj-lt"/>
              <a:buAutoNum type="alphaLcParenR"/>
            </a:pPr>
            <a:r>
              <a:rPr lang="en-US" dirty="0">
                <a:ea typeface="Times New Roman"/>
                <a:cs typeface="Times New Roman"/>
              </a:rPr>
              <a:t>Finding the underlying reason of a certain emotion</a:t>
            </a:r>
          </a:p>
          <a:p>
            <a:pPr lvl="1">
              <a:lnSpc>
                <a:spcPct val="115000"/>
              </a:lnSpc>
              <a:spcBef>
                <a:spcPts val="0"/>
              </a:spcBef>
              <a:spcAft>
                <a:spcPts val="1000"/>
              </a:spcAft>
              <a:buFont typeface="+mj-lt"/>
              <a:buAutoNum type="alphaLcParenR"/>
            </a:pPr>
            <a:r>
              <a:rPr lang="en-US" dirty="0">
                <a:ea typeface="Times New Roman"/>
                <a:cs typeface="Times New Roman"/>
              </a:rPr>
              <a:t>Asking for expert’s help</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How one feels will determine how he/she views situations</a:t>
            </a:r>
          </a:p>
          <a:p>
            <a:pPr lvl="1">
              <a:lnSpc>
                <a:spcPct val="115000"/>
              </a:lnSpc>
              <a:spcBef>
                <a:spcPts val="0"/>
              </a:spcBef>
              <a:spcAft>
                <a:spcPts val="0"/>
              </a:spcAft>
              <a:buFont typeface="+mj-lt"/>
              <a:buAutoNum type="alphaLcParenR"/>
            </a:pPr>
            <a:r>
              <a:rPr lang="en-US" dirty="0">
                <a:ea typeface="Times New Roman"/>
                <a:cs typeface="Times New Roman"/>
              </a:rPr>
              <a:t>How one feels doesn’t have that much of an influence at work</a:t>
            </a:r>
          </a:p>
          <a:p>
            <a:pPr lvl="1">
              <a:lnSpc>
                <a:spcPct val="115000"/>
              </a:lnSpc>
              <a:spcBef>
                <a:spcPts val="0"/>
              </a:spcBef>
              <a:spcAft>
                <a:spcPts val="0"/>
              </a:spcAft>
              <a:buFont typeface="+mj-lt"/>
              <a:buAutoNum type="alphaLcParenR"/>
            </a:pPr>
            <a:r>
              <a:rPr lang="en-US" dirty="0">
                <a:ea typeface="Times New Roman"/>
                <a:cs typeface="Times New Roman"/>
              </a:rPr>
              <a:t>How one feels is very hard to change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899407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Why is managing emotions important?</a:t>
            </a:r>
          </a:p>
          <a:p>
            <a:pPr lvl="1">
              <a:lnSpc>
                <a:spcPct val="115000"/>
              </a:lnSpc>
              <a:spcBef>
                <a:spcPts val="0"/>
              </a:spcBef>
              <a:spcAft>
                <a:spcPts val="0"/>
              </a:spcAft>
              <a:buFont typeface="+mj-lt"/>
              <a:buAutoNum type="alphaLcParenR"/>
            </a:pPr>
            <a:r>
              <a:rPr lang="en-US" dirty="0">
                <a:ea typeface="Times New Roman"/>
                <a:cs typeface="Times New Roman"/>
              </a:rPr>
              <a:t>Because you want to avoid embarrassment</a:t>
            </a:r>
          </a:p>
          <a:p>
            <a:pPr lvl="1">
              <a:lnSpc>
                <a:spcPct val="115000"/>
              </a:lnSpc>
              <a:spcBef>
                <a:spcPts val="0"/>
              </a:spcBef>
              <a:spcAft>
                <a:spcPts val="0"/>
              </a:spcAft>
              <a:buFont typeface="+mj-lt"/>
              <a:buAutoNum type="alphaLcParenR"/>
            </a:pPr>
            <a:r>
              <a:rPr lang="en-US" dirty="0">
                <a:ea typeface="Times New Roman"/>
                <a:cs typeface="Times New Roman"/>
              </a:rPr>
              <a:t>Because you don’t want to allow your emotions to use you to create a futile outcome</a:t>
            </a:r>
          </a:p>
          <a:p>
            <a:pPr lvl="1">
              <a:lnSpc>
                <a:spcPct val="115000"/>
              </a:lnSpc>
              <a:spcBef>
                <a:spcPts val="0"/>
              </a:spcBef>
              <a:spcAft>
                <a:spcPts val="0"/>
              </a:spcAft>
              <a:buFont typeface="+mj-lt"/>
              <a:buAutoNum type="alphaLcParenR"/>
            </a:pPr>
            <a:r>
              <a:rPr lang="en-US" dirty="0">
                <a:ea typeface="Times New Roman"/>
                <a:cs typeface="Times New Roman"/>
              </a:rPr>
              <a:t>Because you don’t want to be vulnerable at work </a:t>
            </a:r>
          </a:p>
          <a:p>
            <a:pPr lvl="1">
              <a:lnSpc>
                <a:spcPct val="115000"/>
              </a:lnSpc>
              <a:spcBef>
                <a:spcPts val="0"/>
              </a:spcBef>
              <a:spcAft>
                <a:spcPts val="1000"/>
              </a:spcAft>
              <a:buFont typeface="+mj-lt"/>
              <a:buAutoNum type="alphaLcParenR"/>
            </a:pPr>
            <a:r>
              <a:rPr lang="en-US" dirty="0">
                <a:ea typeface="Times New Roman"/>
                <a:cs typeface="Times New Roman"/>
              </a:rPr>
              <a:t>Because showing the undesirable emotions at work isn’t professional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decisions, the emotions:</a:t>
            </a:r>
          </a:p>
          <a:p>
            <a:pPr lvl="1">
              <a:lnSpc>
                <a:spcPct val="115000"/>
              </a:lnSpc>
              <a:spcBef>
                <a:spcPts val="0"/>
              </a:spcBef>
              <a:spcAft>
                <a:spcPts val="0"/>
              </a:spcAft>
              <a:buFont typeface="+mj-lt"/>
              <a:buAutoNum type="alphaLcParenR"/>
            </a:pPr>
            <a:r>
              <a:rPr lang="en-US" dirty="0">
                <a:ea typeface="Times New Roman"/>
                <a:cs typeface="Times New Roman"/>
              </a:rPr>
              <a:t>Have nothing to do with them</a:t>
            </a:r>
          </a:p>
          <a:p>
            <a:pPr lvl="1">
              <a:lnSpc>
                <a:spcPct val="115000"/>
              </a:lnSpc>
              <a:spcBef>
                <a:spcPts val="0"/>
              </a:spcBef>
              <a:spcAft>
                <a:spcPts val="0"/>
              </a:spcAft>
              <a:buFont typeface="+mj-lt"/>
              <a:buAutoNum type="alphaLcParenR"/>
            </a:pPr>
            <a:r>
              <a:rPr lang="en-US" dirty="0">
                <a:ea typeface="Times New Roman"/>
                <a:cs typeface="Times New Roman"/>
              </a:rPr>
              <a:t>Always play the key role</a:t>
            </a:r>
          </a:p>
          <a:p>
            <a:pPr lvl="1">
              <a:lnSpc>
                <a:spcPct val="115000"/>
              </a:lnSpc>
              <a:spcBef>
                <a:spcPts val="0"/>
              </a:spcBef>
              <a:spcAft>
                <a:spcPts val="0"/>
              </a:spcAft>
              <a:buFont typeface="+mj-lt"/>
              <a:buAutoNum type="alphaLcParenR"/>
            </a:pPr>
            <a:r>
              <a:rPr lang="en-US" dirty="0">
                <a:ea typeface="Times New Roman"/>
                <a:cs typeface="Times New Roman"/>
              </a:rPr>
              <a:t>Always distract you from choosing the right one</a:t>
            </a:r>
          </a:p>
          <a:p>
            <a:pPr lvl="1">
              <a:lnSpc>
                <a:spcPct val="115000"/>
              </a:lnSpc>
              <a:spcBef>
                <a:spcPts val="0"/>
              </a:spcBef>
              <a:spcAft>
                <a:spcPts val="1000"/>
              </a:spcAft>
              <a:buFont typeface="+mj-lt"/>
              <a:buAutoNum type="alphaLcParenR"/>
            </a:pPr>
            <a:r>
              <a:rPr lang="en-US" dirty="0">
                <a:ea typeface="Times New Roman"/>
                <a:cs typeface="Times New Roman"/>
              </a:rPr>
              <a:t>Can help you make sound decisions</a:t>
            </a:r>
          </a:p>
          <a:p>
            <a:endParaRPr lang="en-US" dirty="0"/>
          </a:p>
        </p:txBody>
      </p:sp>
    </p:spTree>
    <p:extLst>
      <p:ext uri="{BB962C8B-B14F-4D97-AF65-F5344CB8AC3E}">
        <p14:creationId xmlns:p14="http://schemas.microsoft.com/office/powerpoint/2010/main" val="4113230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indent="-342900">
              <a:lnSpc>
                <a:spcPct val="115000"/>
              </a:lnSpc>
              <a:spcBef>
                <a:spcPts val="0"/>
              </a:spcBef>
              <a:spcAft>
                <a:spcPts val="1000"/>
              </a:spcAft>
              <a:buFont typeface="+mj-lt"/>
              <a:buAutoNum type="arabicParenR"/>
            </a:pPr>
            <a:r>
              <a:rPr lang="en-US" dirty="0"/>
              <a:t>The words that people say are only _____ of the message.</a:t>
            </a:r>
          </a:p>
          <a:p>
            <a:pPr lvl="1">
              <a:lnSpc>
                <a:spcPct val="115000"/>
              </a:lnSpc>
              <a:spcBef>
                <a:spcPts val="0"/>
              </a:spcBef>
              <a:spcAft>
                <a:spcPts val="0"/>
              </a:spcAft>
              <a:buFont typeface="+mj-lt"/>
              <a:buAutoNum type="alphaLcParenR"/>
            </a:pPr>
            <a:r>
              <a:rPr lang="en-US" dirty="0">
                <a:ea typeface="Times New Roman"/>
                <a:cs typeface="Times New Roman"/>
              </a:rPr>
              <a:t>30%</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50%</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75%</a:t>
            </a:r>
          </a:p>
          <a:p>
            <a:pPr lvl="1">
              <a:lnSpc>
                <a:spcPct val="115000"/>
              </a:lnSpc>
              <a:spcBef>
                <a:spcPts val="0"/>
              </a:spcBef>
              <a:spcAft>
                <a:spcPts val="1000"/>
              </a:spcAft>
              <a:buFont typeface="+mj-lt"/>
              <a:buAutoNum type="alphaLcParenR"/>
            </a:pPr>
            <a:r>
              <a:rPr lang="en-US" dirty="0">
                <a:ea typeface="Times New Roman"/>
                <a:cs typeface="Times New Roman"/>
              </a:rPr>
              <a:t>95%</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Beside the words, a large part of the message is defined by the:</a:t>
            </a:r>
          </a:p>
          <a:p>
            <a:pPr lvl="1">
              <a:lnSpc>
                <a:spcPct val="115000"/>
              </a:lnSpc>
              <a:spcBef>
                <a:spcPts val="0"/>
              </a:spcBef>
              <a:spcAft>
                <a:spcPts val="0"/>
              </a:spcAft>
              <a:buFont typeface="+mj-lt"/>
              <a:buAutoNum type="alphaLcParenR"/>
            </a:pPr>
            <a:r>
              <a:rPr lang="en-US" dirty="0">
                <a:ea typeface="Times New Roman"/>
                <a:cs typeface="Times New Roman"/>
              </a:rPr>
              <a:t>Timbre</a:t>
            </a:r>
          </a:p>
          <a:p>
            <a:pPr lvl="1">
              <a:lnSpc>
                <a:spcPct val="115000"/>
              </a:lnSpc>
              <a:spcBef>
                <a:spcPts val="0"/>
              </a:spcBef>
              <a:spcAft>
                <a:spcPts val="0"/>
              </a:spcAft>
              <a:buFont typeface="+mj-lt"/>
              <a:buAutoNum type="alphaLcParenR"/>
            </a:pPr>
            <a:r>
              <a:rPr lang="en-US" dirty="0">
                <a:ea typeface="Times New Roman"/>
                <a:cs typeface="Times New Roman"/>
              </a:rPr>
              <a:t>Voice volume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Emotion </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Mood of the interlocutor </a:t>
            </a:r>
          </a:p>
          <a:p>
            <a:endParaRPr lang="en-US" dirty="0"/>
          </a:p>
        </p:txBody>
      </p:sp>
    </p:spTree>
    <p:extLst>
      <p:ext uri="{BB962C8B-B14F-4D97-AF65-F5344CB8AC3E}">
        <p14:creationId xmlns:p14="http://schemas.microsoft.com/office/powerpoint/2010/main" val="3108334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633413" marR="0" lvl="0" indent="-633413">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most important thing for understanding your emotional meanings?</a:t>
            </a:r>
          </a:p>
          <a:p>
            <a:pPr lvl="1">
              <a:lnSpc>
                <a:spcPct val="115000"/>
              </a:lnSpc>
              <a:spcBef>
                <a:spcPts val="0"/>
              </a:spcBef>
              <a:spcAft>
                <a:spcPts val="0"/>
              </a:spcAft>
              <a:buFont typeface="+mj-lt"/>
              <a:buAutoNum type="alphaLcParenR"/>
            </a:pPr>
            <a:r>
              <a:rPr lang="en-US" dirty="0">
                <a:ea typeface="Times New Roman"/>
                <a:cs typeface="Times New Roman"/>
              </a:rPr>
              <a:t>Constant detailed analyzing</a:t>
            </a:r>
          </a:p>
          <a:p>
            <a:pPr lvl="1">
              <a:lnSpc>
                <a:spcPct val="115000"/>
              </a:lnSpc>
              <a:spcBef>
                <a:spcPts val="0"/>
              </a:spcBef>
              <a:spcAft>
                <a:spcPts val="0"/>
              </a:spcAft>
              <a:buFont typeface="+mj-lt"/>
              <a:buAutoNum type="alphaLcParenR"/>
            </a:pPr>
            <a:r>
              <a:rPr lang="en-US" dirty="0">
                <a:ea typeface="Times New Roman"/>
                <a:cs typeface="Times New Roman"/>
              </a:rPr>
              <a:t>Neutralizing the emotions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Finding the underlying reason of a certain emotion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Asking for expert’s help</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How one feels will determine how he/she views situations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How one feels doesn’t have that much of an influence at work</a:t>
            </a:r>
          </a:p>
          <a:p>
            <a:pPr lvl="1">
              <a:lnSpc>
                <a:spcPct val="115000"/>
              </a:lnSpc>
              <a:spcBef>
                <a:spcPts val="0"/>
              </a:spcBef>
              <a:spcAft>
                <a:spcPts val="0"/>
              </a:spcAft>
              <a:buFont typeface="+mj-lt"/>
              <a:buAutoNum type="alphaLcParenR"/>
            </a:pPr>
            <a:r>
              <a:rPr lang="en-US" dirty="0">
                <a:ea typeface="Times New Roman"/>
                <a:cs typeface="Times New Roman"/>
              </a:rPr>
              <a:t>How one feels is very hard to change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918389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Why is managing emotions important?</a:t>
            </a:r>
          </a:p>
          <a:p>
            <a:pPr lvl="1">
              <a:lnSpc>
                <a:spcPct val="115000"/>
              </a:lnSpc>
              <a:spcBef>
                <a:spcPts val="0"/>
              </a:spcBef>
              <a:spcAft>
                <a:spcPts val="0"/>
              </a:spcAft>
              <a:buFont typeface="+mj-lt"/>
              <a:buAutoNum type="alphaLcParenR"/>
            </a:pPr>
            <a:r>
              <a:rPr lang="en-US" dirty="0">
                <a:ea typeface="Times New Roman"/>
                <a:cs typeface="Times New Roman"/>
              </a:rPr>
              <a:t>Because you want to avoid embarrassment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you don’t want to allow your emotions to use you to create a futile outcome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Because you don’t want to be vulnerable at work </a:t>
            </a:r>
          </a:p>
          <a:p>
            <a:pPr lvl="1">
              <a:lnSpc>
                <a:spcPct val="115000"/>
              </a:lnSpc>
              <a:spcBef>
                <a:spcPts val="0"/>
              </a:spcBef>
              <a:spcAft>
                <a:spcPts val="1000"/>
              </a:spcAft>
              <a:buFont typeface="+mj-lt"/>
              <a:buAutoNum type="alphaLcParenR"/>
            </a:pPr>
            <a:r>
              <a:rPr lang="en-US" dirty="0">
                <a:ea typeface="Times New Roman"/>
                <a:cs typeface="Times New Roman"/>
              </a:rPr>
              <a:t>Because showing the undesirable emotions at work isn’t professional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decisions, the emotions:</a:t>
            </a:r>
          </a:p>
          <a:p>
            <a:pPr lvl="1">
              <a:lnSpc>
                <a:spcPct val="115000"/>
              </a:lnSpc>
              <a:spcBef>
                <a:spcPts val="0"/>
              </a:spcBef>
              <a:spcAft>
                <a:spcPts val="0"/>
              </a:spcAft>
              <a:buFont typeface="+mj-lt"/>
              <a:buAutoNum type="alphaLcParenR"/>
            </a:pPr>
            <a:r>
              <a:rPr lang="en-US" dirty="0">
                <a:ea typeface="Times New Roman"/>
                <a:cs typeface="Times New Roman"/>
              </a:rPr>
              <a:t>Have nothing to do with them</a:t>
            </a:r>
          </a:p>
          <a:p>
            <a:pPr lvl="1">
              <a:lnSpc>
                <a:spcPct val="115000"/>
              </a:lnSpc>
              <a:spcBef>
                <a:spcPts val="0"/>
              </a:spcBef>
              <a:spcAft>
                <a:spcPts val="0"/>
              </a:spcAft>
              <a:buFont typeface="+mj-lt"/>
              <a:buAutoNum type="alphaLcParenR"/>
            </a:pPr>
            <a:r>
              <a:rPr lang="en-US" dirty="0">
                <a:ea typeface="Times New Roman"/>
                <a:cs typeface="Times New Roman"/>
              </a:rPr>
              <a:t>Always play the key role</a:t>
            </a:r>
          </a:p>
          <a:p>
            <a:pPr lvl="1">
              <a:lnSpc>
                <a:spcPct val="115000"/>
              </a:lnSpc>
              <a:spcBef>
                <a:spcPts val="0"/>
              </a:spcBef>
              <a:spcAft>
                <a:spcPts val="0"/>
              </a:spcAft>
              <a:buFont typeface="+mj-lt"/>
              <a:buAutoNum type="alphaLcParenR"/>
            </a:pPr>
            <a:r>
              <a:rPr lang="en-US" dirty="0">
                <a:ea typeface="Times New Roman"/>
                <a:cs typeface="Times New Roman"/>
              </a:rPr>
              <a:t>Always distract you from choosing the right one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Can help you make sound decisions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535205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pPr eaLnBrk="1" hangingPunct="1">
              <a:defRPr/>
            </a:pPr>
            <a:r>
              <a:rPr lang="en-US" dirty="0"/>
              <a:t>Module Four: Verbal Communication Skills</a:t>
            </a:r>
            <a:endParaRPr lang="en-CA" dirty="0"/>
          </a:p>
        </p:txBody>
      </p:sp>
      <p:sp>
        <p:nvSpPr>
          <p:cNvPr id="1843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The greatest ability in business is to get along with others and influence their actions.</a:t>
            </a:r>
          </a:p>
          <a:p>
            <a:pPr algn="ctr">
              <a:lnSpc>
                <a:spcPct val="115000"/>
              </a:lnSpc>
              <a:spcBef>
                <a:spcPct val="0"/>
              </a:spcBef>
              <a:spcAft>
                <a:spcPts val="1000"/>
              </a:spcAft>
            </a:pPr>
            <a:r>
              <a:rPr lang="en-US" sz="1800" b="1" dirty="0">
                <a:latin typeface="Cambria" pitchFamily="18" charset="0"/>
                <a:cs typeface="Times New Roman" pitchFamily="18" charset="0"/>
              </a:rPr>
              <a:t>John Hancock</a:t>
            </a:r>
          </a:p>
          <a:p>
            <a:pPr eaLnBrk="1" hangingPunct="1"/>
            <a:endParaRPr lang="en-CA" dirty="0"/>
          </a:p>
        </p:txBody>
      </p:sp>
      <p:sp>
        <p:nvSpPr>
          <p:cNvPr id="2" name="Rectangle 1">
            <a:extLst>
              <a:ext uri="{FF2B5EF4-FFF2-40B4-BE49-F238E27FC236}">
                <a16:creationId xmlns:a16="http://schemas.microsoft.com/office/drawing/2014/main" id="{5407347F-AC8E-4323-94B1-9FCE5E42ACC1}"/>
              </a:ext>
            </a:extLst>
          </p:cNvPr>
          <p:cNvSpPr/>
          <p:nvPr/>
        </p:nvSpPr>
        <p:spPr>
          <a:xfrm>
            <a:off x="9324528" y="4711824"/>
            <a:ext cx="4572000" cy="2031325"/>
          </a:xfrm>
          <a:prstGeom prst="rect">
            <a:avLst/>
          </a:prstGeom>
        </p:spPr>
        <p:txBody>
          <a:bodyPr>
            <a:spAutoFit/>
          </a:bodyPr>
          <a:lstStyle/>
          <a:p>
            <a:r>
              <a:rPr lang="en-US" dirty="0"/>
              <a:t>Strong verbal communication skills are important in all facets of life. Without these essentials, one may find it hard to get a personal point across, articulate needs and desires or even compete in the business world. There are many factors that contribute to solid communication skills.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C0B2208-33EE-4A28-A50B-B346D03A700F}"/>
              </a:ext>
            </a:extLst>
          </p:cNvPr>
          <p:cNvSpPr>
            <a:spLocks noGrp="1"/>
          </p:cNvSpPr>
          <p:nvPr>
            <p:ph type="title"/>
          </p:nvPr>
        </p:nvSpPr>
        <p:spPr/>
        <p:txBody>
          <a:bodyPr/>
          <a:lstStyle/>
          <a:p>
            <a:endParaRPr lang="en-US"/>
          </a:p>
        </p:txBody>
      </p:sp>
      <p:sp>
        <p:nvSpPr>
          <p:cNvPr id="10" name="Content Placeholder 9">
            <a:extLst>
              <a:ext uri="{FF2B5EF4-FFF2-40B4-BE49-F238E27FC236}">
                <a16:creationId xmlns:a16="http://schemas.microsoft.com/office/drawing/2014/main" id="{8508A185-BF7E-4CAC-B13A-89752B78D7DB}"/>
              </a:ext>
            </a:extLst>
          </p:cNvPr>
          <p:cNvSpPr>
            <a:spLocks noGrp="1"/>
          </p:cNvSpPr>
          <p:nvPr>
            <p:ph sz="quarter" idx="10"/>
          </p:nvPr>
        </p:nvSpPr>
        <p:spPr/>
        <p:txBody>
          <a:bodyPr/>
          <a:lstStyle/>
          <a:p>
            <a:r>
              <a:rPr lang="en-US" dirty="0"/>
              <a:t>Focused Listening</a:t>
            </a:r>
          </a:p>
        </p:txBody>
      </p:sp>
      <p:grpSp>
        <p:nvGrpSpPr>
          <p:cNvPr id="2" name="Group 1">
            <a:extLst>
              <a:ext uri="{FF2B5EF4-FFF2-40B4-BE49-F238E27FC236}">
                <a16:creationId xmlns:a16="http://schemas.microsoft.com/office/drawing/2014/main" id="{93FD86BB-65EE-4060-B962-6FDD23BA65F4}"/>
              </a:ext>
            </a:extLst>
          </p:cNvPr>
          <p:cNvGrpSpPr/>
          <p:nvPr/>
        </p:nvGrpSpPr>
        <p:grpSpPr>
          <a:xfrm>
            <a:off x="1521331" y="1601909"/>
            <a:ext cx="6101337" cy="4522543"/>
            <a:chOff x="1521331" y="1601909"/>
            <a:chExt cx="6101337" cy="4522543"/>
          </a:xfrm>
        </p:grpSpPr>
        <p:sp>
          <p:nvSpPr>
            <p:cNvPr id="4" name="Freeform: Shape 3">
              <a:extLst>
                <a:ext uri="{FF2B5EF4-FFF2-40B4-BE49-F238E27FC236}">
                  <a16:creationId xmlns:a16="http://schemas.microsoft.com/office/drawing/2014/main" id="{EDF9167F-1F7C-430A-B6F3-91577E1375CD}"/>
                </a:ext>
              </a:extLst>
            </p:cNvPr>
            <p:cNvSpPr/>
            <p:nvPr/>
          </p:nvSpPr>
          <p:spPr>
            <a:xfrm rot="21600000">
              <a:off x="2149984" y="1601909"/>
              <a:ext cx="5472684" cy="1257306"/>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68762" tIns="133351" rIns="248920" bIns="133351" numCol="1" spcCol="1270" anchor="ctr" anchorCtr="0">
              <a:noAutofit/>
            </a:bodyPr>
            <a:lstStyle/>
            <a:p>
              <a:pPr marL="0" lvl="0" indent="0" algn="l" defTabSz="1555750">
                <a:lnSpc>
                  <a:spcPct val="90000"/>
                </a:lnSpc>
                <a:spcBef>
                  <a:spcPct val="0"/>
                </a:spcBef>
                <a:spcAft>
                  <a:spcPct val="35000"/>
                </a:spcAft>
                <a:buNone/>
              </a:pPr>
              <a:r>
                <a:rPr lang="en-US" sz="3500" b="1" kern="1200" dirty="0"/>
                <a:t>It is a skill</a:t>
              </a:r>
            </a:p>
          </p:txBody>
        </p:sp>
        <p:sp>
          <p:nvSpPr>
            <p:cNvPr id="5" name="Oval 4">
              <a:extLst>
                <a:ext uri="{FF2B5EF4-FFF2-40B4-BE49-F238E27FC236}">
                  <a16:creationId xmlns:a16="http://schemas.microsoft.com/office/drawing/2014/main" id="{C1BAEE12-090C-4CEF-91FC-560959A66B45}"/>
                </a:ext>
              </a:extLst>
            </p:cNvPr>
            <p:cNvSpPr/>
            <p:nvPr/>
          </p:nvSpPr>
          <p:spPr>
            <a:xfrm>
              <a:off x="1521331" y="1601910"/>
              <a:ext cx="1257304" cy="1257304"/>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65C379C4-DB0A-46DE-95A4-242ECEE1E1D9}"/>
                </a:ext>
              </a:extLst>
            </p:cNvPr>
            <p:cNvSpPr/>
            <p:nvPr/>
          </p:nvSpPr>
          <p:spPr>
            <a:xfrm rot="21600000">
              <a:off x="2149984" y="3234528"/>
              <a:ext cx="5472684" cy="1257305"/>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868762" tIns="133351" rIns="24892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Conscious effort</a:t>
              </a:r>
            </a:p>
          </p:txBody>
        </p:sp>
        <p:sp>
          <p:nvSpPr>
            <p:cNvPr id="7" name="Oval 6">
              <a:extLst>
                <a:ext uri="{FF2B5EF4-FFF2-40B4-BE49-F238E27FC236}">
                  <a16:creationId xmlns:a16="http://schemas.microsoft.com/office/drawing/2014/main" id="{40A00D50-41A0-4960-A928-1D24401C35B7}"/>
                </a:ext>
              </a:extLst>
            </p:cNvPr>
            <p:cNvSpPr/>
            <p:nvPr/>
          </p:nvSpPr>
          <p:spPr>
            <a:xfrm>
              <a:off x="1521331" y="3234529"/>
              <a:ext cx="1257304" cy="1257304"/>
            </a:xfrm>
            <a:prstGeom prst="ellipse">
              <a:avLst/>
            </a:prstGeom>
            <a:solidFill>
              <a:schemeClr val="accent3">
                <a:tint val="50000"/>
                <a:hueOff val="5376097"/>
                <a:satOff val="-7054"/>
                <a:lumOff val="-694"/>
              </a:schemeClr>
            </a:solidFill>
          </p:spPr>
          <p:style>
            <a:lnRef idx="2">
              <a:schemeClr val="lt1">
                <a:hueOff val="0"/>
                <a:satOff val="0"/>
                <a:lumOff val="0"/>
                <a:alphaOff val="0"/>
              </a:schemeClr>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DE7D6F0A-6646-48AA-889C-D9E7D4370DC8}"/>
                </a:ext>
              </a:extLst>
            </p:cNvPr>
            <p:cNvSpPr/>
            <p:nvPr/>
          </p:nvSpPr>
          <p:spPr>
            <a:xfrm rot="21600000">
              <a:off x="2149984" y="4867147"/>
              <a:ext cx="5472684" cy="1257305"/>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868762" tIns="133351" rIns="24892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Listener is multitasking</a:t>
              </a:r>
            </a:p>
          </p:txBody>
        </p:sp>
        <p:sp>
          <p:nvSpPr>
            <p:cNvPr id="9" name="Oval 8">
              <a:extLst>
                <a:ext uri="{FF2B5EF4-FFF2-40B4-BE49-F238E27FC236}">
                  <a16:creationId xmlns:a16="http://schemas.microsoft.com/office/drawing/2014/main" id="{EF1D8F97-3306-46EE-BE0C-C847C0ADA4E1}"/>
                </a:ext>
              </a:extLst>
            </p:cNvPr>
            <p:cNvSpPr/>
            <p:nvPr/>
          </p:nvSpPr>
          <p:spPr>
            <a:xfrm>
              <a:off x="1521331" y="4867148"/>
              <a:ext cx="1257304" cy="1257304"/>
            </a:xfrm>
            <a:prstGeom prst="ellipse">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EA3A2BF-A653-4EC8-B5EC-BA3455103662}"/>
              </a:ext>
            </a:extLst>
          </p:cNvPr>
          <p:cNvSpPr>
            <a:spLocks noGrp="1"/>
          </p:cNvSpPr>
          <p:nvPr>
            <p:ph type="title"/>
          </p:nvPr>
        </p:nvSpPr>
        <p:spPr/>
        <p:txBody>
          <a:bodyPr/>
          <a:lstStyle/>
          <a:p>
            <a:endParaRPr lang="en-US" dirty="0"/>
          </a:p>
        </p:txBody>
      </p:sp>
      <p:sp>
        <p:nvSpPr>
          <p:cNvPr id="7" name="Content Placeholder 6">
            <a:extLst>
              <a:ext uri="{FF2B5EF4-FFF2-40B4-BE49-F238E27FC236}">
                <a16:creationId xmlns:a16="http://schemas.microsoft.com/office/drawing/2014/main" id="{3D9418E6-ACCF-41AD-A166-5A0FA37FC97A}"/>
              </a:ext>
            </a:extLst>
          </p:cNvPr>
          <p:cNvSpPr>
            <a:spLocks noGrp="1"/>
          </p:cNvSpPr>
          <p:nvPr>
            <p:ph sz="quarter" idx="10"/>
          </p:nvPr>
        </p:nvSpPr>
        <p:spPr/>
        <p:txBody>
          <a:bodyPr/>
          <a:lstStyle/>
          <a:p>
            <a:r>
              <a:rPr lang="en-US" dirty="0"/>
              <a:t>Asking Questions</a:t>
            </a:r>
          </a:p>
        </p:txBody>
      </p:sp>
      <p:grpSp>
        <p:nvGrpSpPr>
          <p:cNvPr id="2" name="Group 1">
            <a:extLst>
              <a:ext uri="{FF2B5EF4-FFF2-40B4-BE49-F238E27FC236}">
                <a16:creationId xmlns:a16="http://schemas.microsoft.com/office/drawing/2014/main" id="{0E1238DD-34C9-4A2D-8975-4E5776F7127D}"/>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E6876237-FEEA-4D04-9D13-76F04557D6DD}"/>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b="1" kern="1200" dirty="0"/>
                <a:t>Relate them to the topic</a:t>
              </a:r>
            </a:p>
          </p:txBody>
        </p:sp>
        <p:sp>
          <p:nvSpPr>
            <p:cNvPr id="5" name="Freeform: Shape 4">
              <a:extLst>
                <a:ext uri="{FF2B5EF4-FFF2-40B4-BE49-F238E27FC236}">
                  <a16:creationId xmlns:a16="http://schemas.microsoft.com/office/drawing/2014/main" id="{EB003691-AB6C-4217-8799-44801B9604D7}"/>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48919" tIns="248921" rIns="248920" bIns="851259" numCol="1" spcCol="1270" anchor="ctr" anchorCtr="0">
              <a:noAutofit/>
            </a:bodyPr>
            <a:lstStyle/>
            <a:p>
              <a:pPr marL="0" lvl="0" indent="0" algn="ctr" defTabSz="1555750">
                <a:lnSpc>
                  <a:spcPct val="90000"/>
                </a:lnSpc>
                <a:spcBef>
                  <a:spcPct val="0"/>
                </a:spcBef>
                <a:spcAft>
                  <a:spcPct val="35000"/>
                </a:spcAft>
                <a:buNone/>
              </a:pPr>
              <a:r>
                <a:rPr lang="en-US" sz="3500" b="1" kern="1200" dirty="0"/>
                <a:t>Probing questions</a:t>
              </a:r>
            </a:p>
          </p:txBody>
        </p:sp>
        <p:sp>
          <p:nvSpPr>
            <p:cNvPr id="6" name="Freeform: Shape 5">
              <a:extLst>
                <a:ext uri="{FF2B5EF4-FFF2-40B4-BE49-F238E27FC236}">
                  <a16:creationId xmlns:a16="http://schemas.microsoft.com/office/drawing/2014/main" id="{CBEBF1DE-0805-491D-A784-BB622E70BE83}"/>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48919" tIns="248921" rIns="248920" bIns="851260" numCol="1" spcCol="1270" anchor="ctr" anchorCtr="0">
              <a:noAutofit/>
            </a:bodyPr>
            <a:lstStyle/>
            <a:p>
              <a:pPr marL="0" lvl="0" indent="0" algn="ctr" defTabSz="1555750">
                <a:lnSpc>
                  <a:spcPct val="90000"/>
                </a:lnSpc>
                <a:spcBef>
                  <a:spcPct val="0"/>
                </a:spcBef>
                <a:spcAft>
                  <a:spcPct val="35000"/>
                </a:spcAft>
                <a:buNone/>
              </a:pPr>
              <a:r>
                <a:rPr lang="en-US" sz="3500" b="1" kern="1200" dirty="0"/>
                <a:t>Goes hand-in-hand with focused listening</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33702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99A1BE6-CB13-48AF-8E67-7A346B008D8C}"/>
              </a:ext>
            </a:extLst>
          </p:cNvPr>
          <p:cNvSpPr>
            <a:spLocks noGrp="1"/>
          </p:cNvSpPr>
          <p:nvPr>
            <p:ph type="title"/>
          </p:nvPr>
        </p:nvSpPr>
        <p:spPr/>
        <p:txBody>
          <a:bodyPr/>
          <a:lstStyle/>
          <a:p>
            <a:endParaRPr lang="en-US" dirty="0"/>
          </a:p>
        </p:txBody>
      </p:sp>
      <p:sp>
        <p:nvSpPr>
          <p:cNvPr id="12" name="Content Placeholder 11">
            <a:extLst>
              <a:ext uri="{FF2B5EF4-FFF2-40B4-BE49-F238E27FC236}">
                <a16:creationId xmlns:a16="http://schemas.microsoft.com/office/drawing/2014/main" id="{182254A5-08D6-4593-BB7F-CB3776F30042}"/>
              </a:ext>
            </a:extLst>
          </p:cNvPr>
          <p:cNvSpPr>
            <a:spLocks noGrp="1"/>
          </p:cNvSpPr>
          <p:nvPr>
            <p:ph sz="quarter" idx="10"/>
          </p:nvPr>
        </p:nvSpPr>
        <p:spPr/>
        <p:txBody>
          <a:bodyPr/>
          <a:lstStyle/>
          <a:p>
            <a:r>
              <a:rPr lang="en-US" dirty="0"/>
              <a:t>Communicating with Flexibility and Authenticity</a:t>
            </a:r>
          </a:p>
        </p:txBody>
      </p:sp>
      <p:grpSp>
        <p:nvGrpSpPr>
          <p:cNvPr id="2" name="Group 1">
            <a:extLst>
              <a:ext uri="{FF2B5EF4-FFF2-40B4-BE49-F238E27FC236}">
                <a16:creationId xmlns:a16="http://schemas.microsoft.com/office/drawing/2014/main" id="{3F56BC1B-9BF3-401B-B8CC-5B5229D0359B}"/>
              </a:ext>
            </a:extLst>
          </p:cNvPr>
          <p:cNvGrpSpPr/>
          <p:nvPr/>
        </p:nvGrpSpPr>
        <p:grpSpPr>
          <a:xfrm>
            <a:off x="457200" y="1600200"/>
            <a:ext cx="8229021" cy="4525962"/>
            <a:chOff x="457200" y="1600200"/>
            <a:chExt cx="8229021" cy="4525962"/>
          </a:xfrm>
        </p:grpSpPr>
        <p:sp>
          <p:nvSpPr>
            <p:cNvPr id="4" name="Arrow: Right 3">
              <a:extLst>
                <a:ext uri="{FF2B5EF4-FFF2-40B4-BE49-F238E27FC236}">
                  <a16:creationId xmlns:a16="http://schemas.microsoft.com/office/drawing/2014/main" id="{1A4542CF-4219-4A86-8FD4-B5B7DCEA763B}"/>
                </a:ext>
              </a:extLst>
            </p:cNvPr>
            <p:cNvSpPr/>
            <p:nvPr/>
          </p:nvSpPr>
          <p:spPr>
            <a:xfrm>
              <a:off x="5850867" y="1600200"/>
              <a:ext cx="2835354"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8B3DF08-EA2E-48EE-95BE-61A1FAAAE255}"/>
                </a:ext>
              </a:extLst>
            </p:cNvPr>
            <p:cNvSpPr/>
            <p:nvPr/>
          </p:nvSpPr>
          <p:spPr>
            <a:xfrm>
              <a:off x="457200" y="1600200"/>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8114" tIns="158579" rIns="248114" bIns="158579" numCol="1" spcCol="1270" anchor="ctr" anchorCtr="0">
              <a:noAutofit/>
            </a:bodyPr>
            <a:lstStyle/>
            <a:p>
              <a:pPr marL="0" lvl="0" indent="0" algn="ctr" defTabSz="2089150">
                <a:lnSpc>
                  <a:spcPct val="90000"/>
                </a:lnSpc>
                <a:spcBef>
                  <a:spcPct val="0"/>
                </a:spcBef>
                <a:spcAft>
                  <a:spcPct val="35000"/>
                </a:spcAft>
                <a:buNone/>
              </a:pPr>
              <a:r>
                <a:rPr lang="en-US" sz="4700" b="1" kern="1200" dirty="0"/>
                <a:t>Honest</a:t>
              </a:r>
            </a:p>
          </p:txBody>
        </p:sp>
        <p:sp>
          <p:nvSpPr>
            <p:cNvPr id="6" name="Arrow: Right 5">
              <a:extLst>
                <a:ext uri="{FF2B5EF4-FFF2-40B4-BE49-F238E27FC236}">
                  <a16:creationId xmlns:a16="http://schemas.microsoft.com/office/drawing/2014/main" id="{7D68147E-EA4E-4BCB-A13A-B53E78AA4E99}"/>
                </a:ext>
              </a:extLst>
            </p:cNvPr>
            <p:cNvSpPr/>
            <p:nvPr/>
          </p:nvSpPr>
          <p:spPr>
            <a:xfrm>
              <a:off x="5850867" y="3155999"/>
              <a:ext cx="2835354"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48DB086-EFE6-445E-811D-5D0311FF80FB}"/>
                </a:ext>
              </a:extLst>
            </p:cNvPr>
            <p:cNvSpPr/>
            <p:nvPr/>
          </p:nvSpPr>
          <p:spPr>
            <a:xfrm>
              <a:off x="457200" y="31559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48114" tIns="158579" rIns="248114" bIns="158579" numCol="1" spcCol="1270" anchor="ctr" anchorCtr="0">
              <a:noAutofit/>
            </a:bodyPr>
            <a:lstStyle/>
            <a:p>
              <a:pPr marL="0" lvl="0" indent="0" algn="ctr" defTabSz="2089150">
                <a:lnSpc>
                  <a:spcPct val="90000"/>
                </a:lnSpc>
                <a:spcBef>
                  <a:spcPct val="0"/>
                </a:spcBef>
                <a:spcAft>
                  <a:spcPct val="35000"/>
                </a:spcAft>
                <a:buNone/>
              </a:pPr>
              <a:r>
                <a:rPr lang="en-US" sz="4700" b="1" kern="1200" dirty="0"/>
                <a:t>Set a clear message</a:t>
              </a:r>
            </a:p>
          </p:txBody>
        </p:sp>
        <p:sp>
          <p:nvSpPr>
            <p:cNvPr id="8" name="Arrow: Right 7">
              <a:extLst>
                <a:ext uri="{FF2B5EF4-FFF2-40B4-BE49-F238E27FC236}">
                  <a16:creationId xmlns:a16="http://schemas.microsoft.com/office/drawing/2014/main" id="{C348D9C0-8238-4E58-B54A-30CCBC655E13}"/>
                </a:ext>
              </a:extLst>
            </p:cNvPr>
            <p:cNvSpPr/>
            <p:nvPr/>
          </p:nvSpPr>
          <p:spPr>
            <a:xfrm>
              <a:off x="5850867" y="4711799"/>
              <a:ext cx="2835354"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CBDA643-722B-452F-BA38-710EA50EFD52}"/>
                </a:ext>
              </a:extLst>
            </p:cNvPr>
            <p:cNvSpPr/>
            <p:nvPr/>
          </p:nvSpPr>
          <p:spPr>
            <a:xfrm>
              <a:off x="457200" y="47117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48114" tIns="158579" rIns="248114" bIns="158579" numCol="1" spcCol="1270" anchor="ctr" anchorCtr="0">
              <a:noAutofit/>
            </a:bodyPr>
            <a:lstStyle/>
            <a:p>
              <a:pPr marL="0" lvl="0" indent="0" algn="ctr" defTabSz="2089150">
                <a:lnSpc>
                  <a:spcPct val="90000"/>
                </a:lnSpc>
                <a:spcBef>
                  <a:spcPct val="0"/>
                </a:spcBef>
                <a:spcAft>
                  <a:spcPct val="35000"/>
                </a:spcAft>
                <a:buNone/>
              </a:pPr>
              <a:r>
                <a:rPr lang="en-US" sz="4700" b="1" kern="1200" dirty="0"/>
                <a:t>Do not sugar-coat</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00050" algn="l"/>
              </a:tabLst>
            </a:pPr>
            <a:r>
              <a:rPr lang="en-US" dirty="0">
                <a:ea typeface="Times New Roman"/>
                <a:cs typeface="Times New Roman"/>
              </a:rPr>
              <a:t>Focused listening is something that we:</a:t>
            </a:r>
          </a:p>
          <a:p>
            <a:pPr lvl="1">
              <a:lnSpc>
                <a:spcPct val="115000"/>
              </a:lnSpc>
              <a:spcBef>
                <a:spcPts val="0"/>
              </a:spcBef>
              <a:spcAft>
                <a:spcPts val="0"/>
              </a:spcAft>
              <a:buFont typeface="+mj-lt"/>
              <a:buAutoNum type="alphaLcParenR"/>
            </a:pPr>
            <a:r>
              <a:rPr lang="en-US" dirty="0">
                <a:ea typeface="Times New Roman"/>
                <a:cs typeface="Times New Roman"/>
              </a:rPr>
              <a:t>Have or don’t have innate and it cannot be changed</a:t>
            </a:r>
          </a:p>
          <a:p>
            <a:pPr lvl="1">
              <a:lnSpc>
                <a:spcPct val="115000"/>
              </a:lnSpc>
              <a:spcBef>
                <a:spcPts val="0"/>
              </a:spcBef>
              <a:spcAft>
                <a:spcPts val="0"/>
              </a:spcAft>
              <a:buFont typeface="+mj-lt"/>
              <a:buAutoNum type="alphaLcParenR"/>
            </a:pPr>
            <a:r>
              <a:rPr lang="en-US" dirty="0">
                <a:ea typeface="Times New Roman"/>
                <a:cs typeface="Times New Roman"/>
              </a:rPr>
              <a:t>Can practice just like any other skill</a:t>
            </a:r>
          </a:p>
          <a:p>
            <a:pPr lvl="1">
              <a:lnSpc>
                <a:spcPct val="115000"/>
              </a:lnSpc>
              <a:spcBef>
                <a:spcPts val="0"/>
              </a:spcBef>
              <a:spcAft>
                <a:spcPts val="0"/>
              </a:spcAft>
              <a:buFont typeface="+mj-lt"/>
              <a:buAutoNum type="alphaLcParenR"/>
            </a:pPr>
            <a:r>
              <a:rPr lang="en-US" dirty="0">
                <a:ea typeface="Times New Roman"/>
                <a:cs typeface="Times New Roman"/>
              </a:rPr>
              <a:t>Can successfully conduct while doing other things</a:t>
            </a:r>
          </a:p>
          <a:p>
            <a:pPr lvl="1">
              <a:lnSpc>
                <a:spcPct val="115000"/>
              </a:lnSpc>
              <a:spcBef>
                <a:spcPts val="0"/>
              </a:spcBef>
              <a:spcAft>
                <a:spcPts val="1000"/>
              </a:spcAft>
              <a:buFont typeface="+mj-lt"/>
              <a:buAutoNum type="alphaLcParenR"/>
            </a:pPr>
            <a:r>
              <a:rPr lang="en-US" dirty="0">
                <a:ea typeface="Times New Roman"/>
                <a:cs typeface="Times New Roman"/>
              </a:rPr>
              <a:t>Can improve in an insignificant percent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a person doesn’t listen to another person, it is:</a:t>
            </a:r>
          </a:p>
          <a:p>
            <a:pPr lvl="1">
              <a:lnSpc>
                <a:spcPct val="115000"/>
              </a:lnSpc>
              <a:spcBef>
                <a:spcPts val="0"/>
              </a:spcBef>
              <a:spcAft>
                <a:spcPts val="0"/>
              </a:spcAft>
              <a:buFont typeface="+mj-lt"/>
              <a:buAutoNum type="alphaLcParenR"/>
            </a:pPr>
            <a:r>
              <a:rPr lang="en-US" dirty="0">
                <a:ea typeface="Times New Roman"/>
                <a:cs typeface="Times New Roman"/>
              </a:rPr>
              <a:t>Usually possible to hide it</a:t>
            </a:r>
          </a:p>
          <a:p>
            <a:pPr lvl="1">
              <a:lnSpc>
                <a:spcPct val="115000"/>
              </a:lnSpc>
              <a:spcBef>
                <a:spcPts val="0"/>
              </a:spcBef>
              <a:spcAft>
                <a:spcPts val="0"/>
              </a:spcAft>
              <a:buFont typeface="+mj-lt"/>
              <a:buAutoNum type="alphaLcParenR"/>
            </a:pPr>
            <a:r>
              <a:rPr lang="en-US" dirty="0">
                <a:ea typeface="Times New Roman"/>
                <a:cs typeface="Times New Roman"/>
              </a:rPr>
              <a:t>Usually painfully obvious</a:t>
            </a:r>
          </a:p>
          <a:p>
            <a:pPr lvl="1">
              <a:lnSpc>
                <a:spcPct val="115000"/>
              </a:lnSpc>
              <a:spcBef>
                <a:spcPts val="0"/>
              </a:spcBef>
              <a:spcAft>
                <a:spcPts val="0"/>
              </a:spcAft>
              <a:buFont typeface="+mj-lt"/>
              <a:buAutoNum type="alphaLcParenR"/>
            </a:pPr>
            <a:r>
              <a:rPr lang="en-US" dirty="0">
                <a:ea typeface="Times New Roman"/>
                <a:cs typeface="Times New Roman"/>
              </a:rPr>
              <a:t>Usually not a big problem</a:t>
            </a:r>
          </a:p>
          <a:p>
            <a:pPr lvl="1">
              <a:lnSpc>
                <a:spcPct val="115000"/>
              </a:lnSpc>
              <a:spcBef>
                <a:spcPts val="0"/>
              </a:spcBef>
              <a:spcAft>
                <a:spcPts val="1000"/>
              </a:spcAft>
              <a:buFont typeface="+mj-lt"/>
              <a:buAutoNum type="alphaLcParenR"/>
            </a:pPr>
            <a:r>
              <a:rPr lang="en-US" dirty="0">
                <a:ea typeface="Times New Roman"/>
                <a:cs typeface="Times New Roman"/>
              </a:rPr>
              <a:t>Always a huge problem</a:t>
            </a:r>
          </a:p>
        </p:txBody>
      </p:sp>
    </p:spTree>
    <p:extLst>
      <p:ext uri="{BB962C8B-B14F-4D97-AF65-F5344CB8AC3E}">
        <p14:creationId xmlns:p14="http://schemas.microsoft.com/office/powerpoint/2010/main" val="4315037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Asking questions goes hand-in-hand with the focused listening</a:t>
            </a:r>
          </a:p>
          <a:p>
            <a:pPr lvl="1">
              <a:lnSpc>
                <a:spcPct val="115000"/>
              </a:lnSpc>
              <a:spcBef>
                <a:spcPts val="0"/>
              </a:spcBef>
              <a:spcAft>
                <a:spcPts val="0"/>
              </a:spcAft>
              <a:buFont typeface="+mj-lt"/>
              <a:buAutoNum type="alphaLcParenR"/>
            </a:pPr>
            <a:r>
              <a:rPr lang="en-US" dirty="0">
                <a:ea typeface="Times New Roman"/>
                <a:cs typeface="Times New Roman"/>
              </a:rPr>
              <a:t>Asking questions is usually considered rude</a:t>
            </a:r>
          </a:p>
          <a:p>
            <a:pPr lvl="1">
              <a:lnSpc>
                <a:spcPct val="115000"/>
              </a:lnSpc>
              <a:spcBef>
                <a:spcPts val="0"/>
              </a:spcBef>
              <a:spcAft>
                <a:spcPts val="0"/>
              </a:spcAft>
              <a:buFont typeface="+mj-lt"/>
              <a:buAutoNum type="alphaLcParenR"/>
            </a:pPr>
            <a:r>
              <a:rPr lang="en-US" dirty="0">
                <a:ea typeface="Times New Roman"/>
                <a:cs typeface="Times New Roman"/>
              </a:rPr>
              <a:t>Asking questions counts a distraction of focused listening</a:t>
            </a:r>
          </a:p>
          <a:p>
            <a:pPr lvl="1">
              <a:lnSpc>
                <a:spcPct val="115000"/>
              </a:lnSpc>
              <a:spcBef>
                <a:spcPts val="0"/>
              </a:spcBef>
              <a:spcAft>
                <a:spcPts val="1000"/>
              </a:spcAft>
              <a:buFont typeface="+mj-lt"/>
              <a:buAutoNum type="alphaLcParenR"/>
            </a:pPr>
            <a:r>
              <a:rPr lang="en-US" dirty="0">
                <a:ea typeface="Times New Roman"/>
                <a:cs typeface="Times New Roman"/>
              </a:rPr>
              <a:t>Asking questions can cover the fact that you aren’t focused on listening</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While you are focused to listening, you should:</a:t>
            </a:r>
          </a:p>
          <a:p>
            <a:pPr lvl="1">
              <a:lnSpc>
                <a:spcPct val="115000"/>
              </a:lnSpc>
              <a:spcBef>
                <a:spcPts val="0"/>
              </a:spcBef>
              <a:spcAft>
                <a:spcPts val="0"/>
              </a:spcAft>
              <a:buFont typeface="+mj-lt"/>
              <a:buAutoNum type="alphaLcParenR"/>
            </a:pPr>
            <a:r>
              <a:rPr lang="en-US" dirty="0">
                <a:ea typeface="Times New Roman"/>
                <a:cs typeface="Times New Roman"/>
              </a:rPr>
              <a:t>Ask as many questions as you can to let your interlocutor know that you care</a:t>
            </a:r>
          </a:p>
          <a:p>
            <a:pPr lvl="1">
              <a:lnSpc>
                <a:spcPct val="115000"/>
              </a:lnSpc>
              <a:spcBef>
                <a:spcPts val="0"/>
              </a:spcBef>
              <a:spcAft>
                <a:spcPts val="0"/>
              </a:spcAft>
              <a:buFont typeface="+mj-lt"/>
              <a:buAutoNum type="alphaLcParenR"/>
            </a:pPr>
            <a:r>
              <a:rPr lang="en-US" dirty="0">
                <a:ea typeface="Times New Roman"/>
                <a:cs typeface="Times New Roman"/>
              </a:rPr>
              <a:t>Refrain from questions to save your focus</a:t>
            </a:r>
          </a:p>
          <a:p>
            <a:pPr lvl="1">
              <a:lnSpc>
                <a:spcPct val="115000"/>
              </a:lnSpc>
              <a:spcBef>
                <a:spcPts val="0"/>
              </a:spcBef>
              <a:spcAft>
                <a:spcPts val="0"/>
              </a:spcAft>
              <a:buFont typeface="+mj-lt"/>
              <a:buAutoNum type="alphaLcParenR"/>
            </a:pPr>
            <a:r>
              <a:rPr lang="en-US" dirty="0">
                <a:ea typeface="Times New Roman"/>
                <a:cs typeface="Times New Roman"/>
              </a:rPr>
              <a:t>Ask only the questions related to the conversation</a:t>
            </a:r>
          </a:p>
          <a:p>
            <a:pPr lvl="1">
              <a:lnSpc>
                <a:spcPct val="115000"/>
              </a:lnSpc>
              <a:spcBef>
                <a:spcPts val="0"/>
              </a:spcBef>
              <a:spcAft>
                <a:spcPts val="1000"/>
              </a:spcAft>
              <a:buFont typeface="+mj-lt"/>
              <a:buAutoNum type="alphaLcParenR"/>
            </a:pPr>
            <a:r>
              <a:rPr lang="en-US" dirty="0">
                <a:ea typeface="Times New Roman"/>
                <a:cs typeface="Times New Roman"/>
              </a:rPr>
              <a:t>Ask anything you want, there are no rules</a:t>
            </a:r>
          </a:p>
          <a:p>
            <a:endParaRPr lang="en-US" dirty="0"/>
          </a:p>
        </p:txBody>
      </p:sp>
    </p:spTree>
    <p:extLst>
      <p:ext uri="{BB962C8B-B14F-4D97-AF65-F5344CB8AC3E}">
        <p14:creationId xmlns:p14="http://schemas.microsoft.com/office/powerpoint/2010/main" val="2122527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most important when you are speaking to another?</a:t>
            </a:r>
          </a:p>
          <a:p>
            <a:pPr lvl="1">
              <a:lnSpc>
                <a:spcPct val="115000"/>
              </a:lnSpc>
              <a:spcBef>
                <a:spcPts val="0"/>
              </a:spcBef>
              <a:spcAft>
                <a:spcPts val="0"/>
              </a:spcAft>
              <a:buFont typeface="+mj-lt"/>
              <a:buAutoNum type="alphaLcParenR"/>
            </a:pPr>
            <a:r>
              <a:rPr lang="en-US" dirty="0">
                <a:ea typeface="Times New Roman"/>
                <a:cs typeface="Times New Roman"/>
              </a:rPr>
              <a:t>Being polite</a:t>
            </a:r>
          </a:p>
          <a:p>
            <a:pPr lvl="1">
              <a:lnSpc>
                <a:spcPct val="115000"/>
              </a:lnSpc>
              <a:spcBef>
                <a:spcPts val="0"/>
              </a:spcBef>
              <a:spcAft>
                <a:spcPts val="0"/>
              </a:spcAft>
              <a:buFont typeface="+mj-lt"/>
              <a:buAutoNum type="alphaLcParenR"/>
            </a:pPr>
            <a:r>
              <a:rPr lang="en-US" dirty="0">
                <a:ea typeface="Times New Roman"/>
                <a:cs typeface="Times New Roman"/>
              </a:rPr>
              <a:t>Being politically correct</a:t>
            </a:r>
          </a:p>
          <a:p>
            <a:pPr lvl="1">
              <a:lnSpc>
                <a:spcPct val="115000"/>
              </a:lnSpc>
              <a:spcBef>
                <a:spcPts val="0"/>
              </a:spcBef>
              <a:spcAft>
                <a:spcPts val="0"/>
              </a:spcAft>
              <a:buFont typeface="+mj-lt"/>
              <a:buAutoNum type="alphaLcParenR"/>
            </a:pPr>
            <a:r>
              <a:rPr lang="en-US" dirty="0">
                <a:ea typeface="Times New Roman"/>
                <a:cs typeface="Times New Roman"/>
              </a:rPr>
              <a:t>Being diplomatic</a:t>
            </a:r>
          </a:p>
          <a:p>
            <a:pPr lvl="1">
              <a:lnSpc>
                <a:spcPct val="115000"/>
              </a:lnSpc>
              <a:spcBef>
                <a:spcPts val="0"/>
              </a:spcBef>
              <a:spcAft>
                <a:spcPts val="1000"/>
              </a:spcAft>
              <a:buFont typeface="+mj-lt"/>
              <a:buAutoNum type="alphaLcParenR"/>
            </a:pPr>
            <a:r>
              <a:rPr lang="en-US" dirty="0">
                <a:ea typeface="Times New Roman"/>
                <a:cs typeface="Times New Roman"/>
              </a:rPr>
              <a:t>Being honest</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Effective communication does not require the speaker to repeat what is being said</a:t>
            </a: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couple of times</a:t>
            </a: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up to five times</a:t>
            </a:r>
          </a:p>
          <a:p>
            <a:pPr lvl="1">
              <a:lnSpc>
                <a:spcPct val="115000"/>
              </a:lnSpc>
              <a:spcBef>
                <a:spcPts val="0"/>
              </a:spcBef>
              <a:spcAft>
                <a:spcPts val="1000"/>
              </a:spcAft>
              <a:buFont typeface="+mj-lt"/>
              <a:buAutoNum type="alphaLcParenR"/>
            </a:pPr>
            <a:r>
              <a:rPr lang="en-US" dirty="0">
                <a:ea typeface="Times New Roman"/>
                <a:cs typeface="Times New Roman"/>
              </a:rPr>
              <a:t>Effective communication requires the speaker to repeat what is being said continuously </a:t>
            </a:r>
          </a:p>
        </p:txBody>
      </p:sp>
    </p:spTree>
    <p:extLst>
      <p:ext uri="{BB962C8B-B14F-4D97-AF65-F5344CB8AC3E}">
        <p14:creationId xmlns:p14="http://schemas.microsoft.com/office/powerpoint/2010/main" val="26006484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00050" algn="l"/>
              </a:tabLst>
            </a:pPr>
            <a:r>
              <a:rPr lang="en-US" dirty="0">
                <a:ea typeface="Times New Roman"/>
                <a:cs typeface="Times New Roman"/>
              </a:rPr>
              <a:t>Focused listening is something that we:</a:t>
            </a:r>
          </a:p>
          <a:p>
            <a:pPr lvl="1">
              <a:lnSpc>
                <a:spcPct val="115000"/>
              </a:lnSpc>
              <a:spcBef>
                <a:spcPts val="0"/>
              </a:spcBef>
              <a:spcAft>
                <a:spcPts val="0"/>
              </a:spcAft>
              <a:buFont typeface="+mj-lt"/>
              <a:buAutoNum type="alphaLcParenR"/>
            </a:pPr>
            <a:r>
              <a:rPr lang="en-US" dirty="0">
                <a:ea typeface="Times New Roman"/>
                <a:cs typeface="Times New Roman"/>
              </a:rPr>
              <a:t>Have or don’t have innate and it cannot be changed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Can practice just like any other skill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Can successfully conduct while doing other things</a:t>
            </a:r>
          </a:p>
          <a:p>
            <a:pPr lvl="1">
              <a:lnSpc>
                <a:spcPct val="115000"/>
              </a:lnSpc>
              <a:spcBef>
                <a:spcPts val="0"/>
              </a:spcBef>
              <a:spcAft>
                <a:spcPts val="1000"/>
              </a:spcAft>
              <a:buFont typeface="+mj-lt"/>
              <a:buAutoNum type="alphaLcParenR"/>
            </a:pPr>
            <a:r>
              <a:rPr lang="en-US" dirty="0">
                <a:ea typeface="Times New Roman"/>
                <a:cs typeface="Times New Roman"/>
              </a:rPr>
              <a:t>Can improve in an insignificant percent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a person doesn’t listen to another person, it is:</a:t>
            </a:r>
          </a:p>
          <a:p>
            <a:pPr lvl="1">
              <a:lnSpc>
                <a:spcPct val="115000"/>
              </a:lnSpc>
              <a:spcBef>
                <a:spcPts val="0"/>
              </a:spcBef>
              <a:spcAft>
                <a:spcPts val="0"/>
              </a:spcAft>
              <a:buFont typeface="+mj-lt"/>
              <a:buAutoNum type="alphaLcParenR"/>
            </a:pPr>
            <a:r>
              <a:rPr lang="en-US" dirty="0">
                <a:ea typeface="Times New Roman"/>
                <a:cs typeface="Times New Roman"/>
              </a:rPr>
              <a:t>Usually possible to hide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Usually painfully obvious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Usually not a big problem</a:t>
            </a:r>
          </a:p>
          <a:p>
            <a:pPr lvl="1">
              <a:lnSpc>
                <a:spcPct val="115000"/>
              </a:lnSpc>
              <a:spcBef>
                <a:spcPts val="0"/>
              </a:spcBef>
              <a:spcAft>
                <a:spcPts val="1000"/>
              </a:spcAft>
              <a:buFont typeface="+mj-lt"/>
              <a:buAutoNum type="alphaLcParenR"/>
            </a:pPr>
            <a:r>
              <a:rPr lang="en-US" dirty="0">
                <a:ea typeface="Times New Roman"/>
                <a:cs typeface="Times New Roman"/>
              </a:rPr>
              <a:t>Always a huge problem</a:t>
            </a:r>
          </a:p>
        </p:txBody>
      </p:sp>
    </p:spTree>
    <p:extLst>
      <p:ext uri="{BB962C8B-B14F-4D97-AF65-F5344CB8AC3E}">
        <p14:creationId xmlns:p14="http://schemas.microsoft.com/office/powerpoint/2010/main" val="9094025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Asking questions goes hand-in-hand with the focused listening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Asking questions is usually considered rude</a:t>
            </a:r>
          </a:p>
          <a:p>
            <a:pPr lvl="1">
              <a:lnSpc>
                <a:spcPct val="115000"/>
              </a:lnSpc>
              <a:spcBef>
                <a:spcPts val="0"/>
              </a:spcBef>
              <a:spcAft>
                <a:spcPts val="0"/>
              </a:spcAft>
              <a:buFont typeface="+mj-lt"/>
              <a:buAutoNum type="alphaLcParenR"/>
            </a:pPr>
            <a:r>
              <a:rPr lang="en-US" dirty="0">
                <a:ea typeface="Times New Roman"/>
                <a:cs typeface="Times New Roman"/>
              </a:rPr>
              <a:t>Asking questions counts a distraction of focused listening</a:t>
            </a:r>
          </a:p>
          <a:p>
            <a:pPr lvl="1">
              <a:lnSpc>
                <a:spcPct val="115000"/>
              </a:lnSpc>
              <a:spcBef>
                <a:spcPts val="0"/>
              </a:spcBef>
              <a:spcAft>
                <a:spcPts val="1000"/>
              </a:spcAft>
              <a:buFont typeface="+mj-lt"/>
              <a:buAutoNum type="alphaLcParenR"/>
            </a:pPr>
            <a:r>
              <a:rPr lang="en-US" dirty="0">
                <a:ea typeface="Times New Roman"/>
                <a:cs typeface="Times New Roman"/>
              </a:rPr>
              <a:t>Asking questions can cover the fact that you aren’t focused on listening</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While you are focused to listening, you should:</a:t>
            </a:r>
          </a:p>
          <a:p>
            <a:pPr lvl="1">
              <a:lnSpc>
                <a:spcPct val="115000"/>
              </a:lnSpc>
              <a:spcBef>
                <a:spcPts val="0"/>
              </a:spcBef>
              <a:spcAft>
                <a:spcPts val="0"/>
              </a:spcAft>
              <a:buFont typeface="+mj-lt"/>
              <a:buAutoNum type="alphaLcParenR"/>
            </a:pPr>
            <a:r>
              <a:rPr lang="en-US" dirty="0">
                <a:ea typeface="Times New Roman"/>
                <a:cs typeface="Times New Roman"/>
              </a:rPr>
              <a:t>Ask as many questions as you can to let your interlocutor know that you care</a:t>
            </a:r>
          </a:p>
          <a:p>
            <a:pPr lvl="1">
              <a:lnSpc>
                <a:spcPct val="115000"/>
              </a:lnSpc>
              <a:spcBef>
                <a:spcPts val="0"/>
              </a:spcBef>
              <a:spcAft>
                <a:spcPts val="0"/>
              </a:spcAft>
              <a:buFont typeface="+mj-lt"/>
              <a:buAutoNum type="alphaLcParenR"/>
            </a:pPr>
            <a:r>
              <a:rPr lang="en-US" dirty="0">
                <a:ea typeface="Times New Roman"/>
                <a:cs typeface="Times New Roman"/>
              </a:rPr>
              <a:t>Refrain from questions to save your focus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Ask only the questions related to the conversation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Ask anything you want, there are no rules</a:t>
            </a:r>
          </a:p>
          <a:p>
            <a:endParaRPr lang="en-US" dirty="0"/>
          </a:p>
        </p:txBody>
      </p:sp>
    </p:spTree>
    <p:extLst>
      <p:ext uri="{BB962C8B-B14F-4D97-AF65-F5344CB8AC3E}">
        <p14:creationId xmlns:p14="http://schemas.microsoft.com/office/powerpoint/2010/main" val="34353202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most important when you are speaking to another?</a:t>
            </a:r>
          </a:p>
          <a:p>
            <a:pPr lvl="1">
              <a:lnSpc>
                <a:spcPct val="115000"/>
              </a:lnSpc>
              <a:spcBef>
                <a:spcPts val="0"/>
              </a:spcBef>
              <a:spcAft>
                <a:spcPts val="0"/>
              </a:spcAft>
              <a:buFont typeface="+mj-lt"/>
              <a:buAutoNum type="alphaLcParenR"/>
            </a:pPr>
            <a:r>
              <a:rPr lang="en-US" dirty="0">
                <a:ea typeface="Times New Roman"/>
                <a:cs typeface="Times New Roman"/>
              </a:rPr>
              <a:t>Being polite</a:t>
            </a:r>
          </a:p>
          <a:p>
            <a:pPr lvl="1">
              <a:lnSpc>
                <a:spcPct val="115000"/>
              </a:lnSpc>
              <a:spcBef>
                <a:spcPts val="0"/>
              </a:spcBef>
              <a:spcAft>
                <a:spcPts val="0"/>
              </a:spcAft>
              <a:buFont typeface="+mj-lt"/>
              <a:buAutoNum type="alphaLcParenR"/>
            </a:pPr>
            <a:r>
              <a:rPr lang="en-US" dirty="0">
                <a:ea typeface="Times New Roman"/>
                <a:cs typeface="Times New Roman"/>
              </a:rPr>
              <a:t>Being politically correct</a:t>
            </a:r>
          </a:p>
          <a:p>
            <a:pPr lvl="1">
              <a:lnSpc>
                <a:spcPct val="115000"/>
              </a:lnSpc>
              <a:spcBef>
                <a:spcPts val="0"/>
              </a:spcBef>
              <a:spcAft>
                <a:spcPts val="0"/>
              </a:spcAft>
              <a:buFont typeface="+mj-lt"/>
              <a:buAutoNum type="alphaLcParenR"/>
            </a:pPr>
            <a:r>
              <a:rPr lang="en-US" dirty="0">
                <a:ea typeface="Times New Roman"/>
                <a:cs typeface="Times New Roman"/>
              </a:rPr>
              <a:t>Being diplomatic</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Being honest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Effective communication does not require the speaker to repeat what is being said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couple of times</a:t>
            </a: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up to five times</a:t>
            </a:r>
          </a:p>
          <a:p>
            <a:pPr lvl="1">
              <a:lnSpc>
                <a:spcPct val="115000"/>
              </a:lnSpc>
              <a:spcBef>
                <a:spcPts val="0"/>
              </a:spcBef>
              <a:spcAft>
                <a:spcPts val="1000"/>
              </a:spcAft>
              <a:buFont typeface="+mj-lt"/>
              <a:buAutoNum type="alphaLcParenR"/>
            </a:pPr>
            <a:r>
              <a:rPr lang="en-US" dirty="0">
                <a:ea typeface="Times New Roman"/>
                <a:cs typeface="Times New Roman"/>
              </a:rPr>
              <a:t>Effective communication requires the speaker to repeat what is being said continuously </a:t>
            </a:r>
          </a:p>
        </p:txBody>
      </p:sp>
    </p:spTree>
    <p:extLst>
      <p:ext uri="{BB962C8B-B14F-4D97-AF65-F5344CB8AC3E}">
        <p14:creationId xmlns:p14="http://schemas.microsoft.com/office/powerpoint/2010/main" val="25022450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FCC6DD-D82E-4AA4-879F-8B7B67993DBB}"/>
              </a:ext>
            </a:extLst>
          </p:cNvPr>
          <p:cNvSpPr>
            <a:spLocks noGrp="1"/>
          </p:cNvSpPr>
          <p:nvPr>
            <p:ph type="title"/>
          </p:nvPr>
        </p:nvSpPr>
        <p:spPr/>
        <p:txBody>
          <a:bodyPr/>
          <a:lstStyle/>
          <a:p>
            <a:r>
              <a:rPr lang="en-CA" dirty="0"/>
              <a:t>Module </a:t>
            </a:r>
            <a:r>
              <a:rPr lang="en-US" dirty="0"/>
              <a:t>Five: Non-Verbal Communication Skills</a:t>
            </a:r>
          </a:p>
        </p:txBody>
      </p:sp>
      <p:sp>
        <p:nvSpPr>
          <p:cNvPr id="22532"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I speak two languages, Body and English.</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Mae West</a:t>
            </a:r>
            <a:endParaRPr lang="en-US" sz="1400" b="1" dirty="0">
              <a:cs typeface="Times New Roman" pitchFamily="18" charset="0"/>
            </a:endParaRPr>
          </a:p>
          <a:p>
            <a:pPr eaLnBrk="1" hangingPunct="1"/>
            <a:endParaRPr lang="en-CA" sz="1600" dirty="0"/>
          </a:p>
        </p:txBody>
      </p:sp>
      <p:sp>
        <p:nvSpPr>
          <p:cNvPr id="2" name="Rectangle 1">
            <a:extLst>
              <a:ext uri="{FF2B5EF4-FFF2-40B4-BE49-F238E27FC236}">
                <a16:creationId xmlns:a16="http://schemas.microsoft.com/office/drawing/2014/main" id="{D908FD49-0B01-4E6E-9A8B-046C37BCA9C7}"/>
              </a:ext>
            </a:extLst>
          </p:cNvPr>
          <p:cNvSpPr/>
          <p:nvPr/>
        </p:nvSpPr>
        <p:spPr>
          <a:xfrm>
            <a:off x="9540552" y="3796427"/>
            <a:ext cx="4572000" cy="2585323"/>
          </a:xfrm>
          <a:prstGeom prst="rect">
            <a:avLst/>
          </a:prstGeom>
        </p:spPr>
        <p:txBody>
          <a:bodyPr>
            <a:spAutoFit/>
          </a:bodyPr>
          <a:lstStyle/>
          <a:p>
            <a:pPr>
              <a:defRPr/>
            </a:pPr>
            <a:r>
              <a:rPr lang="en-US" dirty="0"/>
              <a:t>There is more to communication than the words one speaks or message being conveyed. There are also non-verbal cues that all use in everyday conversations. Being mindful of the signals you send others through body language and the manner in which you speak may get your point across a lot faster than your mere words.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p:txBody>
          <a:bodyPr/>
          <a:lstStyle/>
          <a:p>
            <a:pPr eaLnBrk="1" hangingPunct="1"/>
            <a:endParaRPr lang="en-CA" dirty="0"/>
          </a:p>
        </p:txBody>
      </p:sp>
      <p:sp>
        <p:nvSpPr>
          <p:cNvPr id="12" name="Content Placeholder 11">
            <a:extLst>
              <a:ext uri="{FF2B5EF4-FFF2-40B4-BE49-F238E27FC236}">
                <a16:creationId xmlns:a16="http://schemas.microsoft.com/office/drawing/2014/main" id="{382A4793-CC50-4E52-B602-334D2838120C}"/>
              </a:ext>
            </a:extLst>
          </p:cNvPr>
          <p:cNvSpPr>
            <a:spLocks noGrp="1"/>
          </p:cNvSpPr>
          <p:nvPr>
            <p:ph sz="quarter" idx="10"/>
          </p:nvPr>
        </p:nvSpPr>
        <p:spPr/>
        <p:txBody>
          <a:bodyPr/>
          <a:lstStyle/>
          <a:p>
            <a:r>
              <a:rPr lang="en-US" dirty="0"/>
              <a:t>Body Language</a:t>
            </a:r>
          </a:p>
        </p:txBody>
      </p:sp>
      <p:grpSp>
        <p:nvGrpSpPr>
          <p:cNvPr id="2" name="Group 1">
            <a:extLst>
              <a:ext uri="{FF2B5EF4-FFF2-40B4-BE49-F238E27FC236}">
                <a16:creationId xmlns:a16="http://schemas.microsoft.com/office/drawing/2014/main" id="{9E126D84-2BDE-435B-8218-CCDA5D6F3986}"/>
              </a:ext>
            </a:extLst>
          </p:cNvPr>
          <p:cNvGrpSpPr/>
          <p:nvPr/>
        </p:nvGrpSpPr>
        <p:grpSpPr>
          <a:xfrm>
            <a:off x="457200" y="1662681"/>
            <a:ext cx="8229600" cy="4401000"/>
            <a:chOff x="457200" y="1662681"/>
            <a:chExt cx="8229600" cy="4401000"/>
          </a:xfrm>
        </p:grpSpPr>
        <p:sp>
          <p:nvSpPr>
            <p:cNvPr id="4" name="Rectangle 3">
              <a:extLst>
                <a:ext uri="{FF2B5EF4-FFF2-40B4-BE49-F238E27FC236}">
                  <a16:creationId xmlns:a16="http://schemas.microsoft.com/office/drawing/2014/main" id="{B226CE86-2FBD-4372-A283-860880FD9CEA}"/>
                </a:ext>
              </a:extLst>
            </p:cNvPr>
            <p:cNvSpPr/>
            <p:nvPr/>
          </p:nvSpPr>
          <p:spPr>
            <a:xfrm>
              <a:off x="457200" y="2031681"/>
              <a:ext cx="8229600" cy="6300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B1C65133-1F4C-4EA6-B708-C7B2A393313D}"/>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b="1" kern="1200" dirty="0"/>
                <a:t>Be conscious of it</a:t>
              </a:r>
            </a:p>
          </p:txBody>
        </p:sp>
        <p:sp>
          <p:nvSpPr>
            <p:cNvPr id="6" name="Rectangle 5">
              <a:extLst>
                <a:ext uri="{FF2B5EF4-FFF2-40B4-BE49-F238E27FC236}">
                  <a16:creationId xmlns:a16="http://schemas.microsoft.com/office/drawing/2014/main" id="{5C195A74-98C9-45A5-9416-0BC6DD41FE5C}"/>
                </a:ext>
              </a:extLst>
            </p:cNvPr>
            <p:cNvSpPr/>
            <p:nvPr/>
          </p:nvSpPr>
          <p:spPr>
            <a:xfrm>
              <a:off x="457200" y="3165681"/>
              <a:ext cx="8229600" cy="6300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AA9C2F1-9619-437C-B42E-5CC08994D192}"/>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b="1" kern="1200" dirty="0"/>
                <a:t>Actions speak louder than words</a:t>
              </a:r>
            </a:p>
          </p:txBody>
        </p:sp>
        <p:sp>
          <p:nvSpPr>
            <p:cNvPr id="8" name="Rectangle 7">
              <a:extLst>
                <a:ext uri="{FF2B5EF4-FFF2-40B4-BE49-F238E27FC236}">
                  <a16:creationId xmlns:a16="http://schemas.microsoft.com/office/drawing/2014/main" id="{D3EB4B0A-44CB-4E2A-92DB-5C5D4DF29F2B}"/>
                </a:ext>
              </a:extLst>
            </p:cNvPr>
            <p:cNvSpPr/>
            <p:nvPr/>
          </p:nvSpPr>
          <p:spPr>
            <a:xfrm>
              <a:off x="457200" y="4299681"/>
              <a:ext cx="8229600" cy="6300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ECFD626-F2DA-44DD-9E25-CFEBF55AF313}"/>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b="1" kern="1200" dirty="0"/>
                <a:t>Valuable skill</a:t>
              </a:r>
            </a:p>
          </p:txBody>
        </p:sp>
        <p:sp>
          <p:nvSpPr>
            <p:cNvPr id="10" name="Rectangle 9">
              <a:extLst>
                <a:ext uri="{FF2B5EF4-FFF2-40B4-BE49-F238E27FC236}">
                  <a16:creationId xmlns:a16="http://schemas.microsoft.com/office/drawing/2014/main" id="{A636367D-DF51-4A81-AF65-A7705C939BDB}"/>
                </a:ext>
              </a:extLst>
            </p:cNvPr>
            <p:cNvSpPr/>
            <p:nvPr/>
          </p:nvSpPr>
          <p:spPr>
            <a:xfrm>
              <a:off x="457200" y="5433681"/>
              <a:ext cx="8229600" cy="630000"/>
            </a:xfrm>
            <a:prstGeom prst="rect">
              <a:avLst/>
            </a:prstGeom>
            <a:noFill/>
          </p:spPr>
          <p:style>
            <a:lnRef idx="2">
              <a:schemeClr val="accent5">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4D83BDB-081F-4FF0-AB59-DA67B0B4CDFB}"/>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b="1" kern="1200" dirty="0"/>
                <a:t>Form of communication</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pPr eaLnBrk="1" hangingPunct="1">
              <a:defRPr/>
            </a:pPr>
            <a:endParaRPr lang="en-CA" dirty="0"/>
          </a:p>
        </p:txBody>
      </p:sp>
      <p:sp>
        <p:nvSpPr>
          <p:cNvPr id="9" name="Content Placeholder 8">
            <a:extLst>
              <a:ext uri="{FF2B5EF4-FFF2-40B4-BE49-F238E27FC236}">
                <a16:creationId xmlns:a16="http://schemas.microsoft.com/office/drawing/2014/main" id="{D7993983-27AE-4190-84CD-064BB6984F4D}"/>
              </a:ext>
            </a:extLst>
          </p:cNvPr>
          <p:cNvSpPr>
            <a:spLocks noGrp="1"/>
          </p:cNvSpPr>
          <p:nvPr>
            <p:ph sz="quarter" idx="10"/>
          </p:nvPr>
        </p:nvSpPr>
        <p:spPr/>
        <p:txBody>
          <a:bodyPr/>
          <a:lstStyle/>
          <a:p>
            <a:r>
              <a:rPr lang="en-US" dirty="0"/>
              <a:t>It’s Not What You Say, It’s How You Say It</a:t>
            </a:r>
          </a:p>
        </p:txBody>
      </p:sp>
      <p:grpSp>
        <p:nvGrpSpPr>
          <p:cNvPr id="2" name="Group 1">
            <a:extLst>
              <a:ext uri="{FF2B5EF4-FFF2-40B4-BE49-F238E27FC236}">
                <a16:creationId xmlns:a16="http://schemas.microsoft.com/office/drawing/2014/main" id="{95FA352F-D3BA-446E-B175-EA0135DE6E43}"/>
              </a:ext>
            </a:extLst>
          </p:cNvPr>
          <p:cNvGrpSpPr/>
          <p:nvPr/>
        </p:nvGrpSpPr>
        <p:grpSpPr>
          <a:xfrm>
            <a:off x="457200" y="1602188"/>
            <a:ext cx="8229600" cy="4521985"/>
            <a:chOff x="457200" y="1602188"/>
            <a:chExt cx="8229600" cy="4521985"/>
          </a:xfrm>
        </p:grpSpPr>
        <p:sp>
          <p:nvSpPr>
            <p:cNvPr id="4" name="Freeform: Shape 3">
              <a:extLst>
                <a:ext uri="{FF2B5EF4-FFF2-40B4-BE49-F238E27FC236}">
                  <a16:creationId xmlns:a16="http://schemas.microsoft.com/office/drawing/2014/main" id="{9704E28B-16B2-4C74-82CD-5C6D413D8198}"/>
                </a:ext>
              </a:extLst>
            </p:cNvPr>
            <p:cNvSpPr/>
            <p:nvPr/>
          </p:nvSpPr>
          <p:spPr>
            <a:xfrm>
              <a:off x="457200" y="1602188"/>
              <a:ext cx="8229600" cy="869612"/>
            </a:xfrm>
            <a:custGeom>
              <a:avLst/>
              <a:gdLst>
                <a:gd name="connsiteX0" fmla="*/ 0 w 8229600"/>
                <a:gd name="connsiteY0" fmla="*/ 0 h 869612"/>
                <a:gd name="connsiteX1" fmla="*/ 8229600 w 8229600"/>
                <a:gd name="connsiteY1" fmla="*/ 0 h 869612"/>
                <a:gd name="connsiteX2" fmla="*/ 8229600 w 8229600"/>
                <a:gd name="connsiteY2" fmla="*/ 869612 h 869612"/>
                <a:gd name="connsiteX3" fmla="*/ 0 w 8229600"/>
                <a:gd name="connsiteY3" fmla="*/ 869612 h 869612"/>
                <a:gd name="connsiteX4" fmla="*/ 0 w 82296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869612">
                  <a:moveTo>
                    <a:pt x="0" y="0"/>
                  </a:moveTo>
                  <a:lnTo>
                    <a:pt x="8229600" y="0"/>
                  </a:lnTo>
                  <a:lnTo>
                    <a:pt x="8229600" y="869612"/>
                  </a:lnTo>
                  <a:lnTo>
                    <a:pt x="0" y="869612"/>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9220" tIns="109220" rIns="109220" bIns="109220" numCol="1" spcCol="1270" anchor="ctr" anchorCtr="0">
              <a:noAutofit/>
            </a:bodyPr>
            <a:lstStyle/>
            <a:p>
              <a:pPr marL="0" lvl="0" indent="0" algn="ctr" defTabSz="1911350">
                <a:lnSpc>
                  <a:spcPct val="90000"/>
                </a:lnSpc>
                <a:spcBef>
                  <a:spcPct val="0"/>
                </a:spcBef>
                <a:spcAft>
                  <a:spcPct val="35000"/>
                </a:spcAft>
                <a:buNone/>
              </a:pPr>
              <a:r>
                <a:rPr lang="en-US" sz="4300" b="1" kern="1200" dirty="0"/>
                <a:t>Determines what the listener hears</a:t>
              </a:r>
            </a:p>
          </p:txBody>
        </p:sp>
        <p:sp>
          <p:nvSpPr>
            <p:cNvPr id="5" name="Freeform: Shape 4">
              <a:extLst>
                <a:ext uri="{FF2B5EF4-FFF2-40B4-BE49-F238E27FC236}">
                  <a16:creationId xmlns:a16="http://schemas.microsoft.com/office/drawing/2014/main" id="{C73BC3DE-D774-4984-BDB4-6D9B16DF90FB}"/>
                </a:ext>
              </a:extLst>
            </p:cNvPr>
            <p:cNvSpPr/>
            <p:nvPr/>
          </p:nvSpPr>
          <p:spPr>
            <a:xfrm>
              <a:off x="3379500" y="2515282"/>
              <a:ext cx="2385000" cy="869612"/>
            </a:xfrm>
            <a:custGeom>
              <a:avLst/>
              <a:gdLst>
                <a:gd name="connsiteX0" fmla="*/ 0 w 2385000"/>
                <a:gd name="connsiteY0" fmla="*/ 0 h 869612"/>
                <a:gd name="connsiteX1" fmla="*/ 2385000 w 2385000"/>
                <a:gd name="connsiteY1" fmla="*/ 0 h 869612"/>
                <a:gd name="connsiteX2" fmla="*/ 2385000 w 2385000"/>
                <a:gd name="connsiteY2" fmla="*/ 869612 h 869612"/>
                <a:gd name="connsiteX3" fmla="*/ 0 w 2385000"/>
                <a:gd name="connsiteY3" fmla="*/ 869612 h 869612"/>
                <a:gd name="connsiteX4" fmla="*/ 0 w 2385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869612">
                  <a:moveTo>
                    <a:pt x="0" y="0"/>
                  </a:moveTo>
                  <a:lnTo>
                    <a:pt x="2385000" y="0"/>
                  </a:lnTo>
                  <a:lnTo>
                    <a:pt x="2385000" y="869612"/>
                  </a:lnTo>
                  <a:lnTo>
                    <a:pt x="0" y="869612"/>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9220" tIns="109220" rIns="109220" bIns="109220" numCol="1" spcCol="1270" anchor="ctr" anchorCtr="0">
              <a:noAutofit/>
            </a:bodyPr>
            <a:lstStyle/>
            <a:p>
              <a:pPr marL="0" lvl="0" indent="0" algn="ctr" defTabSz="1911350">
                <a:lnSpc>
                  <a:spcPct val="90000"/>
                </a:lnSpc>
                <a:spcBef>
                  <a:spcPct val="0"/>
                </a:spcBef>
                <a:spcAft>
                  <a:spcPct val="35000"/>
                </a:spcAft>
                <a:buNone/>
              </a:pPr>
              <a:r>
                <a:rPr lang="en-US" sz="4300" b="1" kern="1200" dirty="0"/>
                <a:t>Emotions</a:t>
              </a:r>
            </a:p>
          </p:txBody>
        </p:sp>
        <p:sp>
          <p:nvSpPr>
            <p:cNvPr id="6" name="Freeform: Shape 5">
              <a:extLst>
                <a:ext uri="{FF2B5EF4-FFF2-40B4-BE49-F238E27FC236}">
                  <a16:creationId xmlns:a16="http://schemas.microsoft.com/office/drawing/2014/main" id="{02E00C74-A2E3-4A22-BA32-D7C3EAD6D1D5}"/>
                </a:ext>
              </a:extLst>
            </p:cNvPr>
            <p:cNvSpPr/>
            <p:nvPr/>
          </p:nvSpPr>
          <p:spPr>
            <a:xfrm>
              <a:off x="3919500" y="3428375"/>
              <a:ext cx="1305000" cy="869612"/>
            </a:xfrm>
            <a:custGeom>
              <a:avLst/>
              <a:gdLst>
                <a:gd name="connsiteX0" fmla="*/ 0 w 1305000"/>
                <a:gd name="connsiteY0" fmla="*/ 0 h 869612"/>
                <a:gd name="connsiteX1" fmla="*/ 1305000 w 1305000"/>
                <a:gd name="connsiteY1" fmla="*/ 0 h 869612"/>
                <a:gd name="connsiteX2" fmla="*/ 1305000 w 1305000"/>
                <a:gd name="connsiteY2" fmla="*/ 869612 h 869612"/>
                <a:gd name="connsiteX3" fmla="*/ 0 w 1305000"/>
                <a:gd name="connsiteY3" fmla="*/ 869612 h 869612"/>
                <a:gd name="connsiteX4" fmla="*/ 0 w 1305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000" h="869612">
                  <a:moveTo>
                    <a:pt x="0" y="0"/>
                  </a:moveTo>
                  <a:lnTo>
                    <a:pt x="1305000" y="0"/>
                  </a:lnTo>
                  <a:lnTo>
                    <a:pt x="1305000" y="869612"/>
                  </a:lnTo>
                  <a:lnTo>
                    <a:pt x="0" y="869612"/>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9220" tIns="109220" rIns="109220" bIns="109220" numCol="1" spcCol="1270" anchor="ctr" anchorCtr="0">
              <a:noAutofit/>
            </a:bodyPr>
            <a:lstStyle/>
            <a:p>
              <a:pPr marL="0" lvl="0" indent="0" algn="ctr" defTabSz="1911350">
                <a:lnSpc>
                  <a:spcPct val="90000"/>
                </a:lnSpc>
                <a:spcBef>
                  <a:spcPct val="0"/>
                </a:spcBef>
                <a:spcAft>
                  <a:spcPct val="35000"/>
                </a:spcAft>
                <a:buNone/>
              </a:pPr>
              <a:r>
                <a:rPr lang="en-US" sz="4300" b="1" kern="1200" dirty="0"/>
                <a:t>Tone</a:t>
              </a:r>
            </a:p>
          </p:txBody>
        </p:sp>
        <p:sp>
          <p:nvSpPr>
            <p:cNvPr id="7" name="Freeform: Shape 6">
              <a:extLst>
                <a:ext uri="{FF2B5EF4-FFF2-40B4-BE49-F238E27FC236}">
                  <a16:creationId xmlns:a16="http://schemas.microsoft.com/office/drawing/2014/main" id="{AF5C8A06-EADB-422A-9E17-C83A13AB29A0}"/>
                </a:ext>
              </a:extLst>
            </p:cNvPr>
            <p:cNvSpPr/>
            <p:nvPr/>
          </p:nvSpPr>
          <p:spPr>
            <a:xfrm>
              <a:off x="2727000" y="4341468"/>
              <a:ext cx="3690000" cy="869612"/>
            </a:xfrm>
            <a:custGeom>
              <a:avLst/>
              <a:gdLst>
                <a:gd name="connsiteX0" fmla="*/ 0 w 3690000"/>
                <a:gd name="connsiteY0" fmla="*/ 0 h 869612"/>
                <a:gd name="connsiteX1" fmla="*/ 3690000 w 3690000"/>
                <a:gd name="connsiteY1" fmla="*/ 0 h 869612"/>
                <a:gd name="connsiteX2" fmla="*/ 3690000 w 3690000"/>
                <a:gd name="connsiteY2" fmla="*/ 869612 h 869612"/>
                <a:gd name="connsiteX3" fmla="*/ 0 w 3690000"/>
                <a:gd name="connsiteY3" fmla="*/ 869612 h 869612"/>
                <a:gd name="connsiteX4" fmla="*/ 0 w 369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000" h="869612">
                  <a:moveTo>
                    <a:pt x="0" y="0"/>
                  </a:moveTo>
                  <a:lnTo>
                    <a:pt x="3690000" y="0"/>
                  </a:lnTo>
                  <a:lnTo>
                    <a:pt x="3690000" y="869612"/>
                  </a:lnTo>
                  <a:lnTo>
                    <a:pt x="0" y="869612"/>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9220" tIns="109220" rIns="109220" bIns="109220" numCol="1" spcCol="1270" anchor="ctr" anchorCtr="0">
              <a:noAutofit/>
            </a:bodyPr>
            <a:lstStyle/>
            <a:p>
              <a:pPr marL="0" lvl="0" indent="0" algn="ctr" defTabSz="1911350">
                <a:lnSpc>
                  <a:spcPct val="90000"/>
                </a:lnSpc>
                <a:spcBef>
                  <a:spcPct val="0"/>
                </a:spcBef>
                <a:spcAft>
                  <a:spcPct val="35000"/>
                </a:spcAft>
                <a:buNone/>
              </a:pPr>
              <a:r>
                <a:rPr lang="en-US" sz="4300" b="1" kern="1200" dirty="0"/>
                <a:t>Body Language</a:t>
              </a:r>
            </a:p>
          </p:txBody>
        </p:sp>
        <p:sp>
          <p:nvSpPr>
            <p:cNvPr id="8" name="Freeform: Shape 7">
              <a:extLst>
                <a:ext uri="{FF2B5EF4-FFF2-40B4-BE49-F238E27FC236}">
                  <a16:creationId xmlns:a16="http://schemas.microsoft.com/office/drawing/2014/main" id="{72CA656F-B862-4EB8-8664-B5BCB126BD87}"/>
                </a:ext>
              </a:extLst>
            </p:cNvPr>
            <p:cNvSpPr/>
            <p:nvPr/>
          </p:nvSpPr>
          <p:spPr>
            <a:xfrm>
              <a:off x="3897000" y="5254561"/>
              <a:ext cx="1350000" cy="869612"/>
            </a:xfrm>
            <a:custGeom>
              <a:avLst/>
              <a:gdLst>
                <a:gd name="connsiteX0" fmla="*/ 0 w 1350000"/>
                <a:gd name="connsiteY0" fmla="*/ 0 h 869612"/>
                <a:gd name="connsiteX1" fmla="*/ 1350000 w 1350000"/>
                <a:gd name="connsiteY1" fmla="*/ 0 h 869612"/>
                <a:gd name="connsiteX2" fmla="*/ 1350000 w 1350000"/>
                <a:gd name="connsiteY2" fmla="*/ 869612 h 869612"/>
                <a:gd name="connsiteX3" fmla="*/ 0 w 1350000"/>
                <a:gd name="connsiteY3" fmla="*/ 869612 h 869612"/>
                <a:gd name="connsiteX4" fmla="*/ 0 w 135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000" h="869612">
                  <a:moveTo>
                    <a:pt x="0" y="0"/>
                  </a:moveTo>
                  <a:lnTo>
                    <a:pt x="1350000" y="0"/>
                  </a:lnTo>
                  <a:lnTo>
                    <a:pt x="1350000" y="869612"/>
                  </a:lnTo>
                  <a:lnTo>
                    <a:pt x="0" y="869612"/>
                  </a:lnTo>
                  <a:lnTo>
                    <a:pt x="0" y="0"/>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09220" tIns="109220" rIns="109220" bIns="109220" numCol="1" spcCol="1270" anchor="ctr" anchorCtr="0">
              <a:noAutofit/>
            </a:bodyPr>
            <a:lstStyle/>
            <a:p>
              <a:pPr marL="0" lvl="0" indent="0" algn="ctr" defTabSz="1911350">
                <a:lnSpc>
                  <a:spcPct val="90000"/>
                </a:lnSpc>
                <a:spcBef>
                  <a:spcPct val="0"/>
                </a:spcBef>
                <a:spcAft>
                  <a:spcPct val="35000"/>
                </a:spcAft>
                <a:buNone/>
              </a:pPr>
              <a:r>
                <a:rPr lang="en-US" sz="4300" b="1" kern="1200" dirty="0"/>
                <a:t>Pitch</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514197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use of the body language can have:</a:t>
            </a:r>
          </a:p>
          <a:p>
            <a:pPr lvl="1">
              <a:lnSpc>
                <a:spcPct val="115000"/>
              </a:lnSpc>
              <a:spcBef>
                <a:spcPts val="0"/>
              </a:spcBef>
              <a:spcAft>
                <a:spcPts val="0"/>
              </a:spcAft>
              <a:buFont typeface="+mj-lt"/>
              <a:buAutoNum type="alphaLcParenR"/>
            </a:pPr>
            <a:r>
              <a:rPr lang="en-US" dirty="0">
                <a:ea typeface="Times New Roman"/>
                <a:cs typeface="Times New Roman"/>
              </a:rPr>
              <a:t>Only positive effects</a:t>
            </a:r>
          </a:p>
          <a:p>
            <a:pPr lvl="1">
              <a:lnSpc>
                <a:spcPct val="115000"/>
              </a:lnSpc>
              <a:spcBef>
                <a:spcPts val="0"/>
              </a:spcBef>
              <a:spcAft>
                <a:spcPts val="0"/>
              </a:spcAft>
              <a:buFont typeface="+mj-lt"/>
              <a:buAutoNum type="alphaLcParenR"/>
            </a:pPr>
            <a:r>
              <a:rPr lang="en-US" dirty="0">
                <a:ea typeface="Times New Roman"/>
                <a:cs typeface="Times New Roman"/>
              </a:rPr>
              <a:t>Only negative effects</a:t>
            </a:r>
          </a:p>
          <a:p>
            <a:pPr lvl="1">
              <a:lnSpc>
                <a:spcPct val="115000"/>
              </a:lnSpc>
              <a:spcBef>
                <a:spcPts val="0"/>
              </a:spcBef>
              <a:spcAft>
                <a:spcPts val="0"/>
              </a:spcAft>
              <a:buFont typeface="+mj-lt"/>
              <a:buAutoNum type="alphaLcParenR"/>
            </a:pPr>
            <a:r>
              <a:rPr lang="en-US" dirty="0">
                <a:ea typeface="Times New Roman"/>
                <a:cs typeface="Times New Roman"/>
              </a:rPr>
              <a:t>Both positive and negative effects</a:t>
            </a:r>
          </a:p>
          <a:p>
            <a:pPr lvl="1">
              <a:lnSpc>
                <a:spcPct val="115000"/>
              </a:lnSpc>
              <a:spcBef>
                <a:spcPts val="0"/>
              </a:spcBef>
              <a:spcAft>
                <a:spcPts val="1000"/>
              </a:spcAft>
              <a:buFont typeface="+mj-lt"/>
              <a:buAutoNum type="alphaLcParenR"/>
            </a:pPr>
            <a:r>
              <a:rPr lang="en-US" dirty="0">
                <a:ea typeface="Times New Roman"/>
                <a:cs typeface="Times New Roman"/>
              </a:rPr>
              <a:t>Mostly undetermined effects</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you congratulate someone with a frown on your face, you will probably seem:</a:t>
            </a:r>
          </a:p>
          <a:p>
            <a:pPr lvl="1">
              <a:lnSpc>
                <a:spcPct val="115000"/>
              </a:lnSpc>
              <a:spcBef>
                <a:spcPts val="0"/>
              </a:spcBef>
              <a:spcAft>
                <a:spcPts val="0"/>
              </a:spcAft>
              <a:buFont typeface="+mj-lt"/>
              <a:buAutoNum type="alphaLcParenR"/>
            </a:pPr>
            <a:r>
              <a:rPr lang="en-US" dirty="0">
                <a:ea typeface="Times New Roman"/>
                <a:cs typeface="Times New Roman"/>
              </a:rPr>
              <a:t>Sincere, because of your words</a:t>
            </a:r>
          </a:p>
          <a:p>
            <a:pPr lvl="1">
              <a:lnSpc>
                <a:spcPct val="115000"/>
              </a:lnSpc>
              <a:spcBef>
                <a:spcPts val="0"/>
              </a:spcBef>
              <a:spcAft>
                <a:spcPts val="0"/>
              </a:spcAft>
              <a:buFont typeface="+mj-lt"/>
              <a:buAutoNum type="alphaLcParenR"/>
            </a:pPr>
            <a:r>
              <a:rPr lang="en-US" dirty="0">
                <a:ea typeface="Times New Roman"/>
                <a:cs typeface="Times New Roman"/>
              </a:rPr>
              <a:t>Unhappy, because of the body language</a:t>
            </a:r>
          </a:p>
          <a:p>
            <a:pPr lvl="1">
              <a:lnSpc>
                <a:spcPct val="115000"/>
              </a:lnSpc>
              <a:spcBef>
                <a:spcPts val="0"/>
              </a:spcBef>
              <a:spcAft>
                <a:spcPts val="0"/>
              </a:spcAft>
              <a:buFont typeface="+mj-lt"/>
              <a:buAutoNum type="alphaLcParenR"/>
            </a:pPr>
            <a:r>
              <a:rPr lang="en-US" dirty="0">
                <a:ea typeface="Times New Roman"/>
                <a:cs typeface="Times New Roman"/>
              </a:rPr>
              <a:t>It depends on the tone of your voice</a:t>
            </a:r>
          </a:p>
          <a:p>
            <a:pPr lvl="1">
              <a:lnSpc>
                <a:spcPct val="115000"/>
              </a:lnSpc>
              <a:spcBef>
                <a:spcPts val="0"/>
              </a:spcBef>
              <a:spcAft>
                <a:spcPts val="1000"/>
              </a:spcAft>
              <a:buFont typeface="+mj-lt"/>
              <a:buAutoNum type="alphaLcParenR"/>
            </a:pPr>
            <a:r>
              <a:rPr lang="en-US" dirty="0">
                <a:ea typeface="Times New Roman"/>
                <a:cs typeface="Times New Roman"/>
              </a:rPr>
              <a:t>It cannot be determined for sure</a:t>
            </a:r>
          </a:p>
        </p:txBody>
      </p:sp>
    </p:spTree>
    <p:extLst>
      <p:ext uri="{BB962C8B-B14F-4D97-AF65-F5344CB8AC3E}">
        <p14:creationId xmlns:p14="http://schemas.microsoft.com/office/powerpoint/2010/main" val="22272954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Sending non-verbal signals is a great way for:</a:t>
            </a:r>
          </a:p>
          <a:p>
            <a:pPr lvl="1">
              <a:lnSpc>
                <a:spcPct val="115000"/>
              </a:lnSpc>
              <a:spcBef>
                <a:spcPts val="0"/>
              </a:spcBef>
              <a:spcAft>
                <a:spcPts val="0"/>
              </a:spcAft>
              <a:buFont typeface="+mj-lt"/>
              <a:buAutoNum type="alphaLcParenR"/>
            </a:pPr>
            <a:r>
              <a:rPr lang="en-US" dirty="0">
                <a:ea typeface="Times New Roman"/>
                <a:cs typeface="Times New Roman"/>
              </a:rPr>
              <a:t>Reinforcing the verbally spoken content</a:t>
            </a:r>
          </a:p>
          <a:p>
            <a:pPr lvl="1">
              <a:lnSpc>
                <a:spcPct val="115000"/>
              </a:lnSpc>
              <a:spcBef>
                <a:spcPts val="0"/>
              </a:spcBef>
              <a:spcAft>
                <a:spcPts val="0"/>
              </a:spcAft>
              <a:buFont typeface="+mj-lt"/>
              <a:buAutoNum type="alphaLcParenR"/>
            </a:pPr>
            <a:r>
              <a:rPr lang="en-US" dirty="0">
                <a:ea typeface="Times New Roman"/>
                <a:cs typeface="Times New Roman"/>
              </a:rPr>
              <a:t>Hiding the nervousness </a:t>
            </a:r>
          </a:p>
          <a:p>
            <a:pPr lvl="1">
              <a:lnSpc>
                <a:spcPct val="115000"/>
              </a:lnSpc>
              <a:spcBef>
                <a:spcPts val="0"/>
              </a:spcBef>
              <a:spcAft>
                <a:spcPts val="0"/>
              </a:spcAft>
              <a:buFont typeface="+mj-lt"/>
              <a:buAutoNum type="alphaLcParenR"/>
            </a:pPr>
            <a:r>
              <a:rPr lang="en-US" dirty="0">
                <a:ea typeface="Times New Roman"/>
                <a:cs typeface="Times New Roman"/>
              </a:rPr>
              <a:t>Changing the meaning of spoken content</a:t>
            </a:r>
          </a:p>
          <a:p>
            <a:pPr lvl="1">
              <a:lnSpc>
                <a:spcPct val="115000"/>
              </a:lnSpc>
              <a:spcBef>
                <a:spcPts val="0"/>
              </a:spcBef>
              <a:spcAft>
                <a:spcPts val="1000"/>
              </a:spcAft>
              <a:buFont typeface="+mj-lt"/>
              <a:buAutoNum type="alphaLcParenR"/>
            </a:pPr>
            <a:r>
              <a:rPr lang="en-US" dirty="0">
                <a:ea typeface="Times New Roman"/>
                <a:cs typeface="Times New Roman"/>
              </a:rPr>
              <a:t>Avoiding to show the undesirable feelings </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What is the danger when you are using the non-verbal language?</a:t>
            </a:r>
          </a:p>
          <a:p>
            <a:pPr lvl="1">
              <a:lnSpc>
                <a:spcPct val="115000"/>
              </a:lnSpc>
              <a:spcBef>
                <a:spcPts val="0"/>
              </a:spcBef>
              <a:spcAft>
                <a:spcPts val="0"/>
              </a:spcAft>
              <a:buFont typeface="+mj-lt"/>
              <a:buAutoNum type="alphaLcParenR"/>
            </a:pPr>
            <a:r>
              <a:rPr lang="en-US" dirty="0">
                <a:ea typeface="Times New Roman"/>
                <a:cs typeface="Times New Roman"/>
              </a:rPr>
              <a:t>It can be misleading</a:t>
            </a:r>
          </a:p>
          <a:p>
            <a:pPr lvl="1">
              <a:lnSpc>
                <a:spcPct val="115000"/>
              </a:lnSpc>
              <a:spcBef>
                <a:spcPts val="0"/>
              </a:spcBef>
              <a:spcAft>
                <a:spcPts val="0"/>
              </a:spcAft>
              <a:buFont typeface="+mj-lt"/>
              <a:buAutoNum type="alphaLcParenR"/>
            </a:pPr>
            <a:r>
              <a:rPr lang="en-US" dirty="0">
                <a:ea typeface="Times New Roman"/>
                <a:cs typeface="Times New Roman"/>
              </a:rPr>
              <a:t>It often isn’t persuasive</a:t>
            </a:r>
          </a:p>
          <a:p>
            <a:pPr lvl="1">
              <a:lnSpc>
                <a:spcPct val="115000"/>
              </a:lnSpc>
              <a:spcBef>
                <a:spcPts val="0"/>
              </a:spcBef>
              <a:spcAft>
                <a:spcPts val="0"/>
              </a:spcAft>
              <a:buFont typeface="+mj-lt"/>
              <a:buAutoNum type="alphaLcParenR"/>
            </a:pPr>
            <a:r>
              <a:rPr lang="en-US" dirty="0">
                <a:ea typeface="Times New Roman"/>
                <a:cs typeface="Times New Roman"/>
              </a:rPr>
              <a:t>It wastes your energy</a:t>
            </a:r>
          </a:p>
          <a:p>
            <a:pPr lvl="1">
              <a:lnSpc>
                <a:spcPct val="115000"/>
              </a:lnSpc>
              <a:spcBef>
                <a:spcPts val="0"/>
              </a:spcBef>
              <a:spcAft>
                <a:spcPts val="1000"/>
              </a:spcAft>
              <a:buFont typeface="+mj-lt"/>
              <a:buAutoNum type="alphaLcParenR"/>
            </a:pPr>
            <a:r>
              <a:rPr lang="en-US" dirty="0">
                <a:ea typeface="Times New Roman"/>
                <a:cs typeface="Times New Roman"/>
              </a:rPr>
              <a:t>It can be confusing to listener</a:t>
            </a:r>
          </a:p>
          <a:p>
            <a:endParaRPr lang="en-US" dirty="0"/>
          </a:p>
        </p:txBody>
      </p:sp>
    </p:spTree>
    <p:extLst>
      <p:ext uri="{BB962C8B-B14F-4D97-AF65-F5344CB8AC3E}">
        <p14:creationId xmlns:p14="http://schemas.microsoft.com/office/powerpoint/2010/main" val="1232177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could be the factor that determines what the listener hears</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important factor, but it is never crucial for what the listener hears</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not so important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Regarding the manner in which you say something, you don’t have to think about your:</a:t>
            </a:r>
          </a:p>
          <a:p>
            <a:pPr lvl="1">
              <a:lnSpc>
                <a:spcPct val="115000"/>
              </a:lnSpc>
              <a:spcBef>
                <a:spcPts val="0"/>
              </a:spcBef>
              <a:spcAft>
                <a:spcPts val="0"/>
              </a:spcAft>
              <a:buFont typeface="+mj-lt"/>
              <a:buAutoNum type="alphaLcParenR"/>
            </a:pPr>
            <a:r>
              <a:rPr lang="en-US" dirty="0">
                <a:ea typeface="Times New Roman"/>
                <a:cs typeface="Times New Roman"/>
              </a:rPr>
              <a:t>Pitch </a:t>
            </a:r>
          </a:p>
          <a:p>
            <a:pPr lvl="1">
              <a:lnSpc>
                <a:spcPct val="115000"/>
              </a:lnSpc>
              <a:spcBef>
                <a:spcPts val="0"/>
              </a:spcBef>
              <a:spcAft>
                <a:spcPts val="0"/>
              </a:spcAft>
              <a:buFont typeface="+mj-lt"/>
              <a:buAutoNum type="alphaLcParenR"/>
            </a:pPr>
            <a:r>
              <a:rPr lang="en-US" dirty="0">
                <a:ea typeface="Times New Roman"/>
                <a:cs typeface="Times New Roman"/>
              </a:rPr>
              <a:t>Tone of voice</a:t>
            </a:r>
          </a:p>
          <a:p>
            <a:pPr lvl="1">
              <a:lnSpc>
                <a:spcPct val="115000"/>
              </a:lnSpc>
              <a:spcBef>
                <a:spcPts val="0"/>
              </a:spcBef>
              <a:spcAft>
                <a:spcPts val="0"/>
              </a:spcAft>
              <a:buFont typeface="+mj-lt"/>
              <a:buAutoNum type="alphaLcParenR"/>
            </a:pPr>
            <a:r>
              <a:rPr lang="en-US" dirty="0">
                <a:ea typeface="Times New Roman"/>
                <a:cs typeface="Times New Roman"/>
              </a:rPr>
              <a:t>Type of voice</a:t>
            </a:r>
          </a:p>
          <a:p>
            <a:pPr lvl="1">
              <a:lnSpc>
                <a:spcPct val="115000"/>
              </a:lnSpc>
              <a:spcBef>
                <a:spcPts val="0"/>
              </a:spcBef>
              <a:spcAft>
                <a:spcPts val="1000"/>
              </a:spcAft>
              <a:buFont typeface="+mj-lt"/>
              <a:buAutoNum type="alphaLcParenR"/>
            </a:pPr>
            <a:r>
              <a:rPr lang="en-US" dirty="0">
                <a:ea typeface="Times New Roman"/>
                <a:cs typeface="Times New Roman"/>
              </a:rPr>
              <a:t>Speed of talking</a:t>
            </a:r>
          </a:p>
        </p:txBody>
      </p:sp>
    </p:spTree>
    <p:extLst>
      <p:ext uri="{BB962C8B-B14F-4D97-AF65-F5344CB8AC3E}">
        <p14:creationId xmlns:p14="http://schemas.microsoft.com/office/powerpoint/2010/main" val="4645683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use of the body language can have:</a:t>
            </a:r>
          </a:p>
          <a:p>
            <a:pPr lvl="1">
              <a:lnSpc>
                <a:spcPct val="115000"/>
              </a:lnSpc>
              <a:spcBef>
                <a:spcPts val="0"/>
              </a:spcBef>
              <a:spcAft>
                <a:spcPts val="0"/>
              </a:spcAft>
              <a:buFont typeface="+mj-lt"/>
              <a:buAutoNum type="alphaLcParenR"/>
            </a:pPr>
            <a:r>
              <a:rPr lang="en-US" dirty="0">
                <a:ea typeface="Times New Roman"/>
                <a:cs typeface="Times New Roman"/>
              </a:rPr>
              <a:t>Only positive effects</a:t>
            </a:r>
          </a:p>
          <a:p>
            <a:pPr lvl="1">
              <a:lnSpc>
                <a:spcPct val="115000"/>
              </a:lnSpc>
              <a:spcBef>
                <a:spcPts val="0"/>
              </a:spcBef>
              <a:spcAft>
                <a:spcPts val="0"/>
              </a:spcAft>
              <a:buFont typeface="+mj-lt"/>
              <a:buAutoNum type="alphaLcParenR"/>
            </a:pPr>
            <a:r>
              <a:rPr lang="en-US" dirty="0">
                <a:ea typeface="Times New Roman"/>
                <a:cs typeface="Times New Roman"/>
              </a:rPr>
              <a:t>Only negative effects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Both positive and negative effects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Mostly undetermined effects</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you congratulate someone with a frown on your face, you will probably seem:</a:t>
            </a:r>
          </a:p>
          <a:p>
            <a:pPr lvl="1">
              <a:lnSpc>
                <a:spcPct val="115000"/>
              </a:lnSpc>
              <a:spcBef>
                <a:spcPts val="0"/>
              </a:spcBef>
              <a:spcAft>
                <a:spcPts val="0"/>
              </a:spcAft>
              <a:buFont typeface="+mj-lt"/>
              <a:buAutoNum type="alphaLcParenR"/>
            </a:pPr>
            <a:r>
              <a:rPr lang="en-US" dirty="0">
                <a:ea typeface="Times New Roman"/>
                <a:cs typeface="Times New Roman"/>
              </a:rPr>
              <a:t>Sincere, because of your words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Unhappy, because of the body language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depends on the tone of your voice</a:t>
            </a:r>
          </a:p>
          <a:p>
            <a:pPr lvl="1">
              <a:lnSpc>
                <a:spcPct val="115000"/>
              </a:lnSpc>
              <a:spcBef>
                <a:spcPts val="0"/>
              </a:spcBef>
              <a:spcAft>
                <a:spcPts val="1000"/>
              </a:spcAft>
              <a:buFont typeface="+mj-lt"/>
              <a:buAutoNum type="alphaLcParenR"/>
            </a:pPr>
            <a:r>
              <a:rPr lang="en-US" dirty="0">
                <a:ea typeface="Times New Roman"/>
                <a:cs typeface="Times New Roman"/>
              </a:rPr>
              <a:t>It cannot be determined for sure</a:t>
            </a:r>
          </a:p>
        </p:txBody>
      </p:sp>
    </p:spTree>
    <p:extLst>
      <p:ext uri="{BB962C8B-B14F-4D97-AF65-F5344CB8AC3E}">
        <p14:creationId xmlns:p14="http://schemas.microsoft.com/office/powerpoint/2010/main" val="42451266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Sending non-verbal signals is a great way for: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Reinforcing the verbally spoken content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Hiding the nervousness </a:t>
            </a:r>
          </a:p>
          <a:p>
            <a:pPr lvl="1">
              <a:lnSpc>
                <a:spcPct val="115000"/>
              </a:lnSpc>
              <a:spcBef>
                <a:spcPts val="0"/>
              </a:spcBef>
              <a:spcAft>
                <a:spcPts val="0"/>
              </a:spcAft>
              <a:buFont typeface="+mj-lt"/>
              <a:buAutoNum type="alphaLcParenR"/>
            </a:pPr>
            <a:r>
              <a:rPr lang="en-US" dirty="0">
                <a:ea typeface="Times New Roman"/>
                <a:cs typeface="Times New Roman"/>
              </a:rPr>
              <a:t>Changing the meaning of spoken content</a:t>
            </a:r>
          </a:p>
          <a:p>
            <a:pPr lvl="1">
              <a:lnSpc>
                <a:spcPct val="115000"/>
              </a:lnSpc>
              <a:spcBef>
                <a:spcPts val="0"/>
              </a:spcBef>
              <a:spcAft>
                <a:spcPts val="1000"/>
              </a:spcAft>
              <a:buFont typeface="+mj-lt"/>
              <a:buAutoNum type="alphaLcParenR"/>
            </a:pPr>
            <a:r>
              <a:rPr lang="en-US" dirty="0">
                <a:ea typeface="Times New Roman"/>
                <a:cs typeface="Times New Roman"/>
              </a:rPr>
              <a:t>Avoiding to show the undesirable feelings </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What is the danger when you are using the non-verbal language?</a:t>
            </a:r>
          </a:p>
          <a:p>
            <a:pPr lvl="1">
              <a:lnSpc>
                <a:spcPct val="115000"/>
              </a:lnSpc>
              <a:spcBef>
                <a:spcPts val="0"/>
              </a:spcBef>
              <a:spcAft>
                <a:spcPts val="0"/>
              </a:spcAft>
              <a:buFont typeface="+mj-lt"/>
              <a:buAutoNum type="alphaLcParenR"/>
            </a:pPr>
            <a:r>
              <a:rPr lang="en-US" dirty="0">
                <a:ea typeface="Times New Roman"/>
                <a:cs typeface="Times New Roman"/>
              </a:rPr>
              <a:t>It can be misleading</a:t>
            </a:r>
          </a:p>
          <a:p>
            <a:pPr lvl="1">
              <a:lnSpc>
                <a:spcPct val="115000"/>
              </a:lnSpc>
              <a:spcBef>
                <a:spcPts val="0"/>
              </a:spcBef>
              <a:spcAft>
                <a:spcPts val="0"/>
              </a:spcAft>
              <a:buFont typeface="+mj-lt"/>
              <a:buAutoNum type="alphaLcParenR"/>
            </a:pPr>
            <a:r>
              <a:rPr lang="en-US" dirty="0">
                <a:ea typeface="Times New Roman"/>
                <a:cs typeface="Times New Roman"/>
              </a:rPr>
              <a:t>It often isn’t persuasive</a:t>
            </a:r>
          </a:p>
          <a:p>
            <a:pPr lvl="1">
              <a:lnSpc>
                <a:spcPct val="115000"/>
              </a:lnSpc>
              <a:spcBef>
                <a:spcPts val="0"/>
              </a:spcBef>
              <a:spcAft>
                <a:spcPts val="0"/>
              </a:spcAft>
              <a:buFont typeface="+mj-lt"/>
              <a:buAutoNum type="alphaLcParenR"/>
            </a:pPr>
            <a:r>
              <a:rPr lang="en-US" dirty="0">
                <a:ea typeface="Times New Roman"/>
                <a:cs typeface="Times New Roman"/>
              </a:rPr>
              <a:t>It wastes your energy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can be confusing to listener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958484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manner in which you say something could be the factor that determines what the listener hears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important factor, but it is never crucial for what the listener hears</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not so important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Regarding the manner in which you say something, you don’t have to think about your:</a:t>
            </a:r>
          </a:p>
          <a:p>
            <a:pPr lvl="1">
              <a:lnSpc>
                <a:spcPct val="115000"/>
              </a:lnSpc>
              <a:spcBef>
                <a:spcPts val="0"/>
              </a:spcBef>
              <a:spcAft>
                <a:spcPts val="0"/>
              </a:spcAft>
              <a:buFont typeface="+mj-lt"/>
              <a:buAutoNum type="alphaLcParenR"/>
            </a:pPr>
            <a:r>
              <a:rPr lang="en-US" dirty="0">
                <a:ea typeface="Times New Roman"/>
                <a:cs typeface="Times New Roman"/>
              </a:rPr>
              <a:t>Pitch </a:t>
            </a:r>
          </a:p>
          <a:p>
            <a:pPr lvl="1">
              <a:lnSpc>
                <a:spcPct val="115000"/>
              </a:lnSpc>
              <a:spcBef>
                <a:spcPts val="0"/>
              </a:spcBef>
              <a:spcAft>
                <a:spcPts val="0"/>
              </a:spcAft>
              <a:buFont typeface="+mj-lt"/>
              <a:buAutoNum type="alphaLcParenR"/>
            </a:pPr>
            <a:r>
              <a:rPr lang="en-US" dirty="0">
                <a:ea typeface="Times New Roman"/>
                <a:cs typeface="Times New Roman"/>
              </a:rPr>
              <a:t>Tone of voice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Type of voice</a:t>
            </a:r>
          </a:p>
          <a:p>
            <a:pPr lvl="1">
              <a:lnSpc>
                <a:spcPct val="115000"/>
              </a:lnSpc>
              <a:spcBef>
                <a:spcPts val="0"/>
              </a:spcBef>
              <a:spcAft>
                <a:spcPts val="1000"/>
              </a:spcAft>
              <a:buFont typeface="+mj-lt"/>
              <a:buAutoNum type="alphaLcParenR"/>
            </a:pPr>
            <a:r>
              <a:rPr lang="en-US" dirty="0">
                <a:ea typeface="Times New Roman"/>
                <a:cs typeface="Times New Roman"/>
              </a:rPr>
              <a:t>Speed of talking</a:t>
            </a:r>
          </a:p>
        </p:txBody>
      </p:sp>
    </p:spTree>
    <p:extLst>
      <p:ext uri="{BB962C8B-B14F-4D97-AF65-F5344CB8AC3E}">
        <p14:creationId xmlns:p14="http://schemas.microsoft.com/office/powerpoint/2010/main" val="9087039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D0BE8C-51E6-42B9-B5A5-AC2ADE979310}"/>
              </a:ext>
            </a:extLst>
          </p:cNvPr>
          <p:cNvSpPr>
            <a:spLocks noGrp="1"/>
          </p:cNvSpPr>
          <p:nvPr>
            <p:ph type="title"/>
          </p:nvPr>
        </p:nvSpPr>
        <p:spPr/>
        <p:txBody>
          <a:bodyPr/>
          <a:lstStyle/>
          <a:p>
            <a:r>
              <a:rPr lang="en-US" dirty="0"/>
              <a:t>Module Six: Social Management and Responsibility</a:t>
            </a:r>
          </a:p>
        </p:txBody>
      </p:sp>
      <p:sp>
        <p:nvSpPr>
          <p:cNvPr id="25604"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600" dirty="0">
                <a:latin typeface="Cambria" pitchFamily="18" charset="0"/>
                <a:cs typeface="Times New Roman" pitchFamily="18" charset="0"/>
              </a:rPr>
              <a:t>The greatest reward is to know that one can speak and emit articulate sounds and utter words that describe things, events and emotions.</a:t>
            </a:r>
            <a:endParaRPr lang="en-US" sz="1200" dirty="0">
              <a:cs typeface="Times New Roman" pitchFamily="18" charset="0"/>
            </a:endParaRPr>
          </a:p>
          <a:p>
            <a:pPr algn="ctr">
              <a:lnSpc>
                <a:spcPct val="115000"/>
              </a:lnSpc>
              <a:spcBef>
                <a:spcPct val="0"/>
              </a:spcBef>
              <a:spcAft>
                <a:spcPts val="1000"/>
              </a:spcAft>
            </a:pPr>
            <a:r>
              <a:rPr lang="en-US" sz="1600" b="1" dirty="0">
                <a:latin typeface="Cambria" pitchFamily="18" charset="0"/>
                <a:cs typeface="Times New Roman" pitchFamily="18" charset="0"/>
              </a:rPr>
              <a:t>Camillo Jose Cela</a:t>
            </a:r>
            <a:endParaRPr lang="en-US" sz="1200" b="1" dirty="0">
              <a:cs typeface="Times New Roman" pitchFamily="18" charset="0"/>
            </a:endParaRPr>
          </a:p>
        </p:txBody>
      </p:sp>
      <p:sp>
        <p:nvSpPr>
          <p:cNvPr id="2" name="Rectangle 1">
            <a:extLst>
              <a:ext uri="{FF2B5EF4-FFF2-40B4-BE49-F238E27FC236}">
                <a16:creationId xmlns:a16="http://schemas.microsoft.com/office/drawing/2014/main" id="{442BBD84-8A97-4FBD-8796-AA6CCB9A843A}"/>
              </a:ext>
            </a:extLst>
          </p:cNvPr>
          <p:cNvSpPr/>
          <p:nvPr/>
        </p:nvSpPr>
        <p:spPr>
          <a:xfrm>
            <a:off x="9144000" y="3552016"/>
            <a:ext cx="4572000" cy="1508105"/>
          </a:xfrm>
          <a:prstGeom prst="rect">
            <a:avLst/>
          </a:prstGeom>
        </p:spPr>
        <p:txBody>
          <a:bodyPr>
            <a:spAutoFit/>
          </a:bodyPr>
          <a:lstStyle/>
          <a:p>
            <a:r>
              <a:rPr lang="en-US" dirty="0"/>
              <a:t>The terms Social management and responsibility refer to a group or organization’s participation in environmental, ethical, and social issues outside of the organization itself. </a:t>
            </a:r>
            <a:endParaRPr lang="en-CA" sz="20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normAutofit fontScale="90000"/>
          </a:bodyPr>
          <a:lstStyle/>
          <a:p>
            <a:pPr eaLnBrk="1" hangingPunct="1">
              <a:defRPr/>
            </a:pPr>
            <a:endParaRPr lang="en-CA" dirty="0"/>
          </a:p>
        </p:txBody>
      </p:sp>
      <p:sp>
        <p:nvSpPr>
          <p:cNvPr id="12" name="Content Placeholder 11">
            <a:extLst>
              <a:ext uri="{FF2B5EF4-FFF2-40B4-BE49-F238E27FC236}">
                <a16:creationId xmlns:a16="http://schemas.microsoft.com/office/drawing/2014/main" id="{D294C97B-DC20-44D0-9688-27AC998BAF98}"/>
              </a:ext>
            </a:extLst>
          </p:cNvPr>
          <p:cNvSpPr>
            <a:spLocks noGrp="1"/>
          </p:cNvSpPr>
          <p:nvPr>
            <p:ph sz="quarter" idx="10"/>
          </p:nvPr>
        </p:nvSpPr>
        <p:spPr/>
        <p:txBody>
          <a:bodyPr/>
          <a:lstStyle/>
          <a:p>
            <a:r>
              <a:rPr lang="en-US" dirty="0"/>
              <a:t>Benefits of Emotional Intelligence</a:t>
            </a:r>
          </a:p>
        </p:txBody>
      </p:sp>
      <p:grpSp>
        <p:nvGrpSpPr>
          <p:cNvPr id="2" name="Group 1">
            <a:extLst>
              <a:ext uri="{FF2B5EF4-FFF2-40B4-BE49-F238E27FC236}">
                <a16:creationId xmlns:a16="http://schemas.microsoft.com/office/drawing/2014/main" id="{CC3B2868-77F9-4E1A-95A9-E1DD500DEC20}"/>
              </a:ext>
            </a:extLst>
          </p:cNvPr>
          <p:cNvGrpSpPr/>
          <p:nvPr/>
        </p:nvGrpSpPr>
        <p:grpSpPr>
          <a:xfrm>
            <a:off x="-23407" y="1600200"/>
            <a:ext cx="7835785" cy="4525963"/>
            <a:chOff x="-23407" y="1600200"/>
            <a:chExt cx="7835785" cy="4525963"/>
          </a:xfrm>
        </p:grpSpPr>
        <p:sp>
          <p:nvSpPr>
            <p:cNvPr id="4" name="Freeform: Shape 3">
              <a:extLst>
                <a:ext uri="{FF2B5EF4-FFF2-40B4-BE49-F238E27FC236}">
                  <a16:creationId xmlns:a16="http://schemas.microsoft.com/office/drawing/2014/main" id="{4D333403-B16C-415D-99E2-EF7CA6DB240C}"/>
                </a:ext>
              </a:extLst>
            </p:cNvPr>
            <p:cNvSpPr/>
            <p:nvPr/>
          </p:nvSpPr>
          <p:spPr>
            <a:xfrm>
              <a:off x="1056735" y="2797769"/>
              <a:ext cx="2153799" cy="2153905"/>
            </a:xfrm>
            <a:custGeom>
              <a:avLst/>
              <a:gdLst>
                <a:gd name="connsiteX0" fmla="*/ 0 w 2153799"/>
                <a:gd name="connsiteY0" fmla="*/ 1076953 h 2153905"/>
                <a:gd name="connsiteX1" fmla="*/ 1076900 w 2153799"/>
                <a:gd name="connsiteY1" fmla="*/ 0 h 2153905"/>
                <a:gd name="connsiteX2" fmla="*/ 2153800 w 2153799"/>
                <a:gd name="connsiteY2" fmla="*/ 1076953 h 2153905"/>
                <a:gd name="connsiteX3" fmla="*/ 1076900 w 2153799"/>
                <a:gd name="connsiteY3" fmla="*/ 2153906 h 2153905"/>
                <a:gd name="connsiteX4" fmla="*/ 0 w 2153799"/>
                <a:gd name="connsiteY4" fmla="*/ 1076953 h 2153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3799" h="2153905">
                  <a:moveTo>
                    <a:pt x="0" y="1076953"/>
                  </a:moveTo>
                  <a:cubicBezTo>
                    <a:pt x="0" y="482168"/>
                    <a:pt x="482145" y="0"/>
                    <a:pt x="1076900" y="0"/>
                  </a:cubicBezTo>
                  <a:cubicBezTo>
                    <a:pt x="1671655" y="0"/>
                    <a:pt x="2153800" y="482168"/>
                    <a:pt x="2153800" y="1076953"/>
                  </a:cubicBezTo>
                  <a:cubicBezTo>
                    <a:pt x="2153800" y="1671738"/>
                    <a:pt x="1671655" y="2153906"/>
                    <a:pt x="1076900" y="2153906"/>
                  </a:cubicBezTo>
                  <a:cubicBezTo>
                    <a:pt x="482145" y="2153906"/>
                    <a:pt x="0" y="1671738"/>
                    <a:pt x="0" y="1076953"/>
                  </a:cubicBez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45897" tIns="345912" rIns="345897" bIns="345912" numCol="1" spcCol="1270" anchor="ctr" anchorCtr="0">
              <a:noAutofit/>
            </a:bodyPr>
            <a:lstStyle/>
            <a:p>
              <a:pPr marL="0" lvl="0" indent="0" algn="ctr" defTabSz="1066800">
                <a:lnSpc>
                  <a:spcPct val="90000"/>
                </a:lnSpc>
                <a:spcBef>
                  <a:spcPct val="0"/>
                </a:spcBef>
                <a:spcAft>
                  <a:spcPct val="35000"/>
                </a:spcAft>
                <a:buNone/>
              </a:pPr>
              <a:r>
                <a:rPr lang="en-US" sz="2400" b="1" kern="1200" dirty="0"/>
                <a:t>Emotion Intelligence</a:t>
              </a:r>
            </a:p>
          </p:txBody>
        </p:sp>
        <p:sp>
          <p:nvSpPr>
            <p:cNvPr id="5" name="Block Arc 4">
              <a:extLst>
                <a:ext uri="{FF2B5EF4-FFF2-40B4-BE49-F238E27FC236}">
                  <a16:creationId xmlns:a16="http://schemas.microsoft.com/office/drawing/2014/main" id="{31DE4E50-3747-471B-B090-6615B0B4F923}"/>
                </a:ext>
              </a:extLst>
            </p:cNvPr>
            <p:cNvSpPr/>
            <p:nvPr/>
          </p:nvSpPr>
          <p:spPr>
            <a:xfrm>
              <a:off x="-23407" y="1600200"/>
              <a:ext cx="4341704" cy="4525963"/>
            </a:xfrm>
            <a:prstGeom prst="blockArc">
              <a:avLst>
                <a:gd name="adj1" fmla="val 17527788"/>
                <a:gd name="adj2" fmla="val 4119114"/>
                <a:gd name="adj3" fmla="val 575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6" name="Oval 5">
              <a:extLst>
                <a:ext uri="{FF2B5EF4-FFF2-40B4-BE49-F238E27FC236}">
                  <a16:creationId xmlns:a16="http://schemas.microsoft.com/office/drawing/2014/main" id="{02E15D36-8E63-4D55-A97F-CAA732ADBD6A}"/>
                </a:ext>
              </a:extLst>
            </p:cNvPr>
            <p:cNvSpPr/>
            <p:nvPr/>
          </p:nvSpPr>
          <p:spPr>
            <a:xfrm>
              <a:off x="3173512" y="1981738"/>
              <a:ext cx="1153798" cy="1154120"/>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E38FDC5F-6C32-45BB-95E9-756A67A82BAE}"/>
                </a:ext>
              </a:extLst>
            </p:cNvPr>
            <p:cNvSpPr/>
            <p:nvPr/>
          </p:nvSpPr>
          <p:spPr>
            <a:xfrm>
              <a:off x="4433801" y="2000295"/>
              <a:ext cx="2370443" cy="1117007"/>
            </a:xfrm>
            <a:custGeom>
              <a:avLst/>
              <a:gdLst>
                <a:gd name="connsiteX0" fmla="*/ 0 w 2370443"/>
                <a:gd name="connsiteY0" fmla="*/ 0 h 1117007"/>
                <a:gd name="connsiteX1" fmla="*/ 2370443 w 2370443"/>
                <a:gd name="connsiteY1" fmla="*/ 0 h 1117007"/>
                <a:gd name="connsiteX2" fmla="*/ 2370443 w 2370443"/>
                <a:gd name="connsiteY2" fmla="*/ 1117007 h 1117007"/>
                <a:gd name="connsiteX3" fmla="*/ 0 w 2370443"/>
                <a:gd name="connsiteY3" fmla="*/ 1117007 h 1117007"/>
                <a:gd name="connsiteX4" fmla="*/ 0 w 2370443"/>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0443" h="1117007">
                  <a:moveTo>
                    <a:pt x="0" y="0"/>
                  </a:moveTo>
                  <a:lnTo>
                    <a:pt x="2370443" y="0"/>
                  </a:lnTo>
                  <a:lnTo>
                    <a:pt x="2370443"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9210" tIns="29210" rIns="29210" bIns="29210" numCol="1" spcCol="1270" anchor="ctr" anchorCtr="0">
              <a:noAutofit/>
            </a:bodyPr>
            <a:lstStyle/>
            <a:p>
              <a:pPr marL="0" lvl="0" indent="0" algn="l" defTabSz="1022350">
                <a:lnSpc>
                  <a:spcPct val="90000"/>
                </a:lnSpc>
                <a:spcBef>
                  <a:spcPct val="0"/>
                </a:spcBef>
                <a:spcAft>
                  <a:spcPct val="10000"/>
                </a:spcAft>
                <a:buNone/>
              </a:pPr>
              <a:r>
                <a:rPr lang="en-US" sz="2300" b="0" kern="1200" dirty="0"/>
                <a:t>Decision-making</a:t>
              </a:r>
            </a:p>
          </p:txBody>
        </p:sp>
        <p:sp>
          <p:nvSpPr>
            <p:cNvPr id="8" name="Oval 7">
              <a:extLst>
                <a:ext uri="{FF2B5EF4-FFF2-40B4-BE49-F238E27FC236}">
                  <a16:creationId xmlns:a16="http://schemas.microsoft.com/office/drawing/2014/main" id="{52A6E699-E709-43C2-A2BD-474A24A03E20}"/>
                </a:ext>
              </a:extLst>
            </p:cNvPr>
            <p:cNvSpPr/>
            <p:nvPr/>
          </p:nvSpPr>
          <p:spPr>
            <a:xfrm>
              <a:off x="3619458" y="3294720"/>
              <a:ext cx="1153798" cy="1154120"/>
            </a:xfrm>
            <a:prstGeom prst="ellipse">
              <a:avLst/>
            </a:prstGeom>
            <a:solidFill>
              <a:schemeClr val="accent2">
                <a:tint val="50000"/>
                <a:hueOff val="2501437"/>
                <a:satOff val="-2237"/>
                <a:lumOff val="6"/>
              </a:schemeClr>
            </a:solidFill>
          </p:spPr>
          <p:style>
            <a:lnRef idx="2">
              <a:schemeClr val="lt1">
                <a:hueOff val="0"/>
                <a:satOff val="0"/>
                <a:lumOff val="0"/>
                <a:alphaOff val="0"/>
              </a:schemeClr>
            </a:lnRef>
            <a:fillRef idx="1">
              <a:scrgbClr r="0" g="0" b="0"/>
            </a:fillRef>
            <a:effectRef idx="0">
              <a:schemeClr val="accent2">
                <a:tint val="50000"/>
                <a:hueOff val="2501437"/>
                <a:satOff val="-2237"/>
                <a:lumOff val="6"/>
                <a:alphaOff val="0"/>
              </a:schemeClr>
            </a:effectRef>
            <a:fontRef idx="minor">
              <a:schemeClr val="lt1">
                <a:hueOff val="0"/>
                <a:satOff val="0"/>
                <a:lumOff val="0"/>
                <a:alphaOff val="0"/>
              </a:schemeClr>
            </a:fontRef>
          </p:style>
        </p:sp>
        <p:sp>
          <p:nvSpPr>
            <p:cNvPr id="9" name="Freeform: Shape 8">
              <a:extLst>
                <a:ext uri="{FF2B5EF4-FFF2-40B4-BE49-F238E27FC236}">
                  <a16:creationId xmlns:a16="http://schemas.microsoft.com/office/drawing/2014/main" id="{3361C49E-D8F7-46B3-91FE-5DB52031200A}"/>
                </a:ext>
              </a:extLst>
            </p:cNvPr>
            <p:cNvSpPr/>
            <p:nvPr/>
          </p:nvSpPr>
          <p:spPr>
            <a:xfrm>
              <a:off x="4880298" y="3311014"/>
              <a:ext cx="2932080" cy="1117007"/>
            </a:xfrm>
            <a:custGeom>
              <a:avLst/>
              <a:gdLst>
                <a:gd name="connsiteX0" fmla="*/ 0 w 2932080"/>
                <a:gd name="connsiteY0" fmla="*/ 0 h 1117007"/>
                <a:gd name="connsiteX1" fmla="*/ 2932080 w 2932080"/>
                <a:gd name="connsiteY1" fmla="*/ 0 h 1117007"/>
                <a:gd name="connsiteX2" fmla="*/ 2932080 w 2932080"/>
                <a:gd name="connsiteY2" fmla="*/ 1117007 h 1117007"/>
                <a:gd name="connsiteX3" fmla="*/ 0 w 2932080"/>
                <a:gd name="connsiteY3" fmla="*/ 1117007 h 1117007"/>
                <a:gd name="connsiteX4" fmla="*/ 0 w 2932080"/>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2080" h="1117007">
                  <a:moveTo>
                    <a:pt x="0" y="0"/>
                  </a:moveTo>
                  <a:lnTo>
                    <a:pt x="2932080" y="0"/>
                  </a:lnTo>
                  <a:lnTo>
                    <a:pt x="2932080"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9210" tIns="29210" rIns="29210" bIns="29210" numCol="1" spcCol="1270" anchor="ctr" anchorCtr="0">
              <a:noAutofit/>
            </a:bodyPr>
            <a:lstStyle/>
            <a:p>
              <a:pPr marL="0" lvl="0" indent="0" algn="l" defTabSz="1022350">
                <a:lnSpc>
                  <a:spcPct val="90000"/>
                </a:lnSpc>
                <a:spcBef>
                  <a:spcPct val="0"/>
                </a:spcBef>
                <a:spcAft>
                  <a:spcPct val="10000"/>
                </a:spcAft>
                <a:buNone/>
              </a:pPr>
              <a:r>
                <a:rPr lang="en-US" sz="2300" b="0" kern="1200" dirty="0"/>
                <a:t>Relationships</a:t>
              </a:r>
            </a:p>
          </p:txBody>
        </p:sp>
        <p:sp>
          <p:nvSpPr>
            <p:cNvPr id="10" name="Oval 9">
              <a:extLst>
                <a:ext uri="{FF2B5EF4-FFF2-40B4-BE49-F238E27FC236}">
                  <a16:creationId xmlns:a16="http://schemas.microsoft.com/office/drawing/2014/main" id="{66EFD18D-AE8A-47DD-A5FA-E0BBE8E4D342}"/>
                </a:ext>
              </a:extLst>
            </p:cNvPr>
            <p:cNvSpPr/>
            <p:nvPr/>
          </p:nvSpPr>
          <p:spPr>
            <a:xfrm>
              <a:off x="3173512" y="4626258"/>
              <a:ext cx="1153798" cy="1154120"/>
            </a:xfrm>
            <a:prstGeom prst="ellipse">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sp>
          <p:nvSpPr>
            <p:cNvPr id="11" name="Freeform: Shape 10">
              <a:extLst>
                <a:ext uri="{FF2B5EF4-FFF2-40B4-BE49-F238E27FC236}">
                  <a16:creationId xmlns:a16="http://schemas.microsoft.com/office/drawing/2014/main" id="{99D23EC8-6BC4-4201-8C2A-545F9D8EBF10}"/>
                </a:ext>
              </a:extLst>
            </p:cNvPr>
            <p:cNvSpPr/>
            <p:nvPr/>
          </p:nvSpPr>
          <p:spPr>
            <a:xfrm>
              <a:off x="4433801" y="4649793"/>
              <a:ext cx="2802505" cy="1117007"/>
            </a:xfrm>
            <a:custGeom>
              <a:avLst/>
              <a:gdLst>
                <a:gd name="connsiteX0" fmla="*/ 0 w 2802505"/>
                <a:gd name="connsiteY0" fmla="*/ 0 h 1117007"/>
                <a:gd name="connsiteX1" fmla="*/ 2802505 w 2802505"/>
                <a:gd name="connsiteY1" fmla="*/ 0 h 1117007"/>
                <a:gd name="connsiteX2" fmla="*/ 2802505 w 2802505"/>
                <a:gd name="connsiteY2" fmla="*/ 1117007 h 1117007"/>
                <a:gd name="connsiteX3" fmla="*/ 0 w 2802505"/>
                <a:gd name="connsiteY3" fmla="*/ 1117007 h 1117007"/>
                <a:gd name="connsiteX4" fmla="*/ 0 w 2802505"/>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2505" h="1117007">
                  <a:moveTo>
                    <a:pt x="0" y="0"/>
                  </a:moveTo>
                  <a:lnTo>
                    <a:pt x="2802505" y="0"/>
                  </a:lnTo>
                  <a:lnTo>
                    <a:pt x="2802505"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9210" tIns="29210" rIns="29210" bIns="29210" numCol="1" spcCol="1270" anchor="ctr" anchorCtr="0">
              <a:noAutofit/>
            </a:bodyPr>
            <a:lstStyle/>
            <a:p>
              <a:pPr marL="0" lvl="0" indent="0" algn="l" defTabSz="1022350">
                <a:lnSpc>
                  <a:spcPct val="90000"/>
                </a:lnSpc>
                <a:spcBef>
                  <a:spcPct val="0"/>
                </a:spcBef>
                <a:spcAft>
                  <a:spcPct val="10000"/>
                </a:spcAft>
                <a:buNone/>
              </a:pPr>
              <a:r>
                <a:rPr lang="en-US" sz="2300" b="0" kern="1200" dirty="0"/>
                <a:t>Health</a:t>
              </a: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endParaRPr lang="en-US" dirty="0"/>
          </a:p>
        </p:txBody>
      </p:sp>
      <p:sp>
        <p:nvSpPr>
          <p:cNvPr id="8" name="Content Placeholder 7">
            <a:extLst>
              <a:ext uri="{FF2B5EF4-FFF2-40B4-BE49-F238E27FC236}">
                <a16:creationId xmlns:a16="http://schemas.microsoft.com/office/drawing/2014/main" id="{3A6060BE-D0A6-412E-B197-80E0A53230A7}"/>
              </a:ext>
            </a:extLst>
          </p:cNvPr>
          <p:cNvSpPr>
            <a:spLocks noGrp="1"/>
          </p:cNvSpPr>
          <p:nvPr>
            <p:ph sz="quarter" idx="10"/>
          </p:nvPr>
        </p:nvSpPr>
        <p:spPr/>
        <p:txBody>
          <a:bodyPr/>
          <a:lstStyle/>
          <a:p>
            <a:r>
              <a:rPr lang="en-US" dirty="0"/>
              <a:t>Articulate your Emotions Using Language</a:t>
            </a:r>
          </a:p>
        </p:txBody>
      </p:sp>
      <p:grpSp>
        <p:nvGrpSpPr>
          <p:cNvPr id="3" name="Group 2">
            <a:extLst>
              <a:ext uri="{FF2B5EF4-FFF2-40B4-BE49-F238E27FC236}">
                <a16:creationId xmlns:a16="http://schemas.microsoft.com/office/drawing/2014/main" id="{D54F025D-B28A-40EF-9855-06A16832ED9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2E07A585-6F73-4B15-847B-CA8676C4038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Emotions will never go away</a:t>
              </a:r>
            </a:p>
          </p:txBody>
        </p:sp>
        <p:sp>
          <p:nvSpPr>
            <p:cNvPr id="6" name="Freeform: Shape 5">
              <a:extLst>
                <a:ext uri="{FF2B5EF4-FFF2-40B4-BE49-F238E27FC236}">
                  <a16:creationId xmlns:a16="http://schemas.microsoft.com/office/drawing/2014/main" id="{43A4BED1-BD9B-4671-A524-635EDD78D60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Understand them</a:t>
              </a:r>
            </a:p>
          </p:txBody>
        </p:sp>
        <p:sp>
          <p:nvSpPr>
            <p:cNvPr id="7" name="Freeform: Shape 6">
              <a:extLst>
                <a:ext uri="{FF2B5EF4-FFF2-40B4-BE49-F238E27FC236}">
                  <a16:creationId xmlns:a16="http://schemas.microsoft.com/office/drawing/2014/main" id="{6E81CE13-BF87-4C1E-A16F-68976D5B6D7C}"/>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Effective and efficient manner</a:t>
              </a: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terms Social management and responsibility DOES NOT refer to a group or organization’s participation in:</a:t>
            </a:r>
          </a:p>
          <a:p>
            <a:pPr lvl="1">
              <a:lnSpc>
                <a:spcPct val="115000"/>
              </a:lnSpc>
              <a:spcBef>
                <a:spcPts val="0"/>
              </a:spcBef>
              <a:spcAft>
                <a:spcPts val="0"/>
              </a:spcAft>
              <a:buFont typeface="+mj-lt"/>
              <a:buAutoNum type="alphaLcParenR"/>
            </a:pPr>
            <a:r>
              <a:rPr lang="en-US" dirty="0">
                <a:ea typeface="Times New Roman"/>
                <a:cs typeface="Times New Roman"/>
              </a:rPr>
              <a:t>Environmental issues outside the organization</a:t>
            </a:r>
          </a:p>
          <a:p>
            <a:pPr lvl="1">
              <a:lnSpc>
                <a:spcPct val="115000"/>
              </a:lnSpc>
              <a:spcBef>
                <a:spcPts val="0"/>
              </a:spcBef>
              <a:spcAft>
                <a:spcPts val="0"/>
              </a:spcAft>
              <a:buFont typeface="+mj-lt"/>
              <a:buAutoNum type="alphaLcParenR"/>
            </a:pPr>
            <a:r>
              <a:rPr lang="en-US" dirty="0">
                <a:ea typeface="Times New Roman"/>
                <a:cs typeface="Times New Roman"/>
              </a:rPr>
              <a:t>Financial issues outside the organization</a:t>
            </a:r>
          </a:p>
          <a:p>
            <a:pPr lvl="1">
              <a:lnSpc>
                <a:spcPct val="115000"/>
              </a:lnSpc>
              <a:spcBef>
                <a:spcPts val="0"/>
              </a:spcBef>
              <a:spcAft>
                <a:spcPts val="0"/>
              </a:spcAft>
              <a:buFont typeface="+mj-lt"/>
              <a:buAutoNum type="alphaLcParenR"/>
            </a:pPr>
            <a:r>
              <a:rPr lang="en-US" dirty="0">
                <a:ea typeface="Times New Roman"/>
                <a:cs typeface="Times New Roman"/>
              </a:rPr>
              <a:t>Ethical issues outside the organization</a:t>
            </a:r>
          </a:p>
          <a:p>
            <a:pPr lvl="1">
              <a:lnSpc>
                <a:spcPct val="115000"/>
              </a:lnSpc>
              <a:spcBef>
                <a:spcPts val="0"/>
              </a:spcBef>
              <a:spcAft>
                <a:spcPts val="1000"/>
              </a:spcAft>
              <a:buFont typeface="+mj-lt"/>
              <a:buAutoNum type="alphaLcParenR"/>
            </a:pPr>
            <a:r>
              <a:rPr lang="en-US" dirty="0">
                <a:ea typeface="Times New Roman"/>
                <a:cs typeface="Times New Roman"/>
              </a:rPr>
              <a:t>Social issues outside the organization</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‘Outside the organization’ DOES NOT refer to:</a:t>
            </a:r>
          </a:p>
          <a:p>
            <a:pPr lvl="1">
              <a:lnSpc>
                <a:spcPct val="115000"/>
              </a:lnSpc>
              <a:spcBef>
                <a:spcPts val="0"/>
              </a:spcBef>
              <a:spcAft>
                <a:spcPts val="0"/>
              </a:spcAft>
              <a:buFont typeface="+mj-lt"/>
              <a:buAutoNum type="alphaLcParenR"/>
            </a:pPr>
            <a:r>
              <a:rPr lang="en-US" dirty="0">
                <a:ea typeface="Times New Roman"/>
                <a:cs typeface="Times New Roman"/>
              </a:rPr>
              <a:t>Country level</a:t>
            </a:r>
          </a:p>
          <a:p>
            <a:pPr lvl="1">
              <a:lnSpc>
                <a:spcPct val="115000"/>
              </a:lnSpc>
              <a:spcBef>
                <a:spcPts val="0"/>
              </a:spcBef>
              <a:spcAft>
                <a:spcPts val="0"/>
              </a:spcAft>
              <a:buFont typeface="+mj-lt"/>
              <a:buAutoNum type="alphaLcParenR"/>
            </a:pPr>
            <a:r>
              <a:rPr lang="en-US" dirty="0">
                <a:ea typeface="Times New Roman"/>
                <a:cs typeface="Times New Roman"/>
              </a:rPr>
              <a:t>Business to business level</a:t>
            </a:r>
          </a:p>
          <a:p>
            <a:pPr lvl="1">
              <a:lnSpc>
                <a:spcPct val="115000"/>
              </a:lnSpc>
              <a:spcBef>
                <a:spcPts val="0"/>
              </a:spcBef>
              <a:spcAft>
                <a:spcPts val="0"/>
              </a:spcAft>
              <a:buFont typeface="+mj-lt"/>
              <a:buAutoNum type="alphaLcParenR"/>
            </a:pPr>
            <a:r>
              <a:rPr lang="en-US" dirty="0">
                <a:ea typeface="Times New Roman"/>
                <a:cs typeface="Times New Roman"/>
              </a:rPr>
              <a:t>The individual development of the members within the organization</a:t>
            </a:r>
          </a:p>
          <a:p>
            <a:pPr lvl="1">
              <a:lnSpc>
                <a:spcPct val="115000"/>
              </a:lnSpc>
              <a:spcBef>
                <a:spcPts val="0"/>
              </a:spcBef>
              <a:spcAft>
                <a:spcPts val="1000"/>
              </a:spcAft>
              <a:buFont typeface="+mj-lt"/>
              <a:buAutoNum type="alphaLcParenR"/>
            </a:pPr>
            <a:r>
              <a:rPr lang="en-US" dirty="0">
                <a:ea typeface="Times New Roman"/>
                <a:cs typeface="Times New Roman"/>
              </a:rPr>
              <a:t>Personal level of the members within the organization</a:t>
            </a:r>
          </a:p>
        </p:txBody>
      </p:sp>
    </p:spTree>
    <p:extLst>
      <p:ext uri="{BB962C8B-B14F-4D97-AF65-F5344CB8AC3E}">
        <p14:creationId xmlns:p14="http://schemas.microsoft.com/office/powerpoint/2010/main" val="199771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36031735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According to the </a:t>
            </a:r>
            <a:r>
              <a:rPr lang="en-US" dirty="0">
                <a:solidFill>
                  <a:srgbClr val="000000"/>
                </a:solidFill>
                <a:ea typeface="Times New Roman"/>
                <a:cs typeface="Times New Roman"/>
              </a:rPr>
              <a:t>Mayer-Salovey definition, emotional intelligence IS NOT ability to: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Perceive emotions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Understand emotions and emotional knowledge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Manipulate using the emotions</a:t>
            </a:r>
          </a:p>
          <a:p>
            <a:pPr lvl="1">
              <a:lnSpc>
                <a:spcPct val="115000"/>
              </a:lnSpc>
              <a:spcBef>
                <a:spcPts val="0"/>
              </a:spcBef>
              <a:spcAft>
                <a:spcPts val="1000"/>
              </a:spcAft>
              <a:buFont typeface="+mj-lt"/>
              <a:buAutoNum type="alphaLcParenR"/>
            </a:pPr>
            <a:r>
              <a:rPr lang="en-US" dirty="0">
                <a:ea typeface="Times New Roman"/>
                <a:cs typeface="Times New Roman"/>
              </a:rPr>
              <a:t>reflectively regulate emotions</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key benefits of the emotional intelligence?</a:t>
            </a:r>
          </a:p>
          <a:p>
            <a:pPr lvl="1">
              <a:lnSpc>
                <a:spcPct val="115000"/>
              </a:lnSpc>
              <a:spcBef>
                <a:spcPts val="0"/>
              </a:spcBef>
              <a:spcAft>
                <a:spcPts val="0"/>
              </a:spcAft>
              <a:buFont typeface="+mj-lt"/>
              <a:buAutoNum type="alphaLcParenR"/>
            </a:pPr>
            <a:r>
              <a:rPr lang="en-US" dirty="0">
                <a:ea typeface="Times New Roman"/>
                <a:cs typeface="Times New Roman"/>
              </a:rPr>
              <a:t>Health</a:t>
            </a:r>
          </a:p>
          <a:p>
            <a:pPr lvl="1">
              <a:lnSpc>
                <a:spcPct val="115000"/>
              </a:lnSpc>
              <a:spcBef>
                <a:spcPts val="0"/>
              </a:spcBef>
              <a:spcAft>
                <a:spcPts val="0"/>
              </a:spcAft>
              <a:buFont typeface="+mj-lt"/>
              <a:buAutoNum type="alphaLcParenR"/>
            </a:pPr>
            <a:r>
              <a:rPr lang="en-US" dirty="0">
                <a:ea typeface="Times New Roman"/>
                <a:cs typeface="Times New Roman"/>
              </a:rPr>
              <a:t>Decision making</a:t>
            </a:r>
          </a:p>
          <a:p>
            <a:pPr lvl="1">
              <a:lnSpc>
                <a:spcPct val="115000"/>
              </a:lnSpc>
              <a:spcBef>
                <a:spcPts val="0"/>
              </a:spcBef>
              <a:spcAft>
                <a:spcPts val="0"/>
              </a:spcAft>
              <a:buFont typeface="+mj-lt"/>
              <a:buAutoNum type="alphaLcParenR"/>
            </a:pPr>
            <a:r>
              <a:rPr lang="en-US" dirty="0">
                <a:ea typeface="Times New Roman"/>
                <a:cs typeface="Times New Roman"/>
              </a:rPr>
              <a:t>Money making</a:t>
            </a:r>
          </a:p>
          <a:p>
            <a:pPr lvl="1">
              <a:lnSpc>
                <a:spcPct val="115000"/>
              </a:lnSpc>
              <a:spcBef>
                <a:spcPts val="0"/>
              </a:spcBef>
              <a:spcAft>
                <a:spcPts val="1000"/>
              </a:spcAft>
              <a:buFont typeface="+mj-lt"/>
              <a:buAutoNum type="alphaLcParenR"/>
            </a:pPr>
            <a:r>
              <a:rPr lang="en-US" dirty="0">
                <a:ea typeface="Times New Roman"/>
                <a:cs typeface="Times New Roman"/>
              </a:rPr>
              <a:t>Relationships</a:t>
            </a:r>
          </a:p>
          <a:p>
            <a:endParaRPr lang="en-US" dirty="0"/>
          </a:p>
        </p:txBody>
      </p:sp>
    </p:spTree>
    <p:extLst>
      <p:ext uri="{BB962C8B-B14F-4D97-AF65-F5344CB8AC3E}">
        <p14:creationId xmlns:p14="http://schemas.microsoft.com/office/powerpoint/2010/main" val="13201870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Emotions are a valid excuse at workplace</a:t>
            </a:r>
          </a:p>
          <a:p>
            <a:pPr lvl="1">
              <a:lnSpc>
                <a:spcPct val="115000"/>
              </a:lnSpc>
              <a:spcBef>
                <a:spcPts val="0"/>
              </a:spcBef>
              <a:spcAft>
                <a:spcPts val="0"/>
              </a:spcAft>
              <a:buFont typeface="+mj-lt"/>
              <a:buAutoNum type="alphaLcParenR"/>
            </a:pPr>
            <a:r>
              <a:rPr lang="en-US" dirty="0">
                <a:ea typeface="Times New Roman"/>
                <a:cs typeface="Times New Roman"/>
              </a:rPr>
              <a:t>Emotions must be suppressed at workplace</a:t>
            </a:r>
          </a:p>
          <a:p>
            <a:pPr lvl="1">
              <a:lnSpc>
                <a:spcPct val="115000"/>
              </a:lnSpc>
              <a:spcBef>
                <a:spcPts val="0"/>
              </a:spcBef>
              <a:spcAft>
                <a:spcPts val="0"/>
              </a:spcAft>
              <a:buFont typeface="+mj-lt"/>
              <a:buAutoNum type="alphaLcParenR"/>
            </a:pPr>
            <a:r>
              <a:rPr lang="en-US" dirty="0">
                <a:ea typeface="Times New Roman"/>
                <a:cs typeface="Times New Roman"/>
              </a:rPr>
              <a:t>Emotions are sometimes appropriate for the workplace</a:t>
            </a:r>
          </a:p>
          <a:p>
            <a:pPr lvl="1">
              <a:lnSpc>
                <a:spcPct val="115000"/>
              </a:lnSpc>
              <a:spcBef>
                <a:spcPts val="0"/>
              </a:spcBef>
              <a:spcAft>
                <a:spcPts val="1000"/>
              </a:spcAft>
              <a:buFont typeface="+mj-lt"/>
              <a:buAutoNum type="alphaLcParenR"/>
            </a:pPr>
            <a:r>
              <a:rPr lang="en-US" dirty="0">
                <a:ea typeface="Times New Roman"/>
                <a:cs typeface="Times New Roman"/>
              </a:rPr>
              <a:t>Emotions are certainly not appropriate for the workplace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final step of understanding the emotions?</a:t>
            </a:r>
          </a:p>
          <a:p>
            <a:pPr lvl="1">
              <a:lnSpc>
                <a:spcPct val="115000"/>
              </a:lnSpc>
              <a:spcBef>
                <a:spcPts val="0"/>
              </a:spcBef>
              <a:spcAft>
                <a:spcPts val="0"/>
              </a:spcAft>
              <a:buFont typeface="+mj-lt"/>
              <a:buAutoNum type="alphaLcParenR"/>
            </a:pPr>
            <a:r>
              <a:rPr lang="en-US" dirty="0">
                <a:ea typeface="Times New Roman"/>
                <a:cs typeface="Times New Roman"/>
              </a:rPr>
              <a:t>Changing them</a:t>
            </a:r>
          </a:p>
          <a:p>
            <a:pPr lvl="1">
              <a:lnSpc>
                <a:spcPct val="115000"/>
              </a:lnSpc>
              <a:spcBef>
                <a:spcPts val="0"/>
              </a:spcBef>
              <a:spcAft>
                <a:spcPts val="0"/>
              </a:spcAft>
              <a:buFont typeface="+mj-lt"/>
              <a:buAutoNum type="alphaLcParenR"/>
            </a:pPr>
            <a:r>
              <a:rPr lang="en-US" dirty="0">
                <a:ea typeface="Times New Roman"/>
                <a:cs typeface="Times New Roman"/>
              </a:rPr>
              <a:t>Suppressing them</a:t>
            </a:r>
          </a:p>
          <a:p>
            <a:pPr lvl="1">
              <a:lnSpc>
                <a:spcPct val="115000"/>
              </a:lnSpc>
              <a:spcBef>
                <a:spcPts val="0"/>
              </a:spcBef>
              <a:spcAft>
                <a:spcPts val="0"/>
              </a:spcAft>
              <a:buFont typeface="+mj-lt"/>
              <a:buAutoNum type="alphaLcParenR"/>
            </a:pPr>
            <a:r>
              <a:rPr lang="en-US" dirty="0">
                <a:ea typeface="Times New Roman"/>
                <a:cs typeface="Times New Roman"/>
              </a:rPr>
              <a:t>Sharing them via constructive conversation</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8159382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terms Social management and responsibility DOES NOT refer to a group or organization’s participation in:</a:t>
            </a:r>
          </a:p>
          <a:p>
            <a:pPr lvl="1">
              <a:lnSpc>
                <a:spcPct val="115000"/>
              </a:lnSpc>
              <a:spcBef>
                <a:spcPts val="0"/>
              </a:spcBef>
              <a:spcAft>
                <a:spcPts val="0"/>
              </a:spcAft>
              <a:buFont typeface="+mj-lt"/>
              <a:buAutoNum type="alphaLcParenR"/>
            </a:pPr>
            <a:r>
              <a:rPr lang="en-US" dirty="0">
                <a:ea typeface="Times New Roman"/>
                <a:cs typeface="Times New Roman"/>
              </a:rPr>
              <a:t>Environmental issues outside the organization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issues outside the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Ethical issues outside the organization</a:t>
            </a:r>
          </a:p>
          <a:p>
            <a:pPr lvl="1">
              <a:lnSpc>
                <a:spcPct val="115000"/>
              </a:lnSpc>
              <a:spcBef>
                <a:spcPts val="0"/>
              </a:spcBef>
              <a:spcAft>
                <a:spcPts val="1000"/>
              </a:spcAft>
              <a:buFont typeface="+mj-lt"/>
              <a:buAutoNum type="alphaLcParenR"/>
            </a:pPr>
            <a:r>
              <a:rPr lang="en-US" dirty="0">
                <a:ea typeface="Times New Roman"/>
                <a:cs typeface="Times New Roman"/>
              </a:rPr>
              <a:t>Social issues outside the organization</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‘Outside the organization’ DOES NOT refer to:</a:t>
            </a:r>
          </a:p>
          <a:p>
            <a:pPr lvl="1">
              <a:lnSpc>
                <a:spcPct val="115000"/>
              </a:lnSpc>
              <a:spcBef>
                <a:spcPts val="0"/>
              </a:spcBef>
              <a:spcAft>
                <a:spcPts val="0"/>
              </a:spcAft>
              <a:buFont typeface="+mj-lt"/>
              <a:buAutoNum type="alphaLcParenR"/>
            </a:pPr>
            <a:r>
              <a:rPr lang="en-US" dirty="0">
                <a:ea typeface="Times New Roman"/>
                <a:cs typeface="Times New Roman"/>
              </a:rPr>
              <a:t>Country level</a:t>
            </a:r>
          </a:p>
          <a:p>
            <a:pPr lvl="1">
              <a:lnSpc>
                <a:spcPct val="115000"/>
              </a:lnSpc>
              <a:spcBef>
                <a:spcPts val="0"/>
              </a:spcBef>
              <a:spcAft>
                <a:spcPts val="0"/>
              </a:spcAft>
              <a:buFont typeface="+mj-lt"/>
              <a:buAutoNum type="alphaLcParenR"/>
            </a:pPr>
            <a:r>
              <a:rPr lang="en-US" dirty="0">
                <a:ea typeface="Times New Roman"/>
                <a:cs typeface="Times New Roman"/>
              </a:rPr>
              <a:t>Business to business level</a:t>
            </a:r>
          </a:p>
          <a:p>
            <a:pPr lvl="1">
              <a:lnSpc>
                <a:spcPct val="115000"/>
              </a:lnSpc>
              <a:spcBef>
                <a:spcPts val="0"/>
              </a:spcBef>
              <a:spcAft>
                <a:spcPts val="0"/>
              </a:spcAft>
              <a:buFont typeface="+mj-lt"/>
              <a:buAutoNum type="alphaLcParenR"/>
            </a:pPr>
            <a:r>
              <a:rPr lang="en-US" dirty="0">
                <a:ea typeface="Times New Roman"/>
                <a:cs typeface="Times New Roman"/>
              </a:rPr>
              <a:t>The individual development of the members within the organization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Personal level of the members within the organization</a:t>
            </a:r>
            <a:endParaRPr lang="en-US" dirty="0">
              <a:ea typeface="Times New Roman"/>
              <a:cs typeface="Times New Roman"/>
            </a:endParaRPr>
          </a:p>
        </p:txBody>
      </p:sp>
    </p:spTree>
    <p:extLst>
      <p:ext uri="{BB962C8B-B14F-4D97-AF65-F5344CB8AC3E}">
        <p14:creationId xmlns:p14="http://schemas.microsoft.com/office/powerpoint/2010/main" val="12593676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According to the </a:t>
            </a:r>
            <a:r>
              <a:rPr lang="en-US" dirty="0">
                <a:solidFill>
                  <a:srgbClr val="000000"/>
                </a:solidFill>
                <a:ea typeface="Times New Roman"/>
                <a:cs typeface="Times New Roman"/>
              </a:rPr>
              <a:t>Mayer-Salovey definition, emotional intelligence IS NOT ability to: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Perceive emotions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Understand emotions and emotional knowledge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Manipulate using the emotions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000000"/>
                </a:solidFill>
                <a:ea typeface="Times New Roman"/>
                <a:cs typeface="Times New Roman"/>
              </a:rPr>
              <a:t>reflectively regulate emotions</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key benefits of the emotional intelligence?</a:t>
            </a:r>
          </a:p>
          <a:p>
            <a:pPr lvl="1">
              <a:lnSpc>
                <a:spcPct val="115000"/>
              </a:lnSpc>
              <a:spcBef>
                <a:spcPts val="0"/>
              </a:spcBef>
              <a:spcAft>
                <a:spcPts val="0"/>
              </a:spcAft>
              <a:buFont typeface="+mj-lt"/>
              <a:buAutoNum type="alphaLcParenR"/>
            </a:pPr>
            <a:r>
              <a:rPr lang="en-US" dirty="0">
                <a:ea typeface="Times New Roman"/>
                <a:cs typeface="Times New Roman"/>
              </a:rPr>
              <a:t>Health</a:t>
            </a:r>
          </a:p>
          <a:p>
            <a:pPr lvl="1">
              <a:lnSpc>
                <a:spcPct val="115000"/>
              </a:lnSpc>
              <a:spcBef>
                <a:spcPts val="0"/>
              </a:spcBef>
              <a:spcAft>
                <a:spcPts val="0"/>
              </a:spcAft>
              <a:buFont typeface="+mj-lt"/>
              <a:buAutoNum type="alphaLcParenR"/>
            </a:pPr>
            <a:r>
              <a:rPr lang="en-US" dirty="0">
                <a:ea typeface="Times New Roman"/>
                <a:cs typeface="Times New Roman"/>
              </a:rPr>
              <a:t>Decision making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Money making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Relationships</a:t>
            </a:r>
          </a:p>
          <a:p>
            <a:endParaRPr lang="en-US" dirty="0"/>
          </a:p>
        </p:txBody>
      </p:sp>
    </p:spTree>
    <p:extLst>
      <p:ext uri="{BB962C8B-B14F-4D97-AF65-F5344CB8AC3E}">
        <p14:creationId xmlns:p14="http://schemas.microsoft.com/office/powerpoint/2010/main" val="21732283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Emotions are a valid excuse at workplace</a:t>
            </a:r>
          </a:p>
          <a:p>
            <a:pPr lvl="1">
              <a:lnSpc>
                <a:spcPct val="115000"/>
              </a:lnSpc>
              <a:spcBef>
                <a:spcPts val="0"/>
              </a:spcBef>
              <a:spcAft>
                <a:spcPts val="0"/>
              </a:spcAft>
              <a:buFont typeface="+mj-lt"/>
              <a:buAutoNum type="alphaLcParenR"/>
            </a:pPr>
            <a:r>
              <a:rPr lang="en-US" dirty="0">
                <a:ea typeface="Times New Roman"/>
                <a:cs typeface="Times New Roman"/>
              </a:rPr>
              <a:t>Emotions must be suppressed at workplace</a:t>
            </a:r>
          </a:p>
          <a:p>
            <a:pPr lvl="1">
              <a:lnSpc>
                <a:spcPct val="115000"/>
              </a:lnSpc>
              <a:spcBef>
                <a:spcPts val="0"/>
              </a:spcBef>
              <a:spcAft>
                <a:spcPts val="0"/>
              </a:spcAft>
              <a:buFont typeface="+mj-lt"/>
              <a:buAutoNum type="alphaLcParenR"/>
            </a:pPr>
            <a:r>
              <a:rPr lang="en-US" dirty="0">
                <a:ea typeface="Times New Roman"/>
                <a:cs typeface="Times New Roman"/>
              </a:rPr>
              <a:t>Emotions are sometimes appropriate for the workplace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Emotions are certainly not appropriate for the workplace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final step of understanding the emotions?</a:t>
            </a:r>
          </a:p>
          <a:p>
            <a:pPr lvl="1">
              <a:lnSpc>
                <a:spcPct val="115000"/>
              </a:lnSpc>
              <a:spcBef>
                <a:spcPts val="0"/>
              </a:spcBef>
              <a:spcAft>
                <a:spcPts val="0"/>
              </a:spcAft>
              <a:buFont typeface="+mj-lt"/>
              <a:buAutoNum type="alphaLcParenR"/>
            </a:pPr>
            <a:r>
              <a:rPr lang="en-US" dirty="0">
                <a:ea typeface="Times New Roman"/>
                <a:cs typeface="Times New Roman"/>
              </a:rPr>
              <a:t>Changing them</a:t>
            </a:r>
          </a:p>
          <a:p>
            <a:pPr lvl="1">
              <a:lnSpc>
                <a:spcPct val="115000"/>
              </a:lnSpc>
              <a:spcBef>
                <a:spcPts val="0"/>
              </a:spcBef>
              <a:spcAft>
                <a:spcPts val="0"/>
              </a:spcAft>
              <a:buFont typeface="+mj-lt"/>
              <a:buAutoNum type="alphaLcParenR"/>
            </a:pPr>
            <a:r>
              <a:rPr lang="en-US" dirty="0">
                <a:ea typeface="Times New Roman"/>
                <a:cs typeface="Times New Roman"/>
              </a:rPr>
              <a:t>Suppressing them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Sharing them via constructive conversation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9252896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a:bodyPr>
          <a:lstStyle/>
          <a:p>
            <a:pPr eaLnBrk="1" hangingPunct="1">
              <a:defRPr/>
            </a:pPr>
            <a:r>
              <a:rPr lang="en-CA" dirty="0"/>
              <a:t>Module </a:t>
            </a:r>
            <a:r>
              <a:rPr lang="en-US" dirty="0"/>
              <a:t>Seven: Tools to Regulate Your Emotions</a:t>
            </a:r>
            <a:endParaRPr lang="en-CA" dirty="0"/>
          </a:p>
        </p:txBody>
      </p:sp>
      <p:sp>
        <p:nvSpPr>
          <p:cNvPr id="2867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The sign of intelligent people is their ability to control emotions by the application of reason.</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Marya Mannes</a:t>
            </a:r>
            <a:endParaRPr lang="en-US" sz="1400" b="1" dirty="0">
              <a:cs typeface="Times New Roman" pitchFamily="18" charset="0"/>
            </a:endParaRPr>
          </a:p>
          <a:p>
            <a:pPr eaLnBrk="1" hangingPunct="1"/>
            <a:endParaRPr lang="en-CA" sz="1800" dirty="0"/>
          </a:p>
        </p:txBody>
      </p:sp>
      <p:sp>
        <p:nvSpPr>
          <p:cNvPr id="28675" name="Content Placeholder 3"/>
          <p:cNvSpPr>
            <a:spLocks noGrp="1"/>
          </p:cNvSpPr>
          <p:nvPr>
            <p:ph idx="4294967295"/>
          </p:nvPr>
        </p:nvSpPr>
        <p:spPr>
          <a:xfrm>
            <a:off x="0" y="1600200"/>
            <a:ext cx="6400800" cy="4525963"/>
          </a:xfrm>
        </p:spPr>
        <p:txBody>
          <a:bodyPr/>
          <a:lstStyle/>
          <a:p>
            <a:br>
              <a:rPr lang="en-US" dirty="0"/>
            </a:br>
            <a:endParaRPr lang="en-CA" dirty="0"/>
          </a:p>
        </p:txBody>
      </p:sp>
      <p:sp>
        <p:nvSpPr>
          <p:cNvPr id="2" name="Rectangle 1">
            <a:extLst>
              <a:ext uri="{FF2B5EF4-FFF2-40B4-BE49-F238E27FC236}">
                <a16:creationId xmlns:a16="http://schemas.microsoft.com/office/drawing/2014/main" id="{5BCFAC42-DD50-4A91-BFF4-0ACC583CA03A}"/>
              </a:ext>
            </a:extLst>
          </p:cNvPr>
          <p:cNvSpPr/>
          <p:nvPr/>
        </p:nvSpPr>
        <p:spPr>
          <a:xfrm>
            <a:off x="9134100" y="4221088"/>
            <a:ext cx="4572000" cy="2031325"/>
          </a:xfrm>
          <a:prstGeom prst="rect">
            <a:avLst/>
          </a:prstGeom>
        </p:spPr>
        <p:txBody>
          <a:bodyPr>
            <a:spAutoFit/>
          </a:bodyPr>
          <a:lstStyle/>
          <a:p>
            <a:r>
              <a:rPr lang="en-US" dirty="0"/>
              <a:t>The ability to keep your emotions under control requires more than a willing heart. Understanding a situation through the eyes of another and strengthening self-management and self-awareness skills are tools that can be used in your quest to regulate your emotions.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pPr eaLnBrk="1" hangingPunct="1"/>
            <a:endParaRPr lang="en-CA" dirty="0"/>
          </a:p>
        </p:txBody>
      </p:sp>
      <p:sp>
        <p:nvSpPr>
          <p:cNvPr id="10" name="Content Placeholder 9">
            <a:extLst>
              <a:ext uri="{FF2B5EF4-FFF2-40B4-BE49-F238E27FC236}">
                <a16:creationId xmlns:a16="http://schemas.microsoft.com/office/drawing/2014/main" id="{027527FF-C348-4DC8-B4DC-9ACD60EBF568}"/>
              </a:ext>
            </a:extLst>
          </p:cNvPr>
          <p:cNvSpPr>
            <a:spLocks noGrp="1"/>
          </p:cNvSpPr>
          <p:nvPr>
            <p:ph sz="quarter" idx="10"/>
          </p:nvPr>
        </p:nvSpPr>
        <p:spPr/>
        <p:txBody>
          <a:bodyPr/>
          <a:lstStyle/>
          <a:p>
            <a:r>
              <a:rPr lang="en-US" dirty="0"/>
              <a:t>Seeing the Other Side</a:t>
            </a:r>
          </a:p>
        </p:txBody>
      </p:sp>
      <p:grpSp>
        <p:nvGrpSpPr>
          <p:cNvPr id="2" name="Group 1">
            <a:extLst>
              <a:ext uri="{FF2B5EF4-FFF2-40B4-BE49-F238E27FC236}">
                <a16:creationId xmlns:a16="http://schemas.microsoft.com/office/drawing/2014/main" id="{5872F5F3-C9D8-4C9D-B904-4863BA97F27E}"/>
              </a:ext>
            </a:extLst>
          </p:cNvPr>
          <p:cNvGrpSpPr/>
          <p:nvPr/>
        </p:nvGrpSpPr>
        <p:grpSpPr>
          <a:xfrm>
            <a:off x="2329755" y="1600552"/>
            <a:ext cx="4484488" cy="4525257"/>
            <a:chOff x="2329755" y="1600552"/>
            <a:chExt cx="4484488" cy="4525257"/>
          </a:xfrm>
        </p:grpSpPr>
        <p:sp>
          <p:nvSpPr>
            <p:cNvPr id="4" name="Freeform: Shape 3">
              <a:extLst>
                <a:ext uri="{FF2B5EF4-FFF2-40B4-BE49-F238E27FC236}">
                  <a16:creationId xmlns:a16="http://schemas.microsoft.com/office/drawing/2014/main" id="{333FE941-474E-4FED-AA47-94F7A168A212}"/>
                </a:ext>
              </a:extLst>
            </p:cNvPr>
            <p:cNvSpPr/>
            <p:nvPr/>
          </p:nvSpPr>
          <p:spPr>
            <a:xfrm>
              <a:off x="3809636" y="1600552"/>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Ask other people</a:t>
              </a:r>
            </a:p>
          </p:txBody>
        </p:sp>
        <p:sp>
          <p:nvSpPr>
            <p:cNvPr id="5" name="Rectangle 4">
              <a:extLst>
                <a:ext uri="{FF2B5EF4-FFF2-40B4-BE49-F238E27FC236}">
                  <a16:creationId xmlns:a16="http://schemas.microsoft.com/office/drawing/2014/main" id="{4C660163-4637-478F-9B0E-F208AFA2B80A}"/>
                </a:ext>
              </a:extLst>
            </p:cNvPr>
            <p:cNvSpPr/>
            <p:nvPr/>
          </p:nvSpPr>
          <p:spPr>
            <a:xfrm>
              <a:off x="2329755" y="1600552"/>
              <a:ext cx="1345346" cy="1358936"/>
            </a:xfrm>
            <a:prstGeom prst="rect">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F4BD15C1-8AA8-4CEA-93A6-A0DA146DEE11}"/>
                </a:ext>
              </a:extLst>
            </p:cNvPr>
            <p:cNvSpPr/>
            <p:nvPr/>
          </p:nvSpPr>
          <p:spPr>
            <a:xfrm>
              <a:off x="2329755" y="318371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Honest look at yourself</a:t>
              </a:r>
            </a:p>
          </p:txBody>
        </p:sp>
        <p:sp>
          <p:nvSpPr>
            <p:cNvPr id="7" name="Rectangle 6">
              <a:extLst>
                <a:ext uri="{FF2B5EF4-FFF2-40B4-BE49-F238E27FC236}">
                  <a16:creationId xmlns:a16="http://schemas.microsoft.com/office/drawing/2014/main" id="{103B27C5-B63E-4876-9B41-4E776EBF2FCC}"/>
                </a:ext>
              </a:extLst>
            </p:cNvPr>
            <p:cNvSpPr/>
            <p:nvPr/>
          </p:nvSpPr>
          <p:spPr>
            <a:xfrm>
              <a:off x="5468897" y="3183713"/>
              <a:ext cx="1345346" cy="1358936"/>
            </a:xfrm>
            <a:prstGeom prst="rect">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E9204881-FA39-40BC-9E08-ED1DCCCB74EB}"/>
                </a:ext>
              </a:extLst>
            </p:cNvPr>
            <p:cNvSpPr/>
            <p:nvPr/>
          </p:nvSpPr>
          <p:spPr>
            <a:xfrm>
              <a:off x="3809636" y="476687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Valuable tool</a:t>
              </a:r>
            </a:p>
          </p:txBody>
        </p:sp>
        <p:sp>
          <p:nvSpPr>
            <p:cNvPr id="9" name="Rectangle 8">
              <a:extLst>
                <a:ext uri="{FF2B5EF4-FFF2-40B4-BE49-F238E27FC236}">
                  <a16:creationId xmlns:a16="http://schemas.microsoft.com/office/drawing/2014/main" id="{AF951105-923F-4187-8EAE-A66E66469802}"/>
                </a:ext>
              </a:extLst>
            </p:cNvPr>
            <p:cNvSpPr/>
            <p:nvPr/>
          </p:nvSpPr>
          <p:spPr>
            <a:xfrm>
              <a:off x="2329755" y="4766873"/>
              <a:ext cx="1345346" cy="1358936"/>
            </a:xfrm>
            <a:prstGeom prst="rect">
              <a:avLst/>
            </a:prstGeom>
            <a:solidFill>
              <a:schemeClr val="accent3">
                <a:hueOff val="11250264"/>
                <a:satOff val="-16880"/>
                <a:lumOff val="-2745"/>
                <a:alpha val="99000"/>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pPr eaLnBrk="1" hangingPunct="1">
              <a:defRPr/>
            </a:pPr>
            <a:endParaRPr lang="en-CA" dirty="0"/>
          </a:p>
        </p:txBody>
      </p:sp>
      <p:sp>
        <p:nvSpPr>
          <p:cNvPr id="11" name="Content Placeholder 10">
            <a:extLst>
              <a:ext uri="{FF2B5EF4-FFF2-40B4-BE49-F238E27FC236}">
                <a16:creationId xmlns:a16="http://schemas.microsoft.com/office/drawing/2014/main" id="{C130AB8A-92DF-46D7-956D-52D35D2EE039}"/>
              </a:ext>
            </a:extLst>
          </p:cNvPr>
          <p:cNvSpPr>
            <a:spLocks noGrp="1"/>
          </p:cNvSpPr>
          <p:nvPr>
            <p:ph sz="quarter" idx="10"/>
          </p:nvPr>
        </p:nvSpPr>
        <p:spPr/>
        <p:txBody>
          <a:bodyPr/>
          <a:lstStyle/>
          <a:p>
            <a:r>
              <a:rPr lang="en-US" dirty="0"/>
              <a:t>Self Management and Self Awareness </a:t>
            </a:r>
          </a:p>
        </p:txBody>
      </p:sp>
      <p:grpSp>
        <p:nvGrpSpPr>
          <p:cNvPr id="2" name="Group 1">
            <a:extLst>
              <a:ext uri="{FF2B5EF4-FFF2-40B4-BE49-F238E27FC236}">
                <a16:creationId xmlns:a16="http://schemas.microsoft.com/office/drawing/2014/main" id="{0061A572-950B-4ABA-9ED5-2E078510B727}"/>
              </a:ext>
            </a:extLst>
          </p:cNvPr>
          <p:cNvGrpSpPr/>
          <p:nvPr/>
        </p:nvGrpSpPr>
        <p:grpSpPr>
          <a:xfrm>
            <a:off x="458927" y="1600200"/>
            <a:ext cx="8226144" cy="4525963"/>
            <a:chOff x="458927" y="1600200"/>
            <a:chExt cx="8226144" cy="4525963"/>
          </a:xfrm>
        </p:grpSpPr>
        <p:sp>
          <p:nvSpPr>
            <p:cNvPr id="4" name="Freeform: Shape 3">
              <a:extLst>
                <a:ext uri="{FF2B5EF4-FFF2-40B4-BE49-F238E27FC236}">
                  <a16:creationId xmlns:a16="http://schemas.microsoft.com/office/drawing/2014/main" id="{9289BF2F-B0CD-47FE-8E81-19855101C4D9}"/>
                </a:ext>
              </a:extLst>
            </p:cNvPr>
            <p:cNvSpPr/>
            <p:nvPr/>
          </p:nvSpPr>
          <p:spPr>
            <a:xfrm>
              <a:off x="458927"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7800" tIns="1988185" rIns="177800" bIns="1082993" numCol="1" spcCol="1270" anchor="ctr" anchorCtr="0">
              <a:noAutofit/>
            </a:bodyPr>
            <a:lstStyle/>
            <a:p>
              <a:pPr marL="0" lvl="0" indent="0" algn="ctr" defTabSz="1111250">
                <a:lnSpc>
                  <a:spcPct val="90000"/>
                </a:lnSpc>
                <a:spcBef>
                  <a:spcPct val="0"/>
                </a:spcBef>
                <a:spcAft>
                  <a:spcPct val="35000"/>
                </a:spcAft>
                <a:buNone/>
              </a:pPr>
              <a:r>
                <a:rPr lang="en-US" sz="2500" b="1" kern="1200" dirty="0"/>
                <a:t>Balance between arrogance and awareness</a:t>
              </a:r>
            </a:p>
          </p:txBody>
        </p:sp>
        <p:sp>
          <p:nvSpPr>
            <p:cNvPr id="5" name="Oval 4">
              <a:extLst>
                <a:ext uri="{FF2B5EF4-FFF2-40B4-BE49-F238E27FC236}">
                  <a16:creationId xmlns:a16="http://schemas.microsoft.com/office/drawing/2014/main" id="{91BF3000-183A-4965-A742-4EB5A596B134}"/>
                </a:ext>
              </a:extLst>
            </p:cNvPr>
            <p:cNvSpPr/>
            <p:nvPr/>
          </p:nvSpPr>
          <p:spPr>
            <a:xfrm>
              <a:off x="1049496" y="1871757"/>
              <a:ext cx="1507145" cy="1507145"/>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8B526C79-8FF0-4C1B-B5A0-9E7AF515EEBC}"/>
                </a:ext>
              </a:extLst>
            </p:cNvPr>
            <p:cNvSpPr/>
            <p:nvPr/>
          </p:nvSpPr>
          <p:spPr>
            <a:xfrm>
              <a:off x="3227858"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7800" tIns="1988185" rIns="177800" bIns="1082993" numCol="1" spcCol="1270" anchor="ctr" anchorCtr="0">
              <a:noAutofit/>
            </a:bodyPr>
            <a:lstStyle/>
            <a:p>
              <a:pPr marL="0" lvl="0" indent="0" algn="ctr" defTabSz="1111250">
                <a:lnSpc>
                  <a:spcPct val="90000"/>
                </a:lnSpc>
                <a:spcBef>
                  <a:spcPct val="0"/>
                </a:spcBef>
                <a:spcAft>
                  <a:spcPct val="35000"/>
                </a:spcAft>
                <a:buNone/>
              </a:pPr>
              <a:r>
                <a:rPr lang="en-US" sz="2500" b="1" kern="1200" dirty="0"/>
                <a:t>Understand who you are</a:t>
              </a:r>
            </a:p>
          </p:txBody>
        </p:sp>
        <p:sp>
          <p:nvSpPr>
            <p:cNvPr id="7" name="Oval 6">
              <a:extLst>
                <a:ext uri="{FF2B5EF4-FFF2-40B4-BE49-F238E27FC236}">
                  <a16:creationId xmlns:a16="http://schemas.microsoft.com/office/drawing/2014/main" id="{0849FCB9-8638-40FD-97A1-3F2D7F0F59D5}"/>
                </a:ext>
              </a:extLst>
            </p:cNvPr>
            <p:cNvSpPr/>
            <p:nvPr/>
          </p:nvSpPr>
          <p:spPr>
            <a:xfrm>
              <a:off x="3818427" y="1871757"/>
              <a:ext cx="1507145" cy="1507145"/>
            </a:xfrm>
            <a:prstGeom prst="ellipse">
              <a:avLst/>
            </a:prstGeom>
            <a:solidFill>
              <a:schemeClr val="accent3">
                <a:tint val="50000"/>
                <a:hueOff val="5376097"/>
                <a:satOff val="-7054"/>
                <a:lumOff val="-694"/>
              </a:schemeClr>
            </a:solidFill>
          </p:spPr>
          <p:style>
            <a:lnRef idx="2">
              <a:schemeClr val="lt1">
                <a:hueOff val="0"/>
                <a:satOff val="0"/>
                <a:lumOff val="0"/>
                <a:alphaOff val="0"/>
              </a:schemeClr>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0A8E99D3-418C-4A02-9C0C-32E2F8DCE1BF}"/>
                </a:ext>
              </a:extLst>
            </p:cNvPr>
            <p:cNvSpPr/>
            <p:nvPr/>
          </p:nvSpPr>
          <p:spPr>
            <a:xfrm>
              <a:off x="5996789"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7800" tIns="1988185" rIns="177800" bIns="1082993" numCol="1" spcCol="1270" anchor="ctr" anchorCtr="0">
              <a:noAutofit/>
            </a:bodyPr>
            <a:lstStyle/>
            <a:p>
              <a:pPr marL="0" lvl="0" indent="0" algn="ctr" defTabSz="1111250">
                <a:lnSpc>
                  <a:spcPct val="90000"/>
                </a:lnSpc>
                <a:spcBef>
                  <a:spcPct val="0"/>
                </a:spcBef>
                <a:spcAft>
                  <a:spcPct val="35000"/>
                </a:spcAft>
                <a:buNone/>
              </a:pPr>
              <a:r>
                <a:rPr lang="en-US" sz="2500" b="1" kern="1200" dirty="0"/>
                <a:t>Be consistent and accountable</a:t>
              </a:r>
            </a:p>
          </p:txBody>
        </p:sp>
        <p:sp>
          <p:nvSpPr>
            <p:cNvPr id="9" name="Oval 8">
              <a:extLst>
                <a:ext uri="{FF2B5EF4-FFF2-40B4-BE49-F238E27FC236}">
                  <a16:creationId xmlns:a16="http://schemas.microsoft.com/office/drawing/2014/main" id="{B1D23BB1-7E29-4126-BC0C-721DFEC07E3A}"/>
                </a:ext>
              </a:extLst>
            </p:cNvPr>
            <p:cNvSpPr/>
            <p:nvPr/>
          </p:nvSpPr>
          <p:spPr>
            <a:xfrm>
              <a:off x="6587358" y="1871757"/>
              <a:ext cx="1507145" cy="1507145"/>
            </a:xfrm>
            <a:prstGeom prst="ellipse">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sp>
          <p:nvSpPr>
            <p:cNvPr id="10" name="Arrow: Left-Right 9">
              <a:extLst>
                <a:ext uri="{FF2B5EF4-FFF2-40B4-BE49-F238E27FC236}">
                  <a16:creationId xmlns:a16="http://schemas.microsoft.com/office/drawing/2014/main" id="{23D10ECF-E227-4809-B9F6-3C5706C9B813}"/>
                </a:ext>
              </a:extLst>
            </p:cNvPr>
            <p:cNvSpPr/>
            <p:nvPr/>
          </p:nvSpPr>
          <p:spPr>
            <a:xfrm>
              <a:off x="786383" y="5220970"/>
              <a:ext cx="7571232" cy="678894"/>
            </a:xfrm>
            <a:prstGeom prst="leftRightArrow">
              <a:avLst/>
            </a:prstGeom>
          </p:spPr>
          <p:style>
            <a:lnRef idx="2">
              <a:schemeClr val="lt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endParaRPr lang="en-CA" dirty="0"/>
          </a:p>
        </p:txBody>
      </p:sp>
      <p:sp>
        <p:nvSpPr>
          <p:cNvPr id="8" name="Content Placeholder 7">
            <a:extLst>
              <a:ext uri="{FF2B5EF4-FFF2-40B4-BE49-F238E27FC236}">
                <a16:creationId xmlns:a16="http://schemas.microsoft.com/office/drawing/2014/main" id="{8901A14B-1EBB-4D68-8ED6-C67B8954F8EA}"/>
              </a:ext>
            </a:extLst>
          </p:cNvPr>
          <p:cNvSpPr>
            <a:spLocks noGrp="1"/>
          </p:cNvSpPr>
          <p:nvPr>
            <p:ph sz="quarter" idx="10"/>
          </p:nvPr>
        </p:nvSpPr>
        <p:spPr/>
        <p:txBody>
          <a:bodyPr/>
          <a:lstStyle/>
          <a:p>
            <a:r>
              <a:rPr lang="en-US" dirty="0"/>
              <a:t>Giving in Without Giving Up</a:t>
            </a:r>
          </a:p>
        </p:txBody>
      </p:sp>
      <p:grpSp>
        <p:nvGrpSpPr>
          <p:cNvPr id="2" name="Group 1">
            <a:extLst>
              <a:ext uri="{FF2B5EF4-FFF2-40B4-BE49-F238E27FC236}">
                <a16:creationId xmlns:a16="http://schemas.microsoft.com/office/drawing/2014/main" id="{4E482E88-C082-460E-86EA-E069A9CB852D}"/>
              </a:ext>
            </a:extLst>
          </p:cNvPr>
          <p:cNvGrpSpPr/>
          <p:nvPr/>
        </p:nvGrpSpPr>
        <p:grpSpPr>
          <a:xfrm>
            <a:off x="457200" y="1667001"/>
            <a:ext cx="8229600" cy="4392360"/>
            <a:chOff x="457200" y="1667001"/>
            <a:chExt cx="8229600" cy="4392360"/>
          </a:xfrm>
        </p:grpSpPr>
        <p:sp>
          <p:nvSpPr>
            <p:cNvPr id="4" name="Freeform: Shape 3">
              <a:extLst>
                <a:ext uri="{FF2B5EF4-FFF2-40B4-BE49-F238E27FC236}">
                  <a16:creationId xmlns:a16="http://schemas.microsoft.com/office/drawing/2014/main" id="{DC35129C-5E5F-4B8F-9904-4ABF3C82DD4E}"/>
                </a:ext>
              </a:extLst>
            </p:cNvPr>
            <p:cNvSpPr/>
            <p:nvPr/>
          </p:nvSpPr>
          <p:spPr>
            <a:xfrm>
              <a:off x="457200" y="1667001"/>
              <a:ext cx="8229600" cy="1007370"/>
            </a:xfrm>
            <a:custGeom>
              <a:avLst/>
              <a:gdLst>
                <a:gd name="connsiteX0" fmla="*/ 0 w 8229600"/>
                <a:gd name="connsiteY0" fmla="*/ 167898 h 1007370"/>
                <a:gd name="connsiteX1" fmla="*/ 167898 w 8229600"/>
                <a:gd name="connsiteY1" fmla="*/ 0 h 1007370"/>
                <a:gd name="connsiteX2" fmla="*/ 8061702 w 8229600"/>
                <a:gd name="connsiteY2" fmla="*/ 0 h 1007370"/>
                <a:gd name="connsiteX3" fmla="*/ 8229600 w 8229600"/>
                <a:gd name="connsiteY3" fmla="*/ 167898 h 1007370"/>
                <a:gd name="connsiteX4" fmla="*/ 8229600 w 8229600"/>
                <a:gd name="connsiteY4" fmla="*/ 839472 h 1007370"/>
                <a:gd name="connsiteX5" fmla="*/ 8061702 w 8229600"/>
                <a:gd name="connsiteY5" fmla="*/ 1007370 h 1007370"/>
                <a:gd name="connsiteX6" fmla="*/ 167898 w 8229600"/>
                <a:gd name="connsiteY6" fmla="*/ 1007370 h 1007370"/>
                <a:gd name="connsiteX7" fmla="*/ 0 w 8229600"/>
                <a:gd name="connsiteY7" fmla="*/ 839472 h 1007370"/>
                <a:gd name="connsiteX8" fmla="*/ 0 w 8229600"/>
                <a:gd name="connsiteY8" fmla="*/ 167898 h 100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07370">
                  <a:moveTo>
                    <a:pt x="0" y="167898"/>
                  </a:moveTo>
                  <a:cubicBezTo>
                    <a:pt x="0" y="75170"/>
                    <a:pt x="75170" y="0"/>
                    <a:pt x="167898" y="0"/>
                  </a:cubicBezTo>
                  <a:lnTo>
                    <a:pt x="8061702" y="0"/>
                  </a:lnTo>
                  <a:cubicBezTo>
                    <a:pt x="8154430" y="0"/>
                    <a:pt x="8229600" y="75170"/>
                    <a:pt x="8229600" y="167898"/>
                  </a:cubicBezTo>
                  <a:lnTo>
                    <a:pt x="8229600" y="839472"/>
                  </a:lnTo>
                  <a:cubicBezTo>
                    <a:pt x="8229600" y="932200"/>
                    <a:pt x="8154430" y="1007370"/>
                    <a:pt x="8061702" y="1007370"/>
                  </a:cubicBezTo>
                  <a:lnTo>
                    <a:pt x="167898" y="1007370"/>
                  </a:lnTo>
                  <a:cubicBezTo>
                    <a:pt x="75170" y="1007370"/>
                    <a:pt x="0" y="932200"/>
                    <a:pt x="0" y="839472"/>
                  </a:cubicBezTo>
                  <a:lnTo>
                    <a:pt x="0" y="167898"/>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9196" tIns="209196" rIns="209196" bIns="209196" numCol="1" spcCol="1270" anchor="ctr" anchorCtr="0">
              <a:noAutofit/>
            </a:bodyPr>
            <a:lstStyle/>
            <a:p>
              <a:pPr marL="0" lvl="0" indent="0" algn="l" defTabSz="1866900">
                <a:lnSpc>
                  <a:spcPct val="90000"/>
                </a:lnSpc>
                <a:spcBef>
                  <a:spcPct val="0"/>
                </a:spcBef>
                <a:spcAft>
                  <a:spcPct val="35000"/>
                </a:spcAft>
                <a:buNone/>
              </a:pPr>
              <a:r>
                <a:rPr lang="en-US" sz="4200" b="1" kern="1200" dirty="0"/>
                <a:t>Compromise</a:t>
              </a:r>
            </a:p>
          </p:txBody>
        </p:sp>
        <p:sp>
          <p:nvSpPr>
            <p:cNvPr id="5" name="Freeform: Shape 4">
              <a:extLst>
                <a:ext uri="{FF2B5EF4-FFF2-40B4-BE49-F238E27FC236}">
                  <a16:creationId xmlns:a16="http://schemas.microsoft.com/office/drawing/2014/main" id="{4E71FB1C-7AE2-4722-80B5-7D5E4814E5E9}"/>
                </a:ext>
              </a:extLst>
            </p:cNvPr>
            <p:cNvSpPr/>
            <p:nvPr/>
          </p:nvSpPr>
          <p:spPr>
            <a:xfrm>
              <a:off x="457200" y="2795331"/>
              <a:ext cx="8229600" cy="1007370"/>
            </a:xfrm>
            <a:custGeom>
              <a:avLst/>
              <a:gdLst>
                <a:gd name="connsiteX0" fmla="*/ 0 w 8229600"/>
                <a:gd name="connsiteY0" fmla="*/ 167898 h 1007370"/>
                <a:gd name="connsiteX1" fmla="*/ 167898 w 8229600"/>
                <a:gd name="connsiteY1" fmla="*/ 0 h 1007370"/>
                <a:gd name="connsiteX2" fmla="*/ 8061702 w 8229600"/>
                <a:gd name="connsiteY2" fmla="*/ 0 h 1007370"/>
                <a:gd name="connsiteX3" fmla="*/ 8229600 w 8229600"/>
                <a:gd name="connsiteY3" fmla="*/ 167898 h 1007370"/>
                <a:gd name="connsiteX4" fmla="*/ 8229600 w 8229600"/>
                <a:gd name="connsiteY4" fmla="*/ 839472 h 1007370"/>
                <a:gd name="connsiteX5" fmla="*/ 8061702 w 8229600"/>
                <a:gd name="connsiteY5" fmla="*/ 1007370 h 1007370"/>
                <a:gd name="connsiteX6" fmla="*/ 167898 w 8229600"/>
                <a:gd name="connsiteY6" fmla="*/ 1007370 h 1007370"/>
                <a:gd name="connsiteX7" fmla="*/ 0 w 8229600"/>
                <a:gd name="connsiteY7" fmla="*/ 839472 h 1007370"/>
                <a:gd name="connsiteX8" fmla="*/ 0 w 8229600"/>
                <a:gd name="connsiteY8" fmla="*/ 167898 h 100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07370">
                  <a:moveTo>
                    <a:pt x="0" y="167898"/>
                  </a:moveTo>
                  <a:cubicBezTo>
                    <a:pt x="0" y="75170"/>
                    <a:pt x="75170" y="0"/>
                    <a:pt x="167898" y="0"/>
                  </a:cubicBezTo>
                  <a:lnTo>
                    <a:pt x="8061702" y="0"/>
                  </a:lnTo>
                  <a:cubicBezTo>
                    <a:pt x="8154430" y="0"/>
                    <a:pt x="8229600" y="75170"/>
                    <a:pt x="8229600" y="167898"/>
                  </a:cubicBezTo>
                  <a:lnTo>
                    <a:pt x="8229600" y="839472"/>
                  </a:lnTo>
                  <a:cubicBezTo>
                    <a:pt x="8229600" y="932200"/>
                    <a:pt x="8154430" y="1007370"/>
                    <a:pt x="8061702" y="1007370"/>
                  </a:cubicBezTo>
                  <a:lnTo>
                    <a:pt x="167898" y="1007370"/>
                  </a:lnTo>
                  <a:cubicBezTo>
                    <a:pt x="75170" y="1007370"/>
                    <a:pt x="0" y="932200"/>
                    <a:pt x="0" y="839472"/>
                  </a:cubicBezTo>
                  <a:lnTo>
                    <a:pt x="0" y="167898"/>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09196" tIns="209196" rIns="209196" bIns="209196" numCol="1" spcCol="1270" anchor="ctr" anchorCtr="0">
              <a:noAutofit/>
            </a:bodyPr>
            <a:lstStyle/>
            <a:p>
              <a:pPr marL="0" lvl="0" indent="0" algn="l" defTabSz="1866900">
                <a:lnSpc>
                  <a:spcPct val="90000"/>
                </a:lnSpc>
                <a:spcBef>
                  <a:spcPct val="0"/>
                </a:spcBef>
                <a:spcAft>
                  <a:spcPct val="35000"/>
                </a:spcAft>
                <a:buNone/>
              </a:pPr>
              <a:r>
                <a:rPr lang="en-US" sz="4200" b="1" kern="1200" dirty="0"/>
                <a:t>Accept others ideas</a:t>
              </a:r>
            </a:p>
          </p:txBody>
        </p:sp>
        <p:sp>
          <p:nvSpPr>
            <p:cNvPr id="6" name="Freeform: Shape 5">
              <a:extLst>
                <a:ext uri="{FF2B5EF4-FFF2-40B4-BE49-F238E27FC236}">
                  <a16:creationId xmlns:a16="http://schemas.microsoft.com/office/drawing/2014/main" id="{F6E3720D-6E2E-41D1-9A94-C485B365A590}"/>
                </a:ext>
              </a:extLst>
            </p:cNvPr>
            <p:cNvSpPr/>
            <p:nvPr/>
          </p:nvSpPr>
          <p:spPr>
            <a:xfrm>
              <a:off x="457200" y="3923661"/>
              <a:ext cx="8229600" cy="1007370"/>
            </a:xfrm>
            <a:custGeom>
              <a:avLst/>
              <a:gdLst>
                <a:gd name="connsiteX0" fmla="*/ 0 w 8229600"/>
                <a:gd name="connsiteY0" fmla="*/ 167898 h 1007370"/>
                <a:gd name="connsiteX1" fmla="*/ 167898 w 8229600"/>
                <a:gd name="connsiteY1" fmla="*/ 0 h 1007370"/>
                <a:gd name="connsiteX2" fmla="*/ 8061702 w 8229600"/>
                <a:gd name="connsiteY2" fmla="*/ 0 h 1007370"/>
                <a:gd name="connsiteX3" fmla="*/ 8229600 w 8229600"/>
                <a:gd name="connsiteY3" fmla="*/ 167898 h 1007370"/>
                <a:gd name="connsiteX4" fmla="*/ 8229600 w 8229600"/>
                <a:gd name="connsiteY4" fmla="*/ 839472 h 1007370"/>
                <a:gd name="connsiteX5" fmla="*/ 8061702 w 8229600"/>
                <a:gd name="connsiteY5" fmla="*/ 1007370 h 1007370"/>
                <a:gd name="connsiteX6" fmla="*/ 167898 w 8229600"/>
                <a:gd name="connsiteY6" fmla="*/ 1007370 h 1007370"/>
                <a:gd name="connsiteX7" fmla="*/ 0 w 8229600"/>
                <a:gd name="connsiteY7" fmla="*/ 839472 h 1007370"/>
                <a:gd name="connsiteX8" fmla="*/ 0 w 8229600"/>
                <a:gd name="connsiteY8" fmla="*/ 167898 h 100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07370">
                  <a:moveTo>
                    <a:pt x="0" y="167898"/>
                  </a:moveTo>
                  <a:cubicBezTo>
                    <a:pt x="0" y="75170"/>
                    <a:pt x="75170" y="0"/>
                    <a:pt x="167898" y="0"/>
                  </a:cubicBezTo>
                  <a:lnTo>
                    <a:pt x="8061702" y="0"/>
                  </a:lnTo>
                  <a:cubicBezTo>
                    <a:pt x="8154430" y="0"/>
                    <a:pt x="8229600" y="75170"/>
                    <a:pt x="8229600" y="167898"/>
                  </a:cubicBezTo>
                  <a:lnTo>
                    <a:pt x="8229600" y="839472"/>
                  </a:lnTo>
                  <a:cubicBezTo>
                    <a:pt x="8229600" y="932200"/>
                    <a:pt x="8154430" y="1007370"/>
                    <a:pt x="8061702" y="1007370"/>
                  </a:cubicBezTo>
                  <a:lnTo>
                    <a:pt x="167898" y="1007370"/>
                  </a:lnTo>
                  <a:cubicBezTo>
                    <a:pt x="75170" y="1007370"/>
                    <a:pt x="0" y="932200"/>
                    <a:pt x="0" y="839472"/>
                  </a:cubicBezTo>
                  <a:lnTo>
                    <a:pt x="0" y="167898"/>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09196" tIns="209196" rIns="209196" bIns="209196" numCol="1" spcCol="1270" anchor="ctr" anchorCtr="0">
              <a:noAutofit/>
            </a:bodyPr>
            <a:lstStyle/>
            <a:p>
              <a:pPr marL="0" lvl="0" indent="0" algn="l" defTabSz="1866900">
                <a:lnSpc>
                  <a:spcPct val="90000"/>
                </a:lnSpc>
                <a:spcBef>
                  <a:spcPct val="0"/>
                </a:spcBef>
                <a:spcAft>
                  <a:spcPct val="35000"/>
                </a:spcAft>
                <a:buNone/>
              </a:pPr>
              <a:r>
                <a:rPr lang="en-US" sz="4200" b="1" kern="1200" dirty="0"/>
                <a:t>Keep your beliefs</a:t>
              </a:r>
            </a:p>
          </p:txBody>
        </p:sp>
        <p:sp>
          <p:nvSpPr>
            <p:cNvPr id="7" name="Freeform: Shape 6">
              <a:extLst>
                <a:ext uri="{FF2B5EF4-FFF2-40B4-BE49-F238E27FC236}">
                  <a16:creationId xmlns:a16="http://schemas.microsoft.com/office/drawing/2014/main" id="{D2F5E262-B1DE-4397-BF3D-994B80AC4130}"/>
                </a:ext>
              </a:extLst>
            </p:cNvPr>
            <p:cNvSpPr/>
            <p:nvPr/>
          </p:nvSpPr>
          <p:spPr>
            <a:xfrm>
              <a:off x="457200" y="5051991"/>
              <a:ext cx="8229600" cy="1007370"/>
            </a:xfrm>
            <a:custGeom>
              <a:avLst/>
              <a:gdLst>
                <a:gd name="connsiteX0" fmla="*/ 0 w 8229600"/>
                <a:gd name="connsiteY0" fmla="*/ 167898 h 1007370"/>
                <a:gd name="connsiteX1" fmla="*/ 167898 w 8229600"/>
                <a:gd name="connsiteY1" fmla="*/ 0 h 1007370"/>
                <a:gd name="connsiteX2" fmla="*/ 8061702 w 8229600"/>
                <a:gd name="connsiteY2" fmla="*/ 0 h 1007370"/>
                <a:gd name="connsiteX3" fmla="*/ 8229600 w 8229600"/>
                <a:gd name="connsiteY3" fmla="*/ 167898 h 1007370"/>
                <a:gd name="connsiteX4" fmla="*/ 8229600 w 8229600"/>
                <a:gd name="connsiteY4" fmla="*/ 839472 h 1007370"/>
                <a:gd name="connsiteX5" fmla="*/ 8061702 w 8229600"/>
                <a:gd name="connsiteY5" fmla="*/ 1007370 h 1007370"/>
                <a:gd name="connsiteX6" fmla="*/ 167898 w 8229600"/>
                <a:gd name="connsiteY6" fmla="*/ 1007370 h 1007370"/>
                <a:gd name="connsiteX7" fmla="*/ 0 w 8229600"/>
                <a:gd name="connsiteY7" fmla="*/ 839472 h 1007370"/>
                <a:gd name="connsiteX8" fmla="*/ 0 w 8229600"/>
                <a:gd name="connsiteY8" fmla="*/ 167898 h 100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07370">
                  <a:moveTo>
                    <a:pt x="0" y="167898"/>
                  </a:moveTo>
                  <a:cubicBezTo>
                    <a:pt x="0" y="75170"/>
                    <a:pt x="75170" y="0"/>
                    <a:pt x="167898" y="0"/>
                  </a:cubicBezTo>
                  <a:lnTo>
                    <a:pt x="8061702" y="0"/>
                  </a:lnTo>
                  <a:cubicBezTo>
                    <a:pt x="8154430" y="0"/>
                    <a:pt x="8229600" y="75170"/>
                    <a:pt x="8229600" y="167898"/>
                  </a:cubicBezTo>
                  <a:lnTo>
                    <a:pt x="8229600" y="839472"/>
                  </a:lnTo>
                  <a:cubicBezTo>
                    <a:pt x="8229600" y="932200"/>
                    <a:pt x="8154430" y="1007370"/>
                    <a:pt x="8061702" y="1007370"/>
                  </a:cubicBezTo>
                  <a:lnTo>
                    <a:pt x="167898" y="1007370"/>
                  </a:lnTo>
                  <a:cubicBezTo>
                    <a:pt x="75170" y="1007370"/>
                    <a:pt x="0" y="932200"/>
                    <a:pt x="0" y="839472"/>
                  </a:cubicBezTo>
                  <a:lnTo>
                    <a:pt x="0" y="167898"/>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9196" tIns="209196" rIns="209196" bIns="209196" numCol="1" spcCol="1270" anchor="ctr" anchorCtr="0">
              <a:noAutofit/>
            </a:bodyPr>
            <a:lstStyle/>
            <a:p>
              <a:pPr marL="0" lvl="0" indent="0" algn="l" defTabSz="1866900">
                <a:lnSpc>
                  <a:spcPct val="90000"/>
                </a:lnSpc>
                <a:spcBef>
                  <a:spcPct val="0"/>
                </a:spcBef>
                <a:spcAft>
                  <a:spcPct val="35000"/>
                </a:spcAft>
                <a:buNone/>
              </a:pPr>
              <a:r>
                <a:rPr lang="en-US" sz="4200" b="1" kern="1200" dirty="0"/>
                <a:t>Finding a balance between the two</a:t>
              </a:r>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‘Seeing the other side’ requires you to:</a:t>
            </a:r>
          </a:p>
          <a:p>
            <a:pPr lvl="1">
              <a:lnSpc>
                <a:spcPct val="115000"/>
              </a:lnSpc>
              <a:spcBef>
                <a:spcPts val="0"/>
              </a:spcBef>
              <a:spcAft>
                <a:spcPts val="0"/>
              </a:spcAft>
              <a:buFont typeface="+mj-lt"/>
              <a:buAutoNum type="alphaLcParenR"/>
            </a:pPr>
            <a:r>
              <a:rPr lang="en-US" dirty="0">
                <a:ea typeface="Times New Roman"/>
                <a:cs typeface="Times New Roman"/>
              </a:rPr>
              <a:t>Analyze yourself</a:t>
            </a:r>
          </a:p>
          <a:p>
            <a:pPr lvl="1">
              <a:lnSpc>
                <a:spcPct val="115000"/>
              </a:lnSpc>
              <a:spcBef>
                <a:spcPts val="0"/>
              </a:spcBef>
              <a:spcAft>
                <a:spcPts val="0"/>
              </a:spcAft>
              <a:buFont typeface="+mj-lt"/>
              <a:buAutoNum type="alphaLcParenR"/>
            </a:pPr>
            <a:r>
              <a:rPr lang="en-US" dirty="0">
                <a:ea typeface="Times New Roman"/>
                <a:cs typeface="Times New Roman"/>
              </a:rPr>
              <a:t>Ask other people for opinion about you</a:t>
            </a:r>
          </a:p>
          <a:p>
            <a:pPr lvl="1">
              <a:lnSpc>
                <a:spcPct val="115000"/>
              </a:lnSpc>
              <a:spcBef>
                <a:spcPts val="0"/>
              </a:spcBef>
              <a:spcAft>
                <a:spcPts val="0"/>
              </a:spcAft>
              <a:buFont typeface="+mj-lt"/>
              <a:buAutoNum type="alphaLcParenR"/>
            </a:pPr>
            <a:r>
              <a:rPr lang="en-US" dirty="0">
                <a:ea typeface="Times New Roman"/>
                <a:cs typeface="Times New Roman"/>
              </a:rPr>
              <a:t>Think about yourself from another angle</a:t>
            </a:r>
          </a:p>
          <a:p>
            <a:pPr lvl="1">
              <a:lnSpc>
                <a:spcPct val="115000"/>
              </a:lnSpc>
              <a:spcBef>
                <a:spcPts val="0"/>
              </a:spcBef>
              <a:spcAft>
                <a:spcPts val="1000"/>
              </a:spcAft>
              <a:buFont typeface="+mj-lt"/>
              <a:buAutoNum type="alphaLcParenR"/>
            </a:pPr>
            <a:r>
              <a:rPr lang="en-US" dirty="0">
                <a:ea typeface="Times New Roman"/>
                <a:cs typeface="Times New Roman"/>
              </a:rPr>
              <a:t>Think about how could you act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Your emotions and how you express them is:</a:t>
            </a:r>
          </a:p>
          <a:p>
            <a:pPr lvl="1">
              <a:lnSpc>
                <a:spcPct val="115000"/>
              </a:lnSpc>
              <a:spcBef>
                <a:spcPts val="0"/>
              </a:spcBef>
              <a:spcAft>
                <a:spcPts val="0"/>
              </a:spcAft>
              <a:buFont typeface="+mj-lt"/>
              <a:buAutoNum type="alphaLcParenR"/>
            </a:pPr>
            <a:r>
              <a:rPr lang="en-US" dirty="0">
                <a:ea typeface="Times New Roman"/>
                <a:cs typeface="Times New Roman"/>
              </a:rPr>
              <a:t>Invariably </a:t>
            </a:r>
          </a:p>
          <a:p>
            <a:pPr lvl="1">
              <a:lnSpc>
                <a:spcPct val="115000"/>
              </a:lnSpc>
              <a:spcBef>
                <a:spcPts val="0"/>
              </a:spcBef>
              <a:spcAft>
                <a:spcPts val="0"/>
              </a:spcAft>
              <a:buFont typeface="+mj-lt"/>
              <a:buAutoNum type="alphaLcParenR"/>
            </a:pPr>
            <a:r>
              <a:rPr lang="en-US" dirty="0">
                <a:ea typeface="Times New Roman"/>
                <a:cs typeface="Times New Roman"/>
              </a:rPr>
              <a:t>A result of how other people perceive it</a:t>
            </a:r>
          </a:p>
          <a:p>
            <a:pPr lvl="1">
              <a:lnSpc>
                <a:spcPct val="115000"/>
              </a:lnSpc>
              <a:spcBef>
                <a:spcPts val="0"/>
              </a:spcBef>
              <a:spcAft>
                <a:spcPts val="0"/>
              </a:spcAft>
              <a:buFont typeface="+mj-lt"/>
              <a:buAutoNum type="alphaLcParenR"/>
            </a:pPr>
            <a:r>
              <a:rPr lang="en-US" dirty="0">
                <a:ea typeface="Times New Roman"/>
                <a:cs typeface="Times New Roman"/>
              </a:rPr>
              <a:t>Your responsibility</a:t>
            </a:r>
          </a:p>
          <a:p>
            <a:pPr lvl="1">
              <a:lnSpc>
                <a:spcPct val="115000"/>
              </a:lnSpc>
              <a:spcBef>
                <a:spcPts val="0"/>
              </a:spcBef>
              <a:spcAft>
                <a:spcPts val="1000"/>
              </a:spcAft>
              <a:buFont typeface="+mj-lt"/>
              <a:buAutoNum type="alphaLcParenR"/>
            </a:pPr>
            <a:r>
              <a:rPr lang="en-US" dirty="0">
                <a:ea typeface="Times New Roman"/>
                <a:cs typeface="Times New Roman"/>
              </a:rPr>
              <a:t>Always determined by the situation</a:t>
            </a:r>
          </a:p>
        </p:txBody>
      </p:sp>
    </p:spTree>
    <p:extLst>
      <p:ext uri="{BB962C8B-B14F-4D97-AF65-F5344CB8AC3E}">
        <p14:creationId xmlns:p14="http://schemas.microsoft.com/office/powerpoint/2010/main" val="3405959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strength to self-management and self-awareness lies in:</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self-awareness</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self-management </a:t>
            </a:r>
          </a:p>
          <a:p>
            <a:pPr lvl="1">
              <a:lnSpc>
                <a:spcPct val="115000"/>
              </a:lnSpc>
              <a:spcBef>
                <a:spcPts val="0"/>
              </a:spcBef>
              <a:spcAft>
                <a:spcPts val="0"/>
              </a:spcAft>
              <a:buFont typeface="+mj-lt"/>
              <a:buAutoNum type="alphaLcParenR"/>
            </a:pPr>
            <a:r>
              <a:rPr lang="en-US" dirty="0">
                <a:ea typeface="Times New Roman"/>
                <a:cs typeface="Times New Roman"/>
              </a:rPr>
              <a:t>Giving the advantage to one of those depending on situation</a:t>
            </a:r>
          </a:p>
          <a:p>
            <a:pPr lvl="1">
              <a:lnSpc>
                <a:spcPct val="115000"/>
              </a:lnSpc>
              <a:spcBef>
                <a:spcPts val="0"/>
              </a:spcBef>
              <a:spcAft>
                <a:spcPts val="1000"/>
              </a:spcAft>
              <a:buFont typeface="+mj-lt"/>
              <a:buAutoNum type="alphaLcParenR"/>
            </a:pPr>
            <a:r>
              <a:rPr lang="en-US" dirty="0">
                <a:ea typeface="Times New Roman"/>
                <a:cs typeface="Times New Roman"/>
              </a:rPr>
              <a:t>Finding the balance between those two</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When someone’s self-awareness produces the self-centered result, the self-management:</a:t>
            </a:r>
          </a:p>
          <a:p>
            <a:pPr lvl="1">
              <a:lnSpc>
                <a:spcPct val="115000"/>
              </a:lnSpc>
              <a:spcBef>
                <a:spcPts val="0"/>
              </a:spcBef>
              <a:spcAft>
                <a:spcPts val="0"/>
              </a:spcAft>
              <a:buFont typeface="+mj-lt"/>
              <a:buAutoNum type="alphaLcParenR"/>
            </a:pPr>
            <a:r>
              <a:rPr lang="en-US" dirty="0">
                <a:ea typeface="Times New Roman"/>
                <a:cs typeface="Times New Roman"/>
              </a:rPr>
              <a:t>Can be a hard quality</a:t>
            </a:r>
          </a:p>
          <a:p>
            <a:pPr lvl="1">
              <a:lnSpc>
                <a:spcPct val="115000"/>
              </a:lnSpc>
              <a:spcBef>
                <a:spcPts val="0"/>
              </a:spcBef>
              <a:spcAft>
                <a:spcPts val="0"/>
              </a:spcAft>
              <a:buFont typeface="+mj-lt"/>
              <a:buAutoNum type="alphaLcParenR"/>
            </a:pPr>
            <a:r>
              <a:rPr lang="en-US" dirty="0">
                <a:ea typeface="Times New Roman"/>
                <a:cs typeface="Times New Roman"/>
              </a:rPr>
              <a:t>Can be an impossible quality </a:t>
            </a:r>
          </a:p>
          <a:p>
            <a:pPr lvl="1">
              <a:lnSpc>
                <a:spcPct val="115000"/>
              </a:lnSpc>
              <a:spcBef>
                <a:spcPts val="0"/>
              </a:spcBef>
              <a:spcAft>
                <a:spcPts val="0"/>
              </a:spcAft>
              <a:buFont typeface="+mj-lt"/>
              <a:buAutoNum type="alphaLcParenR"/>
            </a:pPr>
            <a:r>
              <a:rPr lang="en-US" dirty="0">
                <a:ea typeface="Times New Roman"/>
                <a:cs typeface="Times New Roman"/>
              </a:rPr>
              <a:t>Can be an easy quality</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8394427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Compromises in business world are:</a:t>
            </a:r>
          </a:p>
          <a:p>
            <a:pPr lvl="1">
              <a:lnSpc>
                <a:spcPct val="115000"/>
              </a:lnSpc>
              <a:spcBef>
                <a:spcPts val="0"/>
              </a:spcBef>
              <a:spcAft>
                <a:spcPts val="0"/>
              </a:spcAft>
              <a:buFont typeface="+mj-lt"/>
              <a:buAutoNum type="alphaLcParenR"/>
            </a:pPr>
            <a:r>
              <a:rPr lang="en-US" dirty="0">
                <a:ea typeface="Times New Roman"/>
                <a:cs typeface="Times New Roman"/>
              </a:rPr>
              <a:t>Always avoidable</a:t>
            </a:r>
          </a:p>
          <a:p>
            <a:pPr lvl="1">
              <a:lnSpc>
                <a:spcPct val="115000"/>
              </a:lnSpc>
              <a:spcBef>
                <a:spcPts val="0"/>
              </a:spcBef>
              <a:spcAft>
                <a:spcPts val="0"/>
              </a:spcAft>
              <a:buFont typeface="+mj-lt"/>
              <a:buAutoNum type="alphaLcParenR"/>
            </a:pPr>
            <a:r>
              <a:rPr lang="en-US" dirty="0">
                <a:ea typeface="Times New Roman"/>
                <a:cs typeface="Times New Roman"/>
              </a:rPr>
              <a:t>Usually unavoidable</a:t>
            </a:r>
          </a:p>
          <a:p>
            <a:pPr lvl="1">
              <a:lnSpc>
                <a:spcPct val="115000"/>
              </a:lnSpc>
              <a:spcBef>
                <a:spcPts val="0"/>
              </a:spcBef>
              <a:spcAft>
                <a:spcPts val="0"/>
              </a:spcAft>
              <a:buFont typeface="+mj-lt"/>
              <a:buAutoNum type="alphaLcParenR"/>
            </a:pPr>
            <a:r>
              <a:rPr lang="en-US" dirty="0">
                <a:ea typeface="Times New Roman"/>
                <a:cs typeface="Times New Roman"/>
              </a:rPr>
              <a:t>Rarely present</a:t>
            </a:r>
          </a:p>
          <a:p>
            <a:pPr lvl="1">
              <a:lnSpc>
                <a:spcPct val="115000"/>
              </a:lnSpc>
              <a:spcBef>
                <a:spcPts val="0"/>
              </a:spcBef>
              <a:spcAft>
                <a:spcPts val="1000"/>
              </a:spcAft>
              <a:buFont typeface="+mj-lt"/>
              <a:buAutoNum type="alphaLcParenR"/>
            </a:pPr>
            <a:r>
              <a:rPr lang="en-US" dirty="0">
                <a:ea typeface="Times New Roman"/>
                <a:cs typeface="Times New Roman"/>
              </a:rPr>
              <a:t>Constantly present</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are in a position with a less influence, you are usually:</a:t>
            </a:r>
          </a:p>
          <a:p>
            <a:pPr lvl="1">
              <a:lnSpc>
                <a:spcPct val="115000"/>
              </a:lnSpc>
              <a:spcBef>
                <a:spcPts val="0"/>
              </a:spcBef>
              <a:spcAft>
                <a:spcPts val="0"/>
              </a:spcAft>
              <a:buFont typeface="+mj-lt"/>
              <a:buAutoNum type="alphaLcParenR"/>
            </a:pPr>
            <a:r>
              <a:rPr lang="en-US" dirty="0">
                <a:ea typeface="Times New Roman"/>
                <a:cs typeface="Times New Roman"/>
              </a:rPr>
              <a:t>Expected to compromise</a:t>
            </a:r>
          </a:p>
          <a:p>
            <a:pPr lvl="1">
              <a:lnSpc>
                <a:spcPct val="115000"/>
              </a:lnSpc>
              <a:spcBef>
                <a:spcPts val="0"/>
              </a:spcBef>
              <a:spcAft>
                <a:spcPts val="0"/>
              </a:spcAft>
              <a:buFont typeface="+mj-lt"/>
              <a:buAutoNum type="alphaLcParenR"/>
            </a:pPr>
            <a:r>
              <a:rPr lang="en-US" dirty="0">
                <a:ea typeface="Times New Roman"/>
                <a:cs typeface="Times New Roman"/>
              </a:rPr>
              <a:t>Expected to give your opinion</a:t>
            </a:r>
          </a:p>
          <a:p>
            <a:pPr lvl="1">
              <a:lnSpc>
                <a:spcPct val="115000"/>
              </a:lnSpc>
              <a:spcBef>
                <a:spcPts val="0"/>
              </a:spcBef>
              <a:spcAft>
                <a:spcPts val="0"/>
              </a:spcAft>
              <a:buFont typeface="+mj-lt"/>
              <a:buAutoNum type="alphaLcParenR"/>
            </a:pPr>
            <a:r>
              <a:rPr lang="en-US" dirty="0">
                <a:ea typeface="Times New Roman"/>
                <a:cs typeface="Times New Roman"/>
              </a:rPr>
              <a:t>Expected to give the crucial word</a:t>
            </a:r>
          </a:p>
          <a:p>
            <a:pPr lvl="1">
              <a:lnSpc>
                <a:spcPct val="115000"/>
              </a:lnSpc>
              <a:spcBef>
                <a:spcPts val="0"/>
              </a:spcBef>
              <a:spcAft>
                <a:spcPts val="1000"/>
              </a:spcAft>
              <a:buFont typeface="+mj-lt"/>
              <a:buAutoNum type="alphaLcParenR"/>
            </a:pPr>
            <a:r>
              <a:rPr lang="en-US" dirty="0">
                <a:ea typeface="Times New Roman"/>
                <a:cs typeface="Times New Roman"/>
              </a:rPr>
              <a:t>There are no rules about this</a:t>
            </a:r>
          </a:p>
          <a:p>
            <a:endParaRPr lang="en-US" dirty="0"/>
          </a:p>
        </p:txBody>
      </p:sp>
    </p:spTree>
    <p:extLst>
      <p:ext uri="{BB962C8B-B14F-4D97-AF65-F5344CB8AC3E}">
        <p14:creationId xmlns:p14="http://schemas.microsoft.com/office/powerpoint/2010/main" val="3974522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‘Seeing the other side’ requires you to:</a:t>
            </a:r>
          </a:p>
          <a:p>
            <a:pPr lvl="1">
              <a:lnSpc>
                <a:spcPct val="115000"/>
              </a:lnSpc>
              <a:spcBef>
                <a:spcPts val="0"/>
              </a:spcBef>
              <a:spcAft>
                <a:spcPts val="0"/>
              </a:spcAft>
              <a:buFont typeface="+mj-lt"/>
              <a:buAutoNum type="alphaLcParenR"/>
            </a:pPr>
            <a:r>
              <a:rPr lang="en-US" dirty="0">
                <a:ea typeface="Times New Roman"/>
                <a:cs typeface="Times New Roman"/>
              </a:rPr>
              <a:t>Analyze yourself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Ask other people for opinion about you</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Think about yourself from another angle</a:t>
            </a:r>
          </a:p>
          <a:p>
            <a:pPr lvl="1">
              <a:lnSpc>
                <a:spcPct val="115000"/>
              </a:lnSpc>
              <a:spcBef>
                <a:spcPts val="0"/>
              </a:spcBef>
              <a:spcAft>
                <a:spcPts val="1000"/>
              </a:spcAft>
              <a:buFont typeface="+mj-lt"/>
              <a:buAutoNum type="alphaLcParenR"/>
            </a:pPr>
            <a:r>
              <a:rPr lang="en-US" dirty="0">
                <a:ea typeface="Times New Roman"/>
                <a:cs typeface="Times New Roman"/>
              </a:rPr>
              <a:t>Think about how could you act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Your emotions and how you express them is:</a:t>
            </a:r>
          </a:p>
          <a:p>
            <a:pPr lvl="1">
              <a:lnSpc>
                <a:spcPct val="115000"/>
              </a:lnSpc>
              <a:spcBef>
                <a:spcPts val="0"/>
              </a:spcBef>
              <a:spcAft>
                <a:spcPts val="0"/>
              </a:spcAft>
              <a:buFont typeface="+mj-lt"/>
              <a:buAutoNum type="alphaLcParenR"/>
            </a:pPr>
            <a:r>
              <a:rPr lang="en-US" dirty="0">
                <a:ea typeface="Times New Roman"/>
                <a:cs typeface="Times New Roman"/>
              </a:rPr>
              <a:t>Invariably </a:t>
            </a:r>
          </a:p>
          <a:p>
            <a:pPr lvl="1">
              <a:lnSpc>
                <a:spcPct val="115000"/>
              </a:lnSpc>
              <a:spcBef>
                <a:spcPts val="0"/>
              </a:spcBef>
              <a:spcAft>
                <a:spcPts val="0"/>
              </a:spcAft>
              <a:buFont typeface="+mj-lt"/>
              <a:buAutoNum type="alphaLcParenR"/>
            </a:pPr>
            <a:r>
              <a:rPr lang="en-US" dirty="0">
                <a:ea typeface="Times New Roman"/>
                <a:cs typeface="Times New Roman"/>
              </a:rPr>
              <a:t>A result of how other people perceive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Your responsibility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Always determined by the situation</a:t>
            </a:r>
          </a:p>
        </p:txBody>
      </p:sp>
    </p:spTree>
    <p:extLst>
      <p:ext uri="{BB962C8B-B14F-4D97-AF65-F5344CB8AC3E}">
        <p14:creationId xmlns:p14="http://schemas.microsoft.com/office/powerpoint/2010/main" val="39877340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strength to self-management and self-awareness lies in:</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self-awareness</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self-management </a:t>
            </a:r>
          </a:p>
          <a:p>
            <a:pPr lvl="1">
              <a:lnSpc>
                <a:spcPct val="115000"/>
              </a:lnSpc>
              <a:spcBef>
                <a:spcPts val="0"/>
              </a:spcBef>
              <a:spcAft>
                <a:spcPts val="0"/>
              </a:spcAft>
              <a:buFont typeface="+mj-lt"/>
              <a:buAutoNum type="alphaLcParenR"/>
            </a:pPr>
            <a:r>
              <a:rPr lang="en-US" dirty="0">
                <a:ea typeface="Times New Roman"/>
                <a:cs typeface="Times New Roman"/>
              </a:rPr>
              <a:t>Giving the advantage to one of those depending on situation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Finding the balance between those two</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When someone’s self-awareness produces the self-centered result, the self-management: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Can be a hard quality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Can be an impossible quality </a:t>
            </a:r>
          </a:p>
          <a:p>
            <a:pPr lvl="1">
              <a:lnSpc>
                <a:spcPct val="115000"/>
              </a:lnSpc>
              <a:spcBef>
                <a:spcPts val="0"/>
              </a:spcBef>
              <a:spcAft>
                <a:spcPts val="0"/>
              </a:spcAft>
              <a:buFont typeface="+mj-lt"/>
              <a:buAutoNum type="alphaLcParenR"/>
            </a:pPr>
            <a:r>
              <a:rPr lang="en-US" dirty="0">
                <a:ea typeface="Times New Roman"/>
                <a:cs typeface="Times New Roman"/>
              </a:rPr>
              <a:t>Can be an easy quality</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42501359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Compromises in business world are:</a:t>
            </a:r>
          </a:p>
          <a:p>
            <a:pPr lvl="1">
              <a:lnSpc>
                <a:spcPct val="115000"/>
              </a:lnSpc>
              <a:spcBef>
                <a:spcPts val="0"/>
              </a:spcBef>
              <a:spcAft>
                <a:spcPts val="0"/>
              </a:spcAft>
              <a:buFont typeface="+mj-lt"/>
              <a:buAutoNum type="alphaLcParenR"/>
            </a:pPr>
            <a:r>
              <a:rPr lang="en-US" dirty="0">
                <a:ea typeface="Times New Roman"/>
                <a:cs typeface="Times New Roman"/>
              </a:rPr>
              <a:t>Always avoidable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Usually unavoidable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Rarely present</a:t>
            </a:r>
          </a:p>
          <a:p>
            <a:pPr lvl="1">
              <a:lnSpc>
                <a:spcPct val="115000"/>
              </a:lnSpc>
              <a:spcBef>
                <a:spcPts val="0"/>
              </a:spcBef>
              <a:spcAft>
                <a:spcPts val="1000"/>
              </a:spcAft>
              <a:buFont typeface="+mj-lt"/>
              <a:buAutoNum type="alphaLcParenR"/>
            </a:pPr>
            <a:r>
              <a:rPr lang="en-US" dirty="0">
                <a:ea typeface="Times New Roman"/>
                <a:cs typeface="Times New Roman"/>
              </a:rPr>
              <a:t>Constantly present</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are in a position with a less influence, you are usually: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Expected to compromise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Expected to give your opinion</a:t>
            </a:r>
          </a:p>
          <a:p>
            <a:pPr lvl="1">
              <a:lnSpc>
                <a:spcPct val="115000"/>
              </a:lnSpc>
              <a:spcBef>
                <a:spcPts val="0"/>
              </a:spcBef>
              <a:spcAft>
                <a:spcPts val="0"/>
              </a:spcAft>
              <a:buFont typeface="+mj-lt"/>
              <a:buAutoNum type="alphaLcParenR"/>
            </a:pPr>
            <a:r>
              <a:rPr lang="en-US" dirty="0">
                <a:ea typeface="Times New Roman"/>
                <a:cs typeface="Times New Roman"/>
              </a:rPr>
              <a:t>Expected to give the crucial word</a:t>
            </a:r>
          </a:p>
          <a:p>
            <a:pPr lvl="1">
              <a:lnSpc>
                <a:spcPct val="115000"/>
              </a:lnSpc>
              <a:spcBef>
                <a:spcPts val="0"/>
              </a:spcBef>
              <a:spcAft>
                <a:spcPts val="1000"/>
              </a:spcAft>
              <a:buFont typeface="+mj-lt"/>
              <a:buAutoNum type="alphaLcParenR"/>
            </a:pPr>
            <a:r>
              <a:rPr lang="en-US" dirty="0">
                <a:ea typeface="Times New Roman"/>
                <a:cs typeface="Times New Roman"/>
              </a:rPr>
              <a:t>There are no rules about this</a:t>
            </a:r>
          </a:p>
          <a:p>
            <a:endParaRPr lang="en-US" dirty="0"/>
          </a:p>
        </p:txBody>
      </p:sp>
    </p:spTree>
    <p:extLst>
      <p:ext uri="{BB962C8B-B14F-4D97-AF65-F5344CB8AC3E}">
        <p14:creationId xmlns:p14="http://schemas.microsoft.com/office/powerpoint/2010/main" val="11562307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8E1EC7-2460-4B56-856C-DBD8A72776DB}"/>
              </a:ext>
            </a:extLst>
          </p:cNvPr>
          <p:cNvSpPr>
            <a:spLocks noGrp="1"/>
          </p:cNvSpPr>
          <p:nvPr>
            <p:ph type="title"/>
          </p:nvPr>
        </p:nvSpPr>
        <p:spPr/>
        <p:txBody>
          <a:bodyPr/>
          <a:lstStyle/>
          <a:p>
            <a:r>
              <a:rPr lang="en-CA" dirty="0"/>
              <a:t>Module </a:t>
            </a:r>
            <a:r>
              <a:rPr lang="en-US" dirty="0"/>
              <a:t>Eight: Gaining Control</a:t>
            </a:r>
          </a:p>
        </p:txBody>
      </p:sp>
      <p:sp>
        <p:nvSpPr>
          <p:cNvPr id="3277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No one can make you feel inferior without your consent.</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Eleanor Roosevelt</a:t>
            </a:r>
            <a:endParaRPr lang="en-US" sz="1400" b="1" dirty="0">
              <a:cs typeface="Times New Roman" pitchFamily="18" charset="0"/>
            </a:endParaRPr>
          </a:p>
        </p:txBody>
      </p:sp>
      <p:sp>
        <p:nvSpPr>
          <p:cNvPr id="2" name="Rectangle 1">
            <a:extLst>
              <a:ext uri="{FF2B5EF4-FFF2-40B4-BE49-F238E27FC236}">
                <a16:creationId xmlns:a16="http://schemas.microsoft.com/office/drawing/2014/main" id="{774D65B3-8685-4D09-93D6-B11B987D1439}"/>
              </a:ext>
            </a:extLst>
          </p:cNvPr>
          <p:cNvSpPr/>
          <p:nvPr/>
        </p:nvSpPr>
        <p:spPr>
          <a:xfrm>
            <a:off x="9677400" y="4617961"/>
            <a:ext cx="4572000" cy="1477328"/>
          </a:xfrm>
          <a:prstGeom prst="rect">
            <a:avLst/>
          </a:prstGeom>
        </p:spPr>
        <p:txBody>
          <a:bodyPr>
            <a:spAutoFit/>
          </a:bodyPr>
          <a:lstStyle/>
          <a:p>
            <a:r>
              <a:rPr lang="en-US" dirty="0"/>
              <a:t>Having control or the lack thereof could be the difference between building a successful career and no career at all. If you have control over these aspects of your life, pat yourself on the back</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a:xfrm>
            <a:off x="179512" y="692696"/>
            <a:ext cx="8784976" cy="288032"/>
          </a:xfrm>
        </p:spPr>
        <p:txBody>
          <a:bodyPr/>
          <a:lstStyle/>
          <a:p>
            <a:pPr eaLnBrk="1" hangingPunct="1"/>
            <a:endParaRPr lang="en-CA" dirty="0"/>
          </a:p>
        </p:txBody>
      </p:sp>
      <p:sp>
        <p:nvSpPr>
          <p:cNvPr id="10" name="Content Placeholder 9">
            <a:extLst>
              <a:ext uri="{FF2B5EF4-FFF2-40B4-BE49-F238E27FC236}">
                <a16:creationId xmlns:a16="http://schemas.microsoft.com/office/drawing/2014/main" id="{285A0C10-CA5C-4243-BF71-A287D5CE9BD0}"/>
              </a:ext>
            </a:extLst>
          </p:cNvPr>
          <p:cNvSpPr>
            <a:spLocks noGrp="1"/>
          </p:cNvSpPr>
          <p:nvPr>
            <p:ph sz="quarter" idx="10"/>
          </p:nvPr>
        </p:nvSpPr>
        <p:spPr/>
        <p:txBody>
          <a:bodyPr/>
          <a:lstStyle/>
          <a:p>
            <a:r>
              <a:rPr lang="en-CA" dirty="0"/>
              <a:t>Using Coping Thoughts</a:t>
            </a:r>
            <a:endParaRPr lang="en-US" dirty="0"/>
          </a:p>
        </p:txBody>
      </p:sp>
      <p:grpSp>
        <p:nvGrpSpPr>
          <p:cNvPr id="2" name="Group 1">
            <a:extLst>
              <a:ext uri="{FF2B5EF4-FFF2-40B4-BE49-F238E27FC236}">
                <a16:creationId xmlns:a16="http://schemas.microsoft.com/office/drawing/2014/main" id="{8C16A174-1951-4FF8-A099-1AC8EE8425EC}"/>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16E4FB81-138E-4B6D-BAC5-B75BF291327E}"/>
                </a:ext>
              </a:extLst>
            </p:cNvPr>
            <p:cNvSpPr/>
            <p:nvPr/>
          </p:nvSpPr>
          <p:spPr>
            <a:xfrm>
              <a:off x="457200" y="1600200"/>
              <a:ext cx="4525963" cy="4525963"/>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F33BC5EB-A5DD-4618-85BF-50FE838688C3}"/>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chemeClr val="accent2"/>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210" tIns="156210" rIns="156210" bIns="3324382" numCol="1" spcCol="1270" anchor="ctr" anchorCtr="0">
              <a:noAutofit/>
            </a:bodyPr>
            <a:lstStyle/>
            <a:p>
              <a:pPr marL="0" lvl="0" indent="0" algn="l" defTabSz="1822450">
                <a:lnSpc>
                  <a:spcPct val="90000"/>
                </a:lnSpc>
                <a:spcBef>
                  <a:spcPct val="0"/>
                </a:spcBef>
                <a:spcAft>
                  <a:spcPct val="35000"/>
                </a:spcAft>
                <a:buNone/>
              </a:pPr>
              <a:r>
                <a:rPr lang="en-US" sz="4100" b="1" kern="1200" dirty="0">
                  <a:solidFill>
                    <a:schemeClr val="bg1"/>
                  </a:solidFill>
                </a:rPr>
                <a:t>Take a deep breath</a:t>
              </a:r>
              <a:endParaRPr lang="en-US" sz="4100" kern="1200" dirty="0">
                <a:solidFill>
                  <a:schemeClr val="bg1"/>
                </a:solidFill>
              </a:endParaRPr>
            </a:p>
          </p:txBody>
        </p:sp>
        <p:sp>
          <p:nvSpPr>
            <p:cNvPr id="6" name="Partial Circle 5">
              <a:extLst>
                <a:ext uri="{FF2B5EF4-FFF2-40B4-BE49-F238E27FC236}">
                  <a16:creationId xmlns:a16="http://schemas.microsoft.com/office/drawing/2014/main" id="{4D8AB528-1D87-4407-810C-FD2FDD64AEC7}"/>
                </a:ext>
              </a:extLst>
            </p:cNvPr>
            <p:cNvSpPr/>
            <p:nvPr/>
          </p:nvSpPr>
          <p:spPr>
            <a:xfrm>
              <a:off x="1270073" y="2957991"/>
              <a:ext cx="2941873" cy="2941873"/>
            </a:xfrm>
            <a:prstGeom prst="pie">
              <a:avLst>
                <a:gd name="adj1" fmla="val 5400000"/>
                <a:gd name="adj2" fmla="val 16200000"/>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40C94B98-7ED4-4FD6-AB4D-01F6AD6E0D0F}"/>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a:solidFill>
              <a:schemeClr val="accent3"/>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210" tIns="156210" rIns="156210" bIns="1740296" numCol="1" spcCol="1270" anchor="ctr" anchorCtr="0">
              <a:noAutofit/>
            </a:bodyPr>
            <a:lstStyle/>
            <a:p>
              <a:pPr marL="0" lvl="0" indent="0" algn="l" defTabSz="1822450">
                <a:lnSpc>
                  <a:spcPct val="90000"/>
                </a:lnSpc>
                <a:spcBef>
                  <a:spcPct val="0"/>
                </a:spcBef>
                <a:spcAft>
                  <a:spcPct val="35000"/>
                </a:spcAft>
                <a:buNone/>
              </a:pPr>
              <a:r>
                <a:rPr lang="en-US" sz="4100" b="1" kern="1200" dirty="0">
                  <a:solidFill>
                    <a:schemeClr val="bg1"/>
                  </a:solidFill>
                </a:rPr>
                <a:t>Step away from the issue</a:t>
              </a:r>
              <a:endParaRPr lang="en-US" sz="4100" kern="1200" dirty="0">
                <a:solidFill>
                  <a:schemeClr val="bg1"/>
                </a:solidFill>
              </a:endParaRPr>
            </a:p>
          </p:txBody>
        </p:sp>
        <p:sp>
          <p:nvSpPr>
            <p:cNvPr id="8" name="Partial Circle 7">
              <a:extLst>
                <a:ext uri="{FF2B5EF4-FFF2-40B4-BE49-F238E27FC236}">
                  <a16:creationId xmlns:a16="http://schemas.microsoft.com/office/drawing/2014/main" id="{A409616A-3A95-4D7C-A3A3-8634E4A693E3}"/>
                </a:ext>
              </a:extLst>
            </p:cNvPr>
            <p:cNvSpPr/>
            <p:nvPr/>
          </p:nvSpPr>
          <p:spPr>
            <a:xfrm>
              <a:off x="2062089" y="4315779"/>
              <a:ext cx="1357787" cy="1357787"/>
            </a:xfrm>
            <a:prstGeom prst="pie">
              <a:avLst>
                <a:gd name="adj1" fmla="val 5400000"/>
                <a:gd name="adj2" fmla="val 162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1635C60F-FFB8-4AEC-9F09-0DBA7416090B}"/>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a:solidFill>
              <a:schemeClr val="accent4"/>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solidFill>
                    <a:schemeClr val="bg1"/>
                  </a:solidFill>
                </a:rPr>
                <a:t>Use positive thinking</a:t>
              </a:r>
              <a:endParaRPr lang="en-US" sz="4100" kern="1200" dirty="0">
                <a:solidFill>
                  <a:schemeClr val="bg1"/>
                </a:solidFill>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79512" y="692696"/>
            <a:ext cx="8784976" cy="288032"/>
          </a:xfrm>
        </p:spPr>
        <p:txBody>
          <a:bodyPr/>
          <a:lstStyle/>
          <a:p>
            <a:pPr eaLnBrk="1" hangingPunct="1"/>
            <a:endParaRPr lang="en-CA" dirty="0"/>
          </a:p>
        </p:txBody>
      </p:sp>
      <p:sp>
        <p:nvSpPr>
          <p:cNvPr id="10" name="Content Placeholder 9">
            <a:extLst>
              <a:ext uri="{FF2B5EF4-FFF2-40B4-BE49-F238E27FC236}">
                <a16:creationId xmlns:a16="http://schemas.microsoft.com/office/drawing/2014/main" id="{F6A08186-E019-4D03-B0AB-915BF119A7F1}"/>
              </a:ext>
            </a:extLst>
          </p:cNvPr>
          <p:cNvSpPr>
            <a:spLocks noGrp="1"/>
          </p:cNvSpPr>
          <p:nvPr>
            <p:ph sz="quarter" idx="10"/>
          </p:nvPr>
        </p:nvSpPr>
        <p:spPr/>
        <p:txBody>
          <a:bodyPr/>
          <a:lstStyle/>
          <a:p>
            <a:r>
              <a:rPr lang="en-US" dirty="0"/>
              <a:t>Using Relaxation Techniques</a:t>
            </a:r>
          </a:p>
        </p:txBody>
      </p:sp>
      <p:grpSp>
        <p:nvGrpSpPr>
          <p:cNvPr id="2" name="Group 1">
            <a:extLst>
              <a:ext uri="{FF2B5EF4-FFF2-40B4-BE49-F238E27FC236}">
                <a16:creationId xmlns:a16="http://schemas.microsoft.com/office/drawing/2014/main" id="{4D9EEE74-B8DB-4D02-B475-CF8C6D7FF190}"/>
              </a:ext>
            </a:extLst>
          </p:cNvPr>
          <p:cNvGrpSpPr/>
          <p:nvPr/>
        </p:nvGrpSpPr>
        <p:grpSpPr>
          <a:xfrm>
            <a:off x="1521331" y="1601909"/>
            <a:ext cx="6101337" cy="4522543"/>
            <a:chOff x="1521331" y="1601909"/>
            <a:chExt cx="6101337" cy="4522543"/>
          </a:xfrm>
        </p:grpSpPr>
        <p:sp>
          <p:nvSpPr>
            <p:cNvPr id="4" name="Freeform: Shape 3">
              <a:extLst>
                <a:ext uri="{FF2B5EF4-FFF2-40B4-BE49-F238E27FC236}">
                  <a16:creationId xmlns:a16="http://schemas.microsoft.com/office/drawing/2014/main" id="{715A044B-1156-42D4-8676-AFFC163E1A35}"/>
                </a:ext>
              </a:extLst>
            </p:cNvPr>
            <p:cNvSpPr/>
            <p:nvPr/>
          </p:nvSpPr>
          <p:spPr>
            <a:xfrm rot="21600000">
              <a:off x="2149984" y="1601909"/>
              <a:ext cx="5472684" cy="1257306"/>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68762" tIns="160021" rIns="298704" bIns="160021" numCol="1" spcCol="1270" anchor="ctr" anchorCtr="0">
              <a:noAutofit/>
            </a:bodyPr>
            <a:lstStyle/>
            <a:p>
              <a:pPr marL="0" lvl="0" indent="0" algn="ctr" defTabSz="1866900">
                <a:lnSpc>
                  <a:spcPct val="90000"/>
                </a:lnSpc>
                <a:spcBef>
                  <a:spcPct val="0"/>
                </a:spcBef>
                <a:spcAft>
                  <a:spcPct val="35000"/>
                </a:spcAft>
                <a:buNone/>
              </a:pPr>
              <a:r>
                <a:rPr lang="en-US" sz="4200" b="1" kern="1200" dirty="0"/>
                <a:t>Autogenic</a:t>
              </a:r>
              <a:endParaRPr lang="en-US" sz="4200" kern="1200" dirty="0"/>
            </a:p>
          </p:txBody>
        </p:sp>
        <p:sp>
          <p:nvSpPr>
            <p:cNvPr id="5" name="Oval 4">
              <a:extLst>
                <a:ext uri="{FF2B5EF4-FFF2-40B4-BE49-F238E27FC236}">
                  <a16:creationId xmlns:a16="http://schemas.microsoft.com/office/drawing/2014/main" id="{B50EBB4C-B2C4-4C94-8E57-8F175FEC6DB3}"/>
                </a:ext>
              </a:extLst>
            </p:cNvPr>
            <p:cNvSpPr/>
            <p:nvPr/>
          </p:nvSpPr>
          <p:spPr>
            <a:xfrm>
              <a:off x="1521331" y="1601910"/>
              <a:ext cx="1257304" cy="1257304"/>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436B77F2-49B8-4B78-AEFE-E4B29E8F4ADD}"/>
                </a:ext>
              </a:extLst>
            </p:cNvPr>
            <p:cNvSpPr/>
            <p:nvPr/>
          </p:nvSpPr>
          <p:spPr>
            <a:xfrm rot="21600000">
              <a:off x="2149984" y="3234528"/>
              <a:ext cx="5472684" cy="1257305"/>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68762" tIns="160021" rIns="298704"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Progressive muscle</a:t>
              </a:r>
              <a:endParaRPr lang="en-US" sz="4200" kern="1200" dirty="0"/>
            </a:p>
          </p:txBody>
        </p:sp>
        <p:sp>
          <p:nvSpPr>
            <p:cNvPr id="7" name="Oval 6">
              <a:extLst>
                <a:ext uri="{FF2B5EF4-FFF2-40B4-BE49-F238E27FC236}">
                  <a16:creationId xmlns:a16="http://schemas.microsoft.com/office/drawing/2014/main" id="{EBD07981-90EB-44BB-A3B4-9988AF330B32}"/>
                </a:ext>
              </a:extLst>
            </p:cNvPr>
            <p:cNvSpPr/>
            <p:nvPr/>
          </p:nvSpPr>
          <p:spPr>
            <a:xfrm>
              <a:off x="1521331" y="3234529"/>
              <a:ext cx="1257304" cy="1257304"/>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23F4780B-D0C5-4AAD-AB7E-7C62C0E28BDD}"/>
                </a:ext>
              </a:extLst>
            </p:cNvPr>
            <p:cNvSpPr/>
            <p:nvPr/>
          </p:nvSpPr>
          <p:spPr>
            <a:xfrm rot="21600000">
              <a:off x="2149984" y="4867147"/>
              <a:ext cx="5472684" cy="1257305"/>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68762" tIns="160021" rIns="298704"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Visualization</a:t>
              </a:r>
              <a:endParaRPr lang="en-US" sz="4200" kern="1200" dirty="0"/>
            </a:p>
          </p:txBody>
        </p:sp>
        <p:sp>
          <p:nvSpPr>
            <p:cNvPr id="9" name="Oval 8">
              <a:extLst>
                <a:ext uri="{FF2B5EF4-FFF2-40B4-BE49-F238E27FC236}">
                  <a16:creationId xmlns:a16="http://schemas.microsoft.com/office/drawing/2014/main" id="{D6D0E252-CE5F-4636-8871-C7491B6E6CBB}"/>
                </a:ext>
              </a:extLst>
            </p:cNvPr>
            <p:cNvSpPr/>
            <p:nvPr/>
          </p:nvSpPr>
          <p:spPr>
            <a:xfrm>
              <a:off x="1521331" y="4867148"/>
              <a:ext cx="1257304" cy="1257304"/>
            </a:xfrm>
            <a:prstGeom prst="ellipse">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endParaRPr lang="en-CA" dirty="0"/>
          </a:p>
        </p:txBody>
      </p:sp>
      <p:sp>
        <p:nvSpPr>
          <p:cNvPr id="11" name="Content Placeholder 10">
            <a:extLst>
              <a:ext uri="{FF2B5EF4-FFF2-40B4-BE49-F238E27FC236}">
                <a16:creationId xmlns:a16="http://schemas.microsoft.com/office/drawing/2014/main" id="{61D70765-756A-4727-BA9D-02BB53832FA4}"/>
              </a:ext>
            </a:extLst>
          </p:cNvPr>
          <p:cNvSpPr>
            <a:spLocks noGrp="1"/>
          </p:cNvSpPr>
          <p:nvPr>
            <p:ph sz="quarter" idx="10"/>
          </p:nvPr>
        </p:nvSpPr>
        <p:spPr/>
        <p:txBody>
          <a:bodyPr/>
          <a:lstStyle/>
          <a:p>
            <a:r>
              <a:rPr lang="en-US" dirty="0"/>
              <a:t>Bringing it All Together</a:t>
            </a:r>
          </a:p>
        </p:txBody>
      </p:sp>
      <p:grpSp>
        <p:nvGrpSpPr>
          <p:cNvPr id="2" name="Group 1">
            <a:extLst>
              <a:ext uri="{FF2B5EF4-FFF2-40B4-BE49-F238E27FC236}">
                <a16:creationId xmlns:a16="http://schemas.microsoft.com/office/drawing/2014/main" id="{C0F3EA9A-5172-41F6-A0E4-50CEE945913C}"/>
              </a:ext>
            </a:extLst>
          </p:cNvPr>
          <p:cNvGrpSpPr/>
          <p:nvPr/>
        </p:nvGrpSpPr>
        <p:grpSpPr>
          <a:xfrm>
            <a:off x="458927" y="1600200"/>
            <a:ext cx="8226144" cy="4525963"/>
            <a:chOff x="458927" y="1600200"/>
            <a:chExt cx="8226144" cy="4525963"/>
          </a:xfrm>
        </p:grpSpPr>
        <p:sp>
          <p:nvSpPr>
            <p:cNvPr id="4" name="Freeform: Shape 3">
              <a:extLst>
                <a:ext uri="{FF2B5EF4-FFF2-40B4-BE49-F238E27FC236}">
                  <a16:creationId xmlns:a16="http://schemas.microsoft.com/office/drawing/2014/main" id="{D213DF24-22B7-4081-9576-FCC21BF36F4B}"/>
                </a:ext>
              </a:extLst>
            </p:cNvPr>
            <p:cNvSpPr/>
            <p:nvPr/>
          </p:nvSpPr>
          <p:spPr>
            <a:xfrm>
              <a:off x="458927"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4696" tIns="2045081" rIns="234696" bIns="1139889" numCol="1" spcCol="1270" anchor="ctr" anchorCtr="0">
              <a:noAutofit/>
            </a:bodyPr>
            <a:lstStyle/>
            <a:p>
              <a:pPr marL="0" lvl="0" indent="0" algn="ctr" defTabSz="1466850">
                <a:lnSpc>
                  <a:spcPct val="90000"/>
                </a:lnSpc>
                <a:spcBef>
                  <a:spcPct val="0"/>
                </a:spcBef>
                <a:spcAft>
                  <a:spcPct val="35000"/>
                </a:spcAft>
                <a:buNone/>
              </a:pPr>
              <a:r>
                <a:rPr lang="en-US" sz="3300" b="1" kern="1200" dirty="0"/>
                <a:t>Relax</a:t>
              </a:r>
            </a:p>
          </p:txBody>
        </p:sp>
        <p:sp>
          <p:nvSpPr>
            <p:cNvPr id="5" name="Oval 4">
              <a:extLst>
                <a:ext uri="{FF2B5EF4-FFF2-40B4-BE49-F238E27FC236}">
                  <a16:creationId xmlns:a16="http://schemas.microsoft.com/office/drawing/2014/main" id="{2B6B929F-97E7-4597-90C1-41DAAEA84B43}"/>
                </a:ext>
              </a:extLst>
            </p:cNvPr>
            <p:cNvSpPr/>
            <p:nvPr/>
          </p:nvSpPr>
          <p:spPr>
            <a:xfrm>
              <a:off x="1049496" y="1871757"/>
              <a:ext cx="1507145" cy="1507145"/>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3DBE9FA7-960A-4EFF-8B88-0FB103D5A797}"/>
                </a:ext>
              </a:extLst>
            </p:cNvPr>
            <p:cNvSpPr/>
            <p:nvPr/>
          </p:nvSpPr>
          <p:spPr>
            <a:xfrm>
              <a:off x="3227858"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4696" tIns="2045081" rIns="234696" bIns="1139889" numCol="1" spcCol="1270" anchor="ctr" anchorCtr="0">
              <a:noAutofit/>
            </a:bodyPr>
            <a:lstStyle/>
            <a:p>
              <a:pPr marL="0" lvl="0" indent="0" algn="ctr" defTabSz="1466850">
                <a:lnSpc>
                  <a:spcPct val="90000"/>
                </a:lnSpc>
                <a:spcBef>
                  <a:spcPct val="0"/>
                </a:spcBef>
                <a:spcAft>
                  <a:spcPct val="35000"/>
                </a:spcAft>
                <a:buNone/>
              </a:pPr>
              <a:r>
                <a:rPr lang="en-US" sz="3300" b="1" kern="1200" dirty="0"/>
                <a:t>Take control</a:t>
              </a:r>
            </a:p>
          </p:txBody>
        </p:sp>
        <p:sp>
          <p:nvSpPr>
            <p:cNvPr id="7" name="Oval 6">
              <a:extLst>
                <a:ext uri="{FF2B5EF4-FFF2-40B4-BE49-F238E27FC236}">
                  <a16:creationId xmlns:a16="http://schemas.microsoft.com/office/drawing/2014/main" id="{66CAF48A-6A43-42A4-96A9-88BA0E9C9EA1}"/>
                </a:ext>
              </a:extLst>
            </p:cNvPr>
            <p:cNvSpPr/>
            <p:nvPr/>
          </p:nvSpPr>
          <p:spPr>
            <a:xfrm>
              <a:off x="3818427" y="1871757"/>
              <a:ext cx="1507145" cy="1507145"/>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DA835EBA-84A4-4F42-86C3-DF93F2792CF3}"/>
                </a:ext>
              </a:extLst>
            </p:cNvPr>
            <p:cNvSpPr/>
            <p:nvPr/>
          </p:nvSpPr>
          <p:spPr>
            <a:xfrm>
              <a:off x="5996789"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4696" tIns="2045081" rIns="234696" bIns="1139889" numCol="1" spcCol="1270" anchor="ctr" anchorCtr="0">
              <a:noAutofit/>
            </a:bodyPr>
            <a:lstStyle/>
            <a:p>
              <a:pPr marL="0" lvl="0" indent="0" algn="ctr" defTabSz="1466850">
                <a:lnSpc>
                  <a:spcPct val="90000"/>
                </a:lnSpc>
                <a:spcBef>
                  <a:spcPct val="0"/>
                </a:spcBef>
                <a:spcAft>
                  <a:spcPct val="35000"/>
                </a:spcAft>
                <a:buNone/>
              </a:pPr>
              <a:r>
                <a:rPr lang="en-US" sz="3300" b="1" kern="1200" dirty="0"/>
                <a:t>Not allowing negativity</a:t>
              </a:r>
            </a:p>
          </p:txBody>
        </p:sp>
        <p:sp>
          <p:nvSpPr>
            <p:cNvPr id="9" name="Oval 8">
              <a:extLst>
                <a:ext uri="{FF2B5EF4-FFF2-40B4-BE49-F238E27FC236}">
                  <a16:creationId xmlns:a16="http://schemas.microsoft.com/office/drawing/2014/main" id="{20DDBE79-1DDD-4AE4-9036-E91887A606B3}"/>
                </a:ext>
              </a:extLst>
            </p:cNvPr>
            <p:cNvSpPr/>
            <p:nvPr/>
          </p:nvSpPr>
          <p:spPr>
            <a:xfrm>
              <a:off x="6587358" y="1871757"/>
              <a:ext cx="1507145" cy="1507145"/>
            </a:xfrm>
            <a:prstGeom prst="ellipse">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0" name="Arrow: Left-Right 9">
              <a:extLst>
                <a:ext uri="{FF2B5EF4-FFF2-40B4-BE49-F238E27FC236}">
                  <a16:creationId xmlns:a16="http://schemas.microsoft.com/office/drawing/2014/main" id="{334395BF-9DA6-486A-A74F-1D6D616980EF}"/>
                </a:ext>
              </a:extLst>
            </p:cNvPr>
            <p:cNvSpPr/>
            <p:nvPr/>
          </p:nvSpPr>
          <p:spPr>
            <a:xfrm>
              <a:off x="786383" y="5220970"/>
              <a:ext cx="7571232" cy="678894"/>
            </a:xfrm>
            <a:prstGeom prst="leftRightArrow">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advices for coping situations:</a:t>
            </a:r>
          </a:p>
          <a:p>
            <a:pPr lvl="1">
              <a:lnSpc>
                <a:spcPct val="115000"/>
              </a:lnSpc>
              <a:spcBef>
                <a:spcPts val="0"/>
              </a:spcBef>
              <a:spcAft>
                <a:spcPts val="0"/>
              </a:spcAft>
              <a:buFont typeface="+mj-lt"/>
              <a:buAutoNum type="alphaLcParenR"/>
            </a:pPr>
            <a:r>
              <a:rPr lang="en-US" dirty="0">
                <a:ea typeface="Times New Roman"/>
                <a:cs typeface="Times New Roman"/>
              </a:rPr>
              <a:t>Taking a deep breath</a:t>
            </a:r>
          </a:p>
          <a:p>
            <a:pPr lvl="1">
              <a:lnSpc>
                <a:spcPct val="115000"/>
              </a:lnSpc>
              <a:spcBef>
                <a:spcPts val="0"/>
              </a:spcBef>
              <a:spcAft>
                <a:spcPts val="0"/>
              </a:spcAft>
              <a:buFont typeface="+mj-lt"/>
              <a:buAutoNum type="alphaLcParenR"/>
            </a:pPr>
            <a:r>
              <a:rPr lang="en-US" dirty="0">
                <a:ea typeface="Times New Roman"/>
                <a:cs typeface="Times New Roman"/>
              </a:rPr>
              <a:t>Using positive thinking</a:t>
            </a:r>
          </a:p>
          <a:p>
            <a:pPr lvl="1">
              <a:lnSpc>
                <a:spcPct val="115000"/>
              </a:lnSpc>
              <a:spcBef>
                <a:spcPts val="0"/>
              </a:spcBef>
              <a:spcAft>
                <a:spcPts val="0"/>
              </a:spcAft>
              <a:buFont typeface="+mj-lt"/>
              <a:buAutoNum type="alphaLcParenR"/>
            </a:pPr>
            <a:r>
              <a:rPr lang="en-US" dirty="0">
                <a:ea typeface="Times New Roman"/>
                <a:cs typeface="Times New Roman"/>
              </a:rPr>
              <a:t>Stepping away from the issue</a:t>
            </a:r>
          </a:p>
          <a:p>
            <a:pPr lvl="1">
              <a:lnSpc>
                <a:spcPct val="115000"/>
              </a:lnSpc>
              <a:spcBef>
                <a:spcPts val="0"/>
              </a:spcBef>
              <a:spcAft>
                <a:spcPts val="1000"/>
              </a:spcAft>
              <a:buFont typeface="+mj-lt"/>
              <a:buAutoNum type="alphaLcParenR"/>
            </a:pPr>
            <a:r>
              <a:rPr lang="en-US" dirty="0">
                <a:ea typeface="Times New Roman"/>
                <a:cs typeface="Times New Roman"/>
              </a:rPr>
              <a:t>Delaying involvement in such situations</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control a company has is equally important as the control an individual has over oneself</a:t>
            </a:r>
          </a:p>
          <a:p>
            <a:pPr lvl="1">
              <a:lnSpc>
                <a:spcPct val="115000"/>
              </a:lnSpc>
              <a:spcBef>
                <a:spcPts val="0"/>
              </a:spcBef>
              <a:spcAft>
                <a:spcPts val="0"/>
              </a:spcAft>
              <a:buFont typeface="+mj-lt"/>
              <a:buAutoNum type="alphaLcParenR"/>
            </a:pPr>
            <a:r>
              <a:rPr lang="en-US" dirty="0">
                <a:ea typeface="Times New Roman"/>
                <a:cs typeface="Times New Roman"/>
              </a:rPr>
              <a:t>Having control  could be the difference between building a successful career and no career at all</a:t>
            </a:r>
          </a:p>
          <a:p>
            <a:pPr lvl="1">
              <a:lnSpc>
                <a:spcPct val="115000"/>
              </a:lnSpc>
              <a:spcBef>
                <a:spcPts val="0"/>
              </a:spcBef>
              <a:spcAft>
                <a:spcPts val="0"/>
              </a:spcAft>
              <a:buFont typeface="+mj-lt"/>
              <a:buAutoNum type="alphaLcParenR"/>
            </a:pPr>
            <a:r>
              <a:rPr lang="en-US" dirty="0">
                <a:ea typeface="Times New Roman"/>
                <a:cs typeface="Times New Roman"/>
              </a:rPr>
              <a:t>Even if the situation requires you to physically act, you have to be focused on your thoughts</a:t>
            </a:r>
          </a:p>
          <a:p>
            <a:pPr lvl="1">
              <a:lnSpc>
                <a:spcPct val="115000"/>
              </a:lnSpc>
              <a:spcBef>
                <a:spcPts val="0"/>
              </a:spcBef>
              <a:spcAft>
                <a:spcPts val="1000"/>
              </a:spcAft>
              <a:buFont typeface="+mj-lt"/>
              <a:buAutoNum type="alphaLcParenR"/>
            </a:pPr>
            <a:r>
              <a:rPr lang="en-US" dirty="0">
                <a:ea typeface="Times New Roman"/>
                <a:cs typeface="Times New Roman"/>
              </a:rPr>
              <a:t>All the statements above are true</a:t>
            </a:r>
          </a:p>
          <a:p>
            <a:endParaRPr lang="en-US" dirty="0"/>
          </a:p>
        </p:txBody>
      </p:sp>
    </p:spTree>
    <p:extLst>
      <p:ext uri="{BB962C8B-B14F-4D97-AF65-F5344CB8AC3E}">
        <p14:creationId xmlns:p14="http://schemas.microsoft.com/office/powerpoint/2010/main" val="427296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Darren\Desktop\New Photos\s0001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96536" y="4511815"/>
            <a:ext cx="2379588" cy="2379588"/>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3" name="Text Placeholder 2">
            <a:extLst>
              <a:ext uri="{FF2B5EF4-FFF2-40B4-BE49-F238E27FC236}">
                <a16:creationId xmlns:a16="http://schemas.microsoft.com/office/drawing/2014/main" id="{594A0DC2-DFDC-4F90-BCB8-E18F39CB195A}"/>
              </a:ext>
            </a:extLst>
          </p:cNvPr>
          <p:cNvSpPr>
            <a:spLocks noGrp="1"/>
          </p:cNvSpPr>
          <p:nvPr>
            <p:ph type="body" sz="quarter" idx="10"/>
          </p:nvPr>
        </p:nvSpPr>
        <p:spPr/>
        <p:txBody>
          <a:bodyPr/>
          <a:lstStyle/>
          <a:p>
            <a:r>
              <a:rPr lang="en-US" dirty="0"/>
              <a:t>Emotional Intelligence</a:t>
            </a:r>
            <a:endParaRPr lang="en-US" sz="1200" dirty="0">
              <a:latin typeface="Calibri" pitchFamily="34" charset="0"/>
            </a:endParaRP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relaxation techniques DO NOT reduce stress symptoms by:</a:t>
            </a:r>
          </a:p>
          <a:p>
            <a:pPr lvl="1">
              <a:lnSpc>
                <a:spcPct val="115000"/>
              </a:lnSpc>
              <a:spcBef>
                <a:spcPts val="0"/>
              </a:spcBef>
              <a:spcAft>
                <a:spcPts val="0"/>
              </a:spcAft>
              <a:buFont typeface="+mj-lt"/>
              <a:buAutoNum type="alphaLcParenR"/>
            </a:pPr>
            <a:r>
              <a:rPr lang="en-US" dirty="0">
                <a:ea typeface="Times New Roman"/>
                <a:cs typeface="Times New Roman"/>
              </a:rPr>
              <a:t>Boosting confidence to handle problems</a:t>
            </a:r>
          </a:p>
          <a:p>
            <a:pPr lvl="1">
              <a:lnSpc>
                <a:spcPct val="115000"/>
              </a:lnSpc>
              <a:spcBef>
                <a:spcPts val="0"/>
              </a:spcBef>
              <a:spcAft>
                <a:spcPts val="0"/>
              </a:spcAft>
              <a:buFont typeface="+mj-lt"/>
              <a:buAutoNum type="alphaLcParenR"/>
            </a:pPr>
            <a:r>
              <a:rPr lang="en-US" dirty="0">
                <a:ea typeface="Times New Roman"/>
                <a:cs typeface="Times New Roman"/>
              </a:rPr>
              <a:t>Distracting your mind from the problems</a:t>
            </a:r>
          </a:p>
          <a:p>
            <a:pPr lvl="1">
              <a:lnSpc>
                <a:spcPct val="115000"/>
              </a:lnSpc>
              <a:spcBef>
                <a:spcPts val="0"/>
              </a:spcBef>
              <a:spcAft>
                <a:spcPts val="0"/>
              </a:spcAft>
              <a:buFont typeface="+mj-lt"/>
              <a:buAutoNum type="alphaLcParenR"/>
            </a:pPr>
            <a:r>
              <a:rPr lang="en-US" dirty="0">
                <a:ea typeface="Times New Roman"/>
                <a:cs typeface="Times New Roman"/>
              </a:rPr>
              <a:t>Improving concentration</a:t>
            </a:r>
          </a:p>
          <a:p>
            <a:pPr lvl="1">
              <a:lnSpc>
                <a:spcPct val="115000"/>
              </a:lnSpc>
              <a:spcBef>
                <a:spcPts val="0"/>
              </a:spcBef>
              <a:spcAft>
                <a:spcPts val="1000"/>
              </a:spcAft>
              <a:buFont typeface="+mj-lt"/>
              <a:buAutoNum type="alphaLcParenR"/>
            </a:pPr>
            <a:r>
              <a:rPr lang="en-US" dirty="0">
                <a:ea typeface="Times New Roman"/>
                <a:cs typeface="Times New Roman"/>
              </a:rPr>
              <a:t>Reducing muscle tension and chronic pain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common types of relaxation techniques?</a:t>
            </a:r>
          </a:p>
          <a:p>
            <a:pPr lvl="1">
              <a:lnSpc>
                <a:spcPct val="115000"/>
              </a:lnSpc>
              <a:spcBef>
                <a:spcPts val="0"/>
              </a:spcBef>
              <a:spcAft>
                <a:spcPts val="0"/>
              </a:spcAft>
              <a:buFont typeface="+mj-lt"/>
              <a:buAutoNum type="alphaLcParenR"/>
            </a:pPr>
            <a:r>
              <a:rPr lang="en-US" dirty="0">
                <a:ea typeface="Times New Roman"/>
                <a:cs typeface="Times New Roman"/>
              </a:rPr>
              <a:t>Autogenic</a:t>
            </a:r>
          </a:p>
          <a:p>
            <a:pPr lvl="1">
              <a:lnSpc>
                <a:spcPct val="115000"/>
              </a:lnSpc>
              <a:spcBef>
                <a:spcPts val="0"/>
              </a:spcBef>
              <a:spcAft>
                <a:spcPts val="0"/>
              </a:spcAft>
              <a:buFont typeface="+mj-lt"/>
              <a:buAutoNum type="alphaLcParenR"/>
            </a:pPr>
            <a:r>
              <a:rPr lang="en-US" dirty="0">
                <a:ea typeface="Times New Roman"/>
                <a:cs typeface="Times New Roman"/>
              </a:rPr>
              <a:t>Visualization</a:t>
            </a:r>
          </a:p>
          <a:p>
            <a:pPr lvl="1">
              <a:lnSpc>
                <a:spcPct val="115000"/>
              </a:lnSpc>
              <a:spcBef>
                <a:spcPts val="0"/>
              </a:spcBef>
              <a:spcAft>
                <a:spcPts val="0"/>
              </a:spcAft>
              <a:buFont typeface="+mj-lt"/>
              <a:buAutoNum type="alphaLcParenR"/>
            </a:pPr>
            <a:r>
              <a:rPr lang="en-US" dirty="0">
                <a:ea typeface="Times New Roman"/>
                <a:cs typeface="Times New Roman"/>
              </a:rPr>
              <a:t>Heterogenic </a:t>
            </a:r>
          </a:p>
          <a:p>
            <a:pPr lvl="1">
              <a:lnSpc>
                <a:spcPct val="115000"/>
              </a:lnSpc>
              <a:spcBef>
                <a:spcPts val="0"/>
              </a:spcBef>
              <a:spcAft>
                <a:spcPts val="1000"/>
              </a:spcAft>
              <a:buFont typeface="+mj-lt"/>
              <a:buAutoNum type="alphaLcParenR"/>
            </a:pPr>
            <a:r>
              <a:rPr lang="en-US" dirty="0">
                <a:ea typeface="Times New Roman"/>
                <a:cs typeface="Times New Roman"/>
              </a:rPr>
              <a:t>Progressive muscle </a:t>
            </a:r>
          </a:p>
          <a:p>
            <a:endParaRPr lang="en-US" dirty="0"/>
          </a:p>
        </p:txBody>
      </p:sp>
    </p:spTree>
    <p:extLst>
      <p:ext uri="{BB962C8B-B14F-4D97-AF65-F5344CB8AC3E}">
        <p14:creationId xmlns:p14="http://schemas.microsoft.com/office/powerpoint/2010/main" val="6280852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have mastered the coping with difficult situations, it:</a:t>
            </a:r>
          </a:p>
          <a:p>
            <a:pPr lvl="1">
              <a:lnSpc>
                <a:spcPct val="115000"/>
              </a:lnSpc>
              <a:spcBef>
                <a:spcPts val="0"/>
              </a:spcBef>
              <a:spcAft>
                <a:spcPts val="0"/>
              </a:spcAft>
              <a:buFont typeface="+mj-lt"/>
              <a:buAutoNum type="alphaLcParenR"/>
            </a:pPr>
            <a:r>
              <a:rPr lang="en-US" dirty="0">
                <a:ea typeface="Times New Roman"/>
                <a:cs typeface="Times New Roman"/>
              </a:rPr>
              <a:t>May not be necessary to engage in relaxation techniques</a:t>
            </a:r>
          </a:p>
          <a:p>
            <a:pPr lvl="1">
              <a:lnSpc>
                <a:spcPct val="115000"/>
              </a:lnSpc>
              <a:spcBef>
                <a:spcPts val="0"/>
              </a:spcBef>
              <a:spcAft>
                <a:spcPts val="0"/>
              </a:spcAft>
              <a:buFont typeface="+mj-lt"/>
              <a:buAutoNum type="alphaLcParenR"/>
            </a:pPr>
            <a:r>
              <a:rPr lang="en-US" dirty="0">
                <a:ea typeface="Times New Roman"/>
                <a:cs typeface="Times New Roman"/>
              </a:rPr>
              <a:t>Is necessary to engage in relaxation techniques occasionally</a:t>
            </a:r>
          </a:p>
          <a:p>
            <a:pPr lvl="1">
              <a:lnSpc>
                <a:spcPct val="115000"/>
              </a:lnSpc>
              <a:spcBef>
                <a:spcPts val="0"/>
              </a:spcBef>
              <a:spcAft>
                <a:spcPts val="0"/>
              </a:spcAft>
              <a:buFont typeface="+mj-lt"/>
              <a:buAutoNum type="alphaLcParenR"/>
            </a:pPr>
            <a:r>
              <a:rPr lang="en-US" dirty="0">
                <a:ea typeface="Times New Roman"/>
                <a:cs typeface="Times New Roman"/>
              </a:rPr>
              <a:t>Is still necessary to engage in relaxation techniques</a:t>
            </a:r>
          </a:p>
          <a:p>
            <a:pPr lvl="1">
              <a:lnSpc>
                <a:spcPct val="115000"/>
              </a:lnSpc>
              <a:spcBef>
                <a:spcPts val="0"/>
              </a:spcBef>
              <a:spcAft>
                <a:spcPts val="1000"/>
              </a:spcAft>
              <a:buFont typeface="+mj-lt"/>
              <a:buAutoNum type="alphaLcParenR"/>
            </a:pPr>
            <a:r>
              <a:rPr lang="en-US" dirty="0">
                <a:ea typeface="Times New Roman"/>
                <a:cs typeface="Times New Roman"/>
              </a:rPr>
              <a:t>Is highly required to engage in relaxation techniques</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ultimate goal in dealing with everyday working situations?</a:t>
            </a:r>
          </a:p>
          <a:p>
            <a:pPr lvl="1">
              <a:lnSpc>
                <a:spcPct val="115000"/>
              </a:lnSpc>
              <a:spcBef>
                <a:spcPts val="0"/>
              </a:spcBef>
              <a:spcAft>
                <a:spcPts val="0"/>
              </a:spcAft>
              <a:buFont typeface="+mj-lt"/>
              <a:buAutoNum type="alphaLcParenR"/>
            </a:pPr>
            <a:r>
              <a:rPr lang="en-US" dirty="0">
                <a:ea typeface="Times New Roman"/>
                <a:cs typeface="Times New Roman"/>
              </a:rPr>
              <a:t>Being right</a:t>
            </a:r>
          </a:p>
          <a:p>
            <a:pPr lvl="1">
              <a:lnSpc>
                <a:spcPct val="115000"/>
              </a:lnSpc>
              <a:spcBef>
                <a:spcPts val="0"/>
              </a:spcBef>
              <a:spcAft>
                <a:spcPts val="0"/>
              </a:spcAft>
              <a:buFont typeface="+mj-lt"/>
              <a:buAutoNum type="alphaLcParenR"/>
            </a:pPr>
            <a:r>
              <a:rPr lang="en-US" dirty="0">
                <a:ea typeface="Times New Roman"/>
                <a:cs typeface="Times New Roman"/>
              </a:rPr>
              <a:t>Avoiding problems</a:t>
            </a:r>
          </a:p>
          <a:p>
            <a:pPr lvl="1">
              <a:lnSpc>
                <a:spcPct val="115000"/>
              </a:lnSpc>
              <a:spcBef>
                <a:spcPts val="0"/>
              </a:spcBef>
              <a:spcAft>
                <a:spcPts val="0"/>
              </a:spcAft>
              <a:buFont typeface="+mj-lt"/>
              <a:buAutoNum type="alphaLcParenR"/>
            </a:pPr>
            <a:r>
              <a:rPr lang="en-US" dirty="0">
                <a:ea typeface="Times New Roman"/>
                <a:cs typeface="Times New Roman"/>
              </a:rPr>
              <a:t>Avoiding negativity</a:t>
            </a:r>
          </a:p>
          <a:p>
            <a:pPr lvl="1">
              <a:lnSpc>
                <a:spcPct val="115000"/>
              </a:lnSpc>
              <a:spcBef>
                <a:spcPts val="0"/>
              </a:spcBef>
              <a:spcAft>
                <a:spcPts val="1000"/>
              </a:spcAft>
              <a:buFont typeface="+mj-lt"/>
              <a:buAutoNum type="alphaLcParenR"/>
            </a:pPr>
            <a:r>
              <a:rPr lang="en-US" dirty="0">
                <a:ea typeface="Times New Roman"/>
                <a:cs typeface="Times New Roman"/>
              </a:rPr>
              <a:t>Suppressing problems</a:t>
            </a:r>
          </a:p>
          <a:p>
            <a:endParaRPr lang="en-US" dirty="0"/>
          </a:p>
        </p:txBody>
      </p:sp>
    </p:spTree>
    <p:extLst>
      <p:ext uri="{BB962C8B-B14F-4D97-AF65-F5344CB8AC3E}">
        <p14:creationId xmlns:p14="http://schemas.microsoft.com/office/powerpoint/2010/main" val="33344824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advices for coping situations:</a:t>
            </a:r>
          </a:p>
          <a:p>
            <a:pPr lvl="1">
              <a:lnSpc>
                <a:spcPct val="115000"/>
              </a:lnSpc>
              <a:spcBef>
                <a:spcPts val="0"/>
              </a:spcBef>
              <a:spcAft>
                <a:spcPts val="0"/>
              </a:spcAft>
              <a:buFont typeface="+mj-lt"/>
              <a:buAutoNum type="alphaLcParenR"/>
            </a:pPr>
            <a:r>
              <a:rPr lang="en-US" dirty="0">
                <a:ea typeface="Times New Roman"/>
                <a:cs typeface="Times New Roman"/>
              </a:rPr>
              <a:t>Taking a deep breath</a:t>
            </a:r>
          </a:p>
          <a:p>
            <a:pPr lvl="1">
              <a:lnSpc>
                <a:spcPct val="115000"/>
              </a:lnSpc>
              <a:spcBef>
                <a:spcPts val="0"/>
              </a:spcBef>
              <a:spcAft>
                <a:spcPts val="0"/>
              </a:spcAft>
              <a:buFont typeface="+mj-lt"/>
              <a:buAutoNum type="alphaLcParenR"/>
            </a:pPr>
            <a:r>
              <a:rPr lang="en-US" dirty="0">
                <a:ea typeface="Times New Roman"/>
                <a:cs typeface="Times New Roman"/>
              </a:rPr>
              <a:t>Using positive thinking</a:t>
            </a:r>
          </a:p>
          <a:p>
            <a:pPr lvl="1">
              <a:lnSpc>
                <a:spcPct val="115000"/>
              </a:lnSpc>
              <a:spcBef>
                <a:spcPts val="0"/>
              </a:spcBef>
              <a:spcAft>
                <a:spcPts val="0"/>
              </a:spcAft>
              <a:buFont typeface="+mj-lt"/>
              <a:buAutoNum type="alphaLcParenR"/>
            </a:pPr>
            <a:r>
              <a:rPr lang="en-US" dirty="0">
                <a:ea typeface="Times New Roman"/>
                <a:cs typeface="Times New Roman"/>
              </a:rPr>
              <a:t>Stepping away from the issue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Delaying involvement in such situations</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control a company has is equally important as the control an individual has over oneself</a:t>
            </a:r>
          </a:p>
          <a:p>
            <a:pPr lvl="1">
              <a:lnSpc>
                <a:spcPct val="115000"/>
              </a:lnSpc>
              <a:spcBef>
                <a:spcPts val="0"/>
              </a:spcBef>
              <a:spcAft>
                <a:spcPts val="0"/>
              </a:spcAft>
              <a:buFont typeface="+mj-lt"/>
              <a:buAutoNum type="alphaLcParenR"/>
            </a:pPr>
            <a:r>
              <a:rPr lang="en-US" dirty="0">
                <a:ea typeface="Times New Roman"/>
                <a:cs typeface="Times New Roman"/>
              </a:rPr>
              <a:t>Having control  could be the difference between building a successful career and no career at all</a:t>
            </a:r>
          </a:p>
          <a:p>
            <a:pPr lvl="1">
              <a:lnSpc>
                <a:spcPct val="115000"/>
              </a:lnSpc>
              <a:spcBef>
                <a:spcPts val="0"/>
              </a:spcBef>
              <a:spcAft>
                <a:spcPts val="0"/>
              </a:spcAft>
              <a:buFont typeface="+mj-lt"/>
              <a:buAutoNum type="alphaLcParenR"/>
            </a:pPr>
            <a:r>
              <a:rPr lang="en-US" dirty="0">
                <a:ea typeface="Times New Roman"/>
                <a:cs typeface="Times New Roman"/>
              </a:rPr>
              <a:t>Even if the situation requires you to physically act, you have to be focused on your thoughts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the statements above are true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702739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relaxation techniques DO NOT reduce stress symptoms by:</a:t>
            </a:r>
          </a:p>
          <a:p>
            <a:pPr lvl="1">
              <a:lnSpc>
                <a:spcPct val="115000"/>
              </a:lnSpc>
              <a:spcBef>
                <a:spcPts val="0"/>
              </a:spcBef>
              <a:spcAft>
                <a:spcPts val="0"/>
              </a:spcAft>
              <a:buFont typeface="+mj-lt"/>
              <a:buAutoNum type="alphaLcParenR"/>
            </a:pPr>
            <a:r>
              <a:rPr lang="en-US" dirty="0">
                <a:ea typeface="Times New Roman"/>
                <a:cs typeface="Times New Roman"/>
              </a:rPr>
              <a:t>Boosting confidence to handle problems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Distracting your mind from the problems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Improving concentration</a:t>
            </a:r>
          </a:p>
          <a:p>
            <a:pPr lvl="1">
              <a:lnSpc>
                <a:spcPct val="115000"/>
              </a:lnSpc>
              <a:spcBef>
                <a:spcPts val="0"/>
              </a:spcBef>
              <a:spcAft>
                <a:spcPts val="1000"/>
              </a:spcAft>
              <a:buFont typeface="+mj-lt"/>
              <a:buAutoNum type="alphaLcParenR"/>
            </a:pPr>
            <a:r>
              <a:rPr lang="en-US" dirty="0">
                <a:ea typeface="Times New Roman"/>
                <a:cs typeface="Times New Roman"/>
              </a:rPr>
              <a:t>Reducing muscle tension and chronic pain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common types of relaxation techniques?</a:t>
            </a:r>
          </a:p>
          <a:p>
            <a:pPr lvl="1">
              <a:lnSpc>
                <a:spcPct val="115000"/>
              </a:lnSpc>
              <a:spcBef>
                <a:spcPts val="0"/>
              </a:spcBef>
              <a:spcAft>
                <a:spcPts val="0"/>
              </a:spcAft>
              <a:buFont typeface="+mj-lt"/>
              <a:buAutoNum type="alphaLcParenR"/>
            </a:pPr>
            <a:r>
              <a:rPr lang="en-US" dirty="0">
                <a:ea typeface="Times New Roman"/>
                <a:cs typeface="Times New Roman"/>
              </a:rPr>
              <a:t>Autogenic</a:t>
            </a:r>
          </a:p>
          <a:p>
            <a:pPr lvl="1">
              <a:lnSpc>
                <a:spcPct val="115000"/>
              </a:lnSpc>
              <a:spcBef>
                <a:spcPts val="0"/>
              </a:spcBef>
              <a:spcAft>
                <a:spcPts val="0"/>
              </a:spcAft>
              <a:buFont typeface="+mj-lt"/>
              <a:buAutoNum type="alphaLcParenR"/>
            </a:pPr>
            <a:r>
              <a:rPr lang="en-US" dirty="0">
                <a:ea typeface="Times New Roman"/>
                <a:cs typeface="Times New Roman"/>
              </a:rPr>
              <a:t>Visualization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Heterogenic </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Progressive muscle </a:t>
            </a:r>
          </a:p>
          <a:p>
            <a:endParaRPr lang="en-US" dirty="0"/>
          </a:p>
        </p:txBody>
      </p:sp>
    </p:spTree>
    <p:extLst>
      <p:ext uri="{BB962C8B-B14F-4D97-AF65-F5344CB8AC3E}">
        <p14:creationId xmlns:p14="http://schemas.microsoft.com/office/powerpoint/2010/main" val="5734402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have mastered the coping with difficult situations,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May not be necessary to engage in relaxation techniques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Is necessary to engage in relaxation techniques occasionally</a:t>
            </a:r>
          </a:p>
          <a:p>
            <a:pPr lvl="1">
              <a:lnSpc>
                <a:spcPct val="115000"/>
              </a:lnSpc>
              <a:spcBef>
                <a:spcPts val="0"/>
              </a:spcBef>
              <a:spcAft>
                <a:spcPts val="0"/>
              </a:spcAft>
              <a:buFont typeface="+mj-lt"/>
              <a:buAutoNum type="alphaLcParenR"/>
            </a:pPr>
            <a:r>
              <a:rPr lang="en-US" dirty="0">
                <a:ea typeface="Times New Roman"/>
                <a:cs typeface="Times New Roman"/>
              </a:rPr>
              <a:t>Is still necessary to engage in relaxation techniques</a:t>
            </a:r>
          </a:p>
          <a:p>
            <a:pPr lvl="1">
              <a:lnSpc>
                <a:spcPct val="115000"/>
              </a:lnSpc>
              <a:spcBef>
                <a:spcPts val="0"/>
              </a:spcBef>
              <a:spcAft>
                <a:spcPts val="1000"/>
              </a:spcAft>
              <a:buFont typeface="+mj-lt"/>
              <a:buAutoNum type="alphaLcParenR"/>
            </a:pPr>
            <a:r>
              <a:rPr lang="en-US" dirty="0">
                <a:ea typeface="Times New Roman"/>
                <a:cs typeface="Times New Roman"/>
              </a:rPr>
              <a:t>Is highly required to engage in relaxation techniques</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ultimate goal in dealing with everyday working situations?</a:t>
            </a:r>
          </a:p>
          <a:p>
            <a:pPr lvl="1">
              <a:lnSpc>
                <a:spcPct val="115000"/>
              </a:lnSpc>
              <a:spcBef>
                <a:spcPts val="0"/>
              </a:spcBef>
              <a:spcAft>
                <a:spcPts val="0"/>
              </a:spcAft>
              <a:buFont typeface="+mj-lt"/>
              <a:buAutoNum type="alphaLcParenR"/>
            </a:pPr>
            <a:r>
              <a:rPr lang="en-US" dirty="0">
                <a:ea typeface="Times New Roman"/>
                <a:cs typeface="Times New Roman"/>
              </a:rPr>
              <a:t>Being right</a:t>
            </a:r>
          </a:p>
          <a:p>
            <a:pPr lvl="1">
              <a:lnSpc>
                <a:spcPct val="115000"/>
              </a:lnSpc>
              <a:spcBef>
                <a:spcPts val="0"/>
              </a:spcBef>
              <a:spcAft>
                <a:spcPts val="0"/>
              </a:spcAft>
              <a:buFont typeface="+mj-lt"/>
              <a:buAutoNum type="alphaLcParenR"/>
            </a:pPr>
            <a:r>
              <a:rPr lang="en-US" dirty="0">
                <a:ea typeface="Times New Roman"/>
                <a:cs typeface="Times New Roman"/>
              </a:rPr>
              <a:t>Avoiding problems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Avoiding negativity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Suppressing problems</a:t>
            </a:r>
          </a:p>
          <a:p>
            <a:endParaRPr lang="en-US" dirty="0"/>
          </a:p>
        </p:txBody>
      </p:sp>
    </p:spTree>
    <p:extLst>
      <p:ext uri="{BB962C8B-B14F-4D97-AF65-F5344CB8AC3E}">
        <p14:creationId xmlns:p14="http://schemas.microsoft.com/office/powerpoint/2010/main" val="19441391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pPr eaLnBrk="1" hangingPunct="1">
              <a:defRPr/>
            </a:pPr>
            <a:r>
              <a:rPr lang="en-CA" dirty="0"/>
              <a:t>Module </a:t>
            </a:r>
            <a:r>
              <a:rPr lang="en-US" dirty="0"/>
              <a:t>Nine: Business Practices (I)</a:t>
            </a:r>
            <a:endParaRPr lang="en-CA" dirty="0"/>
          </a:p>
        </p:txBody>
      </p:sp>
      <p:sp>
        <p:nvSpPr>
          <p:cNvPr id="36868" name="Text Placeholder 3"/>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600" dirty="0">
                <a:latin typeface="Cambria" pitchFamily="18" charset="0"/>
                <a:cs typeface="Times New Roman" pitchFamily="18" charset="0"/>
              </a:rPr>
              <a:t>It is very important to understand that emotional intelligence is not the opposite of intelligence, it is not the triumph of heart over head—it is the unique intersection of both.</a:t>
            </a:r>
            <a:endParaRPr lang="en-US" sz="1200" dirty="0">
              <a:cs typeface="Times New Roman" pitchFamily="18" charset="0"/>
            </a:endParaRPr>
          </a:p>
          <a:p>
            <a:pPr algn="ctr">
              <a:lnSpc>
                <a:spcPct val="115000"/>
              </a:lnSpc>
              <a:spcBef>
                <a:spcPct val="0"/>
              </a:spcBef>
              <a:spcAft>
                <a:spcPts val="1000"/>
              </a:spcAft>
            </a:pPr>
            <a:r>
              <a:rPr lang="en-US" sz="1600" b="1" dirty="0">
                <a:latin typeface="Cambria" pitchFamily="18" charset="0"/>
                <a:cs typeface="Times New Roman" pitchFamily="18" charset="0"/>
              </a:rPr>
              <a:t>David Caruso</a:t>
            </a:r>
            <a:endParaRPr lang="en-US" sz="1200" b="1" dirty="0">
              <a:cs typeface="Times New Roman" pitchFamily="18" charset="0"/>
            </a:endParaRPr>
          </a:p>
        </p:txBody>
      </p:sp>
      <p:sp>
        <p:nvSpPr>
          <p:cNvPr id="2" name="Rectangle 1">
            <a:extLst>
              <a:ext uri="{FF2B5EF4-FFF2-40B4-BE49-F238E27FC236}">
                <a16:creationId xmlns:a16="http://schemas.microsoft.com/office/drawing/2014/main" id="{4AF69079-D54C-40E9-B196-93F3181C5F08}"/>
              </a:ext>
            </a:extLst>
          </p:cNvPr>
          <p:cNvSpPr/>
          <p:nvPr/>
        </p:nvSpPr>
        <p:spPr>
          <a:xfrm>
            <a:off x="9324528" y="4869160"/>
            <a:ext cx="4572000" cy="2031325"/>
          </a:xfrm>
          <a:prstGeom prst="rect">
            <a:avLst/>
          </a:prstGeom>
        </p:spPr>
        <p:txBody>
          <a:bodyPr>
            <a:spAutoFit/>
          </a:bodyPr>
          <a:lstStyle/>
          <a:p>
            <a:r>
              <a:rPr lang="en-US" dirty="0"/>
              <a:t>There is more to the workplace than the business itself. An employee’s makeup, which is emotions and their ability to manage them, level of Emotional Intelligence and communication skills are all a part of whether or not a business is successful.</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normAutofit fontScale="90000"/>
          </a:bodyPr>
          <a:lstStyle/>
          <a:p>
            <a:pPr eaLnBrk="1" hangingPunct="1">
              <a:defRPr/>
            </a:pPr>
            <a:endParaRPr lang="en-CA" dirty="0"/>
          </a:p>
        </p:txBody>
      </p:sp>
      <p:sp>
        <p:nvSpPr>
          <p:cNvPr id="8" name="Content Placeholder 7">
            <a:extLst>
              <a:ext uri="{FF2B5EF4-FFF2-40B4-BE49-F238E27FC236}">
                <a16:creationId xmlns:a16="http://schemas.microsoft.com/office/drawing/2014/main" id="{E6F4541D-B4BC-4315-946F-F025694D1ED8}"/>
              </a:ext>
            </a:extLst>
          </p:cNvPr>
          <p:cNvSpPr>
            <a:spLocks noGrp="1"/>
          </p:cNvSpPr>
          <p:nvPr>
            <p:ph sz="quarter" idx="10"/>
          </p:nvPr>
        </p:nvSpPr>
        <p:spPr/>
        <p:txBody>
          <a:bodyPr/>
          <a:lstStyle/>
          <a:p>
            <a:r>
              <a:rPr lang="en-US" dirty="0"/>
              <a:t>Understand Emotions and How to Manage Them in the Workplace</a:t>
            </a:r>
          </a:p>
        </p:txBody>
      </p:sp>
      <p:grpSp>
        <p:nvGrpSpPr>
          <p:cNvPr id="2" name="Group 1">
            <a:extLst>
              <a:ext uri="{FF2B5EF4-FFF2-40B4-BE49-F238E27FC236}">
                <a16:creationId xmlns:a16="http://schemas.microsoft.com/office/drawing/2014/main" id="{7C4DF36D-FB0D-4E50-A6B2-474B776F0BF7}"/>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024C3CF7-2373-4A12-8A97-F9CB09976114}"/>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Responsibility of each person</a:t>
              </a:r>
            </a:p>
          </p:txBody>
        </p:sp>
        <p:sp>
          <p:nvSpPr>
            <p:cNvPr id="5" name="Freeform: Shape 4">
              <a:extLst>
                <a:ext uri="{FF2B5EF4-FFF2-40B4-BE49-F238E27FC236}">
                  <a16:creationId xmlns:a16="http://schemas.microsoft.com/office/drawing/2014/main" id="{3E3FACBD-8A94-449C-8622-A54D1C8D384B}"/>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Stay in control</a:t>
              </a:r>
            </a:p>
          </p:txBody>
        </p:sp>
        <p:sp>
          <p:nvSpPr>
            <p:cNvPr id="6" name="Freeform: Shape 5">
              <a:extLst>
                <a:ext uri="{FF2B5EF4-FFF2-40B4-BE49-F238E27FC236}">
                  <a16:creationId xmlns:a16="http://schemas.microsoft.com/office/drawing/2014/main" id="{E70D269A-DB1B-411C-8DC4-1D6F918569E5}"/>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Listen</a:t>
              </a:r>
            </a:p>
          </p:txBody>
        </p:sp>
        <p:sp>
          <p:nvSpPr>
            <p:cNvPr id="7" name="Freeform: Shape 6">
              <a:extLst>
                <a:ext uri="{FF2B5EF4-FFF2-40B4-BE49-F238E27FC236}">
                  <a16:creationId xmlns:a16="http://schemas.microsoft.com/office/drawing/2014/main" id="{525FD1C8-042F-4434-A14C-F9D85CC6A399}"/>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Positive outcome</a:t>
              </a:r>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E0211B6D-70DE-405B-929E-9E4ADA34A1A4}"/>
              </a:ext>
            </a:extLst>
          </p:cNvPr>
          <p:cNvSpPr>
            <a:spLocks noGrp="1"/>
          </p:cNvSpPr>
          <p:nvPr>
            <p:ph type="title"/>
          </p:nvPr>
        </p:nvSpPr>
        <p:spPr/>
        <p:txBody>
          <a:bodyPr/>
          <a:lstStyle/>
          <a:p>
            <a:endParaRPr lang="en-US" dirty="0"/>
          </a:p>
        </p:txBody>
      </p:sp>
      <p:sp>
        <p:nvSpPr>
          <p:cNvPr id="15" name="Content Placeholder 14">
            <a:extLst>
              <a:ext uri="{FF2B5EF4-FFF2-40B4-BE49-F238E27FC236}">
                <a16:creationId xmlns:a16="http://schemas.microsoft.com/office/drawing/2014/main" id="{BC897609-9E29-4357-90A5-426D750EBE04}"/>
              </a:ext>
            </a:extLst>
          </p:cNvPr>
          <p:cNvSpPr>
            <a:spLocks noGrp="1"/>
          </p:cNvSpPr>
          <p:nvPr>
            <p:ph sz="quarter" idx="10"/>
          </p:nvPr>
        </p:nvSpPr>
        <p:spPr/>
        <p:txBody>
          <a:bodyPr/>
          <a:lstStyle/>
          <a:p>
            <a:r>
              <a:rPr lang="en-US" dirty="0"/>
              <a:t>Role of Emotional Intelligence at Work</a:t>
            </a:r>
          </a:p>
        </p:txBody>
      </p:sp>
      <p:grpSp>
        <p:nvGrpSpPr>
          <p:cNvPr id="2" name="Group 1">
            <a:extLst>
              <a:ext uri="{FF2B5EF4-FFF2-40B4-BE49-F238E27FC236}">
                <a16:creationId xmlns:a16="http://schemas.microsoft.com/office/drawing/2014/main" id="{A044AE88-4065-40DE-8AD8-948B1C120C22}"/>
              </a:ext>
            </a:extLst>
          </p:cNvPr>
          <p:cNvGrpSpPr/>
          <p:nvPr/>
        </p:nvGrpSpPr>
        <p:grpSpPr>
          <a:xfrm>
            <a:off x="-119020" y="1600200"/>
            <a:ext cx="8333303" cy="4525963"/>
            <a:chOff x="-119020" y="1600200"/>
            <a:chExt cx="8333303" cy="4525963"/>
          </a:xfrm>
        </p:grpSpPr>
        <p:sp>
          <p:nvSpPr>
            <p:cNvPr id="3" name="Freeform: Shape 2">
              <a:extLst>
                <a:ext uri="{FF2B5EF4-FFF2-40B4-BE49-F238E27FC236}">
                  <a16:creationId xmlns:a16="http://schemas.microsoft.com/office/drawing/2014/main" id="{D6860C92-DF59-4C2F-AF47-F5C50E9138AA}"/>
                </a:ext>
              </a:extLst>
            </p:cNvPr>
            <p:cNvSpPr/>
            <p:nvPr/>
          </p:nvSpPr>
          <p:spPr>
            <a:xfrm>
              <a:off x="457200" y="2441298"/>
              <a:ext cx="2866706" cy="2866848"/>
            </a:xfrm>
            <a:custGeom>
              <a:avLst/>
              <a:gdLst>
                <a:gd name="connsiteX0" fmla="*/ 0 w 2866706"/>
                <a:gd name="connsiteY0" fmla="*/ 1433424 h 2866848"/>
                <a:gd name="connsiteX1" fmla="*/ 1433353 w 2866706"/>
                <a:gd name="connsiteY1" fmla="*/ 0 h 2866848"/>
                <a:gd name="connsiteX2" fmla="*/ 2866706 w 2866706"/>
                <a:gd name="connsiteY2" fmla="*/ 1433424 h 2866848"/>
                <a:gd name="connsiteX3" fmla="*/ 1433353 w 2866706"/>
                <a:gd name="connsiteY3" fmla="*/ 2866848 h 2866848"/>
                <a:gd name="connsiteX4" fmla="*/ 0 w 2866706"/>
                <a:gd name="connsiteY4" fmla="*/ 1433424 h 28668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6706" h="2866848">
                  <a:moveTo>
                    <a:pt x="0" y="1433424"/>
                  </a:moveTo>
                  <a:cubicBezTo>
                    <a:pt x="0" y="641766"/>
                    <a:pt x="641734" y="0"/>
                    <a:pt x="1433353" y="0"/>
                  </a:cubicBezTo>
                  <a:cubicBezTo>
                    <a:pt x="2224972" y="0"/>
                    <a:pt x="2866706" y="641766"/>
                    <a:pt x="2866706" y="1433424"/>
                  </a:cubicBezTo>
                  <a:cubicBezTo>
                    <a:pt x="2866706" y="2225082"/>
                    <a:pt x="2224972" y="2866848"/>
                    <a:pt x="1433353" y="2866848"/>
                  </a:cubicBezTo>
                  <a:cubicBezTo>
                    <a:pt x="641734" y="2866848"/>
                    <a:pt x="0" y="2225082"/>
                    <a:pt x="0" y="1433424"/>
                  </a:cubicBez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73159" tIns="473180" rIns="473159" bIns="473180" numCol="1" spcCol="1270" anchor="ctr" anchorCtr="0">
              <a:noAutofit/>
            </a:bodyPr>
            <a:lstStyle/>
            <a:p>
              <a:pPr marL="0" lvl="0" indent="0" algn="ctr" defTabSz="1866900">
                <a:lnSpc>
                  <a:spcPct val="90000"/>
                </a:lnSpc>
                <a:spcBef>
                  <a:spcPct val="0"/>
                </a:spcBef>
                <a:spcAft>
                  <a:spcPct val="35000"/>
                </a:spcAft>
                <a:buNone/>
              </a:pPr>
              <a:r>
                <a:rPr lang="en-US" sz="4200" b="1" kern="1200" dirty="0"/>
                <a:t>Social/ Personal</a:t>
              </a:r>
            </a:p>
          </p:txBody>
        </p:sp>
        <p:sp>
          <p:nvSpPr>
            <p:cNvPr id="4" name="Block Arc 3">
              <a:extLst>
                <a:ext uri="{FF2B5EF4-FFF2-40B4-BE49-F238E27FC236}">
                  <a16:creationId xmlns:a16="http://schemas.microsoft.com/office/drawing/2014/main" id="{BCB034A2-411B-40B7-81A7-DEB773ED8D3C}"/>
                </a:ext>
              </a:extLst>
            </p:cNvPr>
            <p:cNvSpPr/>
            <p:nvPr/>
          </p:nvSpPr>
          <p:spPr>
            <a:xfrm>
              <a:off x="-119020" y="1600200"/>
              <a:ext cx="4341704" cy="4525963"/>
            </a:xfrm>
            <a:prstGeom prst="blockArc">
              <a:avLst>
                <a:gd name="adj1" fmla="val 17527788"/>
                <a:gd name="adj2" fmla="val 4119114"/>
                <a:gd name="adj3" fmla="val 575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5" name="Oval 4">
              <a:extLst>
                <a:ext uri="{FF2B5EF4-FFF2-40B4-BE49-F238E27FC236}">
                  <a16:creationId xmlns:a16="http://schemas.microsoft.com/office/drawing/2014/main" id="{5503B691-E0F0-4892-BF0B-4BDD42C72BC7}"/>
                </a:ext>
              </a:extLst>
            </p:cNvPr>
            <p:cNvSpPr/>
            <p:nvPr/>
          </p:nvSpPr>
          <p:spPr>
            <a:xfrm>
              <a:off x="3077619" y="1981738"/>
              <a:ext cx="1153798" cy="1154120"/>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D8283AD8-3086-44C3-A8B9-5108C8A540AF}"/>
                </a:ext>
              </a:extLst>
            </p:cNvPr>
            <p:cNvSpPr/>
            <p:nvPr/>
          </p:nvSpPr>
          <p:spPr>
            <a:xfrm>
              <a:off x="4251735" y="1988834"/>
              <a:ext cx="3704637" cy="1117007"/>
            </a:xfrm>
            <a:custGeom>
              <a:avLst/>
              <a:gdLst>
                <a:gd name="connsiteX0" fmla="*/ 0 w 3704637"/>
                <a:gd name="connsiteY0" fmla="*/ 0 h 1117007"/>
                <a:gd name="connsiteX1" fmla="*/ 3704637 w 3704637"/>
                <a:gd name="connsiteY1" fmla="*/ 0 h 1117007"/>
                <a:gd name="connsiteX2" fmla="*/ 3704637 w 3704637"/>
                <a:gd name="connsiteY2" fmla="*/ 1117007 h 1117007"/>
                <a:gd name="connsiteX3" fmla="*/ 0 w 3704637"/>
                <a:gd name="connsiteY3" fmla="*/ 1117007 h 1117007"/>
                <a:gd name="connsiteX4" fmla="*/ 0 w 3704637"/>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4637" h="1117007">
                  <a:moveTo>
                    <a:pt x="0" y="0"/>
                  </a:moveTo>
                  <a:lnTo>
                    <a:pt x="3704637" y="0"/>
                  </a:lnTo>
                  <a:lnTo>
                    <a:pt x="3704637"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marL="0" lvl="0" indent="0" algn="l" defTabSz="1200150">
                <a:lnSpc>
                  <a:spcPct val="90000"/>
                </a:lnSpc>
                <a:spcBef>
                  <a:spcPct val="0"/>
                </a:spcBef>
                <a:spcAft>
                  <a:spcPct val="10000"/>
                </a:spcAft>
                <a:buNone/>
              </a:pPr>
              <a:r>
                <a:rPr lang="en-US" sz="2700" kern="1200" dirty="0"/>
                <a:t>Empathy/Self-Awareness</a:t>
              </a:r>
            </a:p>
          </p:txBody>
        </p:sp>
        <p:sp>
          <p:nvSpPr>
            <p:cNvPr id="8" name="Oval 7">
              <a:extLst>
                <a:ext uri="{FF2B5EF4-FFF2-40B4-BE49-F238E27FC236}">
                  <a16:creationId xmlns:a16="http://schemas.microsoft.com/office/drawing/2014/main" id="{9091774B-76F8-40AE-8474-B4D9555B0FD8}"/>
                </a:ext>
              </a:extLst>
            </p:cNvPr>
            <p:cNvSpPr/>
            <p:nvPr/>
          </p:nvSpPr>
          <p:spPr>
            <a:xfrm>
              <a:off x="3523566" y="3294720"/>
              <a:ext cx="1153798" cy="1154120"/>
            </a:xfrm>
            <a:prstGeom prst="ellipse">
              <a:avLst/>
            </a:prstGeom>
            <a:solidFill>
              <a:schemeClr val="accent2">
                <a:tint val="50000"/>
                <a:hueOff val="2501437"/>
                <a:satOff val="-2237"/>
                <a:lumOff val="6"/>
              </a:schemeClr>
            </a:solidFill>
          </p:spPr>
          <p:style>
            <a:lnRef idx="2">
              <a:schemeClr val="lt1">
                <a:hueOff val="0"/>
                <a:satOff val="0"/>
                <a:lumOff val="0"/>
                <a:alphaOff val="0"/>
              </a:schemeClr>
            </a:lnRef>
            <a:fillRef idx="1">
              <a:scrgbClr r="0" g="0" b="0"/>
            </a:fillRef>
            <a:effectRef idx="0">
              <a:schemeClr val="accent2">
                <a:tint val="50000"/>
                <a:hueOff val="2501437"/>
                <a:satOff val="-2237"/>
                <a:lumOff val="6"/>
                <a:alphaOff val="0"/>
              </a:schemeClr>
            </a:effectRef>
            <a:fontRef idx="minor">
              <a:schemeClr val="lt1">
                <a:hueOff val="0"/>
                <a:satOff val="0"/>
                <a:lumOff val="0"/>
                <a:alphaOff val="0"/>
              </a:schemeClr>
            </a:fontRef>
          </p:style>
        </p:sp>
        <p:sp>
          <p:nvSpPr>
            <p:cNvPr id="9" name="Freeform: Shape 8">
              <a:extLst>
                <a:ext uri="{FF2B5EF4-FFF2-40B4-BE49-F238E27FC236}">
                  <a16:creationId xmlns:a16="http://schemas.microsoft.com/office/drawing/2014/main" id="{E888617A-FFFA-46FF-B5B7-B6E9149392B3}"/>
                </a:ext>
              </a:extLst>
            </p:cNvPr>
            <p:cNvSpPr/>
            <p:nvPr/>
          </p:nvSpPr>
          <p:spPr>
            <a:xfrm>
              <a:off x="4716009" y="3311014"/>
              <a:ext cx="3498274" cy="1117007"/>
            </a:xfrm>
            <a:custGeom>
              <a:avLst/>
              <a:gdLst>
                <a:gd name="connsiteX0" fmla="*/ 0 w 3498274"/>
                <a:gd name="connsiteY0" fmla="*/ 0 h 1117007"/>
                <a:gd name="connsiteX1" fmla="*/ 3498274 w 3498274"/>
                <a:gd name="connsiteY1" fmla="*/ 0 h 1117007"/>
                <a:gd name="connsiteX2" fmla="*/ 3498274 w 3498274"/>
                <a:gd name="connsiteY2" fmla="*/ 1117007 h 1117007"/>
                <a:gd name="connsiteX3" fmla="*/ 0 w 3498274"/>
                <a:gd name="connsiteY3" fmla="*/ 1117007 h 1117007"/>
                <a:gd name="connsiteX4" fmla="*/ 0 w 3498274"/>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8274" h="1117007">
                  <a:moveTo>
                    <a:pt x="0" y="0"/>
                  </a:moveTo>
                  <a:lnTo>
                    <a:pt x="3498274" y="0"/>
                  </a:lnTo>
                  <a:lnTo>
                    <a:pt x="3498274"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marL="0" lvl="0" indent="0" algn="l" defTabSz="1200150">
                <a:lnSpc>
                  <a:spcPct val="90000"/>
                </a:lnSpc>
                <a:spcBef>
                  <a:spcPct val="0"/>
                </a:spcBef>
                <a:spcAft>
                  <a:spcPct val="10000"/>
                </a:spcAft>
                <a:buNone/>
              </a:pPr>
              <a:r>
                <a:rPr lang="en-US" sz="2700" kern="1200" dirty="0"/>
                <a:t>Intuition/Self-Regulation</a:t>
              </a:r>
            </a:p>
          </p:txBody>
        </p:sp>
        <p:sp>
          <p:nvSpPr>
            <p:cNvPr id="10" name="Oval 9">
              <a:extLst>
                <a:ext uri="{FF2B5EF4-FFF2-40B4-BE49-F238E27FC236}">
                  <a16:creationId xmlns:a16="http://schemas.microsoft.com/office/drawing/2014/main" id="{D3C978D5-A792-42BC-8ADC-5EF5B991EAB4}"/>
                </a:ext>
              </a:extLst>
            </p:cNvPr>
            <p:cNvSpPr/>
            <p:nvPr/>
          </p:nvSpPr>
          <p:spPr>
            <a:xfrm>
              <a:off x="3077619" y="4626258"/>
              <a:ext cx="1153798" cy="1154120"/>
            </a:xfrm>
            <a:prstGeom prst="ellipse">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sp>
          <p:nvSpPr>
            <p:cNvPr id="11" name="Freeform: Shape 10">
              <a:extLst>
                <a:ext uri="{FF2B5EF4-FFF2-40B4-BE49-F238E27FC236}">
                  <a16:creationId xmlns:a16="http://schemas.microsoft.com/office/drawing/2014/main" id="{4C0739BF-1872-47D8-BB5D-427129E38D8A}"/>
                </a:ext>
              </a:extLst>
            </p:cNvPr>
            <p:cNvSpPr/>
            <p:nvPr/>
          </p:nvSpPr>
          <p:spPr>
            <a:xfrm>
              <a:off x="4283967" y="4616250"/>
              <a:ext cx="3394923" cy="1117007"/>
            </a:xfrm>
            <a:custGeom>
              <a:avLst/>
              <a:gdLst>
                <a:gd name="connsiteX0" fmla="*/ 0 w 3394923"/>
                <a:gd name="connsiteY0" fmla="*/ 0 h 1117007"/>
                <a:gd name="connsiteX1" fmla="*/ 3394923 w 3394923"/>
                <a:gd name="connsiteY1" fmla="*/ 0 h 1117007"/>
                <a:gd name="connsiteX2" fmla="*/ 3394923 w 3394923"/>
                <a:gd name="connsiteY2" fmla="*/ 1117007 h 1117007"/>
                <a:gd name="connsiteX3" fmla="*/ 0 w 3394923"/>
                <a:gd name="connsiteY3" fmla="*/ 1117007 h 1117007"/>
                <a:gd name="connsiteX4" fmla="*/ 0 w 3394923"/>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923" h="1117007">
                  <a:moveTo>
                    <a:pt x="0" y="0"/>
                  </a:moveTo>
                  <a:lnTo>
                    <a:pt x="3394923" y="0"/>
                  </a:lnTo>
                  <a:lnTo>
                    <a:pt x="3394923"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3020" tIns="33020" rIns="33020" bIns="33020" numCol="1" spcCol="1270" anchor="ctr" anchorCtr="0">
              <a:noAutofit/>
            </a:bodyPr>
            <a:lstStyle/>
            <a:p>
              <a:pPr marL="0" lvl="0" indent="0" algn="l" defTabSz="1155700">
                <a:lnSpc>
                  <a:spcPct val="90000"/>
                </a:lnSpc>
                <a:spcBef>
                  <a:spcPct val="0"/>
                </a:spcBef>
                <a:spcAft>
                  <a:spcPct val="10000"/>
                </a:spcAft>
                <a:buNone/>
              </a:pPr>
              <a:r>
                <a:rPr lang="en-US" sz="2600" kern="1200" dirty="0"/>
                <a:t>Politics/Motivation</a:t>
              </a:r>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endParaRPr lang="en-CA" dirty="0"/>
          </a:p>
        </p:txBody>
      </p:sp>
      <p:sp>
        <p:nvSpPr>
          <p:cNvPr id="8" name="Content Placeholder 7">
            <a:extLst>
              <a:ext uri="{FF2B5EF4-FFF2-40B4-BE49-F238E27FC236}">
                <a16:creationId xmlns:a16="http://schemas.microsoft.com/office/drawing/2014/main" id="{E5DBD146-354D-49AC-9765-BCB71743125E}"/>
              </a:ext>
            </a:extLst>
          </p:cNvPr>
          <p:cNvSpPr>
            <a:spLocks noGrp="1"/>
          </p:cNvSpPr>
          <p:nvPr>
            <p:ph sz="quarter" idx="10"/>
          </p:nvPr>
        </p:nvSpPr>
        <p:spPr/>
        <p:txBody>
          <a:bodyPr/>
          <a:lstStyle/>
          <a:p>
            <a:r>
              <a:rPr lang="en-US" dirty="0"/>
              <a:t>Disagreeing Constructively</a:t>
            </a:r>
          </a:p>
        </p:txBody>
      </p:sp>
      <p:grpSp>
        <p:nvGrpSpPr>
          <p:cNvPr id="2" name="Group 1">
            <a:extLst>
              <a:ext uri="{FF2B5EF4-FFF2-40B4-BE49-F238E27FC236}">
                <a16:creationId xmlns:a16="http://schemas.microsoft.com/office/drawing/2014/main" id="{695FF37C-74C7-4757-8320-6BC20D7AB27F}"/>
              </a:ext>
            </a:extLst>
          </p:cNvPr>
          <p:cNvGrpSpPr/>
          <p:nvPr/>
        </p:nvGrpSpPr>
        <p:grpSpPr>
          <a:xfrm>
            <a:off x="1691999" y="1602465"/>
            <a:ext cx="5760000" cy="4521431"/>
            <a:chOff x="1691999" y="1602465"/>
            <a:chExt cx="5760000" cy="4521431"/>
          </a:xfrm>
        </p:grpSpPr>
        <p:sp>
          <p:nvSpPr>
            <p:cNvPr id="4" name="Freeform: Shape 3">
              <a:extLst>
                <a:ext uri="{FF2B5EF4-FFF2-40B4-BE49-F238E27FC236}">
                  <a16:creationId xmlns:a16="http://schemas.microsoft.com/office/drawing/2014/main" id="{D53CEAC6-69A5-43FA-9C99-1E67FB27D011}"/>
                </a:ext>
              </a:extLst>
            </p:cNvPr>
            <p:cNvSpPr/>
            <p:nvPr/>
          </p:nvSpPr>
          <p:spPr>
            <a:xfrm>
              <a:off x="3244500" y="1602465"/>
              <a:ext cx="2655000" cy="1089501"/>
            </a:xfrm>
            <a:custGeom>
              <a:avLst/>
              <a:gdLst>
                <a:gd name="connsiteX0" fmla="*/ 0 w 2655000"/>
                <a:gd name="connsiteY0" fmla="*/ 0 h 1089501"/>
                <a:gd name="connsiteX1" fmla="*/ 2655000 w 2655000"/>
                <a:gd name="connsiteY1" fmla="*/ 0 h 1089501"/>
                <a:gd name="connsiteX2" fmla="*/ 2655000 w 2655000"/>
                <a:gd name="connsiteY2" fmla="*/ 1089501 h 1089501"/>
                <a:gd name="connsiteX3" fmla="*/ 0 w 2655000"/>
                <a:gd name="connsiteY3" fmla="*/ 1089501 h 1089501"/>
                <a:gd name="connsiteX4" fmla="*/ 0 w 2655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5000" h="1089501">
                  <a:moveTo>
                    <a:pt x="0" y="0"/>
                  </a:moveTo>
                  <a:lnTo>
                    <a:pt x="2655000" y="0"/>
                  </a:lnTo>
                  <a:lnTo>
                    <a:pt x="2655000" y="1089501"/>
                  </a:lnTo>
                  <a:lnTo>
                    <a:pt x="0" y="10895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Positive</a:t>
              </a:r>
            </a:p>
          </p:txBody>
        </p:sp>
        <p:sp>
          <p:nvSpPr>
            <p:cNvPr id="5" name="Freeform: Shape 4">
              <a:extLst>
                <a:ext uri="{FF2B5EF4-FFF2-40B4-BE49-F238E27FC236}">
                  <a16:creationId xmlns:a16="http://schemas.microsoft.com/office/drawing/2014/main" id="{1FD083BC-7232-475F-8EED-BE350A72C0A6}"/>
                </a:ext>
              </a:extLst>
            </p:cNvPr>
            <p:cNvSpPr/>
            <p:nvPr/>
          </p:nvSpPr>
          <p:spPr>
            <a:xfrm>
              <a:off x="2772000" y="2746442"/>
              <a:ext cx="3600000" cy="1089501"/>
            </a:xfrm>
            <a:custGeom>
              <a:avLst/>
              <a:gdLst>
                <a:gd name="connsiteX0" fmla="*/ 0 w 3600000"/>
                <a:gd name="connsiteY0" fmla="*/ 0 h 1089501"/>
                <a:gd name="connsiteX1" fmla="*/ 3600000 w 3600000"/>
                <a:gd name="connsiteY1" fmla="*/ 0 h 1089501"/>
                <a:gd name="connsiteX2" fmla="*/ 3600000 w 3600000"/>
                <a:gd name="connsiteY2" fmla="*/ 1089501 h 1089501"/>
                <a:gd name="connsiteX3" fmla="*/ 0 w 3600000"/>
                <a:gd name="connsiteY3" fmla="*/ 1089501 h 1089501"/>
                <a:gd name="connsiteX4" fmla="*/ 0 w 360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000" h="1089501">
                  <a:moveTo>
                    <a:pt x="0" y="0"/>
                  </a:moveTo>
                  <a:lnTo>
                    <a:pt x="3600000" y="0"/>
                  </a:lnTo>
                  <a:lnTo>
                    <a:pt x="3600000" y="1089501"/>
                  </a:lnTo>
                  <a:lnTo>
                    <a:pt x="0" y="1089501"/>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Productive</a:t>
              </a:r>
            </a:p>
          </p:txBody>
        </p:sp>
        <p:sp>
          <p:nvSpPr>
            <p:cNvPr id="6" name="Freeform: Shape 5">
              <a:extLst>
                <a:ext uri="{FF2B5EF4-FFF2-40B4-BE49-F238E27FC236}">
                  <a16:creationId xmlns:a16="http://schemas.microsoft.com/office/drawing/2014/main" id="{1BB879A4-C056-491D-9C62-F18EF587E77A}"/>
                </a:ext>
              </a:extLst>
            </p:cNvPr>
            <p:cNvSpPr/>
            <p:nvPr/>
          </p:nvSpPr>
          <p:spPr>
            <a:xfrm>
              <a:off x="1691999" y="3890419"/>
              <a:ext cx="5760000" cy="1089501"/>
            </a:xfrm>
            <a:custGeom>
              <a:avLst/>
              <a:gdLst>
                <a:gd name="connsiteX0" fmla="*/ 0 w 5760000"/>
                <a:gd name="connsiteY0" fmla="*/ 0 h 1089501"/>
                <a:gd name="connsiteX1" fmla="*/ 5760000 w 5760000"/>
                <a:gd name="connsiteY1" fmla="*/ 0 h 1089501"/>
                <a:gd name="connsiteX2" fmla="*/ 5760000 w 5760000"/>
                <a:gd name="connsiteY2" fmla="*/ 1089501 h 1089501"/>
                <a:gd name="connsiteX3" fmla="*/ 0 w 5760000"/>
                <a:gd name="connsiteY3" fmla="*/ 1089501 h 1089501"/>
                <a:gd name="connsiteX4" fmla="*/ 0 w 576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0" h="1089501">
                  <a:moveTo>
                    <a:pt x="0" y="0"/>
                  </a:moveTo>
                  <a:lnTo>
                    <a:pt x="5760000" y="0"/>
                  </a:lnTo>
                  <a:lnTo>
                    <a:pt x="5760000" y="1089501"/>
                  </a:lnTo>
                  <a:lnTo>
                    <a:pt x="0" y="1089501"/>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Confirm their idea</a:t>
              </a:r>
            </a:p>
          </p:txBody>
        </p:sp>
        <p:sp>
          <p:nvSpPr>
            <p:cNvPr id="7" name="Freeform: Shape 6">
              <a:extLst>
                <a:ext uri="{FF2B5EF4-FFF2-40B4-BE49-F238E27FC236}">
                  <a16:creationId xmlns:a16="http://schemas.microsoft.com/office/drawing/2014/main" id="{15DEA6FE-CD82-4A0D-85FE-3FDF67EC1E9C}"/>
                </a:ext>
              </a:extLst>
            </p:cNvPr>
            <p:cNvSpPr/>
            <p:nvPr/>
          </p:nvSpPr>
          <p:spPr>
            <a:xfrm>
              <a:off x="1772099" y="5034395"/>
              <a:ext cx="5599800" cy="1089501"/>
            </a:xfrm>
            <a:custGeom>
              <a:avLst/>
              <a:gdLst>
                <a:gd name="connsiteX0" fmla="*/ 0 w 5599800"/>
                <a:gd name="connsiteY0" fmla="*/ 0 h 1089501"/>
                <a:gd name="connsiteX1" fmla="*/ 5599800 w 5599800"/>
                <a:gd name="connsiteY1" fmla="*/ 0 h 1089501"/>
                <a:gd name="connsiteX2" fmla="*/ 5599800 w 5599800"/>
                <a:gd name="connsiteY2" fmla="*/ 1089501 h 1089501"/>
                <a:gd name="connsiteX3" fmla="*/ 0 w 5599800"/>
                <a:gd name="connsiteY3" fmla="*/ 1089501 h 1089501"/>
                <a:gd name="connsiteX4" fmla="*/ 0 w 55998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9800" h="1089501">
                  <a:moveTo>
                    <a:pt x="0" y="0"/>
                  </a:moveTo>
                  <a:lnTo>
                    <a:pt x="5599800" y="0"/>
                  </a:lnTo>
                  <a:lnTo>
                    <a:pt x="5599800" y="1089501"/>
                  </a:lnTo>
                  <a:lnTo>
                    <a:pt x="0" y="1089501"/>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Present your own</a:t>
              </a:r>
            </a:p>
          </p:txBody>
        </p: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approach you take in situations at work is determined by:</a:t>
            </a:r>
          </a:p>
          <a:p>
            <a:pPr lvl="1">
              <a:lnSpc>
                <a:spcPct val="115000"/>
              </a:lnSpc>
              <a:spcBef>
                <a:spcPts val="0"/>
              </a:spcBef>
              <a:spcAft>
                <a:spcPts val="0"/>
              </a:spcAft>
              <a:buFont typeface="+mj-lt"/>
              <a:buAutoNum type="alphaLcParenR"/>
            </a:pPr>
            <a:r>
              <a:rPr lang="en-US" dirty="0">
                <a:ea typeface="Times New Roman"/>
                <a:cs typeface="Times New Roman"/>
              </a:rPr>
              <a:t>Your natural tendencies</a:t>
            </a:r>
          </a:p>
          <a:p>
            <a:pPr lvl="1">
              <a:lnSpc>
                <a:spcPct val="115000"/>
              </a:lnSpc>
              <a:spcBef>
                <a:spcPts val="0"/>
              </a:spcBef>
              <a:spcAft>
                <a:spcPts val="0"/>
              </a:spcAft>
              <a:buFont typeface="+mj-lt"/>
              <a:buAutoNum type="alphaLcParenR"/>
            </a:pPr>
            <a:r>
              <a:rPr lang="en-US" dirty="0">
                <a:ea typeface="Times New Roman"/>
                <a:cs typeface="Times New Roman"/>
              </a:rPr>
              <a:t>Your level of professionalism</a:t>
            </a:r>
          </a:p>
          <a:p>
            <a:pPr lvl="1">
              <a:lnSpc>
                <a:spcPct val="115000"/>
              </a:lnSpc>
              <a:spcBef>
                <a:spcPts val="0"/>
              </a:spcBef>
              <a:spcAft>
                <a:spcPts val="0"/>
              </a:spcAft>
              <a:buFont typeface="+mj-lt"/>
              <a:buAutoNum type="alphaLcParenR"/>
            </a:pPr>
            <a:r>
              <a:rPr lang="en-US" dirty="0">
                <a:ea typeface="Times New Roman"/>
                <a:cs typeface="Times New Roman"/>
              </a:rPr>
              <a:t>Both your natural tendencies and level of professionalism</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Deciding which approach is the best for situation at work can be done by:</a:t>
            </a:r>
          </a:p>
          <a:p>
            <a:pPr lvl="1">
              <a:lnSpc>
                <a:spcPct val="115000"/>
              </a:lnSpc>
              <a:spcBef>
                <a:spcPts val="0"/>
              </a:spcBef>
              <a:spcAft>
                <a:spcPts val="0"/>
              </a:spcAft>
              <a:buFont typeface="+mj-lt"/>
              <a:buAutoNum type="alphaLcParenR"/>
            </a:pPr>
            <a:r>
              <a:rPr lang="en-US" dirty="0">
                <a:ea typeface="Times New Roman"/>
                <a:cs typeface="Times New Roman"/>
              </a:rPr>
              <a:t>Weighing the pros and cons of each</a:t>
            </a:r>
          </a:p>
          <a:p>
            <a:pPr lvl="1">
              <a:lnSpc>
                <a:spcPct val="115000"/>
              </a:lnSpc>
              <a:spcBef>
                <a:spcPts val="0"/>
              </a:spcBef>
              <a:spcAft>
                <a:spcPts val="0"/>
              </a:spcAft>
              <a:buFont typeface="+mj-lt"/>
              <a:buAutoNum type="alphaLcParenR"/>
            </a:pPr>
            <a:r>
              <a:rPr lang="en-US" dirty="0">
                <a:ea typeface="Times New Roman"/>
                <a:cs typeface="Times New Roman"/>
              </a:rPr>
              <a:t>Reliance on your natural feelings</a:t>
            </a:r>
          </a:p>
          <a:p>
            <a:pPr lvl="1">
              <a:lnSpc>
                <a:spcPct val="115000"/>
              </a:lnSpc>
              <a:spcBef>
                <a:spcPts val="0"/>
              </a:spcBef>
              <a:spcAft>
                <a:spcPts val="0"/>
              </a:spcAft>
              <a:buFont typeface="+mj-lt"/>
              <a:buAutoNum type="alphaLcParenR"/>
            </a:pPr>
            <a:r>
              <a:rPr lang="en-US" dirty="0">
                <a:ea typeface="Times New Roman"/>
                <a:cs typeface="Times New Roman"/>
              </a:rPr>
              <a:t>Aligning them with your current mood</a:t>
            </a:r>
          </a:p>
          <a:p>
            <a:pPr lvl="1">
              <a:lnSpc>
                <a:spcPct val="115000"/>
              </a:lnSpc>
              <a:spcBef>
                <a:spcPts val="0"/>
              </a:spcBef>
              <a:spcAft>
                <a:spcPts val="1000"/>
              </a:spcAft>
              <a:buFont typeface="+mj-lt"/>
              <a:buAutoNum type="alphaLcParenR"/>
            </a:pPr>
            <a:r>
              <a:rPr lang="en-US" dirty="0">
                <a:ea typeface="Times New Roman"/>
                <a:cs typeface="Times New Roman"/>
              </a:rPr>
              <a:t>Asking a colleague for help</a:t>
            </a:r>
          </a:p>
          <a:p>
            <a:endParaRPr lang="en-US" dirty="0"/>
          </a:p>
        </p:txBody>
      </p:sp>
    </p:spTree>
    <p:extLst>
      <p:ext uri="{BB962C8B-B14F-4D97-AF65-F5344CB8AC3E}">
        <p14:creationId xmlns:p14="http://schemas.microsoft.com/office/powerpoint/2010/main" val="2016566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BC47BF-55AA-413D-AF00-791D37754EA5}"/>
              </a:ext>
            </a:extLst>
          </p:cNvPr>
          <p:cNvSpPr>
            <a:spLocks noGrp="1"/>
          </p:cNvSpPr>
          <p:nvPr>
            <p:ph type="title"/>
          </p:nvPr>
        </p:nvSpPr>
        <p:spPr/>
        <p:txBody>
          <a:bodyPr/>
          <a:lstStyle/>
          <a:p>
            <a:r>
              <a:rPr lang="en-CA" dirty="0"/>
              <a:t>Module </a:t>
            </a:r>
            <a:r>
              <a:rPr lang="en-US" dirty="0"/>
              <a:t>One: Getting Started</a:t>
            </a:r>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Whatever the mind can conceive and believe, the mind can achieve.</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Dr. Napoleon Hill</a:t>
            </a:r>
            <a:endParaRPr lang="en-US" sz="1400" b="1" dirty="0">
              <a:cs typeface="Times New Roman" pitchFamily="18" charset="0"/>
            </a:endParaRPr>
          </a:p>
        </p:txBody>
      </p:sp>
      <p:sp>
        <p:nvSpPr>
          <p:cNvPr id="2" name="Rectangle 1">
            <a:extLst>
              <a:ext uri="{FF2B5EF4-FFF2-40B4-BE49-F238E27FC236}">
                <a16:creationId xmlns:a16="http://schemas.microsoft.com/office/drawing/2014/main" id="{F7B59229-5CE8-4C9B-8D29-3341003C9FC9}"/>
              </a:ext>
            </a:extLst>
          </p:cNvPr>
          <p:cNvSpPr/>
          <p:nvPr/>
        </p:nvSpPr>
        <p:spPr>
          <a:xfrm>
            <a:off x="9252520" y="4221088"/>
            <a:ext cx="4572000" cy="1754326"/>
          </a:xfrm>
          <a:prstGeom prst="rect">
            <a:avLst/>
          </a:prstGeom>
        </p:spPr>
        <p:txBody>
          <a:bodyPr>
            <a:spAutoFit/>
          </a:bodyPr>
          <a:lstStyle/>
          <a:p>
            <a:pPr eaLnBrk="1" hangingPunct="1"/>
            <a:r>
              <a:rPr lang="en-US" dirty="0"/>
              <a:t>An employee with high emotional intelligence can manage his or her own impulses, communicate with others effectively, manage change well, solve problems, and use humor to build rapport in tense situations.</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Intuition is an element of:</a:t>
            </a:r>
          </a:p>
          <a:p>
            <a:pPr lvl="1">
              <a:lnSpc>
                <a:spcPct val="115000"/>
              </a:lnSpc>
              <a:spcBef>
                <a:spcPts val="0"/>
              </a:spcBef>
              <a:spcAft>
                <a:spcPts val="0"/>
              </a:spcAft>
              <a:buFont typeface="+mj-lt"/>
              <a:buAutoNum type="alphaLcParenR"/>
            </a:pPr>
            <a:r>
              <a:rPr lang="en-US" dirty="0">
                <a:ea typeface="Times New Roman"/>
                <a:cs typeface="Times New Roman"/>
              </a:rPr>
              <a:t>Social proficiencies </a:t>
            </a:r>
          </a:p>
          <a:p>
            <a:pPr lvl="1">
              <a:lnSpc>
                <a:spcPct val="115000"/>
              </a:lnSpc>
              <a:spcBef>
                <a:spcPts val="0"/>
              </a:spcBef>
              <a:spcAft>
                <a:spcPts val="0"/>
              </a:spcAft>
              <a:buFont typeface="+mj-lt"/>
              <a:buAutoNum type="alphaLcParenR"/>
            </a:pPr>
            <a:r>
              <a:rPr lang="en-US" dirty="0">
                <a:ea typeface="Times New Roman"/>
                <a:cs typeface="Times New Roman"/>
              </a:rPr>
              <a:t>Personal proficiencies</a:t>
            </a:r>
          </a:p>
          <a:p>
            <a:pPr lvl="1">
              <a:lnSpc>
                <a:spcPct val="115000"/>
              </a:lnSpc>
              <a:spcBef>
                <a:spcPts val="0"/>
              </a:spcBef>
              <a:spcAft>
                <a:spcPts val="0"/>
              </a:spcAft>
              <a:buFont typeface="+mj-lt"/>
              <a:buAutoNum type="alphaLcParenR"/>
            </a:pPr>
            <a:r>
              <a:rPr lang="en-US" dirty="0">
                <a:ea typeface="Times New Roman"/>
                <a:cs typeface="Times New Roman"/>
              </a:rPr>
              <a:t>Both social and personal proficiencies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refers to political acumen? </a:t>
            </a:r>
          </a:p>
          <a:p>
            <a:pPr lvl="1">
              <a:lnSpc>
                <a:spcPct val="115000"/>
              </a:lnSpc>
              <a:spcBef>
                <a:spcPts val="0"/>
              </a:spcBef>
              <a:spcAft>
                <a:spcPts val="0"/>
              </a:spcAft>
              <a:buFont typeface="+mj-lt"/>
              <a:buAutoNum type="alphaLcParenR"/>
            </a:pPr>
            <a:r>
              <a:rPr lang="en-US" dirty="0">
                <a:ea typeface="Times New Roman"/>
                <a:cs typeface="Times New Roman"/>
              </a:rPr>
              <a:t>Maintaining trustworthiness and flexibility</a:t>
            </a:r>
          </a:p>
          <a:p>
            <a:pPr lvl="1">
              <a:lnSpc>
                <a:spcPct val="115000"/>
              </a:lnSpc>
              <a:spcBef>
                <a:spcPts val="0"/>
              </a:spcBef>
              <a:spcAft>
                <a:spcPts val="0"/>
              </a:spcAft>
              <a:buFont typeface="+mj-lt"/>
              <a:buAutoNum type="alphaLcParenR"/>
            </a:pPr>
            <a:r>
              <a:rPr lang="en-US" dirty="0">
                <a:ea typeface="Times New Roman"/>
                <a:cs typeface="Times New Roman"/>
              </a:rPr>
              <a:t>The ability to asses one’s self as well as display confidence</a:t>
            </a:r>
          </a:p>
          <a:p>
            <a:pPr lvl="1">
              <a:lnSpc>
                <a:spcPct val="115000"/>
              </a:lnSpc>
              <a:spcBef>
                <a:spcPts val="0"/>
              </a:spcBef>
              <a:spcAft>
                <a:spcPts val="0"/>
              </a:spcAft>
              <a:buFont typeface="+mj-lt"/>
              <a:buAutoNum type="alphaLcParenR"/>
            </a:pPr>
            <a:r>
              <a:rPr lang="en-US" dirty="0">
                <a:ea typeface="Times New Roman"/>
                <a:cs typeface="Times New Roman"/>
              </a:rPr>
              <a:t>Ability to communicate, strong influence and leadership skills, and conflict-resolution</a:t>
            </a:r>
          </a:p>
          <a:p>
            <a:pPr lvl="1">
              <a:lnSpc>
                <a:spcPct val="115000"/>
              </a:lnSpc>
              <a:spcBef>
                <a:spcPts val="0"/>
              </a:spcBef>
              <a:spcAft>
                <a:spcPts val="1000"/>
              </a:spcAft>
              <a:buFont typeface="+mj-lt"/>
              <a:buAutoNum type="alphaLcParenR"/>
            </a:pPr>
            <a:r>
              <a:rPr lang="en-US" dirty="0">
                <a:ea typeface="Times New Roman"/>
                <a:cs typeface="Times New Roman"/>
              </a:rPr>
              <a:t>Having the drive to take initiative and commit until completion</a:t>
            </a:r>
          </a:p>
          <a:p>
            <a:endParaRPr lang="en-US" dirty="0"/>
          </a:p>
        </p:txBody>
      </p:sp>
    </p:spTree>
    <p:extLst>
      <p:ext uri="{BB962C8B-B14F-4D97-AF65-F5344CB8AC3E}">
        <p14:creationId xmlns:p14="http://schemas.microsoft.com/office/powerpoint/2010/main" val="30074997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Disagreeing constructively is conducted:</a:t>
            </a:r>
          </a:p>
          <a:p>
            <a:pPr lvl="1">
              <a:lnSpc>
                <a:spcPct val="115000"/>
              </a:lnSpc>
              <a:spcBef>
                <a:spcPts val="0"/>
              </a:spcBef>
              <a:spcAft>
                <a:spcPts val="0"/>
              </a:spcAft>
              <a:buFont typeface="+mj-lt"/>
              <a:buAutoNum type="alphaLcParenR"/>
            </a:pPr>
            <a:r>
              <a:rPr lang="en-US" dirty="0">
                <a:ea typeface="Times New Roman"/>
                <a:cs typeface="Times New Roman"/>
              </a:rPr>
              <a:t>In a positive, productive manner</a:t>
            </a:r>
          </a:p>
          <a:p>
            <a:pPr lvl="1">
              <a:lnSpc>
                <a:spcPct val="115000"/>
              </a:lnSpc>
              <a:spcBef>
                <a:spcPts val="0"/>
              </a:spcBef>
              <a:spcAft>
                <a:spcPts val="0"/>
              </a:spcAft>
              <a:buFont typeface="+mj-lt"/>
              <a:buAutoNum type="alphaLcParenR"/>
            </a:pPr>
            <a:r>
              <a:rPr lang="en-US" dirty="0">
                <a:ea typeface="Times New Roman"/>
                <a:cs typeface="Times New Roman"/>
              </a:rPr>
              <a:t>For getting your point across</a:t>
            </a:r>
          </a:p>
          <a:p>
            <a:pPr lvl="1">
              <a:lnSpc>
                <a:spcPct val="115000"/>
              </a:lnSpc>
              <a:spcBef>
                <a:spcPts val="0"/>
              </a:spcBef>
              <a:spcAft>
                <a:spcPts val="0"/>
              </a:spcAft>
              <a:buFont typeface="+mj-lt"/>
              <a:buAutoNum type="alphaLcParenR"/>
            </a:pPr>
            <a:r>
              <a:rPr lang="en-US" dirty="0">
                <a:ea typeface="Times New Roman"/>
                <a:cs typeface="Times New Roman"/>
              </a:rPr>
              <a:t>As negative or destructive for another’s thoughts</a:t>
            </a:r>
          </a:p>
          <a:p>
            <a:pPr lvl="1">
              <a:lnSpc>
                <a:spcPct val="115000"/>
              </a:lnSpc>
              <a:spcBef>
                <a:spcPts val="0"/>
              </a:spcBef>
              <a:spcAft>
                <a:spcPts val="1000"/>
              </a:spcAft>
              <a:buFont typeface="+mj-lt"/>
              <a:buAutoNum type="alphaLcParenR"/>
            </a:pPr>
            <a:r>
              <a:rPr lang="en-US" dirty="0">
                <a:ea typeface="Times New Roman"/>
                <a:cs typeface="Times New Roman"/>
              </a:rPr>
              <a:t>As a necessary indicator that you have your own attitude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In practice, constructive disagreeing is:</a:t>
            </a:r>
          </a:p>
          <a:p>
            <a:pPr lvl="1">
              <a:lnSpc>
                <a:spcPct val="115000"/>
              </a:lnSpc>
              <a:spcBef>
                <a:spcPts val="0"/>
              </a:spcBef>
              <a:spcAft>
                <a:spcPts val="0"/>
              </a:spcAft>
              <a:buFont typeface="+mj-lt"/>
              <a:buAutoNum type="alphaLcParenR"/>
            </a:pPr>
            <a:r>
              <a:rPr lang="en-US" dirty="0">
                <a:ea typeface="Times New Roman"/>
                <a:cs typeface="Times New Roman"/>
              </a:rPr>
              <a:t>Confirming your ideas based on someone else’s mistake</a:t>
            </a:r>
          </a:p>
          <a:p>
            <a:pPr lvl="1">
              <a:lnSpc>
                <a:spcPct val="115000"/>
              </a:lnSpc>
              <a:spcBef>
                <a:spcPts val="0"/>
              </a:spcBef>
              <a:spcAft>
                <a:spcPts val="0"/>
              </a:spcAft>
              <a:buFont typeface="+mj-lt"/>
              <a:buAutoNum type="alphaLcParenR"/>
            </a:pPr>
            <a:r>
              <a:rPr lang="en-US" dirty="0">
                <a:ea typeface="Times New Roman"/>
                <a:cs typeface="Times New Roman"/>
              </a:rPr>
              <a:t>Confirming someone else’s ideas before presenting your own</a:t>
            </a:r>
          </a:p>
          <a:p>
            <a:pPr lvl="1">
              <a:lnSpc>
                <a:spcPct val="115000"/>
              </a:lnSpc>
              <a:spcBef>
                <a:spcPts val="0"/>
              </a:spcBef>
              <a:spcAft>
                <a:spcPts val="0"/>
              </a:spcAft>
              <a:buFont typeface="+mj-lt"/>
              <a:buAutoNum type="alphaLcParenR"/>
            </a:pPr>
            <a:r>
              <a:rPr lang="en-US" dirty="0">
                <a:ea typeface="Times New Roman"/>
                <a:cs typeface="Times New Roman"/>
              </a:rPr>
              <a:t>Preventing the fulfillment of someone’s bad idea</a:t>
            </a:r>
          </a:p>
          <a:p>
            <a:pPr lvl="1">
              <a:lnSpc>
                <a:spcPct val="115000"/>
              </a:lnSpc>
              <a:spcBef>
                <a:spcPts val="0"/>
              </a:spcBef>
              <a:spcAft>
                <a:spcPts val="1000"/>
              </a:spcAft>
              <a:buFont typeface="+mj-lt"/>
              <a:buAutoNum type="alphaLcParenR"/>
            </a:pPr>
            <a:r>
              <a:rPr lang="en-US" dirty="0">
                <a:ea typeface="Times New Roman"/>
                <a:cs typeface="Times New Roman"/>
              </a:rPr>
              <a:t>Pure formality</a:t>
            </a:r>
          </a:p>
        </p:txBody>
      </p:sp>
    </p:spTree>
    <p:extLst>
      <p:ext uri="{BB962C8B-B14F-4D97-AF65-F5344CB8AC3E}">
        <p14:creationId xmlns:p14="http://schemas.microsoft.com/office/powerpoint/2010/main" val="40795316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approach you take in situations at work is determined by:</a:t>
            </a:r>
          </a:p>
          <a:p>
            <a:pPr lvl="1">
              <a:lnSpc>
                <a:spcPct val="115000"/>
              </a:lnSpc>
              <a:spcBef>
                <a:spcPts val="0"/>
              </a:spcBef>
              <a:spcAft>
                <a:spcPts val="0"/>
              </a:spcAft>
              <a:buFont typeface="+mj-lt"/>
              <a:buAutoNum type="alphaLcParenR"/>
            </a:pPr>
            <a:r>
              <a:rPr lang="en-US" dirty="0">
                <a:ea typeface="Times New Roman"/>
                <a:cs typeface="Times New Roman"/>
              </a:rPr>
              <a:t>Your natural tendencies</a:t>
            </a:r>
          </a:p>
          <a:p>
            <a:pPr lvl="1">
              <a:lnSpc>
                <a:spcPct val="115000"/>
              </a:lnSpc>
              <a:spcBef>
                <a:spcPts val="0"/>
              </a:spcBef>
              <a:spcAft>
                <a:spcPts val="0"/>
              </a:spcAft>
              <a:buFont typeface="+mj-lt"/>
              <a:buAutoNum type="alphaLcParenR"/>
            </a:pPr>
            <a:r>
              <a:rPr lang="en-US" dirty="0">
                <a:ea typeface="Times New Roman"/>
                <a:cs typeface="Times New Roman"/>
              </a:rPr>
              <a:t>Your level of professionalism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Both your natural tendencies and level of professionalism</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Deciding which approach is the best for situation at work can be done by: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Weighing the pros and cons of each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Reliance on your natural feelings</a:t>
            </a:r>
          </a:p>
          <a:p>
            <a:pPr lvl="1">
              <a:lnSpc>
                <a:spcPct val="115000"/>
              </a:lnSpc>
              <a:spcBef>
                <a:spcPts val="0"/>
              </a:spcBef>
              <a:spcAft>
                <a:spcPts val="0"/>
              </a:spcAft>
              <a:buFont typeface="+mj-lt"/>
              <a:buAutoNum type="alphaLcParenR"/>
            </a:pPr>
            <a:r>
              <a:rPr lang="en-US" dirty="0">
                <a:ea typeface="Times New Roman"/>
                <a:cs typeface="Times New Roman"/>
              </a:rPr>
              <a:t>Aligning them with your current mood</a:t>
            </a:r>
          </a:p>
          <a:p>
            <a:pPr lvl="1">
              <a:lnSpc>
                <a:spcPct val="115000"/>
              </a:lnSpc>
              <a:spcBef>
                <a:spcPts val="0"/>
              </a:spcBef>
              <a:spcAft>
                <a:spcPts val="1000"/>
              </a:spcAft>
              <a:buFont typeface="+mj-lt"/>
              <a:buAutoNum type="alphaLcParenR"/>
            </a:pPr>
            <a:r>
              <a:rPr lang="en-US" dirty="0">
                <a:ea typeface="Times New Roman"/>
                <a:cs typeface="Times New Roman"/>
              </a:rPr>
              <a:t>Asking a colleague for help</a:t>
            </a:r>
          </a:p>
          <a:p>
            <a:endParaRPr lang="en-US" dirty="0"/>
          </a:p>
        </p:txBody>
      </p:sp>
    </p:spTree>
    <p:extLst>
      <p:ext uri="{BB962C8B-B14F-4D97-AF65-F5344CB8AC3E}">
        <p14:creationId xmlns:p14="http://schemas.microsoft.com/office/powerpoint/2010/main" val="36315219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Intuition is an element of: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proficiencies </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Personal proficiencies</a:t>
            </a:r>
          </a:p>
          <a:p>
            <a:pPr lvl="1">
              <a:lnSpc>
                <a:spcPct val="115000"/>
              </a:lnSpc>
              <a:spcBef>
                <a:spcPts val="0"/>
              </a:spcBef>
              <a:spcAft>
                <a:spcPts val="0"/>
              </a:spcAft>
              <a:buFont typeface="+mj-lt"/>
              <a:buAutoNum type="alphaLcParenR"/>
            </a:pPr>
            <a:r>
              <a:rPr lang="en-US" dirty="0">
                <a:ea typeface="Times New Roman"/>
                <a:cs typeface="Times New Roman"/>
              </a:rPr>
              <a:t>Both social and personal proficiencies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refers to political acumen? </a:t>
            </a:r>
          </a:p>
          <a:p>
            <a:pPr lvl="1">
              <a:lnSpc>
                <a:spcPct val="115000"/>
              </a:lnSpc>
              <a:spcBef>
                <a:spcPts val="0"/>
              </a:spcBef>
              <a:spcAft>
                <a:spcPts val="0"/>
              </a:spcAft>
              <a:buFont typeface="+mj-lt"/>
              <a:buAutoNum type="alphaLcParenR"/>
            </a:pPr>
            <a:r>
              <a:rPr lang="en-US" dirty="0">
                <a:ea typeface="Times New Roman"/>
                <a:cs typeface="Times New Roman"/>
              </a:rPr>
              <a:t>Maintaining trustworthiness and flexibility</a:t>
            </a:r>
          </a:p>
          <a:p>
            <a:pPr lvl="1">
              <a:lnSpc>
                <a:spcPct val="115000"/>
              </a:lnSpc>
              <a:spcBef>
                <a:spcPts val="0"/>
              </a:spcBef>
              <a:spcAft>
                <a:spcPts val="0"/>
              </a:spcAft>
              <a:buFont typeface="+mj-lt"/>
              <a:buAutoNum type="alphaLcParenR"/>
            </a:pPr>
            <a:r>
              <a:rPr lang="en-US" dirty="0">
                <a:ea typeface="Times New Roman"/>
                <a:cs typeface="Times New Roman"/>
              </a:rPr>
              <a:t>The ability to asses one’s self as well as display confidence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Ability to communicate, strong influence and leadership skills, and conflict-resolution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Having the drive to take initiative and commit until completion</a:t>
            </a:r>
          </a:p>
          <a:p>
            <a:endParaRPr lang="en-US" dirty="0"/>
          </a:p>
        </p:txBody>
      </p:sp>
    </p:spTree>
    <p:extLst>
      <p:ext uri="{BB962C8B-B14F-4D97-AF65-F5344CB8AC3E}">
        <p14:creationId xmlns:p14="http://schemas.microsoft.com/office/powerpoint/2010/main" val="9491459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Disagreeing constructively is conducted: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 a positive, productive manner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For getting your point across</a:t>
            </a:r>
          </a:p>
          <a:p>
            <a:pPr lvl="1">
              <a:lnSpc>
                <a:spcPct val="115000"/>
              </a:lnSpc>
              <a:spcBef>
                <a:spcPts val="0"/>
              </a:spcBef>
              <a:spcAft>
                <a:spcPts val="0"/>
              </a:spcAft>
              <a:buFont typeface="+mj-lt"/>
              <a:buAutoNum type="alphaLcParenR"/>
            </a:pPr>
            <a:r>
              <a:rPr lang="en-US" dirty="0">
                <a:ea typeface="Times New Roman"/>
                <a:cs typeface="Times New Roman"/>
              </a:rPr>
              <a:t>As negative or destructive for another’s thoughts</a:t>
            </a:r>
          </a:p>
          <a:p>
            <a:pPr lvl="1">
              <a:lnSpc>
                <a:spcPct val="115000"/>
              </a:lnSpc>
              <a:spcBef>
                <a:spcPts val="0"/>
              </a:spcBef>
              <a:spcAft>
                <a:spcPts val="1000"/>
              </a:spcAft>
              <a:buFont typeface="+mj-lt"/>
              <a:buAutoNum type="alphaLcParenR"/>
            </a:pPr>
            <a:r>
              <a:rPr lang="en-US" dirty="0">
                <a:ea typeface="Times New Roman"/>
                <a:cs typeface="Times New Roman"/>
              </a:rPr>
              <a:t>As a necessary indicator that you have your own attitude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In practice, constructive disagreeing is:</a:t>
            </a:r>
          </a:p>
          <a:p>
            <a:pPr lvl="1">
              <a:lnSpc>
                <a:spcPct val="115000"/>
              </a:lnSpc>
              <a:spcBef>
                <a:spcPts val="0"/>
              </a:spcBef>
              <a:spcAft>
                <a:spcPts val="0"/>
              </a:spcAft>
              <a:buFont typeface="+mj-lt"/>
              <a:buAutoNum type="alphaLcParenR"/>
            </a:pPr>
            <a:r>
              <a:rPr lang="en-US" dirty="0">
                <a:ea typeface="Times New Roman"/>
                <a:cs typeface="Times New Roman"/>
              </a:rPr>
              <a:t>Confirming your ideas based on someone else’s mistake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Confirming someone else’s ideas before presenting your own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Preventing the fulfillment of someone’s bad idea</a:t>
            </a:r>
          </a:p>
          <a:p>
            <a:pPr lvl="1">
              <a:lnSpc>
                <a:spcPct val="115000"/>
              </a:lnSpc>
              <a:spcBef>
                <a:spcPts val="0"/>
              </a:spcBef>
              <a:spcAft>
                <a:spcPts val="1000"/>
              </a:spcAft>
              <a:buFont typeface="+mj-lt"/>
              <a:buAutoNum type="alphaLcParenR"/>
            </a:pPr>
            <a:r>
              <a:rPr lang="en-US" dirty="0">
                <a:ea typeface="Times New Roman"/>
                <a:cs typeface="Times New Roman"/>
              </a:rPr>
              <a:t>Pure formality</a:t>
            </a:r>
          </a:p>
        </p:txBody>
      </p:sp>
    </p:spTree>
    <p:extLst>
      <p:ext uri="{BB962C8B-B14F-4D97-AF65-F5344CB8AC3E}">
        <p14:creationId xmlns:p14="http://schemas.microsoft.com/office/powerpoint/2010/main" val="811884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pPr eaLnBrk="1" hangingPunct="1">
              <a:defRPr/>
            </a:pPr>
            <a:r>
              <a:rPr lang="en-CA" dirty="0"/>
              <a:t>Module </a:t>
            </a:r>
            <a:r>
              <a:rPr lang="en-US" dirty="0"/>
              <a:t>Ten: Business Practices (II)</a:t>
            </a:r>
            <a:endParaRPr lang="en-CA" dirty="0"/>
          </a:p>
        </p:txBody>
      </p:sp>
      <p:sp>
        <p:nvSpPr>
          <p:cNvPr id="40964"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600" dirty="0">
                <a:latin typeface="Cambria" pitchFamily="18" charset="0"/>
                <a:cs typeface="Times New Roman" pitchFamily="18" charset="0"/>
              </a:rPr>
              <a:t>Since the purpose of business is to satisfy existing desires, or stimulate new ones, if everyone were genuinely happy, there would be no need for business any longer.</a:t>
            </a:r>
            <a:endParaRPr lang="en-US" sz="1200" dirty="0">
              <a:cs typeface="Times New Roman" pitchFamily="18" charset="0"/>
            </a:endParaRPr>
          </a:p>
          <a:p>
            <a:pPr algn="ctr">
              <a:lnSpc>
                <a:spcPct val="115000"/>
              </a:lnSpc>
              <a:spcBef>
                <a:spcPct val="0"/>
              </a:spcBef>
              <a:spcAft>
                <a:spcPts val="1000"/>
              </a:spcAft>
            </a:pPr>
            <a:r>
              <a:rPr lang="en-US" sz="1600" b="1" dirty="0">
                <a:latin typeface="Cambria" pitchFamily="18" charset="0"/>
                <a:cs typeface="Times New Roman" pitchFamily="18" charset="0"/>
              </a:rPr>
              <a:t>Mihaly Csikszentmihalyi</a:t>
            </a:r>
            <a:endParaRPr lang="en-US" sz="1200" b="1" dirty="0">
              <a:cs typeface="Times New Roman" pitchFamily="18" charset="0"/>
            </a:endParaRPr>
          </a:p>
          <a:p>
            <a:pPr eaLnBrk="1" hangingPunct="1"/>
            <a:endParaRPr lang="en-CA" sz="1800" dirty="0"/>
          </a:p>
        </p:txBody>
      </p:sp>
      <p:sp>
        <p:nvSpPr>
          <p:cNvPr id="40963" name="Content Placeholder 3"/>
          <p:cNvSpPr>
            <a:spLocks noGrp="1"/>
          </p:cNvSpPr>
          <p:nvPr>
            <p:ph idx="4294967295"/>
          </p:nvPr>
        </p:nvSpPr>
        <p:spPr>
          <a:xfrm>
            <a:off x="0" y="1600200"/>
            <a:ext cx="6400800" cy="4525963"/>
          </a:xfrm>
        </p:spPr>
        <p:txBody>
          <a:bodyPr/>
          <a:lstStyle/>
          <a:p>
            <a:br>
              <a:rPr lang="en-US" dirty="0"/>
            </a:br>
            <a:endParaRPr lang="en-CA" dirty="0"/>
          </a:p>
        </p:txBody>
      </p:sp>
      <p:sp>
        <p:nvSpPr>
          <p:cNvPr id="2" name="Rectangle 1">
            <a:extLst>
              <a:ext uri="{FF2B5EF4-FFF2-40B4-BE49-F238E27FC236}">
                <a16:creationId xmlns:a16="http://schemas.microsoft.com/office/drawing/2014/main" id="{0444A4EE-5698-4BC1-90D0-A42E026A5583}"/>
              </a:ext>
            </a:extLst>
          </p:cNvPr>
          <p:cNvSpPr/>
          <p:nvPr/>
        </p:nvSpPr>
        <p:spPr>
          <a:xfrm>
            <a:off x="9324528" y="4725144"/>
            <a:ext cx="4572000" cy="1754326"/>
          </a:xfrm>
          <a:prstGeom prst="rect">
            <a:avLst/>
          </a:prstGeom>
        </p:spPr>
        <p:txBody>
          <a:bodyPr>
            <a:spAutoFit/>
          </a:bodyPr>
          <a:lstStyle/>
          <a:p>
            <a:r>
              <a:rPr lang="en-US" dirty="0"/>
              <a:t>Optimism and pessimism are two schools of thought adopted by individuals within organizations. Neither extreme is considered better than the other. The proper balance of the two is a fundamental part of best business practices.</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eaLnBrk="1" hangingPunct="1"/>
            <a:endParaRPr lang="en-CA" dirty="0"/>
          </a:p>
        </p:txBody>
      </p:sp>
      <p:sp>
        <p:nvSpPr>
          <p:cNvPr id="14" name="Content Placeholder 13">
            <a:extLst>
              <a:ext uri="{FF2B5EF4-FFF2-40B4-BE49-F238E27FC236}">
                <a16:creationId xmlns:a16="http://schemas.microsoft.com/office/drawing/2014/main" id="{66615225-D8E9-4B6B-BA8F-7B18D9C824FF}"/>
              </a:ext>
            </a:extLst>
          </p:cNvPr>
          <p:cNvSpPr>
            <a:spLocks noGrp="1"/>
          </p:cNvSpPr>
          <p:nvPr>
            <p:ph sz="quarter" idx="10"/>
          </p:nvPr>
        </p:nvSpPr>
        <p:spPr/>
        <p:txBody>
          <a:bodyPr/>
          <a:lstStyle/>
          <a:p>
            <a:r>
              <a:rPr lang="en-US" dirty="0"/>
              <a:t>Optimism</a:t>
            </a:r>
          </a:p>
        </p:txBody>
      </p:sp>
      <p:grpSp>
        <p:nvGrpSpPr>
          <p:cNvPr id="2" name="Group 1">
            <a:extLst>
              <a:ext uri="{FF2B5EF4-FFF2-40B4-BE49-F238E27FC236}">
                <a16:creationId xmlns:a16="http://schemas.microsoft.com/office/drawing/2014/main" id="{108FCBDA-A321-4F5D-AB96-56F0EC85DCF9}"/>
              </a:ext>
            </a:extLst>
          </p:cNvPr>
          <p:cNvGrpSpPr/>
          <p:nvPr/>
        </p:nvGrpSpPr>
        <p:grpSpPr>
          <a:xfrm>
            <a:off x="457200" y="1600200"/>
            <a:ext cx="8229600" cy="4522868"/>
            <a:chOff x="457200" y="1600200"/>
            <a:chExt cx="8229600" cy="4522868"/>
          </a:xfrm>
        </p:grpSpPr>
        <p:sp>
          <p:nvSpPr>
            <p:cNvPr id="4" name="Freeform: Shape 3">
              <a:extLst>
                <a:ext uri="{FF2B5EF4-FFF2-40B4-BE49-F238E27FC236}">
                  <a16:creationId xmlns:a16="http://schemas.microsoft.com/office/drawing/2014/main" id="{D91EA8BA-1D0D-438B-839D-AD0DF12C71B7}"/>
                </a:ext>
              </a:extLst>
            </p:cNvPr>
            <p:cNvSpPr/>
            <p:nvPr/>
          </p:nvSpPr>
          <p:spPr>
            <a:xfrm>
              <a:off x="457200" y="1600200"/>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Positive spin</a:t>
              </a:r>
            </a:p>
          </p:txBody>
        </p:sp>
        <p:sp>
          <p:nvSpPr>
            <p:cNvPr id="5" name="Rectangle: Rounded Corners 4">
              <a:extLst>
                <a:ext uri="{FF2B5EF4-FFF2-40B4-BE49-F238E27FC236}">
                  <a16:creationId xmlns:a16="http://schemas.microsoft.com/office/drawing/2014/main" id="{610D42BA-9639-422E-8A09-860375C1D6A8}"/>
                </a:ext>
              </a:extLst>
            </p:cNvPr>
            <p:cNvSpPr/>
            <p:nvPr/>
          </p:nvSpPr>
          <p:spPr>
            <a:xfrm>
              <a:off x="540956" y="1683956"/>
              <a:ext cx="1645920" cy="670054"/>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35D82393-347A-4080-8DB9-481906F863BC}"/>
                </a:ext>
              </a:extLst>
            </p:cNvPr>
            <p:cNvSpPr/>
            <p:nvPr/>
          </p:nvSpPr>
          <p:spPr>
            <a:xfrm>
              <a:off x="457200" y="2521525"/>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More productive</a:t>
              </a:r>
            </a:p>
          </p:txBody>
        </p:sp>
        <p:sp>
          <p:nvSpPr>
            <p:cNvPr id="7" name="Rectangle: Rounded Corners 6">
              <a:extLst>
                <a:ext uri="{FF2B5EF4-FFF2-40B4-BE49-F238E27FC236}">
                  <a16:creationId xmlns:a16="http://schemas.microsoft.com/office/drawing/2014/main" id="{63364671-12E1-42AC-B4AA-F753BFB0C1FC}"/>
                </a:ext>
              </a:extLst>
            </p:cNvPr>
            <p:cNvSpPr/>
            <p:nvPr/>
          </p:nvSpPr>
          <p:spPr>
            <a:xfrm>
              <a:off x="540956" y="2605282"/>
              <a:ext cx="1645920" cy="670054"/>
            </a:xfrm>
            <a:prstGeom prst="roundRect">
              <a:avLst>
                <a:gd name="adj" fmla="val 10000"/>
              </a:avLst>
            </a:prstGeom>
            <a:solidFill>
              <a:schemeClr val="accent3">
                <a:tint val="50000"/>
                <a:hueOff val="2688049"/>
                <a:satOff val="-3527"/>
                <a:lumOff val="-347"/>
              </a:schemeClr>
            </a:solidFill>
          </p:spPr>
          <p:style>
            <a:lnRef idx="2">
              <a:schemeClr val="lt1">
                <a:hueOff val="0"/>
                <a:satOff val="0"/>
                <a:lumOff val="0"/>
                <a:alphaOff val="0"/>
              </a:schemeClr>
            </a:lnRef>
            <a:fillRef idx="1">
              <a:scrgbClr r="0" g="0" b="0"/>
            </a:fillRef>
            <a:effectRef idx="0">
              <a:schemeClr val="accent3">
                <a:tint val="50000"/>
                <a:hueOff val="2688050"/>
                <a:satOff val="-3527"/>
                <a:lumOff val="-347"/>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080EAC7F-EBA1-4D21-ACC2-6342046ADB0D}"/>
                </a:ext>
              </a:extLst>
            </p:cNvPr>
            <p:cNvSpPr/>
            <p:nvPr/>
          </p:nvSpPr>
          <p:spPr>
            <a:xfrm>
              <a:off x="457200" y="3442850"/>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Good for your health</a:t>
              </a:r>
            </a:p>
          </p:txBody>
        </p:sp>
        <p:sp>
          <p:nvSpPr>
            <p:cNvPr id="9" name="Rectangle: Rounded Corners 8">
              <a:extLst>
                <a:ext uri="{FF2B5EF4-FFF2-40B4-BE49-F238E27FC236}">
                  <a16:creationId xmlns:a16="http://schemas.microsoft.com/office/drawing/2014/main" id="{87623E47-29D4-45F9-94D7-82B00C6CFF2C}"/>
                </a:ext>
              </a:extLst>
            </p:cNvPr>
            <p:cNvSpPr/>
            <p:nvPr/>
          </p:nvSpPr>
          <p:spPr>
            <a:xfrm>
              <a:off x="540956" y="3526607"/>
              <a:ext cx="1645920" cy="670054"/>
            </a:xfrm>
            <a:prstGeom prst="roundRect">
              <a:avLst>
                <a:gd name="adj" fmla="val 10000"/>
              </a:avLst>
            </a:prstGeom>
            <a:solidFill>
              <a:schemeClr val="accent3">
                <a:tint val="50000"/>
                <a:hueOff val="5376097"/>
                <a:satOff val="-7054"/>
                <a:lumOff val="-694"/>
              </a:schemeClr>
            </a:solidFill>
          </p:spPr>
          <p:style>
            <a:lnRef idx="2">
              <a:schemeClr val="lt1">
                <a:hueOff val="0"/>
                <a:satOff val="0"/>
                <a:lumOff val="0"/>
                <a:alphaOff val="0"/>
              </a:schemeClr>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EA6D9295-7657-4717-A4FA-014E54E26984}"/>
                </a:ext>
              </a:extLst>
            </p:cNvPr>
            <p:cNvSpPr/>
            <p:nvPr/>
          </p:nvSpPr>
          <p:spPr>
            <a:xfrm>
              <a:off x="457200" y="4364175"/>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Look past current problem</a:t>
              </a:r>
            </a:p>
          </p:txBody>
        </p:sp>
        <p:sp>
          <p:nvSpPr>
            <p:cNvPr id="11" name="Rectangle: Rounded Corners 10">
              <a:extLst>
                <a:ext uri="{FF2B5EF4-FFF2-40B4-BE49-F238E27FC236}">
                  <a16:creationId xmlns:a16="http://schemas.microsoft.com/office/drawing/2014/main" id="{87290477-54F0-4C80-9D0D-97E085E1C29C}"/>
                </a:ext>
              </a:extLst>
            </p:cNvPr>
            <p:cNvSpPr/>
            <p:nvPr/>
          </p:nvSpPr>
          <p:spPr>
            <a:xfrm>
              <a:off x="540956" y="4447932"/>
              <a:ext cx="1645920" cy="670054"/>
            </a:xfrm>
            <a:prstGeom prst="roundRect">
              <a:avLst>
                <a:gd name="adj" fmla="val 10000"/>
              </a:avLst>
            </a:prstGeom>
            <a:solidFill>
              <a:schemeClr val="accent3">
                <a:tint val="50000"/>
                <a:hueOff val="8064146"/>
                <a:satOff val="-10581"/>
                <a:lumOff val="-1041"/>
              </a:schemeClr>
            </a:solidFill>
          </p:spPr>
          <p:style>
            <a:lnRef idx="2">
              <a:schemeClr val="lt1">
                <a:hueOff val="0"/>
                <a:satOff val="0"/>
                <a:lumOff val="0"/>
                <a:alphaOff val="0"/>
              </a:schemeClr>
            </a:lnRef>
            <a:fillRef idx="1">
              <a:scrgbClr r="0" g="0" b="0"/>
            </a:fillRef>
            <a:effectRef idx="0">
              <a:schemeClr val="accent3">
                <a:tint val="50000"/>
                <a:hueOff val="8064149"/>
                <a:satOff val="-10581"/>
                <a:lumOff val="-1041"/>
                <a:alphaOff val="0"/>
              </a:schemeClr>
            </a:effectRef>
            <a:fontRef idx="minor">
              <a:schemeClr val="lt1">
                <a:hueOff val="0"/>
                <a:satOff val="0"/>
                <a:lumOff val="0"/>
                <a:alphaOff val="0"/>
              </a:schemeClr>
            </a:fontRef>
          </p:style>
        </p:sp>
        <p:sp>
          <p:nvSpPr>
            <p:cNvPr id="12" name="Freeform: Shape 11">
              <a:extLst>
                <a:ext uri="{FF2B5EF4-FFF2-40B4-BE49-F238E27FC236}">
                  <a16:creationId xmlns:a16="http://schemas.microsoft.com/office/drawing/2014/main" id="{AB068E84-F774-45E4-926E-08819FCF48B5}"/>
                </a:ext>
              </a:extLst>
            </p:cNvPr>
            <p:cNvSpPr/>
            <p:nvPr/>
          </p:nvSpPr>
          <p:spPr>
            <a:xfrm>
              <a:off x="457200" y="5285500"/>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See a resolution</a:t>
              </a:r>
            </a:p>
          </p:txBody>
        </p:sp>
        <p:sp>
          <p:nvSpPr>
            <p:cNvPr id="13" name="Rectangle: Rounded Corners 12">
              <a:extLst>
                <a:ext uri="{FF2B5EF4-FFF2-40B4-BE49-F238E27FC236}">
                  <a16:creationId xmlns:a16="http://schemas.microsoft.com/office/drawing/2014/main" id="{F4D5B928-5432-4EE6-8413-9E9515C74286}"/>
                </a:ext>
              </a:extLst>
            </p:cNvPr>
            <p:cNvSpPr/>
            <p:nvPr/>
          </p:nvSpPr>
          <p:spPr>
            <a:xfrm>
              <a:off x="540956" y="5369257"/>
              <a:ext cx="1645920" cy="670054"/>
            </a:xfrm>
            <a:prstGeom prst="roundRect">
              <a:avLst>
                <a:gd name="adj" fmla="val 10000"/>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endParaRPr lang="en-CA" dirty="0"/>
          </a:p>
        </p:txBody>
      </p:sp>
      <p:sp>
        <p:nvSpPr>
          <p:cNvPr id="10" name="Content Placeholder 9">
            <a:extLst>
              <a:ext uri="{FF2B5EF4-FFF2-40B4-BE49-F238E27FC236}">
                <a16:creationId xmlns:a16="http://schemas.microsoft.com/office/drawing/2014/main" id="{A871EA99-9D59-4C04-BF7B-99A01AA5E5BF}"/>
              </a:ext>
            </a:extLst>
          </p:cNvPr>
          <p:cNvSpPr>
            <a:spLocks noGrp="1"/>
          </p:cNvSpPr>
          <p:nvPr>
            <p:ph sz="quarter" idx="10"/>
          </p:nvPr>
        </p:nvSpPr>
        <p:spPr/>
        <p:txBody>
          <a:bodyPr/>
          <a:lstStyle/>
          <a:p>
            <a:r>
              <a:rPr lang="en-US" dirty="0"/>
              <a:t>Pessimism</a:t>
            </a:r>
          </a:p>
        </p:txBody>
      </p:sp>
      <p:grpSp>
        <p:nvGrpSpPr>
          <p:cNvPr id="2" name="Group 1">
            <a:extLst>
              <a:ext uri="{FF2B5EF4-FFF2-40B4-BE49-F238E27FC236}">
                <a16:creationId xmlns:a16="http://schemas.microsoft.com/office/drawing/2014/main" id="{5235D231-0F8A-4E77-BA30-E203AB3EB953}"/>
              </a:ext>
            </a:extLst>
          </p:cNvPr>
          <p:cNvGrpSpPr/>
          <p:nvPr/>
        </p:nvGrpSpPr>
        <p:grpSpPr>
          <a:xfrm>
            <a:off x="459658" y="2420357"/>
            <a:ext cx="8224682" cy="2885647"/>
            <a:chOff x="459658" y="2420357"/>
            <a:chExt cx="8224682" cy="2885647"/>
          </a:xfrm>
        </p:grpSpPr>
        <p:sp>
          <p:nvSpPr>
            <p:cNvPr id="4" name="Freeform: Shape 3">
              <a:extLst>
                <a:ext uri="{FF2B5EF4-FFF2-40B4-BE49-F238E27FC236}">
                  <a16:creationId xmlns:a16="http://schemas.microsoft.com/office/drawing/2014/main" id="{5EB2F848-ECAD-4F44-9E6E-4E69AF4D2291}"/>
                </a:ext>
              </a:extLst>
            </p:cNvPr>
            <p:cNvSpPr/>
            <p:nvPr/>
          </p:nvSpPr>
          <p:spPr>
            <a:xfrm>
              <a:off x="619750" y="2593789"/>
              <a:ext cx="3842194" cy="1200685"/>
            </a:xfrm>
            <a:custGeom>
              <a:avLst/>
              <a:gdLst>
                <a:gd name="connsiteX0" fmla="*/ 0 w 3842194"/>
                <a:gd name="connsiteY0" fmla="*/ 0 h 1200685"/>
                <a:gd name="connsiteX1" fmla="*/ 3842194 w 3842194"/>
                <a:gd name="connsiteY1" fmla="*/ 0 h 1200685"/>
                <a:gd name="connsiteX2" fmla="*/ 3842194 w 3842194"/>
                <a:gd name="connsiteY2" fmla="*/ 1200685 h 1200685"/>
                <a:gd name="connsiteX3" fmla="*/ 0 w 3842194"/>
                <a:gd name="connsiteY3" fmla="*/ 1200685 h 1200685"/>
                <a:gd name="connsiteX4" fmla="*/ 0 w 3842194"/>
                <a:gd name="connsiteY4" fmla="*/ 0 h 1200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2194" h="1200685">
                  <a:moveTo>
                    <a:pt x="0" y="0"/>
                  </a:moveTo>
                  <a:lnTo>
                    <a:pt x="3842194" y="0"/>
                  </a:lnTo>
                  <a:lnTo>
                    <a:pt x="3842194" y="1200685"/>
                  </a:lnTo>
                  <a:lnTo>
                    <a:pt x="0" y="1200685"/>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813265"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Detrimental</a:t>
              </a:r>
            </a:p>
          </p:txBody>
        </p:sp>
        <p:sp>
          <p:nvSpPr>
            <p:cNvPr id="5" name="Rectangle 4">
              <a:extLst>
                <a:ext uri="{FF2B5EF4-FFF2-40B4-BE49-F238E27FC236}">
                  <a16:creationId xmlns:a16="http://schemas.microsoft.com/office/drawing/2014/main" id="{92AF22B5-CC65-4C2D-99E4-FCD01EA43FC1}"/>
                </a:ext>
              </a:extLst>
            </p:cNvPr>
            <p:cNvSpPr/>
            <p:nvPr/>
          </p:nvSpPr>
          <p:spPr>
            <a:xfrm>
              <a:off x="459658" y="2420357"/>
              <a:ext cx="840480" cy="1260720"/>
            </a:xfrm>
            <a:prstGeom prst="rect">
              <a:avLst/>
            </a:prstGeom>
            <a:solidFill>
              <a:schemeClr val="accent3"/>
            </a:solidFill>
            <a:ln>
              <a:noFill/>
            </a:ln>
          </p:spPr>
          <p:style>
            <a:lnRef idx="2">
              <a:scrgbClr r="0" g="0" b="0"/>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E960099E-9C8B-4934-B042-A15026DAB0A2}"/>
                </a:ext>
              </a:extLst>
            </p:cNvPr>
            <p:cNvSpPr/>
            <p:nvPr/>
          </p:nvSpPr>
          <p:spPr>
            <a:xfrm>
              <a:off x="4842146" y="2593789"/>
              <a:ext cx="3842194" cy="1200685"/>
            </a:xfrm>
            <a:custGeom>
              <a:avLst/>
              <a:gdLst>
                <a:gd name="connsiteX0" fmla="*/ 0 w 3842194"/>
                <a:gd name="connsiteY0" fmla="*/ 0 h 1200685"/>
                <a:gd name="connsiteX1" fmla="*/ 3842194 w 3842194"/>
                <a:gd name="connsiteY1" fmla="*/ 0 h 1200685"/>
                <a:gd name="connsiteX2" fmla="*/ 3842194 w 3842194"/>
                <a:gd name="connsiteY2" fmla="*/ 1200685 h 1200685"/>
                <a:gd name="connsiteX3" fmla="*/ 0 w 3842194"/>
                <a:gd name="connsiteY3" fmla="*/ 1200685 h 1200685"/>
                <a:gd name="connsiteX4" fmla="*/ 0 w 3842194"/>
                <a:gd name="connsiteY4" fmla="*/ 0 h 1200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2194" h="1200685">
                  <a:moveTo>
                    <a:pt x="0" y="0"/>
                  </a:moveTo>
                  <a:lnTo>
                    <a:pt x="3842194" y="0"/>
                  </a:lnTo>
                  <a:lnTo>
                    <a:pt x="3842194" y="1200685"/>
                  </a:lnTo>
                  <a:lnTo>
                    <a:pt x="0" y="1200685"/>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813265"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Lowers morale</a:t>
              </a:r>
            </a:p>
          </p:txBody>
        </p:sp>
        <p:sp>
          <p:nvSpPr>
            <p:cNvPr id="7" name="Rectangle 6">
              <a:extLst>
                <a:ext uri="{FF2B5EF4-FFF2-40B4-BE49-F238E27FC236}">
                  <a16:creationId xmlns:a16="http://schemas.microsoft.com/office/drawing/2014/main" id="{7F9281CE-F3EC-4C1E-80F5-F89768938469}"/>
                </a:ext>
              </a:extLst>
            </p:cNvPr>
            <p:cNvSpPr/>
            <p:nvPr/>
          </p:nvSpPr>
          <p:spPr>
            <a:xfrm>
              <a:off x="4682055" y="2420357"/>
              <a:ext cx="840480" cy="1260720"/>
            </a:xfrm>
            <a:prstGeom prst="rect">
              <a:avLst/>
            </a:prstGeom>
            <a:solidFill>
              <a:srgbClr val="4F81BD"/>
            </a:solidFill>
            <a:ln>
              <a:noFill/>
            </a:ln>
          </p:spPr>
          <p:style>
            <a:lnRef idx="2">
              <a:scrgbClr r="0" g="0" b="0"/>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8C5102AD-B530-4290-A102-53FBA66B9A9A}"/>
                </a:ext>
              </a:extLst>
            </p:cNvPr>
            <p:cNvSpPr/>
            <p:nvPr/>
          </p:nvSpPr>
          <p:spPr>
            <a:xfrm>
              <a:off x="2730948" y="4105319"/>
              <a:ext cx="3842194" cy="1200685"/>
            </a:xfrm>
            <a:custGeom>
              <a:avLst/>
              <a:gdLst>
                <a:gd name="connsiteX0" fmla="*/ 0 w 3842194"/>
                <a:gd name="connsiteY0" fmla="*/ 0 h 1200685"/>
                <a:gd name="connsiteX1" fmla="*/ 3842194 w 3842194"/>
                <a:gd name="connsiteY1" fmla="*/ 0 h 1200685"/>
                <a:gd name="connsiteX2" fmla="*/ 3842194 w 3842194"/>
                <a:gd name="connsiteY2" fmla="*/ 1200685 h 1200685"/>
                <a:gd name="connsiteX3" fmla="*/ 0 w 3842194"/>
                <a:gd name="connsiteY3" fmla="*/ 1200685 h 1200685"/>
                <a:gd name="connsiteX4" fmla="*/ 0 w 3842194"/>
                <a:gd name="connsiteY4" fmla="*/ 0 h 1200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2194" h="1200685">
                  <a:moveTo>
                    <a:pt x="0" y="0"/>
                  </a:moveTo>
                  <a:lnTo>
                    <a:pt x="3842194" y="0"/>
                  </a:lnTo>
                  <a:lnTo>
                    <a:pt x="3842194" y="1200685"/>
                  </a:lnTo>
                  <a:lnTo>
                    <a:pt x="0" y="1200685"/>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813265"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Higher stress</a:t>
              </a:r>
            </a:p>
          </p:txBody>
        </p:sp>
        <p:sp>
          <p:nvSpPr>
            <p:cNvPr id="9" name="Rectangle 8">
              <a:extLst>
                <a:ext uri="{FF2B5EF4-FFF2-40B4-BE49-F238E27FC236}">
                  <a16:creationId xmlns:a16="http://schemas.microsoft.com/office/drawing/2014/main" id="{49B240DF-16AE-459B-8AC7-42AE38AFF736}"/>
                </a:ext>
              </a:extLst>
            </p:cNvPr>
            <p:cNvSpPr/>
            <p:nvPr/>
          </p:nvSpPr>
          <p:spPr>
            <a:xfrm>
              <a:off x="2570857" y="3931887"/>
              <a:ext cx="840480" cy="1260720"/>
            </a:xfrm>
            <a:prstGeom prst="rect">
              <a:avLst/>
            </a:prstGeom>
            <a:solidFill>
              <a:schemeClr val="accent4"/>
            </a:solidFill>
            <a:ln>
              <a:noFill/>
            </a:ln>
          </p:spPr>
          <p:style>
            <a:lnRef idx="2">
              <a:scrgbClr r="0" g="0" b="0"/>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pPr eaLnBrk="1" hangingPunct="1">
              <a:defRPr/>
            </a:pPr>
            <a:endParaRPr lang="en-CA" dirty="0"/>
          </a:p>
        </p:txBody>
      </p:sp>
      <p:sp>
        <p:nvSpPr>
          <p:cNvPr id="7" name="Content Placeholder 6">
            <a:extLst>
              <a:ext uri="{FF2B5EF4-FFF2-40B4-BE49-F238E27FC236}">
                <a16:creationId xmlns:a16="http://schemas.microsoft.com/office/drawing/2014/main" id="{DFA3A518-DEBA-48EA-988A-5BD7958BD72F}"/>
              </a:ext>
            </a:extLst>
          </p:cNvPr>
          <p:cNvSpPr>
            <a:spLocks noGrp="1"/>
          </p:cNvSpPr>
          <p:nvPr>
            <p:ph sz="quarter" idx="10"/>
          </p:nvPr>
        </p:nvSpPr>
        <p:spPr/>
        <p:txBody>
          <a:bodyPr/>
          <a:lstStyle/>
          <a:p>
            <a:r>
              <a:rPr lang="en-US" dirty="0"/>
              <a:t>The Balance between Optimism and Pessimism</a:t>
            </a:r>
          </a:p>
        </p:txBody>
      </p:sp>
      <p:grpSp>
        <p:nvGrpSpPr>
          <p:cNvPr id="2" name="Group 1">
            <a:extLst>
              <a:ext uri="{FF2B5EF4-FFF2-40B4-BE49-F238E27FC236}">
                <a16:creationId xmlns:a16="http://schemas.microsoft.com/office/drawing/2014/main" id="{14D3B058-F841-4AAF-8C02-ECE00596218F}"/>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4110810F-D84D-46B1-A6B7-7A4911316903}"/>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1" kern="1200" dirty="0"/>
                <a:t>False hope</a:t>
              </a:r>
            </a:p>
          </p:txBody>
        </p:sp>
        <p:sp>
          <p:nvSpPr>
            <p:cNvPr id="5" name="Freeform: Shape 4">
              <a:extLst>
                <a:ext uri="{FF2B5EF4-FFF2-40B4-BE49-F238E27FC236}">
                  <a16:creationId xmlns:a16="http://schemas.microsoft.com/office/drawing/2014/main" id="{545D9F54-78CD-4A3A-B4A2-AAAEEB74AC5D}"/>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b="1" kern="1200" dirty="0"/>
                <a:t>Not see reality</a:t>
              </a:r>
            </a:p>
          </p:txBody>
        </p:sp>
        <p:sp>
          <p:nvSpPr>
            <p:cNvPr id="6" name="Freeform: Shape 5">
              <a:extLst>
                <a:ext uri="{FF2B5EF4-FFF2-40B4-BE49-F238E27FC236}">
                  <a16:creationId xmlns:a16="http://schemas.microsoft.com/office/drawing/2014/main" id="{ACE12327-9A03-4322-83A6-60DF6CA77F3C}"/>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b="1" kern="1200" dirty="0"/>
                <a:t>Extremism </a:t>
              </a:r>
            </a:p>
          </p:txBody>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Being optimistic means:</a:t>
            </a:r>
          </a:p>
          <a:p>
            <a:pPr lvl="1">
              <a:lnSpc>
                <a:spcPct val="115000"/>
              </a:lnSpc>
              <a:spcBef>
                <a:spcPts val="0"/>
              </a:spcBef>
              <a:spcAft>
                <a:spcPts val="0"/>
              </a:spcAft>
              <a:buFont typeface="+mj-lt"/>
              <a:buAutoNum type="alphaLcParenR"/>
            </a:pPr>
            <a:r>
              <a:rPr lang="en-US" dirty="0">
                <a:ea typeface="Times New Roman"/>
                <a:cs typeface="Times New Roman"/>
              </a:rPr>
              <a:t>Reversing the bad situations into good ones</a:t>
            </a:r>
          </a:p>
          <a:p>
            <a:pPr lvl="1">
              <a:lnSpc>
                <a:spcPct val="115000"/>
              </a:lnSpc>
              <a:spcBef>
                <a:spcPts val="0"/>
              </a:spcBef>
              <a:spcAft>
                <a:spcPts val="0"/>
              </a:spcAft>
              <a:buFont typeface="+mj-lt"/>
              <a:buAutoNum type="alphaLcParenR"/>
            </a:pPr>
            <a:r>
              <a:rPr lang="en-US" dirty="0">
                <a:ea typeface="Times New Roman"/>
                <a:cs typeface="Times New Roman"/>
              </a:rPr>
              <a:t>Finding the bright side of every situation</a:t>
            </a:r>
          </a:p>
          <a:p>
            <a:pPr lvl="1">
              <a:lnSpc>
                <a:spcPct val="115000"/>
              </a:lnSpc>
              <a:spcBef>
                <a:spcPts val="0"/>
              </a:spcBef>
              <a:spcAft>
                <a:spcPts val="0"/>
              </a:spcAft>
              <a:buFont typeface="+mj-lt"/>
              <a:buAutoNum type="alphaLcParenR"/>
            </a:pPr>
            <a:r>
              <a:rPr lang="en-US" dirty="0">
                <a:ea typeface="Times New Roman"/>
                <a:cs typeface="Times New Roman"/>
              </a:rPr>
              <a:t>Being positive, even by force</a:t>
            </a:r>
          </a:p>
          <a:p>
            <a:pPr lvl="1">
              <a:lnSpc>
                <a:spcPct val="115000"/>
              </a:lnSpc>
              <a:spcBef>
                <a:spcPts val="0"/>
              </a:spcBef>
              <a:spcAft>
                <a:spcPts val="1000"/>
              </a:spcAft>
              <a:buFont typeface="+mj-lt"/>
              <a:buAutoNum type="alphaLcParenR"/>
            </a:pPr>
            <a:r>
              <a:rPr lang="en-US" dirty="0">
                <a:ea typeface="Times New Roman"/>
                <a:cs typeface="Times New Roman"/>
              </a:rPr>
              <a:t>Smiling constantly</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regarding the business world IS NOT true?</a:t>
            </a:r>
          </a:p>
          <a:p>
            <a:pPr lvl="1">
              <a:lnSpc>
                <a:spcPct val="115000"/>
              </a:lnSpc>
              <a:spcBef>
                <a:spcPts val="0"/>
              </a:spcBef>
              <a:spcAft>
                <a:spcPts val="0"/>
              </a:spcAft>
              <a:buFont typeface="+mj-lt"/>
              <a:buAutoNum type="alphaLcParenR"/>
            </a:pPr>
            <a:r>
              <a:rPr lang="en-US" dirty="0">
                <a:ea typeface="Times New Roman"/>
                <a:cs typeface="Times New Roman"/>
              </a:rPr>
              <a:t>Optimistic people are more productive</a:t>
            </a:r>
          </a:p>
          <a:p>
            <a:pPr lvl="1">
              <a:lnSpc>
                <a:spcPct val="115000"/>
              </a:lnSpc>
              <a:spcBef>
                <a:spcPts val="0"/>
              </a:spcBef>
              <a:spcAft>
                <a:spcPts val="0"/>
              </a:spcAft>
              <a:buFont typeface="+mj-lt"/>
              <a:buAutoNum type="alphaLcParenR"/>
            </a:pPr>
            <a:r>
              <a:rPr lang="en-US" dirty="0">
                <a:ea typeface="Times New Roman"/>
                <a:cs typeface="Times New Roman"/>
              </a:rPr>
              <a:t>Optimistic people make more money for the company</a:t>
            </a:r>
          </a:p>
          <a:p>
            <a:pPr lvl="1">
              <a:lnSpc>
                <a:spcPct val="115000"/>
              </a:lnSpc>
              <a:spcBef>
                <a:spcPts val="0"/>
              </a:spcBef>
              <a:spcAft>
                <a:spcPts val="0"/>
              </a:spcAft>
              <a:buFont typeface="+mj-lt"/>
              <a:buAutoNum type="alphaLcParenR"/>
            </a:pPr>
            <a:r>
              <a:rPr lang="en-US" dirty="0">
                <a:ea typeface="Times New Roman"/>
                <a:cs typeface="Times New Roman"/>
              </a:rPr>
              <a:t>Optimistic people are satisfied with their positions and do not tend to be promoted</a:t>
            </a:r>
          </a:p>
          <a:p>
            <a:pPr lvl="1">
              <a:lnSpc>
                <a:spcPct val="115000"/>
              </a:lnSpc>
              <a:spcBef>
                <a:spcPts val="0"/>
              </a:spcBef>
              <a:spcAft>
                <a:spcPts val="1000"/>
              </a:spcAft>
              <a:buFont typeface="+mj-lt"/>
              <a:buAutoNum type="alphaLcParenR"/>
            </a:pPr>
            <a:r>
              <a:rPr lang="en-US" dirty="0">
                <a:ea typeface="Times New Roman"/>
                <a:cs typeface="Times New Roman"/>
              </a:rPr>
              <a:t>Optimistic people are desirable for the leading positions in companies</a:t>
            </a:r>
          </a:p>
          <a:p>
            <a:endParaRPr lang="en-US" dirty="0"/>
          </a:p>
        </p:txBody>
      </p:sp>
    </p:spTree>
    <p:extLst>
      <p:ext uri="{BB962C8B-B14F-4D97-AF65-F5344CB8AC3E}">
        <p14:creationId xmlns:p14="http://schemas.microsoft.com/office/powerpoint/2010/main" val="3672899818"/>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732</TotalTime>
  <Words>19078</Words>
  <Application>Microsoft Office PowerPoint</Application>
  <PresentationFormat>On-screen Show (4:3)</PresentationFormat>
  <Paragraphs>1894</Paragraphs>
  <Slides>122</Slides>
  <Notes>51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122</vt:i4>
      </vt:variant>
    </vt:vector>
  </HeadingPairs>
  <TitlesOfParts>
    <vt:vector size="131" baseType="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Module One: Getting Started</vt:lpstr>
      <vt:lpstr>Module Two: What is Emotional Intelligence</vt:lpstr>
      <vt:lpstr>Session Objectives</vt:lpstr>
      <vt:lpstr>PowerPoint Presentation</vt:lpstr>
      <vt:lpstr>PowerPoint Presentation</vt:lpstr>
      <vt:lpstr>PowerPoint Presentation</vt:lpstr>
      <vt:lpstr>PowerPoint Presentation</vt:lpstr>
      <vt:lpstr>Empathy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Four Skills in Emotional Intelligence</vt:lpstr>
      <vt:lpstr>PowerPoint Presentation</vt:lpstr>
      <vt:lpstr>PowerPoint Presentation</vt:lpstr>
      <vt:lpstr>PowerPoint Presentation</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Verbal Communication Skills</vt:lpstr>
      <vt:lpstr>PowerPoint Presentation</vt:lpstr>
      <vt:lpstr>PowerPoint Presentation</vt:lpstr>
      <vt:lpstr>PowerPoint Presentation</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Non-Verbal Communication Skills</vt:lpstr>
      <vt:lpstr>PowerPoint Presentation</vt:lpstr>
      <vt:lpstr>PowerPoint Presentation</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Social Management and Responsibility</vt:lpstr>
      <vt:lpstr>PowerPoint Presentation</vt:lpstr>
      <vt:lpstr>PowerPoint Presentation</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Tools to Regulate Your Emotions</vt:lpstr>
      <vt:lpstr>PowerPoint Presentation</vt:lpstr>
      <vt:lpstr>PowerPoint Presentation</vt:lpstr>
      <vt:lpstr>PowerPoint Presentation</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Gaining Control</vt:lpstr>
      <vt:lpstr>PowerPoint Presentation</vt:lpstr>
      <vt:lpstr>PowerPoint Presentation</vt:lpstr>
      <vt:lpstr>PowerPoint Presentation</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Business Practices (I)</vt:lpstr>
      <vt:lpstr>PowerPoint Presentation</vt:lpstr>
      <vt:lpstr>PowerPoint Presentation</vt:lpstr>
      <vt:lpstr>PowerPoint Presentation</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Business Practices (II)</vt:lpstr>
      <vt:lpstr>PowerPoint Presentation</vt:lpstr>
      <vt:lpstr>PowerPoint Presentation</vt:lpstr>
      <vt:lpstr>PowerPoint Presentation</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Making an Impact</vt:lpstr>
      <vt:lpstr>PowerPoint Presentation</vt:lpstr>
      <vt:lpstr>PowerPoint Presentation</vt:lpstr>
      <vt:lpstr>PowerPoint Presentation</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PowerPoint Presentation</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ADM1</cp:lastModifiedBy>
  <cp:revision>89</cp:revision>
  <dcterms:created xsi:type="dcterms:W3CDTF">2009-08-11T16:53:13Z</dcterms:created>
  <dcterms:modified xsi:type="dcterms:W3CDTF">2017-07-18T18:35:50Z</dcterms:modified>
</cp:coreProperties>
</file>