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0.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6.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0.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1.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2.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3.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6.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7.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8.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1.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2.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3.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6.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7.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48.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1.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2.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3.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8"/>
  </p:notesMasterIdLst>
  <p:sldIdLst>
    <p:sldId id="305" r:id="rId2"/>
    <p:sldId id="257" r:id="rId3"/>
    <p:sldId id="258" r:id="rId4"/>
    <p:sldId id="261" r:id="rId5"/>
    <p:sldId id="262" r:id="rId6"/>
    <p:sldId id="263" r:id="rId7"/>
    <p:sldId id="264" r:id="rId8"/>
    <p:sldId id="357" r:id="rId9"/>
    <p:sldId id="306" r:id="rId10"/>
    <p:sldId id="307" r:id="rId11"/>
    <p:sldId id="308" r:id="rId12"/>
    <p:sldId id="309" r:id="rId13"/>
    <p:sldId id="310" r:id="rId14"/>
    <p:sldId id="367" r:id="rId15"/>
    <p:sldId id="368" r:id="rId16"/>
    <p:sldId id="369" r:id="rId17"/>
    <p:sldId id="370" r:id="rId18"/>
    <p:sldId id="371" r:id="rId19"/>
    <p:sldId id="265" r:id="rId20"/>
    <p:sldId id="266" r:id="rId21"/>
    <p:sldId id="267" r:id="rId22"/>
    <p:sldId id="268" r:id="rId23"/>
    <p:sldId id="358" r:id="rId24"/>
    <p:sldId id="311" r:id="rId25"/>
    <p:sldId id="312" r:id="rId26"/>
    <p:sldId id="313" r:id="rId27"/>
    <p:sldId id="314" r:id="rId28"/>
    <p:sldId id="315" r:id="rId29"/>
    <p:sldId id="372" r:id="rId30"/>
    <p:sldId id="373" r:id="rId31"/>
    <p:sldId id="374" r:id="rId32"/>
    <p:sldId id="375" r:id="rId33"/>
    <p:sldId id="376" r:id="rId34"/>
    <p:sldId id="269" r:id="rId35"/>
    <p:sldId id="270" r:id="rId36"/>
    <p:sldId id="271" r:id="rId37"/>
    <p:sldId id="272" r:id="rId38"/>
    <p:sldId id="359" r:id="rId39"/>
    <p:sldId id="316" r:id="rId40"/>
    <p:sldId id="318" r:id="rId41"/>
    <p:sldId id="317" r:id="rId42"/>
    <p:sldId id="319" r:id="rId43"/>
    <p:sldId id="320" r:id="rId44"/>
    <p:sldId id="377" r:id="rId45"/>
    <p:sldId id="378" r:id="rId46"/>
    <p:sldId id="379" r:id="rId47"/>
    <p:sldId id="380" r:id="rId48"/>
    <p:sldId id="381" r:id="rId49"/>
    <p:sldId id="273" r:id="rId50"/>
    <p:sldId id="274" r:id="rId51"/>
    <p:sldId id="275" r:id="rId52"/>
    <p:sldId id="276" r:id="rId53"/>
    <p:sldId id="360" r:id="rId54"/>
    <p:sldId id="322" r:id="rId55"/>
    <p:sldId id="323" r:id="rId56"/>
    <p:sldId id="324" r:id="rId57"/>
    <p:sldId id="325" r:id="rId58"/>
    <p:sldId id="326" r:id="rId59"/>
    <p:sldId id="382" r:id="rId60"/>
    <p:sldId id="383" r:id="rId61"/>
    <p:sldId id="384" r:id="rId62"/>
    <p:sldId id="385" r:id="rId63"/>
    <p:sldId id="386" r:id="rId64"/>
    <p:sldId id="277" r:id="rId65"/>
    <p:sldId id="278" r:id="rId66"/>
    <p:sldId id="279" r:id="rId67"/>
    <p:sldId id="280" r:id="rId68"/>
    <p:sldId id="361" r:id="rId69"/>
    <p:sldId id="327" r:id="rId70"/>
    <p:sldId id="328" r:id="rId71"/>
    <p:sldId id="329" r:id="rId72"/>
    <p:sldId id="330" r:id="rId73"/>
    <p:sldId id="331" r:id="rId74"/>
    <p:sldId id="387" r:id="rId75"/>
    <p:sldId id="388" r:id="rId76"/>
    <p:sldId id="389" r:id="rId77"/>
    <p:sldId id="390" r:id="rId78"/>
    <p:sldId id="391" r:id="rId79"/>
    <p:sldId id="281" r:id="rId80"/>
    <p:sldId id="282" r:id="rId81"/>
    <p:sldId id="284" r:id="rId82"/>
    <p:sldId id="285" r:id="rId83"/>
    <p:sldId id="286" r:id="rId84"/>
    <p:sldId id="362" r:id="rId85"/>
    <p:sldId id="332" r:id="rId86"/>
    <p:sldId id="333" r:id="rId87"/>
    <p:sldId id="334" r:id="rId88"/>
    <p:sldId id="335" r:id="rId89"/>
    <p:sldId id="336" r:id="rId90"/>
    <p:sldId id="392" r:id="rId91"/>
    <p:sldId id="393" r:id="rId92"/>
    <p:sldId id="394" r:id="rId93"/>
    <p:sldId id="395" r:id="rId94"/>
    <p:sldId id="396" r:id="rId95"/>
    <p:sldId id="287" r:id="rId96"/>
    <p:sldId id="288" r:id="rId97"/>
    <p:sldId id="289" r:id="rId98"/>
    <p:sldId id="290" r:id="rId99"/>
    <p:sldId id="363" r:id="rId100"/>
    <p:sldId id="337" r:id="rId101"/>
    <p:sldId id="338" r:id="rId102"/>
    <p:sldId id="339" r:id="rId103"/>
    <p:sldId id="340" r:id="rId104"/>
    <p:sldId id="341" r:id="rId105"/>
    <p:sldId id="397" r:id="rId106"/>
    <p:sldId id="398" r:id="rId107"/>
    <p:sldId id="399" r:id="rId108"/>
    <p:sldId id="400" r:id="rId109"/>
    <p:sldId id="401" r:id="rId110"/>
    <p:sldId id="291" r:id="rId111"/>
    <p:sldId id="292" r:id="rId112"/>
    <p:sldId id="293" r:id="rId113"/>
    <p:sldId id="294" r:id="rId114"/>
    <p:sldId id="364" r:id="rId115"/>
    <p:sldId id="342" r:id="rId116"/>
    <p:sldId id="343" r:id="rId117"/>
    <p:sldId id="344" r:id="rId118"/>
    <p:sldId id="345" r:id="rId119"/>
    <p:sldId id="346" r:id="rId120"/>
    <p:sldId id="402" r:id="rId121"/>
    <p:sldId id="403" r:id="rId122"/>
    <p:sldId id="404" r:id="rId123"/>
    <p:sldId id="405" r:id="rId124"/>
    <p:sldId id="406" r:id="rId125"/>
    <p:sldId id="295" r:id="rId126"/>
    <p:sldId id="296" r:id="rId127"/>
    <p:sldId id="297" r:id="rId128"/>
    <p:sldId id="298" r:id="rId129"/>
    <p:sldId id="365" r:id="rId130"/>
    <p:sldId id="347" r:id="rId131"/>
    <p:sldId id="348" r:id="rId132"/>
    <p:sldId id="349" r:id="rId133"/>
    <p:sldId id="350" r:id="rId134"/>
    <p:sldId id="351" r:id="rId135"/>
    <p:sldId id="407" r:id="rId136"/>
    <p:sldId id="408" r:id="rId137"/>
    <p:sldId id="409" r:id="rId138"/>
    <p:sldId id="410" r:id="rId139"/>
    <p:sldId id="411" r:id="rId140"/>
    <p:sldId id="299" r:id="rId141"/>
    <p:sldId id="300" r:id="rId142"/>
    <p:sldId id="301" r:id="rId143"/>
    <p:sldId id="302" r:id="rId144"/>
    <p:sldId id="366" r:id="rId145"/>
    <p:sldId id="352" r:id="rId146"/>
    <p:sldId id="353" r:id="rId147"/>
    <p:sldId id="354" r:id="rId148"/>
    <p:sldId id="355" r:id="rId149"/>
    <p:sldId id="356" r:id="rId150"/>
    <p:sldId id="412" r:id="rId151"/>
    <p:sldId id="413" r:id="rId152"/>
    <p:sldId id="414" r:id="rId153"/>
    <p:sldId id="415" r:id="rId154"/>
    <p:sldId id="416" r:id="rId155"/>
    <p:sldId id="303" r:id="rId156"/>
    <p:sldId id="304" r:id="rId15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792" autoAdjust="0"/>
  </p:normalViewPr>
  <p:slideViewPr>
    <p:cSldViewPr>
      <p:cViewPr varScale="1">
        <p:scale>
          <a:sx n="86" d="100"/>
          <a:sy n="86" d="100"/>
        </p:scale>
        <p:origin x="-93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slide" Target="slides/slide152.xml"/><Relationship Id="rId16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164B62-04D4-49FE-B9DE-9C7FB2A12840}"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9273376E-BB5D-44F1-BFDE-4997AF91F33B}">
      <dgm:prSet phldrT="[Text]"/>
      <dgm:spPr/>
      <dgm:t>
        <a:bodyPr/>
        <a:lstStyle/>
        <a:p>
          <a:r>
            <a:rPr lang="en-US" dirty="0" smtClean="0"/>
            <a:t>Benefits of each generation</a:t>
          </a:r>
          <a:endParaRPr lang="en-US" dirty="0"/>
        </a:p>
      </dgm:t>
    </dgm:pt>
    <dgm:pt modelId="{8A3C63A9-CA4F-46E8-9BFE-D0F6C61320AA}" type="parTrans" cxnId="{6A40B2CA-689B-4A11-A4F5-90DA5A54448A}">
      <dgm:prSet/>
      <dgm:spPr/>
      <dgm:t>
        <a:bodyPr/>
        <a:lstStyle/>
        <a:p>
          <a:endParaRPr lang="en-US"/>
        </a:p>
      </dgm:t>
    </dgm:pt>
    <dgm:pt modelId="{624739FF-B919-430B-AF1F-B763D809AF7D}" type="sibTrans" cxnId="{6A40B2CA-689B-4A11-A4F5-90DA5A54448A}">
      <dgm:prSet/>
      <dgm:spPr/>
      <dgm:t>
        <a:bodyPr/>
        <a:lstStyle/>
        <a:p>
          <a:endParaRPr lang="en-US"/>
        </a:p>
      </dgm:t>
    </dgm:pt>
    <dgm:pt modelId="{36D7DC43-B410-4610-9342-59A134D777D7}">
      <dgm:prSet phldrT="[Text]"/>
      <dgm:spPr/>
      <dgm:t>
        <a:bodyPr/>
        <a:lstStyle/>
        <a:p>
          <a:r>
            <a:rPr lang="en-US" dirty="0" smtClean="0"/>
            <a:t>Finding common ground</a:t>
          </a:r>
          <a:endParaRPr lang="en-US" dirty="0"/>
        </a:p>
      </dgm:t>
    </dgm:pt>
    <dgm:pt modelId="{2B20139E-5A2E-4A21-91AE-9BB3F2BFE0B9}" type="parTrans" cxnId="{C4929DE3-DD51-4916-8649-D8B95904A4D4}">
      <dgm:prSet/>
      <dgm:spPr/>
      <dgm:t>
        <a:bodyPr/>
        <a:lstStyle/>
        <a:p>
          <a:endParaRPr lang="en-US"/>
        </a:p>
      </dgm:t>
    </dgm:pt>
    <dgm:pt modelId="{83D3D29A-27E0-448D-BD5E-69754B38E018}" type="sibTrans" cxnId="{C4929DE3-DD51-4916-8649-D8B95904A4D4}">
      <dgm:prSet/>
      <dgm:spPr/>
      <dgm:t>
        <a:bodyPr/>
        <a:lstStyle/>
        <a:p>
          <a:endParaRPr lang="en-US"/>
        </a:p>
      </dgm:t>
    </dgm:pt>
    <dgm:pt modelId="{1C985AE4-0CD9-4143-B6A0-BFF49858A5CC}">
      <dgm:prSet phldrT="[Text]"/>
      <dgm:spPr/>
      <dgm:t>
        <a:bodyPr/>
        <a:lstStyle/>
        <a:p>
          <a:r>
            <a:rPr lang="en-US" dirty="0" smtClean="0"/>
            <a:t>Conflict management</a:t>
          </a:r>
          <a:endParaRPr lang="en-US" dirty="0"/>
        </a:p>
      </dgm:t>
    </dgm:pt>
    <dgm:pt modelId="{963CDF58-833C-4096-8A46-55C209EDD92C}" type="parTrans" cxnId="{07088766-7A2A-4F80-9D9E-7D412FBE0013}">
      <dgm:prSet/>
      <dgm:spPr/>
      <dgm:t>
        <a:bodyPr/>
        <a:lstStyle/>
        <a:p>
          <a:endParaRPr lang="en-US"/>
        </a:p>
      </dgm:t>
    </dgm:pt>
    <dgm:pt modelId="{779C5250-C1FA-4156-8B83-3A2014DFFE42}" type="sibTrans" cxnId="{07088766-7A2A-4F80-9D9E-7D412FBE0013}">
      <dgm:prSet/>
      <dgm:spPr/>
      <dgm:t>
        <a:bodyPr/>
        <a:lstStyle/>
        <a:p>
          <a:endParaRPr lang="en-US"/>
        </a:p>
      </dgm:t>
    </dgm:pt>
    <dgm:pt modelId="{A5B5BFC9-E3AE-4626-A358-0AA48D1D1534}" type="pres">
      <dgm:prSet presAssocID="{12164B62-04D4-49FE-B9DE-9C7FB2A12840}" presName="Name0" presStyleCnt="0">
        <dgm:presLayoutVars>
          <dgm:dir/>
          <dgm:resizeHandles val="exact"/>
        </dgm:presLayoutVars>
      </dgm:prSet>
      <dgm:spPr/>
      <dgm:t>
        <a:bodyPr/>
        <a:lstStyle/>
        <a:p>
          <a:endParaRPr lang="en-US"/>
        </a:p>
      </dgm:t>
    </dgm:pt>
    <dgm:pt modelId="{A1D08150-C249-4A46-AE2D-D88B7D399DAB}" type="pres">
      <dgm:prSet presAssocID="{9273376E-BB5D-44F1-BFDE-4997AF91F33B}" presName="node" presStyleLbl="node1" presStyleIdx="0" presStyleCnt="3">
        <dgm:presLayoutVars>
          <dgm:bulletEnabled val="1"/>
        </dgm:presLayoutVars>
      </dgm:prSet>
      <dgm:spPr/>
      <dgm:t>
        <a:bodyPr/>
        <a:lstStyle/>
        <a:p>
          <a:endParaRPr lang="en-US"/>
        </a:p>
      </dgm:t>
    </dgm:pt>
    <dgm:pt modelId="{26557482-D2DE-495B-8314-D0F1F5B59A86}" type="pres">
      <dgm:prSet presAssocID="{624739FF-B919-430B-AF1F-B763D809AF7D}" presName="sibTrans" presStyleCnt="0"/>
      <dgm:spPr/>
    </dgm:pt>
    <dgm:pt modelId="{147F4CF8-9BB6-43DD-855A-A0B14376576D}" type="pres">
      <dgm:prSet presAssocID="{36D7DC43-B410-4610-9342-59A134D777D7}" presName="node" presStyleLbl="node1" presStyleIdx="1" presStyleCnt="3">
        <dgm:presLayoutVars>
          <dgm:bulletEnabled val="1"/>
        </dgm:presLayoutVars>
      </dgm:prSet>
      <dgm:spPr/>
      <dgm:t>
        <a:bodyPr/>
        <a:lstStyle/>
        <a:p>
          <a:endParaRPr lang="en-US"/>
        </a:p>
      </dgm:t>
    </dgm:pt>
    <dgm:pt modelId="{D434D345-D3FD-4A13-8055-D4782680E1C3}" type="pres">
      <dgm:prSet presAssocID="{83D3D29A-27E0-448D-BD5E-69754B38E018}" presName="sibTrans" presStyleCnt="0"/>
      <dgm:spPr/>
    </dgm:pt>
    <dgm:pt modelId="{EBD63679-DB89-4999-A8EF-A96C12A905C2}" type="pres">
      <dgm:prSet presAssocID="{1C985AE4-0CD9-4143-B6A0-BFF49858A5CC}" presName="node" presStyleLbl="node1" presStyleIdx="2" presStyleCnt="3">
        <dgm:presLayoutVars>
          <dgm:bulletEnabled val="1"/>
        </dgm:presLayoutVars>
      </dgm:prSet>
      <dgm:spPr/>
      <dgm:t>
        <a:bodyPr/>
        <a:lstStyle/>
        <a:p>
          <a:endParaRPr lang="en-US"/>
        </a:p>
      </dgm:t>
    </dgm:pt>
  </dgm:ptLst>
  <dgm:cxnLst>
    <dgm:cxn modelId="{6BAD5968-6C79-4D47-A4D7-AF5CFA28FBD1}" type="presOf" srcId="{36D7DC43-B410-4610-9342-59A134D777D7}" destId="{147F4CF8-9BB6-43DD-855A-A0B14376576D}" srcOrd="0" destOrd="0" presId="urn:microsoft.com/office/officeart/2005/8/layout/hList6"/>
    <dgm:cxn modelId="{5D4E5F0E-8B3D-4838-96CF-1DBA79CAB35D}" type="presOf" srcId="{9273376E-BB5D-44F1-BFDE-4997AF91F33B}" destId="{A1D08150-C249-4A46-AE2D-D88B7D399DAB}" srcOrd="0" destOrd="0" presId="urn:microsoft.com/office/officeart/2005/8/layout/hList6"/>
    <dgm:cxn modelId="{6A40B2CA-689B-4A11-A4F5-90DA5A54448A}" srcId="{12164B62-04D4-49FE-B9DE-9C7FB2A12840}" destId="{9273376E-BB5D-44F1-BFDE-4997AF91F33B}" srcOrd="0" destOrd="0" parTransId="{8A3C63A9-CA4F-46E8-9BFE-D0F6C61320AA}" sibTransId="{624739FF-B919-430B-AF1F-B763D809AF7D}"/>
    <dgm:cxn modelId="{9F601054-0E90-4EB7-9172-56D97934CD5D}" type="presOf" srcId="{12164B62-04D4-49FE-B9DE-9C7FB2A12840}" destId="{A5B5BFC9-E3AE-4626-A358-0AA48D1D1534}" srcOrd="0" destOrd="0" presId="urn:microsoft.com/office/officeart/2005/8/layout/hList6"/>
    <dgm:cxn modelId="{623EA9E4-F194-4767-B9DA-9827A4718D95}" type="presOf" srcId="{1C985AE4-0CD9-4143-B6A0-BFF49858A5CC}" destId="{EBD63679-DB89-4999-A8EF-A96C12A905C2}" srcOrd="0" destOrd="0" presId="urn:microsoft.com/office/officeart/2005/8/layout/hList6"/>
    <dgm:cxn modelId="{C4929DE3-DD51-4916-8649-D8B95904A4D4}" srcId="{12164B62-04D4-49FE-B9DE-9C7FB2A12840}" destId="{36D7DC43-B410-4610-9342-59A134D777D7}" srcOrd="1" destOrd="0" parTransId="{2B20139E-5A2E-4A21-91AE-9BB3F2BFE0B9}" sibTransId="{83D3D29A-27E0-448D-BD5E-69754B38E018}"/>
    <dgm:cxn modelId="{07088766-7A2A-4F80-9D9E-7D412FBE0013}" srcId="{12164B62-04D4-49FE-B9DE-9C7FB2A12840}" destId="{1C985AE4-0CD9-4143-B6A0-BFF49858A5CC}" srcOrd="2" destOrd="0" parTransId="{963CDF58-833C-4096-8A46-55C209EDD92C}" sibTransId="{779C5250-C1FA-4156-8B83-3A2014DFFE42}"/>
    <dgm:cxn modelId="{7748E445-A150-456B-90D5-2FE316247BF3}" type="presParOf" srcId="{A5B5BFC9-E3AE-4626-A358-0AA48D1D1534}" destId="{A1D08150-C249-4A46-AE2D-D88B7D399DAB}" srcOrd="0" destOrd="0" presId="urn:microsoft.com/office/officeart/2005/8/layout/hList6"/>
    <dgm:cxn modelId="{73BD6628-AF92-4B87-BC27-9EEC97C4ECEB}" type="presParOf" srcId="{A5B5BFC9-E3AE-4626-A358-0AA48D1D1534}" destId="{26557482-D2DE-495B-8314-D0F1F5B59A86}" srcOrd="1" destOrd="0" presId="urn:microsoft.com/office/officeart/2005/8/layout/hList6"/>
    <dgm:cxn modelId="{4DE841BF-6C41-4C64-83A4-EF2EEAF03186}" type="presParOf" srcId="{A5B5BFC9-E3AE-4626-A358-0AA48D1D1534}" destId="{147F4CF8-9BB6-43DD-855A-A0B14376576D}" srcOrd="2" destOrd="0" presId="urn:microsoft.com/office/officeart/2005/8/layout/hList6"/>
    <dgm:cxn modelId="{F0A1A0C7-749C-4482-9148-96BCC3921F58}" type="presParOf" srcId="{A5B5BFC9-E3AE-4626-A358-0AA48D1D1534}" destId="{D434D345-D3FD-4A13-8055-D4782680E1C3}" srcOrd="3" destOrd="0" presId="urn:microsoft.com/office/officeart/2005/8/layout/hList6"/>
    <dgm:cxn modelId="{B58580A7-05C1-4A74-91CA-8C167572C4CE}" type="presParOf" srcId="{A5B5BFC9-E3AE-4626-A358-0AA48D1D1534}" destId="{EBD63679-DB89-4999-A8EF-A96C12A905C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A084FA3-9A8A-4ED5-A3C1-494657CD5385}"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n-US"/>
        </a:p>
      </dgm:t>
    </dgm:pt>
    <dgm:pt modelId="{A7544B6D-B4AE-4CBC-812B-41D78190622E}">
      <dgm:prSet phldrT="[Text]"/>
      <dgm:spPr/>
      <dgm:t>
        <a:bodyPr/>
        <a:lstStyle/>
        <a:p>
          <a:r>
            <a:rPr lang="en-US" dirty="0" smtClean="0"/>
            <a:t> </a:t>
          </a:r>
          <a:endParaRPr lang="en-US" dirty="0"/>
        </a:p>
      </dgm:t>
    </dgm:pt>
    <dgm:pt modelId="{380D67DA-D59B-46A2-9362-794FFB0CD085}" type="parTrans" cxnId="{AD4C1F35-2671-4A2C-B4F5-CEB27CD735F2}">
      <dgm:prSet/>
      <dgm:spPr/>
      <dgm:t>
        <a:bodyPr/>
        <a:lstStyle/>
        <a:p>
          <a:endParaRPr lang="en-US"/>
        </a:p>
      </dgm:t>
    </dgm:pt>
    <dgm:pt modelId="{19E9050B-7605-4323-97D9-93EB23CA8A5C}" type="sibTrans" cxnId="{AD4C1F35-2671-4A2C-B4F5-CEB27CD735F2}">
      <dgm:prSet/>
      <dgm:spPr/>
      <dgm:t>
        <a:bodyPr/>
        <a:lstStyle/>
        <a:p>
          <a:endParaRPr lang="en-US"/>
        </a:p>
      </dgm:t>
    </dgm:pt>
    <dgm:pt modelId="{48AA364B-C3CB-47AC-A471-D59243053BB7}">
      <dgm:prSet phldrT="[Text]"/>
      <dgm:spPr/>
      <dgm:t>
        <a:bodyPr/>
        <a:lstStyle/>
        <a:p>
          <a:r>
            <a:rPr lang="en-US" dirty="0" smtClean="0"/>
            <a:t> </a:t>
          </a:r>
          <a:endParaRPr lang="en-US" dirty="0"/>
        </a:p>
      </dgm:t>
    </dgm:pt>
    <dgm:pt modelId="{767144D4-B700-44B3-86F7-3365502FC437}" type="parTrans" cxnId="{07C8397C-6049-4F7D-BEE3-5C3675B9C42C}">
      <dgm:prSet/>
      <dgm:spPr/>
      <dgm:t>
        <a:bodyPr/>
        <a:lstStyle/>
        <a:p>
          <a:endParaRPr lang="en-US"/>
        </a:p>
      </dgm:t>
    </dgm:pt>
    <dgm:pt modelId="{A424B43E-384F-4A3E-99D2-3AB5E3F7EACC}" type="sibTrans" cxnId="{07C8397C-6049-4F7D-BEE3-5C3675B9C42C}">
      <dgm:prSet/>
      <dgm:spPr/>
      <dgm:t>
        <a:bodyPr/>
        <a:lstStyle/>
        <a:p>
          <a:endParaRPr lang="en-US"/>
        </a:p>
      </dgm:t>
    </dgm:pt>
    <dgm:pt modelId="{5E0067CD-ADBE-4162-9340-1FFB43D58A9D}">
      <dgm:prSet phldrT="[Text]"/>
      <dgm:spPr/>
      <dgm:t>
        <a:bodyPr/>
        <a:lstStyle/>
        <a:p>
          <a:r>
            <a:rPr lang="en-US" dirty="0" smtClean="0"/>
            <a:t> </a:t>
          </a:r>
          <a:endParaRPr lang="en-US" dirty="0"/>
        </a:p>
      </dgm:t>
    </dgm:pt>
    <dgm:pt modelId="{E1C21194-13B9-428F-AA75-912D981E269F}" type="parTrans" cxnId="{138B6214-4D2C-4BE1-B879-64B0C004E45E}">
      <dgm:prSet/>
      <dgm:spPr/>
      <dgm:t>
        <a:bodyPr/>
        <a:lstStyle/>
        <a:p>
          <a:endParaRPr lang="en-US"/>
        </a:p>
      </dgm:t>
    </dgm:pt>
    <dgm:pt modelId="{CA71E130-55EF-4F90-B1A6-531D30853100}" type="sibTrans" cxnId="{138B6214-4D2C-4BE1-B879-64B0C004E45E}">
      <dgm:prSet/>
      <dgm:spPr/>
      <dgm:t>
        <a:bodyPr/>
        <a:lstStyle/>
        <a:p>
          <a:endParaRPr lang="en-US"/>
        </a:p>
      </dgm:t>
    </dgm:pt>
    <dgm:pt modelId="{13948762-C8B0-419C-80A4-C9A0387E7E6F}">
      <dgm:prSet phldrT="[Text]"/>
      <dgm:spPr/>
      <dgm:t>
        <a:bodyPr/>
        <a:lstStyle/>
        <a:p>
          <a:r>
            <a:rPr lang="en-US" dirty="0" smtClean="0"/>
            <a:t> </a:t>
          </a:r>
          <a:endParaRPr lang="en-US" dirty="0"/>
        </a:p>
      </dgm:t>
    </dgm:pt>
    <dgm:pt modelId="{A20DBA15-DEAD-4E2D-9291-46EDA394EB67}" type="parTrans" cxnId="{E7397378-F7B2-4111-876D-A829F4297DFB}">
      <dgm:prSet/>
      <dgm:spPr/>
      <dgm:t>
        <a:bodyPr/>
        <a:lstStyle/>
        <a:p>
          <a:endParaRPr lang="en-US"/>
        </a:p>
      </dgm:t>
    </dgm:pt>
    <dgm:pt modelId="{ABF7C6F3-6084-4EB8-8AF0-C999AC286288}" type="sibTrans" cxnId="{E7397378-F7B2-4111-876D-A829F4297DFB}">
      <dgm:prSet/>
      <dgm:spPr/>
      <dgm:t>
        <a:bodyPr/>
        <a:lstStyle/>
        <a:p>
          <a:endParaRPr lang="en-US"/>
        </a:p>
      </dgm:t>
    </dgm:pt>
    <dgm:pt modelId="{99201E4B-108A-4B09-84E3-7A1FB197DBA9}">
      <dgm:prSet phldrT="[Text]"/>
      <dgm:spPr/>
      <dgm:t>
        <a:bodyPr/>
        <a:lstStyle/>
        <a:p>
          <a:r>
            <a:rPr lang="en-US" dirty="0" smtClean="0"/>
            <a:t>Born between 1946-1964</a:t>
          </a:r>
          <a:endParaRPr lang="en-US" dirty="0"/>
        </a:p>
      </dgm:t>
    </dgm:pt>
    <dgm:pt modelId="{97C1B879-671B-4140-862C-D55ACE405A01}" type="parTrans" cxnId="{0FA883C8-48DA-4782-A18E-1B9931967BFA}">
      <dgm:prSet/>
      <dgm:spPr/>
    </dgm:pt>
    <dgm:pt modelId="{1F5FADA4-71E4-4C02-82F0-53DFCEE3F3F1}" type="sibTrans" cxnId="{0FA883C8-48DA-4782-A18E-1B9931967BFA}">
      <dgm:prSet/>
      <dgm:spPr/>
    </dgm:pt>
    <dgm:pt modelId="{77AB3D04-E09D-47FF-933D-3B136533EA57}">
      <dgm:prSet phldrT="[Text]"/>
      <dgm:spPr/>
      <dgm:t>
        <a:bodyPr/>
        <a:lstStyle/>
        <a:p>
          <a:r>
            <a:rPr lang="en-US" dirty="0" smtClean="0"/>
            <a:t>Influenced by TV families</a:t>
          </a:r>
          <a:endParaRPr lang="en-US" dirty="0"/>
        </a:p>
      </dgm:t>
    </dgm:pt>
    <dgm:pt modelId="{AB4321DB-38BE-4A05-997C-81B44DA97483}" type="parTrans" cxnId="{F8647062-73AF-4408-841C-313657DDC538}">
      <dgm:prSet/>
      <dgm:spPr/>
    </dgm:pt>
    <dgm:pt modelId="{04EF14E3-60AA-41E5-8CD3-E4D10BD73222}" type="sibTrans" cxnId="{F8647062-73AF-4408-841C-313657DDC538}">
      <dgm:prSet/>
      <dgm:spPr/>
    </dgm:pt>
    <dgm:pt modelId="{6B92C56C-A0DB-4544-9CE3-3A4C95728823}">
      <dgm:prSet phldrT="[Text]"/>
      <dgm:spPr/>
      <dgm:t>
        <a:bodyPr/>
        <a:lstStyle/>
        <a:p>
          <a:r>
            <a:rPr lang="en-US" dirty="0" smtClean="0"/>
            <a:t>Civil Rights movement</a:t>
          </a:r>
          <a:endParaRPr lang="en-US" dirty="0"/>
        </a:p>
      </dgm:t>
    </dgm:pt>
    <dgm:pt modelId="{C9E2962E-0BBA-49EC-B353-5A9C15F2060C}" type="parTrans" cxnId="{DFA08EC2-1801-46B8-9C47-9934DCDE830B}">
      <dgm:prSet/>
      <dgm:spPr/>
    </dgm:pt>
    <dgm:pt modelId="{1A76FB55-CC42-4BC0-8E8A-EFB03E2279ED}" type="sibTrans" cxnId="{DFA08EC2-1801-46B8-9C47-9934DCDE830B}">
      <dgm:prSet/>
      <dgm:spPr/>
    </dgm:pt>
    <dgm:pt modelId="{6402C285-8516-4621-95D6-E39B8180F7FC}">
      <dgm:prSet phldrT="[Text]"/>
      <dgm:spPr/>
      <dgm:t>
        <a:bodyPr/>
        <a:lstStyle/>
        <a:p>
          <a:r>
            <a:rPr lang="en-US" dirty="0" smtClean="0"/>
            <a:t>Suburbs</a:t>
          </a:r>
          <a:endParaRPr lang="en-US" dirty="0"/>
        </a:p>
      </dgm:t>
    </dgm:pt>
    <dgm:pt modelId="{50F52065-F514-4DD2-9F4F-8173EB023462}" type="parTrans" cxnId="{68F5089B-A8D0-4A06-8BDB-F5AD498F0559}">
      <dgm:prSet/>
      <dgm:spPr/>
    </dgm:pt>
    <dgm:pt modelId="{134E7CE8-6034-418C-AB2E-788D39EE8393}" type="sibTrans" cxnId="{68F5089B-A8D0-4A06-8BDB-F5AD498F0559}">
      <dgm:prSet/>
      <dgm:spPr/>
    </dgm:pt>
    <dgm:pt modelId="{9E961031-C6CB-4FDE-9DBA-9DE1CF1321A0}" type="pres">
      <dgm:prSet presAssocID="{FA084FA3-9A8A-4ED5-A3C1-494657CD5385}" presName="linearFlow" presStyleCnt="0">
        <dgm:presLayoutVars>
          <dgm:dir/>
          <dgm:animLvl val="lvl"/>
          <dgm:resizeHandles val="exact"/>
        </dgm:presLayoutVars>
      </dgm:prSet>
      <dgm:spPr/>
      <dgm:t>
        <a:bodyPr/>
        <a:lstStyle/>
        <a:p>
          <a:endParaRPr lang="en-US"/>
        </a:p>
      </dgm:t>
    </dgm:pt>
    <dgm:pt modelId="{D85FDB86-DB16-4E09-86AF-A78A23F953A9}" type="pres">
      <dgm:prSet presAssocID="{A7544B6D-B4AE-4CBC-812B-41D78190622E}" presName="composite" presStyleCnt="0"/>
      <dgm:spPr/>
    </dgm:pt>
    <dgm:pt modelId="{F2D7B2AD-5B64-415D-ABD4-921567C26DCE}" type="pres">
      <dgm:prSet presAssocID="{A7544B6D-B4AE-4CBC-812B-41D78190622E}" presName="parentText" presStyleLbl="alignNode1" presStyleIdx="0" presStyleCnt="4">
        <dgm:presLayoutVars>
          <dgm:chMax val="1"/>
          <dgm:bulletEnabled val="1"/>
        </dgm:presLayoutVars>
      </dgm:prSet>
      <dgm:spPr/>
      <dgm:t>
        <a:bodyPr/>
        <a:lstStyle/>
        <a:p>
          <a:endParaRPr lang="en-US"/>
        </a:p>
      </dgm:t>
    </dgm:pt>
    <dgm:pt modelId="{18DEE22E-372C-4D67-A96D-5D28DCA5CDA1}" type="pres">
      <dgm:prSet presAssocID="{A7544B6D-B4AE-4CBC-812B-41D78190622E}" presName="descendantText" presStyleLbl="alignAcc1" presStyleIdx="0" presStyleCnt="4">
        <dgm:presLayoutVars>
          <dgm:bulletEnabled val="1"/>
        </dgm:presLayoutVars>
      </dgm:prSet>
      <dgm:spPr/>
      <dgm:t>
        <a:bodyPr/>
        <a:lstStyle/>
        <a:p>
          <a:endParaRPr lang="en-US"/>
        </a:p>
      </dgm:t>
    </dgm:pt>
    <dgm:pt modelId="{23D64339-CA97-439D-94EF-FC01B35FDDC1}" type="pres">
      <dgm:prSet presAssocID="{19E9050B-7605-4323-97D9-93EB23CA8A5C}" presName="sp" presStyleCnt="0"/>
      <dgm:spPr/>
    </dgm:pt>
    <dgm:pt modelId="{AEFA4147-5A1F-43E6-82A0-06F6717F7895}" type="pres">
      <dgm:prSet presAssocID="{48AA364B-C3CB-47AC-A471-D59243053BB7}" presName="composite" presStyleCnt="0"/>
      <dgm:spPr/>
    </dgm:pt>
    <dgm:pt modelId="{36621434-5834-4F34-B541-52D202381E5F}" type="pres">
      <dgm:prSet presAssocID="{48AA364B-C3CB-47AC-A471-D59243053BB7}" presName="parentText" presStyleLbl="alignNode1" presStyleIdx="1" presStyleCnt="4">
        <dgm:presLayoutVars>
          <dgm:chMax val="1"/>
          <dgm:bulletEnabled val="1"/>
        </dgm:presLayoutVars>
      </dgm:prSet>
      <dgm:spPr/>
      <dgm:t>
        <a:bodyPr/>
        <a:lstStyle/>
        <a:p>
          <a:endParaRPr lang="en-US"/>
        </a:p>
      </dgm:t>
    </dgm:pt>
    <dgm:pt modelId="{98A28B8D-94E9-407B-993F-9F53BEE57E05}" type="pres">
      <dgm:prSet presAssocID="{48AA364B-C3CB-47AC-A471-D59243053BB7}" presName="descendantText" presStyleLbl="alignAcc1" presStyleIdx="1" presStyleCnt="4">
        <dgm:presLayoutVars>
          <dgm:bulletEnabled val="1"/>
        </dgm:presLayoutVars>
      </dgm:prSet>
      <dgm:spPr/>
      <dgm:t>
        <a:bodyPr/>
        <a:lstStyle/>
        <a:p>
          <a:endParaRPr lang="en-US"/>
        </a:p>
      </dgm:t>
    </dgm:pt>
    <dgm:pt modelId="{5554EC3D-2CD9-4A80-B222-8825E4DE65CD}" type="pres">
      <dgm:prSet presAssocID="{A424B43E-384F-4A3E-99D2-3AB5E3F7EACC}" presName="sp" presStyleCnt="0"/>
      <dgm:spPr/>
    </dgm:pt>
    <dgm:pt modelId="{4CBAF0D3-0F1A-4EE9-B420-672F7ECC49BA}" type="pres">
      <dgm:prSet presAssocID="{5E0067CD-ADBE-4162-9340-1FFB43D58A9D}" presName="composite" presStyleCnt="0"/>
      <dgm:spPr/>
    </dgm:pt>
    <dgm:pt modelId="{B672309C-6FE1-4D3E-A921-A38D69359BC4}" type="pres">
      <dgm:prSet presAssocID="{5E0067CD-ADBE-4162-9340-1FFB43D58A9D}" presName="parentText" presStyleLbl="alignNode1" presStyleIdx="2" presStyleCnt="4">
        <dgm:presLayoutVars>
          <dgm:chMax val="1"/>
          <dgm:bulletEnabled val="1"/>
        </dgm:presLayoutVars>
      </dgm:prSet>
      <dgm:spPr/>
      <dgm:t>
        <a:bodyPr/>
        <a:lstStyle/>
        <a:p>
          <a:endParaRPr lang="en-US"/>
        </a:p>
      </dgm:t>
    </dgm:pt>
    <dgm:pt modelId="{84151842-ED66-4057-99A9-F15AEE5A38B2}" type="pres">
      <dgm:prSet presAssocID="{5E0067CD-ADBE-4162-9340-1FFB43D58A9D}" presName="descendantText" presStyleLbl="alignAcc1" presStyleIdx="2" presStyleCnt="4">
        <dgm:presLayoutVars>
          <dgm:bulletEnabled val="1"/>
        </dgm:presLayoutVars>
      </dgm:prSet>
      <dgm:spPr/>
      <dgm:t>
        <a:bodyPr/>
        <a:lstStyle/>
        <a:p>
          <a:endParaRPr lang="en-US"/>
        </a:p>
      </dgm:t>
    </dgm:pt>
    <dgm:pt modelId="{E96AA31F-5CB7-4E6E-980B-265682235545}" type="pres">
      <dgm:prSet presAssocID="{CA71E130-55EF-4F90-B1A6-531D30853100}" presName="sp" presStyleCnt="0"/>
      <dgm:spPr/>
    </dgm:pt>
    <dgm:pt modelId="{2E7D9243-2E23-4FCF-8AB8-52261A227A37}" type="pres">
      <dgm:prSet presAssocID="{13948762-C8B0-419C-80A4-C9A0387E7E6F}" presName="composite" presStyleCnt="0"/>
      <dgm:spPr/>
    </dgm:pt>
    <dgm:pt modelId="{EDE20D53-CFCA-4CD7-96B1-FE5F46965D6E}" type="pres">
      <dgm:prSet presAssocID="{13948762-C8B0-419C-80A4-C9A0387E7E6F}" presName="parentText" presStyleLbl="alignNode1" presStyleIdx="3" presStyleCnt="4">
        <dgm:presLayoutVars>
          <dgm:chMax val="1"/>
          <dgm:bulletEnabled val="1"/>
        </dgm:presLayoutVars>
      </dgm:prSet>
      <dgm:spPr/>
      <dgm:t>
        <a:bodyPr/>
        <a:lstStyle/>
        <a:p>
          <a:endParaRPr lang="en-US"/>
        </a:p>
      </dgm:t>
    </dgm:pt>
    <dgm:pt modelId="{1FAF01C7-7B18-4392-B50F-D256651721A3}" type="pres">
      <dgm:prSet presAssocID="{13948762-C8B0-419C-80A4-C9A0387E7E6F}" presName="descendantText" presStyleLbl="alignAcc1" presStyleIdx="3" presStyleCnt="4">
        <dgm:presLayoutVars>
          <dgm:bulletEnabled val="1"/>
        </dgm:presLayoutVars>
      </dgm:prSet>
      <dgm:spPr/>
      <dgm:t>
        <a:bodyPr/>
        <a:lstStyle/>
        <a:p>
          <a:endParaRPr lang="en-US"/>
        </a:p>
      </dgm:t>
    </dgm:pt>
  </dgm:ptLst>
  <dgm:cxnLst>
    <dgm:cxn modelId="{40785C2D-931B-42CA-A647-430BFA7E5E79}" type="presOf" srcId="{77AB3D04-E09D-47FF-933D-3B136533EA57}" destId="{98A28B8D-94E9-407B-993F-9F53BEE57E05}" srcOrd="0" destOrd="0" presId="urn:microsoft.com/office/officeart/2005/8/layout/chevron2"/>
    <dgm:cxn modelId="{C1DB37B2-2377-49F9-BBD6-0CFECF65ED11}" type="presOf" srcId="{FA084FA3-9A8A-4ED5-A3C1-494657CD5385}" destId="{9E961031-C6CB-4FDE-9DBA-9DE1CF1321A0}" srcOrd="0" destOrd="0" presId="urn:microsoft.com/office/officeart/2005/8/layout/chevron2"/>
    <dgm:cxn modelId="{12EC9568-CF16-4DF0-966D-75533D770CDE}" type="presOf" srcId="{48AA364B-C3CB-47AC-A471-D59243053BB7}" destId="{36621434-5834-4F34-B541-52D202381E5F}" srcOrd="0" destOrd="0" presId="urn:microsoft.com/office/officeart/2005/8/layout/chevron2"/>
    <dgm:cxn modelId="{B518A081-9196-4115-88B0-62ABE9568A5B}" type="presOf" srcId="{6B92C56C-A0DB-4544-9CE3-3A4C95728823}" destId="{84151842-ED66-4057-99A9-F15AEE5A38B2}" srcOrd="0" destOrd="0" presId="urn:microsoft.com/office/officeart/2005/8/layout/chevron2"/>
    <dgm:cxn modelId="{B17529B2-BB9B-478D-9EAF-1B2AB61ACA10}" type="presOf" srcId="{6402C285-8516-4621-95D6-E39B8180F7FC}" destId="{1FAF01C7-7B18-4392-B50F-D256651721A3}" srcOrd="0" destOrd="0" presId="urn:microsoft.com/office/officeart/2005/8/layout/chevron2"/>
    <dgm:cxn modelId="{F8647062-73AF-4408-841C-313657DDC538}" srcId="{48AA364B-C3CB-47AC-A471-D59243053BB7}" destId="{77AB3D04-E09D-47FF-933D-3B136533EA57}" srcOrd="0" destOrd="0" parTransId="{AB4321DB-38BE-4A05-997C-81B44DA97483}" sibTransId="{04EF14E3-60AA-41E5-8CD3-E4D10BD73222}"/>
    <dgm:cxn modelId="{138B6214-4D2C-4BE1-B879-64B0C004E45E}" srcId="{FA084FA3-9A8A-4ED5-A3C1-494657CD5385}" destId="{5E0067CD-ADBE-4162-9340-1FFB43D58A9D}" srcOrd="2" destOrd="0" parTransId="{E1C21194-13B9-428F-AA75-912D981E269F}" sibTransId="{CA71E130-55EF-4F90-B1A6-531D30853100}"/>
    <dgm:cxn modelId="{DFA08EC2-1801-46B8-9C47-9934DCDE830B}" srcId="{5E0067CD-ADBE-4162-9340-1FFB43D58A9D}" destId="{6B92C56C-A0DB-4544-9CE3-3A4C95728823}" srcOrd="0" destOrd="0" parTransId="{C9E2962E-0BBA-49EC-B353-5A9C15F2060C}" sibTransId="{1A76FB55-CC42-4BC0-8E8A-EFB03E2279ED}"/>
    <dgm:cxn modelId="{0FA883C8-48DA-4782-A18E-1B9931967BFA}" srcId="{A7544B6D-B4AE-4CBC-812B-41D78190622E}" destId="{99201E4B-108A-4B09-84E3-7A1FB197DBA9}" srcOrd="0" destOrd="0" parTransId="{97C1B879-671B-4140-862C-D55ACE405A01}" sibTransId="{1F5FADA4-71E4-4C02-82F0-53DFCEE3F3F1}"/>
    <dgm:cxn modelId="{60F112A0-323F-4597-918C-16FBBFDEED0B}" type="presOf" srcId="{99201E4B-108A-4B09-84E3-7A1FB197DBA9}" destId="{18DEE22E-372C-4D67-A96D-5D28DCA5CDA1}" srcOrd="0" destOrd="0" presId="urn:microsoft.com/office/officeart/2005/8/layout/chevron2"/>
    <dgm:cxn modelId="{07C8397C-6049-4F7D-BEE3-5C3675B9C42C}" srcId="{FA084FA3-9A8A-4ED5-A3C1-494657CD5385}" destId="{48AA364B-C3CB-47AC-A471-D59243053BB7}" srcOrd="1" destOrd="0" parTransId="{767144D4-B700-44B3-86F7-3365502FC437}" sibTransId="{A424B43E-384F-4A3E-99D2-3AB5E3F7EACC}"/>
    <dgm:cxn modelId="{93E79ECF-E5B9-4B72-AAEB-4C0D693F80B4}" type="presOf" srcId="{5E0067CD-ADBE-4162-9340-1FFB43D58A9D}" destId="{B672309C-6FE1-4D3E-A921-A38D69359BC4}" srcOrd="0" destOrd="0" presId="urn:microsoft.com/office/officeart/2005/8/layout/chevron2"/>
    <dgm:cxn modelId="{2BA46788-FF3C-4EC8-AA66-FE10E613F05F}" type="presOf" srcId="{A7544B6D-B4AE-4CBC-812B-41D78190622E}" destId="{F2D7B2AD-5B64-415D-ABD4-921567C26DCE}" srcOrd="0" destOrd="0" presId="urn:microsoft.com/office/officeart/2005/8/layout/chevron2"/>
    <dgm:cxn modelId="{AD4C1F35-2671-4A2C-B4F5-CEB27CD735F2}" srcId="{FA084FA3-9A8A-4ED5-A3C1-494657CD5385}" destId="{A7544B6D-B4AE-4CBC-812B-41D78190622E}" srcOrd="0" destOrd="0" parTransId="{380D67DA-D59B-46A2-9362-794FFB0CD085}" sibTransId="{19E9050B-7605-4323-97D9-93EB23CA8A5C}"/>
    <dgm:cxn modelId="{68F5089B-A8D0-4A06-8BDB-F5AD498F0559}" srcId="{13948762-C8B0-419C-80A4-C9A0387E7E6F}" destId="{6402C285-8516-4621-95D6-E39B8180F7FC}" srcOrd="0" destOrd="0" parTransId="{50F52065-F514-4DD2-9F4F-8173EB023462}" sibTransId="{134E7CE8-6034-418C-AB2E-788D39EE8393}"/>
    <dgm:cxn modelId="{E7397378-F7B2-4111-876D-A829F4297DFB}" srcId="{FA084FA3-9A8A-4ED5-A3C1-494657CD5385}" destId="{13948762-C8B0-419C-80A4-C9A0387E7E6F}" srcOrd="3" destOrd="0" parTransId="{A20DBA15-DEAD-4E2D-9291-46EDA394EB67}" sibTransId="{ABF7C6F3-6084-4EB8-8AF0-C999AC286288}"/>
    <dgm:cxn modelId="{17427EFA-1538-4C32-9A6E-F52DA3E80B7E}" type="presOf" srcId="{13948762-C8B0-419C-80A4-C9A0387E7E6F}" destId="{EDE20D53-CFCA-4CD7-96B1-FE5F46965D6E}" srcOrd="0" destOrd="0" presId="urn:microsoft.com/office/officeart/2005/8/layout/chevron2"/>
    <dgm:cxn modelId="{D234A416-151C-48EB-855B-0C7BE2D7DEFC}" type="presParOf" srcId="{9E961031-C6CB-4FDE-9DBA-9DE1CF1321A0}" destId="{D85FDB86-DB16-4E09-86AF-A78A23F953A9}" srcOrd="0" destOrd="0" presId="urn:microsoft.com/office/officeart/2005/8/layout/chevron2"/>
    <dgm:cxn modelId="{2E120CE8-BDE5-46F7-8F78-6B001B2D9672}" type="presParOf" srcId="{D85FDB86-DB16-4E09-86AF-A78A23F953A9}" destId="{F2D7B2AD-5B64-415D-ABD4-921567C26DCE}" srcOrd="0" destOrd="0" presId="urn:microsoft.com/office/officeart/2005/8/layout/chevron2"/>
    <dgm:cxn modelId="{6E473DAC-12B3-410D-828B-029E7B145C4F}" type="presParOf" srcId="{D85FDB86-DB16-4E09-86AF-A78A23F953A9}" destId="{18DEE22E-372C-4D67-A96D-5D28DCA5CDA1}" srcOrd="1" destOrd="0" presId="urn:microsoft.com/office/officeart/2005/8/layout/chevron2"/>
    <dgm:cxn modelId="{FF32EE31-176F-4A67-8088-CB17FC1073CE}" type="presParOf" srcId="{9E961031-C6CB-4FDE-9DBA-9DE1CF1321A0}" destId="{23D64339-CA97-439D-94EF-FC01B35FDDC1}" srcOrd="1" destOrd="0" presId="urn:microsoft.com/office/officeart/2005/8/layout/chevron2"/>
    <dgm:cxn modelId="{1FB08C3D-5322-441D-BC37-0944158C8B06}" type="presParOf" srcId="{9E961031-C6CB-4FDE-9DBA-9DE1CF1321A0}" destId="{AEFA4147-5A1F-43E6-82A0-06F6717F7895}" srcOrd="2" destOrd="0" presId="urn:microsoft.com/office/officeart/2005/8/layout/chevron2"/>
    <dgm:cxn modelId="{827DD024-850B-4F33-9B4F-5A436035AF75}" type="presParOf" srcId="{AEFA4147-5A1F-43E6-82A0-06F6717F7895}" destId="{36621434-5834-4F34-B541-52D202381E5F}" srcOrd="0" destOrd="0" presId="urn:microsoft.com/office/officeart/2005/8/layout/chevron2"/>
    <dgm:cxn modelId="{ED7F0506-53A3-4F77-B5D3-D801C634FF94}" type="presParOf" srcId="{AEFA4147-5A1F-43E6-82A0-06F6717F7895}" destId="{98A28B8D-94E9-407B-993F-9F53BEE57E05}" srcOrd="1" destOrd="0" presId="urn:microsoft.com/office/officeart/2005/8/layout/chevron2"/>
    <dgm:cxn modelId="{4A2792FD-8B9B-4FA6-A937-5C7099DFD375}" type="presParOf" srcId="{9E961031-C6CB-4FDE-9DBA-9DE1CF1321A0}" destId="{5554EC3D-2CD9-4A80-B222-8825E4DE65CD}" srcOrd="3" destOrd="0" presId="urn:microsoft.com/office/officeart/2005/8/layout/chevron2"/>
    <dgm:cxn modelId="{BA215DB9-C791-4E1C-B772-70B02D420C26}" type="presParOf" srcId="{9E961031-C6CB-4FDE-9DBA-9DE1CF1321A0}" destId="{4CBAF0D3-0F1A-4EE9-B420-672F7ECC49BA}" srcOrd="4" destOrd="0" presId="urn:microsoft.com/office/officeart/2005/8/layout/chevron2"/>
    <dgm:cxn modelId="{3A8168EE-A888-48BE-AE0A-8E2C63E86599}" type="presParOf" srcId="{4CBAF0D3-0F1A-4EE9-B420-672F7ECC49BA}" destId="{B672309C-6FE1-4D3E-A921-A38D69359BC4}" srcOrd="0" destOrd="0" presId="urn:microsoft.com/office/officeart/2005/8/layout/chevron2"/>
    <dgm:cxn modelId="{133E7B64-1AA2-40B1-917E-FE2025DEC259}" type="presParOf" srcId="{4CBAF0D3-0F1A-4EE9-B420-672F7ECC49BA}" destId="{84151842-ED66-4057-99A9-F15AEE5A38B2}" srcOrd="1" destOrd="0" presId="urn:microsoft.com/office/officeart/2005/8/layout/chevron2"/>
    <dgm:cxn modelId="{F9CC1861-E92A-47F9-A18B-22676E30F23B}" type="presParOf" srcId="{9E961031-C6CB-4FDE-9DBA-9DE1CF1321A0}" destId="{E96AA31F-5CB7-4E6E-980B-265682235545}" srcOrd="5" destOrd="0" presId="urn:microsoft.com/office/officeart/2005/8/layout/chevron2"/>
    <dgm:cxn modelId="{12CB1B4C-5596-4AAF-9C96-CD4502D672A8}" type="presParOf" srcId="{9E961031-C6CB-4FDE-9DBA-9DE1CF1321A0}" destId="{2E7D9243-2E23-4FCF-8AB8-52261A227A37}" srcOrd="6" destOrd="0" presId="urn:microsoft.com/office/officeart/2005/8/layout/chevron2"/>
    <dgm:cxn modelId="{0D2B27A0-484C-4028-8258-CFD4627F3EB3}" type="presParOf" srcId="{2E7D9243-2E23-4FCF-8AB8-52261A227A37}" destId="{EDE20D53-CFCA-4CD7-96B1-FE5F46965D6E}" srcOrd="0" destOrd="0" presId="urn:microsoft.com/office/officeart/2005/8/layout/chevron2"/>
    <dgm:cxn modelId="{09A8410E-F9FE-49F9-9442-493D48CE58C1}" type="presParOf" srcId="{2E7D9243-2E23-4FCF-8AB8-52261A227A37}" destId="{1FAF01C7-7B18-4392-B50F-D256651721A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6F9AA00-46FE-4B75-B324-78A0ADC6FEC9}"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2EB20B3E-9E98-437C-8B78-D23FE27B2540}">
      <dgm:prSet phldrT="[Text]"/>
      <dgm:spPr/>
      <dgm:t>
        <a:bodyPr/>
        <a:lstStyle/>
        <a:p>
          <a:r>
            <a:rPr lang="en-US" dirty="0" smtClean="0"/>
            <a:t>Confident and independent</a:t>
          </a:r>
          <a:endParaRPr lang="en-US" dirty="0"/>
        </a:p>
      </dgm:t>
    </dgm:pt>
    <dgm:pt modelId="{7372F524-5043-47C2-A130-2B3B31944CA4}" type="parTrans" cxnId="{9551A579-CAF9-4971-9438-B78008F6FC3B}">
      <dgm:prSet/>
      <dgm:spPr/>
      <dgm:t>
        <a:bodyPr/>
        <a:lstStyle/>
        <a:p>
          <a:endParaRPr lang="en-US"/>
        </a:p>
      </dgm:t>
    </dgm:pt>
    <dgm:pt modelId="{2494796A-1F7B-49BD-A54C-9CD1A3373EB8}" type="sibTrans" cxnId="{9551A579-CAF9-4971-9438-B78008F6FC3B}">
      <dgm:prSet/>
      <dgm:spPr/>
      <dgm:t>
        <a:bodyPr/>
        <a:lstStyle/>
        <a:p>
          <a:endParaRPr lang="en-US"/>
        </a:p>
      </dgm:t>
    </dgm:pt>
    <dgm:pt modelId="{70F8F15A-20CC-4258-9D3C-B612B6DC0019}">
      <dgm:prSet phldrT="[Text]"/>
      <dgm:spPr/>
      <dgm:t>
        <a:bodyPr/>
        <a:lstStyle/>
        <a:p>
          <a:r>
            <a:rPr lang="en-US" dirty="0" smtClean="0"/>
            <a:t>Educated</a:t>
          </a:r>
          <a:endParaRPr lang="en-US" dirty="0"/>
        </a:p>
      </dgm:t>
    </dgm:pt>
    <dgm:pt modelId="{13BC918A-4146-413B-9F9D-BCD0AC234D47}" type="parTrans" cxnId="{96B19635-22D1-4F5D-83BF-76EB16ED7E0E}">
      <dgm:prSet/>
      <dgm:spPr/>
      <dgm:t>
        <a:bodyPr/>
        <a:lstStyle/>
        <a:p>
          <a:endParaRPr lang="en-US"/>
        </a:p>
      </dgm:t>
    </dgm:pt>
    <dgm:pt modelId="{F0E14103-A411-4F84-915F-8E6DA8E694F5}" type="sibTrans" cxnId="{96B19635-22D1-4F5D-83BF-76EB16ED7E0E}">
      <dgm:prSet/>
      <dgm:spPr/>
      <dgm:t>
        <a:bodyPr/>
        <a:lstStyle/>
        <a:p>
          <a:endParaRPr lang="en-US"/>
        </a:p>
      </dgm:t>
    </dgm:pt>
    <dgm:pt modelId="{322495F1-48F5-4140-B5FF-045D563D66D3}">
      <dgm:prSet phldrT="[Text]"/>
      <dgm:spPr/>
      <dgm:t>
        <a:bodyPr/>
        <a:lstStyle/>
        <a:p>
          <a:r>
            <a:rPr lang="en-US" dirty="0" smtClean="0"/>
            <a:t>Defined by careers and professions</a:t>
          </a:r>
          <a:endParaRPr lang="en-US" dirty="0"/>
        </a:p>
      </dgm:t>
    </dgm:pt>
    <dgm:pt modelId="{992BF752-A6A7-4C27-AB4A-6941AB62C1EE}" type="parTrans" cxnId="{81F9FCA8-DD50-4BCC-8DA3-5BD77109AD91}">
      <dgm:prSet/>
      <dgm:spPr/>
      <dgm:t>
        <a:bodyPr/>
        <a:lstStyle/>
        <a:p>
          <a:endParaRPr lang="en-US"/>
        </a:p>
      </dgm:t>
    </dgm:pt>
    <dgm:pt modelId="{842A7397-6BF8-4558-BB9E-9B294FD83EA0}" type="sibTrans" cxnId="{81F9FCA8-DD50-4BCC-8DA3-5BD77109AD91}">
      <dgm:prSet/>
      <dgm:spPr/>
      <dgm:t>
        <a:bodyPr/>
        <a:lstStyle/>
        <a:p>
          <a:endParaRPr lang="en-US"/>
        </a:p>
      </dgm:t>
    </dgm:pt>
    <dgm:pt modelId="{8F6B9675-A957-4C35-999D-0BFA00147A9B}" type="pres">
      <dgm:prSet presAssocID="{E6F9AA00-46FE-4B75-B324-78A0ADC6FEC9}" presName="outerComposite" presStyleCnt="0">
        <dgm:presLayoutVars>
          <dgm:chMax val="5"/>
          <dgm:dir/>
          <dgm:resizeHandles val="exact"/>
        </dgm:presLayoutVars>
      </dgm:prSet>
      <dgm:spPr/>
      <dgm:t>
        <a:bodyPr/>
        <a:lstStyle/>
        <a:p>
          <a:endParaRPr lang="en-US"/>
        </a:p>
      </dgm:t>
    </dgm:pt>
    <dgm:pt modelId="{32DA9FBE-7B49-4B6A-8823-6579A8A88664}" type="pres">
      <dgm:prSet presAssocID="{E6F9AA00-46FE-4B75-B324-78A0ADC6FEC9}" presName="dummyMaxCanvas" presStyleCnt="0">
        <dgm:presLayoutVars/>
      </dgm:prSet>
      <dgm:spPr/>
    </dgm:pt>
    <dgm:pt modelId="{639514D7-FA4D-4685-8E4F-FA2F4CF47F7B}" type="pres">
      <dgm:prSet presAssocID="{E6F9AA00-46FE-4B75-B324-78A0ADC6FEC9}" presName="ThreeNodes_1" presStyleLbl="node1" presStyleIdx="0" presStyleCnt="3">
        <dgm:presLayoutVars>
          <dgm:bulletEnabled val="1"/>
        </dgm:presLayoutVars>
      </dgm:prSet>
      <dgm:spPr/>
      <dgm:t>
        <a:bodyPr/>
        <a:lstStyle/>
        <a:p>
          <a:endParaRPr lang="en-US"/>
        </a:p>
      </dgm:t>
    </dgm:pt>
    <dgm:pt modelId="{293756A4-99F1-41CC-8031-2B44D8798917}" type="pres">
      <dgm:prSet presAssocID="{E6F9AA00-46FE-4B75-B324-78A0ADC6FEC9}" presName="ThreeNodes_2" presStyleLbl="node1" presStyleIdx="1" presStyleCnt="3">
        <dgm:presLayoutVars>
          <dgm:bulletEnabled val="1"/>
        </dgm:presLayoutVars>
      </dgm:prSet>
      <dgm:spPr/>
      <dgm:t>
        <a:bodyPr/>
        <a:lstStyle/>
        <a:p>
          <a:endParaRPr lang="en-US"/>
        </a:p>
      </dgm:t>
    </dgm:pt>
    <dgm:pt modelId="{F7FB962D-111C-4A1C-9B08-E5B64E6BE83E}" type="pres">
      <dgm:prSet presAssocID="{E6F9AA00-46FE-4B75-B324-78A0ADC6FEC9}" presName="ThreeNodes_3" presStyleLbl="node1" presStyleIdx="2" presStyleCnt="3">
        <dgm:presLayoutVars>
          <dgm:bulletEnabled val="1"/>
        </dgm:presLayoutVars>
      </dgm:prSet>
      <dgm:spPr/>
      <dgm:t>
        <a:bodyPr/>
        <a:lstStyle/>
        <a:p>
          <a:endParaRPr lang="en-US"/>
        </a:p>
      </dgm:t>
    </dgm:pt>
    <dgm:pt modelId="{A325A92C-2F80-4141-8AD9-6DA8DAB6CA50}" type="pres">
      <dgm:prSet presAssocID="{E6F9AA00-46FE-4B75-B324-78A0ADC6FEC9}" presName="ThreeConn_1-2" presStyleLbl="fgAccFollowNode1" presStyleIdx="0" presStyleCnt="2">
        <dgm:presLayoutVars>
          <dgm:bulletEnabled val="1"/>
        </dgm:presLayoutVars>
      </dgm:prSet>
      <dgm:spPr/>
      <dgm:t>
        <a:bodyPr/>
        <a:lstStyle/>
        <a:p>
          <a:endParaRPr lang="en-US"/>
        </a:p>
      </dgm:t>
    </dgm:pt>
    <dgm:pt modelId="{2483F047-06C1-4A6C-8FAC-EDE898623D58}" type="pres">
      <dgm:prSet presAssocID="{E6F9AA00-46FE-4B75-B324-78A0ADC6FEC9}" presName="ThreeConn_2-3" presStyleLbl="fgAccFollowNode1" presStyleIdx="1" presStyleCnt="2">
        <dgm:presLayoutVars>
          <dgm:bulletEnabled val="1"/>
        </dgm:presLayoutVars>
      </dgm:prSet>
      <dgm:spPr/>
      <dgm:t>
        <a:bodyPr/>
        <a:lstStyle/>
        <a:p>
          <a:endParaRPr lang="en-US"/>
        </a:p>
      </dgm:t>
    </dgm:pt>
    <dgm:pt modelId="{DAC20DC2-D180-4149-8989-2D0C98A83AF0}" type="pres">
      <dgm:prSet presAssocID="{E6F9AA00-46FE-4B75-B324-78A0ADC6FEC9}" presName="ThreeNodes_1_text" presStyleLbl="node1" presStyleIdx="2" presStyleCnt="3">
        <dgm:presLayoutVars>
          <dgm:bulletEnabled val="1"/>
        </dgm:presLayoutVars>
      </dgm:prSet>
      <dgm:spPr/>
      <dgm:t>
        <a:bodyPr/>
        <a:lstStyle/>
        <a:p>
          <a:endParaRPr lang="en-US"/>
        </a:p>
      </dgm:t>
    </dgm:pt>
    <dgm:pt modelId="{D32F0A97-5248-4A1C-A1C9-C07AB28D2127}" type="pres">
      <dgm:prSet presAssocID="{E6F9AA00-46FE-4B75-B324-78A0ADC6FEC9}" presName="ThreeNodes_2_text" presStyleLbl="node1" presStyleIdx="2" presStyleCnt="3">
        <dgm:presLayoutVars>
          <dgm:bulletEnabled val="1"/>
        </dgm:presLayoutVars>
      </dgm:prSet>
      <dgm:spPr/>
      <dgm:t>
        <a:bodyPr/>
        <a:lstStyle/>
        <a:p>
          <a:endParaRPr lang="en-US"/>
        </a:p>
      </dgm:t>
    </dgm:pt>
    <dgm:pt modelId="{1102DA59-06C1-43BB-96EF-70C019F21557}" type="pres">
      <dgm:prSet presAssocID="{E6F9AA00-46FE-4B75-B324-78A0ADC6FEC9}" presName="ThreeNodes_3_text" presStyleLbl="node1" presStyleIdx="2" presStyleCnt="3">
        <dgm:presLayoutVars>
          <dgm:bulletEnabled val="1"/>
        </dgm:presLayoutVars>
      </dgm:prSet>
      <dgm:spPr/>
      <dgm:t>
        <a:bodyPr/>
        <a:lstStyle/>
        <a:p>
          <a:endParaRPr lang="en-US"/>
        </a:p>
      </dgm:t>
    </dgm:pt>
  </dgm:ptLst>
  <dgm:cxnLst>
    <dgm:cxn modelId="{4C93D134-46F8-42FB-88BE-12655D58A8B1}" type="presOf" srcId="{2EB20B3E-9E98-437C-8B78-D23FE27B2540}" destId="{DAC20DC2-D180-4149-8989-2D0C98A83AF0}" srcOrd="1" destOrd="0" presId="urn:microsoft.com/office/officeart/2005/8/layout/vProcess5"/>
    <dgm:cxn modelId="{811753F9-8E04-4C1C-8FDB-1AF4CE72AFE4}" type="presOf" srcId="{E6F9AA00-46FE-4B75-B324-78A0ADC6FEC9}" destId="{8F6B9675-A957-4C35-999D-0BFA00147A9B}" srcOrd="0" destOrd="0" presId="urn:microsoft.com/office/officeart/2005/8/layout/vProcess5"/>
    <dgm:cxn modelId="{C0BD79A8-6C72-4F2B-856B-80CC546F23F2}" type="presOf" srcId="{322495F1-48F5-4140-B5FF-045D563D66D3}" destId="{F7FB962D-111C-4A1C-9B08-E5B64E6BE83E}" srcOrd="0" destOrd="0" presId="urn:microsoft.com/office/officeart/2005/8/layout/vProcess5"/>
    <dgm:cxn modelId="{5E07B262-8096-4414-8F20-02D2C77ACCA4}" type="presOf" srcId="{F0E14103-A411-4F84-915F-8E6DA8E694F5}" destId="{2483F047-06C1-4A6C-8FAC-EDE898623D58}" srcOrd="0" destOrd="0" presId="urn:microsoft.com/office/officeart/2005/8/layout/vProcess5"/>
    <dgm:cxn modelId="{81F9FCA8-DD50-4BCC-8DA3-5BD77109AD91}" srcId="{E6F9AA00-46FE-4B75-B324-78A0ADC6FEC9}" destId="{322495F1-48F5-4140-B5FF-045D563D66D3}" srcOrd="2" destOrd="0" parTransId="{992BF752-A6A7-4C27-AB4A-6941AB62C1EE}" sibTransId="{842A7397-6BF8-4558-BB9E-9B294FD83EA0}"/>
    <dgm:cxn modelId="{6417DBAF-9D03-4F6E-974D-EB27D68DA525}" type="presOf" srcId="{322495F1-48F5-4140-B5FF-045D563D66D3}" destId="{1102DA59-06C1-43BB-96EF-70C019F21557}" srcOrd="1" destOrd="0" presId="urn:microsoft.com/office/officeart/2005/8/layout/vProcess5"/>
    <dgm:cxn modelId="{B3E267C6-EEEB-4E75-A8F3-DF1D4BFAF2CC}" type="presOf" srcId="{2494796A-1F7B-49BD-A54C-9CD1A3373EB8}" destId="{A325A92C-2F80-4141-8AD9-6DA8DAB6CA50}" srcOrd="0" destOrd="0" presId="urn:microsoft.com/office/officeart/2005/8/layout/vProcess5"/>
    <dgm:cxn modelId="{6C58FADC-F00C-41BE-AFC9-87C012F63B81}" type="presOf" srcId="{2EB20B3E-9E98-437C-8B78-D23FE27B2540}" destId="{639514D7-FA4D-4685-8E4F-FA2F4CF47F7B}" srcOrd="0" destOrd="0" presId="urn:microsoft.com/office/officeart/2005/8/layout/vProcess5"/>
    <dgm:cxn modelId="{AB249BE7-2AA4-4ADB-B2B0-D6EED6C5D73B}" type="presOf" srcId="{70F8F15A-20CC-4258-9D3C-B612B6DC0019}" destId="{D32F0A97-5248-4A1C-A1C9-C07AB28D2127}" srcOrd="1" destOrd="0" presId="urn:microsoft.com/office/officeart/2005/8/layout/vProcess5"/>
    <dgm:cxn modelId="{96B19635-22D1-4F5D-83BF-76EB16ED7E0E}" srcId="{E6F9AA00-46FE-4B75-B324-78A0ADC6FEC9}" destId="{70F8F15A-20CC-4258-9D3C-B612B6DC0019}" srcOrd="1" destOrd="0" parTransId="{13BC918A-4146-413B-9F9D-BCD0AC234D47}" sibTransId="{F0E14103-A411-4F84-915F-8E6DA8E694F5}"/>
    <dgm:cxn modelId="{9551A579-CAF9-4971-9438-B78008F6FC3B}" srcId="{E6F9AA00-46FE-4B75-B324-78A0ADC6FEC9}" destId="{2EB20B3E-9E98-437C-8B78-D23FE27B2540}" srcOrd="0" destOrd="0" parTransId="{7372F524-5043-47C2-A130-2B3B31944CA4}" sibTransId="{2494796A-1F7B-49BD-A54C-9CD1A3373EB8}"/>
    <dgm:cxn modelId="{EFCB75AC-AB6E-4AB7-9A37-6930C7771ED9}" type="presOf" srcId="{70F8F15A-20CC-4258-9D3C-B612B6DC0019}" destId="{293756A4-99F1-41CC-8031-2B44D8798917}" srcOrd="0" destOrd="0" presId="urn:microsoft.com/office/officeart/2005/8/layout/vProcess5"/>
    <dgm:cxn modelId="{4F33A1F3-0455-40E7-B104-B0AEC1C7632C}" type="presParOf" srcId="{8F6B9675-A957-4C35-999D-0BFA00147A9B}" destId="{32DA9FBE-7B49-4B6A-8823-6579A8A88664}" srcOrd="0" destOrd="0" presId="urn:microsoft.com/office/officeart/2005/8/layout/vProcess5"/>
    <dgm:cxn modelId="{4043D1ED-E291-4F6E-AB65-F485E95FD59D}" type="presParOf" srcId="{8F6B9675-A957-4C35-999D-0BFA00147A9B}" destId="{639514D7-FA4D-4685-8E4F-FA2F4CF47F7B}" srcOrd="1" destOrd="0" presId="urn:microsoft.com/office/officeart/2005/8/layout/vProcess5"/>
    <dgm:cxn modelId="{9A91FDE6-BD27-4BA4-ADF5-E039D2BCDB40}" type="presParOf" srcId="{8F6B9675-A957-4C35-999D-0BFA00147A9B}" destId="{293756A4-99F1-41CC-8031-2B44D8798917}" srcOrd="2" destOrd="0" presId="urn:microsoft.com/office/officeart/2005/8/layout/vProcess5"/>
    <dgm:cxn modelId="{7E7B69E9-5FA4-49CB-8C14-44B88DC3FFD1}" type="presParOf" srcId="{8F6B9675-A957-4C35-999D-0BFA00147A9B}" destId="{F7FB962D-111C-4A1C-9B08-E5B64E6BE83E}" srcOrd="3" destOrd="0" presId="urn:microsoft.com/office/officeart/2005/8/layout/vProcess5"/>
    <dgm:cxn modelId="{6B1318BC-FEF4-4FFA-9715-5C9126934D15}" type="presParOf" srcId="{8F6B9675-A957-4C35-999D-0BFA00147A9B}" destId="{A325A92C-2F80-4141-8AD9-6DA8DAB6CA50}" srcOrd="4" destOrd="0" presId="urn:microsoft.com/office/officeart/2005/8/layout/vProcess5"/>
    <dgm:cxn modelId="{4518997B-C66C-424B-8318-1F9D0D244E55}" type="presParOf" srcId="{8F6B9675-A957-4C35-999D-0BFA00147A9B}" destId="{2483F047-06C1-4A6C-8FAC-EDE898623D58}" srcOrd="5" destOrd="0" presId="urn:microsoft.com/office/officeart/2005/8/layout/vProcess5"/>
    <dgm:cxn modelId="{9771C668-7604-4EE4-B335-83AD3A5926FD}" type="presParOf" srcId="{8F6B9675-A957-4C35-999D-0BFA00147A9B}" destId="{DAC20DC2-D180-4149-8989-2D0C98A83AF0}" srcOrd="6" destOrd="0" presId="urn:microsoft.com/office/officeart/2005/8/layout/vProcess5"/>
    <dgm:cxn modelId="{DB163FBA-DDCE-4F08-9478-74C9D645539B}" type="presParOf" srcId="{8F6B9675-A957-4C35-999D-0BFA00147A9B}" destId="{D32F0A97-5248-4A1C-A1C9-C07AB28D2127}" srcOrd="7" destOrd="0" presId="urn:microsoft.com/office/officeart/2005/8/layout/vProcess5"/>
    <dgm:cxn modelId="{21ADFDC6-7A13-4D81-8746-1F41C50B3689}" type="presParOf" srcId="{8F6B9675-A957-4C35-999D-0BFA00147A9B}" destId="{1102DA59-06C1-43BB-96EF-70C019F2155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5F48589-8888-4311-AECA-FCB4772EB995}" type="doc">
      <dgm:prSet loTypeId="urn:diagrams.loki3.com/VaryingWidthList+Icon" loCatId="list" qsTypeId="urn:microsoft.com/office/officeart/2005/8/quickstyle/simple1" qsCatId="simple" csTypeId="urn:microsoft.com/office/officeart/2005/8/colors/colorful3" csCatId="colorful" phldr="1"/>
      <dgm:spPr/>
    </dgm:pt>
    <dgm:pt modelId="{1C5D759D-8F6E-4E04-8C86-887C99BF75E4}">
      <dgm:prSet phldrT="[Text]" custT="1"/>
      <dgm:spPr/>
      <dgm:t>
        <a:bodyPr/>
        <a:lstStyle/>
        <a:p>
          <a:r>
            <a:rPr lang="en-US" sz="3600" dirty="0" smtClean="0"/>
            <a:t>Baby Boomers are career focused  </a:t>
          </a:r>
          <a:endParaRPr lang="en-US" sz="3600" dirty="0"/>
        </a:p>
      </dgm:t>
    </dgm:pt>
    <dgm:pt modelId="{FFCC77B7-BEBB-4208-BB5F-8573BE2D8000}" type="parTrans" cxnId="{47A3E02D-B96D-4C5C-94FB-27B114043BB8}">
      <dgm:prSet/>
      <dgm:spPr/>
    </dgm:pt>
    <dgm:pt modelId="{23942E0F-4769-40CE-900D-354B156D1A76}" type="sibTrans" cxnId="{47A3E02D-B96D-4C5C-94FB-27B114043BB8}">
      <dgm:prSet/>
      <dgm:spPr/>
    </dgm:pt>
    <dgm:pt modelId="{38007D70-143D-46C9-A3F9-E70984D112A8}">
      <dgm:prSet phldrT="[Text]" custT="1"/>
      <dgm:spPr/>
      <dgm:t>
        <a:bodyPr/>
        <a:lstStyle/>
        <a:p>
          <a:r>
            <a:rPr lang="en-US" sz="3600" dirty="0" smtClean="0"/>
            <a:t>Baby Boomers are very competitive</a:t>
          </a:r>
          <a:endParaRPr lang="en-US" sz="3600" dirty="0"/>
        </a:p>
      </dgm:t>
    </dgm:pt>
    <dgm:pt modelId="{483156AA-C8A7-4492-9276-975D7A87A1BD}" type="parTrans" cxnId="{A0DBED13-4B79-4752-AF60-E49BB576A4FF}">
      <dgm:prSet/>
      <dgm:spPr/>
    </dgm:pt>
    <dgm:pt modelId="{2662EF2C-E769-47D5-B324-286C58E6F485}" type="sibTrans" cxnId="{A0DBED13-4B79-4752-AF60-E49BB576A4FF}">
      <dgm:prSet/>
      <dgm:spPr/>
    </dgm:pt>
    <dgm:pt modelId="{7BAFF6E7-EBB2-4288-AB13-13F469FBC4EF}">
      <dgm:prSet phldrT="[Text]" custT="1"/>
      <dgm:spPr/>
      <dgm:t>
        <a:bodyPr/>
        <a:lstStyle/>
        <a:p>
          <a:r>
            <a:rPr lang="en-US" sz="3600" dirty="0" smtClean="0"/>
            <a:t>Resourceful and look for different ways to win  </a:t>
          </a:r>
          <a:endParaRPr lang="en-US" sz="3600" dirty="0"/>
        </a:p>
      </dgm:t>
    </dgm:pt>
    <dgm:pt modelId="{B9FB61BB-511A-4E3B-AD4C-5FCE4427DD04}" type="parTrans" cxnId="{03799FCF-717B-4CFB-990E-ABFB82E98BE1}">
      <dgm:prSet/>
      <dgm:spPr/>
    </dgm:pt>
    <dgm:pt modelId="{7EA51AC7-183D-4367-9DD4-3AB1237102C4}" type="sibTrans" cxnId="{03799FCF-717B-4CFB-990E-ABFB82E98BE1}">
      <dgm:prSet/>
      <dgm:spPr/>
    </dgm:pt>
    <dgm:pt modelId="{511E2D61-E974-4A6C-9A64-4EA536D741E0}">
      <dgm:prSet phldrT="[Text]" custT="1"/>
      <dgm:spPr/>
      <dgm:t>
        <a:bodyPr/>
        <a:lstStyle/>
        <a:p>
          <a:r>
            <a:rPr lang="en-US" sz="3600" dirty="0" smtClean="0"/>
            <a:t>Favor face-to-face interaction</a:t>
          </a:r>
          <a:endParaRPr lang="en-US" sz="3600" dirty="0"/>
        </a:p>
      </dgm:t>
    </dgm:pt>
    <dgm:pt modelId="{D4582098-205E-44C6-AF95-52D20FC8F76C}" type="parTrans" cxnId="{025ED356-A139-4866-8A1F-E97B9295BC00}">
      <dgm:prSet/>
      <dgm:spPr/>
    </dgm:pt>
    <dgm:pt modelId="{5953446E-52C4-4EFA-8CFC-8FA7D725701A}" type="sibTrans" cxnId="{025ED356-A139-4866-8A1F-E97B9295BC00}">
      <dgm:prSet/>
      <dgm:spPr/>
    </dgm:pt>
    <dgm:pt modelId="{C694442F-3D5F-40AB-A412-0D511F3ED491}" type="pres">
      <dgm:prSet presAssocID="{75F48589-8888-4311-AECA-FCB4772EB995}" presName="Name0" presStyleCnt="0">
        <dgm:presLayoutVars>
          <dgm:resizeHandles/>
        </dgm:presLayoutVars>
      </dgm:prSet>
      <dgm:spPr/>
    </dgm:pt>
    <dgm:pt modelId="{CE8F783B-CA10-400E-8575-9D2973FFCE6E}" type="pres">
      <dgm:prSet presAssocID="{1C5D759D-8F6E-4E04-8C86-887C99BF75E4}" presName="text" presStyleLbl="node1" presStyleIdx="0" presStyleCnt="4">
        <dgm:presLayoutVars>
          <dgm:bulletEnabled val="1"/>
        </dgm:presLayoutVars>
      </dgm:prSet>
      <dgm:spPr/>
      <dgm:t>
        <a:bodyPr/>
        <a:lstStyle/>
        <a:p>
          <a:endParaRPr lang="en-US"/>
        </a:p>
      </dgm:t>
    </dgm:pt>
    <dgm:pt modelId="{A7C77776-1141-422F-B055-0FC2199676E8}" type="pres">
      <dgm:prSet presAssocID="{23942E0F-4769-40CE-900D-354B156D1A76}" presName="space" presStyleCnt="0"/>
      <dgm:spPr/>
    </dgm:pt>
    <dgm:pt modelId="{61482560-6C83-4FE3-95EB-093682533126}" type="pres">
      <dgm:prSet presAssocID="{38007D70-143D-46C9-A3F9-E70984D112A8}" presName="text" presStyleLbl="node1" presStyleIdx="1" presStyleCnt="4">
        <dgm:presLayoutVars>
          <dgm:bulletEnabled val="1"/>
        </dgm:presLayoutVars>
      </dgm:prSet>
      <dgm:spPr/>
      <dgm:t>
        <a:bodyPr/>
        <a:lstStyle/>
        <a:p>
          <a:endParaRPr lang="en-US"/>
        </a:p>
      </dgm:t>
    </dgm:pt>
    <dgm:pt modelId="{66BE304A-CB72-46A1-9D98-173C17951A81}" type="pres">
      <dgm:prSet presAssocID="{2662EF2C-E769-47D5-B324-286C58E6F485}" presName="space" presStyleCnt="0"/>
      <dgm:spPr/>
    </dgm:pt>
    <dgm:pt modelId="{2CAFF3D2-8A15-46BC-94CC-EAE32A6ED74E}" type="pres">
      <dgm:prSet presAssocID="{7BAFF6E7-EBB2-4288-AB13-13F469FBC4EF}" presName="text" presStyleLbl="node1" presStyleIdx="2" presStyleCnt="4">
        <dgm:presLayoutVars>
          <dgm:bulletEnabled val="1"/>
        </dgm:presLayoutVars>
      </dgm:prSet>
      <dgm:spPr/>
      <dgm:t>
        <a:bodyPr/>
        <a:lstStyle/>
        <a:p>
          <a:endParaRPr lang="en-US"/>
        </a:p>
      </dgm:t>
    </dgm:pt>
    <dgm:pt modelId="{216C6E89-F772-41D2-9E6B-05D9082C1E96}" type="pres">
      <dgm:prSet presAssocID="{7EA51AC7-183D-4367-9DD4-3AB1237102C4}" presName="space" presStyleCnt="0"/>
      <dgm:spPr/>
    </dgm:pt>
    <dgm:pt modelId="{5EA47994-AB1D-4F74-93B9-6A5B7395B4FA}" type="pres">
      <dgm:prSet presAssocID="{511E2D61-E974-4A6C-9A64-4EA536D741E0}" presName="text" presStyleLbl="node1" presStyleIdx="3" presStyleCnt="4">
        <dgm:presLayoutVars>
          <dgm:bulletEnabled val="1"/>
        </dgm:presLayoutVars>
      </dgm:prSet>
      <dgm:spPr/>
      <dgm:t>
        <a:bodyPr/>
        <a:lstStyle/>
        <a:p>
          <a:endParaRPr lang="en-US"/>
        </a:p>
      </dgm:t>
    </dgm:pt>
  </dgm:ptLst>
  <dgm:cxnLst>
    <dgm:cxn modelId="{085F0C34-496E-4B90-B2D5-D0BD6A205096}" type="presOf" srcId="{75F48589-8888-4311-AECA-FCB4772EB995}" destId="{C694442F-3D5F-40AB-A412-0D511F3ED491}" srcOrd="0" destOrd="0" presId="urn:diagrams.loki3.com/VaryingWidthList+Icon"/>
    <dgm:cxn modelId="{A0DBED13-4B79-4752-AF60-E49BB576A4FF}" srcId="{75F48589-8888-4311-AECA-FCB4772EB995}" destId="{38007D70-143D-46C9-A3F9-E70984D112A8}" srcOrd="1" destOrd="0" parTransId="{483156AA-C8A7-4492-9276-975D7A87A1BD}" sibTransId="{2662EF2C-E769-47D5-B324-286C58E6F485}"/>
    <dgm:cxn modelId="{03799FCF-717B-4CFB-990E-ABFB82E98BE1}" srcId="{75F48589-8888-4311-AECA-FCB4772EB995}" destId="{7BAFF6E7-EBB2-4288-AB13-13F469FBC4EF}" srcOrd="2" destOrd="0" parTransId="{B9FB61BB-511A-4E3B-AD4C-5FCE4427DD04}" sibTransId="{7EA51AC7-183D-4367-9DD4-3AB1237102C4}"/>
    <dgm:cxn modelId="{15660888-F480-4479-8B1C-7D404380FDE4}" type="presOf" srcId="{38007D70-143D-46C9-A3F9-E70984D112A8}" destId="{61482560-6C83-4FE3-95EB-093682533126}" srcOrd="0" destOrd="0" presId="urn:diagrams.loki3.com/VaryingWidthList+Icon"/>
    <dgm:cxn modelId="{025ED356-A139-4866-8A1F-E97B9295BC00}" srcId="{75F48589-8888-4311-AECA-FCB4772EB995}" destId="{511E2D61-E974-4A6C-9A64-4EA536D741E0}" srcOrd="3" destOrd="0" parTransId="{D4582098-205E-44C6-AF95-52D20FC8F76C}" sibTransId="{5953446E-52C4-4EFA-8CFC-8FA7D725701A}"/>
    <dgm:cxn modelId="{47A3E02D-B96D-4C5C-94FB-27B114043BB8}" srcId="{75F48589-8888-4311-AECA-FCB4772EB995}" destId="{1C5D759D-8F6E-4E04-8C86-887C99BF75E4}" srcOrd="0" destOrd="0" parTransId="{FFCC77B7-BEBB-4208-BB5F-8573BE2D8000}" sibTransId="{23942E0F-4769-40CE-900D-354B156D1A76}"/>
    <dgm:cxn modelId="{E4DA9624-65D1-46C7-BD5F-12624C231D81}" type="presOf" srcId="{1C5D759D-8F6E-4E04-8C86-887C99BF75E4}" destId="{CE8F783B-CA10-400E-8575-9D2973FFCE6E}" srcOrd="0" destOrd="0" presId="urn:diagrams.loki3.com/VaryingWidthList+Icon"/>
    <dgm:cxn modelId="{531D3988-74EF-45D8-B516-6DFC771A6CC5}" type="presOf" srcId="{7BAFF6E7-EBB2-4288-AB13-13F469FBC4EF}" destId="{2CAFF3D2-8A15-46BC-94CC-EAE32A6ED74E}" srcOrd="0" destOrd="0" presId="urn:diagrams.loki3.com/VaryingWidthList+Icon"/>
    <dgm:cxn modelId="{240D00B8-E6CB-453D-9E40-A3830BDAB45A}" type="presOf" srcId="{511E2D61-E974-4A6C-9A64-4EA536D741E0}" destId="{5EA47994-AB1D-4F74-93B9-6A5B7395B4FA}" srcOrd="0" destOrd="0" presId="urn:diagrams.loki3.com/VaryingWidthList+Icon"/>
    <dgm:cxn modelId="{16204882-9659-4695-8EBC-6116AAB91314}" type="presParOf" srcId="{C694442F-3D5F-40AB-A412-0D511F3ED491}" destId="{CE8F783B-CA10-400E-8575-9D2973FFCE6E}" srcOrd="0" destOrd="0" presId="urn:diagrams.loki3.com/VaryingWidthList+Icon"/>
    <dgm:cxn modelId="{ADB11613-0781-40F7-A32B-866A071823AF}" type="presParOf" srcId="{C694442F-3D5F-40AB-A412-0D511F3ED491}" destId="{A7C77776-1141-422F-B055-0FC2199676E8}" srcOrd="1" destOrd="0" presId="urn:diagrams.loki3.com/VaryingWidthList+Icon"/>
    <dgm:cxn modelId="{CAB662F0-4520-4154-AA71-8529E98FC64B}" type="presParOf" srcId="{C694442F-3D5F-40AB-A412-0D511F3ED491}" destId="{61482560-6C83-4FE3-95EB-093682533126}" srcOrd="2" destOrd="0" presId="urn:diagrams.loki3.com/VaryingWidthList+Icon"/>
    <dgm:cxn modelId="{9D89F0F9-68DA-428C-A4DC-64E2F5F94057}" type="presParOf" srcId="{C694442F-3D5F-40AB-A412-0D511F3ED491}" destId="{66BE304A-CB72-46A1-9D98-173C17951A81}" srcOrd="3" destOrd="0" presId="urn:diagrams.loki3.com/VaryingWidthList+Icon"/>
    <dgm:cxn modelId="{D6439E7A-279B-476D-B1F4-0F427D2A120E}" type="presParOf" srcId="{C694442F-3D5F-40AB-A412-0D511F3ED491}" destId="{2CAFF3D2-8A15-46BC-94CC-EAE32A6ED74E}" srcOrd="4" destOrd="0" presId="urn:diagrams.loki3.com/VaryingWidthList+Icon"/>
    <dgm:cxn modelId="{9A594D9F-F5D3-4827-9F13-B311878AEE0C}" type="presParOf" srcId="{C694442F-3D5F-40AB-A412-0D511F3ED491}" destId="{216C6E89-F772-41D2-9E6B-05D9082C1E96}" srcOrd="5" destOrd="0" presId="urn:diagrams.loki3.com/VaryingWidthList+Icon"/>
    <dgm:cxn modelId="{DF80FEF3-4780-465F-BABB-37A26DEBA79E}" type="presParOf" srcId="{C694442F-3D5F-40AB-A412-0D511F3ED491}" destId="{5EA47994-AB1D-4F74-93B9-6A5B7395B4FA}"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E502B8C-FCE0-4D41-B316-1241AA194A2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69FEAB4F-CCF7-47F2-ADDC-B9E29100F41D}">
      <dgm:prSet phldrT="[Text]"/>
      <dgm:spPr/>
      <dgm:t>
        <a:bodyPr/>
        <a:lstStyle/>
        <a:p>
          <a:r>
            <a:rPr lang="en-US" dirty="0" smtClean="0"/>
            <a:t>While they never used that idea, it broke the ice, and Justin felt more </a:t>
          </a:r>
          <a:endParaRPr lang="en-US" dirty="0"/>
        </a:p>
      </dgm:t>
    </dgm:pt>
    <dgm:pt modelId="{4B2BE4DC-D46D-44AC-B25C-0EB5BBE38344}">
      <dgm:prSet phldrT="[Text]"/>
      <dgm:spPr/>
      <dgm:t>
        <a:bodyPr/>
        <a:lstStyle/>
        <a:p>
          <a:r>
            <a:rPr lang="en-US" dirty="0" smtClean="0"/>
            <a:t>Justin said, “What about giving discounts to our regular customers?”</a:t>
          </a:r>
          <a:endParaRPr lang="en-US" dirty="0"/>
        </a:p>
      </dgm:t>
    </dgm:pt>
    <dgm:pt modelId="{C372D5C6-8FE6-4379-B41B-7A3E02BC2433}">
      <dgm:prSet phldrT="[Text]"/>
      <dgm:spPr/>
      <dgm:t>
        <a:bodyPr/>
        <a:lstStyle/>
        <a:p>
          <a:r>
            <a:rPr lang="en-US" dirty="0" smtClean="0"/>
            <a:t>Justin, a young, new employee, was also in the meeting</a:t>
          </a:r>
          <a:endParaRPr lang="en-US" dirty="0"/>
        </a:p>
      </dgm:t>
    </dgm:pt>
    <dgm:pt modelId="{AA4F309C-FAA9-4A8C-BB42-EED82E4DDE7A}">
      <dgm:prSet phldrT="[Text]"/>
      <dgm:spPr/>
      <dgm:t>
        <a:bodyPr/>
        <a:lstStyle/>
        <a:p>
          <a:r>
            <a:rPr lang="en-US" dirty="0" smtClean="0"/>
            <a:t>David and Patricia had been discussing ways to increase their customer base</a:t>
          </a:r>
          <a:endParaRPr lang="en-US" dirty="0"/>
        </a:p>
      </dgm:t>
    </dgm:pt>
    <dgm:pt modelId="{051876A3-D611-42CA-BF79-ACC63FE4EE2E}" type="sibTrans" cxnId="{AB05AFF8-D1D5-4BB3-B8C9-00AEA806D9F9}">
      <dgm:prSet/>
      <dgm:spPr/>
      <dgm:t>
        <a:bodyPr/>
        <a:lstStyle/>
        <a:p>
          <a:endParaRPr lang="en-US"/>
        </a:p>
      </dgm:t>
    </dgm:pt>
    <dgm:pt modelId="{93DF6371-E8E1-4D54-9A60-245419C5829C}" type="parTrans" cxnId="{AB05AFF8-D1D5-4BB3-B8C9-00AEA806D9F9}">
      <dgm:prSet/>
      <dgm:spPr/>
      <dgm:t>
        <a:bodyPr/>
        <a:lstStyle/>
        <a:p>
          <a:endParaRPr lang="en-US"/>
        </a:p>
      </dgm:t>
    </dgm:pt>
    <dgm:pt modelId="{B410C94D-0CAE-4EAA-8738-D3E7329AD673}" type="sibTrans" cxnId="{C2AE08C9-ADA0-4E9A-BAB4-5AC5DEA6EAE5}">
      <dgm:prSet/>
      <dgm:spPr/>
      <dgm:t>
        <a:bodyPr/>
        <a:lstStyle/>
        <a:p>
          <a:endParaRPr lang="en-US"/>
        </a:p>
      </dgm:t>
    </dgm:pt>
    <dgm:pt modelId="{121D19B5-A689-40D7-BD86-504A839DB4D1}" type="parTrans" cxnId="{C2AE08C9-ADA0-4E9A-BAB4-5AC5DEA6EAE5}">
      <dgm:prSet/>
      <dgm:spPr/>
      <dgm:t>
        <a:bodyPr/>
        <a:lstStyle/>
        <a:p>
          <a:endParaRPr lang="en-US"/>
        </a:p>
      </dgm:t>
    </dgm:pt>
    <dgm:pt modelId="{A779FBF2-3EEC-48BF-B0AA-DA805FA491F7}" type="sibTrans" cxnId="{3A9EAE69-1316-4031-A5BC-54BE941CCE6C}">
      <dgm:prSet/>
      <dgm:spPr/>
      <dgm:t>
        <a:bodyPr/>
        <a:lstStyle/>
        <a:p>
          <a:endParaRPr lang="en-US"/>
        </a:p>
      </dgm:t>
    </dgm:pt>
    <dgm:pt modelId="{77B91226-44C4-4487-85D3-17C5C26FDBF2}" type="parTrans" cxnId="{3A9EAE69-1316-4031-A5BC-54BE941CCE6C}">
      <dgm:prSet/>
      <dgm:spPr/>
      <dgm:t>
        <a:bodyPr/>
        <a:lstStyle/>
        <a:p>
          <a:endParaRPr lang="en-US"/>
        </a:p>
      </dgm:t>
    </dgm:pt>
    <dgm:pt modelId="{3B44064B-4CF5-49D3-AC9D-68DF19997291}" type="sibTrans" cxnId="{14F01973-85B5-4CB6-9ECB-484FB467A874}">
      <dgm:prSet/>
      <dgm:spPr/>
      <dgm:t>
        <a:bodyPr/>
        <a:lstStyle/>
        <a:p>
          <a:endParaRPr lang="en-US"/>
        </a:p>
      </dgm:t>
    </dgm:pt>
    <dgm:pt modelId="{3C7F2AEC-AFD3-40F6-8A26-2B53F7E7776C}" type="parTrans" cxnId="{14F01973-85B5-4CB6-9ECB-484FB467A874}">
      <dgm:prSet/>
      <dgm:spPr/>
      <dgm:t>
        <a:bodyPr/>
        <a:lstStyle/>
        <a:p>
          <a:endParaRPr lang="en-US"/>
        </a:p>
      </dgm:t>
    </dgm:pt>
    <dgm:pt modelId="{2EB461F8-9444-40AB-8364-D82D464B143C}" type="pres">
      <dgm:prSet presAssocID="{BE502B8C-FCE0-4D41-B316-1241AA194A24}" presName="layout" presStyleCnt="0">
        <dgm:presLayoutVars>
          <dgm:chMax/>
          <dgm:chPref/>
          <dgm:dir/>
          <dgm:animOne val="branch"/>
          <dgm:animLvl val="lvl"/>
          <dgm:resizeHandles/>
        </dgm:presLayoutVars>
      </dgm:prSet>
      <dgm:spPr/>
      <dgm:t>
        <a:bodyPr/>
        <a:lstStyle/>
        <a:p>
          <a:endParaRPr lang="en-US"/>
        </a:p>
      </dgm:t>
    </dgm:pt>
    <dgm:pt modelId="{5347FBF9-E342-4A07-82EE-466C26A05F12}" type="pres">
      <dgm:prSet presAssocID="{AA4F309C-FAA9-4A8C-BB42-EED82E4DDE7A}" presName="root" presStyleCnt="0">
        <dgm:presLayoutVars>
          <dgm:chMax/>
          <dgm:chPref val="4"/>
        </dgm:presLayoutVars>
      </dgm:prSet>
      <dgm:spPr/>
    </dgm:pt>
    <dgm:pt modelId="{43BF8708-91F9-4D4D-8A92-6719B909E587}" type="pres">
      <dgm:prSet presAssocID="{AA4F309C-FAA9-4A8C-BB42-EED82E4DDE7A}" presName="rootComposite" presStyleCnt="0">
        <dgm:presLayoutVars/>
      </dgm:prSet>
      <dgm:spPr/>
    </dgm:pt>
    <dgm:pt modelId="{192ED00D-DABE-4F19-9575-2B02FF078DDF}" type="pres">
      <dgm:prSet presAssocID="{AA4F309C-FAA9-4A8C-BB42-EED82E4DDE7A}" presName="rootText" presStyleLbl="node0" presStyleIdx="0" presStyleCnt="1">
        <dgm:presLayoutVars>
          <dgm:chMax/>
          <dgm:chPref val="4"/>
        </dgm:presLayoutVars>
      </dgm:prSet>
      <dgm:spPr/>
      <dgm:t>
        <a:bodyPr/>
        <a:lstStyle/>
        <a:p>
          <a:endParaRPr lang="en-US"/>
        </a:p>
      </dgm:t>
    </dgm:pt>
    <dgm:pt modelId="{176A8E15-E973-4861-B174-61DB37F0A468}" type="pres">
      <dgm:prSet presAssocID="{AA4F309C-FAA9-4A8C-BB42-EED82E4DDE7A}" presName="childShape" presStyleCnt="0">
        <dgm:presLayoutVars>
          <dgm:chMax val="0"/>
          <dgm:chPref val="0"/>
        </dgm:presLayoutVars>
      </dgm:prSet>
      <dgm:spPr/>
    </dgm:pt>
    <dgm:pt modelId="{CEDB48FF-D9A3-4388-8FF6-32B10DE76AD3}" type="pres">
      <dgm:prSet presAssocID="{C372D5C6-8FE6-4379-B41B-7A3E02BC2433}" presName="childComposite" presStyleCnt="0">
        <dgm:presLayoutVars>
          <dgm:chMax val="0"/>
          <dgm:chPref val="0"/>
        </dgm:presLayoutVars>
      </dgm:prSet>
      <dgm:spPr/>
    </dgm:pt>
    <dgm:pt modelId="{2E755986-4E25-4684-A228-68A8349D5F1C}" type="pres">
      <dgm:prSet presAssocID="{C372D5C6-8FE6-4379-B41B-7A3E02BC2433}" presName="Image" presStyleLbl="node1" presStyleIdx="0" presStyleCnt="3"/>
      <dgm:spPr>
        <a:solidFill>
          <a:schemeClr val="accent3">
            <a:hueOff val="0"/>
            <a:satOff val="0"/>
            <a:lumOff val="0"/>
          </a:schemeClr>
        </a:solidFill>
      </dgm:spPr>
    </dgm:pt>
    <dgm:pt modelId="{4014285A-827F-42A4-8070-FC30330F077D}" type="pres">
      <dgm:prSet presAssocID="{C372D5C6-8FE6-4379-B41B-7A3E02BC2433}" presName="childText" presStyleLbl="lnNode1" presStyleIdx="0" presStyleCnt="3">
        <dgm:presLayoutVars>
          <dgm:chMax val="0"/>
          <dgm:chPref val="0"/>
          <dgm:bulletEnabled val="1"/>
        </dgm:presLayoutVars>
      </dgm:prSet>
      <dgm:spPr/>
      <dgm:t>
        <a:bodyPr/>
        <a:lstStyle/>
        <a:p>
          <a:endParaRPr lang="en-US"/>
        </a:p>
      </dgm:t>
    </dgm:pt>
    <dgm:pt modelId="{270A6179-B2E0-4C50-B427-66C3A2B47B14}" type="pres">
      <dgm:prSet presAssocID="{4B2BE4DC-D46D-44AC-B25C-0EB5BBE38344}" presName="childComposite" presStyleCnt="0">
        <dgm:presLayoutVars>
          <dgm:chMax val="0"/>
          <dgm:chPref val="0"/>
        </dgm:presLayoutVars>
      </dgm:prSet>
      <dgm:spPr/>
    </dgm:pt>
    <dgm:pt modelId="{6E00E9AB-2A43-4FC7-9673-4E48B1511169}" type="pres">
      <dgm:prSet presAssocID="{4B2BE4DC-D46D-44AC-B25C-0EB5BBE38344}" presName="Image" presStyleLbl="node1" presStyleIdx="1" presStyleCnt="3"/>
      <dgm:spPr>
        <a:solidFill>
          <a:schemeClr val="accent3">
            <a:hueOff val="5625132"/>
            <a:satOff val="-8440"/>
            <a:lumOff val="-1373"/>
          </a:schemeClr>
        </a:solidFill>
      </dgm:spPr>
    </dgm:pt>
    <dgm:pt modelId="{DEF8CCB0-3F2D-4878-BF79-FBA05CE12988}" type="pres">
      <dgm:prSet presAssocID="{4B2BE4DC-D46D-44AC-B25C-0EB5BBE38344}" presName="childText" presStyleLbl="lnNode1" presStyleIdx="1" presStyleCnt="3">
        <dgm:presLayoutVars>
          <dgm:chMax val="0"/>
          <dgm:chPref val="0"/>
          <dgm:bulletEnabled val="1"/>
        </dgm:presLayoutVars>
      </dgm:prSet>
      <dgm:spPr/>
      <dgm:t>
        <a:bodyPr/>
        <a:lstStyle/>
        <a:p>
          <a:endParaRPr lang="en-US"/>
        </a:p>
      </dgm:t>
    </dgm:pt>
    <dgm:pt modelId="{A0E92448-95CD-4485-BF4C-0E31685B136F}" type="pres">
      <dgm:prSet presAssocID="{69FEAB4F-CCF7-47F2-ADDC-B9E29100F41D}" presName="childComposite" presStyleCnt="0">
        <dgm:presLayoutVars>
          <dgm:chMax val="0"/>
          <dgm:chPref val="0"/>
        </dgm:presLayoutVars>
      </dgm:prSet>
      <dgm:spPr/>
    </dgm:pt>
    <dgm:pt modelId="{39C77441-0526-4885-8482-919F4F432D05}" type="pres">
      <dgm:prSet presAssocID="{69FEAB4F-CCF7-47F2-ADDC-B9E29100F41D}" presName="Image" presStyleLbl="node1" presStyleIdx="2" presStyleCnt="3"/>
      <dgm:spPr>
        <a:solidFill>
          <a:schemeClr val="accent3">
            <a:hueOff val="11250264"/>
            <a:satOff val="-16880"/>
            <a:lumOff val="-2745"/>
          </a:schemeClr>
        </a:solidFill>
      </dgm:spPr>
    </dgm:pt>
    <dgm:pt modelId="{2D49CAFB-F503-4F1D-9E45-F978819DBF0E}" type="pres">
      <dgm:prSet presAssocID="{69FEAB4F-CCF7-47F2-ADDC-B9E29100F41D}" presName="childText" presStyleLbl="lnNode1" presStyleIdx="2" presStyleCnt="3">
        <dgm:presLayoutVars>
          <dgm:chMax val="0"/>
          <dgm:chPref val="0"/>
          <dgm:bulletEnabled val="1"/>
        </dgm:presLayoutVars>
      </dgm:prSet>
      <dgm:spPr/>
      <dgm:t>
        <a:bodyPr/>
        <a:lstStyle/>
        <a:p>
          <a:endParaRPr lang="en-US"/>
        </a:p>
      </dgm:t>
    </dgm:pt>
  </dgm:ptLst>
  <dgm:cxnLst>
    <dgm:cxn modelId="{14F01973-85B5-4CB6-9ECB-484FB467A874}" srcId="{AA4F309C-FAA9-4A8C-BB42-EED82E4DDE7A}" destId="{C372D5C6-8FE6-4379-B41B-7A3E02BC2433}" srcOrd="0" destOrd="0" parTransId="{3C7F2AEC-AFD3-40F6-8A26-2B53F7E7776C}" sibTransId="{3B44064B-4CF5-49D3-AC9D-68DF19997291}"/>
    <dgm:cxn modelId="{EFEADBAC-4E71-46B8-A8A9-DBBED1DD7E61}" type="presOf" srcId="{4B2BE4DC-D46D-44AC-B25C-0EB5BBE38344}" destId="{DEF8CCB0-3F2D-4878-BF79-FBA05CE12988}" srcOrd="0" destOrd="0" presId="urn:microsoft.com/office/officeart/2008/layout/PictureAccentList"/>
    <dgm:cxn modelId="{F3435585-BF17-4244-9C92-8E1617236D51}" type="presOf" srcId="{AA4F309C-FAA9-4A8C-BB42-EED82E4DDE7A}" destId="{192ED00D-DABE-4F19-9575-2B02FF078DDF}" srcOrd="0" destOrd="0" presId="urn:microsoft.com/office/officeart/2008/layout/PictureAccentList"/>
    <dgm:cxn modelId="{3A9EAE69-1316-4031-A5BC-54BE941CCE6C}" srcId="{AA4F309C-FAA9-4A8C-BB42-EED82E4DDE7A}" destId="{4B2BE4DC-D46D-44AC-B25C-0EB5BBE38344}" srcOrd="1" destOrd="0" parTransId="{77B91226-44C4-4487-85D3-17C5C26FDBF2}" sibTransId="{A779FBF2-3EEC-48BF-B0AA-DA805FA491F7}"/>
    <dgm:cxn modelId="{AB05AFF8-D1D5-4BB3-B8C9-00AEA806D9F9}" srcId="{BE502B8C-FCE0-4D41-B316-1241AA194A24}" destId="{AA4F309C-FAA9-4A8C-BB42-EED82E4DDE7A}" srcOrd="0" destOrd="0" parTransId="{93DF6371-E8E1-4D54-9A60-245419C5829C}" sibTransId="{051876A3-D611-42CA-BF79-ACC63FE4EE2E}"/>
    <dgm:cxn modelId="{C2AE08C9-ADA0-4E9A-BAB4-5AC5DEA6EAE5}" srcId="{AA4F309C-FAA9-4A8C-BB42-EED82E4DDE7A}" destId="{69FEAB4F-CCF7-47F2-ADDC-B9E29100F41D}" srcOrd="2" destOrd="0" parTransId="{121D19B5-A689-40D7-BD86-504A839DB4D1}" sibTransId="{B410C94D-0CAE-4EAA-8738-D3E7329AD673}"/>
    <dgm:cxn modelId="{D070B870-147C-4F6C-B921-8699F214B5BE}" type="presOf" srcId="{C372D5C6-8FE6-4379-B41B-7A3E02BC2433}" destId="{4014285A-827F-42A4-8070-FC30330F077D}" srcOrd="0" destOrd="0" presId="urn:microsoft.com/office/officeart/2008/layout/PictureAccentList"/>
    <dgm:cxn modelId="{D3C4F2B2-3ACD-45C2-83F4-CADF9BF6EEE9}" type="presOf" srcId="{69FEAB4F-CCF7-47F2-ADDC-B9E29100F41D}" destId="{2D49CAFB-F503-4F1D-9E45-F978819DBF0E}" srcOrd="0" destOrd="0" presId="urn:microsoft.com/office/officeart/2008/layout/PictureAccentList"/>
    <dgm:cxn modelId="{2DC9C1EE-C274-4CBC-84D4-08F9388BDAAC}" type="presOf" srcId="{BE502B8C-FCE0-4D41-B316-1241AA194A24}" destId="{2EB461F8-9444-40AB-8364-D82D464B143C}" srcOrd="0" destOrd="0" presId="urn:microsoft.com/office/officeart/2008/layout/PictureAccentList"/>
    <dgm:cxn modelId="{25C6F884-F98D-4113-9DF0-F701A7BCE520}" type="presParOf" srcId="{2EB461F8-9444-40AB-8364-D82D464B143C}" destId="{5347FBF9-E342-4A07-82EE-466C26A05F12}" srcOrd="0" destOrd="0" presId="urn:microsoft.com/office/officeart/2008/layout/PictureAccentList"/>
    <dgm:cxn modelId="{7DF8EFCA-A06E-48BB-BB6C-61ECBD53938B}" type="presParOf" srcId="{5347FBF9-E342-4A07-82EE-466C26A05F12}" destId="{43BF8708-91F9-4D4D-8A92-6719B909E587}" srcOrd="0" destOrd="0" presId="urn:microsoft.com/office/officeart/2008/layout/PictureAccentList"/>
    <dgm:cxn modelId="{08A5BB39-7F76-42B6-BA26-FE6D1CC41A40}" type="presParOf" srcId="{43BF8708-91F9-4D4D-8A92-6719B909E587}" destId="{192ED00D-DABE-4F19-9575-2B02FF078DDF}" srcOrd="0" destOrd="0" presId="urn:microsoft.com/office/officeart/2008/layout/PictureAccentList"/>
    <dgm:cxn modelId="{08974612-EA9F-4E21-ABFE-B011C3DF7EB2}" type="presParOf" srcId="{5347FBF9-E342-4A07-82EE-466C26A05F12}" destId="{176A8E15-E973-4861-B174-61DB37F0A468}" srcOrd="1" destOrd="0" presId="urn:microsoft.com/office/officeart/2008/layout/PictureAccentList"/>
    <dgm:cxn modelId="{57183997-9ADC-40F5-8A88-3BBE3F0C376F}" type="presParOf" srcId="{176A8E15-E973-4861-B174-61DB37F0A468}" destId="{CEDB48FF-D9A3-4388-8FF6-32B10DE76AD3}" srcOrd="0" destOrd="0" presId="urn:microsoft.com/office/officeart/2008/layout/PictureAccentList"/>
    <dgm:cxn modelId="{6D40CA98-5307-415B-8C2B-6EC97AC7D3D0}" type="presParOf" srcId="{CEDB48FF-D9A3-4388-8FF6-32B10DE76AD3}" destId="{2E755986-4E25-4684-A228-68A8349D5F1C}" srcOrd="0" destOrd="0" presId="urn:microsoft.com/office/officeart/2008/layout/PictureAccentList"/>
    <dgm:cxn modelId="{33FEFE54-9D4B-4F06-9966-C391185E9FA7}" type="presParOf" srcId="{CEDB48FF-D9A3-4388-8FF6-32B10DE76AD3}" destId="{4014285A-827F-42A4-8070-FC30330F077D}" srcOrd="1" destOrd="0" presId="urn:microsoft.com/office/officeart/2008/layout/PictureAccentList"/>
    <dgm:cxn modelId="{F9461C2B-6B9B-471C-B56E-85CC7E8D06AE}" type="presParOf" srcId="{176A8E15-E973-4861-B174-61DB37F0A468}" destId="{270A6179-B2E0-4C50-B427-66C3A2B47B14}" srcOrd="1" destOrd="0" presId="urn:microsoft.com/office/officeart/2008/layout/PictureAccentList"/>
    <dgm:cxn modelId="{4F29AC5B-1000-4227-A2CF-41ABAFC0CFBB}" type="presParOf" srcId="{270A6179-B2E0-4C50-B427-66C3A2B47B14}" destId="{6E00E9AB-2A43-4FC7-9673-4E48B1511169}" srcOrd="0" destOrd="0" presId="urn:microsoft.com/office/officeart/2008/layout/PictureAccentList"/>
    <dgm:cxn modelId="{9204BA57-26F2-441A-80F1-28BCA1CB47A1}" type="presParOf" srcId="{270A6179-B2E0-4C50-B427-66C3A2B47B14}" destId="{DEF8CCB0-3F2D-4878-BF79-FBA05CE12988}" srcOrd="1" destOrd="0" presId="urn:microsoft.com/office/officeart/2008/layout/PictureAccentList"/>
    <dgm:cxn modelId="{7D34FBEF-7CA5-408F-9334-8DFA55A8337A}" type="presParOf" srcId="{176A8E15-E973-4861-B174-61DB37F0A468}" destId="{A0E92448-95CD-4485-BF4C-0E31685B136F}" srcOrd="2" destOrd="0" presId="urn:microsoft.com/office/officeart/2008/layout/PictureAccentList"/>
    <dgm:cxn modelId="{9C12D977-A1AF-4D64-9570-6F8A7D58F404}" type="presParOf" srcId="{A0E92448-95CD-4485-BF4C-0E31685B136F}" destId="{39C77441-0526-4885-8482-919F4F432D05}" srcOrd="0" destOrd="0" presId="urn:microsoft.com/office/officeart/2008/layout/PictureAccentList"/>
    <dgm:cxn modelId="{F4CAF2B5-4E44-4D00-8FD8-64E3DC4CDA37}" type="presParOf" srcId="{A0E92448-95CD-4485-BF4C-0E31685B136F}" destId="{2D49CAFB-F503-4F1D-9E45-F978819DBF0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014E7C8-6BEA-4813-97E2-60AAA251C5F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C406BF05-7864-40BE-8292-0A9A1FCD0936}">
      <dgm:prSet phldrT="[Text]"/>
      <dgm:spPr/>
      <dgm:t>
        <a:bodyPr/>
        <a:lstStyle/>
        <a:p>
          <a:r>
            <a:rPr lang="en-US" dirty="0" smtClean="0"/>
            <a:t>Born between 1965-1980</a:t>
          </a:r>
          <a:endParaRPr lang="en-US" dirty="0"/>
        </a:p>
      </dgm:t>
    </dgm:pt>
    <dgm:pt modelId="{DCCAEC0D-ACAC-46E8-96CF-F66575149FD0}" type="parTrans" cxnId="{67E902E2-553A-4345-A969-3D79AC586593}">
      <dgm:prSet/>
      <dgm:spPr/>
      <dgm:t>
        <a:bodyPr/>
        <a:lstStyle/>
        <a:p>
          <a:endParaRPr lang="en-US"/>
        </a:p>
      </dgm:t>
    </dgm:pt>
    <dgm:pt modelId="{114E6D01-5625-4AA5-BFAA-F0965CFFBAC1}" type="sibTrans" cxnId="{67E902E2-553A-4345-A969-3D79AC586593}">
      <dgm:prSet/>
      <dgm:spPr/>
      <dgm:t>
        <a:bodyPr/>
        <a:lstStyle/>
        <a:p>
          <a:endParaRPr lang="en-US"/>
        </a:p>
      </dgm:t>
    </dgm:pt>
    <dgm:pt modelId="{9D2575F0-5C77-4A80-A198-24454FE2B18B}">
      <dgm:prSet phldrT="[Text]"/>
      <dgm:spPr/>
      <dgm:t>
        <a:bodyPr/>
        <a:lstStyle/>
        <a:p>
          <a:r>
            <a:rPr lang="en-US" dirty="0" smtClean="0"/>
            <a:t>Grew up with technology</a:t>
          </a:r>
          <a:endParaRPr lang="en-US" dirty="0"/>
        </a:p>
      </dgm:t>
    </dgm:pt>
    <dgm:pt modelId="{BB334058-1032-42B5-AF6C-36366F259212}" type="parTrans" cxnId="{087098AD-3697-4F42-959C-AAAB50B8B34D}">
      <dgm:prSet/>
      <dgm:spPr/>
      <dgm:t>
        <a:bodyPr/>
        <a:lstStyle/>
        <a:p>
          <a:endParaRPr lang="en-US"/>
        </a:p>
      </dgm:t>
    </dgm:pt>
    <dgm:pt modelId="{2AEBDA08-8F0D-4763-8CE2-02D6C1A4DF7A}" type="sibTrans" cxnId="{087098AD-3697-4F42-959C-AAAB50B8B34D}">
      <dgm:prSet/>
      <dgm:spPr/>
      <dgm:t>
        <a:bodyPr/>
        <a:lstStyle/>
        <a:p>
          <a:endParaRPr lang="en-US"/>
        </a:p>
      </dgm:t>
    </dgm:pt>
    <dgm:pt modelId="{B350D3AC-3095-4099-8D36-19670D15ED73}">
      <dgm:prSet phldrT="[Text]"/>
      <dgm:spPr/>
      <dgm:t>
        <a:bodyPr/>
        <a:lstStyle/>
        <a:p>
          <a:r>
            <a:rPr lang="en-US" dirty="0" smtClean="0"/>
            <a:t>Two income homes</a:t>
          </a:r>
          <a:endParaRPr lang="en-US" dirty="0"/>
        </a:p>
      </dgm:t>
    </dgm:pt>
    <dgm:pt modelId="{7447A0EC-8339-48C8-9756-DABCC9A7BBA2}" type="parTrans" cxnId="{71C058E7-F718-428D-B9C4-37F3956B2D40}">
      <dgm:prSet/>
      <dgm:spPr/>
      <dgm:t>
        <a:bodyPr/>
        <a:lstStyle/>
        <a:p>
          <a:endParaRPr lang="en-US"/>
        </a:p>
      </dgm:t>
    </dgm:pt>
    <dgm:pt modelId="{AB230F78-7A6C-4400-B0EE-D105393457D4}" type="sibTrans" cxnId="{71C058E7-F718-428D-B9C4-37F3956B2D40}">
      <dgm:prSet/>
      <dgm:spPr/>
      <dgm:t>
        <a:bodyPr/>
        <a:lstStyle/>
        <a:p>
          <a:endParaRPr lang="en-US"/>
        </a:p>
      </dgm:t>
    </dgm:pt>
    <dgm:pt modelId="{3BA33EED-7677-4139-8E35-EDA51C89C4F4}">
      <dgm:prSet phldrT="[Text]"/>
      <dgm:spPr/>
      <dgm:t>
        <a:bodyPr/>
        <a:lstStyle/>
        <a:p>
          <a:r>
            <a:rPr lang="en-US" dirty="0" smtClean="0"/>
            <a:t>Day care</a:t>
          </a:r>
          <a:endParaRPr lang="en-US" dirty="0"/>
        </a:p>
      </dgm:t>
    </dgm:pt>
    <dgm:pt modelId="{E90C25D6-E55B-4E77-B705-65973654209E}" type="parTrans" cxnId="{BED47B67-9AC4-442E-8996-10854AFA8D12}">
      <dgm:prSet/>
      <dgm:spPr/>
      <dgm:t>
        <a:bodyPr/>
        <a:lstStyle/>
        <a:p>
          <a:endParaRPr lang="en-US"/>
        </a:p>
      </dgm:t>
    </dgm:pt>
    <dgm:pt modelId="{BDEB1AF9-8367-4D36-97B1-76F2F18EC58B}" type="sibTrans" cxnId="{BED47B67-9AC4-442E-8996-10854AFA8D12}">
      <dgm:prSet/>
      <dgm:spPr/>
      <dgm:t>
        <a:bodyPr/>
        <a:lstStyle/>
        <a:p>
          <a:endParaRPr lang="en-US"/>
        </a:p>
      </dgm:t>
    </dgm:pt>
    <dgm:pt modelId="{90772C0B-6AB3-4568-90DD-431878DA4886}" type="pres">
      <dgm:prSet presAssocID="{1014E7C8-6BEA-4813-97E2-60AAA251C5F4}" presName="diagram" presStyleCnt="0">
        <dgm:presLayoutVars>
          <dgm:dir/>
          <dgm:resizeHandles val="exact"/>
        </dgm:presLayoutVars>
      </dgm:prSet>
      <dgm:spPr/>
      <dgm:t>
        <a:bodyPr/>
        <a:lstStyle/>
        <a:p>
          <a:endParaRPr lang="en-US"/>
        </a:p>
      </dgm:t>
    </dgm:pt>
    <dgm:pt modelId="{0C44FA8F-0D40-44C9-B73B-4312D0C8A614}" type="pres">
      <dgm:prSet presAssocID="{C406BF05-7864-40BE-8292-0A9A1FCD0936}" presName="node" presStyleLbl="node1" presStyleIdx="0" presStyleCnt="4">
        <dgm:presLayoutVars>
          <dgm:bulletEnabled val="1"/>
        </dgm:presLayoutVars>
      </dgm:prSet>
      <dgm:spPr/>
      <dgm:t>
        <a:bodyPr/>
        <a:lstStyle/>
        <a:p>
          <a:endParaRPr lang="en-US"/>
        </a:p>
      </dgm:t>
    </dgm:pt>
    <dgm:pt modelId="{972858D3-FDF6-4CC9-857F-9011402E7B80}" type="pres">
      <dgm:prSet presAssocID="{114E6D01-5625-4AA5-BFAA-F0965CFFBAC1}" presName="sibTrans" presStyleCnt="0"/>
      <dgm:spPr/>
    </dgm:pt>
    <dgm:pt modelId="{178E61BC-F395-4D04-BC78-2AF379118255}" type="pres">
      <dgm:prSet presAssocID="{9D2575F0-5C77-4A80-A198-24454FE2B18B}" presName="node" presStyleLbl="node1" presStyleIdx="1" presStyleCnt="4">
        <dgm:presLayoutVars>
          <dgm:bulletEnabled val="1"/>
        </dgm:presLayoutVars>
      </dgm:prSet>
      <dgm:spPr/>
      <dgm:t>
        <a:bodyPr/>
        <a:lstStyle/>
        <a:p>
          <a:endParaRPr lang="en-US"/>
        </a:p>
      </dgm:t>
    </dgm:pt>
    <dgm:pt modelId="{E172F9A3-6D62-4664-9744-9A79A69377ED}" type="pres">
      <dgm:prSet presAssocID="{2AEBDA08-8F0D-4763-8CE2-02D6C1A4DF7A}" presName="sibTrans" presStyleCnt="0"/>
      <dgm:spPr/>
    </dgm:pt>
    <dgm:pt modelId="{805AA5F0-175E-4CD0-8A86-B05FDB7FAC2F}" type="pres">
      <dgm:prSet presAssocID="{B350D3AC-3095-4099-8D36-19670D15ED73}" presName="node" presStyleLbl="node1" presStyleIdx="2" presStyleCnt="4">
        <dgm:presLayoutVars>
          <dgm:bulletEnabled val="1"/>
        </dgm:presLayoutVars>
      </dgm:prSet>
      <dgm:spPr/>
      <dgm:t>
        <a:bodyPr/>
        <a:lstStyle/>
        <a:p>
          <a:endParaRPr lang="en-US"/>
        </a:p>
      </dgm:t>
    </dgm:pt>
    <dgm:pt modelId="{B1973512-0F92-49D3-B091-982E7F36D1C0}" type="pres">
      <dgm:prSet presAssocID="{AB230F78-7A6C-4400-B0EE-D105393457D4}" presName="sibTrans" presStyleCnt="0"/>
      <dgm:spPr/>
    </dgm:pt>
    <dgm:pt modelId="{F7C2ED70-BCF5-42BB-B5B2-484E1BA1B8FB}" type="pres">
      <dgm:prSet presAssocID="{3BA33EED-7677-4139-8E35-EDA51C89C4F4}" presName="node" presStyleLbl="node1" presStyleIdx="3" presStyleCnt="4">
        <dgm:presLayoutVars>
          <dgm:bulletEnabled val="1"/>
        </dgm:presLayoutVars>
      </dgm:prSet>
      <dgm:spPr/>
      <dgm:t>
        <a:bodyPr/>
        <a:lstStyle/>
        <a:p>
          <a:endParaRPr lang="en-US"/>
        </a:p>
      </dgm:t>
    </dgm:pt>
  </dgm:ptLst>
  <dgm:cxnLst>
    <dgm:cxn modelId="{E3344B12-6B07-4B6F-AAA0-611F52F1ACFB}" type="presOf" srcId="{B350D3AC-3095-4099-8D36-19670D15ED73}" destId="{805AA5F0-175E-4CD0-8A86-B05FDB7FAC2F}" srcOrd="0" destOrd="0" presId="urn:microsoft.com/office/officeart/2005/8/layout/default"/>
    <dgm:cxn modelId="{BED47B67-9AC4-442E-8996-10854AFA8D12}" srcId="{1014E7C8-6BEA-4813-97E2-60AAA251C5F4}" destId="{3BA33EED-7677-4139-8E35-EDA51C89C4F4}" srcOrd="3" destOrd="0" parTransId="{E90C25D6-E55B-4E77-B705-65973654209E}" sibTransId="{BDEB1AF9-8367-4D36-97B1-76F2F18EC58B}"/>
    <dgm:cxn modelId="{71C058E7-F718-428D-B9C4-37F3956B2D40}" srcId="{1014E7C8-6BEA-4813-97E2-60AAA251C5F4}" destId="{B350D3AC-3095-4099-8D36-19670D15ED73}" srcOrd="2" destOrd="0" parTransId="{7447A0EC-8339-48C8-9756-DABCC9A7BBA2}" sibTransId="{AB230F78-7A6C-4400-B0EE-D105393457D4}"/>
    <dgm:cxn modelId="{67E902E2-553A-4345-A969-3D79AC586593}" srcId="{1014E7C8-6BEA-4813-97E2-60AAA251C5F4}" destId="{C406BF05-7864-40BE-8292-0A9A1FCD0936}" srcOrd="0" destOrd="0" parTransId="{DCCAEC0D-ACAC-46E8-96CF-F66575149FD0}" sibTransId="{114E6D01-5625-4AA5-BFAA-F0965CFFBAC1}"/>
    <dgm:cxn modelId="{545234E0-9D88-46B0-85DB-B1BC7744B991}" type="presOf" srcId="{9D2575F0-5C77-4A80-A198-24454FE2B18B}" destId="{178E61BC-F395-4D04-BC78-2AF379118255}" srcOrd="0" destOrd="0" presId="urn:microsoft.com/office/officeart/2005/8/layout/default"/>
    <dgm:cxn modelId="{BA9AE10B-5B68-44D3-A5DC-3CA770875E20}" type="presOf" srcId="{1014E7C8-6BEA-4813-97E2-60AAA251C5F4}" destId="{90772C0B-6AB3-4568-90DD-431878DA4886}" srcOrd="0" destOrd="0" presId="urn:microsoft.com/office/officeart/2005/8/layout/default"/>
    <dgm:cxn modelId="{2E7E89AC-2CD7-44D7-AB58-CD5714BF3634}" type="presOf" srcId="{C406BF05-7864-40BE-8292-0A9A1FCD0936}" destId="{0C44FA8F-0D40-44C9-B73B-4312D0C8A614}" srcOrd="0" destOrd="0" presId="urn:microsoft.com/office/officeart/2005/8/layout/default"/>
    <dgm:cxn modelId="{087098AD-3697-4F42-959C-AAAB50B8B34D}" srcId="{1014E7C8-6BEA-4813-97E2-60AAA251C5F4}" destId="{9D2575F0-5C77-4A80-A198-24454FE2B18B}" srcOrd="1" destOrd="0" parTransId="{BB334058-1032-42B5-AF6C-36366F259212}" sibTransId="{2AEBDA08-8F0D-4763-8CE2-02D6C1A4DF7A}"/>
    <dgm:cxn modelId="{D0F4E016-9DDC-4416-8F80-2E7267148659}" type="presOf" srcId="{3BA33EED-7677-4139-8E35-EDA51C89C4F4}" destId="{F7C2ED70-BCF5-42BB-B5B2-484E1BA1B8FB}" srcOrd="0" destOrd="0" presId="urn:microsoft.com/office/officeart/2005/8/layout/default"/>
    <dgm:cxn modelId="{94328080-0149-495E-ABE7-291891EDEF00}" type="presParOf" srcId="{90772C0B-6AB3-4568-90DD-431878DA4886}" destId="{0C44FA8F-0D40-44C9-B73B-4312D0C8A614}" srcOrd="0" destOrd="0" presId="urn:microsoft.com/office/officeart/2005/8/layout/default"/>
    <dgm:cxn modelId="{F3E146FF-4956-4003-A68C-E43212600A41}" type="presParOf" srcId="{90772C0B-6AB3-4568-90DD-431878DA4886}" destId="{972858D3-FDF6-4CC9-857F-9011402E7B80}" srcOrd="1" destOrd="0" presId="urn:microsoft.com/office/officeart/2005/8/layout/default"/>
    <dgm:cxn modelId="{4B9C1BF1-4F21-4B35-A039-72300B282581}" type="presParOf" srcId="{90772C0B-6AB3-4568-90DD-431878DA4886}" destId="{178E61BC-F395-4D04-BC78-2AF379118255}" srcOrd="2" destOrd="0" presId="urn:microsoft.com/office/officeart/2005/8/layout/default"/>
    <dgm:cxn modelId="{6C7B5A5D-E0B3-430E-A149-0B9A6D239F90}" type="presParOf" srcId="{90772C0B-6AB3-4568-90DD-431878DA4886}" destId="{E172F9A3-6D62-4664-9744-9A79A69377ED}" srcOrd="3" destOrd="0" presId="urn:microsoft.com/office/officeart/2005/8/layout/default"/>
    <dgm:cxn modelId="{4EB39695-225D-404D-85AD-E3BB50B8B81F}" type="presParOf" srcId="{90772C0B-6AB3-4568-90DD-431878DA4886}" destId="{805AA5F0-175E-4CD0-8A86-B05FDB7FAC2F}" srcOrd="4" destOrd="0" presId="urn:microsoft.com/office/officeart/2005/8/layout/default"/>
    <dgm:cxn modelId="{C47ED44B-9C7E-43F7-8868-D4FAB4ABD082}" type="presParOf" srcId="{90772C0B-6AB3-4568-90DD-431878DA4886}" destId="{B1973512-0F92-49D3-B091-982E7F36D1C0}" srcOrd="5" destOrd="0" presId="urn:microsoft.com/office/officeart/2005/8/layout/default"/>
    <dgm:cxn modelId="{C48AF177-6ADA-42BC-907F-B556995BFF1B}" type="presParOf" srcId="{90772C0B-6AB3-4568-90DD-431878DA4886}" destId="{F7C2ED70-BCF5-42BB-B5B2-484E1BA1B8FB}"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A4F86B4-4814-4AE7-8375-810A2E7D6BD6}"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E87F1D9C-06E3-43DF-8BEE-24F1DE88BF1D}">
      <dgm:prSet phldrT="[Text]"/>
      <dgm:spPr/>
      <dgm:t>
        <a:bodyPr/>
        <a:lstStyle/>
        <a:p>
          <a:r>
            <a:rPr lang="en-US" dirty="0" smtClean="0"/>
            <a:t>Independent</a:t>
          </a:r>
          <a:endParaRPr lang="en-US" dirty="0"/>
        </a:p>
      </dgm:t>
    </dgm:pt>
    <dgm:pt modelId="{6F6BE812-5AC8-4923-802E-D75E54BE2C99}" type="parTrans" cxnId="{130FE5AF-3FEC-4B55-A1DA-3824EFD4EC9E}">
      <dgm:prSet/>
      <dgm:spPr/>
      <dgm:t>
        <a:bodyPr/>
        <a:lstStyle/>
        <a:p>
          <a:endParaRPr lang="en-US"/>
        </a:p>
      </dgm:t>
    </dgm:pt>
    <dgm:pt modelId="{68C2D720-17D9-427E-92DB-7E0CE24CB579}" type="sibTrans" cxnId="{130FE5AF-3FEC-4B55-A1DA-3824EFD4EC9E}">
      <dgm:prSet/>
      <dgm:spPr/>
      <dgm:t>
        <a:bodyPr/>
        <a:lstStyle/>
        <a:p>
          <a:endParaRPr lang="en-US"/>
        </a:p>
      </dgm:t>
    </dgm:pt>
    <dgm:pt modelId="{F50FA143-634A-4CED-AD0D-94A6A8C64C80}">
      <dgm:prSet phldrT="[Text]"/>
      <dgm:spPr/>
      <dgm:t>
        <a:bodyPr/>
        <a:lstStyle/>
        <a:p>
          <a:r>
            <a:rPr lang="en-US" dirty="0" smtClean="0"/>
            <a:t>Changes jobs frequently</a:t>
          </a:r>
          <a:endParaRPr lang="en-US" dirty="0"/>
        </a:p>
      </dgm:t>
    </dgm:pt>
    <dgm:pt modelId="{17DC4BE8-90E7-4B72-951D-3B3B77AFCFF1}" type="parTrans" cxnId="{637087D3-1131-45E0-8458-376AB4D53811}">
      <dgm:prSet/>
      <dgm:spPr/>
      <dgm:t>
        <a:bodyPr/>
        <a:lstStyle/>
        <a:p>
          <a:endParaRPr lang="en-US"/>
        </a:p>
      </dgm:t>
    </dgm:pt>
    <dgm:pt modelId="{D2769ACA-A522-4990-B5F6-F83D524B0EDF}" type="sibTrans" cxnId="{637087D3-1131-45E0-8458-376AB4D53811}">
      <dgm:prSet/>
      <dgm:spPr/>
      <dgm:t>
        <a:bodyPr/>
        <a:lstStyle/>
        <a:p>
          <a:endParaRPr lang="en-US"/>
        </a:p>
      </dgm:t>
    </dgm:pt>
    <dgm:pt modelId="{3DBF032A-C3DE-491C-86B4-14735EC2C5B3}">
      <dgm:prSet phldrT="[Text]"/>
      <dgm:spPr/>
      <dgm:t>
        <a:bodyPr/>
        <a:lstStyle/>
        <a:p>
          <a:r>
            <a:rPr lang="en-US" dirty="0" smtClean="0"/>
            <a:t>Well educated</a:t>
          </a:r>
          <a:endParaRPr lang="en-US" dirty="0"/>
        </a:p>
      </dgm:t>
    </dgm:pt>
    <dgm:pt modelId="{1FDA0FE0-E753-4CC0-9DC0-82811EA48578}" type="parTrans" cxnId="{E3716F8F-AA0C-4C48-A67F-FA18C6647F57}">
      <dgm:prSet/>
      <dgm:spPr/>
      <dgm:t>
        <a:bodyPr/>
        <a:lstStyle/>
        <a:p>
          <a:endParaRPr lang="en-US"/>
        </a:p>
      </dgm:t>
    </dgm:pt>
    <dgm:pt modelId="{6B93FF75-9021-43B4-B2DB-C0DE55036172}" type="sibTrans" cxnId="{E3716F8F-AA0C-4C48-A67F-FA18C6647F57}">
      <dgm:prSet/>
      <dgm:spPr/>
      <dgm:t>
        <a:bodyPr/>
        <a:lstStyle/>
        <a:p>
          <a:endParaRPr lang="en-US"/>
        </a:p>
      </dgm:t>
    </dgm:pt>
    <dgm:pt modelId="{ED9A41BA-C739-4434-8854-00DF7344DE51}">
      <dgm:prSet phldrT="[Text]"/>
      <dgm:spPr/>
      <dgm:t>
        <a:bodyPr/>
        <a:lstStyle/>
        <a:p>
          <a:r>
            <a:rPr lang="en-US" dirty="0" smtClean="0"/>
            <a:t>Value work life balance</a:t>
          </a:r>
          <a:endParaRPr lang="en-US" dirty="0"/>
        </a:p>
      </dgm:t>
    </dgm:pt>
    <dgm:pt modelId="{DD2FA44C-30F6-4CA6-A79F-EA411F64BDF8}" type="parTrans" cxnId="{E9899A41-070F-482F-BE4D-8A8F7094E7B7}">
      <dgm:prSet/>
      <dgm:spPr/>
      <dgm:t>
        <a:bodyPr/>
        <a:lstStyle/>
        <a:p>
          <a:endParaRPr lang="en-US"/>
        </a:p>
      </dgm:t>
    </dgm:pt>
    <dgm:pt modelId="{58C17AE5-A245-4441-B840-6EFEB3C7FBE3}" type="sibTrans" cxnId="{E9899A41-070F-482F-BE4D-8A8F7094E7B7}">
      <dgm:prSet/>
      <dgm:spPr/>
      <dgm:t>
        <a:bodyPr/>
        <a:lstStyle/>
        <a:p>
          <a:endParaRPr lang="en-US"/>
        </a:p>
      </dgm:t>
    </dgm:pt>
    <dgm:pt modelId="{C917040E-59D1-4318-878C-6858F1389158}" type="pres">
      <dgm:prSet presAssocID="{6A4F86B4-4814-4AE7-8375-810A2E7D6BD6}" presName="Name0" presStyleCnt="0">
        <dgm:presLayoutVars>
          <dgm:chMax val="7"/>
          <dgm:chPref val="7"/>
          <dgm:dir/>
        </dgm:presLayoutVars>
      </dgm:prSet>
      <dgm:spPr/>
      <dgm:t>
        <a:bodyPr/>
        <a:lstStyle/>
        <a:p>
          <a:endParaRPr lang="en-US"/>
        </a:p>
      </dgm:t>
    </dgm:pt>
    <dgm:pt modelId="{57330D22-8335-48BA-9F26-F601C7A852D0}" type="pres">
      <dgm:prSet presAssocID="{6A4F86B4-4814-4AE7-8375-810A2E7D6BD6}" presName="Name1" presStyleCnt="0"/>
      <dgm:spPr/>
    </dgm:pt>
    <dgm:pt modelId="{56BD821B-A678-4D88-9B3C-BC221212D2E4}" type="pres">
      <dgm:prSet presAssocID="{6A4F86B4-4814-4AE7-8375-810A2E7D6BD6}" presName="cycle" presStyleCnt="0"/>
      <dgm:spPr/>
    </dgm:pt>
    <dgm:pt modelId="{A7D6E908-ED57-4EE1-939B-10C4A41392B8}" type="pres">
      <dgm:prSet presAssocID="{6A4F86B4-4814-4AE7-8375-810A2E7D6BD6}" presName="srcNode" presStyleLbl="node1" presStyleIdx="0" presStyleCnt="4"/>
      <dgm:spPr/>
    </dgm:pt>
    <dgm:pt modelId="{352D8BA9-E1C2-42DF-8DD1-A29556F72841}" type="pres">
      <dgm:prSet presAssocID="{6A4F86B4-4814-4AE7-8375-810A2E7D6BD6}" presName="conn" presStyleLbl="parChTrans1D2" presStyleIdx="0" presStyleCnt="1"/>
      <dgm:spPr/>
      <dgm:t>
        <a:bodyPr/>
        <a:lstStyle/>
        <a:p>
          <a:endParaRPr lang="en-US"/>
        </a:p>
      </dgm:t>
    </dgm:pt>
    <dgm:pt modelId="{DDBF3A72-4D5F-4A36-9814-8B0C6480D2CB}" type="pres">
      <dgm:prSet presAssocID="{6A4F86B4-4814-4AE7-8375-810A2E7D6BD6}" presName="extraNode" presStyleLbl="node1" presStyleIdx="0" presStyleCnt="4"/>
      <dgm:spPr/>
    </dgm:pt>
    <dgm:pt modelId="{E6C401E2-49F3-4E1D-B94A-BC23F2D28950}" type="pres">
      <dgm:prSet presAssocID="{6A4F86B4-4814-4AE7-8375-810A2E7D6BD6}" presName="dstNode" presStyleLbl="node1" presStyleIdx="0" presStyleCnt="4"/>
      <dgm:spPr/>
    </dgm:pt>
    <dgm:pt modelId="{DC175AE4-9C03-44DF-A365-7D1351C4F69F}" type="pres">
      <dgm:prSet presAssocID="{E87F1D9C-06E3-43DF-8BEE-24F1DE88BF1D}" presName="text_1" presStyleLbl="node1" presStyleIdx="0" presStyleCnt="4">
        <dgm:presLayoutVars>
          <dgm:bulletEnabled val="1"/>
        </dgm:presLayoutVars>
      </dgm:prSet>
      <dgm:spPr/>
      <dgm:t>
        <a:bodyPr/>
        <a:lstStyle/>
        <a:p>
          <a:endParaRPr lang="en-US"/>
        </a:p>
      </dgm:t>
    </dgm:pt>
    <dgm:pt modelId="{4BDB38A3-E3F0-4922-8579-5B2A27641BA1}" type="pres">
      <dgm:prSet presAssocID="{E87F1D9C-06E3-43DF-8BEE-24F1DE88BF1D}" presName="accent_1" presStyleCnt="0"/>
      <dgm:spPr/>
    </dgm:pt>
    <dgm:pt modelId="{28EA23F2-13F1-468B-87B1-B49168B36BE7}" type="pres">
      <dgm:prSet presAssocID="{E87F1D9C-06E3-43DF-8BEE-24F1DE88BF1D}" presName="accentRepeatNode" presStyleLbl="solidFgAcc1" presStyleIdx="0" presStyleCnt="4"/>
      <dgm:spPr/>
    </dgm:pt>
    <dgm:pt modelId="{42D93432-6BA6-4975-87BA-45598F2D18CD}" type="pres">
      <dgm:prSet presAssocID="{F50FA143-634A-4CED-AD0D-94A6A8C64C80}" presName="text_2" presStyleLbl="node1" presStyleIdx="1" presStyleCnt="4">
        <dgm:presLayoutVars>
          <dgm:bulletEnabled val="1"/>
        </dgm:presLayoutVars>
      </dgm:prSet>
      <dgm:spPr/>
      <dgm:t>
        <a:bodyPr/>
        <a:lstStyle/>
        <a:p>
          <a:endParaRPr lang="en-US"/>
        </a:p>
      </dgm:t>
    </dgm:pt>
    <dgm:pt modelId="{F421DA9A-A434-4EDB-A1E9-AEFBAE74046A}" type="pres">
      <dgm:prSet presAssocID="{F50FA143-634A-4CED-AD0D-94A6A8C64C80}" presName="accent_2" presStyleCnt="0"/>
      <dgm:spPr/>
    </dgm:pt>
    <dgm:pt modelId="{DF2FD934-930A-4718-B329-3A0DB9876B42}" type="pres">
      <dgm:prSet presAssocID="{F50FA143-634A-4CED-AD0D-94A6A8C64C80}" presName="accentRepeatNode" presStyleLbl="solidFgAcc1" presStyleIdx="1" presStyleCnt="4"/>
      <dgm:spPr/>
    </dgm:pt>
    <dgm:pt modelId="{EE3BEEB5-CD78-4D13-BF57-C24D242FC09F}" type="pres">
      <dgm:prSet presAssocID="{3DBF032A-C3DE-491C-86B4-14735EC2C5B3}" presName="text_3" presStyleLbl="node1" presStyleIdx="2" presStyleCnt="4">
        <dgm:presLayoutVars>
          <dgm:bulletEnabled val="1"/>
        </dgm:presLayoutVars>
      </dgm:prSet>
      <dgm:spPr/>
      <dgm:t>
        <a:bodyPr/>
        <a:lstStyle/>
        <a:p>
          <a:endParaRPr lang="en-US"/>
        </a:p>
      </dgm:t>
    </dgm:pt>
    <dgm:pt modelId="{9BE94854-64AC-4024-8B37-1AF5AD28CD32}" type="pres">
      <dgm:prSet presAssocID="{3DBF032A-C3DE-491C-86B4-14735EC2C5B3}" presName="accent_3" presStyleCnt="0"/>
      <dgm:spPr/>
    </dgm:pt>
    <dgm:pt modelId="{DA591527-4F36-457E-8F41-1233E58B5B9F}" type="pres">
      <dgm:prSet presAssocID="{3DBF032A-C3DE-491C-86B4-14735EC2C5B3}" presName="accentRepeatNode" presStyleLbl="solidFgAcc1" presStyleIdx="2" presStyleCnt="4"/>
      <dgm:spPr/>
    </dgm:pt>
    <dgm:pt modelId="{18794F06-2B14-4336-B739-51E2390768CF}" type="pres">
      <dgm:prSet presAssocID="{ED9A41BA-C739-4434-8854-00DF7344DE51}" presName="text_4" presStyleLbl="node1" presStyleIdx="3" presStyleCnt="4">
        <dgm:presLayoutVars>
          <dgm:bulletEnabled val="1"/>
        </dgm:presLayoutVars>
      </dgm:prSet>
      <dgm:spPr/>
      <dgm:t>
        <a:bodyPr/>
        <a:lstStyle/>
        <a:p>
          <a:endParaRPr lang="en-US"/>
        </a:p>
      </dgm:t>
    </dgm:pt>
    <dgm:pt modelId="{4FB539C6-C11E-44ED-AA28-C9D1FC9FCFED}" type="pres">
      <dgm:prSet presAssocID="{ED9A41BA-C739-4434-8854-00DF7344DE51}" presName="accent_4" presStyleCnt="0"/>
      <dgm:spPr/>
    </dgm:pt>
    <dgm:pt modelId="{79E64435-4EAA-4F06-A6F9-1D7FE99608FD}" type="pres">
      <dgm:prSet presAssocID="{ED9A41BA-C739-4434-8854-00DF7344DE51}" presName="accentRepeatNode" presStyleLbl="solidFgAcc1" presStyleIdx="3" presStyleCnt="4"/>
      <dgm:spPr/>
    </dgm:pt>
  </dgm:ptLst>
  <dgm:cxnLst>
    <dgm:cxn modelId="{130FE5AF-3FEC-4B55-A1DA-3824EFD4EC9E}" srcId="{6A4F86B4-4814-4AE7-8375-810A2E7D6BD6}" destId="{E87F1D9C-06E3-43DF-8BEE-24F1DE88BF1D}" srcOrd="0" destOrd="0" parTransId="{6F6BE812-5AC8-4923-802E-D75E54BE2C99}" sibTransId="{68C2D720-17D9-427E-92DB-7E0CE24CB579}"/>
    <dgm:cxn modelId="{3BC091C8-3B68-4FC0-9B36-BAE808597BE7}" type="presOf" srcId="{ED9A41BA-C739-4434-8854-00DF7344DE51}" destId="{18794F06-2B14-4336-B739-51E2390768CF}" srcOrd="0" destOrd="0" presId="urn:microsoft.com/office/officeart/2008/layout/VerticalCurvedList"/>
    <dgm:cxn modelId="{1B839202-A740-42F0-B05B-F2F4549FB2E8}" type="presOf" srcId="{E87F1D9C-06E3-43DF-8BEE-24F1DE88BF1D}" destId="{DC175AE4-9C03-44DF-A365-7D1351C4F69F}" srcOrd="0" destOrd="0" presId="urn:microsoft.com/office/officeart/2008/layout/VerticalCurvedList"/>
    <dgm:cxn modelId="{E3716F8F-AA0C-4C48-A67F-FA18C6647F57}" srcId="{6A4F86B4-4814-4AE7-8375-810A2E7D6BD6}" destId="{3DBF032A-C3DE-491C-86B4-14735EC2C5B3}" srcOrd="2" destOrd="0" parTransId="{1FDA0FE0-E753-4CC0-9DC0-82811EA48578}" sibTransId="{6B93FF75-9021-43B4-B2DB-C0DE55036172}"/>
    <dgm:cxn modelId="{10064A5B-14D1-48F9-8AB5-F187D4250789}" type="presOf" srcId="{F50FA143-634A-4CED-AD0D-94A6A8C64C80}" destId="{42D93432-6BA6-4975-87BA-45598F2D18CD}" srcOrd="0" destOrd="0" presId="urn:microsoft.com/office/officeart/2008/layout/VerticalCurvedList"/>
    <dgm:cxn modelId="{1271AD26-270E-45B9-BA57-97189AD2E8A4}" type="presOf" srcId="{68C2D720-17D9-427E-92DB-7E0CE24CB579}" destId="{352D8BA9-E1C2-42DF-8DD1-A29556F72841}" srcOrd="0" destOrd="0" presId="urn:microsoft.com/office/officeart/2008/layout/VerticalCurvedList"/>
    <dgm:cxn modelId="{E12A58D7-7A31-4D78-8E25-07C77B0B15DF}" type="presOf" srcId="{3DBF032A-C3DE-491C-86B4-14735EC2C5B3}" destId="{EE3BEEB5-CD78-4D13-BF57-C24D242FC09F}" srcOrd="0" destOrd="0" presId="urn:microsoft.com/office/officeart/2008/layout/VerticalCurvedList"/>
    <dgm:cxn modelId="{637087D3-1131-45E0-8458-376AB4D53811}" srcId="{6A4F86B4-4814-4AE7-8375-810A2E7D6BD6}" destId="{F50FA143-634A-4CED-AD0D-94A6A8C64C80}" srcOrd="1" destOrd="0" parTransId="{17DC4BE8-90E7-4B72-951D-3B3B77AFCFF1}" sibTransId="{D2769ACA-A522-4990-B5F6-F83D524B0EDF}"/>
    <dgm:cxn modelId="{E9899A41-070F-482F-BE4D-8A8F7094E7B7}" srcId="{6A4F86B4-4814-4AE7-8375-810A2E7D6BD6}" destId="{ED9A41BA-C739-4434-8854-00DF7344DE51}" srcOrd="3" destOrd="0" parTransId="{DD2FA44C-30F6-4CA6-A79F-EA411F64BDF8}" sibTransId="{58C17AE5-A245-4441-B840-6EFEB3C7FBE3}"/>
    <dgm:cxn modelId="{A5A741DE-50FC-4382-AB4F-693B5AFFEEAF}" type="presOf" srcId="{6A4F86B4-4814-4AE7-8375-810A2E7D6BD6}" destId="{C917040E-59D1-4318-878C-6858F1389158}" srcOrd="0" destOrd="0" presId="urn:microsoft.com/office/officeart/2008/layout/VerticalCurvedList"/>
    <dgm:cxn modelId="{AB478D55-D8CB-4FA3-BA8D-E5C07C7CFDF3}" type="presParOf" srcId="{C917040E-59D1-4318-878C-6858F1389158}" destId="{57330D22-8335-48BA-9F26-F601C7A852D0}" srcOrd="0" destOrd="0" presId="urn:microsoft.com/office/officeart/2008/layout/VerticalCurvedList"/>
    <dgm:cxn modelId="{36BDF985-2FDB-4010-8917-D816E73C0C2B}" type="presParOf" srcId="{57330D22-8335-48BA-9F26-F601C7A852D0}" destId="{56BD821B-A678-4D88-9B3C-BC221212D2E4}" srcOrd="0" destOrd="0" presId="urn:microsoft.com/office/officeart/2008/layout/VerticalCurvedList"/>
    <dgm:cxn modelId="{2DB7769B-8B54-4D58-95DD-FE88320D1359}" type="presParOf" srcId="{56BD821B-A678-4D88-9B3C-BC221212D2E4}" destId="{A7D6E908-ED57-4EE1-939B-10C4A41392B8}" srcOrd="0" destOrd="0" presId="urn:microsoft.com/office/officeart/2008/layout/VerticalCurvedList"/>
    <dgm:cxn modelId="{EBE4BD3F-CAF0-42EC-BAB4-6DABA119DD5C}" type="presParOf" srcId="{56BD821B-A678-4D88-9B3C-BC221212D2E4}" destId="{352D8BA9-E1C2-42DF-8DD1-A29556F72841}" srcOrd="1" destOrd="0" presId="urn:microsoft.com/office/officeart/2008/layout/VerticalCurvedList"/>
    <dgm:cxn modelId="{506F24A1-9FA1-482D-91E2-4A04588AA5CD}" type="presParOf" srcId="{56BD821B-A678-4D88-9B3C-BC221212D2E4}" destId="{DDBF3A72-4D5F-4A36-9814-8B0C6480D2CB}" srcOrd="2" destOrd="0" presId="urn:microsoft.com/office/officeart/2008/layout/VerticalCurvedList"/>
    <dgm:cxn modelId="{656EF76F-D039-4F4A-B266-8995F468F8DB}" type="presParOf" srcId="{56BD821B-A678-4D88-9B3C-BC221212D2E4}" destId="{E6C401E2-49F3-4E1D-B94A-BC23F2D28950}" srcOrd="3" destOrd="0" presId="urn:microsoft.com/office/officeart/2008/layout/VerticalCurvedList"/>
    <dgm:cxn modelId="{AF8F6C1D-87DA-4E02-A08E-3755B329A0C9}" type="presParOf" srcId="{57330D22-8335-48BA-9F26-F601C7A852D0}" destId="{DC175AE4-9C03-44DF-A365-7D1351C4F69F}" srcOrd="1" destOrd="0" presId="urn:microsoft.com/office/officeart/2008/layout/VerticalCurvedList"/>
    <dgm:cxn modelId="{C05E3502-A48A-4931-A28C-6DBACD81E4C2}" type="presParOf" srcId="{57330D22-8335-48BA-9F26-F601C7A852D0}" destId="{4BDB38A3-E3F0-4922-8579-5B2A27641BA1}" srcOrd="2" destOrd="0" presId="urn:microsoft.com/office/officeart/2008/layout/VerticalCurvedList"/>
    <dgm:cxn modelId="{F040B47A-6342-43F7-B025-3DB638BE12AE}" type="presParOf" srcId="{4BDB38A3-E3F0-4922-8579-5B2A27641BA1}" destId="{28EA23F2-13F1-468B-87B1-B49168B36BE7}" srcOrd="0" destOrd="0" presId="urn:microsoft.com/office/officeart/2008/layout/VerticalCurvedList"/>
    <dgm:cxn modelId="{622AEEFA-ABAF-466E-8A55-EE01B7A73E3E}" type="presParOf" srcId="{57330D22-8335-48BA-9F26-F601C7A852D0}" destId="{42D93432-6BA6-4975-87BA-45598F2D18CD}" srcOrd="3" destOrd="0" presId="urn:microsoft.com/office/officeart/2008/layout/VerticalCurvedList"/>
    <dgm:cxn modelId="{445FC508-6D24-42D1-9398-D7E01082AC3A}" type="presParOf" srcId="{57330D22-8335-48BA-9F26-F601C7A852D0}" destId="{F421DA9A-A434-4EDB-A1E9-AEFBAE74046A}" srcOrd="4" destOrd="0" presId="urn:microsoft.com/office/officeart/2008/layout/VerticalCurvedList"/>
    <dgm:cxn modelId="{848165C5-E031-43E4-8B65-E5B49EC4A97D}" type="presParOf" srcId="{F421DA9A-A434-4EDB-A1E9-AEFBAE74046A}" destId="{DF2FD934-930A-4718-B329-3A0DB9876B42}" srcOrd="0" destOrd="0" presId="urn:microsoft.com/office/officeart/2008/layout/VerticalCurvedList"/>
    <dgm:cxn modelId="{2ACF38DF-43BE-4F52-ABED-612672DD157C}" type="presParOf" srcId="{57330D22-8335-48BA-9F26-F601C7A852D0}" destId="{EE3BEEB5-CD78-4D13-BF57-C24D242FC09F}" srcOrd="5" destOrd="0" presId="urn:microsoft.com/office/officeart/2008/layout/VerticalCurvedList"/>
    <dgm:cxn modelId="{724ED94A-5B42-4409-AD69-310BE0763A98}" type="presParOf" srcId="{57330D22-8335-48BA-9F26-F601C7A852D0}" destId="{9BE94854-64AC-4024-8B37-1AF5AD28CD32}" srcOrd="6" destOrd="0" presId="urn:microsoft.com/office/officeart/2008/layout/VerticalCurvedList"/>
    <dgm:cxn modelId="{C4482880-7AF3-4D53-A132-64DABAB2CE35}" type="presParOf" srcId="{9BE94854-64AC-4024-8B37-1AF5AD28CD32}" destId="{DA591527-4F36-457E-8F41-1233E58B5B9F}" srcOrd="0" destOrd="0" presId="urn:microsoft.com/office/officeart/2008/layout/VerticalCurvedList"/>
    <dgm:cxn modelId="{99175BE6-7C15-4F3D-9D66-08A3E68858C6}" type="presParOf" srcId="{57330D22-8335-48BA-9F26-F601C7A852D0}" destId="{18794F06-2B14-4336-B739-51E2390768CF}" srcOrd="7" destOrd="0" presId="urn:microsoft.com/office/officeart/2008/layout/VerticalCurvedList"/>
    <dgm:cxn modelId="{78FD27D2-AE4E-4D5B-B34C-021650D6EC7D}" type="presParOf" srcId="{57330D22-8335-48BA-9F26-F601C7A852D0}" destId="{4FB539C6-C11E-44ED-AA28-C9D1FC9FCFED}" srcOrd="8" destOrd="0" presId="urn:microsoft.com/office/officeart/2008/layout/VerticalCurvedList"/>
    <dgm:cxn modelId="{C7FFA0E1-E151-40BB-8B74-C6BF9A9506E2}" type="presParOf" srcId="{4FB539C6-C11E-44ED-AA28-C9D1FC9FCFED}" destId="{79E64435-4EAA-4F06-A6F9-1D7FE99608F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DEF03A9-AFAB-46AD-B49E-71BFC90B5046}"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C4E4CB01-B558-4E3E-987E-0622AA4C2002}">
      <dgm:prSet phldrT="[Text]"/>
      <dgm:spPr/>
      <dgm:t>
        <a:bodyPr/>
        <a:lstStyle/>
        <a:p>
          <a:r>
            <a:rPr lang="en-US" dirty="0" smtClean="0"/>
            <a:t>Enjoys freedom at work</a:t>
          </a:r>
          <a:endParaRPr lang="en-US" dirty="0"/>
        </a:p>
      </dgm:t>
    </dgm:pt>
    <dgm:pt modelId="{AC34CBCA-16A7-41DA-8974-1E2B1ADCECFF}" type="parTrans" cxnId="{5F18E987-465A-425A-8F01-E1728188ADE1}">
      <dgm:prSet/>
      <dgm:spPr/>
      <dgm:t>
        <a:bodyPr/>
        <a:lstStyle/>
        <a:p>
          <a:endParaRPr lang="en-US"/>
        </a:p>
      </dgm:t>
    </dgm:pt>
    <dgm:pt modelId="{60269EF3-CA09-4CAF-AF7A-7BA018248593}" type="sibTrans" cxnId="{5F18E987-465A-425A-8F01-E1728188ADE1}">
      <dgm:prSet/>
      <dgm:spPr/>
      <dgm:t>
        <a:bodyPr/>
        <a:lstStyle/>
        <a:p>
          <a:endParaRPr lang="en-US"/>
        </a:p>
      </dgm:t>
    </dgm:pt>
    <dgm:pt modelId="{671FB3B3-144B-4623-8928-872CFA826C23}">
      <dgm:prSet phldrT="[Text]"/>
      <dgm:spPr/>
      <dgm:t>
        <a:bodyPr/>
        <a:lstStyle/>
        <a:p>
          <a:r>
            <a:rPr lang="en-US" dirty="0" smtClean="0"/>
            <a:t>Incorporates technology into work</a:t>
          </a:r>
          <a:endParaRPr lang="en-US" dirty="0"/>
        </a:p>
      </dgm:t>
    </dgm:pt>
    <dgm:pt modelId="{D0181204-64F7-4872-90FF-0E48A2C88812}" type="parTrans" cxnId="{B87A2C30-E6AF-4617-BDC9-00E0C218178A}">
      <dgm:prSet/>
      <dgm:spPr/>
      <dgm:t>
        <a:bodyPr/>
        <a:lstStyle/>
        <a:p>
          <a:endParaRPr lang="en-US"/>
        </a:p>
      </dgm:t>
    </dgm:pt>
    <dgm:pt modelId="{DA5849D6-90E9-4E87-8467-32B331F7D627}" type="sibTrans" cxnId="{B87A2C30-E6AF-4617-BDC9-00E0C218178A}">
      <dgm:prSet/>
      <dgm:spPr/>
      <dgm:t>
        <a:bodyPr/>
        <a:lstStyle/>
        <a:p>
          <a:endParaRPr lang="en-US"/>
        </a:p>
      </dgm:t>
    </dgm:pt>
    <dgm:pt modelId="{B94B99AF-3C9D-41A4-A71B-DED4131246DC}">
      <dgm:prSet phldrT="[Text]"/>
      <dgm:spPr/>
      <dgm:t>
        <a:bodyPr/>
        <a:lstStyle/>
        <a:p>
          <a:r>
            <a:rPr lang="en-US" dirty="0" smtClean="0"/>
            <a:t>Adapt well to change</a:t>
          </a:r>
          <a:endParaRPr lang="en-US" dirty="0"/>
        </a:p>
      </dgm:t>
    </dgm:pt>
    <dgm:pt modelId="{7E77447E-C671-4234-A9E7-E49EF9843CC7}" type="parTrans" cxnId="{307EE0C6-DB21-4602-B7ED-4CD618713C89}">
      <dgm:prSet/>
      <dgm:spPr/>
      <dgm:t>
        <a:bodyPr/>
        <a:lstStyle/>
        <a:p>
          <a:endParaRPr lang="en-US"/>
        </a:p>
      </dgm:t>
    </dgm:pt>
    <dgm:pt modelId="{4351244D-F3E7-48CB-BA39-D1583CC016E6}" type="sibTrans" cxnId="{307EE0C6-DB21-4602-B7ED-4CD618713C89}">
      <dgm:prSet/>
      <dgm:spPr/>
      <dgm:t>
        <a:bodyPr/>
        <a:lstStyle/>
        <a:p>
          <a:endParaRPr lang="en-US"/>
        </a:p>
      </dgm:t>
    </dgm:pt>
    <dgm:pt modelId="{515E0BC4-0101-4CE2-B457-4AEC3D235A36}" type="pres">
      <dgm:prSet presAssocID="{6DEF03A9-AFAB-46AD-B49E-71BFC90B5046}" presName="Name0" presStyleCnt="0">
        <dgm:presLayoutVars>
          <dgm:dir/>
          <dgm:animLvl val="lvl"/>
          <dgm:resizeHandles/>
        </dgm:presLayoutVars>
      </dgm:prSet>
      <dgm:spPr/>
      <dgm:t>
        <a:bodyPr/>
        <a:lstStyle/>
        <a:p>
          <a:endParaRPr lang="en-US"/>
        </a:p>
      </dgm:t>
    </dgm:pt>
    <dgm:pt modelId="{64A68B91-5E15-4173-A16E-87DD842F3DCC}" type="pres">
      <dgm:prSet presAssocID="{C4E4CB01-B558-4E3E-987E-0622AA4C2002}" presName="linNode" presStyleCnt="0"/>
      <dgm:spPr/>
    </dgm:pt>
    <dgm:pt modelId="{927AE836-A812-41A4-AD0F-663B84BFACDF}" type="pres">
      <dgm:prSet presAssocID="{C4E4CB01-B558-4E3E-987E-0622AA4C2002}" presName="parentShp" presStyleLbl="node1" presStyleIdx="0" presStyleCnt="3" custScaleX="285313">
        <dgm:presLayoutVars>
          <dgm:bulletEnabled val="1"/>
        </dgm:presLayoutVars>
      </dgm:prSet>
      <dgm:spPr/>
      <dgm:t>
        <a:bodyPr/>
        <a:lstStyle/>
        <a:p>
          <a:endParaRPr lang="en-US"/>
        </a:p>
      </dgm:t>
    </dgm:pt>
    <dgm:pt modelId="{5DC8B663-8DF5-41A0-9996-EE3105D1E637}" type="pres">
      <dgm:prSet presAssocID="{C4E4CB01-B558-4E3E-987E-0622AA4C2002}" presName="childShp" presStyleLbl="bgAccFollowNode1" presStyleIdx="0" presStyleCnt="3">
        <dgm:presLayoutVars>
          <dgm:bulletEnabled val="1"/>
        </dgm:presLayoutVars>
      </dgm:prSet>
      <dgm:spPr/>
      <dgm:t>
        <a:bodyPr/>
        <a:lstStyle/>
        <a:p>
          <a:endParaRPr lang="en-US"/>
        </a:p>
      </dgm:t>
    </dgm:pt>
    <dgm:pt modelId="{75F9F971-A299-461B-8E9F-F0897F59FEC5}" type="pres">
      <dgm:prSet presAssocID="{60269EF3-CA09-4CAF-AF7A-7BA018248593}" presName="spacing" presStyleCnt="0"/>
      <dgm:spPr/>
    </dgm:pt>
    <dgm:pt modelId="{AECA0893-1A6B-40B6-87CF-2C4052E11F94}" type="pres">
      <dgm:prSet presAssocID="{671FB3B3-144B-4623-8928-872CFA826C23}" presName="linNode" presStyleCnt="0"/>
      <dgm:spPr/>
    </dgm:pt>
    <dgm:pt modelId="{DB8721BA-8F26-4E04-9C04-F619AF7BEE2F}" type="pres">
      <dgm:prSet presAssocID="{671FB3B3-144B-4623-8928-872CFA826C23}" presName="parentShp" presStyleLbl="node1" presStyleIdx="1" presStyleCnt="3" custScaleX="285313">
        <dgm:presLayoutVars>
          <dgm:bulletEnabled val="1"/>
        </dgm:presLayoutVars>
      </dgm:prSet>
      <dgm:spPr/>
      <dgm:t>
        <a:bodyPr/>
        <a:lstStyle/>
        <a:p>
          <a:endParaRPr lang="en-US"/>
        </a:p>
      </dgm:t>
    </dgm:pt>
    <dgm:pt modelId="{02E3FDF9-894A-461F-B8EB-DDE230C2FF3B}" type="pres">
      <dgm:prSet presAssocID="{671FB3B3-144B-4623-8928-872CFA826C23}" presName="childShp" presStyleLbl="bgAccFollowNode1" presStyleIdx="1" presStyleCnt="3">
        <dgm:presLayoutVars>
          <dgm:bulletEnabled val="1"/>
        </dgm:presLayoutVars>
      </dgm:prSet>
      <dgm:spPr/>
    </dgm:pt>
    <dgm:pt modelId="{2EF35851-6CED-4898-95C9-63B1C6C5A3E9}" type="pres">
      <dgm:prSet presAssocID="{DA5849D6-90E9-4E87-8467-32B331F7D627}" presName="spacing" presStyleCnt="0"/>
      <dgm:spPr/>
    </dgm:pt>
    <dgm:pt modelId="{10458FC3-7A3D-4F36-A284-A12109FEDD2F}" type="pres">
      <dgm:prSet presAssocID="{B94B99AF-3C9D-41A4-A71B-DED4131246DC}" presName="linNode" presStyleCnt="0"/>
      <dgm:spPr/>
    </dgm:pt>
    <dgm:pt modelId="{A1457E6F-5E7A-4678-85B5-7C0E678F9666}" type="pres">
      <dgm:prSet presAssocID="{B94B99AF-3C9D-41A4-A71B-DED4131246DC}" presName="parentShp" presStyleLbl="node1" presStyleIdx="2" presStyleCnt="3" custScaleX="285313">
        <dgm:presLayoutVars>
          <dgm:bulletEnabled val="1"/>
        </dgm:presLayoutVars>
      </dgm:prSet>
      <dgm:spPr/>
      <dgm:t>
        <a:bodyPr/>
        <a:lstStyle/>
        <a:p>
          <a:endParaRPr lang="en-US"/>
        </a:p>
      </dgm:t>
    </dgm:pt>
    <dgm:pt modelId="{C3525F1A-A5E3-427B-B268-0C50B916C6B0}" type="pres">
      <dgm:prSet presAssocID="{B94B99AF-3C9D-41A4-A71B-DED4131246DC}" presName="childShp" presStyleLbl="bgAccFollowNode1" presStyleIdx="2" presStyleCnt="3">
        <dgm:presLayoutVars>
          <dgm:bulletEnabled val="1"/>
        </dgm:presLayoutVars>
      </dgm:prSet>
      <dgm:spPr/>
    </dgm:pt>
  </dgm:ptLst>
  <dgm:cxnLst>
    <dgm:cxn modelId="{486CF4CF-8987-427E-A869-C539EA64A3C4}" type="presOf" srcId="{C4E4CB01-B558-4E3E-987E-0622AA4C2002}" destId="{927AE836-A812-41A4-AD0F-663B84BFACDF}" srcOrd="0" destOrd="0" presId="urn:microsoft.com/office/officeart/2005/8/layout/vList6"/>
    <dgm:cxn modelId="{B87A2C30-E6AF-4617-BDC9-00E0C218178A}" srcId="{6DEF03A9-AFAB-46AD-B49E-71BFC90B5046}" destId="{671FB3B3-144B-4623-8928-872CFA826C23}" srcOrd="1" destOrd="0" parTransId="{D0181204-64F7-4872-90FF-0E48A2C88812}" sibTransId="{DA5849D6-90E9-4E87-8467-32B331F7D627}"/>
    <dgm:cxn modelId="{E2B8A7EB-54E9-4F35-AEAD-4C72F1B653D7}" type="presOf" srcId="{6DEF03A9-AFAB-46AD-B49E-71BFC90B5046}" destId="{515E0BC4-0101-4CE2-B457-4AEC3D235A36}" srcOrd="0" destOrd="0" presId="urn:microsoft.com/office/officeart/2005/8/layout/vList6"/>
    <dgm:cxn modelId="{5F18E987-465A-425A-8F01-E1728188ADE1}" srcId="{6DEF03A9-AFAB-46AD-B49E-71BFC90B5046}" destId="{C4E4CB01-B558-4E3E-987E-0622AA4C2002}" srcOrd="0" destOrd="0" parTransId="{AC34CBCA-16A7-41DA-8974-1E2B1ADCECFF}" sibTransId="{60269EF3-CA09-4CAF-AF7A-7BA018248593}"/>
    <dgm:cxn modelId="{75252F13-E535-4F3C-BA44-E329AEA64AE7}" type="presOf" srcId="{671FB3B3-144B-4623-8928-872CFA826C23}" destId="{DB8721BA-8F26-4E04-9C04-F619AF7BEE2F}" srcOrd="0" destOrd="0" presId="urn:microsoft.com/office/officeart/2005/8/layout/vList6"/>
    <dgm:cxn modelId="{98AEAD2F-B6C0-4EDD-96B0-9253CB919BCB}" type="presOf" srcId="{B94B99AF-3C9D-41A4-A71B-DED4131246DC}" destId="{A1457E6F-5E7A-4678-85B5-7C0E678F9666}" srcOrd="0" destOrd="0" presId="urn:microsoft.com/office/officeart/2005/8/layout/vList6"/>
    <dgm:cxn modelId="{307EE0C6-DB21-4602-B7ED-4CD618713C89}" srcId="{6DEF03A9-AFAB-46AD-B49E-71BFC90B5046}" destId="{B94B99AF-3C9D-41A4-A71B-DED4131246DC}" srcOrd="2" destOrd="0" parTransId="{7E77447E-C671-4234-A9E7-E49EF9843CC7}" sibTransId="{4351244D-F3E7-48CB-BA39-D1583CC016E6}"/>
    <dgm:cxn modelId="{404205F9-41A1-4F00-B82A-21A3F138D41C}" type="presParOf" srcId="{515E0BC4-0101-4CE2-B457-4AEC3D235A36}" destId="{64A68B91-5E15-4173-A16E-87DD842F3DCC}" srcOrd="0" destOrd="0" presId="urn:microsoft.com/office/officeart/2005/8/layout/vList6"/>
    <dgm:cxn modelId="{AFEFA4F4-9299-4A6D-8BDC-325C0AC65B3B}" type="presParOf" srcId="{64A68B91-5E15-4173-A16E-87DD842F3DCC}" destId="{927AE836-A812-41A4-AD0F-663B84BFACDF}" srcOrd="0" destOrd="0" presId="urn:microsoft.com/office/officeart/2005/8/layout/vList6"/>
    <dgm:cxn modelId="{23231C9C-520E-4B4A-BAC3-72829DB56814}" type="presParOf" srcId="{64A68B91-5E15-4173-A16E-87DD842F3DCC}" destId="{5DC8B663-8DF5-41A0-9996-EE3105D1E637}" srcOrd="1" destOrd="0" presId="urn:microsoft.com/office/officeart/2005/8/layout/vList6"/>
    <dgm:cxn modelId="{18540B73-7F42-4BFD-A788-7C7E5736B2FF}" type="presParOf" srcId="{515E0BC4-0101-4CE2-B457-4AEC3D235A36}" destId="{75F9F971-A299-461B-8E9F-F0897F59FEC5}" srcOrd="1" destOrd="0" presId="urn:microsoft.com/office/officeart/2005/8/layout/vList6"/>
    <dgm:cxn modelId="{9EBDADA8-D628-4006-BF4D-07C6FDC0FFDD}" type="presParOf" srcId="{515E0BC4-0101-4CE2-B457-4AEC3D235A36}" destId="{AECA0893-1A6B-40B6-87CF-2C4052E11F94}" srcOrd="2" destOrd="0" presId="urn:microsoft.com/office/officeart/2005/8/layout/vList6"/>
    <dgm:cxn modelId="{3E75F3CC-CD20-47F6-98CE-8588E646A3A9}" type="presParOf" srcId="{AECA0893-1A6B-40B6-87CF-2C4052E11F94}" destId="{DB8721BA-8F26-4E04-9C04-F619AF7BEE2F}" srcOrd="0" destOrd="0" presId="urn:microsoft.com/office/officeart/2005/8/layout/vList6"/>
    <dgm:cxn modelId="{812306EC-B4A9-4806-9E6D-BD17C01ED24F}" type="presParOf" srcId="{AECA0893-1A6B-40B6-87CF-2C4052E11F94}" destId="{02E3FDF9-894A-461F-B8EB-DDE230C2FF3B}" srcOrd="1" destOrd="0" presId="urn:microsoft.com/office/officeart/2005/8/layout/vList6"/>
    <dgm:cxn modelId="{38A79246-59E4-4B11-B44B-E63E79D5CC36}" type="presParOf" srcId="{515E0BC4-0101-4CE2-B457-4AEC3D235A36}" destId="{2EF35851-6CED-4898-95C9-63B1C6C5A3E9}" srcOrd="3" destOrd="0" presId="urn:microsoft.com/office/officeart/2005/8/layout/vList6"/>
    <dgm:cxn modelId="{16344FC9-B409-4B89-AF98-C54415BC8AF0}" type="presParOf" srcId="{515E0BC4-0101-4CE2-B457-4AEC3D235A36}" destId="{10458FC3-7A3D-4F36-A284-A12109FEDD2F}" srcOrd="4" destOrd="0" presId="urn:microsoft.com/office/officeart/2005/8/layout/vList6"/>
    <dgm:cxn modelId="{1AAFBF42-65A5-4341-8DB4-907C9141FFCD}" type="presParOf" srcId="{10458FC3-7A3D-4F36-A284-A12109FEDD2F}" destId="{A1457E6F-5E7A-4678-85B5-7C0E678F9666}" srcOrd="0" destOrd="0" presId="urn:microsoft.com/office/officeart/2005/8/layout/vList6"/>
    <dgm:cxn modelId="{BA36C26A-E830-4926-820D-E196FDFA6B38}" type="presParOf" srcId="{10458FC3-7A3D-4F36-A284-A12109FEDD2F}" destId="{C3525F1A-A5E3-427B-B268-0C50B916C6B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E502B8C-FCE0-4D41-B316-1241AA194A2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A4F309C-FAA9-4A8C-BB42-EED82E4DDE7A}">
      <dgm:prSet phldrT="[Text]"/>
      <dgm:spPr/>
      <dgm:t>
        <a:bodyPr/>
        <a:lstStyle/>
        <a:p>
          <a:r>
            <a:rPr lang="en-US" dirty="0" smtClean="0"/>
            <a:t>Deborah sighed as she felt her anxiety level rise</a:t>
          </a:r>
          <a:endParaRPr lang="en-US" dirty="0"/>
        </a:p>
      </dgm:t>
    </dgm:pt>
    <dgm:pt modelId="{93DF6371-E8E1-4D54-9A60-245419C5829C}" type="parTrans" cxnId="{AB05AFF8-D1D5-4BB3-B8C9-00AEA806D9F9}">
      <dgm:prSet/>
      <dgm:spPr/>
      <dgm:t>
        <a:bodyPr/>
        <a:lstStyle/>
        <a:p>
          <a:endParaRPr lang="en-US"/>
        </a:p>
      </dgm:t>
    </dgm:pt>
    <dgm:pt modelId="{051876A3-D611-42CA-BF79-ACC63FE4EE2E}" type="sibTrans" cxnId="{AB05AFF8-D1D5-4BB3-B8C9-00AEA806D9F9}">
      <dgm:prSet/>
      <dgm:spPr/>
      <dgm:t>
        <a:bodyPr/>
        <a:lstStyle/>
        <a:p>
          <a:endParaRPr lang="en-US"/>
        </a:p>
      </dgm:t>
    </dgm:pt>
    <dgm:pt modelId="{C372D5C6-8FE6-4379-B41B-7A3E02BC2433}">
      <dgm:prSet phldrT="[Text]"/>
      <dgm:spPr/>
      <dgm:t>
        <a:bodyPr/>
        <a:lstStyle/>
        <a:p>
          <a:r>
            <a:rPr lang="en-US" dirty="0" smtClean="0"/>
            <a:t>Stephanie kept saying that she was ‘almost done’ of the reports</a:t>
          </a:r>
          <a:endParaRPr lang="en-US" dirty="0"/>
        </a:p>
      </dgm:t>
    </dgm:pt>
    <dgm:pt modelId="{3C7F2AEC-AFD3-40F6-8A26-2B53F7E7776C}" type="parTrans" cxnId="{14F01973-85B5-4CB6-9ECB-484FB467A874}">
      <dgm:prSet/>
      <dgm:spPr/>
      <dgm:t>
        <a:bodyPr/>
        <a:lstStyle/>
        <a:p>
          <a:endParaRPr lang="en-US"/>
        </a:p>
      </dgm:t>
    </dgm:pt>
    <dgm:pt modelId="{3B44064B-4CF5-49D3-AC9D-68DF19997291}" type="sibTrans" cxnId="{14F01973-85B5-4CB6-9ECB-484FB467A874}">
      <dgm:prSet/>
      <dgm:spPr/>
      <dgm:t>
        <a:bodyPr/>
        <a:lstStyle/>
        <a:p>
          <a:endParaRPr lang="en-US"/>
        </a:p>
      </dgm:t>
    </dgm:pt>
    <dgm:pt modelId="{4B2BE4DC-D46D-44AC-B25C-0EB5BBE38344}">
      <dgm:prSet phldrT="[Text]"/>
      <dgm:spPr/>
      <dgm:t>
        <a:bodyPr/>
        <a:lstStyle/>
        <a:p>
          <a:r>
            <a:rPr lang="en-US" dirty="0" smtClean="0"/>
            <a:t>Deborah walked past Stephanie’s cubicle and almost said something</a:t>
          </a:r>
          <a:endParaRPr lang="en-US" dirty="0"/>
        </a:p>
      </dgm:t>
    </dgm:pt>
    <dgm:pt modelId="{77B91226-44C4-4487-85D3-17C5C26FDBF2}" type="parTrans" cxnId="{3A9EAE69-1316-4031-A5BC-54BE941CCE6C}">
      <dgm:prSet/>
      <dgm:spPr/>
      <dgm:t>
        <a:bodyPr/>
        <a:lstStyle/>
        <a:p>
          <a:endParaRPr lang="en-US"/>
        </a:p>
      </dgm:t>
    </dgm:pt>
    <dgm:pt modelId="{A779FBF2-3EEC-48BF-B0AA-DA805FA491F7}" type="sibTrans" cxnId="{3A9EAE69-1316-4031-A5BC-54BE941CCE6C}">
      <dgm:prSet/>
      <dgm:spPr/>
      <dgm:t>
        <a:bodyPr/>
        <a:lstStyle/>
        <a:p>
          <a:endParaRPr lang="en-US"/>
        </a:p>
      </dgm:t>
    </dgm:pt>
    <dgm:pt modelId="{69FEAB4F-CCF7-47F2-ADDC-B9E29100F41D}">
      <dgm:prSet phldrT="[Text]"/>
      <dgm:spPr/>
      <dgm:t>
        <a:bodyPr/>
        <a:lstStyle/>
        <a:p>
          <a:r>
            <a:rPr lang="en-US" dirty="0" smtClean="0"/>
            <a:t>Deborah returned to her office, and opened her email. Like magic, there it was</a:t>
          </a:r>
          <a:endParaRPr lang="en-US" dirty="0"/>
        </a:p>
      </dgm:t>
    </dgm:pt>
    <dgm:pt modelId="{121D19B5-A689-40D7-BD86-504A839DB4D1}" type="parTrans" cxnId="{C2AE08C9-ADA0-4E9A-BAB4-5AC5DEA6EAE5}">
      <dgm:prSet/>
      <dgm:spPr/>
      <dgm:t>
        <a:bodyPr/>
        <a:lstStyle/>
        <a:p>
          <a:endParaRPr lang="en-US"/>
        </a:p>
      </dgm:t>
    </dgm:pt>
    <dgm:pt modelId="{B410C94D-0CAE-4EAA-8738-D3E7329AD673}" type="sibTrans" cxnId="{C2AE08C9-ADA0-4E9A-BAB4-5AC5DEA6EAE5}">
      <dgm:prSet/>
      <dgm:spPr/>
      <dgm:t>
        <a:bodyPr/>
        <a:lstStyle/>
        <a:p>
          <a:endParaRPr lang="en-US"/>
        </a:p>
      </dgm:t>
    </dgm:pt>
    <dgm:pt modelId="{2EB461F8-9444-40AB-8364-D82D464B143C}" type="pres">
      <dgm:prSet presAssocID="{BE502B8C-FCE0-4D41-B316-1241AA194A24}" presName="layout" presStyleCnt="0">
        <dgm:presLayoutVars>
          <dgm:chMax/>
          <dgm:chPref/>
          <dgm:dir/>
          <dgm:animOne val="branch"/>
          <dgm:animLvl val="lvl"/>
          <dgm:resizeHandles/>
        </dgm:presLayoutVars>
      </dgm:prSet>
      <dgm:spPr/>
      <dgm:t>
        <a:bodyPr/>
        <a:lstStyle/>
        <a:p>
          <a:endParaRPr lang="en-US"/>
        </a:p>
      </dgm:t>
    </dgm:pt>
    <dgm:pt modelId="{5347FBF9-E342-4A07-82EE-466C26A05F12}" type="pres">
      <dgm:prSet presAssocID="{AA4F309C-FAA9-4A8C-BB42-EED82E4DDE7A}" presName="root" presStyleCnt="0">
        <dgm:presLayoutVars>
          <dgm:chMax/>
          <dgm:chPref val="4"/>
        </dgm:presLayoutVars>
      </dgm:prSet>
      <dgm:spPr/>
    </dgm:pt>
    <dgm:pt modelId="{43BF8708-91F9-4D4D-8A92-6719B909E587}" type="pres">
      <dgm:prSet presAssocID="{AA4F309C-FAA9-4A8C-BB42-EED82E4DDE7A}" presName="rootComposite" presStyleCnt="0">
        <dgm:presLayoutVars/>
      </dgm:prSet>
      <dgm:spPr/>
    </dgm:pt>
    <dgm:pt modelId="{192ED00D-DABE-4F19-9575-2B02FF078DDF}" type="pres">
      <dgm:prSet presAssocID="{AA4F309C-FAA9-4A8C-BB42-EED82E4DDE7A}" presName="rootText" presStyleLbl="node0" presStyleIdx="0" presStyleCnt="1">
        <dgm:presLayoutVars>
          <dgm:chMax/>
          <dgm:chPref val="4"/>
        </dgm:presLayoutVars>
      </dgm:prSet>
      <dgm:spPr/>
      <dgm:t>
        <a:bodyPr/>
        <a:lstStyle/>
        <a:p>
          <a:endParaRPr lang="en-US"/>
        </a:p>
      </dgm:t>
    </dgm:pt>
    <dgm:pt modelId="{176A8E15-E973-4861-B174-61DB37F0A468}" type="pres">
      <dgm:prSet presAssocID="{AA4F309C-FAA9-4A8C-BB42-EED82E4DDE7A}" presName="childShape" presStyleCnt="0">
        <dgm:presLayoutVars>
          <dgm:chMax val="0"/>
          <dgm:chPref val="0"/>
        </dgm:presLayoutVars>
      </dgm:prSet>
      <dgm:spPr/>
    </dgm:pt>
    <dgm:pt modelId="{CEDB48FF-D9A3-4388-8FF6-32B10DE76AD3}" type="pres">
      <dgm:prSet presAssocID="{C372D5C6-8FE6-4379-B41B-7A3E02BC2433}" presName="childComposite" presStyleCnt="0">
        <dgm:presLayoutVars>
          <dgm:chMax val="0"/>
          <dgm:chPref val="0"/>
        </dgm:presLayoutVars>
      </dgm:prSet>
      <dgm:spPr/>
    </dgm:pt>
    <dgm:pt modelId="{2E755986-4E25-4684-A228-68A8349D5F1C}" type="pres">
      <dgm:prSet presAssocID="{C372D5C6-8FE6-4379-B41B-7A3E02BC2433}" presName="Image" presStyleLbl="node1" presStyleIdx="0" presStyleCnt="3"/>
      <dgm:spPr>
        <a:solidFill>
          <a:schemeClr val="accent2">
            <a:hueOff val="0"/>
            <a:satOff val="0"/>
            <a:lumOff val="0"/>
          </a:schemeClr>
        </a:solidFill>
      </dgm:spPr>
    </dgm:pt>
    <dgm:pt modelId="{4014285A-827F-42A4-8070-FC30330F077D}" type="pres">
      <dgm:prSet presAssocID="{C372D5C6-8FE6-4379-B41B-7A3E02BC2433}" presName="childText" presStyleLbl="lnNode1" presStyleIdx="0" presStyleCnt="3">
        <dgm:presLayoutVars>
          <dgm:chMax val="0"/>
          <dgm:chPref val="0"/>
          <dgm:bulletEnabled val="1"/>
        </dgm:presLayoutVars>
      </dgm:prSet>
      <dgm:spPr/>
      <dgm:t>
        <a:bodyPr/>
        <a:lstStyle/>
        <a:p>
          <a:endParaRPr lang="en-US"/>
        </a:p>
      </dgm:t>
    </dgm:pt>
    <dgm:pt modelId="{270A6179-B2E0-4C50-B427-66C3A2B47B14}" type="pres">
      <dgm:prSet presAssocID="{4B2BE4DC-D46D-44AC-B25C-0EB5BBE38344}" presName="childComposite" presStyleCnt="0">
        <dgm:presLayoutVars>
          <dgm:chMax val="0"/>
          <dgm:chPref val="0"/>
        </dgm:presLayoutVars>
      </dgm:prSet>
      <dgm:spPr/>
    </dgm:pt>
    <dgm:pt modelId="{6E00E9AB-2A43-4FC7-9673-4E48B1511169}" type="pres">
      <dgm:prSet presAssocID="{4B2BE4DC-D46D-44AC-B25C-0EB5BBE38344}" presName="Image" presStyleLbl="node1" presStyleIdx="1" presStyleCnt="3"/>
      <dgm:spPr>
        <a:solidFill>
          <a:schemeClr val="accent3">
            <a:hueOff val="0"/>
            <a:satOff val="0"/>
            <a:lumOff val="0"/>
          </a:schemeClr>
        </a:solidFill>
      </dgm:spPr>
    </dgm:pt>
    <dgm:pt modelId="{DEF8CCB0-3F2D-4878-BF79-FBA05CE12988}" type="pres">
      <dgm:prSet presAssocID="{4B2BE4DC-D46D-44AC-B25C-0EB5BBE38344}" presName="childText" presStyleLbl="lnNode1" presStyleIdx="1" presStyleCnt="3">
        <dgm:presLayoutVars>
          <dgm:chMax val="0"/>
          <dgm:chPref val="0"/>
          <dgm:bulletEnabled val="1"/>
        </dgm:presLayoutVars>
      </dgm:prSet>
      <dgm:spPr/>
      <dgm:t>
        <a:bodyPr/>
        <a:lstStyle/>
        <a:p>
          <a:endParaRPr lang="en-US"/>
        </a:p>
      </dgm:t>
    </dgm:pt>
    <dgm:pt modelId="{A0E92448-95CD-4485-BF4C-0E31685B136F}" type="pres">
      <dgm:prSet presAssocID="{69FEAB4F-CCF7-47F2-ADDC-B9E29100F41D}" presName="childComposite" presStyleCnt="0">
        <dgm:presLayoutVars>
          <dgm:chMax val="0"/>
          <dgm:chPref val="0"/>
        </dgm:presLayoutVars>
      </dgm:prSet>
      <dgm:spPr/>
    </dgm:pt>
    <dgm:pt modelId="{39C77441-0526-4885-8482-919F4F432D05}" type="pres">
      <dgm:prSet presAssocID="{69FEAB4F-CCF7-47F2-ADDC-B9E29100F41D}" presName="Image" presStyleLbl="node1" presStyleIdx="2" presStyleCnt="3"/>
      <dgm:spPr>
        <a:solidFill>
          <a:schemeClr val="accent4">
            <a:hueOff val="0"/>
            <a:satOff val="0"/>
            <a:lumOff val="0"/>
          </a:schemeClr>
        </a:solidFill>
      </dgm:spPr>
    </dgm:pt>
    <dgm:pt modelId="{2D49CAFB-F503-4F1D-9E45-F978819DBF0E}" type="pres">
      <dgm:prSet presAssocID="{69FEAB4F-CCF7-47F2-ADDC-B9E29100F41D}" presName="childText" presStyleLbl="lnNode1" presStyleIdx="2" presStyleCnt="3">
        <dgm:presLayoutVars>
          <dgm:chMax val="0"/>
          <dgm:chPref val="0"/>
          <dgm:bulletEnabled val="1"/>
        </dgm:presLayoutVars>
      </dgm:prSet>
      <dgm:spPr/>
      <dgm:t>
        <a:bodyPr/>
        <a:lstStyle/>
        <a:p>
          <a:endParaRPr lang="en-US"/>
        </a:p>
      </dgm:t>
    </dgm:pt>
  </dgm:ptLst>
  <dgm:cxnLst>
    <dgm:cxn modelId="{14F01973-85B5-4CB6-9ECB-484FB467A874}" srcId="{AA4F309C-FAA9-4A8C-BB42-EED82E4DDE7A}" destId="{C372D5C6-8FE6-4379-B41B-7A3E02BC2433}" srcOrd="0" destOrd="0" parTransId="{3C7F2AEC-AFD3-40F6-8A26-2B53F7E7776C}" sibTransId="{3B44064B-4CF5-49D3-AC9D-68DF19997291}"/>
    <dgm:cxn modelId="{3A9EAE69-1316-4031-A5BC-54BE941CCE6C}" srcId="{AA4F309C-FAA9-4A8C-BB42-EED82E4DDE7A}" destId="{4B2BE4DC-D46D-44AC-B25C-0EB5BBE38344}" srcOrd="1" destOrd="0" parTransId="{77B91226-44C4-4487-85D3-17C5C26FDBF2}" sibTransId="{A779FBF2-3EEC-48BF-B0AA-DA805FA491F7}"/>
    <dgm:cxn modelId="{AB05AFF8-D1D5-4BB3-B8C9-00AEA806D9F9}" srcId="{BE502B8C-FCE0-4D41-B316-1241AA194A24}" destId="{AA4F309C-FAA9-4A8C-BB42-EED82E4DDE7A}" srcOrd="0" destOrd="0" parTransId="{93DF6371-E8E1-4D54-9A60-245419C5829C}" sibTransId="{051876A3-D611-42CA-BF79-ACC63FE4EE2E}"/>
    <dgm:cxn modelId="{C2AE08C9-ADA0-4E9A-BAB4-5AC5DEA6EAE5}" srcId="{AA4F309C-FAA9-4A8C-BB42-EED82E4DDE7A}" destId="{69FEAB4F-CCF7-47F2-ADDC-B9E29100F41D}" srcOrd="2" destOrd="0" parTransId="{121D19B5-A689-40D7-BD86-504A839DB4D1}" sibTransId="{B410C94D-0CAE-4EAA-8738-D3E7329AD673}"/>
    <dgm:cxn modelId="{17FD3C7E-565E-4ED8-9DB0-EA1E763057F5}" type="presOf" srcId="{69FEAB4F-CCF7-47F2-ADDC-B9E29100F41D}" destId="{2D49CAFB-F503-4F1D-9E45-F978819DBF0E}" srcOrd="0" destOrd="0" presId="urn:microsoft.com/office/officeart/2008/layout/PictureAccentList"/>
    <dgm:cxn modelId="{A7EB594D-23A6-4038-8773-69BBCA3A8D92}" type="presOf" srcId="{4B2BE4DC-D46D-44AC-B25C-0EB5BBE38344}" destId="{DEF8CCB0-3F2D-4878-BF79-FBA05CE12988}" srcOrd="0" destOrd="0" presId="urn:microsoft.com/office/officeart/2008/layout/PictureAccentList"/>
    <dgm:cxn modelId="{FDFA064A-F369-458D-8444-85FCFD826F8B}" type="presOf" srcId="{C372D5C6-8FE6-4379-B41B-7A3E02BC2433}" destId="{4014285A-827F-42A4-8070-FC30330F077D}" srcOrd="0" destOrd="0" presId="urn:microsoft.com/office/officeart/2008/layout/PictureAccentList"/>
    <dgm:cxn modelId="{EBF9D6BF-50F9-4438-A641-5C24EE514447}" type="presOf" srcId="{BE502B8C-FCE0-4D41-B316-1241AA194A24}" destId="{2EB461F8-9444-40AB-8364-D82D464B143C}" srcOrd="0" destOrd="0" presId="urn:microsoft.com/office/officeart/2008/layout/PictureAccentList"/>
    <dgm:cxn modelId="{56ADF893-F093-4655-8638-9F674E525BA8}" type="presOf" srcId="{AA4F309C-FAA9-4A8C-BB42-EED82E4DDE7A}" destId="{192ED00D-DABE-4F19-9575-2B02FF078DDF}" srcOrd="0" destOrd="0" presId="urn:microsoft.com/office/officeart/2008/layout/PictureAccentList"/>
    <dgm:cxn modelId="{DAD2C9DF-47AE-41B4-A9EE-23E8095F8919}" type="presParOf" srcId="{2EB461F8-9444-40AB-8364-D82D464B143C}" destId="{5347FBF9-E342-4A07-82EE-466C26A05F12}" srcOrd="0" destOrd="0" presId="urn:microsoft.com/office/officeart/2008/layout/PictureAccentList"/>
    <dgm:cxn modelId="{FFC0E21A-1272-4938-805C-15D9BE5E7D7E}" type="presParOf" srcId="{5347FBF9-E342-4A07-82EE-466C26A05F12}" destId="{43BF8708-91F9-4D4D-8A92-6719B909E587}" srcOrd="0" destOrd="0" presId="urn:microsoft.com/office/officeart/2008/layout/PictureAccentList"/>
    <dgm:cxn modelId="{11765358-2796-4E23-BFCD-62C3086A8949}" type="presParOf" srcId="{43BF8708-91F9-4D4D-8A92-6719B909E587}" destId="{192ED00D-DABE-4F19-9575-2B02FF078DDF}" srcOrd="0" destOrd="0" presId="urn:microsoft.com/office/officeart/2008/layout/PictureAccentList"/>
    <dgm:cxn modelId="{9D1E6C96-4A5C-4DE7-AE76-0AF2465689F6}" type="presParOf" srcId="{5347FBF9-E342-4A07-82EE-466C26A05F12}" destId="{176A8E15-E973-4861-B174-61DB37F0A468}" srcOrd="1" destOrd="0" presId="urn:microsoft.com/office/officeart/2008/layout/PictureAccentList"/>
    <dgm:cxn modelId="{56768CE4-C39A-4E24-91BD-D52ADBF34415}" type="presParOf" srcId="{176A8E15-E973-4861-B174-61DB37F0A468}" destId="{CEDB48FF-D9A3-4388-8FF6-32B10DE76AD3}" srcOrd="0" destOrd="0" presId="urn:microsoft.com/office/officeart/2008/layout/PictureAccentList"/>
    <dgm:cxn modelId="{93587192-E900-4AE1-A7DF-37AAE2B66CC5}" type="presParOf" srcId="{CEDB48FF-D9A3-4388-8FF6-32B10DE76AD3}" destId="{2E755986-4E25-4684-A228-68A8349D5F1C}" srcOrd="0" destOrd="0" presId="urn:microsoft.com/office/officeart/2008/layout/PictureAccentList"/>
    <dgm:cxn modelId="{31E180E1-6A34-418B-9443-93C2BAC717E1}" type="presParOf" srcId="{CEDB48FF-D9A3-4388-8FF6-32B10DE76AD3}" destId="{4014285A-827F-42A4-8070-FC30330F077D}" srcOrd="1" destOrd="0" presId="urn:microsoft.com/office/officeart/2008/layout/PictureAccentList"/>
    <dgm:cxn modelId="{6EA8BF1E-9440-423E-A7CC-60BA5A7B1D19}" type="presParOf" srcId="{176A8E15-E973-4861-B174-61DB37F0A468}" destId="{270A6179-B2E0-4C50-B427-66C3A2B47B14}" srcOrd="1" destOrd="0" presId="urn:microsoft.com/office/officeart/2008/layout/PictureAccentList"/>
    <dgm:cxn modelId="{FF6CA736-F4F3-4672-9B67-9EC425D761B0}" type="presParOf" srcId="{270A6179-B2E0-4C50-B427-66C3A2B47B14}" destId="{6E00E9AB-2A43-4FC7-9673-4E48B1511169}" srcOrd="0" destOrd="0" presId="urn:microsoft.com/office/officeart/2008/layout/PictureAccentList"/>
    <dgm:cxn modelId="{55C2D95F-9C2A-44E9-9FF1-51BDB4D6ABD6}" type="presParOf" srcId="{270A6179-B2E0-4C50-B427-66C3A2B47B14}" destId="{DEF8CCB0-3F2D-4878-BF79-FBA05CE12988}" srcOrd="1" destOrd="0" presId="urn:microsoft.com/office/officeart/2008/layout/PictureAccentList"/>
    <dgm:cxn modelId="{9B6FB455-16EF-4401-8FDD-9BEF909AC376}" type="presParOf" srcId="{176A8E15-E973-4861-B174-61DB37F0A468}" destId="{A0E92448-95CD-4485-BF4C-0E31685B136F}" srcOrd="2" destOrd="0" presId="urn:microsoft.com/office/officeart/2008/layout/PictureAccentList"/>
    <dgm:cxn modelId="{57FDF8E6-4F18-460F-A7AD-A6E068680298}" type="presParOf" srcId="{A0E92448-95CD-4485-BF4C-0E31685B136F}" destId="{39C77441-0526-4885-8482-919F4F432D05}" srcOrd="0" destOrd="0" presId="urn:microsoft.com/office/officeart/2008/layout/PictureAccentList"/>
    <dgm:cxn modelId="{2826228E-B538-48B2-AD3B-D195CB7DA80A}" type="presParOf" srcId="{A0E92448-95CD-4485-BF4C-0E31685B136F}" destId="{2D49CAFB-F503-4F1D-9E45-F978819DBF0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2C8BED9-8EF5-4FE3-A18A-9DBE4654683B}"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5464A0A1-21F1-46A0-9222-ECF0BCB1D1F0}">
      <dgm:prSet phldrT="[Text]"/>
      <dgm:spPr/>
      <dgm:t>
        <a:bodyPr/>
        <a:lstStyle/>
        <a:p>
          <a:r>
            <a:rPr lang="en-US" dirty="0" smtClean="0"/>
            <a:t>Born between 1979-1994</a:t>
          </a:r>
          <a:endParaRPr lang="en-US" dirty="0"/>
        </a:p>
      </dgm:t>
    </dgm:pt>
    <dgm:pt modelId="{F7D2C300-096A-468F-B0A1-78EA847C363A}" type="parTrans" cxnId="{CE798F5D-1CC6-4A87-84D4-A98CC4B736B2}">
      <dgm:prSet/>
      <dgm:spPr/>
      <dgm:t>
        <a:bodyPr/>
        <a:lstStyle/>
        <a:p>
          <a:endParaRPr lang="en-US"/>
        </a:p>
      </dgm:t>
    </dgm:pt>
    <dgm:pt modelId="{D1986381-1D28-4C62-BB33-370C5AE2484C}" type="sibTrans" cxnId="{CE798F5D-1CC6-4A87-84D4-A98CC4B736B2}">
      <dgm:prSet/>
      <dgm:spPr/>
      <dgm:t>
        <a:bodyPr/>
        <a:lstStyle/>
        <a:p>
          <a:endParaRPr lang="en-US"/>
        </a:p>
      </dgm:t>
    </dgm:pt>
    <dgm:pt modelId="{6553FADD-05E9-4AFF-ADA8-341899FFBEE6}">
      <dgm:prSet phldrT="[Text]"/>
      <dgm:spPr/>
      <dgm:t>
        <a:bodyPr/>
        <a:lstStyle/>
        <a:p>
          <a:r>
            <a:rPr lang="en-US" dirty="0" smtClean="0"/>
            <a:t>Electronic communication</a:t>
          </a:r>
          <a:endParaRPr lang="en-US" dirty="0"/>
        </a:p>
      </dgm:t>
    </dgm:pt>
    <dgm:pt modelId="{153D15A5-D0B4-4161-AC34-960FB0D9D408}" type="parTrans" cxnId="{1748ECC3-99EC-4CC7-8543-97FF8FAF9E17}">
      <dgm:prSet/>
      <dgm:spPr/>
      <dgm:t>
        <a:bodyPr/>
        <a:lstStyle/>
        <a:p>
          <a:endParaRPr lang="en-US"/>
        </a:p>
      </dgm:t>
    </dgm:pt>
    <dgm:pt modelId="{8BFA6636-C1B5-4F87-8502-EA72626F0C82}" type="sibTrans" cxnId="{1748ECC3-99EC-4CC7-8543-97FF8FAF9E17}">
      <dgm:prSet/>
      <dgm:spPr/>
      <dgm:t>
        <a:bodyPr/>
        <a:lstStyle/>
        <a:p>
          <a:endParaRPr lang="en-US"/>
        </a:p>
      </dgm:t>
    </dgm:pt>
    <dgm:pt modelId="{740BBC73-5EE3-4047-9DF5-E3828E9167BB}">
      <dgm:prSet phldrT="[Text]"/>
      <dgm:spPr/>
      <dgm:t>
        <a:bodyPr/>
        <a:lstStyle/>
        <a:p>
          <a:r>
            <a:rPr lang="en-US" dirty="0" smtClean="0"/>
            <a:t>Teams and groups</a:t>
          </a:r>
          <a:endParaRPr lang="en-US" dirty="0"/>
        </a:p>
      </dgm:t>
    </dgm:pt>
    <dgm:pt modelId="{058924FF-16A0-493B-A7C2-8FAE801C5057}" type="parTrans" cxnId="{4058783C-5C17-494C-BA3B-E50C2C9D6F13}">
      <dgm:prSet/>
      <dgm:spPr/>
      <dgm:t>
        <a:bodyPr/>
        <a:lstStyle/>
        <a:p>
          <a:endParaRPr lang="en-US"/>
        </a:p>
      </dgm:t>
    </dgm:pt>
    <dgm:pt modelId="{7BADFB83-3AC0-4B7E-99C0-905A017BC2C9}" type="sibTrans" cxnId="{4058783C-5C17-494C-BA3B-E50C2C9D6F13}">
      <dgm:prSet/>
      <dgm:spPr/>
      <dgm:t>
        <a:bodyPr/>
        <a:lstStyle/>
        <a:p>
          <a:endParaRPr lang="en-US"/>
        </a:p>
      </dgm:t>
    </dgm:pt>
    <dgm:pt modelId="{9BD6033D-7C0A-4C75-B905-316D3FD7BD49}" type="pres">
      <dgm:prSet presAssocID="{A2C8BED9-8EF5-4FE3-A18A-9DBE4654683B}" presName="diagram" presStyleCnt="0">
        <dgm:presLayoutVars>
          <dgm:dir/>
          <dgm:resizeHandles val="exact"/>
        </dgm:presLayoutVars>
      </dgm:prSet>
      <dgm:spPr/>
      <dgm:t>
        <a:bodyPr/>
        <a:lstStyle/>
        <a:p>
          <a:endParaRPr lang="en-US"/>
        </a:p>
      </dgm:t>
    </dgm:pt>
    <dgm:pt modelId="{BB60D712-DCC9-4F0D-9A51-1E7CE580B410}" type="pres">
      <dgm:prSet presAssocID="{5464A0A1-21F1-46A0-9222-ECF0BCB1D1F0}" presName="node" presStyleLbl="node1" presStyleIdx="0" presStyleCnt="3">
        <dgm:presLayoutVars>
          <dgm:bulletEnabled val="1"/>
        </dgm:presLayoutVars>
      </dgm:prSet>
      <dgm:spPr/>
      <dgm:t>
        <a:bodyPr/>
        <a:lstStyle/>
        <a:p>
          <a:endParaRPr lang="en-US"/>
        </a:p>
      </dgm:t>
    </dgm:pt>
    <dgm:pt modelId="{E78B95C5-6D6D-4442-8257-9953306D8F35}" type="pres">
      <dgm:prSet presAssocID="{D1986381-1D28-4C62-BB33-370C5AE2484C}" presName="sibTrans" presStyleCnt="0"/>
      <dgm:spPr/>
    </dgm:pt>
    <dgm:pt modelId="{E3CB24FE-0396-4906-B64D-EFA64F79752F}" type="pres">
      <dgm:prSet presAssocID="{6553FADD-05E9-4AFF-ADA8-341899FFBEE6}" presName="node" presStyleLbl="node1" presStyleIdx="1" presStyleCnt="3">
        <dgm:presLayoutVars>
          <dgm:bulletEnabled val="1"/>
        </dgm:presLayoutVars>
      </dgm:prSet>
      <dgm:spPr/>
      <dgm:t>
        <a:bodyPr/>
        <a:lstStyle/>
        <a:p>
          <a:endParaRPr lang="en-US"/>
        </a:p>
      </dgm:t>
    </dgm:pt>
    <dgm:pt modelId="{9BDB77F8-14B6-47FC-88BD-9559A1DCFFCE}" type="pres">
      <dgm:prSet presAssocID="{8BFA6636-C1B5-4F87-8502-EA72626F0C82}" presName="sibTrans" presStyleCnt="0"/>
      <dgm:spPr/>
    </dgm:pt>
    <dgm:pt modelId="{D22941D6-82C8-4A69-8DF0-E7F0609D8FD4}" type="pres">
      <dgm:prSet presAssocID="{740BBC73-5EE3-4047-9DF5-E3828E9167BB}" presName="node" presStyleLbl="node1" presStyleIdx="2" presStyleCnt="3">
        <dgm:presLayoutVars>
          <dgm:bulletEnabled val="1"/>
        </dgm:presLayoutVars>
      </dgm:prSet>
      <dgm:spPr/>
      <dgm:t>
        <a:bodyPr/>
        <a:lstStyle/>
        <a:p>
          <a:endParaRPr lang="en-US"/>
        </a:p>
      </dgm:t>
    </dgm:pt>
  </dgm:ptLst>
  <dgm:cxnLst>
    <dgm:cxn modelId="{7C6E4DCA-AFD7-4BB5-AB60-8988893BAE4B}" type="presOf" srcId="{740BBC73-5EE3-4047-9DF5-E3828E9167BB}" destId="{D22941D6-82C8-4A69-8DF0-E7F0609D8FD4}" srcOrd="0" destOrd="0" presId="urn:microsoft.com/office/officeart/2005/8/layout/default"/>
    <dgm:cxn modelId="{5B572360-FEB2-43AE-B3AB-ECF350B7DFB5}" type="presOf" srcId="{A2C8BED9-8EF5-4FE3-A18A-9DBE4654683B}" destId="{9BD6033D-7C0A-4C75-B905-316D3FD7BD49}" srcOrd="0" destOrd="0" presId="urn:microsoft.com/office/officeart/2005/8/layout/default"/>
    <dgm:cxn modelId="{1471C282-74AF-4980-9F39-92FC16C9463F}" type="presOf" srcId="{5464A0A1-21F1-46A0-9222-ECF0BCB1D1F0}" destId="{BB60D712-DCC9-4F0D-9A51-1E7CE580B410}" srcOrd="0" destOrd="0" presId="urn:microsoft.com/office/officeart/2005/8/layout/default"/>
    <dgm:cxn modelId="{0E822433-D182-42A0-A817-DBE2D2E8BEE5}" type="presOf" srcId="{6553FADD-05E9-4AFF-ADA8-341899FFBEE6}" destId="{E3CB24FE-0396-4906-B64D-EFA64F79752F}" srcOrd="0" destOrd="0" presId="urn:microsoft.com/office/officeart/2005/8/layout/default"/>
    <dgm:cxn modelId="{4058783C-5C17-494C-BA3B-E50C2C9D6F13}" srcId="{A2C8BED9-8EF5-4FE3-A18A-9DBE4654683B}" destId="{740BBC73-5EE3-4047-9DF5-E3828E9167BB}" srcOrd="2" destOrd="0" parTransId="{058924FF-16A0-493B-A7C2-8FAE801C5057}" sibTransId="{7BADFB83-3AC0-4B7E-99C0-905A017BC2C9}"/>
    <dgm:cxn modelId="{CE798F5D-1CC6-4A87-84D4-A98CC4B736B2}" srcId="{A2C8BED9-8EF5-4FE3-A18A-9DBE4654683B}" destId="{5464A0A1-21F1-46A0-9222-ECF0BCB1D1F0}" srcOrd="0" destOrd="0" parTransId="{F7D2C300-096A-468F-B0A1-78EA847C363A}" sibTransId="{D1986381-1D28-4C62-BB33-370C5AE2484C}"/>
    <dgm:cxn modelId="{1748ECC3-99EC-4CC7-8543-97FF8FAF9E17}" srcId="{A2C8BED9-8EF5-4FE3-A18A-9DBE4654683B}" destId="{6553FADD-05E9-4AFF-ADA8-341899FFBEE6}" srcOrd="1" destOrd="0" parTransId="{153D15A5-D0B4-4161-AC34-960FB0D9D408}" sibTransId="{8BFA6636-C1B5-4F87-8502-EA72626F0C82}"/>
    <dgm:cxn modelId="{CAB62EBE-0881-4EF4-B1D9-F5B44FB9A903}" type="presParOf" srcId="{9BD6033D-7C0A-4C75-B905-316D3FD7BD49}" destId="{BB60D712-DCC9-4F0D-9A51-1E7CE580B410}" srcOrd="0" destOrd="0" presId="urn:microsoft.com/office/officeart/2005/8/layout/default"/>
    <dgm:cxn modelId="{9F4D0CF5-EB08-44C8-90A7-EA51A96CCDD4}" type="presParOf" srcId="{9BD6033D-7C0A-4C75-B905-316D3FD7BD49}" destId="{E78B95C5-6D6D-4442-8257-9953306D8F35}" srcOrd="1" destOrd="0" presId="urn:microsoft.com/office/officeart/2005/8/layout/default"/>
    <dgm:cxn modelId="{AF004DDC-70B5-47BB-B1A4-AD9994B945DF}" type="presParOf" srcId="{9BD6033D-7C0A-4C75-B905-316D3FD7BD49}" destId="{E3CB24FE-0396-4906-B64D-EFA64F79752F}" srcOrd="2" destOrd="0" presId="urn:microsoft.com/office/officeart/2005/8/layout/default"/>
    <dgm:cxn modelId="{2C9043C4-F3C8-4461-B3CD-345300AC746C}" type="presParOf" srcId="{9BD6033D-7C0A-4C75-B905-316D3FD7BD49}" destId="{9BDB77F8-14B6-47FC-88BD-9559A1DCFFCE}" srcOrd="3" destOrd="0" presId="urn:microsoft.com/office/officeart/2005/8/layout/default"/>
    <dgm:cxn modelId="{52C473F6-D982-4E87-A95E-648161281369}" type="presParOf" srcId="{9BD6033D-7C0A-4C75-B905-316D3FD7BD49}" destId="{D22941D6-82C8-4A69-8DF0-E7F0609D8FD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2C19925-9031-4800-B1AD-6976617AFB6C}"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400FF86C-7EE5-4FD5-B4F1-47F6FDDCBA1C}">
      <dgm:prSet phldrT="[Text]"/>
      <dgm:spPr/>
      <dgm:t>
        <a:bodyPr/>
        <a:lstStyle/>
        <a:p>
          <a:r>
            <a:rPr lang="en-US" dirty="0" smtClean="0"/>
            <a:t>Relies on technology</a:t>
          </a:r>
          <a:endParaRPr lang="en-US" dirty="0"/>
        </a:p>
      </dgm:t>
    </dgm:pt>
    <dgm:pt modelId="{5FAD1B38-FE7B-4CBD-A69F-8DF2171A0FE5}" type="parTrans" cxnId="{05135C6B-5C3D-4937-9C3C-61DD0D44E598}">
      <dgm:prSet/>
      <dgm:spPr/>
      <dgm:t>
        <a:bodyPr/>
        <a:lstStyle/>
        <a:p>
          <a:endParaRPr lang="en-US"/>
        </a:p>
      </dgm:t>
    </dgm:pt>
    <dgm:pt modelId="{2427CCEF-39CA-4118-876D-81BD76BE7307}" type="sibTrans" cxnId="{05135C6B-5C3D-4937-9C3C-61DD0D44E598}">
      <dgm:prSet/>
      <dgm:spPr/>
      <dgm:t>
        <a:bodyPr/>
        <a:lstStyle/>
        <a:p>
          <a:endParaRPr lang="en-US"/>
        </a:p>
      </dgm:t>
    </dgm:pt>
    <dgm:pt modelId="{2861C7B3-6E77-4E4F-9D9C-4B8EA22A6F15}">
      <dgm:prSet phldrT="[Text]"/>
      <dgm:spPr/>
      <dgm:t>
        <a:bodyPr/>
        <a:lstStyle/>
        <a:p>
          <a:r>
            <a:rPr lang="en-US" dirty="0" smtClean="0"/>
            <a:t>Value family over work</a:t>
          </a:r>
          <a:endParaRPr lang="en-US" dirty="0"/>
        </a:p>
      </dgm:t>
    </dgm:pt>
    <dgm:pt modelId="{23C044C1-B6FD-4BB6-B479-166CF8C8C02B}" type="parTrans" cxnId="{AC9DF2E9-D4CC-4000-A3C5-26A42DD383C8}">
      <dgm:prSet/>
      <dgm:spPr/>
      <dgm:t>
        <a:bodyPr/>
        <a:lstStyle/>
        <a:p>
          <a:endParaRPr lang="en-US"/>
        </a:p>
      </dgm:t>
    </dgm:pt>
    <dgm:pt modelId="{3E997966-8A7C-4A84-A1F4-B4D654F397C1}" type="sibTrans" cxnId="{AC9DF2E9-D4CC-4000-A3C5-26A42DD383C8}">
      <dgm:prSet/>
      <dgm:spPr/>
      <dgm:t>
        <a:bodyPr/>
        <a:lstStyle/>
        <a:p>
          <a:endParaRPr lang="en-US"/>
        </a:p>
      </dgm:t>
    </dgm:pt>
    <dgm:pt modelId="{C5C5F4D4-6156-440C-A3B1-A99ECE75DADB}">
      <dgm:prSet phldrT="[Text]"/>
      <dgm:spPr/>
      <dgm:t>
        <a:bodyPr/>
        <a:lstStyle/>
        <a:p>
          <a:r>
            <a:rPr lang="en-US" dirty="0" smtClean="0"/>
            <a:t>Achievement-oriented</a:t>
          </a:r>
          <a:endParaRPr lang="en-US" dirty="0"/>
        </a:p>
      </dgm:t>
    </dgm:pt>
    <dgm:pt modelId="{84812F4D-1D4A-4D9D-AE28-13133D3BA4C8}" type="parTrans" cxnId="{446F9AB7-EC2A-4606-96E7-4B9FF8A5B74B}">
      <dgm:prSet/>
      <dgm:spPr/>
      <dgm:t>
        <a:bodyPr/>
        <a:lstStyle/>
        <a:p>
          <a:endParaRPr lang="en-US"/>
        </a:p>
      </dgm:t>
    </dgm:pt>
    <dgm:pt modelId="{839513E0-8EAE-40C2-898B-A8AA0A5F78F9}" type="sibTrans" cxnId="{446F9AB7-EC2A-4606-96E7-4B9FF8A5B74B}">
      <dgm:prSet/>
      <dgm:spPr/>
      <dgm:t>
        <a:bodyPr/>
        <a:lstStyle/>
        <a:p>
          <a:endParaRPr lang="en-US"/>
        </a:p>
      </dgm:t>
    </dgm:pt>
    <dgm:pt modelId="{2B8F5300-B2AB-4101-B5F6-01087331A46F}">
      <dgm:prSet phldrT="[Text]"/>
      <dgm:spPr/>
      <dgm:t>
        <a:bodyPr/>
        <a:lstStyle/>
        <a:p>
          <a:r>
            <a:rPr lang="en-US" dirty="0" smtClean="0"/>
            <a:t>Require periodic recognition</a:t>
          </a:r>
          <a:endParaRPr lang="en-US" dirty="0"/>
        </a:p>
      </dgm:t>
    </dgm:pt>
    <dgm:pt modelId="{1C3046CB-0C3C-45BE-8F3B-57FC2B1E39DF}" type="parTrans" cxnId="{BC5BE381-D89F-4485-B7D8-F8A7DAA135BC}">
      <dgm:prSet/>
      <dgm:spPr/>
      <dgm:t>
        <a:bodyPr/>
        <a:lstStyle/>
        <a:p>
          <a:endParaRPr lang="en-US"/>
        </a:p>
      </dgm:t>
    </dgm:pt>
    <dgm:pt modelId="{66659029-F9DF-4865-A913-BD8AF058E802}" type="sibTrans" cxnId="{BC5BE381-D89F-4485-B7D8-F8A7DAA135BC}">
      <dgm:prSet/>
      <dgm:spPr/>
      <dgm:t>
        <a:bodyPr/>
        <a:lstStyle/>
        <a:p>
          <a:endParaRPr lang="en-US"/>
        </a:p>
      </dgm:t>
    </dgm:pt>
    <dgm:pt modelId="{17EC6829-5EEB-40C9-A913-977B2987C9C8}" type="pres">
      <dgm:prSet presAssocID="{A2C19925-9031-4800-B1AD-6976617AFB6C}" presName="linear" presStyleCnt="0">
        <dgm:presLayoutVars>
          <dgm:animLvl val="lvl"/>
          <dgm:resizeHandles val="exact"/>
        </dgm:presLayoutVars>
      </dgm:prSet>
      <dgm:spPr/>
      <dgm:t>
        <a:bodyPr/>
        <a:lstStyle/>
        <a:p>
          <a:endParaRPr lang="en-US"/>
        </a:p>
      </dgm:t>
    </dgm:pt>
    <dgm:pt modelId="{06EAA0F1-0ED8-40DB-8556-DC5E33EFBC2B}" type="pres">
      <dgm:prSet presAssocID="{400FF86C-7EE5-4FD5-B4F1-47F6FDDCBA1C}" presName="parentText" presStyleLbl="node1" presStyleIdx="0" presStyleCnt="4">
        <dgm:presLayoutVars>
          <dgm:chMax val="0"/>
          <dgm:bulletEnabled val="1"/>
        </dgm:presLayoutVars>
      </dgm:prSet>
      <dgm:spPr/>
      <dgm:t>
        <a:bodyPr/>
        <a:lstStyle/>
        <a:p>
          <a:endParaRPr lang="en-US"/>
        </a:p>
      </dgm:t>
    </dgm:pt>
    <dgm:pt modelId="{BCE9E1B8-916D-4290-B8D8-CB61CBA3C374}" type="pres">
      <dgm:prSet presAssocID="{2427CCEF-39CA-4118-876D-81BD76BE7307}" presName="spacer" presStyleCnt="0"/>
      <dgm:spPr/>
    </dgm:pt>
    <dgm:pt modelId="{48C0617A-1A1A-4EC7-B8C4-F45AC62B58B8}" type="pres">
      <dgm:prSet presAssocID="{2861C7B3-6E77-4E4F-9D9C-4B8EA22A6F15}" presName="parentText" presStyleLbl="node1" presStyleIdx="1" presStyleCnt="4">
        <dgm:presLayoutVars>
          <dgm:chMax val="0"/>
          <dgm:bulletEnabled val="1"/>
        </dgm:presLayoutVars>
      </dgm:prSet>
      <dgm:spPr/>
      <dgm:t>
        <a:bodyPr/>
        <a:lstStyle/>
        <a:p>
          <a:endParaRPr lang="en-US"/>
        </a:p>
      </dgm:t>
    </dgm:pt>
    <dgm:pt modelId="{62A13CBF-06E5-4E6C-802D-F1FD44562466}" type="pres">
      <dgm:prSet presAssocID="{3E997966-8A7C-4A84-A1F4-B4D654F397C1}" presName="spacer" presStyleCnt="0"/>
      <dgm:spPr/>
    </dgm:pt>
    <dgm:pt modelId="{AA82FA5B-3708-40D1-9DE9-59399D7513FC}" type="pres">
      <dgm:prSet presAssocID="{C5C5F4D4-6156-440C-A3B1-A99ECE75DADB}" presName="parentText" presStyleLbl="node1" presStyleIdx="2" presStyleCnt="4">
        <dgm:presLayoutVars>
          <dgm:chMax val="0"/>
          <dgm:bulletEnabled val="1"/>
        </dgm:presLayoutVars>
      </dgm:prSet>
      <dgm:spPr/>
      <dgm:t>
        <a:bodyPr/>
        <a:lstStyle/>
        <a:p>
          <a:endParaRPr lang="en-US"/>
        </a:p>
      </dgm:t>
    </dgm:pt>
    <dgm:pt modelId="{2137A4E2-80B8-4708-867F-88D891E53375}" type="pres">
      <dgm:prSet presAssocID="{839513E0-8EAE-40C2-898B-A8AA0A5F78F9}" presName="spacer" presStyleCnt="0"/>
      <dgm:spPr/>
    </dgm:pt>
    <dgm:pt modelId="{2ABD4E59-2797-411B-88F5-C315ABF4DAD7}" type="pres">
      <dgm:prSet presAssocID="{2B8F5300-B2AB-4101-B5F6-01087331A46F}" presName="parentText" presStyleLbl="node1" presStyleIdx="3" presStyleCnt="4">
        <dgm:presLayoutVars>
          <dgm:chMax val="0"/>
          <dgm:bulletEnabled val="1"/>
        </dgm:presLayoutVars>
      </dgm:prSet>
      <dgm:spPr/>
      <dgm:t>
        <a:bodyPr/>
        <a:lstStyle/>
        <a:p>
          <a:endParaRPr lang="en-US"/>
        </a:p>
      </dgm:t>
    </dgm:pt>
  </dgm:ptLst>
  <dgm:cxnLst>
    <dgm:cxn modelId="{57351B75-1D4B-4B97-A5EC-FFEBE7B1EA0C}" type="presOf" srcId="{C5C5F4D4-6156-440C-A3B1-A99ECE75DADB}" destId="{AA82FA5B-3708-40D1-9DE9-59399D7513FC}" srcOrd="0" destOrd="0" presId="urn:microsoft.com/office/officeart/2005/8/layout/vList2"/>
    <dgm:cxn modelId="{AC9DF2E9-D4CC-4000-A3C5-26A42DD383C8}" srcId="{A2C19925-9031-4800-B1AD-6976617AFB6C}" destId="{2861C7B3-6E77-4E4F-9D9C-4B8EA22A6F15}" srcOrd="1" destOrd="0" parTransId="{23C044C1-B6FD-4BB6-B479-166CF8C8C02B}" sibTransId="{3E997966-8A7C-4A84-A1F4-B4D654F397C1}"/>
    <dgm:cxn modelId="{446F9AB7-EC2A-4606-96E7-4B9FF8A5B74B}" srcId="{A2C19925-9031-4800-B1AD-6976617AFB6C}" destId="{C5C5F4D4-6156-440C-A3B1-A99ECE75DADB}" srcOrd="2" destOrd="0" parTransId="{84812F4D-1D4A-4D9D-AE28-13133D3BA4C8}" sibTransId="{839513E0-8EAE-40C2-898B-A8AA0A5F78F9}"/>
    <dgm:cxn modelId="{BC5BE381-D89F-4485-B7D8-F8A7DAA135BC}" srcId="{A2C19925-9031-4800-B1AD-6976617AFB6C}" destId="{2B8F5300-B2AB-4101-B5F6-01087331A46F}" srcOrd="3" destOrd="0" parTransId="{1C3046CB-0C3C-45BE-8F3B-57FC2B1E39DF}" sibTransId="{66659029-F9DF-4865-A913-BD8AF058E802}"/>
    <dgm:cxn modelId="{5F7DD5E5-7D6C-4EC5-977F-9DAA01C0281B}" type="presOf" srcId="{2B8F5300-B2AB-4101-B5F6-01087331A46F}" destId="{2ABD4E59-2797-411B-88F5-C315ABF4DAD7}" srcOrd="0" destOrd="0" presId="urn:microsoft.com/office/officeart/2005/8/layout/vList2"/>
    <dgm:cxn modelId="{B780F98E-8685-4F15-A569-9D9C3317A82E}" type="presOf" srcId="{A2C19925-9031-4800-B1AD-6976617AFB6C}" destId="{17EC6829-5EEB-40C9-A913-977B2987C9C8}" srcOrd="0" destOrd="0" presId="urn:microsoft.com/office/officeart/2005/8/layout/vList2"/>
    <dgm:cxn modelId="{05135C6B-5C3D-4937-9C3C-61DD0D44E598}" srcId="{A2C19925-9031-4800-B1AD-6976617AFB6C}" destId="{400FF86C-7EE5-4FD5-B4F1-47F6FDDCBA1C}" srcOrd="0" destOrd="0" parTransId="{5FAD1B38-FE7B-4CBD-A69F-8DF2171A0FE5}" sibTransId="{2427CCEF-39CA-4118-876D-81BD76BE7307}"/>
    <dgm:cxn modelId="{294ABCCC-F406-4617-BB6F-862B90B1BFD4}" type="presOf" srcId="{2861C7B3-6E77-4E4F-9D9C-4B8EA22A6F15}" destId="{48C0617A-1A1A-4EC7-B8C4-F45AC62B58B8}" srcOrd="0" destOrd="0" presId="urn:microsoft.com/office/officeart/2005/8/layout/vList2"/>
    <dgm:cxn modelId="{38D2A56D-2C0D-4A46-8792-563735DFEDD1}" type="presOf" srcId="{400FF86C-7EE5-4FD5-B4F1-47F6FDDCBA1C}" destId="{06EAA0F1-0ED8-40DB-8556-DC5E33EFBC2B}" srcOrd="0" destOrd="0" presId="urn:microsoft.com/office/officeart/2005/8/layout/vList2"/>
    <dgm:cxn modelId="{B40F7937-E257-4CA9-A5E3-C2B6E225E2F8}" type="presParOf" srcId="{17EC6829-5EEB-40C9-A913-977B2987C9C8}" destId="{06EAA0F1-0ED8-40DB-8556-DC5E33EFBC2B}" srcOrd="0" destOrd="0" presId="urn:microsoft.com/office/officeart/2005/8/layout/vList2"/>
    <dgm:cxn modelId="{8BF43229-4797-404B-B656-17136D496311}" type="presParOf" srcId="{17EC6829-5EEB-40C9-A913-977B2987C9C8}" destId="{BCE9E1B8-916D-4290-B8D8-CB61CBA3C374}" srcOrd="1" destOrd="0" presId="urn:microsoft.com/office/officeart/2005/8/layout/vList2"/>
    <dgm:cxn modelId="{2A040629-4B6B-4970-A2A9-A2BF7F321830}" type="presParOf" srcId="{17EC6829-5EEB-40C9-A913-977B2987C9C8}" destId="{48C0617A-1A1A-4EC7-B8C4-F45AC62B58B8}" srcOrd="2" destOrd="0" presId="urn:microsoft.com/office/officeart/2005/8/layout/vList2"/>
    <dgm:cxn modelId="{4290DD37-B9E9-4107-955A-8D93E22E3C5A}" type="presParOf" srcId="{17EC6829-5EEB-40C9-A913-977B2987C9C8}" destId="{62A13CBF-06E5-4E6C-802D-F1FD44562466}" srcOrd="3" destOrd="0" presId="urn:microsoft.com/office/officeart/2005/8/layout/vList2"/>
    <dgm:cxn modelId="{85F34A3A-2D4E-48AD-9411-72E20C433B89}" type="presParOf" srcId="{17EC6829-5EEB-40C9-A913-977B2987C9C8}" destId="{AA82FA5B-3708-40D1-9DE9-59399D7513FC}" srcOrd="4" destOrd="0" presId="urn:microsoft.com/office/officeart/2005/8/layout/vList2"/>
    <dgm:cxn modelId="{CFDE9B37-B6C4-4359-B132-572F8243F90F}" type="presParOf" srcId="{17EC6829-5EEB-40C9-A913-977B2987C9C8}" destId="{2137A4E2-80B8-4708-867F-88D891E53375}" srcOrd="5" destOrd="0" presId="urn:microsoft.com/office/officeart/2005/8/layout/vList2"/>
    <dgm:cxn modelId="{34CC9B16-EFCE-4471-86F2-59A654DD6F45}" type="presParOf" srcId="{17EC6829-5EEB-40C9-A913-977B2987C9C8}" destId="{2ABD4E59-2797-411B-88F5-C315ABF4DAD7}"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C4C817-646E-4991-9731-EE476485E5E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CB3B2A4-3831-4B3A-90B7-C0D1B18265DD}">
      <dgm:prSet phldrT="[Text]"/>
      <dgm:spPr/>
      <dgm:t>
        <a:bodyPr/>
        <a:lstStyle/>
        <a:p>
          <a:r>
            <a:rPr lang="en-US" dirty="0" smtClean="0"/>
            <a:t>Traditionalist</a:t>
          </a:r>
          <a:endParaRPr lang="en-US" dirty="0"/>
        </a:p>
      </dgm:t>
    </dgm:pt>
    <dgm:pt modelId="{7DA14157-154D-4DBC-A898-DB0A6F8A2DDB}" type="parTrans" cxnId="{6582BE95-03D8-4DCC-8881-C10988B86397}">
      <dgm:prSet/>
      <dgm:spPr/>
      <dgm:t>
        <a:bodyPr/>
        <a:lstStyle/>
        <a:p>
          <a:endParaRPr lang="en-US"/>
        </a:p>
      </dgm:t>
    </dgm:pt>
    <dgm:pt modelId="{84D416A8-1D1A-4924-87B0-E50F3A4A99EE}" type="sibTrans" cxnId="{6582BE95-03D8-4DCC-8881-C10988B86397}">
      <dgm:prSet/>
      <dgm:spPr/>
      <dgm:t>
        <a:bodyPr/>
        <a:lstStyle/>
        <a:p>
          <a:endParaRPr lang="en-US"/>
        </a:p>
      </dgm:t>
    </dgm:pt>
    <dgm:pt modelId="{2678FD70-55CC-44E4-AE65-EDC79EBCDB5B}">
      <dgm:prSet phldrT="[Text]"/>
      <dgm:spPr/>
      <dgm:t>
        <a:bodyPr/>
        <a:lstStyle/>
        <a:p>
          <a:r>
            <a:rPr lang="en-US" dirty="0" smtClean="0"/>
            <a:t>Baby Boomers</a:t>
          </a:r>
          <a:endParaRPr lang="en-US" dirty="0"/>
        </a:p>
      </dgm:t>
    </dgm:pt>
    <dgm:pt modelId="{17340252-33FD-4762-A9C1-5E942AE77719}" type="parTrans" cxnId="{39B9A4A2-E7F7-4FC1-9DCC-747527AA729B}">
      <dgm:prSet/>
      <dgm:spPr/>
      <dgm:t>
        <a:bodyPr/>
        <a:lstStyle/>
        <a:p>
          <a:endParaRPr lang="en-US"/>
        </a:p>
      </dgm:t>
    </dgm:pt>
    <dgm:pt modelId="{077D8C01-1DF4-4108-AB3F-ED4A191BAA63}" type="sibTrans" cxnId="{39B9A4A2-E7F7-4FC1-9DCC-747527AA729B}">
      <dgm:prSet/>
      <dgm:spPr/>
      <dgm:t>
        <a:bodyPr/>
        <a:lstStyle/>
        <a:p>
          <a:endParaRPr lang="en-US"/>
        </a:p>
      </dgm:t>
    </dgm:pt>
    <dgm:pt modelId="{4D262D6B-D7FF-4270-8975-6E3E247B42B1}">
      <dgm:prSet phldrT="[Text]"/>
      <dgm:spPr/>
      <dgm:t>
        <a:bodyPr/>
        <a:lstStyle/>
        <a:p>
          <a:r>
            <a:rPr lang="en-US" dirty="0" smtClean="0"/>
            <a:t>Generation X</a:t>
          </a:r>
          <a:endParaRPr lang="en-US" dirty="0"/>
        </a:p>
      </dgm:t>
    </dgm:pt>
    <dgm:pt modelId="{E3794A78-45D3-4CD0-8EA9-74C8E9DECFC7}" type="parTrans" cxnId="{D12D4BE1-E1DB-4CA9-96DA-4642A5BCC48E}">
      <dgm:prSet/>
      <dgm:spPr/>
      <dgm:t>
        <a:bodyPr/>
        <a:lstStyle/>
        <a:p>
          <a:endParaRPr lang="en-US"/>
        </a:p>
      </dgm:t>
    </dgm:pt>
    <dgm:pt modelId="{9CAB0574-8EDA-4F36-A2FC-E296CE7E1072}" type="sibTrans" cxnId="{D12D4BE1-E1DB-4CA9-96DA-4642A5BCC48E}">
      <dgm:prSet/>
      <dgm:spPr/>
      <dgm:t>
        <a:bodyPr/>
        <a:lstStyle/>
        <a:p>
          <a:endParaRPr lang="en-US"/>
        </a:p>
      </dgm:t>
    </dgm:pt>
    <dgm:pt modelId="{FF3FD414-5D42-48BE-BDA4-F30EFF64EA99}">
      <dgm:prSet phldrT="[Text]"/>
      <dgm:spPr/>
      <dgm:t>
        <a:bodyPr/>
        <a:lstStyle/>
        <a:p>
          <a:r>
            <a:rPr lang="en-US" dirty="0" smtClean="0"/>
            <a:t>Generation Y</a:t>
          </a:r>
          <a:endParaRPr lang="en-US" dirty="0"/>
        </a:p>
      </dgm:t>
    </dgm:pt>
    <dgm:pt modelId="{B02EE699-4311-4BF3-8B9B-9ABB1C421CE4}" type="parTrans" cxnId="{0B6B6DF1-7388-4983-B8D8-8DBE4083A729}">
      <dgm:prSet/>
      <dgm:spPr/>
      <dgm:t>
        <a:bodyPr/>
        <a:lstStyle/>
        <a:p>
          <a:endParaRPr lang="en-US"/>
        </a:p>
      </dgm:t>
    </dgm:pt>
    <dgm:pt modelId="{E78A5569-B1C9-494A-B858-DBD8F7714B3F}" type="sibTrans" cxnId="{0B6B6DF1-7388-4983-B8D8-8DBE4083A729}">
      <dgm:prSet/>
      <dgm:spPr/>
      <dgm:t>
        <a:bodyPr/>
        <a:lstStyle/>
        <a:p>
          <a:endParaRPr lang="en-US"/>
        </a:p>
      </dgm:t>
    </dgm:pt>
    <dgm:pt modelId="{FDC95F22-E73E-4BEC-BA64-5A0AA0435E55}" type="pres">
      <dgm:prSet presAssocID="{E0C4C817-646E-4991-9731-EE476485E5E5}" presName="diagram" presStyleCnt="0">
        <dgm:presLayoutVars>
          <dgm:dir/>
          <dgm:resizeHandles val="exact"/>
        </dgm:presLayoutVars>
      </dgm:prSet>
      <dgm:spPr/>
      <dgm:t>
        <a:bodyPr/>
        <a:lstStyle/>
        <a:p>
          <a:endParaRPr lang="en-US"/>
        </a:p>
      </dgm:t>
    </dgm:pt>
    <dgm:pt modelId="{CFC9CA3B-1185-4175-8918-C171807C3F21}" type="pres">
      <dgm:prSet presAssocID="{FCB3B2A4-3831-4B3A-90B7-C0D1B18265DD}" presName="node" presStyleLbl="node1" presStyleIdx="0" presStyleCnt="4">
        <dgm:presLayoutVars>
          <dgm:bulletEnabled val="1"/>
        </dgm:presLayoutVars>
      </dgm:prSet>
      <dgm:spPr/>
      <dgm:t>
        <a:bodyPr/>
        <a:lstStyle/>
        <a:p>
          <a:endParaRPr lang="en-US"/>
        </a:p>
      </dgm:t>
    </dgm:pt>
    <dgm:pt modelId="{A16A4FB5-1239-4327-8B22-A8402E5578EE}" type="pres">
      <dgm:prSet presAssocID="{84D416A8-1D1A-4924-87B0-E50F3A4A99EE}" presName="sibTrans" presStyleCnt="0"/>
      <dgm:spPr/>
    </dgm:pt>
    <dgm:pt modelId="{D66DE830-DA6B-4406-A344-A747A57D8AA9}" type="pres">
      <dgm:prSet presAssocID="{2678FD70-55CC-44E4-AE65-EDC79EBCDB5B}" presName="node" presStyleLbl="node1" presStyleIdx="1" presStyleCnt="4">
        <dgm:presLayoutVars>
          <dgm:bulletEnabled val="1"/>
        </dgm:presLayoutVars>
      </dgm:prSet>
      <dgm:spPr/>
      <dgm:t>
        <a:bodyPr/>
        <a:lstStyle/>
        <a:p>
          <a:endParaRPr lang="en-US"/>
        </a:p>
      </dgm:t>
    </dgm:pt>
    <dgm:pt modelId="{8961DF65-A9A1-4203-8F64-5792A0778651}" type="pres">
      <dgm:prSet presAssocID="{077D8C01-1DF4-4108-AB3F-ED4A191BAA63}" presName="sibTrans" presStyleCnt="0"/>
      <dgm:spPr/>
    </dgm:pt>
    <dgm:pt modelId="{BA28E3E1-57BC-43D4-B5F7-76C7BF0F3174}" type="pres">
      <dgm:prSet presAssocID="{4D262D6B-D7FF-4270-8975-6E3E247B42B1}" presName="node" presStyleLbl="node1" presStyleIdx="2" presStyleCnt="4">
        <dgm:presLayoutVars>
          <dgm:bulletEnabled val="1"/>
        </dgm:presLayoutVars>
      </dgm:prSet>
      <dgm:spPr/>
      <dgm:t>
        <a:bodyPr/>
        <a:lstStyle/>
        <a:p>
          <a:endParaRPr lang="en-US"/>
        </a:p>
      </dgm:t>
    </dgm:pt>
    <dgm:pt modelId="{A61C1E1B-D377-4454-BAE9-751465E47C9C}" type="pres">
      <dgm:prSet presAssocID="{9CAB0574-8EDA-4F36-A2FC-E296CE7E1072}" presName="sibTrans" presStyleCnt="0"/>
      <dgm:spPr/>
    </dgm:pt>
    <dgm:pt modelId="{42D4DED3-2501-4C0F-8200-7A2107C10A58}" type="pres">
      <dgm:prSet presAssocID="{FF3FD414-5D42-48BE-BDA4-F30EFF64EA99}" presName="node" presStyleLbl="node1" presStyleIdx="3" presStyleCnt="4">
        <dgm:presLayoutVars>
          <dgm:bulletEnabled val="1"/>
        </dgm:presLayoutVars>
      </dgm:prSet>
      <dgm:spPr/>
      <dgm:t>
        <a:bodyPr/>
        <a:lstStyle/>
        <a:p>
          <a:endParaRPr lang="en-US"/>
        </a:p>
      </dgm:t>
    </dgm:pt>
  </dgm:ptLst>
  <dgm:cxnLst>
    <dgm:cxn modelId="{D12D4BE1-E1DB-4CA9-96DA-4642A5BCC48E}" srcId="{E0C4C817-646E-4991-9731-EE476485E5E5}" destId="{4D262D6B-D7FF-4270-8975-6E3E247B42B1}" srcOrd="2" destOrd="0" parTransId="{E3794A78-45D3-4CD0-8EA9-74C8E9DECFC7}" sibTransId="{9CAB0574-8EDA-4F36-A2FC-E296CE7E1072}"/>
    <dgm:cxn modelId="{2033B3CE-E26E-4D8E-80C7-F5C2FBEDCCD8}" type="presOf" srcId="{4D262D6B-D7FF-4270-8975-6E3E247B42B1}" destId="{BA28E3E1-57BC-43D4-B5F7-76C7BF0F3174}" srcOrd="0" destOrd="0" presId="urn:microsoft.com/office/officeart/2005/8/layout/default"/>
    <dgm:cxn modelId="{8C47931D-6CE1-44EA-8640-47293D2D5A7A}" type="presOf" srcId="{FF3FD414-5D42-48BE-BDA4-F30EFF64EA99}" destId="{42D4DED3-2501-4C0F-8200-7A2107C10A58}" srcOrd="0" destOrd="0" presId="urn:microsoft.com/office/officeart/2005/8/layout/default"/>
    <dgm:cxn modelId="{0B6B6DF1-7388-4983-B8D8-8DBE4083A729}" srcId="{E0C4C817-646E-4991-9731-EE476485E5E5}" destId="{FF3FD414-5D42-48BE-BDA4-F30EFF64EA99}" srcOrd="3" destOrd="0" parTransId="{B02EE699-4311-4BF3-8B9B-9ABB1C421CE4}" sibTransId="{E78A5569-B1C9-494A-B858-DBD8F7714B3F}"/>
    <dgm:cxn modelId="{F6D71002-BC0F-494E-9644-D9F8C509CFAF}" type="presOf" srcId="{E0C4C817-646E-4991-9731-EE476485E5E5}" destId="{FDC95F22-E73E-4BEC-BA64-5A0AA0435E55}" srcOrd="0" destOrd="0" presId="urn:microsoft.com/office/officeart/2005/8/layout/default"/>
    <dgm:cxn modelId="{39B9A4A2-E7F7-4FC1-9DCC-747527AA729B}" srcId="{E0C4C817-646E-4991-9731-EE476485E5E5}" destId="{2678FD70-55CC-44E4-AE65-EDC79EBCDB5B}" srcOrd="1" destOrd="0" parTransId="{17340252-33FD-4762-A9C1-5E942AE77719}" sibTransId="{077D8C01-1DF4-4108-AB3F-ED4A191BAA63}"/>
    <dgm:cxn modelId="{B307B422-E236-4A01-B106-3088A00B0CA2}" type="presOf" srcId="{FCB3B2A4-3831-4B3A-90B7-C0D1B18265DD}" destId="{CFC9CA3B-1185-4175-8918-C171807C3F21}" srcOrd="0" destOrd="0" presId="urn:microsoft.com/office/officeart/2005/8/layout/default"/>
    <dgm:cxn modelId="{6582BE95-03D8-4DCC-8881-C10988B86397}" srcId="{E0C4C817-646E-4991-9731-EE476485E5E5}" destId="{FCB3B2A4-3831-4B3A-90B7-C0D1B18265DD}" srcOrd="0" destOrd="0" parTransId="{7DA14157-154D-4DBC-A898-DB0A6F8A2DDB}" sibTransId="{84D416A8-1D1A-4924-87B0-E50F3A4A99EE}"/>
    <dgm:cxn modelId="{E3EF5CB6-FCAD-408D-A0BA-0EC5CE2D6537}" type="presOf" srcId="{2678FD70-55CC-44E4-AE65-EDC79EBCDB5B}" destId="{D66DE830-DA6B-4406-A344-A747A57D8AA9}" srcOrd="0" destOrd="0" presId="urn:microsoft.com/office/officeart/2005/8/layout/default"/>
    <dgm:cxn modelId="{E6232E7F-C7E8-4A2C-96AA-1F1CA7D3E484}" type="presParOf" srcId="{FDC95F22-E73E-4BEC-BA64-5A0AA0435E55}" destId="{CFC9CA3B-1185-4175-8918-C171807C3F21}" srcOrd="0" destOrd="0" presId="urn:microsoft.com/office/officeart/2005/8/layout/default"/>
    <dgm:cxn modelId="{03DB7627-F7F7-4C6B-9876-181CDF68DA95}" type="presParOf" srcId="{FDC95F22-E73E-4BEC-BA64-5A0AA0435E55}" destId="{A16A4FB5-1239-4327-8B22-A8402E5578EE}" srcOrd="1" destOrd="0" presId="urn:microsoft.com/office/officeart/2005/8/layout/default"/>
    <dgm:cxn modelId="{DEA600E1-3B9D-4FB9-B21D-D3AFB33131CA}" type="presParOf" srcId="{FDC95F22-E73E-4BEC-BA64-5A0AA0435E55}" destId="{D66DE830-DA6B-4406-A344-A747A57D8AA9}" srcOrd="2" destOrd="0" presId="urn:microsoft.com/office/officeart/2005/8/layout/default"/>
    <dgm:cxn modelId="{59D43E46-C73D-4556-B778-444DF20BB575}" type="presParOf" srcId="{FDC95F22-E73E-4BEC-BA64-5A0AA0435E55}" destId="{8961DF65-A9A1-4203-8F64-5792A0778651}" srcOrd="3" destOrd="0" presId="urn:microsoft.com/office/officeart/2005/8/layout/default"/>
    <dgm:cxn modelId="{4F52570D-6BCC-443A-BBED-12ABD4B0AAAD}" type="presParOf" srcId="{FDC95F22-E73E-4BEC-BA64-5A0AA0435E55}" destId="{BA28E3E1-57BC-43D4-B5F7-76C7BF0F3174}" srcOrd="4" destOrd="0" presId="urn:microsoft.com/office/officeart/2005/8/layout/default"/>
    <dgm:cxn modelId="{3524A93F-B1CD-4BBA-A307-51536E2196E5}" type="presParOf" srcId="{FDC95F22-E73E-4BEC-BA64-5A0AA0435E55}" destId="{A61C1E1B-D377-4454-BAE9-751465E47C9C}" srcOrd="5" destOrd="0" presId="urn:microsoft.com/office/officeart/2005/8/layout/default"/>
    <dgm:cxn modelId="{3C54C880-ED57-4188-A41D-F1D2B5ABAEFF}" type="presParOf" srcId="{FDC95F22-E73E-4BEC-BA64-5A0AA0435E55}" destId="{42D4DED3-2501-4C0F-8200-7A2107C10A58}"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D9E5EFFF-84A5-4D10-9B0B-A57C2A228BEF}" type="doc">
      <dgm:prSet loTypeId="urn:diagrams.loki3.com/VaryingWidthList+Icon" loCatId="list" qsTypeId="urn:microsoft.com/office/officeart/2005/8/quickstyle/simple1" qsCatId="simple" csTypeId="urn:microsoft.com/office/officeart/2005/8/colors/colorful2" csCatId="colorful" phldr="1"/>
      <dgm:spPr/>
    </dgm:pt>
    <dgm:pt modelId="{7F94F519-9E24-4479-897E-BD1F5F5A4120}">
      <dgm:prSet phldrT="[Text]"/>
      <dgm:spPr/>
      <dgm:t>
        <a:bodyPr/>
        <a:lstStyle/>
        <a:p>
          <a:r>
            <a:rPr lang="en-US" dirty="0" smtClean="0"/>
            <a:t>Motivated by flexible schedules</a:t>
          </a:r>
          <a:endParaRPr lang="en-US" dirty="0"/>
        </a:p>
      </dgm:t>
    </dgm:pt>
    <dgm:pt modelId="{06B7D2A1-518A-4914-8E3D-DB1CBEE1AD6C}" type="parTrans" cxnId="{5FECE10B-DFA2-40A1-ABED-8D807CD9B989}">
      <dgm:prSet/>
      <dgm:spPr/>
      <dgm:t>
        <a:bodyPr/>
        <a:lstStyle/>
        <a:p>
          <a:endParaRPr lang="en-US"/>
        </a:p>
      </dgm:t>
    </dgm:pt>
    <dgm:pt modelId="{FD3BC7C1-6F77-4FB4-9EA1-9B251A43A5D0}" type="sibTrans" cxnId="{5FECE10B-DFA2-40A1-ABED-8D807CD9B989}">
      <dgm:prSet/>
      <dgm:spPr/>
      <dgm:t>
        <a:bodyPr/>
        <a:lstStyle/>
        <a:p>
          <a:endParaRPr lang="en-US"/>
        </a:p>
      </dgm:t>
    </dgm:pt>
    <dgm:pt modelId="{13B01D11-5CC2-4E91-9E76-BD45B20DDB07}">
      <dgm:prSet phldrT="[Text]"/>
      <dgm:spPr/>
      <dgm:t>
        <a:bodyPr/>
        <a:lstStyle/>
        <a:p>
          <a:r>
            <a:rPr lang="en-US" dirty="0" smtClean="0"/>
            <a:t>Seeks to be included in important activities</a:t>
          </a:r>
          <a:endParaRPr lang="en-US" dirty="0"/>
        </a:p>
      </dgm:t>
    </dgm:pt>
    <dgm:pt modelId="{B440A902-4DF6-4AC6-A784-B1860C7F5205}" type="parTrans" cxnId="{19930A27-AF10-4A35-9973-D6A7AB0212CF}">
      <dgm:prSet/>
      <dgm:spPr/>
      <dgm:t>
        <a:bodyPr/>
        <a:lstStyle/>
        <a:p>
          <a:endParaRPr lang="en-US"/>
        </a:p>
      </dgm:t>
    </dgm:pt>
    <dgm:pt modelId="{94B9D9A9-97BD-4E9A-AA0A-A7005A67B08A}" type="sibTrans" cxnId="{19930A27-AF10-4A35-9973-D6A7AB0212CF}">
      <dgm:prSet/>
      <dgm:spPr/>
      <dgm:t>
        <a:bodyPr/>
        <a:lstStyle/>
        <a:p>
          <a:endParaRPr lang="en-US"/>
        </a:p>
      </dgm:t>
    </dgm:pt>
    <dgm:pt modelId="{D14244B3-48D3-4958-B52E-A97DEA4AF6F0}">
      <dgm:prSet phldrT="[Text]"/>
      <dgm:spPr/>
      <dgm:t>
        <a:bodyPr/>
        <a:lstStyle/>
        <a:p>
          <a:r>
            <a:rPr lang="en-US" dirty="0" smtClean="0"/>
            <a:t>Expect mentoring from leaders</a:t>
          </a:r>
          <a:endParaRPr lang="en-US" dirty="0"/>
        </a:p>
      </dgm:t>
    </dgm:pt>
    <dgm:pt modelId="{BDB6B0A4-FA59-4390-A9EC-978A14F872B4}" type="parTrans" cxnId="{6135672F-B1FE-4895-A35B-ADA25A6EA7A2}">
      <dgm:prSet/>
      <dgm:spPr/>
      <dgm:t>
        <a:bodyPr/>
        <a:lstStyle/>
        <a:p>
          <a:endParaRPr lang="en-US"/>
        </a:p>
      </dgm:t>
    </dgm:pt>
    <dgm:pt modelId="{34DC2BC8-9499-4B08-B4F4-5076AD5B6F4B}" type="sibTrans" cxnId="{6135672F-B1FE-4895-A35B-ADA25A6EA7A2}">
      <dgm:prSet/>
      <dgm:spPr/>
      <dgm:t>
        <a:bodyPr/>
        <a:lstStyle/>
        <a:p>
          <a:endParaRPr lang="en-US"/>
        </a:p>
      </dgm:t>
    </dgm:pt>
    <dgm:pt modelId="{711EEFB8-90FB-4480-B079-1B73ECAEC95C}" type="pres">
      <dgm:prSet presAssocID="{D9E5EFFF-84A5-4D10-9B0B-A57C2A228BEF}" presName="Name0" presStyleCnt="0">
        <dgm:presLayoutVars>
          <dgm:resizeHandles/>
        </dgm:presLayoutVars>
      </dgm:prSet>
      <dgm:spPr/>
    </dgm:pt>
    <dgm:pt modelId="{D312DCE1-BBAE-43E2-9218-086E4157BD67}" type="pres">
      <dgm:prSet presAssocID="{7F94F519-9E24-4479-897E-BD1F5F5A4120}" presName="text" presStyleLbl="node1" presStyleIdx="0" presStyleCnt="3">
        <dgm:presLayoutVars>
          <dgm:bulletEnabled val="1"/>
        </dgm:presLayoutVars>
      </dgm:prSet>
      <dgm:spPr/>
      <dgm:t>
        <a:bodyPr/>
        <a:lstStyle/>
        <a:p>
          <a:endParaRPr lang="en-US"/>
        </a:p>
      </dgm:t>
    </dgm:pt>
    <dgm:pt modelId="{B9A3A2E6-2B68-4065-8B37-0C86C6350A45}" type="pres">
      <dgm:prSet presAssocID="{FD3BC7C1-6F77-4FB4-9EA1-9B251A43A5D0}" presName="space" presStyleCnt="0"/>
      <dgm:spPr/>
    </dgm:pt>
    <dgm:pt modelId="{4BA78869-626D-4A84-8CCB-A9F4DAFBAB2C}" type="pres">
      <dgm:prSet presAssocID="{13B01D11-5CC2-4E91-9E76-BD45B20DDB07}" presName="text" presStyleLbl="node1" presStyleIdx="1" presStyleCnt="3">
        <dgm:presLayoutVars>
          <dgm:bulletEnabled val="1"/>
        </dgm:presLayoutVars>
      </dgm:prSet>
      <dgm:spPr/>
      <dgm:t>
        <a:bodyPr/>
        <a:lstStyle/>
        <a:p>
          <a:endParaRPr lang="en-US"/>
        </a:p>
      </dgm:t>
    </dgm:pt>
    <dgm:pt modelId="{BF5D6BA7-B86C-4330-9E78-7F95BB046B08}" type="pres">
      <dgm:prSet presAssocID="{94B9D9A9-97BD-4E9A-AA0A-A7005A67B08A}" presName="space" presStyleCnt="0"/>
      <dgm:spPr/>
    </dgm:pt>
    <dgm:pt modelId="{1C100835-F56F-46D3-8090-7E650C23BBC2}" type="pres">
      <dgm:prSet presAssocID="{D14244B3-48D3-4958-B52E-A97DEA4AF6F0}" presName="text" presStyleLbl="node1" presStyleIdx="2" presStyleCnt="3">
        <dgm:presLayoutVars>
          <dgm:bulletEnabled val="1"/>
        </dgm:presLayoutVars>
      </dgm:prSet>
      <dgm:spPr/>
      <dgm:t>
        <a:bodyPr/>
        <a:lstStyle/>
        <a:p>
          <a:endParaRPr lang="en-US"/>
        </a:p>
      </dgm:t>
    </dgm:pt>
  </dgm:ptLst>
  <dgm:cxnLst>
    <dgm:cxn modelId="{284BAB41-A86F-4AC5-9B9A-DB54C2E8A18B}" type="presOf" srcId="{D9E5EFFF-84A5-4D10-9B0B-A57C2A228BEF}" destId="{711EEFB8-90FB-4480-B079-1B73ECAEC95C}" srcOrd="0" destOrd="0" presId="urn:diagrams.loki3.com/VaryingWidthList+Icon"/>
    <dgm:cxn modelId="{25320E3B-7488-431D-B11E-9A67956CEA3E}" type="presOf" srcId="{7F94F519-9E24-4479-897E-BD1F5F5A4120}" destId="{D312DCE1-BBAE-43E2-9218-086E4157BD67}" srcOrd="0" destOrd="0" presId="urn:diagrams.loki3.com/VaryingWidthList+Icon"/>
    <dgm:cxn modelId="{2DBF0FD2-C032-4513-8B33-019F94DAA28C}" type="presOf" srcId="{D14244B3-48D3-4958-B52E-A97DEA4AF6F0}" destId="{1C100835-F56F-46D3-8090-7E650C23BBC2}" srcOrd="0" destOrd="0" presId="urn:diagrams.loki3.com/VaryingWidthList+Icon"/>
    <dgm:cxn modelId="{6135672F-B1FE-4895-A35B-ADA25A6EA7A2}" srcId="{D9E5EFFF-84A5-4D10-9B0B-A57C2A228BEF}" destId="{D14244B3-48D3-4958-B52E-A97DEA4AF6F0}" srcOrd="2" destOrd="0" parTransId="{BDB6B0A4-FA59-4390-A9EC-978A14F872B4}" sibTransId="{34DC2BC8-9499-4B08-B4F4-5076AD5B6F4B}"/>
    <dgm:cxn modelId="{5FECE10B-DFA2-40A1-ABED-8D807CD9B989}" srcId="{D9E5EFFF-84A5-4D10-9B0B-A57C2A228BEF}" destId="{7F94F519-9E24-4479-897E-BD1F5F5A4120}" srcOrd="0" destOrd="0" parTransId="{06B7D2A1-518A-4914-8E3D-DB1CBEE1AD6C}" sibTransId="{FD3BC7C1-6F77-4FB4-9EA1-9B251A43A5D0}"/>
    <dgm:cxn modelId="{19930A27-AF10-4A35-9973-D6A7AB0212CF}" srcId="{D9E5EFFF-84A5-4D10-9B0B-A57C2A228BEF}" destId="{13B01D11-5CC2-4E91-9E76-BD45B20DDB07}" srcOrd="1" destOrd="0" parTransId="{B440A902-4DF6-4AC6-A784-B1860C7F5205}" sibTransId="{94B9D9A9-97BD-4E9A-AA0A-A7005A67B08A}"/>
    <dgm:cxn modelId="{6BD62E2C-3D42-4EDF-BB05-4F4B7D4DD013}" type="presOf" srcId="{13B01D11-5CC2-4E91-9E76-BD45B20DDB07}" destId="{4BA78869-626D-4A84-8CCB-A9F4DAFBAB2C}" srcOrd="0" destOrd="0" presId="urn:diagrams.loki3.com/VaryingWidthList+Icon"/>
    <dgm:cxn modelId="{8A6C427A-927E-4321-A6A9-B364120EC7C6}" type="presParOf" srcId="{711EEFB8-90FB-4480-B079-1B73ECAEC95C}" destId="{D312DCE1-BBAE-43E2-9218-086E4157BD67}" srcOrd="0" destOrd="0" presId="urn:diagrams.loki3.com/VaryingWidthList+Icon"/>
    <dgm:cxn modelId="{26726166-AEBF-4217-8DAB-72994FBEA8F1}" type="presParOf" srcId="{711EEFB8-90FB-4480-B079-1B73ECAEC95C}" destId="{B9A3A2E6-2B68-4065-8B37-0C86C6350A45}" srcOrd="1" destOrd="0" presId="urn:diagrams.loki3.com/VaryingWidthList+Icon"/>
    <dgm:cxn modelId="{950F8B30-EB11-429D-BDD7-E134FE76998C}" type="presParOf" srcId="{711EEFB8-90FB-4480-B079-1B73ECAEC95C}" destId="{4BA78869-626D-4A84-8CCB-A9F4DAFBAB2C}" srcOrd="2" destOrd="0" presId="urn:diagrams.loki3.com/VaryingWidthList+Icon"/>
    <dgm:cxn modelId="{49C02118-4090-4804-839A-76DCF9D5B1F8}" type="presParOf" srcId="{711EEFB8-90FB-4480-B079-1B73ECAEC95C}" destId="{BF5D6BA7-B86C-4330-9E78-7F95BB046B08}" srcOrd="3" destOrd="0" presId="urn:diagrams.loki3.com/VaryingWidthList+Icon"/>
    <dgm:cxn modelId="{07034D96-A5B8-4085-8CF7-67BE9C06AE77}" type="presParOf" srcId="{711EEFB8-90FB-4480-B079-1B73ECAEC95C}" destId="{1C100835-F56F-46D3-8090-7E650C23BBC2}"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E502B8C-FCE0-4D41-B316-1241AA194A2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AA4F309C-FAA9-4A8C-BB42-EED82E4DDE7A}">
      <dgm:prSet phldrT="[Text]"/>
      <dgm:spPr/>
      <dgm:t>
        <a:bodyPr/>
        <a:lstStyle/>
        <a:p>
          <a:r>
            <a:rPr lang="en-US" dirty="0" smtClean="0"/>
            <a:t>Hector was hoping that Chelsea would choose to work for their organization</a:t>
          </a:r>
          <a:endParaRPr lang="en-US" dirty="0"/>
        </a:p>
      </dgm:t>
    </dgm:pt>
    <dgm:pt modelId="{93DF6371-E8E1-4D54-9A60-245419C5829C}" type="parTrans" cxnId="{AB05AFF8-D1D5-4BB3-B8C9-00AEA806D9F9}">
      <dgm:prSet/>
      <dgm:spPr/>
      <dgm:t>
        <a:bodyPr/>
        <a:lstStyle/>
        <a:p>
          <a:endParaRPr lang="en-US"/>
        </a:p>
      </dgm:t>
    </dgm:pt>
    <dgm:pt modelId="{051876A3-D611-42CA-BF79-ACC63FE4EE2E}" type="sibTrans" cxnId="{AB05AFF8-D1D5-4BB3-B8C9-00AEA806D9F9}">
      <dgm:prSet/>
      <dgm:spPr/>
      <dgm:t>
        <a:bodyPr/>
        <a:lstStyle/>
        <a:p>
          <a:endParaRPr lang="en-US"/>
        </a:p>
      </dgm:t>
    </dgm:pt>
    <dgm:pt modelId="{C372D5C6-8FE6-4379-B41B-7A3E02BC2433}">
      <dgm:prSet phldrT="[Text]"/>
      <dgm:spPr/>
      <dgm:t>
        <a:bodyPr/>
        <a:lstStyle/>
        <a:p>
          <a:r>
            <a:rPr lang="en-US" dirty="0" smtClean="0"/>
            <a:t>Hector remembered that workers her age valued benefits and family life over long working hours </a:t>
          </a:r>
          <a:endParaRPr lang="en-US" dirty="0"/>
        </a:p>
      </dgm:t>
    </dgm:pt>
    <dgm:pt modelId="{3C7F2AEC-AFD3-40F6-8A26-2B53F7E7776C}" type="parTrans" cxnId="{14F01973-85B5-4CB6-9ECB-484FB467A874}">
      <dgm:prSet/>
      <dgm:spPr/>
      <dgm:t>
        <a:bodyPr/>
        <a:lstStyle/>
        <a:p>
          <a:endParaRPr lang="en-US"/>
        </a:p>
      </dgm:t>
    </dgm:pt>
    <dgm:pt modelId="{3B44064B-4CF5-49D3-AC9D-68DF19997291}" type="sibTrans" cxnId="{14F01973-85B5-4CB6-9ECB-484FB467A874}">
      <dgm:prSet/>
      <dgm:spPr/>
      <dgm:t>
        <a:bodyPr/>
        <a:lstStyle/>
        <a:p>
          <a:endParaRPr lang="en-US"/>
        </a:p>
      </dgm:t>
    </dgm:pt>
    <dgm:pt modelId="{4B2BE4DC-D46D-44AC-B25C-0EB5BBE38344}">
      <dgm:prSet phldrT="[Text]"/>
      <dgm:spPr/>
      <dgm:t>
        <a:bodyPr/>
        <a:lstStyle/>
        <a:p>
          <a:r>
            <a:rPr lang="en-US" dirty="0" smtClean="0"/>
            <a:t>Hector focused on how his company respected employees’ work-life balance</a:t>
          </a:r>
          <a:endParaRPr lang="en-US" dirty="0"/>
        </a:p>
      </dgm:t>
    </dgm:pt>
    <dgm:pt modelId="{77B91226-44C4-4487-85D3-17C5C26FDBF2}" type="parTrans" cxnId="{3A9EAE69-1316-4031-A5BC-54BE941CCE6C}">
      <dgm:prSet/>
      <dgm:spPr/>
      <dgm:t>
        <a:bodyPr/>
        <a:lstStyle/>
        <a:p>
          <a:endParaRPr lang="en-US"/>
        </a:p>
      </dgm:t>
    </dgm:pt>
    <dgm:pt modelId="{A779FBF2-3EEC-48BF-B0AA-DA805FA491F7}" type="sibTrans" cxnId="{3A9EAE69-1316-4031-A5BC-54BE941CCE6C}">
      <dgm:prSet/>
      <dgm:spPr/>
      <dgm:t>
        <a:bodyPr/>
        <a:lstStyle/>
        <a:p>
          <a:endParaRPr lang="en-US"/>
        </a:p>
      </dgm:t>
    </dgm:pt>
    <dgm:pt modelId="{69FEAB4F-CCF7-47F2-ADDC-B9E29100F41D}">
      <dgm:prSet phldrT="[Text]"/>
      <dgm:spPr/>
      <dgm:t>
        <a:bodyPr/>
        <a:lstStyle/>
        <a:p>
          <a:r>
            <a:rPr lang="en-US" dirty="0" smtClean="0"/>
            <a:t>She later accepted the job </a:t>
          </a:r>
          <a:endParaRPr lang="en-US" dirty="0"/>
        </a:p>
      </dgm:t>
    </dgm:pt>
    <dgm:pt modelId="{121D19B5-A689-40D7-BD86-504A839DB4D1}" type="parTrans" cxnId="{C2AE08C9-ADA0-4E9A-BAB4-5AC5DEA6EAE5}">
      <dgm:prSet/>
      <dgm:spPr/>
      <dgm:t>
        <a:bodyPr/>
        <a:lstStyle/>
        <a:p>
          <a:endParaRPr lang="en-US"/>
        </a:p>
      </dgm:t>
    </dgm:pt>
    <dgm:pt modelId="{B410C94D-0CAE-4EAA-8738-D3E7329AD673}" type="sibTrans" cxnId="{C2AE08C9-ADA0-4E9A-BAB4-5AC5DEA6EAE5}">
      <dgm:prSet/>
      <dgm:spPr/>
      <dgm:t>
        <a:bodyPr/>
        <a:lstStyle/>
        <a:p>
          <a:endParaRPr lang="en-US"/>
        </a:p>
      </dgm:t>
    </dgm:pt>
    <dgm:pt modelId="{2EB461F8-9444-40AB-8364-D82D464B143C}" type="pres">
      <dgm:prSet presAssocID="{BE502B8C-FCE0-4D41-B316-1241AA194A24}" presName="layout" presStyleCnt="0">
        <dgm:presLayoutVars>
          <dgm:chMax/>
          <dgm:chPref/>
          <dgm:dir/>
          <dgm:animOne val="branch"/>
          <dgm:animLvl val="lvl"/>
          <dgm:resizeHandles/>
        </dgm:presLayoutVars>
      </dgm:prSet>
      <dgm:spPr/>
      <dgm:t>
        <a:bodyPr/>
        <a:lstStyle/>
        <a:p>
          <a:endParaRPr lang="en-US"/>
        </a:p>
      </dgm:t>
    </dgm:pt>
    <dgm:pt modelId="{5347FBF9-E342-4A07-82EE-466C26A05F12}" type="pres">
      <dgm:prSet presAssocID="{AA4F309C-FAA9-4A8C-BB42-EED82E4DDE7A}" presName="root" presStyleCnt="0">
        <dgm:presLayoutVars>
          <dgm:chMax/>
          <dgm:chPref val="4"/>
        </dgm:presLayoutVars>
      </dgm:prSet>
      <dgm:spPr/>
    </dgm:pt>
    <dgm:pt modelId="{43BF8708-91F9-4D4D-8A92-6719B909E587}" type="pres">
      <dgm:prSet presAssocID="{AA4F309C-FAA9-4A8C-BB42-EED82E4DDE7A}" presName="rootComposite" presStyleCnt="0">
        <dgm:presLayoutVars/>
      </dgm:prSet>
      <dgm:spPr/>
    </dgm:pt>
    <dgm:pt modelId="{192ED00D-DABE-4F19-9575-2B02FF078DDF}" type="pres">
      <dgm:prSet presAssocID="{AA4F309C-FAA9-4A8C-BB42-EED82E4DDE7A}" presName="rootText" presStyleLbl="node0" presStyleIdx="0" presStyleCnt="1">
        <dgm:presLayoutVars>
          <dgm:chMax/>
          <dgm:chPref val="4"/>
        </dgm:presLayoutVars>
      </dgm:prSet>
      <dgm:spPr/>
      <dgm:t>
        <a:bodyPr/>
        <a:lstStyle/>
        <a:p>
          <a:endParaRPr lang="en-US"/>
        </a:p>
      </dgm:t>
    </dgm:pt>
    <dgm:pt modelId="{176A8E15-E973-4861-B174-61DB37F0A468}" type="pres">
      <dgm:prSet presAssocID="{AA4F309C-FAA9-4A8C-BB42-EED82E4DDE7A}" presName="childShape" presStyleCnt="0">
        <dgm:presLayoutVars>
          <dgm:chMax val="0"/>
          <dgm:chPref val="0"/>
        </dgm:presLayoutVars>
      </dgm:prSet>
      <dgm:spPr/>
    </dgm:pt>
    <dgm:pt modelId="{CEDB48FF-D9A3-4388-8FF6-32B10DE76AD3}" type="pres">
      <dgm:prSet presAssocID="{C372D5C6-8FE6-4379-B41B-7A3E02BC2433}" presName="childComposite" presStyleCnt="0">
        <dgm:presLayoutVars>
          <dgm:chMax val="0"/>
          <dgm:chPref val="0"/>
        </dgm:presLayoutVars>
      </dgm:prSet>
      <dgm:spPr/>
    </dgm:pt>
    <dgm:pt modelId="{2E755986-4E25-4684-A228-68A8349D5F1C}" type="pres">
      <dgm:prSet presAssocID="{C372D5C6-8FE6-4379-B41B-7A3E02BC2433}" presName="Image" presStyleLbl="node1" presStyleIdx="0" presStyleCnt="3"/>
      <dgm:spPr>
        <a:solidFill>
          <a:schemeClr val="accent2">
            <a:hueOff val="0"/>
            <a:satOff val="0"/>
            <a:lumOff val="0"/>
          </a:schemeClr>
        </a:solidFill>
      </dgm:spPr>
    </dgm:pt>
    <dgm:pt modelId="{4014285A-827F-42A4-8070-FC30330F077D}" type="pres">
      <dgm:prSet presAssocID="{C372D5C6-8FE6-4379-B41B-7A3E02BC2433}" presName="childText" presStyleLbl="lnNode1" presStyleIdx="0" presStyleCnt="3">
        <dgm:presLayoutVars>
          <dgm:chMax val="0"/>
          <dgm:chPref val="0"/>
          <dgm:bulletEnabled val="1"/>
        </dgm:presLayoutVars>
      </dgm:prSet>
      <dgm:spPr/>
      <dgm:t>
        <a:bodyPr/>
        <a:lstStyle/>
        <a:p>
          <a:endParaRPr lang="en-US"/>
        </a:p>
      </dgm:t>
    </dgm:pt>
    <dgm:pt modelId="{270A6179-B2E0-4C50-B427-66C3A2B47B14}" type="pres">
      <dgm:prSet presAssocID="{4B2BE4DC-D46D-44AC-B25C-0EB5BBE38344}" presName="childComposite" presStyleCnt="0">
        <dgm:presLayoutVars>
          <dgm:chMax val="0"/>
          <dgm:chPref val="0"/>
        </dgm:presLayoutVars>
      </dgm:prSet>
      <dgm:spPr/>
    </dgm:pt>
    <dgm:pt modelId="{6E00E9AB-2A43-4FC7-9673-4E48B1511169}" type="pres">
      <dgm:prSet presAssocID="{4B2BE4DC-D46D-44AC-B25C-0EB5BBE38344}" presName="Image" presStyleLbl="node1" presStyleIdx="1" presStyleCnt="3"/>
      <dgm:spPr>
        <a:solidFill>
          <a:schemeClr val="accent2">
            <a:hueOff val="2340759"/>
            <a:satOff val="-2919"/>
            <a:lumOff val="686"/>
          </a:schemeClr>
        </a:solidFill>
      </dgm:spPr>
    </dgm:pt>
    <dgm:pt modelId="{DEF8CCB0-3F2D-4878-BF79-FBA05CE12988}" type="pres">
      <dgm:prSet presAssocID="{4B2BE4DC-D46D-44AC-B25C-0EB5BBE38344}" presName="childText" presStyleLbl="lnNode1" presStyleIdx="1" presStyleCnt="3">
        <dgm:presLayoutVars>
          <dgm:chMax val="0"/>
          <dgm:chPref val="0"/>
          <dgm:bulletEnabled val="1"/>
        </dgm:presLayoutVars>
      </dgm:prSet>
      <dgm:spPr/>
      <dgm:t>
        <a:bodyPr/>
        <a:lstStyle/>
        <a:p>
          <a:endParaRPr lang="en-US"/>
        </a:p>
      </dgm:t>
    </dgm:pt>
    <dgm:pt modelId="{A0E92448-95CD-4485-BF4C-0E31685B136F}" type="pres">
      <dgm:prSet presAssocID="{69FEAB4F-CCF7-47F2-ADDC-B9E29100F41D}" presName="childComposite" presStyleCnt="0">
        <dgm:presLayoutVars>
          <dgm:chMax val="0"/>
          <dgm:chPref val="0"/>
        </dgm:presLayoutVars>
      </dgm:prSet>
      <dgm:spPr/>
    </dgm:pt>
    <dgm:pt modelId="{39C77441-0526-4885-8482-919F4F432D05}" type="pres">
      <dgm:prSet presAssocID="{69FEAB4F-CCF7-47F2-ADDC-B9E29100F41D}" presName="Image" presStyleLbl="node1" presStyleIdx="2" presStyleCnt="3"/>
      <dgm:spPr>
        <a:solidFill>
          <a:schemeClr val="accent2">
            <a:hueOff val="4681519"/>
            <a:satOff val="-5839"/>
            <a:lumOff val="1373"/>
          </a:schemeClr>
        </a:solidFill>
      </dgm:spPr>
    </dgm:pt>
    <dgm:pt modelId="{2D49CAFB-F503-4F1D-9E45-F978819DBF0E}" type="pres">
      <dgm:prSet presAssocID="{69FEAB4F-CCF7-47F2-ADDC-B9E29100F41D}" presName="childText" presStyleLbl="lnNode1" presStyleIdx="2" presStyleCnt="3">
        <dgm:presLayoutVars>
          <dgm:chMax val="0"/>
          <dgm:chPref val="0"/>
          <dgm:bulletEnabled val="1"/>
        </dgm:presLayoutVars>
      </dgm:prSet>
      <dgm:spPr/>
      <dgm:t>
        <a:bodyPr/>
        <a:lstStyle/>
        <a:p>
          <a:endParaRPr lang="en-US"/>
        </a:p>
      </dgm:t>
    </dgm:pt>
  </dgm:ptLst>
  <dgm:cxnLst>
    <dgm:cxn modelId="{A25068C9-365A-4F0C-B7AD-A739B1816F30}" type="presOf" srcId="{BE502B8C-FCE0-4D41-B316-1241AA194A24}" destId="{2EB461F8-9444-40AB-8364-D82D464B143C}" srcOrd="0" destOrd="0" presId="urn:microsoft.com/office/officeart/2008/layout/PictureAccentList"/>
    <dgm:cxn modelId="{3A9EAE69-1316-4031-A5BC-54BE941CCE6C}" srcId="{AA4F309C-FAA9-4A8C-BB42-EED82E4DDE7A}" destId="{4B2BE4DC-D46D-44AC-B25C-0EB5BBE38344}" srcOrd="1" destOrd="0" parTransId="{77B91226-44C4-4487-85D3-17C5C26FDBF2}" sibTransId="{A779FBF2-3EEC-48BF-B0AA-DA805FA491F7}"/>
    <dgm:cxn modelId="{D3EDF73C-CFEC-4FC2-A7F5-6D6C120A79FD}" type="presOf" srcId="{AA4F309C-FAA9-4A8C-BB42-EED82E4DDE7A}" destId="{192ED00D-DABE-4F19-9575-2B02FF078DDF}" srcOrd="0" destOrd="0" presId="urn:microsoft.com/office/officeart/2008/layout/PictureAccentList"/>
    <dgm:cxn modelId="{36AB2776-AE69-49A8-8025-33C80158C628}" type="presOf" srcId="{69FEAB4F-CCF7-47F2-ADDC-B9E29100F41D}" destId="{2D49CAFB-F503-4F1D-9E45-F978819DBF0E}" srcOrd="0" destOrd="0" presId="urn:microsoft.com/office/officeart/2008/layout/PictureAccentList"/>
    <dgm:cxn modelId="{AB05AFF8-D1D5-4BB3-B8C9-00AEA806D9F9}" srcId="{BE502B8C-FCE0-4D41-B316-1241AA194A24}" destId="{AA4F309C-FAA9-4A8C-BB42-EED82E4DDE7A}" srcOrd="0" destOrd="0" parTransId="{93DF6371-E8E1-4D54-9A60-245419C5829C}" sibTransId="{051876A3-D611-42CA-BF79-ACC63FE4EE2E}"/>
    <dgm:cxn modelId="{14F01973-85B5-4CB6-9ECB-484FB467A874}" srcId="{AA4F309C-FAA9-4A8C-BB42-EED82E4DDE7A}" destId="{C372D5C6-8FE6-4379-B41B-7A3E02BC2433}" srcOrd="0" destOrd="0" parTransId="{3C7F2AEC-AFD3-40F6-8A26-2B53F7E7776C}" sibTransId="{3B44064B-4CF5-49D3-AC9D-68DF19997291}"/>
    <dgm:cxn modelId="{D4204FA7-FDC8-47BE-B4CA-8DDD3D348EBE}" type="presOf" srcId="{4B2BE4DC-D46D-44AC-B25C-0EB5BBE38344}" destId="{DEF8CCB0-3F2D-4878-BF79-FBA05CE12988}" srcOrd="0" destOrd="0" presId="urn:microsoft.com/office/officeart/2008/layout/PictureAccentList"/>
    <dgm:cxn modelId="{8168CD6C-C86C-4F66-9123-28ED767E7948}" type="presOf" srcId="{C372D5C6-8FE6-4379-B41B-7A3E02BC2433}" destId="{4014285A-827F-42A4-8070-FC30330F077D}" srcOrd="0" destOrd="0" presId="urn:microsoft.com/office/officeart/2008/layout/PictureAccentList"/>
    <dgm:cxn modelId="{C2AE08C9-ADA0-4E9A-BAB4-5AC5DEA6EAE5}" srcId="{AA4F309C-FAA9-4A8C-BB42-EED82E4DDE7A}" destId="{69FEAB4F-CCF7-47F2-ADDC-B9E29100F41D}" srcOrd="2" destOrd="0" parTransId="{121D19B5-A689-40D7-BD86-504A839DB4D1}" sibTransId="{B410C94D-0CAE-4EAA-8738-D3E7329AD673}"/>
    <dgm:cxn modelId="{4550BAEC-A9DA-490B-8DF4-1FDD395DB78E}" type="presParOf" srcId="{2EB461F8-9444-40AB-8364-D82D464B143C}" destId="{5347FBF9-E342-4A07-82EE-466C26A05F12}" srcOrd="0" destOrd="0" presId="urn:microsoft.com/office/officeart/2008/layout/PictureAccentList"/>
    <dgm:cxn modelId="{51C22F72-0419-4CAE-891F-CF6F60C7DC79}" type="presParOf" srcId="{5347FBF9-E342-4A07-82EE-466C26A05F12}" destId="{43BF8708-91F9-4D4D-8A92-6719B909E587}" srcOrd="0" destOrd="0" presId="urn:microsoft.com/office/officeart/2008/layout/PictureAccentList"/>
    <dgm:cxn modelId="{C05C1B0B-DFBB-4750-B172-98EA19F98FD9}" type="presParOf" srcId="{43BF8708-91F9-4D4D-8A92-6719B909E587}" destId="{192ED00D-DABE-4F19-9575-2B02FF078DDF}" srcOrd="0" destOrd="0" presId="urn:microsoft.com/office/officeart/2008/layout/PictureAccentList"/>
    <dgm:cxn modelId="{902F28D6-6F21-4A5B-82C5-FA90EE4F5248}" type="presParOf" srcId="{5347FBF9-E342-4A07-82EE-466C26A05F12}" destId="{176A8E15-E973-4861-B174-61DB37F0A468}" srcOrd="1" destOrd="0" presId="urn:microsoft.com/office/officeart/2008/layout/PictureAccentList"/>
    <dgm:cxn modelId="{4E45AB7C-7105-4A18-BF42-AFE36F3E33A0}" type="presParOf" srcId="{176A8E15-E973-4861-B174-61DB37F0A468}" destId="{CEDB48FF-D9A3-4388-8FF6-32B10DE76AD3}" srcOrd="0" destOrd="0" presId="urn:microsoft.com/office/officeart/2008/layout/PictureAccentList"/>
    <dgm:cxn modelId="{E0424D0D-F59F-4CB0-9344-E9ACBA2DFFA4}" type="presParOf" srcId="{CEDB48FF-D9A3-4388-8FF6-32B10DE76AD3}" destId="{2E755986-4E25-4684-A228-68A8349D5F1C}" srcOrd="0" destOrd="0" presId="urn:microsoft.com/office/officeart/2008/layout/PictureAccentList"/>
    <dgm:cxn modelId="{512D4977-344E-4020-A840-3A5A879A2648}" type="presParOf" srcId="{CEDB48FF-D9A3-4388-8FF6-32B10DE76AD3}" destId="{4014285A-827F-42A4-8070-FC30330F077D}" srcOrd="1" destOrd="0" presId="urn:microsoft.com/office/officeart/2008/layout/PictureAccentList"/>
    <dgm:cxn modelId="{6E11577D-785B-4DBB-833E-69ACED1746C1}" type="presParOf" srcId="{176A8E15-E973-4861-B174-61DB37F0A468}" destId="{270A6179-B2E0-4C50-B427-66C3A2B47B14}" srcOrd="1" destOrd="0" presId="urn:microsoft.com/office/officeart/2008/layout/PictureAccentList"/>
    <dgm:cxn modelId="{23B8B5FA-56FE-4C0F-84DC-B23A6D2315CE}" type="presParOf" srcId="{270A6179-B2E0-4C50-B427-66C3A2B47B14}" destId="{6E00E9AB-2A43-4FC7-9673-4E48B1511169}" srcOrd="0" destOrd="0" presId="urn:microsoft.com/office/officeart/2008/layout/PictureAccentList"/>
    <dgm:cxn modelId="{57FB9B90-6AF7-40E7-97C7-DDD91293AEF2}" type="presParOf" srcId="{270A6179-B2E0-4C50-B427-66C3A2B47B14}" destId="{DEF8CCB0-3F2D-4878-BF79-FBA05CE12988}" srcOrd="1" destOrd="0" presId="urn:microsoft.com/office/officeart/2008/layout/PictureAccentList"/>
    <dgm:cxn modelId="{C19F69BC-A0DB-4EDF-AAA9-D93822F4C2BD}" type="presParOf" srcId="{176A8E15-E973-4861-B174-61DB37F0A468}" destId="{A0E92448-95CD-4485-BF4C-0E31685B136F}" srcOrd="2" destOrd="0" presId="urn:microsoft.com/office/officeart/2008/layout/PictureAccentList"/>
    <dgm:cxn modelId="{29E3A980-30A5-4E3C-8C73-C628FB2DBBE2}" type="presParOf" srcId="{A0E92448-95CD-4485-BF4C-0E31685B136F}" destId="{39C77441-0526-4885-8482-919F4F432D05}" srcOrd="0" destOrd="0" presId="urn:microsoft.com/office/officeart/2008/layout/PictureAccentList"/>
    <dgm:cxn modelId="{17D0F535-B332-4EEB-BF19-6C8E2BF4AD54}" type="presParOf" srcId="{A0E92448-95CD-4485-BF4C-0E31685B136F}" destId="{2D49CAFB-F503-4F1D-9E45-F978819DBF0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99E5AA6-5E36-429E-B725-E74ED543580B}"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8609A101-9995-4F7B-9ABF-7293CFD0C62E}">
      <dgm:prSet phldrT="[Text]"/>
      <dgm:spPr/>
      <dgm:t>
        <a:bodyPr/>
        <a:lstStyle/>
        <a:p>
          <a:r>
            <a:rPr lang="en-US" dirty="0" smtClean="0"/>
            <a:t>The use and understanding of technology</a:t>
          </a:r>
          <a:endParaRPr lang="en-US" dirty="0"/>
        </a:p>
      </dgm:t>
    </dgm:pt>
    <dgm:pt modelId="{829A6F4D-5E2F-413F-B9B7-B2B160270CC7}" type="parTrans" cxnId="{E494EF80-E9CA-450C-87CD-147226C898C3}">
      <dgm:prSet/>
      <dgm:spPr/>
      <dgm:t>
        <a:bodyPr/>
        <a:lstStyle/>
        <a:p>
          <a:endParaRPr lang="en-US"/>
        </a:p>
      </dgm:t>
    </dgm:pt>
    <dgm:pt modelId="{6A2DE963-1F72-42DD-A59D-AE959458CCF1}" type="sibTrans" cxnId="{E494EF80-E9CA-450C-87CD-147226C898C3}">
      <dgm:prSet/>
      <dgm:spPr/>
      <dgm:t>
        <a:bodyPr/>
        <a:lstStyle/>
        <a:p>
          <a:endParaRPr lang="en-US"/>
        </a:p>
      </dgm:t>
    </dgm:pt>
    <dgm:pt modelId="{D23AF763-B817-44E4-B8C4-C54AA7A40B91}">
      <dgm:prSet phldrT="[Text]"/>
      <dgm:spPr/>
      <dgm:t>
        <a:bodyPr/>
        <a:lstStyle/>
        <a:p>
          <a:r>
            <a:rPr lang="en-US" dirty="0" smtClean="0"/>
            <a:t>Communication and interaction preferences</a:t>
          </a:r>
          <a:endParaRPr lang="en-US" dirty="0"/>
        </a:p>
      </dgm:t>
    </dgm:pt>
    <dgm:pt modelId="{E62B8998-ADD4-4057-A95B-F001AA5903F6}" type="parTrans" cxnId="{1AB88D50-C3A9-4F08-9518-765D4B0A29C3}">
      <dgm:prSet/>
      <dgm:spPr/>
      <dgm:t>
        <a:bodyPr/>
        <a:lstStyle/>
        <a:p>
          <a:endParaRPr lang="en-US"/>
        </a:p>
      </dgm:t>
    </dgm:pt>
    <dgm:pt modelId="{C8FBAF3A-9194-450F-A166-A38DBC6DA655}" type="sibTrans" cxnId="{1AB88D50-C3A9-4F08-9518-765D4B0A29C3}">
      <dgm:prSet/>
      <dgm:spPr/>
      <dgm:t>
        <a:bodyPr/>
        <a:lstStyle/>
        <a:p>
          <a:endParaRPr lang="en-US"/>
        </a:p>
      </dgm:t>
    </dgm:pt>
    <dgm:pt modelId="{0304EC31-B909-4890-A150-F8B430ECBF14}">
      <dgm:prSet phldrT="[Text]"/>
      <dgm:spPr/>
      <dgm:t>
        <a:bodyPr/>
        <a:lstStyle/>
        <a:p>
          <a:r>
            <a:rPr lang="en-US" dirty="0" smtClean="0"/>
            <a:t>Social events and influence</a:t>
          </a:r>
          <a:endParaRPr lang="en-US" dirty="0"/>
        </a:p>
      </dgm:t>
    </dgm:pt>
    <dgm:pt modelId="{3B73FF03-238E-4793-A650-493071DAD2CD}" type="parTrans" cxnId="{F0518819-FCB6-4F1F-A738-BCB303AF49B4}">
      <dgm:prSet/>
      <dgm:spPr/>
      <dgm:t>
        <a:bodyPr/>
        <a:lstStyle/>
        <a:p>
          <a:endParaRPr lang="en-US"/>
        </a:p>
      </dgm:t>
    </dgm:pt>
    <dgm:pt modelId="{6F326E1B-7543-4B4F-A362-ABE599427BED}" type="sibTrans" cxnId="{F0518819-FCB6-4F1F-A738-BCB303AF49B4}">
      <dgm:prSet/>
      <dgm:spPr/>
      <dgm:t>
        <a:bodyPr/>
        <a:lstStyle/>
        <a:p>
          <a:endParaRPr lang="en-US"/>
        </a:p>
      </dgm:t>
    </dgm:pt>
    <dgm:pt modelId="{46C2812F-DA4A-4CEF-9602-556AD6F64CC6}" type="pres">
      <dgm:prSet presAssocID="{699E5AA6-5E36-429E-B725-E74ED543580B}" presName="Name0" presStyleCnt="0">
        <dgm:presLayoutVars>
          <dgm:chMax val="7"/>
          <dgm:chPref val="7"/>
          <dgm:dir/>
        </dgm:presLayoutVars>
      </dgm:prSet>
      <dgm:spPr/>
      <dgm:t>
        <a:bodyPr/>
        <a:lstStyle/>
        <a:p>
          <a:endParaRPr lang="en-US"/>
        </a:p>
      </dgm:t>
    </dgm:pt>
    <dgm:pt modelId="{82C7F77F-29AA-4854-8522-8DDD6B204762}" type="pres">
      <dgm:prSet presAssocID="{699E5AA6-5E36-429E-B725-E74ED543580B}" presName="Name1" presStyleCnt="0"/>
      <dgm:spPr/>
    </dgm:pt>
    <dgm:pt modelId="{DDAC16FF-8BEE-4C00-B9D4-75C34028417A}" type="pres">
      <dgm:prSet presAssocID="{699E5AA6-5E36-429E-B725-E74ED543580B}" presName="cycle" presStyleCnt="0"/>
      <dgm:spPr/>
    </dgm:pt>
    <dgm:pt modelId="{A5A3B56A-8D85-4210-BC9F-C59ADEFD2DA6}" type="pres">
      <dgm:prSet presAssocID="{699E5AA6-5E36-429E-B725-E74ED543580B}" presName="srcNode" presStyleLbl="node1" presStyleIdx="0" presStyleCnt="3"/>
      <dgm:spPr/>
    </dgm:pt>
    <dgm:pt modelId="{D02E0820-7F1E-4988-B8B3-00741C5B60B0}" type="pres">
      <dgm:prSet presAssocID="{699E5AA6-5E36-429E-B725-E74ED543580B}" presName="conn" presStyleLbl="parChTrans1D2" presStyleIdx="0" presStyleCnt="1"/>
      <dgm:spPr/>
      <dgm:t>
        <a:bodyPr/>
        <a:lstStyle/>
        <a:p>
          <a:endParaRPr lang="en-US"/>
        </a:p>
      </dgm:t>
    </dgm:pt>
    <dgm:pt modelId="{2C7E146E-C11F-4E22-AEF1-FE04D44A7948}" type="pres">
      <dgm:prSet presAssocID="{699E5AA6-5E36-429E-B725-E74ED543580B}" presName="extraNode" presStyleLbl="node1" presStyleIdx="0" presStyleCnt="3"/>
      <dgm:spPr/>
    </dgm:pt>
    <dgm:pt modelId="{A895464C-6316-471F-A579-B12D9FAA58E1}" type="pres">
      <dgm:prSet presAssocID="{699E5AA6-5E36-429E-B725-E74ED543580B}" presName="dstNode" presStyleLbl="node1" presStyleIdx="0" presStyleCnt="3"/>
      <dgm:spPr/>
    </dgm:pt>
    <dgm:pt modelId="{865DE86E-F649-4D4B-A729-B07EDC68DAD8}" type="pres">
      <dgm:prSet presAssocID="{8609A101-9995-4F7B-9ABF-7293CFD0C62E}" presName="text_1" presStyleLbl="node1" presStyleIdx="0" presStyleCnt="3">
        <dgm:presLayoutVars>
          <dgm:bulletEnabled val="1"/>
        </dgm:presLayoutVars>
      </dgm:prSet>
      <dgm:spPr/>
      <dgm:t>
        <a:bodyPr/>
        <a:lstStyle/>
        <a:p>
          <a:endParaRPr lang="en-US"/>
        </a:p>
      </dgm:t>
    </dgm:pt>
    <dgm:pt modelId="{1937E8D7-4EB0-4086-8614-30E5021D8F21}" type="pres">
      <dgm:prSet presAssocID="{8609A101-9995-4F7B-9ABF-7293CFD0C62E}" presName="accent_1" presStyleCnt="0"/>
      <dgm:spPr/>
    </dgm:pt>
    <dgm:pt modelId="{6FE2BC19-5DE5-4B6F-8816-53389980948A}" type="pres">
      <dgm:prSet presAssocID="{8609A101-9995-4F7B-9ABF-7293CFD0C62E}" presName="accentRepeatNode" presStyleLbl="solidFgAcc1" presStyleIdx="0" presStyleCnt="3"/>
      <dgm:spPr/>
    </dgm:pt>
    <dgm:pt modelId="{6B3E67C6-147F-4E7F-A0BF-E80EEC4D5C22}" type="pres">
      <dgm:prSet presAssocID="{D23AF763-B817-44E4-B8C4-C54AA7A40B91}" presName="text_2" presStyleLbl="node1" presStyleIdx="1" presStyleCnt="3">
        <dgm:presLayoutVars>
          <dgm:bulletEnabled val="1"/>
        </dgm:presLayoutVars>
      </dgm:prSet>
      <dgm:spPr/>
      <dgm:t>
        <a:bodyPr/>
        <a:lstStyle/>
        <a:p>
          <a:endParaRPr lang="en-US"/>
        </a:p>
      </dgm:t>
    </dgm:pt>
    <dgm:pt modelId="{525ECD74-AADF-43CE-B464-F20986DB96B3}" type="pres">
      <dgm:prSet presAssocID="{D23AF763-B817-44E4-B8C4-C54AA7A40B91}" presName="accent_2" presStyleCnt="0"/>
      <dgm:spPr/>
    </dgm:pt>
    <dgm:pt modelId="{A1D0DAB9-052E-44B2-BC82-15BCFCE98E78}" type="pres">
      <dgm:prSet presAssocID="{D23AF763-B817-44E4-B8C4-C54AA7A40B91}" presName="accentRepeatNode" presStyleLbl="solidFgAcc1" presStyleIdx="1" presStyleCnt="3"/>
      <dgm:spPr/>
    </dgm:pt>
    <dgm:pt modelId="{5686449D-A3BF-40A6-8C61-0082CB616D55}" type="pres">
      <dgm:prSet presAssocID="{0304EC31-B909-4890-A150-F8B430ECBF14}" presName="text_3" presStyleLbl="node1" presStyleIdx="2" presStyleCnt="3">
        <dgm:presLayoutVars>
          <dgm:bulletEnabled val="1"/>
        </dgm:presLayoutVars>
      </dgm:prSet>
      <dgm:spPr/>
      <dgm:t>
        <a:bodyPr/>
        <a:lstStyle/>
        <a:p>
          <a:endParaRPr lang="en-US"/>
        </a:p>
      </dgm:t>
    </dgm:pt>
    <dgm:pt modelId="{6F8D6565-16B7-460F-8724-9CA1666E2138}" type="pres">
      <dgm:prSet presAssocID="{0304EC31-B909-4890-A150-F8B430ECBF14}" presName="accent_3" presStyleCnt="0"/>
      <dgm:spPr/>
    </dgm:pt>
    <dgm:pt modelId="{6DA49291-1E8D-4A6D-8389-B2A216EE7F92}" type="pres">
      <dgm:prSet presAssocID="{0304EC31-B909-4890-A150-F8B430ECBF14}" presName="accentRepeatNode" presStyleLbl="solidFgAcc1" presStyleIdx="2" presStyleCnt="3"/>
      <dgm:spPr/>
    </dgm:pt>
  </dgm:ptLst>
  <dgm:cxnLst>
    <dgm:cxn modelId="{F0518819-FCB6-4F1F-A738-BCB303AF49B4}" srcId="{699E5AA6-5E36-429E-B725-E74ED543580B}" destId="{0304EC31-B909-4890-A150-F8B430ECBF14}" srcOrd="2" destOrd="0" parTransId="{3B73FF03-238E-4793-A650-493071DAD2CD}" sibTransId="{6F326E1B-7543-4B4F-A362-ABE599427BED}"/>
    <dgm:cxn modelId="{E494EF80-E9CA-450C-87CD-147226C898C3}" srcId="{699E5AA6-5E36-429E-B725-E74ED543580B}" destId="{8609A101-9995-4F7B-9ABF-7293CFD0C62E}" srcOrd="0" destOrd="0" parTransId="{829A6F4D-5E2F-413F-B9B7-B2B160270CC7}" sibTransId="{6A2DE963-1F72-42DD-A59D-AE959458CCF1}"/>
    <dgm:cxn modelId="{AB962049-0D54-432C-B6C9-ADE5A486E059}" type="presOf" srcId="{D23AF763-B817-44E4-B8C4-C54AA7A40B91}" destId="{6B3E67C6-147F-4E7F-A0BF-E80EEC4D5C22}" srcOrd="0" destOrd="0" presId="urn:microsoft.com/office/officeart/2008/layout/VerticalCurvedList"/>
    <dgm:cxn modelId="{4C6D678D-43B8-49A5-BB90-5F27AA57E82A}" type="presOf" srcId="{0304EC31-B909-4890-A150-F8B430ECBF14}" destId="{5686449D-A3BF-40A6-8C61-0082CB616D55}" srcOrd="0" destOrd="0" presId="urn:microsoft.com/office/officeart/2008/layout/VerticalCurvedList"/>
    <dgm:cxn modelId="{3D462605-DDE0-4022-B8BB-F13E39337ABD}" type="presOf" srcId="{699E5AA6-5E36-429E-B725-E74ED543580B}" destId="{46C2812F-DA4A-4CEF-9602-556AD6F64CC6}" srcOrd="0" destOrd="0" presId="urn:microsoft.com/office/officeart/2008/layout/VerticalCurvedList"/>
    <dgm:cxn modelId="{1AB88D50-C3A9-4F08-9518-765D4B0A29C3}" srcId="{699E5AA6-5E36-429E-B725-E74ED543580B}" destId="{D23AF763-B817-44E4-B8C4-C54AA7A40B91}" srcOrd="1" destOrd="0" parTransId="{E62B8998-ADD4-4057-A95B-F001AA5903F6}" sibTransId="{C8FBAF3A-9194-450F-A166-A38DBC6DA655}"/>
    <dgm:cxn modelId="{2AE91F37-FB7B-4229-A521-42E59CFCE4B6}" type="presOf" srcId="{8609A101-9995-4F7B-9ABF-7293CFD0C62E}" destId="{865DE86E-F649-4D4B-A729-B07EDC68DAD8}" srcOrd="0" destOrd="0" presId="urn:microsoft.com/office/officeart/2008/layout/VerticalCurvedList"/>
    <dgm:cxn modelId="{AFFB5457-8419-48D4-B61E-917846CB8307}" type="presOf" srcId="{6A2DE963-1F72-42DD-A59D-AE959458CCF1}" destId="{D02E0820-7F1E-4988-B8B3-00741C5B60B0}" srcOrd="0" destOrd="0" presId="urn:microsoft.com/office/officeart/2008/layout/VerticalCurvedList"/>
    <dgm:cxn modelId="{149DB327-9139-4CEA-915D-DFF6752D85CB}" type="presParOf" srcId="{46C2812F-DA4A-4CEF-9602-556AD6F64CC6}" destId="{82C7F77F-29AA-4854-8522-8DDD6B204762}" srcOrd="0" destOrd="0" presId="urn:microsoft.com/office/officeart/2008/layout/VerticalCurvedList"/>
    <dgm:cxn modelId="{150ACF8A-159A-405C-A3CF-884C500EA0A9}" type="presParOf" srcId="{82C7F77F-29AA-4854-8522-8DDD6B204762}" destId="{DDAC16FF-8BEE-4C00-B9D4-75C34028417A}" srcOrd="0" destOrd="0" presId="urn:microsoft.com/office/officeart/2008/layout/VerticalCurvedList"/>
    <dgm:cxn modelId="{29586769-D509-4D58-A7C5-46B049138627}" type="presParOf" srcId="{DDAC16FF-8BEE-4C00-B9D4-75C34028417A}" destId="{A5A3B56A-8D85-4210-BC9F-C59ADEFD2DA6}" srcOrd="0" destOrd="0" presId="urn:microsoft.com/office/officeart/2008/layout/VerticalCurvedList"/>
    <dgm:cxn modelId="{1D249D4E-0843-42EB-8C12-31CCABBD6977}" type="presParOf" srcId="{DDAC16FF-8BEE-4C00-B9D4-75C34028417A}" destId="{D02E0820-7F1E-4988-B8B3-00741C5B60B0}" srcOrd="1" destOrd="0" presId="urn:microsoft.com/office/officeart/2008/layout/VerticalCurvedList"/>
    <dgm:cxn modelId="{A73AEF3D-32B4-40C0-806F-64C8523469A6}" type="presParOf" srcId="{DDAC16FF-8BEE-4C00-B9D4-75C34028417A}" destId="{2C7E146E-C11F-4E22-AEF1-FE04D44A7948}" srcOrd="2" destOrd="0" presId="urn:microsoft.com/office/officeart/2008/layout/VerticalCurvedList"/>
    <dgm:cxn modelId="{0A3B8744-CBF6-4865-A4D2-B0703C42C9D4}" type="presParOf" srcId="{DDAC16FF-8BEE-4C00-B9D4-75C34028417A}" destId="{A895464C-6316-471F-A579-B12D9FAA58E1}" srcOrd="3" destOrd="0" presId="urn:microsoft.com/office/officeart/2008/layout/VerticalCurvedList"/>
    <dgm:cxn modelId="{CBC1A518-0DAB-4F83-821F-8A56B4423730}" type="presParOf" srcId="{82C7F77F-29AA-4854-8522-8DDD6B204762}" destId="{865DE86E-F649-4D4B-A729-B07EDC68DAD8}" srcOrd="1" destOrd="0" presId="urn:microsoft.com/office/officeart/2008/layout/VerticalCurvedList"/>
    <dgm:cxn modelId="{C6DEFE0A-D1C1-4962-8E9E-D1F7C977B270}" type="presParOf" srcId="{82C7F77F-29AA-4854-8522-8DDD6B204762}" destId="{1937E8D7-4EB0-4086-8614-30E5021D8F21}" srcOrd="2" destOrd="0" presId="urn:microsoft.com/office/officeart/2008/layout/VerticalCurvedList"/>
    <dgm:cxn modelId="{487E1A8D-47F6-41B9-91A3-0682E8FD359E}" type="presParOf" srcId="{1937E8D7-4EB0-4086-8614-30E5021D8F21}" destId="{6FE2BC19-5DE5-4B6F-8816-53389980948A}" srcOrd="0" destOrd="0" presId="urn:microsoft.com/office/officeart/2008/layout/VerticalCurvedList"/>
    <dgm:cxn modelId="{A9B38940-AD4A-4FB7-A4C0-D62542D3ACAD}" type="presParOf" srcId="{82C7F77F-29AA-4854-8522-8DDD6B204762}" destId="{6B3E67C6-147F-4E7F-A0BF-E80EEC4D5C22}" srcOrd="3" destOrd="0" presId="urn:microsoft.com/office/officeart/2008/layout/VerticalCurvedList"/>
    <dgm:cxn modelId="{94613383-3BDE-41E8-A5C8-D60B637679D7}" type="presParOf" srcId="{82C7F77F-29AA-4854-8522-8DDD6B204762}" destId="{525ECD74-AADF-43CE-B464-F20986DB96B3}" srcOrd="4" destOrd="0" presId="urn:microsoft.com/office/officeart/2008/layout/VerticalCurvedList"/>
    <dgm:cxn modelId="{7C0CFB28-C8B3-46A7-8D57-4BEC9DBB0EED}" type="presParOf" srcId="{525ECD74-AADF-43CE-B464-F20986DB96B3}" destId="{A1D0DAB9-052E-44B2-BC82-15BCFCE98E78}" srcOrd="0" destOrd="0" presId="urn:microsoft.com/office/officeart/2008/layout/VerticalCurvedList"/>
    <dgm:cxn modelId="{76D9DA36-80BB-45A0-90A2-D8A6043C8AA1}" type="presParOf" srcId="{82C7F77F-29AA-4854-8522-8DDD6B204762}" destId="{5686449D-A3BF-40A6-8C61-0082CB616D55}" srcOrd="5" destOrd="0" presId="urn:microsoft.com/office/officeart/2008/layout/VerticalCurvedList"/>
    <dgm:cxn modelId="{3A0372F2-A479-47AE-8194-ACD4C673D74B}" type="presParOf" srcId="{82C7F77F-29AA-4854-8522-8DDD6B204762}" destId="{6F8D6565-16B7-460F-8724-9CA1666E2138}" srcOrd="6" destOrd="0" presId="urn:microsoft.com/office/officeart/2008/layout/VerticalCurvedList"/>
    <dgm:cxn modelId="{C69D8952-7BC3-46D3-B3D5-E6115EF23AE9}" type="presParOf" srcId="{6F8D6565-16B7-460F-8724-9CA1666E2138}" destId="{6DA49291-1E8D-4A6D-8389-B2A216EE7F9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5BCC9CD-0442-4D91-843A-380EE333E2AE}"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en-US"/>
        </a:p>
      </dgm:t>
    </dgm:pt>
    <dgm:pt modelId="{7E74759F-2C24-421A-870C-3C2C25D95CCE}">
      <dgm:prSet phldrT="[Text]"/>
      <dgm:spPr/>
      <dgm:t>
        <a:bodyPr/>
        <a:lstStyle/>
        <a:p>
          <a:r>
            <a:rPr lang="en-US" b="0" dirty="0" smtClean="0"/>
            <a:t>Attitude towards authority</a:t>
          </a:r>
          <a:endParaRPr lang="en-US" b="0" dirty="0"/>
        </a:p>
      </dgm:t>
    </dgm:pt>
    <dgm:pt modelId="{AECFFEE7-4445-495D-BC4D-CDA1EA5FC9E2}" type="parTrans" cxnId="{727796F8-F85E-4A8C-A1EE-A72B00B3EBD9}">
      <dgm:prSet/>
      <dgm:spPr/>
      <dgm:t>
        <a:bodyPr/>
        <a:lstStyle/>
        <a:p>
          <a:endParaRPr lang="en-US"/>
        </a:p>
      </dgm:t>
    </dgm:pt>
    <dgm:pt modelId="{A2FFBE8E-69E4-4488-998D-4C3D995714AB}" type="sibTrans" cxnId="{727796F8-F85E-4A8C-A1EE-A72B00B3EBD9}">
      <dgm:prSet/>
      <dgm:spPr/>
      <dgm:t>
        <a:bodyPr/>
        <a:lstStyle/>
        <a:p>
          <a:endParaRPr lang="en-US"/>
        </a:p>
      </dgm:t>
    </dgm:pt>
    <dgm:pt modelId="{582C89E1-9510-48E8-8826-2E84CEB1D72F}">
      <dgm:prSet phldrT="[Text]"/>
      <dgm:spPr/>
      <dgm:t>
        <a:bodyPr/>
        <a:lstStyle/>
        <a:p>
          <a:r>
            <a:rPr lang="en-US" b="0" dirty="0" smtClean="0"/>
            <a:t>Attitude towards individuality</a:t>
          </a:r>
          <a:endParaRPr lang="en-US" b="0" dirty="0"/>
        </a:p>
      </dgm:t>
    </dgm:pt>
    <dgm:pt modelId="{B3571564-F377-43FC-9553-94FD378F437F}" type="parTrans" cxnId="{75075DFA-27E1-4E03-A26C-9E769E8D9C87}">
      <dgm:prSet/>
      <dgm:spPr/>
      <dgm:t>
        <a:bodyPr/>
        <a:lstStyle/>
        <a:p>
          <a:endParaRPr lang="en-US"/>
        </a:p>
      </dgm:t>
    </dgm:pt>
    <dgm:pt modelId="{3AA3488A-6960-47C1-B0A3-907D33A15563}" type="sibTrans" cxnId="{75075DFA-27E1-4E03-A26C-9E769E8D9C87}">
      <dgm:prSet/>
      <dgm:spPr/>
      <dgm:t>
        <a:bodyPr/>
        <a:lstStyle/>
        <a:p>
          <a:endParaRPr lang="en-US"/>
        </a:p>
      </dgm:t>
    </dgm:pt>
    <dgm:pt modelId="{7FAD8AA3-85F8-416A-921E-D59ED02D4530}">
      <dgm:prSet phldrT="[Text]"/>
      <dgm:spPr/>
      <dgm:t>
        <a:bodyPr/>
        <a:lstStyle/>
        <a:p>
          <a:r>
            <a:rPr lang="en-US" b="0" dirty="0" smtClean="0"/>
            <a:t>Loyalty to their employers</a:t>
          </a:r>
          <a:endParaRPr lang="en-US" b="0" dirty="0"/>
        </a:p>
      </dgm:t>
    </dgm:pt>
    <dgm:pt modelId="{A2E0D3DE-596B-45F4-A12F-5F9175197065}" type="parTrans" cxnId="{92CA5D11-E2A6-491A-9136-1E4F2D7C2F4E}">
      <dgm:prSet/>
      <dgm:spPr/>
      <dgm:t>
        <a:bodyPr/>
        <a:lstStyle/>
        <a:p>
          <a:endParaRPr lang="en-US"/>
        </a:p>
      </dgm:t>
    </dgm:pt>
    <dgm:pt modelId="{2C5F2E2F-1435-48A7-A3BD-B3FBCE8DF300}" type="sibTrans" cxnId="{92CA5D11-E2A6-491A-9136-1E4F2D7C2F4E}">
      <dgm:prSet/>
      <dgm:spPr/>
      <dgm:t>
        <a:bodyPr/>
        <a:lstStyle/>
        <a:p>
          <a:endParaRPr lang="en-US"/>
        </a:p>
      </dgm:t>
    </dgm:pt>
    <dgm:pt modelId="{22E9CB6C-354F-4BED-B98D-1B5CAD0AD886}" type="pres">
      <dgm:prSet presAssocID="{85BCC9CD-0442-4D91-843A-380EE333E2AE}" presName="Name0" presStyleCnt="0">
        <dgm:presLayoutVars>
          <dgm:dir/>
          <dgm:resizeHandles val="exact"/>
        </dgm:presLayoutVars>
      </dgm:prSet>
      <dgm:spPr/>
      <dgm:t>
        <a:bodyPr/>
        <a:lstStyle/>
        <a:p>
          <a:endParaRPr lang="en-US"/>
        </a:p>
      </dgm:t>
    </dgm:pt>
    <dgm:pt modelId="{0870EB38-6970-4720-A75F-4C33D5185925}" type="pres">
      <dgm:prSet presAssocID="{7E74759F-2C24-421A-870C-3C2C25D95CCE}" presName="node" presStyleLbl="node1" presStyleIdx="0" presStyleCnt="3">
        <dgm:presLayoutVars>
          <dgm:bulletEnabled val="1"/>
        </dgm:presLayoutVars>
      </dgm:prSet>
      <dgm:spPr/>
      <dgm:t>
        <a:bodyPr/>
        <a:lstStyle/>
        <a:p>
          <a:endParaRPr lang="en-US"/>
        </a:p>
      </dgm:t>
    </dgm:pt>
    <dgm:pt modelId="{F998241C-8ED4-4925-BFA2-33B22DF984A3}" type="pres">
      <dgm:prSet presAssocID="{A2FFBE8E-69E4-4488-998D-4C3D995714AB}" presName="sibTrans" presStyleCnt="0"/>
      <dgm:spPr/>
    </dgm:pt>
    <dgm:pt modelId="{7867CC04-B5FE-4FCF-A369-2074108E8180}" type="pres">
      <dgm:prSet presAssocID="{582C89E1-9510-48E8-8826-2E84CEB1D72F}" presName="node" presStyleLbl="node1" presStyleIdx="1" presStyleCnt="3">
        <dgm:presLayoutVars>
          <dgm:bulletEnabled val="1"/>
        </dgm:presLayoutVars>
      </dgm:prSet>
      <dgm:spPr/>
      <dgm:t>
        <a:bodyPr/>
        <a:lstStyle/>
        <a:p>
          <a:endParaRPr lang="en-US"/>
        </a:p>
      </dgm:t>
    </dgm:pt>
    <dgm:pt modelId="{23C19B80-49D2-4412-9452-95AAD7242692}" type="pres">
      <dgm:prSet presAssocID="{3AA3488A-6960-47C1-B0A3-907D33A15563}" presName="sibTrans" presStyleCnt="0"/>
      <dgm:spPr/>
    </dgm:pt>
    <dgm:pt modelId="{48A713FC-9479-4281-957B-27130ADA7B98}" type="pres">
      <dgm:prSet presAssocID="{7FAD8AA3-85F8-416A-921E-D59ED02D4530}" presName="node" presStyleLbl="node1" presStyleIdx="2" presStyleCnt="3">
        <dgm:presLayoutVars>
          <dgm:bulletEnabled val="1"/>
        </dgm:presLayoutVars>
      </dgm:prSet>
      <dgm:spPr/>
      <dgm:t>
        <a:bodyPr/>
        <a:lstStyle/>
        <a:p>
          <a:endParaRPr lang="en-US"/>
        </a:p>
      </dgm:t>
    </dgm:pt>
  </dgm:ptLst>
  <dgm:cxnLst>
    <dgm:cxn modelId="{F38695FE-E245-4CAA-B94E-DA00BDCFF7AC}" type="presOf" srcId="{582C89E1-9510-48E8-8826-2E84CEB1D72F}" destId="{7867CC04-B5FE-4FCF-A369-2074108E8180}" srcOrd="0" destOrd="0" presId="urn:microsoft.com/office/officeart/2005/8/layout/hList6"/>
    <dgm:cxn modelId="{4B072FA1-0988-4208-8D24-CAA5891C0A46}" type="presOf" srcId="{85BCC9CD-0442-4D91-843A-380EE333E2AE}" destId="{22E9CB6C-354F-4BED-B98D-1B5CAD0AD886}" srcOrd="0" destOrd="0" presId="urn:microsoft.com/office/officeart/2005/8/layout/hList6"/>
    <dgm:cxn modelId="{75075DFA-27E1-4E03-A26C-9E769E8D9C87}" srcId="{85BCC9CD-0442-4D91-843A-380EE333E2AE}" destId="{582C89E1-9510-48E8-8826-2E84CEB1D72F}" srcOrd="1" destOrd="0" parTransId="{B3571564-F377-43FC-9553-94FD378F437F}" sibTransId="{3AA3488A-6960-47C1-B0A3-907D33A15563}"/>
    <dgm:cxn modelId="{92CA5D11-E2A6-491A-9136-1E4F2D7C2F4E}" srcId="{85BCC9CD-0442-4D91-843A-380EE333E2AE}" destId="{7FAD8AA3-85F8-416A-921E-D59ED02D4530}" srcOrd="2" destOrd="0" parTransId="{A2E0D3DE-596B-45F4-A12F-5F9175197065}" sibTransId="{2C5F2E2F-1435-48A7-A3BD-B3FBCE8DF300}"/>
    <dgm:cxn modelId="{B4AC28B2-AFE6-44E3-A0E4-004B166FAA7F}" type="presOf" srcId="{7E74759F-2C24-421A-870C-3C2C25D95CCE}" destId="{0870EB38-6970-4720-A75F-4C33D5185925}" srcOrd="0" destOrd="0" presId="urn:microsoft.com/office/officeart/2005/8/layout/hList6"/>
    <dgm:cxn modelId="{6B14DB7F-812D-4DA1-9FDF-166014BF6C76}" type="presOf" srcId="{7FAD8AA3-85F8-416A-921E-D59ED02D4530}" destId="{48A713FC-9479-4281-957B-27130ADA7B98}" srcOrd="0" destOrd="0" presId="urn:microsoft.com/office/officeart/2005/8/layout/hList6"/>
    <dgm:cxn modelId="{727796F8-F85E-4A8C-A1EE-A72B00B3EBD9}" srcId="{85BCC9CD-0442-4D91-843A-380EE333E2AE}" destId="{7E74759F-2C24-421A-870C-3C2C25D95CCE}" srcOrd="0" destOrd="0" parTransId="{AECFFEE7-4445-495D-BC4D-CDA1EA5FC9E2}" sibTransId="{A2FFBE8E-69E4-4488-998D-4C3D995714AB}"/>
    <dgm:cxn modelId="{8BBF454F-747A-402F-B97D-9EB657D36F18}" type="presParOf" srcId="{22E9CB6C-354F-4BED-B98D-1B5CAD0AD886}" destId="{0870EB38-6970-4720-A75F-4C33D5185925}" srcOrd="0" destOrd="0" presId="urn:microsoft.com/office/officeart/2005/8/layout/hList6"/>
    <dgm:cxn modelId="{60BFA657-D7A1-4E3F-B20A-BAC08429CEC2}" type="presParOf" srcId="{22E9CB6C-354F-4BED-B98D-1B5CAD0AD886}" destId="{F998241C-8ED4-4925-BFA2-33B22DF984A3}" srcOrd="1" destOrd="0" presId="urn:microsoft.com/office/officeart/2005/8/layout/hList6"/>
    <dgm:cxn modelId="{22DCE4A3-6A3B-45CC-AF5A-A7FD6FF80AB8}" type="presParOf" srcId="{22E9CB6C-354F-4BED-B98D-1B5CAD0AD886}" destId="{7867CC04-B5FE-4FCF-A369-2074108E8180}" srcOrd="2" destOrd="0" presId="urn:microsoft.com/office/officeart/2005/8/layout/hList6"/>
    <dgm:cxn modelId="{2826656A-D7FB-489C-89AA-59EC58AF6FC8}" type="presParOf" srcId="{22E9CB6C-354F-4BED-B98D-1B5CAD0AD886}" destId="{23C19B80-49D2-4412-9452-95AAD7242692}" srcOrd="3" destOrd="0" presId="urn:microsoft.com/office/officeart/2005/8/layout/hList6"/>
    <dgm:cxn modelId="{2343F5F4-E618-4D36-8B4B-EC8B3EC895B5}" type="presParOf" srcId="{22E9CB6C-354F-4BED-B98D-1B5CAD0AD886}" destId="{48A713FC-9479-4281-957B-27130ADA7B98}"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71B5FF4-BCF3-4918-926D-E3F771CCBF45}"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AD4EB3C8-18DF-493A-877C-168645D3D510}">
      <dgm:prSet phldrT="[Text]"/>
      <dgm:spPr/>
      <dgm:t>
        <a:bodyPr/>
        <a:lstStyle/>
        <a:p>
          <a:r>
            <a:rPr lang="en-US" dirty="0" smtClean="0"/>
            <a:t>Flexible hours</a:t>
          </a:r>
          <a:endParaRPr lang="en-US" dirty="0"/>
        </a:p>
      </dgm:t>
    </dgm:pt>
    <dgm:pt modelId="{72F62DD2-F9B8-4760-9F82-4ADCD1BCF1F9}" type="parTrans" cxnId="{97FFB17B-F182-4173-95B4-8AE7E77F416D}">
      <dgm:prSet/>
      <dgm:spPr/>
      <dgm:t>
        <a:bodyPr/>
        <a:lstStyle/>
        <a:p>
          <a:endParaRPr lang="en-US"/>
        </a:p>
      </dgm:t>
    </dgm:pt>
    <dgm:pt modelId="{2FDE63E1-EAED-44C2-BA79-785281378C05}" type="sibTrans" cxnId="{97FFB17B-F182-4173-95B4-8AE7E77F416D}">
      <dgm:prSet/>
      <dgm:spPr/>
      <dgm:t>
        <a:bodyPr/>
        <a:lstStyle/>
        <a:p>
          <a:endParaRPr lang="en-US"/>
        </a:p>
      </dgm:t>
    </dgm:pt>
    <dgm:pt modelId="{E819E9A0-BAAB-4482-9468-270EEF8E8F91}">
      <dgm:prSet phldrT="[Text]"/>
      <dgm:spPr/>
      <dgm:t>
        <a:bodyPr/>
        <a:lstStyle/>
        <a:p>
          <a:r>
            <a:rPr lang="en-US" dirty="0" smtClean="0"/>
            <a:t>Challenge the status quo</a:t>
          </a:r>
          <a:endParaRPr lang="en-US" dirty="0"/>
        </a:p>
      </dgm:t>
    </dgm:pt>
    <dgm:pt modelId="{1567C398-A98A-4F8C-8DB3-93CA01F9BA9A}" type="parTrans" cxnId="{D233B48A-8AF1-42F7-8F2D-715C8A8FA5B1}">
      <dgm:prSet/>
      <dgm:spPr/>
      <dgm:t>
        <a:bodyPr/>
        <a:lstStyle/>
        <a:p>
          <a:endParaRPr lang="en-US"/>
        </a:p>
      </dgm:t>
    </dgm:pt>
    <dgm:pt modelId="{77396328-1D35-4DA1-A14B-F90E3087525C}" type="sibTrans" cxnId="{D233B48A-8AF1-42F7-8F2D-715C8A8FA5B1}">
      <dgm:prSet/>
      <dgm:spPr/>
      <dgm:t>
        <a:bodyPr/>
        <a:lstStyle/>
        <a:p>
          <a:endParaRPr lang="en-US"/>
        </a:p>
      </dgm:t>
    </dgm:pt>
    <dgm:pt modelId="{D8085F71-D3C0-403F-8768-C4F7B3799D7D}">
      <dgm:prSet phldrT="[Text]"/>
      <dgm:spPr/>
      <dgm:t>
        <a:bodyPr/>
        <a:lstStyle/>
        <a:p>
          <a:r>
            <a:rPr lang="en-US" dirty="0" smtClean="0"/>
            <a:t>Motivation</a:t>
          </a:r>
          <a:endParaRPr lang="en-US" dirty="0"/>
        </a:p>
      </dgm:t>
    </dgm:pt>
    <dgm:pt modelId="{A8704A6D-C306-4848-88BF-0104E91C9079}" type="parTrans" cxnId="{72633087-67DE-48A1-BCE7-F350D9583CDF}">
      <dgm:prSet/>
      <dgm:spPr/>
      <dgm:t>
        <a:bodyPr/>
        <a:lstStyle/>
        <a:p>
          <a:endParaRPr lang="en-US"/>
        </a:p>
      </dgm:t>
    </dgm:pt>
    <dgm:pt modelId="{6F37627C-DE15-4520-9653-C42E8FA0F388}" type="sibTrans" cxnId="{72633087-67DE-48A1-BCE7-F350D9583CDF}">
      <dgm:prSet/>
      <dgm:spPr/>
      <dgm:t>
        <a:bodyPr/>
        <a:lstStyle/>
        <a:p>
          <a:endParaRPr lang="en-US"/>
        </a:p>
      </dgm:t>
    </dgm:pt>
    <dgm:pt modelId="{4B08CA27-921E-4B93-B9A6-3F5874C6DBD6}" type="pres">
      <dgm:prSet presAssocID="{771B5FF4-BCF3-4918-926D-E3F771CCBF45}" presName="linear" presStyleCnt="0">
        <dgm:presLayoutVars>
          <dgm:dir/>
          <dgm:animLvl val="lvl"/>
          <dgm:resizeHandles val="exact"/>
        </dgm:presLayoutVars>
      </dgm:prSet>
      <dgm:spPr/>
      <dgm:t>
        <a:bodyPr/>
        <a:lstStyle/>
        <a:p>
          <a:endParaRPr lang="en-US"/>
        </a:p>
      </dgm:t>
    </dgm:pt>
    <dgm:pt modelId="{3A8246FB-BEE1-451B-ACA3-9A45083709E0}" type="pres">
      <dgm:prSet presAssocID="{AD4EB3C8-18DF-493A-877C-168645D3D510}" presName="parentLin" presStyleCnt="0"/>
      <dgm:spPr/>
    </dgm:pt>
    <dgm:pt modelId="{D3227EE7-498B-4B3C-8CC4-D30C6613D972}" type="pres">
      <dgm:prSet presAssocID="{AD4EB3C8-18DF-493A-877C-168645D3D510}" presName="parentLeftMargin" presStyleLbl="node1" presStyleIdx="0" presStyleCnt="3"/>
      <dgm:spPr/>
      <dgm:t>
        <a:bodyPr/>
        <a:lstStyle/>
        <a:p>
          <a:endParaRPr lang="en-US"/>
        </a:p>
      </dgm:t>
    </dgm:pt>
    <dgm:pt modelId="{3A47A3AA-61EB-49D6-9B1C-B0CBB63DF7FF}" type="pres">
      <dgm:prSet presAssocID="{AD4EB3C8-18DF-493A-877C-168645D3D510}" presName="parentText" presStyleLbl="node1" presStyleIdx="0" presStyleCnt="3">
        <dgm:presLayoutVars>
          <dgm:chMax val="0"/>
          <dgm:bulletEnabled val="1"/>
        </dgm:presLayoutVars>
      </dgm:prSet>
      <dgm:spPr/>
      <dgm:t>
        <a:bodyPr/>
        <a:lstStyle/>
        <a:p>
          <a:endParaRPr lang="en-US"/>
        </a:p>
      </dgm:t>
    </dgm:pt>
    <dgm:pt modelId="{EB27E888-96D1-4EEE-9B75-A197353A46C6}" type="pres">
      <dgm:prSet presAssocID="{AD4EB3C8-18DF-493A-877C-168645D3D510}" presName="negativeSpace" presStyleCnt="0"/>
      <dgm:spPr/>
    </dgm:pt>
    <dgm:pt modelId="{61C0C237-83D8-4F4C-8DF4-C9AD5F6F906C}" type="pres">
      <dgm:prSet presAssocID="{AD4EB3C8-18DF-493A-877C-168645D3D510}" presName="childText" presStyleLbl="conFgAcc1" presStyleIdx="0" presStyleCnt="3">
        <dgm:presLayoutVars>
          <dgm:bulletEnabled val="1"/>
        </dgm:presLayoutVars>
      </dgm:prSet>
      <dgm:spPr>
        <a:noFill/>
      </dgm:spPr>
    </dgm:pt>
    <dgm:pt modelId="{FAB7BB99-D841-4B31-8400-292861B02413}" type="pres">
      <dgm:prSet presAssocID="{2FDE63E1-EAED-44C2-BA79-785281378C05}" presName="spaceBetweenRectangles" presStyleCnt="0"/>
      <dgm:spPr/>
    </dgm:pt>
    <dgm:pt modelId="{6A23AE5D-DB48-4EA0-9710-418B96D8BE5F}" type="pres">
      <dgm:prSet presAssocID="{E819E9A0-BAAB-4482-9468-270EEF8E8F91}" presName="parentLin" presStyleCnt="0"/>
      <dgm:spPr/>
    </dgm:pt>
    <dgm:pt modelId="{59799086-745A-4957-B750-C7A25D28E429}" type="pres">
      <dgm:prSet presAssocID="{E819E9A0-BAAB-4482-9468-270EEF8E8F91}" presName="parentLeftMargin" presStyleLbl="node1" presStyleIdx="0" presStyleCnt="3"/>
      <dgm:spPr/>
      <dgm:t>
        <a:bodyPr/>
        <a:lstStyle/>
        <a:p>
          <a:endParaRPr lang="en-US"/>
        </a:p>
      </dgm:t>
    </dgm:pt>
    <dgm:pt modelId="{6065CD7B-FB87-4128-9FE7-C17377EB3EA9}" type="pres">
      <dgm:prSet presAssocID="{E819E9A0-BAAB-4482-9468-270EEF8E8F91}" presName="parentText" presStyleLbl="node1" presStyleIdx="1" presStyleCnt="3">
        <dgm:presLayoutVars>
          <dgm:chMax val="0"/>
          <dgm:bulletEnabled val="1"/>
        </dgm:presLayoutVars>
      </dgm:prSet>
      <dgm:spPr/>
      <dgm:t>
        <a:bodyPr/>
        <a:lstStyle/>
        <a:p>
          <a:endParaRPr lang="en-US"/>
        </a:p>
      </dgm:t>
    </dgm:pt>
    <dgm:pt modelId="{45923CD6-7504-44BD-A57E-CAAF16BCE633}" type="pres">
      <dgm:prSet presAssocID="{E819E9A0-BAAB-4482-9468-270EEF8E8F91}" presName="negativeSpace" presStyleCnt="0"/>
      <dgm:spPr/>
    </dgm:pt>
    <dgm:pt modelId="{A99A4796-0419-4A53-96D7-6C9C401C8A59}" type="pres">
      <dgm:prSet presAssocID="{E819E9A0-BAAB-4482-9468-270EEF8E8F91}" presName="childText" presStyleLbl="conFgAcc1" presStyleIdx="1" presStyleCnt="3">
        <dgm:presLayoutVars>
          <dgm:bulletEnabled val="1"/>
        </dgm:presLayoutVars>
      </dgm:prSet>
      <dgm:spPr>
        <a:noFill/>
      </dgm:spPr>
    </dgm:pt>
    <dgm:pt modelId="{0D2CED33-C030-4EC4-85B7-F84D5C5694CC}" type="pres">
      <dgm:prSet presAssocID="{77396328-1D35-4DA1-A14B-F90E3087525C}" presName="spaceBetweenRectangles" presStyleCnt="0"/>
      <dgm:spPr/>
    </dgm:pt>
    <dgm:pt modelId="{CA8A8F6F-9D3C-4D42-9CD5-C9CAB8B3DC99}" type="pres">
      <dgm:prSet presAssocID="{D8085F71-D3C0-403F-8768-C4F7B3799D7D}" presName="parentLin" presStyleCnt="0"/>
      <dgm:spPr/>
    </dgm:pt>
    <dgm:pt modelId="{6F947CA3-F249-46BE-92A7-80DDC4FA239E}" type="pres">
      <dgm:prSet presAssocID="{D8085F71-D3C0-403F-8768-C4F7B3799D7D}" presName="parentLeftMargin" presStyleLbl="node1" presStyleIdx="1" presStyleCnt="3"/>
      <dgm:spPr/>
      <dgm:t>
        <a:bodyPr/>
        <a:lstStyle/>
        <a:p>
          <a:endParaRPr lang="en-US"/>
        </a:p>
      </dgm:t>
    </dgm:pt>
    <dgm:pt modelId="{1B997684-221E-48C0-9B1D-FE95BBFA1D1B}" type="pres">
      <dgm:prSet presAssocID="{D8085F71-D3C0-403F-8768-C4F7B3799D7D}" presName="parentText" presStyleLbl="node1" presStyleIdx="2" presStyleCnt="3">
        <dgm:presLayoutVars>
          <dgm:chMax val="0"/>
          <dgm:bulletEnabled val="1"/>
        </dgm:presLayoutVars>
      </dgm:prSet>
      <dgm:spPr/>
      <dgm:t>
        <a:bodyPr/>
        <a:lstStyle/>
        <a:p>
          <a:endParaRPr lang="en-US"/>
        </a:p>
      </dgm:t>
    </dgm:pt>
    <dgm:pt modelId="{1F19E869-56A9-4FD8-BAF5-18505CDE96AF}" type="pres">
      <dgm:prSet presAssocID="{D8085F71-D3C0-403F-8768-C4F7B3799D7D}" presName="negativeSpace" presStyleCnt="0"/>
      <dgm:spPr/>
    </dgm:pt>
    <dgm:pt modelId="{602667AB-8141-40A0-8E22-3F309E813863}" type="pres">
      <dgm:prSet presAssocID="{D8085F71-D3C0-403F-8768-C4F7B3799D7D}" presName="childText" presStyleLbl="conFgAcc1" presStyleIdx="2" presStyleCnt="3">
        <dgm:presLayoutVars>
          <dgm:bulletEnabled val="1"/>
        </dgm:presLayoutVars>
      </dgm:prSet>
      <dgm:spPr>
        <a:noFill/>
      </dgm:spPr>
    </dgm:pt>
  </dgm:ptLst>
  <dgm:cxnLst>
    <dgm:cxn modelId="{3E758A38-5734-40D4-AFDD-4DD8603558AD}" type="presOf" srcId="{AD4EB3C8-18DF-493A-877C-168645D3D510}" destId="{3A47A3AA-61EB-49D6-9B1C-B0CBB63DF7FF}" srcOrd="1" destOrd="0" presId="urn:microsoft.com/office/officeart/2005/8/layout/list1"/>
    <dgm:cxn modelId="{C6B3441A-C8D3-4E9D-936C-BBC05DCDC51E}" type="presOf" srcId="{D8085F71-D3C0-403F-8768-C4F7B3799D7D}" destId="{6F947CA3-F249-46BE-92A7-80DDC4FA239E}" srcOrd="0" destOrd="0" presId="urn:microsoft.com/office/officeart/2005/8/layout/list1"/>
    <dgm:cxn modelId="{97FFB17B-F182-4173-95B4-8AE7E77F416D}" srcId="{771B5FF4-BCF3-4918-926D-E3F771CCBF45}" destId="{AD4EB3C8-18DF-493A-877C-168645D3D510}" srcOrd="0" destOrd="0" parTransId="{72F62DD2-F9B8-4760-9F82-4ADCD1BCF1F9}" sibTransId="{2FDE63E1-EAED-44C2-BA79-785281378C05}"/>
    <dgm:cxn modelId="{9582B48E-61AB-4A91-BE56-EC5B4FE013B3}" type="presOf" srcId="{E819E9A0-BAAB-4482-9468-270EEF8E8F91}" destId="{59799086-745A-4957-B750-C7A25D28E429}" srcOrd="0" destOrd="0" presId="urn:microsoft.com/office/officeart/2005/8/layout/list1"/>
    <dgm:cxn modelId="{B19AFEF8-F15A-4EF9-99CE-A4DC9B23F45A}" type="presOf" srcId="{E819E9A0-BAAB-4482-9468-270EEF8E8F91}" destId="{6065CD7B-FB87-4128-9FE7-C17377EB3EA9}" srcOrd="1" destOrd="0" presId="urn:microsoft.com/office/officeart/2005/8/layout/list1"/>
    <dgm:cxn modelId="{D233B48A-8AF1-42F7-8F2D-715C8A8FA5B1}" srcId="{771B5FF4-BCF3-4918-926D-E3F771CCBF45}" destId="{E819E9A0-BAAB-4482-9468-270EEF8E8F91}" srcOrd="1" destOrd="0" parTransId="{1567C398-A98A-4F8C-8DB3-93CA01F9BA9A}" sibTransId="{77396328-1D35-4DA1-A14B-F90E3087525C}"/>
    <dgm:cxn modelId="{83276DC1-4252-4271-9C9B-249A90056B53}" type="presOf" srcId="{D8085F71-D3C0-403F-8768-C4F7B3799D7D}" destId="{1B997684-221E-48C0-9B1D-FE95BBFA1D1B}" srcOrd="1" destOrd="0" presId="urn:microsoft.com/office/officeart/2005/8/layout/list1"/>
    <dgm:cxn modelId="{FB606509-A146-4707-8111-0C6052034BDD}" type="presOf" srcId="{771B5FF4-BCF3-4918-926D-E3F771CCBF45}" destId="{4B08CA27-921E-4B93-B9A6-3F5874C6DBD6}" srcOrd="0" destOrd="0" presId="urn:microsoft.com/office/officeart/2005/8/layout/list1"/>
    <dgm:cxn modelId="{3CC707A5-C1DD-49CA-AC9A-18DCA3066100}" type="presOf" srcId="{AD4EB3C8-18DF-493A-877C-168645D3D510}" destId="{D3227EE7-498B-4B3C-8CC4-D30C6613D972}" srcOrd="0" destOrd="0" presId="urn:microsoft.com/office/officeart/2005/8/layout/list1"/>
    <dgm:cxn modelId="{72633087-67DE-48A1-BCE7-F350D9583CDF}" srcId="{771B5FF4-BCF3-4918-926D-E3F771CCBF45}" destId="{D8085F71-D3C0-403F-8768-C4F7B3799D7D}" srcOrd="2" destOrd="0" parTransId="{A8704A6D-C306-4848-88BF-0104E91C9079}" sibTransId="{6F37627C-DE15-4520-9653-C42E8FA0F388}"/>
    <dgm:cxn modelId="{A60BEFFC-812A-4BD9-8B2B-3C568B98AEE0}" type="presParOf" srcId="{4B08CA27-921E-4B93-B9A6-3F5874C6DBD6}" destId="{3A8246FB-BEE1-451B-ACA3-9A45083709E0}" srcOrd="0" destOrd="0" presId="urn:microsoft.com/office/officeart/2005/8/layout/list1"/>
    <dgm:cxn modelId="{AB5243E3-4476-48B4-997C-BE9601271775}" type="presParOf" srcId="{3A8246FB-BEE1-451B-ACA3-9A45083709E0}" destId="{D3227EE7-498B-4B3C-8CC4-D30C6613D972}" srcOrd="0" destOrd="0" presId="urn:microsoft.com/office/officeart/2005/8/layout/list1"/>
    <dgm:cxn modelId="{53A25147-8DC7-406B-AD84-5D4612C16BBA}" type="presParOf" srcId="{3A8246FB-BEE1-451B-ACA3-9A45083709E0}" destId="{3A47A3AA-61EB-49D6-9B1C-B0CBB63DF7FF}" srcOrd="1" destOrd="0" presId="urn:microsoft.com/office/officeart/2005/8/layout/list1"/>
    <dgm:cxn modelId="{071955C6-50EB-42B0-ABA1-9A609288D471}" type="presParOf" srcId="{4B08CA27-921E-4B93-B9A6-3F5874C6DBD6}" destId="{EB27E888-96D1-4EEE-9B75-A197353A46C6}" srcOrd="1" destOrd="0" presId="urn:microsoft.com/office/officeart/2005/8/layout/list1"/>
    <dgm:cxn modelId="{FA9A6E00-D226-41BD-AF44-D07F9F7B4A46}" type="presParOf" srcId="{4B08CA27-921E-4B93-B9A6-3F5874C6DBD6}" destId="{61C0C237-83D8-4F4C-8DF4-C9AD5F6F906C}" srcOrd="2" destOrd="0" presId="urn:microsoft.com/office/officeart/2005/8/layout/list1"/>
    <dgm:cxn modelId="{1C2B786F-3198-460C-9AD7-197EACB91878}" type="presParOf" srcId="{4B08CA27-921E-4B93-B9A6-3F5874C6DBD6}" destId="{FAB7BB99-D841-4B31-8400-292861B02413}" srcOrd="3" destOrd="0" presId="urn:microsoft.com/office/officeart/2005/8/layout/list1"/>
    <dgm:cxn modelId="{4E6A843C-B49A-420E-86EC-AD00358C1468}" type="presParOf" srcId="{4B08CA27-921E-4B93-B9A6-3F5874C6DBD6}" destId="{6A23AE5D-DB48-4EA0-9710-418B96D8BE5F}" srcOrd="4" destOrd="0" presId="urn:microsoft.com/office/officeart/2005/8/layout/list1"/>
    <dgm:cxn modelId="{87780CD8-F6DC-486A-BDE3-0932D03ED62C}" type="presParOf" srcId="{6A23AE5D-DB48-4EA0-9710-418B96D8BE5F}" destId="{59799086-745A-4957-B750-C7A25D28E429}" srcOrd="0" destOrd="0" presId="urn:microsoft.com/office/officeart/2005/8/layout/list1"/>
    <dgm:cxn modelId="{55A90FB0-0C5B-41C4-A10F-6D30CEFAEC55}" type="presParOf" srcId="{6A23AE5D-DB48-4EA0-9710-418B96D8BE5F}" destId="{6065CD7B-FB87-4128-9FE7-C17377EB3EA9}" srcOrd="1" destOrd="0" presId="urn:microsoft.com/office/officeart/2005/8/layout/list1"/>
    <dgm:cxn modelId="{04379882-061E-41F7-B51B-0C883077359F}" type="presParOf" srcId="{4B08CA27-921E-4B93-B9A6-3F5874C6DBD6}" destId="{45923CD6-7504-44BD-A57E-CAAF16BCE633}" srcOrd="5" destOrd="0" presId="urn:microsoft.com/office/officeart/2005/8/layout/list1"/>
    <dgm:cxn modelId="{62286B11-999C-4BDF-9EA5-77BC40873927}" type="presParOf" srcId="{4B08CA27-921E-4B93-B9A6-3F5874C6DBD6}" destId="{A99A4796-0419-4A53-96D7-6C9C401C8A59}" srcOrd="6" destOrd="0" presId="urn:microsoft.com/office/officeart/2005/8/layout/list1"/>
    <dgm:cxn modelId="{19435E60-213E-44A4-AEB5-5DC46B0C2A08}" type="presParOf" srcId="{4B08CA27-921E-4B93-B9A6-3F5874C6DBD6}" destId="{0D2CED33-C030-4EC4-85B7-F84D5C5694CC}" srcOrd="7" destOrd="0" presId="urn:microsoft.com/office/officeart/2005/8/layout/list1"/>
    <dgm:cxn modelId="{C7C42308-7E71-42C8-A237-C9F3096CD0EA}" type="presParOf" srcId="{4B08CA27-921E-4B93-B9A6-3F5874C6DBD6}" destId="{CA8A8F6F-9D3C-4D42-9CD5-C9CAB8B3DC99}" srcOrd="8" destOrd="0" presId="urn:microsoft.com/office/officeart/2005/8/layout/list1"/>
    <dgm:cxn modelId="{50744B24-D3C8-40AB-A11A-8E46E0549D58}" type="presParOf" srcId="{CA8A8F6F-9D3C-4D42-9CD5-C9CAB8B3DC99}" destId="{6F947CA3-F249-46BE-92A7-80DDC4FA239E}" srcOrd="0" destOrd="0" presId="urn:microsoft.com/office/officeart/2005/8/layout/list1"/>
    <dgm:cxn modelId="{F3CD9AD2-17B5-4FDA-8442-DBCA595E9A73}" type="presParOf" srcId="{CA8A8F6F-9D3C-4D42-9CD5-C9CAB8B3DC99}" destId="{1B997684-221E-48C0-9B1D-FE95BBFA1D1B}" srcOrd="1" destOrd="0" presId="urn:microsoft.com/office/officeart/2005/8/layout/list1"/>
    <dgm:cxn modelId="{23F07B55-A3F7-4FC1-BDC4-965D37C988F3}" type="presParOf" srcId="{4B08CA27-921E-4B93-B9A6-3F5874C6DBD6}" destId="{1F19E869-56A9-4FD8-BAF5-18505CDE96AF}" srcOrd="9" destOrd="0" presId="urn:microsoft.com/office/officeart/2005/8/layout/list1"/>
    <dgm:cxn modelId="{BB15701D-57B4-435D-BDF1-BFD48615F469}" type="presParOf" srcId="{4B08CA27-921E-4B93-B9A6-3F5874C6DBD6}" destId="{602667AB-8141-40A0-8E22-3F309E813863}"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CD4F423-EC2E-49FA-B8B1-160BC91C4EE6}"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0F87FAC3-0A73-419A-AB3C-58832E20A9EF}">
      <dgm:prSet phldrT="[Text]"/>
      <dgm:spPr/>
      <dgm:t>
        <a:bodyPr/>
        <a:lstStyle/>
        <a:p>
          <a:r>
            <a:rPr lang="en-US" dirty="0" smtClean="0"/>
            <a:t>Hard times</a:t>
          </a:r>
          <a:endParaRPr lang="en-US" dirty="0"/>
        </a:p>
      </dgm:t>
    </dgm:pt>
    <dgm:pt modelId="{DA64D828-D653-486B-9B5F-5105CA59FA6C}" type="parTrans" cxnId="{F19AA194-3B6B-4874-944C-E171C97C7C28}">
      <dgm:prSet/>
      <dgm:spPr/>
      <dgm:t>
        <a:bodyPr/>
        <a:lstStyle/>
        <a:p>
          <a:endParaRPr lang="en-US"/>
        </a:p>
      </dgm:t>
    </dgm:pt>
    <dgm:pt modelId="{C44B6ECF-098E-4FEF-B3EC-9F808A3045EF}" type="sibTrans" cxnId="{F19AA194-3B6B-4874-944C-E171C97C7C28}">
      <dgm:prSet/>
      <dgm:spPr/>
      <dgm:t>
        <a:bodyPr/>
        <a:lstStyle/>
        <a:p>
          <a:endParaRPr lang="en-US"/>
        </a:p>
      </dgm:t>
    </dgm:pt>
    <dgm:pt modelId="{B69EE316-5952-4959-A944-2B3E4D6BF0FA}">
      <dgm:prSet phldrT="[Text]"/>
      <dgm:spPr/>
      <dgm:t>
        <a:bodyPr/>
        <a:lstStyle/>
        <a:p>
          <a:r>
            <a:rPr lang="en-US" dirty="0" smtClean="0"/>
            <a:t>Entertainment</a:t>
          </a:r>
          <a:endParaRPr lang="en-US" dirty="0"/>
        </a:p>
      </dgm:t>
    </dgm:pt>
    <dgm:pt modelId="{98A86370-EA61-4960-B083-AA0549D88322}" type="parTrans" cxnId="{E26CE585-D004-4488-BA0C-1966ECF6F1C1}">
      <dgm:prSet/>
      <dgm:spPr/>
      <dgm:t>
        <a:bodyPr/>
        <a:lstStyle/>
        <a:p>
          <a:endParaRPr lang="en-US"/>
        </a:p>
      </dgm:t>
    </dgm:pt>
    <dgm:pt modelId="{815C2B52-CF68-4DD1-9747-CCF95EB47262}" type="sibTrans" cxnId="{E26CE585-D004-4488-BA0C-1966ECF6F1C1}">
      <dgm:prSet/>
      <dgm:spPr/>
      <dgm:t>
        <a:bodyPr/>
        <a:lstStyle/>
        <a:p>
          <a:endParaRPr lang="en-US"/>
        </a:p>
      </dgm:t>
    </dgm:pt>
    <dgm:pt modelId="{0959351B-843C-43CA-907A-F5E254CA0BAB}">
      <dgm:prSet phldrT="[Text]"/>
      <dgm:spPr/>
      <dgm:t>
        <a:bodyPr/>
        <a:lstStyle/>
        <a:p>
          <a:r>
            <a:rPr lang="en-US" dirty="0" smtClean="0"/>
            <a:t>Technology</a:t>
          </a:r>
          <a:endParaRPr lang="en-US" dirty="0"/>
        </a:p>
      </dgm:t>
    </dgm:pt>
    <dgm:pt modelId="{0F5C943D-AC16-4815-8F12-C01CA28175D3}" type="parTrans" cxnId="{48CFD93A-300E-4501-B511-94FE4FA37BA2}">
      <dgm:prSet/>
      <dgm:spPr/>
      <dgm:t>
        <a:bodyPr/>
        <a:lstStyle/>
        <a:p>
          <a:endParaRPr lang="en-US"/>
        </a:p>
      </dgm:t>
    </dgm:pt>
    <dgm:pt modelId="{52790E9B-CEB5-4328-B269-EB0B644F9BD1}" type="sibTrans" cxnId="{48CFD93A-300E-4501-B511-94FE4FA37BA2}">
      <dgm:prSet/>
      <dgm:spPr/>
      <dgm:t>
        <a:bodyPr/>
        <a:lstStyle/>
        <a:p>
          <a:endParaRPr lang="en-US"/>
        </a:p>
      </dgm:t>
    </dgm:pt>
    <dgm:pt modelId="{0E675DDA-8F18-4C23-910B-F32104C52AF5}" type="pres">
      <dgm:prSet presAssocID="{1CD4F423-EC2E-49FA-B8B1-160BC91C4EE6}" presName="Name0" presStyleCnt="0">
        <dgm:presLayoutVars>
          <dgm:resizeHandles/>
        </dgm:presLayoutVars>
      </dgm:prSet>
      <dgm:spPr/>
      <dgm:t>
        <a:bodyPr/>
        <a:lstStyle/>
        <a:p>
          <a:endParaRPr lang="en-US"/>
        </a:p>
      </dgm:t>
    </dgm:pt>
    <dgm:pt modelId="{AA45C29B-8CF0-4186-B17C-55E30B4FD968}" type="pres">
      <dgm:prSet presAssocID="{0F87FAC3-0A73-419A-AB3C-58832E20A9EF}" presName="text" presStyleLbl="node1" presStyleIdx="0" presStyleCnt="3">
        <dgm:presLayoutVars>
          <dgm:bulletEnabled val="1"/>
        </dgm:presLayoutVars>
      </dgm:prSet>
      <dgm:spPr/>
      <dgm:t>
        <a:bodyPr/>
        <a:lstStyle/>
        <a:p>
          <a:endParaRPr lang="en-US"/>
        </a:p>
      </dgm:t>
    </dgm:pt>
    <dgm:pt modelId="{AB5469F7-833E-4EC1-B067-72BE8AE1ACAC}" type="pres">
      <dgm:prSet presAssocID="{C44B6ECF-098E-4FEF-B3EC-9F808A3045EF}" presName="space" presStyleCnt="0"/>
      <dgm:spPr/>
    </dgm:pt>
    <dgm:pt modelId="{E8B58111-02A1-4AFA-B0DC-3368AF645A88}" type="pres">
      <dgm:prSet presAssocID="{B69EE316-5952-4959-A944-2B3E4D6BF0FA}" presName="text" presStyleLbl="node1" presStyleIdx="1" presStyleCnt="3">
        <dgm:presLayoutVars>
          <dgm:bulletEnabled val="1"/>
        </dgm:presLayoutVars>
      </dgm:prSet>
      <dgm:spPr/>
      <dgm:t>
        <a:bodyPr/>
        <a:lstStyle/>
        <a:p>
          <a:endParaRPr lang="en-US"/>
        </a:p>
      </dgm:t>
    </dgm:pt>
    <dgm:pt modelId="{76265354-2C7B-4B3B-813E-D80245D0CB9C}" type="pres">
      <dgm:prSet presAssocID="{815C2B52-CF68-4DD1-9747-CCF95EB47262}" presName="space" presStyleCnt="0"/>
      <dgm:spPr/>
    </dgm:pt>
    <dgm:pt modelId="{04074A0B-55E5-4412-8F57-2FD7AC24B4DC}" type="pres">
      <dgm:prSet presAssocID="{0959351B-843C-43CA-907A-F5E254CA0BAB}" presName="text" presStyleLbl="node1" presStyleIdx="2" presStyleCnt="3">
        <dgm:presLayoutVars>
          <dgm:bulletEnabled val="1"/>
        </dgm:presLayoutVars>
      </dgm:prSet>
      <dgm:spPr/>
      <dgm:t>
        <a:bodyPr/>
        <a:lstStyle/>
        <a:p>
          <a:endParaRPr lang="en-US"/>
        </a:p>
      </dgm:t>
    </dgm:pt>
  </dgm:ptLst>
  <dgm:cxnLst>
    <dgm:cxn modelId="{7ADF8DCA-FA9B-434E-B577-44E7C72E6E9A}" type="presOf" srcId="{0959351B-843C-43CA-907A-F5E254CA0BAB}" destId="{04074A0B-55E5-4412-8F57-2FD7AC24B4DC}" srcOrd="0" destOrd="0" presId="urn:diagrams.loki3.com/VaryingWidthList+Icon"/>
    <dgm:cxn modelId="{E26CE585-D004-4488-BA0C-1966ECF6F1C1}" srcId="{1CD4F423-EC2E-49FA-B8B1-160BC91C4EE6}" destId="{B69EE316-5952-4959-A944-2B3E4D6BF0FA}" srcOrd="1" destOrd="0" parTransId="{98A86370-EA61-4960-B083-AA0549D88322}" sibTransId="{815C2B52-CF68-4DD1-9747-CCF95EB47262}"/>
    <dgm:cxn modelId="{F19AA194-3B6B-4874-944C-E171C97C7C28}" srcId="{1CD4F423-EC2E-49FA-B8B1-160BC91C4EE6}" destId="{0F87FAC3-0A73-419A-AB3C-58832E20A9EF}" srcOrd="0" destOrd="0" parTransId="{DA64D828-D653-486B-9B5F-5105CA59FA6C}" sibTransId="{C44B6ECF-098E-4FEF-B3EC-9F808A3045EF}"/>
    <dgm:cxn modelId="{47F17748-BFA8-422D-BAC1-C1FCFB988631}" type="presOf" srcId="{0F87FAC3-0A73-419A-AB3C-58832E20A9EF}" destId="{AA45C29B-8CF0-4186-B17C-55E30B4FD968}" srcOrd="0" destOrd="0" presId="urn:diagrams.loki3.com/VaryingWidthList+Icon"/>
    <dgm:cxn modelId="{22043B1C-94A9-4DCF-95D4-63258F414E2D}" type="presOf" srcId="{B69EE316-5952-4959-A944-2B3E4D6BF0FA}" destId="{E8B58111-02A1-4AFA-B0DC-3368AF645A88}" srcOrd="0" destOrd="0" presId="urn:diagrams.loki3.com/VaryingWidthList+Icon"/>
    <dgm:cxn modelId="{48CFD93A-300E-4501-B511-94FE4FA37BA2}" srcId="{1CD4F423-EC2E-49FA-B8B1-160BC91C4EE6}" destId="{0959351B-843C-43CA-907A-F5E254CA0BAB}" srcOrd="2" destOrd="0" parTransId="{0F5C943D-AC16-4815-8F12-C01CA28175D3}" sibTransId="{52790E9B-CEB5-4328-B269-EB0B644F9BD1}"/>
    <dgm:cxn modelId="{9E98D9B9-B7CF-4738-8469-DAD806147B51}" type="presOf" srcId="{1CD4F423-EC2E-49FA-B8B1-160BC91C4EE6}" destId="{0E675DDA-8F18-4C23-910B-F32104C52AF5}" srcOrd="0" destOrd="0" presId="urn:diagrams.loki3.com/VaryingWidthList+Icon"/>
    <dgm:cxn modelId="{342DE683-16A2-4F55-8D19-A0F4625C8B9C}" type="presParOf" srcId="{0E675DDA-8F18-4C23-910B-F32104C52AF5}" destId="{AA45C29B-8CF0-4186-B17C-55E30B4FD968}" srcOrd="0" destOrd="0" presId="urn:diagrams.loki3.com/VaryingWidthList+Icon"/>
    <dgm:cxn modelId="{A734E8D6-EEDB-4288-80A2-D1DA3D1FB61D}" type="presParOf" srcId="{0E675DDA-8F18-4C23-910B-F32104C52AF5}" destId="{AB5469F7-833E-4EC1-B067-72BE8AE1ACAC}" srcOrd="1" destOrd="0" presId="urn:diagrams.loki3.com/VaryingWidthList+Icon"/>
    <dgm:cxn modelId="{CB0A7277-1E36-4C52-B2F6-23F8313B747A}" type="presParOf" srcId="{0E675DDA-8F18-4C23-910B-F32104C52AF5}" destId="{E8B58111-02A1-4AFA-B0DC-3368AF645A88}" srcOrd="2" destOrd="0" presId="urn:diagrams.loki3.com/VaryingWidthList+Icon"/>
    <dgm:cxn modelId="{3C6F2B82-8049-40F1-9C3D-2E0BA37AB435}" type="presParOf" srcId="{0E675DDA-8F18-4C23-910B-F32104C52AF5}" destId="{76265354-2C7B-4B3B-813E-D80245D0CB9C}" srcOrd="3" destOrd="0" presId="urn:diagrams.loki3.com/VaryingWidthList+Icon"/>
    <dgm:cxn modelId="{9BE287C0-137A-4C12-BD33-DA46041D70E1}" type="presParOf" srcId="{0E675DDA-8F18-4C23-910B-F32104C52AF5}" destId="{04074A0B-55E5-4412-8F57-2FD7AC24B4DC}"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E502B8C-FCE0-4D41-B316-1241AA194A2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AA4F309C-FAA9-4A8C-BB42-EED82E4DDE7A}">
      <dgm:prSet phldrT="[Text]"/>
      <dgm:spPr/>
      <dgm:t>
        <a:bodyPr/>
        <a:lstStyle/>
        <a:p>
          <a:r>
            <a:rPr lang="en-US" dirty="0" smtClean="0"/>
            <a:t>Chris rushed to his meeting</a:t>
          </a:r>
          <a:endParaRPr lang="en-US" dirty="0"/>
        </a:p>
      </dgm:t>
    </dgm:pt>
    <dgm:pt modelId="{93DF6371-E8E1-4D54-9A60-245419C5829C}" type="parTrans" cxnId="{AB05AFF8-D1D5-4BB3-B8C9-00AEA806D9F9}">
      <dgm:prSet/>
      <dgm:spPr/>
      <dgm:t>
        <a:bodyPr/>
        <a:lstStyle/>
        <a:p>
          <a:endParaRPr lang="en-US"/>
        </a:p>
      </dgm:t>
    </dgm:pt>
    <dgm:pt modelId="{051876A3-D611-42CA-BF79-ACC63FE4EE2E}" type="sibTrans" cxnId="{AB05AFF8-D1D5-4BB3-B8C9-00AEA806D9F9}">
      <dgm:prSet/>
      <dgm:spPr/>
      <dgm:t>
        <a:bodyPr/>
        <a:lstStyle/>
        <a:p>
          <a:endParaRPr lang="en-US"/>
        </a:p>
      </dgm:t>
    </dgm:pt>
    <dgm:pt modelId="{C372D5C6-8FE6-4379-B41B-7A3E02BC2433}">
      <dgm:prSet phldrT="[Text]"/>
      <dgm:spPr/>
      <dgm:t>
        <a:bodyPr/>
        <a:lstStyle/>
        <a:p>
          <a:r>
            <a:rPr lang="en-US" dirty="0" smtClean="0"/>
            <a:t>Shirley was at her computer, having a difficult time</a:t>
          </a:r>
          <a:endParaRPr lang="en-US" dirty="0"/>
        </a:p>
      </dgm:t>
    </dgm:pt>
    <dgm:pt modelId="{3C7F2AEC-AFD3-40F6-8A26-2B53F7E7776C}" type="parTrans" cxnId="{14F01973-85B5-4CB6-9ECB-484FB467A874}">
      <dgm:prSet/>
      <dgm:spPr/>
      <dgm:t>
        <a:bodyPr/>
        <a:lstStyle/>
        <a:p>
          <a:endParaRPr lang="en-US"/>
        </a:p>
      </dgm:t>
    </dgm:pt>
    <dgm:pt modelId="{3B44064B-4CF5-49D3-AC9D-68DF19997291}" type="sibTrans" cxnId="{14F01973-85B5-4CB6-9ECB-484FB467A874}">
      <dgm:prSet/>
      <dgm:spPr/>
      <dgm:t>
        <a:bodyPr/>
        <a:lstStyle/>
        <a:p>
          <a:endParaRPr lang="en-US"/>
        </a:p>
      </dgm:t>
    </dgm:pt>
    <dgm:pt modelId="{4B2BE4DC-D46D-44AC-B25C-0EB5BBE38344}">
      <dgm:prSet phldrT="[Text]"/>
      <dgm:spPr/>
      <dgm:t>
        <a:bodyPr/>
        <a:lstStyle/>
        <a:p>
          <a:r>
            <a:rPr lang="en-US" dirty="0" smtClean="0"/>
            <a:t>Chris bet it had something to do with the new electronic documentation system </a:t>
          </a:r>
          <a:endParaRPr lang="en-US" dirty="0"/>
        </a:p>
      </dgm:t>
    </dgm:pt>
    <dgm:pt modelId="{77B91226-44C4-4487-85D3-17C5C26FDBF2}" type="parTrans" cxnId="{3A9EAE69-1316-4031-A5BC-54BE941CCE6C}">
      <dgm:prSet/>
      <dgm:spPr/>
      <dgm:t>
        <a:bodyPr/>
        <a:lstStyle/>
        <a:p>
          <a:endParaRPr lang="en-US"/>
        </a:p>
      </dgm:t>
    </dgm:pt>
    <dgm:pt modelId="{A779FBF2-3EEC-48BF-B0AA-DA805FA491F7}" type="sibTrans" cxnId="{3A9EAE69-1316-4031-A5BC-54BE941CCE6C}">
      <dgm:prSet/>
      <dgm:spPr/>
      <dgm:t>
        <a:bodyPr/>
        <a:lstStyle/>
        <a:p>
          <a:endParaRPr lang="en-US"/>
        </a:p>
      </dgm:t>
    </dgm:pt>
    <dgm:pt modelId="{69FEAB4F-CCF7-47F2-ADDC-B9E29100F41D}">
      <dgm:prSet phldrT="[Text]"/>
      <dgm:spPr/>
      <dgm:t>
        <a:bodyPr/>
        <a:lstStyle/>
        <a:p>
          <a:r>
            <a:rPr lang="en-US" dirty="0" smtClean="0"/>
            <a:t>He suggested that they spearhead a committee to help with questions about technology </a:t>
          </a:r>
          <a:endParaRPr lang="en-US" dirty="0"/>
        </a:p>
      </dgm:t>
    </dgm:pt>
    <dgm:pt modelId="{121D19B5-A689-40D7-BD86-504A839DB4D1}" type="parTrans" cxnId="{C2AE08C9-ADA0-4E9A-BAB4-5AC5DEA6EAE5}">
      <dgm:prSet/>
      <dgm:spPr/>
      <dgm:t>
        <a:bodyPr/>
        <a:lstStyle/>
        <a:p>
          <a:endParaRPr lang="en-US"/>
        </a:p>
      </dgm:t>
    </dgm:pt>
    <dgm:pt modelId="{B410C94D-0CAE-4EAA-8738-D3E7329AD673}" type="sibTrans" cxnId="{C2AE08C9-ADA0-4E9A-BAB4-5AC5DEA6EAE5}">
      <dgm:prSet/>
      <dgm:spPr/>
      <dgm:t>
        <a:bodyPr/>
        <a:lstStyle/>
        <a:p>
          <a:endParaRPr lang="en-US"/>
        </a:p>
      </dgm:t>
    </dgm:pt>
    <dgm:pt modelId="{2EB461F8-9444-40AB-8364-D82D464B143C}" type="pres">
      <dgm:prSet presAssocID="{BE502B8C-FCE0-4D41-B316-1241AA194A24}" presName="layout" presStyleCnt="0">
        <dgm:presLayoutVars>
          <dgm:chMax/>
          <dgm:chPref/>
          <dgm:dir/>
          <dgm:animOne val="branch"/>
          <dgm:animLvl val="lvl"/>
          <dgm:resizeHandles/>
        </dgm:presLayoutVars>
      </dgm:prSet>
      <dgm:spPr/>
      <dgm:t>
        <a:bodyPr/>
        <a:lstStyle/>
        <a:p>
          <a:endParaRPr lang="en-US"/>
        </a:p>
      </dgm:t>
    </dgm:pt>
    <dgm:pt modelId="{5347FBF9-E342-4A07-82EE-466C26A05F12}" type="pres">
      <dgm:prSet presAssocID="{AA4F309C-FAA9-4A8C-BB42-EED82E4DDE7A}" presName="root" presStyleCnt="0">
        <dgm:presLayoutVars>
          <dgm:chMax/>
          <dgm:chPref val="4"/>
        </dgm:presLayoutVars>
      </dgm:prSet>
      <dgm:spPr/>
    </dgm:pt>
    <dgm:pt modelId="{43BF8708-91F9-4D4D-8A92-6719B909E587}" type="pres">
      <dgm:prSet presAssocID="{AA4F309C-FAA9-4A8C-BB42-EED82E4DDE7A}" presName="rootComposite" presStyleCnt="0">
        <dgm:presLayoutVars/>
      </dgm:prSet>
      <dgm:spPr/>
    </dgm:pt>
    <dgm:pt modelId="{192ED00D-DABE-4F19-9575-2B02FF078DDF}" type="pres">
      <dgm:prSet presAssocID="{AA4F309C-FAA9-4A8C-BB42-EED82E4DDE7A}" presName="rootText" presStyleLbl="node0" presStyleIdx="0" presStyleCnt="1">
        <dgm:presLayoutVars>
          <dgm:chMax/>
          <dgm:chPref val="4"/>
        </dgm:presLayoutVars>
      </dgm:prSet>
      <dgm:spPr/>
      <dgm:t>
        <a:bodyPr/>
        <a:lstStyle/>
        <a:p>
          <a:endParaRPr lang="en-US"/>
        </a:p>
      </dgm:t>
    </dgm:pt>
    <dgm:pt modelId="{176A8E15-E973-4861-B174-61DB37F0A468}" type="pres">
      <dgm:prSet presAssocID="{AA4F309C-FAA9-4A8C-BB42-EED82E4DDE7A}" presName="childShape" presStyleCnt="0">
        <dgm:presLayoutVars>
          <dgm:chMax val="0"/>
          <dgm:chPref val="0"/>
        </dgm:presLayoutVars>
      </dgm:prSet>
      <dgm:spPr/>
    </dgm:pt>
    <dgm:pt modelId="{CEDB48FF-D9A3-4388-8FF6-32B10DE76AD3}" type="pres">
      <dgm:prSet presAssocID="{C372D5C6-8FE6-4379-B41B-7A3E02BC2433}" presName="childComposite" presStyleCnt="0">
        <dgm:presLayoutVars>
          <dgm:chMax val="0"/>
          <dgm:chPref val="0"/>
        </dgm:presLayoutVars>
      </dgm:prSet>
      <dgm:spPr/>
    </dgm:pt>
    <dgm:pt modelId="{2E755986-4E25-4684-A228-68A8349D5F1C}" type="pres">
      <dgm:prSet presAssocID="{C372D5C6-8FE6-4379-B41B-7A3E02BC2433}" presName="Image" presStyleLbl="node1" presStyleIdx="0" presStyleCnt="3"/>
      <dgm:spPr>
        <a:solidFill>
          <a:schemeClr val="accent3">
            <a:hueOff val="0"/>
            <a:satOff val="0"/>
            <a:lumOff val="0"/>
          </a:schemeClr>
        </a:solidFill>
      </dgm:spPr>
    </dgm:pt>
    <dgm:pt modelId="{4014285A-827F-42A4-8070-FC30330F077D}" type="pres">
      <dgm:prSet presAssocID="{C372D5C6-8FE6-4379-B41B-7A3E02BC2433}" presName="childText" presStyleLbl="lnNode1" presStyleIdx="0" presStyleCnt="3">
        <dgm:presLayoutVars>
          <dgm:chMax val="0"/>
          <dgm:chPref val="0"/>
          <dgm:bulletEnabled val="1"/>
        </dgm:presLayoutVars>
      </dgm:prSet>
      <dgm:spPr/>
      <dgm:t>
        <a:bodyPr/>
        <a:lstStyle/>
        <a:p>
          <a:endParaRPr lang="en-US"/>
        </a:p>
      </dgm:t>
    </dgm:pt>
    <dgm:pt modelId="{270A6179-B2E0-4C50-B427-66C3A2B47B14}" type="pres">
      <dgm:prSet presAssocID="{4B2BE4DC-D46D-44AC-B25C-0EB5BBE38344}" presName="childComposite" presStyleCnt="0">
        <dgm:presLayoutVars>
          <dgm:chMax val="0"/>
          <dgm:chPref val="0"/>
        </dgm:presLayoutVars>
      </dgm:prSet>
      <dgm:spPr/>
    </dgm:pt>
    <dgm:pt modelId="{6E00E9AB-2A43-4FC7-9673-4E48B1511169}" type="pres">
      <dgm:prSet presAssocID="{4B2BE4DC-D46D-44AC-B25C-0EB5BBE38344}" presName="Image" presStyleLbl="node1" presStyleIdx="1" presStyleCnt="3"/>
      <dgm:spPr>
        <a:solidFill>
          <a:schemeClr val="accent3">
            <a:hueOff val="5625132"/>
            <a:satOff val="-8440"/>
            <a:lumOff val="-1373"/>
          </a:schemeClr>
        </a:solidFill>
      </dgm:spPr>
    </dgm:pt>
    <dgm:pt modelId="{DEF8CCB0-3F2D-4878-BF79-FBA05CE12988}" type="pres">
      <dgm:prSet presAssocID="{4B2BE4DC-D46D-44AC-B25C-0EB5BBE38344}" presName="childText" presStyleLbl="lnNode1" presStyleIdx="1" presStyleCnt="3">
        <dgm:presLayoutVars>
          <dgm:chMax val="0"/>
          <dgm:chPref val="0"/>
          <dgm:bulletEnabled val="1"/>
        </dgm:presLayoutVars>
      </dgm:prSet>
      <dgm:spPr/>
      <dgm:t>
        <a:bodyPr/>
        <a:lstStyle/>
        <a:p>
          <a:endParaRPr lang="en-US"/>
        </a:p>
      </dgm:t>
    </dgm:pt>
    <dgm:pt modelId="{A0E92448-95CD-4485-BF4C-0E31685B136F}" type="pres">
      <dgm:prSet presAssocID="{69FEAB4F-CCF7-47F2-ADDC-B9E29100F41D}" presName="childComposite" presStyleCnt="0">
        <dgm:presLayoutVars>
          <dgm:chMax val="0"/>
          <dgm:chPref val="0"/>
        </dgm:presLayoutVars>
      </dgm:prSet>
      <dgm:spPr/>
    </dgm:pt>
    <dgm:pt modelId="{39C77441-0526-4885-8482-919F4F432D05}" type="pres">
      <dgm:prSet presAssocID="{69FEAB4F-CCF7-47F2-ADDC-B9E29100F41D}" presName="Image" presStyleLbl="node1" presStyleIdx="2" presStyleCnt="3"/>
      <dgm:spPr>
        <a:solidFill>
          <a:schemeClr val="accent3">
            <a:hueOff val="11250264"/>
            <a:satOff val="-16880"/>
            <a:lumOff val="-2745"/>
          </a:schemeClr>
        </a:solidFill>
      </dgm:spPr>
    </dgm:pt>
    <dgm:pt modelId="{2D49CAFB-F503-4F1D-9E45-F978819DBF0E}" type="pres">
      <dgm:prSet presAssocID="{69FEAB4F-CCF7-47F2-ADDC-B9E29100F41D}" presName="childText" presStyleLbl="lnNode1" presStyleIdx="2" presStyleCnt="3">
        <dgm:presLayoutVars>
          <dgm:chMax val="0"/>
          <dgm:chPref val="0"/>
          <dgm:bulletEnabled val="1"/>
        </dgm:presLayoutVars>
      </dgm:prSet>
      <dgm:spPr/>
      <dgm:t>
        <a:bodyPr/>
        <a:lstStyle/>
        <a:p>
          <a:endParaRPr lang="en-US"/>
        </a:p>
      </dgm:t>
    </dgm:pt>
  </dgm:ptLst>
  <dgm:cxnLst>
    <dgm:cxn modelId="{14F01973-85B5-4CB6-9ECB-484FB467A874}" srcId="{AA4F309C-FAA9-4A8C-BB42-EED82E4DDE7A}" destId="{C372D5C6-8FE6-4379-B41B-7A3E02BC2433}" srcOrd="0" destOrd="0" parTransId="{3C7F2AEC-AFD3-40F6-8A26-2B53F7E7776C}" sibTransId="{3B44064B-4CF5-49D3-AC9D-68DF19997291}"/>
    <dgm:cxn modelId="{E49E0A8E-C62C-4750-9E10-9D6E8A93ABDA}" type="presOf" srcId="{AA4F309C-FAA9-4A8C-BB42-EED82E4DDE7A}" destId="{192ED00D-DABE-4F19-9575-2B02FF078DDF}" srcOrd="0" destOrd="0" presId="urn:microsoft.com/office/officeart/2008/layout/PictureAccentList"/>
    <dgm:cxn modelId="{9C406277-3E7E-44CF-A805-11D21D4D5F41}" type="presOf" srcId="{BE502B8C-FCE0-4D41-B316-1241AA194A24}" destId="{2EB461F8-9444-40AB-8364-D82D464B143C}" srcOrd="0" destOrd="0" presId="urn:microsoft.com/office/officeart/2008/layout/PictureAccentList"/>
    <dgm:cxn modelId="{3A9EAE69-1316-4031-A5BC-54BE941CCE6C}" srcId="{AA4F309C-FAA9-4A8C-BB42-EED82E4DDE7A}" destId="{4B2BE4DC-D46D-44AC-B25C-0EB5BBE38344}" srcOrd="1" destOrd="0" parTransId="{77B91226-44C4-4487-85D3-17C5C26FDBF2}" sibTransId="{A779FBF2-3EEC-48BF-B0AA-DA805FA491F7}"/>
    <dgm:cxn modelId="{AB05AFF8-D1D5-4BB3-B8C9-00AEA806D9F9}" srcId="{BE502B8C-FCE0-4D41-B316-1241AA194A24}" destId="{AA4F309C-FAA9-4A8C-BB42-EED82E4DDE7A}" srcOrd="0" destOrd="0" parTransId="{93DF6371-E8E1-4D54-9A60-245419C5829C}" sibTransId="{051876A3-D611-42CA-BF79-ACC63FE4EE2E}"/>
    <dgm:cxn modelId="{C2AE08C9-ADA0-4E9A-BAB4-5AC5DEA6EAE5}" srcId="{AA4F309C-FAA9-4A8C-BB42-EED82E4DDE7A}" destId="{69FEAB4F-CCF7-47F2-ADDC-B9E29100F41D}" srcOrd="2" destOrd="0" parTransId="{121D19B5-A689-40D7-BD86-504A839DB4D1}" sibTransId="{B410C94D-0CAE-4EAA-8738-D3E7329AD673}"/>
    <dgm:cxn modelId="{268BC6FB-654D-46C9-8974-87FFC6972FCA}" type="presOf" srcId="{4B2BE4DC-D46D-44AC-B25C-0EB5BBE38344}" destId="{DEF8CCB0-3F2D-4878-BF79-FBA05CE12988}" srcOrd="0" destOrd="0" presId="urn:microsoft.com/office/officeart/2008/layout/PictureAccentList"/>
    <dgm:cxn modelId="{30C6644B-E816-4E52-8A5D-1A4D72648B2A}" type="presOf" srcId="{C372D5C6-8FE6-4379-B41B-7A3E02BC2433}" destId="{4014285A-827F-42A4-8070-FC30330F077D}" srcOrd="0" destOrd="0" presId="urn:microsoft.com/office/officeart/2008/layout/PictureAccentList"/>
    <dgm:cxn modelId="{6B16BAB0-2496-4DD7-B091-8C074602617D}" type="presOf" srcId="{69FEAB4F-CCF7-47F2-ADDC-B9E29100F41D}" destId="{2D49CAFB-F503-4F1D-9E45-F978819DBF0E}" srcOrd="0" destOrd="0" presId="urn:microsoft.com/office/officeart/2008/layout/PictureAccentList"/>
    <dgm:cxn modelId="{0C2A162C-AA3D-4222-B960-A70FD326C87C}" type="presParOf" srcId="{2EB461F8-9444-40AB-8364-D82D464B143C}" destId="{5347FBF9-E342-4A07-82EE-466C26A05F12}" srcOrd="0" destOrd="0" presId="urn:microsoft.com/office/officeart/2008/layout/PictureAccentList"/>
    <dgm:cxn modelId="{42E5E675-1502-4388-AAFB-29D3D5F6300F}" type="presParOf" srcId="{5347FBF9-E342-4A07-82EE-466C26A05F12}" destId="{43BF8708-91F9-4D4D-8A92-6719B909E587}" srcOrd="0" destOrd="0" presId="urn:microsoft.com/office/officeart/2008/layout/PictureAccentList"/>
    <dgm:cxn modelId="{91D8223F-8790-460C-AE6F-D8E5F626461A}" type="presParOf" srcId="{43BF8708-91F9-4D4D-8A92-6719B909E587}" destId="{192ED00D-DABE-4F19-9575-2B02FF078DDF}" srcOrd="0" destOrd="0" presId="urn:microsoft.com/office/officeart/2008/layout/PictureAccentList"/>
    <dgm:cxn modelId="{F38309DA-A8DA-4293-85E8-1CE2C06897E5}" type="presParOf" srcId="{5347FBF9-E342-4A07-82EE-466C26A05F12}" destId="{176A8E15-E973-4861-B174-61DB37F0A468}" srcOrd="1" destOrd="0" presId="urn:microsoft.com/office/officeart/2008/layout/PictureAccentList"/>
    <dgm:cxn modelId="{CD445A99-3B29-458C-B41A-D00340CDB954}" type="presParOf" srcId="{176A8E15-E973-4861-B174-61DB37F0A468}" destId="{CEDB48FF-D9A3-4388-8FF6-32B10DE76AD3}" srcOrd="0" destOrd="0" presId="urn:microsoft.com/office/officeart/2008/layout/PictureAccentList"/>
    <dgm:cxn modelId="{1B882F5A-98C4-402E-BA81-F7D3C538CCD8}" type="presParOf" srcId="{CEDB48FF-D9A3-4388-8FF6-32B10DE76AD3}" destId="{2E755986-4E25-4684-A228-68A8349D5F1C}" srcOrd="0" destOrd="0" presId="urn:microsoft.com/office/officeart/2008/layout/PictureAccentList"/>
    <dgm:cxn modelId="{AD24FB59-616A-480B-A976-075C4348517A}" type="presParOf" srcId="{CEDB48FF-D9A3-4388-8FF6-32B10DE76AD3}" destId="{4014285A-827F-42A4-8070-FC30330F077D}" srcOrd="1" destOrd="0" presId="urn:microsoft.com/office/officeart/2008/layout/PictureAccentList"/>
    <dgm:cxn modelId="{A13C04E7-0B91-4096-924E-1F8DB356EBBF}" type="presParOf" srcId="{176A8E15-E973-4861-B174-61DB37F0A468}" destId="{270A6179-B2E0-4C50-B427-66C3A2B47B14}" srcOrd="1" destOrd="0" presId="urn:microsoft.com/office/officeart/2008/layout/PictureAccentList"/>
    <dgm:cxn modelId="{37930A7B-3F26-4DCF-A6F0-97941F6A7533}" type="presParOf" srcId="{270A6179-B2E0-4C50-B427-66C3A2B47B14}" destId="{6E00E9AB-2A43-4FC7-9673-4E48B1511169}" srcOrd="0" destOrd="0" presId="urn:microsoft.com/office/officeart/2008/layout/PictureAccentList"/>
    <dgm:cxn modelId="{796369A4-32E1-450E-9BA8-30BCE607F7B7}" type="presParOf" srcId="{270A6179-B2E0-4C50-B427-66C3A2B47B14}" destId="{DEF8CCB0-3F2D-4878-BF79-FBA05CE12988}" srcOrd="1" destOrd="0" presId="urn:microsoft.com/office/officeart/2008/layout/PictureAccentList"/>
    <dgm:cxn modelId="{306B6D9D-515A-4BE4-9C44-65E273180834}" type="presParOf" srcId="{176A8E15-E973-4861-B174-61DB37F0A468}" destId="{A0E92448-95CD-4485-BF4C-0E31685B136F}" srcOrd="2" destOrd="0" presId="urn:microsoft.com/office/officeart/2008/layout/PictureAccentList"/>
    <dgm:cxn modelId="{5C0BCEAA-462C-41BA-9D7D-B5C4E1E48399}" type="presParOf" srcId="{A0E92448-95CD-4485-BF4C-0E31685B136F}" destId="{39C77441-0526-4885-8482-919F4F432D05}" srcOrd="0" destOrd="0" presId="urn:microsoft.com/office/officeart/2008/layout/PictureAccentList"/>
    <dgm:cxn modelId="{DE568B5C-C270-4018-BDC4-2A6A6E229BE5}" type="presParOf" srcId="{A0E92448-95CD-4485-BF4C-0E31685B136F}" destId="{2D49CAFB-F503-4F1D-9E45-F978819DBF0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05C149B8-B7B9-44A8-A384-2A4326395AE7}"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A60FC7E7-D305-4525-B3D0-9348F185A414}">
      <dgm:prSet phldrT="[Text]" custT="1"/>
      <dgm:spPr/>
      <dgm:t>
        <a:bodyPr/>
        <a:lstStyle/>
        <a:p>
          <a:pPr algn="l"/>
          <a:r>
            <a:rPr lang="en-US" sz="4000" b="1" dirty="0" smtClean="0"/>
            <a:t>T</a:t>
          </a:r>
          <a:r>
            <a:rPr lang="en-US" sz="3700" dirty="0" smtClean="0"/>
            <a:t>o the point</a:t>
          </a:r>
          <a:endParaRPr lang="en-US" sz="3700" dirty="0"/>
        </a:p>
      </dgm:t>
    </dgm:pt>
    <dgm:pt modelId="{B59D19B0-2209-486F-94B4-28C1E4E67898}" type="parTrans" cxnId="{0CD917FB-8CCE-4FF0-B9BD-2CEF031EC0D0}">
      <dgm:prSet/>
      <dgm:spPr/>
      <dgm:t>
        <a:bodyPr/>
        <a:lstStyle/>
        <a:p>
          <a:endParaRPr lang="en-US"/>
        </a:p>
      </dgm:t>
    </dgm:pt>
    <dgm:pt modelId="{72090464-F05E-4067-8FAF-66D7252B1F17}" type="sibTrans" cxnId="{0CD917FB-8CCE-4FF0-B9BD-2CEF031EC0D0}">
      <dgm:prSet/>
      <dgm:spPr/>
      <dgm:t>
        <a:bodyPr/>
        <a:lstStyle/>
        <a:p>
          <a:endParaRPr lang="en-US"/>
        </a:p>
      </dgm:t>
    </dgm:pt>
    <dgm:pt modelId="{5286E011-9075-4DE5-BF95-8530D02CD920}">
      <dgm:prSet phldrT="[Text]"/>
      <dgm:spPr/>
      <dgm:t>
        <a:bodyPr/>
        <a:lstStyle/>
        <a:p>
          <a:pPr algn="l"/>
          <a:r>
            <a:rPr lang="en-US" dirty="0" smtClean="0"/>
            <a:t>Communication brief and succinct</a:t>
          </a:r>
          <a:endParaRPr lang="en-US" dirty="0"/>
        </a:p>
      </dgm:t>
    </dgm:pt>
    <dgm:pt modelId="{EB977EBB-B2B9-47E6-8CBE-E3AC525313EF}" type="parTrans" cxnId="{D4762988-2286-4D03-A0C7-03592F71FBD8}">
      <dgm:prSet/>
      <dgm:spPr/>
      <dgm:t>
        <a:bodyPr/>
        <a:lstStyle/>
        <a:p>
          <a:endParaRPr lang="en-US"/>
        </a:p>
      </dgm:t>
    </dgm:pt>
    <dgm:pt modelId="{19A23457-CE0A-4C53-B93C-7D5FE3CE870F}" type="sibTrans" cxnId="{D4762988-2286-4D03-A0C7-03592F71FBD8}">
      <dgm:prSet/>
      <dgm:spPr/>
      <dgm:t>
        <a:bodyPr/>
        <a:lstStyle/>
        <a:p>
          <a:endParaRPr lang="en-US"/>
        </a:p>
      </dgm:t>
    </dgm:pt>
    <dgm:pt modelId="{86C9B36A-09C3-43C2-863A-BA9D236A7999}">
      <dgm:prSet phldrT="[Text]" custT="1"/>
      <dgm:spPr/>
      <dgm:t>
        <a:bodyPr/>
        <a:lstStyle/>
        <a:p>
          <a:pPr algn="l"/>
          <a:r>
            <a:rPr lang="en-US" sz="4000" b="1" dirty="0" smtClean="0"/>
            <a:t>A</a:t>
          </a:r>
          <a:r>
            <a:rPr lang="en-US" sz="3700" dirty="0" smtClean="0"/>
            <a:t>dapt</a:t>
          </a:r>
          <a:endParaRPr lang="en-US" sz="3700" dirty="0"/>
        </a:p>
      </dgm:t>
    </dgm:pt>
    <dgm:pt modelId="{E7B30412-920D-4888-8872-827DFD26F15B}" type="parTrans" cxnId="{7D5290C5-89B9-4CF0-BA79-42034BB5B2CC}">
      <dgm:prSet/>
      <dgm:spPr/>
      <dgm:t>
        <a:bodyPr/>
        <a:lstStyle/>
        <a:p>
          <a:endParaRPr lang="en-US"/>
        </a:p>
      </dgm:t>
    </dgm:pt>
    <dgm:pt modelId="{4E3F6A2C-B96F-42A2-8784-89BFB1368133}" type="sibTrans" cxnId="{7D5290C5-89B9-4CF0-BA79-42034BB5B2CC}">
      <dgm:prSet/>
      <dgm:spPr/>
      <dgm:t>
        <a:bodyPr/>
        <a:lstStyle/>
        <a:p>
          <a:endParaRPr lang="en-US"/>
        </a:p>
      </dgm:t>
    </dgm:pt>
    <dgm:pt modelId="{CBA19EE5-B4D4-4568-A190-C1C7C51B8642}">
      <dgm:prSet phldrT="[Text]"/>
      <dgm:spPr/>
      <dgm:t>
        <a:bodyPr/>
        <a:lstStyle/>
        <a:p>
          <a:pPr algn="l"/>
          <a:r>
            <a:rPr lang="en-US" dirty="0" smtClean="0"/>
            <a:t>Change the method of communication</a:t>
          </a:r>
          <a:endParaRPr lang="en-US" dirty="0"/>
        </a:p>
      </dgm:t>
    </dgm:pt>
    <dgm:pt modelId="{C8B6FBC8-A3AC-4709-A57E-5B98606A65CD}" type="parTrans" cxnId="{E11A698C-B39D-4A6B-8A89-12E2DA5FBD37}">
      <dgm:prSet/>
      <dgm:spPr/>
      <dgm:t>
        <a:bodyPr/>
        <a:lstStyle/>
        <a:p>
          <a:endParaRPr lang="en-US"/>
        </a:p>
      </dgm:t>
    </dgm:pt>
    <dgm:pt modelId="{96997526-FF56-472C-A4AC-CACED65EA3CF}" type="sibTrans" cxnId="{E11A698C-B39D-4A6B-8A89-12E2DA5FBD37}">
      <dgm:prSet/>
      <dgm:spPr/>
      <dgm:t>
        <a:bodyPr/>
        <a:lstStyle/>
        <a:p>
          <a:endParaRPr lang="en-US"/>
        </a:p>
      </dgm:t>
    </dgm:pt>
    <dgm:pt modelId="{1C18FD8B-EE9A-405B-AAB2-9AE9FF39BEA9}">
      <dgm:prSet phldrT="[Text]"/>
      <dgm:spPr/>
      <dgm:t>
        <a:bodyPr/>
        <a:lstStyle/>
        <a:p>
          <a:r>
            <a:rPr lang="en-US" dirty="0" smtClean="0"/>
            <a:t>Avoid jargon and text abbreviations </a:t>
          </a:r>
          <a:endParaRPr lang="en-US" dirty="0"/>
        </a:p>
      </dgm:t>
    </dgm:pt>
    <dgm:pt modelId="{024D9A20-A200-49AE-BCD0-EF5FBEC109DF}" type="parTrans" cxnId="{88CB3872-212E-40C1-A651-6D0B6F2B4F6D}">
      <dgm:prSet/>
      <dgm:spPr/>
      <dgm:t>
        <a:bodyPr/>
        <a:lstStyle/>
        <a:p>
          <a:endParaRPr lang="en-US"/>
        </a:p>
      </dgm:t>
    </dgm:pt>
    <dgm:pt modelId="{95DBFBED-E6AF-4E55-82AA-8EED880A94D9}" type="sibTrans" cxnId="{88CB3872-212E-40C1-A651-6D0B6F2B4F6D}">
      <dgm:prSet/>
      <dgm:spPr/>
      <dgm:t>
        <a:bodyPr/>
        <a:lstStyle/>
        <a:p>
          <a:endParaRPr lang="en-US"/>
        </a:p>
      </dgm:t>
    </dgm:pt>
    <dgm:pt modelId="{09F4058E-A321-4BAD-ABF2-4C531B70A5E5}">
      <dgm:prSet phldrT="[Text]" custT="1"/>
      <dgm:spPr/>
      <dgm:t>
        <a:bodyPr/>
        <a:lstStyle/>
        <a:p>
          <a:pPr algn="l"/>
          <a:r>
            <a:rPr lang="en-US" sz="4000" b="1" dirty="0" smtClean="0"/>
            <a:t>P</a:t>
          </a:r>
          <a:r>
            <a:rPr lang="en-US" sz="3700" dirty="0" smtClean="0"/>
            <a:t>rofessional</a:t>
          </a:r>
          <a:endParaRPr lang="en-US" sz="3700" dirty="0"/>
        </a:p>
      </dgm:t>
    </dgm:pt>
    <dgm:pt modelId="{76D1900A-1B87-4ECD-81F7-E46B27FBCF5D}" type="parTrans" cxnId="{8F0E40B0-807E-4664-9324-45CE2A24F0EE}">
      <dgm:prSet/>
      <dgm:spPr/>
      <dgm:t>
        <a:bodyPr/>
        <a:lstStyle/>
        <a:p>
          <a:endParaRPr lang="en-US"/>
        </a:p>
      </dgm:t>
    </dgm:pt>
    <dgm:pt modelId="{72282F67-4545-42B6-BD63-2C4A0C5A6732}" type="sibTrans" cxnId="{8F0E40B0-807E-4664-9324-45CE2A24F0EE}">
      <dgm:prSet/>
      <dgm:spPr/>
      <dgm:t>
        <a:bodyPr/>
        <a:lstStyle/>
        <a:p>
          <a:endParaRPr lang="en-US"/>
        </a:p>
      </dgm:t>
    </dgm:pt>
    <dgm:pt modelId="{BF30EEEB-13E7-4C66-847B-E27FC5E4EFD0}" type="pres">
      <dgm:prSet presAssocID="{05C149B8-B7B9-44A8-A384-2A4326395AE7}" presName="Name0" presStyleCnt="0">
        <dgm:presLayoutVars>
          <dgm:dir/>
          <dgm:animLvl val="lvl"/>
          <dgm:resizeHandles val="exact"/>
        </dgm:presLayoutVars>
      </dgm:prSet>
      <dgm:spPr/>
      <dgm:t>
        <a:bodyPr/>
        <a:lstStyle/>
        <a:p>
          <a:endParaRPr lang="en-US"/>
        </a:p>
      </dgm:t>
    </dgm:pt>
    <dgm:pt modelId="{DD394234-701C-45BD-B902-27C491C52EA0}" type="pres">
      <dgm:prSet presAssocID="{A60FC7E7-D305-4525-B3D0-9348F185A414}" presName="linNode" presStyleCnt="0"/>
      <dgm:spPr/>
    </dgm:pt>
    <dgm:pt modelId="{253E57D2-3CCE-4ADD-B380-B694EFAFF445}" type="pres">
      <dgm:prSet presAssocID="{A60FC7E7-D305-4525-B3D0-9348F185A414}" presName="parentText" presStyleLbl="node1" presStyleIdx="0" presStyleCnt="3">
        <dgm:presLayoutVars>
          <dgm:chMax val="1"/>
          <dgm:bulletEnabled val="1"/>
        </dgm:presLayoutVars>
      </dgm:prSet>
      <dgm:spPr/>
      <dgm:t>
        <a:bodyPr/>
        <a:lstStyle/>
        <a:p>
          <a:endParaRPr lang="en-US"/>
        </a:p>
      </dgm:t>
    </dgm:pt>
    <dgm:pt modelId="{2B5FD961-B956-4C79-B6F4-3B43BCE02B21}" type="pres">
      <dgm:prSet presAssocID="{A60FC7E7-D305-4525-B3D0-9348F185A414}" presName="descendantText" presStyleLbl="alignAccFollowNode1" presStyleIdx="0" presStyleCnt="3">
        <dgm:presLayoutVars>
          <dgm:bulletEnabled val="1"/>
        </dgm:presLayoutVars>
      </dgm:prSet>
      <dgm:spPr/>
      <dgm:t>
        <a:bodyPr/>
        <a:lstStyle/>
        <a:p>
          <a:endParaRPr lang="en-US"/>
        </a:p>
      </dgm:t>
    </dgm:pt>
    <dgm:pt modelId="{CD9A0038-80EB-4267-A5B0-422F05D004F7}" type="pres">
      <dgm:prSet presAssocID="{72090464-F05E-4067-8FAF-66D7252B1F17}" presName="sp" presStyleCnt="0"/>
      <dgm:spPr/>
    </dgm:pt>
    <dgm:pt modelId="{6BAD58BB-59C1-4C5C-B53F-63CD28DD97E1}" type="pres">
      <dgm:prSet presAssocID="{86C9B36A-09C3-43C2-863A-BA9D236A7999}" presName="linNode" presStyleCnt="0"/>
      <dgm:spPr/>
    </dgm:pt>
    <dgm:pt modelId="{B1B37CEA-AAE2-4100-A1B0-1CA42F84A87E}" type="pres">
      <dgm:prSet presAssocID="{86C9B36A-09C3-43C2-863A-BA9D236A7999}" presName="parentText" presStyleLbl="node1" presStyleIdx="1" presStyleCnt="3">
        <dgm:presLayoutVars>
          <dgm:chMax val="1"/>
          <dgm:bulletEnabled val="1"/>
        </dgm:presLayoutVars>
      </dgm:prSet>
      <dgm:spPr/>
      <dgm:t>
        <a:bodyPr/>
        <a:lstStyle/>
        <a:p>
          <a:endParaRPr lang="en-US"/>
        </a:p>
      </dgm:t>
    </dgm:pt>
    <dgm:pt modelId="{6210186C-097D-4E69-8370-BB371CF7E04B}" type="pres">
      <dgm:prSet presAssocID="{86C9B36A-09C3-43C2-863A-BA9D236A7999}" presName="descendantText" presStyleLbl="alignAccFollowNode1" presStyleIdx="1" presStyleCnt="3">
        <dgm:presLayoutVars>
          <dgm:bulletEnabled val="1"/>
        </dgm:presLayoutVars>
      </dgm:prSet>
      <dgm:spPr/>
      <dgm:t>
        <a:bodyPr/>
        <a:lstStyle/>
        <a:p>
          <a:endParaRPr lang="en-US"/>
        </a:p>
      </dgm:t>
    </dgm:pt>
    <dgm:pt modelId="{3212E6FD-7697-4D0E-B95B-2DF647F6C581}" type="pres">
      <dgm:prSet presAssocID="{4E3F6A2C-B96F-42A2-8784-89BFB1368133}" presName="sp" presStyleCnt="0"/>
      <dgm:spPr/>
    </dgm:pt>
    <dgm:pt modelId="{558D3AC9-4656-4643-8AD2-6DE8724EEB28}" type="pres">
      <dgm:prSet presAssocID="{09F4058E-A321-4BAD-ABF2-4C531B70A5E5}" presName="linNode" presStyleCnt="0"/>
      <dgm:spPr/>
    </dgm:pt>
    <dgm:pt modelId="{BDDCD7E0-DBC2-47E5-BC45-D5C4E5741406}" type="pres">
      <dgm:prSet presAssocID="{09F4058E-A321-4BAD-ABF2-4C531B70A5E5}" presName="parentText" presStyleLbl="node1" presStyleIdx="2" presStyleCnt="3">
        <dgm:presLayoutVars>
          <dgm:chMax val="1"/>
          <dgm:bulletEnabled val="1"/>
        </dgm:presLayoutVars>
      </dgm:prSet>
      <dgm:spPr/>
      <dgm:t>
        <a:bodyPr/>
        <a:lstStyle/>
        <a:p>
          <a:endParaRPr lang="en-US"/>
        </a:p>
      </dgm:t>
    </dgm:pt>
    <dgm:pt modelId="{D50EB360-CC88-45E4-9A96-DC9545B4B96E}" type="pres">
      <dgm:prSet presAssocID="{09F4058E-A321-4BAD-ABF2-4C531B70A5E5}" presName="descendantText" presStyleLbl="alignAccFollowNode1" presStyleIdx="2" presStyleCnt="3">
        <dgm:presLayoutVars>
          <dgm:bulletEnabled val="1"/>
        </dgm:presLayoutVars>
      </dgm:prSet>
      <dgm:spPr/>
      <dgm:t>
        <a:bodyPr/>
        <a:lstStyle/>
        <a:p>
          <a:endParaRPr lang="en-US"/>
        </a:p>
      </dgm:t>
    </dgm:pt>
  </dgm:ptLst>
  <dgm:cxnLst>
    <dgm:cxn modelId="{0CD917FB-8CCE-4FF0-B9BD-2CEF031EC0D0}" srcId="{05C149B8-B7B9-44A8-A384-2A4326395AE7}" destId="{A60FC7E7-D305-4525-B3D0-9348F185A414}" srcOrd="0" destOrd="0" parTransId="{B59D19B0-2209-486F-94B4-28C1E4E67898}" sibTransId="{72090464-F05E-4067-8FAF-66D7252B1F17}"/>
    <dgm:cxn modelId="{46666110-769B-47C0-8AFC-26EBCC02187C}" type="presOf" srcId="{CBA19EE5-B4D4-4568-A190-C1C7C51B8642}" destId="{6210186C-097D-4E69-8370-BB371CF7E04B}" srcOrd="0" destOrd="0" presId="urn:microsoft.com/office/officeart/2005/8/layout/vList5"/>
    <dgm:cxn modelId="{3DB36E13-3C1E-4247-9B59-49173FD31579}" type="presOf" srcId="{09F4058E-A321-4BAD-ABF2-4C531B70A5E5}" destId="{BDDCD7E0-DBC2-47E5-BC45-D5C4E5741406}" srcOrd="0" destOrd="0" presId="urn:microsoft.com/office/officeart/2005/8/layout/vList5"/>
    <dgm:cxn modelId="{88CB3872-212E-40C1-A651-6D0B6F2B4F6D}" srcId="{09F4058E-A321-4BAD-ABF2-4C531B70A5E5}" destId="{1C18FD8B-EE9A-405B-AAB2-9AE9FF39BEA9}" srcOrd="0" destOrd="0" parTransId="{024D9A20-A200-49AE-BCD0-EF5FBEC109DF}" sibTransId="{95DBFBED-E6AF-4E55-82AA-8EED880A94D9}"/>
    <dgm:cxn modelId="{0B827943-1A80-4C35-9768-A0217931D111}" type="presOf" srcId="{A60FC7E7-D305-4525-B3D0-9348F185A414}" destId="{253E57D2-3CCE-4ADD-B380-B694EFAFF445}" srcOrd="0" destOrd="0" presId="urn:microsoft.com/office/officeart/2005/8/layout/vList5"/>
    <dgm:cxn modelId="{E11A698C-B39D-4A6B-8A89-12E2DA5FBD37}" srcId="{86C9B36A-09C3-43C2-863A-BA9D236A7999}" destId="{CBA19EE5-B4D4-4568-A190-C1C7C51B8642}" srcOrd="0" destOrd="0" parTransId="{C8B6FBC8-A3AC-4709-A57E-5B98606A65CD}" sibTransId="{96997526-FF56-472C-A4AC-CACED65EA3CF}"/>
    <dgm:cxn modelId="{77C70A13-10AE-495E-B531-D4B205B7BACB}" type="presOf" srcId="{86C9B36A-09C3-43C2-863A-BA9D236A7999}" destId="{B1B37CEA-AAE2-4100-A1B0-1CA42F84A87E}" srcOrd="0" destOrd="0" presId="urn:microsoft.com/office/officeart/2005/8/layout/vList5"/>
    <dgm:cxn modelId="{D4762988-2286-4D03-A0C7-03592F71FBD8}" srcId="{A60FC7E7-D305-4525-B3D0-9348F185A414}" destId="{5286E011-9075-4DE5-BF95-8530D02CD920}" srcOrd="0" destOrd="0" parTransId="{EB977EBB-B2B9-47E6-8CBE-E3AC525313EF}" sibTransId="{19A23457-CE0A-4C53-B93C-7D5FE3CE870F}"/>
    <dgm:cxn modelId="{4547A9C8-E4A3-49F9-9ABA-4586F8F2C1C4}" type="presOf" srcId="{1C18FD8B-EE9A-405B-AAB2-9AE9FF39BEA9}" destId="{D50EB360-CC88-45E4-9A96-DC9545B4B96E}" srcOrd="0" destOrd="0" presId="urn:microsoft.com/office/officeart/2005/8/layout/vList5"/>
    <dgm:cxn modelId="{D9895DC7-EA1A-4B8E-B53A-CDA3AACE511E}" type="presOf" srcId="{05C149B8-B7B9-44A8-A384-2A4326395AE7}" destId="{BF30EEEB-13E7-4C66-847B-E27FC5E4EFD0}" srcOrd="0" destOrd="0" presId="urn:microsoft.com/office/officeart/2005/8/layout/vList5"/>
    <dgm:cxn modelId="{8F0E40B0-807E-4664-9324-45CE2A24F0EE}" srcId="{05C149B8-B7B9-44A8-A384-2A4326395AE7}" destId="{09F4058E-A321-4BAD-ABF2-4C531B70A5E5}" srcOrd="2" destOrd="0" parTransId="{76D1900A-1B87-4ECD-81F7-E46B27FBCF5D}" sibTransId="{72282F67-4545-42B6-BD63-2C4A0C5A6732}"/>
    <dgm:cxn modelId="{7D5290C5-89B9-4CF0-BA79-42034BB5B2CC}" srcId="{05C149B8-B7B9-44A8-A384-2A4326395AE7}" destId="{86C9B36A-09C3-43C2-863A-BA9D236A7999}" srcOrd="1" destOrd="0" parTransId="{E7B30412-920D-4888-8872-827DFD26F15B}" sibTransId="{4E3F6A2C-B96F-42A2-8784-89BFB1368133}"/>
    <dgm:cxn modelId="{58E0343C-0E26-463F-B336-9B4D3C13E075}" type="presOf" srcId="{5286E011-9075-4DE5-BF95-8530D02CD920}" destId="{2B5FD961-B956-4C79-B6F4-3B43BCE02B21}" srcOrd="0" destOrd="0" presId="urn:microsoft.com/office/officeart/2005/8/layout/vList5"/>
    <dgm:cxn modelId="{EF7421B5-9150-4EA9-8301-7F98BFCA6328}" type="presParOf" srcId="{BF30EEEB-13E7-4C66-847B-E27FC5E4EFD0}" destId="{DD394234-701C-45BD-B902-27C491C52EA0}" srcOrd="0" destOrd="0" presId="urn:microsoft.com/office/officeart/2005/8/layout/vList5"/>
    <dgm:cxn modelId="{9D86DA1F-D9A3-4976-9246-2A28D6AD2495}" type="presParOf" srcId="{DD394234-701C-45BD-B902-27C491C52EA0}" destId="{253E57D2-3CCE-4ADD-B380-B694EFAFF445}" srcOrd="0" destOrd="0" presId="urn:microsoft.com/office/officeart/2005/8/layout/vList5"/>
    <dgm:cxn modelId="{A2B0DCA6-976A-46D0-B824-2E4F00422EA4}" type="presParOf" srcId="{DD394234-701C-45BD-B902-27C491C52EA0}" destId="{2B5FD961-B956-4C79-B6F4-3B43BCE02B21}" srcOrd="1" destOrd="0" presId="urn:microsoft.com/office/officeart/2005/8/layout/vList5"/>
    <dgm:cxn modelId="{821FAB39-B04D-4CDD-871F-A75B6219A08A}" type="presParOf" srcId="{BF30EEEB-13E7-4C66-847B-E27FC5E4EFD0}" destId="{CD9A0038-80EB-4267-A5B0-422F05D004F7}" srcOrd="1" destOrd="0" presId="urn:microsoft.com/office/officeart/2005/8/layout/vList5"/>
    <dgm:cxn modelId="{A1801EFE-C10C-41DC-9837-50B3D9C2EC59}" type="presParOf" srcId="{BF30EEEB-13E7-4C66-847B-E27FC5E4EFD0}" destId="{6BAD58BB-59C1-4C5C-B53F-63CD28DD97E1}" srcOrd="2" destOrd="0" presId="urn:microsoft.com/office/officeart/2005/8/layout/vList5"/>
    <dgm:cxn modelId="{9A6846D0-DD4D-44CF-A18A-D8A9E354E4BD}" type="presParOf" srcId="{6BAD58BB-59C1-4C5C-B53F-63CD28DD97E1}" destId="{B1B37CEA-AAE2-4100-A1B0-1CA42F84A87E}" srcOrd="0" destOrd="0" presId="urn:microsoft.com/office/officeart/2005/8/layout/vList5"/>
    <dgm:cxn modelId="{AB976264-641F-4AEE-A62C-7D49716BAD03}" type="presParOf" srcId="{6BAD58BB-59C1-4C5C-B53F-63CD28DD97E1}" destId="{6210186C-097D-4E69-8370-BB371CF7E04B}" srcOrd="1" destOrd="0" presId="urn:microsoft.com/office/officeart/2005/8/layout/vList5"/>
    <dgm:cxn modelId="{DEA4D0DD-3161-4B28-8035-BE5F0AD0BB1F}" type="presParOf" srcId="{BF30EEEB-13E7-4C66-847B-E27FC5E4EFD0}" destId="{3212E6FD-7697-4D0E-B95B-2DF647F6C581}" srcOrd="3" destOrd="0" presId="urn:microsoft.com/office/officeart/2005/8/layout/vList5"/>
    <dgm:cxn modelId="{12502BF7-0C3E-4777-8989-232CFFAF6147}" type="presParOf" srcId="{BF30EEEB-13E7-4C66-847B-E27FC5E4EFD0}" destId="{558D3AC9-4656-4643-8AD2-6DE8724EEB28}" srcOrd="4" destOrd="0" presId="urn:microsoft.com/office/officeart/2005/8/layout/vList5"/>
    <dgm:cxn modelId="{0B042692-39AC-4AA3-AC5F-639EC95EEC7C}" type="presParOf" srcId="{558D3AC9-4656-4643-8AD2-6DE8724EEB28}" destId="{BDDCD7E0-DBC2-47E5-BC45-D5C4E5741406}" srcOrd="0" destOrd="0" presId="urn:microsoft.com/office/officeart/2005/8/layout/vList5"/>
    <dgm:cxn modelId="{1F601246-6E0E-4727-A6A1-DD80A6AD08F0}" type="presParOf" srcId="{558D3AC9-4656-4643-8AD2-6DE8724EEB28}" destId="{D50EB360-CC88-45E4-9A96-DC9545B4B96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89E88C38-DA29-4A3D-B43C-208AFA76564F}"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A753E0C8-D30C-447F-98CB-6C68C9FAC9D5}">
      <dgm:prSet phldrT="[Text]"/>
      <dgm:spPr/>
      <dgm:t>
        <a:bodyPr/>
        <a:lstStyle/>
        <a:p>
          <a:r>
            <a:rPr lang="en-US" dirty="0" smtClean="0"/>
            <a:t>Book club</a:t>
          </a:r>
          <a:endParaRPr lang="en-US" dirty="0"/>
        </a:p>
      </dgm:t>
    </dgm:pt>
    <dgm:pt modelId="{93AF0508-F173-435B-B0F7-9D26FA5432BF}" type="parTrans" cxnId="{E7312F1C-10EE-4582-BC28-B387F815D333}">
      <dgm:prSet/>
      <dgm:spPr/>
      <dgm:t>
        <a:bodyPr/>
        <a:lstStyle/>
        <a:p>
          <a:endParaRPr lang="en-US"/>
        </a:p>
      </dgm:t>
    </dgm:pt>
    <dgm:pt modelId="{922DB6EB-FABC-4867-9AA0-C6F6F55F9DA3}" type="sibTrans" cxnId="{E7312F1C-10EE-4582-BC28-B387F815D333}">
      <dgm:prSet/>
      <dgm:spPr/>
      <dgm:t>
        <a:bodyPr/>
        <a:lstStyle/>
        <a:p>
          <a:endParaRPr lang="en-US"/>
        </a:p>
      </dgm:t>
    </dgm:pt>
    <dgm:pt modelId="{F24DAC35-FC98-40B2-B290-20A38C9D0938}">
      <dgm:prSet phldrT="[Text]"/>
      <dgm:spPr/>
      <dgm:t>
        <a:bodyPr/>
        <a:lstStyle/>
        <a:p>
          <a:r>
            <a:rPr lang="en-US" dirty="0" smtClean="0"/>
            <a:t>Community outreach</a:t>
          </a:r>
          <a:endParaRPr lang="en-US" dirty="0"/>
        </a:p>
      </dgm:t>
    </dgm:pt>
    <dgm:pt modelId="{439264A6-A06F-4B8F-8EEF-5095F0B7FCE6}" type="parTrans" cxnId="{34F967B8-18B2-4E67-8557-554962482DFF}">
      <dgm:prSet/>
      <dgm:spPr/>
      <dgm:t>
        <a:bodyPr/>
        <a:lstStyle/>
        <a:p>
          <a:endParaRPr lang="en-US"/>
        </a:p>
      </dgm:t>
    </dgm:pt>
    <dgm:pt modelId="{3CC09DC5-C6E5-4CAA-8A0C-96F8959E2CCB}" type="sibTrans" cxnId="{34F967B8-18B2-4E67-8557-554962482DFF}">
      <dgm:prSet/>
      <dgm:spPr/>
      <dgm:t>
        <a:bodyPr/>
        <a:lstStyle/>
        <a:p>
          <a:endParaRPr lang="en-US"/>
        </a:p>
      </dgm:t>
    </dgm:pt>
    <dgm:pt modelId="{4D2C2D92-DB63-4459-A1CD-F9FF2F7B31C0}">
      <dgm:prSet phldrT="[Text]"/>
      <dgm:spPr/>
      <dgm:t>
        <a:bodyPr/>
        <a:lstStyle/>
        <a:p>
          <a:r>
            <a:rPr lang="en-US" dirty="0" smtClean="0"/>
            <a:t>Work safety group</a:t>
          </a:r>
          <a:endParaRPr lang="en-US" dirty="0"/>
        </a:p>
      </dgm:t>
    </dgm:pt>
    <dgm:pt modelId="{DDF4F97A-B14D-49C1-95BA-867DD609F4E5}" type="parTrans" cxnId="{89C8653A-C1CB-4584-BD08-5A7091BCBA42}">
      <dgm:prSet/>
      <dgm:spPr/>
      <dgm:t>
        <a:bodyPr/>
        <a:lstStyle/>
        <a:p>
          <a:endParaRPr lang="en-US"/>
        </a:p>
      </dgm:t>
    </dgm:pt>
    <dgm:pt modelId="{A1D94B32-A2F0-44CA-8BC0-241F2BC61169}" type="sibTrans" cxnId="{89C8653A-C1CB-4584-BD08-5A7091BCBA42}">
      <dgm:prSet/>
      <dgm:spPr/>
      <dgm:t>
        <a:bodyPr/>
        <a:lstStyle/>
        <a:p>
          <a:endParaRPr lang="en-US"/>
        </a:p>
      </dgm:t>
    </dgm:pt>
    <dgm:pt modelId="{C63B7C4F-C5B0-479F-AB6B-E9A34F733E21}" type="pres">
      <dgm:prSet presAssocID="{89E88C38-DA29-4A3D-B43C-208AFA76564F}" presName="linear" presStyleCnt="0">
        <dgm:presLayoutVars>
          <dgm:dir/>
          <dgm:animLvl val="lvl"/>
          <dgm:resizeHandles val="exact"/>
        </dgm:presLayoutVars>
      </dgm:prSet>
      <dgm:spPr/>
      <dgm:t>
        <a:bodyPr/>
        <a:lstStyle/>
        <a:p>
          <a:endParaRPr lang="en-US"/>
        </a:p>
      </dgm:t>
    </dgm:pt>
    <dgm:pt modelId="{F5D0D9B9-8D48-4E56-8181-1EE25A41C08C}" type="pres">
      <dgm:prSet presAssocID="{A753E0C8-D30C-447F-98CB-6C68C9FAC9D5}" presName="parentLin" presStyleCnt="0"/>
      <dgm:spPr/>
    </dgm:pt>
    <dgm:pt modelId="{6F1CA5CB-4A6F-417C-B72A-E84FEF1C0822}" type="pres">
      <dgm:prSet presAssocID="{A753E0C8-D30C-447F-98CB-6C68C9FAC9D5}" presName="parentLeftMargin" presStyleLbl="node1" presStyleIdx="0" presStyleCnt="3"/>
      <dgm:spPr/>
      <dgm:t>
        <a:bodyPr/>
        <a:lstStyle/>
        <a:p>
          <a:endParaRPr lang="en-US"/>
        </a:p>
      </dgm:t>
    </dgm:pt>
    <dgm:pt modelId="{E8036155-2F21-4454-8A72-B73A82416135}" type="pres">
      <dgm:prSet presAssocID="{A753E0C8-D30C-447F-98CB-6C68C9FAC9D5}" presName="parentText" presStyleLbl="node1" presStyleIdx="0" presStyleCnt="3">
        <dgm:presLayoutVars>
          <dgm:chMax val="0"/>
          <dgm:bulletEnabled val="1"/>
        </dgm:presLayoutVars>
      </dgm:prSet>
      <dgm:spPr/>
      <dgm:t>
        <a:bodyPr/>
        <a:lstStyle/>
        <a:p>
          <a:endParaRPr lang="en-US"/>
        </a:p>
      </dgm:t>
    </dgm:pt>
    <dgm:pt modelId="{274E2DFD-7804-471E-A96E-BF8045E113CA}" type="pres">
      <dgm:prSet presAssocID="{A753E0C8-D30C-447F-98CB-6C68C9FAC9D5}" presName="negativeSpace" presStyleCnt="0"/>
      <dgm:spPr/>
    </dgm:pt>
    <dgm:pt modelId="{36EF53B1-2D20-4015-BFF4-43EAA571036C}" type="pres">
      <dgm:prSet presAssocID="{A753E0C8-D30C-447F-98CB-6C68C9FAC9D5}" presName="childText" presStyleLbl="conFgAcc1" presStyleIdx="0" presStyleCnt="3">
        <dgm:presLayoutVars>
          <dgm:bulletEnabled val="1"/>
        </dgm:presLayoutVars>
      </dgm:prSet>
      <dgm:spPr>
        <a:noFill/>
      </dgm:spPr>
    </dgm:pt>
    <dgm:pt modelId="{836AAC80-78F6-4E6B-9565-138C57F7F290}" type="pres">
      <dgm:prSet presAssocID="{922DB6EB-FABC-4867-9AA0-C6F6F55F9DA3}" presName="spaceBetweenRectangles" presStyleCnt="0"/>
      <dgm:spPr/>
    </dgm:pt>
    <dgm:pt modelId="{EE18325B-7936-47F9-A4E6-48F99DCC577C}" type="pres">
      <dgm:prSet presAssocID="{F24DAC35-FC98-40B2-B290-20A38C9D0938}" presName="parentLin" presStyleCnt="0"/>
      <dgm:spPr/>
    </dgm:pt>
    <dgm:pt modelId="{8364BBFE-7D96-4D98-82DD-CAB0FCD4EB6C}" type="pres">
      <dgm:prSet presAssocID="{F24DAC35-FC98-40B2-B290-20A38C9D0938}" presName="parentLeftMargin" presStyleLbl="node1" presStyleIdx="0" presStyleCnt="3"/>
      <dgm:spPr/>
      <dgm:t>
        <a:bodyPr/>
        <a:lstStyle/>
        <a:p>
          <a:endParaRPr lang="en-US"/>
        </a:p>
      </dgm:t>
    </dgm:pt>
    <dgm:pt modelId="{5B51B6C1-545C-4B5E-B142-AB6FC1CFCF63}" type="pres">
      <dgm:prSet presAssocID="{F24DAC35-FC98-40B2-B290-20A38C9D0938}" presName="parentText" presStyleLbl="node1" presStyleIdx="1" presStyleCnt="3">
        <dgm:presLayoutVars>
          <dgm:chMax val="0"/>
          <dgm:bulletEnabled val="1"/>
        </dgm:presLayoutVars>
      </dgm:prSet>
      <dgm:spPr/>
      <dgm:t>
        <a:bodyPr/>
        <a:lstStyle/>
        <a:p>
          <a:endParaRPr lang="en-US"/>
        </a:p>
      </dgm:t>
    </dgm:pt>
    <dgm:pt modelId="{47E74DC2-3324-408A-B171-7C919C9A3C6A}" type="pres">
      <dgm:prSet presAssocID="{F24DAC35-FC98-40B2-B290-20A38C9D0938}" presName="negativeSpace" presStyleCnt="0"/>
      <dgm:spPr/>
    </dgm:pt>
    <dgm:pt modelId="{60D44981-5C47-41BA-88CE-FCB9A54A59F6}" type="pres">
      <dgm:prSet presAssocID="{F24DAC35-FC98-40B2-B290-20A38C9D0938}" presName="childText" presStyleLbl="conFgAcc1" presStyleIdx="1" presStyleCnt="3">
        <dgm:presLayoutVars>
          <dgm:bulletEnabled val="1"/>
        </dgm:presLayoutVars>
      </dgm:prSet>
      <dgm:spPr>
        <a:noFill/>
      </dgm:spPr>
    </dgm:pt>
    <dgm:pt modelId="{22BCFE89-FAFC-46C8-93CC-099D6AA7D996}" type="pres">
      <dgm:prSet presAssocID="{3CC09DC5-C6E5-4CAA-8A0C-96F8959E2CCB}" presName="spaceBetweenRectangles" presStyleCnt="0"/>
      <dgm:spPr/>
    </dgm:pt>
    <dgm:pt modelId="{157263AE-1155-4AC5-BF09-1F78DE8675E9}" type="pres">
      <dgm:prSet presAssocID="{4D2C2D92-DB63-4459-A1CD-F9FF2F7B31C0}" presName="parentLin" presStyleCnt="0"/>
      <dgm:spPr/>
    </dgm:pt>
    <dgm:pt modelId="{866F63D7-1820-4955-B2C2-D42061F11A00}" type="pres">
      <dgm:prSet presAssocID="{4D2C2D92-DB63-4459-A1CD-F9FF2F7B31C0}" presName="parentLeftMargin" presStyleLbl="node1" presStyleIdx="1" presStyleCnt="3"/>
      <dgm:spPr/>
      <dgm:t>
        <a:bodyPr/>
        <a:lstStyle/>
        <a:p>
          <a:endParaRPr lang="en-US"/>
        </a:p>
      </dgm:t>
    </dgm:pt>
    <dgm:pt modelId="{8005E92E-A790-4C75-91D0-60A8FEE47124}" type="pres">
      <dgm:prSet presAssocID="{4D2C2D92-DB63-4459-A1CD-F9FF2F7B31C0}" presName="parentText" presStyleLbl="node1" presStyleIdx="2" presStyleCnt="3">
        <dgm:presLayoutVars>
          <dgm:chMax val="0"/>
          <dgm:bulletEnabled val="1"/>
        </dgm:presLayoutVars>
      </dgm:prSet>
      <dgm:spPr/>
      <dgm:t>
        <a:bodyPr/>
        <a:lstStyle/>
        <a:p>
          <a:endParaRPr lang="en-US"/>
        </a:p>
      </dgm:t>
    </dgm:pt>
    <dgm:pt modelId="{45247C1C-E878-4F97-8B71-E8FF7D8F6F9B}" type="pres">
      <dgm:prSet presAssocID="{4D2C2D92-DB63-4459-A1CD-F9FF2F7B31C0}" presName="negativeSpace" presStyleCnt="0"/>
      <dgm:spPr/>
    </dgm:pt>
    <dgm:pt modelId="{6371D5AB-F542-4429-8880-A80612865D68}" type="pres">
      <dgm:prSet presAssocID="{4D2C2D92-DB63-4459-A1CD-F9FF2F7B31C0}" presName="childText" presStyleLbl="conFgAcc1" presStyleIdx="2" presStyleCnt="3">
        <dgm:presLayoutVars>
          <dgm:bulletEnabled val="1"/>
        </dgm:presLayoutVars>
      </dgm:prSet>
      <dgm:spPr>
        <a:noFill/>
      </dgm:spPr>
    </dgm:pt>
  </dgm:ptLst>
  <dgm:cxnLst>
    <dgm:cxn modelId="{E7312F1C-10EE-4582-BC28-B387F815D333}" srcId="{89E88C38-DA29-4A3D-B43C-208AFA76564F}" destId="{A753E0C8-D30C-447F-98CB-6C68C9FAC9D5}" srcOrd="0" destOrd="0" parTransId="{93AF0508-F173-435B-B0F7-9D26FA5432BF}" sibTransId="{922DB6EB-FABC-4867-9AA0-C6F6F55F9DA3}"/>
    <dgm:cxn modelId="{F42BE739-67CD-4070-8AC7-3853EE8A5F48}" type="presOf" srcId="{4D2C2D92-DB63-4459-A1CD-F9FF2F7B31C0}" destId="{8005E92E-A790-4C75-91D0-60A8FEE47124}" srcOrd="1" destOrd="0" presId="urn:microsoft.com/office/officeart/2005/8/layout/list1"/>
    <dgm:cxn modelId="{D99CF853-2B50-45AD-867A-52F6E6EED080}" type="presOf" srcId="{A753E0C8-D30C-447F-98CB-6C68C9FAC9D5}" destId="{E8036155-2F21-4454-8A72-B73A82416135}" srcOrd="1" destOrd="0" presId="urn:microsoft.com/office/officeart/2005/8/layout/list1"/>
    <dgm:cxn modelId="{A8B27721-BC2A-4380-B2A4-14F35CBE44D5}" type="presOf" srcId="{4D2C2D92-DB63-4459-A1CD-F9FF2F7B31C0}" destId="{866F63D7-1820-4955-B2C2-D42061F11A00}" srcOrd="0" destOrd="0" presId="urn:microsoft.com/office/officeart/2005/8/layout/list1"/>
    <dgm:cxn modelId="{19D48EDB-9BFB-4E36-9B6E-5310E0BB230A}" type="presOf" srcId="{F24DAC35-FC98-40B2-B290-20A38C9D0938}" destId="{8364BBFE-7D96-4D98-82DD-CAB0FCD4EB6C}" srcOrd="0" destOrd="0" presId="urn:microsoft.com/office/officeart/2005/8/layout/list1"/>
    <dgm:cxn modelId="{F6E58C74-A640-4168-990B-7D6AC427A992}" type="presOf" srcId="{89E88C38-DA29-4A3D-B43C-208AFA76564F}" destId="{C63B7C4F-C5B0-479F-AB6B-E9A34F733E21}" srcOrd="0" destOrd="0" presId="urn:microsoft.com/office/officeart/2005/8/layout/list1"/>
    <dgm:cxn modelId="{89C8653A-C1CB-4584-BD08-5A7091BCBA42}" srcId="{89E88C38-DA29-4A3D-B43C-208AFA76564F}" destId="{4D2C2D92-DB63-4459-A1CD-F9FF2F7B31C0}" srcOrd="2" destOrd="0" parTransId="{DDF4F97A-B14D-49C1-95BA-867DD609F4E5}" sibTransId="{A1D94B32-A2F0-44CA-8BC0-241F2BC61169}"/>
    <dgm:cxn modelId="{EAA99166-D896-48D9-A7FE-7EC46FA35D20}" type="presOf" srcId="{A753E0C8-D30C-447F-98CB-6C68C9FAC9D5}" destId="{6F1CA5CB-4A6F-417C-B72A-E84FEF1C0822}" srcOrd="0" destOrd="0" presId="urn:microsoft.com/office/officeart/2005/8/layout/list1"/>
    <dgm:cxn modelId="{7C3C60CF-F4C9-4440-A02C-41445BB528BB}" type="presOf" srcId="{F24DAC35-FC98-40B2-B290-20A38C9D0938}" destId="{5B51B6C1-545C-4B5E-B142-AB6FC1CFCF63}" srcOrd="1" destOrd="0" presId="urn:microsoft.com/office/officeart/2005/8/layout/list1"/>
    <dgm:cxn modelId="{34F967B8-18B2-4E67-8557-554962482DFF}" srcId="{89E88C38-DA29-4A3D-B43C-208AFA76564F}" destId="{F24DAC35-FC98-40B2-B290-20A38C9D0938}" srcOrd="1" destOrd="0" parTransId="{439264A6-A06F-4B8F-8EEF-5095F0B7FCE6}" sibTransId="{3CC09DC5-C6E5-4CAA-8A0C-96F8959E2CCB}"/>
    <dgm:cxn modelId="{7A1ABA7B-CD16-490A-B1B8-9E65D685FA1B}" type="presParOf" srcId="{C63B7C4F-C5B0-479F-AB6B-E9A34F733E21}" destId="{F5D0D9B9-8D48-4E56-8181-1EE25A41C08C}" srcOrd="0" destOrd="0" presId="urn:microsoft.com/office/officeart/2005/8/layout/list1"/>
    <dgm:cxn modelId="{82A93046-32A1-4AED-9F61-05143BE288D7}" type="presParOf" srcId="{F5D0D9B9-8D48-4E56-8181-1EE25A41C08C}" destId="{6F1CA5CB-4A6F-417C-B72A-E84FEF1C0822}" srcOrd="0" destOrd="0" presId="urn:microsoft.com/office/officeart/2005/8/layout/list1"/>
    <dgm:cxn modelId="{73764B73-3B6D-4095-8F46-B92B46F8BE8A}" type="presParOf" srcId="{F5D0D9B9-8D48-4E56-8181-1EE25A41C08C}" destId="{E8036155-2F21-4454-8A72-B73A82416135}" srcOrd="1" destOrd="0" presId="urn:microsoft.com/office/officeart/2005/8/layout/list1"/>
    <dgm:cxn modelId="{94BCDD1B-9E28-4EF6-984A-3FB06EDBD706}" type="presParOf" srcId="{C63B7C4F-C5B0-479F-AB6B-E9A34F733E21}" destId="{274E2DFD-7804-471E-A96E-BF8045E113CA}" srcOrd="1" destOrd="0" presId="urn:microsoft.com/office/officeart/2005/8/layout/list1"/>
    <dgm:cxn modelId="{FC891C52-811A-4EA1-95E3-AC01144B6E28}" type="presParOf" srcId="{C63B7C4F-C5B0-479F-AB6B-E9A34F733E21}" destId="{36EF53B1-2D20-4015-BFF4-43EAA571036C}" srcOrd="2" destOrd="0" presId="urn:microsoft.com/office/officeart/2005/8/layout/list1"/>
    <dgm:cxn modelId="{A0B49C5A-E1B5-4B4E-8585-A8735E4956B8}" type="presParOf" srcId="{C63B7C4F-C5B0-479F-AB6B-E9A34F733E21}" destId="{836AAC80-78F6-4E6B-9565-138C57F7F290}" srcOrd="3" destOrd="0" presId="urn:microsoft.com/office/officeart/2005/8/layout/list1"/>
    <dgm:cxn modelId="{7ACF6C6A-1108-4821-8A14-A206BA09D9ED}" type="presParOf" srcId="{C63B7C4F-C5B0-479F-AB6B-E9A34F733E21}" destId="{EE18325B-7936-47F9-A4E6-48F99DCC577C}" srcOrd="4" destOrd="0" presId="urn:microsoft.com/office/officeart/2005/8/layout/list1"/>
    <dgm:cxn modelId="{449DF291-4DD9-48ED-B3F1-6AC802EB3BBF}" type="presParOf" srcId="{EE18325B-7936-47F9-A4E6-48F99DCC577C}" destId="{8364BBFE-7D96-4D98-82DD-CAB0FCD4EB6C}" srcOrd="0" destOrd="0" presId="urn:microsoft.com/office/officeart/2005/8/layout/list1"/>
    <dgm:cxn modelId="{E2709E19-5982-43DD-9DE4-8A476863BC0A}" type="presParOf" srcId="{EE18325B-7936-47F9-A4E6-48F99DCC577C}" destId="{5B51B6C1-545C-4B5E-B142-AB6FC1CFCF63}" srcOrd="1" destOrd="0" presId="urn:microsoft.com/office/officeart/2005/8/layout/list1"/>
    <dgm:cxn modelId="{F76B9293-FABE-412E-B377-B156798342E8}" type="presParOf" srcId="{C63B7C4F-C5B0-479F-AB6B-E9A34F733E21}" destId="{47E74DC2-3324-408A-B171-7C919C9A3C6A}" srcOrd="5" destOrd="0" presId="urn:microsoft.com/office/officeart/2005/8/layout/list1"/>
    <dgm:cxn modelId="{55EE2FE4-F8C4-4ACC-BDE1-719BBFF3B12B}" type="presParOf" srcId="{C63B7C4F-C5B0-479F-AB6B-E9A34F733E21}" destId="{60D44981-5C47-41BA-88CE-FCB9A54A59F6}" srcOrd="6" destOrd="0" presId="urn:microsoft.com/office/officeart/2005/8/layout/list1"/>
    <dgm:cxn modelId="{61E49322-990D-49C2-8548-2040F5676F93}" type="presParOf" srcId="{C63B7C4F-C5B0-479F-AB6B-E9A34F733E21}" destId="{22BCFE89-FAFC-46C8-93CC-099D6AA7D996}" srcOrd="7" destOrd="0" presId="urn:microsoft.com/office/officeart/2005/8/layout/list1"/>
    <dgm:cxn modelId="{50521402-5D36-4A91-9203-C709690C3E59}" type="presParOf" srcId="{C63B7C4F-C5B0-479F-AB6B-E9A34F733E21}" destId="{157263AE-1155-4AC5-BF09-1F78DE8675E9}" srcOrd="8" destOrd="0" presId="urn:microsoft.com/office/officeart/2005/8/layout/list1"/>
    <dgm:cxn modelId="{A0A551EB-AE1E-42E5-A077-3FE87F0BE418}" type="presParOf" srcId="{157263AE-1155-4AC5-BF09-1F78DE8675E9}" destId="{866F63D7-1820-4955-B2C2-D42061F11A00}" srcOrd="0" destOrd="0" presId="urn:microsoft.com/office/officeart/2005/8/layout/list1"/>
    <dgm:cxn modelId="{0308D7AA-3EFD-4791-8184-206001EA5FC0}" type="presParOf" srcId="{157263AE-1155-4AC5-BF09-1F78DE8675E9}" destId="{8005E92E-A790-4C75-91D0-60A8FEE47124}" srcOrd="1" destOrd="0" presId="urn:microsoft.com/office/officeart/2005/8/layout/list1"/>
    <dgm:cxn modelId="{26707FF1-4EA2-4639-A695-31CBD55E874C}" type="presParOf" srcId="{C63B7C4F-C5B0-479F-AB6B-E9A34F733E21}" destId="{45247C1C-E878-4F97-8B71-E8FF7D8F6F9B}" srcOrd="9" destOrd="0" presId="urn:microsoft.com/office/officeart/2005/8/layout/list1"/>
    <dgm:cxn modelId="{2F331EB2-36BC-4428-9A95-FF92D1AFC18D}" type="presParOf" srcId="{C63B7C4F-C5B0-479F-AB6B-E9A34F733E21}" destId="{6371D5AB-F542-4429-8880-A80612865D6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8DF1762E-55E7-4BE9-B111-43C0C2869806}"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91B82693-827E-4D73-B9E7-1558504CF26F}">
      <dgm:prSet phldrT="[Text]"/>
      <dgm:spPr/>
      <dgm:t>
        <a:bodyPr/>
        <a:lstStyle/>
        <a:p>
          <a:r>
            <a:rPr lang="en-US" dirty="0" smtClean="0"/>
            <a:t>Focus groups to resolve an issue or generate new ideas</a:t>
          </a:r>
          <a:endParaRPr lang="en-US" dirty="0"/>
        </a:p>
      </dgm:t>
    </dgm:pt>
    <dgm:pt modelId="{1187DDE0-1341-4B9E-82EC-40CC5328EEEC}" type="parTrans" cxnId="{9264F07C-BDF2-4C87-B1AC-6A1A4CA54523}">
      <dgm:prSet/>
      <dgm:spPr/>
      <dgm:t>
        <a:bodyPr/>
        <a:lstStyle/>
        <a:p>
          <a:endParaRPr lang="en-US"/>
        </a:p>
      </dgm:t>
    </dgm:pt>
    <dgm:pt modelId="{954203C4-F791-434C-B336-FFF7C2FED91B}" type="sibTrans" cxnId="{9264F07C-BDF2-4C87-B1AC-6A1A4CA54523}">
      <dgm:prSet/>
      <dgm:spPr/>
      <dgm:t>
        <a:bodyPr/>
        <a:lstStyle/>
        <a:p>
          <a:endParaRPr lang="en-US"/>
        </a:p>
      </dgm:t>
    </dgm:pt>
    <dgm:pt modelId="{61D5FF1C-FFBF-4032-B82D-8D8B9FFEFE21}">
      <dgm:prSet phldrT="[Text]"/>
      <dgm:spPr/>
      <dgm:t>
        <a:bodyPr/>
        <a:lstStyle/>
        <a:p>
          <a:r>
            <a:rPr lang="en-US" dirty="0" smtClean="0"/>
            <a:t>Create an employee newsletter</a:t>
          </a:r>
          <a:endParaRPr lang="en-US" dirty="0"/>
        </a:p>
      </dgm:t>
    </dgm:pt>
    <dgm:pt modelId="{C937BA3C-C7C5-46CB-A2CE-263846B29DE0}" type="parTrans" cxnId="{45B9422D-9D3E-4E15-A8E9-862BFB50F87D}">
      <dgm:prSet/>
      <dgm:spPr/>
      <dgm:t>
        <a:bodyPr/>
        <a:lstStyle/>
        <a:p>
          <a:endParaRPr lang="en-US"/>
        </a:p>
      </dgm:t>
    </dgm:pt>
    <dgm:pt modelId="{91B56FF6-021B-489E-AB72-714E3B75B150}" type="sibTrans" cxnId="{45B9422D-9D3E-4E15-A8E9-862BFB50F87D}">
      <dgm:prSet/>
      <dgm:spPr/>
      <dgm:t>
        <a:bodyPr/>
        <a:lstStyle/>
        <a:p>
          <a:endParaRPr lang="en-US"/>
        </a:p>
      </dgm:t>
    </dgm:pt>
    <dgm:pt modelId="{1A2505DB-84B6-4A28-87E4-F5AC7561EFDB}">
      <dgm:prSet phldrT="[Text]"/>
      <dgm:spPr/>
      <dgm:t>
        <a:bodyPr/>
        <a:lstStyle/>
        <a:p>
          <a:r>
            <a:rPr lang="en-US" dirty="0" smtClean="0"/>
            <a:t>Ideas box through email or physical box</a:t>
          </a:r>
          <a:endParaRPr lang="en-US" dirty="0"/>
        </a:p>
      </dgm:t>
    </dgm:pt>
    <dgm:pt modelId="{A88BBB85-5637-463E-B5E9-4B10B8AE6AB0}" type="parTrans" cxnId="{1D2685F9-A0AB-40B2-A4D1-59F75A531C20}">
      <dgm:prSet/>
      <dgm:spPr/>
      <dgm:t>
        <a:bodyPr/>
        <a:lstStyle/>
        <a:p>
          <a:endParaRPr lang="en-US"/>
        </a:p>
      </dgm:t>
    </dgm:pt>
    <dgm:pt modelId="{3249D5FD-B900-4534-AF37-3DA81496C2A3}" type="sibTrans" cxnId="{1D2685F9-A0AB-40B2-A4D1-59F75A531C20}">
      <dgm:prSet/>
      <dgm:spPr/>
      <dgm:t>
        <a:bodyPr/>
        <a:lstStyle/>
        <a:p>
          <a:endParaRPr lang="en-US"/>
        </a:p>
      </dgm:t>
    </dgm:pt>
    <dgm:pt modelId="{E8220476-A1DD-430C-9376-1EE610DAD70C}" type="pres">
      <dgm:prSet presAssocID="{8DF1762E-55E7-4BE9-B111-43C0C2869806}" presName="outerComposite" presStyleCnt="0">
        <dgm:presLayoutVars>
          <dgm:chMax val="5"/>
          <dgm:dir/>
          <dgm:resizeHandles val="exact"/>
        </dgm:presLayoutVars>
      </dgm:prSet>
      <dgm:spPr/>
      <dgm:t>
        <a:bodyPr/>
        <a:lstStyle/>
        <a:p>
          <a:endParaRPr lang="en-US"/>
        </a:p>
      </dgm:t>
    </dgm:pt>
    <dgm:pt modelId="{ED0EA66B-6BB1-4946-A414-9AF3321014C7}" type="pres">
      <dgm:prSet presAssocID="{8DF1762E-55E7-4BE9-B111-43C0C2869806}" presName="dummyMaxCanvas" presStyleCnt="0">
        <dgm:presLayoutVars/>
      </dgm:prSet>
      <dgm:spPr/>
    </dgm:pt>
    <dgm:pt modelId="{13BF4B15-A8AF-402D-B213-CCCD96789FCC}" type="pres">
      <dgm:prSet presAssocID="{8DF1762E-55E7-4BE9-B111-43C0C2869806}" presName="ThreeNodes_1" presStyleLbl="node1" presStyleIdx="0" presStyleCnt="3">
        <dgm:presLayoutVars>
          <dgm:bulletEnabled val="1"/>
        </dgm:presLayoutVars>
      </dgm:prSet>
      <dgm:spPr/>
      <dgm:t>
        <a:bodyPr/>
        <a:lstStyle/>
        <a:p>
          <a:endParaRPr lang="en-US"/>
        </a:p>
      </dgm:t>
    </dgm:pt>
    <dgm:pt modelId="{D2AFEED4-8F28-422E-9A00-F842495E2CDB}" type="pres">
      <dgm:prSet presAssocID="{8DF1762E-55E7-4BE9-B111-43C0C2869806}" presName="ThreeNodes_2" presStyleLbl="node1" presStyleIdx="1" presStyleCnt="3">
        <dgm:presLayoutVars>
          <dgm:bulletEnabled val="1"/>
        </dgm:presLayoutVars>
      </dgm:prSet>
      <dgm:spPr/>
      <dgm:t>
        <a:bodyPr/>
        <a:lstStyle/>
        <a:p>
          <a:endParaRPr lang="en-US"/>
        </a:p>
      </dgm:t>
    </dgm:pt>
    <dgm:pt modelId="{988C8912-B458-4146-81FD-D48D0794E353}" type="pres">
      <dgm:prSet presAssocID="{8DF1762E-55E7-4BE9-B111-43C0C2869806}" presName="ThreeNodes_3" presStyleLbl="node1" presStyleIdx="2" presStyleCnt="3">
        <dgm:presLayoutVars>
          <dgm:bulletEnabled val="1"/>
        </dgm:presLayoutVars>
      </dgm:prSet>
      <dgm:spPr/>
      <dgm:t>
        <a:bodyPr/>
        <a:lstStyle/>
        <a:p>
          <a:endParaRPr lang="en-US"/>
        </a:p>
      </dgm:t>
    </dgm:pt>
    <dgm:pt modelId="{110429DF-FEBE-46D4-885E-CBCC67837F0D}" type="pres">
      <dgm:prSet presAssocID="{8DF1762E-55E7-4BE9-B111-43C0C2869806}" presName="ThreeConn_1-2" presStyleLbl="fgAccFollowNode1" presStyleIdx="0" presStyleCnt="2">
        <dgm:presLayoutVars>
          <dgm:bulletEnabled val="1"/>
        </dgm:presLayoutVars>
      </dgm:prSet>
      <dgm:spPr/>
      <dgm:t>
        <a:bodyPr/>
        <a:lstStyle/>
        <a:p>
          <a:endParaRPr lang="en-US"/>
        </a:p>
      </dgm:t>
    </dgm:pt>
    <dgm:pt modelId="{C2BA325D-CB14-49F2-AA8B-554E759D30A7}" type="pres">
      <dgm:prSet presAssocID="{8DF1762E-55E7-4BE9-B111-43C0C2869806}" presName="ThreeConn_2-3" presStyleLbl="fgAccFollowNode1" presStyleIdx="1" presStyleCnt="2">
        <dgm:presLayoutVars>
          <dgm:bulletEnabled val="1"/>
        </dgm:presLayoutVars>
      </dgm:prSet>
      <dgm:spPr/>
      <dgm:t>
        <a:bodyPr/>
        <a:lstStyle/>
        <a:p>
          <a:endParaRPr lang="en-US"/>
        </a:p>
      </dgm:t>
    </dgm:pt>
    <dgm:pt modelId="{C2F6ADAE-C59C-4108-B93A-9B9056C9C6AD}" type="pres">
      <dgm:prSet presAssocID="{8DF1762E-55E7-4BE9-B111-43C0C2869806}" presName="ThreeNodes_1_text" presStyleLbl="node1" presStyleIdx="2" presStyleCnt="3">
        <dgm:presLayoutVars>
          <dgm:bulletEnabled val="1"/>
        </dgm:presLayoutVars>
      </dgm:prSet>
      <dgm:spPr/>
      <dgm:t>
        <a:bodyPr/>
        <a:lstStyle/>
        <a:p>
          <a:endParaRPr lang="en-US"/>
        </a:p>
      </dgm:t>
    </dgm:pt>
    <dgm:pt modelId="{9BF33DBA-5FD5-475D-93FC-B9EAF73AB362}" type="pres">
      <dgm:prSet presAssocID="{8DF1762E-55E7-4BE9-B111-43C0C2869806}" presName="ThreeNodes_2_text" presStyleLbl="node1" presStyleIdx="2" presStyleCnt="3">
        <dgm:presLayoutVars>
          <dgm:bulletEnabled val="1"/>
        </dgm:presLayoutVars>
      </dgm:prSet>
      <dgm:spPr/>
      <dgm:t>
        <a:bodyPr/>
        <a:lstStyle/>
        <a:p>
          <a:endParaRPr lang="en-US"/>
        </a:p>
      </dgm:t>
    </dgm:pt>
    <dgm:pt modelId="{CB36BBB6-7C48-414A-83B4-D8B549A7190D}" type="pres">
      <dgm:prSet presAssocID="{8DF1762E-55E7-4BE9-B111-43C0C2869806}" presName="ThreeNodes_3_text" presStyleLbl="node1" presStyleIdx="2" presStyleCnt="3">
        <dgm:presLayoutVars>
          <dgm:bulletEnabled val="1"/>
        </dgm:presLayoutVars>
      </dgm:prSet>
      <dgm:spPr/>
      <dgm:t>
        <a:bodyPr/>
        <a:lstStyle/>
        <a:p>
          <a:endParaRPr lang="en-US"/>
        </a:p>
      </dgm:t>
    </dgm:pt>
  </dgm:ptLst>
  <dgm:cxnLst>
    <dgm:cxn modelId="{3E690400-DE4B-4255-9D64-4C766071C111}" type="presOf" srcId="{61D5FF1C-FFBF-4032-B82D-8D8B9FFEFE21}" destId="{D2AFEED4-8F28-422E-9A00-F842495E2CDB}" srcOrd="0" destOrd="0" presId="urn:microsoft.com/office/officeart/2005/8/layout/vProcess5"/>
    <dgm:cxn modelId="{1E1193CA-CD5B-4304-B770-362F20CC8C54}" type="presOf" srcId="{91B82693-827E-4D73-B9E7-1558504CF26F}" destId="{C2F6ADAE-C59C-4108-B93A-9B9056C9C6AD}" srcOrd="1" destOrd="0" presId="urn:microsoft.com/office/officeart/2005/8/layout/vProcess5"/>
    <dgm:cxn modelId="{9264F07C-BDF2-4C87-B1AC-6A1A4CA54523}" srcId="{8DF1762E-55E7-4BE9-B111-43C0C2869806}" destId="{91B82693-827E-4D73-B9E7-1558504CF26F}" srcOrd="0" destOrd="0" parTransId="{1187DDE0-1341-4B9E-82EC-40CC5328EEEC}" sibTransId="{954203C4-F791-434C-B336-FFF7C2FED91B}"/>
    <dgm:cxn modelId="{45B9422D-9D3E-4E15-A8E9-862BFB50F87D}" srcId="{8DF1762E-55E7-4BE9-B111-43C0C2869806}" destId="{61D5FF1C-FFBF-4032-B82D-8D8B9FFEFE21}" srcOrd="1" destOrd="0" parTransId="{C937BA3C-C7C5-46CB-A2CE-263846B29DE0}" sibTransId="{91B56FF6-021B-489E-AB72-714E3B75B150}"/>
    <dgm:cxn modelId="{1D2685F9-A0AB-40B2-A4D1-59F75A531C20}" srcId="{8DF1762E-55E7-4BE9-B111-43C0C2869806}" destId="{1A2505DB-84B6-4A28-87E4-F5AC7561EFDB}" srcOrd="2" destOrd="0" parTransId="{A88BBB85-5637-463E-B5E9-4B10B8AE6AB0}" sibTransId="{3249D5FD-B900-4534-AF37-3DA81496C2A3}"/>
    <dgm:cxn modelId="{243CB62D-641B-4C53-A916-D176A042F295}" type="presOf" srcId="{1A2505DB-84B6-4A28-87E4-F5AC7561EFDB}" destId="{988C8912-B458-4146-81FD-D48D0794E353}" srcOrd="0" destOrd="0" presId="urn:microsoft.com/office/officeart/2005/8/layout/vProcess5"/>
    <dgm:cxn modelId="{44B29504-5074-4DD6-A0B8-7957AAE35C8A}" type="presOf" srcId="{1A2505DB-84B6-4A28-87E4-F5AC7561EFDB}" destId="{CB36BBB6-7C48-414A-83B4-D8B549A7190D}" srcOrd="1" destOrd="0" presId="urn:microsoft.com/office/officeart/2005/8/layout/vProcess5"/>
    <dgm:cxn modelId="{AC47F57F-725B-4E2D-960C-E4E2BE0416EF}" type="presOf" srcId="{91B82693-827E-4D73-B9E7-1558504CF26F}" destId="{13BF4B15-A8AF-402D-B213-CCCD96789FCC}" srcOrd="0" destOrd="0" presId="urn:microsoft.com/office/officeart/2005/8/layout/vProcess5"/>
    <dgm:cxn modelId="{9A41BF63-A640-4197-A86B-98FACE96DB50}" type="presOf" srcId="{954203C4-F791-434C-B336-FFF7C2FED91B}" destId="{110429DF-FEBE-46D4-885E-CBCC67837F0D}" srcOrd="0" destOrd="0" presId="urn:microsoft.com/office/officeart/2005/8/layout/vProcess5"/>
    <dgm:cxn modelId="{AF5A90FC-3077-4E12-86FA-0A47C5ADEB05}" type="presOf" srcId="{61D5FF1C-FFBF-4032-B82D-8D8B9FFEFE21}" destId="{9BF33DBA-5FD5-475D-93FC-B9EAF73AB362}" srcOrd="1" destOrd="0" presId="urn:microsoft.com/office/officeart/2005/8/layout/vProcess5"/>
    <dgm:cxn modelId="{C2A32B1D-EB1C-4467-8529-415691A3C5D1}" type="presOf" srcId="{91B56FF6-021B-489E-AB72-714E3B75B150}" destId="{C2BA325D-CB14-49F2-AA8B-554E759D30A7}" srcOrd="0" destOrd="0" presId="urn:microsoft.com/office/officeart/2005/8/layout/vProcess5"/>
    <dgm:cxn modelId="{46C4212E-0C35-49CC-A76B-46C51E14118B}" type="presOf" srcId="{8DF1762E-55E7-4BE9-B111-43C0C2869806}" destId="{E8220476-A1DD-430C-9376-1EE610DAD70C}" srcOrd="0" destOrd="0" presId="urn:microsoft.com/office/officeart/2005/8/layout/vProcess5"/>
    <dgm:cxn modelId="{67E3785F-4313-4CD2-9C4E-1BA2CFF84EB8}" type="presParOf" srcId="{E8220476-A1DD-430C-9376-1EE610DAD70C}" destId="{ED0EA66B-6BB1-4946-A414-9AF3321014C7}" srcOrd="0" destOrd="0" presId="urn:microsoft.com/office/officeart/2005/8/layout/vProcess5"/>
    <dgm:cxn modelId="{2479582E-E3B2-4F34-A08F-61C75A028055}" type="presParOf" srcId="{E8220476-A1DD-430C-9376-1EE610DAD70C}" destId="{13BF4B15-A8AF-402D-B213-CCCD96789FCC}" srcOrd="1" destOrd="0" presId="urn:microsoft.com/office/officeart/2005/8/layout/vProcess5"/>
    <dgm:cxn modelId="{00F2410E-33C6-490B-BD6B-7ECFC2E4F912}" type="presParOf" srcId="{E8220476-A1DD-430C-9376-1EE610DAD70C}" destId="{D2AFEED4-8F28-422E-9A00-F842495E2CDB}" srcOrd="2" destOrd="0" presId="urn:microsoft.com/office/officeart/2005/8/layout/vProcess5"/>
    <dgm:cxn modelId="{2B4F2BD2-C374-4363-9F70-DED2464CF593}" type="presParOf" srcId="{E8220476-A1DD-430C-9376-1EE610DAD70C}" destId="{988C8912-B458-4146-81FD-D48D0794E353}" srcOrd="3" destOrd="0" presId="urn:microsoft.com/office/officeart/2005/8/layout/vProcess5"/>
    <dgm:cxn modelId="{87A7FA56-81BE-4416-B9B4-D0F0379526C1}" type="presParOf" srcId="{E8220476-A1DD-430C-9376-1EE610DAD70C}" destId="{110429DF-FEBE-46D4-885E-CBCC67837F0D}" srcOrd="4" destOrd="0" presId="urn:microsoft.com/office/officeart/2005/8/layout/vProcess5"/>
    <dgm:cxn modelId="{DC16BABD-53E7-4C25-9BA0-3AD387676741}" type="presParOf" srcId="{E8220476-A1DD-430C-9376-1EE610DAD70C}" destId="{C2BA325D-CB14-49F2-AA8B-554E759D30A7}" srcOrd="5" destOrd="0" presId="urn:microsoft.com/office/officeart/2005/8/layout/vProcess5"/>
    <dgm:cxn modelId="{0B72F832-0215-403F-8AA9-79F9D8D7E747}" type="presParOf" srcId="{E8220476-A1DD-430C-9376-1EE610DAD70C}" destId="{C2F6ADAE-C59C-4108-B93A-9B9056C9C6AD}" srcOrd="6" destOrd="0" presId="urn:microsoft.com/office/officeart/2005/8/layout/vProcess5"/>
    <dgm:cxn modelId="{6EACFBE0-55A0-498E-8E2D-49047FA328BC}" type="presParOf" srcId="{E8220476-A1DD-430C-9376-1EE610DAD70C}" destId="{9BF33DBA-5FD5-475D-93FC-B9EAF73AB362}" srcOrd="7" destOrd="0" presId="urn:microsoft.com/office/officeart/2005/8/layout/vProcess5"/>
    <dgm:cxn modelId="{2C0F6B02-BFC1-41F3-9194-2FA18D6BD020}" type="presParOf" srcId="{E8220476-A1DD-430C-9376-1EE610DAD70C}" destId="{CB36BBB6-7C48-414A-83B4-D8B549A7190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BEB30B-009D-4498-B1E2-FE6DC67EFA35}"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7ED8B17B-AA81-46B0-ADAF-9DC9C6A2EFCC}">
      <dgm:prSet phldrT="[Text]"/>
      <dgm:spPr/>
      <dgm:t>
        <a:bodyPr/>
        <a:lstStyle/>
        <a:p>
          <a:r>
            <a:rPr lang="en-US" dirty="0" smtClean="0"/>
            <a:t>Same period</a:t>
          </a:r>
          <a:endParaRPr lang="en-US" dirty="0"/>
        </a:p>
      </dgm:t>
    </dgm:pt>
    <dgm:pt modelId="{4387B481-88FB-4406-888A-BDBF93FB740D}" type="parTrans" cxnId="{7EBB721C-39B5-443C-B66D-E309A29E8743}">
      <dgm:prSet/>
      <dgm:spPr/>
      <dgm:t>
        <a:bodyPr/>
        <a:lstStyle/>
        <a:p>
          <a:endParaRPr lang="en-US"/>
        </a:p>
      </dgm:t>
    </dgm:pt>
    <dgm:pt modelId="{7F5BBB1A-4CCE-46BD-81D6-FC649D3D0CEC}" type="sibTrans" cxnId="{7EBB721C-39B5-443C-B66D-E309A29E8743}">
      <dgm:prSet/>
      <dgm:spPr/>
      <dgm:t>
        <a:bodyPr/>
        <a:lstStyle/>
        <a:p>
          <a:endParaRPr lang="en-US"/>
        </a:p>
      </dgm:t>
    </dgm:pt>
    <dgm:pt modelId="{CF75F138-9B7D-4D5C-B4B2-BE8471A726FB}">
      <dgm:prSet phldrT="[Text]"/>
      <dgm:spPr/>
      <dgm:t>
        <a:bodyPr/>
        <a:lstStyle/>
        <a:p>
          <a:r>
            <a:rPr lang="en-US" dirty="0" smtClean="0"/>
            <a:t>Shared values</a:t>
          </a:r>
          <a:endParaRPr lang="en-US" dirty="0"/>
        </a:p>
      </dgm:t>
    </dgm:pt>
    <dgm:pt modelId="{2C175767-4102-4D6E-A33C-11415E480255}" type="parTrans" cxnId="{3DA7BBE2-2F54-4D24-B704-6DC4B8ED0968}">
      <dgm:prSet/>
      <dgm:spPr/>
      <dgm:t>
        <a:bodyPr/>
        <a:lstStyle/>
        <a:p>
          <a:endParaRPr lang="en-US"/>
        </a:p>
      </dgm:t>
    </dgm:pt>
    <dgm:pt modelId="{1BC4F0E5-DC1B-487C-9BAA-530208658EEB}" type="sibTrans" cxnId="{3DA7BBE2-2F54-4D24-B704-6DC4B8ED0968}">
      <dgm:prSet/>
      <dgm:spPr/>
      <dgm:t>
        <a:bodyPr/>
        <a:lstStyle/>
        <a:p>
          <a:endParaRPr lang="en-US"/>
        </a:p>
      </dgm:t>
    </dgm:pt>
    <dgm:pt modelId="{957502CC-1985-4F87-99A9-2677FC82179C}">
      <dgm:prSet phldrT="[Text]"/>
      <dgm:spPr/>
      <dgm:t>
        <a:bodyPr/>
        <a:lstStyle/>
        <a:p>
          <a:r>
            <a:rPr lang="en-US" dirty="0" smtClean="0"/>
            <a:t>Shared events</a:t>
          </a:r>
          <a:endParaRPr lang="en-US" dirty="0"/>
        </a:p>
      </dgm:t>
    </dgm:pt>
    <dgm:pt modelId="{966479D4-08EF-4310-9B99-ED209BD577F5}" type="parTrans" cxnId="{C4C11EE8-5B62-42F7-8344-96F5FC1BD3F6}">
      <dgm:prSet/>
      <dgm:spPr/>
      <dgm:t>
        <a:bodyPr/>
        <a:lstStyle/>
        <a:p>
          <a:endParaRPr lang="en-US"/>
        </a:p>
      </dgm:t>
    </dgm:pt>
    <dgm:pt modelId="{10AC8C89-9CB5-4807-9B80-F461F68FF10B}" type="sibTrans" cxnId="{C4C11EE8-5B62-42F7-8344-96F5FC1BD3F6}">
      <dgm:prSet/>
      <dgm:spPr/>
      <dgm:t>
        <a:bodyPr/>
        <a:lstStyle/>
        <a:p>
          <a:endParaRPr lang="en-US"/>
        </a:p>
      </dgm:t>
    </dgm:pt>
    <dgm:pt modelId="{B6D7D341-ED6C-4E33-9D1F-77FBB5BA40A4}" type="pres">
      <dgm:prSet presAssocID="{94BEB30B-009D-4498-B1E2-FE6DC67EFA35}" presName="linear" presStyleCnt="0">
        <dgm:presLayoutVars>
          <dgm:dir/>
          <dgm:animLvl val="lvl"/>
          <dgm:resizeHandles val="exact"/>
        </dgm:presLayoutVars>
      </dgm:prSet>
      <dgm:spPr/>
      <dgm:t>
        <a:bodyPr/>
        <a:lstStyle/>
        <a:p>
          <a:endParaRPr lang="en-US"/>
        </a:p>
      </dgm:t>
    </dgm:pt>
    <dgm:pt modelId="{CE860AEB-372C-46B5-B503-77FADBA983AB}" type="pres">
      <dgm:prSet presAssocID="{7ED8B17B-AA81-46B0-ADAF-9DC9C6A2EFCC}" presName="parentLin" presStyleCnt="0"/>
      <dgm:spPr/>
    </dgm:pt>
    <dgm:pt modelId="{0E08794F-47AB-44D9-8FE8-AC90DD9E9683}" type="pres">
      <dgm:prSet presAssocID="{7ED8B17B-AA81-46B0-ADAF-9DC9C6A2EFCC}" presName="parentLeftMargin" presStyleLbl="node1" presStyleIdx="0" presStyleCnt="3"/>
      <dgm:spPr/>
      <dgm:t>
        <a:bodyPr/>
        <a:lstStyle/>
        <a:p>
          <a:endParaRPr lang="en-US"/>
        </a:p>
      </dgm:t>
    </dgm:pt>
    <dgm:pt modelId="{06FFE41C-6733-4403-A44B-259CA027D94E}" type="pres">
      <dgm:prSet presAssocID="{7ED8B17B-AA81-46B0-ADAF-9DC9C6A2EFCC}" presName="parentText" presStyleLbl="node1" presStyleIdx="0" presStyleCnt="3">
        <dgm:presLayoutVars>
          <dgm:chMax val="0"/>
          <dgm:bulletEnabled val="1"/>
        </dgm:presLayoutVars>
      </dgm:prSet>
      <dgm:spPr/>
      <dgm:t>
        <a:bodyPr/>
        <a:lstStyle/>
        <a:p>
          <a:endParaRPr lang="en-US"/>
        </a:p>
      </dgm:t>
    </dgm:pt>
    <dgm:pt modelId="{51CDDCA3-C5A2-4C3E-9FCF-FE3B05FBE018}" type="pres">
      <dgm:prSet presAssocID="{7ED8B17B-AA81-46B0-ADAF-9DC9C6A2EFCC}" presName="negativeSpace" presStyleCnt="0"/>
      <dgm:spPr/>
    </dgm:pt>
    <dgm:pt modelId="{F590EF24-7AB7-4D3F-91F5-9611ED4E7393}" type="pres">
      <dgm:prSet presAssocID="{7ED8B17B-AA81-46B0-ADAF-9DC9C6A2EFCC}" presName="childText" presStyleLbl="conFgAcc1" presStyleIdx="0" presStyleCnt="3">
        <dgm:presLayoutVars>
          <dgm:bulletEnabled val="1"/>
        </dgm:presLayoutVars>
      </dgm:prSet>
      <dgm:spPr>
        <a:noFill/>
      </dgm:spPr>
    </dgm:pt>
    <dgm:pt modelId="{551EEA4E-C967-459C-9BB5-3158CB9D77DF}" type="pres">
      <dgm:prSet presAssocID="{7F5BBB1A-4CCE-46BD-81D6-FC649D3D0CEC}" presName="spaceBetweenRectangles" presStyleCnt="0"/>
      <dgm:spPr/>
    </dgm:pt>
    <dgm:pt modelId="{DD038770-06D8-4F84-84E8-4CCEDD8FC64D}" type="pres">
      <dgm:prSet presAssocID="{CF75F138-9B7D-4D5C-B4B2-BE8471A726FB}" presName="parentLin" presStyleCnt="0"/>
      <dgm:spPr/>
    </dgm:pt>
    <dgm:pt modelId="{641B04C9-6973-4965-B4FF-A4F64F59B49A}" type="pres">
      <dgm:prSet presAssocID="{CF75F138-9B7D-4D5C-B4B2-BE8471A726FB}" presName="parentLeftMargin" presStyleLbl="node1" presStyleIdx="0" presStyleCnt="3"/>
      <dgm:spPr/>
      <dgm:t>
        <a:bodyPr/>
        <a:lstStyle/>
        <a:p>
          <a:endParaRPr lang="en-US"/>
        </a:p>
      </dgm:t>
    </dgm:pt>
    <dgm:pt modelId="{495B98D2-948B-4F7A-B203-FE1B59E52648}" type="pres">
      <dgm:prSet presAssocID="{CF75F138-9B7D-4D5C-B4B2-BE8471A726FB}" presName="parentText" presStyleLbl="node1" presStyleIdx="1" presStyleCnt="3">
        <dgm:presLayoutVars>
          <dgm:chMax val="0"/>
          <dgm:bulletEnabled val="1"/>
        </dgm:presLayoutVars>
      </dgm:prSet>
      <dgm:spPr/>
      <dgm:t>
        <a:bodyPr/>
        <a:lstStyle/>
        <a:p>
          <a:endParaRPr lang="en-US"/>
        </a:p>
      </dgm:t>
    </dgm:pt>
    <dgm:pt modelId="{A594C988-2444-4907-A89D-0153A3D964BB}" type="pres">
      <dgm:prSet presAssocID="{CF75F138-9B7D-4D5C-B4B2-BE8471A726FB}" presName="negativeSpace" presStyleCnt="0"/>
      <dgm:spPr/>
    </dgm:pt>
    <dgm:pt modelId="{943354D5-4E21-4DD3-B951-7C65052AE327}" type="pres">
      <dgm:prSet presAssocID="{CF75F138-9B7D-4D5C-B4B2-BE8471A726FB}" presName="childText" presStyleLbl="conFgAcc1" presStyleIdx="1" presStyleCnt="3">
        <dgm:presLayoutVars>
          <dgm:bulletEnabled val="1"/>
        </dgm:presLayoutVars>
      </dgm:prSet>
      <dgm:spPr>
        <a:noFill/>
      </dgm:spPr>
    </dgm:pt>
    <dgm:pt modelId="{893B0C95-2A96-4D2F-B612-F69DBC711BDF}" type="pres">
      <dgm:prSet presAssocID="{1BC4F0E5-DC1B-487C-9BAA-530208658EEB}" presName="spaceBetweenRectangles" presStyleCnt="0"/>
      <dgm:spPr/>
    </dgm:pt>
    <dgm:pt modelId="{2F094F0D-051C-432B-80C2-2F06F8E39103}" type="pres">
      <dgm:prSet presAssocID="{957502CC-1985-4F87-99A9-2677FC82179C}" presName="parentLin" presStyleCnt="0"/>
      <dgm:spPr/>
    </dgm:pt>
    <dgm:pt modelId="{A0009612-32CA-4A7D-B0D4-E522E51ACB0A}" type="pres">
      <dgm:prSet presAssocID="{957502CC-1985-4F87-99A9-2677FC82179C}" presName="parentLeftMargin" presStyleLbl="node1" presStyleIdx="1" presStyleCnt="3"/>
      <dgm:spPr/>
      <dgm:t>
        <a:bodyPr/>
        <a:lstStyle/>
        <a:p>
          <a:endParaRPr lang="en-US"/>
        </a:p>
      </dgm:t>
    </dgm:pt>
    <dgm:pt modelId="{E008E0CF-2F16-4D2B-A260-A8D3AC9684D5}" type="pres">
      <dgm:prSet presAssocID="{957502CC-1985-4F87-99A9-2677FC82179C}" presName="parentText" presStyleLbl="node1" presStyleIdx="2" presStyleCnt="3">
        <dgm:presLayoutVars>
          <dgm:chMax val="0"/>
          <dgm:bulletEnabled val="1"/>
        </dgm:presLayoutVars>
      </dgm:prSet>
      <dgm:spPr/>
      <dgm:t>
        <a:bodyPr/>
        <a:lstStyle/>
        <a:p>
          <a:endParaRPr lang="en-US"/>
        </a:p>
      </dgm:t>
    </dgm:pt>
    <dgm:pt modelId="{0EFF9690-A72D-420F-9971-DEB82E04151E}" type="pres">
      <dgm:prSet presAssocID="{957502CC-1985-4F87-99A9-2677FC82179C}" presName="negativeSpace" presStyleCnt="0"/>
      <dgm:spPr/>
    </dgm:pt>
    <dgm:pt modelId="{2B22AD67-53AD-4CBA-9CEB-EA4AA26AA99D}" type="pres">
      <dgm:prSet presAssocID="{957502CC-1985-4F87-99A9-2677FC82179C}" presName="childText" presStyleLbl="conFgAcc1" presStyleIdx="2" presStyleCnt="3">
        <dgm:presLayoutVars>
          <dgm:bulletEnabled val="1"/>
        </dgm:presLayoutVars>
      </dgm:prSet>
      <dgm:spPr>
        <a:noFill/>
      </dgm:spPr>
    </dgm:pt>
  </dgm:ptLst>
  <dgm:cxnLst>
    <dgm:cxn modelId="{9C18465E-6B32-418A-8EA7-160621B07289}" type="presOf" srcId="{CF75F138-9B7D-4D5C-B4B2-BE8471A726FB}" destId="{641B04C9-6973-4965-B4FF-A4F64F59B49A}" srcOrd="0" destOrd="0" presId="urn:microsoft.com/office/officeart/2005/8/layout/list1"/>
    <dgm:cxn modelId="{1FD0FD65-9783-41D1-9EB2-5608AA39B259}" type="presOf" srcId="{7ED8B17B-AA81-46B0-ADAF-9DC9C6A2EFCC}" destId="{06FFE41C-6733-4403-A44B-259CA027D94E}" srcOrd="1" destOrd="0" presId="urn:microsoft.com/office/officeart/2005/8/layout/list1"/>
    <dgm:cxn modelId="{7D50E6F5-0C33-4B1E-8070-418BD8EDD2FC}" type="presOf" srcId="{7ED8B17B-AA81-46B0-ADAF-9DC9C6A2EFCC}" destId="{0E08794F-47AB-44D9-8FE8-AC90DD9E9683}" srcOrd="0" destOrd="0" presId="urn:microsoft.com/office/officeart/2005/8/layout/list1"/>
    <dgm:cxn modelId="{7EBB721C-39B5-443C-B66D-E309A29E8743}" srcId="{94BEB30B-009D-4498-B1E2-FE6DC67EFA35}" destId="{7ED8B17B-AA81-46B0-ADAF-9DC9C6A2EFCC}" srcOrd="0" destOrd="0" parTransId="{4387B481-88FB-4406-888A-BDBF93FB740D}" sibTransId="{7F5BBB1A-4CCE-46BD-81D6-FC649D3D0CEC}"/>
    <dgm:cxn modelId="{9F12168F-4E90-4EDC-9808-EB878204CB2E}" type="presOf" srcId="{CF75F138-9B7D-4D5C-B4B2-BE8471A726FB}" destId="{495B98D2-948B-4F7A-B203-FE1B59E52648}" srcOrd="1" destOrd="0" presId="urn:microsoft.com/office/officeart/2005/8/layout/list1"/>
    <dgm:cxn modelId="{5A4604CF-3A73-48EE-B846-AE1DEA7F48E6}" type="presOf" srcId="{957502CC-1985-4F87-99A9-2677FC82179C}" destId="{E008E0CF-2F16-4D2B-A260-A8D3AC9684D5}" srcOrd="1" destOrd="0" presId="urn:microsoft.com/office/officeart/2005/8/layout/list1"/>
    <dgm:cxn modelId="{C4C11EE8-5B62-42F7-8344-96F5FC1BD3F6}" srcId="{94BEB30B-009D-4498-B1E2-FE6DC67EFA35}" destId="{957502CC-1985-4F87-99A9-2677FC82179C}" srcOrd="2" destOrd="0" parTransId="{966479D4-08EF-4310-9B99-ED209BD577F5}" sibTransId="{10AC8C89-9CB5-4807-9B80-F461F68FF10B}"/>
    <dgm:cxn modelId="{3DA7BBE2-2F54-4D24-B704-6DC4B8ED0968}" srcId="{94BEB30B-009D-4498-B1E2-FE6DC67EFA35}" destId="{CF75F138-9B7D-4D5C-B4B2-BE8471A726FB}" srcOrd="1" destOrd="0" parTransId="{2C175767-4102-4D6E-A33C-11415E480255}" sibTransId="{1BC4F0E5-DC1B-487C-9BAA-530208658EEB}"/>
    <dgm:cxn modelId="{A072E1BE-04C2-4FA7-822C-383D30541ECB}" type="presOf" srcId="{957502CC-1985-4F87-99A9-2677FC82179C}" destId="{A0009612-32CA-4A7D-B0D4-E522E51ACB0A}" srcOrd="0" destOrd="0" presId="urn:microsoft.com/office/officeart/2005/8/layout/list1"/>
    <dgm:cxn modelId="{D60C3834-2A5F-42A2-AA47-CC6839E3FDDC}" type="presOf" srcId="{94BEB30B-009D-4498-B1E2-FE6DC67EFA35}" destId="{B6D7D341-ED6C-4E33-9D1F-77FBB5BA40A4}" srcOrd="0" destOrd="0" presId="urn:microsoft.com/office/officeart/2005/8/layout/list1"/>
    <dgm:cxn modelId="{D79437D4-23AE-4008-BC6C-7C63DF8A6C00}" type="presParOf" srcId="{B6D7D341-ED6C-4E33-9D1F-77FBB5BA40A4}" destId="{CE860AEB-372C-46B5-B503-77FADBA983AB}" srcOrd="0" destOrd="0" presId="urn:microsoft.com/office/officeart/2005/8/layout/list1"/>
    <dgm:cxn modelId="{941C9615-DE49-4B0E-94ED-2C409BE1CAA1}" type="presParOf" srcId="{CE860AEB-372C-46B5-B503-77FADBA983AB}" destId="{0E08794F-47AB-44D9-8FE8-AC90DD9E9683}" srcOrd="0" destOrd="0" presId="urn:microsoft.com/office/officeart/2005/8/layout/list1"/>
    <dgm:cxn modelId="{6DA734E6-CD35-49AF-9662-E3BCFD7999FC}" type="presParOf" srcId="{CE860AEB-372C-46B5-B503-77FADBA983AB}" destId="{06FFE41C-6733-4403-A44B-259CA027D94E}" srcOrd="1" destOrd="0" presId="urn:microsoft.com/office/officeart/2005/8/layout/list1"/>
    <dgm:cxn modelId="{31B797D8-C76E-4D9A-BC63-573076356160}" type="presParOf" srcId="{B6D7D341-ED6C-4E33-9D1F-77FBB5BA40A4}" destId="{51CDDCA3-C5A2-4C3E-9FCF-FE3B05FBE018}" srcOrd="1" destOrd="0" presId="urn:microsoft.com/office/officeart/2005/8/layout/list1"/>
    <dgm:cxn modelId="{99B22374-7352-4DB6-95ED-718FE1BBAE9F}" type="presParOf" srcId="{B6D7D341-ED6C-4E33-9D1F-77FBB5BA40A4}" destId="{F590EF24-7AB7-4D3F-91F5-9611ED4E7393}" srcOrd="2" destOrd="0" presId="urn:microsoft.com/office/officeart/2005/8/layout/list1"/>
    <dgm:cxn modelId="{AE1C23C6-E0A6-41E9-81C2-0153AA687E77}" type="presParOf" srcId="{B6D7D341-ED6C-4E33-9D1F-77FBB5BA40A4}" destId="{551EEA4E-C967-459C-9BB5-3158CB9D77DF}" srcOrd="3" destOrd="0" presId="urn:microsoft.com/office/officeart/2005/8/layout/list1"/>
    <dgm:cxn modelId="{DEE68E28-18F9-4982-A900-85BF0828B7BB}" type="presParOf" srcId="{B6D7D341-ED6C-4E33-9D1F-77FBB5BA40A4}" destId="{DD038770-06D8-4F84-84E8-4CCEDD8FC64D}" srcOrd="4" destOrd="0" presId="urn:microsoft.com/office/officeart/2005/8/layout/list1"/>
    <dgm:cxn modelId="{8132828E-D4B6-4FA7-B311-F01756614493}" type="presParOf" srcId="{DD038770-06D8-4F84-84E8-4CCEDD8FC64D}" destId="{641B04C9-6973-4965-B4FF-A4F64F59B49A}" srcOrd="0" destOrd="0" presId="urn:microsoft.com/office/officeart/2005/8/layout/list1"/>
    <dgm:cxn modelId="{A0433A70-A5AF-482A-91C2-363125740206}" type="presParOf" srcId="{DD038770-06D8-4F84-84E8-4CCEDD8FC64D}" destId="{495B98D2-948B-4F7A-B203-FE1B59E52648}" srcOrd="1" destOrd="0" presId="urn:microsoft.com/office/officeart/2005/8/layout/list1"/>
    <dgm:cxn modelId="{AD96E67A-5E61-49CE-8575-D2921E0F31BE}" type="presParOf" srcId="{B6D7D341-ED6C-4E33-9D1F-77FBB5BA40A4}" destId="{A594C988-2444-4907-A89D-0153A3D964BB}" srcOrd="5" destOrd="0" presId="urn:microsoft.com/office/officeart/2005/8/layout/list1"/>
    <dgm:cxn modelId="{4EF6E003-4661-446D-92D5-5751881B61AD}" type="presParOf" srcId="{B6D7D341-ED6C-4E33-9D1F-77FBB5BA40A4}" destId="{943354D5-4E21-4DD3-B951-7C65052AE327}" srcOrd="6" destOrd="0" presId="urn:microsoft.com/office/officeart/2005/8/layout/list1"/>
    <dgm:cxn modelId="{9D3B11D6-5C1F-4463-ADFE-023AE42C92D7}" type="presParOf" srcId="{B6D7D341-ED6C-4E33-9D1F-77FBB5BA40A4}" destId="{893B0C95-2A96-4D2F-B612-F69DBC711BDF}" srcOrd="7" destOrd="0" presId="urn:microsoft.com/office/officeart/2005/8/layout/list1"/>
    <dgm:cxn modelId="{7F4E4280-F70D-4BD5-A332-8AE54CD9F210}" type="presParOf" srcId="{B6D7D341-ED6C-4E33-9D1F-77FBB5BA40A4}" destId="{2F094F0D-051C-432B-80C2-2F06F8E39103}" srcOrd="8" destOrd="0" presId="urn:microsoft.com/office/officeart/2005/8/layout/list1"/>
    <dgm:cxn modelId="{2728B4F7-8A0F-4089-A920-72A1B90138E9}" type="presParOf" srcId="{2F094F0D-051C-432B-80C2-2F06F8E39103}" destId="{A0009612-32CA-4A7D-B0D4-E522E51ACB0A}" srcOrd="0" destOrd="0" presId="urn:microsoft.com/office/officeart/2005/8/layout/list1"/>
    <dgm:cxn modelId="{6F218BFE-5323-495E-B9CF-5575EAD4943A}" type="presParOf" srcId="{2F094F0D-051C-432B-80C2-2F06F8E39103}" destId="{E008E0CF-2F16-4D2B-A260-A8D3AC9684D5}" srcOrd="1" destOrd="0" presId="urn:microsoft.com/office/officeart/2005/8/layout/list1"/>
    <dgm:cxn modelId="{F98536EB-264A-4118-9D10-5C0C5A0C1DAB}" type="presParOf" srcId="{B6D7D341-ED6C-4E33-9D1F-77FBB5BA40A4}" destId="{0EFF9690-A72D-420F-9971-DEB82E04151E}" srcOrd="9" destOrd="0" presId="urn:microsoft.com/office/officeart/2005/8/layout/list1"/>
    <dgm:cxn modelId="{3863A37A-2BE0-4307-8527-E2EBFCDD9481}" type="presParOf" srcId="{B6D7D341-ED6C-4E33-9D1F-77FBB5BA40A4}" destId="{2B22AD67-53AD-4CBA-9CEB-EA4AA26AA99D}"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BE502B8C-FCE0-4D41-B316-1241AA194A2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A4F309C-FAA9-4A8C-BB42-EED82E4DDE7A}">
      <dgm:prSet phldrT="[Text]"/>
      <dgm:spPr/>
      <dgm:t>
        <a:bodyPr/>
        <a:lstStyle/>
        <a:p>
          <a:r>
            <a:rPr lang="en-US" dirty="0" smtClean="0"/>
            <a:t>Melissa noticed an email from her co-worker, Greg</a:t>
          </a:r>
          <a:endParaRPr lang="en-US" dirty="0"/>
        </a:p>
      </dgm:t>
    </dgm:pt>
    <dgm:pt modelId="{93DF6371-E8E1-4D54-9A60-245419C5829C}" type="parTrans" cxnId="{AB05AFF8-D1D5-4BB3-B8C9-00AEA806D9F9}">
      <dgm:prSet/>
      <dgm:spPr/>
      <dgm:t>
        <a:bodyPr/>
        <a:lstStyle/>
        <a:p>
          <a:endParaRPr lang="en-US"/>
        </a:p>
      </dgm:t>
    </dgm:pt>
    <dgm:pt modelId="{051876A3-D611-42CA-BF79-ACC63FE4EE2E}" type="sibTrans" cxnId="{AB05AFF8-D1D5-4BB3-B8C9-00AEA806D9F9}">
      <dgm:prSet/>
      <dgm:spPr/>
      <dgm:t>
        <a:bodyPr/>
        <a:lstStyle/>
        <a:p>
          <a:endParaRPr lang="en-US"/>
        </a:p>
      </dgm:t>
    </dgm:pt>
    <dgm:pt modelId="{C372D5C6-8FE6-4379-B41B-7A3E02BC2433}">
      <dgm:prSet phldrT="[Text]"/>
      <dgm:spPr/>
      <dgm:t>
        <a:bodyPr/>
        <a:lstStyle/>
        <a:p>
          <a:r>
            <a:rPr lang="en-US" dirty="0" smtClean="0"/>
            <a:t>Greg has been with the company for twenty-five years </a:t>
          </a:r>
          <a:endParaRPr lang="en-US" dirty="0"/>
        </a:p>
      </dgm:t>
    </dgm:pt>
    <dgm:pt modelId="{3C7F2AEC-AFD3-40F6-8A26-2B53F7E7776C}" type="parTrans" cxnId="{14F01973-85B5-4CB6-9ECB-484FB467A874}">
      <dgm:prSet/>
      <dgm:spPr/>
      <dgm:t>
        <a:bodyPr/>
        <a:lstStyle/>
        <a:p>
          <a:endParaRPr lang="en-US"/>
        </a:p>
      </dgm:t>
    </dgm:pt>
    <dgm:pt modelId="{3B44064B-4CF5-49D3-AC9D-68DF19997291}" type="sibTrans" cxnId="{14F01973-85B5-4CB6-9ECB-484FB467A874}">
      <dgm:prSet/>
      <dgm:spPr/>
      <dgm:t>
        <a:bodyPr/>
        <a:lstStyle/>
        <a:p>
          <a:endParaRPr lang="en-US"/>
        </a:p>
      </dgm:t>
    </dgm:pt>
    <dgm:pt modelId="{4B2BE4DC-D46D-44AC-B25C-0EB5BBE38344}">
      <dgm:prSet phldrT="[Text]"/>
      <dgm:spPr/>
      <dgm:t>
        <a:bodyPr/>
        <a:lstStyle/>
        <a:p>
          <a:r>
            <a:rPr lang="en-US" dirty="0" smtClean="0"/>
            <a:t>Greg was reaching out to employees using the computer, instead of just face-to-face</a:t>
          </a:r>
          <a:endParaRPr lang="en-US" dirty="0"/>
        </a:p>
      </dgm:t>
    </dgm:pt>
    <dgm:pt modelId="{77B91226-44C4-4487-85D3-17C5C26FDBF2}" type="parTrans" cxnId="{3A9EAE69-1316-4031-A5BC-54BE941CCE6C}">
      <dgm:prSet/>
      <dgm:spPr/>
      <dgm:t>
        <a:bodyPr/>
        <a:lstStyle/>
        <a:p>
          <a:endParaRPr lang="en-US"/>
        </a:p>
      </dgm:t>
    </dgm:pt>
    <dgm:pt modelId="{A779FBF2-3EEC-48BF-B0AA-DA805FA491F7}" type="sibTrans" cxnId="{3A9EAE69-1316-4031-A5BC-54BE941CCE6C}">
      <dgm:prSet/>
      <dgm:spPr/>
      <dgm:t>
        <a:bodyPr/>
        <a:lstStyle/>
        <a:p>
          <a:endParaRPr lang="en-US"/>
        </a:p>
      </dgm:t>
    </dgm:pt>
    <dgm:pt modelId="{69FEAB4F-CCF7-47F2-ADDC-B9E29100F41D}">
      <dgm:prSet phldrT="[Text]"/>
      <dgm:spPr/>
      <dgm:t>
        <a:bodyPr/>
        <a:lstStyle/>
        <a:p>
          <a:r>
            <a:rPr lang="en-US" dirty="0" smtClean="0"/>
            <a:t>She later went over to Greg’s cubicle in person to check in with him</a:t>
          </a:r>
          <a:endParaRPr lang="en-US" dirty="0"/>
        </a:p>
      </dgm:t>
    </dgm:pt>
    <dgm:pt modelId="{121D19B5-A689-40D7-BD86-504A839DB4D1}" type="parTrans" cxnId="{C2AE08C9-ADA0-4E9A-BAB4-5AC5DEA6EAE5}">
      <dgm:prSet/>
      <dgm:spPr/>
      <dgm:t>
        <a:bodyPr/>
        <a:lstStyle/>
        <a:p>
          <a:endParaRPr lang="en-US"/>
        </a:p>
      </dgm:t>
    </dgm:pt>
    <dgm:pt modelId="{B410C94D-0CAE-4EAA-8738-D3E7329AD673}" type="sibTrans" cxnId="{C2AE08C9-ADA0-4E9A-BAB4-5AC5DEA6EAE5}">
      <dgm:prSet/>
      <dgm:spPr/>
      <dgm:t>
        <a:bodyPr/>
        <a:lstStyle/>
        <a:p>
          <a:endParaRPr lang="en-US"/>
        </a:p>
      </dgm:t>
    </dgm:pt>
    <dgm:pt modelId="{2EB461F8-9444-40AB-8364-D82D464B143C}" type="pres">
      <dgm:prSet presAssocID="{BE502B8C-FCE0-4D41-B316-1241AA194A24}" presName="layout" presStyleCnt="0">
        <dgm:presLayoutVars>
          <dgm:chMax/>
          <dgm:chPref/>
          <dgm:dir/>
          <dgm:animOne val="branch"/>
          <dgm:animLvl val="lvl"/>
          <dgm:resizeHandles/>
        </dgm:presLayoutVars>
      </dgm:prSet>
      <dgm:spPr/>
      <dgm:t>
        <a:bodyPr/>
        <a:lstStyle/>
        <a:p>
          <a:endParaRPr lang="en-US"/>
        </a:p>
      </dgm:t>
    </dgm:pt>
    <dgm:pt modelId="{5347FBF9-E342-4A07-82EE-466C26A05F12}" type="pres">
      <dgm:prSet presAssocID="{AA4F309C-FAA9-4A8C-BB42-EED82E4DDE7A}" presName="root" presStyleCnt="0">
        <dgm:presLayoutVars>
          <dgm:chMax/>
          <dgm:chPref val="4"/>
        </dgm:presLayoutVars>
      </dgm:prSet>
      <dgm:spPr/>
      <dgm:t>
        <a:bodyPr/>
        <a:lstStyle/>
        <a:p>
          <a:endParaRPr lang="en-US"/>
        </a:p>
      </dgm:t>
    </dgm:pt>
    <dgm:pt modelId="{43BF8708-91F9-4D4D-8A92-6719B909E587}" type="pres">
      <dgm:prSet presAssocID="{AA4F309C-FAA9-4A8C-BB42-EED82E4DDE7A}" presName="rootComposite" presStyleCnt="0">
        <dgm:presLayoutVars/>
      </dgm:prSet>
      <dgm:spPr/>
      <dgm:t>
        <a:bodyPr/>
        <a:lstStyle/>
        <a:p>
          <a:endParaRPr lang="en-US"/>
        </a:p>
      </dgm:t>
    </dgm:pt>
    <dgm:pt modelId="{192ED00D-DABE-4F19-9575-2B02FF078DDF}" type="pres">
      <dgm:prSet presAssocID="{AA4F309C-FAA9-4A8C-BB42-EED82E4DDE7A}" presName="rootText" presStyleLbl="node0" presStyleIdx="0" presStyleCnt="1">
        <dgm:presLayoutVars>
          <dgm:chMax/>
          <dgm:chPref val="4"/>
        </dgm:presLayoutVars>
      </dgm:prSet>
      <dgm:spPr/>
      <dgm:t>
        <a:bodyPr/>
        <a:lstStyle/>
        <a:p>
          <a:endParaRPr lang="en-US"/>
        </a:p>
      </dgm:t>
    </dgm:pt>
    <dgm:pt modelId="{176A8E15-E973-4861-B174-61DB37F0A468}" type="pres">
      <dgm:prSet presAssocID="{AA4F309C-FAA9-4A8C-BB42-EED82E4DDE7A}" presName="childShape" presStyleCnt="0">
        <dgm:presLayoutVars>
          <dgm:chMax val="0"/>
          <dgm:chPref val="0"/>
        </dgm:presLayoutVars>
      </dgm:prSet>
      <dgm:spPr/>
      <dgm:t>
        <a:bodyPr/>
        <a:lstStyle/>
        <a:p>
          <a:endParaRPr lang="en-US"/>
        </a:p>
      </dgm:t>
    </dgm:pt>
    <dgm:pt modelId="{CEDB48FF-D9A3-4388-8FF6-32B10DE76AD3}" type="pres">
      <dgm:prSet presAssocID="{C372D5C6-8FE6-4379-B41B-7A3E02BC2433}" presName="childComposite" presStyleCnt="0">
        <dgm:presLayoutVars>
          <dgm:chMax val="0"/>
          <dgm:chPref val="0"/>
        </dgm:presLayoutVars>
      </dgm:prSet>
      <dgm:spPr/>
      <dgm:t>
        <a:bodyPr/>
        <a:lstStyle/>
        <a:p>
          <a:endParaRPr lang="en-US"/>
        </a:p>
      </dgm:t>
    </dgm:pt>
    <dgm:pt modelId="{2E755986-4E25-4684-A228-68A8349D5F1C}" type="pres">
      <dgm:prSet presAssocID="{C372D5C6-8FE6-4379-B41B-7A3E02BC2433}" presName="Image" presStyleLbl="node1" presStyleIdx="0" presStyleCnt="3"/>
      <dgm:spPr>
        <a:solidFill>
          <a:schemeClr val="accent2">
            <a:hueOff val="0"/>
            <a:satOff val="0"/>
            <a:lumOff val="0"/>
          </a:schemeClr>
        </a:solidFill>
      </dgm:spPr>
      <dgm:t>
        <a:bodyPr/>
        <a:lstStyle/>
        <a:p>
          <a:endParaRPr lang="en-US"/>
        </a:p>
      </dgm:t>
    </dgm:pt>
    <dgm:pt modelId="{4014285A-827F-42A4-8070-FC30330F077D}" type="pres">
      <dgm:prSet presAssocID="{C372D5C6-8FE6-4379-B41B-7A3E02BC2433}" presName="childText" presStyleLbl="lnNode1" presStyleIdx="0" presStyleCnt="3">
        <dgm:presLayoutVars>
          <dgm:chMax val="0"/>
          <dgm:chPref val="0"/>
          <dgm:bulletEnabled val="1"/>
        </dgm:presLayoutVars>
      </dgm:prSet>
      <dgm:spPr/>
      <dgm:t>
        <a:bodyPr/>
        <a:lstStyle/>
        <a:p>
          <a:endParaRPr lang="en-US"/>
        </a:p>
      </dgm:t>
    </dgm:pt>
    <dgm:pt modelId="{270A6179-B2E0-4C50-B427-66C3A2B47B14}" type="pres">
      <dgm:prSet presAssocID="{4B2BE4DC-D46D-44AC-B25C-0EB5BBE38344}" presName="childComposite" presStyleCnt="0">
        <dgm:presLayoutVars>
          <dgm:chMax val="0"/>
          <dgm:chPref val="0"/>
        </dgm:presLayoutVars>
      </dgm:prSet>
      <dgm:spPr/>
      <dgm:t>
        <a:bodyPr/>
        <a:lstStyle/>
        <a:p>
          <a:endParaRPr lang="en-US"/>
        </a:p>
      </dgm:t>
    </dgm:pt>
    <dgm:pt modelId="{6E00E9AB-2A43-4FC7-9673-4E48B1511169}" type="pres">
      <dgm:prSet presAssocID="{4B2BE4DC-D46D-44AC-B25C-0EB5BBE38344}" presName="Image" presStyleLbl="node1" presStyleIdx="1" presStyleCnt="3"/>
      <dgm:spPr>
        <a:solidFill>
          <a:schemeClr val="accent3">
            <a:hueOff val="0"/>
            <a:satOff val="0"/>
            <a:lumOff val="0"/>
          </a:schemeClr>
        </a:solidFill>
      </dgm:spPr>
      <dgm:t>
        <a:bodyPr/>
        <a:lstStyle/>
        <a:p>
          <a:endParaRPr lang="en-US"/>
        </a:p>
      </dgm:t>
    </dgm:pt>
    <dgm:pt modelId="{DEF8CCB0-3F2D-4878-BF79-FBA05CE12988}" type="pres">
      <dgm:prSet presAssocID="{4B2BE4DC-D46D-44AC-B25C-0EB5BBE38344}" presName="childText" presStyleLbl="lnNode1" presStyleIdx="1" presStyleCnt="3">
        <dgm:presLayoutVars>
          <dgm:chMax val="0"/>
          <dgm:chPref val="0"/>
          <dgm:bulletEnabled val="1"/>
        </dgm:presLayoutVars>
      </dgm:prSet>
      <dgm:spPr/>
      <dgm:t>
        <a:bodyPr/>
        <a:lstStyle/>
        <a:p>
          <a:endParaRPr lang="en-US"/>
        </a:p>
      </dgm:t>
    </dgm:pt>
    <dgm:pt modelId="{A0E92448-95CD-4485-BF4C-0E31685B136F}" type="pres">
      <dgm:prSet presAssocID="{69FEAB4F-CCF7-47F2-ADDC-B9E29100F41D}" presName="childComposite" presStyleCnt="0">
        <dgm:presLayoutVars>
          <dgm:chMax val="0"/>
          <dgm:chPref val="0"/>
        </dgm:presLayoutVars>
      </dgm:prSet>
      <dgm:spPr/>
      <dgm:t>
        <a:bodyPr/>
        <a:lstStyle/>
        <a:p>
          <a:endParaRPr lang="en-US"/>
        </a:p>
      </dgm:t>
    </dgm:pt>
    <dgm:pt modelId="{39C77441-0526-4885-8482-919F4F432D05}" type="pres">
      <dgm:prSet presAssocID="{69FEAB4F-CCF7-47F2-ADDC-B9E29100F41D}" presName="Image" presStyleLbl="node1" presStyleIdx="2" presStyleCnt="3"/>
      <dgm:spPr>
        <a:solidFill>
          <a:schemeClr val="accent4">
            <a:hueOff val="0"/>
            <a:satOff val="0"/>
            <a:lumOff val="0"/>
          </a:schemeClr>
        </a:solidFill>
      </dgm:spPr>
      <dgm:t>
        <a:bodyPr/>
        <a:lstStyle/>
        <a:p>
          <a:endParaRPr lang="en-US"/>
        </a:p>
      </dgm:t>
    </dgm:pt>
    <dgm:pt modelId="{2D49CAFB-F503-4F1D-9E45-F978819DBF0E}" type="pres">
      <dgm:prSet presAssocID="{69FEAB4F-CCF7-47F2-ADDC-B9E29100F41D}" presName="childText" presStyleLbl="lnNode1" presStyleIdx="2" presStyleCnt="3">
        <dgm:presLayoutVars>
          <dgm:chMax val="0"/>
          <dgm:chPref val="0"/>
          <dgm:bulletEnabled val="1"/>
        </dgm:presLayoutVars>
      </dgm:prSet>
      <dgm:spPr/>
      <dgm:t>
        <a:bodyPr/>
        <a:lstStyle/>
        <a:p>
          <a:endParaRPr lang="en-US"/>
        </a:p>
      </dgm:t>
    </dgm:pt>
  </dgm:ptLst>
  <dgm:cxnLst>
    <dgm:cxn modelId="{3A9EAE69-1316-4031-A5BC-54BE941CCE6C}" srcId="{AA4F309C-FAA9-4A8C-BB42-EED82E4DDE7A}" destId="{4B2BE4DC-D46D-44AC-B25C-0EB5BBE38344}" srcOrd="1" destOrd="0" parTransId="{77B91226-44C4-4487-85D3-17C5C26FDBF2}" sibTransId="{A779FBF2-3EEC-48BF-B0AA-DA805FA491F7}"/>
    <dgm:cxn modelId="{CB3468C3-CDF3-45EC-BADB-AE86790F8896}" type="presOf" srcId="{BE502B8C-FCE0-4D41-B316-1241AA194A24}" destId="{2EB461F8-9444-40AB-8364-D82D464B143C}" srcOrd="0" destOrd="0" presId="urn:microsoft.com/office/officeart/2008/layout/PictureAccentList"/>
    <dgm:cxn modelId="{AB05AFF8-D1D5-4BB3-B8C9-00AEA806D9F9}" srcId="{BE502B8C-FCE0-4D41-B316-1241AA194A24}" destId="{AA4F309C-FAA9-4A8C-BB42-EED82E4DDE7A}" srcOrd="0" destOrd="0" parTransId="{93DF6371-E8E1-4D54-9A60-245419C5829C}" sibTransId="{051876A3-D611-42CA-BF79-ACC63FE4EE2E}"/>
    <dgm:cxn modelId="{14F01973-85B5-4CB6-9ECB-484FB467A874}" srcId="{AA4F309C-FAA9-4A8C-BB42-EED82E4DDE7A}" destId="{C372D5C6-8FE6-4379-B41B-7A3E02BC2433}" srcOrd="0" destOrd="0" parTransId="{3C7F2AEC-AFD3-40F6-8A26-2B53F7E7776C}" sibTransId="{3B44064B-4CF5-49D3-AC9D-68DF19997291}"/>
    <dgm:cxn modelId="{13829EA5-2055-4647-8DA3-3BAA8C5D3B59}" type="presOf" srcId="{C372D5C6-8FE6-4379-B41B-7A3E02BC2433}" destId="{4014285A-827F-42A4-8070-FC30330F077D}" srcOrd="0" destOrd="0" presId="urn:microsoft.com/office/officeart/2008/layout/PictureAccentList"/>
    <dgm:cxn modelId="{89297F00-CF16-43EA-815A-300E716A8CBB}" type="presOf" srcId="{AA4F309C-FAA9-4A8C-BB42-EED82E4DDE7A}" destId="{192ED00D-DABE-4F19-9575-2B02FF078DDF}" srcOrd="0" destOrd="0" presId="urn:microsoft.com/office/officeart/2008/layout/PictureAccentList"/>
    <dgm:cxn modelId="{4855E0E0-AFE3-4BAA-8F2B-7374024772F7}" type="presOf" srcId="{4B2BE4DC-D46D-44AC-B25C-0EB5BBE38344}" destId="{DEF8CCB0-3F2D-4878-BF79-FBA05CE12988}" srcOrd="0" destOrd="0" presId="urn:microsoft.com/office/officeart/2008/layout/PictureAccentList"/>
    <dgm:cxn modelId="{46C8DA34-8C86-4976-86AD-45EFB7F5AC4E}" type="presOf" srcId="{69FEAB4F-CCF7-47F2-ADDC-B9E29100F41D}" destId="{2D49CAFB-F503-4F1D-9E45-F978819DBF0E}" srcOrd="0" destOrd="0" presId="urn:microsoft.com/office/officeart/2008/layout/PictureAccentList"/>
    <dgm:cxn modelId="{C2AE08C9-ADA0-4E9A-BAB4-5AC5DEA6EAE5}" srcId="{AA4F309C-FAA9-4A8C-BB42-EED82E4DDE7A}" destId="{69FEAB4F-CCF7-47F2-ADDC-B9E29100F41D}" srcOrd="2" destOrd="0" parTransId="{121D19B5-A689-40D7-BD86-504A839DB4D1}" sibTransId="{B410C94D-0CAE-4EAA-8738-D3E7329AD673}"/>
    <dgm:cxn modelId="{A7381180-2A9A-47AC-9B93-FF5F19AC14A8}" type="presParOf" srcId="{2EB461F8-9444-40AB-8364-D82D464B143C}" destId="{5347FBF9-E342-4A07-82EE-466C26A05F12}" srcOrd="0" destOrd="0" presId="urn:microsoft.com/office/officeart/2008/layout/PictureAccentList"/>
    <dgm:cxn modelId="{AC0AE3C5-CFD2-4A49-9499-508310883318}" type="presParOf" srcId="{5347FBF9-E342-4A07-82EE-466C26A05F12}" destId="{43BF8708-91F9-4D4D-8A92-6719B909E587}" srcOrd="0" destOrd="0" presId="urn:microsoft.com/office/officeart/2008/layout/PictureAccentList"/>
    <dgm:cxn modelId="{5934C31F-8DFE-45E1-8689-C823CEAF4ED9}" type="presParOf" srcId="{43BF8708-91F9-4D4D-8A92-6719B909E587}" destId="{192ED00D-DABE-4F19-9575-2B02FF078DDF}" srcOrd="0" destOrd="0" presId="urn:microsoft.com/office/officeart/2008/layout/PictureAccentList"/>
    <dgm:cxn modelId="{E7F215DA-6F2B-49C4-98CD-F89D456B6904}" type="presParOf" srcId="{5347FBF9-E342-4A07-82EE-466C26A05F12}" destId="{176A8E15-E973-4861-B174-61DB37F0A468}" srcOrd="1" destOrd="0" presId="urn:microsoft.com/office/officeart/2008/layout/PictureAccentList"/>
    <dgm:cxn modelId="{94DEDB71-7ABA-4ECB-B117-40DDB916381E}" type="presParOf" srcId="{176A8E15-E973-4861-B174-61DB37F0A468}" destId="{CEDB48FF-D9A3-4388-8FF6-32B10DE76AD3}" srcOrd="0" destOrd="0" presId="urn:microsoft.com/office/officeart/2008/layout/PictureAccentList"/>
    <dgm:cxn modelId="{B726F95A-BCFE-4A02-A9A3-D0D1EDC8BB73}" type="presParOf" srcId="{CEDB48FF-D9A3-4388-8FF6-32B10DE76AD3}" destId="{2E755986-4E25-4684-A228-68A8349D5F1C}" srcOrd="0" destOrd="0" presId="urn:microsoft.com/office/officeart/2008/layout/PictureAccentList"/>
    <dgm:cxn modelId="{4E08BCD4-07AD-4F2C-BAFA-BB01B26FE49F}" type="presParOf" srcId="{CEDB48FF-D9A3-4388-8FF6-32B10DE76AD3}" destId="{4014285A-827F-42A4-8070-FC30330F077D}" srcOrd="1" destOrd="0" presId="urn:microsoft.com/office/officeart/2008/layout/PictureAccentList"/>
    <dgm:cxn modelId="{8D305E5D-44A4-4AB7-B89F-2DEC90C33FF3}" type="presParOf" srcId="{176A8E15-E973-4861-B174-61DB37F0A468}" destId="{270A6179-B2E0-4C50-B427-66C3A2B47B14}" srcOrd="1" destOrd="0" presId="urn:microsoft.com/office/officeart/2008/layout/PictureAccentList"/>
    <dgm:cxn modelId="{8BF3BA87-19AD-4767-B6A9-01BE65841715}" type="presParOf" srcId="{270A6179-B2E0-4C50-B427-66C3A2B47B14}" destId="{6E00E9AB-2A43-4FC7-9673-4E48B1511169}" srcOrd="0" destOrd="0" presId="urn:microsoft.com/office/officeart/2008/layout/PictureAccentList"/>
    <dgm:cxn modelId="{CE7A78D5-C0DA-46B8-9489-94F720085F9E}" type="presParOf" srcId="{270A6179-B2E0-4C50-B427-66C3A2B47B14}" destId="{DEF8CCB0-3F2D-4878-BF79-FBA05CE12988}" srcOrd="1" destOrd="0" presId="urn:microsoft.com/office/officeart/2008/layout/PictureAccentList"/>
    <dgm:cxn modelId="{9EE10A7A-72D7-4C55-8F88-445CF838DC50}" type="presParOf" srcId="{176A8E15-E973-4861-B174-61DB37F0A468}" destId="{A0E92448-95CD-4485-BF4C-0E31685B136F}" srcOrd="2" destOrd="0" presId="urn:microsoft.com/office/officeart/2008/layout/PictureAccentList"/>
    <dgm:cxn modelId="{5852FB4E-F70D-4FB6-A955-E6154FDB610B}" type="presParOf" srcId="{A0E92448-95CD-4485-BF4C-0E31685B136F}" destId="{39C77441-0526-4885-8482-919F4F432D05}" srcOrd="0" destOrd="0" presId="urn:microsoft.com/office/officeart/2008/layout/PictureAccentList"/>
    <dgm:cxn modelId="{8E4646EE-3605-4651-A063-E08371CE603F}" type="presParOf" srcId="{A0E92448-95CD-4485-BF4C-0E31685B136F}" destId="{2D49CAFB-F503-4F1D-9E45-F978819DBF0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DBCAF7A6-AA30-4312-B50F-D2A1A64055E6}" type="doc">
      <dgm:prSet loTypeId="urn:microsoft.com/office/officeart/2005/8/layout/chevron2" loCatId="list" qsTypeId="urn:microsoft.com/office/officeart/2005/8/quickstyle/simple1" qsCatId="simple" csTypeId="urn:microsoft.com/office/officeart/2005/8/colors/colorful2" csCatId="colorful" phldr="1"/>
      <dgm:spPr/>
      <dgm:t>
        <a:bodyPr/>
        <a:lstStyle/>
        <a:p>
          <a:endParaRPr lang="en-US"/>
        </a:p>
      </dgm:t>
    </dgm:pt>
    <dgm:pt modelId="{494C16AC-5D5D-4301-AB57-918AEACE6FFC}">
      <dgm:prSet phldrT="[Text]" custT="1"/>
      <dgm:spPr/>
      <dgm:t>
        <a:bodyPr/>
        <a:lstStyle/>
        <a:p>
          <a:r>
            <a:rPr lang="en-US" sz="4400" dirty="0" smtClean="0"/>
            <a:t>A</a:t>
          </a:r>
          <a:endParaRPr lang="en-US" sz="4400" dirty="0"/>
        </a:p>
      </dgm:t>
    </dgm:pt>
    <dgm:pt modelId="{39EAA16A-F05E-4B50-958B-77006FCC0C6D}" type="parTrans" cxnId="{929DC320-F83E-47BE-A667-622EFB16D448}">
      <dgm:prSet/>
      <dgm:spPr/>
      <dgm:t>
        <a:bodyPr/>
        <a:lstStyle/>
        <a:p>
          <a:endParaRPr lang="en-US"/>
        </a:p>
      </dgm:t>
    </dgm:pt>
    <dgm:pt modelId="{C6ACC5DC-EC94-4E2F-85DC-0C4A49B3EBC9}" type="sibTrans" cxnId="{929DC320-F83E-47BE-A667-622EFB16D448}">
      <dgm:prSet/>
      <dgm:spPr/>
      <dgm:t>
        <a:bodyPr/>
        <a:lstStyle/>
        <a:p>
          <a:endParaRPr lang="en-US"/>
        </a:p>
      </dgm:t>
    </dgm:pt>
    <dgm:pt modelId="{DE2AAED5-7082-4617-BB66-C735266D2FDA}">
      <dgm:prSet phldrT="[Text]"/>
      <dgm:spPr/>
      <dgm:t>
        <a:bodyPr/>
        <a:lstStyle/>
        <a:p>
          <a:r>
            <a:rPr lang="en-US" b="1" dirty="0" smtClean="0"/>
            <a:t>Acknowledge</a:t>
          </a:r>
          <a:r>
            <a:rPr lang="en-US" dirty="0" smtClean="0"/>
            <a:t> your older employee’s experience</a:t>
          </a:r>
          <a:endParaRPr lang="en-US" dirty="0"/>
        </a:p>
      </dgm:t>
    </dgm:pt>
    <dgm:pt modelId="{DF6A796A-78EE-44DD-A37B-F6CF2DAFFC54}" type="parTrans" cxnId="{E9551DA5-ED5D-45C5-9ECA-0008F7980C1D}">
      <dgm:prSet/>
      <dgm:spPr/>
      <dgm:t>
        <a:bodyPr/>
        <a:lstStyle/>
        <a:p>
          <a:endParaRPr lang="en-US"/>
        </a:p>
      </dgm:t>
    </dgm:pt>
    <dgm:pt modelId="{1CF116A9-DFCB-4B92-BDCF-56311230EDA5}" type="sibTrans" cxnId="{E9551DA5-ED5D-45C5-9ECA-0008F7980C1D}">
      <dgm:prSet/>
      <dgm:spPr/>
      <dgm:t>
        <a:bodyPr/>
        <a:lstStyle/>
        <a:p>
          <a:endParaRPr lang="en-US"/>
        </a:p>
      </dgm:t>
    </dgm:pt>
    <dgm:pt modelId="{3F73DB59-AC20-44BB-B44D-E3D5F7E0CDAC}">
      <dgm:prSet phldrT="[Text]" custT="1"/>
      <dgm:spPr/>
      <dgm:t>
        <a:bodyPr/>
        <a:lstStyle/>
        <a:p>
          <a:r>
            <a:rPr lang="en-US" sz="4400" dirty="0" smtClean="0"/>
            <a:t>C</a:t>
          </a:r>
          <a:endParaRPr lang="en-US" sz="4400" dirty="0"/>
        </a:p>
      </dgm:t>
    </dgm:pt>
    <dgm:pt modelId="{01E131BB-E9CE-432C-85E1-A754523AAF65}" type="parTrans" cxnId="{C99582D5-1056-4C43-BCCF-22619BDB6EBA}">
      <dgm:prSet/>
      <dgm:spPr/>
      <dgm:t>
        <a:bodyPr/>
        <a:lstStyle/>
        <a:p>
          <a:endParaRPr lang="en-US"/>
        </a:p>
      </dgm:t>
    </dgm:pt>
    <dgm:pt modelId="{79CB9CA5-71AF-45AE-B69E-06E5ED3D225E}" type="sibTrans" cxnId="{C99582D5-1056-4C43-BCCF-22619BDB6EBA}">
      <dgm:prSet/>
      <dgm:spPr/>
      <dgm:t>
        <a:bodyPr/>
        <a:lstStyle/>
        <a:p>
          <a:endParaRPr lang="en-US"/>
        </a:p>
      </dgm:t>
    </dgm:pt>
    <dgm:pt modelId="{5AD78733-27E4-4CCC-967A-279DBA54B5BC}">
      <dgm:prSet phldrT="[Text]"/>
      <dgm:spPr/>
      <dgm:t>
        <a:bodyPr/>
        <a:lstStyle/>
        <a:p>
          <a:r>
            <a:rPr lang="en-US" b="1" dirty="0" smtClean="0"/>
            <a:t>Caring</a:t>
          </a:r>
          <a:r>
            <a:rPr lang="en-US" dirty="0" smtClean="0"/>
            <a:t> for older employees</a:t>
          </a:r>
          <a:endParaRPr lang="en-US" dirty="0"/>
        </a:p>
      </dgm:t>
    </dgm:pt>
    <dgm:pt modelId="{C0393769-FAE1-4A06-A728-0965EC848059}" type="parTrans" cxnId="{EA512092-CC77-4A46-9A0E-32D5872E8882}">
      <dgm:prSet/>
      <dgm:spPr/>
      <dgm:t>
        <a:bodyPr/>
        <a:lstStyle/>
        <a:p>
          <a:endParaRPr lang="en-US"/>
        </a:p>
      </dgm:t>
    </dgm:pt>
    <dgm:pt modelId="{2CFE3B1B-F472-4E19-AA34-F882A64E7A1D}" type="sibTrans" cxnId="{EA512092-CC77-4A46-9A0E-32D5872E8882}">
      <dgm:prSet/>
      <dgm:spPr/>
      <dgm:t>
        <a:bodyPr/>
        <a:lstStyle/>
        <a:p>
          <a:endParaRPr lang="en-US"/>
        </a:p>
      </dgm:t>
    </dgm:pt>
    <dgm:pt modelId="{429BB902-D7B2-4A8F-8D68-A235AFB24719}">
      <dgm:prSet phldrT="[Text]" custT="1"/>
      <dgm:spPr/>
      <dgm:t>
        <a:bodyPr/>
        <a:lstStyle/>
        <a:p>
          <a:r>
            <a:rPr lang="en-US" sz="4400" dirty="0" smtClean="0"/>
            <a:t>E</a:t>
          </a:r>
          <a:endParaRPr lang="en-US" sz="4400" dirty="0"/>
        </a:p>
      </dgm:t>
    </dgm:pt>
    <dgm:pt modelId="{568CA6F1-85F2-4F92-A8D9-0B4DFC89D957}" type="parTrans" cxnId="{6DCAFB30-B375-4AEC-8C49-C133E38F0290}">
      <dgm:prSet/>
      <dgm:spPr/>
      <dgm:t>
        <a:bodyPr/>
        <a:lstStyle/>
        <a:p>
          <a:endParaRPr lang="en-US"/>
        </a:p>
      </dgm:t>
    </dgm:pt>
    <dgm:pt modelId="{CB3EEA07-4F77-4015-B0B4-2137333113BC}" type="sibTrans" cxnId="{6DCAFB30-B375-4AEC-8C49-C133E38F0290}">
      <dgm:prSet/>
      <dgm:spPr/>
      <dgm:t>
        <a:bodyPr/>
        <a:lstStyle/>
        <a:p>
          <a:endParaRPr lang="en-US"/>
        </a:p>
      </dgm:t>
    </dgm:pt>
    <dgm:pt modelId="{A0DE700A-2C3B-495D-BAB9-662FEDAE62BE}">
      <dgm:prSet phldrT="[Text]"/>
      <dgm:spPr/>
      <dgm:t>
        <a:bodyPr/>
        <a:lstStyle/>
        <a:p>
          <a:r>
            <a:rPr lang="en-US" b="1" dirty="0" smtClean="0"/>
            <a:t>Exchange</a:t>
          </a:r>
          <a:r>
            <a:rPr lang="en-US" dirty="0" smtClean="0"/>
            <a:t> ideas and</a:t>
          </a:r>
          <a:r>
            <a:rPr lang="en-US" b="1" dirty="0" smtClean="0"/>
            <a:t> </a:t>
          </a:r>
          <a:r>
            <a:rPr lang="en-US" dirty="0" smtClean="0"/>
            <a:t>ask for input</a:t>
          </a:r>
          <a:endParaRPr lang="en-US" dirty="0"/>
        </a:p>
      </dgm:t>
    </dgm:pt>
    <dgm:pt modelId="{1A3DFF7A-5336-44B2-8185-227A3D47FC71}" type="parTrans" cxnId="{16A8EB14-9240-4C8D-8C09-B698E26BE219}">
      <dgm:prSet/>
      <dgm:spPr/>
      <dgm:t>
        <a:bodyPr/>
        <a:lstStyle/>
        <a:p>
          <a:endParaRPr lang="en-US"/>
        </a:p>
      </dgm:t>
    </dgm:pt>
    <dgm:pt modelId="{99D906CD-992B-49FC-829D-9D4F76E6DEEA}" type="sibTrans" cxnId="{16A8EB14-9240-4C8D-8C09-B698E26BE219}">
      <dgm:prSet/>
      <dgm:spPr/>
      <dgm:t>
        <a:bodyPr/>
        <a:lstStyle/>
        <a:p>
          <a:endParaRPr lang="en-US"/>
        </a:p>
      </dgm:t>
    </dgm:pt>
    <dgm:pt modelId="{1A8074D5-B3FB-4919-B38C-2AEEFD75FC13}" type="pres">
      <dgm:prSet presAssocID="{DBCAF7A6-AA30-4312-B50F-D2A1A64055E6}" presName="linearFlow" presStyleCnt="0">
        <dgm:presLayoutVars>
          <dgm:dir/>
          <dgm:animLvl val="lvl"/>
          <dgm:resizeHandles val="exact"/>
        </dgm:presLayoutVars>
      </dgm:prSet>
      <dgm:spPr/>
      <dgm:t>
        <a:bodyPr/>
        <a:lstStyle/>
        <a:p>
          <a:endParaRPr lang="en-US"/>
        </a:p>
      </dgm:t>
    </dgm:pt>
    <dgm:pt modelId="{8FC62C17-6EE0-44C2-BEAA-0FCEBF1CECD3}" type="pres">
      <dgm:prSet presAssocID="{494C16AC-5D5D-4301-AB57-918AEACE6FFC}" presName="composite" presStyleCnt="0"/>
      <dgm:spPr/>
    </dgm:pt>
    <dgm:pt modelId="{47B08DF2-AE20-4695-A4E6-0344B0BD1E99}" type="pres">
      <dgm:prSet presAssocID="{494C16AC-5D5D-4301-AB57-918AEACE6FFC}" presName="parentText" presStyleLbl="alignNode1" presStyleIdx="0" presStyleCnt="3">
        <dgm:presLayoutVars>
          <dgm:chMax val="1"/>
          <dgm:bulletEnabled val="1"/>
        </dgm:presLayoutVars>
      </dgm:prSet>
      <dgm:spPr/>
      <dgm:t>
        <a:bodyPr/>
        <a:lstStyle/>
        <a:p>
          <a:endParaRPr lang="en-US"/>
        </a:p>
      </dgm:t>
    </dgm:pt>
    <dgm:pt modelId="{3FFA4E8A-03A6-47C5-9A02-6E9BAE2902A4}" type="pres">
      <dgm:prSet presAssocID="{494C16AC-5D5D-4301-AB57-918AEACE6FFC}" presName="descendantText" presStyleLbl="alignAcc1" presStyleIdx="0" presStyleCnt="3">
        <dgm:presLayoutVars>
          <dgm:bulletEnabled val="1"/>
        </dgm:presLayoutVars>
      </dgm:prSet>
      <dgm:spPr/>
      <dgm:t>
        <a:bodyPr/>
        <a:lstStyle/>
        <a:p>
          <a:endParaRPr lang="en-US"/>
        </a:p>
      </dgm:t>
    </dgm:pt>
    <dgm:pt modelId="{55A04DB7-AEBB-4DE6-814B-AF6B9B11B581}" type="pres">
      <dgm:prSet presAssocID="{C6ACC5DC-EC94-4E2F-85DC-0C4A49B3EBC9}" presName="sp" presStyleCnt="0"/>
      <dgm:spPr/>
    </dgm:pt>
    <dgm:pt modelId="{CCB91A12-67A4-416E-B121-31672B0B5472}" type="pres">
      <dgm:prSet presAssocID="{3F73DB59-AC20-44BB-B44D-E3D5F7E0CDAC}" presName="composite" presStyleCnt="0"/>
      <dgm:spPr/>
    </dgm:pt>
    <dgm:pt modelId="{1038B99A-2524-4277-90FA-3197C880268E}" type="pres">
      <dgm:prSet presAssocID="{3F73DB59-AC20-44BB-B44D-E3D5F7E0CDAC}" presName="parentText" presStyleLbl="alignNode1" presStyleIdx="1" presStyleCnt="3">
        <dgm:presLayoutVars>
          <dgm:chMax val="1"/>
          <dgm:bulletEnabled val="1"/>
        </dgm:presLayoutVars>
      </dgm:prSet>
      <dgm:spPr/>
      <dgm:t>
        <a:bodyPr/>
        <a:lstStyle/>
        <a:p>
          <a:endParaRPr lang="en-US"/>
        </a:p>
      </dgm:t>
    </dgm:pt>
    <dgm:pt modelId="{D9B49467-F182-4CEE-86D0-5B449E6A2CBE}" type="pres">
      <dgm:prSet presAssocID="{3F73DB59-AC20-44BB-B44D-E3D5F7E0CDAC}" presName="descendantText" presStyleLbl="alignAcc1" presStyleIdx="1" presStyleCnt="3">
        <dgm:presLayoutVars>
          <dgm:bulletEnabled val="1"/>
        </dgm:presLayoutVars>
      </dgm:prSet>
      <dgm:spPr/>
      <dgm:t>
        <a:bodyPr/>
        <a:lstStyle/>
        <a:p>
          <a:endParaRPr lang="en-US"/>
        </a:p>
      </dgm:t>
    </dgm:pt>
    <dgm:pt modelId="{18EE7192-627E-4CBE-A818-A2C1251474CB}" type="pres">
      <dgm:prSet presAssocID="{79CB9CA5-71AF-45AE-B69E-06E5ED3D225E}" presName="sp" presStyleCnt="0"/>
      <dgm:spPr/>
    </dgm:pt>
    <dgm:pt modelId="{9CB284A7-9719-4014-9E27-1091061E80E7}" type="pres">
      <dgm:prSet presAssocID="{429BB902-D7B2-4A8F-8D68-A235AFB24719}" presName="composite" presStyleCnt="0"/>
      <dgm:spPr/>
    </dgm:pt>
    <dgm:pt modelId="{98701AFF-E6CD-4CB2-A2C4-CCA09114F8C9}" type="pres">
      <dgm:prSet presAssocID="{429BB902-D7B2-4A8F-8D68-A235AFB24719}" presName="parentText" presStyleLbl="alignNode1" presStyleIdx="2" presStyleCnt="3">
        <dgm:presLayoutVars>
          <dgm:chMax val="1"/>
          <dgm:bulletEnabled val="1"/>
        </dgm:presLayoutVars>
      </dgm:prSet>
      <dgm:spPr/>
      <dgm:t>
        <a:bodyPr/>
        <a:lstStyle/>
        <a:p>
          <a:endParaRPr lang="en-US"/>
        </a:p>
      </dgm:t>
    </dgm:pt>
    <dgm:pt modelId="{3EE205B5-137B-4E5E-B7D2-3DBDC820D4F5}" type="pres">
      <dgm:prSet presAssocID="{429BB902-D7B2-4A8F-8D68-A235AFB24719}" presName="descendantText" presStyleLbl="alignAcc1" presStyleIdx="2" presStyleCnt="3">
        <dgm:presLayoutVars>
          <dgm:bulletEnabled val="1"/>
        </dgm:presLayoutVars>
      </dgm:prSet>
      <dgm:spPr/>
      <dgm:t>
        <a:bodyPr/>
        <a:lstStyle/>
        <a:p>
          <a:endParaRPr lang="en-US"/>
        </a:p>
      </dgm:t>
    </dgm:pt>
  </dgm:ptLst>
  <dgm:cxnLst>
    <dgm:cxn modelId="{E9551DA5-ED5D-45C5-9ECA-0008F7980C1D}" srcId="{494C16AC-5D5D-4301-AB57-918AEACE6FFC}" destId="{DE2AAED5-7082-4617-BB66-C735266D2FDA}" srcOrd="0" destOrd="0" parTransId="{DF6A796A-78EE-44DD-A37B-F6CF2DAFFC54}" sibTransId="{1CF116A9-DFCB-4B92-BDCF-56311230EDA5}"/>
    <dgm:cxn modelId="{16A8EB14-9240-4C8D-8C09-B698E26BE219}" srcId="{429BB902-D7B2-4A8F-8D68-A235AFB24719}" destId="{A0DE700A-2C3B-495D-BAB9-662FEDAE62BE}" srcOrd="0" destOrd="0" parTransId="{1A3DFF7A-5336-44B2-8185-227A3D47FC71}" sibTransId="{99D906CD-992B-49FC-829D-9D4F76E6DEEA}"/>
    <dgm:cxn modelId="{929DC320-F83E-47BE-A667-622EFB16D448}" srcId="{DBCAF7A6-AA30-4312-B50F-D2A1A64055E6}" destId="{494C16AC-5D5D-4301-AB57-918AEACE6FFC}" srcOrd="0" destOrd="0" parTransId="{39EAA16A-F05E-4B50-958B-77006FCC0C6D}" sibTransId="{C6ACC5DC-EC94-4E2F-85DC-0C4A49B3EBC9}"/>
    <dgm:cxn modelId="{C99582D5-1056-4C43-BCCF-22619BDB6EBA}" srcId="{DBCAF7A6-AA30-4312-B50F-D2A1A64055E6}" destId="{3F73DB59-AC20-44BB-B44D-E3D5F7E0CDAC}" srcOrd="1" destOrd="0" parTransId="{01E131BB-E9CE-432C-85E1-A754523AAF65}" sibTransId="{79CB9CA5-71AF-45AE-B69E-06E5ED3D225E}"/>
    <dgm:cxn modelId="{237E1710-9834-4809-A719-2E7C7EA54E3F}" type="presOf" srcId="{DE2AAED5-7082-4617-BB66-C735266D2FDA}" destId="{3FFA4E8A-03A6-47C5-9A02-6E9BAE2902A4}" srcOrd="0" destOrd="0" presId="urn:microsoft.com/office/officeart/2005/8/layout/chevron2"/>
    <dgm:cxn modelId="{58D7700A-549E-43BE-9B17-F1821FD4BBFC}" type="presOf" srcId="{5AD78733-27E4-4CCC-967A-279DBA54B5BC}" destId="{D9B49467-F182-4CEE-86D0-5B449E6A2CBE}" srcOrd="0" destOrd="0" presId="urn:microsoft.com/office/officeart/2005/8/layout/chevron2"/>
    <dgm:cxn modelId="{915C66FC-7A47-49E2-A232-D417B9DE8A82}" type="presOf" srcId="{3F73DB59-AC20-44BB-B44D-E3D5F7E0CDAC}" destId="{1038B99A-2524-4277-90FA-3197C880268E}" srcOrd="0" destOrd="0" presId="urn:microsoft.com/office/officeart/2005/8/layout/chevron2"/>
    <dgm:cxn modelId="{2B2F66AF-B046-45A5-8277-37B087EBD650}" type="presOf" srcId="{A0DE700A-2C3B-495D-BAB9-662FEDAE62BE}" destId="{3EE205B5-137B-4E5E-B7D2-3DBDC820D4F5}" srcOrd="0" destOrd="0" presId="urn:microsoft.com/office/officeart/2005/8/layout/chevron2"/>
    <dgm:cxn modelId="{268A343C-EF48-4E93-9730-F5596460D058}" type="presOf" srcId="{494C16AC-5D5D-4301-AB57-918AEACE6FFC}" destId="{47B08DF2-AE20-4695-A4E6-0344B0BD1E99}" srcOrd="0" destOrd="0" presId="urn:microsoft.com/office/officeart/2005/8/layout/chevron2"/>
    <dgm:cxn modelId="{3F721AB2-D3C2-4054-8C7E-4A3EF4B86E5F}" type="presOf" srcId="{429BB902-D7B2-4A8F-8D68-A235AFB24719}" destId="{98701AFF-E6CD-4CB2-A2C4-CCA09114F8C9}" srcOrd="0" destOrd="0" presId="urn:microsoft.com/office/officeart/2005/8/layout/chevron2"/>
    <dgm:cxn modelId="{A39845B6-06BD-4D97-B074-5D547D7A5FE4}" type="presOf" srcId="{DBCAF7A6-AA30-4312-B50F-D2A1A64055E6}" destId="{1A8074D5-B3FB-4919-B38C-2AEEFD75FC13}" srcOrd="0" destOrd="0" presId="urn:microsoft.com/office/officeart/2005/8/layout/chevron2"/>
    <dgm:cxn modelId="{EA512092-CC77-4A46-9A0E-32D5872E8882}" srcId="{3F73DB59-AC20-44BB-B44D-E3D5F7E0CDAC}" destId="{5AD78733-27E4-4CCC-967A-279DBA54B5BC}" srcOrd="0" destOrd="0" parTransId="{C0393769-FAE1-4A06-A728-0965EC848059}" sibTransId="{2CFE3B1B-F472-4E19-AA34-F882A64E7A1D}"/>
    <dgm:cxn modelId="{6DCAFB30-B375-4AEC-8C49-C133E38F0290}" srcId="{DBCAF7A6-AA30-4312-B50F-D2A1A64055E6}" destId="{429BB902-D7B2-4A8F-8D68-A235AFB24719}" srcOrd="2" destOrd="0" parTransId="{568CA6F1-85F2-4F92-A8D9-0B4DFC89D957}" sibTransId="{CB3EEA07-4F77-4015-B0B4-2137333113BC}"/>
    <dgm:cxn modelId="{B23C9642-0363-4DBF-80CC-E14485340753}" type="presParOf" srcId="{1A8074D5-B3FB-4919-B38C-2AEEFD75FC13}" destId="{8FC62C17-6EE0-44C2-BEAA-0FCEBF1CECD3}" srcOrd="0" destOrd="0" presId="urn:microsoft.com/office/officeart/2005/8/layout/chevron2"/>
    <dgm:cxn modelId="{F67F7B62-30F4-4773-967E-88E0D3765E70}" type="presParOf" srcId="{8FC62C17-6EE0-44C2-BEAA-0FCEBF1CECD3}" destId="{47B08DF2-AE20-4695-A4E6-0344B0BD1E99}" srcOrd="0" destOrd="0" presId="urn:microsoft.com/office/officeart/2005/8/layout/chevron2"/>
    <dgm:cxn modelId="{9082CD8F-9B50-443C-8C7F-FCB3F1711B63}" type="presParOf" srcId="{8FC62C17-6EE0-44C2-BEAA-0FCEBF1CECD3}" destId="{3FFA4E8A-03A6-47C5-9A02-6E9BAE2902A4}" srcOrd="1" destOrd="0" presId="urn:microsoft.com/office/officeart/2005/8/layout/chevron2"/>
    <dgm:cxn modelId="{1262BFA5-B2E9-40D3-A743-C26CF247C0EA}" type="presParOf" srcId="{1A8074D5-B3FB-4919-B38C-2AEEFD75FC13}" destId="{55A04DB7-AEBB-4DE6-814B-AF6B9B11B581}" srcOrd="1" destOrd="0" presId="urn:microsoft.com/office/officeart/2005/8/layout/chevron2"/>
    <dgm:cxn modelId="{ACC33DAE-3A29-4701-911D-B881A30E7AFF}" type="presParOf" srcId="{1A8074D5-B3FB-4919-B38C-2AEEFD75FC13}" destId="{CCB91A12-67A4-416E-B121-31672B0B5472}" srcOrd="2" destOrd="0" presId="urn:microsoft.com/office/officeart/2005/8/layout/chevron2"/>
    <dgm:cxn modelId="{8B00F637-749E-4D35-A61D-A06404EAB3B0}" type="presParOf" srcId="{CCB91A12-67A4-416E-B121-31672B0B5472}" destId="{1038B99A-2524-4277-90FA-3197C880268E}" srcOrd="0" destOrd="0" presId="urn:microsoft.com/office/officeart/2005/8/layout/chevron2"/>
    <dgm:cxn modelId="{3D476F6D-4BEC-4A2B-86D4-96C412D6F6D0}" type="presParOf" srcId="{CCB91A12-67A4-416E-B121-31672B0B5472}" destId="{D9B49467-F182-4CEE-86D0-5B449E6A2CBE}" srcOrd="1" destOrd="0" presId="urn:microsoft.com/office/officeart/2005/8/layout/chevron2"/>
    <dgm:cxn modelId="{7578BD8F-380E-4257-99CF-5ECCCEB40752}" type="presParOf" srcId="{1A8074D5-B3FB-4919-B38C-2AEEFD75FC13}" destId="{18EE7192-627E-4CBE-A818-A2C1251474CB}" srcOrd="3" destOrd="0" presId="urn:microsoft.com/office/officeart/2005/8/layout/chevron2"/>
    <dgm:cxn modelId="{BD91B512-8E2A-406C-8148-E43236BE7D8C}" type="presParOf" srcId="{1A8074D5-B3FB-4919-B38C-2AEEFD75FC13}" destId="{9CB284A7-9719-4014-9E27-1091061E80E7}" srcOrd="4" destOrd="0" presId="urn:microsoft.com/office/officeart/2005/8/layout/chevron2"/>
    <dgm:cxn modelId="{95FB9C9D-6962-454F-9DC5-E17E78226288}" type="presParOf" srcId="{9CB284A7-9719-4014-9E27-1091061E80E7}" destId="{98701AFF-E6CD-4CB2-A2C4-CCA09114F8C9}" srcOrd="0" destOrd="0" presId="urn:microsoft.com/office/officeart/2005/8/layout/chevron2"/>
    <dgm:cxn modelId="{E72C04E2-2278-4329-AAA7-B2C2C7260A37}" type="presParOf" srcId="{9CB284A7-9719-4014-9E27-1091061E80E7}" destId="{3EE205B5-137B-4E5E-B7D2-3DBDC820D4F5}"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4B608EAD-0DAF-4B63-B244-9B5F3BCD25B4}"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EEBDEAB3-BCEF-4A36-8466-7637F2563535}">
      <dgm:prSet phldrT="[Text]"/>
      <dgm:spPr/>
      <dgm:t>
        <a:bodyPr/>
        <a:lstStyle/>
        <a:p>
          <a:r>
            <a:rPr lang="en-US" dirty="0" smtClean="0"/>
            <a:t>Determine employees values</a:t>
          </a:r>
          <a:endParaRPr lang="en-US" dirty="0"/>
        </a:p>
      </dgm:t>
    </dgm:pt>
    <dgm:pt modelId="{7CB43ABF-3D94-4819-A4C7-8E30E63B738C}" type="parTrans" cxnId="{A170410D-FB86-4585-8E41-1BCEF5C75206}">
      <dgm:prSet/>
      <dgm:spPr/>
      <dgm:t>
        <a:bodyPr/>
        <a:lstStyle/>
        <a:p>
          <a:endParaRPr lang="en-US"/>
        </a:p>
      </dgm:t>
    </dgm:pt>
    <dgm:pt modelId="{38A31E2F-8C59-42AB-A477-038AE56B2875}" type="sibTrans" cxnId="{A170410D-FB86-4585-8E41-1BCEF5C75206}">
      <dgm:prSet/>
      <dgm:spPr/>
      <dgm:t>
        <a:bodyPr/>
        <a:lstStyle/>
        <a:p>
          <a:endParaRPr lang="en-US"/>
        </a:p>
      </dgm:t>
    </dgm:pt>
    <dgm:pt modelId="{07E9834B-FE43-41A0-A684-5CE5C49B3004}">
      <dgm:prSet phldrT="[Text]"/>
      <dgm:spPr/>
      <dgm:t>
        <a:bodyPr/>
        <a:lstStyle/>
        <a:p>
          <a:r>
            <a:rPr lang="en-US" dirty="0" smtClean="0"/>
            <a:t>Personal goals</a:t>
          </a:r>
          <a:endParaRPr lang="en-US" dirty="0"/>
        </a:p>
      </dgm:t>
    </dgm:pt>
    <dgm:pt modelId="{3E462337-26A9-4D60-95F7-91535AEB3254}" type="parTrans" cxnId="{A6D9E036-3781-4B4A-A795-4B3EA951A962}">
      <dgm:prSet/>
      <dgm:spPr/>
      <dgm:t>
        <a:bodyPr/>
        <a:lstStyle/>
        <a:p>
          <a:endParaRPr lang="en-US"/>
        </a:p>
      </dgm:t>
    </dgm:pt>
    <dgm:pt modelId="{6A78A159-B1B2-4387-B972-CA7C042128ED}" type="sibTrans" cxnId="{A6D9E036-3781-4B4A-A795-4B3EA951A962}">
      <dgm:prSet/>
      <dgm:spPr/>
      <dgm:t>
        <a:bodyPr/>
        <a:lstStyle/>
        <a:p>
          <a:endParaRPr lang="en-US"/>
        </a:p>
      </dgm:t>
    </dgm:pt>
    <dgm:pt modelId="{2D8EE974-3D90-4A19-86C2-159B3F3D12F4}">
      <dgm:prSet phldrT="[Text]"/>
      <dgm:spPr/>
      <dgm:t>
        <a:bodyPr/>
        <a:lstStyle/>
        <a:p>
          <a:r>
            <a:rPr lang="en-US" dirty="0" smtClean="0"/>
            <a:t>Work with HR</a:t>
          </a:r>
          <a:endParaRPr lang="en-US" dirty="0"/>
        </a:p>
      </dgm:t>
    </dgm:pt>
    <dgm:pt modelId="{6872FB73-8889-4707-9B61-085AE863B1A3}" type="parTrans" cxnId="{F36BD9C2-F6F0-4CE2-8822-845B51C77D07}">
      <dgm:prSet/>
      <dgm:spPr/>
      <dgm:t>
        <a:bodyPr/>
        <a:lstStyle/>
        <a:p>
          <a:endParaRPr lang="en-US"/>
        </a:p>
      </dgm:t>
    </dgm:pt>
    <dgm:pt modelId="{5AD8D368-A88E-458D-9FAA-3F29EAC3DAE6}" type="sibTrans" cxnId="{F36BD9C2-F6F0-4CE2-8822-845B51C77D07}">
      <dgm:prSet/>
      <dgm:spPr/>
      <dgm:t>
        <a:bodyPr/>
        <a:lstStyle/>
        <a:p>
          <a:endParaRPr lang="en-US"/>
        </a:p>
      </dgm:t>
    </dgm:pt>
    <dgm:pt modelId="{8BD242B8-9B0C-459D-BF97-D03E79DD0061}" type="pres">
      <dgm:prSet presAssocID="{4B608EAD-0DAF-4B63-B244-9B5F3BCD25B4}" presName="diagram" presStyleCnt="0">
        <dgm:presLayoutVars>
          <dgm:dir/>
          <dgm:resizeHandles val="exact"/>
        </dgm:presLayoutVars>
      </dgm:prSet>
      <dgm:spPr/>
      <dgm:t>
        <a:bodyPr/>
        <a:lstStyle/>
        <a:p>
          <a:endParaRPr lang="en-US"/>
        </a:p>
      </dgm:t>
    </dgm:pt>
    <dgm:pt modelId="{73ADBBFB-55D8-4ED9-9C5E-87F096C4D21F}" type="pres">
      <dgm:prSet presAssocID="{EEBDEAB3-BCEF-4A36-8466-7637F2563535}" presName="node" presStyleLbl="node1" presStyleIdx="0" presStyleCnt="3">
        <dgm:presLayoutVars>
          <dgm:bulletEnabled val="1"/>
        </dgm:presLayoutVars>
      </dgm:prSet>
      <dgm:spPr/>
      <dgm:t>
        <a:bodyPr/>
        <a:lstStyle/>
        <a:p>
          <a:endParaRPr lang="en-US"/>
        </a:p>
      </dgm:t>
    </dgm:pt>
    <dgm:pt modelId="{EF61C8C9-BB3A-4598-BBC3-B8086040CDF8}" type="pres">
      <dgm:prSet presAssocID="{38A31E2F-8C59-42AB-A477-038AE56B2875}" presName="sibTrans" presStyleCnt="0"/>
      <dgm:spPr/>
    </dgm:pt>
    <dgm:pt modelId="{72965B9F-3DB9-4C24-A709-4DADB1F49990}" type="pres">
      <dgm:prSet presAssocID="{07E9834B-FE43-41A0-A684-5CE5C49B3004}" presName="node" presStyleLbl="node1" presStyleIdx="1" presStyleCnt="3">
        <dgm:presLayoutVars>
          <dgm:bulletEnabled val="1"/>
        </dgm:presLayoutVars>
      </dgm:prSet>
      <dgm:spPr/>
      <dgm:t>
        <a:bodyPr/>
        <a:lstStyle/>
        <a:p>
          <a:endParaRPr lang="en-US"/>
        </a:p>
      </dgm:t>
    </dgm:pt>
    <dgm:pt modelId="{86625F19-4434-4C41-80CD-C8F0DBCB28A9}" type="pres">
      <dgm:prSet presAssocID="{6A78A159-B1B2-4387-B972-CA7C042128ED}" presName="sibTrans" presStyleCnt="0"/>
      <dgm:spPr/>
    </dgm:pt>
    <dgm:pt modelId="{3ACCDC51-4591-419B-AB70-BF00DB944A6C}" type="pres">
      <dgm:prSet presAssocID="{2D8EE974-3D90-4A19-86C2-159B3F3D12F4}" presName="node" presStyleLbl="node1" presStyleIdx="2" presStyleCnt="3">
        <dgm:presLayoutVars>
          <dgm:bulletEnabled val="1"/>
        </dgm:presLayoutVars>
      </dgm:prSet>
      <dgm:spPr/>
      <dgm:t>
        <a:bodyPr/>
        <a:lstStyle/>
        <a:p>
          <a:endParaRPr lang="en-US"/>
        </a:p>
      </dgm:t>
    </dgm:pt>
  </dgm:ptLst>
  <dgm:cxnLst>
    <dgm:cxn modelId="{0D6F6103-27A2-4623-A5AD-0CC8E30279C1}" type="presOf" srcId="{EEBDEAB3-BCEF-4A36-8466-7637F2563535}" destId="{73ADBBFB-55D8-4ED9-9C5E-87F096C4D21F}" srcOrd="0" destOrd="0" presId="urn:microsoft.com/office/officeart/2005/8/layout/default"/>
    <dgm:cxn modelId="{1E4CF79E-7DD1-443C-888F-33AEE0FD3D74}" type="presOf" srcId="{4B608EAD-0DAF-4B63-B244-9B5F3BCD25B4}" destId="{8BD242B8-9B0C-459D-BF97-D03E79DD0061}" srcOrd="0" destOrd="0" presId="urn:microsoft.com/office/officeart/2005/8/layout/default"/>
    <dgm:cxn modelId="{F36BD9C2-F6F0-4CE2-8822-845B51C77D07}" srcId="{4B608EAD-0DAF-4B63-B244-9B5F3BCD25B4}" destId="{2D8EE974-3D90-4A19-86C2-159B3F3D12F4}" srcOrd="2" destOrd="0" parTransId="{6872FB73-8889-4707-9B61-085AE863B1A3}" sibTransId="{5AD8D368-A88E-458D-9FAA-3F29EAC3DAE6}"/>
    <dgm:cxn modelId="{16964050-A7C5-4A40-992A-23D5C7FB13D6}" type="presOf" srcId="{07E9834B-FE43-41A0-A684-5CE5C49B3004}" destId="{72965B9F-3DB9-4C24-A709-4DADB1F49990}" srcOrd="0" destOrd="0" presId="urn:microsoft.com/office/officeart/2005/8/layout/default"/>
    <dgm:cxn modelId="{A6D9E036-3781-4B4A-A795-4B3EA951A962}" srcId="{4B608EAD-0DAF-4B63-B244-9B5F3BCD25B4}" destId="{07E9834B-FE43-41A0-A684-5CE5C49B3004}" srcOrd="1" destOrd="0" parTransId="{3E462337-26A9-4D60-95F7-91535AEB3254}" sibTransId="{6A78A159-B1B2-4387-B972-CA7C042128ED}"/>
    <dgm:cxn modelId="{A170410D-FB86-4585-8E41-1BCEF5C75206}" srcId="{4B608EAD-0DAF-4B63-B244-9B5F3BCD25B4}" destId="{EEBDEAB3-BCEF-4A36-8466-7637F2563535}" srcOrd="0" destOrd="0" parTransId="{7CB43ABF-3D94-4819-A4C7-8E30E63B738C}" sibTransId="{38A31E2F-8C59-42AB-A477-038AE56B2875}"/>
    <dgm:cxn modelId="{C7C1F06C-CC4F-402B-9523-6C35B3F36696}" type="presOf" srcId="{2D8EE974-3D90-4A19-86C2-159B3F3D12F4}" destId="{3ACCDC51-4591-419B-AB70-BF00DB944A6C}" srcOrd="0" destOrd="0" presId="urn:microsoft.com/office/officeart/2005/8/layout/default"/>
    <dgm:cxn modelId="{E4DB2854-F394-4B6C-A75C-15512FCCF537}" type="presParOf" srcId="{8BD242B8-9B0C-459D-BF97-D03E79DD0061}" destId="{73ADBBFB-55D8-4ED9-9C5E-87F096C4D21F}" srcOrd="0" destOrd="0" presId="urn:microsoft.com/office/officeart/2005/8/layout/default"/>
    <dgm:cxn modelId="{4EBFCFF6-CB18-421C-B92A-A28B174C1FBD}" type="presParOf" srcId="{8BD242B8-9B0C-459D-BF97-D03E79DD0061}" destId="{EF61C8C9-BB3A-4598-BBC3-B8086040CDF8}" srcOrd="1" destOrd="0" presId="urn:microsoft.com/office/officeart/2005/8/layout/default"/>
    <dgm:cxn modelId="{92CB0441-77A1-43A9-BCF8-0B0660913AFE}" type="presParOf" srcId="{8BD242B8-9B0C-459D-BF97-D03E79DD0061}" destId="{72965B9F-3DB9-4C24-A709-4DADB1F49990}" srcOrd="2" destOrd="0" presId="urn:microsoft.com/office/officeart/2005/8/layout/default"/>
    <dgm:cxn modelId="{22824E64-774D-4F8B-88BE-B33B14B9B677}" type="presParOf" srcId="{8BD242B8-9B0C-459D-BF97-D03E79DD0061}" destId="{86625F19-4434-4C41-80CD-C8F0DBCB28A9}" srcOrd="3" destOrd="0" presId="urn:microsoft.com/office/officeart/2005/8/layout/default"/>
    <dgm:cxn modelId="{9A477183-91AE-4131-8486-EE9612AA6513}" type="presParOf" srcId="{8BD242B8-9B0C-459D-BF97-D03E79DD0061}" destId="{3ACCDC51-4591-419B-AB70-BF00DB944A6C}"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7BC0C19-1D56-4E43-AEBC-7E6B42C3F36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F688C3BF-A02B-4191-8E01-9122425DC35F}">
      <dgm:prSet phldrT="[Text]"/>
      <dgm:spPr/>
      <dgm:t>
        <a:bodyPr/>
        <a:lstStyle/>
        <a:p>
          <a:r>
            <a:rPr lang="en-US" dirty="0" smtClean="0"/>
            <a:t>Lack of information</a:t>
          </a:r>
          <a:endParaRPr lang="en-US" dirty="0"/>
        </a:p>
      </dgm:t>
    </dgm:pt>
    <dgm:pt modelId="{51E57493-8693-4B1C-A879-D451A81A3F84}" type="parTrans" cxnId="{6EEA8D0F-B66A-4A91-9A94-E71698BAAEC0}">
      <dgm:prSet/>
      <dgm:spPr/>
      <dgm:t>
        <a:bodyPr/>
        <a:lstStyle/>
        <a:p>
          <a:endParaRPr lang="en-US"/>
        </a:p>
      </dgm:t>
    </dgm:pt>
    <dgm:pt modelId="{DAF492F1-55DA-4DB8-A5AB-47B4C4E69F09}" type="sibTrans" cxnId="{6EEA8D0F-B66A-4A91-9A94-E71698BAAEC0}">
      <dgm:prSet/>
      <dgm:spPr/>
      <dgm:t>
        <a:bodyPr/>
        <a:lstStyle/>
        <a:p>
          <a:endParaRPr lang="en-US"/>
        </a:p>
      </dgm:t>
    </dgm:pt>
    <dgm:pt modelId="{821FFD4A-D420-4044-9388-093398516B5E}">
      <dgm:prSet phldrT="[Text]"/>
      <dgm:spPr/>
      <dgm:t>
        <a:bodyPr/>
        <a:lstStyle/>
        <a:p>
          <a:r>
            <a:rPr lang="en-US" dirty="0" smtClean="0"/>
            <a:t>Team building</a:t>
          </a:r>
          <a:endParaRPr lang="en-US" dirty="0"/>
        </a:p>
      </dgm:t>
    </dgm:pt>
    <dgm:pt modelId="{490FD63A-EF43-4FF1-81D9-6BFA650F9030}" type="parTrans" cxnId="{3C70A3E6-49D6-4604-B72A-C3613085DB9B}">
      <dgm:prSet/>
      <dgm:spPr/>
      <dgm:t>
        <a:bodyPr/>
        <a:lstStyle/>
        <a:p>
          <a:endParaRPr lang="en-US"/>
        </a:p>
      </dgm:t>
    </dgm:pt>
    <dgm:pt modelId="{D12EFAD7-6861-47E3-BD0E-4FFE74FD684C}" type="sibTrans" cxnId="{3C70A3E6-49D6-4604-B72A-C3613085DB9B}">
      <dgm:prSet/>
      <dgm:spPr/>
      <dgm:t>
        <a:bodyPr/>
        <a:lstStyle/>
        <a:p>
          <a:endParaRPr lang="en-US"/>
        </a:p>
      </dgm:t>
    </dgm:pt>
    <dgm:pt modelId="{4C9A7A87-ECF5-47FC-8691-80EEAEA7CD7B}">
      <dgm:prSet phldrT="[Text]"/>
      <dgm:spPr/>
      <dgm:t>
        <a:bodyPr/>
        <a:lstStyle/>
        <a:p>
          <a:r>
            <a:rPr lang="en-US" dirty="0" smtClean="0"/>
            <a:t>Situation that challenges everyone</a:t>
          </a:r>
          <a:endParaRPr lang="en-US" dirty="0"/>
        </a:p>
      </dgm:t>
    </dgm:pt>
    <dgm:pt modelId="{53972520-E520-4B5F-BF6E-78E02BF716CA}" type="parTrans" cxnId="{5A8B2C04-0F0D-4FE0-BA62-2131F8F940B2}">
      <dgm:prSet/>
      <dgm:spPr/>
      <dgm:t>
        <a:bodyPr/>
        <a:lstStyle/>
        <a:p>
          <a:endParaRPr lang="en-US"/>
        </a:p>
      </dgm:t>
    </dgm:pt>
    <dgm:pt modelId="{1918EEF0-58DD-423D-B212-C0D9827D7785}" type="sibTrans" cxnId="{5A8B2C04-0F0D-4FE0-BA62-2131F8F940B2}">
      <dgm:prSet/>
      <dgm:spPr/>
      <dgm:t>
        <a:bodyPr/>
        <a:lstStyle/>
        <a:p>
          <a:endParaRPr lang="en-US"/>
        </a:p>
      </dgm:t>
    </dgm:pt>
    <dgm:pt modelId="{38A36ABB-7B92-437A-83D3-E5F4C1ED89E6}">
      <dgm:prSet phldrT="[Text]"/>
      <dgm:spPr/>
      <dgm:t>
        <a:bodyPr/>
        <a:lstStyle/>
        <a:p>
          <a:r>
            <a:rPr lang="en-US" dirty="0" smtClean="0"/>
            <a:t>Coach them through</a:t>
          </a:r>
          <a:endParaRPr lang="en-US" dirty="0"/>
        </a:p>
      </dgm:t>
    </dgm:pt>
    <dgm:pt modelId="{737F84E7-869E-48D8-A4A3-E6655A75898E}" type="parTrans" cxnId="{BD58E8A3-1571-476F-AABE-759C5A7C00B1}">
      <dgm:prSet/>
      <dgm:spPr/>
      <dgm:t>
        <a:bodyPr/>
        <a:lstStyle/>
        <a:p>
          <a:endParaRPr lang="en-US"/>
        </a:p>
      </dgm:t>
    </dgm:pt>
    <dgm:pt modelId="{7E8D0CA6-1F2B-4581-9316-3EE97934B4B0}" type="sibTrans" cxnId="{BD58E8A3-1571-476F-AABE-759C5A7C00B1}">
      <dgm:prSet/>
      <dgm:spPr/>
      <dgm:t>
        <a:bodyPr/>
        <a:lstStyle/>
        <a:p>
          <a:endParaRPr lang="en-US"/>
        </a:p>
      </dgm:t>
    </dgm:pt>
    <dgm:pt modelId="{6B3259C7-6D10-437E-B2AB-5C5CB71B7D20}" type="pres">
      <dgm:prSet presAssocID="{77BC0C19-1D56-4E43-AEBC-7E6B42C3F363}" presName="linear" presStyleCnt="0">
        <dgm:presLayoutVars>
          <dgm:animLvl val="lvl"/>
          <dgm:resizeHandles val="exact"/>
        </dgm:presLayoutVars>
      </dgm:prSet>
      <dgm:spPr/>
      <dgm:t>
        <a:bodyPr/>
        <a:lstStyle/>
        <a:p>
          <a:endParaRPr lang="en-US"/>
        </a:p>
      </dgm:t>
    </dgm:pt>
    <dgm:pt modelId="{C90850BA-6507-4636-88FD-556306A26672}" type="pres">
      <dgm:prSet presAssocID="{F688C3BF-A02B-4191-8E01-9122425DC35F}" presName="parentText" presStyleLbl="node1" presStyleIdx="0" presStyleCnt="4">
        <dgm:presLayoutVars>
          <dgm:chMax val="0"/>
          <dgm:bulletEnabled val="1"/>
        </dgm:presLayoutVars>
      </dgm:prSet>
      <dgm:spPr/>
      <dgm:t>
        <a:bodyPr/>
        <a:lstStyle/>
        <a:p>
          <a:endParaRPr lang="en-US"/>
        </a:p>
      </dgm:t>
    </dgm:pt>
    <dgm:pt modelId="{C6277AAC-A4CE-486C-84CF-7CBCD6AC72C2}" type="pres">
      <dgm:prSet presAssocID="{DAF492F1-55DA-4DB8-A5AB-47B4C4E69F09}" presName="spacer" presStyleCnt="0"/>
      <dgm:spPr/>
    </dgm:pt>
    <dgm:pt modelId="{87F05B02-5526-4BF5-810B-CF1A4F573EE4}" type="pres">
      <dgm:prSet presAssocID="{821FFD4A-D420-4044-9388-093398516B5E}" presName="parentText" presStyleLbl="node1" presStyleIdx="1" presStyleCnt="4">
        <dgm:presLayoutVars>
          <dgm:chMax val="0"/>
          <dgm:bulletEnabled val="1"/>
        </dgm:presLayoutVars>
      </dgm:prSet>
      <dgm:spPr/>
      <dgm:t>
        <a:bodyPr/>
        <a:lstStyle/>
        <a:p>
          <a:endParaRPr lang="en-US"/>
        </a:p>
      </dgm:t>
    </dgm:pt>
    <dgm:pt modelId="{891108DE-1FD0-4EDB-A5B0-73E4922BE368}" type="pres">
      <dgm:prSet presAssocID="{D12EFAD7-6861-47E3-BD0E-4FFE74FD684C}" presName="spacer" presStyleCnt="0"/>
      <dgm:spPr/>
    </dgm:pt>
    <dgm:pt modelId="{0BF39BED-6BF6-4F8F-BB8F-68752F0BA589}" type="pres">
      <dgm:prSet presAssocID="{4C9A7A87-ECF5-47FC-8691-80EEAEA7CD7B}" presName="parentText" presStyleLbl="node1" presStyleIdx="2" presStyleCnt="4">
        <dgm:presLayoutVars>
          <dgm:chMax val="0"/>
          <dgm:bulletEnabled val="1"/>
        </dgm:presLayoutVars>
      </dgm:prSet>
      <dgm:spPr/>
      <dgm:t>
        <a:bodyPr/>
        <a:lstStyle/>
        <a:p>
          <a:endParaRPr lang="en-US"/>
        </a:p>
      </dgm:t>
    </dgm:pt>
    <dgm:pt modelId="{136ACA0F-F07C-4D7C-A238-71BA068EAAE4}" type="pres">
      <dgm:prSet presAssocID="{1918EEF0-58DD-423D-B212-C0D9827D7785}" presName="spacer" presStyleCnt="0"/>
      <dgm:spPr/>
    </dgm:pt>
    <dgm:pt modelId="{8EC8B0F4-4DF6-4AC3-8B5B-EA003ACEFC29}" type="pres">
      <dgm:prSet presAssocID="{38A36ABB-7B92-437A-83D3-E5F4C1ED89E6}" presName="parentText" presStyleLbl="node1" presStyleIdx="3" presStyleCnt="4">
        <dgm:presLayoutVars>
          <dgm:chMax val="0"/>
          <dgm:bulletEnabled val="1"/>
        </dgm:presLayoutVars>
      </dgm:prSet>
      <dgm:spPr/>
      <dgm:t>
        <a:bodyPr/>
        <a:lstStyle/>
        <a:p>
          <a:endParaRPr lang="en-US"/>
        </a:p>
      </dgm:t>
    </dgm:pt>
  </dgm:ptLst>
  <dgm:cxnLst>
    <dgm:cxn modelId="{AC3BB2EE-A921-4CDE-87BD-DC44AA2F0019}" type="presOf" srcId="{F688C3BF-A02B-4191-8E01-9122425DC35F}" destId="{C90850BA-6507-4636-88FD-556306A26672}" srcOrd="0" destOrd="0" presId="urn:microsoft.com/office/officeart/2005/8/layout/vList2"/>
    <dgm:cxn modelId="{512BAE44-2BAD-46B6-A41B-9D952468888C}" type="presOf" srcId="{38A36ABB-7B92-437A-83D3-E5F4C1ED89E6}" destId="{8EC8B0F4-4DF6-4AC3-8B5B-EA003ACEFC29}" srcOrd="0" destOrd="0" presId="urn:microsoft.com/office/officeart/2005/8/layout/vList2"/>
    <dgm:cxn modelId="{5A8B2C04-0F0D-4FE0-BA62-2131F8F940B2}" srcId="{77BC0C19-1D56-4E43-AEBC-7E6B42C3F363}" destId="{4C9A7A87-ECF5-47FC-8691-80EEAEA7CD7B}" srcOrd="2" destOrd="0" parTransId="{53972520-E520-4B5F-BF6E-78E02BF716CA}" sibTransId="{1918EEF0-58DD-423D-B212-C0D9827D7785}"/>
    <dgm:cxn modelId="{4EB4D33A-B5A3-4B01-B70F-8BAB323FFC5A}" type="presOf" srcId="{4C9A7A87-ECF5-47FC-8691-80EEAEA7CD7B}" destId="{0BF39BED-6BF6-4F8F-BB8F-68752F0BA589}" srcOrd="0" destOrd="0" presId="urn:microsoft.com/office/officeart/2005/8/layout/vList2"/>
    <dgm:cxn modelId="{3C70A3E6-49D6-4604-B72A-C3613085DB9B}" srcId="{77BC0C19-1D56-4E43-AEBC-7E6B42C3F363}" destId="{821FFD4A-D420-4044-9388-093398516B5E}" srcOrd="1" destOrd="0" parTransId="{490FD63A-EF43-4FF1-81D9-6BFA650F9030}" sibTransId="{D12EFAD7-6861-47E3-BD0E-4FFE74FD684C}"/>
    <dgm:cxn modelId="{6EEA8D0F-B66A-4A91-9A94-E71698BAAEC0}" srcId="{77BC0C19-1D56-4E43-AEBC-7E6B42C3F363}" destId="{F688C3BF-A02B-4191-8E01-9122425DC35F}" srcOrd="0" destOrd="0" parTransId="{51E57493-8693-4B1C-A879-D451A81A3F84}" sibTransId="{DAF492F1-55DA-4DB8-A5AB-47B4C4E69F09}"/>
    <dgm:cxn modelId="{BD58E8A3-1571-476F-AABE-759C5A7C00B1}" srcId="{77BC0C19-1D56-4E43-AEBC-7E6B42C3F363}" destId="{38A36ABB-7B92-437A-83D3-E5F4C1ED89E6}" srcOrd="3" destOrd="0" parTransId="{737F84E7-869E-48D8-A4A3-E6655A75898E}" sibTransId="{7E8D0CA6-1F2B-4581-9316-3EE97934B4B0}"/>
    <dgm:cxn modelId="{AE4C5884-498E-4A88-A987-9C07F0F0543E}" type="presOf" srcId="{77BC0C19-1D56-4E43-AEBC-7E6B42C3F363}" destId="{6B3259C7-6D10-437E-B2AB-5C5CB71B7D20}" srcOrd="0" destOrd="0" presId="urn:microsoft.com/office/officeart/2005/8/layout/vList2"/>
    <dgm:cxn modelId="{0FF14BC4-FFD8-4797-93E7-1B115EBE3676}" type="presOf" srcId="{821FFD4A-D420-4044-9388-093398516B5E}" destId="{87F05B02-5526-4BF5-810B-CF1A4F573EE4}" srcOrd="0" destOrd="0" presId="urn:microsoft.com/office/officeart/2005/8/layout/vList2"/>
    <dgm:cxn modelId="{0B0DAD7F-EEFD-42FF-99B9-3B018D7354AF}" type="presParOf" srcId="{6B3259C7-6D10-437E-B2AB-5C5CB71B7D20}" destId="{C90850BA-6507-4636-88FD-556306A26672}" srcOrd="0" destOrd="0" presId="urn:microsoft.com/office/officeart/2005/8/layout/vList2"/>
    <dgm:cxn modelId="{8AE913BC-7E5D-4C0F-BA34-BAFF0E594967}" type="presParOf" srcId="{6B3259C7-6D10-437E-B2AB-5C5CB71B7D20}" destId="{C6277AAC-A4CE-486C-84CF-7CBCD6AC72C2}" srcOrd="1" destOrd="0" presId="urn:microsoft.com/office/officeart/2005/8/layout/vList2"/>
    <dgm:cxn modelId="{8F5C510B-0A80-43F1-B808-272195885ABC}" type="presParOf" srcId="{6B3259C7-6D10-437E-B2AB-5C5CB71B7D20}" destId="{87F05B02-5526-4BF5-810B-CF1A4F573EE4}" srcOrd="2" destOrd="0" presId="urn:microsoft.com/office/officeart/2005/8/layout/vList2"/>
    <dgm:cxn modelId="{D04E4ADF-8E50-499A-A4A3-4BDBCBFEDF04}" type="presParOf" srcId="{6B3259C7-6D10-437E-B2AB-5C5CB71B7D20}" destId="{891108DE-1FD0-4EDB-A5B0-73E4922BE368}" srcOrd="3" destOrd="0" presId="urn:microsoft.com/office/officeart/2005/8/layout/vList2"/>
    <dgm:cxn modelId="{E2BF0E2F-C1BA-48BA-9315-30784470B9CB}" type="presParOf" srcId="{6B3259C7-6D10-437E-B2AB-5C5CB71B7D20}" destId="{0BF39BED-6BF6-4F8F-BB8F-68752F0BA589}" srcOrd="4" destOrd="0" presId="urn:microsoft.com/office/officeart/2005/8/layout/vList2"/>
    <dgm:cxn modelId="{FEAF0BCE-AA9D-4BEF-BDF4-97E615AA4A87}" type="presParOf" srcId="{6B3259C7-6D10-437E-B2AB-5C5CB71B7D20}" destId="{136ACA0F-F07C-4D7C-A238-71BA068EAAE4}" srcOrd="5" destOrd="0" presId="urn:microsoft.com/office/officeart/2005/8/layout/vList2"/>
    <dgm:cxn modelId="{771B9F55-F09A-4898-9DAC-C462E74CCD6C}" type="presParOf" srcId="{6B3259C7-6D10-437E-B2AB-5C5CB71B7D20}" destId="{8EC8B0F4-4DF6-4AC3-8B5B-EA003ACEFC29}"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BE502B8C-FCE0-4D41-B316-1241AA194A2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AA4F309C-FAA9-4A8C-BB42-EED82E4DDE7A}">
      <dgm:prSet phldrT="[Text]"/>
      <dgm:spPr/>
      <dgm:t>
        <a:bodyPr/>
        <a:lstStyle/>
        <a:p>
          <a:r>
            <a:rPr lang="en-US" dirty="0" smtClean="0"/>
            <a:t>Carlos, a young manager in his twenties, found himself thinking about Sandy</a:t>
          </a:r>
          <a:endParaRPr lang="en-US" dirty="0"/>
        </a:p>
      </dgm:t>
    </dgm:pt>
    <dgm:pt modelId="{93DF6371-E8E1-4D54-9A60-245419C5829C}" type="parTrans" cxnId="{AB05AFF8-D1D5-4BB3-B8C9-00AEA806D9F9}">
      <dgm:prSet/>
      <dgm:spPr/>
      <dgm:t>
        <a:bodyPr/>
        <a:lstStyle/>
        <a:p>
          <a:endParaRPr lang="en-US"/>
        </a:p>
      </dgm:t>
    </dgm:pt>
    <dgm:pt modelId="{051876A3-D611-42CA-BF79-ACC63FE4EE2E}" type="sibTrans" cxnId="{AB05AFF8-D1D5-4BB3-B8C9-00AEA806D9F9}">
      <dgm:prSet/>
      <dgm:spPr/>
      <dgm:t>
        <a:bodyPr/>
        <a:lstStyle/>
        <a:p>
          <a:endParaRPr lang="en-US"/>
        </a:p>
      </dgm:t>
    </dgm:pt>
    <dgm:pt modelId="{C372D5C6-8FE6-4379-B41B-7A3E02BC2433}">
      <dgm:prSet phldrT="[Text]"/>
      <dgm:spPr/>
      <dgm:t>
        <a:bodyPr/>
        <a:lstStyle/>
        <a:p>
          <a:r>
            <a:rPr lang="en-US" dirty="0" smtClean="0"/>
            <a:t>Lately, Sandy had seemed distant</a:t>
          </a:r>
          <a:endParaRPr lang="en-US" dirty="0"/>
        </a:p>
      </dgm:t>
    </dgm:pt>
    <dgm:pt modelId="{3C7F2AEC-AFD3-40F6-8A26-2B53F7E7776C}" type="parTrans" cxnId="{14F01973-85B5-4CB6-9ECB-484FB467A874}">
      <dgm:prSet/>
      <dgm:spPr/>
      <dgm:t>
        <a:bodyPr/>
        <a:lstStyle/>
        <a:p>
          <a:endParaRPr lang="en-US"/>
        </a:p>
      </dgm:t>
    </dgm:pt>
    <dgm:pt modelId="{3B44064B-4CF5-49D3-AC9D-68DF19997291}" type="sibTrans" cxnId="{14F01973-85B5-4CB6-9ECB-484FB467A874}">
      <dgm:prSet/>
      <dgm:spPr/>
      <dgm:t>
        <a:bodyPr/>
        <a:lstStyle/>
        <a:p>
          <a:endParaRPr lang="en-US"/>
        </a:p>
      </dgm:t>
    </dgm:pt>
    <dgm:pt modelId="{4B2BE4DC-D46D-44AC-B25C-0EB5BBE38344}">
      <dgm:prSet phldrT="[Text]"/>
      <dgm:spPr/>
      <dgm:t>
        <a:bodyPr/>
        <a:lstStyle/>
        <a:p>
          <a:r>
            <a:rPr lang="en-US" dirty="0" smtClean="0"/>
            <a:t>Sandy said, “I’ve been feeling bored with my work duties.”</a:t>
          </a:r>
          <a:endParaRPr lang="en-US" dirty="0"/>
        </a:p>
      </dgm:t>
    </dgm:pt>
    <dgm:pt modelId="{77B91226-44C4-4487-85D3-17C5C26FDBF2}" type="parTrans" cxnId="{3A9EAE69-1316-4031-A5BC-54BE941CCE6C}">
      <dgm:prSet/>
      <dgm:spPr/>
      <dgm:t>
        <a:bodyPr/>
        <a:lstStyle/>
        <a:p>
          <a:endParaRPr lang="en-US"/>
        </a:p>
      </dgm:t>
    </dgm:pt>
    <dgm:pt modelId="{A779FBF2-3EEC-48BF-B0AA-DA805FA491F7}" type="sibTrans" cxnId="{3A9EAE69-1316-4031-A5BC-54BE941CCE6C}">
      <dgm:prSet/>
      <dgm:spPr/>
      <dgm:t>
        <a:bodyPr/>
        <a:lstStyle/>
        <a:p>
          <a:endParaRPr lang="en-US"/>
        </a:p>
      </dgm:t>
    </dgm:pt>
    <dgm:pt modelId="{69FEAB4F-CCF7-47F2-ADDC-B9E29100F41D}">
      <dgm:prSet phldrT="[Text]"/>
      <dgm:spPr/>
      <dgm:t>
        <a:bodyPr/>
        <a:lstStyle/>
        <a:p>
          <a:r>
            <a:rPr lang="en-US" dirty="0" smtClean="0"/>
            <a:t>Carlos then went on to build retention plans for all his employees</a:t>
          </a:r>
          <a:endParaRPr lang="en-US" dirty="0"/>
        </a:p>
      </dgm:t>
    </dgm:pt>
    <dgm:pt modelId="{121D19B5-A689-40D7-BD86-504A839DB4D1}" type="parTrans" cxnId="{C2AE08C9-ADA0-4E9A-BAB4-5AC5DEA6EAE5}">
      <dgm:prSet/>
      <dgm:spPr/>
      <dgm:t>
        <a:bodyPr/>
        <a:lstStyle/>
        <a:p>
          <a:endParaRPr lang="en-US"/>
        </a:p>
      </dgm:t>
    </dgm:pt>
    <dgm:pt modelId="{B410C94D-0CAE-4EAA-8738-D3E7329AD673}" type="sibTrans" cxnId="{C2AE08C9-ADA0-4E9A-BAB4-5AC5DEA6EAE5}">
      <dgm:prSet/>
      <dgm:spPr/>
      <dgm:t>
        <a:bodyPr/>
        <a:lstStyle/>
        <a:p>
          <a:endParaRPr lang="en-US"/>
        </a:p>
      </dgm:t>
    </dgm:pt>
    <dgm:pt modelId="{2EB461F8-9444-40AB-8364-D82D464B143C}" type="pres">
      <dgm:prSet presAssocID="{BE502B8C-FCE0-4D41-B316-1241AA194A24}" presName="layout" presStyleCnt="0">
        <dgm:presLayoutVars>
          <dgm:chMax/>
          <dgm:chPref/>
          <dgm:dir/>
          <dgm:animOne val="branch"/>
          <dgm:animLvl val="lvl"/>
          <dgm:resizeHandles/>
        </dgm:presLayoutVars>
      </dgm:prSet>
      <dgm:spPr/>
      <dgm:t>
        <a:bodyPr/>
        <a:lstStyle/>
        <a:p>
          <a:endParaRPr lang="en-US"/>
        </a:p>
      </dgm:t>
    </dgm:pt>
    <dgm:pt modelId="{5347FBF9-E342-4A07-82EE-466C26A05F12}" type="pres">
      <dgm:prSet presAssocID="{AA4F309C-FAA9-4A8C-BB42-EED82E4DDE7A}" presName="root" presStyleCnt="0">
        <dgm:presLayoutVars>
          <dgm:chMax/>
          <dgm:chPref val="4"/>
        </dgm:presLayoutVars>
      </dgm:prSet>
      <dgm:spPr/>
      <dgm:t>
        <a:bodyPr/>
        <a:lstStyle/>
        <a:p>
          <a:endParaRPr lang="en-US"/>
        </a:p>
      </dgm:t>
    </dgm:pt>
    <dgm:pt modelId="{43BF8708-91F9-4D4D-8A92-6719B909E587}" type="pres">
      <dgm:prSet presAssocID="{AA4F309C-FAA9-4A8C-BB42-EED82E4DDE7A}" presName="rootComposite" presStyleCnt="0">
        <dgm:presLayoutVars/>
      </dgm:prSet>
      <dgm:spPr/>
      <dgm:t>
        <a:bodyPr/>
        <a:lstStyle/>
        <a:p>
          <a:endParaRPr lang="en-US"/>
        </a:p>
      </dgm:t>
    </dgm:pt>
    <dgm:pt modelId="{192ED00D-DABE-4F19-9575-2B02FF078DDF}" type="pres">
      <dgm:prSet presAssocID="{AA4F309C-FAA9-4A8C-BB42-EED82E4DDE7A}" presName="rootText" presStyleLbl="node0" presStyleIdx="0" presStyleCnt="1">
        <dgm:presLayoutVars>
          <dgm:chMax/>
          <dgm:chPref val="4"/>
        </dgm:presLayoutVars>
      </dgm:prSet>
      <dgm:spPr/>
      <dgm:t>
        <a:bodyPr/>
        <a:lstStyle/>
        <a:p>
          <a:endParaRPr lang="en-US"/>
        </a:p>
      </dgm:t>
    </dgm:pt>
    <dgm:pt modelId="{176A8E15-E973-4861-B174-61DB37F0A468}" type="pres">
      <dgm:prSet presAssocID="{AA4F309C-FAA9-4A8C-BB42-EED82E4DDE7A}" presName="childShape" presStyleCnt="0">
        <dgm:presLayoutVars>
          <dgm:chMax val="0"/>
          <dgm:chPref val="0"/>
        </dgm:presLayoutVars>
      </dgm:prSet>
      <dgm:spPr/>
      <dgm:t>
        <a:bodyPr/>
        <a:lstStyle/>
        <a:p>
          <a:endParaRPr lang="en-US"/>
        </a:p>
      </dgm:t>
    </dgm:pt>
    <dgm:pt modelId="{CEDB48FF-D9A3-4388-8FF6-32B10DE76AD3}" type="pres">
      <dgm:prSet presAssocID="{C372D5C6-8FE6-4379-B41B-7A3E02BC2433}" presName="childComposite" presStyleCnt="0">
        <dgm:presLayoutVars>
          <dgm:chMax val="0"/>
          <dgm:chPref val="0"/>
        </dgm:presLayoutVars>
      </dgm:prSet>
      <dgm:spPr/>
      <dgm:t>
        <a:bodyPr/>
        <a:lstStyle/>
        <a:p>
          <a:endParaRPr lang="en-US"/>
        </a:p>
      </dgm:t>
    </dgm:pt>
    <dgm:pt modelId="{2E755986-4E25-4684-A228-68A8349D5F1C}" type="pres">
      <dgm:prSet presAssocID="{C372D5C6-8FE6-4379-B41B-7A3E02BC2433}" presName="Image" presStyleLbl="node1" presStyleIdx="0" presStyleCnt="3"/>
      <dgm:spPr>
        <a:solidFill>
          <a:schemeClr val="accent2">
            <a:hueOff val="0"/>
            <a:satOff val="0"/>
            <a:lumOff val="0"/>
          </a:schemeClr>
        </a:solidFill>
      </dgm:spPr>
      <dgm:t>
        <a:bodyPr/>
        <a:lstStyle/>
        <a:p>
          <a:endParaRPr lang="en-US"/>
        </a:p>
      </dgm:t>
    </dgm:pt>
    <dgm:pt modelId="{4014285A-827F-42A4-8070-FC30330F077D}" type="pres">
      <dgm:prSet presAssocID="{C372D5C6-8FE6-4379-B41B-7A3E02BC2433}" presName="childText" presStyleLbl="lnNode1" presStyleIdx="0" presStyleCnt="3">
        <dgm:presLayoutVars>
          <dgm:chMax val="0"/>
          <dgm:chPref val="0"/>
          <dgm:bulletEnabled val="1"/>
        </dgm:presLayoutVars>
      </dgm:prSet>
      <dgm:spPr/>
      <dgm:t>
        <a:bodyPr/>
        <a:lstStyle/>
        <a:p>
          <a:endParaRPr lang="en-US"/>
        </a:p>
      </dgm:t>
    </dgm:pt>
    <dgm:pt modelId="{270A6179-B2E0-4C50-B427-66C3A2B47B14}" type="pres">
      <dgm:prSet presAssocID="{4B2BE4DC-D46D-44AC-B25C-0EB5BBE38344}" presName="childComposite" presStyleCnt="0">
        <dgm:presLayoutVars>
          <dgm:chMax val="0"/>
          <dgm:chPref val="0"/>
        </dgm:presLayoutVars>
      </dgm:prSet>
      <dgm:spPr/>
      <dgm:t>
        <a:bodyPr/>
        <a:lstStyle/>
        <a:p>
          <a:endParaRPr lang="en-US"/>
        </a:p>
      </dgm:t>
    </dgm:pt>
    <dgm:pt modelId="{6E00E9AB-2A43-4FC7-9673-4E48B1511169}" type="pres">
      <dgm:prSet presAssocID="{4B2BE4DC-D46D-44AC-B25C-0EB5BBE38344}" presName="Image" presStyleLbl="node1" presStyleIdx="1" presStyleCnt="3"/>
      <dgm:spPr>
        <a:solidFill>
          <a:schemeClr val="accent2">
            <a:hueOff val="2340759"/>
            <a:satOff val="-2919"/>
            <a:lumOff val="686"/>
          </a:schemeClr>
        </a:solidFill>
      </dgm:spPr>
      <dgm:t>
        <a:bodyPr/>
        <a:lstStyle/>
        <a:p>
          <a:endParaRPr lang="en-US"/>
        </a:p>
      </dgm:t>
    </dgm:pt>
    <dgm:pt modelId="{DEF8CCB0-3F2D-4878-BF79-FBA05CE12988}" type="pres">
      <dgm:prSet presAssocID="{4B2BE4DC-D46D-44AC-B25C-0EB5BBE38344}" presName="childText" presStyleLbl="lnNode1" presStyleIdx="1" presStyleCnt="3">
        <dgm:presLayoutVars>
          <dgm:chMax val="0"/>
          <dgm:chPref val="0"/>
          <dgm:bulletEnabled val="1"/>
        </dgm:presLayoutVars>
      </dgm:prSet>
      <dgm:spPr/>
      <dgm:t>
        <a:bodyPr/>
        <a:lstStyle/>
        <a:p>
          <a:endParaRPr lang="en-US"/>
        </a:p>
      </dgm:t>
    </dgm:pt>
    <dgm:pt modelId="{A0E92448-95CD-4485-BF4C-0E31685B136F}" type="pres">
      <dgm:prSet presAssocID="{69FEAB4F-CCF7-47F2-ADDC-B9E29100F41D}" presName="childComposite" presStyleCnt="0">
        <dgm:presLayoutVars>
          <dgm:chMax val="0"/>
          <dgm:chPref val="0"/>
        </dgm:presLayoutVars>
      </dgm:prSet>
      <dgm:spPr/>
      <dgm:t>
        <a:bodyPr/>
        <a:lstStyle/>
        <a:p>
          <a:endParaRPr lang="en-US"/>
        </a:p>
      </dgm:t>
    </dgm:pt>
    <dgm:pt modelId="{39C77441-0526-4885-8482-919F4F432D05}" type="pres">
      <dgm:prSet presAssocID="{69FEAB4F-CCF7-47F2-ADDC-B9E29100F41D}" presName="Image" presStyleLbl="node1" presStyleIdx="2" presStyleCnt="3"/>
      <dgm:spPr>
        <a:solidFill>
          <a:schemeClr val="accent2">
            <a:hueOff val="4681519"/>
            <a:satOff val="-5839"/>
            <a:lumOff val="1373"/>
          </a:schemeClr>
        </a:solidFill>
      </dgm:spPr>
      <dgm:t>
        <a:bodyPr/>
        <a:lstStyle/>
        <a:p>
          <a:endParaRPr lang="en-US"/>
        </a:p>
      </dgm:t>
    </dgm:pt>
    <dgm:pt modelId="{2D49CAFB-F503-4F1D-9E45-F978819DBF0E}" type="pres">
      <dgm:prSet presAssocID="{69FEAB4F-CCF7-47F2-ADDC-B9E29100F41D}" presName="childText" presStyleLbl="lnNode1" presStyleIdx="2" presStyleCnt="3">
        <dgm:presLayoutVars>
          <dgm:chMax val="0"/>
          <dgm:chPref val="0"/>
          <dgm:bulletEnabled val="1"/>
        </dgm:presLayoutVars>
      </dgm:prSet>
      <dgm:spPr/>
      <dgm:t>
        <a:bodyPr/>
        <a:lstStyle/>
        <a:p>
          <a:endParaRPr lang="en-US"/>
        </a:p>
      </dgm:t>
    </dgm:pt>
  </dgm:ptLst>
  <dgm:cxnLst>
    <dgm:cxn modelId="{14F01973-85B5-4CB6-9ECB-484FB467A874}" srcId="{AA4F309C-FAA9-4A8C-BB42-EED82E4DDE7A}" destId="{C372D5C6-8FE6-4379-B41B-7A3E02BC2433}" srcOrd="0" destOrd="0" parTransId="{3C7F2AEC-AFD3-40F6-8A26-2B53F7E7776C}" sibTransId="{3B44064B-4CF5-49D3-AC9D-68DF19997291}"/>
    <dgm:cxn modelId="{3A9EAE69-1316-4031-A5BC-54BE941CCE6C}" srcId="{AA4F309C-FAA9-4A8C-BB42-EED82E4DDE7A}" destId="{4B2BE4DC-D46D-44AC-B25C-0EB5BBE38344}" srcOrd="1" destOrd="0" parTransId="{77B91226-44C4-4487-85D3-17C5C26FDBF2}" sibTransId="{A779FBF2-3EEC-48BF-B0AA-DA805FA491F7}"/>
    <dgm:cxn modelId="{AB05AFF8-D1D5-4BB3-B8C9-00AEA806D9F9}" srcId="{BE502B8C-FCE0-4D41-B316-1241AA194A24}" destId="{AA4F309C-FAA9-4A8C-BB42-EED82E4DDE7A}" srcOrd="0" destOrd="0" parTransId="{93DF6371-E8E1-4D54-9A60-245419C5829C}" sibTransId="{051876A3-D611-42CA-BF79-ACC63FE4EE2E}"/>
    <dgm:cxn modelId="{52FBF59C-9AF4-4296-B53E-9B41029FFC78}" type="presOf" srcId="{69FEAB4F-CCF7-47F2-ADDC-B9E29100F41D}" destId="{2D49CAFB-F503-4F1D-9E45-F978819DBF0E}" srcOrd="0" destOrd="0" presId="urn:microsoft.com/office/officeart/2008/layout/PictureAccentList"/>
    <dgm:cxn modelId="{C2AE08C9-ADA0-4E9A-BAB4-5AC5DEA6EAE5}" srcId="{AA4F309C-FAA9-4A8C-BB42-EED82E4DDE7A}" destId="{69FEAB4F-CCF7-47F2-ADDC-B9E29100F41D}" srcOrd="2" destOrd="0" parTransId="{121D19B5-A689-40D7-BD86-504A839DB4D1}" sibTransId="{B410C94D-0CAE-4EAA-8738-D3E7329AD673}"/>
    <dgm:cxn modelId="{41863EFE-7054-47DC-A6B6-09F591FCE122}" type="presOf" srcId="{4B2BE4DC-D46D-44AC-B25C-0EB5BBE38344}" destId="{DEF8CCB0-3F2D-4878-BF79-FBA05CE12988}" srcOrd="0" destOrd="0" presId="urn:microsoft.com/office/officeart/2008/layout/PictureAccentList"/>
    <dgm:cxn modelId="{4B4A605B-72DF-4392-ADFF-C34223D9FDFE}" type="presOf" srcId="{BE502B8C-FCE0-4D41-B316-1241AA194A24}" destId="{2EB461F8-9444-40AB-8364-D82D464B143C}" srcOrd="0" destOrd="0" presId="urn:microsoft.com/office/officeart/2008/layout/PictureAccentList"/>
    <dgm:cxn modelId="{89695F20-F1F7-44E3-AFDE-C186A8F7384E}" type="presOf" srcId="{AA4F309C-FAA9-4A8C-BB42-EED82E4DDE7A}" destId="{192ED00D-DABE-4F19-9575-2B02FF078DDF}" srcOrd="0" destOrd="0" presId="urn:microsoft.com/office/officeart/2008/layout/PictureAccentList"/>
    <dgm:cxn modelId="{BB475B92-9E6E-4968-AEF5-82F726D2E32D}" type="presOf" srcId="{C372D5C6-8FE6-4379-B41B-7A3E02BC2433}" destId="{4014285A-827F-42A4-8070-FC30330F077D}" srcOrd="0" destOrd="0" presId="urn:microsoft.com/office/officeart/2008/layout/PictureAccentList"/>
    <dgm:cxn modelId="{283B7373-7E09-4BBC-BE36-0A0E4C948263}" type="presParOf" srcId="{2EB461F8-9444-40AB-8364-D82D464B143C}" destId="{5347FBF9-E342-4A07-82EE-466C26A05F12}" srcOrd="0" destOrd="0" presId="urn:microsoft.com/office/officeart/2008/layout/PictureAccentList"/>
    <dgm:cxn modelId="{32F3BA8D-7A63-447E-82EF-CEEF430745B7}" type="presParOf" srcId="{5347FBF9-E342-4A07-82EE-466C26A05F12}" destId="{43BF8708-91F9-4D4D-8A92-6719B909E587}" srcOrd="0" destOrd="0" presId="urn:microsoft.com/office/officeart/2008/layout/PictureAccentList"/>
    <dgm:cxn modelId="{8DC0DB09-C96E-4A4C-8A45-3185DC08E29D}" type="presParOf" srcId="{43BF8708-91F9-4D4D-8A92-6719B909E587}" destId="{192ED00D-DABE-4F19-9575-2B02FF078DDF}" srcOrd="0" destOrd="0" presId="urn:microsoft.com/office/officeart/2008/layout/PictureAccentList"/>
    <dgm:cxn modelId="{CFBE2944-7BAC-4B51-BCBB-7C94791EF4E8}" type="presParOf" srcId="{5347FBF9-E342-4A07-82EE-466C26A05F12}" destId="{176A8E15-E973-4861-B174-61DB37F0A468}" srcOrd="1" destOrd="0" presId="urn:microsoft.com/office/officeart/2008/layout/PictureAccentList"/>
    <dgm:cxn modelId="{CA24EFED-D98D-43D8-B9A6-ECC82EA285B5}" type="presParOf" srcId="{176A8E15-E973-4861-B174-61DB37F0A468}" destId="{CEDB48FF-D9A3-4388-8FF6-32B10DE76AD3}" srcOrd="0" destOrd="0" presId="urn:microsoft.com/office/officeart/2008/layout/PictureAccentList"/>
    <dgm:cxn modelId="{EBA27D4E-A988-4384-AC95-8356BDF9CEBD}" type="presParOf" srcId="{CEDB48FF-D9A3-4388-8FF6-32B10DE76AD3}" destId="{2E755986-4E25-4684-A228-68A8349D5F1C}" srcOrd="0" destOrd="0" presId="urn:microsoft.com/office/officeart/2008/layout/PictureAccentList"/>
    <dgm:cxn modelId="{0F947533-CC23-4D01-B35E-04935FECF0D1}" type="presParOf" srcId="{CEDB48FF-D9A3-4388-8FF6-32B10DE76AD3}" destId="{4014285A-827F-42A4-8070-FC30330F077D}" srcOrd="1" destOrd="0" presId="urn:microsoft.com/office/officeart/2008/layout/PictureAccentList"/>
    <dgm:cxn modelId="{6832E1C1-237A-40AA-9F70-C90CFA58E19D}" type="presParOf" srcId="{176A8E15-E973-4861-B174-61DB37F0A468}" destId="{270A6179-B2E0-4C50-B427-66C3A2B47B14}" srcOrd="1" destOrd="0" presId="urn:microsoft.com/office/officeart/2008/layout/PictureAccentList"/>
    <dgm:cxn modelId="{44BCCC34-EE5E-49D7-9B03-8E8A78F37AB1}" type="presParOf" srcId="{270A6179-B2E0-4C50-B427-66C3A2B47B14}" destId="{6E00E9AB-2A43-4FC7-9673-4E48B1511169}" srcOrd="0" destOrd="0" presId="urn:microsoft.com/office/officeart/2008/layout/PictureAccentList"/>
    <dgm:cxn modelId="{86B8F9F6-BF64-4BEE-B3A7-B58C45E85077}" type="presParOf" srcId="{270A6179-B2E0-4C50-B427-66C3A2B47B14}" destId="{DEF8CCB0-3F2D-4878-BF79-FBA05CE12988}" srcOrd="1" destOrd="0" presId="urn:microsoft.com/office/officeart/2008/layout/PictureAccentList"/>
    <dgm:cxn modelId="{0745DC2A-17BD-4774-BC38-4251F60A28BB}" type="presParOf" srcId="{176A8E15-E973-4861-B174-61DB37F0A468}" destId="{A0E92448-95CD-4485-BF4C-0E31685B136F}" srcOrd="2" destOrd="0" presId="urn:microsoft.com/office/officeart/2008/layout/PictureAccentList"/>
    <dgm:cxn modelId="{35C1370D-95AE-43F6-A53A-4440783CA277}" type="presParOf" srcId="{A0E92448-95CD-4485-BF4C-0E31685B136F}" destId="{39C77441-0526-4885-8482-919F4F432D05}" srcOrd="0" destOrd="0" presId="urn:microsoft.com/office/officeart/2008/layout/PictureAccentList"/>
    <dgm:cxn modelId="{D224C1D7-7148-4499-9540-2AFD06008DA8}" type="presParOf" srcId="{A0E92448-95CD-4485-BF4C-0E31685B136F}" destId="{2D49CAFB-F503-4F1D-9E45-F978819DBF0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A4E2FAA0-7FFE-4945-A7E6-0A921ED51C8C}"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EF004511-F30B-4B2D-8B2B-10FB71E8F7EE}">
      <dgm:prSet phldrT="[Text]"/>
      <dgm:spPr/>
      <dgm:t>
        <a:bodyPr/>
        <a:lstStyle/>
        <a:p>
          <a:r>
            <a:rPr lang="en-US" dirty="0" smtClean="0"/>
            <a:t>Acknowledge the hot zone exists</a:t>
          </a:r>
          <a:endParaRPr lang="en-US" dirty="0"/>
        </a:p>
      </dgm:t>
    </dgm:pt>
    <dgm:pt modelId="{C7A47922-0D28-4BF4-A32D-0D6BD5EC9657}" type="parTrans" cxnId="{0844B261-BD78-41EF-9F61-62F22BAEF773}">
      <dgm:prSet/>
      <dgm:spPr/>
      <dgm:t>
        <a:bodyPr/>
        <a:lstStyle/>
        <a:p>
          <a:endParaRPr lang="en-US"/>
        </a:p>
      </dgm:t>
    </dgm:pt>
    <dgm:pt modelId="{4DDF22C2-20C2-4A0A-9917-EEC97EF4CC97}" type="sibTrans" cxnId="{0844B261-BD78-41EF-9F61-62F22BAEF773}">
      <dgm:prSet/>
      <dgm:spPr/>
      <dgm:t>
        <a:bodyPr/>
        <a:lstStyle/>
        <a:p>
          <a:endParaRPr lang="en-US"/>
        </a:p>
      </dgm:t>
    </dgm:pt>
    <dgm:pt modelId="{6B742F29-B9D4-413B-BD1E-DAE97524751B}">
      <dgm:prSet phldrT="[Text]"/>
      <dgm:spPr/>
      <dgm:t>
        <a:bodyPr/>
        <a:lstStyle/>
        <a:p>
          <a:r>
            <a:rPr lang="en-US" dirty="0" smtClean="0"/>
            <a:t>Engage and provide feedback</a:t>
          </a:r>
          <a:endParaRPr lang="en-US" dirty="0"/>
        </a:p>
      </dgm:t>
    </dgm:pt>
    <dgm:pt modelId="{D26AEC42-7AF6-4223-93E5-7D9A26C874AF}" type="parTrans" cxnId="{4E10E2E1-9688-402D-A4B1-C8C2AC0025D3}">
      <dgm:prSet/>
      <dgm:spPr/>
      <dgm:t>
        <a:bodyPr/>
        <a:lstStyle/>
        <a:p>
          <a:endParaRPr lang="en-US"/>
        </a:p>
      </dgm:t>
    </dgm:pt>
    <dgm:pt modelId="{59E2A96C-97A1-4662-B640-9C49CF018E44}" type="sibTrans" cxnId="{4E10E2E1-9688-402D-A4B1-C8C2AC0025D3}">
      <dgm:prSet/>
      <dgm:spPr/>
      <dgm:t>
        <a:bodyPr/>
        <a:lstStyle/>
        <a:p>
          <a:endParaRPr lang="en-US"/>
        </a:p>
      </dgm:t>
    </dgm:pt>
    <dgm:pt modelId="{5CD04B9D-8E90-4978-B588-B79F127F072F}">
      <dgm:prSet phldrT="[Text]"/>
      <dgm:spPr/>
      <dgm:t>
        <a:bodyPr/>
        <a:lstStyle/>
        <a:p>
          <a:r>
            <a:rPr lang="en-US" dirty="0" smtClean="0"/>
            <a:t>Set expectations with your employees</a:t>
          </a:r>
          <a:endParaRPr lang="en-US" dirty="0"/>
        </a:p>
      </dgm:t>
    </dgm:pt>
    <dgm:pt modelId="{69E1E456-A26D-4220-BA82-910128ED5A1C}" type="parTrans" cxnId="{49E89537-0B19-4CD4-B7B8-5B000412F5DE}">
      <dgm:prSet/>
      <dgm:spPr/>
      <dgm:t>
        <a:bodyPr/>
        <a:lstStyle/>
        <a:p>
          <a:endParaRPr lang="en-US"/>
        </a:p>
      </dgm:t>
    </dgm:pt>
    <dgm:pt modelId="{1CE18CA5-1EB8-4A96-A4E0-9B8C84AEB5F6}" type="sibTrans" cxnId="{49E89537-0B19-4CD4-B7B8-5B000412F5DE}">
      <dgm:prSet/>
      <dgm:spPr/>
      <dgm:t>
        <a:bodyPr/>
        <a:lstStyle/>
        <a:p>
          <a:endParaRPr lang="en-US"/>
        </a:p>
      </dgm:t>
    </dgm:pt>
    <dgm:pt modelId="{44B8CC69-6136-4279-8FE7-DD2928E734D4}">
      <dgm:prSet phldrT="[Text]"/>
      <dgm:spPr/>
      <dgm:t>
        <a:bodyPr/>
        <a:lstStyle/>
        <a:p>
          <a:r>
            <a:rPr lang="en-US" dirty="0" smtClean="0"/>
            <a:t>Hold one-on-one coaching</a:t>
          </a:r>
          <a:endParaRPr lang="en-US" dirty="0"/>
        </a:p>
      </dgm:t>
    </dgm:pt>
    <dgm:pt modelId="{4F2C8758-99AC-48C8-8A0B-1C3B8882A6AC}" type="parTrans" cxnId="{B1E38EEF-1BC1-42F0-A8FE-CC76440C7DF8}">
      <dgm:prSet/>
      <dgm:spPr/>
    </dgm:pt>
    <dgm:pt modelId="{04A07846-AD5A-4163-802A-7EC295049BB7}" type="sibTrans" cxnId="{B1E38EEF-1BC1-42F0-A8FE-CC76440C7DF8}">
      <dgm:prSet/>
      <dgm:spPr/>
    </dgm:pt>
    <dgm:pt modelId="{5AA1CB5F-7D42-47B6-B4D2-3DE6BF50B094}" type="pres">
      <dgm:prSet presAssocID="{A4E2FAA0-7FFE-4945-A7E6-0A921ED51C8C}" presName="Name0" presStyleCnt="0">
        <dgm:presLayoutVars>
          <dgm:chMax val="7"/>
          <dgm:chPref val="7"/>
          <dgm:dir/>
        </dgm:presLayoutVars>
      </dgm:prSet>
      <dgm:spPr/>
      <dgm:t>
        <a:bodyPr/>
        <a:lstStyle/>
        <a:p>
          <a:endParaRPr lang="en-US"/>
        </a:p>
      </dgm:t>
    </dgm:pt>
    <dgm:pt modelId="{F554DDDB-872A-4DFE-A839-55F0D77728E5}" type="pres">
      <dgm:prSet presAssocID="{A4E2FAA0-7FFE-4945-A7E6-0A921ED51C8C}" presName="Name1" presStyleCnt="0"/>
      <dgm:spPr/>
    </dgm:pt>
    <dgm:pt modelId="{EA6A8580-D951-4EE8-BB79-3551BCD4B0D7}" type="pres">
      <dgm:prSet presAssocID="{A4E2FAA0-7FFE-4945-A7E6-0A921ED51C8C}" presName="cycle" presStyleCnt="0"/>
      <dgm:spPr/>
    </dgm:pt>
    <dgm:pt modelId="{412C13F3-BF4E-4DC6-AEB0-7C4F16762EA5}" type="pres">
      <dgm:prSet presAssocID="{A4E2FAA0-7FFE-4945-A7E6-0A921ED51C8C}" presName="srcNode" presStyleLbl="node1" presStyleIdx="0" presStyleCnt="4"/>
      <dgm:spPr/>
    </dgm:pt>
    <dgm:pt modelId="{AFBF8E4E-4B10-4D4B-8809-C8ECD9A55906}" type="pres">
      <dgm:prSet presAssocID="{A4E2FAA0-7FFE-4945-A7E6-0A921ED51C8C}" presName="conn" presStyleLbl="parChTrans1D2" presStyleIdx="0" presStyleCnt="1"/>
      <dgm:spPr/>
      <dgm:t>
        <a:bodyPr/>
        <a:lstStyle/>
        <a:p>
          <a:endParaRPr lang="en-US"/>
        </a:p>
      </dgm:t>
    </dgm:pt>
    <dgm:pt modelId="{F27A2496-DDFE-4761-BF9F-41B7B05744B7}" type="pres">
      <dgm:prSet presAssocID="{A4E2FAA0-7FFE-4945-A7E6-0A921ED51C8C}" presName="extraNode" presStyleLbl="node1" presStyleIdx="0" presStyleCnt="4"/>
      <dgm:spPr/>
    </dgm:pt>
    <dgm:pt modelId="{63D0046E-740C-4227-A171-16E240D47C87}" type="pres">
      <dgm:prSet presAssocID="{A4E2FAA0-7FFE-4945-A7E6-0A921ED51C8C}" presName="dstNode" presStyleLbl="node1" presStyleIdx="0" presStyleCnt="4"/>
      <dgm:spPr/>
    </dgm:pt>
    <dgm:pt modelId="{4FAD4C1F-3769-403B-84A6-E6CDB6E07381}" type="pres">
      <dgm:prSet presAssocID="{EF004511-F30B-4B2D-8B2B-10FB71E8F7EE}" presName="text_1" presStyleLbl="node1" presStyleIdx="0" presStyleCnt="4">
        <dgm:presLayoutVars>
          <dgm:bulletEnabled val="1"/>
        </dgm:presLayoutVars>
      </dgm:prSet>
      <dgm:spPr/>
      <dgm:t>
        <a:bodyPr/>
        <a:lstStyle/>
        <a:p>
          <a:endParaRPr lang="en-US"/>
        </a:p>
      </dgm:t>
    </dgm:pt>
    <dgm:pt modelId="{10718ED4-3DDC-4A27-AB5F-BAC280F74440}" type="pres">
      <dgm:prSet presAssocID="{EF004511-F30B-4B2D-8B2B-10FB71E8F7EE}" presName="accent_1" presStyleCnt="0"/>
      <dgm:spPr/>
    </dgm:pt>
    <dgm:pt modelId="{E1CF9C04-D9E0-4CDC-956D-2D0DBCF4A625}" type="pres">
      <dgm:prSet presAssocID="{EF004511-F30B-4B2D-8B2B-10FB71E8F7EE}" presName="accentRepeatNode" presStyleLbl="solidFgAcc1" presStyleIdx="0" presStyleCnt="4"/>
      <dgm:spPr/>
    </dgm:pt>
    <dgm:pt modelId="{A4026969-1F9D-4228-82E3-DDE078A88909}" type="pres">
      <dgm:prSet presAssocID="{6B742F29-B9D4-413B-BD1E-DAE97524751B}" presName="text_2" presStyleLbl="node1" presStyleIdx="1" presStyleCnt="4">
        <dgm:presLayoutVars>
          <dgm:bulletEnabled val="1"/>
        </dgm:presLayoutVars>
      </dgm:prSet>
      <dgm:spPr/>
      <dgm:t>
        <a:bodyPr/>
        <a:lstStyle/>
        <a:p>
          <a:endParaRPr lang="en-US"/>
        </a:p>
      </dgm:t>
    </dgm:pt>
    <dgm:pt modelId="{11513463-F413-4E5E-B3A3-F28711D1196F}" type="pres">
      <dgm:prSet presAssocID="{6B742F29-B9D4-413B-BD1E-DAE97524751B}" presName="accent_2" presStyleCnt="0"/>
      <dgm:spPr/>
    </dgm:pt>
    <dgm:pt modelId="{53B52C74-90E2-4005-BC00-9B8B6C0CE81C}" type="pres">
      <dgm:prSet presAssocID="{6B742F29-B9D4-413B-BD1E-DAE97524751B}" presName="accentRepeatNode" presStyleLbl="solidFgAcc1" presStyleIdx="1" presStyleCnt="4"/>
      <dgm:spPr/>
    </dgm:pt>
    <dgm:pt modelId="{2BB9B70D-88D6-49D1-B5F7-2949C5648D01}" type="pres">
      <dgm:prSet presAssocID="{5CD04B9D-8E90-4978-B588-B79F127F072F}" presName="text_3" presStyleLbl="node1" presStyleIdx="2" presStyleCnt="4">
        <dgm:presLayoutVars>
          <dgm:bulletEnabled val="1"/>
        </dgm:presLayoutVars>
      </dgm:prSet>
      <dgm:spPr/>
      <dgm:t>
        <a:bodyPr/>
        <a:lstStyle/>
        <a:p>
          <a:endParaRPr lang="en-US"/>
        </a:p>
      </dgm:t>
    </dgm:pt>
    <dgm:pt modelId="{21ADC530-6773-4CC9-8FA0-162C9639D615}" type="pres">
      <dgm:prSet presAssocID="{5CD04B9D-8E90-4978-B588-B79F127F072F}" presName="accent_3" presStyleCnt="0"/>
      <dgm:spPr/>
    </dgm:pt>
    <dgm:pt modelId="{823FF161-739B-4859-8082-8A752C251509}" type="pres">
      <dgm:prSet presAssocID="{5CD04B9D-8E90-4978-B588-B79F127F072F}" presName="accentRepeatNode" presStyleLbl="solidFgAcc1" presStyleIdx="2" presStyleCnt="4"/>
      <dgm:spPr/>
    </dgm:pt>
    <dgm:pt modelId="{BEA6FBC6-83D3-4CDB-9FD2-7F813C07B490}" type="pres">
      <dgm:prSet presAssocID="{44B8CC69-6136-4279-8FE7-DD2928E734D4}" presName="text_4" presStyleLbl="node1" presStyleIdx="3" presStyleCnt="4">
        <dgm:presLayoutVars>
          <dgm:bulletEnabled val="1"/>
        </dgm:presLayoutVars>
      </dgm:prSet>
      <dgm:spPr/>
      <dgm:t>
        <a:bodyPr/>
        <a:lstStyle/>
        <a:p>
          <a:endParaRPr lang="en-US"/>
        </a:p>
      </dgm:t>
    </dgm:pt>
    <dgm:pt modelId="{F0C9126F-D6C3-473D-810F-D11B2B849261}" type="pres">
      <dgm:prSet presAssocID="{44B8CC69-6136-4279-8FE7-DD2928E734D4}" presName="accent_4" presStyleCnt="0"/>
      <dgm:spPr/>
    </dgm:pt>
    <dgm:pt modelId="{6655582B-70CD-4364-9853-73706624E5ED}" type="pres">
      <dgm:prSet presAssocID="{44B8CC69-6136-4279-8FE7-DD2928E734D4}" presName="accentRepeatNode" presStyleLbl="solidFgAcc1" presStyleIdx="3" presStyleCnt="4"/>
      <dgm:spPr/>
    </dgm:pt>
  </dgm:ptLst>
  <dgm:cxnLst>
    <dgm:cxn modelId="{B1E38EEF-1BC1-42F0-A8FE-CC76440C7DF8}" srcId="{A4E2FAA0-7FFE-4945-A7E6-0A921ED51C8C}" destId="{44B8CC69-6136-4279-8FE7-DD2928E734D4}" srcOrd="3" destOrd="0" parTransId="{4F2C8758-99AC-48C8-8A0B-1C3B8882A6AC}" sibTransId="{04A07846-AD5A-4163-802A-7EC295049BB7}"/>
    <dgm:cxn modelId="{E0D7B338-DC9B-47C5-B41E-48AAA297ACE8}" type="presOf" srcId="{EF004511-F30B-4B2D-8B2B-10FB71E8F7EE}" destId="{4FAD4C1F-3769-403B-84A6-E6CDB6E07381}" srcOrd="0" destOrd="0" presId="urn:microsoft.com/office/officeart/2008/layout/VerticalCurvedList"/>
    <dgm:cxn modelId="{49E89537-0B19-4CD4-B7B8-5B000412F5DE}" srcId="{A4E2FAA0-7FFE-4945-A7E6-0A921ED51C8C}" destId="{5CD04B9D-8E90-4978-B588-B79F127F072F}" srcOrd="2" destOrd="0" parTransId="{69E1E456-A26D-4220-BA82-910128ED5A1C}" sibTransId="{1CE18CA5-1EB8-4A96-A4E0-9B8C84AEB5F6}"/>
    <dgm:cxn modelId="{B3DBD9EB-4557-4341-AA20-BE2482EFB7D9}" type="presOf" srcId="{6B742F29-B9D4-413B-BD1E-DAE97524751B}" destId="{A4026969-1F9D-4228-82E3-DDE078A88909}" srcOrd="0" destOrd="0" presId="urn:microsoft.com/office/officeart/2008/layout/VerticalCurvedList"/>
    <dgm:cxn modelId="{1ABE358D-55E3-4760-B9A1-38B99F926BAC}" type="presOf" srcId="{44B8CC69-6136-4279-8FE7-DD2928E734D4}" destId="{BEA6FBC6-83D3-4CDB-9FD2-7F813C07B490}" srcOrd="0" destOrd="0" presId="urn:microsoft.com/office/officeart/2008/layout/VerticalCurvedList"/>
    <dgm:cxn modelId="{122B4E1D-82DF-4509-9455-557C84A60D71}" type="presOf" srcId="{5CD04B9D-8E90-4978-B588-B79F127F072F}" destId="{2BB9B70D-88D6-49D1-B5F7-2949C5648D01}" srcOrd="0" destOrd="0" presId="urn:microsoft.com/office/officeart/2008/layout/VerticalCurvedList"/>
    <dgm:cxn modelId="{4E10E2E1-9688-402D-A4B1-C8C2AC0025D3}" srcId="{A4E2FAA0-7FFE-4945-A7E6-0A921ED51C8C}" destId="{6B742F29-B9D4-413B-BD1E-DAE97524751B}" srcOrd="1" destOrd="0" parTransId="{D26AEC42-7AF6-4223-93E5-7D9A26C874AF}" sibTransId="{59E2A96C-97A1-4662-B640-9C49CF018E44}"/>
    <dgm:cxn modelId="{9D660F8B-8458-49FB-AE81-4AB0536F2A91}" type="presOf" srcId="{A4E2FAA0-7FFE-4945-A7E6-0A921ED51C8C}" destId="{5AA1CB5F-7D42-47B6-B4D2-3DE6BF50B094}" srcOrd="0" destOrd="0" presId="urn:microsoft.com/office/officeart/2008/layout/VerticalCurvedList"/>
    <dgm:cxn modelId="{9E5F9D1D-3C32-4219-AB08-63446AA59EFE}" type="presOf" srcId="{4DDF22C2-20C2-4A0A-9917-EEC97EF4CC97}" destId="{AFBF8E4E-4B10-4D4B-8809-C8ECD9A55906}" srcOrd="0" destOrd="0" presId="urn:microsoft.com/office/officeart/2008/layout/VerticalCurvedList"/>
    <dgm:cxn modelId="{0844B261-BD78-41EF-9F61-62F22BAEF773}" srcId="{A4E2FAA0-7FFE-4945-A7E6-0A921ED51C8C}" destId="{EF004511-F30B-4B2D-8B2B-10FB71E8F7EE}" srcOrd="0" destOrd="0" parTransId="{C7A47922-0D28-4BF4-A32D-0D6BD5EC9657}" sibTransId="{4DDF22C2-20C2-4A0A-9917-EEC97EF4CC97}"/>
    <dgm:cxn modelId="{5E344D0C-8F0B-4AFF-A50C-903E5CC5166F}" type="presParOf" srcId="{5AA1CB5F-7D42-47B6-B4D2-3DE6BF50B094}" destId="{F554DDDB-872A-4DFE-A839-55F0D77728E5}" srcOrd="0" destOrd="0" presId="urn:microsoft.com/office/officeart/2008/layout/VerticalCurvedList"/>
    <dgm:cxn modelId="{E7684B35-2DB4-47B4-BC85-8606974794EF}" type="presParOf" srcId="{F554DDDB-872A-4DFE-A839-55F0D77728E5}" destId="{EA6A8580-D951-4EE8-BB79-3551BCD4B0D7}" srcOrd="0" destOrd="0" presId="urn:microsoft.com/office/officeart/2008/layout/VerticalCurvedList"/>
    <dgm:cxn modelId="{36D0C7A9-40C5-4BCA-95E8-26BF650C012A}" type="presParOf" srcId="{EA6A8580-D951-4EE8-BB79-3551BCD4B0D7}" destId="{412C13F3-BF4E-4DC6-AEB0-7C4F16762EA5}" srcOrd="0" destOrd="0" presId="urn:microsoft.com/office/officeart/2008/layout/VerticalCurvedList"/>
    <dgm:cxn modelId="{4A11C0C3-F195-4521-86F6-E724B80E9F27}" type="presParOf" srcId="{EA6A8580-D951-4EE8-BB79-3551BCD4B0D7}" destId="{AFBF8E4E-4B10-4D4B-8809-C8ECD9A55906}" srcOrd="1" destOrd="0" presId="urn:microsoft.com/office/officeart/2008/layout/VerticalCurvedList"/>
    <dgm:cxn modelId="{BF97BE58-7F3D-43D3-BCCD-34B9031D535E}" type="presParOf" srcId="{EA6A8580-D951-4EE8-BB79-3551BCD4B0D7}" destId="{F27A2496-DDFE-4761-BF9F-41B7B05744B7}" srcOrd="2" destOrd="0" presId="urn:microsoft.com/office/officeart/2008/layout/VerticalCurvedList"/>
    <dgm:cxn modelId="{F817C84B-B58D-4FF7-B16D-1900E0F35C2F}" type="presParOf" srcId="{EA6A8580-D951-4EE8-BB79-3551BCD4B0D7}" destId="{63D0046E-740C-4227-A171-16E240D47C87}" srcOrd="3" destOrd="0" presId="urn:microsoft.com/office/officeart/2008/layout/VerticalCurvedList"/>
    <dgm:cxn modelId="{31A3C9E6-6706-4109-9E40-C515E615E877}" type="presParOf" srcId="{F554DDDB-872A-4DFE-A839-55F0D77728E5}" destId="{4FAD4C1F-3769-403B-84A6-E6CDB6E07381}" srcOrd="1" destOrd="0" presId="urn:microsoft.com/office/officeart/2008/layout/VerticalCurvedList"/>
    <dgm:cxn modelId="{C8F5F06E-330C-4593-A6A6-72DFD04AA58A}" type="presParOf" srcId="{F554DDDB-872A-4DFE-A839-55F0D77728E5}" destId="{10718ED4-3DDC-4A27-AB5F-BAC280F74440}" srcOrd="2" destOrd="0" presId="urn:microsoft.com/office/officeart/2008/layout/VerticalCurvedList"/>
    <dgm:cxn modelId="{EDE4330E-1382-4624-A850-6B4DB6921E08}" type="presParOf" srcId="{10718ED4-3DDC-4A27-AB5F-BAC280F74440}" destId="{E1CF9C04-D9E0-4CDC-956D-2D0DBCF4A625}" srcOrd="0" destOrd="0" presId="urn:microsoft.com/office/officeart/2008/layout/VerticalCurvedList"/>
    <dgm:cxn modelId="{787046BF-8853-4578-9B91-0FECB51180AF}" type="presParOf" srcId="{F554DDDB-872A-4DFE-A839-55F0D77728E5}" destId="{A4026969-1F9D-4228-82E3-DDE078A88909}" srcOrd="3" destOrd="0" presId="urn:microsoft.com/office/officeart/2008/layout/VerticalCurvedList"/>
    <dgm:cxn modelId="{E7B1F582-BF11-40B9-96A1-878E2EDAF49F}" type="presParOf" srcId="{F554DDDB-872A-4DFE-A839-55F0D77728E5}" destId="{11513463-F413-4E5E-B3A3-F28711D1196F}" srcOrd="4" destOrd="0" presId="urn:microsoft.com/office/officeart/2008/layout/VerticalCurvedList"/>
    <dgm:cxn modelId="{E6D8107E-33A7-44CE-BAD5-63602DACAA76}" type="presParOf" srcId="{11513463-F413-4E5E-B3A3-F28711D1196F}" destId="{53B52C74-90E2-4005-BC00-9B8B6C0CE81C}" srcOrd="0" destOrd="0" presId="urn:microsoft.com/office/officeart/2008/layout/VerticalCurvedList"/>
    <dgm:cxn modelId="{9D058868-D046-413D-A997-9B3463880D65}" type="presParOf" srcId="{F554DDDB-872A-4DFE-A839-55F0D77728E5}" destId="{2BB9B70D-88D6-49D1-B5F7-2949C5648D01}" srcOrd="5" destOrd="0" presId="urn:microsoft.com/office/officeart/2008/layout/VerticalCurvedList"/>
    <dgm:cxn modelId="{90A5756F-AACE-4D1F-A99B-4469AB11F99D}" type="presParOf" srcId="{F554DDDB-872A-4DFE-A839-55F0D77728E5}" destId="{21ADC530-6773-4CC9-8FA0-162C9639D615}" srcOrd="6" destOrd="0" presId="urn:microsoft.com/office/officeart/2008/layout/VerticalCurvedList"/>
    <dgm:cxn modelId="{5F2DB08A-8DF5-4D54-ABBD-4DDDCE200EF4}" type="presParOf" srcId="{21ADC530-6773-4CC9-8FA0-162C9639D615}" destId="{823FF161-739B-4859-8082-8A752C251509}" srcOrd="0" destOrd="0" presId="urn:microsoft.com/office/officeart/2008/layout/VerticalCurvedList"/>
    <dgm:cxn modelId="{522C8B4D-E9D0-442E-93E8-52D994C295ED}" type="presParOf" srcId="{F554DDDB-872A-4DFE-A839-55F0D77728E5}" destId="{BEA6FBC6-83D3-4CDB-9FD2-7F813C07B490}" srcOrd="7" destOrd="0" presId="urn:microsoft.com/office/officeart/2008/layout/VerticalCurvedList"/>
    <dgm:cxn modelId="{E0AD9C37-825C-48CB-9A58-8034E5E584BC}" type="presParOf" srcId="{F554DDDB-872A-4DFE-A839-55F0D77728E5}" destId="{F0C9126F-D6C3-473D-810F-D11B2B849261}" srcOrd="8" destOrd="0" presId="urn:microsoft.com/office/officeart/2008/layout/VerticalCurvedList"/>
    <dgm:cxn modelId="{A435C9C1-4890-485E-9F60-69784A11B6B6}" type="presParOf" srcId="{F0C9126F-D6C3-473D-810F-D11B2B849261}" destId="{6655582B-70CD-4364-9853-73706624E5E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F9014E4C-08F8-47B0-B929-18037C3A8551}" type="doc">
      <dgm:prSet loTypeId="urn:microsoft.com/office/officeart/2011/layout/TabList" loCatId="list" qsTypeId="urn:microsoft.com/office/officeart/2005/8/quickstyle/simple1" qsCatId="simple" csTypeId="urn:microsoft.com/office/officeart/2005/8/colors/colorful3" csCatId="colorful" phldr="1"/>
      <dgm:spPr/>
      <dgm:t>
        <a:bodyPr/>
        <a:lstStyle/>
        <a:p>
          <a:endParaRPr lang="en-US"/>
        </a:p>
      </dgm:t>
    </dgm:pt>
    <dgm:pt modelId="{925A6CD6-769C-4F95-937C-BF85B30B2B35}">
      <dgm:prSet phldrT="[Text]" custT="1"/>
      <dgm:spPr/>
      <dgm:t>
        <a:bodyPr/>
        <a:lstStyle/>
        <a:p>
          <a:pPr algn="l"/>
          <a:r>
            <a:rPr lang="en-US" sz="3200" b="1" dirty="0" smtClean="0"/>
            <a:t>C</a:t>
          </a:r>
          <a:r>
            <a:rPr lang="en-US" sz="2700" dirty="0" smtClean="0"/>
            <a:t>ollaborate</a:t>
          </a:r>
          <a:endParaRPr lang="en-US" sz="2700" dirty="0"/>
        </a:p>
      </dgm:t>
    </dgm:pt>
    <dgm:pt modelId="{42AAFD76-62BF-45A8-A891-B0A10DBAB279}" type="parTrans" cxnId="{D8F6A165-DB82-46A9-A264-2A4AAB7400DA}">
      <dgm:prSet/>
      <dgm:spPr/>
      <dgm:t>
        <a:bodyPr/>
        <a:lstStyle/>
        <a:p>
          <a:endParaRPr lang="en-US"/>
        </a:p>
      </dgm:t>
    </dgm:pt>
    <dgm:pt modelId="{41948D71-FDEA-4A97-BC59-023AF287408B}" type="sibTrans" cxnId="{D8F6A165-DB82-46A9-A264-2A4AAB7400DA}">
      <dgm:prSet/>
      <dgm:spPr/>
      <dgm:t>
        <a:bodyPr/>
        <a:lstStyle/>
        <a:p>
          <a:endParaRPr lang="en-US"/>
        </a:p>
      </dgm:t>
    </dgm:pt>
    <dgm:pt modelId="{66A4154C-51C7-466A-AA7B-5AF621C0C855}">
      <dgm:prSet phldrT="[Text]" custT="1"/>
      <dgm:spPr/>
      <dgm:t>
        <a:bodyPr/>
        <a:lstStyle/>
        <a:p>
          <a:r>
            <a:rPr lang="en-US" sz="3200" dirty="0" smtClean="0"/>
            <a:t>Ideas are exchanged and at times challenged</a:t>
          </a:r>
          <a:endParaRPr lang="en-US" sz="3200" dirty="0"/>
        </a:p>
      </dgm:t>
    </dgm:pt>
    <dgm:pt modelId="{B2FB4546-476C-45C2-8A8F-8114454958A9}" type="parTrans" cxnId="{EAEB734A-0939-4443-97D1-E43CECE9AF58}">
      <dgm:prSet/>
      <dgm:spPr/>
      <dgm:t>
        <a:bodyPr/>
        <a:lstStyle/>
        <a:p>
          <a:endParaRPr lang="en-US"/>
        </a:p>
      </dgm:t>
    </dgm:pt>
    <dgm:pt modelId="{7B9803EE-1EE6-4CF4-AE7E-0819277500EA}" type="sibTrans" cxnId="{EAEB734A-0939-4443-97D1-E43CECE9AF58}">
      <dgm:prSet/>
      <dgm:spPr/>
      <dgm:t>
        <a:bodyPr/>
        <a:lstStyle/>
        <a:p>
          <a:endParaRPr lang="en-US"/>
        </a:p>
      </dgm:t>
    </dgm:pt>
    <dgm:pt modelId="{447E0B80-D827-45F7-8C13-93FB6D42BF6B}">
      <dgm:prSet phldrT="[Text]" custT="1"/>
      <dgm:spPr/>
      <dgm:t>
        <a:bodyPr/>
        <a:lstStyle/>
        <a:p>
          <a:r>
            <a:rPr lang="en-US" sz="3200" dirty="0" smtClean="0"/>
            <a:t>All members of the team are equal in value and contribution</a:t>
          </a:r>
          <a:endParaRPr lang="en-US" sz="3200" dirty="0"/>
        </a:p>
      </dgm:t>
    </dgm:pt>
    <dgm:pt modelId="{2DBF6972-F236-49F9-9970-093475215B94}" type="parTrans" cxnId="{DAC72D4B-0E71-4F8B-A24D-13E1F83C435B}">
      <dgm:prSet/>
      <dgm:spPr/>
      <dgm:t>
        <a:bodyPr/>
        <a:lstStyle/>
        <a:p>
          <a:endParaRPr lang="en-US"/>
        </a:p>
      </dgm:t>
    </dgm:pt>
    <dgm:pt modelId="{3219D620-8AF4-4D05-92A2-3DEDCAC468C2}" type="sibTrans" cxnId="{DAC72D4B-0E71-4F8B-A24D-13E1F83C435B}">
      <dgm:prSet/>
      <dgm:spPr/>
      <dgm:t>
        <a:bodyPr/>
        <a:lstStyle/>
        <a:p>
          <a:endParaRPr lang="en-US"/>
        </a:p>
      </dgm:t>
    </dgm:pt>
    <dgm:pt modelId="{8D387A82-D9AE-4C80-9D2A-E06766E3D49E}">
      <dgm:prSet phldrT="[Text]" custT="1"/>
      <dgm:spPr/>
      <dgm:t>
        <a:bodyPr/>
        <a:lstStyle/>
        <a:p>
          <a:pPr algn="l"/>
          <a:r>
            <a:rPr lang="en-US" sz="3200" b="1" dirty="0" smtClean="0"/>
            <a:t>A</a:t>
          </a:r>
          <a:r>
            <a:rPr lang="en-US" sz="2700" dirty="0" smtClean="0"/>
            <a:t>cknowledge</a:t>
          </a:r>
          <a:endParaRPr lang="en-US" sz="2700" dirty="0"/>
        </a:p>
      </dgm:t>
    </dgm:pt>
    <dgm:pt modelId="{3AE11F86-EB5C-43DB-A272-43173CF6BD71}" type="parTrans" cxnId="{740F16D3-88A5-4A20-B32D-9C3A36AB9B41}">
      <dgm:prSet/>
      <dgm:spPr/>
      <dgm:t>
        <a:bodyPr/>
        <a:lstStyle/>
        <a:p>
          <a:endParaRPr lang="en-US"/>
        </a:p>
      </dgm:t>
    </dgm:pt>
    <dgm:pt modelId="{43200D96-EA00-4E29-BCC6-6A528E4F5945}" type="sibTrans" cxnId="{740F16D3-88A5-4A20-B32D-9C3A36AB9B41}">
      <dgm:prSet/>
      <dgm:spPr/>
      <dgm:t>
        <a:bodyPr/>
        <a:lstStyle/>
        <a:p>
          <a:endParaRPr lang="en-US"/>
        </a:p>
      </dgm:t>
    </dgm:pt>
    <dgm:pt modelId="{F06550E8-AF2A-4F94-9452-2CA71753B46C}">
      <dgm:prSet phldrT="[Text]" custT="1"/>
      <dgm:spPr/>
      <dgm:t>
        <a:bodyPr/>
        <a:lstStyle/>
        <a:p>
          <a:r>
            <a:rPr lang="en-US" sz="3200" dirty="0" smtClean="0"/>
            <a:t>Acknowledge each other’s value</a:t>
          </a:r>
          <a:endParaRPr lang="en-US" sz="3200" dirty="0"/>
        </a:p>
      </dgm:t>
    </dgm:pt>
    <dgm:pt modelId="{96EADFE8-C365-43DF-B378-E95804C12B0D}" type="parTrans" cxnId="{1CC99C8C-54CC-42F3-A03B-B1E4C59B07F0}">
      <dgm:prSet/>
      <dgm:spPr/>
      <dgm:t>
        <a:bodyPr/>
        <a:lstStyle/>
        <a:p>
          <a:endParaRPr lang="en-US"/>
        </a:p>
      </dgm:t>
    </dgm:pt>
    <dgm:pt modelId="{FC85C172-8192-4E61-8A61-54C2D5DE5F0F}" type="sibTrans" cxnId="{1CC99C8C-54CC-42F3-A03B-B1E4C59B07F0}">
      <dgm:prSet/>
      <dgm:spPr/>
      <dgm:t>
        <a:bodyPr/>
        <a:lstStyle/>
        <a:p>
          <a:endParaRPr lang="en-US"/>
        </a:p>
      </dgm:t>
    </dgm:pt>
    <dgm:pt modelId="{46871ADF-A530-4367-98AF-5651DCB98707}">
      <dgm:prSet phldrT="[Text]" custT="1"/>
      <dgm:spPr/>
      <dgm:t>
        <a:bodyPr/>
        <a:lstStyle/>
        <a:p>
          <a:pPr algn="l"/>
          <a:r>
            <a:rPr lang="en-US" sz="3200" b="1" dirty="0" smtClean="0"/>
            <a:t>R</a:t>
          </a:r>
          <a:r>
            <a:rPr lang="en-US" sz="2700" dirty="0" smtClean="0"/>
            <a:t>espect</a:t>
          </a:r>
          <a:endParaRPr lang="en-US" sz="2700" dirty="0"/>
        </a:p>
      </dgm:t>
    </dgm:pt>
    <dgm:pt modelId="{31BA1B52-0DFD-4D28-AAFB-4EB87C67F9CE}" type="parTrans" cxnId="{4B21D6DD-5CF8-4EA5-810F-0C71F696CCCB}">
      <dgm:prSet/>
      <dgm:spPr/>
      <dgm:t>
        <a:bodyPr/>
        <a:lstStyle/>
        <a:p>
          <a:endParaRPr lang="en-US"/>
        </a:p>
      </dgm:t>
    </dgm:pt>
    <dgm:pt modelId="{6F726E1C-9C52-48F8-B5A6-202F2463DC07}" type="sibTrans" cxnId="{4B21D6DD-5CF8-4EA5-810F-0C71F696CCCB}">
      <dgm:prSet/>
      <dgm:spPr/>
      <dgm:t>
        <a:bodyPr/>
        <a:lstStyle/>
        <a:p>
          <a:endParaRPr lang="en-US"/>
        </a:p>
      </dgm:t>
    </dgm:pt>
    <dgm:pt modelId="{92D21585-6991-4959-AC2A-6EDEF57A2050}">
      <dgm:prSet phldrT="[Text]" custT="1"/>
      <dgm:spPr/>
      <dgm:t>
        <a:bodyPr/>
        <a:lstStyle/>
        <a:p>
          <a:r>
            <a:rPr lang="en-US" sz="3200" dirty="0" smtClean="0"/>
            <a:t>Set the correct expectations on respect</a:t>
          </a:r>
          <a:endParaRPr lang="en-US" sz="3200" dirty="0"/>
        </a:p>
      </dgm:t>
    </dgm:pt>
    <dgm:pt modelId="{90039F07-2F5F-4FFF-98DC-45D060DCBB1F}" type="parTrans" cxnId="{56677DA2-FF22-4F7C-9F14-DCA45D93D98B}">
      <dgm:prSet/>
      <dgm:spPr/>
      <dgm:t>
        <a:bodyPr/>
        <a:lstStyle/>
        <a:p>
          <a:endParaRPr lang="en-US"/>
        </a:p>
      </dgm:t>
    </dgm:pt>
    <dgm:pt modelId="{A1585CBA-CDFF-4923-9F7F-FF36C8A377A7}" type="sibTrans" cxnId="{56677DA2-FF22-4F7C-9F14-DCA45D93D98B}">
      <dgm:prSet/>
      <dgm:spPr/>
      <dgm:t>
        <a:bodyPr/>
        <a:lstStyle/>
        <a:p>
          <a:endParaRPr lang="en-US"/>
        </a:p>
      </dgm:t>
    </dgm:pt>
    <dgm:pt modelId="{453DAA8B-0156-4159-80FE-9600DBDE0527}">
      <dgm:prSet phldrT="[Text]" custT="1"/>
      <dgm:spPr/>
      <dgm:t>
        <a:bodyPr/>
        <a:lstStyle/>
        <a:p>
          <a:pPr algn="l"/>
          <a:r>
            <a:rPr lang="en-US" sz="3200" b="1" dirty="0" smtClean="0"/>
            <a:t>E</a:t>
          </a:r>
          <a:r>
            <a:rPr lang="en-US" sz="2700" dirty="0" smtClean="0"/>
            <a:t>qual</a:t>
          </a:r>
          <a:endParaRPr lang="en-US" sz="2700" dirty="0"/>
        </a:p>
      </dgm:t>
    </dgm:pt>
    <dgm:pt modelId="{7E58DA17-DE2D-482F-8EB3-725BE1BA9C65}" type="parTrans" cxnId="{7BA6C05F-AA38-4994-B3C7-78C826F5EE6F}">
      <dgm:prSet/>
      <dgm:spPr/>
      <dgm:t>
        <a:bodyPr/>
        <a:lstStyle/>
        <a:p>
          <a:endParaRPr lang="en-US"/>
        </a:p>
      </dgm:t>
    </dgm:pt>
    <dgm:pt modelId="{41933CA6-19E1-47F1-BF4F-D8DB11424ED2}" type="sibTrans" cxnId="{7BA6C05F-AA38-4994-B3C7-78C826F5EE6F}">
      <dgm:prSet/>
      <dgm:spPr/>
      <dgm:t>
        <a:bodyPr/>
        <a:lstStyle/>
        <a:p>
          <a:endParaRPr lang="en-US"/>
        </a:p>
      </dgm:t>
    </dgm:pt>
    <dgm:pt modelId="{1B73C312-A389-4308-81AA-3247E23B0B56}" type="pres">
      <dgm:prSet presAssocID="{F9014E4C-08F8-47B0-B929-18037C3A8551}" presName="Name0" presStyleCnt="0">
        <dgm:presLayoutVars>
          <dgm:chMax/>
          <dgm:chPref val="3"/>
          <dgm:dir/>
          <dgm:animOne val="branch"/>
          <dgm:animLvl val="lvl"/>
        </dgm:presLayoutVars>
      </dgm:prSet>
      <dgm:spPr/>
      <dgm:t>
        <a:bodyPr/>
        <a:lstStyle/>
        <a:p>
          <a:endParaRPr lang="en-US"/>
        </a:p>
      </dgm:t>
    </dgm:pt>
    <dgm:pt modelId="{3EB75B40-E40B-485B-9272-1AD1F34074A2}" type="pres">
      <dgm:prSet presAssocID="{925A6CD6-769C-4F95-937C-BF85B30B2B35}" presName="composite" presStyleCnt="0"/>
      <dgm:spPr/>
    </dgm:pt>
    <dgm:pt modelId="{502AD0B2-1326-4F3A-8EFE-9B1DAA9E34F5}" type="pres">
      <dgm:prSet presAssocID="{925A6CD6-769C-4F95-937C-BF85B30B2B35}" presName="FirstChild" presStyleLbl="revTx" presStyleIdx="0" presStyleCnt="4" custScaleX="90909" custLinFactNeighborX="1013">
        <dgm:presLayoutVars>
          <dgm:chMax val="0"/>
          <dgm:chPref val="0"/>
          <dgm:bulletEnabled val="1"/>
        </dgm:presLayoutVars>
      </dgm:prSet>
      <dgm:spPr/>
      <dgm:t>
        <a:bodyPr/>
        <a:lstStyle/>
        <a:p>
          <a:endParaRPr lang="en-US"/>
        </a:p>
      </dgm:t>
    </dgm:pt>
    <dgm:pt modelId="{3CBE9A08-0C99-49E1-8B21-2946EBCDC422}" type="pres">
      <dgm:prSet presAssocID="{925A6CD6-769C-4F95-937C-BF85B30B2B35}" presName="Parent" presStyleLbl="alignNode1" presStyleIdx="0" presStyleCnt="4">
        <dgm:presLayoutVars>
          <dgm:chMax val="3"/>
          <dgm:chPref val="3"/>
          <dgm:bulletEnabled val="1"/>
        </dgm:presLayoutVars>
      </dgm:prSet>
      <dgm:spPr/>
      <dgm:t>
        <a:bodyPr/>
        <a:lstStyle/>
        <a:p>
          <a:endParaRPr lang="en-US"/>
        </a:p>
      </dgm:t>
    </dgm:pt>
    <dgm:pt modelId="{AE09252A-BAB6-47E6-9EC9-988336D4EF56}" type="pres">
      <dgm:prSet presAssocID="{925A6CD6-769C-4F95-937C-BF85B30B2B35}" presName="Accent" presStyleLbl="parChTrans1D1" presStyleIdx="0" presStyleCnt="4"/>
      <dgm:spPr/>
    </dgm:pt>
    <dgm:pt modelId="{9E9B3ECE-0A4A-4344-A22D-D5D9B207B97B}" type="pres">
      <dgm:prSet presAssocID="{41948D71-FDEA-4A97-BC59-023AF287408B}" presName="sibTrans" presStyleCnt="0"/>
      <dgm:spPr/>
    </dgm:pt>
    <dgm:pt modelId="{A7CD77B2-4497-4D0C-9A44-844A92BEC56A}" type="pres">
      <dgm:prSet presAssocID="{8D387A82-D9AE-4C80-9D2A-E06766E3D49E}" presName="composite" presStyleCnt="0"/>
      <dgm:spPr/>
    </dgm:pt>
    <dgm:pt modelId="{4215DD42-0D93-4AFE-B913-E5882129C474}" type="pres">
      <dgm:prSet presAssocID="{8D387A82-D9AE-4C80-9D2A-E06766E3D49E}" presName="FirstChild" presStyleLbl="revTx" presStyleIdx="1" presStyleCnt="4" custScaleX="90909" custLinFactNeighborX="1013">
        <dgm:presLayoutVars>
          <dgm:chMax val="0"/>
          <dgm:chPref val="0"/>
          <dgm:bulletEnabled val="1"/>
        </dgm:presLayoutVars>
      </dgm:prSet>
      <dgm:spPr/>
      <dgm:t>
        <a:bodyPr/>
        <a:lstStyle/>
        <a:p>
          <a:endParaRPr lang="en-US"/>
        </a:p>
      </dgm:t>
    </dgm:pt>
    <dgm:pt modelId="{20FA7656-2D22-4DC1-BF20-22BE3041C5C7}" type="pres">
      <dgm:prSet presAssocID="{8D387A82-D9AE-4C80-9D2A-E06766E3D49E}" presName="Parent" presStyleLbl="alignNode1" presStyleIdx="1" presStyleCnt="4">
        <dgm:presLayoutVars>
          <dgm:chMax val="3"/>
          <dgm:chPref val="3"/>
          <dgm:bulletEnabled val="1"/>
        </dgm:presLayoutVars>
      </dgm:prSet>
      <dgm:spPr/>
      <dgm:t>
        <a:bodyPr/>
        <a:lstStyle/>
        <a:p>
          <a:endParaRPr lang="en-US"/>
        </a:p>
      </dgm:t>
    </dgm:pt>
    <dgm:pt modelId="{F53D14A1-0011-4F00-BDA5-C18358183D43}" type="pres">
      <dgm:prSet presAssocID="{8D387A82-D9AE-4C80-9D2A-E06766E3D49E}" presName="Accent" presStyleLbl="parChTrans1D1" presStyleIdx="1" presStyleCnt="4"/>
      <dgm:spPr/>
    </dgm:pt>
    <dgm:pt modelId="{2DE24230-DC14-4C80-9C78-418CE3560624}" type="pres">
      <dgm:prSet presAssocID="{43200D96-EA00-4E29-BCC6-6A528E4F5945}" presName="sibTrans" presStyleCnt="0"/>
      <dgm:spPr/>
    </dgm:pt>
    <dgm:pt modelId="{AFDC8CD5-1A96-4CC7-BF54-EB47FFBF3904}" type="pres">
      <dgm:prSet presAssocID="{46871ADF-A530-4367-98AF-5651DCB98707}" presName="composite" presStyleCnt="0"/>
      <dgm:spPr/>
    </dgm:pt>
    <dgm:pt modelId="{D06FFD2C-7580-48E8-BBCF-FA767105A584}" type="pres">
      <dgm:prSet presAssocID="{46871ADF-A530-4367-98AF-5651DCB98707}" presName="FirstChild" presStyleLbl="revTx" presStyleIdx="2" presStyleCnt="4" custScaleX="90909">
        <dgm:presLayoutVars>
          <dgm:chMax val="0"/>
          <dgm:chPref val="0"/>
          <dgm:bulletEnabled val="1"/>
        </dgm:presLayoutVars>
      </dgm:prSet>
      <dgm:spPr/>
      <dgm:t>
        <a:bodyPr/>
        <a:lstStyle/>
        <a:p>
          <a:endParaRPr lang="en-US"/>
        </a:p>
      </dgm:t>
    </dgm:pt>
    <dgm:pt modelId="{E108ED47-604D-429E-A1BF-0F7936741D10}" type="pres">
      <dgm:prSet presAssocID="{46871ADF-A530-4367-98AF-5651DCB98707}" presName="Parent" presStyleLbl="alignNode1" presStyleIdx="2" presStyleCnt="4">
        <dgm:presLayoutVars>
          <dgm:chMax val="3"/>
          <dgm:chPref val="3"/>
          <dgm:bulletEnabled val="1"/>
        </dgm:presLayoutVars>
      </dgm:prSet>
      <dgm:spPr/>
      <dgm:t>
        <a:bodyPr/>
        <a:lstStyle/>
        <a:p>
          <a:endParaRPr lang="en-US"/>
        </a:p>
      </dgm:t>
    </dgm:pt>
    <dgm:pt modelId="{63FB2BD8-EDB1-4546-8A65-8AC97D22A517}" type="pres">
      <dgm:prSet presAssocID="{46871ADF-A530-4367-98AF-5651DCB98707}" presName="Accent" presStyleLbl="parChTrans1D1" presStyleIdx="2" presStyleCnt="4"/>
      <dgm:spPr/>
    </dgm:pt>
    <dgm:pt modelId="{9D6B4302-DFB3-49A5-92B8-E6A72457AC79}" type="pres">
      <dgm:prSet presAssocID="{6F726E1C-9C52-48F8-B5A6-202F2463DC07}" presName="sibTrans" presStyleCnt="0"/>
      <dgm:spPr/>
    </dgm:pt>
    <dgm:pt modelId="{A35CD429-412F-4E02-A418-3E01D4B45BEB}" type="pres">
      <dgm:prSet presAssocID="{453DAA8B-0156-4159-80FE-9600DBDE0527}" presName="composite" presStyleCnt="0"/>
      <dgm:spPr/>
    </dgm:pt>
    <dgm:pt modelId="{C990CD5E-B66B-41EF-AAD6-58C2FCDDE65E}" type="pres">
      <dgm:prSet presAssocID="{453DAA8B-0156-4159-80FE-9600DBDE0527}" presName="FirstChild" presStyleLbl="revTx" presStyleIdx="3" presStyleCnt="4" custScaleX="90909">
        <dgm:presLayoutVars>
          <dgm:chMax val="0"/>
          <dgm:chPref val="0"/>
          <dgm:bulletEnabled val="1"/>
        </dgm:presLayoutVars>
      </dgm:prSet>
      <dgm:spPr/>
      <dgm:t>
        <a:bodyPr/>
        <a:lstStyle/>
        <a:p>
          <a:endParaRPr lang="en-US"/>
        </a:p>
      </dgm:t>
    </dgm:pt>
    <dgm:pt modelId="{3047C8DB-A37B-4D2E-9E2C-203E2C5DCD93}" type="pres">
      <dgm:prSet presAssocID="{453DAA8B-0156-4159-80FE-9600DBDE0527}" presName="Parent" presStyleLbl="alignNode1" presStyleIdx="3" presStyleCnt="4">
        <dgm:presLayoutVars>
          <dgm:chMax val="3"/>
          <dgm:chPref val="3"/>
          <dgm:bulletEnabled val="1"/>
        </dgm:presLayoutVars>
      </dgm:prSet>
      <dgm:spPr/>
      <dgm:t>
        <a:bodyPr/>
        <a:lstStyle/>
        <a:p>
          <a:endParaRPr lang="en-US"/>
        </a:p>
      </dgm:t>
    </dgm:pt>
    <dgm:pt modelId="{88E0C4A0-A96D-4BB5-B283-80766FCB0CBF}" type="pres">
      <dgm:prSet presAssocID="{453DAA8B-0156-4159-80FE-9600DBDE0527}" presName="Accent" presStyleLbl="parChTrans1D1" presStyleIdx="3" presStyleCnt="4"/>
      <dgm:spPr/>
    </dgm:pt>
  </dgm:ptLst>
  <dgm:cxnLst>
    <dgm:cxn modelId="{7BA6C05F-AA38-4994-B3C7-78C826F5EE6F}" srcId="{F9014E4C-08F8-47B0-B929-18037C3A8551}" destId="{453DAA8B-0156-4159-80FE-9600DBDE0527}" srcOrd="3" destOrd="0" parTransId="{7E58DA17-DE2D-482F-8EB3-725BE1BA9C65}" sibTransId="{41933CA6-19E1-47F1-BF4F-D8DB11424ED2}"/>
    <dgm:cxn modelId="{71B28A29-6486-4C92-B012-B6ACAD19EDEB}" type="presOf" srcId="{92D21585-6991-4959-AC2A-6EDEF57A2050}" destId="{D06FFD2C-7580-48E8-BBCF-FA767105A584}" srcOrd="0" destOrd="0" presId="urn:microsoft.com/office/officeart/2011/layout/TabList"/>
    <dgm:cxn modelId="{BBCAE1FD-E31D-4058-9EFC-7FE410DAC349}" type="presOf" srcId="{F06550E8-AF2A-4F94-9452-2CA71753B46C}" destId="{4215DD42-0D93-4AFE-B913-E5882129C474}" srcOrd="0" destOrd="0" presId="urn:microsoft.com/office/officeart/2011/layout/TabList"/>
    <dgm:cxn modelId="{1CC99C8C-54CC-42F3-A03B-B1E4C59B07F0}" srcId="{8D387A82-D9AE-4C80-9D2A-E06766E3D49E}" destId="{F06550E8-AF2A-4F94-9452-2CA71753B46C}" srcOrd="0" destOrd="0" parTransId="{96EADFE8-C365-43DF-B378-E95804C12B0D}" sibTransId="{FC85C172-8192-4E61-8A61-54C2D5DE5F0F}"/>
    <dgm:cxn modelId="{69E93126-DAB3-4E69-91D9-E08B2221485F}" type="presOf" srcId="{8D387A82-D9AE-4C80-9D2A-E06766E3D49E}" destId="{20FA7656-2D22-4DC1-BF20-22BE3041C5C7}" srcOrd="0" destOrd="0" presId="urn:microsoft.com/office/officeart/2011/layout/TabList"/>
    <dgm:cxn modelId="{56677DA2-FF22-4F7C-9F14-DCA45D93D98B}" srcId="{46871ADF-A530-4367-98AF-5651DCB98707}" destId="{92D21585-6991-4959-AC2A-6EDEF57A2050}" srcOrd="0" destOrd="0" parTransId="{90039F07-2F5F-4FFF-98DC-45D060DCBB1F}" sibTransId="{A1585CBA-CDFF-4923-9F7F-FF36C8A377A7}"/>
    <dgm:cxn modelId="{DAC72D4B-0E71-4F8B-A24D-13E1F83C435B}" srcId="{453DAA8B-0156-4159-80FE-9600DBDE0527}" destId="{447E0B80-D827-45F7-8C13-93FB6D42BF6B}" srcOrd="0" destOrd="0" parTransId="{2DBF6972-F236-49F9-9970-093475215B94}" sibTransId="{3219D620-8AF4-4D05-92A2-3DEDCAC468C2}"/>
    <dgm:cxn modelId="{F83E5015-4096-4B25-A488-DDFAB876762F}" type="presOf" srcId="{447E0B80-D827-45F7-8C13-93FB6D42BF6B}" destId="{C990CD5E-B66B-41EF-AAD6-58C2FCDDE65E}" srcOrd="0" destOrd="0" presId="urn:microsoft.com/office/officeart/2011/layout/TabList"/>
    <dgm:cxn modelId="{EAEB734A-0939-4443-97D1-E43CECE9AF58}" srcId="{925A6CD6-769C-4F95-937C-BF85B30B2B35}" destId="{66A4154C-51C7-466A-AA7B-5AF621C0C855}" srcOrd="0" destOrd="0" parTransId="{B2FB4546-476C-45C2-8A8F-8114454958A9}" sibTransId="{7B9803EE-1EE6-4CF4-AE7E-0819277500EA}"/>
    <dgm:cxn modelId="{0E7C12F1-E902-49F9-945A-75DB52EFBAC1}" type="presOf" srcId="{46871ADF-A530-4367-98AF-5651DCB98707}" destId="{E108ED47-604D-429E-A1BF-0F7936741D10}" srcOrd="0" destOrd="0" presId="urn:microsoft.com/office/officeart/2011/layout/TabList"/>
    <dgm:cxn modelId="{D8F6A165-DB82-46A9-A264-2A4AAB7400DA}" srcId="{F9014E4C-08F8-47B0-B929-18037C3A8551}" destId="{925A6CD6-769C-4F95-937C-BF85B30B2B35}" srcOrd="0" destOrd="0" parTransId="{42AAFD76-62BF-45A8-A891-B0A10DBAB279}" sibTransId="{41948D71-FDEA-4A97-BC59-023AF287408B}"/>
    <dgm:cxn modelId="{7C243B3E-28C3-441E-A6AD-C3296AAC6AD5}" type="presOf" srcId="{66A4154C-51C7-466A-AA7B-5AF621C0C855}" destId="{502AD0B2-1326-4F3A-8EFE-9B1DAA9E34F5}" srcOrd="0" destOrd="0" presId="urn:microsoft.com/office/officeart/2011/layout/TabList"/>
    <dgm:cxn modelId="{740F16D3-88A5-4A20-B32D-9C3A36AB9B41}" srcId="{F9014E4C-08F8-47B0-B929-18037C3A8551}" destId="{8D387A82-D9AE-4C80-9D2A-E06766E3D49E}" srcOrd="1" destOrd="0" parTransId="{3AE11F86-EB5C-43DB-A272-43173CF6BD71}" sibTransId="{43200D96-EA00-4E29-BCC6-6A528E4F5945}"/>
    <dgm:cxn modelId="{4B21D6DD-5CF8-4EA5-810F-0C71F696CCCB}" srcId="{F9014E4C-08F8-47B0-B929-18037C3A8551}" destId="{46871ADF-A530-4367-98AF-5651DCB98707}" srcOrd="2" destOrd="0" parTransId="{31BA1B52-0DFD-4D28-AAFB-4EB87C67F9CE}" sibTransId="{6F726E1C-9C52-48F8-B5A6-202F2463DC07}"/>
    <dgm:cxn modelId="{8974EF53-2CD2-40EB-AE1E-D4536721D348}" type="presOf" srcId="{925A6CD6-769C-4F95-937C-BF85B30B2B35}" destId="{3CBE9A08-0C99-49E1-8B21-2946EBCDC422}" srcOrd="0" destOrd="0" presId="urn:microsoft.com/office/officeart/2011/layout/TabList"/>
    <dgm:cxn modelId="{5AA2D7FE-AACC-4BA0-A5F7-514D9DED83BB}" type="presOf" srcId="{F9014E4C-08F8-47B0-B929-18037C3A8551}" destId="{1B73C312-A389-4308-81AA-3247E23B0B56}" srcOrd="0" destOrd="0" presId="urn:microsoft.com/office/officeart/2011/layout/TabList"/>
    <dgm:cxn modelId="{61098FF9-2B08-441D-81E1-9BCA4FD7EFA3}" type="presOf" srcId="{453DAA8B-0156-4159-80FE-9600DBDE0527}" destId="{3047C8DB-A37B-4D2E-9E2C-203E2C5DCD93}" srcOrd="0" destOrd="0" presId="urn:microsoft.com/office/officeart/2011/layout/TabList"/>
    <dgm:cxn modelId="{EAF39E95-D78D-41E0-9634-6AE9D52629E4}" type="presParOf" srcId="{1B73C312-A389-4308-81AA-3247E23B0B56}" destId="{3EB75B40-E40B-485B-9272-1AD1F34074A2}" srcOrd="0" destOrd="0" presId="urn:microsoft.com/office/officeart/2011/layout/TabList"/>
    <dgm:cxn modelId="{9A6D8E02-DACC-4885-8E34-B6435D9E9030}" type="presParOf" srcId="{3EB75B40-E40B-485B-9272-1AD1F34074A2}" destId="{502AD0B2-1326-4F3A-8EFE-9B1DAA9E34F5}" srcOrd="0" destOrd="0" presId="urn:microsoft.com/office/officeart/2011/layout/TabList"/>
    <dgm:cxn modelId="{895689FF-9996-46C7-A7D9-6F0AADB36F70}" type="presParOf" srcId="{3EB75B40-E40B-485B-9272-1AD1F34074A2}" destId="{3CBE9A08-0C99-49E1-8B21-2946EBCDC422}" srcOrd="1" destOrd="0" presId="urn:microsoft.com/office/officeart/2011/layout/TabList"/>
    <dgm:cxn modelId="{FD906202-6D76-49AA-8CC6-081E884A1027}" type="presParOf" srcId="{3EB75B40-E40B-485B-9272-1AD1F34074A2}" destId="{AE09252A-BAB6-47E6-9EC9-988336D4EF56}" srcOrd="2" destOrd="0" presId="urn:microsoft.com/office/officeart/2011/layout/TabList"/>
    <dgm:cxn modelId="{39B3259D-45CC-43AF-9EAC-990D9B39AA67}" type="presParOf" srcId="{1B73C312-A389-4308-81AA-3247E23B0B56}" destId="{9E9B3ECE-0A4A-4344-A22D-D5D9B207B97B}" srcOrd="1" destOrd="0" presId="urn:microsoft.com/office/officeart/2011/layout/TabList"/>
    <dgm:cxn modelId="{DF1130EC-4242-40B4-843E-07B250BCE4B4}" type="presParOf" srcId="{1B73C312-A389-4308-81AA-3247E23B0B56}" destId="{A7CD77B2-4497-4D0C-9A44-844A92BEC56A}" srcOrd="2" destOrd="0" presId="urn:microsoft.com/office/officeart/2011/layout/TabList"/>
    <dgm:cxn modelId="{24448656-37F0-4DCA-83E7-4D83E1F9B73E}" type="presParOf" srcId="{A7CD77B2-4497-4D0C-9A44-844A92BEC56A}" destId="{4215DD42-0D93-4AFE-B913-E5882129C474}" srcOrd="0" destOrd="0" presId="urn:microsoft.com/office/officeart/2011/layout/TabList"/>
    <dgm:cxn modelId="{B9D12E0B-EE61-4B27-8D1F-42D9EEAB90A1}" type="presParOf" srcId="{A7CD77B2-4497-4D0C-9A44-844A92BEC56A}" destId="{20FA7656-2D22-4DC1-BF20-22BE3041C5C7}" srcOrd="1" destOrd="0" presId="urn:microsoft.com/office/officeart/2011/layout/TabList"/>
    <dgm:cxn modelId="{014B67D0-3992-4D4A-8378-E8D73F31AA3D}" type="presParOf" srcId="{A7CD77B2-4497-4D0C-9A44-844A92BEC56A}" destId="{F53D14A1-0011-4F00-BDA5-C18358183D43}" srcOrd="2" destOrd="0" presId="urn:microsoft.com/office/officeart/2011/layout/TabList"/>
    <dgm:cxn modelId="{2DEA8451-4EFA-4696-9FE6-7A7E62C2020D}" type="presParOf" srcId="{1B73C312-A389-4308-81AA-3247E23B0B56}" destId="{2DE24230-DC14-4C80-9C78-418CE3560624}" srcOrd="3" destOrd="0" presId="urn:microsoft.com/office/officeart/2011/layout/TabList"/>
    <dgm:cxn modelId="{F871B5E4-D37A-4270-8F90-A4A3B50D9AFF}" type="presParOf" srcId="{1B73C312-A389-4308-81AA-3247E23B0B56}" destId="{AFDC8CD5-1A96-4CC7-BF54-EB47FFBF3904}" srcOrd="4" destOrd="0" presId="urn:microsoft.com/office/officeart/2011/layout/TabList"/>
    <dgm:cxn modelId="{A12BE0E5-4ECF-4758-8856-CDF5FB9300A3}" type="presParOf" srcId="{AFDC8CD5-1A96-4CC7-BF54-EB47FFBF3904}" destId="{D06FFD2C-7580-48E8-BBCF-FA767105A584}" srcOrd="0" destOrd="0" presId="urn:microsoft.com/office/officeart/2011/layout/TabList"/>
    <dgm:cxn modelId="{D27624CD-B28A-448D-891E-0B6DA3F81058}" type="presParOf" srcId="{AFDC8CD5-1A96-4CC7-BF54-EB47FFBF3904}" destId="{E108ED47-604D-429E-A1BF-0F7936741D10}" srcOrd="1" destOrd="0" presId="urn:microsoft.com/office/officeart/2011/layout/TabList"/>
    <dgm:cxn modelId="{13BFFA5C-747F-47F3-A961-6F8C89F2EE7C}" type="presParOf" srcId="{AFDC8CD5-1A96-4CC7-BF54-EB47FFBF3904}" destId="{63FB2BD8-EDB1-4546-8A65-8AC97D22A517}" srcOrd="2" destOrd="0" presId="urn:microsoft.com/office/officeart/2011/layout/TabList"/>
    <dgm:cxn modelId="{59D8BBFA-1695-4AB3-951C-717B0EC06750}" type="presParOf" srcId="{1B73C312-A389-4308-81AA-3247E23B0B56}" destId="{9D6B4302-DFB3-49A5-92B8-E6A72457AC79}" srcOrd="5" destOrd="0" presId="urn:microsoft.com/office/officeart/2011/layout/TabList"/>
    <dgm:cxn modelId="{7318317A-54E2-482B-A1B8-4DE3BF7609F6}" type="presParOf" srcId="{1B73C312-A389-4308-81AA-3247E23B0B56}" destId="{A35CD429-412F-4E02-A418-3E01D4B45BEB}" srcOrd="6" destOrd="0" presId="urn:microsoft.com/office/officeart/2011/layout/TabList"/>
    <dgm:cxn modelId="{72BEC2E1-E400-46FD-B917-D6B35C24C8A2}" type="presParOf" srcId="{A35CD429-412F-4E02-A418-3E01D4B45BEB}" destId="{C990CD5E-B66B-41EF-AAD6-58C2FCDDE65E}" srcOrd="0" destOrd="0" presId="urn:microsoft.com/office/officeart/2011/layout/TabList"/>
    <dgm:cxn modelId="{2D169D5C-5708-4C13-89F0-18981F3A8408}" type="presParOf" srcId="{A35CD429-412F-4E02-A418-3E01D4B45BEB}" destId="{3047C8DB-A37B-4D2E-9E2C-203E2C5DCD93}" srcOrd="1" destOrd="0" presId="urn:microsoft.com/office/officeart/2011/layout/TabList"/>
    <dgm:cxn modelId="{926068F3-FADC-4E86-857C-BD8D82FC37B4}" type="presParOf" srcId="{A35CD429-412F-4E02-A418-3E01D4B45BEB}" destId="{88E0C4A0-A96D-4BB5-B283-80766FCB0CBF}"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B6C8EDFF-E869-4E64-99C0-ED063D72BF0F}"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3DADE570-E55A-462A-AAC9-82DA9BD58952}">
      <dgm:prSet phldrT="[Text]"/>
      <dgm:spPr/>
      <dgm:t>
        <a:bodyPr/>
        <a:lstStyle/>
        <a:p>
          <a:r>
            <a:rPr lang="en-US" dirty="0" smtClean="0"/>
            <a:t>Determine a clear career goal</a:t>
          </a:r>
          <a:endParaRPr lang="en-US" dirty="0"/>
        </a:p>
      </dgm:t>
    </dgm:pt>
    <dgm:pt modelId="{F456B21B-EA19-4322-8AA3-59EFA7165018}" type="parTrans" cxnId="{00DFD55C-BB8E-4F45-AB33-A3FC1A24BA60}">
      <dgm:prSet/>
      <dgm:spPr/>
      <dgm:t>
        <a:bodyPr/>
        <a:lstStyle/>
        <a:p>
          <a:endParaRPr lang="en-US"/>
        </a:p>
      </dgm:t>
    </dgm:pt>
    <dgm:pt modelId="{6A566464-852B-4C66-8E28-62A5F9C74597}" type="sibTrans" cxnId="{00DFD55C-BB8E-4F45-AB33-A3FC1A24BA60}">
      <dgm:prSet/>
      <dgm:spPr/>
      <dgm:t>
        <a:bodyPr/>
        <a:lstStyle/>
        <a:p>
          <a:endParaRPr lang="en-US"/>
        </a:p>
      </dgm:t>
    </dgm:pt>
    <dgm:pt modelId="{52DE5890-3D4A-44C6-B9AF-442053C8BDF5}">
      <dgm:prSet phldrT="[Text]"/>
      <dgm:spPr/>
      <dgm:t>
        <a:bodyPr/>
        <a:lstStyle/>
        <a:p>
          <a:r>
            <a:rPr lang="en-US" dirty="0" smtClean="0"/>
            <a:t>Provide guidance</a:t>
          </a:r>
          <a:endParaRPr lang="en-US" dirty="0"/>
        </a:p>
      </dgm:t>
    </dgm:pt>
    <dgm:pt modelId="{F5EF3E31-798A-47BE-85A7-733FFEECCC1E}" type="parTrans" cxnId="{E370048A-681C-44D2-B62D-B86318DB7EB0}">
      <dgm:prSet/>
      <dgm:spPr/>
      <dgm:t>
        <a:bodyPr/>
        <a:lstStyle/>
        <a:p>
          <a:endParaRPr lang="en-US"/>
        </a:p>
      </dgm:t>
    </dgm:pt>
    <dgm:pt modelId="{F99F2854-F0EB-4EE9-992D-E727058F1111}" type="sibTrans" cxnId="{E370048A-681C-44D2-B62D-B86318DB7EB0}">
      <dgm:prSet/>
      <dgm:spPr/>
      <dgm:t>
        <a:bodyPr/>
        <a:lstStyle/>
        <a:p>
          <a:endParaRPr lang="en-US"/>
        </a:p>
      </dgm:t>
    </dgm:pt>
    <dgm:pt modelId="{619D6B1F-D366-43A5-BB88-289B4044FECA}">
      <dgm:prSet phldrT="[Text]"/>
      <dgm:spPr/>
      <dgm:t>
        <a:bodyPr/>
        <a:lstStyle/>
        <a:p>
          <a:r>
            <a:rPr lang="en-US" dirty="0" smtClean="0"/>
            <a:t>Consult with HR</a:t>
          </a:r>
          <a:endParaRPr lang="en-US" dirty="0"/>
        </a:p>
      </dgm:t>
    </dgm:pt>
    <dgm:pt modelId="{95813432-52FD-49F3-96A0-28628A72C09D}" type="parTrans" cxnId="{0FAE60FD-5325-4EF1-A136-5180BDFD820D}">
      <dgm:prSet/>
      <dgm:spPr/>
      <dgm:t>
        <a:bodyPr/>
        <a:lstStyle/>
        <a:p>
          <a:endParaRPr lang="en-US"/>
        </a:p>
      </dgm:t>
    </dgm:pt>
    <dgm:pt modelId="{C9F1C682-6FEC-4489-8F8E-CB3E2966D9BA}" type="sibTrans" cxnId="{0FAE60FD-5325-4EF1-A136-5180BDFD820D}">
      <dgm:prSet/>
      <dgm:spPr/>
      <dgm:t>
        <a:bodyPr/>
        <a:lstStyle/>
        <a:p>
          <a:endParaRPr lang="en-US"/>
        </a:p>
      </dgm:t>
    </dgm:pt>
    <dgm:pt modelId="{2AD59A6C-A88B-48C6-ABD1-D34CB8CA24CA}">
      <dgm:prSet phldrT="[Text]"/>
      <dgm:spPr/>
      <dgm:t>
        <a:bodyPr/>
        <a:lstStyle/>
        <a:p>
          <a:r>
            <a:rPr lang="en-US" dirty="0" smtClean="0"/>
            <a:t>Track progress</a:t>
          </a:r>
          <a:endParaRPr lang="en-US" dirty="0"/>
        </a:p>
      </dgm:t>
    </dgm:pt>
    <dgm:pt modelId="{79487401-1983-4C85-8333-D6726EEBCA51}" type="parTrans" cxnId="{0C7C1A9E-C9BD-4078-9C30-ACCD61539AE4}">
      <dgm:prSet/>
      <dgm:spPr/>
      <dgm:t>
        <a:bodyPr/>
        <a:lstStyle/>
        <a:p>
          <a:endParaRPr lang="en-US"/>
        </a:p>
      </dgm:t>
    </dgm:pt>
    <dgm:pt modelId="{5EE02B8B-5788-463D-A129-79018E175369}" type="sibTrans" cxnId="{0C7C1A9E-C9BD-4078-9C30-ACCD61539AE4}">
      <dgm:prSet/>
      <dgm:spPr/>
      <dgm:t>
        <a:bodyPr/>
        <a:lstStyle/>
        <a:p>
          <a:endParaRPr lang="en-US"/>
        </a:p>
      </dgm:t>
    </dgm:pt>
    <dgm:pt modelId="{B31B330B-2E6B-4C21-90CF-97C4F3EBE54E}" type="pres">
      <dgm:prSet presAssocID="{B6C8EDFF-E869-4E64-99C0-ED063D72BF0F}" presName="diagram" presStyleCnt="0">
        <dgm:presLayoutVars>
          <dgm:dir/>
          <dgm:resizeHandles val="exact"/>
        </dgm:presLayoutVars>
      </dgm:prSet>
      <dgm:spPr/>
      <dgm:t>
        <a:bodyPr/>
        <a:lstStyle/>
        <a:p>
          <a:endParaRPr lang="en-US"/>
        </a:p>
      </dgm:t>
    </dgm:pt>
    <dgm:pt modelId="{03C2761F-174F-4F18-A249-21B1727C4D6C}" type="pres">
      <dgm:prSet presAssocID="{3DADE570-E55A-462A-AAC9-82DA9BD58952}" presName="node" presStyleLbl="node1" presStyleIdx="0" presStyleCnt="4">
        <dgm:presLayoutVars>
          <dgm:bulletEnabled val="1"/>
        </dgm:presLayoutVars>
      </dgm:prSet>
      <dgm:spPr/>
      <dgm:t>
        <a:bodyPr/>
        <a:lstStyle/>
        <a:p>
          <a:endParaRPr lang="en-US"/>
        </a:p>
      </dgm:t>
    </dgm:pt>
    <dgm:pt modelId="{D95210B0-1F71-4629-8AE1-4BACEE4DA4C0}" type="pres">
      <dgm:prSet presAssocID="{6A566464-852B-4C66-8E28-62A5F9C74597}" presName="sibTrans" presStyleCnt="0"/>
      <dgm:spPr/>
    </dgm:pt>
    <dgm:pt modelId="{357DD04C-7054-4794-9827-9B945F066023}" type="pres">
      <dgm:prSet presAssocID="{52DE5890-3D4A-44C6-B9AF-442053C8BDF5}" presName="node" presStyleLbl="node1" presStyleIdx="1" presStyleCnt="4">
        <dgm:presLayoutVars>
          <dgm:bulletEnabled val="1"/>
        </dgm:presLayoutVars>
      </dgm:prSet>
      <dgm:spPr/>
      <dgm:t>
        <a:bodyPr/>
        <a:lstStyle/>
        <a:p>
          <a:endParaRPr lang="en-US"/>
        </a:p>
      </dgm:t>
    </dgm:pt>
    <dgm:pt modelId="{02F80111-1A03-41A5-97A4-9C2390A2D46C}" type="pres">
      <dgm:prSet presAssocID="{F99F2854-F0EB-4EE9-992D-E727058F1111}" presName="sibTrans" presStyleCnt="0"/>
      <dgm:spPr/>
    </dgm:pt>
    <dgm:pt modelId="{6F430331-C709-4DE9-94A9-5E21B6A94BBE}" type="pres">
      <dgm:prSet presAssocID="{619D6B1F-D366-43A5-BB88-289B4044FECA}" presName="node" presStyleLbl="node1" presStyleIdx="2" presStyleCnt="4">
        <dgm:presLayoutVars>
          <dgm:bulletEnabled val="1"/>
        </dgm:presLayoutVars>
      </dgm:prSet>
      <dgm:spPr/>
      <dgm:t>
        <a:bodyPr/>
        <a:lstStyle/>
        <a:p>
          <a:endParaRPr lang="en-US"/>
        </a:p>
      </dgm:t>
    </dgm:pt>
    <dgm:pt modelId="{410F05CC-3528-4CCE-A286-7C8EF1B58BFF}" type="pres">
      <dgm:prSet presAssocID="{C9F1C682-6FEC-4489-8F8E-CB3E2966D9BA}" presName="sibTrans" presStyleCnt="0"/>
      <dgm:spPr/>
    </dgm:pt>
    <dgm:pt modelId="{CB10042E-A8A7-44C0-ADCB-24CA9473D4FE}" type="pres">
      <dgm:prSet presAssocID="{2AD59A6C-A88B-48C6-ABD1-D34CB8CA24CA}" presName="node" presStyleLbl="node1" presStyleIdx="3" presStyleCnt="4">
        <dgm:presLayoutVars>
          <dgm:bulletEnabled val="1"/>
        </dgm:presLayoutVars>
      </dgm:prSet>
      <dgm:spPr/>
      <dgm:t>
        <a:bodyPr/>
        <a:lstStyle/>
        <a:p>
          <a:endParaRPr lang="en-US"/>
        </a:p>
      </dgm:t>
    </dgm:pt>
  </dgm:ptLst>
  <dgm:cxnLst>
    <dgm:cxn modelId="{067B77B7-09BF-45C9-9F1A-6D43A0CD34A9}" type="presOf" srcId="{3DADE570-E55A-462A-AAC9-82DA9BD58952}" destId="{03C2761F-174F-4F18-A249-21B1727C4D6C}" srcOrd="0" destOrd="0" presId="urn:microsoft.com/office/officeart/2005/8/layout/default"/>
    <dgm:cxn modelId="{9F36D010-86BE-42E8-A829-BDA44381EA23}" type="presOf" srcId="{B6C8EDFF-E869-4E64-99C0-ED063D72BF0F}" destId="{B31B330B-2E6B-4C21-90CF-97C4F3EBE54E}" srcOrd="0" destOrd="0" presId="urn:microsoft.com/office/officeart/2005/8/layout/default"/>
    <dgm:cxn modelId="{E370048A-681C-44D2-B62D-B86318DB7EB0}" srcId="{B6C8EDFF-E869-4E64-99C0-ED063D72BF0F}" destId="{52DE5890-3D4A-44C6-B9AF-442053C8BDF5}" srcOrd="1" destOrd="0" parTransId="{F5EF3E31-798A-47BE-85A7-733FFEECCC1E}" sibTransId="{F99F2854-F0EB-4EE9-992D-E727058F1111}"/>
    <dgm:cxn modelId="{7B91DFE6-78F6-4C23-A7C3-7181B40F00BE}" type="presOf" srcId="{619D6B1F-D366-43A5-BB88-289B4044FECA}" destId="{6F430331-C709-4DE9-94A9-5E21B6A94BBE}" srcOrd="0" destOrd="0" presId="urn:microsoft.com/office/officeart/2005/8/layout/default"/>
    <dgm:cxn modelId="{39C3710E-8585-4D25-80EF-AF174B06F56B}" type="presOf" srcId="{2AD59A6C-A88B-48C6-ABD1-D34CB8CA24CA}" destId="{CB10042E-A8A7-44C0-ADCB-24CA9473D4FE}" srcOrd="0" destOrd="0" presId="urn:microsoft.com/office/officeart/2005/8/layout/default"/>
    <dgm:cxn modelId="{6D41B795-9488-4A10-8A12-77603E1D067E}" type="presOf" srcId="{52DE5890-3D4A-44C6-B9AF-442053C8BDF5}" destId="{357DD04C-7054-4794-9827-9B945F066023}" srcOrd="0" destOrd="0" presId="urn:microsoft.com/office/officeart/2005/8/layout/default"/>
    <dgm:cxn modelId="{0C7C1A9E-C9BD-4078-9C30-ACCD61539AE4}" srcId="{B6C8EDFF-E869-4E64-99C0-ED063D72BF0F}" destId="{2AD59A6C-A88B-48C6-ABD1-D34CB8CA24CA}" srcOrd="3" destOrd="0" parTransId="{79487401-1983-4C85-8333-D6726EEBCA51}" sibTransId="{5EE02B8B-5788-463D-A129-79018E175369}"/>
    <dgm:cxn modelId="{0FAE60FD-5325-4EF1-A136-5180BDFD820D}" srcId="{B6C8EDFF-E869-4E64-99C0-ED063D72BF0F}" destId="{619D6B1F-D366-43A5-BB88-289B4044FECA}" srcOrd="2" destOrd="0" parTransId="{95813432-52FD-49F3-96A0-28628A72C09D}" sibTransId="{C9F1C682-6FEC-4489-8F8E-CB3E2966D9BA}"/>
    <dgm:cxn modelId="{00DFD55C-BB8E-4F45-AB33-A3FC1A24BA60}" srcId="{B6C8EDFF-E869-4E64-99C0-ED063D72BF0F}" destId="{3DADE570-E55A-462A-AAC9-82DA9BD58952}" srcOrd="0" destOrd="0" parTransId="{F456B21B-EA19-4322-8AA3-59EFA7165018}" sibTransId="{6A566464-852B-4C66-8E28-62A5F9C74597}"/>
    <dgm:cxn modelId="{FA612462-0EDE-454D-8A4C-829EF03006D7}" type="presParOf" srcId="{B31B330B-2E6B-4C21-90CF-97C4F3EBE54E}" destId="{03C2761F-174F-4F18-A249-21B1727C4D6C}" srcOrd="0" destOrd="0" presId="urn:microsoft.com/office/officeart/2005/8/layout/default"/>
    <dgm:cxn modelId="{B80ECA9A-326E-46F5-A5B8-271DEA02F235}" type="presParOf" srcId="{B31B330B-2E6B-4C21-90CF-97C4F3EBE54E}" destId="{D95210B0-1F71-4629-8AE1-4BACEE4DA4C0}" srcOrd="1" destOrd="0" presId="urn:microsoft.com/office/officeart/2005/8/layout/default"/>
    <dgm:cxn modelId="{15778A95-5A51-4F66-BE98-945B9071B97C}" type="presParOf" srcId="{B31B330B-2E6B-4C21-90CF-97C4F3EBE54E}" destId="{357DD04C-7054-4794-9827-9B945F066023}" srcOrd="2" destOrd="0" presId="urn:microsoft.com/office/officeart/2005/8/layout/default"/>
    <dgm:cxn modelId="{F3D16977-B4F9-4294-8217-0C8E32F5E009}" type="presParOf" srcId="{B31B330B-2E6B-4C21-90CF-97C4F3EBE54E}" destId="{02F80111-1A03-41A5-97A4-9C2390A2D46C}" srcOrd="3" destOrd="0" presId="urn:microsoft.com/office/officeart/2005/8/layout/default"/>
    <dgm:cxn modelId="{A70C7430-FD9F-4667-899D-616022112E28}" type="presParOf" srcId="{B31B330B-2E6B-4C21-90CF-97C4F3EBE54E}" destId="{6F430331-C709-4DE9-94A9-5E21B6A94BBE}" srcOrd="4" destOrd="0" presId="urn:microsoft.com/office/officeart/2005/8/layout/default"/>
    <dgm:cxn modelId="{43E56AA1-E38C-4557-B4BE-CFE23F6E9B57}" type="presParOf" srcId="{B31B330B-2E6B-4C21-90CF-97C4F3EBE54E}" destId="{410F05CC-3528-4CCE-A286-7C8EF1B58BFF}" srcOrd="5" destOrd="0" presId="urn:microsoft.com/office/officeart/2005/8/layout/default"/>
    <dgm:cxn modelId="{BAF906DA-A242-491C-9668-A4B53A35EC17}" type="presParOf" srcId="{B31B330B-2E6B-4C21-90CF-97C4F3EBE54E}" destId="{CB10042E-A8A7-44C0-ADCB-24CA9473D4FE}"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BE502B8C-FCE0-4D41-B316-1241AA194A2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AA4F309C-FAA9-4A8C-BB42-EED82E4DDE7A}">
      <dgm:prSet phldrT="[Text]"/>
      <dgm:spPr/>
      <dgm:t>
        <a:bodyPr/>
        <a:lstStyle/>
        <a:p>
          <a:r>
            <a:rPr lang="en-US" dirty="0" smtClean="0"/>
            <a:t>Juanita called Caleb, one of her younger employees, into her </a:t>
          </a:r>
          <a:endParaRPr lang="en-US" dirty="0"/>
        </a:p>
      </dgm:t>
    </dgm:pt>
    <dgm:pt modelId="{93DF6371-E8E1-4D54-9A60-245419C5829C}" type="parTrans" cxnId="{AB05AFF8-D1D5-4BB3-B8C9-00AEA806D9F9}">
      <dgm:prSet/>
      <dgm:spPr/>
      <dgm:t>
        <a:bodyPr/>
        <a:lstStyle/>
        <a:p>
          <a:endParaRPr lang="en-US"/>
        </a:p>
      </dgm:t>
    </dgm:pt>
    <dgm:pt modelId="{051876A3-D611-42CA-BF79-ACC63FE4EE2E}" type="sibTrans" cxnId="{AB05AFF8-D1D5-4BB3-B8C9-00AEA806D9F9}">
      <dgm:prSet/>
      <dgm:spPr/>
      <dgm:t>
        <a:bodyPr/>
        <a:lstStyle/>
        <a:p>
          <a:endParaRPr lang="en-US"/>
        </a:p>
      </dgm:t>
    </dgm:pt>
    <dgm:pt modelId="{C372D5C6-8FE6-4379-B41B-7A3E02BC2433}">
      <dgm:prSet phldrT="[Text]"/>
      <dgm:spPr/>
      <dgm:t>
        <a:bodyPr/>
        <a:lstStyle/>
        <a:p>
          <a:r>
            <a:rPr lang="en-US" dirty="0" smtClean="0"/>
            <a:t>He had seemed hostile towards Nancy</a:t>
          </a:r>
          <a:endParaRPr lang="en-US" dirty="0"/>
        </a:p>
      </dgm:t>
    </dgm:pt>
    <dgm:pt modelId="{3C7F2AEC-AFD3-40F6-8A26-2B53F7E7776C}" type="parTrans" cxnId="{14F01973-85B5-4CB6-9ECB-484FB467A874}">
      <dgm:prSet/>
      <dgm:spPr/>
      <dgm:t>
        <a:bodyPr/>
        <a:lstStyle/>
        <a:p>
          <a:endParaRPr lang="en-US"/>
        </a:p>
      </dgm:t>
    </dgm:pt>
    <dgm:pt modelId="{3B44064B-4CF5-49D3-AC9D-68DF19997291}" type="sibTrans" cxnId="{14F01973-85B5-4CB6-9ECB-484FB467A874}">
      <dgm:prSet/>
      <dgm:spPr/>
      <dgm:t>
        <a:bodyPr/>
        <a:lstStyle/>
        <a:p>
          <a:endParaRPr lang="en-US"/>
        </a:p>
      </dgm:t>
    </dgm:pt>
    <dgm:pt modelId="{4B2BE4DC-D46D-44AC-B25C-0EB5BBE38344}">
      <dgm:prSet phldrT="[Text]"/>
      <dgm:spPr/>
      <dgm:t>
        <a:bodyPr/>
        <a:lstStyle/>
        <a:p>
          <a:r>
            <a:rPr lang="en-US" dirty="0" smtClean="0"/>
            <a:t>Caleb said, “She’s always talking over top of me”</a:t>
          </a:r>
          <a:endParaRPr lang="en-US" dirty="0"/>
        </a:p>
      </dgm:t>
    </dgm:pt>
    <dgm:pt modelId="{77B91226-44C4-4487-85D3-17C5C26FDBF2}" type="parTrans" cxnId="{3A9EAE69-1316-4031-A5BC-54BE941CCE6C}">
      <dgm:prSet/>
      <dgm:spPr/>
      <dgm:t>
        <a:bodyPr/>
        <a:lstStyle/>
        <a:p>
          <a:endParaRPr lang="en-US"/>
        </a:p>
      </dgm:t>
    </dgm:pt>
    <dgm:pt modelId="{A779FBF2-3EEC-48BF-B0AA-DA805FA491F7}" type="sibTrans" cxnId="{3A9EAE69-1316-4031-A5BC-54BE941CCE6C}">
      <dgm:prSet/>
      <dgm:spPr/>
      <dgm:t>
        <a:bodyPr/>
        <a:lstStyle/>
        <a:p>
          <a:endParaRPr lang="en-US"/>
        </a:p>
      </dgm:t>
    </dgm:pt>
    <dgm:pt modelId="{69FEAB4F-CCF7-47F2-ADDC-B9E29100F41D}">
      <dgm:prSet phldrT="[Text]"/>
      <dgm:spPr/>
      <dgm:t>
        <a:bodyPr/>
        <a:lstStyle/>
        <a:p>
          <a:r>
            <a:rPr lang="en-US" dirty="0" smtClean="0"/>
            <a:t>Juanita coached Caleb to talk to Nancy about his issue</a:t>
          </a:r>
          <a:endParaRPr lang="en-US" dirty="0"/>
        </a:p>
      </dgm:t>
    </dgm:pt>
    <dgm:pt modelId="{121D19B5-A689-40D7-BD86-504A839DB4D1}" type="parTrans" cxnId="{C2AE08C9-ADA0-4E9A-BAB4-5AC5DEA6EAE5}">
      <dgm:prSet/>
      <dgm:spPr/>
      <dgm:t>
        <a:bodyPr/>
        <a:lstStyle/>
        <a:p>
          <a:endParaRPr lang="en-US"/>
        </a:p>
      </dgm:t>
    </dgm:pt>
    <dgm:pt modelId="{B410C94D-0CAE-4EAA-8738-D3E7329AD673}" type="sibTrans" cxnId="{C2AE08C9-ADA0-4E9A-BAB4-5AC5DEA6EAE5}">
      <dgm:prSet/>
      <dgm:spPr/>
      <dgm:t>
        <a:bodyPr/>
        <a:lstStyle/>
        <a:p>
          <a:endParaRPr lang="en-US"/>
        </a:p>
      </dgm:t>
    </dgm:pt>
    <dgm:pt modelId="{2EB461F8-9444-40AB-8364-D82D464B143C}" type="pres">
      <dgm:prSet presAssocID="{BE502B8C-FCE0-4D41-B316-1241AA194A24}" presName="layout" presStyleCnt="0">
        <dgm:presLayoutVars>
          <dgm:chMax/>
          <dgm:chPref/>
          <dgm:dir/>
          <dgm:animOne val="branch"/>
          <dgm:animLvl val="lvl"/>
          <dgm:resizeHandles/>
        </dgm:presLayoutVars>
      </dgm:prSet>
      <dgm:spPr/>
      <dgm:t>
        <a:bodyPr/>
        <a:lstStyle/>
        <a:p>
          <a:endParaRPr lang="en-US"/>
        </a:p>
      </dgm:t>
    </dgm:pt>
    <dgm:pt modelId="{5347FBF9-E342-4A07-82EE-466C26A05F12}" type="pres">
      <dgm:prSet presAssocID="{AA4F309C-FAA9-4A8C-BB42-EED82E4DDE7A}" presName="root" presStyleCnt="0">
        <dgm:presLayoutVars>
          <dgm:chMax/>
          <dgm:chPref val="4"/>
        </dgm:presLayoutVars>
      </dgm:prSet>
      <dgm:spPr/>
      <dgm:t>
        <a:bodyPr/>
        <a:lstStyle/>
        <a:p>
          <a:endParaRPr lang="en-US"/>
        </a:p>
      </dgm:t>
    </dgm:pt>
    <dgm:pt modelId="{43BF8708-91F9-4D4D-8A92-6719B909E587}" type="pres">
      <dgm:prSet presAssocID="{AA4F309C-FAA9-4A8C-BB42-EED82E4DDE7A}" presName="rootComposite" presStyleCnt="0">
        <dgm:presLayoutVars/>
      </dgm:prSet>
      <dgm:spPr/>
      <dgm:t>
        <a:bodyPr/>
        <a:lstStyle/>
        <a:p>
          <a:endParaRPr lang="en-US"/>
        </a:p>
      </dgm:t>
    </dgm:pt>
    <dgm:pt modelId="{192ED00D-DABE-4F19-9575-2B02FF078DDF}" type="pres">
      <dgm:prSet presAssocID="{AA4F309C-FAA9-4A8C-BB42-EED82E4DDE7A}" presName="rootText" presStyleLbl="node0" presStyleIdx="0" presStyleCnt="1">
        <dgm:presLayoutVars>
          <dgm:chMax/>
          <dgm:chPref val="4"/>
        </dgm:presLayoutVars>
      </dgm:prSet>
      <dgm:spPr/>
      <dgm:t>
        <a:bodyPr/>
        <a:lstStyle/>
        <a:p>
          <a:endParaRPr lang="en-US"/>
        </a:p>
      </dgm:t>
    </dgm:pt>
    <dgm:pt modelId="{176A8E15-E973-4861-B174-61DB37F0A468}" type="pres">
      <dgm:prSet presAssocID="{AA4F309C-FAA9-4A8C-BB42-EED82E4DDE7A}" presName="childShape" presStyleCnt="0">
        <dgm:presLayoutVars>
          <dgm:chMax val="0"/>
          <dgm:chPref val="0"/>
        </dgm:presLayoutVars>
      </dgm:prSet>
      <dgm:spPr/>
      <dgm:t>
        <a:bodyPr/>
        <a:lstStyle/>
        <a:p>
          <a:endParaRPr lang="en-US"/>
        </a:p>
      </dgm:t>
    </dgm:pt>
    <dgm:pt modelId="{CEDB48FF-D9A3-4388-8FF6-32B10DE76AD3}" type="pres">
      <dgm:prSet presAssocID="{C372D5C6-8FE6-4379-B41B-7A3E02BC2433}" presName="childComposite" presStyleCnt="0">
        <dgm:presLayoutVars>
          <dgm:chMax val="0"/>
          <dgm:chPref val="0"/>
        </dgm:presLayoutVars>
      </dgm:prSet>
      <dgm:spPr/>
      <dgm:t>
        <a:bodyPr/>
        <a:lstStyle/>
        <a:p>
          <a:endParaRPr lang="en-US"/>
        </a:p>
      </dgm:t>
    </dgm:pt>
    <dgm:pt modelId="{2E755986-4E25-4684-A228-68A8349D5F1C}" type="pres">
      <dgm:prSet presAssocID="{C372D5C6-8FE6-4379-B41B-7A3E02BC2433}" presName="Image" presStyleLbl="node1" presStyleIdx="0" presStyleCnt="3"/>
      <dgm:spPr>
        <a:solidFill>
          <a:schemeClr val="accent3">
            <a:hueOff val="0"/>
            <a:satOff val="0"/>
            <a:lumOff val="0"/>
          </a:schemeClr>
        </a:solidFill>
      </dgm:spPr>
      <dgm:t>
        <a:bodyPr/>
        <a:lstStyle/>
        <a:p>
          <a:endParaRPr lang="en-US"/>
        </a:p>
      </dgm:t>
    </dgm:pt>
    <dgm:pt modelId="{4014285A-827F-42A4-8070-FC30330F077D}" type="pres">
      <dgm:prSet presAssocID="{C372D5C6-8FE6-4379-B41B-7A3E02BC2433}" presName="childText" presStyleLbl="lnNode1" presStyleIdx="0" presStyleCnt="3">
        <dgm:presLayoutVars>
          <dgm:chMax val="0"/>
          <dgm:chPref val="0"/>
          <dgm:bulletEnabled val="1"/>
        </dgm:presLayoutVars>
      </dgm:prSet>
      <dgm:spPr/>
      <dgm:t>
        <a:bodyPr/>
        <a:lstStyle/>
        <a:p>
          <a:endParaRPr lang="en-US"/>
        </a:p>
      </dgm:t>
    </dgm:pt>
    <dgm:pt modelId="{270A6179-B2E0-4C50-B427-66C3A2B47B14}" type="pres">
      <dgm:prSet presAssocID="{4B2BE4DC-D46D-44AC-B25C-0EB5BBE38344}" presName="childComposite" presStyleCnt="0">
        <dgm:presLayoutVars>
          <dgm:chMax val="0"/>
          <dgm:chPref val="0"/>
        </dgm:presLayoutVars>
      </dgm:prSet>
      <dgm:spPr/>
      <dgm:t>
        <a:bodyPr/>
        <a:lstStyle/>
        <a:p>
          <a:endParaRPr lang="en-US"/>
        </a:p>
      </dgm:t>
    </dgm:pt>
    <dgm:pt modelId="{6E00E9AB-2A43-4FC7-9673-4E48B1511169}" type="pres">
      <dgm:prSet presAssocID="{4B2BE4DC-D46D-44AC-B25C-0EB5BBE38344}" presName="Image" presStyleLbl="node1" presStyleIdx="1" presStyleCnt="3"/>
      <dgm:spPr>
        <a:solidFill>
          <a:schemeClr val="accent3">
            <a:hueOff val="5625132"/>
            <a:satOff val="-8440"/>
            <a:lumOff val="-1373"/>
          </a:schemeClr>
        </a:solidFill>
      </dgm:spPr>
      <dgm:t>
        <a:bodyPr/>
        <a:lstStyle/>
        <a:p>
          <a:endParaRPr lang="en-US"/>
        </a:p>
      </dgm:t>
    </dgm:pt>
    <dgm:pt modelId="{DEF8CCB0-3F2D-4878-BF79-FBA05CE12988}" type="pres">
      <dgm:prSet presAssocID="{4B2BE4DC-D46D-44AC-B25C-0EB5BBE38344}" presName="childText" presStyleLbl="lnNode1" presStyleIdx="1" presStyleCnt="3">
        <dgm:presLayoutVars>
          <dgm:chMax val="0"/>
          <dgm:chPref val="0"/>
          <dgm:bulletEnabled val="1"/>
        </dgm:presLayoutVars>
      </dgm:prSet>
      <dgm:spPr/>
      <dgm:t>
        <a:bodyPr/>
        <a:lstStyle/>
        <a:p>
          <a:endParaRPr lang="en-US"/>
        </a:p>
      </dgm:t>
    </dgm:pt>
    <dgm:pt modelId="{A0E92448-95CD-4485-BF4C-0E31685B136F}" type="pres">
      <dgm:prSet presAssocID="{69FEAB4F-CCF7-47F2-ADDC-B9E29100F41D}" presName="childComposite" presStyleCnt="0">
        <dgm:presLayoutVars>
          <dgm:chMax val="0"/>
          <dgm:chPref val="0"/>
        </dgm:presLayoutVars>
      </dgm:prSet>
      <dgm:spPr/>
      <dgm:t>
        <a:bodyPr/>
        <a:lstStyle/>
        <a:p>
          <a:endParaRPr lang="en-US"/>
        </a:p>
      </dgm:t>
    </dgm:pt>
    <dgm:pt modelId="{39C77441-0526-4885-8482-919F4F432D05}" type="pres">
      <dgm:prSet presAssocID="{69FEAB4F-CCF7-47F2-ADDC-B9E29100F41D}" presName="Image" presStyleLbl="node1" presStyleIdx="2" presStyleCnt="3"/>
      <dgm:spPr>
        <a:solidFill>
          <a:schemeClr val="accent3">
            <a:hueOff val="11250264"/>
            <a:satOff val="-16880"/>
            <a:lumOff val="-2745"/>
          </a:schemeClr>
        </a:solidFill>
      </dgm:spPr>
      <dgm:t>
        <a:bodyPr/>
        <a:lstStyle/>
        <a:p>
          <a:endParaRPr lang="en-US"/>
        </a:p>
      </dgm:t>
    </dgm:pt>
    <dgm:pt modelId="{2D49CAFB-F503-4F1D-9E45-F978819DBF0E}" type="pres">
      <dgm:prSet presAssocID="{69FEAB4F-CCF7-47F2-ADDC-B9E29100F41D}" presName="childText" presStyleLbl="lnNode1" presStyleIdx="2" presStyleCnt="3">
        <dgm:presLayoutVars>
          <dgm:chMax val="0"/>
          <dgm:chPref val="0"/>
          <dgm:bulletEnabled val="1"/>
        </dgm:presLayoutVars>
      </dgm:prSet>
      <dgm:spPr/>
      <dgm:t>
        <a:bodyPr/>
        <a:lstStyle/>
        <a:p>
          <a:endParaRPr lang="en-US"/>
        </a:p>
      </dgm:t>
    </dgm:pt>
  </dgm:ptLst>
  <dgm:cxnLst>
    <dgm:cxn modelId="{14F01973-85B5-4CB6-9ECB-484FB467A874}" srcId="{AA4F309C-FAA9-4A8C-BB42-EED82E4DDE7A}" destId="{C372D5C6-8FE6-4379-B41B-7A3E02BC2433}" srcOrd="0" destOrd="0" parTransId="{3C7F2AEC-AFD3-40F6-8A26-2B53F7E7776C}" sibTransId="{3B44064B-4CF5-49D3-AC9D-68DF19997291}"/>
    <dgm:cxn modelId="{FBBF440A-3484-4DAE-93B6-E6BDCC5FF143}" type="presOf" srcId="{4B2BE4DC-D46D-44AC-B25C-0EB5BBE38344}" destId="{DEF8CCB0-3F2D-4878-BF79-FBA05CE12988}" srcOrd="0" destOrd="0" presId="urn:microsoft.com/office/officeart/2008/layout/PictureAccentList"/>
    <dgm:cxn modelId="{ACB80766-29E1-46DC-9917-F30265412298}" type="presOf" srcId="{BE502B8C-FCE0-4D41-B316-1241AA194A24}" destId="{2EB461F8-9444-40AB-8364-D82D464B143C}" srcOrd="0" destOrd="0" presId="urn:microsoft.com/office/officeart/2008/layout/PictureAccentList"/>
    <dgm:cxn modelId="{3A9EAE69-1316-4031-A5BC-54BE941CCE6C}" srcId="{AA4F309C-FAA9-4A8C-BB42-EED82E4DDE7A}" destId="{4B2BE4DC-D46D-44AC-B25C-0EB5BBE38344}" srcOrd="1" destOrd="0" parTransId="{77B91226-44C4-4487-85D3-17C5C26FDBF2}" sibTransId="{A779FBF2-3EEC-48BF-B0AA-DA805FA491F7}"/>
    <dgm:cxn modelId="{AB05AFF8-D1D5-4BB3-B8C9-00AEA806D9F9}" srcId="{BE502B8C-FCE0-4D41-B316-1241AA194A24}" destId="{AA4F309C-FAA9-4A8C-BB42-EED82E4DDE7A}" srcOrd="0" destOrd="0" parTransId="{93DF6371-E8E1-4D54-9A60-245419C5829C}" sibTransId="{051876A3-D611-42CA-BF79-ACC63FE4EE2E}"/>
    <dgm:cxn modelId="{C2AE08C9-ADA0-4E9A-BAB4-5AC5DEA6EAE5}" srcId="{AA4F309C-FAA9-4A8C-BB42-EED82E4DDE7A}" destId="{69FEAB4F-CCF7-47F2-ADDC-B9E29100F41D}" srcOrd="2" destOrd="0" parTransId="{121D19B5-A689-40D7-BD86-504A839DB4D1}" sibTransId="{B410C94D-0CAE-4EAA-8738-D3E7329AD673}"/>
    <dgm:cxn modelId="{6C056F8B-5CA7-406E-A58D-3D1D43EF68FA}" type="presOf" srcId="{69FEAB4F-CCF7-47F2-ADDC-B9E29100F41D}" destId="{2D49CAFB-F503-4F1D-9E45-F978819DBF0E}" srcOrd="0" destOrd="0" presId="urn:microsoft.com/office/officeart/2008/layout/PictureAccentList"/>
    <dgm:cxn modelId="{D38EFE69-2752-4C74-B4BE-F535001A5DEC}" type="presOf" srcId="{AA4F309C-FAA9-4A8C-BB42-EED82E4DDE7A}" destId="{192ED00D-DABE-4F19-9575-2B02FF078DDF}" srcOrd="0" destOrd="0" presId="urn:microsoft.com/office/officeart/2008/layout/PictureAccentList"/>
    <dgm:cxn modelId="{96B197DD-902C-42DD-B957-022DC0A0074B}" type="presOf" srcId="{C372D5C6-8FE6-4379-B41B-7A3E02BC2433}" destId="{4014285A-827F-42A4-8070-FC30330F077D}" srcOrd="0" destOrd="0" presId="urn:microsoft.com/office/officeart/2008/layout/PictureAccentList"/>
    <dgm:cxn modelId="{7F2A364A-539C-4F03-9DA5-AC3B8E84C58C}" type="presParOf" srcId="{2EB461F8-9444-40AB-8364-D82D464B143C}" destId="{5347FBF9-E342-4A07-82EE-466C26A05F12}" srcOrd="0" destOrd="0" presId="urn:microsoft.com/office/officeart/2008/layout/PictureAccentList"/>
    <dgm:cxn modelId="{3DBF9378-2AB7-4565-929D-FB5972B426D1}" type="presParOf" srcId="{5347FBF9-E342-4A07-82EE-466C26A05F12}" destId="{43BF8708-91F9-4D4D-8A92-6719B909E587}" srcOrd="0" destOrd="0" presId="urn:microsoft.com/office/officeart/2008/layout/PictureAccentList"/>
    <dgm:cxn modelId="{A3413542-716F-4768-BD95-A7517A19FF2C}" type="presParOf" srcId="{43BF8708-91F9-4D4D-8A92-6719B909E587}" destId="{192ED00D-DABE-4F19-9575-2B02FF078DDF}" srcOrd="0" destOrd="0" presId="urn:microsoft.com/office/officeart/2008/layout/PictureAccentList"/>
    <dgm:cxn modelId="{C848A45F-22FE-4B2F-8700-C5CC940B8E87}" type="presParOf" srcId="{5347FBF9-E342-4A07-82EE-466C26A05F12}" destId="{176A8E15-E973-4861-B174-61DB37F0A468}" srcOrd="1" destOrd="0" presId="urn:microsoft.com/office/officeart/2008/layout/PictureAccentList"/>
    <dgm:cxn modelId="{9A9C28D9-2792-47BE-B41F-72844340CAC1}" type="presParOf" srcId="{176A8E15-E973-4861-B174-61DB37F0A468}" destId="{CEDB48FF-D9A3-4388-8FF6-32B10DE76AD3}" srcOrd="0" destOrd="0" presId="urn:microsoft.com/office/officeart/2008/layout/PictureAccentList"/>
    <dgm:cxn modelId="{3E328AB4-8F55-41C2-B84E-415B0C0B9202}" type="presParOf" srcId="{CEDB48FF-D9A3-4388-8FF6-32B10DE76AD3}" destId="{2E755986-4E25-4684-A228-68A8349D5F1C}" srcOrd="0" destOrd="0" presId="urn:microsoft.com/office/officeart/2008/layout/PictureAccentList"/>
    <dgm:cxn modelId="{2AAFB6E5-59A3-441C-991D-2830C022A004}" type="presParOf" srcId="{CEDB48FF-D9A3-4388-8FF6-32B10DE76AD3}" destId="{4014285A-827F-42A4-8070-FC30330F077D}" srcOrd="1" destOrd="0" presId="urn:microsoft.com/office/officeart/2008/layout/PictureAccentList"/>
    <dgm:cxn modelId="{41F8BB5A-640A-415D-AAD3-8D7821FA5985}" type="presParOf" srcId="{176A8E15-E973-4861-B174-61DB37F0A468}" destId="{270A6179-B2E0-4C50-B427-66C3A2B47B14}" srcOrd="1" destOrd="0" presId="urn:microsoft.com/office/officeart/2008/layout/PictureAccentList"/>
    <dgm:cxn modelId="{8A6564C3-1800-423A-9EE2-3C2E5B995879}" type="presParOf" srcId="{270A6179-B2E0-4C50-B427-66C3A2B47B14}" destId="{6E00E9AB-2A43-4FC7-9673-4E48B1511169}" srcOrd="0" destOrd="0" presId="urn:microsoft.com/office/officeart/2008/layout/PictureAccentList"/>
    <dgm:cxn modelId="{91B9051F-8E8F-4223-80FF-66EE78ECA082}" type="presParOf" srcId="{270A6179-B2E0-4C50-B427-66C3A2B47B14}" destId="{DEF8CCB0-3F2D-4878-BF79-FBA05CE12988}" srcOrd="1" destOrd="0" presId="urn:microsoft.com/office/officeart/2008/layout/PictureAccentList"/>
    <dgm:cxn modelId="{506D586B-11F4-4B97-BBE6-EA74A4894AF5}" type="presParOf" srcId="{176A8E15-E973-4861-B174-61DB37F0A468}" destId="{A0E92448-95CD-4485-BF4C-0E31685B136F}" srcOrd="2" destOrd="0" presId="urn:microsoft.com/office/officeart/2008/layout/PictureAccentList"/>
    <dgm:cxn modelId="{888B8C48-D17F-4980-8F5D-485559A5716E}" type="presParOf" srcId="{A0E92448-95CD-4485-BF4C-0E31685B136F}" destId="{39C77441-0526-4885-8482-919F4F432D05}" srcOrd="0" destOrd="0" presId="urn:microsoft.com/office/officeart/2008/layout/PictureAccentList"/>
    <dgm:cxn modelId="{B325F882-A3C8-4E11-AA98-9A784DEF2AA4}" type="presParOf" srcId="{A0E92448-95CD-4485-BF4C-0E31685B136F}" destId="{2D49CAFB-F503-4F1D-9E45-F978819DBF0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170774B4-3B2C-4B20-905B-2E33FE3B6800}"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945D16CD-D78F-4911-99F5-0E1E3C84CE9D}">
      <dgm:prSet phldrT="[Text]"/>
      <dgm:spPr/>
      <dgm:t>
        <a:bodyPr/>
        <a:lstStyle/>
        <a:p>
          <a:r>
            <a:rPr lang="en-US" dirty="0" smtClean="0"/>
            <a:t>Generate more ideas</a:t>
          </a:r>
          <a:endParaRPr lang="en-US" dirty="0"/>
        </a:p>
      </dgm:t>
    </dgm:pt>
    <dgm:pt modelId="{7DCE8E55-6938-42A0-9C4B-CEC0B585CE14}" type="parTrans" cxnId="{789112C5-6E2F-4405-9A1E-C5773FBEF698}">
      <dgm:prSet/>
      <dgm:spPr/>
      <dgm:t>
        <a:bodyPr/>
        <a:lstStyle/>
        <a:p>
          <a:endParaRPr lang="en-US"/>
        </a:p>
      </dgm:t>
    </dgm:pt>
    <dgm:pt modelId="{3E138D77-21F3-4321-AA51-D77813EB410C}" type="sibTrans" cxnId="{789112C5-6E2F-4405-9A1E-C5773FBEF698}">
      <dgm:prSet/>
      <dgm:spPr/>
      <dgm:t>
        <a:bodyPr/>
        <a:lstStyle/>
        <a:p>
          <a:endParaRPr lang="en-US"/>
        </a:p>
      </dgm:t>
    </dgm:pt>
    <dgm:pt modelId="{E0867845-5379-40B5-AA35-FC4B8D59FC35}">
      <dgm:prSet phldrT="[Text]"/>
      <dgm:spPr/>
      <dgm:t>
        <a:bodyPr/>
        <a:lstStyle/>
        <a:p>
          <a:r>
            <a:rPr lang="en-US" dirty="0" smtClean="0"/>
            <a:t>Social and technology skills </a:t>
          </a:r>
          <a:endParaRPr lang="en-US" dirty="0"/>
        </a:p>
      </dgm:t>
    </dgm:pt>
    <dgm:pt modelId="{29052BD1-443B-4578-A798-3B7F6A4D8DDA}" type="parTrans" cxnId="{4856AD70-E0E2-4022-9025-F06AFE1F448A}">
      <dgm:prSet/>
      <dgm:spPr/>
      <dgm:t>
        <a:bodyPr/>
        <a:lstStyle/>
        <a:p>
          <a:endParaRPr lang="en-US"/>
        </a:p>
      </dgm:t>
    </dgm:pt>
    <dgm:pt modelId="{00DB5D18-2E63-4088-9C8F-C496E1677D50}" type="sibTrans" cxnId="{4856AD70-E0E2-4022-9025-F06AFE1F448A}">
      <dgm:prSet/>
      <dgm:spPr/>
      <dgm:t>
        <a:bodyPr/>
        <a:lstStyle/>
        <a:p>
          <a:endParaRPr lang="en-US"/>
        </a:p>
      </dgm:t>
    </dgm:pt>
    <dgm:pt modelId="{4DE32098-52EE-441A-B924-1101680364DE}">
      <dgm:prSet phldrT="[Text]"/>
      <dgm:spPr/>
      <dgm:t>
        <a:bodyPr/>
        <a:lstStyle/>
        <a:p>
          <a:r>
            <a:rPr lang="en-US" dirty="0" smtClean="0"/>
            <a:t>Mentoring environment</a:t>
          </a:r>
          <a:endParaRPr lang="en-US" dirty="0"/>
        </a:p>
      </dgm:t>
    </dgm:pt>
    <dgm:pt modelId="{EF2B114C-65BC-4F45-9212-10E8B9F1F83E}" type="parTrans" cxnId="{979469A8-890B-4917-BE5A-AE66888DDA1D}">
      <dgm:prSet/>
      <dgm:spPr/>
      <dgm:t>
        <a:bodyPr/>
        <a:lstStyle/>
        <a:p>
          <a:endParaRPr lang="en-US"/>
        </a:p>
      </dgm:t>
    </dgm:pt>
    <dgm:pt modelId="{9280EB81-06DB-4756-8143-14C5D1BF1600}" type="sibTrans" cxnId="{979469A8-890B-4917-BE5A-AE66888DDA1D}">
      <dgm:prSet/>
      <dgm:spPr/>
      <dgm:t>
        <a:bodyPr/>
        <a:lstStyle/>
        <a:p>
          <a:endParaRPr lang="en-US"/>
        </a:p>
      </dgm:t>
    </dgm:pt>
    <dgm:pt modelId="{003F390B-C571-4E70-933C-46ADFD15DA2C}" type="pres">
      <dgm:prSet presAssocID="{170774B4-3B2C-4B20-905B-2E33FE3B6800}" presName="outerComposite" presStyleCnt="0">
        <dgm:presLayoutVars>
          <dgm:chMax val="5"/>
          <dgm:dir/>
          <dgm:resizeHandles val="exact"/>
        </dgm:presLayoutVars>
      </dgm:prSet>
      <dgm:spPr/>
      <dgm:t>
        <a:bodyPr/>
        <a:lstStyle/>
        <a:p>
          <a:endParaRPr lang="en-US"/>
        </a:p>
      </dgm:t>
    </dgm:pt>
    <dgm:pt modelId="{7383E2CE-F988-4966-838B-FA5A7E01D435}" type="pres">
      <dgm:prSet presAssocID="{170774B4-3B2C-4B20-905B-2E33FE3B6800}" presName="dummyMaxCanvas" presStyleCnt="0">
        <dgm:presLayoutVars/>
      </dgm:prSet>
      <dgm:spPr/>
    </dgm:pt>
    <dgm:pt modelId="{EB3142E3-A0DD-4C17-9349-375540DE44C5}" type="pres">
      <dgm:prSet presAssocID="{170774B4-3B2C-4B20-905B-2E33FE3B6800}" presName="ThreeNodes_1" presStyleLbl="node1" presStyleIdx="0" presStyleCnt="3">
        <dgm:presLayoutVars>
          <dgm:bulletEnabled val="1"/>
        </dgm:presLayoutVars>
      </dgm:prSet>
      <dgm:spPr/>
      <dgm:t>
        <a:bodyPr/>
        <a:lstStyle/>
        <a:p>
          <a:endParaRPr lang="en-US"/>
        </a:p>
      </dgm:t>
    </dgm:pt>
    <dgm:pt modelId="{8363AEBD-429A-4BBF-8812-BA38C6871C24}" type="pres">
      <dgm:prSet presAssocID="{170774B4-3B2C-4B20-905B-2E33FE3B6800}" presName="ThreeNodes_2" presStyleLbl="node1" presStyleIdx="1" presStyleCnt="3">
        <dgm:presLayoutVars>
          <dgm:bulletEnabled val="1"/>
        </dgm:presLayoutVars>
      </dgm:prSet>
      <dgm:spPr/>
      <dgm:t>
        <a:bodyPr/>
        <a:lstStyle/>
        <a:p>
          <a:endParaRPr lang="en-US"/>
        </a:p>
      </dgm:t>
    </dgm:pt>
    <dgm:pt modelId="{70449A72-AB6B-4B37-A82C-5D247CCE1841}" type="pres">
      <dgm:prSet presAssocID="{170774B4-3B2C-4B20-905B-2E33FE3B6800}" presName="ThreeNodes_3" presStyleLbl="node1" presStyleIdx="2" presStyleCnt="3">
        <dgm:presLayoutVars>
          <dgm:bulletEnabled val="1"/>
        </dgm:presLayoutVars>
      </dgm:prSet>
      <dgm:spPr/>
      <dgm:t>
        <a:bodyPr/>
        <a:lstStyle/>
        <a:p>
          <a:endParaRPr lang="en-US"/>
        </a:p>
      </dgm:t>
    </dgm:pt>
    <dgm:pt modelId="{B39C367E-2D09-4559-B446-825C73420D0B}" type="pres">
      <dgm:prSet presAssocID="{170774B4-3B2C-4B20-905B-2E33FE3B6800}" presName="ThreeConn_1-2" presStyleLbl="fgAccFollowNode1" presStyleIdx="0" presStyleCnt="2">
        <dgm:presLayoutVars>
          <dgm:bulletEnabled val="1"/>
        </dgm:presLayoutVars>
      </dgm:prSet>
      <dgm:spPr/>
      <dgm:t>
        <a:bodyPr/>
        <a:lstStyle/>
        <a:p>
          <a:endParaRPr lang="en-US"/>
        </a:p>
      </dgm:t>
    </dgm:pt>
    <dgm:pt modelId="{800E3601-55B8-4B5D-B8C5-FF653BD4579B}" type="pres">
      <dgm:prSet presAssocID="{170774B4-3B2C-4B20-905B-2E33FE3B6800}" presName="ThreeConn_2-3" presStyleLbl="fgAccFollowNode1" presStyleIdx="1" presStyleCnt="2">
        <dgm:presLayoutVars>
          <dgm:bulletEnabled val="1"/>
        </dgm:presLayoutVars>
      </dgm:prSet>
      <dgm:spPr/>
      <dgm:t>
        <a:bodyPr/>
        <a:lstStyle/>
        <a:p>
          <a:endParaRPr lang="en-US"/>
        </a:p>
      </dgm:t>
    </dgm:pt>
    <dgm:pt modelId="{4989D6C7-0D07-4AB9-9B78-9F249C968E46}" type="pres">
      <dgm:prSet presAssocID="{170774B4-3B2C-4B20-905B-2E33FE3B6800}" presName="ThreeNodes_1_text" presStyleLbl="node1" presStyleIdx="2" presStyleCnt="3">
        <dgm:presLayoutVars>
          <dgm:bulletEnabled val="1"/>
        </dgm:presLayoutVars>
      </dgm:prSet>
      <dgm:spPr/>
      <dgm:t>
        <a:bodyPr/>
        <a:lstStyle/>
        <a:p>
          <a:endParaRPr lang="en-US"/>
        </a:p>
      </dgm:t>
    </dgm:pt>
    <dgm:pt modelId="{0489CA3D-06AF-4907-903C-6796AAFD0BBF}" type="pres">
      <dgm:prSet presAssocID="{170774B4-3B2C-4B20-905B-2E33FE3B6800}" presName="ThreeNodes_2_text" presStyleLbl="node1" presStyleIdx="2" presStyleCnt="3">
        <dgm:presLayoutVars>
          <dgm:bulletEnabled val="1"/>
        </dgm:presLayoutVars>
      </dgm:prSet>
      <dgm:spPr/>
      <dgm:t>
        <a:bodyPr/>
        <a:lstStyle/>
        <a:p>
          <a:endParaRPr lang="en-US"/>
        </a:p>
      </dgm:t>
    </dgm:pt>
    <dgm:pt modelId="{EC23B779-757F-48DA-99E8-ED92DC4D97D9}" type="pres">
      <dgm:prSet presAssocID="{170774B4-3B2C-4B20-905B-2E33FE3B6800}" presName="ThreeNodes_3_text" presStyleLbl="node1" presStyleIdx="2" presStyleCnt="3">
        <dgm:presLayoutVars>
          <dgm:bulletEnabled val="1"/>
        </dgm:presLayoutVars>
      </dgm:prSet>
      <dgm:spPr/>
      <dgm:t>
        <a:bodyPr/>
        <a:lstStyle/>
        <a:p>
          <a:endParaRPr lang="en-US"/>
        </a:p>
      </dgm:t>
    </dgm:pt>
  </dgm:ptLst>
  <dgm:cxnLst>
    <dgm:cxn modelId="{EBA38DC5-9600-4618-AD2D-3C62FCB78126}" type="presOf" srcId="{E0867845-5379-40B5-AA35-FC4B8D59FC35}" destId="{8363AEBD-429A-4BBF-8812-BA38C6871C24}" srcOrd="0" destOrd="0" presId="urn:microsoft.com/office/officeart/2005/8/layout/vProcess5"/>
    <dgm:cxn modelId="{B52410ED-B7D4-42B5-99AC-BDA7C19432B1}" type="presOf" srcId="{E0867845-5379-40B5-AA35-FC4B8D59FC35}" destId="{0489CA3D-06AF-4907-903C-6796AAFD0BBF}" srcOrd="1" destOrd="0" presId="urn:microsoft.com/office/officeart/2005/8/layout/vProcess5"/>
    <dgm:cxn modelId="{20409AF9-8AE6-4648-9D44-F4DE8FC74CEA}" type="presOf" srcId="{945D16CD-D78F-4911-99F5-0E1E3C84CE9D}" destId="{EB3142E3-A0DD-4C17-9349-375540DE44C5}" srcOrd="0" destOrd="0" presId="urn:microsoft.com/office/officeart/2005/8/layout/vProcess5"/>
    <dgm:cxn modelId="{89F3012D-5A0D-4209-813E-009BCED14129}" type="presOf" srcId="{4DE32098-52EE-441A-B924-1101680364DE}" destId="{70449A72-AB6B-4B37-A82C-5D247CCE1841}" srcOrd="0" destOrd="0" presId="urn:microsoft.com/office/officeart/2005/8/layout/vProcess5"/>
    <dgm:cxn modelId="{A2E6F513-32FF-4139-B43E-A8B281BF8163}" type="presOf" srcId="{3E138D77-21F3-4321-AA51-D77813EB410C}" destId="{B39C367E-2D09-4559-B446-825C73420D0B}" srcOrd="0" destOrd="0" presId="urn:microsoft.com/office/officeart/2005/8/layout/vProcess5"/>
    <dgm:cxn modelId="{979469A8-890B-4917-BE5A-AE66888DDA1D}" srcId="{170774B4-3B2C-4B20-905B-2E33FE3B6800}" destId="{4DE32098-52EE-441A-B924-1101680364DE}" srcOrd="2" destOrd="0" parTransId="{EF2B114C-65BC-4F45-9212-10E8B9F1F83E}" sibTransId="{9280EB81-06DB-4756-8143-14C5D1BF1600}"/>
    <dgm:cxn modelId="{789112C5-6E2F-4405-9A1E-C5773FBEF698}" srcId="{170774B4-3B2C-4B20-905B-2E33FE3B6800}" destId="{945D16CD-D78F-4911-99F5-0E1E3C84CE9D}" srcOrd="0" destOrd="0" parTransId="{7DCE8E55-6938-42A0-9C4B-CEC0B585CE14}" sibTransId="{3E138D77-21F3-4321-AA51-D77813EB410C}"/>
    <dgm:cxn modelId="{21AC5B42-4F7E-476A-BAEB-5F4818F42551}" type="presOf" srcId="{00DB5D18-2E63-4088-9C8F-C496E1677D50}" destId="{800E3601-55B8-4B5D-B8C5-FF653BD4579B}" srcOrd="0" destOrd="0" presId="urn:microsoft.com/office/officeart/2005/8/layout/vProcess5"/>
    <dgm:cxn modelId="{C5A6EEA9-B61D-4253-8550-46D1C552F926}" type="presOf" srcId="{945D16CD-D78F-4911-99F5-0E1E3C84CE9D}" destId="{4989D6C7-0D07-4AB9-9B78-9F249C968E46}" srcOrd="1" destOrd="0" presId="urn:microsoft.com/office/officeart/2005/8/layout/vProcess5"/>
    <dgm:cxn modelId="{F6C14FF4-4136-447C-A380-40509F461460}" type="presOf" srcId="{4DE32098-52EE-441A-B924-1101680364DE}" destId="{EC23B779-757F-48DA-99E8-ED92DC4D97D9}" srcOrd="1" destOrd="0" presId="urn:microsoft.com/office/officeart/2005/8/layout/vProcess5"/>
    <dgm:cxn modelId="{4856AD70-E0E2-4022-9025-F06AFE1F448A}" srcId="{170774B4-3B2C-4B20-905B-2E33FE3B6800}" destId="{E0867845-5379-40B5-AA35-FC4B8D59FC35}" srcOrd="1" destOrd="0" parTransId="{29052BD1-443B-4578-A798-3B7F6A4D8DDA}" sibTransId="{00DB5D18-2E63-4088-9C8F-C496E1677D50}"/>
    <dgm:cxn modelId="{C9B4278E-AF05-4F7F-82EC-F26B9F2D6831}" type="presOf" srcId="{170774B4-3B2C-4B20-905B-2E33FE3B6800}" destId="{003F390B-C571-4E70-933C-46ADFD15DA2C}" srcOrd="0" destOrd="0" presId="urn:microsoft.com/office/officeart/2005/8/layout/vProcess5"/>
    <dgm:cxn modelId="{B58D0BE8-056D-4272-9DB5-E3B374BB9E43}" type="presParOf" srcId="{003F390B-C571-4E70-933C-46ADFD15DA2C}" destId="{7383E2CE-F988-4966-838B-FA5A7E01D435}" srcOrd="0" destOrd="0" presId="urn:microsoft.com/office/officeart/2005/8/layout/vProcess5"/>
    <dgm:cxn modelId="{9C7C25B6-27F9-4556-8257-73BAC2014535}" type="presParOf" srcId="{003F390B-C571-4E70-933C-46ADFD15DA2C}" destId="{EB3142E3-A0DD-4C17-9349-375540DE44C5}" srcOrd="1" destOrd="0" presId="urn:microsoft.com/office/officeart/2005/8/layout/vProcess5"/>
    <dgm:cxn modelId="{C7FE5BD2-A4FD-4ADE-AFC9-976BF56B7C30}" type="presParOf" srcId="{003F390B-C571-4E70-933C-46ADFD15DA2C}" destId="{8363AEBD-429A-4BBF-8812-BA38C6871C24}" srcOrd="2" destOrd="0" presId="urn:microsoft.com/office/officeart/2005/8/layout/vProcess5"/>
    <dgm:cxn modelId="{FF540F97-6993-4DCD-A162-A6C7D669A141}" type="presParOf" srcId="{003F390B-C571-4E70-933C-46ADFD15DA2C}" destId="{70449A72-AB6B-4B37-A82C-5D247CCE1841}" srcOrd="3" destOrd="0" presId="urn:microsoft.com/office/officeart/2005/8/layout/vProcess5"/>
    <dgm:cxn modelId="{E3657E62-83D1-4732-AF47-93D8988A4D50}" type="presParOf" srcId="{003F390B-C571-4E70-933C-46ADFD15DA2C}" destId="{B39C367E-2D09-4559-B446-825C73420D0B}" srcOrd="4" destOrd="0" presId="urn:microsoft.com/office/officeart/2005/8/layout/vProcess5"/>
    <dgm:cxn modelId="{AA6F3A5E-C957-4AD1-8183-51B2161BCA99}" type="presParOf" srcId="{003F390B-C571-4E70-933C-46ADFD15DA2C}" destId="{800E3601-55B8-4B5D-B8C5-FF653BD4579B}" srcOrd="5" destOrd="0" presId="urn:microsoft.com/office/officeart/2005/8/layout/vProcess5"/>
    <dgm:cxn modelId="{56888A88-2D25-4AE4-915F-F5EBE395833F}" type="presParOf" srcId="{003F390B-C571-4E70-933C-46ADFD15DA2C}" destId="{4989D6C7-0D07-4AB9-9B78-9F249C968E46}" srcOrd="6" destOrd="0" presId="urn:microsoft.com/office/officeart/2005/8/layout/vProcess5"/>
    <dgm:cxn modelId="{FBB59989-59F9-4EBF-B6B2-2D0D4F82FC26}" type="presParOf" srcId="{003F390B-C571-4E70-933C-46ADFD15DA2C}" destId="{0489CA3D-06AF-4907-903C-6796AAFD0BBF}" srcOrd="7" destOrd="0" presId="urn:microsoft.com/office/officeart/2005/8/layout/vProcess5"/>
    <dgm:cxn modelId="{EDF59579-B936-4BA7-B826-BACE6F39D4D9}" type="presParOf" srcId="{003F390B-C571-4E70-933C-46ADFD15DA2C}" destId="{EC23B779-757F-48DA-99E8-ED92DC4D97D9}"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191798-2957-4C0D-8EBA-460484A722E8}"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8A291E6B-24F5-4889-87F9-A2C3F41850C6}">
      <dgm:prSet phldrT="[Text]"/>
      <dgm:spPr>
        <a:solidFill>
          <a:schemeClr val="accent2"/>
        </a:solidFill>
        <a:ln>
          <a:noFill/>
        </a:ln>
      </dgm:spPr>
      <dgm:t>
        <a:bodyPr/>
        <a:lstStyle/>
        <a:p>
          <a:pPr algn="l"/>
          <a:r>
            <a:rPr lang="en-US" dirty="0" smtClean="0">
              <a:solidFill>
                <a:schemeClr val="bg1"/>
              </a:solidFill>
            </a:rPr>
            <a:t>Communication</a:t>
          </a:r>
          <a:endParaRPr lang="en-US" dirty="0">
            <a:solidFill>
              <a:schemeClr val="bg1"/>
            </a:solidFill>
          </a:endParaRPr>
        </a:p>
      </dgm:t>
    </dgm:pt>
    <dgm:pt modelId="{51106299-E78E-4ACB-899F-423CE720C7B2}" type="parTrans" cxnId="{14F76BF6-72EE-4C31-BC08-692540B9A74A}">
      <dgm:prSet/>
      <dgm:spPr/>
      <dgm:t>
        <a:bodyPr/>
        <a:lstStyle/>
        <a:p>
          <a:endParaRPr lang="en-US"/>
        </a:p>
      </dgm:t>
    </dgm:pt>
    <dgm:pt modelId="{8B1276B0-20D5-417A-850F-94BB4709835D}" type="sibTrans" cxnId="{14F76BF6-72EE-4C31-BC08-692540B9A74A}">
      <dgm:prSet/>
      <dgm:spPr/>
      <dgm:t>
        <a:bodyPr/>
        <a:lstStyle/>
        <a:p>
          <a:endParaRPr lang="en-US"/>
        </a:p>
      </dgm:t>
    </dgm:pt>
    <dgm:pt modelId="{C2C0AC97-77A0-4B2B-9964-B3F0805735B9}">
      <dgm:prSet phldrT="[Text]"/>
      <dgm:spPr>
        <a:solidFill>
          <a:schemeClr val="accent3"/>
        </a:solidFill>
        <a:ln>
          <a:noFill/>
        </a:ln>
      </dgm:spPr>
      <dgm:t>
        <a:bodyPr/>
        <a:lstStyle/>
        <a:p>
          <a:pPr algn="l"/>
          <a:r>
            <a:rPr lang="en-US" dirty="0" smtClean="0">
              <a:solidFill>
                <a:schemeClr val="bg1"/>
              </a:solidFill>
            </a:rPr>
            <a:t>Employee perspective</a:t>
          </a:r>
          <a:endParaRPr lang="en-US" dirty="0">
            <a:solidFill>
              <a:schemeClr val="bg1"/>
            </a:solidFill>
          </a:endParaRPr>
        </a:p>
      </dgm:t>
    </dgm:pt>
    <dgm:pt modelId="{A88AC499-1DB4-4A5A-B54D-1972E02171BC}" type="parTrans" cxnId="{A6FEDA26-B46B-4205-99E6-6FACB0E40CE8}">
      <dgm:prSet/>
      <dgm:spPr/>
      <dgm:t>
        <a:bodyPr/>
        <a:lstStyle/>
        <a:p>
          <a:endParaRPr lang="en-US"/>
        </a:p>
      </dgm:t>
    </dgm:pt>
    <dgm:pt modelId="{87D2A712-A4D0-46C1-9589-7FEA6C0AED2A}" type="sibTrans" cxnId="{A6FEDA26-B46B-4205-99E6-6FACB0E40CE8}">
      <dgm:prSet/>
      <dgm:spPr/>
      <dgm:t>
        <a:bodyPr/>
        <a:lstStyle/>
        <a:p>
          <a:endParaRPr lang="en-US"/>
        </a:p>
      </dgm:t>
    </dgm:pt>
    <dgm:pt modelId="{1A73BBD3-D373-46B6-AE90-BB42629C306B}">
      <dgm:prSet phldrT="[Text]"/>
      <dgm:spPr>
        <a:solidFill>
          <a:schemeClr val="accent4"/>
        </a:solidFill>
        <a:ln>
          <a:noFill/>
        </a:ln>
      </dgm:spPr>
      <dgm:t>
        <a:bodyPr/>
        <a:lstStyle/>
        <a:p>
          <a:pPr algn="l"/>
          <a:r>
            <a:rPr lang="en-US" dirty="0" smtClean="0">
              <a:solidFill>
                <a:schemeClr val="bg1"/>
              </a:solidFill>
            </a:rPr>
            <a:t>Manager to employee</a:t>
          </a:r>
          <a:endParaRPr lang="en-US" dirty="0">
            <a:solidFill>
              <a:schemeClr val="bg1"/>
            </a:solidFill>
          </a:endParaRPr>
        </a:p>
      </dgm:t>
    </dgm:pt>
    <dgm:pt modelId="{C02AF2F5-9379-4357-9B0D-B6A2F9ECAB12}" type="parTrans" cxnId="{D4EC094C-4A75-4E33-8999-72455D00CEE0}">
      <dgm:prSet/>
      <dgm:spPr/>
      <dgm:t>
        <a:bodyPr/>
        <a:lstStyle/>
        <a:p>
          <a:endParaRPr lang="en-US"/>
        </a:p>
      </dgm:t>
    </dgm:pt>
    <dgm:pt modelId="{16EE1A22-F8E3-43C2-8463-8190FCFF0BAF}" type="sibTrans" cxnId="{D4EC094C-4A75-4E33-8999-72455D00CEE0}">
      <dgm:prSet/>
      <dgm:spPr/>
      <dgm:t>
        <a:bodyPr/>
        <a:lstStyle/>
        <a:p>
          <a:endParaRPr lang="en-US"/>
        </a:p>
      </dgm:t>
    </dgm:pt>
    <dgm:pt modelId="{9BABF4F1-2636-4C6E-8C62-8516A9F83803}" type="pres">
      <dgm:prSet presAssocID="{F7191798-2957-4C0D-8EBA-460484A722E8}" presName="Name0" presStyleCnt="0">
        <dgm:presLayoutVars>
          <dgm:chMax val="7"/>
          <dgm:dir/>
          <dgm:animLvl val="lvl"/>
          <dgm:resizeHandles val="exact"/>
        </dgm:presLayoutVars>
      </dgm:prSet>
      <dgm:spPr/>
      <dgm:t>
        <a:bodyPr/>
        <a:lstStyle/>
        <a:p>
          <a:endParaRPr lang="en-US"/>
        </a:p>
      </dgm:t>
    </dgm:pt>
    <dgm:pt modelId="{D0B48F11-EECC-4877-8EE0-939D5251E2A9}" type="pres">
      <dgm:prSet presAssocID="{8A291E6B-24F5-4889-87F9-A2C3F41850C6}" presName="circle1" presStyleLbl="node1" presStyleIdx="0" presStyleCnt="3"/>
      <dgm:spPr>
        <a:ln>
          <a:noFill/>
        </a:ln>
      </dgm:spPr>
    </dgm:pt>
    <dgm:pt modelId="{69BDE5D3-0F87-47B5-B709-3B57B7A929F2}" type="pres">
      <dgm:prSet presAssocID="{8A291E6B-24F5-4889-87F9-A2C3F41850C6}" presName="space" presStyleCnt="0"/>
      <dgm:spPr/>
    </dgm:pt>
    <dgm:pt modelId="{2ED71695-5F65-45CB-AE58-9C3F75D1860A}" type="pres">
      <dgm:prSet presAssocID="{8A291E6B-24F5-4889-87F9-A2C3F41850C6}" presName="rect1" presStyleLbl="alignAcc1" presStyleIdx="0" presStyleCnt="3"/>
      <dgm:spPr/>
      <dgm:t>
        <a:bodyPr/>
        <a:lstStyle/>
        <a:p>
          <a:endParaRPr lang="en-US"/>
        </a:p>
      </dgm:t>
    </dgm:pt>
    <dgm:pt modelId="{5785E583-0A13-4379-8785-86995C75A75F}" type="pres">
      <dgm:prSet presAssocID="{C2C0AC97-77A0-4B2B-9964-B3F0805735B9}" presName="vertSpace2" presStyleLbl="node1" presStyleIdx="0" presStyleCnt="3"/>
      <dgm:spPr/>
    </dgm:pt>
    <dgm:pt modelId="{6FF66F06-A499-479A-A82F-FDB3C8D9679D}" type="pres">
      <dgm:prSet presAssocID="{C2C0AC97-77A0-4B2B-9964-B3F0805735B9}" presName="circle2" presStyleLbl="node1" presStyleIdx="1" presStyleCnt="3" custLinFactNeighborX="708"/>
      <dgm:spPr>
        <a:ln>
          <a:noFill/>
        </a:ln>
      </dgm:spPr>
    </dgm:pt>
    <dgm:pt modelId="{8E037C62-4E86-444E-9824-546CA7C61AF6}" type="pres">
      <dgm:prSet presAssocID="{C2C0AC97-77A0-4B2B-9964-B3F0805735B9}" presName="rect2" presStyleLbl="alignAcc1" presStyleIdx="1" presStyleCnt="3"/>
      <dgm:spPr/>
      <dgm:t>
        <a:bodyPr/>
        <a:lstStyle/>
        <a:p>
          <a:endParaRPr lang="en-US"/>
        </a:p>
      </dgm:t>
    </dgm:pt>
    <dgm:pt modelId="{D8F32500-7C51-4689-9D89-9BE6BBD6D0B5}" type="pres">
      <dgm:prSet presAssocID="{1A73BBD3-D373-46B6-AE90-BB42629C306B}" presName="vertSpace3" presStyleLbl="node1" presStyleIdx="1" presStyleCnt="3"/>
      <dgm:spPr/>
    </dgm:pt>
    <dgm:pt modelId="{92A71DC2-CF45-48A4-A3DB-FE3021AD6E20}" type="pres">
      <dgm:prSet presAssocID="{1A73BBD3-D373-46B6-AE90-BB42629C306B}" presName="circle3" presStyleLbl="node1" presStyleIdx="2" presStyleCnt="3" custLinFactNeighborX="1532"/>
      <dgm:spPr>
        <a:ln>
          <a:noFill/>
        </a:ln>
      </dgm:spPr>
    </dgm:pt>
    <dgm:pt modelId="{274576B5-5957-4508-B16D-E062D82B46C0}" type="pres">
      <dgm:prSet presAssocID="{1A73BBD3-D373-46B6-AE90-BB42629C306B}" presName="rect3" presStyleLbl="alignAcc1" presStyleIdx="2" presStyleCnt="3"/>
      <dgm:spPr/>
      <dgm:t>
        <a:bodyPr/>
        <a:lstStyle/>
        <a:p>
          <a:endParaRPr lang="en-US"/>
        </a:p>
      </dgm:t>
    </dgm:pt>
    <dgm:pt modelId="{9BB65FEA-55F5-4E84-9FDA-7D3B2EF00ED2}" type="pres">
      <dgm:prSet presAssocID="{8A291E6B-24F5-4889-87F9-A2C3F41850C6}" presName="rect1ParTxNoCh" presStyleLbl="alignAcc1" presStyleIdx="2" presStyleCnt="3">
        <dgm:presLayoutVars>
          <dgm:chMax val="1"/>
          <dgm:bulletEnabled val="1"/>
        </dgm:presLayoutVars>
      </dgm:prSet>
      <dgm:spPr/>
      <dgm:t>
        <a:bodyPr/>
        <a:lstStyle/>
        <a:p>
          <a:endParaRPr lang="en-US"/>
        </a:p>
      </dgm:t>
    </dgm:pt>
    <dgm:pt modelId="{FFF1D1C3-07F8-46A6-B8F9-999E7B0D3D62}" type="pres">
      <dgm:prSet presAssocID="{C2C0AC97-77A0-4B2B-9964-B3F0805735B9}" presName="rect2ParTxNoCh" presStyleLbl="alignAcc1" presStyleIdx="2" presStyleCnt="3">
        <dgm:presLayoutVars>
          <dgm:chMax val="1"/>
          <dgm:bulletEnabled val="1"/>
        </dgm:presLayoutVars>
      </dgm:prSet>
      <dgm:spPr/>
      <dgm:t>
        <a:bodyPr/>
        <a:lstStyle/>
        <a:p>
          <a:endParaRPr lang="en-US"/>
        </a:p>
      </dgm:t>
    </dgm:pt>
    <dgm:pt modelId="{28BEEFF8-65B9-47AF-9DD1-24CED6CA9016}" type="pres">
      <dgm:prSet presAssocID="{1A73BBD3-D373-46B6-AE90-BB42629C306B}" presName="rect3ParTxNoCh" presStyleLbl="alignAcc1" presStyleIdx="2" presStyleCnt="3">
        <dgm:presLayoutVars>
          <dgm:chMax val="1"/>
          <dgm:bulletEnabled val="1"/>
        </dgm:presLayoutVars>
      </dgm:prSet>
      <dgm:spPr/>
      <dgm:t>
        <a:bodyPr/>
        <a:lstStyle/>
        <a:p>
          <a:endParaRPr lang="en-US"/>
        </a:p>
      </dgm:t>
    </dgm:pt>
  </dgm:ptLst>
  <dgm:cxnLst>
    <dgm:cxn modelId="{14F76BF6-72EE-4C31-BC08-692540B9A74A}" srcId="{F7191798-2957-4C0D-8EBA-460484A722E8}" destId="{8A291E6B-24F5-4889-87F9-A2C3F41850C6}" srcOrd="0" destOrd="0" parTransId="{51106299-E78E-4ACB-899F-423CE720C7B2}" sibTransId="{8B1276B0-20D5-417A-850F-94BB4709835D}"/>
    <dgm:cxn modelId="{EB34E9CB-6CB9-485A-ADFF-E0FF945609C0}" type="presOf" srcId="{1A73BBD3-D373-46B6-AE90-BB42629C306B}" destId="{28BEEFF8-65B9-47AF-9DD1-24CED6CA9016}" srcOrd="1" destOrd="0" presId="urn:microsoft.com/office/officeart/2005/8/layout/target3"/>
    <dgm:cxn modelId="{4E860C81-2DAF-4B2E-96A0-2B00F1155B94}" type="presOf" srcId="{F7191798-2957-4C0D-8EBA-460484A722E8}" destId="{9BABF4F1-2636-4C6E-8C62-8516A9F83803}" srcOrd="0" destOrd="0" presId="urn:microsoft.com/office/officeart/2005/8/layout/target3"/>
    <dgm:cxn modelId="{609F85CA-4FDE-4B42-A0B5-D445EABADCC3}" type="presOf" srcId="{C2C0AC97-77A0-4B2B-9964-B3F0805735B9}" destId="{8E037C62-4E86-444E-9824-546CA7C61AF6}" srcOrd="0" destOrd="0" presId="urn:microsoft.com/office/officeart/2005/8/layout/target3"/>
    <dgm:cxn modelId="{A6FEDA26-B46B-4205-99E6-6FACB0E40CE8}" srcId="{F7191798-2957-4C0D-8EBA-460484A722E8}" destId="{C2C0AC97-77A0-4B2B-9964-B3F0805735B9}" srcOrd="1" destOrd="0" parTransId="{A88AC499-1DB4-4A5A-B54D-1972E02171BC}" sibTransId="{87D2A712-A4D0-46C1-9589-7FEA6C0AED2A}"/>
    <dgm:cxn modelId="{322B4CC0-2CAF-4AE3-8311-6BF3324E924E}" type="presOf" srcId="{1A73BBD3-D373-46B6-AE90-BB42629C306B}" destId="{274576B5-5957-4508-B16D-E062D82B46C0}" srcOrd="0" destOrd="0" presId="urn:microsoft.com/office/officeart/2005/8/layout/target3"/>
    <dgm:cxn modelId="{DD6D2187-4A4D-400D-9B0A-89C0F46C3210}" type="presOf" srcId="{C2C0AC97-77A0-4B2B-9964-B3F0805735B9}" destId="{FFF1D1C3-07F8-46A6-B8F9-999E7B0D3D62}" srcOrd="1" destOrd="0" presId="urn:microsoft.com/office/officeart/2005/8/layout/target3"/>
    <dgm:cxn modelId="{EB4C9FA7-A9DD-4B2B-910F-982455875D32}" type="presOf" srcId="{8A291E6B-24F5-4889-87F9-A2C3F41850C6}" destId="{9BB65FEA-55F5-4E84-9FDA-7D3B2EF00ED2}" srcOrd="1" destOrd="0" presId="urn:microsoft.com/office/officeart/2005/8/layout/target3"/>
    <dgm:cxn modelId="{D4EC094C-4A75-4E33-8999-72455D00CEE0}" srcId="{F7191798-2957-4C0D-8EBA-460484A722E8}" destId="{1A73BBD3-D373-46B6-AE90-BB42629C306B}" srcOrd="2" destOrd="0" parTransId="{C02AF2F5-9379-4357-9B0D-B6A2F9ECAB12}" sibTransId="{16EE1A22-F8E3-43C2-8463-8190FCFF0BAF}"/>
    <dgm:cxn modelId="{4B9AC0EE-5B8B-4A95-B1A6-C4ED88AB4598}" type="presOf" srcId="{8A291E6B-24F5-4889-87F9-A2C3F41850C6}" destId="{2ED71695-5F65-45CB-AE58-9C3F75D1860A}" srcOrd="0" destOrd="0" presId="urn:microsoft.com/office/officeart/2005/8/layout/target3"/>
    <dgm:cxn modelId="{A48E71A6-3377-4342-9C16-887D429E4961}" type="presParOf" srcId="{9BABF4F1-2636-4C6E-8C62-8516A9F83803}" destId="{D0B48F11-EECC-4877-8EE0-939D5251E2A9}" srcOrd="0" destOrd="0" presId="urn:microsoft.com/office/officeart/2005/8/layout/target3"/>
    <dgm:cxn modelId="{AD69F5A2-09ED-46E3-9246-27616EA45192}" type="presParOf" srcId="{9BABF4F1-2636-4C6E-8C62-8516A9F83803}" destId="{69BDE5D3-0F87-47B5-B709-3B57B7A929F2}" srcOrd="1" destOrd="0" presId="urn:microsoft.com/office/officeart/2005/8/layout/target3"/>
    <dgm:cxn modelId="{636AF0CB-4BEC-4B9F-874E-8464FA3213BC}" type="presParOf" srcId="{9BABF4F1-2636-4C6E-8C62-8516A9F83803}" destId="{2ED71695-5F65-45CB-AE58-9C3F75D1860A}" srcOrd="2" destOrd="0" presId="urn:microsoft.com/office/officeart/2005/8/layout/target3"/>
    <dgm:cxn modelId="{F2304AE0-ECCB-4E14-910A-B2D9F0D25D9F}" type="presParOf" srcId="{9BABF4F1-2636-4C6E-8C62-8516A9F83803}" destId="{5785E583-0A13-4379-8785-86995C75A75F}" srcOrd="3" destOrd="0" presId="urn:microsoft.com/office/officeart/2005/8/layout/target3"/>
    <dgm:cxn modelId="{48E3E268-1E9D-4925-8D8A-FE963B3B3DA6}" type="presParOf" srcId="{9BABF4F1-2636-4C6E-8C62-8516A9F83803}" destId="{6FF66F06-A499-479A-A82F-FDB3C8D9679D}" srcOrd="4" destOrd="0" presId="urn:microsoft.com/office/officeart/2005/8/layout/target3"/>
    <dgm:cxn modelId="{0E3EF0EA-F04F-4961-855C-59F6BC47A36E}" type="presParOf" srcId="{9BABF4F1-2636-4C6E-8C62-8516A9F83803}" destId="{8E037C62-4E86-444E-9824-546CA7C61AF6}" srcOrd="5" destOrd="0" presId="urn:microsoft.com/office/officeart/2005/8/layout/target3"/>
    <dgm:cxn modelId="{8DA15C37-43D6-420A-B0D2-50623BD0DF8C}" type="presParOf" srcId="{9BABF4F1-2636-4C6E-8C62-8516A9F83803}" destId="{D8F32500-7C51-4689-9D89-9BE6BBD6D0B5}" srcOrd="6" destOrd="0" presId="urn:microsoft.com/office/officeart/2005/8/layout/target3"/>
    <dgm:cxn modelId="{B4E786C8-88A0-4FFF-9B16-C0C3682E5558}" type="presParOf" srcId="{9BABF4F1-2636-4C6E-8C62-8516A9F83803}" destId="{92A71DC2-CF45-48A4-A3DB-FE3021AD6E20}" srcOrd="7" destOrd="0" presId="urn:microsoft.com/office/officeart/2005/8/layout/target3"/>
    <dgm:cxn modelId="{FD1AD511-075F-4E25-871D-3DB3901C030A}" type="presParOf" srcId="{9BABF4F1-2636-4C6E-8C62-8516A9F83803}" destId="{274576B5-5957-4508-B16D-E062D82B46C0}" srcOrd="8" destOrd="0" presId="urn:microsoft.com/office/officeart/2005/8/layout/target3"/>
    <dgm:cxn modelId="{11107B31-E727-497E-8BE8-BA6184B6A243}" type="presParOf" srcId="{9BABF4F1-2636-4C6E-8C62-8516A9F83803}" destId="{9BB65FEA-55F5-4E84-9FDA-7D3B2EF00ED2}" srcOrd="9" destOrd="0" presId="urn:microsoft.com/office/officeart/2005/8/layout/target3"/>
    <dgm:cxn modelId="{A2ADA9A0-07DC-42B1-8F4C-0AA99B1CB94B}" type="presParOf" srcId="{9BABF4F1-2636-4C6E-8C62-8516A9F83803}" destId="{FFF1D1C3-07F8-46A6-B8F9-999E7B0D3D62}" srcOrd="10" destOrd="0" presId="urn:microsoft.com/office/officeart/2005/8/layout/target3"/>
    <dgm:cxn modelId="{A729A319-3DF4-4634-8909-F760ECEC8B91}" type="presParOf" srcId="{9BABF4F1-2636-4C6E-8C62-8516A9F83803}" destId="{28BEEFF8-65B9-47AF-9DD1-24CED6CA9016}"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D2BD233-A51D-427F-9E85-F7629376B66D}" type="doc">
      <dgm:prSet loTypeId="urn:microsoft.com/office/officeart/2005/8/layout/lProcess3" loCatId="process" qsTypeId="urn:microsoft.com/office/officeart/2005/8/quickstyle/simple1" qsCatId="simple" csTypeId="urn:microsoft.com/office/officeart/2005/8/colors/colorful1" csCatId="colorful" phldr="1"/>
      <dgm:spPr/>
      <dgm:t>
        <a:bodyPr/>
        <a:lstStyle/>
        <a:p>
          <a:endParaRPr lang="en-US"/>
        </a:p>
      </dgm:t>
    </dgm:pt>
    <dgm:pt modelId="{FCF2D0B3-DE69-4B42-9486-56DC0DEF1495}">
      <dgm:prSet phldrT="[Text]" custT="1"/>
      <dgm:spPr/>
      <dgm:t>
        <a:bodyPr/>
        <a:lstStyle/>
        <a:p>
          <a:r>
            <a:rPr lang="en-US" sz="4400" b="1" dirty="0" smtClean="0"/>
            <a:t>F</a:t>
          </a:r>
          <a:r>
            <a:rPr lang="en-US" sz="4000" dirty="0" smtClean="0"/>
            <a:t>requent</a:t>
          </a:r>
          <a:endParaRPr lang="en-US" sz="4000" dirty="0"/>
        </a:p>
      </dgm:t>
    </dgm:pt>
    <dgm:pt modelId="{7B4B821E-3779-4A13-BB41-69A51B27F025}" type="parTrans" cxnId="{5ADC3075-A57D-4A3E-8CF9-74CE60AB88EA}">
      <dgm:prSet/>
      <dgm:spPr/>
      <dgm:t>
        <a:bodyPr/>
        <a:lstStyle/>
        <a:p>
          <a:endParaRPr lang="en-US"/>
        </a:p>
      </dgm:t>
    </dgm:pt>
    <dgm:pt modelId="{4591032F-A1E0-4452-B6B9-1711850B79A3}" type="sibTrans" cxnId="{5ADC3075-A57D-4A3E-8CF9-74CE60AB88EA}">
      <dgm:prSet/>
      <dgm:spPr/>
      <dgm:t>
        <a:bodyPr/>
        <a:lstStyle/>
        <a:p>
          <a:endParaRPr lang="en-US"/>
        </a:p>
      </dgm:t>
    </dgm:pt>
    <dgm:pt modelId="{8FEAC8F5-DE64-44E2-8EBA-BC301FCA1E1E}">
      <dgm:prSet phldrT="[Text]"/>
      <dgm:spPr/>
      <dgm:t>
        <a:bodyPr/>
        <a:lstStyle/>
        <a:p>
          <a:r>
            <a:rPr lang="en-US" dirty="0" smtClean="0"/>
            <a:t>Meet frequently</a:t>
          </a:r>
          <a:endParaRPr lang="en-US" dirty="0"/>
        </a:p>
      </dgm:t>
    </dgm:pt>
    <dgm:pt modelId="{0E55FD7F-5809-4A9E-B5ED-A5A95BA26CEA}" type="parTrans" cxnId="{5A40BCFC-9FAC-487A-9728-BF01C8880307}">
      <dgm:prSet/>
      <dgm:spPr/>
      <dgm:t>
        <a:bodyPr/>
        <a:lstStyle/>
        <a:p>
          <a:endParaRPr lang="en-US"/>
        </a:p>
      </dgm:t>
    </dgm:pt>
    <dgm:pt modelId="{68AB2EFA-83AD-4E39-91E5-E0911C8B99F5}" type="sibTrans" cxnId="{5A40BCFC-9FAC-487A-9728-BF01C8880307}">
      <dgm:prSet/>
      <dgm:spPr/>
      <dgm:t>
        <a:bodyPr/>
        <a:lstStyle/>
        <a:p>
          <a:endParaRPr lang="en-US"/>
        </a:p>
      </dgm:t>
    </dgm:pt>
    <dgm:pt modelId="{F4BFA53F-5498-4836-8DCE-03FE547446E3}">
      <dgm:prSet phldrT="[Text]" custT="1"/>
      <dgm:spPr/>
      <dgm:t>
        <a:bodyPr/>
        <a:lstStyle/>
        <a:p>
          <a:r>
            <a:rPr lang="en-US" sz="4800" b="1" dirty="0" smtClean="0"/>
            <a:t>I</a:t>
          </a:r>
          <a:r>
            <a:rPr lang="en-US" sz="4100" dirty="0" smtClean="0"/>
            <a:t>nformal</a:t>
          </a:r>
          <a:endParaRPr lang="en-US" sz="4100" dirty="0"/>
        </a:p>
      </dgm:t>
    </dgm:pt>
    <dgm:pt modelId="{1B28CA19-687F-498E-8C05-5910DB511B57}" type="parTrans" cxnId="{DE1ECB81-FCA2-4B39-8D77-C1C9E74B5BCC}">
      <dgm:prSet/>
      <dgm:spPr/>
      <dgm:t>
        <a:bodyPr/>
        <a:lstStyle/>
        <a:p>
          <a:endParaRPr lang="en-US"/>
        </a:p>
      </dgm:t>
    </dgm:pt>
    <dgm:pt modelId="{3DB645F9-6DAA-41E1-8F5A-C37DD321C26C}" type="sibTrans" cxnId="{DE1ECB81-FCA2-4B39-8D77-C1C9E74B5BCC}">
      <dgm:prSet/>
      <dgm:spPr/>
      <dgm:t>
        <a:bodyPr/>
        <a:lstStyle/>
        <a:p>
          <a:endParaRPr lang="en-US"/>
        </a:p>
      </dgm:t>
    </dgm:pt>
    <dgm:pt modelId="{D3D50643-FBAD-4A17-B83E-6458F0B6ED0E}">
      <dgm:prSet phldrT="[Text]"/>
      <dgm:spPr/>
      <dgm:t>
        <a:bodyPr/>
        <a:lstStyle/>
        <a:p>
          <a:r>
            <a:rPr lang="en-US" dirty="0" smtClean="0"/>
            <a:t>Make them less formal</a:t>
          </a:r>
          <a:endParaRPr lang="en-US" dirty="0"/>
        </a:p>
      </dgm:t>
    </dgm:pt>
    <dgm:pt modelId="{BE7E6EF5-6793-43C2-A991-AB3765A033D1}" type="parTrans" cxnId="{0716C248-C3BA-4BB0-8A5C-B3233ADAF2E5}">
      <dgm:prSet/>
      <dgm:spPr/>
      <dgm:t>
        <a:bodyPr/>
        <a:lstStyle/>
        <a:p>
          <a:endParaRPr lang="en-US"/>
        </a:p>
      </dgm:t>
    </dgm:pt>
    <dgm:pt modelId="{67A3841F-9992-4496-9765-00014CD9455C}" type="sibTrans" cxnId="{0716C248-C3BA-4BB0-8A5C-B3233ADAF2E5}">
      <dgm:prSet/>
      <dgm:spPr/>
      <dgm:t>
        <a:bodyPr/>
        <a:lstStyle/>
        <a:p>
          <a:endParaRPr lang="en-US"/>
        </a:p>
      </dgm:t>
    </dgm:pt>
    <dgm:pt modelId="{841EB9C4-4131-4277-A773-C4BA0489742F}">
      <dgm:prSet phldrT="[Text]" custT="1"/>
      <dgm:spPr/>
      <dgm:t>
        <a:bodyPr/>
        <a:lstStyle/>
        <a:p>
          <a:pPr algn="l"/>
          <a:r>
            <a:rPr lang="en-US" sz="4800" b="1" dirty="0" smtClean="0"/>
            <a:t>T</a:t>
          </a:r>
          <a:r>
            <a:rPr lang="en-US" sz="4100" dirty="0" smtClean="0"/>
            <a:t>eam building</a:t>
          </a:r>
          <a:endParaRPr lang="en-US" sz="4100" dirty="0"/>
        </a:p>
      </dgm:t>
    </dgm:pt>
    <dgm:pt modelId="{749B1649-A405-49B3-852A-1675B970C757}" type="parTrans" cxnId="{2F67B0FF-A402-4E1D-9F67-0EA4D64E812D}">
      <dgm:prSet/>
      <dgm:spPr/>
      <dgm:t>
        <a:bodyPr/>
        <a:lstStyle/>
        <a:p>
          <a:endParaRPr lang="en-US"/>
        </a:p>
      </dgm:t>
    </dgm:pt>
    <dgm:pt modelId="{07DF9472-CDE0-4148-B2C1-743CD5B88D26}" type="sibTrans" cxnId="{2F67B0FF-A402-4E1D-9F67-0EA4D64E812D}">
      <dgm:prSet/>
      <dgm:spPr/>
      <dgm:t>
        <a:bodyPr/>
        <a:lstStyle/>
        <a:p>
          <a:endParaRPr lang="en-US"/>
        </a:p>
      </dgm:t>
    </dgm:pt>
    <dgm:pt modelId="{4B1BE150-1C96-4C7B-B0B3-B2855924773E}">
      <dgm:prSet phldrT="[Text]"/>
      <dgm:spPr/>
      <dgm:t>
        <a:bodyPr/>
        <a:lstStyle/>
        <a:p>
          <a:r>
            <a:rPr lang="en-US" dirty="0" smtClean="0"/>
            <a:t>Make it all about team building</a:t>
          </a:r>
          <a:endParaRPr lang="en-US" dirty="0"/>
        </a:p>
      </dgm:t>
    </dgm:pt>
    <dgm:pt modelId="{9D8E2AF0-7797-45AC-9A5B-67FC70C40D3A}" type="parTrans" cxnId="{5314E261-423B-4993-A684-BE93EA51482C}">
      <dgm:prSet/>
      <dgm:spPr/>
      <dgm:t>
        <a:bodyPr/>
        <a:lstStyle/>
        <a:p>
          <a:endParaRPr lang="en-US"/>
        </a:p>
      </dgm:t>
    </dgm:pt>
    <dgm:pt modelId="{D29A7260-C4D1-4FB6-AA19-065C9D731CD0}" type="sibTrans" cxnId="{5314E261-423B-4993-A684-BE93EA51482C}">
      <dgm:prSet/>
      <dgm:spPr/>
      <dgm:t>
        <a:bodyPr/>
        <a:lstStyle/>
        <a:p>
          <a:endParaRPr lang="en-US"/>
        </a:p>
      </dgm:t>
    </dgm:pt>
    <dgm:pt modelId="{1EB3CD63-2DD8-429B-A432-5F181E909594}" type="pres">
      <dgm:prSet presAssocID="{7D2BD233-A51D-427F-9E85-F7629376B66D}" presName="Name0" presStyleCnt="0">
        <dgm:presLayoutVars>
          <dgm:chPref val="3"/>
          <dgm:dir/>
          <dgm:animLvl val="lvl"/>
          <dgm:resizeHandles/>
        </dgm:presLayoutVars>
      </dgm:prSet>
      <dgm:spPr/>
      <dgm:t>
        <a:bodyPr/>
        <a:lstStyle/>
        <a:p>
          <a:endParaRPr lang="en-US"/>
        </a:p>
      </dgm:t>
    </dgm:pt>
    <dgm:pt modelId="{4F367820-FE29-45D0-9566-C1BF49330745}" type="pres">
      <dgm:prSet presAssocID="{FCF2D0B3-DE69-4B42-9486-56DC0DEF1495}" presName="horFlow" presStyleCnt="0"/>
      <dgm:spPr/>
    </dgm:pt>
    <dgm:pt modelId="{56789F36-333D-4B0C-817F-8812B0E2C88D}" type="pres">
      <dgm:prSet presAssocID="{FCF2D0B3-DE69-4B42-9486-56DC0DEF1495}" presName="bigChev" presStyleLbl="node1" presStyleIdx="0" presStyleCnt="3" custLinFactX="-23136" custLinFactNeighborX="-100000"/>
      <dgm:spPr/>
      <dgm:t>
        <a:bodyPr/>
        <a:lstStyle/>
        <a:p>
          <a:endParaRPr lang="en-US"/>
        </a:p>
      </dgm:t>
    </dgm:pt>
    <dgm:pt modelId="{65947D34-641B-4BDD-82A8-43AAC8D93A2C}" type="pres">
      <dgm:prSet presAssocID="{0E55FD7F-5809-4A9E-B5ED-A5A95BA26CEA}" presName="parTrans" presStyleCnt="0"/>
      <dgm:spPr/>
    </dgm:pt>
    <dgm:pt modelId="{10D229F3-98B4-4232-954D-12C72168F0BD}" type="pres">
      <dgm:prSet presAssocID="{8FEAC8F5-DE64-44E2-8EBA-BC301FCA1E1E}" presName="node" presStyleLbl="alignAccFollowNode1" presStyleIdx="0" presStyleCnt="3" custScaleX="194872">
        <dgm:presLayoutVars>
          <dgm:bulletEnabled val="1"/>
        </dgm:presLayoutVars>
      </dgm:prSet>
      <dgm:spPr/>
      <dgm:t>
        <a:bodyPr/>
        <a:lstStyle/>
        <a:p>
          <a:endParaRPr lang="en-US"/>
        </a:p>
      </dgm:t>
    </dgm:pt>
    <dgm:pt modelId="{5BD54C69-6FC8-4375-AAD3-4F583FC440EE}" type="pres">
      <dgm:prSet presAssocID="{FCF2D0B3-DE69-4B42-9486-56DC0DEF1495}" presName="vSp" presStyleCnt="0"/>
      <dgm:spPr/>
    </dgm:pt>
    <dgm:pt modelId="{D0FF2000-C37A-4FAE-BB81-1D6630956207}" type="pres">
      <dgm:prSet presAssocID="{F4BFA53F-5498-4836-8DCE-03FE547446E3}" presName="horFlow" presStyleCnt="0"/>
      <dgm:spPr/>
    </dgm:pt>
    <dgm:pt modelId="{0A502B68-25C7-4CE7-ABD4-30EAF5253434}" type="pres">
      <dgm:prSet presAssocID="{F4BFA53F-5498-4836-8DCE-03FE547446E3}" presName="bigChev" presStyleLbl="node1" presStyleIdx="1" presStyleCnt="3" custLinFactX="-21936" custLinFactNeighborX="-100000"/>
      <dgm:spPr/>
      <dgm:t>
        <a:bodyPr/>
        <a:lstStyle/>
        <a:p>
          <a:endParaRPr lang="en-US"/>
        </a:p>
      </dgm:t>
    </dgm:pt>
    <dgm:pt modelId="{C23A5630-63EB-4D4A-BB0A-C6D0F6BE9107}" type="pres">
      <dgm:prSet presAssocID="{BE7E6EF5-6793-43C2-A991-AB3765A033D1}" presName="parTrans" presStyleCnt="0"/>
      <dgm:spPr/>
    </dgm:pt>
    <dgm:pt modelId="{04574AB0-8260-4451-9302-935F24861E66}" type="pres">
      <dgm:prSet presAssocID="{D3D50643-FBAD-4A17-B83E-6458F0B6ED0E}" presName="node" presStyleLbl="alignAccFollowNode1" presStyleIdx="1" presStyleCnt="3" custScaleX="194872">
        <dgm:presLayoutVars>
          <dgm:bulletEnabled val="1"/>
        </dgm:presLayoutVars>
      </dgm:prSet>
      <dgm:spPr/>
      <dgm:t>
        <a:bodyPr/>
        <a:lstStyle/>
        <a:p>
          <a:endParaRPr lang="en-US"/>
        </a:p>
      </dgm:t>
    </dgm:pt>
    <dgm:pt modelId="{24C642E1-9A80-40AF-AD96-1EE7FD2B4981}" type="pres">
      <dgm:prSet presAssocID="{F4BFA53F-5498-4836-8DCE-03FE547446E3}" presName="vSp" presStyleCnt="0"/>
      <dgm:spPr/>
    </dgm:pt>
    <dgm:pt modelId="{95864316-DF1E-4D7B-9486-9D2E156624BD}" type="pres">
      <dgm:prSet presAssocID="{841EB9C4-4131-4277-A773-C4BA0489742F}" presName="horFlow" presStyleCnt="0"/>
      <dgm:spPr/>
    </dgm:pt>
    <dgm:pt modelId="{3770C54A-1F11-42AA-99FF-4D9987C574CE}" type="pres">
      <dgm:prSet presAssocID="{841EB9C4-4131-4277-A773-C4BA0489742F}" presName="bigChev" presStyleLbl="node1" presStyleIdx="2" presStyleCnt="3" custLinFactX="-21936" custLinFactNeighborX="-100000"/>
      <dgm:spPr/>
      <dgm:t>
        <a:bodyPr/>
        <a:lstStyle/>
        <a:p>
          <a:endParaRPr lang="en-US"/>
        </a:p>
      </dgm:t>
    </dgm:pt>
    <dgm:pt modelId="{8C4B7368-A299-476D-BD1C-CF04C7757A2E}" type="pres">
      <dgm:prSet presAssocID="{9D8E2AF0-7797-45AC-9A5B-67FC70C40D3A}" presName="parTrans" presStyleCnt="0"/>
      <dgm:spPr/>
    </dgm:pt>
    <dgm:pt modelId="{DEA7BF84-D24D-4D3B-897A-8FF279B4EE37}" type="pres">
      <dgm:prSet presAssocID="{4B1BE150-1C96-4C7B-B0B3-B2855924773E}" presName="node" presStyleLbl="alignAccFollowNode1" presStyleIdx="2" presStyleCnt="3" custScaleX="194872">
        <dgm:presLayoutVars>
          <dgm:bulletEnabled val="1"/>
        </dgm:presLayoutVars>
      </dgm:prSet>
      <dgm:spPr/>
      <dgm:t>
        <a:bodyPr/>
        <a:lstStyle/>
        <a:p>
          <a:endParaRPr lang="en-US"/>
        </a:p>
      </dgm:t>
    </dgm:pt>
  </dgm:ptLst>
  <dgm:cxnLst>
    <dgm:cxn modelId="{DE1ECB81-FCA2-4B39-8D77-C1C9E74B5BCC}" srcId="{7D2BD233-A51D-427F-9E85-F7629376B66D}" destId="{F4BFA53F-5498-4836-8DCE-03FE547446E3}" srcOrd="1" destOrd="0" parTransId="{1B28CA19-687F-498E-8C05-5910DB511B57}" sibTransId="{3DB645F9-6DAA-41E1-8F5A-C37DD321C26C}"/>
    <dgm:cxn modelId="{4975FEC9-A9E8-4085-B0BC-8434E43FB3F0}" type="presOf" srcId="{F4BFA53F-5498-4836-8DCE-03FE547446E3}" destId="{0A502B68-25C7-4CE7-ABD4-30EAF5253434}" srcOrd="0" destOrd="0" presId="urn:microsoft.com/office/officeart/2005/8/layout/lProcess3"/>
    <dgm:cxn modelId="{5314E261-423B-4993-A684-BE93EA51482C}" srcId="{841EB9C4-4131-4277-A773-C4BA0489742F}" destId="{4B1BE150-1C96-4C7B-B0B3-B2855924773E}" srcOrd="0" destOrd="0" parTransId="{9D8E2AF0-7797-45AC-9A5B-67FC70C40D3A}" sibTransId="{D29A7260-C4D1-4FB6-AA19-065C9D731CD0}"/>
    <dgm:cxn modelId="{5ADC3075-A57D-4A3E-8CF9-74CE60AB88EA}" srcId="{7D2BD233-A51D-427F-9E85-F7629376B66D}" destId="{FCF2D0B3-DE69-4B42-9486-56DC0DEF1495}" srcOrd="0" destOrd="0" parTransId="{7B4B821E-3779-4A13-BB41-69A51B27F025}" sibTransId="{4591032F-A1E0-4452-B6B9-1711850B79A3}"/>
    <dgm:cxn modelId="{E54FD640-F376-46D2-8A03-14E7D32E780C}" type="presOf" srcId="{FCF2D0B3-DE69-4B42-9486-56DC0DEF1495}" destId="{56789F36-333D-4B0C-817F-8812B0E2C88D}" srcOrd="0" destOrd="0" presId="urn:microsoft.com/office/officeart/2005/8/layout/lProcess3"/>
    <dgm:cxn modelId="{D1CB489D-FF9C-4F08-A839-B1176A0F9E6C}" type="presOf" srcId="{D3D50643-FBAD-4A17-B83E-6458F0B6ED0E}" destId="{04574AB0-8260-4451-9302-935F24861E66}" srcOrd="0" destOrd="0" presId="urn:microsoft.com/office/officeart/2005/8/layout/lProcess3"/>
    <dgm:cxn modelId="{5A40BCFC-9FAC-487A-9728-BF01C8880307}" srcId="{FCF2D0B3-DE69-4B42-9486-56DC0DEF1495}" destId="{8FEAC8F5-DE64-44E2-8EBA-BC301FCA1E1E}" srcOrd="0" destOrd="0" parTransId="{0E55FD7F-5809-4A9E-B5ED-A5A95BA26CEA}" sibTransId="{68AB2EFA-83AD-4E39-91E5-E0911C8B99F5}"/>
    <dgm:cxn modelId="{377DC8E1-893D-41C8-B137-B3DC7E8BE3E5}" type="presOf" srcId="{4B1BE150-1C96-4C7B-B0B3-B2855924773E}" destId="{DEA7BF84-D24D-4D3B-897A-8FF279B4EE37}" srcOrd="0" destOrd="0" presId="urn:microsoft.com/office/officeart/2005/8/layout/lProcess3"/>
    <dgm:cxn modelId="{3B2AF172-381D-4BD5-A7DF-A719B21A4C04}" type="presOf" srcId="{7D2BD233-A51D-427F-9E85-F7629376B66D}" destId="{1EB3CD63-2DD8-429B-A432-5F181E909594}" srcOrd="0" destOrd="0" presId="urn:microsoft.com/office/officeart/2005/8/layout/lProcess3"/>
    <dgm:cxn modelId="{0716C248-C3BA-4BB0-8A5C-B3233ADAF2E5}" srcId="{F4BFA53F-5498-4836-8DCE-03FE547446E3}" destId="{D3D50643-FBAD-4A17-B83E-6458F0B6ED0E}" srcOrd="0" destOrd="0" parTransId="{BE7E6EF5-6793-43C2-A991-AB3765A033D1}" sibTransId="{67A3841F-9992-4496-9765-00014CD9455C}"/>
    <dgm:cxn modelId="{E621682B-3BDE-4241-A762-722C66AC168C}" type="presOf" srcId="{841EB9C4-4131-4277-A773-C4BA0489742F}" destId="{3770C54A-1F11-42AA-99FF-4D9987C574CE}" srcOrd="0" destOrd="0" presId="urn:microsoft.com/office/officeart/2005/8/layout/lProcess3"/>
    <dgm:cxn modelId="{D511D593-2508-4E12-8733-B2C7D040A6DC}" type="presOf" srcId="{8FEAC8F5-DE64-44E2-8EBA-BC301FCA1E1E}" destId="{10D229F3-98B4-4232-954D-12C72168F0BD}" srcOrd="0" destOrd="0" presId="urn:microsoft.com/office/officeart/2005/8/layout/lProcess3"/>
    <dgm:cxn modelId="{2F67B0FF-A402-4E1D-9F67-0EA4D64E812D}" srcId="{7D2BD233-A51D-427F-9E85-F7629376B66D}" destId="{841EB9C4-4131-4277-A773-C4BA0489742F}" srcOrd="2" destOrd="0" parTransId="{749B1649-A405-49B3-852A-1675B970C757}" sibTransId="{07DF9472-CDE0-4148-B2C1-743CD5B88D26}"/>
    <dgm:cxn modelId="{E0911BEC-8545-4F3C-B267-CC697CFEEFC0}" type="presParOf" srcId="{1EB3CD63-2DD8-429B-A432-5F181E909594}" destId="{4F367820-FE29-45D0-9566-C1BF49330745}" srcOrd="0" destOrd="0" presId="urn:microsoft.com/office/officeart/2005/8/layout/lProcess3"/>
    <dgm:cxn modelId="{9CE74CBF-2342-4B50-85EB-DC4692585BB7}" type="presParOf" srcId="{4F367820-FE29-45D0-9566-C1BF49330745}" destId="{56789F36-333D-4B0C-817F-8812B0E2C88D}" srcOrd="0" destOrd="0" presId="urn:microsoft.com/office/officeart/2005/8/layout/lProcess3"/>
    <dgm:cxn modelId="{65A3C0B9-3ACB-47F9-9B7D-AAE0102658A6}" type="presParOf" srcId="{4F367820-FE29-45D0-9566-C1BF49330745}" destId="{65947D34-641B-4BDD-82A8-43AAC8D93A2C}" srcOrd="1" destOrd="0" presId="urn:microsoft.com/office/officeart/2005/8/layout/lProcess3"/>
    <dgm:cxn modelId="{D4C1CCA5-9B37-445A-852A-565D3534E646}" type="presParOf" srcId="{4F367820-FE29-45D0-9566-C1BF49330745}" destId="{10D229F3-98B4-4232-954D-12C72168F0BD}" srcOrd="2" destOrd="0" presId="urn:microsoft.com/office/officeart/2005/8/layout/lProcess3"/>
    <dgm:cxn modelId="{8F9728E1-1D21-451D-B7AA-85C3366626F0}" type="presParOf" srcId="{1EB3CD63-2DD8-429B-A432-5F181E909594}" destId="{5BD54C69-6FC8-4375-AAD3-4F583FC440EE}" srcOrd="1" destOrd="0" presId="urn:microsoft.com/office/officeart/2005/8/layout/lProcess3"/>
    <dgm:cxn modelId="{D8BE84DA-5EC3-45D9-98A8-C7C2B543A212}" type="presParOf" srcId="{1EB3CD63-2DD8-429B-A432-5F181E909594}" destId="{D0FF2000-C37A-4FAE-BB81-1D6630956207}" srcOrd="2" destOrd="0" presId="urn:microsoft.com/office/officeart/2005/8/layout/lProcess3"/>
    <dgm:cxn modelId="{2EF8FECD-F86E-4336-A74A-3D4D5870C965}" type="presParOf" srcId="{D0FF2000-C37A-4FAE-BB81-1D6630956207}" destId="{0A502B68-25C7-4CE7-ABD4-30EAF5253434}" srcOrd="0" destOrd="0" presId="urn:microsoft.com/office/officeart/2005/8/layout/lProcess3"/>
    <dgm:cxn modelId="{8A2531E2-A93B-4BDA-B94C-A5BF72A648D8}" type="presParOf" srcId="{D0FF2000-C37A-4FAE-BB81-1D6630956207}" destId="{C23A5630-63EB-4D4A-BB0A-C6D0F6BE9107}" srcOrd="1" destOrd="0" presId="urn:microsoft.com/office/officeart/2005/8/layout/lProcess3"/>
    <dgm:cxn modelId="{DC8C06C8-9078-4D58-9900-29A3BB6B4A5E}" type="presParOf" srcId="{D0FF2000-C37A-4FAE-BB81-1D6630956207}" destId="{04574AB0-8260-4451-9302-935F24861E66}" srcOrd="2" destOrd="0" presId="urn:microsoft.com/office/officeart/2005/8/layout/lProcess3"/>
    <dgm:cxn modelId="{C56629E4-3A4B-46C8-80B1-9F57AF732855}" type="presParOf" srcId="{1EB3CD63-2DD8-429B-A432-5F181E909594}" destId="{24C642E1-9A80-40AF-AD96-1EE7FD2B4981}" srcOrd="3" destOrd="0" presId="urn:microsoft.com/office/officeart/2005/8/layout/lProcess3"/>
    <dgm:cxn modelId="{FA547490-EE69-4DF2-8068-C46DF471EEE8}" type="presParOf" srcId="{1EB3CD63-2DD8-429B-A432-5F181E909594}" destId="{95864316-DF1E-4D7B-9486-9D2E156624BD}" srcOrd="4" destOrd="0" presId="urn:microsoft.com/office/officeart/2005/8/layout/lProcess3"/>
    <dgm:cxn modelId="{E04AEF34-581C-4D82-9F51-E4AB03C22D32}" type="presParOf" srcId="{95864316-DF1E-4D7B-9486-9D2E156624BD}" destId="{3770C54A-1F11-42AA-99FF-4D9987C574CE}" srcOrd="0" destOrd="0" presId="urn:microsoft.com/office/officeart/2005/8/layout/lProcess3"/>
    <dgm:cxn modelId="{9476096B-FCB2-4F6B-B0E4-3C03C7065C8E}" type="presParOf" srcId="{95864316-DF1E-4D7B-9486-9D2E156624BD}" destId="{8C4B7368-A299-476D-BD1C-CF04C7757A2E}" srcOrd="1" destOrd="0" presId="urn:microsoft.com/office/officeart/2005/8/layout/lProcess3"/>
    <dgm:cxn modelId="{62C4342C-76DF-4584-B15A-C304F8E37AFE}" type="presParOf" srcId="{95864316-DF1E-4D7B-9486-9D2E156624BD}" destId="{DEA7BF84-D24D-4D3B-897A-8FF279B4EE37}"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78BE958A-34DB-408D-8023-F8348128485E}" type="doc">
      <dgm:prSet loTypeId="urn:diagrams.loki3.com/VaryingWidthList+Icon" loCatId="list" qsTypeId="urn:microsoft.com/office/officeart/2005/8/quickstyle/simple1" qsCatId="simple" csTypeId="urn:microsoft.com/office/officeart/2005/8/colors/colorful1" csCatId="colorful" phldr="1"/>
      <dgm:spPr/>
    </dgm:pt>
    <dgm:pt modelId="{5927AF77-AD72-418F-A918-6008AC1BC0AC}">
      <dgm:prSet phldrT="[Text]" custT="1"/>
      <dgm:spPr/>
      <dgm:t>
        <a:bodyPr/>
        <a:lstStyle/>
        <a:p>
          <a:r>
            <a:rPr lang="en-US" sz="3600" b="0" dirty="0" smtClean="0"/>
            <a:t>Look for unfamiliar things in the workplace</a:t>
          </a:r>
          <a:endParaRPr lang="en-US" sz="3600" b="0" dirty="0"/>
        </a:p>
      </dgm:t>
    </dgm:pt>
    <dgm:pt modelId="{A80141C9-CAAF-4EA7-BCE2-B849CE4B7CAA}" type="parTrans" cxnId="{4E8FD58B-3FD0-4F5D-A544-97B89EB6AE4A}">
      <dgm:prSet/>
      <dgm:spPr/>
      <dgm:t>
        <a:bodyPr/>
        <a:lstStyle/>
        <a:p>
          <a:endParaRPr lang="en-US"/>
        </a:p>
      </dgm:t>
    </dgm:pt>
    <dgm:pt modelId="{97764583-C035-49C3-ADF7-EAA2C4AC7DA3}" type="sibTrans" cxnId="{4E8FD58B-3FD0-4F5D-A544-97B89EB6AE4A}">
      <dgm:prSet/>
      <dgm:spPr/>
      <dgm:t>
        <a:bodyPr/>
        <a:lstStyle/>
        <a:p>
          <a:endParaRPr lang="en-US"/>
        </a:p>
      </dgm:t>
    </dgm:pt>
    <dgm:pt modelId="{C36D9F68-15DA-439A-8A27-217CADE939DC}">
      <dgm:prSet phldrT="[Text]" custT="1"/>
      <dgm:spPr/>
      <dgm:t>
        <a:bodyPr/>
        <a:lstStyle/>
        <a:p>
          <a:r>
            <a:rPr lang="en-US" sz="3600" b="0" dirty="0" smtClean="0"/>
            <a:t>Engage it immediately</a:t>
          </a:r>
          <a:endParaRPr lang="en-US" sz="3600" b="0" dirty="0"/>
        </a:p>
      </dgm:t>
    </dgm:pt>
    <dgm:pt modelId="{FC9F7403-3FC7-4A32-9B7A-9DC9E11A53EB}" type="parTrans" cxnId="{397B2B68-7F79-4093-8D01-6AFA82E4510F}">
      <dgm:prSet/>
      <dgm:spPr/>
      <dgm:t>
        <a:bodyPr/>
        <a:lstStyle/>
        <a:p>
          <a:endParaRPr lang="en-US"/>
        </a:p>
      </dgm:t>
    </dgm:pt>
    <dgm:pt modelId="{5D9DEF19-81D4-4625-9D3A-F143FA9442CC}" type="sibTrans" cxnId="{397B2B68-7F79-4093-8D01-6AFA82E4510F}">
      <dgm:prSet/>
      <dgm:spPr/>
      <dgm:t>
        <a:bodyPr/>
        <a:lstStyle/>
        <a:p>
          <a:endParaRPr lang="en-US"/>
        </a:p>
      </dgm:t>
    </dgm:pt>
    <dgm:pt modelId="{4192FBA9-03E4-43B5-806A-8EF70ABF2186}">
      <dgm:prSet phldrT="[Text]" custT="1"/>
      <dgm:spPr/>
      <dgm:t>
        <a:bodyPr/>
        <a:lstStyle/>
        <a:p>
          <a:r>
            <a:rPr lang="en-US" sz="3600" b="0" dirty="0" smtClean="0"/>
            <a:t>Acquire more knowledge on the topic</a:t>
          </a:r>
          <a:endParaRPr lang="en-US" sz="3600" b="0" dirty="0"/>
        </a:p>
      </dgm:t>
    </dgm:pt>
    <dgm:pt modelId="{946A7A55-967A-4414-BB2A-3E781D774658}" type="parTrans" cxnId="{51F086DA-C786-4BA9-B157-A7CD54FA0AE5}">
      <dgm:prSet/>
      <dgm:spPr/>
      <dgm:t>
        <a:bodyPr/>
        <a:lstStyle/>
        <a:p>
          <a:endParaRPr lang="en-US"/>
        </a:p>
      </dgm:t>
    </dgm:pt>
    <dgm:pt modelId="{6AF836BA-0619-4672-A3CF-325F5D443F79}" type="sibTrans" cxnId="{51F086DA-C786-4BA9-B157-A7CD54FA0AE5}">
      <dgm:prSet/>
      <dgm:spPr/>
      <dgm:t>
        <a:bodyPr/>
        <a:lstStyle/>
        <a:p>
          <a:endParaRPr lang="en-US"/>
        </a:p>
      </dgm:t>
    </dgm:pt>
    <dgm:pt modelId="{FC49C0E4-F6C6-41EA-9106-FDAF96BFB127}">
      <dgm:prSet phldrT="[Text]" custT="1"/>
      <dgm:spPr/>
      <dgm:t>
        <a:bodyPr/>
        <a:lstStyle/>
        <a:p>
          <a:r>
            <a:rPr lang="en-US" sz="3600" b="0" dirty="0" smtClean="0"/>
            <a:t>Disseminate the knowledge to the rest of the team</a:t>
          </a:r>
          <a:endParaRPr lang="en-US" sz="3600" b="0" dirty="0"/>
        </a:p>
      </dgm:t>
    </dgm:pt>
    <dgm:pt modelId="{F3ED803C-BB23-4C4E-BF48-573A3DB2CA08}" type="parTrans" cxnId="{9BD3D8F5-2C3A-4602-A0A2-1A7FA8658604}">
      <dgm:prSet/>
      <dgm:spPr/>
      <dgm:t>
        <a:bodyPr/>
        <a:lstStyle/>
        <a:p>
          <a:endParaRPr lang="en-US"/>
        </a:p>
      </dgm:t>
    </dgm:pt>
    <dgm:pt modelId="{10E13CEB-E9BC-4C22-A842-1840621FA67C}" type="sibTrans" cxnId="{9BD3D8F5-2C3A-4602-A0A2-1A7FA8658604}">
      <dgm:prSet/>
      <dgm:spPr/>
      <dgm:t>
        <a:bodyPr/>
        <a:lstStyle/>
        <a:p>
          <a:endParaRPr lang="en-US"/>
        </a:p>
      </dgm:t>
    </dgm:pt>
    <dgm:pt modelId="{36FD11BF-8DE8-4C68-97A6-0B696FABE3D7}" type="pres">
      <dgm:prSet presAssocID="{78BE958A-34DB-408D-8023-F8348128485E}" presName="Name0" presStyleCnt="0">
        <dgm:presLayoutVars>
          <dgm:resizeHandles/>
        </dgm:presLayoutVars>
      </dgm:prSet>
      <dgm:spPr/>
    </dgm:pt>
    <dgm:pt modelId="{FCE359A0-E702-4F22-8E33-4BE68F44BF36}" type="pres">
      <dgm:prSet presAssocID="{5927AF77-AD72-418F-A918-6008AC1BC0AC}" presName="text" presStyleLbl="node1" presStyleIdx="0" presStyleCnt="4">
        <dgm:presLayoutVars>
          <dgm:bulletEnabled val="1"/>
        </dgm:presLayoutVars>
      </dgm:prSet>
      <dgm:spPr/>
      <dgm:t>
        <a:bodyPr/>
        <a:lstStyle/>
        <a:p>
          <a:endParaRPr lang="en-US"/>
        </a:p>
      </dgm:t>
    </dgm:pt>
    <dgm:pt modelId="{A30D1966-81D7-4C40-B8FC-AEB6B66A22E6}" type="pres">
      <dgm:prSet presAssocID="{97764583-C035-49C3-ADF7-EAA2C4AC7DA3}" presName="space" presStyleCnt="0"/>
      <dgm:spPr/>
    </dgm:pt>
    <dgm:pt modelId="{4DCBF8C8-A8FE-42B1-959A-775A395B39B6}" type="pres">
      <dgm:prSet presAssocID="{C36D9F68-15DA-439A-8A27-217CADE939DC}" presName="text" presStyleLbl="node1" presStyleIdx="1" presStyleCnt="4">
        <dgm:presLayoutVars>
          <dgm:bulletEnabled val="1"/>
        </dgm:presLayoutVars>
      </dgm:prSet>
      <dgm:spPr/>
      <dgm:t>
        <a:bodyPr/>
        <a:lstStyle/>
        <a:p>
          <a:endParaRPr lang="en-US"/>
        </a:p>
      </dgm:t>
    </dgm:pt>
    <dgm:pt modelId="{6D8BA552-782D-43FE-9063-8FE97AA75B3F}" type="pres">
      <dgm:prSet presAssocID="{5D9DEF19-81D4-4625-9D3A-F143FA9442CC}" presName="space" presStyleCnt="0"/>
      <dgm:spPr/>
    </dgm:pt>
    <dgm:pt modelId="{E2CE5734-6D76-4D94-B2FF-CF56E5D13287}" type="pres">
      <dgm:prSet presAssocID="{4192FBA9-03E4-43B5-806A-8EF70ABF2186}" presName="text" presStyleLbl="node1" presStyleIdx="2" presStyleCnt="4">
        <dgm:presLayoutVars>
          <dgm:bulletEnabled val="1"/>
        </dgm:presLayoutVars>
      </dgm:prSet>
      <dgm:spPr/>
      <dgm:t>
        <a:bodyPr/>
        <a:lstStyle/>
        <a:p>
          <a:endParaRPr lang="en-US"/>
        </a:p>
      </dgm:t>
    </dgm:pt>
    <dgm:pt modelId="{F878B1BC-C993-41EC-9187-2297E16E8CFC}" type="pres">
      <dgm:prSet presAssocID="{6AF836BA-0619-4672-A3CF-325F5D443F79}" presName="space" presStyleCnt="0"/>
      <dgm:spPr/>
    </dgm:pt>
    <dgm:pt modelId="{B7BB2E2D-7B96-4486-929C-0BF712E6B0E8}" type="pres">
      <dgm:prSet presAssocID="{FC49C0E4-F6C6-41EA-9106-FDAF96BFB127}" presName="text" presStyleLbl="node1" presStyleIdx="3" presStyleCnt="4">
        <dgm:presLayoutVars>
          <dgm:bulletEnabled val="1"/>
        </dgm:presLayoutVars>
      </dgm:prSet>
      <dgm:spPr/>
      <dgm:t>
        <a:bodyPr/>
        <a:lstStyle/>
        <a:p>
          <a:endParaRPr lang="en-US"/>
        </a:p>
      </dgm:t>
    </dgm:pt>
  </dgm:ptLst>
  <dgm:cxnLst>
    <dgm:cxn modelId="{9BD3D8F5-2C3A-4602-A0A2-1A7FA8658604}" srcId="{78BE958A-34DB-408D-8023-F8348128485E}" destId="{FC49C0E4-F6C6-41EA-9106-FDAF96BFB127}" srcOrd="3" destOrd="0" parTransId="{F3ED803C-BB23-4C4E-BF48-573A3DB2CA08}" sibTransId="{10E13CEB-E9BC-4C22-A842-1840621FA67C}"/>
    <dgm:cxn modelId="{4E8FD58B-3FD0-4F5D-A544-97B89EB6AE4A}" srcId="{78BE958A-34DB-408D-8023-F8348128485E}" destId="{5927AF77-AD72-418F-A918-6008AC1BC0AC}" srcOrd="0" destOrd="0" parTransId="{A80141C9-CAAF-4EA7-BCE2-B849CE4B7CAA}" sibTransId="{97764583-C035-49C3-ADF7-EAA2C4AC7DA3}"/>
    <dgm:cxn modelId="{51F086DA-C786-4BA9-B157-A7CD54FA0AE5}" srcId="{78BE958A-34DB-408D-8023-F8348128485E}" destId="{4192FBA9-03E4-43B5-806A-8EF70ABF2186}" srcOrd="2" destOrd="0" parTransId="{946A7A55-967A-4414-BB2A-3E781D774658}" sibTransId="{6AF836BA-0619-4672-A3CF-325F5D443F79}"/>
    <dgm:cxn modelId="{AE0A6161-0B13-4FBD-95A0-67391991E518}" type="presOf" srcId="{FC49C0E4-F6C6-41EA-9106-FDAF96BFB127}" destId="{B7BB2E2D-7B96-4486-929C-0BF712E6B0E8}" srcOrd="0" destOrd="0" presId="urn:diagrams.loki3.com/VaryingWidthList+Icon"/>
    <dgm:cxn modelId="{3A0EDD64-5B72-4FF4-9A04-0267CCBB9C4C}" type="presOf" srcId="{5927AF77-AD72-418F-A918-6008AC1BC0AC}" destId="{FCE359A0-E702-4F22-8E33-4BE68F44BF36}" srcOrd="0" destOrd="0" presId="urn:diagrams.loki3.com/VaryingWidthList+Icon"/>
    <dgm:cxn modelId="{DA0B7242-9212-4C42-8397-7F5C54EAE068}" type="presOf" srcId="{4192FBA9-03E4-43B5-806A-8EF70ABF2186}" destId="{E2CE5734-6D76-4D94-B2FF-CF56E5D13287}" srcOrd="0" destOrd="0" presId="urn:diagrams.loki3.com/VaryingWidthList+Icon"/>
    <dgm:cxn modelId="{397B2B68-7F79-4093-8D01-6AFA82E4510F}" srcId="{78BE958A-34DB-408D-8023-F8348128485E}" destId="{C36D9F68-15DA-439A-8A27-217CADE939DC}" srcOrd="1" destOrd="0" parTransId="{FC9F7403-3FC7-4A32-9B7A-9DC9E11A53EB}" sibTransId="{5D9DEF19-81D4-4625-9D3A-F143FA9442CC}"/>
    <dgm:cxn modelId="{061B9708-A56B-4B18-AD3C-3CF2E061D2D6}" type="presOf" srcId="{78BE958A-34DB-408D-8023-F8348128485E}" destId="{36FD11BF-8DE8-4C68-97A6-0B696FABE3D7}" srcOrd="0" destOrd="0" presId="urn:diagrams.loki3.com/VaryingWidthList+Icon"/>
    <dgm:cxn modelId="{731EFB39-99F9-4321-923E-E5C9C5252681}" type="presOf" srcId="{C36D9F68-15DA-439A-8A27-217CADE939DC}" destId="{4DCBF8C8-A8FE-42B1-959A-775A395B39B6}" srcOrd="0" destOrd="0" presId="urn:diagrams.loki3.com/VaryingWidthList+Icon"/>
    <dgm:cxn modelId="{DDC11C02-A827-4084-BCBE-636B70E2486B}" type="presParOf" srcId="{36FD11BF-8DE8-4C68-97A6-0B696FABE3D7}" destId="{FCE359A0-E702-4F22-8E33-4BE68F44BF36}" srcOrd="0" destOrd="0" presId="urn:diagrams.loki3.com/VaryingWidthList+Icon"/>
    <dgm:cxn modelId="{6CB771B0-6966-480A-BCCF-9B9E0376F4D2}" type="presParOf" srcId="{36FD11BF-8DE8-4C68-97A6-0B696FABE3D7}" destId="{A30D1966-81D7-4C40-B8FC-AEB6B66A22E6}" srcOrd="1" destOrd="0" presId="urn:diagrams.loki3.com/VaryingWidthList+Icon"/>
    <dgm:cxn modelId="{9B667F38-1B10-46D8-B260-8A45923493E0}" type="presParOf" srcId="{36FD11BF-8DE8-4C68-97A6-0B696FABE3D7}" destId="{4DCBF8C8-A8FE-42B1-959A-775A395B39B6}" srcOrd="2" destOrd="0" presId="urn:diagrams.loki3.com/VaryingWidthList+Icon"/>
    <dgm:cxn modelId="{E81749AA-4E89-4F7F-BFEF-90AE8D0BC708}" type="presParOf" srcId="{36FD11BF-8DE8-4C68-97A6-0B696FABE3D7}" destId="{6D8BA552-782D-43FE-9063-8FE97AA75B3F}" srcOrd="3" destOrd="0" presId="urn:diagrams.loki3.com/VaryingWidthList+Icon"/>
    <dgm:cxn modelId="{7D1E977A-24D3-4D7D-8D60-EF2B95AE798E}" type="presParOf" srcId="{36FD11BF-8DE8-4C68-97A6-0B696FABE3D7}" destId="{E2CE5734-6D76-4D94-B2FF-CF56E5D13287}" srcOrd="4" destOrd="0" presId="urn:diagrams.loki3.com/VaryingWidthList+Icon"/>
    <dgm:cxn modelId="{6B72466A-3FAE-47B0-97E1-6CEE364A13A4}" type="presParOf" srcId="{36FD11BF-8DE8-4C68-97A6-0B696FABE3D7}" destId="{F878B1BC-C993-41EC-9187-2297E16E8CFC}" srcOrd="5" destOrd="0" presId="urn:diagrams.loki3.com/VaryingWidthList+Icon"/>
    <dgm:cxn modelId="{8DD98152-DB7C-40CF-9790-33E321AD1B3B}" type="presParOf" srcId="{36FD11BF-8DE8-4C68-97A6-0B696FABE3D7}" destId="{B7BB2E2D-7B96-4486-929C-0BF712E6B0E8}"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BE502B8C-FCE0-4D41-B316-1241AA194A2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A4F309C-FAA9-4A8C-BB42-EED82E4DDE7A}">
      <dgm:prSet phldrT="[Text]"/>
      <dgm:spPr/>
      <dgm:t>
        <a:bodyPr/>
        <a:lstStyle/>
        <a:p>
          <a:r>
            <a:rPr lang="en-US" dirty="0" smtClean="0"/>
            <a:t>Chris helped Donald with his technological skills</a:t>
          </a:r>
          <a:endParaRPr lang="en-US" dirty="0"/>
        </a:p>
      </dgm:t>
    </dgm:pt>
    <dgm:pt modelId="{93DF6371-E8E1-4D54-9A60-245419C5829C}" type="parTrans" cxnId="{AB05AFF8-D1D5-4BB3-B8C9-00AEA806D9F9}">
      <dgm:prSet/>
      <dgm:spPr/>
      <dgm:t>
        <a:bodyPr/>
        <a:lstStyle/>
        <a:p>
          <a:endParaRPr lang="en-US"/>
        </a:p>
      </dgm:t>
    </dgm:pt>
    <dgm:pt modelId="{051876A3-D611-42CA-BF79-ACC63FE4EE2E}" type="sibTrans" cxnId="{AB05AFF8-D1D5-4BB3-B8C9-00AEA806D9F9}">
      <dgm:prSet/>
      <dgm:spPr/>
      <dgm:t>
        <a:bodyPr/>
        <a:lstStyle/>
        <a:p>
          <a:endParaRPr lang="en-US"/>
        </a:p>
      </dgm:t>
    </dgm:pt>
    <dgm:pt modelId="{C372D5C6-8FE6-4379-B41B-7A3E02BC2433}">
      <dgm:prSet phldrT="[Text]"/>
      <dgm:spPr/>
      <dgm:t>
        <a:bodyPr/>
        <a:lstStyle/>
        <a:p>
          <a:r>
            <a:rPr lang="en-US" dirty="0" smtClean="0"/>
            <a:t>“Hey, Chris. What’s the deal with you and Michelle?”</a:t>
          </a:r>
          <a:endParaRPr lang="en-US" dirty="0"/>
        </a:p>
      </dgm:t>
    </dgm:pt>
    <dgm:pt modelId="{3C7F2AEC-AFD3-40F6-8A26-2B53F7E7776C}" type="parTrans" cxnId="{14F01973-85B5-4CB6-9ECB-484FB467A874}">
      <dgm:prSet/>
      <dgm:spPr/>
      <dgm:t>
        <a:bodyPr/>
        <a:lstStyle/>
        <a:p>
          <a:endParaRPr lang="en-US"/>
        </a:p>
      </dgm:t>
    </dgm:pt>
    <dgm:pt modelId="{3B44064B-4CF5-49D3-AC9D-68DF19997291}" type="sibTrans" cxnId="{14F01973-85B5-4CB6-9ECB-484FB467A874}">
      <dgm:prSet/>
      <dgm:spPr/>
      <dgm:t>
        <a:bodyPr/>
        <a:lstStyle/>
        <a:p>
          <a:endParaRPr lang="en-US"/>
        </a:p>
      </dgm:t>
    </dgm:pt>
    <dgm:pt modelId="{4B2BE4DC-D46D-44AC-B25C-0EB5BBE38344}">
      <dgm:prSet phldrT="[Text]"/>
      <dgm:spPr/>
      <dgm:t>
        <a:bodyPr/>
        <a:lstStyle/>
        <a:p>
          <a:r>
            <a:rPr lang="en-US" dirty="0" smtClean="0"/>
            <a:t>“She never has anything positive to say. It makes me feel unappreciated.”</a:t>
          </a:r>
          <a:endParaRPr lang="en-US" dirty="0"/>
        </a:p>
      </dgm:t>
    </dgm:pt>
    <dgm:pt modelId="{77B91226-44C4-4487-85D3-17C5C26FDBF2}" type="parTrans" cxnId="{3A9EAE69-1316-4031-A5BC-54BE941CCE6C}">
      <dgm:prSet/>
      <dgm:spPr/>
      <dgm:t>
        <a:bodyPr/>
        <a:lstStyle/>
        <a:p>
          <a:endParaRPr lang="en-US"/>
        </a:p>
      </dgm:t>
    </dgm:pt>
    <dgm:pt modelId="{A779FBF2-3EEC-48BF-B0AA-DA805FA491F7}" type="sibTrans" cxnId="{3A9EAE69-1316-4031-A5BC-54BE941CCE6C}">
      <dgm:prSet/>
      <dgm:spPr/>
      <dgm:t>
        <a:bodyPr/>
        <a:lstStyle/>
        <a:p>
          <a:endParaRPr lang="en-US"/>
        </a:p>
      </dgm:t>
    </dgm:pt>
    <dgm:pt modelId="{69FEAB4F-CCF7-47F2-ADDC-B9E29100F41D}">
      <dgm:prSet phldrT="[Text]"/>
      <dgm:spPr/>
      <dgm:t>
        <a:bodyPr/>
        <a:lstStyle/>
        <a:p>
          <a:r>
            <a:rPr lang="en-US" dirty="0" smtClean="0"/>
            <a:t>Donald coached Chris and they role played the difficult conversation</a:t>
          </a:r>
          <a:endParaRPr lang="en-US" dirty="0"/>
        </a:p>
      </dgm:t>
    </dgm:pt>
    <dgm:pt modelId="{121D19B5-A689-40D7-BD86-504A839DB4D1}" type="parTrans" cxnId="{C2AE08C9-ADA0-4E9A-BAB4-5AC5DEA6EAE5}">
      <dgm:prSet/>
      <dgm:spPr/>
      <dgm:t>
        <a:bodyPr/>
        <a:lstStyle/>
        <a:p>
          <a:endParaRPr lang="en-US"/>
        </a:p>
      </dgm:t>
    </dgm:pt>
    <dgm:pt modelId="{B410C94D-0CAE-4EAA-8738-D3E7329AD673}" type="sibTrans" cxnId="{C2AE08C9-ADA0-4E9A-BAB4-5AC5DEA6EAE5}">
      <dgm:prSet/>
      <dgm:spPr/>
      <dgm:t>
        <a:bodyPr/>
        <a:lstStyle/>
        <a:p>
          <a:endParaRPr lang="en-US"/>
        </a:p>
      </dgm:t>
    </dgm:pt>
    <dgm:pt modelId="{2EB461F8-9444-40AB-8364-D82D464B143C}" type="pres">
      <dgm:prSet presAssocID="{BE502B8C-FCE0-4D41-B316-1241AA194A24}" presName="layout" presStyleCnt="0">
        <dgm:presLayoutVars>
          <dgm:chMax/>
          <dgm:chPref/>
          <dgm:dir/>
          <dgm:animOne val="branch"/>
          <dgm:animLvl val="lvl"/>
          <dgm:resizeHandles/>
        </dgm:presLayoutVars>
      </dgm:prSet>
      <dgm:spPr/>
      <dgm:t>
        <a:bodyPr/>
        <a:lstStyle/>
        <a:p>
          <a:endParaRPr lang="en-US"/>
        </a:p>
      </dgm:t>
    </dgm:pt>
    <dgm:pt modelId="{5347FBF9-E342-4A07-82EE-466C26A05F12}" type="pres">
      <dgm:prSet presAssocID="{AA4F309C-FAA9-4A8C-BB42-EED82E4DDE7A}" presName="root" presStyleCnt="0">
        <dgm:presLayoutVars>
          <dgm:chMax/>
          <dgm:chPref val="4"/>
        </dgm:presLayoutVars>
      </dgm:prSet>
      <dgm:spPr/>
      <dgm:t>
        <a:bodyPr/>
        <a:lstStyle/>
        <a:p>
          <a:endParaRPr lang="en-US"/>
        </a:p>
      </dgm:t>
    </dgm:pt>
    <dgm:pt modelId="{43BF8708-91F9-4D4D-8A92-6719B909E587}" type="pres">
      <dgm:prSet presAssocID="{AA4F309C-FAA9-4A8C-BB42-EED82E4DDE7A}" presName="rootComposite" presStyleCnt="0">
        <dgm:presLayoutVars/>
      </dgm:prSet>
      <dgm:spPr/>
      <dgm:t>
        <a:bodyPr/>
        <a:lstStyle/>
        <a:p>
          <a:endParaRPr lang="en-US"/>
        </a:p>
      </dgm:t>
    </dgm:pt>
    <dgm:pt modelId="{192ED00D-DABE-4F19-9575-2B02FF078DDF}" type="pres">
      <dgm:prSet presAssocID="{AA4F309C-FAA9-4A8C-BB42-EED82E4DDE7A}" presName="rootText" presStyleLbl="node0" presStyleIdx="0" presStyleCnt="1">
        <dgm:presLayoutVars>
          <dgm:chMax/>
          <dgm:chPref val="4"/>
        </dgm:presLayoutVars>
      </dgm:prSet>
      <dgm:spPr/>
      <dgm:t>
        <a:bodyPr/>
        <a:lstStyle/>
        <a:p>
          <a:endParaRPr lang="en-US"/>
        </a:p>
      </dgm:t>
    </dgm:pt>
    <dgm:pt modelId="{176A8E15-E973-4861-B174-61DB37F0A468}" type="pres">
      <dgm:prSet presAssocID="{AA4F309C-FAA9-4A8C-BB42-EED82E4DDE7A}" presName="childShape" presStyleCnt="0">
        <dgm:presLayoutVars>
          <dgm:chMax val="0"/>
          <dgm:chPref val="0"/>
        </dgm:presLayoutVars>
      </dgm:prSet>
      <dgm:spPr/>
      <dgm:t>
        <a:bodyPr/>
        <a:lstStyle/>
        <a:p>
          <a:endParaRPr lang="en-US"/>
        </a:p>
      </dgm:t>
    </dgm:pt>
    <dgm:pt modelId="{CEDB48FF-D9A3-4388-8FF6-32B10DE76AD3}" type="pres">
      <dgm:prSet presAssocID="{C372D5C6-8FE6-4379-B41B-7A3E02BC2433}" presName="childComposite" presStyleCnt="0">
        <dgm:presLayoutVars>
          <dgm:chMax val="0"/>
          <dgm:chPref val="0"/>
        </dgm:presLayoutVars>
      </dgm:prSet>
      <dgm:spPr/>
      <dgm:t>
        <a:bodyPr/>
        <a:lstStyle/>
        <a:p>
          <a:endParaRPr lang="en-US"/>
        </a:p>
      </dgm:t>
    </dgm:pt>
    <dgm:pt modelId="{2E755986-4E25-4684-A228-68A8349D5F1C}" type="pres">
      <dgm:prSet presAssocID="{C372D5C6-8FE6-4379-B41B-7A3E02BC2433}" presName="Image" presStyleLbl="node1" presStyleIdx="0" presStyleCnt="3"/>
      <dgm:spPr>
        <a:solidFill>
          <a:schemeClr val="accent2">
            <a:hueOff val="0"/>
            <a:satOff val="0"/>
            <a:lumOff val="0"/>
          </a:schemeClr>
        </a:solidFill>
      </dgm:spPr>
      <dgm:t>
        <a:bodyPr/>
        <a:lstStyle/>
        <a:p>
          <a:endParaRPr lang="en-US"/>
        </a:p>
      </dgm:t>
    </dgm:pt>
    <dgm:pt modelId="{4014285A-827F-42A4-8070-FC30330F077D}" type="pres">
      <dgm:prSet presAssocID="{C372D5C6-8FE6-4379-B41B-7A3E02BC2433}" presName="childText" presStyleLbl="lnNode1" presStyleIdx="0" presStyleCnt="3">
        <dgm:presLayoutVars>
          <dgm:chMax val="0"/>
          <dgm:chPref val="0"/>
          <dgm:bulletEnabled val="1"/>
        </dgm:presLayoutVars>
      </dgm:prSet>
      <dgm:spPr/>
      <dgm:t>
        <a:bodyPr/>
        <a:lstStyle/>
        <a:p>
          <a:endParaRPr lang="en-US"/>
        </a:p>
      </dgm:t>
    </dgm:pt>
    <dgm:pt modelId="{270A6179-B2E0-4C50-B427-66C3A2B47B14}" type="pres">
      <dgm:prSet presAssocID="{4B2BE4DC-D46D-44AC-B25C-0EB5BBE38344}" presName="childComposite" presStyleCnt="0">
        <dgm:presLayoutVars>
          <dgm:chMax val="0"/>
          <dgm:chPref val="0"/>
        </dgm:presLayoutVars>
      </dgm:prSet>
      <dgm:spPr/>
      <dgm:t>
        <a:bodyPr/>
        <a:lstStyle/>
        <a:p>
          <a:endParaRPr lang="en-US"/>
        </a:p>
      </dgm:t>
    </dgm:pt>
    <dgm:pt modelId="{6E00E9AB-2A43-4FC7-9673-4E48B1511169}" type="pres">
      <dgm:prSet presAssocID="{4B2BE4DC-D46D-44AC-B25C-0EB5BBE38344}" presName="Image" presStyleLbl="node1" presStyleIdx="1" presStyleCnt="3"/>
      <dgm:spPr>
        <a:solidFill>
          <a:schemeClr val="accent3">
            <a:hueOff val="0"/>
            <a:satOff val="0"/>
            <a:lumOff val="0"/>
          </a:schemeClr>
        </a:solidFill>
      </dgm:spPr>
      <dgm:t>
        <a:bodyPr/>
        <a:lstStyle/>
        <a:p>
          <a:endParaRPr lang="en-US"/>
        </a:p>
      </dgm:t>
    </dgm:pt>
    <dgm:pt modelId="{DEF8CCB0-3F2D-4878-BF79-FBA05CE12988}" type="pres">
      <dgm:prSet presAssocID="{4B2BE4DC-D46D-44AC-B25C-0EB5BBE38344}" presName="childText" presStyleLbl="lnNode1" presStyleIdx="1" presStyleCnt="3">
        <dgm:presLayoutVars>
          <dgm:chMax val="0"/>
          <dgm:chPref val="0"/>
          <dgm:bulletEnabled val="1"/>
        </dgm:presLayoutVars>
      </dgm:prSet>
      <dgm:spPr/>
      <dgm:t>
        <a:bodyPr/>
        <a:lstStyle/>
        <a:p>
          <a:endParaRPr lang="en-US"/>
        </a:p>
      </dgm:t>
    </dgm:pt>
    <dgm:pt modelId="{A0E92448-95CD-4485-BF4C-0E31685B136F}" type="pres">
      <dgm:prSet presAssocID="{69FEAB4F-CCF7-47F2-ADDC-B9E29100F41D}" presName="childComposite" presStyleCnt="0">
        <dgm:presLayoutVars>
          <dgm:chMax val="0"/>
          <dgm:chPref val="0"/>
        </dgm:presLayoutVars>
      </dgm:prSet>
      <dgm:spPr/>
      <dgm:t>
        <a:bodyPr/>
        <a:lstStyle/>
        <a:p>
          <a:endParaRPr lang="en-US"/>
        </a:p>
      </dgm:t>
    </dgm:pt>
    <dgm:pt modelId="{39C77441-0526-4885-8482-919F4F432D05}" type="pres">
      <dgm:prSet presAssocID="{69FEAB4F-CCF7-47F2-ADDC-B9E29100F41D}" presName="Image" presStyleLbl="node1" presStyleIdx="2" presStyleCnt="3"/>
      <dgm:spPr>
        <a:solidFill>
          <a:schemeClr val="accent4">
            <a:hueOff val="0"/>
            <a:satOff val="0"/>
            <a:lumOff val="0"/>
          </a:schemeClr>
        </a:solidFill>
      </dgm:spPr>
      <dgm:t>
        <a:bodyPr/>
        <a:lstStyle/>
        <a:p>
          <a:endParaRPr lang="en-US"/>
        </a:p>
      </dgm:t>
    </dgm:pt>
    <dgm:pt modelId="{2D49CAFB-F503-4F1D-9E45-F978819DBF0E}" type="pres">
      <dgm:prSet presAssocID="{69FEAB4F-CCF7-47F2-ADDC-B9E29100F41D}" presName="childText" presStyleLbl="lnNode1" presStyleIdx="2" presStyleCnt="3">
        <dgm:presLayoutVars>
          <dgm:chMax val="0"/>
          <dgm:chPref val="0"/>
          <dgm:bulletEnabled val="1"/>
        </dgm:presLayoutVars>
      </dgm:prSet>
      <dgm:spPr/>
      <dgm:t>
        <a:bodyPr/>
        <a:lstStyle/>
        <a:p>
          <a:endParaRPr lang="en-US"/>
        </a:p>
      </dgm:t>
    </dgm:pt>
  </dgm:ptLst>
  <dgm:cxnLst>
    <dgm:cxn modelId="{14F01973-85B5-4CB6-9ECB-484FB467A874}" srcId="{AA4F309C-FAA9-4A8C-BB42-EED82E4DDE7A}" destId="{C372D5C6-8FE6-4379-B41B-7A3E02BC2433}" srcOrd="0" destOrd="0" parTransId="{3C7F2AEC-AFD3-40F6-8A26-2B53F7E7776C}" sibTransId="{3B44064B-4CF5-49D3-AC9D-68DF19997291}"/>
    <dgm:cxn modelId="{985ECF0C-61C7-4627-845F-03F585DD1E33}" type="presOf" srcId="{69FEAB4F-CCF7-47F2-ADDC-B9E29100F41D}" destId="{2D49CAFB-F503-4F1D-9E45-F978819DBF0E}" srcOrd="0" destOrd="0" presId="urn:microsoft.com/office/officeart/2008/layout/PictureAccentList"/>
    <dgm:cxn modelId="{3A9EAE69-1316-4031-A5BC-54BE941CCE6C}" srcId="{AA4F309C-FAA9-4A8C-BB42-EED82E4DDE7A}" destId="{4B2BE4DC-D46D-44AC-B25C-0EB5BBE38344}" srcOrd="1" destOrd="0" parTransId="{77B91226-44C4-4487-85D3-17C5C26FDBF2}" sibTransId="{A779FBF2-3EEC-48BF-B0AA-DA805FA491F7}"/>
    <dgm:cxn modelId="{AB05AFF8-D1D5-4BB3-B8C9-00AEA806D9F9}" srcId="{BE502B8C-FCE0-4D41-B316-1241AA194A24}" destId="{AA4F309C-FAA9-4A8C-BB42-EED82E4DDE7A}" srcOrd="0" destOrd="0" parTransId="{93DF6371-E8E1-4D54-9A60-245419C5829C}" sibTransId="{051876A3-D611-42CA-BF79-ACC63FE4EE2E}"/>
    <dgm:cxn modelId="{C2AE08C9-ADA0-4E9A-BAB4-5AC5DEA6EAE5}" srcId="{AA4F309C-FAA9-4A8C-BB42-EED82E4DDE7A}" destId="{69FEAB4F-CCF7-47F2-ADDC-B9E29100F41D}" srcOrd="2" destOrd="0" parTransId="{121D19B5-A689-40D7-BD86-504A839DB4D1}" sibTransId="{B410C94D-0CAE-4EAA-8738-D3E7329AD673}"/>
    <dgm:cxn modelId="{C0FFF223-C237-43F3-BF3D-4CBEDAD24577}" type="presOf" srcId="{4B2BE4DC-D46D-44AC-B25C-0EB5BBE38344}" destId="{DEF8CCB0-3F2D-4878-BF79-FBA05CE12988}" srcOrd="0" destOrd="0" presId="urn:microsoft.com/office/officeart/2008/layout/PictureAccentList"/>
    <dgm:cxn modelId="{A15B6E5E-3A6F-41E8-83AD-B8CAA1631BE8}" type="presOf" srcId="{C372D5C6-8FE6-4379-B41B-7A3E02BC2433}" destId="{4014285A-827F-42A4-8070-FC30330F077D}" srcOrd="0" destOrd="0" presId="urn:microsoft.com/office/officeart/2008/layout/PictureAccentList"/>
    <dgm:cxn modelId="{9B108338-E261-4EAF-A83F-819A5372FB12}" type="presOf" srcId="{BE502B8C-FCE0-4D41-B316-1241AA194A24}" destId="{2EB461F8-9444-40AB-8364-D82D464B143C}" srcOrd="0" destOrd="0" presId="urn:microsoft.com/office/officeart/2008/layout/PictureAccentList"/>
    <dgm:cxn modelId="{A5B89945-E27E-419C-A334-2FF44672B540}" type="presOf" srcId="{AA4F309C-FAA9-4A8C-BB42-EED82E4DDE7A}" destId="{192ED00D-DABE-4F19-9575-2B02FF078DDF}" srcOrd="0" destOrd="0" presId="urn:microsoft.com/office/officeart/2008/layout/PictureAccentList"/>
    <dgm:cxn modelId="{70297298-8A0D-416F-9D4E-6F86666D5743}" type="presParOf" srcId="{2EB461F8-9444-40AB-8364-D82D464B143C}" destId="{5347FBF9-E342-4A07-82EE-466C26A05F12}" srcOrd="0" destOrd="0" presId="urn:microsoft.com/office/officeart/2008/layout/PictureAccentList"/>
    <dgm:cxn modelId="{2FFBDC23-294D-446D-8F75-6D5710FF0860}" type="presParOf" srcId="{5347FBF9-E342-4A07-82EE-466C26A05F12}" destId="{43BF8708-91F9-4D4D-8A92-6719B909E587}" srcOrd="0" destOrd="0" presId="urn:microsoft.com/office/officeart/2008/layout/PictureAccentList"/>
    <dgm:cxn modelId="{2DDD34D7-7D25-42C4-9CF0-CB7CABEF4F6A}" type="presParOf" srcId="{43BF8708-91F9-4D4D-8A92-6719B909E587}" destId="{192ED00D-DABE-4F19-9575-2B02FF078DDF}" srcOrd="0" destOrd="0" presId="urn:microsoft.com/office/officeart/2008/layout/PictureAccentList"/>
    <dgm:cxn modelId="{262F191C-1C98-471B-9098-D9A0DEDB1716}" type="presParOf" srcId="{5347FBF9-E342-4A07-82EE-466C26A05F12}" destId="{176A8E15-E973-4861-B174-61DB37F0A468}" srcOrd="1" destOrd="0" presId="urn:microsoft.com/office/officeart/2008/layout/PictureAccentList"/>
    <dgm:cxn modelId="{D83AB2EB-D184-44BF-8D79-87034C80A5AE}" type="presParOf" srcId="{176A8E15-E973-4861-B174-61DB37F0A468}" destId="{CEDB48FF-D9A3-4388-8FF6-32B10DE76AD3}" srcOrd="0" destOrd="0" presId="urn:microsoft.com/office/officeart/2008/layout/PictureAccentList"/>
    <dgm:cxn modelId="{D98A0B49-70D2-4D94-9533-F275249DEE98}" type="presParOf" srcId="{CEDB48FF-D9A3-4388-8FF6-32B10DE76AD3}" destId="{2E755986-4E25-4684-A228-68A8349D5F1C}" srcOrd="0" destOrd="0" presId="urn:microsoft.com/office/officeart/2008/layout/PictureAccentList"/>
    <dgm:cxn modelId="{D4854993-8CAA-4F16-A2D6-CE794615AFBB}" type="presParOf" srcId="{CEDB48FF-D9A3-4388-8FF6-32B10DE76AD3}" destId="{4014285A-827F-42A4-8070-FC30330F077D}" srcOrd="1" destOrd="0" presId="urn:microsoft.com/office/officeart/2008/layout/PictureAccentList"/>
    <dgm:cxn modelId="{AEADB6BC-A73F-468A-B42E-8ADF18A30661}" type="presParOf" srcId="{176A8E15-E973-4861-B174-61DB37F0A468}" destId="{270A6179-B2E0-4C50-B427-66C3A2B47B14}" srcOrd="1" destOrd="0" presId="urn:microsoft.com/office/officeart/2008/layout/PictureAccentList"/>
    <dgm:cxn modelId="{79010F3F-403F-4DE4-BC9D-77AE0B0B2CDE}" type="presParOf" srcId="{270A6179-B2E0-4C50-B427-66C3A2B47B14}" destId="{6E00E9AB-2A43-4FC7-9673-4E48B1511169}" srcOrd="0" destOrd="0" presId="urn:microsoft.com/office/officeart/2008/layout/PictureAccentList"/>
    <dgm:cxn modelId="{658FFCEF-857E-4490-85CC-2A47AA07045B}" type="presParOf" srcId="{270A6179-B2E0-4C50-B427-66C3A2B47B14}" destId="{DEF8CCB0-3F2D-4878-BF79-FBA05CE12988}" srcOrd="1" destOrd="0" presId="urn:microsoft.com/office/officeart/2008/layout/PictureAccentList"/>
    <dgm:cxn modelId="{F67A1FC9-D490-4986-99DA-E18AA67A755F}" type="presParOf" srcId="{176A8E15-E973-4861-B174-61DB37F0A468}" destId="{A0E92448-95CD-4485-BF4C-0E31685B136F}" srcOrd="2" destOrd="0" presId="urn:microsoft.com/office/officeart/2008/layout/PictureAccentList"/>
    <dgm:cxn modelId="{60A77C3B-408F-4E23-9DC8-4B38F3012483}" type="presParOf" srcId="{A0E92448-95CD-4485-BF4C-0E31685B136F}" destId="{39C77441-0526-4885-8482-919F4F432D05}" srcOrd="0" destOrd="0" presId="urn:microsoft.com/office/officeart/2008/layout/PictureAccentList"/>
    <dgm:cxn modelId="{100578A5-34D7-4DAC-9DF3-821FB2536629}" type="presParOf" srcId="{A0E92448-95CD-4485-BF4C-0E31685B136F}" destId="{2D49CAFB-F503-4F1D-9E45-F978819DBF0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C9340E55-79A2-42DB-B1B1-57F16BA6859F}" type="doc">
      <dgm:prSet loTypeId="urn:diagrams.loki3.com/BracketList+Icon" loCatId="list" qsTypeId="urn:microsoft.com/office/officeart/2005/8/quickstyle/simple1" qsCatId="simple" csTypeId="urn:microsoft.com/office/officeart/2005/8/colors/colorful3" csCatId="colorful" phldr="1"/>
      <dgm:spPr/>
      <dgm:t>
        <a:bodyPr/>
        <a:lstStyle/>
        <a:p>
          <a:endParaRPr lang="en-US"/>
        </a:p>
      </dgm:t>
    </dgm:pt>
    <dgm:pt modelId="{2C0D1DFA-BFD9-4B1A-A906-587538EBEEF0}">
      <dgm:prSet phldrT="[Text]"/>
      <dgm:spPr/>
      <dgm:t>
        <a:bodyPr/>
        <a:lstStyle/>
        <a:p>
          <a:r>
            <a:rPr lang="en-US" b="1" dirty="0" smtClean="0"/>
            <a:t>Marcus Tullius Cicero</a:t>
          </a:r>
          <a:endParaRPr lang="en-US" dirty="0"/>
        </a:p>
      </dgm:t>
    </dgm:pt>
    <dgm:pt modelId="{37D4D619-604C-4717-951E-55437F74D72B}" type="parTrans" cxnId="{EA92A502-E3BE-459A-BA4A-139DE1C04E9E}">
      <dgm:prSet/>
      <dgm:spPr/>
      <dgm:t>
        <a:bodyPr/>
        <a:lstStyle/>
        <a:p>
          <a:endParaRPr lang="en-US"/>
        </a:p>
      </dgm:t>
    </dgm:pt>
    <dgm:pt modelId="{BA67DEA3-B04D-45BB-A093-18A69CF78675}" type="sibTrans" cxnId="{EA92A502-E3BE-459A-BA4A-139DE1C04E9E}">
      <dgm:prSet/>
      <dgm:spPr/>
      <dgm:t>
        <a:bodyPr/>
        <a:lstStyle/>
        <a:p>
          <a:endParaRPr lang="en-US"/>
        </a:p>
      </dgm:t>
    </dgm:pt>
    <dgm:pt modelId="{0B17934D-38B4-42B8-8E23-0AAEE27175B5}">
      <dgm:prSet phldrT="[Text]"/>
      <dgm:spPr/>
      <dgm:t>
        <a:bodyPr/>
        <a:lstStyle/>
        <a:p>
          <a:r>
            <a:rPr lang="en-US" dirty="0" smtClean="0"/>
            <a:t>What nobler employment, or more valuable to the state, than that of the man who instructs the rising generation.</a:t>
          </a:r>
          <a:endParaRPr lang="en-US" dirty="0"/>
        </a:p>
      </dgm:t>
    </dgm:pt>
    <dgm:pt modelId="{B8E4FEAD-8B54-447F-844D-1E38489EE8AA}" type="parTrans" cxnId="{24BDE983-E68D-48C6-A3C3-1A7A75C79400}">
      <dgm:prSet/>
      <dgm:spPr/>
      <dgm:t>
        <a:bodyPr/>
        <a:lstStyle/>
        <a:p>
          <a:endParaRPr lang="en-US"/>
        </a:p>
      </dgm:t>
    </dgm:pt>
    <dgm:pt modelId="{8E04EED9-0A25-46A9-845F-035CBCBFFF0D}" type="sibTrans" cxnId="{24BDE983-E68D-48C6-A3C3-1A7A75C79400}">
      <dgm:prSet/>
      <dgm:spPr/>
      <dgm:t>
        <a:bodyPr/>
        <a:lstStyle/>
        <a:p>
          <a:endParaRPr lang="en-US"/>
        </a:p>
      </dgm:t>
    </dgm:pt>
    <dgm:pt modelId="{407ED710-F49F-4462-A8AB-136104D1C937}">
      <dgm:prSet phldrT="[Text]"/>
      <dgm:spPr/>
      <dgm:t>
        <a:bodyPr/>
        <a:lstStyle/>
        <a:p>
          <a:r>
            <a:rPr lang="en-US" b="1" dirty="0" smtClean="0"/>
            <a:t>F. Scott Fitzgerald</a:t>
          </a:r>
          <a:endParaRPr lang="en-US" dirty="0"/>
        </a:p>
      </dgm:t>
    </dgm:pt>
    <dgm:pt modelId="{02B8F3AE-D570-4ED9-B61A-881C439CC740}" type="parTrans" cxnId="{A9C45BDF-30D1-461D-8901-A9D46518193A}">
      <dgm:prSet/>
      <dgm:spPr/>
      <dgm:t>
        <a:bodyPr/>
        <a:lstStyle/>
        <a:p>
          <a:endParaRPr lang="en-US"/>
        </a:p>
      </dgm:t>
    </dgm:pt>
    <dgm:pt modelId="{A4A08BD4-7E2F-4470-ACDE-774E01747E01}" type="sibTrans" cxnId="{A9C45BDF-30D1-461D-8901-A9D46518193A}">
      <dgm:prSet/>
      <dgm:spPr/>
      <dgm:t>
        <a:bodyPr/>
        <a:lstStyle/>
        <a:p>
          <a:endParaRPr lang="en-US"/>
        </a:p>
      </dgm:t>
    </dgm:pt>
    <dgm:pt modelId="{1D9BDD7B-F164-4DD3-B8ED-CEE45747DF72}">
      <dgm:prSet phldrT="[Text]"/>
      <dgm:spPr/>
      <dgm:t>
        <a:bodyPr/>
        <a:lstStyle/>
        <a:p>
          <a:r>
            <a:rPr lang="en-US" dirty="0" smtClean="0"/>
            <a:t>My idea is always to reach my generation.  The wise writer writes for the youth of his own generation, the critics of the next, and the schoolmasters of ever afterward.</a:t>
          </a:r>
          <a:endParaRPr lang="en-US" dirty="0"/>
        </a:p>
      </dgm:t>
    </dgm:pt>
    <dgm:pt modelId="{72E42E76-F4BE-4ABD-A8B8-5B19B3FCDB70}" type="parTrans" cxnId="{94ACFA24-1967-4EA4-BE5B-12E86FC5A147}">
      <dgm:prSet/>
      <dgm:spPr/>
      <dgm:t>
        <a:bodyPr/>
        <a:lstStyle/>
        <a:p>
          <a:endParaRPr lang="en-US"/>
        </a:p>
      </dgm:t>
    </dgm:pt>
    <dgm:pt modelId="{BB1DE428-F34E-4475-A002-F951309A1C41}" type="sibTrans" cxnId="{94ACFA24-1967-4EA4-BE5B-12E86FC5A147}">
      <dgm:prSet/>
      <dgm:spPr/>
      <dgm:t>
        <a:bodyPr/>
        <a:lstStyle/>
        <a:p>
          <a:endParaRPr lang="en-US"/>
        </a:p>
      </dgm:t>
    </dgm:pt>
    <dgm:pt modelId="{513BC8E9-8C55-4D4A-9955-EC65137A3A57}">
      <dgm:prSet phldrT="[Text]"/>
      <dgm:spPr/>
      <dgm:t>
        <a:bodyPr/>
        <a:lstStyle/>
        <a:p>
          <a:r>
            <a:rPr lang="en-US" dirty="0" smtClean="0"/>
            <a:t>If I were given the opportunity to present a gift to the next generation, it would be the ability for each individual to learn to laugh at himself.</a:t>
          </a:r>
          <a:endParaRPr lang="en-US" dirty="0"/>
        </a:p>
      </dgm:t>
    </dgm:pt>
    <dgm:pt modelId="{C54DE765-717B-4B06-8ED3-1C0D4BD6E0BB}" type="parTrans" cxnId="{F6A69D28-88D5-40AB-97F0-BB3E1B7D7A2D}">
      <dgm:prSet/>
      <dgm:spPr/>
    </dgm:pt>
    <dgm:pt modelId="{A2F7B022-9F88-4895-BEEC-6BE1EC4C48AF}" type="sibTrans" cxnId="{F6A69D28-88D5-40AB-97F0-BB3E1B7D7A2D}">
      <dgm:prSet/>
      <dgm:spPr/>
    </dgm:pt>
    <dgm:pt modelId="{BD771F70-590B-49CE-8FCE-88429890B5BB}">
      <dgm:prSet phldrT="[Text]"/>
      <dgm:spPr/>
      <dgm:t>
        <a:bodyPr/>
        <a:lstStyle/>
        <a:p>
          <a:r>
            <a:rPr lang="en-US" b="1" dirty="0" smtClean="0"/>
            <a:t>Charles M. Schulz</a:t>
          </a:r>
          <a:endParaRPr lang="en-US" dirty="0"/>
        </a:p>
      </dgm:t>
    </dgm:pt>
    <dgm:pt modelId="{59268063-7583-4AC5-8784-23FF5B684360}" type="parTrans" cxnId="{87897F1E-0DD5-4C32-8BD7-5FBBDE49D2E5}">
      <dgm:prSet/>
      <dgm:spPr/>
    </dgm:pt>
    <dgm:pt modelId="{9204B83A-1CBB-4CAB-8609-3C6719FF42BE}" type="sibTrans" cxnId="{87897F1E-0DD5-4C32-8BD7-5FBBDE49D2E5}">
      <dgm:prSet/>
      <dgm:spPr/>
    </dgm:pt>
    <dgm:pt modelId="{29593386-4A83-4740-8133-0DA89722B065}" type="pres">
      <dgm:prSet presAssocID="{C9340E55-79A2-42DB-B1B1-57F16BA6859F}" presName="Name0" presStyleCnt="0">
        <dgm:presLayoutVars>
          <dgm:dir/>
          <dgm:animLvl val="lvl"/>
          <dgm:resizeHandles val="exact"/>
        </dgm:presLayoutVars>
      </dgm:prSet>
      <dgm:spPr/>
      <dgm:t>
        <a:bodyPr/>
        <a:lstStyle/>
        <a:p>
          <a:endParaRPr lang="en-US"/>
        </a:p>
      </dgm:t>
    </dgm:pt>
    <dgm:pt modelId="{0EA07748-A9E1-48D8-9DFC-937BFCAB3B57}" type="pres">
      <dgm:prSet presAssocID="{2C0D1DFA-BFD9-4B1A-A906-587538EBEEF0}" presName="linNode" presStyleCnt="0"/>
      <dgm:spPr/>
    </dgm:pt>
    <dgm:pt modelId="{56748E1A-3CEB-4F6F-987D-222065B6EAB1}" type="pres">
      <dgm:prSet presAssocID="{2C0D1DFA-BFD9-4B1A-A906-587538EBEEF0}" presName="parTx" presStyleLbl="revTx" presStyleIdx="0" presStyleCnt="3">
        <dgm:presLayoutVars>
          <dgm:chMax val="1"/>
          <dgm:bulletEnabled val="1"/>
        </dgm:presLayoutVars>
      </dgm:prSet>
      <dgm:spPr/>
      <dgm:t>
        <a:bodyPr/>
        <a:lstStyle/>
        <a:p>
          <a:endParaRPr lang="en-US"/>
        </a:p>
      </dgm:t>
    </dgm:pt>
    <dgm:pt modelId="{D6605D71-421A-44BD-B732-E98C0B2BF654}" type="pres">
      <dgm:prSet presAssocID="{2C0D1DFA-BFD9-4B1A-A906-587538EBEEF0}" presName="bracket" presStyleLbl="parChTrans1D1" presStyleIdx="0" presStyleCnt="3"/>
      <dgm:spPr/>
    </dgm:pt>
    <dgm:pt modelId="{68996598-B4C6-4149-AD5D-0529D905AC95}" type="pres">
      <dgm:prSet presAssocID="{2C0D1DFA-BFD9-4B1A-A906-587538EBEEF0}" presName="spH" presStyleCnt="0"/>
      <dgm:spPr/>
    </dgm:pt>
    <dgm:pt modelId="{1DDAF291-14E1-4079-ACE5-EB5912A4DAE7}" type="pres">
      <dgm:prSet presAssocID="{2C0D1DFA-BFD9-4B1A-A906-587538EBEEF0}" presName="desTx" presStyleLbl="node1" presStyleIdx="0" presStyleCnt="3">
        <dgm:presLayoutVars>
          <dgm:bulletEnabled val="1"/>
        </dgm:presLayoutVars>
      </dgm:prSet>
      <dgm:spPr/>
      <dgm:t>
        <a:bodyPr/>
        <a:lstStyle/>
        <a:p>
          <a:endParaRPr lang="en-US"/>
        </a:p>
      </dgm:t>
    </dgm:pt>
    <dgm:pt modelId="{5140D0FF-34CE-4B80-B836-410002E10689}" type="pres">
      <dgm:prSet presAssocID="{BA67DEA3-B04D-45BB-A093-18A69CF78675}" presName="spV" presStyleCnt="0"/>
      <dgm:spPr/>
    </dgm:pt>
    <dgm:pt modelId="{41C63270-5F62-478D-BC85-99B6D593DE9B}" type="pres">
      <dgm:prSet presAssocID="{407ED710-F49F-4462-A8AB-136104D1C937}" presName="linNode" presStyleCnt="0"/>
      <dgm:spPr/>
    </dgm:pt>
    <dgm:pt modelId="{7619C10D-9484-4DF2-B228-E2375F186C79}" type="pres">
      <dgm:prSet presAssocID="{407ED710-F49F-4462-A8AB-136104D1C937}" presName="parTx" presStyleLbl="revTx" presStyleIdx="1" presStyleCnt="3">
        <dgm:presLayoutVars>
          <dgm:chMax val="1"/>
          <dgm:bulletEnabled val="1"/>
        </dgm:presLayoutVars>
      </dgm:prSet>
      <dgm:spPr/>
      <dgm:t>
        <a:bodyPr/>
        <a:lstStyle/>
        <a:p>
          <a:endParaRPr lang="en-US"/>
        </a:p>
      </dgm:t>
    </dgm:pt>
    <dgm:pt modelId="{16748506-FE6B-4B8E-81F9-8E803EF5770D}" type="pres">
      <dgm:prSet presAssocID="{407ED710-F49F-4462-A8AB-136104D1C937}" presName="bracket" presStyleLbl="parChTrans1D1" presStyleIdx="1" presStyleCnt="3"/>
      <dgm:spPr/>
    </dgm:pt>
    <dgm:pt modelId="{50F83034-F4D2-4836-AF3E-8C63CF0DE7C7}" type="pres">
      <dgm:prSet presAssocID="{407ED710-F49F-4462-A8AB-136104D1C937}" presName="spH" presStyleCnt="0"/>
      <dgm:spPr/>
    </dgm:pt>
    <dgm:pt modelId="{D87DAA12-01B5-411A-B807-B42B4421E9F5}" type="pres">
      <dgm:prSet presAssocID="{407ED710-F49F-4462-A8AB-136104D1C937}" presName="desTx" presStyleLbl="node1" presStyleIdx="1" presStyleCnt="3">
        <dgm:presLayoutVars>
          <dgm:bulletEnabled val="1"/>
        </dgm:presLayoutVars>
      </dgm:prSet>
      <dgm:spPr/>
      <dgm:t>
        <a:bodyPr/>
        <a:lstStyle/>
        <a:p>
          <a:endParaRPr lang="en-US"/>
        </a:p>
      </dgm:t>
    </dgm:pt>
    <dgm:pt modelId="{7E864864-1951-48D5-A229-57AE86891707}" type="pres">
      <dgm:prSet presAssocID="{A4A08BD4-7E2F-4470-ACDE-774E01747E01}" presName="spV" presStyleCnt="0"/>
      <dgm:spPr/>
    </dgm:pt>
    <dgm:pt modelId="{A023CAB2-CF02-41B4-9D4D-A69D2662D30E}" type="pres">
      <dgm:prSet presAssocID="{BD771F70-590B-49CE-8FCE-88429890B5BB}" presName="linNode" presStyleCnt="0"/>
      <dgm:spPr/>
    </dgm:pt>
    <dgm:pt modelId="{FC62AA4D-816D-404D-8E0F-CCBE745077AF}" type="pres">
      <dgm:prSet presAssocID="{BD771F70-590B-49CE-8FCE-88429890B5BB}" presName="parTx" presStyleLbl="revTx" presStyleIdx="2" presStyleCnt="3">
        <dgm:presLayoutVars>
          <dgm:chMax val="1"/>
          <dgm:bulletEnabled val="1"/>
        </dgm:presLayoutVars>
      </dgm:prSet>
      <dgm:spPr/>
      <dgm:t>
        <a:bodyPr/>
        <a:lstStyle/>
        <a:p>
          <a:endParaRPr lang="en-US"/>
        </a:p>
      </dgm:t>
    </dgm:pt>
    <dgm:pt modelId="{4D35BE25-E93F-4B7D-B4FF-ABF87B004454}" type="pres">
      <dgm:prSet presAssocID="{BD771F70-590B-49CE-8FCE-88429890B5BB}" presName="bracket" presStyleLbl="parChTrans1D1" presStyleIdx="2" presStyleCnt="3"/>
      <dgm:spPr/>
    </dgm:pt>
    <dgm:pt modelId="{F50FA780-D0EA-4098-B2D7-FD5699F0A195}" type="pres">
      <dgm:prSet presAssocID="{BD771F70-590B-49CE-8FCE-88429890B5BB}" presName="spH" presStyleCnt="0"/>
      <dgm:spPr/>
    </dgm:pt>
    <dgm:pt modelId="{4E7001D1-1B53-4862-AF4C-E3417F7041A2}" type="pres">
      <dgm:prSet presAssocID="{BD771F70-590B-49CE-8FCE-88429890B5BB}" presName="desTx" presStyleLbl="node1" presStyleIdx="2" presStyleCnt="3">
        <dgm:presLayoutVars>
          <dgm:bulletEnabled val="1"/>
        </dgm:presLayoutVars>
      </dgm:prSet>
      <dgm:spPr/>
      <dgm:t>
        <a:bodyPr/>
        <a:lstStyle/>
        <a:p>
          <a:endParaRPr lang="en-US"/>
        </a:p>
      </dgm:t>
    </dgm:pt>
  </dgm:ptLst>
  <dgm:cxnLst>
    <dgm:cxn modelId="{41025BDF-5F2D-4CBE-BBFE-3D101F3C7435}" type="presOf" srcId="{2C0D1DFA-BFD9-4B1A-A906-587538EBEEF0}" destId="{56748E1A-3CEB-4F6F-987D-222065B6EAB1}" srcOrd="0" destOrd="0" presId="urn:diagrams.loki3.com/BracketList+Icon"/>
    <dgm:cxn modelId="{7AD4F53E-BAAD-470C-B31C-8058B89F91CC}" type="presOf" srcId="{1D9BDD7B-F164-4DD3-B8ED-CEE45747DF72}" destId="{D87DAA12-01B5-411A-B807-B42B4421E9F5}" srcOrd="0" destOrd="0" presId="urn:diagrams.loki3.com/BracketList+Icon"/>
    <dgm:cxn modelId="{24BDE983-E68D-48C6-A3C3-1A7A75C79400}" srcId="{2C0D1DFA-BFD9-4B1A-A906-587538EBEEF0}" destId="{0B17934D-38B4-42B8-8E23-0AAEE27175B5}" srcOrd="0" destOrd="0" parTransId="{B8E4FEAD-8B54-447F-844D-1E38489EE8AA}" sibTransId="{8E04EED9-0A25-46A9-845F-035CBCBFFF0D}"/>
    <dgm:cxn modelId="{91493149-A04F-4191-87F4-E2E3ED23AE15}" type="presOf" srcId="{513BC8E9-8C55-4D4A-9955-EC65137A3A57}" destId="{4E7001D1-1B53-4862-AF4C-E3417F7041A2}" srcOrd="0" destOrd="0" presId="urn:diagrams.loki3.com/BracketList+Icon"/>
    <dgm:cxn modelId="{F6A69D28-88D5-40AB-97F0-BB3E1B7D7A2D}" srcId="{BD771F70-590B-49CE-8FCE-88429890B5BB}" destId="{513BC8E9-8C55-4D4A-9955-EC65137A3A57}" srcOrd="0" destOrd="0" parTransId="{C54DE765-717B-4B06-8ED3-1C0D4BD6E0BB}" sibTransId="{A2F7B022-9F88-4895-BEEC-6BE1EC4C48AF}"/>
    <dgm:cxn modelId="{6996C586-D28A-4E79-9003-EAABE236F46B}" type="presOf" srcId="{0B17934D-38B4-42B8-8E23-0AAEE27175B5}" destId="{1DDAF291-14E1-4079-ACE5-EB5912A4DAE7}" srcOrd="0" destOrd="0" presId="urn:diagrams.loki3.com/BracketList+Icon"/>
    <dgm:cxn modelId="{87897F1E-0DD5-4C32-8BD7-5FBBDE49D2E5}" srcId="{C9340E55-79A2-42DB-B1B1-57F16BA6859F}" destId="{BD771F70-590B-49CE-8FCE-88429890B5BB}" srcOrd="2" destOrd="0" parTransId="{59268063-7583-4AC5-8784-23FF5B684360}" sibTransId="{9204B83A-1CBB-4CAB-8609-3C6719FF42BE}"/>
    <dgm:cxn modelId="{EA92A502-E3BE-459A-BA4A-139DE1C04E9E}" srcId="{C9340E55-79A2-42DB-B1B1-57F16BA6859F}" destId="{2C0D1DFA-BFD9-4B1A-A906-587538EBEEF0}" srcOrd="0" destOrd="0" parTransId="{37D4D619-604C-4717-951E-55437F74D72B}" sibTransId="{BA67DEA3-B04D-45BB-A093-18A69CF78675}"/>
    <dgm:cxn modelId="{A710493D-D8DD-4639-BC7C-5A45DB354FCD}" type="presOf" srcId="{C9340E55-79A2-42DB-B1B1-57F16BA6859F}" destId="{29593386-4A83-4740-8133-0DA89722B065}" srcOrd="0" destOrd="0" presId="urn:diagrams.loki3.com/BracketList+Icon"/>
    <dgm:cxn modelId="{94ACFA24-1967-4EA4-BE5B-12E86FC5A147}" srcId="{407ED710-F49F-4462-A8AB-136104D1C937}" destId="{1D9BDD7B-F164-4DD3-B8ED-CEE45747DF72}" srcOrd="0" destOrd="0" parTransId="{72E42E76-F4BE-4ABD-A8B8-5B19B3FCDB70}" sibTransId="{BB1DE428-F34E-4475-A002-F951309A1C41}"/>
    <dgm:cxn modelId="{0CC19CB6-0EB7-4105-B4F8-FB4A089BCC63}" type="presOf" srcId="{407ED710-F49F-4462-A8AB-136104D1C937}" destId="{7619C10D-9484-4DF2-B228-E2375F186C79}" srcOrd="0" destOrd="0" presId="urn:diagrams.loki3.com/BracketList+Icon"/>
    <dgm:cxn modelId="{A9C45BDF-30D1-461D-8901-A9D46518193A}" srcId="{C9340E55-79A2-42DB-B1B1-57F16BA6859F}" destId="{407ED710-F49F-4462-A8AB-136104D1C937}" srcOrd="1" destOrd="0" parTransId="{02B8F3AE-D570-4ED9-B61A-881C439CC740}" sibTransId="{A4A08BD4-7E2F-4470-ACDE-774E01747E01}"/>
    <dgm:cxn modelId="{6E553F8C-1192-4D2F-8D0A-D8B0EB6DA095}" type="presOf" srcId="{BD771F70-590B-49CE-8FCE-88429890B5BB}" destId="{FC62AA4D-816D-404D-8E0F-CCBE745077AF}" srcOrd="0" destOrd="0" presId="urn:diagrams.loki3.com/BracketList+Icon"/>
    <dgm:cxn modelId="{B03E4782-5CFB-4A5D-8D86-102A978EAEB8}" type="presParOf" srcId="{29593386-4A83-4740-8133-0DA89722B065}" destId="{0EA07748-A9E1-48D8-9DFC-937BFCAB3B57}" srcOrd="0" destOrd="0" presId="urn:diagrams.loki3.com/BracketList+Icon"/>
    <dgm:cxn modelId="{5FEDC402-C9E9-41CA-A185-2BD4FCC1EFBF}" type="presParOf" srcId="{0EA07748-A9E1-48D8-9DFC-937BFCAB3B57}" destId="{56748E1A-3CEB-4F6F-987D-222065B6EAB1}" srcOrd="0" destOrd="0" presId="urn:diagrams.loki3.com/BracketList+Icon"/>
    <dgm:cxn modelId="{731A275B-22F2-436C-8E3E-E94D7C5F6C75}" type="presParOf" srcId="{0EA07748-A9E1-48D8-9DFC-937BFCAB3B57}" destId="{D6605D71-421A-44BD-B732-E98C0B2BF654}" srcOrd="1" destOrd="0" presId="urn:diagrams.loki3.com/BracketList+Icon"/>
    <dgm:cxn modelId="{20204CB5-830F-49D3-B0B9-5E88D9781A5D}" type="presParOf" srcId="{0EA07748-A9E1-48D8-9DFC-937BFCAB3B57}" destId="{68996598-B4C6-4149-AD5D-0529D905AC95}" srcOrd="2" destOrd="0" presId="urn:diagrams.loki3.com/BracketList+Icon"/>
    <dgm:cxn modelId="{43CC7B49-9354-4498-8CF8-FE018214EDD8}" type="presParOf" srcId="{0EA07748-A9E1-48D8-9DFC-937BFCAB3B57}" destId="{1DDAF291-14E1-4079-ACE5-EB5912A4DAE7}" srcOrd="3" destOrd="0" presId="urn:diagrams.loki3.com/BracketList+Icon"/>
    <dgm:cxn modelId="{09E0E88C-987E-45FD-B533-E357624719F0}" type="presParOf" srcId="{29593386-4A83-4740-8133-0DA89722B065}" destId="{5140D0FF-34CE-4B80-B836-410002E10689}" srcOrd="1" destOrd="0" presId="urn:diagrams.loki3.com/BracketList+Icon"/>
    <dgm:cxn modelId="{81AD1315-5226-44F7-B10A-390EADAAC8A2}" type="presParOf" srcId="{29593386-4A83-4740-8133-0DA89722B065}" destId="{41C63270-5F62-478D-BC85-99B6D593DE9B}" srcOrd="2" destOrd="0" presId="urn:diagrams.loki3.com/BracketList+Icon"/>
    <dgm:cxn modelId="{C5D5D716-FBF6-4838-8DB0-F5531F33CCF6}" type="presParOf" srcId="{41C63270-5F62-478D-BC85-99B6D593DE9B}" destId="{7619C10D-9484-4DF2-B228-E2375F186C79}" srcOrd="0" destOrd="0" presId="urn:diagrams.loki3.com/BracketList+Icon"/>
    <dgm:cxn modelId="{C8359894-F715-4B18-BFFD-B4D92A4997B3}" type="presParOf" srcId="{41C63270-5F62-478D-BC85-99B6D593DE9B}" destId="{16748506-FE6B-4B8E-81F9-8E803EF5770D}" srcOrd="1" destOrd="0" presId="urn:diagrams.loki3.com/BracketList+Icon"/>
    <dgm:cxn modelId="{837E2D1D-B8C0-4C73-B5AF-74B07FD43A9C}" type="presParOf" srcId="{41C63270-5F62-478D-BC85-99B6D593DE9B}" destId="{50F83034-F4D2-4836-AF3E-8C63CF0DE7C7}" srcOrd="2" destOrd="0" presId="urn:diagrams.loki3.com/BracketList+Icon"/>
    <dgm:cxn modelId="{CB8AFED5-E01D-4F17-B363-9FDAD89458A4}" type="presParOf" srcId="{41C63270-5F62-478D-BC85-99B6D593DE9B}" destId="{D87DAA12-01B5-411A-B807-B42B4421E9F5}" srcOrd="3" destOrd="0" presId="urn:diagrams.loki3.com/BracketList+Icon"/>
    <dgm:cxn modelId="{B7FECF34-1280-4609-AFC1-91A111B8BA54}" type="presParOf" srcId="{29593386-4A83-4740-8133-0DA89722B065}" destId="{7E864864-1951-48D5-A229-57AE86891707}" srcOrd="3" destOrd="0" presId="urn:diagrams.loki3.com/BracketList+Icon"/>
    <dgm:cxn modelId="{F8071F6C-ACBE-4067-AF35-C967CEC9032D}" type="presParOf" srcId="{29593386-4A83-4740-8133-0DA89722B065}" destId="{A023CAB2-CF02-41B4-9D4D-A69D2662D30E}" srcOrd="4" destOrd="0" presId="urn:diagrams.loki3.com/BracketList+Icon"/>
    <dgm:cxn modelId="{BA7B5645-3475-4D99-93C0-FB9E1A27348A}" type="presParOf" srcId="{A023CAB2-CF02-41B4-9D4D-A69D2662D30E}" destId="{FC62AA4D-816D-404D-8E0F-CCBE745077AF}" srcOrd="0" destOrd="0" presId="urn:diagrams.loki3.com/BracketList+Icon"/>
    <dgm:cxn modelId="{A1DC3F56-B672-47E2-A1C9-025D0BC0C5B5}" type="presParOf" srcId="{A023CAB2-CF02-41B4-9D4D-A69D2662D30E}" destId="{4D35BE25-E93F-4B7D-B4FF-ABF87B004454}" srcOrd="1" destOrd="0" presId="urn:diagrams.loki3.com/BracketList+Icon"/>
    <dgm:cxn modelId="{15718A40-D63C-4070-B1D6-4FEE4916039C}" type="presParOf" srcId="{A023CAB2-CF02-41B4-9D4D-A69D2662D30E}" destId="{F50FA780-D0EA-4098-B2D7-FD5699F0A195}" srcOrd="2" destOrd="0" presId="urn:diagrams.loki3.com/BracketList+Icon"/>
    <dgm:cxn modelId="{3F87A1EF-1304-4CDE-834B-E93720D678B9}" type="presParOf" srcId="{A023CAB2-CF02-41B4-9D4D-A69D2662D30E}" destId="{4E7001D1-1B53-4862-AF4C-E3417F7041A2}"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E502B8C-FCE0-4D41-B316-1241AA194A2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A4F309C-FAA9-4A8C-BB42-EED82E4DDE7A}">
      <dgm:prSet phldrT="[Text]"/>
      <dgm:spPr/>
      <dgm:t>
        <a:bodyPr/>
        <a:lstStyle/>
        <a:p>
          <a:r>
            <a:rPr lang="en-US" dirty="0" smtClean="0"/>
            <a:t>Josh just became the company’s manager of operations</a:t>
          </a:r>
          <a:endParaRPr lang="en-US" dirty="0"/>
        </a:p>
      </dgm:t>
    </dgm:pt>
    <dgm:pt modelId="{93DF6371-E8E1-4D54-9A60-245419C5829C}" type="parTrans" cxnId="{AB05AFF8-D1D5-4BB3-B8C9-00AEA806D9F9}">
      <dgm:prSet/>
      <dgm:spPr/>
      <dgm:t>
        <a:bodyPr/>
        <a:lstStyle/>
        <a:p>
          <a:endParaRPr lang="en-US"/>
        </a:p>
      </dgm:t>
    </dgm:pt>
    <dgm:pt modelId="{051876A3-D611-42CA-BF79-ACC63FE4EE2E}" type="sibTrans" cxnId="{AB05AFF8-D1D5-4BB3-B8C9-00AEA806D9F9}">
      <dgm:prSet/>
      <dgm:spPr/>
      <dgm:t>
        <a:bodyPr/>
        <a:lstStyle/>
        <a:p>
          <a:endParaRPr lang="en-US"/>
        </a:p>
      </dgm:t>
    </dgm:pt>
    <dgm:pt modelId="{C372D5C6-8FE6-4379-B41B-7A3E02BC2433}">
      <dgm:prSet phldrT="[Text]"/>
      <dgm:spPr/>
      <dgm:t>
        <a:bodyPr/>
        <a:lstStyle/>
        <a:p>
          <a:r>
            <a:rPr lang="en-US" dirty="0" smtClean="0"/>
            <a:t>Josh noticed that the younger employees communicated differently from the older employees</a:t>
          </a:r>
          <a:endParaRPr lang="en-US" dirty="0"/>
        </a:p>
      </dgm:t>
    </dgm:pt>
    <dgm:pt modelId="{3C7F2AEC-AFD3-40F6-8A26-2B53F7E7776C}" type="parTrans" cxnId="{14F01973-85B5-4CB6-9ECB-484FB467A874}">
      <dgm:prSet/>
      <dgm:spPr/>
      <dgm:t>
        <a:bodyPr/>
        <a:lstStyle/>
        <a:p>
          <a:endParaRPr lang="en-US"/>
        </a:p>
      </dgm:t>
    </dgm:pt>
    <dgm:pt modelId="{3B44064B-4CF5-49D3-AC9D-68DF19997291}" type="sibTrans" cxnId="{14F01973-85B5-4CB6-9ECB-484FB467A874}">
      <dgm:prSet/>
      <dgm:spPr/>
      <dgm:t>
        <a:bodyPr/>
        <a:lstStyle/>
        <a:p>
          <a:endParaRPr lang="en-US"/>
        </a:p>
      </dgm:t>
    </dgm:pt>
    <dgm:pt modelId="{4B2BE4DC-D46D-44AC-B25C-0EB5BBE38344}">
      <dgm:prSet phldrT="[Text]"/>
      <dgm:spPr/>
      <dgm:t>
        <a:bodyPr/>
        <a:lstStyle/>
        <a:p>
          <a:r>
            <a:rPr lang="en-US" dirty="0" smtClean="0"/>
            <a:t>Josh required all employees to addend a workshop on generation-based differences</a:t>
          </a:r>
          <a:endParaRPr lang="en-US" dirty="0"/>
        </a:p>
      </dgm:t>
    </dgm:pt>
    <dgm:pt modelId="{77B91226-44C4-4487-85D3-17C5C26FDBF2}" type="parTrans" cxnId="{3A9EAE69-1316-4031-A5BC-54BE941CCE6C}">
      <dgm:prSet/>
      <dgm:spPr/>
      <dgm:t>
        <a:bodyPr/>
        <a:lstStyle/>
        <a:p>
          <a:endParaRPr lang="en-US"/>
        </a:p>
      </dgm:t>
    </dgm:pt>
    <dgm:pt modelId="{A779FBF2-3EEC-48BF-B0AA-DA805FA491F7}" type="sibTrans" cxnId="{3A9EAE69-1316-4031-A5BC-54BE941CCE6C}">
      <dgm:prSet/>
      <dgm:spPr/>
      <dgm:t>
        <a:bodyPr/>
        <a:lstStyle/>
        <a:p>
          <a:endParaRPr lang="en-US"/>
        </a:p>
      </dgm:t>
    </dgm:pt>
    <dgm:pt modelId="{69FEAB4F-CCF7-47F2-ADDC-B9E29100F41D}">
      <dgm:prSet phldrT="[Text]"/>
      <dgm:spPr/>
      <dgm:t>
        <a:bodyPr/>
        <a:lstStyle/>
        <a:p>
          <a:r>
            <a:rPr lang="en-US" dirty="0" smtClean="0"/>
            <a:t>Communication was improved and employees began to understand and respect each other better</a:t>
          </a:r>
          <a:endParaRPr lang="en-US" dirty="0"/>
        </a:p>
      </dgm:t>
    </dgm:pt>
    <dgm:pt modelId="{121D19B5-A689-40D7-BD86-504A839DB4D1}" type="parTrans" cxnId="{C2AE08C9-ADA0-4E9A-BAB4-5AC5DEA6EAE5}">
      <dgm:prSet/>
      <dgm:spPr/>
      <dgm:t>
        <a:bodyPr/>
        <a:lstStyle/>
        <a:p>
          <a:endParaRPr lang="en-US"/>
        </a:p>
      </dgm:t>
    </dgm:pt>
    <dgm:pt modelId="{B410C94D-0CAE-4EAA-8738-D3E7329AD673}" type="sibTrans" cxnId="{C2AE08C9-ADA0-4E9A-BAB4-5AC5DEA6EAE5}">
      <dgm:prSet/>
      <dgm:spPr/>
      <dgm:t>
        <a:bodyPr/>
        <a:lstStyle/>
        <a:p>
          <a:endParaRPr lang="en-US"/>
        </a:p>
      </dgm:t>
    </dgm:pt>
    <dgm:pt modelId="{2EB461F8-9444-40AB-8364-D82D464B143C}" type="pres">
      <dgm:prSet presAssocID="{BE502B8C-FCE0-4D41-B316-1241AA194A24}" presName="layout" presStyleCnt="0">
        <dgm:presLayoutVars>
          <dgm:chMax/>
          <dgm:chPref/>
          <dgm:dir/>
          <dgm:animOne val="branch"/>
          <dgm:animLvl val="lvl"/>
          <dgm:resizeHandles/>
        </dgm:presLayoutVars>
      </dgm:prSet>
      <dgm:spPr/>
      <dgm:t>
        <a:bodyPr/>
        <a:lstStyle/>
        <a:p>
          <a:endParaRPr lang="en-US"/>
        </a:p>
      </dgm:t>
    </dgm:pt>
    <dgm:pt modelId="{5347FBF9-E342-4A07-82EE-466C26A05F12}" type="pres">
      <dgm:prSet presAssocID="{AA4F309C-FAA9-4A8C-BB42-EED82E4DDE7A}" presName="root" presStyleCnt="0">
        <dgm:presLayoutVars>
          <dgm:chMax/>
          <dgm:chPref val="4"/>
        </dgm:presLayoutVars>
      </dgm:prSet>
      <dgm:spPr/>
    </dgm:pt>
    <dgm:pt modelId="{43BF8708-91F9-4D4D-8A92-6719B909E587}" type="pres">
      <dgm:prSet presAssocID="{AA4F309C-FAA9-4A8C-BB42-EED82E4DDE7A}" presName="rootComposite" presStyleCnt="0">
        <dgm:presLayoutVars/>
      </dgm:prSet>
      <dgm:spPr/>
    </dgm:pt>
    <dgm:pt modelId="{192ED00D-DABE-4F19-9575-2B02FF078DDF}" type="pres">
      <dgm:prSet presAssocID="{AA4F309C-FAA9-4A8C-BB42-EED82E4DDE7A}" presName="rootText" presStyleLbl="node0" presStyleIdx="0" presStyleCnt="1">
        <dgm:presLayoutVars>
          <dgm:chMax/>
          <dgm:chPref val="4"/>
        </dgm:presLayoutVars>
      </dgm:prSet>
      <dgm:spPr/>
      <dgm:t>
        <a:bodyPr/>
        <a:lstStyle/>
        <a:p>
          <a:endParaRPr lang="en-US"/>
        </a:p>
      </dgm:t>
    </dgm:pt>
    <dgm:pt modelId="{176A8E15-E973-4861-B174-61DB37F0A468}" type="pres">
      <dgm:prSet presAssocID="{AA4F309C-FAA9-4A8C-BB42-EED82E4DDE7A}" presName="childShape" presStyleCnt="0">
        <dgm:presLayoutVars>
          <dgm:chMax val="0"/>
          <dgm:chPref val="0"/>
        </dgm:presLayoutVars>
      </dgm:prSet>
      <dgm:spPr/>
    </dgm:pt>
    <dgm:pt modelId="{CEDB48FF-D9A3-4388-8FF6-32B10DE76AD3}" type="pres">
      <dgm:prSet presAssocID="{C372D5C6-8FE6-4379-B41B-7A3E02BC2433}" presName="childComposite" presStyleCnt="0">
        <dgm:presLayoutVars>
          <dgm:chMax val="0"/>
          <dgm:chPref val="0"/>
        </dgm:presLayoutVars>
      </dgm:prSet>
      <dgm:spPr/>
    </dgm:pt>
    <dgm:pt modelId="{2E755986-4E25-4684-A228-68A8349D5F1C}" type="pres">
      <dgm:prSet presAssocID="{C372D5C6-8FE6-4379-B41B-7A3E02BC2433}" presName="Image" presStyleLbl="node1" presStyleIdx="0" presStyleCnt="3"/>
      <dgm:spPr>
        <a:solidFill>
          <a:schemeClr val="accent2">
            <a:hueOff val="0"/>
            <a:satOff val="0"/>
            <a:lumOff val="0"/>
          </a:schemeClr>
        </a:solidFill>
      </dgm:spPr>
    </dgm:pt>
    <dgm:pt modelId="{4014285A-827F-42A4-8070-FC30330F077D}" type="pres">
      <dgm:prSet presAssocID="{C372D5C6-8FE6-4379-B41B-7A3E02BC2433}" presName="childText" presStyleLbl="lnNode1" presStyleIdx="0" presStyleCnt="3">
        <dgm:presLayoutVars>
          <dgm:chMax val="0"/>
          <dgm:chPref val="0"/>
          <dgm:bulletEnabled val="1"/>
        </dgm:presLayoutVars>
      </dgm:prSet>
      <dgm:spPr/>
      <dgm:t>
        <a:bodyPr/>
        <a:lstStyle/>
        <a:p>
          <a:endParaRPr lang="en-US"/>
        </a:p>
      </dgm:t>
    </dgm:pt>
    <dgm:pt modelId="{270A6179-B2E0-4C50-B427-66C3A2B47B14}" type="pres">
      <dgm:prSet presAssocID="{4B2BE4DC-D46D-44AC-B25C-0EB5BBE38344}" presName="childComposite" presStyleCnt="0">
        <dgm:presLayoutVars>
          <dgm:chMax val="0"/>
          <dgm:chPref val="0"/>
        </dgm:presLayoutVars>
      </dgm:prSet>
      <dgm:spPr/>
    </dgm:pt>
    <dgm:pt modelId="{6E00E9AB-2A43-4FC7-9673-4E48B1511169}" type="pres">
      <dgm:prSet presAssocID="{4B2BE4DC-D46D-44AC-B25C-0EB5BBE38344}" presName="Image" presStyleLbl="node1" presStyleIdx="1" presStyleCnt="3"/>
      <dgm:spPr>
        <a:solidFill>
          <a:schemeClr val="accent3">
            <a:hueOff val="0"/>
            <a:satOff val="0"/>
            <a:lumOff val="0"/>
          </a:schemeClr>
        </a:solidFill>
      </dgm:spPr>
    </dgm:pt>
    <dgm:pt modelId="{DEF8CCB0-3F2D-4878-BF79-FBA05CE12988}" type="pres">
      <dgm:prSet presAssocID="{4B2BE4DC-D46D-44AC-B25C-0EB5BBE38344}" presName="childText" presStyleLbl="lnNode1" presStyleIdx="1" presStyleCnt="3">
        <dgm:presLayoutVars>
          <dgm:chMax val="0"/>
          <dgm:chPref val="0"/>
          <dgm:bulletEnabled val="1"/>
        </dgm:presLayoutVars>
      </dgm:prSet>
      <dgm:spPr/>
      <dgm:t>
        <a:bodyPr/>
        <a:lstStyle/>
        <a:p>
          <a:endParaRPr lang="en-US"/>
        </a:p>
      </dgm:t>
    </dgm:pt>
    <dgm:pt modelId="{A0E92448-95CD-4485-BF4C-0E31685B136F}" type="pres">
      <dgm:prSet presAssocID="{69FEAB4F-CCF7-47F2-ADDC-B9E29100F41D}" presName="childComposite" presStyleCnt="0">
        <dgm:presLayoutVars>
          <dgm:chMax val="0"/>
          <dgm:chPref val="0"/>
        </dgm:presLayoutVars>
      </dgm:prSet>
      <dgm:spPr/>
    </dgm:pt>
    <dgm:pt modelId="{39C77441-0526-4885-8482-919F4F432D05}" type="pres">
      <dgm:prSet presAssocID="{69FEAB4F-CCF7-47F2-ADDC-B9E29100F41D}" presName="Image" presStyleLbl="node1" presStyleIdx="2" presStyleCnt="3"/>
      <dgm:spPr>
        <a:solidFill>
          <a:schemeClr val="accent4">
            <a:hueOff val="0"/>
            <a:satOff val="0"/>
            <a:lumOff val="0"/>
          </a:schemeClr>
        </a:solidFill>
      </dgm:spPr>
    </dgm:pt>
    <dgm:pt modelId="{2D49CAFB-F503-4F1D-9E45-F978819DBF0E}" type="pres">
      <dgm:prSet presAssocID="{69FEAB4F-CCF7-47F2-ADDC-B9E29100F41D}" presName="childText" presStyleLbl="lnNode1" presStyleIdx="2" presStyleCnt="3">
        <dgm:presLayoutVars>
          <dgm:chMax val="0"/>
          <dgm:chPref val="0"/>
          <dgm:bulletEnabled val="1"/>
        </dgm:presLayoutVars>
      </dgm:prSet>
      <dgm:spPr/>
      <dgm:t>
        <a:bodyPr/>
        <a:lstStyle/>
        <a:p>
          <a:endParaRPr lang="en-US"/>
        </a:p>
      </dgm:t>
    </dgm:pt>
  </dgm:ptLst>
  <dgm:cxnLst>
    <dgm:cxn modelId="{600F933C-5EE1-4F15-A108-67D9C11CACE0}" type="presOf" srcId="{4B2BE4DC-D46D-44AC-B25C-0EB5BBE38344}" destId="{DEF8CCB0-3F2D-4878-BF79-FBA05CE12988}" srcOrd="0" destOrd="0" presId="urn:microsoft.com/office/officeart/2008/layout/PictureAccentList"/>
    <dgm:cxn modelId="{CD5FC2E9-1C57-4DA4-8885-C8CFEDCD9DD9}" type="presOf" srcId="{BE502B8C-FCE0-4D41-B316-1241AA194A24}" destId="{2EB461F8-9444-40AB-8364-D82D464B143C}" srcOrd="0" destOrd="0" presId="urn:microsoft.com/office/officeart/2008/layout/PictureAccentList"/>
    <dgm:cxn modelId="{14F01973-85B5-4CB6-9ECB-484FB467A874}" srcId="{AA4F309C-FAA9-4A8C-BB42-EED82E4DDE7A}" destId="{C372D5C6-8FE6-4379-B41B-7A3E02BC2433}" srcOrd="0" destOrd="0" parTransId="{3C7F2AEC-AFD3-40F6-8A26-2B53F7E7776C}" sibTransId="{3B44064B-4CF5-49D3-AC9D-68DF19997291}"/>
    <dgm:cxn modelId="{3A9EAE69-1316-4031-A5BC-54BE941CCE6C}" srcId="{AA4F309C-FAA9-4A8C-BB42-EED82E4DDE7A}" destId="{4B2BE4DC-D46D-44AC-B25C-0EB5BBE38344}" srcOrd="1" destOrd="0" parTransId="{77B91226-44C4-4487-85D3-17C5C26FDBF2}" sibTransId="{A779FBF2-3EEC-48BF-B0AA-DA805FA491F7}"/>
    <dgm:cxn modelId="{AB05AFF8-D1D5-4BB3-B8C9-00AEA806D9F9}" srcId="{BE502B8C-FCE0-4D41-B316-1241AA194A24}" destId="{AA4F309C-FAA9-4A8C-BB42-EED82E4DDE7A}" srcOrd="0" destOrd="0" parTransId="{93DF6371-E8E1-4D54-9A60-245419C5829C}" sibTransId="{051876A3-D611-42CA-BF79-ACC63FE4EE2E}"/>
    <dgm:cxn modelId="{C2AE08C9-ADA0-4E9A-BAB4-5AC5DEA6EAE5}" srcId="{AA4F309C-FAA9-4A8C-BB42-EED82E4DDE7A}" destId="{69FEAB4F-CCF7-47F2-ADDC-B9E29100F41D}" srcOrd="2" destOrd="0" parTransId="{121D19B5-A689-40D7-BD86-504A839DB4D1}" sibTransId="{B410C94D-0CAE-4EAA-8738-D3E7329AD673}"/>
    <dgm:cxn modelId="{07642BEA-FB83-4219-A2CC-A69C624B4D9A}" type="presOf" srcId="{AA4F309C-FAA9-4A8C-BB42-EED82E4DDE7A}" destId="{192ED00D-DABE-4F19-9575-2B02FF078DDF}" srcOrd="0" destOrd="0" presId="urn:microsoft.com/office/officeart/2008/layout/PictureAccentList"/>
    <dgm:cxn modelId="{A012E8C5-1DD9-4258-9736-30F1AF5CF4E7}" type="presOf" srcId="{C372D5C6-8FE6-4379-B41B-7A3E02BC2433}" destId="{4014285A-827F-42A4-8070-FC30330F077D}" srcOrd="0" destOrd="0" presId="urn:microsoft.com/office/officeart/2008/layout/PictureAccentList"/>
    <dgm:cxn modelId="{44A0B0A8-0EC6-4AE2-AF0E-6AE6FCC0B56C}" type="presOf" srcId="{69FEAB4F-CCF7-47F2-ADDC-B9E29100F41D}" destId="{2D49CAFB-F503-4F1D-9E45-F978819DBF0E}" srcOrd="0" destOrd="0" presId="urn:microsoft.com/office/officeart/2008/layout/PictureAccentList"/>
    <dgm:cxn modelId="{C2CD1A2C-F834-42B1-BF33-A8D56E222C3B}" type="presParOf" srcId="{2EB461F8-9444-40AB-8364-D82D464B143C}" destId="{5347FBF9-E342-4A07-82EE-466C26A05F12}" srcOrd="0" destOrd="0" presId="urn:microsoft.com/office/officeart/2008/layout/PictureAccentList"/>
    <dgm:cxn modelId="{11C73A86-2DE1-4454-9AC1-CC3BBC960CA2}" type="presParOf" srcId="{5347FBF9-E342-4A07-82EE-466C26A05F12}" destId="{43BF8708-91F9-4D4D-8A92-6719B909E587}" srcOrd="0" destOrd="0" presId="urn:microsoft.com/office/officeart/2008/layout/PictureAccentList"/>
    <dgm:cxn modelId="{BD639970-F60A-47F1-A9A6-D960D14CEF7B}" type="presParOf" srcId="{43BF8708-91F9-4D4D-8A92-6719B909E587}" destId="{192ED00D-DABE-4F19-9575-2B02FF078DDF}" srcOrd="0" destOrd="0" presId="urn:microsoft.com/office/officeart/2008/layout/PictureAccentList"/>
    <dgm:cxn modelId="{BFA1A0B8-BD14-4D58-83E7-4C74916243B4}" type="presParOf" srcId="{5347FBF9-E342-4A07-82EE-466C26A05F12}" destId="{176A8E15-E973-4861-B174-61DB37F0A468}" srcOrd="1" destOrd="0" presId="urn:microsoft.com/office/officeart/2008/layout/PictureAccentList"/>
    <dgm:cxn modelId="{98FE8A65-0318-4D95-9101-B37C05CAFC48}" type="presParOf" srcId="{176A8E15-E973-4861-B174-61DB37F0A468}" destId="{CEDB48FF-D9A3-4388-8FF6-32B10DE76AD3}" srcOrd="0" destOrd="0" presId="urn:microsoft.com/office/officeart/2008/layout/PictureAccentList"/>
    <dgm:cxn modelId="{840DEC1C-E0DE-43BA-8D65-B5190B184DF5}" type="presParOf" srcId="{CEDB48FF-D9A3-4388-8FF6-32B10DE76AD3}" destId="{2E755986-4E25-4684-A228-68A8349D5F1C}" srcOrd="0" destOrd="0" presId="urn:microsoft.com/office/officeart/2008/layout/PictureAccentList"/>
    <dgm:cxn modelId="{F7E60330-07AC-447B-B923-6E3376BB14AF}" type="presParOf" srcId="{CEDB48FF-D9A3-4388-8FF6-32B10DE76AD3}" destId="{4014285A-827F-42A4-8070-FC30330F077D}" srcOrd="1" destOrd="0" presId="urn:microsoft.com/office/officeart/2008/layout/PictureAccentList"/>
    <dgm:cxn modelId="{0445AA36-DFB3-446D-8056-252020A1FA4C}" type="presParOf" srcId="{176A8E15-E973-4861-B174-61DB37F0A468}" destId="{270A6179-B2E0-4C50-B427-66C3A2B47B14}" srcOrd="1" destOrd="0" presId="urn:microsoft.com/office/officeart/2008/layout/PictureAccentList"/>
    <dgm:cxn modelId="{272407DB-4C6B-4FFF-8EA9-8F9F6E43C407}" type="presParOf" srcId="{270A6179-B2E0-4C50-B427-66C3A2B47B14}" destId="{6E00E9AB-2A43-4FC7-9673-4E48B1511169}" srcOrd="0" destOrd="0" presId="urn:microsoft.com/office/officeart/2008/layout/PictureAccentList"/>
    <dgm:cxn modelId="{C4DA8353-2482-4C27-AD97-730E4F9F9CD6}" type="presParOf" srcId="{270A6179-B2E0-4C50-B427-66C3A2B47B14}" destId="{DEF8CCB0-3F2D-4878-BF79-FBA05CE12988}" srcOrd="1" destOrd="0" presId="urn:microsoft.com/office/officeart/2008/layout/PictureAccentList"/>
    <dgm:cxn modelId="{274381D6-381F-499D-8214-1FC2F4E87D49}" type="presParOf" srcId="{176A8E15-E973-4861-B174-61DB37F0A468}" destId="{A0E92448-95CD-4485-BF4C-0E31685B136F}" srcOrd="2" destOrd="0" presId="urn:microsoft.com/office/officeart/2008/layout/PictureAccentList"/>
    <dgm:cxn modelId="{21848C96-7E4F-4936-AABD-33CE47DF4FEA}" type="presParOf" srcId="{A0E92448-95CD-4485-BF4C-0E31685B136F}" destId="{39C77441-0526-4885-8482-919F4F432D05}" srcOrd="0" destOrd="0" presId="urn:microsoft.com/office/officeart/2008/layout/PictureAccentList"/>
    <dgm:cxn modelId="{F86D9B59-27C5-486F-86D9-C05F2C9D6CD5}" type="presParOf" srcId="{A0E92448-95CD-4485-BF4C-0E31685B136F}" destId="{2D49CAFB-F503-4F1D-9E45-F978819DBF0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211FE57-D200-4211-99A4-70274A45E8EC}"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0CE19D19-E360-408F-A353-06DA702AAF04}">
      <dgm:prSet phldrT="[Text]"/>
      <dgm:spPr/>
      <dgm:t>
        <a:bodyPr/>
        <a:lstStyle/>
        <a:p>
          <a:r>
            <a:rPr lang="en-US" dirty="0" smtClean="0"/>
            <a:t>Born before 1946</a:t>
          </a:r>
          <a:endParaRPr lang="en-US" dirty="0"/>
        </a:p>
      </dgm:t>
    </dgm:pt>
    <dgm:pt modelId="{9616FEA3-5E80-41B2-A2DD-DAFD0B96AD65}" type="parTrans" cxnId="{9B98EC49-A8CF-42BA-8E27-AC90815BBD1C}">
      <dgm:prSet/>
      <dgm:spPr/>
      <dgm:t>
        <a:bodyPr/>
        <a:lstStyle/>
        <a:p>
          <a:endParaRPr lang="en-US"/>
        </a:p>
      </dgm:t>
    </dgm:pt>
    <dgm:pt modelId="{55F0C294-734D-43F4-83E6-7BD8CE6F614F}" type="sibTrans" cxnId="{9B98EC49-A8CF-42BA-8E27-AC90815BBD1C}">
      <dgm:prSet/>
      <dgm:spPr/>
      <dgm:t>
        <a:bodyPr/>
        <a:lstStyle/>
        <a:p>
          <a:endParaRPr lang="en-US"/>
        </a:p>
      </dgm:t>
    </dgm:pt>
    <dgm:pt modelId="{BFC1635D-AC69-4801-A080-52E1656E8182}">
      <dgm:prSet phldrT="[Text]"/>
      <dgm:spPr/>
      <dgm:t>
        <a:bodyPr/>
        <a:lstStyle/>
        <a:p>
          <a:r>
            <a:rPr lang="en-US" dirty="0" smtClean="0"/>
            <a:t>Word wars</a:t>
          </a:r>
          <a:endParaRPr lang="en-US" dirty="0"/>
        </a:p>
      </dgm:t>
    </dgm:pt>
    <dgm:pt modelId="{1259F307-FCB3-4526-941A-158A3FCC93A8}" type="parTrans" cxnId="{E05E2B82-0109-400B-BAA3-CD82D3BFD3D7}">
      <dgm:prSet/>
      <dgm:spPr/>
      <dgm:t>
        <a:bodyPr/>
        <a:lstStyle/>
        <a:p>
          <a:endParaRPr lang="en-US"/>
        </a:p>
      </dgm:t>
    </dgm:pt>
    <dgm:pt modelId="{D501AF04-E95F-43FE-9F12-C94E3D8B079F}" type="sibTrans" cxnId="{E05E2B82-0109-400B-BAA3-CD82D3BFD3D7}">
      <dgm:prSet/>
      <dgm:spPr/>
      <dgm:t>
        <a:bodyPr/>
        <a:lstStyle/>
        <a:p>
          <a:endParaRPr lang="en-US"/>
        </a:p>
      </dgm:t>
    </dgm:pt>
    <dgm:pt modelId="{99D9338B-6824-4F23-B4F6-9EF26E2841F2}">
      <dgm:prSet phldrT="[Text]"/>
      <dgm:spPr/>
      <dgm:t>
        <a:bodyPr/>
        <a:lstStyle/>
        <a:p>
          <a:r>
            <a:rPr lang="en-US" dirty="0" smtClean="0"/>
            <a:t>Value family structure</a:t>
          </a:r>
          <a:endParaRPr lang="en-US" dirty="0"/>
        </a:p>
      </dgm:t>
    </dgm:pt>
    <dgm:pt modelId="{A3501517-A05B-4145-BB6E-034F530AB6C6}" type="parTrans" cxnId="{860A421D-94A5-4206-AC0A-FF1F4A1F7712}">
      <dgm:prSet/>
      <dgm:spPr/>
      <dgm:t>
        <a:bodyPr/>
        <a:lstStyle/>
        <a:p>
          <a:endParaRPr lang="en-US"/>
        </a:p>
      </dgm:t>
    </dgm:pt>
    <dgm:pt modelId="{66A01813-2C88-4355-948E-4D124548416C}" type="sibTrans" cxnId="{860A421D-94A5-4206-AC0A-FF1F4A1F7712}">
      <dgm:prSet/>
      <dgm:spPr/>
      <dgm:t>
        <a:bodyPr/>
        <a:lstStyle/>
        <a:p>
          <a:endParaRPr lang="en-US"/>
        </a:p>
      </dgm:t>
    </dgm:pt>
    <dgm:pt modelId="{406D150E-2374-4EB2-8CAB-6628AF054D4C}">
      <dgm:prSet phldrT="[Text]"/>
      <dgm:spPr/>
      <dgm:t>
        <a:bodyPr/>
        <a:lstStyle/>
        <a:p>
          <a:r>
            <a:rPr lang="en-US" dirty="0" smtClean="0"/>
            <a:t>Individuality not celebrated</a:t>
          </a:r>
          <a:endParaRPr lang="en-US" dirty="0"/>
        </a:p>
      </dgm:t>
    </dgm:pt>
    <dgm:pt modelId="{8B1C3555-C934-49DF-9F47-3FE3A1F235C3}" type="parTrans" cxnId="{F91BD2FA-75DE-4C0F-AE5E-CD10E8C26051}">
      <dgm:prSet/>
      <dgm:spPr/>
      <dgm:t>
        <a:bodyPr/>
        <a:lstStyle/>
        <a:p>
          <a:endParaRPr lang="en-US"/>
        </a:p>
      </dgm:t>
    </dgm:pt>
    <dgm:pt modelId="{A90ED23F-1912-42DD-831B-8C6BCB8E2FE8}" type="sibTrans" cxnId="{F91BD2FA-75DE-4C0F-AE5E-CD10E8C26051}">
      <dgm:prSet/>
      <dgm:spPr/>
      <dgm:t>
        <a:bodyPr/>
        <a:lstStyle/>
        <a:p>
          <a:endParaRPr lang="en-US"/>
        </a:p>
      </dgm:t>
    </dgm:pt>
    <dgm:pt modelId="{94173FCF-C631-4D0D-91F0-1D192E74753D}" type="pres">
      <dgm:prSet presAssocID="{E211FE57-D200-4211-99A4-70274A45E8EC}" presName="Name0" presStyleCnt="0">
        <dgm:presLayoutVars>
          <dgm:chMax val="7"/>
          <dgm:chPref val="7"/>
          <dgm:dir/>
        </dgm:presLayoutVars>
      </dgm:prSet>
      <dgm:spPr/>
      <dgm:t>
        <a:bodyPr/>
        <a:lstStyle/>
        <a:p>
          <a:endParaRPr lang="en-US"/>
        </a:p>
      </dgm:t>
    </dgm:pt>
    <dgm:pt modelId="{A82F8E20-3B86-400B-BD07-5841CD711556}" type="pres">
      <dgm:prSet presAssocID="{E211FE57-D200-4211-99A4-70274A45E8EC}" presName="Name1" presStyleCnt="0"/>
      <dgm:spPr/>
    </dgm:pt>
    <dgm:pt modelId="{2244477C-4504-4379-9CFE-37AEA23DE16A}" type="pres">
      <dgm:prSet presAssocID="{E211FE57-D200-4211-99A4-70274A45E8EC}" presName="cycle" presStyleCnt="0"/>
      <dgm:spPr/>
    </dgm:pt>
    <dgm:pt modelId="{4B4A76CA-8571-40B4-9714-0259B9720E3C}" type="pres">
      <dgm:prSet presAssocID="{E211FE57-D200-4211-99A4-70274A45E8EC}" presName="srcNode" presStyleLbl="node1" presStyleIdx="0" presStyleCnt="4"/>
      <dgm:spPr/>
    </dgm:pt>
    <dgm:pt modelId="{6304AE32-9A1D-4348-A704-87A6D91C7A87}" type="pres">
      <dgm:prSet presAssocID="{E211FE57-D200-4211-99A4-70274A45E8EC}" presName="conn" presStyleLbl="parChTrans1D2" presStyleIdx="0" presStyleCnt="1"/>
      <dgm:spPr/>
      <dgm:t>
        <a:bodyPr/>
        <a:lstStyle/>
        <a:p>
          <a:endParaRPr lang="en-US"/>
        </a:p>
      </dgm:t>
    </dgm:pt>
    <dgm:pt modelId="{26592082-9A08-487A-B95A-0685E8274B49}" type="pres">
      <dgm:prSet presAssocID="{E211FE57-D200-4211-99A4-70274A45E8EC}" presName="extraNode" presStyleLbl="node1" presStyleIdx="0" presStyleCnt="4"/>
      <dgm:spPr/>
    </dgm:pt>
    <dgm:pt modelId="{A07F4EB4-5176-4D84-9B5B-FA05CEDDD53B}" type="pres">
      <dgm:prSet presAssocID="{E211FE57-D200-4211-99A4-70274A45E8EC}" presName="dstNode" presStyleLbl="node1" presStyleIdx="0" presStyleCnt="4"/>
      <dgm:spPr/>
    </dgm:pt>
    <dgm:pt modelId="{849C8609-9A88-41F0-9434-0981C9C43214}" type="pres">
      <dgm:prSet presAssocID="{0CE19D19-E360-408F-A353-06DA702AAF04}" presName="text_1" presStyleLbl="node1" presStyleIdx="0" presStyleCnt="4">
        <dgm:presLayoutVars>
          <dgm:bulletEnabled val="1"/>
        </dgm:presLayoutVars>
      </dgm:prSet>
      <dgm:spPr/>
      <dgm:t>
        <a:bodyPr/>
        <a:lstStyle/>
        <a:p>
          <a:endParaRPr lang="en-US"/>
        </a:p>
      </dgm:t>
    </dgm:pt>
    <dgm:pt modelId="{1F8F6C63-2E3A-492F-B543-13C0F9A9F4F6}" type="pres">
      <dgm:prSet presAssocID="{0CE19D19-E360-408F-A353-06DA702AAF04}" presName="accent_1" presStyleCnt="0"/>
      <dgm:spPr/>
    </dgm:pt>
    <dgm:pt modelId="{D86E2FF4-8F98-45D4-BA44-2848E0392A9A}" type="pres">
      <dgm:prSet presAssocID="{0CE19D19-E360-408F-A353-06DA702AAF04}" presName="accentRepeatNode" presStyleLbl="solidFgAcc1" presStyleIdx="0" presStyleCnt="4"/>
      <dgm:spPr/>
    </dgm:pt>
    <dgm:pt modelId="{4AA99106-57DB-4299-82A8-2CCEC1C891DF}" type="pres">
      <dgm:prSet presAssocID="{BFC1635D-AC69-4801-A080-52E1656E8182}" presName="text_2" presStyleLbl="node1" presStyleIdx="1" presStyleCnt="4">
        <dgm:presLayoutVars>
          <dgm:bulletEnabled val="1"/>
        </dgm:presLayoutVars>
      </dgm:prSet>
      <dgm:spPr/>
      <dgm:t>
        <a:bodyPr/>
        <a:lstStyle/>
        <a:p>
          <a:endParaRPr lang="en-US"/>
        </a:p>
      </dgm:t>
    </dgm:pt>
    <dgm:pt modelId="{B7E011C3-1BF3-497F-8F6C-0371C6062CB2}" type="pres">
      <dgm:prSet presAssocID="{BFC1635D-AC69-4801-A080-52E1656E8182}" presName="accent_2" presStyleCnt="0"/>
      <dgm:spPr/>
    </dgm:pt>
    <dgm:pt modelId="{55218036-6D8D-462D-BD02-16C971AFDFE3}" type="pres">
      <dgm:prSet presAssocID="{BFC1635D-AC69-4801-A080-52E1656E8182}" presName="accentRepeatNode" presStyleLbl="solidFgAcc1" presStyleIdx="1" presStyleCnt="4"/>
      <dgm:spPr/>
    </dgm:pt>
    <dgm:pt modelId="{9B2BC763-79FA-46CC-ABEB-BD8CDCF43412}" type="pres">
      <dgm:prSet presAssocID="{99D9338B-6824-4F23-B4F6-9EF26E2841F2}" presName="text_3" presStyleLbl="node1" presStyleIdx="2" presStyleCnt="4">
        <dgm:presLayoutVars>
          <dgm:bulletEnabled val="1"/>
        </dgm:presLayoutVars>
      </dgm:prSet>
      <dgm:spPr/>
      <dgm:t>
        <a:bodyPr/>
        <a:lstStyle/>
        <a:p>
          <a:endParaRPr lang="en-US"/>
        </a:p>
      </dgm:t>
    </dgm:pt>
    <dgm:pt modelId="{9819265B-A72F-4473-A18D-3962612B12AA}" type="pres">
      <dgm:prSet presAssocID="{99D9338B-6824-4F23-B4F6-9EF26E2841F2}" presName="accent_3" presStyleCnt="0"/>
      <dgm:spPr/>
    </dgm:pt>
    <dgm:pt modelId="{B98D96A9-BAE4-4694-BF87-0DB363DAC7CB}" type="pres">
      <dgm:prSet presAssocID="{99D9338B-6824-4F23-B4F6-9EF26E2841F2}" presName="accentRepeatNode" presStyleLbl="solidFgAcc1" presStyleIdx="2" presStyleCnt="4"/>
      <dgm:spPr/>
    </dgm:pt>
    <dgm:pt modelId="{1F0A035B-618C-4DC9-9457-21FDC1D69B26}" type="pres">
      <dgm:prSet presAssocID="{406D150E-2374-4EB2-8CAB-6628AF054D4C}" presName="text_4" presStyleLbl="node1" presStyleIdx="3" presStyleCnt="4">
        <dgm:presLayoutVars>
          <dgm:bulletEnabled val="1"/>
        </dgm:presLayoutVars>
      </dgm:prSet>
      <dgm:spPr/>
      <dgm:t>
        <a:bodyPr/>
        <a:lstStyle/>
        <a:p>
          <a:endParaRPr lang="en-US"/>
        </a:p>
      </dgm:t>
    </dgm:pt>
    <dgm:pt modelId="{7AAA0494-1543-4737-95B1-92EC3BDC08DD}" type="pres">
      <dgm:prSet presAssocID="{406D150E-2374-4EB2-8CAB-6628AF054D4C}" presName="accent_4" presStyleCnt="0"/>
      <dgm:spPr/>
    </dgm:pt>
    <dgm:pt modelId="{28C19FEE-15BF-4EC2-8731-E8AD18765CDA}" type="pres">
      <dgm:prSet presAssocID="{406D150E-2374-4EB2-8CAB-6628AF054D4C}" presName="accentRepeatNode" presStyleLbl="solidFgAcc1" presStyleIdx="3" presStyleCnt="4"/>
      <dgm:spPr/>
    </dgm:pt>
  </dgm:ptLst>
  <dgm:cxnLst>
    <dgm:cxn modelId="{D6F61C36-E5EB-4D5B-A0C3-A8CBE5110905}" type="presOf" srcId="{55F0C294-734D-43F4-83E6-7BD8CE6F614F}" destId="{6304AE32-9A1D-4348-A704-87A6D91C7A87}" srcOrd="0" destOrd="0" presId="urn:microsoft.com/office/officeart/2008/layout/VerticalCurvedList"/>
    <dgm:cxn modelId="{9B98EC49-A8CF-42BA-8E27-AC90815BBD1C}" srcId="{E211FE57-D200-4211-99A4-70274A45E8EC}" destId="{0CE19D19-E360-408F-A353-06DA702AAF04}" srcOrd="0" destOrd="0" parTransId="{9616FEA3-5E80-41B2-A2DD-DAFD0B96AD65}" sibTransId="{55F0C294-734D-43F4-83E6-7BD8CE6F614F}"/>
    <dgm:cxn modelId="{E05E2B82-0109-400B-BAA3-CD82D3BFD3D7}" srcId="{E211FE57-D200-4211-99A4-70274A45E8EC}" destId="{BFC1635D-AC69-4801-A080-52E1656E8182}" srcOrd="1" destOrd="0" parTransId="{1259F307-FCB3-4526-941A-158A3FCC93A8}" sibTransId="{D501AF04-E95F-43FE-9F12-C94E3D8B079F}"/>
    <dgm:cxn modelId="{F91BD2FA-75DE-4C0F-AE5E-CD10E8C26051}" srcId="{E211FE57-D200-4211-99A4-70274A45E8EC}" destId="{406D150E-2374-4EB2-8CAB-6628AF054D4C}" srcOrd="3" destOrd="0" parTransId="{8B1C3555-C934-49DF-9F47-3FE3A1F235C3}" sibTransId="{A90ED23F-1912-42DD-831B-8C6BCB8E2FE8}"/>
    <dgm:cxn modelId="{860A421D-94A5-4206-AC0A-FF1F4A1F7712}" srcId="{E211FE57-D200-4211-99A4-70274A45E8EC}" destId="{99D9338B-6824-4F23-B4F6-9EF26E2841F2}" srcOrd="2" destOrd="0" parTransId="{A3501517-A05B-4145-BB6E-034F530AB6C6}" sibTransId="{66A01813-2C88-4355-948E-4D124548416C}"/>
    <dgm:cxn modelId="{14E3C135-43DA-4539-884A-DFBD796ABB96}" type="presOf" srcId="{E211FE57-D200-4211-99A4-70274A45E8EC}" destId="{94173FCF-C631-4D0D-91F0-1D192E74753D}" srcOrd="0" destOrd="0" presId="urn:microsoft.com/office/officeart/2008/layout/VerticalCurvedList"/>
    <dgm:cxn modelId="{47FC5F4F-9761-4922-9935-9D3AD3048D1E}" type="presOf" srcId="{406D150E-2374-4EB2-8CAB-6628AF054D4C}" destId="{1F0A035B-618C-4DC9-9457-21FDC1D69B26}" srcOrd="0" destOrd="0" presId="urn:microsoft.com/office/officeart/2008/layout/VerticalCurvedList"/>
    <dgm:cxn modelId="{5741D2F4-AA74-4267-9C4F-4743F564415A}" type="presOf" srcId="{BFC1635D-AC69-4801-A080-52E1656E8182}" destId="{4AA99106-57DB-4299-82A8-2CCEC1C891DF}" srcOrd="0" destOrd="0" presId="urn:microsoft.com/office/officeart/2008/layout/VerticalCurvedList"/>
    <dgm:cxn modelId="{018818BE-C689-4CB0-8616-08342F993F7C}" type="presOf" srcId="{0CE19D19-E360-408F-A353-06DA702AAF04}" destId="{849C8609-9A88-41F0-9434-0981C9C43214}" srcOrd="0" destOrd="0" presId="urn:microsoft.com/office/officeart/2008/layout/VerticalCurvedList"/>
    <dgm:cxn modelId="{C1275D19-9DA0-4921-971E-4CEF2FA14960}" type="presOf" srcId="{99D9338B-6824-4F23-B4F6-9EF26E2841F2}" destId="{9B2BC763-79FA-46CC-ABEB-BD8CDCF43412}" srcOrd="0" destOrd="0" presId="urn:microsoft.com/office/officeart/2008/layout/VerticalCurvedList"/>
    <dgm:cxn modelId="{53C0A341-EFF2-4B14-B967-C9CBBEA9B3C7}" type="presParOf" srcId="{94173FCF-C631-4D0D-91F0-1D192E74753D}" destId="{A82F8E20-3B86-400B-BD07-5841CD711556}" srcOrd="0" destOrd="0" presId="urn:microsoft.com/office/officeart/2008/layout/VerticalCurvedList"/>
    <dgm:cxn modelId="{569BDB2E-41F6-4E6F-9C7B-45AEF078F34A}" type="presParOf" srcId="{A82F8E20-3B86-400B-BD07-5841CD711556}" destId="{2244477C-4504-4379-9CFE-37AEA23DE16A}" srcOrd="0" destOrd="0" presId="urn:microsoft.com/office/officeart/2008/layout/VerticalCurvedList"/>
    <dgm:cxn modelId="{F072AF51-1DD1-48D5-A166-4BED117AFC6A}" type="presParOf" srcId="{2244477C-4504-4379-9CFE-37AEA23DE16A}" destId="{4B4A76CA-8571-40B4-9714-0259B9720E3C}" srcOrd="0" destOrd="0" presId="urn:microsoft.com/office/officeart/2008/layout/VerticalCurvedList"/>
    <dgm:cxn modelId="{484B4660-3E45-48FD-836E-970365A97EDA}" type="presParOf" srcId="{2244477C-4504-4379-9CFE-37AEA23DE16A}" destId="{6304AE32-9A1D-4348-A704-87A6D91C7A87}" srcOrd="1" destOrd="0" presId="urn:microsoft.com/office/officeart/2008/layout/VerticalCurvedList"/>
    <dgm:cxn modelId="{76E2C245-4732-4E3D-BD2B-E0F997CC9FC9}" type="presParOf" srcId="{2244477C-4504-4379-9CFE-37AEA23DE16A}" destId="{26592082-9A08-487A-B95A-0685E8274B49}" srcOrd="2" destOrd="0" presId="urn:microsoft.com/office/officeart/2008/layout/VerticalCurvedList"/>
    <dgm:cxn modelId="{F7E44AC1-1E94-4053-8E15-36A0B9B09AE4}" type="presParOf" srcId="{2244477C-4504-4379-9CFE-37AEA23DE16A}" destId="{A07F4EB4-5176-4D84-9B5B-FA05CEDDD53B}" srcOrd="3" destOrd="0" presId="urn:microsoft.com/office/officeart/2008/layout/VerticalCurvedList"/>
    <dgm:cxn modelId="{838920CC-DF89-4D1C-8E25-84E7A0B938C7}" type="presParOf" srcId="{A82F8E20-3B86-400B-BD07-5841CD711556}" destId="{849C8609-9A88-41F0-9434-0981C9C43214}" srcOrd="1" destOrd="0" presId="urn:microsoft.com/office/officeart/2008/layout/VerticalCurvedList"/>
    <dgm:cxn modelId="{D06512FA-451C-4786-AA2B-6799D64A7601}" type="presParOf" srcId="{A82F8E20-3B86-400B-BD07-5841CD711556}" destId="{1F8F6C63-2E3A-492F-B543-13C0F9A9F4F6}" srcOrd="2" destOrd="0" presId="urn:microsoft.com/office/officeart/2008/layout/VerticalCurvedList"/>
    <dgm:cxn modelId="{3CBFD767-6E0B-4634-B4B9-BBCC35EC8D8A}" type="presParOf" srcId="{1F8F6C63-2E3A-492F-B543-13C0F9A9F4F6}" destId="{D86E2FF4-8F98-45D4-BA44-2848E0392A9A}" srcOrd="0" destOrd="0" presId="urn:microsoft.com/office/officeart/2008/layout/VerticalCurvedList"/>
    <dgm:cxn modelId="{F27DAB83-4166-40A9-BB70-9A12ED7AD589}" type="presParOf" srcId="{A82F8E20-3B86-400B-BD07-5841CD711556}" destId="{4AA99106-57DB-4299-82A8-2CCEC1C891DF}" srcOrd="3" destOrd="0" presId="urn:microsoft.com/office/officeart/2008/layout/VerticalCurvedList"/>
    <dgm:cxn modelId="{BF77DB88-31C0-4D33-BB6D-ABFA3FE41C6F}" type="presParOf" srcId="{A82F8E20-3B86-400B-BD07-5841CD711556}" destId="{B7E011C3-1BF3-497F-8F6C-0371C6062CB2}" srcOrd="4" destOrd="0" presId="urn:microsoft.com/office/officeart/2008/layout/VerticalCurvedList"/>
    <dgm:cxn modelId="{6D5816BB-E0C4-4F5F-AB27-C8AB5EEAA134}" type="presParOf" srcId="{B7E011C3-1BF3-497F-8F6C-0371C6062CB2}" destId="{55218036-6D8D-462D-BD02-16C971AFDFE3}" srcOrd="0" destOrd="0" presId="urn:microsoft.com/office/officeart/2008/layout/VerticalCurvedList"/>
    <dgm:cxn modelId="{5583008C-3D0A-4699-8EEE-6A303F50B74A}" type="presParOf" srcId="{A82F8E20-3B86-400B-BD07-5841CD711556}" destId="{9B2BC763-79FA-46CC-ABEB-BD8CDCF43412}" srcOrd="5" destOrd="0" presId="urn:microsoft.com/office/officeart/2008/layout/VerticalCurvedList"/>
    <dgm:cxn modelId="{541CB485-C8FF-49D3-9B81-9634A094D73C}" type="presParOf" srcId="{A82F8E20-3B86-400B-BD07-5841CD711556}" destId="{9819265B-A72F-4473-A18D-3962612B12AA}" srcOrd="6" destOrd="0" presId="urn:microsoft.com/office/officeart/2008/layout/VerticalCurvedList"/>
    <dgm:cxn modelId="{387ADFB2-107B-4800-886E-977FF06C7DD9}" type="presParOf" srcId="{9819265B-A72F-4473-A18D-3962612B12AA}" destId="{B98D96A9-BAE4-4694-BF87-0DB363DAC7CB}" srcOrd="0" destOrd="0" presId="urn:microsoft.com/office/officeart/2008/layout/VerticalCurvedList"/>
    <dgm:cxn modelId="{E11FF079-23B6-46FA-99E7-8925A776097A}" type="presParOf" srcId="{A82F8E20-3B86-400B-BD07-5841CD711556}" destId="{1F0A035B-618C-4DC9-9457-21FDC1D69B26}" srcOrd="7" destOrd="0" presId="urn:microsoft.com/office/officeart/2008/layout/VerticalCurvedList"/>
    <dgm:cxn modelId="{D8AB945E-BEE6-44EA-837B-5D11B3212D2C}" type="presParOf" srcId="{A82F8E20-3B86-400B-BD07-5841CD711556}" destId="{7AAA0494-1543-4737-95B1-92EC3BDC08DD}" srcOrd="8" destOrd="0" presId="urn:microsoft.com/office/officeart/2008/layout/VerticalCurvedList"/>
    <dgm:cxn modelId="{C924F75E-2F54-48A9-A185-DEFBC149A6F1}" type="presParOf" srcId="{7AAA0494-1543-4737-95B1-92EC3BDC08DD}" destId="{28C19FEE-15BF-4EC2-8731-E8AD18765CD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38F2076-EAAB-4AF2-8542-0CEA0F62A0EE}"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047ED777-0DED-4D03-B77D-93D5EFE17055}">
      <dgm:prSet phldrT="[Text]"/>
      <dgm:spPr/>
      <dgm:t>
        <a:bodyPr/>
        <a:lstStyle/>
        <a:p>
          <a:r>
            <a:rPr lang="en-US" dirty="0" smtClean="0"/>
            <a:t>Hardworking</a:t>
          </a:r>
          <a:endParaRPr lang="en-US" dirty="0"/>
        </a:p>
      </dgm:t>
    </dgm:pt>
    <dgm:pt modelId="{E81C5275-42A1-4702-9ED5-3E9B43D026DA}" type="parTrans" cxnId="{CA47BC9C-F752-41A1-9D5F-353828778E9B}">
      <dgm:prSet/>
      <dgm:spPr/>
      <dgm:t>
        <a:bodyPr/>
        <a:lstStyle/>
        <a:p>
          <a:endParaRPr lang="en-US"/>
        </a:p>
      </dgm:t>
    </dgm:pt>
    <dgm:pt modelId="{3EE6D602-A971-4ABE-A463-87C4FBF0D6D3}" type="sibTrans" cxnId="{CA47BC9C-F752-41A1-9D5F-353828778E9B}">
      <dgm:prSet/>
      <dgm:spPr/>
      <dgm:t>
        <a:bodyPr/>
        <a:lstStyle/>
        <a:p>
          <a:endParaRPr lang="en-US"/>
        </a:p>
      </dgm:t>
    </dgm:pt>
    <dgm:pt modelId="{15BDE6C3-92E2-4E0E-9626-D3F371B843E2}">
      <dgm:prSet phldrT="[Text]"/>
      <dgm:spPr/>
      <dgm:t>
        <a:bodyPr/>
        <a:lstStyle/>
        <a:p>
          <a:r>
            <a:rPr lang="en-US" dirty="0" smtClean="0"/>
            <a:t>Loyal to employer</a:t>
          </a:r>
          <a:endParaRPr lang="en-US" dirty="0"/>
        </a:p>
      </dgm:t>
    </dgm:pt>
    <dgm:pt modelId="{C98C725F-ACD5-4F84-8A26-362DD2CAB1E4}" type="parTrans" cxnId="{D747D8A4-DACA-4408-8574-E337C3813600}">
      <dgm:prSet/>
      <dgm:spPr/>
      <dgm:t>
        <a:bodyPr/>
        <a:lstStyle/>
        <a:p>
          <a:endParaRPr lang="en-US"/>
        </a:p>
      </dgm:t>
    </dgm:pt>
    <dgm:pt modelId="{851C5CA4-6402-4035-B028-974A38938CF7}" type="sibTrans" cxnId="{D747D8A4-DACA-4408-8574-E337C3813600}">
      <dgm:prSet/>
      <dgm:spPr/>
      <dgm:t>
        <a:bodyPr/>
        <a:lstStyle/>
        <a:p>
          <a:endParaRPr lang="en-US"/>
        </a:p>
      </dgm:t>
    </dgm:pt>
    <dgm:pt modelId="{87EEC39B-B604-4564-9F8A-5CDE25E90AA6}">
      <dgm:prSet phldrT="[Text]"/>
      <dgm:spPr/>
      <dgm:t>
        <a:bodyPr/>
        <a:lstStyle/>
        <a:p>
          <a:r>
            <a:rPr lang="en-US" dirty="0" smtClean="0"/>
            <a:t>Tendency to resist change</a:t>
          </a:r>
          <a:endParaRPr lang="en-US" dirty="0"/>
        </a:p>
      </dgm:t>
    </dgm:pt>
    <dgm:pt modelId="{E28D4743-BAD3-4E83-B483-581C36B03B94}" type="parTrans" cxnId="{B3C09ED8-891F-46FC-B792-260545765DBD}">
      <dgm:prSet/>
      <dgm:spPr/>
      <dgm:t>
        <a:bodyPr/>
        <a:lstStyle/>
        <a:p>
          <a:endParaRPr lang="en-US"/>
        </a:p>
      </dgm:t>
    </dgm:pt>
    <dgm:pt modelId="{D2D8B2C0-5F1C-45D4-8F02-9C6077FD21D8}" type="sibTrans" cxnId="{B3C09ED8-891F-46FC-B792-260545765DBD}">
      <dgm:prSet/>
      <dgm:spPr/>
      <dgm:t>
        <a:bodyPr/>
        <a:lstStyle/>
        <a:p>
          <a:endParaRPr lang="en-US"/>
        </a:p>
      </dgm:t>
    </dgm:pt>
    <dgm:pt modelId="{BD3E22C0-D55B-41B0-98D1-486451E379DF}" type="pres">
      <dgm:prSet presAssocID="{938F2076-EAAB-4AF2-8542-0CEA0F62A0EE}" presName="Name0" presStyleCnt="0">
        <dgm:presLayoutVars>
          <dgm:resizeHandles/>
        </dgm:presLayoutVars>
      </dgm:prSet>
      <dgm:spPr/>
      <dgm:t>
        <a:bodyPr/>
        <a:lstStyle/>
        <a:p>
          <a:endParaRPr lang="en-US"/>
        </a:p>
      </dgm:t>
    </dgm:pt>
    <dgm:pt modelId="{75B3CAF9-CE7F-4293-AD25-5C37AA512272}" type="pres">
      <dgm:prSet presAssocID="{047ED777-0DED-4D03-B77D-93D5EFE17055}" presName="text" presStyleLbl="node1" presStyleIdx="0" presStyleCnt="3">
        <dgm:presLayoutVars>
          <dgm:bulletEnabled val="1"/>
        </dgm:presLayoutVars>
      </dgm:prSet>
      <dgm:spPr/>
      <dgm:t>
        <a:bodyPr/>
        <a:lstStyle/>
        <a:p>
          <a:endParaRPr lang="en-US"/>
        </a:p>
      </dgm:t>
    </dgm:pt>
    <dgm:pt modelId="{B45C9449-A797-43BF-96DB-8BA8584EBED8}" type="pres">
      <dgm:prSet presAssocID="{3EE6D602-A971-4ABE-A463-87C4FBF0D6D3}" presName="space" presStyleCnt="0"/>
      <dgm:spPr/>
    </dgm:pt>
    <dgm:pt modelId="{B461051A-B5A9-44F7-A587-62FD01B5D25A}" type="pres">
      <dgm:prSet presAssocID="{15BDE6C3-92E2-4E0E-9626-D3F371B843E2}" presName="text" presStyleLbl="node1" presStyleIdx="1" presStyleCnt="3">
        <dgm:presLayoutVars>
          <dgm:bulletEnabled val="1"/>
        </dgm:presLayoutVars>
      </dgm:prSet>
      <dgm:spPr/>
      <dgm:t>
        <a:bodyPr/>
        <a:lstStyle/>
        <a:p>
          <a:endParaRPr lang="en-US"/>
        </a:p>
      </dgm:t>
    </dgm:pt>
    <dgm:pt modelId="{C125B4E2-D8BB-4DC9-A8D0-4182DD086CCD}" type="pres">
      <dgm:prSet presAssocID="{851C5CA4-6402-4035-B028-974A38938CF7}" presName="space" presStyleCnt="0"/>
      <dgm:spPr/>
    </dgm:pt>
    <dgm:pt modelId="{B91BF66C-A73F-4F21-8AA8-079A08028354}" type="pres">
      <dgm:prSet presAssocID="{87EEC39B-B604-4564-9F8A-5CDE25E90AA6}" presName="text" presStyleLbl="node1" presStyleIdx="2" presStyleCnt="3">
        <dgm:presLayoutVars>
          <dgm:bulletEnabled val="1"/>
        </dgm:presLayoutVars>
      </dgm:prSet>
      <dgm:spPr/>
      <dgm:t>
        <a:bodyPr/>
        <a:lstStyle/>
        <a:p>
          <a:endParaRPr lang="en-US"/>
        </a:p>
      </dgm:t>
    </dgm:pt>
  </dgm:ptLst>
  <dgm:cxnLst>
    <dgm:cxn modelId="{78F5D95A-B355-472E-8266-999A8893F99E}" type="presOf" srcId="{047ED777-0DED-4D03-B77D-93D5EFE17055}" destId="{75B3CAF9-CE7F-4293-AD25-5C37AA512272}" srcOrd="0" destOrd="0" presId="urn:diagrams.loki3.com/VaryingWidthList+Icon"/>
    <dgm:cxn modelId="{3FBDAC45-46D8-490F-80C0-EE6BD94C9115}" type="presOf" srcId="{15BDE6C3-92E2-4E0E-9626-D3F371B843E2}" destId="{B461051A-B5A9-44F7-A587-62FD01B5D25A}" srcOrd="0" destOrd="0" presId="urn:diagrams.loki3.com/VaryingWidthList+Icon"/>
    <dgm:cxn modelId="{AB625DFA-1F23-4ED2-93BE-A50AF57C789D}" type="presOf" srcId="{87EEC39B-B604-4564-9F8A-5CDE25E90AA6}" destId="{B91BF66C-A73F-4F21-8AA8-079A08028354}" srcOrd="0" destOrd="0" presId="urn:diagrams.loki3.com/VaryingWidthList+Icon"/>
    <dgm:cxn modelId="{B3C09ED8-891F-46FC-B792-260545765DBD}" srcId="{938F2076-EAAB-4AF2-8542-0CEA0F62A0EE}" destId="{87EEC39B-B604-4564-9F8A-5CDE25E90AA6}" srcOrd="2" destOrd="0" parTransId="{E28D4743-BAD3-4E83-B483-581C36B03B94}" sibTransId="{D2D8B2C0-5F1C-45D4-8F02-9C6077FD21D8}"/>
    <dgm:cxn modelId="{CA47BC9C-F752-41A1-9D5F-353828778E9B}" srcId="{938F2076-EAAB-4AF2-8542-0CEA0F62A0EE}" destId="{047ED777-0DED-4D03-B77D-93D5EFE17055}" srcOrd="0" destOrd="0" parTransId="{E81C5275-42A1-4702-9ED5-3E9B43D026DA}" sibTransId="{3EE6D602-A971-4ABE-A463-87C4FBF0D6D3}"/>
    <dgm:cxn modelId="{39EEC5A9-B345-4146-8EB9-756CCBE014B4}" type="presOf" srcId="{938F2076-EAAB-4AF2-8542-0CEA0F62A0EE}" destId="{BD3E22C0-D55B-41B0-98D1-486451E379DF}" srcOrd="0" destOrd="0" presId="urn:diagrams.loki3.com/VaryingWidthList+Icon"/>
    <dgm:cxn modelId="{D747D8A4-DACA-4408-8574-E337C3813600}" srcId="{938F2076-EAAB-4AF2-8542-0CEA0F62A0EE}" destId="{15BDE6C3-92E2-4E0E-9626-D3F371B843E2}" srcOrd="1" destOrd="0" parTransId="{C98C725F-ACD5-4F84-8A26-362DD2CAB1E4}" sibTransId="{851C5CA4-6402-4035-B028-974A38938CF7}"/>
    <dgm:cxn modelId="{97FF0D80-132E-4376-9CD1-E18FCA7751B2}" type="presParOf" srcId="{BD3E22C0-D55B-41B0-98D1-486451E379DF}" destId="{75B3CAF9-CE7F-4293-AD25-5C37AA512272}" srcOrd="0" destOrd="0" presId="urn:diagrams.loki3.com/VaryingWidthList+Icon"/>
    <dgm:cxn modelId="{29FAB448-2DA6-4BAE-B92D-4348897206DE}" type="presParOf" srcId="{BD3E22C0-D55B-41B0-98D1-486451E379DF}" destId="{B45C9449-A797-43BF-96DB-8BA8584EBED8}" srcOrd="1" destOrd="0" presId="urn:diagrams.loki3.com/VaryingWidthList+Icon"/>
    <dgm:cxn modelId="{412DC568-DF26-4F9B-B4F5-9F468C31ECE5}" type="presParOf" srcId="{BD3E22C0-D55B-41B0-98D1-486451E379DF}" destId="{B461051A-B5A9-44F7-A587-62FD01B5D25A}" srcOrd="2" destOrd="0" presId="urn:diagrams.loki3.com/VaryingWidthList+Icon"/>
    <dgm:cxn modelId="{6A29FD4D-ED94-4CD8-9E3E-B44A410BC4AC}" type="presParOf" srcId="{BD3E22C0-D55B-41B0-98D1-486451E379DF}" destId="{C125B4E2-D8BB-4DC9-A8D0-4182DD086CCD}" srcOrd="3" destOrd="0" presId="urn:diagrams.loki3.com/VaryingWidthList+Icon"/>
    <dgm:cxn modelId="{65D93D6C-9180-4E53-AB39-7DA9633E0B0C}" type="presParOf" srcId="{BD3E22C0-D55B-41B0-98D1-486451E379DF}" destId="{B91BF66C-A73F-4F21-8AA8-079A08028354}"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2439A0D-15AB-4F8F-A490-CB2DCD7DB57B}"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D47288E5-84C3-4CAD-9C56-EA366D4D6B12}">
      <dgm:prSet phldrT="[Text]"/>
      <dgm:spPr/>
      <dgm:t>
        <a:bodyPr/>
        <a:lstStyle/>
        <a:p>
          <a:r>
            <a:rPr lang="en-US" dirty="0" smtClean="0"/>
            <a:t>Like to be recognized for their hard work  </a:t>
          </a:r>
          <a:endParaRPr lang="en-US" dirty="0"/>
        </a:p>
      </dgm:t>
    </dgm:pt>
    <dgm:pt modelId="{A30AB605-1A3B-4013-AF44-F6B71F54262C}" type="parTrans" cxnId="{2FF221C8-5BA6-4D15-B331-23B47137FC2C}">
      <dgm:prSet/>
      <dgm:spPr/>
      <dgm:t>
        <a:bodyPr/>
        <a:lstStyle/>
        <a:p>
          <a:endParaRPr lang="en-US"/>
        </a:p>
      </dgm:t>
    </dgm:pt>
    <dgm:pt modelId="{A6175FAC-FBCE-4AB1-A7D9-6415618D1486}" type="sibTrans" cxnId="{2FF221C8-5BA6-4D15-B331-23B47137FC2C}">
      <dgm:prSet/>
      <dgm:spPr/>
      <dgm:t>
        <a:bodyPr/>
        <a:lstStyle/>
        <a:p>
          <a:endParaRPr lang="en-US"/>
        </a:p>
      </dgm:t>
    </dgm:pt>
    <dgm:pt modelId="{870DC1DC-9DD5-470D-A8FA-DC9DF3EB3A07}">
      <dgm:prSet phldrT="[Text]"/>
      <dgm:spPr/>
      <dgm:t>
        <a:bodyPr/>
        <a:lstStyle/>
        <a:p>
          <a:r>
            <a:rPr lang="en-US" dirty="0" smtClean="0"/>
            <a:t>Team effort and avoid conflict  </a:t>
          </a:r>
          <a:endParaRPr lang="en-US" dirty="0"/>
        </a:p>
      </dgm:t>
    </dgm:pt>
    <dgm:pt modelId="{0B9F43D4-E090-4B73-BD72-516B0D3535ED}" type="parTrans" cxnId="{2BA2CEBF-5EEB-4F68-877A-FFD9A632E6EF}">
      <dgm:prSet/>
      <dgm:spPr/>
      <dgm:t>
        <a:bodyPr/>
        <a:lstStyle/>
        <a:p>
          <a:endParaRPr lang="en-US"/>
        </a:p>
      </dgm:t>
    </dgm:pt>
    <dgm:pt modelId="{41FFFFCE-01D4-4BD8-A5A2-CDD715C1A4BF}" type="sibTrans" cxnId="{2BA2CEBF-5EEB-4F68-877A-FFD9A632E6EF}">
      <dgm:prSet/>
      <dgm:spPr/>
      <dgm:t>
        <a:bodyPr/>
        <a:lstStyle/>
        <a:p>
          <a:endParaRPr lang="en-US"/>
        </a:p>
      </dgm:t>
    </dgm:pt>
    <dgm:pt modelId="{3960EDB5-354B-4498-985C-7735039C8360}">
      <dgm:prSet phldrT="[Text]"/>
      <dgm:spPr/>
      <dgm:t>
        <a:bodyPr/>
        <a:lstStyle/>
        <a:p>
          <a:r>
            <a:rPr lang="en-US" dirty="0" smtClean="0"/>
            <a:t>May struggle to learn new technology </a:t>
          </a:r>
          <a:endParaRPr lang="en-US" dirty="0"/>
        </a:p>
      </dgm:t>
    </dgm:pt>
    <dgm:pt modelId="{A8C1FBEA-4DF2-480C-A1E0-F1B6AAD2330D}" type="parTrans" cxnId="{F565C048-3999-49ED-B6C9-AD07099274E5}">
      <dgm:prSet/>
      <dgm:spPr/>
      <dgm:t>
        <a:bodyPr/>
        <a:lstStyle/>
        <a:p>
          <a:endParaRPr lang="en-US"/>
        </a:p>
      </dgm:t>
    </dgm:pt>
    <dgm:pt modelId="{ADBE2E50-C43B-41F6-87F8-51AC8BECA298}" type="sibTrans" cxnId="{F565C048-3999-49ED-B6C9-AD07099274E5}">
      <dgm:prSet/>
      <dgm:spPr/>
      <dgm:t>
        <a:bodyPr/>
        <a:lstStyle/>
        <a:p>
          <a:endParaRPr lang="en-US"/>
        </a:p>
      </dgm:t>
    </dgm:pt>
    <dgm:pt modelId="{34FDA1C3-00FC-42B1-8B4E-7687FAAEB9EA}">
      <dgm:prSet phldrT="[Text]"/>
      <dgm:spPr/>
      <dgm:t>
        <a:bodyPr/>
        <a:lstStyle/>
        <a:p>
          <a:r>
            <a:rPr lang="en-US" dirty="0" smtClean="0"/>
            <a:t>Prefer lecture style training over web-based  </a:t>
          </a:r>
          <a:endParaRPr lang="en-US" dirty="0"/>
        </a:p>
      </dgm:t>
    </dgm:pt>
    <dgm:pt modelId="{CA6C6F6F-E6DD-4DC8-BDCD-D3D11F1706D3}" type="parTrans" cxnId="{D3E1CC2E-0560-4E21-B961-6260E744863C}">
      <dgm:prSet/>
      <dgm:spPr/>
      <dgm:t>
        <a:bodyPr/>
        <a:lstStyle/>
        <a:p>
          <a:endParaRPr lang="en-US"/>
        </a:p>
      </dgm:t>
    </dgm:pt>
    <dgm:pt modelId="{4B88C8DB-2DD4-42FC-B21A-59531B8F7E19}" type="sibTrans" cxnId="{D3E1CC2E-0560-4E21-B961-6260E744863C}">
      <dgm:prSet/>
      <dgm:spPr/>
      <dgm:t>
        <a:bodyPr/>
        <a:lstStyle/>
        <a:p>
          <a:endParaRPr lang="en-US"/>
        </a:p>
      </dgm:t>
    </dgm:pt>
    <dgm:pt modelId="{BBBCD512-72E0-4B69-A1F1-79D67F97044C}" type="pres">
      <dgm:prSet presAssocID="{D2439A0D-15AB-4F8F-A490-CB2DCD7DB57B}" presName="Name0" presStyleCnt="0">
        <dgm:presLayoutVars>
          <dgm:dir/>
          <dgm:animLvl val="lvl"/>
          <dgm:resizeHandles/>
        </dgm:presLayoutVars>
      </dgm:prSet>
      <dgm:spPr/>
      <dgm:t>
        <a:bodyPr/>
        <a:lstStyle/>
        <a:p>
          <a:endParaRPr lang="en-US"/>
        </a:p>
      </dgm:t>
    </dgm:pt>
    <dgm:pt modelId="{D23FAC4E-8EE5-43CC-88AD-41D4B9EB1BF4}" type="pres">
      <dgm:prSet presAssocID="{D47288E5-84C3-4CAD-9C56-EA366D4D6B12}" presName="linNode" presStyleCnt="0"/>
      <dgm:spPr/>
    </dgm:pt>
    <dgm:pt modelId="{EB0561AF-03BD-4B65-BB59-EA3E1B275DBF}" type="pres">
      <dgm:prSet presAssocID="{D47288E5-84C3-4CAD-9C56-EA366D4D6B12}" presName="parentShp" presStyleLbl="node1" presStyleIdx="0" presStyleCnt="4" custScaleX="285313">
        <dgm:presLayoutVars>
          <dgm:bulletEnabled val="1"/>
        </dgm:presLayoutVars>
      </dgm:prSet>
      <dgm:spPr/>
      <dgm:t>
        <a:bodyPr/>
        <a:lstStyle/>
        <a:p>
          <a:endParaRPr lang="en-US"/>
        </a:p>
      </dgm:t>
    </dgm:pt>
    <dgm:pt modelId="{65F5C74E-6E22-4296-84DE-C4AB5E3866AA}" type="pres">
      <dgm:prSet presAssocID="{D47288E5-84C3-4CAD-9C56-EA366D4D6B12}" presName="childShp" presStyleLbl="bgAccFollowNode1" presStyleIdx="0" presStyleCnt="4">
        <dgm:presLayoutVars>
          <dgm:bulletEnabled val="1"/>
        </dgm:presLayoutVars>
      </dgm:prSet>
      <dgm:spPr/>
    </dgm:pt>
    <dgm:pt modelId="{72849E18-2097-4EDA-9EE5-B17D02F08544}" type="pres">
      <dgm:prSet presAssocID="{A6175FAC-FBCE-4AB1-A7D9-6415618D1486}" presName="spacing" presStyleCnt="0"/>
      <dgm:spPr/>
    </dgm:pt>
    <dgm:pt modelId="{94C9E0DA-6380-46B6-A254-8D937FE71B3F}" type="pres">
      <dgm:prSet presAssocID="{870DC1DC-9DD5-470D-A8FA-DC9DF3EB3A07}" presName="linNode" presStyleCnt="0"/>
      <dgm:spPr/>
    </dgm:pt>
    <dgm:pt modelId="{79EF091A-B643-4EC3-98C9-325BA5946F83}" type="pres">
      <dgm:prSet presAssocID="{870DC1DC-9DD5-470D-A8FA-DC9DF3EB3A07}" presName="parentShp" presStyleLbl="node1" presStyleIdx="1" presStyleCnt="4" custScaleX="285313">
        <dgm:presLayoutVars>
          <dgm:bulletEnabled val="1"/>
        </dgm:presLayoutVars>
      </dgm:prSet>
      <dgm:spPr/>
      <dgm:t>
        <a:bodyPr/>
        <a:lstStyle/>
        <a:p>
          <a:endParaRPr lang="en-US"/>
        </a:p>
      </dgm:t>
    </dgm:pt>
    <dgm:pt modelId="{9BEE551B-ED79-4C4D-83DB-D91D38379F54}" type="pres">
      <dgm:prSet presAssocID="{870DC1DC-9DD5-470D-A8FA-DC9DF3EB3A07}" presName="childShp" presStyleLbl="bgAccFollowNode1" presStyleIdx="1" presStyleCnt="4">
        <dgm:presLayoutVars>
          <dgm:bulletEnabled val="1"/>
        </dgm:presLayoutVars>
      </dgm:prSet>
      <dgm:spPr/>
    </dgm:pt>
    <dgm:pt modelId="{FBFDCDCB-6DE7-4EA5-B3B4-E19AA283A8CE}" type="pres">
      <dgm:prSet presAssocID="{41FFFFCE-01D4-4BD8-A5A2-CDD715C1A4BF}" presName="spacing" presStyleCnt="0"/>
      <dgm:spPr/>
    </dgm:pt>
    <dgm:pt modelId="{73267587-F9B3-484D-8CCD-4B12C609A66D}" type="pres">
      <dgm:prSet presAssocID="{3960EDB5-354B-4498-985C-7735039C8360}" presName="linNode" presStyleCnt="0"/>
      <dgm:spPr/>
    </dgm:pt>
    <dgm:pt modelId="{987FE06A-2179-457B-8FAF-A47011EF5984}" type="pres">
      <dgm:prSet presAssocID="{3960EDB5-354B-4498-985C-7735039C8360}" presName="parentShp" presStyleLbl="node1" presStyleIdx="2" presStyleCnt="4" custScaleX="285313">
        <dgm:presLayoutVars>
          <dgm:bulletEnabled val="1"/>
        </dgm:presLayoutVars>
      </dgm:prSet>
      <dgm:spPr/>
      <dgm:t>
        <a:bodyPr/>
        <a:lstStyle/>
        <a:p>
          <a:endParaRPr lang="en-US"/>
        </a:p>
      </dgm:t>
    </dgm:pt>
    <dgm:pt modelId="{386C5735-E724-402B-8BB2-273F218083A1}" type="pres">
      <dgm:prSet presAssocID="{3960EDB5-354B-4498-985C-7735039C8360}" presName="childShp" presStyleLbl="bgAccFollowNode1" presStyleIdx="2" presStyleCnt="4">
        <dgm:presLayoutVars>
          <dgm:bulletEnabled val="1"/>
        </dgm:presLayoutVars>
      </dgm:prSet>
      <dgm:spPr/>
    </dgm:pt>
    <dgm:pt modelId="{8027AA1F-3916-42F7-A11E-5DC7B1C15105}" type="pres">
      <dgm:prSet presAssocID="{ADBE2E50-C43B-41F6-87F8-51AC8BECA298}" presName="spacing" presStyleCnt="0"/>
      <dgm:spPr/>
    </dgm:pt>
    <dgm:pt modelId="{B416E4DE-820F-4C50-9768-E6E8A5ADD6E7}" type="pres">
      <dgm:prSet presAssocID="{34FDA1C3-00FC-42B1-8B4E-7687FAAEB9EA}" presName="linNode" presStyleCnt="0"/>
      <dgm:spPr/>
    </dgm:pt>
    <dgm:pt modelId="{ACA820B2-F3A7-4F72-AE5A-43FDC73F163F}" type="pres">
      <dgm:prSet presAssocID="{34FDA1C3-00FC-42B1-8B4E-7687FAAEB9EA}" presName="parentShp" presStyleLbl="node1" presStyleIdx="3" presStyleCnt="4" custScaleX="285313">
        <dgm:presLayoutVars>
          <dgm:bulletEnabled val="1"/>
        </dgm:presLayoutVars>
      </dgm:prSet>
      <dgm:spPr/>
      <dgm:t>
        <a:bodyPr/>
        <a:lstStyle/>
        <a:p>
          <a:endParaRPr lang="en-US"/>
        </a:p>
      </dgm:t>
    </dgm:pt>
    <dgm:pt modelId="{BD222853-486A-45FC-B435-42C681FD113E}" type="pres">
      <dgm:prSet presAssocID="{34FDA1C3-00FC-42B1-8B4E-7687FAAEB9EA}" presName="childShp" presStyleLbl="bgAccFollowNode1" presStyleIdx="3" presStyleCnt="4">
        <dgm:presLayoutVars>
          <dgm:bulletEnabled val="1"/>
        </dgm:presLayoutVars>
      </dgm:prSet>
      <dgm:spPr/>
    </dgm:pt>
  </dgm:ptLst>
  <dgm:cxnLst>
    <dgm:cxn modelId="{E516B679-5744-4C47-BB7E-87978BB4F033}" type="presOf" srcId="{3960EDB5-354B-4498-985C-7735039C8360}" destId="{987FE06A-2179-457B-8FAF-A47011EF5984}" srcOrd="0" destOrd="0" presId="urn:microsoft.com/office/officeart/2005/8/layout/vList6"/>
    <dgm:cxn modelId="{F565C048-3999-49ED-B6C9-AD07099274E5}" srcId="{D2439A0D-15AB-4F8F-A490-CB2DCD7DB57B}" destId="{3960EDB5-354B-4498-985C-7735039C8360}" srcOrd="2" destOrd="0" parTransId="{A8C1FBEA-4DF2-480C-A1E0-F1B6AAD2330D}" sibTransId="{ADBE2E50-C43B-41F6-87F8-51AC8BECA298}"/>
    <dgm:cxn modelId="{363E5C69-D44C-4292-9E74-6FA3B25E73F0}" type="presOf" srcId="{870DC1DC-9DD5-470D-A8FA-DC9DF3EB3A07}" destId="{79EF091A-B643-4EC3-98C9-325BA5946F83}" srcOrd="0" destOrd="0" presId="urn:microsoft.com/office/officeart/2005/8/layout/vList6"/>
    <dgm:cxn modelId="{12CCD3A0-A32A-43CF-90F2-6A5BD1B3B43B}" type="presOf" srcId="{34FDA1C3-00FC-42B1-8B4E-7687FAAEB9EA}" destId="{ACA820B2-F3A7-4F72-AE5A-43FDC73F163F}" srcOrd="0" destOrd="0" presId="urn:microsoft.com/office/officeart/2005/8/layout/vList6"/>
    <dgm:cxn modelId="{5902C642-83CF-4ABE-9569-6B357A59F04A}" type="presOf" srcId="{D2439A0D-15AB-4F8F-A490-CB2DCD7DB57B}" destId="{BBBCD512-72E0-4B69-A1F1-79D67F97044C}" srcOrd="0" destOrd="0" presId="urn:microsoft.com/office/officeart/2005/8/layout/vList6"/>
    <dgm:cxn modelId="{2FF221C8-5BA6-4D15-B331-23B47137FC2C}" srcId="{D2439A0D-15AB-4F8F-A490-CB2DCD7DB57B}" destId="{D47288E5-84C3-4CAD-9C56-EA366D4D6B12}" srcOrd="0" destOrd="0" parTransId="{A30AB605-1A3B-4013-AF44-F6B71F54262C}" sibTransId="{A6175FAC-FBCE-4AB1-A7D9-6415618D1486}"/>
    <dgm:cxn modelId="{2BA2CEBF-5EEB-4F68-877A-FFD9A632E6EF}" srcId="{D2439A0D-15AB-4F8F-A490-CB2DCD7DB57B}" destId="{870DC1DC-9DD5-470D-A8FA-DC9DF3EB3A07}" srcOrd="1" destOrd="0" parTransId="{0B9F43D4-E090-4B73-BD72-516B0D3535ED}" sibTransId="{41FFFFCE-01D4-4BD8-A5A2-CDD715C1A4BF}"/>
    <dgm:cxn modelId="{D3E1CC2E-0560-4E21-B961-6260E744863C}" srcId="{D2439A0D-15AB-4F8F-A490-CB2DCD7DB57B}" destId="{34FDA1C3-00FC-42B1-8B4E-7687FAAEB9EA}" srcOrd="3" destOrd="0" parTransId="{CA6C6F6F-E6DD-4DC8-BDCD-D3D11F1706D3}" sibTransId="{4B88C8DB-2DD4-42FC-B21A-59531B8F7E19}"/>
    <dgm:cxn modelId="{5CB2170E-2CE7-45C6-B11E-CC5AFB32C503}" type="presOf" srcId="{D47288E5-84C3-4CAD-9C56-EA366D4D6B12}" destId="{EB0561AF-03BD-4B65-BB59-EA3E1B275DBF}" srcOrd="0" destOrd="0" presId="urn:microsoft.com/office/officeart/2005/8/layout/vList6"/>
    <dgm:cxn modelId="{7013DB78-2900-4BC9-93DD-9AA379778B64}" type="presParOf" srcId="{BBBCD512-72E0-4B69-A1F1-79D67F97044C}" destId="{D23FAC4E-8EE5-43CC-88AD-41D4B9EB1BF4}" srcOrd="0" destOrd="0" presId="urn:microsoft.com/office/officeart/2005/8/layout/vList6"/>
    <dgm:cxn modelId="{5820626A-A61C-4AF1-8202-6A6E712BC7FD}" type="presParOf" srcId="{D23FAC4E-8EE5-43CC-88AD-41D4B9EB1BF4}" destId="{EB0561AF-03BD-4B65-BB59-EA3E1B275DBF}" srcOrd="0" destOrd="0" presId="urn:microsoft.com/office/officeart/2005/8/layout/vList6"/>
    <dgm:cxn modelId="{F5FE167F-CF67-4F89-8172-15BA2710F38C}" type="presParOf" srcId="{D23FAC4E-8EE5-43CC-88AD-41D4B9EB1BF4}" destId="{65F5C74E-6E22-4296-84DE-C4AB5E3866AA}" srcOrd="1" destOrd="0" presId="urn:microsoft.com/office/officeart/2005/8/layout/vList6"/>
    <dgm:cxn modelId="{59B6D837-6920-4397-927C-4C24EBDC8EE2}" type="presParOf" srcId="{BBBCD512-72E0-4B69-A1F1-79D67F97044C}" destId="{72849E18-2097-4EDA-9EE5-B17D02F08544}" srcOrd="1" destOrd="0" presId="urn:microsoft.com/office/officeart/2005/8/layout/vList6"/>
    <dgm:cxn modelId="{F41CC50D-4627-43D7-8834-7DEA7D8FD29C}" type="presParOf" srcId="{BBBCD512-72E0-4B69-A1F1-79D67F97044C}" destId="{94C9E0DA-6380-46B6-A254-8D937FE71B3F}" srcOrd="2" destOrd="0" presId="urn:microsoft.com/office/officeart/2005/8/layout/vList6"/>
    <dgm:cxn modelId="{A4B590DC-DDC6-451A-BBC9-A2F7938BB0FE}" type="presParOf" srcId="{94C9E0DA-6380-46B6-A254-8D937FE71B3F}" destId="{79EF091A-B643-4EC3-98C9-325BA5946F83}" srcOrd="0" destOrd="0" presId="urn:microsoft.com/office/officeart/2005/8/layout/vList6"/>
    <dgm:cxn modelId="{4E07FDA2-9676-4829-BB5C-B4FD9E4C0BE4}" type="presParOf" srcId="{94C9E0DA-6380-46B6-A254-8D937FE71B3F}" destId="{9BEE551B-ED79-4C4D-83DB-D91D38379F54}" srcOrd="1" destOrd="0" presId="urn:microsoft.com/office/officeart/2005/8/layout/vList6"/>
    <dgm:cxn modelId="{C8728C1F-8C81-418B-998E-E157CCC8EA78}" type="presParOf" srcId="{BBBCD512-72E0-4B69-A1F1-79D67F97044C}" destId="{FBFDCDCB-6DE7-4EA5-B3B4-E19AA283A8CE}" srcOrd="3" destOrd="0" presId="urn:microsoft.com/office/officeart/2005/8/layout/vList6"/>
    <dgm:cxn modelId="{7103DD25-98C8-4D61-85D9-0F79739C3CC9}" type="presParOf" srcId="{BBBCD512-72E0-4B69-A1F1-79D67F97044C}" destId="{73267587-F9B3-484D-8CCD-4B12C609A66D}" srcOrd="4" destOrd="0" presId="urn:microsoft.com/office/officeart/2005/8/layout/vList6"/>
    <dgm:cxn modelId="{0908A0DE-1FCB-4BA9-8929-AE6F968436E7}" type="presParOf" srcId="{73267587-F9B3-484D-8CCD-4B12C609A66D}" destId="{987FE06A-2179-457B-8FAF-A47011EF5984}" srcOrd="0" destOrd="0" presId="urn:microsoft.com/office/officeart/2005/8/layout/vList6"/>
    <dgm:cxn modelId="{93761A37-AB09-4710-9CA5-29D8BFEC093B}" type="presParOf" srcId="{73267587-F9B3-484D-8CCD-4B12C609A66D}" destId="{386C5735-E724-402B-8BB2-273F218083A1}" srcOrd="1" destOrd="0" presId="urn:microsoft.com/office/officeart/2005/8/layout/vList6"/>
    <dgm:cxn modelId="{953BAE56-9AE7-4833-A264-07E34706B5CE}" type="presParOf" srcId="{BBBCD512-72E0-4B69-A1F1-79D67F97044C}" destId="{8027AA1F-3916-42F7-A11E-5DC7B1C15105}" srcOrd="5" destOrd="0" presId="urn:microsoft.com/office/officeart/2005/8/layout/vList6"/>
    <dgm:cxn modelId="{105F8CC0-736B-432E-BB9D-DF9A22B3E010}" type="presParOf" srcId="{BBBCD512-72E0-4B69-A1F1-79D67F97044C}" destId="{B416E4DE-820F-4C50-9768-E6E8A5ADD6E7}" srcOrd="6" destOrd="0" presId="urn:microsoft.com/office/officeart/2005/8/layout/vList6"/>
    <dgm:cxn modelId="{5150A444-8C29-4190-BF87-38C5092FE0C5}" type="presParOf" srcId="{B416E4DE-820F-4C50-9768-E6E8A5ADD6E7}" destId="{ACA820B2-F3A7-4F72-AE5A-43FDC73F163F}" srcOrd="0" destOrd="0" presId="urn:microsoft.com/office/officeart/2005/8/layout/vList6"/>
    <dgm:cxn modelId="{A6361ED9-FA2A-43A9-9D94-F17B453F88B8}" type="presParOf" srcId="{B416E4DE-820F-4C50-9768-E6E8A5ADD6E7}" destId="{BD222853-486A-45FC-B435-42C681FD113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E502B8C-FCE0-4D41-B316-1241AA194A2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AA4F309C-FAA9-4A8C-BB42-EED82E4DDE7A}">
      <dgm:prSet phldrT="[Text]"/>
      <dgm:spPr/>
      <dgm:t>
        <a:bodyPr/>
        <a:lstStyle/>
        <a:p>
          <a:r>
            <a:rPr lang="en-US" dirty="0" smtClean="0"/>
            <a:t>Barbara worked diligently at her desk</a:t>
          </a:r>
          <a:endParaRPr lang="en-US" dirty="0"/>
        </a:p>
      </dgm:t>
    </dgm:pt>
    <dgm:pt modelId="{93DF6371-E8E1-4D54-9A60-245419C5829C}" type="parTrans" cxnId="{AB05AFF8-D1D5-4BB3-B8C9-00AEA806D9F9}">
      <dgm:prSet/>
      <dgm:spPr/>
      <dgm:t>
        <a:bodyPr/>
        <a:lstStyle/>
        <a:p>
          <a:endParaRPr lang="en-US"/>
        </a:p>
      </dgm:t>
    </dgm:pt>
    <dgm:pt modelId="{051876A3-D611-42CA-BF79-ACC63FE4EE2E}" type="sibTrans" cxnId="{AB05AFF8-D1D5-4BB3-B8C9-00AEA806D9F9}">
      <dgm:prSet/>
      <dgm:spPr/>
      <dgm:t>
        <a:bodyPr/>
        <a:lstStyle/>
        <a:p>
          <a:endParaRPr lang="en-US"/>
        </a:p>
      </dgm:t>
    </dgm:pt>
    <dgm:pt modelId="{C372D5C6-8FE6-4379-B41B-7A3E02BC2433}">
      <dgm:prSet phldrT="[Text]"/>
      <dgm:spPr/>
      <dgm:t>
        <a:bodyPr/>
        <a:lstStyle/>
        <a:p>
          <a:r>
            <a:rPr lang="en-US" dirty="0" smtClean="0"/>
            <a:t>Betsy had offered to help her collate</a:t>
          </a:r>
          <a:endParaRPr lang="en-US" dirty="0"/>
        </a:p>
      </dgm:t>
    </dgm:pt>
    <dgm:pt modelId="{3C7F2AEC-AFD3-40F6-8A26-2B53F7E7776C}" type="parTrans" cxnId="{14F01973-85B5-4CB6-9ECB-484FB467A874}">
      <dgm:prSet/>
      <dgm:spPr/>
      <dgm:t>
        <a:bodyPr/>
        <a:lstStyle/>
        <a:p>
          <a:endParaRPr lang="en-US"/>
        </a:p>
      </dgm:t>
    </dgm:pt>
    <dgm:pt modelId="{3B44064B-4CF5-49D3-AC9D-68DF19997291}" type="sibTrans" cxnId="{14F01973-85B5-4CB6-9ECB-484FB467A874}">
      <dgm:prSet/>
      <dgm:spPr/>
      <dgm:t>
        <a:bodyPr/>
        <a:lstStyle/>
        <a:p>
          <a:endParaRPr lang="en-US"/>
        </a:p>
      </dgm:t>
    </dgm:pt>
    <dgm:pt modelId="{4B2BE4DC-D46D-44AC-B25C-0EB5BBE38344}">
      <dgm:prSet phldrT="[Text]"/>
      <dgm:spPr/>
      <dgm:t>
        <a:bodyPr/>
        <a:lstStyle/>
        <a:p>
          <a:r>
            <a:rPr lang="en-US" dirty="0" smtClean="0"/>
            <a:t>Barbara had such a tough time with the office printer</a:t>
          </a:r>
          <a:endParaRPr lang="en-US" dirty="0"/>
        </a:p>
      </dgm:t>
    </dgm:pt>
    <dgm:pt modelId="{77B91226-44C4-4487-85D3-17C5C26FDBF2}" type="parTrans" cxnId="{3A9EAE69-1316-4031-A5BC-54BE941CCE6C}">
      <dgm:prSet/>
      <dgm:spPr/>
      <dgm:t>
        <a:bodyPr/>
        <a:lstStyle/>
        <a:p>
          <a:endParaRPr lang="en-US"/>
        </a:p>
      </dgm:t>
    </dgm:pt>
    <dgm:pt modelId="{A779FBF2-3EEC-48BF-B0AA-DA805FA491F7}" type="sibTrans" cxnId="{3A9EAE69-1316-4031-A5BC-54BE941CCE6C}">
      <dgm:prSet/>
      <dgm:spPr/>
      <dgm:t>
        <a:bodyPr/>
        <a:lstStyle/>
        <a:p>
          <a:endParaRPr lang="en-US"/>
        </a:p>
      </dgm:t>
    </dgm:pt>
    <dgm:pt modelId="{69FEAB4F-CCF7-47F2-ADDC-B9E29100F41D}">
      <dgm:prSet phldrT="[Text]"/>
      <dgm:spPr/>
      <dgm:t>
        <a:bodyPr/>
        <a:lstStyle/>
        <a:p>
          <a:r>
            <a:rPr lang="en-US" dirty="0" smtClean="0"/>
            <a:t>Sometimes she couldn't wait to retire</a:t>
          </a:r>
          <a:endParaRPr lang="en-US" dirty="0"/>
        </a:p>
      </dgm:t>
    </dgm:pt>
    <dgm:pt modelId="{121D19B5-A689-40D7-BD86-504A839DB4D1}" type="parTrans" cxnId="{C2AE08C9-ADA0-4E9A-BAB4-5AC5DEA6EAE5}">
      <dgm:prSet/>
      <dgm:spPr/>
      <dgm:t>
        <a:bodyPr/>
        <a:lstStyle/>
        <a:p>
          <a:endParaRPr lang="en-US"/>
        </a:p>
      </dgm:t>
    </dgm:pt>
    <dgm:pt modelId="{B410C94D-0CAE-4EAA-8738-D3E7329AD673}" type="sibTrans" cxnId="{C2AE08C9-ADA0-4E9A-BAB4-5AC5DEA6EAE5}">
      <dgm:prSet/>
      <dgm:spPr/>
      <dgm:t>
        <a:bodyPr/>
        <a:lstStyle/>
        <a:p>
          <a:endParaRPr lang="en-US"/>
        </a:p>
      </dgm:t>
    </dgm:pt>
    <dgm:pt modelId="{2EB461F8-9444-40AB-8364-D82D464B143C}" type="pres">
      <dgm:prSet presAssocID="{BE502B8C-FCE0-4D41-B316-1241AA194A24}" presName="layout" presStyleCnt="0">
        <dgm:presLayoutVars>
          <dgm:chMax/>
          <dgm:chPref/>
          <dgm:dir/>
          <dgm:animOne val="branch"/>
          <dgm:animLvl val="lvl"/>
          <dgm:resizeHandles/>
        </dgm:presLayoutVars>
      </dgm:prSet>
      <dgm:spPr/>
      <dgm:t>
        <a:bodyPr/>
        <a:lstStyle/>
        <a:p>
          <a:endParaRPr lang="en-US"/>
        </a:p>
      </dgm:t>
    </dgm:pt>
    <dgm:pt modelId="{5347FBF9-E342-4A07-82EE-466C26A05F12}" type="pres">
      <dgm:prSet presAssocID="{AA4F309C-FAA9-4A8C-BB42-EED82E4DDE7A}" presName="root" presStyleCnt="0">
        <dgm:presLayoutVars>
          <dgm:chMax/>
          <dgm:chPref val="4"/>
        </dgm:presLayoutVars>
      </dgm:prSet>
      <dgm:spPr/>
    </dgm:pt>
    <dgm:pt modelId="{43BF8708-91F9-4D4D-8A92-6719B909E587}" type="pres">
      <dgm:prSet presAssocID="{AA4F309C-FAA9-4A8C-BB42-EED82E4DDE7A}" presName="rootComposite" presStyleCnt="0">
        <dgm:presLayoutVars/>
      </dgm:prSet>
      <dgm:spPr/>
    </dgm:pt>
    <dgm:pt modelId="{192ED00D-DABE-4F19-9575-2B02FF078DDF}" type="pres">
      <dgm:prSet presAssocID="{AA4F309C-FAA9-4A8C-BB42-EED82E4DDE7A}" presName="rootText" presStyleLbl="node0" presStyleIdx="0" presStyleCnt="1">
        <dgm:presLayoutVars>
          <dgm:chMax/>
          <dgm:chPref val="4"/>
        </dgm:presLayoutVars>
      </dgm:prSet>
      <dgm:spPr/>
      <dgm:t>
        <a:bodyPr/>
        <a:lstStyle/>
        <a:p>
          <a:endParaRPr lang="en-US"/>
        </a:p>
      </dgm:t>
    </dgm:pt>
    <dgm:pt modelId="{176A8E15-E973-4861-B174-61DB37F0A468}" type="pres">
      <dgm:prSet presAssocID="{AA4F309C-FAA9-4A8C-BB42-EED82E4DDE7A}" presName="childShape" presStyleCnt="0">
        <dgm:presLayoutVars>
          <dgm:chMax val="0"/>
          <dgm:chPref val="0"/>
        </dgm:presLayoutVars>
      </dgm:prSet>
      <dgm:spPr/>
    </dgm:pt>
    <dgm:pt modelId="{CEDB48FF-D9A3-4388-8FF6-32B10DE76AD3}" type="pres">
      <dgm:prSet presAssocID="{C372D5C6-8FE6-4379-B41B-7A3E02BC2433}" presName="childComposite" presStyleCnt="0">
        <dgm:presLayoutVars>
          <dgm:chMax val="0"/>
          <dgm:chPref val="0"/>
        </dgm:presLayoutVars>
      </dgm:prSet>
      <dgm:spPr/>
    </dgm:pt>
    <dgm:pt modelId="{2E755986-4E25-4684-A228-68A8349D5F1C}" type="pres">
      <dgm:prSet presAssocID="{C372D5C6-8FE6-4379-B41B-7A3E02BC2433}" presName="Image" presStyleLbl="node1" presStyleIdx="0" presStyleCnt="3"/>
      <dgm:spPr>
        <a:solidFill>
          <a:schemeClr val="accent2">
            <a:hueOff val="0"/>
            <a:satOff val="0"/>
            <a:lumOff val="0"/>
          </a:schemeClr>
        </a:solidFill>
      </dgm:spPr>
    </dgm:pt>
    <dgm:pt modelId="{4014285A-827F-42A4-8070-FC30330F077D}" type="pres">
      <dgm:prSet presAssocID="{C372D5C6-8FE6-4379-B41B-7A3E02BC2433}" presName="childText" presStyleLbl="lnNode1" presStyleIdx="0" presStyleCnt="3">
        <dgm:presLayoutVars>
          <dgm:chMax val="0"/>
          <dgm:chPref val="0"/>
          <dgm:bulletEnabled val="1"/>
        </dgm:presLayoutVars>
      </dgm:prSet>
      <dgm:spPr/>
      <dgm:t>
        <a:bodyPr/>
        <a:lstStyle/>
        <a:p>
          <a:endParaRPr lang="en-US"/>
        </a:p>
      </dgm:t>
    </dgm:pt>
    <dgm:pt modelId="{270A6179-B2E0-4C50-B427-66C3A2B47B14}" type="pres">
      <dgm:prSet presAssocID="{4B2BE4DC-D46D-44AC-B25C-0EB5BBE38344}" presName="childComposite" presStyleCnt="0">
        <dgm:presLayoutVars>
          <dgm:chMax val="0"/>
          <dgm:chPref val="0"/>
        </dgm:presLayoutVars>
      </dgm:prSet>
      <dgm:spPr/>
    </dgm:pt>
    <dgm:pt modelId="{6E00E9AB-2A43-4FC7-9673-4E48B1511169}" type="pres">
      <dgm:prSet presAssocID="{4B2BE4DC-D46D-44AC-B25C-0EB5BBE38344}" presName="Image" presStyleLbl="node1" presStyleIdx="1" presStyleCnt="3"/>
      <dgm:spPr>
        <a:solidFill>
          <a:schemeClr val="accent2">
            <a:hueOff val="2340759"/>
            <a:satOff val="-2919"/>
            <a:lumOff val="686"/>
          </a:schemeClr>
        </a:solidFill>
      </dgm:spPr>
    </dgm:pt>
    <dgm:pt modelId="{DEF8CCB0-3F2D-4878-BF79-FBA05CE12988}" type="pres">
      <dgm:prSet presAssocID="{4B2BE4DC-D46D-44AC-B25C-0EB5BBE38344}" presName="childText" presStyleLbl="lnNode1" presStyleIdx="1" presStyleCnt="3">
        <dgm:presLayoutVars>
          <dgm:chMax val="0"/>
          <dgm:chPref val="0"/>
          <dgm:bulletEnabled val="1"/>
        </dgm:presLayoutVars>
      </dgm:prSet>
      <dgm:spPr/>
      <dgm:t>
        <a:bodyPr/>
        <a:lstStyle/>
        <a:p>
          <a:endParaRPr lang="en-US"/>
        </a:p>
      </dgm:t>
    </dgm:pt>
    <dgm:pt modelId="{A0E92448-95CD-4485-BF4C-0E31685B136F}" type="pres">
      <dgm:prSet presAssocID="{69FEAB4F-CCF7-47F2-ADDC-B9E29100F41D}" presName="childComposite" presStyleCnt="0">
        <dgm:presLayoutVars>
          <dgm:chMax val="0"/>
          <dgm:chPref val="0"/>
        </dgm:presLayoutVars>
      </dgm:prSet>
      <dgm:spPr/>
    </dgm:pt>
    <dgm:pt modelId="{39C77441-0526-4885-8482-919F4F432D05}" type="pres">
      <dgm:prSet presAssocID="{69FEAB4F-CCF7-47F2-ADDC-B9E29100F41D}" presName="Image" presStyleLbl="node1" presStyleIdx="2" presStyleCnt="3"/>
      <dgm:spPr>
        <a:solidFill>
          <a:schemeClr val="accent2">
            <a:hueOff val="4681519"/>
            <a:satOff val="-5839"/>
            <a:lumOff val="1373"/>
          </a:schemeClr>
        </a:solidFill>
      </dgm:spPr>
    </dgm:pt>
    <dgm:pt modelId="{2D49CAFB-F503-4F1D-9E45-F978819DBF0E}" type="pres">
      <dgm:prSet presAssocID="{69FEAB4F-CCF7-47F2-ADDC-B9E29100F41D}" presName="childText" presStyleLbl="lnNode1" presStyleIdx="2" presStyleCnt="3">
        <dgm:presLayoutVars>
          <dgm:chMax val="0"/>
          <dgm:chPref val="0"/>
          <dgm:bulletEnabled val="1"/>
        </dgm:presLayoutVars>
      </dgm:prSet>
      <dgm:spPr/>
      <dgm:t>
        <a:bodyPr/>
        <a:lstStyle/>
        <a:p>
          <a:endParaRPr lang="en-US"/>
        </a:p>
      </dgm:t>
    </dgm:pt>
  </dgm:ptLst>
  <dgm:cxnLst>
    <dgm:cxn modelId="{75CB934D-78DB-4F3F-99AC-ED3F0B277779}" type="presOf" srcId="{4B2BE4DC-D46D-44AC-B25C-0EB5BBE38344}" destId="{DEF8CCB0-3F2D-4878-BF79-FBA05CE12988}" srcOrd="0" destOrd="0" presId="urn:microsoft.com/office/officeart/2008/layout/PictureAccentList"/>
    <dgm:cxn modelId="{0B4F7C6F-87ED-40CA-8689-7D82C5681145}" type="presOf" srcId="{BE502B8C-FCE0-4D41-B316-1241AA194A24}" destId="{2EB461F8-9444-40AB-8364-D82D464B143C}" srcOrd="0" destOrd="0" presId="urn:microsoft.com/office/officeart/2008/layout/PictureAccentList"/>
    <dgm:cxn modelId="{14F01973-85B5-4CB6-9ECB-484FB467A874}" srcId="{AA4F309C-FAA9-4A8C-BB42-EED82E4DDE7A}" destId="{C372D5C6-8FE6-4379-B41B-7A3E02BC2433}" srcOrd="0" destOrd="0" parTransId="{3C7F2AEC-AFD3-40F6-8A26-2B53F7E7776C}" sibTransId="{3B44064B-4CF5-49D3-AC9D-68DF19997291}"/>
    <dgm:cxn modelId="{3A9EAE69-1316-4031-A5BC-54BE941CCE6C}" srcId="{AA4F309C-FAA9-4A8C-BB42-EED82E4DDE7A}" destId="{4B2BE4DC-D46D-44AC-B25C-0EB5BBE38344}" srcOrd="1" destOrd="0" parTransId="{77B91226-44C4-4487-85D3-17C5C26FDBF2}" sibTransId="{A779FBF2-3EEC-48BF-B0AA-DA805FA491F7}"/>
    <dgm:cxn modelId="{AB05AFF8-D1D5-4BB3-B8C9-00AEA806D9F9}" srcId="{BE502B8C-FCE0-4D41-B316-1241AA194A24}" destId="{AA4F309C-FAA9-4A8C-BB42-EED82E4DDE7A}" srcOrd="0" destOrd="0" parTransId="{93DF6371-E8E1-4D54-9A60-245419C5829C}" sibTransId="{051876A3-D611-42CA-BF79-ACC63FE4EE2E}"/>
    <dgm:cxn modelId="{C2AE08C9-ADA0-4E9A-BAB4-5AC5DEA6EAE5}" srcId="{AA4F309C-FAA9-4A8C-BB42-EED82E4DDE7A}" destId="{69FEAB4F-CCF7-47F2-ADDC-B9E29100F41D}" srcOrd="2" destOrd="0" parTransId="{121D19B5-A689-40D7-BD86-504A839DB4D1}" sibTransId="{B410C94D-0CAE-4EAA-8738-D3E7329AD673}"/>
    <dgm:cxn modelId="{1FC3F513-3ECE-496D-818F-055D165D330B}" type="presOf" srcId="{AA4F309C-FAA9-4A8C-BB42-EED82E4DDE7A}" destId="{192ED00D-DABE-4F19-9575-2B02FF078DDF}" srcOrd="0" destOrd="0" presId="urn:microsoft.com/office/officeart/2008/layout/PictureAccentList"/>
    <dgm:cxn modelId="{67DD40DB-F4C4-4972-9F10-92EEAE324D3E}" type="presOf" srcId="{69FEAB4F-CCF7-47F2-ADDC-B9E29100F41D}" destId="{2D49CAFB-F503-4F1D-9E45-F978819DBF0E}" srcOrd="0" destOrd="0" presId="urn:microsoft.com/office/officeart/2008/layout/PictureAccentList"/>
    <dgm:cxn modelId="{29392D5A-436E-4737-8BD2-DAB2E081F645}" type="presOf" srcId="{C372D5C6-8FE6-4379-B41B-7A3E02BC2433}" destId="{4014285A-827F-42A4-8070-FC30330F077D}" srcOrd="0" destOrd="0" presId="urn:microsoft.com/office/officeart/2008/layout/PictureAccentList"/>
    <dgm:cxn modelId="{92E108A7-7466-4F16-8609-E4B7FDFAE920}" type="presParOf" srcId="{2EB461F8-9444-40AB-8364-D82D464B143C}" destId="{5347FBF9-E342-4A07-82EE-466C26A05F12}" srcOrd="0" destOrd="0" presId="urn:microsoft.com/office/officeart/2008/layout/PictureAccentList"/>
    <dgm:cxn modelId="{B7ECED96-34BB-4B1B-B0D5-BBADD9638943}" type="presParOf" srcId="{5347FBF9-E342-4A07-82EE-466C26A05F12}" destId="{43BF8708-91F9-4D4D-8A92-6719B909E587}" srcOrd="0" destOrd="0" presId="urn:microsoft.com/office/officeart/2008/layout/PictureAccentList"/>
    <dgm:cxn modelId="{1EE51EDF-D81F-4FAD-BA8D-4426024CC01E}" type="presParOf" srcId="{43BF8708-91F9-4D4D-8A92-6719B909E587}" destId="{192ED00D-DABE-4F19-9575-2B02FF078DDF}" srcOrd="0" destOrd="0" presId="urn:microsoft.com/office/officeart/2008/layout/PictureAccentList"/>
    <dgm:cxn modelId="{7513E414-7D0B-4E12-A9D4-358DC9DF4247}" type="presParOf" srcId="{5347FBF9-E342-4A07-82EE-466C26A05F12}" destId="{176A8E15-E973-4861-B174-61DB37F0A468}" srcOrd="1" destOrd="0" presId="urn:microsoft.com/office/officeart/2008/layout/PictureAccentList"/>
    <dgm:cxn modelId="{303A8E25-F953-442C-B97D-97B902F74908}" type="presParOf" srcId="{176A8E15-E973-4861-B174-61DB37F0A468}" destId="{CEDB48FF-D9A3-4388-8FF6-32B10DE76AD3}" srcOrd="0" destOrd="0" presId="urn:microsoft.com/office/officeart/2008/layout/PictureAccentList"/>
    <dgm:cxn modelId="{BB661FA5-6C1B-4BD8-9517-E965913A581C}" type="presParOf" srcId="{CEDB48FF-D9A3-4388-8FF6-32B10DE76AD3}" destId="{2E755986-4E25-4684-A228-68A8349D5F1C}" srcOrd="0" destOrd="0" presId="urn:microsoft.com/office/officeart/2008/layout/PictureAccentList"/>
    <dgm:cxn modelId="{4A18B60A-2A1A-4ECF-B611-D883585AF1F3}" type="presParOf" srcId="{CEDB48FF-D9A3-4388-8FF6-32B10DE76AD3}" destId="{4014285A-827F-42A4-8070-FC30330F077D}" srcOrd="1" destOrd="0" presId="urn:microsoft.com/office/officeart/2008/layout/PictureAccentList"/>
    <dgm:cxn modelId="{3CD925CF-0BEA-443B-B7D1-38C1EE5ACD6A}" type="presParOf" srcId="{176A8E15-E973-4861-B174-61DB37F0A468}" destId="{270A6179-B2E0-4C50-B427-66C3A2B47B14}" srcOrd="1" destOrd="0" presId="urn:microsoft.com/office/officeart/2008/layout/PictureAccentList"/>
    <dgm:cxn modelId="{853146BF-E9DA-47AD-8D29-C1A23F18A59B}" type="presParOf" srcId="{270A6179-B2E0-4C50-B427-66C3A2B47B14}" destId="{6E00E9AB-2A43-4FC7-9673-4E48B1511169}" srcOrd="0" destOrd="0" presId="urn:microsoft.com/office/officeart/2008/layout/PictureAccentList"/>
    <dgm:cxn modelId="{000A6F08-47F8-466F-8468-9C0E74DCF3B4}" type="presParOf" srcId="{270A6179-B2E0-4C50-B427-66C3A2B47B14}" destId="{DEF8CCB0-3F2D-4878-BF79-FBA05CE12988}" srcOrd="1" destOrd="0" presId="urn:microsoft.com/office/officeart/2008/layout/PictureAccentList"/>
    <dgm:cxn modelId="{9995CAC4-9BC3-4664-81B1-E424F79C6750}" type="presParOf" srcId="{176A8E15-E973-4861-B174-61DB37F0A468}" destId="{A0E92448-95CD-4485-BF4C-0E31685B136F}" srcOrd="2" destOrd="0" presId="urn:microsoft.com/office/officeart/2008/layout/PictureAccentList"/>
    <dgm:cxn modelId="{BCB23974-FA2C-45A6-A8DA-4E2739322AA3}" type="presParOf" srcId="{A0E92448-95CD-4485-BF4C-0E31685B136F}" destId="{39C77441-0526-4885-8482-919F4F432D05}" srcOrd="0" destOrd="0" presId="urn:microsoft.com/office/officeart/2008/layout/PictureAccentList"/>
    <dgm:cxn modelId="{9A262442-E380-4E9A-A793-86F775D9BD31}" type="presParOf" srcId="{A0E92448-95CD-4485-BF4C-0E31685B136F}" destId="{2D49CAFB-F503-4F1D-9E45-F978819DBF0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D08150-C249-4A46-AE2D-D88B7D399DAB}">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298" bIns="0" numCol="1" spcCol="1270" anchor="ctr" anchorCtr="0">
          <a:noAutofit/>
        </a:bodyPr>
        <a:lstStyle/>
        <a:p>
          <a:pPr lvl="0" algn="ctr" defTabSz="1422400">
            <a:lnSpc>
              <a:spcPct val="90000"/>
            </a:lnSpc>
            <a:spcBef>
              <a:spcPct val="0"/>
            </a:spcBef>
            <a:spcAft>
              <a:spcPct val="35000"/>
            </a:spcAft>
          </a:pPr>
          <a:r>
            <a:rPr lang="en-US" sz="3200" kern="1200" dirty="0" smtClean="0"/>
            <a:t>Benefits of each generation</a:t>
          </a:r>
          <a:endParaRPr lang="en-US" sz="3200" kern="1200" dirty="0"/>
        </a:p>
      </dsp:txBody>
      <dsp:txXfrm rot="5400000">
        <a:off x="1005" y="905192"/>
        <a:ext cx="2611933" cy="2715577"/>
      </dsp:txXfrm>
    </dsp:sp>
    <dsp:sp modelId="{147F4CF8-9BB6-43DD-855A-A0B14376576D}">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298" bIns="0" numCol="1" spcCol="1270" anchor="ctr" anchorCtr="0">
          <a:noAutofit/>
        </a:bodyPr>
        <a:lstStyle/>
        <a:p>
          <a:pPr lvl="0" algn="ctr" defTabSz="1422400">
            <a:lnSpc>
              <a:spcPct val="90000"/>
            </a:lnSpc>
            <a:spcBef>
              <a:spcPct val="0"/>
            </a:spcBef>
            <a:spcAft>
              <a:spcPct val="35000"/>
            </a:spcAft>
          </a:pPr>
          <a:r>
            <a:rPr lang="en-US" sz="3200" kern="1200" dirty="0" smtClean="0"/>
            <a:t>Finding common ground</a:t>
          </a:r>
          <a:endParaRPr lang="en-US" sz="3200" kern="1200" dirty="0"/>
        </a:p>
      </dsp:txBody>
      <dsp:txXfrm rot="5400000">
        <a:off x="2808833" y="905192"/>
        <a:ext cx="2611933" cy="2715577"/>
      </dsp:txXfrm>
    </dsp:sp>
    <dsp:sp modelId="{EBD63679-DB89-4999-A8EF-A96C12A905C2}">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298" bIns="0" numCol="1" spcCol="1270" anchor="ctr" anchorCtr="0">
          <a:noAutofit/>
        </a:bodyPr>
        <a:lstStyle/>
        <a:p>
          <a:pPr lvl="0" algn="ctr" defTabSz="1422400">
            <a:lnSpc>
              <a:spcPct val="90000"/>
            </a:lnSpc>
            <a:spcBef>
              <a:spcPct val="0"/>
            </a:spcBef>
            <a:spcAft>
              <a:spcPct val="35000"/>
            </a:spcAft>
          </a:pPr>
          <a:r>
            <a:rPr lang="en-US" sz="3200" kern="1200" dirty="0" smtClean="0"/>
            <a:t>Conflict management</a:t>
          </a:r>
          <a:endParaRPr lang="en-US" sz="3200" kern="1200" dirty="0"/>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D7B2AD-5B64-415D-ABD4-921567C26DCE}">
      <dsp:nvSpPr>
        <dsp:cNvPr id="0" name=""/>
        <dsp:cNvSpPr/>
      </dsp:nvSpPr>
      <dsp:spPr>
        <a:xfrm rot="5400000">
          <a:off x="-185966" y="189497"/>
          <a:ext cx="1239777" cy="867844"/>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 </a:t>
          </a:r>
          <a:endParaRPr lang="en-US" sz="2400" kern="1200" dirty="0"/>
        </a:p>
      </dsp:txBody>
      <dsp:txXfrm rot="-5400000">
        <a:off x="1" y="437452"/>
        <a:ext cx="867844" cy="371933"/>
      </dsp:txXfrm>
    </dsp:sp>
    <dsp:sp modelId="{18DEE22E-372C-4D67-A96D-5D28DCA5CDA1}">
      <dsp:nvSpPr>
        <dsp:cNvPr id="0" name=""/>
        <dsp:cNvSpPr/>
      </dsp:nvSpPr>
      <dsp:spPr>
        <a:xfrm rot="5400000">
          <a:off x="4145794" y="-3274419"/>
          <a:ext cx="805855" cy="7361755"/>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4264" tIns="29845" rIns="29845" bIns="29845" numCol="1" spcCol="1270" anchor="ctr" anchorCtr="0">
          <a:noAutofit/>
        </a:bodyPr>
        <a:lstStyle/>
        <a:p>
          <a:pPr marL="285750" lvl="1" indent="-285750" algn="l" defTabSz="2089150">
            <a:lnSpc>
              <a:spcPct val="90000"/>
            </a:lnSpc>
            <a:spcBef>
              <a:spcPct val="0"/>
            </a:spcBef>
            <a:spcAft>
              <a:spcPct val="15000"/>
            </a:spcAft>
            <a:buChar char="••"/>
          </a:pPr>
          <a:r>
            <a:rPr lang="en-US" sz="4700" kern="1200" dirty="0" smtClean="0"/>
            <a:t>Born between 1946-1964</a:t>
          </a:r>
          <a:endParaRPr lang="en-US" sz="4700" kern="1200" dirty="0"/>
        </a:p>
      </dsp:txBody>
      <dsp:txXfrm rot="-5400000">
        <a:off x="867845" y="42869"/>
        <a:ext cx="7322416" cy="727177"/>
      </dsp:txXfrm>
    </dsp:sp>
    <dsp:sp modelId="{36621434-5834-4F34-B541-52D202381E5F}">
      <dsp:nvSpPr>
        <dsp:cNvPr id="0" name=""/>
        <dsp:cNvSpPr/>
      </dsp:nvSpPr>
      <dsp:spPr>
        <a:xfrm rot="5400000">
          <a:off x="-185966" y="1282538"/>
          <a:ext cx="1239777" cy="867844"/>
        </a:xfrm>
        <a:prstGeom prst="chevron">
          <a:avLst/>
        </a:prstGeom>
        <a:solidFill>
          <a:schemeClr val="accent3">
            <a:hueOff val="3750088"/>
            <a:satOff val="-5627"/>
            <a:lumOff val="-915"/>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 </a:t>
          </a:r>
          <a:endParaRPr lang="en-US" sz="2400" kern="1200" dirty="0"/>
        </a:p>
      </dsp:txBody>
      <dsp:txXfrm rot="-5400000">
        <a:off x="1" y="1530493"/>
        <a:ext cx="867844" cy="371933"/>
      </dsp:txXfrm>
    </dsp:sp>
    <dsp:sp modelId="{98A28B8D-94E9-407B-993F-9F53BEE57E05}">
      <dsp:nvSpPr>
        <dsp:cNvPr id="0" name=""/>
        <dsp:cNvSpPr/>
      </dsp:nvSpPr>
      <dsp:spPr>
        <a:xfrm rot="5400000">
          <a:off x="4145794" y="-2181378"/>
          <a:ext cx="805855" cy="7361755"/>
        </a:xfrm>
        <a:prstGeom prst="round2SameRect">
          <a:avLst/>
        </a:prstGeom>
        <a:solidFill>
          <a:schemeClr val="lt1">
            <a:alpha val="90000"/>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4264" tIns="29845" rIns="29845" bIns="29845" numCol="1" spcCol="1270" anchor="ctr" anchorCtr="0">
          <a:noAutofit/>
        </a:bodyPr>
        <a:lstStyle/>
        <a:p>
          <a:pPr marL="285750" lvl="1" indent="-285750" algn="l" defTabSz="2089150">
            <a:lnSpc>
              <a:spcPct val="90000"/>
            </a:lnSpc>
            <a:spcBef>
              <a:spcPct val="0"/>
            </a:spcBef>
            <a:spcAft>
              <a:spcPct val="15000"/>
            </a:spcAft>
            <a:buChar char="••"/>
          </a:pPr>
          <a:r>
            <a:rPr lang="en-US" sz="4700" kern="1200" dirty="0" smtClean="0"/>
            <a:t>Influenced by TV families</a:t>
          </a:r>
          <a:endParaRPr lang="en-US" sz="4700" kern="1200" dirty="0"/>
        </a:p>
      </dsp:txBody>
      <dsp:txXfrm rot="-5400000">
        <a:off x="867845" y="1135910"/>
        <a:ext cx="7322416" cy="727177"/>
      </dsp:txXfrm>
    </dsp:sp>
    <dsp:sp modelId="{B672309C-6FE1-4D3E-A921-A38D69359BC4}">
      <dsp:nvSpPr>
        <dsp:cNvPr id="0" name=""/>
        <dsp:cNvSpPr/>
      </dsp:nvSpPr>
      <dsp:spPr>
        <a:xfrm rot="5400000">
          <a:off x="-185966" y="2375579"/>
          <a:ext cx="1239777" cy="867844"/>
        </a:xfrm>
        <a:prstGeom prst="chevron">
          <a:avLst/>
        </a:prstGeom>
        <a:solidFill>
          <a:schemeClr val="accent3">
            <a:hueOff val="7500176"/>
            <a:satOff val="-11253"/>
            <a:lumOff val="-183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 </a:t>
          </a:r>
          <a:endParaRPr lang="en-US" sz="2400" kern="1200" dirty="0"/>
        </a:p>
      </dsp:txBody>
      <dsp:txXfrm rot="-5400000">
        <a:off x="1" y="2623534"/>
        <a:ext cx="867844" cy="371933"/>
      </dsp:txXfrm>
    </dsp:sp>
    <dsp:sp modelId="{84151842-ED66-4057-99A9-F15AEE5A38B2}">
      <dsp:nvSpPr>
        <dsp:cNvPr id="0" name=""/>
        <dsp:cNvSpPr/>
      </dsp:nvSpPr>
      <dsp:spPr>
        <a:xfrm rot="5400000">
          <a:off x="4145794" y="-1088336"/>
          <a:ext cx="805855" cy="7361755"/>
        </a:xfrm>
        <a:prstGeom prst="round2SameRect">
          <a:avLst/>
        </a:prstGeom>
        <a:solidFill>
          <a:schemeClr val="lt1">
            <a:alpha val="90000"/>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4264" tIns="29845" rIns="29845" bIns="29845" numCol="1" spcCol="1270" anchor="ctr" anchorCtr="0">
          <a:noAutofit/>
        </a:bodyPr>
        <a:lstStyle/>
        <a:p>
          <a:pPr marL="285750" lvl="1" indent="-285750" algn="l" defTabSz="2089150">
            <a:lnSpc>
              <a:spcPct val="90000"/>
            </a:lnSpc>
            <a:spcBef>
              <a:spcPct val="0"/>
            </a:spcBef>
            <a:spcAft>
              <a:spcPct val="15000"/>
            </a:spcAft>
            <a:buChar char="••"/>
          </a:pPr>
          <a:r>
            <a:rPr lang="en-US" sz="4700" kern="1200" dirty="0" smtClean="0"/>
            <a:t>Civil Rights movement</a:t>
          </a:r>
          <a:endParaRPr lang="en-US" sz="4700" kern="1200" dirty="0"/>
        </a:p>
      </dsp:txBody>
      <dsp:txXfrm rot="-5400000">
        <a:off x="867845" y="2228952"/>
        <a:ext cx="7322416" cy="727177"/>
      </dsp:txXfrm>
    </dsp:sp>
    <dsp:sp modelId="{EDE20D53-CFCA-4CD7-96B1-FE5F46965D6E}">
      <dsp:nvSpPr>
        <dsp:cNvPr id="0" name=""/>
        <dsp:cNvSpPr/>
      </dsp:nvSpPr>
      <dsp:spPr>
        <a:xfrm rot="5400000">
          <a:off x="-185966" y="3468621"/>
          <a:ext cx="1239777" cy="867844"/>
        </a:xfrm>
        <a:prstGeom prst="chevron">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 </a:t>
          </a:r>
          <a:endParaRPr lang="en-US" sz="2400" kern="1200" dirty="0"/>
        </a:p>
      </dsp:txBody>
      <dsp:txXfrm rot="-5400000">
        <a:off x="1" y="3716576"/>
        <a:ext cx="867844" cy="371933"/>
      </dsp:txXfrm>
    </dsp:sp>
    <dsp:sp modelId="{1FAF01C7-7B18-4392-B50F-D256651721A3}">
      <dsp:nvSpPr>
        <dsp:cNvPr id="0" name=""/>
        <dsp:cNvSpPr/>
      </dsp:nvSpPr>
      <dsp:spPr>
        <a:xfrm rot="5400000">
          <a:off x="4145794" y="4704"/>
          <a:ext cx="805855" cy="7361755"/>
        </a:xfrm>
        <a:prstGeom prst="round2Same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4264" tIns="29845" rIns="29845" bIns="29845" numCol="1" spcCol="1270" anchor="ctr" anchorCtr="0">
          <a:noAutofit/>
        </a:bodyPr>
        <a:lstStyle/>
        <a:p>
          <a:pPr marL="285750" lvl="1" indent="-285750" algn="l" defTabSz="2089150">
            <a:lnSpc>
              <a:spcPct val="90000"/>
            </a:lnSpc>
            <a:spcBef>
              <a:spcPct val="0"/>
            </a:spcBef>
            <a:spcAft>
              <a:spcPct val="15000"/>
            </a:spcAft>
            <a:buChar char="••"/>
          </a:pPr>
          <a:r>
            <a:rPr lang="en-US" sz="4700" kern="1200" dirty="0" smtClean="0"/>
            <a:t>Suburbs</a:t>
          </a:r>
          <a:endParaRPr lang="en-US" sz="4700" kern="1200" dirty="0"/>
        </a:p>
      </dsp:txBody>
      <dsp:txXfrm rot="-5400000">
        <a:off x="867845" y="3321993"/>
        <a:ext cx="7322416" cy="72717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9514D7-FA4D-4685-8E4F-FA2F4CF47F7B}">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Confident and independent</a:t>
          </a:r>
          <a:endParaRPr lang="en-US" sz="3500" kern="1200" dirty="0"/>
        </a:p>
      </dsp:txBody>
      <dsp:txXfrm>
        <a:off x="39768" y="39768"/>
        <a:ext cx="5530000" cy="1278252"/>
      </dsp:txXfrm>
    </dsp:sp>
    <dsp:sp modelId="{293756A4-99F1-41CC-8031-2B44D8798917}">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Educated</a:t>
          </a:r>
          <a:endParaRPr lang="en-US" sz="3500" kern="1200" dirty="0"/>
        </a:p>
      </dsp:txBody>
      <dsp:txXfrm>
        <a:off x="656987" y="1623855"/>
        <a:ext cx="5415841" cy="1278252"/>
      </dsp:txXfrm>
    </dsp:sp>
    <dsp:sp modelId="{F7FB962D-111C-4A1C-9B08-E5B64E6BE83E}">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Defined by careers and professions</a:t>
          </a:r>
          <a:endParaRPr lang="en-US" sz="3500" kern="1200" dirty="0"/>
        </a:p>
      </dsp:txBody>
      <dsp:txXfrm>
        <a:off x="1274207" y="3207942"/>
        <a:ext cx="5415841" cy="1278252"/>
      </dsp:txXfrm>
    </dsp:sp>
    <dsp:sp modelId="{A325A92C-2F80-4141-8AD9-6DA8DAB6CA50}">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311173" y="1029656"/>
        <a:ext cx="485410" cy="664128"/>
      </dsp:txXfrm>
    </dsp:sp>
    <dsp:sp modelId="{2483F047-06C1-4A6C-8FAC-EDE898623D58}">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928393" y="2604691"/>
        <a:ext cx="485410" cy="66412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8F783B-CA10-400E-8575-9D2973FFCE6E}">
      <dsp:nvSpPr>
        <dsp:cNvPr id="0" name=""/>
        <dsp:cNvSpPr/>
      </dsp:nvSpPr>
      <dsp:spPr>
        <a:xfrm>
          <a:off x="897834" y="4472"/>
          <a:ext cx="6433931" cy="108843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t>Baby Boomers are career focused  </a:t>
          </a:r>
          <a:endParaRPr lang="en-US" sz="3600" kern="1200" dirty="0"/>
        </a:p>
      </dsp:txBody>
      <dsp:txXfrm>
        <a:off x="897834" y="4472"/>
        <a:ext cx="6433931" cy="1088437"/>
      </dsp:txXfrm>
    </dsp:sp>
    <dsp:sp modelId="{61482560-6C83-4FE3-95EB-093682533126}">
      <dsp:nvSpPr>
        <dsp:cNvPr id="0" name=""/>
        <dsp:cNvSpPr/>
      </dsp:nvSpPr>
      <dsp:spPr>
        <a:xfrm>
          <a:off x="724949" y="1147332"/>
          <a:ext cx="6779700" cy="1088437"/>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t>Baby Boomers are very competitive</a:t>
          </a:r>
          <a:endParaRPr lang="en-US" sz="3600" kern="1200" dirty="0"/>
        </a:p>
      </dsp:txBody>
      <dsp:txXfrm>
        <a:off x="724949" y="1147332"/>
        <a:ext cx="6779700" cy="1088437"/>
      </dsp:txXfrm>
    </dsp:sp>
    <dsp:sp modelId="{2CAFF3D2-8A15-46BC-94CC-EAE32A6ED74E}">
      <dsp:nvSpPr>
        <dsp:cNvPr id="0" name=""/>
        <dsp:cNvSpPr/>
      </dsp:nvSpPr>
      <dsp:spPr>
        <a:xfrm>
          <a:off x="0" y="2290192"/>
          <a:ext cx="8229600" cy="1088437"/>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t>Resourceful and look for different ways to win  </a:t>
          </a:r>
          <a:endParaRPr lang="en-US" sz="3600" kern="1200" dirty="0"/>
        </a:p>
      </dsp:txBody>
      <dsp:txXfrm>
        <a:off x="0" y="2290192"/>
        <a:ext cx="8229600" cy="1088437"/>
      </dsp:txXfrm>
    </dsp:sp>
    <dsp:sp modelId="{5EA47994-AB1D-4F74-93B9-6A5B7395B4FA}">
      <dsp:nvSpPr>
        <dsp:cNvPr id="0" name=""/>
        <dsp:cNvSpPr/>
      </dsp:nvSpPr>
      <dsp:spPr>
        <a:xfrm>
          <a:off x="1279799" y="3433052"/>
          <a:ext cx="5670000" cy="1088437"/>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en-US" sz="3600" kern="1200" dirty="0" smtClean="0"/>
            <a:t>Favor face-to-face interaction</a:t>
          </a:r>
          <a:endParaRPr lang="en-US" sz="3600" kern="1200" dirty="0"/>
        </a:p>
      </dsp:txBody>
      <dsp:txXfrm>
        <a:off x="1279799" y="3433052"/>
        <a:ext cx="5670000" cy="108843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ED00D-DABE-4F19-9575-2B02FF078DDF}">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David and Patricia had been discussing ways to increase their customer base</a:t>
          </a:r>
          <a:endParaRPr lang="en-US" sz="3100" kern="1200" dirty="0"/>
        </a:p>
      </dsp:txBody>
      <dsp:txXfrm>
        <a:off x="423768" y="31670"/>
        <a:ext cx="7382063" cy="963265"/>
      </dsp:txXfrm>
    </dsp:sp>
    <dsp:sp modelId="{2E755986-4E25-4684-A228-68A8349D5F1C}">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14285A-827F-42A4-8070-FC30330F077D}">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Justin, a young, new employee, was also in the meeting</a:t>
          </a:r>
          <a:endParaRPr lang="en-US" sz="2100" kern="1200" dirty="0"/>
        </a:p>
      </dsp:txBody>
      <dsp:txXfrm>
        <a:off x="1528352" y="1259039"/>
        <a:ext cx="6257489" cy="923287"/>
      </dsp:txXfrm>
    </dsp:sp>
    <dsp:sp modelId="{6E00E9AB-2A43-4FC7-9673-4E48B1511169}">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F8CCB0-3F2D-4878-BF79-FBA05CE12988}">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Justin said, “What about giving discounts to our regular customers?”</a:t>
          </a:r>
          <a:endParaRPr lang="en-US" sz="2100" kern="1200" dirty="0"/>
        </a:p>
      </dsp:txBody>
      <dsp:txXfrm>
        <a:off x="1528352" y="2405027"/>
        <a:ext cx="6257489" cy="923287"/>
      </dsp:txXfrm>
    </dsp:sp>
    <dsp:sp modelId="{39C77441-0526-4885-8482-919F4F432D05}">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9CAFB-F503-4F1D-9E45-F978819DBF0E}">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While they never used that idea, it broke the ice, and Justin felt more </a:t>
          </a:r>
          <a:endParaRPr lang="en-US" sz="2100" kern="1200" dirty="0"/>
        </a:p>
      </dsp:txBody>
      <dsp:txXfrm>
        <a:off x="1528352" y="3551015"/>
        <a:ext cx="6257489" cy="92328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44FA8F-0D40-44C9-B73B-4312D0C8A614}">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Born between 1965-1980</a:t>
          </a:r>
          <a:endParaRPr lang="en-US" sz="4300" kern="1200" dirty="0"/>
        </a:p>
      </dsp:txBody>
      <dsp:txXfrm>
        <a:off x="460905" y="1047"/>
        <a:ext cx="3479899" cy="2087939"/>
      </dsp:txXfrm>
    </dsp:sp>
    <dsp:sp modelId="{178E61BC-F395-4D04-BC78-2AF379118255}">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Grew up with technology</a:t>
          </a:r>
          <a:endParaRPr lang="en-US" sz="4300" kern="1200" dirty="0"/>
        </a:p>
      </dsp:txBody>
      <dsp:txXfrm>
        <a:off x="4288794" y="1047"/>
        <a:ext cx="3479899" cy="2087939"/>
      </dsp:txXfrm>
    </dsp:sp>
    <dsp:sp modelId="{805AA5F0-175E-4CD0-8A86-B05FDB7FAC2F}">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Two income homes</a:t>
          </a:r>
          <a:endParaRPr lang="en-US" sz="4300" kern="1200" dirty="0"/>
        </a:p>
      </dsp:txBody>
      <dsp:txXfrm>
        <a:off x="460905" y="2436976"/>
        <a:ext cx="3479899" cy="2087939"/>
      </dsp:txXfrm>
    </dsp:sp>
    <dsp:sp modelId="{F7C2ED70-BCF5-42BB-B5B2-484E1BA1B8FB}">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Day care</a:t>
          </a:r>
          <a:endParaRPr lang="en-US" sz="4300" kern="1200" dirty="0"/>
        </a:p>
      </dsp:txBody>
      <dsp:txXfrm>
        <a:off x="4288794" y="2436976"/>
        <a:ext cx="3479899" cy="208793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2D8BA9-E1C2-42DF-8DD1-A29556F72841}">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175AE4-9C03-44DF-A365-7D1351C4F69F}">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Independent</a:t>
          </a:r>
          <a:endParaRPr lang="en-US" sz="3600" kern="1200" dirty="0"/>
        </a:p>
      </dsp:txBody>
      <dsp:txXfrm>
        <a:off x="511409" y="347956"/>
        <a:ext cx="7655707" cy="696274"/>
      </dsp:txXfrm>
    </dsp:sp>
    <dsp:sp modelId="{28EA23F2-13F1-468B-87B1-B49168B36BE7}">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D93432-6BA6-4975-87BA-45598F2D18CD}">
      <dsp:nvSpPr>
        <dsp:cNvPr id="0" name=""/>
        <dsp:cNvSpPr/>
      </dsp:nvSpPr>
      <dsp:spPr>
        <a:xfrm>
          <a:off x="910599" y="1392548"/>
          <a:ext cx="725651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Changes jobs frequently</a:t>
          </a:r>
          <a:endParaRPr lang="en-US" sz="3600" kern="1200" dirty="0"/>
        </a:p>
      </dsp:txBody>
      <dsp:txXfrm>
        <a:off x="910599" y="1392548"/>
        <a:ext cx="7256517" cy="696274"/>
      </dsp:txXfrm>
    </dsp:sp>
    <dsp:sp modelId="{DF2FD934-930A-4718-B329-3A0DB9876B42}">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3BEEB5-CD78-4D13-BF57-C24D242FC09F}">
      <dsp:nvSpPr>
        <dsp:cNvPr id="0" name=""/>
        <dsp:cNvSpPr/>
      </dsp:nvSpPr>
      <dsp:spPr>
        <a:xfrm>
          <a:off x="910599" y="2437140"/>
          <a:ext cx="7256517" cy="69627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Well educated</a:t>
          </a:r>
          <a:endParaRPr lang="en-US" sz="3600" kern="1200" dirty="0"/>
        </a:p>
      </dsp:txBody>
      <dsp:txXfrm>
        <a:off x="910599" y="2437140"/>
        <a:ext cx="7256517" cy="696274"/>
      </dsp:txXfrm>
    </dsp:sp>
    <dsp:sp modelId="{DA591527-4F36-457E-8F41-1233E58B5B9F}">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794F06-2B14-4336-B739-51E2390768CF}">
      <dsp:nvSpPr>
        <dsp:cNvPr id="0" name=""/>
        <dsp:cNvSpPr/>
      </dsp:nvSpPr>
      <dsp:spPr>
        <a:xfrm>
          <a:off x="511409" y="3481732"/>
          <a:ext cx="7655707" cy="69627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Value work life balance</a:t>
          </a:r>
          <a:endParaRPr lang="en-US" sz="3600" kern="1200" dirty="0"/>
        </a:p>
      </dsp:txBody>
      <dsp:txXfrm>
        <a:off x="511409" y="3481732"/>
        <a:ext cx="7655707" cy="696274"/>
      </dsp:txXfrm>
    </dsp:sp>
    <dsp:sp modelId="{79E64435-4EAA-4F06-A6F9-1D7FE99608FD}">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C8B663-8DF5-41A0-9996-EE3105D1E637}">
      <dsp:nvSpPr>
        <dsp:cNvPr id="0" name=""/>
        <dsp:cNvSpPr/>
      </dsp:nvSpPr>
      <dsp:spPr>
        <a:xfrm>
          <a:off x="5393667" y="0"/>
          <a:ext cx="2835354"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7AE836-A812-41A4-AD0F-663B84BFACDF}">
      <dsp:nvSpPr>
        <dsp:cNvPr id="0" name=""/>
        <dsp:cNvSpPr/>
      </dsp:nvSpPr>
      <dsp:spPr>
        <a:xfrm>
          <a:off x="577" y="0"/>
          <a:ext cx="539308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Enjoys freedom at work</a:t>
          </a:r>
          <a:endParaRPr lang="en-US" sz="4000" kern="1200" dirty="0"/>
        </a:p>
      </dsp:txBody>
      <dsp:txXfrm>
        <a:off x="69621" y="69044"/>
        <a:ext cx="5255001" cy="1276275"/>
      </dsp:txXfrm>
    </dsp:sp>
    <dsp:sp modelId="{02E3FDF9-894A-461F-B8EB-DDE230C2FF3B}">
      <dsp:nvSpPr>
        <dsp:cNvPr id="0" name=""/>
        <dsp:cNvSpPr/>
      </dsp:nvSpPr>
      <dsp:spPr>
        <a:xfrm>
          <a:off x="5393667" y="1555799"/>
          <a:ext cx="2835354"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8721BA-8F26-4E04-9C04-F619AF7BEE2F}">
      <dsp:nvSpPr>
        <dsp:cNvPr id="0" name=""/>
        <dsp:cNvSpPr/>
      </dsp:nvSpPr>
      <dsp:spPr>
        <a:xfrm>
          <a:off x="577" y="1555799"/>
          <a:ext cx="539308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Incorporates technology into work</a:t>
          </a:r>
          <a:endParaRPr lang="en-US" sz="4000" kern="1200" dirty="0"/>
        </a:p>
      </dsp:txBody>
      <dsp:txXfrm>
        <a:off x="69621" y="1624843"/>
        <a:ext cx="5255001" cy="1276275"/>
      </dsp:txXfrm>
    </dsp:sp>
    <dsp:sp modelId="{C3525F1A-A5E3-427B-B268-0C50B916C6B0}">
      <dsp:nvSpPr>
        <dsp:cNvPr id="0" name=""/>
        <dsp:cNvSpPr/>
      </dsp:nvSpPr>
      <dsp:spPr>
        <a:xfrm>
          <a:off x="5393667" y="3111599"/>
          <a:ext cx="2835354"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457E6F-5E7A-4678-85B5-7C0E678F9666}">
      <dsp:nvSpPr>
        <dsp:cNvPr id="0" name=""/>
        <dsp:cNvSpPr/>
      </dsp:nvSpPr>
      <dsp:spPr>
        <a:xfrm>
          <a:off x="577" y="3111599"/>
          <a:ext cx="5393089"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n-US" sz="4000" kern="1200" dirty="0" smtClean="0"/>
            <a:t>Adapt well to change</a:t>
          </a:r>
          <a:endParaRPr lang="en-US" sz="4000" kern="1200" dirty="0"/>
        </a:p>
      </dsp:txBody>
      <dsp:txXfrm>
        <a:off x="69621" y="3180643"/>
        <a:ext cx="5255001" cy="127627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ED00D-DABE-4F19-9575-2B02FF078DDF}">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Deborah sighed as she felt her anxiety level rise</a:t>
          </a:r>
          <a:endParaRPr lang="en-US" sz="3100" kern="1200" dirty="0"/>
        </a:p>
      </dsp:txBody>
      <dsp:txXfrm>
        <a:off x="423768" y="31670"/>
        <a:ext cx="7382063" cy="963265"/>
      </dsp:txXfrm>
    </dsp:sp>
    <dsp:sp modelId="{2E755986-4E25-4684-A228-68A8349D5F1C}">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14285A-827F-42A4-8070-FC30330F077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Stephanie kept saying that she was ‘almost done’ of the reports</a:t>
          </a:r>
          <a:endParaRPr lang="en-US" sz="2100" kern="1200" dirty="0"/>
        </a:p>
      </dsp:txBody>
      <dsp:txXfrm>
        <a:off x="1528352" y="1259039"/>
        <a:ext cx="6257489" cy="923287"/>
      </dsp:txXfrm>
    </dsp:sp>
    <dsp:sp modelId="{6E00E9AB-2A43-4FC7-9673-4E48B1511169}">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F8CCB0-3F2D-4878-BF79-FBA05CE12988}">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Deborah walked past Stephanie’s cubicle and almost said something</a:t>
          </a:r>
          <a:endParaRPr lang="en-US" sz="2100" kern="1200" dirty="0"/>
        </a:p>
      </dsp:txBody>
      <dsp:txXfrm>
        <a:off x="1528352" y="2405027"/>
        <a:ext cx="6257489" cy="923287"/>
      </dsp:txXfrm>
    </dsp:sp>
    <dsp:sp modelId="{39C77441-0526-4885-8482-919F4F432D05}">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9CAFB-F503-4F1D-9E45-F978819DBF0E}">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Deborah returned to her office, and opened her email. Like magic, there it was</a:t>
          </a:r>
          <a:endParaRPr lang="en-US" sz="2100" kern="1200" dirty="0"/>
        </a:p>
      </dsp:txBody>
      <dsp:txXfrm>
        <a:off x="1528352" y="3551015"/>
        <a:ext cx="6257489" cy="9232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60D712-DCC9-4F0D-9A51-1E7CE580B410}">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US" sz="3900" kern="1200" dirty="0" smtClean="0"/>
            <a:t>Born between 1979-1994</a:t>
          </a:r>
          <a:endParaRPr lang="en-US" sz="3900" kern="1200" dirty="0"/>
        </a:p>
      </dsp:txBody>
      <dsp:txXfrm>
        <a:off x="460905" y="1047"/>
        <a:ext cx="3479899" cy="2087939"/>
      </dsp:txXfrm>
    </dsp:sp>
    <dsp:sp modelId="{E3CB24FE-0396-4906-B64D-EFA64F79752F}">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US" sz="3900" kern="1200" dirty="0" smtClean="0"/>
            <a:t>Electronic communication</a:t>
          </a:r>
          <a:endParaRPr lang="en-US" sz="3900" kern="1200" dirty="0"/>
        </a:p>
      </dsp:txBody>
      <dsp:txXfrm>
        <a:off x="4288794" y="1047"/>
        <a:ext cx="3479899" cy="2087939"/>
      </dsp:txXfrm>
    </dsp:sp>
    <dsp:sp modelId="{D22941D6-82C8-4A69-8DF0-E7F0609D8FD4}">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US" sz="3900" kern="1200" dirty="0" smtClean="0"/>
            <a:t>Teams and groups</a:t>
          </a:r>
          <a:endParaRPr lang="en-US" sz="3900" kern="1200" dirty="0"/>
        </a:p>
      </dsp:txBody>
      <dsp:txXfrm>
        <a:off x="2374850" y="2436976"/>
        <a:ext cx="3479899" cy="208793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EAA0F1-0ED8-40DB-8556-DC5E33EFBC2B}">
      <dsp:nvSpPr>
        <dsp:cNvPr id="0" name=""/>
        <dsp:cNvSpPr/>
      </dsp:nvSpPr>
      <dsp:spPr>
        <a:xfrm>
          <a:off x="0" y="14511"/>
          <a:ext cx="8229600" cy="103135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kern="1200" dirty="0" smtClean="0"/>
            <a:t>Relies on technology</a:t>
          </a:r>
          <a:endParaRPr lang="en-US" sz="4300" kern="1200" dirty="0"/>
        </a:p>
      </dsp:txBody>
      <dsp:txXfrm>
        <a:off x="50347" y="64858"/>
        <a:ext cx="8128906" cy="930660"/>
      </dsp:txXfrm>
    </dsp:sp>
    <dsp:sp modelId="{48C0617A-1A1A-4EC7-B8C4-F45AC62B58B8}">
      <dsp:nvSpPr>
        <dsp:cNvPr id="0" name=""/>
        <dsp:cNvSpPr/>
      </dsp:nvSpPr>
      <dsp:spPr>
        <a:xfrm>
          <a:off x="0" y="1169706"/>
          <a:ext cx="8229600" cy="1031354"/>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kern="1200" dirty="0" smtClean="0"/>
            <a:t>Value family over work</a:t>
          </a:r>
          <a:endParaRPr lang="en-US" sz="4300" kern="1200" dirty="0"/>
        </a:p>
      </dsp:txBody>
      <dsp:txXfrm>
        <a:off x="50347" y="1220053"/>
        <a:ext cx="8128906" cy="930660"/>
      </dsp:txXfrm>
    </dsp:sp>
    <dsp:sp modelId="{AA82FA5B-3708-40D1-9DE9-59399D7513FC}">
      <dsp:nvSpPr>
        <dsp:cNvPr id="0" name=""/>
        <dsp:cNvSpPr/>
      </dsp:nvSpPr>
      <dsp:spPr>
        <a:xfrm>
          <a:off x="0" y="2324901"/>
          <a:ext cx="8229600" cy="1031354"/>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kern="1200" dirty="0" smtClean="0"/>
            <a:t>Achievement-oriented</a:t>
          </a:r>
          <a:endParaRPr lang="en-US" sz="4300" kern="1200" dirty="0"/>
        </a:p>
      </dsp:txBody>
      <dsp:txXfrm>
        <a:off x="50347" y="2375248"/>
        <a:ext cx="8128906" cy="930660"/>
      </dsp:txXfrm>
    </dsp:sp>
    <dsp:sp modelId="{2ABD4E59-2797-411B-88F5-C315ABF4DAD7}">
      <dsp:nvSpPr>
        <dsp:cNvPr id="0" name=""/>
        <dsp:cNvSpPr/>
      </dsp:nvSpPr>
      <dsp:spPr>
        <a:xfrm>
          <a:off x="0" y="3480096"/>
          <a:ext cx="8229600" cy="1031354"/>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kern="1200" dirty="0" smtClean="0"/>
            <a:t>Require periodic recognition</a:t>
          </a:r>
          <a:endParaRPr lang="en-US" sz="4300" kern="1200" dirty="0"/>
        </a:p>
      </dsp:txBody>
      <dsp:txXfrm>
        <a:off x="50347" y="3530443"/>
        <a:ext cx="8128906" cy="9306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C9CA3B-1185-4175-8918-C171807C3F21}">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smtClean="0"/>
            <a:t>Traditionalist</a:t>
          </a:r>
          <a:endParaRPr lang="en-US" sz="4600" kern="1200" dirty="0"/>
        </a:p>
      </dsp:txBody>
      <dsp:txXfrm>
        <a:off x="460905" y="1047"/>
        <a:ext cx="3479899" cy="2087939"/>
      </dsp:txXfrm>
    </dsp:sp>
    <dsp:sp modelId="{D66DE830-DA6B-4406-A344-A747A57D8AA9}">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smtClean="0"/>
            <a:t>Baby Boomers</a:t>
          </a:r>
          <a:endParaRPr lang="en-US" sz="4600" kern="1200" dirty="0"/>
        </a:p>
      </dsp:txBody>
      <dsp:txXfrm>
        <a:off x="4288794" y="1047"/>
        <a:ext cx="3479899" cy="2087939"/>
      </dsp:txXfrm>
    </dsp:sp>
    <dsp:sp modelId="{BA28E3E1-57BC-43D4-B5F7-76C7BF0F3174}">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smtClean="0"/>
            <a:t>Generation X</a:t>
          </a:r>
          <a:endParaRPr lang="en-US" sz="4600" kern="1200" dirty="0"/>
        </a:p>
      </dsp:txBody>
      <dsp:txXfrm>
        <a:off x="460905" y="2436976"/>
        <a:ext cx="3479899" cy="2087939"/>
      </dsp:txXfrm>
    </dsp:sp>
    <dsp:sp modelId="{42D4DED3-2501-4C0F-8200-7A2107C10A58}">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smtClean="0"/>
            <a:t>Generation Y</a:t>
          </a:r>
          <a:endParaRPr lang="en-US" sz="4600" kern="1200" dirty="0"/>
        </a:p>
      </dsp:txBody>
      <dsp:txXfrm>
        <a:off x="4288794"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12DCE1-BBAE-43E2-9218-086E4157BD67}">
      <dsp:nvSpPr>
        <dsp:cNvPr id="0" name=""/>
        <dsp:cNvSpPr/>
      </dsp:nvSpPr>
      <dsp:spPr>
        <a:xfrm>
          <a:off x="1999800" y="2209"/>
          <a:ext cx="423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Motivated by flexible schedules</a:t>
          </a:r>
          <a:endParaRPr lang="en-US" sz="4400" kern="1200" dirty="0"/>
        </a:p>
      </dsp:txBody>
      <dsp:txXfrm>
        <a:off x="1999800" y="2209"/>
        <a:ext cx="4230000" cy="1458562"/>
      </dsp:txXfrm>
    </dsp:sp>
    <dsp:sp modelId="{4BA78869-626D-4A84-8CCB-A9F4DAFBAB2C}">
      <dsp:nvSpPr>
        <dsp:cNvPr id="0" name=""/>
        <dsp:cNvSpPr/>
      </dsp:nvSpPr>
      <dsp:spPr>
        <a:xfrm>
          <a:off x="1504799" y="1533700"/>
          <a:ext cx="522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Seeks to be included in important activities</a:t>
          </a:r>
          <a:endParaRPr lang="en-US" sz="4400" kern="1200" dirty="0"/>
        </a:p>
      </dsp:txBody>
      <dsp:txXfrm>
        <a:off x="1504799" y="1533700"/>
        <a:ext cx="5220000" cy="1458562"/>
      </dsp:txXfrm>
    </dsp:sp>
    <dsp:sp modelId="{1C100835-F56F-46D3-8090-7E650C23BBC2}">
      <dsp:nvSpPr>
        <dsp:cNvPr id="0" name=""/>
        <dsp:cNvSpPr/>
      </dsp:nvSpPr>
      <dsp:spPr>
        <a:xfrm>
          <a:off x="1999800" y="3065190"/>
          <a:ext cx="42300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kern="1200" dirty="0" smtClean="0"/>
            <a:t>Expect mentoring from leaders</a:t>
          </a:r>
          <a:endParaRPr lang="en-US" sz="4400" kern="1200" dirty="0"/>
        </a:p>
      </dsp:txBody>
      <dsp:txXfrm>
        <a:off x="1999800" y="3065190"/>
        <a:ext cx="4230000" cy="145856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ED00D-DABE-4F19-9575-2B02FF078DDF}">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Hector was hoping that Chelsea would choose to work for their organization</a:t>
          </a:r>
          <a:endParaRPr lang="en-US" sz="3100" kern="1200" dirty="0"/>
        </a:p>
      </dsp:txBody>
      <dsp:txXfrm>
        <a:off x="423768" y="31670"/>
        <a:ext cx="7382063" cy="963265"/>
      </dsp:txXfrm>
    </dsp:sp>
    <dsp:sp modelId="{2E755986-4E25-4684-A228-68A8349D5F1C}">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14285A-827F-42A4-8070-FC30330F077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Hector remembered that workers her age valued benefits and family life over long working hours </a:t>
          </a:r>
          <a:endParaRPr lang="en-US" sz="2100" kern="1200" dirty="0"/>
        </a:p>
      </dsp:txBody>
      <dsp:txXfrm>
        <a:off x="1528352" y="1259039"/>
        <a:ext cx="6257489" cy="923287"/>
      </dsp:txXfrm>
    </dsp:sp>
    <dsp:sp modelId="{6E00E9AB-2A43-4FC7-9673-4E48B1511169}">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F8CCB0-3F2D-4878-BF79-FBA05CE12988}">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Hector focused on how his company respected employees’ work-life balance</a:t>
          </a:r>
          <a:endParaRPr lang="en-US" sz="2100" kern="1200" dirty="0"/>
        </a:p>
      </dsp:txBody>
      <dsp:txXfrm>
        <a:off x="1528352" y="2405027"/>
        <a:ext cx="6257489" cy="923287"/>
      </dsp:txXfrm>
    </dsp:sp>
    <dsp:sp modelId="{39C77441-0526-4885-8482-919F4F432D05}">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9CAFB-F503-4F1D-9E45-F978819DBF0E}">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She later accepted the job </a:t>
          </a:r>
          <a:endParaRPr lang="en-US" sz="2100" kern="1200" dirty="0"/>
        </a:p>
      </dsp:txBody>
      <dsp:txXfrm>
        <a:off x="1528352" y="3551015"/>
        <a:ext cx="6257489" cy="92328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90EF24-7AB7-4D3F-91F5-9611ED4E7393}">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FFE41C-6733-4403-A44B-259CA027D94E}">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Same period</a:t>
          </a:r>
          <a:endParaRPr lang="en-US" sz="3400" kern="1200" dirty="0"/>
        </a:p>
      </dsp:txBody>
      <dsp:txXfrm>
        <a:off x="460476" y="90417"/>
        <a:ext cx="5662728" cy="905688"/>
      </dsp:txXfrm>
    </dsp:sp>
    <dsp:sp modelId="{943354D5-4E21-4DD3-B951-7C65052AE327}">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95B98D2-948B-4F7A-B203-FE1B59E52648}">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Shared values</a:t>
          </a:r>
          <a:endParaRPr lang="en-US" sz="3400" kern="1200" dirty="0"/>
        </a:p>
      </dsp:txBody>
      <dsp:txXfrm>
        <a:off x="460476" y="1632657"/>
        <a:ext cx="5662728" cy="905688"/>
      </dsp:txXfrm>
    </dsp:sp>
    <dsp:sp modelId="{2B22AD67-53AD-4CBA-9CEB-EA4AA26AA99D}">
      <dsp:nvSpPr>
        <dsp:cNvPr id="0" name=""/>
        <dsp:cNvSpPr/>
      </dsp:nvSpPr>
      <dsp:spPr>
        <a:xfrm>
          <a:off x="0" y="3627741"/>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08E0CF-2F16-4D2B-A260-A8D3AC9684D5}">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Shared events</a:t>
          </a:r>
          <a:endParaRPr lang="en-US" sz="3400" kern="1200" dirty="0"/>
        </a:p>
      </dsp:txBody>
      <dsp:txXfrm>
        <a:off x="460476" y="3174897"/>
        <a:ext cx="5662728" cy="90568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B48F11-EECC-4877-8EE0-939D5251E2A9}">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ED71695-5F65-45CB-AE58-9C3F75D1860A}">
      <dsp:nvSpPr>
        <dsp:cNvPr id="0" name=""/>
        <dsp:cNvSpPr/>
      </dsp:nvSpPr>
      <dsp:spPr>
        <a:xfrm>
          <a:off x="2262981" y="0"/>
          <a:ext cx="5966618" cy="4525963"/>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lvl="0" algn="l" defTabSz="2089150">
            <a:lnSpc>
              <a:spcPct val="90000"/>
            </a:lnSpc>
            <a:spcBef>
              <a:spcPct val="0"/>
            </a:spcBef>
            <a:spcAft>
              <a:spcPct val="35000"/>
            </a:spcAft>
          </a:pPr>
          <a:r>
            <a:rPr lang="en-US" sz="4700" kern="1200" dirty="0" smtClean="0">
              <a:solidFill>
                <a:schemeClr val="bg1"/>
              </a:solidFill>
            </a:rPr>
            <a:t>Communication</a:t>
          </a:r>
          <a:endParaRPr lang="en-US" sz="4700" kern="1200" dirty="0">
            <a:solidFill>
              <a:schemeClr val="bg1"/>
            </a:solidFill>
          </a:endParaRPr>
        </a:p>
      </dsp:txBody>
      <dsp:txXfrm>
        <a:off x="2262981" y="0"/>
        <a:ext cx="5966618" cy="1357791"/>
      </dsp:txXfrm>
    </dsp:sp>
    <dsp:sp modelId="{6FF66F06-A499-479A-A82F-FDB3C8D9679D}">
      <dsp:nvSpPr>
        <dsp:cNvPr id="0" name=""/>
        <dsp:cNvSpPr/>
      </dsp:nvSpPr>
      <dsp:spPr>
        <a:xfrm>
          <a:off x="812873"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E037C62-4E86-444E-9824-546CA7C61AF6}">
      <dsp:nvSpPr>
        <dsp:cNvPr id="0" name=""/>
        <dsp:cNvSpPr/>
      </dsp:nvSpPr>
      <dsp:spPr>
        <a:xfrm>
          <a:off x="2262981" y="1357791"/>
          <a:ext cx="5966618" cy="2941873"/>
        </a:xfrm>
        <a:prstGeom prst="rect">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lvl="0" algn="l" defTabSz="2089150">
            <a:lnSpc>
              <a:spcPct val="90000"/>
            </a:lnSpc>
            <a:spcBef>
              <a:spcPct val="0"/>
            </a:spcBef>
            <a:spcAft>
              <a:spcPct val="35000"/>
            </a:spcAft>
          </a:pPr>
          <a:r>
            <a:rPr lang="en-US" sz="4700" kern="1200" dirty="0" smtClean="0">
              <a:solidFill>
                <a:schemeClr val="bg1"/>
              </a:solidFill>
            </a:rPr>
            <a:t>Employee perspective</a:t>
          </a:r>
          <a:endParaRPr lang="en-US" sz="4700" kern="1200" dirty="0">
            <a:solidFill>
              <a:schemeClr val="bg1"/>
            </a:solidFill>
          </a:endParaRPr>
        </a:p>
      </dsp:txBody>
      <dsp:txXfrm>
        <a:off x="2262981" y="1357791"/>
        <a:ext cx="5966618" cy="1357787"/>
      </dsp:txXfrm>
    </dsp:sp>
    <dsp:sp modelId="{92A71DC2-CF45-48A4-A3DB-FE3021AD6E20}">
      <dsp:nvSpPr>
        <dsp:cNvPr id="0" name=""/>
        <dsp:cNvSpPr/>
      </dsp:nvSpPr>
      <dsp:spPr>
        <a:xfrm>
          <a:off x="1604889"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74576B5-5957-4508-B16D-E062D82B46C0}">
      <dsp:nvSpPr>
        <dsp:cNvPr id="0" name=""/>
        <dsp:cNvSpPr/>
      </dsp:nvSpPr>
      <dsp:spPr>
        <a:xfrm>
          <a:off x="2262981" y="2715579"/>
          <a:ext cx="5966618" cy="1357787"/>
        </a:xfrm>
        <a:prstGeom prst="rect">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79070" tIns="179070" rIns="179070" bIns="179070" numCol="1" spcCol="1270" anchor="ctr" anchorCtr="0">
          <a:noAutofit/>
        </a:bodyPr>
        <a:lstStyle/>
        <a:p>
          <a:pPr lvl="0" algn="l" defTabSz="2089150">
            <a:lnSpc>
              <a:spcPct val="90000"/>
            </a:lnSpc>
            <a:spcBef>
              <a:spcPct val="0"/>
            </a:spcBef>
            <a:spcAft>
              <a:spcPct val="35000"/>
            </a:spcAft>
          </a:pPr>
          <a:r>
            <a:rPr lang="en-US" sz="4700" kern="1200" dirty="0" smtClean="0">
              <a:solidFill>
                <a:schemeClr val="bg1"/>
              </a:solidFill>
            </a:rPr>
            <a:t>Manager to employee</a:t>
          </a:r>
          <a:endParaRPr lang="en-US" sz="4700" kern="1200" dirty="0">
            <a:solidFill>
              <a:schemeClr val="bg1"/>
            </a:solidFill>
          </a:endParaRPr>
        </a:p>
      </dsp:txBody>
      <dsp:txXfrm>
        <a:off x="2262981" y="2715579"/>
        <a:ext cx="5966618" cy="1357787"/>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ED00D-DABE-4F19-9575-2B02FF078DDF}">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Josh just became the company’s manager of operations</a:t>
          </a:r>
          <a:endParaRPr lang="en-US" sz="3100" kern="1200" dirty="0"/>
        </a:p>
      </dsp:txBody>
      <dsp:txXfrm>
        <a:off x="423768" y="31670"/>
        <a:ext cx="7382063" cy="963265"/>
      </dsp:txXfrm>
    </dsp:sp>
    <dsp:sp modelId="{2E755986-4E25-4684-A228-68A8349D5F1C}">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14285A-827F-42A4-8070-FC30330F077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Josh noticed that the younger employees communicated differently from the older employees</a:t>
          </a:r>
          <a:endParaRPr lang="en-US" sz="2100" kern="1200" dirty="0"/>
        </a:p>
      </dsp:txBody>
      <dsp:txXfrm>
        <a:off x="1528352" y="1259039"/>
        <a:ext cx="6257489" cy="923287"/>
      </dsp:txXfrm>
    </dsp:sp>
    <dsp:sp modelId="{6E00E9AB-2A43-4FC7-9673-4E48B1511169}">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F8CCB0-3F2D-4878-BF79-FBA05CE12988}">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Josh required all employees to addend a workshop on generation-based differences</a:t>
          </a:r>
          <a:endParaRPr lang="en-US" sz="2100" kern="1200" dirty="0"/>
        </a:p>
      </dsp:txBody>
      <dsp:txXfrm>
        <a:off x="1528352" y="2405027"/>
        <a:ext cx="6257489" cy="923287"/>
      </dsp:txXfrm>
    </dsp:sp>
    <dsp:sp modelId="{39C77441-0526-4885-8482-919F4F432D05}">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9CAFB-F503-4F1D-9E45-F978819DBF0E}">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Communication was improved and employees began to understand and respect each other better</a:t>
          </a:r>
          <a:endParaRPr lang="en-US" sz="2100" kern="1200" dirty="0"/>
        </a:p>
      </dsp:txBody>
      <dsp:txXfrm>
        <a:off x="1528352" y="3551015"/>
        <a:ext cx="6257489" cy="9232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04AE32-9A1D-4348-A704-87A6D91C7A87}">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9C8609-9A88-41F0-9434-0981C9C43214}">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Born before 1946</a:t>
          </a:r>
          <a:endParaRPr lang="en-US" sz="3600" kern="1200" dirty="0"/>
        </a:p>
      </dsp:txBody>
      <dsp:txXfrm>
        <a:off x="511409" y="347956"/>
        <a:ext cx="7655707" cy="696274"/>
      </dsp:txXfrm>
    </dsp:sp>
    <dsp:sp modelId="{D86E2FF4-8F98-45D4-BA44-2848E0392A9A}">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A99106-57DB-4299-82A8-2CCEC1C891DF}">
      <dsp:nvSpPr>
        <dsp:cNvPr id="0" name=""/>
        <dsp:cNvSpPr/>
      </dsp:nvSpPr>
      <dsp:spPr>
        <a:xfrm>
          <a:off x="910599" y="1392548"/>
          <a:ext cx="7256517" cy="696274"/>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Word wars</a:t>
          </a:r>
          <a:endParaRPr lang="en-US" sz="3600" kern="1200" dirty="0"/>
        </a:p>
      </dsp:txBody>
      <dsp:txXfrm>
        <a:off x="910599" y="1392548"/>
        <a:ext cx="7256517" cy="696274"/>
      </dsp:txXfrm>
    </dsp:sp>
    <dsp:sp modelId="{55218036-6D8D-462D-BD02-16C971AFDFE3}">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sp>
    <dsp:sp modelId="{9B2BC763-79FA-46CC-ABEB-BD8CDCF43412}">
      <dsp:nvSpPr>
        <dsp:cNvPr id="0" name=""/>
        <dsp:cNvSpPr/>
      </dsp:nvSpPr>
      <dsp:spPr>
        <a:xfrm>
          <a:off x="910599" y="2437140"/>
          <a:ext cx="7256517" cy="696274"/>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Value family structure</a:t>
          </a:r>
          <a:endParaRPr lang="en-US" sz="3600" kern="1200" dirty="0"/>
        </a:p>
      </dsp:txBody>
      <dsp:txXfrm>
        <a:off x="910599" y="2437140"/>
        <a:ext cx="7256517" cy="696274"/>
      </dsp:txXfrm>
    </dsp:sp>
    <dsp:sp modelId="{B98D96A9-BAE4-4694-BF87-0DB363DAC7CB}">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sp>
    <dsp:sp modelId="{1F0A035B-618C-4DC9-9457-21FDC1D69B26}">
      <dsp:nvSpPr>
        <dsp:cNvPr id="0" name=""/>
        <dsp:cNvSpPr/>
      </dsp:nvSpPr>
      <dsp:spPr>
        <a:xfrm>
          <a:off x="511409" y="3481732"/>
          <a:ext cx="7655707" cy="696274"/>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lvl="0" algn="l" defTabSz="1600200">
            <a:lnSpc>
              <a:spcPct val="90000"/>
            </a:lnSpc>
            <a:spcBef>
              <a:spcPct val="0"/>
            </a:spcBef>
            <a:spcAft>
              <a:spcPct val="35000"/>
            </a:spcAft>
          </a:pPr>
          <a:r>
            <a:rPr lang="en-US" sz="3600" kern="1200" dirty="0" smtClean="0"/>
            <a:t>Individuality not celebrated</a:t>
          </a:r>
          <a:endParaRPr lang="en-US" sz="3600" kern="1200" dirty="0"/>
        </a:p>
      </dsp:txBody>
      <dsp:txXfrm>
        <a:off x="511409" y="3481732"/>
        <a:ext cx="7655707" cy="696274"/>
      </dsp:txXfrm>
    </dsp:sp>
    <dsp:sp modelId="{28C19FEE-15BF-4EC2-8731-E8AD18765CDA}">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B3CAF9-CE7F-4293-AD25-5C37AA512272}">
      <dsp:nvSpPr>
        <dsp:cNvPr id="0" name=""/>
        <dsp:cNvSpPr/>
      </dsp:nvSpPr>
      <dsp:spPr>
        <a:xfrm>
          <a:off x="1999800" y="2209"/>
          <a:ext cx="423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860" tIns="149860" rIns="149860" bIns="149860" numCol="1" spcCol="1270" anchor="ctr" anchorCtr="0">
          <a:noAutofit/>
        </a:bodyPr>
        <a:lstStyle/>
        <a:p>
          <a:pPr lvl="0" algn="ctr" defTabSz="2622550">
            <a:lnSpc>
              <a:spcPct val="90000"/>
            </a:lnSpc>
            <a:spcBef>
              <a:spcPct val="0"/>
            </a:spcBef>
            <a:spcAft>
              <a:spcPct val="35000"/>
            </a:spcAft>
          </a:pPr>
          <a:r>
            <a:rPr lang="en-US" sz="5900" kern="1200" dirty="0" smtClean="0"/>
            <a:t>Hardworking</a:t>
          </a:r>
          <a:endParaRPr lang="en-US" sz="5900" kern="1200" dirty="0"/>
        </a:p>
      </dsp:txBody>
      <dsp:txXfrm>
        <a:off x="1999800" y="2209"/>
        <a:ext cx="4230000" cy="1458562"/>
      </dsp:txXfrm>
    </dsp:sp>
    <dsp:sp modelId="{B461051A-B5A9-44F7-A587-62FD01B5D25A}">
      <dsp:nvSpPr>
        <dsp:cNvPr id="0" name=""/>
        <dsp:cNvSpPr/>
      </dsp:nvSpPr>
      <dsp:spPr>
        <a:xfrm>
          <a:off x="1234799" y="1533700"/>
          <a:ext cx="576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860" tIns="149860" rIns="149860" bIns="149860" numCol="1" spcCol="1270" anchor="ctr" anchorCtr="0">
          <a:noAutofit/>
        </a:bodyPr>
        <a:lstStyle/>
        <a:p>
          <a:pPr lvl="0" algn="ctr" defTabSz="2622550">
            <a:lnSpc>
              <a:spcPct val="90000"/>
            </a:lnSpc>
            <a:spcBef>
              <a:spcPct val="0"/>
            </a:spcBef>
            <a:spcAft>
              <a:spcPct val="35000"/>
            </a:spcAft>
          </a:pPr>
          <a:r>
            <a:rPr lang="en-US" sz="5900" kern="1200" dirty="0" smtClean="0"/>
            <a:t>Loyal to employer</a:t>
          </a:r>
          <a:endParaRPr lang="en-US" sz="5900" kern="1200" dirty="0"/>
        </a:p>
      </dsp:txBody>
      <dsp:txXfrm>
        <a:off x="1234799" y="1533700"/>
        <a:ext cx="5760000" cy="1458562"/>
      </dsp:txXfrm>
    </dsp:sp>
    <dsp:sp modelId="{B91BF66C-A73F-4F21-8AA8-079A08028354}">
      <dsp:nvSpPr>
        <dsp:cNvPr id="0" name=""/>
        <dsp:cNvSpPr/>
      </dsp:nvSpPr>
      <dsp:spPr>
        <a:xfrm>
          <a:off x="0" y="3065190"/>
          <a:ext cx="82296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860" tIns="149860" rIns="149860" bIns="149860" numCol="1" spcCol="1270" anchor="ctr" anchorCtr="0">
          <a:noAutofit/>
        </a:bodyPr>
        <a:lstStyle/>
        <a:p>
          <a:pPr lvl="0" algn="ctr" defTabSz="2622550">
            <a:lnSpc>
              <a:spcPct val="90000"/>
            </a:lnSpc>
            <a:spcBef>
              <a:spcPct val="0"/>
            </a:spcBef>
            <a:spcAft>
              <a:spcPct val="35000"/>
            </a:spcAft>
          </a:pPr>
          <a:r>
            <a:rPr lang="en-US" sz="5900" kern="1200" dirty="0" smtClean="0"/>
            <a:t>Tendency to resist change</a:t>
          </a:r>
          <a:endParaRPr lang="en-US" sz="5900" kern="1200" dirty="0"/>
        </a:p>
      </dsp:txBody>
      <dsp:txXfrm>
        <a:off x="0" y="3065190"/>
        <a:ext cx="8229600" cy="145856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F5C74E-6E22-4296-84DE-C4AB5E3866AA}">
      <dsp:nvSpPr>
        <dsp:cNvPr id="0" name=""/>
        <dsp:cNvSpPr/>
      </dsp:nvSpPr>
      <dsp:spPr>
        <a:xfrm>
          <a:off x="5393667" y="1325"/>
          <a:ext cx="2835354"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0561AF-03BD-4B65-BB59-EA3E1B275DBF}">
      <dsp:nvSpPr>
        <dsp:cNvPr id="0" name=""/>
        <dsp:cNvSpPr/>
      </dsp:nvSpPr>
      <dsp:spPr>
        <a:xfrm>
          <a:off x="577" y="1325"/>
          <a:ext cx="5393089"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a:lnSpc>
              <a:spcPct val="90000"/>
            </a:lnSpc>
            <a:spcBef>
              <a:spcPct val="0"/>
            </a:spcBef>
            <a:spcAft>
              <a:spcPct val="35000"/>
            </a:spcAft>
          </a:pPr>
          <a:r>
            <a:rPr lang="en-US" sz="2900" kern="1200" dirty="0" smtClean="0"/>
            <a:t>Like to be recognized for their hard work  </a:t>
          </a:r>
          <a:endParaRPr lang="en-US" sz="2900" kern="1200" dirty="0"/>
        </a:p>
      </dsp:txBody>
      <dsp:txXfrm>
        <a:off x="51928" y="52676"/>
        <a:ext cx="5290387" cy="949230"/>
      </dsp:txXfrm>
    </dsp:sp>
    <dsp:sp modelId="{9BEE551B-ED79-4C4D-83DB-D91D38379F54}">
      <dsp:nvSpPr>
        <dsp:cNvPr id="0" name=""/>
        <dsp:cNvSpPr/>
      </dsp:nvSpPr>
      <dsp:spPr>
        <a:xfrm>
          <a:off x="5393667" y="1158452"/>
          <a:ext cx="2835354" cy="1051932"/>
        </a:xfrm>
        <a:prstGeom prst="rightArrow">
          <a:avLst>
            <a:gd name="adj1" fmla="val 75000"/>
            <a:gd name="adj2" fmla="val 50000"/>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sp>
    <dsp:sp modelId="{79EF091A-B643-4EC3-98C9-325BA5946F83}">
      <dsp:nvSpPr>
        <dsp:cNvPr id="0" name=""/>
        <dsp:cNvSpPr/>
      </dsp:nvSpPr>
      <dsp:spPr>
        <a:xfrm>
          <a:off x="577" y="1158452"/>
          <a:ext cx="5393089" cy="1051932"/>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a:lnSpc>
              <a:spcPct val="90000"/>
            </a:lnSpc>
            <a:spcBef>
              <a:spcPct val="0"/>
            </a:spcBef>
            <a:spcAft>
              <a:spcPct val="35000"/>
            </a:spcAft>
          </a:pPr>
          <a:r>
            <a:rPr lang="en-US" sz="2900" kern="1200" dirty="0" smtClean="0"/>
            <a:t>Team effort and avoid conflict  </a:t>
          </a:r>
          <a:endParaRPr lang="en-US" sz="2900" kern="1200" dirty="0"/>
        </a:p>
      </dsp:txBody>
      <dsp:txXfrm>
        <a:off x="51928" y="1209803"/>
        <a:ext cx="5290387" cy="949230"/>
      </dsp:txXfrm>
    </dsp:sp>
    <dsp:sp modelId="{386C5735-E724-402B-8BB2-273F218083A1}">
      <dsp:nvSpPr>
        <dsp:cNvPr id="0" name=""/>
        <dsp:cNvSpPr/>
      </dsp:nvSpPr>
      <dsp:spPr>
        <a:xfrm>
          <a:off x="5393667" y="2315578"/>
          <a:ext cx="2835354" cy="1051932"/>
        </a:xfrm>
        <a:prstGeom prst="rightArrow">
          <a:avLst>
            <a:gd name="adj1" fmla="val 75000"/>
            <a:gd name="adj2" fmla="val 50000"/>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sp>
    <dsp:sp modelId="{987FE06A-2179-457B-8FAF-A47011EF5984}">
      <dsp:nvSpPr>
        <dsp:cNvPr id="0" name=""/>
        <dsp:cNvSpPr/>
      </dsp:nvSpPr>
      <dsp:spPr>
        <a:xfrm>
          <a:off x="577" y="2315578"/>
          <a:ext cx="5393089" cy="1051932"/>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a:lnSpc>
              <a:spcPct val="90000"/>
            </a:lnSpc>
            <a:spcBef>
              <a:spcPct val="0"/>
            </a:spcBef>
            <a:spcAft>
              <a:spcPct val="35000"/>
            </a:spcAft>
          </a:pPr>
          <a:r>
            <a:rPr lang="en-US" sz="2900" kern="1200" dirty="0" smtClean="0"/>
            <a:t>May struggle to learn new technology </a:t>
          </a:r>
          <a:endParaRPr lang="en-US" sz="2900" kern="1200" dirty="0"/>
        </a:p>
      </dsp:txBody>
      <dsp:txXfrm>
        <a:off x="51928" y="2366929"/>
        <a:ext cx="5290387" cy="949230"/>
      </dsp:txXfrm>
    </dsp:sp>
    <dsp:sp modelId="{BD222853-486A-45FC-B435-42C681FD113E}">
      <dsp:nvSpPr>
        <dsp:cNvPr id="0" name=""/>
        <dsp:cNvSpPr/>
      </dsp:nvSpPr>
      <dsp:spPr>
        <a:xfrm>
          <a:off x="5393667" y="3472704"/>
          <a:ext cx="2835354" cy="1051932"/>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ACA820B2-F3A7-4F72-AE5A-43FDC73F163F}">
      <dsp:nvSpPr>
        <dsp:cNvPr id="0" name=""/>
        <dsp:cNvSpPr/>
      </dsp:nvSpPr>
      <dsp:spPr>
        <a:xfrm>
          <a:off x="577" y="3472704"/>
          <a:ext cx="5393089" cy="1051932"/>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a:lnSpc>
              <a:spcPct val="90000"/>
            </a:lnSpc>
            <a:spcBef>
              <a:spcPct val="0"/>
            </a:spcBef>
            <a:spcAft>
              <a:spcPct val="35000"/>
            </a:spcAft>
          </a:pPr>
          <a:r>
            <a:rPr lang="en-US" sz="2900" kern="1200" dirty="0" smtClean="0"/>
            <a:t>Prefer lecture style training over web-based  </a:t>
          </a:r>
          <a:endParaRPr lang="en-US" sz="2900" kern="1200" dirty="0"/>
        </a:p>
      </dsp:txBody>
      <dsp:txXfrm>
        <a:off x="51928" y="3524055"/>
        <a:ext cx="5290387" cy="94923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ED00D-DABE-4F19-9575-2B02FF078DDF}">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46990" rIns="70485" bIns="46990" numCol="1" spcCol="1270" anchor="ctr" anchorCtr="0">
          <a:noAutofit/>
        </a:bodyPr>
        <a:lstStyle/>
        <a:p>
          <a:pPr lvl="0" algn="ctr" defTabSz="1644650">
            <a:lnSpc>
              <a:spcPct val="90000"/>
            </a:lnSpc>
            <a:spcBef>
              <a:spcPct val="0"/>
            </a:spcBef>
            <a:spcAft>
              <a:spcPct val="35000"/>
            </a:spcAft>
          </a:pPr>
          <a:r>
            <a:rPr lang="en-US" sz="3700" kern="1200" dirty="0" smtClean="0"/>
            <a:t>Barbara worked diligently at her desk</a:t>
          </a:r>
          <a:endParaRPr lang="en-US" sz="3700" kern="1200" dirty="0"/>
        </a:p>
      </dsp:txBody>
      <dsp:txXfrm>
        <a:off x="423768" y="31670"/>
        <a:ext cx="7382063" cy="963265"/>
      </dsp:txXfrm>
    </dsp:sp>
    <dsp:sp modelId="{2E755986-4E25-4684-A228-68A8349D5F1C}">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14285A-827F-42A4-8070-FC30330F077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Betsy had offered to help her collate</a:t>
          </a:r>
          <a:endParaRPr lang="en-US" sz="2100" kern="1200" dirty="0"/>
        </a:p>
      </dsp:txBody>
      <dsp:txXfrm>
        <a:off x="1528352" y="1259039"/>
        <a:ext cx="6257489" cy="923287"/>
      </dsp:txXfrm>
    </dsp:sp>
    <dsp:sp modelId="{6E00E9AB-2A43-4FC7-9673-4E48B1511169}">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F8CCB0-3F2D-4878-BF79-FBA05CE12988}">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Barbara had such a tough time with the office printer</a:t>
          </a:r>
          <a:endParaRPr lang="en-US" sz="2100" kern="1200" dirty="0"/>
        </a:p>
      </dsp:txBody>
      <dsp:txXfrm>
        <a:off x="1528352" y="2405027"/>
        <a:ext cx="6257489" cy="923287"/>
      </dsp:txXfrm>
    </dsp:sp>
    <dsp:sp modelId="{39C77441-0526-4885-8482-919F4F432D05}">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49CAFB-F503-4F1D-9E45-F978819DBF0E}">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Sometimes she couldn't wait to retire</a:t>
          </a:r>
          <a:endParaRPr lang="en-US" sz="2100" kern="1200" dirty="0"/>
        </a:p>
      </dsp:txBody>
      <dsp:txXfrm>
        <a:off x="1528352" y="3551015"/>
        <a:ext cx="6257489" cy="923287"/>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6.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F1400C11-C526-475B-A361-1296A8801E91}" type="datetimeFigureOut">
              <a:rPr lang="en-US"/>
              <a:pPr>
                <a:defRPr/>
              </a:pPr>
              <a:t>10/7/2015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1659B2F6-2C50-449E-8FD7-7C207D9679E8}" type="slidenum">
              <a:rPr lang="en-US"/>
              <a:pPr>
                <a:defRPr/>
              </a:pPr>
              <a:t>‹#›</a:t>
            </a:fld>
            <a:endParaRPr lang="en-US" dirty="0"/>
          </a:p>
        </p:txBody>
      </p:sp>
    </p:spTree>
    <p:extLst>
      <p:ext uri="{BB962C8B-B14F-4D97-AF65-F5344CB8AC3E}">
        <p14:creationId xmlns:p14="http://schemas.microsoft.com/office/powerpoint/2010/main" val="37667929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 to the Generation Gaps workshop.  The workplace can present challenges to management in terms of handling the different generations present.  As older workers delay retiring and younger workers are entering the workforce, the work environment has become a patchwork of varying perspectives and experiences, all valuable to say the least.</a:t>
            </a:r>
          </a:p>
          <a:p>
            <a:r>
              <a:rPr lang="en-US" dirty="0" smtClean="0"/>
              <a:t>While having various cultures in one workplace can present communication problems and conflicts, the benefits of such a variety in the workplace outweigh it.  Both the young and older worker has many ideas to offer, which can help the organization thrive in the marketplace.  Learning how to deal with the generation gap at work will help you become a better manager or co-worker.</a:t>
            </a:r>
          </a:p>
          <a:p>
            <a:r>
              <a:rPr lang="en-US" dirty="0" smtClean="0"/>
              <a:t>This workshop will help you understand the various generations present at work and understand what motivates them and how to deal with them on a daily basis.  Before we start learning about the generation gap at work, let us begin our session with an activity that will help us get ready for learning and learn more about each other.</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2</a:t>
            </a:fld>
            <a:endParaRPr lang="en-US" dirty="0"/>
          </a:p>
        </p:txBody>
      </p:sp>
    </p:spTree>
    <p:extLst>
      <p:ext uri="{BB962C8B-B14F-4D97-AF65-F5344CB8AC3E}">
        <p14:creationId xmlns:p14="http://schemas.microsoft.com/office/powerpoint/2010/main" val="138733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Traditionalists are considered hardworking because they grew up during a time when jobs were not abundant.  They are willing to put in long hours and believe that hard work is the way you earn a better position in the company.</a:t>
            </a:r>
          </a:p>
          <a:p>
            <a:pPr eaLnBrk="1" hangingPunct="1"/>
            <a:r>
              <a:rPr lang="en-US" dirty="0" smtClean="0"/>
              <a:t>Traditionalists are loyal to their employers and tend not to move from employer to employer.  They stay where they are if possible.  Furthermore, traditionalists are submissive because they were taught to respect authority.</a:t>
            </a:r>
          </a:p>
          <a:p>
            <a:pPr eaLnBrk="1" hangingPunct="1"/>
            <a:r>
              <a:rPr lang="en-US" dirty="0" smtClean="0"/>
              <a:t>Traditionalists will avoid causing trouble and are good team players.  They are the least likely to initiate conflict at work.  There is also a tendency to resist change.  They value safety, security, consistency, and commitment. </a:t>
            </a: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3A39A78-C304-401A-A163-9C6B7F37B620}" type="slidenum">
              <a:rPr lang="en-US" smtClean="0"/>
              <a:pPr eaLnBrk="1" hangingPunct="1"/>
              <a:t>21</a:t>
            </a:fld>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Today, traditionalists comprise of about five percent of the working population.  Most traditionalists are retired.  Nonetheless, Traditionalists bring a strong work ethic to the job place.  They are dedicated to their employers and value leadership and hierarchy.</a:t>
            </a:r>
          </a:p>
          <a:p>
            <a:pPr eaLnBrk="1" hangingPunct="1"/>
            <a:r>
              <a:rPr lang="en-US" dirty="0" smtClean="0"/>
              <a:t>Characteristics:</a:t>
            </a:r>
          </a:p>
          <a:p>
            <a:pPr eaLnBrk="1" hangingPunct="1"/>
            <a:r>
              <a:rPr lang="en-US" dirty="0" smtClean="0"/>
              <a:t>•	Traditionalists like to be recognized for their hard work.  </a:t>
            </a:r>
          </a:p>
          <a:p>
            <a:pPr eaLnBrk="1" hangingPunct="1"/>
            <a:r>
              <a:rPr lang="en-US" dirty="0" smtClean="0"/>
              <a:t>•	Traditionalists also see work as a team effort and avoid conflict.  </a:t>
            </a:r>
          </a:p>
          <a:p>
            <a:pPr eaLnBrk="1" hangingPunct="1"/>
            <a:r>
              <a:rPr lang="en-US" dirty="0" smtClean="0"/>
              <a:t>•	This group is also technically challenged and they may struggle to learn new technology.  </a:t>
            </a:r>
          </a:p>
          <a:p>
            <a:pPr eaLnBrk="1" hangingPunct="1"/>
            <a:r>
              <a:rPr lang="en-US" dirty="0" smtClean="0"/>
              <a:t>•	They also prefer lecture style training over web-based.  </a:t>
            </a:r>
          </a:p>
          <a:p>
            <a:pPr eaLnBrk="1" hangingPunct="1"/>
            <a:r>
              <a:rPr lang="en-US" dirty="0" smtClean="0"/>
              <a:t>Since traditionalists are near retirement, their zeal for working their way to the top may be less than the other generations.  They tend to be satisfied with their life situation and do not see advancement or achievement as important as the younger generations.  </a:t>
            </a:r>
          </a:p>
          <a:p>
            <a:pPr eaLnBrk="1" hangingPunct="1"/>
            <a:r>
              <a:rPr lang="en-US" dirty="0" smtClean="0"/>
              <a:t>Motivating a traditional employee may be a challenge because of their tenure at work and lack of desire to prove something.  They will usually conform and strive to keep the status quo.</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1C646EE-4172-4E62-9039-07C506058D30}" type="slidenum">
              <a:rPr lang="en-US" smtClean="0"/>
              <a:pPr eaLnBrk="1" hangingPunct="1"/>
              <a:t>22</a:t>
            </a:fld>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Barbara worked diligently at her desk, preparing for the presentation in the morning. Betsy, a younger worker, had offered to help her collate. Betsy said it would make putting together packets easier, but Barbara doubted it would actually take -her- less time. She had such a tough time with the office printer. Sometimes she couldn't wait to retire. Her boss, Fred, stopped by. He said, “Wow. You’ve got a ton of papers there.”</a:t>
            </a:r>
          </a:p>
          <a:p>
            <a:r>
              <a:rPr lang="en-US" dirty="0" smtClean="0"/>
              <a:t>Barbara held back a sigh. Was he going to suggest she collate too? Fred said, “I’ve noticed how hard you’ve been working. I really appreciate all you do here, Barb.” Barbara smiled. After work, she found herself still smiling to herself later about the kind words her boss shared with her, and she found herself really looking forward to the presentation.</a:t>
            </a:r>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23</a:t>
            </a:fld>
            <a:endParaRPr lang="en-US" dirty="0"/>
          </a:p>
        </p:txBody>
      </p:sp>
    </p:spTree>
    <p:extLst>
      <p:ext uri="{BB962C8B-B14F-4D97-AF65-F5344CB8AC3E}">
        <p14:creationId xmlns:p14="http://schemas.microsoft.com/office/powerpoint/2010/main" val="279703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module, you will learn the traits and behaviors of the Baby Boomer generation.  This generation has members that were born between 1946 and 1964.  You are going to learn about their background, character, and working style.  The first thing we are going to learn is the Baby Boomer background.  Let us begin.</a:t>
            </a:r>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34</a:t>
            </a:fld>
            <a:endParaRPr lang="en-US" dirty="0"/>
          </a:p>
        </p:txBody>
      </p:sp>
    </p:spTree>
    <p:extLst>
      <p:ext uri="{BB962C8B-B14F-4D97-AF65-F5344CB8AC3E}">
        <p14:creationId xmlns:p14="http://schemas.microsoft.com/office/powerpoint/2010/main" val="455058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Baby Boomers were the product of post war efforts to absorb soldiers returning home from battle.  The government passed the GI Bill of Rights in 1944, which gave soldiers a means to obtain a home, job and start a family.</a:t>
            </a:r>
          </a:p>
          <a:p>
            <a:pPr eaLnBrk="1" hangingPunct="1"/>
            <a:r>
              <a:rPr lang="en-US" dirty="0" smtClean="0"/>
              <a:t>The result was a boom in childbirths, which is where the title Baby Boomer is derived.  Baby Boomers grew up in an era of prosperity and growth in the United States.  Baby Boomers grew up mostly in suburbs and experienced a similar experience in education and upbringing.</a:t>
            </a:r>
          </a:p>
          <a:p>
            <a:pPr eaLnBrk="1" hangingPunct="1"/>
            <a:r>
              <a:rPr lang="en-US" dirty="0" smtClean="0"/>
              <a:t>Baby Boomers grew up in the year of innocence during the 1950s and seen model lives portrayed on television.  Television was a large component of the Baby Boomers’ upbringing.  As mothers began working outside of the home, Baby Boomers grew up more and more with television.</a:t>
            </a:r>
          </a:p>
          <a:p>
            <a:pPr eaLnBrk="1" hangingPunct="1"/>
            <a:r>
              <a:rPr lang="en-US" dirty="0" smtClean="0"/>
              <a:t>As the Baby Boomers moved through the 1960s, their generation was becoming more defined.  The 1960s brought about social changes like Civil Rights, a different kind of war in Vietnam, and rebellion against established institutions like the Hippy Revolution.  </a:t>
            </a:r>
          </a:p>
          <a:p>
            <a:pPr eaLnBrk="1" hangingPunct="1"/>
            <a:r>
              <a:rPr lang="en-US" dirty="0" smtClean="0"/>
              <a:t>The Baby Boomer generation represents a departure from the traditional and movement towards changes in society, beliefs, and attitudes.</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C2FA928-3CC1-4110-93EC-F620E917FACC}" type="slidenum">
              <a:rPr lang="en-US" smtClean="0"/>
              <a:pPr eaLnBrk="1" hangingPunct="1"/>
              <a:t>35</a:t>
            </a:fld>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Baby Boomers are known to be confident and independent.  They were exposed to a changing world where challenging the established culture was normal.  Baby Boomers are willing to confront others and they will challenge the status quo.</a:t>
            </a:r>
          </a:p>
          <a:p>
            <a:pPr eaLnBrk="1" hangingPunct="1"/>
            <a:r>
              <a:rPr lang="en-US" dirty="0" smtClean="0"/>
              <a:t>Baby Boomers are well educated and are exposed to more financial resources than the past generation.  Baby boomers are hard -working and they define themselves by their careers and professions.  Baby Boomers are disciplined and they mirror some of their parents’ work ethics.</a:t>
            </a:r>
          </a:p>
          <a:p>
            <a:pPr eaLnBrk="1" hangingPunct="1"/>
            <a:r>
              <a:rPr lang="en-US" dirty="0" smtClean="0"/>
              <a:t>Since Baby Boomers know they make up most of the working population, they tend to have more of their generation connect with work, making it more difficult for non-Baby Boomers to affect the organization.  </a:t>
            </a:r>
          </a:p>
          <a:p>
            <a:pPr eaLnBrk="1" hangingPunct="1"/>
            <a:r>
              <a:rPr lang="en-US" dirty="0" smtClean="0"/>
              <a:t>On the other hand, Baby Boomers support change and will advocate for it if they see it being a benefit.</a:t>
            </a: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7432574-BA8A-4DE8-B811-9C7E23DD13AE}" type="slidenum">
              <a:rPr lang="en-US" smtClean="0"/>
              <a:pPr eaLnBrk="1" hangingPunct="1"/>
              <a:t>36</a:t>
            </a:fld>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Baby Boomers are work-centric.  They are hard-working and they are motivated by incentives.  Baby Boomers tend to work long workweeks.  They tend to be workaholics and think that everyone should do the same in order to advance in their careers.</a:t>
            </a:r>
          </a:p>
          <a:p>
            <a:pPr eaLnBrk="1" hangingPunct="1"/>
            <a:r>
              <a:rPr lang="en-US" dirty="0" smtClean="0"/>
              <a:t>Characteristics: </a:t>
            </a:r>
          </a:p>
          <a:p>
            <a:pPr eaLnBrk="1" hangingPunct="1"/>
            <a:r>
              <a:rPr lang="en-US" dirty="0" smtClean="0"/>
              <a:t>•	Baby Boomers are career focused and enjoy achieving at work.  </a:t>
            </a:r>
          </a:p>
          <a:p>
            <a:pPr eaLnBrk="1" hangingPunct="1"/>
            <a:r>
              <a:rPr lang="en-US" dirty="0" smtClean="0"/>
              <a:t>•	They like doing complicated work that makes a difference.  </a:t>
            </a:r>
          </a:p>
          <a:p>
            <a:pPr eaLnBrk="1" hangingPunct="1"/>
            <a:r>
              <a:rPr lang="en-US" dirty="0" smtClean="0"/>
              <a:t>•	Baby Boomers are very competitive and they equate their worth by their status and position at work.</a:t>
            </a:r>
          </a:p>
          <a:p>
            <a:pPr eaLnBrk="1" hangingPunct="1"/>
            <a:r>
              <a:rPr lang="en-US" dirty="0" smtClean="0"/>
              <a:t>•	Baby Boomers are resourceful and look for different ways to win.  </a:t>
            </a:r>
          </a:p>
          <a:p>
            <a:pPr eaLnBrk="1" hangingPunct="1"/>
            <a:r>
              <a:rPr lang="en-US" dirty="0" smtClean="0"/>
              <a:t>•	Baby Boomers do prefer a hierarchal work structure and may find it difficult to work in a flexible environment.  </a:t>
            </a:r>
          </a:p>
          <a:p>
            <a:pPr eaLnBrk="1" hangingPunct="1"/>
            <a:r>
              <a:rPr lang="en-US" dirty="0" smtClean="0"/>
              <a:t>•	Finally, Baby Boomers tend to favor face-to-face interaction instead of remote means like emails, text, etc.</a:t>
            </a: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ED75A3B-485B-4E3F-9E7D-2EE9E78CFAD4}" type="slidenum">
              <a:rPr lang="en-US" smtClean="0"/>
              <a:pPr eaLnBrk="1" hangingPunct="1"/>
              <a:t>37</a:t>
            </a:fld>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David and Patricia had been discussing ways for their company to increase their customer base while also increasing their profits for the quarter. While Justin, a young, new employee, was also in the meeting with them, he hadn’t added much to the conversation.</a:t>
            </a:r>
          </a:p>
          <a:p>
            <a:r>
              <a:rPr lang="en-US" dirty="0" smtClean="0"/>
              <a:t>David said, “Well, we have our list of ideas. I guess this brings our meeting to an end.”</a:t>
            </a:r>
          </a:p>
          <a:p>
            <a:r>
              <a:rPr lang="en-US" dirty="0" smtClean="0"/>
              <a:t>Justin said, “I just had an idea. What about giving discounts to our regular customers, as part of loyalty benefits?”</a:t>
            </a:r>
          </a:p>
          <a:p>
            <a:r>
              <a:rPr lang="en-US" dirty="0" smtClean="0"/>
              <a:t>David thought to himself, ‘That would never work. We tried that five years ago, and profits dropped’. But instead of shooting down the idea, he said, “I’ll add that to the list. It couldn’t hurt to revisit that idea. ”He added, “Thanks for the input, Justin.”</a:t>
            </a:r>
          </a:p>
          <a:p>
            <a:r>
              <a:rPr lang="en-US" dirty="0" smtClean="0"/>
              <a:t>While they never used that idea, it broke the ice, and Justin felt more comfortable adding his thoughts during their meetings.</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38</a:t>
            </a:fld>
            <a:endParaRPr lang="en-US" dirty="0"/>
          </a:p>
        </p:txBody>
      </p:sp>
    </p:spTree>
    <p:extLst>
      <p:ext uri="{BB962C8B-B14F-4D97-AF65-F5344CB8AC3E}">
        <p14:creationId xmlns:p14="http://schemas.microsoft.com/office/powerpoint/2010/main" val="13517264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module discusses the traits and behaviors of Generation X.  This segment of the culture was born between the mid-1960s and the mid to late 1970s.  You are going to learn the following about them:</a:t>
            </a:r>
          </a:p>
          <a:p>
            <a:r>
              <a:rPr lang="en-US" dirty="0" smtClean="0"/>
              <a:t>•	The Gen X background</a:t>
            </a:r>
          </a:p>
          <a:p>
            <a:r>
              <a:rPr lang="en-US" dirty="0" smtClean="0"/>
              <a:t>•	The Gen X character</a:t>
            </a:r>
          </a:p>
          <a:p>
            <a:r>
              <a:rPr lang="en-US" dirty="0" smtClean="0"/>
              <a:t>•	The Gen X working style</a:t>
            </a:r>
          </a:p>
          <a:p>
            <a:r>
              <a:rPr lang="en-US" dirty="0" smtClean="0"/>
              <a:t>Let us begin this module with understanding the Generation X background.</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49</a:t>
            </a:fld>
            <a:endParaRPr lang="en-US" dirty="0"/>
          </a:p>
        </p:txBody>
      </p:sp>
    </p:spTree>
    <p:extLst>
      <p:ext uri="{BB962C8B-B14F-4D97-AF65-F5344CB8AC3E}">
        <p14:creationId xmlns:p14="http://schemas.microsoft.com/office/powerpoint/2010/main" val="18239659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Generation Xers were born between 1965 and 1980.  They are the generation right after the decline of the baby boom of the post war era.  Generation Xers live during a time when the country shifted from manufacturing to servicing.</a:t>
            </a:r>
          </a:p>
          <a:p>
            <a:pPr eaLnBrk="1" hangingPunct="1"/>
            <a:r>
              <a:rPr lang="en-US" dirty="0" smtClean="0"/>
              <a:t>This generation grew up with technology as a part of their lives.  They experienced computers, video games, cell phones, email, etc.  They have seen the evolution of technology and understand its origins.</a:t>
            </a:r>
          </a:p>
          <a:p>
            <a:pPr eaLnBrk="1" hangingPunct="1"/>
            <a:r>
              <a:rPr lang="en-US" dirty="0" smtClean="0"/>
              <a:t>Generation Xers also experienced difficult times in the 1980s and learned to live in tough times.  Finally, Generation Xers were raised in two-income homes or single-parent homes.  These situations forced many Generation Xers to be placed in day care.</a:t>
            </a:r>
          </a:p>
          <a:p>
            <a:pPr eaLnBrk="1" hangingPunct="1"/>
            <a:r>
              <a:rPr lang="en-US" dirty="0" smtClean="0"/>
              <a:t>Their background allowed them to develop new characteristics that went against the Baby Boomers.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9620EE4-30E6-4396-84F5-ABF7B20AA2E7}" type="slidenum">
              <a:rPr lang="en-US" smtClean="0"/>
              <a:pPr eaLnBrk="1" hangingPunct="1"/>
              <a:t>50</a:t>
            </a:fld>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History behind generation gaps</a:t>
            </a:r>
          </a:p>
          <a:p>
            <a:r>
              <a:rPr lang="en-US" dirty="0" smtClean="0"/>
              <a:t>•	What are traditionalists</a:t>
            </a:r>
          </a:p>
          <a:p>
            <a:r>
              <a:rPr lang="en-US" dirty="0" smtClean="0"/>
              <a:t>•	What are baby boomers</a:t>
            </a:r>
          </a:p>
          <a:p>
            <a:r>
              <a:rPr lang="en-US" dirty="0" smtClean="0"/>
              <a:t>•	What are Generation Xers</a:t>
            </a:r>
          </a:p>
          <a:p>
            <a:r>
              <a:rPr lang="en-US" dirty="0" smtClean="0"/>
              <a:t>•	What are Generation Yers</a:t>
            </a:r>
          </a:p>
          <a:p>
            <a:r>
              <a:rPr lang="en-US" dirty="0" smtClean="0"/>
              <a:t>•	Differences between each type of generation</a:t>
            </a:r>
          </a:p>
          <a:p>
            <a:r>
              <a:rPr lang="en-US" dirty="0" smtClean="0"/>
              <a:t>•	Finding common ground among the generations</a:t>
            </a:r>
          </a:p>
          <a:p>
            <a:r>
              <a:rPr lang="en-US" dirty="0" smtClean="0"/>
              <a:t>•	Conflict management</a:t>
            </a:r>
          </a:p>
          <a:p>
            <a:r>
              <a:rPr lang="en-US" dirty="0" smtClean="0"/>
              <a:t>•	Leveraging the benefits of generation gaps at work</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3</a:t>
            </a:fld>
            <a:endParaRPr lang="en-US" dirty="0"/>
          </a:p>
        </p:txBody>
      </p:sp>
    </p:spTree>
    <p:extLst>
      <p:ext uri="{BB962C8B-B14F-4D97-AF65-F5344CB8AC3E}">
        <p14:creationId xmlns:p14="http://schemas.microsoft.com/office/powerpoint/2010/main" val="32639064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Generation Xers are individualistic people and independent.  They are self-sufficient and flexible.  This character trait enables them to changes jobs more frequently than the previous generations.  They usually see this as a way of moving up the corporate latter.</a:t>
            </a:r>
          </a:p>
          <a:p>
            <a:pPr eaLnBrk="1" hangingPunct="1"/>
            <a:r>
              <a:rPr lang="en-US" dirty="0" smtClean="0"/>
              <a:t>This generation is more ethnically diverse and is better educated over their previous generation.  More than half of Generation Xers attended college.  </a:t>
            </a:r>
          </a:p>
          <a:p>
            <a:pPr eaLnBrk="1" hangingPunct="1"/>
            <a:r>
              <a:rPr lang="en-US" dirty="0" smtClean="0"/>
              <a:t>Generation Xers also believe in more balance between their work and home life than the previous generation.  They rather focus on family than work and value jobs that allow flexibility in their schedules to meet the demands of their family.</a:t>
            </a:r>
          </a:p>
          <a:p>
            <a:pPr eaLnBrk="1" hangingPunct="1"/>
            <a:r>
              <a:rPr lang="en-US" dirty="0" smtClean="0"/>
              <a:t>Generation Xers are more willing to try new things because of their technical experience and they welcome new technology into their lives easily and adapt to them quickly.  Generation Xers are also tolerant of other lifestyles and accept this as part of the change in their environment.</a:t>
            </a:r>
          </a:p>
          <a:p>
            <a:pPr eaLnBrk="1" hangingPunct="1"/>
            <a:r>
              <a:rPr lang="en-US" dirty="0" smtClean="0"/>
              <a:t>Generation X’s perspective allows them to foster a more accepting environment at work. </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4007BA5-D318-4DF7-9028-02AA955C61B5}" type="slidenum">
              <a:rPr lang="en-US" smtClean="0"/>
              <a:pPr eaLnBrk="1" hangingPunct="1"/>
              <a:t>51</a:t>
            </a:fld>
            <a:endParaRPr 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Generation Xers enjoy freedom at work.  They crave responsibility and politely reject authority and fixed work schedules.  This generation does not do well in a micro-managed environment.  They will thrive in a workplace where management allows them to complete their tasks without too much supervision.</a:t>
            </a:r>
          </a:p>
          <a:p>
            <a:pPr eaLnBrk="1" hangingPunct="1"/>
            <a:r>
              <a:rPr lang="en-US" dirty="0" smtClean="0"/>
              <a:t>Generation Xers will be the first ones to take advantage of technology and incorporate it into their work.  They see technology as a tool and a way to do things more efficiently.  </a:t>
            </a:r>
          </a:p>
          <a:p>
            <a:pPr eaLnBrk="1" hangingPunct="1"/>
            <a:r>
              <a:rPr lang="en-US" dirty="0" smtClean="0"/>
              <a:t>Generation Xers will look for other employment opportunities if it promises advancement of their career.  They are less committed to their employers than the Baby Boomers.  On the other hand, Generation Xers adapt well to change in their workplace and are key drivers of change.</a:t>
            </a:r>
          </a:p>
          <a:p>
            <a:pPr eaLnBrk="1" hangingPunct="1"/>
            <a:r>
              <a:rPr lang="en-US" dirty="0" smtClean="0"/>
              <a:t>Finally, this generation believes in a healthy balance between work and their personal life.  They also like to have fun at work and believes in a work and play hard ideal.  Generation Xers like a dynamic work environment that challenges them yet support their need for fun and balance between work and home life.</a:t>
            </a:r>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E20272C-E5EF-45BB-97E2-C6FAD1B4F614}" type="slidenum">
              <a:rPr lang="en-US" smtClean="0"/>
              <a:pPr eaLnBrk="1" hangingPunct="1"/>
              <a:t>52</a:t>
            </a:fld>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Deborah sighed as she felt her anxiety level rise. The quarterly meeting was fast approaching, and her superiors wanted to hear that things were running smoothly. She looked over at her employee, Stephanie, a woman in her late 30's.Stephanie kept saying that she was ‘almost done’ the reports, but that had been almost a full twenty-four hours ago.</a:t>
            </a:r>
          </a:p>
          <a:p>
            <a:r>
              <a:rPr lang="en-US" dirty="0" smtClean="0"/>
              <a:t>Deborah walked past Stephanie’s cubicle. She almost said something to Stephanie, but then she stopped herself. She’d never seen Stephanie thrive under micro-management, and Stephanie had agreed to email Deborah the reports by the end of the day. It was barely one ‘o clock.</a:t>
            </a:r>
          </a:p>
          <a:p>
            <a:r>
              <a:rPr lang="en-US" dirty="0" smtClean="0"/>
              <a:t>Deborah returned to her office, sat down, and opened her email. Like magic, there it was. An email with the reports attached, along with a cheerful message asking if Deborah needed anything else.</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53</a:t>
            </a:fld>
            <a:endParaRPr lang="en-US" dirty="0"/>
          </a:p>
        </p:txBody>
      </p:sp>
    </p:spTree>
    <p:extLst>
      <p:ext uri="{BB962C8B-B14F-4D97-AF65-F5344CB8AC3E}">
        <p14:creationId xmlns:p14="http://schemas.microsoft.com/office/powerpoint/2010/main" val="39689956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are going to learn about Generation Y or the millennial generation in this module.  This group was born between 1979 and 1994.  This module will teach you the background, characters and working style of Generation Y.  Let see what Gen Y is.</a:t>
            </a:r>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64</a:t>
            </a:fld>
            <a:endParaRPr lang="en-US" dirty="0"/>
          </a:p>
        </p:txBody>
      </p:sp>
    </p:spTree>
    <p:extLst>
      <p:ext uri="{BB962C8B-B14F-4D97-AF65-F5344CB8AC3E}">
        <p14:creationId xmlns:p14="http://schemas.microsoft.com/office/powerpoint/2010/main" val="42415973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Generation Yers are those born from the mid to late 1970’s through the 1990’s.  The earliest part of this generation is just entering the workplace.  The Generation Y group had technology as a normal part of live and do not know what it is to be without a computer, cell phone or any other electronic device the older generation had to adapt into their lives.</a:t>
            </a:r>
          </a:p>
          <a:p>
            <a:pPr eaLnBrk="1" hangingPunct="1"/>
            <a:r>
              <a:rPr lang="en-US" dirty="0" smtClean="0"/>
              <a:t>This generation can thrive on electronic communication and prefer that than face-to-face conversation.  Generation Y prefers using the Internet as a means of learning and making purchases.  They are exposed to vast amounts of information, music, and media than the older generations.</a:t>
            </a:r>
          </a:p>
          <a:p>
            <a:pPr eaLnBrk="1" hangingPunct="1"/>
            <a:r>
              <a:rPr lang="en-US" dirty="0" smtClean="0"/>
              <a:t>This generation was exposed to more group interactions through playgroups, team sports and other group activities than the previous generation.  This was due in part to their parents’ higher education and success.</a:t>
            </a:r>
          </a:p>
          <a:p>
            <a:pPr eaLnBrk="1" hangingPunct="1"/>
            <a:r>
              <a:rPr lang="en-US" dirty="0" smtClean="0"/>
              <a:t>Finally, this generation is used to getting what they want when they want it.  The speed of technology and information coupled with rapid delivery systems has made this generation expect things to be done faster and better.</a:t>
            </a:r>
          </a:p>
          <a:p>
            <a:pPr eaLnBrk="1" hangingPunct="1"/>
            <a:r>
              <a:rPr lang="en-US" dirty="0" smtClean="0"/>
              <a:t> </a:t>
            </a:r>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7FB7B24-179B-4F1D-BBE0-12B5891430AF}" type="slidenum">
              <a:rPr lang="en-US" smtClean="0"/>
              <a:pPr eaLnBrk="1" hangingPunct="1"/>
              <a:t>65</a:t>
            </a:fld>
            <a:endParaRPr 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Generation Y is prone to communicating via electronic devices and is capable of multi-tasking while carrying a text messaging conversation.  This generation relies on technology to do their jobs and expect to have the resources available when they are at work.</a:t>
            </a:r>
          </a:p>
          <a:p>
            <a:pPr eaLnBrk="1" hangingPunct="1"/>
            <a:r>
              <a:rPr lang="en-US" dirty="0" smtClean="0"/>
              <a:t>Generation Y is family-centric and value family over work.  This generation looks for flexible schedules at work and a balance between work and life.  They are willing to take less pay for this benefit.  </a:t>
            </a:r>
          </a:p>
          <a:p>
            <a:pPr eaLnBrk="1" hangingPunct="1"/>
            <a:r>
              <a:rPr lang="en-US" dirty="0" smtClean="0"/>
              <a:t>This generation is achievement-oriented and is confident.  Generation Y will question authority without fear and challenge ideas and motives.  Generation Y enjoys meaningful work and are ready to keep on learning new ideas and things.</a:t>
            </a:r>
          </a:p>
          <a:p>
            <a:pPr eaLnBrk="1" hangingPunct="1"/>
            <a:r>
              <a:rPr lang="en-US" dirty="0" smtClean="0"/>
              <a:t>Generation Y works well in a team environment.  They seek positive reinforcement from others and believe no one should be left behind.  They rather slow the process down in order to give a teammate the opportunity to catch up.  </a:t>
            </a:r>
          </a:p>
          <a:p>
            <a:pPr eaLnBrk="1" hangingPunct="1"/>
            <a:r>
              <a:rPr lang="en-US" dirty="0" smtClean="0"/>
              <a:t>Finally, the Generation Y group appreciates feedback and being kept updated on the latest developments.  They do require periodic recognition and praise for their work. </a:t>
            </a:r>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467274A-ECAE-4C4D-A068-6E16D9B10720}" type="slidenum">
              <a:rPr lang="en-US" smtClean="0"/>
              <a:pPr eaLnBrk="1" hangingPunct="1"/>
              <a:t>66</a:t>
            </a:fld>
            <a:endParaRPr lang="en-US"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Generation Y’s working style is vastly different from those of the previous generation.  This generation is motivated by benefits that give them the ability to have flexible schedules.  They are less motivated monetarily.  </a:t>
            </a:r>
          </a:p>
          <a:p>
            <a:pPr eaLnBrk="1" hangingPunct="1"/>
            <a:r>
              <a:rPr lang="en-US" dirty="0" smtClean="0"/>
              <a:t>They are not happy with long working hours and this may send the message that they do not care about work or are lacking discipline.  Family is first for Generation Y and they will push back on work that crosses this boundary.</a:t>
            </a:r>
          </a:p>
          <a:p>
            <a:pPr eaLnBrk="1" hangingPunct="1"/>
            <a:r>
              <a:rPr lang="en-US" dirty="0" smtClean="0"/>
              <a:t>This generation does expect a lot from their employer in terms of new challenges and the opportunity to achieve things.  Generation Y does see promotions and climbing the corporate ladder as a way to demonstrate their worth.</a:t>
            </a:r>
          </a:p>
          <a:p>
            <a:pPr eaLnBrk="1" hangingPunct="1"/>
            <a:r>
              <a:rPr lang="en-US" dirty="0" smtClean="0"/>
              <a:t>Generation Y is loyal to their employer and seeks to be included in important activities at work.  They will call attention to themselves by suggesting bold ideas and challenging the status quo.  However, they do become concerned with what others think about them and need affirmation every so often.  </a:t>
            </a:r>
          </a:p>
          <a:p>
            <a:pPr eaLnBrk="1" hangingPunct="1"/>
            <a:r>
              <a:rPr lang="en-US" dirty="0" smtClean="0"/>
              <a:t>Since this generation is relatively young in the workplace, there is a need for mentoring.  They see this as normal and expect it from their leaders.  The like guidance and development when it comes to their careers.</a:t>
            </a:r>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2521BC4-9B42-4C22-A917-38F0B423BA4F}" type="slidenum">
              <a:rPr lang="en-US" smtClean="0"/>
              <a:pPr eaLnBrk="1" hangingPunct="1"/>
              <a:t>67</a:t>
            </a:fld>
            <a:endParaRPr lang="en-US"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Hector smiled at Chelsea, a young woman in her early 20s.This was their second interview, and he was hoping that Chelsea would choose to work for their organization. Chelsea had been honest and let him know that she had received offers from other employers.</a:t>
            </a:r>
          </a:p>
          <a:p>
            <a:r>
              <a:rPr lang="en-US" dirty="0" smtClean="0"/>
              <a:t>Hector said, “Are there any other questions you’d like to ask me, Chelsea?”</a:t>
            </a:r>
          </a:p>
          <a:p>
            <a:r>
              <a:rPr lang="en-US" dirty="0" smtClean="0"/>
              <a:t>Chelsea asked, “I can’t think of any. Is there anything else I should know about your organization before I leave today?”</a:t>
            </a:r>
          </a:p>
          <a:p>
            <a:r>
              <a:rPr lang="en-US" dirty="0" smtClean="0"/>
              <a:t>Hector remembered that workers her age valued benefits and family life over long working hours at the office. “Have I told you about our generous benefits package and vacation time allotted to workers?”</a:t>
            </a:r>
          </a:p>
          <a:p>
            <a:r>
              <a:rPr lang="en-US" dirty="0" smtClean="0"/>
              <a:t>Hector went over the benefits for working at their office, focusing on how his company respected employees’ work-life balance. She later accepted the job for many reasons, but told him their benefits had been the deciding factor for her.</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68</a:t>
            </a:fld>
            <a:endParaRPr lang="en-US" dirty="0"/>
          </a:p>
        </p:txBody>
      </p:sp>
    </p:spTree>
    <p:extLst>
      <p:ext uri="{BB962C8B-B14F-4D97-AF65-F5344CB8AC3E}">
        <p14:creationId xmlns:p14="http://schemas.microsoft.com/office/powerpoint/2010/main" val="38512298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you have a better understanding of each generation found in the workplace, let us take a moment to compare the differences.  In this module, you will learn the differences between the generation gaps on the following topics:</a:t>
            </a:r>
          </a:p>
          <a:p>
            <a:r>
              <a:rPr lang="en-US" dirty="0" smtClean="0"/>
              <a:t>•	Background</a:t>
            </a:r>
          </a:p>
          <a:p>
            <a:r>
              <a:rPr lang="en-US" dirty="0" smtClean="0"/>
              <a:t>•	Attitude</a:t>
            </a:r>
          </a:p>
          <a:p>
            <a:r>
              <a:rPr lang="en-US" dirty="0" smtClean="0"/>
              <a:t>•	Working style</a:t>
            </a:r>
          </a:p>
          <a:p>
            <a:r>
              <a:rPr lang="en-US" dirty="0" smtClean="0"/>
              <a:t>•	Life experience</a:t>
            </a:r>
          </a:p>
          <a:p>
            <a:r>
              <a:rPr lang="en-US" dirty="0" smtClean="0"/>
              <a:t>First, we are going learn about the differences the generations have in terms of their background.</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79</a:t>
            </a:fld>
            <a:endParaRPr lang="en-US" dirty="0"/>
          </a:p>
        </p:txBody>
      </p:sp>
    </p:spTree>
    <p:extLst>
      <p:ext uri="{BB962C8B-B14F-4D97-AF65-F5344CB8AC3E}">
        <p14:creationId xmlns:p14="http://schemas.microsoft.com/office/powerpoint/2010/main" val="7439383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eaLnBrk="1" hangingPunct="1">
              <a:defRPr/>
            </a:pPr>
            <a:r>
              <a:rPr lang="en-US" dirty="0" smtClean="0"/>
              <a:t>The background differences among the four generations are the main factor in the formation of their attitudes and values.</a:t>
            </a:r>
          </a:p>
          <a:p>
            <a:pPr eaLnBrk="1" hangingPunct="1">
              <a:defRPr/>
            </a:pPr>
            <a:r>
              <a:rPr lang="en-US" dirty="0" smtClean="0"/>
              <a:t>Effects of technology: The use and understanding of technology is a main difference among the generations.  The Traditionalist had very little exposure and need for computers and other devices that we take for granted today.  Even some Baby Boomers may struggle with technology.  They tend to use it only as needed, and usually only at work.  On the other hand, Generation X and Y grew up with technology and they use it more as a part of daily life.  Technology changed the way humans communicate and process data.  The use or nonuse of technology creates a gap that could be seen by a generation as either an advantage or disadvantage.  </a:t>
            </a:r>
          </a:p>
          <a:p>
            <a:pPr eaLnBrk="1" hangingPunct="1">
              <a:defRPr/>
            </a:pPr>
            <a:r>
              <a:rPr lang="en-US" dirty="0" smtClean="0"/>
              <a:t>For example, a Generation X or Y could become easily frustrated with their older generation counterpart when they struggle with technological issues they see as easy.</a:t>
            </a:r>
          </a:p>
          <a:p>
            <a:pPr eaLnBrk="1" hangingPunct="1">
              <a:defRPr/>
            </a:pPr>
            <a:r>
              <a:rPr lang="en-US" dirty="0" smtClean="0"/>
              <a:t>Effects of media: Media has boomed over the last 20 years.  Television, computers, Internet, and smart phones have increased the amount and availability of entertainment programming.  Many Generation X and Y's were raised with media as a large part of their diet.  On the other hand, the older generations relied on human interaction for their daily entertainment.  This affects how the generations interact with each other.  </a:t>
            </a:r>
          </a:p>
          <a:p>
            <a:pPr eaLnBrk="1" hangingPunct="1">
              <a:defRPr/>
            </a:pPr>
            <a:r>
              <a:rPr lang="en-US" dirty="0" smtClean="0"/>
              <a:t>For example, an older generation may prefer to speak with a coworker face-to-face, but the younger would rather text or instant message their conversation.  </a:t>
            </a:r>
          </a:p>
          <a:p>
            <a:pPr eaLnBrk="1" hangingPunct="1">
              <a:defRPr/>
            </a:pPr>
            <a:r>
              <a:rPr lang="en-US" dirty="0" smtClean="0"/>
              <a:t>Finally, social events like war and culture revolutions distinguish a generation’s background.  Traditionalist lived through many years of war and it became a real part of their lives.  Baby Boomers experienced the Hippie revolution of the 1960s, which opened the door to changes in our society.  Generation X and Y's enjoy the benefits of the changes but they have not lived through such dramatic social events. </a:t>
            </a:r>
            <a:endParaRPr lang="en-US"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6C4F453-6C03-40B3-964A-297A6F2E6AFB}" type="slidenum">
              <a:rPr lang="en-US" smtClean="0"/>
              <a:pPr eaLnBrk="1" hangingPunct="1"/>
              <a:t>80</a:t>
            </a:fld>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term generation gap is a term used to describe the different values and attitudes between one generation and another.  This term is typically used to describe the gap between parents and their children.  </a:t>
            </a:r>
          </a:p>
          <a:p>
            <a:r>
              <a:rPr lang="en-US" dirty="0" smtClean="0"/>
              <a:t>Since the 1960’s, the term generation gap has also been used to describe the clash one age group has with another in various settings.  The workplace is such an environment where different generations must intermingle and deal with each other’s way of thinking.</a:t>
            </a:r>
          </a:p>
          <a:p>
            <a:r>
              <a:rPr lang="en-US" dirty="0" smtClean="0"/>
              <a:t>This module will discuss the following topics as it relates to the generation gap in the workplace:</a:t>
            </a:r>
          </a:p>
          <a:p>
            <a:r>
              <a:rPr lang="en-US" dirty="0" smtClean="0"/>
              <a:t>•	What generations exist in the workplace</a:t>
            </a:r>
          </a:p>
          <a:p>
            <a:r>
              <a:rPr lang="en-US" dirty="0" smtClean="0"/>
              <a:t>•	What defines a generation</a:t>
            </a:r>
          </a:p>
          <a:p>
            <a:r>
              <a:rPr lang="en-US" dirty="0" smtClean="0"/>
              <a:t>•	What this means in our workplace</a:t>
            </a:r>
          </a:p>
          <a:p>
            <a:r>
              <a:rPr lang="en-US" dirty="0" smtClean="0"/>
              <a:t>Let us begin by understanding what generations exist in the workplace.</a:t>
            </a:r>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4</a:t>
            </a:fld>
            <a:endParaRPr lang="en-US" dirty="0"/>
          </a:p>
        </p:txBody>
      </p:sp>
    </p:spTree>
    <p:extLst>
      <p:ext uri="{BB962C8B-B14F-4D97-AF65-F5344CB8AC3E}">
        <p14:creationId xmlns:p14="http://schemas.microsoft.com/office/powerpoint/2010/main" val="195199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hangingPunct="1">
              <a:defRPr/>
            </a:pPr>
            <a:r>
              <a:rPr lang="en-US" dirty="0" smtClean="0"/>
              <a:t>Attitudes among the generations are different.  This has to do with their background and the way each generation interacts with other humans during their time.  </a:t>
            </a:r>
          </a:p>
          <a:p>
            <a:pPr eaLnBrk="1" hangingPunct="1">
              <a:defRPr/>
            </a:pPr>
            <a:r>
              <a:rPr lang="en-US" dirty="0" smtClean="0"/>
              <a:t>Attitude towards authority: As the generations progressed, their attitude towards authority is one that will challenge them.  The older generation was taught to revere authority due to the military presence in the culture during wartime.  As the decades passed, the generations rebelled and eventually created an attitude of challenging the status quo in the younger generation.  </a:t>
            </a:r>
          </a:p>
          <a:p>
            <a:pPr eaLnBrk="1" hangingPunct="1">
              <a:defRPr/>
            </a:pPr>
            <a:r>
              <a:rPr lang="en-US" dirty="0" smtClean="0"/>
              <a:t>Attitude towards individuality: The younger generations were brought up during a time where most parents worked outside the home leaving them in day cares.  This environment taught the younger generation to be independent and self-sufficient.  The older generation seeks to work with groups and think of others over themselves.  </a:t>
            </a:r>
          </a:p>
          <a:p>
            <a:pPr eaLnBrk="1" hangingPunct="1">
              <a:defRPr/>
            </a:pPr>
            <a:r>
              <a:rPr lang="en-US" dirty="0" smtClean="0"/>
              <a:t>Loyalty to their employers: The older generation is more likely to stay with one employer their entire life, if that is possible.  This tendency was brought on by living through difficult times.  The older generation believes that devoting themselves to their job will bring rewards.  The younger generations are not as loyal.  They see changing employers as opportunities to advance their careers by themselves—again this is an individualistic perspective of the younger generation.</a:t>
            </a:r>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9809F8F-50B7-447A-A136-EC481FB47DB4}" type="slidenum">
              <a:rPr lang="en-US" smtClean="0"/>
              <a:pPr eaLnBrk="1" hangingPunct="1"/>
              <a:t>81</a:t>
            </a:fld>
            <a:endParaRPr lang="en-US"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hangingPunct="1">
              <a:defRPr/>
            </a:pPr>
            <a:r>
              <a:rPr lang="en-US" dirty="0" smtClean="0"/>
              <a:t>As we learn about the background and attitudes of the generations, we see a pattern that moves the focus from a group to individual perspective.  This is true of the working styles between the older and younger generation.</a:t>
            </a:r>
          </a:p>
          <a:p>
            <a:pPr eaLnBrk="1" hangingPunct="1">
              <a:defRPr/>
            </a:pPr>
            <a:r>
              <a:rPr lang="en-US" dirty="0" smtClean="0"/>
              <a:t>Flexible hours: The younger generation values flexibility in the workday to attend to personal things.  They value their family life over their work life and seek to find employers that will provide working arrangements that will allow them to work and manage their family life.  The older generation value hard work and see a clear separation of work and their family life.  They value their jobs and see the work hours as a fixed part of their day.</a:t>
            </a:r>
          </a:p>
          <a:p>
            <a:pPr eaLnBrk="1" hangingPunct="1">
              <a:defRPr/>
            </a:pPr>
            <a:r>
              <a:rPr lang="en-US" dirty="0" smtClean="0"/>
              <a:t>Challenge the status quo: The younger generation sees it as a benefit to challenge other thinking and is quick to present their point of view.  The older generation is more submissive and sees challenging the status quo as disrespecting the authority.  Challenging the status quo could cause tension between the older and younger generation.</a:t>
            </a:r>
          </a:p>
          <a:p>
            <a:pPr eaLnBrk="1" hangingPunct="1">
              <a:defRPr/>
            </a:pPr>
            <a:r>
              <a:rPr lang="en-US" dirty="0" smtClean="0"/>
              <a:t>Motivation: What motivates each generation varies greatly.  The older generation values a stable work environment where conformity is valued.  The younger generation is motivated by achievement and they will create an environment of competition, which may be threatening to the older generation. </a:t>
            </a:r>
            <a:endParaRPr lang="en-US"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849DE59-3E22-47BF-8EF5-A31968590690}" type="slidenum">
              <a:rPr lang="en-US" smtClean="0"/>
              <a:pPr eaLnBrk="1" hangingPunct="1"/>
              <a:t>82</a:t>
            </a:fld>
            <a:endParaRPr lang="en-US"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hangingPunct="1">
              <a:defRPr/>
            </a:pPr>
            <a:r>
              <a:rPr lang="en-US" dirty="0" smtClean="0"/>
              <a:t>Life experience is another area where the generations vary.  These activities represent unique experiences for that generation.  </a:t>
            </a:r>
          </a:p>
          <a:p>
            <a:pPr eaLnBrk="1" hangingPunct="1">
              <a:defRPr/>
            </a:pPr>
            <a:r>
              <a:rPr lang="en-US" b="1" dirty="0" smtClean="0"/>
              <a:t>Hard</a:t>
            </a:r>
            <a:r>
              <a:rPr lang="en-US" cap="small" dirty="0" smtClean="0"/>
              <a:t> </a:t>
            </a:r>
            <a:r>
              <a:rPr lang="en-US" b="1" dirty="0" smtClean="0"/>
              <a:t>times: </a:t>
            </a:r>
            <a:r>
              <a:rPr lang="en-US" dirty="0" smtClean="0"/>
              <a:t>The older generations experienced harder times and lived without for long periods.  This taught them the value of having the basics like food and clothes.  Baby Boomers know what it is to fight for civil rights and protest against the government.  The younger generation did see economic hard times, but where sheltered by their parents, diminishing the effects.  </a:t>
            </a:r>
          </a:p>
          <a:p>
            <a:pPr eaLnBrk="1" hangingPunct="1">
              <a:defRPr/>
            </a:pPr>
            <a:r>
              <a:rPr lang="en-US" b="1" dirty="0" smtClean="0"/>
              <a:t>Entertainment: </a:t>
            </a:r>
            <a:r>
              <a:rPr lang="en-US" dirty="0" smtClean="0"/>
              <a:t>The older generation experienced entertainment as traditional events like the movies and non-technical activities.  The younger generation grew up with video games, 4D rides at amusement parks and other activities that are designed to stir the senses.  Reading books and doing manual things are appreciated by the older generation, but may be seen as boring activities for the younger generation.</a:t>
            </a:r>
          </a:p>
          <a:p>
            <a:pPr eaLnBrk="1" hangingPunct="1">
              <a:defRPr/>
            </a:pPr>
            <a:r>
              <a:rPr lang="en-US" b="1" dirty="0" smtClean="0"/>
              <a:t>Technology: </a:t>
            </a:r>
            <a:r>
              <a:rPr lang="en-US" dirty="0" smtClean="0"/>
              <a:t>The younger generation experienced technology as a way of life.  Generation X had technology grow into their lives and Generation Y never did without it.  The older generation was slow to adapt and use technology as a social tool.  The advent of social networks and electronic communication gave the younger generation exposure to more detailed information about each other than the older generation.</a:t>
            </a:r>
          </a:p>
          <a:p>
            <a:pPr eaLnBrk="1" hangingPunct="1">
              <a:defRPr/>
            </a:pPr>
            <a:endParaRPr 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0C765D6-9C7D-46C3-8EE3-B9727468B512}" type="slidenum">
              <a:rPr lang="en-US" smtClean="0"/>
              <a:pPr eaLnBrk="1" hangingPunct="1"/>
              <a:t>83</a:t>
            </a:fld>
            <a:endParaRPr lang="en-US"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 rushed to his meeting. He looked at his watch and realized that he only had five minutes to spare. On the way to the meeting room, he overheard someone speaking in frustrated tones under their breath. Chris realized that Shirley, a shift supervisor in her late ‘60s, was at her computer, having a difficult time. Chris bet it had something to do with the new electronic documentation system that started three weeks ago.</a:t>
            </a:r>
          </a:p>
          <a:p>
            <a:r>
              <a:rPr lang="en-US" dirty="0" smtClean="0"/>
              <a:t>Chris didn’t have time to help her at the moment. He got to his meeting on time, but afterwards, he stopped to talk to his boss, Frances. </a:t>
            </a:r>
            <a:r>
              <a:rPr lang="en-US" smtClean="0"/>
              <a:t>He suggested that they spearhead a committee to help with questions about technology and to give guidance to employees that might have trouble with the new system.</a:t>
            </a:r>
          </a:p>
          <a:p>
            <a:endParaRPr lang="en-US"/>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84</a:t>
            </a:fld>
            <a:endParaRPr lang="en-US" dirty="0"/>
          </a:p>
        </p:txBody>
      </p:sp>
    </p:spTree>
    <p:extLst>
      <p:ext uri="{BB962C8B-B14F-4D97-AF65-F5344CB8AC3E}">
        <p14:creationId xmlns:p14="http://schemas.microsoft.com/office/powerpoint/2010/main" val="37029897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order to be successful bridging the gap across the generations, you must find common ground that enables you to close the gap and effectively reach your opposing generation.  In this module, you will learn the following:</a:t>
            </a:r>
          </a:p>
          <a:p>
            <a:r>
              <a:rPr lang="en-US" dirty="0" smtClean="0"/>
              <a:t>•	Adopting a communication style</a:t>
            </a:r>
          </a:p>
          <a:p>
            <a:r>
              <a:rPr lang="en-US" dirty="0" smtClean="0"/>
              <a:t>•	Creating an affinity group</a:t>
            </a:r>
          </a:p>
          <a:p>
            <a:r>
              <a:rPr lang="en-US" dirty="0" smtClean="0"/>
              <a:t>•	Sharing knowledge</a:t>
            </a:r>
          </a:p>
          <a:p>
            <a:r>
              <a:rPr lang="en-US" dirty="0" smtClean="0"/>
              <a:t>Let us see how adopting a communication style helps you find common ground. </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95</a:t>
            </a:fld>
            <a:endParaRPr lang="en-US" dirty="0"/>
          </a:p>
        </p:txBody>
      </p:sp>
    </p:spTree>
    <p:extLst>
      <p:ext uri="{BB962C8B-B14F-4D97-AF65-F5344CB8AC3E}">
        <p14:creationId xmlns:p14="http://schemas.microsoft.com/office/powerpoint/2010/main" val="4769773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Being sensitive to the way you communicate will help you bridge the generation gap at work.  Understanding that the older generation prefers face-to-face communication and the younger prefer electronic methods should give you a base to form a flexible communication style that reaches all generations at work.</a:t>
            </a:r>
          </a:p>
          <a:p>
            <a:pPr eaLnBrk="1" hangingPunct="1"/>
            <a:r>
              <a:rPr lang="en-US" dirty="0" smtClean="0"/>
              <a:t>Here is an easy way to adopt your communication style.  Use the </a:t>
            </a:r>
            <a:r>
              <a:rPr lang="en-US" b="1" dirty="0" smtClean="0"/>
              <a:t>TAP</a:t>
            </a:r>
            <a:r>
              <a:rPr lang="en-US" dirty="0" smtClean="0"/>
              <a:t> method for communicating.  You will have to think a little before you communicate to someone, but the investment is well worth it.  </a:t>
            </a:r>
            <a:r>
              <a:rPr lang="en-US" b="1" dirty="0" smtClean="0"/>
              <a:t>TAP</a:t>
            </a:r>
            <a:r>
              <a:rPr lang="en-US" dirty="0" smtClean="0"/>
              <a:t> stands for the following components:</a:t>
            </a:r>
          </a:p>
          <a:p>
            <a:pPr eaLnBrk="1" hangingPunct="1"/>
            <a:r>
              <a:rPr lang="en-US" b="1" dirty="0" smtClean="0"/>
              <a:t>To-the-Point: </a:t>
            </a:r>
            <a:r>
              <a:rPr lang="en-US" dirty="0" smtClean="0"/>
              <a:t>Make your communication brief and succinct.  The older generation will appreciate the clarity and the younger generation will appreciate the brevity.  </a:t>
            </a:r>
          </a:p>
          <a:p>
            <a:pPr eaLnBrk="1" hangingPunct="1"/>
            <a:r>
              <a:rPr lang="en-US" b="1" dirty="0" smtClean="0"/>
              <a:t>Adapt: </a:t>
            </a:r>
            <a:r>
              <a:rPr lang="en-US" dirty="0" smtClean="0"/>
              <a:t>Change the method of communication for your audience.  If you are going to engage an older worker, make the effort to either call them or better yet, see them in person.  They will feel respected and valued.  For the younger generation, use email or instant messaging, etc. to reach them.  They will feel independent and not micro managed.  </a:t>
            </a:r>
          </a:p>
          <a:p>
            <a:pPr eaLnBrk="1" hangingPunct="1"/>
            <a:r>
              <a:rPr lang="en-US" dirty="0" smtClean="0"/>
              <a:t>If you need to address the entire group, younger and older, in an email, make yourself available for follow-up by telling the group to reply, call or see you in person if they have questions.  </a:t>
            </a:r>
          </a:p>
          <a:p>
            <a:pPr eaLnBrk="1" hangingPunct="1"/>
            <a:r>
              <a:rPr lang="en-US" b="1" dirty="0" smtClean="0"/>
              <a:t>Professional: </a:t>
            </a:r>
            <a:r>
              <a:rPr lang="en-US" dirty="0" smtClean="0"/>
              <a:t>When in doubt, communicate professionally.  Avoid jargon and text abbreviations in your communication.  Use salutations and close your communication properly.  You will show the older generation that you respect them and set the example for the younger generation on how to communicate professionally.  </a:t>
            </a:r>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C91FD82-AA71-4487-8B61-90382FC38BF0}" type="slidenum">
              <a:rPr lang="en-US" smtClean="0"/>
              <a:pPr eaLnBrk="1" hangingPunct="1"/>
              <a:t>96</a:t>
            </a:fld>
            <a:endParaRPr lang="en-US"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Affinity groups are groups of people sharing common interests.  You can create such groups at work that give different generations a chance to work with each other with an activity, which is not directly work related.  </a:t>
            </a:r>
          </a:p>
          <a:p>
            <a:pPr eaLnBrk="1" hangingPunct="1"/>
            <a:r>
              <a:rPr lang="en-US" dirty="0" smtClean="0"/>
              <a:t>These groups provide a way for the generations to learn more about each other’s interests and values.  You can create several affinity groups, promoting cohesion among the various generations.  Affinity groups are usually non-hierarchical.  They are typically small and do not require centralization.  </a:t>
            </a:r>
          </a:p>
          <a:p>
            <a:pPr eaLnBrk="1" hangingPunct="1"/>
            <a:r>
              <a:rPr lang="en-US" dirty="0" smtClean="0"/>
              <a:t>Affinity groups could tend to become closed.  That is why allowing groups that focus on non-polarized topics are the best way to introduce affinity groups in your workplace.  </a:t>
            </a:r>
          </a:p>
          <a:p>
            <a:pPr eaLnBrk="1" hangingPunct="1"/>
            <a:r>
              <a:rPr lang="en-US" dirty="0" smtClean="0"/>
              <a:t>Here are some groups to consider:</a:t>
            </a:r>
          </a:p>
          <a:p>
            <a:pPr eaLnBrk="1" hangingPunct="1"/>
            <a:r>
              <a:rPr lang="en-US" dirty="0" smtClean="0"/>
              <a:t>Work newsletter group</a:t>
            </a:r>
          </a:p>
          <a:p>
            <a:pPr eaLnBrk="1" hangingPunct="1"/>
            <a:r>
              <a:rPr lang="en-US" dirty="0" smtClean="0"/>
              <a:t>Professional book club</a:t>
            </a:r>
          </a:p>
          <a:p>
            <a:pPr eaLnBrk="1" hangingPunct="1"/>
            <a:r>
              <a:rPr lang="en-US" dirty="0" smtClean="0"/>
              <a:t>Recycling task force</a:t>
            </a:r>
          </a:p>
          <a:p>
            <a:pPr eaLnBrk="1" hangingPunct="1"/>
            <a:r>
              <a:rPr lang="en-US" dirty="0" smtClean="0"/>
              <a:t>Community service group</a:t>
            </a:r>
          </a:p>
          <a:p>
            <a:pPr eaLnBrk="1" hangingPunct="1"/>
            <a:r>
              <a:rPr lang="en-US" dirty="0" smtClean="0"/>
              <a:t>Improving work morale group</a:t>
            </a:r>
          </a:p>
          <a:p>
            <a:pPr eaLnBrk="1" hangingPunct="1"/>
            <a:r>
              <a:rPr lang="en-US" dirty="0" smtClean="0"/>
              <a:t>Work safety group</a:t>
            </a:r>
          </a:p>
          <a:p>
            <a:pPr eaLnBrk="1" hangingPunct="1"/>
            <a:r>
              <a:rPr lang="en-US" dirty="0" smtClean="0"/>
              <a:t>Speech club group</a:t>
            </a:r>
          </a:p>
          <a:p>
            <a:pPr eaLnBrk="1" hangingPunct="1"/>
            <a:endParaRPr lang="en-US" dirty="0" smtClean="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C3DE176-4EF0-47F6-BAE2-AA9F9CDC90CA}" type="slidenum">
              <a:rPr lang="en-US" smtClean="0"/>
              <a:pPr eaLnBrk="1" hangingPunct="1"/>
              <a:t>97</a:t>
            </a:fld>
            <a:endParaRPr lang="en-US"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hangingPunct="1">
              <a:defRPr/>
            </a:pPr>
            <a:r>
              <a:rPr lang="en-US" dirty="0" smtClean="0"/>
              <a:t>The lack of knowledge could breed fear between generations or lead to misinterpretations.  Sharing knowledge helps to break down barriers and create an understanding and collaborative environment.  There are many ways knowledge can be shared.  </a:t>
            </a:r>
          </a:p>
          <a:p>
            <a:pPr eaLnBrk="1" hangingPunct="1">
              <a:defRPr/>
            </a:pPr>
            <a:r>
              <a:rPr lang="en-US" dirty="0" smtClean="0"/>
              <a:t>Here are some ways to</a:t>
            </a:r>
            <a:r>
              <a:rPr lang="en-US" b="1" cap="small" dirty="0" smtClean="0"/>
              <a:t> </a:t>
            </a:r>
            <a:r>
              <a:rPr lang="en-US" dirty="0" smtClean="0"/>
              <a:t>share knowledge</a:t>
            </a:r>
            <a:r>
              <a:rPr lang="en-US" b="1" cap="small" dirty="0" smtClean="0"/>
              <a:t> </a:t>
            </a:r>
            <a:r>
              <a:rPr lang="en-US" dirty="0" smtClean="0"/>
              <a:t>at work:</a:t>
            </a:r>
          </a:p>
          <a:p>
            <a:pPr eaLnBrk="1" hangingPunct="1">
              <a:defRPr/>
            </a:pPr>
            <a:r>
              <a:rPr lang="en-US" dirty="0" smtClean="0"/>
              <a:t>You can set up a blog where a topic is introduced and then the team can submit comments.  Blogs provide a safe and open structure to hold discussions.  If you use a blog, be sure to set up clear rules of what and how to share.  You want to avoid sensitive topics for discussions.  This can undermine the sharing process.</a:t>
            </a:r>
          </a:p>
          <a:p>
            <a:pPr eaLnBrk="1" hangingPunct="1">
              <a:defRPr/>
            </a:pPr>
            <a:r>
              <a:rPr lang="en-US" dirty="0" smtClean="0"/>
              <a:t>Form focus groups to resolve an issue or generate new ideas.  Focus groups containing various generations is a great way to get different perspectives from your diverse work group.  Read up on how to facilitate meetings so you can better manage the dynamics in such a meeting.</a:t>
            </a:r>
          </a:p>
          <a:p>
            <a:pPr eaLnBrk="1" hangingPunct="1">
              <a:defRPr/>
            </a:pPr>
            <a:r>
              <a:rPr lang="en-US" dirty="0" smtClean="0"/>
              <a:t>Create a newsletter where employees get to share their thoughts in an interview.  This can be a creative way of sharing knowledge.</a:t>
            </a:r>
          </a:p>
          <a:p>
            <a:pPr eaLnBrk="1" hangingPunct="1">
              <a:defRPr/>
            </a:pPr>
            <a:r>
              <a:rPr lang="en-US" dirty="0" smtClean="0"/>
              <a:t>Place an ideas box where employees can submit ideas for review by you team.  This can be a real box or an electronic version via email or other form of communication.  </a:t>
            </a:r>
          </a:p>
          <a:p>
            <a:pPr eaLnBrk="1" hangingPunct="1">
              <a:defRPr/>
            </a:pPr>
            <a:endParaRPr lang="en-US"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7A8CED4-B369-4F1F-80CD-B219F97D2083}" type="slidenum">
              <a:rPr lang="en-US" smtClean="0"/>
              <a:pPr eaLnBrk="1" hangingPunct="1"/>
              <a:t>98</a:t>
            </a:fld>
            <a:endParaRPr lang="en-US"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Melissa sat down at her computer, and she noticed an email from her co-worker, Greg. Greg was an employee who had been with the company for twenty-five years. He had expressed frustration with email, but lately Greg was reaching out to employees using the computer, instead of just face-to-face contact. She emailed him back, remembering the TAP method for communicating:</a:t>
            </a:r>
          </a:p>
          <a:p>
            <a:r>
              <a:rPr lang="en-US" dirty="0" smtClean="0"/>
              <a:t>Hi Greg,</a:t>
            </a:r>
          </a:p>
          <a:p>
            <a:r>
              <a:rPr lang="en-US" dirty="0" smtClean="0"/>
              <a:t>Thank you for emailing me so quickly. I will address the issue by contacting support services within the next twenty-four hours. If you have any other thoughts or concerns, please let me know.</a:t>
            </a:r>
          </a:p>
          <a:p>
            <a:r>
              <a:rPr lang="en-US" dirty="0" smtClean="0"/>
              <a:t>All the Best,</a:t>
            </a:r>
          </a:p>
          <a:p>
            <a:r>
              <a:rPr lang="en-US" dirty="0" smtClean="0"/>
              <a:t>Melissa</a:t>
            </a:r>
          </a:p>
          <a:p>
            <a:r>
              <a:rPr lang="en-US" dirty="0" smtClean="0"/>
              <a:t>After sending the email, Melissa had an idea. She later went over to Greg’s cubicle in person to check in with him.</a:t>
            </a:r>
          </a:p>
          <a:p>
            <a:r>
              <a:rPr lang="en-US" dirty="0" smtClean="0"/>
              <a:t>Greg appreciated the face-to-face talk, and Melissa noticed that when she met him halfway, he was more willing to use email and texting to communicate with her.</a:t>
            </a:r>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99</a:t>
            </a:fld>
            <a:endParaRPr lang="en-US" dirty="0"/>
          </a:p>
        </p:txBody>
      </p:sp>
    </p:spTree>
    <p:extLst>
      <p:ext uri="{BB962C8B-B14F-4D97-AF65-F5344CB8AC3E}">
        <p14:creationId xmlns:p14="http://schemas.microsoft.com/office/powerpoint/2010/main" val="23234281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Conflict is normal in the workplace, but it could happen more often between two people of opposing generations.  Understanding how to manage conflict across the generations will help to reduce the confrontation and perhaps avoid them in the future.</a:t>
            </a:r>
          </a:p>
          <a:p>
            <a:r>
              <a:rPr lang="en-US" dirty="0" smtClean="0"/>
              <a:t>This module will teach you the following:</a:t>
            </a:r>
          </a:p>
          <a:p>
            <a:r>
              <a:rPr lang="en-US" dirty="0" smtClean="0"/>
              <a:t>•	Younger bosses managing older workers</a:t>
            </a:r>
          </a:p>
          <a:p>
            <a:r>
              <a:rPr lang="en-US" dirty="0" smtClean="0"/>
              <a:t>•	Avoid turnover with a retention plan</a:t>
            </a:r>
          </a:p>
          <a:p>
            <a:r>
              <a:rPr lang="en-US" dirty="0" smtClean="0"/>
              <a:t>•	Breaking down the stereotypes</a:t>
            </a:r>
          </a:p>
          <a:p>
            <a:r>
              <a:rPr lang="en-US" dirty="0" smtClean="0"/>
              <a:t>Let us begin with our first topic of younger bosses managing older workers.</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110</a:t>
            </a:fld>
            <a:endParaRPr lang="en-US" dirty="0"/>
          </a:p>
        </p:txBody>
      </p:sp>
    </p:spTree>
    <p:extLst>
      <p:ext uri="{BB962C8B-B14F-4D97-AF65-F5344CB8AC3E}">
        <p14:creationId xmlns:p14="http://schemas.microsoft.com/office/powerpoint/2010/main" val="1253271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eaLnBrk="1" hangingPunct="1">
              <a:defRPr/>
            </a:pPr>
            <a:r>
              <a:rPr lang="en-US" dirty="0" smtClean="0"/>
              <a:t>Today’s workplace presents many challenges that are based solely on meeting goals, business objectives, and project deadlines.  Threaded throughout the normal business activities are dynamics that could present issues and conflicts if left unchecked.</a:t>
            </a:r>
          </a:p>
          <a:p>
            <a:pPr eaLnBrk="1" hangingPunct="1">
              <a:defRPr/>
            </a:pPr>
            <a:r>
              <a:rPr lang="en-US" dirty="0" smtClean="0"/>
              <a:t>Since many older workers remain on the job longer and younger workers are entering the workplace right out of college, the work environment is fragmented into various generations.  In order to understand this eclectic environment, it is necessary to understand what generations are present in today’s workplace.</a:t>
            </a:r>
          </a:p>
          <a:p>
            <a:pPr eaLnBrk="1" hangingPunct="1">
              <a:defRPr/>
            </a:pPr>
            <a:r>
              <a:rPr lang="en-US" dirty="0" smtClean="0"/>
              <a:t>Because humans live on average 77 to 80 years, four potential generations may exist in the workplace today.</a:t>
            </a:r>
          </a:p>
          <a:p>
            <a:pPr eaLnBrk="1" hangingPunct="1">
              <a:defRPr/>
            </a:pPr>
            <a:r>
              <a:rPr lang="en-US" dirty="0" smtClean="0"/>
              <a:t>The four generations that could be present are the following:</a:t>
            </a:r>
          </a:p>
          <a:p>
            <a:pPr eaLnBrk="1" hangingPunct="1">
              <a:defRPr/>
            </a:pPr>
            <a:r>
              <a:rPr lang="en-US" dirty="0" smtClean="0"/>
              <a:t>•	Traditionalist</a:t>
            </a:r>
          </a:p>
          <a:p>
            <a:pPr eaLnBrk="1" hangingPunct="1">
              <a:defRPr/>
            </a:pPr>
            <a:r>
              <a:rPr lang="en-US" dirty="0" smtClean="0"/>
              <a:t>•	Baby Boomers</a:t>
            </a:r>
          </a:p>
          <a:p>
            <a:pPr eaLnBrk="1" hangingPunct="1">
              <a:defRPr/>
            </a:pPr>
            <a:r>
              <a:rPr lang="en-US" dirty="0" smtClean="0"/>
              <a:t>•	Generation X</a:t>
            </a:r>
          </a:p>
          <a:p>
            <a:pPr eaLnBrk="1" hangingPunct="1">
              <a:defRPr/>
            </a:pPr>
            <a:r>
              <a:rPr lang="en-US" dirty="0" smtClean="0"/>
              <a:t>•	Generation Y</a:t>
            </a:r>
          </a:p>
          <a:p>
            <a:pPr eaLnBrk="1" hangingPunct="1">
              <a:defRPr/>
            </a:pPr>
            <a:endParaRPr lang="en-US" dirty="0" smtClean="0"/>
          </a:p>
          <a:p>
            <a:pPr eaLnBrk="1" hangingPunct="1">
              <a:defRPr/>
            </a:pPr>
            <a:r>
              <a:rPr lang="en-US" dirty="0" smtClean="0"/>
              <a:t>Understanding the background, attitudes, and work styles of each generation is essential for a manager or supervisor. If they want to effectively coach and communicate then understanding these differences is paramount in creating a respectful and peaceful work environment for all employees.</a:t>
            </a:r>
          </a:p>
          <a:p>
            <a:pPr eaLnBrk="1" hangingPunct="1">
              <a:defRPr/>
            </a:pPr>
            <a:r>
              <a:rPr lang="en-US" dirty="0" smtClean="0"/>
              <a:t>This workshop will help you learn the characteristics of each of the four generations and how to deal with their uniqueness.  </a:t>
            </a:r>
          </a:p>
          <a:p>
            <a:pPr eaLnBrk="1" hangingPunct="1">
              <a:defRPr/>
            </a:pPr>
            <a:r>
              <a:rPr lang="en-US" dirty="0" smtClean="0"/>
              <a:t>Before we get into the details of each of the four generations, we are going to learn what defines a generation. </a:t>
            </a:r>
            <a:endParaRPr lang="en-US" dirty="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6612EE1-2AB6-484F-A28A-896F13B70252}" type="slidenum">
              <a:rPr lang="en-US" smtClean="0"/>
              <a:pPr eaLnBrk="1" hangingPunct="1"/>
              <a:t>5</a:t>
            </a:fld>
            <a:endParaRPr lang="en-US"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hangingPunct="1">
              <a:defRPr/>
            </a:pPr>
            <a:r>
              <a:rPr lang="en-US" dirty="0" smtClean="0"/>
              <a:t>Managing older employees could be a source for conflict.  Older employers may feel they should be in charge or that you lack experience.  The key to avoiding conflict with an older employee is to demonstrate respect and showing them that they are valued.  </a:t>
            </a:r>
          </a:p>
          <a:p>
            <a:pPr eaLnBrk="1" hangingPunct="1">
              <a:defRPr/>
            </a:pPr>
            <a:r>
              <a:rPr lang="en-US" dirty="0" smtClean="0"/>
              <a:t>Use the </a:t>
            </a:r>
            <a:r>
              <a:rPr lang="en-US" b="1" cap="small" dirty="0" smtClean="0"/>
              <a:t>ACE</a:t>
            </a:r>
            <a:r>
              <a:rPr lang="en-US" dirty="0" smtClean="0"/>
              <a:t> technique in avoiding conflict with your older employees.  ACE stands for the following process:</a:t>
            </a:r>
          </a:p>
          <a:p>
            <a:pPr eaLnBrk="1" hangingPunct="1">
              <a:defRPr/>
            </a:pPr>
            <a:r>
              <a:rPr lang="en-US" b="1" dirty="0" smtClean="0"/>
              <a:t>Acknowledge</a:t>
            </a:r>
            <a:r>
              <a:rPr lang="en-US" dirty="0" smtClean="0"/>
              <a:t> your older employee’s experience and the value they bring to the team.  Older employees may feel as if they are no longer valuable because of their age.  Show them you value them by reflecting on their achievements and contributions to the team.</a:t>
            </a:r>
          </a:p>
          <a:p>
            <a:pPr eaLnBrk="1" hangingPunct="1">
              <a:defRPr/>
            </a:pPr>
            <a:r>
              <a:rPr lang="en-US" b="1" dirty="0" smtClean="0"/>
              <a:t>Caring</a:t>
            </a:r>
            <a:r>
              <a:rPr lang="en-US" dirty="0" smtClean="0"/>
              <a:t> for your older employee comes in many ways.  Become interested with their personal life or hobbies.  Take note of special things that took place in their lives.  Show interest in their family and listen to them when they talk and mirror back what they have said to show you were listening.  </a:t>
            </a:r>
          </a:p>
          <a:p>
            <a:pPr eaLnBrk="1" hangingPunct="1">
              <a:defRPr/>
            </a:pPr>
            <a:r>
              <a:rPr lang="en-US" b="1" dirty="0" smtClean="0"/>
              <a:t>Exchange</a:t>
            </a:r>
            <a:r>
              <a:rPr lang="en-US" dirty="0" smtClean="0"/>
              <a:t> ideas and</a:t>
            </a:r>
            <a:r>
              <a:rPr lang="en-US" b="1" dirty="0" smtClean="0"/>
              <a:t> </a:t>
            </a:r>
            <a:r>
              <a:rPr lang="en-US" dirty="0" smtClean="0"/>
              <a:t>ask for input from your older employees on issues and demonstrate that you value their opinions and solutions.  Implement good ideas and give them recognition.  When you implement their ideas, your older employee will be more willing to take in your ideas.  Create a give-and-take environment between you and your older employee.  </a:t>
            </a:r>
          </a:p>
          <a:p>
            <a:pPr eaLnBrk="1" fontAlgn="auto" hangingPunct="1">
              <a:spcBef>
                <a:spcPts val="0"/>
              </a:spcBef>
              <a:spcAft>
                <a:spcPts val="0"/>
              </a:spcAft>
              <a:defRPr/>
            </a:pPr>
            <a:endParaRPr lang="en-US" dirty="0" smtClean="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232DA9B-1C7E-44A3-8E0D-256BB94D5533}" type="slidenum">
              <a:rPr lang="en-US" smtClean="0"/>
              <a:pPr eaLnBrk="1" hangingPunct="1"/>
              <a:t>111</a:t>
            </a:fld>
            <a:endParaRPr lang="en-US"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Avoiding turnover is easier when you are prepared.  If you let turnover surprise you, then you are not paying attention to your environment.  Whenever you are speaking with your employees, always attempt to gauge their level of engagement with their job and try to determine any issues before it is too late.</a:t>
            </a:r>
          </a:p>
          <a:p>
            <a:pPr eaLnBrk="1" hangingPunct="1"/>
            <a:r>
              <a:rPr lang="en-US" dirty="0" smtClean="0"/>
              <a:t>A retention plan should be made for each of your employees.  You can make it as specific or general based on your needs.  Here are some things to consider when creating a retention plan for your employees based on generational traits:</a:t>
            </a:r>
          </a:p>
          <a:p>
            <a:pPr eaLnBrk="1" hangingPunct="1"/>
            <a:r>
              <a:rPr lang="en-US" dirty="0" smtClean="0"/>
              <a:t>Determine what values this person has based on their generational trait.  Think of things that could be a motivating factor like schedule flexibility, incentives and recognition.</a:t>
            </a:r>
          </a:p>
          <a:p>
            <a:pPr eaLnBrk="1" hangingPunct="1"/>
            <a:r>
              <a:rPr lang="en-US" dirty="0" smtClean="0"/>
              <a:t>Prepare several focused questions that may lead to underlying issues.  For example, you may ask questions about the reasons why they are dissatisfied with their job.  Be frank with your employees and tell them that you want to keep them and will set up a follow up meeting to discuss possible solutions.  </a:t>
            </a:r>
          </a:p>
          <a:p>
            <a:pPr eaLnBrk="1" hangingPunct="1"/>
            <a:r>
              <a:rPr lang="en-US" dirty="0" smtClean="0"/>
              <a:t>Ask questions about their personal goals and career milestones and see how you can help them achieve them.</a:t>
            </a:r>
          </a:p>
          <a:p>
            <a:pPr eaLnBrk="1" hangingPunct="1"/>
            <a:r>
              <a:rPr lang="en-US" dirty="0" smtClean="0"/>
              <a:t>Be ready to become an advocate for your employee.  This means that you may need to do some research or speak with key people in human resources to help find more solutions.</a:t>
            </a:r>
          </a:p>
          <a:p>
            <a:pPr eaLnBrk="1" hangingPunct="1"/>
            <a:r>
              <a:rPr lang="en-US" dirty="0" smtClean="0"/>
              <a:t>Work with your human resource contact to develop a retention plan.  They can give you solutions that are aligned with your company’s policies.</a:t>
            </a: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FC61B5C-01D9-4107-B754-A4986E89CF13}" type="slidenum">
              <a:rPr lang="en-US" smtClean="0"/>
              <a:pPr eaLnBrk="1" hangingPunct="1"/>
              <a:t>112</a:t>
            </a:fld>
            <a:endParaRPr lang="en-US" dirty="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Stereotypes are formed when there is lack of information from the other side.  Stereotypes are difficult to break because the thought process is difficult to detect.  The best way to address stereotypes is to get your team involved in activities that helps build the team and places them in a situation that challenges all the participants.  </a:t>
            </a:r>
          </a:p>
          <a:p>
            <a:pPr eaLnBrk="1" hangingPunct="1"/>
            <a:r>
              <a:rPr lang="en-US" dirty="0" smtClean="0"/>
              <a:t>For example, you can have your team take on a project that you team never done before.  Perhaps you can engage your team with a friendly competition with another group of department where the focus is on the team.  </a:t>
            </a:r>
          </a:p>
          <a:p>
            <a:pPr eaLnBrk="1" hangingPunct="1"/>
            <a:r>
              <a:rPr lang="en-US" dirty="0" smtClean="0"/>
              <a:t>Many activities can challenge your team.  When your team is challenged, their best traits will come through.  You may encounter resistance at first, but your job is to coach them through it. </a:t>
            </a:r>
          </a:p>
          <a:p>
            <a:pPr eaLnBrk="1" hangingPunct="1"/>
            <a:r>
              <a:rPr lang="en-US" dirty="0" smtClean="0"/>
              <a:t>Once you are done with your activity, hold a debrief meeting to spotlight the team and their achievement.  Share commonalities that span the entire team.  Finally, relate those commonalities to work related activities like project work, etc.  </a:t>
            </a:r>
          </a:p>
          <a:p>
            <a:pPr eaLnBrk="1" hangingPunct="1"/>
            <a:endParaRPr lang="en-US" dirty="0" smtClean="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0059F27-67C6-4689-A672-E018CCF78864}" type="slidenum">
              <a:rPr lang="en-US" smtClean="0"/>
              <a:pPr eaLnBrk="1" hangingPunct="1"/>
              <a:t>113</a:t>
            </a:fld>
            <a:endParaRPr lang="en-US" dirty="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Carlos, a young manager in his twenties, found himself thinking about Sandy, one of his lower-level employees. She was a good worker, who was in her late ‘50s.Lately, Sandy had seemed distant. She crossed her arms, frowned, and avoided group meetings.</a:t>
            </a:r>
          </a:p>
          <a:p>
            <a:r>
              <a:rPr lang="en-US" dirty="0" smtClean="0"/>
              <a:t>Carlos stopped by and addressed this concern with Sandy. Sandy immediately said, “I guess I didn’t know how to say it, but I’ve been feeling bored with my work duties here. I’m not sure exactly what I’m working towards, besides just another day that’s the same as the last one.”</a:t>
            </a:r>
          </a:p>
          <a:p>
            <a:r>
              <a:rPr lang="en-US" dirty="0" smtClean="0"/>
              <a:t>Carlos said, “Let’s work on a plan to help you first identify and then reach your work goals. For example, ideally, where do you see yourself in five years?”</a:t>
            </a:r>
          </a:p>
          <a:p>
            <a:r>
              <a:rPr lang="en-US" dirty="0" smtClean="0"/>
              <a:t>Once Carlos understood that Sandy needed a new challenge, they worked together well. Carlos then went on to build retention plans for all his employees.</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114</a:t>
            </a:fld>
            <a:endParaRPr lang="en-US" dirty="0"/>
          </a:p>
        </p:txBody>
      </p:sp>
    </p:spTree>
    <p:extLst>
      <p:ext uri="{BB962C8B-B14F-4D97-AF65-F5344CB8AC3E}">
        <p14:creationId xmlns:p14="http://schemas.microsoft.com/office/powerpoint/2010/main" val="18581247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module continues on the topic of conflict management across the generations.  You will learn the following over the next few sections:</a:t>
            </a:r>
          </a:p>
          <a:p>
            <a:r>
              <a:rPr lang="en-US" dirty="0" smtClean="0"/>
              <a:t>•	Embrace the hot zone</a:t>
            </a:r>
          </a:p>
          <a:p>
            <a:r>
              <a:rPr lang="en-US" dirty="0" smtClean="0"/>
              <a:t>•	Treat each other as a peer</a:t>
            </a:r>
          </a:p>
          <a:p>
            <a:r>
              <a:rPr lang="en-US" dirty="0" smtClean="0"/>
              <a:t>•	Create a succession plan</a:t>
            </a:r>
          </a:p>
          <a:p>
            <a:r>
              <a:rPr lang="en-US" dirty="0" smtClean="0"/>
              <a:t>Let us learn what the hot zone is and how to embrace it. </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125</a:t>
            </a:fld>
            <a:endParaRPr lang="en-US" dirty="0"/>
          </a:p>
        </p:txBody>
      </p:sp>
    </p:spTree>
    <p:extLst>
      <p:ext uri="{BB962C8B-B14F-4D97-AF65-F5344CB8AC3E}">
        <p14:creationId xmlns:p14="http://schemas.microsoft.com/office/powerpoint/2010/main" val="35017174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When dealing with generation gap issues, there is a hot zone that you must recognize and address.  The hot zone is an area you know there is conflict.  It could be between two employees or groups within your team. </a:t>
            </a:r>
          </a:p>
          <a:p>
            <a:pPr eaLnBrk="1" hangingPunct="1"/>
            <a:r>
              <a:rPr lang="en-US" dirty="0" smtClean="0"/>
              <a:t>Take a moment and jot some of these ideas down:</a:t>
            </a:r>
          </a:p>
          <a:p>
            <a:pPr eaLnBrk="1" hangingPunct="1"/>
            <a:r>
              <a:rPr lang="en-US" dirty="0" smtClean="0"/>
              <a:t>First, you must acknowledge the hot zone exists.  Ignoring it could result to more widespread hot zones.  </a:t>
            </a:r>
          </a:p>
          <a:p>
            <a:pPr eaLnBrk="1" hangingPunct="1"/>
            <a:r>
              <a:rPr lang="en-US" dirty="0" smtClean="0"/>
              <a:t>Next, you should engage the hot zone as soon as possible and provide feedback to all the parties involved.</a:t>
            </a:r>
          </a:p>
          <a:p>
            <a:pPr eaLnBrk="1" hangingPunct="1"/>
            <a:r>
              <a:rPr lang="en-US" dirty="0" smtClean="0"/>
              <a:t>Set expectations with your employees on how to handle future conflicts.</a:t>
            </a:r>
          </a:p>
          <a:p>
            <a:pPr eaLnBrk="1" hangingPunct="1"/>
            <a:r>
              <a:rPr lang="en-US" dirty="0" smtClean="0"/>
              <a:t>Hold one-on-one coaching with each employee involved in the hot zone and have him or her come up with ideas on how to make things better avoiding hot zone issues.</a:t>
            </a:r>
          </a:p>
          <a:p>
            <a:pPr eaLnBrk="1" hangingPunct="1"/>
            <a:endParaRPr lang="en-US" dirty="0" smtClean="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9B186B8-2A67-4A77-858F-E21E0BF89345}" type="slidenum">
              <a:rPr lang="en-US" smtClean="0"/>
              <a:pPr eaLnBrk="1" hangingPunct="1"/>
              <a:t>126</a:t>
            </a:fld>
            <a:endParaRPr lang="en-US" dirty="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hangingPunct="1">
              <a:defRPr/>
            </a:pPr>
            <a:r>
              <a:rPr lang="en-US" dirty="0" smtClean="0"/>
              <a:t>Treating each other as peers requires some key behaviors that demonstrate this characteristic.  It is not enough to tell your employees to treat each other as peers.  They need a guideline and coaching in order to achieve this.  </a:t>
            </a:r>
          </a:p>
          <a:p>
            <a:pPr eaLnBrk="1" hangingPunct="1">
              <a:defRPr/>
            </a:pPr>
            <a:r>
              <a:rPr lang="en-US" dirty="0" smtClean="0"/>
              <a:t>The </a:t>
            </a:r>
            <a:r>
              <a:rPr lang="en-US" b="1" cap="small" dirty="0" smtClean="0"/>
              <a:t>CARE</a:t>
            </a:r>
            <a:r>
              <a:rPr lang="en-US" dirty="0" smtClean="0"/>
              <a:t> model is a good way to start this process and they should be coached at the individual level.  </a:t>
            </a:r>
            <a:r>
              <a:rPr lang="en-US" b="1" cap="small" dirty="0" smtClean="0"/>
              <a:t>CARE</a:t>
            </a:r>
            <a:r>
              <a:rPr lang="en-US" dirty="0" smtClean="0"/>
              <a:t> stands for the following behaviors:</a:t>
            </a:r>
          </a:p>
          <a:p>
            <a:pPr eaLnBrk="1" hangingPunct="1">
              <a:defRPr/>
            </a:pPr>
            <a:r>
              <a:rPr lang="en-US" dirty="0" smtClean="0"/>
              <a:t> </a:t>
            </a:r>
          </a:p>
          <a:p>
            <a:pPr eaLnBrk="1" hangingPunct="1">
              <a:defRPr/>
            </a:pPr>
            <a:r>
              <a:rPr lang="en-US" b="1" dirty="0" smtClean="0"/>
              <a:t>Collaborate.</a:t>
            </a:r>
            <a:r>
              <a:rPr lang="en-US" dirty="0" smtClean="0"/>
              <a:t>  Your team should be exposed to an environment where ideas are exchanged and at times challenged.  Set ground rules in your meetings on how to handle disagreements.  Encourage other points of view.  Make sure all participants are involved.  Be fair in your assessments and use objective means to determine the best ideas.</a:t>
            </a:r>
          </a:p>
          <a:p>
            <a:pPr eaLnBrk="1" hangingPunct="1">
              <a:defRPr/>
            </a:pPr>
            <a:r>
              <a:rPr lang="en-US" b="1" dirty="0" smtClean="0"/>
              <a:t>Acknowledge.</a:t>
            </a:r>
            <a:r>
              <a:rPr lang="en-US" dirty="0" smtClean="0"/>
              <a:t>  Teach your team to acknowledge each other’s value.  In addition, teach them how to deliver the feedback.  Do not assume they know how to do this.  Remember that feedback is behavior-based.  </a:t>
            </a:r>
          </a:p>
          <a:p>
            <a:pPr eaLnBrk="1" hangingPunct="1">
              <a:defRPr/>
            </a:pPr>
            <a:r>
              <a:rPr lang="en-US" b="1" dirty="0" smtClean="0"/>
              <a:t>Respect.</a:t>
            </a:r>
            <a:r>
              <a:rPr lang="en-US" dirty="0" smtClean="0"/>
              <a:t>  Teach your team how to show respect to each other by using proper greetings and posture towards each other.  Set the expectation that derogatory remarks about age are not tolerated by anyone.</a:t>
            </a:r>
          </a:p>
          <a:p>
            <a:pPr eaLnBrk="1" hangingPunct="1">
              <a:defRPr/>
            </a:pPr>
            <a:r>
              <a:rPr lang="en-US" b="1" dirty="0" smtClean="0"/>
              <a:t>Equal.</a:t>
            </a:r>
            <a:r>
              <a:rPr lang="en-US" dirty="0" smtClean="0"/>
              <a:t>  Teach your team that all members of the team are equal in value and contribution they bring.  Age is not a factor.  </a:t>
            </a:r>
            <a:endParaRPr lang="en-US" dirty="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4253725-0B21-4A3B-B697-62A0CF4D4544}" type="slidenum">
              <a:rPr lang="en-US" smtClean="0"/>
              <a:pPr eaLnBrk="1" hangingPunct="1"/>
              <a:t>127</a:t>
            </a:fld>
            <a:endParaRPr lang="en-US"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a:bodyPr>
          <a:lstStyle/>
          <a:p>
            <a:pPr eaLnBrk="1" hangingPunct="1">
              <a:defRPr/>
            </a:pPr>
            <a:r>
              <a:rPr lang="en-US" dirty="0" smtClean="0"/>
              <a:t>A succession plan is a map of the career path for your employee.  When you create a succession plan, you give that employee something to focus on in terms of a career goal.  When they are focused on a plan, they will be less susceptible to conflict because they are doing what it takes to achieve the goals of this plan.</a:t>
            </a:r>
          </a:p>
          <a:p>
            <a:pPr eaLnBrk="1" hangingPunct="1">
              <a:defRPr/>
            </a:pPr>
            <a:r>
              <a:rPr lang="en-US" dirty="0" smtClean="0"/>
              <a:t>Building a succession plan takes time.  It requires you to know the personal goals of your employee and their gaps.  You also have to be committed to their succession plan.  If you do not show commitment, your employee will disengage and may become frustrated and confrontational.</a:t>
            </a:r>
          </a:p>
          <a:p>
            <a:pPr eaLnBrk="1" hangingPunct="1">
              <a:defRPr/>
            </a:pPr>
            <a:r>
              <a:rPr lang="en-US" dirty="0" smtClean="0"/>
              <a:t>Here are</a:t>
            </a:r>
            <a:r>
              <a:rPr lang="en-US" b="1" cap="small" dirty="0" smtClean="0"/>
              <a:t> </a:t>
            </a:r>
            <a:r>
              <a:rPr lang="en-US" dirty="0" smtClean="0"/>
              <a:t>some tips to</a:t>
            </a:r>
            <a:r>
              <a:rPr lang="en-US" b="1" cap="small" dirty="0" smtClean="0"/>
              <a:t> </a:t>
            </a:r>
            <a:r>
              <a:rPr lang="en-US" dirty="0" smtClean="0"/>
              <a:t>creating a</a:t>
            </a:r>
            <a:r>
              <a:rPr lang="en-US" b="1" cap="small" dirty="0" smtClean="0"/>
              <a:t> </a:t>
            </a:r>
            <a:r>
              <a:rPr lang="en-US" dirty="0" smtClean="0"/>
              <a:t>succession plan:</a:t>
            </a:r>
          </a:p>
          <a:p>
            <a:pPr eaLnBrk="1" hangingPunct="1">
              <a:defRPr/>
            </a:pPr>
            <a:r>
              <a:rPr lang="en-US" dirty="0" smtClean="0"/>
              <a:t>Determine a clear career goal</a:t>
            </a:r>
          </a:p>
          <a:p>
            <a:pPr eaLnBrk="1" hangingPunct="1">
              <a:defRPr/>
            </a:pPr>
            <a:r>
              <a:rPr lang="en-US" dirty="0" smtClean="0"/>
              <a:t>Make sure it is a real goal</a:t>
            </a:r>
          </a:p>
          <a:p>
            <a:pPr eaLnBrk="1" hangingPunct="1">
              <a:defRPr/>
            </a:pPr>
            <a:r>
              <a:rPr lang="en-US" dirty="0" smtClean="0"/>
              <a:t>Make sure it is attainable</a:t>
            </a:r>
          </a:p>
          <a:p>
            <a:pPr eaLnBrk="1" hangingPunct="1">
              <a:defRPr/>
            </a:pPr>
            <a:r>
              <a:rPr lang="en-US" dirty="0" smtClean="0"/>
              <a:t>Make sure it is time driven</a:t>
            </a:r>
          </a:p>
          <a:p>
            <a:pPr eaLnBrk="1" hangingPunct="1">
              <a:defRPr/>
            </a:pPr>
            <a:r>
              <a:rPr lang="en-US" dirty="0" smtClean="0"/>
              <a:t>Consult with your human resources department to determine what their requirements are</a:t>
            </a:r>
          </a:p>
          <a:p>
            <a:pPr eaLnBrk="1" hangingPunct="1">
              <a:defRPr/>
            </a:pPr>
            <a:r>
              <a:rPr lang="en-US" dirty="0" smtClean="0"/>
              <a:t>Consult with the head of the department if the career path takes them to another area</a:t>
            </a:r>
          </a:p>
          <a:p>
            <a:pPr eaLnBrk="1" hangingPunct="1">
              <a:defRPr/>
            </a:pPr>
            <a:r>
              <a:rPr lang="en-US" dirty="0" smtClean="0"/>
              <a:t>Determine any educational requirements and provide guidance</a:t>
            </a:r>
          </a:p>
          <a:p>
            <a:pPr eaLnBrk="1" hangingPunct="1">
              <a:defRPr/>
            </a:pPr>
            <a:r>
              <a:rPr lang="en-US" dirty="0" smtClean="0"/>
              <a:t>Set up a mentor program with someone currently doing what they want to achieve</a:t>
            </a:r>
          </a:p>
          <a:p>
            <a:pPr eaLnBrk="1" hangingPunct="1">
              <a:defRPr/>
            </a:pPr>
            <a:r>
              <a:rPr lang="en-US" dirty="0" smtClean="0"/>
              <a:t>Track their progress</a:t>
            </a:r>
          </a:p>
          <a:p>
            <a:pPr eaLnBrk="1" hangingPunct="1">
              <a:defRPr/>
            </a:pPr>
            <a:r>
              <a:rPr lang="en-US" dirty="0" smtClean="0"/>
              <a:t>Meet with them periodically to specifically discuss their progress on their succession plan</a:t>
            </a:r>
          </a:p>
          <a:p>
            <a:pPr eaLnBrk="1" hangingPunct="1">
              <a:defRPr/>
            </a:pPr>
            <a:endParaRPr lang="en-US" dirty="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B642E6E-43A7-4A9B-A3A1-8EF17FEF9B23}" type="slidenum">
              <a:rPr lang="en-US" smtClean="0"/>
              <a:pPr eaLnBrk="1" hangingPunct="1"/>
              <a:t>128</a:t>
            </a:fld>
            <a:endParaRPr lang="en-US"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Juanita called Caleb, one of her younger employees, into her office for a one-on-one talk. He had seemed hostile lately, especially towards Nancy, one of their older workers. Juanita said, “It seems as if you’re angry with Nancy in office meetings from the way you raise your voice at her.”</a:t>
            </a:r>
          </a:p>
          <a:p>
            <a:r>
              <a:rPr lang="en-US" dirty="0" smtClean="0"/>
              <a:t>Caleb said, “She’s always talking over top of me. Every idea I give, she comes up with a reason why it won’t work. I know she’s been here a long time, but I have good ideas, too. She should hear them out.”</a:t>
            </a:r>
          </a:p>
          <a:p>
            <a:r>
              <a:rPr lang="en-US" dirty="0" smtClean="0"/>
              <a:t>Juanita listened and said, “I understand where you’re coming from. Have you tried addressing this with her directly in a calm, professional way?”</a:t>
            </a:r>
          </a:p>
          <a:p>
            <a:r>
              <a:rPr lang="en-US" dirty="0" smtClean="0"/>
              <a:t>Juanita coached Caleb to talk to Nancy about his issue. Later, she then worked on ways that she could help create an environment in their office where her employees treated each other as peers.</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129</a:t>
            </a:fld>
            <a:endParaRPr lang="en-US" dirty="0"/>
          </a:p>
        </p:txBody>
      </p:sp>
    </p:spTree>
    <p:extLst>
      <p:ext uri="{BB962C8B-B14F-4D97-AF65-F5344CB8AC3E}">
        <p14:creationId xmlns:p14="http://schemas.microsoft.com/office/powerpoint/2010/main" val="29812871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Leveraging the best of all the generations at work could result in benefits that help your workplace become a better place work.  Each generation brings unique traits that can complement the other generations.  In this module, you are going to learn the following on leveraging the power of the four generations present at the workplace:</a:t>
            </a:r>
          </a:p>
          <a:p>
            <a:r>
              <a:rPr lang="en-US" dirty="0" smtClean="0"/>
              <a:t>•	Benefits of generation gaps</a:t>
            </a:r>
          </a:p>
          <a:p>
            <a:r>
              <a:rPr lang="en-US" dirty="0" smtClean="0"/>
              <a:t>•	How to learn from each other</a:t>
            </a:r>
          </a:p>
          <a:p>
            <a:r>
              <a:rPr lang="en-US" dirty="0" smtClean="0"/>
              <a:t>•	Embracing the unfamiliar</a:t>
            </a:r>
          </a:p>
          <a:p>
            <a:r>
              <a:rPr lang="en-US" dirty="0" smtClean="0"/>
              <a:t>Let see how to make the best of a diverse environment. </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140</a:t>
            </a:fld>
            <a:endParaRPr lang="en-US" dirty="0"/>
          </a:p>
        </p:txBody>
      </p:sp>
    </p:spTree>
    <p:extLst>
      <p:ext uri="{BB962C8B-B14F-4D97-AF65-F5344CB8AC3E}">
        <p14:creationId xmlns:p14="http://schemas.microsoft.com/office/powerpoint/2010/main" val="3642368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A generation is a group of people born during the same period and shares the same attitudes and values.  The period is the factor to dividing the generations into groups.  The four generations mentioned in the previous section have time ranges that define their period.</a:t>
            </a:r>
          </a:p>
          <a:p>
            <a:pPr eaLnBrk="1" hangingPunct="1"/>
            <a:r>
              <a:rPr lang="en-US" dirty="0" smtClean="0"/>
              <a:t>For example, the Traditionalist Generation represents people in a generation born before 1946.  The Baby Boomers are people born between 1946 and 1961.  Generation X represents people born between 1962 and 1980 and Generation Y represents people born in the 1980s and 1990s.</a:t>
            </a:r>
          </a:p>
          <a:p>
            <a:pPr eaLnBrk="1" hangingPunct="1"/>
            <a:r>
              <a:rPr lang="en-US" dirty="0" smtClean="0"/>
              <a:t>In each period are experiences that shaped the attitudes and values of each generation.  In addition, the interaction between generations is also a factor in shaping the subsequent generation.  For example, Generation X sought to be different by the larger more influential Baby Boomers.  This thinking affects their behaviors and preferences.</a:t>
            </a:r>
          </a:p>
          <a:p>
            <a:pPr eaLnBrk="1" hangingPunct="1"/>
            <a:r>
              <a:rPr lang="en-US" dirty="0" smtClean="0"/>
              <a:t> </a:t>
            </a: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939C681-A684-476A-AD46-46470AC8DB3A}" type="slidenum">
              <a:rPr lang="en-US" smtClean="0"/>
              <a:pPr eaLnBrk="1" hangingPunct="1"/>
              <a:t>6</a:t>
            </a:fld>
            <a:endParaRPr lang="en-US" dirty="0"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Having various generations at the workplace gives you access to varying perspectives and ideas.  You should avoid discounting the value of a particular generation.  Here are some benefits to having multiple generations at work:</a:t>
            </a:r>
          </a:p>
          <a:p>
            <a:pPr eaLnBrk="1" hangingPunct="1"/>
            <a:r>
              <a:rPr lang="en-US" dirty="0" smtClean="0"/>
              <a:t>You gain a good perspective of the external culture</a:t>
            </a:r>
          </a:p>
          <a:p>
            <a:pPr eaLnBrk="1" hangingPunct="1"/>
            <a:r>
              <a:rPr lang="en-US" dirty="0" smtClean="0"/>
              <a:t>You can generate more ideas based on varying experiences</a:t>
            </a:r>
          </a:p>
          <a:p>
            <a:pPr eaLnBrk="1" hangingPunct="1"/>
            <a:r>
              <a:rPr lang="en-US" dirty="0" smtClean="0"/>
              <a:t>The older generation can help the younger generation refine their social skills</a:t>
            </a:r>
          </a:p>
          <a:p>
            <a:pPr eaLnBrk="1" hangingPunct="1"/>
            <a:r>
              <a:rPr lang="en-US" dirty="0" smtClean="0"/>
              <a:t>The younger generation can help the older learn how to leverage technology</a:t>
            </a:r>
          </a:p>
          <a:p>
            <a:pPr eaLnBrk="1" hangingPunct="1"/>
            <a:r>
              <a:rPr lang="en-US" dirty="0" smtClean="0"/>
              <a:t>Create a mentoring environment</a:t>
            </a:r>
          </a:p>
          <a:p>
            <a:pPr eaLnBrk="1" hangingPunct="1"/>
            <a:r>
              <a:rPr lang="en-US" dirty="0" smtClean="0"/>
              <a:t>Keep in mind that whenever you have access to different views, ideas and way of doing things, you have a source of knowledge that is profound and leveraged for the organization’s benefit.  </a:t>
            </a:r>
          </a:p>
          <a:p>
            <a:pPr eaLnBrk="1" hangingPunct="1"/>
            <a:endParaRPr lang="en-US" dirty="0"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902B4E8-C145-43E6-ADAF-D933A02CC32C}" type="slidenum">
              <a:rPr lang="en-US" smtClean="0"/>
              <a:pPr eaLnBrk="1" hangingPunct="1"/>
              <a:t>141</a:t>
            </a:fld>
            <a:endParaRPr lang="en-US" dirty="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hangingPunct="1">
              <a:defRPr/>
            </a:pPr>
            <a:r>
              <a:rPr lang="en-US" dirty="0" smtClean="0"/>
              <a:t>Learning from each other is possible if you create the environment.  In order to achieve this, you must create the opportunities for learning to take place, make it a safe environment, and tie it to a team-building goal.</a:t>
            </a:r>
          </a:p>
          <a:p>
            <a:pPr eaLnBrk="1" hangingPunct="1">
              <a:defRPr/>
            </a:pPr>
            <a:r>
              <a:rPr lang="en-US" dirty="0" smtClean="0"/>
              <a:t>The </a:t>
            </a:r>
            <a:r>
              <a:rPr lang="en-US" b="1" cap="small" dirty="0" smtClean="0"/>
              <a:t>FIT</a:t>
            </a:r>
            <a:r>
              <a:rPr lang="en-US" dirty="0" smtClean="0"/>
              <a:t> model for meetings is a helpful way to create a learning environment in your meetings.  </a:t>
            </a:r>
            <a:r>
              <a:rPr lang="en-US" b="1" dirty="0" smtClean="0"/>
              <a:t>FIT </a:t>
            </a:r>
            <a:r>
              <a:rPr lang="en-US" dirty="0" smtClean="0"/>
              <a:t>stands for the following:</a:t>
            </a:r>
          </a:p>
          <a:p>
            <a:pPr eaLnBrk="1" hangingPunct="1">
              <a:defRPr/>
            </a:pPr>
            <a:r>
              <a:rPr lang="en-US" b="1" dirty="0" smtClean="0"/>
              <a:t>Frequent</a:t>
            </a:r>
            <a:r>
              <a:rPr lang="en-US" dirty="0" smtClean="0"/>
              <a:t>—make sure your team meets frequently in a team-meeting environment.  It can be once a month, once a week, etc.  Having your team together in a group will help them engage each other, communicate, and dialogue.  This is essential to any learning environment.</a:t>
            </a:r>
          </a:p>
          <a:p>
            <a:pPr eaLnBrk="1" hangingPunct="1">
              <a:defRPr/>
            </a:pPr>
            <a:r>
              <a:rPr lang="en-US" b="1" dirty="0" smtClean="0"/>
              <a:t>Informal</a:t>
            </a:r>
            <a:r>
              <a:rPr lang="en-US" dirty="0" smtClean="0"/>
              <a:t>—make your meeting less formal.  This way everyone puts down his or her guard.  Use an icebreaker activity or energizer.  Making your meeting informal will allow your employees to share and learn.  When it is formal, you will get very little interaction.</a:t>
            </a:r>
          </a:p>
          <a:p>
            <a:pPr eaLnBrk="1" hangingPunct="1">
              <a:defRPr/>
            </a:pPr>
            <a:r>
              <a:rPr lang="en-US" b="1" dirty="0" smtClean="0"/>
              <a:t>Team building</a:t>
            </a:r>
            <a:r>
              <a:rPr lang="en-US" dirty="0" smtClean="0"/>
              <a:t>—make your meetings about team building.  Topics like updates, reports, etc., are best delivered by other means like email in a presentation.  When your team gets together, celebrate achievements and discuss what went well and how they can do things better the next time.  Also, bring in some new information to learn.  Make it a mini training session.  Create projects for them to accomplish in the meeting.</a:t>
            </a:r>
          </a:p>
          <a:p>
            <a:pPr eaLnBrk="1" hangingPunct="1">
              <a:defRPr/>
            </a:pPr>
            <a:endParaRPr lang="en-US" dirty="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641778D-85D8-41EA-AFA4-EEF35C5C6CED}" type="slidenum">
              <a:rPr lang="en-US" smtClean="0"/>
              <a:pPr eaLnBrk="1" hangingPunct="1"/>
              <a:t>142</a:t>
            </a:fld>
            <a:endParaRPr lang="en-US" dirty="0"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hangingPunct="1">
              <a:defRPr/>
            </a:pPr>
            <a:r>
              <a:rPr lang="en-US" dirty="0" smtClean="0"/>
              <a:t>Embracing the unfamiliar is something you need to do and help your team learn.  It is easy to dismiss the unfamiliar, but that sends the wrong message to your team.  Model the behavior by using the </a:t>
            </a:r>
            <a:r>
              <a:rPr lang="en-US" b="1" cap="small" dirty="0" smtClean="0"/>
              <a:t>LEAD</a:t>
            </a:r>
            <a:r>
              <a:rPr lang="en-US" dirty="0" smtClean="0"/>
              <a:t> model.</a:t>
            </a:r>
          </a:p>
          <a:p>
            <a:pPr eaLnBrk="1" hangingPunct="1">
              <a:defRPr/>
            </a:pPr>
            <a:r>
              <a:rPr lang="en-US" b="1" cap="small" dirty="0" smtClean="0"/>
              <a:t>LEAD</a:t>
            </a:r>
            <a:r>
              <a:rPr lang="en-US" dirty="0" smtClean="0"/>
              <a:t> stands for the following behaviors:</a:t>
            </a:r>
          </a:p>
          <a:p>
            <a:pPr eaLnBrk="1" hangingPunct="1">
              <a:defRPr/>
            </a:pPr>
            <a:r>
              <a:rPr lang="en-US" b="1" dirty="0" smtClean="0"/>
              <a:t>Look</a:t>
            </a:r>
            <a:r>
              <a:rPr lang="en-US" dirty="0" smtClean="0"/>
              <a:t> </a:t>
            </a:r>
            <a:r>
              <a:rPr lang="en-US" b="1" dirty="0" smtClean="0"/>
              <a:t>for unfamiliar</a:t>
            </a:r>
            <a:r>
              <a:rPr lang="en-US" cap="small" dirty="0" smtClean="0"/>
              <a:t> </a:t>
            </a:r>
            <a:r>
              <a:rPr lang="en-US" b="1" dirty="0" smtClean="0"/>
              <a:t>things in the workplace</a:t>
            </a:r>
            <a:r>
              <a:rPr lang="en-US" dirty="0" smtClean="0"/>
              <a:t>.  Be on the lookout for new ideas, attitudes, trends, etc. in the workplace you can investigate and learn more on the topic.</a:t>
            </a:r>
          </a:p>
          <a:p>
            <a:pPr eaLnBrk="1" hangingPunct="1">
              <a:defRPr/>
            </a:pPr>
            <a:r>
              <a:rPr lang="en-US" b="1" dirty="0" smtClean="0"/>
              <a:t>Engage</a:t>
            </a:r>
            <a:r>
              <a:rPr lang="en-US" dirty="0" smtClean="0"/>
              <a:t> </a:t>
            </a:r>
            <a:r>
              <a:rPr lang="en-US" b="1" dirty="0" smtClean="0"/>
              <a:t>it immediately.  </a:t>
            </a:r>
            <a:r>
              <a:rPr lang="en-US" dirty="0" smtClean="0"/>
              <a:t>When you identify an unfamiliar concept or idea, embrace it immediately.  Ask questions about it and take notes.  </a:t>
            </a:r>
          </a:p>
          <a:p>
            <a:pPr eaLnBrk="1" hangingPunct="1">
              <a:defRPr/>
            </a:pPr>
            <a:r>
              <a:rPr lang="en-US" b="1" dirty="0" smtClean="0"/>
              <a:t>Acquire</a:t>
            </a:r>
            <a:r>
              <a:rPr lang="en-US" dirty="0" smtClean="0"/>
              <a:t> </a:t>
            </a:r>
            <a:r>
              <a:rPr lang="en-US" b="1" dirty="0" smtClean="0"/>
              <a:t>more knowledge</a:t>
            </a:r>
            <a:r>
              <a:rPr lang="en-US" cap="small" dirty="0" smtClean="0"/>
              <a:t> </a:t>
            </a:r>
            <a:r>
              <a:rPr lang="en-US" b="1" dirty="0" smtClean="0"/>
              <a:t>on the topic.</a:t>
            </a:r>
            <a:r>
              <a:rPr lang="en-US" dirty="0" smtClean="0"/>
              <a:t>  Research the topic and learn more about it.  Look for reasons why this is valuable and why one should adopt it.  </a:t>
            </a:r>
          </a:p>
          <a:p>
            <a:pPr eaLnBrk="1" hangingPunct="1">
              <a:defRPr/>
            </a:pPr>
            <a:r>
              <a:rPr lang="en-US" b="1" dirty="0" smtClean="0"/>
              <a:t>Disseminate</a:t>
            </a:r>
            <a:r>
              <a:rPr lang="en-US" dirty="0" smtClean="0"/>
              <a:t> </a:t>
            </a:r>
            <a:r>
              <a:rPr lang="en-US" b="1" dirty="0" smtClean="0"/>
              <a:t>the knowledge to the rest of the team.  </a:t>
            </a:r>
            <a:r>
              <a:rPr lang="en-US" dirty="0" smtClean="0"/>
              <a:t>Once you gather the information, share it with your team in your meetings.  Gain input on perspectives and tell them how this information helps you.  </a:t>
            </a:r>
          </a:p>
          <a:p>
            <a:pPr eaLnBrk="1" hangingPunct="1">
              <a:defRPr/>
            </a:pPr>
            <a:r>
              <a:rPr lang="en-US" dirty="0" smtClean="0"/>
              <a:t>If you want to have your employees embrace the unfamiliar, you must lead the way with your own actions and behaviors.  Model the behavior you want them to adopt.  They will follow you if you do.</a:t>
            </a:r>
          </a:p>
          <a:p>
            <a:pPr eaLnBrk="1" hangingPunct="1">
              <a:defRPr/>
            </a:pPr>
            <a:endParaRPr lang="en-US" dirty="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438028C-4521-476F-838D-6B6B1625E6A3}" type="slidenum">
              <a:rPr lang="en-US" smtClean="0"/>
              <a:pPr eaLnBrk="1" hangingPunct="1"/>
              <a:t>143</a:t>
            </a:fld>
            <a:endParaRPr lang="en-US" dirty="0"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Donald sat with Chris at lunch. Chris helped Donald with his technological skills, and in working together, the two had become friends; even though they were from different generations. Donald wanted to reciprocate the help so he asked him, “Hey, Chris. What’s the deal with you and Michelle? You seem to disappear whenever she comes around.”</a:t>
            </a:r>
          </a:p>
          <a:p>
            <a:r>
              <a:rPr lang="en-US" dirty="0" smtClean="0"/>
              <a:t>Chris said, “She never has anything positive to say. It’s all negative. It makes me feel unappreciated.”</a:t>
            </a:r>
          </a:p>
          <a:p>
            <a:r>
              <a:rPr lang="en-US" dirty="0" smtClean="0"/>
              <a:t>“Well, have you tried talking with her about it?”</a:t>
            </a:r>
          </a:p>
          <a:p>
            <a:r>
              <a:rPr lang="en-US" dirty="0" smtClean="0"/>
              <a:t>Chris said, “No, I don’t want to make things worse. It’s better if I just avoid her.”</a:t>
            </a:r>
          </a:p>
          <a:p>
            <a:r>
              <a:rPr lang="en-US" dirty="0" smtClean="0"/>
              <a:t>Donald said, “Sometimes face-to-face talks get a lot done. If you were going to talk to her, what would you want to say?”</a:t>
            </a:r>
          </a:p>
          <a:p>
            <a:r>
              <a:rPr lang="en-US" dirty="0" smtClean="0"/>
              <a:t>Donald coached Chris and they role played the difficult conversation. Later that week, Chris let him know that he addressed things directly with Michelle and that it had helped.</a:t>
            </a:r>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144</a:t>
            </a:fld>
            <a:endParaRPr lang="en-US" dirty="0"/>
          </a:p>
        </p:txBody>
      </p:sp>
    </p:spTree>
    <p:extLst>
      <p:ext uri="{BB962C8B-B14F-4D97-AF65-F5344CB8AC3E}">
        <p14:creationId xmlns:p14="http://schemas.microsoft.com/office/powerpoint/2010/main" val="23489427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 this workshop is coming to a close, we hope that your journey to improve your Generation Gap skills is just beginning.  Please take a moment to review and update your action plan.  This will be a key tool to guide your progress in the days, weeks, months, and years to come.  We wish you the best of luck on the rest of your travels! </a:t>
            </a:r>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155</a:t>
            </a:fld>
            <a:endParaRPr lang="en-US" dirty="0"/>
          </a:p>
        </p:txBody>
      </p:sp>
    </p:spTree>
    <p:extLst>
      <p:ext uri="{BB962C8B-B14F-4D97-AF65-F5344CB8AC3E}">
        <p14:creationId xmlns:p14="http://schemas.microsoft.com/office/powerpoint/2010/main" val="377063897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Marcus Tullius Cicero: What nobler employment, or more valuable to the state, than that of the man who instructs the rising generation.</a:t>
            </a:r>
          </a:p>
          <a:p>
            <a:r>
              <a:rPr lang="en-US" dirty="0" smtClean="0"/>
              <a:t>•	F. Scott Fitzgerald: My idea is always to reach my generation.  The wise writer writes for the youth of his own generation, the critics of the next, and the schoolmasters of ever afterward.</a:t>
            </a:r>
          </a:p>
          <a:p>
            <a:r>
              <a:rPr lang="en-US" dirty="0" smtClean="0"/>
              <a:t>•	Charles M. Schulz: If I were given the opportunity to present a gift to the next generation, it would be the ability for each individual to learn to laugh at himself.</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156</a:t>
            </a:fld>
            <a:endParaRPr lang="en-US" dirty="0"/>
          </a:p>
        </p:txBody>
      </p:sp>
    </p:spTree>
    <p:extLst>
      <p:ext uri="{BB962C8B-B14F-4D97-AF65-F5344CB8AC3E}">
        <p14:creationId xmlns:p14="http://schemas.microsoft.com/office/powerpoint/2010/main" val="2892812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When groups have the same values and attitudes, communication and other dynamics typically go smoother.  When there are multiple groups and each group brings their own style, values, and attitudes, this could create tension and other issues if not paying attention.</a:t>
            </a:r>
          </a:p>
          <a:p>
            <a:pPr eaLnBrk="1" hangingPunct="1"/>
            <a:r>
              <a:rPr lang="en-US" dirty="0" smtClean="0"/>
              <a:t>Multiple generations in the workplace presents challenges in many areas.  Let us review two perspectives that must be managed.</a:t>
            </a:r>
          </a:p>
          <a:p>
            <a:pPr eaLnBrk="1" hangingPunct="1"/>
            <a:r>
              <a:rPr lang="en-US" dirty="0" smtClean="0"/>
              <a:t>First, the employee-to-employee perspective is critical; it shows how different generations interacting with each other may lead to miscommunication or misunderstanding.  Furthermore, the way each generation handles confrontation may also be a point of friction.  </a:t>
            </a:r>
          </a:p>
          <a:p>
            <a:pPr eaLnBrk="1" hangingPunct="1"/>
            <a:r>
              <a:rPr lang="en-US" dirty="0" smtClean="0"/>
              <a:t>The generation gap between employees could be seen more in the modes of communication, the words, and gestures used.</a:t>
            </a:r>
          </a:p>
          <a:p>
            <a:pPr eaLnBrk="1" hangingPunct="1"/>
            <a:r>
              <a:rPr lang="en-US" dirty="0" smtClean="0"/>
              <a:t>The manager-to-employee perspective is another sensitive area.  Generation gaps in this situation could be difficult if the relationship starts on the wrong foot.  For the manager, knowing that there are differences in the way generations communicate, view authority, life-work balance, and relationships is just the beginning.</a:t>
            </a:r>
          </a:p>
          <a:p>
            <a:pPr eaLnBrk="1" hangingPunct="1"/>
            <a:r>
              <a:rPr lang="en-US" dirty="0" smtClean="0"/>
              <a:t>The manager must also plan how to address these issues proactively, avoiding difficult or tense situations.  Having difficult situations at work could lead to poor morale and productivity, which will reflect on the manager’s performance.  </a:t>
            </a:r>
          </a:p>
          <a:p>
            <a:pPr eaLnBrk="1" hangingPunct="1"/>
            <a:r>
              <a:rPr lang="en-US" dirty="0" smtClean="0"/>
              <a:t>Generation gaps at work means more work is needed to cultivate an environment that respects each generation’s perspective and way of life.  This also means the manager has to be observant and knowledgeable of the various traits associated with each generation.  </a:t>
            </a:r>
          </a:p>
          <a:p>
            <a:pPr eaLnBrk="1" hangingPunct="1"/>
            <a:r>
              <a:rPr lang="en-US" dirty="0" smtClean="0"/>
              <a:t>Over the next three modules, we are going to learn about each of the four generations in detail.  We will begin with Traditionalist first.</a:t>
            </a:r>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4B0C261-9641-4CCA-9204-4B3B894145A6}" type="slidenum">
              <a:rPr lang="en-US" smtClean="0"/>
              <a:pPr eaLnBrk="1" hangingPunct="1"/>
              <a:t>7</a:t>
            </a:fld>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Josh’s father retired from the family business, Josh became the company’s manager of operations. Some of the employees who worked for him were recent high-school graduates while others had been in the workforce for decades. Josh noticed that the younger employees worked and communicated in ways that were different from the older employees. Unspoken tensions made it difficult for people to understand and respect each other. To address these issues, Josh required all employees to addend a workshop on generation-based differences. After attending the workshop, communication was improved and employees began to understand and respect each other better.</a:t>
            </a:r>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8</a:t>
            </a:fld>
            <a:endParaRPr lang="en-US" dirty="0"/>
          </a:p>
        </p:txBody>
      </p:sp>
    </p:spTree>
    <p:extLst>
      <p:ext uri="{BB962C8B-B14F-4D97-AF65-F5344CB8AC3E}">
        <p14:creationId xmlns:p14="http://schemas.microsoft.com/office/powerpoint/2010/main" val="4035313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module, you will learn the traits and behavior of the Traditionalist generation.  This generation is probably the oldest generation you may encounter at work.  The members of this generation were born before 1946.  You are going to learn the following about this generation:</a:t>
            </a:r>
          </a:p>
          <a:p>
            <a:r>
              <a:rPr lang="en-US" dirty="0" smtClean="0"/>
              <a:t>•	Their background</a:t>
            </a:r>
          </a:p>
          <a:p>
            <a:r>
              <a:rPr lang="en-US" dirty="0" smtClean="0"/>
              <a:t>•	Their characters</a:t>
            </a:r>
          </a:p>
          <a:p>
            <a:r>
              <a:rPr lang="en-US" dirty="0" smtClean="0"/>
              <a:t>•	Their working style</a:t>
            </a:r>
          </a:p>
          <a:p>
            <a:r>
              <a:rPr lang="en-US" dirty="0" smtClean="0"/>
              <a:t>Let us take a look at the background go the traditionalist to begin this module.</a:t>
            </a:r>
          </a:p>
          <a:p>
            <a:endParaRPr lang="en-US" dirty="0"/>
          </a:p>
        </p:txBody>
      </p:sp>
      <p:sp>
        <p:nvSpPr>
          <p:cNvPr id="4" name="Slide Number Placeholder 3"/>
          <p:cNvSpPr>
            <a:spLocks noGrp="1"/>
          </p:cNvSpPr>
          <p:nvPr>
            <p:ph type="sldNum" sz="quarter" idx="10"/>
          </p:nvPr>
        </p:nvSpPr>
        <p:spPr/>
        <p:txBody>
          <a:bodyPr/>
          <a:lstStyle/>
          <a:p>
            <a:pPr>
              <a:defRPr/>
            </a:pPr>
            <a:fld id="{1659B2F6-2C50-449E-8FD7-7C207D9679E8}" type="slidenum">
              <a:rPr lang="en-US" smtClean="0"/>
              <a:pPr>
                <a:defRPr/>
              </a:pPr>
              <a:t>19</a:t>
            </a:fld>
            <a:endParaRPr lang="en-US" dirty="0"/>
          </a:p>
        </p:txBody>
      </p:sp>
    </p:spTree>
    <p:extLst>
      <p:ext uri="{BB962C8B-B14F-4D97-AF65-F5344CB8AC3E}">
        <p14:creationId xmlns:p14="http://schemas.microsoft.com/office/powerpoint/2010/main" val="2673634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smtClean="0"/>
              <a:t>Being born before 1946 is what classifies a Traditionalist.  Their background touched on dealing with some incredible social issues.  For example, a traditionalist may have experienced the Great depression, World War I and World War II.  The military influenced their way of life since war was a great part of their cultural event and many served during this era.</a:t>
            </a:r>
          </a:p>
          <a:p>
            <a:pPr eaLnBrk="1" hangingPunct="1"/>
            <a:r>
              <a:rPr lang="en-US" dirty="0" smtClean="0"/>
              <a:t>The traditionalists were brought up during “tough times” where scarcity of resources was caused by economic troubles and war.  Since the country was in a military and social program mode, individuality was not celebrated.  The culture saw a uniform thought pattern, which was brought on by rallying against a visible foe.</a:t>
            </a:r>
          </a:p>
          <a:p>
            <a:pPr eaLnBrk="1" hangingPunct="1"/>
            <a:r>
              <a:rPr lang="en-US" dirty="0" smtClean="0"/>
              <a:t>Traditional values in terms of family structure and gender roles influenced the workplace during this generation.  Men mostly dominated the workplace.  In essence, the traditionalist had to work hard and see that as the way to live life.  </a:t>
            </a:r>
          </a:p>
          <a:p>
            <a:pPr eaLnBrk="1" hangingPunct="1"/>
            <a:r>
              <a:rPr lang="en-US" dirty="0" smtClean="0"/>
              <a:t> </a:t>
            </a: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B1C59AD-68CD-4A88-A183-710E8947AE3C}" type="slidenum">
              <a:rPr lang="en-US" smtClean="0"/>
              <a:pPr eaLnBrk="1" hangingPunct="1"/>
              <a:t>20</a:t>
            </a:fld>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
        <p:nvSpPr>
          <p:cNvPr id="6" name="Rectangle 5"/>
          <p:cNvSpPr/>
          <p:nvPr userDrawn="1"/>
        </p:nvSpPr>
        <p:spPr>
          <a:xfrm>
            <a:off x="7391400" y="0"/>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7" name="Text Placeholder 12"/>
          <p:cNvSpPr>
            <a:spLocks noGrp="1"/>
          </p:cNvSpPr>
          <p:nvPr>
            <p:ph type="body" sz="quarter" idx="11"/>
          </p:nvPr>
        </p:nvSpPr>
        <p:spPr>
          <a:xfrm>
            <a:off x="7400106" y="476671"/>
            <a:ext cx="1752600" cy="4104457"/>
          </a:xfrm>
          <a:noFill/>
          <a:ln>
            <a:noFill/>
          </a:ln>
        </p:spPr>
        <p:txBody>
          <a:bodyPr/>
          <a:lstStyle>
            <a:lvl1pPr marL="0" indent="0">
              <a:buNone/>
              <a:defRPr i="1" baseline="0">
                <a:solidFill>
                  <a:schemeClr val="tx1"/>
                </a:solidFill>
              </a:defRPr>
            </a:lvl1pPr>
          </a:lstStyle>
          <a:p>
            <a:pPr lvl="0"/>
            <a:r>
              <a:rPr lang="en-US" dirty="0" smtClean="0"/>
              <a:t>Click to edit Master text styles</a:t>
            </a:r>
          </a:p>
        </p:txBody>
      </p:sp>
      <p:pic>
        <p:nvPicPr>
          <p:cNvPr id="8" name="Picture 7" descr="C:\Users\Darren\Desktop\New Photos\s00018.png"/>
          <p:cNvPicPr/>
          <p:nvPr userDrawn="1"/>
        </p:nvPicPr>
        <p:blipFill rotWithShape="1">
          <a:blip r:embed="rId2">
            <a:extLst>
              <a:ext uri="{28A0092B-C50C-407E-A947-70E740481C1C}">
                <a14:useLocalDpi xmlns:a14="http://schemas.microsoft.com/office/drawing/2010/main" val="0"/>
              </a:ext>
            </a:extLst>
          </a:blip>
          <a:srcRect l="5002" t="3931" r="7030" b="3503"/>
          <a:stretch/>
        </p:blipFill>
        <p:spPr bwMode="auto">
          <a:xfrm>
            <a:off x="6811861" y="4725144"/>
            <a:ext cx="2323751" cy="2097248"/>
          </a:xfrm>
          <a:prstGeom prst="rect">
            <a:avLst/>
          </a:prstGeom>
          <a:noFill/>
          <a:ln>
            <a:noFill/>
          </a:ln>
        </p:spPr>
      </p:pic>
    </p:spTree>
    <p:extLst>
      <p:ext uri="{BB962C8B-B14F-4D97-AF65-F5344CB8AC3E}">
        <p14:creationId xmlns:p14="http://schemas.microsoft.com/office/powerpoint/2010/main" val="158593902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5330128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2C7F248-3D7B-4DEB-80BD-F76BEA86D39C}" type="datetimeFigureOut">
              <a:rPr lang="en-US"/>
              <a:pPr>
                <a:defRPr/>
              </a:pPr>
              <a:t>10/7/2015</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BEE1B8A-D902-41BF-BF91-8CA75DD7F4E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pitchFamily="34"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13.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14.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28.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29.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44.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99.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arren\Desktop\New Photos\s00018.png"/>
          <p:cNvPicPr/>
          <p:nvPr/>
        </p:nvPicPr>
        <p:blipFill rotWithShape="1">
          <a:blip r:embed="rId2">
            <a:extLst>
              <a:ext uri="{28A0092B-C50C-407E-A947-70E740481C1C}">
                <a14:useLocalDpi xmlns:a14="http://schemas.microsoft.com/office/drawing/2010/main" val="0"/>
              </a:ext>
            </a:extLst>
          </a:blip>
          <a:srcRect l="5002" t="3931" r="7030" b="3503"/>
          <a:stretch/>
        </p:blipFill>
        <p:spPr bwMode="auto">
          <a:xfrm>
            <a:off x="6811861" y="4725144"/>
            <a:ext cx="2323751" cy="2097248"/>
          </a:xfrm>
          <a:prstGeom prst="rect">
            <a:avLst/>
          </a:prstGeom>
          <a:noFill/>
          <a:ln>
            <a:noFill/>
          </a:ln>
        </p:spPr>
      </p:pic>
      <p:sp>
        <p:nvSpPr>
          <p:cNvPr id="5"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smtClean="0"/>
              <a:t>Generation Gaps</a:t>
            </a:r>
          </a:p>
          <a:p>
            <a:pPr algn="r" eaLnBrk="1" hangingPunct="1"/>
            <a:endParaRPr lang="en-US" sz="3600" b="1" dirty="0" smtClean="0"/>
          </a:p>
          <a:p>
            <a:pPr algn="r" eaLnBrk="1" hangingPunct="1"/>
            <a:endParaRPr lang="en-CA" sz="1100" b="1" dirty="0">
              <a:solidFill>
                <a:srgbClr val="17365D"/>
              </a:solidFill>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spTree>
    <p:extLst>
      <p:ext uri="{BB962C8B-B14F-4D97-AF65-F5344CB8AC3E}">
        <p14:creationId xmlns:p14="http://schemas.microsoft.com/office/powerpoint/2010/main" val="13396237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a:t>
            </a:r>
            <a:r>
              <a:rPr lang="en-US" noProof="0" smtClean="0"/>
              <a:t>Two: </a:t>
            </a:r>
            <a:r>
              <a:rPr lang="en-US" noProof="0"/>
              <a:t>Review Questions</a:t>
            </a:r>
            <a:endParaRPr lang="en-US" noProof="0" smtClean="0"/>
          </a:p>
        </p:txBody>
      </p:sp>
      <p:sp>
        <p:nvSpPr>
          <p:cNvPr id="13315" name="Content Placeholder 2"/>
          <p:cNvSpPr>
            <a:spLocks noGrp="1"/>
          </p:cNvSpPr>
          <p:nvPr>
            <p:ph idx="1"/>
          </p:nvPr>
        </p:nvSpPr>
        <p:spPr>
          <a:xfrm>
            <a:off x="457200" y="1600200"/>
            <a:ext cx="8229600" cy="4953000"/>
          </a:xfrm>
          <a:noFill/>
          <a:ln>
            <a:noFill/>
          </a:ln>
        </p:spPr>
        <p:txBody>
          <a:bodyPr>
            <a:normAutofit fontScale="775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How many different</a:t>
            </a:r>
            <a:r>
              <a:rPr lang="en-US" dirty="0">
                <a:highlight>
                  <a:srgbClr val="FFFFFF"/>
                </a:highlight>
                <a:ea typeface="Times New Roman"/>
                <a:cs typeface="Times New Roman"/>
              </a:rPr>
              <a:t> generations exist in the </a:t>
            </a:r>
            <a:r>
              <a:rPr lang="en-US" dirty="0">
                <a:ea typeface="Times New Roman"/>
                <a:cs typeface="Times New Roman"/>
              </a:rPr>
              <a:t>workplace today?</a:t>
            </a:r>
          </a:p>
          <a:p>
            <a:pPr marL="684213" lvl="0">
              <a:lnSpc>
                <a:spcPct val="115000"/>
              </a:lnSpc>
              <a:spcBef>
                <a:spcPts val="0"/>
              </a:spcBef>
              <a:spcAft>
                <a:spcPts val="0"/>
              </a:spcAft>
              <a:buFont typeface="+mj-lt"/>
              <a:buAutoNum type="alphaLcParenR"/>
            </a:pPr>
            <a:r>
              <a:rPr lang="en-US" dirty="0" smtClean="0">
                <a:highlight>
                  <a:srgbClr val="FFFFFF"/>
                </a:highlight>
                <a:ea typeface="Times New Roman"/>
                <a:cs typeface="Times New Roman"/>
              </a:rPr>
              <a:t>Seven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highlight>
                  <a:srgbClr val="FFFFFF"/>
                </a:highlight>
                <a:ea typeface="Times New Roman"/>
                <a:cs typeface="Times New Roman"/>
              </a:rPr>
              <a:t>Four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highlight>
                  <a:srgbClr val="FFFFFF"/>
                </a:highlight>
                <a:ea typeface="Times New Roman"/>
                <a:cs typeface="Times New Roman"/>
              </a:rPr>
              <a:t>Five</a:t>
            </a:r>
            <a:endParaRPr lang="en-US" dirty="0">
              <a:ea typeface="Times New Roman"/>
              <a:cs typeface="Times New Roman"/>
            </a:endParaRPr>
          </a:p>
          <a:p>
            <a:pPr marL="684213" lvl="0">
              <a:lnSpc>
                <a:spcPct val="115000"/>
              </a:lnSpc>
              <a:spcBef>
                <a:spcPts val="0"/>
              </a:spcBef>
              <a:spcAft>
                <a:spcPts val="1000"/>
              </a:spcAft>
              <a:buFont typeface="+mj-lt"/>
              <a:buAutoNum type="alphaLcParenR"/>
            </a:pPr>
            <a:r>
              <a:rPr lang="en-US" dirty="0">
                <a:ea typeface="Times New Roman"/>
                <a:cs typeface="Times New Roman"/>
              </a:rPr>
              <a:t>Three</a:t>
            </a:r>
          </a:p>
          <a:p>
            <a:pPr marL="341313" lvl="0" indent="-341313">
              <a:lnSpc>
                <a:spcPct val="115000"/>
              </a:lnSpc>
              <a:spcBef>
                <a:spcPts val="0"/>
              </a:spcBef>
              <a:spcAft>
                <a:spcPts val="1000"/>
              </a:spcAft>
              <a:buFont typeface="+mj-lt"/>
              <a:buAutoNum type="arabicParenR" startAt="4"/>
            </a:pPr>
            <a:r>
              <a:rPr lang="en-US" dirty="0">
                <a:highlight>
                  <a:srgbClr val="FFFFFF"/>
                </a:highlight>
                <a:ea typeface="Times New Roman"/>
                <a:cs typeface="Times New Roman"/>
              </a:rPr>
              <a:t>Which generation is not currently in the workplace today?</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highlight>
                  <a:srgbClr val="FFFFFF"/>
                </a:highlight>
                <a:ea typeface="Calibri"/>
                <a:cs typeface="Calibri"/>
              </a:rPr>
              <a:t>Generation Y</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highlight>
                  <a:srgbClr val="FFFFFF"/>
                </a:highlight>
                <a:ea typeface="Times New Roman"/>
                <a:cs typeface="Times New Roman"/>
              </a:rPr>
              <a:t>Generation X</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highlight>
                  <a:srgbClr val="FFFFFF"/>
                </a:highlight>
                <a:ea typeface="Times New Roman"/>
                <a:cs typeface="Times New Roman"/>
              </a:rPr>
              <a:t>Traditionalist</a:t>
            </a:r>
            <a:endParaRPr lang="en-US" dirty="0">
              <a:ea typeface="Times New Roman"/>
              <a:cs typeface="Times New Roman"/>
            </a:endParaRPr>
          </a:p>
          <a:p>
            <a:pPr marL="684213" lvl="0">
              <a:lnSpc>
                <a:spcPct val="115000"/>
              </a:lnSpc>
              <a:spcBef>
                <a:spcPts val="0"/>
              </a:spcBef>
              <a:spcAft>
                <a:spcPts val="1000"/>
              </a:spcAft>
              <a:buFont typeface="+mj-lt"/>
              <a:buAutoNum type="alphaLcParenR"/>
            </a:pPr>
            <a:r>
              <a:rPr lang="en-US" dirty="0">
                <a:ea typeface="Times New Roman"/>
                <a:cs typeface="Times New Roman"/>
              </a:rPr>
              <a:t>Generation F</a:t>
            </a:r>
          </a:p>
        </p:txBody>
      </p:sp>
    </p:spTree>
    <p:extLst>
      <p:ext uri="{BB962C8B-B14F-4D97-AF65-F5344CB8AC3E}">
        <p14:creationId xmlns:p14="http://schemas.microsoft.com/office/powerpoint/2010/main" val="257014806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In order to be successful bridging the gap across the generations, what must each generation do?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F</a:t>
            </a:r>
            <a:r>
              <a:rPr lang="en-US" dirty="0">
                <a:ea typeface="Calibri"/>
                <a:cs typeface="Calibri"/>
              </a:rPr>
              <a:t>ind common ground that enables you to close the gap and effectively reach your opposing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Find common ground with the generation closest to you to work effectively in your organization</a:t>
            </a:r>
          </a:p>
          <a:p>
            <a:pPr marL="684213" lvl="0">
              <a:lnSpc>
                <a:spcPct val="115000"/>
              </a:lnSpc>
              <a:spcBef>
                <a:spcPts val="0"/>
              </a:spcBef>
              <a:spcAft>
                <a:spcPts val="0"/>
              </a:spcAft>
              <a:buFont typeface="+mj-lt"/>
              <a:buAutoNum type="alphaLcParenR"/>
            </a:pPr>
            <a:r>
              <a:rPr lang="en-US" dirty="0">
                <a:ea typeface="Times New Roman"/>
                <a:cs typeface="Times New Roman"/>
              </a:rPr>
              <a:t>Become adept at technology, no matter what your generation</a:t>
            </a:r>
          </a:p>
          <a:p>
            <a:pPr marL="684213" lvl="0">
              <a:lnSpc>
                <a:spcPct val="115000"/>
              </a:lnSpc>
              <a:spcBef>
                <a:spcPts val="0"/>
              </a:spcBef>
              <a:spcAft>
                <a:spcPts val="1200"/>
              </a:spcAft>
              <a:buFont typeface="+mj-lt"/>
              <a:buAutoNum type="alphaLcParenR"/>
            </a:pPr>
            <a:r>
              <a:rPr lang="en-US" dirty="0">
                <a:ea typeface="Times New Roman"/>
                <a:cs typeface="Times New Roman"/>
              </a:rPr>
              <a:t>Have a willingness to work long hours, no matter what your generation</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does TAP stand for?</a:t>
            </a:r>
          </a:p>
          <a:p>
            <a:pPr marL="684213" lvl="0">
              <a:lnSpc>
                <a:spcPct val="115000"/>
              </a:lnSpc>
              <a:spcBef>
                <a:spcPts val="0"/>
              </a:spcBef>
              <a:spcAft>
                <a:spcPts val="0"/>
              </a:spcAft>
              <a:buFont typeface="+mj-lt"/>
              <a:buAutoNum type="alphaLcParenR"/>
            </a:pPr>
            <a:r>
              <a:rPr lang="en-US" dirty="0">
                <a:ea typeface="Times New Roman"/>
                <a:cs typeface="Times New Roman"/>
              </a:rPr>
              <a:t>Take-charge, adapt, proficient</a:t>
            </a:r>
          </a:p>
          <a:p>
            <a:pPr marL="684213" lvl="0">
              <a:lnSpc>
                <a:spcPct val="115000"/>
              </a:lnSpc>
              <a:spcBef>
                <a:spcPts val="0"/>
              </a:spcBef>
              <a:spcAft>
                <a:spcPts val="0"/>
              </a:spcAft>
              <a:buFont typeface="+mj-lt"/>
              <a:buAutoNum type="alphaLcParenR"/>
            </a:pPr>
            <a:r>
              <a:rPr lang="en-US" dirty="0">
                <a:ea typeface="Times New Roman"/>
                <a:cs typeface="Times New Roman"/>
              </a:rPr>
              <a:t>Take-charge, address, proficient</a:t>
            </a:r>
          </a:p>
          <a:p>
            <a:pPr marL="684213" lvl="0">
              <a:lnSpc>
                <a:spcPct val="115000"/>
              </a:lnSpc>
              <a:spcBef>
                <a:spcPts val="0"/>
              </a:spcBef>
              <a:spcAft>
                <a:spcPts val="0"/>
              </a:spcAft>
              <a:buFont typeface="+mj-lt"/>
              <a:buAutoNum type="alphaLcParenR"/>
            </a:pPr>
            <a:r>
              <a:rPr lang="en-US" dirty="0">
                <a:ea typeface="Times New Roman"/>
                <a:cs typeface="Times New Roman"/>
              </a:rPr>
              <a:t>To-the-point, adapt, professional</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To-the-point, address, professional</a:t>
            </a:r>
          </a:p>
        </p:txBody>
      </p:sp>
    </p:spTree>
    <p:extLst>
      <p:ext uri="{BB962C8B-B14F-4D97-AF65-F5344CB8AC3E}">
        <p14:creationId xmlns:p14="http://schemas.microsoft.com/office/powerpoint/2010/main" val="187544233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Which of these methods of communication is best to use with a younger worker?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Talking in a group</a:t>
            </a:r>
          </a:p>
          <a:p>
            <a:pPr marL="684213" lvl="0">
              <a:lnSpc>
                <a:spcPct val="115000"/>
              </a:lnSpc>
              <a:spcBef>
                <a:spcPts val="0"/>
              </a:spcBef>
              <a:spcAft>
                <a:spcPts val="0"/>
              </a:spcAft>
              <a:buFont typeface="+mj-lt"/>
              <a:buAutoNum type="alphaLcParenR"/>
            </a:pPr>
            <a:r>
              <a:rPr lang="en-US" dirty="0">
                <a:ea typeface="Times New Roman"/>
                <a:cs typeface="Times New Roman"/>
              </a:rPr>
              <a:t>Face-to-Face Conversation</a:t>
            </a:r>
          </a:p>
          <a:p>
            <a:pPr marL="684213" lvl="0">
              <a:lnSpc>
                <a:spcPct val="115000"/>
              </a:lnSpc>
              <a:spcBef>
                <a:spcPts val="0"/>
              </a:spcBef>
              <a:spcAft>
                <a:spcPts val="0"/>
              </a:spcAft>
              <a:buFont typeface="+mj-lt"/>
              <a:buAutoNum type="alphaLcParenR"/>
            </a:pPr>
            <a:r>
              <a:rPr lang="en-US" dirty="0">
                <a:ea typeface="Times New Roman"/>
                <a:cs typeface="Times New Roman"/>
              </a:rPr>
              <a:t>Telephone conversation</a:t>
            </a:r>
          </a:p>
          <a:p>
            <a:pPr marL="684213" lvl="0">
              <a:lnSpc>
                <a:spcPct val="115000"/>
              </a:lnSpc>
              <a:spcBef>
                <a:spcPts val="0"/>
              </a:spcBef>
              <a:spcAft>
                <a:spcPts val="1200"/>
              </a:spcAft>
              <a:buFont typeface="+mj-lt"/>
              <a:buAutoNum type="alphaLcParenR"/>
            </a:pPr>
            <a:r>
              <a:rPr lang="en-US" dirty="0">
                <a:ea typeface="Times New Roman"/>
                <a:cs typeface="Times New Roman"/>
              </a:rPr>
              <a:t>Email</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is an example of communicating professionally?</a:t>
            </a:r>
          </a:p>
          <a:p>
            <a:pPr marL="684213" lvl="0">
              <a:lnSpc>
                <a:spcPct val="115000"/>
              </a:lnSpc>
              <a:spcBef>
                <a:spcPts val="0"/>
              </a:spcBef>
              <a:spcAft>
                <a:spcPts val="0"/>
              </a:spcAft>
              <a:buFont typeface="+mj-lt"/>
              <a:buAutoNum type="alphaLcParenR"/>
            </a:pPr>
            <a:r>
              <a:rPr lang="en-US" dirty="0">
                <a:ea typeface="Times New Roman"/>
                <a:cs typeface="Times New Roman"/>
              </a:rPr>
              <a:t>Using text abbreviations in communication</a:t>
            </a:r>
          </a:p>
          <a:p>
            <a:pPr marL="684213" lvl="0">
              <a:lnSpc>
                <a:spcPct val="115000"/>
              </a:lnSpc>
              <a:spcBef>
                <a:spcPts val="0"/>
              </a:spcBef>
              <a:spcAft>
                <a:spcPts val="0"/>
              </a:spcAft>
              <a:buFont typeface="+mj-lt"/>
              <a:buAutoNum type="alphaLcParenR"/>
            </a:pPr>
            <a:r>
              <a:rPr lang="en-US" dirty="0">
                <a:ea typeface="Times New Roman"/>
                <a:cs typeface="Times New Roman"/>
              </a:rPr>
              <a:t>Using social networking to communicate with supervisors/managers</a:t>
            </a:r>
          </a:p>
          <a:p>
            <a:pPr marL="684213" lvl="0">
              <a:lnSpc>
                <a:spcPct val="115000"/>
              </a:lnSpc>
              <a:spcBef>
                <a:spcPts val="0"/>
              </a:spcBef>
              <a:spcAft>
                <a:spcPts val="0"/>
              </a:spcAft>
              <a:buFont typeface="+mj-lt"/>
              <a:buAutoNum type="alphaLcParenR"/>
            </a:pPr>
            <a:r>
              <a:rPr lang="en-US" dirty="0">
                <a:ea typeface="Calibri"/>
                <a:cs typeface="Calibri"/>
              </a:rPr>
              <a:t>Using jargon in communication</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Using salutations and closing in your communication</a:t>
            </a:r>
          </a:p>
          <a:p>
            <a:endParaRPr lang="en-US" dirty="0" smtClean="0"/>
          </a:p>
        </p:txBody>
      </p:sp>
    </p:spTree>
    <p:extLst>
      <p:ext uri="{BB962C8B-B14F-4D97-AF65-F5344CB8AC3E}">
        <p14:creationId xmlns:p14="http://schemas.microsoft.com/office/powerpoint/2010/main" val="103528049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an affinity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a:t>
            </a:r>
            <a:r>
              <a:rPr lang="en-US" dirty="0">
                <a:solidFill>
                  <a:srgbClr val="222222"/>
                </a:solidFill>
                <a:ea typeface="Times New Roman"/>
                <a:cs typeface="Times New Roman"/>
              </a:rPr>
              <a:t>n organized body of people with a particular purpose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A group of people sharing common interests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 place where people work, such as an office or factory</a:t>
            </a:r>
          </a:p>
          <a:p>
            <a:pPr marL="684213" lvl="0">
              <a:lnSpc>
                <a:spcPct val="115000"/>
              </a:lnSpc>
              <a:spcBef>
                <a:spcPts val="0"/>
              </a:spcBef>
              <a:spcAft>
                <a:spcPts val="1200"/>
              </a:spcAft>
              <a:buFont typeface="+mj-lt"/>
              <a:buAutoNum type="alphaLcParenR"/>
            </a:pPr>
            <a:r>
              <a:rPr lang="en-US" dirty="0">
                <a:ea typeface="Times New Roman"/>
                <a:cs typeface="Times New Roman"/>
              </a:rPr>
              <a:t>A group started to accomplish a specific goal</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What is not true of an affinity group?</a:t>
            </a:r>
          </a:p>
          <a:p>
            <a:pPr marL="684213" lvl="0">
              <a:lnSpc>
                <a:spcPct val="115000"/>
              </a:lnSpc>
              <a:spcBef>
                <a:spcPts val="0"/>
              </a:spcBef>
              <a:spcAft>
                <a:spcPts val="0"/>
              </a:spcAft>
              <a:buFont typeface="+mj-lt"/>
              <a:buAutoNum type="alphaLcParenR"/>
            </a:pPr>
            <a:r>
              <a:rPr lang="en-US" dirty="0">
                <a:ea typeface="Times New Roman"/>
                <a:cs typeface="Times New Roman"/>
              </a:rPr>
              <a:t>Affinity groups </a:t>
            </a:r>
            <a:r>
              <a:rPr lang="en-US" dirty="0">
                <a:ea typeface="Calibri"/>
                <a:cs typeface="Calibri"/>
              </a:rPr>
              <a:t>provide a way for the generations to learn more about each other’s interests and values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In affinity groups, </a:t>
            </a:r>
            <a:r>
              <a:rPr lang="en-US" dirty="0">
                <a:ea typeface="Calibri"/>
                <a:cs typeface="Calibri"/>
              </a:rPr>
              <a:t>they typically do not require centralization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An affinity group promotes cohesion among generations</a:t>
            </a:r>
          </a:p>
          <a:p>
            <a:pPr marL="684213" lvl="0">
              <a:lnSpc>
                <a:spcPct val="115000"/>
              </a:lnSpc>
              <a:spcBef>
                <a:spcPts val="0"/>
              </a:spcBef>
              <a:spcAft>
                <a:spcPts val="1200"/>
              </a:spcAft>
              <a:buFont typeface="+mj-lt"/>
              <a:buAutoNum type="alphaLcParenR"/>
            </a:pPr>
            <a:r>
              <a:rPr lang="en-US" dirty="0">
                <a:ea typeface="Times New Roman"/>
                <a:cs typeface="Times New Roman"/>
              </a:rPr>
              <a:t>In an affinity group there is a formal structure with set hierarchy</a:t>
            </a:r>
          </a:p>
          <a:p>
            <a:endParaRPr lang="en-US" dirty="0" smtClean="0"/>
          </a:p>
        </p:txBody>
      </p:sp>
    </p:spTree>
    <p:extLst>
      <p:ext uri="{BB962C8B-B14F-4D97-AF65-F5344CB8AC3E}">
        <p14:creationId xmlns:p14="http://schemas.microsoft.com/office/powerpoint/2010/main" val="21940402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the best way to introduce affinity groups to your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Hold affinity groups during work hours to increase attendance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Mandate attendance at affinity groups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Allow groups that start as closed groups</a:t>
            </a:r>
          </a:p>
          <a:p>
            <a:pPr marL="684213" lvl="0">
              <a:lnSpc>
                <a:spcPct val="115000"/>
              </a:lnSpc>
              <a:spcBef>
                <a:spcPts val="0"/>
              </a:spcBef>
              <a:spcAft>
                <a:spcPts val="1200"/>
              </a:spcAft>
              <a:buFont typeface="+mj-lt"/>
              <a:buAutoNum type="alphaLcParenR"/>
            </a:pPr>
            <a:r>
              <a:rPr lang="en-US" dirty="0">
                <a:ea typeface="Times New Roman"/>
                <a:cs typeface="Times New Roman"/>
              </a:rPr>
              <a:t>Allow </a:t>
            </a:r>
            <a:r>
              <a:rPr lang="en-US" dirty="0">
                <a:ea typeface="Calibri"/>
                <a:cs typeface="Calibri"/>
              </a:rPr>
              <a:t>groups that focus on non-polarized topics</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is an example of an affinity group?</a:t>
            </a:r>
          </a:p>
          <a:p>
            <a:pPr marL="684213" lvl="0">
              <a:lnSpc>
                <a:spcPct val="115000"/>
              </a:lnSpc>
              <a:spcBef>
                <a:spcPts val="0"/>
              </a:spcBef>
              <a:spcAft>
                <a:spcPts val="0"/>
              </a:spcAft>
              <a:buFont typeface="+mj-lt"/>
              <a:buAutoNum type="alphaLcParenR"/>
            </a:pPr>
            <a:r>
              <a:rPr lang="en-US" dirty="0">
                <a:ea typeface="Calibri"/>
                <a:cs typeface="Calibri"/>
              </a:rPr>
              <a:t>Improving work morale group</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Monday morning meetings</a:t>
            </a:r>
          </a:p>
          <a:p>
            <a:pPr marL="684213" lvl="0">
              <a:lnSpc>
                <a:spcPct val="115000"/>
              </a:lnSpc>
              <a:spcBef>
                <a:spcPts val="0"/>
              </a:spcBef>
              <a:spcAft>
                <a:spcPts val="0"/>
              </a:spcAft>
              <a:buFont typeface="+mj-lt"/>
              <a:buAutoNum type="alphaLcParenR"/>
            </a:pPr>
            <a:r>
              <a:rPr lang="en-US" dirty="0">
                <a:ea typeface="Times New Roman"/>
                <a:cs typeface="Times New Roman"/>
              </a:rPr>
              <a:t>A work group </a:t>
            </a:r>
            <a:r>
              <a:rPr lang="en-US" dirty="0">
                <a:solidFill>
                  <a:srgbClr val="000000"/>
                </a:solidFill>
                <a:ea typeface="Times New Roman"/>
                <a:cs typeface="Times New Roman"/>
              </a:rPr>
              <a:t>led by the supervisor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closed work group</a:t>
            </a:r>
          </a:p>
          <a:p>
            <a:endParaRPr lang="en-US" dirty="0" smtClean="0"/>
          </a:p>
        </p:txBody>
      </p:sp>
    </p:spTree>
    <p:extLst>
      <p:ext uri="{BB962C8B-B14F-4D97-AF65-F5344CB8AC3E}">
        <p14:creationId xmlns:p14="http://schemas.microsoft.com/office/powerpoint/2010/main" val="414914658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could breed </a:t>
            </a:r>
            <a:r>
              <a:rPr lang="en-US" dirty="0">
                <a:ea typeface="Calibri"/>
                <a:cs typeface="Times New Roman"/>
              </a:rPr>
              <a:t>fear between generations or lead to misinterpretations?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increase in technology</a:t>
            </a:r>
          </a:p>
          <a:p>
            <a:pPr marL="684213" lvl="0">
              <a:lnSpc>
                <a:spcPct val="115000"/>
              </a:lnSpc>
              <a:spcBef>
                <a:spcPts val="0"/>
              </a:spcBef>
              <a:spcAft>
                <a:spcPts val="0"/>
              </a:spcAft>
              <a:buFont typeface="+mj-lt"/>
              <a:buAutoNum type="alphaLcParenR"/>
            </a:pPr>
            <a:r>
              <a:rPr lang="en-US" dirty="0">
                <a:ea typeface="Calibri"/>
                <a:cs typeface="Calibri"/>
              </a:rPr>
              <a:t>A lack of compassion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 lack of knowledge</a:t>
            </a:r>
          </a:p>
          <a:p>
            <a:pPr marL="684213" lvl="0">
              <a:lnSpc>
                <a:spcPct val="115000"/>
              </a:lnSpc>
              <a:spcBef>
                <a:spcPts val="0"/>
              </a:spcBef>
              <a:spcAft>
                <a:spcPts val="1200"/>
              </a:spcAft>
              <a:buFont typeface="+mj-lt"/>
              <a:buAutoNum type="alphaLcParenR"/>
            </a:pPr>
            <a:r>
              <a:rPr lang="en-US" dirty="0">
                <a:ea typeface="Times New Roman"/>
                <a:cs typeface="Times New Roman"/>
              </a:rPr>
              <a:t>An increase in face-to-face meetings</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What is not an example of a way to share knowledge at work?</a:t>
            </a:r>
          </a:p>
          <a:p>
            <a:pPr marL="684213" lvl="0">
              <a:lnSpc>
                <a:spcPct val="115000"/>
              </a:lnSpc>
              <a:spcBef>
                <a:spcPts val="0"/>
              </a:spcBef>
              <a:spcAft>
                <a:spcPts val="0"/>
              </a:spcAft>
              <a:buFont typeface="+mj-lt"/>
              <a:buAutoNum type="alphaLcParenR"/>
            </a:pPr>
            <a:r>
              <a:rPr lang="en-US" dirty="0">
                <a:ea typeface="Times New Roman"/>
                <a:cs typeface="Times New Roman"/>
              </a:rPr>
              <a:t>A </a:t>
            </a:r>
            <a:r>
              <a:rPr lang="en-US" dirty="0">
                <a:ea typeface="Calibri"/>
                <a:cs typeface="Calibri"/>
              </a:rPr>
              <a:t>blog where a topic is introduced and then the team can submit comments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 </a:t>
            </a:r>
            <a:r>
              <a:rPr lang="en-US" dirty="0">
                <a:ea typeface="Calibri"/>
                <a:cs typeface="Calibri"/>
              </a:rPr>
              <a:t>newsletter where employees get to share their thoughts in an interview</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An </a:t>
            </a:r>
            <a:r>
              <a:rPr lang="en-US" dirty="0">
                <a:ea typeface="Calibri"/>
                <a:cs typeface="Calibri"/>
              </a:rPr>
              <a:t>ideas box where employees can submit ideas</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A focus group containing only members of one generation</a:t>
            </a:r>
          </a:p>
        </p:txBody>
      </p:sp>
    </p:spTree>
    <p:extLst>
      <p:ext uri="{BB962C8B-B14F-4D97-AF65-F5344CB8AC3E}">
        <p14:creationId xmlns:p14="http://schemas.microsoft.com/office/powerpoint/2010/main" val="257428912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In order to be successful bridging the gap across the generations, what must each generation do?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a:t>
            </a:r>
            <a:r>
              <a:rPr lang="en-US" dirty="0">
                <a:solidFill>
                  <a:srgbClr val="FF0000"/>
                </a:solidFill>
                <a:ea typeface="Calibri"/>
                <a:cs typeface="Calibri"/>
              </a:rPr>
              <a:t>ind common ground that enables you to close the gap and effectively reach your opposing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Find common ground with the generation closest to you to work effectively in your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Become adept at technology, no matter what your generation</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Have a willingness to work long hours, no matter what your generation</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does TAP stand for?</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Take-charge, adapt, proficient</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Take-charge, address, proficient</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To-the-point, adapt, professional</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To-the-point, address, professional</a:t>
            </a:r>
          </a:p>
        </p:txBody>
      </p:sp>
    </p:spTree>
    <p:extLst>
      <p:ext uri="{BB962C8B-B14F-4D97-AF65-F5344CB8AC3E}">
        <p14:creationId xmlns:p14="http://schemas.microsoft.com/office/powerpoint/2010/main" val="84033216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Which of these methods of communication is best to use with a younger worker?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Talking in a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Face-to-Face Conversation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Telephone conversation</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Email</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is an example of communicating professionally?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Using text abbreviations in communication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Using social networking to communicate with supervisors/managers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Using jargon in communication</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Using salutations and closing in your communication</a:t>
            </a:r>
            <a:endParaRPr lang="en-US" dirty="0">
              <a:solidFill>
                <a:srgbClr val="000000"/>
              </a:solidFill>
              <a:ea typeface="Times New Roman"/>
              <a:cs typeface="Times New Roman"/>
            </a:endParaRPr>
          </a:p>
          <a:p>
            <a:endParaRPr lang="en-US" dirty="0" smtClean="0"/>
          </a:p>
        </p:txBody>
      </p:sp>
    </p:spTree>
    <p:extLst>
      <p:ext uri="{BB962C8B-B14F-4D97-AF65-F5344CB8AC3E}">
        <p14:creationId xmlns:p14="http://schemas.microsoft.com/office/powerpoint/2010/main" val="689023347"/>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an affinity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a:t>
            </a:r>
            <a:r>
              <a:rPr lang="en-US" dirty="0">
                <a:solidFill>
                  <a:srgbClr val="222222"/>
                </a:solidFill>
                <a:ea typeface="Times New Roman"/>
                <a:cs typeface="Times New Roman"/>
              </a:rPr>
              <a:t>n organized body of people with a particular purpose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A group of people sharing common interests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222222"/>
                </a:solidFill>
                <a:ea typeface="Times New Roman"/>
                <a:cs typeface="Times New Roman"/>
              </a:rPr>
              <a:t>A place where people work, such as an office or factory</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group started to accomplish a specific goal</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What is not true of an affinity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Affinity groups </a:t>
            </a:r>
            <a:r>
              <a:rPr lang="en-US" dirty="0">
                <a:solidFill>
                  <a:srgbClr val="000000"/>
                </a:solidFill>
                <a:ea typeface="Calibri"/>
                <a:cs typeface="Calibri"/>
              </a:rPr>
              <a:t>provide a way for the generations to learn more about each other’s interests and values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 affinity groups, </a:t>
            </a:r>
            <a:r>
              <a:rPr lang="en-US" dirty="0">
                <a:solidFill>
                  <a:srgbClr val="000000"/>
                </a:solidFill>
                <a:ea typeface="Calibri"/>
                <a:cs typeface="Calibri"/>
              </a:rPr>
              <a:t>they typically do not require centralization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affinity group promotes cohesion among generations</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In an affinity group there is a formal structure with set hierarchy</a:t>
            </a:r>
            <a:endParaRPr lang="en-US" dirty="0">
              <a:solidFill>
                <a:srgbClr val="000000"/>
              </a:solidFill>
              <a:ea typeface="Times New Roman"/>
              <a:cs typeface="Times New Roman"/>
            </a:endParaRPr>
          </a:p>
          <a:p>
            <a:endParaRPr lang="en-US" dirty="0" smtClean="0"/>
          </a:p>
        </p:txBody>
      </p:sp>
    </p:spTree>
    <p:extLst>
      <p:ext uri="{BB962C8B-B14F-4D97-AF65-F5344CB8AC3E}">
        <p14:creationId xmlns:p14="http://schemas.microsoft.com/office/powerpoint/2010/main" val="844572649"/>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the best way to introduce affinity groups to your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Hold affinity groups during work hours to increase attendance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Mandate attendance at affinity groups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Allow groups that start as closed groups</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Allow </a:t>
            </a:r>
            <a:r>
              <a:rPr lang="en-US" dirty="0">
                <a:solidFill>
                  <a:srgbClr val="FF0000"/>
                </a:solidFill>
                <a:ea typeface="Calibri"/>
                <a:cs typeface="Calibri"/>
              </a:rPr>
              <a:t>groups that focus on non-polarized topics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is an example of an affinity group?</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Improving work morale group</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Monday morning meetings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work group led by the supervisor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closed work group</a:t>
            </a:r>
          </a:p>
          <a:p>
            <a:endParaRPr lang="en-US" dirty="0" smtClean="0"/>
          </a:p>
        </p:txBody>
      </p:sp>
    </p:spTree>
    <p:extLst>
      <p:ext uri="{BB962C8B-B14F-4D97-AF65-F5344CB8AC3E}">
        <p14:creationId xmlns:p14="http://schemas.microsoft.com/office/powerpoint/2010/main" val="177966633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could breed </a:t>
            </a:r>
            <a:r>
              <a:rPr lang="en-US" dirty="0">
                <a:ea typeface="Calibri"/>
                <a:cs typeface="Times New Roman"/>
              </a:rPr>
              <a:t>fear between generations or lead to misinterpretations?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increase in technology</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 lack of compassion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lack of knowledge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An increase in face-to-face meetings</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What is not an example of a way to share knowledge at work?</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a:t>
            </a:r>
            <a:r>
              <a:rPr lang="en-US" dirty="0">
                <a:solidFill>
                  <a:srgbClr val="000000"/>
                </a:solidFill>
                <a:ea typeface="Calibri"/>
                <a:cs typeface="Calibri"/>
              </a:rPr>
              <a:t>blog where a topic is introduced and then the team can submit comments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a:t>
            </a:r>
            <a:r>
              <a:rPr lang="en-US" dirty="0">
                <a:solidFill>
                  <a:srgbClr val="000000"/>
                </a:solidFill>
                <a:ea typeface="Calibri"/>
                <a:cs typeface="Calibri"/>
              </a:rPr>
              <a:t>newsletter where employees get to share their thoughts in an interview</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a:t>
            </a:r>
            <a:r>
              <a:rPr lang="en-US" dirty="0">
                <a:solidFill>
                  <a:srgbClr val="000000"/>
                </a:solidFill>
                <a:ea typeface="Calibri"/>
                <a:cs typeface="Calibri"/>
              </a:rPr>
              <a:t>ideas box where employees can submit ideas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A focus group containing only members of one generation</a:t>
            </a:r>
            <a:endParaRPr lang="en-US" dirty="0">
              <a:solidFill>
                <a:srgbClr val="000000"/>
              </a:solidFill>
              <a:ea typeface="Times New Roman"/>
              <a:cs typeface="Times New Roman"/>
            </a:endParaRPr>
          </a:p>
        </p:txBody>
      </p:sp>
    </p:spTree>
    <p:extLst>
      <p:ext uri="{BB962C8B-B14F-4D97-AF65-F5344CB8AC3E}">
        <p14:creationId xmlns:p14="http://schemas.microsoft.com/office/powerpoint/2010/main" val="42758107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a:t>
            </a:r>
            <a:r>
              <a:rPr lang="en-US" noProof="0" smtClean="0"/>
              <a:t>Two: </a:t>
            </a:r>
            <a:r>
              <a:rPr lang="en-US" noProof="0"/>
              <a:t>Review Questions</a:t>
            </a:r>
            <a:endParaRPr lang="en-US" noProof="0" smtClean="0"/>
          </a:p>
        </p:txBody>
      </p:sp>
      <p:sp>
        <p:nvSpPr>
          <p:cNvPr id="13315" name="Content Placeholder 2"/>
          <p:cNvSpPr>
            <a:spLocks noGrp="1"/>
          </p:cNvSpPr>
          <p:nvPr>
            <p:ph idx="1"/>
          </p:nvPr>
        </p:nvSpPr>
        <p:spPr>
          <a:xfrm>
            <a:off x="457200" y="1600200"/>
            <a:ext cx="8229600" cy="52578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essential for a manager or supervisor to understand about generation gaps?</a:t>
            </a:r>
          </a:p>
          <a:p>
            <a:pPr marL="684213" lvl="0">
              <a:lnSpc>
                <a:spcPct val="115000"/>
              </a:lnSpc>
              <a:spcBef>
                <a:spcPts val="0"/>
              </a:spcBef>
              <a:spcAft>
                <a:spcPts val="0"/>
              </a:spcAft>
              <a:buFont typeface="+mj-lt"/>
              <a:buAutoNum type="alphaLcParenR"/>
            </a:pPr>
            <a:r>
              <a:rPr lang="en-US" dirty="0">
                <a:ea typeface="Times New Roman"/>
                <a:cs typeface="Times New Roman"/>
              </a:rPr>
              <a:t>The </a:t>
            </a:r>
            <a:r>
              <a:rPr lang="en-US" dirty="0">
                <a:ea typeface="Calibri"/>
                <a:cs typeface="Calibri"/>
              </a:rPr>
              <a:t>background, attitudes, and work styles of each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That Baby Boomers are the generation that was born following World War II, generally from 1943 up to the early 1960s</a:t>
            </a:r>
          </a:p>
          <a:p>
            <a:pPr marL="684213" lvl="0">
              <a:lnSpc>
                <a:spcPct val="115000"/>
              </a:lnSpc>
              <a:spcBef>
                <a:spcPts val="0"/>
              </a:spcBef>
              <a:spcAft>
                <a:spcPts val="0"/>
              </a:spcAft>
              <a:buFont typeface="+mj-lt"/>
              <a:buAutoNum type="alphaLcParenR"/>
            </a:pPr>
            <a:r>
              <a:rPr lang="en-US" dirty="0">
                <a:ea typeface="Times New Roman"/>
                <a:cs typeface="Times New Roman"/>
              </a:rPr>
              <a:t>That it is only advisable for certain generations to be given certain projects/positions</a:t>
            </a:r>
          </a:p>
          <a:p>
            <a:pPr marL="684213" lvl="0">
              <a:lnSpc>
                <a:spcPct val="137000"/>
              </a:lnSpc>
              <a:spcBef>
                <a:spcPts val="0"/>
              </a:spcBef>
              <a:spcAft>
                <a:spcPts val="1200"/>
              </a:spcAft>
              <a:buFont typeface="+mj-lt"/>
              <a:buAutoNum type="alphaLcParenR"/>
            </a:pPr>
            <a:r>
              <a:rPr lang="en-US" dirty="0">
                <a:ea typeface="Times New Roman"/>
                <a:cs typeface="Times New Roman"/>
              </a:rPr>
              <a:t>That conflict between generation gaps is best left to human resources to mediate</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tabLst>
                <a:tab pos="341313" algn="l"/>
              </a:tabLst>
            </a:pPr>
            <a:r>
              <a:rPr lang="en-US" dirty="0">
                <a:ea typeface="Times New Roman"/>
                <a:cs typeface="Times New Roman"/>
              </a:rPr>
              <a:t>What defines a generation?</a:t>
            </a:r>
          </a:p>
          <a:p>
            <a:pPr marL="684213" lvl="0">
              <a:lnSpc>
                <a:spcPct val="115000"/>
              </a:lnSpc>
              <a:spcBef>
                <a:spcPts val="0"/>
              </a:spcBef>
              <a:spcAft>
                <a:spcPts val="0"/>
              </a:spcAft>
              <a:buFont typeface="+mj-lt"/>
              <a:buAutoNum type="alphaLcParenR"/>
            </a:pPr>
            <a:r>
              <a:rPr lang="en-US" dirty="0">
                <a:ea typeface="Times New Roman"/>
                <a:cs typeface="Times New Roman"/>
              </a:rPr>
              <a:t>The length of time during which a person has existed</a:t>
            </a:r>
          </a:p>
          <a:p>
            <a:pPr marL="684213" lvl="0">
              <a:lnSpc>
                <a:spcPct val="115000"/>
              </a:lnSpc>
              <a:spcBef>
                <a:spcPts val="0"/>
              </a:spcBef>
              <a:spcAft>
                <a:spcPts val="0"/>
              </a:spcAft>
              <a:buFont typeface="+mj-lt"/>
              <a:buAutoNum type="alphaLcParenR"/>
            </a:pPr>
            <a:r>
              <a:rPr lang="en-US" dirty="0">
                <a:ea typeface="Times New Roman"/>
                <a:cs typeface="Times New Roman"/>
              </a:rPr>
              <a:t>An association or organization dedicated to a particular interest or activity</a:t>
            </a:r>
          </a:p>
          <a:p>
            <a:pPr marL="684213" lvl="0">
              <a:lnSpc>
                <a:spcPct val="115000"/>
              </a:lnSpc>
              <a:spcBef>
                <a:spcPts val="0"/>
              </a:spcBef>
              <a:spcAft>
                <a:spcPts val="0"/>
              </a:spcAft>
              <a:buFont typeface="+mj-lt"/>
              <a:buAutoNum type="alphaLcParenR"/>
            </a:pPr>
            <a:r>
              <a:rPr lang="en-US" dirty="0">
                <a:ea typeface="Calibri"/>
                <a:cs typeface="Calibri"/>
              </a:rPr>
              <a:t>A group of people born during the same period that likely share the same attitudes and values</a:t>
            </a:r>
            <a:endParaRPr lang="en-US" dirty="0">
              <a:ea typeface="Times New Roman"/>
              <a:cs typeface="Times New Roman"/>
            </a:endParaRPr>
          </a:p>
          <a:p>
            <a:pPr marL="684213" lvl="0">
              <a:lnSpc>
                <a:spcPct val="137000"/>
              </a:lnSpc>
              <a:spcBef>
                <a:spcPts val="0"/>
              </a:spcBef>
              <a:spcAft>
                <a:spcPts val="1200"/>
              </a:spcAft>
              <a:buFont typeface="+mj-lt"/>
              <a:buAutoNum type="alphaLcParenR"/>
            </a:pPr>
            <a:r>
              <a:rPr lang="en-US" dirty="0">
                <a:ea typeface="Times New Roman"/>
                <a:cs typeface="Times New Roman"/>
              </a:rPr>
              <a:t>The way of thinking, behaving</a:t>
            </a:r>
            <a:r>
              <a:rPr lang="en-US" dirty="0">
                <a:solidFill>
                  <a:srgbClr val="000000"/>
                </a:solidFill>
                <a:ea typeface="Times New Roman"/>
                <a:cs typeface="Times New Roman"/>
              </a:rPr>
              <a:t>, and working that exists within an organization</a:t>
            </a:r>
          </a:p>
          <a:p>
            <a:endParaRPr lang="en-US" dirty="0" smtClean="0"/>
          </a:p>
        </p:txBody>
      </p:sp>
    </p:spTree>
    <p:extLst>
      <p:ext uri="{BB962C8B-B14F-4D97-AF65-F5344CB8AC3E}">
        <p14:creationId xmlns:p14="http://schemas.microsoft.com/office/powerpoint/2010/main" val="734490792"/>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pPr>
              <a:defRPr/>
            </a:pPr>
            <a:r>
              <a:rPr lang="en-US" dirty="0" smtClean="0"/>
              <a:t>Module Nine: Conflict Management (I)</a:t>
            </a:r>
          </a:p>
        </p:txBody>
      </p:sp>
      <p:sp>
        <p:nvSpPr>
          <p:cNvPr id="36867" name="Content Placeholder 3"/>
          <p:cNvSpPr>
            <a:spLocks noGrp="1"/>
          </p:cNvSpPr>
          <p:nvPr>
            <p:ph idx="1"/>
          </p:nvPr>
        </p:nvSpPr>
        <p:spPr>
          <a:xfrm>
            <a:off x="457200" y="1884363"/>
            <a:ext cx="6400800" cy="4352925"/>
          </a:xfrm>
        </p:spPr>
        <p:txBody>
          <a:bodyPr/>
          <a:lstStyle/>
          <a:p>
            <a:pPr marL="0" indent="0"/>
            <a:r>
              <a:rPr lang="en-US" sz="2800" dirty="0" smtClean="0"/>
              <a:t>Understanding how to manage conflict</a:t>
            </a:r>
          </a:p>
          <a:p>
            <a:pPr marL="0" indent="0"/>
            <a:r>
              <a:rPr lang="en-US" sz="2800" dirty="0" smtClean="0"/>
              <a:t>across the generations will help to reduce </a:t>
            </a:r>
          </a:p>
          <a:p>
            <a:pPr marL="0" indent="0"/>
            <a:r>
              <a:rPr lang="en-US" sz="2800" dirty="0" smtClean="0"/>
              <a:t>the confrontation and perhaps avoid them </a:t>
            </a:r>
          </a:p>
          <a:p>
            <a:pPr marL="0" indent="0"/>
            <a:r>
              <a:rPr lang="en-US" sz="2800" dirty="0" smtClean="0"/>
              <a:t>in the future. This module will teach you </a:t>
            </a:r>
          </a:p>
          <a:p>
            <a:pPr marL="0" indent="0"/>
            <a:r>
              <a:rPr lang="en-US" sz="2800" dirty="0" smtClean="0"/>
              <a:t>the following:</a:t>
            </a:r>
          </a:p>
          <a:p>
            <a:pPr marL="0" indent="0"/>
            <a:r>
              <a:rPr lang="en-US" sz="2800" dirty="0" smtClean="0"/>
              <a:t>Younger bosses managing older workers</a:t>
            </a:r>
          </a:p>
          <a:p>
            <a:pPr marL="0" indent="0"/>
            <a:r>
              <a:rPr lang="en-US" sz="2800" dirty="0" smtClean="0"/>
              <a:t>Avoid turnover with a retention plan</a:t>
            </a:r>
          </a:p>
          <a:p>
            <a:pPr marL="0" indent="0"/>
            <a:r>
              <a:rPr lang="en-US" sz="2800" dirty="0" smtClean="0"/>
              <a:t>Breaking down the stereotypes</a:t>
            </a:r>
            <a:endParaRPr lang="en-US" dirty="0" smtClean="0"/>
          </a:p>
        </p:txBody>
      </p:sp>
      <p:sp>
        <p:nvSpPr>
          <p:cNvPr id="36868" name="Text Placeholder 4"/>
          <p:cNvSpPr>
            <a:spLocks noGrp="1"/>
          </p:cNvSpPr>
          <p:nvPr>
            <p:ph type="body" sz="quarter" idx="4294967295"/>
          </p:nvPr>
        </p:nvSpPr>
        <p:spPr>
          <a:xfrm>
            <a:off x="7391400" y="381000"/>
            <a:ext cx="1752600" cy="4200128"/>
          </a:xfrm>
          <a:ln>
            <a:miter lim="800000"/>
            <a:headEnd/>
            <a:tailEnd/>
          </a:ln>
        </p:spPr>
        <p:txBody>
          <a:bodyPr/>
          <a:lstStyle/>
          <a:p>
            <a:pPr marL="0" marR="0">
              <a:lnSpc>
                <a:spcPct val="115000"/>
              </a:lnSpc>
              <a:spcBef>
                <a:spcPts val="0"/>
              </a:spcBef>
              <a:spcAft>
                <a:spcPts val="1000"/>
              </a:spcAft>
            </a:pPr>
            <a:r>
              <a:rPr lang="en-US" sz="1800" i="1" dirty="0" smtClean="0">
                <a:effectLst/>
                <a:latin typeface="Cambria"/>
                <a:ea typeface="Times New Roman"/>
                <a:cs typeface="Times New Roman"/>
              </a:rPr>
              <a:t>Every generation revolts against its fathers and makes friends with its grandfathers.</a:t>
            </a:r>
            <a:endParaRPr lang="en-US" sz="1400" dirty="0">
              <a:ea typeface="Times New Roman"/>
              <a:cs typeface="Times New Roman"/>
            </a:endParaRPr>
          </a:p>
          <a:p>
            <a:pPr marL="0" marR="0" algn="ctr">
              <a:lnSpc>
                <a:spcPct val="115000"/>
              </a:lnSpc>
              <a:spcBef>
                <a:spcPts val="0"/>
              </a:spcBef>
              <a:spcAft>
                <a:spcPts val="1000"/>
              </a:spcAft>
            </a:pPr>
            <a:r>
              <a:rPr lang="en-US" sz="1800" b="1" i="1" dirty="0" smtClean="0">
                <a:effectLst/>
                <a:latin typeface="Cambria"/>
                <a:ea typeface="Times New Roman"/>
                <a:cs typeface="Times New Roman"/>
              </a:rPr>
              <a:t>Lewis Mumford</a:t>
            </a:r>
            <a:endParaRPr lang="en-US" sz="1400" dirty="0">
              <a:ea typeface="Times New Roman"/>
              <a:cs typeface="Times New Roman"/>
            </a:endParaRP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4"/>
          <p:cNvSpPr>
            <a:spLocks noGrp="1"/>
          </p:cNvSpPr>
          <p:nvPr>
            <p:ph type="title"/>
          </p:nvPr>
        </p:nvSpPr>
        <p:spPr/>
        <p:txBody>
          <a:bodyPr>
            <a:normAutofit fontScale="90000"/>
          </a:bodyPr>
          <a:lstStyle/>
          <a:p>
            <a:pPr>
              <a:defRPr/>
            </a:pPr>
            <a:r>
              <a:rPr lang="en-US" dirty="0" smtClean="0"/>
              <a:t>Younger Bosses Managing Older Workers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900804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fontScale="90000"/>
          </a:bodyPr>
          <a:lstStyle/>
          <a:p>
            <a:pPr>
              <a:defRPr/>
            </a:pPr>
            <a:r>
              <a:rPr lang="en-US" dirty="0" smtClean="0"/>
              <a:t>Avoid Turnovers With A Retention Plan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667260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ormAutofit fontScale="90000"/>
          </a:bodyPr>
          <a:lstStyle/>
          <a:p>
            <a:pPr>
              <a:defRPr/>
            </a:pPr>
            <a:r>
              <a:rPr lang="en-US" dirty="0" smtClean="0"/>
              <a:t>Breaking Down The Stereotypes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894001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237077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82877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In order to be successful bridging the gap across the generations, what must each generation do?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F</a:t>
            </a:r>
            <a:r>
              <a:rPr lang="en-US" dirty="0">
                <a:ea typeface="Calibri"/>
                <a:cs typeface="Calibri"/>
              </a:rPr>
              <a:t>ind common ground that enables you to close the gap and effectively reach your opposing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Find common ground with the generation closest to you to work effectively in your organization</a:t>
            </a:r>
          </a:p>
          <a:p>
            <a:pPr marL="684213" lvl="0">
              <a:lnSpc>
                <a:spcPct val="115000"/>
              </a:lnSpc>
              <a:spcBef>
                <a:spcPts val="0"/>
              </a:spcBef>
              <a:spcAft>
                <a:spcPts val="0"/>
              </a:spcAft>
              <a:buFont typeface="+mj-lt"/>
              <a:buAutoNum type="alphaLcParenR"/>
            </a:pPr>
            <a:r>
              <a:rPr lang="en-US" dirty="0">
                <a:ea typeface="Times New Roman"/>
                <a:cs typeface="Times New Roman"/>
              </a:rPr>
              <a:t>Become adept at technology, no matter what your generation</a:t>
            </a:r>
          </a:p>
          <a:p>
            <a:pPr marL="684213" lvl="0">
              <a:lnSpc>
                <a:spcPct val="115000"/>
              </a:lnSpc>
              <a:spcBef>
                <a:spcPts val="0"/>
              </a:spcBef>
              <a:spcAft>
                <a:spcPts val="1200"/>
              </a:spcAft>
              <a:buFont typeface="+mj-lt"/>
              <a:buAutoNum type="alphaLcParenR"/>
            </a:pPr>
            <a:r>
              <a:rPr lang="en-US" dirty="0">
                <a:ea typeface="Times New Roman"/>
                <a:cs typeface="Times New Roman"/>
              </a:rPr>
              <a:t>Have a willingness to work long hours, no matter what your generation</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does TAP stand for?</a:t>
            </a:r>
          </a:p>
          <a:p>
            <a:pPr marL="684213" lvl="0">
              <a:lnSpc>
                <a:spcPct val="115000"/>
              </a:lnSpc>
              <a:spcBef>
                <a:spcPts val="0"/>
              </a:spcBef>
              <a:spcAft>
                <a:spcPts val="0"/>
              </a:spcAft>
              <a:buFont typeface="+mj-lt"/>
              <a:buAutoNum type="alphaLcParenR"/>
            </a:pPr>
            <a:r>
              <a:rPr lang="en-US" dirty="0">
                <a:ea typeface="Times New Roman"/>
                <a:cs typeface="Times New Roman"/>
              </a:rPr>
              <a:t>Take-charge, adapt, proficient</a:t>
            </a:r>
          </a:p>
          <a:p>
            <a:pPr marL="684213" lvl="0">
              <a:lnSpc>
                <a:spcPct val="115000"/>
              </a:lnSpc>
              <a:spcBef>
                <a:spcPts val="0"/>
              </a:spcBef>
              <a:spcAft>
                <a:spcPts val="0"/>
              </a:spcAft>
              <a:buFont typeface="+mj-lt"/>
              <a:buAutoNum type="alphaLcParenR"/>
            </a:pPr>
            <a:r>
              <a:rPr lang="en-US" dirty="0">
                <a:ea typeface="Times New Roman"/>
                <a:cs typeface="Times New Roman"/>
              </a:rPr>
              <a:t>Take-charge, address, proficient</a:t>
            </a:r>
          </a:p>
          <a:p>
            <a:pPr marL="684213" lvl="0">
              <a:lnSpc>
                <a:spcPct val="115000"/>
              </a:lnSpc>
              <a:spcBef>
                <a:spcPts val="0"/>
              </a:spcBef>
              <a:spcAft>
                <a:spcPts val="0"/>
              </a:spcAft>
              <a:buFont typeface="+mj-lt"/>
              <a:buAutoNum type="alphaLcParenR"/>
            </a:pPr>
            <a:r>
              <a:rPr lang="en-US" dirty="0">
                <a:ea typeface="Times New Roman"/>
                <a:cs typeface="Times New Roman"/>
              </a:rPr>
              <a:t>To-the-point, adapt, professional</a:t>
            </a:r>
          </a:p>
          <a:p>
            <a:pPr marL="684213" lvl="0">
              <a:lnSpc>
                <a:spcPct val="115000"/>
              </a:lnSpc>
              <a:spcBef>
                <a:spcPts val="0"/>
              </a:spcBef>
              <a:spcAft>
                <a:spcPts val="1200"/>
              </a:spcAft>
              <a:buFont typeface="+mj-lt"/>
              <a:buAutoNum type="alphaLcParenR"/>
            </a:pPr>
            <a:r>
              <a:rPr lang="en-US" dirty="0">
                <a:ea typeface="Times New Roman"/>
                <a:cs typeface="Times New Roman"/>
              </a:rPr>
              <a:t>To-the-point, address, professional</a:t>
            </a:r>
          </a:p>
        </p:txBody>
      </p:sp>
    </p:spTree>
    <p:extLst>
      <p:ext uri="{BB962C8B-B14F-4D97-AF65-F5344CB8AC3E}">
        <p14:creationId xmlns:p14="http://schemas.microsoft.com/office/powerpoint/2010/main" val="2447704455"/>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Which of these methods of communication is best to use with a younger worker?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Talking in a group</a:t>
            </a:r>
          </a:p>
          <a:p>
            <a:pPr marL="684213" lvl="0">
              <a:lnSpc>
                <a:spcPct val="115000"/>
              </a:lnSpc>
              <a:spcBef>
                <a:spcPts val="0"/>
              </a:spcBef>
              <a:spcAft>
                <a:spcPts val="0"/>
              </a:spcAft>
              <a:buFont typeface="+mj-lt"/>
              <a:buAutoNum type="alphaLcParenR"/>
            </a:pPr>
            <a:r>
              <a:rPr lang="en-US" dirty="0">
                <a:ea typeface="Times New Roman"/>
                <a:cs typeface="Times New Roman"/>
              </a:rPr>
              <a:t>Face-to-Face Conversation</a:t>
            </a:r>
          </a:p>
          <a:p>
            <a:pPr marL="684213" lvl="0">
              <a:lnSpc>
                <a:spcPct val="115000"/>
              </a:lnSpc>
              <a:spcBef>
                <a:spcPts val="0"/>
              </a:spcBef>
              <a:spcAft>
                <a:spcPts val="0"/>
              </a:spcAft>
              <a:buFont typeface="+mj-lt"/>
              <a:buAutoNum type="alphaLcParenR"/>
            </a:pPr>
            <a:r>
              <a:rPr lang="en-US" dirty="0">
                <a:ea typeface="Times New Roman"/>
                <a:cs typeface="Times New Roman"/>
              </a:rPr>
              <a:t>Telephone conversation</a:t>
            </a:r>
          </a:p>
          <a:p>
            <a:pPr marL="684213" lvl="0">
              <a:lnSpc>
                <a:spcPct val="115000"/>
              </a:lnSpc>
              <a:spcBef>
                <a:spcPts val="0"/>
              </a:spcBef>
              <a:spcAft>
                <a:spcPts val="1200"/>
              </a:spcAft>
              <a:buFont typeface="+mj-lt"/>
              <a:buAutoNum type="alphaLcParenR"/>
            </a:pPr>
            <a:r>
              <a:rPr lang="en-US" dirty="0">
                <a:ea typeface="Times New Roman"/>
                <a:cs typeface="Times New Roman"/>
              </a:rPr>
              <a:t>Email</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is an example of communicating professionally?</a:t>
            </a:r>
          </a:p>
          <a:p>
            <a:pPr marL="684213" lvl="0">
              <a:lnSpc>
                <a:spcPct val="115000"/>
              </a:lnSpc>
              <a:spcBef>
                <a:spcPts val="0"/>
              </a:spcBef>
              <a:spcAft>
                <a:spcPts val="0"/>
              </a:spcAft>
              <a:buFont typeface="+mj-lt"/>
              <a:buAutoNum type="alphaLcParenR"/>
            </a:pPr>
            <a:r>
              <a:rPr lang="en-US" dirty="0">
                <a:ea typeface="Times New Roman"/>
                <a:cs typeface="Times New Roman"/>
              </a:rPr>
              <a:t>Using text abbreviations in communication</a:t>
            </a:r>
          </a:p>
          <a:p>
            <a:pPr marL="684213" lvl="0">
              <a:lnSpc>
                <a:spcPct val="115000"/>
              </a:lnSpc>
              <a:spcBef>
                <a:spcPts val="0"/>
              </a:spcBef>
              <a:spcAft>
                <a:spcPts val="0"/>
              </a:spcAft>
              <a:buFont typeface="+mj-lt"/>
              <a:buAutoNum type="alphaLcParenR"/>
            </a:pPr>
            <a:r>
              <a:rPr lang="en-US" dirty="0">
                <a:ea typeface="Times New Roman"/>
                <a:cs typeface="Times New Roman"/>
              </a:rPr>
              <a:t>Using social networking to communicate with supervisors/managers</a:t>
            </a:r>
          </a:p>
          <a:p>
            <a:pPr marL="684213" lvl="0">
              <a:lnSpc>
                <a:spcPct val="115000"/>
              </a:lnSpc>
              <a:spcBef>
                <a:spcPts val="0"/>
              </a:spcBef>
              <a:spcAft>
                <a:spcPts val="0"/>
              </a:spcAft>
              <a:buFont typeface="+mj-lt"/>
              <a:buAutoNum type="alphaLcParenR"/>
            </a:pPr>
            <a:r>
              <a:rPr lang="en-US" dirty="0">
                <a:ea typeface="Calibri"/>
                <a:cs typeface="Calibri"/>
              </a:rPr>
              <a:t>Using jargon in communication</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Using salutations and closing in your communication</a:t>
            </a:r>
          </a:p>
        </p:txBody>
      </p:sp>
    </p:spTree>
    <p:extLst>
      <p:ext uri="{BB962C8B-B14F-4D97-AF65-F5344CB8AC3E}">
        <p14:creationId xmlns:p14="http://schemas.microsoft.com/office/powerpoint/2010/main" val="1757754211"/>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an affinity group?</a:t>
            </a:r>
          </a:p>
          <a:p>
            <a:pPr marL="684213" lvl="0">
              <a:lnSpc>
                <a:spcPct val="115000"/>
              </a:lnSpc>
              <a:spcBef>
                <a:spcPts val="0"/>
              </a:spcBef>
              <a:spcAft>
                <a:spcPts val="0"/>
              </a:spcAft>
              <a:buFont typeface="+mj-lt"/>
              <a:buAutoNum type="alphaLcParenR"/>
            </a:pPr>
            <a:r>
              <a:rPr lang="en-US" dirty="0">
                <a:ea typeface="Times New Roman"/>
                <a:cs typeface="Times New Roman"/>
              </a:rPr>
              <a:t>An organized body of people with a particular purpose</a:t>
            </a:r>
          </a:p>
          <a:p>
            <a:pPr marL="684213" lvl="0">
              <a:lnSpc>
                <a:spcPct val="115000"/>
              </a:lnSpc>
              <a:spcBef>
                <a:spcPts val="0"/>
              </a:spcBef>
              <a:spcAft>
                <a:spcPts val="0"/>
              </a:spcAft>
              <a:buFont typeface="+mj-lt"/>
              <a:buAutoNum type="alphaLcParenR"/>
            </a:pPr>
            <a:r>
              <a:rPr lang="en-US" dirty="0">
                <a:ea typeface="Calibri"/>
                <a:cs typeface="Calibri"/>
              </a:rPr>
              <a:t>A group of people sharing common interests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 place where people work, such as an office or factory</a:t>
            </a:r>
          </a:p>
          <a:p>
            <a:pPr marL="684213" lvl="0">
              <a:lnSpc>
                <a:spcPct val="115000"/>
              </a:lnSpc>
              <a:spcBef>
                <a:spcPts val="0"/>
              </a:spcBef>
              <a:spcAft>
                <a:spcPts val="1200"/>
              </a:spcAft>
              <a:buFont typeface="+mj-lt"/>
              <a:buAutoNum type="alphaLcParenR"/>
            </a:pPr>
            <a:r>
              <a:rPr lang="en-US" dirty="0">
                <a:ea typeface="Times New Roman"/>
                <a:cs typeface="Times New Roman"/>
              </a:rPr>
              <a:t>A group started to accomplish a specific goal</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What is not true of an affinity group?</a:t>
            </a:r>
          </a:p>
          <a:p>
            <a:pPr marL="684213" lvl="0">
              <a:lnSpc>
                <a:spcPct val="115000"/>
              </a:lnSpc>
              <a:spcBef>
                <a:spcPts val="0"/>
              </a:spcBef>
              <a:spcAft>
                <a:spcPts val="0"/>
              </a:spcAft>
              <a:buFont typeface="+mj-lt"/>
              <a:buAutoNum type="alphaLcParenR"/>
            </a:pPr>
            <a:r>
              <a:rPr lang="en-US" dirty="0">
                <a:ea typeface="Times New Roman"/>
                <a:cs typeface="Times New Roman"/>
              </a:rPr>
              <a:t>Affinity groups </a:t>
            </a:r>
            <a:r>
              <a:rPr lang="en-US" dirty="0">
                <a:ea typeface="Calibri"/>
                <a:cs typeface="Calibri"/>
              </a:rPr>
              <a:t>provide a way for the generations to learn more about each other’s interests and values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In affinity groups, </a:t>
            </a:r>
            <a:r>
              <a:rPr lang="en-US" dirty="0">
                <a:ea typeface="Calibri"/>
                <a:cs typeface="Calibri"/>
              </a:rPr>
              <a:t>they typically do not require centralization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An affinity group promotes cohesion among generations</a:t>
            </a:r>
          </a:p>
          <a:p>
            <a:pPr marL="684213" lvl="0">
              <a:lnSpc>
                <a:spcPct val="115000"/>
              </a:lnSpc>
              <a:spcBef>
                <a:spcPts val="0"/>
              </a:spcBef>
              <a:spcAft>
                <a:spcPts val="1200"/>
              </a:spcAft>
              <a:buFont typeface="+mj-lt"/>
              <a:buAutoNum type="alphaLcParenR"/>
            </a:pPr>
            <a:r>
              <a:rPr lang="en-US" dirty="0">
                <a:ea typeface="Times New Roman"/>
                <a:cs typeface="Times New Roman"/>
              </a:rPr>
              <a:t>In an affinity group there is a formal structure with set hierarchy</a:t>
            </a:r>
          </a:p>
        </p:txBody>
      </p:sp>
    </p:spTree>
    <p:extLst>
      <p:ext uri="{BB962C8B-B14F-4D97-AF65-F5344CB8AC3E}">
        <p14:creationId xmlns:p14="http://schemas.microsoft.com/office/powerpoint/2010/main" val="993262441"/>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the best way to introduce affinity groups to your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Hold affinity groups during work hours to increase attendance</a:t>
            </a:r>
          </a:p>
          <a:p>
            <a:pPr marL="684213" lvl="0">
              <a:lnSpc>
                <a:spcPct val="115000"/>
              </a:lnSpc>
              <a:spcBef>
                <a:spcPts val="0"/>
              </a:spcBef>
              <a:spcAft>
                <a:spcPts val="0"/>
              </a:spcAft>
              <a:buFont typeface="+mj-lt"/>
              <a:buAutoNum type="alphaLcParenR"/>
            </a:pPr>
            <a:r>
              <a:rPr lang="en-US" dirty="0">
                <a:ea typeface="Calibri"/>
                <a:cs typeface="Calibri"/>
              </a:rPr>
              <a:t>Mandate attendance at affinity groups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Allow groups that start as closed groups</a:t>
            </a:r>
          </a:p>
          <a:p>
            <a:pPr marL="684213" lvl="0">
              <a:lnSpc>
                <a:spcPct val="115000"/>
              </a:lnSpc>
              <a:spcBef>
                <a:spcPts val="0"/>
              </a:spcBef>
              <a:spcAft>
                <a:spcPts val="1200"/>
              </a:spcAft>
              <a:buFont typeface="+mj-lt"/>
              <a:buAutoNum type="alphaLcParenR"/>
            </a:pPr>
            <a:r>
              <a:rPr lang="en-US" dirty="0">
                <a:ea typeface="Times New Roman"/>
                <a:cs typeface="Times New Roman"/>
              </a:rPr>
              <a:t>Allow </a:t>
            </a:r>
            <a:r>
              <a:rPr lang="en-US" dirty="0">
                <a:ea typeface="Calibri"/>
                <a:cs typeface="Calibri"/>
              </a:rPr>
              <a:t>groups that focus on non-polarized topics</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is an example of an affinity group?</a:t>
            </a:r>
          </a:p>
          <a:p>
            <a:pPr marL="684213" lvl="0">
              <a:lnSpc>
                <a:spcPct val="115000"/>
              </a:lnSpc>
              <a:spcBef>
                <a:spcPts val="0"/>
              </a:spcBef>
              <a:spcAft>
                <a:spcPts val="0"/>
              </a:spcAft>
              <a:buFont typeface="+mj-lt"/>
              <a:buAutoNum type="alphaLcParenR"/>
            </a:pPr>
            <a:r>
              <a:rPr lang="en-US" dirty="0">
                <a:ea typeface="Calibri"/>
                <a:cs typeface="Calibri"/>
              </a:rPr>
              <a:t>Improving work morale group</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Monday morning meetings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work group led by the supervisor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closed work group</a:t>
            </a:r>
          </a:p>
          <a:p>
            <a:endParaRPr lang="en-US" dirty="0" smtClean="0"/>
          </a:p>
        </p:txBody>
      </p:sp>
    </p:spTree>
    <p:extLst>
      <p:ext uri="{BB962C8B-B14F-4D97-AF65-F5344CB8AC3E}">
        <p14:creationId xmlns:p14="http://schemas.microsoft.com/office/powerpoint/2010/main" val="1305549381"/>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could breed </a:t>
            </a:r>
            <a:r>
              <a:rPr lang="en-US" dirty="0">
                <a:ea typeface="Calibri"/>
                <a:cs typeface="Times New Roman"/>
              </a:rPr>
              <a:t>fear between generations or lead to misinterpretations?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increase in technology</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 </a:t>
            </a:r>
            <a:r>
              <a:rPr lang="en-US" dirty="0">
                <a:ea typeface="Calibri"/>
                <a:cs typeface="Calibri"/>
              </a:rPr>
              <a:t>lack of compassion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 lack of knowledge</a:t>
            </a:r>
          </a:p>
          <a:p>
            <a:pPr marL="684213" lvl="0">
              <a:lnSpc>
                <a:spcPct val="115000"/>
              </a:lnSpc>
              <a:spcBef>
                <a:spcPts val="0"/>
              </a:spcBef>
              <a:spcAft>
                <a:spcPts val="1200"/>
              </a:spcAft>
              <a:buFont typeface="+mj-lt"/>
              <a:buAutoNum type="alphaLcParenR"/>
            </a:pPr>
            <a:r>
              <a:rPr lang="en-US" dirty="0">
                <a:ea typeface="Times New Roman"/>
                <a:cs typeface="Times New Roman"/>
              </a:rPr>
              <a:t>An increase in face-to-face meetings</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What is not an example of a way to share knowledge at work?</a:t>
            </a:r>
          </a:p>
          <a:p>
            <a:pPr marL="684213" lvl="0">
              <a:lnSpc>
                <a:spcPct val="115000"/>
              </a:lnSpc>
              <a:spcBef>
                <a:spcPts val="0"/>
              </a:spcBef>
              <a:spcAft>
                <a:spcPts val="0"/>
              </a:spcAft>
              <a:buFont typeface="+mj-lt"/>
              <a:buAutoNum type="alphaLcParenR"/>
            </a:pPr>
            <a:r>
              <a:rPr lang="en-US" dirty="0">
                <a:ea typeface="Times New Roman"/>
                <a:cs typeface="Times New Roman"/>
              </a:rPr>
              <a:t>A </a:t>
            </a:r>
            <a:r>
              <a:rPr lang="en-US" dirty="0">
                <a:ea typeface="Calibri"/>
                <a:cs typeface="Calibri"/>
              </a:rPr>
              <a:t>blog where a topic is introduced and then the team can submit comments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 </a:t>
            </a:r>
            <a:r>
              <a:rPr lang="en-US" dirty="0">
                <a:ea typeface="Calibri"/>
                <a:cs typeface="Calibri"/>
              </a:rPr>
              <a:t>newsletter where employees get to share their thoughts in an interview</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An </a:t>
            </a:r>
            <a:r>
              <a:rPr lang="en-US" dirty="0">
                <a:ea typeface="Calibri"/>
                <a:cs typeface="Calibri"/>
              </a:rPr>
              <a:t>ideas box where employees can submit ideas</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A focus group containing only members of one generation</a:t>
            </a:r>
          </a:p>
          <a:p>
            <a:endParaRPr lang="en-US" dirty="0" smtClean="0"/>
          </a:p>
        </p:txBody>
      </p:sp>
    </p:spTree>
    <p:extLst>
      <p:ext uri="{BB962C8B-B14F-4D97-AF65-F5344CB8AC3E}">
        <p14:creationId xmlns:p14="http://schemas.microsoft.com/office/powerpoint/2010/main" val="7878125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a:t>
            </a:r>
            <a:r>
              <a:rPr lang="en-US" noProof="0" smtClean="0"/>
              <a:t>Two: </a:t>
            </a:r>
            <a:r>
              <a:rPr lang="en-US" noProof="0"/>
              <a:t>Review Questions</a:t>
            </a:r>
            <a:endParaRPr lang="en-US" noProof="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Who does the Traditionalist generation represent?</a:t>
            </a:r>
          </a:p>
          <a:p>
            <a:pPr marL="684213" lvl="0">
              <a:lnSpc>
                <a:spcPct val="115000"/>
              </a:lnSpc>
              <a:spcBef>
                <a:spcPts val="0"/>
              </a:spcBef>
              <a:spcAft>
                <a:spcPts val="0"/>
              </a:spcAft>
              <a:buFont typeface="+mj-lt"/>
              <a:buAutoNum type="alphaLcParenR"/>
            </a:pPr>
            <a:r>
              <a:rPr lang="en-US" dirty="0">
                <a:ea typeface="Times New Roman"/>
                <a:cs typeface="Times New Roman"/>
              </a:rPr>
              <a:t>People </a:t>
            </a:r>
            <a:r>
              <a:rPr lang="en-US" dirty="0">
                <a:ea typeface="Calibri"/>
                <a:cs typeface="Calibri"/>
              </a:rPr>
              <a:t>born before 1946</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People born between 1946 and 1961</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People born between 1961 and 1980</a:t>
            </a:r>
          </a:p>
          <a:p>
            <a:pPr marL="684213" lvl="0">
              <a:lnSpc>
                <a:spcPct val="115000"/>
              </a:lnSpc>
              <a:spcBef>
                <a:spcPts val="0"/>
              </a:spcBef>
              <a:spcAft>
                <a:spcPts val="1200"/>
              </a:spcAft>
              <a:buFont typeface="+mj-lt"/>
              <a:buAutoNum type="alphaLcParenR"/>
            </a:pPr>
            <a:r>
              <a:rPr lang="en-US" dirty="0">
                <a:ea typeface="Times New Roman"/>
                <a:cs typeface="Times New Roman"/>
              </a:rPr>
              <a:t>People born before 1931</a:t>
            </a:r>
          </a:p>
          <a:p>
            <a:pPr marL="341313" lvl="0" indent="-341313">
              <a:lnSpc>
                <a:spcPct val="115000"/>
              </a:lnSpc>
              <a:spcBef>
                <a:spcPts val="0"/>
              </a:spcBef>
              <a:spcAft>
                <a:spcPts val="1000"/>
              </a:spcAft>
              <a:buFont typeface="+mj-lt"/>
              <a:buAutoNum type="arabicParenR" startAt="8"/>
            </a:pPr>
            <a:r>
              <a:rPr lang="en-US" dirty="0" smtClean="0">
                <a:ea typeface="Times New Roman"/>
                <a:cs typeface="Times New Roman"/>
              </a:rPr>
              <a:t>What </a:t>
            </a:r>
            <a:r>
              <a:rPr lang="en-US" dirty="0">
                <a:ea typeface="Times New Roman"/>
                <a:cs typeface="Times New Roman"/>
              </a:rPr>
              <a:t>could create tension if given attention in the workplace?</a:t>
            </a:r>
          </a:p>
          <a:p>
            <a:pPr marL="684213" lvl="0">
              <a:lnSpc>
                <a:spcPct val="115000"/>
              </a:lnSpc>
              <a:spcBef>
                <a:spcPts val="0"/>
              </a:spcBef>
              <a:spcAft>
                <a:spcPts val="0"/>
              </a:spcAft>
              <a:buFont typeface="+mj-lt"/>
              <a:buAutoNum type="alphaLcParenR"/>
            </a:pPr>
            <a:r>
              <a:rPr lang="en-US" dirty="0">
                <a:ea typeface="Times New Roman"/>
                <a:cs typeface="Times New Roman"/>
              </a:rPr>
              <a:t>The difference in pay scale between one generation and the next</a:t>
            </a:r>
          </a:p>
          <a:p>
            <a:pPr marL="684213" lvl="0">
              <a:lnSpc>
                <a:spcPct val="115000"/>
              </a:lnSpc>
              <a:spcBef>
                <a:spcPts val="0"/>
              </a:spcBef>
              <a:spcAft>
                <a:spcPts val="0"/>
              </a:spcAft>
              <a:buFont typeface="+mj-lt"/>
              <a:buAutoNum type="alphaLcParenR"/>
            </a:pPr>
            <a:r>
              <a:rPr lang="en-US" dirty="0">
                <a:ea typeface="Times New Roman"/>
                <a:cs typeface="Times New Roman"/>
              </a:rPr>
              <a:t>When groups have the same attitudes and values</a:t>
            </a:r>
          </a:p>
          <a:p>
            <a:pPr marL="684213" lvl="0">
              <a:lnSpc>
                <a:spcPct val="115000"/>
              </a:lnSpc>
              <a:spcBef>
                <a:spcPts val="0"/>
              </a:spcBef>
              <a:spcAft>
                <a:spcPts val="0"/>
              </a:spcAft>
              <a:buFont typeface="+mj-lt"/>
              <a:buAutoNum type="alphaLcParenR"/>
            </a:pPr>
            <a:r>
              <a:rPr lang="en-US" dirty="0">
                <a:ea typeface="Times New Roman"/>
                <a:cs typeface="Times New Roman"/>
              </a:rPr>
              <a:t>The fact that one generation brings a more serious work ethic to their professions than another</a:t>
            </a:r>
          </a:p>
          <a:p>
            <a:pPr marL="684213" lvl="0">
              <a:lnSpc>
                <a:spcPct val="115000"/>
              </a:lnSpc>
              <a:spcBef>
                <a:spcPts val="0"/>
              </a:spcBef>
              <a:spcAft>
                <a:spcPts val="1200"/>
              </a:spcAft>
              <a:buFont typeface="+mj-lt"/>
              <a:buAutoNum type="alphaLcParenR"/>
            </a:pPr>
            <a:r>
              <a:rPr lang="en-US" dirty="0">
                <a:ea typeface="Times New Roman"/>
                <a:cs typeface="Times New Roman"/>
              </a:rPr>
              <a:t>The fact that </a:t>
            </a:r>
            <a:r>
              <a:rPr lang="en-US" dirty="0">
                <a:ea typeface="Calibri"/>
                <a:cs typeface="Calibri"/>
              </a:rPr>
              <a:t>there are multiple groups and each group brings their own style, values, and attitudes</a:t>
            </a:r>
            <a:endParaRPr lang="en-US" dirty="0">
              <a:ea typeface="Times New Roman"/>
              <a:cs typeface="Times New Roman"/>
            </a:endParaRPr>
          </a:p>
        </p:txBody>
      </p:sp>
    </p:spTree>
    <p:extLst>
      <p:ext uri="{BB962C8B-B14F-4D97-AF65-F5344CB8AC3E}">
        <p14:creationId xmlns:p14="http://schemas.microsoft.com/office/powerpoint/2010/main" val="617895467"/>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In order to be successful bridging the gap across the generations, what must each generation do?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a:t>
            </a:r>
            <a:r>
              <a:rPr lang="en-US" dirty="0">
                <a:solidFill>
                  <a:srgbClr val="FF0000"/>
                </a:solidFill>
                <a:ea typeface="Calibri"/>
                <a:cs typeface="Calibri"/>
              </a:rPr>
              <a:t>ind common ground that enables you to close the gap and effectively reach your opposing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Find common ground with the generation closest to you to work effectively in your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Become adept at technology, no matter what your generation</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Have a willingness to work long hours, no matter what your generation</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does TAP stand for?</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Take-charge, adapt, proficient</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Take-charge, address, proficient</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To-the-point, adapt, professional</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To-the-point, address, professional</a:t>
            </a:r>
          </a:p>
        </p:txBody>
      </p:sp>
    </p:spTree>
    <p:extLst>
      <p:ext uri="{BB962C8B-B14F-4D97-AF65-F5344CB8AC3E}">
        <p14:creationId xmlns:p14="http://schemas.microsoft.com/office/powerpoint/2010/main" val="2630605303"/>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Which of these methods of communication is best to use with a younger worker?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Talking in a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Face-to-Face Conversation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Telephone conversation</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Email</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is an example of communicating professionally?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Using text abbreviations in communication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Using social networking to communicate with supervisors/managers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Using jargon in communication</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Using salutations and closing in your communication</a:t>
            </a:r>
            <a:endParaRPr lang="en-US" dirty="0">
              <a:solidFill>
                <a:srgbClr val="000000"/>
              </a:solidFill>
              <a:ea typeface="Times New Roman"/>
              <a:cs typeface="Times New Roman"/>
            </a:endParaRPr>
          </a:p>
        </p:txBody>
      </p:sp>
    </p:spTree>
    <p:extLst>
      <p:ext uri="{BB962C8B-B14F-4D97-AF65-F5344CB8AC3E}">
        <p14:creationId xmlns:p14="http://schemas.microsoft.com/office/powerpoint/2010/main" val="27575186"/>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an affinity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a:t>
            </a:r>
            <a:r>
              <a:rPr lang="en-US" dirty="0">
                <a:solidFill>
                  <a:srgbClr val="222222"/>
                </a:solidFill>
                <a:ea typeface="Times New Roman"/>
                <a:cs typeface="Times New Roman"/>
              </a:rPr>
              <a:t>n organized body of people with a particular purpose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A group of people sharing common interests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222222"/>
                </a:solidFill>
                <a:ea typeface="Times New Roman"/>
                <a:cs typeface="Times New Roman"/>
              </a:rPr>
              <a:t>A place where people work, such as an office or factory</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group started to accomplish a specific goal</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What is not true of an affinity group?</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Affinity groups </a:t>
            </a:r>
            <a:r>
              <a:rPr lang="en-US" dirty="0">
                <a:solidFill>
                  <a:srgbClr val="000000"/>
                </a:solidFill>
                <a:ea typeface="Calibri"/>
                <a:cs typeface="Calibri"/>
              </a:rPr>
              <a:t>provide a way for the generations to learn more about each other’s interests and values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 affinity groups, </a:t>
            </a:r>
            <a:r>
              <a:rPr lang="en-US" dirty="0">
                <a:solidFill>
                  <a:srgbClr val="000000"/>
                </a:solidFill>
                <a:ea typeface="Calibri"/>
                <a:cs typeface="Calibri"/>
              </a:rPr>
              <a:t>they typically do not require centralization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affinity group promotes cohesion among generations</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In an affinity group there is a formal structure with set hierarchy</a:t>
            </a:r>
            <a:endParaRPr lang="en-US" dirty="0">
              <a:solidFill>
                <a:srgbClr val="000000"/>
              </a:solidFill>
              <a:ea typeface="Times New Roman"/>
              <a:cs typeface="Times New Roman"/>
            </a:endParaRPr>
          </a:p>
        </p:txBody>
      </p:sp>
    </p:spTree>
    <p:extLst>
      <p:ext uri="{BB962C8B-B14F-4D97-AF65-F5344CB8AC3E}">
        <p14:creationId xmlns:p14="http://schemas.microsoft.com/office/powerpoint/2010/main" val="4286558984"/>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the best way to introduce affinity groups to your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Hold affinity groups during work hours to increase attendance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Mandate attendance at affinity groups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Allow groups that start as closed groups</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Allow </a:t>
            </a:r>
            <a:r>
              <a:rPr lang="en-US" dirty="0">
                <a:solidFill>
                  <a:srgbClr val="FF0000"/>
                </a:solidFill>
                <a:ea typeface="Calibri"/>
                <a:cs typeface="Calibri"/>
              </a:rPr>
              <a:t>groups that focus on non-polarized topics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is an example of an affinity group?</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Improving work morale group</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Monday morning meetings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work group led by the supervisor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closed work group</a:t>
            </a:r>
          </a:p>
          <a:p>
            <a:endParaRPr lang="en-US" dirty="0" smtClean="0"/>
          </a:p>
        </p:txBody>
      </p:sp>
    </p:spTree>
    <p:extLst>
      <p:ext uri="{BB962C8B-B14F-4D97-AF65-F5344CB8AC3E}">
        <p14:creationId xmlns:p14="http://schemas.microsoft.com/office/powerpoint/2010/main" val="1291119294"/>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could breed </a:t>
            </a:r>
            <a:r>
              <a:rPr lang="en-US" dirty="0">
                <a:ea typeface="Calibri"/>
                <a:cs typeface="Times New Roman"/>
              </a:rPr>
              <a:t>fear between generations or lead to misinterpretations?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increase in technology</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 lack of compassion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lack of knowledge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An increase in face-to-face meetings</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What is not an example of a way to share knowledge at work?</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a:t>
            </a:r>
            <a:r>
              <a:rPr lang="en-US" dirty="0">
                <a:solidFill>
                  <a:srgbClr val="000000"/>
                </a:solidFill>
                <a:ea typeface="Calibri"/>
                <a:cs typeface="Calibri"/>
              </a:rPr>
              <a:t>blog where a topic is introduced and then the team can submit comments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a:t>
            </a:r>
            <a:r>
              <a:rPr lang="en-US" dirty="0">
                <a:solidFill>
                  <a:srgbClr val="000000"/>
                </a:solidFill>
                <a:ea typeface="Calibri"/>
                <a:cs typeface="Calibri"/>
              </a:rPr>
              <a:t>newsletter where employees get to share their thoughts in an interview</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a:t>
            </a:r>
            <a:r>
              <a:rPr lang="en-US" dirty="0">
                <a:solidFill>
                  <a:srgbClr val="000000"/>
                </a:solidFill>
                <a:ea typeface="Calibri"/>
                <a:cs typeface="Calibri"/>
              </a:rPr>
              <a:t>ideas box where employees can submit ideas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A focus group containing only members of one generation</a:t>
            </a:r>
            <a:endParaRPr lang="en-US" dirty="0">
              <a:solidFill>
                <a:srgbClr val="000000"/>
              </a:solidFill>
              <a:ea typeface="Times New Roman"/>
              <a:cs typeface="Times New Roman"/>
            </a:endParaRPr>
          </a:p>
          <a:p>
            <a:endParaRPr lang="en-US" dirty="0" smtClean="0"/>
          </a:p>
        </p:txBody>
      </p:sp>
    </p:spTree>
    <p:extLst>
      <p:ext uri="{BB962C8B-B14F-4D97-AF65-F5344CB8AC3E}">
        <p14:creationId xmlns:p14="http://schemas.microsoft.com/office/powerpoint/2010/main" val="312054200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smtClean="0"/>
              <a:t>Module Ten: Conflict Management (II)</a:t>
            </a:r>
          </a:p>
        </p:txBody>
      </p:sp>
      <p:sp>
        <p:nvSpPr>
          <p:cNvPr id="43011" name="Content Placeholder 3"/>
          <p:cNvSpPr>
            <a:spLocks noGrp="1"/>
          </p:cNvSpPr>
          <p:nvPr>
            <p:ph idx="1"/>
          </p:nvPr>
        </p:nvSpPr>
        <p:spPr>
          <a:xfrm>
            <a:off x="457200" y="1711325"/>
            <a:ext cx="6400800" cy="4525963"/>
          </a:xfrm>
        </p:spPr>
        <p:txBody>
          <a:bodyPr/>
          <a:lstStyle/>
          <a:p>
            <a:pPr marL="0" indent="0">
              <a:buFont typeface="Arial" charset="0"/>
              <a:buNone/>
              <a:defRPr/>
            </a:pPr>
            <a:r>
              <a:rPr lang="en-US" dirty="0" smtClean="0"/>
              <a:t>This module continues on the topic </a:t>
            </a:r>
          </a:p>
          <a:p>
            <a:pPr marL="0" indent="0">
              <a:buFont typeface="Arial" charset="0"/>
              <a:buNone/>
              <a:defRPr/>
            </a:pPr>
            <a:r>
              <a:rPr lang="en-US" dirty="0" smtClean="0"/>
              <a:t>of conflict management across the </a:t>
            </a:r>
          </a:p>
          <a:p>
            <a:pPr marL="0" indent="0">
              <a:buFont typeface="Arial" charset="0"/>
              <a:buNone/>
              <a:defRPr/>
            </a:pPr>
            <a:r>
              <a:rPr lang="en-US" dirty="0" smtClean="0"/>
              <a:t>generations.  You will learn the </a:t>
            </a:r>
          </a:p>
          <a:p>
            <a:pPr marL="0" indent="0">
              <a:buFont typeface="Arial" charset="0"/>
              <a:buNone/>
              <a:defRPr/>
            </a:pPr>
            <a:r>
              <a:rPr lang="en-US" dirty="0" smtClean="0"/>
              <a:t>following over the next few sections:</a:t>
            </a:r>
          </a:p>
          <a:p>
            <a:pPr marL="457200" indent="-457200">
              <a:buFont typeface="Arial" pitchFamily="34" charset="0"/>
              <a:buChar char="•"/>
              <a:defRPr/>
            </a:pPr>
            <a:r>
              <a:rPr lang="en-US" dirty="0" smtClean="0"/>
              <a:t>Embrace the hot zone</a:t>
            </a:r>
          </a:p>
          <a:p>
            <a:pPr marL="457200" indent="-457200">
              <a:buFont typeface="Arial" pitchFamily="34" charset="0"/>
              <a:buChar char="•"/>
              <a:defRPr/>
            </a:pPr>
            <a:r>
              <a:rPr lang="en-US" dirty="0" smtClean="0"/>
              <a:t>Treat each other as a peer</a:t>
            </a:r>
          </a:p>
          <a:p>
            <a:pPr marL="457200" indent="-457200">
              <a:buFont typeface="Arial" pitchFamily="34" charset="0"/>
              <a:buChar char="•"/>
              <a:defRPr/>
            </a:pPr>
            <a:r>
              <a:rPr lang="en-US" dirty="0" smtClean="0"/>
              <a:t>Create a succession plan</a:t>
            </a:r>
          </a:p>
        </p:txBody>
      </p:sp>
      <p:sp>
        <p:nvSpPr>
          <p:cNvPr id="40964" name="Text Placeholder 4"/>
          <p:cNvSpPr>
            <a:spLocks noGrp="1"/>
          </p:cNvSpPr>
          <p:nvPr>
            <p:ph type="body" sz="quarter" idx="4294967295"/>
          </p:nvPr>
        </p:nvSpPr>
        <p:spPr>
          <a:xfrm>
            <a:off x="7391400" y="381000"/>
            <a:ext cx="1752600" cy="4272136"/>
          </a:xfrm>
          <a:ln>
            <a:miter lim="800000"/>
            <a:headEnd/>
            <a:tailEnd/>
          </a:ln>
        </p:spPr>
        <p:txBody>
          <a:bodyPr/>
          <a:lstStyle/>
          <a:p>
            <a:pPr marL="0" marR="0">
              <a:lnSpc>
                <a:spcPct val="115000"/>
              </a:lnSpc>
              <a:spcBef>
                <a:spcPts val="0"/>
              </a:spcBef>
              <a:spcAft>
                <a:spcPts val="1000"/>
              </a:spcAft>
            </a:pPr>
            <a:r>
              <a:rPr lang="en-US" sz="1600" i="1" dirty="0" smtClean="0">
                <a:effectLst/>
                <a:latin typeface="Cambria"/>
                <a:ea typeface="Times New Roman"/>
                <a:cs typeface="Times New Roman"/>
              </a:rPr>
              <a:t>Struggle is a never-ending process.  Freedom is never really won; you earn it and win it in every generation.</a:t>
            </a:r>
            <a:endParaRPr lang="en-US" sz="1200" dirty="0">
              <a:ea typeface="Times New Roman"/>
              <a:cs typeface="Times New Roman"/>
            </a:endParaRPr>
          </a:p>
          <a:p>
            <a:pPr marL="0" marR="0" algn="ctr">
              <a:lnSpc>
                <a:spcPct val="115000"/>
              </a:lnSpc>
              <a:spcBef>
                <a:spcPts val="0"/>
              </a:spcBef>
              <a:spcAft>
                <a:spcPts val="1000"/>
              </a:spcAft>
            </a:pPr>
            <a:r>
              <a:rPr lang="en-US" sz="1600" b="1" i="1" dirty="0" smtClean="0">
                <a:effectLst/>
                <a:latin typeface="Cambria"/>
                <a:ea typeface="Times New Roman"/>
                <a:cs typeface="Times New Roman"/>
              </a:rPr>
              <a:t>Anonymous</a:t>
            </a:r>
            <a:endParaRPr lang="en-US" sz="1200" dirty="0">
              <a:ea typeface="Times New Roman"/>
              <a:cs typeface="Times New Roman"/>
            </a:endParaRP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title"/>
          </p:nvPr>
        </p:nvSpPr>
        <p:spPr/>
        <p:txBody>
          <a:bodyPr/>
          <a:lstStyle/>
          <a:p>
            <a:r>
              <a:rPr lang="en-US" dirty="0" smtClean="0"/>
              <a:t>Embrace The Hot Zone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919073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smtClean="0"/>
              <a:t>Treat Each Other As A Peer</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407758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smtClean="0"/>
              <a:t>Create A Succession Plan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160892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348497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828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a:t>
            </a:r>
            <a:r>
              <a:rPr lang="en-US" noProof="0" smtClean="0"/>
              <a:t>Two: </a:t>
            </a:r>
            <a:r>
              <a:rPr lang="en-US" noProof="0"/>
              <a:t>Review Questions</a:t>
            </a:r>
            <a:endParaRPr lang="en-US" noProof="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Where can the </a:t>
            </a:r>
            <a:r>
              <a:rPr lang="en-US" dirty="0">
                <a:ea typeface="Calibri"/>
                <a:cs typeface="Times New Roman"/>
              </a:rPr>
              <a:t>generation gap between employees be seen?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Attitudes about discrimination</a:t>
            </a:r>
          </a:p>
          <a:p>
            <a:pPr marL="684213" lvl="0">
              <a:lnSpc>
                <a:spcPct val="115000"/>
              </a:lnSpc>
              <a:spcBef>
                <a:spcPts val="0"/>
              </a:spcBef>
              <a:spcAft>
                <a:spcPts val="0"/>
              </a:spcAft>
              <a:buFont typeface="+mj-lt"/>
              <a:buAutoNum type="alphaLcParenR"/>
            </a:pPr>
            <a:r>
              <a:rPr lang="en-US" dirty="0">
                <a:ea typeface="Times New Roman"/>
                <a:cs typeface="Times New Roman"/>
              </a:rPr>
              <a:t>Use of cell phones</a:t>
            </a:r>
          </a:p>
          <a:p>
            <a:pPr marL="684213" lvl="0">
              <a:lnSpc>
                <a:spcPct val="115000"/>
              </a:lnSpc>
              <a:spcBef>
                <a:spcPts val="0"/>
              </a:spcBef>
              <a:spcAft>
                <a:spcPts val="0"/>
              </a:spcAft>
              <a:buFont typeface="+mj-lt"/>
              <a:buAutoNum type="alphaLcParenR"/>
            </a:pPr>
            <a:r>
              <a:rPr lang="en-US" dirty="0">
                <a:ea typeface="Times New Roman"/>
                <a:cs typeface="Times New Roman"/>
              </a:rPr>
              <a:t>Words and gestures used</a:t>
            </a:r>
          </a:p>
          <a:p>
            <a:pPr marL="684213" lvl="0">
              <a:lnSpc>
                <a:spcPct val="115000"/>
              </a:lnSpc>
              <a:spcBef>
                <a:spcPts val="0"/>
              </a:spcBef>
              <a:spcAft>
                <a:spcPts val="1200"/>
              </a:spcAft>
              <a:buFont typeface="+mj-lt"/>
              <a:buAutoNum type="alphaLcParenR"/>
            </a:pPr>
            <a:r>
              <a:rPr lang="en-US" dirty="0">
                <a:ea typeface="Times New Roman"/>
                <a:cs typeface="Times New Roman"/>
              </a:rPr>
              <a:t>Adherence to workplace policy</a:t>
            </a:r>
          </a:p>
          <a:p>
            <a:pPr marL="341313" lvl="0" indent="-341313">
              <a:lnSpc>
                <a:spcPct val="115000"/>
              </a:lnSpc>
              <a:spcBef>
                <a:spcPts val="0"/>
              </a:spcBef>
              <a:spcAft>
                <a:spcPts val="1000"/>
              </a:spcAft>
              <a:buFont typeface="+mj-lt"/>
              <a:buAutoNum type="arabicParenR" startAt="10"/>
            </a:pPr>
            <a:r>
              <a:rPr lang="en-US" dirty="0" smtClean="0">
                <a:ea typeface="Times New Roman"/>
                <a:cs typeface="Times New Roman"/>
              </a:rPr>
              <a:t>How </a:t>
            </a:r>
            <a:r>
              <a:rPr lang="en-US" dirty="0">
                <a:ea typeface="Times New Roman"/>
                <a:cs typeface="Times New Roman"/>
              </a:rPr>
              <a:t>must a manager prepare to work with all four generations?</a:t>
            </a:r>
          </a:p>
          <a:p>
            <a:pPr marL="684213" lvl="0">
              <a:lnSpc>
                <a:spcPct val="115000"/>
              </a:lnSpc>
              <a:spcBef>
                <a:spcPts val="0"/>
              </a:spcBef>
              <a:spcAft>
                <a:spcPts val="0"/>
              </a:spcAft>
              <a:buFont typeface="+mj-lt"/>
              <a:buAutoNum type="alphaLcParenR"/>
            </a:pPr>
            <a:r>
              <a:rPr lang="en-US" dirty="0">
                <a:ea typeface="Times New Roman"/>
                <a:cs typeface="Times New Roman"/>
              </a:rPr>
              <a:t>By planning on how to address issues proactively</a:t>
            </a:r>
          </a:p>
          <a:p>
            <a:pPr marL="684213" lvl="0">
              <a:lnSpc>
                <a:spcPct val="115000"/>
              </a:lnSpc>
              <a:spcBef>
                <a:spcPts val="0"/>
              </a:spcBef>
              <a:spcAft>
                <a:spcPts val="0"/>
              </a:spcAft>
              <a:buFont typeface="+mj-lt"/>
              <a:buAutoNum type="alphaLcParenR"/>
            </a:pPr>
            <a:r>
              <a:rPr lang="en-US" dirty="0">
                <a:ea typeface="Times New Roman"/>
                <a:cs typeface="Times New Roman"/>
              </a:rPr>
              <a:t>By working to “fit in” with each generation</a:t>
            </a:r>
          </a:p>
          <a:p>
            <a:pPr marL="684213" lvl="0">
              <a:lnSpc>
                <a:spcPct val="137000"/>
              </a:lnSpc>
              <a:spcBef>
                <a:spcPts val="0"/>
              </a:spcBef>
              <a:spcAft>
                <a:spcPts val="0"/>
              </a:spcAft>
              <a:buFont typeface="+mj-lt"/>
              <a:buAutoNum type="alphaLcParenR"/>
            </a:pPr>
            <a:r>
              <a:rPr lang="en-US" dirty="0">
                <a:ea typeface="Times New Roman"/>
                <a:cs typeface="Times New Roman"/>
              </a:rPr>
              <a:t>By keeping an open door policy</a:t>
            </a:r>
          </a:p>
          <a:p>
            <a:pPr marL="684213" lvl="0">
              <a:lnSpc>
                <a:spcPct val="137000"/>
              </a:lnSpc>
              <a:spcBef>
                <a:spcPts val="0"/>
              </a:spcBef>
              <a:spcAft>
                <a:spcPts val="0"/>
              </a:spcAft>
              <a:buFont typeface="+mj-lt"/>
              <a:buAutoNum type="alphaLcParenR"/>
            </a:pPr>
            <a:r>
              <a:rPr lang="en-US" dirty="0">
                <a:ea typeface="Times New Roman"/>
                <a:cs typeface="Times New Roman"/>
              </a:rPr>
              <a:t>Through completing certifications on the subject</a:t>
            </a:r>
          </a:p>
          <a:p>
            <a:endParaRPr lang="en-US" dirty="0" smtClean="0"/>
          </a:p>
        </p:txBody>
      </p:sp>
    </p:spTree>
    <p:extLst>
      <p:ext uri="{BB962C8B-B14F-4D97-AF65-F5344CB8AC3E}">
        <p14:creationId xmlns:p14="http://schemas.microsoft.com/office/powerpoint/2010/main" val="4063069722"/>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What is the definition of a hot zone?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When a manager has conflict with an employee</a:t>
            </a:r>
          </a:p>
          <a:p>
            <a:pPr marL="684213" lvl="0">
              <a:lnSpc>
                <a:spcPct val="115000"/>
              </a:lnSpc>
              <a:spcBef>
                <a:spcPts val="0"/>
              </a:spcBef>
              <a:spcAft>
                <a:spcPts val="0"/>
              </a:spcAft>
              <a:buFont typeface="+mj-lt"/>
              <a:buAutoNum type="alphaLcParenR"/>
            </a:pPr>
            <a:r>
              <a:rPr lang="en-US" dirty="0">
                <a:ea typeface="Calibri"/>
                <a:cs typeface="Calibri"/>
              </a:rPr>
              <a:t>A time when conflict must be avoided</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An area where you know there is conflict</a:t>
            </a:r>
          </a:p>
          <a:p>
            <a:pPr marL="684213" lvl="0">
              <a:lnSpc>
                <a:spcPct val="115000"/>
              </a:lnSpc>
              <a:spcBef>
                <a:spcPts val="0"/>
              </a:spcBef>
              <a:spcAft>
                <a:spcPts val="1200"/>
              </a:spcAft>
              <a:buFont typeface="+mj-lt"/>
              <a:buAutoNum type="alphaLcParenR"/>
            </a:pPr>
            <a:r>
              <a:rPr lang="en-US" dirty="0">
                <a:ea typeface="Calibri"/>
                <a:cs typeface="Calibri"/>
              </a:rPr>
              <a:t>Confrontation between members of the same generation</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Who can conflict between in a hot zone?</a:t>
            </a:r>
          </a:p>
          <a:p>
            <a:pPr marL="684213" lvl="0">
              <a:lnSpc>
                <a:spcPct val="115000"/>
              </a:lnSpc>
              <a:spcBef>
                <a:spcPts val="0"/>
              </a:spcBef>
              <a:spcAft>
                <a:spcPts val="0"/>
              </a:spcAft>
              <a:buFont typeface="+mj-lt"/>
              <a:buAutoNum type="alphaLcParenR"/>
            </a:pPr>
            <a:r>
              <a:rPr lang="en-US" dirty="0">
                <a:ea typeface="Times New Roman"/>
                <a:cs typeface="Times New Roman"/>
              </a:rPr>
              <a:t>With two employees</a:t>
            </a:r>
          </a:p>
          <a:p>
            <a:pPr marL="684213" lvl="0">
              <a:lnSpc>
                <a:spcPct val="115000"/>
              </a:lnSpc>
              <a:spcBef>
                <a:spcPts val="0"/>
              </a:spcBef>
              <a:spcAft>
                <a:spcPts val="0"/>
              </a:spcAft>
              <a:buFont typeface="+mj-lt"/>
              <a:buAutoNum type="alphaLcParenR"/>
            </a:pPr>
            <a:r>
              <a:rPr lang="en-US" dirty="0">
                <a:ea typeface="Times New Roman"/>
                <a:cs typeface="Times New Roman"/>
              </a:rPr>
              <a:t>With groups within your team</a:t>
            </a:r>
          </a:p>
          <a:p>
            <a:pPr marL="684213" lvl="0">
              <a:lnSpc>
                <a:spcPct val="115000"/>
              </a:lnSpc>
              <a:spcBef>
                <a:spcPts val="0"/>
              </a:spcBef>
              <a:spcAft>
                <a:spcPts val="0"/>
              </a:spcAft>
              <a:buFont typeface="+mj-lt"/>
              <a:buAutoNum type="alphaLcParenR"/>
            </a:pPr>
            <a:r>
              <a:rPr lang="en-US" dirty="0">
                <a:ea typeface="Times New Roman"/>
                <a:cs typeface="Times New Roman"/>
              </a:rPr>
              <a:t>With one employee</a:t>
            </a:r>
          </a:p>
          <a:p>
            <a:pPr marL="684213" lvl="0">
              <a:lnSpc>
                <a:spcPct val="115000"/>
              </a:lnSpc>
              <a:spcBef>
                <a:spcPts val="0"/>
              </a:spcBef>
              <a:spcAft>
                <a:spcPts val="1200"/>
              </a:spcAft>
              <a:buFont typeface="+mj-lt"/>
              <a:buAutoNum type="alphaLcParenR"/>
            </a:pPr>
            <a:r>
              <a:rPr lang="en-US" dirty="0">
                <a:ea typeface="Times New Roman"/>
                <a:cs typeface="Times New Roman"/>
              </a:rPr>
              <a:t>Both a and b</a:t>
            </a:r>
          </a:p>
        </p:txBody>
      </p:sp>
    </p:spTree>
    <p:extLst>
      <p:ext uri="{BB962C8B-B14F-4D97-AF65-F5344CB8AC3E}">
        <p14:creationId xmlns:p14="http://schemas.microsoft.com/office/powerpoint/2010/main" val="2970405999"/>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What could ignoring a hot zone result in?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Further avoidance of the issue for other employees</a:t>
            </a:r>
          </a:p>
          <a:p>
            <a:pPr marL="684213" lvl="0">
              <a:lnSpc>
                <a:spcPct val="115000"/>
              </a:lnSpc>
              <a:spcBef>
                <a:spcPts val="0"/>
              </a:spcBef>
              <a:spcAft>
                <a:spcPts val="0"/>
              </a:spcAft>
              <a:buFont typeface="+mj-lt"/>
              <a:buAutoNum type="alphaLcParenR"/>
            </a:pPr>
            <a:r>
              <a:rPr lang="en-US" dirty="0">
                <a:ea typeface="Times New Roman"/>
                <a:cs typeface="Times New Roman"/>
              </a:rPr>
              <a:t>More widespread hot zones</a:t>
            </a:r>
          </a:p>
          <a:p>
            <a:pPr marL="684213" lvl="0">
              <a:lnSpc>
                <a:spcPct val="115000"/>
              </a:lnSpc>
              <a:spcBef>
                <a:spcPts val="0"/>
              </a:spcBef>
              <a:spcAft>
                <a:spcPts val="0"/>
              </a:spcAft>
              <a:buFont typeface="+mj-lt"/>
              <a:buAutoNum type="alphaLcParenR"/>
            </a:pPr>
            <a:r>
              <a:rPr lang="en-US" dirty="0">
                <a:ea typeface="Times New Roman"/>
                <a:cs typeface="Times New Roman"/>
              </a:rPr>
              <a:t>A brief reprieve in conflict</a:t>
            </a:r>
          </a:p>
          <a:p>
            <a:pPr marL="684213" lvl="0">
              <a:lnSpc>
                <a:spcPct val="115000"/>
              </a:lnSpc>
              <a:spcBef>
                <a:spcPts val="0"/>
              </a:spcBef>
              <a:spcAft>
                <a:spcPts val="1200"/>
              </a:spcAft>
              <a:buFont typeface="+mj-lt"/>
              <a:buAutoNum type="alphaLcParenR"/>
            </a:pPr>
            <a:r>
              <a:rPr lang="en-US" dirty="0">
                <a:ea typeface="Times New Roman"/>
                <a:cs typeface="Times New Roman"/>
              </a:rPr>
              <a:t>Much needed compromise between parties</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is not a good idea for dealing with a hot zone?</a:t>
            </a:r>
          </a:p>
          <a:p>
            <a:pPr marL="684213" lvl="0">
              <a:lnSpc>
                <a:spcPct val="115000"/>
              </a:lnSpc>
              <a:spcBef>
                <a:spcPts val="0"/>
              </a:spcBef>
              <a:spcAft>
                <a:spcPts val="0"/>
              </a:spcAft>
              <a:buFont typeface="+mj-lt"/>
              <a:buAutoNum type="alphaLcParenR"/>
            </a:pPr>
            <a:r>
              <a:rPr lang="en-US" dirty="0">
                <a:ea typeface="Calibri"/>
                <a:cs typeface="Calibri"/>
              </a:rPr>
              <a:t>Set expectations with your employees on how to handle future conflicts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Acknowledging </a:t>
            </a:r>
            <a:r>
              <a:rPr lang="en-US" dirty="0">
                <a:ea typeface="Calibri"/>
                <a:cs typeface="Calibri"/>
              </a:rPr>
              <a:t>the hot zone exists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Holding group sessions to coach all employees involved in the hot zone</a:t>
            </a:r>
          </a:p>
          <a:p>
            <a:pPr marL="684213" lvl="0">
              <a:lnSpc>
                <a:spcPct val="115000"/>
              </a:lnSpc>
              <a:spcBef>
                <a:spcPts val="0"/>
              </a:spcBef>
              <a:spcAft>
                <a:spcPts val="1200"/>
              </a:spcAft>
              <a:buFont typeface="+mj-lt"/>
              <a:buAutoNum type="alphaLcParenR"/>
            </a:pPr>
            <a:r>
              <a:rPr lang="en-US" dirty="0">
                <a:ea typeface="Times New Roman"/>
                <a:cs typeface="Times New Roman"/>
              </a:rPr>
              <a:t>Engaging the hot </a:t>
            </a:r>
            <a:r>
              <a:rPr lang="en-US" dirty="0">
                <a:solidFill>
                  <a:srgbClr val="000000"/>
                </a:solidFill>
                <a:ea typeface="Times New Roman"/>
                <a:cs typeface="Times New Roman"/>
              </a:rPr>
              <a:t>zone as soon as possible</a:t>
            </a:r>
          </a:p>
          <a:p>
            <a:endParaRPr lang="en-US" dirty="0" smtClean="0"/>
          </a:p>
        </p:txBody>
      </p:sp>
    </p:spTree>
    <p:extLst>
      <p:ext uri="{BB962C8B-B14F-4D97-AF65-F5344CB8AC3E}">
        <p14:creationId xmlns:p14="http://schemas.microsoft.com/office/powerpoint/2010/main" val="3288893814"/>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not true about creating an environment where employees treat each other as peers?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Using the CARE model is a good way to initiate this process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Employees need guidance in order to create an environment where </a:t>
            </a:r>
            <a:r>
              <a:rPr lang="en-US" dirty="0">
                <a:ea typeface="Calibri"/>
                <a:cs typeface="Calibri"/>
              </a:rPr>
              <a:t>employees treat each other as peers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It is enough to tell your employees to treat each other as peers</a:t>
            </a:r>
          </a:p>
          <a:p>
            <a:pPr marL="684213" lvl="0">
              <a:lnSpc>
                <a:spcPct val="115000"/>
              </a:lnSpc>
              <a:spcBef>
                <a:spcPts val="0"/>
              </a:spcBef>
              <a:spcAft>
                <a:spcPts val="1200"/>
              </a:spcAft>
              <a:buFont typeface="+mj-lt"/>
              <a:buAutoNum type="alphaLcParenR"/>
            </a:pPr>
            <a:r>
              <a:rPr lang="en-US" dirty="0">
                <a:ea typeface="Calibri"/>
                <a:cs typeface="Calibri"/>
              </a:rPr>
              <a:t>Employees need coaching in order to create an environment where employees treat each other as peers</a:t>
            </a:r>
            <a:endParaRPr lang="en-US" dirty="0">
              <a:ea typeface="Times New Roman"/>
              <a:cs typeface="Times New Roman"/>
            </a:endParaRP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What does CARE stand for?</a:t>
            </a:r>
          </a:p>
          <a:p>
            <a:pPr marL="684213" lvl="0">
              <a:lnSpc>
                <a:spcPct val="115000"/>
              </a:lnSpc>
              <a:spcBef>
                <a:spcPts val="0"/>
              </a:spcBef>
              <a:spcAft>
                <a:spcPts val="0"/>
              </a:spcAft>
              <a:buFont typeface="+mj-lt"/>
              <a:buAutoNum type="alphaLcParenR"/>
            </a:pPr>
            <a:r>
              <a:rPr lang="en-US" dirty="0">
                <a:ea typeface="Times New Roman"/>
                <a:cs typeface="Times New Roman"/>
              </a:rPr>
              <a:t>Collaborate, Acknowledge, Respect, Equal</a:t>
            </a:r>
          </a:p>
          <a:p>
            <a:pPr marL="684213" lvl="0">
              <a:lnSpc>
                <a:spcPct val="115000"/>
              </a:lnSpc>
              <a:spcBef>
                <a:spcPts val="0"/>
              </a:spcBef>
              <a:spcAft>
                <a:spcPts val="0"/>
              </a:spcAft>
              <a:buFont typeface="+mj-lt"/>
              <a:buAutoNum type="alphaLcParenR"/>
            </a:pPr>
            <a:r>
              <a:rPr lang="en-US" dirty="0">
                <a:ea typeface="Times New Roman"/>
                <a:cs typeface="Times New Roman"/>
              </a:rPr>
              <a:t>Care, Acknowledge, Remember, Equal</a:t>
            </a:r>
          </a:p>
          <a:p>
            <a:pPr marL="684213" lvl="0">
              <a:lnSpc>
                <a:spcPct val="115000"/>
              </a:lnSpc>
              <a:spcBef>
                <a:spcPts val="0"/>
              </a:spcBef>
              <a:spcAft>
                <a:spcPts val="0"/>
              </a:spcAft>
              <a:buFont typeface="+mj-lt"/>
              <a:buAutoNum type="alphaLcParenR"/>
            </a:pPr>
            <a:r>
              <a:rPr lang="en-US" dirty="0">
                <a:ea typeface="Times New Roman"/>
                <a:cs typeface="Times New Roman"/>
              </a:rPr>
              <a:t>Collaborate, Accept</a:t>
            </a:r>
            <a:r>
              <a:rPr lang="en-US" dirty="0">
                <a:solidFill>
                  <a:srgbClr val="000000"/>
                </a:solidFill>
                <a:ea typeface="Times New Roman"/>
                <a:cs typeface="Times New Roman"/>
              </a:rPr>
              <a:t>, Remember, Endeavor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Care, Accept, Respect, Endeavor</a:t>
            </a:r>
          </a:p>
          <a:p>
            <a:endParaRPr lang="en-US" dirty="0" smtClean="0"/>
          </a:p>
        </p:txBody>
      </p:sp>
    </p:spTree>
    <p:extLst>
      <p:ext uri="{BB962C8B-B14F-4D97-AF65-F5344CB8AC3E}">
        <p14:creationId xmlns:p14="http://schemas.microsoft.com/office/powerpoint/2010/main" val="3843196347"/>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type of environment should your team be exposed to, in order to create a workspace where employees treat each other as peers?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An environment where ideas are exchanged and accepted no matter what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An environment where conflict is ignored, as so not to increase conflict </a:t>
            </a:r>
            <a:r>
              <a:rPr lang="en-US" dirty="0">
                <a:ea typeface="Calibri"/>
                <a:cs typeface="Calibri"/>
              </a:rPr>
              <a:t>in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An environment where conflict is deal with in a sanctioned way</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A</a:t>
            </a:r>
            <a:r>
              <a:rPr lang="en-US" dirty="0">
                <a:ea typeface="Calibri"/>
                <a:cs typeface="Calibri"/>
              </a:rPr>
              <a:t>n environment where ideas are exchanged and at times challenged</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should you not assume your employees know how to do?</a:t>
            </a:r>
          </a:p>
          <a:p>
            <a:pPr marL="684213" lvl="0">
              <a:lnSpc>
                <a:spcPct val="115000"/>
              </a:lnSpc>
              <a:spcBef>
                <a:spcPts val="0"/>
              </a:spcBef>
              <a:spcAft>
                <a:spcPts val="0"/>
              </a:spcAft>
              <a:buFont typeface="+mj-lt"/>
              <a:buAutoNum type="alphaLcParenR"/>
            </a:pPr>
            <a:r>
              <a:rPr lang="en-US" dirty="0">
                <a:ea typeface="Calibri"/>
                <a:cs typeface="Calibri"/>
              </a:rPr>
              <a:t>How to not use stereotypes in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How to acknowledge each other’s value and deliver feedback</a:t>
            </a:r>
          </a:p>
          <a:p>
            <a:pPr marL="684213" lvl="0">
              <a:lnSpc>
                <a:spcPct val="115000"/>
              </a:lnSpc>
              <a:spcBef>
                <a:spcPts val="0"/>
              </a:spcBef>
              <a:spcAft>
                <a:spcPts val="0"/>
              </a:spcAft>
              <a:buFont typeface="+mj-lt"/>
              <a:buAutoNum type="alphaLcParenR"/>
            </a:pPr>
            <a:r>
              <a:rPr lang="en-US" dirty="0">
                <a:ea typeface="Times New Roman"/>
                <a:cs typeface="Times New Roman"/>
              </a:rPr>
              <a:t>How be respectful of their fellow employees</a:t>
            </a:r>
          </a:p>
          <a:p>
            <a:pPr marL="684213" lvl="0">
              <a:lnSpc>
                <a:spcPct val="115000"/>
              </a:lnSpc>
              <a:spcBef>
                <a:spcPts val="0"/>
              </a:spcBef>
              <a:spcAft>
                <a:spcPts val="1200"/>
              </a:spcAft>
              <a:buFont typeface="+mj-lt"/>
              <a:buAutoNum type="alphaLcParenR"/>
            </a:pPr>
            <a:r>
              <a:rPr lang="en-US" dirty="0">
                <a:ea typeface="Times New Roman"/>
                <a:cs typeface="Times New Roman"/>
              </a:rPr>
              <a:t>Their job description</a:t>
            </a:r>
          </a:p>
          <a:p>
            <a:endParaRPr lang="en-US" dirty="0" smtClean="0"/>
          </a:p>
        </p:txBody>
      </p:sp>
    </p:spTree>
    <p:extLst>
      <p:ext uri="{BB962C8B-B14F-4D97-AF65-F5344CB8AC3E}">
        <p14:creationId xmlns:p14="http://schemas.microsoft.com/office/powerpoint/2010/main" val="4250936664"/>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is the definition of a succession plan?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plan made to avoid turnover</a:t>
            </a:r>
          </a:p>
          <a:p>
            <a:pPr marL="684213" lvl="0">
              <a:lnSpc>
                <a:spcPct val="115000"/>
              </a:lnSpc>
              <a:spcBef>
                <a:spcPts val="0"/>
              </a:spcBef>
              <a:spcAft>
                <a:spcPts val="0"/>
              </a:spcAft>
              <a:buFont typeface="+mj-lt"/>
              <a:buAutoNum type="alphaLcParenR"/>
            </a:pPr>
            <a:r>
              <a:rPr lang="en-US" dirty="0">
                <a:ea typeface="Times New Roman"/>
                <a:cs typeface="Times New Roman"/>
              </a:rPr>
              <a:t>An area where you know there is conflict</a:t>
            </a:r>
          </a:p>
          <a:p>
            <a:pPr marL="684213" lvl="0">
              <a:lnSpc>
                <a:spcPct val="115000"/>
              </a:lnSpc>
              <a:spcBef>
                <a:spcPts val="0"/>
              </a:spcBef>
              <a:spcAft>
                <a:spcPts val="0"/>
              </a:spcAft>
              <a:buFont typeface="+mj-lt"/>
              <a:buAutoNum type="alphaLcParenR"/>
            </a:pPr>
            <a:r>
              <a:rPr lang="en-US" dirty="0">
                <a:ea typeface="Times New Roman"/>
                <a:cs typeface="Times New Roman"/>
              </a:rPr>
              <a:t>A </a:t>
            </a:r>
            <a:r>
              <a:rPr lang="en-US" dirty="0">
                <a:ea typeface="Calibri"/>
                <a:cs typeface="Calibri"/>
              </a:rPr>
              <a:t>map of the career path for your employee</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G</a:t>
            </a:r>
            <a:r>
              <a:rPr lang="en-US" dirty="0">
                <a:ea typeface="Calibri"/>
                <a:cs typeface="Calibri"/>
              </a:rPr>
              <a:t>roups of people sharing common interests</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Calibri"/>
                <a:cs typeface="Times New Roman"/>
              </a:rPr>
              <a:t>What is not a tip for creating a succession plan?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Determine a clear career goal</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Consult with the head of the department if the career path takes them to another area</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Set up a mentor program with someone currently doing what they want to achieve</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Calibri"/>
                <a:cs typeface="Calibri"/>
              </a:rPr>
              <a:t>Prepare several focused questions that may lead to underlying issues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72772843"/>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What is the definition of a hot zone?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When a manager has conflict with an employee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 time when conflict must be avoided</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 area where you know there is conflict</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Confrontation between members of the same generation</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Who can conflict between in a hot zone?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With two employees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With groups within your team</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With one employee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Both a and b</a:t>
            </a:r>
          </a:p>
        </p:txBody>
      </p:sp>
    </p:spTree>
    <p:extLst>
      <p:ext uri="{BB962C8B-B14F-4D97-AF65-F5344CB8AC3E}">
        <p14:creationId xmlns:p14="http://schemas.microsoft.com/office/powerpoint/2010/main" val="1663987874"/>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What could ignoring a hot zone result in?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Further avoidance of the issue for other employees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More widespread hot zones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brief reprieve in conflict</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Much needed compromise between parties</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is not a good idea for dealing with a hot zone?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Set expectations with your employees on how to handle future conflicts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Acknowledging </a:t>
            </a:r>
            <a:r>
              <a:rPr lang="en-US" dirty="0">
                <a:solidFill>
                  <a:srgbClr val="FF0000"/>
                </a:solidFill>
                <a:ea typeface="Calibri"/>
                <a:cs typeface="Calibri"/>
              </a:rPr>
              <a:t>the hot zone exists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Holding group sessions to coach all employees involved in the hot zone</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Engaging the hot zone as soon as possible</a:t>
            </a:r>
          </a:p>
          <a:p>
            <a:endParaRPr lang="en-US" dirty="0" smtClean="0"/>
          </a:p>
        </p:txBody>
      </p:sp>
    </p:spTree>
    <p:extLst>
      <p:ext uri="{BB962C8B-B14F-4D97-AF65-F5344CB8AC3E}">
        <p14:creationId xmlns:p14="http://schemas.microsoft.com/office/powerpoint/2010/main" val="1276091709"/>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not true about creating an environment where employees treat each other as peers?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Using the CARE model is a good way to initiate this process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Employees need guidance in order to create an environment where employees treat each other as peers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is enough to tell your employees to treat each other as peers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Employees need coaching in order to create an environment where employees treat each other as peers</a:t>
            </a:r>
            <a:endParaRPr lang="en-US" dirty="0">
              <a:solidFill>
                <a:srgbClr val="000000"/>
              </a:solidFill>
              <a:ea typeface="Times New Roman"/>
              <a:cs typeface="Times New Roman"/>
            </a:endParaRP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What does CARE stand for?</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Collaborate, Acknowledge, Respect, Equal</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Care, Acknowledge, Remember, Equal</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Collaborate, Accept, Remember, Endeavor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Care, Accept, Respect, Endeavor</a:t>
            </a:r>
          </a:p>
          <a:p>
            <a:endParaRPr lang="en-US" dirty="0" smtClean="0"/>
          </a:p>
        </p:txBody>
      </p:sp>
    </p:spTree>
    <p:extLst>
      <p:ext uri="{BB962C8B-B14F-4D97-AF65-F5344CB8AC3E}">
        <p14:creationId xmlns:p14="http://schemas.microsoft.com/office/powerpoint/2010/main" val="237917775"/>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type of environment should your team be exposed to, in order to create a workspace where employees treat each other as peers?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An environment where ideas are exchanged and accepted no matter what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An environment where conflict is ignored, as so not to increase conflict in the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An environment where conflict is deal with in a sanctioned way</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A</a:t>
            </a:r>
            <a:r>
              <a:rPr lang="en-US" dirty="0">
                <a:solidFill>
                  <a:srgbClr val="FF0000"/>
                </a:solidFill>
                <a:ea typeface="Calibri"/>
                <a:cs typeface="Calibri"/>
              </a:rPr>
              <a:t>n environment where ideas are exchanged and at times challenged</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should you not assume your employees know how to do?</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How to not use stereotypes in the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How to acknowledge each other’s value and deliver feedback</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How be respectful of their fellow employees</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Their job description</a:t>
            </a:r>
          </a:p>
          <a:p>
            <a:endParaRPr lang="en-US" dirty="0" smtClean="0"/>
          </a:p>
        </p:txBody>
      </p:sp>
    </p:spTree>
    <p:extLst>
      <p:ext uri="{BB962C8B-B14F-4D97-AF65-F5344CB8AC3E}">
        <p14:creationId xmlns:p14="http://schemas.microsoft.com/office/powerpoint/2010/main" val="389181771"/>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is the definition of a succession plan?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plan made to avoid turnover</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area where you know there is conflict</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a:t>
            </a:r>
            <a:r>
              <a:rPr lang="en-US" dirty="0">
                <a:solidFill>
                  <a:srgbClr val="FF0000"/>
                </a:solidFill>
                <a:ea typeface="Calibri"/>
                <a:cs typeface="Calibri"/>
              </a:rPr>
              <a:t>map of the career path for your employee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G</a:t>
            </a:r>
            <a:r>
              <a:rPr lang="en-US" dirty="0">
                <a:solidFill>
                  <a:srgbClr val="000000"/>
                </a:solidFill>
                <a:ea typeface="Calibri"/>
                <a:cs typeface="Calibri"/>
              </a:rPr>
              <a:t>roups of people sharing common interests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Calibri"/>
                <a:cs typeface="Times New Roman"/>
              </a:rPr>
              <a:t>What is not a tip for creating a succession plan?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Determine a clear career goal</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Consult with the head of the department if the career path takes them to another area</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Set up a mentor program with someone currently doing what they want to achieve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Calibri"/>
                <a:cs typeface="Calibri"/>
              </a:rPr>
              <a:t>Prepare several focused questions that may lead to underlying issues</a:t>
            </a:r>
            <a:endParaRPr lang="en-US" dirty="0">
              <a:solidFill>
                <a:srgbClr val="000000"/>
              </a:solidFill>
              <a:ea typeface="Times New Roman"/>
              <a:cs typeface="Times New Roman"/>
            </a:endParaRPr>
          </a:p>
          <a:p>
            <a:endParaRPr lang="en-US" dirty="0" smtClean="0"/>
          </a:p>
        </p:txBody>
      </p:sp>
    </p:spTree>
    <p:extLst>
      <p:ext uri="{BB962C8B-B14F-4D97-AF65-F5344CB8AC3E}">
        <p14:creationId xmlns:p14="http://schemas.microsoft.com/office/powerpoint/2010/main" val="11019197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a:t>
            </a:r>
            <a:r>
              <a:rPr lang="en-US" noProof="0" smtClean="0"/>
              <a:t>Two: </a:t>
            </a:r>
            <a:r>
              <a:rPr lang="en-US" noProof="0"/>
              <a:t>Review Questions</a:t>
            </a:r>
            <a:endParaRPr lang="en-US" noProof="0" smtClean="0"/>
          </a:p>
        </p:txBody>
      </p:sp>
      <p:sp>
        <p:nvSpPr>
          <p:cNvPr id="13315" name="Content Placeholder 2"/>
          <p:cNvSpPr>
            <a:spLocks noGrp="1"/>
          </p:cNvSpPr>
          <p:nvPr>
            <p:ph idx="1"/>
          </p:nvPr>
        </p:nvSpPr>
        <p:spPr>
          <a:xfrm>
            <a:off x="457200" y="1600200"/>
            <a:ext cx="8229600" cy="5141168"/>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What is the term “generation gap” used to describe?</a:t>
            </a:r>
          </a:p>
          <a:p>
            <a:pPr marL="684213" lvl="0">
              <a:lnSpc>
                <a:spcPct val="115000"/>
              </a:lnSpc>
              <a:spcBef>
                <a:spcPts val="0"/>
              </a:spcBef>
              <a:spcAft>
                <a:spcPts val="0"/>
              </a:spcAft>
              <a:buFont typeface="+mj-lt"/>
              <a:buAutoNum type="alphaLcParenR"/>
            </a:pPr>
            <a:r>
              <a:rPr lang="en-US" dirty="0">
                <a:ea typeface="Times New Roman"/>
                <a:cs typeface="Times New Roman"/>
              </a:rPr>
              <a:t>Prejudice or discrimination on the basis of a person's age</a:t>
            </a:r>
          </a:p>
          <a:p>
            <a:pPr marL="684213" lvl="0">
              <a:lnSpc>
                <a:spcPct val="115000"/>
              </a:lnSpc>
              <a:spcBef>
                <a:spcPts val="0"/>
              </a:spcBef>
              <a:spcAft>
                <a:spcPts val="0"/>
              </a:spcAft>
              <a:buFont typeface="+mj-lt"/>
              <a:buAutoNum type="alphaLcParenR"/>
            </a:pPr>
            <a:r>
              <a:rPr lang="en-US" dirty="0">
                <a:ea typeface="Times New Roman"/>
                <a:cs typeface="Times New Roman"/>
              </a:rPr>
              <a:t>A person reaching young adulthood around the year 2000</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different values and attitudes between one generation and another</a:t>
            </a:r>
            <a:endParaRPr lang="en-US" dirty="0">
              <a:ea typeface="Times New Roman"/>
              <a:cs typeface="Times New Roman"/>
            </a:endParaRPr>
          </a:p>
          <a:p>
            <a:pPr marL="684213" lvl="0">
              <a:lnSpc>
                <a:spcPct val="115000"/>
              </a:lnSpc>
              <a:spcBef>
                <a:spcPts val="0"/>
              </a:spcBef>
              <a:spcAft>
                <a:spcPts val="1000"/>
              </a:spcAft>
              <a:buFont typeface="+mj-lt"/>
              <a:buAutoNum type="alphaLcParenR"/>
            </a:pPr>
            <a:r>
              <a:rPr lang="en-US" dirty="0">
                <a:ea typeface="Times New Roman"/>
                <a:cs typeface="Times New Roman"/>
              </a:rPr>
              <a:t>All of the people born and living at about the same time, regarded collectively</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Why the work environment is fragmented into various generations?</a:t>
            </a:r>
          </a:p>
          <a:p>
            <a:pPr marL="684213" lvl="0">
              <a:lnSpc>
                <a:spcPct val="115000"/>
              </a:lnSpc>
              <a:spcBef>
                <a:spcPts val="0"/>
              </a:spcBef>
              <a:spcAft>
                <a:spcPts val="0"/>
              </a:spcAft>
              <a:buFont typeface="+mj-lt"/>
              <a:buAutoNum type="alphaLcParenR"/>
            </a:pPr>
            <a:r>
              <a:rPr lang="en-US" dirty="0">
                <a:ea typeface="Times New Roman"/>
                <a:cs typeface="Times New Roman"/>
              </a:rPr>
              <a:t>Because there is a lack of training on generation gaps at most organizations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Because many older workers remain on the job longer and younger workers are entering the workplace right out of college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Because many older workers are leaving their jobs and younger workers are entering the </a:t>
            </a:r>
            <a:r>
              <a:rPr lang="en-US" dirty="0">
                <a:highlight>
                  <a:srgbClr val="FFFFFF"/>
                </a:highlight>
                <a:ea typeface="Calibri"/>
                <a:cs typeface="Calibri"/>
              </a:rPr>
              <a:t>workplace right out of college</a:t>
            </a:r>
            <a:endParaRPr lang="en-US" dirty="0">
              <a:ea typeface="Times New Roman"/>
              <a:cs typeface="Times New Roman"/>
            </a:endParaRPr>
          </a:p>
          <a:p>
            <a:pPr marL="684213" lvl="0">
              <a:lnSpc>
                <a:spcPct val="115000"/>
              </a:lnSpc>
              <a:spcBef>
                <a:spcPts val="0"/>
              </a:spcBef>
              <a:spcAft>
                <a:spcPts val="1000"/>
              </a:spcAft>
              <a:buFont typeface="+mj-lt"/>
              <a:buAutoNum type="alphaLcParenR"/>
            </a:pPr>
            <a:r>
              <a:rPr lang="en-US" dirty="0">
                <a:ea typeface="Times New Roman"/>
                <a:cs typeface="Times New Roman"/>
              </a:rPr>
              <a:t>Because generations have a history of having a difficult time working with each </a:t>
            </a:r>
            <a:r>
              <a:rPr lang="en-US" dirty="0" smtClean="0">
                <a:ea typeface="Times New Roman"/>
                <a:cs typeface="Times New Roman"/>
              </a:rPr>
              <a:t>other</a:t>
            </a:r>
            <a:endParaRPr lang="en-US" dirty="0" smtClean="0"/>
          </a:p>
        </p:txBody>
      </p:sp>
    </p:spTree>
    <p:extLst>
      <p:ext uri="{BB962C8B-B14F-4D97-AF65-F5344CB8AC3E}">
        <p14:creationId xmlns:p14="http://schemas.microsoft.com/office/powerpoint/2010/main" val="165427967"/>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dirty="0" smtClean="0"/>
              <a:t>Module Eleven: The Power of 4</a:t>
            </a:r>
          </a:p>
        </p:txBody>
      </p:sp>
      <p:sp>
        <p:nvSpPr>
          <p:cNvPr id="47107" name="Content Placeholder 3"/>
          <p:cNvSpPr>
            <a:spLocks noGrp="1"/>
          </p:cNvSpPr>
          <p:nvPr>
            <p:ph idx="1"/>
          </p:nvPr>
        </p:nvSpPr>
        <p:spPr>
          <a:xfrm>
            <a:off x="457200" y="1855788"/>
            <a:ext cx="6400800" cy="4525962"/>
          </a:xfrm>
        </p:spPr>
        <p:txBody>
          <a:bodyPr/>
          <a:lstStyle/>
          <a:p>
            <a:pPr marL="0" indent="0">
              <a:buFont typeface="Arial" charset="0"/>
              <a:buNone/>
              <a:defRPr/>
            </a:pPr>
            <a:r>
              <a:rPr lang="en-US" dirty="0" smtClean="0"/>
              <a:t>In this module, you are going to learn </a:t>
            </a:r>
          </a:p>
          <a:p>
            <a:pPr marL="0" indent="0">
              <a:buFont typeface="Arial" charset="0"/>
              <a:buNone/>
              <a:defRPr/>
            </a:pPr>
            <a:r>
              <a:rPr lang="en-US" dirty="0" smtClean="0"/>
              <a:t>the following on leveraging the </a:t>
            </a:r>
          </a:p>
          <a:p>
            <a:pPr marL="0" indent="0">
              <a:buFont typeface="Arial" charset="0"/>
              <a:buNone/>
              <a:defRPr/>
            </a:pPr>
            <a:r>
              <a:rPr lang="en-US" dirty="0" smtClean="0"/>
              <a:t>power of the four generations </a:t>
            </a:r>
          </a:p>
          <a:p>
            <a:pPr marL="0" indent="0">
              <a:buFont typeface="Arial" charset="0"/>
              <a:buNone/>
              <a:defRPr/>
            </a:pPr>
            <a:r>
              <a:rPr lang="en-US" dirty="0" smtClean="0"/>
              <a:t>present at the workplace:</a:t>
            </a:r>
          </a:p>
          <a:p>
            <a:pPr marL="457200" indent="-457200">
              <a:buFont typeface="Arial" pitchFamily="34" charset="0"/>
              <a:buChar char="•"/>
              <a:defRPr/>
            </a:pPr>
            <a:r>
              <a:rPr lang="en-US" dirty="0" smtClean="0"/>
              <a:t>Benefits of generation gaps</a:t>
            </a:r>
          </a:p>
          <a:p>
            <a:pPr marL="457200" indent="-457200">
              <a:buFont typeface="Arial" pitchFamily="34" charset="0"/>
              <a:buChar char="•"/>
              <a:defRPr/>
            </a:pPr>
            <a:r>
              <a:rPr lang="en-US" dirty="0" smtClean="0"/>
              <a:t>How to learn from each other</a:t>
            </a:r>
          </a:p>
          <a:p>
            <a:pPr marL="457200" indent="-457200">
              <a:buFont typeface="Arial" pitchFamily="34" charset="0"/>
              <a:buChar char="•"/>
              <a:defRPr/>
            </a:pPr>
            <a:r>
              <a:rPr lang="en-US" dirty="0" smtClean="0"/>
              <a:t>Embracing the unfamiliar</a:t>
            </a:r>
          </a:p>
        </p:txBody>
      </p:sp>
      <p:sp>
        <p:nvSpPr>
          <p:cNvPr id="45060" name="Text Placeholder 4"/>
          <p:cNvSpPr>
            <a:spLocks noGrp="1"/>
          </p:cNvSpPr>
          <p:nvPr>
            <p:ph type="body" sz="quarter" idx="4294967295"/>
          </p:nvPr>
        </p:nvSpPr>
        <p:spPr>
          <a:xfrm>
            <a:off x="7391400" y="381000"/>
            <a:ext cx="1752600" cy="4344144"/>
          </a:xfrm>
          <a:ln>
            <a:miter lim="800000"/>
            <a:headEnd/>
            <a:tailEnd/>
          </a:ln>
        </p:spPr>
        <p:txBody>
          <a:bodyPr/>
          <a:lstStyle/>
          <a:p>
            <a:pPr marL="0" marR="0">
              <a:lnSpc>
                <a:spcPct val="115000"/>
              </a:lnSpc>
              <a:spcBef>
                <a:spcPts val="0"/>
              </a:spcBef>
              <a:spcAft>
                <a:spcPts val="1000"/>
              </a:spcAft>
            </a:pPr>
            <a:r>
              <a:rPr lang="en-US" sz="1600" i="1" dirty="0" smtClean="0">
                <a:effectLst/>
                <a:latin typeface="Cambria"/>
                <a:ea typeface="Times New Roman"/>
                <a:cs typeface="Times New Roman"/>
              </a:rPr>
              <a:t>Parents who wonder where the younger generation is going should remember where it came from.</a:t>
            </a:r>
            <a:endParaRPr lang="en-US" sz="1200" dirty="0">
              <a:ea typeface="Times New Roman"/>
              <a:cs typeface="Times New Roman"/>
            </a:endParaRPr>
          </a:p>
          <a:p>
            <a:pPr marL="0" marR="0" algn="ctr">
              <a:lnSpc>
                <a:spcPct val="115000"/>
              </a:lnSpc>
              <a:spcBef>
                <a:spcPts val="0"/>
              </a:spcBef>
              <a:spcAft>
                <a:spcPts val="1000"/>
              </a:spcAft>
            </a:pPr>
            <a:r>
              <a:rPr lang="en-US" sz="1600" b="1" i="1" dirty="0" smtClean="0">
                <a:effectLst/>
                <a:latin typeface="Cambria"/>
                <a:ea typeface="Times New Roman"/>
                <a:cs typeface="Times New Roman"/>
              </a:rPr>
              <a:t>Sam Ewing</a:t>
            </a:r>
            <a:endParaRPr lang="en-US" sz="1200" dirty="0">
              <a:ea typeface="Times New Roman"/>
              <a:cs typeface="Times New Roman"/>
            </a:endParaRP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4"/>
          <p:cNvSpPr>
            <a:spLocks noGrp="1"/>
          </p:cNvSpPr>
          <p:nvPr>
            <p:ph type="title"/>
          </p:nvPr>
        </p:nvSpPr>
        <p:spPr/>
        <p:txBody>
          <a:bodyPr/>
          <a:lstStyle/>
          <a:p>
            <a:r>
              <a:rPr lang="en-US" dirty="0" smtClean="0"/>
              <a:t>Benefits Of Generation Gaps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511333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smtClean="0"/>
              <a:t>How To Learn From Each Other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462212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smtClean="0"/>
              <a:t>Embracing The Unfamiliar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519450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542425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82877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What does each generation bring to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individualist philosophy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Conflict that can turn into a hot zone</a:t>
            </a:r>
          </a:p>
          <a:p>
            <a:pPr marL="684213" lvl="0">
              <a:lnSpc>
                <a:spcPct val="115000"/>
              </a:lnSpc>
              <a:spcBef>
                <a:spcPts val="0"/>
              </a:spcBef>
              <a:spcAft>
                <a:spcPts val="0"/>
              </a:spcAft>
              <a:buFont typeface="+mj-lt"/>
              <a:buAutoNum type="alphaLcParenR"/>
            </a:pPr>
            <a:r>
              <a:rPr lang="en-US" dirty="0">
                <a:ea typeface="Calibri"/>
                <a:cs typeface="Calibri"/>
              </a:rPr>
              <a:t>Social networks and electronic communication</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Unique traits that complement the other generations</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should you avoid discounting?</a:t>
            </a:r>
          </a:p>
          <a:p>
            <a:pPr marL="684213" lvl="0">
              <a:lnSpc>
                <a:spcPct val="115000"/>
              </a:lnSpc>
              <a:spcBef>
                <a:spcPts val="0"/>
              </a:spcBef>
              <a:spcAft>
                <a:spcPts val="0"/>
              </a:spcAft>
              <a:buFont typeface="+mj-lt"/>
              <a:buAutoNum type="alphaLcParenR"/>
            </a:pPr>
            <a:r>
              <a:rPr lang="en-US" dirty="0">
                <a:ea typeface="Times New Roman"/>
                <a:cs typeface="Times New Roman"/>
              </a:rPr>
              <a:t>The value of the Traditionalist Generation’s work ethic</a:t>
            </a:r>
          </a:p>
          <a:p>
            <a:pPr marL="684213" lvl="0">
              <a:lnSpc>
                <a:spcPct val="115000"/>
              </a:lnSpc>
              <a:spcBef>
                <a:spcPts val="0"/>
              </a:spcBef>
              <a:spcAft>
                <a:spcPts val="0"/>
              </a:spcAft>
              <a:buFont typeface="+mj-lt"/>
              <a:buAutoNum type="alphaLcParenR"/>
            </a:pPr>
            <a:r>
              <a:rPr lang="en-US" dirty="0">
                <a:ea typeface="Times New Roman"/>
                <a:cs typeface="Times New Roman"/>
              </a:rPr>
              <a:t>The value of conflict in the workplace</a:t>
            </a:r>
          </a:p>
          <a:p>
            <a:pPr marL="684213" lvl="0">
              <a:lnSpc>
                <a:spcPct val="115000"/>
              </a:lnSpc>
              <a:spcBef>
                <a:spcPts val="0"/>
              </a:spcBef>
              <a:spcAft>
                <a:spcPts val="0"/>
              </a:spcAft>
              <a:buFont typeface="+mj-lt"/>
              <a:buAutoNum type="alphaLcParenR"/>
            </a:pPr>
            <a:r>
              <a:rPr lang="en-US" dirty="0">
                <a:ea typeface="Times New Roman"/>
                <a:cs typeface="Times New Roman"/>
              </a:rPr>
              <a:t>The value of each particular generation</a:t>
            </a:r>
          </a:p>
          <a:p>
            <a:pPr marL="684213" lvl="0">
              <a:lnSpc>
                <a:spcPct val="115000"/>
              </a:lnSpc>
              <a:spcBef>
                <a:spcPts val="0"/>
              </a:spcBef>
              <a:spcAft>
                <a:spcPts val="1200"/>
              </a:spcAft>
              <a:buFont typeface="+mj-lt"/>
              <a:buAutoNum type="alphaLcParenR"/>
            </a:pPr>
            <a:r>
              <a:rPr lang="en-US" dirty="0">
                <a:ea typeface="Times New Roman"/>
                <a:cs typeface="Times New Roman"/>
              </a:rPr>
              <a:t>The importance of competition when it comes to different generations working together</a:t>
            </a:r>
          </a:p>
          <a:p>
            <a:endParaRPr lang="en-US" dirty="0" smtClean="0"/>
          </a:p>
        </p:txBody>
      </p:sp>
    </p:spTree>
    <p:extLst>
      <p:ext uri="{BB962C8B-B14F-4D97-AF65-F5344CB8AC3E}">
        <p14:creationId xmlns:p14="http://schemas.microsoft.com/office/powerpoint/2010/main" val="1639396667"/>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In what way can the older generation help the younger generation?</a:t>
            </a:r>
            <a:endParaRPr lang="en-US" dirty="0">
              <a:ea typeface="Times New Roman"/>
              <a:cs typeface="Times New Roman"/>
            </a:endParaRP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Becoming more hardworking</a:t>
            </a: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Teaching how to live through “tough times”</a:t>
            </a:r>
          </a:p>
          <a:p>
            <a:pPr marL="682625" lvl="0" indent="-341313">
              <a:lnSpc>
                <a:spcPct val="115000"/>
              </a:lnSpc>
              <a:spcBef>
                <a:spcPts val="0"/>
              </a:spcBef>
              <a:spcAft>
                <a:spcPts val="0"/>
              </a:spcAft>
              <a:buFont typeface="+mj-lt"/>
              <a:buAutoNum type="alphaLcParenR"/>
            </a:pPr>
            <a:r>
              <a:rPr lang="en-US" dirty="0">
                <a:ea typeface="Times New Roman"/>
                <a:cs typeface="Times New Roman"/>
              </a:rPr>
              <a:t>Refining their social skills</a:t>
            </a:r>
          </a:p>
          <a:p>
            <a:pPr marL="682625" lvl="0" indent="-341313">
              <a:lnSpc>
                <a:spcPct val="115000"/>
              </a:lnSpc>
              <a:spcBef>
                <a:spcPts val="0"/>
              </a:spcBef>
              <a:spcAft>
                <a:spcPts val="1200"/>
              </a:spcAft>
              <a:buFont typeface="+mj-lt"/>
              <a:buAutoNum type="alphaLcParenR"/>
            </a:pPr>
            <a:r>
              <a:rPr lang="en-US" dirty="0">
                <a:ea typeface="Times New Roman"/>
                <a:cs typeface="Times New Roman"/>
              </a:rPr>
              <a:t>Managing their time more efficiently</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How can the younger generation help the older generation?</a:t>
            </a:r>
          </a:p>
          <a:p>
            <a:pPr marL="682625" lvl="0" indent="-341313">
              <a:lnSpc>
                <a:spcPct val="115000"/>
              </a:lnSpc>
              <a:spcBef>
                <a:spcPts val="0"/>
              </a:spcBef>
              <a:spcAft>
                <a:spcPts val="0"/>
              </a:spcAft>
              <a:buFont typeface="+mj-lt"/>
              <a:buAutoNum type="alphaLcParenR"/>
            </a:pPr>
            <a:r>
              <a:rPr lang="en-US" dirty="0">
                <a:ea typeface="Times New Roman"/>
                <a:cs typeface="Times New Roman"/>
              </a:rPr>
              <a:t>By typing their emails for them</a:t>
            </a:r>
          </a:p>
          <a:p>
            <a:pPr marL="682625" lvl="0" indent="-341313">
              <a:lnSpc>
                <a:spcPct val="115000"/>
              </a:lnSpc>
              <a:spcBef>
                <a:spcPts val="0"/>
              </a:spcBef>
              <a:spcAft>
                <a:spcPts val="0"/>
              </a:spcAft>
              <a:buFont typeface="+mj-lt"/>
              <a:buAutoNum type="alphaLcParenR"/>
            </a:pPr>
            <a:r>
              <a:rPr lang="en-US" dirty="0">
                <a:ea typeface="Times New Roman"/>
                <a:cs typeface="Times New Roman"/>
              </a:rPr>
              <a:t>By teaching them to leverage the technology</a:t>
            </a:r>
          </a:p>
          <a:p>
            <a:pPr marL="682625" lvl="0" indent="-341313">
              <a:lnSpc>
                <a:spcPct val="115000"/>
              </a:lnSpc>
              <a:spcBef>
                <a:spcPts val="0"/>
              </a:spcBef>
              <a:spcAft>
                <a:spcPts val="0"/>
              </a:spcAft>
              <a:buFont typeface="+mj-lt"/>
              <a:buAutoNum type="alphaLcParenR"/>
            </a:pPr>
            <a:r>
              <a:rPr lang="en-US" dirty="0">
                <a:ea typeface="Times New Roman"/>
                <a:cs typeface="Times New Roman"/>
              </a:rPr>
              <a:t>By keeping to the “older ways” </a:t>
            </a:r>
            <a:r>
              <a:rPr lang="en-US" dirty="0">
                <a:solidFill>
                  <a:srgbClr val="000000"/>
                </a:solidFill>
                <a:ea typeface="Times New Roman"/>
                <a:cs typeface="Times New Roman"/>
              </a:rPr>
              <a:t>to avoid conflict</a:t>
            </a:r>
          </a:p>
          <a:p>
            <a:pPr marL="682625" lvl="0" indent="-341313">
              <a:lnSpc>
                <a:spcPct val="115000"/>
              </a:lnSpc>
              <a:spcBef>
                <a:spcPts val="0"/>
              </a:spcBef>
              <a:spcAft>
                <a:spcPts val="1200"/>
              </a:spcAft>
              <a:buFont typeface="+mj-lt"/>
              <a:buAutoNum type="alphaLcParenR"/>
            </a:pPr>
            <a:r>
              <a:rPr lang="en-US" dirty="0">
                <a:solidFill>
                  <a:srgbClr val="000000"/>
                </a:solidFill>
                <a:ea typeface="Times New Roman"/>
                <a:cs typeface="Times New Roman"/>
              </a:rPr>
              <a:t>By deferring to their decision in work </a:t>
            </a:r>
            <a:r>
              <a:rPr lang="en-US" dirty="0" smtClean="0">
                <a:solidFill>
                  <a:srgbClr val="000000"/>
                </a:solidFill>
                <a:ea typeface="Times New Roman"/>
                <a:cs typeface="Times New Roman"/>
              </a:rPr>
              <a:t>matters</a:t>
            </a:r>
            <a:endParaRPr lang="en-US" dirty="0" smtClean="0"/>
          </a:p>
        </p:txBody>
      </p:sp>
    </p:spTree>
    <p:extLst>
      <p:ext uri="{BB962C8B-B14F-4D97-AF65-F5344CB8AC3E}">
        <p14:creationId xmlns:p14="http://schemas.microsoft.com/office/powerpoint/2010/main" val="1716468265"/>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How can a learning environment be created at work?</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Mandating only the use of electronic communication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Weekly meetings that are lecture-style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Tie learning into a team-building goal</a:t>
            </a:r>
          </a:p>
          <a:p>
            <a:pPr marL="684213" lvl="0">
              <a:lnSpc>
                <a:spcPct val="115000"/>
              </a:lnSpc>
              <a:spcBef>
                <a:spcPts val="0"/>
              </a:spcBef>
              <a:spcAft>
                <a:spcPts val="1200"/>
              </a:spcAft>
              <a:buFont typeface="+mj-lt"/>
              <a:buAutoNum type="alphaLcParenR"/>
            </a:pPr>
            <a:r>
              <a:rPr lang="en-US" dirty="0">
                <a:ea typeface="Calibri"/>
                <a:cs typeface="Calibri"/>
              </a:rPr>
              <a:t>Both a and b</a:t>
            </a:r>
            <a:endParaRPr lang="en-US" dirty="0">
              <a:ea typeface="Times New Roman"/>
              <a:cs typeface="Times New Roman"/>
            </a:endParaRPr>
          </a:p>
          <a:p>
            <a:pPr marL="0" marR="0">
              <a:lnSpc>
                <a:spcPct val="115000"/>
              </a:lnSpc>
              <a:spcBef>
                <a:spcPts val="0"/>
              </a:spcBef>
              <a:spcAft>
                <a:spcPts val="0"/>
              </a:spcAft>
            </a:pPr>
            <a:r>
              <a:rPr lang="en-US" dirty="0">
                <a:ea typeface="Times New Roman"/>
                <a:cs typeface="Times New Roman"/>
              </a:rPr>
              <a:t> </a:t>
            </a:r>
          </a:p>
          <a:p>
            <a:pPr marL="401638" lvl="0" indent="-401638">
              <a:lnSpc>
                <a:spcPct val="115000"/>
              </a:lnSpc>
              <a:spcBef>
                <a:spcPts val="0"/>
              </a:spcBef>
              <a:spcAft>
                <a:spcPts val="1000"/>
              </a:spcAft>
              <a:buFont typeface="+mj-lt"/>
              <a:buAutoNum type="arabicParenR" startAt="6"/>
            </a:pPr>
            <a:r>
              <a:rPr lang="en-US" dirty="0">
                <a:ea typeface="Times New Roman"/>
                <a:cs typeface="Times New Roman"/>
              </a:rPr>
              <a:t>What does FIT stand for?</a:t>
            </a:r>
          </a:p>
          <a:p>
            <a:pPr marL="684213" lvl="0">
              <a:lnSpc>
                <a:spcPct val="115000"/>
              </a:lnSpc>
              <a:spcBef>
                <a:spcPts val="0"/>
              </a:spcBef>
              <a:spcAft>
                <a:spcPts val="0"/>
              </a:spcAft>
              <a:buFont typeface="+mj-lt"/>
              <a:buAutoNum type="alphaLcParenR"/>
            </a:pPr>
            <a:r>
              <a:rPr lang="en-US" dirty="0">
                <a:ea typeface="Times New Roman"/>
                <a:cs typeface="Times New Roman"/>
              </a:rPr>
              <a:t>Frequent, Informal, Team-Building</a:t>
            </a:r>
          </a:p>
          <a:p>
            <a:pPr marL="684213" lvl="0">
              <a:lnSpc>
                <a:spcPct val="115000"/>
              </a:lnSpc>
              <a:spcBef>
                <a:spcPts val="0"/>
              </a:spcBef>
              <a:spcAft>
                <a:spcPts val="0"/>
              </a:spcAft>
              <a:buFont typeface="+mj-lt"/>
              <a:buAutoNum type="alphaLcParenR"/>
            </a:pPr>
            <a:r>
              <a:rPr lang="en-US" dirty="0">
                <a:ea typeface="Times New Roman"/>
                <a:cs typeface="Times New Roman"/>
              </a:rPr>
              <a:t>Formal, Information, Team-Building</a:t>
            </a:r>
          </a:p>
          <a:p>
            <a:pPr marL="684213" lvl="0">
              <a:lnSpc>
                <a:spcPct val="115000"/>
              </a:lnSpc>
              <a:spcBef>
                <a:spcPts val="0"/>
              </a:spcBef>
              <a:spcAft>
                <a:spcPts val="0"/>
              </a:spcAft>
              <a:buFont typeface="+mj-lt"/>
              <a:buAutoNum type="alphaLcParenR"/>
            </a:pPr>
            <a:r>
              <a:rPr lang="en-US" dirty="0">
                <a:ea typeface="Times New Roman"/>
                <a:cs typeface="Times New Roman"/>
              </a:rPr>
              <a:t>Frequent, Informal, Together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Formal, Information, Together</a:t>
            </a:r>
          </a:p>
          <a:p>
            <a:endParaRPr lang="en-US" dirty="0" smtClean="0"/>
          </a:p>
        </p:txBody>
      </p:sp>
    </p:spTree>
    <p:extLst>
      <p:ext uri="{BB962C8B-B14F-4D97-AF65-F5344CB8AC3E}">
        <p14:creationId xmlns:p14="http://schemas.microsoft.com/office/powerpoint/2010/main" val="2035762424"/>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Which statement is not true about informal meetings?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Informal meetings cause </a:t>
            </a:r>
            <a:r>
              <a:rPr lang="en-US" dirty="0">
                <a:solidFill>
                  <a:srgbClr val="000000"/>
                </a:solidFill>
                <a:ea typeface="Calibri"/>
                <a:cs typeface="Calibri"/>
              </a:rPr>
              <a:t>everyone puts down his or her guard</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 way to make meetings less formal is to use an icebreaker </a:t>
            </a:r>
            <a:r>
              <a:rPr lang="en-US" dirty="0">
                <a:ea typeface="Calibri"/>
                <a:cs typeface="Calibri"/>
              </a:rPr>
              <a:t>activity or energize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Informal meetings cause very little interaction</a:t>
            </a:r>
          </a:p>
          <a:p>
            <a:pPr marL="684213" lvl="0">
              <a:lnSpc>
                <a:spcPct val="115000"/>
              </a:lnSpc>
              <a:spcBef>
                <a:spcPts val="0"/>
              </a:spcBef>
              <a:spcAft>
                <a:spcPts val="1200"/>
              </a:spcAft>
              <a:buFont typeface="+mj-lt"/>
              <a:buAutoNum type="alphaLcParenR"/>
            </a:pPr>
            <a:r>
              <a:rPr lang="en-US" dirty="0">
                <a:ea typeface="Calibri"/>
                <a:cs typeface="Calibri"/>
              </a:rPr>
              <a:t>Making your meeting informal will allow your employees to share and learn</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would send the wrong message to your team?</a:t>
            </a:r>
          </a:p>
          <a:p>
            <a:pPr marL="684213" lvl="0">
              <a:lnSpc>
                <a:spcPct val="115000"/>
              </a:lnSpc>
              <a:spcBef>
                <a:spcPts val="0"/>
              </a:spcBef>
              <a:spcAft>
                <a:spcPts val="0"/>
              </a:spcAft>
              <a:buFont typeface="+mj-lt"/>
              <a:buAutoNum type="alphaLcParenR"/>
            </a:pPr>
            <a:r>
              <a:rPr lang="en-US" dirty="0">
                <a:ea typeface="Calibri"/>
                <a:cs typeface="Calibri"/>
              </a:rPr>
              <a:t>Dismissing the unfamiliar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Holding mini-trainings to encourage </a:t>
            </a:r>
            <a:r>
              <a:rPr lang="en-US" dirty="0">
                <a:solidFill>
                  <a:srgbClr val="000000"/>
                </a:solidFill>
                <a:ea typeface="Times New Roman"/>
                <a:cs typeface="Times New Roman"/>
              </a:rPr>
              <a:t>a learning environment</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Addressing conflict when it arises in the workplace</a:t>
            </a: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Embracing the benefits of technology</a:t>
            </a:r>
            <a:endParaRPr lang="en-US" dirty="0">
              <a:solidFill>
                <a:srgbClr val="000000"/>
              </a:solidFill>
              <a:ea typeface="Times New Roman"/>
              <a:cs typeface="Times New Roman"/>
            </a:endParaRPr>
          </a:p>
          <a:p>
            <a:endParaRPr lang="en-US" dirty="0" smtClean="0"/>
          </a:p>
        </p:txBody>
      </p:sp>
    </p:spTree>
    <p:extLst>
      <p:ext uri="{BB962C8B-B14F-4D97-AF65-F5344CB8AC3E}">
        <p14:creationId xmlns:p14="http://schemas.microsoft.com/office/powerpoint/2010/main" val="462112329"/>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does the “A” in LEAD stand for?</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Act boldly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Appoint a leader</a:t>
            </a:r>
          </a:p>
          <a:p>
            <a:pPr marL="684213" lvl="0">
              <a:lnSpc>
                <a:spcPct val="115000"/>
              </a:lnSpc>
              <a:spcBef>
                <a:spcPts val="0"/>
              </a:spcBef>
              <a:spcAft>
                <a:spcPts val="0"/>
              </a:spcAft>
              <a:buFont typeface="+mj-lt"/>
              <a:buAutoNum type="alphaLcParenR"/>
            </a:pPr>
            <a:r>
              <a:rPr lang="en-US" dirty="0">
                <a:ea typeface="Times New Roman"/>
                <a:cs typeface="Times New Roman"/>
              </a:rPr>
              <a:t>Address it immediately</a:t>
            </a:r>
          </a:p>
          <a:p>
            <a:pPr marL="684213" lvl="0">
              <a:lnSpc>
                <a:spcPct val="115000"/>
              </a:lnSpc>
              <a:spcBef>
                <a:spcPts val="0"/>
              </a:spcBef>
              <a:spcAft>
                <a:spcPts val="1200"/>
              </a:spcAft>
              <a:buFont typeface="+mj-lt"/>
              <a:buAutoNum type="alphaLcParenR"/>
            </a:pPr>
            <a:r>
              <a:rPr lang="en-US" dirty="0">
                <a:ea typeface="Calibri"/>
                <a:cs typeface="Calibri"/>
              </a:rPr>
              <a:t>Acquire more knowledge on the topic</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Calibri"/>
                <a:cs typeface="Times New Roman"/>
              </a:rPr>
              <a:t>If you want to have your employees embrace the unfamiliar, what must you do?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L</a:t>
            </a:r>
            <a:r>
              <a:rPr lang="en-US" dirty="0">
                <a:ea typeface="Calibri"/>
                <a:cs typeface="Calibri"/>
              </a:rPr>
              <a:t>ead the way with your own actions and behaviors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Model the behavior you want others to adopt</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Keep to the traditional way of achieving your goals</a:t>
            </a:r>
          </a:p>
          <a:p>
            <a:pPr marL="684213" lvl="0">
              <a:lnSpc>
                <a:spcPct val="115000"/>
              </a:lnSpc>
              <a:spcBef>
                <a:spcPts val="0"/>
              </a:spcBef>
              <a:spcAft>
                <a:spcPts val="1200"/>
              </a:spcAft>
              <a:buFont typeface="+mj-lt"/>
              <a:buAutoNum type="alphaLcParenR"/>
            </a:pPr>
            <a:r>
              <a:rPr lang="en-US" dirty="0">
                <a:ea typeface="Calibri"/>
                <a:cs typeface="Calibri"/>
              </a:rPr>
              <a:t>Both a and b</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9977828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a:t>
            </a:r>
            <a:r>
              <a:rPr lang="en-US" noProof="0" smtClean="0"/>
              <a:t>Two: </a:t>
            </a:r>
            <a:r>
              <a:rPr lang="en-US" noProof="0"/>
              <a:t>Review Questions</a:t>
            </a:r>
            <a:endParaRPr lang="en-US" noProof="0" smtClean="0"/>
          </a:p>
        </p:txBody>
      </p:sp>
      <p:sp>
        <p:nvSpPr>
          <p:cNvPr id="13315" name="Content Placeholder 2"/>
          <p:cNvSpPr>
            <a:spLocks noGrp="1"/>
          </p:cNvSpPr>
          <p:nvPr>
            <p:ph idx="1"/>
          </p:nvPr>
        </p:nvSpPr>
        <p:spPr>
          <a:xfrm>
            <a:off x="457200" y="1600200"/>
            <a:ext cx="8229600" cy="4953000"/>
          </a:xfrm>
          <a:noFill/>
          <a:ln>
            <a:noFill/>
          </a:ln>
        </p:spPr>
        <p:txBody>
          <a:bodyPr>
            <a:normAutofit fontScale="775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How many different</a:t>
            </a:r>
            <a:r>
              <a:rPr lang="en-US" dirty="0">
                <a:highlight>
                  <a:srgbClr val="FFFFFF"/>
                </a:highlight>
                <a:ea typeface="Times New Roman"/>
                <a:cs typeface="Times New Roman"/>
              </a:rPr>
              <a:t> generations exist in the </a:t>
            </a:r>
            <a:r>
              <a:rPr lang="en-US" dirty="0">
                <a:ea typeface="Times New Roman"/>
                <a:cs typeface="Times New Roman"/>
              </a:rPr>
              <a:t>workplace today?</a:t>
            </a:r>
          </a:p>
          <a:p>
            <a:pPr marL="684213" lvl="0">
              <a:lnSpc>
                <a:spcPct val="115000"/>
              </a:lnSpc>
              <a:spcBef>
                <a:spcPts val="0"/>
              </a:spcBef>
              <a:spcAft>
                <a:spcPts val="0"/>
              </a:spcAft>
              <a:buFont typeface="+mj-lt"/>
              <a:buAutoNum type="alphaLcParenR"/>
            </a:pPr>
            <a:r>
              <a:rPr lang="en-US" dirty="0" smtClean="0">
                <a:solidFill>
                  <a:srgbClr val="000000"/>
                </a:solidFill>
                <a:highlight>
                  <a:srgbClr val="FFFFFF"/>
                </a:highlight>
                <a:ea typeface="Times New Roman"/>
                <a:cs typeface="Times New Roman"/>
              </a:rPr>
              <a:t>Seven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highlight>
                  <a:srgbClr val="FFFFFF"/>
                </a:highlight>
                <a:ea typeface="Times New Roman"/>
                <a:cs typeface="Times New Roman"/>
              </a:rPr>
              <a:t>Four</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highlight>
                  <a:srgbClr val="FFFFFF"/>
                </a:highlight>
                <a:ea typeface="Times New Roman"/>
                <a:cs typeface="Times New Roman"/>
              </a:rPr>
              <a:t>Five</a:t>
            </a:r>
            <a:endParaRPr lang="en-US" dirty="0">
              <a:solidFill>
                <a:srgbClr val="000000"/>
              </a:solidFill>
              <a:ea typeface="Times New Roman"/>
              <a:cs typeface="Times New Roman"/>
            </a:endParaRPr>
          </a:p>
          <a:p>
            <a:pPr marL="684213" lvl="0">
              <a:lnSpc>
                <a:spcPct val="115000"/>
              </a:lnSpc>
              <a:spcBef>
                <a:spcPts val="0"/>
              </a:spcBef>
              <a:spcAft>
                <a:spcPts val="1000"/>
              </a:spcAft>
              <a:buFont typeface="+mj-lt"/>
              <a:buAutoNum type="alphaLcParenR"/>
            </a:pPr>
            <a:r>
              <a:rPr lang="en-US" dirty="0">
                <a:ea typeface="Times New Roman"/>
                <a:cs typeface="Times New Roman"/>
              </a:rPr>
              <a:t>Three</a:t>
            </a:r>
          </a:p>
          <a:p>
            <a:pPr marL="341313" lvl="0" indent="-341313">
              <a:lnSpc>
                <a:spcPct val="115000"/>
              </a:lnSpc>
              <a:spcBef>
                <a:spcPts val="0"/>
              </a:spcBef>
              <a:spcAft>
                <a:spcPts val="1000"/>
              </a:spcAft>
              <a:buFont typeface="+mj-lt"/>
              <a:buAutoNum type="arabicParenR" startAt="4"/>
            </a:pPr>
            <a:r>
              <a:rPr lang="en-US" dirty="0">
                <a:highlight>
                  <a:srgbClr val="FFFFFF"/>
                </a:highlight>
                <a:ea typeface="Times New Roman"/>
                <a:cs typeface="Times New Roman"/>
              </a:rPr>
              <a:t>Which generation is not currently in the workplace today?</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highlight>
                  <a:srgbClr val="FFFFFF"/>
                </a:highlight>
                <a:ea typeface="Calibri"/>
                <a:cs typeface="Calibri"/>
              </a:rPr>
              <a:t>Generation 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highlight>
                  <a:srgbClr val="FFFFFF"/>
                </a:highlight>
                <a:ea typeface="Times New Roman"/>
                <a:cs typeface="Times New Roman"/>
              </a:rPr>
              <a:t>Generation X</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highlight>
                  <a:srgbClr val="FFFFFF"/>
                </a:highlight>
                <a:ea typeface="Times New Roman"/>
                <a:cs typeface="Times New Roman"/>
              </a:rPr>
              <a:t>Traditionalist</a:t>
            </a:r>
            <a:endParaRPr lang="en-US" dirty="0">
              <a:solidFill>
                <a:srgbClr val="000000"/>
              </a:solidFill>
              <a:ea typeface="Times New Roman"/>
              <a:cs typeface="Times New Roman"/>
            </a:endParaRPr>
          </a:p>
          <a:p>
            <a:pPr marL="68421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Generation F</a:t>
            </a:r>
            <a:endParaRPr lang="en-US" dirty="0">
              <a:ea typeface="Times New Roman"/>
              <a:cs typeface="Times New Roman"/>
            </a:endParaRPr>
          </a:p>
        </p:txBody>
      </p:sp>
    </p:spTree>
    <p:extLst>
      <p:ext uri="{BB962C8B-B14F-4D97-AF65-F5344CB8AC3E}">
        <p14:creationId xmlns:p14="http://schemas.microsoft.com/office/powerpoint/2010/main" val="2404798205"/>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Calibri"/>
                <a:cs typeface="Times New Roman"/>
              </a:rPr>
              <a:t>What does each generation bring to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An individualist philosophy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Conflict that can turn into a hot zone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Social networks and electronic communication</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Unique traits that complement the other generations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should you avoid discounting?</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value of the Traditionalist Generation’s work ethic</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value of conflict in the workplace</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value of each particular generation</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 importance of competition when it comes to different generations working together</a:t>
            </a:r>
          </a:p>
          <a:p>
            <a:endParaRPr lang="en-US" dirty="0" smtClean="0"/>
          </a:p>
        </p:txBody>
      </p:sp>
    </p:spTree>
    <p:extLst>
      <p:ext uri="{BB962C8B-B14F-4D97-AF65-F5344CB8AC3E}">
        <p14:creationId xmlns:p14="http://schemas.microsoft.com/office/powerpoint/2010/main" val="378984885"/>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In what way can the older generation help the younger generation?</a:t>
            </a:r>
            <a:endParaRPr lang="en-US" dirty="0">
              <a:ea typeface="Times New Roman"/>
              <a:cs typeface="Times New Roman"/>
            </a:endParaRP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Becoming more hardworking</a:t>
            </a: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Teaching how to live through “tough times”</a:t>
            </a:r>
          </a:p>
          <a:p>
            <a:pPr marL="682625" lvl="0" indent="-341313">
              <a:lnSpc>
                <a:spcPct val="115000"/>
              </a:lnSpc>
              <a:spcBef>
                <a:spcPts val="0"/>
              </a:spcBef>
              <a:spcAft>
                <a:spcPts val="0"/>
              </a:spcAft>
              <a:buFont typeface="+mj-lt"/>
              <a:buAutoNum type="alphaLcParenR"/>
            </a:pPr>
            <a:r>
              <a:rPr lang="en-US" dirty="0">
                <a:solidFill>
                  <a:srgbClr val="FF0000"/>
                </a:solidFill>
                <a:ea typeface="Times New Roman"/>
                <a:cs typeface="Times New Roman"/>
              </a:rPr>
              <a:t>Refining their social skills</a:t>
            </a:r>
            <a:endParaRPr lang="en-US" dirty="0">
              <a:solidFill>
                <a:srgbClr val="000000"/>
              </a:solidFill>
              <a:ea typeface="Times New Roman"/>
              <a:cs typeface="Times New Roman"/>
            </a:endParaRPr>
          </a:p>
          <a:p>
            <a:pPr marL="682625" lvl="0" indent="-341313">
              <a:lnSpc>
                <a:spcPct val="115000"/>
              </a:lnSpc>
              <a:spcBef>
                <a:spcPts val="0"/>
              </a:spcBef>
              <a:spcAft>
                <a:spcPts val="1200"/>
              </a:spcAft>
              <a:buFont typeface="+mj-lt"/>
              <a:buAutoNum type="alphaLcParenR"/>
            </a:pPr>
            <a:r>
              <a:rPr lang="en-US" dirty="0">
                <a:solidFill>
                  <a:srgbClr val="000000"/>
                </a:solidFill>
                <a:ea typeface="Times New Roman"/>
                <a:cs typeface="Times New Roman"/>
              </a:rPr>
              <a:t>Managing their time more efficiently</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How can the younger generation help the older generation?</a:t>
            </a: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By typing their emails for them</a:t>
            </a:r>
          </a:p>
          <a:p>
            <a:pPr marL="682625" lvl="0" indent="-341313">
              <a:lnSpc>
                <a:spcPct val="115000"/>
              </a:lnSpc>
              <a:spcBef>
                <a:spcPts val="0"/>
              </a:spcBef>
              <a:spcAft>
                <a:spcPts val="0"/>
              </a:spcAft>
              <a:buFont typeface="+mj-lt"/>
              <a:buAutoNum type="alphaLcParenR"/>
            </a:pPr>
            <a:r>
              <a:rPr lang="en-US" dirty="0">
                <a:solidFill>
                  <a:srgbClr val="FF0000"/>
                </a:solidFill>
                <a:ea typeface="Times New Roman"/>
                <a:cs typeface="Times New Roman"/>
              </a:rPr>
              <a:t>By teaching them to leverage the technology</a:t>
            </a:r>
            <a:endParaRPr lang="en-US" dirty="0">
              <a:solidFill>
                <a:srgbClr val="000000"/>
              </a:solidFill>
              <a:ea typeface="Times New Roman"/>
              <a:cs typeface="Times New Roman"/>
            </a:endParaRP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By keeping to the “older ways” to avoid conflict</a:t>
            </a:r>
          </a:p>
          <a:p>
            <a:pPr marL="682625" lvl="0" indent="-341313">
              <a:lnSpc>
                <a:spcPct val="115000"/>
              </a:lnSpc>
              <a:spcBef>
                <a:spcPts val="0"/>
              </a:spcBef>
              <a:spcAft>
                <a:spcPts val="1200"/>
              </a:spcAft>
              <a:buFont typeface="+mj-lt"/>
              <a:buAutoNum type="alphaLcParenR"/>
            </a:pPr>
            <a:r>
              <a:rPr lang="en-US" dirty="0">
                <a:solidFill>
                  <a:srgbClr val="000000"/>
                </a:solidFill>
                <a:ea typeface="Times New Roman"/>
                <a:cs typeface="Times New Roman"/>
              </a:rPr>
              <a:t>By deferring to their decision in work </a:t>
            </a:r>
            <a:r>
              <a:rPr lang="en-US" dirty="0" smtClean="0">
                <a:solidFill>
                  <a:srgbClr val="000000"/>
                </a:solidFill>
                <a:ea typeface="Times New Roman"/>
                <a:cs typeface="Times New Roman"/>
              </a:rPr>
              <a:t>matters</a:t>
            </a:r>
            <a:endParaRPr lang="en-US" dirty="0" smtClean="0"/>
          </a:p>
        </p:txBody>
      </p:sp>
    </p:spTree>
    <p:extLst>
      <p:ext uri="{BB962C8B-B14F-4D97-AF65-F5344CB8AC3E}">
        <p14:creationId xmlns:p14="http://schemas.microsoft.com/office/powerpoint/2010/main" val="171027209"/>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How can a learning environment be created at work?</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Mandating only the use of electronic communication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Weekly meetings that are lecture-style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Tie learning into a team-building goal</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Both a and b</a:t>
            </a:r>
            <a:endParaRPr lang="en-US" dirty="0">
              <a:solidFill>
                <a:srgbClr val="000000"/>
              </a:solidFill>
              <a:ea typeface="Times New Roman"/>
              <a:cs typeface="Times New Roman"/>
            </a:endParaRPr>
          </a:p>
          <a:p>
            <a:pPr marL="0" marR="0">
              <a:lnSpc>
                <a:spcPct val="115000"/>
              </a:lnSpc>
              <a:spcBef>
                <a:spcPts val="0"/>
              </a:spcBef>
              <a:spcAft>
                <a:spcPts val="0"/>
              </a:spcAft>
            </a:pPr>
            <a:r>
              <a:rPr lang="en-US" dirty="0">
                <a:ea typeface="Times New Roman"/>
                <a:cs typeface="Times New Roman"/>
              </a:rPr>
              <a:t> </a:t>
            </a:r>
          </a:p>
          <a:p>
            <a:pPr marL="401638" lvl="0" indent="-401638">
              <a:lnSpc>
                <a:spcPct val="115000"/>
              </a:lnSpc>
              <a:spcBef>
                <a:spcPts val="0"/>
              </a:spcBef>
              <a:spcAft>
                <a:spcPts val="1000"/>
              </a:spcAft>
              <a:buFont typeface="+mj-lt"/>
              <a:buAutoNum type="arabicParenR" startAt="6"/>
            </a:pPr>
            <a:r>
              <a:rPr lang="en-US" dirty="0">
                <a:ea typeface="Times New Roman"/>
                <a:cs typeface="Times New Roman"/>
              </a:rPr>
              <a:t>What does FIT stand for?</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Frequent, Informal, Team-Building</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Formal, Information, Team-Building</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Frequent, Informal, Together</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Formal, Information, Together</a:t>
            </a:r>
          </a:p>
          <a:p>
            <a:endParaRPr lang="en-US" dirty="0" smtClean="0"/>
          </a:p>
        </p:txBody>
      </p:sp>
    </p:spTree>
    <p:extLst>
      <p:ext uri="{BB962C8B-B14F-4D97-AF65-F5344CB8AC3E}">
        <p14:creationId xmlns:p14="http://schemas.microsoft.com/office/powerpoint/2010/main" val="1614522179"/>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Which statement is not true about informal meetings?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Informal meetings cause </a:t>
            </a:r>
            <a:r>
              <a:rPr lang="en-US" dirty="0">
                <a:solidFill>
                  <a:srgbClr val="000000"/>
                </a:solidFill>
                <a:ea typeface="Calibri"/>
                <a:cs typeface="Calibri"/>
              </a:rPr>
              <a:t>everyone puts down his or her guard</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A way to make meetings less formal is to use an icebreaker activity or energize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Informal meetings cause very little interaction</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Making your meeting informal will allow your employees to share and learn</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would send the wrong message to your team?</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Dismissing the unfamiliar</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Holding mini-trainings to encourage a learning environment</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Addressing conflict when it arises in the workplace</a:t>
            </a: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Embracing the benefits of technology</a:t>
            </a:r>
            <a:endParaRPr lang="en-US" dirty="0">
              <a:solidFill>
                <a:srgbClr val="000000"/>
              </a:solidFill>
              <a:ea typeface="Times New Roman"/>
              <a:cs typeface="Times New Roman"/>
            </a:endParaRPr>
          </a:p>
          <a:p>
            <a:endParaRPr lang="en-US" dirty="0" smtClean="0"/>
          </a:p>
        </p:txBody>
      </p:sp>
    </p:spTree>
    <p:extLst>
      <p:ext uri="{BB962C8B-B14F-4D97-AF65-F5344CB8AC3E}">
        <p14:creationId xmlns:p14="http://schemas.microsoft.com/office/powerpoint/2010/main" val="817189838"/>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does the “A” in LEAD stand for?</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Act boldly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Appoint a leader</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Address it immediately</a:t>
            </a:r>
          </a:p>
          <a:p>
            <a:pPr marL="684213" lvl="0">
              <a:lnSpc>
                <a:spcPct val="115000"/>
              </a:lnSpc>
              <a:spcBef>
                <a:spcPts val="0"/>
              </a:spcBef>
              <a:spcAft>
                <a:spcPts val="1200"/>
              </a:spcAft>
              <a:buFont typeface="+mj-lt"/>
              <a:buAutoNum type="alphaLcParenR"/>
            </a:pPr>
            <a:r>
              <a:rPr lang="en-US" dirty="0">
                <a:solidFill>
                  <a:srgbClr val="FF0000"/>
                </a:solidFill>
                <a:ea typeface="Calibri"/>
                <a:cs typeface="Calibri"/>
              </a:rPr>
              <a:t>Acquire more knowledge on the topic</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Calibri"/>
                <a:cs typeface="Times New Roman"/>
              </a:rPr>
              <a:t>If you want to have your employees embrace the unfamiliar, what must you do?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L</a:t>
            </a:r>
            <a:r>
              <a:rPr lang="en-US" dirty="0">
                <a:solidFill>
                  <a:srgbClr val="000000"/>
                </a:solidFill>
                <a:ea typeface="Calibri"/>
                <a:cs typeface="Calibri"/>
              </a:rPr>
              <a:t>ead the way with your own actions and behaviors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Model the behavior you want others to adopt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Keep to the traditional way of achieving your goals</a:t>
            </a:r>
          </a:p>
          <a:p>
            <a:pPr marL="684213" lvl="0">
              <a:lnSpc>
                <a:spcPct val="115000"/>
              </a:lnSpc>
              <a:spcBef>
                <a:spcPts val="0"/>
              </a:spcBef>
              <a:spcAft>
                <a:spcPts val="1200"/>
              </a:spcAft>
              <a:buFont typeface="+mj-lt"/>
              <a:buAutoNum type="alphaLcParenR"/>
            </a:pPr>
            <a:r>
              <a:rPr lang="en-US" dirty="0">
                <a:solidFill>
                  <a:srgbClr val="FF0000"/>
                </a:solidFill>
                <a:ea typeface="Calibri"/>
                <a:cs typeface="Calibri"/>
              </a:rPr>
              <a:t>Both a and b</a:t>
            </a:r>
            <a:endParaRPr lang="en-US" dirty="0">
              <a:solidFill>
                <a:srgbClr val="000000"/>
              </a:solidFill>
              <a:ea typeface="Times New Roman"/>
              <a:cs typeface="Times New Roman"/>
            </a:endParaRPr>
          </a:p>
          <a:p>
            <a:endParaRPr lang="en-US" dirty="0" smtClean="0"/>
          </a:p>
        </p:txBody>
      </p:sp>
    </p:spTree>
    <p:extLst>
      <p:ext uri="{BB962C8B-B14F-4D97-AF65-F5344CB8AC3E}">
        <p14:creationId xmlns:p14="http://schemas.microsoft.com/office/powerpoint/2010/main" val="1081586423"/>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pPr>
              <a:defRPr/>
            </a:pPr>
            <a:r>
              <a:rPr lang="en-US" dirty="0" smtClean="0"/>
              <a:t>Module Twelve: Wrapping Up</a:t>
            </a:r>
          </a:p>
        </p:txBody>
      </p:sp>
      <p:sp>
        <p:nvSpPr>
          <p:cNvPr id="49155" name="Content Placeholder 3"/>
          <p:cNvSpPr>
            <a:spLocks noGrp="1"/>
          </p:cNvSpPr>
          <p:nvPr>
            <p:ph idx="1"/>
          </p:nvPr>
        </p:nvSpPr>
        <p:spPr>
          <a:xfrm>
            <a:off x="457200" y="1998663"/>
            <a:ext cx="6400800" cy="4525962"/>
          </a:xfrm>
        </p:spPr>
        <p:txBody>
          <a:bodyPr/>
          <a:lstStyle/>
          <a:p>
            <a:pPr marL="0" indent="0"/>
            <a:r>
              <a:rPr lang="en-US" sz="2800" dirty="0" smtClean="0"/>
              <a:t>Although this workshop is coming to a close, we hope that your journey to improve your Generation Gap skills is just beginning.  Please take a moment to review and update your action plan.  This will be a key tool to guide your progress in the days, weeks, months, and years to come.  We wish you the best of luck on the rest of your travels</a:t>
            </a:r>
            <a:r>
              <a:rPr lang="en-US" sz="2400" dirty="0" smtClean="0"/>
              <a:t>! </a:t>
            </a:r>
          </a:p>
        </p:txBody>
      </p:sp>
      <p:sp>
        <p:nvSpPr>
          <p:cNvPr id="49156" name="Text Placeholder 4"/>
          <p:cNvSpPr>
            <a:spLocks noGrp="1"/>
          </p:cNvSpPr>
          <p:nvPr>
            <p:ph type="body" sz="quarter" idx="4294967295"/>
          </p:nvPr>
        </p:nvSpPr>
        <p:spPr>
          <a:xfrm>
            <a:off x="7391400" y="381000"/>
            <a:ext cx="1752600" cy="4272136"/>
          </a:xfrm>
          <a:ln>
            <a:miter lim="800000"/>
            <a:headEnd/>
            <a:tailEnd/>
          </a:ln>
        </p:spPr>
        <p:txBody>
          <a:bodyPr/>
          <a:lstStyle/>
          <a:p>
            <a:pPr marL="0" marR="0">
              <a:lnSpc>
                <a:spcPct val="115000"/>
              </a:lnSpc>
              <a:spcBef>
                <a:spcPts val="0"/>
              </a:spcBef>
              <a:spcAft>
                <a:spcPts val="1000"/>
              </a:spcAft>
            </a:pPr>
            <a:r>
              <a:rPr lang="en-US" sz="1800" i="1" dirty="0" smtClean="0">
                <a:effectLst/>
                <a:latin typeface="Cambria"/>
                <a:ea typeface="Times New Roman"/>
                <a:cs typeface="Times New Roman"/>
              </a:rPr>
              <a:t>Education is simply the soul of society as it passes from one generation to another.</a:t>
            </a:r>
            <a:endParaRPr lang="en-US" sz="1400" dirty="0">
              <a:ea typeface="Times New Roman"/>
              <a:cs typeface="Times New Roman"/>
            </a:endParaRPr>
          </a:p>
          <a:p>
            <a:pPr marL="0" marR="0" algn="ctr">
              <a:lnSpc>
                <a:spcPct val="115000"/>
              </a:lnSpc>
              <a:spcBef>
                <a:spcPts val="0"/>
              </a:spcBef>
              <a:spcAft>
                <a:spcPts val="1000"/>
              </a:spcAft>
            </a:pPr>
            <a:r>
              <a:rPr lang="en-US" sz="1800" b="1" i="1" dirty="0" smtClean="0">
                <a:effectLst/>
                <a:latin typeface="Cambria"/>
                <a:ea typeface="Times New Roman"/>
                <a:cs typeface="Times New Roman"/>
              </a:rPr>
              <a:t>Gilbert K. Chesterton</a:t>
            </a:r>
            <a:endParaRPr lang="en-US" sz="1400" dirty="0">
              <a:ea typeface="Times New Roman"/>
              <a:cs typeface="Times New Roman"/>
            </a:endParaRPr>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dirty="0" smtClean="0"/>
              <a:t>Words from the Wise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895698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a:t>
            </a:r>
            <a:r>
              <a:rPr lang="en-US" noProof="0" smtClean="0"/>
              <a:t>Two: </a:t>
            </a:r>
            <a:r>
              <a:rPr lang="en-US" noProof="0"/>
              <a:t>Review Questions</a:t>
            </a:r>
            <a:endParaRPr lang="en-US" noProof="0" smtClean="0"/>
          </a:p>
        </p:txBody>
      </p:sp>
      <p:sp>
        <p:nvSpPr>
          <p:cNvPr id="13315" name="Content Placeholder 2"/>
          <p:cNvSpPr>
            <a:spLocks noGrp="1"/>
          </p:cNvSpPr>
          <p:nvPr>
            <p:ph idx="1"/>
          </p:nvPr>
        </p:nvSpPr>
        <p:spPr>
          <a:xfrm>
            <a:off x="457200" y="1600200"/>
            <a:ext cx="8229600" cy="52578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is essential for a manager or supervisor to understand about generation gaps?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a:t>
            </a:r>
            <a:r>
              <a:rPr lang="en-US" dirty="0">
                <a:solidFill>
                  <a:srgbClr val="FF0000"/>
                </a:solidFill>
                <a:ea typeface="Calibri"/>
                <a:cs typeface="Calibri"/>
              </a:rPr>
              <a:t>background, attitudes, and work styles of each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That Baby Boomers </a:t>
            </a:r>
            <a:r>
              <a:rPr lang="en-US" dirty="0">
                <a:solidFill>
                  <a:srgbClr val="252525"/>
                </a:solidFill>
                <a:ea typeface="Times New Roman"/>
                <a:cs typeface="Times New Roman"/>
              </a:rPr>
              <a:t>are the generation that was born following World War II, generally from 1943 up to the early 1960s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That it is only advisable for certain generations to be given certain projects/positions</a:t>
            </a:r>
          </a:p>
          <a:p>
            <a:pPr marL="684213" lvl="0">
              <a:lnSpc>
                <a:spcPct val="137000"/>
              </a:lnSpc>
              <a:spcBef>
                <a:spcPts val="0"/>
              </a:spcBef>
              <a:spcAft>
                <a:spcPts val="1200"/>
              </a:spcAft>
              <a:buFont typeface="+mj-lt"/>
              <a:buAutoNum type="alphaLcParenR"/>
            </a:pPr>
            <a:r>
              <a:rPr lang="en-US" dirty="0">
                <a:solidFill>
                  <a:srgbClr val="000000"/>
                </a:solidFill>
                <a:ea typeface="Times New Roman"/>
                <a:cs typeface="Times New Roman"/>
              </a:rPr>
              <a:t>That conflict between generation gaps is best left to human resources to mediate</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tabLst>
                <a:tab pos="341313" algn="l"/>
              </a:tabLst>
            </a:pPr>
            <a:r>
              <a:rPr lang="en-US" dirty="0">
                <a:ea typeface="Times New Roman"/>
                <a:cs typeface="Times New Roman"/>
              </a:rPr>
              <a:t>What defines a generation?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length of time during which a person has existed</a:t>
            </a:r>
          </a:p>
          <a:p>
            <a:pPr marL="684213" lvl="0">
              <a:lnSpc>
                <a:spcPct val="115000"/>
              </a:lnSpc>
              <a:spcBef>
                <a:spcPts val="0"/>
              </a:spcBef>
              <a:spcAft>
                <a:spcPts val="0"/>
              </a:spcAft>
              <a:buFont typeface="+mj-lt"/>
              <a:buAutoNum type="alphaLcParenR"/>
            </a:pPr>
            <a:r>
              <a:rPr lang="en-US" dirty="0">
                <a:solidFill>
                  <a:srgbClr val="222222"/>
                </a:solidFill>
                <a:ea typeface="Times New Roman"/>
                <a:cs typeface="Times New Roman"/>
              </a:rPr>
              <a:t>An association or organization dedicated to a particular interest or activity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A group of people born during the same period that likely share the same attitudes and values</a:t>
            </a:r>
            <a:endParaRPr lang="en-US" dirty="0">
              <a:solidFill>
                <a:srgbClr val="000000"/>
              </a:solidFill>
              <a:ea typeface="Times New Roman"/>
              <a:cs typeface="Times New Roman"/>
            </a:endParaRPr>
          </a:p>
          <a:p>
            <a:pPr marL="684213" lvl="0">
              <a:lnSpc>
                <a:spcPct val="137000"/>
              </a:lnSpc>
              <a:spcBef>
                <a:spcPts val="0"/>
              </a:spcBef>
              <a:spcAft>
                <a:spcPts val="1200"/>
              </a:spcAft>
              <a:buFont typeface="+mj-lt"/>
              <a:buAutoNum type="alphaLcParenR"/>
            </a:pPr>
            <a:r>
              <a:rPr lang="en-US" dirty="0">
                <a:solidFill>
                  <a:srgbClr val="000000"/>
                </a:solidFill>
                <a:ea typeface="Times New Roman"/>
                <a:cs typeface="Times New Roman"/>
              </a:rPr>
              <a:t>The way of thinking, behaving, and working that exists within an organization</a:t>
            </a:r>
          </a:p>
          <a:p>
            <a:endParaRPr lang="en-US" dirty="0" smtClean="0"/>
          </a:p>
        </p:txBody>
      </p:sp>
    </p:spTree>
    <p:extLst>
      <p:ext uri="{BB962C8B-B14F-4D97-AF65-F5344CB8AC3E}">
        <p14:creationId xmlns:p14="http://schemas.microsoft.com/office/powerpoint/2010/main" val="21640111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a:t>
            </a:r>
            <a:r>
              <a:rPr lang="en-US" noProof="0" smtClean="0"/>
              <a:t>Two: </a:t>
            </a:r>
            <a:r>
              <a:rPr lang="en-US" noProof="0"/>
              <a:t>Review Questions</a:t>
            </a:r>
            <a:endParaRPr lang="en-US" noProof="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Who does the Traditionalist generation represent?</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People </a:t>
            </a:r>
            <a:r>
              <a:rPr lang="en-US" dirty="0">
                <a:solidFill>
                  <a:srgbClr val="FF0000"/>
                </a:solidFill>
                <a:ea typeface="Calibri"/>
                <a:cs typeface="Calibri"/>
              </a:rPr>
              <a:t>born before 1946</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People born between 1946 and 1961</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People born between 1961 and 1980</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People born before 1931</a:t>
            </a:r>
          </a:p>
          <a:p>
            <a:pPr marL="341313" lvl="0" indent="-341313">
              <a:lnSpc>
                <a:spcPct val="115000"/>
              </a:lnSpc>
              <a:spcBef>
                <a:spcPts val="0"/>
              </a:spcBef>
              <a:spcAft>
                <a:spcPts val="1000"/>
              </a:spcAft>
              <a:buFont typeface="+mj-lt"/>
              <a:buAutoNum type="arabicParenR" startAt="8"/>
            </a:pPr>
            <a:r>
              <a:rPr lang="en-US" dirty="0" smtClean="0">
                <a:ea typeface="Times New Roman"/>
                <a:cs typeface="Times New Roman"/>
              </a:rPr>
              <a:t>What </a:t>
            </a:r>
            <a:r>
              <a:rPr lang="en-US" dirty="0">
                <a:ea typeface="Times New Roman"/>
                <a:cs typeface="Times New Roman"/>
              </a:rPr>
              <a:t>could create tension if given attention in the workplace?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difference in pay scale between one generation and the next</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When groups have the same attitudes and values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fact that one generation brings a more serious work ethic to their professions than another</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The fact that </a:t>
            </a:r>
            <a:r>
              <a:rPr lang="en-US" dirty="0">
                <a:solidFill>
                  <a:srgbClr val="FF0000"/>
                </a:solidFill>
                <a:ea typeface="Calibri"/>
                <a:cs typeface="Calibri"/>
              </a:rPr>
              <a:t>there are multiple groups and each group brings their own style, values, and attitudes</a:t>
            </a:r>
            <a:endParaRPr lang="en-US" dirty="0">
              <a:solidFill>
                <a:srgbClr val="000000"/>
              </a:solidFill>
              <a:ea typeface="Times New Roman"/>
              <a:cs typeface="Times New Roman"/>
            </a:endParaRPr>
          </a:p>
        </p:txBody>
      </p:sp>
    </p:spTree>
    <p:extLst>
      <p:ext uri="{BB962C8B-B14F-4D97-AF65-F5344CB8AC3E}">
        <p14:creationId xmlns:p14="http://schemas.microsoft.com/office/powerpoint/2010/main" val="6040170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a:t>
            </a:r>
            <a:r>
              <a:rPr lang="en-US" noProof="0" smtClean="0"/>
              <a:t>Two: </a:t>
            </a:r>
            <a:r>
              <a:rPr lang="en-US" noProof="0"/>
              <a:t>Review Questions</a:t>
            </a:r>
            <a:endParaRPr lang="en-US" noProof="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Where can the </a:t>
            </a:r>
            <a:r>
              <a:rPr lang="en-US" dirty="0">
                <a:ea typeface="Calibri"/>
                <a:cs typeface="Times New Roman"/>
              </a:rPr>
              <a:t>generation gap between employees be seen?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Attitudes about discrimination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Use of cell phones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Words and gestures used</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Adherence to workplace policy</a:t>
            </a:r>
          </a:p>
          <a:p>
            <a:pPr marL="341313" lvl="0" indent="-341313">
              <a:lnSpc>
                <a:spcPct val="115000"/>
              </a:lnSpc>
              <a:spcBef>
                <a:spcPts val="0"/>
              </a:spcBef>
              <a:spcAft>
                <a:spcPts val="1000"/>
              </a:spcAft>
              <a:buFont typeface="+mj-lt"/>
              <a:buAutoNum type="arabicParenR" startAt="10"/>
            </a:pPr>
            <a:r>
              <a:rPr lang="en-US" dirty="0" smtClean="0">
                <a:ea typeface="Times New Roman"/>
                <a:cs typeface="Times New Roman"/>
              </a:rPr>
              <a:t>How </a:t>
            </a:r>
            <a:r>
              <a:rPr lang="en-US" dirty="0">
                <a:ea typeface="Times New Roman"/>
                <a:cs typeface="Times New Roman"/>
              </a:rPr>
              <a:t>must a manager prepare to work with all four generations?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By planning on how to address issues proactively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By working to “fit in” with each generation</a:t>
            </a:r>
          </a:p>
          <a:p>
            <a:pPr marL="684213" lvl="0">
              <a:lnSpc>
                <a:spcPct val="137000"/>
              </a:lnSpc>
              <a:spcBef>
                <a:spcPts val="0"/>
              </a:spcBef>
              <a:spcAft>
                <a:spcPts val="0"/>
              </a:spcAft>
              <a:buFont typeface="+mj-lt"/>
              <a:buAutoNum type="alphaLcParenR"/>
            </a:pPr>
            <a:r>
              <a:rPr lang="en-US" dirty="0">
                <a:solidFill>
                  <a:srgbClr val="000000"/>
                </a:solidFill>
                <a:ea typeface="Times New Roman"/>
                <a:cs typeface="Times New Roman"/>
              </a:rPr>
              <a:t>By keeping an open door policy</a:t>
            </a:r>
          </a:p>
          <a:p>
            <a:pPr marL="684213" lvl="0">
              <a:lnSpc>
                <a:spcPct val="137000"/>
              </a:lnSpc>
              <a:spcBef>
                <a:spcPts val="0"/>
              </a:spcBef>
              <a:spcAft>
                <a:spcPts val="0"/>
              </a:spcAft>
              <a:buFont typeface="+mj-lt"/>
              <a:buAutoNum type="alphaLcParenR"/>
            </a:pPr>
            <a:r>
              <a:rPr lang="en-US" dirty="0">
                <a:solidFill>
                  <a:srgbClr val="000000"/>
                </a:solidFill>
                <a:ea typeface="Times New Roman"/>
                <a:cs typeface="Times New Roman"/>
              </a:rPr>
              <a:t>Through completing certifications on the subject</a:t>
            </a:r>
          </a:p>
          <a:p>
            <a:endParaRPr lang="en-US" dirty="0" smtClean="0"/>
          </a:p>
        </p:txBody>
      </p:sp>
    </p:spTree>
    <p:extLst>
      <p:ext uri="{BB962C8B-B14F-4D97-AF65-F5344CB8AC3E}">
        <p14:creationId xmlns:p14="http://schemas.microsoft.com/office/powerpoint/2010/main" val="12459348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smtClean="0"/>
              <a:t>Module Three: Traditionalist</a:t>
            </a:r>
          </a:p>
        </p:txBody>
      </p:sp>
      <p:sp>
        <p:nvSpPr>
          <p:cNvPr id="12291" name="Content Placeholder 3"/>
          <p:cNvSpPr>
            <a:spLocks noGrp="1"/>
          </p:cNvSpPr>
          <p:nvPr>
            <p:ph idx="1"/>
          </p:nvPr>
        </p:nvSpPr>
        <p:spPr>
          <a:xfrm>
            <a:off x="457200" y="1855788"/>
            <a:ext cx="6635750" cy="4525962"/>
          </a:xfrm>
        </p:spPr>
        <p:txBody>
          <a:bodyPr/>
          <a:lstStyle/>
          <a:p>
            <a:pPr marL="0" indent="0">
              <a:buFont typeface="Arial" charset="0"/>
              <a:buNone/>
              <a:defRPr/>
            </a:pPr>
            <a:r>
              <a:rPr lang="en-US" dirty="0" smtClean="0"/>
              <a:t>The members of this generation were </a:t>
            </a:r>
          </a:p>
          <a:p>
            <a:pPr marL="0" indent="0">
              <a:buFont typeface="Arial" charset="0"/>
              <a:buNone/>
              <a:defRPr/>
            </a:pPr>
            <a:r>
              <a:rPr lang="en-US" dirty="0" smtClean="0"/>
              <a:t>born before 1946.  You are going to </a:t>
            </a:r>
          </a:p>
          <a:p>
            <a:pPr marL="0" indent="0">
              <a:buFont typeface="Arial" charset="0"/>
              <a:buNone/>
              <a:defRPr/>
            </a:pPr>
            <a:r>
              <a:rPr lang="en-US" dirty="0" smtClean="0"/>
              <a:t>learn the following about this </a:t>
            </a:r>
          </a:p>
          <a:p>
            <a:pPr marL="0" indent="0">
              <a:buFont typeface="Arial" charset="0"/>
              <a:buNone/>
              <a:defRPr/>
            </a:pPr>
            <a:r>
              <a:rPr lang="en-US" dirty="0" smtClean="0"/>
              <a:t>generation:</a:t>
            </a:r>
          </a:p>
          <a:p>
            <a:pPr marL="457200" indent="-457200">
              <a:buFont typeface="Arial" pitchFamily="34" charset="0"/>
              <a:buChar char="•"/>
              <a:defRPr/>
            </a:pPr>
            <a:r>
              <a:rPr lang="en-US" dirty="0" smtClean="0"/>
              <a:t>Their background</a:t>
            </a:r>
          </a:p>
          <a:p>
            <a:pPr marL="457200" indent="-457200">
              <a:buFont typeface="Arial" pitchFamily="34" charset="0"/>
              <a:buChar char="•"/>
              <a:defRPr/>
            </a:pPr>
            <a:r>
              <a:rPr lang="en-US" dirty="0" smtClean="0"/>
              <a:t>Their characters</a:t>
            </a:r>
          </a:p>
          <a:p>
            <a:pPr marL="457200" indent="-457200">
              <a:buFont typeface="Arial" pitchFamily="34" charset="0"/>
              <a:buChar char="•"/>
              <a:defRPr/>
            </a:pPr>
            <a:r>
              <a:rPr lang="en-US" dirty="0" smtClean="0"/>
              <a:t>Their working style</a:t>
            </a:r>
          </a:p>
        </p:txBody>
      </p:sp>
      <p:sp>
        <p:nvSpPr>
          <p:cNvPr id="11268" name="Text Placeholder 4"/>
          <p:cNvSpPr>
            <a:spLocks noGrp="1"/>
          </p:cNvSpPr>
          <p:nvPr>
            <p:ph type="body" sz="quarter" idx="4294967295"/>
          </p:nvPr>
        </p:nvSpPr>
        <p:spPr>
          <a:xfrm>
            <a:off x="7391400" y="381000"/>
            <a:ext cx="1752600" cy="4272136"/>
          </a:xfrm>
          <a:ln>
            <a:miter lim="800000"/>
            <a:headEnd/>
            <a:tailEnd/>
          </a:ln>
        </p:spPr>
        <p:txBody>
          <a:bodyPr/>
          <a:lstStyle/>
          <a:p>
            <a:pPr marL="0" marR="0">
              <a:lnSpc>
                <a:spcPct val="115000"/>
              </a:lnSpc>
              <a:spcBef>
                <a:spcPts val="0"/>
              </a:spcBef>
              <a:spcAft>
                <a:spcPts val="1000"/>
              </a:spcAft>
            </a:pPr>
            <a:r>
              <a:rPr lang="en-US" sz="1800" i="1" dirty="0" smtClean="0">
                <a:effectLst/>
                <a:latin typeface="Cambria"/>
                <a:ea typeface="Times New Roman"/>
                <a:cs typeface="Times New Roman"/>
              </a:rPr>
              <a:t>Every generation laughs at the old fashions, but follows religiously the new.</a:t>
            </a:r>
            <a:endParaRPr lang="en-US" sz="1400" dirty="0">
              <a:ea typeface="Times New Roman"/>
              <a:cs typeface="Times New Roman"/>
            </a:endParaRPr>
          </a:p>
          <a:p>
            <a:pPr marL="0" marR="0" algn="ctr">
              <a:lnSpc>
                <a:spcPct val="115000"/>
              </a:lnSpc>
              <a:spcBef>
                <a:spcPts val="0"/>
              </a:spcBef>
              <a:spcAft>
                <a:spcPts val="1000"/>
              </a:spcAft>
            </a:pPr>
            <a:r>
              <a:rPr lang="en-US" sz="1800" b="1" i="1" dirty="0" smtClean="0">
                <a:effectLst/>
                <a:latin typeface="Cambria"/>
                <a:ea typeface="Times New Roman"/>
                <a:cs typeface="Times New Roman"/>
              </a:rPr>
              <a:t>Henry David Thoreau</a:t>
            </a:r>
            <a:endParaRPr lang="en-US" sz="1400" dirty="0">
              <a:ea typeface="Times New Roman"/>
              <a:cs typeface="Times New Roman"/>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CA" dirty="0" smtClean="0"/>
              <a:t>Module </a:t>
            </a:r>
            <a:r>
              <a:rPr lang="en-US" dirty="0" smtClean="0"/>
              <a:t>One: </a:t>
            </a:r>
            <a:br>
              <a:rPr lang="en-US" dirty="0" smtClean="0"/>
            </a:br>
            <a:r>
              <a:rPr lang="en-US" dirty="0" smtClean="0"/>
              <a:t>Getting Started</a:t>
            </a:r>
            <a:endParaRPr lang="en-CA" dirty="0" smtClean="0"/>
          </a:p>
        </p:txBody>
      </p:sp>
      <p:sp>
        <p:nvSpPr>
          <p:cNvPr id="6147" name="Content Placeholder 2"/>
          <p:cNvSpPr>
            <a:spLocks noGrp="1"/>
          </p:cNvSpPr>
          <p:nvPr>
            <p:ph idx="1"/>
          </p:nvPr>
        </p:nvSpPr>
        <p:spPr/>
        <p:txBody>
          <a:bodyPr>
            <a:normAutofit lnSpcReduction="10000"/>
          </a:bodyPr>
          <a:lstStyle/>
          <a:p>
            <a:pPr marL="0" indent="0">
              <a:buFont typeface="Arial" charset="0"/>
              <a:buNone/>
              <a:defRPr/>
            </a:pPr>
            <a:r>
              <a:rPr lang="en-US" dirty="0" smtClean="0"/>
              <a:t>This workshop will help you understand the various generations present at work and understand what motivates each of them and how to work together.  </a:t>
            </a:r>
          </a:p>
          <a:p>
            <a:pPr marL="0" indent="0">
              <a:buFont typeface="Arial" charset="0"/>
              <a:buNone/>
              <a:defRPr/>
            </a:pPr>
            <a:r>
              <a:rPr lang="en-US" dirty="0" smtClean="0"/>
              <a:t>Learning </a:t>
            </a:r>
            <a:r>
              <a:rPr lang="en-US" dirty="0"/>
              <a:t>how to deal with the generation gap at work will help you become a better manager or co-worker.</a:t>
            </a:r>
          </a:p>
          <a:p>
            <a:pPr marL="0" indent="0">
              <a:buFont typeface="Arial" charset="0"/>
              <a:buNone/>
              <a:defRPr/>
            </a:pPr>
            <a:endParaRPr lang="en-US" dirty="0" smtClean="0"/>
          </a:p>
        </p:txBody>
      </p:sp>
      <p:sp>
        <p:nvSpPr>
          <p:cNvPr id="5124" name="Text Placeholder 3"/>
          <p:cNvSpPr>
            <a:spLocks noGrp="1"/>
          </p:cNvSpPr>
          <p:nvPr>
            <p:ph type="body" sz="quarter" idx="4294967295"/>
          </p:nvPr>
        </p:nvSpPr>
        <p:spPr>
          <a:xfrm>
            <a:off x="7391400" y="381000"/>
            <a:ext cx="1752600" cy="4344144"/>
          </a:xfrm>
          <a:ln>
            <a:miter lim="800000"/>
            <a:headEnd/>
            <a:tailEnd/>
          </a:ln>
        </p:spPr>
        <p:txBody>
          <a:bodyPr/>
          <a:lstStyle/>
          <a:p>
            <a:pPr marL="0" marR="0">
              <a:lnSpc>
                <a:spcPct val="115000"/>
              </a:lnSpc>
              <a:spcBef>
                <a:spcPts val="0"/>
              </a:spcBef>
              <a:spcAft>
                <a:spcPts val="1000"/>
              </a:spcAft>
            </a:pPr>
            <a:r>
              <a:rPr lang="en-US" sz="1800" i="1" dirty="0" smtClean="0">
                <a:effectLst/>
                <a:latin typeface="Cambria"/>
                <a:ea typeface="Times New Roman"/>
                <a:cs typeface="Times New Roman"/>
              </a:rPr>
              <a:t>A single conversation with a wise man is better than ten years of study.</a:t>
            </a:r>
            <a:endParaRPr lang="en-US" sz="1400" dirty="0">
              <a:ea typeface="Times New Roman"/>
              <a:cs typeface="Times New Roman"/>
            </a:endParaRPr>
          </a:p>
          <a:p>
            <a:pPr marL="0" marR="0" algn="ctr">
              <a:lnSpc>
                <a:spcPct val="115000"/>
              </a:lnSpc>
              <a:spcBef>
                <a:spcPts val="0"/>
              </a:spcBef>
              <a:spcAft>
                <a:spcPts val="1000"/>
              </a:spcAft>
            </a:pPr>
            <a:r>
              <a:rPr lang="en-US" sz="1800" b="1" i="1" dirty="0" smtClean="0">
                <a:effectLst/>
                <a:latin typeface="Cambria"/>
                <a:ea typeface="Times New Roman"/>
                <a:cs typeface="Times New Roman"/>
              </a:rPr>
              <a:t>Chinese Proverb</a:t>
            </a:r>
            <a:endParaRPr lang="en-US" sz="1400" dirty="0">
              <a:ea typeface="Times New Roman"/>
              <a:cs typeface="Times New Roman"/>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4"/>
          <p:cNvSpPr>
            <a:spLocks noGrp="1"/>
          </p:cNvSpPr>
          <p:nvPr>
            <p:ph type="title"/>
          </p:nvPr>
        </p:nvSpPr>
        <p:spPr/>
        <p:txBody>
          <a:bodyPr/>
          <a:lstStyle/>
          <a:p>
            <a:r>
              <a:rPr lang="en-US" dirty="0" smtClean="0"/>
              <a:t>Their Background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752807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smtClean="0"/>
              <a:t>Their Characters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590675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dirty="0" smtClean="0"/>
              <a:t>Their Working Style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888655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368495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828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a:t>
            </a:r>
            <a:r>
              <a:rPr lang="en-US" noProof="0" smtClean="0"/>
              <a:t>Three: </a:t>
            </a:r>
            <a:r>
              <a:rPr lang="en-US" noProof="0"/>
              <a:t>Review Questions</a:t>
            </a:r>
            <a:endParaRPr lang="en-US" noProof="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generation is most likely the oldest generation in the workplace?</a:t>
            </a:r>
          </a:p>
          <a:p>
            <a:pPr marL="684213" lvl="0">
              <a:lnSpc>
                <a:spcPct val="115000"/>
              </a:lnSpc>
              <a:spcBef>
                <a:spcPts val="0"/>
              </a:spcBef>
              <a:spcAft>
                <a:spcPts val="0"/>
              </a:spcAft>
              <a:buFont typeface="+mj-lt"/>
              <a:buAutoNum type="alphaLcParenR"/>
            </a:pPr>
            <a:r>
              <a:rPr lang="en-US" dirty="0">
                <a:solidFill>
                  <a:srgbClr val="222222"/>
                </a:solidFill>
                <a:ea typeface="Times New Roman"/>
                <a:cs typeface="Times New Roman"/>
              </a:rPr>
              <a:t>Generation 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Baby Boomers</a:t>
            </a:r>
          </a:p>
          <a:p>
            <a:pPr marL="684213" lvl="0">
              <a:lnSpc>
                <a:spcPct val="115000"/>
              </a:lnSpc>
              <a:spcBef>
                <a:spcPts val="0"/>
              </a:spcBef>
              <a:spcAft>
                <a:spcPts val="0"/>
              </a:spcAft>
              <a:buFont typeface="+mj-lt"/>
              <a:buAutoNum type="alphaLcParenR"/>
            </a:pPr>
            <a:r>
              <a:rPr lang="en-US" dirty="0">
                <a:ea typeface="Calibri"/>
                <a:cs typeface="Calibri"/>
              </a:rPr>
              <a:t>The Greatest Generation</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Traditionalist</a:t>
            </a:r>
          </a:p>
          <a:p>
            <a:pPr marL="341313" lvl="0" indent="-341313">
              <a:lnSpc>
                <a:spcPct val="115000"/>
              </a:lnSpc>
              <a:spcBef>
                <a:spcPts val="0"/>
              </a:spcBef>
              <a:spcAft>
                <a:spcPts val="1000"/>
              </a:spcAft>
              <a:buFont typeface="+mj-lt"/>
              <a:buAutoNum type="arabicParenR" startAt="2"/>
            </a:pPr>
            <a:r>
              <a:rPr lang="en-US" dirty="0"/>
              <a:t>What time period did the Traditionalist generation experience</a:t>
            </a:r>
            <a:r>
              <a:rPr lang="en-US" dirty="0" smtClean="0"/>
              <a:t>?</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World War II</a:t>
            </a:r>
          </a:p>
          <a:p>
            <a:pPr marL="684213" lvl="0">
              <a:lnSpc>
                <a:spcPct val="115000"/>
              </a:lnSpc>
              <a:spcBef>
                <a:spcPts val="0"/>
              </a:spcBef>
              <a:spcAft>
                <a:spcPts val="0"/>
              </a:spcAft>
              <a:buFont typeface="+mj-lt"/>
              <a:buAutoNum type="alphaLcParenR"/>
            </a:pPr>
            <a:r>
              <a:rPr lang="en-US" dirty="0">
                <a:ea typeface="Times New Roman"/>
                <a:cs typeface="Times New Roman"/>
              </a:rPr>
              <a:t>World War I</a:t>
            </a:r>
          </a:p>
          <a:p>
            <a:pPr marL="684213" lvl="0">
              <a:lnSpc>
                <a:spcPct val="115000"/>
              </a:lnSpc>
              <a:spcBef>
                <a:spcPts val="0"/>
              </a:spcBef>
              <a:spcAft>
                <a:spcPts val="0"/>
              </a:spcAft>
              <a:buFont typeface="+mj-lt"/>
              <a:buAutoNum type="alphaLcParenR"/>
            </a:pPr>
            <a:r>
              <a:rPr lang="en-US" dirty="0">
                <a:ea typeface="Times New Roman"/>
                <a:cs typeface="Times New Roman"/>
              </a:rPr>
              <a:t>The Great Depression</a:t>
            </a:r>
          </a:p>
          <a:p>
            <a:pPr marL="684213" lvl="0">
              <a:lnSpc>
                <a:spcPct val="115000"/>
              </a:lnSpc>
              <a:spcBef>
                <a:spcPts val="0"/>
              </a:spcBef>
              <a:spcAft>
                <a:spcPts val="1200"/>
              </a:spcAft>
              <a:buFont typeface="+mj-lt"/>
              <a:buAutoNum type="alphaLcParenR"/>
            </a:pPr>
            <a:r>
              <a:rPr lang="en-US" dirty="0">
                <a:ea typeface="Times New Roman"/>
                <a:cs typeface="Times New Roman"/>
              </a:rPr>
              <a:t>All of the above</a:t>
            </a:r>
          </a:p>
          <a:p>
            <a:endParaRPr lang="en-US" dirty="0" smtClean="0"/>
          </a:p>
        </p:txBody>
      </p:sp>
    </p:spTree>
    <p:extLst>
      <p:ext uri="{BB962C8B-B14F-4D97-AF65-F5344CB8AC3E}">
        <p14:creationId xmlns:p14="http://schemas.microsoft.com/office/powerpoint/2010/main" val="20327776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a:t>
            </a:r>
            <a:r>
              <a:rPr lang="en-US" noProof="0" smtClean="0"/>
              <a:t>Three: </a:t>
            </a:r>
            <a:r>
              <a:rPr lang="en-US" noProof="0"/>
              <a:t>Review Questions</a:t>
            </a:r>
            <a:endParaRPr lang="en-US" noProof="0" smtClean="0"/>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Which statement is not true about the Traditionalist Generation?</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Traditionalists were brought up during “tough times” where scarcity of resources was caused by economic troubles and war</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The Traditionalists grew up during a time when individuality was celebrated</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The military influenced their way of life since war was a great part of their cultural event and many served during this era</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B</a:t>
            </a:r>
            <a:r>
              <a:rPr lang="en-US" dirty="0">
                <a:ea typeface="Calibri"/>
                <a:cs typeface="Calibri"/>
              </a:rPr>
              <a:t>eing born before 1946 is what classifies a Traditionalist</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influenced the workplace during this generation?</a:t>
            </a:r>
          </a:p>
          <a:p>
            <a:pPr marL="684213" lvl="0">
              <a:lnSpc>
                <a:spcPct val="115000"/>
              </a:lnSpc>
              <a:spcBef>
                <a:spcPts val="0"/>
              </a:spcBef>
              <a:spcAft>
                <a:spcPts val="0"/>
              </a:spcAft>
              <a:buFont typeface="+mj-lt"/>
              <a:buAutoNum type="alphaLcParenR"/>
            </a:pPr>
            <a:r>
              <a:rPr lang="en-US" dirty="0">
                <a:ea typeface="Times New Roman"/>
                <a:cs typeface="Times New Roman"/>
              </a:rPr>
              <a:t>They lived </a:t>
            </a:r>
            <a:r>
              <a:rPr lang="en-US" dirty="0">
                <a:ea typeface="Calibri"/>
                <a:cs typeface="Calibri"/>
              </a:rPr>
              <a:t>during a time when the country shifted from manufacturing to servicing</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This generation </a:t>
            </a:r>
            <a:r>
              <a:rPr lang="en-US" dirty="0">
                <a:ea typeface="Calibri"/>
                <a:cs typeface="Calibri"/>
              </a:rPr>
              <a:t>exposed to more group interactions through playgroups, team sports and other group activities than the previous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Traditional values in terms of family structure and gender roles</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A </a:t>
            </a:r>
            <a:r>
              <a:rPr lang="en-US" dirty="0">
                <a:ea typeface="Calibri"/>
                <a:cs typeface="Calibri"/>
              </a:rPr>
              <a:t>departure from the traditional and movement towards changes in society, beliefs, and attitudes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3084545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a:t>
            </a:r>
            <a:r>
              <a:rPr lang="en-US" noProof="0" smtClean="0"/>
              <a:t>Three: </a:t>
            </a:r>
            <a:r>
              <a:rPr lang="en-US" noProof="0"/>
              <a:t>Review Questions</a:t>
            </a:r>
            <a:endParaRPr lang="en-US" noProof="0" smtClean="0"/>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Why Traditionalists are considered hardworking?</a:t>
            </a:r>
          </a:p>
          <a:p>
            <a:pPr marL="684213" lvl="0">
              <a:lnSpc>
                <a:spcPct val="115000"/>
              </a:lnSpc>
              <a:spcBef>
                <a:spcPts val="0"/>
              </a:spcBef>
              <a:spcAft>
                <a:spcPts val="0"/>
              </a:spcAft>
              <a:buFont typeface="+mj-lt"/>
              <a:buAutoNum type="alphaLcParenR"/>
            </a:pPr>
            <a:r>
              <a:rPr lang="en-US" dirty="0">
                <a:ea typeface="Times New Roman"/>
                <a:cs typeface="Times New Roman"/>
              </a:rPr>
              <a:t>Because they grew up during a time when jobs were not abundant</a:t>
            </a:r>
          </a:p>
          <a:p>
            <a:pPr marL="684213" lvl="0">
              <a:lnSpc>
                <a:spcPct val="115000"/>
              </a:lnSpc>
              <a:spcBef>
                <a:spcPts val="0"/>
              </a:spcBef>
              <a:spcAft>
                <a:spcPts val="0"/>
              </a:spcAft>
              <a:buFont typeface="+mj-lt"/>
              <a:buAutoNum type="alphaLcParenR"/>
            </a:pPr>
            <a:r>
              <a:rPr lang="en-US" dirty="0">
                <a:ea typeface="Times New Roman"/>
                <a:cs typeface="Times New Roman"/>
              </a:rPr>
              <a:t>Because studies show they typically work harder than any other generation</a:t>
            </a:r>
          </a:p>
          <a:p>
            <a:pPr marL="684213" lvl="0">
              <a:lnSpc>
                <a:spcPct val="115000"/>
              </a:lnSpc>
              <a:spcBef>
                <a:spcPts val="0"/>
              </a:spcBef>
              <a:spcAft>
                <a:spcPts val="0"/>
              </a:spcAft>
              <a:buFont typeface="+mj-lt"/>
              <a:buAutoNum type="alphaLcParenR"/>
            </a:pPr>
            <a:r>
              <a:rPr lang="en-US" dirty="0">
                <a:ea typeface="Times New Roman"/>
                <a:cs typeface="Times New Roman"/>
              </a:rPr>
              <a:t>Because they grew up in a time when there was a focus on individuality</a:t>
            </a:r>
          </a:p>
          <a:p>
            <a:pPr marL="684213" lvl="0">
              <a:lnSpc>
                <a:spcPct val="115000"/>
              </a:lnSpc>
              <a:spcBef>
                <a:spcPts val="0"/>
              </a:spcBef>
              <a:spcAft>
                <a:spcPts val="1200"/>
              </a:spcAft>
              <a:buFont typeface="+mj-lt"/>
              <a:buAutoNum type="alphaLcParenR"/>
            </a:pPr>
            <a:r>
              <a:rPr lang="en-US" dirty="0">
                <a:ea typeface="Times New Roman"/>
                <a:cs typeface="Times New Roman"/>
              </a:rPr>
              <a:t>Because they grew up in a time when it was easier to find work than for other generations</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Which statement is true of the Traditionalist generation in the workplace?</a:t>
            </a:r>
          </a:p>
          <a:p>
            <a:pPr marL="684213" lvl="0">
              <a:lnSpc>
                <a:spcPct val="115000"/>
              </a:lnSpc>
              <a:spcBef>
                <a:spcPts val="0"/>
              </a:spcBef>
              <a:spcAft>
                <a:spcPts val="0"/>
              </a:spcAft>
              <a:buFont typeface="+mj-lt"/>
              <a:buAutoNum type="alphaLcParenR"/>
            </a:pPr>
            <a:r>
              <a:rPr lang="en-US" dirty="0">
                <a:ea typeface="Times New Roman"/>
                <a:cs typeface="Times New Roman"/>
              </a:rPr>
              <a:t>Traditionalists b</a:t>
            </a:r>
            <a:r>
              <a:rPr lang="en-US" dirty="0">
                <a:ea typeface="Calibri"/>
                <a:cs typeface="Calibri"/>
              </a:rPr>
              <a:t>elieve that hard work is the way you earn a better position in the company</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Traditionalists tend to change jobs more frequently than other generations</a:t>
            </a:r>
          </a:p>
          <a:p>
            <a:pPr marL="684213" lvl="0">
              <a:lnSpc>
                <a:spcPct val="115000"/>
              </a:lnSpc>
              <a:spcBef>
                <a:spcPts val="0"/>
              </a:spcBef>
              <a:spcAft>
                <a:spcPts val="0"/>
              </a:spcAft>
              <a:buFont typeface="+mj-lt"/>
              <a:buAutoNum type="alphaLcParenR"/>
            </a:pPr>
            <a:r>
              <a:rPr lang="en-US" dirty="0">
                <a:ea typeface="Times New Roman"/>
                <a:cs typeface="Times New Roman"/>
              </a:rPr>
              <a:t>Traditionalists are inquisitive, because they were taught to question authority</a:t>
            </a:r>
          </a:p>
          <a:p>
            <a:pPr marL="684213" lvl="0">
              <a:lnSpc>
                <a:spcPct val="115000"/>
              </a:lnSpc>
              <a:spcBef>
                <a:spcPts val="0"/>
              </a:spcBef>
              <a:spcAft>
                <a:spcPts val="1200"/>
              </a:spcAft>
              <a:buFont typeface="+mj-lt"/>
              <a:buAutoNum type="alphaLcParenR"/>
            </a:pPr>
            <a:r>
              <a:rPr lang="en-US" dirty="0">
                <a:ea typeface="Times New Roman"/>
                <a:cs typeface="Times New Roman"/>
              </a:rPr>
              <a:t>Traditionalists are the most </a:t>
            </a:r>
            <a:r>
              <a:rPr lang="en-US" dirty="0">
                <a:solidFill>
                  <a:srgbClr val="000000"/>
                </a:solidFill>
                <a:ea typeface="Times New Roman"/>
                <a:cs typeface="Times New Roman"/>
              </a:rPr>
              <a:t>likely to initiate conflict in the workplace</a:t>
            </a:r>
          </a:p>
          <a:p>
            <a:endParaRPr lang="en-US" dirty="0" smtClean="0"/>
          </a:p>
        </p:txBody>
      </p:sp>
    </p:spTree>
    <p:extLst>
      <p:ext uri="{BB962C8B-B14F-4D97-AF65-F5344CB8AC3E}">
        <p14:creationId xmlns:p14="http://schemas.microsoft.com/office/powerpoint/2010/main" val="20310271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a:t>
            </a:r>
            <a:r>
              <a:rPr lang="en-US" noProof="0" smtClean="0"/>
              <a:t>Three: </a:t>
            </a:r>
            <a:r>
              <a:rPr lang="en-US" noProof="0"/>
              <a:t>Review Questions</a:t>
            </a:r>
            <a:endParaRPr lang="en-US" noProof="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a typical value of the Traditionalist generation?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importance of questioning authority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openness to frequent change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importance of putting in short hours of work to engage in </a:t>
            </a:r>
            <a:r>
              <a:rPr lang="en-US" dirty="0">
                <a:ea typeface="Times New Roman"/>
                <a:cs typeface="Times New Roman"/>
              </a:rPr>
              <a:t>leisure activities</a:t>
            </a:r>
          </a:p>
          <a:p>
            <a:pPr marL="684213" lvl="0">
              <a:lnSpc>
                <a:spcPct val="115000"/>
              </a:lnSpc>
              <a:spcBef>
                <a:spcPts val="0"/>
              </a:spcBef>
              <a:spcAft>
                <a:spcPts val="1200"/>
              </a:spcAft>
              <a:buFont typeface="+mj-lt"/>
              <a:buAutoNum type="alphaLcParenR"/>
            </a:pPr>
            <a:r>
              <a:rPr lang="en-US" dirty="0">
                <a:ea typeface="Times New Roman"/>
                <a:cs typeface="Times New Roman"/>
              </a:rPr>
              <a:t>Safety and security</a:t>
            </a: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part of the working population do Traditionalists compromise?</a:t>
            </a:r>
          </a:p>
          <a:p>
            <a:pPr marL="684213" lvl="0">
              <a:lnSpc>
                <a:spcPct val="115000"/>
              </a:lnSpc>
              <a:spcBef>
                <a:spcPts val="0"/>
              </a:spcBef>
              <a:spcAft>
                <a:spcPts val="0"/>
              </a:spcAft>
              <a:buFont typeface="+mj-lt"/>
              <a:buAutoNum type="alphaLcParenR"/>
            </a:pPr>
            <a:r>
              <a:rPr lang="en-US" dirty="0">
                <a:ea typeface="Times New Roman"/>
                <a:cs typeface="Times New Roman"/>
              </a:rPr>
              <a:t>5%</a:t>
            </a:r>
          </a:p>
          <a:p>
            <a:pPr marL="684213" lvl="0">
              <a:lnSpc>
                <a:spcPct val="115000"/>
              </a:lnSpc>
              <a:spcBef>
                <a:spcPts val="0"/>
              </a:spcBef>
              <a:spcAft>
                <a:spcPts val="0"/>
              </a:spcAft>
              <a:buFont typeface="+mj-lt"/>
              <a:buAutoNum type="alphaLcParenR"/>
            </a:pPr>
            <a:r>
              <a:rPr lang="en-US" dirty="0">
                <a:ea typeface="Times New Roman"/>
                <a:cs typeface="Times New Roman"/>
              </a:rPr>
              <a:t>7%</a:t>
            </a:r>
          </a:p>
          <a:p>
            <a:pPr marL="684213" lvl="0">
              <a:lnSpc>
                <a:spcPct val="115000"/>
              </a:lnSpc>
              <a:spcBef>
                <a:spcPts val="0"/>
              </a:spcBef>
              <a:spcAft>
                <a:spcPts val="0"/>
              </a:spcAft>
              <a:buFont typeface="+mj-lt"/>
              <a:buAutoNum type="alphaLcParenR"/>
            </a:pPr>
            <a:r>
              <a:rPr lang="en-US" dirty="0">
                <a:ea typeface="Times New Roman"/>
                <a:cs typeface="Times New Roman"/>
              </a:rPr>
              <a:t>10%</a:t>
            </a:r>
          </a:p>
          <a:p>
            <a:pPr marL="684213" lvl="0">
              <a:lnSpc>
                <a:spcPct val="115000"/>
              </a:lnSpc>
              <a:spcBef>
                <a:spcPts val="0"/>
              </a:spcBef>
              <a:spcAft>
                <a:spcPts val="1200"/>
              </a:spcAft>
              <a:buFont typeface="+mj-lt"/>
              <a:buAutoNum type="alphaLcParenR"/>
            </a:pPr>
            <a:r>
              <a:rPr lang="en-US" dirty="0">
                <a:ea typeface="Times New Roman"/>
                <a:cs typeface="Times New Roman"/>
              </a:rPr>
              <a:t>30%</a:t>
            </a:r>
          </a:p>
          <a:p>
            <a:endParaRPr lang="en-US" dirty="0" smtClean="0"/>
          </a:p>
        </p:txBody>
      </p:sp>
    </p:spTree>
    <p:extLst>
      <p:ext uri="{BB962C8B-B14F-4D97-AF65-F5344CB8AC3E}">
        <p14:creationId xmlns:p14="http://schemas.microsoft.com/office/powerpoint/2010/main" val="20496926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a:t>
            </a:r>
            <a:r>
              <a:rPr lang="en-US" noProof="0" smtClean="0"/>
              <a:t>Three: </a:t>
            </a:r>
            <a:r>
              <a:rPr lang="en-US" noProof="0"/>
              <a:t>Review Questions</a:t>
            </a:r>
            <a:endParaRPr lang="en-US" noProof="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is not a typical characteristic of the Traditionalist generation?</a:t>
            </a:r>
          </a:p>
          <a:p>
            <a:pPr marL="684213" lvl="0">
              <a:lnSpc>
                <a:spcPct val="115000"/>
              </a:lnSpc>
              <a:spcBef>
                <a:spcPts val="0"/>
              </a:spcBef>
              <a:spcAft>
                <a:spcPts val="0"/>
              </a:spcAft>
              <a:buFont typeface="+mj-lt"/>
              <a:buAutoNum type="alphaLcParenR"/>
              <a:tabLst>
                <a:tab pos="514350" algn="l"/>
              </a:tabLst>
            </a:pPr>
            <a:r>
              <a:rPr lang="en-US" dirty="0">
                <a:solidFill>
                  <a:srgbClr val="000000"/>
                </a:solidFill>
                <a:ea typeface="Times New Roman"/>
                <a:cs typeface="Times New Roman"/>
              </a:rPr>
              <a:t>They </a:t>
            </a:r>
            <a:r>
              <a:rPr lang="en-US" dirty="0">
                <a:solidFill>
                  <a:srgbClr val="000000"/>
                </a:solidFill>
                <a:ea typeface="Calibri"/>
                <a:cs typeface="Calibri"/>
              </a:rPr>
              <a:t>see work as a team effort and avoid conflict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ea typeface="Times New Roman"/>
                <a:cs typeface="Times New Roman"/>
              </a:rPr>
              <a:t>They </a:t>
            </a:r>
            <a:r>
              <a:rPr lang="en-US" dirty="0">
                <a:ea typeface="Calibri"/>
                <a:cs typeface="Calibri"/>
              </a:rPr>
              <a:t>rely too much on technology</a:t>
            </a:r>
            <a:endParaRPr lang="en-US" dirty="0">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ea typeface="Times New Roman"/>
                <a:cs typeface="Times New Roman"/>
              </a:rPr>
              <a:t>They like </a:t>
            </a:r>
            <a:r>
              <a:rPr lang="en-US" dirty="0">
                <a:ea typeface="Calibri"/>
                <a:cs typeface="Calibri"/>
              </a:rPr>
              <a:t>to be recognized for their hard work</a:t>
            </a:r>
            <a:endParaRPr lang="en-US" dirty="0">
              <a:ea typeface="Times New Roman"/>
              <a:cs typeface="Times New Roman"/>
            </a:endParaRPr>
          </a:p>
          <a:p>
            <a:pPr marL="684213" lvl="0">
              <a:lnSpc>
                <a:spcPct val="115000"/>
              </a:lnSpc>
              <a:spcBef>
                <a:spcPts val="0"/>
              </a:spcBef>
              <a:spcAft>
                <a:spcPts val="1200"/>
              </a:spcAft>
              <a:buFont typeface="+mj-lt"/>
              <a:buAutoNum type="alphaLcParenR"/>
              <a:tabLst>
                <a:tab pos="514350" algn="l"/>
              </a:tabLst>
            </a:pPr>
            <a:r>
              <a:rPr lang="en-US" dirty="0">
                <a:ea typeface="Times New Roman"/>
                <a:cs typeface="Times New Roman"/>
              </a:rPr>
              <a:t>They </a:t>
            </a:r>
            <a:r>
              <a:rPr lang="en-US" dirty="0">
                <a:ea typeface="Calibri"/>
                <a:cs typeface="Calibri"/>
              </a:rPr>
              <a:t>prefer lecture style training over web-based</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Why may the Traditionalist generation’s </a:t>
            </a:r>
            <a:r>
              <a:rPr lang="en-US" dirty="0">
                <a:ea typeface="Calibri"/>
                <a:cs typeface="Calibri"/>
              </a:rPr>
              <a:t>zeal for working their way to the top be less than the </a:t>
            </a:r>
            <a:r>
              <a:rPr lang="en-US" dirty="0">
                <a:ea typeface="Calibri"/>
                <a:cs typeface="Times New Roman"/>
              </a:rPr>
              <a:t>other generations?</a:t>
            </a:r>
            <a:endParaRPr lang="en-US" dirty="0">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ea typeface="Times New Roman"/>
                <a:cs typeface="Times New Roman"/>
              </a:rPr>
              <a:t>Because this generation is typically nearing retirement</a:t>
            </a:r>
          </a:p>
          <a:p>
            <a:pPr marL="684213" lvl="0">
              <a:lnSpc>
                <a:spcPct val="115000"/>
              </a:lnSpc>
              <a:spcBef>
                <a:spcPts val="0"/>
              </a:spcBef>
              <a:spcAft>
                <a:spcPts val="0"/>
              </a:spcAft>
              <a:buFont typeface="+mj-lt"/>
              <a:buAutoNum type="alphaLcParenR"/>
              <a:tabLst>
                <a:tab pos="514350" algn="l"/>
              </a:tabLst>
            </a:pPr>
            <a:r>
              <a:rPr lang="en-US" dirty="0">
                <a:ea typeface="Times New Roman"/>
                <a:cs typeface="Times New Roman"/>
              </a:rPr>
              <a:t>Because they do not see advancement or achievement as important</a:t>
            </a:r>
          </a:p>
          <a:p>
            <a:pPr marL="684213" lvl="0">
              <a:lnSpc>
                <a:spcPct val="115000"/>
              </a:lnSpc>
              <a:spcBef>
                <a:spcPts val="0"/>
              </a:spcBef>
              <a:spcAft>
                <a:spcPts val="0"/>
              </a:spcAft>
              <a:buFont typeface="+mj-lt"/>
              <a:buAutoNum type="alphaLcParenR"/>
              <a:tabLst>
                <a:tab pos="514350" algn="l"/>
              </a:tabLst>
            </a:pPr>
            <a:r>
              <a:rPr lang="en-US" dirty="0">
                <a:ea typeface="Times New Roman"/>
                <a:cs typeface="Times New Roman"/>
              </a:rPr>
              <a:t>Because they grew up during a time when jobs were difficult to come by</a:t>
            </a:r>
          </a:p>
          <a:p>
            <a:pPr marL="684213" lvl="0">
              <a:lnSpc>
                <a:spcPct val="115000"/>
              </a:lnSpc>
              <a:spcBef>
                <a:spcPts val="0"/>
              </a:spcBef>
              <a:spcAft>
                <a:spcPts val="1200"/>
              </a:spcAft>
              <a:buFont typeface="+mj-lt"/>
              <a:buAutoNum type="alphaLcParenR"/>
              <a:tabLst>
                <a:tab pos="514350" algn="l"/>
              </a:tabLst>
            </a:pPr>
            <a:r>
              <a:rPr lang="en-US" dirty="0">
                <a:solidFill>
                  <a:srgbClr val="000000"/>
                </a:solidFill>
                <a:ea typeface="Times New Roman"/>
                <a:cs typeface="Times New Roman"/>
              </a:rPr>
              <a:t>Because of their lessened focus on long hours at work</a:t>
            </a:r>
          </a:p>
          <a:p>
            <a:endParaRPr lang="en-US" dirty="0" smtClean="0"/>
          </a:p>
        </p:txBody>
      </p:sp>
    </p:spTree>
    <p:extLst>
      <p:ext uri="{BB962C8B-B14F-4D97-AF65-F5344CB8AC3E}">
        <p14:creationId xmlns:p14="http://schemas.microsoft.com/office/powerpoint/2010/main" val="18147477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a:t>
            </a:r>
            <a:r>
              <a:rPr lang="en-US" noProof="0" smtClean="0"/>
              <a:t>Three: </a:t>
            </a:r>
            <a:r>
              <a:rPr lang="en-US" noProof="0"/>
              <a:t>Review Questions</a:t>
            </a:r>
            <a:endParaRPr lang="en-US" noProof="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generation is most likely the oldest generation in the workplace?</a:t>
            </a:r>
          </a:p>
          <a:p>
            <a:pPr marL="684213" lvl="0">
              <a:lnSpc>
                <a:spcPct val="115000"/>
              </a:lnSpc>
              <a:spcBef>
                <a:spcPts val="0"/>
              </a:spcBef>
              <a:spcAft>
                <a:spcPts val="0"/>
              </a:spcAft>
              <a:buFont typeface="+mj-lt"/>
              <a:buAutoNum type="alphaLcParenR"/>
            </a:pPr>
            <a:r>
              <a:rPr lang="en-US" dirty="0">
                <a:solidFill>
                  <a:srgbClr val="222222"/>
                </a:solidFill>
                <a:ea typeface="Times New Roman"/>
                <a:cs typeface="Times New Roman"/>
              </a:rPr>
              <a:t>Generation 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222222"/>
                </a:solidFill>
                <a:ea typeface="Times New Roman"/>
                <a:cs typeface="Times New Roman"/>
              </a:rPr>
              <a:t>Baby Boomers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Greatest Generation</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Traditionalist</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t>What time period did the Traditionalist generation experience</a:t>
            </a:r>
            <a:r>
              <a:rPr lang="en-US" dirty="0" smtClean="0"/>
              <a:t>?</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World War II</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World War I</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Great Depression</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All of the above</a:t>
            </a:r>
            <a:endParaRPr lang="en-US" dirty="0">
              <a:solidFill>
                <a:srgbClr val="000000"/>
              </a:solidFill>
              <a:ea typeface="Times New Roman"/>
              <a:cs typeface="Times New Roman"/>
            </a:endParaRPr>
          </a:p>
          <a:p>
            <a:endParaRPr lang="en-US" dirty="0" smtClean="0"/>
          </a:p>
        </p:txBody>
      </p:sp>
    </p:spTree>
    <p:extLst>
      <p:ext uri="{BB962C8B-B14F-4D97-AF65-F5344CB8AC3E}">
        <p14:creationId xmlns:p14="http://schemas.microsoft.com/office/powerpoint/2010/main" val="37998229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dirty="0" smtClean="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034325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a:t>
            </a:r>
            <a:r>
              <a:rPr lang="en-US" noProof="0" smtClean="0"/>
              <a:t>Three: </a:t>
            </a:r>
            <a:r>
              <a:rPr lang="en-US" noProof="0"/>
              <a:t>Review Questions</a:t>
            </a:r>
            <a:endParaRPr lang="en-US" noProof="0" smtClean="0"/>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Which statement is not true about the Traditionalist Generation?</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Traditionalists were brought up during “tough times” where scarcity of resources was caused by economic troubles and war</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The Traditionalists grew up during a time when individuality was celebrated</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military influenced their way of life since war was a great part of their cultural event and many served during this era</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B</a:t>
            </a:r>
            <a:r>
              <a:rPr lang="en-US" dirty="0">
                <a:solidFill>
                  <a:srgbClr val="000000"/>
                </a:solidFill>
                <a:ea typeface="Calibri"/>
                <a:cs typeface="Calibri"/>
              </a:rPr>
              <a:t>eing born before 1946 is what classifies a Traditionalist</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influenced the workplace during this generation?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lived </a:t>
            </a:r>
            <a:r>
              <a:rPr lang="en-US" dirty="0">
                <a:solidFill>
                  <a:srgbClr val="000000"/>
                </a:solidFill>
                <a:ea typeface="Calibri"/>
                <a:cs typeface="Calibri"/>
              </a:rPr>
              <a:t>during a time when the country shifted from manufacturing to servicing</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a:t>
            </a:r>
            <a:r>
              <a:rPr lang="en-US" dirty="0">
                <a:solidFill>
                  <a:srgbClr val="000000"/>
                </a:solidFill>
                <a:ea typeface="Calibri"/>
                <a:cs typeface="Calibri"/>
              </a:rPr>
              <a:t>exposed to more group interactions through playgroups, team sports and other group activities than the previous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Traditional values in terms of family structure and gender roles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a:t>
            </a:r>
            <a:r>
              <a:rPr lang="en-US" dirty="0">
                <a:solidFill>
                  <a:srgbClr val="000000"/>
                </a:solidFill>
                <a:ea typeface="Calibri"/>
                <a:cs typeface="Calibri"/>
              </a:rPr>
              <a:t>departure from the traditional and movement towards changes in society, beliefs, and attitudes</a:t>
            </a:r>
            <a:endParaRPr lang="en-US" dirty="0">
              <a:solidFill>
                <a:srgbClr val="000000"/>
              </a:solidFill>
              <a:ea typeface="Times New Roman"/>
              <a:cs typeface="Times New Roman"/>
            </a:endParaRPr>
          </a:p>
          <a:p>
            <a:endParaRPr lang="en-US" dirty="0" smtClean="0"/>
          </a:p>
        </p:txBody>
      </p:sp>
    </p:spTree>
    <p:extLst>
      <p:ext uri="{BB962C8B-B14F-4D97-AF65-F5344CB8AC3E}">
        <p14:creationId xmlns:p14="http://schemas.microsoft.com/office/powerpoint/2010/main" val="41470031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a:t>
            </a:r>
            <a:r>
              <a:rPr lang="en-US" noProof="0" smtClean="0"/>
              <a:t>Three: </a:t>
            </a:r>
            <a:r>
              <a:rPr lang="en-US" noProof="0"/>
              <a:t>Review Questions</a:t>
            </a:r>
            <a:endParaRPr lang="en-US" noProof="0" smtClean="0"/>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Why Traditionalists are considered hardworking?</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Because they grew up during a time when jobs were not abundant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studies show they typically work harder than any other generation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they grew up in a time when there was a focus on individuality</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Because they grew up in a time when it was easier to find work than for other generations</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Which statement is true of the Traditionalist generation in the workplace?</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Traditionalists b</a:t>
            </a:r>
            <a:r>
              <a:rPr lang="en-US" dirty="0">
                <a:solidFill>
                  <a:srgbClr val="FF0000"/>
                </a:solidFill>
                <a:ea typeface="Calibri"/>
                <a:cs typeface="Calibri"/>
              </a:rPr>
              <a:t>elieve that hard work is the way you earn a better position in the company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Traditionalists tend to change jobs more frequently than other generations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Traditionalists are inquisitive, because they were taught to question authority</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Traditionalists are the most likely to initiate conflict in the workplace</a:t>
            </a:r>
          </a:p>
          <a:p>
            <a:endParaRPr lang="en-US" dirty="0" smtClean="0"/>
          </a:p>
        </p:txBody>
      </p:sp>
    </p:spTree>
    <p:extLst>
      <p:ext uri="{BB962C8B-B14F-4D97-AF65-F5344CB8AC3E}">
        <p14:creationId xmlns:p14="http://schemas.microsoft.com/office/powerpoint/2010/main" val="2993684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a:t>
            </a:r>
            <a:r>
              <a:rPr lang="en-US" noProof="0" smtClean="0"/>
              <a:t>Three: </a:t>
            </a:r>
            <a:r>
              <a:rPr lang="en-US" noProof="0"/>
              <a:t>Review Questions</a:t>
            </a:r>
            <a:endParaRPr lang="en-US" noProof="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a typical value of the Traditionalist generation?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importance of questioning authority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openness to frequent change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importance of putting in short hours of work to engage in leisure activities</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Safety and security</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part of the working population do Traditionalists compromise?</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5%</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7%</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10%</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30%</a:t>
            </a:r>
          </a:p>
          <a:p>
            <a:endParaRPr lang="en-US" dirty="0" smtClean="0"/>
          </a:p>
        </p:txBody>
      </p:sp>
    </p:spTree>
    <p:extLst>
      <p:ext uri="{BB962C8B-B14F-4D97-AF65-F5344CB8AC3E}">
        <p14:creationId xmlns:p14="http://schemas.microsoft.com/office/powerpoint/2010/main" val="15123772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a:t>Module </a:t>
            </a:r>
            <a:r>
              <a:rPr lang="en-US" noProof="0" smtClean="0"/>
              <a:t>Three: </a:t>
            </a:r>
            <a:r>
              <a:rPr lang="en-US" noProof="0"/>
              <a:t>Review Questions</a:t>
            </a:r>
            <a:endParaRPr lang="en-US" noProof="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What is not a typical characteristic of the Traditionalist generation?</a:t>
            </a:r>
          </a:p>
          <a:p>
            <a:pPr marL="684213" lvl="0">
              <a:lnSpc>
                <a:spcPct val="115000"/>
              </a:lnSpc>
              <a:spcBef>
                <a:spcPts val="0"/>
              </a:spcBef>
              <a:spcAft>
                <a:spcPts val="0"/>
              </a:spcAft>
              <a:buFont typeface="+mj-lt"/>
              <a:buAutoNum type="alphaLcParenR"/>
              <a:tabLst>
                <a:tab pos="514350" algn="l"/>
              </a:tabLst>
            </a:pPr>
            <a:r>
              <a:rPr lang="en-US" dirty="0">
                <a:solidFill>
                  <a:srgbClr val="000000"/>
                </a:solidFill>
                <a:ea typeface="Times New Roman"/>
                <a:cs typeface="Times New Roman"/>
              </a:rPr>
              <a:t>They </a:t>
            </a:r>
            <a:r>
              <a:rPr lang="en-US" dirty="0">
                <a:solidFill>
                  <a:srgbClr val="000000"/>
                </a:solidFill>
                <a:ea typeface="Calibri"/>
                <a:cs typeface="Calibri"/>
              </a:rPr>
              <a:t>see work as a team effort and avoid conflict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solidFill>
                  <a:srgbClr val="FF0000"/>
                </a:solidFill>
                <a:ea typeface="Times New Roman"/>
                <a:cs typeface="Times New Roman"/>
              </a:rPr>
              <a:t>They </a:t>
            </a:r>
            <a:r>
              <a:rPr lang="en-US" dirty="0">
                <a:solidFill>
                  <a:srgbClr val="FF0000"/>
                </a:solidFill>
                <a:ea typeface="Calibri"/>
                <a:cs typeface="Calibri"/>
              </a:rPr>
              <a:t>rely too much on technology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solidFill>
                  <a:srgbClr val="000000"/>
                </a:solidFill>
                <a:ea typeface="Times New Roman"/>
                <a:cs typeface="Times New Roman"/>
              </a:rPr>
              <a:t>They like </a:t>
            </a:r>
            <a:r>
              <a:rPr lang="en-US" dirty="0">
                <a:solidFill>
                  <a:srgbClr val="000000"/>
                </a:solidFill>
                <a:ea typeface="Calibri"/>
                <a:cs typeface="Calibri"/>
              </a:rPr>
              <a:t>to be recognized for their hard work</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tabLst>
                <a:tab pos="514350" algn="l"/>
              </a:tabLst>
            </a:pPr>
            <a:r>
              <a:rPr lang="en-US" dirty="0">
                <a:solidFill>
                  <a:srgbClr val="000000"/>
                </a:solidFill>
                <a:ea typeface="Times New Roman"/>
                <a:cs typeface="Times New Roman"/>
              </a:rPr>
              <a:t>They </a:t>
            </a:r>
            <a:r>
              <a:rPr lang="en-US" dirty="0">
                <a:solidFill>
                  <a:srgbClr val="000000"/>
                </a:solidFill>
                <a:ea typeface="Calibri"/>
                <a:cs typeface="Calibri"/>
              </a:rPr>
              <a:t>prefer lecture style training over web-based</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Why may the Traditionalist generation’s </a:t>
            </a:r>
            <a:r>
              <a:rPr lang="en-US" dirty="0">
                <a:ea typeface="Calibri"/>
                <a:cs typeface="Calibri"/>
              </a:rPr>
              <a:t>zeal for working their way to the top be less than the </a:t>
            </a:r>
            <a:r>
              <a:rPr lang="en-US" dirty="0">
                <a:ea typeface="Calibri"/>
                <a:cs typeface="Times New Roman"/>
              </a:rPr>
              <a:t>other generations?</a:t>
            </a:r>
            <a:endParaRPr lang="en-US" dirty="0">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solidFill>
                  <a:srgbClr val="FF0000"/>
                </a:solidFill>
                <a:ea typeface="Times New Roman"/>
                <a:cs typeface="Times New Roman"/>
              </a:rPr>
              <a:t>Because this generation is typically nearing retirement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tabLst>
                <a:tab pos="514350" algn="l"/>
              </a:tabLst>
            </a:pPr>
            <a:r>
              <a:rPr lang="en-US" dirty="0">
                <a:solidFill>
                  <a:srgbClr val="000000"/>
                </a:solidFill>
                <a:ea typeface="Times New Roman"/>
                <a:cs typeface="Times New Roman"/>
              </a:rPr>
              <a:t>Because they do not see advancement or achievement as important</a:t>
            </a:r>
          </a:p>
          <a:p>
            <a:pPr marL="684213" lvl="0">
              <a:lnSpc>
                <a:spcPct val="115000"/>
              </a:lnSpc>
              <a:spcBef>
                <a:spcPts val="0"/>
              </a:spcBef>
              <a:spcAft>
                <a:spcPts val="0"/>
              </a:spcAft>
              <a:buFont typeface="+mj-lt"/>
              <a:buAutoNum type="alphaLcParenR"/>
              <a:tabLst>
                <a:tab pos="514350" algn="l"/>
              </a:tabLst>
            </a:pPr>
            <a:r>
              <a:rPr lang="en-US" dirty="0">
                <a:solidFill>
                  <a:srgbClr val="000000"/>
                </a:solidFill>
                <a:ea typeface="Times New Roman"/>
                <a:cs typeface="Times New Roman"/>
              </a:rPr>
              <a:t>Because they grew up during a time when jobs were difficult to come by</a:t>
            </a:r>
          </a:p>
          <a:p>
            <a:pPr marL="684213" lvl="0">
              <a:lnSpc>
                <a:spcPct val="115000"/>
              </a:lnSpc>
              <a:spcBef>
                <a:spcPts val="0"/>
              </a:spcBef>
              <a:spcAft>
                <a:spcPts val="1200"/>
              </a:spcAft>
              <a:buFont typeface="+mj-lt"/>
              <a:buAutoNum type="alphaLcParenR"/>
              <a:tabLst>
                <a:tab pos="514350" algn="l"/>
              </a:tabLst>
            </a:pPr>
            <a:r>
              <a:rPr lang="en-US" dirty="0">
                <a:solidFill>
                  <a:srgbClr val="000000"/>
                </a:solidFill>
                <a:ea typeface="Times New Roman"/>
                <a:cs typeface="Times New Roman"/>
              </a:rPr>
              <a:t>Because of their lessened focus on long hours at work</a:t>
            </a:r>
          </a:p>
          <a:p>
            <a:endParaRPr lang="en-US" dirty="0" smtClean="0"/>
          </a:p>
        </p:txBody>
      </p:sp>
    </p:spTree>
    <p:extLst>
      <p:ext uri="{BB962C8B-B14F-4D97-AF65-F5344CB8AC3E}">
        <p14:creationId xmlns:p14="http://schemas.microsoft.com/office/powerpoint/2010/main" val="4001877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fontScale="90000"/>
          </a:bodyPr>
          <a:lstStyle/>
          <a:p>
            <a:pPr>
              <a:defRPr/>
            </a:pPr>
            <a:r>
              <a:rPr lang="en-US" dirty="0" smtClean="0"/>
              <a:t>Module Four: Baby Boomers</a:t>
            </a:r>
          </a:p>
        </p:txBody>
      </p:sp>
      <p:sp>
        <p:nvSpPr>
          <p:cNvPr id="16387" name="Content Placeholder 3"/>
          <p:cNvSpPr>
            <a:spLocks noGrp="1"/>
          </p:cNvSpPr>
          <p:nvPr>
            <p:ph idx="1"/>
          </p:nvPr>
        </p:nvSpPr>
        <p:spPr>
          <a:xfrm>
            <a:off x="457200" y="1711325"/>
            <a:ext cx="6400800" cy="4525963"/>
          </a:xfrm>
        </p:spPr>
        <p:txBody>
          <a:bodyPr>
            <a:normAutofit/>
          </a:bodyPr>
          <a:lstStyle/>
          <a:p>
            <a:pPr marL="0" indent="0">
              <a:buFont typeface="Arial" charset="0"/>
              <a:buNone/>
              <a:defRPr/>
            </a:pPr>
            <a:r>
              <a:rPr lang="en-US" dirty="0" smtClean="0"/>
              <a:t>In </a:t>
            </a:r>
            <a:r>
              <a:rPr lang="en-US" dirty="0"/>
              <a:t>this module, you will learn the traits and behaviors of the Baby Boomer generation.  This generation has members that were born between 1946 and 1964.  You are going to learn about their background, character, and working style. </a:t>
            </a:r>
            <a:endParaRPr lang="en-US" dirty="0" smtClean="0"/>
          </a:p>
        </p:txBody>
      </p:sp>
      <p:sp>
        <p:nvSpPr>
          <p:cNvPr id="15364" name="Text Placeholder 4"/>
          <p:cNvSpPr>
            <a:spLocks noGrp="1"/>
          </p:cNvSpPr>
          <p:nvPr>
            <p:ph type="body" sz="quarter" idx="4294967295"/>
          </p:nvPr>
        </p:nvSpPr>
        <p:spPr>
          <a:xfrm>
            <a:off x="7391400" y="381000"/>
            <a:ext cx="1752600" cy="4344144"/>
          </a:xfrm>
          <a:ln>
            <a:miter lim="800000"/>
            <a:headEnd/>
            <a:tailEnd/>
          </a:ln>
        </p:spPr>
        <p:txBody>
          <a:bodyPr/>
          <a:lstStyle/>
          <a:p>
            <a:pPr marL="0" marR="0">
              <a:lnSpc>
                <a:spcPct val="115000"/>
              </a:lnSpc>
              <a:spcBef>
                <a:spcPts val="0"/>
              </a:spcBef>
              <a:spcAft>
                <a:spcPts val="1000"/>
              </a:spcAft>
            </a:pPr>
            <a:r>
              <a:rPr lang="en-US" sz="1600" i="1" dirty="0" smtClean="0">
                <a:effectLst/>
                <a:latin typeface="Cambria"/>
                <a:ea typeface="Times New Roman"/>
                <a:cs typeface="Times New Roman"/>
              </a:rPr>
              <a:t>Each generation goes further than the generation preceding it because it stands on the shoulders of that generation.</a:t>
            </a:r>
            <a:endParaRPr lang="en-US" sz="1200" dirty="0">
              <a:ea typeface="Times New Roman"/>
              <a:cs typeface="Times New Roman"/>
            </a:endParaRPr>
          </a:p>
          <a:p>
            <a:pPr marL="0" marR="0" algn="ctr">
              <a:lnSpc>
                <a:spcPct val="115000"/>
              </a:lnSpc>
              <a:spcBef>
                <a:spcPts val="0"/>
              </a:spcBef>
              <a:spcAft>
                <a:spcPts val="1000"/>
              </a:spcAft>
            </a:pPr>
            <a:r>
              <a:rPr lang="en-US" sz="1600" b="1" i="1" dirty="0" smtClean="0">
                <a:effectLst/>
                <a:latin typeface="Cambria"/>
                <a:ea typeface="Times New Roman"/>
                <a:cs typeface="Times New Roman"/>
              </a:rPr>
              <a:t>Ronald Reagan</a:t>
            </a:r>
            <a:endParaRPr lang="en-US" sz="1200" dirty="0">
              <a:ea typeface="Times New Roman"/>
              <a:cs typeface="Times New Roman"/>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4"/>
          <p:cNvSpPr>
            <a:spLocks noGrp="1"/>
          </p:cNvSpPr>
          <p:nvPr>
            <p:ph type="title"/>
          </p:nvPr>
        </p:nvSpPr>
        <p:spPr/>
        <p:txBody>
          <a:bodyPr/>
          <a:lstStyle/>
          <a:p>
            <a:r>
              <a:rPr lang="en-US" dirty="0" smtClean="0"/>
              <a:t>Their Background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381605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smtClean="0"/>
              <a:t>Their Characters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080359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smtClean="0"/>
              <a:t>Their Working Style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1682778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530641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8287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a:t>
            </a:r>
            <a:r>
              <a:rPr lang="en-US" noProof="0" smtClean="0"/>
              <a:t>Four: </a:t>
            </a:r>
            <a:r>
              <a:rPr lang="en-US" noProof="0"/>
              <a:t>Review Questions</a:t>
            </a:r>
            <a:endParaRPr lang="en-US" noProof="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In which time period was the Baby Boomer generation born?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Between 1980 and 1990</a:t>
            </a:r>
          </a:p>
          <a:p>
            <a:pPr marL="684213" lvl="0">
              <a:lnSpc>
                <a:spcPct val="115000"/>
              </a:lnSpc>
              <a:spcBef>
                <a:spcPts val="0"/>
              </a:spcBef>
              <a:spcAft>
                <a:spcPts val="0"/>
              </a:spcAft>
              <a:buFont typeface="+mj-lt"/>
              <a:buAutoNum type="alphaLcParenR"/>
            </a:pPr>
            <a:r>
              <a:rPr lang="en-US" dirty="0">
                <a:ea typeface="Times New Roman"/>
                <a:cs typeface="Times New Roman"/>
              </a:rPr>
              <a:t>Between 1946 and 1964</a:t>
            </a:r>
          </a:p>
          <a:p>
            <a:pPr marL="684213" lvl="0">
              <a:lnSpc>
                <a:spcPct val="115000"/>
              </a:lnSpc>
              <a:spcBef>
                <a:spcPts val="0"/>
              </a:spcBef>
              <a:spcAft>
                <a:spcPts val="0"/>
              </a:spcAft>
              <a:buFont typeface="+mj-lt"/>
              <a:buAutoNum type="alphaLcParenR"/>
            </a:pPr>
            <a:r>
              <a:rPr lang="en-US" dirty="0">
                <a:ea typeface="Calibri"/>
                <a:cs typeface="Calibri"/>
              </a:rPr>
              <a:t>Between 1964 and 1980</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Between 1918 and 1946</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From where is the term “baby boomer” derived?</a:t>
            </a:r>
          </a:p>
          <a:p>
            <a:pPr marL="684213" lvl="0">
              <a:lnSpc>
                <a:spcPct val="115000"/>
              </a:lnSpc>
              <a:spcBef>
                <a:spcPts val="0"/>
              </a:spcBef>
              <a:spcAft>
                <a:spcPts val="0"/>
              </a:spcAft>
              <a:buFont typeface="+mj-lt"/>
              <a:buAutoNum type="alphaLcParenR"/>
            </a:pPr>
            <a:r>
              <a:rPr lang="en-US" dirty="0">
                <a:ea typeface="Times New Roman"/>
                <a:cs typeface="Times New Roman"/>
              </a:rPr>
              <a:t>It refers back to the nickname for Air Force pilots during World War II</a:t>
            </a:r>
          </a:p>
          <a:p>
            <a:pPr marL="684213" lvl="0">
              <a:lnSpc>
                <a:spcPct val="115000"/>
              </a:lnSpc>
              <a:spcBef>
                <a:spcPts val="0"/>
              </a:spcBef>
              <a:spcAft>
                <a:spcPts val="0"/>
              </a:spcAft>
              <a:buFont typeface="+mj-lt"/>
              <a:buAutoNum type="alphaLcParenR"/>
            </a:pPr>
            <a:r>
              <a:rPr lang="en-US" dirty="0">
                <a:ea typeface="Times New Roman"/>
                <a:cs typeface="Times New Roman"/>
              </a:rPr>
              <a:t>It refers to the boom in childbirths, after the government passed the GI Bill of Rights</a:t>
            </a:r>
          </a:p>
          <a:p>
            <a:pPr marL="684213" lvl="0">
              <a:lnSpc>
                <a:spcPct val="115000"/>
              </a:lnSpc>
              <a:spcBef>
                <a:spcPts val="0"/>
              </a:spcBef>
              <a:spcAft>
                <a:spcPts val="0"/>
              </a:spcAft>
              <a:buFont typeface="+mj-lt"/>
              <a:buAutoNum type="alphaLcParenR"/>
            </a:pPr>
            <a:r>
              <a:rPr lang="en-US" dirty="0">
                <a:ea typeface="Times New Roman"/>
                <a:cs typeface="Times New Roman"/>
              </a:rPr>
              <a:t>It refers to the boom in the economy, after the government passed the GI Bill of Rights</a:t>
            </a:r>
          </a:p>
          <a:p>
            <a:pPr marL="684213" lvl="0">
              <a:lnSpc>
                <a:spcPct val="115000"/>
              </a:lnSpc>
              <a:spcBef>
                <a:spcPts val="0"/>
              </a:spcBef>
              <a:spcAft>
                <a:spcPts val="1200"/>
              </a:spcAft>
              <a:buFont typeface="+mj-lt"/>
              <a:buAutoNum type="alphaLcParenR"/>
            </a:pPr>
            <a:r>
              <a:rPr lang="en-US" dirty="0">
                <a:ea typeface="Times New Roman"/>
                <a:cs typeface="Times New Roman"/>
              </a:rPr>
              <a:t>It refers </a:t>
            </a:r>
            <a:r>
              <a:rPr lang="en-US" dirty="0">
                <a:solidFill>
                  <a:srgbClr val="000000"/>
                </a:solidFill>
                <a:ea typeface="Times New Roman"/>
                <a:cs typeface="Times New Roman"/>
              </a:rPr>
              <a:t>back to the nickname for the Marines during World War I</a:t>
            </a:r>
          </a:p>
        </p:txBody>
      </p:sp>
    </p:spTree>
    <p:extLst>
      <p:ext uri="{BB962C8B-B14F-4D97-AF65-F5344CB8AC3E}">
        <p14:creationId xmlns:p14="http://schemas.microsoft.com/office/powerpoint/2010/main" val="12982646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smtClean="0"/>
              <a:t>Module Two: History</a:t>
            </a:r>
          </a:p>
        </p:txBody>
      </p:sp>
      <p:sp>
        <p:nvSpPr>
          <p:cNvPr id="8195" name="Content Placeholder 3"/>
          <p:cNvSpPr>
            <a:spLocks noGrp="1"/>
          </p:cNvSpPr>
          <p:nvPr>
            <p:ph idx="1"/>
          </p:nvPr>
        </p:nvSpPr>
        <p:spPr/>
        <p:txBody>
          <a:bodyPr/>
          <a:lstStyle/>
          <a:p>
            <a:pPr marL="0" indent="0">
              <a:buFont typeface="Arial" charset="0"/>
              <a:buNone/>
              <a:defRPr/>
            </a:pPr>
            <a:r>
              <a:rPr lang="en-US" dirty="0" smtClean="0"/>
              <a:t>This module will discuss the following </a:t>
            </a:r>
          </a:p>
          <a:p>
            <a:pPr marL="0" indent="0">
              <a:buFont typeface="Arial" charset="0"/>
              <a:buNone/>
              <a:defRPr/>
            </a:pPr>
            <a:r>
              <a:rPr lang="en-US" dirty="0" smtClean="0"/>
              <a:t>topics as it relates to the generation </a:t>
            </a:r>
          </a:p>
          <a:p>
            <a:pPr marL="0" indent="0">
              <a:buFont typeface="Arial" charset="0"/>
              <a:buNone/>
              <a:defRPr/>
            </a:pPr>
            <a:r>
              <a:rPr lang="en-US" dirty="0" smtClean="0"/>
              <a:t>gap in the workplace:</a:t>
            </a:r>
          </a:p>
          <a:p>
            <a:pPr marL="457200" indent="-457200">
              <a:buFont typeface="Arial" pitchFamily="34" charset="0"/>
              <a:buChar char="•"/>
              <a:defRPr/>
            </a:pPr>
            <a:r>
              <a:rPr lang="en-US" dirty="0" smtClean="0"/>
              <a:t>What generations exist in the workplace</a:t>
            </a:r>
          </a:p>
          <a:p>
            <a:pPr marL="457200" indent="-457200">
              <a:buFont typeface="Arial" pitchFamily="34" charset="0"/>
              <a:buChar char="•"/>
              <a:defRPr/>
            </a:pPr>
            <a:r>
              <a:rPr lang="en-US" dirty="0" smtClean="0"/>
              <a:t>What defines a generation</a:t>
            </a:r>
          </a:p>
          <a:p>
            <a:pPr marL="457200" indent="-457200">
              <a:buFont typeface="Arial" pitchFamily="34" charset="0"/>
              <a:buChar char="•"/>
              <a:defRPr/>
            </a:pPr>
            <a:r>
              <a:rPr lang="en-US" dirty="0" smtClean="0"/>
              <a:t>What this means in our workplace</a:t>
            </a:r>
          </a:p>
          <a:p>
            <a:pPr marL="0" indent="0">
              <a:buFont typeface="Arial" charset="0"/>
              <a:buNone/>
              <a:defRPr/>
            </a:pPr>
            <a:endParaRPr lang="en-US" dirty="0" smtClean="0"/>
          </a:p>
        </p:txBody>
      </p:sp>
      <p:sp>
        <p:nvSpPr>
          <p:cNvPr id="7172" name="Text Placeholder 4"/>
          <p:cNvSpPr>
            <a:spLocks noGrp="1"/>
          </p:cNvSpPr>
          <p:nvPr>
            <p:ph type="body" sz="quarter" idx="4294967295"/>
          </p:nvPr>
        </p:nvSpPr>
        <p:spPr>
          <a:xfrm>
            <a:off x="7391400" y="381000"/>
            <a:ext cx="1752600" cy="4344144"/>
          </a:xfrm>
          <a:ln>
            <a:miter lim="800000"/>
            <a:headEnd/>
            <a:tailEnd/>
          </a:ln>
        </p:spPr>
        <p:txBody>
          <a:bodyPr/>
          <a:lstStyle/>
          <a:p>
            <a:pPr marL="0" marR="0">
              <a:lnSpc>
                <a:spcPct val="115000"/>
              </a:lnSpc>
              <a:spcBef>
                <a:spcPts val="0"/>
              </a:spcBef>
              <a:spcAft>
                <a:spcPts val="1000"/>
              </a:spcAft>
            </a:pPr>
            <a:r>
              <a:rPr lang="en-US" sz="1800" i="1" dirty="0" smtClean="0">
                <a:effectLst/>
                <a:latin typeface="Cambria"/>
                <a:ea typeface="Times New Roman"/>
                <a:cs typeface="Times New Roman"/>
              </a:rPr>
              <a:t>Each generation wants new symbols, new people, new names.  They want to divorce themselves from their predecessors.</a:t>
            </a:r>
            <a:endParaRPr lang="en-US" sz="1400" dirty="0">
              <a:ea typeface="Times New Roman"/>
              <a:cs typeface="Times New Roman"/>
            </a:endParaRPr>
          </a:p>
          <a:p>
            <a:pPr marL="0" marR="0" algn="ctr">
              <a:lnSpc>
                <a:spcPct val="115000"/>
              </a:lnSpc>
              <a:spcBef>
                <a:spcPts val="0"/>
              </a:spcBef>
              <a:spcAft>
                <a:spcPts val="1000"/>
              </a:spcAft>
            </a:pPr>
            <a:r>
              <a:rPr lang="en-US" sz="1800" b="1" i="1" dirty="0" smtClean="0">
                <a:effectLst/>
                <a:latin typeface="Cambria"/>
                <a:ea typeface="Times New Roman"/>
                <a:cs typeface="Times New Roman"/>
              </a:rPr>
              <a:t>Jim Morrison</a:t>
            </a:r>
            <a:endParaRPr lang="en-US" sz="1400" dirty="0">
              <a:ea typeface="Times New Roman"/>
              <a:cs typeface="Times New Roman"/>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a:t>
            </a:r>
            <a:r>
              <a:rPr lang="en-US" noProof="0" smtClean="0"/>
              <a:t>Four: </a:t>
            </a:r>
            <a:r>
              <a:rPr lang="en-US" noProof="0"/>
              <a:t>Review Questions</a:t>
            </a:r>
            <a:endParaRPr lang="en-US" noProof="0" smtClean="0"/>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What is a true statement about the background of the Baby Boomer generation?</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military influenced their way of life since war was a great part of their </a:t>
            </a:r>
            <a:r>
              <a:rPr lang="en-US" dirty="0">
                <a:ea typeface="Calibri"/>
                <a:cs typeface="Calibri"/>
              </a:rPr>
              <a:t>cultural event and many served during this era</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The Baby Boomer generation represents a departure from the traditional movement towards changes in society, beliefs, and attitudes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The Baby Boomer generation grew up in densely populated big cities </a:t>
            </a:r>
            <a:r>
              <a:rPr lang="en-US" dirty="0">
                <a:ea typeface="Calibri"/>
                <a:cs typeface="Calibri"/>
              </a:rPr>
              <a:t>and experienced a similar experience in education and upbringing</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Due to mothers going into the workforce, the internet was a big component of the Baby Boomer’s upbringing</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social changes did the Baby Boomer generation see take place?</a:t>
            </a:r>
          </a:p>
          <a:p>
            <a:pPr marL="684213" lvl="0">
              <a:lnSpc>
                <a:spcPct val="115000"/>
              </a:lnSpc>
              <a:spcBef>
                <a:spcPts val="0"/>
              </a:spcBef>
              <a:spcAft>
                <a:spcPts val="0"/>
              </a:spcAft>
              <a:buFont typeface="+mj-lt"/>
              <a:buAutoNum type="alphaLcParenR"/>
            </a:pPr>
            <a:r>
              <a:rPr lang="en-US" dirty="0">
                <a:ea typeface="Times New Roman"/>
                <a:cs typeface="Times New Roman"/>
              </a:rPr>
              <a:t>The Great Depression</a:t>
            </a:r>
          </a:p>
          <a:p>
            <a:pPr marL="684213" lvl="0">
              <a:lnSpc>
                <a:spcPct val="115000"/>
              </a:lnSpc>
              <a:spcBef>
                <a:spcPts val="0"/>
              </a:spcBef>
              <a:spcAft>
                <a:spcPts val="0"/>
              </a:spcAft>
              <a:buFont typeface="+mj-lt"/>
              <a:buAutoNum type="alphaLcParenR"/>
            </a:pPr>
            <a:r>
              <a:rPr lang="en-US" dirty="0">
                <a:ea typeface="Calibri"/>
                <a:cs typeface="Calibri"/>
              </a:rPr>
              <a:t>The evolution of technology</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The Civil Rights movement</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The aftermath of World War I</a:t>
            </a:r>
          </a:p>
          <a:p>
            <a:endParaRPr lang="en-US" dirty="0" smtClean="0"/>
          </a:p>
        </p:txBody>
      </p:sp>
    </p:spTree>
    <p:extLst>
      <p:ext uri="{BB962C8B-B14F-4D97-AF65-F5344CB8AC3E}">
        <p14:creationId xmlns:p14="http://schemas.microsoft.com/office/powerpoint/2010/main" val="406472314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a:t>
            </a:r>
            <a:r>
              <a:rPr lang="en-US" noProof="0" smtClean="0"/>
              <a:t>Four: </a:t>
            </a:r>
            <a:r>
              <a:rPr lang="en-US" noProof="0"/>
              <a:t>Review Questions</a:t>
            </a:r>
            <a:endParaRPr lang="en-US" noProof="0" smtClean="0"/>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How do Baby Boomers typically define themselves?</a:t>
            </a:r>
          </a:p>
          <a:p>
            <a:pPr marL="684213" lvl="0">
              <a:lnSpc>
                <a:spcPct val="115000"/>
              </a:lnSpc>
              <a:spcBef>
                <a:spcPts val="0"/>
              </a:spcBef>
              <a:spcAft>
                <a:spcPts val="0"/>
              </a:spcAft>
              <a:buFont typeface="+mj-lt"/>
              <a:buAutoNum type="alphaLcParenR"/>
            </a:pPr>
            <a:r>
              <a:rPr lang="en-US" dirty="0">
                <a:ea typeface="Times New Roman"/>
                <a:cs typeface="Times New Roman"/>
              </a:rPr>
              <a:t>By their family and their stability</a:t>
            </a:r>
          </a:p>
          <a:p>
            <a:pPr marL="684213" lvl="0">
              <a:lnSpc>
                <a:spcPct val="115000"/>
              </a:lnSpc>
              <a:spcBef>
                <a:spcPts val="0"/>
              </a:spcBef>
              <a:spcAft>
                <a:spcPts val="0"/>
              </a:spcAft>
              <a:buFont typeface="+mj-lt"/>
              <a:buAutoNum type="alphaLcParenR"/>
            </a:pPr>
            <a:r>
              <a:rPr lang="en-US" dirty="0">
                <a:ea typeface="Times New Roman"/>
                <a:cs typeface="Times New Roman"/>
              </a:rPr>
              <a:t>By their careers and professions</a:t>
            </a:r>
          </a:p>
          <a:p>
            <a:pPr marL="684213" lvl="0">
              <a:lnSpc>
                <a:spcPct val="115000"/>
              </a:lnSpc>
              <a:spcBef>
                <a:spcPts val="0"/>
              </a:spcBef>
              <a:spcAft>
                <a:spcPts val="0"/>
              </a:spcAft>
              <a:buFont typeface="+mj-lt"/>
              <a:buAutoNum type="alphaLcParenR"/>
            </a:pPr>
            <a:r>
              <a:rPr lang="en-US" dirty="0">
                <a:ea typeface="Times New Roman"/>
                <a:cs typeface="Times New Roman"/>
              </a:rPr>
              <a:t>As a part of the group, as they do not typically see themselves individualistically</a:t>
            </a:r>
          </a:p>
          <a:p>
            <a:pPr marL="684213" lvl="0">
              <a:lnSpc>
                <a:spcPct val="115000"/>
              </a:lnSpc>
              <a:spcBef>
                <a:spcPts val="0"/>
              </a:spcBef>
              <a:spcAft>
                <a:spcPts val="1200"/>
              </a:spcAft>
              <a:buFont typeface="+mj-lt"/>
              <a:buAutoNum type="alphaLcParenR"/>
            </a:pPr>
            <a:r>
              <a:rPr lang="en-US" dirty="0">
                <a:ea typeface="Times New Roman"/>
                <a:cs typeface="Times New Roman"/>
              </a:rPr>
              <a:t>Resistance to conflict and deference to authority</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Which statement is not true of the Baby Boomer’s characteristics at work?</a:t>
            </a:r>
          </a:p>
          <a:p>
            <a:pPr marL="684213" lvl="0">
              <a:lnSpc>
                <a:spcPct val="115000"/>
              </a:lnSpc>
              <a:spcBef>
                <a:spcPts val="0"/>
              </a:spcBef>
              <a:spcAft>
                <a:spcPts val="0"/>
              </a:spcAft>
              <a:buFont typeface="+mj-lt"/>
              <a:buAutoNum type="alphaLcParenR"/>
            </a:pPr>
            <a:r>
              <a:rPr lang="en-US" dirty="0">
                <a:ea typeface="Calibri"/>
                <a:cs typeface="Calibri"/>
              </a:rPr>
              <a:t>Baby Boomers are willing to confront others and they will challenge the status quo</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Baby Boomers tend to change jobs more frequently than other generations</a:t>
            </a:r>
          </a:p>
          <a:p>
            <a:pPr marL="684213" lvl="0">
              <a:lnSpc>
                <a:spcPct val="115000"/>
              </a:lnSpc>
              <a:spcBef>
                <a:spcPts val="0"/>
              </a:spcBef>
              <a:spcAft>
                <a:spcPts val="0"/>
              </a:spcAft>
              <a:buFont typeface="+mj-lt"/>
              <a:buAutoNum type="alphaLcParenR"/>
            </a:pPr>
            <a:r>
              <a:rPr lang="en-US" dirty="0">
                <a:ea typeface="Times New Roman"/>
                <a:cs typeface="Times New Roman"/>
              </a:rPr>
              <a:t>Baby Boomers </a:t>
            </a:r>
            <a:r>
              <a:rPr lang="en-US" dirty="0">
                <a:ea typeface="Calibri"/>
                <a:cs typeface="Calibri"/>
              </a:rPr>
              <a:t>are disciplined and they mirror some of their parents’ work ethics</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Calibri"/>
                <a:cs typeface="Calibri"/>
              </a:rPr>
              <a:t>Baby Boomers support change and will advocate for it if they see it being a benefit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80401684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a:t>
            </a:r>
            <a:r>
              <a:rPr lang="en-US" noProof="0" smtClean="0"/>
              <a:t>Four: </a:t>
            </a:r>
            <a:r>
              <a:rPr lang="en-US" noProof="0"/>
              <a:t>Review Questions</a:t>
            </a:r>
            <a:endParaRPr lang="en-US" noProof="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Why may it be more difficult for non-Baby Boomers to affect an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Baby Boomers are </a:t>
            </a:r>
            <a:r>
              <a:rPr lang="en-US" dirty="0">
                <a:solidFill>
                  <a:srgbClr val="000000"/>
                </a:solidFill>
                <a:ea typeface="Calibri"/>
                <a:cs typeface="Calibri"/>
              </a:rPr>
              <a:t>exposed to more financial resources than the past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other generations are more likely to change jobs too frequently</a:t>
            </a:r>
          </a:p>
          <a:p>
            <a:pPr marL="684213" lvl="0">
              <a:lnSpc>
                <a:spcPct val="115000"/>
              </a:lnSpc>
              <a:spcBef>
                <a:spcPts val="0"/>
              </a:spcBef>
              <a:spcAft>
                <a:spcPts val="0"/>
              </a:spcAft>
              <a:buFont typeface="+mj-lt"/>
              <a:buAutoNum type="alphaLcParenR"/>
            </a:pPr>
            <a:r>
              <a:rPr lang="en-US" dirty="0">
                <a:ea typeface="Times New Roman"/>
                <a:cs typeface="Times New Roman"/>
              </a:rPr>
              <a:t>Because other generations are not typically as independent or confident</a:t>
            </a:r>
          </a:p>
          <a:p>
            <a:pPr marL="684213" lvl="0">
              <a:lnSpc>
                <a:spcPct val="115000"/>
              </a:lnSpc>
              <a:spcBef>
                <a:spcPts val="0"/>
              </a:spcBef>
              <a:spcAft>
                <a:spcPts val="1200"/>
              </a:spcAft>
              <a:buFont typeface="+mj-lt"/>
              <a:buAutoNum type="alphaLcParenR"/>
            </a:pPr>
            <a:r>
              <a:rPr lang="en-US" dirty="0">
                <a:ea typeface="Times New Roman"/>
                <a:cs typeface="Times New Roman"/>
              </a:rPr>
              <a:t>Because Baby Boomers </a:t>
            </a:r>
            <a:r>
              <a:rPr lang="en-US" dirty="0">
                <a:ea typeface="Calibri"/>
                <a:cs typeface="Calibri"/>
              </a:rPr>
              <a:t>make up most of the working population</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adjective describes the Baby Boomer’s typical work style?</a:t>
            </a:r>
          </a:p>
          <a:p>
            <a:pPr marL="684213" lvl="0">
              <a:lnSpc>
                <a:spcPct val="115000"/>
              </a:lnSpc>
              <a:spcBef>
                <a:spcPts val="0"/>
              </a:spcBef>
              <a:spcAft>
                <a:spcPts val="0"/>
              </a:spcAft>
              <a:buFont typeface="+mj-lt"/>
              <a:buAutoNum type="alphaLcParenR"/>
            </a:pPr>
            <a:r>
              <a:rPr lang="en-US" dirty="0">
                <a:ea typeface="Times New Roman"/>
                <a:cs typeface="Times New Roman"/>
              </a:rPr>
              <a:t>Family-centric</a:t>
            </a:r>
          </a:p>
          <a:p>
            <a:pPr marL="684213" lvl="0">
              <a:lnSpc>
                <a:spcPct val="115000"/>
              </a:lnSpc>
              <a:spcBef>
                <a:spcPts val="0"/>
              </a:spcBef>
              <a:spcAft>
                <a:spcPts val="0"/>
              </a:spcAft>
              <a:buFont typeface="+mj-lt"/>
              <a:buAutoNum type="alphaLcParenR"/>
            </a:pPr>
            <a:r>
              <a:rPr lang="en-US" dirty="0">
                <a:ea typeface="Times New Roman"/>
                <a:cs typeface="Times New Roman"/>
              </a:rPr>
              <a:t>Retirement-focused</a:t>
            </a:r>
          </a:p>
          <a:p>
            <a:pPr marL="684213" lvl="0">
              <a:lnSpc>
                <a:spcPct val="115000"/>
              </a:lnSpc>
              <a:spcBef>
                <a:spcPts val="0"/>
              </a:spcBef>
              <a:spcAft>
                <a:spcPts val="0"/>
              </a:spcAft>
              <a:buFont typeface="+mj-lt"/>
              <a:buAutoNum type="alphaLcParenR"/>
            </a:pPr>
            <a:r>
              <a:rPr lang="en-US" dirty="0">
                <a:ea typeface="Times New Roman"/>
                <a:cs typeface="Times New Roman"/>
              </a:rPr>
              <a:t>Work-centric</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Traditional</a:t>
            </a:r>
          </a:p>
          <a:p>
            <a:endParaRPr lang="en-US" dirty="0" smtClean="0"/>
          </a:p>
        </p:txBody>
      </p:sp>
    </p:spTree>
    <p:extLst>
      <p:ext uri="{BB962C8B-B14F-4D97-AF65-F5344CB8AC3E}">
        <p14:creationId xmlns:p14="http://schemas.microsoft.com/office/powerpoint/2010/main" val="145450568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a:t>
            </a:r>
            <a:r>
              <a:rPr lang="en-US" noProof="0" smtClean="0"/>
              <a:t>Four: </a:t>
            </a:r>
            <a:r>
              <a:rPr lang="en-US" noProof="0"/>
              <a:t>Review Questions</a:t>
            </a:r>
            <a:endParaRPr lang="en-US" noProof="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Which statement is not true of a Baby Boomer’s work style?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are </a:t>
            </a:r>
            <a:r>
              <a:rPr lang="en-US" dirty="0">
                <a:solidFill>
                  <a:srgbClr val="000000"/>
                </a:solidFill>
                <a:ea typeface="Calibri"/>
                <a:cs typeface="Calibri"/>
              </a:rPr>
              <a:t>resourceful and look for different ways to win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t>
            </a:r>
            <a:r>
              <a:rPr lang="en-US" dirty="0">
                <a:solidFill>
                  <a:srgbClr val="000000"/>
                </a:solidFill>
                <a:ea typeface="Calibri"/>
                <a:cs typeface="Calibri"/>
              </a:rPr>
              <a:t>career focused and enjoy achieving at work.</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t>
            </a:r>
            <a:r>
              <a:rPr lang="en-US" dirty="0">
                <a:solidFill>
                  <a:srgbClr val="000000"/>
                </a:solidFill>
                <a:ea typeface="Calibri"/>
                <a:cs typeface="Calibri"/>
              </a:rPr>
              <a:t>like doing complicated work that makes a </a:t>
            </a:r>
            <a:r>
              <a:rPr lang="en-US" dirty="0">
                <a:ea typeface="Calibri"/>
                <a:cs typeface="Calibri"/>
              </a:rPr>
              <a:t>difference</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They </a:t>
            </a:r>
            <a:r>
              <a:rPr lang="en-US" dirty="0">
                <a:ea typeface="Calibri"/>
                <a:cs typeface="Calibri"/>
              </a:rPr>
              <a:t>find it easy to work in a flexible environment</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interaction do Baby Boomers typically prefer?</a:t>
            </a:r>
          </a:p>
          <a:p>
            <a:pPr marL="684213" lvl="0">
              <a:lnSpc>
                <a:spcPct val="115000"/>
              </a:lnSpc>
              <a:spcBef>
                <a:spcPts val="0"/>
              </a:spcBef>
              <a:spcAft>
                <a:spcPts val="0"/>
              </a:spcAft>
              <a:buFont typeface="+mj-lt"/>
              <a:buAutoNum type="alphaLcParenR"/>
            </a:pPr>
            <a:r>
              <a:rPr lang="en-US" dirty="0">
                <a:ea typeface="Times New Roman"/>
                <a:cs typeface="Times New Roman"/>
              </a:rPr>
              <a:t>Face-to-Face</a:t>
            </a:r>
          </a:p>
          <a:p>
            <a:pPr marL="684213" lvl="0">
              <a:lnSpc>
                <a:spcPct val="115000"/>
              </a:lnSpc>
              <a:spcBef>
                <a:spcPts val="0"/>
              </a:spcBef>
              <a:spcAft>
                <a:spcPts val="0"/>
              </a:spcAft>
              <a:buFont typeface="+mj-lt"/>
              <a:buAutoNum type="alphaLcParenR"/>
            </a:pPr>
            <a:r>
              <a:rPr lang="en-US" dirty="0">
                <a:ea typeface="Times New Roman"/>
                <a:cs typeface="Times New Roman"/>
              </a:rPr>
              <a:t>Telephone </a:t>
            </a:r>
            <a:r>
              <a:rPr lang="en-US" dirty="0">
                <a:solidFill>
                  <a:srgbClr val="000000"/>
                </a:solidFill>
                <a:ea typeface="Times New Roman"/>
                <a:cs typeface="Times New Roman"/>
              </a:rPr>
              <a:t>conversation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Email</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Text</a:t>
            </a:r>
          </a:p>
        </p:txBody>
      </p:sp>
    </p:spTree>
    <p:extLst>
      <p:ext uri="{BB962C8B-B14F-4D97-AF65-F5344CB8AC3E}">
        <p14:creationId xmlns:p14="http://schemas.microsoft.com/office/powerpoint/2010/main" val="276082889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a:t>
            </a:r>
            <a:r>
              <a:rPr lang="en-US" noProof="0" smtClean="0"/>
              <a:t>Four: </a:t>
            </a:r>
            <a:r>
              <a:rPr lang="en-US" noProof="0"/>
              <a:t>Review Questions</a:t>
            </a:r>
            <a:endParaRPr lang="en-US" noProof="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In which time period was the Baby Boomer generation born?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Between 1980 and 1990</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Between 1946 and 1964</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Between 1964 and 1980</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222222"/>
                </a:solidFill>
                <a:ea typeface="Times New Roman"/>
                <a:cs typeface="Times New Roman"/>
              </a:rPr>
              <a:t>Between 1918 and 1946</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From where is the term “baby boomer” derived?</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It refers back to the nickname for Air Force pilots during World War II</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It refers to the boom in childbirths, after the government passed the GI Bill of Rights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It refers to the boom in the economy, after the government passed the GI Bill of Rights</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It refers back to the nickname for the Marines during World War I</a:t>
            </a:r>
          </a:p>
        </p:txBody>
      </p:sp>
    </p:spTree>
    <p:extLst>
      <p:ext uri="{BB962C8B-B14F-4D97-AF65-F5344CB8AC3E}">
        <p14:creationId xmlns:p14="http://schemas.microsoft.com/office/powerpoint/2010/main" val="302104681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a:t>
            </a:r>
            <a:r>
              <a:rPr lang="en-US" noProof="0" smtClean="0"/>
              <a:t>Four: </a:t>
            </a:r>
            <a:r>
              <a:rPr lang="en-US" noProof="0"/>
              <a:t>Review Questions</a:t>
            </a:r>
            <a:endParaRPr lang="en-US" noProof="0" smtClean="0"/>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What is a true statement about the background of the Baby Boomer generation?</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military influenced their way of life since war was a great part of their cultural event and many served during this era</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The Baby Boomer generation represents a departure from the traditional movement towards changes in society, beliefs, and attitudes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Baby Boomer generation grew up in densely populated big cities </a:t>
            </a:r>
            <a:r>
              <a:rPr lang="en-US" dirty="0">
                <a:solidFill>
                  <a:srgbClr val="000000"/>
                </a:solidFill>
                <a:ea typeface="Calibri"/>
                <a:cs typeface="Calibri"/>
              </a:rPr>
              <a:t>and experienced a similar experience in education and upbringing</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Due to mothers going into the workforce, the internet was a big component of the Baby Boomer’s upbringing</a:t>
            </a: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social changes did the Baby Boomer generation see take place?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Great Depression</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evolution of technology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The Civil Rights movement</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 aftermath of World War I</a:t>
            </a:r>
          </a:p>
          <a:p>
            <a:endParaRPr lang="en-US" dirty="0" smtClean="0"/>
          </a:p>
        </p:txBody>
      </p:sp>
    </p:spTree>
    <p:extLst>
      <p:ext uri="{BB962C8B-B14F-4D97-AF65-F5344CB8AC3E}">
        <p14:creationId xmlns:p14="http://schemas.microsoft.com/office/powerpoint/2010/main" val="234367523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a:t>
            </a:r>
            <a:r>
              <a:rPr lang="en-US" noProof="0" smtClean="0"/>
              <a:t>Four: </a:t>
            </a:r>
            <a:r>
              <a:rPr lang="en-US" noProof="0"/>
              <a:t>Review Questions</a:t>
            </a:r>
            <a:endParaRPr lang="en-US" noProof="0" smtClean="0"/>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How do Baby Boomers typically define themselves?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By their family and their stability</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By their careers and professions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As a part of the group, as they do not typically see themselves individualistically</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Resistance to conflict and deference to authority</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Which statement is not true of the Baby Boomer’s characteristics at work?</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Baby Boomers are willing to confront others and they will challenge the status quo</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Baby Boomers tend to change jobs more frequently than other generations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Baby Boomers </a:t>
            </a:r>
            <a:r>
              <a:rPr lang="en-US" dirty="0">
                <a:solidFill>
                  <a:srgbClr val="000000"/>
                </a:solidFill>
                <a:ea typeface="Calibri"/>
                <a:cs typeface="Calibri"/>
              </a:rPr>
              <a:t>are disciplined and they mirror some of their parents’ work ethics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Calibri"/>
                <a:cs typeface="Calibri"/>
              </a:rPr>
              <a:t>Baby Boomers support change and will advocate for it if they see it being a benefit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99977196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a:t>
            </a:r>
            <a:r>
              <a:rPr lang="en-US" noProof="0" smtClean="0"/>
              <a:t>Four: </a:t>
            </a:r>
            <a:r>
              <a:rPr lang="en-US" noProof="0"/>
              <a:t>Review Questions</a:t>
            </a:r>
            <a:endParaRPr lang="en-US" noProof="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Why may it be more difficult for non-Baby Boomers to affect an organization?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Baby Boomers are </a:t>
            </a:r>
            <a:r>
              <a:rPr lang="en-US" dirty="0">
                <a:solidFill>
                  <a:srgbClr val="000000"/>
                </a:solidFill>
                <a:ea typeface="Calibri"/>
                <a:cs typeface="Calibri"/>
              </a:rPr>
              <a:t>exposed to more financial resources than the past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other generations are more likely to change jobs too frequently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other generations are not typically as independent or confident</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Because Baby Boomers </a:t>
            </a:r>
            <a:r>
              <a:rPr lang="en-US" dirty="0">
                <a:solidFill>
                  <a:srgbClr val="FF0000"/>
                </a:solidFill>
                <a:ea typeface="Calibri"/>
                <a:cs typeface="Calibri"/>
              </a:rPr>
              <a:t>make up most of the working population</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adjective describes the Baby Boomer’s typical work style?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Family-centric</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Retirement-focused</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Work-centric</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Traditional</a:t>
            </a:r>
          </a:p>
          <a:p>
            <a:endParaRPr lang="en-US" dirty="0" smtClean="0"/>
          </a:p>
        </p:txBody>
      </p:sp>
    </p:spTree>
    <p:extLst>
      <p:ext uri="{BB962C8B-B14F-4D97-AF65-F5344CB8AC3E}">
        <p14:creationId xmlns:p14="http://schemas.microsoft.com/office/powerpoint/2010/main" val="7742352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a:t>Module </a:t>
            </a:r>
            <a:r>
              <a:rPr lang="en-US" noProof="0" smtClean="0"/>
              <a:t>Four: </a:t>
            </a:r>
            <a:r>
              <a:rPr lang="en-US" noProof="0"/>
              <a:t>Review Questions</a:t>
            </a:r>
            <a:endParaRPr lang="en-US" noProof="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Which statement is not true of a Baby Boomer’s work style?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are </a:t>
            </a:r>
            <a:r>
              <a:rPr lang="en-US" dirty="0">
                <a:solidFill>
                  <a:srgbClr val="000000"/>
                </a:solidFill>
                <a:ea typeface="Calibri"/>
                <a:cs typeface="Calibri"/>
              </a:rPr>
              <a:t>resourceful and look for different ways to win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t>
            </a:r>
            <a:r>
              <a:rPr lang="en-US" dirty="0">
                <a:solidFill>
                  <a:srgbClr val="000000"/>
                </a:solidFill>
                <a:ea typeface="Calibri"/>
                <a:cs typeface="Calibri"/>
              </a:rPr>
              <a:t>career focused and enjoy achieving at work.</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t>
            </a:r>
            <a:r>
              <a:rPr lang="en-US" dirty="0">
                <a:solidFill>
                  <a:srgbClr val="000000"/>
                </a:solidFill>
                <a:ea typeface="Calibri"/>
                <a:cs typeface="Calibri"/>
              </a:rPr>
              <a:t>like doing complicated work that makes a difference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They </a:t>
            </a:r>
            <a:r>
              <a:rPr lang="en-US" dirty="0">
                <a:solidFill>
                  <a:srgbClr val="FF0000"/>
                </a:solidFill>
                <a:ea typeface="Calibri"/>
                <a:cs typeface="Calibri"/>
              </a:rPr>
              <a:t>find it easy to work in a flexible environment</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interaction do Baby Boomers typically prefer?</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Face-to-Face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Telephone conversation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Email</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Text</a:t>
            </a:r>
          </a:p>
        </p:txBody>
      </p:sp>
    </p:spTree>
    <p:extLst>
      <p:ext uri="{BB962C8B-B14F-4D97-AF65-F5344CB8AC3E}">
        <p14:creationId xmlns:p14="http://schemas.microsoft.com/office/powerpoint/2010/main" val="287403653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pPr>
              <a:defRPr/>
            </a:pPr>
            <a:r>
              <a:rPr lang="en-US" dirty="0" smtClean="0"/>
              <a:t>Module Five: Generation X</a:t>
            </a:r>
          </a:p>
        </p:txBody>
      </p:sp>
      <p:sp>
        <p:nvSpPr>
          <p:cNvPr id="20483" name="Content Placeholder 3"/>
          <p:cNvSpPr>
            <a:spLocks noGrp="1"/>
          </p:cNvSpPr>
          <p:nvPr>
            <p:ph idx="1"/>
          </p:nvPr>
        </p:nvSpPr>
        <p:spPr>
          <a:xfrm>
            <a:off x="457200" y="1711325"/>
            <a:ext cx="6400800" cy="4525963"/>
          </a:xfrm>
        </p:spPr>
        <p:txBody>
          <a:bodyPr/>
          <a:lstStyle/>
          <a:p>
            <a:pPr marL="0" indent="0">
              <a:buFont typeface="Arial" charset="0"/>
              <a:buNone/>
              <a:defRPr/>
            </a:pPr>
            <a:r>
              <a:rPr lang="en-US" dirty="0" smtClean="0"/>
              <a:t>This segment of the culture was born </a:t>
            </a:r>
          </a:p>
          <a:p>
            <a:pPr marL="0" indent="0">
              <a:buFont typeface="Arial" charset="0"/>
              <a:buNone/>
              <a:defRPr/>
            </a:pPr>
            <a:r>
              <a:rPr lang="en-US" dirty="0" smtClean="0"/>
              <a:t>between 1964 and the mid to late </a:t>
            </a:r>
          </a:p>
          <a:p>
            <a:pPr marL="0" indent="0">
              <a:buFont typeface="Arial" charset="0"/>
              <a:buNone/>
              <a:defRPr/>
            </a:pPr>
            <a:r>
              <a:rPr lang="en-US" dirty="0" smtClean="0"/>
              <a:t>1970s. You are going to learn the </a:t>
            </a:r>
          </a:p>
          <a:p>
            <a:pPr marL="0" indent="0">
              <a:buFont typeface="Arial" charset="0"/>
              <a:buNone/>
              <a:defRPr/>
            </a:pPr>
            <a:r>
              <a:rPr lang="en-US" dirty="0" smtClean="0"/>
              <a:t>following about them:</a:t>
            </a:r>
          </a:p>
          <a:p>
            <a:pPr marL="457200" indent="-457200">
              <a:buFont typeface="Arial" pitchFamily="34" charset="0"/>
              <a:buChar char="•"/>
              <a:defRPr/>
            </a:pPr>
            <a:r>
              <a:rPr lang="en-US" dirty="0" smtClean="0"/>
              <a:t>The Gen X background</a:t>
            </a:r>
          </a:p>
          <a:p>
            <a:pPr marL="457200" indent="-457200">
              <a:buFont typeface="Arial" pitchFamily="34" charset="0"/>
              <a:buChar char="•"/>
              <a:defRPr/>
            </a:pPr>
            <a:r>
              <a:rPr lang="en-US" dirty="0" smtClean="0"/>
              <a:t>The Gen X character</a:t>
            </a:r>
          </a:p>
          <a:p>
            <a:pPr marL="457200" indent="-457200">
              <a:buFont typeface="Arial" pitchFamily="34" charset="0"/>
              <a:buChar char="•"/>
              <a:defRPr/>
            </a:pPr>
            <a:r>
              <a:rPr lang="en-US" dirty="0" smtClean="0"/>
              <a:t>The Gen X working style</a:t>
            </a:r>
          </a:p>
        </p:txBody>
      </p:sp>
      <p:sp>
        <p:nvSpPr>
          <p:cNvPr id="19460" name="Text Placeholder 4"/>
          <p:cNvSpPr>
            <a:spLocks noGrp="1"/>
          </p:cNvSpPr>
          <p:nvPr>
            <p:ph type="body" sz="quarter" idx="4294967295"/>
          </p:nvPr>
        </p:nvSpPr>
        <p:spPr>
          <a:xfrm>
            <a:off x="7391400" y="381000"/>
            <a:ext cx="1752600" cy="4272136"/>
          </a:xfrm>
          <a:ln>
            <a:miter lim="800000"/>
            <a:headEnd/>
            <a:tailEnd/>
          </a:ln>
        </p:spPr>
        <p:txBody>
          <a:bodyPr/>
          <a:lstStyle/>
          <a:p>
            <a:pPr marL="0" marR="0">
              <a:lnSpc>
                <a:spcPct val="115000"/>
              </a:lnSpc>
              <a:spcBef>
                <a:spcPts val="0"/>
              </a:spcBef>
              <a:spcAft>
                <a:spcPts val="1000"/>
              </a:spcAft>
            </a:pPr>
            <a:r>
              <a:rPr lang="en-US" sz="1600" i="1" dirty="0" smtClean="0">
                <a:effectLst/>
                <a:latin typeface="Cambria"/>
                <a:ea typeface="Times New Roman"/>
                <a:cs typeface="Times New Roman"/>
              </a:rPr>
              <a:t>Each generation imagines itself to be more intelligent than the one that went before it, and wiser than the one that comes after it.</a:t>
            </a:r>
            <a:endParaRPr lang="en-US" sz="1200" dirty="0">
              <a:ea typeface="Times New Roman"/>
              <a:cs typeface="Times New Roman"/>
            </a:endParaRPr>
          </a:p>
          <a:p>
            <a:pPr marL="0" marR="0" algn="ctr">
              <a:lnSpc>
                <a:spcPct val="115000"/>
              </a:lnSpc>
              <a:spcBef>
                <a:spcPts val="0"/>
              </a:spcBef>
              <a:spcAft>
                <a:spcPts val="1000"/>
              </a:spcAft>
            </a:pPr>
            <a:r>
              <a:rPr lang="en-US" sz="1600" b="1" i="1" dirty="0" smtClean="0">
                <a:effectLst/>
                <a:latin typeface="Cambria"/>
                <a:ea typeface="Times New Roman"/>
                <a:cs typeface="Times New Roman"/>
              </a:rPr>
              <a:t>George Orwell</a:t>
            </a:r>
            <a:endParaRPr lang="en-US" sz="1200" dirty="0">
              <a:ea typeface="Times New Roman"/>
              <a:cs typeface="Times New Roman"/>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normAutofit fontScale="90000"/>
          </a:bodyPr>
          <a:lstStyle/>
          <a:p>
            <a:pPr>
              <a:defRPr/>
            </a:pPr>
            <a:r>
              <a:rPr lang="en-US" dirty="0" smtClean="0"/>
              <a:t>What Generations </a:t>
            </a:r>
            <a:br>
              <a:rPr lang="en-US" dirty="0" smtClean="0"/>
            </a:br>
            <a:r>
              <a:rPr lang="en-US" dirty="0" smtClean="0"/>
              <a:t>Exist In The Workplace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007746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4"/>
          <p:cNvSpPr>
            <a:spLocks noGrp="1"/>
          </p:cNvSpPr>
          <p:nvPr>
            <p:ph type="title"/>
          </p:nvPr>
        </p:nvSpPr>
        <p:spPr/>
        <p:txBody>
          <a:bodyPr/>
          <a:lstStyle/>
          <a:p>
            <a:r>
              <a:rPr lang="en-US" dirty="0" smtClean="0"/>
              <a:t>Their Background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868733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smtClean="0"/>
              <a:t>Their Characters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288686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smtClean="0"/>
              <a:t>Their Working Style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704960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955431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8287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a:t>
            </a:r>
            <a:r>
              <a:rPr lang="en-US" noProof="0" smtClean="0"/>
              <a:t>Five: </a:t>
            </a:r>
            <a:r>
              <a:rPr lang="en-US" noProof="0"/>
              <a:t>Review Questions</a:t>
            </a:r>
            <a:endParaRPr lang="en-US" noProof="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In which time period was Generation X born?</a:t>
            </a:r>
          </a:p>
          <a:p>
            <a:pPr marL="684213" lvl="0">
              <a:lnSpc>
                <a:spcPct val="115000"/>
              </a:lnSpc>
              <a:spcBef>
                <a:spcPts val="0"/>
              </a:spcBef>
              <a:spcAft>
                <a:spcPts val="0"/>
              </a:spcAft>
              <a:buFont typeface="+mj-lt"/>
              <a:buAutoNum type="alphaLcParenR"/>
            </a:pPr>
            <a:r>
              <a:rPr lang="en-US" dirty="0">
                <a:ea typeface="Times New Roman"/>
                <a:cs typeface="Times New Roman"/>
              </a:rPr>
              <a:t>Between 1980 and 1990</a:t>
            </a:r>
          </a:p>
          <a:p>
            <a:pPr marL="684213" lvl="0">
              <a:lnSpc>
                <a:spcPct val="115000"/>
              </a:lnSpc>
              <a:spcBef>
                <a:spcPts val="0"/>
              </a:spcBef>
              <a:spcAft>
                <a:spcPts val="0"/>
              </a:spcAft>
              <a:buFont typeface="+mj-lt"/>
              <a:buAutoNum type="alphaLcParenR"/>
            </a:pPr>
            <a:r>
              <a:rPr lang="en-US" dirty="0">
                <a:ea typeface="Times New Roman"/>
                <a:cs typeface="Times New Roman"/>
              </a:rPr>
              <a:t>Between 1965 and 1980</a:t>
            </a:r>
          </a:p>
          <a:p>
            <a:pPr marL="684213" lvl="0">
              <a:lnSpc>
                <a:spcPct val="115000"/>
              </a:lnSpc>
              <a:spcBef>
                <a:spcPts val="0"/>
              </a:spcBef>
              <a:spcAft>
                <a:spcPts val="0"/>
              </a:spcAft>
              <a:buFont typeface="+mj-lt"/>
              <a:buAutoNum type="alphaLcParenR"/>
            </a:pPr>
            <a:r>
              <a:rPr lang="en-US" dirty="0">
                <a:ea typeface="Calibri"/>
                <a:cs typeface="Calibri"/>
              </a:rPr>
              <a:t>Between 1946 and 1964</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Between 1918 and 1946</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Why were many Generation Xers placed in daycare during their childhood?</a:t>
            </a:r>
          </a:p>
          <a:p>
            <a:pPr marL="684213" lvl="0">
              <a:lnSpc>
                <a:spcPct val="115000"/>
              </a:lnSpc>
              <a:spcBef>
                <a:spcPts val="0"/>
              </a:spcBef>
              <a:spcAft>
                <a:spcPts val="0"/>
              </a:spcAft>
              <a:buFont typeface="+mj-lt"/>
              <a:buAutoNum type="alphaLcParenR"/>
            </a:pPr>
            <a:r>
              <a:rPr lang="en-US" dirty="0">
                <a:ea typeface="Times New Roman"/>
                <a:cs typeface="Times New Roman"/>
              </a:rPr>
              <a:t>This happened due to the evolution of technology</a:t>
            </a:r>
          </a:p>
          <a:p>
            <a:pPr marL="684213" lvl="0">
              <a:lnSpc>
                <a:spcPct val="115000"/>
              </a:lnSpc>
              <a:spcBef>
                <a:spcPts val="0"/>
              </a:spcBef>
              <a:spcAft>
                <a:spcPts val="0"/>
              </a:spcAft>
              <a:buFont typeface="+mj-lt"/>
              <a:buAutoNum type="alphaLcParenR"/>
            </a:pPr>
            <a:r>
              <a:rPr lang="en-US" dirty="0">
                <a:ea typeface="Times New Roman"/>
                <a:cs typeface="Times New Roman"/>
              </a:rPr>
              <a:t>This happened because Generation Xers were likely to come from two-income or single-family homes</a:t>
            </a:r>
          </a:p>
          <a:p>
            <a:pPr marL="684213" lvl="0">
              <a:lnSpc>
                <a:spcPct val="115000"/>
              </a:lnSpc>
              <a:spcBef>
                <a:spcPts val="0"/>
              </a:spcBef>
              <a:spcAft>
                <a:spcPts val="0"/>
              </a:spcAft>
              <a:buFont typeface="+mj-lt"/>
              <a:buAutoNum type="alphaLcParenR"/>
            </a:pPr>
            <a:r>
              <a:rPr lang="en-US" dirty="0">
                <a:ea typeface="Times New Roman"/>
                <a:cs typeface="Times New Roman"/>
              </a:rPr>
              <a:t>This happened as women entered the workplace</a:t>
            </a:r>
          </a:p>
          <a:p>
            <a:pPr marL="684213" lvl="0">
              <a:lnSpc>
                <a:spcPct val="115000"/>
              </a:lnSpc>
              <a:spcBef>
                <a:spcPts val="0"/>
              </a:spcBef>
              <a:spcAft>
                <a:spcPts val="1200"/>
              </a:spcAft>
              <a:buFont typeface="+mj-lt"/>
              <a:buAutoNum type="alphaLcParenR"/>
            </a:pPr>
            <a:r>
              <a:rPr lang="en-US" dirty="0">
                <a:ea typeface="Times New Roman"/>
                <a:cs typeface="Times New Roman"/>
              </a:rPr>
              <a:t>More families could afford daycare due to the boom in the economy</a:t>
            </a:r>
          </a:p>
          <a:p>
            <a:endParaRPr lang="en-US" dirty="0" smtClean="0"/>
          </a:p>
        </p:txBody>
      </p:sp>
    </p:spTree>
    <p:extLst>
      <p:ext uri="{BB962C8B-B14F-4D97-AF65-F5344CB8AC3E}">
        <p14:creationId xmlns:p14="http://schemas.microsoft.com/office/powerpoint/2010/main" val="32341313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a:t>
            </a:r>
            <a:r>
              <a:rPr lang="en-US" noProof="0" smtClean="0"/>
              <a:t>Five: </a:t>
            </a:r>
            <a:r>
              <a:rPr lang="en-US" noProof="0"/>
              <a:t>Review Questions</a:t>
            </a:r>
            <a:endParaRPr lang="en-US" noProof="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What is a true statement about the background of the Generation Xers?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Generation Xers represents a departure from the traditional movement towards changes in society, beliefs, and attitudes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They are the generation right before the baby boom of the post war era</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Generation Xers grew up in suburbs </a:t>
            </a:r>
            <a:r>
              <a:rPr lang="en-US" dirty="0">
                <a:solidFill>
                  <a:srgbClr val="000000"/>
                </a:solidFill>
                <a:ea typeface="Calibri"/>
                <a:cs typeface="Calibri"/>
              </a:rPr>
              <a:t>and experienced a similar </a:t>
            </a:r>
            <a:r>
              <a:rPr lang="en-US" dirty="0">
                <a:ea typeface="Calibri"/>
                <a:cs typeface="Calibri"/>
              </a:rPr>
              <a:t>experience in education and upbringing</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Calibri"/>
                <a:cs typeface="Calibri"/>
              </a:rPr>
              <a:t>They have seen the evolution of technology and understand its origins</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does this generation’s independent and self-sufficient nature enable them to do?</a:t>
            </a:r>
          </a:p>
          <a:p>
            <a:pPr marL="684213" lvl="0">
              <a:lnSpc>
                <a:spcPct val="115000"/>
              </a:lnSpc>
              <a:spcBef>
                <a:spcPts val="0"/>
              </a:spcBef>
              <a:spcAft>
                <a:spcPts val="0"/>
              </a:spcAft>
              <a:buFont typeface="+mj-lt"/>
              <a:buAutoNum type="alphaLcParenR"/>
            </a:pPr>
            <a:r>
              <a:rPr lang="en-US" dirty="0">
                <a:ea typeface="Times New Roman"/>
                <a:cs typeface="Times New Roman"/>
              </a:rPr>
              <a:t>Work more readily in groups in the workplace</a:t>
            </a:r>
          </a:p>
          <a:p>
            <a:pPr marL="684213" lvl="0">
              <a:lnSpc>
                <a:spcPct val="115000"/>
              </a:lnSpc>
              <a:spcBef>
                <a:spcPts val="0"/>
              </a:spcBef>
              <a:spcAft>
                <a:spcPts val="0"/>
              </a:spcAft>
              <a:buFont typeface="+mj-lt"/>
              <a:buAutoNum type="alphaLcParenR"/>
            </a:pPr>
            <a:r>
              <a:rPr lang="en-US" dirty="0">
                <a:ea typeface="Calibri"/>
                <a:cs typeface="Calibri"/>
              </a:rPr>
              <a:t>Value face-to-face interaction more than previous generations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Change jobs more frequently than the previous generations</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Question authority </a:t>
            </a:r>
            <a:r>
              <a:rPr lang="en-US" dirty="0">
                <a:solidFill>
                  <a:srgbClr val="000000"/>
                </a:solidFill>
                <a:ea typeface="Times New Roman"/>
                <a:cs typeface="Times New Roman"/>
              </a:rPr>
              <a:t>more often in the workplace</a:t>
            </a:r>
          </a:p>
          <a:p>
            <a:endParaRPr lang="en-US" dirty="0" smtClean="0"/>
          </a:p>
        </p:txBody>
      </p:sp>
    </p:spTree>
    <p:extLst>
      <p:ext uri="{BB962C8B-B14F-4D97-AF65-F5344CB8AC3E}">
        <p14:creationId xmlns:p14="http://schemas.microsoft.com/office/powerpoint/2010/main" val="279957722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a:t>
            </a:r>
            <a:r>
              <a:rPr lang="en-US" noProof="0" smtClean="0"/>
              <a:t>Five: </a:t>
            </a:r>
            <a:r>
              <a:rPr lang="en-US" noProof="0"/>
              <a:t>Review Questions</a:t>
            </a:r>
            <a:endParaRPr lang="en-US" noProof="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percentage of Generation X attended college?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More than 25%</a:t>
            </a:r>
          </a:p>
          <a:p>
            <a:pPr marL="684213" lvl="0">
              <a:lnSpc>
                <a:spcPct val="115000"/>
              </a:lnSpc>
              <a:spcBef>
                <a:spcPts val="0"/>
              </a:spcBef>
              <a:spcAft>
                <a:spcPts val="0"/>
              </a:spcAft>
              <a:buFont typeface="+mj-lt"/>
              <a:buAutoNum type="alphaLcParenR"/>
            </a:pPr>
            <a:r>
              <a:rPr lang="en-US" dirty="0">
                <a:ea typeface="Times New Roman"/>
                <a:cs typeface="Times New Roman"/>
              </a:rPr>
              <a:t>More than 50%</a:t>
            </a:r>
          </a:p>
          <a:p>
            <a:pPr marL="684213" lvl="0">
              <a:lnSpc>
                <a:spcPct val="115000"/>
              </a:lnSpc>
              <a:spcBef>
                <a:spcPts val="0"/>
              </a:spcBef>
              <a:spcAft>
                <a:spcPts val="0"/>
              </a:spcAft>
              <a:buFont typeface="+mj-lt"/>
              <a:buAutoNum type="alphaLcParenR"/>
            </a:pPr>
            <a:r>
              <a:rPr lang="en-US" dirty="0">
                <a:ea typeface="Times New Roman"/>
                <a:cs typeface="Times New Roman"/>
              </a:rPr>
              <a:t>More than 75%</a:t>
            </a:r>
          </a:p>
          <a:p>
            <a:pPr marL="684213" lvl="0">
              <a:lnSpc>
                <a:spcPct val="115000"/>
              </a:lnSpc>
              <a:spcBef>
                <a:spcPts val="0"/>
              </a:spcBef>
              <a:spcAft>
                <a:spcPts val="1200"/>
              </a:spcAft>
              <a:buFont typeface="+mj-lt"/>
              <a:buAutoNum type="alphaLcParenR"/>
            </a:pPr>
            <a:r>
              <a:rPr lang="en-US" dirty="0">
                <a:ea typeface="Times New Roman"/>
                <a:cs typeface="Times New Roman"/>
              </a:rPr>
              <a:t>100%</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Why are Generation Xers more likely to want to try new things?</a:t>
            </a:r>
          </a:p>
          <a:p>
            <a:pPr marL="684213" lvl="0">
              <a:lnSpc>
                <a:spcPct val="115000"/>
              </a:lnSpc>
              <a:spcBef>
                <a:spcPts val="0"/>
              </a:spcBef>
              <a:spcAft>
                <a:spcPts val="0"/>
              </a:spcAft>
              <a:buFont typeface="+mj-lt"/>
              <a:buAutoNum type="alphaLcParenR"/>
            </a:pPr>
            <a:r>
              <a:rPr lang="en-US" dirty="0">
                <a:ea typeface="Calibri"/>
                <a:cs typeface="Calibri"/>
              </a:rPr>
              <a:t>Because they are more likely to be submissive and listen to authority</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Because of their technological experience</a:t>
            </a:r>
          </a:p>
          <a:p>
            <a:pPr marL="684213" lvl="0">
              <a:lnSpc>
                <a:spcPct val="115000"/>
              </a:lnSpc>
              <a:spcBef>
                <a:spcPts val="0"/>
              </a:spcBef>
              <a:spcAft>
                <a:spcPts val="0"/>
              </a:spcAft>
              <a:buFont typeface="+mj-lt"/>
              <a:buAutoNum type="alphaLcParenR"/>
            </a:pPr>
            <a:r>
              <a:rPr lang="en-US" dirty="0">
                <a:ea typeface="Times New Roman"/>
                <a:cs typeface="Times New Roman"/>
              </a:rPr>
              <a:t>Because they are disciplined and mirror their parents’ work ethics</a:t>
            </a:r>
          </a:p>
          <a:p>
            <a:pPr marL="684213" lvl="0">
              <a:lnSpc>
                <a:spcPct val="115000"/>
              </a:lnSpc>
              <a:spcBef>
                <a:spcPts val="0"/>
              </a:spcBef>
              <a:spcAft>
                <a:spcPts val="1200"/>
              </a:spcAft>
              <a:buFont typeface="+mj-lt"/>
              <a:buAutoNum type="alphaLcParenR"/>
            </a:pPr>
            <a:r>
              <a:rPr lang="en-US" dirty="0">
                <a:ea typeface="Calibri"/>
                <a:cs typeface="Calibri"/>
              </a:rPr>
              <a:t>Because of their background growing up in two-income and </a:t>
            </a:r>
            <a:r>
              <a:rPr lang="en-US" dirty="0" smtClean="0">
                <a:ea typeface="Calibri"/>
                <a:cs typeface="Calibri"/>
              </a:rPr>
              <a:t>single-parent homes</a:t>
            </a:r>
            <a:endParaRPr lang="en-US" dirty="0" smtClean="0"/>
          </a:p>
        </p:txBody>
      </p:sp>
    </p:spTree>
    <p:extLst>
      <p:ext uri="{BB962C8B-B14F-4D97-AF65-F5344CB8AC3E}">
        <p14:creationId xmlns:p14="http://schemas.microsoft.com/office/powerpoint/2010/main" val="215065899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a:t>
            </a:r>
            <a:r>
              <a:rPr lang="en-US" noProof="0" smtClean="0"/>
              <a:t>Five: </a:t>
            </a:r>
            <a:r>
              <a:rPr lang="en-US" noProof="0"/>
              <a:t>Review Questions</a:t>
            </a:r>
            <a:endParaRPr lang="en-US" noProof="0" smtClean="0"/>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not a characteristic of a Generation X?</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This generation is more ethnically diverse and is better educated over their previous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This generation tolerant of other lifestyles and accept this as part of the </a:t>
            </a:r>
            <a:r>
              <a:rPr lang="en-US" dirty="0">
                <a:ea typeface="Calibri"/>
                <a:cs typeface="Calibri"/>
              </a:rPr>
              <a:t>change in their environment</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Generation X’s perspective allows them to foster a more accepting environment at work</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Generation X believes in less </a:t>
            </a:r>
            <a:r>
              <a:rPr lang="en-US" dirty="0">
                <a:ea typeface="Calibri"/>
                <a:cs typeface="Calibri"/>
              </a:rPr>
              <a:t>balance between their work and home life than the previous generation</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In which work environment will the typical Generation Xer thrive?</a:t>
            </a:r>
          </a:p>
          <a:p>
            <a:pPr marL="684213" lvl="0">
              <a:lnSpc>
                <a:spcPct val="115000"/>
              </a:lnSpc>
              <a:spcBef>
                <a:spcPts val="0"/>
              </a:spcBef>
              <a:spcAft>
                <a:spcPts val="0"/>
              </a:spcAft>
              <a:buFont typeface="+mj-lt"/>
              <a:buAutoNum type="alphaLcParenR"/>
            </a:pPr>
            <a:r>
              <a:rPr lang="en-US" dirty="0" smtClean="0">
                <a:ea typeface="Times New Roman"/>
                <a:cs typeface="Times New Roman"/>
              </a:rPr>
              <a:t>A work environment where there is a fixed work schedule</a:t>
            </a:r>
          </a:p>
          <a:p>
            <a:pPr marL="684213" lvl="0">
              <a:lnSpc>
                <a:spcPct val="115000"/>
              </a:lnSpc>
              <a:spcBef>
                <a:spcPts val="0"/>
              </a:spcBef>
              <a:spcAft>
                <a:spcPts val="0"/>
              </a:spcAft>
              <a:buFont typeface="+mj-lt"/>
              <a:buAutoNum type="alphaLcParenR"/>
            </a:pPr>
            <a:r>
              <a:rPr lang="en-US" dirty="0" smtClean="0">
                <a:ea typeface="Times New Roman"/>
                <a:cs typeface="Times New Roman"/>
              </a:rPr>
              <a:t>A work environment where they can be micro-managed by their superiors</a:t>
            </a:r>
          </a:p>
          <a:p>
            <a:pPr marL="684213" lvl="0">
              <a:lnSpc>
                <a:spcPct val="115000"/>
              </a:lnSpc>
              <a:spcBef>
                <a:spcPts val="0"/>
              </a:spcBef>
              <a:spcAft>
                <a:spcPts val="0"/>
              </a:spcAft>
              <a:buFont typeface="+mj-lt"/>
              <a:buAutoNum type="alphaLcParenR"/>
            </a:pPr>
            <a:r>
              <a:rPr lang="en-US" dirty="0" smtClean="0">
                <a:ea typeface="Times New Roman"/>
                <a:cs typeface="Times New Roman"/>
              </a:rPr>
              <a:t>A work environment </a:t>
            </a:r>
            <a:r>
              <a:rPr lang="en-US" dirty="0" smtClean="0">
                <a:ea typeface="Calibri"/>
                <a:cs typeface="Calibri"/>
              </a:rPr>
              <a:t>where management allows them to complete their tasks without too much supervision</a:t>
            </a:r>
            <a:endParaRPr lang="en-US" dirty="0" smtClean="0">
              <a:ea typeface="Times New Roman"/>
              <a:cs typeface="Times New Roman"/>
            </a:endParaRPr>
          </a:p>
          <a:p>
            <a:pPr marL="684213" lvl="0">
              <a:lnSpc>
                <a:spcPct val="115000"/>
              </a:lnSpc>
              <a:spcBef>
                <a:spcPts val="0"/>
              </a:spcBef>
              <a:spcAft>
                <a:spcPts val="1200"/>
              </a:spcAft>
              <a:buFont typeface="+mj-lt"/>
              <a:buAutoNum type="alphaLcParenR"/>
            </a:pPr>
            <a:r>
              <a:rPr lang="en-US" dirty="0" smtClean="0">
                <a:ea typeface="Times New Roman"/>
                <a:cs typeface="Times New Roman"/>
              </a:rPr>
              <a:t>A work environment where they can be supervised and take advantage of face-to-face interaction</a:t>
            </a:r>
          </a:p>
          <a:p>
            <a:endParaRPr lang="en-US" dirty="0" smtClean="0"/>
          </a:p>
        </p:txBody>
      </p:sp>
    </p:spTree>
    <p:extLst>
      <p:ext uri="{BB962C8B-B14F-4D97-AF65-F5344CB8AC3E}">
        <p14:creationId xmlns:p14="http://schemas.microsoft.com/office/powerpoint/2010/main" val="310101395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a:t>
            </a:r>
            <a:r>
              <a:rPr lang="en-US" noProof="0" smtClean="0"/>
              <a:t>Five: </a:t>
            </a:r>
            <a:r>
              <a:rPr lang="en-US" noProof="0"/>
              <a:t>Review Questions</a:t>
            </a:r>
            <a:endParaRPr lang="en-US" noProof="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Which of these choices describes a Generation Xer’s work style?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More committed to their jobs than other generations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Retirement-focused</a:t>
            </a:r>
          </a:p>
          <a:p>
            <a:pPr marL="684213" lvl="0">
              <a:lnSpc>
                <a:spcPct val="115000"/>
              </a:lnSpc>
              <a:spcBef>
                <a:spcPts val="0"/>
              </a:spcBef>
              <a:spcAft>
                <a:spcPts val="0"/>
              </a:spcAft>
              <a:buFont typeface="+mj-lt"/>
              <a:buAutoNum type="alphaLcParenR"/>
            </a:pPr>
            <a:r>
              <a:rPr lang="en-US" dirty="0">
                <a:ea typeface="Times New Roman"/>
                <a:cs typeface="Times New Roman"/>
              </a:rPr>
              <a:t>Tendency to be a workaholic</a:t>
            </a:r>
          </a:p>
          <a:p>
            <a:pPr marL="684213" lvl="0">
              <a:lnSpc>
                <a:spcPct val="115000"/>
              </a:lnSpc>
              <a:spcBef>
                <a:spcPts val="0"/>
              </a:spcBef>
              <a:spcAft>
                <a:spcPts val="1200"/>
              </a:spcAft>
              <a:buFont typeface="+mj-lt"/>
              <a:buAutoNum type="alphaLcParenR"/>
            </a:pPr>
            <a:r>
              <a:rPr lang="en-US" dirty="0">
                <a:ea typeface="Times New Roman"/>
                <a:cs typeface="Times New Roman"/>
              </a:rPr>
              <a:t>Key drivers of change</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of these statements is not true of a Generation Xer’s work style?</a:t>
            </a:r>
          </a:p>
          <a:p>
            <a:pPr marL="684213" lvl="0">
              <a:lnSpc>
                <a:spcPct val="115000"/>
              </a:lnSpc>
              <a:spcBef>
                <a:spcPts val="0"/>
              </a:spcBef>
              <a:spcAft>
                <a:spcPts val="0"/>
              </a:spcAft>
              <a:buFont typeface="+mj-lt"/>
              <a:buAutoNum type="alphaLcParenR"/>
            </a:pPr>
            <a:r>
              <a:rPr lang="en-US" dirty="0">
                <a:ea typeface="Times New Roman"/>
                <a:cs typeface="Times New Roman"/>
              </a:rPr>
              <a:t>This generation defines themselves by career and profession</a:t>
            </a:r>
          </a:p>
          <a:p>
            <a:pPr marL="684213" lvl="0">
              <a:lnSpc>
                <a:spcPct val="115000"/>
              </a:lnSpc>
              <a:spcBef>
                <a:spcPts val="0"/>
              </a:spcBef>
              <a:spcAft>
                <a:spcPts val="0"/>
              </a:spcAft>
              <a:buFont typeface="+mj-lt"/>
              <a:buAutoNum type="alphaLcParenR"/>
            </a:pPr>
            <a:r>
              <a:rPr lang="en-US" dirty="0">
                <a:ea typeface="Times New Roman"/>
                <a:cs typeface="Times New Roman"/>
              </a:rPr>
              <a:t>This generation </a:t>
            </a:r>
            <a:r>
              <a:rPr lang="en-US" dirty="0">
                <a:solidFill>
                  <a:srgbClr val="000000"/>
                </a:solidFill>
                <a:ea typeface="Times New Roman"/>
                <a:cs typeface="Times New Roman"/>
              </a:rPr>
              <a:t>adapts </a:t>
            </a:r>
            <a:r>
              <a:rPr lang="en-US" dirty="0">
                <a:solidFill>
                  <a:srgbClr val="000000"/>
                </a:solidFill>
                <a:ea typeface="Calibri"/>
                <a:cs typeface="Calibri"/>
              </a:rPr>
              <a:t>well to change in their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a:t>
            </a:r>
            <a:r>
              <a:rPr lang="en-US" dirty="0">
                <a:solidFill>
                  <a:srgbClr val="000000"/>
                </a:solidFill>
                <a:ea typeface="Calibri"/>
                <a:cs typeface="Calibri"/>
              </a:rPr>
              <a:t> believes in a healthy balance between work and their personal life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This generation </a:t>
            </a:r>
            <a:r>
              <a:rPr lang="en-US" dirty="0">
                <a:solidFill>
                  <a:srgbClr val="000000"/>
                </a:solidFill>
                <a:ea typeface="Calibri"/>
                <a:cs typeface="Calibri"/>
              </a:rPr>
              <a:t>will be the first ones to take advantage of technology and incorporate it into their work</a:t>
            </a:r>
            <a:endParaRPr lang="en-US" dirty="0">
              <a:solidFill>
                <a:srgbClr val="000000"/>
              </a:solidFill>
              <a:ea typeface="Times New Roman"/>
              <a:cs typeface="Times New Roman"/>
            </a:endParaRPr>
          </a:p>
        </p:txBody>
      </p:sp>
    </p:spTree>
    <p:extLst>
      <p:ext uri="{BB962C8B-B14F-4D97-AF65-F5344CB8AC3E}">
        <p14:creationId xmlns:p14="http://schemas.microsoft.com/office/powerpoint/2010/main" val="41579431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a:t>
            </a:r>
            <a:r>
              <a:rPr lang="en-US" noProof="0" smtClean="0"/>
              <a:t>Five: </a:t>
            </a:r>
            <a:r>
              <a:rPr lang="en-US" noProof="0"/>
              <a:t>Review Questions</a:t>
            </a:r>
            <a:endParaRPr lang="en-US" noProof="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In which time period was Generation X born?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Between 1980 and 1990</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Between 1965 and 1980</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Between 1946 and 1964</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222222"/>
                </a:solidFill>
                <a:ea typeface="Times New Roman"/>
                <a:cs typeface="Times New Roman"/>
              </a:rPr>
              <a:t>Between 1918 and 1946</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Why were many Generation Xers placed in daycare during their childhood?</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happened due to the evolution of technology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happened because Generation Xers were likely to come from two-income or single-family homes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This happened as women entered the workplace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More families could afford daycare due to the boom in the economy</a:t>
            </a:r>
          </a:p>
          <a:p>
            <a:endParaRPr lang="en-US" dirty="0" smtClean="0"/>
          </a:p>
        </p:txBody>
      </p:sp>
    </p:spTree>
    <p:extLst>
      <p:ext uri="{BB962C8B-B14F-4D97-AF65-F5344CB8AC3E}">
        <p14:creationId xmlns:p14="http://schemas.microsoft.com/office/powerpoint/2010/main" val="19503484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dirty="0" smtClean="0"/>
              <a:t>What Defines A Generation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903635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a:t>
            </a:r>
            <a:r>
              <a:rPr lang="en-US" noProof="0" smtClean="0"/>
              <a:t>Five: </a:t>
            </a:r>
            <a:r>
              <a:rPr lang="en-US" noProof="0"/>
              <a:t>Review Questions</a:t>
            </a:r>
            <a:endParaRPr lang="en-US" noProof="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What is a true statement about the background of the Generation Xers?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Generation Xers represents a departure from the traditional movement towards changes in society, beliefs, and attitudes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They are the generation right before the baby boom of the post war era</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Generation Xers grew up in suburbs </a:t>
            </a:r>
            <a:r>
              <a:rPr lang="en-US" dirty="0">
                <a:solidFill>
                  <a:srgbClr val="000000"/>
                </a:solidFill>
                <a:ea typeface="Calibri"/>
                <a:cs typeface="Calibri"/>
              </a:rPr>
              <a:t>and experienced a similar experience in education and upbringing</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Calibri"/>
                <a:cs typeface="Calibri"/>
              </a:rPr>
              <a:t>They have seen the evolution of technology and understand its origins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does this generation’s independent and self-sufficient nature enable them to do?</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more readily in groups in the workplace</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Value face-to-face interaction more than previous generations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Change jobs more frequently than the previous generations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Question authority more often in the workplace</a:t>
            </a:r>
          </a:p>
          <a:p>
            <a:endParaRPr lang="en-US" dirty="0" smtClean="0"/>
          </a:p>
        </p:txBody>
      </p:sp>
    </p:spTree>
    <p:extLst>
      <p:ext uri="{BB962C8B-B14F-4D97-AF65-F5344CB8AC3E}">
        <p14:creationId xmlns:p14="http://schemas.microsoft.com/office/powerpoint/2010/main" val="393117671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a:t>
            </a:r>
            <a:r>
              <a:rPr lang="en-US" noProof="0" smtClean="0"/>
              <a:t>Five: </a:t>
            </a:r>
            <a:r>
              <a:rPr lang="en-US" noProof="0"/>
              <a:t>Review Questions</a:t>
            </a:r>
            <a:endParaRPr lang="en-US" noProof="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What percentage of Generation X attended college?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More than 25%</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More than 50%</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More than 75%</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100%</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Why are Generation Xers more likely to want to try new things?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Because they are more likely to be submissive and listen to authority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of their technological experience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Because they are disciplined and mirror their parents’ work ethics</a:t>
            </a:r>
          </a:p>
          <a:p>
            <a:pPr marL="684213" lvl="0">
              <a:lnSpc>
                <a:spcPct val="115000"/>
              </a:lnSpc>
              <a:spcBef>
                <a:spcPts val="0"/>
              </a:spcBef>
              <a:spcAft>
                <a:spcPts val="1200"/>
              </a:spcAft>
              <a:buFont typeface="+mj-lt"/>
              <a:buAutoNum type="alphaLcParenR"/>
            </a:pPr>
            <a:r>
              <a:rPr lang="en-US" dirty="0">
                <a:solidFill>
                  <a:srgbClr val="FF0000"/>
                </a:solidFill>
                <a:ea typeface="Calibri"/>
                <a:cs typeface="Calibri"/>
              </a:rPr>
              <a:t>Because of their background growing up in two-income and single-parent </a:t>
            </a:r>
            <a:r>
              <a:rPr lang="en-US" dirty="0" smtClean="0">
                <a:solidFill>
                  <a:srgbClr val="FF0000"/>
                </a:solidFill>
                <a:ea typeface="Calibri"/>
                <a:cs typeface="Calibri"/>
              </a:rPr>
              <a:t>homes</a:t>
            </a:r>
            <a:endParaRPr lang="en-US" dirty="0" smtClean="0"/>
          </a:p>
        </p:txBody>
      </p:sp>
    </p:spTree>
    <p:extLst>
      <p:ext uri="{BB962C8B-B14F-4D97-AF65-F5344CB8AC3E}">
        <p14:creationId xmlns:p14="http://schemas.microsoft.com/office/powerpoint/2010/main" val="146128224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a:t>
            </a:r>
            <a:r>
              <a:rPr lang="en-US" noProof="0" smtClean="0"/>
              <a:t>Five: </a:t>
            </a:r>
            <a:r>
              <a:rPr lang="en-US" noProof="0"/>
              <a:t>Review Questions</a:t>
            </a:r>
            <a:endParaRPr lang="en-US" noProof="0" smtClean="0"/>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not a characteristic of a Generation X?</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This generation is more ethnically diverse and is better educated over their previous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This generation tolerant of other lifestyles and accept this as part of the change in their environment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Generation X’s perspective allows them to foster a more accepting environment at work</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Generation X believes in less </a:t>
            </a:r>
            <a:r>
              <a:rPr lang="en-US" dirty="0">
                <a:solidFill>
                  <a:srgbClr val="FF0000"/>
                </a:solidFill>
                <a:ea typeface="Calibri"/>
                <a:cs typeface="Calibri"/>
              </a:rPr>
              <a:t>balance between their work and home life than the previous generation</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In which work environment will the typical Generation Xer thrive?</a:t>
            </a:r>
          </a:p>
          <a:p>
            <a:pPr marL="684213" lvl="0">
              <a:lnSpc>
                <a:spcPct val="115000"/>
              </a:lnSpc>
              <a:spcBef>
                <a:spcPts val="0"/>
              </a:spcBef>
              <a:spcAft>
                <a:spcPts val="0"/>
              </a:spcAft>
              <a:buFont typeface="+mj-lt"/>
              <a:buAutoNum type="alphaLcParenR"/>
            </a:pPr>
            <a:r>
              <a:rPr lang="en-US" dirty="0" smtClean="0">
                <a:solidFill>
                  <a:srgbClr val="000000"/>
                </a:solidFill>
                <a:ea typeface="Times New Roman"/>
                <a:cs typeface="Times New Roman"/>
              </a:rPr>
              <a:t>A work environment where there is a fixed work schedule</a:t>
            </a:r>
          </a:p>
          <a:p>
            <a:pPr marL="684213" lvl="0">
              <a:lnSpc>
                <a:spcPct val="115000"/>
              </a:lnSpc>
              <a:spcBef>
                <a:spcPts val="0"/>
              </a:spcBef>
              <a:spcAft>
                <a:spcPts val="0"/>
              </a:spcAft>
              <a:buFont typeface="+mj-lt"/>
              <a:buAutoNum type="alphaLcParenR"/>
            </a:pPr>
            <a:r>
              <a:rPr lang="en-US" dirty="0" smtClean="0">
                <a:solidFill>
                  <a:srgbClr val="000000"/>
                </a:solidFill>
                <a:ea typeface="Times New Roman"/>
                <a:cs typeface="Times New Roman"/>
              </a:rPr>
              <a:t>A work environment where they can be micro-managed by their superiors</a:t>
            </a:r>
          </a:p>
          <a:p>
            <a:pPr marL="684213" lvl="0">
              <a:lnSpc>
                <a:spcPct val="115000"/>
              </a:lnSpc>
              <a:spcBef>
                <a:spcPts val="0"/>
              </a:spcBef>
              <a:spcAft>
                <a:spcPts val="0"/>
              </a:spcAft>
              <a:buFont typeface="+mj-lt"/>
              <a:buAutoNum type="alphaLcParenR"/>
            </a:pPr>
            <a:r>
              <a:rPr lang="en-US" dirty="0" smtClean="0">
                <a:solidFill>
                  <a:srgbClr val="FF0000"/>
                </a:solidFill>
                <a:ea typeface="Times New Roman"/>
                <a:cs typeface="Times New Roman"/>
              </a:rPr>
              <a:t>A work environment </a:t>
            </a:r>
            <a:r>
              <a:rPr lang="en-US" dirty="0" smtClean="0">
                <a:solidFill>
                  <a:srgbClr val="FF0000"/>
                </a:solidFill>
                <a:ea typeface="Calibri"/>
                <a:cs typeface="Calibri"/>
              </a:rPr>
              <a:t>where management allows them to complete their tasks without too much supervision</a:t>
            </a:r>
            <a:endParaRPr lang="en-US" dirty="0" smtClean="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smtClean="0">
                <a:solidFill>
                  <a:srgbClr val="000000"/>
                </a:solidFill>
                <a:ea typeface="Times New Roman"/>
                <a:cs typeface="Times New Roman"/>
              </a:rPr>
              <a:t>A work environment where they can be supervised and take advantage of face-to-face interaction</a:t>
            </a:r>
          </a:p>
          <a:p>
            <a:endParaRPr lang="en-US" dirty="0" smtClean="0"/>
          </a:p>
        </p:txBody>
      </p:sp>
    </p:spTree>
    <p:extLst>
      <p:ext uri="{BB962C8B-B14F-4D97-AF65-F5344CB8AC3E}">
        <p14:creationId xmlns:p14="http://schemas.microsoft.com/office/powerpoint/2010/main" val="345409619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a:t>Module </a:t>
            </a:r>
            <a:r>
              <a:rPr lang="en-US" noProof="0" smtClean="0"/>
              <a:t>Five: </a:t>
            </a:r>
            <a:r>
              <a:rPr lang="en-US" noProof="0"/>
              <a:t>Review Questions</a:t>
            </a:r>
            <a:endParaRPr lang="en-US" noProof="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Which of these choices describes a Generation Xer’s work style?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More committed to their jobs than other generations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Retirement-focused</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Tendency to be a workaholic</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Key drivers of change</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of these statements is not true of a Generation Xer’s work style?</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This generation defines themselves by career and profession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adapts </a:t>
            </a:r>
            <a:r>
              <a:rPr lang="en-US" dirty="0">
                <a:solidFill>
                  <a:srgbClr val="000000"/>
                </a:solidFill>
                <a:ea typeface="Calibri"/>
                <a:cs typeface="Calibri"/>
              </a:rPr>
              <a:t>well to change in their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a:t>
            </a:r>
            <a:r>
              <a:rPr lang="en-US" dirty="0">
                <a:solidFill>
                  <a:srgbClr val="000000"/>
                </a:solidFill>
                <a:ea typeface="Calibri"/>
                <a:cs typeface="Calibri"/>
              </a:rPr>
              <a:t> believes in a healthy balance between work and their personal life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This generation </a:t>
            </a:r>
            <a:r>
              <a:rPr lang="en-US" dirty="0">
                <a:solidFill>
                  <a:srgbClr val="000000"/>
                </a:solidFill>
                <a:ea typeface="Calibri"/>
                <a:cs typeface="Calibri"/>
              </a:rPr>
              <a:t>will be the first ones to take advantage of technology and incorporate it into their work</a:t>
            </a:r>
            <a:endParaRPr lang="en-US" dirty="0">
              <a:solidFill>
                <a:srgbClr val="000000"/>
              </a:solidFill>
              <a:ea typeface="Times New Roman"/>
              <a:cs typeface="Times New Roman"/>
            </a:endParaRPr>
          </a:p>
        </p:txBody>
      </p:sp>
    </p:spTree>
    <p:extLst>
      <p:ext uri="{BB962C8B-B14F-4D97-AF65-F5344CB8AC3E}">
        <p14:creationId xmlns:p14="http://schemas.microsoft.com/office/powerpoint/2010/main" val="322831611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fontScale="90000"/>
          </a:bodyPr>
          <a:lstStyle/>
          <a:p>
            <a:pPr>
              <a:defRPr/>
            </a:pPr>
            <a:r>
              <a:rPr lang="en-US" dirty="0" smtClean="0"/>
              <a:t>Module Six: Generation Y</a:t>
            </a:r>
          </a:p>
        </p:txBody>
      </p:sp>
      <p:sp>
        <p:nvSpPr>
          <p:cNvPr id="23555" name="Content Placeholder 3"/>
          <p:cNvSpPr>
            <a:spLocks noGrp="1"/>
          </p:cNvSpPr>
          <p:nvPr>
            <p:ph idx="1"/>
          </p:nvPr>
        </p:nvSpPr>
        <p:spPr>
          <a:xfrm>
            <a:off x="457200" y="1998663"/>
            <a:ext cx="6400800" cy="4525962"/>
          </a:xfrm>
        </p:spPr>
        <p:txBody>
          <a:bodyPr/>
          <a:lstStyle/>
          <a:p>
            <a:pPr marL="0" indent="0"/>
            <a:r>
              <a:rPr lang="en-US" dirty="0" smtClean="0"/>
              <a:t>This group was born between 1979 and 1994.  </a:t>
            </a:r>
          </a:p>
          <a:p>
            <a:pPr marL="0" indent="0"/>
            <a:r>
              <a:rPr lang="en-US" dirty="0" smtClean="0"/>
              <a:t>This module will teach you the background, characters and working style of Generation Y.  </a:t>
            </a:r>
          </a:p>
        </p:txBody>
      </p:sp>
      <p:sp>
        <p:nvSpPr>
          <p:cNvPr id="23556" name="Text Placeholder 4"/>
          <p:cNvSpPr>
            <a:spLocks noGrp="1"/>
          </p:cNvSpPr>
          <p:nvPr>
            <p:ph type="body" sz="quarter" idx="4294967295"/>
          </p:nvPr>
        </p:nvSpPr>
        <p:spPr>
          <a:xfrm>
            <a:off x="7391400" y="381000"/>
            <a:ext cx="1752600" cy="4272136"/>
          </a:xfrm>
          <a:ln>
            <a:miter lim="800000"/>
            <a:headEnd/>
            <a:tailEnd/>
          </a:ln>
        </p:spPr>
        <p:txBody>
          <a:bodyPr/>
          <a:lstStyle/>
          <a:p>
            <a:pPr marL="0" marR="0">
              <a:lnSpc>
                <a:spcPct val="115000"/>
              </a:lnSpc>
              <a:spcBef>
                <a:spcPts val="0"/>
              </a:spcBef>
              <a:spcAft>
                <a:spcPts val="1000"/>
              </a:spcAft>
            </a:pPr>
            <a:r>
              <a:rPr lang="en-US" sz="1600" i="1" dirty="0" smtClean="0">
                <a:effectLst/>
                <a:latin typeface="Cambria"/>
                <a:ea typeface="Times New Roman"/>
                <a:cs typeface="Times New Roman"/>
              </a:rPr>
              <a:t>Nothing so dates a man as to decry the younger generation.</a:t>
            </a:r>
            <a:endParaRPr lang="en-US" sz="1200" dirty="0">
              <a:ea typeface="Times New Roman"/>
              <a:cs typeface="Times New Roman"/>
            </a:endParaRPr>
          </a:p>
          <a:p>
            <a:pPr marL="0" marR="0" algn="ctr">
              <a:lnSpc>
                <a:spcPct val="115000"/>
              </a:lnSpc>
              <a:spcBef>
                <a:spcPts val="0"/>
              </a:spcBef>
              <a:spcAft>
                <a:spcPts val="1000"/>
              </a:spcAft>
            </a:pPr>
            <a:r>
              <a:rPr lang="en-US" sz="1600" b="1" i="1" dirty="0" smtClean="0">
                <a:effectLst/>
                <a:latin typeface="Cambria"/>
                <a:ea typeface="Times New Roman"/>
                <a:cs typeface="Times New Roman"/>
              </a:rPr>
              <a:t>Adlai E. Stevenson</a:t>
            </a:r>
            <a:endParaRPr lang="en-US" sz="1200" dirty="0">
              <a:ea typeface="Times New Roman"/>
              <a:cs typeface="Times New Roman"/>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p:cNvSpPr>
            <a:spLocks noGrp="1"/>
          </p:cNvSpPr>
          <p:nvPr>
            <p:ph type="title"/>
          </p:nvPr>
        </p:nvSpPr>
        <p:spPr/>
        <p:txBody>
          <a:bodyPr/>
          <a:lstStyle/>
          <a:p>
            <a:r>
              <a:rPr lang="en-US" dirty="0" smtClean="0"/>
              <a:t>Their Background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429083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smtClean="0"/>
              <a:t>Their Characters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913753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smtClean="0"/>
              <a:t>Their Working Style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914528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279052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8287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a:t>
            </a:r>
            <a:r>
              <a:rPr lang="en-US" noProof="0" smtClean="0"/>
              <a:t>Six: </a:t>
            </a:r>
            <a:r>
              <a:rPr lang="en-US" noProof="0"/>
              <a:t>Review Questions</a:t>
            </a:r>
            <a:endParaRPr lang="en-US" noProof="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In which time period was Generation Y born?</a:t>
            </a:r>
          </a:p>
          <a:p>
            <a:pPr marL="682625" lvl="0" indent="-341313">
              <a:lnSpc>
                <a:spcPct val="115000"/>
              </a:lnSpc>
              <a:spcBef>
                <a:spcPts val="0"/>
              </a:spcBef>
              <a:spcAft>
                <a:spcPts val="0"/>
              </a:spcAft>
              <a:buFont typeface="+mj-lt"/>
              <a:buAutoNum type="alphaLcParenR"/>
            </a:pPr>
            <a:r>
              <a:rPr lang="en-US" dirty="0">
                <a:ea typeface="Times New Roman"/>
                <a:cs typeface="Times New Roman"/>
              </a:rPr>
              <a:t>Between the late 1970’s through the 1990’s</a:t>
            </a:r>
          </a:p>
          <a:p>
            <a:pPr marL="682625" lvl="0" indent="-341313">
              <a:lnSpc>
                <a:spcPct val="115000"/>
              </a:lnSpc>
              <a:spcBef>
                <a:spcPts val="0"/>
              </a:spcBef>
              <a:spcAft>
                <a:spcPts val="0"/>
              </a:spcAft>
              <a:buFont typeface="+mj-lt"/>
              <a:buAutoNum type="alphaLcParenR"/>
            </a:pPr>
            <a:r>
              <a:rPr lang="en-US" dirty="0">
                <a:ea typeface="Times New Roman"/>
                <a:cs typeface="Times New Roman"/>
              </a:rPr>
              <a:t>Between the late 1960’s through the 1990’s</a:t>
            </a:r>
          </a:p>
          <a:p>
            <a:pPr marL="682625" lvl="0" indent="-341313">
              <a:lnSpc>
                <a:spcPct val="115000"/>
              </a:lnSpc>
              <a:spcBef>
                <a:spcPts val="0"/>
              </a:spcBef>
              <a:spcAft>
                <a:spcPts val="0"/>
              </a:spcAft>
              <a:buFont typeface="+mj-lt"/>
              <a:buAutoNum type="alphaLcParenR"/>
            </a:pPr>
            <a:r>
              <a:rPr lang="en-US" dirty="0">
                <a:ea typeface="Calibri"/>
                <a:cs typeface="Calibri"/>
              </a:rPr>
              <a:t>Between the 1940’s through the 1960’s</a:t>
            </a:r>
            <a:endParaRPr lang="en-US" dirty="0">
              <a:ea typeface="Times New Roman"/>
              <a:cs typeface="Times New Roman"/>
            </a:endParaRPr>
          </a:p>
          <a:p>
            <a:pPr marL="682625" lvl="0" indent="-341313">
              <a:lnSpc>
                <a:spcPct val="115000"/>
              </a:lnSpc>
              <a:spcBef>
                <a:spcPts val="0"/>
              </a:spcBef>
              <a:spcAft>
                <a:spcPts val="1200"/>
              </a:spcAft>
              <a:buFont typeface="+mj-lt"/>
              <a:buAutoNum type="alphaLcParenR"/>
            </a:pPr>
            <a:r>
              <a:rPr lang="en-US" dirty="0">
                <a:ea typeface="Times New Roman"/>
                <a:cs typeface="Times New Roman"/>
              </a:rPr>
              <a:t>Between the 1990’s through the early 2000’s</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is the result of Generation Y having technology as a normal part of life?</a:t>
            </a:r>
          </a:p>
          <a:p>
            <a:pPr marL="682625" lvl="0" indent="-341313">
              <a:lnSpc>
                <a:spcPct val="115000"/>
              </a:lnSpc>
              <a:spcBef>
                <a:spcPts val="0"/>
              </a:spcBef>
              <a:spcAft>
                <a:spcPts val="0"/>
              </a:spcAft>
              <a:buFont typeface="+mj-lt"/>
              <a:buAutoNum type="alphaLcParenR"/>
            </a:pPr>
            <a:r>
              <a:rPr lang="en-US" dirty="0">
                <a:ea typeface="Times New Roman"/>
                <a:cs typeface="Times New Roman"/>
              </a:rPr>
              <a:t>They </a:t>
            </a:r>
            <a:r>
              <a:rPr lang="en-US" dirty="0">
                <a:ea typeface="Calibri"/>
                <a:cs typeface="Calibri"/>
              </a:rPr>
              <a:t>do not know what it is to be without a computer, cell phone or any other electronic device</a:t>
            </a:r>
            <a:endParaRPr lang="en-US" dirty="0">
              <a:ea typeface="Times New Roman"/>
              <a:cs typeface="Times New Roman"/>
            </a:endParaRPr>
          </a:p>
          <a:p>
            <a:pPr marL="682625" lvl="0" indent="-341313">
              <a:lnSpc>
                <a:spcPct val="115000"/>
              </a:lnSpc>
              <a:spcBef>
                <a:spcPts val="0"/>
              </a:spcBef>
              <a:spcAft>
                <a:spcPts val="0"/>
              </a:spcAft>
              <a:buFont typeface="+mj-lt"/>
              <a:buAutoNum type="alphaLcParenR"/>
            </a:pPr>
            <a:r>
              <a:rPr lang="en-US" dirty="0">
                <a:ea typeface="Times New Roman"/>
                <a:cs typeface="Times New Roman"/>
              </a:rPr>
              <a:t>They are more likely to be “put off” by face-to-face interaction</a:t>
            </a:r>
          </a:p>
          <a:p>
            <a:pPr marL="682625" lvl="0" indent="-341313">
              <a:lnSpc>
                <a:spcPct val="115000"/>
              </a:lnSpc>
              <a:spcBef>
                <a:spcPts val="0"/>
              </a:spcBef>
              <a:spcAft>
                <a:spcPts val="0"/>
              </a:spcAft>
              <a:buFont typeface="+mj-lt"/>
              <a:buAutoNum type="alphaLcParenR"/>
            </a:pPr>
            <a:r>
              <a:rPr lang="en-US" dirty="0">
                <a:ea typeface="Times New Roman"/>
                <a:cs typeface="Times New Roman"/>
              </a:rPr>
              <a:t>They thrive in a micro-managed, supervised workplace</a:t>
            </a:r>
          </a:p>
          <a:p>
            <a:pPr marL="682625" lvl="0" indent="-341313">
              <a:lnSpc>
                <a:spcPct val="115000"/>
              </a:lnSpc>
              <a:spcBef>
                <a:spcPts val="0"/>
              </a:spcBef>
              <a:spcAft>
                <a:spcPts val="1200"/>
              </a:spcAft>
              <a:buFont typeface="+mj-lt"/>
              <a:buAutoNum type="alphaLcParenR"/>
            </a:pPr>
            <a:r>
              <a:rPr lang="en-US" dirty="0">
                <a:ea typeface="Times New Roman"/>
                <a:cs typeface="Times New Roman"/>
              </a:rPr>
              <a:t>They crave the face-to-face interaction they did not experience growing up</a:t>
            </a:r>
          </a:p>
          <a:p>
            <a:endParaRPr lang="en-US" dirty="0" smtClean="0"/>
          </a:p>
        </p:txBody>
      </p:sp>
    </p:spTree>
    <p:extLst>
      <p:ext uri="{BB962C8B-B14F-4D97-AF65-F5344CB8AC3E}">
        <p14:creationId xmlns:p14="http://schemas.microsoft.com/office/powerpoint/2010/main" val="3025276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fontScale="90000"/>
          </a:bodyPr>
          <a:lstStyle/>
          <a:p>
            <a:pPr>
              <a:defRPr/>
            </a:pPr>
            <a:r>
              <a:rPr lang="en-US" dirty="0" smtClean="0"/>
              <a:t>What This Means In Our Workplace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941327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a:t>
            </a:r>
            <a:r>
              <a:rPr lang="en-US" noProof="0" smtClean="0"/>
              <a:t>Six: </a:t>
            </a:r>
            <a:r>
              <a:rPr lang="en-US" noProof="0"/>
              <a:t>Review Questions</a:t>
            </a:r>
            <a:endParaRPr lang="en-US" noProof="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What is a true statement about the background of Generation Y?</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military influenced their way of life since war was a great part of their cultural event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This generation was exposed to more group interactions through playgroups, team sports and other group activities than the previous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This generation </a:t>
            </a:r>
            <a:r>
              <a:rPr lang="en-US" dirty="0">
                <a:ea typeface="Calibri"/>
                <a:cs typeface="Calibri"/>
              </a:rPr>
              <a:t>grew up mostly in suburbs and experienced a similar experience in education and upbringing</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Calibri"/>
                <a:cs typeface="Calibri"/>
              </a:rPr>
              <a:t>They are the generation right after the decline of the baby boom of the post war era</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h</a:t>
            </a:r>
            <a:r>
              <a:rPr lang="en-US" dirty="0">
                <a:ea typeface="Calibri"/>
                <a:cs typeface="Times New Roman"/>
              </a:rPr>
              <a:t>as made this generation expect things to be done faster and better?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More education and exposure to alternative lifestyles</a:t>
            </a:r>
          </a:p>
          <a:p>
            <a:pPr marL="684213" lvl="0">
              <a:lnSpc>
                <a:spcPct val="115000"/>
              </a:lnSpc>
              <a:spcBef>
                <a:spcPts val="0"/>
              </a:spcBef>
              <a:spcAft>
                <a:spcPts val="0"/>
              </a:spcAft>
              <a:buFont typeface="+mj-lt"/>
              <a:buAutoNum type="alphaLcParenR"/>
            </a:pPr>
            <a:r>
              <a:rPr lang="en-US" dirty="0">
                <a:ea typeface="Calibri"/>
                <a:cs typeface="Calibri"/>
              </a:rPr>
              <a:t>The speed of technology and information coupled with rapid delivery systems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Traditionalist values and “can-do” attitude</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More group interactions</a:t>
            </a:r>
          </a:p>
          <a:p>
            <a:endParaRPr lang="en-US" dirty="0" smtClean="0"/>
          </a:p>
        </p:txBody>
      </p:sp>
    </p:spTree>
    <p:extLst>
      <p:ext uri="{BB962C8B-B14F-4D97-AF65-F5344CB8AC3E}">
        <p14:creationId xmlns:p14="http://schemas.microsoft.com/office/powerpoint/2010/main" val="56964519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a:t>
            </a:r>
            <a:r>
              <a:rPr lang="en-US" noProof="0" smtClean="0"/>
              <a:t>Six: </a:t>
            </a:r>
            <a:r>
              <a:rPr lang="en-US" noProof="0"/>
              <a:t>Review Questions</a:t>
            </a:r>
            <a:endParaRPr lang="en-US" noProof="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How is Generation Y prone to communicate at work?</a:t>
            </a:r>
          </a:p>
          <a:p>
            <a:pPr marL="684213" lvl="0">
              <a:lnSpc>
                <a:spcPct val="115000"/>
              </a:lnSpc>
              <a:spcBef>
                <a:spcPts val="0"/>
              </a:spcBef>
              <a:spcAft>
                <a:spcPts val="0"/>
              </a:spcAft>
              <a:buFont typeface="+mj-lt"/>
              <a:buAutoNum type="alphaLcParenR"/>
            </a:pPr>
            <a:r>
              <a:rPr lang="en-US" dirty="0">
                <a:ea typeface="Times New Roman"/>
                <a:cs typeface="Times New Roman"/>
              </a:rPr>
              <a:t>Electronic devices</a:t>
            </a:r>
          </a:p>
          <a:p>
            <a:pPr marL="684213" lvl="0">
              <a:lnSpc>
                <a:spcPct val="115000"/>
              </a:lnSpc>
              <a:spcBef>
                <a:spcPts val="0"/>
              </a:spcBef>
              <a:spcAft>
                <a:spcPts val="0"/>
              </a:spcAft>
              <a:buFont typeface="+mj-lt"/>
              <a:buAutoNum type="alphaLcParenR"/>
            </a:pPr>
            <a:r>
              <a:rPr lang="en-US" dirty="0">
                <a:ea typeface="Times New Roman"/>
                <a:cs typeface="Times New Roman"/>
              </a:rPr>
              <a:t>Face to Face Interaction</a:t>
            </a:r>
          </a:p>
          <a:p>
            <a:pPr marL="684213" lvl="0">
              <a:lnSpc>
                <a:spcPct val="115000"/>
              </a:lnSpc>
              <a:spcBef>
                <a:spcPts val="0"/>
              </a:spcBef>
              <a:spcAft>
                <a:spcPts val="0"/>
              </a:spcAft>
              <a:buFont typeface="+mj-lt"/>
              <a:buAutoNum type="alphaLcParenR"/>
            </a:pPr>
            <a:r>
              <a:rPr lang="en-US" dirty="0">
                <a:ea typeface="Times New Roman"/>
                <a:cs typeface="Times New Roman"/>
              </a:rPr>
              <a:t>One-on-one conversation</a:t>
            </a:r>
          </a:p>
          <a:p>
            <a:pPr marL="684213" lvl="0">
              <a:lnSpc>
                <a:spcPct val="115000"/>
              </a:lnSpc>
              <a:spcBef>
                <a:spcPts val="0"/>
              </a:spcBef>
              <a:spcAft>
                <a:spcPts val="1200"/>
              </a:spcAft>
              <a:buFont typeface="+mj-lt"/>
              <a:buAutoNum type="alphaLcParenR"/>
            </a:pPr>
            <a:r>
              <a:rPr lang="en-US" dirty="0">
                <a:ea typeface="Times New Roman"/>
                <a:cs typeface="Times New Roman"/>
              </a:rPr>
              <a:t>Group meetings</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Which statement is true of the work style of Generation Y?</a:t>
            </a:r>
          </a:p>
          <a:p>
            <a:pPr marL="684213" lvl="0">
              <a:lnSpc>
                <a:spcPct val="115000"/>
              </a:lnSpc>
              <a:spcBef>
                <a:spcPts val="0"/>
              </a:spcBef>
              <a:spcAft>
                <a:spcPts val="0"/>
              </a:spcAft>
              <a:buFont typeface="+mj-lt"/>
              <a:buAutoNum type="alphaLcParenR"/>
            </a:pPr>
            <a:r>
              <a:rPr lang="en-US" dirty="0">
                <a:ea typeface="Calibri"/>
                <a:cs typeface="Calibri"/>
              </a:rPr>
              <a:t>Generation Y is work-centric and career-focused</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Generation Y works well in an autonomous environment</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Generation Y would rather speed up the process than wait for a co-worker to catch up</a:t>
            </a:r>
          </a:p>
          <a:p>
            <a:pPr marL="684213" lvl="0">
              <a:lnSpc>
                <a:spcPct val="115000"/>
              </a:lnSpc>
              <a:spcBef>
                <a:spcPts val="0"/>
              </a:spcBef>
              <a:spcAft>
                <a:spcPts val="1200"/>
              </a:spcAft>
              <a:buFont typeface="+mj-lt"/>
              <a:buAutoNum type="alphaLcParenR"/>
            </a:pPr>
            <a:r>
              <a:rPr lang="en-US" dirty="0">
                <a:ea typeface="Calibri"/>
                <a:cs typeface="Calibri"/>
              </a:rPr>
              <a:t>Generation Y is willing to take less pay for the benefit of work and life balance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16801023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a:t>
            </a:r>
            <a:r>
              <a:rPr lang="en-US" noProof="0" smtClean="0"/>
              <a:t>Six: </a:t>
            </a:r>
            <a:r>
              <a:rPr lang="en-US" noProof="0"/>
              <a:t>Review Questions</a:t>
            </a:r>
            <a:endParaRPr lang="en-US" noProof="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not a characteristic of a Generation Y?</a:t>
            </a:r>
          </a:p>
          <a:p>
            <a:pPr marL="684213" lvl="0">
              <a:lnSpc>
                <a:spcPct val="115000"/>
              </a:lnSpc>
              <a:spcBef>
                <a:spcPts val="0"/>
              </a:spcBef>
              <a:spcAft>
                <a:spcPts val="0"/>
              </a:spcAft>
              <a:buFont typeface="+mj-lt"/>
              <a:buAutoNum type="alphaLcParenR"/>
            </a:pPr>
            <a:r>
              <a:rPr lang="en-US" dirty="0">
                <a:ea typeface="Calibri"/>
                <a:cs typeface="Calibri"/>
              </a:rPr>
              <a:t>This generation is more ethnically diverse and is better educated over their previous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This generation tolerant of other lifestyles and accept this as part of the change in their environment</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Generation Y’s perspective allows them to foster a more accepting environment at work</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Generation Y believes in less </a:t>
            </a:r>
            <a:r>
              <a:rPr lang="en-US" dirty="0">
                <a:ea typeface="Calibri"/>
                <a:cs typeface="Calibri"/>
              </a:rPr>
              <a:t>balance between their work and home life than the previous generation</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does Generation Y typically require at work?</a:t>
            </a:r>
          </a:p>
          <a:p>
            <a:pPr marL="684213" lvl="0">
              <a:lnSpc>
                <a:spcPct val="115000"/>
              </a:lnSpc>
              <a:spcBef>
                <a:spcPts val="0"/>
              </a:spcBef>
              <a:spcAft>
                <a:spcPts val="0"/>
              </a:spcAft>
              <a:buFont typeface="+mj-lt"/>
              <a:buAutoNum type="alphaLcParenR"/>
            </a:pPr>
            <a:r>
              <a:rPr lang="en-US" dirty="0">
                <a:ea typeface="Times New Roman"/>
                <a:cs typeface="Times New Roman"/>
              </a:rPr>
              <a:t>A work environment where there is a fixed work schedule</a:t>
            </a:r>
          </a:p>
          <a:p>
            <a:pPr marL="684213" lvl="0">
              <a:lnSpc>
                <a:spcPct val="115000"/>
              </a:lnSpc>
              <a:spcBef>
                <a:spcPts val="0"/>
              </a:spcBef>
              <a:spcAft>
                <a:spcPts val="0"/>
              </a:spcAft>
              <a:buFont typeface="+mj-lt"/>
              <a:buAutoNum type="alphaLcParenR"/>
            </a:pPr>
            <a:r>
              <a:rPr lang="en-US" dirty="0">
                <a:ea typeface="Times New Roman"/>
                <a:cs typeface="Times New Roman"/>
              </a:rPr>
              <a:t>A work environment that allows them to complete tasks without supervision</a:t>
            </a:r>
          </a:p>
          <a:p>
            <a:pPr marL="684213" lvl="0">
              <a:lnSpc>
                <a:spcPct val="115000"/>
              </a:lnSpc>
              <a:spcBef>
                <a:spcPts val="0"/>
              </a:spcBef>
              <a:spcAft>
                <a:spcPts val="0"/>
              </a:spcAft>
              <a:buFont typeface="+mj-lt"/>
              <a:buAutoNum type="alphaLcParenR"/>
            </a:pPr>
            <a:r>
              <a:rPr lang="en-US" dirty="0">
                <a:ea typeface="Times New Roman"/>
                <a:cs typeface="Times New Roman"/>
              </a:rPr>
              <a:t>A work environment where there is </a:t>
            </a:r>
            <a:r>
              <a:rPr lang="en-US" dirty="0">
                <a:ea typeface="Calibri"/>
                <a:cs typeface="Calibri"/>
              </a:rPr>
              <a:t>recognition and praise for their work</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A work environment where there is less technology</a:t>
            </a:r>
          </a:p>
          <a:p>
            <a:endParaRPr lang="en-US" dirty="0" smtClean="0"/>
          </a:p>
        </p:txBody>
      </p:sp>
    </p:spTree>
    <p:extLst>
      <p:ext uri="{BB962C8B-B14F-4D97-AF65-F5344CB8AC3E}">
        <p14:creationId xmlns:p14="http://schemas.microsoft.com/office/powerpoint/2010/main" val="354925466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a:t>
            </a:r>
            <a:r>
              <a:rPr lang="en-US" noProof="0" smtClean="0"/>
              <a:t>Six: </a:t>
            </a:r>
            <a:r>
              <a:rPr lang="en-US" noProof="0"/>
              <a:t>Review Questions</a:t>
            </a:r>
            <a:endParaRPr lang="en-US" noProof="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How is Ge</a:t>
            </a:r>
            <a:r>
              <a:rPr lang="en-US" dirty="0">
                <a:ea typeface="Calibri"/>
                <a:cs typeface="Times New Roman"/>
              </a:rPr>
              <a:t>neration Y’s working style is vastly different from those of the previous generation? </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They are motivated by benefits that give them the ability to have flexible schedules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They are more committed to work than other generations</a:t>
            </a:r>
          </a:p>
          <a:p>
            <a:pPr marL="684213" lvl="0">
              <a:lnSpc>
                <a:spcPct val="115000"/>
              </a:lnSpc>
              <a:spcBef>
                <a:spcPts val="0"/>
              </a:spcBef>
              <a:spcAft>
                <a:spcPts val="0"/>
              </a:spcAft>
              <a:buFont typeface="+mj-lt"/>
              <a:buAutoNum type="alphaLcParenR"/>
            </a:pPr>
            <a:r>
              <a:rPr lang="en-US" dirty="0">
                <a:ea typeface="Times New Roman"/>
                <a:cs typeface="Times New Roman"/>
              </a:rPr>
              <a:t>They have a tendency to be a workaholic</a:t>
            </a:r>
          </a:p>
          <a:p>
            <a:pPr marL="684213" lvl="0">
              <a:lnSpc>
                <a:spcPct val="115000"/>
              </a:lnSpc>
              <a:spcBef>
                <a:spcPts val="0"/>
              </a:spcBef>
              <a:spcAft>
                <a:spcPts val="1200"/>
              </a:spcAft>
              <a:buFont typeface="+mj-lt"/>
              <a:buAutoNum type="alphaLcParenR"/>
            </a:pPr>
            <a:r>
              <a:rPr lang="en-US" dirty="0">
                <a:ea typeface="Times New Roman"/>
                <a:cs typeface="Times New Roman"/>
              </a:rPr>
              <a:t>They are key drivers of change</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of these statements is not true of Generation Y’s work style?</a:t>
            </a:r>
          </a:p>
          <a:p>
            <a:pPr marL="684213" lvl="0">
              <a:lnSpc>
                <a:spcPct val="115000"/>
              </a:lnSpc>
              <a:spcBef>
                <a:spcPts val="0"/>
              </a:spcBef>
              <a:spcAft>
                <a:spcPts val="0"/>
              </a:spcAft>
              <a:buFont typeface="+mj-lt"/>
              <a:buAutoNum type="alphaLcParenR"/>
            </a:pPr>
            <a:r>
              <a:rPr lang="en-US" dirty="0">
                <a:ea typeface="Times New Roman"/>
                <a:cs typeface="Times New Roman"/>
              </a:rPr>
              <a:t>This generation sees </a:t>
            </a:r>
            <a:r>
              <a:rPr lang="en-US" dirty="0">
                <a:ea typeface="Calibri"/>
                <a:cs typeface="Calibri"/>
              </a:rPr>
              <a:t>promotions and climbing the corporate ladder as a way to demonstrate their worth</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This generation is happy with long working hours as long as there is increased pay</a:t>
            </a:r>
          </a:p>
          <a:p>
            <a:pPr marL="684213" lvl="0">
              <a:lnSpc>
                <a:spcPct val="115000"/>
              </a:lnSpc>
              <a:spcBef>
                <a:spcPts val="0"/>
              </a:spcBef>
              <a:spcAft>
                <a:spcPts val="0"/>
              </a:spcAft>
              <a:buFont typeface="+mj-lt"/>
              <a:buAutoNum type="alphaLcParenR"/>
            </a:pPr>
            <a:r>
              <a:rPr lang="en-US" dirty="0">
                <a:ea typeface="Times New Roman"/>
                <a:cs typeface="Times New Roman"/>
              </a:rPr>
              <a:t>This generation </a:t>
            </a:r>
            <a:r>
              <a:rPr lang="en-US" dirty="0">
                <a:ea typeface="Calibri"/>
                <a:cs typeface="Calibri"/>
              </a:rPr>
              <a:t>guidance </a:t>
            </a:r>
            <a:r>
              <a:rPr lang="en-US" dirty="0">
                <a:solidFill>
                  <a:srgbClr val="000000"/>
                </a:solidFill>
                <a:ea typeface="Calibri"/>
                <a:cs typeface="Calibri"/>
              </a:rPr>
              <a:t>and development when it comes to their careers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is loyal </a:t>
            </a:r>
            <a:r>
              <a:rPr lang="en-US" dirty="0">
                <a:solidFill>
                  <a:srgbClr val="000000"/>
                </a:solidFill>
                <a:ea typeface="Calibri"/>
                <a:cs typeface="Calibri"/>
              </a:rPr>
              <a:t>to their employer and seeks to be included in important activities at work</a:t>
            </a:r>
            <a:endParaRPr lang="en-US" dirty="0">
              <a:solidFill>
                <a:srgbClr val="000000"/>
              </a:solidFill>
              <a:ea typeface="Times New Roman"/>
              <a:cs typeface="Times New Roman"/>
            </a:endParaRPr>
          </a:p>
          <a:p>
            <a:endParaRPr lang="en-US" dirty="0" smtClean="0"/>
          </a:p>
        </p:txBody>
      </p:sp>
    </p:spTree>
    <p:extLst>
      <p:ext uri="{BB962C8B-B14F-4D97-AF65-F5344CB8AC3E}">
        <p14:creationId xmlns:p14="http://schemas.microsoft.com/office/powerpoint/2010/main" val="421839950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a:t>
            </a:r>
            <a:r>
              <a:rPr lang="en-US" noProof="0" smtClean="0"/>
              <a:t>Six: </a:t>
            </a:r>
            <a:r>
              <a:rPr lang="en-US" noProof="0"/>
              <a:t>Review Questions</a:t>
            </a:r>
            <a:endParaRPr lang="en-US" noProof="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In which time period was Generation Y born?</a:t>
            </a:r>
          </a:p>
          <a:p>
            <a:pPr marL="682625" lvl="0" indent="-341313">
              <a:lnSpc>
                <a:spcPct val="115000"/>
              </a:lnSpc>
              <a:spcBef>
                <a:spcPts val="0"/>
              </a:spcBef>
              <a:spcAft>
                <a:spcPts val="0"/>
              </a:spcAft>
              <a:buFont typeface="+mj-lt"/>
              <a:buAutoNum type="alphaLcParenR"/>
            </a:pPr>
            <a:r>
              <a:rPr lang="en-US" dirty="0">
                <a:solidFill>
                  <a:srgbClr val="FF0000"/>
                </a:solidFill>
                <a:ea typeface="Times New Roman"/>
                <a:cs typeface="Times New Roman"/>
              </a:rPr>
              <a:t>Between the late 1970’s through the 1990’s</a:t>
            </a:r>
            <a:endParaRPr lang="en-US" dirty="0">
              <a:solidFill>
                <a:srgbClr val="000000"/>
              </a:solidFill>
              <a:ea typeface="Times New Roman"/>
              <a:cs typeface="Times New Roman"/>
            </a:endParaRPr>
          </a:p>
          <a:p>
            <a:pPr marL="682625" lvl="0" indent="-341313">
              <a:lnSpc>
                <a:spcPct val="115000"/>
              </a:lnSpc>
              <a:spcBef>
                <a:spcPts val="0"/>
              </a:spcBef>
              <a:spcAft>
                <a:spcPts val="0"/>
              </a:spcAft>
              <a:buFont typeface="+mj-lt"/>
              <a:buAutoNum type="alphaLcParenR"/>
            </a:pPr>
            <a:r>
              <a:rPr lang="en-US" dirty="0">
                <a:solidFill>
                  <a:srgbClr val="222222"/>
                </a:solidFill>
                <a:ea typeface="Times New Roman"/>
                <a:cs typeface="Times New Roman"/>
              </a:rPr>
              <a:t>Between the late 1960’s through the 1990’s</a:t>
            </a:r>
            <a:endParaRPr lang="en-US" dirty="0">
              <a:solidFill>
                <a:srgbClr val="000000"/>
              </a:solidFill>
              <a:ea typeface="Times New Roman"/>
              <a:cs typeface="Times New Roman"/>
            </a:endParaRPr>
          </a:p>
          <a:p>
            <a:pPr marL="682625" lvl="0" indent="-341313">
              <a:lnSpc>
                <a:spcPct val="115000"/>
              </a:lnSpc>
              <a:spcBef>
                <a:spcPts val="0"/>
              </a:spcBef>
              <a:spcAft>
                <a:spcPts val="0"/>
              </a:spcAft>
              <a:buFont typeface="+mj-lt"/>
              <a:buAutoNum type="alphaLcParenR"/>
            </a:pPr>
            <a:r>
              <a:rPr lang="en-US" dirty="0">
                <a:solidFill>
                  <a:srgbClr val="000000"/>
                </a:solidFill>
                <a:ea typeface="Calibri"/>
                <a:cs typeface="Calibri"/>
              </a:rPr>
              <a:t>Between the 1940’s through the 1960’s</a:t>
            </a:r>
            <a:endParaRPr lang="en-US" dirty="0">
              <a:solidFill>
                <a:srgbClr val="000000"/>
              </a:solidFill>
              <a:ea typeface="Times New Roman"/>
              <a:cs typeface="Times New Roman"/>
            </a:endParaRPr>
          </a:p>
          <a:p>
            <a:pPr marL="682625" lvl="0" indent="-341313">
              <a:lnSpc>
                <a:spcPct val="115000"/>
              </a:lnSpc>
              <a:spcBef>
                <a:spcPts val="0"/>
              </a:spcBef>
              <a:spcAft>
                <a:spcPts val="1200"/>
              </a:spcAft>
              <a:buFont typeface="+mj-lt"/>
              <a:buAutoNum type="alphaLcParenR"/>
            </a:pPr>
            <a:r>
              <a:rPr lang="en-US" dirty="0">
                <a:solidFill>
                  <a:srgbClr val="222222"/>
                </a:solidFill>
                <a:ea typeface="Times New Roman"/>
                <a:cs typeface="Times New Roman"/>
              </a:rPr>
              <a:t>Between the 1990’s through the early 2000’s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What is the result of Generation Y having technology as a normal part of life?</a:t>
            </a:r>
          </a:p>
          <a:p>
            <a:pPr marL="682625" lvl="0" indent="-341313">
              <a:lnSpc>
                <a:spcPct val="115000"/>
              </a:lnSpc>
              <a:spcBef>
                <a:spcPts val="0"/>
              </a:spcBef>
              <a:spcAft>
                <a:spcPts val="0"/>
              </a:spcAft>
              <a:buFont typeface="+mj-lt"/>
              <a:buAutoNum type="alphaLcParenR"/>
            </a:pPr>
            <a:r>
              <a:rPr lang="en-US" dirty="0">
                <a:solidFill>
                  <a:srgbClr val="FF0000"/>
                </a:solidFill>
                <a:ea typeface="Times New Roman"/>
                <a:cs typeface="Times New Roman"/>
              </a:rPr>
              <a:t>They </a:t>
            </a:r>
            <a:r>
              <a:rPr lang="en-US" dirty="0">
                <a:solidFill>
                  <a:srgbClr val="FF0000"/>
                </a:solidFill>
                <a:ea typeface="Calibri"/>
                <a:cs typeface="Calibri"/>
              </a:rPr>
              <a:t>do not know what it is to be without a computer, cell phone or any other electronic device</a:t>
            </a:r>
            <a:endParaRPr lang="en-US" dirty="0">
              <a:solidFill>
                <a:srgbClr val="000000"/>
              </a:solidFill>
              <a:ea typeface="Times New Roman"/>
              <a:cs typeface="Times New Roman"/>
            </a:endParaRP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are more likely to be “put off” by face-to-face interaction</a:t>
            </a:r>
          </a:p>
          <a:p>
            <a:pPr marL="682625" lvl="0" indent="-341313">
              <a:lnSpc>
                <a:spcPct val="115000"/>
              </a:lnSpc>
              <a:spcBef>
                <a:spcPts val="0"/>
              </a:spcBef>
              <a:spcAft>
                <a:spcPts val="0"/>
              </a:spcAft>
              <a:buFont typeface="+mj-lt"/>
              <a:buAutoNum type="alphaLcParenR"/>
            </a:pPr>
            <a:r>
              <a:rPr lang="en-US" dirty="0">
                <a:solidFill>
                  <a:srgbClr val="000000"/>
                </a:solidFill>
                <a:ea typeface="Times New Roman"/>
                <a:cs typeface="Times New Roman"/>
              </a:rPr>
              <a:t>They thrive in a micro-managed, supervised workplace</a:t>
            </a:r>
          </a:p>
          <a:p>
            <a:pPr marL="682625" lvl="0" indent="-341313">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They crave the face-to-face interaction they did not experience growing up</a:t>
            </a:r>
          </a:p>
          <a:p>
            <a:endParaRPr lang="en-US" dirty="0" smtClean="0"/>
          </a:p>
        </p:txBody>
      </p:sp>
    </p:spTree>
    <p:extLst>
      <p:ext uri="{BB962C8B-B14F-4D97-AF65-F5344CB8AC3E}">
        <p14:creationId xmlns:p14="http://schemas.microsoft.com/office/powerpoint/2010/main" val="415110746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a:t>
            </a:r>
            <a:r>
              <a:rPr lang="en-US" noProof="0" smtClean="0"/>
              <a:t>Six: </a:t>
            </a:r>
            <a:r>
              <a:rPr lang="en-US" noProof="0"/>
              <a:t>Review Questions</a:t>
            </a:r>
            <a:endParaRPr lang="en-US" noProof="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Times New Roman"/>
                <a:cs typeface="Times New Roman"/>
              </a:rPr>
              <a:t>What is a true statement about the background of Generation Y?</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military influenced their way of life since war was a great part of their cultural event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This generation was exposed to more group interactions through playgroups, team sports and other group activities than the previous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a:t>
            </a:r>
            <a:r>
              <a:rPr lang="en-US" dirty="0">
                <a:solidFill>
                  <a:srgbClr val="000000"/>
                </a:solidFill>
                <a:ea typeface="Calibri"/>
                <a:cs typeface="Calibri"/>
              </a:rPr>
              <a:t>grew up mostly in suburbs and experienced a similar experience in education and upbringing</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They are the generation right after the decline of the baby boom of the post war era</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What h</a:t>
            </a:r>
            <a:r>
              <a:rPr lang="en-US" dirty="0">
                <a:ea typeface="Calibri"/>
                <a:cs typeface="Times New Roman"/>
              </a:rPr>
              <a:t>as made this generation expect things to be done faster and better?</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More education and exposure to alternative lifestyles</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The speed of technology and information coupled with rapid delivery systems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Traditionalist values and “can-do” attitude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More group interactions</a:t>
            </a:r>
          </a:p>
          <a:p>
            <a:endParaRPr lang="en-US" dirty="0" smtClean="0"/>
          </a:p>
        </p:txBody>
      </p:sp>
    </p:spTree>
    <p:extLst>
      <p:ext uri="{BB962C8B-B14F-4D97-AF65-F5344CB8AC3E}">
        <p14:creationId xmlns:p14="http://schemas.microsoft.com/office/powerpoint/2010/main" val="60110557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a:t>
            </a:r>
            <a:r>
              <a:rPr lang="en-US" noProof="0" smtClean="0"/>
              <a:t>Six: </a:t>
            </a:r>
            <a:r>
              <a:rPr lang="en-US" noProof="0"/>
              <a:t>Review Questions</a:t>
            </a:r>
            <a:endParaRPr lang="en-US" noProof="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How is Generation Y prone to communicate at work?</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Electronic devices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Face to Face Interaction</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One-on-one conversation</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Group meetings</a:t>
            </a:r>
          </a:p>
          <a:p>
            <a:pPr marL="0" marR="0">
              <a:lnSpc>
                <a:spcPct val="115000"/>
              </a:lnSpc>
              <a:spcBef>
                <a:spcPts val="0"/>
              </a:spcBef>
              <a:spcAft>
                <a:spcPts val="0"/>
              </a:spcAft>
            </a:pPr>
            <a:r>
              <a:rPr lang="en-US" dirty="0">
                <a:ea typeface="Times New Roman"/>
                <a:cs typeface="Times New Roman"/>
              </a:rPr>
              <a:t> </a:t>
            </a:r>
          </a:p>
          <a:p>
            <a:pPr marL="341313" lvl="0" indent="-341313">
              <a:lnSpc>
                <a:spcPct val="115000"/>
              </a:lnSpc>
              <a:spcBef>
                <a:spcPts val="0"/>
              </a:spcBef>
              <a:spcAft>
                <a:spcPts val="1000"/>
              </a:spcAft>
              <a:buFont typeface="+mj-lt"/>
              <a:buAutoNum type="arabicParenR" startAt="6"/>
            </a:pPr>
            <a:r>
              <a:rPr lang="en-US" dirty="0">
                <a:ea typeface="Times New Roman"/>
                <a:cs typeface="Times New Roman"/>
              </a:rPr>
              <a:t>Which statement is true of the work style of Generation Y?</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Generation Y is work-centric and career-focused</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Generation Y works well in an autonomous environment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Generation Y would rather speed up the process than wait for a co-worker to catch up</a:t>
            </a:r>
          </a:p>
          <a:p>
            <a:pPr marL="684213" lvl="0">
              <a:lnSpc>
                <a:spcPct val="115000"/>
              </a:lnSpc>
              <a:spcBef>
                <a:spcPts val="0"/>
              </a:spcBef>
              <a:spcAft>
                <a:spcPts val="1200"/>
              </a:spcAft>
              <a:buFont typeface="+mj-lt"/>
              <a:buAutoNum type="alphaLcParenR"/>
            </a:pPr>
            <a:r>
              <a:rPr lang="en-US" dirty="0">
                <a:solidFill>
                  <a:srgbClr val="FF0000"/>
                </a:solidFill>
                <a:ea typeface="Calibri"/>
                <a:cs typeface="Calibri"/>
              </a:rPr>
              <a:t>Generation Y is willing to take less pay for the benefit of work and life balance</a:t>
            </a:r>
            <a:endParaRPr lang="en-US" dirty="0">
              <a:solidFill>
                <a:srgbClr val="000000"/>
              </a:solidFill>
              <a:ea typeface="Times New Roman"/>
              <a:cs typeface="Times New Roman"/>
            </a:endParaRPr>
          </a:p>
          <a:p>
            <a:endParaRPr lang="en-US" dirty="0" smtClean="0"/>
          </a:p>
        </p:txBody>
      </p:sp>
    </p:spTree>
    <p:extLst>
      <p:ext uri="{BB962C8B-B14F-4D97-AF65-F5344CB8AC3E}">
        <p14:creationId xmlns:p14="http://schemas.microsoft.com/office/powerpoint/2010/main" val="44774191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a:t>
            </a:r>
            <a:r>
              <a:rPr lang="en-US" noProof="0" smtClean="0"/>
              <a:t>Six: </a:t>
            </a:r>
            <a:r>
              <a:rPr lang="en-US" noProof="0"/>
              <a:t>Review Questions</a:t>
            </a:r>
            <a:endParaRPr lang="en-US" noProof="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is not a characteristic of a Generation Y?</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This generation is more ethnically diverse and is better educated over their previous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This generation tolerant of other lifestyles and accept this as part of the change in their environment</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Generation Y’s perspective allows them to foster a more accepting environment at work</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Generation Y believes in less </a:t>
            </a:r>
            <a:r>
              <a:rPr lang="en-US" dirty="0">
                <a:solidFill>
                  <a:srgbClr val="000000"/>
                </a:solidFill>
                <a:ea typeface="Calibri"/>
                <a:cs typeface="Calibri"/>
              </a:rPr>
              <a:t>balance between their work and home life than the previous generation</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What does Generation Y typically require at work?</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work environment where there is a fixed work schedule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A work environment that allows them to complete tasks without supervision</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work environment where there is </a:t>
            </a:r>
            <a:r>
              <a:rPr lang="en-US" dirty="0">
                <a:solidFill>
                  <a:srgbClr val="FF0000"/>
                </a:solidFill>
                <a:ea typeface="Calibri"/>
                <a:cs typeface="Calibri"/>
              </a:rPr>
              <a:t>recognition and praise for their work</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work environment where there is less technology</a:t>
            </a:r>
          </a:p>
          <a:p>
            <a:endParaRPr lang="en-US" dirty="0" smtClean="0"/>
          </a:p>
        </p:txBody>
      </p:sp>
    </p:spTree>
    <p:extLst>
      <p:ext uri="{BB962C8B-B14F-4D97-AF65-F5344CB8AC3E}">
        <p14:creationId xmlns:p14="http://schemas.microsoft.com/office/powerpoint/2010/main" val="344776583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a:t>Module </a:t>
            </a:r>
            <a:r>
              <a:rPr lang="en-US" noProof="0" smtClean="0"/>
              <a:t>Six: </a:t>
            </a:r>
            <a:r>
              <a:rPr lang="en-US" noProof="0"/>
              <a:t>Review Questions</a:t>
            </a:r>
            <a:endParaRPr lang="en-US" noProof="0" smtClean="0"/>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How is Ge</a:t>
            </a:r>
            <a:r>
              <a:rPr lang="en-US" dirty="0">
                <a:ea typeface="Calibri"/>
                <a:cs typeface="Times New Roman"/>
              </a:rPr>
              <a:t>neration Y’s working style is vastly different from those of the previous generation? </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They are motivated by benefits that give them the ability to have flexible schedules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are more committed to work than other generations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have a tendency to be a workaholic</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They are key drivers of change</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of these statements is not true of Generation Y’s work style?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sees </a:t>
            </a:r>
            <a:r>
              <a:rPr lang="en-US" dirty="0">
                <a:solidFill>
                  <a:srgbClr val="000000"/>
                </a:solidFill>
                <a:ea typeface="Calibri"/>
                <a:cs typeface="Calibri"/>
              </a:rPr>
              <a:t>promotions and climbing the corporate ladder as a way to demonstrate their worth</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This generation is happy with long working hours as long as there is increased pay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a:t>
            </a:r>
            <a:r>
              <a:rPr lang="en-US" dirty="0">
                <a:solidFill>
                  <a:srgbClr val="000000"/>
                </a:solidFill>
                <a:ea typeface="Calibri"/>
                <a:cs typeface="Calibri"/>
              </a:rPr>
              <a:t>guidance and development when it comes to their careers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This generation is loyal </a:t>
            </a:r>
            <a:r>
              <a:rPr lang="en-US" dirty="0">
                <a:solidFill>
                  <a:srgbClr val="000000"/>
                </a:solidFill>
                <a:ea typeface="Calibri"/>
                <a:cs typeface="Calibri"/>
              </a:rPr>
              <a:t>to their employer and seeks to be included in important activities at work</a:t>
            </a:r>
            <a:endParaRPr lang="en-US" dirty="0">
              <a:solidFill>
                <a:srgbClr val="000000"/>
              </a:solidFill>
              <a:ea typeface="Times New Roman"/>
              <a:cs typeface="Times New Roman"/>
            </a:endParaRPr>
          </a:p>
          <a:p>
            <a:endParaRPr lang="en-US" dirty="0" smtClean="0"/>
          </a:p>
        </p:txBody>
      </p:sp>
    </p:spTree>
    <p:extLst>
      <p:ext uri="{BB962C8B-B14F-4D97-AF65-F5344CB8AC3E}">
        <p14:creationId xmlns:p14="http://schemas.microsoft.com/office/powerpoint/2010/main" val="355506364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z="4000" dirty="0" smtClean="0"/>
              <a:t>Module Seven: Differentiations Between</a:t>
            </a:r>
          </a:p>
        </p:txBody>
      </p:sp>
      <p:sp>
        <p:nvSpPr>
          <p:cNvPr id="28675" name="Content Placeholder 3"/>
          <p:cNvSpPr>
            <a:spLocks noGrp="1"/>
          </p:cNvSpPr>
          <p:nvPr>
            <p:ph idx="1"/>
          </p:nvPr>
        </p:nvSpPr>
        <p:spPr>
          <a:xfrm>
            <a:off x="457200" y="1773238"/>
            <a:ext cx="6400800" cy="4352925"/>
          </a:xfrm>
        </p:spPr>
        <p:txBody>
          <a:bodyPr>
            <a:normAutofit fontScale="85000" lnSpcReduction="10000"/>
          </a:bodyPr>
          <a:lstStyle/>
          <a:p>
            <a:pPr marL="0" indent="0">
              <a:buFont typeface="Arial" charset="0"/>
              <a:buNone/>
              <a:defRPr/>
            </a:pPr>
            <a:r>
              <a:rPr lang="en-US" dirty="0" smtClean="0"/>
              <a:t>Now </a:t>
            </a:r>
            <a:r>
              <a:rPr lang="en-US" dirty="0"/>
              <a:t>that you have a better understanding of each generation found in the workplace, let us take a moment to compare the differences.  In this module, you will learn the differences between the generation gaps on the following topics: </a:t>
            </a:r>
            <a:endParaRPr lang="en-US" dirty="0" smtClean="0"/>
          </a:p>
          <a:p>
            <a:pPr marL="457200" indent="-457200">
              <a:buFont typeface="Arial" pitchFamily="34" charset="0"/>
              <a:buChar char="•"/>
              <a:defRPr/>
            </a:pPr>
            <a:r>
              <a:rPr lang="en-US" dirty="0" smtClean="0"/>
              <a:t>Background</a:t>
            </a:r>
          </a:p>
          <a:p>
            <a:pPr marL="457200" indent="-457200">
              <a:buFont typeface="Arial" pitchFamily="34" charset="0"/>
              <a:buChar char="•"/>
              <a:defRPr/>
            </a:pPr>
            <a:r>
              <a:rPr lang="en-US" dirty="0" smtClean="0"/>
              <a:t>Attitude</a:t>
            </a:r>
          </a:p>
          <a:p>
            <a:pPr marL="457200" indent="-457200">
              <a:buFont typeface="Arial" pitchFamily="34" charset="0"/>
              <a:buChar char="•"/>
              <a:defRPr/>
            </a:pPr>
            <a:r>
              <a:rPr lang="en-US" dirty="0" smtClean="0"/>
              <a:t>Working style</a:t>
            </a:r>
          </a:p>
          <a:p>
            <a:pPr marL="457200" indent="-457200">
              <a:buFont typeface="Arial" pitchFamily="34" charset="0"/>
              <a:buChar char="•"/>
              <a:defRPr/>
            </a:pPr>
            <a:r>
              <a:rPr lang="en-US" dirty="0" smtClean="0"/>
              <a:t>Life experience</a:t>
            </a:r>
          </a:p>
        </p:txBody>
      </p:sp>
      <p:sp>
        <p:nvSpPr>
          <p:cNvPr id="27652" name="Text Placeholder 4"/>
          <p:cNvSpPr>
            <a:spLocks noGrp="1"/>
          </p:cNvSpPr>
          <p:nvPr>
            <p:ph type="body" sz="quarter" idx="4294967295"/>
          </p:nvPr>
        </p:nvSpPr>
        <p:spPr>
          <a:xfrm>
            <a:off x="7391400" y="381000"/>
            <a:ext cx="1752600" cy="4344144"/>
          </a:xfrm>
          <a:ln>
            <a:miter lim="800000"/>
            <a:headEnd/>
            <a:tailEnd/>
          </a:ln>
        </p:spPr>
        <p:txBody>
          <a:bodyPr/>
          <a:lstStyle/>
          <a:p>
            <a:pPr marL="0" marR="0">
              <a:lnSpc>
                <a:spcPct val="115000"/>
              </a:lnSpc>
              <a:spcBef>
                <a:spcPts val="0"/>
              </a:spcBef>
              <a:spcAft>
                <a:spcPts val="1000"/>
              </a:spcAft>
            </a:pPr>
            <a:r>
              <a:rPr lang="en-US" sz="1800" i="1" dirty="0" smtClean="0">
                <a:effectLst/>
                <a:latin typeface="Cambria"/>
                <a:ea typeface="Times New Roman"/>
                <a:cs typeface="Times New Roman"/>
              </a:rPr>
              <a:t>That which seems the height of absurdity in one generation often becomes the height of wisdom in another.</a:t>
            </a:r>
            <a:endParaRPr lang="en-US" sz="1400" dirty="0">
              <a:ea typeface="Times New Roman"/>
              <a:cs typeface="Times New Roman"/>
            </a:endParaRPr>
          </a:p>
          <a:p>
            <a:pPr marL="0" marR="0" algn="ctr">
              <a:lnSpc>
                <a:spcPct val="115000"/>
              </a:lnSpc>
              <a:spcBef>
                <a:spcPts val="0"/>
              </a:spcBef>
              <a:spcAft>
                <a:spcPts val="1000"/>
              </a:spcAft>
            </a:pPr>
            <a:r>
              <a:rPr lang="en-US" sz="1800" b="1" i="1" dirty="0" smtClean="0">
                <a:effectLst/>
                <a:latin typeface="Cambria"/>
                <a:ea typeface="Times New Roman"/>
                <a:cs typeface="Times New Roman"/>
              </a:rPr>
              <a:t>Adlai E. Stevenson</a:t>
            </a:r>
            <a:endParaRPr lang="en-US" sz="1400" dirty="0">
              <a:ea typeface="Times New Roman"/>
              <a:cs typeface="Times New Roman"/>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708313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7739260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4"/>
          <p:cNvSpPr>
            <a:spLocks noGrp="1"/>
          </p:cNvSpPr>
          <p:nvPr>
            <p:ph type="title"/>
          </p:nvPr>
        </p:nvSpPr>
        <p:spPr/>
        <p:txBody>
          <a:bodyPr/>
          <a:lstStyle/>
          <a:p>
            <a:r>
              <a:rPr lang="en-US" dirty="0" smtClean="0"/>
              <a:t>Background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680574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smtClean="0"/>
              <a:t>Attitude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238629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smtClean="0"/>
              <a:t>Working Style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702384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smtClean="0"/>
              <a:t>Life Experience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262687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204037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82877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a:t>
            </a:r>
            <a:r>
              <a:rPr lang="en-US" noProof="0" smtClean="0"/>
              <a:t>Seven: </a:t>
            </a:r>
            <a:r>
              <a:rPr lang="en-US" noProof="0"/>
              <a:t>Review Questions</a:t>
            </a:r>
            <a:endParaRPr lang="en-US" noProof="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What is the main difference between the four generations in the workplace?</a:t>
            </a:r>
          </a:p>
          <a:p>
            <a:pPr marL="684213" lvl="0">
              <a:lnSpc>
                <a:spcPct val="115000"/>
              </a:lnSpc>
              <a:spcBef>
                <a:spcPts val="0"/>
              </a:spcBef>
              <a:spcAft>
                <a:spcPts val="0"/>
              </a:spcAft>
              <a:buFont typeface="+mj-lt"/>
              <a:buAutoNum type="alphaLcParenR"/>
            </a:pPr>
            <a:r>
              <a:rPr lang="en-US" dirty="0">
                <a:ea typeface="Times New Roman"/>
                <a:cs typeface="Times New Roman"/>
              </a:rPr>
              <a:t>Willingness to work long hours</a:t>
            </a:r>
          </a:p>
          <a:p>
            <a:pPr marL="684213" lvl="0">
              <a:lnSpc>
                <a:spcPct val="115000"/>
              </a:lnSpc>
              <a:spcBef>
                <a:spcPts val="0"/>
              </a:spcBef>
              <a:spcAft>
                <a:spcPts val="0"/>
              </a:spcAft>
              <a:buFont typeface="+mj-lt"/>
              <a:buAutoNum type="alphaLcParenR"/>
            </a:pPr>
            <a:r>
              <a:rPr lang="en-US" dirty="0">
                <a:ea typeface="Times New Roman"/>
                <a:cs typeface="Times New Roman"/>
              </a:rPr>
              <a:t>The use and understanding of technology</a:t>
            </a:r>
          </a:p>
          <a:p>
            <a:pPr marL="684213" lvl="0">
              <a:lnSpc>
                <a:spcPct val="115000"/>
              </a:lnSpc>
              <a:spcBef>
                <a:spcPts val="0"/>
              </a:spcBef>
              <a:spcAft>
                <a:spcPts val="0"/>
              </a:spcAft>
              <a:buFont typeface="+mj-lt"/>
              <a:buAutoNum type="alphaLcParenR"/>
            </a:pPr>
            <a:r>
              <a:rPr lang="en-US" dirty="0">
                <a:ea typeface="Calibri"/>
                <a:cs typeface="Calibri"/>
              </a:rPr>
              <a:t>Work ethic</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ea typeface="Times New Roman"/>
                <a:cs typeface="Times New Roman"/>
              </a:rPr>
              <a:t>How often each generation changes jobs</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Which generation had </a:t>
            </a:r>
            <a:r>
              <a:rPr lang="en-US" dirty="0">
                <a:ea typeface="Calibri"/>
                <a:cs typeface="Times New Roman"/>
              </a:rPr>
              <a:t>very little exposure and need for computers and other devices?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Baby Boomers</a:t>
            </a:r>
          </a:p>
          <a:p>
            <a:pPr marL="684213" lvl="0">
              <a:lnSpc>
                <a:spcPct val="115000"/>
              </a:lnSpc>
              <a:spcBef>
                <a:spcPts val="0"/>
              </a:spcBef>
              <a:spcAft>
                <a:spcPts val="0"/>
              </a:spcAft>
              <a:buFont typeface="+mj-lt"/>
              <a:buAutoNum type="alphaLcParenR"/>
            </a:pPr>
            <a:r>
              <a:rPr lang="en-US" dirty="0">
                <a:ea typeface="Times New Roman"/>
                <a:cs typeface="Times New Roman"/>
              </a:rPr>
              <a:t>Generation X</a:t>
            </a:r>
          </a:p>
          <a:p>
            <a:pPr marL="684213" lvl="0">
              <a:lnSpc>
                <a:spcPct val="115000"/>
              </a:lnSpc>
              <a:spcBef>
                <a:spcPts val="0"/>
              </a:spcBef>
              <a:spcAft>
                <a:spcPts val="0"/>
              </a:spcAft>
              <a:buFont typeface="+mj-lt"/>
              <a:buAutoNum type="alphaLcParenR"/>
            </a:pPr>
            <a:r>
              <a:rPr lang="en-US" dirty="0">
                <a:ea typeface="Times New Roman"/>
                <a:cs typeface="Times New Roman"/>
              </a:rPr>
              <a:t>Generation Y</a:t>
            </a:r>
          </a:p>
          <a:p>
            <a:pPr marL="684213" lvl="0">
              <a:lnSpc>
                <a:spcPct val="115000"/>
              </a:lnSpc>
              <a:spcBef>
                <a:spcPts val="0"/>
              </a:spcBef>
              <a:spcAft>
                <a:spcPts val="1200"/>
              </a:spcAft>
              <a:buFont typeface="+mj-lt"/>
              <a:buAutoNum type="alphaLcParenR"/>
            </a:pPr>
            <a:r>
              <a:rPr lang="en-US" dirty="0">
                <a:ea typeface="Times New Roman"/>
                <a:cs typeface="Times New Roman"/>
              </a:rPr>
              <a:t>Traditionalist Generation</a:t>
            </a:r>
          </a:p>
          <a:p>
            <a:endParaRPr lang="en-US" dirty="0" smtClean="0"/>
          </a:p>
        </p:txBody>
      </p:sp>
    </p:spTree>
    <p:extLst>
      <p:ext uri="{BB962C8B-B14F-4D97-AF65-F5344CB8AC3E}">
        <p14:creationId xmlns:p14="http://schemas.microsoft.com/office/powerpoint/2010/main" val="87484092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a:t>
            </a:r>
            <a:r>
              <a:rPr lang="en-US" noProof="0" smtClean="0"/>
              <a:t>Seven: </a:t>
            </a:r>
            <a:r>
              <a:rPr lang="en-US" noProof="0"/>
              <a:t>Review Questions</a:t>
            </a:r>
            <a:endParaRPr lang="en-US" noProof="0" smtClean="0"/>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As the decades passed, how did the generations’ attitude towards authority change?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They </a:t>
            </a:r>
            <a:r>
              <a:rPr lang="en-US" dirty="0">
                <a:ea typeface="Calibri"/>
                <a:cs typeface="Calibri"/>
              </a:rPr>
              <a:t>eventually created an attitude of challenging the status quo in the younger generation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They became more accepting of authority and preferred hierarchy in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They eventually created an attitude of non-conformity and preferred to work in a more laidback environment</a:t>
            </a:r>
          </a:p>
          <a:p>
            <a:pPr marL="684213" lvl="0">
              <a:lnSpc>
                <a:spcPct val="115000"/>
              </a:lnSpc>
              <a:spcBef>
                <a:spcPts val="0"/>
              </a:spcBef>
              <a:spcAft>
                <a:spcPts val="1200"/>
              </a:spcAft>
              <a:buFont typeface="+mj-lt"/>
              <a:buAutoNum type="alphaLcParenR"/>
            </a:pPr>
            <a:r>
              <a:rPr lang="en-US" dirty="0">
                <a:ea typeface="Calibri"/>
                <a:cs typeface="Calibri"/>
              </a:rPr>
              <a:t>They became more accepting of a work environment with more supervision than older generations</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Which generation is more likely to stay with one employer their whole life?</a:t>
            </a:r>
          </a:p>
          <a:p>
            <a:pPr marL="684213" lvl="0">
              <a:lnSpc>
                <a:spcPct val="115000"/>
              </a:lnSpc>
              <a:spcBef>
                <a:spcPts val="0"/>
              </a:spcBef>
              <a:spcAft>
                <a:spcPts val="0"/>
              </a:spcAft>
              <a:buFont typeface="+mj-lt"/>
              <a:buAutoNum type="alphaLcParenR"/>
            </a:pPr>
            <a:r>
              <a:rPr lang="en-US" dirty="0">
                <a:ea typeface="Times New Roman"/>
                <a:cs typeface="Times New Roman"/>
              </a:rPr>
              <a:t>The younger generations</a:t>
            </a:r>
          </a:p>
          <a:p>
            <a:pPr marL="684213" lvl="0">
              <a:lnSpc>
                <a:spcPct val="115000"/>
              </a:lnSpc>
              <a:spcBef>
                <a:spcPts val="0"/>
              </a:spcBef>
              <a:spcAft>
                <a:spcPts val="0"/>
              </a:spcAft>
              <a:buFont typeface="+mj-lt"/>
              <a:buAutoNum type="alphaLcParenR"/>
            </a:pPr>
            <a:r>
              <a:rPr lang="en-US" dirty="0">
                <a:ea typeface="Calibri"/>
                <a:cs typeface="Calibri"/>
              </a:rPr>
              <a:t>The older generations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Baby Boomers</a:t>
            </a:r>
            <a:endParaRPr lang="en-US" dirty="0">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All of the above</a:t>
            </a:r>
          </a:p>
          <a:p>
            <a:endParaRPr lang="en-US" dirty="0" smtClean="0"/>
          </a:p>
        </p:txBody>
      </p:sp>
    </p:spTree>
    <p:extLst>
      <p:ext uri="{BB962C8B-B14F-4D97-AF65-F5344CB8AC3E}">
        <p14:creationId xmlns:p14="http://schemas.microsoft.com/office/powerpoint/2010/main" val="325562514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a:t>
            </a:r>
            <a:r>
              <a:rPr lang="en-US" noProof="0" smtClean="0"/>
              <a:t>Seven: </a:t>
            </a:r>
            <a:r>
              <a:rPr lang="en-US" noProof="0"/>
              <a:t>Review Questions</a:t>
            </a:r>
            <a:endParaRPr lang="en-US" noProof="0" smtClean="0"/>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As </a:t>
            </a:r>
            <a:r>
              <a:rPr lang="en-US" dirty="0">
                <a:ea typeface="Calibri"/>
                <a:cs typeface="Times New Roman"/>
              </a:rPr>
              <a:t>we learn about the background and attitudes of the generations, what pattern emerges?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a:t>
            </a:r>
            <a:r>
              <a:rPr lang="en-US" dirty="0">
                <a:ea typeface="Times New Roman"/>
                <a:cs typeface="Times New Roman"/>
              </a:rPr>
              <a:t>focus moves from a more flexibility to more structure</a:t>
            </a:r>
          </a:p>
          <a:p>
            <a:pPr marL="684213" lvl="0">
              <a:lnSpc>
                <a:spcPct val="115000"/>
              </a:lnSpc>
              <a:spcBef>
                <a:spcPts val="0"/>
              </a:spcBef>
              <a:spcAft>
                <a:spcPts val="0"/>
              </a:spcAft>
              <a:buFont typeface="+mj-lt"/>
              <a:buAutoNum type="alphaLcParenR"/>
            </a:pPr>
            <a:r>
              <a:rPr lang="en-US" dirty="0">
                <a:ea typeface="Times New Roman"/>
                <a:cs typeface="Times New Roman"/>
              </a:rPr>
              <a:t>The focus moves from a more family-centered to more work-centered approach</a:t>
            </a:r>
          </a:p>
          <a:p>
            <a:pPr marL="684213" lvl="0">
              <a:lnSpc>
                <a:spcPct val="115000"/>
              </a:lnSpc>
              <a:spcBef>
                <a:spcPts val="0"/>
              </a:spcBef>
              <a:spcAft>
                <a:spcPts val="0"/>
              </a:spcAft>
              <a:buFont typeface="+mj-lt"/>
              <a:buAutoNum type="alphaLcParenR"/>
            </a:pPr>
            <a:r>
              <a:rPr lang="en-US" dirty="0">
                <a:ea typeface="Times New Roman"/>
                <a:cs typeface="Times New Roman"/>
              </a:rPr>
              <a:t>The focus moves from a group to an individual perspective</a:t>
            </a:r>
          </a:p>
          <a:p>
            <a:pPr marL="684213" lvl="0">
              <a:lnSpc>
                <a:spcPct val="115000"/>
              </a:lnSpc>
              <a:spcBef>
                <a:spcPts val="0"/>
              </a:spcBef>
              <a:spcAft>
                <a:spcPts val="1200"/>
              </a:spcAft>
              <a:buFont typeface="+mj-lt"/>
              <a:buAutoNum type="alphaLcParenR"/>
            </a:pPr>
            <a:r>
              <a:rPr lang="en-US" dirty="0">
                <a:ea typeface="Times New Roman"/>
                <a:cs typeface="Times New Roman"/>
              </a:rPr>
              <a:t>The focus moves from a career-driven perspective to salary-driven perspective</a:t>
            </a:r>
          </a:p>
          <a:p>
            <a:pPr marL="0" marR="0">
              <a:lnSpc>
                <a:spcPct val="115000"/>
              </a:lnSpc>
              <a:spcBef>
                <a:spcPts val="0"/>
              </a:spcBef>
              <a:spcAft>
                <a:spcPts val="0"/>
              </a:spcAft>
            </a:pPr>
            <a:r>
              <a:rPr lang="en-US" dirty="0">
                <a:ea typeface="Times New Roman"/>
                <a:cs typeface="Times New Roman"/>
              </a:rPr>
              <a:t> </a:t>
            </a:r>
          </a:p>
          <a:p>
            <a:pPr marL="341313" lvl="0" indent="-341313">
              <a:lnSpc>
                <a:spcPct val="137000"/>
              </a:lnSpc>
              <a:spcBef>
                <a:spcPts val="0"/>
              </a:spcBef>
              <a:spcAft>
                <a:spcPts val="1000"/>
              </a:spcAft>
              <a:buFont typeface="+mj-lt"/>
              <a:buAutoNum type="arabicParenR" startAt="6"/>
            </a:pPr>
            <a:r>
              <a:rPr lang="en-US" dirty="0">
                <a:ea typeface="Times New Roman"/>
                <a:cs typeface="Times New Roman"/>
              </a:rPr>
              <a:t>What is an example of one behavior that could cause tension between the older and younger generations?</a:t>
            </a:r>
          </a:p>
          <a:p>
            <a:pPr marL="684213" lvl="0">
              <a:lnSpc>
                <a:spcPct val="115000"/>
              </a:lnSpc>
              <a:spcBef>
                <a:spcPts val="0"/>
              </a:spcBef>
              <a:spcAft>
                <a:spcPts val="0"/>
              </a:spcAft>
              <a:buFont typeface="+mj-lt"/>
              <a:buAutoNum type="alphaLcParenR"/>
            </a:pPr>
            <a:r>
              <a:rPr lang="en-US" dirty="0">
                <a:ea typeface="Calibri"/>
                <a:cs typeface="Calibri"/>
              </a:rPr>
              <a:t>Responding to challenges that arise in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Title and status in the workplace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Challenging the status quo</a:t>
            </a:r>
          </a:p>
          <a:p>
            <a:pPr marL="684213" lvl="0">
              <a:lnSpc>
                <a:spcPct val="115000"/>
              </a:lnSpc>
              <a:spcBef>
                <a:spcPts val="0"/>
              </a:spcBef>
              <a:spcAft>
                <a:spcPts val="1200"/>
              </a:spcAft>
              <a:buFont typeface="+mj-lt"/>
              <a:buAutoNum type="alphaLcParenR"/>
            </a:pPr>
            <a:r>
              <a:rPr lang="en-US" dirty="0">
                <a:ea typeface="Calibri"/>
                <a:cs typeface="Calibri"/>
              </a:rPr>
              <a:t>The importance of work and family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27717501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a:t>
            </a:r>
            <a:r>
              <a:rPr lang="en-US" noProof="0" smtClean="0"/>
              <a:t>Seven: </a:t>
            </a:r>
            <a:r>
              <a:rPr lang="en-US" noProof="0"/>
              <a:t>Review Questions</a:t>
            </a:r>
            <a:endParaRPr lang="en-US" noProof="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motivates the younger generations at work?</a:t>
            </a:r>
          </a:p>
          <a:p>
            <a:pPr marL="684213" lvl="0">
              <a:lnSpc>
                <a:spcPct val="115000"/>
              </a:lnSpc>
              <a:spcBef>
                <a:spcPts val="0"/>
              </a:spcBef>
              <a:spcAft>
                <a:spcPts val="0"/>
              </a:spcAft>
              <a:buFont typeface="+mj-lt"/>
              <a:buAutoNum type="alphaLcParenR"/>
            </a:pPr>
            <a:r>
              <a:rPr lang="en-US" dirty="0">
                <a:ea typeface="Calibri"/>
                <a:cs typeface="Calibri"/>
              </a:rPr>
              <a:t>Achievement and an environment of competition</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Calibri"/>
                <a:cs typeface="Calibri"/>
              </a:rPr>
              <a:t>Hard work and a clear separation of work and family life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Fixed work hours as a part of their day</a:t>
            </a:r>
          </a:p>
          <a:p>
            <a:pPr marL="684213" lvl="0">
              <a:lnSpc>
                <a:spcPct val="115000"/>
              </a:lnSpc>
              <a:spcBef>
                <a:spcPts val="0"/>
              </a:spcBef>
              <a:spcAft>
                <a:spcPts val="1200"/>
              </a:spcAft>
              <a:buFont typeface="+mj-lt"/>
              <a:buAutoNum type="alphaLcParenR"/>
            </a:pPr>
            <a:r>
              <a:rPr lang="en-US" dirty="0">
                <a:ea typeface="Times New Roman"/>
                <a:cs typeface="Times New Roman"/>
              </a:rPr>
              <a:t>A </a:t>
            </a:r>
            <a:r>
              <a:rPr lang="en-US" dirty="0">
                <a:ea typeface="Calibri"/>
                <a:cs typeface="Calibri"/>
              </a:rPr>
              <a:t>stable work environment where conformity is valued</a:t>
            </a:r>
            <a:endParaRPr lang="en-US" dirty="0">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For older generations, what did experiencing harder times teach them?</a:t>
            </a:r>
          </a:p>
          <a:p>
            <a:pPr marL="684213" lvl="0">
              <a:lnSpc>
                <a:spcPct val="115000"/>
              </a:lnSpc>
              <a:spcBef>
                <a:spcPts val="0"/>
              </a:spcBef>
              <a:spcAft>
                <a:spcPts val="0"/>
              </a:spcAft>
              <a:buFont typeface="+mj-lt"/>
              <a:buAutoNum type="alphaLcParenR"/>
            </a:pPr>
            <a:r>
              <a:rPr lang="en-US" dirty="0">
                <a:ea typeface="Times New Roman"/>
                <a:cs typeface="Times New Roman"/>
              </a:rPr>
              <a:t>The value of technology in the workplace</a:t>
            </a:r>
          </a:p>
          <a:p>
            <a:pPr marL="684213" lvl="0">
              <a:lnSpc>
                <a:spcPct val="115000"/>
              </a:lnSpc>
              <a:spcBef>
                <a:spcPts val="0"/>
              </a:spcBef>
              <a:spcAft>
                <a:spcPts val="0"/>
              </a:spcAft>
              <a:buFont typeface="+mj-lt"/>
              <a:buAutoNum type="alphaLcParenR"/>
            </a:pPr>
            <a:r>
              <a:rPr lang="en-US" dirty="0">
                <a:ea typeface="Calibri"/>
                <a:cs typeface="Calibri"/>
              </a:rPr>
              <a:t>The value of having the basics like food and clothes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The value of praise and </a:t>
            </a:r>
            <a:r>
              <a:rPr lang="en-US" dirty="0">
                <a:solidFill>
                  <a:srgbClr val="000000"/>
                </a:solidFill>
                <a:ea typeface="Times New Roman"/>
                <a:cs typeface="Times New Roman"/>
              </a:rPr>
              <a:t>recognition</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 value of protesting and standing up for their rights</a:t>
            </a:r>
          </a:p>
          <a:p>
            <a:endParaRPr lang="en-US" dirty="0" smtClean="0"/>
          </a:p>
        </p:txBody>
      </p:sp>
    </p:spTree>
    <p:extLst>
      <p:ext uri="{BB962C8B-B14F-4D97-AF65-F5344CB8AC3E}">
        <p14:creationId xmlns:p14="http://schemas.microsoft.com/office/powerpoint/2010/main" val="352491065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a:t>
            </a:r>
            <a:r>
              <a:rPr lang="en-US" noProof="0" smtClean="0"/>
              <a:t>Seven: </a:t>
            </a:r>
            <a:r>
              <a:rPr lang="en-US" noProof="0"/>
              <a:t>Review Questions</a:t>
            </a:r>
            <a:endParaRPr lang="en-US" noProof="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While the younger generations did see economic hard times, what diminished the effect?</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Group activities, such as, day care, sports teams, and school-based functions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T</a:t>
            </a:r>
            <a:r>
              <a:rPr lang="en-US" dirty="0">
                <a:ea typeface="Calibri"/>
                <a:cs typeface="Calibri"/>
              </a:rPr>
              <a:t>raditional events like the movies and non-technical activities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ea typeface="Times New Roman"/>
                <a:cs typeface="Times New Roman"/>
              </a:rPr>
              <a:t>Sheltering by their parents</a:t>
            </a:r>
          </a:p>
          <a:p>
            <a:pPr marL="684213" lvl="0">
              <a:lnSpc>
                <a:spcPct val="115000"/>
              </a:lnSpc>
              <a:spcBef>
                <a:spcPts val="0"/>
              </a:spcBef>
              <a:spcAft>
                <a:spcPts val="1200"/>
              </a:spcAft>
              <a:buFont typeface="+mj-lt"/>
              <a:buAutoNum type="alphaLcParenR"/>
            </a:pPr>
            <a:r>
              <a:rPr lang="en-US" dirty="0">
                <a:ea typeface="Times New Roman"/>
                <a:cs typeface="Times New Roman"/>
              </a:rPr>
              <a:t>The advent of technology</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generation has never done without technology?</a:t>
            </a:r>
          </a:p>
          <a:p>
            <a:pPr marL="684213" lvl="0">
              <a:lnSpc>
                <a:spcPct val="115000"/>
              </a:lnSpc>
              <a:spcBef>
                <a:spcPts val="0"/>
              </a:spcBef>
              <a:spcAft>
                <a:spcPts val="0"/>
              </a:spcAft>
              <a:buFont typeface="+mj-lt"/>
              <a:buAutoNum type="alphaLcParenR"/>
            </a:pPr>
            <a:r>
              <a:rPr lang="en-US" dirty="0">
                <a:ea typeface="Times New Roman"/>
                <a:cs typeface="Times New Roman"/>
              </a:rPr>
              <a:t>Traditional Generations</a:t>
            </a:r>
          </a:p>
          <a:p>
            <a:pPr marL="684213" lvl="0">
              <a:lnSpc>
                <a:spcPct val="115000"/>
              </a:lnSpc>
              <a:spcBef>
                <a:spcPts val="0"/>
              </a:spcBef>
              <a:spcAft>
                <a:spcPts val="0"/>
              </a:spcAft>
              <a:buFont typeface="+mj-lt"/>
              <a:buAutoNum type="alphaLcParenR"/>
            </a:pPr>
            <a:r>
              <a:rPr lang="en-US" dirty="0">
                <a:ea typeface="Times New Roman"/>
                <a:cs typeface="Times New Roman"/>
              </a:rPr>
              <a:t>Generation Y</a:t>
            </a:r>
          </a:p>
          <a:p>
            <a:pPr marL="684213" lvl="0">
              <a:lnSpc>
                <a:spcPct val="115000"/>
              </a:lnSpc>
              <a:spcBef>
                <a:spcPts val="0"/>
              </a:spcBef>
              <a:spcAft>
                <a:spcPts val="0"/>
              </a:spcAft>
              <a:buFont typeface="+mj-lt"/>
              <a:buAutoNum type="alphaLcParenR"/>
            </a:pPr>
            <a:r>
              <a:rPr lang="en-US" dirty="0">
                <a:ea typeface="Times New Roman"/>
                <a:cs typeface="Times New Roman"/>
              </a:rPr>
              <a:t>Generation X</a:t>
            </a:r>
          </a:p>
          <a:p>
            <a:pPr marL="684213" lvl="0">
              <a:lnSpc>
                <a:spcPct val="115000"/>
              </a:lnSpc>
              <a:spcBef>
                <a:spcPts val="0"/>
              </a:spcBef>
              <a:spcAft>
                <a:spcPts val="0"/>
              </a:spcAft>
              <a:buFont typeface="+mj-lt"/>
              <a:buAutoNum type="alphaLcParenR"/>
            </a:pPr>
            <a:r>
              <a:rPr lang="en-US" dirty="0">
                <a:ea typeface="Times New Roman"/>
                <a:cs typeface="Times New Roman"/>
              </a:rPr>
              <a:t>Baby Boomers</a:t>
            </a:r>
          </a:p>
          <a:p>
            <a:endParaRPr lang="en-US" dirty="0" smtClean="0"/>
          </a:p>
        </p:txBody>
      </p:sp>
    </p:spTree>
    <p:extLst>
      <p:ext uri="{BB962C8B-B14F-4D97-AF65-F5344CB8AC3E}">
        <p14:creationId xmlns:p14="http://schemas.microsoft.com/office/powerpoint/2010/main" val="27053873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a:t>Module </a:t>
            </a:r>
            <a:r>
              <a:rPr lang="en-US" noProof="0" smtClean="0"/>
              <a:t>Two: </a:t>
            </a:r>
            <a:r>
              <a:rPr lang="en-US" noProof="0"/>
              <a:t>Review Questions</a:t>
            </a:r>
            <a:endParaRPr lang="en-US" noProof="0" smtClean="0"/>
          </a:p>
        </p:txBody>
      </p:sp>
      <p:sp>
        <p:nvSpPr>
          <p:cNvPr id="13315" name="Content Placeholder 2"/>
          <p:cNvSpPr>
            <a:spLocks noGrp="1"/>
          </p:cNvSpPr>
          <p:nvPr>
            <p:ph idx="1"/>
          </p:nvPr>
        </p:nvSpPr>
        <p:spPr>
          <a:xfrm>
            <a:off x="457200" y="1600200"/>
            <a:ext cx="8229600" cy="5141168"/>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What is the term “generation gap” used to describe?</a:t>
            </a:r>
          </a:p>
          <a:p>
            <a:pPr marL="684213" lvl="0">
              <a:lnSpc>
                <a:spcPct val="115000"/>
              </a:lnSpc>
              <a:spcBef>
                <a:spcPts val="0"/>
              </a:spcBef>
              <a:spcAft>
                <a:spcPts val="0"/>
              </a:spcAft>
              <a:buFont typeface="+mj-lt"/>
              <a:buAutoNum type="alphaLcParenR"/>
            </a:pPr>
            <a:r>
              <a:rPr lang="en-US" dirty="0">
                <a:ea typeface="Times New Roman"/>
                <a:cs typeface="Times New Roman"/>
              </a:rPr>
              <a:t>Prejudice or discrimination on the basis of a person's age</a:t>
            </a:r>
          </a:p>
          <a:p>
            <a:pPr marL="684213" lvl="0">
              <a:lnSpc>
                <a:spcPct val="115000"/>
              </a:lnSpc>
              <a:spcBef>
                <a:spcPts val="0"/>
              </a:spcBef>
              <a:spcAft>
                <a:spcPts val="0"/>
              </a:spcAft>
              <a:buFont typeface="+mj-lt"/>
              <a:buAutoNum type="alphaLcParenR"/>
            </a:pPr>
            <a:r>
              <a:rPr lang="en-US" dirty="0">
                <a:ea typeface="Times New Roman"/>
                <a:cs typeface="Times New Roman"/>
              </a:rPr>
              <a:t>A person reaching young adulthood around the year 2000</a:t>
            </a:r>
          </a:p>
          <a:p>
            <a:pPr marL="684213" lvl="0">
              <a:lnSpc>
                <a:spcPct val="115000"/>
              </a:lnSpc>
              <a:spcBef>
                <a:spcPts val="0"/>
              </a:spcBef>
              <a:spcAft>
                <a:spcPts val="0"/>
              </a:spcAft>
              <a:buFont typeface="+mj-lt"/>
              <a:buAutoNum type="alphaLcParenR"/>
            </a:pPr>
            <a:r>
              <a:rPr lang="en-US" dirty="0">
                <a:ea typeface="Times New Roman"/>
                <a:cs typeface="Times New Roman"/>
              </a:rPr>
              <a:t>The different values and attitudes between one generation and another</a:t>
            </a:r>
          </a:p>
          <a:p>
            <a:pPr marL="684213" lvl="0">
              <a:lnSpc>
                <a:spcPct val="115000"/>
              </a:lnSpc>
              <a:spcBef>
                <a:spcPts val="0"/>
              </a:spcBef>
              <a:spcAft>
                <a:spcPts val="1000"/>
              </a:spcAft>
              <a:buFont typeface="+mj-lt"/>
              <a:buAutoNum type="alphaLcParenR"/>
            </a:pPr>
            <a:r>
              <a:rPr lang="en-US" dirty="0">
                <a:ea typeface="Times New Roman"/>
                <a:cs typeface="Times New Roman"/>
              </a:rPr>
              <a:t>All of the people born and living at about the same time, regarded collectively</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Why the work environment is fragmented into various generations?</a:t>
            </a:r>
          </a:p>
          <a:p>
            <a:pPr marL="684213" lvl="0">
              <a:lnSpc>
                <a:spcPct val="115000"/>
              </a:lnSpc>
              <a:spcBef>
                <a:spcPts val="0"/>
              </a:spcBef>
              <a:spcAft>
                <a:spcPts val="0"/>
              </a:spcAft>
              <a:buFont typeface="+mj-lt"/>
              <a:buAutoNum type="alphaLcParenR"/>
            </a:pPr>
            <a:r>
              <a:rPr lang="en-US" dirty="0">
                <a:ea typeface="Times New Roman"/>
                <a:cs typeface="Times New Roman"/>
              </a:rPr>
              <a:t>Because there is a lack of training on generation gaps at most organizations</a:t>
            </a:r>
          </a:p>
          <a:p>
            <a:pPr marL="684213" lvl="0">
              <a:lnSpc>
                <a:spcPct val="115000"/>
              </a:lnSpc>
              <a:spcBef>
                <a:spcPts val="0"/>
              </a:spcBef>
              <a:spcAft>
                <a:spcPts val="0"/>
              </a:spcAft>
              <a:buFont typeface="+mj-lt"/>
              <a:buAutoNum type="alphaLcParenR"/>
            </a:pPr>
            <a:r>
              <a:rPr lang="en-US" dirty="0">
                <a:ea typeface="Times New Roman"/>
                <a:cs typeface="Times New Roman"/>
              </a:rPr>
              <a:t>Because many older workers remain on the job longer and younger workers are entering the workplace right out of college</a:t>
            </a:r>
          </a:p>
          <a:p>
            <a:pPr marL="684213" lvl="0">
              <a:lnSpc>
                <a:spcPct val="115000"/>
              </a:lnSpc>
              <a:spcBef>
                <a:spcPts val="0"/>
              </a:spcBef>
              <a:spcAft>
                <a:spcPts val="0"/>
              </a:spcAft>
              <a:buFont typeface="+mj-lt"/>
              <a:buAutoNum type="alphaLcParenR"/>
            </a:pPr>
            <a:r>
              <a:rPr lang="en-US" dirty="0">
                <a:ea typeface="Times New Roman"/>
                <a:cs typeface="Times New Roman"/>
              </a:rPr>
              <a:t>Because many older workers are leaving their jobs and younger workers are entering the </a:t>
            </a:r>
            <a:r>
              <a:rPr lang="en-US" dirty="0">
                <a:highlight>
                  <a:srgbClr val="FFFFFF"/>
                </a:highlight>
                <a:ea typeface="Calibri"/>
                <a:cs typeface="Calibri"/>
              </a:rPr>
              <a:t>workplace right out of college</a:t>
            </a:r>
            <a:endParaRPr lang="en-US" dirty="0">
              <a:ea typeface="Times New Roman"/>
              <a:cs typeface="Times New Roman"/>
            </a:endParaRPr>
          </a:p>
          <a:p>
            <a:pPr marL="684213" lvl="0">
              <a:lnSpc>
                <a:spcPct val="115000"/>
              </a:lnSpc>
              <a:spcBef>
                <a:spcPts val="0"/>
              </a:spcBef>
              <a:spcAft>
                <a:spcPts val="1000"/>
              </a:spcAft>
              <a:buFont typeface="+mj-lt"/>
              <a:buAutoNum type="alphaLcParenR"/>
            </a:pPr>
            <a:r>
              <a:rPr lang="en-US" dirty="0">
                <a:ea typeface="Times New Roman"/>
                <a:cs typeface="Times New Roman"/>
              </a:rPr>
              <a:t>Because generations have a history of having a difficult time working with each </a:t>
            </a:r>
            <a:r>
              <a:rPr lang="en-US" dirty="0" smtClean="0">
                <a:ea typeface="Times New Roman"/>
                <a:cs typeface="Times New Roman"/>
              </a:rPr>
              <a:t>other</a:t>
            </a:r>
            <a:endParaRPr lang="en-US" dirty="0" smtClean="0"/>
          </a:p>
        </p:txBody>
      </p:sp>
    </p:spTree>
    <p:extLst>
      <p:ext uri="{BB962C8B-B14F-4D97-AF65-F5344CB8AC3E}">
        <p14:creationId xmlns:p14="http://schemas.microsoft.com/office/powerpoint/2010/main" val="334564932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a:t>
            </a:r>
            <a:r>
              <a:rPr lang="en-US" noProof="0" smtClean="0"/>
              <a:t>Seven: </a:t>
            </a:r>
            <a:r>
              <a:rPr lang="en-US" noProof="0"/>
              <a:t>Review Questions</a:t>
            </a:r>
            <a:endParaRPr lang="en-US" noProof="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What is the main difference between the four generations in the workplace?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Willingness to work long hours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use and understanding of technology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Work ethic</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How often each generation changes jobs</a:t>
            </a:r>
          </a:p>
          <a:p>
            <a:pPr marL="341313" lvl="0" indent="-341313">
              <a:lnSpc>
                <a:spcPct val="115000"/>
              </a:lnSpc>
              <a:spcBef>
                <a:spcPts val="0"/>
              </a:spcBef>
              <a:spcAft>
                <a:spcPts val="1000"/>
              </a:spcAft>
              <a:buFont typeface="+mj-lt"/>
              <a:buAutoNum type="arabicParenR" startAt="2"/>
            </a:pPr>
            <a:r>
              <a:rPr lang="en-US" dirty="0">
                <a:ea typeface="Times New Roman"/>
                <a:cs typeface="Times New Roman"/>
              </a:rPr>
              <a:t>Which generation had </a:t>
            </a:r>
            <a:r>
              <a:rPr lang="en-US" dirty="0">
                <a:ea typeface="Calibri"/>
                <a:cs typeface="Times New Roman"/>
              </a:rPr>
              <a:t>very little exposure and need for computers and other devices?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Baby Boomers</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Generation X</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Generation Y</a:t>
            </a:r>
          </a:p>
          <a:p>
            <a:pPr marL="684213" lvl="0">
              <a:lnSpc>
                <a:spcPct val="115000"/>
              </a:lnSpc>
              <a:spcBef>
                <a:spcPts val="0"/>
              </a:spcBef>
              <a:spcAft>
                <a:spcPts val="1200"/>
              </a:spcAft>
              <a:buFont typeface="+mj-lt"/>
              <a:buAutoNum type="alphaLcParenR"/>
            </a:pPr>
            <a:r>
              <a:rPr lang="en-US" dirty="0">
                <a:solidFill>
                  <a:srgbClr val="FF0000"/>
                </a:solidFill>
                <a:ea typeface="Times New Roman"/>
                <a:cs typeface="Times New Roman"/>
              </a:rPr>
              <a:t>Traditionalist Generation</a:t>
            </a:r>
            <a:endParaRPr lang="en-US" dirty="0">
              <a:solidFill>
                <a:srgbClr val="000000"/>
              </a:solidFill>
              <a:ea typeface="Times New Roman"/>
              <a:cs typeface="Times New Roman"/>
            </a:endParaRPr>
          </a:p>
          <a:p>
            <a:endParaRPr lang="en-US" dirty="0" smtClean="0"/>
          </a:p>
        </p:txBody>
      </p:sp>
    </p:spTree>
    <p:extLst>
      <p:ext uri="{BB962C8B-B14F-4D97-AF65-F5344CB8AC3E}">
        <p14:creationId xmlns:p14="http://schemas.microsoft.com/office/powerpoint/2010/main" val="313077537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a:t>
            </a:r>
            <a:r>
              <a:rPr lang="en-US" noProof="0" smtClean="0"/>
              <a:t>Seven: </a:t>
            </a:r>
            <a:r>
              <a:rPr lang="en-US" noProof="0"/>
              <a:t>Review Questions</a:t>
            </a:r>
            <a:endParaRPr lang="en-US" noProof="0" smtClean="0"/>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3"/>
            </a:pPr>
            <a:r>
              <a:rPr lang="en-US" dirty="0">
                <a:ea typeface="Calibri"/>
                <a:cs typeface="Times New Roman"/>
              </a:rPr>
              <a:t>As the decades passed, how did the generations’ attitude towards authority change?</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a:t>
            </a:r>
            <a:r>
              <a:rPr lang="en-US" dirty="0">
                <a:solidFill>
                  <a:srgbClr val="FF0000"/>
                </a:solidFill>
                <a:ea typeface="Calibri"/>
                <a:cs typeface="Calibri"/>
              </a:rPr>
              <a:t>eventually created an attitude of challenging the status quo in the younger generation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They became more accepting of authority and preferred hierarchy in the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eventually created an attitude of non-conformity and preferred to work in a more laidback environment</a:t>
            </a: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They became more accepting of a work environment with more supervision than older generations</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4"/>
            </a:pPr>
            <a:r>
              <a:rPr lang="en-US" dirty="0">
                <a:ea typeface="Times New Roman"/>
                <a:cs typeface="Times New Roman"/>
              </a:rPr>
              <a:t>Which generation is more likely to stay with one employer their whole life?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younger generations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The older generations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Baby Boomers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All of the above</a:t>
            </a:r>
          </a:p>
          <a:p>
            <a:endParaRPr lang="en-US" dirty="0" smtClean="0"/>
          </a:p>
        </p:txBody>
      </p:sp>
    </p:spTree>
    <p:extLst>
      <p:ext uri="{BB962C8B-B14F-4D97-AF65-F5344CB8AC3E}">
        <p14:creationId xmlns:p14="http://schemas.microsoft.com/office/powerpoint/2010/main" val="417932051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a:t>
            </a:r>
            <a:r>
              <a:rPr lang="en-US" noProof="0" smtClean="0"/>
              <a:t>Seven: </a:t>
            </a:r>
            <a:r>
              <a:rPr lang="en-US" noProof="0"/>
              <a:t>Review Questions</a:t>
            </a:r>
            <a:endParaRPr lang="en-US" noProof="0" smtClean="0"/>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1313" lvl="0" indent="-341313">
              <a:lnSpc>
                <a:spcPct val="115000"/>
              </a:lnSpc>
              <a:spcBef>
                <a:spcPts val="0"/>
              </a:spcBef>
              <a:spcAft>
                <a:spcPts val="1000"/>
              </a:spcAft>
              <a:buFont typeface="+mj-lt"/>
              <a:buAutoNum type="arabicParenR" startAt="5"/>
            </a:pPr>
            <a:r>
              <a:rPr lang="en-US" dirty="0">
                <a:ea typeface="Times New Roman"/>
                <a:cs typeface="Times New Roman"/>
              </a:rPr>
              <a:t>As </a:t>
            </a:r>
            <a:r>
              <a:rPr lang="en-US" dirty="0">
                <a:ea typeface="Calibri"/>
                <a:cs typeface="Times New Roman"/>
              </a:rPr>
              <a:t>we learn about the background and attitudes of the generations, what pattern emerges?</a:t>
            </a:r>
            <a:endParaRPr lang="en-US" dirty="0">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focus moves from a more flexibility to more structure</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focus moves from a more family-centered to more work-centered approach</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focus moves from a group to an individual perspective</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 focus moves from a career-driven perspective to salary-driven perspective</a:t>
            </a:r>
          </a:p>
          <a:p>
            <a:pPr marL="0" marR="0">
              <a:lnSpc>
                <a:spcPct val="115000"/>
              </a:lnSpc>
              <a:spcBef>
                <a:spcPts val="0"/>
              </a:spcBef>
              <a:spcAft>
                <a:spcPts val="0"/>
              </a:spcAft>
            </a:pPr>
            <a:r>
              <a:rPr lang="en-US" dirty="0">
                <a:ea typeface="Times New Roman"/>
                <a:cs typeface="Times New Roman"/>
              </a:rPr>
              <a:t> </a:t>
            </a:r>
          </a:p>
          <a:p>
            <a:pPr marL="341313" lvl="0" indent="-341313">
              <a:lnSpc>
                <a:spcPct val="137000"/>
              </a:lnSpc>
              <a:spcBef>
                <a:spcPts val="0"/>
              </a:spcBef>
              <a:spcAft>
                <a:spcPts val="1000"/>
              </a:spcAft>
              <a:buFont typeface="+mj-lt"/>
              <a:buAutoNum type="arabicParenR" startAt="6"/>
            </a:pPr>
            <a:r>
              <a:rPr lang="en-US" dirty="0">
                <a:ea typeface="Times New Roman"/>
                <a:cs typeface="Times New Roman"/>
              </a:rPr>
              <a:t>What is an example of one behavior that could cause tension between the older and younger generations?</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Responding to challenges that arise in the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Title and status in the workplace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Challenging the status quo</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Calibri"/>
                <a:cs typeface="Calibri"/>
              </a:rPr>
              <a:t>The importance of work and family</a:t>
            </a:r>
            <a:endParaRPr lang="en-US" dirty="0">
              <a:solidFill>
                <a:srgbClr val="000000"/>
              </a:solidFill>
              <a:ea typeface="Times New Roman"/>
              <a:cs typeface="Times New Roman"/>
            </a:endParaRPr>
          </a:p>
          <a:p>
            <a:endParaRPr lang="en-US" dirty="0" smtClean="0"/>
          </a:p>
        </p:txBody>
      </p:sp>
    </p:spTree>
    <p:extLst>
      <p:ext uri="{BB962C8B-B14F-4D97-AF65-F5344CB8AC3E}">
        <p14:creationId xmlns:p14="http://schemas.microsoft.com/office/powerpoint/2010/main" val="86434008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a:t>
            </a:r>
            <a:r>
              <a:rPr lang="en-US" noProof="0" smtClean="0"/>
              <a:t>Seven: </a:t>
            </a:r>
            <a:r>
              <a:rPr lang="en-US" noProof="0"/>
              <a:t>Review Questions</a:t>
            </a:r>
            <a:endParaRPr lang="en-US" noProof="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buFont typeface="+mj-lt"/>
              <a:buAutoNum type="arabicParenR" startAt="7"/>
            </a:pPr>
            <a:r>
              <a:rPr lang="en-US" dirty="0">
                <a:ea typeface="Times New Roman"/>
                <a:cs typeface="Times New Roman"/>
              </a:rPr>
              <a:t>What motivates the younger generations at work?</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Achievement and an environment of competition</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Hard work and a clear separation of work and family life</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Fixed work hours as a part of their day</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A </a:t>
            </a:r>
            <a:r>
              <a:rPr lang="en-US" dirty="0">
                <a:solidFill>
                  <a:srgbClr val="000000"/>
                </a:solidFill>
                <a:ea typeface="Calibri"/>
                <a:cs typeface="Calibri"/>
              </a:rPr>
              <a:t>stable work environment where conformity is valued</a:t>
            </a:r>
            <a:endParaRPr lang="en-US" dirty="0">
              <a:solidFill>
                <a:srgbClr val="000000"/>
              </a:solidFill>
              <a:ea typeface="Times New Roman"/>
              <a:cs typeface="Times New Roman"/>
            </a:endParaRPr>
          </a:p>
          <a:p>
            <a:pPr marL="341313" lvl="0" indent="-341313">
              <a:lnSpc>
                <a:spcPct val="115000"/>
              </a:lnSpc>
              <a:spcBef>
                <a:spcPts val="0"/>
              </a:spcBef>
              <a:spcAft>
                <a:spcPts val="1000"/>
              </a:spcAft>
              <a:buFont typeface="+mj-lt"/>
              <a:buAutoNum type="arabicParenR" startAt="8"/>
            </a:pPr>
            <a:r>
              <a:rPr lang="en-US" dirty="0">
                <a:ea typeface="Times New Roman"/>
                <a:cs typeface="Times New Roman"/>
              </a:rPr>
              <a:t>For older generations, what did experiencing harder times teach them?</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value of technology in the workplace</a:t>
            </a:r>
          </a:p>
          <a:p>
            <a:pPr marL="684213" lvl="0">
              <a:lnSpc>
                <a:spcPct val="115000"/>
              </a:lnSpc>
              <a:spcBef>
                <a:spcPts val="0"/>
              </a:spcBef>
              <a:spcAft>
                <a:spcPts val="0"/>
              </a:spcAft>
              <a:buFont typeface="+mj-lt"/>
              <a:buAutoNum type="alphaLcParenR"/>
            </a:pPr>
            <a:r>
              <a:rPr lang="en-US" dirty="0">
                <a:solidFill>
                  <a:srgbClr val="FF0000"/>
                </a:solidFill>
                <a:ea typeface="Calibri"/>
                <a:cs typeface="Calibri"/>
              </a:rPr>
              <a:t>The value of having the basics like food and clothes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 value of praise and recognition</a:t>
            </a: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 value of protesting and standing up for their rights</a:t>
            </a:r>
          </a:p>
          <a:p>
            <a:endParaRPr lang="en-US" dirty="0" smtClean="0"/>
          </a:p>
        </p:txBody>
      </p:sp>
    </p:spTree>
    <p:extLst>
      <p:ext uri="{BB962C8B-B14F-4D97-AF65-F5344CB8AC3E}">
        <p14:creationId xmlns:p14="http://schemas.microsoft.com/office/powerpoint/2010/main" val="46201425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a:t>Module </a:t>
            </a:r>
            <a:r>
              <a:rPr lang="en-US" noProof="0" smtClean="0"/>
              <a:t>Seven: </a:t>
            </a:r>
            <a:r>
              <a:rPr lang="en-US" noProof="0"/>
              <a:t>Review Questions</a:t>
            </a:r>
            <a:endParaRPr lang="en-US" noProof="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1313" lvl="0" indent="-341313">
              <a:lnSpc>
                <a:spcPct val="115000"/>
              </a:lnSpc>
              <a:spcBef>
                <a:spcPts val="0"/>
              </a:spcBef>
              <a:spcAft>
                <a:spcPts val="1000"/>
              </a:spcAft>
              <a:buFont typeface="+mj-lt"/>
              <a:buAutoNum type="arabicParenR" startAt="9"/>
            </a:pPr>
            <a:r>
              <a:rPr lang="en-US" dirty="0">
                <a:ea typeface="Times New Roman"/>
                <a:cs typeface="Times New Roman"/>
              </a:rPr>
              <a:t>While the younger generations did see economic hard times, what diminished the effect?</a:t>
            </a:r>
          </a:p>
          <a:p>
            <a:pPr marL="684213" lvl="0">
              <a:lnSpc>
                <a:spcPct val="115000"/>
              </a:lnSpc>
              <a:spcBef>
                <a:spcPts val="0"/>
              </a:spcBef>
              <a:spcAft>
                <a:spcPts val="0"/>
              </a:spcAft>
              <a:buFont typeface="+mj-lt"/>
              <a:buAutoNum type="alphaLcParenR"/>
            </a:pPr>
            <a:r>
              <a:rPr lang="en-US" dirty="0">
                <a:solidFill>
                  <a:srgbClr val="000000"/>
                </a:solidFill>
                <a:ea typeface="Calibri"/>
                <a:cs typeface="Calibri"/>
              </a:rPr>
              <a:t>Group activities, such as, day care, sports teams, and school-based functions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t>
            </a:r>
            <a:r>
              <a:rPr lang="en-US" dirty="0">
                <a:solidFill>
                  <a:srgbClr val="000000"/>
                </a:solidFill>
                <a:ea typeface="Calibri"/>
                <a:cs typeface="Calibri"/>
              </a:rPr>
              <a:t>raditional events like the movies and non-technical activities</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Sheltering by their parents</a:t>
            </a:r>
            <a:endParaRPr lang="en-US" dirty="0">
              <a:solidFill>
                <a:srgbClr val="000000"/>
              </a:solidFill>
              <a:ea typeface="Times New Roman"/>
              <a:cs typeface="Times New Roman"/>
            </a:endParaRPr>
          </a:p>
          <a:p>
            <a:pPr marL="684213" lvl="0">
              <a:lnSpc>
                <a:spcPct val="115000"/>
              </a:lnSpc>
              <a:spcBef>
                <a:spcPts val="0"/>
              </a:spcBef>
              <a:spcAft>
                <a:spcPts val="1200"/>
              </a:spcAft>
              <a:buFont typeface="+mj-lt"/>
              <a:buAutoNum type="alphaLcParenR"/>
            </a:pPr>
            <a:r>
              <a:rPr lang="en-US" dirty="0">
                <a:solidFill>
                  <a:srgbClr val="000000"/>
                </a:solidFill>
                <a:ea typeface="Times New Roman"/>
                <a:cs typeface="Times New Roman"/>
              </a:rPr>
              <a:t>The advent of technology</a:t>
            </a:r>
          </a:p>
          <a:p>
            <a:pPr marL="341313" lvl="0" indent="-341313">
              <a:lnSpc>
                <a:spcPct val="115000"/>
              </a:lnSpc>
              <a:spcBef>
                <a:spcPts val="0"/>
              </a:spcBef>
              <a:spcAft>
                <a:spcPts val="1000"/>
              </a:spcAft>
              <a:buFont typeface="+mj-lt"/>
              <a:buAutoNum type="arabicParenR" startAt="10"/>
            </a:pPr>
            <a:r>
              <a:rPr lang="en-US" dirty="0">
                <a:ea typeface="Times New Roman"/>
                <a:cs typeface="Times New Roman"/>
              </a:rPr>
              <a:t>Which generation has never done without technology?</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Traditional Generations</a:t>
            </a:r>
          </a:p>
          <a:p>
            <a:pPr marL="6842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Generation Y</a:t>
            </a:r>
            <a:endParaRPr lang="en-US" dirty="0">
              <a:solidFill>
                <a:srgbClr val="000000"/>
              </a:solidFill>
              <a:ea typeface="Times New Roman"/>
              <a:cs typeface="Times New Roman"/>
            </a:endParaRP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Generation X</a:t>
            </a:r>
          </a:p>
          <a:p>
            <a:pPr marL="68421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Baby Boomers</a:t>
            </a:r>
          </a:p>
          <a:p>
            <a:endParaRPr lang="en-US" dirty="0" smtClean="0"/>
          </a:p>
        </p:txBody>
      </p:sp>
    </p:spTree>
    <p:extLst>
      <p:ext uri="{BB962C8B-B14F-4D97-AF65-F5344CB8AC3E}">
        <p14:creationId xmlns:p14="http://schemas.microsoft.com/office/powerpoint/2010/main" val="332698323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smtClean="0"/>
              <a:t>Module Eight: Finding Common Ground</a:t>
            </a:r>
          </a:p>
        </p:txBody>
      </p:sp>
      <p:sp>
        <p:nvSpPr>
          <p:cNvPr id="34819" name="Content Placeholder 3"/>
          <p:cNvSpPr>
            <a:spLocks noGrp="1"/>
          </p:cNvSpPr>
          <p:nvPr>
            <p:ph idx="1"/>
          </p:nvPr>
        </p:nvSpPr>
        <p:spPr>
          <a:xfrm>
            <a:off x="457200" y="1711325"/>
            <a:ext cx="6400800" cy="4525963"/>
          </a:xfrm>
        </p:spPr>
        <p:txBody>
          <a:bodyPr/>
          <a:lstStyle/>
          <a:p>
            <a:pPr marL="0" indent="0">
              <a:buFont typeface="Arial" charset="0"/>
              <a:buNone/>
              <a:defRPr/>
            </a:pPr>
            <a:r>
              <a:rPr lang="en-US" sz="2800" dirty="0" smtClean="0"/>
              <a:t>In order to be successful bridging the gap </a:t>
            </a:r>
          </a:p>
          <a:p>
            <a:pPr marL="0" indent="0">
              <a:buFont typeface="Arial" charset="0"/>
              <a:buNone/>
              <a:defRPr/>
            </a:pPr>
            <a:r>
              <a:rPr lang="en-US" sz="2800" dirty="0" smtClean="0"/>
              <a:t>across the generations, you must find </a:t>
            </a:r>
          </a:p>
          <a:p>
            <a:pPr marL="0" indent="0">
              <a:buFont typeface="Arial" charset="0"/>
              <a:buNone/>
              <a:defRPr/>
            </a:pPr>
            <a:r>
              <a:rPr lang="en-US" sz="2800" dirty="0" smtClean="0"/>
              <a:t>common ground that enables you to close </a:t>
            </a:r>
          </a:p>
          <a:p>
            <a:pPr marL="0" indent="0">
              <a:buFont typeface="Arial" charset="0"/>
              <a:buNone/>
              <a:defRPr/>
            </a:pPr>
            <a:r>
              <a:rPr lang="en-US" sz="2800" dirty="0" smtClean="0"/>
              <a:t>the gap and effectively reach your </a:t>
            </a:r>
          </a:p>
          <a:p>
            <a:pPr marL="0" indent="0">
              <a:buFont typeface="Arial" charset="0"/>
              <a:buNone/>
              <a:defRPr/>
            </a:pPr>
            <a:r>
              <a:rPr lang="en-US" sz="2800" dirty="0" smtClean="0"/>
              <a:t>opposing generation.  In this module, you </a:t>
            </a:r>
          </a:p>
          <a:p>
            <a:pPr marL="0" indent="0">
              <a:buFont typeface="Arial" charset="0"/>
              <a:buNone/>
              <a:defRPr/>
            </a:pPr>
            <a:r>
              <a:rPr lang="en-US" sz="2800" dirty="0" smtClean="0"/>
              <a:t>will learn the following:</a:t>
            </a:r>
          </a:p>
          <a:p>
            <a:pPr marL="457200" indent="-457200">
              <a:buFont typeface="Arial" pitchFamily="34" charset="0"/>
              <a:buChar char="•"/>
              <a:defRPr/>
            </a:pPr>
            <a:r>
              <a:rPr lang="en-US" sz="2800" dirty="0" smtClean="0"/>
              <a:t>Adopting a communication style</a:t>
            </a:r>
          </a:p>
          <a:p>
            <a:pPr marL="457200" indent="-457200">
              <a:buFont typeface="Arial" pitchFamily="34" charset="0"/>
              <a:buChar char="•"/>
              <a:defRPr/>
            </a:pPr>
            <a:r>
              <a:rPr lang="en-US" sz="2800" dirty="0" smtClean="0"/>
              <a:t>Creating an affinity group</a:t>
            </a:r>
          </a:p>
          <a:p>
            <a:pPr marL="457200" indent="-457200">
              <a:buFont typeface="Arial" pitchFamily="34" charset="0"/>
              <a:buChar char="•"/>
              <a:defRPr/>
            </a:pPr>
            <a:r>
              <a:rPr lang="en-US" sz="2800" dirty="0" smtClean="0"/>
              <a:t>Sharing knowledge</a:t>
            </a:r>
            <a:endParaRPr lang="en-US" dirty="0" smtClean="0"/>
          </a:p>
        </p:txBody>
      </p:sp>
      <p:sp>
        <p:nvSpPr>
          <p:cNvPr id="32772" name="Text Placeholder 4"/>
          <p:cNvSpPr>
            <a:spLocks noGrp="1"/>
          </p:cNvSpPr>
          <p:nvPr>
            <p:ph type="body" sz="quarter" idx="4294967295"/>
          </p:nvPr>
        </p:nvSpPr>
        <p:spPr>
          <a:xfrm>
            <a:off x="7391400" y="381000"/>
            <a:ext cx="1752600" cy="4272136"/>
          </a:xfrm>
          <a:ln>
            <a:miter lim="800000"/>
            <a:headEnd/>
            <a:tailEnd/>
          </a:ln>
        </p:spPr>
        <p:txBody>
          <a:bodyPr/>
          <a:lstStyle/>
          <a:p>
            <a:pPr marL="0" marR="0">
              <a:lnSpc>
                <a:spcPct val="115000"/>
              </a:lnSpc>
              <a:spcBef>
                <a:spcPts val="0"/>
              </a:spcBef>
              <a:spcAft>
                <a:spcPts val="1000"/>
              </a:spcAft>
            </a:pPr>
            <a:r>
              <a:rPr lang="en-US" sz="1800" i="1" dirty="0" smtClean="0">
                <a:effectLst/>
                <a:latin typeface="Cambria"/>
                <a:ea typeface="Times New Roman"/>
                <a:cs typeface="Times New Roman"/>
              </a:rPr>
              <a:t>Field of Dreams is probably our generation’s It’s A Wonderful Life.</a:t>
            </a:r>
            <a:endParaRPr lang="en-US" sz="1400" dirty="0">
              <a:ea typeface="Times New Roman"/>
              <a:cs typeface="Times New Roman"/>
            </a:endParaRPr>
          </a:p>
          <a:p>
            <a:pPr marL="0" marR="0" algn="ctr">
              <a:lnSpc>
                <a:spcPct val="115000"/>
              </a:lnSpc>
              <a:spcBef>
                <a:spcPts val="0"/>
              </a:spcBef>
              <a:spcAft>
                <a:spcPts val="1000"/>
              </a:spcAft>
            </a:pPr>
            <a:r>
              <a:rPr lang="en-US" sz="1800" b="1" i="1" dirty="0" smtClean="0">
                <a:effectLst/>
                <a:latin typeface="Cambria"/>
                <a:ea typeface="Times New Roman"/>
                <a:cs typeface="Times New Roman"/>
              </a:rPr>
              <a:t>Kevin Costner</a:t>
            </a:r>
            <a:endParaRPr lang="en-US" sz="1400" dirty="0">
              <a:ea typeface="Times New Roman"/>
              <a:cs typeface="Times New Roman"/>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4"/>
          <p:cNvSpPr>
            <a:spLocks noGrp="1"/>
          </p:cNvSpPr>
          <p:nvPr>
            <p:ph type="title"/>
          </p:nvPr>
        </p:nvSpPr>
        <p:spPr/>
        <p:txBody>
          <a:bodyPr>
            <a:normAutofit fontScale="90000"/>
          </a:bodyPr>
          <a:lstStyle/>
          <a:p>
            <a:pPr>
              <a:defRPr/>
            </a:pPr>
            <a:r>
              <a:rPr lang="en-US" dirty="0" smtClean="0"/>
              <a:t>Adopting A </a:t>
            </a:r>
            <a:br>
              <a:rPr lang="en-US" dirty="0" smtClean="0"/>
            </a:br>
            <a:r>
              <a:rPr lang="en-US" dirty="0" smtClean="0"/>
              <a:t>Communication Style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19002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smtClean="0"/>
              <a:t>Creating An Affinity Group</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015944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smtClean="0"/>
              <a:t>Sharing Knowledge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743717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182109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2828775"/>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18455</Words>
  <Application>Microsoft Office PowerPoint</Application>
  <PresentationFormat>On-screen Show (4:3)</PresentationFormat>
  <Paragraphs>1779</Paragraphs>
  <Slides>156</Slides>
  <Notes>55</Notes>
  <HiddenSlides>0</HiddenSlides>
  <MMClips>0</MMClips>
  <ScaleCrop>false</ScaleCrop>
  <HeadingPairs>
    <vt:vector size="4" baseType="variant">
      <vt:variant>
        <vt:lpstr>Theme</vt:lpstr>
      </vt:variant>
      <vt:variant>
        <vt:i4>1</vt:i4>
      </vt:variant>
      <vt:variant>
        <vt:lpstr>Slide Titles</vt:lpstr>
      </vt:variant>
      <vt:variant>
        <vt:i4>156</vt:i4>
      </vt:variant>
    </vt:vector>
  </HeadingPairs>
  <TitlesOfParts>
    <vt:vector size="157" baseType="lpstr">
      <vt:lpstr>Classroom PowerPoint Slides</vt:lpstr>
      <vt:lpstr>PowerPoint Presentation</vt:lpstr>
      <vt:lpstr>Module One:  Getting Started</vt:lpstr>
      <vt:lpstr>Workshop Objectives</vt:lpstr>
      <vt:lpstr>Module Two: History</vt:lpstr>
      <vt:lpstr>What Generations  Exist In The Workplace</vt:lpstr>
      <vt:lpstr>What Defines A Generation</vt:lpstr>
      <vt:lpstr>What This Means In Our Workplace</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Traditionalist</vt:lpstr>
      <vt:lpstr>Their Background</vt:lpstr>
      <vt:lpstr>Their Characters</vt:lpstr>
      <vt:lpstr>Their Working Style</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Baby Boomers</vt:lpstr>
      <vt:lpstr>Their Background</vt:lpstr>
      <vt:lpstr>Their Characters</vt:lpstr>
      <vt:lpstr>Their Working Style</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Generation X</vt:lpstr>
      <vt:lpstr>Their Background</vt:lpstr>
      <vt:lpstr>Their Characters</vt:lpstr>
      <vt:lpstr>Their Working Style</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Generation Y</vt:lpstr>
      <vt:lpstr>Their Background</vt:lpstr>
      <vt:lpstr>Their Characters</vt:lpstr>
      <vt:lpstr>Their Working Style</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Differentiations Between</vt:lpstr>
      <vt:lpstr>Background</vt:lpstr>
      <vt:lpstr>Attitude</vt:lpstr>
      <vt:lpstr>Working Style</vt:lpstr>
      <vt:lpstr>Life Experience</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Finding Common Ground</vt:lpstr>
      <vt:lpstr>Adopting A  Communication Style</vt:lpstr>
      <vt:lpstr>Creating An Affinity Group</vt:lpstr>
      <vt:lpstr>Sharing Knowledge</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Conflict Management (I)</vt:lpstr>
      <vt:lpstr>Younger Bosses Managing Older Workers</vt:lpstr>
      <vt:lpstr>Avoid Turnovers With A Retention Plan</vt:lpstr>
      <vt:lpstr>Breaking Down The Stereotypes</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Conflict Management (II)</vt:lpstr>
      <vt:lpstr>Embrace The Hot Zone</vt:lpstr>
      <vt:lpstr>Treat Each Other As A Peer</vt:lpstr>
      <vt:lpstr>Create A Succession Plan</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The Power of 4</vt:lpstr>
      <vt:lpstr>Benefits Of Generation Gaps</vt:lpstr>
      <vt:lpstr>How To Learn From Each Other</vt:lpstr>
      <vt:lpstr>Embracing The Unfamiliar</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2013-05-28T18:24:30Z</dcterms:created>
  <dcterms:modified xsi:type="dcterms:W3CDTF">2015-10-08T13:51:31Z</dcterms:modified>
</cp:coreProperties>
</file>