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75"/>
  </p:notesMasterIdLst>
  <p:sldIdLst>
    <p:sldId id="417" r:id="rId2"/>
    <p:sldId id="418" r:id="rId3"/>
    <p:sldId id="419" r:id="rId4"/>
    <p:sldId id="420" r:id="rId5"/>
    <p:sldId id="421" r:id="rId6"/>
    <p:sldId id="422" r:id="rId7"/>
    <p:sldId id="426" r:id="rId8"/>
    <p:sldId id="427" r:id="rId9"/>
    <p:sldId id="428" r:id="rId10"/>
    <p:sldId id="429" r:id="rId11"/>
    <p:sldId id="430" r:id="rId12"/>
    <p:sldId id="436" r:id="rId13"/>
    <p:sldId id="257" r:id="rId14"/>
    <p:sldId id="258" r:id="rId15"/>
    <p:sldId id="261" r:id="rId16"/>
    <p:sldId id="262" r:id="rId17"/>
    <p:sldId id="263" r:id="rId18"/>
    <p:sldId id="264" r:id="rId19"/>
    <p:sldId id="357" r:id="rId20"/>
    <p:sldId id="306" r:id="rId21"/>
    <p:sldId id="307" r:id="rId22"/>
    <p:sldId id="308" r:id="rId23"/>
    <p:sldId id="309" r:id="rId24"/>
    <p:sldId id="310" r:id="rId25"/>
    <p:sldId id="367" r:id="rId26"/>
    <p:sldId id="368" r:id="rId27"/>
    <p:sldId id="369" r:id="rId28"/>
    <p:sldId id="370" r:id="rId29"/>
    <p:sldId id="371" r:id="rId30"/>
    <p:sldId id="265" r:id="rId31"/>
    <p:sldId id="266" r:id="rId32"/>
    <p:sldId id="267" r:id="rId33"/>
    <p:sldId id="268" r:id="rId34"/>
    <p:sldId id="358" r:id="rId35"/>
    <p:sldId id="311" r:id="rId36"/>
    <p:sldId id="312" r:id="rId37"/>
    <p:sldId id="313" r:id="rId38"/>
    <p:sldId id="314" r:id="rId39"/>
    <p:sldId id="315" r:id="rId40"/>
    <p:sldId id="372" r:id="rId41"/>
    <p:sldId id="373" r:id="rId42"/>
    <p:sldId id="374" r:id="rId43"/>
    <p:sldId id="375" r:id="rId44"/>
    <p:sldId id="376" r:id="rId45"/>
    <p:sldId id="269" r:id="rId46"/>
    <p:sldId id="270" r:id="rId47"/>
    <p:sldId id="271" r:id="rId48"/>
    <p:sldId id="272" r:id="rId49"/>
    <p:sldId id="359" r:id="rId50"/>
    <p:sldId id="316" r:id="rId51"/>
    <p:sldId id="318" r:id="rId52"/>
    <p:sldId id="317" r:id="rId53"/>
    <p:sldId id="319" r:id="rId54"/>
    <p:sldId id="320" r:id="rId55"/>
    <p:sldId id="377" r:id="rId56"/>
    <p:sldId id="378" r:id="rId57"/>
    <p:sldId id="379" r:id="rId58"/>
    <p:sldId id="380" r:id="rId59"/>
    <p:sldId id="381" r:id="rId60"/>
    <p:sldId id="273" r:id="rId61"/>
    <p:sldId id="274" r:id="rId62"/>
    <p:sldId id="275" r:id="rId63"/>
    <p:sldId id="276" r:id="rId64"/>
    <p:sldId id="360" r:id="rId65"/>
    <p:sldId id="322" r:id="rId66"/>
    <p:sldId id="323" r:id="rId67"/>
    <p:sldId id="324" r:id="rId68"/>
    <p:sldId id="325" r:id="rId69"/>
    <p:sldId id="326" r:id="rId70"/>
    <p:sldId id="382" r:id="rId71"/>
    <p:sldId id="383" r:id="rId72"/>
    <p:sldId id="384" r:id="rId73"/>
    <p:sldId id="385" r:id="rId74"/>
    <p:sldId id="386" r:id="rId75"/>
    <p:sldId id="277" r:id="rId76"/>
    <p:sldId id="278" r:id="rId77"/>
    <p:sldId id="279" r:id="rId78"/>
    <p:sldId id="280" r:id="rId79"/>
    <p:sldId id="361" r:id="rId80"/>
    <p:sldId id="327" r:id="rId81"/>
    <p:sldId id="328" r:id="rId82"/>
    <p:sldId id="329" r:id="rId83"/>
    <p:sldId id="330" r:id="rId84"/>
    <p:sldId id="331" r:id="rId85"/>
    <p:sldId id="387" r:id="rId86"/>
    <p:sldId id="388" r:id="rId87"/>
    <p:sldId id="389" r:id="rId88"/>
    <p:sldId id="390" r:id="rId89"/>
    <p:sldId id="391" r:id="rId90"/>
    <p:sldId id="281" r:id="rId91"/>
    <p:sldId id="282" r:id="rId92"/>
    <p:sldId id="284" r:id="rId93"/>
    <p:sldId id="285" r:id="rId94"/>
    <p:sldId id="286" r:id="rId95"/>
    <p:sldId id="362" r:id="rId96"/>
    <p:sldId id="332" r:id="rId97"/>
    <p:sldId id="333" r:id="rId98"/>
    <p:sldId id="334" r:id="rId99"/>
    <p:sldId id="335" r:id="rId100"/>
    <p:sldId id="336" r:id="rId101"/>
    <p:sldId id="392" r:id="rId102"/>
    <p:sldId id="393" r:id="rId103"/>
    <p:sldId id="394" r:id="rId104"/>
    <p:sldId id="395" r:id="rId105"/>
    <p:sldId id="396" r:id="rId106"/>
    <p:sldId id="287" r:id="rId107"/>
    <p:sldId id="288" r:id="rId108"/>
    <p:sldId id="289" r:id="rId109"/>
    <p:sldId id="290" r:id="rId110"/>
    <p:sldId id="363" r:id="rId111"/>
    <p:sldId id="337" r:id="rId112"/>
    <p:sldId id="338" r:id="rId113"/>
    <p:sldId id="339" r:id="rId114"/>
    <p:sldId id="340" r:id="rId115"/>
    <p:sldId id="341" r:id="rId116"/>
    <p:sldId id="397" r:id="rId117"/>
    <p:sldId id="398" r:id="rId118"/>
    <p:sldId id="399" r:id="rId119"/>
    <p:sldId id="400" r:id="rId120"/>
    <p:sldId id="401" r:id="rId121"/>
    <p:sldId id="291" r:id="rId122"/>
    <p:sldId id="292" r:id="rId123"/>
    <p:sldId id="293" r:id="rId124"/>
    <p:sldId id="294" r:id="rId125"/>
    <p:sldId id="364" r:id="rId126"/>
    <p:sldId id="342" r:id="rId127"/>
    <p:sldId id="343" r:id="rId128"/>
    <p:sldId id="344" r:id="rId129"/>
    <p:sldId id="345" r:id="rId130"/>
    <p:sldId id="346" r:id="rId131"/>
    <p:sldId id="402" r:id="rId132"/>
    <p:sldId id="403" r:id="rId133"/>
    <p:sldId id="404" r:id="rId134"/>
    <p:sldId id="405" r:id="rId135"/>
    <p:sldId id="406" r:id="rId136"/>
    <p:sldId id="295" r:id="rId137"/>
    <p:sldId id="296" r:id="rId138"/>
    <p:sldId id="297" r:id="rId139"/>
    <p:sldId id="298" r:id="rId140"/>
    <p:sldId id="365" r:id="rId141"/>
    <p:sldId id="347" r:id="rId142"/>
    <p:sldId id="348" r:id="rId143"/>
    <p:sldId id="349" r:id="rId144"/>
    <p:sldId id="350" r:id="rId145"/>
    <p:sldId id="351" r:id="rId146"/>
    <p:sldId id="407" r:id="rId147"/>
    <p:sldId id="408" r:id="rId148"/>
    <p:sldId id="409" r:id="rId149"/>
    <p:sldId id="410" r:id="rId150"/>
    <p:sldId id="411" r:id="rId151"/>
    <p:sldId id="299" r:id="rId152"/>
    <p:sldId id="300" r:id="rId153"/>
    <p:sldId id="301" r:id="rId154"/>
    <p:sldId id="302" r:id="rId155"/>
    <p:sldId id="366" r:id="rId156"/>
    <p:sldId id="352" r:id="rId157"/>
    <p:sldId id="353" r:id="rId158"/>
    <p:sldId id="354" r:id="rId159"/>
    <p:sldId id="355" r:id="rId160"/>
    <p:sldId id="356" r:id="rId161"/>
    <p:sldId id="412" r:id="rId162"/>
    <p:sldId id="413" r:id="rId163"/>
    <p:sldId id="414" r:id="rId164"/>
    <p:sldId id="415" r:id="rId165"/>
    <p:sldId id="416" r:id="rId166"/>
    <p:sldId id="303" r:id="rId167"/>
    <p:sldId id="304" r:id="rId168"/>
    <p:sldId id="431" r:id="rId169"/>
    <p:sldId id="432" r:id="rId170"/>
    <p:sldId id="433" r:id="rId171"/>
    <p:sldId id="423" r:id="rId172"/>
    <p:sldId id="424" r:id="rId173"/>
    <p:sldId id="425" r:id="rId17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92" autoAdjust="0"/>
    <p:restoredTop sz="42836" autoAdjust="0"/>
  </p:normalViewPr>
  <p:slideViewPr>
    <p:cSldViewPr>
      <p:cViewPr varScale="1">
        <p:scale>
          <a:sx n="57" d="100"/>
          <a:sy n="57" d="100"/>
        </p:scale>
        <p:origin x="518"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viewProps" Target="viewProps.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tableStyles" Target="tableStyle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4" Type="http://schemas.openxmlformats.org/officeDocument/2006/relationships/slide" Target="slides/slide3.xml"/><Relationship Id="rId9" Type="http://schemas.openxmlformats.org/officeDocument/2006/relationships/slide" Target="slides/slide8.xml"/><Relationship Id="rId180" Type="http://schemas.microsoft.com/office/2015/10/relationships/revisionInfo" Target="revisionInfo.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notesMaster" Target="notesMasters/notesMaster1.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presProps" Target="presProps.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8F3803-0A42-4320-BA28-E9ACC2AB7A9E}"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65B83CDC-CE1F-49DF-A39D-86FA3FD221FA}">
      <dgm:prSet phldrT="[Text]"/>
      <dgm:spPr>
        <a:solidFill>
          <a:srgbClr val="78A22F"/>
        </a:solidFill>
      </dgm:spPr>
      <dgm:t>
        <a:bodyPr/>
        <a:lstStyle/>
        <a:p>
          <a:r>
            <a:rPr lang="en-US" strike="sngStrike" dirty="0"/>
            <a:t>Performing in a remote workforce </a:t>
          </a:r>
        </a:p>
      </dgm:t>
    </dgm:pt>
    <dgm:pt modelId="{F05622E1-7B3A-436E-A8D4-2F1661D1058A}" type="parTrans" cxnId="{BA9D6CC9-5ECF-48CC-A52F-37687D6757B5}">
      <dgm:prSet/>
      <dgm:spPr/>
      <dgm:t>
        <a:bodyPr/>
        <a:lstStyle/>
        <a:p>
          <a:endParaRPr lang="en-US" strike="sngStrike"/>
        </a:p>
      </dgm:t>
    </dgm:pt>
    <dgm:pt modelId="{D5DF06C2-26EA-464D-A5CE-7CD22D8181F6}" type="sibTrans" cxnId="{BA9D6CC9-5ECF-48CC-A52F-37687D6757B5}">
      <dgm:prSet/>
      <dgm:spPr>
        <a:ln>
          <a:solidFill>
            <a:srgbClr val="C40000"/>
          </a:solidFill>
        </a:ln>
      </dgm:spPr>
      <dgm:t>
        <a:bodyPr/>
        <a:lstStyle/>
        <a:p>
          <a:endParaRPr lang="en-US" strike="sngStrike"/>
        </a:p>
      </dgm:t>
    </dgm:pt>
    <dgm:pt modelId="{C59988BB-758F-4DA4-8ED3-1C648550A577}">
      <dgm:prSet/>
      <dgm:spPr>
        <a:solidFill>
          <a:srgbClr val="78A22F"/>
        </a:solidFill>
      </dgm:spPr>
      <dgm:t>
        <a:bodyPr/>
        <a:lstStyle/>
        <a:p>
          <a:r>
            <a:rPr lang="en-US" strike="sngStrike" dirty="0"/>
            <a:t>High performance team characteristics </a:t>
          </a:r>
        </a:p>
      </dgm:t>
    </dgm:pt>
    <dgm:pt modelId="{C95074DE-D28C-412F-B519-EA669A4985EB}" type="parTrans" cxnId="{9B1496B1-4212-4762-BA32-821EC59365FD}">
      <dgm:prSet/>
      <dgm:spPr/>
      <dgm:t>
        <a:bodyPr/>
        <a:lstStyle/>
        <a:p>
          <a:endParaRPr lang="en-US" strike="sngStrike"/>
        </a:p>
      </dgm:t>
    </dgm:pt>
    <dgm:pt modelId="{0AB65F23-F5D8-4734-9D53-8292D970F9A7}" type="sibTrans" cxnId="{9B1496B1-4212-4762-BA32-821EC59365FD}">
      <dgm:prSet/>
      <dgm:spPr/>
      <dgm:t>
        <a:bodyPr/>
        <a:lstStyle/>
        <a:p>
          <a:endParaRPr lang="en-US" strike="sngStrike"/>
        </a:p>
      </dgm:t>
    </dgm:pt>
    <dgm:pt modelId="{C633560D-8E54-4327-9BA7-BF4473E35139}">
      <dgm:prSet/>
      <dgm:spPr>
        <a:solidFill>
          <a:srgbClr val="78A22F"/>
        </a:solidFill>
      </dgm:spPr>
      <dgm:t>
        <a:bodyPr/>
        <a:lstStyle/>
        <a:p>
          <a:r>
            <a:rPr lang="en-US" strike="sngStrike" dirty="0"/>
            <a:t>Understand the importance of communication </a:t>
          </a:r>
        </a:p>
      </dgm:t>
    </dgm:pt>
    <dgm:pt modelId="{3C53C395-02C0-4B21-A188-2C191C1426D9}" type="parTrans" cxnId="{EAB009B5-2B43-4F04-A768-F39C8B3676CD}">
      <dgm:prSet/>
      <dgm:spPr/>
      <dgm:t>
        <a:bodyPr/>
        <a:lstStyle/>
        <a:p>
          <a:endParaRPr lang="en-US" strike="sngStrike"/>
        </a:p>
      </dgm:t>
    </dgm:pt>
    <dgm:pt modelId="{7C8EB67B-A382-43DD-9E86-C7AF7721FF8A}" type="sibTrans" cxnId="{EAB009B5-2B43-4F04-A768-F39C8B3676CD}">
      <dgm:prSet/>
      <dgm:spPr/>
      <dgm:t>
        <a:bodyPr/>
        <a:lstStyle/>
        <a:p>
          <a:endParaRPr lang="en-US" strike="sngStrike"/>
        </a:p>
      </dgm:t>
    </dgm:pt>
    <dgm:pt modelId="{28719F7B-A384-4DC0-BE37-EB10681CCB80}">
      <dgm:prSet/>
      <dgm:spPr>
        <a:solidFill>
          <a:srgbClr val="78A22F"/>
        </a:solidFill>
      </dgm:spPr>
      <dgm:t>
        <a:bodyPr/>
        <a:lstStyle/>
        <a:p>
          <a:r>
            <a:rPr lang="en-US" strike="sngStrike" dirty="0"/>
            <a:t>Managing for high performance </a:t>
          </a:r>
        </a:p>
      </dgm:t>
    </dgm:pt>
    <dgm:pt modelId="{6330255C-1413-4B45-92AA-51AB03C1A5CF}" type="parTrans" cxnId="{18552AF9-2FE7-47F5-A907-99FDF889B973}">
      <dgm:prSet/>
      <dgm:spPr/>
      <dgm:t>
        <a:bodyPr/>
        <a:lstStyle/>
        <a:p>
          <a:endParaRPr lang="en-US" strike="sngStrike"/>
        </a:p>
      </dgm:t>
    </dgm:pt>
    <dgm:pt modelId="{83E72BA4-9B92-41E3-9B98-061A305FCE66}" type="sibTrans" cxnId="{18552AF9-2FE7-47F5-A907-99FDF889B973}">
      <dgm:prSet/>
      <dgm:spPr/>
      <dgm:t>
        <a:bodyPr/>
        <a:lstStyle/>
        <a:p>
          <a:endParaRPr lang="en-US" strike="sngStrike"/>
        </a:p>
      </dgm:t>
    </dgm:pt>
    <dgm:pt modelId="{E0967D2B-0B4C-454A-8E7A-B897AA7C6984}">
      <dgm:prSet/>
      <dgm:spPr>
        <a:solidFill>
          <a:srgbClr val="78A22F"/>
        </a:solidFill>
      </dgm:spPr>
      <dgm:t>
        <a:bodyPr/>
        <a:lstStyle/>
        <a:p>
          <a:r>
            <a:rPr lang="en-US" strike="sngStrike" dirty="0"/>
            <a:t>Effective team meeting techniques </a:t>
          </a:r>
        </a:p>
      </dgm:t>
    </dgm:pt>
    <dgm:pt modelId="{D13DDD42-BDCB-45B5-BC10-7572E2336D39}" type="parTrans" cxnId="{A751DA6F-524C-4F4D-AE74-9F57605AFB3C}">
      <dgm:prSet/>
      <dgm:spPr/>
      <dgm:t>
        <a:bodyPr/>
        <a:lstStyle/>
        <a:p>
          <a:endParaRPr lang="en-US" strike="sngStrike"/>
        </a:p>
      </dgm:t>
    </dgm:pt>
    <dgm:pt modelId="{F56CC32A-6116-4000-BE30-8B4F5D63A4A0}" type="sibTrans" cxnId="{A751DA6F-524C-4F4D-AE74-9F57605AFB3C}">
      <dgm:prSet/>
      <dgm:spPr/>
      <dgm:t>
        <a:bodyPr/>
        <a:lstStyle/>
        <a:p>
          <a:endParaRPr lang="en-US" strike="sngStrike"/>
        </a:p>
      </dgm:t>
    </dgm:pt>
    <dgm:pt modelId="{20D751F6-AE91-4C90-BF02-D9009AB0D76F}" type="pres">
      <dgm:prSet presAssocID="{578F3803-0A42-4320-BA28-E9ACC2AB7A9E}" presName="Name0" presStyleCnt="0">
        <dgm:presLayoutVars>
          <dgm:chMax val="7"/>
          <dgm:chPref val="7"/>
          <dgm:dir/>
        </dgm:presLayoutVars>
      </dgm:prSet>
      <dgm:spPr/>
    </dgm:pt>
    <dgm:pt modelId="{D27E1209-3173-4168-93DF-E7174FAD7E02}" type="pres">
      <dgm:prSet presAssocID="{578F3803-0A42-4320-BA28-E9ACC2AB7A9E}" presName="Name1" presStyleCnt="0"/>
      <dgm:spPr/>
    </dgm:pt>
    <dgm:pt modelId="{AC25FAC6-6C6B-4A5C-9CE0-9E62F8550DA1}" type="pres">
      <dgm:prSet presAssocID="{578F3803-0A42-4320-BA28-E9ACC2AB7A9E}" presName="cycle" presStyleCnt="0"/>
      <dgm:spPr/>
    </dgm:pt>
    <dgm:pt modelId="{73894AD1-1FB5-413E-8F96-B44D5BA35192}" type="pres">
      <dgm:prSet presAssocID="{578F3803-0A42-4320-BA28-E9ACC2AB7A9E}" presName="srcNode" presStyleLbl="node1" presStyleIdx="0" presStyleCnt="5"/>
      <dgm:spPr/>
    </dgm:pt>
    <dgm:pt modelId="{240ACDD7-94D2-437B-9945-DA5AE5F2689C}" type="pres">
      <dgm:prSet presAssocID="{578F3803-0A42-4320-BA28-E9ACC2AB7A9E}" presName="conn" presStyleLbl="parChTrans1D2" presStyleIdx="0" presStyleCnt="1"/>
      <dgm:spPr/>
    </dgm:pt>
    <dgm:pt modelId="{65657981-EBAE-4555-9BA7-6732B6383FAD}" type="pres">
      <dgm:prSet presAssocID="{578F3803-0A42-4320-BA28-E9ACC2AB7A9E}" presName="extraNode" presStyleLbl="node1" presStyleIdx="0" presStyleCnt="5"/>
      <dgm:spPr/>
    </dgm:pt>
    <dgm:pt modelId="{E3C73890-7A22-4041-8287-03D354883351}" type="pres">
      <dgm:prSet presAssocID="{578F3803-0A42-4320-BA28-E9ACC2AB7A9E}" presName="dstNode" presStyleLbl="node1" presStyleIdx="0" presStyleCnt="5"/>
      <dgm:spPr/>
    </dgm:pt>
    <dgm:pt modelId="{15FA8807-84C3-48CB-A009-B0955CCCDC90}" type="pres">
      <dgm:prSet presAssocID="{65B83CDC-CE1F-49DF-A39D-86FA3FD221FA}" presName="text_1" presStyleLbl="node1" presStyleIdx="0" presStyleCnt="5">
        <dgm:presLayoutVars>
          <dgm:bulletEnabled val="1"/>
        </dgm:presLayoutVars>
      </dgm:prSet>
      <dgm:spPr/>
    </dgm:pt>
    <dgm:pt modelId="{C474A76F-809E-41CD-A1DC-DD8ED6B6AAD4}" type="pres">
      <dgm:prSet presAssocID="{65B83CDC-CE1F-49DF-A39D-86FA3FD221FA}" presName="accent_1" presStyleCnt="0"/>
      <dgm:spPr/>
    </dgm:pt>
    <dgm:pt modelId="{E5FA23FA-051B-4341-9DB7-F71C5EEC069D}" type="pres">
      <dgm:prSet presAssocID="{65B83CDC-CE1F-49DF-A39D-86FA3FD221FA}" presName="accentRepeatNode" presStyleLbl="solidFgAcc1" presStyleIdx="0" presStyleCnt="5"/>
      <dgm:spPr>
        <a:solidFill>
          <a:srgbClr val="FFB400"/>
        </a:solidFill>
        <a:ln>
          <a:solidFill>
            <a:srgbClr val="387C2B"/>
          </a:solidFill>
        </a:ln>
      </dgm:spPr>
    </dgm:pt>
    <dgm:pt modelId="{67D1BB23-CBF6-46A7-A10D-3BB84FFD6A5F}" type="pres">
      <dgm:prSet presAssocID="{C59988BB-758F-4DA4-8ED3-1C648550A577}" presName="text_2" presStyleLbl="node1" presStyleIdx="1" presStyleCnt="5">
        <dgm:presLayoutVars>
          <dgm:bulletEnabled val="1"/>
        </dgm:presLayoutVars>
      </dgm:prSet>
      <dgm:spPr/>
    </dgm:pt>
    <dgm:pt modelId="{3C6DA909-DF15-4373-90AF-B0036E9016BF}" type="pres">
      <dgm:prSet presAssocID="{C59988BB-758F-4DA4-8ED3-1C648550A577}" presName="accent_2" presStyleCnt="0"/>
      <dgm:spPr/>
    </dgm:pt>
    <dgm:pt modelId="{08D5F1FE-A444-4DD4-B85A-827EA5DEBD77}" type="pres">
      <dgm:prSet presAssocID="{C59988BB-758F-4DA4-8ED3-1C648550A577}" presName="accentRepeatNode" presStyleLbl="solidFgAcc1" presStyleIdx="1" presStyleCnt="5"/>
      <dgm:spPr>
        <a:solidFill>
          <a:srgbClr val="FFB400"/>
        </a:solidFill>
        <a:ln>
          <a:solidFill>
            <a:srgbClr val="387C2B"/>
          </a:solidFill>
        </a:ln>
      </dgm:spPr>
    </dgm:pt>
    <dgm:pt modelId="{1D17E55A-B4D5-44DA-8F8D-EAB19114A417}" type="pres">
      <dgm:prSet presAssocID="{C633560D-8E54-4327-9BA7-BF4473E35139}" presName="text_3" presStyleLbl="node1" presStyleIdx="2" presStyleCnt="5">
        <dgm:presLayoutVars>
          <dgm:bulletEnabled val="1"/>
        </dgm:presLayoutVars>
      </dgm:prSet>
      <dgm:spPr/>
    </dgm:pt>
    <dgm:pt modelId="{B217BCA6-E990-404C-AAE7-C67608D66B2D}" type="pres">
      <dgm:prSet presAssocID="{C633560D-8E54-4327-9BA7-BF4473E35139}" presName="accent_3" presStyleCnt="0"/>
      <dgm:spPr/>
    </dgm:pt>
    <dgm:pt modelId="{0837790B-2DD2-460D-8261-D122CA172A9D}" type="pres">
      <dgm:prSet presAssocID="{C633560D-8E54-4327-9BA7-BF4473E35139}" presName="accentRepeatNode" presStyleLbl="solidFgAcc1" presStyleIdx="2" presStyleCnt="5"/>
      <dgm:spPr>
        <a:solidFill>
          <a:srgbClr val="FFB400"/>
        </a:solidFill>
        <a:ln>
          <a:solidFill>
            <a:srgbClr val="387C2B"/>
          </a:solidFill>
        </a:ln>
      </dgm:spPr>
    </dgm:pt>
    <dgm:pt modelId="{10F64EAF-D454-4322-9B62-8E882A64B400}" type="pres">
      <dgm:prSet presAssocID="{28719F7B-A384-4DC0-BE37-EB10681CCB80}" presName="text_4" presStyleLbl="node1" presStyleIdx="3" presStyleCnt="5">
        <dgm:presLayoutVars>
          <dgm:bulletEnabled val="1"/>
        </dgm:presLayoutVars>
      </dgm:prSet>
      <dgm:spPr/>
    </dgm:pt>
    <dgm:pt modelId="{81BB9157-D735-48D4-A54D-E844264FA320}" type="pres">
      <dgm:prSet presAssocID="{28719F7B-A384-4DC0-BE37-EB10681CCB80}" presName="accent_4" presStyleCnt="0"/>
      <dgm:spPr/>
    </dgm:pt>
    <dgm:pt modelId="{789A8858-1158-4F5C-950C-B6F7714578E4}" type="pres">
      <dgm:prSet presAssocID="{28719F7B-A384-4DC0-BE37-EB10681CCB80}" presName="accentRepeatNode" presStyleLbl="solidFgAcc1" presStyleIdx="3" presStyleCnt="5"/>
      <dgm:spPr>
        <a:solidFill>
          <a:srgbClr val="FFB400"/>
        </a:solidFill>
        <a:ln>
          <a:solidFill>
            <a:srgbClr val="387C2B"/>
          </a:solidFill>
        </a:ln>
      </dgm:spPr>
    </dgm:pt>
    <dgm:pt modelId="{3D90B001-EF80-4575-8A27-A6C198F2702E}" type="pres">
      <dgm:prSet presAssocID="{E0967D2B-0B4C-454A-8E7A-B897AA7C6984}" presName="text_5" presStyleLbl="node1" presStyleIdx="4" presStyleCnt="5">
        <dgm:presLayoutVars>
          <dgm:bulletEnabled val="1"/>
        </dgm:presLayoutVars>
      </dgm:prSet>
      <dgm:spPr/>
    </dgm:pt>
    <dgm:pt modelId="{7BF205B1-757A-46A7-8482-A9ECA1BA6E20}" type="pres">
      <dgm:prSet presAssocID="{E0967D2B-0B4C-454A-8E7A-B897AA7C6984}" presName="accent_5" presStyleCnt="0"/>
      <dgm:spPr/>
    </dgm:pt>
    <dgm:pt modelId="{85DCB12F-D13C-44EE-AD33-F386AF0A16C4}" type="pres">
      <dgm:prSet presAssocID="{E0967D2B-0B4C-454A-8E7A-B897AA7C6984}" presName="accentRepeatNode" presStyleLbl="solidFgAcc1" presStyleIdx="4" presStyleCnt="5"/>
      <dgm:spPr>
        <a:solidFill>
          <a:srgbClr val="FFB400"/>
        </a:solidFill>
        <a:ln>
          <a:solidFill>
            <a:srgbClr val="387C2B"/>
          </a:solidFill>
        </a:ln>
      </dgm:spPr>
    </dgm:pt>
  </dgm:ptLst>
  <dgm:cxnLst>
    <dgm:cxn modelId="{1BA21006-BE73-4784-8BAB-0319292CF9B6}" type="presOf" srcId="{28719F7B-A384-4DC0-BE37-EB10681CCB80}" destId="{10F64EAF-D454-4322-9B62-8E882A64B400}" srcOrd="0" destOrd="0" presId="urn:microsoft.com/office/officeart/2008/layout/VerticalCurvedList"/>
    <dgm:cxn modelId="{6F063311-87F1-4579-A145-986CCD2FA91B}" type="presOf" srcId="{578F3803-0A42-4320-BA28-E9ACC2AB7A9E}" destId="{20D751F6-AE91-4C90-BF02-D9009AB0D76F}" srcOrd="0" destOrd="0" presId="urn:microsoft.com/office/officeart/2008/layout/VerticalCurvedList"/>
    <dgm:cxn modelId="{A017B927-2260-41DE-83D5-0591D55288C0}" type="presOf" srcId="{E0967D2B-0B4C-454A-8E7A-B897AA7C6984}" destId="{3D90B001-EF80-4575-8A27-A6C198F2702E}" srcOrd="0" destOrd="0" presId="urn:microsoft.com/office/officeart/2008/layout/VerticalCurvedList"/>
    <dgm:cxn modelId="{A751DA6F-524C-4F4D-AE74-9F57605AFB3C}" srcId="{578F3803-0A42-4320-BA28-E9ACC2AB7A9E}" destId="{E0967D2B-0B4C-454A-8E7A-B897AA7C6984}" srcOrd="4" destOrd="0" parTransId="{D13DDD42-BDCB-45B5-BC10-7572E2336D39}" sibTransId="{F56CC32A-6116-4000-BE30-8B4F5D63A4A0}"/>
    <dgm:cxn modelId="{BEA84E71-40D7-42BA-B609-5350C25BDD5A}" type="presOf" srcId="{C633560D-8E54-4327-9BA7-BF4473E35139}" destId="{1D17E55A-B4D5-44DA-8F8D-EAB19114A417}" srcOrd="0" destOrd="0" presId="urn:microsoft.com/office/officeart/2008/layout/VerticalCurvedList"/>
    <dgm:cxn modelId="{ADE8DC7A-5C30-4800-AE56-58589BFBF743}" type="presOf" srcId="{65B83CDC-CE1F-49DF-A39D-86FA3FD221FA}" destId="{15FA8807-84C3-48CB-A009-B0955CCCDC90}" srcOrd="0" destOrd="0" presId="urn:microsoft.com/office/officeart/2008/layout/VerticalCurvedList"/>
    <dgm:cxn modelId="{C83141B1-12EF-4FB2-A20E-EDE5B11777C8}" type="presOf" srcId="{C59988BB-758F-4DA4-8ED3-1C648550A577}" destId="{67D1BB23-CBF6-46A7-A10D-3BB84FFD6A5F}" srcOrd="0" destOrd="0" presId="urn:microsoft.com/office/officeart/2008/layout/VerticalCurvedList"/>
    <dgm:cxn modelId="{9B1496B1-4212-4762-BA32-821EC59365FD}" srcId="{578F3803-0A42-4320-BA28-E9ACC2AB7A9E}" destId="{C59988BB-758F-4DA4-8ED3-1C648550A577}" srcOrd="1" destOrd="0" parTransId="{C95074DE-D28C-412F-B519-EA669A4985EB}" sibTransId="{0AB65F23-F5D8-4734-9D53-8292D970F9A7}"/>
    <dgm:cxn modelId="{EAB009B5-2B43-4F04-A768-F39C8B3676CD}" srcId="{578F3803-0A42-4320-BA28-E9ACC2AB7A9E}" destId="{C633560D-8E54-4327-9BA7-BF4473E35139}" srcOrd="2" destOrd="0" parTransId="{3C53C395-02C0-4B21-A188-2C191C1426D9}" sibTransId="{7C8EB67B-A382-43DD-9E86-C7AF7721FF8A}"/>
    <dgm:cxn modelId="{BA9D6CC9-5ECF-48CC-A52F-37687D6757B5}" srcId="{578F3803-0A42-4320-BA28-E9ACC2AB7A9E}" destId="{65B83CDC-CE1F-49DF-A39D-86FA3FD221FA}" srcOrd="0" destOrd="0" parTransId="{F05622E1-7B3A-436E-A8D4-2F1661D1058A}" sibTransId="{D5DF06C2-26EA-464D-A5CE-7CD22D8181F6}"/>
    <dgm:cxn modelId="{9AC8CDE2-0C24-4331-857B-F455ECD498D6}" type="presOf" srcId="{D5DF06C2-26EA-464D-A5CE-7CD22D8181F6}" destId="{240ACDD7-94D2-437B-9945-DA5AE5F2689C}" srcOrd="0" destOrd="0" presId="urn:microsoft.com/office/officeart/2008/layout/VerticalCurvedList"/>
    <dgm:cxn modelId="{18552AF9-2FE7-47F5-A907-99FDF889B973}" srcId="{578F3803-0A42-4320-BA28-E9ACC2AB7A9E}" destId="{28719F7B-A384-4DC0-BE37-EB10681CCB80}" srcOrd="3" destOrd="0" parTransId="{6330255C-1413-4B45-92AA-51AB03C1A5CF}" sibTransId="{83E72BA4-9B92-41E3-9B98-061A305FCE66}"/>
    <dgm:cxn modelId="{1EAA8BD0-08F3-4C4F-AC6E-89843B38CD1D}" type="presParOf" srcId="{20D751F6-AE91-4C90-BF02-D9009AB0D76F}" destId="{D27E1209-3173-4168-93DF-E7174FAD7E02}" srcOrd="0" destOrd="0" presId="urn:microsoft.com/office/officeart/2008/layout/VerticalCurvedList"/>
    <dgm:cxn modelId="{92865411-CA0C-4467-A0E8-4E5DD561FB13}" type="presParOf" srcId="{D27E1209-3173-4168-93DF-E7174FAD7E02}" destId="{AC25FAC6-6C6B-4A5C-9CE0-9E62F8550DA1}" srcOrd="0" destOrd="0" presId="urn:microsoft.com/office/officeart/2008/layout/VerticalCurvedList"/>
    <dgm:cxn modelId="{42EB78B6-E7EB-4137-BF47-056C9D2C47C7}" type="presParOf" srcId="{AC25FAC6-6C6B-4A5C-9CE0-9E62F8550DA1}" destId="{73894AD1-1FB5-413E-8F96-B44D5BA35192}" srcOrd="0" destOrd="0" presId="urn:microsoft.com/office/officeart/2008/layout/VerticalCurvedList"/>
    <dgm:cxn modelId="{91337791-F461-421D-A3B8-7814A2C85A23}" type="presParOf" srcId="{AC25FAC6-6C6B-4A5C-9CE0-9E62F8550DA1}" destId="{240ACDD7-94D2-437B-9945-DA5AE5F2689C}" srcOrd="1" destOrd="0" presId="urn:microsoft.com/office/officeart/2008/layout/VerticalCurvedList"/>
    <dgm:cxn modelId="{32C6F909-4D51-4C27-AA11-26E40C7DAEB8}" type="presParOf" srcId="{AC25FAC6-6C6B-4A5C-9CE0-9E62F8550DA1}" destId="{65657981-EBAE-4555-9BA7-6732B6383FAD}" srcOrd="2" destOrd="0" presId="urn:microsoft.com/office/officeart/2008/layout/VerticalCurvedList"/>
    <dgm:cxn modelId="{C34BC3DB-1244-4036-9DA7-1AC438CF2AAF}" type="presParOf" srcId="{AC25FAC6-6C6B-4A5C-9CE0-9E62F8550DA1}" destId="{E3C73890-7A22-4041-8287-03D354883351}" srcOrd="3" destOrd="0" presId="urn:microsoft.com/office/officeart/2008/layout/VerticalCurvedList"/>
    <dgm:cxn modelId="{03BF747B-942D-424A-A00D-5DFA9A47329A}" type="presParOf" srcId="{D27E1209-3173-4168-93DF-E7174FAD7E02}" destId="{15FA8807-84C3-48CB-A009-B0955CCCDC90}" srcOrd="1" destOrd="0" presId="urn:microsoft.com/office/officeart/2008/layout/VerticalCurvedList"/>
    <dgm:cxn modelId="{AFC5D576-3BF3-46C7-BC34-8ACD2A1D94FD}" type="presParOf" srcId="{D27E1209-3173-4168-93DF-E7174FAD7E02}" destId="{C474A76F-809E-41CD-A1DC-DD8ED6B6AAD4}" srcOrd="2" destOrd="0" presId="urn:microsoft.com/office/officeart/2008/layout/VerticalCurvedList"/>
    <dgm:cxn modelId="{F93CAB2D-62EF-4A9E-911C-C0A06F421587}" type="presParOf" srcId="{C474A76F-809E-41CD-A1DC-DD8ED6B6AAD4}" destId="{E5FA23FA-051B-4341-9DB7-F71C5EEC069D}" srcOrd="0" destOrd="0" presId="urn:microsoft.com/office/officeart/2008/layout/VerticalCurvedList"/>
    <dgm:cxn modelId="{E4673B40-2E14-4C57-A0DA-0E5A86B2EFB0}" type="presParOf" srcId="{D27E1209-3173-4168-93DF-E7174FAD7E02}" destId="{67D1BB23-CBF6-46A7-A10D-3BB84FFD6A5F}" srcOrd="3" destOrd="0" presId="urn:microsoft.com/office/officeart/2008/layout/VerticalCurvedList"/>
    <dgm:cxn modelId="{C7128418-1CE5-4E78-8395-179DADD304C7}" type="presParOf" srcId="{D27E1209-3173-4168-93DF-E7174FAD7E02}" destId="{3C6DA909-DF15-4373-90AF-B0036E9016BF}" srcOrd="4" destOrd="0" presId="urn:microsoft.com/office/officeart/2008/layout/VerticalCurvedList"/>
    <dgm:cxn modelId="{5F4F90A6-26D7-4EAD-B648-0CB484B29D7B}" type="presParOf" srcId="{3C6DA909-DF15-4373-90AF-B0036E9016BF}" destId="{08D5F1FE-A444-4DD4-B85A-827EA5DEBD77}" srcOrd="0" destOrd="0" presId="urn:microsoft.com/office/officeart/2008/layout/VerticalCurvedList"/>
    <dgm:cxn modelId="{6B4A860C-13E2-40B6-94FA-600B5233CFA9}" type="presParOf" srcId="{D27E1209-3173-4168-93DF-E7174FAD7E02}" destId="{1D17E55A-B4D5-44DA-8F8D-EAB19114A417}" srcOrd="5" destOrd="0" presId="urn:microsoft.com/office/officeart/2008/layout/VerticalCurvedList"/>
    <dgm:cxn modelId="{65AF802D-B62D-458F-AA01-415EE81E413B}" type="presParOf" srcId="{D27E1209-3173-4168-93DF-E7174FAD7E02}" destId="{B217BCA6-E990-404C-AAE7-C67608D66B2D}" srcOrd="6" destOrd="0" presId="urn:microsoft.com/office/officeart/2008/layout/VerticalCurvedList"/>
    <dgm:cxn modelId="{D79F8317-B3D8-463A-B92D-A9FA41B344ED}" type="presParOf" srcId="{B217BCA6-E990-404C-AAE7-C67608D66B2D}" destId="{0837790B-2DD2-460D-8261-D122CA172A9D}" srcOrd="0" destOrd="0" presId="urn:microsoft.com/office/officeart/2008/layout/VerticalCurvedList"/>
    <dgm:cxn modelId="{B31477AA-13A9-4228-A6AD-700BF0FD6EBF}" type="presParOf" srcId="{D27E1209-3173-4168-93DF-E7174FAD7E02}" destId="{10F64EAF-D454-4322-9B62-8E882A64B400}" srcOrd="7" destOrd="0" presId="urn:microsoft.com/office/officeart/2008/layout/VerticalCurvedList"/>
    <dgm:cxn modelId="{D1B45DCC-32FC-4ECA-AE0E-629D74E5E70F}" type="presParOf" srcId="{D27E1209-3173-4168-93DF-E7174FAD7E02}" destId="{81BB9157-D735-48D4-A54D-E844264FA320}" srcOrd="8" destOrd="0" presId="urn:microsoft.com/office/officeart/2008/layout/VerticalCurvedList"/>
    <dgm:cxn modelId="{558C931E-A7E9-47DE-A93F-765B5C0E21A6}" type="presParOf" srcId="{81BB9157-D735-48D4-A54D-E844264FA320}" destId="{789A8858-1158-4F5C-950C-B6F7714578E4}" srcOrd="0" destOrd="0" presId="urn:microsoft.com/office/officeart/2008/layout/VerticalCurvedList"/>
    <dgm:cxn modelId="{F0621F5F-7202-42E3-8952-D4F782593AE2}" type="presParOf" srcId="{D27E1209-3173-4168-93DF-E7174FAD7E02}" destId="{3D90B001-EF80-4575-8A27-A6C198F2702E}" srcOrd="9" destOrd="0" presId="urn:microsoft.com/office/officeart/2008/layout/VerticalCurvedList"/>
    <dgm:cxn modelId="{80A175AD-8C37-4361-85D5-38CC166CC1A8}" type="presParOf" srcId="{D27E1209-3173-4168-93DF-E7174FAD7E02}" destId="{7BF205B1-757A-46A7-8482-A9ECA1BA6E20}" srcOrd="10" destOrd="0" presId="urn:microsoft.com/office/officeart/2008/layout/VerticalCurvedList"/>
    <dgm:cxn modelId="{327662A9-599F-4F8E-B9B1-EFB7EF6F1148}" type="presParOf" srcId="{7BF205B1-757A-46A7-8482-A9ECA1BA6E20}" destId="{85DCB12F-D13C-44EE-AD33-F386AF0A16C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ACDD7-94D2-437B-9945-DA5AE5F2689C}">
      <dsp:nvSpPr>
        <dsp:cNvPr id="0" name=""/>
        <dsp:cNvSpPr/>
      </dsp:nvSpPr>
      <dsp:spPr>
        <a:xfrm>
          <a:off x="-5889749" y="-901345"/>
          <a:ext cx="7011674" cy="7011674"/>
        </a:xfrm>
        <a:prstGeom prst="blockArc">
          <a:avLst>
            <a:gd name="adj1" fmla="val 18900000"/>
            <a:gd name="adj2" fmla="val 2700000"/>
            <a:gd name="adj3" fmla="val 308"/>
          </a:avLst>
        </a:prstGeom>
        <a:noFill/>
        <a:ln w="25400" cap="flat" cmpd="sng" algn="ctr">
          <a:solidFill>
            <a:srgbClr val="C40000"/>
          </a:solidFill>
          <a:prstDash val="solid"/>
        </a:ln>
        <a:effectLst/>
      </dsp:spPr>
      <dsp:style>
        <a:lnRef idx="2">
          <a:scrgbClr r="0" g="0" b="0"/>
        </a:lnRef>
        <a:fillRef idx="0">
          <a:scrgbClr r="0" g="0" b="0"/>
        </a:fillRef>
        <a:effectRef idx="0">
          <a:scrgbClr r="0" g="0" b="0"/>
        </a:effectRef>
        <a:fontRef idx="minor"/>
      </dsp:style>
    </dsp:sp>
    <dsp:sp modelId="{15FA8807-84C3-48CB-A009-B0955CCCDC90}">
      <dsp:nvSpPr>
        <dsp:cNvPr id="0" name=""/>
        <dsp:cNvSpPr/>
      </dsp:nvSpPr>
      <dsp:spPr>
        <a:xfrm>
          <a:off x="490341" y="325457"/>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Performing in a remote workforce </a:t>
          </a:r>
        </a:p>
      </dsp:txBody>
      <dsp:txXfrm>
        <a:off x="490341" y="325457"/>
        <a:ext cx="8123187" cy="651331"/>
      </dsp:txXfrm>
    </dsp:sp>
    <dsp:sp modelId="{E5FA23FA-051B-4341-9DB7-F71C5EEC069D}">
      <dsp:nvSpPr>
        <dsp:cNvPr id="0" name=""/>
        <dsp:cNvSpPr/>
      </dsp:nvSpPr>
      <dsp:spPr>
        <a:xfrm>
          <a:off x="83259" y="244040"/>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67D1BB23-CBF6-46A7-A10D-3BB84FFD6A5F}">
      <dsp:nvSpPr>
        <dsp:cNvPr id="0" name=""/>
        <dsp:cNvSpPr/>
      </dsp:nvSpPr>
      <dsp:spPr>
        <a:xfrm>
          <a:off x="957066" y="1302141"/>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High performance team characteristics </a:t>
          </a:r>
        </a:p>
      </dsp:txBody>
      <dsp:txXfrm>
        <a:off x="957066" y="1302141"/>
        <a:ext cx="7656462" cy="651331"/>
      </dsp:txXfrm>
    </dsp:sp>
    <dsp:sp modelId="{08D5F1FE-A444-4DD4-B85A-827EA5DEBD77}">
      <dsp:nvSpPr>
        <dsp:cNvPr id="0" name=""/>
        <dsp:cNvSpPr/>
      </dsp:nvSpPr>
      <dsp:spPr>
        <a:xfrm>
          <a:off x="549984" y="1220725"/>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D17E55A-B4D5-44DA-8F8D-EAB19114A417}">
      <dsp:nvSpPr>
        <dsp:cNvPr id="0" name=""/>
        <dsp:cNvSpPr/>
      </dsp:nvSpPr>
      <dsp:spPr>
        <a:xfrm>
          <a:off x="1100313" y="2278826"/>
          <a:ext cx="7513215"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Understand the importance of communication </a:t>
          </a:r>
        </a:p>
      </dsp:txBody>
      <dsp:txXfrm>
        <a:off x="1100313" y="2278826"/>
        <a:ext cx="7513215" cy="651331"/>
      </dsp:txXfrm>
    </dsp:sp>
    <dsp:sp modelId="{0837790B-2DD2-460D-8261-D122CA172A9D}">
      <dsp:nvSpPr>
        <dsp:cNvPr id="0" name=""/>
        <dsp:cNvSpPr/>
      </dsp:nvSpPr>
      <dsp:spPr>
        <a:xfrm>
          <a:off x="693231" y="2197409"/>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0F64EAF-D454-4322-9B62-8E882A64B400}">
      <dsp:nvSpPr>
        <dsp:cNvPr id="0" name=""/>
        <dsp:cNvSpPr/>
      </dsp:nvSpPr>
      <dsp:spPr>
        <a:xfrm>
          <a:off x="957066" y="3255510"/>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Managing for high performance </a:t>
          </a:r>
        </a:p>
      </dsp:txBody>
      <dsp:txXfrm>
        <a:off x="957066" y="3255510"/>
        <a:ext cx="7656462" cy="651331"/>
      </dsp:txXfrm>
    </dsp:sp>
    <dsp:sp modelId="{789A8858-1158-4F5C-950C-B6F7714578E4}">
      <dsp:nvSpPr>
        <dsp:cNvPr id="0" name=""/>
        <dsp:cNvSpPr/>
      </dsp:nvSpPr>
      <dsp:spPr>
        <a:xfrm>
          <a:off x="549984" y="3174094"/>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3D90B001-EF80-4575-8A27-A6C198F2702E}">
      <dsp:nvSpPr>
        <dsp:cNvPr id="0" name=""/>
        <dsp:cNvSpPr/>
      </dsp:nvSpPr>
      <dsp:spPr>
        <a:xfrm>
          <a:off x="490341" y="4232195"/>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Effective team meeting techniques </a:t>
          </a:r>
        </a:p>
      </dsp:txBody>
      <dsp:txXfrm>
        <a:off x="490341" y="4232195"/>
        <a:ext cx="8123187" cy="651331"/>
      </dsp:txXfrm>
    </dsp:sp>
    <dsp:sp modelId="{85DCB12F-D13C-44EE-AD33-F386AF0A16C4}">
      <dsp:nvSpPr>
        <dsp:cNvPr id="0" name=""/>
        <dsp:cNvSpPr/>
      </dsp:nvSpPr>
      <dsp:spPr>
        <a:xfrm>
          <a:off x="83259" y="4150778"/>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cs typeface="Arial" charset="0"/>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charset="0"/>
                <a:cs typeface="Arial" charset="0"/>
              </a:defRPr>
            </a:lvl1pPr>
          </a:lstStyle>
          <a:p>
            <a:pPr>
              <a:defRPr/>
            </a:pPr>
            <a:fld id="{F1400C11-C526-475B-A361-1296A8801E91}" type="datetimeFigureOut">
              <a:rPr lang="en-US"/>
              <a:pPr>
                <a:defRPr/>
              </a:pPr>
              <a:t>7/21/2017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charset="0"/>
                <a:cs typeface="Arial" charset="0"/>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charset="0"/>
                <a:cs typeface="Arial" charset="0"/>
              </a:defRPr>
            </a:lvl1pPr>
          </a:lstStyle>
          <a:p>
            <a:pPr>
              <a:defRPr/>
            </a:pPr>
            <a:fld id="{1659B2F6-2C50-449E-8FD7-7C207D9679E8}" type="slidenum">
              <a:rPr lang="en-US"/>
              <a:pPr>
                <a:defRPr/>
              </a:pPr>
              <a:t>‹#›</a:t>
            </a:fld>
            <a:endParaRPr lang="en-US" dirty="0"/>
          </a:p>
        </p:txBody>
      </p:sp>
    </p:spTree>
    <p:extLst>
      <p:ext uri="{BB962C8B-B14F-4D97-AF65-F5344CB8AC3E}">
        <p14:creationId xmlns:p14="http://schemas.microsoft.com/office/powerpoint/2010/main" val="37667929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a:t>
            </a:fld>
            <a:endParaRPr lang="en-CA" dirty="0"/>
          </a:p>
        </p:txBody>
      </p:sp>
    </p:spTree>
    <p:extLst>
      <p:ext uri="{BB962C8B-B14F-4D97-AF65-F5344CB8AC3E}">
        <p14:creationId xmlns:p14="http://schemas.microsoft.com/office/powerpoint/2010/main" val="18859807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(COURSE NAME)</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C5B85C93-2734-4362-A768-733DE038264B}" type="slidenum">
              <a:rPr lang="en-CA" smtClean="0"/>
              <a:pPr>
                <a:defRPr/>
              </a:pPr>
              <a:t>12</a:t>
            </a:fld>
            <a:endParaRPr lang="en-CA" dirty="0"/>
          </a:p>
        </p:txBody>
      </p:sp>
    </p:spTree>
    <p:extLst>
      <p:ext uri="{BB962C8B-B14F-4D97-AF65-F5344CB8AC3E}">
        <p14:creationId xmlns:p14="http://schemas.microsoft.com/office/powerpoint/2010/main" val="24350107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the Generation Gaps workshop.  The workplace can present challenges to management in terms of handling the different generations present.  As older workers delay retiring and younger workers are entering the workforce, the work environment has become a patchwork of varying perspectives and experiences, all valuable to say the least.</a:t>
            </a:r>
          </a:p>
          <a:p>
            <a:r>
              <a:rPr lang="en-US" dirty="0"/>
              <a:t>While having various cultures in one workplace can present communication problems and conflicts, the benefits of such a variety in the workplace outweigh it.  Both the young and older worker has many ideas to offer, which can help the organization thrive in the marketplace.  Learning how to deal with the generation gap at work will help you become a better manager or co-worker.</a:t>
            </a:r>
          </a:p>
          <a:p>
            <a:r>
              <a:rPr lang="en-US" dirty="0"/>
              <a:t>This workshop will help you understand the various generations present at work and understand what motivates them and how to deal with them on a daily basis.  Before we start learning about the generation gap at work, let us begin our session with an activity that will help us get ready for learning and learn more about each other.</a:t>
            </a:r>
          </a:p>
          <a:p>
            <a:endParaRPr lang="en-US" dirty="0"/>
          </a:p>
        </p:txBody>
      </p:sp>
      <p:sp>
        <p:nvSpPr>
          <p:cNvPr id="4" name="Slide Number Placeholder 3"/>
          <p:cNvSpPr>
            <a:spLocks noGrp="1"/>
          </p:cNvSpPr>
          <p:nvPr>
            <p:ph type="sldNum" sz="quarter" idx="10"/>
          </p:nvPr>
        </p:nvSpPr>
        <p:spPr/>
        <p:txBody>
          <a:bodyPr/>
          <a:lstStyle/>
          <a:p>
            <a:pPr>
              <a:defRPr/>
            </a:pPr>
            <a:fld id="{1659B2F6-2C50-449E-8FD7-7C207D9679E8}" type="slidenum">
              <a:rPr lang="en-US" smtClean="0"/>
              <a:pPr>
                <a:defRPr/>
              </a:pPr>
              <a:t>13</a:t>
            </a:fld>
            <a:endParaRPr lang="en-US" dirty="0"/>
          </a:p>
        </p:txBody>
      </p:sp>
    </p:spTree>
    <p:extLst>
      <p:ext uri="{BB962C8B-B14F-4D97-AF65-F5344CB8AC3E}">
        <p14:creationId xmlns:p14="http://schemas.microsoft.com/office/powerpoint/2010/main" val="138733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History behind generation gaps</a:t>
            </a:r>
          </a:p>
          <a:p>
            <a:r>
              <a:rPr lang="en-US" dirty="0"/>
              <a:t>•	What are traditionalists</a:t>
            </a:r>
          </a:p>
          <a:p>
            <a:r>
              <a:rPr lang="en-US" dirty="0"/>
              <a:t>•	What are baby boomers</a:t>
            </a:r>
          </a:p>
          <a:p>
            <a:r>
              <a:rPr lang="en-US" dirty="0"/>
              <a:t>•	What are Generation Xers</a:t>
            </a:r>
          </a:p>
          <a:p>
            <a:r>
              <a:rPr lang="en-US" dirty="0"/>
              <a:t>•	What are Generation Yers</a:t>
            </a:r>
          </a:p>
          <a:p>
            <a:r>
              <a:rPr lang="en-US" dirty="0"/>
              <a:t>•	Differences between each type of generation</a:t>
            </a:r>
          </a:p>
          <a:p>
            <a:r>
              <a:rPr lang="en-US" dirty="0"/>
              <a:t>•	Finding common ground among the generations</a:t>
            </a:r>
          </a:p>
          <a:p>
            <a:r>
              <a:rPr lang="en-US" dirty="0"/>
              <a:t>•	Conflict management</a:t>
            </a:r>
          </a:p>
          <a:p>
            <a:r>
              <a:rPr lang="en-US" dirty="0"/>
              <a:t>•	Leveraging the benefits of generation gaps at work</a:t>
            </a:r>
          </a:p>
          <a:p>
            <a:endParaRPr lang="en-US" dirty="0"/>
          </a:p>
        </p:txBody>
      </p:sp>
      <p:sp>
        <p:nvSpPr>
          <p:cNvPr id="4" name="Slide Number Placeholder 3"/>
          <p:cNvSpPr>
            <a:spLocks noGrp="1"/>
          </p:cNvSpPr>
          <p:nvPr>
            <p:ph type="sldNum" sz="quarter" idx="10"/>
          </p:nvPr>
        </p:nvSpPr>
        <p:spPr/>
        <p:txBody>
          <a:bodyPr/>
          <a:lstStyle/>
          <a:p>
            <a:pPr>
              <a:defRPr/>
            </a:pPr>
            <a:fld id="{1659B2F6-2C50-449E-8FD7-7C207D9679E8}" type="slidenum">
              <a:rPr lang="en-US" smtClean="0"/>
              <a:pPr>
                <a:defRPr/>
              </a:pPr>
              <a:t>14</a:t>
            </a:fld>
            <a:endParaRPr lang="en-US" dirty="0"/>
          </a:p>
        </p:txBody>
      </p:sp>
    </p:spTree>
    <p:extLst>
      <p:ext uri="{BB962C8B-B14F-4D97-AF65-F5344CB8AC3E}">
        <p14:creationId xmlns:p14="http://schemas.microsoft.com/office/powerpoint/2010/main" val="32639064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term generation gap is a term used to describe the different values and attitudes between one generation and another.  This term is typically used to describe the gap between parents and their children.  </a:t>
            </a:r>
          </a:p>
          <a:p>
            <a:r>
              <a:rPr lang="en-US" dirty="0"/>
              <a:t>Since the 1960’s, the term generation gap has also been used to describe the clash one age group has with another in various settings.  The workplace is such an environment where different generations must intermingle and deal with each other’s way of thinking.</a:t>
            </a:r>
          </a:p>
          <a:p>
            <a:r>
              <a:rPr lang="en-US" dirty="0"/>
              <a:t>This module will discuss the following topics as it relates to the generation gap in the workplace:</a:t>
            </a:r>
          </a:p>
          <a:p>
            <a:r>
              <a:rPr lang="en-US" dirty="0"/>
              <a:t>•	What generations exist in the workplace</a:t>
            </a:r>
          </a:p>
          <a:p>
            <a:r>
              <a:rPr lang="en-US" dirty="0"/>
              <a:t>•	What defines a generation</a:t>
            </a:r>
          </a:p>
          <a:p>
            <a:r>
              <a:rPr lang="en-US" dirty="0"/>
              <a:t>•	What this means in our workplace</a:t>
            </a:r>
          </a:p>
          <a:p>
            <a:r>
              <a:rPr lang="en-US" dirty="0"/>
              <a:t>Let us begin by understanding what generations exist in the workplace.</a:t>
            </a:r>
          </a:p>
        </p:txBody>
      </p:sp>
      <p:sp>
        <p:nvSpPr>
          <p:cNvPr id="4" name="Slide Number Placeholder 3"/>
          <p:cNvSpPr>
            <a:spLocks noGrp="1"/>
          </p:cNvSpPr>
          <p:nvPr>
            <p:ph type="sldNum" sz="quarter" idx="10"/>
          </p:nvPr>
        </p:nvSpPr>
        <p:spPr/>
        <p:txBody>
          <a:bodyPr/>
          <a:lstStyle/>
          <a:p>
            <a:pPr>
              <a:defRPr/>
            </a:pPr>
            <a:fld id="{1659B2F6-2C50-449E-8FD7-7C207D9679E8}" type="slidenum">
              <a:rPr lang="en-US" smtClean="0"/>
              <a:pPr>
                <a:defRPr/>
              </a:pPr>
              <a:t>15</a:t>
            </a:fld>
            <a:endParaRPr lang="en-US" dirty="0"/>
          </a:p>
        </p:txBody>
      </p:sp>
    </p:spTree>
    <p:extLst>
      <p:ext uri="{BB962C8B-B14F-4D97-AF65-F5344CB8AC3E}">
        <p14:creationId xmlns:p14="http://schemas.microsoft.com/office/powerpoint/2010/main" val="195199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0000" lnSpcReduction="20000"/>
          </a:bodyPr>
          <a:lstStyle/>
          <a:p>
            <a:pPr eaLnBrk="1" hangingPunct="1">
              <a:defRPr/>
            </a:pPr>
            <a:r>
              <a:rPr lang="en-US" dirty="0"/>
              <a:t>Today’s workplace presents many challenges that are based solely on meeting goals, business objectives, and project deadlines.  Threaded throughout the normal business activities are dynamics that could present issues and conflicts if left unchecked.</a:t>
            </a:r>
          </a:p>
          <a:p>
            <a:pPr eaLnBrk="1" hangingPunct="1">
              <a:defRPr/>
            </a:pPr>
            <a:r>
              <a:rPr lang="en-US" dirty="0"/>
              <a:t>Since many older workers remain on the job longer and younger workers are entering the workplace right out of college, the work environment is fragmented into various generations.  In order to understand this eclectic environment, it is necessary to understand what generations are present in today’s workplace.</a:t>
            </a:r>
          </a:p>
          <a:p>
            <a:pPr eaLnBrk="1" hangingPunct="1">
              <a:defRPr/>
            </a:pPr>
            <a:r>
              <a:rPr lang="en-US" dirty="0"/>
              <a:t>Because humans live on average 77 to 80 years, four potential generations may exist in the workplace today.</a:t>
            </a:r>
          </a:p>
          <a:p>
            <a:pPr eaLnBrk="1" hangingPunct="1">
              <a:defRPr/>
            </a:pPr>
            <a:r>
              <a:rPr lang="en-US" dirty="0"/>
              <a:t>The four generations that could be present are the following:</a:t>
            </a:r>
          </a:p>
          <a:p>
            <a:pPr eaLnBrk="1" hangingPunct="1">
              <a:defRPr/>
            </a:pPr>
            <a:r>
              <a:rPr lang="en-US" dirty="0"/>
              <a:t>•	Traditionalist</a:t>
            </a:r>
          </a:p>
          <a:p>
            <a:pPr eaLnBrk="1" hangingPunct="1">
              <a:defRPr/>
            </a:pPr>
            <a:r>
              <a:rPr lang="en-US" dirty="0"/>
              <a:t>•	Baby Boomers</a:t>
            </a:r>
          </a:p>
          <a:p>
            <a:pPr eaLnBrk="1" hangingPunct="1">
              <a:defRPr/>
            </a:pPr>
            <a:r>
              <a:rPr lang="en-US" dirty="0"/>
              <a:t>•	Generation X</a:t>
            </a:r>
          </a:p>
          <a:p>
            <a:pPr eaLnBrk="1" hangingPunct="1">
              <a:defRPr/>
            </a:pPr>
            <a:r>
              <a:rPr lang="en-US" dirty="0"/>
              <a:t>•	Generation Y</a:t>
            </a:r>
          </a:p>
          <a:p>
            <a:pPr eaLnBrk="1" hangingPunct="1">
              <a:defRPr/>
            </a:pPr>
            <a:endParaRPr lang="en-US" dirty="0"/>
          </a:p>
          <a:p>
            <a:pPr eaLnBrk="1" hangingPunct="1">
              <a:defRPr/>
            </a:pPr>
            <a:r>
              <a:rPr lang="en-US" dirty="0"/>
              <a:t>Understanding the background, attitudes, and work styles of each generation is essential for a manager or supervisor. If they want to effectively coach and communicate then understanding these differences is paramount in creating a respectful and peaceful work environment for all employees.</a:t>
            </a:r>
          </a:p>
          <a:p>
            <a:pPr eaLnBrk="1" hangingPunct="1">
              <a:defRPr/>
            </a:pPr>
            <a:r>
              <a:rPr lang="en-US" dirty="0"/>
              <a:t>This workshop will help you learn the characteristics of each of the four generations and how to deal with their uniqueness.  </a:t>
            </a:r>
          </a:p>
          <a:p>
            <a:pPr eaLnBrk="1" hangingPunct="1">
              <a:defRPr/>
            </a:pPr>
            <a:r>
              <a:rPr lang="en-US" dirty="0"/>
              <a:t>Before we get into the details of each of the four generations, we are going to learn what defines a generation. </a:t>
            </a:r>
          </a:p>
          <a:p>
            <a:pPr eaLnBrk="1" hangingPunct="1">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various generations found in the workplace.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There are four possible generations that can be found in any given workplace environment.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Traditionalist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Baby Boomers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Generation X</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Generation 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Generations at Work</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Make enough copies of chart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Introduce the topic</a:t>
            </a:r>
          </a:p>
          <a:p>
            <a:pPr marL="228600" lvl="0" indent="-228600">
              <a:buFont typeface="+mj-lt"/>
              <a:buAutoNum type="arabicPeriod"/>
            </a:pPr>
            <a:r>
              <a:rPr lang="en-US" sz="1200" kern="1200" dirty="0">
                <a:solidFill>
                  <a:schemeClr val="tx1"/>
                </a:solidFill>
                <a:effectLst/>
                <a:latin typeface="+mn-lt"/>
                <a:ea typeface="+mn-ea"/>
                <a:cs typeface="+mn-cs"/>
              </a:rPr>
              <a:t>Have participants in groups</a:t>
            </a:r>
          </a:p>
          <a:p>
            <a:pPr marL="228600" lvl="0" indent="-228600">
              <a:buFont typeface="+mj-lt"/>
              <a:buAutoNum type="arabicPeriod"/>
            </a:pPr>
            <a:r>
              <a:rPr lang="en-US" sz="1200" kern="1200" dirty="0">
                <a:solidFill>
                  <a:schemeClr val="tx1"/>
                </a:solidFill>
                <a:effectLst/>
                <a:latin typeface="+mn-lt"/>
                <a:ea typeface="+mn-ea"/>
                <a:cs typeface="+mn-cs"/>
              </a:rPr>
              <a:t>Have them select a table leader that will take notes and speak on their behalf</a:t>
            </a:r>
          </a:p>
          <a:p>
            <a:pPr marL="228600" lvl="0" indent="-228600">
              <a:buFont typeface="+mj-lt"/>
              <a:buAutoNum type="arabicPeriod"/>
            </a:pPr>
            <a:r>
              <a:rPr lang="en-US" sz="1200" kern="1200" dirty="0">
                <a:solidFill>
                  <a:schemeClr val="tx1"/>
                </a:solidFill>
                <a:effectLst/>
                <a:latin typeface="+mn-lt"/>
                <a:ea typeface="+mn-ea"/>
                <a:cs typeface="+mn-cs"/>
              </a:rPr>
              <a:t>Instruct teams to brainstorm for possible generations at work</a:t>
            </a:r>
          </a:p>
          <a:p>
            <a:pPr marL="228600" lvl="0" indent="-228600">
              <a:buFont typeface="+mj-lt"/>
              <a:buAutoNum type="arabicPeriod"/>
            </a:pPr>
            <a:r>
              <a:rPr lang="en-US" sz="1200" kern="1200" dirty="0">
                <a:solidFill>
                  <a:schemeClr val="tx1"/>
                </a:solidFill>
                <a:effectLst/>
                <a:latin typeface="+mn-lt"/>
                <a:ea typeface="+mn-ea"/>
                <a:cs typeface="+mn-cs"/>
              </a:rPr>
              <a:t>Allow 3-5 minutes</a:t>
            </a:r>
          </a:p>
          <a:p>
            <a:pPr marL="228600" lvl="0" indent="-228600">
              <a:buFont typeface="+mj-lt"/>
              <a:buAutoNum type="arabicPeriod"/>
            </a:pPr>
            <a:r>
              <a:rPr lang="en-US" sz="1200" kern="1200" dirty="0">
                <a:solidFill>
                  <a:schemeClr val="tx1"/>
                </a:solidFill>
                <a:effectLst/>
                <a:latin typeface="+mn-lt"/>
                <a:ea typeface="+mn-ea"/>
                <a:cs typeface="+mn-cs"/>
              </a:rPr>
              <a:t>Have the leaders of each table give their teams results</a:t>
            </a:r>
          </a:p>
          <a:p>
            <a:pPr marL="228600" lvl="0" indent="-228600">
              <a:buFont typeface="+mj-lt"/>
              <a:buAutoNum type="arabicPeriod"/>
            </a:pPr>
            <a:r>
              <a:rPr lang="en-US" sz="1200" kern="1200" dirty="0">
                <a:solidFill>
                  <a:schemeClr val="tx1"/>
                </a:solidFill>
                <a:effectLst/>
                <a:latin typeface="+mn-lt"/>
                <a:ea typeface="+mn-ea"/>
                <a:cs typeface="+mn-cs"/>
              </a:rPr>
              <a:t>Distribute the handouts</a:t>
            </a:r>
          </a:p>
          <a:p>
            <a:pPr marL="228600" lvl="0" indent="-228600">
              <a:buFont typeface="+mj-lt"/>
              <a:buAutoNum type="arabicPeriod"/>
            </a:pPr>
            <a:r>
              <a:rPr lang="en-US" sz="1200" kern="1200" dirty="0">
                <a:solidFill>
                  <a:schemeClr val="tx1"/>
                </a:solidFill>
                <a:effectLst/>
                <a:latin typeface="+mn-lt"/>
                <a:ea typeface="+mn-ea"/>
                <a:cs typeface="+mn-cs"/>
              </a:rPr>
              <a:t>Review talking points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Which group do you think is the largest?</a:t>
            </a:r>
          </a:p>
          <a:p>
            <a:r>
              <a:rPr lang="en-US" sz="1200" kern="1200" dirty="0">
                <a:solidFill>
                  <a:schemeClr val="tx1"/>
                </a:solidFill>
                <a:effectLst/>
                <a:latin typeface="+mn-lt"/>
                <a:ea typeface="+mn-ea"/>
                <a:cs typeface="+mn-cs"/>
              </a:rPr>
              <a:t>Baby Boomers</a:t>
            </a:r>
          </a:p>
          <a:p>
            <a:pPr eaLnBrk="1" hangingPunct="1">
              <a:defRPr/>
            </a:pPr>
            <a:endParaRPr lang="en-US" dirty="0"/>
          </a:p>
        </p:txBody>
      </p:sp>
      <p:sp>
        <p:nvSpPr>
          <p:cNvPr id="522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26612EE1-2AB6-484F-A28A-896F13B70252}" type="slidenum">
              <a:rPr lang="en-US" smtClean="0"/>
              <a:pPr eaLnBrk="1" hangingPunct="1"/>
              <a:t>16</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eaLnBrk="1" hangingPunct="1"/>
            <a:r>
              <a:rPr lang="en-US" dirty="0"/>
              <a:t>A generation is a group of people born during the same period and shares the same attitudes and values.  The period is the factor to dividing the generations into groups.  The four generations mentioned in the previous section have time ranges that define their period.</a:t>
            </a:r>
          </a:p>
          <a:p>
            <a:pPr eaLnBrk="1" hangingPunct="1"/>
            <a:r>
              <a:rPr lang="en-US" dirty="0"/>
              <a:t>For example, the Traditionalist Generation represents people in a generation born before 1946.  The Baby Boomers are people born between 1946 and 1961.  Generation X represents people born between 1962 and 1980 and Generation Y represents people born in the 1980s and 1990s.</a:t>
            </a:r>
          </a:p>
          <a:p>
            <a:pPr eaLnBrk="1" hangingPunct="1"/>
            <a:r>
              <a:rPr lang="en-US" dirty="0"/>
              <a:t>In each period are experiences that shaped the attitudes and values of each generation.  In addition, the interaction between generations is also a factor in shaping the subsequent generation.  For example, Generation X sought to be different by the larger more influential Baby Boomers.  This thinking affects their behaviors and preferences.</a:t>
            </a:r>
          </a:p>
          <a:p>
            <a:pPr eaLnBrk="1" hangingPunct="1"/>
            <a:r>
              <a:rPr lang="en-US" dirty="0"/>
              <a:t> </a:t>
            </a:r>
          </a:p>
          <a:p>
            <a:pPr eaLnBrk="1" hangingPunct="1"/>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what defines a generation.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period in which a person is born defines their generation.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Timeline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enough worksheets for each participant before class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Introduce topic</a:t>
            </a:r>
          </a:p>
          <a:p>
            <a:pPr marL="228600" lvl="0" indent="-228600">
              <a:buFont typeface="+mj-lt"/>
              <a:buAutoNum type="arabicPeriod"/>
            </a:pPr>
            <a:r>
              <a:rPr lang="en-US" sz="1200" kern="1200" dirty="0">
                <a:solidFill>
                  <a:schemeClr val="tx1"/>
                </a:solidFill>
                <a:effectLst/>
                <a:latin typeface="+mn-lt"/>
                <a:ea typeface="+mn-ea"/>
                <a:cs typeface="+mn-cs"/>
              </a:rPr>
              <a:t>Distribute worksheets</a:t>
            </a:r>
          </a:p>
          <a:p>
            <a:pPr marL="228600" lvl="0" indent="-228600">
              <a:buFont typeface="+mj-lt"/>
              <a:buAutoNum type="arabicPeriod"/>
            </a:pPr>
            <a:r>
              <a:rPr lang="en-US" sz="1200" kern="1200" dirty="0">
                <a:solidFill>
                  <a:schemeClr val="tx1"/>
                </a:solidFill>
                <a:effectLst/>
                <a:latin typeface="+mn-lt"/>
                <a:ea typeface="+mn-ea"/>
                <a:cs typeface="+mn-cs"/>
              </a:rPr>
              <a:t>Instruct participants to work as a team</a:t>
            </a:r>
          </a:p>
          <a:p>
            <a:pPr marL="228600" lvl="0" indent="-228600">
              <a:buFont typeface="+mj-lt"/>
              <a:buAutoNum type="arabicPeriod"/>
            </a:pPr>
            <a:r>
              <a:rPr lang="en-US" sz="1200" kern="1200" dirty="0">
                <a:solidFill>
                  <a:schemeClr val="tx1"/>
                </a:solidFill>
                <a:effectLst/>
                <a:latin typeface="+mn-lt"/>
                <a:ea typeface="+mn-ea"/>
                <a:cs typeface="+mn-cs"/>
              </a:rPr>
              <a:t>Have teams determine where each generation falls on the timeline</a:t>
            </a:r>
          </a:p>
          <a:p>
            <a:pPr marL="228600" lvl="0" indent="-228600">
              <a:buFont typeface="+mj-lt"/>
              <a:buAutoNum type="arabicPeriod"/>
            </a:pPr>
            <a:r>
              <a:rPr lang="en-US" sz="1200" kern="1200" dirty="0">
                <a:solidFill>
                  <a:schemeClr val="tx1"/>
                </a:solidFill>
                <a:effectLst/>
                <a:latin typeface="+mn-lt"/>
                <a:ea typeface="+mn-ea"/>
                <a:cs typeface="+mn-cs"/>
              </a:rPr>
              <a:t>Allow 3-5 minutes</a:t>
            </a:r>
          </a:p>
          <a:p>
            <a:pPr marL="228600" lvl="0" indent="-228600">
              <a:buFont typeface="+mj-lt"/>
              <a:buAutoNum type="arabicPeriod"/>
            </a:pPr>
            <a:r>
              <a:rPr lang="en-US" sz="1200" kern="1200" dirty="0">
                <a:solidFill>
                  <a:schemeClr val="tx1"/>
                </a:solidFill>
                <a:effectLst/>
                <a:latin typeface="+mn-lt"/>
                <a:ea typeface="+mn-ea"/>
                <a:cs typeface="+mn-cs"/>
              </a:rPr>
              <a:t>Select a table leader volunteer to share</a:t>
            </a:r>
          </a:p>
          <a:p>
            <a:pPr marL="228600" lvl="0" indent="-228600">
              <a:buFont typeface="+mj-lt"/>
              <a:buAutoNum type="arabicPeriod"/>
            </a:pPr>
            <a:r>
              <a:rPr lang="en-US" sz="1200" kern="1200" dirty="0">
                <a:solidFill>
                  <a:schemeClr val="tx1"/>
                </a:solidFill>
                <a:effectLst/>
                <a:latin typeface="+mn-lt"/>
                <a:ea typeface="+mn-ea"/>
                <a:cs typeface="+mn-cs"/>
              </a:rPr>
              <a:t>Discuss answers</a:t>
            </a:r>
          </a:p>
          <a:p>
            <a:pPr marL="228600" lvl="0" indent="-228600">
              <a:buFont typeface="+mj-lt"/>
              <a:buAutoNum type="arabicPeriod"/>
            </a:pPr>
            <a:r>
              <a:rPr lang="en-US" sz="1200" kern="1200" dirty="0">
                <a:solidFill>
                  <a:schemeClr val="tx1"/>
                </a:solidFill>
                <a:effectLst/>
                <a:latin typeface="+mn-lt"/>
                <a:ea typeface="+mn-ea"/>
                <a:cs typeface="+mn-cs"/>
              </a:rPr>
              <a:t>Review talking points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if they have any questions and then continue.</a:t>
            </a:r>
          </a:p>
          <a:p>
            <a:pPr eaLnBrk="1" hangingPunct="1"/>
            <a:endParaRPr lang="en-US" dirty="0"/>
          </a:p>
        </p:txBody>
      </p:sp>
      <p:sp>
        <p:nvSpPr>
          <p:cNvPr id="532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A939C681-A684-476A-AD46-46470AC8DB3A}" type="slidenum">
              <a:rPr lang="en-US" smtClean="0"/>
              <a:pPr eaLnBrk="1" hangingPunct="1"/>
              <a:t>17</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eaLnBrk="1" hangingPunct="1"/>
            <a:r>
              <a:rPr lang="en-US" dirty="0"/>
              <a:t>When groups have the same values and attitudes, communication and other dynamics typically go smoother.  When there are multiple groups and each group brings their own style, values, and attitudes, this could create tension and other issues if not paying attention.</a:t>
            </a:r>
          </a:p>
          <a:p>
            <a:pPr eaLnBrk="1" hangingPunct="1"/>
            <a:r>
              <a:rPr lang="en-US" dirty="0"/>
              <a:t>Multiple generations in the workplace presents challenges in many areas.  Let us review two perspectives that must be managed.</a:t>
            </a:r>
          </a:p>
          <a:p>
            <a:pPr eaLnBrk="1" hangingPunct="1"/>
            <a:r>
              <a:rPr lang="en-US" dirty="0"/>
              <a:t>First, the employee-to-employee perspective is critical; it shows how different generations interacting with each other may lead to miscommunication or misunderstanding.  Furthermore, the way each generation handles confrontation may also be a point of friction.  </a:t>
            </a:r>
          </a:p>
          <a:p>
            <a:pPr eaLnBrk="1" hangingPunct="1"/>
            <a:r>
              <a:rPr lang="en-US" dirty="0"/>
              <a:t>The generation gap between employees could be seen more in the modes of communication, the words, and gestures used.</a:t>
            </a:r>
          </a:p>
          <a:p>
            <a:pPr eaLnBrk="1" hangingPunct="1"/>
            <a:r>
              <a:rPr lang="en-US" dirty="0"/>
              <a:t>The manager-to-employee perspective is another sensitive area.  Generation gaps in this situation could be difficult if the relationship starts on the wrong foot.  For the manager, knowing that there are differences in the way generations communicate, view authority, life-work balance, and relationships is just the beginning.</a:t>
            </a:r>
          </a:p>
          <a:p>
            <a:pPr eaLnBrk="1" hangingPunct="1"/>
            <a:r>
              <a:rPr lang="en-US" dirty="0"/>
              <a:t>The manager must also plan how to address these issues proactively, avoiding difficult or tense situations.  Having difficult situations at work could lead to poor morale and productivity, which will reflect on the manager’s performance.  </a:t>
            </a:r>
          </a:p>
          <a:p>
            <a:pPr eaLnBrk="1" hangingPunct="1"/>
            <a:r>
              <a:rPr lang="en-US" dirty="0"/>
              <a:t>Generation gaps at work means more work is needed to cultivate an environment that respects each generation’s perspective and way of life.  This also means the manager has to be observant and knowledgeable of the various traits associated with each generation.  </a:t>
            </a:r>
          </a:p>
          <a:p>
            <a:pPr eaLnBrk="1" hangingPunct="1"/>
            <a:r>
              <a:rPr lang="en-US" dirty="0"/>
              <a:t>Over the next three modules, we are going to learn about each of the four generations in detail.  We will begin with Traditionalist first.</a:t>
            </a:r>
          </a:p>
          <a:p>
            <a:pPr eaLnBrk="1" hangingPunct="1"/>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how various generations affect the workplace.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workplace with varying generations could see a gap between each generation in terms of their values, ideas, and communication styles.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Index cards and pens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materials already on tables before class starts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Introduce the topic</a:t>
            </a:r>
          </a:p>
          <a:p>
            <a:pPr marL="228600" lvl="0" indent="-228600">
              <a:buFont typeface="+mj-lt"/>
              <a:buAutoNum type="arabicPeriod"/>
            </a:pPr>
            <a:r>
              <a:rPr lang="en-US" sz="1200" kern="1200" dirty="0">
                <a:solidFill>
                  <a:schemeClr val="tx1"/>
                </a:solidFill>
                <a:effectLst/>
                <a:latin typeface="+mn-lt"/>
                <a:ea typeface="+mn-ea"/>
                <a:cs typeface="+mn-cs"/>
              </a:rPr>
              <a:t>Have team select a new leader </a:t>
            </a:r>
          </a:p>
          <a:p>
            <a:pPr marL="228600" lvl="0" indent="-228600">
              <a:buFont typeface="+mj-lt"/>
              <a:buAutoNum type="arabicPeriod"/>
            </a:pPr>
            <a:r>
              <a:rPr lang="en-US" sz="1200" kern="1200" dirty="0">
                <a:solidFill>
                  <a:schemeClr val="tx1"/>
                </a:solidFill>
                <a:effectLst/>
                <a:latin typeface="+mn-lt"/>
                <a:ea typeface="+mn-ea"/>
                <a:cs typeface="+mn-cs"/>
              </a:rPr>
              <a:t>Have participants brainstorm what having multiple generations means in the workplace.</a:t>
            </a:r>
          </a:p>
          <a:p>
            <a:pPr marL="228600" lvl="0" indent="-228600">
              <a:buFont typeface="+mj-lt"/>
              <a:buAutoNum type="arabicPeriod"/>
            </a:pPr>
            <a:r>
              <a:rPr lang="en-US" sz="1200" kern="1200" dirty="0">
                <a:solidFill>
                  <a:schemeClr val="tx1"/>
                </a:solidFill>
                <a:effectLst/>
                <a:latin typeface="+mn-lt"/>
                <a:ea typeface="+mn-ea"/>
                <a:cs typeface="+mn-cs"/>
              </a:rPr>
              <a:t>Have the leader write their answers on an index card</a:t>
            </a:r>
          </a:p>
          <a:p>
            <a:pPr marL="228600" lvl="0" indent="-228600">
              <a:buFont typeface="+mj-lt"/>
              <a:buAutoNum type="arabicPeriod"/>
            </a:pPr>
            <a:r>
              <a:rPr lang="en-US" sz="1200" kern="1200" dirty="0">
                <a:solidFill>
                  <a:schemeClr val="tx1"/>
                </a:solidFill>
                <a:effectLst/>
                <a:latin typeface="+mn-lt"/>
                <a:ea typeface="+mn-ea"/>
                <a:cs typeface="+mn-cs"/>
              </a:rPr>
              <a:t>Allow 3-5 minutes</a:t>
            </a:r>
          </a:p>
          <a:p>
            <a:pPr marL="228600" lvl="0" indent="-228600">
              <a:buFont typeface="+mj-lt"/>
              <a:buAutoNum type="arabicPeriod"/>
            </a:pPr>
            <a:r>
              <a:rPr lang="en-US" sz="1200" kern="1200" dirty="0">
                <a:solidFill>
                  <a:schemeClr val="tx1"/>
                </a:solidFill>
                <a:effectLst/>
                <a:latin typeface="+mn-lt"/>
                <a:ea typeface="+mn-ea"/>
                <a:cs typeface="+mn-cs"/>
              </a:rPr>
              <a:t>Go around the room and have leaders share their answers</a:t>
            </a:r>
          </a:p>
          <a:p>
            <a:pPr marL="228600" lvl="0" indent="-228600">
              <a:buFont typeface="+mj-lt"/>
              <a:buAutoNum type="arabicPeriod"/>
            </a:pPr>
            <a:r>
              <a:rPr lang="en-US" sz="1200" kern="1200" dirty="0">
                <a:solidFill>
                  <a:schemeClr val="tx1"/>
                </a:solidFill>
                <a:effectLst/>
                <a:latin typeface="+mn-lt"/>
                <a:ea typeface="+mn-ea"/>
                <a:cs typeface="+mn-cs"/>
              </a:rPr>
              <a:t>Thank everyone for participating</a:t>
            </a:r>
          </a:p>
          <a:p>
            <a:pPr marL="228600" lvl="0" indent="-228600">
              <a:buFont typeface="+mj-lt"/>
              <a:buAutoNum type="arabicPeriod"/>
            </a:pPr>
            <a:r>
              <a:rPr lang="en-US" sz="1200" kern="1200" dirty="0">
                <a:solidFill>
                  <a:schemeClr val="tx1"/>
                </a:solidFill>
                <a:effectLst/>
                <a:latin typeface="+mn-lt"/>
                <a:ea typeface="+mn-ea"/>
                <a:cs typeface="+mn-cs"/>
              </a:rPr>
              <a:t>Review talking points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if they have any questions and then continue.</a:t>
            </a:r>
          </a:p>
          <a:p>
            <a:pPr eaLnBrk="1" hangingPunct="1"/>
            <a:endParaRPr lang="en-US" dirty="0"/>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C4B0C261-9641-4CCA-9204-4B3B894145A6}" type="slidenum">
              <a:rPr lang="en-US" smtClean="0"/>
              <a:pPr eaLnBrk="1" hangingPunct="1"/>
              <a:t>18</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Josh’s father retired from the family business, Josh became the company’s manager of operations. Some of the employees who worked for him were recent high-school graduates while others had been in the workforce for decades. Josh noticed that the younger employees worked and communicated in ways that were different from the older employees. Unspoken tensions made it difficult for people to understand and respect each other. To address these issues, Josh required all employees to addend a workshop on generation-based differences. After attending the workshop, communication was improved and employees began to understand and respect each other better.</a:t>
            </a:r>
          </a:p>
        </p:txBody>
      </p:sp>
      <p:sp>
        <p:nvSpPr>
          <p:cNvPr id="4" name="Slide Number Placeholder 3"/>
          <p:cNvSpPr>
            <a:spLocks noGrp="1"/>
          </p:cNvSpPr>
          <p:nvPr>
            <p:ph type="sldNum" sz="quarter" idx="10"/>
          </p:nvPr>
        </p:nvSpPr>
        <p:spPr/>
        <p:txBody>
          <a:bodyPr/>
          <a:lstStyle/>
          <a:p>
            <a:pPr>
              <a:defRPr/>
            </a:pPr>
            <a:fld id="{1659B2F6-2C50-449E-8FD7-7C207D9679E8}" type="slidenum">
              <a:rPr lang="en-US" smtClean="0"/>
              <a:pPr>
                <a:defRPr/>
              </a:pPr>
              <a:t>19</a:t>
            </a:fld>
            <a:endParaRPr lang="en-US" dirty="0"/>
          </a:p>
        </p:txBody>
      </p:sp>
    </p:spTree>
    <p:extLst>
      <p:ext uri="{BB962C8B-B14F-4D97-AF65-F5344CB8AC3E}">
        <p14:creationId xmlns:p14="http://schemas.microsoft.com/office/powerpoint/2010/main" val="40353137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module, you will learn the traits and behavior of the Traditionalist generation.  This generation is probably the oldest generation you may encounter at work.  The members of this generation were born before 1946.  You are going to learn the following about this generation:</a:t>
            </a:r>
          </a:p>
          <a:p>
            <a:r>
              <a:rPr lang="en-US" dirty="0"/>
              <a:t>•	Their background</a:t>
            </a:r>
          </a:p>
          <a:p>
            <a:r>
              <a:rPr lang="en-US" dirty="0"/>
              <a:t>•	Their characters</a:t>
            </a:r>
          </a:p>
          <a:p>
            <a:r>
              <a:rPr lang="en-US" dirty="0"/>
              <a:t>•	Their working style</a:t>
            </a:r>
          </a:p>
          <a:p>
            <a:r>
              <a:rPr lang="en-US" dirty="0"/>
              <a:t>Let us take a look at the background go the traditionalist to begin this module.</a:t>
            </a:r>
          </a:p>
          <a:p>
            <a:endParaRPr lang="en-US" dirty="0"/>
          </a:p>
        </p:txBody>
      </p:sp>
      <p:sp>
        <p:nvSpPr>
          <p:cNvPr id="4" name="Slide Number Placeholder 3"/>
          <p:cNvSpPr>
            <a:spLocks noGrp="1"/>
          </p:cNvSpPr>
          <p:nvPr>
            <p:ph type="sldNum" sz="quarter" idx="10"/>
          </p:nvPr>
        </p:nvSpPr>
        <p:spPr/>
        <p:txBody>
          <a:bodyPr/>
          <a:lstStyle/>
          <a:p>
            <a:pPr>
              <a:defRPr/>
            </a:pPr>
            <a:fld id="{1659B2F6-2C50-449E-8FD7-7C207D9679E8}" type="slidenum">
              <a:rPr lang="en-US" smtClean="0"/>
              <a:pPr>
                <a:defRPr/>
              </a:pPr>
              <a:t>30</a:t>
            </a:fld>
            <a:endParaRPr lang="en-US" dirty="0"/>
          </a:p>
        </p:txBody>
      </p:sp>
    </p:spTree>
    <p:extLst>
      <p:ext uri="{BB962C8B-B14F-4D97-AF65-F5344CB8AC3E}">
        <p14:creationId xmlns:p14="http://schemas.microsoft.com/office/powerpoint/2010/main" val="26736342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eaLnBrk="1" hangingPunct="1"/>
            <a:r>
              <a:rPr lang="en-US" dirty="0"/>
              <a:t>Being born before 1946 is what classifies a Traditionalist.  Their background touched on dealing with some incredible social issues.  For example, a traditionalist may have experienced the Great depression, World War I and World War II.  The military influenced their way of life since war was a great part of their cultural event and many served during this era.</a:t>
            </a:r>
          </a:p>
          <a:p>
            <a:pPr eaLnBrk="1" hangingPunct="1"/>
            <a:r>
              <a:rPr lang="en-US" dirty="0"/>
              <a:t>The traditionalists were brought up during “tough times” where scarcity of resources was caused by economic troubles and war.  Since the country was in a military and social program mode, individuality was not celebrated.  The culture saw a uniform thought pattern, which was brought on by rallying against a visible foe.</a:t>
            </a:r>
          </a:p>
          <a:p>
            <a:pPr eaLnBrk="1" hangingPunct="1"/>
            <a:r>
              <a:rPr lang="en-US" dirty="0"/>
              <a:t>Traditional values in terms of family structure and gender roles influenced the workplace during this generation.  Men mostly dominated the workplace.  In essence, the traditionalist had to work hard and see that as the way to live life.  </a:t>
            </a:r>
          </a:p>
          <a:p>
            <a:pPr eaLnBrk="1" hangingPunct="1"/>
            <a:r>
              <a:rPr lang="en-US" dirty="0"/>
              <a:t> </a:t>
            </a:r>
          </a:p>
          <a:p>
            <a:pPr eaLnBrk="1" hangingPunct="1"/>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demographic make-up of Traditionalists.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Traditionalist are people born before 1946 and experienced the Great Depression and two World Wars.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Traditionalist Mind Map</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enough maps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Introduce the topic</a:t>
            </a:r>
          </a:p>
          <a:p>
            <a:pPr marL="228600" lvl="0" indent="-228600">
              <a:buFont typeface="+mj-lt"/>
              <a:buAutoNum type="arabicPeriod"/>
            </a:pPr>
            <a:r>
              <a:rPr lang="en-US" sz="1200" kern="1200" dirty="0">
                <a:solidFill>
                  <a:schemeClr val="tx1"/>
                </a:solidFill>
                <a:effectLst/>
                <a:latin typeface="+mn-lt"/>
                <a:ea typeface="+mn-ea"/>
                <a:cs typeface="+mn-cs"/>
              </a:rPr>
              <a:t>Distribute maps</a:t>
            </a:r>
          </a:p>
          <a:p>
            <a:pPr marL="228600" lvl="0" indent="-228600">
              <a:buFont typeface="+mj-lt"/>
              <a:buAutoNum type="arabicPeriod"/>
            </a:pPr>
            <a:r>
              <a:rPr lang="en-US" sz="1200" kern="1200" dirty="0">
                <a:solidFill>
                  <a:schemeClr val="tx1"/>
                </a:solidFill>
                <a:effectLst/>
                <a:latin typeface="+mn-lt"/>
                <a:ea typeface="+mn-ea"/>
                <a:cs typeface="+mn-cs"/>
              </a:rPr>
              <a:t>Have the participants fill in the map based on the Topic Summary. If time allows see if they can think of additional background events.</a:t>
            </a:r>
          </a:p>
          <a:p>
            <a:pPr marL="228600" lvl="0" indent="-228600">
              <a:buFont typeface="+mj-lt"/>
              <a:buAutoNum type="arabicPeriod"/>
            </a:pPr>
            <a:r>
              <a:rPr lang="en-US" sz="1200" kern="1200" dirty="0">
                <a:solidFill>
                  <a:schemeClr val="tx1"/>
                </a:solidFill>
                <a:effectLst/>
                <a:latin typeface="+mn-lt"/>
                <a:ea typeface="+mn-ea"/>
                <a:cs typeface="+mn-cs"/>
              </a:rPr>
              <a:t>Allow 3-5 minutes</a:t>
            </a:r>
          </a:p>
          <a:p>
            <a:pPr marL="228600" lvl="0" indent="-228600">
              <a:buFont typeface="+mj-lt"/>
              <a:buAutoNum type="arabicPeriod"/>
            </a:pPr>
            <a:r>
              <a:rPr lang="en-US" sz="1200" kern="1200" dirty="0">
                <a:solidFill>
                  <a:schemeClr val="tx1"/>
                </a:solidFill>
                <a:effectLst/>
                <a:latin typeface="+mn-lt"/>
                <a:ea typeface="+mn-ea"/>
                <a:cs typeface="+mn-cs"/>
              </a:rPr>
              <a:t>Review talking points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 sure to instruct participants to complete the background section of map only.</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were some key events traditionalists experienced?</a:t>
            </a:r>
          </a:p>
          <a:p>
            <a:r>
              <a:rPr lang="en-US" sz="1200" kern="1200" dirty="0">
                <a:solidFill>
                  <a:schemeClr val="tx1"/>
                </a:solidFill>
                <a:effectLst/>
                <a:latin typeface="+mn-lt"/>
                <a:ea typeface="+mn-ea"/>
                <a:cs typeface="+mn-cs"/>
              </a:rPr>
              <a:t>Two world wars, the depression, answers will vary</a:t>
            </a:r>
          </a:p>
          <a:p>
            <a:pPr eaLnBrk="1" hangingPunct="1"/>
            <a:endParaRPr lang="en-US" dirty="0"/>
          </a:p>
        </p:txBody>
      </p:sp>
      <p:sp>
        <p:nvSpPr>
          <p:cNvPr id="553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EB1C59AD-68CD-4A88-A183-710E8947AE3C}" type="slidenum">
              <a:rPr lang="en-US" smtClean="0"/>
              <a:pPr eaLnBrk="1" hangingPunct="1"/>
              <a:t>31</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Leadership and Influence Strategies</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a:t>
            </a:fld>
            <a:endParaRPr lang="en-CA" dirty="0"/>
          </a:p>
        </p:txBody>
      </p:sp>
    </p:spTree>
    <p:extLst>
      <p:ext uri="{BB962C8B-B14F-4D97-AF65-F5344CB8AC3E}">
        <p14:creationId xmlns:p14="http://schemas.microsoft.com/office/powerpoint/2010/main" val="8501258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eaLnBrk="1" hangingPunct="1"/>
            <a:r>
              <a:rPr lang="en-US" dirty="0"/>
              <a:t>Traditionalists are considered hardworking because they grew up during a time when jobs were not abundant.  They are willing to put in long hours and believe that hard work is the way you earn a better position in the company.</a:t>
            </a:r>
          </a:p>
          <a:p>
            <a:pPr eaLnBrk="1" hangingPunct="1"/>
            <a:r>
              <a:rPr lang="en-US" dirty="0"/>
              <a:t>Traditionalists are loyal to their employers and tend not to move from employer to employer.  They stay where they are if possible.  Furthermore, traditionalists are submissive because they were taught to respect authority.</a:t>
            </a:r>
          </a:p>
          <a:p>
            <a:pPr eaLnBrk="1" hangingPunct="1"/>
            <a:r>
              <a:rPr lang="en-US" dirty="0"/>
              <a:t>Traditionalists will avoid causing trouble and are good team players.  They are the least likely to initiate conflict at work.  There is also a tendency to resist change.  They value safety, security, consistency, and commitment. </a:t>
            </a:r>
          </a:p>
          <a:p>
            <a:pPr eaLnBrk="1" hangingPunct="1"/>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character traits of the Traditionalist.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Traditionalists tend to be loyal, selfless, and frugal in nature.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Traditionalist Mind Map</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Introduce the topic</a:t>
            </a:r>
          </a:p>
          <a:p>
            <a:pPr marL="228600" lvl="0" indent="-228600">
              <a:buFont typeface="+mj-lt"/>
              <a:buAutoNum type="arabicPeriod"/>
            </a:pPr>
            <a:r>
              <a:rPr lang="en-US" sz="1200" kern="1200" dirty="0">
                <a:solidFill>
                  <a:schemeClr val="tx1"/>
                </a:solidFill>
                <a:effectLst/>
                <a:latin typeface="+mn-lt"/>
                <a:ea typeface="+mn-ea"/>
                <a:cs typeface="+mn-cs"/>
              </a:rPr>
              <a:t>Have the participants fill in the map based on the Topic Summary. If time allows see if they can think of additional characteristics.</a:t>
            </a:r>
          </a:p>
          <a:p>
            <a:pPr marL="228600" lvl="0" indent="-228600">
              <a:buFont typeface="+mj-lt"/>
              <a:buAutoNum type="arabicPeriod"/>
            </a:pPr>
            <a:r>
              <a:rPr lang="en-US" sz="1200" kern="1200" dirty="0">
                <a:solidFill>
                  <a:schemeClr val="tx1"/>
                </a:solidFill>
                <a:effectLst/>
                <a:latin typeface="+mn-lt"/>
                <a:ea typeface="+mn-ea"/>
                <a:cs typeface="+mn-cs"/>
              </a:rPr>
              <a:t>Allow 3-5 minutes</a:t>
            </a:r>
          </a:p>
          <a:p>
            <a:pPr marL="228600" lvl="0" indent="-228600">
              <a:buFont typeface="+mj-lt"/>
              <a:buAutoNum type="arabicPeriod"/>
            </a:pPr>
            <a:r>
              <a:rPr lang="en-US" sz="1200" kern="1200" dirty="0">
                <a:solidFill>
                  <a:schemeClr val="tx1"/>
                </a:solidFill>
                <a:effectLst/>
                <a:latin typeface="+mn-lt"/>
                <a:ea typeface="+mn-ea"/>
                <a:cs typeface="+mn-cs"/>
              </a:rPr>
              <a:t>Review talking points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if they have any questions and then continue.  </a:t>
            </a:r>
          </a:p>
          <a:p>
            <a:pPr eaLnBrk="1" hangingPunct="1"/>
            <a:endParaRPr lang="en-US" dirty="0"/>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E3A39A78-C304-401A-A163-9C6B7F37B620}" type="slidenum">
              <a:rPr lang="en-US" smtClean="0"/>
              <a:pPr eaLnBrk="1" hangingPunct="1"/>
              <a:t>32</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eaLnBrk="1" hangingPunct="1"/>
            <a:r>
              <a:rPr lang="en-US" dirty="0"/>
              <a:t>Today, traditionalists comprise of about five percent of the working population.  Most traditionalists are retired.  Nonetheless, Traditionalists bring a strong work ethic to the job place.  They are dedicated to their employers and value leadership and hierarchy.</a:t>
            </a:r>
          </a:p>
          <a:p>
            <a:pPr eaLnBrk="1" hangingPunct="1"/>
            <a:r>
              <a:rPr lang="en-US" dirty="0"/>
              <a:t>Characteristics:</a:t>
            </a:r>
          </a:p>
          <a:p>
            <a:pPr eaLnBrk="1" hangingPunct="1"/>
            <a:r>
              <a:rPr lang="en-US" dirty="0"/>
              <a:t>•	Traditionalists like to be recognized for their hard work.  </a:t>
            </a:r>
          </a:p>
          <a:p>
            <a:pPr eaLnBrk="1" hangingPunct="1"/>
            <a:r>
              <a:rPr lang="en-US" dirty="0"/>
              <a:t>•	Traditionalists also see work as a team effort and avoid conflict.  </a:t>
            </a:r>
          </a:p>
          <a:p>
            <a:pPr eaLnBrk="1" hangingPunct="1"/>
            <a:r>
              <a:rPr lang="en-US" dirty="0"/>
              <a:t>•	This group is also technically challenged and they may struggle to learn new technology.  </a:t>
            </a:r>
          </a:p>
          <a:p>
            <a:pPr eaLnBrk="1" hangingPunct="1"/>
            <a:r>
              <a:rPr lang="en-US" dirty="0"/>
              <a:t>•	They also prefer lecture style training over web-based.  </a:t>
            </a:r>
          </a:p>
          <a:p>
            <a:pPr eaLnBrk="1" hangingPunct="1"/>
            <a:r>
              <a:rPr lang="en-US" dirty="0"/>
              <a:t>Since traditionalists are near retirement, their zeal for working their way to the top may be less than the other generations.  They tend to be satisfied with their life situation and do not see advancement or achievement as important as the younger generations.  </a:t>
            </a:r>
          </a:p>
          <a:p>
            <a:pPr eaLnBrk="1" hangingPunct="1"/>
            <a:r>
              <a:rPr lang="en-US" dirty="0"/>
              <a:t>Motivating a traditional employee may be a challenge because of their tenure at work and lack of desire to prove something.  They will usually conform and strive to keep the status quo.</a:t>
            </a:r>
          </a:p>
          <a:p>
            <a:pPr eaLnBrk="1" hangingPunct="1"/>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working style of the Traditionalist.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Traditionalist respect leadership, structure, and hierarchy.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Traditionalist Mind Map</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Introduce the topic</a:t>
            </a:r>
          </a:p>
          <a:p>
            <a:pPr marL="228600" lvl="0" indent="-228600">
              <a:buFont typeface="+mj-lt"/>
              <a:buAutoNum type="arabicPeriod"/>
            </a:pPr>
            <a:r>
              <a:rPr lang="en-US" sz="1200" kern="1200" dirty="0">
                <a:solidFill>
                  <a:schemeClr val="tx1"/>
                </a:solidFill>
                <a:effectLst/>
                <a:latin typeface="+mn-lt"/>
                <a:ea typeface="+mn-ea"/>
                <a:cs typeface="+mn-cs"/>
              </a:rPr>
              <a:t>Have the participants fill in the map based on the Topic Summary. If time allows see if they can think of additional characteristics related to their working style.</a:t>
            </a:r>
          </a:p>
          <a:p>
            <a:pPr marL="228600" lvl="0" indent="-228600">
              <a:buFont typeface="+mj-lt"/>
              <a:buAutoNum type="arabicPeriod"/>
            </a:pPr>
            <a:r>
              <a:rPr lang="en-US" sz="1200" kern="1200" dirty="0">
                <a:solidFill>
                  <a:schemeClr val="tx1"/>
                </a:solidFill>
                <a:effectLst/>
                <a:latin typeface="+mn-lt"/>
                <a:ea typeface="+mn-ea"/>
                <a:cs typeface="+mn-cs"/>
              </a:rPr>
              <a:t>Allow 3-5 minutes</a:t>
            </a:r>
          </a:p>
          <a:p>
            <a:pPr marL="228600" lvl="0" indent="-228600">
              <a:buFont typeface="+mj-lt"/>
              <a:buAutoNum type="arabicPeriod"/>
            </a:pPr>
            <a:r>
              <a:rPr lang="en-US" sz="1200" kern="1200" dirty="0">
                <a:solidFill>
                  <a:schemeClr val="tx1"/>
                </a:solidFill>
                <a:effectLst/>
                <a:latin typeface="+mn-lt"/>
                <a:ea typeface="+mn-ea"/>
                <a:cs typeface="+mn-cs"/>
              </a:rPr>
              <a:t>Review talking points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aspects of a traditionalist’s working style can be leveraged?</a:t>
            </a:r>
          </a:p>
          <a:p>
            <a:r>
              <a:rPr lang="en-US" sz="1200" kern="1200" dirty="0">
                <a:solidFill>
                  <a:schemeClr val="tx1"/>
                </a:solidFill>
                <a:effectLst/>
                <a:latin typeface="+mn-lt"/>
                <a:ea typeface="+mn-ea"/>
                <a:cs typeface="+mn-cs"/>
              </a:rPr>
              <a:t>Answers will vary.</a:t>
            </a:r>
          </a:p>
          <a:p>
            <a:pPr eaLnBrk="1" hangingPunct="1"/>
            <a:endParaRPr lang="en-US" dirty="0"/>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F1C646EE-4172-4E62-9039-07C506058D30}" type="slidenum">
              <a:rPr lang="en-US" smtClean="0"/>
              <a:pPr eaLnBrk="1" hangingPunct="1"/>
              <a:t>33</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Barbara worked diligently at her desk, preparing for the presentation in the morning. Betsy, a younger worker, had offered to help her collate. Betsy said it would make putting together packets easier, but Barbara doubted it would actually take -her- less time. She had such a tough time with the office printer. Sometimes she couldn't wait to retire. Her boss, Fred, stopped by. He said, “Wow. You’ve got a ton of papers there.”</a:t>
            </a:r>
          </a:p>
          <a:p>
            <a:r>
              <a:rPr lang="en-US" dirty="0"/>
              <a:t>Barbara held back a sigh. Was he going to suggest she collate too? Fred said, “I’ve noticed how hard you’ve been working. I really appreciate all you do here, Barb.” Barbara smiled. After work, she found herself still smiling to herself later about the kind words her boss shared with her, and she found herself really looking forward to the presentation.</a:t>
            </a:r>
          </a:p>
        </p:txBody>
      </p:sp>
      <p:sp>
        <p:nvSpPr>
          <p:cNvPr id="4" name="Slide Number Placeholder 3"/>
          <p:cNvSpPr>
            <a:spLocks noGrp="1"/>
          </p:cNvSpPr>
          <p:nvPr>
            <p:ph type="sldNum" sz="quarter" idx="10"/>
          </p:nvPr>
        </p:nvSpPr>
        <p:spPr/>
        <p:txBody>
          <a:bodyPr/>
          <a:lstStyle/>
          <a:p>
            <a:pPr>
              <a:defRPr/>
            </a:pPr>
            <a:fld id="{1659B2F6-2C50-449E-8FD7-7C207D9679E8}" type="slidenum">
              <a:rPr lang="en-US" smtClean="0"/>
              <a:pPr>
                <a:defRPr/>
              </a:pPr>
              <a:t>34</a:t>
            </a:fld>
            <a:endParaRPr lang="en-US" dirty="0"/>
          </a:p>
        </p:txBody>
      </p:sp>
    </p:spTree>
    <p:extLst>
      <p:ext uri="{BB962C8B-B14F-4D97-AF65-F5344CB8AC3E}">
        <p14:creationId xmlns:p14="http://schemas.microsoft.com/office/powerpoint/2010/main" val="2797032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module, you will learn the traits and behaviors of the Baby Boomer generation.  This generation has members that were born between 1946 and 1964.  You are going to learn about their background, character, and working style.  The first thing we are going to learn is the Baby Boomer background.  Let us begin.</a:t>
            </a:r>
          </a:p>
        </p:txBody>
      </p:sp>
      <p:sp>
        <p:nvSpPr>
          <p:cNvPr id="4" name="Slide Number Placeholder 3"/>
          <p:cNvSpPr>
            <a:spLocks noGrp="1"/>
          </p:cNvSpPr>
          <p:nvPr>
            <p:ph type="sldNum" sz="quarter" idx="10"/>
          </p:nvPr>
        </p:nvSpPr>
        <p:spPr/>
        <p:txBody>
          <a:bodyPr/>
          <a:lstStyle/>
          <a:p>
            <a:pPr>
              <a:defRPr/>
            </a:pPr>
            <a:fld id="{1659B2F6-2C50-449E-8FD7-7C207D9679E8}" type="slidenum">
              <a:rPr lang="en-US" smtClean="0"/>
              <a:pPr>
                <a:defRPr/>
              </a:pPr>
              <a:t>45</a:t>
            </a:fld>
            <a:endParaRPr lang="en-US" dirty="0"/>
          </a:p>
        </p:txBody>
      </p:sp>
    </p:spTree>
    <p:extLst>
      <p:ext uri="{BB962C8B-B14F-4D97-AF65-F5344CB8AC3E}">
        <p14:creationId xmlns:p14="http://schemas.microsoft.com/office/powerpoint/2010/main" val="4550585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eaLnBrk="1" hangingPunct="1"/>
            <a:r>
              <a:rPr lang="en-US" dirty="0"/>
              <a:t>Baby Boomers were the product of post war efforts to absorb soldiers returning home from battle.  The government passed the GI Bill of Rights in 1944, which gave soldiers a means to obtain a home, job and start a family.</a:t>
            </a:r>
          </a:p>
          <a:p>
            <a:pPr eaLnBrk="1" hangingPunct="1"/>
            <a:r>
              <a:rPr lang="en-US" dirty="0"/>
              <a:t>The result was a boom in childbirths, which is where the title Baby Boomer is derived.  Baby Boomers grew up in an era of prosperity and growth in the United States.  Baby Boomers grew up mostly in suburbs and experienced a similar experience in education and upbringing.</a:t>
            </a:r>
          </a:p>
          <a:p>
            <a:pPr eaLnBrk="1" hangingPunct="1"/>
            <a:r>
              <a:rPr lang="en-US" dirty="0"/>
              <a:t>Baby Boomers grew up in the year of innocence during the 1950s and seen model lives portrayed on television.  Television was a large component of the Baby Boomers’ upbringing.  As mothers began working outside of the home, Baby Boomers grew up more and more with television.</a:t>
            </a:r>
          </a:p>
          <a:p>
            <a:pPr eaLnBrk="1" hangingPunct="1"/>
            <a:r>
              <a:rPr lang="en-US" dirty="0"/>
              <a:t>As the Baby Boomers moved through the 1960s, their generation was becoming more defined.  The 1960s brought about social changes like Civil Rights, a different kind of war in Vietnam, and rebellion against established institutions like the Hippy Revolution.  </a:t>
            </a:r>
          </a:p>
          <a:p>
            <a:pPr eaLnBrk="1" hangingPunct="1"/>
            <a:r>
              <a:rPr lang="en-US" dirty="0"/>
              <a:t>The Baby Boomer generation represents a departure from the traditional and movement towards changes in society, beliefs, and attitudes.</a:t>
            </a:r>
          </a:p>
          <a:p>
            <a:pPr eaLnBrk="1" hangingPunct="1"/>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demographic make-up of Baby Boomers.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Baby Boomers were born after World War II between 1946 and 1964 and they experience prosperity and change.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Baby Boomer Mind Map</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enough maps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Introduce the topic</a:t>
            </a:r>
          </a:p>
          <a:p>
            <a:pPr marL="228600" lvl="0" indent="-228600">
              <a:buFont typeface="+mj-lt"/>
              <a:buAutoNum type="arabicPeriod"/>
            </a:pPr>
            <a:r>
              <a:rPr lang="en-US" sz="1200" kern="1200" dirty="0">
                <a:solidFill>
                  <a:schemeClr val="tx1"/>
                </a:solidFill>
                <a:effectLst/>
                <a:latin typeface="+mn-lt"/>
                <a:ea typeface="+mn-ea"/>
                <a:cs typeface="+mn-cs"/>
              </a:rPr>
              <a:t>Distribute maps</a:t>
            </a:r>
          </a:p>
          <a:p>
            <a:pPr marL="228600" lvl="0" indent="-228600">
              <a:buFont typeface="+mj-lt"/>
              <a:buAutoNum type="arabicPeriod"/>
            </a:pPr>
            <a:r>
              <a:rPr lang="en-US" sz="1200" kern="1200" dirty="0">
                <a:solidFill>
                  <a:schemeClr val="tx1"/>
                </a:solidFill>
                <a:effectLst/>
                <a:latin typeface="+mn-lt"/>
                <a:ea typeface="+mn-ea"/>
                <a:cs typeface="+mn-cs"/>
              </a:rPr>
              <a:t>Have the participants fill in the map based on the Topic Summary. If time allows see if they can think of additional background events.</a:t>
            </a:r>
          </a:p>
          <a:p>
            <a:pPr marL="228600" lvl="0" indent="-228600">
              <a:buFont typeface="+mj-lt"/>
              <a:buAutoNum type="arabicPeriod"/>
            </a:pPr>
            <a:r>
              <a:rPr lang="en-US" sz="1200" kern="1200" dirty="0">
                <a:solidFill>
                  <a:schemeClr val="tx1"/>
                </a:solidFill>
                <a:effectLst/>
                <a:latin typeface="+mn-lt"/>
                <a:ea typeface="+mn-ea"/>
                <a:cs typeface="+mn-cs"/>
              </a:rPr>
              <a:t>Allow 3-5 minutes</a:t>
            </a:r>
          </a:p>
          <a:p>
            <a:pPr marL="228600" lvl="0" indent="-228600">
              <a:buFont typeface="+mj-lt"/>
              <a:buAutoNum type="arabicPeriod"/>
            </a:pPr>
            <a:r>
              <a:rPr lang="en-US" sz="1200" kern="1200" dirty="0">
                <a:solidFill>
                  <a:schemeClr val="tx1"/>
                </a:solidFill>
                <a:effectLst/>
                <a:latin typeface="+mn-lt"/>
                <a:ea typeface="+mn-ea"/>
                <a:cs typeface="+mn-cs"/>
              </a:rPr>
              <a:t>Review talking points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 sure to instruct participants to complete the background section of map only.</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were some key events Baby Boomers experienced?</a:t>
            </a:r>
          </a:p>
          <a:p>
            <a:r>
              <a:rPr lang="en-US" sz="1200" kern="1200" dirty="0">
                <a:solidFill>
                  <a:schemeClr val="tx1"/>
                </a:solidFill>
                <a:effectLst/>
                <a:latin typeface="+mn-lt"/>
                <a:ea typeface="+mn-ea"/>
                <a:cs typeface="+mn-cs"/>
              </a:rPr>
              <a:t>The 50s, the 60’s, answers will vary</a:t>
            </a:r>
          </a:p>
          <a:p>
            <a:pPr eaLnBrk="1" hangingPunct="1"/>
            <a:endParaRPr lang="en-US" dirty="0"/>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1C2FA928-3CC1-4110-93EC-F620E917FACC}" type="slidenum">
              <a:rPr lang="en-US" smtClean="0"/>
              <a:pPr eaLnBrk="1" hangingPunct="1"/>
              <a:t>46</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eaLnBrk="1" hangingPunct="1"/>
            <a:r>
              <a:rPr lang="en-US" dirty="0"/>
              <a:t>Baby Boomers are known to be confident and independent.  They were exposed to a changing world where challenging the established culture was normal.  Baby Boomers are willing to confront others and they will challenge the status quo.</a:t>
            </a:r>
          </a:p>
          <a:p>
            <a:pPr eaLnBrk="1" hangingPunct="1"/>
            <a:r>
              <a:rPr lang="en-US" dirty="0"/>
              <a:t>Baby Boomers are well educated and are exposed to more financial resources than the past generation.  Baby boomers are hard -working and they define themselves by their careers and professions.  Baby Boomers are disciplined and they mirror some of their parents’ work ethics.</a:t>
            </a:r>
          </a:p>
          <a:p>
            <a:pPr eaLnBrk="1" hangingPunct="1"/>
            <a:r>
              <a:rPr lang="en-US" dirty="0"/>
              <a:t>Since Baby Boomers know they make up most of the working population, they tend to have more of their generation connect with work, making it more difficult for non-Baby Boomers to affect the organization.  </a:t>
            </a:r>
          </a:p>
          <a:p>
            <a:pPr eaLnBrk="1" hangingPunct="1"/>
            <a:r>
              <a:rPr lang="en-US" dirty="0"/>
              <a:t>On the other hand, Baby Boomers support change and will advocate for it if they see it being a benefit.</a:t>
            </a:r>
          </a:p>
          <a:p>
            <a:pPr eaLnBrk="1" hangingPunct="1"/>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character traits of Baby Boomers.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Baby Boomers are independent and competitive people.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Baby Boomer Mind Map</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Introduce the topic</a:t>
            </a:r>
          </a:p>
          <a:p>
            <a:pPr marL="228600" lvl="0" indent="-228600">
              <a:buFont typeface="+mj-lt"/>
              <a:buAutoNum type="arabicPeriod"/>
            </a:pPr>
            <a:r>
              <a:rPr lang="en-US" sz="1200" kern="1200" dirty="0">
                <a:solidFill>
                  <a:schemeClr val="tx1"/>
                </a:solidFill>
                <a:effectLst/>
                <a:latin typeface="+mn-lt"/>
                <a:ea typeface="+mn-ea"/>
                <a:cs typeface="+mn-cs"/>
              </a:rPr>
              <a:t>Have the participants fill in the map based on the Topic Summary. If time allows see if they can think of additional characteristics.</a:t>
            </a:r>
          </a:p>
          <a:p>
            <a:pPr marL="228600" lvl="0" indent="-228600">
              <a:buFont typeface="+mj-lt"/>
              <a:buAutoNum type="arabicPeriod"/>
            </a:pPr>
            <a:r>
              <a:rPr lang="en-US" sz="1200" kern="1200" dirty="0">
                <a:solidFill>
                  <a:schemeClr val="tx1"/>
                </a:solidFill>
                <a:effectLst/>
                <a:latin typeface="+mn-lt"/>
                <a:ea typeface="+mn-ea"/>
                <a:cs typeface="+mn-cs"/>
              </a:rPr>
              <a:t>Allow 3-5 minutes</a:t>
            </a:r>
          </a:p>
          <a:p>
            <a:pPr marL="228600" lvl="0" indent="-228600">
              <a:buFont typeface="+mj-lt"/>
              <a:buAutoNum type="arabicPeriod"/>
            </a:pPr>
            <a:r>
              <a:rPr lang="en-US" sz="1200" kern="1200" dirty="0">
                <a:solidFill>
                  <a:schemeClr val="tx1"/>
                </a:solidFill>
                <a:effectLst/>
                <a:latin typeface="+mn-lt"/>
                <a:ea typeface="+mn-ea"/>
                <a:cs typeface="+mn-cs"/>
              </a:rPr>
              <a:t>Review talking points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Probe for questions and then continue.</a:t>
            </a:r>
          </a:p>
          <a:p>
            <a:pPr eaLnBrk="1" hangingPunct="1"/>
            <a:endParaRPr lang="en-US" dirty="0"/>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17432574-BA8A-4DE8-B811-9C7E23DD13AE}" type="slidenum">
              <a:rPr lang="en-US" smtClean="0"/>
              <a:pPr eaLnBrk="1" hangingPunct="1"/>
              <a:t>47</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eaLnBrk="1" hangingPunct="1"/>
            <a:r>
              <a:rPr lang="en-US" dirty="0"/>
              <a:t>Baby Boomers are work-centric.  They are hard-working and they are motivated by incentives.  Baby Boomers tend to work long workweeks.  They tend to be workaholics and think that everyone should do the same in order to advance in their careers.</a:t>
            </a:r>
          </a:p>
          <a:p>
            <a:pPr eaLnBrk="1" hangingPunct="1"/>
            <a:r>
              <a:rPr lang="en-US" dirty="0"/>
              <a:t>Characteristics: </a:t>
            </a:r>
          </a:p>
          <a:p>
            <a:pPr eaLnBrk="1" hangingPunct="1"/>
            <a:r>
              <a:rPr lang="en-US" dirty="0"/>
              <a:t>•	Baby Boomers are career focused and enjoy achieving at work.  </a:t>
            </a:r>
          </a:p>
          <a:p>
            <a:pPr eaLnBrk="1" hangingPunct="1"/>
            <a:r>
              <a:rPr lang="en-US" dirty="0"/>
              <a:t>•	They like doing complicated work that makes a difference.  </a:t>
            </a:r>
          </a:p>
          <a:p>
            <a:pPr eaLnBrk="1" hangingPunct="1"/>
            <a:r>
              <a:rPr lang="en-US" dirty="0"/>
              <a:t>•	Baby Boomers are very competitive and they equate their worth by their status and position at work.</a:t>
            </a:r>
          </a:p>
          <a:p>
            <a:pPr eaLnBrk="1" hangingPunct="1"/>
            <a:r>
              <a:rPr lang="en-US" dirty="0"/>
              <a:t>•	Baby Boomers are resourceful and look for different ways to win.  </a:t>
            </a:r>
          </a:p>
          <a:p>
            <a:pPr eaLnBrk="1" hangingPunct="1"/>
            <a:r>
              <a:rPr lang="en-US" dirty="0"/>
              <a:t>•	Baby Boomers do prefer a hierarchal work structure and may find it difficult to work in a flexible environment.  </a:t>
            </a:r>
          </a:p>
          <a:p>
            <a:pPr eaLnBrk="1" hangingPunct="1"/>
            <a:r>
              <a:rPr lang="en-US" dirty="0"/>
              <a:t>•	Finally, Baby Boomers tend to favor face-to-face interaction instead of remote means like emails, text, etc.</a:t>
            </a:r>
          </a:p>
          <a:p>
            <a:pPr eaLnBrk="1" hangingPunct="1"/>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working style of Baby Boomers.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Baby Boomers are work-centric and goal oriented.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Baby Boomer Mind Map</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Introduce the topic</a:t>
            </a:r>
          </a:p>
          <a:p>
            <a:pPr marL="228600" lvl="0" indent="-228600">
              <a:buFont typeface="+mj-lt"/>
              <a:buAutoNum type="arabicPeriod"/>
            </a:pPr>
            <a:r>
              <a:rPr lang="en-US" sz="1200" kern="1200" dirty="0">
                <a:solidFill>
                  <a:schemeClr val="tx1"/>
                </a:solidFill>
                <a:effectLst/>
                <a:latin typeface="+mn-lt"/>
                <a:ea typeface="+mn-ea"/>
                <a:cs typeface="+mn-cs"/>
              </a:rPr>
              <a:t>Have the participants fill in the map based on the Topic Summary. If time allows see if they can think of additional characteristics related to their working style.</a:t>
            </a:r>
          </a:p>
          <a:p>
            <a:pPr marL="228600" lvl="0" indent="-228600">
              <a:buFont typeface="+mj-lt"/>
              <a:buAutoNum type="arabicPeriod"/>
            </a:pPr>
            <a:r>
              <a:rPr lang="en-US" sz="1200" kern="1200" dirty="0">
                <a:solidFill>
                  <a:schemeClr val="tx1"/>
                </a:solidFill>
                <a:effectLst/>
                <a:latin typeface="+mn-lt"/>
                <a:ea typeface="+mn-ea"/>
                <a:cs typeface="+mn-cs"/>
              </a:rPr>
              <a:t>Allow 3-5 minutes</a:t>
            </a:r>
          </a:p>
          <a:p>
            <a:pPr marL="228600" lvl="0" indent="-228600">
              <a:buFont typeface="+mj-lt"/>
              <a:buAutoNum type="arabicPeriod"/>
            </a:pPr>
            <a:r>
              <a:rPr lang="en-US" sz="1200" kern="1200" dirty="0">
                <a:solidFill>
                  <a:schemeClr val="tx1"/>
                </a:solidFill>
                <a:effectLst/>
                <a:latin typeface="+mn-lt"/>
                <a:ea typeface="+mn-ea"/>
                <a:cs typeface="+mn-cs"/>
              </a:rPr>
              <a:t>Review talking points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this generations working style be helpful in the workplace?</a:t>
            </a:r>
          </a:p>
          <a:p>
            <a:r>
              <a:rPr lang="en-US" sz="1200" kern="1200" dirty="0">
                <a:solidFill>
                  <a:schemeClr val="tx1"/>
                </a:solidFill>
                <a:effectLst/>
                <a:latin typeface="+mn-lt"/>
                <a:ea typeface="+mn-ea"/>
                <a:cs typeface="+mn-cs"/>
              </a:rPr>
              <a:t>Answers will vary.</a:t>
            </a:r>
          </a:p>
          <a:p>
            <a:pPr eaLnBrk="1" hangingPunct="1"/>
            <a:endParaRPr lang="en-US" dirty="0"/>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BED75A3B-485B-4E3F-9E7D-2EE9E78CFAD4}" type="slidenum">
              <a:rPr lang="en-US" smtClean="0"/>
              <a:pPr eaLnBrk="1" hangingPunct="1"/>
              <a:t>48</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David and Patricia had been discussing ways for their company to increase their customer base while also increasing their profits for the quarter. While Justin, a young, new employee, was also in the meeting with them, he hadn’t added much to the conversation.</a:t>
            </a:r>
          </a:p>
          <a:p>
            <a:r>
              <a:rPr lang="en-US" dirty="0"/>
              <a:t>David said, “Well, we have our list of ideas. I guess this brings our meeting to an end.”</a:t>
            </a:r>
          </a:p>
          <a:p>
            <a:r>
              <a:rPr lang="en-US" dirty="0"/>
              <a:t>Justin said, “I just had an idea. What about giving discounts to our regular customers, as part of loyalty benefits?”</a:t>
            </a:r>
          </a:p>
          <a:p>
            <a:r>
              <a:rPr lang="en-US" dirty="0"/>
              <a:t>David thought to himself, ‘That would never work. We tried that five years ago, and profits dropped’. But instead of shooting down the idea, he said, “I’ll add that to the list. It couldn’t hurt to revisit that idea. ”He added, “Thanks for the input, Justin.”</a:t>
            </a:r>
          </a:p>
          <a:p>
            <a:r>
              <a:rPr lang="en-US" dirty="0"/>
              <a:t>While they never used that idea, it broke the ice, and Justin felt more comfortable adding his thoughts during their meetings.</a:t>
            </a:r>
          </a:p>
          <a:p>
            <a:endParaRPr lang="en-US" dirty="0"/>
          </a:p>
        </p:txBody>
      </p:sp>
      <p:sp>
        <p:nvSpPr>
          <p:cNvPr id="4" name="Slide Number Placeholder 3"/>
          <p:cNvSpPr>
            <a:spLocks noGrp="1"/>
          </p:cNvSpPr>
          <p:nvPr>
            <p:ph type="sldNum" sz="quarter" idx="10"/>
          </p:nvPr>
        </p:nvSpPr>
        <p:spPr/>
        <p:txBody>
          <a:bodyPr/>
          <a:lstStyle/>
          <a:p>
            <a:pPr>
              <a:defRPr/>
            </a:pPr>
            <a:fld id="{1659B2F6-2C50-449E-8FD7-7C207D9679E8}" type="slidenum">
              <a:rPr lang="en-US" smtClean="0"/>
              <a:pPr>
                <a:defRPr/>
              </a:pPr>
              <a:t>49</a:t>
            </a:fld>
            <a:endParaRPr lang="en-US" dirty="0"/>
          </a:p>
        </p:txBody>
      </p:sp>
    </p:spTree>
    <p:extLst>
      <p:ext uri="{BB962C8B-B14F-4D97-AF65-F5344CB8AC3E}">
        <p14:creationId xmlns:p14="http://schemas.microsoft.com/office/powerpoint/2010/main" val="13517264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module discusses the traits and behaviors of Generation X.  This segment of the culture was born between the mid-1960s and the mid to late 1970s.  You are going to learn the following about them:</a:t>
            </a:r>
          </a:p>
          <a:p>
            <a:r>
              <a:rPr lang="en-US" dirty="0"/>
              <a:t>•	The Gen X background</a:t>
            </a:r>
          </a:p>
          <a:p>
            <a:r>
              <a:rPr lang="en-US" dirty="0"/>
              <a:t>•	The Gen X character</a:t>
            </a:r>
          </a:p>
          <a:p>
            <a:r>
              <a:rPr lang="en-US" dirty="0"/>
              <a:t>•	The Gen X working style</a:t>
            </a:r>
          </a:p>
          <a:p>
            <a:r>
              <a:rPr lang="en-US" dirty="0"/>
              <a:t>Let us begin this module with understanding the Generation X background.</a:t>
            </a:r>
          </a:p>
          <a:p>
            <a:endParaRPr lang="en-US" dirty="0"/>
          </a:p>
        </p:txBody>
      </p:sp>
      <p:sp>
        <p:nvSpPr>
          <p:cNvPr id="4" name="Slide Number Placeholder 3"/>
          <p:cNvSpPr>
            <a:spLocks noGrp="1"/>
          </p:cNvSpPr>
          <p:nvPr>
            <p:ph type="sldNum" sz="quarter" idx="10"/>
          </p:nvPr>
        </p:nvSpPr>
        <p:spPr/>
        <p:txBody>
          <a:bodyPr/>
          <a:lstStyle/>
          <a:p>
            <a:pPr>
              <a:defRPr/>
            </a:pPr>
            <a:fld id="{1659B2F6-2C50-449E-8FD7-7C207D9679E8}" type="slidenum">
              <a:rPr lang="en-US" smtClean="0"/>
              <a:pPr>
                <a:defRPr/>
              </a:pPr>
              <a:t>60</a:t>
            </a:fld>
            <a:endParaRPr lang="en-US" dirty="0"/>
          </a:p>
        </p:txBody>
      </p:sp>
    </p:spTree>
    <p:extLst>
      <p:ext uri="{BB962C8B-B14F-4D97-AF65-F5344CB8AC3E}">
        <p14:creationId xmlns:p14="http://schemas.microsoft.com/office/powerpoint/2010/main" val="182396597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eaLnBrk="1" hangingPunct="1"/>
            <a:r>
              <a:rPr lang="en-US" dirty="0"/>
              <a:t>Generation Xers were born between 1965 and 1980.  They are the generation right after the decline of the baby boom of the post war era.  Generation Xers live during a time when the country shifted from manufacturing to servicing.</a:t>
            </a:r>
          </a:p>
          <a:p>
            <a:pPr eaLnBrk="1" hangingPunct="1"/>
            <a:r>
              <a:rPr lang="en-US" dirty="0"/>
              <a:t>This generation grew up with technology as a part of their lives.  They experienced computers, video games, cell phones, email, etc.  They have seen the evolution of technology and understand its origins.</a:t>
            </a:r>
          </a:p>
          <a:p>
            <a:pPr eaLnBrk="1" hangingPunct="1"/>
            <a:r>
              <a:rPr lang="en-US" dirty="0"/>
              <a:t>Generation Xers also experienced difficult times in the 1980s and learned to live in tough times.  Finally, Generation Xers were raised in two-income homes or single-parent homes.  These situations forced many Generation Xers to be placed in day care.</a:t>
            </a:r>
          </a:p>
          <a:p>
            <a:pPr eaLnBrk="1" hangingPunct="1"/>
            <a:r>
              <a:rPr lang="en-US" dirty="0"/>
              <a:t>Their background allowed them to develop new characteristics that went against the Baby Boomers.</a:t>
            </a:r>
          </a:p>
          <a:p>
            <a:pPr eaLnBrk="1" hangingPunct="1"/>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demographic make-up of Generation X.</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Generation X are those born between 1965 and 1980 and seek to find their own identify apart from the Baby Boomers.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Generation X Mind Map</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enough maps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Introduce the topic</a:t>
            </a:r>
          </a:p>
          <a:p>
            <a:pPr marL="228600" lvl="0" indent="-228600">
              <a:buFont typeface="+mj-lt"/>
              <a:buAutoNum type="arabicPeriod"/>
            </a:pPr>
            <a:r>
              <a:rPr lang="en-US" sz="1200" kern="1200" dirty="0">
                <a:solidFill>
                  <a:schemeClr val="tx1"/>
                </a:solidFill>
                <a:effectLst/>
                <a:latin typeface="+mn-lt"/>
                <a:ea typeface="+mn-ea"/>
                <a:cs typeface="+mn-cs"/>
              </a:rPr>
              <a:t>Distribute maps</a:t>
            </a:r>
          </a:p>
          <a:p>
            <a:pPr marL="228600" lvl="0" indent="-228600">
              <a:buFont typeface="+mj-lt"/>
              <a:buAutoNum type="arabicPeriod"/>
            </a:pPr>
            <a:r>
              <a:rPr lang="en-US" sz="1200" kern="1200" dirty="0">
                <a:solidFill>
                  <a:schemeClr val="tx1"/>
                </a:solidFill>
                <a:effectLst/>
                <a:latin typeface="+mn-lt"/>
                <a:ea typeface="+mn-ea"/>
                <a:cs typeface="+mn-cs"/>
              </a:rPr>
              <a:t>Have the participants fill in the map based on the Topic Summary. If time allows see if they can think of additional background events.</a:t>
            </a:r>
          </a:p>
          <a:p>
            <a:pPr marL="228600" lvl="0" indent="-228600">
              <a:buFont typeface="+mj-lt"/>
              <a:buAutoNum type="arabicPeriod"/>
            </a:pPr>
            <a:r>
              <a:rPr lang="en-US" sz="1200" kern="1200" dirty="0">
                <a:solidFill>
                  <a:schemeClr val="tx1"/>
                </a:solidFill>
                <a:effectLst/>
                <a:latin typeface="+mn-lt"/>
                <a:ea typeface="+mn-ea"/>
                <a:cs typeface="+mn-cs"/>
              </a:rPr>
              <a:t>Allow 3-5 minutes</a:t>
            </a:r>
          </a:p>
          <a:p>
            <a:pPr marL="228600" lvl="0" indent="-228600">
              <a:buFont typeface="+mj-lt"/>
              <a:buAutoNum type="arabicPeriod"/>
            </a:pPr>
            <a:r>
              <a:rPr lang="en-US" sz="1200" kern="1200" dirty="0">
                <a:solidFill>
                  <a:schemeClr val="tx1"/>
                </a:solidFill>
                <a:effectLst/>
                <a:latin typeface="+mn-lt"/>
                <a:ea typeface="+mn-ea"/>
                <a:cs typeface="+mn-cs"/>
              </a:rPr>
              <a:t>Review talking points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 sure to instruct participants to complete the background section of map only.</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were some key events Generation Xers experienced?</a:t>
            </a:r>
          </a:p>
          <a:p>
            <a:r>
              <a:rPr lang="en-US" sz="1200" kern="1200" dirty="0">
                <a:solidFill>
                  <a:schemeClr val="tx1"/>
                </a:solidFill>
                <a:effectLst/>
                <a:latin typeface="+mn-lt"/>
                <a:ea typeface="+mn-ea"/>
                <a:cs typeface="+mn-cs"/>
              </a:rPr>
              <a:t>Technology, A Baby Boomer’s world, answers will vary</a:t>
            </a:r>
          </a:p>
          <a:p>
            <a:pPr eaLnBrk="1" hangingPunct="1"/>
            <a:r>
              <a:rPr lang="en-US" dirty="0"/>
              <a:t> </a:t>
            </a: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F9620EE4-30E6-4396-84F5-ABF7B20AA2E7}" type="slidenum">
              <a:rPr lang="en-US" smtClean="0"/>
              <a:pPr eaLnBrk="1" hangingPunct="1"/>
              <a:t>61</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6:00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Demonstrate by using the 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Ask participants to follow along by using their tools during your walk through. </a:t>
            </a:r>
            <a:r>
              <a:rPr lang="en-US" sz="1200" kern="1200" baseline="0" dirty="0">
                <a:solidFill>
                  <a:schemeClr val="tx1"/>
                </a:solidFill>
                <a:effectLst/>
                <a:latin typeface="+mn-lt"/>
                <a:ea typeface="+mn-ea"/>
                <a:cs typeface="+mn-cs"/>
              </a:rPr>
              <a:t>Check to see if all participants are doing it. Call out those that are not, to see if they are having difficulties. </a:t>
            </a:r>
            <a:r>
              <a:rPr lang="en-US" dirty="0"/>
              <a:t>Preference, “I will do my best to pronounce some of your names and really apologize if I mispronounce it. Please correct me.”</a:t>
            </a: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 WEBEX FILE TRANSFER – WORKSHOP HANDOUT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the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a:t>
            </a:r>
            <a:r>
              <a:rPr lang="en-US" sz="1200" b="1" kern="1200" dirty="0">
                <a:solidFill>
                  <a:schemeClr val="tx1"/>
                </a:solidFill>
                <a:effectLst/>
                <a:latin typeface="+mn-lt"/>
                <a:ea typeface="+mn-ea"/>
                <a:cs typeface="+mn-cs"/>
              </a:rPr>
              <a:t>through WebEx file transfer functionality</a:t>
            </a:r>
            <a:r>
              <a:rPr lang="en-US" sz="1200" kern="1200" dirty="0">
                <a:solidFill>
                  <a:schemeClr val="tx1"/>
                </a:solidFill>
                <a:effectLst/>
                <a:latin typeface="+mn-lt"/>
                <a:ea typeface="+mn-ea"/>
                <a:cs typeface="+mn-cs"/>
              </a:rPr>
              <a:t>. Suggest to participants to save the workbook to their desktop to be able to reference after the class.  Suggest to participants to use the handout as a refresher as they work through challenges they face throughout the day. It has a notes section to jot down new things learned and ideas on how to incorporate the strategies discussed.</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Let’s look at the technology we will be using today. Many of you may have already used these tools, however, for the benefit for everyone, let’s take a quick tour. Also, keep in mind that t</a:t>
            </a:r>
            <a:r>
              <a:rPr lang="en-US" dirty="0"/>
              <a:t>his is an active class where your participation is key to the level of learning and sharing.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Starting at the </a:t>
            </a:r>
            <a:r>
              <a:rPr lang="en-US" sz="1200" b="1" kern="1200" dirty="0">
                <a:solidFill>
                  <a:schemeClr val="tx1"/>
                </a:solidFill>
                <a:effectLst/>
                <a:latin typeface="+mn-lt"/>
                <a:ea typeface="+mn-ea"/>
                <a:cs typeface="+mn-cs"/>
              </a:rPr>
              <a:t>upper Left hand corner is the pointer tool, </a:t>
            </a:r>
            <a:r>
              <a:rPr lang="en-US" sz="1200" kern="1200" dirty="0">
                <a:solidFill>
                  <a:schemeClr val="tx1"/>
                </a:solidFill>
                <a:effectLst/>
                <a:latin typeface="+mn-lt"/>
                <a:ea typeface="+mn-ea"/>
                <a:cs typeface="+mn-cs"/>
              </a:rPr>
              <a:t>which is arrow pointing to the right.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Click on the pointer tool and then click on </a:t>
            </a:r>
            <a:r>
              <a:rPr lang="en-US" sz="1200" kern="1200" baseline="0" dirty="0">
                <a:solidFill>
                  <a:schemeClr val="tx1"/>
                </a:solidFill>
                <a:effectLst/>
                <a:latin typeface="+mn-lt"/>
                <a:ea typeface="+mn-ea"/>
                <a:cs typeface="+mn-cs"/>
              </a:rPr>
              <a:t>your location of where you are currently taking this webinar. </a:t>
            </a:r>
          </a:p>
          <a:p>
            <a:endParaRPr lang="en-US" sz="1200" b="1"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1"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In the Right side of your screen is the list of Attendees and below that the tool bar. The first icon is the hand icon.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Everyone click on the Hand Icon to show me that you located it. This is another way to get my attention if you have a question or comment.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The two other icons directly to the left of the hand raise icon is a</a:t>
            </a:r>
            <a:r>
              <a:rPr lang="en-US" sz="1200" kern="1200" dirty="0">
                <a:solidFill>
                  <a:schemeClr val="tx1"/>
                </a:solidFill>
                <a:effectLst/>
                <a:latin typeface="+mn-lt"/>
                <a:ea typeface="+mn-ea"/>
                <a:cs typeface="+mn-cs"/>
              </a:rPr>
              <a:t> green check mark which can mean you agree or yes; a red x means you disagree or no. Let’s put this one into apply!</a:t>
            </a:r>
          </a:p>
          <a:p>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Sometimes people like to jot down notes throughout the session, which is totally optional. In a moment, you will see on your screen a File Transfer prompt. I am going to use the </a:t>
            </a:r>
            <a:r>
              <a:rPr lang="en-US" b="1" dirty="0"/>
              <a:t>WEBEX FILE TRANSFER </a:t>
            </a:r>
            <a:r>
              <a:rPr lang="en-US" dirty="0"/>
              <a:t>function to provide you the Workshop Handout. It has keep points we are covering today and also has open areas for those that like to capture notes. You can always have it in the background, which is completely up to you. Click the Download button on the upper left side of the prompt box and save the workshop handout somewhere on your computer for future reference and if you desire to capture notes.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Give me a green check mark after you have downloaded the workshop handout. That way, I will know you received the file.</a:t>
            </a:r>
            <a:endParaRPr lang="en-US" sz="1200" b="0" kern="1200" dirty="0">
              <a:solidFill>
                <a:schemeClr val="tx1"/>
              </a:solidFill>
              <a:effectLst/>
              <a:latin typeface="+mn-lt"/>
              <a:ea typeface="+mn-ea"/>
              <a:cs typeface="+mn-cs"/>
            </a:endParaRPr>
          </a:p>
          <a:p>
            <a:endParaRPr lang="en-US"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Below the tool bar is the chat box. </a:t>
            </a:r>
            <a:r>
              <a:rPr lang="en-US" sz="1200" b="0" kern="1200" dirty="0">
                <a:solidFill>
                  <a:schemeClr val="tx1"/>
                </a:solidFill>
                <a:effectLst/>
                <a:latin typeface="+mn-lt"/>
                <a:ea typeface="+mn-ea"/>
                <a:cs typeface="+mn-cs"/>
              </a:rPr>
              <a:t>In the </a:t>
            </a:r>
            <a:r>
              <a:rPr lang="en-US" sz="1200" kern="1200" dirty="0">
                <a:solidFill>
                  <a:schemeClr val="tx1"/>
                </a:solidFill>
                <a:effectLst/>
                <a:latin typeface="+mn-lt"/>
                <a:ea typeface="+mn-ea"/>
                <a:cs typeface="+mn-cs"/>
              </a:rPr>
              <a:t>Chat Box, Where it says, Send to: keep the default to “All Participants”. </a:t>
            </a:r>
            <a:r>
              <a:rPr lang="en-US" sz="1200" kern="1200" baseline="0" dirty="0">
                <a:solidFill>
                  <a:schemeClr val="tx1"/>
                </a:solidFill>
                <a:effectLst/>
                <a:latin typeface="+mn-lt"/>
                <a:ea typeface="+mn-ea"/>
                <a:cs typeface="+mn-cs"/>
              </a:rPr>
              <a:t>During this session feel free </a:t>
            </a:r>
            <a:r>
              <a:rPr lang="en-US" sz="1200" kern="1200" dirty="0">
                <a:solidFill>
                  <a:schemeClr val="tx1"/>
                </a:solidFill>
                <a:effectLst/>
                <a:latin typeface="+mn-lt"/>
                <a:ea typeface="+mn-ea"/>
                <a:cs typeface="+mn-cs"/>
              </a:rPr>
              <a:t>to respond to your colleagues and use this as a place to also ask questions. </a:t>
            </a:r>
            <a:r>
              <a:rPr lang="en-US" sz="1200" kern="1200" baseline="0" dirty="0">
                <a:solidFill>
                  <a:schemeClr val="tx1"/>
                </a:solidFill>
                <a:effectLst/>
                <a:latin typeface="+mn-lt"/>
                <a:ea typeface="+mn-ea"/>
                <a:cs typeface="+mn-cs"/>
              </a:rPr>
              <a:t>Should you need assistance during the class and want to send a message to me, change the SEND TO option to “Host”.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Let’s give this a try and type in the chat window </a:t>
            </a:r>
            <a:r>
              <a:rPr lang="en-US" sz="1200" kern="1200" dirty="0">
                <a:solidFill>
                  <a:schemeClr val="tx1"/>
                </a:solidFill>
                <a:effectLst/>
                <a:latin typeface="+mn-lt"/>
                <a:ea typeface="+mn-ea"/>
                <a:cs typeface="+mn-cs"/>
              </a:rPr>
              <a:t>a brief introduction that includes your business unit and role at</a:t>
            </a:r>
            <a:r>
              <a:rPr lang="en-US" sz="1200" kern="1200" baseline="0" dirty="0">
                <a:solidFill>
                  <a:schemeClr val="tx1"/>
                </a:solidFill>
                <a:effectLst/>
                <a:latin typeface="+mn-lt"/>
                <a:ea typeface="+mn-ea"/>
                <a:cs typeface="+mn-cs"/>
              </a:rPr>
              <a:t> Thomson Reuters. &lt;Note: Call out several participants names and roles.&gt;</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Again, 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a:t>
            </a:r>
          </a:p>
          <a:p>
            <a:pPr lvl="0"/>
            <a:endParaRPr lang="en-US" sz="1200" kern="1200" baseline="0" dirty="0">
              <a:solidFill>
                <a:schemeClr val="tx1"/>
              </a:solidFill>
              <a:effectLst/>
              <a:latin typeface="+mn-lt"/>
              <a:ea typeface="+mn-ea"/>
              <a:cs typeface="+mn-cs"/>
            </a:endParaRPr>
          </a:p>
          <a:p>
            <a:pPr lvl="0"/>
            <a:r>
              <a:rPr lang="en-US" sz="1200" kern="1200" baseline="0" dirty="0">
                <a:solidFill>
                  <a:schemeClr val="tx1"/>
                </a:solidFill>
                <a:effectLst/>
                <a:latin typeface="+mn-lt"/>
                <a:ea typeface="+mn-ea"/>
                <a:cs typeface="+mn-cs"/>
              </a:rPr>
              <a:t>The last item in our virtual environment that I want to discuss are the icons on the far right side of the screen. These are visual cues and reminders of tools we will use for particular activities. They will show in the upper right corner. Here we can see what we have the pointer, hand raise, yes/no and chat icons.  </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none" dirty="0">
                <a:solidFill>
                  <a:schemeClr val="tx1"/>
                </a:solidFill>
                <a:effectLst/>
                <a:latin typeface="+mn-lt"/>
                <a:ea typeface="+mn-ea"/>
                <a:cs typeface="+mn-cs"/>
              </a:rPr>
              <a:t>C</a:t>
            </a:r>
            <a:r>
              <a:rPr lang="en-US" sz="1200" kern="1200" baseline="0" dirty="0">
                <a:solidFill>
                  <a:schemeClr val="tx1"/>
                </a:solidFill>
                <a:effectLst/>
                <a:latin typeface="+mn-lt"/>
                <a:ea typeface="+mn-ea"/>
                <a:cs typeface="+mn-cs"/>
              </a:rPr>
              <a:t>LEAR ALL PARTICIPANT ICONS BEFORE MOVING ON.</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Okay, I would like you to give me a green check mark if you are comfortable with using the technology or the red X if there you have any questions using the tools.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3</a:t>
            </a:fld>
            <a:endParaRPr lang="en-US"/>
          </a:p>
        </p:txBody>
      </p:sp>
    </p:spTree>
    <p:extLst>
      <p:ext uri="{BB962C8B-B14F-4D97-AF65-F5344CB8AC3E}">
        <p14:creationId xmlns:p14="http://schemas.microsoft.com/office/powerpoint/2010/main" val="243480482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eaLnBrk="1" hangingPunct="1"/>
            <a:r>
              <a:rPr lang="en-US" dirty="0"/>
              <a:t>Generation Xers are individualistic people and independent.  They are self-sufficient and flexible.  This character trait enables them to changes jobs more frequently than the previous generations.  They usually see this as a way of moving up the corporate latter.</a:t>
            </a:r>
          </a:p>
          <a:p>
            <a:pPr eaLnBrk="1" hangingPunct="1"/>
            <a:r>
              <a:rPr lang="en-US" dirty="0"/>
              <a:t>This generation is more ethnically diverse and is better educated over their previous generation.  More than half of Generation Xers attended college.  </a:t>
            </a:r>
          </a:p>
          <a:p>
            <a:pPr eaLnBrk="1" hangingPunct="1"/>
            <a:r>
              <a:rPr lang="en-US" dirty="0"/>
              <a:t>Generation Xers also believe in more balance between their work and home life than the previous generation.  They rather focus on family than work and value jobs that allow flexibility in their schedules to meet the demands of their family.</a:t>
            </a:r>
          </a:p>
          <a:p>
            <a:pPr eaLnBrk="1" hangingPunct="1"/>
            <a:r>
              <a:rPr lang="en-US" dirty="0"/>
              <a:t>Generation Xers are more willing to try new things because of their technical experience and they welcome new technology into their lives easily and adapt to them quickly.  Generation Xers are also tolerant of other lifestyles and accept this as part of the change in their environment.</a:t>
            </a:r>
          </a:p>
          <a:p>
            <a:pPr eaLnBrk="1" hangingPunct="1"/>
            <a:r>
              <a:rPr lang="en-US" dirty="0"/>
              <a:t>Generation X’s perspective allows them to foster a more accepting environment at work. </a:t>
            </a:r>
          </a:p>
          <a:p>
            <a:pPr eaLnBrk="1" hangingPunct="1"/>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character traits of Generation X.</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Generation Xers tend to be individualistic, technology savvy, and flexible.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Generation X Mind Map</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Introduce the topic</a:t>
            </a:r>
          </a:p>
          <a:p>
            <a:pPr marL="228600" lvl="0" indent="-228600">
              <a:buFont typeface="+mj-lt"/>
              <a:buAutoNum type="arabicPeriod"/>
            </a:pPr>
            <a:r>
              <a:rPr lang="en-US" sz="1200" kern="1200" dirty="0">
                <a:solidFill>
                  <a:schemeClr val="tx1"/>
                </a:solidFill>
                <a:effectLst/>
                <a:latin typeface="+mn-lt"/>
                <a:ea typeface="+mn-ea"/>
                <a:cs typeface="+mn-cs"/>
              </a:rPr>
              <a:t>Have the participants fill in the map based on the Topic Summary. If time allows see if they can think of additional characteristics.</a:t>
            </a:r>
          </a:p>
          <a:p>
            <a:pPr marL="228600" lvl="0" indent="-228600">
              <a:buFont typeface="+mj-lt"/>
              <a:buAutoNum type="arabicPeriod"/>
            </a:pPr>
            <a:r>
              <a:rPr lang="en-US" sz="1200" kern="1200" dirty="0">
                <a:solidFill>
                  <a:schemeClr val="tx1"/>
                </a:solidFill>
                <a:effectLst/>
                <a:latin typeface="+mn-lt"/>
                <a:ea typeface="+mn-ea"/>
                <a:cs typeface="+mn-cs"/>
              </a:rPr>
              <a:t>Allow 3-5 minutes</a:t>
            </a:r>
          </a:p>
          <a:p>
            <a:pPr marL="228600" lvl="0" indent="-228600">
              <a:buFont typeface="+mj-lt"/>
              <a:buAutoNum type="arabicPeriod"/>
            </a:pPr>
            <a:r>
              <a:rPr lang="en-US" sz="1200" kern="1200" dirty="0">
                <a:solidFill>
                  <a:schemeClr val="tx1"/>
                </a:solidFill>
                <a:effectLst/>
                <a:latin typeface="+mn-lt"/>
                <a:ea typeface="+mn-ea"/>
                <a:cs typeface="+mn-cs"/>
              </a:rPr>
              <a:t>Review talking points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Probe for questions and then continue.</a:t>
            </a:r>
          </a:p>
          <a:p>
            <a:pPr eaLnBrk="1" hangingPunct="1"/>
            <a:endParaRPr lang="en-US" dirty="0"/>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14007BA5-D318-4DF7-9028-02AA955C61B5}" type="slidenum">
              <a:rPr lang="en-US" smtClean="0"/>
              <a:pPr eaLnBrk="1" hangingPunct="1"/>
              <a:t>62</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eaLnBrk="1" hangingPunct="1"/>
            <a:r>
              <a:rPr lang="en-US" dirty="0"/>
              <a:t>Generation Xers enjoy freedom at work.  They crave responsibility and politely reject authority and fixed work schedules.  This generation does not do well in a micro-managed environment.  They will thrive in a workplace where management allows them to complete their tasks without too much supervision.</a:t>
            </a:r>
          </a:p>
          <a:p>
            <a:pPr eaLnBrk="1" hangingPunct="1"/>
            <a:r>
              <a:rPr lang="en-US" dirty="0"/>
              <a:t>Generation Xers will be the first ones to take advantage of technology and incorporate it into their work.  They see technology as a tool and a way to do things more efficiently.  </a:t>
            </a:r>
          </a:p>
          <a:p>
            <a:pPr eaLnBrk="1" hangingPunct="1"/>
            <a:r>
              <a:rPr lang="en-US" dirty="0"/>
              <a:t>Generation Xers will look for other employment opportunities if it promises advancement of their career.  They are less committed to their employers than the Baby Boomers.  On the other hand, Generation Xers adapt well to change in their workplace and are key drivers of change.</a:t>
            </a:r>
          </a:p>
          <a:p>
            <a:pPr eaLnBrk="1" hangingPunct="1"/>
            <a:r>
              <a:rPr lang="en-US" dirty="0"/>
              <a:t>Finally, this generation believes in a healthy balance between work and their personal life.  They also like to have fun at work and believes in a work and play hard ideal.  Generation Xers like a dynamic work environment that challenges them yet support their need for fun and balance between work and home life.</a:t>
            </a:r>
          </a:p>
          <a:p>
            <a:pPr eaLnBrk="1" hangingPunct="1"/>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working style of Generation X.</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Generation Xers value a balanced work and life environment.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Generation X Mind Map</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Introduce the topic</a:t>
            </a:r>
          </a:p>
          <a:p>
            <a:pPr marL="228600" lvl="0" indent="-228600">
              <a:buFont typeface="+mj-lt"/>
              <a:buAutoNum type="arabicPeriod"/>
            </a:pPr>
            <a:r>
              <a:rPr lang="en-US" sz="1200" kern="1200" dirty="0">
                <a:solidFill>
                  <a:schemeClr val="tx1"/>
                </a:solidFill>
                <a:effectLst/>
                <a:latin typeface="+mn-lt"/>
                <a:ea typeface="+mn-ea"/>
                <a:cs typeface="+mn-cs"/>
              </a:rPr>
              <a:t>Have the participants fill in the map based on the Topic Summary. If time allows see if they can think of additional characteristics related to their working style.</a:t>
            </a:r>
          </a:p>
          <a:p>
            <a:pPr marL="228600" lvl="0" indent="-228600">
              <a:buFont typeface="+mj-lt"/>
              <a:buAutoNum type="arabicPeriod"/>
            </a:pPr>
            <a:r>
              <a:rPr lang="en-US" sz="1200" kern="1200" dirty="0">
                <a:solidFill>
                  <a:schemeClr val="tx1"/>
                </a:solidFill>
                <a:effectLst/>
                <a:latin typeface="+mn-lt"/>
                <a:ea typeface="+mn-ea"/>
                <a:cs typeface="+mn-cs"/>
              </a:rPr>
              <a:t>Allow 3-5 minutes</a:t>
            </a:r>
          </a:p>
          <a:p>
            <a:pPr marL="228600" lvl="0" indent="-228600">
              <a:buFont typeface="+mj-lt"/>
              <a:buAutoNum type="arabicPeriod"/>
            </a:pPr>
            <a:r>
              <a:rPr lang="en-US" sz="1200" kern="1200" dirty="0">
                <a:solidFill>
                  <a:schemeClr val="tx1"/>
                </a:solidFill>
                <a:effectLst/>
                <a:latin typeface="+mn-lt"/>
                <a:ea typeface="+mn-ea"/>
                <a:cs typeface="+mn-cs"/>
              </a:rPr>
              <a:t>Review talking points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style traits are useful in the workplace?</a:t>
            </a:r>
          </a:p>
          <a:p>
            <a:r>
              <a:rPr lang="en-US" sz="1200" kern="1200" dirty="0">
                <a:solidFill>
                  <a:schemeClr val="tx1"/>
                </a:solidFill>
                <a:effectLst/>
                <a:latin typeface="+mn-lt"/>
                <a:ea typeface="+mn-ea"/>
                <a:cs typeface="+mn-cs"/>
              </a:rPr>
              <a:t>Answers will vary.</a:t>
            </a:r>
          </a:p>
          <a:p>
            <a:pPr eaLnBrk="1" hangingPunct="1"/>
            <a:endParaRPr lang="en-US" dirty="0"/>
          </a:p>
        </p:txBody>
      </p:sp>
      <p:sp>
        <p:nvSpPr>
          <p:cNvPr id="634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DE20272C-E5EF-45BB-97E2-C6FAD1B4F614}" type="slidenum">
              <a:rPr lang="en-US" smtClean="0"/>
              <a:pPr eaLnBrk="1" hangingPunct="1"/>
              <a:t>63</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Deborah sighed as she felt her anxiety level rise. The quarterly meeting was fast approaching, and her superiors wanted to hear that things were running smoothly. She looked over at her employee, Stephanie, a woman in her late 30's.Stephanie kept saying that she was ‘almost done’ the reports, but that had been almost a full twenty-four hours ago.</a:t>
            </a:r>
          </a:p>
          <a:p>
            <a:r>
              <a:rPr lang="en-US" dirty="0"/>
              <a:t>Deborah walked past Stephanie’s cubicle. She almost said something to Stephanie, but then she stopped herself. She’d never seen Stephanie thrive under micro-management, and Stephanie had agreed to email Deborah the reports by the end of the day. It was barely one ‘o clock.</a:t>
            </a:r>
          </a:p>
          <a:p>
            <a:r>
              <a:rPr lang="en-US" dirty="0"/>
              <a:t>Deborah returned to her office, sat down, and opened her email. Like magic, there it was. An email with the reports attached, along with a cheerful message asking if Deborah needed anything else.</a:t>
            </a:r>
          </a:p>
          <a:p>
            <a:endParaRPr lang="en-US" dirty="0"/>
          </a:p>
        </p:txBody>
      </p:sp>
      <p:sp>
        <p:nvSpPr>
          <p:cNvPr id="4" name="Slide Number Placeholder 3"/>
          <p:cNvSpPr>
            <a:spLocks noGrp="1"/>
          </p:cNvSpPr>
          <p:nvPr>
            <p:ph type="sldNum" sz="quarter" idx="10"/>
          </p:nvPr>
        </p:nvSpPr>
        <p:spPr/>
        <p:txBody>
          <a:bodyPr/>
          <a:lstStyle/>
          <a:p>
            <a:pPr>
              <a:defRPr/>
            </a:pPr>
            <a:fld id="{1659B2F6-2C50-449E-8FD7-7C207D9679E8}" type="slidenum">
              <a:rPr lang="en-US" smtClean="0"/>
              <a:pPr>
                <a:defRPr/>
              </a:pPr>
              <a:t>64</a:t>
            </a:fld>
            <a:endParaRPr lang="en-US" dirty="0"/>
          </a:p>
        </p:txBody>
      </p:sp>
    </p:spTree>
    <p:extLst>
      <p:ext uri="{BB962C8B-B14F-4D97-AF65-F5344CB8AC3E}">
        <p14:creationId xmlns:p14="http://schemas.microsoft.com/office/powerpoint/2010/main" val="396899562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are going to learn about Generation Y or the millennial generation in this module.  This group was born between 1979 and 1994.  This module will teach you the background, characters and working style of Generation Y.  Let see what Gen Y is.</a:t>
            </a:r>
          </a:p>
        </p:txBody>
      </p:sp>
      <p:sp>
        <p:nvSpPr>
          <p:cNvPr id="4" name="Slide Number Placeholder 3"/>
          <p:cNvSpPr>
            <a:spLocks noGrp="1"/>
          </p:cNvSpPr>
          <p:nvPr>
            <p:ph type="sldNum" sz="quarter" idx="10"/>
          </p:nvPr>
        </p:nvSpPr>
        <p:spPr/>
        <p:txBody>
          <a:bodyPr/>
          <a:lstStyle/>
          <a:p>
            <a:pPr>
              <a:defRPr/>
            </a:pPr>
            <a:fld id="{1659B2F6-2C50-449E-8FD7-7C207D9679E8}" type="slidenum">
              <a:rPr lang="en-US" smtClean="0"/>
              <a:pPr>
                <a:defRPr/>
              </a:pPr>
              <a:t>75</a:t>
            </a:fld>
            <a:endParaRPr lang="en-US" dirty="0"/>
          </a:p>
        </p:txBody>
      </p:sp>
    </p:spTree>
    <p:extLst>
      <p:ext uri="{BB962C8B-B14F-4D97-AF65-F5344CB8AC3E}">
        <p14:creationId xmlns:p14="http://schemas.microsoft.com/office/powerpoint/2010/main" val="424159731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eaLnBrk="1" hangingPunct="1"/>
            <a:r>
              <a:rPr lang="en-US" dirty="0"/>
              <a:t>Generation Yers are those born from the mid to late 1970’s through the 1990’s.  The earliest part of this generation is just entering the workplace.  The Generation Y group had technology as a normal part of live and do not know what it is to be without a computer, cell phone or any other electronic device the older generation had to adapt into their lives.</a:t>
            </a:r>
          </a:p>
          <a:p>
            <a:pPr eaLnBrk="1" hangingPunct="1"/>
            <a:r>
              <a:rPr lang="en-US" dirty="0"/>
              <a:t>This generation can thrive on electronic communication and prefer that than face-to-face conversation.  Generation Y prefers using the Internet as a means of learning and making purchases.  They are exposed to vast amounts of information, music, and media than the older generations.</a:t>
            </a:r>
          </a:p>
          <a:p>
            <a:pPr eaLnBrk="1" hangingPunct="1"/>
            <a:r>
              <a:rPr lang="en-US" dirty="0"/>
              <a:t>This generation was exposed to more group interactions through playgroups, team sports and other group activities than the previous generation.  This was due in part to their parents’ higher education and success.</a:t>
            </a:r>
          </a:p>
          <a:p>
            <a:pPr eaLnBrk="1" hangingPunct="1"/>
            <a:r>
              <a:rPr lang="en-US" dirty="0"/>
              <a:t>Finally, this generation is used to getting what they want when they want it.  The speed of technology and information coupled with rapid delivery systems has made this generation expect things to be done faster and better.</a:t>
            </a:r>
          </a:p>
          <a:p>
            <a:pPr eaLnBrk="1" hangingPunct="1"/>
            <a:r>
              <a:rPr lang="en-US" dirty="0"/>
              <a:t> </a:t>
            </a:r>
          </a:p>
          <a:p>
            <a:pPr eaLnBrk="1" hangingPunct="1"/>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demographic make-up of Generation 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Generation </a:t>
            </a:r>
            <a:r>
              <a:rPr lang="en-US" sz="1200" kern="1200" dirty="0" err="1">
                <a:solidFill>
                  <a:schemeClr val="tx1"/>
                </a:solidFill>
                <a:effectLst/>
                <a:latin typeface="+mn-lt"/>
                <a:ea typeface="+mn-ea"/>
                <a:cs typeface="+mn-cs"/>
              </a:rPr>
              <a:t>Yers</a:t>
            </a:r>
            <a:r>
              <a:rPr lang="en-US" sz="1200" kern="1200" dirty="0">
                <a:solidFill>
                  <a:schemeClr val="tx1"/>
                </a:solidFill>
                <a:effectLst/>
                <a:latin typeface="+mn-lt"/>
                <a:ea typeface="+mn-ea"/>
                <a:cs typeface="+mn-cs"/>
              </a:rPr>
              <a:t> were born from the mid-1980s and later and they are surrounded by technology.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Generation Y Mind Map</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enough maps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Introduce the topic</a:t>
            </a:r>
          </a:p>
          <a:p>
            <a:pPr marL="228600" lvl="0" indent="-228600">
              <a:buFont typeface="+mj-lt"/>
              <a:buAutoNum type="arabicPeriod"/>
            </a:pPr>
            <a:r>
              <a:rPr lang="en-US" sz="1200" kern="1200" dirty="0">
                <a:solidFill>
                  <a:schemeClr val="tx1"/>
                </a:solidFill>
                <a:effectLst/>
                <a:latin typeface="+mn-lt"/>
                <a:ea typeface="+mn-ea"/>
                <a:cs typeface="+mn-cs"/>
              </a:rPr>
              <a:t>Distribute maps</a:t>
            </a:r>
          </a:p>
          <a:p>
            <a:pPr marL="228600" lvl="0" indent="-228600">
              <a:buFont typeface="+mj-lt"/>
              <a:buAutoNum type="arabicPeriod"/>
            </a:pPr>
            <a:r>
              <a:rPr lang="en-US" sz="1200" kern="1200" dirty="0">
                <a:solidFill>
                  <a:schemeClr val="tx1"/>
                </a:solidFill>
                <a:effectLst/>
                <a:latin typeface="+mn-lt"/>
                <a:ea typeface="+mn-ea"/>
                <a:cs typeface="+mn-cs"/>
              </a:rPr>
              <a:t>Have the participants fill in the map based on the Topic Summary. If time allows see if they can think of additional background events.</a:t>
            </a:r>
          </a:p>
          <a:p>
            <a:pPr marL="228600" lvl="0" indent="-228600">
              <a:buFont typeface="+mj-lt"/>
              <a:buAutoNum type="arabicPeriod"/>
            </a:pPr>
            <a:r>
              <a:rPr lang="en-US" sz="1200" kern="1200" dirty="0">
                <a:solidFill>
                  <a:schemeClr val="tx1"/>
                </a:solidFill>
                <a:effectLst/>
                <a:latin typeface="+mn-lt"/>
                <a:ea typeface="+mn-ea"/>
                <a:cs typeface="+mn-cs"/>
              </a:rPr>
              <a:t>Allow 3-5 minutes</a:t>
            </a:r>
          </a:p>
          <a:p>
            <a:pPr marL="228600" lvl="0" indent="-228600">
              <a:buFont typeface="+mj-lt"/>
              <a:buAutoNum type="arabicPeriod"/>
            </a:pPr>
            <a:r>
              <a:rPr lang="en-US" sz="1200" kern="1200" dirty="0">
                <a:solidFill>
                  <a:schemeClr val="tx1"/>
                </a:solidFill>
                <a:effectLst/>
                <a:latin typeface="+mn-lt"/>
                <a:ea typeface="+mn-ea"/>
                <a:cs typeface="+mn-cs"/>
              </a:rPr>
              <a:t>Review talking points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 sure to instruct participants to complete the background section of map only.</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were some key events Generation </a:t>
            </a:r>
            <a:r>
              <a:rPr lang="en-US" sz="1200" kern="1200" dirty="0" err="1">
                <a:solidFill>
                  <a:schemeClr val="tx1"/>
                </a:solidFill>
                <a:effectLst/>
                <a:latin typeface="+mn-lt"/>
                <a:ea typeface="+mn-ea"/>
                <a:cs typeface="+mn-cs"/>
              </a:rPr>
              <a:t>Yers</a:t>
            </a:r>
            <a:r>
              <a:rPr lang="en-US" sz="1200" kern="1200" dirty="0">
                <a:solidFill>
                  <a:schemeClr val="tx1"/>
                </a:solidFill>
                <a:effectLst/>
                <a:latin typeface="+mn-lt"/>
                <a:ea typeface="+mn-ea"/>
                <a:cs typeface="+mn-cs"/>
              </a:rPr>
              <a:t> experienced?</a:t>
            </a:r>
          </a:p>
          <a:p>
            <a:r>
              <a:rPr lang="en-US" sz="1200" kern="1200" dirty="0">
                <a:solidFill>
                  <a:schemeClr val="tx1"/>
                </a:solidFill>
                <a:effectLst/>
                <a:latin typeface="+mn-lt"/>
                <a:ea typeface="+mn-ea"/>
                <a:cs typeface="+mn-cs"/>
              </a:rPr>
              <a:t>Social media, communication boom, advance technology, etc.</a:t>
            </a:r>
          </a:p>
          <a:p>
            <a:pPr eaLnBrk="1" hangingPunct="1"/>
            <a:endParaRPr lang="en-US" dirty="0"/>
          </a:p>
        </p:txBody>
      </p:sp>
      <p:sp>
        <p:nvSpPr>
          <p:cNvPr id="645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27FB7B24-179B-4F1D-BBE0-12B5891430AF}" type="slidenum">
              <a:rPr lang="en-US" smtClean="0"/>
              <a:pPr eaLnBrk="1" hangingPunct="1"/>
              <a:t>76</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eaLnBrk="1" hangingPunct="1"/>
            <a:r>
              <a:rPr lang="en-US" dirty="0"/>
              <a:t>Generation Y is prone to communicating via electronic devices and is capable of multi-tasking while carrying a text messaging conversation.  This generation relies on technology to do their jobs and expect to have the resources available when they are at work.</a:t>
            </a:r>
          </a:p>
          <a:p>
            <a:pPr eaLnBrk="1" hangingPunct="1"/>
            <a:r>
              <a:rPr lang="en-US" dirty="0"/>
              <a:t>Generation Y is family-centric and value family over work.  This generation looks for flexible schedules at work and a balance between work and life.  They are willing to take less pay for this benefit.  </a:t>
            </a:r>
          </a:p>
          <a:p>
            <a:pPr eaLnBrk="1" hangingPunct="1"/>
            <a:r>
              <a:rPr lang="en-US" dirty="0"/>
              <a:t>This generation is achievement-oriented and is confident.  Generation Y will question authority without fear and challenge ideas and motives.  Generation Y enjoys meaningful work and are ready to keep on learning new ideas and things.</a:t>
            </a:r>
          </a:p>
          <a:p>
            <a:pPr eaLnBrk="1" hangingPunct="1"/>
            <a:r>
              <a:rPr lang="en-US" dirty="0"/>
              <a:t>Generation Y works well in a team environment.  They seek positive reinforcement from others and believe no one should be left behind.  They rather slow the process down in order to give a teammate the opportunity to catch up.  </a:t>
            </a:r>
          </a:p>
          <a:p>
            <a:pPr eaLnBrk="1" hangingPunct="1"/>
            <a:r>
              <a:rPr lang="en-US" dirty="0"/>
              <a:t>Finally, the Generation Y group appreciates feedback and being kept updated on the latest developments.  They do require periodic recognition and praise for their work. </a:t>
            </a:r>
          </a:p>
          <a:p>
            <a:pPr eaLnBrk="1" hangingPunct="1"/>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character traits of Generation 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Generation </a:t>
            </a:r>
            <a:r>
              <a:rPr lang="en-US" sz="1200" kern="1200" dirty="0" err="1">
                <a:solidFill>
                  <a:schemeClr val="tx1"/>
                </a:solidFill>
                <a:effectLst/>
                <a:latin typeface="+mn-lt"/>
                <a:ea typeface="+mn-ea"/>
                <a:cs typeface="+mn-cs"/>
              </a:rPr>
              <a:t>Yers</a:t>
            </a:r>
            <a:r>
              <a:rPr lang="en-US" sz="1200" kern="1200" dirty="0">
                <a:solidFill>
                  <a:schemeClr val="tx1"/>
                </a:solidFill>
                <a:effectLst/>
                <a:latin typeface="+mn-lt"/>
                <a:ea typeface="+mn-ea"/>
                <a:cs typeface="+mn-cs"/>
              </a:rPr>
              <a:t> are very tech-savvy, family-centric and attention cravers.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Generation Y Mind Map</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Introduce the topic</a:t>
            </a:r>
          </a:p>
          <a:p>
            <a:pPr marL="228600" lvl="0" indent="-228600">
              <a:buFont typeface="+mj-lt"/>
              <a:buAutoNum type="arabicPeriod"/>
            </a:pPr>
            <a:r>
              <a:rPr lang="en-US" sz="1200" kern="1200" dirty="0">
                <a:solidFill>
                  <a:schemeClr val="tx1"/>
                </a:solidFill>
                <a:effectLst/>
                <a:latin typeface="+mn-lt"/>
                <a:ea typeface="+mn-ea"/>
                <a:cs typeface="+mn-cs"/>
              </a:rPr>
              <a:t>Have the participants fill in the map based on the Topic Summary. If time allows see if they can think of additional characteristics.</a:t>
            </a:r>
          </a:p>
          <a:p>
            <a:pPr marL="228600" lvl="0" indent="-228600">
              <a:buFont typeface="+mj-lt"/>
              <a:buAutoNum type="arabicPeriod"/>
            </a:pPr>
            <a:r>
              <a:rPr lang="en-US" sz="1200" kern="1200" dirty="0">
                <a:solidFill>
                  <a:schemeClr val="tx1"/>
                </a:solidFill>
                <a:effectLst/>
                <a:latin typeface="+mn-lt"/>
                <a:ea typeface="+mn-ea"/>
                <a:cs typeface="+mn-cs"/>
              </a:rPr>
              <a:t>Allow 3-5 minutes</a:t>
            </a:r>
          </a:p>
          <a:p>
            <a:pPr marL="228600" lvl="0" indent="-228600">
              <a:buFont typeface="+mj-lt"/>
              <a:buAutoNum type="arabicPeriod"/>
            </a:pPr>
            <a:r>
              <a:rPr lang="en-US" sz="1200" kern="1200" dirty="0">
                <a:solidFill>
                  <a:schemeClr val="tx1"/>
                </a:solidFill>
                <a:effectLst/>
                <a:latin typeface="+mn-lt"/>
                <a:ea typeface="+mn-ea"/>
                <a:cs typeface="+mn-cs"/>
              </a:rPr>
              <a:t>Review talking points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Probe for questions and then continue.</a:t>
            </a:r>
          </a:p>
          <a:p>
            <a:pPr eaLnBrk="1" hangingPunct="1"/>
            <a:endParaRPr lang="en-US" dirty="0"/>
          </a:p>
        </p:txBody>
      </p:sp>
      <p:sp>
        <p:nvSpPr>
          <p:cNvPr id="655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0467274A-ECAE-4C4D-A068-6E16D9B10720}" type="slidenum">
              <a:rPr lang="en-US" smtClean="0"/>
              <a:pPr eaLnBrk="1" hangingPunct="1"/>
              <a:t>77</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eaLnBrk="1" hangingPunct="1"/>
            <a:r>
              <a:rPr lang="en-US" dirty="0"/>
              <a:t>Generation Y’s working style is vastly different from those of the previous generation.  This generation is motivated by benefits that give them the ability to have flexible schedules.  They are less motivated monetarily.  </a:t>
            </a:r>
          </a:p>
          <a:p>
            <a:pPr eaLnBrk="1" hangingPunct="1"/>
            <a:r>
              <a:rPr lang="en-US" dirty="0"/>
              <a:t>They are not happy with long working hours and this may send the message that they do not care about work or are lacking discipline.  Family is first for Generation Y and they will push back on work that crosses this boundary.</a:t>
            </a:r>
          </a:p>
          <a:p>
            <a:pPr eaLnBrk="1" hangingPunct="1"/>
            <a:r>
              <a:rPr lang="en-US" dirty="0"/>
              <a:t>This generation does expect a lot from their employer in terms of new challenges and the opportunity to achieve things.  Generation Y does see promotions and climbing the corporate ladder as a way to demonstrate their worth.</a:t>
            </a:r>
          </a:p>
          <a:p>
            <a:pPr eaLnBrk="1" hangingPunct="1"/>
            <a:r>
              <a:rPr lang="en-US" dirty="0"/>
              <a:t>Generation Y is loyal to their employer and seeks to be included in important activities at work.  They will call attention to themselves by suggesting bold ideas and challenging the status quo.  However, they do become concerned with what others think about them and need affirmation every so often.  </a:t>
            </a:r>
          </a:p>
          <a:p>
            <a:pPr eaLnBrk="1" hangingPunct="1"/>
            <a:r>
              <a:rPr lang="en-US" dirty="0"/>
              <a:t>Since this generation is relatively young in the workplace, there is a need for mentoring.  They see this as normal and expect it from their leaders.  The like guidance and development when it comes to their careers.</a:t>
            </a:r>
          </a:p>
          <a:p>
            <a:pPr eaLnBrk="1" hangingPunct="1"/>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working style of Generation 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Generation </a:t>
            </a:r>
            <a:r>
              <a:rPr lang="en-US" sz="1200" kern="1200" dirty="0" err="1">
                <a:solidFill>
                  <a:schemeClr val="tx1"/>
                </a:solidFill>
                <a:effectLst/>
                <a:latin typeface="+mn-lt"/>
                <a:ea typeface="+mn-ea"/>
                <a:cs typeface="+mn-cs"/>
              </a:rPr>
              <a:t>Yers</a:t>
            </a:r>
            <a:r>
              <a:rPr lang="en-US" sz="1200" kern="1200" dirty="0">
                <a:solidFill>
                  <a:schemeClr val="tx1"/>
                </a:solidFill>
                <a:effectLst/>
                <a:latin typeface="+mn-lt"/>
                <a:ea typeface="+mn-ea"/>
                <a:cs typeface="+mn-cs"/>
              </a:rPr>
              <a:t> are achievement-oriented and team-oriented.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Generation Y Mind Map</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Introduce the topic</a:t>
            </a:r>
          </a:p>
          <a:p>
            <a:pPr marL="228600" lvl="0" indent="-228600">
              <a:buFont typeface="+mj-lt"/>
              <a:buAutoNum type="arabicPeriod"/>
            </a:pPr>
            <a:r>
              <a:rPr lang="en-US" sz="1200" kern="1200" dirty="0">
                <a:solidFill>
                  <a:schemeClr val="tx1"/>
                </a:solidFill>
                <a:effectLst/>
                <a:latin typeface="+mn-lt"/>
                <a:ea typeface="+mn-ea"/>
                <a:cs typeface="+mn-cs"/>
              </a:rPr>
              <a:t>Have the participants fill in the map based on the Topic Summary. If time allows see if they can think of additional characteristics related to their working style.</a:t>
            </a:r>
          </a:p>
          <a:p>
            <a:pPr marL="228600" lvl="0" indent="-228600">
              <a:buFont typeface="+mj-lt"/>
              <a:buAutoNum type="arabicPeriod"/>
            </a:pPr>
            <a:r>
              <a:rPr lang="en-US" sz="1200" kern="1200" dirty="0">
                <a:solidFill>
                  <a:schemeClr val="tx1"/>
                </a:solidFill>
                <a:effectLst/>
                <a:latin typeface="+mn-lt"/>
                <a:ea typeface="+mn-ea"/>
                <a:cs typeface="+mn-cs"/>
              </a:rPr>
              <a:t>Allow 3-5 minutes</a:t>
            </a:r>
          </a:p>
          <a:p>
            <a:pPr marL="228600" lvl="0" indent="-228600">
              <a:buFont typeface="+mj-lt"/>
              <a:buAutoNum type="arabicPeriod"/>
            </a:pPr>
            <a:r>
              <a:rPr lang="en-US" sz="1200" kern="1200" dirty="0">
                <a:solidFill>
                  <a:schemeClr val="tx1"/>
                </a:solidFill>
                <a:effectLst/>
                <a:latin typeface="+mn-lt"/>
                <a:ea typeface="+mn-ea"/>
                <a:cs typeface="+mn-cs"/>
              </a:rPr>
              <a:t>Review talking points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can be leveraged from the Gen Y’s working style?</a:t>
            </a:r>
          </a:p>
          <a:p>
            <a:r>
              <a:rPr lang="en-US" sz="1200" kern="1200" dirty="0">
                <a:solidFill>
                  <a:schemeClr val="tx1"/>
                </a:solidFill>
                <a:effectLst/>
                <a:latin typeface="+mn-lt"/>
                <a:ea typeface="+mn-ea"/>
                <a:cs typeface="+mn-cs"/>
              </a:rPr>
              <a:t>Answers will vary.  </a:t>
            </a:r>
          </a:p>
          <a:p>
            <a:pPr eaLnBrk="1" hangingPunct="1"/>
            <a:endParaRPr lang="en-US" dirty="0"/>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22521BC4-9B42-4C22-A917-38F0B423BA4F}" type="slidenum">
              <a:rPr lang="en-US" smtClean="0"/>
              <a:pPr eaLnBrk="1" hangingPunct="1"/>
              <a:t>78</a:t>
            </a:fld>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Hector smiled at Chelsea, a young woman in her early 20s.This was their second interview, and he was hoping that Chelsea would choose to work for their organization. Chelsea had been honest and let him know that she had received offers from other employers.</a:t>
            </a:r>
          </a:p>
          <a:p>
            <a:r>
              <a:rPr lang="en-US" dirty="0"/>
              <a:t>Hector said, “Are there any other questions you’d like to ask me, Chelsea?”</a:t>
            </a:r>
          </a:p>
          <a:p>
            <a:r>
              <a:rPr lang="en-US" dirty="0"/>
              <a:t>Chelsea asked, “I can’t think of any. Is there anything else I should know about your organization before I leave today?”</a:t>
            </a:r>
          </a:p>
          <a:p>
            <a:r>
              <a:rPr lang="en-US" dirty="0"/>
              <a:t>Hector remembered that workers her age valued benefits and family life over long working hours at the office. “Have I told you about our generous benefits package and vacation time allotted to workers?”</a:t>
            </a:r>
          </a:p>
          <a:p>
            <a:r>
              <a:rPr lang="en-US" dirty="0"/>
              <a:t>Hector went over the benefits for working at their office, focusing on how his company respected employees’ work-life balance. She later accepted the job for many reasons, but told him their benefits had been the deciding factor for her.</a:t>
            </a:r>
          </a:p>
          <a:p>
            <a:endParaRPr lang="en-US" dirty="0"/>
          </a:p>
        </p:txBody>
      </p:sp>
      <p:sp>
        <p:nvSpPr>
          <p:cNvPr id="4" name="Slide Number Placeholder 3"/>
          <p:cNvSpPr>
            <a:spLocks noGrp="1"/>
          </p:cNvSpPr>
          <p:nvPr>
            <p:ph type="sldNum" sz="quarter" idx="10"/>
          </p:nvPr>
        </p:nvSpPr>
        <p:spPr/>
        <p:txBody>
          <a:bodyPr/>
          <a:lstStyle/>
          <a:p>
            <a:pPr>
              <a:defRPr/>
            </a:pPr>
            <a:fld id="{1659B2F6-2C50-449E-8FD7-7C207D9679E8}" type="slidenum">
              <a:rPr lang="en-US" smtClean="0"/>
              <a:pPr>
                <a:defRPr/>
              </a:pPr>
              <a:t>79</a:t>
            </a:fld>
            <a:endParaRPr lang="en-US" dirty="0"/>
          </a:p>
        </p:txBody>
      </p:sp>
    </p:spTree>
    <p:extLst>
      <p:ext uri="{BB962C8B-B14F-4D97-AF65-F5344CB8AC3E}">
        <p14:creationId xmlns:p14="http://schemas.microsoft.com/office/powerpoint/2010/main" val="385122985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that you have a better understanding of each generation found in the workplace, let us take a moment to compare the differences.  In this module, you will learn the differences between the generation gaps on the following topics:</a:t>
            </a:r>
          </a:p>
          <a:p>
            <a:r>
              <a:rPr lang="en-US" dirty="0"/>
              <a:t>•	Background</a:t>
            </a:r>
          </a:p>
          <a:p>
            <a:r>
              <a:rPr lang="en-US" dirty="0"/>
              <a:t>•	Attitude</a:t>
            </a:r>
          </a:p>
          <a:p>
            <a:r>
              <a:rPr lang="en-US" dirty="0"/>
              <a:t>•	Working style</a:t>
            </a:r>
          </a:p>
          <a:p>
            <a:r>
              <a:rPr lang="en-US" dirty="0"/>
              <a:t>•	Life experience</a:t>
            </a:r>
          </a:p>
          <a:p>
            <a:r>
              <a:rPr lang="en-US" dirty="0"/>
              <a:t>First, we are going learn about the differences the generations have in terms of their background.</a:t>
            </a:r>
          </a:p>
          <a:p>
            <a:endParaRPr lang="en-US" dirty="0"/>
          </a:p>
        </p:txBody>
      </p:sp>
      <p:sp>
        <p:nvSpPr>
          <p:cNvPr id="4" name="Slide Number Placeholder 3"/>
          <p:cNvSpPr>
            <a:spLocks noGrp="1"/>
          </p:cNvSpPr>
          <p:nvPr>
            <p:ph type="sldNum" sz="quarter" idx="10"/>
          </p:nvPr>
        </p:nvSpPr>
        <p:spPr/>
        <p:txBody>
          <a:bodyPr/>
          <a:lstStyle/>
          <a:p>
            <a:pPr>
              <a:defRPr/>
            </a:pPr>
            <a:fld id="{1659B2F6-2C50-449E-8FD7-7C207D9679E8}" type="slidenum">
              <a:rPr lang="en-US" smtClean="0"/>
              <a:pPr>
                <a:defRPr/>
              </a:pPr>
              <a:t>90</a:t>
            </a:fld>
            <a:endParaRPr lang="en-US" dirty="0"/>
          </a:p>
        </p:txBody>
      </p:sp>
    </p:spTree>
    <p:extLst>
      <p:ext uri="{BB962C8B-B14F-4D97-AF65-F5344CB8AC3E}">
        <p14:creationId xmlns:p14="http://schemas.microsoft.com/office/powerpoint/2010/main" val="74393839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7500" lnSpcReduction="20000"/>
          </a:bodyPr>
          <a:lstStyle/>
          <a:p>
            <a:pPr eaLnBrk="1" hangingPunct="1">
              <a:defRPr/>
            </a:pPr>
            <a:r>
              <a:rPr lang="en-US" dirty="0"/>
              <a:t>The background differences among the four generations are the main factor in the formation of their attitudes and values.</a:t>
            </a:r>
          </a:p>
          <a:p>
            <a:pPr eaLnBrk="1" hangingPunct="1">
              <a:defRPr/>
            </a:pPr>
            <a:r>
              <a:rPr lang="en-US" dirty="0"/>
              <a:t>Effects of technology: The use and understanding of technology is a main difference among the generations.  The Traditionalist had very little exposure and need for computers and other devices that we take for granted today.  Even some Baby Boomers may struggle with technology.  They tend to use it only as needed, and usually only at work.  On the other hand, Generation X and Y grew up with technology and they use it more as a part of daily life.  Technology changed the way humans communicate and process data.  The use or nonuse of technology creates a gap that could be seen by a generation as either an advantage or disadvantage.  </a:t>
            </a:r>
          </a:p>
          <a:p>
            <a:pPr eaLnBrk="1" hangingPunct="1">
              <a:defRPr/>
            </a:pPr>
            <a:r>
              <a:rPr lang="en-US" dirty="0"/>
              <a:t>For example, a Generation X or Y could become easily frustrated with their older generation counterpart when they struggle with technological issues they see as easy.</a:t>
            </a:r>
          </a:p>
          <a:p>
            <a:pPr eaLnBrk="1" hangingPunct="1">
              <a:defRPr/>
            </a:pPr>
            <a:r>
              <a:rPr lang="en-US" dirty="0"/>
              <a:t>Effects of media: Media has boomed over the last 20 years.  Television, computers, Internet, and smart phones have increased the amount and availability of entertainment programming.  Many Generation X and Y's were raised with media as a large part of their diet.  On the other hand, the older generations relied on human interaction for their daily entertainment.  This affects how the generations interact with each other.  </a:t>
            </a:r>
          </a:p>
          <a:p>
            <a:pPr eaLnBrk="1" hangingPunct="1">
              <a:defRPr/>
            </a:pPr>
            <a:r>
              <a:rPr lang="en-US" dirty="0"/>
              <a:t>For example, an older generation may prefer to speak with a coworker face-to-face, but the younger would rather text or instant message their conversation.  </a:t>
            </a:r>
          </a:p>
          <a:p>
            <a:pPr eaLnBrk="1" hangingPunct="1">
              <a:defRPr/>
            </a:pPr>
            <a:r>
              <a:rPr lang="en-US" dirty="0"/>
              <a:t>Finally, social events like war and culture revolutions distinguish a generation’s background.  Traditionalist lived through many years of war and it became a real part of their lives.  Baby Boomers experienced the Hippie revolution of the 1960s, which opened the door to changes in our society.  Generation X and Y's enjoy the benefits of the changes but they have not lived through such dramatic social events. </a:t>
            </a:r>
          </a:p>
          <a:p>
            <a:pPr eaLnBrk="1" hangingPunct="1">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the different influences of each generation.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effects of technology, media, and social issues in each generational era differentiate their background.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 chart and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flip chart and markers near tables before class starts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Introduce the topic</a:t>
            </a:r>
          </a:p>
          <a:p>
            <a:pPr marL="228600" lvl="0" indent="-228600">
              <a:buFont typeface="+mj-lt"/>
              <a:buAutoNum type="arabicPeriod"/>
            </a:pPr>
            <a:r>
              <a:rPr lang="en-US" sz="1200" kern="1200" dirty="0">
                <a:solidFill>
                  <a:schemeClr val="tx1"/>
                </a:solidFill>
                <a:effectLst/>
                <a:latin typeface="+mn-lt"/>
                <a:ea typeface="+mn-ea"/>
                <a:cs typeface="+mn-cs"/>
              </a:rPr>
              <a:t>Assign each table one generation type</a:t>
            </a:r>
          </a:p>
          <a:p>
            <a:pPr marL="228600" lvl="0" indent="-228600">
              <a:buFont typeface="+mj-lt"/>
              <a:buAutoNum type="arabicPeriod"/>
            </a:pPr>
            <a:r>
              <a:rPr lang="en-US" sz="1200" kern="1200" dirty="0">
                <a:solidFill>
                  <a:schemeClr val="tx1"/>
                </a:solidFill>
                <a:effectLst/>
                <a:latin typeface="+mn-lt"/>
                <a:ea typeface="+mn-ea"/>
                <a:cs typeface="+mn-cs"/>
              </a:rPr>
              <a:t>Have team choose a scribe</a:t>
            </a:r>
          </a:p>
          <a:p>
            <a:pPr marL="228600" lvl="0" indent="-228600">
              <a:buFont typeface="+mj-lt"/>
              <a:buAutoNum type="arabicPeriod"/>
            </a:pPr>
            <a:r>
              <a:rPr lang="en-US" sz="1200" kern="1200" dirty="0">
                <a:solidFill>
                  <a:schemeClr val="tx1"/>
                </a:solidFill>
                <a:effectLst/>
                <a:latin typeface="+mn-lt"/>
                <a:ea typeface="+mn-ea"/>
                <a:cs typeface="+mn-cs"/>
              </a:rPr>
              <a:t>Have them title the chart paper with the generation they have</a:t>
            </a:r>
          </a:p>
          <a:p>
            <a:pPr marL="228600" lvl="0" indent="-228600">
              <a:buFont typeface="+mj-lt"/>
              <a:buAutoNum type="arabicPeriod"/>
            </a:pPr>
            <a:r>
              <a:rPr lang="en-US" sz="1200" kern="1200" dirty="0">
                <a:solidFill>
                  <a:schemeClr val="tx1"/>
                </a:solidFill>
                <a:effectLst/>
                <a:latin typeface="+mn-lt"/>
                <a:ea typeface="+mn-ea"/>
                <a:cs typeface="+mn-cs"/>
              </a:rPr>
              <a:t>Let them brainstorm how the following affected their assign generation: technology, media,  and social issues</a:t>
            </a:r>
          </a:p>
          <a:p>
            <a:pPr marL="228600" lvl="0" indent="-228600">
              <a:buFont typeface="+mj-lt"/>
              <a:buAutoNum type="arabicPeriod"/>
            </a:pPr>
            <a:r>
              <a:rPr lang="en-US" sz="1200" kern="1200" dirty="0">
                <a:solidFill>
                  <a:schemeClr val="tx1"/>
                </a:solidFill>
                <a:effectLst/>
                <a:latin typeface="+mn-lt"/>
                <a:ea typeface="+mn-ea"/>
                <a:cs typeface="+mn-cs"/>
              </a:rPr>
              <a:t>Allow 5 minutes</a:t>
            </a:r>
          </a:p>
          <a:p>
            <a:pPr marL="228600" lvl="0" indent="-228600">
              <a:buFont typeface="+mj-lt"/>
              <a:buAutoNum type="arabicPeriod"/>
            </a:pPr>
            <a:r>
              <a:rPr lang="en-US" sz="1200" kern="1200" dirty="0">
                <a:solidFill>
                  <a:schemeClr val="tx1"/>
                </a:solidFill>
                <a:effectLst/>
                <a:latin typeface="+mn-lt"/>
                <a:ea typeface="+mn-ea"/>
                <a:cs typeface="+mn-cs"/>
              </a:rPr>
              <a:t>Have the scribe share their list</a:t>
            </a:r>
          </a:p>
          <a:p>
            <a:pPr marL="228600" lvl="0" indent="-228600">
              <a:buFont typeface="+mj-lt"/>
              <a:buAutoNum type="arabicPeriod"/>
            </a:pPr>
            <a:r>
              <a:rPr lang="en-US" sz="1200" kern="1200" dirty="0">
                <a:solidFill>
                  <a:schemeClr val="tx1"/>
                </a:solidFill>
                <a:effectLst/>
                <a:latin typeface="+mn-lt"/>
                <a:ea typeface="+mn-ea"/>
                <a:cs typeface="+mn-cs"/>
              </a:rPr>
              <a:t>Have other teams contribute to the list</a:t>
            </a:r>
          </a:p>
          <a:p>
            <a:pPr marL="228600" lvl="0" indent="-228600">
              <a:buFont typeface="+mj-lt"/>
              <a:buAutoNum type="arabicPeriod"/>
            </a:pPr>
            <a:r>
              <a:rPr lang="en-US" sz="1200" kern="1200" dirty="0">
                <a:solidFill>
                  <a:schemeClr val="tx1"/>
                </a:solidFill>
                <a:effectLst/>
                <a:latin typeface="+mn-lt"/>
                <a:ea typeface="+mn-ea"/>
                <a:cs typeface="+mn-cs"/>
              </a:rPr>
              <a:t>Go around the room until all have shared and contributed</a:t>
            </a:r>
          </a:p>
          <a:p>
            <a:pPr marL="228600" lvl="0" indent="-228600">
              <a:buFont typeface="+mj-lt"/>
              <a:buAutoNum type="arabicPeriod"/>
            </a:pPr>
            <a:r>
              <a:rPr lang="en-US" sz="1200" kern="1200" dirty="0">
                <a:solidFill>
                  <a:schemeClr val="tx1"/>
                </a:solidFill>
                <a:effectLst/>
                <a:latin typeface="+mn-lt"/>
                <a:ea typeface="+mn-ea"/>
                <a:cs typeface="+mn-cs"/>
              </a:rPr>
              <a:t>Review the talking points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you have less than four tables, have a team take two generations.</a:t>
            </a:r>
          </a:p>
          <a:p>
            <a:r>
              <a:rPr lang="en-US" sz="1200" kern="1200" dirty="0">
                <a:solidFill>
                  <a:schemeClr val="tx1"/>
                </a:solidFill>
                <a:effectLst/>
                <a:latin typeface="+mn-lt"/>
                <a:ea typeface="+mn-ea"/>
                <a:cs typeface="+mn-cs"/>
              </a:rPr>
              <a:t>If you have more than four tables, assign excess tables a repeat generation.</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questions do you have? Answers will vary.</a:t>
            </a:r>
          </a:p>
          <a:p>
            <a:pPr eaLnBrk="1" hangingPunct="1">
              <a:defRPr/>
            </a:pPr>
            <a:endParaRPr lang="en-US" dirty="0"/>
          </a:p>
        </p:txBody>
      </p:sp>
      <p:sp>
        <p:nvSpPr>
          <p:cNvPr id="675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16C4F453-6C03-40B3-964A-297A6F2E6AFB}" type="slidenum">
              <a:rPr lang="en-US" smtClean="0"/>
              <a:pPr eaLnBrk="1" hangingPunct="1"/>
              <a:t>91</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b="1" baseline="0" dirty="0"/>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engagement open-ended questions to gain more details to an answer or statement.</a:t>
            </a:r>
          </a:p>
          <a:p>
            <a:r>
              <a:rPr lang="en-US" baseline="0" dirty="0"/>
              <a:t>Use participant names and thank them for responding and sharing.</a:t>
            </a:r>
          </a:p>
          <a:p>
            <a:endParaRPr lang="en-US" b="1" dirty="0">
              <a:solidFill>
                <a:srgbClr val="FF0000"/>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#1: </a:t>
            </a:r>
            <a:r>
              <a:rPr lang="en-US" dirty="0">
                <a:solidFill>
                  <a:srgbClr val="FF0000"/>
                </a:solidFill>
              </a:rPr>
              <a:t>Capture discussion notes of what people are saying/typing for the </a:t>
            </a:r>
            <a:r>
              <a:rPr lang="en-US" u="none" dirty="0">
                <a:solidFill>
                  <a:srgbClr val="FF0000"/>
                </a:solidFill>
              </a:rPr>
              <a:t>reason why &amp; expectation they </a:t>
            </a:r>
            <a:r>
              <a:rPr lang="en-US" dirty="0">
                <a:solidFill>
                  <a:srgbClr val="FF0000"/>
                </a:solidFill>
              </a:rPr>
              <a:t>are taking the course.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b="0" baseline="0" dirty="0"/>
              <a:t>I would like to start by asking you a few questions!</a:t>
            </a:r>
          </a:p>
          <a:p>
            <a:endParaRPr lang="en-US" b="1" baseline="0" dirty="0"/>
          </a:p>
          <a:p>
            <a:r>
              <a:rPr lang="en-US" b="1" baseline="0" dirty="0"/>
              <a:t>ASK</a:t>
            </a:r>
          </a:p>
          <a:p>
            <a:pPr marL="228600" indent="-228600">
              <a:spcAft>
                <a:spcPts val="1200"/>
              </a:spcAft>
              <a:buFont typeface="+mj-lt"/>
              <a:buAutoNum type="arabicPeriod"/>
            </a:pPr>
            <a:r>
              <a:rPr lang="en-US" sz="1200" strike="sngStrike" dirty="0"/>
              <a:t>Why is leadership and influence interesting or important for you?</a:t>
            </a:r>
          </a:p>
          <a:p>
            <a:pPr marL="228600" indent="-228600">
              <a:spcAft>
                <a:spcPts val="1200"/>
              </a:spcAft>
              <a:buFont typeface="+mj-lt"/>
              <a:buAutoNum type="arabicPeriod"/>
            </a:pPr>
            <a:r>
              <a:rPr lang="en-US" sz="1200" strike="sngStrike" dirty="0"/>
              <a:t>What are your learning expectations for the course today?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trike="sngStrike" baseline="0" dirty="0"/>
              <a:t>Raise your hand and I will call on your name to share your answers. &lt;offer and/or for large classes&gt; If you feel more comfortable using the Chat box, type your answers to the following two questions.</a:t>
            </a:r>
            <a:endParaRPr lang="en-US" sz="1200" b="1" strike="sngStrike"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baseline="0" dirty="0"/>
              <a:t>Thank you for sharing! Your answers are a wonderful </a:t>
            </a:r>
            <a:r>
              <a:rPr lang="en-US" baseline="0" dirty="0" err="1"/>
              <a:t>segway</a:t>
            </a:r>
            <a:r>
              <a:rPr lang="en-US" baseline="0" dirty="0"/>
              <a:t> into what we plan to cover in this class.</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4</a:t>
            </a:fld>
            <a:endParaRPr lang="en-CA" dirty="0"/>
          </a:p>
        </p:txBody>
      </p:sp>
    </p:spTree>
    <p:extLst>
      <p:ext uri="{BB962C8B-B14F-4D97-AF65-F5344CB8AC3E}">
        <p14:creationId xmlns:p14="http://schemas.microsoft.com/office/powerpoint/2010/main" val="281932881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70000" lnSpcReduction="20000"/>
          </a:bodyPr>
          <a:lstStyle/>
          <a:p>
            <a:pPr eaLnBrk="1" hangingPunct="1">
              <a:defRPr/>
            </a:pPr>
            <a:r>
              <a:rPr lang="en-US" dirty="0"/>
              <a:t>Attitudes among the generations are different.  This has to do with their background and the way each generation interacts with other humans during their time.  </a:t>
            </a:r>
          </a:p>
          <a:p>
            <a:pPr eaLnBrk="1" hangingPunct="1">
              <a:defRPr/>
            </a:pPr>
            <a:r>
              <a:rPr lang="en-US" dirty="0"/>
              <a:t>Attitude towards authority: As the generations progressed, their attitude towards authority is one that will challenge them.  The older generation was taught to revere authority due to the military presence in the culture during wartime.  As the decades passed, the generations rebelled and eventually created an attitude of challenging the status quo in the younger generation.  </a:t>
            </a:r>
          </a:p>
          <a:p>
            <a:pPr eaLnBrk="1" hangingPunct="1">
              <a:defRPr/>
            </a:pPr>
            <a:r>
              <a:rPr lang="en-US" dirty="0"/>
              <a:t>Attitude towards individuality: The younger generations were brought up during a time where most parents worked outside the home leaving them in day cares.  This environment taught the younger generation to be independent and self-sufficient.  The older generation seeks to work with groups and think of others over themselves.  </a:t>
            </a:r>
          </a:p>
          <a:p>
            <a:pPr eaLnBrk="1" hangingPunct="1">
              <a:defRPr/>
            </a:pPr>
            <a:r>
              <a:rPr lang="en-US" dirty="0"/>
              <a:t>Loyalty to their employers: The older generation is more likely to stay with one employer their entire life, if that is possible.  This tendency was brought on by living through difficult times.  The older generation believes that devoting themselves to their job will bring rewards.  The younger generations are not as loyal.  They see changing employers as opportunities to advance their careers by themselves—again this is an individualistic perspective of the younger generation.</a:t>
            </a:r>
          </a:p>
          <a:p>
            <a:pPr eaLnBrk="1" hangingPunct="1">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the different attitudes of each generation.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attitudes across the various generations tend to become more individualistic and challenging to authority.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Attitude Continuum</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enough handouts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Introduce the topic</a:t>
            </a:r>
          </a:p>
          <a:p>
            <a:pPr marL="228600" lvl="0" indent="-228600">
              <a:buFont typeface="+mj-lt"/>
              <a:buAutoNum type="arabicPeriod"/>
            </a:pPr>
            <a:r>
              <a:rPr lang="en-US" sz="1200" kern="1200" dirty="0">
                <a:solidFill>
                  <a:schemeClr val="tx1"/>
                </a:solidFill>
                <a:effectLst/>
                <a:latin typeface="+mn-lt"/>
                <a:ea typeface="+mn-ea"/>
                <a:cs typeface="+mn-cs"/>
              </a:rPr>
              <a:t>Distribute handouts</a:t>
            </a:r>
          </a:p>
          <a:p>
            <a:pPr marL="228600" lvl="0" indent="-228600">
              <a:buFont typeface="+mj-lt"/>
              <a:buAutoNum type="arabicPeriod"/>
            </a:pPr>
            <a:r>
              <a:rPr lang="en-US" sz="1200" kern="1200" dirty="0">
                <a:solidFill>
                  <a:schemeClr val="tx1"/>
                </a:solidFill>
                <a:effectLst/>
                <a:latin typeface="+mn-lt"/>
                <a:ea typeface="+mn-ea"/>
                <a:cs typeface="+mn-cs"/>
              </a:rPr>
              <a:t>Allow 1-2 minutes for participants to review the handout</a:t>
            </a:r>
          </a:p>
          <a:p>
            <a:pPr marL="228600" lvl="0" indent="-228600">
              <a:buFont typeface="+mj-lt"/>
              <a:buAutoNum type="arabicPeriod"/>
            </a:pPr>
            <a:r>
              <a:rPr lang="en-US" sz="1200" kern="1200" dirty="0">
                <a:solidFill>
                  <a:schemeClr val="tx1"/>
                </a:solidFill>
                <a:effectLst/>
                <a:latin typeface="+mn-lt"/>
                <a:ea typeface="+mn-ea"/>
                <a:cs typeface="+mn-cs"/>
              </a:rPr>
              <a:t>Review the talking points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the trend as we progress across the generations?</a:t>
            </a:r>
          </a:p>
          <a:p>
            <a:r>
              <a:rPr lang="en-US" sz="1200" kern="1200" dirty="0">
                <a:solidFill>
                  <a:schemeClr val="tx1"/>
                </a:solidFill>
                <a:effectLst/>
                <a:latin typeface="+mn-lt"/>
                <a:ea typeface="+mn-ea"/>
                <a:cs typeface="+mn-cs"/>
              </a:rPr>
              <a:t>They tend to be more focused on themselves.  </a:t>
            </a:r>
          </a:p>
          <a:p>
            <a:pPr eaLnBrk="1" hangingPunct="1">
              <a:defRPr/>
            </a:pPr>
            <a:endParaRPr lang="en-US" dirty="0"/>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39809F8F-50B7-447A-A136-EC481FB47DB4}" type="slidenum">
              <a:rPr lang="en-US" smtClean="0"/>
              <a:pPr eaLnBrk="1" hangingPunct="1"/>
              <a:t>92</a:t>
            </a:fld>
            <a:endParaRPr 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77500" lnSpcReduction="20000"/>
          </a:bodyPr>
          <a:lstStyle/>
          <a:p>
            <a:pPr eaLnBrk="1" hangingPunct="1">
              <a:defRPr/>
            </a:pPr>
            <a:r>
              <a:rPr lang="en-US" dirty="0"/>
              <a:t>As we learn about the background and attitudes of the generations, we see a pattern that moves the focus from a group to individual perspective.  This is true of the working styles between the older and younger generation.</a:t>
            </a:r>
          </a:p>
          <a:p>
            <a:pPr eaLnBrk="1" hangingPunct="1">
              <a:defRPr/>
            </a:pPr>
            <a:r>
              <a:rPr lang="en-US" dirty="0"/>
              <a:t>Flexible hours: The younger generation values flexibility in the workday to attend to personal things.  They value their family life over their work life and seek to find employers that will provide working arrangements that will allow them to work and manage their family life.  The older generation value hard work and see a clear separation of work and their family life.  They value their jobs and see the work hours as a fixed part of their day.</a:t>
            </a:r>
          </a:p>
          <a:p>
            <a:pPr eaLnBrk="1" hangingPunct="1">
              <a:defRPr/>
            </a:pPr>
            <a:r>
              <a:rPr lang="en-US" dirty="0"/>
              <a:t>Challenge the status quo: The younger generation sees it as a benefit to challenge other thinking and is quick to present their point of view.  The older generation is more submissive and sees challenging the status quo as disrespecting the authority.  Challenging the status quo could cause tension between the older and younger generation.</a:t>
            </a:r>
          </a:p>
          <a:p>
            <a:pPr eaLnBrk="1" hangingPunct="1">
              <a:defRPr/>
            </a:pPr>
            <a:r>
              <a:rPr lang="en-US" dirty="0"/>
              <a:t>Motivation: What motivates each generation varies greatly.  The older generation values a stable work environment where conformity is valued.  The younger generation is motivated by achievement and they will create an environment of competition, which may be threatening to the older generation. </a:t>
            </a:r>
          </a:p>
          <a:p>
            <a:pPr eaLnBrk="1" hangingPunct="1">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the differences in working styles of each generation.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working style across the generations becomes less about work and more about life.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to lecture this portion of the training</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talking points below</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some things you can do help your workplace accept different working styles?</a:t>
            </a:r>
          </a:p>
          <a:p>
            <a:r>
              <a:rPr lang="en-US" sz="1200" kern="1200" dirty="0">
                <a:solidFill>
                  <a:schemeClr val="tx1"/>
                </a:solidFill>
                <a:effectLst/>
                <a:latin typeface="+mn-lt"/>
                <a:ea typeface="+mn-ea"/>
                <a:cs typeface="+mn-cs"/>
              </a:rPr>
              <a:t>Recognize and give praise for the working styles from each generation that supports the business environment.</a:t>
            </a:r>
          </a:p>
          <a:p>
            <a:pPr eaLnBrk="1" hangingPunct="1">
              <a:defRPr/>
            </a:pPr>
            <a:endParaRPr lang="en-US" dirty="0"/>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0849DE59-3E22-47BF-8EF5-A31968590690}" type="slidenum">
              <a:rPr lang="en-US" smtClean="0"/>
              <a:pPr eaLnBrk="1" hangingPunct="1"/>
              <a:t>93</a:t>
            </a:fld>
            <a:endParaRPr 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55000" lnSpcReduction="20000"/>
          </a:bodyPr>
          <a:lstStyle/>
          <a:p>
            <a:pPr eaLnBrk="1" hangingPunct="1">
              <a:defRPr/>
            </a:pPr>
            <a:r>
              <a:rPr lang="en-US" dirty="0"/>
              <a:t>Life experience is another area where the generations vary.  These activities represent unique experiences for that generation.  </a:t>
            </a:r>
          </a:p>
          <a:p>
            <a:pPr eaLnBrk="1" hangingPunct="1">
              <a:defRPr/>
            </a:pPr>
            <a:r>
              <a:rPr lang="en-US" b="1" dirty="0"/>
              <a:t>Hard</a:t>
            </a:r>
            <a:r>
              <a:rPr lang="en-US" cap="small" dirty="0"/>
              <a:t> </a:t>
            </a:r>
            <a:r>
              <a:rPr lang="en-US" b="1" dirty="0"/>
              <a:t>times: </a:t>
            </a:r>
            <a:r>
              <a:rPr lang="en-US" dirty="0"/>
              <a:t>The older generations experienced harder times and lived without for long periods.  This taught them the value of having the basics like food and clothes.  Baby Boomers know what it is to fight for civil rights and protest against the government.  The younger generation did see economic hard times, but where sheltered by their parents, diminishing the effects.  </a:t>
            </a:r>
          </a:p>
          <a:p>
            <a:pPr eaLnBrk="1" hangingPunct="1">
              <a:defRPr/>
            </a:pPr>
            <a:r>
              <a:rPr lang="en-US" b="1" dirty="0"/>
              <a:t>Entertainment: </a:t>
            </a:r>
            <a:r>
              <a:rPr lang="en-US" dirty="0"/>
              <a:t>The older generation experienced entertainment as traditional events like the movies and non-technical activities.  The younger generation grew up with video games, 4D rides at amusement parks and other activities that are designed to stir the senses.  Reading books and doing manual things are appreciated by the older generation, but may be seen as boring activities for the younger generation.</a:t>
            </a:r>
          </a:p>
          <a:p>
            <a:pPr eaLnBrk="1" hangingPunct="1">
              <a:defRPr/>
            </a:pPr>
            <a:r>
              <a:rPr lang="en-US" b="1" dirty="0"/>
              <a:t>Technology: </a:t>
            </a:r>
            <a:r>
              <a:rPr lang="en-US" dirty="0"/>
              <a:t>The younger generation experienced technology as a way of life.  Generation X had technology grow into their lives and Generation Y never did without it.  The older generation was slow to adapt and use technology as a social tool.  The advent of social networks and electronic communication gave the younger generation exposure to more detailed information about each other than the older generation.</a:t>
            </a:r>
          </a:p>
          <a:p>
            <a:pPr eaLnBrk="1" hangingPunct="1">
              <a:defRPr/>
            </a:pPr>
            <a:endParaRPr lang="en-US" dirty="0"/>
          </a:p>
          <a:p>
            <a:pPr eaLnBrk="1" hangingPunct="1">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the different life experiences of each generation.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life experiences across the generations become less about hard times and manual activities and more about entertainment and technology.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Life Experiences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enough handouts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Introduce the topic</a:t>
            </a:r>
          </a:p>
          <a:p>
            <a:pPr marL="228600" lvl="0" indent="-228600">
              <a:buFont typeface="+mj-lt"/>
              <a:buAutoNum type="arabicPeriod"/>
            </a:pPr>
            <a:r>
              <a:rPr lang="en-US" sz="1200" kern="1200" dirty="0">
                <a:solidFill>
                  <a:schemeClr val="tx1"/>
                </a:solidFill>
                <a:effectLst/>
                <a:latin typeface="+mn-lt"/>
                <a:ea typeface="+mn-ea"/>
                <a:cs typeface="+mn-cs"/>
              </a:rPr>
              <a:t>Distribute the handouts</a:t>
            </a:r>
          </a:p>
          <a:p>
            <a:pPr marL="228600" lvl="0" indent="-228600">
              <a:buFont typeface="+mj-lt"/>
              <a:buAutoNum type="arabicPeriod"/>
            </a:pPr>
            <a:r>
              <a:rPr lang="en-US" sz="1200" kern="1200" dirty="0">
                <a:solidFill>
                  <a:schemeClr val="tx1"/>
                </a:solidFill>
                <a:effectLst/>
                <a:latin typeface="+mn-lt"/>
                <a:ea typeface="+mn-ea"/>
                <a:cs typeface="+mn-cs"/>
              </a:rPr>
              <a:t>Allow 3-5 minutes to complete</a:t>
            </a:r>
          </a:p>
          <a:p>
            <a:pPr marL="228600" lvl="0" indent="-228600">
              <a:buFont typeface="+mj-lt"/>
              <a:buAutoNum type="arabicPeriod"/>
            </a:pPr>
            <a:r>
              <a:rPr lang="en-US" sz="1200" kern="1200" dirty="0">
                <a:solidFill>
                  <a:schemeClr val="tx1"/>
                </a:solidFill>
                <a:effectLst/>
                <a:latin typeface="+mn-lt"/>
                <a:ea typeface="+mn-ea"/>
                <a:cs typeface="+mn-cs"/>
              </a:rPr>
              <a:t>Review answers</a:t>
            </a:r>
          </a:p>
          <a:p>
            <a:pPr marL="228600" lvl="0" indent="-228600">
              <a:buFont typeface="+mj-lt"/>
              <a:buAutoNum type="arabicPeriod"/>
            </a:pPr>
            <a:r>
              <a:rPr lang="en-US" sz="1200" kern="1200" dirty="0">
                <a:solidFill>
                  <a:schemeClr val="tx1"/>
                </a:solidFill>
                <a:effectLst/>
                <a:latin typeface="+mn-lt"/>
                <a:ea typeface="+mn-ea"/>
                <a:cs typeface="+mn-cs"/>
              </a:rPr>
              <a:t>Review talking points below</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Probe for questions and then continue</a:t>
            </a:r>
          </a:p>
          <a:p>
            <a:pPr eaLnBrk="1" hangingPunct="1">
              <a:defRPr/>
            </a:pPr>
            <a:endParaRPr lang="en-US" dirty="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F0C765D6-9C7D-46C3-8EE3-B9727468B512}" type="slidenum">
              <a:rPr lang="en-US" smtClean="0"/>
              <a:pPr eaLnBrk="1" hangingPunct="1"/>
              <a:t>94</a:t>
            </a:fld>
            <a:endParaRPr 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Chris rushed to his meeting. He looked at his watch and realized that he only had five minutes to spare. On the way to the meeting room, he overheard someone speaking in frustrated tones under their breath. Chris realized that Shirley, a shift supervisor in her late ‘60s, was at her computer, having a difficult time. Chris bet it had something to do with the new electronic documentation system that started three weeks ago.</a:t>
            </a:r>
          </a:p>
          <a:p>
            <a:r>
              <a:rPr lang="en-US" dirty="0"/>
              <a:t>Chris didn’t have time to help her at the moment. He got to his meeting on time, but afterwards, he stopped to talk to his boss, Frances. </a:t>
            </a:r>
            <a:r>
              <a:rPr lang="en-US"/>
              <a:t>He suggested that they spearhead a committee to help with questions about technology and to give guidance to employees that might have trouble with the new system.</a:t>
            </a:r>
          </a:p>
          <a:p>
            <a:endParaRPr lang="en-US"/>
          </a:p>
        </p:txBody>
      </p:sp>
      <p:sp>
        <p:nvSpPr>
          <p:cNvPr id="4" name="Slide Number Placeholder 3"/>
          <p:cNvSpPr>
            <a:spLocks noGrp="1"/>
          </p:cNvSpPr>
          <p:nvPr>
            <p:ph type="sldNum" sz="quarter" idx="10"/>
          </p:nvPr>
        </p:nvSpPr>
        <p:spPr/>
        <p:txBody>
          <a:bodyPr/>
          <a:lstStyle/>
          <a:p>
            <a:pPr>
              <a:defRPr/>
            </a:pPr>
            <a:fld id="{1659B2F6-2C50-449E-8FD7-7C207D9679E8}" type="slidenum">
              <a:rPr lang="en-US" smtClean="0"/>
              <a:pPr>
                <a:defRPr/>
              </a:pPr>
              <a:t>95</a:t>
            </a:fld>
            <a:endParaRPr lang="en-US" dirty="0"/>
          </a:p>
        </p:txBody>
      </p:sp>
    </p:spTree>
    <p:extLst>
      <p:ext uri="{BB962C8B-B14F-4D97-AF65-F5344CB8AC3E}">
        <p14:creationId xmlns:p14="http://schemas.microsoft.com/office/powerpoint/2010/main" val="370298975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order to be successful bridging the gap across the generations, you must find common ground that enables you to close the gap and effectively reach your opposing generation.  In this module, you will learn the following:</a:t>
            </a:r>
          </a:p>
          <a:p>
            <a:r>
              <a:rPr lang="en-US" dirty="0"/>
              <a:t>•	Adopting a communication style</a:t>
            </a:r>
          </a:p>
          <a:p>
            <a:r>
              <a:rPr lang="en-US" dirty="0"/>
              <a:t>•	Creating an affinity group</a:t>
            </a:r>
          </a:p>
          <a:p>
            <a:r>
              <a:rPr lang="en-US" dirty="0"/>
              <a:t>•	Sharing knowledge</a:t>
            </a:r>
          </a:p>
          <a:p>
            <a:r>
              <a:rPr lang="en-US" dirty="0"/>
              <a:t>Let us see how adopting a communication style helps you find common ground. </a:t>
            </a:r>
          </a:p>
          <a:p>
            <a:endParaRPr lang="en-US" dirty="0"/>
          </a:p>
        </p:txBody>
      </p:sp>
      <p:sp>
        <p:nvSpPr>
          <p:cNvPr id="4" name="Slide Number Placeholder 3"/>
          <p:cNvSpPr>
            <a:spLocks noGrp="1"/>
          </p:cNvSpPr>
          <p:nvPr>
            <p:ph type="sldNum" sz="quarter" idx="10"/>
          </p:nvPr>
        </p:nvSpPr>
        <p:spPr/>
        <p:txBody>
          <a:bodyPr/>
          <a:lstStyle/>
          <a:p>
            <a:pPr>
              <a:defRPr/>
            </a:pPr>
            <a:fld id="{1659B2F6-2C50-449E-8FD7-7C207D9679E8}" type="slidenum">
              <a:rPr lang="en-US" smtClean="0"/>
              <a:pPr>
                <a:defRPr/>
              </a:pPr>
              <a:t>106</a:t>
            </a:fld>
            <a:endParaRPr lang="en-US" dirty="0"/>
          </a:p>
        </p:txBody>
      </p:sp>
    </p:spTree>
    <p:extLst>
      <p:ext uri="{BB962C8B-B14F-4D97-AF65-F5344CB8AC3E}">
        <p14:creationId xmlns:p14="http://schemas.microsoft.com/office/powerpoint/2010/main" val="47697737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eaLnBrk="1" hangingPunct="1"/>
            <a:r>
              <a:rPr lang="en-US" dirty="0"/>
              <a:t>Being sensitive to the way you communicate will help you bridge the generation gap at work.  Understanding that the older generation prefers face-to-face communication and the younger prefer electronic methods should give you a base to form a flexible communication style that reaches all generations at work.</a:t>
            </a:r>
          </a:p>
          <a:p>
            <a:pPr eaLnBrk="1" hangingPunct="1"/>
            <a:r>
              <a:rPr lang="en-US" dirty="0"/>
              <a:t>Here is an easy way to adopt your communication style.  Use the </a:t>
            </a:r>
            <a:r>
              <a:rPr lang="en-US" b="1" dirty="0"/>
              <a:t>TAP</a:t>
            </a:r>
            <a:r>
              <a:rPr lang="en-US" dirty="0"/>
              <a:t> method for communicating.  You will have to think a little before you communicate to someone, but the investment is well worth it.  </a:t>
            </a:r>
            <a:r>
              <a:rPr lang="en-US" b="1" dirty="0"/>
              <a:t>TAP</a:t>
            </a:r>
            <a:r>
              <a:rPr lang="en-US" dirty="0"/>
              <a:t> stands for the following components:</a:t>
            </a:r>
          </a:p>
          <a:p>
            <a:pPr eaLnBrk="1" hangingPunct="1"/>
            <a:r>
              <a:rPr lang="en-US" b="1" dirty="0"/>
              <a:t>To-the-Point: </a:t>
            </a:r>
            <a:r>
              <a:rPr lang="en-US" dirty="0"/>
              <a:t>Make your communication brief and succinct.  The older generation will appreciate the clarity and the younger generation will appreciate the brevity.  </a:t>
            </a:r>
          </a:p>
          <a:p>
            <a:pPr eaLnBrk="1" hangingPunct="1"/>
            <a:r>
              <a:rPr lang="en-US" b="1" dirty="0"/>
              <a:t>Adapt: </a:t>
            </a:r>
            <a:r>
              <a:rPr lang="en-US" dirty="0"/>
              <a:t>Change the method of communication for your audience.  If you are going to engage an older worker, make the effort to either call them or better yet, see them in person.  They will feel respected and valued.  For the younger generation, use email or instant messaging, etc. to reach them.  They will feel independent and not micro managed.  </a:t>
            </a:r>
          </a:p>
          <a:p>
            <a:pPr eaLnBrk="1" hangingPunct="1"/>
            <a:r>
              <a:rPr lang="en-US" dirty="0"/>
              <a:t>If you need to address the entire group, younger and older, in an email, make yourself available for follow-up by telling the group to reply, call or see you in person if they have questions.  </a:t>
            </a:r>
          </a:p>
          <a:p>
            <a:pPr eaLnBrk="1" hangingPunct="1"/>
            <a:r>
              <a:rPr lang="en-US" b="1" dirty="0"/>
              <a:t>Professional: </a:t>
            </a:r>
            <a:r>
              <a:rPr lang="en-US" dirty="0"/>
              <a:t>When in doubt, communicate professionally.  Avoid jargon and text abbreviations in your communication.  Use salutations and close your communication properly.  You will show the older generation that you respect them and set the example for the younger generation on how to communicate professionally.  </a:t>
            </a:r>
          </a:p>
          <a:p>
            <a:pPr eaLnBrk="1" hangingPunct="1"/>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how to adopt their communication style to each generation.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Adopting a communication style that is to-the-point, adapting and professional or TAP will help you engage most generations at work.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TAP</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enough handouts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Introduce the topic</a:t>
            </a:r>
          </a:p>
          <a:p>
            <a:pPr marL="228600" lvl="0" indent="-228600">
              <a:buFont typeface="+mj-lt"/>
              <a:buAutoNum type="arabicPeriod"/>
            </a:pPr>
            <a:r>
              <a:rPr lang="en-US" sz="1200" kern="1200" dirty="0">
                <a:solidFill>
                  <a:schemeClr val="tx1"/>
                </a:solidFill>
                <a:effectLst/>
                <a:latin typeface="+mn-lt"/>
                <a:ea typeface="+mn-ea"/>
                <a:cs typeface="+mn-cs"/>
              </a:rPr>
              <a:t>Distribute the handouts</a:t>
            </a:r>
          </a:p>
          <a:p>
            <a:pPr marL="228600" lvl="0" indent="-228600">
              <a:buFont typeface="+mj-lt"/>
              <a:buAutoNum type="arabicPeriod"/>
            </a:pPr>
            <a:r>
              <a:rPr lang="en-US" sz="1200" kern="1200" dirty="0">
                <a:solidFill>
                  <a:schemeClr val="tx1"/>
                </a:solidFill>
                <a:effectLst/>
                <a:latin typeface="+mn-lt"/>
                <a:ea typeface="+mn-ea"/>
                <a:cs typeface="+mn-cs"/>
              </a:rPr>
              <a:t>Allow 3-5 minutes to complete</a:t>
            </a:r>
          </a:p>
          <a:p>
            <a:pPr marL="228600" lvl="0" indent="-228600">
              <a:buFont typeface="+mj-lt"/>
              <a:buAutoNum type="arabicPeriod"/>
            </a:pPr>
            <a:r>
              <a:rPr lang="en-US" sz="1200" kern="1200" dirty="0">
                <a:solidFill>
                  <a:schemeClr val="tx1"/>
                </a:solidFill>
                <a:effectLst/>
                <a:latin typeface="+mn-lt"/>
                <a:ea typeface="+mn-ea"/>
                <a:cs typeface="+mn-cs"/>
              </a:rPr>
              <a:t>Review talking points below</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should you keep your communication style generation neutral?</a:t>
            </a:r>
          </a:p>
          <a:p>
            <a:r>
              <a:rPr lang="en-US" sz="1200" kern="1200" dirty="0">
                <a:solidFill>
                  <a:schemeClr val="tx1"/>
                </a:solidFill>
                <a:effectLst/>
                <a:latin typeface="+mn-lt"/>
                <a:ea typeface="+mn-ea"/>
                <a:cs typeface="+mn-cs"/>
              </a:rPr>
              <a:t>Communication that favors a generation type could cause alienation of another generation group.</a:t>
            </a:r>
          </a:p>
          <a:p>
            <a:pPr eaLnBrk="1" hangingPunct="1"/>
            <a:endParaRPr lang="en-US" dirty="0"/>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9C91FD82-AA71-4487-8B61-90382FC38BF0}" type="slidenum">
              <a:rPr lang="en-US" smtClean="0"/>
              <a:pPr eaLnBrk="1" hangingPunct="1"/>
              <a:t>107</a:t>
            </a:fld>
            <a:endParaRPr lang="en-US"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eaLnBrk="1" hangingPunct="1"/>
            <a:r>
              <a:rPr lang="en-US" dirty="0"/>
              <a:t>Affinity groups are groups of people sharing common interests.  You can create such groups at work that give different generations a chance to work with each other with an activity, which is not directly work related.  </a:t>
            </a:r>
          </a:p>
          <a:p>
            <a:pPr eaLnBrk="1" hangingPunct="1"/>
            <a:r>
              <a:rPr lang="en-US" dirty="0"/>
              <a:t>These groups provide a way for the generations to learn more about each other’s interests and values.  You can create several affinity groups, promoting cohesion among the various generations.  Affinity groups are usually non-hierarchical.  They are typically small and do not require centralization.  </a:t>
            </a:r>
          </a:p>
          <a:p>
            <a:pPr eaLnBrk="1" hangingPunct="1"/>
            <a:r>
              <a:rPr lang="en-US" dirty="0"/>
              <a:t>Affinity groups could tend to become closed.  That is why allowing groups that focus on non-polarized topics are the best way to introduce affinity groups in your workplace.  </a:t>
            </a:r>
          </a:p>
          <a:p>
            <a:pPr eaLnBrk="1" hangingPunct="1"/>
            <a:r>
              <a:rPr lang="en-US" dirty="0"/>
              <a:t>Here are some groups to consider:</a:t>
            </a:r>
          </a:p>
          <a:p>
            <a:pPr eaLnBrk="1" hangingPunct="1"/>
            <a:r>
              <a:rPr lang="en-US" dirty="0"/>
              <a:t>Work newsletter group</a:t>
            </a:r>
          </a:p>
          <a:p>
            <a:pPr eaLnBrk="1" hangingPunct="1"/>
            <a:r>
              <a:rPr lang="en-US" dirty="0"/>
              <a:t>Professional book club</a:t>
            </a:r>
          </a:p>
          <a:p>
            <a:pPr eaLnBrk="1" hangingPunct="1"/>
            <a:r>
              <a:rPr lang="en-US" dirty="0"/>
              <a:t>Recycling task force</a:t>
            </a:r>
          </a:p>
          <a:p>
            <a:pPr eaLnBrk="1" hangingPunct="1"/>
            <a:r>
              <a:rPr lang="en-US" dirty="0"/>
              <a:t>Community service group</a:t>
            </a:r>
          </a:p>
          <a:p>
            <a:pPr eaLnBrk="1" hangingPunct="1"/>
            <a:r>
              <a:rPr lang="en-US" dirty="0"/>
              <a:t>Improving work morale group</a:t>
            </a:r>
          </a:p>
          <a:p>
            <a:pPr eaLnBrk="1" hangingPunct="1"/>
            <a:r>
              <a:rPr lang="en-US" dirty="0"/>
              <a:t>Work safety group</a:t>
            </a:r>
          </a:p>
          <a:p>
            <a:pPr eaLnBrk="1" hangingPunct="1"/>
            <a:r>
              <a:rPr lang="en-US" dirty="0"/>
              <a:t>Speech club group</a:t>
            </a:r>
          </a:p>
          <a:p>
            <a:pPr eaLnBrk="1" hangingPunct="1"/>
            <a:endParaRPr lang="en-US" dirty="0"/>
          </a:p>
          <a:p>
            <a:pPr eaLnBrk="1" hangingPunct="1"/>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the benefits of creating multi-generational groups based on a common interest.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An affinity group focuses on a universal concept that all generations can embrace, creating more cohesion across the generations.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Affinity</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enough handouts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Introduce the topic</a:t>
            </a:r>
          </a:p>
          <a:p>
            <a:pPr marL="228600" lvl="0" indent="-228600">
              <a:buFont typeface="+mj-lt"/>
              <a:buAutoNum type="arabicPeriod"/>
            </a:pPr>
            <a:r>
              <a:rPr lang="en-US" sz="1200" kern="1200" dirty="0">
                <a:solidFill>
                  <a:schemeClr val="tx1"/>
                </a:solidFill>
                <a:effectLst/>
                <a:latin typeface="+mn-lt"/>
                <a:ea typeface="+mn-ea"/>
                <a:cs typeface="+mn-cs"/>
              </a:rPr>
              <a:t>Distribute the handouts</a:t>
            </a:r>
          </a:p>
          <a:p>
            <a:pPr marL="228600" lvl="0" indent="-228600">
              <a:buFont typeface="+mj-lt"/>
              <a:buAutoNum type="arabicPeriod"/>
            </a:pPr>
            <a:r>
              <a:rPr lang="en-US" sz="1200" kern="1200" dirty="0">
                <a:solidFill>
                  <a:schemeClr val="tx1"/>
                </a:solidFill>
                <a:effectLst/>
                <a:latin typeface="+mn-lt"/>
                <a:ea typeface="+mn-ea"/>
                <a:cs typeface="+mn-cs"/>
              </a:rPr>
              <a:t>Allow 3-5 minutes to complete</a:t>
            </a:r>
          </a:p>
          <a:p>
            <a:pPr marL="228600" lvl="0" indent="-228600">
              <a:buFont typeface="+mj-lt"/>
              <a:buAutoNum type="arabicPeriod"/>
            </a:pPr>
            <a:r>
              <a:rPr lang="en-US" sz="1200" kern="1200" dirty="0">
                <a:solidFill>
                  <a:schemeClr val="tx1"/>
                </a:solidFill>
                <a:effectLst/>
                <a:latin typeface="+mn-lt"/>
                <a:ea typeface="+mn-ea"/>
                <a:cs typeface="+mn-cs"/>
              </a:rPr>
              <a:t>Review talking points below</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other affinity groups could you develop at your workplace?</a:t>
            </a:r>
          </a:p>
          <a:p>
            <a:r>
              <a:rPr lang="en-US" sz="1200" kern="1200" dirty="0">
                <a:solidFill>
                  <a:schemeClr val="tx1"/>
                </a:solidFill>
                <a:effectLst/>
                <a:latin typeface="+mn-lt"/>
                <a:ea typeface="+mn-ea"/>
                <a:cs typeface="+mn-cs"/>
              </a:rPr>
              <a:t>Answers will vary.</a:t>
            </a:r>
          </a:p>
          <a:p>
            <a:pPr eaLnBrk="1" hangingPunct="1"/>
            <a:endParaRPr lang="en-US" dirty="0"/>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6C3DE176-4EF0-47F6-BAE2-AA9F9CDC90CA}" type="slidenum">
              <a:rPr lang="en-US" smtClean="0"/>
              <a:pPr eaLnBrk="1" hangingPunct="1"/>
              <a:t>108</a:t>
            </a:fld>
            <a:endParaRPr lang="en-US"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55000" lnSpcReduction="20000"/>
          </a:bodyPr>
          <a:lstStyle/>
          <a:p>
            <a:pPr eaLnBrk="1" hangingPunct="1">
              <a:defRPr/>
            </a:pPr>
            <a:r>
              <a:rPr lang="en-US" dirty="0"/>
              <a:t>The lack of knowledge could breed fear between generations or lead to misinterpretations.  Sharing knowledge helps to break down barriers and create an understanding and collaborative environment.  There are many ways knowledge can be shared.  </a:t>
            </a:r>
          </a:p>
          <a:p>
            <a:pPr eaLnBrk="1" hangingPunct="1">
              <a:defRPr/>
            </a:pPr>
            <a:r>
              <a:rPr lang="en-US" dirty="0"/>
              <a:t>Here are some ways to</a:t>
            </a:r>
            <a:r>
              <a:rPr lang="en-US" b="1" cap="small" dirty="0"/>
              <a:t> </a:t>
            </a:r>
            <a:r>
              <a:rPr lang="en-US" dirty="0"/>
              <a:t>share knowledge</a:t>
            </a:r>
            <a:r>
              <a:rPr lang="en-US" b="1" cap="small" dirty="0"/>
              <a:t> </a:t>
            </a:r>
            <a:r>
              <a:rPr lang="en-US" dirty="0"/>
              <a:t>at work:</a:t>
            </a:r>
          </a:p>
          <a:p>
            <a:pPr eaLnBrk="1" hangingPunct="1">
              <a:defRPr/>
            </a:pPr>
            <a:r>
              <a:rPr lang="en-US" dirty="0"/>
              <a:t>You can set up a blog where a topic is introduced and then the team can submit comments.  Blogs provide a safe and open structure to hold discussions.  If you use a blog, be sure to set up clear rules of what and how to share.  You want to avoid sensitive topics for discussions.  This can undermine the sharing process.</a:t>
            </a:r>
          </a:p>
          <a:p>
            <a:pPr eaLnBrk="1" hangingPunct="1">
              <a:defRPr/>
            </a:pPr>
            <a:r>
              <a:rPr lang="en-US" dirty="0"/>
              <a:t>Form focus groups to resolve an issue or generate new ideas.  Focus groups containing various generations is a great way to get different perspectives from your diverse work group.  Read up on how to facilitate meetings so you can better manage the dynamics in such a meeting.</a:t>
            </a:r>
          </a:p>
          <a:p>
            <a:pPr eaLnBrk="1" hangingPunct="1">
              <a:defRPr/>
            </a:pPr>
            <a:r>
              <a:rPr lang="en-US" dirty="0"/>
              <a:t>Create a newsletter where employees get to share their thoughts in an interview.  This can be a creative way of sharing knowledge.</a:t>
            </a:r>
          </a:p>
          <a:p>
            <a:pPr eaLnBrk="1" hangingPunct="1">
              <a:defRPr/>
            </a:pPr>
            <a:r>
              <a:rPr lang="en-US" dirty="0"/>
              <a:t>Place an ideas box where employees can submit ideas for review by you team.  This can be a real box or an electronic version via email or other form of communication.  </a:t>
            </a:r>
          </a:p>
          <a:p>
            <a:pPr eaLnBrk="1" hangingPunct="1">
              <a:defRPr/>
            </a:pPr>
            <a:endParaRPr lang="en-US" dirty="0"/>
          </a:p>
          <a:p>
            <a:pPr eaLnBrk="1" hangingPunct="1">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how to foster an environment of sharing knowledge and the related benefits.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Sharing knowledge helps each generation learn about the other, fostering a more understanding work environment.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 chart and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flip chart and markers near tables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Introduce the topic</a:t>
            </a:r>
          </a:p>
          <a:p>
            <a:pPr marL="228600" lvl="0" indent="-228600">
              <a:buFont typeface="+mj-lt"/>
              <a:buAutoNum type="arabicPeriod"/>
            </a:pPr>
            <a:r>
              <a:rPr lang="en-US" sz="1200" kern="1200" dirty="0">
                <a:solidFill>
                  <a:schemeClr val="tx1"/>
                </a:solidFill>
                <a:effectLst/>
                <a:latin typeface="+mn-lt"/>
                <a:ea typeface="+mn-ea"/>
                <a:cs typeface="+mn-cs"/>
              </a:rPr>
              <a:t>Have team choose a new scribe</a:t>
            </a:r>
          </a:p>
          <a:p>
            <a:pPr marL="228600" lvl="0" indent="-228600">
              <a:buFont typeface="+mj-lt"/>
              <a:buAutoNum type="arabicPeriod"/>
            </a:pPr>
            <a:r>
              <a:rPr lang="en-US" sz="1200" kern="1200" dirty="0">
                <a:solidFill>
                  <a:schemeClr val="tx1"/>
                </a:solidFill>
                <a:effectLst/>
                <a:latin typeface="+mn-lt"/>
                <a:ea typeface="+mn-ea"/>
                <a:cs typeface="+mn-cs"/>
              </a:rPr>
              <a:t>Have teams brainstorm ways knowledge could be shared at work</a:t>
            </a:r>
          </a:p>
          <a:p>
            <a:pPr marL="228600" lvl="0" indent="-228600">
              <a:buFont typeface="+mj-lt"/>
              <a:buAutoNum type="arabicPeriod"/>
            </a:pPr>
            <a:r>
              <a:rPr lang="en-US" sz="1200" kern="1200" dirty="0">
                <a:solidFill>
                  <a:schemeClr val="tx1"/>
                </a:solidFill>
                <a:effectLst/>
                <a:latin typeface="+mn-lt"/>
                <a:ea typeface="+mn-ea"/>
                <a:cs typeface="+mn-cs"/>
              </a:rPr>
              <a:t>Allow 5 minutes</a:t>
            </a:r>
          </a:p>
          <a:p>
            <a:pPr marL="228600" lvl="0" indent="-228600">
              <a:buFont typeface="+mj-lt"/>
              <a:buAutoNum type="arabicPeriod"/>
            </a:pPr>
            <a:r>
              <a:rPr lang="en-US" sz="1200" kern="1200" dirty="0">
                <a:solidFill>
                  <a:schemeClr val="tx1"/>
                </a:solidFill>
                <a:effectLst/>
                <a:latin typeface="+mn-lt"/>
                <a:ea typeface="+mn-ea"/>
                <a:cs typeface="+mn-cs"/>
              </a:rPr>
              <a:t>Have the scribe share their list</a:t>
            </a:r>
          </a:p>
          <a:p>
            <a:pPr marL="228600" lvl="0" indent="-228600">
              <a:buFont typeface="+mj-lt"/>
              <a:buAutoNum type="arabicPeriod"/>
            </a:pPr>
            <a:r>
              <a:rPr lang="en-US" sz="1200" kern="1200" dirty="0">
                <a:solidFill>
                  <a:schemeClr val="tx1"/>
                </a:solidFill>
                <a:effectLst/>
                <a:latin typeface="+mn-lt"/>
                <a:ea typeface="+mn-ea"/>
                <a:cs typeface="+mn-cs"/>
              </a:rPr>
              <a:t>Go around the room until all have shared and contributed</a:t>
            </a:r>
          </a:p>
          <a:p>
            <a:pPr marL="228600" lvl="0" indent="-228600">
              <a:buFont typeface="+mj-lt"/>
              <a:buAutoNum type="arabicPeriod"/>
            </a:pPr>
            <a:r>
              <a:rPr lang="en-US" sz="1200" kern="1200" dirty="0">
                <a:solidFill>
                  <a:schemeClr val="tx1"/>
                </a:solidFill>
                <a:effectLst/>
                <a:latin typeface="+mn-lt"/>
                <a:ea typeface="+mn-ea"/>
                <a:cs typeface="+mn-cs"/>
              </a:rPr>
              <a:t>Review the talking points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questions do you have for me?</a:t>
            </a:r>
          </a:p>
          <a:p>
            <a:r>
              <a:rPr lang="en-US" sz="1200" kern="1200" dirty="0">
                <a:solidFill>
                  <a:schemeClr val="tx1"/>
                </a:solidFill>
                <a:effectLst/>
                <a:latin typeface="+mn-lt"/>
                <a:ea typeface="+mn-ea"/>
                <a:cs typeface="+mn-cs"/>
              </a:rPr>
              <a:t>Answers will vary.</a:t>
            </a:r>
          </a:p>
          <a:p>
            <a:pPr eaLnBrk="1" hangingPunct="1">
              <a:defRPr/>
            </a:pPr>
            <a:endParaRPr lang="en-US" dirty="0"/>
          </a:p>
        </p:txBody>
      </p:sp>
      <p:sp>
        <p:nvSpPr>
          <p:cNvPr id="737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47A8CED4-B369-4F1F-80CD-B219F97D2083}" type="slidenum">
              <a:rPr lang="en-US" smtClean="0"/>
              <a:pPr eaLnBrk="1" hangingPunct="1"/>
              <a:t>109</a:t>
            </a:fld>
            <a:endParaRPr lang="en-US"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Melissa sat down at her computer, and she noticed an email from her co-worker, Greg. Greg was an employee who had been with the company for twenty-five years. He had expressed frustration with email, but lately Greg was reaching out to employees using the computer, instead of just face-to-face contact. She emailed him back, remembering the TAP method for communicating:</a:t>
            </a:r>
          </a:p>
          <a:p>
            <a:r>
              <a:rPr lang="en-US" dirty="0"/>
              <a:t>Hi Greg,</a:t>
            </a:r>
          </a:p>
          <a:p>
            <a:r>
              <a:rPr lang="en-US" dirty="0"/>
              <a:t>Thank you for emailing me so quickly. I will address the issue by contacting support services within the next twenty-four hours. If you have any other thoughts or concerns, please let me know.</a:t>
            </a:r>
          </a:p>
          <a:p>
            <a:r>
              <a:rPr lang="en-US" dirty="0"/>
              <a:t>All the Best,</a:t>
            </a:r>
          </a:p>
          <a:p>
            <a:r>
              <a:rPr lang="en-US" dirty="0"/>
              <a:t>Melissa</a:t>
            </a:r>
          </a:p>
          <a:p>
            <a:r>
              <a:rPr lang="en-US" dirty="0"/>
              <a:t>After sending the email, Melissa had an idea. She later went over to Greg’s cubicle in person to check in with him.</a:t>
            </a:r>
          </a:p>
          <a:p>
            <a:r>
              <a:rPr lang="en-US" dirty="0"/>
              <a:t>Greg appreciated the face-to-face talk, and Melissa noticed that when she met him halfway, he was more willing to use email and texting to communicate with her.</a:t>
            </a:r>
          </a:p>
        </p:txBody>
      </p:sp>
      <p:sp>
        <p:nvSpPr>
          <p:cNvPr id="4" name="Slide Number Placeholder 3"/>
          <p:cNvSpPr>
            <a:spLocks noGrp="1"/>
          </p:cNvSpPr>
          <p:nvPr>
            <p:ph type="sldNum" sz="quarter" idx="10"/>
          </p:nvPr>
        </p:nvSpPr>
        <p:spPr/>
        <p:txBody>
          <a:bodyPr/>
          <a:lstStyle/>
          <a:p>
            <a:pPr>
              <a:defRPr/>
            </a:pPr>
            <a:fld id="{1659B2F6-2C50-449E-8FD7-7C207D9679E8}" type="slidenum">
              <a:rPr lang="en-US" smtClean="0"/>
              <a:pPr>
                <a:defRPr/>
              </a:pPr>
              <a:t>110</a:t>
            </a:fld>
            <a:endParaRPr lang="en-US" dirty="0"/>
          </a:p>
        </p:txBody>
      </p:sp>
    </p:spTree>
    <p:extLst>
      <p:ext uri="{BB962C8B-B14F-4D97-AF65-F5344CB8AC3E}">
        <p14:creationId xmlns:p14="http://schemas.microsoft.com/office/powerpoint/2010/main" val="232342817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Conflict is normal in the workplace, but it could happen more often between two people of opposing generations.  Understanding how to manage conflict across the generations will help to reduce the confrontation and perhaps avoid them in the future.</a:t>
            </a:r>
          </a:p>
          <a:p>
            <a:r>
              <a:rPr lang="en-US" dirty="0"/>
              <a:t>This module will teach you the following:</a:t>
            </a:r>
          </a:p>
          <a:p>
            <a:r>
              <a:rPr lang="en-US" dirty="0"/>
              <a:t>•	Younger bosses managing older workers</a:t>
            </a:r>
          </a:p>
          <a:p>
            <a:r>
              <a:rPr lang="en-US" dirty="0"/>
              <a:t>•	Avoid turnover with a retention plan</a:t>
            </a:r>
          </a:p>
          <a:p>
            <a:r>
              <a:rPr lang="en-US" dirty="0"/>
              <a:t>•	Breaking down the stereotypes</a:t>
            </a:r>
          </a:p>
          <a:p>
            <a:r>
              <a:rPr lang="en-US" dirty="0"/>
              <a:t>Let us begin with our first topic of younger bosses managing older workers.</a:t>
            </a:r>
          </a:p>
          <a:p>
            <a:endParaRPr lang="en-US" dirty="0"/>
          </a:p>
        </p:txBody>
      </p:sp>
      <p:sp>
        <p:nvSpPr>
          <p:cNvPr id="4" name="Slide Number Placeholder 3"/>
          <p:cNvSpPr>
            <a:spLocks noGrp="1"/>
          </p:cNvSpPr>
          <p:nvPr>
            <p:ph type="sldNum" sz="quarter" idx="10"/>
          </p:nvPr>
        </p:nvSpPr>
        <p:spPr/>
        <p:txBody>
          <a:bodyPr/>
          <a:lstStyle/>
          <a:p>
            <a:pPr>
              <a:defRPr/>
            </a:pPr>
            <a:fld id="{1659B2F6-2C50-449E-8FD7-7C207D9679E8}" type="slidenum">
              <a:rPr lang="en-US" smtClean="0"/>
              <a:pPr>
                <a:defRPr/>
              </a:pPr>
              <a:t>121</a:t>
            </a:fld>
            <a:endParaRPr lang="en-US" dirty="0"/>
          </a:p>
        </p:txBody>
      </p:sp>
    </p:spTree>
    <p:extLst>
      <p:ext uri="{BB962C8B-B14F-4D97-AF65-F5344CB8AC3E}">
        <p14:creationId xmlns:p14="http://schemas.microsoft.com/office/powerpoint/2010/main" val="12532719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a:t>
            </a:fld>
            <a:endParaRPr lang="en-CA" dirty="0"/>
          </a:p>
        </p:txBody>
      </p:sp>
    </p:spTree>
    <p:extLst>
      <p:ext uri="{BB962C8B-B14F-4D97-AF65-F5344CB8AC3E}">
        <p14:creationId xmlns:p14="http://schemas.microsoft.com/office/powerpoint/2010/main" val="80873571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55000" lnSpcReduction="20000"/>
          </a:bodyPr>
          <a:lstStyle/>
          <a:p>
            <a:pPr eaLnBrk="1" hangingPunct="1">
              <a:defRPr/>
            </a:pPr>
            <a:r>
              <a:rPr lang="en-US" dirty="0"/>
              <a:t>Managing older employees could be a source for conflict.  Older employers may feel they should be in charge or that you lack experience.  The key to avoiding conflict with an older employee is to demonstrate respect and showing them that they are valued.  </a:t>
            </a:r>
          </a:p>
          <a:p>
            <a:pPr eaLnBrk="1" hangingPunct="1">
              <a:defRPr/>
            </a:pPr>
            <a:r>
              <a:rPr lang="en-US" dirty="0"/>
              <a:t>Use the </a:t>
            </a:r>
            <a:r>
              <a:rPr lang="en-US" b="1" cap="small" dirty="0"/>
              <a:t>ACE</a:t>
            </a:r>
            <a:r>
              <a:rPr lang="en-US" dirty="0"/>
              <a:t> technique in avoiding conflict with your older employees.  ACE stands for the following process:</a:t>
            </a:r>
          </a:p>
          <a:p>
            <a:pPr eaLnBrk="1" hangingPunct="1">
              <a:defRPr/>
            </a:pPr>
            <a:r>
              <a:rPr lang="en-US" b="1" dirty="0"/>
              <a:t>Acknowledge</a:t>
            </a:r>
            <a:r>
              <a:rPr lang="en-US" dirty="0"/>
              <a:t> your older employee’s experience and the value they bring to the team.  Older employees may feel as if they are no longer valuable because of their age.  Show them you value them by reflecting on their achievements and contributions to the team.</a:t>
            </a:r>
          </a:p>
          <a:p>
            <a:pPr eaLnBrk="1" hangingPunct="1">
              <a:defRPr/>
            </a:pPr>
            <a:r>
              <a:rPr lang="en-US" b="1" dirty="0"/>
              <a:t>Caring</a:t>
            </a:r>
            <a:r>
              <a:rPr lang="en-US" dirty="0"/>
              <a:t> for your older employee comes in many ways.  Become interested with their personal life or hobbies.  Take note of special things that took place in their lives.  Show interest in their family and listen to them when they talk and mirror back what they have said to show you were listening.  </a:t>
            </a:r>
          </a:p>
          <a:p>
            <a:pPr eaLnBrk="1" hangingPunct="1">
              <a:defRPr/>
            </a:pPr>
            <a:r>
              <a:rPr lang="en-US" b="1" dirty="0"/>
              <a:t>Exchange</a:t>
            </a:r>
            <a:r>
              <a:rPr lang="en-US" dirty="0"/>
              <a:t> ideas and</a:t>
            </a:r>
            <a:r>
              <a:rPr lang="en-US" b="1" dirty="0"/>
              <a:t> </a:t>
            </a:r>
            <a:r>
              <a:rPr lang="en-US" dirty="0"/>
              <a:t>ask for input from your older employees on issues and demonstrate that you value their opinions and solutions.  Implement good ideas and give them recognition.  When you implement their ideas, your older employee will be more willing to take in your ideas.  Create a give-and-take environment between you and your older employee.  </a:t>
            </a:r>
          </a:p>
          <a:p>
            <a:pPr eaLnBrk="1" fontAlgn="auto" hangingPunct="1">
              <a:spcBef>
                <a:spcPts val="0"/>
              </a:spcBef>
              <a:spcAft>
                <a:spcPts val="0"/>
              </a:spcAft>
              <a:defRPr/>
            </a:pPr>
            <a:endParaRPr lang="en-US" dirty="0"/>
          </a:p>
          <a:p>
            <a:pPr eaLnBrk="1" fontAlgn="auto" hangingPunct="1">
              <a:spcBef>
                <a:spcPts val="0"/>
              </a:spcBef>
              <a:spcAft>
                <a:spcPts val="0"/>
              </a:spcAft>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how to manage an older worker.</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Managing an older employee requires acknowledging their experience, caring about their interests, and exchanging ideas or ACE.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ACE handout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enough handouts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Introduce the topic</a:t>
            </a:r>
          </a:p>
          <a:p>
            <a:pPr marL="228600" lvl="0" indent="-228600">
              <a:buFont typeface="+mj-lt"/>
              <a:buAutoNum type="arabicPeriod"/>
            </a:pPr>
            <a:r>
              <a:rPr lang="en-US" sz="1200" kern="1200" dirty="0">
                <a:solidFill>
                  <a:schemeClr val="tx1"/>
                </a:solidFill>
                <a:effectLst/>
                <a:latin typeface="+mn-lt"/>
                <a:ea typeface="+mn-ea"/>
                <a:cs typeface="+mn-cs"/>
              </a:rPr>
              <a:t>Distribute the handouts</a:t>
            </a:r>
          </a:p>
          <a:p>
            <a:pPr marL="228600" lvl="0" indent="-228600">
              <a:buFont typeface="+mj-lt"/>
              <a:buAutoNum type="arabicPeriod"/>
            </a:pPr>
            <a:r>
              <a:rPr lang="en-US" sz="1200" kern="1200" dirty="0">
                <a:solidFill>
                  <a:schemeClr val="tx1"/>
                </a:solidFill>
                <a:effectLst/>
                <a:latin typeface="+mn-lt"/>
                <a:ea typeface="+mn-ea"/>
                <a:cs typeface="+mn-cs"/>
              </a:rPr>
              <a:t>Allow 3-5 minutes to complete</a:t>
            </a:r>
          </a:p>
          <a:p>
            <a:pPr marL="228600" lvl="0" indent="-228600">
              <a:buFont typeface="+mj-lt"/>
              <a:buAutoNum type="arabicPeriod"/>
            </a:pPr>
            <a:r>
              <a:rPr lang="en-US" sz="1200" kern="1200" dirty="0">
                <a:solidFill>
                  <a:schemeClr val="tx1"/>
                </a:solidFill>
                <a:effectLst/>
                <a:latin typeface="+mn-lt"/>
                <a:ea typeface="+mn-ea"/>
                <a:cs typeface="+mn-cs"/>
              </a:rPr>
              <a:t>Review talking points below</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some challenges when managing someone older than you are?</a:t>
            </a:r>
          </a:p>
          <a:p>
            <a:r>
              <a:rPr lang="en-US" sz="1200" kern="1200" dirty="0">
                <a:solidFill>
                  <a:schemeClr val="tx1"/>
                </a:solidFill>
                <a:effectLst/>
                <a:latin typeface="+mn-lt"/>
                <a:ea typeface="+mn-ea"/>
                <a:cs typeface="+mn-cs"/>
              </a:rPr>
              <a:t>Potential communication problem, misunderstanding, seniority, etc.</a:t>
            </a:r>
          </a:p>
          <a:p>
            <a:pPr eaLnBrk="1" fontAlgn="auto" hangingPunct="1">
              <a:spcBef>
                <a:spcPts val="0"/>
              </a:spcBef>
              <a:spcAft>
                <a:spcPts val="0"/>
              </a:spcAft>
              <a:defRPr/>
            </a:pPr>
            <a:endParaRPr lang="en-US" dirty="0"/>
          </a:p>
        </p:txBody>
      </p:sp>
      <p:sp>
        <p:nvSpPr>
          <p:cNvPr id="747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1232DA9B-1C7E-44A3-8E0D-256BB94D5533}" type="slidenum">
              <a:rPr lang="en-US" smtClean="0"/>
              <a:pPr eaLnBrk="1" hangingPunct="1"/>
              <a:t>122</a:t>
            </a:fld>
            <a:endParaRPr lang="en-US"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eaLnBrk="1" hangingPunct="1"/>
            <a:r>
              <a:rPr lang="en-US" dirty="0"/>
              <a:t>Avoiding turnover is easier when you are prepared.  If you let turnover surprise you, then you are not paying attention to your environment.  Whenever you are speaking with your employees, always attempt to gauge their level of engagement with their job and try to determine any issues before it is too late.</a:t>
            </a:r>
          </a:p>
          <a:p>
            <a:pPr eaLnBrk="1" hangingPunct="1"/>
            <a:r>
              <a:rPr lang="en-US" dirty="0"/>
              <a:t>A retention plan should be made for each of your employees.  You can make it as specific or general based on your needs.  Here are some things to consider when creating a retention plan for your employees based on generational traits:</a:t>
            </a:r>
          </a:p>
          <a:p>
            <a:pPr eaLnBrk="1" hangingPunct="1"/>
            <a:r>
              <a:rPr lang="en-US" dirty="0"/>
              <a:t>Determine what values this person has based on their generational trait.  Think of things that could be a motivating factor like schedule flexibility, incentives and recognition.</a:t>
            </a:r>
          </a:p>
          <a:p>
            <a:pPr eaLnBrk="1" hangingPunct="1"/>
            <a:r>
              <a:rPr lang="en-US" dirty="0"/>
              <a:t>Prepare several focused questions that may lead to underlying issues.  For example, you may ask questions about the reasons why they are dissatisfied with their job.  Be frank with your employees and tell them that you want to keep them and will set up a follow up meeting to discuss possible solutions.  </a:t>
            </a:r>
          </a:p>
          <a:p>
            <a:pPr eaLnBrk="1" hangingPunct="1"/>
            <a:r>
              <a:rPr lang="en-US" dirty="0"/>
              <a:t>Ask questions about their personal goals and career milestones and see how you can help them achieve them.</a:t>
            </a:r>
          </a:p>
          <a:p>
            <a:pPr eaLnBrk="1" hangingPunct="1"/>
            <a:r>
              <a:rPr lang="en-US" dirty="0"/>
              <a:t>Be ready to become an advocate for your employee.  This means that you may need to do some research or speak with key people in human resources to help find more solutions.</a:t>
            </a:r>
          </a:p>
          <a:p>
            <a:pPr eaLnBrk="1" hangingPunct="1"/>
            <a:r>
              <a:rPr lang="en-US" dirty="0"/>
              <a:t>Work with your human resource contact to develop a retention plan.  They can give you solutions that are aligned with your company’s policies.</a:t>
            </a:r>
          </a:p>
          <a:p>
            <a:pPr eaLnBrk="1" hangingPunct="1"/>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how to reduce turnover with a relevant retention plan, catering to each generation type.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Planning a retention strategy for each generation will require you to determine their motivation, incentive, and attitude towards life.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Retention Plan worksheet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enough worksheets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Introduce the topic</a:t>
            </a:r>
          </a:p>
          <a:p>
            <a:pPr marL="228600" lvl="0" indent="-228600">
              <a:buFont typeface="+mj-lt"/>
              <a:buAutoNum type="arabicPeriod"/>
            </a:pPr>
            <a:r>
              <a:rPr lang="en-US" sz="1200" kern="1200" dirty="0">
                <a:solidFill>
                  <a:schemeClr val="tx1"/>
                </a:solidFill>
                <a:effectLst/>
                <a:latin typeface="+mn-lt"/>
                <a:ea typeface="+mn-ea"/>
                <a:cs typeface="+mn-cs"/>
              </a:rPr>
              <a:t>Distribute the handouts</a:t>
            </a:r>
          </a:p>
          <a:p>
            <a:pPr marL="228600" lvl="0" indent="-228600">
              <a:buFont typeface="+mj-lt"/>
              <a:buAutoNum type="arabicPeriod"/>
            </a:pPr>
            <a:r>
              <a:rPr lang="en-US" sz="1200" kern="1200" dirty="0">
                <a:solidFill>
                  <a:schemeClr val="tx1"/>
                </a:solidFill>
                <a:effectLst/>
                <a:latin typeface="+mn-lt"/>
                <a:ea typeface="+mn-ea"/>
                <a:cs typeface="+mn-cs"/>
              </a:rPr>
              <a:t>Allow 3-5 minutes to complete</a:t>
            </a:r>
          </a:p>
          <a:p>
            <a:pPr marL="228600" lvl="0" indent="-228600">
              <a:buFont typeface="+mj-lt"/>
              <a:buAutoNum type="arabicPeriod"/>
            </a:pPr>
            <a:r>
              <a:rPr lang="en-US" sz="1200" kern="1200" dirty="0">
                <a:solidFill>
                  <a:schemeClr val="tx1"/>
                </a:solidFill>
                <a:effectLst/>
                <a:latin typeface="+mn-lt"/>
                <a:ea typeface="+mn-ea"/>
                <a:cs typeface="+mn-cs"/>
              </a:rPr>
              <a:t>Review talking points below</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questions do you have?</a:t>
            </a:r>
          </a:p>
          <a:p>
            <a:r>
              <a:rPr lang="en-US" sz="1200" kern="1200" dirty="0">
                <a:solidFill>
                  <a:schemeClr val="tx1"/>
                </a:solidFill>
                <a:effectLst/>
                <a:latin typeface="+mn-lt"/>
                <a:ea typeface="+mn-ea"/>
                <a:cs typeface="+mn-cs"/>
              </a:rPr>
              <a:t>Answers will vary.</a:t>
            </a:r>
          </a:p>
          <a:p>
            <a:pPr eaLnBrk="1" hangingPunct="1"/>
            <a:endParaRPr lang="en-US" dirty="0"/>
          </a:p>
        </p:txBody>
      </p:sp>
      <p:sp>
        <p:nvSpPr>
          <p:cNvPr id="757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3FC61B5C-01D9-4107-B754-A4986E89CF13}" type="slidenum">
              <a:rPr lang="en-US" smtClean="0"/>
              <a:pPr eaLnBrk="1" hangingPunct="1"/>
              <a:t>123</a:t>
            </a:fld>
            <a:endParaRPr lang="en-US"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eaLnBrk="1" hangingPunct="1"/>
            <a:r>
              <a:rPr lang="en-US" dirty="0"/>
              <a:t>Stereotypes are formed when there is lack of information from the other side.  Stereotypes are difficult to break because the thought process is difficult to detect.  The best way to address stereotypes is to get your team involved in activities that helps build the team and places them in a situation that challenges all the participants.  </a:t>
            </a:r>
          </a:p>
          <a:p>
            <a:pPr eaLnBrk="1" hangingPunct="1"/>
            <a:r>
              <a:rPr lang="en-US" dirty="0"/>
              <a:t>For example, you can have your team take on a project that you team never done before.  Perhaps you can engage your team with a friendly competition with another group of department where the focus is on the team.  </a:t>
            </a:r>
          </a:p>
          <a:p>
            <a:pPr eaLnBrk="1" hangingPunct="1"/>
            <a:r>
              <a:rPr lang="en-US" dirty="0"/>
              <a:t>Many activities can challenge your team.  When your team is challenged, their best traits will come through.  You may encounter resistance at first, but your job is to coach them through it. </a:t>
            </a:r>
          </a:p>
          <a:p>
            <a:pPr eaLnBrk="1" hangingPunct="1"/>
            <a:r>
              <a:rPr lang="en-US" dirty="0"/>
              <a:t>Once you are done with your activity, hold a debrief meeting to spotlight the team and their achievement.  Share commonalities that span the entire team.  Finally, relate those commonalities to work related activities like project work, etc.  </a:t>
            </a:r>
          </a:p>
          <a:p>
            <a:pPr eaLnBrk="1" hangingPunct="1"/>
            <a:endParaRPr lang="en-US" dirty="0"/>
          </a:p>
          <a:p>
            <a:pPr eaLnBrk="1" hangingPunct="1"/>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steps to breaking down stereotypes.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Conducting regular activities that get the various generations together helps to break down stereotypes.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 chart and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flip chart and markers near tables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Introduce the topic</a:t>
            </a:r>
          </a:p>
          <a:p>
            <a:pPr marL="228600" lvl="0" indent="-228600">
              <a:buFont typeface="+mj-lt"/>
              <a:buAutoNum type="arabicPeriod"/>
            </a:pPr>
            <a:r>
              <a:rPr lang="en-US" sz="1200" kern="1200" dirty="0">
                <a:solidFill>
                  <a:schemeClr val="tx1"/>
                </a:solidFill>
                <a:effectLst/>
                <a:latin typeface="+mn-lt"/>
                <a:ea typeface="+mn-ea"/>
                <a:cs typeface="+mn-cs"/>
              </a:rPr>
              <a:t>Have team choose a new scribe</a:t>
            </a:r>
          </a:p>
          <a:p>
            <a:pPr marL="228600" lvl="0" indent="-228600">
              <a:buFont typeface="+mj-lt"/>
              <a:buAutoNum type="arabicPeriod"/>
            </a:pPr>
            <a:r>
              <a:rPr lang="en-US" sz="1200" kern="1200" dirty="0">
                <a:solidFill>
                  <a:schemeClr val="tx1"/>
                </a:solidFill>
                <a:effectLst/>
                <a:latin typeface="+mn-lt"/>
                <a:ea typeface="+mn-ea"/>
                <a:cs typeface="+mn-cs"/>
              </a:rPr>
              <a:t>Have teams brainstorm ways to remove stereotypes</a:t>
            </a:r>
          </a:p>
          <a:p>
            <a:pPr marL="228600" lvl="0" indent="-228600">
              <a:buFont typeface="+mj-lt"/>
              <a:buAutoNum type="arabicPeriod"/>
            </a:pPr>
            <a:r>
              <a:rPr lang="en-US" sz="1200" kern="1200" dirty="0">
                <a:solidFill>
                  <a:schemeClr val="tx1"/>
                </a:solidFill>
                <a:effectLst/>
                <a:latin typeface="+mn-lt"/>
                <a:ea typeface="+mn-ea"/>
                <a:cs typeface="+mn-cs"/>
              </a:rPr>
              <a:t>Allow 2-3 minutes</a:t>
            </a:r>
          </a:p>
          <a:p>
            <a:pPr marL="228600" lvl="0" indent="-228600">
              <a:buFont typeface="+mj-lt"/>
              <a:buAutoNum type="arabicPeriod"/>
            </a:pPr>
            <a:r>
              <a:rPr lang="en-US" sz="1200" kern="1200" dirty="0">
                <a:solidFill>
                  <a:schemeClr val="tx1"/>
                </a:solidFill>
                <a:effectLst/>
                <a:latin typeface="+mn-lt"/>
                <a:ea typeface="+mn-ea"/>
                <a:cs typeface="+mn-cs"/>
              </a:rPr>
              <a:t>Have the scribe share their list</a:t>
            </a:r>
          </a:p>
          <a:p>
            <a:pPr marL="228600" lvl="0" indent="-228600">
              <a:buFont typeface="+mj-lt"/>
              <a:buAutoNum type="arabicPeriod"/>
            </a:pPr>
            <a:r>
              <a:rPr lang="en-US" sz="1200" kern="1200" dirty="0">
                <a:solidFill>
                  <a:schemeClr val="tx1"/>
                </a:solidFill>
                <a:effectLst/>
                <a:latin typeface="+mn-lt"/>
                <a:ea typeface="+mn-ea"/>
                <a:cs typeface="+mn-cs"/>
              </a:rPr>
              <a:t>Go around the room until all have shared and contributed</a:t>
            </a:r>
          </a:p>
          <a:p>
            <a:pPr marL="228600" lvl="0" indent="-228600">
              <a:buFont typeface="+mj-lt"/>
              <a:buAutoNum type="arabicPeriod"/>
            </a:pPr>
            <a:r>
              <a:rPr lang="en-US" sz="1200" kern="1200" dirty="0">
                <a:solidFill>
                  <a:schemeClr val="tx1"/>
                </a:solidFill>
                <a:effectLst/>
                <a:latin typeface="+mn-lt"/>
                <a:ea typeface="+mn-ea"/>
                <a:cs typeface="+mn-cs"/>
              </a:rPr>
              <a:t>Review the talking points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Probe for questions and then continue.</a:t>
            </a:r>
          </a:p>
          <a:p>
            <a:pPr eaLnBrk="1" hangingPunct="1"/>
            <a:endParaRPr lang="en-US" dirty="0"/>
          </a:p>
        </p:txBody>
      </p:sp>
      <p:sp>
        <p:nvSpPr>
          <p:cNvPr id="768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10059F27-67C6-4689-A672-E018CCF78864}" type="slidenum">
              <a:rPr lang="en-US" smtClean="0"/>
              <a:pPr eaLnBrk="1" hangingPunct="1"/>
              <a:t>124</a:t>
            </a:fld>
            <a:endParaRPr lang="en-US"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Carlos, a young manager in his twenties, found himself thinking about Sandy, one of his lower-level employees. She was a good worker, who was in her late ‘50s.Lately, Sandy had seemed distant. She crossed her arms, frowned, and avoided group meetings.</a:t>
            </a:r>
          </a:p>
          <a:p>
            <a:r>
              <a:rPr lang="en-US" dirty="0"/>
              <a:t>Carlos stopped by and addressed this concern with Sandy. Sandy immediately said, “I guess I didn’t know how to say it, but I’ve been feeling bored with my work duties here. I’m not sure exactly what I’m working towards, besides just another day that’s the same as the last one.”</a:t>
            </a:r>
          </a:p>
          <a:p>
            <a:r>
              <a:rPr lang="en-US" dirty="0"/>
              <a:t>Carlos said, “Let’s work on a plan to help you first identify and then reach your work goals. For example, ideally, where do you see yourself in five years?”</a:t>
            </a:r>
          </a:p>
          <a:p>
            <a:r>
              <a:rPr lang="en-US" dirty="0"/>
              <a:t>Once Carlos understood that Sandy needed a new challenge, they worked together well. Carlos then went on to build retention plans for all his employees.</a:t>
            </a:r>
          </a:p>
          <a:p>
            <a:endParaRPr lang="en-US" dirty="0"/>
          </a:p>
        </p:txBody>
      </p:sp>
      <p:sp>
        <p:nvSpPr>
          <p:cNvPr id="4" name="Slide Number Placeholder 3"/>
          <p:cNvSpPr>
            <a:spLocks noGrp="1"/>
          </p:cNvSpPr>
          <p:nvPr>
            <p:ph type="sldNum" sz="quarter" idx="10"/>
          </p:nvPr>
        </p:nvSpPr>
        <p:spPr/>
        <p:txBody>
          <a:bodyPr/>
          <a:lstStyle/>
          <a:p>
            <a:pPr>
              <a:defRPr/>
            </a:pPr>
            <a:fld id="{1659B2F6-2C50-449E-8FD7-7C207D9679E8}" type="slidenum">
              <a:rPr lang="en-US" smtClean="0"/>
              <a:pPr>
                <a:defRPr/>
              </a:pPr>
              <a:t>125</a:t>
            </a:fld>
            <a:endParaRPr lang="en-US" dirty="0"/>
          </a:p>
        </p:txBody>
      </p:sp>
    </p:spTree>
    <p:extLst>
      <p:ext uri="{BB962C8B-B14F-4D97-AF65-F5344CB8AC3E}">
        <p14:creationId xmlns:p14="http://schemas.microsoft.com/office/powerpoint/2010/main" val="185812474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module continues on the topic of conflict management across the generations.  You will learn the following over the next few sections:</a:t>
            </a:r>
          </a:p>
          <a:p>
            <a:r>
              <a:rPr lang="en-US" dirty="0"/>
              <a:t>•	Embrace the hot zone</a:t>
            </a:r>
          </a:p>
          <a:p>
            <a:r>
              <a:rPr lang="en-US" dirty="0"/>
              <a:t>•	Treat each other as a peer</a:t>
            </a:r>
          </a:p>
          <a:p>
            <a:r>
              <a:rPr lang="en-US" dirty="0"/>
              <a:t>•	Create a succession plan</a:t>
            </a:r>
          </a:p>
          <a:p>
            <a:r>
              <a:rPr lang="en-US" dirty="0"/>
              <a:t>Let us learn what the hot zone is and how to embrace it. </a:t>
            </a:r>
          </a:p>
          <a:p>
            <a:endParaRPr lang="en-US" dirty="0"/>
          </a:p>
        </p:txBody>
      </p:sp>
      <p:sp>
        <p:nvSpPr>
          <p:cNvPr id="4" name="Slide Number Placeholder 3"/>
          <p:cNvSpPr>
            <a:spLocks noGrp="1"/>
          </p:cNvSpPr>
          <p:nvPr>
            <p:ph type="sldNum" sz="quarter" idx="10"/>
          </p:nvPr>
        </p:nvSpPr>
        <p:spPr/>
        <p:txBody>
          <a:bodyPr/>
          <a:lstStyle/>
          <a:p>
            <a:pPr>
              <a:defRPr/>
            </a:pPr>
            <a:fld id="{1659B2F6-2C50-449E-8FD7-7C207D9679E8}" type="slidenum">
              <a:rPr lang="en-US" smtClean="0"/>
              <a:pPr>
                <a:defRPr/>
              </a:pPr>
              <a:t>136</a:t>
            </a:fld>
            <a:endParaRPr lang="en-US" dirty="0"/>
          </a:p>
        </p:txBody>
      </p:sp>
    </p:spTree>
    <p:extLst>
      <p:ext uri="{BB962C8B-B14F-4D97-AF65-F5344CB8AC3E}">
        <p14:creationId xmlns:p14="http://schemas.microsoft.com/office/powerpoint/2010/main" val="350171740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eaLnBrk="1" hangingPunct="1"/>
            <a:r>
              <a:rPr lang="en-US" dirty="0"/>
              <a:t>When dealing with generation gap issues, there is a hot zone that you must recognize and address.  The hot zone is an area you know there is conflict.  It could be between two employees or groups within your team. </a:t>
            </a:r>
          </a:p>
          <a:p>
            <a:pPr eaLnBrk="1" hangingPunct="1"/>
            <a:r>
              <a:rPr lang="en-US" dirty="0"/>
              <a:t>Take a moment and jot some of these ideas down:</a:t>
            </a:r>
          </a:p>
          <a:p>
            <a:pPr eaLnBrk="1" hangingPunct="1"/>
            <a:r>
              <a:rPr lang="en-US" dirty="0"/>
              <a:t>First, you must acknowledge the hot zone exists.  Ignoring it could result to more widespread hot zones.  </a:t>
            </a:r>
          </a:p>
          <a:p>
            <a:pPr eaLnBrk="1" hangingPunct="1"/>
            <a:r>
              <a:rPr lang="en-US" dirty="0"/>
              <a:t>Next, you should engage the hot zone as soon as possible and provide feedback to all the parties involved.</a:t>
            </a:r>
          </a:p>
          <a:p>
            <a:pPr eaLnBrk="1" hangingPunct="1"/>
            <a:r>
              <a:rPr lang="en-US" dirty="0"/>
              <a:t>Set expectations with your employees on how to handle future conflicts.</a:t>
            </a:r>
          </a:p>
          <a:p>
            <a:pPr eaLnBrk="1" hangingPunct="1"/>
            <a:r>
              <a:rPr lang="en-US" dirty="0"/>
              <a:t>Hold one-on-one coaching with each employee involved in the hot zone and have him or her come up with ideas on how to make things better avoiding hot zone issues.</a:t>
            </a:r>
          </a:p>
          <a:p>
            <a:pPr eaLnBrk="1" hangingPunct="1"/>
            <a:endParaRPr lang="en-US" dirty="0"/>
          </a:p>
          <a:p>
            <a:pPr eaLnBrk="1" hangingPunct="1"/>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the benefits of embracing difficult situations.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Embracing the hot zone means to be mindful of the generation gap and be willing to engage a difficult situation when necessary.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Pen and paper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to lecture this section</a:t>
            </a:r>
          </a:p>
          <a:p>
            <a:r>
              <a:rPr lang="en-US" sz="1200" kern="1200" dirty="0">
                <a:solidFill>
                  <a:schemeClr val="tx1"/>
                </a:solidFill>
                <a:effectLst/>
                <a:latin typeface="+mn-lt"/>
                <a:ea typeface="+mn-ea"/>
                <a:cs typeface="+mn-cs"/>
              </a:rPr>
              <a:t>Have pens and papers on table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Introduce the topic</a:t>
            </a:r>
          </a:p>
          <a:p>
            <a:pPr marL="228600" lvl="0" indent="-228600">
              <a:buFont typeface="+mj-lt"/>
              <a:buAutoNum type="arabicPeriod"/>
            </a:pPr>
            <a:r>
              <a:rPr lang="en-US" sz="1200" kern="1200" dirty="0">
                <a:solidFill>
                  <a:schemeClr val="tx1"/>
                </a:solidFill>
                <a:effectLst/>
                <a:latin typeface="+mn-lt"/>
                <a:ea typeface="+mn-ea"/>
                <a:cs typeface="+mn-cs"/>
              </a:rPr>
              <a:t>Have participants prepare with pen and paper to take notes</a:t>
            </a:r>
          </a:p>
          <a:p>
            <a:pPr marL="228600" lvl="0" indent="-228600">
              <a:buFont typeface="+mj-lt"/>
              <a:buAutoNum type="arabicPeriod"/>
            </a:pPr>
            <a:r>
              <a:rPr lang="en-US" sz="1200" kern="1200" dirty="0">
                <a:solidFill>
                  <a:schemeClr val="tx1"/>
                </a:solidFill>
                <a:effectLst/>
                <a:latin typeface="+mn-lt"/>
                <a:ea typeface="+mn-ea"/>
                <a:cs typeface="+mn-cs"/>
              </a:rPr>
              <a:t>Review talking points</a:t>
            </a:r>
          </a:p>
          <a:p>
            <a:pPr marL="228600" lvl="0" indent="-228600">
              <a:buFont typeface="+mj-lt"/>
              <a:buAutoNum type="arabicPeriod"/>
            </a:pPr>
            <a:r>
              <a:rPr lang="en-US" sz="1200" kern="1200" dirty="0">
                <a:solidFill>
                  <a:schemeClr val="tx1"/>
                </a:solidFill>
                <a:effectLst/>
                <a:latin typeface="+mn-lt"/>
                <a:ea typeface="+mn-ea"/>
                <a:cs typeface="+mn-cs"/>
              </a:rPr>
              <a:t>Encourage questions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you make the Hot Zone something positive to embrace?</a:t>
            </a:r>
          </a:p>
          <a:p>
            <a:r>
              <a:rPr lang="en-US" sz="1200" kern="1200" dirty="0">
                <a:solidFill>
                  <a:schemeClr val="tx1"/>
                </a:solidFill>
                <a:effectLst/>
                <a:latin typeface="+mn-lt"/>
                <a:ea typeface="+mn-ea"/>
                <a:cs typeface="+mn-cs"/>
              </a:rPr>
              <a:t>Plan for it, acknowledge it exists, etc.</a:t>
            </a:r>
          </a:p>
          <a:p>
            <a:pPr eaLnBrk="1" hangingPunct="1"/>
            <a:endParaRPr lang="en-US" dirty="0"/>
          </a:p>
        </p:txBody>
      </p:sp>
      <p:sp>
        <p:nvSpPr>
          <p:cNvPr id="778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F9B186B8-2A67-4A77-858F-E21E0BF89345}" type="slidenum">
              <a:rPr lang="en-US" smtClean="0"/>
              <a:pPr eaLnBrk="1" hangingPunct="1"/>
              <a:t>137</a:t>
            </a:fld>
            <a:endParaRPr lang="en-US"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55000" lnSpcReduction="20000"/>
          </a:bodyPr>
          <a:lstStyle/>
          <a:p>
            <a:pPr eaLnBrk="1" hangingPunct="1">
              <a:defRPr/>
            </a:pPr>
            <a:r>
              <a:rPr lang="en-US" dirty="0"/>
              <a:t>Treating each other as peers requires some key behaviors that demonstrate this characteristic.  It is not enough to tell your employees to treat each other as peers.  They need a guideline and coaching in order to achieve this.  </a:t>
            </a:r>
          </a:p>
          <a:p>
            <a:pPr eaLnBrk="1" hangingPunct="1">
              <a:defRPr/>
            </a:pPr>
            <a:r>
              <a:rPr lang="en-US" dirty="0"/>
              <a:t>The </a:t>
            </a:r>
            <a:r>
              <a:rPr lang="en-US" b="1" cap="small" dirty="0"/>
              <a:t>CARE</a:t>
            </a:r>
            <a:r>
              <a:rPr lang="en-US" dirty="0"/>
              <a:t> model is a good way to start this process and they should be coached at the individual level.  </a:t>
            </a:r>
            <a:r>
              <a:rPr lang="en-US" b="1" cap="small" dirty="0"/>
              <a:t>CARE</a:t>
            </a:r>
            <a:r>
              <a:rPr lang="en-US" dirty="0"/>
              <a:t> stands for the following behaviors:</a:t>
            </a:r>
          </a:p>
          <a:p>
            <a:pPr eaLnBrk="1" hangingPunct="1">
              <a:defRPr/>
            </a:pPr>
            <a:r>
              <a:rPr lang="en-US" dirty="0"/>
              <a:t> </a:t>
            </a:r>
          </a:p>
          <a:p>
            <a:pPr eaLnBrk="1" hangingPunct="1">
              <a:defRPr/>
            </a:pPr>
            <a:r>
              <a:rPr lang="en-US" b="1" dirty="0"/>
              <a:t>Collaborate.</a:t>
            </a:r>
            <a:r>
              <a:rPr lang="en-US" dirty="0"/>
              <a:t>  Your team should be exposed to an environment where ideas are exchanged and at times challenged.  Set ground rules in your meetings on how to handle disagreements.  Encourage other points of view.  Make sure all participants are involved.  Be fair in your assessments and use objective means to determine the best ideas.</a:t>
            </a:r>
          </a:p>
          <a:p>
            <a:pPr eaLnBrk="1" hangingPunct="1">
              <a:defRPr/>
            </a:pPr>
            <a:r>
              <a:rPr lang="en-US" b="1" dirty="0"/>
              <a:t>Acknowledge.</a:t>
            </a:r>
            <a:r>
              <a:rPr lang="en-US" dirty="0"/>
              <a:t>  Teach your team to acknowledge each other’s value.  In addition, teach them how to deliver the feedback.  Do not assume they know how to do this.  Remember that feedback is behavior-based.  </a:t>
            </a:r>
          </a:p>
          <a:p>
            <a:pPr eaLnBrk="1" hangingPunct="1">
              <a:defRPr/>
            </a:pPr>
            <a:r>
              <a:rPr lang="en-US" b="1" dirty="0"/>
              <a:t>Respect.</a:t>
            </a:r>
            <a:r>
              <a:rPr lang="en-US" dirty="0"/>
              <a:t>  Teach your team how to show respect to each other by using proper greetings and posture towards each other.  Set the expectation that derogatory remarks about age are not tolerated by anyone.</a:t>
            </a:r>
          </a:p>
          <a:p>
            <a:pPr eaLnBrk="1" hangingPunct="1">
              <a:defRPr/>
            </a:pPr>
            <a:r>
              <a:rPr lang="en-US" b="1" dirty="0"/>
              <a:t>Equal.</a:t>
            </a:r>
            <a:r>
              <a:rPr lang="en-US" dirty="0"/>
              <a:t>  Teach your team that all members of the team are equal in value and contribution they bring.  Age is not a factor.  </a:t>
            </a:r>
          </a:p>
          <a:p>
            <a:pPr eaLnBrk="1" hangingPunct="1">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steps to treating each other as a peer.</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At work, everyone is the same and should be treated with CARE: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Collaborative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Acknowledging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Respectful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Equal</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CARE handout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enough handouts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Introduce the topic</a:t>
            </a:r>
          </a:p>
          <a:p>
            <a:pPr marL="228600" lvl="0" indent="-228600">
              <a:buFont typeface="+mj-lt"/>
              <a:buAutoNum type="arabicPeriod"/>
            </a:pPr>
            <a:r>
              <a:rPr lang="en-US" sz="1200" kern="1200" dirty="0">
                <a:solidFill>
                  <a:schemeClr val="tx1"/>
                </a:solidFill>
                <a:effectLst/>
                <a:latin typeface="+mn-lt"/>
                <a:ea typeface="+mn-ea"/>
                <a:cs typeface="+mn-cs"/>
              </a:rPr>
              <a:t>Distribute the handouts</a:t>
            </a:r>
          </a:p>
          <a:p>
            <a:pPr marL="228600" lvl="0" indent="-228600">
              <a:buFont typeface="+mj-lt"/>
              <a:buAutoNum type="arabicPeriod"/>
            </a:pPr>
            <a:r>
              <a:rPr lang="en-US" sz="1200" kern="1200" dirty="0">
                <a:solidFill>
                  <a:schemeClr val="tx1"/>
                </a:solidFill>
                <a:effectLst/>
                <a:latin typeface="+mn-lt"/>
                <a:ea typeface="+mn-ea"/>
                <a:cs typeface="+mn-cs"/>
              </a:rPr>
              <a:t>Allow 3-5 minutes to complete</a:t>
            </a:r>
          </a:p>
          <a:p>
            <a:pPr marL="228600" lvl="0" indent="-228600">
              <a:buFont typeface="+mj-lt"/>
              <a:buAutoNum type="arabicPeriod"/>
            </a:pPr>
            <a:r>
              <a:rPr lang="en-US" sz="1200" kern="1200" dirty="0">
                <a:solidFill>
                  <a:schemeClr val="tx1"/>
                </a:solidFill>
                <a:effectLst/>
                <a:latin typeface="+mn-lt"/>
                <a:ea typeface="+mn-ea"/>
                <a:cs typeface="+mn-cs"/>
              </a:rPr>
              <a:t>Review talking points below</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questions do you have?</a:t>
            </a:r>
          </a:p>
          <a:p>
            <a:r>
              <a:rPr lang="en-US" sz="1200" kern="1200" dirty="0">
                <a:solidFill>
                  <a:schemeClr val="tx1"/>
                </a:solidFill>
                <a:effectLst/>
                <a:latin typeface="+mn-lt"/>
                <a:ea typeface="+mn-ea"/>
                <a:cs typeface="+mn-cs"/>
              </a:rPr>
              <a:t>Answers will vary.</a:t>
            </a:r>
          </a:p>
          <a:p>
            <a:pPr eaLnBrk="1" hangingPunct="1">
              <a:defRPr/>
            </a:pPr>
            <a:endParaRPr lang="en-US" dirty="0"/>
          </a:p>
        </p:txBody>
      </p:sp>
      <p:sp>
        <p:nvSpPr>
          <p:cNvPr id="788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14253725-0B21-4A3B-B697-62A0CF4D4544}" type="slidenum">
              <a:rPr lang="en-US" smtClean="0"/>
              <a:pPr eaLnBrk="1" hangingPunct="1"/>
              <a:t>138</a:t>
            </a:fld>
            <a:endParaRPr lang="en-US"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7500" lnSpcReduction="20000"/>
          </a:bodyPr>
          <a:lstStyle/>
          <a:p>
            <a:pPr eaLnBrk="1" hangingPunct="1">
              <a:defRPr/>
            </a:pPr>
            <a:r>
              <a:rPr lang="en-US" dirty="0"/>
              <a:t>A succession plan is a map of the career path for your employee.  When you create a succession plan, you give that employee something to focus on in terms of a career goal.  When they are focused on a plan, they will be less susceptible to conflict because they are doing what it takes to achieve the goals of this plan.</a:t>
            </a:r>
          </a:p>
          <a:p>
            <a:pPr eaLnBrk="1" hangingPunct="1">
              <a:defRPr/>
            </a:pPr>
            <a:r>
              <a:rPr lang="en-US" dirty="0"/>
              <a:t>Building a succession plan takes time.  It requires you to know the personal goals of your employee and their gaps.  You also have to be committed to their succession plan.  If you do not show commitment, your employee will disengage and may become frustrated and confrontational.</a:t>
            </a:r>
          </a:p>
          <a:p>
            <a:pPr eaLnBrk="1" hangingPunct="1">
              <a:defRPr/>
            </a:pPr>
            <a:r>
              <a:rPr lang="en-US" dirty="0"/>
              <a:t>Here are</a:t>
            </a:r>
            <a:r>
              <a:rPr lang="en-US" b="1" cap="small" dirty="0"/>
              <a:t> </a:t>
            </a:r>
            <a:r>
              <a:rPr lang="en-US" dirty="0"/>
              <a:t>some tips to</a:t>
            </a:r>
            <a:r>
              <a:rPr lang="en-US" b="1" cap="small" dirty="0"/>
              <a:t> </a:t>
            </a:r>
            <a:r>
              <a:rPr lang="en-US" dirty="0"/>
              <a:t>creating a</a:t>
            </a:r>
            <a:r>
              <a:rPr lang="en-US" b="1" cap="small" dirty="0"/>
              <a:t> </a:t>
            </a:r>
            <a:r>
              <a:rPr lang="en-US" dirty="0"/>
              <a:t>succession plan:</a:t>
            </a:r>
          </a:p>
          <a:p>
            <a:pPr eaLnBrk="1" hangingPunct="1">
              <a:defRPr/>
            </a:pPr>
            <a:r>
              <a:rPr lang="en-US" dirty="0"/>
              <a:t>Determine a clear career goal</a:t>
            </a:r>
          </a:p>
          <a:p>
            <a:pPr eaLnBrk="1" hangingPunct="1">
              <a:defRPr/>
            </a:pPr>
            <a:r>
              <a:rPr lang="en-US" dirty="0"/>
              <a:t>Make sure it is a real goal</a:t>
            </a:r>
          </a:p>
          <a:p>
            <a:pPr eaLnBrk="1" hangingPunct="1">
              <a:defRPr/>
            </a:pPr>
            <a:r>
              <a:rPr lang="en-US" dirty="0"/>
              <a:t>Make sure it is attainable</a:t>
            </a:r>
          </a:p>
          <a:p>
            <a:pPr eaLnBrk="1" hangingPunct="1">
              <a:defRPr/>
            </a:pPr>
            <a:r>
              <a:rPr lang="en-US" dirty="0"/>
              <a:t>Make sure it is time driven</a:t>
            </a:r>
          </a:p>
          <a:p>
            <a:pPr eaLnBrk="1" hangingPunct="1">
              <a:defRPr/>
            </a:pPr>
            <a:r>
              <a:rPr lang="en-US" dirty="0"/>
              <a:t>Consult with your human resources department to determine what their requirements are</a:t>
            </a:r>
          </a:p>
          <a:p>
            <a:pPr eaLnBrk="1" hangingPunct="1">
              <a:defRPr/>
            </a:pPr>
            <a:r>
              <a:rPr lang="en-US" dirty="0"/>
              <a:t>Consult with the head of the department if the career path takes them to another area</a:t>
            </a:r>
          </a:p>
          <a:p>
            <a:pPr eaLnBrk="1" hangingPunct="1">
              <a:defRPr/>
            </a:pPr>
            <a:r>
              <a:rPr lang="en-US" dirty="0"/>
              <a:t>Determine any educational requirements and provide guidance</a:t>
            </a:r>
          </a:p>
          <a:p>
            <a:pPr eaLnBrk="1" hangingPunct="1">
              <a:defRPr/>
            </a:pPr>
            <a:r>
              <a:rPr lang="en-US" dirty="0"/>
              <a:t>Set up a mentor program with someone currently doing what they want to achieve</a:t>
            </a:r>
          </a:p>
          <a:p>
            <a:pPr eaLnBrk="1" hangingPunct="1">
              <a:defRPr/>
            </a:pPr>
            <a:r>
              <a:rPr lang="en-US" dirty="0"/>
              <a:t>Track their progress</a:t>
            </a:r>
          </a:p>
          <a:p>
            <a:pPr eaLnBrk="1" hangingPunct="1">
              <a:defRPr/>
            </a:pPr>
            <a:r>
              <a:rPr lang="en-US" dirty="0"/>
              <a:t>Meet with them periodically to specifically discuss their progress on their succession plan</a:t>
            </a:r>
          </a:p>
          <a:p>
            <a:pPr eaLnBrk="1" hangingPunct="1">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the components of a succession plan.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Creating a succession plan helps to focus the development of your employees in a fair and objective manner regardless of generation.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Succession Plan handout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enough handouts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Introduce the topic</a:t>
            </a:r>
          </a:p>
          <a:p>
            <a:pPr marL="228600" lvl="0" indent="-228600">
              <a:buFont typeface="+mj-lt"/>
              <a:buAutoNum type="arabicPeriod"/>
            </a:pPr>
            <a:r>
              <a:rPr lang="en-US" sz="1200" kern="1200" dirty="0">
                <a:solidFill>
                  <a:schemeClr val="tx1"/>
                </a:solidFill>
                <a:effectLst/>
                <a:latin typeface="+mn-lt"/>
                <a:ea typeface="+mn-ea"/>
                <a:cs typeface="+mn-cs"/>
              </a:rPr>
              <a:t>Distribute the handouts</a:t>
            </a:r>
          </a:p>
          <a:p>
            <a:pPr marL="228600" lvl="0" indent="-228600">
              <a:buFont typeface="+mj-lt"/>
              <a:buAutoNum type="arabicPeriod"/>
            </a:pPr>
            <a:r>
              <a:rPr lang="en-US" sz="1200" kern="1200" dirty="0">
                <a:solidFill>
                  <a:schemeClr val="tx1"/>
                </a:solidFill>
                <a:effectLst/>
                <a:latin typeface="+mn-lt"/>
                <a:ea typeface="+mn-ea"/>
                <a:cs typeface="+mn-cs"/>
              </a:rPr>
              <a:t>Allow 3-5 minutes to complete</a:t>
            </a:r>
          </a:p>
          <a:p>
            <a:pPr marL="228600" lvl="0" indent="-228600">
              <a:buFont typeface="+mj-lt"/>
              <a:buAutoNum type="arabicPeriod"/>
            </a:pPr>
            <a:r>
              <a:rPr lang="en-US" sz="1200" kern="1200" dirty="0">
                <a:solidFill>
                  <a:schemeClr val="tx1"/>
                </a:solidFill>
                <a:effectLst/>
                <a:latin typeface="+mn-lt"/>
                <a:ea typeface="+mn-ea"/>
                <a:cs typeface="+mn-cs"/>
              </a:rPr>
              <a:t>Review talking points below</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you make succession planning a part of your work routine?</a:t>
            </a:r>
          </a:p>
          <a:p>
            <a:r>
              <a:rPr lang="en-US" sz="1200" kern="1200" dirty="0">
                <a:solidFill>
                  <a:schemeClr val="tx1"/>
                </a:solidFill>
                <a:effectLst/>
                <a:latin typeface="+mn-lt"/>
                <a:ea typeface="+mn-ea"/>
                <a:cs typeface="+mn-cs"/>
              </a:rPr>
              <a:t>Integrate it into your coaching sessions and performance reviews.</a:t>
            </a:r>
          </a:p>
          <a:p>
            <a:pPr eaLnBrk="1" hangingPunct="1">
              <a:defRPr/>
            </a:pPr>
            <a:endParaRPr lang="en-US" dirty="0"/>
          </a:p>
          <a:p>
            <a:pPr eaLnBrk="1" hangingPunct="1">
              <a:defRPr/>
            </a:pPr>
            <a:endParaRPr lang="en-US" dirty="0"/>
          </a:p>
        </p:txBody>
      </p:sp>
      <p:sp>
        <p:nvSpPr>
          <p:cNvPr id="798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0B642E6E-43A7-4A9B-A3A1-8EF17FEF9B23}" type="slidenum">
              <a:rPr lang="en-US" smtClean="0"/>
              <a:pPr eaLnBrk="1" hangingPunct="1"/>
              <a:t>139</a:t>
            </a:fld>
            <a:endParaRPr lang="en-US"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Juanita called Caleb, one of her younger employees, into her office for a one-on-one talk. He had seemed hostile lately, especially towards Nancy, one of their older workers. Juanita said, “It seems as if you’re angry with Nancy in office meetings from the way you raise your voice at her.”</a:t>
            </a:r>
          </a:p>
          <a:p>
            <a:r>
              <a:rPr lang="en-US" dirty="0"/>
              <a:t>Caleb said, “She’s always talking over top of me. Every idea I give, she comes up with a reason why it won’t work. I know she’s been here a long time, but I have good ideas, too. She should hear them out.”</a:t>
            </a:r>
          </a:p>
          <a:p>
            <a:r>
              <a:rPr lang="en-US" dirty="0"/>
              <a:t>Juanita listened and said, “I understand where you’re coming from. Have you tried addressing this with her directly in a calm, professional way?”</a:t>
            </a:r>
          </a:p>
          <a:p>
            <a:r>
              <a:rPr lang="en-US" dirty="0"/>
              <a:t>Juanita coached Caleb to talk to Nancy about his issue. Later, she then worked on ways that she could help create an environment in their office where her employees treated each other as peers.</a:t>
            </a:r>
          </a:p>
          <a:p>
            <a:endParaRPr lang="en-US" dirty="0"/>
          </a:p>
        </p:txBody>
      </p:sp>
      <p:sp>
        <p:nvSpPr>
          <p:cNvPr id="4" name="Slide Number Placeholder 3"/>
          <p:cNvSpPr>
            <a:spLocks noGrp="1"/>
          </p:cNvSpPr>
          <p:nvPr>
            <p:ph type="sldNum" sz="quarter" idx="10"/>
          </p:nvPr>
        </p:nvSpPr>
        <p:spPr/>
        <p:txBody>
          <a:bodyPr/>
          <a:lstStyle/>
          <a:p>
            <a:pPr>
              <a:defRPr/>
            </a:pPr>
            <a:fld id="{1659B2F6-2C50-449E-8FD7-7C207D9679E8}" type="slidenum">
              <a:rPr lang="en-US" smtClean="0"/>
              <a:pPr>
                <a:defRPr/>
              </a:pPr>
              <a:t>140</a:t>
            </a:fld>
            <a:endParaRPr lang="en-US" dirty="0"/>
          </a:p>
        </p:txBody>
      </p:sp>
    </p:spTree>
    <p:extLst>
      <p:ext uri="{BB962C8B-B14F-4D97-AF65-F5344CB8AC3E}">
        <p14:creationId xmlns:p14="http://schemas.microsoft.com/office/powerpoint/2010/main" val="298128714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Leveraging the best of all the generations at work could result in benefits that help your workplace become a better place work.  Each generation brings unique traits that can complement the other generations.  In this module, you are going to learn the following on leveraging the power of the four generations present at the workplace:</a:t>
            </a:r>
          </a:p>
          <a:p>
            <a:r>
              <a:rPr lang="en-US" dirty="0"/>
              <a:t>•	Benefits of generation gaps</a:t>
            </a:r>
          </a:p>
          <a:p>
            <a:r>
              <a:rPr lang="en-US" dirty="0"/>
              <a:t>•	How to learn from each other</a:t>
            </a:r>
          </a:p>
          <a:p>
            <a:r>
              <a:rPr lang="en-US" dirty="0"/>
              <a:t>•	Embracing the unfamiliar</a:t>
            </a:r>
          </a:p>
          <a:p>
            <a:r>
              <a:rPr lang="en-US" dirty="0"/>
              <a:t>Let see how to make the best of a diverse environment. </a:t>
            </a:r>
          </a:p>
          <a:p>
            <a:endParaRPr lang="en-US" dirty="0"/>
          </a:p>
        </p:txBody>
      </p:sp>
      <p:sp>
        <p:nvSpPr>
          <p:cNvPr id="4" name="Slide Number Placeholder 3"/>
          <p:cNvSpPr>
            <a:spLocks noGrp="1"/>
          </p:cNvSpPr>
          <p:nvPr>
            <p:ph type="sldNum" sz="quarter" idx="10"/>
          </p:nvPr>
        </p:nvSpPr>
        <p:spPr/>
        <p:txBody>
          <a:bodyPr/>
          <a:lstStyle/>
          <a:p>
            <a:pPr>
              <a:defRPr/>
            </a:pPr>
            <a:fld id="{1659B2F6-2C50-449E-8FD7-7C207D9679E8}" type="slidenum">
              <a:rPr lang="en-US" smtClean="0"/>
              <a:pPr>
                <a:defRPr/>
              </a:pPr>
              <a:t>151</a:t>
            </a:fld>
            <a:endParaRPr lang="en-US" dirty="0"/>
          </a:p>
        </p:txBody>
      </p:sp>
    </p:spTree>
    <p:extLst>
      <p:ext uri="{BB962C8B-B14F-4D97-AF65-F5344CB8AC3E}">
        <p14:creationId xmlns:p14="http://schemas.microsoft.com/office/powerpoint/2010/main" val="36423688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 seconds</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trike="sngStrike" dirty="0"/>
              <a:t>As long as there have been leaders, there have been those who tried to determine how and why they were successful. Leadership itself has not evolved, but our understanding of it has. It is important to understand why very different leadership styles can be effective, why the same leadership techniques will not work in every situation, and which leadership style fits your personality best. Everyone has leadership potential within them, but understanding these concepts will help you maximize your leadership ability.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a:t>
            </a:fld>
            <a:endParaRPr lang="en-US" dirty="0"/>
          </a:p>
        </p:txBody>
      </p:sp>
    </p:spTree>
    <p:extLst>
      <p:ext uri="{BB962C8B-B14F-4D97-AF65-F5344CB8AC3E}">
        <p14:creationId xmlns:p14="http://schemas.microsoft.com/office/powerpoint/2010/main" val="232368760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eaLnBrk="1" hangingPunct="1"/>
            <a:r>
              <a:rPr lang="en-US" dirty="0"/>
              <a:t>Having various generations at the workplace gives you access to varying perspectives and ideas.  You should avoid discounting the value of a particular generation.  Here are some benefits to having multiple generations at work:</a:t>
            </a:r>
          </a:p>
          <a:p>
            <a:pPr eaLnBrk="1" hangingPunct="1"/>
            <a:r>
              <a:rPr lang="en-US" dirty="0"/>
              <a:t>You gain a good perspective of the external culture</a:t>
            </a:r>
          </a:p>
          <a:p>
            <a:pPr eaLnBrk="1" hangingPunct="1"/>
            <a:r>
              <a:rPr lang="en-US" dirty="0"/>
              <a:t>You can generate more ideas based on varying experiences</a:t>
            </a:r>
          </a:p>
          <a:p>
            <a:pPr eaLnBrk="1" hangingPunct="1"/>
            <a:r>
              <a:rPr lang="en-US" dirty="0"/>
              <a:t>The older generation can help the younger generation refine their social skills</a:t>
            </a:r>
          </a:p>
          <a:p>
            <a:pPr eaLnBrk="1" hangingPunct="1"/>
            <a:r>
              <a:rPr lang="en-US" dirty="0"/>
              <a:t>The younger generation can help the older learn how to leverage technology</a:t>
            </a:r>
          </a:p>
          <a:p>
            <a:pPr eaLnBrk="1" hangingPunct="1"/>
            <a:r>
              <a:rPr lang="en-US" dirty="0"/>
              <a:t>Create a mentoring environment</a:t>
            </a:r>
          </a:p>
          <a:p>
            <a:pPr eaLnBrk="1" hangingPunct="1"/>
            <a:r>
              <a:rPr lang="en-US" dirty="0"/>
              <a:t>Keep in mind that whenever you have access to different views, ideas and way of doing things, you have a source of knowledge that is profound and leveraged for the organization’s benefit.  </a:t>
            </a:r>
          </a:p>
          <a:p>
            <a:pPr eaLnBrk="1" hangingPunct="1"/>
            <a:endParaRPr lang="en-US" dirty="0"/>
          </a:p>
          <a:p>
            <a:pPr eaLnBrk="1" hangingPunct="1"/>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the benefits of leveraging the strengths of each generation.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various generations at work offer a wealth of knowledge and experience that can be used to reach higher levels of creativity and teamwork.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 chart and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flip chart and markers ready</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Introduce the topic</a:t>
            </a:r>
          </a:p>
          <a:p>
            <a:pPr marL="228600" lvl="0" indent="-228600">
              <a:buFont typeface="+mj-lt"/>
              <a:buAutoNum type="arabicPeriod"/>
            </a:pPr>
            <a:r>
              <a:rPr lang="en-US" sz="1200" kern="1200" dirty="0">
                <a:solidFill>
                  <a:schemeClr val="tx1"/>
                </a:solidFill>
                <a:effectLst/>
                <a:latin typeface="+mn-lt"/>
                <a:ea typeface="+mn-ea"/>
                <a:cs typeface="+mn-cs"/>
              </a:rPr>
              <a:t>Have team choose a new scribe</a:t>
            </a:r>
          </a:p>
          <a:p>
            <a:pPr marL="228600" lvl="0" indent="-228600">
              <a:buFont typeface="+mj-lt"/>
              <a:buAutoNum type="arabicPeriod"/>
            </a:pPr>
            <a:r>
              <a:rPr lang="en-US" sz="1200" kern="1200" dirty="0">
                <a:solidFill>
                  <a:schemeClr val="tx1"/>
                </a:solidFill>
                <a:effectLst/>
                <a:latin typeface="+mn-lt"/>
                <a:ea typeface="+mn-ea"/>
                <a:cs typeface="+mn-cs"/>
              </a:rPr>
              <a:t>Have teams brainstorm benefits to having generation gaps</a:t>
            </a:r>
          </a:p>
          <a:p>
            <a:pPr marL="228600" lvl="0" indent="-228600">
              <a:buFont typeface="+mj-lt"/>
              <a:buAutoNum type="arabicPeriod"/>
            </a:pPr>
            <a:r>
              <a:rPr lang="en-US" sz="1200" kern="1200" dirty="0">
                <a:solidFill>
                  <a:schemeClr val="tx1"/>
                </a:solidFill>
                <a:effectLst/>
                <a:latin typeface="+mn-lt"/>
                <a:ea typeface="+mn-ea"/>
                <a:cs typeface="+mn-cs"/>
              </a:rPr>
              <a:t>Allow 2-3 minutes</a:t>
            </a:r>
          </a:p>
          <a:p>
            <a:pPr marL="228600" lvl="0" indent="-228600">
              <a:buFont typeface="+mj-lt"/>
              <a:buAutoNum type="arabicPeriod"/>
            </a:pPr>
            <a:r>
              <a:rPr lang="en-US" sz="1200" kern="1200" dirty="0">
                <a:solidFill>
                  <a:schemeClr val="tx1"/>
                </a:solidFill>
                <a:effectLst/>
                <a:latin typeface="+mn-lt"/>
                <a:ea typeface="+mn-ea"/>
                <a:cs typeface="+mn-cs"/>
              </a:rPr>
              <a:t>Have the scribe share their list</a:t>
            </a:r>
          </a:p>
          <a:p>
            <a:pPr marL="228600" lvl="0" indent="-228600">
              <a:buFont typeface="+mj-lt"/>
              <a:buAutoNum type="arabicPeriod"/>
            </a:pPr>
            <a:r>
              <a:rPr lang="en-US" sz="1200" kern="1200" dirty="0">
                <a:solidFill>
                  <a:schemeClr val="tx1"/>
                </a:solidFill>
                <a:effectLst/>
                <a:latin typeface="+mn-lt"/>
                <a:ea typeface="+mn-ea"/>
                <a:cs typeface="+mn-cs"/>
              </a:rPr>
              <a:t>Go around the room until all have shared and contributed</a:t>
            </a:r>
          </a:p>
          <a:p>
            <a:pPr marL="228600" lvl="0" indent="-228600">
              <a:buFont typeface="+mj-lt"/>
              <a:buAutoNum type="arabicPeriod"/>
            </a:pPr>
            <a:r>
              <a:rPr lang="en-US" sz="1200" kern="1200" dirty="0">
                <a:solidFill>
                  <a:schemeClr val="tx1"/>
                </a:solidFill>
                <a:effectLst/>
                <a:latin typeface="+mn-lt"/>
                <a:ea typeface="+mn-ea"/>
                <a:cs typeface="+mn-cs"/>
              </a:rPr>
              <a:t>Review the talking points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Probe for questions and then continue</a:t>
            </a:r>
          </a:p>
          <a:p>
            <a:pPr eaLnBrk="1" hangingPunct="1"/>
            <a:endParaRPr lang="en-US" dirty="0"/>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7902B4E8-C145-43E6-ADAF-D933A02CC32C}" type="slidenum">
              <a:rPr lang="en-US" smtClean="0"/>
              <a:pPr eaLnBrk="1" hangingPunct="1"/>
              <a:t>152</a:t>
            </a:fld>
            <a:endParaRPr lang="en-US"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55000" lnSpcReduction="20000"/>
          </a:bodyPr>
          <a:lstStyle/>
          <a:p>
            <a:pPr eaLnBrk="1" hangingPunct="1">
              <a:defRPr/>
            </a:pPr>
            <a:r>
              <a:rPr lang="en-US" dirty="0"/>
              <a:t>Learning from each other is possible if you create the environment.  In order to achieve this, you must create the opportunities for learning to take place, make it a safe environment, and tie it to a team-building goal.</a:t>
            </a:r>
          </a:p>
          <a:p>
            <a:pPr eaLnBrk="1" hangingPunct="1">
              <a:defRPr/>
            </a:pPr>
            <a:r>
              <a:rPr lang="en-US" dirty="0"/>
              <a:t>The </a:t>
            </a:r>
            <a:r>
              <a:rPr lang="en-US" b="1" cap="small" dirty="0"/>
              <a:t>FIT</a:t>
            </a:r>
            <a:r>
              <a:rPr lang="en-US" dirty="0"/>
              <a:t> model for meetings is a helpful way to create a learning environment in your meetings.  </a:t>
            </a:r>
            <a:r>
              <a:rPr lang="en-US" b="1" dirty="0"/>
              <a:t>FIT </a:t>
            </a:r>
            <a:r>
              <a:rPr lang="en-US" dirty="0"/>
              <a:t>stands for the following:</a:t>
            </a:r>
          </a:p>
          <a:p>
            <a:pPr eaLnBrk="1" hangingPunct="1">
              <a:defRPr/>
            </a:pPr>
            <a:r>
              <a:rPr lang="en-US" b="1" dirty="0"/>
              <a:t>Frequent</a:t>
            </a:r>
            <a:r>
              <a:rPr lang="en-US" dirty="0"/>
              <a:t>—make sure your team meets frequently in a team-meeting environment.  It can be once a month, once a week, etc.  Having your team together in a group will help them engage each other, communicate, and dialogue.  This is essential to any learning environment.</a:t>
            </a:r>
          </a:p>
          <a:p>
            <a:pPr eaLnBrk="1" hangingPunct="1">
              <a:defRPr/>
            </a:pPr>
            <a:r>
              <a:rPr lang="en-US" b="1" dirty="0"/>
              <a:t>Informal</a:t>
            </a:r>
            <a:r>
              <a:rPr lang="en-US" dirty="0"/>
              <a:t>—make your meeting less formal.  This way everyone puts down his or her guard.  Use an icebreaker activity or energizer.  Making your meeting informal will allow your employees to share and learn.  When it is formal, you will get very little interaction.</a:t>
            </a:r>
          </a:p>
          <a:p>
            <a:pPr eaLnBrk="1" hangingPunct="1">
              <a:defRPr/>
            </a:pPr>
            <a:r>
              <a:rPr lang="en-US" b="1" dirty="0"/>
              <a:t>Team building</a:t>
            </a:r>
            <a:r>
              <a:rPr lang="en-US" dirty="0"/>
              <a:t>—make your meetings about team building.  Topics like updates, reports, etc., are best delivered by other means like email in a presentation.  When your team gets together, celebrate achievements and discuss what went well and how they can do things better the next time.  Also, bring in some new information to learn.  Make it a mini training session.  Create projects for them to accomplish in the meeting.</a:t>
            </a:r>
          </a:p>
          <a:p>
            <a:pPr eaLnBrk="1" hangingPunct="1">
              <a:defRPr/>
            </a:pPr>
            <a:endParaRPr lang="en-US" dirty="0"/>
          </a:p>
          <a:p>
            <a:pPr eaLnBrk="1" hangingPunct="1">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how to foster a learning environment.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Holding a FIT meeting helps you foster a learning environment.  FIT stand for the following: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Frequent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Informal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Team-building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FIT handout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Create enough handouts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Introduce the topic</a:t>
            </a:r>
          </a:p>
          <a:p>
            <a:pPr marL="228600" lvl="0" indent="-228600">
              <a:buFont typeface="+mj-lt"/>
              <a:buAutoNum type="arabicPeriod"/>
            </a:pPr>
            <a:r>
              <a:rPr lang="en-US" sz="1200" kern="1200" dirty="0">
                <a:solidFill>
                  <a:schemeClr val="tx1"/>
                </a:solidFill>
                <a:effectLst/>
                <a:latin typeface="+mn-lt"/>
                <a:ea typeface="+mn-ea"/>
                <a:cs typeface="+mn-cs"/>
              </a:rPr>
              <a:t>Distribute the handouts</a:t>
            </a:r>
          </a:p>
          <a:p>
            <a:pPr marL="228600" lvl="0" indent="-228600">
              <a:buFont typeface="+mj-lt"/>
              <a:buAutoNum type="arabicPeriod"/>
            </a:pPr>
            <a:r>
              <a:rPr lang="en-US" sz="1200" kern="1200" dirty="0">
                <a:solidFill>
                  <a:schemeClr val="tx1"/>
                </a:solidFill>
                <a:effectLst/>
                <a:latin typeface="+mn-lt"/>
                <a:ea typeface="+mn-ea"/>
                <a:cs typeface="+mn-cs"/>
              </a:rPr>
              <a:t>Allow 3-5 minutes to complete</a:t>
            </a:r>
          </a:p>
          <a:p>
            <a:pPr marL="228600" lvl="0" indent="-228600">
              <a:buFont typeface="+mj-lt"/>
              <a:buAutoNum type="arabicPeriod"/>
            </a:pPr>
            <a:r>
              <a:rPr lang="en-US" sz="1200" kern="1200" dirty="0">
                <a:solidFill>
                  <a:schemeClr val="tx1"/>
                </a:solidFill>
                <a:effectLst/>
                <a:latin typeface="+mn-lt"/>
                <a:ea typeface="+mn-ea"/>
                <a:cs typeface="+mn-cs"/>
              </a:rPr>
              <a:t>Review talking points below</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questions to you have?</a:t>
            </a:r>
          </a:p>
          <a:p>
            <a:r>
              <a:rPr lang="en-US" sz="1200" kern="1200" dirty="0">
                <a:solidFill>
                  <a:schemeClr val="tx1"/>
                </a:solidFill>
                <a:effectLst/>
                <a:latin typeface="+mn-lt"/>
                <a:ea typeface="+mn-ea"/>
                <a:cs typeface="+mn-cs"/>
              </a:rPr>
              <a:t>Answers will vary.</a:t>
            </a:r>
          </a:p>
          <a:p>
            <a:pPr eaLnBrk="1" hangingPunct="1">
              <a:defRPr/>
            </a:pPr>
            <a:endParaRPr lang="en-US" dirty="0"/>
          </a:p>
        </p:txBody>
      </p:sp>
      <p:sp>
        <p:nvSpPr>
          <p:cNvPr id="819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F641778D-85D8-41EA-AFA4-EEF35C5C6CED}" type="slidenum">
              <a:rPr lang="en-US" smtClean="0"/>
              <a:pPr eaLnBrk="1" hangingPunct="1"/>
              <a:t>153</a:t>
            </a:fld>
            <a:endParaRPr lang="en-US" dirty="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7500" lnSpcReduction="20000"/>
          </a:bodyPr>
          <a:lstStyle/>
          <a:p>
            <a:pPr eaLnBrk="1" hangingPunct="1">
              <a:defRPr/>
            </a:pPr>
            <a:r>
              <a:rPr lang="en-US" dirty="0"/>
              <a:t>Embracing the unfamiliar is something you need to do and help your team learn.  It is easy to dismiss the unfamiliar, but that sends the wrong message to your team.  Model the behavior by using the </a:t>
            </a:r>
            <a:r>
              <a:rPr lang="en-US" b="1" cap="small" dirty="0"/>
              <a:t>LEAD</a:t>
            </a:r>
            <a:r>
              <a:rPr lang="en-US" dirty="0"/>
              <a:t> model.</a:t>
            </a:r>
          </a:p>
          <a:p>
            <a:pPr eaLnBrk="1" hangingPunct="1">
              <a:defRPr/>
            </a:pPr>
            <a:r>
              <a:rPr lang="en-US" b="1" cap="small" dirty="0"/>
              <a:t>LEAD</a:t>
            </a:r>
            <a:r>
              <a:rPr lang="en-US" dirty="0"/>
              <a:t> stands for the following behaviors:</a:t>
            </a:r>
          </a:p>
          <a:p>
            <a:pPr eaLnBrk="1" hangingPunct="1">
              <a:defRPr/>
            </a:pPr>
            <a:r>
              <a:rPr lang="en-US" b="1" dirty="0"/>
              <a:t>Look</a:t>
            </a:r>
            <a:r>
              <a:rPr lang="en-US" dirty="0"/>
              <a:t> </a:t>
            </a:r>
            <a:r>
              <a:rPr lang="en-US" b="1" dirty="0"/>
              <a:t>for unfamiliar</a:t>
            </a:r>
            <a:r>
              <a:rPr lang="en-US" cap="small" dirty="0"/>
              <a:t> </a:t>
            </a:r>
            <a:r>
              <a:rPr lang="en-US" b="1" dirty="0"/>
              <a:t>things in the workplace</a:t>
            </a:r>
            <a:r>
              <a:rPr lang="en-US" dirty="0"/>
              <a:t>.  Be on the lookout for new ideas, attitudes, trends, etc. in the workplace you can investigate and learn more on the topic.</a:t>
            </a:r>
          </a:p>
          <a:p>
            <a:pPr eaLnBrk="1" hangingPunct="1">
              <a:defRPr/>
            </a:pPr>
            <a:r>
              <a:rPr lang="en-US" b="1" dirty="0"/>
              <a:t>Engage</a:t>
            </a:r>
            <a:r>
              <a:rPr lang="en-US" dirty="0"/>
              <a:t> </a:t>
            </a:r>
            <a:r>
              <a:rPr lang="en-US" b="1" dirty="0"/>
              <a:t>it immediately.  </a:t>
            </a:r>
            <a:r>
              <a:rPr lang="en-US" dirty="0"/>
              <a:t>When you identify an unfamiliar concept or idea, embrace it immediately.  Ask questions about it and take notes.  </a:t>
            </a:r>
          </a:p>
          <a:p>
            <a:pPr eaLnBrk="1" hangingPunct="1">
              <a:defRPr/>
            </a:pPr>
            <a:r>
              <a:rPr lang="en-US" b="1" dirty="0"/>
              <a:t>Acquire</a:t>
            </a:r>
            <a:r>
              <a:rPr lang="en-US" dirty="0"/>
              <a:t> </a:t>
            </a:r>
            <a:r>
              <a:rPr lang="en-US" b="1" dirty="0"/>
              <a:t>more knowledge</a:t>
            </a:r>
            <a:r>
              <a:rPr lang="en-US" cap="small" dirty="0"/>
              <a:t> </a:t>
            </a:r>
            <a:r>
              <a:rPr lang="en-US" b="1" dirty="0"/>
              <a:t>on the topic.</a:t>
            </a:r>
            <a:r>
              <a:rPr lang="en-US" dirty="0"/>
              <a:t>  Research the topic and learn more about it.  Look for reasons why this is valuable and why one should adopt it.  </a:t>
            </a:r>
          </a:p>
          <a:p>
            <a:pPr eaLnBrk="1" hangingPunct="1">
              <a:defRPr/>
            </a:pPr>
            <a:r>
              <a:rPr lang="en-US" b="1" dirty="0"/>
              <a:t>Disseminate</a:t>
            </a:r>
            <a:r>
              <a:rPr lang="en-US" dirty="0"/>
              <a:t> </a:t>
            </a:r>
            <a:r>
              <a:rPr lang="en-US" b="1" dirty="0"/>
              <a:t>the knowledge to the rest of the team.  </a:t>
            </a:r>
            <a:r>
              <a:rPr lang="en-US" dirty="0"/>
              <a:t>Once you gather the information, share it with your team in your meetings.  Gain input on perspectives and tell them how this information helps you.  </a:t>
            </a:r>
          </a:p>
          <a:p>
            <a:pPr eaLnBrk="1" hangingPunct="1">
              <a:defRPr/>
            </a:pPr>
            <a:r>
              <a:rPr lang="en-US" dirty="0"/>
              <a:t>If you want to have your employees embrace the unfamiliar, you must lead the way with your own actions and behaviors.  Model the behavior you want them to adopt.  They will follow you if you do.</a:t>
            </a:r>
          </a:p>
          <a:p>
            <a:pPr eaLnBrk="1" hangingPunct="1">
              <a:defRPr/>
            </a:pPr>
            <a:endParaRPr lang="en-US" dirty="0"/>
          </a:p>
          <a:p>
            <a:pPr eaLnBrk="1" hangingPunct="1">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the steps to embracing the unfamiliar.</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Embracing the unfamiliar is easy when you LEAD, which stands for the following: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Look for unfamiliar things in the workplace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Engage it immediately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Acquire more knowledge on the topic</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Disseminate to the rest of the team</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LEAD handout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enough handouts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Introduce the topic</a:t>
            </a:r>
          </a:p>
          <a:p>
            <a:pPr marL="228600" lvl="0" indent="-228600">
              <a:buFont typeface="+mj-lt"/>
              <a:buAutoNum type="arabicPeriod"/>
            </a:pPr>
            <a:r>
              <a:rPr lang="en-US" sz="1200" kern="1200" dirty="0">
                <a:solidFill>
                  <a:schemeClr val="tx1"/>
                </a:solidFill>
                <a:effectLst/>
                <a:latin typeface="+mn-lt"/>
                <a:ea typeface="+mn-ea"/>
                <a:cs typeface="+mn-cs"/>
              </a:rPr>
              <a:t>Distribute the handouts</a:t>
            </a:r>
          </a:p>
          <a:p>
            <a:pPr marL="228600" lvl="0" indent="-228600">
              <a:buFont typeface="+mj-lt"/>
              <a:buAutoNum type="arabicPeriod"/>
            </a:pPr>
            <a:r>
              <a:rPr lang="en-US" sz="1200" kern="1200" dirty="0">
                <a:solidFill>
                  <a:schemeClr val="tx1"/>
                </a:solidFill>
                <a:effectLst/>
                <a:latin typeface="+mn-lt"/>
                <a:ea typeface="+mn-ea"/>
                <a:cs typeface="+mn-cs"/>
              </a:rPr>
              <a:t>Allow 3-5 minutes to complete</a:t>
            </a:r>
          </a:p>
          <a:p>
            <a:pPr marL="228600" lvl="0" indent="-228600">
              <a:buFont typeface="+mj-lt"/>
              <a:buAutoNum type="arabicPeriod"/>
            </a:pPr>
            <a:r>
              <a:rPr lang="en-US" sz="1200" kern="1200" dirty="0">
                <a:solidFill>
                  <a:schemeClr val="tx1"/>
                </a:solidFill>
                <a:effectLst/>
                <a:latin typeface="+mn-lt"/>
                <a:ea typeface="+mn-ea"/>
                <a:cs typeface="+mn-cs"/>
              </a:rPr>
              <a:t>Review talking points below</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questions do you have for me before we begin wrapping up the workshop?</a:t>
            </a:r>
          </a:p>
          <a:p>
            <a:r>
              <a:rPr lang="en-US" sz="1200" kern="1200" dirty="0">
                <a:solidFill>
                  <a:schemeClr val="tx1"/>
                </a:solidFill>
                <a:effectLst/>
                <a:latin typeface="+mn-lt"/>
                <a:ea typeface="+mn-ea"/>
                <a:cs typeface="+mn-cs"/>
              </a:rPr>
              <a:t>Will vary</a:t>
            </a:r>
          </a:p>
          <a:p>
            <a:pPr eaLnBrk="1" hangingPunct="1">
              <a:defRPr/>
            </a:pPr>
            <a:endParaRPr lang="en-US" dirty="0"/>
          </a:p>
        </p:txBody>
      </p:sp>
      <p:sp>
        <p:nvSpPr>
          <p:cNvPr id="829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7438028C-4521-476F-838D-6B6B1625E6A3}" type="slidenum">
              <a:rPr lang="en-US" smtClean="0"/>
              <a:pPr eaLnBrk="1" hangingPunct="1"/>
              <a:t>154</a:t>
            </a:fld>
            <a:endParaRPr lang="en-US" dirty="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Donald sat with Chris at lunch. Chris helped Donald with his technological skills, and in working together, the two had become friends; even though they were from different generations. Donald wanted to reciprocate the help so he asked him, “Hey, Chris. What’s the deal with you and Michelle? You seem to disappear whenever she comes around.”</a:t>
            </a:r>
          </a:p>
          <a:p>
            <a:r>
              <a:rPr lang="en-US" dirty="0"/>
              <a:t>Chris said, “She never has anything positive to say. It’s all negative. It makes me feel unappreciated.”</a:t>
            </a:r>
          </a:p>
          <a:p>
            <a:r>
              <a:rPr lang="en-US" dirty="0"/>
              <a:t>“Well, have you tried talking with her about it?”</a:t>
            </a:r>
          </a:p>
          <a:p>
            <a:r>
              <a:rPr lang="en-US" dirty="0"/>
              <a:t>Chris said, “No, I don’t want to make things worse. It’s better if I just avoid her.”</a:t>
            </a:r>
          </a:p>
          <a:p>
            <a:r>
              <a:rPr lang="en-US" dirty="0"/>
              <a:t>Donald said, “Sometimes face-to-face talks get a lot done. If you were going to talk to her, what would you want to say?”</a:t>
            </a:r>
          </a:p>
          <a:p>
            <a:r>
              <a:rPr lang="en-US" dirty="0"/>
              <a:t>Donald coached Chris and they role played the difficult conversation. Later that week, Chris let him know that he addressed things directly with Michelle and that it had helped.</a:t>
            </a:r>
          </a:p>
        </p:txBody>
      </p:sp>
      <p:sp>
        <p:nvSpPr>
          <p:cNvPr id="4" name="Slide Number Placeholder 3"/>
          <p:cNvSpPr>
            <a:spLocks noGrp="1"/>
          </p:cNvSpPr>
          <p:nvPr>
            <p:ph type="sldNum" sz="quarter" idx="10"/>
          </p:nvPr>
        </p:nvSpPr>
        <p:spPr/>
        <p:txBody>
          <a:bodyPr/>
          <a:lstStyle/>
          <a:p>
            <a:pPr>
              <a:defRPr/>
            </a:pPr>
            <a:fld id="{1659B2F6-2C50-449E-8FD7-7C207D9679E8}" type="slidenum">
              <a:rPr lang="en-US" smtClean="0"/>
              <a:pPr>
                <a:defRPr/>
              </a:pPr>
              <a:t>155</a:t>
            </a:fld>
            <a:endParaRPr lang="en-US" dirty="0"/>
          </a:p>
        </p:txBody>
      </p:sp>
    </p:spTree>
    <p:extLst>
      <p:ext uri="{BB962C8B-B14F-4D97-AF65-F5344CB8AC3E}">
        <p14:creationId xmlns:p14="http://schemas.microsoft.com/office/powerpoint/2010/main" val="234894279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Although this workshop is coming to a close, we hope that your journey to improve your Generation Gap skills is just beginning.  Please take a moment to review and update your action plan.  This will be a key tool to guide your progress in the days, weeks, months, and years to come.  We wish you the best of luck on the rest of your travels! </a:t>
            </a:r>
          </a:p>
        </p:txBody>
      </p:sp>
      <p:sp>
        <p:nvSpPr>
          <p:cNvPr id="4" name="Slide Number Placeholder 3"/>
          <p:cNvSpPr>
            <a:spLocks noGrp="1"/>
          </p:cNvSpPr>
          <p:nvPr>
            <p:ph type="sldNum" sz="quarter" idx="10"/>
          </p:nvPr>
        </p:nvSpPr>
        <p:spPr/>
        <p:txBody>
          <a:bodyPr/>
          <a:lstStyle/>
          <a:p>
            <a:pPr>
              <a:defRPr/>
            </a:pPr>
            <a:fld id="{1659B2F6-2C50-449E-8FD7-7C207D9679E8}" type="slidenum">
              <a:rPr lang="en-US" smtClean="0"/>
              <a:pPr>
                <a:defRPr/>
              </a:pPr>
              <a:t>166</a:t>
            </a:fld>
            <a:endParaRPr lang="en-US" dirty="0"/>
          </a:p>
        </p:txBody>
      </p:sp>
    </p:spTree>
    <p:extLst>
      <p:ext uri="{BB962C8B-B14F-4D97-AF65-F5344CB8AC3E}">
        <p14:creationId xmlns:p14="http://schemas.microsoft.com/office/powerpoint/2010/main" val="377063897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Marcus Tullius Cicero: What nobler employment, or more valuable to the state, than that of the man who instructs the rising generation.</a:t>
            </a:r>
          </a:p>
          <a:p>
            <a:r>
              <a:rPr lang="en-US" dirty="0"/>
              <a:t>•	F. Scott Fitzgerald: My idea is always to reach my generation.  The wise writer writes for the youth of his own generation, the critics of the next, and the schoolmasters of ever afterward.</a:t>
            </a:r>
          </a:p>
          <a:p>
            <a:r>
              <a:rPr lang="en-US" dirty="0"/>
              <a:t>•	Charles M. Schulz: If I were given the opportunity to present a gift to the next generation, it would be the ability for each individual to learn to laugh at himself.</a:t>
            </a:r>
          </a:p>
          <a:p>
            <a:endParaRPr lang="en-US" dirty="0"/>
          </a:p>
        </p:txBody>
      </p:sp>
      <p:sp>
        <p:nvSpPr>
          <p:cNvPr id="4" name="Slide Number Placeholder 3"/>
          <p:cNvSpPr>
            <a:spLocks noGrp="1"/>
          </p:cNvSpPr>
          <p:nvPr>
            <p:ph type="sldNum" sz="quarter" idx="10"/>
          </p:nvPr>
        </p:nvSpPr>
        <p:spPr/>
        <p:txBody>
          <a:bodyPr/>
          <a:lstStyle/>
          <a:p>
            <a:pPr>
              <a:defRPr/>
            </a:pPr>
            <a:fld id="{1659B2F6-2C50-449E-8FD7-7C207D9679E8}" type="slidenum">
              <a:rPr lang="en-US" smtClean="0"/>
              <a:pPr>
                <a:defRPr/>
              </a:pPr>
              <a:t>167</a:t>
            </a:fld>
            <a:endParaRPr lang="en-US" dirty="0"/>
          </a:p>
        </p:txBody>
      </p:sp>
    </p:spTree>
    <p:extLst>
      <p:ext uri="{BB962C8B-B14F-4D97-AF65-F5344CB8AC3E}">
        <p14:creationId xmlns:p14="http://schemas.microsoft.com/office/powerpoint/2010/main" val="289281255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168</a:t>
            </a:fld>
            <a:endParaRPr lang="en-US" dirty="0"/>
          </a:p>
        </p:txBody>
      </p:sp>
    </p:spTree>
    <p:extLst>
      <p:ext uri="{BB962C8B-B14F-4D97-AF65-F5344CB8AC3E}">
        <p14:creationId xmlns:p14="http://schemas.microsoft.com/office/powerpoint/2010/main" val="10536486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cap="all" dirty="0">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169</a:t>
            </a:fld>
            <a:endParaRPr lang="en-US" dirty="0"/>
          </a:p>
        </p:txBody>
      </p:sp>
    </p:spTree>
    <p:extLst>
      <p:ext uri="{BB962C8B-B14F-4D97-AF65-F5344CB8AC3E}">
        <p14:creationId xmlns:p14="http://schemas.microsoft.com/office/powerpoint/2010/main" val="49153248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170</a:t>
            </a:fld>
            <a:endParaRPr lang="en-CA" dirty="0"/>
          </a:p>
        </p:txBody>
      </p:sp>
    </p:spTree>
    <p:extLst>
      <p:ext uri="{BB962C8B-B14F-4D97-AF65-F5344CB8AC3E}">
        <p14:creationId xmlns:p14="http://schemas.microsoft.com/office/powerpoint/2010/main" val="185422445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171</a:t>
            </a:fld>
            <a:endParaRPr lang="en-US" dirty="0"/>
          </a:p>
        </p:txBody>
      </p:sp>
    </p:spTree>
    <p:extLst>
      <p:ext uri="{BB962C8B-B14F-4D97-AF65-F5344CB8AC3E}">
        <p14:creationId xmlns:p14="http://schemas.microsoft.com/office/powerpoint/2010/main" val="23560234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7</a:t>
            </a:fld>
            <a:endParaRPr lang="en-CA" dirty="0"/>
          </a:p>
        </p:txBody>
      </p:sp>
    </p:spTree>
    <p:extLst>
      <p:ext uri="{BB962C8B-B14F-4D97-AF65-F5344CB8AC3E}">
        <p14:creationId xmlns:p14="http://schemas.microsoft.com/office/powerpoint/2010/main" val="272808816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r>
              <a:rPr lang="en-US" b="1" dirty="0">
                <a:solidFill>
                  <a:srgbClr val="FF0000"/>
                </a:solidFill>
              </a:rPr>
              <a:t>FACILITATOR/PRODUCER NOTES: REQUEST </a:t>
            </a:r>
            <a:r>
              <a:rPr lang="en-US" b="0" dirty="0">
                <a:solidFill>
                  <a:srgbClr val="FF0000"/>
                </a:solidFill>
              </a:rPr>
              <a:t>#2: please capture information discussion points.</a:t>
            </a:r>
            <a:endParaRPr lang="en-US" sz="1200" b="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172</a:t>
            </a:fld>
            <a:endParaRPr lang="en-US" dirty="0"/>
          </a:p>
        </p:txBody>
      </p:sp>
    </p:spTree>
    <p:extLst>
      <p:ext uri="{BB962C8B-B14F-4D97-AF65-F5344CB8AC3E}">
        <p14:creationId xmlns:p14="http://schemas.microsoft.com/office/powerpoint/2010/main" val="392879060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173</a:t>
            </a:fld>
            <a:endParaRPr lang="en-CA" dirty="0"/>
          </a:p>
        </p:txBody>
      </p:sp>
    </p:spTree>
    <p:extLst>
      <p:ext uri="{BB962C8B-B14F-4D97-AF65-F5344CB8AC3E}">
        <p14:creationId xmlns:p14="http://schemas.microsoft.com/office/powerpoint/2010/main" val="42064743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(COURSE NAME)</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C5B85C93-2734-4362-A768-733DE038264B}" type="slidenum">
              <a:rPr lang="en-CA" smtClean="0"/>
              <a:pPr>
                <a:defRPr/>
              </a:pPr>
              <a:t>8</a:t>
            </a:fld>
            <a:endParaRPr lang="en-CA" dirty="0"/>
          </a:p>
        </p:txBody>
      </p:sp>
    </p:spTree>
    <p:extLst>
      <p:ext uri="{BB962C8B-B14F-4D97-AF65-F5344CB8AC3E}">
        <p14:creationId xmlns:p14="http://schemas.microsoft.com/office/powerpoint/2010/main" val="1320798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9</a:t>
            </a:fld>
            <a:endParaRPr lang="en-CA" dirty="0"/>
          </a:p>
        </p:txBody>
      </p:sp>
    </p:spTree>
    <p:extLst>
      <p:ext uri="{BB962C8B-B14F-4D97-AF65-F5344CB8AC3E}">
        <p14:creationId xmlns:p14="http://schemas.microsoft.com/office/powerpoint/2010/main" val="7704461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p:txBody>
      </p:sp>
      <p:sp>
        <p:nvSpPr>
          <p:cNvPr id="6" name="Rectangle 5"/>
          <p:cNvSpPr/>
          <p:nvPr userDrawn="1"/>
        </p:nvSpPr>
        <p:spPr>
          <a:xfrm>
            <a:off x="7391400" y="0"/>
            <a:ext cx="1752600" cy="6858000"/>
          </a:xfrm>
          <a:prstGeom prst="rect">
            <a:avLst/>
          </a:prstGeom>
          <a:gradFill>
            <a:gsLst>
              <a:gs pos="33000">
                <a:schemeClr val="bg1"/>
              </a:gs>
              <a:gs pos="75000">
                <a:schemeClr val="bg1">
                  <a:lumMod val="5000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en-CA" dirty="0"/>
          </a:p>
        </p:txBody>
      </p:sp>
      <p:sp>
        <p:nvSpPr>
          <p:cNvPr id="7" name="Text Placeholder 12"/>
          <p:cNvSpPr>
            <a:spLocks noGrp="1"/>
          </p:cNvSpPr>
          <p:nvPr>
            <p:ph type="body" sz="quarter" idx="11"/>
          </p:nvPr>
        </p:nvSpPr>
        <p:spPr>
          <a:xfrm>
            <a:off x="7400106" y="476671"/>
            <a:ext cx="1752600" cy="4104457"/>
          </a:xfrm>
          <a:noFill/>
          <a:ln>
            <a:noFill/>
          </a:ln>
        </p:spPr>
        <p:txBody>
          <a:bodyPr/>
          <a:lstStyle>
            <a:lvl1pPr marL="0" indent="0">
              <a:buNone/>
              <a:defRPr i="1" baseline="0">
                <a:solidFill>
                  <a:schemeClr val="tx1"/>
                </a:solidFill>
              </a:defRPr>
            </a:lvl1pPr>
          </a:lstStyle>
          <a:p>
            <a:pPr lvl="0"/>
            <a:r>
              <a:rPr lang="en-US" dirty="0"/>
              <a:t>Click to edit Master text styles</a:t>
            </a:r>
          </a:p>
        </p:txBody>
      </p:sp>
      <p:pic>
        <p:nvPicPr>
          <p:cNvPr id="8" name="Picture 7" descr="C:\Users\Darren\Desktop\New Photos\s00018.png"/>
          <p:cNvPicPr/>
          <p:nvPr userDrawn="1"/>
        </p:nvPicPr>
        <p:blipFill rotWithShape="1">
          <a:blip r:embed="rId2">
            <a:extLst>
              <a:ext uri="{28A0092B-C50C-407E-A947-70E740481C1C}">
                <a14:useLocalDpi xmlns:a14="http://schemas.microsoft.com/office/drawing/2010/main" val="0"/>
              </a:ext>
            </a:extLst>
          </a:blip>
          <a:srcRect l="5002" t="3931" r="7030" b="3503"/>
          <a:stretch/>
        </p:blipFill>
        <p:spPr bwMode="auto">
          <a:xfrm>
            <a:off x="6811861" y="4725144"/>
            <a:ext cx="2323751" cy="2097248"/>
          </a:xfrm>
          <a:prstGeom prst="rect">
            <a:avLst/>
          </a:prstGeom>
          <a:noFill/>
          <a:ln>
            <a:noFill/>
          </a:ln>
        </p:spPr>
      </p:pic>
    </p:spTree>
    <p:extLst>
      <p:ext uri="{BB962C8B-B14F-4D97-AF65-F5344CB8AC3E}">
        <p14:creationId xmlns:p14="http://schemas.microsoft.com/office/powerpoint/2010/main" val="15859390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 AIM section slide">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13A5CAD-41A7-4247-81DE-6CBA7BCF89A4}"/>
              </a:ext>
            </a:extLst>
          </p:cNvPr>
          <p:cNvGrpSpPr/>
          <p:nvPr userDrawn="1"/>
        </p:nvGrpSpPr>
        <p:grpSpPr>
          <a:xfrm>
            <a:off x="-324544" y="1268760"/>
            <a:ext cx="4574075" cy="2768666"/>
            <a:chOff x="-324544" y="2105971"/>
            <a:chExt cx="7095412" cy="4294818"/>
          </a:xfrm>
          <a:noFill/>
        </p:grpSpPr>
        <p:sp>
          <p:nvSpPr>
            <p:cNvPr id="8" name="Oval 26">
              <a:extLst>
                <a:ext uri="{FF2B5EF4-FFF2-40B4-BE49-F238E27FC236}">
                  <a16:creationId xmlns:a16="http://schemas.microsoft.com/office/drawing/2014/main" id="{ECEA73D3-5A8C-4F44-B62D-8F91884C4067}"/>
                </a:ext>
              </a:extLst>
            </p:cNvPr>
            <p:cNvSpPr/>
            <p:nvPr userDrawn="1"/>
          </p:nvSpPr>
          <p:spPr>
            <a:xfrm>
              <a:off x="-324544" y="2105971"/>
              <a:ext cx="4191815" cy="2898141"/>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26">
              <a:extLst>
                <a:ext uri="{FF2B5EF4-FFF2-40B4-BE49-F238E27FC236}">
                  <a16:creationId xmlns:a16="http://schemas.microsoft.com/office/drawing/2014/main" id="{13764D5A-7027-4382-A5D6-16DC440768DC}"/>
                </a:ext>
              </a:extLst>
            </p:cNvPr>
            <p:cNvSpPr/>
            <p:nvPr userDrawn="1"/>
          </p:nvSpPr>
          <p:spPr>
            <a:xfrm flipH="1">
              <a:off x="2393933" y="3374660"/>
              <a:ext cx="4376935" cy="3026129"/>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755576" y="3861048"/>
            <a:ext cx="7941568" cy="720080"/>
          </a:xfrm>
          <a:prstGeom prst="rect">
            <a:avLst/>
          </a:prstGeom>
        </p:spPr>
        <p:txBody>
          <a:bodyPr anchor="b"/>
          <a:lstStyle>
            <a:lvl1pPr algn="l">
              <a:defRPr sz="20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9" name="Rectangle 8">
            <a:extLst>
              <a:ext uri="{FF2B5EF4-FFF2-40B4-BE49-F238E27FC236}">
                <a16:creationId xmlns:a16="http://schemas.microsoft.com/office/drawing/2014/main" id="{18769ED0-EC4F-4863-8252-7D5F35ADF060}"/>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FF30B99-4D68-498D-81E6-BDFAF73E4D3F}"/>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C1E9F4E5-CF70-45FA-B077-9442CEBFFE56}"/>
              </a:ext>
            </a:extLst>
          </p:cNvPr>
          <p:cNvSpPr>
            <a:spLocks noGrp="1"/>
          </p:cNvSpPr>
          <p:nvPr>
            <p:ph type="body" sz="quarter" idx="10" hasCustomPrompt="1"/>
          </p:nvPr>
        </p:nvSpPr>
        <p:spPr>
          <a:xfrm>
            <a:off x="755650" y="4652963"/>
            <a:ext cx="7942263" cy="863600"/>
          </a:xfrm>
          <a:prstGeom prst="rect">
            <a:avLst/>
          </a:prstGeom>
        </p:spPr>
        <p:txBody>
          <a:bodyPr/>
          <a:lstStyle>
            <a:lvl1pPr marL="0" indent="0">
              <a:buNone/>
              <a:defRPr>
                <a:solidFill>
                  <a:srgbClr val="5A2854"/>
                </a:solidFill>
                <a:latin typeface="Arial" panose="020B0604020202020204" pitchFamily="34" charset="0"/>
                <a:cs typeface="Arial" panose="020B0604020202020204" pitchFamily="34" charset="0"/>
              </a:defRPr>
            </a:lvl1pPr>
          </a:lstStyle>
          <a:p>
            <a:pPr lvl="0"/>
            <a:r>
              <a:rPr lang="en-US" dirty="0"/>
              <a:t>EDIT MASTER TEXT STYLE</a:t>
            </a:r>
          </a:p>
        </p:txBody>
      </p:sp>
      <p:sp>
        <p:nvSpPr>
          <p:cNvPr id="12" name="TextBox 11">
            <a:extLst>
              <a:ext uri="{FF2B5EF4-FFF2-40B4-BE49-F238E27FC236}">
                <a16:creationId xmlns:a16="http://schemas.microsoft.com/office/drawing/2014/main" id="{4F69AEC2-2AFF-4914-BFC6-90E5AAF1A078}"/>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Tree>
    <p:extLst>
      <p:ext uri="{BB962C8B-B14F-4D97-AF65-F5344CB8AC3E}">
        <p14:creationId xmlns:p14="http://schemas.microsoft.com/office/powerpoint/2010/main" val="28760514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 AIM section slide_CUSTOM-HDR">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13A5CAD-41A7-4247-81DE-6CBA7BCF89A4}"/>
              </a:ext>
            </a:extLst>
          </p:cNvPr>
          <p:cNvGrpSpPr/>
          <p:nvPr userDrawn="1"/>
        </p:nvGrpSpPr>
        <p:grpSpPr>
          <a:xfrm>
            <a:off x="-324544" y="1268760"/>
            <a:ext cx="4574075" cy="2768666"/>
            <a:chOff x="-324544" y="2105971"/>
            <a:chExt cx="7095412" cy="4294818"/>
          </a:xfrm>
          <a:noFill/>
        </p:grpSpPr>
        <p:sp>
          <p:nvSpPr>
            <p:cNvPr id="8" name="Oval 26">
              <a:extLst>
                <a:ext uri="{FF2B5EF4-FFF2-40B4-BE49-F238E27FC236}">
                  <a16:creationId xmlns:a16="http://schemas.microsoft.com/office/drawing/2014/main" id="{ECEA73D3-5A8C-4F44-B62D-8F91884C4067}"/>
                </a:ext>
              </a:extLst>
            </p:cNvPr>
            <p:cNvSpPr/>
            <p:nvPr userDrawn="1"/>
          </p:nvSpPr>
          <p:spPr>
            <a:xfrm>
              <a:off x="-324544" y="2105971"/>
              <a:ext cx="4191815" cy="2898141"/>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26">
              <a:extLst>
                <a:ext uri="{FF2B5EF4-FFF2-40B4-BE49-F238E27FC236}">
                  <a16:creationId xmlns:a16="http://schemas.microsoft.com/office/drawing/2014/main" id="{13764D5A-7027-4382-A5D6-16DC440768DC}"/>
                </a:ext>
              </a:extLst>
            </p:cNvPr>
            <p:cNvSpPr/>
            <p:nvPr userDrawn="1"/>
          </p:nvSpPr>
          <p:spPr>
            <a:xfrm flipH="1">
              <a:off x="2393933" y="3374660"/>
              <a:ext cx="4376935" cy="3026129"/>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755576" y="3861048"/>
            <a:ext cx="7941568" cy="720080"/>
          </a:xfrm>
          <a:prstGeom prst="rect">
            <a:avLst/>
          </a:prstGeom>
        </p:spPr>
        <p:txBody>
          <a:bodyPr anchor="b"/>
          <a:lstStyle>
            <a:lvl1pPr algn="l">
              <a:defRPr sz="20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9" name="Rectangle 8">
            <a:extLst>
              <a:ext uri="{FF2B5EF4-FFF2-40B4-BE49-F238E27FC236}">
                <a16:creationId xmlns:a16="http://schemas.microsoft.com/office/drawing/2014/main" id="{18769ED0-EC4F-4863-8252-7D5F35ADF060}"/>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FF30B99-4D68-498D-81E6-BDFAF73E4D3F}"/>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C1E9F4E5-CF70-45FA-B077-9442CEBFFE56}"/>
              </a:ext>
            </a:extLst>
          </p:cNvPr>
          <p:cNvSpPr>
            <a:spLocks noGrp="1"/>
          </p:cNvSpPr>
          <p:nvPr>
            <p:ph type="body" sz="quarter" idx="10" hasCustomPrompt="1"/>
          </p:nvPr>
        </p:nvSpPr>
        <p:spPr>
          <a:xfrm>
            <a:off x="755650" y="4652963"/>
            <a:ext cx="7942263" cy="863600"/>
          </a:xfrm>
          <a:prstGeom prst="rect">
            <a:avLst/>
          </a:prstGeom>
        </p:spPr>
        <p:txBody>
          <a:bodyPr/>
          <a:lstStyle>
            <a:lvl1pPr marL="0" indent="0">
              <a:buNone/>
              <a:defRPr>
                <a:solidFill>
                  <a:srgbClr val="5A2854"/>
                </a:solidFill>
                <a:latin typeface="Arial" panose="020B0604020202020204" pitchFamily="34" charset="0"/>
                <a:cs typeface="Arial" panose="020B0604020202020204" pitchFamily="34" charset="0"/>
              </a:defRPr>
            </a:lvl1pPr>
          </a:lstStyle>
          <a:p>
            <a:pPr lvl="0"/>
            <a:r>
              <a:rPr lang="en-US" dirty="0"/>
              <a:t>EDIT MASTER TEXT STYLE</a:t>
            </a:r>
          </a:p>
        </p:txBody>
      </p:sp>
      <p:sp>
        <p:nvSpPr>
          <p:cNvPr id="12" name="TextBox 11">
            <a:extLst>
              <a:ext uri="{FF2B5EF4-FFF2-40B4-BE49-F238E27FC236}">
                <a16:creationId xmlns:a16="http://schemas.microsoft.com/office/drawing/2014/main" id="{4F69AEC2-2AFF-4914-BFC6-90E5AAF1A078}"/>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
        <p:nvSpPr>
          <p:cNvPr id="4" name="Text Placeholder 3">
            <a:extLst>
              <a:ext uri="{FF2B5EF4-FFF2-40B4-BE49-F238E27FC236}">
                <a16:creationId xmlns:a16="http://schemas.microsoft.com/office/drawing/2014/main" id="{0B6FF06A-E24D-4F83-9455-4C59BC96588C}"/>
              </a:ext>
            </a:extLst>
          </p:cNvPr>
          <p:cNvSpPr>
            <a:spLocks noGrp="1"/>
          </p:cNvSpPr>
          <p:nvPr>
            <p:ph type="body" sz="quarter" idx="11"/>
          </p:nvPr>
        </p:nvSpPr>
        <p:spPr>
          <a:xfrm>
            <a:off x="9677400" y="3733800"/>
            <a:ext cx="3657600" cy="2590800"/>
          </a:xfrm>
        </p:spPr>
        <p:txBody>
          <a:bodyPr/>
          <a:lstStyle>
            <a:lvl1pPr>
              <a:defRPr sz="18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911760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Style AIM Basic_CUSTOM-GF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A3092B0-8F24-470D-AE63-99F3261C3D2D}"/>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
        <p:nvSpPr>
          <p:cNvPr id="10" name="Content Placeholder 3">
            <a:extLst>
              <a:ext uri="{FF2B5EF4-FFF2-40B4-BE49-F238E27FC236}">
                <a16:creationId xmlns:a16="http://schemas.microsoft.com/office/drawing/2014/main" id="{836BCF92-E315-4765-8534-ECE021097009}"/>
              </a:ext>
            </a:extLst>
          </p:cNvPr>
          <p:cNvSpPr>
            <a:spLocks noGrp="1"/>
          </p:cNvSpPr>
          <p:nvPr>
            <p:ph sz="quarter" idx="11" hasCustomPrompt="1"/>
          </p:nvPr>
        </p:nvSpPr>
        <p:spPr>
          <a:xfrm>
            <a:off x="179512" y="702668"/>
            <a:ext cx="8784976" cy="288032"/>
          </a:xfrm>
          <a:prstGeom prst="rect">
            <a:avLst/>
          </a:prstGeom>
        </p:spPr>
        <p:txBody>
          <a:bodyPr/>
          <a:lstStyle>
            <a:lvl1pPr marL="0" indent="0">
              <a:buNone/>
              <a:defRPr sz="1400" b="0">
                <a:solidFill>
                  <a:srgbClr val="7F7F7F"/>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12" name="Title 1">
            <a:extLst>
              <a:ext uri="{FF2B5EF4-FFF2-40B4-BE49-F238E27FC236}">
                <a16:creationId xmlns:a16="http://schemas.microsoft.com/office/drawing/2014/main" id="{D570B55A-8DA1-4A5C-BBB0-89D5F2F3A8ED}"/>
              </a:ext>
            </a:extLst>
          </p:cNvPr>
          <p:cNvSpPr>
            <a:spLocks noGrp="1"/>
          </p:cNvSpPr>
          <p:nvPr>
            <p:ph type="title"/>
          </p:nvPr>
        </p:nvSpPr>
        <p:spPr>
          <a:xfrm>
            <a:off x="179512" y="202331"/>
            <a:ext cx="8784976" cy="392067"/>
          </a:xfrm>
          <a:prstGeom prst="rect">
            <a:avLst/>
          </a:prstGeom>
        </p:spPr>
        <p:txBody>
          <a:bodyPr anchor="t"/>
          <a:lstStyle>
            <a:lvl1pPr algn="l">
              <a:defRPr sz="2000" b="1">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7804672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lin ang="135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p:txBody>
      </p:sp>
    </p:spTree>
    <p:extLst>
      <p:ext uri="{BB962C8B-B14F-4D97-AF65-F5344CB8AC3E}">
        <p14:creationId xmlns:p14="http://schemas.microsoft.com/office/powerpoint/2010/main" val="5330128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26791" y="69269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07014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257524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1104900" y="1514196"/>
            <a:ext cx="6934200" cy="4876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301959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Text Placeholder 3"/>
          <p:cNvSpPr>
            <a:spLocks noGrp="1"/>
          </p:cNvSpPr>
          <p:nvPr>
            <p:ph type="body" sz="quarter" idx="10"/>
          </p:nvPr>
        </p:nvSpPr>
        <p:spPr>
          <a:xfrm>
            <a:off x="1676187" y="3733800"/>
            <a:ext cx="5791200" cy="1752600"/>
          </a:xfrm>
        </p:spPr>
        <p:txBody>
          <a:bodyPr/>
          <a:lstStyle>
            <a:lvl1pPr marL="0" indent="0" algn="ctr">
              <a:buNone/>
              <a:defRPr sz="1800" i="1">
                <a:latin typeface="Calibri" panose="020F0502020204030204" pitchFamily="34" charset="0"/>
                <a:cs typeface="Calibri" panose="020F0502020204030204" pitchFamily="34" charset="0"/>
              </a:defRPr>
            </a:lvl1pPr>
            <a:lvl2pPr marL="457200" indent="0" algn="ctr">
              <a:buNone/>
              <a:defRPr sz="1800" b="1" i="1">
                <a:latin typeface="Calibri" panose="020F0502020204030204" pitchFamily="34" charset="0"/>
                <a:cs typeface="Calibri" panose="020F0502020204030204" pitchFamily="34" charset="0"/>
              </a:defRPr>
            </a:lvl2pPr>
            <a:lvl3pPr marL="914400" indent="0" algn="ctr">
              <a:buFont typeface="Arial" panose="020B0604020202020204" pitchFamily="34" charset="0"/>
              <a:buNone/>
              <a:defRPr sz="1800">
                <a:latin typeface="Calibri" panose="020F0502020204030204" pitchFamily="34" charset="0"/>
                <a:cs typeface="Calibri" panose="020F0502020204030204" pitchFamily="34" charset="0"/>
              </a:defRPr>
            </a:lvl3pPr>
            <a:lvl4pPr marL="1371600" indent="0" algn="ctr">
              <a:buFont typeface="Arial" panose="020B0604020202020204" pitchFamily="34" charset="0"/>
              <a:buNone/>
              <a:defRPr sz="1800"/>
            </a:lvl4pPr>
            <a:lvl5pPr marL="1828800" indent="0" algn="ctr">
              <a:buFont typeface="Arial" panose="020B0604020202020204" pitchFamily="34" charset="0"/>
              <a:buNone/>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06584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966324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First Slide AIM Basic">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14804053-88D6-436C-A5EE-D66C0DE90747}"/>
              </a:ext>
            </a:extLst>
          </p:cNvPr>
          <p:cNvSpPr>
            <a:spLocks noGrp="1"/>
          </p:cNvSpPr>
          <p:nvPr>
            <p:ph type="title"/>
          </p:nvPr>
        </p:nvSpPr>
        <p:spPr>
          <a:xfrm>
            <a:off x="179512" y="692696"/>
            <a:ext cx="8784976" cy="288032"/>
          </a:xfrm>
          <a:prstGeom prst="rect">
            <a:avLst/>
          </a:prstGeom>
        </p:spPr>
        <p:txBody>
          <a:bodyPr anchor="t"/>
          <a:lstStyle>
            <a:lvl1pPr algn="l">
              <a:defRPr sz="14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7" name="Content Placeholder 3">
            <a:extLst>
              <a:ext uri="{FF2B5EF4-FFF2-40B4-BE49-F238E27FC236}">
                <a16:creationId xmlns:a16="http://schemas.microsoft.com/office/drawing/2014/main" id="{1B57831F-5425-4492-B5BE-25D4842185CA}"/>
              </a:ext>
            </a:extLst>
          </p:cNvPr>
          <p:cNvSpPr>
            <a:spLocks noGrp="1"/>
          </p:cNvSpPr>
          <p:nvPr>
            <p:ph sz="quarter" idx="10" hasCustomPrompt="1"/>
          </p:nvPr>
        </p:nvSpPr>
        <p:spPr>
          <a:xfrm>
            <a:off x="179512" y="188640"/>
            <a:ext cx="8784976" cy="405759"/>
          </a:xfrm>
          <a:prstGeom prst="rect">
            <a:avLst/>
          </a:prstGeom>
        </p:spPr>
        <p:txBody>
          <a:bodyPr/>
          <a:lstStyle>
            <a:lvl1pPr marL="0" indent="0">
              <a:buNone/>
              <a:defRPr sz="2000"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10" name="TextBox 9">
            <a:extLst>
              <a:ext uri="{FF2B5EF4-FFF2-40B4-BE49-F238E27FC236}">
                <a16:creationId xmlns:a16="http://schemas.microsoft.com/office/drawing/2014/main" id="{D19A5886-A09D-499A-9D74-BD03D3715021}"/>
              </a:ext>
            </a:extLst>
          </p:cNvPr>
          <p:cNvSpPr txBox="1"/>
          <p:nvPr userDrawn="1"/>
        </p:nvSpPr>
        <p:spPr>
          <a:xfrm>
            <a:off x="5076056" y="6597352"/>
            <a:ext cx="3940375"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     |     www.aim2train.com</a:t>
            </a:r>
          </a:p>
        </p:txBody>
      </p:sp>
    </p:spTree>
    <p:extLst>
      <p:ext uri="{BB962C8B-B14F-4D97-AF65-F5344CB8AC3E}">
        <p14:creationId xmlns:p14="http://schemas.microsoft.com/office/powerpoint/2010/main" val="25501983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Second Slide_Intro">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A0772A7-1B00-489A-B853-5357FC25FD71}"/>
              </a:ext>
            </a:extLst>
          </p:cNvPr>
          <p:cNvSpPr/>
          <p:nvPr userDrawn="1"/>
        </p:nvSpPr>
        <p:spPr>
          <a:xfrm>
            <a:off x="0" y="-27384"/>
            <a:ext cx="9144000" cy="4368120"/>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dirty="0"/>
          </a:p>
        </p:txBody>
      </p:sp>
      <p:pic>
        <p:nvPicPr>
          <p:cNvPr id="36" name="Picture 35">
            <a:extLst>
              <a:ext uri="{FF2B5EF4-FFF2-40B4-BE49-F238E27FC236}">
                <a16:creationId xmlns:a16="http://schemas.microsoft.com/office/drawing/2014/main" id="{97841E1B-8191-4FDD-819E-D8CDF661DF4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92280" y="5517232"/>
            <a:ext cx="1924151" cy="938025"/>
          </a:xfrm>
          <a:prstGeom prst="rect">
            <a:avLst/>
          </a:prstGeom>
        </p:spPr>
      </p:pic>
      <p:sp>
        <p:nvSpPr>
          <p:cNvPr id="37" name="Rectangle 36">
            <a:extLst>
              <a:ext uri="{FF2B5EF4-FFF2-40B4-BE49-F238E27FC236}">
                <a16:creationId xmlns:a16="http://schemas.microsoft.com/office/drawing/2014/main" id="{3BF09324-533F-487E-BA0B-4350DB30FCA2}"/>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a:extLst>
              <a:ext uri="{FF2B5EF4-FFF2-40B4-BE49-F238E27FC236}">
                <a16:creationId xmlns:a16="http://schemas.microsoft.com/office/drawing/2014/main" id="{B2FC6B14-4A6D-48CF-83D1-C366CDF763DA}"/>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5080626F-948F-4E07-A5A2-FA07BDDB8ED4}"/>
              </a:ext>
            </a:extLst>
          </p:cNvPr>
          <p:cNvGrpSpPr/>
          <p:nvPr userDrawn="1"/>
        </p:nvGrpSpPr>
        <p:grpSpPr>
          <a:xfrm>
            <a:off x="-1332656" y="-339274"/>
            <a:ext cx="5472608" cy="5472608"/>
            <a:chOff x="-1452814" y="-339274"/>
            <a:chExt cx="5472608" cy="5472608"/>
          </a:xfrm>
        </p:grpSpPr>
        <p:sp>
          <p:nvSpPr>
            <p:cNvPr id="6" name="Freeform: Shape 5">
              <a:extLst>
                <a:ext uri="{FF2B5EF4-FFF2-40B4-BE49-F238E27FC236}">
                  <a16:creationId xmlns:a16="http://schemas.microsoft.com/office/drawing/2014/main" id="{3C51ECD1-0A1E-42CA-80BA-0F4BC2F9DC75}"/>
                </a:ext>
              </a:extLst>
            </p:cNvPr>
            <p:cNvSpPr/>
            <p:nvPr userDrawn="1"/>
          </p:nvSpPr>
          <p:spPr>
            <a:xfrm>
              <a:off x="-254000" y="1833880"/>
              <a:ext cx="939800" cy="1772920"/>
            </a:xfrm>
            <a:custGeom>
              <a:avLst/>
              <a:gdLst>
                <a:gd name="connsiteX0" fmla="*/ 228600 w 939800"/>
                <a:gd name="connsiteY0" fmla="*/ 10160 h 1772920"/>
                <a:gd name="connsiteX1" fmla="*/ 482600 w 939800"/>
                <a:gd name="connsiteY1" fmla="*/ 101600 h 1772920"/>
                <a:gd name="connsiteX2" fmla="*/ 513080 w 939800"/>
                <a:gd name="connsiteY2" fmla="*/ 152400 h 1772920"/>
                <a:gd name="connsiteX3" fmla="*/ 447040 w 939800"/>
                <a:gd name="connsiteY3" fmla="*/ 314960 h 1772920"/>
                <a:gd name="connsiteX4" fmla="*/ 558800 w 939800"/>
                <a:gd name="connsiteY4" fmla="*/ 416560 h 1772920"/>
                <a:gd name="connsiteX5" fmla="*/ 604520 w 939800"/>
                <a:gd name="connsiteY5" fmla="*/ 441960 h 1772920"/>
                <a:gd name="connsiteX6" fmla="*/ 741680 w 939800"/>
                <a:gd name="connsiteY6" fmla="*/ 375920 h 1772920"/>
                <a:gd name="connsiteX7" fmla="*/ 802640 w 939800"/>
                <a:gd name="connsiteY7" fmla="*/ 396240 h 1772920"/>
                <a:gd name="connsiteX8" fmla="*/ 878840 w 939800"/>
                <a:gd name="connsiteY8" fmla="*/ 518160 h 1772920"/>
                <a:gd name="connsiteX9" fmla="*/ 919480 w 939800"/>
                <a:gd name="connsiteY9" fmla="*/ 675640 h 1772920"/>
                <a:gd name="connsiteX10" fmla="*/ 787400 w 939800"/>
                <a:gd name="connsiteY10" fmla="*/ 762000 h 1772920"/>
                <a:gd name="connsiteX11" fmla="*/ 751840 w 939800"/>
                <a:gd name="connsiteY11" fmla="*/ 787400 h 1772920"/>
                <a:gd name="connsiteX12" fmla="*/ 762000 w 939800"/>
                <a:gd name="connsiteY12" fmla="*/ 924560 h 1772920"/>
                <a:gd name="connsiteX13" fmla="*/ 756920 w 939800"/>
                <a:gd name="connsiteY13" fmla="*/ 965200 h 1772920"/>
                <a:gd name="connsiteX14" fmla="*/ 909320 w 939800"/>
                <a:gd name="connsiteY14" fmla="*/ 1010920 h 1772920"/>
                <a:gd name="connsiteX15" fmla="*/ 939800 w 939800"/>
                <a:gd name="connsiteY15" fmla="*/ 1107440 h 1772920"/>
                <a:gd name="connsiteX16" fmla="*/ 853440 w 939800"/>
                <a:gd name="connsiteY16" fmla="*/ 1330960 h 1772920"/>
                <a:gd name="connsiteX17" fmla="*/ 802640 w 939800"/>
                <a:gd name="connsiteY17" fmla="*/ 1366520 h 1772920"/>
                <a:gd name="connsiteX18" fmla="*/ 635000 w 939800"/>
                <a:gd name="connsiteY18" fmla="*/ 1315720 h 1772920"/>
                <a:gd name="connsiteX19" fmla="*/ 508000 w 939800"/>
                <a:gd name="connsiteY19" fmla="*/ 1447800 h 1772920"/>
                <a:gd name="connsiteX20" fmla="*/ 563880 w 939800"/>
                <a:gd name="connsiteY20" fmla="*/ 1610360 h 1772920"/>
                <a:gd name="connsiteX21" fmla="*/ 487680 w 939800"/>
                <a:gd name="connsiteY21" fmla="*/ 1696720 h 1772920"/>
                <a:gd name="connsiteX22" fmla="*/ 299720 w 939800"/>
                <a:gd name="connsiteY22" fmla="*/ 1772920 h 1772920"/>
                <a:gd name="connsiteX23" fmla="*/ 203200 w 939800"/>
                <a:gd name="connsiteY23" fmla="*/ 1696720 h 1772920"/>
                <a:gd name="connsiteX24" fmla="*/ 172720 w 939800"/>
                <a:gd name="connsiteY24" fmla="*/ 1590040 h 1772920"/>
                <a:gd name="connsiteX25" fmla="*/ 0 w 939800"/>
                <a:gd name="connsiteY25" fmla="*/ 1615440 h 1772920"/>
                <a:gd name="connsiteX26" fmla="*/ 25400 w 939800"/>
                <a:gd name="connsiteY26" fmla="*/ 193040 h 1772920"/>
                <a:gd name="connsiteX27" fmla="*/ 121920 w 939800"/>
                <a:gd name="connsiteY27" fmla="*/ 177800 h 1772920"/>
                <a:gd name="connsiteX28" fmla="*/ 152400 w 939800"/>
                <a:gd name="connsiteY28" fmla="*/ 71120 h 1772920"/>
                <a:gd name="connsiteX29" fmla="*/ 177800 w 939800"/>
                <a:gd name="connsiteY29" fmla="*/ 0 h 1772920"/>
                <a:gd name="connsiteX30" fmla="*/ 228600 w 939800"/>
                <a:gd name="connsiteY30" fmla="*/ 10160 h 1772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39800" h="1772920">
                  <a:moveTo>
                    <a:pt x="228600" y="10160"/>
                  </a:moveTo>
                  <a:lnTo>
                    <a:pt x="482600" y="101600"/>
                  </a:lnTo>
                  <a:lnTo>
                    <a:pt x="513080" y="152400"/>
                  </a:lnTo>
                  <a:lnTo>
                    <a:pt x="447040" y="314960"/>
                  </a:lnTo>
                  <a:lnTo>
                    <a:pt x="558800" y="416560"/>
                  </a:lnTo>
                  <a:lnTo>
                    <a:pt x="604520" y="441960"/>
                  </a:lnTo>
                  <a:lnTo>
                    <a:pt x="741680" y="375920"/>
                  </a:lnTo>
                  <a:lnTo>
                    <a:pt x="802640" y="396240"/>
                  </a:lnTo>
                  <a:lnTo>
                    <a:pt x="878840" y="518160"/>
                  </a:lnTo>
                  <a:lnTo>
                    <a:pt x="919480" y="675640"/>
                  </a:lnTo>
                  <a:lnTo>
                    <a:pt x="787400" y="762000"/>
                  </a:lnTo>
                  <a:lnTo>
                    <a:pt x="751840" y="787400"/>
                  </a:lnTo>
                  <a:lnTo>
                    <a:pt x="762000" y="924560"/>
                  </a:lnTo>
                  <a:lnTo>
                    <a:pt x="756920" y="965200"/>
                  </a:lnTo>
                  <a:lnTo>
                    <a:pt x="909320" y="1010920"/>
                  </a:lnTo>
                  <a:lnTo>
                    <a:pt x="939800" y="1107440"/>
                  </a:lnTo>
                  <a:lnTo>
                    <a:pt x="853440" y="1330960"/>
                  </a:lnTo>
                  <a:lnTo>
                    <a:pt x="802640" y="1366520"/>
                  </a:lnTo>
                  <a:lnTo>
                    <a:pt x="635000" y="1315720"/>
                  </a:lnTo>
                  <a:lnTo>
                    <a:pt x="508000" y="1447800"/>
                  </a:lnTo>
                  <a:lnTo>
                    <a:pt x="563880" y="1610360"/>
                  </a:lnTo>
                  <a:lnTo>
                    <a:pt x="487680" y="1696720"/>
                  </a:lnTo>
                  <a:lnTo>
                    <a:pt x="299720" y="1772920"/>
                  </a:lnTo>
                  <a:lnTo>
                    <a:pt x="203200" y="1696720"/>
                  </a:lnTo>
                  <a:lnTo>
                    <a:pt x="172720" y="1590040"/>
                  </a:lnTo>
                  <a:lnTo>
                    <a:pt x="0" y="1615440"/>
                  </a:lnTo>
                  <a:lnTo>
                    <a:pt x="25400" y="193040"/>
                  </a:lnTo>
                  <a:lnTo>
                    <a:pt x="121920" y="177800"/>
                  </a:lnTo>
                  <a:lnTo>
                    <a:pt x="152400" y="71120"/>
                  </a:lnTo>
                  <a:lnTo>
                    <a:pt x="177800" y="0"/>
                  </a:lnTo>
                  <a:lnTo>
                    <a:pt x="228600" y="1016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8F1E01F5-CDCF-4610-990E-A8CD60ADFB2D}"/>
                </a:ext>
              </a:extLst>
            </p:cNvPr>
            <p:cNvSpPr/>
            <p:nvPr userDrawn="1"/>
          </p:nvSpPr>
          <p:spPr>
            <a:xfrm>
              <a:off x="-577420" y="2364030"/>
              <a:ext cx="756932" cy="737318"/>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Shape 4">
              <a:extLst>
                <a:ext uri="{FF2B5EF4-FFF2-40B4-BE49-F238E27FC236}">
                  <a16:creationId xmlns:a16="http://schemas.microsoft.com/office/drawing/2014/main" id="{9F00A568-C945-4D2F-979A-907D70DB30B2}"/>
                </a:ext>
              </a:extLst>
            </p:cNvPr>
            <p:cNvSpPr/>
            <p:nvPr userDrawn="1"/>
          </p:nvSpPr>
          <p:spPr>
            <a:xfrm>
              <a:off x="482600" y="3098800"/>
              <a:ext cx="1498600" cy="1508760"/>
            </a:xfrm>
            <a:custGeom>
              <a:avLst/>
              <a:gdLst>
                <a:gd name="connsiteX0" fmla="*/ 325120 w 1498600"/>
                <a:gd name="connsiteY0" fmla="*/ 127000 h 1508760"/>
                <a:gd name="connsiteX1" fmla="*/ 548640 w 1498600"/>
                <a:gd name="connsiteY1" fmla="*/ 10160 h 1508760"/>
                <a:gd name="connsiteX2" fmla="*/ 655320 w 1498600"/>
                <a:gd name="connsiteY2" fmla="*/ 162560 h 1508760"/>
                <a:gd name="connsiteX3" fmla="*/ 782320 w 1498600"/>
                <a:gd name="connsiteY3" fmla="*/ 152400 h 1508760"/>
                <a:gd name="connsiteX4" fmla="*/ 843280 w 1498600"/>
                <a:gd name="connsiteY4" fmla="*/ 106680 h 1508760"/>
                <a:gd name="connsiteX5" fmla="*/ 889000 w 1498600"/>
                <a:gd name="connsiteY5" fmla="*/ 0 h 1508760"/>
                <a:gd name="connsiteX6" fmla="*/ 1132840 w 1498600"/>
                <a:gd name="connsiteY6" fmla="*/ 91440 h 1508760"/>
                <a:gd name="connsiteX7" fmla="*/ 1097280 w 1498600"/>
                <a:gd name="connsiteY7" fmla="*/ 264160 h 1508760"/>
                <a:gd name="connsiteX8" fmla="*/ 1209040 w 1498600"/>
                <a:gd name="connsiteY8" fmla="*/ 355600 h 1508760"/>
                <a:gd name="connsiteX9" fmla="*/ 1361440 w 1498600"/>
                <a:gd name="connsiteY9" fmla="*/ 304800 h 1508760"/>
                <a:gd name="connsiteX10" fmla="*/ 1493520 w 1498600"/>
                <a:gd name="connsiteY10" fmla="*/ 543560 h 1508760"/>
                <a:gd name="connsiteX11" fmla="*/ 1346200 w 1498600"/>
                <a:gd name="connsiteY11" fmla="*/ 645160 h 1508760"/>
                <a:gd name="connsiteX12" fmla="*/ 1351280 w 1498600"/>
                <a:gd name="connsiteY12" fmla="*/ 802640 h 1508760"/>
                <a:gd name="connsiteX13" fmla="*/ 1498600 w 1498600"/>
                <a:gd name="connsiteY13" fmla="*/ 868680 h 1508760"/>
                <a:gd name="connsiteX14" fmla="*/ 1447800 w 1498600"/>
                <a:gd name="connsiteY14" fmla="*/ 1046480 h 1508760"/>
                <a:gd name="connsiteX15" fmla="*/ 1402080 w 1498600"/>
                <a:gd name="connsiteY15" fmla="*/ 1132840 h 1508760"/>
                <a:gd name="connsiteX16" fmla="*/ 1249680 w 1498600"/>
                <a:gd name="connsiteY16" fmla="*/ 1102360 h 1508760"/>
                <a:gd name="connsiteX17" fmla="*/ 1158240 w 1498600"/>
                <a:gd name="connsiteY17" fmla="*/ 1198880 h 1508760"/>
                <a:gd name="connsiteX18" fmla="*/ 1209040 w 1498600"/>
                <a:gd name="connsiteY18" fmla="*/ 1346200 h 1508760"/>
                <a:gd name="connsiteX19" fmla="*/ 1143000 w 1498600"/>
                <a:gd name="connsiteY19" fmla="*/ 1422400 h 1508760"/>
                <a:gd name="connsiteX20" fmla="*/ 1016000 w 1498600"/>
                <a:gd name="connsiteY20" fmla="*/ 1488440 h 1508760"/>
                <a:gd name="connsiteX21" fmla="*/ 944880 w 1498600"/>
                <a:gd name="connsiteY21" fmla="*/ 1483360 h 1508760"/>
                <a:gd name="connsiteX22" fmla="*/ 853440 w 1498600"/>
                <a:gd name="connsiteY22" fmla="*/ 1336040 h 1508760"/>
                <a:gd name="connsiteX23" fmla="*/ 711200 w 1498600"/>
                <a:gd name="connsiteY23" fmla="*/ 1346200 h 1508760"/>
                <a:gd name="connsiteX24" fmla="*/ 660400 w 1498600"/>
                <a:gd name="connsiteY24" fmla="*/ 1457960 h 1508760"/>
                <a:gd name="connsiteX25" fmla="*/ 614680 w 1498600"/>
                <a:gd name="connsiteY25" fmla="*/ 1508760 h 1508760"/>
                <a:gd name="connsiteX26" fmla="*/ 375920 w 1498600"/>
                <a:gd name="connsiteY26" fmla="*/ 1412240 h 1508760"/>
                <a:gd name="connsiteX27" fmla="*/ 406400 w 1498600"/>
                <a:gd name="connsiteY27" fmla="*/ 1234440 h 1508760"/>
                <a:gd name="connsiteX28" fmla="*/ 309880 w 1498600"/>
                <a:gd name="connsiteY28" fmla="*/ 1148080 h 1508760"/>
                <a:gd name="connsiteX29" fmla="*/ 177800 w 1498600"/>
                <a:gd name="connsiteY29" fmla="*/ 1193800 h 1508760"/>
                <a:gd name="connsiteX30" fmla="*/ 91440 w 1498600"/>
                <a:gd name="connsiteY30" fmla="*/ 1143000 h 1508760"/>
                <a:gd name="connsiteX31" fmla="*/ 20320 w 1498600"/>
                <a:gd name="connsiteY31" fmla="*/ 944880 h 1508760"/>
                <a:gd name="connsiteX32" fmla="*/ 172720 w 1498600"/>
                <a:gd name="connsiteY32" fmla="*/ 853440 h 1508760"/>
                <a:gd name="connsiteX33" fmla="*/ 172720 w 1498600"/>
                <a:gd name="connsiteY33" fmla="*/ 690880 h 1508760"/>
                <a:gd name="connsiteX34" fmla="*/ 0 w 1498600"/>
                <a:gd name="connsiteY34" fmla="*/ 640080 h 1508760"/>
                <a:gd name="connsiteX35" fmla="*/ 50800 w 1498600"/>
                <a:gd name="connsiteY35" fmla="*/ 467360 h 1508760"/>
                <a:gd name="connsiteX36" fmla="*/ 127000 w 1498600"/>
                <a:gd name="connsiteY36" fmla="*/ 360680 h 1508760"/>
                <a:gd name="connsiteX37" fmla="*/ 279400 w 1498600"/>
                <a:gd name="connsiteY37" fmla="*/ 406400 h 1508760"/>
                <a:gd name="connsiteX38" fmla="*/ 381000 w 1498600"/>
                <a:gd name="connsiteY38" fmla="*/ 284480 h 1508760"/>
                <a:gd name="connsiteX39" fmla="*/ 325120 w 1498600"/>
                <a:gd name="connsiteY39" fmla="*/ 127000 h 1508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498600" h="1508760">
                  <a:moveTo>
                    <a:pt x="325120" y="127000"/>
                  </a:moveTo>
                  <a:lnTo>
                    <a:pt x="548640" y="10160"/>
                  </a:lnTo>
                  <a:lnTo>
                    <a:pt x="655320" y="162560"/>
                  </a:lnTo>
                  <a:lnTo>
                    <a:pt x="782320" y="152400"/>
                  </a:lnTo>
                  <a:lnTo>
                    <a:pt x="843280" y="106680"/>
                  </a:lnTo>
                  <a:lnTo>
                    <a:pt x="889000" y="0"/>
                  </a:lnTo>
                  <a:lnTo>
                    <a:pt x="1132840" y="91440"/>
                  </a:lnTo>
                  <a:lnTo>
                    <a:pt x="1097280" y="264160"/>
                  </a:lnTo>
                  <a:lnTo>
                    <a:pt x="1209040" y="355600"/>
                  </a:lnTo>
                  <a:lnTo>
                    <a:pt x="1361440" y="304800"/>
                  </a:lnTo>
                  <a:lnTo>
                    <a:pt x="1493520" y="543560"/>
                  </a:lnTo>
                  <a:lnTo>
                    <a:pt x="1346200" y="645160"/>
                  </a:lnTo>
                  <a:lnTo>
                    <a:pt x="1351280" y="802640"/>
                  </a:lnTo>
                  <a:lnTo>
                    <a:pt x="1498600" y="868680"/>
                  </a:lnTo>
                  <a:lnTo>
                    <a:pt x="1447800" y="1046480"/>
                  </a:lnTo>
                  <a:lnTo>
                    <a:pt x="1402080" y="1132840"/>
                  </a:lnTo>
                  <a:lnTo>
                    <a:pt x="1249680" y="1102360"/>
                  </a:lnTo>
                  <a:lnTo>
                    <a:pt x="1158240" y="1198880"/>
                  </a:lnTo>
                  <a:lnTo>
                    <a:pt x="1209040" y="1346200"/>
                  </a:lnTo>
                  <a:lnTo>
                    <a:pt x="1143000" y="1422400"/>
                  </a:lnTo>
                  <a:lnTo>
                    <a:pt x="1016000" y="1488440"/>
                  </a:lnTo>
                  <a:lnTo>
                    <a:pt x="944880" y="1483360"/>
                  </a:lnTo>
                  <a:lnTo>
                    <a:pt x="853440" y="1336040"/>
                  </a:lnTo>
                  <a:lnTo>
                    <a:pt x="711200" y="1346200"/>
                  </a:lnTo>
                  <a:lnTo>
                    <a:pt x="660400" y="1457960"/>
                  </a:lnTo>
                  <a:lnTo>
                    <a:pt x="614680" y="1508760"/>
                  </a:lnTo>
                  <a:lnTo>
                    <a:pt x="375920" y="1412240"/>
                  </a:lnTo>
                  <a:lnTo>
                    <a:pt x="406400" y="1234440"/>
                  </a:lnTo>
                  <a:lnTo>
                    <a:pt x="309880" y="1148080"/>
                  </a:lnTo>
                  <a:lnTo>
                    <a:pt x="177800" y="1193800"/>
                  </a:lnTo>
                  <a:lnTo>
                    <a:pt x="91440" y="1143000"/>
                  </a:lnTo>
                  <a:lnTo>
                    <a:pt x="20320" y="944880"/>
                  </a:lnTo>
                  <a:lnTo>
                    <a:pt x="172720" y="853440"/>
                  </a:lnTo>
                  <a:lnTo>
                    <a:pt x="172720" y="690880"/>
                  </a:lnTo>
                  <a:lnTo>
                    <a:pt x="0" y="640080"/>
                  </a:lnTo>
                  <a:lnTo>
                    <a:pt x="50800" y="467360"/>
                  </a:lnTo>
                  <a:lnTo>
                    <a:pt x="127000" y="360680"/>
                  </a:lnTo>
                  <a:lnTo>
                    <a:pt x="279400" y="406400"/>
                  </a:lnTo>
                  <a:lnTo>
                    <a:pt x="381000" y="284480"/>
                  </a:lnTo>
                  <a:lnTo>
                    <a:pt x="325120" y="127000"/>
                  </a:lnTo>
                  <a:close/>
                </a:path>
              </a:pathLst>
            </a:cu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8EFED6D7-804D-4585-AA35-F837EF4A7146}"/>
                </a:ext>
              </a:extLst>
            </p:cNvPr>
            <p:cNvSpPr/>
            <p:nvPr userDrawn="1"/>
          </p:nvSpPr>
          <p:spPr>
            <a:xfrm>
              <a:off x="935952" y="3553219"/>
              <a:ext cx="611712" cy="595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C4213004-B02D-4B66-974B-D08A1460F07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0346449">
              <a:off x="-1452814" y="-339274"/>
              <a:ext cx="5472608" cy="5472608"/>
            </a:xfrm>
            <a:prstGeom prst="rect">
              <a:avLst/>
            </a:prstGeom>
          </p:spPr>
        </p:pic>
        <p:sp>
          <p:nvSpPr>
            <p:cNvPr id="18" name="Rectangle 17">
              <a:extLst>
                <a:ext uri="{FF2B5EF4-FFF2-40B4-BE49-F238E27FC236}">
                  <a16:creationId xmlns:a16="http://schemas.microsoft.com/office/drawing/2014/main" id="{B8C07E03-DC79-4459-B3BC-4ABA06B38F71}"/>
                </a:ext>
              </a:extLst>
            </p:cNvPr>
            <p:cNvSpPr/>
            <p:nvPr userDrawn="1"/>
          </p:nvSpPr>
          <p:spPr>
            <a:xfrm>
              <a:off x="1283490" y="887917"/>
              <a:ext cx="1584176" cy="1509113"/>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26">
              <a:extLst>
                <a:ext uri="{FF2B5EF4-FFF2-40B4-BE49-F238E27FC236}">
                  <a16:creationId xmlns:a16="http://schemas.microsoft.com/office/drawing/2014/main" id="{C980503E-F827-4529-8663-36320244715F}"/>
                </a:ext>
              </a:extLst>
            </p:cNvPr>
            <p:cNvSpPr/>
            <p:nvPr userDrawn="1"/>
          </p:nvSpPr>
          <p:spPr>
            <a:xfrm>
              <a:off x="1115616" y="1065183"/>
              <a:ext cx="1764726" cy="1220098"/>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solidFill>
              <a:schemeClr val="bg1"/>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 Placeholder 9">
            <a:extLst>
              <a:ext uri="{FF2B5EF4-FFF2-40B4-BE49-F238E27FC236}">
                <a16:creationId xmlns:a16="http://schemas.microsoft.com/office/drawing/2014/main" id="{878D67EF-EC46-4733-A9EB-EF28BACA6B5A}"/>
              </a:ext>
            </a:extLst>
          </p:cNvPr>
          <p:cNvSpPr>
            <a:spLocks noGrp="1"/>
          </p:cNvSpPr>
          <p:nvPr>
            <p:ph type="body" sz="quarter" idx="10" hasCustomPrompt="1"/>
          </p:nvPr>
        </p:nvSpPr>
        <p:spPr>
          <a:xfrm>
            <a:off x="3923928" y="1171201"/>
            <a:ext cx="4968875" cy="1008062"/>
          </a:xfrm>
          <a:prstGeom prst="rect">
            <a:avLst/>
          </a:prstGeom>
        </p:spPr>
        <p:txBody>
          <a:bodyPr anchor="ctr"/>
          <a:lstStyle>
            <a:lvl1pPr marL="0" indent="0" algn="l">
              <a:buNone/>
              <a:defRPr b="1">
                <a:solidFill>
                  <a:schemeClr val="bg1"/>
                </a:solidFill>
                <a:latin typeface="Arial" panose="020B0604020202020204" pitchFamily="34" charset="0"/>
                <a:cs typeface="Arial" panose="020B0604020202020204" pitchFamily="34" charset="0"/>
              </a:defRPr>
            </a:lvl1pPr>
          </a:lstStyle>
          <a:p>
            <a:pPr lvl="0"/>
            <a:r>
              <a:rPr lang="en-US" dirty="0"/>
              <a:t>Click to edit master</a:t>
            </a:r>
          </a:p>
        </p:txBody>
      </p:sp>
      <p:sp>
        <p:nvSpPr>
          <p:cNvPr id="41" name="Title 1">
            <a:extLst>
              <a:ext uri="{FF2B5EF4-FFF2-40B4-BE49-F238E27FC236}">
                <a16:creationId xmlns:a16="http://schemas.microsoft.com/office/drawing/2014/main" id="{838B283D-6182-4711-8A94-925FCF2F439F}"/>
              </a:ext>
            </a:extLst>
          </p:cNvPr>
          <p:cNvSpPr>
            <a:spLocks noGrp="1"/>
          </p:cNvSpPr>
          <p:nvPr userDrawn="1">
            <p:ph type="title" hasCustomPrompt="1"/>
          </p:nvPr>
        </p:nvSpPr>
        <p:spPr>
          <a:xfrm>
            <a:off x="2016224" y="4437112"/>
            <a:ext cx="7127776" cy="1143000"/>
          </a:xfrm>
          <a:prstGeom prst="rect">
            <a:avLst/>
          </a:prstGeom>
        </p:spPr>
        <p:txBody>
          <a:bodyPr anchor="t"/>
          <a:lstStyle>
            <a:lvl1pPr algn="l">
              <a:defRPr sz="3200" b="0">
                <a:solidFill>
                  <a:srgbClr val="A74A9C"/>
                </a:solidFill>
                <a:latin typeface="Arial" panose="020B0604020202020204" pitchFamily="34" charset="0"/>
                <a:cs typeface="Arial" panose="020B0604020202020204" pitchFamily="34" charset="0"/>
              </a:defRPr>
            </a:lvl1pPr>
          </a:lstStyle>
          <a:p>
            <a:r>
              <a:rPr lang="en-US" dirty="0"/>
              <a:t>CLICK TO EDIT</a:t>
            </a:r>
          </a:p>
        </p:txBody>
      </p:sp>
      <p:sp>
        <p:nvSpPr>
          <p:cNvPr id="29" name="TextBox 28">
            <a:extLst>
              <a:ext uri="{FF2B5EF4-FFF2-40B4-BE49-F238E27FC236}">
                <a16:creationId xmlns:a16="http://schemas.microsoft.com/office/drawing/2014/main" id="{2575398F-4B12-4845-A825-32F30B2253FC}"/>
              </a:ext>
            </a:extLst>
          </p:cNvPr>
          <p:cNvSpPr txBox="1"/>
          <p:nvPr userDrawn="1"/>
        </p:nvSpPr>
        <p:spPr>
          <a:xfrm>
            <a:off x="5076056" y="6597352"/>
            <a:ext cx="3940375"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     |     www.aim2train.com</a:t>
            </a:r>
          </a:p>
        </p:txBody>
      </p:sp>
    </p:spTree>
    <p:extLst>
      <p:ext uri="{BB962C8B-B14F-4D97-AF65-F5344CB8AC3E}">
        <p14:creationId xmlns:p14="http://schemas.microsoft.com/office/powerpoint/2010/main" val="21200207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Content Style AIM Basic">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14804053-88D6-436C-A5EE-D66C0DE90747}"/>
              </a:ext>
            </a:extLst>
          </p:cNvPr>
          <p:cNvSpPr>
            <a:spLocks noGrp="1"/>
          </p:cNvSpPr>
          <p:nvPr>
            <p:ph type="title"/>
          </p:nvPr>
        </p:nvSpPr>
        <p:spPr>
          <a:xfrm>
            <a:off x="179512" y="692696"/>
            <a:ext cx="8784976" cy="288032"/>
          </a:xfrm>
          <a:prstGeom prst="rect">
            <a:avLst/>
          </a:prstGeom>
        </p:spPr>
        <p:txBody>
          <a:bodyPr anchor="t"/>
          <a:lstStyle>
            <a:lvl1pPr algn="l">
              <a:defRPr sz="14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7" name="Content Placeholder 3">
            <a:extLst>
              <a:ext uri="{FF2B5EF4-FFF2-40B4-BE49-F238E27FC236}">
                <a16:creationId xmlns:a16="http://schemas.microsoft.com/office/drawing/2014/main" id="{1B57831F-5425-4492-B5BE-25D4842185CA}"/>
              </a:ext>
            </a:extLst>
          </p:cNvPr>
          <p:cNvSpPr>
            <a:spLocks noGrp="1"/>
          </p:cNvSpPr>
          <p:nvPr>
            <p:ph sz="quarter" idx="10" hasCustomPrompt="1"/>
          </p:nvPr>
        </p:nvSpPr>
        <p:spPr>
          <a:xfrm>
            <a:off x="179512" y="188640"/>
            <a:ext cx="8784976" cy="405759"/>
          </a:xfrm>
          <a:prstGeom prst="rect">
            <a:avLst/>
          </a:prstGeom>
        </p:spPr>
        <p:txBody>
          <a:bodyPr/>
          <a:lstStyle>
            <a:lvl1pPr marL="0" indent="0">
              <a:buNone/>
              <a:defRPr sz="2000"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8" name="TextBox 7">
            <a:extLst>
              <a:ext uri="{FF2B5EF4-FFF2-40B4-BE49-F238E27FC236}">
                <a16:creationId xmlns:a16="http://schemas.microsoft.com/office/drawing/2014/main" id="{BA3092B0-8F24-470D-AE63-99F3261C3D2D}"/>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Tree>
    <p:extLst>
      <p:ext uri="{BB962C8B-B14F-4D97-AF65-F5344CB8AC3E}">
        <p14:creationId xmlns:p14="http://schemas.microsoft.com/office/powerpoint/2010/main" val="42651356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C2C7F248-3D7B-4DEB-80BD-F76BEA86D39C}" type="datetimeFigureOut">
              <a:rPr lang="en-US"/>
              <a:pPr>
                <a:defRPr/>
              </a:pPr>
              <a:t>7/21/2017</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BEE1B8A-D902-41BF-BF91-8CA75DD7F4EA}"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342900" indent="-342900" algn="l" rtl="0" eaLnBrk="0" fontAlgn="base" hangingPunct="0">
        <a:spcBef>
          <a:spcPct val="20000"/>
        </a:spcBef>
        <a:spcAft>
          <a:spcPct val="0"/>
        </a:spcAft>
        <a:buFont typeface="Arial" pitchFamily="34"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1.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1.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1.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2.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2.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1.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2.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2.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2.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1.xml"/></Relationships>
</file>

<file path=ppt/slides/_rels/slide167.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2.xm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0.xml"/></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70.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7.xml"/></Relationships>
</file>

<file path=ppt/slides/_rels/slide17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9.xml"/><Relationship Id="rId1" Type="http://schemas.openxmlformats.org/officeDocument/2006/relationships/slideLayout" Target="../slideLayouts/slideLayout6.xml"/><Relationship Id="rId4" Type="http://schemas.openxmlformats.org/officeDocument/2006/relationships/image" Target="../media/image10.svg"/></Relationships>
</file>

<file path=ppt/slides/_rels/slide17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0.xml"/><Relationship Id="rId1" Type="http://schemas.openxmlformats.org/officeDocument/2006/relationships/slideLayout" Target="../slideLayouts/slideLayout6.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12.svg"/></Relationships>
</file>

<file path=ppt/slides/_rels/slide17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1.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2.svg"/><Relationship Id="rId13" Type="http://schemas.openxmlformats.org/officeDocument/2006/relationships/image" Target="../media/image17.png"/><Relationship Id="rId3" Type="http://schemas.openxmlformats.org/officeDocument/2006/relationships/image" Target="../media/image7.jpeg"/><Relationship Id="rId7" Type="http://schemas.openxmlformats.org/officeDocument/2006/relationships/image" Target="../media/image11.png"/><Relationship Id="rId12" Type="http://schemas.openxmlformats.org/officeDocument/2006/relationships/image" Target="../media/image16.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0.sv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sv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2.svg"/><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1.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1.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43408"/>
            <a:ext cx="9144000" cy="1143000"/>
          </a:xfrm>
        </p:spPr>
        <p:txBody>
          <a:bodyPr/>
          <a:lstStyle/>
          <a:p>
            <a:r>
              <a:rPr lang="en-US" b="1" dirty="0">
                <a:solidFill>
                  <a:schemeClr val="accent3">
                    <a:lumMod val="75000"/>
                  </a:schemeClr>
                </a:solidFill>
              </a:rPr>
              <a:t>NAME OF COURSE</a:t>
            </a:r>
            <a:endParaRPr lang="en-US" dirty="0">
              <a:solidFill>
                <a:schemeClr val="accent3">
                  <a:lumMod val="75000"/>
                </a:schemeClr>
              </a:solidFill>
            </a:endParaRPr>
          </a:p>
        </p:txBody>
      </p:sp>
      <p:sp>
        <p:nvSpPr>
          <p:cNvPr id="7" name="Content Placeholder 6"/>
          <p:cNvSpPr>
            <a:spLocks noGrp="1"/>
          </p:cNvSpPr>
          <p:nvPr>
            <p:ph sz="quarter" idx="10"/>
          </p:nvPr>
        </p:nvSpPr>
        <p:spPr>
          <a:xfrm>
            <a:off x="304800" y="1988840"/>
            <a:ext cx="4267200" cy="2880320"/>
          </a:xfrm>
        </p:spPr>
        <p:txBody>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28961689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2C1DF5-72CF-4BFA-9984-4FB6E565DC8F}"/>
              </a:ext>
            </a:extLst>
          </p:cNvPr>
          <p:cNvSpPr>
            <a:spLocks noGrp="1"/>
          </p:cNvSpPr>
          <p:nvPr>
            <p:ph type="title"/>
          </p:nvPr>
        </p:nvSpPr>
        <p:spPr/>
        <p:txBody>
          <a:bodyPr/>
          <a:lstStyle/>
          <a:p>
            <a:endParaRPr lang="en-US"/>
          </a:p>
        </p:txBody>
      </p:sp>
      <p:sp>
        <p:nvSpPr>
          <p:cNvPr id="5" name="Text Placeholder 4">
            <a:extLst>
              <a:ext uri="{FF2B5EF4-FFF2-40B4-BE49-F238E27FC236}">
                <a16:creationId xmlns:a16="http://schemas.microsoft.com/office/drawing/2014/main" id="{AF504A62-EC39-4A45-859F-10DC816989CF}"/>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74045006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9"/>
            </a:pPr>
            <a:r>
              <a:rPr lang="en-US" dirty="0">
                <a:ea typeface="Times New Roman"/>
                <a:cs typeface="Times New Roman"/>
              </a:rPr>
              <a:t>While the younger generations did see economic hard times, what diminished the effect?</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Group activities, such as, day care, sports teams, and school-based functions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T</a:t>
            </a:r>
            <a:r>
              <a:rPr lang="en-US" dirty="0">
                <a:ea typeface="Calibri"/>
                <a:cs typeface="Calibri"/>
              </a:rPr>
              <a:t>raditional events like the movies and non-technical activities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Sheltering by their parents</a:t>
            </a:r>
          </a:p>
          <a:p>
            <a:pPr marL="684213" lvl="0">
              <a:lnSpc>
                <a:spcPct val="115000"/>
              </a:lnSpc>
              <a:spcBef>
                <a:spcPts val="0"/>
              </a:spcBef>
              <a:spcAft>
                <a:spcPts val="1200"/>
              </a:spcAft>
              <a:buFont typeface="+mj-lt"/>
              <a:buAutoNum type="alphaLcParenR"/>
            </a:pPr>
            <a:r>
              <a:rPr lang="en-US" dirty="0">
                <a:ea typeface="Times New Roman"/>
                <a:cs typeface="Times New Roman"/>
              </a:rPr>
              <a:t>The advent of technology</a:t>
            </a:r>
          </a:p>
          <a:p>
            <a:pPr marL="341313" lvl="0" indent="-341313">
              <a:lnSpc>
                <a:spcPct val="115000"/>
              </a:lnSpc>
              <a:spcBef>
                <a:spcPts val="0"/>
              </a:spcBef>
              <a:spcAft>
                <a:spcPts val="1000"/>
              </a:spcAft>
              <a:buFont typeface="+mj-lt"/>
              <a:buAutoNum type="arabicParenR" startAt="10"/>
            </a:pPr>
            <a:r>
              <a:rPr lang="en-US" dirty="0">
                <a:ea typeface="Times New Roman"/>
                <a:cs typeface="Times New Roman"/>
              </a:rPr>
              <a:t>Which generation has never done without technology?</a:t>
            </a:r>
          </a:p>
          <a:p>
            <a:pPr marL="684213" lvl="0">
              <a:lnSpc>
                <a:spcPct val="115000"/>
              </a:lnSpc>
              <a:spcBef>
                <a:spcPts val="0"/>
              </a:spcBef>
              <a:spcAft>
                <a:spcPts val="0"/>
              </a:spcAft>
              <a:buFont typeface="+mj-lt"/>
              <a:buAutoNum type="alphaLcParenR"/>
            </a:pPr>
            <a:r>
              <a:rPr lang="en-US" dirty="0">
                <a:ea typeface="Times New Roman"/>
                <a:cs typeface="Times New Roman"/>
              </a:rPr>
              <a:t>Traditional Generations</a:t>
            </a:r>
          </a:p>
          <a:p>
            <a:pPr marL="684213" lvl="0">
              <a:lnSpc>
                <a:spcPct val="115000"/>
              </a:lnSpc>
              <a:spcBef>
                <a:spcPts val="0"/>
              </a:spcBef>
              <a:spcAft>
                <a:spcPts val="0"/>
              </a:spcAft>
              <a:buFont typeface="+mj-lt"/>
              <a:buAutoNum type="alphaLcParenR"/>
            </a:pPr>
            <a:r>
              <a:rPr lang="en-US" dirty="0">
                <a:ea typeface="Times New Roman"/>
                <a:cs typeface="Times New Roman"/>
              </a:rPr>
              <a:t>Generation Y</a:t>
            </a:r>
          </a:p>
          <a:p>
            <a:pPr marL="684213" lvl="0">
              <a:lnSpc>
                <a:spcPct val="115000"/>
              </a:lnSpc>
              <a:spcBef>
                <a:spcPts val="0"/>
              </a:spcBef>
              <a:spcAft>
                <a:spcPts val="0"/>
              </a:spcAft>
              <a:buFont typeface="+mj-lt"/>
              <a:buAutoNum type="alphaLcParenR"/>
            </a:pPr>
            <a:r>
              <a:rPr lang="en-US" dirty="0">
                <a:ea typeface="Times New Roman"/>
                <a:cs typeface="Times New Roman"/>
              </a:rPr>
              <a:t>Generation X</a:t>
            </a:r>
          </a:p>
          <a:p>
            <a:pPr marL="684213" lvl="0">
              <a:lnSpc>
                <a:spcPct val="115000"/>
              </a:lnSpc>
              <a:spcBef>
                <a:spcPts val="0"/>
              </a:spcBef>
              <a:spcAft>
                <a:spcPts val="0"/>
              </a:spcAft>
              <a:buFont typeface="+mj-lt"/>
              <a:buAutoNum type="alphaLcParenR"/>
            </a:pPr>
            <a:r>
              <a:rPr lang="en-US" dirty="0">
                <a:ea typeface="Times New Roman"/>
                <a:cs typeface="Times New Roman"/>
              </a:rPr>
              <a:t>Baby Boomers</a:t>
            </a:r>
          </a:p>
          <a:p>
            <a:endParaRPr lang="en-US" dirty="0"/>
          </a:p>
        </p:txBody>
      </p:sp>
    </p:spTree>
    <p:extLst>
      <p:ext uri="{BB962C8B-B14F-4D97-AF65-F5344CB8AC3E}">
        <p14:creationId xmlns:p14="http://schemas.microsoft.com/office/powerpoint/2010/main" val="270538733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What is the main difference between the four generations in the workplace?</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Willingness to work long hours</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 use and understanding of technology</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Work ethic</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How often each generation changes jobs</a:t>
            </a:r>
          </a:p>
          <a:p>
            <a:pPr marL="341313" lvl="0" indent="-341313">
              <a:lnSpc>
                <a:spcPct val="115000"/>
              </a:lnSpc>
              <a:spcBef>
                <a:spcPts val="0"/>
              </a:spcBef>
              <a:spcAft>
                <a:spcPts val="1000"/>
              </a:spcAft>
              <a:buFont typeface="+mj-lt"/>
              <a:buAutoNum type="arabicParenR" startAt="2"/>
            </a:pPr>
            <a:r>
              <a:rPr lang="en-US" dirty="0">
                <a:ea typeface="Times New Roman"/>
                <a:cs typeface="Times New Roman"/>
              </a:rPr>
              <a:t>Which generation had </a:t>
            </a:r>
            <a:r>
              <a:rPr lang="en-US" dirty="0">
                <a:ea typeface="Calibri"/>
                <a:cs typeface="Times New Roman"/>
              </a:rPr>
              <a:t>very little exposure and need for computers and other devices?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Baby Boomers</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Generation X</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Generation Y</a:t>
            </a:r>
          </a:p>
          <a:p>
            <a:pPr marL="684213" lvl="0">
              <a:lnSpc>
                <a:spcPct val="115000"/>
              </a:lnSpc>
              <a:spcBef>
                <a:spcPts val="0"/>
              </a:spcBef>
              <a:spcAft>
                <a:spcPts val="1200"/>
              </a:spcAft>
              <a:buFont typeface="+mj-lt"/>
              <a:buAutoNum type="alphaLcParenR"/>
            </a:pPr>
            <a:r>
              <a:rPr lang="en-US" dirty="0">
                <a:solidFill>
                  <a:srgbClr val="FF0000"/>
                </a:solidFill>
                <a:ea typeface="Times New Roman"/>
                <a:cs typeface="Times New Roman"/>
              </a:rPr>
              <a:t>Traditionalist Generation</a:t>
            </a:r>
            <a:endParaRPr lang="en-US" dirty="0">
              <a:solidFill>
                <a:srgbClr val="000000"/>
              </a:solidFill>
              <a:ea typeface="Times New Roman"/>
              <a:cs typeface="Times New Roman"/>
            </a:endParaRPr>
          </a:p>
          <a:p>
            <a:endParaRPr lang="en-US" dirty="0"/>
          </a:p>
        </p:txBody>
      </p:sp>
    </p:spTree>
    <p:extLst>
      <p:ext uri="{BB962C8B-B14F-4D97-AF65-F5344CB8AC3E}">
        <p14:creationId xmlns:p14="http://schemas.microsoft.com/office/powerpoint/2010/main" val="313077537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a:t>Module Seven: Review Questions</a:t>
            </a:r>
          </a:p>
        </p:txBody>
      </p:sp>
      <p:sp>
        <p:nvSpPr>
          <p:cNvPr id="38915" name="Content Placeholder 2"/>
          <p:cNvSpPr>
            <a:spLocks noGrp="1"/>
          </p:cNvSpPr>
          <p:nvPr>
            <p:ph idx="1"/>
          </p:nvPr>
        </p:nvSpPr>
        <p:spPr>
          <a:xfrm>
            <a:off x="457200" y="1600200"/>
            <a:ext cx="8229600" cy="4953000"/>
          </a:xfrm>
        </p:spPr>
        <p:txBody>
          <a:bodyPr>
            <a:normAutofit fontScale="55000" lnSpcReduction="20000"/>
          </a:bodyPr>
          <a:lstStyle/>
          <a:p>
            <a:pPr marL="341313" lvl="0" indent="-341313">
              <a:lnSpc>
                <a:spcPct val="115000"/>
              </a:lnSpc>
              <a:spcBef>
                <a:spcPts val="0"/>
              </a:spcBef>
              <a:spcAft>
                <a:spcPts val="1000"/>
              </a:spcAft>
              <a:buFont typeface="+mj-lt"/>
              <a:buAutoNum type="arabicParenR" startAt="3"/>
            </a:pPr>
            <a:r>
              <a:rPr lang="en-US" dirty="0">
                <a:ea typeface="Calibri"/>
                <a:cs typeface="Times New Roman"/>
              </a:rPr>
              <a:t>As the decades passed, how did the generations’ attitude towards authority change?</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They </a:t>
            </a:r>
            <a:r>
              <a:rPr lang="en-US" dirty="0">
                <a:solidFill>
                  <a:srgbClr val="FF0000"/>
                </a:solidFill>
                <a:ea typeface="Calibri"/>
                <a:cs typeface="Calibri"/>
              </a:rPr>
              <a:t>eventually created an attitude of challenging the status quo in the younger generation</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They became more accepting of authority and preferred hierarchy in the workplace</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They eventually created an attitude of non-conformity and preferred to work in a more laidback environment</a:t>
            </a:r>
          </a:p>
          <a:p>
            <a:pPr marL="684213" lvl="0">
              <a:lnSpc>
                <a:spcPct val="115000"/>
              </a:lnSpc>
              <a:spcBef>
                <a:spcPts val="0"/>
              </a:spcBef>
              <a:spcAft>
                <a:spcPts val="1200"/>
              </a:spcAft>
              <a:buFont typeface="+mj-lt"/>
              <a:buAutoNum type="alphaLcParenR"/>
            </a:pPr>
            <a:r>
              <a:rPr lang="en-US" dirty="0">
                <a:solidFill>
                  <a:srgbClr val="000000"/>
                </a:solidFill>
                <a:ea typeface="Calibri"/>
                <a:cs typeface="Calibri"/>
              </a:rPr>
              <a:t>They became more accepting of a work environment with more supervision than older generations</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4"/>
            </a:pPr>
            <a:r>
              <a:rPr lang="en-US" dirty="0">
                <a:ea typeface="Times New Roman"/>
                <a:cs typeface="Times New Roman"/>
              </a:rPr>
              <a:t>Which generation is more likely to stay with one employer their whole life?</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 younger generations</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The older generations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Calibri"/>
                <a:cs typeface="Calibri"/>
              </a:rPr>
              <a:t>Baby Boomers</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All of the above</a:t>
            </a:r>
          </a:p>
          <a:p>
            <a:endParaRPr lang="en-US" dirty="0"/>
          </a:p>
        </p:txBody>
      </p:sp>
    </p:spTree>
    <p:extLst>
      <p:ext uri="{BB962C8B-B14F-4D97-AF65-F5344CB8AC3E}">
        <p14:creationId xmlns:p14="http://schemas.microsoft.com/office/powerpoint/2010/main" val="417932051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a:t>Module Seven: Review Questions</a:t>
            </a:r>
          </a:p>
        </p:txBody>
      </p:sp>
      <p:sp>
        <p:nvSpPr>
          <p:cNvPr id="38915" name="Content Placeholder 2"/>
          <p:cNvSpPr>
            <a:spLocks noGrp="1"/>
          </p:cNvSpPr>
          <p:nvPr>
            <p:ph idx="1"/>
          </p:nvPr>
        </p:nvSpPr>
        <p:spPr>
          <a:xfrm>
            <a:off x="457200" y="1600200"/>
            <a:ext cx="8229600" cy="4953000"/>
          </a:xfrm>
        </p:spPr>
        <p:txBody>
          <a:bodyPr>
            <a:normAutofit fontScale="55000" lnSpcReduction="20000"/>
          </a:bodyPr>
          <a:lstStyle/>
          <a:p>
            <a:pPr marL="341313" lvl="0" indent="-341313">
              <a:lnSpc>
                <a:spcPct val="115000"/>
              </a:lnSpc>
              <a:spcBef>
                <a:spcPts val="0"/>
              </a:spcBef>
              <a:spcAft>
                <a:spcPts val="1000"/>
              </a:spcAft>
              <a:buFont typeface="+mj-lt"/>
              <a:buAutoNum type="arabicParenR" startAt="5"/>
            </a:pPr>
            <a:r>
              <a:rPr lang="en-US" dirty="0">
                <a:ea typeface="Times New Roman"/>
                <a:cs typeface="Times New Roman"/>
              </a:rPr>
              <a:t>As </a:t>
            </a:r>
            <a:r>
              <a:rPr lang="en-US" dirty="0">
                <a:ea typeface="Calibri"/>
                <a:cs typeface="Times New Roman"/>
              </a:rPr>
              <a:t>we learn about the background and attitudes of the generations, what pattern emerges?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 focus moves from a more flexibility to more structure</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 focus moves from a more family-centered to more work-centered approach</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 focus moves from a group to an individual perspective</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The focus moves from a career-driven perspective to salary-driven perspective</a:t>
            </a:r>
          </a:p>
          <a:p>
            <a:pPr marL="0" marR="0">
              <a:lnSpc>
                <a:spcPct val="115000"/>
              </a:lnSpc>
              <a:spcBef>
                <a:spcPts val="0"/>
              </a:spcBef>
              <a:spcAft>
                <a:spcPts val="0"/>
              </a:spcAft>
            </a:pPr>
            <a:r>
              <a:rPr lang="en-US" dirty="0">
                <a:ea typeface="Times New Roman"/>
                <a:cs typeface="Times New Roman"/>
              </a:rPr>
              <a:t> </a:t>
            </a:r>
          </a:p>
          <a:p>
            <a:pPr marL="341313" lvl="0" indent="-341313">
              <a:lnSpc>
                <a:spcPct val="137000"/>
              </a:lnSpc>
              <a:spcBef>
                <a:spcPts val="0"/>
              </a:spcBef>
              <a:spcAft>
                <a:spcPts val="1000"/>
              </a:spcAft>
              <a:buFont typeface="+mj-lt"/>
              <a:buAutoNum type="arabicParenR" startAt="6"/>
            </a:pPr>
            <a:r>
              <a:rPr lang="en-US" dirty="0">
                <a:ea typeface="Times New Roman"/>
                <a:cs typeface="Times New Roman"/>
              </a:rPr>
              <a:t>What is an example of one behavior that could cause tension between the older and younger generations?</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Responding to challenges that arise in the workplace</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Title and status in the workplace</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Challenging the status quo</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Calibri"/>
                <a:cs typeface="Calibri"/>
              </a:rPr>
              <a:t>The importance of work and family</a:t>
            </a:r>
            <a:endParaRPr lang="en-US" dirty="0">
              <a:solidFill>
                <a:srgbClr val="000000"/>
              </a:solidFill>
              <a:ea typeface="Times New Roman"/>
              <a:cs typeface="Times New Roman"/>
            </a:endParaRPr>
          </a:p>
          <a:p>
            <a:endParaRPr lang="en-US" dirty="0"/>
          </a:p>
        </p:txBody>
      </p:sp>
    </p:spTree>
    <p:extLst>
      <p:ext uri="{BB962C8B-B14F-4D97-AF65-F5344CB8AC3E}">
        <p14:creationId xmlns:p14="http://schemas.microsoft.com/office/powerpoint/2010/main" val="86434008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1313" lvl="0" indent="-341313">
              <a:lnSpc>
                <a:spcPct val="115000"/>
              </a:lnSpc>
              <a:spcBef>
                <a:spcPts val="0"/>
              </a:spcBef>
              <a:spcAft>
                <a:spcPts val="1000"/>
              </a:spcAft>
              <a:buFont typeface="+mj-lt"/>
              <a:buAutoNum type="arabicParenR" startAt="7"/>
            </a:pPr>
            <a:r>
              <a:rPr lang="en-US" dirty="0">
                <a:ea typeface="Times New Roman"/>
                <a:cs typeface="Times New Roman"/>
              </a:rPr>
              <a:t>What motivates the younger generations at work?</a:t>
            </a:r>
          </a:p>
          <a:p>
            <a:pPr marL="684213" lvl="0">
              <a:lnSpc>
                <a:spcPct val="115000"/>
              </a:lnSpc>
              <a:spcBef>
                <a:spcPts val="0"/>
              </a:spcBef>
              <a:spcAft>
                <a:spcPts val="0"/>
              </a:spcAft>
              <a:buFont typeface="+mj-lt"/>
              <a:buAutoNum type="alphaLcParenR"/>
            </a:pPr>
            <a:r>
              <a:rPr lang="en-US" dirty="0">
                <a:solidFill>
                  <a:srgbClr val="FF0000"/>
                </a:solidFill>
                <a:ea typeface="Calibri"/>
                <a:cs typeface="Calibri"/>
              </a:rPr>
              <a:t>Achievement and an environment of competition</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Hard work and a clear separation of work and family life</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Fixed work hours as a part of their day</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A </a:t>
            </a:r>
            <a:r>
              <a:rPr lang="en-US" dirty="0">
                <a:solidFill>
                  <a:srgbClr val="000000"/>
                </a:solidFill>
                <a:ea typeface="Calibri"/>
                <a:cs typeface="Calibri"/>
              </a:rPr>
              <a:t>stable work environment where conformity is valued</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8"/>
            </a:pPr>
            <a:r>
              <a:rPr lang="en-US" dirty="0">
                <a:ea typeface="Times New Roman"/>
                <a:cs typeface="Times New Roman"/>
              </a:rPr>
              <a:t>For older generations, what did experiencing harder times teach them?</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 value of technology in the workplace</a:t>
            </a:r>
          </a:p>
          <a:p>
            <a:pPr marL="684213" lvl="0">
              <a:lnSpc>
                <a:spcPct val="115000"/>
              </a:lnSpc>
              <a:spcBef>
                <a:spcPts val="0"/>
              </a:spcBef>
              <a:spcAft>
                <a:spcPts val="0"/>
              </a:spcAft>
              <a:buFont typeface="+mj-lt"/>
              <a:buAutoNum type="alphaLcParenR"/>
            </a:pPr>
            <a:r>
              <a:rPr lang="en-US" dirty="0">
                <a:solidFill>
                  <a:srgbClr val="FF0000"/>
                </a:solidFill>
                <a:ea typeface="Calibri"/>
                <a:cs typeface="Calibri"/>
              </a:rPr>
              <a:t>The value of having the basics like food and clothes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 value of praise and recognition</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The value of protesting and standing up for their rights</a:t>
            </a:r>
          </a:p>
          <a:p>
            <a:endParaRPr lang="en-US" dirty="0"/>
          </a:p>
        </p:txBody>
      </p:sp>
    </p:spTree>
    <p:extLst>
      <p:ext uri="{BB962C8B-B14F-4D97-AF65-F5344CB8AC3E}">
        <p14:creationId xmlns:p14="http://schemas.microsoft.com/office/powerpoint/2010/main" val="46201425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9"/>
            </a:pPr>
            <a:r>
              <a:rPr lang="en-US" dirty="0">
                <a:ea typeface="Times New Roman"/>
                <a:cs typeface="Times New Roman"/>
              </a:rPr>
              <a:t>While the younger generations did see economic hard times, what diminished the effect?</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Group activities, such as, day care, sports teams, and school-based functions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a:t>
            </a:r>
            <a:r>
              <a:rPr lang="en-US" dirty="0">
                <a:solidFill>
                  <a:srgbClr val="000000"/>
                </a:solidFill>
                <a:ea typeface="Calibri"/>
                <a:cs typeface="Calibri"/>
              </a:rPr>
              <a:t>raditional events like the movies and non-technical activities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Sheltering by their parents</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The advent of technology</a:t>
            </a:r>
          </a:p>
          <a:p>
            <a:pPr marL="341313" lvl="0" indent="-341313">
              <a:lnSpc>
                <a:spcPct val="115000"/>
              </a:lnSpc>
              <a:spcBef>
                <a:spcPts val="0"/>
              </a:spcBef>
              <a:spcAft>
                <a:spcPts val="1000"/>
              </a:spcAft>
              <a:buFont typeface="+mj-lt"/>
              <a:buAutoNum type="arabicParenR" startAt="10"/>
            </a:pPr>
            <a:r>
              <a:rPr lang="en-US" dirty="0">
                <a:ea typeface="Times New Roman"/>
                <a:cs typeface="Times New Roman"/>
              </a:rPr>
              <a:t>Which generation has never done without technology?</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Traditional Generations</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Generation Y</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Generation X</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Baby Boomers</a:t>
            </a:r>
          </a:p>
          <a:p>
            <a:endParaRPr lang="en-US" dirty="0"/>
          </a:p>
        </p:txBody>
      </p:sp>
    </p:spTree>
    <p:extLst>
      <p:ext uri="{BB962C8B-B14F-4D97-AF65-F5344CB8AC3E}">
        <p14:creationId xmlns:p14="http://schemas.microsoft.com/office/powerpoint/2010/main" val="332698323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dirty="0"/>
              <a:t>Module Eight: Finding Common Ground</a:t>
            </a:r>
          </a:p>
        </p:txBody>
      </p:sp>
      <p:sp>
        <p:nvSpPr>
          <p:cNvPr id="32772" name="Text Placeholder 4"/>
          <p:cNvSpPr>
            <a:spLocks noGrp="1"/>
          </p:cNvSpPr>
          <p:nvPr>
            <p:ph type="body" sz="quarter" idx="10"/>
          </p:nvPr>
        </p:nvSpPr>
        <p:spPr>
          <a:ln>
            <a:miter lim="800000"/>
            <a:headEnd/>
            <a:tailEnd/>
          </a:ln>
        </p:spPr>
        <p:txBody>
          <a:bodyPr/>
          <a:lstStyle/>
          <a:p>
            <a:pPr marL="0" marR="0">
              <a:lnSpc>
                <a:spcPct val="115000"/>
              </a:lnSpc>
              <a:spcBef>
                <a:spcPts val="0"/>
              </a:spcBef>
              <a:spcAft>
                <a:spcPts val="1000"/>
              </a:spcAft>
            </a:pPr>
            <a:r>
              <a:rPr lang="en-US" sz="2800" i="1" dirty="0">
                <a:effectLst/>
                <a:latin typeface="Cambria"/>
                <a:ea typeface="Times New Roman"/>
                <a:cs typeface="Times New Roman"/>
              </a:rPr>
              <a:t>Field of Dreams is probably our generation’s It’s A Wonderful Life.</a:t>
            </a:r>
            <a:endParaRPr lang="en-US" sz="2800" dirty="0">
              <a:ea typeface="Times New Roman"/>
              <a:cs typeface="Times New Roman"/>
            </a:endParaRPr>
          </a:p>
          <a:p>
            <a:pPr marL="0" marR="0" algn="ctr">
              <a:lnSpc>
                <a:spcPct val="115000"/>
              </a:lnSpc>
              <a:spcBef>
                <a:spcPts val="0"/>
              </a:spcBef>
              <a:spcAft>
                <a:spcPts val="1000"/>
              </a:spcAft>
            </a:pPr>
            <a:r>
              <a:rPr lang="en-US" sz="2800" b="1" i="1" dirty="0">
                <a:effectLst/>
                <a:latin typeface="Cambria"/>
                <a:ea typeface="Times New Roman"/>
                <a:cs typeface="Times New Roman"/>
              </a:rPr>
              <a:t>Kevin Costner</a:t>
            </a:r>
            <a:endParaRPr lang="en-US" sz="2800" dirty="0">
              <a:ea typeface="Times New Roman"/>
              <a:cs typeface="Times New Roman"/>
            </a:endParaRPr>
          </a:p>
        </p:txBody>
      </p:sp>
      <p:sp>
        <p:nvSpPr>
          <p:cNvPr id="34819" name="Content Placeholder 3"/>
          <p:cNvSpPr>
            <a:spLocks noGrp="1"/>
          </p:cNvSpPr>
          <p:nvPr>
            <p:ph type="body" sz="quarter" idx="11"/>
          </p:nvPr>
        </p:nvSpPr>
        <p:spPr/>
        <p:txBody>
          <a:bodyPr/>
          <a:lstStyle/>
          <a:p>
            <a:pPr marL="0" indent="0">
              <a:buFont typeface="Arial" charset="0"/>
              <a:buNone/>
              <a:defRPr/>
            </a:pPr>
            <a:r>
              <a:rPr lang="en-US" sz="2800" dirty="0"/>
              <a:t>In order to be successful bridging the gap </a:t>
            </a:r>
          </a:p>
          <a:p>
            <a:pPr marL="0" indent="0">
              <a:buFont typeface="Arial" charset="0"/>
              <a:buNone/>
              <a:defRPr/>
            </a:pPr>
            <a:r>
              <a:rPr lang="en-US" sz="2800" dirty="0"/>
              <a:t>across the generations, you must find </a:t>
            </a:r>
          </a:p>
          <a:p>
            <a:pPr marL="0" indent="0">
              <a:buFont typeface="Arial" charset="0"/>
              <a:buNone/>
              <a:defRPr/>
            </a:pPr>
            <a:r>
              <a:rPr lang="en-US" sz="2800" dirty="0"/>
              <a:t>common ground that enables you to close </a:t>
            </a:r>
          </a:p>
          <a:p>
            <a:pPr marL="0" indent="0">
              <a:buFont typeface="Arial" charset="0"/>
              <a:buNone/>
              <a:defRPr/>
            </a:pPr>
            <a:r>
              <a:rPr lang="en-US" sz="2800" dirty="0"/>
              <a:t>the gap and effectively reach your </a:t>
            </a:r>
          </a:p>
          <a:p>
            <a:pPr marL="0" indent="0">
              <a:buFont typeface="Arial" charset="0"/>
              <a:buNone/>
              <a:defRPr/>
            </a:pPr>
            <a:r>
              <a:rPr lang="en-US" sz="2800" dirty="0"/>
              <a:t>opposing generation.  In this module, you </a:t>
            </a:r>
          </a:p>
          <a:p>
            <a:pPr marL="0" indent="0">
              <a:buFont typeface="Arial" charset="0"/>
              <a:buNone/>
              <a:defRPr/>
            </a:pPr>
            <a:r>
              <a:rPr lang="en-US" sz="2800" dirty="0"/>
              <a:t>will learn the following:</a:t>
            </a:r>
          </a:p>
          <a:p>
            <a:pPr marL="457200" indent="-457200">
              <a:buFont typeface="Arial" pitchFamily="34" charset="0"/>
              <a:buChar char="•"/>
              <a:defRPr/>
            </a:pPr>
            <a:r>
              <a:rPr lang="en-US" sz="2800" dirty="0"/>
              <a:t>Adopting a communication style</a:t>
            </a:r>
          </a:p>
          <a:p>
            <a:pPr marL="457200" indent="-457200">
              <a:buFont typeface="Arial" pitchFamily="34" charset="0"/>
              <a:buChar char="•"/>
              <a:defRPr/>
            </a:pPr>
            <a:r>
              <a:rPr lang="en-US" sz="2800" dirty="0"/>
              <a:t>Creating an affinity group</a:t>
            </a:r>
          </a:p>
          <a:p>
            <a:pPr marL="457200" indent="-457200">
              <a:buFont typeface="Arial" pitchFamily="34" charset="0"/>
              <a:buChar char="•"/>
              <a:defRPr/>
            </a:pPr>
            <a:r>
              <a:rPr lang="en-US" sz="2800" dirty="0"/>
              <a:t>Sharing knowledge</a:t>
            </a:r>
            <a:endParaRPr lang="en-US"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D182D22C-E9C7-4847-B260-5D42D47E51E2}"/>
              </a:ext>
            </a:extLst>
          </p:cNvPr>
          <p:cNvSpPr>
            <a:spLocks noGrp="1"/>
          </p:cNvSpPr>
          <p:nvPr>
            <p:ph sz="quarter" idx="11"/>
          </p:nvPr>
        </p:nvSpPr>
        <p:spPr/>
        <p:txBody>
          <a:bodyPr/>
          <a:lstStyle/>
          <a:p>
            <a:endParaRPr lang="en-US"/>
          </a:p>
        </p:txBody>
      </p:sp>
      <p:sp>
        <p:nvSpPr>
          <p:cNvPr id="35842" name="Title 4"/>
          <p:cNvSpPr>
            <a:spLocks noGrp="1"/>
          </p:cNvSpPr>
          <p:nvPr>
            <p:ph type="title"/>
          </p:nvPr>
        </p:nvSpPr>
        <p:spPr/>
        <p:txBody>
          <a:bodyPr>
            <a:normAutofit fontScale="90000"/>
          </a:bodyPr>
          <a:lstStyle/>
          <a:p>
            <a:pPr>
              <a:defRPr/>
            </a:pPr>
            <a:r>
              <a:rPr lang="en-US" dirty="0"/>
              <a:t>Adopting A Communication Style</a:t>
            </a:r>
          </a:p>
        </p:txBody>
      </p:sp>
      <p:grpSp>
        <p:nvGrpSpPr>
          <p:cNvPr id="2" name="Group 1">
            <a:extLst>
              <a:ext uri="{FF2B5EF4-FFF2-40B4-BE49-F238E27FC236}">
                <a16:creationId xmlns:a16="http://schemas.microsoft.com/office/drawing/2014/main" id="{70907F09-AF0E-44D2-B478-2A0683DF0C81}"/>
              </a:ext>
            </a:extLst>
          </p:cNvPr>
          <p:cNvGrpSpPr/>
          <p:nvPr/>
        </p:nvGrpSpPr>
        <p:grpSpPr>
          <a:xfrm>
            <a:off x="457200" y="1602409"/>
            <a:ext cx="8229600" cy="4521543"/>
            <a:chOff x="457200" y="1602409"/>
            <a:chExt cx="8229600" cy="4521543"/>
          </a:xfrm>
        </p:grpSpPr>
        <p:sp>
          <p:nvSpPr>
            <p:cNvPr id="3" name="Freeform: Shape 2">
              <a:extLst>
                <a:ext uri="{FF2B5EF4-FFF2-40B4-BE49-F238E27FC236}">
                  <a16:creationId xmlns:a16="http://schemas.microsoft.com/office/drawing/2014/main" id="{120180CB-DB16-418D-BADA-D692D47A41FD}"/>
                </a:ext>
              </a:extLst>
            </p:cNvPr>
            <p:cNvSpPr/>
            <p:nvPr/>
          </p:nvSpPr>
          <p:spPr>
            <a:xfrm>
              <a:off x="3419855" y="1748267"/>
              <a:ext cx="5266945" cy="1166850"/>
            </a:xfrm>
            <a:custGeom>
              <a:avLst/>
              <a:gdLst>
                <a:gd name="connsiteX0" fmla="*/ 194479 w 1166849"/>
                <a:gd name="connsiteY0" fmla="*/ 0 h 5266944"/>
                <a:gd name="connsiteX1" fmla="*/ 972370 w 1166849"/>
                <a:gd name="connsiteY1" fmla="*/ 0 h 5266944"/>
                <a:gd name="connsiteX2" fmla="*/ 1166849 w 1166849"/>
                <a:gd name="connsiteY2" fmla="*/ 194479 h 5266944"/>
                <a:gd name="connsiteX3" fmla="*/ 1166849 w 1166849"/>
                <a:gd name="connsiteY3" fmla="*/ 5266944 h 5266944"/>
                <a:gd name="connsiteX4" fmla="*/ 1166849 w 1166849"/>
                <a:gd name="connsiteY4" fmla="*/ 5266944 h 5266944"/>
                <a:gd name="connsiteX5" fmla="*/ 0 w 1166849"/>
                <a:gd name="connsiteY5" fmla="*/ 5266944 h 5266944"/>
                <a:gd name="connsiteX6" fmla="*/ 0 w 1166849"/>
                <a:gd name="connsiteY6" fmla="*/ 5266944 h 5266944"/>
                <a:gd name="connsiteX7" fmla="*/ 0 w 1166849"/>
                <a:gd name="connsiteY7" fmla="*/ 194479 h 5266944"/>
                <a:gd name="connsiteX8" fmla="*/ 194479 w 1166849"/>
                <a:gd name="connsiteY8" fmla="*/ 0 h 5266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6849" h="5266944">
                  <a:moveTo>
                    <a:pt x="1166849" y="877844"/>
                  </a:moveTo>
                  <a:lnTo>
                    <a:pt x="1166849" y="4389100"/>
                  </a:lnTo>
                  <a:cubicBezTo>
                    <a:pt x="1166849" y="4873919"/>
                    <a:pt x="1147559" y="5266942"/>
                    <a:pt x="1123764" y="5266942"/>
                  </a:cubicBezTo>
                  <a:lnTo>
                    <a:pt x="0" y="5266942"/>
                  </a:lnTo>
                  <a:lnTo>
                    <a:pt x="0" y="5266942"/>
                  </a:lnTo>
                  <a:lnTo>
                    <a:pt x="0" y="2"/>
                  </a:lnTo>
                  <a:lnTo>
                    <a:pt x="0" y="2"/>
                  </a:lnTo>
                  <a:lnTo>
                    <a:pt x="1123764" y="2"/>
                  </a:lnTo>
                  <a:cubicBezTo>
                    <a:pt x="1147559" y="2"/>
                    <a:pt x="1166849" y="393025"/>
                    <a:pt x="1166849" y="877844"/>
                  </a:cubicBez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25731" tIns="119826" rIns="182691" bIns="119827" numCol="1" spcCol="1270" anchor="ctr" anchorCtr="0">
              <a:noAutofit/>
            </a:bodyPr>
            <a:lstStyle/>
            <a:p>
              <a:pPr marL="285750" lvl="1" indent="-285750" algn="l" defTabSz="1466850">
                <a:lnSpc>
                  <a:spcPct val="90000"/>
                </a:lnSpc>
                <a:spcBef>
                  <a:spcPct val="0"/>
                </a:spcBef>
                <a:spcAft>
                  <a:spcPct val="15000"/>
                </a:spcAft>
                <a:buChar char="•"/>
              </a:pPr>
              <a:r>
                <a:rPr lang="en-US" sz="3300" kern="1200" dirty="0"/>
                <a:t>Communication brief and succinct</a:t>
              </a:r>
            </a:p>
          </p:txBody>
        </p:sp>
        <p:sp>
          <p:nvSpPr>
            <p:cNvPr id="4" name="Freeform: Shape 3">
              <a:extLst>
                <a:ext uri="{FF2B5EF4-FFF2-40B4-BE49-F238E27FC236}">
                  <a16:creationId xmlns:a16="http://schemas.microsoft.com/office/drawing/2014/main" id="{65B09E90-FD06-46D2-A540-DCC69D33D404}"/>
                </a:ext>
              </a:extLst>
            </p:cNvPr>
            <p:cNvSpPr/>
            <p:nvPr/>
          </p:nvSpPr>
          <p:spPr>
            <a:xfrm>
              <a:off x="457200" y="1602409"/>
              <a:ext cx="2962656" cy="1458562"/>
            </a:xfrm>
            <a:custGeom>
              <a:avLst/>
              <a:gdLst>
                <a:gd name="connsiteX0" fmla="*/ 0 w 2962656"/>
                <a:gd name="connsiteY0" fmla="*/ 243099 h 1458562"/>
                <a:gd name="connsiteX1" fmla="*/ 243099 w 2962656"/>
                <a:gd name="connsiteY1" fmla="*/ 0 h 1458562"/>
                <a:gd name="connsiteX2" fmla="*/ 2719557 w 2962656"/>
                <a:gd name="connsiteY2" fmla="*/ 0 h 1458562"/>
                <a:gd name="connsiteX3" fmla="*/ 2962656 w 2962656"/>
                <a:gd name="connsiteY3" fmla="*/ 243099 h 1458562"/>
                <a:gd name="connsiteX4" fmla="*/ 2962656 w 2962656"/>
                <a:gd name="connsiteY4" fmla="*/ 1215463 h 1458562"/>
                <a:gd name="connsiteX5" fmla="*/ 2719557 w 2962656"/>
                <a:gd name="connsiteY5" fmla="*/ 1458562 h 1458562"/>
                <a:gd name="connsiteX6" fmla="*/ 243099 w 2962656"/>
                <a:gd name="connsiteY6" fmla="*/ 1458562 h 1458562"/>
                <a:gd name="connsiteX7" fmla="*/ 0 w 2962656"/>
                <a:gd name="connsiteY7" fmla="*/ 1215463 h 1458562"/>
                <a:gd name="connsiteX8" fmla="*/ 0 w 2962656"/>
                <a:gd name="connsiteY8" fmla="*/ 243099 h 1458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62656" h="1458562">
                  <a:moveTo>
                    <a:pt x="0" y="243099"/>
                  </a:moveTo>
                  <a:cubicBezTo>
                    <a:pt x="0" y="108839"/>
                    <a:pt x="108839" y="0"/>
                    <a:pt x="243099" y="0"/>
                  </a:cubicBezTo>
                  <a:lnTo>
                    <a:pt x="2719557" y="0"/>
                  </a:lnTo>
                  <a:cubicBezTo>
                    <a:pt x="2853817" y="0"/>
                    <a:pt x="2962656" y="108839"/>
                    <a:pt x="2962656" y="243099"/>
                  </a:cubicBezTo>
                  <a:lnTo>
                    <a:pt x="2962656" y="1215463"/>
                  </a:lnTo>
                  <a:cubicBezTo>
                    <a:pt x="2962656" y="1349723"/>
                    <a:pt x="2853817" y="1458562"/>
                    <a:pt x="2719557" y="1458562"/>
                  </a:cubicBezTo>
                  <a:lnTo>
                    <a:pt x="243099" y="1458562"/>
                  </a:lnTo>
                  <a:cubicBezTo>
                    <a:pt x="108839" y="1458562"/>
                    <a:pt x="0" y="1349723"/>
                    <a:pt x="0" y="1215463"/>
                  </a:cubicBezTo>
                  <a:lnTo>
                    <a:pt x="0" y="243099"/>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23601" tIns="147401" rIns="223601" bIns="147401" numCol="1" spcCol="1270" anchor="ctr" anchorCtr="0">
              <a:noAutofit/>
            </a:bodyPr>
            <a:lstStyle/>
            <a:p>
              <a:pPr marL="0" lvl="0" indent="0" algn="l" defTabSz="1778000">
                <a:lnSpc>
                  <a:spcPct val="90000"/>
                </a:lnSpc>
                <a:spcBef>
                  <a:spcPct val="0"/>
                </a:spcBef>
                <a:spcAft>
                  <a:spcPct val="35000"/>
                </a:spcAft>
                <a:buNone/>
              </a:pPr>
              <a:r>
                <a:rPr lang="en-US" sz="4000" b="1" kern="1200" dirty="0"/>
                <a:t>T</a:t>
              </a:r>
              <a:r>
                <a:rPr lang="en-US" sz="3700" kern="1200" dirty="0"/>
                <a:t>o the point</a:t>
              </a:r>
            </a:p>
          </p:txBody>
        </p:sp>
        <p:sp>
          <p:nvSpPr>
            <p:cNvPr id="6" name="Freeform: Shape 5">
              <a:extLst>
                <a:ext uri="{FF2B5EF4-FFF2-40B4-BE49-F238E27FC236}">
                  <a16:creationId xmlns:a16="http://schemas.microsoft.com/office/drawing/2014/main" id="{CB980793-F9B5-474A-B163-A092694FF033}"/>
                </a:ext>
              </a:extLst>
            </p:cNvPr>
            <p:cNvSpPr/>
            <p:nvPr/>
          </p:nvSpPr>
          <p:spPr>
            <a:xfrm>
              <a:off x="3419855" y="3279757"/>
              <a:ext cx="5266945" cy="1166850"/>
            </a:xfrm>
            <a:custGeom>
              <a:avLst/>
              <a:gdLst>
                <a:gd name="connsiteX0" fmla="*/ 194479 w 1166849"/>
                <a:gd name="connsiteY0" fmla="*/ 0 h 5266944"/>
                <a:gd name="connsiteX1" fmla="*/ 972370 w 1166849"/>
                <a:gd name="connsiteY1" fmla="*/ 0 h 5266944"/>
                <a:gd name="connsiteX2" fmla="*/ 1166849 w 1166849"/>
                <a:gd name="connsiteY2" fmla="*/ 194479 h 5266944"/>
                <a:gd name="connsiteX3" fmla="*/ 1166849 w 1166849"/>
                <a:gd name="connsiteY3" fmla="*/ 5266944 h 5266944"/>
                <a:gd name="connsiteX4" fmla="*/ 1166849 w 1166849"/>
                <a:gd name="connsiteY4" fmla="*/ 5266944 h 5266944"/>
                <a:gd name="connsiteX5" fmla="*/ 0 w 1166849"/>
                <a:gd name="connsiteY5" fmla="*/ 5266944 h 5266944"/>
                <a:gd name="connsiteX6" fmla="*/ 0 w 1166849"/>
                <a:gd name="connsiteY6" fmla="*/ 5266944 h 5266944"/>
                <a:gd name="connsiteX7" fmla="*/ 0 w 1166849"/>
                <a:gd name="connsiteY7" fmla="*/ 194479 h 5266944"/>
                <a:gd name="connsiteX8" fmla="*/ 194479 w 1166849"/>
                <a:gd name="connsiteY8" fmla="*/ 0 h 5266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6849" h="5266944">
                  <a:moveTo>
                    <a:pt x="1166849" y="877844"/>
                  </a:moveTo>
                  <a:lnTo>
                    <a:pt x="1166849" y="4389100"/>
                  </a:lnTo>
                  <a:cubicBezTo>
                    <a:pt x="1166849" y="4873919"/>
                    <a:pt x="1147559" y="5266942"/>
                    <a:pt x="1123764" y="5266942"/>
                  </a:cubicBezTo>
                  <a:lnTo>
                    <a:pt x="0" y="5266942"/>
                  </a:lnTo>
                  <a:lnTo>
                    <a:pt x="0" y="5266942"/>
                  </a:lnTo>
                  <a:lnTo>
                    <a:pt x="0" y="2"/>
                  </a:lnTo>
                  <a:lnTo>
                    <a:pt x="0" y="2"/>
                  </a:lnTo>
                  <a:lnTo>
                    <a:pt x="1123764" y="2"/>
                  </a:lnTo>
                  <a:cubicBezTo>
                    <a:pt x="1147559" y="2"/>
                    <a:pt x="1166849" y="393025"/>
                    <a:pt x="1166849" y="877844"/>
                  </a:cubicBez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25731" tIns="119826" rIns="182691" bIns="119827" numCol="1" spcCol="1270" anchor="ctr" anchorCtr="0">
              <a:noAutofit/>
            </a:bodyPr>
            <a:lstStyle/>
            <a:p>
              <a:pPr marL="285750" lvl="1" indent="-285750" algn="l" defTabSz="1466850">
                <a:lnSpc>
                  <a:spcPct val="90000"/>
                </a:lnSpc>
                <a:spcBef>
                  <a:spcPct val="0"/>
                </a:spcBef>
                <a:spcAft>
                  <a:spcPct val="15000"/>
                </a:spcAft>
                <a:buChar char="•"/>
              </a:pPr>
              <a:r>
                <a:rPr lang="en-US" sz="3300" kern="1200" dirty="0"/>
                <a:t>Change the method of communication</a:t>
              </a:r>
            </a:p>
          </p:txBody>
        </p:sp>
        <p:sp>
          <p:nvSpPr>
            <p:cNvPr id="7" name="Freeform: Shape 6">
              <a:extLst>
                <a:ext uri="{FF2B5EF4-FFF2-40B4-BE49-F238E27FC236}">
                  <a16:creationId xmlns:a16="http://schemas.microsoft.com/office/drawing/2014/main" id="{9AA549D3-7511-44A1-8697-C11EBDCDB589}"/>
                </a:ext>
              </a:extLst>
            </p:cNvPr>
            <p:cNvSpPr/>
            <p:nvPr/>
          </p:nvSpPr>
          <p:spPr>
            <a:xfrm>
              <a:off x="457200" y="3133900"/>
              <a:ext cx="2962656" cy="1458562"/>
            </a:xfrm>
            <a:custGeom>
              <a:avLst/>
              <a:gdLst>
                <a:gd name="connsiteX0" fmla="*/ 0 w 2962656"/>
                <a:gd name="connsiteY0" fmla="*/ 243099 h 1458562"/>
                <a:gd name="connsiteX1" fmla="*/ 243099 w 2962656"/>
                <a:gd name="connsiteY1" fmla="*/ 0 h 1458562"/>
                <a:gd name="connsiteX2" fmla="*/ 2719557 w 2962656"/>
                <a:gd name="connsiteY2" fmla="*/ 0 h 1458562"/>
                <a:gd name="connsiteX3" fmla="*/ 2962656 w 2962656"/>
                <a:gd name="connsiteY3" fmla="*/ 243099 h 1458562"/>
                <a:gd name="connsiteX4" fmla="*/ 2962656 w 2962656"/>
                <a:gd name="connsiteY4" fmla="*/ 1215463 h 1458562"/>
                <a:gd name="connsiteX5" fmla="*/ 2719557 w 2962656"/>
                <a:gd name="connsiteY5" fmla="*/ 1458562 h 1458562"/>
                <a:gd name="connsiteX6" fmla="*/ 243099 w 2962656"/>
                <a:gd name="connsiteY6" fmla="*/ 1458562 h 1458562"/>
                <a:gd name="connsiteX7" fmla="*/ 0 w 2962656"/>
                <a:gd name="connsiteY7" fmla="*/ 1215463 h 1458562"/>
                <a:gd name="connsiteX8" fmla="*/ 0 w 2962656"/>
                <a:gd name="connsiteY8" fmla="*/ 243099 h 1458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62656" h="1458562">
                  <a:moveTo>
                    <a:pt x="0" y="243099"/>
                  </a:moveTo>
                  <a:cubicBezTo>
                    <a:pt x="0" y="108839"/>
                    <a:pt x="108839" y="0"/>
                    <a:pt x="243099" y="0"/>
                  </a:cubicBezTo>
                  <a:lnTo>
                    <a:pt x="2719557" y="0"/>
                  </a:lnTo>
                  <a:cubicBezTo>
                    <a:pt x="2853817" y="0"/>
                    <a:pt x="2962656" y="108839"/>
                    <a:pt x="2962656" y="243099"/>
                  </a:cubicBezTo>
                  <a:lnTo>
                    <a:pt x="2962656" y="1215463"/>
                  </a:lnTo>
                  <a:cubicBezTo>
                    <a:pt x="2962656" y="1349723"/>
                    <a:pt x="2853817" y="1458562"/>
                    <a:pt x="2719557" y="1458562"/>
                  </a:cubicBezTo>
                  <a:lnTo>
                    <a:pt x="243099" y="1458562"/>
                  </a:lnTo>
                  <a:cubicBezTo>
                    <a:pt x="108839" y="1458562"/>
                    <a:pt x="0" y="1349723"/>
                    <a:pt x="0" y="1215463"/>
                  </a:cubicBezTo>
                  <a:lnTo>
                    <a:pt x="0" y="243099"/>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23601" tIns="147401" rIns="223601" bIns="147401" numCol="1" spcCol="1270" anchor="ctr" anchorCtr="0">
              <a:noAutofit/>
            </a:bodyPr>
            <a:lstStyle/>
            <a:p>
              <a:pPr marL="0" lvl="0" indent="0" algn="l" defTabSz="1778000">
                <a:lnSpc>
                  <a:spcPct val="90000"/>
                </a:lnSpc>
                <a:spcBef>
                  <a:spcPct val="0"/>
                </a:spcBef>
                <a:spcAft>
                  <a:spcPct val="35000"/>
                </a:spcAft>
                <a:buNone/>
              </a:pPr>
              <a:r>
                <a:rPr lang="en-US" sz="4000" b="1" kern="1200" dirty="0"/>
                <a:t>A</a:t>
              </a:r>
              <a:r>
                <a:rPr lang="en-US" sz="3700" kern="1200" dirty="0"/>
                <a:t>dapt</a:t>
              </a:r>
            </a:p>
          </p:txBody>
        </p:sp>
        <p:sp>
          <p:nvSpPr>
            <p:cNvPr id="8" name="Freeform: Shape 7">
              <a:extLst>
                <a:ext uri="{FF2B5EF4-FFF2-40B4-BE49-F238E27FC236}">
                  <a16:creationId xmlns:a16="http://schemas.microsoft.com/office/drawing/2014/main" id="{29C695ED-9E53-4C8A-AC9B-C555723878FC}"/>
                </a:ext>
              </a:extLst>
            </p:cNvPr>
            <p:cNvSpPr/>
            <p:nvPr/>
          </p:nvSpPr>
          <p:spPr>
            <a:xfrm>
              <a:off x="3419855" y="4811246"/>
              <a:ext cx="5266945" cy="1166850"/>
            </a:xfrm>
            <a:custGeom>
              <a:avLst/>
              <a:gdLst>
                <a:gd name="connsiteX0" fmla="*/ 194479 w 1166849"/>
                <a:gd name="connsiteY0" fmla="*/ 0 h 5266944"/>
                <a:gd name="connsiteX1" fmla="*/ 972370 w 1166849"/>
                <a:gd name="connsiteY1" fmla="*/ 0 h 5266944"/>
                <a:gd name="connsiteX2" fmla="*/ 1166849 w 1166849"/>
                <a:gd name="connsiteY2" fmla="*/ 194479 h 5266944"/>
                <a:gd name="connsiteX3" fmla="*/ 1166849 w 1166849"/>
                <a:gd name="connsiteY3" fmla="*/ 5266944 h 5266944"/>
                <a:gd name="connsiteX4" fmla="*/ 1166849 w 1166849"/>
                <a:gd name="connsiteY4" fmla="*/ 5266944 h 5266944"/>
                <a:gd name="connsiteX5" fmla="*/ 0 w 1166849"/>
                <a:gd name="connsiteY5" fmla="*/ 5266944 h 5266944"/>
                <a:gd name="connsiteX6" fmla="*/ 0 w 1166849"/>
                <a:gd name="connsiteY6" fmla="*/ 5266944 h 5266944"/>
                <a:gd name="connsiteX7" fmla="*/ 0 w 1166849"/>
                <a:gd name="connsiteY7" fmla="*/ 194479 h 5266944"/>
                <a:gd name="connsiteX8" fmla="*/ 194479 w 1166849"/>
                <a:gd name="connsiteY8" fmla="*/ 0 h 5266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6849" h="5266944">
                  <a:moveTo>
                    <a:pt x="1166849" y="877844"/>
                  </a:moveTo>
                  <a:lnTo>
                    <a:pt x="1166849" y="4389100"/>
                  </a:lnTo>
                  <a:cubicBezTo>
                    <a:pt x="1166849" y="4873919"/>
                    <a:pt x="1147559" y="5266942"/>
                    <a:pt x="1123764" y="5266942"/>
                  </a:cubicBezTo>
                  <a:lnTo>
                    <a:pt x="0" y="5266942"/>
                  </a:lnTo>
                  <a:lnTo>
                    <a:pt x="0" y="5266942"/>
                  </a:lnTo>
                  <a:lnTo>
                    <a:pt x="0" y="2"/>
                  </a:lnTo>
                  <a:lnTo>
                    <a:pt x="0" y="2"/>
                  </a:lnTo>
                  <a:lnTo>
                    <a:pt x="1123764" y="2"/>
                  </a:lnTo>
                  <a:cubicBezTo>
                    <a:pt x="1147559" y="2"/>
                    <a:pt x="1166849" y="393025"/>
                    <a:pt x="1166849" y="877844"/>
                  </a:cubicBezTo>
                  <a:close/>
                </a:path>
              </a:pathLst>
            </a:cu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25731" tIns="119827" rIns="182691" bIns="119826" numCol="1" spcCol="1270" anchor="ctr" anchorCtr="0">
              <a:noAutofit/>
            </a:bodyPr>
            <a:lstStyle/>
            <a:p>
              <a:pPr marL="285750" lvl="1" indent="-285750" algn="l" defTabSz="1466850">
                <a:lnSpc>
                  <a:spcPct val="90000"/>
                </a:lnSpc>
                <a:spcBef>
                  <a:spcPct val="0"/>
                </a:spcBef>
                <a:spcAft>
                  <a:spcPct val="15000"/>
                </a:spcAft>
                <a:buChar char="•"/>
              </a:pPr>
              <a:r>
                <a:rPr lang="en-US" sz="3300" kern="1200" dirty="0"/>
                <a:t>Avoid jargon and text abbreviations </a:t>
              </a:r>
            </a:p>
          </p:txBody>
        </p:sp>
        <p:sp>
          <p:nvSpPr>
            <p:cNvPr id="9" name="Freeform: Shape 8">
              <a:extLst>
                <a:ext uri="{FF2B5EF4-FFF2-40B4-BE49-F238E27FC236}">
                  <a16:creationId xmlns:a16="http://schemas.microsoft.com/office/drawing/2014/main" id="{5D430A43-B4E0-4434-A5F9-77D254BC7FAA}"/>
                </a:ext>
              </a:extLst>
            </p:cNvPr>
            <p:cNvSpPr/>
            <p:nvPr/>
          </p:nvSpPr>
          <p:spPr>
            <a:xfrm>
              <a:off x="457200" y="4665390"/>
              <a:ext cx="2962656" cy="1458562"/>
            </a:xfrm>
            <a:custGeom>
              <a:avLst/>
              <a:gdLst>
                <a:gd name="connsiteX0" fmla="*/ 0 w 2962656"/>
                <a:gd name="connsiteY0" fmla="*/ 243099 h 1458562"/>
                <a:gd name="connsiteX1" fmla="*/ 243099 w 2962656"/>
                <a:gd name="connsiteY1" fmla="*/ 0 h 1458562"/>
                <a:gd name="connsiteX2" fmla="*/ 2719557 w 2962656"/>
                <a:gd name="connsiteY2" fmla="*/ 0 h 1458562"/>
                <a:gd name="connsiteX3" fmla="*/ 2962656 w 2962656"/>
                <a:gd name="connsiteY3" fmla="*/ 243099 h 1458562"/>
                <a:gd name="connsiteX4" fmla="*/ 2962656 w 2962656"/>
                <a:gd name="connsiteY4" fmla="*/ 1215463 h 1458562"/>
                <a:gd name="connsiteX5" fmla="*/ 2719557 w 2962656"/>
                <a:gd name="connsiteY5" fmla="*/ 1458562 h 1458562"/>
                <a:gd name="connsiteX6" fmla="*/ 243099 w 2962656"/>
                <a:gd name="connsiteY6" fmla="*/ 1458562 h 1458562"/>
                <a:gd name="connsiteX7" fmla="*/ 0 w 2962656"/>
                <a:gd name="connsiteY7" fmla="*/ 1215463 h 1458562"/>
                <a:gd name="connsiteX8" fmla="*/ 0 w 2962656"/>
                <a:gd name="connsiteY8" fmla="*/ 243099 h 1458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62656" h="1458562">
                  <a:moveTo>
                    <a:pt x="0" y="243099"/>
                  </a:moveTo>
                  <a:cubicBezTo>
                    <a:pt x="0" y="108839"/>
                    <a:pt x="108839" y="0"/>
                    <a:pt x="243099" y="0"/>
                  </a:cubicBezTo>
                  <a:lnTo>
                    <a:pt x="2719557" y="0"/>
                  </a:lnTo>
                  <a:cubicBezTo>
                    <a:pt x="2853817" y="0"/>
                    <a:pt x="2962656" y="108839"/>
                    <a:pt x="2962656" y="243099"/>
                  </a:cubicBezTo>
                  <a:lnTo>
                    <a:pt x="2962656" y="1215463"/>
                  </a:lnTo>
                  <a:cubicBezTo>
                    <a:pt x="2962656" y="1349723"/>
                    <a:pt x="2853817" y="1458562"/>
                    <a:pt x="2719557" y="1458562"/>
                  </a:cubicBezTo>
                  <a:lnTo>
                    <a:pt x="243099" y="1458562"/>
                  </a:lnTo>
                  <a:cubicBezTo>
                    <a:pt x="108839" y="1458562"/>
                    <a:pt x="0" y="1349723"/>
                    <a:pt x="0" y="1215463"/>
                  </a:cubicBezTo>
                  <a:lnTo>
                    <a:pt x="0" y="243099"/>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23601" tIns="147401" rIns="223601" bIns="147401" numCol="1" spcCol="1270" anchor="ctr" anchorCtr="0">
              <a:noAutofit/>
            </a:bodyPr>
            <a:lstStyle/>
            <a:p>
              <a:pPr marL="0" lvl="0" indent="0" algn="l" defTabSz="1778000">
                <a:lnSpc>
                  <a:spcPct val="90000"/>
                </a:lnSpc>
                <a:spcBef>
                  <a:spcPct val="0"/>
                </a:spcBef>
                <a:spcAft>
                  <a:spcPct val="35000"/>
                </a:spcAft>
                <a:buNone/>
              </a:pPr>
              <a:r>
                <a:rPr lang="en-US" sz="4000" b="1" kern="1200" dirty="0"/>
                <a:t>P</a:t>
              </a:r>
              <a:r>
                <a:rPr lang="en-US" sz="3700" kern="1200" dirty="0"/>
                <a:t>rofessional</a:t>
              </a:r>
            </a:p>
          </p:txBody>
        </p:sp>
      </p:gr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598F2AF3-342F-49EF-A177-F558CC1577F2}"/>
              </a:ext>
            </a:extLst>
          </p:cNvPr>
          <p:cNvSpPr>
            <a:spLocks noGrp="1"/>
          </p:cNvSpPr>
          <p:nvPr>
            <p:ph sz="quarter" idx="11"/>
          </p:nvPr>
        </p:nvSpPr>
        <p:spPr/>
        <p:txBody>
          <a:bodyPr/>
          <a:lstStyle/>
          <a:p>
            <a:endParaRPr lang="en-US"/>
          </a:p>
        </p:txBody>
      </p:sp>
      <p:sp>
        <p:nvSpPr>
          <p:cNvPr id="34818" name="Title 1"/>
          <p:cNvSpPr>
            <a:spLocks noGrp="1"/>
          </p:cNvSpPr>
          <p:nvPr>
            <p:ph type="title"/>
          </p:nvPr>
        </p:nvSpPr>
        <p:spPr/>
        <p:txBody>
          <a:bodyPr/>
          <a:lstStyle/>
          <a:p>
            <a:r>
              <a:rPr lang="en-US" dirty="0"/>
              <a:t>Creating An Affinity Group</a:t>
            </a:r>
          </a:p>
        </p:txBody>
      </p:sp>
      <p:grpSp>
        <p:nvGrpSpPr>
          <p:cNvPr id="2" name="Group 1">
            <a:extLst>
              <a:ext uri="{FF2B5EF4-FFF2-40B4-BE49-F238E27FC236}">
                <a16:creationId xmlns:a16="http://schemas.microsoft.com/office/drawing/2014/main" id="{C7F0D181-1733-4AE3-B0BC-717ACFB59D1B}"/>
              </a:ext>
            </a:extLst>
          </p:cNvPr>
          <p:cNvGrpSpPr/>
          <p:nvPr/>
        </p:nvGrpSpPr>
        <p:grpSpPr>
          <a:xfrm>
            <a:off x="457200" y="1641621"/>
            <a:ext cx="8229600" cy="4443120"/>
            <a:chOff x="457200" y="1641621"/>
            <a:chExt cx="8229600" cy="4443120"/>
          </a:xfrm>
        </p:grpSpPr>
        <p:sp>
          <p:nvSpPr>
            <p:cNvPr id="3" name="Rectangle 2">
              <a:extLst>
                <a:ext uri="{FF2B5EF4-FFF2-40B4-BE49-F238E27FC236}">
                  <a16:creationId xmlns:a16="http://schemas.microsoft.com/office/drawing/2014/main" id="{520A1080-3D26-439A-B89B-518A400F454A}"/>
                </a:ext>
              </a:extLst>
            </p:cNvPr>
            <p:cNvSpPr/>
            <p:nvPr/>
          </p:nvSpPr>
          <p:spPr>
            <a:xfrm>
              <a:off x="457200" y="2143461"/>
              <a:ext cx="8229600" cy="856800"/>
            </a:xfrm>
            <a:prstGeom prst="rect">
              <a:avLst/>
            </a:prstGeom>
            <a:noFill/>
          </p:spPr>
          <p:style>
            <a:lnRef idx="2">
              <a:schemeClr val="accent2">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4" name="Freeform: Shape 3">
              <a:extLst>
                <a:ext uri="{FF2B5EF4-FFF2-40B4-BE49-F238E27FC236}">
                  <a16:creationId xmlns:a16="http://schemas.microsoft.com/office/drawing/2014/main" id="{18D1937B-D528-436A-A524-B927881FED0E}"/>
                </a:ext>
              </a:extLst>
            </p:cNvPr>
            <p:cNvSpPr/>
            <p:nvPr/>
          </p:nvSpPr>
          <p:spPr>
            <a:xfrm>
              <a:off x="868680" y="164162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Book club</a:t>
              </a:r>
            </a:p>
          </p:txBody>
        </p:sp>
        <p:sp>
          <p:nvSpPr>
            <p:cNvPr id="6" name="Rectangle 5">
              <a:extLst>
                <a:ext uri="{FF2B5EF4-FFF2-40B4-BE49-F238E27FC236}">
                  <a16:creationId xmlns:a16="http://schemas.microsoft.com/office/drawing/2014/main" id="{7A33635B-FF0D-4FB1-9A98-8EF19E9BD38E}"/>
                </a:ext>
              </a:extLst>
            </p:cNvPr>
            <p:cNvSpPr/>
            <p:nvPr/>
          </p:nvSpPr>
          <p:spPr>
            <a:xfrm>
              <a:off x="457200" y="3685701"/>
              <a:ext cx="8229600" cy="856800"/>
            </a:xfrm>
            <a:prstGeom prst="rect">
              <a:avLst/>
            </a:prstGeom>
            <a:noFill/>
          </p:spPr>
          <p:style>
            <a:lnRef idx="2">
              <a:schemeClr val="accent3">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6E7B901B-B90F-4B98-9DE3-3BB064654A03}"/>
                </a:ext>
              </a:extLst>
            </p:cNvPr>
            <p:cNvSpPr/>
            <p:nvPr/>
          </p:nvSpPr>
          <p:spPr>
            <a:xfrm>
              <a:off x="868680" y="318386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Community outreach</a:t>
              </a:r>
            </a:p>
          </p:txBody>
        </p:sp>
        <p:sp>
          <p:nvSpPr>
            <p:cNvPr id="8" name="Rectangle 7">
              <a:extLst>
                <a:ext uri="{FF2B5EF4-FFF2-40B4-BE49-F238E27FC236}">
                  <a16:creationId xmlns:a16="http://schemas.microsoft.com/office/drawing/2014/main" id="{3CDB1039-367E-4515-B15F-D6BD054F8C16}"/>
                </a:ext>
              </a:extLst>
            </p:cNvPr>
            <p:cNvSpPr/>
            <p:nvPr/>
          </p:nvSpPr>
          <p:spPr>
            <a:xfrm>
              <a:off x="457200" y="5227941"/>
              <a:ext cx="8229600" cy="856800"/>
            </a:xfrm>
            <a:prstGeom prst="rect">
              <a:avLst/>
            </a:prstGeom>
            <a:noFill/>
          </p:spPr>
          <p:style>
            <a:lnRef idx="2">
              <a:schemeClr val="accent4">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59B4E2A4-BF48-4113-9537-404BA855A909}"/>
                </a:ext>
              </a:extLst>
            </p:cNvPr>
            <p:cNvSpPr/>
            <p:nvPr/>
          </p:nvSpPr>
          <p:spPr>
            <a:xfrm>
              <a:off x="868680" y="472610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Work safety group</a:t>
              </a:r>
            </a:p>
          </p:txBody>
        </p:sp>
      </p:gr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40021BC8-A55E-454F-A49C-5A29D7ADA627}"/>
              </a:ext>
            </a:extLst>
          </p:cNvPr>
          <p:cNvSpPr>
            <a:spLocks noGrp="1"/>
          </p:cNvSpPr>
          <p:nvPr>
            <p:ph sz="quarter" idx="11"/>
          </p:nvPr>
        </p:nvSpPr>
        <p:spPr/>
        <p:txBody>
          <a:bodyPr/>
          <a:lstStyle/>
          <a:p>
            <a:endParaRPr lang="en-US"/>
          </a:p>
        </p:txBody>
      </p:sp>
      <p:sp>
        <p:nvSpPr>
          <p:cNvPr id="35842" name="Title 1"/>
          <p:cNvSpPr>
            <a:spLocks noGrp="1"/>
          </p:cNvSpPr>
          <p:nvPr>
            <p:ph type="title"/>
          </p:nvPr>
        </p:nvSpPr>
        <p:spPr/>
        <p:txBody>
          <a:bodyPr/>
          <a:lstStyle/>
          <a:p>
            <a:r>
              <a:rPr lang="en-US" dirty="0"/>
              <a:t>Sharing Knowledge</a:t>
            </a:r>
          </a:p>
        </p:txBody>
      </p:sp>
      <p:grpSp>
        <p:nvGrpSpPr>
          <p:cNvPr id="2" name="Group 1">
            <a:extLst>
              <a:ext uri="{FF2B5EF4-FFF2-40B4-BE49-F238E27FC236}">
                <a16:creationId xmlns:a16="http://schemas.microsoft.com/office/drawing/2014/main" id="{4F119893-8FCB-4E60-AFD6-13AAA683617B}"/>
              </a:ext>
            </a:extLst>
          </p:cNvPr>
          <p:cNvGrpSpPr/>
          <p:nvPr/>
        </p:nvGrpSpPr>
        <p:grpSpPr>
          <a:xfrm>
            <a:off x="457200" y="1600200"/>
            <a:ext cx="8229599" cy="4525962"/>
            <a:chOff x="457200" y="1600200"/>
            <a:chExt cx="8229599" cy="4525962"/>
          </a:xfrm>
        </p:grpSpPr>
        <p:sp>
          <p:nvSpPr>
            <p:cNvPr id="4" name="Freeform: Shape 3">
              <a:extLst>
                <a:ext uri="{FF2B5EF4-FFF2-40B4-BE49-F238E27FC236}">
                  <a16:creationId xmlns:a16="http://schemas.microsoft.com/office/drawing/2014/main" id="{7AB362C9-9E5F-4214-BAC4-B1EF62E41DB2}"/>
                </a:ext>
              </a:extLst>
            </p:cNvPr>
            <p:cNvSpPr/>
            <p:nvPr/>
          </p:nvSpPr>
          <p:spPr>
            <a:xfrm>
              <a:off x="457200" y="1600200"/>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3118" tIns="173118" rIns="1558742" bIns="173118" numCol="1" spcCol="1270" anchor="ctr" anchorCtr="0">
              <a:noAutofit/>
            </a:bodyPr>
            <a:lstStyle/>
            <a:p>
              <a:pPr marL="0" lvl="0" indent="0" algn="l" defTabSz="1555750">
                <a:lnSpc>
                  <a:spcPct val="90000"/>
                </a:lnSpc>
                <a:spcBef>
                  <a:spcPct val="0"/>
                </a:spcBef>
                <a:spcAft>
                  <a:spcPct val="35000"/>
                </a:spcAft>
                <a:buNone/>
              </a:pPr>
              <a:r>
                <a:rPr lang="en-US" sz="3500" kern="1200" dirty="0"/>
                <a:t>Focus groups to resolve an issue or generate new ideas</a:t>
              </a:r>
            </a:p>
          </p:txBody>
        </p:sp>
        <p:sp>
          <p:nvSpPr>
            <p:cNvPr id="5" name="Freeform: Shape 4">
              <a:extLst>
                <a:ext uri="{FF2B5EF4-FFF2-40B4-BE49-F238E27FC236}">
                  <a16:creationId xmlns:a16="http://schemas.microsoft.com/office/drawing/2014/main" id="{EE376952-90FF-4AB9-B520-CCE6541483F2}"/>
                </a:ext>
              </a:extLst>
            </p:cNvPr>
            <p:cNvSpPr/>
            <p:nvPr/>
          </p:nvSpPr>
          <p:spPr>
            <a:xfrm>
              <a:off x="1074419" y="3184287"/>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Create an employee newsletter</a:t>
              </a:r>
            </a:p>
          </p:txBody>
        </p:sp>
        <p:sp>
          <p:nvSpPr>
            <p:cNvPr id="6" name="Freeform: Shape 5">
              <a:extLst>
                <a:ext uri="{FF2B5EF4-FFF2-40B4-BE49-F238E27FC236}">
                  <a16:creationId xmlns:a16="http://schemas.microsoft.com/office/drawing/2014/main" id="{7A6C3B62-B3C2-4B4B-889E-1F0B72102087}"/>
                </a:ext>
              </a:extLst>
            </p:cNvPr>
            <p:cNvSpPr/>
            <p:nvPr/>
          </p:nvSpPr>
          <p:spPr>
            <a:xfrm>
              <a:off x="1691639" y="4768374"/>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Ideas box through email or physical box</a:t>
              </a:r>
            </a:p>
          </p:txBody>
        </p:sp>
        <p:sp>
          <p:nvSpPr>
            <p:cNvPr id="7" name="Freeform: Shape 6">
              <a:extLst>
                <a:ext uri="{FF2B5EF4-FFF2-40B4-BE49-F238E27FC236}">
                  <a16:creationId xmlns:a16="http://schemas.microsoft.com/office/drawing/2014/main" id="{D8BC0FD1-06D5-424A-8AE5-53DEBD8654E9}"/>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a:p>
          </p:txBody>
        </p:sp>
        <p:sp>
          <p:nvSpPr>
            <p:cNvPr id="8" name="Freeform: Shape 7">
              <a:extLst>
                <a:ext uri="{FF2B5EF4-FFF2-40B4-BE49-F238E27FC236}">
                  <a16:creationId xmlns:a16="http://schemas.microsoft.com/office/drawing/2014/main" id="{749B88D9-5DD1-4891-99D4-3B8944D6ECDA}"/>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A838A9A-350F-4E88-9593-5ED0C41660A3}"/>
              </a:ext>
            </a:extLst>
          </p:cNvPr>
          <p:cNvSpPr>
            <a:spLocks noGrp="1"/>
          </p:cNvSpPr>
          <p:nvPr>
            <p:ph type="title"/>
          </p:nvPr>
        </p:nvSpPr>
        <p:spPr/>
        <p:txBody>
          <a:bodyPr/>
          <a:lstStyle/>
          <a:p>
            <a:endParaRPr lang="en-US"/>
          </a:p>
        </p:txBody>
      </p:sp>
      <p:sp>
        <p:nvSpPr>
          <p:cNvPr id="5" name="Content Placeholder 4">
            <a:extLst>
              <a:ext uri="{FF2B5EF4-FFF2-40B4-BE49-F238E27FC236}">
                <a16:creationId xmlns:a16="http://schemas.microsoft.com/office/drawing/2014/main" id="{B756F406-E875-41D3-8D00-F8802D4D7C00}"/>
              </a:ext>
            </a:extLst>
          </p:cNvPr>
          <p:cNvSpPr>
            <a:spLocks noGrp="1"/>
          </p:cNvSpPr>
          <p:nvPr>
            <p:ph sz="quarter" idx="10"/>
          </p:nvPr>
        </p:nvSpPr>
        <p:spPr/>
        <p:txBody>
          <a:bodyPr/>
          <a:lstStyle/>
          <a:p>
            <a:endParaRPr lang="en-US"/>
          </a:p>
        </p:txBody>
      </p:sp>
    </p:spTree>
    <p:extLst>
      <p:ext uri="{BB962C8B-B14F-4D97-AF65-F5344CB8AC3E}">
        <p14:creationId xmlns:p14="http://schemas.microsoft.com/office/powerpoint/2010/main" val="71313583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560E2B53-1B1E-4F74-A746-25896A4989A9}"/>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322CCCA7-D88A-44F4-84B4-025ABA78A616}"/>
              </a:ext>
            </a:extLst>
          </p:cNvPr>
          <p:cNvGrpSpPr/>
          <p:nvPr/>
        </p:nvGrpSpPr>
        <p:grpSpPr>
          <a:xfrm>
            <a:off x="850999" y="1601901"/>
            <a:ext cx="7442001" cy="4522559"/>
            <a:chOff x="850999" y="1601901"/>
            <a:chExt cx="7442001" cy="4522559"/>
          </a:xfrm>
        </p:grpSpPr>
        <p:sp>
          <p:nvSpPr>
            <p:cNvPr id="5" name="Freeform: Shape 4">
              <a:extLst>
                <a:ext uri="{FF2B5EF4-FFF2-40B4-BE49-F238E27FC236}">
                  <a16:creationId xmlns:a16="http://schemas.microsoft.com/office/drawing/2014/main" id="{575142B3-5DF5-433C-B54B-C6065AF519E9}"/>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Melissa noticed an email from her co-worker, Greg</a:t>
              </a:r>
            </a:p>
          </p:txBody>
        </p:sp>
        <p:sp>
          <p:nvSpPr>
            <p:cNvPr id="6" name="Rectangle: Rounded Corners 5">
              <a:extLst>
                <a:ext uri="{FF2B5EF4-FFF2-40B4-BE49-F238E27FC236}">
                  <a16:creationId xmlns:a16="http://schemas.microsoft.com/office/drawing/2014/main" id="{0BDCF694-2451-469E-AC36-FC1B1D2A0BBB}"/>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7" name="Freeform: Shape 6">
              <a:extLst>
                <a:ext uri="{FF2B5EF4-FFF2-40B4-BE49-F238E27FC236}">
                  <a16:creationId xmlns:a16="http://schemas.microsoft.com/office/drawing/2014/main" id="{92F761CF-27B4-4176-9E4F-23982B773AD8}"/>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Greg has been with the company for twenty-five years </a:t>
              </a:r>
            </a:p>
          </p:txBody>
        </p:sp>
        <p:sp>
          <p:nvSpPr>
            <p:cNvPr id="8" name="Rectangle: Rounded Corners 7">
              <a:extLst>
                <a:ext uri="{FF2B5EF4-FFF2-40B4-BE49-F238E27FC236}">
                  <a16:creationId xmlns:a16="http://schemas.microsoft.com/office/drawing/2014/main" id="{88614A6E-9EB7-4E7D-A73D-0AF2E61428AF}"/>
                </a:ext>
              </a:extLst>
            </p:cNvPr>
            <p:cNvSpPr/>
            <p:nvPr/>
          </p:nvSpPr>
          <p:spPr>
            <a:xfrm>
              <a:off x="850999" y="3955269"/>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9" name="Freeform: Shape 8">
              <a:extLst>
                <a:ext uri="{FF2B5EF4-FFF2-40B4-BE49-F238E27FC236}">
                  <a16:creationId xmlns:a16="http://schemas.microsoft.com/office/drawing/2014/main" id="{0FCFC3FE-DDC7-4841-A6CC-0850C4C74A4A}"/>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Greg was reaching out to employees using the computer, instead of just face-to-face</a:t>
              </a:r>
            </a:p>
          </p:txBody>
        </p:sp>
        <p:sp>
          <p:nvSpPr>
            <p:cNvPr id="10" name="Rectangle: Rounded Corners 9">
              <a:extLst>
                <a:ext uri="{FF2B5EF4-FFF2-40B4-BE49-F238E27FC236}">
                  <a16:creationId xmlns:a16="http://schemas.microsoft.com/office/drawing/2014/main" id="{607D5C6B-FBD3-4A6D-BDE6-BC8B6A7B6CF4}"/>
                </a:ext>
              </a:extLst>
            </p:cNvPr>
            <p:cNvSpPr/>
            <p:nvPr/>
          </p:nvSpPr>
          <p:spPr>
            <a:xfrm>
              <a:off x="850999" y="5101257"/>
              <a:ext cx="1023203" cy="1023203"/>
            </a:xfrm>
            <a:prstGeom prst="roundRect">
              <a:avLst>
                <a:gd name="adj" fmla="val 16670"/>
              </a:avLst>
            </a:prstGeom>
            <a:solidFill>
              <a:schemeClr val="accent4">
                <a:hueOff val="0"/>
                <a:satOff val="0"/>
                <a:lumOff val="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1" name="Freeform: Shape 10">
              <a:extLst>
                <a:ext uri="{FF2B5EF4-FFF2-40B4-BE49-F238E27FC236}">
                  <a16:creationId xmlns:a16="http://schemas.microsoft.com/office/drawing/2014/main" id="{A98E3397-4CBD-44EC-9270-4EEE6D85F5D0}"/>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She later went over to Greg’s cubicle in person to check in with him</a:t>
              </a:r>
            </a:p>
          </p:txBody>
        </p:sp>
      </p:grpSp>
    </p:spTree>
    <p:extLst>
      <p:ext uri="{BB962C8B-B14F-4D97-AF65-F5344CB8AC3E}">
        <p14:creationId xmlns:p14="http://schemas.microsoft.com/office/powerpoint/2010/main" val="2652828775"/>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0"/>
              </a:spcBef>
              <a:spcAft>
                <a:spcPts val="1000"/>
              </a:spcAft>
              <a:buFont typeface="+mj-lt"/>
              <a:buAutoNum type="arabicParenR"/>
            </a:pPr>
            <a:r>
              <a:rPr lang="en-US" dirty="0">
                <a:ea typeface="Calibri"/>
                <a:cs typeface="Times New Roman"/>
              </a:rPr>
              <a:t>In order to be successful bridging the gap across the generations, what must each generation do?</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F</a:t>
            </a:r>
            <a:r>
              <a:rPr lang="en-US" dirty="0">
                <a:ea typeface="Calibri"/>
                <a:cs typeface="Calibri"/>
              </a:rPr>
              <a:t>ind common ground that enables you to close the gap and effectively reach your opposing generation</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Find common ground with the generation closest to you to work effectively in your organization</a:t>
            </a:r>
          </a:p>
          <a:p>
            <a:pPr marL="684213" lvl="0">
              <a:lnSpc>
                <a:spcPct val="115000"/>
              </a:lnSpc>
              <a:spcBef>
                <a:spcPts val="0"/>
              </a:spcBef>
              <a:spcAft>
                <a:spcPts val="0"/>
              </a:spcAft>
              <a:buFont typeface="+mj-lt"/>
              <a:buAutoNum type="alphaLcParenR"/>
            </a:pPr>
            <a:r>
              <a:rPr lang="en-US" dirty="0">
                <a:ea typeface="Times New Roman"/>
                <a:cs typeface="Times New Roman"/>
              </a:rPr>
              <a:t>Become adept at technology, no matter what your generation</a:t>
            </a:r>
          </a:p>
          <a:p>
            <a:pPr marL="684213" lvl="0">
              <a:lnSpc>
                <a:spcPct val="115000"/>
              </a:lnSpc>
              <a:spcBef>
                <a:spcPts val="0"/>
              </a:spcBef>
              <a:spcAft>
                <a:spcPts val="1200"/>
              </a:spcAft>
              <a:buFont typeface="+mj-lt"/>
              <a:buAutoNum type="alphaLcParenR"/>
            </a:pPr>
            <a:r>
              <a:rPr lang="en-US" dirty="0">
                <a:ea typeface="Times New Roman"/>
                <a:cs typeface="Times New Roman"/>
              </a:rPr>
              <a:t>Have a willingness to work long hours, no matter what your generation</a:t>
            </a:r>
          </a:p>
          <a:p>
            <a:pPr marL="341313" lvl="0" indent="-341313">
              <a:lnSpc>
                <a:spcPct val="115000"/>
              </a:lnSpc>
              <a:spcBef>
                <a:spcPts val="0"/>
              </a:spcBef>
              <a:spcAft>
                <a:spcPts val="1000"/>
              </a:spcAft>
              <a:buFont typeface="+mj-lt"/>
              <a:buAutoNum type="arabicParenR" startAt="2"/>
            </a:pPr>
            <a:r>
              <a:rPr lang="en-US" dirty="0">
                <a:ea typeface="Times New Roman"/>
                <a:cs typeface="Times New Roman"/>
              </a:rPr>
              <a:t>What does TAP stand for?</a:t>
            </a:r>
          </a:p>
          <a:p>
            <a:pPr marL="684213" lvl="0">
              <a:lnSpc>
                <a:spcPct val="115000"/>
              </a:lnSpc>
              <a:spcBef>
                <a:spcPts val="0"/>
              </a:spcBef>
              <a:spcAft>
                <a:spcPts val="0"/>
              </a:spcAft>
              <a:buFont typeface="+mj-lt"/>
              <a:buAutoNum type="alphaLcParenR"/>
            </a:pPr>
            <a:r>
              <a:rPr lang="en-US" dirty="0">
                <a:ea typeface="Times New Roman"/>
                <a:cs typeface="Times New Roman"/>
              </a:rPr>
              <a:t>Take-charge, adapt, proficient</a:t>
            </a:r>
          </a:p>
          <a:p>
            <a:pPr marL="684213" lvl="0">
              <a:lnSpc>
                <a:spcPct val="115000"/>
              </a:lnSpc>
              <a:spcBef>
                <a:spcPts val="0"/>
              </a:spcBef>
              <a:spcAft>
                <a:spcPts val="0"/>
              </a:spcAft>
              <a:buFont typeface="+mj-lt"/>
              <a:buAutoNum type="alphaLcParenR"/>
            </a:pPr>
            <a:r>
              <a:rPr lang="en-US" dirty="0">
                <a:ea typeface="Times New Roman"/>
                <a:cs typeface="Times New Roman"/>
              </a:rPr>
              <a:t>Take-charge, address, proficient</a:t>
            </a:r>
          </a:p>
          <a:p>
            <a:pPr marL="684213" lvl="0">
              <a:lnSpc>
                <a:spcPct val="115000"/>
              </a:lnSpc>
              <a:spcBef>
                <a:spcPts val="0"/>
              </a:spcBef>
              <a:spcAft>
                <a:spcPts val="0"/>
              </a:spcAft>
              <a:buFont typeface="+mj-lt"/>
              <a:buAutoNum type="alphaLcParenR"/>
            </a:pPr>
            <a:r>
              <a:rPr lang="en-US" dirty="0">
                <a:ea typeface="Times New Roman"/>
                <a:cs typeface="Times New Roman"/>
              </a:rPr>
              <a:t>To-the-point, adapt, professional</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To-the-point, address, professional</a:t>
            </a:r>
          </a:p>
        </p:txBody>
      </p:sp>
    </p:spTree>
    <p:extLst>
      <p:ext uri="{BB962C8B-B14F-4D97-AF65-F5344CB8AC3E}">
        <p14:creationId xmlns:p14="http://schemas.microsoft.com/office/powerpoint/2010/main" val="187544233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3"/>
            </a:pPr>
            <a:r>
              <a:rPr lang="en-US" dirty="0">
                <a:ea typeface="Calibri"/>
                <a:cs typeface="Times New Roman"/>
              </a:rPr>
              <a:t>Which of these methods of communication is best to use with a younger worker?</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Talking in a group</a:t>
            </a:r>
          </a:p>
          <a:p>
            <a:pPr marL="684213" lvl="0">
              <a:lnSpc>
                <a:spcPct val="115000"/>
              </a:lnSpc>
              <a:spcBef>
                <a:spcPts val="0"/>
              </a:spcBef>
              <a:spcAft>
                <a:spcPts val="0"/>
              </a:spcAft>
              <a:buFont typeface="+mj-lt"/>
              <a:buAutoNum type="alphaLcParenR"/>
            </a:pPr>
            <a:r>
              <a:rPr lang="en-US" dirty="0">
                <a:ea typeface="Times New Roman"/>
                <a:cs typeface="Times New Roman"/>
              </a:rPr>
              <a:t>Face-to-Face Conversation</a:t>
            </a:r>
          </a:p>
          <a:p>
            <a:pPr marL="684213" lvl="0">
              <a:lnSpc>
                <a:spcPct val="115000"/>
              </a:lnSpc>
              <a:spcBef>
                <a:spcPts val="0"/>
              </a:spcBef>
              <a:spcAft>
                <a:spcPts val="0"/>
              </a:spcAft>
              <a:buFont typeface="+mj-lt"/>
              <a:buAutoNum type="alphaLcParenR"/>
            </a:pPr>
            <a:r>
              <a:rPr lang="en-US" dirty="0">
                <a:ea typeface="Times New Roman"/>
                <a:cs typeface="Times New Roman"/>
              </a:rPr>
              <a:t>Telephone conversation</a:t>
            </a:r>
          </a:p>
          <a:p>
            <a:pPr marL="684213" lvl="0">
              <a:lnSpc>
                <a:spcPct val="115000"/>
              </a:lnSpc>
              <a:spcBef>
                <a:spcPts val="0"/>
              </a:spcBef>
              <a:spcAft>
                <a:spcPts val="1200"/>
              </a:spcAft>
              <a:buFont typeface="+mj-lt"/>
              <a:buAutoNum type="alphaLcParenR"/>
            </a:pPr>
            <a:r>
              <a:rPr lang="en-US" dirty="0">
                <a:ea typeface="Times New Roman"/>
                <a:cs typeface="Times New Roman"/>
              </a:rPr>
              <a:t>Email</a:t>
            </a:r>
          </a:p>
          <a:p>
            <a:pPr marL="341313" lvl="0" indent="-341313">
              <a:lnSpc>
                <a:spcPct val="115000"/>
              </a:lnSpc>
              <a:spcBef>
                <a:spcPts val="0"/>
              </a:spcBef>
              <a:spcAft>
                <a:spcPts val="1000"/>
              </a:spcAft>
              <a:buFont typeface="+mj-lt"/>
              <a:buAutoNum type="arabicParenR" startAt="4"/>
            </a:pPr>
            <a:r>
              <a:rPr lang="en-US" dirty="0">
                <a:ea typeface="Times New Roman"/>
                <a:cs typeface="Times New Roman"/>
              </a:rPr>
              <a:t>What is an example of communicating professionally?</a:t>
            </a:r>
          </a:p>
          <a:p>
            <a:pPr marL="684213" lvl="0">
              <a:lnSpc>
                <a:spcPct val="115000"/>
              </a:lnSpc>
              <a:spcBef>
                <a:spcPts val="0"/>
              </a:spcBef>
              <a:spcAft>
                <a:spcPts val="0"/>
              </a:spcAft>
              <a:buFont typeface="+mj-lt"/>
              <a:buAutoNum type="alphaLcParenR"/>
            </a:pPr>
            <a:r>
              <a:rPr lang="en-US" dirty="0">
                <a:ea typeface="Times New Roman"/>
                <a:cs typeface="Times New Roman"/>
              </a:rPr>
              <a:t>Using text abbreviations in communication</a:t>
            </a:r>
          </a:p>
          <a:p>
            <a:pPr marL="684213" lvl="0">
              <a:lnSpc>
                <a:spcPct val="115000"/>
              </a:lnSpc>
              <a:spcBef>
                <a:spcPts val="0"/>
              </a:spcBef>
              <a:spcAft>
                <a:spcPts val="0"/>
              </a:spcAft>
              <a:buFont typeface="+mj-lt"/>
              <a:buAutoNum type="alphaLcParenR"/>
            </a:pPr>
            <a:r>
              <a:rPr lang="en-US" dirty="0">
                <a:ea typeface="Times New Roman"/>
                <a:cs typeface="Times New Roman"/>
              </a:rPr>
              <a:t>Using social networking to communicate with supervisors/managers</a:t>
            </a:r>
          </a:p>
          <a:p>
            <a:pPr marL="684213" lvl="0">
              <a:lnSpc>
                <a:spcPct val="115000"/>
              </a:lnSpc>
              <a:spcBef>
                <a:spcPts val="0"/>
              </a:spcBef>
              <a:spcAft>
                <a:spcPts val="0"/>
              </a:spcAft>
              <a:buFont typeface="+mj-lt"/>
              <a:buAutoNum type="alphaLcParenR"/>
            </a:pPr>
            <a:r>
              <a:rPr lang="en-US" dirty="0">
                <a:ea typeface="Calibri"/>
                <a:cs typeface="Calibri"/>
              </a:rPr>
              <a:t>Using jargon in communication</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Times New Roman"/>
                <a:cs typeface="Times New Roman"/>
              </a:rPr>
              <a:t>Using salutations and closing in your communication</a:t>
            </a:r>
          </a:p>
          <a:p>
            <a:endParaRPr lang="en-US" dirty="0"/>
          </a:p>
        </p:txBody>
      </p:sp>
    </p:spTree>
    <p:extLst>
      <p:ext uri="{BB962C8B-B14F-4D97-AF65-F5344CB8AC3E}">
        <p14:creationId xmlns:p14="http://schemas.microsoft.com/office/powerpoint/2010/main" val="1035280498"/>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5"/>
            </a:pPr>
            <a:r>
              <a:rPr lang="en-US" dirty="0">
                <a:ea typeface="Times New Roman"/>
                <a:cs typeface="Times New Roman"/>
              </a:rPr>
              <a:t>What is an affinity group?</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a:t>
            </a:r>
            <a:r>
              <a:rPr lang="en-US" dirty="0">
                <a:solidFill>
                  <a:srgbClr val="222222"/>
                </a:solidFill>
                <a:ea typeface="Times New Roman"/>
                <a:cs typeface="Times New Roman"/>
              </a:rPr>
              <a:t>n organized body of people with a particular purpose</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ea typeface="Calibri"/>
                <a:cs typeface="Calibri"/>
              </a:rPr>
              <a:t>A group of people sharing common interests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A place where people work, such as an office or factory</a:t>
            </a:r>
          </a:p>
          <a:p>
            <a:pPr marL="684213" lvl="0">
              <a:lnSpc>
                <a:spcPct val="115000"/>
              </a:lnSpc>
              <a:spcBef>
                <a:spcPts val="0"/>
              </a:spcBef>
              <a:spcAft>
                <a:spcPts val="1200"/>
              </a:spcAft>
              <a:buFont typeface="+mj-lt"/>
              <a:buAutoNum type="alphaLcParenR"/>
            </a:pPr>
            <a:r>
              <a:rPr lang="en-US" dirty="0">
                <a:ea typeface="Times New Roman"/>
                <a:cs typeface="Times New Roman"/>
              </a:rPr>
              <a:t>A group started to accomplish a specific goal</a:t>
            </a:r>
          </a:p>
          <a:p>
            <a:pPr marL="0" marR="0">
              <a:lnSpc>
                <a:spcPct val="115000"/>
              </a:lnSpc>
              <a:spcBef>
                <a:spcPts val="0"/>
              </a:spcBef>
              <a:spcAft>
                <a:spcPts val="0"/>
              </a:spcAft>
            </a:pPr>
            <a:r>
              <a:rPr lang="en-US" dirty="0">
                <a:ea typeface="Times New Roman"/>
                <a:cs typeface="Times New Roman"/>
              </a:rPr>
              <a:t> </a:t>
            </a:r>
          </a:p>
          <a:p>
            <a:pPr marL="341313" lvl="0" indent="-341313">
              <a:lnSpc>
                <a:spcPct val="115000"/>
              </a:lnSpc>
              <a:spcBef>
                <a:spcPts val="0"/>
              </a:spcBef>
              <a:spcAft>
                <a:spcPts val="1000"/>
              </a:spcAft>
              <a:buFont typeface="+mj-lt"/>
              <a:buAutoNum type="arabicParenR" startAt="6"/>
            </a:pPr>
            <a:r>
              <a:rPr lang="en-US" dirty="0">
                <a:ea typeface="Times New Roman"/>
                <a:cs typeface="Times New Roman"/>
              </a:rPr>
              <a:t>What is not true of an affinity group?</a:t>
            </a:r>
          </a:p>
          <a:p>
            <a:pPr marL="684213" lvl="0">
              <a:lnSpc>
                <a:spcPct val="115000"/>
              </a:lnSpc>
              <a:spcBef>
                <a:spcPts val="0"/>
              </a:spcBef>
              <a:spcAft>
                <a:spcPts val="0"/>
              </a:spcAft>
              <a:buFont typeface="+mj-lt"/>
              <a:buAutoNum type="alphaLcParenR"/>
            </a:pPr>
            <a:r>
              <a:rPr lang="en-US" dirty="0">
                <a:ea typeface="Times New Roman"/>
                <a:cs typeface="Times New Roman"/>
              </a:rPr>
              <a:t>Affinity groups </a:t>
            </a:r>
            <a:r>
              <a:rPr lang="en-US" dirty="0">
                <a:ea typeface="Calibri"/>
                <a:cs typeface="Calibri"/>
              </a:rPr>
              <a:t>provide a way for the generations to learn more about each other’s interests and values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In affinity groups, </a:t>
            </a:r>
            <a:r>
              <a:rPr lang="en-US" dirty="0">
                <a:ea typeface="Calibri"/>
                <a:cs typeface="Calibri"/>
              </a:rPr>
              <a:t>they typically do not require centralization</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An affinity group promotes cohesion among generations</a:t>
            </a:r>
          </a:p>
          <a:p>
            <a:pPr marL="684213" lvl="0">
              <a:lnSpc>
                <a:spcPct val="115000"/>
              </a:lnSpc>
              <a:spcBef>
                <a:spcPts val="0"/>
              </a:spcBef>
              <a:spcAft>
                <a:spcPts val="1200"/>
              </a:spcAft>
              <a:buFont typeface="+mj-lt"/>
              <a:buAutoNum type="alphaLcParenR"/>
            </a:pPr>
            <a:r>
              <a:rPr lang="en-US" dirty="0">
                <a:ea typeface="Times New Roman"/>
                <a:cs typeface="Times New Roman"/>
              </a:rPr>
              <a:t>In an affinity group there is a formal structure with set hierarchy</a:t>
            </a:r>
          </a:p>
          <a:p>
            <a:endParaRPr lang="en-US" dirty="0"/>
          </a:p>
        </p:txBody>
      </p:sp>
    </p:spTree>
    <p:extLst>
      <p:ext uri="{BB962C8B-B14F-4D97-AF65-F5344CB8AC3E}">
        <p14:creationId xmlns:p14="http://schemas.microsoft.com/office/powerpoint/2010/main" val="21940402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7"/>
            </a:pPr>
            <a:r>
              <a:rPr lang="en-US" dirty="0">
                <a:ea typeface="Times New Roman"/>
                <a:cs typeface="Times New Roman"/>
              </a:rPr>
              <a:t>What is the best way to introduce affinity groups to your organization?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Hold affinity groups during work hours to increase attendance</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Mandate attendance at affinity groups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Allow groups that start as closed groups</a:t>
            </a:r>
          </a:p>
          <a:p>
            <a:pPr marL="684213" lvl="0">
              <a:lnSpc>
                <a:spcPct val="115000"/>
              </a:lnSpc>
              <a:spcBef>
                <a:spcPts val="0"/>
              </a:spcBef>
              <a:spcAft>
                <a:spcPts val="1200"/>
              </a:spcAft>
              <a:buFont typeface="+mj-lt"/>
              <a:buAutoNum type="alphaLcParenR"/>
            </a:pPr>
            <a:r>
              <a:rPr lang="en-US" dirty="0">
                <a:ea typeface="Times New Roman"/>
                <a:cs typeface="Times New Roman"/>
              </a:rPr>
              <a:t>Allow </a:t>
            </a:r>
            <a:r>
              <a:rPr lang="en-US" dirty="0">
                <a:ea typeface="Calibri"/>
                <a:cs typeface="Calibri"/>
              </a:rPr>
              <a:t>groups that focus on non-polarized topics</a:t>
            </a:r>
            <a:endParaRPr lang="en-US" dirty="0">
              <a:ea typeface="Times New Roman"/>
              <a:cs typeface="Times New Roman"/>
            </a:endParaRPr>
          </a:p>
          <a:p>
            <a:pPr marL="341313" lvl="0" indent="-341313">
              <a:lnSpc>
                <a:spcPct val="115000"/>
              </a:lnSpc>
              <a:spcBef>
                <a:spcPts val="0"/>
              </a:spcBef>
              <a:spcAft>
                <a:spcPts val="1000"/>
              </a:spcAft>
              <a:buFont typeface="+mj-lt"/>
              <a:buAutoNum type="arabicParenR" startAt="8"/>
            </a:pPr>
            <a:r>
              <a:rPr lang="en-US" dirty="0">
                <a:ea typeface="Times New Roman"/>
                <a:cs typeface="Times New Roman"/>
              </a:rPr>
              <a:t>What is an example of an affinity group?</a:t>
            </a:r>
          </a:p>
          <a:p>
            <a:pPr marL="684213" lvl="0">
              <a:lnSpc>
                <a:spcPct val="115000"/>
              </a:lnSpc>
              <a:spcBef>
                <a:spcPts val="0"/>
              </a:spcBef>
              <a:spcAft>
                <a:spcPts val="0"/>
              </a:spcAft>
              <a:buFont typeface="+mj-lt"/>
              <a:buAutoNum type="alphaLcParenR"/>
            </a:pPr>
            <a:r>
              <a:rPr lang="en-US" dirty="0">
                <a:ea typeface="Calibri"/>
                <a:cs typeface="Calibri"/>
              </a:rPr>
              <a:t>Improving work morale group</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Monday morning meetings</a:t>
            </a:r>
          </a:p>
          <a:p>
            <a:pPr marL="684213" lvl="0">
              <a:lnSpc>
                <a:spcPct val="115000"/>
              </a:lnSpc>
              <a:spcBef>
                <a:spcPts val="0"/>
              </a:spcBef>
              <a:spcAft>
                <a:spcPts val="0"/>
              </a:spcAft>
              <a:buFont typeface="+mj-lt"/>
              <a:buAutoNum type="alphaLcParenR"/>
            </a:pPr>
            <a:r>
              <a:rPr lang="en-US" dirty="0">
                <a:ea typeface="Times New Roman"/>
                <a:cs typeface="Times New Roman"/>
              </a:rPr>
              <a:t>A work group </a:t>
            </a:r>
            <a:r>
              <a:rPr lang="en-US" dirty="0">
                <a:solidFill>
                  <a:srgbClr val="000000"/>
                </a:solidFill>
                <a:ea typeface="Times New Roman"/>
                <a:cs typeface="Times New Roman"/>
              </a:rPr>
              <a:t>led by the supervisor</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A closed work group</a:t>
            </a:r>
          </a:p>
          <a:p>
            <a:endParaRPr lang="en-US" dirty="0"/>
          </a:p>
        </p:txBody>
      </p:sp>
    </p:spTree>
    <p:extLst>
      <p:ext uri="{BB962C8B-B14F-4D97-AF65-F5344CB8AC3E}">
        <p14:creationId xmlns:p14="http://schemas.microsoft.com/office/powerpoint/2010/main" val="4149146589"/>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9"/>
            </a:pPr>
            <a:r>
              <a:rPr lang="en-US" dirty="0">
                <a:ea typeface="Times New Roman"/>
                <a:cs typeface="Times New Roman"/>
              </a:rPr>
              <a:t>What could breed </a:t>
            </a:r>
            <a:r>
              <a:rPr lang="en-US" dirty="0">
                <a:ea typeface="Calibri"/>
                <a:cs typeface="Times New Roman"/>
              </a:rPr>
              <a:t>fear between generations or lead to misinterpretations?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An increase in technology</a:t>
            </a:r>
          </a:p>
          <a:p>
            <a:pPr marL="684213" lvl="0">
              <a:lnSpc>
                <a:spcPct val="115000"/>
              </a:lnSpc>
              <a:spcBef>
                <a:spcPts val="0"/>
              </a:spcBef>
              <a:spcAft>
                <a:spcPts val="0"/>
              </a:spcAft>
              <a:buFont typeface="+mj-lt"/>
              <a:buAutoNum type="alphaLcParenR"/>
            </a:pPr>
            <a:r>
              <a:rPr lang="en-US" dirty="0">
                <a:ea typeface="Calibri"/>
                <a:cs typeface="Calibri"/>
              </a:rPr>
              <a:t>A lack of compassion</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A lack of knowledge</a:t>
            </a:r>
          </a:p>
          <a:p>
            <a:pPr marL="684213" lvl="0">
              <a:lnSpc>
                <a:spcPct val="115000"/>
              </a:lnSpc>
              <a:spcBef>
                <a:spcPts val="0"/>
              </a:spcBef>
              <a:spcAft>
                <a:spcPts val="1200"/>
              </a:spcAft>
              <a:buFont typeface="+mj-lt"/>
              <a:buAutoNum type="alphaLcParenR"/>
            </a:pPr>
            <a:r>
              <a:rPr lang="en-US" dirty="0">
                <a:ea typeface="Times New Roman"/>
                <a:cs typeface="Times New Roman"/>
              </a:rPr>
              <a:t>An increase in face-to-face meetings</a:t>
            </a:r>
          </a:p>
          <a:p>
            <a:pPr marL="341313" lvl="0" indent="-341313">
              <a:lnSpc>
                <a:spcPct val="115000"/>
              </a:lnSpc>
              <a:spcBef>
                <a:spcPts val="0"/>
              </a:spcBef>
              <a:spcAft>
                <a:spcPts val="1000"/>
              </a:spcAft>
              <a:buFont typeface="+mj-lt"/>
              <a:buAutoNum type="arabicParenR" startAt="10"/>
            </a:pPr>
            <a:r>
              <a:rPr lang="en-US" dirty="0">
                <a:ea typeface="Times New Roman"/>
                <a:cs typeface="Times New Roman"/>
              </a:rPr>
              <a:t>What is not an example of a way to share knowledge at work?</a:t>
            </a:r>
          </a:p>
          <a:p>
            <a:pPr marL="684213" lvl="0">
              <a:lnSpc>
                <a:spcPct val="115000"/>
              </a:lnSpc>
              <a:spcBef>
                <a:spcPts val="0"/>
              </a:spcBef>
              <a:spcAft>
                <a:spcPts val="0"/>
              </a:spcAft>
              <a:buFont typeface="+mj-lt"/>
              <a:buAutoNum type="alphaLcParenR"/>
            </a:pPr>
            <a:r>
              <a:rPr lang="en-US" dirty="0">
                <a:ea typeface="Times New Roman"/>
                <a:cs typeface="Times New Roman"/>
              </a:rPr>
              <a:t>A </a:t>
            </a:r>
            <a:r>
              <a:rPr lang="en-US" dirty="0">
                <a:ea typeface="Calibri"/>
                <a:cs typeface="Calibri"/>
              </a:rPr>
              <a:t>blog where a topic is introduced and then the team can submit comments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A </a:t>
            </a:r>
            <a:r>
              <a:rPr lang="en-US" dirty="0">
                <a:ea typeface="Calibri"/>
                <a:cs typeface="Calibri"/>
              </a:rPr>
              <a:t>newsletter where employees get to share their thoughts in an interview</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An </a:t>
            </a:r>
            <a:r>
              <a:rPr lang="en-US" dirty="0">
                <a:ea typeface="Calibri"/>
                <a:cs typeface="Calibri"/>
              </a:rPr>
              <a:t>ideas box where employees can submit ideas</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Times New Roman"/>
                <a:cs typeface="Times New Roman"/>
              </a:rPr>
              <a:t>A focus group containing only members of one generation</a:t>
            </a:r>
          </a:p>
        </p:txBody>
      </p:sp>
    </p:spTree>
    <p:extLst>
      <p:ext uri="{BB962C8B-B14F-4D97-AF65-F5344CB8AC3E}">
        <p14:creationId xmlns:p14="http://schemas.microsoft.com/office/powerpoint/2010/main" val="2574289127"/>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0"/>
              </a:spcBef>
              <a:spcAft>
                <a:spcPts val="1000"/>
              </a:spcAft>
              <a:buFont typeface="+mj-lt"/>
              <a:buAutoNum type="arabicParenR"/>
            </a:pPr>
            <a:r>
              <a:rPr lang="en-US" dirty="0">
                <a:ea typeface="Calibri"/>
                <a:cs typeface="Times New Roman"/>
              </a:rPr>
              <a:t>In order to be successful bridging the gap across the generations, what must each generation do?</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a:t>
            </a:r>
            <a:r>
              <a:rPr lang="en-US" dirty="0">
                <a:solidFill>
                  <a:srgbClr val="FF0000"/>
                </a:solidFill>
                <a:ea typeface="Calibri"/>
                <a:cs typeface="Calibri"/>
              </a:rPr>
              <a:t>ind common ground that enables you to close the gap and effectively reach your opposing generation</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Find common ground with the generation closest to you to work effectively in your organization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Become adept at technology, no matter what your generation</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Have a willingness to work long hours, no matter what your generation</a:t>
            </a:r>
          </a:p>
          <a:p>
            <a:pPr marL="341313" lvl="0" indent="-341313">
              <a:lnSpc>
                <a:spcPct val="115000"/>
              </a:lnSpc>
              <a:spcBef>
                <a:spcPts val="0"/>
              </a:spcBef>
              <a:spcAft>
                <a:spcPts val="1000"/>
              </a:spcAft>
              <a:buFont typeface="+mj-lt"/>
              <a:buAutoNum type="arabicParenR" startAt="2"/>
            </a:pPr>
            <a:r>
              <a:rPr lang="en-US" dirty="0">
                <a:ea typeface="Times New Roman"/>
                <a:cs typeface="Times New Roman"/>
              </a:rPr>
              <a:t>What does TAP stand for?</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Take-charge, adapt, proficient</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Take-charge, address, proficient</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To-the-point, adapt, professional</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To-the-point, address, professional</a:t>
            </a:r>
          </a:p>
        </p:txBody>
      </p:sp>
    </p:spTree>
    <p:extLst>
      <p:ext uri="{BB962C8B-B14F-4D97-AF65-F5344CB8AC3E}">
        <p14:creationId xmlns:p14="http://schemas.microsoft.com/office/powerpoint/2010/main" val="840332160"/>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3"/>
            </a:pPr>
            <a:r>
              <a:rPr lang="en-US" dirty="0">
                <a:ea typeface="Calibri"/>
                <a:cs typeface="Times New Roman"/>
              </a:rPr>
              <a:t>Which of these methods of communication is best to use with a younger worker?</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Talking in a group</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Face-to-Face Conversation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Telephone conversation</a:t>
            </a:r>
          </a:p>
          <a:p>
            <a:pPr marL="684213" lvl="0">
              <a:lnSpc>
                <a:spcPct val="115000"/>
              </a:lnSpc>
              <a:spcBef>
                <a:spcPts val="0"/>
              </a:spcBef>
              <a:spcAft>
                <a:spcPts val="1200"/>
              </a:spcAft>
              <a:buFont typeface="+mj-lt"/>
              <a:buAutoNum type="alphaLcParenR"/>
            </a:pPr>
            <a:r>
              <a:rPr lang="en-US" dirty="0">
                <a:solidFill>
                  <a:srgbClr val="FF0000"/>
                </a:solidFill>
                <a:ea typeface="Times New Roman"/>
                <a:cs typeface="Times New Roman"/>
              </a:rPr>
              <a:t>Email</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4"/>
            </a:pPr>
            <a:r>
              <a:rPr lang="en-US" dirty="0">
                <a:ea typeface="Times New Roman"/>
                <a:cs typeface="Times New Roman"/>
              </a:rPr>
              <a:t>What is an example of communicating professionally?</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Using text abbreviations in communication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Using social networking to communicate with supervisors/managers</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Using jargon in communication</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FF0000"/>
                </a:solidFill>
                <a:ea typeface="Times New Roman"/>
                <a:cs typeface="Times New Roman"/>
              </a:rPr>
              <a:t>Using salutations and closing in your communication</a:t>
            </a:r>
            <a:endParaRPr lang="en-US" dirty="0">
              <a:solidFill>
                <a:srgbClr val="000000"/>
              </a:solidFill>
              <a:ea typeface="Times New Roman"/>
              <a:cs typeface="Times New Roman"/>
            </a:endParaRPr>
          </a:p>
          <a:p>
            <a:endParaRPr lang="en-US" dirty="0"/>
          </a:p>
        </p:txBody>
      </p:sp>
    </p:spTree>
    <p:extLst>
      <p:ext uri="{BB962C8B-B14F-4D97-AF65-F5344CB8AC3E}">
        <p14:creationId xmlns:p14="http://schemas.microsoft.com/office/powerpoint/2010/main" val="689023347"/>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5"/>
            </a:pPr>
            <a:r>
              <a:rPr lang="en-US" dirty="0">
                <a:ea typeface="Times New Roman"/>
                <a:cs typeface="Times New Roman"/>
              </a:rPr>
              <a:t>What is an affinity group?</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a:t>
            </a:r>
            <a:r>
              <a:rPr lang="en-US" dirty="0">
                <a:solidFill>
                  <a:srgbClr val="222222"/>
                </a:solidFill>
                <a:ea typeface="Times New Roman"/>
                <a:cs typeface="Times New Roman"/>
              </a:rPr>
              <a:t>n organized body of people with a particular purpose</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Calibri"/>
                <a:cs typeface="Calibri"/>
              </a:rPr>
              <a:t>A group of people sharing common interests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222222"/>
                </a:solidFill>
                <a:ea typeface="Times New Roman"/>
                <a:cs typeface="Times New Roman"/>
              </a:rPr>
              <a:t>A place where people work, such as an office or factory</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A group started to accomplish a specific goal</a:t>
            </a:r>
          </a:p>
          <a:p>
            <a:pPr marL="0" marR="0">
              <a:lnSpc>
                <a:spcPct val="115000"/>
              </a:lnSpc>
              <a:spcBef>
                <a:spcPts val="0"/>
              </a:spcBef>
              <a:spcAft>
                <a:spcPts val="0"/>
              </a:spcAft>
            </a:pPr>
            <a:r>
              <a:rPr lang="en-US" dirty="0">
                <a:ea typeface="Times New Roman"/>
                <a:cs typeface="Times New Roman"/>
              </a:rPr>
              <a:t> </a:t>
            </a:r>
          </a:p>
          <a:p>
            <a:pPr marL="341313" lvl="0" indent="-341313">
              <a:lnSpc>
                <a:spcPct val="115000"/>
              </a:lnSpc>
              <a:spcBef>
                <a:spcPts val="0"/>
              </a:spcBef>
              <a:spcAft>
                <a:spcPts val="1000"/>
              </a:spcAft>
              <a:buFont typeface="+mj-lt"/>
              <a:buAutoNum type="arabicParenR" startAt="6"/>
            </a:pPr>
            <a:r>
              <a:rPr lang="en-US" dirty="0">
                <a:ea typeface="Times New Roman"/>
                <a:cs typeface="Times New Roman"/>
              </a:rPr>
              <a:t>What is not true of an affinity group?</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Affinity groups </a:t>
            </a:r>
            <a:r>
              <a:rPr lang="en-US" dirty="0">
                <a:solidFill>
                  <a:srgbClr val="000000"/>
                </a:solidFill>
                <a:ea typeface="Calibri"/>
                <a:cs typeface="Calibri"/>
              </a:rPr>
              <a:t>provide a way for the generations to learn more about each other’s interests and values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In affinity groups, </a:t>
            </a:r>
            <a:r>
              <a:rPr lang="en-US" dirty="0">
                <a:solidFill>
                  <a:srgbClr val="000000"/>
                </a:solidFill>
                <a:ea typeface="Calibri"/>
                <a:cs typeface="Calibri"/>
              </a:rPr>
              <a:t>they typically do not require centralization</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An affinity group promotes cohesion among generations</a:t>
            </a:r>
          </a:p>
          <a:p>
            <a:pPr marL="684213" lvl="0">
              <a:lnSpc>
                <a:spcPct val="115000"/>
              </a:lnSpc>
              <a:spcBef>
                <a:spcPts val="0"/>
              </a:spcBef>
              <a:spcAft>
                <a:spcPts val="1200"/>
              </a:spcAft>
              <a:buFont typeface="+mj-lt"/>
              <a:buAutoNum type="alphaLcParenR"/>
            </a:pPr>
            <a:r>
              <a:rPr lang="en-US" dirty="0">
                <a:solidFill>
                  <a:srgbClr val="FF0000"/>
                </a:solidFill>
                <a:ea typeface="Times New Roman"/>
                <a:cs typeface="Times New Roman"/>
              </a:rPr>
              <a:t>In an affinity group there is a formal structure with set hierarchy</a:t>
            </a:r>
            <a:endParaRPr lang="en-US" dirty="0">
              <a:solidFill>
                <a:srgbClr val="000000"/>
              </a:solidFill>
              <a:ea typeface="Times New Roman"/>
              <a:cs typeface="Times New Roman"/>
            </a:endParaRPr>
          </a:p>
          <a:p>
            <a:endParaRPr lang="en-US" dirty="0"/>
          </a:p>
        </p:txBody>
      </p:sp>
    </p:spTree>
    <p:extLst>
      <p:ext uri="{BB962C8B-B14F-4D97-AF65-F5344CB8AC3E}">
        <p14:creationId xmlns:p14="http://schemas.microsoft.com/office/powerpoint/2010/main" val="844572649"/>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7"/>
            </a:pPr>
            <a:r>
              <a:rPr lang="en-US" dirty="0">
                <a:ea typeface="Times New Roman"/>
                <a:cs typeface="Times New Roman"/>
              </a:rPr>
              <a:t>What is the best way to introduce affinity groups to your organization?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Hold affinity groups during work hours to increase attendance</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Mandate attendance at affinity groups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Allow groups that start as closed groups</a:t>
            </a:r>
          </a:p>
          <a:p>
            <a:pPr marL="684213" lvl="0">
              <a:lnSpc>
                <a:spcPct val="115000"/>
              </a:lnSpc>
              <a:spcBef>
                <a:spcPts val="0"/>
              </a:spcBef>
              <a:spcAft>
                <a:spcPts val="1200"/>
              </a:spcAft>
              <a:buFont typeface="+mj-lt"/>
              <a:buAutoNum type="alphaLcParenR"/>
            </a:pPr>
            <a:r>
              <a:rPr lang="en-US" dirty="0">
                <a:solidFill>
                  <a:srgbClr val="FF0000"/>
                </a:solidFill>
                <a:ea typeface="Times New Roman"/>
                <a:cs typeface="Times New Roman"/>
              </a:rPr>
              <a:t>Allow </a:t>
            </a:r>
            <a:r>
              <a:rPr lang="en-US" dirty="0">
                <a:solidFill>
                  <a:srgbClr val="FF0000"/>
                </a:solidFill>
                <a:ea typeface="Calibri"/>
                <a:cs typeface="Calibri"/>
              </a:rPr>
              <a:t>groups that focus on non-polarized topics</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8"/>
            </a:pPr>
            <a:r>
              <a:rPr lang="en-US" dirty="0">
                <a:ea typeface="Times New Roman"/>
                <a:cs typeface="Times New Roman"/>
              </a:rPr>
              <a:t>What is an example of an affinity group?</a:t>
            </a:r>
          </a:p>
          <a:p>
            <a:pPr marL="684213" lvl="0">
              <a:lnSpc>
                <a:spcPct val="115000"/>
              </a:lnSpc>
              <a:spcBef>
                <a:spcPts val="0"/>
              </a:spcBef>
              <a:spcAft>
                <a:spcPts val="0"/>
              </a:spcAft>
              <a:buFont typeface="+mj-lt"/>
              <a:buAutoNum type="alphaLcParenR"/>
            </a:pPr>
            <a:r>
              <a:rPr lang="en-US" dirty="0">
                <a:solidFill>
                  <a:srgbClr val="FF0000"/>
                </a:solidFill>
                <a:ea typeface="Calibri"/>
                <a:cs typeface="Calibri"/>
              </a:rPr>
              <a:t>Improving work morale group</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Monday morning meetings</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 work group led by the supervisor</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A closed work group</a:t>
            </a:r>
          </a:p>
          <a:p>
            <a:endParaRPr lang="en-US" dirty="0"/>
          </a:p>
        </p:txBody>
      </p:sp>
    </p:spTree>
    <p:extLst>
      <p:ext uri="{BB962C8B-B14F-4D97-AF65-F5344CB8AC3E}">
        <p14:creationId xmlns:p14="http://schemas.microsoft.com/office/powerpoint/2010/main" val="17796663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A454270D-11CD-4CE3-AEDB-DE7E6A70FC29}"/>
              </a:ext>
            </a:extLst>
          </p:cNvPr>
          <p:cNvSpPr/>
          <p:nvPr/>
        </p:nvSpPr>
        <p:spPr>
          <a:xfrm>
            <a:off x="-896779" y="260326"/>
            <a:ext cx="572235" cy="572235"/>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0135960-8A27-49FE-8604-2AFEA93E67F2}"/>
              </a:ext>
            </a:extLst>
          </p:cNvPr>
          <p:cNvSpPr/>
          <p:nvPr/>
        </p:nvSpPr>
        <p:spPr>
          <a:xfrm>
            <a:off x="-2109064" y="260326"/>
            <a:ext cx="572235" cy="572235"/>
          </a:xfrm>
          <a:prstGeom prst="ellipse">
            <a:avLst/>
          </a:pr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A68C0AF-7D44-45B0-9169-83472096969C}"/>
              </a:ext>
            </a:extLst>
          </p:cNvPr>
          <p:cNvSpPr/>
          <p:nvPr/>
        </p:nvSpPr>
        <p:spPr>
          <a:xfrm>
            <a:off x="-2109064" y="885083"/>
            <a:ext cx="572235" cy="572235"/>
          </a:xfrm>
          <a:prstGeom prst="ellipse">
            <a:avLst/>
          </a:prstGeom>
          <a:solidFill>
            <a:srgbClr val="FEBB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16659A8-D571-4F10-A4AC-98B55F07B846}"/>
              </a:ext>
            </a:extLst>
          </p:cNvPr>
          <p:cNvSpPr/>
          <p:nvPr/>
        </p:nvSpPr>
        <p:spPr>
          <a:xfrm>
            <a:off x="-2700808" y="260326"/>
            <a:ext cx="572235" cy="572235"/>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94FEFC8-4C23-409E-9666-E95870E90A2E}"/>
              </a:ext>
            </a:extLst>
          </p:cNvPr>
          <p:cNvSpPr/>
          <p:nvPr/>
        </p:nvSpPr>
        <p:spPr>
          <a:xfrm>
            <a:off x="-1497812" y="893289"/>
            <a:ext cx="572235" cy="572235"/>
          </a:xfrm>
          <a:prstGeom prst="ellipse">
            <a:avLst/>
          </a:prstGeom>
          <a:solidFill>
            <a:srgbClr val="FFF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A0628FA-AE30-4170-8583-7A1B0E913277}"/>
              </a:ext>
            </a:extLst>
          </p:cNvPr>
          <p:cNvSpPr/>
          <p:nvPr/>
        </p:nvSpPr>
        <p:spPr>
          <a:xfrm>
            <a:off x="-2109064" y="1509840"/>
            <a:ext cx="572235" cy="572235"/>
          </a:xfrm>
          <a:prstGeom prst="ellipse">
            <a:avLst/>
          </a:prstGeom>
          <a:solidFill>
            <a:srgbClr val="E971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72431A33-7484-46F0-9A44-C77D54B732A0}"/>
              </a:ext>
            </a:extLst>
          </p:cNvPr>
          <p:cNvSpPr/>
          <p:nvPr/>
        </p:nvSpPr>
        <p:spPr>
          <a:xfrm>
            <a:off x="-1497812" y="260326"/>
            <a:ext cx="572235" cy="572235"/>
          </a:xfrm>
          <a:prstGeom prst="ellipse">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675BAE3-D389-440D-9FC7-5644DC61BA0B}"/>
              </a:ext>
            </a:extLst>
          </p:cNvPr>
          <p:cNvSpPr/>
          <p:nvPr/>
        </p:nvSpPr>
        <p:spPr>
          <a:xfrm>
            <a:off x="-1497812" y="1509839"/>
            <a:ext cx="572235" cy="572235"/>
          </a:xfrm>
          <a:prstGeom prst="ellipse">
            <a:avLst/>
          </a:prstGeom>
          <a:solidFill>
            <a:srgbClr val="73A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89C8161-418E-4E2D-994E-F735D4C6EFFE}"/>
              </a:ext>
            </a:extLst>
          </p:cNvPr>
          <p:cNvSpPr/>
          <p:nvPr/>
        </p:nvSpPr>
        <p:spPr>
          <a:xfrm>
            <a:off x="-2700808" y="885083"/>
            <a:ext cx="572235" cy="572235"/>
          </a:xfrm>
          <a:prstGeom prst="ellipse">
            <a:avLst/>
          </a:prstGeom>
          <a:solidFill>
            <a:srgbClr val="BBDB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11F3086B-08FA-4092-A13C-41EF97CD6C0C}"/>
              </a:ext>
            </a:extLst>
          </p:cNvPr>
          <p:cNvSpPr/>
          <p:nvPr/>
        </p:nvSpPr>
        <p:spPr>
          <a:xfrm>
            <a:off x="-2700808" y="1509840"/>
            <a:ext cx="572235" cy="572235"/>
          </a:xfrm>
          <a:prstGeom prst="ellipse">
            <a:avLst/>
          </a:prstGeom>
          <a:solidFill>
            <a:srgbClr val="2CB4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3BD0CF5-6CB9-4C37-9060-AED7C36F86A2}"/>
              </a:ext>
            </a:extLst>
          </p:cNvPr>
          <p:cNvSpPr txBox="1"/>
          <p:nvPr/>
        </p:nvSpPr>
        <p:spPr>
          <a:xfrm>
            <a:off x="-2580000" y="-77401"/>
            <a:ext cx="2164375" cy="276999"/>
          </a:xfrm>
          <a:prstGeom prst="rect">
            <a:avLst/>
          </a:prstGeom>
          <a:noFill/>
        </p:spPr>
        <p:txBody>
          <a:bodyPr wrap="none" rtlCol="0">
            <a:spAutoFit/>
          </a:bodyPr>
          <a:lstStyle/>
          <a:p>
            <a:r>
              <a:rPr lang="en-US" sz="1200" dirty="0"/>
              <a:t>AIM INC Color Specifications</a:t>
            </a:r>
          </a:p>
        </p:txBody>
      </p:sp>
      <p:sp>
        <p:nvSpPr>
          <p:cNvPr id="17" name="Rectangle 16">
            <a:extLst>
              <a:ext uri="{FF2B5EF4-FFF2-40B4-BE49-F238E27FC236}">
                <a16:creationId xmlns:a16="http://schemas.microsoft.com/office/drawing/2014/main" id="{345682D9-B142-4DE3-9168-1E64F1EA9DAA}"/>
              </a:ext>
            </a:extLst>
          </p:cNvPr>
          <p:cNvSpPr/>
          <p:nvPr/>
        </p:nvSpPr>
        <p:spPr>
          <a:xfrm>
            <a:off x="-1908720" y="5319752"/>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4" name="Title 3">
            <a:extLst>
              <a:ext uri="{FF2B5EF4-FFF2-40B4-BE49-F238E27FC236}">
                <a16:creationId xmlns:a16="http://schemas.microsoft.com/office/drawing/2014/main" id="{31ECEAA2-65B6-42CE-BDE1-18D5B37B0B60}"/>
              </a:ext>
            </a:extLst>
          </p:cNvPr>
          <p:cNvSpPr>
            <a:spLocks noGrp="1"/>
          </p:cNvSpPr>
          <p:nvPr>
            <p:ph type="title"/>
          </p:nvPr>
        </p:nvSpPr>
        <p:spPr/>
        <p:txBody>
          <a:bodyPr/>
          <a:lstStyle/>
          <a:p>
            <a:endParaRPr lang="en-US"/>
          </a:p>
        </p:txBody>
      </p:sp>
      <p:sp>
        <p:nvSpPr>
          <p:cNvPr id="19" name="Text Placeholder 18">
            <a:extLst>
              <a:ext uri="{FF2B5EF4-FFF2-40B4-BE49-F238E27FC236}">
                <a16:creationId xmlns:a16="http://schemas.microsoft.com/office/drawing/2014/main" id="{23238F12-CC37-4B57-91CF-78774C40045C}"/>
              </a:ext>
            </a:extLst>
          </p:cNvPr>
          <p:cNvSpPr>
            <a:spLocks noGrp="1"/>
          </p:cNvSpPr>
          <p:nvPr>
            <p:ph type="body" sz="quarter" idx="10"/>
          </p:nvPr>
        </p:nvSpPr>
        <p:spPr/>
        <p:txBody>
          <a:bodyPr/>
          <a:lstStyle/>
          <a:p>
            <a:r>
              <a:rPr lang="en-US" dirty="0"/>
              <a:t>Generation Gaps</a:t>
            </a:r>
          </a:p>
        </p:txBody>
      </p:sp>
    </p:spTree>
    <p:extLst>
      <p:ext uri="{BB962C8B-B14F-4D97-AF65-F5344CB8AC3E}">
        <p14:creationId xmlns:p14="http://schemas.microsoft.com/office/powerpoint/2010/main" val="2529051270"/>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9"/>
            </a:pPr>
            <a:r>
              <a:rPr lang="en-US" dirty="0">
                <a:ea typeface="Times New Roman"/>
                <a:cs typeface="Times New Roman"/>
              </a:rPr>
              <a:t>What could breed </a:t>
            </a:r>
            <a:r>
              <a:rPr lang="en-US" dirty="0">
                <a:ea typeface="Calibri"/>
                <a:cs typeface="Times New Roman"/>
              </a:rPr>
              <a:t>fear between generations or lead to misinterpretations?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An increase in technology</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A lack of compassion</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 lack of knowledge</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An increase in face-to-face meetings</a:t>
            </a:r>
          </a:p>
          <a:p>
            <a:pPr marL="341313" lvl="0" indent="-341313">
              <a:lnSpc>
                <a:spcPct val="115000"/>
              </a:lnSpc>
              <a:spcBef>
                <a:spcPts val="0"/>
              </a:spcBef>
              <a:spcAft>
                <a:spcPts val="1000"/>
              </a:spcAft>
              <a:buFont typeface="+mj-lt"/>
              <a:buAutoNum type="arabicParenR" startAt="10"/>
            </a:pPr>
            <a:r>
              <a:rPr lang="en-US" dirty="0">
                <a:ea typeface="Times New Roman"/>
                <a:cs typeface="Times New Roman"/>
              </a:rPr>
              <a:t>What is not an example of a way to share knowledge at work?</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 </a:t>
            </a:r>
            <a:r>
              <a:rPr lang="en-US" dirty="0">
                <a:solidFill>
                  <a:srgbClr val="000000"/>
                </a:solidFill>
                <a:ea typeface="Calibri"/>
                <a:cs typeface="Calibri"/>
              </a:rPr>
              <a:t>blog where a topic is introduced and then the team can submit comments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 </a:t>
            </a:r>
            <a:r>
              <a:rPr lang="en-US" dirty="0">
                <a:solidFill>
                  <a:srgbClr val="000000"/>
                </a:solidFill>
                <a:ea typeface="Calibri"/>
                <a:cs typeface="Calibri"/>
              </a:rPr>
              <a:t>newsletter where employees get to share their thoughts in an interview</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An </a:t>
            </a:r>
            <a:r>
              <a:rPr lang="en-US" dirty="0">
                <a:solidFill>
                  <a:srgbClr val="000000"/>
                </a:solidFill>
                <a:ea typeface="Calibri"/>
                <a:cs typeface="Calibri"/>
              </a:rPr>
              <a:t>ideas box where employees can submit ideas</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FF0000"/>
                </a:solidFill>
                <a:ea typeface="Times New Roman"/>
                <a:cs typeface="Times New Roman"/>
              </a:rPr>
              <a:t>A focus group containing only members of one generation</a:t>
            </a:r>
            <a:endParaRPr lang="en-US" dirty="0">
              <a:solidFill>
                <a:srgbClr val="000000"/>
              </a:solidFill>
              <a:ea typeface="Times New Roman"/>
              <a:cs typeface="Times New Roman"/>
            </a:endParaRPr>
          </a:p>
        </p:txBody>
      </p:sp>
    </p:spTree>
    <p:extLst>
      <p:ext uri="{BB962C8B-B14F-4D97-AF65-F5344CB8AC3E}">
        <p14:creationId xmlns:p14="http://schemas.microsoft.com/office/powerpoint/2010/main" val="4275810754"/>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a:bodyPr>
          <a:lstStyle/>
          <a:p>
            <a:pPr>
              <a:defRPr/>
            </a:pPr>
            <a:r>
              <a:rPr lang="en-US" dirty="0"/>
              <a:t>Module Nine: Conflict Management (I)</a:t>
            </a:r>
          </a:p>
        </p:txBody>
      </p:sp>
      <p:sp>
        <p:nvSpPr>
          <p:cNvPr id="36868" name="Text Placeholder 4"/>
          <p:cNvSpPr>
            <a:spLocks noGrp="1"/>
          </p:cNvSpPr>
          <p:nvPr>
            <p:ph type="body" sz="quarter" idx="10"/>
          </p:nvPr>
        </p:nvSpPr>
        <p:spPr>
          <a:ln>
            <a:miter lim="800000"/>
            <a:headEnd/>
            <a:tailEnd/>
          </a:ln>
        </p:spPr>
        <p:txBody>
          <a:bodyPr/>
          <a:lstStyle/>
          <a:p>
            <a:pPr marL="0" marR="0">
              <a:lnSpc>
                <a:spcPct val="115000"/>
              </a:lnSpc>
              <a:spcBef>
                <a:spcPts val="0"/>
              </a:spcBef>
              <a:spcAft>
                <a:spcPts val="1000"/>
              </a:spcAft>
            </a:pPr>
            <a:r>
              <a:rPr lang="en-US" sz="2800" i="1" dirty="0">
                <a:effectLst/>
                <a:latin typeface="Cambria"/>
                <a:ea typeface="Times New Roman"/>
                <a:cs typeface="Times New Roman"/>
              </a:rPr>
              <a:t>Every generation revolts against its fathers and makes friends with its grandfathers.</a:t>
            </a:r>
            <a:endParaRPr lang="en-US" sz="2800" dirty="0">
              <a:ea typeface="Times New Roman"/>
              <a:cs typeface="Times New Roman"/>
            </a:endParaRPr>
          </a:p>
          <a:p>
            <a:pPr marL="0" marR="0" algn="ctr">
              <a:lnSpc>
                <a:spcPct val="115000"/>
              </a:lnSpc>
              <a:spcBef>
                <a:spcPts val="0"/>
              </a:spcBef>
              <a:spcAft>
                <a:spcPts val="1000"/>
              </a:spcAft>
            </a:pPr>
            <a:r>
              <a:rPr lang="en-US" sz="2800" b="1" i="1" dirty="0">
                <a:effectLst/>
                <a:latin typeface="Cambria"/>
                <a:ea typeface="Times New Roman"/>
                <a:cs typeface="Times New Roman"/>
              </a:rPr>
              <a:t>Lewis Mumford</a:t>
            </a:r>
            <a:endParaRPr lang="en-US" sz="2800" dirty="0">
              <a:ea typeface="Times New Roman"/>
              <a:cs typeface="Times New Roman"/>
            </a:endParaRPr>
          </a:p>
        </p:txBody>
      </p:sp>
      <p:sp>
        <p:nvSpPr>
          <p:cNvPr id="36867" name="Content Placeholder 3"/>
          <p:cNvSpPr>
            <a:spLocks noGrp="1"/>
          </p:cNvSpPr>
          <p:nvPr>
            <p:ph type="body" sz="quarter" idx="11"/>
          </p:nvPr>
        </p:nvSpPr>
        <p:spPr/>
        <p:txBody>
          <a:bodyPr/>
          <a:lstStyle/>
          <a:p>
            <a:pPr marL="0" indent="0"/>
            <a:r>
              <a:rPr lang="en-US" sz="2800" dirty="0"/>
              <a:t>Understanding how to manage conflict</a:t>
            </a:r>
          </a:p>
          <a:p>
            <a:pPr marL="0" indent="0"/>
            <a:r>
              <a:rPr lang="en-US" sz="2800" dirty="0"/>
              <a:t>across the generations will help to reduce </a:t>
            </a:r>
          </a:p>
          <a:p>
            <a:pPr marL="0" indent="0"/>
            <a:r>
              <a:rPr lang="en-US" sz="2800" dirty="0"/>
              <a:t>the confrontation and perhaps avoid them </a:t>
            </a:r>
          </a:p>
          <a:p>
            <a:pPr marL="0" indent="0"/>
            <a:r>
              <a:rPr lang="en-US" sz="2800" dirty="0"/>
              <a:t>in the future. This module will teach you </a:t>
            </a:r>
          </a:p>
          <a:p>
            <a:pPr marL="0" indent="0"/>
            <a:r>
              <a:rPr lang="en-US" sz="2800" dirty="0"/>
              <a:t>the following:</a:t>
            </a:r>
          </a:p>
          <a:p>
            <a:pPr marL="0" indent="0"/>
            <a:r>
              <a:rPr lang="en-US" sz="2800" dirty="0"/>
              <a:t>Younger bosses managing older workers</a:t>
            </a:r>
          </a:p>
          <a:p>
            <a:pPr marL="0" indent="0"/>
            <a:r>
              <a:rPr lang="en-US" sz="2800" dirty="0"/>
              <a:t>Avoid turnover with a retention plan</a:t>
            </a:r>
          </a:p>
          <a:p>
            <a:pPr marL="0" indent="0"/>
            <a:r>
              <a:rPr lang="en-US" sz="2800" dirty="0"/>
              <a:t>Breaking down the stereotypes</a:t>
            </a:r>
            <a:endParaRPr lang="en-US" dirty="0"/>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BDA9DB5B-54D7-4DD5-AD63-B90E1CE4D8F1}"/>
              </a:ext>
            </a:extLst>
          </p:cNvPr>
          <p:cNvSpPr>
            <a:spLocks noGrp="1"/>
          </p:cNvSpPr>
          <p:nvPr>
            <p:ph sz="quarter" idx="11"/>
          </p:nvPr>
        </p:nvSpPr>
        <p:spPr/>
        <p:txBody>
          <a:bodyPr/>
          <a:lstStyle/>
          <a:p>
            <a:endParaRPr lang="en-US"/>
          </a:p>
        </p:txBody>
      </p:sp>
      <p:sp>
        <p:nvSpPr>
          <p:cNvPr id="39938" name="Title 4"/>
          <p:cNvSpPr>
            <a:spLocks noGrp="1"/>
          </p:cNvSpPr>
          <p:nvPr>
            <p:ph type="title"/>
          </p:nvPr>
        </p:nvSpPr>
        <p:spPr/>
        <p:txBody>
          <a:bodyPr>
            <a:noAutofit/>
          </a:bodyPr>
          <a:lstStyle/>
          <a:p>
            <a:pPr>
              <a:defRPr/>
            </a:pPr>
            <a:r>
              <a:rPr lang="en-US" dirty="0"/>
              <a:t>Younger Bosses Managing Older Workers</a:t>
            </a:r>
          </a:p>
        </p:txBody>
      </p:sp>
      <p:grpSp>
        <p:nvGrpSpPr>
          <p:cNvPr id="2" name="Group 1">
            <a:extLst>
              <a:ext uri="{FF2B5EF4-FFF2-40B4-BE49-F238E27FC236}">
                <a16:creationId xmlns:a16="http://schemas.microsoft.com/office/drawing/2014/main" id="{3CE39184-F3CF-472D-AE7D-915E8CB71EE4}"/>
              </a:ext>
            </a:extLst>
          </p:cNvPr>
          <p:cNvGrpSpPr/>
          <p:nvPr/>
        </p:nvGrpSpPr>
        <p:grpSpPr>
          <a:xfrm>
            <a:off x="457200" y="1602856"/>
            <a:ext cx="8229600" cy="4520649"/>
            <a:chOff x="457200" y="1602856"/>
            <a:chExt cx="8229600" cy="4520649"/>
          </a:xfrm>
        </p:grpSpPr>
        <p:sp>
          <p:nvSpPr>
            <p:cNvPr id="3" name="Freeform: Shape 2">
              <a:extLst>
                <a:ext uri="{FF2B5EF4-FFF2-40B4-BE49-F238E27FC236}">
                  <a16:creationId xmlns:a16="http://schemas.microsoft.com/office/drawing/2014/main" id="{8906712A-83B1-44C2-8BD4-147DF539B358}"/>
                </a:ext>
              </a:extLst>
            </p:cNvPr>
            <p:cNvSpPr/>
            <p:nvPr/>
          </p:nvSpPr>
          <p:spPr>
            <a:xfrm>
              <a:off x="457200" y="1602856"/>
              <a:ext cx="1145178" cy="1635969"/>
            </a:xfrm>
            <a:custGeom>
              <a:avLst/>
              <a:gdLst>
                <a:gd name="connsiteX0" fmla="*/ 0 w 1635968"/>
                <a:gd name="connsiteY0" fmla="*/ 0 h 1145177"/>
                <a:gd name="connsiteX1" fmla="*/ 1063380 w 1635968"/>
                <a:gd name="connsiteY1" fmla="*/ 0 h 1145177"/>
                <a:gd name="connsiteX2" fmla="*/ 1635968 w 1635968"/>
                <a:gd name="connsiteY2" fmla="*/ 572589 h 1145177"/>
                <a:gd name="connsiteX3" fmla="*/ 1063380 w 1635968"/>
                <a:gd name="connsiteY3" fmla="*/ 1145177 h 1145177"/>
                <a:gd name="connsiteX4" fmla="*/ 0 w 1635968"/>
                <a:gd name="connsiteY4" fmla="*/ 1145177 h 1145177"/>
                <a:gd name="connsiteX5" fmla="*/ 572589 w 1635968"/>
                <a:gd name="connsiteY5" fmla="*/ 572589 h 1145177"/>
                <a:gd name="connsiteX6" fmla="*/ 0 w 1635968"/>
                <a:gd name="connsiteY6" fmla="*/ 0 h 1145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5968" h="1145177">
                  <a:moveTo>
                    <a:pt x="1635967" y="0"/>
                  </a:moveTo>
                  <a:lnTo>
                    <a:pt x="1635967" y="744366"/>
                  </a:lnTo>
                  <a:lnTo>
                    <a:pt x="817983" y="1145177"/>
                  </a:lnTo>
                  <a:lnTo>
                    <a:pt x="1" y="744366"/>
                  </a:lnTo>
                  <a:lnTo>
                    <a:pt x="1" y="0"/>
                  </a:lnTo>
                  <a:lnTo>
                    <a:pt x="817983" y="400812"/>
                  </a:lnTo>
                  <a:lnTo>
                    <a:pt x="1635967" y="0"/>
                  </a:lnTo>
                  <a:close/>
                </a:path>
              </a:pathLst>
            </a:cu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7941" tIns="600530" rIns="27940" bIns="600528" numCol="1" spcCol="1270" anchor="ctr" anchorCtr="0">
              <a:noAutofit/>
            </a:bodyPr>
            <a:lstStyle/>
            <a:p>
              <a:pPr marL="0" lvl="0" indent="0" algn="ctr" defTabSz="1955800">
                <a:lnSpc>
                  <a:spcPct val="90000"/>
                </a:lnSpc>
                <a:spcBef>
                  <a:spcPct val="0"/>
                </a:spcBef>
                <a:spcAft>
                  <a:spcPct val="35000"/>
                </a:spcAft>
                <a:buNone/>
              </a:pPr>
              <a:r>
                <a:rPr lang="en-US" sz="4400" kern="1200" dirty="0"/>
                <a:t>A</a:t>
              </a:r>
            </a:p>
          </p:txBody>
        </p:sp>
        <p:sp>
          <p:nvSpPr>
            <p:cNvPr id="4" name="Freeform: Shape 3">
              <a:extLst>
                <a:ext uri="{FF2B5EF4-FFF2-40B4-BE49-F238E27FC236}">
                  <a16:creationId xmlns:a16="http://schemas.microsoft.com/office/drawing/2014/main" id="{CA2EBB60-5A9D-48E3-AE88-352675C1247E}"/>
                </a:ext>
              </a:extLst>
            </p:cNvPr>
            <p:cNvSpPr/>
            <p:nvPr/>
          </p:nvSpPr>
          <p:spPr>
            <a:xfrm>
              <a:off x="1602377" y="1602858"/>
              <a:ext cx="7084422" cy="1063938"/>
            </a:xfrm>
            <a:custGeom>
              <a:avLst/>
              <a:gdLst>
                <a:gd name="connsiteX0" fmla="*/ 177327 w 1063938"/>
                <a:gd name="connsiteY0" fmla="*/ 0 h 7084422"/>
                <a:gd name="connsiteX1" fmla="*/ 886611 w 1063938"/>
                <a:gd name="connsiteY1" fmla="*/ 0 h 7084422"/>
                <a:gd name="connsiteX2" fmla="*/ 1063938 w 1063938"/>
                <a:gd name="connsiteY2" fmla="*/ 177327 h 7084422"/>
                <a:gd name="connsiteX3" fmla="*/ 1063938 w 1063938"/>
                <a:gd name="connsiteY3" fmla="*/ 7084422 h 7084422"/>
                <a:gd name="connsiteX4" fmla="*/ 1063938 w 1063938"/>
                <a:gd name="connsiteY4" fmla="*/ 7084422 h 7084422"/>
                <a:gd name="connsiteX5" fmla="*/ 0 w 1063938"/>
                <a:gd name="connsiteY5" fmla="*/ 7084422 h 7084422"/>
                <a:gd name="connsiteX6" fmla="*/ 0 w 1063938"/>
                <a:gd name="connsiteY6" fmla="*/ 7084422 h 7084422"/>
                <a:gd name="connsiteX7" fmla="*/ 0 w 1063938"/>
                <a:gd name="connsiteY7" fmla="*/ 177327 h 7084422"/>
                <a:gd name="connsiteX8" fmla="*/ 177327 w 1063938"/>
                <a:gd name="connsiteY8" fmla="*/ 0 h 7084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938" h="7084422">
                  <a:moveTo>
                    <a:pt x="1063938" y="1180766"/>
                  </a:moveTo>
                  <a:lnTo>
                    <a:pt x="1063938" y="5903656"/>
                  </a:lnTo>
                  <a:cubicBezTo>
                    <a:pt x="1063938" y="6555773"/>
                    <a:pt x="1052015" y="7084419"/>
                    <a:pt x="1037307" y="7084419"/>
                  </a:cubicBezTo>
                  <a:lnTo>
                    <a:pt x="0" y="7084419"/>
                  </a:lnTo>
                  <a:lnTo>
                    <a:pt x="0" y="7084419"/>
                  </a:lnTo>
                  <a:lnTo>
                    <a:pt x="0" y="3"/>
                  </a:lnTo>
                  <a:lnTo>
                    <a:pt x="0" y="3"/>
                  </a:lnTo>
                  <a:lnTo>
                    <a:pt x="1037307" y="3"/>
                  </a:lnTo>
                  <a:cubicBezTo>
                    <a:pt x="1052015" y="3"/>
                    <a:pt x="1063938" y="528649"/>
                    <a:pt x="1063938" y="1180766"/>
                  </a:cubicBez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27585" tIns="72256" rIns="72256" bIns="72258" numCol="1" spcCol="1270" anchor="ctr" anchorCtr="0">
              <a:noAutofit/>
            </a:bodyPr>
            <a:lstStyle/>
            <a:p>
              <a:pPr marL="285750" lvl="1" indent="-285750" algn="l" defTabSz="1422400">
                <a:lnSpc>
                  <a:spcPct val="90000"/>
                </a:lnSpc>
                <a:spcBef>
                  <a:spcPct val="0"/>
                </a:spcBef>
                <a:spcAft>
                  <a:spcPct val="15000"/>
                </a:spcAft>
                <a:buChar char="•"/>
              </a:pPr>
              <a:r>
                <a:rPr lang="en-US" sz="3200" b="1" kern="1200" dirty="0"/>
                <a:t>Acknowledge</a:t>
              </a:r>
              <a:r>
                <a:rPr lang="en-US" sz="3200" kern="1200" dirty="0"/>
                <a:t> your older employee’s experience</a:t>
              </a:r>
            </a:p>
          </p:txBody>
        </p:sp>
        <p:sp>
          <p:nvSpPr>
            <p:cNvPr id="6" name="Freeform: Shape 5">
              <a:extLst>
                <a:ext uri="{FF2B5EF4-FFF2-40B4-BE49-F238E27FC236}">
                  <a16:creationId xmlns:a16="http://schemas.microsoft.com/office/drawing/2014/main" id="{F0AAB916-ECF5-4DB0-8CFE-A209E487B424}"/>
                </a:ext>
              </a:extLst>
            </p:cNvPr>
            <p:cNvSpPr/>
            <p:nvPr/>
          </p:nvSpPr>
          <p:spPr>
            <a:xfrm>
              <a:off x="457200" y="3045196"/>
              <a:ext cx="1145178" cy="1635969"/>
            </a:xfrm>
            <a:custGeom>
              <a:avLst/>
              <a:gdLst>
                <a:gd name="connsiteX0" fmla="*/ 0 w 1635968"/>
                <a:gd name="connsiteY0" fmla="*/ 0 h 1145177"/>
                <a:gd name="connsiteX1" fmla="*/ 1063380 w 1635968"/>
                <a:gd name="connsiteY1" fmla="*/ 0 h 1145177"/>
                <a:gd name="connsiteX2" fmla="*/ 1635968 w 1635968"/>
                <a:gd name="connsiteY2" fmla="*/ 572589 h 1145177"/>
                <a:gd name="connsiteX3" fmla="*/ 1063380 w 1635968"/>
                <a:gd name="connsiteY3" fmla="*/ 1145177 h 1145177"/>
                <a:gd name="connsiteX4" fmla="*/ 0 w 1635968"/>
                <a:gd name="connsiteY4" fmla="*/ 1145177 h 1145177"/>
                <a:gd name="connsiteX5" fmla="*/ 572589 w 1635968"/>
                <a:gd name="connsiteY5" fmla="*/ 572589 h 1145177"/>
                <a:gd name="connsiteX6" fmla="*/ 0 w 1635968"/>
                <a:gd name="connsiteY6" fmla="*/ 0 h 1145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5968" h="1145177">
                  <a:moveTo>
                    <a:pt x="1635967" y="0"/>
                  </a:moveTo>
                  <a:lnTo>
                    <a:pt x="1635967" y="744366"/>
                  </a:lnTo>
                  <a:lnTo>
                    <a:pt x="817983" y="1145177"/>
                  </a:lnTo>
                  <a:lnTo>
                    <a:pt x="1" y="744366"/>
                  </a:lnTo>
                  <a:lnTo>
                    <a:pt x="1" y="0"/>
                  </a:lnTo>
                  <a:lnTo>
                    <a:pt x="817983" y="400812"/>
                  </a:lnTo>
                  <a:lnTo>
                    <a:pt x="1635967" y="0"/>
                  </a:lnTo>
                  <a:close/>
                </a:path>
              </a:pathLst>
            </a:custGeom>
          </p:spPr>
          <p:style>
            <a:lnRef idx="2">
              <a:schemeClr val="accent2">
                <a:hueOff val="2340759"/>
                <a:satOff val="-2919"/>
                <a:lumOff val="686"/>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7941" tIns="600530" rIns="27940" bIns="600528" numCol="1" spcCol="1270" anchor="ctr" anchorCtr="0">
              <a:noAutofit/>
            </a:bodyPr>
            <a:lstStyle/>
            <a:p>
              <a:pPr marL="0" lvl="0" indent="0" algn="ctr" defTabSz="1955800">
                <a:lnSpc>
                  <a:spcPct val="90000"/>
                </a:lnSpc>
                <a:spcBef>
                  <a:spcPct val="0"/>
                </a:spcBef>
                <a:spcAft>
                  <a:spcPct val="35000"/>
                </a:spcAft>
                <a:buNone/>
              </a:pPr>
              <a:r>
                <a:rPr lang="en-US" sz="4400" kern="1200" dirty="0"/>
                <a:t>C</a:t>
              </a:r>
            </a:p>
          </p:txBody>
        </p:sp>
        <p:sp>
          <p:nvSpPr>
            <p:cNvPr id="7" name="Freeform: Shape 6">
              <a:extLst>
                <a:ext uri="{FF2B5EF4-FFF2-40B4-BE49-F238E27FC236}">
                  <a16:creationId xmlns:a16="http://schemas.microsoft.com/office/drawing/2014/main" id="{4B5F7925-0087-4FFC-A7F9-EC5FCF3288EA}"/>
                </a:ext>
              </a:extLst>
            </p:cNvPr>
            <p:cNvSpPr/>
            <p:nvPr/>
          </p:nvSpPr>
          <p:spPr>
            <a:xfrm>
              <a:off x="1602377" y="3045197"/>
              <a:ext cx="7084423" cy="1063380"/>
            </a:xfrm>
            <a:custGeom>
              <a:avLst/>
              <a:gdLst>
                <a:gd name="connsiteX0" fmla="*/ 177233 w 1063379"/>
                <a:gd name="connsiteY0" fmla="*/ 0 h 7084422"/>
                <a:gd name="connsiteX1" fmla="*/ 886146 w 1063379"/>
                <a:gd name="connsiteY1" fmla="*/ 0 h 7084422"/>
                <a:gd name="connsiteX2" fmla="*/ 1063379 w 1063379"/>
                <a:gd name="connsiteY2" fmla="*/ 177233 h 7084422"/>
                <a:gd name="connsiteX3" fmla="*/ 1063379 w 1063379"/>
                <a:gd name="connsiteY3" fmla="*/ 7084422 h 7084422"/>
                <a:gd name="connsiteX4" fmla="*/ 1063379 w 1063379"/>
                <a:gd name="connsiteY4" fmla="*/ 7084422 h 7084422"/>
                <a:gd name="connsiteX5" fmla="*/ 0 w 1063379"/>
                <a:gd name="connsiteY5" fmla="*/ 7084422 h 7084422"/>
                <a:gd name="connsiteX6" fmla="*/ 0 w 1063379"/>
                <a:gd name="connsiteY6" fmla="*/ 7084422 h 7084422"/>
                <a:gd name="connsiteX7" fmla="*/ 0 w 1063379"/>
                <a:gd name="connsiteY7" fmla="*/ 177233 h 7084422"/>
                <a:gd name="connsiteX8" fmla="*/ 177233 w 1063379"/>
                <a:gd name="connsiteY8" fmla="*/ 0 h 7084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379" h="7084422">
                  <a:moveTo>
                    <a:pt x="1063379" y="1180760"/>
                  </a:moveTo>
                  <a:lnTo>
                    <a:pt x="1063379" y="5903662"/>
                  </a:lnTo>
                  <a:cubicBezTo>
                    <a:pt x="1063379" y="6555775"/>
                    <a:pt x="1051468" y="7084419"/>
                    <a:pt x="1036776" y="7084419"/>
                  </a:cubicBezTo>
                  <a:lnTo>
                    <a:pt x="0" y="7084419"/>
                  </a:lnTo>
                  <a:lnTo>
                    <a:pt x="0" y="7084419"/>
                  </a:lnTo>
                  <a:lnTo>
                    <a:pt x="0" y="3"/>
                  </a:lnTo>
                  <a:lnTo>
                    <a:pt x="0" y="3"/>
                  </a:lnTo>
                  <a:lnTo>
                    <a:pt x="1036776" y="3"/>
                  </a:lnTo>
                  <a:cubicBezTo>
                    <a:pt x="1051468" y="3"/>
                    <a:pt x="1063379" y="528647"/>
                    <a:pt x="1063379" y="1180760"/>
                  </a:cubicBezTo>
                  <a:close/>
                </a:path>
              </a:pathLst>
            </a:custGeom>
          </p:spPr>
          <p:style>
            <a:lnRef idx="2">
              <a:schemeClr val="accent2">
                <a:hueOff val="2340759"/>
                <a:satOff val="-2919"/>
                <a:lumOff val="686"/>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27585" tIns="72230" rIns="72230" bIns="72231" numCol="1" spcCol="1270" anchor="ctr" anchorCtr="0">
              <a:noAutofit/>
            </a:bodyPr>
            <a:lstStyle/>
            <a:p>
              <a:pPr marL="285750" lvl="1" indent="-285750" algn="l" defTabSz="1422400">
                <a:lnSpc>
                  <a:spcPct val="90000"/>
                </a:lnSpc>
                <a:spcBef>
                  <a:spcPct val="0"/>
                </a:spcBef>
                <a:spcAft>
                  <a:spcPct val="15000"/>
                </a:spcAft>
                <a:buChar char="•"/>
              </a:pPr>
              <a:r>
                <a:rPr lang="en-US" sz="3200" b="1" kern="1200" dirty="0"/>
                <a:t>Caring</a:t>
              </a:r>
              <a:r>
                <a:rPr lang="en-US" sz="3200" kern="1200" dirty="0"/>
                <a:t> for older employees</a:t>
              </a:r>
            </a:p>
          </p:txBody>
        </p:sp>
        <p:sp>
          <p:nvSpPr>
            <p:cNvPr id="8" name="Freeform: Shape 7">
              <a:extLst>
                <a:ext uri="{FF2B5EF4-FFF2-40B4-BE49-F238E27FC236}">
                  <a16:creationId xmlns:a16="http://schemas.microsoft.com/office/drawing/2014/main" id="{B171465B-8923-4A13-A0DA-D0115F49C85A}"/>
                </a:ext>
              </a:extLst>
            </p:cNvPr>
            <p:cNvSpPr/>
            <p:nvPr/>
          </p:nvSpPr>
          <p:spPr>
            <a:xfrm>
              <a:off x="457200" y="4487536"/>
              <a:ext cx="1145178" cy="1635969"/>
            </a:xfrm>
            <a:custGeom>
              <a:avLst/>
              <a:gdLst>
                <a:gd name="connsiteX0" fmla="*/ 0 w 1635968"/>
                <a:gd name="connsiteY0" fmla="*/ 0 h 1145177"/>
                <a:gd name="connsiteX1" fmla="*/ 1063380 w 1635968"/>
                <a:gd name="connsiteY1" fmla="*/ 0 h 1145177"/>
                <a:gd name="connsiteX2" fmla="*/ 1635968 w 1635968"/>
                <a:gd name="connsiteY2" fmla="*/ 572589 h 1145177"/>
                <a:gd name="connsiteX3" fmla="*/ 1063380 w 1635968"/>
                <a:gd name="connsiteY3" fmla="*/ 1145177 h 1145177"/>
                <a:gd name="connsiteX4" fmla="*/ 0 w 1635968"/>
                <a:gd name="connsiteY4" fmla="*/ 1145177 h 1145177"/>
                <a:gd name="connsiteX5" fmla="*/ 572589 w 1635968"/>
                <a:gd name="connsiteY5" fmla="*/ 572589 h 1145177"/>
                <a:gd name="connsiteX6" fmla="*/ 0 w 1635968"/>
                <a:gd name="connsiteY6" fmla="*/ 0 h 1145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5968" h="1145177">
                  <a:moveTo>
                    <a:pt x="1635967" y="0"/>
                  </a:moveTo>
                  <a:lnTo>
                    <a:pt x="1635967" y="744366"/>
                  </a:lnTo>
                  <a:lnTo>
                    <a:pt x="817983" y="1145177"/>
                  </a:lnTo>
                  <a:lnTo>
                    <a:pt x="1" y="744366"/>
                  </a:lnTo>
                  <a:lnTo>
                    <a:pt x="1" y="0"/>
                  </a:lnTo>
                  <a:lnTo>
                    <a:pt x="817983" y="400812"/>
                  </a:lnTo>
                  <a:lnTo>
                    <a:pt x="1635967" y="0"/>
                  </a:lnTo>
                  <a:close/>
                </a:path>
              </a:pathLst>
            </a:custGeom>
          </p:spPr>
          <p:style>
            <a:lnRef idx="2">
              <a:schemeClr val="accent2">
                <a:hueOff val="4681519"/>
                <a:satOff val="-5839"/>
                <a:lumOff val="1373"/>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7941" tIns="600530" rIns="27940" bIns="600528" numCol="1" spcCol="1270" anchor="ctr" anchorCtr="0">
              <a:noAutofit/>
            </a:bodyPr>
            <a:lstStyle/>
            <a:p>
              <a:pPr marL="0" lvl="0" indent="0" algn="ctr" defTabSz="1955800">
                <a:lnSpc>
                  <a:spcPct val="90000"/>
                </a:lnSpc>
                <a:spcBef>
                  <a:spcPct val="0"/>
                </a:spcBef>
                <a:spcAft>
                  <a:spcPct val="35000"/>
                </a:spcAft>
                <a:buNone/>
              </a:pPr>
              <a:r>
                <a:rPr lang="en-US" sz="4400" kern="1200" dirty="0"/>
                <a:t>E</a:t>
              </a:r>
            </a:p>
          </p:txBody>
        </p:sp>
        <p:sp>
          <p:nvSpPr>
            <p:cNvPr id="9" name="Freeform: Shape 8">
              <a:extLst>
                <a:ext uri="{FF2B5EF4-FFF2-40B4-BE49-F238E27FC236}">
                  <a16:creationId xmlns:a16="http://schemas.microsoft.com/office/drawing/2014/main" id="{651B1A79-83E7-43E7-8351-7E9DF0F9DE8D}"/>
                </a:ext>
              </a:extLst>
            </p:cNvPr>
            <p:cNvSpPr/>
            <p:nvPr/>
          </p:nvSpPr>
          <p:spPr>
            <a:xfrm>
              <a:off x="1602377" y="4487537"/>
              <a:ext cx="7084423" cy="1063380"/>
            </a:xfrm>
            <a:custGeom>
              <a:avLst/>
              <a:gdLst>
                <a:gd name="connsiteX0" fmla="*/ 177233 w 1063379"/>
                <a:gd name="connsiteY0" fmla="*/ 0 h 7084422"/>
                <a:gd name="connsiteX1" fmla="*/ 886146 w 1063379"/>
                <a:gd name="connsiteY1" fmla="*/ 0 h 7084422"/>
                <a:gd name="connsiteX2" fmla="*/ 1063379 w 1063379"/>
                <a:gd name="connsiteY2" fmla="*/ 177233 h 7084422"/>
                <a:gd name="connsiteX3" fmla="*/ 1063379 w 1063379"/>
                <a:gd name="connsiteY3" fmla="*/ 7084422 h 7084422"/>
                <a:gd name="connsiteX4" fmla="*/ 1063379 w 1063379"/>
                <a:gd name="connsiteY4" fmla="*/ 7084422 h 7084422"/>
                <a:gd name="connsiteX5" fmla="*/ 0 w 1063379"/>
                <a:gd name="connsiteY5" fmla="*/ 7084422 h 7084422"/>
                <a:gd name="connsiteX6" fmla="*/ 0 w 1063379"/>
                <a:gd name="connsiteY6" fmla="*/ 7084422 h 7084422"/>
                <a:gd name="connsiteX7" fmla="*/ 0 w 1063379"/>
                <a:gd name="connsiteY7" fmla="*/ 177233 h 7084422"/>
                <a:gd name="connsiteX8" fmla="*/ 177233 w 1063379"/>
                <a:gd name="connsiteY8" fmla="*/ 0 h 7084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379" h="7084422">
                  <a:moveTo>
                    <a:pt x="1063379" y="1180760"/>
                  </a:moveTo>
                  <a:lnTo>
                    <a:pt x="1063379" y="5903662"/>
                  </a:lnTo>
                  <a:cubicBezTo>
                    <a:pt x="1063379" y="6555775"/>
                    <a:pt x="1051468" y="7084419"/>
                    <a:pt x="1036776" y="7084419"/>
                  </a:cubicBezTo>
                  <a:lnTo>
                    <a:pt x="0" y="7084419"/>
                  </a:lnTo>
                  <a:lnTo>
                    <a:pt x="0" y="7084419"/>
                  </a:lnTo>
                  <a:lnTo>
                    <a:pt x="0" y="3"/>
                  </a:lnTo>
                  <a:lnTo>
                    <a:pt x="0" y="3"/>
                  </a:lnTo>
                  <a:lnTo>
                    <a:pt x="1036776" y="3"/>
                  </a:lnTo>
                  <a:cubicBezTo>
                    <a:pt x="1051468" y="3"/>
                    <a:pt x="1063379" y="528647"/>
                    <a:pt x="1063379" y="1180760"/>
                  </a:cubicBezTo>
                  <a:close/>
                </a:path>
              </a:pathLst>
            </a:custGeom>
          </p:spPr>
          <p:style>
            <a:lnRef idx="2">
              <a:schemeClr val="accent2">
                <a:hueOff val="4681519"/>
                <a:satOff val="-5839"/>
                <a:lumOff val="137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27585" tIns="72230" rIns="72230" bIns="72231" numCol="1" spcCol="1270" anchor="ctr" anchorCtr="0">
              <a:noAutofit/>
            </a:bodyPr>
            <a:lstStyle/>
            <a:p>
              <a:pPr marL="285750" lvl="1" indent="-285750" algn="l" defTabSz="1422400">
                <a:lnSpc>
                  <a:spcPct val="90000"/>
                </a:lnSpc>
                <a:spcBef>
                  <a:spcPct val="0"/>
                </a:spcBef>
                <a:spcAft>
                  <a:spcPct val="15000"/>
                </a:spcAft>
                <a:buChar char="•"/>
              </a:pPr>
              <a:r>
                <a:rPr lang="en-US" sz="3200" b="1" kern="1200" dirty="0"/>
                <a:t>Exchange</a:t>
              </a:r>
              <a:r>
                <a:rPr lang="en-US" sz="3200" kern="1200" dirty="0"/>
                <a:t> ideas and</a:t>
              </a:r>
              <a:r>
                <a:rPr lang="en-US" sz="3200" b="1" kern="1200" dirty="0"/>
                <a:t> </a:t>
              </a:r>
              <a:r>
                <a:rPr lang="en-US" sz="3200" kern="1200" dirty="0"/>
                <a:t>ask for input</a:t>
              </a:r>
            </a:p>
          </p:txBody>
        </p:sp>
      </p:gr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25C76903-96B6-4EDB-AA5C-249D931B4248}"/>
              </a:ext>
            </a:extLst>
          </p:cNvPr>
          <p:cNvSpPr>
            <a:spLocks noGrp="1"/>
          </p:cNvSpPr>
          <p:nvPr>
            <p:ph sz="quarter" idx="11"/>
          </p:nvPr>
        </p:nvSpPr>
        <p:spPr/>
        <p:txBody>
          <a:bodyPr/>
          <a:lstStyle/>
          <a:p>
            <a:endParaRPr lang="en-US"/>
          </a:p>
        </p:txBody>
      </p:sp>
      <p:sp>
        <p:nvSpPr>
          <p:cNvPr id="40962" name="Title 1"/>
          <p:cNvSpPr>
            <a:spLocks noGrp="1"/>
          </p:cNvSpPr>
          <p:nvPr>
            <p:ph type="title"/>
          </p:nvPr>
        </p:nvSpPr>
        <p:spPr/>
        <p:txBody>
          <a:bodyPr>
            <a:noAutofit/>
          </a:bodyPr>
          <a:lstStyle/>
          <a:p>
            <a:pPr>
              <a:defRPr/>
            </a:pPr>
            <a:r>
              <a:rPr lang="en-US" dirty="0"/>
              <a:t>Avoid Turnovers With A Retention Plan</a:t>
            </a:r>
          </a:p>
        </p:txBody>
      </p:sp>
      <p:grpSp>
        <p:nvGrpSpPr>
          <p:cNvPr id="2" name="Group 1">
            <a:extLst>
              <a:ext uri="{FF2B5EF4-FFF2-40B4-BE49-F238E27FC236}">
                <a16:creationId xmlns:a16="http://schemas.microsoft.com/office/drawing/2014/main" id="{296EF2B0-AC40-4467-8AEF-93114C93FA0F}"/>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2B974A7B-FAF3-4479-A2E2-1C9D272A4735}"/>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Determine employees values</a:t>
              </a:r>
            </a:p>
          </p:txBody>
        </p:sp>
        <p:sp>
          <p:nvSpPr>
            <p:cNvPr id="5" name="Freeform: Shape 4">
              <a:extLst>
                <a:ext uri="{FF2B5EF4-FFF2-40B4-BE49-F238E27FC236}">
                  <a16:creationId xmlns:a16="http://schemas.microsoft.com/office/drawing/2014/main" id="{D8E0FC8B-912F-4462-9DD9-95AB060376AA}"/>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Personal goals</a:t>
              </a:r>
            </a:p>
          </p:txBody>
        </p:sp>
        <p:sp>
          <p:nvSpPr>
            <p:cNvPr id="6" name="Freeform: Shape 5">
              <a:extLst>
                <a:ext uri="{FF2B5EF4-FFF2-40B4-BE49-F238E27FC236}">
                  <a16:creationId xmlns:a16="http://schemas.microsoft.com/office/drawing/2014/main" id="{5D4ED1E7-01E3-481A-A212-6F52078C0585}"/>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Work with HR</a:t>
              </a:r>
            </a:p>
          </p:txBody>
        </p:sp>
      </p:gr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42DC8233-8187-43B0-8DDA-B35BA4DEA8C6}"/>
              </a:ext>
            </a:extLst>
          </p:cNvPr>
          <p:cNvSpPr>
            <a:spLocks noGrp="1"/>
          </p:cNvSpPr>
          <p:nvPr>
            <p:ph sz="quarter" idx="11"/>
          </p:nvPr>
        </p:nvSpPr>
        <p:spPr/>
        <p:txBody>
          <a:bodyPr/>
          <a:lstStyle/>
          <a:p>
            <a:endParaRPr lang="en-US"/>
          </a:p>
        </p:txBody>
      </p:sp>
      <p:sp>
        <p:nvSpPr>
          <p:cNvPr id="41986" name="Title 1"/>
          <p:cNvSpPr>
            <a:spLocks noGrp="1"/>
          </p:cNvSpPr>
          <p:nvPr>
            <p:ph type="title"/>
          </p:nvPr>
        </p:nvSpPr>
        <p:spPr/>
        <p:txBody>
          <a:bodyPr>
            <a:noAutofit/>
          </a:bodyPr>
          <a:lstStyle/>
          <a:p>
            <a:pPr>
              <a:defRPr/>
            </a:pPr>
            <a:r>
              <a:rPr lang="en-US" dirty="0"/>
              <a:t>Breaking Down The Stereotypes</a:t>
            </a:r>
          </a:p>
        </p:txBody>
      </p:sp>
      <p:grpSp>
        <p:nvGrpSpPr>
          <p:cNvPr id="2" name="Group 1">
            <a:extLst>
              <a:ext uri="{FF2B5EF4-FFF2-40B4-BE49-F238E27FC236}">
                <a16:creationId xmlns:a16="http://schemas.microsoft.com/office/drawing/2014/main" id="{0F48D43F-BC10-460B-AD7B-ADC9E9B48B17}"/>
              </a:ext>
            </a:extLst>
          </p:cNvPr>
          <p:cNvGrpSpPr/>
          <p:nvPr/>
        </p:nvGrpSpPr>
        <p:grpSpPr>
          <a:xfrm>
            <a:off x="457200" y="1614711"/>
            <a:ext cx="8229600" cy="4496939"/>
            <a:chOff x="457200" y="1614711"/>
            <a:chExt cx="8229600" cy="4496939"/>
          </a:xfrm>
        </p:grpSpPr>
        <p:sp>
          <p:nvSpPr>
            <p:cNvPr id="4" name="Freeform: Shape 3">
              <a:extLst>
                <a:ext uri="{FF2B5EF4-FFF2-40B4-BE49-F238E27FC236}">
                  <a16:creationId xmlns:a16="http://schemas.microsoft.com/office/drawing/2014/main" id="{5A72B4F4-970E-47AC-ACA4-26361F407D0F}"/>
                </a:ext>
              </a:extLst>
            </p:cNvPr>
            <p:cNvSpPr/>
            <p:nvPr/>
          </p:nvSpPr>
          <p:spPr>
            <a:xfrm>
              <a:off x="457200" y="1614711"/>
              <a:ext cx="8229600" cy="1031354"/>
            </a:xfrm>
            <a:custGeom>
              <a:avLst/>
              <a:gdLst>
                <a:gd name="connsiteX0" fmla="*/ 0 w 8229600"/>
                <a:gd name="connsiteY0" fmla="*/ 171896 h 1031354"/>
                <a:gd name="connsiteX1" fmla="*/ 171896 w 8229600"/>
                <a:gd name="connsiteY1" fmla="*/ 0 h 1031354"/>
                <a:gd name="connsiteX2" fmla="*/ 8057704 w 8229600"/>
                <a:gd name="connsiteY2" fmla="*/ 0 h 1031354"/>
                <a:gd name="connsiteX3" fmla="*/ 8229600 w 8229600"/>
                <a:gd name="connsiteY3" fmla="*/ 171896 h 1031354"/>
                <a:gd name="connsiteX4" fmla="*/ 8229600 w 8229600"/>
                <a:gd name="connsiteY4" fmla="*/ 859458 h 1031354"/>
                <a:gd name="connsiteX5" fmla="*/ 8057704 w 8229600"/>
                <a:gd name="connsiteY5" fmla="*/ 1031354 h 1031354"/>
                <a:gd name="connsiteX6" fmla="*/ 171896 w 8229600"/>
                <a:gd name="connsiteY6" fmla="*/ 1031354 h 1031354"/>
                <a:gd name="connsiteX7" fmla="*/ 0 w 8229600"/>
                <a:gd name="connsiteY7" fmla="*/ 859458 h 1031354"/>
                <a:gd name="connsiteX8" fmla="*/ 0 w 8229600"/>
                <a:gd name="connsiteY8" fmla="*/ 171896 h 1031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31354">
                  <a:moveTo>
                    <a:pt x="0" y="171896"/>
                  </a:moveTo>
                  <a:cubicBezTo>
                    <a:pt x="0" y="76960"/>
                    <a:pt x="76960" y="0"/>
                    <a:pt x="171896" y="0"/>
                  </a:cubicBezTo>
                  <a:lnTo>
                    <a:pt x="8057704" y="0"/>
                  </a:lnTo>
                  <a:cubicBezTo>
                    <a:pt x="8152640" y="0"/>
                    <a:pt x="8229600" y="76960"/>
                    <a:pt x="8229600" y="171896"/>
                  </a:cubicBezTo>
                  <a:lnTo>
                    <a:pt x="8229600" y="859458"/>
                  </a:lnTo>
                  <a:cubicBezTo>
                    <a:pt x="8229600" y="954394"/>
                    <a:pt x="8152640" y="1031354"/>
                    <a:pt x="8057704" y="1031354"/>
                  </a:cubicBezTo>
                  <a:lnTo>
                    <a:pt x="171896" y="1031354"/>
                  </a:lnTo>
                  <a:cubicBezTo>
                    <a:pt x="76960" y="1031354"/>
                    <a:pt x="0" y="954394"/>
                    <a:pt x="0" y="859458"/>
                  </a:cubicBezTo>
                  <a:lnTo>
                    <a:pt x="0" y="171896"/>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14177" tIns="214177" rIns="214177" bIns="214177" numCol="1" spcCol="1270" anchor="ctr" anchorCtr="0">
              <a:noAutofit/>
            </a:bodyPr>
            <a:lstStyle/>
            <a:p>
              <a:pPr marL="0" lvl="0" indent="0" algn="l" defTabSz="1911350">
                <a:lnSpc>
                  <a:spcPct val="90000"/>
                </a:lnSpc>
                <a:spcBef>
                  <a:spcPct val="0"/>
                </a:spcBef>
                <a:spcAft>
                  <a:spcPct val="35000"/>
                </a:spcAft>
                <a:buNone/>
              </a:pPr>
              <a:r>
                <a:rPr lang="en-US" sz="4300" kern="1200" dirty="0"/>
                <a:t>Lack of information</a:t>
              </a:r>
            </a:p>
          </p:txBody>
        </p:sp>
        <p:sp>
          <p:nvSpPr>
            <p:cNvPr id="5" name="Freeform: Shape 4">
              <a:extLst>
                <a:ext uri="{FF2B5EF4-FFF2-40B4-BE49-F238E27FC236}">
                  <a16:creationId xmlns:a16="http://schemas.microsoft.com/office/drawing/2014/main" id="{0348B24C-F5B3-4597-B7B6-511B9986CABB}"/>
                </a:ext>
              </a:extLst>
            </p:cNvPr>
            <p:cNvSpPr/>
            <p:nvPr/>
          </p:nvSpPr>
          <p:spPr>
            <a:xfrm>
              <a:off x="457200" y="2769906"/>
              <a:ext cx="8229600" cy="1031354"/>
            </a:xfrm>
            <a:custGeom>
              <a:avLst/>
              <a:gdLst>
                <a:gd name="connsiteX0" fmla="*/ 0 w 8229600"/>
                <a:gd name="connsiteY0" fmla="*/ 171896 h 1031354"/>
                <a:gd name="connsiteX1" fmla="*/ 171896 w 8229600"/>
                <a:gd name="connsiteY1" fmla="*/ 0 h 1031354"/>
                <a:gd name="connsiteX2" fmla="*/ 8057704 w 8229600"/>
                <a:gd name="connsiteY2" fmla="*/ 0 h 1031354"/>
                <a:gd name="connsiteX3" fmla="*/ 8229600 w 8229600"/>
                <a:gd name="connsiteY3" fmla="*/ 171896 h 1031354"/>
                <a:gd name="connsiteX4" fmla="*/ 8229600 w 8229600"/>
                <a:gd name="connsiteY4" fmla="*/ 859458 h 1031354"/>
                <a:gd name="connsiteX5" fmla="*/ 8057704 w 8229600"/>
                <a:gd name="connsiteY5" fmla="*/ 1031354 h 1031354"/>
                <a:gd name="connsiteX6" fmla="*/ 171896 w 8229600"/>
                <a:gd name="connsiteY6" fmla="*/ 1031354 h 1031354"/>
                <a:gd name="connsiteX7" fmla="*/ 0 w 8229600"/>
                <a:gd name="connsiteY7" fmla="*/ 859458 h 1031354"/>
                <a:gd name="connsiteX8" fmla="*/ 0 w 8229600"/>
                <a:gd name="connsiteY8" fmla="*/ 171896 h 1031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31354">
                  <a:moveTo>
                    <a:pt x="0" y="171896"/>
                  </a:moveTo>
                  <a:cubicBezTo>
                    <a:pt x="0" y="76960"/>
                    <a:pt x="76960" y="0"/>
                    <a:pt x="171896" y="0"/>
                  </a:cubicBezTo>
                  <a:lnTo>
                    <a:pt x="8057704" y="0"/>
                  </a:lnTo>
                  <a:cubicBezTo>
                    <a:pt x="8152640" y="0"/>
                    <a:pt x="8229600" y="76960"/>
                    <a:pt x="8229600" y="171896"/>
                  </a:cubicBezTo>
                  <a:lnTo>
                    <a:pt x="8229600" y="859458"/>
                  </a:lnTo>
                  <a:cubicBezTo>
                    <a:pt x="8229600" y="954394"/>
                    <a:pt x="8152640" y="1031354"/>
                    <a:pt x="8057704" y="1031354"/>
                  </a:cubicBezTo>
                  <a:lnTo>
                    <a:pt x="171896" y="1031354"/>
                  </a:lnTo>
                  <a:cubicBezTo>
                    <a:pt x="76960" y="1031354"/>
                    <a:pt x="0" y="954394"/>
                    <a:pt x="0" y="859458"/>
                  </a:cubicBezTo>
                  <a:lnTo>
                    <a:pt x="0" y="171896"/>
                  </a:lnTo>
                  <a:close/>
                </a:path>
              </a:pathLst>
            </a:custGeom>
          </p:spPr>
          <p:style>
            <a:lnRef idx="2">
              <a:schemeClr val="lt1">
                <a:hueOff val="0"/>
                <a:satOff val="0"/>
                <a:lumOff val="0"/>
                <a:alphaOff val="0"/>
              </a:schemeClr>
            </a:lnRef>
            <a:fillRef idx="1">
              <a:schemeClr val="accent2">
                <a:hueOff val="1560506"/>
                <a:satOff val="-1946"/>
                <a:lumOff val="458"/>
                <a:alphaOff val="0"/>
              </a:schemeClr>
            </a:fillRef>
            <a:effectRef idx="0">
              <a:schemeClr val="accent2">
                <a:hueOff val="1560506"/>
                <a:satOff val="-1946"/>
                <a:lumOff val="458"/>
                <a:alphaOff val="0"/>
              </a:schemeClr>
            </a:effectRef>
            <a:fontRef idx="minor">
              <a:schemeClr val="lt1"/>
            </a:fontRef>
          </p:style>
          <p:txBody>
            <a:bodyPr spcFirstLastPara="0" vert="horz" wrap="square" lIns="214177" tIns="214177" rIns="214177" bIns="214177" numCol="1" spcCol="1270" anchor="ctr" anchorCtr="0">
              <a:noAutofit/>
            </a:bodyPr>
            <a:lstStyle/>
            <a:p>
              <a:pPr marL="0" lvl="0" indent="0" algn="l" defTabSz="1911350">
                <a:lnSpc>
                  <a:spcPct val="90000"/>
                </a:lnSpc>
                <a:spcBef>
                  <a:spcPct val="0"/>
                </a:spcBef>
                <a:spcAft>
                  <a:spcPct val="35000"/>
                </a:spcAft>
                <a:buNone/>
              </a:pPr>
              <a:r>
                <a:rPr lang="en-US" sz="4300" kern="1200" dirty="0"/>
                <a:t>Team building</a:t>
              </a:r>
            </a:p>
          </p:txBody>
        </p:sp>
        <p:sp>
          <p:nvSpPr>
            <p:cNvPr id="6" name="Freeform: Shape 5">
              <a:extLst>
                <a:ext uri="{FF2B5EF4-FFF2-40B4-BE49-F238E27FC236}">
                  <a16:creationId xmlns:a16="http://schemas.microsoft.com/office/drawing/2014/main" id="{54E675CD-AB54-47C4-92A7-A7274CFFA7E5}"/>
                </a:ext>
              </a:extLst>
            </p:cNvPr>
            <p:cNvSpPr/>
            <p:nvPr/>
          </p:nvSpPr>
          <p:spPr>
            <a:xfrm>
              <a:off x="457200" y="3925101"/>
              <a:ext cx="8229600" cy="1031354"/>
            </a:xfrm>
            <a:custGeom>
              <a:avLst/>
              <a:gdLst>
                <a:gd name="connsiteX0" fmla="*/ 0 w 8229600"/>
                <a:gd name="connsiteY0" fmla="*/ 171896 h 1031354"/>
                <a:gd name="connsiteX1" fmla="*/ 171896 w 8229600"/>
                <a:gd name="connsiteY1" fmla="*/ 0 h 1031354"/>
                <a:gd name="connsiteX2" fmla="*/ 8057704 w 8229600"/>
                <a:gd name="connsiteY2" fmla="*/ 0 h 1031354"/>
                <a:gd name="connsiteX3" fmla="*/ 8229600 w 8229600"/>
                <a:gd name="connsiteY3" fmla="*/ 171896 h 1031354"/>
                <a:gd name="connsiteX4" fmla="*/ 8229600 w 8229600"/>
                <a:gd name="connsiteY4" fmla="*/ 859458 h 1031354"/>
                <a:gd name="connsiteX5" fmla="*/ 8057704 w 8229600"/>
                <a:gd name="connsiteY5" fmla="*/ 1031354 h 1031354"/>
                <a:gd name="connsiteX6" fmla="*/ 171896 w 8229600"/>
                <a:gd name="connsiteY6" fmla="*/ 1031354 h 1031354"/>
                <a:gd name="connsiteX7" fmla="*/ 0 w 8229600"/>
                <a:gd name="connsiteY7" fmla="*/ 859458 h 1031354"/>
                <a:gd name="connsiteX8" fmla="*/ 0 w 8229600"/>
                <a:gd name="connsiteY8" fmla="*/ 171896 h 1031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31354">
                  <a:moveTo>
                    <a:pt x="0" y="171896"/>
                  </a:moveTo>
                  <a:cubicBezTo>
                    <a:pt x="0" y="76960"/>
                    <a:pt x="76960" y="0"/>
                    <a:pt x="171896" y="0"/>
                  </a:cubicBezTo>
                  <a:lnTo>
                    <a:pt x="8057704" y="0"/>
                  </a:lnTo>
                  <a:cubicBezTo>
                    <a:pt x="8152640" y="0"/>
                    <a:pt x="8229600" y="76960"/>
                    <a:pt x="8229600" y="171896"/>
                  </a:cubicBezTo>
                  <a:lnTo>
                    <a:pt x="8229600" y="859458"/>
                  </a:lnTo>
                  <a:cubicBezTo>
                    <a:pt x="8229600" y="954394"/>
                    <a:pt x="8152640" y="1031354"/>
                    <a:pt x="8057704" y="1031354"/>
                  </a:cubicBezTo>
                  <a:lnTo>
                    <a:pt x="171896" y="1031354"/>
                  </a:lnTo>
                  <a:cubicBezTo>
                    <a:pt x="76960" y="1031354"/>
                    <a:pt x="0" y="954394"/>
                    <a:pt x="0" y="859458"/>
                  </a:cubicBezTo>
                  <a:lnTo>
                    <a:pt x="0" y="171896"/>
                  </a:lnTo>
                  <a:close/>
                </a:path>
              </a:pathLst>
            </a:custGeom>
          </p:spPr>
          <p:style>
            <a:lnRef idx="2">
              <a:schemeClr val="lt1">
                <a:hueOff val="0"/>
                <a:satOff val="0"/>
                <a:lumOff val="0"/>
                <a:alphaOff val="0"/>
              </a:schemeClr>
            </a:lnRef>
            <a:fillRef idx="1">
              <a:schemeClr val="accent2">
                <a:hueOff val="3121013"/>
                <a:satOff val="-3893"/>
                <a:lumOff val="915"/>
                <a:alphaOff val="0"/>
              </a:schemeClr>
            </a:fillRef>
            <a:effectRef idx="0">
              <a:schemeClr val="accent2">
                <a:hueOff val="3121013"/>
                <a:satOff val="-3893"/>
                <a:lumOff val="915"/>
                <a:alphaOff val="0"/>
              </a:schemeClr>
            </a:effectRef>
            <a:fontRef idx="minor">
              <a:schemeClr val="lt1"/>
            </a:fontRef>
          </p:style>
          <p:txBody>
            <a:bodyPr spcFirstLastPara="0" vert="horz" wrap="square" lIns="214177" tIns="214177" rIns="214177" bIns="214177" numCol="1" spcCol="1270" anchor="ctr" anchorCtr="0">
              <a:noAutofit/>
            </a:bodyPr>
            <a:lstStyle/>
            <a:p>
              <a:pPr marL="0" lvl="0" indent="0" algn="l" defTabSz="1911350">
                <a:lnSpc>
                  <a:spcPct val="90000"/>
                </a:lnSpc>
                <a:spcBef>
                  <a:spcPct val="0"/>
                </a:spcBef>
                <a:spcAft>
                  <a:spcPct val="35000"/>
                </a:spcAft>
                <a:buNone/>
              </a:pPr>
              <a:r>
                <a:rPr lang="en-US" sz="4300" kern="1200" dirty="0"/>
                <a:t>Situation that challenges everyone</a:t>
              </a:r>
            </a:p>
          </p:txBody>
        </p:sp>
        <p:sp>
          <p:nvSpPr>
            <p:cNvPr id="7" name="Freeform: Shape 6">
              <a:extLst>
                <a:ext uri="{FF2B5EF4-FFF2-40B4-BE49-F238E27FC236}">
                  <a16:creationId xmlns:a16="http://schemas.microsoft.com/office/drawing/2014/main" id="{36567FDB-7CFA-42A3-8FCE-C35023E749D3}"/>
                </a:ext>
              </a:extLst>
            </p:cNvPr>
            <p:cNvSpPr/>
            <p:nvPr/>
          </p:nvSpPr>
          <p:spPr>
            <a:xfrm>
              <a:off x="457200" y="5080296"/>
              <a:ext cx="8229600" cy="1031354"/>
            </a:xfrm>
            <a:custGeom>
              <a:avLst/>
              <a:gdLst>
                <a:gd name="connsiteX0" fmla="*/ 0 w 8229600"/>
                <a:gd name="connsiteY0" fmla="*/ 171896 h 1031354"/>
                <a:gd name="connsiteX1" fmla="*/ 171896 w 8229600"/>
                <a:gd name="connsiteY1" fmla="*/ 0 h 1031354"/>
                <a:gd name="connsiteX2" fmla="*/ 8057704 w 8229600"/>
                <a:gd name="connsiteY2" fmla="*/ 0 h 1031354"/>
                <a:gd name="connsiteX3" fmla="*/ 8229600 w 8229600"/>
                <a:gd name="connsiteY3" fmla="*/ 171896 h 1031354"/>
                <a:gd name="connsiteX4" fmla="*/ 8229600 w 8229600"/>
                <a:gd name="connsiteY4" fmla="*/ 859458 h 1031354"/>
                <a:gd name="connsiteX5" fmla="*/ 8057704 w 8229600"/>
                <a:gd name="connsiteY5" fmla="*/ 1031354 h 1031354"/>
                <a:gd name="connsiteX6" fmla="*/ 171896 w 8229600"/>
                <a:gd name="connsiteY6" fmla="*/ 1031354 h 1031354"/>
                <a:gd name="connsiteX7" fmla="*/ 0 w 8229600"/>
                <a:gd name="connsiteY7" fmla="*/ 859458 h 1031354"/>
                <a:gd name="connsiteX8" fmla="*/ 0 w 8229600"/>
                <a:gd name="connsiteY8" fmla="*/ 171896 h 1031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31354">
                  <a:moveTo>
                    <a:pt x="0" y="171896"/>
                  </a:moveTo>
                  <a:cubicBezTo>
                    <a:pt x="0" y="76960"/>
                    <a:pt x="76960" y="0"/>
                    <a:pt x="171896" y="0"/>
                  </a:cubicBezTo>
                  <a:lnTo>
                    <a:pt x="8057704" y="0"/>
                  </a:lnTo>
                  <a:cubicBezTo>
                    <a:pt x="8152640" y="0"/>
                    <a:pt x="8229600" y="76960"/>
                    <a:pt x="8229600" y="171896"/>
                  </a:cubicBezTo>
                  <a:lnTo>
                    <a:pt x="8229600" y="859458"/>
                  </a:lnTo>
                  <a:cubicBezTo>
                    <a:pt x="8229600" y="954394"/>
                    <a:pt x="8152640" y="1031354"/>
                    <a:pt x="8057704" y="1031354"/>
                  </a:cubicBezTo>
                  <a:lnTo>
                    <a:pt x="171896" y="1031354"/>
                  </a:lnTo>
                  <a:cubicBezTo>
                    <a:pt x="76960" y="1031354"/>
                    <a:pt x="0" y="954394"/>
                    <a:pt x="0" y="859458"/>
                  </a:cubicBezTo>
                  <a:lnTo>
                    <a:pt x="0" y="171896"/>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14177" tIns="214177" rIns="214177" bIns="214177" numCol="1" spcCol="1270" anchor="ctr" anchorCtr="0">
              <a:noAutofit/>
            </a:bodyPr>
            <a:lstStyle/>
            <a:p>
              <a:pPr marL="0" lvl="0" indent="0" algn="l" defTabSz="1911350">
                <a:lnSpc>
                  <a:spcPct val="90000"/>
                </a:lnSpc>
                <a:spcBef>
                  <a:spcPct val="0"/>
                </a:spcBef>
                <a:spcAft>
                  <a:spcPct val="35000"/>
                </a:spcAft>
                <a:buNone/>
              </a:pPr>
              <a:r>
                <a:rPr lang="en-US" sz="4300" kern="1200" dirty="0"/>
                <a:t>Coach them through</a:t>
              </a:r>
            </a:p>
          </p:txBody>
        </p:sp>
      </p:gr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719B6412-8B59-49C5-A583-46F83A867CA4}"/>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42B4B02B-AB9A-4EE3-82B2-95907162145C}"/>
              </a:ext>
            </a:extLst>
          </p:cNvPr>
          <p:cNvGrpSpPr/>
          <p:nvPr/>
        </p:nvGrpSpPr>
        <p:grpSpPr>
          <a:xfrm>
            <a:off x="850999" y="1601901"/>
            <a:ext cx="7442001" cy="4522559"/>
            <a:chOff x="850999" y="1601901"/>
            <a:chExt cx="7442001" cy="4522559"/>
          </a:xfrm>
        </p:grpSpPr>
        <p:sp>
          <p:nvSpPr>
            <p:cNvPr id="5" name="Freeform: Shape 4">
              <a:extLst>
                <a:ext uri="{FF2B5EF4-FFF2-40B4-BE49-F238E27FC236}">
                  <a16:creationId xmlns:a16="http://schemas.microsoft.com/office/drawing/2014/main" id="{CED4B821-477E-40E3-AAE2-E72A17DDD35C}"/>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Carlos, a young manager in his twenties, found himself thinking about Sandy</a:t>
              </a:r>
            </a:p>
          </p:txBody>
        </p:sp>
        <p:sp>
          <p:nvSpPr>
            <p:cNvPr id="6" name="Rectangle: Rounded Corners 5">
              <a:extLst>
                <a:ext uri="{FF2B5EF4-FFF2-40B4-BE49-F238E27FC236}">
                  <a16:creationId xmlns:a16="http://schemas.microsoft.com/office/drawing/2014/main" id="{06C58182-3C17-4F57-931A-FFB874141DC7}"/>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7" name="Freeform: Shape 6">
              <a:extLst>
                <a:ext uri="{FF2B5EF4-FFF2-40B4-BE49-F238E27FC236}">
                  <a16:creationId xmlns:a16="http://schemas.microsoft.com/office/drawing/2014/main" id="{5E1CB64E-8F90-4847-92B7-1EEC114483E5}"/>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Lately, Sandy had seemed distant</a:t>
              </a:r>
            </a:p>
          </p:txBody>
        </p:sp>
        <p:sp>
          <p:nvSpPr>
            <p:cNvPr id="8" name="Rectangle: Rounded Corners 7">
              <a:extLst>
                <a:ext uri="{FF2B5EF4-FFF2-40B4-BE49-F238E27FC236}">
                  <a16:creationId xmlns:a16="http://schemas.microsoft.com/office/drawing/2014/main" id="{FFD86FF5-07F5-4D39-8284-F3E8C798652A}"/>
                </a:ext>
              </a:extLst>
            </p:cNvPr>
            <p:cNvSpPr/>
            <p:nvPr/>
          </p:nvSpPr>
          <p:spPr>
            <a:xfrm>
              <a:off x="850999" y="3955269"/>
              <a:ext cx="1023203" cy="1023203"/>
            </a:xfrm>
            <a:prstGeom prst="roundRect">
              <a:avLst>
                <a:gd name="adj" fmla="val 16670"/>
              </a:avLst>
            </a:prstGeom>
            <a:solidFill>
              <a:schemeClr val="accent2">
                <a:hueOff val="2340759"/>
                <a:satOff val="-2919"/>
                <a:lumOff val="686"/>
              </a:schemeClr>
            </a:solidFill>
          </p:spPr>
          <p:style>
            <a:lnRef idx="2">
              <a:schemeClr val="lt1">
                <a:hueOff val="0"/>
                <a:satOff val="0"/>
                <a:lumOff val="0"/>
                <a:alphaOff val="0"/>
              </a:schemeClr>
            </a:lnRef>
            <a:fillRef idx="1">
              <a:scrgbClr r="0" g="0" b="0"/>
            </a:fillRef>
            <a:effectRef idx="0">
              <a:schemeClr val="accent2">
                <a:hueOff val="2340759"/>
                <a:satOff val="-2919"/>
                <a:lumOff val="686"/>
                <a:alphaOff val="0"/>
              </a:schemeClr>
            </a:effectRef>
            <a:fontRef idx="minor">
              <a:schemeClr val="lt1"/>
            </a:fontRef>
          </p:style>
        </p:sp>
        <p:sp>
          <p:nvSpPr>
            <p:cNvPr id="9" name="Freeform: Shape 8">
              <a:extLst>
                <a:ext uri="{FF2B5EF4-FFF2-40B4-BE49-F238E27FC236}">
                  <a16:creationId xmlns:a16="http://schemas.microsoft.com/office/drawing/2014/main" id="{EABDEF61-E4A5-4E3B-B60B-AF7C56982B05}"/>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Sandy said, “I’ve been feeling bored with my work duties.”</a:t>
              </a:r>
            </a:p>
          </p:txBody>
        </p:sp>
        <p:sp>
          <p:nvSpPr>
            <p:cNvPr id="10" name="Rectangle: Rounded Corners 9">
              <a:extLst>
                <a:ext uri="{FF2B5EF4-FFF2-40B4-BE49-F238E27FC236}">
                  <a16:creationId xmlns:a16="http://schemas.microsoft.com/office/drawing/2014/main" id="{C5BA5029-8F2F-4225-BBF1-00693DEA2C40}"/>
                </a:ext>
              </a:extLst>
            </p:cNvPr>
            <p:cNvSpPr/>
            <p:nvPr/>
          </p:nvSpPr>
          <p:spPr>
            <a:xfrm>
              <a:off x="850999" y="5101257"/>
              <a:ext cx="1023203" cy="1023203"/>
            </a:xfrm>
            <a:prstGeom prst="roundRect">
              <a:avLst>
                <a:gd name="adj" fmla="val 16670"/>
              </a:avLst>
            </a:prstGeom>
            <a:solidFill>
              <a:schemeClr val="accent2">
                <a:hueOff val="4681519"/>
                <a:satOff val="-5839"/>
                <a:lumOff val="1373"/>
              </a:schemeClr>
            </a:solidFill>
          </p:spPr>
          <p:style>
            <a:lnRef idx="2">
              <a:schemeClr val="lt1">
                <a:hueOff val="0"/>
                <a:satOff val="0"/>
                <a:lumOff val="0"/>
                <a:alphaOff val="0"/>
              </a:schemeClr>
            </a:lnRef>
            <a:fillRef idx="1">
              <a:scrgbClr r="0" g="0" b="0"/>
            </a:fillRef>
            <a:effectRef idx="0">
              <a:schemeClr val="accent2">
                <a:hueOff val="4681519"/>
                <a:satOff val="-5839"/>
                <a:lumOff val="1373"/>
                <a:alphaOff val="0"/>
              </a:schemeClr>
            </a:effectRef>
            <a:fontRef idx="minor">
              <a:schemeClr val="lt1"/>
            </a:fontRef>
          </p:style>
        </p:sp>
        <p:sp>
          <p:nvSpPr>
            <p:cNvPr id="11" name="Freeform: Shape 10">
              <a:extLst>
                <a:ext uri="{FF2B5EF4-FFF2-40B4-BE49-F238E27FC236}">
                  <a16:creationId xmlns:a16="http://schemas.microsoft.com/office/drawing/2014/main" id="{5877BA99-F6C6-4FF7-8800-BE1CC38CB609}"/>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Carlos then went on to build retention plans for all his employees</a:t>
              </a:r>
            </a:p>
          </p:txBody>
        </p:sp>
      </p:grpSp>
    </p:spTree>
    <p:extLst>
      <p:ext uri="{BB962C8B-B14F-4D97-AF65-F5344CB8AC3E}">
        <p14:creationId xmlns:p14="http://schemas.microsoft.com/office/powerpoint/2010/main" val="2652828775"/>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0"/>
              </a:spcBef>
              <a:spcAft>
                <a:spcPts val="1000"/>
              </a:spcAft>
              <a:buFont typeface="+mj-lt"/>
              <a:buAutoNum type="arabicParenR"/>
            </a:pPr>
            <a:r>
              <a:rPr lang="en-US" dirty="0">
                <a:ea typeface="Calibri"/>
                <a:cs typeface="Times New Roman"/>
              </a:rPr>
              <a:t>In order to be successful bridging the gap across the generations, what must each generation do?</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F</a:t>
            </a:r>
            <a:r>
              <a:rPr lang="en-US" dirty="0">
                <a:ea typeface="Calibri"/>
                <a:cs typeface="Calibri"/>
              </a:rPr>
              <a:t>ind common ground that enables you to close the gap and effectively reach your opposing generation</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Find common ground with the generation closest to you to work effectively in your organization</a:t>
            </a:r>
          </a:p>
          <a:p>
            <a:pPr marL="684213" lvl="0">
              <a:lnSpc>
                <a:spcPct val="115000"/>
              </a:lnSpc>
              <a:spcBef>
                <a:spcPts val="0"/>
              </a:spcBef>
              <a:spcAft>
                <a:spcPts val="0"/>
              </a:spcAft>
              <a:buFont typeface="+mj-lt"/>
              <a:buAutoNum type="alphaLcParenR"/>
            </a:pPr>
            <a:r>
              <a:rPr lang="en-US" dirty="0">
                <a:ea typeface="Times New Roman"/>
                <a:cs typeface="Times New Roman"/>
              </a:rPr>
              <a:t>Become adept at technology, no matter what your generation</a:t>
            </a:r>
          </a:p>
          <a:p>
            <a:pPr marL="684213" lvl="0">
              <a:lnSpc>
                <a:spcPct val="115000"/>
              </a:lnSpc>
              <a:spcBef>
                <a:spcPts val="0"/>
              </a:spcBef>
              <a:spcAft>
                <a:spcPts val="1200"/>
              </a:spcAft>
              <a:buFont typeface="+mj-lt"/>
              <a:buAutoNum type="alphaLcParenR"/>
            </a:pPr>
            <a:r>
              <a:rPr lang="en-US" dirty="0">
                <a:ea typeface="Times New Roman"/>
                <a:cs typeface="Times New Roman"/>
              </a:rPr>
              <a:t>Have a willingness to work long hours, no matter what your generation</a:t>
            </a:r>
          </a:p>
          <a:p>
            <a:pPr marL="341313" lvl="0" indent="-341313">
              <a:lnSpc>
                <a:spcPct val="115000"/>
              </a:lnSpc>
              <a:spcBef>
                <a:spcPts val="0"/>
              </a:spcBef>
              <a:spcAft>
                <a:spcPts val="1000"/>
              </a:spcAft>
              <a:buFont typeface="+mj-lt"/>
              <a:buAutoNum type="arabicParenR" startAt="2"/>
            </a:pPr>
            <a:r>
              <a:rPr lang="en-US" dirty="0">
                <a:ea typeface="Times New Roman"/>
                <a:cs typeface="Times New Roman"/>
              </a:rPr>
              <a:t>What does TAP stand for?</a:t>
            </a:r>
          </a:p>
          <a:p>
            <a:pPr marL="684213" lvl="0">
              <a:lnSpc>
                <a:spcPct val="115000"/>
              </a:lnSpc>
              <a:spcBef>
                <a:spcPts val="0"/>
              </a:spcBef>
              <a:spcAft>
                <a:spcPts val="0"/>
              </a:spcAft>
              <a:buFont typeface="+mj-lt"/>
              <a:buAutoNum type="alphaLcParenR"/>
            </a:pPr>
            <a:r>
              <a:rPr lang="en-US" dirty="0">
                <a:ea typeface="Times New Roman"/>
                <a:cs typeface="Times New Roman"/>
              </a:rPr>
              <a:t>Take-charge, adapt, proficient</a:t>
            </a:r>
          </a:p>
          <a:p>
            <a:pPr marL="684213" lvl="0">
              <a:lnSpc>
                <a:spcPct val="115000"/>
              </a:lnSpc>
              <a:spcBef>
                <a:spcPts val="0"/>
              </a:spcBef>
              <a:spcAft>
                <a:spcPts val="0"/>
              </a:spcAft>
              <a:buFont typeface="+mj-lt"/>
              <a:buAutoNum type="alphaLcParenR"/>
            </a:pPr>
            <a:r>
              <a:rPr lang="en-US" dirty="0">
                <a:ea typeface="Times New Roman"/>
                <a:cs typeface="Times New Roman"/>
              </a:rPr>
              <a:t>Take-charge, address, proficient</a:t>
            </a:r>
          </a:p>
          <a:p>
            <a:pPr marL="684213" lvl="0">
              <a:lnSpc>
                <a:spcPct val="115000"/>
              </a:lnSpc>
              <a:spcBef>
                <a:spcPts val="0"/>
              </a:spcBef>
              <a:spcAft>
                <a:spcPts val="0"/>
              </a:spcAft>
              <a:buFont typeface="+mj-lt"/>
              <a:buAutoNum type="alphaLcParenR"/>
            </a:pPr>
            <a:r>
              <a:rPr lang="en-US" dirty="0">
                <a:ea typeface="Times New Roman"/>
                <a:cs typeface="Times New Roman"/>
              </a:rPr>
              <a:t>To-the-point, adapt, professional</a:t>
            </a:r>
          </a:p>
          <a:p>
            <a:pPr marL="684213" lvl="0">
              <a:lnSpc>
                <a:spcPct val="115000"/>
              </a:lnSpc>
              <a:spcBef>
                <a:spcPts val="0"/>
              </a:spcBef>
              <a:spcAft>
                <a:spcPts val="1200"/>
              </a:spcAft>
              <a:buFont typeface="+mj-lt"/>
              <a:buAutoNum type="alphaLcParenR"/>
            </a:pPr>
            <a:r>
              <a:rPr lang="en-US" dirty="0">
                <a:ea typeface="Times New Roman"/>
                <a:cs typeface="Times New Roman"/>
              </a:rPr>
              <a:t>To-the-point, address, professional</a:t>
            </a:r>
          </a:p>
        </p:txBody>
      </p:sp>
    </p:spTree>
    <p:extLst>
      <p:ext uri="{BB962C8B-B14F-4D97-AF65-F5344CB8AC3E}">
        <p14:creationId xmlns:p14="http://schemas.microsoft.com/office/powerpoint/2010/main" val="2447704455"/>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1313" lvl="0" indent="-341313">
              <a:lnSpc>
                <a:spcPct val="115000"/>
              </a:lnSpc>
              <a:spcBef>
                <a:spcPts val="0"/>
              </a:spcBef>
              <a:spcAft>
                <a:spcPts val="1000"/>
              </a:spcAft>
              <a:buFont typeface="+mj-lt"/>
              <a:buAutoNum type="arabicParenR" startAt="3"/>
            </a:pPr>
            <a:r>
              <a:rPr lang="en-US" dirty="0">
                <a:ea typeface="Calibri"/>
                <a:cs typeface="Times New Roman"/>
              </a:rPr>
              <a:t>Which of these methods of communication is best to use with a younger worker?</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Talking in a group</a:t>
            </a:r>
          </a:p>
          <a:p>
            <a:pPr marL="684213" lvl="0">
              <a:lnSpc>
                <a:spcPct val="115000"/>
              </a:lnSpc>
              <a:spcBef>
                <a:spcPts val="0"/>
              </a:spcBef>
              <a:spcAft>
                <a:spcPts val="0"/>
              </a:spcAft>
              <a:buFont typeface="+mj-lt"/>
              <a:buAutoNum type="alphaLcParenR"/>
            </a:pPr>
            <a:r>
              <a:rPr lang="en-US" dirty="0">
                <a:ea typeface="Times New Roman"/>
                <a:cs typeface="Times New Roman"/>
              </a:rPr>
              <a:t>Face-to-Face Conversation</a:t>
            </a:r>
          </a:p>
          <a:p>
            <a:pPr marL="684213" lvl="0">
              <a:lnSpc>
                <a:spcPct val="115000"/>
              </a:lnSpc>
              <a:spcBef>
                <a:spcPts val="0"/>
              </a:spcBef>
              <a:spcAft>
                <a:spcPts val="0"/>
              </a:spcAft>
              <a:buFont typeface="+mj-lt"/>
              <a:buAutoNum type="alphaLcParenR"/>
            </a:pPr>
            <a:r>
              <a:rPr lang="en-US" dirty="0">
                <a:ea typeface="Times New Roman"/>
                <a:cs typeface="Times New Roman"/>
              </a:rPr>
              <a:t>Telephone conversation</a:t>
            </a:r>
          </a:p>
          <a:p>
            <a:pPr marL="684213" lvl="0">
              <a:lnSpc>
                <a:spcPct val="115000"/>
              </a:lnSpc>
              <a:spcBef>
                <a:spcPts val="0"/>
              </a:spcBef>
              <a:spcAft>
                <a:spcPts val="1200"/>
              </a:spcAft>
              <a:buFont typeface="+mj-lt"/>
              <a:buAutoNum type="alphaLcParenR"/>
            </a:pPr>
            <a:r>
              <a:rPr lang="en-US" dirty="0">
                <a:ea typeface="Times New Roman"/>
                <a:cs typeface="Times New Roman"/>
              </a:rPr>
              <a:t>Email</a:t>
            </a:r>
          </a:p>
          <a:p>
            <a:pPr marL="341313" lvl="0" indent="-341313">
              <a:lnSpc>
                <a:spcPct val="115000"/>
              </a:lnSpc>
              <a:spcBef>
                <a:spcPts val="0"/>
              </a:spcBef>
              <a:spcAft>
                <a:spcPts val="1000"/>
              </a:spcAft>
              <a:buFont typeface="+mj-lt"/>
              <a:buAutoNum type="arabicParenR" startAt="4"/>
            </a:pPr>
            <a:r>
              <a:rPr lang="en-US" dirty="0">
                <a:ea typeface="Times New Roman"/>
                <a:cs typeface="Times New Roman"/>
              </a:rPr>
              <a:t>What is an example of communicating professionally?</a:t>
            </a:r>
          </a:p>
          <a:p>
            <a:pPr marL="684213" lvl="0">
              <a:lnSpc>
                <a:spcPct val="115000"/>
              </a:lnSpc>
              <a:spcBef>
                <a:spcPts val="0"/>
              </a:spcBef>
              <a:spcAft>
                <a:spcPts val="0"/>
              </a:spcAft>
              <a:buFont typeface="+mj-lt"/>
              <a:buAutoNum type="alphaLcParenR"/>
            </a:pPr>
            <a:r>
              <a:rPr lang="en-US" dirty="0">
                <a:ea typeface="Times New Roman"/>
                <a:cs typeface="Times New Roman"/>
              </a:rPr>
              <a:t>Using text abbreviations in communication</a:t>
            </a:r>
          </a:p>
          <a:p>
            <a:pPr marL="684213" lvl="0">
              <a:lnSpc>
                <a:spcPct val="115000"/>
              </a:lnSpc>
              <a:spcBef>
                <a:spcPts val="0"/>
              </a:spcBef>
              <a:spcAft>
                <a:spcPts val="0"/>
              </a:spcAft>
              <a:buFont typeface="+mj-lt"/>
              <a:buAutoNum type="alphaLcParenR"/>
            </a:pPr>
            <a:r>
              <a:rPr lang="en-US" dirty="0">
                <a:ea typeface="Times New Roman"/>
                <a:cs typeface="Times New Roman"/>
              </a:rPr>
              <a:t>Using social networking to communicate with supervisors/managers</a:t>
            </a:r>
          </a:p>
          <a:p>
            <a:pPr marL="684213" lvl="0">
              <a:lnSpc>
                <a:spcPct val="115000"/>
              </a:lnSpc>
              <a:spcBef>
                <a:spcPts val="0"/>
              </a:spcBef>
              <a:spcAft>
                <a:spcPts val="0"/>
              </a:spcAft>
              <a:buFont typeface="+mj-lt"/>
              <a:buAutoNum type="alphaLcParenR"/>
            </a:pPr>
            <a:r>
              <a:rPr lang="en-US" dirty="0">
                <a:ea typeface="Calibri"/>
                <a:cs typeface="Calibri"/>
              </a:rPr>
              <a:t>Using jargon in communication</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Times New Roman"/>
                <a:cs typeface="Times New Roman"/>
              </a:rPr>
              <a:t>Using salutations and closing in your communication</a:t>
            </a:r>
          </a:p>
        </p:txBody>
      </p:sp>
    </p:spTree>
    <p:extLst>
      <p:ext uri="{BB962C8B-B14F-4D97-AF65-F5344CB8AC3E}">
        <p14:creationId xmlns:p14="http://schemas.microsoft.com/office/powerpoint/2010/main" val="1757754211"/>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5"/>
            </a:pPr>
            <a:r>
              <a:rPr lang="en-US" dirty="0">
                <a:ea typeface="Times New Roman"/>
                <a:cs typeface="Times New Roman"/>
              </a:rPr>
              <a:t>What is an affinity group?</a:t>
            </a:r>
          </a:p>
          <a:p>
            <a:pPr marL="684213" lvl="0">
              <a:lnSpc>
                <a:spcPct val="115000"/>
              </a:lnSpc>
              <a:spcBef>
                <a:spcPts val="0"/>
              </a:spcBef>
              <a:spcAft>
                <a:spcPts val="0"/>
              </a:spcAft>
              <a:buFont typeface="+mj-lt"/>
              <a:buAutoNum type="alphaLcParenR"/>
            </a:pPr>
            <a:r>
              <a:rPr lang="en-US" dirty="0">
                <a:ea typeface="Times New Roman"/>
                <a:cs typeface="Times New Roman"/>
              </a:rPr>
              <a:t>An organized body of people with a particular purpose</a:t>
            </a:r>
          </a:p>
          <a:p>
            <a:pPr marL="684213" lvl="0">
              <a:lnSpc>
                <a:spcPct val="115000"/>
              </a:lnSpc>
              <a:spcBef>
                <a:spcPts val="0"/>
              </a:spcBef>
              <a:spcAft>
                <a:spcPts val="0"/>
              </a:spcAft>
              <a:buFont typeface="+mj-lt"/>
              <a:buAutoNum type="alphaLcParenR"/>
            </a:pPr>
            <a:r>
              <a:rPr lang="en-US" dirty="0">
                <a:ea typeface="Calibri"/>
                <a:cs typeface="Calibri"/>
              </a:rPr>
              <a:t>A group of people sharing common interests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A place where people work, such as an office or factory</a:t>
            </a:r>
          </a:p>
          <a:p>
            <a:pPr marL="684213" lvl="0">
              <a:lnSpc>
                <a:spcPct val="115000"/>
              </a:lnSpc>
              <a:spcBef>
                <a:spcPts val="0"/>
              </a:spcBef>
              <a:spcAft>
                <a:spcPts val="1200"/>
              </a:spcAft>
              <a:buFont typeface="+mj-lt"/>
              <a:buAutoNum type="alphaLcParenR"/>
            </a:pPr>
            <a:r>
              <a:rPr lang="en-US" dirty="0">
                <a:ea typeface="Times New Roman"/>
                <a:cs typeface="Times New Roman"/>
              </a:rPr>
              <a:t>A group started to accomplish a specific goal</a:t>
            </a:r>
          </a:p>
          <a:p>
            <a:pPr marL="0" marR="0">
              <a:lnSpc>
                <a:spcPct val="115000"/>
              </a:lnSpc>
              <a:spcBef>
                <a:spcPts val="0"/>
              </a:spcBef>
              <a:spcAft>
                <a:spcPts val="0"/>
              </a:spcAft>
            </a:pPr>
            <a:r>
              <a:rPr lang="en-US" dirty="0">
                <a:ea typeface="Times New Roman"/>
                <a:cs typeface="Times New Roman"/>
              </a:rPr>
              <a:t> </a:t>
            </a:r>
          </a:p>
          <a:p>
            <a:pPr marL="341313" lvl="0" indent="-341313">
              <a:lnSpc>
                <a:spcPct val="115000"/>
              </a:lnSpc>
              <a:spcBef>
                <a:spcPts val="0"/>
              </a:spcBef>
              <a:spcAft>
                <a:spcPts val="1000"/>
              </a:spcAft>
              <a:buFont typeface="+mj-lt"/>
              <a:buAutoNum type="arabicParenR" startAt="6"/>
            </a:pPr>
            <a:r>
              <a:rPr lang="en-US" dirty="0">
                <a:ea typeface="Times New Roman"/>
                <a:cs typeface="Times New Roman"/>
              </a:rPr>
              <a:t>What is not true of an affinity group?</a:t>
            </a:r>
          </a:p>
          <a:p>
            <a:pPr marL="684213" lvl="0">
              <a:lnSpc>
                <a:spcPct val="115000"/>
              </a:lnSpc>
              <a:spcBef>
                <a:spcPts val="0"/>
              </a:spcBef>
              <a:spcAft>
                <a:spcPts val="0"/>
              </a:spcAft>
              <a:buFont typeface="+mj-lt"/>
              <a:buAutoNum type="alphaLcParenR"/>
            </a:pPr>
            <a:r>
              <a:rPr lang="en-US" dirty="0">
                <a:ea typeface="Times New Roman"/>
                <a:cs typeface="Times New Roman"/>
              </a:rPr>
              <a:t>Affinity groups </a:t>
            </a:r>
            <a:r>
              <a:rPr lang="en-US" dirty="0">
                <a:ea typeface="Calibri"/>
                <a:cs typeface="Calibri"/>
              </a:rPr>
              <a:t>provide a way for the generations to learn more about each other’s interests and values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In affinity groups, </a:t>
            </a:r>
            <a:r>
              <a:rPr lang="en-US" dirty="0">
                <a:ea typeface="Calibri"/>
                <a:cs typeface="Calibri"/>
              </a:rPr>
              <a:t>they typically do not require centralization</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An affinity group promotes cohesion among generations</a:t>
            </a:r>
          </a:p>
          <a:p>
            <a:pPr marL="684213" lvl="0">
              <a:lnSpc>
                <a:spcPct val="115000"/>
              </a:lnSpc>
              <a:spcBef>
                <a:spcPts val="0"/>
              </a:spcBef>
              <a:spcAft>
                <a:spcPts val="1200"/>
              </a:spcAft>
              <a:buFont typeface="+mj-lt"/>
              <a:buAutoNum type="alphaLcParenR"/>
            </a:pPr>
            <a:r>
              <a:rPr lang="en-US" dirty="0">
                <a:ea typeface="Times New Roman"/>
                <a:cs typeface="Times New Roman"/>
              </a:rPr>
              <a:t>In an affinity group there is a formal structure with set hierarchy</a:t>
            </a:r>
          </a:p>
        </p:txBody>
      </p:sp>
    </p:spTree>
    <p:extLst>
      <p:ext uri="{BB962C8B-B14F-4D97-AF65-F5344CB8AC3E}">
        <p14:creationId xmlns:p14="http://schemas.microsoft.com/office/powerpoint/2010/main" val="993262441"/>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7"/>
            </a:pPr>
            <a:r>
              <a:rPr lang="en-US" dirty="0">
                <a:ea typeface="Times New Roman"/>
                <a:cs typeface="Times New Roman"/>
              </a:rPr>
              <a:t>What is the best way to introduce affinity groups to your organization?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Hold affinity groups during work hours to increase attendance</a:t>
            </a:r>
          </a:p>
          <a:p>
            <a:pPr marL="684213" lvl="0">
              <a:lnSpc>
                <a:spcPct val="115000"/>
              </a:lnSpc>
              <a:spcBef>
                <a:spcPts val="0"/>
              </a:spcBef>
              <a:spcAft>
                <a:spcPts val="0"/>
              </a:spcAft>
              <a:buFont typeface="+mj-lt"/>
              <a:buAutoNum type="alphaLcParenR"/>
            </a:pPr>
            <a:r>
              <a:rPr lang="en-US" dirty="0">
                <a:ea typeface="Calibri"/>
                <a:cs typeface="Calibri"/>
              </a:rPr>
              <a:t>Mandate attendance at affinity groups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Allow groups that start as closed groups</a:t>
            </a:r>
          </a:p>
          <a:p>
            <a:pPr marL="684213" lvl="0">
              <a:lnSpc>
                <a:spcPct val="115000"/>
              </a:lnSpc>
              <a:spcBef>
                <a:spcPts val="0"/>
              </a:spcBef>
              <a:spcAft>
                <a:spcPts val="1200"/>
              </a:spcAft>
              <a:buFont typeface="+mj-lt"/>
              <a:buAutoNum type="alphaLcParenR"/>
            </a:pPr>
            <a:r>
              <a:rPr lang="en-US" dirty="0">
                <a:ea typeface="Times New Roman"/>
                <a:cs typeface="Times New Roman"/>
              </a:rPr>
              <a:t>Allow </a:t>
            </a:r>
            <a:r>
              <a:rPr lang="en-US" dirty="0">
                <a:ea typeface="Calibri"/>
                <a:cs typeface="Calibri"/>
              </a:rPr>
              <a:t>groups that focus on non-polarized topics</a:t>
            </a:r>
            <a:endParaRPr lang="en-US" dirty="0">
              <a:ea typeface="Times New Roman"/>
              <a:cs typeface="Times New Roman"/>
            </a:endParaRPr>
          </a:p>
          <a:p>
            <a:pPr marL="341313" lvl="0" indent="-341313">
              <a:lnSpc>
                <a:spcPct val="115000"/>
              </a:lnSpc>
              <a:spcBef>
                <a:spcPts val="0"/>
              </a:spcBef>
              <a:spcAft>
                <a:spcPts val="1000"/>
              </a:spcAft>
              <a:buFont typeface="+mj-lt"/>
              <a:buAutoNum type="arabicParenR" startAt="8"/>
            </a:pPr>
            <a:r>
              <a:rPr lang="en-US" dirty="0">
                <a:ea typeface="Times New Roman"/>
                <a:cs typeface="Times New Roman"/>
              </a:rPr>
              <a:t>What is an example of an affinity group?</a:t>
            </a:r>
          </a:p>
          <a:p>
            <a:pPr marL="684213" lvl="0">
              <a:lnSpc>
                <a:spcPct val="115000"/>
              </a:lnSpc>
              <a:spcBef>
                <a:spcPts val="0"/>
              </a:spcBef>
              <a:spcAft>
                <a:spcPts val="0"/>
              </a:spcAft>
              <a:buFont typeface="+mj-lt"/>
              <a:buAutoNum type="alphaLcParenR"/>
            </a:pPr>
            <a:r>
              <a:rPr lang="en-US" dirty="0">
                <a:ea typeface="Calibri"/>
                <a:cs typeface="Calibri"/>
              </a:rPr>
              <a:t>Improving work morale group</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Monday morning meetings</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 work group led by the supervisor</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A closed work group</a:t>
            </a:r>
          </a:p>
          <a:p>
            <a:endParaRPr lang="en-US" dirty="0"/>
          </a:p>
        </p:txBody>
      </p:sp>
    </p:spTree>
    <p:extLst>
      <p:ext uri="{BB962C8B-B14F-4D97-AF65-F5344CB8AC3E}">
        <p14:creationId xmlns:p14="http://schemas.microsoft.com/office/powerpoint/2010/main" val="13055493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eaLnBrk="1" hangingPunct="1"/>
            <a:r>
              <a:rPr lang="en-CA" dirty="0"/>
              <a:t>Module </a:t>
            </a:r>
            <a:r>
              <a:rPr lang="en-US" dirty="0"/>
              <a:t>One: </a:t>
            </a:r>
            <a:br>
              <a:rPr lang="en-US" dirty="0"/>
            </a:br>
            <a:r>
              <a:rPr lang="en-US" dirty="0"/>
              <a:t>Getting Started</a:t>
            </a:r>
            <a:endParaRPr lang="en-CA" dirty="0"/>
          </a:p>
        </p:txBody>
      </p:sp>
      <p:sp>
        <p:nvSpPr>
          <p:cNvPr id="5124" name="Text Placeholder 3"/>
          <p:cNvSpPr>
            <a:spLocks noGrp="1"/>
          </p:cNvSpPr>
          <p:nvPr>
            <p:ph type="body" sz="quarter" idx="10"/>
          </p:nvPr>
        </p:nvSpPr>
        <p:spPr>
          <a:ln>
            <a:miter lim="800000"/>
            <a:headEnd/>
            <a:tailEnd/>
          </a:ln>
        </p:spPr>
        <p:txBody>
          <a:bodyPr/>
          <a:lstStyle/>
          <a:p>
            <a:pPr marL="0" marR="0">
              <a:lnSpc>
                <a:spcPct val="115000"/>
              </a:lnSpc>
              <a:spcBef>
                <a:spcPts val="0"/>
              </a:spcBef>
              <a:spcAft>
                <a:spcPts val="1000"/>
              </a:spcAft>
            </a:pPr>
            <a:r>
              <a:rPr lang="en-US" i="1" dirty="0">
                <a:effectLst/>
                <a:latin typeface="Cambria"/>
                <a:ea typeface="Times New Roman"/>
                <a:cs typeface="Times New Roman"/>
              </a:rPr>
              <a:t>A single conversation with a wise man is better than ten years of study.</a:t>
            </a:r>
            <a:endParaRPr lang="en-US" dirty="0">
              <a:ea typeface="Times New Roman"/>
              <a:cs typeface="Times New Roman"/>
            </a:endParaRPr>
          </a:p>
          <a:p>
            <a:pPr marL="0" marR="0" algn="ctr">
              <a:lnSpc>
                <a:spcPct val="115000"/>
              </a:lnSpc>
              <a:spcBef>
                <a:spcPts val="0"/>
              </a:spcBef>
              <a:spcAft>
                <a:spcPts val="1000"/>
              </a:spcAft>
            </a:pPr>
            <a:r>
              <a:rPr lang="en-US" b="1" i="1" dirty="0">
                <a:effectLst/>
                <a:latin typeface="Cambria"/>
                <a:ea typeface="Times New Roman"/>
                <a:cs typeface="Times New Roman"/>
              </a:rPr>
              <a:t>Chinese Proverb</a:t>
            </a:r>
            <a:endParaRPr lang="en-US" dirty="0">
              <a:ea typeface="Times New Roman"/>
              <a:cs typeface="Times New Roman"/>
            </a:endParaRPr>
          </a:p>
        </p:txBody>
      </p:sp>
      <p:sp>
        <p:nvSpPr>
          <p:cNvPr id="6147" name="Content Placeholder 2"/>
          <p:cNvSpPr>
            <a:spLocks noGrp="1"/>
          </p:cNvSpPr>
          <p:nvPr>
            <p:ph type="body" sz="quarter" idx="11"/>
          </p:nvPr>
        </p:nvSpPr>
        <p:spPr/>
        <p:txBody>
          <a:bodyPr>
            <a:normAutofit lnSpcReduction="10000"/>
          </a:bodyPr>
          <a:lstStyle/>
          <a:p>
            <a:pPr marL="0" indent="0">
              <a:buFont typeface="Arial" charset="0"/>
              <a:buNone/>
              <a:defRPr/>
            </a:pPr>
            <a:r>
              <a:rPr lang="en-US" dirty="0"/>
              <a:t>This workshop will help you understand the various generations present at work and understand what motivates each of them and how to work together.  </a:t>
            </a:r>
          </a:p>
          <a:p>
            <a:pPr marL="0" indent="0">
              <a:buFont typeface="Arial" charset="0"/>
              <a:buNone/>
              <a:defRPr/>
            </a:pPr>
            <a:r>
              <a:rPr lang="en-US" dirty="0"/>
              <a:t>Learning how to deal with the generation gap at work will help you become a better manager or co-worker.</a:t>
            </a:r>
          </a:p>
          <a:p>
            <a:pPr marL="0" indent="0">
              <a:buFont typeface="Arial" charset="0"/>
              <a:buNone/>
              <a:defRPr/>
            </a:pPr>
            <a:endParaRPr lang="en-US" dirty="0"/>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9"/>
            </a:pPr>
            <a:r>
              <a:rPr lang="en-US" dirty="0">
                <a:ea typeface="Times New Roman"/>
                <a:cs typeface="Times New Roman"/>
              </a:rPr>
              <a:t>What could breed </a:t>
            </a:r>
            <a:r>
              <a:rPr lang="en-US" dirty="0">
                <a:ea typeface="Calibri"/>
                <a:cs typeface="Times New Roman"/>
              </a:rPr>
              <a:t>fear between generations or lead to misinterpretations?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An increase in technology</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A </a:t>
            </a:r>
            <a:r>
              <a:rPr lang="en-US" dirty="0">
                <a:ea typeface="Calibri"/>
                <a:cs typeface="Calibri"/>
              </a:rPr>
              <a:t>lack of compassion</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A lack of knowledge</a:t>
            </a:r>
          </a:p>
          <a:p>
            <a:pPr marL="684213" lvl="0">
              <a:lnSpc>
                <a:spcPct val="115000"/>
              </a:lnSpc>
              <a:spcBef>
                <a:spcPts val="0"/>
              </a:spcBef>
              <a:spcAft>
                <a:spcPts val="1200"/>
              </a:spcAft>
              <a:buFont typeface="+mj-lt"/>
              <a:buAutoNum type="alphaLcParenR"/>
            </a:pPr>
            <a:r>
              <a:rPr lang="en-US" dirty="0">
                <a:ea typeface="Times New Roman"/>
                <a:cs typeface="Times New Roman"/>
              </a:rPr>
              <a:t>An increase in face-to-face meetings</a:t>
            </a:r>
          </a:p>
          <a:p>
            <a:pPr marL="341313" lvl="0" indent="-341313">
              <a:lnSpc>
                <a:spcPct val="115000"/>
              </a:lnSpc>
              <a:spcBef>
                <a:spcPts val="0"/>
              </a:spcBef>
              <a:spcAft>
                <a:spcPts val="1000"/>
              </a:spcAft>
              <a:buFont typeface="+mj-lt"/>
              <a:buAutoNum type="arabicParenR" startAt="10"/>
            </a:pPr>
            <a:r>
              <a:rPr lang="en-US" dirty="0">
                <a:ea typeface="Times New Roman"/>
                <a:cs typeface="Times New Roman"/>
              </a:rPr>
              <a:t>What is not an example of a way to share knowledge at work?</a:t>
            </a:r>
          </a:p>
          <a:p>
            <a:pPr marL="684213" lvl="0">
              <a:lnSpc>
                <a:spcPct val="115000"/>
              </a:lnSpc>
              <a:spcBef>
                <a:spcPts val="0"/>
              </a:spcBef>
              <a:spcAft>
                <a:spcPts val="0"/>
              </a:spcAft>
              <a:buFont typeface="+mj-lt"/>
              <a:buAutoNum type="alphaLcParenR"/>
            </a:pPr>
            <a:r>
              <a:rPr lang="en-US" dirty="0">
                <a:ea typeface="Times New Roman"/>
                <a:cs typeface="Times New Roman"/>
              </a:rPr>
              <a:t>A </a:t>
            </a:r>
            <a:r>
              <a:rPr lang="en-US" dirty="0">
                <a:ea typeface="Calibri"/>
                <a:cs typeface="Calibri"/>
              </a:rPr>
              <a:t>blog where a topic is introduced and then the team can submit comments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A </a:t>
            </a:r>
            <a:r>
              <a:rPr lang="en-US" dirty="0">
                <a:ea typeface="Calibri"/>
                <a:cs typeface="Calibri"/>
              </a:rPr>
              <a:t>newsletter where employees get to share their thoughts in an interview</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An </a:t>
            </a:r>
            <a:r>
              <a:rPr lang="en-US" dirty="0">
                <a:ea typeface="Calibri"/>
                <a:cs typeface="Calibri"/>
              </a:rPr>
              <a:t>ideas box where employees can submit ideas</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Times New Roman"/>
                <a:cs typeface="Times New Roman"/>
              </a:rPr>
              <a:t>A focus group containing only members of one generation</a:t>
            </a:r>
          </a:p>
          <a:p>
            <a:endParaRPr lang="en-US" dirty="0"/>
          </a:p>
        </p:txBody>
      </p:sp>
    </p:spTree>
    <p:extLst>
      <p:ext uri="{BB962C8B-B14F-4D97-AF65-F5344CB8AC3E}">
        <p14:creationId xmlns:p14="http://schemas.microsoft.com/office/powerpoint/2010/main" val="787812550"/>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0"/>
              </a:spcBef>
              <a:spcAft>
                <a:spcPts val="1000"/>
              </a:spcAft>
              <a:buFont typeface="+mj-lt"/>
              <a:buAutoNum type="arabicParenR"/>
            </a:pPr>
            <a:r>
              <a:rPr lang="en-US" dirty="0">
                <a:ea typeface="Calibri"/>
                <a:cs typeface="Times New Roman"/>
              </a:rPr>
              <a:t>In order to be successful bridging the gap across the generations, what must each generation do?</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a:t>
            </a:r>
            <a:r>
              <a:rPr lang="en-US" dirty="0">
                <a:solidFill>
                  <a:srgbClr val="FF0000"/>
                </a:solidFill>
                <a:ea typeface="Calibri"/>
                <a:cs typeface="Calibri"/>
              </a:rPr>
              <a:t>ind common ground that enables you to close the gap and effectively reach your opposing generation</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Find common ground with the generation closest to you to work effectively in your organization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Become adept at technology, no matter what your generation</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Have a willingness to work long hours, no matter what your generation</a:t>
            </a:r>
          </a:p>
          <a:p>
            <a:pPr marL="341313" lvl="0" indent="-341313">
              <a:lnSpc>
                <a:spcPct val="115000"/>
              </a:lnSpc>
              <a:spcBef>
                <a:spcPts val="0"/>
              </a:spcBef>
              <a:spcAft>
                <a:spcPts val="1000"/>
              </a:spcAft>
              <a:buFont typeface="+mj-lt"/>
              <a:buAutoNum type="arabicParenR" startAt="2"/>
            </a:pPr>
            <a:r>
              <a:rPr lang="en-US" dirty="0">
                <a:ea typeface="Times New Roman"/>
                <a:cs typeface="Times New Roman"/>
              </a:rPr>
              <a:t>What does TAP stand for?</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Take-charge, adapt, proficient</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Take-charge, address, proficient</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To-the-point, adapt, professional</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To-the-point, address, professional</a:t>
            </a:r>
          </a:p>
        </p:txBody>
      </p:sp>
    </p:spTree>
    <p:extLst>
      <p:ext uri="{BB962C8B-B14F-4D97-AF65-F5344CB8AC3E}">
        <p14:creationId xmlns:p14="http://schemas.microsoft.com/office/powerpoint/2010/main" val="2630605303"/>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1313" lvl="0" indent="-341313">
              <a:lnSpc>
                <a:spcPct val="115000"/>
              </a:lnSpc>
              <a:spcBef>
                <a:spcPts val="0"/>
              </a:spcBef>
              <a:spcAft>
                <a:spcPts val="1000"/>
              </a:spcAft>
              <a:buFont typeface="+mj-lt"/>
              <a:buAutoNum type="arabicParenR" startAt="3"/>
            </a:pPr>
            <a:r>
              <a:rPr lang="en-US" dirty="0">
                <a:ea typeface="Calibri"/>
                <a:cs typeface="Times New Roman"/>
              </a:rPr>
              <a:t>Which of these methods of communication is best to use with a younger worker?</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Talking in a group</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Face-to-Face Conversation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Telephone conversation</a:t>
            </a:r>
          </a:p>
          <a:p>
            <a:pPr marL="684213" lvl="0">
              <a:lnSpc>
                <a:spcPct val="115000"/>
              </a:lnSpc>
              <a:spcBef>
                <a:spcPts val="0"/>
              </a:spcBef>
              <a:spcAft>
                <a:spcPts val="1200"/>
              </a:spcAft>
              <a:buFont typeface="+mj-lt"/>
              <a:buAutoNum type="alphaLcParenR"/>
            </a:pPr>
            <a:r>
              <a:rPr lang="en-US" dirty="0">
                <a:solidFill>
                  <a:srgbClr val="FF0000"/>
                </a:solidFill>
                <a:ea typeface="Times New Roman"/>
                <a:cs typeface="Times New Roman"/>
              </a:rPr>
              <a:t>Email</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4"/>
            </a:pPr>
            <a:r>
              <a:rPr lang="en-US" dirty="0">
                <a:ea typeface="Times New Roman"/>
                <a:cs typeface="Times New Roman"/>
              </a:rPr>
              <a:t>What is an example of communicating professionally?</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Using text abbreviations in communication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Using social networking to communicate with supervisors/managers</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Using jargon in communication</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FF0000"/>
                </a:solidFill>
                <a:ea typeface="Times New Roman"/>
                <a:cs typeface="Times New Roman"/>
              </a:rPr>
              <a:t>Using salutations and closing in your communication</a:t>
            </a:r>
            <a:endParaRPr lang="en-US" dirty="0">
              <a:solidFill>
                <a:srgbClr val="000000"/>
              </a:solidFill>
              <a:ea typeface="Times New Roman"/>
              <a:cs typeface="Times New Roman"/>
            </a:endParaRPr>
          </a:p>
        </p:txBody>
      </p:sp>
    </p:spTree>
    <p:extLst>
      <p:ext uri="{BB962C8B-B14F-4D97-AF65-F5344CB8AC3E}">
        <p14:creationId xmlns:p14="http://schemas.microsoft.com/office/powerpoint/2010/main" val="27575186"/>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5"/>
            </a:pPr>
            <a:r>
              <a:rPr lang="en-US" dirty="0">
                <a:ea typeface="Times New Roman"/>
                <a:cs typeface="Times New Roman"/>
              </a:rPr>
              <a:t>What is an affinity group?</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a:t>
            </a:r>
            <a:r>
              <a:rPr lang="en-US" dirty="0">
                <a:solidFill>
                  <a:srgbClr val="222222"/>
                </a:solidFill>
                <a:ea typeface="Times New Roman"/>
                <a:cs typeface="Times New Roman"/>
              </a:rPr>
              <a:t>n organized body of people with a particular purpose</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Calibri"/>
                <a:cs typeface="Calibri"/>
              </a:rPr>
              <a:t>A group of people sharing common interests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222222"/>
                </a:solidFill>
                <a:ea typeface="Times New Roman"/>
                <a:cs typeface="Times New Roman"/>
              </a:rPr>
              <a:t>A place where people work, such as an office or factory</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A group started to accomplish a specific goal</a:t>
            </a:r>
          </a:p>
          <a:p>
            <a:pPr marL="0" marR="0">
              <a:lnSpc>
                <a:spcPct val="115000"/>
              </a:lnSpc>
              <a:spcBef>
                <a:spcPts val="0"/>
              </a:spcBef>
              <a:spcAft>
                <a:spcPts val="0"/>
              </a:spcAft>
            </a:pPr>
            <a:r>
              <a:rPr lang="en-US" dirty="0">
                <a:ea typeface="Times New Roman"/>
                <a:cs typeface="Times New Roman"/>
              </a:rPr>
              <a:t> </a:t>
            </a:r>
          </a:p>
          <a:p>
            <a:pPr marL="341313" lvl="0" indent="-341313">
              <a:lnSpc>
                <a:spcPct val="115000"/>
              </a:lnSpc>
              <a:spcBef>
                <a:spcPts val="0"/>
              </a:spcBef>
              <a:spcAft>
                <a:spcPts val="1000"/>
              </a:spcAft>
              <a:buFont typeface="+mj-lt"/>
              <a:buAutoNum type="arabicParenR" startAt="6"/>
            </a:pPr>
            <a:r>
              <a:rPr lang="en-US" dirty="0">
                <a:ea typeface="Times New Roman"/>
                <a:cs typeface="Times New Roman"/>
              </a:rPr>
              <a:t>What is not true of an affinity group?</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Affinity groups </a:t>
            </a:r>
            <a:r>
              <a:rPr lang="en-US" dirty="0">
                <a:solidFill>
                  <a:srgbClr val="000000"/>
                </a:solidFill>
                <a:ea typeface="Calibri"/>
                <a:cs typeface="Calibri"/>
              </a:rPr>
              <a:t>provide a way for the generations to learn more about each other’s interests and values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In affinity groups, </a:t>
            </a:r>
            <a:r>
              <a:rPr lang="en-US" dirty="0">
                <a:solidFill>
                  <a:srgbClr val="000000"/>
                </a:solidFill>
                <a:ea typeface="Calibri"/>
                <a:cs typeface="Calibri"/>
              </a:rPr>
              <a:t>they typically do not require centralization</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An affinity group promotes cohesion among generations</a:t>
            </a:r>
          </a:p>
          <a:p>
            <a:pPr marL="684213" lvl="0">
              <a:lnSpc>
                <a:spcPct val="115000"/>
              </a:lnSpc>
              <a:spcBef>
                <a:spcPts val="0"/>
              </a:spcBef>
              <a:spcAft>
                <a:spcPts val="1200"/>
              </a:spcAft>
              <a:buFont typeface="+mj-lt"/>
              <a:buAutoNum type="alphaLcParenR"/>
            </a:pPr>
            <a:r>
              <a:rPr lang="en-US" dirty="0">
                <a:solidFill>
                  <a:srgbClr val="FF0000"/>
                </a:solidFill>
                <a:ea typeface="Times New Roman"/>
                <a:cs typeface="Times New Roman"/>
              </a:rPr>
              <a:t>In an affinity group there is a formal structure with set hierarchy</a:t>
            </a:r>
            <a:endParaRPr lang="en-US" dirty="0">
              <a:solidFill>
                <a:srgbClr val="000000"/>
              </a:solidFill>
              <a:ea typeface="Times New Roman"/>
              <a:cs typeface="Times New Roman"/>
            </a:endParaRPr>
          </a:p>
        </p:txBody>
      </p:sp>
    </p:spTree>
    <p:extLst>
      <p:ext uri="{BB962C8B-B14F-4D97-AF65-F5344CB8AC3E}">
        <p14:creationId xmlns:p14="http://schemas.microsoft.com/office/powerpoint/2010/main" val="4286558984"/>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7"/>
            </a:pPr>
            <a:r>
              <a:rPr lang="en-US" dirty="0">
                <a:ea typeface="Times New Roman"/>
                <a:cs typeface="Times New Roman"/>
              </a:rPr>
              <a:t>What is the best way to introduce affinity groups to your organization?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Hold affinity groups during work hours to increase attendance</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Mandate attendance at affinity groups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Allow groups that start as closed groups</a:t>
            </a:r>
          </a:p>
          <a:p>
            <a:pPr marL="684213" lvl="0">
              <a:lnSpc>
                <a:spcPct val="115000"/>
              </a:lnSpc>
              <a:spcBef>
                <a:spcPts val="0"/>
              </a:spcBef>
              <a:spcAft>
                <a:spcPts val="1200"/>
              </a:spcAft>
              <a:buFont typeface="+mj-lt"/>
              <a:buAutoNum type="alphaLcParenR"/>
            </a:pPr>
            <a:r>
              <a:rPr lang="en-US" dirty="0">
                <a:solidFill>
                  <a:srgbClr val="FF0000"/>
                </a:solidFill>
                <a:ea typeface="Times New Roman"/>
                <a:cs typeface="Times New Roman"/>
              </a:rPr>
              <a:t>Allow </a:t>
            </a:r>
            <a:r>
              <a:rPr lang="en-US" dirty="0">
                <a:solidFill>
                  <a:srgbClr val="FF0000"/>
                </a:solidFill>
                <a:ea typeface="Calibri"/>
                <a:cs typeface="Calibri"/>
              </a:rPr>
              <a:t>groups that focus on non-polarized topics</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8"/>
            </a:pPr>
            <a:r>
              <a:rPr lang="en-US" dirty="0">
                <a:ea typeface="Times New Roman"/>
                <a:cs typeface="Times New Roman"/>
              </a:rPr>
              <a:t>What is an example of an affinity group?</a:t>
            </a:r>
          </a:p>
          <a:p>
            <a:pPr marL="684213" lvl="0">
              <a:lnSpc>
                <a:spcPct val="115000"/>
              </a:lnSpc>
              <a:spcBef>
                <a:spcPts val="0"/>
              </a:spcBef>
              <a:spcAft>
                <a:spcPts val="0"/>
              </a:spcAft>
              <a:buFont typeface="+mj-lt"/>
              <a:buAutoNum type="alphaLcParenR"/>
            </a:pPr>
            <a:r>
              <a:rPr lang="en-US" dirty="0">
                <a:solidFill>
                  <a:srgbClr val="FF0000"/>
                </a:solidFill>
                <a:ea typeface="Calibri"/>
                <a:cs typeface="Calibri"/>
              </a:rPr>
              <a:t>Improving work morale group</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Monday morning meetings</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 work group led by the supervisor</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A closed work group</a:t>
            </a:r>
          </a:p>
          <a:p>
            <a:endParaRPr lang="en-US" dirty="0"/>
          </a:p>
        </p:txBody>
      </p:sp>
    </p:spTree>
    <p:extLst>
      <p:ext uri="{BB962C8B-B14F-4D97-AF65-F5344CB8AC3E}">
        <p14:creationId xmlns:p14="http://schemas.microsoft.com/office/powerpoint/2010/main" val="1291119294"/>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9"/>
            </a:pPr>
            <a:r>
              <a:rPr lang="en-US" dirty="0">
                <a:ea typeface="Times New Roman"/>
                <a:cs typeface="Times New Roman"/>
              </a:rPr>
              <a:t>What could breed </a:t>
            </a:r>
            <a:r>
              <a:rPr lang="en-US" dirty="0">
                <a:ea typeface="Calibri"/>
                <a:cs typeface="Times New Roman"/>
              </a:rPr>
              <a:t>fear between generations or lead to misinterpretations?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An increase in technology</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A lack of compassion</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 lack of knowledge</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An increase in face-to-face meetings</a:t>
            </a:r>
          </a:p>
          <a:p>
            <a:pPr marL="341313" lvl="0" indent="-341313">
              <a:lnSpc>
                <a:spcPct val="115000"/>
              </a:lnSpc>
              <a:spcBef>
                <a:spcPts val="0"/>
              </a:spcBef>
              <a:spcAft>
                <a:spcPts val="1000"/>
              </a:spcAft>
              <a:buFont typeface="+mj-lt"/>
              <a:buAutoNum type="arabicParenR" startAt="10"/>
            </a:pPr>
            <a:r>
              <a:rPr lang="en-US" dirty="0">
                <a:ea typeface="Times New Roman"/>
                <a:cs typeface="Times New Roman"/>
              </a:rPr>
              <a:t>What is not an example of a way to share knowledge at work?</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 </a:t>
            </a:r>
            <a:r>
              <a:rPr lang="en-US" dirty="0">
                <a:solidFill>
                  <a:srgbClr val="000000"/>
                </a:solidFill>
                <a:ea typeface="Calibri"/>
                <a:cs typeface="Calibri"/>
              </a:rPr>
              <a:t>blog where a topic is introduced and then the team can submit comments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 </a:t>
            </a:r>
            <a:r>
              <a:rPr lang="en-US" dirty="0">
                <a:solidFill>
                  <a:srgbClr val="000000"/>
                </a:solidFill>
                <a:ea typeface="Calibri"/>
                <a:cs typeface="Calibri"/>
              </a:rPr>
              <a:t>newsletter where employees get to share their thoughts in an interview</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An </a:t>
            </a:r>
            <a:r>
              <a:rPr lang="en-US" dirty="0">
                <a:solidFill>
                  <a:srgbClr val="000000"/>
                </a:solidFill>
                <a:ea typeface="Calibri"/>
                <a:cs typeface="Calibri"/>
              </a:rPr>
              <a:t>ideas box where employees can submit ideas</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FF0000"/>
                </a:solidFill>
                <a:ea typeface="Times New Roman"/>
                <a:cs typeface="Times New Roman"/>
              </a:rPr>
              <a:t>A focus group containing only members of one generation</a:t>
            </a:r>
            <a:endParaRPr lang="en-US" dirty="0">
              <a:solidFill>
                <a:srgbClr val="000000"/>
              </a:solidFill>
              <a:ea typeface="Times New Roman"/>
              <a:cs typeface="Times New Roman"/>
            </a:endParaRPr>
          </a:p>
          <a:p>
            <a:endParaRPr lang="en-US" dirty="0"/>
          </a:p>
        </p:txBody>
      </p:sp>
    </p:spTree>
    <p:extLst>
      <p:ext uri="{BB962C8B-B14F-4D97-AF65-F5344CB8AC3E}">
        <p14:creationId xmlns:p14="http://schemas.microsoft.com/office/powerpoint/2010/main" val="3120542007"/>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US" dirty="0"/>
              <a:t>Module Ten: Conflict Management (II)</a:t>
            </a:r>
          </a:p>
        </p:txBody>
      </p:sp>
      <p:sp>
        <p:nvSpPr>
          <p:cNvPr id="40964" name="Text Placeholder 4"/>
          <p:cNvSpPr>
            <a:spLocks noGrp="1"/>
          </p:cNvSpPr>
          <p:nvPr>
            <p:ph type="body" sz="quarter" idx="10"/>
          </p:nvPr>
        </p:nvSpPr>
        <p:spPr>
          <a:ln>
            <a:miter lim="800000"/>
            <a:headEnd/>
            <a:tailEnd/>
          </a:ln>
        </p:spPr>
        <p:txBody>
          <a:bodyPr/>
          <a:lstStyle/>
          <a:p>
            <a:pPr marL="0" marR="0">
              <a:lnSpc>
                <a:spcPct val="115000"/>
              </a:lnSpc>
              <a:spcBef>
                <a:spcPts val="0"/>
              </a:spcBef>
              <a:spcAft>
                <a:spcPts val="1000"/>
              </a:spcAft>
            </a:pPr>
            <a:r>
              <a:rPr lang="en-US" sz="2400" i="1" dirty="0">
                <a:effectLst/>
                <a:latin typeface="Cambria"/>
                <a:ea typeface="Times New Roman"/>
                <a:cs typeface="Times New Roman"/>
              </a:rPr>
              <a:t>Struggle is a never-ending process.  Freedom is never really won; you earn it and win it in every generation.</a:t>
            </a:r>
            <a:endParaRPr lang="en-US" sz="2400" dirty="0">
              <a:ea typeface="Times New Roman"/>
              <a:cs typeface="Times New Roman"/>
            </a:endParaRPr>
          </a:p>
          <a:p>
            <a:pPr marL="0" marR="0" algn="ctr">
              <a:lnSpc>
                <a:spcPct val="115000"/>
              </a:lnSpc>
              <a:spcBef>
                <a:spcPts val="0"/>
              </a:spcBef>
              <a:spcAft>
                <a:spcPts val="1000"/>
              </a:spcAft>
            </a:pPr>
            <a:r>
              <a:rPr lang="en-US" sz="2400" b="1" i="1" dirty="0">
                <a:effectLst/>
                <a:latin typeface="Cambria"/>
                <a:ea typeface="Times New Roman"/>
                <a:cs typeface="Times New Roman"/>
              </a:rPr>
              <a:t>Anonymous</a:t>
            </a:r>
            <a:endParaRPr lang="en-US" sz="2400" dirty="0">
              <a:ea typeface="Times New Roman"/>
              <a:cs typeface="Times New Roman"/>
            </a:endParaRPr>
          </a:p>
        </p:txBody>
      </p:sp>
      <p:sp>
        <p:nvSpPr>
          <p:cNvPr id="43011" name="Content Placeholder 3"/>
          <p:cNvSpPr>
            <a:spLocks noGrp="1"/>
          </p:cNvSpPr>
          <p:nvPr>
            <p:ph type="body" sz="quarter" idx="11"/>
          </p:nvPr>
        </p:nvSpPr>
        <p:spPr/>
        <p:txBody>
          <a:bodyPr/>
          <a:lstStyle/>
          <a:p>
            <a:pPr marL="0" indent="0">
              <a:buFont typeface="Arial" charset="0"/>
              <a:buNone/>
              <a:defRPr/>
            </a:pPr>
            <a:r>
              <a:rPr lang="en-US" dirty="0"/>
              <a:t>This module continues on the topic </a:t>
            </a:r>
          </a:p>
          <a:p>
            <a:pPr marL="0" indent="0">
              <a:buFont typeface="Arial" charset="0"/>
              <a:buNone/>
              <a:defRPr/>
            </a:pPr>
            <a:r>
              <a:rPr lang="en-US" dirty="0"/>
              <a:t>of conflict management across the </a:t>
            </a:r>
          </a:p>
          <a:p>
            <a:pPr marL="0" indent="0">
              <a:buFont typeface="Arial" charset="0"/>
              <a:buNone/>
              <a:defRPr/>
            </a:pPr>
            <a:r>
              <a:rPr lang="en-US" dirty="0"/>
              <a:t>generations.  You will learn the </a:t>
            </a:r>
          </a:p>
          <a:p>
            <a:pPr marL="0" indent="0">
              <a:buFont typeface="Arial" charset="0"/>
              <a:buNone/>
              <a:defRPr/>
            </a:pPr>
            <a:r>
              <a:rPr lang="en-US" dirty="0"/>
              <a:t>following over the next few sections:</a:t>
            </a:r>
          </a:p>
          <a:p>
            <a:pPr marL="457200" indent="-457200">
              <a:buFont typeface="Arial" pitchFamily="34" charset="0"/>
              <a:buChar char="•"/>
              <a:defRPr/>
            </a:pPr>
            <a:r>
              <a:rPr lang="en-US" dirty="0"/>
              <a:t>Embrace the hot zone</a:t>
            </a:r>
          </a:p>
          <a:p>
            <a:pPr marL="457200" indent="-457200">
              <a:buFont typeface="Arial" pitchFamily="34" charset="0"/>
              <a:buChar char="•"/>
              <a:defRPr/>
            </a:pPr>
            <a:r>
              <a:rPr lang="en-US" dirty="0"/>
              <a:t>Treat each other as a peer</a:t>
            </a:r>
          </a:p>
          <a:p>
            <a:pPr marL="457200" indent="-457200">
              <a:buFont typeface="Arial" pitchFamily="34" charset="0"/>
              <a:buChar char="•"/>
              <a:defRPr/>
            </a:pPr>
            <a:r>
              <a:rPr lang="en-US" dirty="0"/>
              <a:t>Create a succession plan</a:t>
            </a: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7E82A5E1-D81B-40BE-979E-D7BBE38E6771}"/>
              </a:ext>
            </a:extLst>
          </p:cNvPr>
          <p:cNvSpPr>
            <a:spLocks noGrp="1"/>
          </p:cNvSpPr>
          <p:nvPr>
            <p:ph sz="quarter" idx="11"/>
          </p:nvPr>
        </p:nvSpPr>
        <p:spPr/>
        <p:txBody>
          <a:bodyPr/>
          <a:lstStyle/>
          <a:p>
            <a:endParaRPr lang="en-US"/>
          </a:p>
        </p:txBody>
      </p:sp>
      <p:sp>
        <p:nvSpPr>
          <p:cNvPr id="41986" name="Title 4"/>
          <p:cNvSpPr>
            <a:spLocks noGrp="1"/>
          </p:cNvSpPr>
          <p:nvPr>
            <p:ph type="title"/>
          </p:nvPr>
        </p:nvSpPr>
        <p:spPr/>
        <p:txBody>
          <a:bodyPr/>
          <a:lstStyle/>
          <a:p>
            <a:r>
              <a:rPr lang="en-US" dirty="0"/>
              <a:t>Embrace The Hot Zone</a:t>
            </a:r>
          </a:p>
        </p:txBody>
      </p:sp>
      <p:grpSp>
        <p:nvGrpSpPr>
          <p:cNvPr id="2" name="Group 1">
            <a:extLst>
              <a:ext uri="{FF2B5EF4-FFF2-40B4-BE49-F238E27FC236}">
                <a16:creationId xmlns:a16="http://schemas.microsoft.com/office/drawing/2014/main" id="{5F3E9616-9E2D-451E-AAF8-25BFF2A006FE}"/>
              </a:ext>
            </a:extLst>
          </p:cNvPr>
          <p:cNvGrpSpPr/>
          <p:nvPr/>
        </p:nvGrpSpPr>
        <p:grpSpPr>
          <a:xfrm>
            <a:off x="-4659792" y="816335"/>
            <a:ext cx="13284108" cy="6093694"/>
            <a:chOff x="-4659792" y="816335"/>
            <a:chExt cx="13284108" cy="6093694"/>
          </a:xfrm>
        </p:grpSpPr>
        <p:sp>
          <p:nvSpPr>
            <p:cNvPr id="4" name="Block Arc 3">
              <a:extLst>
                <a:ext uri="{FF2B5EF4-FFF2-40B4-BE49-F238E27FC236}">
                  <a16:creationId xmlns:a16="http://schemas.microsoft.com/office/drawing/2014/main" id="{8EF98B85-8BE5-497F-B6D6-D414554B52D9}"/>
                </a:ext>
              </a:extLst>
            </p:cNvPr>
            <p:cNvSpPr/>
            <p:nvPr/>
          </p:nvSpPr>
          <p:spPr>
            <a:xfrm>
              <a:off x="-4659792" y="816335"/>
              <a:ext cx="6093694" cy="6093694"/>
            </a:xfrm>
            <a:prstGeom prst="blockArc">
              <a:avLst>
                <a:gd name="adj1" fmla="val 18900000"/>
                <a:gd name="adj2" fmla="val 2700000"/>
                <a:gd name="adj3" fmla="val 354"/>
              </a:avLst>
            </a:prstGeom>
          </p:spPr>
          <p:style>
            <a:lnRef idx="2">
              <a:schemeClr val="accent4">
                <a:hueOff val="0"/>
                <a:satOff val="0"/>
                <a:lumOff val="0"/>
                <a:alphaOff val="0"/>
              </a:schemeClr>
            </a:lnRef>
            <a:fillRef idx="0">
              <a:schemeClr val="accent2">
                <a:tint val="90000"/>
                <a:hueOff val="0"/>
                <a:satOff val="0"/>
                <a:lumOff val="0"/>
                <a:alphaOff val="0"/>
              </a:schemeClr>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06DD3EC8-62E8-4D25-9FFA-3B58ACE7A1F2}"/>
                </a:ext>
              </a:extLst>
            </p:cNvPr>
            <p:cNvSpPr/>
            <p:nvPr/>
          </p:nvSpPr>
          <p:spPr>
            <a:xfrm>
              <a:off x="968609" y="1948156"/>
              <a:ext cx="7655707" cy="696274"/>
            </a:xfrm>
            <a:custGeom>
              <a:avLst/>
              <a:gdLst>
                <a:gd name="connsiteX0" fmla="*/ 0 w 7655707"/>
                <a:gd name="connsiteY0" fmla="*/ 0 h 696274"/>
                <a:gd name="connsiteX1" fmla="*/ 7655707 w 7655707"/>
                <a:gd name="connsiteY1" fmla="*/ 0 h 696274"/>
                <a:gd name="connsiteX2" fmla="*/ 7655707 w 7655707"/>
                <a:gd name="connsiteY2" fmla="*/ 696274 h 696274"/>
                <a:gd name="connsiteX3" fmla="*/ 0 w 7655707"/>
                <a:gd name="connsiteY3" fmla="*/ 696274 h 696274"/>
                <a:gd name="connsiteX4" fmla="*/ 0 w 765570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55707" h="696274">
                  <a:moveTo>
                    <a:pt x="0" y="0"/>
                  </a:moveTo>
                  <a:lnTo>
                    <a:pt x="7655707" y="0"/>
                  </a:lnTo>
                  <a:lnTo>
                    <a:pt x="7655707" y="696274"/>
                  </a:lnTo>
                  <a:lnTo>
                    <a:pt x="0" y="696274"/>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552668" tIns="83820" rIns="83820" bIns="83820" numCol="1" spcCol="1270" anchor="ctr" anchorCtr="0">
              <a:noAutofit/>
            </a:bodyPr>
            <a:lstStyle/>
            <a:p>
              <a:pPr marL="0" lvl="0" indent="0" algn="l" defTabSz="1466850">
                <a:lnSpc>
                  <a:spcPct val="90000"/>
                </a:lnSpc>
                <a:spcBef>
                  <a:spcPct val="0"/>
                </a:spcBef>
                <a:spcAft>
                  <a:spcPct val="35000"/>
                </a:spcAft>
                <a:buNone/>
              </a:pPr>
              <a:r>
                <a:rPr lang="en-US" sz="3300" kern="1200" dirty="0"/>
                <a:t>Acknowledge the hot zone exists</a:t>
              </a:r>
            </a:p>
          </p:txBody>
        </p:sp>
        <p:sp>
          <p:nvSpPr>
            <p:cNvPr id="6" name="Oval 5">
              <a:extLst>
                <a:ext uri="{FF2B5EF4-FFF2-40B4-BE49-F238E27FC236}">
                  <a16:creationId xmlns:a16="http://schemas.microsoft.com/office/drawing/2014/main" id="{A493BBE6-D073-4AFF-A1FF-D98878472F66}"/>
                </a:ext>
              </a:extLst>
            </p:cNvPr>
            <p:cNvSpPr/>
            <p:nvPr/>
          </p:nvSpPr>
          <p:spPr>
            <a:xfrm>
              <a:off x="533437" y="1861121"/>
              <a:ext cx="870342" cy="870342"/>
            </a:xfrm>
            <a:prstGeom prst="ellipse">
              <a:avLst/>
            </a:pr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8B63BB46-9282-4497-AA64-3D3671FEC2EA}"/>
                </a:ext>
              </a:extLst>
            </p:cNvPr>
            <p:cNvSpPr/>
            <p:nvPr/>
          </p:nvSpPr>
          <p:spPr>
            <a:xfrm>
              <a:off x="1367799" y="2992748"/>
              <a:ext cx="7256517" cy="696274"/>
            </a:xfrm>
            <a:custGeom>
              <a:avLst/>
              <a:gdLst>
                <a:gd name="connsiteX0" fmla="*/ 0 w 7256517"/>
                <a:gd name="connsiteY0" fmla="*/ 0 h 696274"/>
                <a:gd name="connsiteX1" fmla="*/ 7256517 w 7256517"/>
                <a:gd name="connsiteY1" fmla="*/ 0 h 696274"/>
                <a:gd name="connsiteX2" fmla="*/ 7256517 w 7256517"/>
                <a:gd name="connsiteY2" fmla="*/ 696274 h 696274"/>
                <a:gd name="connsiteX3" fmla="*/ 0 w 7256517"/>
                <a:gd name="connsiteY3" fmla="*/ 696274 h 696274"/>
                <a:gd name="connsiteX4" fmla="*/ 0 w 725651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56517" h="696274">
                  <a:moveTo>
                    <a:pt x="0" y="0"/>
                  </a:moveTo>
                  <a:lnTo>
                    <a:pt x="7256517" y="0"/>
                  </a:lnTo>
                  <a:lnTo>
                    <a:pt x="7256517" y="696274"/>
                  </a:lnTo>
                  <a:lnTo>
                    <a:pt x="0" y="696274"/>
                  </a:lnTo>
                  <a:lnTo>
                    <a:pt x="0" y="0"/>
                  </a:lnTo>
                  <a:close/>
                </a:path>
              </a:pathLst>
            </a:custGeom>
          </p:spPr>
          <p:style>
            <a:lnRef idx="2">
              <a:schemeClr val="lt1">
                <a:hueOff val="0"/>
                <a:satOff val="0"/>
                <a:lumOff val="0"/>
                <a:alphaOff val="0"/>
              </a:schemeClr>
            </a:lnRef>
            <a:fillRef idx="1">
              <a:schemeClr val="accent3">
                <a:hueOff val="3750088"/>
                <a:satOff val="-5627"/>
                <a:lumOff val="-915"/>
                <a:alphaOff val="0"/>
              </a:schemeClr>
            </a:fillRef>
            <a:effectRef idx="0">
              <a:schemeClr val="accent3">
                <a:hueOff val="3750088"/>
                <a:satOff val="-5627"/>
                <a:lumOff val="-915"/>
                <a:alphaOff val="0"/>
              </a:schemeClr>
            </a:effectRef>
            <a:fontRef idx="minor">
              <a:schemeClr val="lt1"/>
            </a:fontRef>
          </p:style>
          <p:txBody>
            <a:bodyPr spcFirstLastPara="0" vert="horz" wrap="square" lIns="552668" tIns="83820" rIns="83820" bIns="83820" numCol="1" spcCol="1270" anchor="ctr" anchorCtr="0">
              <a:noAutofit/>
            </a:bodyPr>
            <a:lstStyle/>
            <a:p>
              <a:pPr marL="0" lvl="0" indent="0" algn="l" defTabSz="1466850">
                <a:lnSpc>
                  <a:spcPct val="90000"/>
                </a:lnSpc>
                <a:spcBef>
                  <a:spcPct val="0"/>
                </a:spcBef>
                <a:spcAft>
                  <a:spcPct val="35000"/>
                </a:spcAft>
                <a:buNone/>
              </a:pPr>
              <a:r>
                <a:rPr lang="en-US" sz="3300" kern="1200" dirty="0"/>
                <a:t>Engage and provide feedback</a:t>
              </a:r>
            </a:p>
          </p:txBody>
        </p:sp>
        <p:sp>
          <p:nvSpPr>
            <p:cNvPr id="8" name="Oval 7">
              <a:extLst>
                <a:ext uri="{FF2B5EF4-FFF2-40B4-BE49-F238E27FC236}">
                  <a16:creationId xmlns:a16="http://schemas.microsoft.com/office/drawing/2014/main" id="{3912CF66-0799-45A3-A301-21B7C450532B}"/>
                </a:ext>
              </a:extLst>
            </p:cNvPr>
            <p:cNvSpPr/>
            <p:nvPr/>
          </p:nvSpPr>
          <p:spPr>
            <a:xfrm>
              <a:off x="932627" y="2905714"/>
              <a:ext cx="870342" cy="870342"/>
            </a:xfrm>
            <a:prstGeom prst="ellipse">
              <a:avLst/>
            </a:prstGeom>
          </p:spPr>
          <p:style>
            <a:lnRef idx="2">
              <a:schemeClr val="accent3">
                <a:hueOff val="3750088"/>
                <a:satOff val="-5627"/>
                <a:lumOff val="-915"/>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331E8231-D659-418F-9E32-4EDB12AC97A3}"/>
                </a:ext>
              </a:extLst>
            </p:cNvPr>
            <p:cNvSpPr/>
            <p:nvPr/>
          </p:nvSpPr>
          <p:spPr>
            <a:xfrm>
              <a:off x="1367799" y="4037340"/>
              <a:ext cx="7256517" cy="696274"/>
            </a:xfrm>
            <a:custGeom>
              <a:avLst/>
              <a:gdLst>
                <a:gd name="connsiteX0" fmla="*/ 0 w 7256517"/>
                <a:gd name="connsiteY0" fmla="*/ 0 h 696274"/>
                <a:gd name="connsiteX1" fmla="*/ 7256517 w 7256517"/>
                <a:gd name="connsiteY1" fmla="*/ 0 h 696274"/>
                <a:gd name="connsiteX2" fmla="*/ 7256517 w 7256517"/>
                <a:gd name="connsiteY2" fmla="*/ 696274 h 696274"/>
                <a:gd name="connsiteX3" fmla="*/ 0 w 7256517"/>
                <a:gd name="connsiteY3" fmla="*/ 696274 h 696274"/>
                <a:gd name="connsiteX4" fmla="*/ 0 w 725651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56517" h="696274">
                  <a:moveTo>
                    <a:pt x="0" y="0"/>
                  </a:moveTo>
                  <a:lnTo>
                    <a:pt x="7256517" y="0"/>
                  </a:lnTo>
                  <a:lnTo>
                    <a:pt x="7256517" y="696274"/>
                  </a:lnTo>
                  <a:lnTo>
                    <a:pt x="0" y="696274"/>
                  </a:lnTo>
                  <a:lnTo>
                    <a:pt x="0" y="0"/>
                  </a:lnTo>
                  <a:close/>
                </a:path>
              </a:pathLst>
            </a:custGeom>
          </p:spPr>
          <p:style>
            <a:lnRef idx="2">
              <a:schemeClr val="lt1">
                <a:hueOff val="0"/>
                <a:satOff val="0"/>
                <a:lumOff val="0"/>
                <a:alphaOff val="0"/>
              </a:schemeClr>
            </a:lnRef>
            <a:fillRef idx="1">
              <a:schemeClr val="accent3">
                <a:hueOff val="7500176"/>
                <a:satOff val="-11253"/>
                <a:lumOff val="-1830"/>
                <a:alphaOff val="0"/>
              </a:schemeClr>
            </a:fillRef>
            <a:effectRef idx="0">
              <a:schemeClr val="accent3">
                <a:hueOff val="7500176"/>
                <a:satOff val="-11253"/>
                <a:lumOff val="-1830"/>
                <a:alphaOff val="0"/>
              </a:schemeClr>
            </a:effectRef>
            <a:fontRef idx="minor">
              <a:schemeClr val="lt1"/>
            </a:fontRef>
          </p:style>
          <p:txBody>
            <a:bodyPr spcFirstLastPara="0" vert="horz" wrap="square" lIns="552668" tIns="83820" rIns="83820" bIns="83820" numCol="1" spcCol="1270" anchor="ctr" anchorCtr="0">
              <a:noAutofit/>
            </a:bodyPr>
            <a:lstStyle/>
            <a:p>
              <a:pPr marL="0" lvl="0" indent="0" algn="l" defTabSz="1466850">
                <a:lnSpc>
                  <a:spcPct val="90000"/>
                </a:lnSpc>
                <a:spcBef>
                  <a:spcPct val="0"/>
                </a:spcBef>
                <a:spcAft>
                  <a:spcPct val="35000"/>
                </a:spcAft>
                <a:buNone/>
              </a:pPr>
              <a:r>
                <a:rPr lang="en-US" sz="3300" kern="1200" dirty="0"/>
                <a:t>Set expectations with your employees</a:t>
              </a:r>
            </a:p>
          </p:txBody>
        </p:sp>
        <p:sp>
          <p:nvSpPr>
            <p:cNvPr id="10" name="Oval 9">
              <a:extLst>
                <a:ext uri="{FF2B5EF4-FFF2-40B4-BE49-F238E27FC236}">
                  <a16:creationId xmlns:a16="http://schemas.microsoft.com/office/drawing/2014/main" id="{B25C0B07-5A0C-4E8A-A5B4-F2482741CA90}"/>
                </a:ext>
              </a:extLst>
            </p:cNvPr>
            <p:cNvSpPr/>
            <p:nvPr/>
          </p:nvSpPr>
          <p:spPr>
            <a:xfrm>
              <a:off x="932627" y="3950306"/>
              <a:ext cx="870342" cy="870342"/>
            </a:xfrm>
            <a:prstGeom prst="ellipse">
              <a:avLst/>
            </a:prstGeom>
          </p:spPr>
          <p:style>
            <a:lnRef idx="2">
              <a:schemeClr val="accent3">
                <a:hueOff val="7500176"/>
                <a:satOff val="-11253"/>
                <a:lumOff val="-183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1" name="Freeform: Shape 10">
              <a:extLst>
                <a:ext uri="{FF2B5EF4-FFF2-40B4-BE49-F238E27FC236}">
                  <a16:creationId xmlns:a16="http://schemas.microsoft.com/office/drawing/2014/main" id="{994F37D4-1C95-4A27-BA42-DAF224592CEA}"/>
                </a:ext>
              </a:extLst>
            </p:cNvPr>
            <p:cNvSpPr/>
            <p:nvPr/>
          </p:nvSpPr>
          <p:spPr>
            <a:xfrm>
              <a:off x="968609" y="5081932"/>
              <a:ext cx="7655707" cy="696274"/>
            </a:xfrm>
            <a:custGeom>
              <a:avLst/>
              <a:gdLst>
                <a:gd name="connsiteX0" fmla="*/ 0 w 7655707"/>
                <a:gd name="connsiteY0" fmla="*/ 0 h 696274"/>
                <a:gd name="connsiteX1" fmla="*/ 7655707 w 7655707"/>
                <a:gd name="connsiteY1" fmla="*/ 0 h 696274"/>
                <a:gd name="connsiteX2" fmla="*/ 7655707 w 7655707"/>
                <a:gd name="connsiteY2" fmla="*/ 696274 h 696274"/>
                <a:gd name="connsiteX3" fmla="*/ 0 w 7655707"/>
                <a:gd name="connsiteY3" fmla="*/ 696274 h 696274"/>
                <a:gd name="connsiteX4" fmla="*/ 0 w 765570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55707" h="696274">
                  <a:moveTo>
                    <a:pt x="0" y="0"/>
                  </a:moveTo>
                  <a:lnTo>
                    <a:pt x="7655707" y="0"/>
                  </a:lnTo>
                  <a:lnTo>
                    <a:pt x="7655707" y="696274"/>
                  </a:lnTo>
                  <a:lnTo>
                    <a:pt x="0" y="696274"/>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552668" tIns="83820" rIns="83820" bIns="83820" numCol="1" spcCol="1270" anchor="ctr" anchorCtr="0">
              <a:noAutofit/>
            </a:bodyPr>
            <a:lstStyle/>
            <a:p>
              <a:pPr marL="0" lvl="0" indent="0" algn="l" defTabSz="1466850">
                <a:lnSpc>
                  <a:spcPct val="90000"/>
                </a:lnSpc>
                <a:spcBef>
                  <a:spcPct val="0"/>
                </a:spcBef>
                <a:spcAft>
                  <a:spcPct val="35000"/>
                </a:spcAft>
                <a:buNone/>
              </a:pPr>
              <a:r>
                <a:rPr lang="en-US" sz="3300" kern="1200" dirty="0"/>
                <a:t>Hold one-on-one coaching</a:t>
              </a:r>
            </a:p>
          </p:txBody>
        </p:sp>
        <p:sp>
          <p:nvSpPr>
            <p:cNvPr id="12" name="Oval 11">
              <a:extLst>
                <a:ext uri="{FF2B5EF4-FFF2-40B4-BE49-F238E27FC236}">
                  <a16:creationId xmlns:a16="http://schemas.microsoft.com/office/drawing/2014/main" id="{37ADAD3C-75D2-42B2-97A1-176AEE3AB49E}"/>
                </a:ext>
              </a:extLst>
            </p:cNvPr>
            <p:cNvSpPr/>
            <p:nvPr/>
          </p:nvSpPr>
          <p:spPr>
            <a:xfrm>
              <a:off x="533437" y="4994898"/>
              <a:ext cx="870342" cy="870342"/>
            </a:xfrm>
            <a:prstGeom prst="ellipse">
              <a:avLst/>
            </a:prstGeom>
          </p:spPr>
          <p:style>
            <a:lnRef idx="2">
              <a:schemeClr val="accent3">
                <a:hueOff val="11250264"/>
                <a:satOff val="-16880"/>
                <a:lumOff val="-2745"/>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ontent Placeholder 15">
            <a:extLst>
              <a:ext uri="{FF2B5EF4-FFF2-40B4-BE49-F238E27FC236}">
                <a16:creationId xmlns:a16="http://schemas.microsoft.com/office/drawing/2014/main" id="{64F660E7-95A4-4D07-85C5-F2599B023624}"/>
              </a:ext>
            </a:extLst>
          </p:cNvPr>
          <p:cNvSpPr>
            <a:spLocks noGrp="1"/>
          </p:cNvSpPr>
          <p:nvPr>
            <p:ph sz="quarter" idx="11"/>
          </p:nvPr>
        </p:nvSpPr>
        <p:spPr/>
        <p:txBody>
          <a:bodyPr/>
          <a:lstStyle/>
          <a:p>
            <a:endParaRPr lang="en-US"/>
          </a:p>
        </p:txBody>
      </p:sp>
      <p:sp>
        <p:nvSpPr>
          <p:cNvPr id="43010" name="Title 1"/>
          <p:cNvSpPr>
            <a:spLocks noGrp="1"/>
          </p:cNvSpPr>
          <p:nvPr>
            <p:ph type="title"/>
          </p:nvPr>
        </p:nvSpPr>
        <p:spPr/>
        <p:txBody>
          <a:bodyPr/>
          <a:lstStyle/>
          <a:p>
            <a:r>
              <a:rPr lang="en-US" dirty="0"/>
              <a:t>Treat Each Other As A Peer</a:t>
            </a:r>
          </a:p>
        </p:txBody>
      </p:sp>
      <p:grpSp>
        <p:nvGrpSpPr>
          <p:cNvPr id="2" name="Group 1">
            <a:extLst>
              <a:ext uri="{FF2B5EF4-FFF2-40B4-BE49-F238E27FC236}">
                <a16:creationId xmlns:a16="http://schemas.microsoft.com/office/drawing/2014/main" id="{C5485339-53E8-47C7-81B1-3760BEB20F86}"/>
              </a:ext>
            </a:extLst>
          </p:cNvPr>
          <p:cNvGrpSpPr/>
          <p:nvPr/>
        </p:nvGrpSpPr>
        <p:grpSpPr>
          <a:xfrm>
            <a:off x="457200" y="1601162"/>
            <a:ext cx="8229600" cy="4524038"/>
            <a:chOff x="457200" y="1601162"/>
            <a:chExt cx="8229600" cy="4524038"/>
          </a:xfrm>
        </p:grpSpPr>
        <p:sp>
          <p:nvSpPr>
            <p:cNvPr id="3" name="Straight Connector 2">
              <a:extLst>
                <a:ext uri="{FF2B5EF4-FFF2-40B4-BE49-F238E27FC236}">
                  <a16:creationId xmlns:a16="http://schemas.microsoft.com/office/drawing/2014/main" id="{A7BD51FE-E684-495F-A392-69E5D42D77AD}"/>
                </a:ext>
              </a:extLst>
            </p:cNvPr>
            <p:cNvSpPr/>
            <p:nvPr/>
          </p:nvSpPr>
          <p:spPr>
            <a:xfrm>
              <a:off x="457200" y="6125200"/>
              <a:ext cx="8229600" cy="0"/>
            </a:xfrm>
            <a:prstGeom prst="line">
              <a:avLst/>
            </a:prstGeom>
          </p:spPr>
          <p:style>
            <a:lnRef idx="2">
              <a:schemeClr val="accent3">
                <a:hueOff val="0"/>
                <a:satOff val="0"/>
                <a:lumOff val="0"/>
                <a:alphaOff val="0"/>
              </a:schemeClr>
            </a:lnRef>
            <a:fillRef idx="0">
              <a:schemeClr val="accent3">
                <a:hueOff val="0"/>
                <a:satOff val="0"/>
                <a:lumOff val="0"/>
                <a:alphaOff val="0"/>
              </a:schemeClr>
            </a:fillRef>
            <a:effectRef idx="0">
              <a:schemeClr val="accent3">
                <a:hueOff val="0"/>
                <a:satOff val="0"/>
                <a:lumOff val="0"/>
                <a:alphaOff val="0"/>
              </a:schemeClr>
            </a:effectRef>
            <a:fontRef idx="minor">
              <a:schemeClr val="tx1">
                <a:hueOff val="0"/>
                <a:satOff val="0"/>
                <a:lumOff val="0"/>
                <a:alphaOff val="0"/>
              </a:schemeClr>
            </a:fontRef>
          </p:style>
        </p:sp>
        <p:sp>
          <p:nvSpPr>
            <p:cNvPr id="4" name="Straight Connector 3">
              <a:extLst>
                <a:ext uri="{FF2B5EF4-FFF2-40B4-BE49-F238E27FC236}">
                  <a16:creationId xmlns:a16="http://schemas.microsoft.com/office/drawing/2014/main" id="{36C5CFFB-EB54-41D9-9723-9D4CFA5B4159}"/>
                </a:ext>
              </a:extLst>
            </p:cNvPr>
            <p:cNvSpPr/>
            <p:nvPr/>
          </p:nvSpPr>
          <p:spPr>
            <a:xfrm>
              <a:off x="457200" y="4980564"/>
              <a:ext cx="8229600" cy="0"/>
            </a:xfrm>
            <a:prstGeom prst="line">
              <a:avLst/>
            </a:prstGeom>
          </p:spPr>
          <p:style>
            <a:lnRef idx="2">
              <a:schemeClr val="accent3">
                <a:hueOff val="0"/>
                <a:satOff val="0"/>
                <a:lumOff val="0"/>
                <a:alphaOff val="0"/>
              </a:schemeClr>
            </a:lnRef>
            <a:fillRef idx="0">
              <a:schemeClr val="accent3">
                <a:hueOff val="0"/>
                <a:satOff val="0"/>
                <a:lumOff val="0"/>
                <a:alphaOff val="0"/>
              </a:schemeClr>
            </a:fillRef>
            <a:effectRef idx="0">
              <a:schemeClr val="accent3">
                <a:hueOff val="0"/>
                <a:satOff val="0"/>
                <a:lumOff val="0"/>
                <a:alphaOff val="0"/>
              </a:schemeClr>
            </a:effectRef>
            <a:fontRef idx="minor">
              <a:schemeClr val="tx1">
                <a:hueOff val="0"/>
                <a:satOff val="0"/>
                <a:lumOff val="0"/>
                <a:alphaOff val="0"/>
              </a:schemeClr>
            </a:fontRef>
          </p:style>
        </p:sp>
        <p:sp>
          <p:nvSpPr>
            <p:cNvPr id="6" name="Straight Connector 5">
              <a:extLst>
                <a:ext uri="{FF2B5EF4-FFF2-40B4-BE49-F238E27FC236}">
                  <a16:creationId xmlns:a16="http://schemas.microsoft.com/office/drawing/2014/main" id="{6CE6317D-378F-4F8D-868E-C32E440966C9}"/>
                </a:ext>
              </a:extLst>
            </p:cNvPr>
            <p:cNvSpPr/>
            <p:nvPr/>
          </p:nvSpPr>
          <p:spPr>
            <a:xfrm>
              <a:off x="457200" y="3835928"/>
              <a:ext cx="8229600" cy="0"/>
            </a:xfrm>
            <a:prstGeom prst="line">
              <a:avLst/>
            </a:prstGeom>
          </p:spPr>
          <p:style>
            <a:lnRef idx="2">
              <a:schemeClr val="accent3">
                <a:hueOff val="0"/>
                <a:satOff val="0"/>
                <a:lumOff val="0"/>
                <a:alphaOff val="0"/>
              </a:schemeClr>
            </a:lnRef>
            <a:fillRef idx="0">
              <a:schemeClr val="accent3">
                <a:hueOff val="0"/>
                <a:satOff val="0"/>
                <a:lumOff val="0"/>
                <a:alphaOff val="0"/>
              </a:schemeClr>
            </a:fillRef>
            <a:effectRef idx="0">
              <a:schemeClr val="accent3">
                <a:hueOff val="0"/>
                <a:satOff val="0"/>
                <a:lumOff val="0"/>
                <a:alphaOff val="0"/>
              </a:schemeClr>
            </a:effectRef>
            <a:fontRef idx="minor">
              <a:schemeClr val="tx1">
                <a:hueOff val="0"/>
                <a:satOff val="0"/>
                <a:lumOff val="0"/>
                <a:alphaOff val="0"/>
              </a:schemeClr>
            </a:fontRef>
          </p:style>
        </p:sp>
        <p:sp>
          <p:nvSpPr>
            <p:cNvPr id="7" name="Straight Connector 6">
              <a:extLst>
                <a:ext uri="{FF2B5EF4-FFF2-40B4-BE49-F238E27FC236}">
                  <a16:creationId xmlns:a16="http://schemas.microsoft.com/office/drawing/2014/main" id="{A3E9A00F-D423-44A2-BBA4-3B40A17A77A8}"/>
                </a:ext>
              </a:extLst>
            </p:cNvPr>
            <p:cNvSpPr/>
            <p:nvPr/>
          </p:nvSpPr>
          <p:spPr>
            <a:xfrm>
              <a:off x="457200" y="2691292"/>
              <a:ext cx="8229600" cy="0"/>
            </a:xfrm>
            <a:prstGeom prst="line">
              <a:avLst/>
            </a:prstGeom>
          </p:spPr>
          <p:style>
            <a:lnRef idx="2">
              <a:schemeClr val="accent3">
                <a:hueOff val="0"/>
                <a:satOff val="0"/>
                <a:lumOff val="0"/>
                <a:alphaOff val="0"/>
              </a:schemeClr>
            </a:lnRef>
            <a:fillRef idx="0">
              <a:schemeClr val="accent3">
                <a:hueOff val="0"/>
                <a:satOff val="0"/>
                <a:lumOff val="0"/>
                <a:alphaOff val="0"/>
              </a:schemeClr>
            </a:fillRef>
            <a:effectRef idx="0">
              <a:schemeClr val="accent3">
                <a:hueOff val="0"/>
                <a:satOff val="0"/>
                <a:lumOff val="0"/>
                <a:alphaOff val="0"/>
              </a:schemeClr>
            </a:effectRef>
            <a:fontRef idx="minor">
              <a:schemeClr val="tx1">
                <a:hueOff val="0"/>
                <a:satOff val="0"/>
                <a:lumOff val="0"/>
                <a:alphaOff val="0"/>
              </a:schemeClr>
            </a:fontRef>
          </p:style>
        </p:sp>
        <p:sp>
          <p:nvSpPr>
            <p:cNvPr id="8" name="Freeform: Shape 7">
              <a:extLst>
                <a:ext uri="{FF2B5EF4-FFF2-40B4-BE49-F238E27FC236}">
                  <a16:creationId xmlns:a16="http://schemas.microsoft.com/office/drawing/2014/main" id="{46E3B007-CFA4-4F14-8AB6-DEBE3ABE0881}"/>
                </a:ext>
              </a:extLst>
            </p:cNvPr>
            <p:cNvSpPr/>
            <p:nvPr/>
          </p:nvSpPr>
          <p:spPr>
            <a:xfrm>
              <a:off x="2935403" y="1601162"/>
              <a:ext cx="5536270" cy="1090129"/>
            </a:xfrm>
            <a:custGeom>
              <a:avLst/>
              <a:gdLst>
                <a:gd name="connsiteX0" fmla="*/ 0 w 5536270"/>
                <a:gd name="connsiteY0" fmla="*/ 0 h 1090129"/>
                <a:gd name="connsiteX1" fmla="*/ 5536270 w 5536270"/>
                <a:gd name="connsiteY1" fmla="*/ 0 h 1090129"/>
                <a:gd name="connsiteX2" fmla="*/ 5536270 w 5536270"/>
                <a:gd name="connsiteY2" fmla="*/ 1090129 h 1090129"/>
                <a:gd name="connsiteX3" fmla="*/ 0 w 5536270"/>
                <a:gd name="connsiteY3" fmla="*/ 1090129 h 1090129"/>
                <a:gd name="connsiteX4" fmla="*/ 0 w 5536270"/>
                <a:gd name="connsiteY4" fmla="*/ 0 h 10901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6270" h="1090129">
                  <a:moveTo>
                    <a:pt x="0" y="0"/>
                  </a:moveTo>
                  <a:lnTo>
                    <a:pt x="5536270" y="0"/>
                  </a:lnTo>
                  <a:lnTo>
                    <a:pt x="5536270" y="1090129"/>
                  </a:lnTo>
                  <a:lnTo>
                    <a:pt x="0" y="109012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0960" tIns="60960" rIns="60960" bIns="60960" numCol="1" spcCol="1270" anchor="b" anchorCtr="0">
              <a:noAutofit/>
            </a:bodyPr>
            <a:lstStyle/>
            <a:p>
              <a:pPr marL="0" lvl="0" indent="0" algn="l" defTabSz="1422400">
                <a:lnSpc>
                  <a:spcPct val="90000"/>
                </a:lnSpc>
                <a:spcBef>
                  <a:spcPct val="0"/>
                </a:spcBef>
                <a:spcAft>
                  <a:spcPct val="35000"/>
                </a:spcAft>
                <a:buNone/>
              </a:pPr>
              <a:r>
                <a:rPr lang="en-US" sz="3200" kern="1200" dirty="0"/>
                <a:t>Ideas are exchanged and at times challenged</a:t>
              </a:r>
            </a:p>
          </p:txBody>
        </p:sp>
        <p:sp>
          <p:nvSpPr>
            <p:cNvPr id="9" name="Freeform: Shape 8">
              <a:extLst>
                <a:ext uri="{FF2B5EF4-FFF2-40B4-BE49-F238E27FC236}">
                  <a16:creationId xmlns:a16="http://schemas.microsoft.com/office/drawing/2014/main" id="{7DB90378-678F-445D-B53C-9200F0B74D9A}"/>
                </a:ext>
              </a:extLst>
            </p:cNvPr>
            <p:cNvSpPr/>
            <p:nvPr/>
          </p:nvSpPr>
          <p:spPr>
            <a:xfrm>
              <a:off x="457200" y="1601162"/>
              <a:ext cx="2139696" cy="1090129"/>
            </a:xfrm>
            <a:custGeom>
              <a:avLst/>
              <a:gdLst>
                <a:gd name="connsiteX0" fmla="*/ 181725 w 2139696"/>
                <a:gd name="connsiteY0" fmla="*/ 0 h 1090129"/>
                <a:gd name="connsiteX1" fmla="*/ 1957971 w 2139696"/>
                <a:gd name="connsiteY1" fmla="*/ 0 h 1090129"/>
                <a:gd name="connsiteX2" fmla="*/ 2139696 w 2139696"/>
                <a:gd name="connsiteY2" fmla="*/ 181725 h 1090129"/>
                <a:gd name="connsiteX3" fmla="*/ 2139696 w 2139696"/>
                <a:gd name="connsiteY3" fmla="*/ 1090129 h 1090129"/>
                <a:gd name="connsiteX4" fmla="*/ 2139696 w 2139696"/>
                <a:gd name="connsiteY4" fmla="*/ 1090129 h 1090129"/>
                <a:gd name="connsiteX5" fmla="*/ 0 w 2139696"/>
                <a:gd name="connsiteY5" fmla="*/ 1090129 h 1090129"/>
                <a:gd name="connsiteX6" fmla="*/ 0 w 2139696"/>
                <a:gd name="connsiteY6" fmla="*/ 1090129 h 1090129"/>
                <a:gd name="connsiteX7" fmla="*/ 0 w 2139696"/>
                <a:gd name="connsiteY7" fmla="*/ 181725 h 1090129"/>
                <a:gd name="connsiteX8" fmla="*/ 181725 w 2139696"/>
                <a:gd name="connsiteY8" fmla="*/ 0 h 1090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9696" h="1090129">
                  <a:moveTo>
                    <a:pt x="181725" y="0"/>
                  </a:moveTo>
                  <a:lnTo>
                    <a:pt x="1957971" y="0"/>
                  </a:lnTo>
                  <a:cubicBezTo>
                    <a:pt x="2058335" y="0"/>
                    <a:pt x="2139696" y="81361"/>
                    <a:pt x="2139696" y="181725"/>
                  </a:cubicBezTo>
                  <a:lnTo>
                    <a:pt x="2139696" y="1090129"/>
                  </a:lnTo>
                  <a:lnTo>
                    <a:pt x="2139696" y="1090129"/>
                  </a:lnTo>
                  <a:lnTo>
                    <a:pt x="0" y="1090129"/>
                  </a:lnTo>
                  <a:lnTo>
                    <a:pt x="0" y="1090129"/>
                  </a:lnTo>
                  <a:lnTo>
                    <a:pt x="0" y="181725"/>
                  </a:lnTo>
                  <a:cubicBezTo>
                    <a:pt x="0" y="81361"/>
                    <a:pt x="81361" y="0"/>
                    <a:pt x="181725" y="0"/>
                  </a:cubicBezTo>
                  <a:close/>
                </a:path>
              </a:pathLst>
            </a:cu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14185" tIns="114185" rIns="114185" bIns="60960" numCol="1" spcCol="1270" anchor="ctr" anchorCtr="0">
              <a:noAutofit/>
            </a:bodyPr>
            <a:lstStyle/>
            <a:p>
              <a:pPr marL="0" lvl="0" indent="0" algn="l" defTabSz="1422400">
                <a:lnSpc>
                  <a:spcPct val="90000"/>
                </a:lnSpc>
                <a:spcBef>
                  <a:spcPct val="0"/>
                </a:spcBef>
                <a:spcAft>
                  <a:spcPct val="35000"/>
                </a:spcAft>
                <a:buNone/>
              </a:pPr>
              <a:r>
                <a:rPr lang="en-US" sz="3200" b="1" kern="1200" dirty="0"/>
                <a:t>C</a:t>
              </a:r>
              <a:r>
                <a:rPr lang="en-US" sz="2700" kern="1200" dirty="0"/>
                <a:t>ollaborate</a:t>
              </a:r>
            </a:p>
          </p:txBody>
        </p:sp>
        <p:sp>
          <p:nvSpPr>
            <p:cNvPr id="10" name="Freeform: Shape 9">
              <a:extLst>
                <a:ext uri="{FF2B5EF4-FFF2-40B4-BE49-F238E27FC236}">
                  <a16:creationId xmlns:a16="http://schemas.microsoft.com/office/drawing/2014/main" id="{D285DA07-A212-4D05-BDB0-0F9E1FBA3D93}"/>
                </a:ext>
              </a:extLst>
            </p:cNvPr>
            <p:cNvSpPr/>
            <p:nvPr/>
          </p:nvSpPr>
          <p:spPr>
            <a:xfrm>
              <a:off x="2935403" y="2745798"/>
              <a:ext cx="5536270" cy="1090129"/>
            </a:xfrm>
            <a:custGeom>
              <a:avLst/>
              <a:gdLst>
                <a:gd name="connsiteX0" fmla="*/ 0 w 5536270"/>
                <a:gd name="connsiteY0" fmla="*/ 0 h 1090129"/>
                <a:gd name="connsiteX1" fmla="*/ 5536270 w 5536270"/>
                <a:gd name="connsiteY1" fmla="*/ 0 h 1090129"/>
                <a:gd name="connsiteX2" fmla="*/ 5536270 w 5536270"/>
                <a:gd name="connsiteY2" fmla="*/ 1090129 h 1090129"/>
                <a:gd name="connsiteX3" fmla="*/ 0 w 5536270"/>
                <a:gd name="connsiteY3" fmla="*/ 1090129 h 1090129"/>
                <a:gd name="connsiteX4" fmla="*/ 0 w 5536270"/>
                <a:gd name="connsiteY4" fmla="*/ 0 h 10901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6270" h="1090129">
                  <a:moveTo>
                    <a:pt x="0" y="0"/>
                  </a:moveTo>
                  <a:lnTo>
                    <a:pt x="5536270" y="0"/>
                  </a:lnTo>
                  <a:lnTo>
                    <a:pt x="5536270" y="1090129"/>
                  </a:lnTo>
                  <a:lnTo>
                    <a:pt x="0" y="109012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0960" tIns="60960" rIns="60960" bIns="60960" numCol="1" spcCol="1270" anchor="b" anchorCtr="0">
              <a:noAutofit/>
            </a:bodyPr>
            <a:lstStyle/>
            <a:p>
              <a:pPr marL="0" lvl="0" indent="0" algn="l" defTabSz="1422400">
                <a:lnSpc>
                  <a:spcPct val="90000"/>
                </a:lnSpc>
                <a:spcBef>
                  <a:spcPct val="0"/>
                </a:spcBef>
                <a:spcAft>
                  <a:spcPct val="35000"/>
                </a:spcAft>
                <a:buNone/>
              </a:pPr>
              <a:r>
                <a:rPr lang="en-US" sz="3200" kern="1200" dirty="0"/>
                <a:t>Acknowledge each other’s value</a:t>
              </a:r>
            </a:p>
          </p:txBody>
        </p:sp>
        <p:sp>
          <p:nvSpPr>
            <p:cNvPr id="11" name="Freeform: Shape 10">
              <a:extLst>
                <a:ext uri="{FF2B5EF4-FFF2-40B4-BE49-F238E27FC236}">
                  <a16:creationId xmlns:a16="http://schemas.microsoft.com/office/drawing/2014/main" id="{FF6940F9-A2B2-483F-8222-7AEFB3D6B4AC}"/>
                </a:ext>
              </a:extLst>
            </p:cNvPr>
            <p:cNvSpPr/>
            <p:nvPr/>
          </p:nvSpPr>
          <p:spPr>
            <a:xfrm>
              <a:off x="457200" y="2745798"/>
              <a:ext cx="2139696" cy="1090129"/>
            </a:xfrm>
            <a:custGeom>
              <a:avLst/>
              <a:gdLst>
                <a:gd name="connsiteX0" fmla="*/ 181725 w 2139696"/>
                <a:gd name="connsiteY0" fmla="*/ 0 h 1090129"/>
                <a:gd name="connsiteX1" fmla="*/ 1957971 w 2139696"/>
                <a:gd name="connsiteY1" fmla="*/ 0 h 1090129"/>
                <a:gd name="connsiteX2" fmla="*/ 2139696 w 2139696"/>
                <a:gd name="connsiteY2" fmla="*/ 181725 h 1090129"/>
                <a:gd name="connsiteX3" fmla="*/ 2139696 w 2139696"/>
                <a:gd name="connsiteY3" fmla="*/ 1090129 h 1090129"/>
                <a:gd name="connsiteX4" fmla="*/ 2139696 w 2139696"/>
                <a:gd name="connsiteY4" fmla="*/ 1090129 h 1090129"/>
                <a:gd name="connsiteX5" fmla="*/ 0 w 2139696"/>
                <a:gd name="connsiteY5" fmla="*/ 1090129 h 1090129"/>
                <a:gd name="connsiteX6" fmla="*/ 0 w 2139696"/>
                <a:gd name="connsiteY6" fmla="*/ 1090129 h 1090129"/>
                <a:gd name="connsiteX7" fmla="*/ 0 w 2139696"/>
                <a:gd name="connsiteY7" fmla="*/ 181725 h 1090129"/>
                <a:gd name="connsiteX8" fmla="*/ 181725 w 2139696"/>
                <a:gd name="connsiteY8" fmla="*/ 0 h 1090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9696" h="1090129">
                  <a:moveTo>
                    <a:pt x="181725" y="0"/>
                  </a:moveTo>
                  <a:lnTo>
                    <a:pt x="1957971" y="0"/>
                  </a:lnTo>
                  <a:cubicBezTo>
                    <a:pt x="2058335" y="0"/>
                    <a:pt x="2139696" y="81361"/>
                    <a:pt x="2139696" y="181725"/>
                  </a:cubicBezTo>
                  <a:lnTo>
                    <a:pt x="2139696" y="1090129"/>
                  </a:lnTo>
                  <a:lnTo>
                    <a:pt x="2139696" y="1090129"/>
                  </a:lnTo>
                  <a:lnTo>
                    <a:pt x="0" y="1090129"/>
                  </a:lnTo>
                  <a:lnTo>
                    <a:pt x="0" y="1090129"/>
                  </a:lnTo>
                  <a:lnTo>
                    <a:pt x="0" y="181725"/>
                  </a:lnTo>
                  <a:cubicBezTo>
                    <a:pt x="0" y="81361"/>
                    <a:pt x="81361" y="0"/>
                    <a:pt x="181725" y="0"/>
                  </a:cubicBezTo>
                  <a:close/>
                </a:path>
              </a:pathLst>
            </a:custGeom>
          </p:spPr>
          <p:style>
            <a:lnRef idx="2">
              <a:schemeClr val="accent3">
                <a:hueOff val="3750088"/>
                <a:satOff val="-5627"/>
                <a:lumOff val="-915"/>
                <a:alphaOff val="0"/>
              </a:schemeClr>
            </a:lnRef>
            <a:fillRef idx="1">
              <a:schemeClr val="accent3">
                <a:hueOff val="3750088"/>
                <a:satOff val="-5627"/>
                <a:lumOff val="-915"/>
                <a:alphaOff val="0"/>
              </a:schemeClr>
            </a:fillRef>
            <a:effectRef idx="0">
              <a:schemeClr val="accent3">
                <a:hueOff val="3750088"/>
                <a:satOff val="-5627"/>
                <a:lumOff val="-915"/>
                <a:alphaOff val="0"/>
              </a:schemeClr>
            </a:effectRef>
            <a:fontRef idx="minor">
              <a:schemeClr val="lt1"/>
            </a:fontRef>
          </p:style>
          <p:txBody>
            <a:bodyPr spcFirstLastPara="0" vert="horz" wrap="square" lIns="114185" tIns="114185" rIns="114185" bIns="60960" numCol="1" spcCol="1270" anchor="ctr" anchorCtr="0">
              <a:noAutofit/>
            </a:bodyPr>
            <a:lstStyle/>
            <a:p>
              <a:pPr marL="0" lvl="0" indent="0" algn="l" defTabSz="1422400">
                <a:lnSpc>
                  <a:spcPct val="90000"/>
                </a:lnSpc>
                <a:spcBef>
                  <a:spcPct val="0"/>
                </a:spcBef>
                <a:spcAft>
                  <a:spcPct val="35000"/>
                </a:spcAft>
                <a:buNone/>
              </a:pPr>
              <a:r>
                <a:rPr lang="en-US" sz="3200" b="1" kern="1200" dirty="0"/>
                <a:t>A</a:t>
              </a:r>
              <a:r>
                <a:rPr lang="en-US" sz="2700" kern="1200" dirty="0"/>
                <a:t>cknowledge</a:t>
              </a:r>
            </a:p>
          </p:txBody>
        </p:sp>
        <p:sp>
          <p:nvSpPr>
            <p:cNvPr id="12" name="Freeform: Shape 11">
              <a:extLst>
                <a:ext uri="{FF2B5EF4-FFF2-40B4-BE49-F238E27FC236}">
                  <a16:creationId xmlns:a16="http://schemas.microsoft.com/office/drawing/2014/main" id="{8147AF36-FF6D-46E1-ADAC-8A9685271F10}"/>
                </a:ext>
              </a:extLst>
            </p:cNvPr>
            <p:cNvSpPr/>
            <p:nvPr/>
          </p:nvSpPr>
          <p:spPr>
            <a:xfrm>
              <a:off x="2873712" y="3890434"/>
              <a:ext cx="5536270" cy="1090129"/>
            </a:xfrm>
            <a:custGeom>
              <a:avLst/>
              <a:gdLst>
                <a:gd name="connsiteX0" fmla="*/ 0 w 5536270"/>
                <a:gd name="connsiteY0" fmla="*/ 0 h 1090129"/>
                <a:gd name="connsiteX1" fmla="*/ 5536270 w 5536270"/>
                <a:gd name="connsiteY1" fmla="*/ 0 h 1090129"/>
                <a:gd name="connsiteX2" fmla="*/ 5536270 w 5536270"/>
                <a:gd name="connsiteY2" fmla="*/ 1090129 h 1090129"/>
                <a:gd name="connsiteX3" fmla="*/ 0 w 5536270"/>
                <a:gd name="connsiteY3" fmla="*/ 1090129 h 1090129"/>
                <a:gd name="connsiteX4" fmla="*/ 0 w 5536270"/>
                <a:gd name="connsiteY4" fmla="*/ 0 h 10901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6270" h="1090129">
                  <a:moveTo>
                    <a:pt x="0" y="0"/>
                  </a:moveTo>
                  <a:lnTo>
                    <a:pt x="5536270" y="0"/>
                  </a:lnTo>
                  <a:lnTo>
                    <a:pt x="5536270" y="1090129"/>
                  </a:lnTo>
                  <a:lnTo>
                    <a:pt x="0" y="109012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0960" tIns="60960" rIns="60960" bIns="60960" numCol="1" spcCol="1270" anchor="b" anchorCtr="0">
              <a:noAutofit/>
            </a:bodyPr>
            <a:lstStyle/>
            <a:p>
              <a:pPr marL="0" lvl="0" indent="0" algn="l" defTabSz="1422400">
                <a:lnSpc>
                  <a:spcPct val="90000"/>
                </a:lnSpc>
                <a:spcBef>
                  <a:spcPct val="0"/>
                </a:spcBef>
                <a:spcAft>
                  <a:spcPct val="35000"/>
                </a:spcAft>
                <a:buNone/>
              </a:pPr>
              <a:r>
                <a:rPr lang="en-US" sz="3200" kern="1200" dirty="0"/>
                <a:t>Set the correct expectations on respect</a:t>
              </a:r>
            </a:p>
          </p:txBody>
        </p:sp>
        <p:sp>
          <p:nvSpPr>
            <p:cNvPr id="13" name="Freeform: Shape 12">
              <a:extLst>
                <a:ext uri="{FF2B5EF4-FFF2-40B4-BE49-F238E27FC236}">
                  <a16:creationId xmlns:a16="http://schemas.microsoft.com/office/drawing/2014/main" id="{9F6CE6B6-234B-4E30-AB9B-BC35E1C39A03}"/>
                </a:ext>
              </a:extLst>
            </p:cNvPr>
            <p:cNvSpPr/>
            <p:nvPr/>
          </p:nvSpPr>
          <p:spPr>
            <a:xfrm>
              <a:off x="457200" y="3890434"/>
              <a:ext cx="2139696" cy="1090129"/>
            </a:xfrm>
            <a:custGeom>
              <a:avLst/>
              <a:gdLst>
                <a:gd name="connsiteX0" fmla="*/ 181725 w 2139696"/>
                <a:gd name="connsiteY0" fmla="*/ 0 h 1090129"/>
                <a:gd name="connsiteX1" fmla="*/ 1957971 w 2139696"/>
                <a:gd name="connsiteY1" fmla="*/ 0 h 1090129"/>
                <a:gd name="connsiteX2" fmla="*/ 2139696 w 2139696"/>
                <a:gd name="connsiteY2" fmla="*/ 181725 h 1090129"/>
                <a:gd name="connsiteX3" fmla="*/ 2139696 w 2139696"/>
                <a:gd name="connsiteY3" fmla="*/ 1090129 h 1090129"/>
                <a:gd name="connsiteX4" fmla="*/ 2139696 w 2139696"/>
                <a:gd name="connsiteY4" fmla="*/ 1090129 h 1090129"/>
                <a:gd name="connsiteX5" fmla="*/ 0 w 2139696"/>
                <a:gd name="connsiteY5" fmla="*/ 1090129 h 1090129"/>
                <a:gd name="connsiteX6" fmla="*/ 0 w 2139696"/>
                <a:gd name="connsiteY6" fmla="*/ 1090129 h 1090129"/>
                <a:gd name="connsiteX7" fmla="*/ 0 w 2139696"/>
                <a:gd name="connsiteY7" fmla="*/ 181725 h 1090129"/>
                <a:gd name="connsiteX8" fmla="*/ 181725 w 2139696"/>
                <a:gd name="connsiteY8" fmla="*/ 0 h 1090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9696" h="1090129">
                  <a:moveTo>
                    <a:pt x="181725" y="0"/>
                  </a:moveTo>
                  <a:lnTo>
                    <a:pt x="1957971" y="0"/>
                  </a:lnTo>
                  <a:cubicBezTo>
                    <a:pt x="2058335" y="0"/>
                    <a:pt x="2139696" y="81361"/>
                    <a:pt x="2139696" y="181725"/>
                  </a:cubicBezTo>
                  <a:lnTo>
                    <a:pt x="2139696" y="1090129"/>
                  </a:lnTo>
                  <a:lnTo>
                    <a:pt x="2139696" y="1090129"/>
                  </a:lnTo>
                  <a:lnTo>
                    <a:pt x="0" y="1090129"/>
                  </a:lnTo>
                  <a:lnTo>
                    <a:pt x="0" y="1090129"/>
                  </a:lnTo>
                  <a:lnTo>
                    <a:pt x="0" y="181725"/>
                  </a:lnTo>
                  <a:cubicBezTo>
                    <a:pt x="0" y="81361"/>
                    <a:pt x="81361" y="0"/>
                    <a:pt x="181725" y="0"/>
                  </a:cubicBezTo>
                  <a:close/>
                </a:path>
              </a:pathLst>
            </a:custGeom>
          </p:spPr>
          <p:style>
            <a:lnRef idx="2">
              <a:schemeClr val="accent3">
                <a:hueOff val="7500176"/>
                <a:satOff val="-11253"/>
                <a:lumOff val="-1830"/>
                <a:alphaOff val="0"/>
              </a:schemeClr>
            </a:lnRef>
            <a:fillRef idx="1">
              <a:schemeClr val="accent3">
                <a:hueOff val="7500176"/>
                <a:satOff val="-11253"/>
                <a:lumOff val="-1830"/>
                <a:alphaOff val="0"/>
              </a:schemeClr>
            </a:fillRef>
            <a:effectRef idx="0">
              <a:schemeClr val="accent3">
                <a:hueOff val="7500176"/>
                <a:satOff val="-11253"/>
                <a:lumOff val="-1830"/>
                <a:alphaOff val="0"/>
              </a:schemeClr>
            </a:effectRef>
            <a:fontRef idx="minor">
              <a:schemeClr val="lt1"/>
            </a:fontRef>
          </p:style>
          <p:txBody>
            <a:bodyPr spcFirstLastPara="0" vert="horz" wrap="square" lIns="114185" tIns="114185" rIns="114185" bIns="60960" numCol="1" spcCol="1270" anchor="ctr" anchorCtr="0">
              <a:noAutofit/>
            </a:bodyPr>
            <a:lstStyle/>
            <a:p>
              <a:pPr marL="0" lvl="0" indent="0" algn="l" defTabSz="1422400">
                <a:lnSpc>
                  <a:spcPct val="90000"/>
                </a:lnSpc>
                <a:spcBef>
                  <a:spcPct val="0"/>
                </a:spcBef>
                <a:spcAft>
                  <a:spcPct val="35000"/>
                </a:spcAft>
                <a:buNone/>
              </a:pPr>
              <a:r>
                <a:rPr lang="en-US" sz="3200" b="1" kern="1200" dirty="0"/>
                <a:t>R</a:t>
              </a:r>
              <a:r>
                <a:rPr lang="en-US" sz="2700" kern="1200" dirty="0"/>
                <a:t>espect</a:t>
              </a:r>
            </a:p>
          </p:txBody>
        </p:sp>
        <p:sp>
          <p:nvSpPr>
            <p:cNvPr id="14" name="Freeform: Shape 13">
              <a:extLst>
                <a:ext uri="{FF2B5EF4-FFF2-40B4-BE49-F238E27FC236}">
                  <a16:creationId xmlns:a16="http://schemas.microsoft.com/office/drawing/2014/main" id="{62D17C9F-9B1A-435A-93BA-0B93B32B000E}"/>
                </a:ext>
              </a:extLst>
            </p:cNvPr>
            <p:cNvSpPr/>
            <p:nvPr/>
          </p:nvSpPr>
          <p:spPr>
            <a:xfrm>
              <a:off x="2873712" y="5035070"/>
              <a:ext cx="5536270" cy="1090129"/>
            </a:xfrm>
            <a:custGeom>
              <a:avLst/>
              <a:gdLst>
                <a:gd name="connsiteX0" fmla="*/ 0 w 5536270"/>
                <a:gd name="connsiteY0" fmla="*/ 0 h 1090129"/>
                <a:gd name="connsiteX1" fmla="*/ 5536270 w 5536270"/>
                <a:gd name="connsiteY1" fmla="*/ 0 h 1090129"/>
                <a:gd name="connsiteX2" fmla="*/ 5536270 w 5536270"/>
                <a:gd name="connsiteY2" fmla="*/ 1090129 h 1090129"/>
                <a:gd name="connsiteX3" fmla="*/ 0 w 5536270"/>
                <a:gd name="connsiteY3" fmla="*/ 1090129 h 1090129"/>
                <a:gd name="connsiteX4" fmla="*/ 0 w 5536270"/>
                <a:gd name="connsiteY4" fmla="*/ 0 h 10901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6270" h="1090129">
                  <a:moveTo>
                    <a:pt x="0" y="0"/>
                  </a:moveTo>
                  <a:lnTo>
                    <a:pt x="5536270" y="0"/>
                  </a:lnTo>
                  <a:lnTo>
                    <a:pt x="5536270" y="1090129"/>
                  </a:lnTo>
                  <a:lnTo>
                    <a:pt x="0" y="109012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0960" tIns="60960" rIns="60960" bIns="60960" numCol="1" spcCol="1270" anchor="b" anchorCtr="0">
              <a:noAutofit/>
            </a:bodyPr>
            <a:lstStyle/>
            <a:p>
              <a:pPr marL="0" lvl="0" indent="0" algn="l" defTabSz="1422400">
                <a:lnSpc>
                  <a:spcPct val="90000"/>
                </a:lnSpc>
                <a:spcBef>
                  <a:spcPct val="0"/>
                </a:spcBef>
                <a:spcAft>
                  <a:spcPct val="35000"/>
                </a:spcAft>
                <a:buNone/>
              </a:pPr>
              <a:r>
                <a:rPr lang="en-US" sz="3200" kern="1200" dirty="0"/>
                <a:t>All members of the team are equal in value and contribution</a:t>
              </a:r>
            </a:p>
          </p:txBody>
        </p:sp>
        <p:sp>
          <p:nvSpPr>
            <p:cNvPr id="15" name="Freeform: Shape 14">
              <a:extLst>
                <a:ext uri="{FF2B5EF4-FFF2-40B4-BE49-F238E27FC236}">
                  <a16:creationId xmlns:a16="http://schemas.microsoft.com/office/drawing/2014/main" id="{35D63BD1-A8A5-4141-94E4-A64CA8129C01}"/>
                </a:ext>
              </a:extLst>
            </p:cNvPr>
            <p:cNvSpPr/>
            <p:nvPr/>
          </p:nvSpPr>
          <p:spPr>
            <a:xfrm>
              <a:off x="457200" y="5035070"/>
              <a:ext cx="2139696" cy="1090129"/>
            </a:xfrm>
            <a:custGeom>
              <a:avLst/>
              <a:gdLst>
                <a:gd name="connsiteX0" fmla="*/ 181725 w 2139696"/>
                <a:gd name="connsiteY0" fmla="*/ 0 h 1090129"/>
                <a:gd name="connsiteX1" fmla="*/ 1957971 w 2139696"/>
                <a:gd name="connsiteY1" fmla="*/ 0 h 1090129"/>
                <a:gd name="connsiteX2" fmla="*/ 2139696 w 2139696"/>
                <a:gd name="connsiteY2" fmla="*/ 181725 h 1090129"/>
                <a:gd name="connsiteX3" fmla="*/ 2139696 w 2139696"/>
                <a:gd name="connsiteY3" fmla="*/ 1090129 h 1090129"/>
                <a:gd name="connsiteX4" fmla="*/ 2139696 w 2139696"/>
                <a:gd name="connsiteY4" fmla="*/ 1090129 h 1090129"/>
                <a:gd name="connsiteX5" fmla="*/ 0 w 2139696"/>
                <a:gd name="connsiteY5" fmla="*/ 1090129 h 1090129"/>
                <a:gd name="connsiteX6" fmla="*/ 0 w 2139696"/>
                <a:gd name="connsiteY6" fmla="*/ 1090129 h 1090129"/>
                <a:gd name="connsiteX7" fmla="*/ 0 w 2139696"/>
                <a:gd name="connsiteY7" fmla="*/ 181725 h 1090129"/>
                <a:gd name="connsiteX8" fmla="*/ 181725 w 2139696"/>
                <a:gd name="connsiteY8" fmla="*/ 0 h 1090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9696" h="1090129">
                  <a:moveTo>
                    <a:pt x="181725" y="0"/>
                  </a:moveTo>
                  <a:lnTo>
                    <a:pt x="1957971" y="0"/>
                  </a:lnTo>
                  <a:cubicBezTo>
                    <a:pt x="2058335" y="0"/>
                    <a:pt x="2139696" y="81361"/>
                    <a:pt x="2139696" y="181725"/>
                  </a:cubicBezTo>
                  <a:lnTo>
                    <a:pt x="2139696" y="1090129"/>
                  </a:lnTo>
                  <a:lnTo>
                    <a:pt x="2139696" y="1090129"/>
                  </a:lnTo>
                  <a:lnTo>
                    <a:pt x="0" y="1090129"/>
                  </a:lnTo>
                  <a:lnTo>
                    <a:pt x="0" y="1090129"/>
                  </a:lnTo>
                  <a:lnTo>
                    <a:pt x="0" y="181725"/>
                  </a:lnTo>
                  <a:cubicBezTo>
                    <a:pt x="0" y="81361"/>
                    <a:pt x="81361" y="0"/>
                    <a:pt x="181725" y="0"/>
                  </a:cubicBezTo>
                  <a:close/>
                </a:path>
              </a:pathLst>
            </a:custGeom>
          </p:spPr>
          <p:style>
            <a:lnRef idx="2">
              <a:schemeClr val="accent3">
                <a:hueOff val="11250264"/>
                <a:satOff val="-16880"/>
                <a:lumOff val="-2745"/>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14185" tIns="114185" rIns="114185" bIns="60960" numCol="1" spcCol="1270" anchor="ctr" anchorCtr="0">
              <a:noAutofit/>
            </a:bodyPr>
            <a:lstStyle/>
            <a:p>
              <a:pPr marL="0" lvl="0" indent="0" algn="l" defTabSz="1422400">
                <a:lnSpc>
                  <a:spcPct val="90000"/>
                </a:lnSpc>
                <a:spcBef>
                  <a:spcPct val="0"/>
                </a:spcBef>
                <a:spcAft>
                  <a:spcPct val="35000"/>
                </a:spcAft>
                <a:buNone/>
              </a:pPr>
              <a:r>
                <a:rPr lang="en-US" sz="3200" b="1" kern="1200" dirty="0"/>
                <a:t>E</a:t>
              </a:r>
              <a:r>
                <a:rPr lang="en-US" sz="2700" kern="1200" dirty="0"/>
                <a:t>qual</a:t>
              </a:r>
            </a:p>
          </p:txBody>
        </p:sp>
      </p:gr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6DC12C00-FA66-4105-B1A3-D8EADDAB16BC}"/>
              </a:ext>
            </a:extLst>
          </p:cNvPr>
          <p:cNvSpPr>
            <a:spLocks noGrp="1"/>
          </p:cNvSpPr>
          <p:nvPr>
            <p:ph sz="quarter" idx="11"/>
          </p:nvPr>
        </p:nvSpPr>
        <p:spPr/>
        <p:txBody>
          <a:bodyPr/>
          <a:lstStyle/>
          <a:p>
            <a:endParaRPr lang="en-US"/>
          </a:p>
        </p:txBody>
      </p:sp>
      <p:sp>
        <p:nvSpPr>
          <p:cNvPr id="44034" name="Title 1"/>
          <p:cNvSpPr>
            <a:spLocks noGrp="1"/>
          </p:cNvSpPr>
          <p:nvPr>
            <p:ph type="title"/>
          </p:nvPr>
        </p:nvSpPr>
        <p:spPr/>
        <p:txBody>
          <a:bodyPr/>
          <a:lstStyle/>
          <a:p>
            <a:r>
              <a:rPr lang="en-US" dirty="0"/>
              <a:t>Create A Succession Plan</a:t>
            </a:r>
          </a:p>
        </p:txBody>
      </p:sp>
      <p:grpSp>
        <p:nvGrpSpPr>
          <p:cNvPr id="2" name="Group 1">
            <a:extLst>
              <a:ext uri="{FF2B5EF4-FFF2-40B4-BE49-F238E27FC236}">
                <a16:creationId xmlns:a16="http://schemas.microsoft.com/office/drawing/2014/main" id="{384D071B-0A3E-4AE0-8BA6-56F8BD932859}"/>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D176E650-F208-4ABD-8181-C7D0A529F49B}"/>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Determine a clear career goal</a:t>
              </a:r>
            </a:p>
          </p:txBody>
        </p:sp>
        <p:sp>
          <p:nvSpPr>
            <p:cNvPr id="5" name="Freeform: Shape 4">
              <a:extLst>
                <a:ext uri="{FF2B5EF4-FFF2-40B4-BE49-F238E27FC236}">
                  <a16:creationId xmlns:a16="http://schemas.microsoft.com/office/drawing/2014/main" id="{4E310F1D-6F1D-470E-8494-EB3018B2292D}"/>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3750088"/>
                <a:satOff val="-5627"/>
                <a:lumOff val="-915"/>
                <a:alphaOff val="0"/>
              </a:schemeClr>
            </a:fillRef>
            <a:effectRef idx="0">
              <a:schemeClr val="accent3">
                <a:hueOff val="3750088"/>
                <a:satOff val="-5627"/>
                <a:lumOff val="-915"/>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Provide guidance</a:t>
              </a:r>
            </a:p>
          </p:txBody>
        </p:sp>
        <p:sp>
          <p:nvSpPr>
            <p:cNvPr id="6" name="Freeform: Shape 5">
              <a:extLst>
                <a:ext uri="{FF2B5EF4-FFF2-40B4-BE49-F238E27FC236}">
                  <a16:creationId xmlns:a16="http://schemas.microsoft.com/office/drawing/2014/main" id="{966B9EC7-7F60-43A2-A449-056EAA38D30B}"/>
                </a:ext>
              </a:extLst>
            </p:cNvPr>
            <p:cNvSpPr/>
            <p:nvPr/>
          </p:nvSpPr>
          <p:spPr>
            <a:xfrm>
              <a:off x="918105"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7500176"/>
                <a:satOff val="-11253"/>
                <a:lumOff val="-1830"/>
                <a:alphaOff val="0"/>
              </a:schemeClr>
            </a:fillRef>
            <a:effectRef idx="0">
              <a:schemeClr val="accent3">
                <a:hueOff val="7500176"/>
                <a:satOff val="-11253"/>
                <a:lumOff val="-183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Consult with HR</a:t>
              </a:r>
            </a:p>
          </p:txBody>
        </p:sp>
        <p:sp>
          <p:nvSpPr>
            <p:cNvPr id="7" name="Freeform: Shape 6">
              <a:extLst>
                <a:ext uri="{FF2B5EF4-FFF2-40B4-BE49-F238E27FC236}">
                  <a16:creationId xmlns:a16="http://schemas.microsoft.com/office/drawing/2014/main" id="{52365A07-484C-46E1-ACC5-5B282D355507}"/>
                </a:ext>
              </a:extLst>
            </p:cNvPr>
            <p:cNvSpPr/>
            <p:nvPr/>
          </p:nvSpPr>
          <p:spPr>
            <a:xfrm>
              <a:off x="4745994"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Track progress</a:t>
              </a: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0F1B6C61-F4D7-4101-8210-D02AFC87A381}"/>
              </a:ext>
            </a:extLst>
          </p:cNvPr>
          <p:cNvSpPr>
            <a:spLocks noGrp="1"/>
          </p:cNvSpPr>
          <p:nvPr>
            <p:ph sz="quarter" idx="11"/>
          </p:nvPr>
        </p:nvSpPr>
        <p:spPr/>
        <p:txBody>
          <a:bodyPr/>
          <a:lstStyle/>
          <a:p>
            <a:endParaRPr lang="en-US"/>
          </a:p>
        </p:txBody>
      </p:sp>
      <p:sp>
        <p:nvSpPr>
          <p:cNvPr id="6146" name="Title 1"/>
          <p:cNvSpPr>
            <a:spLocks noGrp="1"/>
          </p:cNvSpPr>
          <p:nvPr>
            <p:ph type="title"/>
          </p:nvPr>
        </p:nvSpPr>
        <p:spPr/>
        <p:txBody>
          <a:bodyPr/>
          <a:lstStyle/>
          <a:p>
            <a:pPr eaLnBrk="1" hangingPunct="1"/>
            <a:r>
              <a:rPr lang="en-US" dirty="0"/>
              <a:t>Workshop Objectives</a:t>
            </a:r>
          </a:p>
        </p:txBody>
      </p:sp>
      <p:grpSp>
        <p:nvGrpSpPr>
          <p:cNvPr id="2" name="Group 1">
            <a:extLst>
              <a:ext uri="{FF2B5EF4-FFF2-40B4-BE49-F238E27FC236}">
                <a16:creationId xmlns:a16="http://schemas.microsoft.com/office/drawing/2014/main" id="{40612298-FEF3-45E3-9C03-6AECF0CA8640}"/>
              </a:ext>
            </a:extLst>
          </p:cNvPr>
          <p:cNvGrpSpPr/>
          <p:nvPr/>
        </p:nvGrpSpPr>
        <p:grpSpPr>
          <a:xfrm>
            <a:off x="458204" y="1600199"/>
            <a:ext cx="8227591" cy="4525963"/>
            <a:chOff x="458204" y="1600199"/>
            <a:chExt cx="8227591" cy="4525963"/>
          </a:xfrm>
        </p:grpSpPr>
        <p:sp>
          <p:nvSpPr>
            <p:cNvPr id="4" name="Freeform: Shape 3">
              <a:extLst>
                <a:ext uri="{FF2B5EF4-FFF2-40B4-BE49-F238E27FC236}">
                  <a16:creationId xmlns:a16="http://schemas.microsoft.com/office/drawing/2014/main" id="{04973C1C-28FD-4D76-89F9-B3033B20C8C3}"/>
                </a:ext>
              </a:extLst>
            </p:cNvPr>
            <p:cNvSpPr/>
            <p:nvPr/>
          </p:nvSpPr>
          <p:spPr>
            <a:xfrm rot="21600000">
              <a:off x="458204"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03201" tIns="905193" rIns="204298" bIns="905193" numCol="1" spcCol="1270" anchor="ctr" anchorCtr="0">
              <a:noAutofit/>
            </a:bodyPr>
            <a:lstStyle/>
            <a:p>
              <a:pPr marL="0" lvl="0" indent="0" algn="ctr" defTabSz="1422400">
                <a:lnSpc>
                  <a:spcPct val="90000"/>
                </a:lnSpc>
                <a:spcBef>
                  <a:spcPct val="0"/>
                </a:spcBef>
                <a:spcAft>
                  <a:spcPct val="35000"/>
                </a:spcAft>
                <a:buNone/>
              </a:pPr>
              <a:r>
                <a:rPr lang="en-US" sz="3200" kern="1200" dirty="0"/>
                <a:t>Benefits of each generation</a:t>
              </a:r>
            </a:p>
          </p:txBody>
        </p:sp>
        <p:sp>
          <p:nvSpPr>
            <p:cNvPr id="5" name="Freeform: Shape 4">
              <a:extLst>
                <a:ext uri="{FF2B5EF4-FFF2-40B4-BE49-F238E27FC236}">
                  <a16:creationId xmlns:a16="http://schemas.microsoft.com/office/drawing/2014/main" id="{E5ED28E2-6AD8-49F3-BA2E-20B0B98FA1BD}"/>
                </a:ext>
              </a:extLst>
            </p:cNvPr>
            <p:cNvSpPr/>
            <p:nvPr/>
          </p:nvSpPr>
          <p:spPr>
            <a:xfrm rot="21600000">
              <a:off x="3266032"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2232385"/>
                <a:satOff val="13449"/>
                <a:lumOff val="1078"/>
                <a:alphaOff val="0"/>
              </a:schemeClr>
            </a:fillRef>
            <a:effectRef idx="0">
              <a:schemeClr val="accent4">
                <a:hueOff val="-2232385"/>
                <a:satOff val="13449"/>
                <a:lumOff val="1078"/>
                <a:alphaOff val="0"/>
              </a:schemeClr>
            </a:effectRef>
            <a:fontRef idx="minor">
              <a:schemeClr val="lt1"/>
            </a:fontRef>
          </p:style>
          <p:txBody>
            <a:bodyPr spcFirstLastPara="0" vert="horz" wrap="square" lIns="203201" tIns="905193" rIns="204298" bIns="905193" numCol="1" spcCol="1270" anchor="ctr" anchorCtr="0">
              <a:noAutofit/>
            </a:bodyPr>
            <a:lstStyle/>
            <a:p>
              <a:pPr marL="0" lvl="0" indent="0" algn="ctr" defTabSz="1422400">
                <a:lnSpc>
                  <a:spcPct val="90000"/>
                </a:lnSpc>
                <a:spcBef>
                  <a:spcPct val="0"/>
                </a:spcBef>
                <a:spcAft>
                  <a:spcPct val="35000"/>
                </a:spcAft>
                <a:buNone/>
              </a:pPr>
              <a:r>
                <a:rPr lang="en-US" sz="3200" kern="1200" dirty="0"/>
                <a:t>Finding common ground</a:t>
              </a:r>
            </a:p>
          </p:txBody>
        </p:sp>
        <p:sp>
          <p:nvSpPr>
            <p:cNvPr id="6" name="Freeform: Shape 5">
              <a:extLst>
                <a:ext uri="{FF2B5EF4-FFF2-40B4-BE49-F238E27FC236}">
                  <a16:creationId xmlns:a16="http://schemas.microsoft.com/office/drawing/2014/main" id="{A4946797-5B68-468F-AB6E-ABCA1BDD024E}"/>
                </a:ext>
              </a:extLst>
            </p:cNvPr>
            <p:cNvSpPr/>
            <p:nvPr/>
          </p:nvSpPr>
          <p:spPr>
            <a:xfrm rot="21600000">
              <a:off x="6073862" y="1600199"/>
              <a:ext cx="2611933"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203200" tIns="905193" rIns="204298" bIns="905193" numCol="1" spcCol="1270" anchor="ctr" anchorCtr="0">
              <a:noAutofit/>
            </a:bodyPr>
            <a:lstStyle/>
            <a:p>
              <a:pPr marL="0" lvl="0" indent="0" algn="ctr" defTabSz="1422400">
                <a:lnSpc>
                  <a:spcPct val="90000"/>
                </a:lnSpc>
                <a:spcBef>
                  <a:spcPct val="0"/>
                </a:spcBef>
                <a:spcAft>
                  <a:spcPct val="35000"/>
                </a:spcAft>
                <a:buNone/>
              </a:pPr>
              <a:r>
                <a:rPr lang="en-US" sz="3200" kern="1200" dirty="0"/>
                <a:t>Conflict management</a:t>
              </a:r>
            </a:p>
          </p:txBody>
        </p:sp>
      </p:gr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262A1F70-2D39-41D3-A366-798ED925DB53}"/>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29E896AF-9306-4468-B6F5-C1EABAAD34A2}"/>
              </a:ext>
            </a:extLst>
          </p:cNvPr>
          <p:cNvGrpSpPr/>
          <p:nvPr/>
        </p:nvGrpSpPr>
        <p:grpSpPr>
          <a:xfrm>
            <a:off x="850999" y="1601901"/>
            <a:ext cx="7442001" cy="4522559"/>
            <a:chOff x="850999" y="1601901"/>
            <a:chExt cx="7442001" cy="4522559"/>
          </a:xfrm>
        </p:grpSpPr>
        <p:sp>
          <p:nvSpPr>
            <p:cNvPr id="5" name="Freeform: Shape 4">
              <a:extLst>
                <a:ext uri="{FF2B5EF4-FFF2-40B4-BE49-F238E27FC236}">
                  <a16:creationId xmlns:a16="http://schemas.microsoft.com/office/drawing/2014/main" id="{4BBA8BB3-D305-4B23-BC6B-F48BB7221EA5}"/>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Juanita called Caleb, one of her younger employees, into her </a:t>
              </a:r>
            </a:p>
          </p:txBody>
        </p:sp>
        <p:sp>
          <p:nvSpPr>
            <p:cNvPr id="6" name="Rectangle: Rounded Corners 5">
              <a:extLst>
                <a:ext uri="{FF2B5EF4-FFF2-40B4-BE49-F238E27FC236}">
                  <a16:creationId xmlns:a16="http://schemas.microsoft.com/office/drawing/2014/main" id="{1289F0DE-112E-4952-BE0D-69C4F3A5C571}"/>
                </a:ext>
              </a:extLst>
            </p:cNvPr>
            <p:cNvSpPr/>
            <p:nvPr/>
          </p:nvSpPr>
          <p:spPr>
            <a:xfrm>
              <a:off x="850999" y="2809281"/>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7" name="Freeform: Shape 6">
              <a:extLst>
                <a:ext uri="{FF2B5EF4-FFF2-40B4-BE49-F238E27FC236}">
                  <a16:creationId xmlns:a16="http://schemas.microsoft.com/office/drawing/2014/main" id="{28293186-8C4A-4F2B-B54B-A1FD84F4BE41}"/>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He had seemed hostile towards Nancy</a:t>
              </a:r>
            </a:p>
          </p:txBody>
        </p:sp>
        <p:sp>
          <p:nvSpPr>
            <p:cNvPr id="8" name="Rectangle: Rounded Corners 7">
              <a:extLst>
                <a:ext uri="{FF2B5EF4-FFF2-40B4-BE49-F238E27FC236}">
                  <a16:creationId xmlns:a16="http://schemas.microsoft.com/office/drawing/2014/main" id="{EBB92148-9CEB-4A12-A864-6284756EEF13}"/>
                </a:ext>
              </a:extLst>
            </p:cNvPr>
            <p:cNvSpPr/>
            <p:nvPr/>
          </p:nvSpPr>
          <p:spPr>
            <a:xfrm>
              <a:off x="850999" y="3955269"/>
              <a:ext cx="1023203" cy="1023203"/>
            </a:xfrm>
            <a:prstGeom prst="roundRect">
              <a:avLst>
                <a:gd name="adj" fmla="val 16670"/>
              </a:avLst>
            </a:prstGeom>
            <a:solidFill>
              <a:schemeClr val="accent3">
                <a:hueOff val="5625132"/>
                <a:satOff val="-8440"/>
                <a:lumOff val="-1373"/>
              </a:schemeClr>
            </a:solidFill>
          </p:spPr>
          <p:style>
            <a:lnRef idx="2">
              <a:schemeClr val="lt1">
                <a:hueOff val="0"/>
                <a:satOff val="0"/>
                <a:lumOff val="0"/>
                <a:alphaOff val="0"/>
              </a:schemeClr>
            </a:lnRef>
            <a:fillRef idx="1">
              <a:scrgbClr r="0" g="0" b="0"/>
            </a:fillRef>
            <a:effectRef idx="0">
              <a:schemeClr val="accent3">
                <a:hueOff val="5625132"/>
                <a:satOff val="-8440"/>
                <a:lumOff val="-1373"/>
                <a:alphaOff val="0"/>
              </a:schemeClr>
            </a:effectRef>
            <a:fontRef idx="minor">
              <a:schemeClr val="lt1"/>
            </a:fontRef>
          </p:style>
        </p:sp>
        <p:sp>
          <p:nvSpPr>
            <p:cNvPr id="9" name="Freeform: Shape 8">
              <a:extLst>
                <a:ext uri="{FF2B5EF4-FFF2-40B4-BE49-F238E27FC236}">
                  <a16:creationId xmlns:a16="http://schemas.microsoft.com/office/drawing/2014/main" id="{3F51BEEC-949F-4530-B9C8-1B952F430FB5}"/>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Caleb said, “She’s always talking over top of me”</a:t>
              </a:r>
            </a:p>
          </p:txBody>
        </p:sp>
        <p:sp>
          <p:nvSpPr>
            <p:cNvPr id="10" name="Rectangle: Rounded Corners 9">
              <a:extLst>
                <a:ext uri="{FF2B5EF4-FFF2-40B4-BE49-F238E27FC236}">
                  <a16:creationId xmlns:a16="http://schemas.microsoft.com/office/drawing/2014/main" id="{E6B673C2-B02B-474A-BADD-61A73C8D0FCC}"/>
                </a:ext>
              </a:extLst>
            </p:cNvPr>
            <p:cNvSpPr/>
            <p:nvPr/>
          </p:nvSpPr>
          <p:spPr>
            <a:xfrm>
              <a:off x="850999" y="5101257"/>
              <a:ext cx="1023203" cy="1023203"/>
            </a:xfrm>
            <a:prstGeom prst="roundRect">
              <a:avLst>
                <a:gd name="adj" fmla="val 16670"/>
              </a:avLst>
            </a:prstGeom>
            <a:solidFill>
              <a:schemeClr val="accent3">
                <a:hueOff val="11250264"/>
                <a:satOff val="-16880"/>
                <a:lumOff val="-2745"/>
              </a:schemeClr>
            </a:solidFill>
          </p:spPr>
          <p:style>
            <a:lnRef idx="2">
              <a:schemeClr val="lt1">
                <a:hueOff val="0"/>
                <a:satOff val="0"/>
                <a:lumOff val="0"/>
                <a:alphaOff val="0"/>
              </a:schemeClr>
            </a:lnRef>
            <a:fillRef idx="1">
              <a:scrgbClr r="0" g="0" b="0"/>
            </a:fillRef>
            <a:effectRef idx="0">
              <a:schemeClr val="accent3">
                <a:hueOff val="11250264"/>
                <a:satOff val="-16880"/>
                <a:lumOff val="-2745"/>
                <a:alphaOff val="0"/>
              </a:schemeClr>
            </a:effectRef>
            <a:fontRef idx="minor">
              <a:schemeClr val="lt1"/>
            </a:fontRef>
          </p:style>
        </p:sp>
        <p:sp>
          <p:nvSpPr>
            <p:cNvPr id="11" name="Freeform: Shape 10">
              <a:extLst>
                <a:ext uri="{FF2B5EF4-FFF2-40B4-BE49-F238E27FC236}">
                  <a16:creationId xmlns:a16="http://schemas.microsoft.com/office/drawing/2014/main" id="{407C392E-8DFA-498A-8DEA-4AE02EB59B52}"/>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Juanita coached Caleb to talk to Nancy about his issue</a:t>
              </a:r>
            </a:p>
          </p:txBody>
        </p:sp>
      </p:grpSp>
    </p:spTree>
    <p:extLst>
      <p:ext uri="{BB962C8B-B14F-4D97-AF65-F5344CB8AC3E}">
        <p14:creationId xmlns:p14="http://schemas.microsoft.com/office/powerpoint/2010/main" val="2652828775"/>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arenR"/>
            </a:pPr>
            <a:r>
              <a:rPr lang="en-US" dirty="0">
                <a:ea typeface="Calibri"/>
                <a:cs typeface="Times New Roman"/>
              </a:rPr>
              <a:t>What is the definition of a hot zone?</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When a manager has conflict with an employee</a:t>
            </a:r>
          </a:p>
          <a:p>
            <a:pPr marL="684213" lvl="0">
              <a:lnSpc>
                <a:spcPct val="115000"/>
              </a:lnSpc>
              <a:spcBef>
                <a:spcPts val="0"/>
              </a:spcBef>
              <a:spcAft>
                <a:spcPts val="0"/>
              </a:spcAft>
              <a:buFont typeface="+mj-lt"/>
              <a:buAutoNum type="alphaLcParenR"/>
            </a:pPr>
            <a:r>
              <a:rPr lang="en-US" dirty="0">
                <a:ea typeface="Calibri"/>
                <a:cs typeface="Calibri"/>
              </a:rPr>
              <a:t>A time when conflict must be avoided</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An area where you know there is conflict</a:t>
            </a:r>
          </a:p>
          <a:p>
            <a:pPr marL="684213" lvl="0">
              <a:lnSpc>
                <a:spcPct val="115000"/>
              </a:lnSpc>
              <a:spcBef>
                <a:spcPts val="0"/>
              </a:spcBef>
              <a:spcAft>
                <a:spcPts val="1200"/>
              </a:spcAft>
              <a:buFont typeface="+mj-lt"/>
              <a:buAutoNum type="alphaLcParenR"/>
            </a:pPr>
            <a:r>
              <a:rPr lang="en-US" dirty="0">
                <a:ea typeface="Calibri"/>
                <a:cs typeface="Calibri"/>
              </a:rPr>
              <a:t>Confrontation between members of the same generation</a:t>
            </a:r>
            <a:endParaRPr lang="en-US" dirty="0">
              <a:ea typeface="Times New Roman"/>
              <a:cs typeface="Times New Roman"/>
            </a:endParaRPr>
          </a:p>
          <a:p>
            <a:pPr marL="341313" lvl="0" indent="-341313">
              <a:lnSpc>
                <a:spcPct val="115000"/>
              </a:lnSpc>
              <a:spcBef>
                <a:spcPts val="0"/>
              </a:spcBef>
              <a:spcAft>
                <a:spcPts val="1000"/>
              </a:spcAft>
              <a:buFont typeface="+mj-lt"/>
              <a:buAutoNum type="arabicParenR" startAt="2"/>
            </a:pPr>
            <a:r>
              <a:rPr lang="en-US" dirty="0">
                <a:ea typeface="Times New Roman"/>
                <a:cs typeface="Times New Roman"/>
              </a:rPr>
              <a:t>Who can conflict between in a hot zone?</a:t>
            </a:r>
          </a:p>
          <a:p>
            <a:pPr marL="684213" lvl="0">
              <a:lnSpc>
                <a:spcPct val="115000"/>
              </a:lnSpc>
              <a:spcBef>
                <a:spcPts val="0"/>
              </a:spcBef>
              <a:spcAft>
                <a:spcPts val="0"/>
              </a:spcAft>
              <a:buFont typeface="+mj-lt"/>
              <a:buAutoNum type="alphaLcParenR"/>
            </a:pPr>
            <a:r>
              <a:rPr lang="en-US" dirty="0">
                <a:ea typeface="Times New Roman"/>
                <a:cs typeface="Times New Roman"/>
              </a:rPr>
              <a:t>With two employees</a:t>
            </a:r>
          </a:p>
          <a:p>
            <a:pPr marL="684213" lvl="0">
              <a:lnSpc>
                <a:spcPct val="115000"/>
              </a:lnSpc>
              <a:spcBef>
                <a:spcPts val="0"/>
              </a:spcBef>
              <a:spcAft>
                <a:spcPts val="0"/>
              </a:spcAft>
              <a:buFont typeface="+mj-lt"/>
              <a:buAutoNum type="alphaLcParenR"/>
            </a:pPr>
            <a:r>
              <a:rPr lang="en-US" dirty="0">
                <a:ea typeface="Times New Roman"/>
                <a:cs typeface="Times New Roman"/>
              </a:rPr>
              <a:t>With groups within your team</a:t>
            </a:r>
          </a:p>
          <a:p>
            <a:pPr marL="684213" lvl="0">
              <a:lnSpc>
                <a:spcPct val="115000"/>
              </a:lnSpc>
              <a:spcBef>
                <a:spcPts val="0"/>
              </a:spcBef>
              <a:spcAft>
                <a:spcPts val="0"/>
              </a:spcAft>
              <a:buFont typeface="+mj-lt"/>
              <a:buAutoNum type="alphaLcParenR"/>
            </a:pPr>
            <a:r>
              <a:rPr lang="en-US" dirty="0">
                <a:ea typeface="Times New Roman"/>
                <a:cs typeface="Times New Roman"/>
              </a:rPr>
              <a:t>With one employee</a:t>
            </a:r>
          </a:p>
          <a:p>
            <a:pPr marL="684213" lvl="0">
              <a:lnSpc>
                <a:spcPct val="115000"/>
              </a:lnSpc>
              <a:spcBef>
                <a:spcPts val="0"/>
              </a:spcBef>
              <a:spcAft>
                <a:spcPts val="1200"/>
              </a:spcAft>
              <a:buFont typeface="+mj-lt"/>
              <a:buAutoNum type="alphaLcParenR"/>
            </a:pPr>
            <a:r>
              <a:rPr lang="en-US" dirty="0">
                <a:ea typeface="Times New Roman"/>
                <a:cs typeface="Times New Roman"/>
              </a:rPr>
              <a:t>Both a and b</a:t>
            </a:r>
          </a:p>
        </p:txBody>
      </p:sp>
    </p:spTree>
    <p:extLst>
      <p:ext uri="{BB962C8B-B14F-4D97-AF65-F5344CB8AC3E}">
        <p14:creationId xmlns:p14="http://schemas.microsoft.com/office/powerpoint/2010/main" val="2970405999"/>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3"/>
            </a:pPr>
            <a:r>
              <a:rPr lang="en-US" dirty="0">
                <a:ea typeface="Calibri"/>
                <a:cs typeface="Times New Roman"/>
              </a:rPr>
              <a:t>What could ignoring a hot zone result in?</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Further avoidance of the issue for other employees</a:t>
            </a:r>
          </a:p>
          <a:p>
            <a:pPr marL="684213" lvl="0">
              <a:lnSpc>
                <a:spcPct val="115000"/>
              </a:lnSpc>
              <a:spcBef>
                <a:spcPts val="0"/>
              </a:spcBef>
              <a:spcAft>
                <a:spcPts val="0"/>
              </a:spcAft>
              <a:buFont typeface="+mj-lt"/>
              <a:buAutoNum type="alphaLcParenR"/>
            </a:pPr>
            <a:r>
              <a:rPr lang="en-US" dirty="0">
                <a:ea typeface="Times New Roman"/>
                <a:cs typeface="Times New Roman"/>
              </a:rPr>
              <a:t>More widespread hot zones</a:t>
            </a:r>
          </a:p>
          <a:p>
            <a:pPr marL="684213" lvl="0">
              <a:lnSpc>
                <a:spcPct val="115000"/>
              </a:lnSpc>
              <a:spcBef>
                <a:spcPts val="0"/>
              </a:spcBef>
              <a:spcAft>
                <a:spcPts val="0"/>
              </a:spcAft>
              <a:buFont typeface="+mj-lt"/>
              <a:buAutoNum type="alphaLcParenR"/>
            </a:pPr>
            <a:r>
              <a:rPr lang="en-US" dirty="0">
                <a:ea typeface="Times New Roman"/>
                <a:cs typeface="Times New Roman"/>
              </a:rPr>
              <a:t>A brief reprieve in conflict</a:t>
            </a:r>
          </a:p>
          <a:p>
            <a:pPr marL="684213" lvl="0">
              <a:lnSpc>
                <a:spcPct val="115000"/>
              </a:lnSpc>
              <a:spcBef>
                <a:spcPts val="0"/>
              </a:spcBef>
              <a:spcAft>
                <a:spcPts val="1200"/>
              </a:spcAft>
              <a:buFont typeface="+mj-lt"/>
              <a:buAutoNum type="alphaLcParenR"/>
            </a:pPr>
            <a:r>
              <a:rPr lang="en-US" dirty="0">
                <a:ea typeface="Times New Roman"/>
                <a:cs typeface="Times New Roman"/>
              </a:rPr>
              <a:t>Much needed compromise between parties</a:t>
            </a:r>
          </a:p>
          <a:p>
            <a:pPr marL="341313" lvl="0" indent="-341313">
              <a:lnSpc>
                <a:spcPct val="115000"/>
              </a:lnSpc>
              <a:spcBef>
                <a:spcPts val="0"/>
              </a:spcBef>
              <a:spcAft>
                <a:spcPts val="1000"/>
              </a:spcAft>
              <a:buFont typeface="+mj-lt"/>
              <a:buAutoNum type="arabicParenR" startAt="4"/>
            </a:pPr>
            <a:r>
              <a:rPr lang="en-US" dirty="0">
                <a:ea typeface="Times New Roman"/>
                <a:cs typeface="Times New Roman"/>
              </a:rPr>
              <a:t>What is not a good idea for dealing with a hot zone?</a:t>
            </a:r>
          </a:p>
          <a:p>
            <a:pPr marL="684213" lvl="0">
              <a:lnSpc>
                <a:spcPct val="115000"/>
              </a:lnSpc>
              <a:spcBef>
                <a:spcPts val="0"/>
              </a:spcBef>
              <a:spcAft>
                <a:spcPts val="0"/>
              </a:spcAft>
              <a:buFont typeface="+mj-lt"/>
              <a:buAutoNum type="alphaLcParenR"/>
            </a:pPr>
            <a:r>
              <a:rPr lang="en-US" dirty="0">
                <a:ea typeface="Calibri"/>
                <a:cs typeface="Calibri"/>
              </a:rPr>
              <a:t>Set expectations with your employees on how to handle future conflicts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Acknowledging </a:t>
            </a:r>
            <a:r>
              <a:rPr lang="en-US" dirty="0">
                <a:ea typeface="Calibri"/>
                <a:cs typeface="Calibri"/>
              </a:rPr>
              <a:t>the hot zone exists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Holding group sessions to coach all employees involved in the hot zone</a:t>
            </a:r>
          </a:p>
          <a:p>
            <a:pPr marL="684213" lvl="0">
              <a:lnSpc>
                <a:spcPct val="115000"/>
              </a:lnSpc>
              <a:spcBef>
                <a:spcPts val="0"/>
              </a:spcBef>
              <a:spcAft>
                <a:spcPts val="1200"/>
              </a:spcAft>
              <a:buFont typeface="+mj-lt"/>
              <a:buAutoNum type="alphaLcParenR"/>
            </a:pPr>
            <a:r>
              <a:rPr lang="en-US" dirty="0">
                <a:ea typeface="Times New Roman"/>
                <a:cs typeface="Times New Roman"/>
              </a:rPr>
              <a:t>Engaging the hot </a:t>
            </a:r>
            <a:r>
              <a:rPr lang="en-US" dirty="0">
                <a:solidFill>
                  <a:srgbClr val="000000"/>
                </a:solidFill>
                <a:ea typeface="Times New Roman"/>
                <a:cs typeface="Times New Roman"/>
              </a:rPr>
              <a:t>zone as soon as possible</a:t>
            </a:r>
          </a:p>
          <a:p>
            <a:endParaRPr lang="en-US" dirty="0"/>
          </a:p>
        </p:txBody>
      </p:sp>
    </p:spTree>
    <p:extLst>
      <p:ext uri="{BB962C8B-B14F-4D97-AF65-F5344CB8AC3E}">
        <p14:creationId xmlns:p14="http://schemas.microsoft.com/office/powerpoint/2010/main" val="3288893814"/>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1313" lvl="0" indent="-341313">
              <a:lnSpc>
                <a:spcPct val="115000"/>
              </a:lnSpc>
              <a:spcBef>
                <a:spcPts val="0"/>
              </a:spcBef>
              <a:spcAft>
                <a:spcPts val="1000"/>
              </a:spcAft>
              <a:buFont typeface="+mj-lt"/>
              <a:buAutoNum type="arabicParenR" startAt="5"/>
            </a:pPr>
            <a:r>
              <a:rPr lang="en-US" dirty="0">
                <a:ea typeface="Times New Roman"/>
                <a:cs typeface="Times New Roman"/>
              </a:rPr>
              <a:t>What is not true about creating an environment where employees treat each other as peers?</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Using the CARE model is a good way to initiate this process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Employees need guidance in order to create an environment where </a:t>
            </a:r>
            <a:r>
              <a:rPr lang="en-US" dirty="0">
                <a:ea typeface="Calibri"/>
                <a:cs typeface="Calibri"/>
              </a:rPr>
              <a:t>employees treat each other as peers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It is enough to tell your employees to treat each other as peers</a:t>
            </a:r>
          </a:p>
          <a:p>
            <a:pPr marL="684213" lvl="0">
              <a:lnSpc>
                <a:spcPct val="115000"/>
              </a:lnSpc>
              <a:spcBef>
                <a:spcPts val="0"/>
              </a:spcBef>
              <a:spcAft>
                <a:spcPts val="1200"/>
              </a:spcAft>
              <a:buFont typeface="+mj-lt"/>
              <a:buAutoNum type="alphaLcParenR"/>
            </a:pPr>
            <a:r>
              <a:rPr lang="en-US" dirty="0">
                <a:ea typeface="Calibri"/>
                <a:cs typeface="Calibri"/>
              </a:rPr>
              <a:t>Employees need coaching in order to create an environment where employees treat each other as peers</a:t>
            </a:r>
            <a:endParaRPr lang="en-US" dirty="0">
              <a:ea typeface="Times New Roman"/>
              <a:cs typeface="Times New Roman"/>
            </a:endParaRPr>
          </a:p>
          <a:p>
            <a:pPr marL="0" marR="0">
              <a:lnSpc>
                <a:spcPct val="115000"/>
              </a:lnSpc>
              <a:spcBef>
                <a:spcPts val="0"/>
              </a:spcBef>
              <a:spcAft>
                <a:spcPts val="0"/>
              </a:spcAft>
            </a:pPr>
            <a:r>
              <a:rPr lang="en-US" dirty="0">
                <a:ea typeface="Times New Roman"/>
                <a:cs typeface="Times New Roman"/>
              </a:rPr>
              <a:t> </a:t>
            </a:r>
          </a:p>
          <a:p>
            <a:pPr marL="341313" lvl="0" indent="-341313">
              <a:lnSpc>
                <a:spcPct val="115000"/>
              </a:lnSpc>
              <a:spcBef>
                <a:spcPts val="0"/>
              </a:spcBef>
              <a:spcAft>
                <a:spcPts val="1000"/>
              </a:spcAft>
              <a:buFont typeface="+mj-lt"/>
              <a:buAutoNum type="arabicParenR" startAt="6"/>
            </a:pPr>
            <a:r>
              <a:rPr lang="en-US" dirty="0">
                <a:ea typeface="Times New Roman"/>
                <a:cs typeface="Times New Roman"/>
              </a:rPr>
              <a:t>What does CARE stand for?</a:t>
            </a:r>
          </a:p>
          <a:p>
            <a:pPr marL="684213" lvl="0">
              <a:lnSpc>
                <a:spcPct val="115000"/>
              </a:lnSpc>
              <a:spcBef>
                <a:spcPts val="0"/>
              </a:spcBef>
              <a:spcAft>
                <a:spcPts val="0"/>
              </a:spcAft>
              <a:buFont typeface="+mj-lt"/>
              <a:buAutoNum type="alphaLcParenR"/>
            </a:pPr>
            <a:r>
              <a:rPr lang="en-US" dirty="0">
                <a:ea typeface="Times New Roman"/>
                <a:cs typeface="Times New Roman"/>
              </a:rPr>
              <a:t>Collaborate, Acknowledge, Respect, Equal</a:t>
            </a:r>
          </a:p>
          <a:p>
            <a:pPr marL="684213" lvl="0">
              <a:lnSpc>
                <a:spcPct val="115000"/>
              </a:lnSpc>
              <a:spcBef>
                <a:spcPts val="0"/>
              </a:spcBef>
              <a:spcAft>
                <a:spcPts val="0"/>
              </a:spcAft>
              <a:buFont typeface="+mj-lt"/>
              <a:buAutoNum type="alphaLcParenR"/>
            </a:pPr>
            <a:r>
              <a:rPr lang="en-US" dirty="0">
                <a:ea typeface="Times New Roman"/>
                <a:cs typeface="Times New Roman"/>
              </a:rPr>
              <a:t>Care, Acknowledge, Remember, Equal</a:t>
            </a:r>
          </a:p>
          <a:p>
            <a:pPr marL="684213" lvl="0">
              <a:lnSpc>
                <a:spcPct val="115000"/>
              </a:lnSpc>
              <a:spcBef>
                <a:spcPts val="0"/>
              </a:spcBef>
              <a:spcAft>
                <a:spcPts val="0"/>
              </a:spcAft>
              <a:buFont typeface="+mj-lt"/>
              <a:buAutoNum type="alphaLcParenR"/>
            </a:pPr>
            <a:r>
              <a:rPr lang="en-US" dirty="0">
                <a:ea typeface="Times New Roman"/>
                <a:cs typeface="Times New Roman"/>
              </a:rPr>
              <a:t>Collaborate, Accept</a:t>
            </a:r>
            <a:r>
              <a:rPr lang="en-US" dirty="0">
                <a:solidFill>
                  <a:srgbClr val="000000"/>
                </a:solidFill>
                <a:ea typeface="Times New Roman"/>
                <a:cs typeface="Times New Roman"/>
              </a:rPr>
              <a:t>, Remember, Endeavor</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Care, Accept, Respect, Endeavor</a:t>
            </a:r>
          </a:p>
          <a:p>
            <a:endParaRPr lang="en-US" dirty="0"/>
          </a:p>
        </p:txBody>
      </p:sp>
    </p:spTree>
    <p:extLst>
      <p:ext uri="{BB962C8B-B14F-4D97-AF65-F5344CB8AC3E}">
        <p14:creationId xmlns:p14="http://schemas.microsoft.com/office/powerpoint/2010/main" val="3843196347"/>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1313" lvl="0" indent="-341313">
              <a:lnSpc>
                <a:spcPct val="115000"/>
              </a:lnSpc>
              <a:spcBef>
                <a:spcPts val="0"/>
              </a:spcBef>
              <a:spcAft>
                <a:spcPts val="1000"/>
              </a:spcAft>
              <a:buFont typeface="+mj-lt"/>
              <a:buAutoNum type="arabicParenR" startAt="7"/>
            </a:pPr>
            <a:r>
              <a:rPr lang="en-US" dirty="0">
                <a:ea typeface="Times New Roman"/>
                <a:cs typeface="Times New Roman"/>
              </a:rPr>
              <a:t>What type of environment should your team be exposed to, in order to create a workspace where employees treat each other as peers?</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An environment where ideas are exchanged and accepted no matter what</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An environment where conflict is ignored, as so not to increase conflict </a:t>
            </a:r>
            <a:r>
              <a:rPr lang="en-US" dirty="0">
                <a:ea typeface="Calibri"/>
                <a:cs typeface="Calibri"/>
              </a:rPr>
              <a:t>in the workplace</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Calibri"/>
                <a:cs typeface="Calibri"/>
              </a:rPr>
              <a:t>An environment where conflict is deal with in a sanctioned way</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Times New Roman"/>
                <a:cs typeface="Times New Roman"/>
              </a:rPr>
              <a:t>A</a:t>
            </a:r>
            <a:r>
              <a:rPr lang="en-US" dirty="0">
                <a:ea typeface="Calibri"/>
                <a:cs typeface="Calibri"/>
              </a:rPr>
              <a:t>n environment where ideas are exchanged and at times challenged</a:t>
            </a:r>
            <a:endParaRPr lang="en-US" dirty="0">
              <a:ea typeface="Times New Roman"/>
              <a:cs typeface="Times New Roman"/>
            </a:endParaRPr>
          </a:p>
          <a:p>
            <a:pPr marL="341313" lvl="0" indent="-341313">
              <a:lnSpc>
                <a:spcPct val="115000"/>
              </a:lnSpc>
              <a:spcBef>
                <a:spcPts val="0"/>
              </a:spcBef>
              <a:spcAft>
                <a:spcPts val="1000"/>
              </a:spcAft>
              <a:buFont typeface="+mj-lt"/>
              <a:buAutoNum type="arabicParenR" startAt="8"/>
            </a:pPr>
            <a:r>
              <a:rPr lang="en-US" dirty="0">
                <a:ea typeface="Times New Roman"/>
                <a:cs typeface="Times New Roman"/>
              </a:rPr>
              <a:t>What should you not assume your employees know how to do?</a:t>
            </a:r>
          </a:p>
          <a:p>
            <a:pPr marL="684213" lvl="0">
              <a:lnSpc>
                <a:spcPct val="115000"/>
              </a:lnSpc>
              <a:spcBef>
                <a:spcPts val="0"/>
              </a:spcBef>
              <a:spcAft>
                <a:spcPts val="0"/>
              </a:spcAft>
              <a:buFont typeface="+mj-lt"/>
              <a:buAutoNum type="alphaLcParenR"/>
            </a:pPr>
            <a:r>
              <a:rPr lang="en-US" dirty="0">
                <a:ea typeface="Calibri"/>
                <a:cs typeface="Calibri"/>
              </a:rPr>
              <a:t>How to not use stereotypes in the workplace</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How to acknowledge each other’s value and deliver feedback</a:t>
            </a:r>
          </a:p>
          <a:p>
            <a:pPr marL="684213" lvl="0">
              <a:lnSpc>
                <a:spcPct val="115000"/>
              </a:lnSpc>
              <a:spcBef>
                <a:spcPts val="0"/>
              </a:spcBef>
              <a:spcAft>
                <a:spcPts val="0"/>
              </a:spcAft>
              <a:buFont typeface="+mj-lt"/>
              <a:buAutoNum type="alphaLcParenR"/>
            </a:pPr>
            <a:r>
              <a:rPr lang="en-US" dirty="0">
                <a:ea typeface="Times New Roman"/>
                <a:cs typeface="Times New Roman"/>
              </a:rPr>
              <a:t>How be respectful of their fellow employees</a:t>
            </a:r>
          </a:p>
          <a:p>
            <a:pPr marL="684213" lvl="0">
              <a:lnSpc>
                <a:spcPct val="115000"/>
              </a:lnSpc>
              <a:spcBef>
                <a:spcPts val="0"/>
              </a:spcBef>
              <a:spcAft>
                <a:spcPts val="1200"/>
              </a:spcAft>
              <a:buFont typeface="+mj-lt"/>
              <a:buAutoNum type="alphaLcParenR"/>
            </a:pPr>
            <a:r>
              <a:rPr lang="en-US" dirty="0">
                <a:ea typeface="Times New Roman"/>
                <a:cs typeface="Times New Roman"/>
              </a:rPr>
              <a:t>Their job description</a:t>
            </a:r>
          </a:p>
          <a:p>
            <a:endParaRPr lang="en-US" dirty="0"/>
          </a:p>
        </p:txBody>
      </p:sp>
    </p:spTree>
    <p:extLst>
      <p:ext uri="{BB962C8B-B14F-4D97-AF65-F5344CB8AC3E}">
        <p14:creationId xmlns:p14="http://schemas.microsoft.com/office/powerpoint/2010/main" val="4250936664"/>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9"/>
            </a:pPr>
            <a:r>
              <a:rPr lang="en-US" dirty="0">
                <a:ea typeface="Times New Roman"/>
                <a:cs typeface="Times New Roman"/>
              </a:rPr>
              <a:t>What is the definition of a succession plan?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 plan made to avoid turnover</a:t>
            </a:r>
          </a:p>
          <a:p>
            <a:pPr marL="684213" lvl="0">
              <a:lnSpc>
                <a:spcPct val="115000"/>
              </a:lnSpc>
              <a:spcBef>
                <a:spcPts val="0"/>
              </a:spcBef>
              <a:spcAft>
                <a:spcPts val="0"/>
              </a:spcAft>
              <a:buFont typeface="+mj-lt"/>
              <a:buAutoNum type="alphaLcParenR"/>
            </a:pPr>
            <a:r>
              <a:rPr lang="en-US" dirty="0">
                <a:ea typeface="Times New Roman"/>
                <a:cs typeface="Times New Roman"/>
              </a:rPr>
              <a:t>An area where you know there is conflict</a:t>
            </a:r>
          </a:p>
          <a:p>
            <a:pPr marL="684213" lvl="0">
              <a:lnSpc>
                <a:spcPct val="115000"/>
              </a:lnSpc>
              <a:spcBef>
                <a:spcPts val="0"/>
              </a:spcBef>
              <a:spcAft>
                <a:spcPts val="0"/>
              </a:spcAft>
              <a:buFont typeface="+mj-lt"/>
              <a:buAutoNum type="alphaLcParenR"/>
            </a:pPr>
            <a:r>
              <a:rPr lang="en-US" dirty="0">
                <a:ea typeface="Times New Roman"/>
                <a:cs typeface="Times New Roman"/>
              </a:rPr>
              <a:t>A </a:t>
            </a:r>
            <a:r>
              <a:rPr lang="en-US" dirty="0">
                <a:ea typeface="Calibri"/>
                <a:cs typeface="Calibri"/>
              </a:rPr>
              <a:t>map of the career path for your employee</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Times New Roman"/>
                <a:cs typeface="Times New Roman"/>
              </a:rPr>
              <a:t>G</a:t>
            </a:r>
            <a:r>
              <a:rPr lang="en-US" dirty="0">
                <a:ea typeface="Calibri"/>
                <a:cs typeface="Calibri"/>
              </a:rPr>
              <a:t>roups of people sharing common interests</a:t>
            </a:r>
            <a:endParaRPr lang="en-US" dirty="0">
              <a:ea typeface="Times New Roman"/>
              <a:cs typeface="Times New Roman"/>
            </a:endParaRPr>
          </a:p>
          <a:p>
            <a:pPr marL="341313" lvl="0" indent="-341313">
              <a:lnSpc>
                <a:spcPct val="115000"/>
              </a:lnSpc>
              <a:spcBef>
                <a:spcPts val="0"/>
              </a:spcBef>
              <a:spcAft>
                <a:spcPts val="1000"/>
              </a:spcAft>
              <a:buFont typeface="+mj-lt"/>
              <a:buAutoNum type="arabicParenR" startAt="10"/>
            </a:pPr>
            <a:r>
              <a:rPr lang="en-US" dirty="0">
                <a:ea typeface="Calibri"/>
                <a:cs typeface="Times New Roman"/>
              </a:rPr>
              <a:t>What is not a tip for creating a succession plan?</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Calibri"/>
                <a:cs typeface="Calibri"/>
              </a:rPr>
              <a:t>Determine a clear career goal</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Calibri"/>
                <a:cs typeface="Calibri"/>
              </a:rPr>
              <a:t>Consult with the head of the department if the career path takes them to another area</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Calibri"/>
                <a:cs typeface="Calibri"/>
              </a:rPr>
              <a:t>Set up a mentor program with someone currently doing what they want to achieve</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Calibri"/>
                <a:cs typeface="Calibri"/>
              </a:rPr>
              <a:t>Prepare several focused questions that may lead to underlying issues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72772843"/>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arenR"/>
            </a:pPr>
            <a:r>
              <a:rPr lang="en-US" dirty="0">
                <a:ea typeface="Calibri"/>
                <a:cs typeface="Times New Roman"/>
              </a:rPr>
              <a:t>What is the definition of a hot zone?</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When a manager has conflict with an employee</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A time when conflict must be avoided</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An area where you know there is conflict</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Calibri"/>
                <a:cs typeface="Calibri"/>
              </a:rPr>
              <a:t>Confrontation between members of the same generation</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2"/>
            </a:pPr>
            <a:r>
              <a:rPr lang="en-US" dirty="0">
                <a:ea typeface="Times New Roman"/>
                <a:cs typeface="Times New Roman"/>
              </a:rPr>
              <a:t>Who can conflict between in a hot zone?</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With two employees</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With groups within your team</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With one employee</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Both a and b</a:t>
            </a:r>
          </a:p>
        </p:txBody>
      </p:sp>
    </p:spTree>
    <p:extLst>
      <p:ext uri="{BB962C8B-B14F-4D97-AF65-F5344CB8AC3E}">
        <p14:creationId xmlns:p14="http://schemas.microsoft.com/office/powerpoint/2010/main" val="1663987874"/>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3"/>
            </a:pPr>
            <a:r>
              <a:rPr lang="en-US" dirty="0">
                <a:ea typeface="Calibri"/>
                <a:cs typeface="Times New Roman"/>
              </a:rPr>
              <a:t>What could ignoring a hot zone result in?</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Further avoidance of the issue for other employees</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More widespread hot zones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 brief reprieve in conflict</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Much needed compromise between parties</a:t>
            </a:r>
          </a:p>
          <a:p>
            <a:pPr marL="341313" lvl="0" indent="-341313">
              <a:lnSpc>
                <a:spcPct val="115000"/>
              </a:lnSpc>
              <a:spcBef>
                <a:spcPts val="0"/>
              </a:spcBef>
              <a:spcAft>
                <a:spcPts val="1000"/>
              </a:spcAft>
              <a:buFont typeface="+mj-lt"/>
              <a:buAutoNum type="arabicParenR" startAt="4"/>
            </a:pPr>
            <a:r>
              <a:rPr lang="en-US" dirty="0">
                <a:ea typeface="Times New Roman"/>
                <a:cs typeface="Times New Roman"/>
              </a:rPr>
              <a:t>What is not a good idea for dealing with a hot zone?</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Set expectations with your employees on how to handle future conflicts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Acknowledging </a:t>
            </a:r>
            <a:r>
              <a:rPr lang="en-US" dirty="0">
                <a:solidFill>
                  <a:srgbClr val="FF0000"/>
                </a:solidFill>
                <a:ea typeface="Calibri"/>
                <a:cs typeface="Calibri"/>
              </a:rPr>
              <a:t>the hot zone exists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Holding group sessions to coach all employees involved in the hot zone</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Engaging the hot zone as soon as possible</a:t>
            </a:r>
          </a:p>
          <a:p>
            <a:endParaRPr lang="en-US" dirty="0"/>
          </a:p>
        </p:txBody>
      </p:sp>
    </p:spTree>
    <p:extLst>
      <p:ext uri="{BB962C8B-B14F-4D97-AF65-F5344CB8AC3E}">
        <p14:creationId xmlns:p14="http://schemas.microsoft.com/office/powerpoint/2010/main" val="1276091709"/>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1313" lvl="0" indent="-341313">
              <a:lnSpc>
                <a:spcPct val="115000"/>
              </a:lnSpc>
              <a:spcBef>
                <a:spcPts val="0"/>
              </a:spcBef>
              <a:spcAft>
                <a:spcPts val="1000"/>
              </a:spcAft>
              <a:buFont typeface="+mj-lt"/>
              <a:buAutoNum type="arabicParenR" startAt="5"/>
            </a:pPr>
            <a:r>
              <a:rPr lang="en-US" dirty="0">
                <a:ea typeface="Times New Roman"/>
                <a:cs typeface="Times New Roman"/>
              </a:rPr>
              <a:t>What is not true about creating an environment where employees treat each other as peers?</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Using the CARE model is a good way to initiate this process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Employees need guidance in order to create an environment where employees treat each other as peers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It is enough to tell your employees to treat each other as peers</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Calibri"/>
                <a:cs typeface="Calibri"/>
              </a:rPr>
              <a:t>Employees need coaching in order to create an environment where employees treat each other as peers</a:t>
            </a:r>
            <a:endParaRPr lang="en-US" dirty="0">
              <a:solidFill>
                <a:srgbClr val="000000"/>
              </a:solidFill>
              <a:ea typeface="Times New Roman"/>
              <a:cs typeface="Times New Roman"/>
            </a:endParaRPr>
          </a:p>
          <a:p>
            <a:pPr marL="0" marR="0">
              <a:lnSpc>
                <a:spcPct val="115000"/>
              </a:lnSpc>
              <a:spcBef>
                <a:spcPts val="0"/>
              </a:spcBef>
              <a:spcAft>
                <a:spcPts val="0"/>
              </a:spcAft>
            </a:pPr>
            <a:r>
              <a:rPr lang="en-US" dirty="0">
                <a:ea typeface="Times New Roman"/>
                <a:cs typeface="Times New Roman"/>
              </a:rPr>
              <a:t> </a:t>
            </a:r>
          </a:p>
          <a:p>
            <a:pPr marL="341313" lvl="0" indent="-341313">
              <a:lnSpc>
                <a:spcPct val="115000"/>
              </a:lnSpc>
              <a:spcBef>
                <a:spcPts val="0"/>
              </a:spcBef>
              <a:spcAft>
                <a:spcPts val="1000"/>
              </a:spcAft>
              <a:buFont typeface="+mj-lt"/>
              <a:buAutoNum type="arabicParenR" startAt="6"/>
            </a:pPr>
            <a:r>
              <a:rPr lang="en-US" dirty="0">
                <a:ea typeface="Times New Roman"/>
                <a:cs typeface="Times New Roman"/>
              </a:rPr>
              <a:t>What does CARE stand for?</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Collaborate, Acknowledge, Respect, Equal</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Care, Acknowledge, Remember, Equal</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Collaborate, Accept, Remember, Endeavor</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Care, Accept, Respect, Endeavor</a:t>
            </a:r>
          </a:p>
          <a:p>
            <a:endParaRPr lang="en-US" dirty="0"/>
          </a:p>
        </p:txBody>
      </p:sp>
    </p:spTree>
    <p:extLst>
      <p:ext uri="{BB962C8B-B14F-4D97-AF65-F5344CB8AC3E}">
        <p14:creationId xmlns:p14="http://schemas.microsoft.com/office/powerpoint/2010/main" val="237917775"/>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1313" lvl="0" indent="-341313">
              <a:lnSpc>
                <a:spcPct val="115000"/>
              </a:lnSpc>
              <a:spcBef>
                <a:spcPts val="0"/>
              </a:spcBef>
              <a:spcAft>
                <a:spcPts val="1000"/>
              </a:spcAft>
              <a:buFont typeface="+mj-lt"/>
              <a:buAutoNum type="arabicParenR" startAt="7"/>
            </a:pPr>
            <a:r>
              <a:rPr lang="en-US" dirty="0">
                <a:ea typeface="Times New Roman"/>
                <a:cs typeface="Times New Roman"/>
              </a:rPr>
              <a:t>What type of environment should your team be exposed to, in order to create a workspace where employees treat each other as peers?</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An environment where ideas are exchanged and accepted no matter what</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An environment where conflict is ignored, as so not to increase conflict in the workplace</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An environment where conflict is deal with in a sanctioned way</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FF0000"/>
                </a:solidFill>
                <a:ea typeface="Times New Roman"/>
                <a:cs typeface="Times New Roman"/>
              </a:rPr>
              <a:t>A</a:t>
            </a:r>
            <a:r>
              <a:rPr lang="en-US" dirty="0">
                <a:solidFill>
                  <a:srgbClr val="FF0000"/>
                </a:solidFill>
                <a:ea typeface="Calibri"/>
                <a:cs typeface="Calibri"/>
              </a:rPr>
              <a:t>n environment where ideas are exchanged and at times challenged</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8"/>
            </a:pPr>
            <a:r>
              <a:rPr lang="en-US" dirty="0">
                <a:ea typeface="Times New Roman"/>
                <a:cs typeface="Times New Roman"/>
              </a:rPr>
              <a:t>What should you not assume your employees know how to do?</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How to not use stereotypes in the workplace</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How to acknowledge each other’s value and deliver feedback</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How be respectful of their fellow employees</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Their job description</a:t>
            </a:r>
          </a:p>
          <a:p>
            <a:endParaRPr lang="en-US" dirty="0"/>
          </a:p>
        </p:txBody>
      </p:sp>
    </p:spTree>
    <p:extLst>
      <p:ext uri="{BB962C8B-B14F-4D97-AF65-F5344CB8AC3E}">
        <p14:creationId xmlns:p14="http://schemas.microsoft.com/office/powerpoint/2010/main" val="3891817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dirty="0"/>
              <a:t>Module Two: History</a:t>
            </a:r>
          </a:p>
        </p:txBody>
      </p:sp>
      <p:sp>
        <p:nvSpPr>
          <p:cNvPr id="7172" name="Text Placeholder 4"/>
          <p:cNvSpPr>
            <a:spLocks noGrp="1"/>
          </p:cNvSpPr>
          <p:nvPr>
            <p:ph type="body" sz="quarter" idx="10"/>
          </p:nvPr>
        </p:nvSpPr>
        <p:spPr>
          <a:ln>
            <a:miter lim="800000"/>
            <a:headEnd/>
            <a:tailEnd/>
          </a:ln>
        </p:spPr>
        <p:txBody>
          <a:bodyPr/>
          <a:lstStyle/>
          <a:p>
            <a:pPr marL="0" marR="0">
              <a:lnSpc>
                <a:spcPct val="115000"/>
              </a:lnSpc>
              <a:spcBef>
                <a:spcPts val="0"/>
              </a:spcBef>
              <a:spcAft>
                <a:spcPts val="1000"/>
              </a:spcAft>
            </a:pPr>
            <a:r>
              <a:rPr lang="en-US" sz="2400" i="1" dirty="0">
                <a:effectLst/>
                <a:latin typeface="Cambria"/>
                <a:ea typeface="Times New Roman"/>
                <a:cs typeface="Times New Roman"/>
              </a:rPr>
              <a:t>Each generation wants new symbols, new people, new names.  They want to divorce themselves from their predecessors.</a:t>
            </a:r>
            <a:endParaRPr lang="en-US" sz="2400" dirty="0">
              <a:ea typeface="Times New Roman"/>
              <a:cs typeface="Times New Roman"/>
            </a:endParaRPr>
          </a:p>
          <a:p>
            <a:pPr marL="0" marR="0" algn="ctr">
              <a:lnSpc>
                <a:spcPct val="115000"/>
              </a:lnSpc>
              <a:spcBef>
                <a:spcPts val="0"/>
              </a:spcBef>
              <a:spcAft>
                <a:spcPts val="1000"/>
              </a:spcAft>
            </a:pPr>
            <a:r>
              <a:rPr lang="en-US" sz="2400" b="1" i="1" dirty="0">
                <a:effectLst/>
                <a:latin typeface="Cambria"/>
                <a:ea typeface="Times New Roman"/>
                <a:cs typeface="Times New Roman"/>
              </a:rPr>
              <a:t>Jim Morrison</a:t>
            </a:r>
            <a:endParaRPr lang="en-US" sz="2400" dirty="0">
              <a:ea typeface="Times New Roman"/>
              <a:cs typeface="Times New Roman"/>
            </a:endParaRPr>
          </a:p>
        </p:txBody>
      </p:sp>
      <p:sp>
        <p:nvSpPr>
          <p:cNvPr id="8195" name="Content Placeholder 3"/>
          <p:cNvSpPr>
            <a:spLocks noGrp="1"/>
          </p:cNvSpPr>
          <p:nvPr>
            <p:ph type="body" sz="quarter" idx="11"/>
          </p:nvPr>
        </p:nvSpPr>
        <p:spPr/>
        <p:txBody>
          <a:bodyPr/>
          <a:lstStyle/>
          <a:p>
            <a:pPr marL="0" indent="0">
              <a:buFont typeface="Arial" charset="0"/>
              <a:buNone/>
              <a:defRPr/>
            </a:pPr>
            <a:r>
              <a:rPr lang="en-US" dirty="0"/>
              <a:t>This module will discuss the following </a:t>
            </a:r>
          </a:p>
          <a:p>
            <a:pPr marL="0" indent="0">
              <a:buFont typeface="Arial" charset="0"/>
              <a:buNone/>
              <a:defRPr/>
            </a:pPr>
            <a:r>
              <a:rPr lang="en-US" dirty="0"/>
              <a:t>topics as it relates to the generation </a:t>
            </a:r>
          </a:p>
          <a:p>
            <a:pPr marL="0" indent="0">
              <a:buFont typeface="Arial" charset="0"/>
              <a:buNone/>
              <a:defRPr/>
            </a:pPr>
            <a:r>
              <a:rPr lang="en-US" dirty="0"/>
              <a:t>gap in the workplace:</a:t>
            </a:r>
          </a:p>
          <a:p>
            <a:pPr marL="457200" indent="-457200">
              <a:buFont typeface="Arial" pitchFamily="34" charset="0"/>
              <a:buChar char="•"/>
              <a:defRPr/>
            </a:pPr>
            <a:r>
              <a:rPr lang="en-US" dirty="0"/>
              <a:t>What generations exist in the workplace</a:t>
            </a:r>
          </a:p>
          <a:p>
            <a:pPr marL="457200" indent="-457200">
              <a:buFont typeface="Arial" pitchFamily="34" charset="0"/>
              <a:buChar char="•"/>
              <a:defRPr/>
            </a:pPr>
            <a:r>
              <a:rPr lang="en-US" dirty="0"/>
              <a:t>What defines a generation</a:t>
            </a:r>
          </a:p>
          <a:p>
            <a:pPr marL="457200" indent="-457200">
              <a:buFont typeface="Arial" pitchFamily="34" charset="0"/>
              <a:buChar char="•"/>
              <a:defRPr/>
            </a:pPr>
            <a:r>
              <a:rPr lang="en-US" dirty="0"/>
              <a:t>What this means in our workplace</a:t>
            </a:r>
          </a:p>
          <a:p>
            <a:pPr marL="0" indent="0">
              <a:buFont typeface="Arial" charset="0"/>
              <a:buNone/>
              <a:defRPr/>
            </a:pPr>
            <a:endParaRPr lang="en-US" dirty="0"/>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9"/>
            </a:pPr>
            <a:r>
              <a:rPr lang="en-US" dirty="0">
                <a:ea typeface="Times New Roman"/>
                <a:cs typeface="Times New Roman"/>
              </a:rPr>
              <a:t>What is the definition of a succession plan?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 plan made to avoid turnover</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An area where you know there is conflict</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 </a:t>
            </a:r>
            <a:r>
              <a:rPr lang="en-US" dirty="0">
                <a:solidFill>
                  <a:srgbClr val="FF0000"/>
                </a:solidFill>
                <a:ea typeface="Calibri"/>
                <a:cs typeface="Calibri"/>
              </a:rPr>
              <a:t>map of the career path for your employee</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G</a:t>
            </a:r>
            <a:r>
              <a:rPr lang="en-US" dirty="0">
                <a:solidFill>
                  <a:srgbClr val="000000"/>
                </a:solidFill>
                <a:ea typeface="Calibri"/>
                <a:cs typeface="Calibri"/>
              </a:rPr>
              <a:t>roups of people sharing common interests</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10"/>
            </a:pPr>
            <a:r>
              <a:rPr lang="en-US" dirty="0">
                <a:ea typeface="Calibri"/>
                <a:cs typeface="Times New Roman"/>
              </a:rPr>
              <a:t>What is not a tip for creating a succession plan?</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Determine a clear career goal</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Consult with the head of the department if the career path takes them to another area</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Set up a mentor program with someone currently doing what they want to achieve</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FF0000"/>
                </a:solidFill>
                <a:ea typeface="Calibri"/>
                <a:cs typeface="Calibri"/>
              </a:rPr>
              <a:t>Prepare several focused questions that may lead to underlying issues</a:t>
            </a:r>
            <a:endParaRPr lang="en-US" dirty="0">
              <a:solidFill>
                <a:srgbClr val="000000"/>
              </a:solidFill>
              <a:ea typeface="Times New Roman"/>
              <a:cs typeface="Times New Roman"/>
            </a:endParaRPr>
          </a:p>
          <a:p>
            <a:endParaRPr lang="en-US" dirty="0"/>
          </a:p>
        </p:txBody>
      </p:sp>
    </p:spTree>
    <p:extLst>
      <p:ext uri="{BB962C8B-B14F-4D97-AF65-F5344CB8AC3E}">
        <p14:creationId xmlns:p14="http://schemas.microsoft.com/office/powerpoint/2010/main" val="1101919718"/>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r>
              <a:rPr lang="en-US" dirty="0"/>
              <a:t>Module Eleven: The Power of 4</a:t>
            </a:r>
          </a:p>
        </p:txBody>
      </p:sp>
      <p:sp>
        <p:nvSpPr>
          <p:cNvPr id="45060" name="Text Placeholder 4"/>
          <p:cNvSpPr>
            <a:spLocks noGrp="1"/>
          </p:cNvSpPr>
          <p:nvPr>
            <p:ph type="body" sz="quarter" idx="10"/>
          </p:nvPr>
        </p:nvSpPr>
        <p:spPr>
          <a:ln>
            <a:miter lim="800000"/>
            <a:headEnd/>
            <a:tailEnd/>
          </a:ln>
        </p:spPr>
        <p:txBody>
          <a:bodyPr/>
          <a:lstStyle/>
          <a:p>
            <a:pPr marL="0" marR="0">
              <a:lnSpc>
                <a:spcPct val="115000"/>
              </a:lnSpc>
              <a:spcBef>
                <a:spcPts val="0"/>
              </a:spcBef>
              <a:spcAft>
                <a:spcPts val="1000"/>
              </a:spcAft>
            </a:pPr>
            <a:r>
              <a:rPr lang="en-US" sz="2800" i="1" dirty="0">
                <a:effectLst/>
                <a:latin typeface="Cambria"/>
                <a:ea typeface="Times New Roman"/>
                <a:cs typeface="Times New Roman"/>
              </a:rPr>
              <a:t>Parents who wonder where the younger generation is going should remember where it came from.</a:t>
            </a:r>
            <a:endParaRPr lang="en-US" sz="2800" dirty="0">
              <a:ea typeface="Times New Roman"/>
              <a:cs typeface="Times New Roman"/>
            </a:endParaRPr>
          </a:p>
          <a:p>
            <a:pPr marL="0" marR="0" algn="ctr">
              <a:lnSpc>
                <a:spcPct val="115000"/>
              </a:lnSpc>
              <a:spcBef>
                <a:spcPts val="0"/>
              </a:spcBef>
              <a:spcAft>
                <a:spcPts val="1000"/>
              </a:spcAft>
            </a:pPr>
            <a:r>
              <a:rPr lang="en-US" sz="2800" b="1" i="1" dirty="0">
                <a:effectLst/>
                <a:latin typeface="Cambria"/>
                <a:ea typeface="Times New Roman"/>
                <a:cs typeface="Times New Roman"/>
              </a:rPr>
              <a:t>Sam Ewing</a:t>
            </a:r>
            <a:endParaRPr lang="en-US" sz="2800" dirty="0">
              <a:ea typeface="Times New Roman"/>
              <a:cs typeface="Times New Roman"/>
            </a:endParaRPr>
          </a:p>
        </p:txBody>
      </p:sp>
      <p:sp>
        <p:nvSpPr>
          <p:cNvPr id="47107" name="Content Placeholder 3"/>
          <p:cNvSpPr>
            <a:spLocks noGrp="1"/>
          </p:cNvSpPr>
          <p:nvPr>
            <p:ph type="body" sz="quarter" idx="11"/>
          </p:nvPr>
        </p:nvSpPr>
        <p:spPr/>
        <p:txBody>
          <a:bodyPr/>
          <a:lstStyle/>
          <a:p>
            <a:pPr marL="0" indent="0">
              <a:buFont typeface="Arial" charset="0"/>
              <a:buNone/>
              <a:defRPr/>
            </a:pPr>
            <a:r>
              <a:rPr lang="en-US" dirty="0"/>
              <a:t>In this module, you are going to learn </a:t>
            </a:r>
          </a:p>
          <a:p>
            <a:pPr marL="0" indent="0">
              <a:buFont typeface="Arial" charset="0"/>
              <a:buNone/>
              <a:defRPr/>
            </a:pPr>
            <a:r>
              <a:rPr lang="en-US" dirty="0"/>
              <a:t>the following on leveraging the </a:t>
            </a:r>
          </a:p>
          <a:p>
            <a:pPr marL="0" indent="0">
              <a:buFont typeface="Arial" charset="0"/>
              <a:buNone/>
              <a:defRPr/>
            </a:pPr>
            <a:r>
              <a:rPr lang="en-US" dirty="0"/>
              <a:t>power of the four generations </a:t>
            </a:r>
          </a:p>
          <a:p>
            <a:pPr marL="0" indent="0">
              <a:buFont typeface="Arial" charset="0"/>
              <a:buNone/>
              <a:defRPr/>
            </a:pPr>
            <a:r>
              <a:rPr lang="en-US" dirty="0"/>
              <a:t>present at the workplace:</a:t>
            </a:r>
          </a:p>
          <a:p>
            <a:pPr marL="457200" indent="-457200">
              <a:buFont typeface="Arial" pitchFamily="34" charset="0"/>
              <a:buChar char="•"/>
              <a:defRPr/>
            </a:pPr>
            <a:r>
              <a:rPr lang="en-US" dirty="0"/>
              <a:t>Benefits of generation gaps</a:t>
            </a:r>
          </a:p>
          <a:p>
            <a:pPr marL="457200" indent="-457200">
              <a:buFont typeface="Arial" pitchFamily="34" charset="0"/>
              <a:buChar char="•"/>
              <a:defRPr/>
            </a:pPr>
            <a:r>
              <a:rPr lang="en-US" dirty="0"/>
              <a:t>How to learn from each other</a:t>
            </a:r>
          </a:p>
          <a:p>
            <a:pPr marL="457200" indent="-457200">
              <a:buFont typeface="Arial" pitchFamily="34" charset="0"/>
              <a:buChar char="•"/>
              <a:defRPr/>
            </a:pPr>
            <a:r>
              <a:rPr lang="en-US" dirty="0"/>
              <a:t>Embracing the unfamiliar</a:t>
            </a:r>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7403331F-3451-4198-A0CA-67A69B83CB18}"/>
              </a:ext>
            </a:extLst>
          </p:cNvPr>
          <p:cNvSpPr>
            <a:spLocks noGrp="1"/>
          </p:cNvSpPr>
          <p:nvPr>
            <p:ph sz="quarter" idx="11"/>
          </p:nvPr>
        </p:nvSpPr>
        <p:spPr/>
        <p:txBody>
          <a:bodyPr/>
          <a:lstStyle/>
          <a:p>
            <a:endParaRPr lang="en-US"/>
          </a:p>
        </p:txBody>
      </p:sp>
      <p:sp>
        <p:nvSpPr>
          <p:cNvPr id="46082" name="Title 4"/>
          <p:cNvSpPr>
            <a:spLocks noGrp="1"/>
          </p:cNvSpPr>
          <p:nvPr>
            <p:ph type="title"/>
          </p:nvPr>
        </p:nvSpPr>
        <p:spPr/>
        <p:txBody>
          <a:bodyPr/>
          <a:lstStyle/>
          <a:p>
            <a:r>
              <a:rPr lang="en-US" dirty="0"/>
              <a:t>Benefits Of Generation Gaps</a:t>
            </a:r>
          </a:p>
        </p:txBody>
      </p:sp>
      <p:grpSp>
        <p:nvGrpSpPr>
          <p:cNvPr id="2" name="Group 1">
            <a:extLst>
              <a:ext uri="{FF2B5EF4-FFF2-40B4-BE49-F238E27FC236}">
                <a16:creationId xmlns:a16="http://schemas.microsoft.com/office/drawing/2014/main" id="{DE7A0B99-4EDB-435B-872D-FF4016A8137D}"/>
              </a:ext>
            </a:extLst>
          </p:cNvPr>
          <p:cNvGrpSpPr/>
          <p:nvPr/>
        </p:nvGrpSpPr>
        <p:grpSpPr>
          <a:xfrm>
            <a:off x="457200" y="1600200"/>
            <a:ext cx="8229599" cy="4525962"/>
            <a:chOff x="457200" y="1600200"/>
            <a:chExt cx="8229599" cy="4525962"/>
          </a:xfrm>
        </p:grpSpPr>
        <p:sp>
          <p:nvSpPr>
            <p:cNvPr id="4" name="Freeform: Shape 3">
              <a:extLst>
                <a:ext uri="{FF2B5EF4-FFF2-40B4-BE49-F238E27FC236}">
                  <a16:creationId xmlns:a16="http://schemas.microsoft.com/office/drawing/2014/main" id="{8FBF72CC-0EBC-48E4-86EC-E12FAEB9E241}"/>
                </a:ext>
              </a:extLst>
            </p:cNvPr>
            <p:cNvSpPr/>
            <p:nvPr/>
          </p:nvSpPr>
          <p:spPr>
            <a:xfrm>
              <a:off x="457200" y="1600200"/>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6928" tIns="176928" rIns="1562552" bIns="176928" numCol="1" spcCol="1270" anchor="ctr" anchorCtr="0">
              <a:noAutofit/>
            </a:bodyPr>
            <a:lstStyle/>
            <a:p>
              <a:pPr marL="0" lvl="0" indent="0" algn="l" defTabSz="1600200">
                <a:lnSpc>
                  <a:spcPct val="90000"/>
                </a:lnSpc>
                <a:spcBef>
                  <a:spcPct val="0"/>
                </a:spcBef>
                <a:spcAft>
                  <a:spcPct val="35000"/>
                </a:spcAft>
                <a:buNone/>
              </a:pPr>
              <a:r>
                <a:rPr lang="en-US" sz="3600" kern="1200" dirty="0"/>
                <a:t>Generate more ideas</a:t>
              </a:r>
            </a:p>
          </p:txBody>
        </p:sp>
        <p:sp>
          <p:nvSpPr>
            <p:cNvPr id="5" name="Freeform: Shape 4">
              <a:extLst>
                <a:ext uri="{FF2B5EF4-FFF2-40B4-BE49-F238E27FC236}">
                  <a16:creationId xmlns:a16="http://schemas.microsoft.com/office/drawing/2014/main" id="{7BB0098B-4EC9-4BE8-BE3B-26A31D079D93}"/>
                </a:ext>
              </a:extLst>
            </p:cNvPr>
            <p:cNvSpPr/>
            <p:nvPr/>
          </p:nvSpPr>
          <p:spPr>
            <a:xfrm>
              <a:off x="1074419" y="3184287"/>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6928" tIns="176928" rIns="1676711" bIns="176928" numCol="1" spcCol="1270" anchor="ctr" anchorCtr="0">
              <a:noAutofit/>
            </a:bodyPr>
            <a:lstStyle/>
            <a:p>
              <a:pPr marL="0" lvl="0" indent="0" algn="l" defTabSz="1600200">
                <a:lnSpc>
                  <a:spcPct val="90000"/>
                </a:lnSpc>
                <a:spcBef>
                  <a:spcPct val="0"/>
                </a:spcBef>
                <a:spcAft>
                  <a:spcPct val="35000"/>
                </a:spcAft>
                <a:buNone/>
              </a:pPr>
              <a:r>
                <a:rPr lang="en-US" sz="3600" kern="1200" dirty="0"/>
                <a:t>Social and technology skills </a:t>
              </a:r>
            </a:p>
          </p:txBody>
        </p:sp>
        <p:sp>
          <p:nvSpPr>
            <p:cNvPr id="6" name="Freeform: Shape 5">
              <a:extLst>
                <a:ext uri="{FF2B5EF4-FFF2-40B4-BE49-F238E27FC236}">
                  <a16:creationId xmlns:a16="http://schemas.microsoft.com/office/drawing/2014/main" id="{6EC78948-E651-4CCA-AC74-DE445E950EAF}"/>
                </a:ext>
              </a:extLst>
            </p:cNvPr>
            <p:cNvSpPr/>
            <p:nvPr/>
          </p:nvSpPr>
          <p:spPr>
            <a:xfrm>
              <a:off x="1691639" y="4768374"/>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76928" tIns="176928" rIns="1676711" bIns="176928" numCol="1" spcCol="1270" anchor="ctr" anchorCtr="0">
              <a:noAutofit/>
            </a:bodyPr>
            <a:lstStyle/>
            <a:p>
              <a:pPr marL="0" lvl="0" indent="0" algn="l" defTabSz="1600200">
                <a:lnSpc>
                  <a:spcPct val="90000"/>
                </a:lnSpc>
                <a:spcBef>
                  <a:spcPct val="0"/>
                </a:spcBef>
                <a:spcAft>
                  <a:spcPct val="35000"/>
                </a:spcAft>
                <a:buNone/>
              </a:pPr>
              <a:r>
                <a:rPr lang="en-US" sz="3600" kern="1200" dirty="0"/>
                <a:t>Mentoring environment</a:t>
              </a:r>
            </a:p>
          </p:txBody>
        </p:sp>
        <p:sp>
          <p:nvSpPr>
            <p:cNvPr id="7" name="Freeform: Shape 6">
              <a:extLst>
                <a:ext uri="{FF2B5EF4-FFF2-40B4-BE49-F238E27FC236}">
                  <a16:creationId xmlns:a16="http://schemas.microsoft.com/office/drawing/2014/main" id="{885580A4-AB74-4BDA-A27D-D65E9961BF84}"/>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a:p>
          </p:txBody>
        </p:sp>
        <p:sp>
          <p:nvSpPr>
            <p:cNvPr id="8" name="Freeform: Shape 7">
              <a:extLst>
                <a:ext uri="{FF2B5EF4-FFF2-40B4-BE49-F238E27FC236}">
                  <a16:creationId xmlns:a16="http://schemas.microsoft.com/office/drawing/2014/main" id="{49C1E5C8-1F66-40AE-A90E-A94C5EB7E3FB}"/>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a:p>
          </p:txBody>
        </p:sp>
      </p:gr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DF19D57D-AD0C-489C-8FEF-BA9607276077}"/>
              </a:ext>
            </a:extLst>
          </p:cNvPr>
          <p:cNvSpPr>
            <a:spLocks noGrp="1"/>
          </p:cNvSpPr>
          <p:nvPr>
            <p:ph sz="quarter" idx="11"/>
          </p:nvPr>
        </p:nvSpPr>
        <p:spPr/>
        <p:txBody>
          <a:bodyPr/>
          <a:lstStyle/>
          <a:p>
            <a:endParaRPr lang="en-US"/>
          </a:p>
        </p:txBody>
      </p:sp>
      <p:sp>
        <p:nvSpPr>
          <p:cNvPr id="47106" name="Title 1"/>
          <p:cNvSpPr>
            <a:spLocks noGrp="1"/>
          </p:cNvSpPr>
          <p:nvPr>
            <p:ph type="title"/>
          </p:nvPr>
        </p:nvSpPr>
        <p:spPr/>
        <p:txBody>
          <a:bodyPr/>
          <a:lstStyle/>
          <a:p>
            <a:r>
              <a:rPr lang="en-US" dirty="0"/>
              <a:t>How To Learn From Each Other</a:t>
            </a:r>
          </a:p>
        </p:txBody>
      </p:sp>
      <p:grpSp>
        <p:nvGrpSpPr>
          <p:cNvPr id="2" name="Group 1">
            <a:extLst>
              <a:ext uri="{FF2B5EF4-FFF2-40B4-BE49-F238E27FC236}">
                <a16:creationId xmlns:a16="http://schemas.microsoft.com/office/drawing/2014/main" id="{97AAD10E-A997-4291-BBDD-3233A7BA0146}"/>
              </a:ext>
            </a:extLst>
          </p:cNvPr>
          <p:cNvGrpSpPr/>
          <p:nvPr/>
        </p:nvGrpSpPr>
        <p:grpSpPr>
          <a:xfrm>
            <a:off x="457200" y="1693717"/>
            <a:ext cx="8227913" cy="4338927"/>
            <a:chOff x="457200" y="1693717"/>
            <a:chExt cx="8227913" cy="4338927"/>
          </a:xfrm>
        </p:grpSpPr>
        <p:sp>
          <p:nvSpPr>
            <p:cNvPr id="4" name="Freeform: Shape 3">
              <a:extLst>
                <a:ext uri="{FF2B5EF4-FFF2-40B4-BE49-F238E27FC236}">
                  <a16:creationId xmlns:a16="http://schemas.microsoft.com/office/drawing/2014/main" id="{B9F66D68-AE58-449B-99E8-7C9279D53DCB}"/>
                </a:ext>
              </a:extLst>
            </p:cNvPr>
            <p:cNvSpPr/>
            <p:nvPr/>
          </p:nvSpPr>
          <p:spPr>
            <a:xfrm>
              <a:off x="457200" y="1693717"/>
              <a:ext cx="3307109" cy="1322843"/>
            </a:xfrm>
            <a:custGeom>
              <a:avLst/>
              <a:gdLst>
                <a:gd name="connsiteX0" fmla="*/ 0 w 3307109"/>
                <a:gd name="connsiteY0" fmla="*/ 0 h 1322843"/>
                <a:gd name="connsiteX1" fmla="*/ 2645688 w 3307109"/>
                <a:gd name="connsiteY1" fmla="*/ 0 h 1322843"/>
                <a:gd name="connsiteX2" fmla="*/ 3307109 w 3307109"/>
                <a:gd name="connsiteY2" fmla="*/ 661422 h 1322843"/>
                <a:gd name="connsiteX3" fmla="*/ 2645688 w 3307109"/>
                <a:gd name="connsiteY3" fmla="*/ 1322843 h 1322843"/>
                <a:gd name="connsiteX4" fmla="*/ 0 w 3307109"/>
                <a:gd name="connsiteY4" fmla="*/ 1322843 h 1322843"/>
                <a:gd name="connsiteX5" fmla="*/ 661422 w 3307109"/>
                <a:gd name="connsiteY5" fmla="*/ 661422 h 1322843"/>
                <a:gd name="connsiteX6" fmla="*/ 0 w 3307109"/>
                <a:gd name="connsiteY6" fmla="*/ 0 h 1322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07109" h="1322843">
                  <a:moveTo>
                    <a:pt x="0" y="0"/>
                  </a:moveTo>
                  <a:lnTo>
                    <a:pt x="2645688" y="0"/>
                  </a:lnTo>
                  <a:lnTo>
                    <a:pt x="3307109" y="661422"/>
                  </a:lnTo>
                  <a:lnTo>
                    <a:pt x="2645688" y="1322843"/>
                  </a:lnTo>
                  <a:lnTo>
                    <a:pt x="0" y="1322843"/>
                  </a:lnTo>
                  <a:lnTo>
                    <a:pt x="661422" y="66142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717302" tIns="27940" rIns="661421" bIns="27940" numCol="1" spcCol="1270" anchor="ctr" anchorCtr="0">
              <a:noAutofit/>
            </a:bodyPr>
            <a:lstStyle/>
            <a:p>
              <a:pPr marL="0" lvl="0" indent="0" algn="ctr" defTabSz="1955800">
                <a:lnSpc>
                  <a:spcPct val="90000"/>
                </a:lnSpc>
                <a:spcBef>
                  <a:spcPct val="0"/>
                </a:spcBef>
                <a:spcAft>
                  <a:spcPct val="35000"/>
                </a:spcAft>
                <a:buNone/>
              </a:pPr>
              <a:r>
                <a:rPr lang="en-US" sz="4400" b="1" kern="1200" dirty="0"/>
                <a:t>F</a:t>
              </a:r>
              <a:r>
                <a:rPr lang="en-US" sz="4000" kern="1200" dirty="0"/>
                <a:t>requent</a:t>
              </a:r>
            </a:p>
          </p:txBody>
        </p:sp>
        <p:sp>
          <p:nvSpPr>
            <p:cNvPr id="5" name="Freeform: Shape 4">
              <a:extLst>
                <a:ext uri="{FF2B5EF4-FFF2-40B4-BE49-F238E27FC236}">
                  <a16:creationId xmlns:a16="http://schemas.microsoft.com/office/drawing/2014/main" id="{12D743DF-218F-4916-B671-03F2203F1566}"/>
                </a:ext>
              </a:extLst>
            </p:cNvPr>
            <p:cNvSpPr/>
            <p:nvPr/>
          </p:nvSpPr>
          <p:spPr>
            <a:xfrm>
              <a:off x="3336070" y="1806159"/>
              <a:ext cx="5349043" cy="1097960"/>
            </a:xfrm>
            <a:custGeom>
              <a:avLst/>
              <a:gdLst>
                <a:gd name="connsiteX0" fmla="*/ 0 w 5349043"/>
                <a:gd name="connsiteY0" fmla="*/ 0 h 1097960"/>
                <a:gd name="connsiteX1" fmla="*/ 4800063 w 5349043"/>
                <a:gd name="connsiteY1" fmla="*/ 0 h 1097960"/>
                <a:gd name="connsiteX2" fmla="*/ 5349043 w 5349043"/>
                <a:gd name="connsiteY2" fmla="*/ 548980 h 1097960"/>
                <a:gd name="connsiteX3" fmla="*/ 4800063 w 5349043"/>
                <a:gd name="connsiteY3" fmla="*/ 1097960 h 1097960"/>
                <a:gd name="connsiteX4" fmla="*/ 0 w 5349043"/>
                <a:gd name="connsiteY4" fmla="*/ 1097960 h 1097960"/>
                <a:gd name="connsiteX5" fmla="*/ 548980 w 5349043"/>
                <a:gd name="connsiteY5" fmla="*/ 548980 h 1097960"/>
                <a:gd name="connsiteX6" fmla="*/ 0 w 5349043"/>
                <a:gd name="connsiteY6" fmla="*/ 0 h 1097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49043" h="1097960">
                  <a:moveTo>
                    <a:pt x="0" y="0"/>
                  </a:moveTo>
                  <a:lnTo>
                    <a:pt x="4800063" y="0"/>
                  </a:lnTo>
                  <a:lnTo>
                    <a:pt x="5349043" y="548980"/>
                  </a:lnTo>
                  <a:lnTo>
                    <a:pt x="4800063" y="1097960"/>
                  </a:lnTo>
                  <a:lnTo>
                    <a:pt x="0" y="1097960"/>
                  </a:lnTo>
                  <a:lnTo>
                    <a:pt x="548980" y="548980"/>
                  </a:lnTo>
                  <a:lnTo>
                    <a:pt x="0" y="0"/>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595970" tIns="23495" rIns="548980" bIns="23495" numCol="1" spcCol="1270" anchor="ctr" anchorCtr="0">
              <a:noAutofit/>
            </a:bodyPr>
            <a:lstStyle/>
            <a:p>
              <a:pPr marL="0" lvl="0" indent="0" algn="ctr" defTabSz="1644650">
                <a:lnSpc>
                  <a:spcPct val="90000"/>
                </a:lnSpc>
                <a:spcBef>
                  <a:spcPct val="0"/>
                </a:spcBef>
                <a:spcAft>
                  <a:spcPct val="35000"/>
                </a:spcAft>
                <a:buNone/>
              </a:pPr>
              <a:r>
                <a:rPr lang="en-US" sz="3700" kern="1200" dirty="0"/>
                <a:t>Meet frequently</a:t>
              </a:r>
            </a:p>
          </p:txBody>
        </p:sp>
        <p:sp>
          <p:nvSpPr>
            <p:cNvPr id="6" name="Freeform: Shape 5">
              <a:extLst>
                <a:ext uri="{FF2B5EF4-FFF2-40B4-BE49-F238E27FC236}">
                  <a16:creationId xmlns:a16="http://schemas.microsoft.com/office/drawing/2014/main" id="{2AB1581A-FFA5-4520-94F5-F56E2FE8FD33}"/>
                </a:ext>
              </a:extLst>
            </p:cNvPr>
            <p:cNvSpPr/>
            <p:nvPr/>
          </p:nvSpPr>
          <p:spPr>
            <a:xfrm>
              <a:off x="457200" y="3201759"/>
              <a:ext cx="3307109" cy="1322843"/>
            </a:xfrm>
            <a:custGeom>
              <a:avLst/>
              <a:gdLst>
                <a:gd name="connsiteX0" fmla="*/ 0 w 3307109"/>
                <a:gd name="connsiteY0" fmla="*/ 0 h 1322843"/>
                <a:gd name="connsiteX1" fmla="*/ 2645688 w 3307109"/>
                <a:gd name="connsiteY1" fmla="*/ 0 h 1322843"/>
                <a:gd name="connsiteX2" fmla="*/ 3307109 w 3307109"/>
                <a:gd name="connsiteY2" fmla="*/ 661422 h 1322843"/>
                <a:gd name="connsiteX3" fmla="*/ 2645688 w 3307109"/>
                <a:gd name="connsiteY3" fmla="*/ 1322843 h 1322843"/>
                <a:gd name="connsiteX4" fmla="*/ 0 w 3307109"/>
                <a:gd name="connsiteY4" fmla="*/ 1322843 h 1322843"/>
                <a:gd name="connsiteX5" fmla="*/ 661422 w 3307109"/>
                <a:gd name="connsiteY5" fmla="*/ 661422 h 1322843"/>
                <a:gd name="connsiteX6" fmla="*/ 0 w 3307109"/>
                <a:gd name="connsiteY6" fmla="*/ 0 h 1322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07109" h="1322843">
                  <a:moveTo>
                    <a:pt x="0" y="0"/>
                  </a:moveTo>
                  <a:lnTo>
                    <a:pt x="2645688" y="0"/>
                  </a:lnTo>
                  <a:lnTo>
                    <a:pt x="3307109" y="661422"/>
                  </a:lnTo>
                  <a:lnTo>
                    <a:pt x="2645688" y="1322843"/>
                  </a:lnTo>
                  <a:lnTo>
                    <a:pt x="0" y="1322843"/>
                  </a:lnTo>
                  <a:lnTo>
                    <a:pt x="661422" y="66142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722382" tIns="30480" rIns="661421" bIns="30480" numCol="1" spcCol="1270" anchor="ctr" anchorCtr="0">
              <a:noAutofit/>
            </a:bodyPr>
            <a:lstStyle/>
            <a:p>
              <a:pPr marL="0" lvl="0" indent="0" algn="ctr" defTabSz="2133600">
                <a:lnSpc>
                  <a:spcPct val="90000"/>
                </a:lnSpc>
                <a:spcBef>
                  <a:spcPct val="0"/>
                </a:spcBef>
                <a:spcAft>
                  <a:spcPct val="35000"/>
                </a:spcAft>
                <a:buNone/>
              </a:pPr>
              <a:r>
                <a:rPr lang="en-US" sz="4800" b="1" kern="1200" dirty="0"/>
                <a:t>I</a:t>
              </a:r>
              <a:r>
                <a:rPr lang="en-US" sz="4100" kern="1200" dirty="0"/>
                <a:t>nformal</a:t>
              </a:r>
            </a:p>
          </p:txBody>
        </p:sp>
        <p:sp>
          <p:nvSpPr>
            <p:cNvPr id="7" name="Freeform: Shape 6">
              <a:extLst>
                <a:ext uri="{FF2B5EF4-FFF2-40B4-BE49-F238E27FC236}">
                  <a16:creationId xmlns:a16="http://schemas.microsoft.com/office/drawing/2014/main" id="{1F02E87E-F2FB-4050-B07B-8EB1E8962790}"/>
                </a:ext>
              </a:extLst>
            </p:cNvPr>
            <p:cNvSpPr/>
            <p:nvPr/>
          </p:nvSpPr>
          <p:spPr>
            <a:xfrm>
              <a:off x="3336070" y="3314201"/>
              <a:ext cx="5349043" cy="1097960"/>
            </a:xfrm>
            <a:custGeom>
              <a:avLst/>
              <a:gdLst>
                <a:gd name="connsiteX0" fmla="*/ 0 w 5349043"/>
                <a:gd name="connsiteY0" fmla="*/ 0 h 1097960"/>
                <a:gd name="connsiteX1" fmla="*/ 4800063 w 5349043"/>
                <a:gd name="connsiteY1" fmla="*/ 0 h 1097960"/>
                <a:gd name="connsiteX2" fmla="*/ 5349043 w 5349043"/>
                <a:gd name="connsiteY2" fmla="*/ 548980 h 1097960"/>
                <a:gd name="connsiteX3" fmla="*/ 4800063 w 5349043"/>
                <a:gd name="connsiteY3" fmla="*/ 1097960 h 1097960"/>
                <a:gd name="connsiteX4" fmla="*/ 0 w 5349043"/>
                <a:gd name="connsiteY4" fmla="*/ 1097960 h 1097960"/>
                <a:gd name="connsiteX5" fmla="*/ 548980 w 5349043"/>
                <a:gd name="connsiteY5" fmla="*/ 548980 h 1097960"/>
                <a:gd name="connsiteX6" fmla="*/ 0 w 5349043"/>
                <a:gd name="connsiteY6" fmla="*/ 0 h 1097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49043" h="1097960">
                  <a:moveTo>
                    <a:pt x="0" y="0"/>
                  </a:moveTo>
                  <a:lnTo>
                    <a:pt x="4800063" y="0"/>
                  </a:lnTo>
                  <a:lnTo>
                    <a:pt x="5349043" y="548980"/>
                  </a:lnTo>
                  <a:lnTo>
                    <a:pt x="4800063" y="1097960"/>
                  </a:lnTo>
                  <a:lnTo>
                    <a:pt x="0" y="1097960"/>
                  </a:lnTo>
                  <a:lnTo>
                    <a:pt x="548980" y="548980"/>
                  </a:lnTo>
                  <a:lnTo>
                    <a:pt x="0" y="0"/>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595970" tIns="23495" rIns="548980" bIns="23495" numCol="1" spcCol="1270" anchor="ctr" anchorCtr="0">
              <a:noAutofit/>
            </a:bodyPr>
            <a:lstStyle/>
            <a:p>
              <a:pPr marL="0" lvl="0" indent="0" algn="ctr" defTabSz="1644650">
                <a:lnSpc>
                  <a:spcPct val="90000"/>
                </a:lnSpc>
                <a:spcBef>
                  <a:spcPct val="0"/>
                </a:spcBef>
                <a:spcAft>
                  <a:spcPct val="35000"/>
                </a:spcAft>
                <a:buNone/>
              </a:pPr>
              <a:r>
                <a:rPr lang="en-US" sz="3700" kern="1200" dirty="0"/>
                <a:t>Make them less formal</a:t>
              </a:r>
            </a:p>
          </p:txBody>
        </p:sp>
        <p:sp>
          <p:nvSpPr>
            <p:cNvPr id="8" name="Freeform: Shape 7">
              <a:extLst>
                <a:ext uri="{FF2B5EF4-FFF2-40B4-BE49-F238E27FC236}">
                  <a16:creationId xmlns:a16="http://schemas.microsoft.com/office/drawing/2014/main" id="{B43748E6-84E5-412C-9BC6-E899AB5A13E0}"/>
                </a:ext>
              </a:extLst>
            </p:cNvPr>
            <p:cNvSpPr/>
            <p:nvPr/>
          </p:nvSpPr>
          <p:spPr>
            <a:xfrm>
              <a:off x="457200" y="4709801"/>
              <a:ext cx="3307109" cy="1322843"/>
            </a:xfrm>
            <a:custGeom>
              <a:avLst/>
              <a:gdLst>
                <a:gd name="connsiteX0" fmla="*/ 0 w 3307109"/>
                <a:gd name="connsiteY0" fmla="*/ 0 h 1322843"/>
                <a:gd name="connsiteX1" fmla="*/ 2645688 w 3307109"/>
                <a:gd name="connsiteY1" fmla="*/ 0 h 1322843"/>
                <a:gd name="connsiteX2" fmla="*/ 3307109 w 3307109"/>
                <a:gd name="connsiteY2" fmla="*/ 661422 h 1322843"/>
                <a:gd name="connsiteX3" fmla="*/ 2645688 w 3307109"/>
                <a:gd name="connsiteY3" fmla="*/ 1322843 h 1322843"/>
                <a:gd name="connsiteX4" fmla="*/ 0 w 3307109"/>
                <a:gd name="connsiteY4" fmla="*/ 1322843 h 1322843"/>
                <a:gd name="connsiteX5" fmla="*/ 661422 w 3307109"/>
                <a:gd name="connsiteY5" fmla="*/ 661422 h 1322843"/>
                <a:gd name="connsiteX6" fmla="*/ 0 w 3307109"/>
                <a:gd name="connsiteY6" fmla="*/ 0 h 1322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07109" h="1322843">
                  <a:moveTo>
                    <a:pt x="0" y="0"/>
                  </a:moveTo>
                  <a:lnTo>
                    <a:pt x="2645688" y="0"/>
                  </a:lnTo>
                  <a:lnTo>
                    <a:pt x="3307109" y="661422"/>
                  </a:lnTo>
                  <a:lnTo>
                    <a:pt x="2645688" y="1322843"/>
                  </a:lnTo>
                  <a:lnTo>
                    <a:pt x="0" y="1322843"/>
                  </a:lnTo>
                  <a:lnTo>
                    <a:pt x="661422" y="661422"/>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722382" tIns="30480" rIns="661421" bIns="30480" numCol="1" spcCol="1270" anchor="ctr" anchorCtr="0">
              <a:noAutofit/>
            </a:bodyPr>
            <a:lstStyle/>
            <a:p>
              <a:pPr marL="0" lvl="0" indent="0" algn="l" defTabSz="2133600">
                <a:lnSpc>
                  <a:spcPct val="90000"/>
                </a:lnSpc>
                <a:spcBef>
                  <a:spcPct val="0"/>
                </a:spcBef>
                <a:spcAft>
                  <a:spcPct val="35000"/>
                </a:spcAft>
                <a:buNone/>
              </a:pPr>
              <a:r>
                <a:rPr lang="en-US" sz="4800" b="1" kern="1200" dirty="0"/>
                <a:t>T</a:t>
              </a:r>
              <a:r>
                <a:rPr lang="en-US" sz="4100" kern="1200" dirty="0"/>
                <a:t>eam building</a:t>
              </a:r>
            </a:p>
          </p:txBody>
        </p:sp>
        <p:sp>
          <p:nvSpPr>
            <p:cNvPr id="9" name="Freeform: Shape 8">
              <a:extLst>
                <a:ext uri="{FF2B5EF4-FFF2-40B4-BE49-F238E27FC236}">
                  <a16:creationId xmlns:a16="http://schemas.microsoft.com/office/drawing/2014/main" id="{9CCE68A7-7E7D-438F-A665-CF188BFA4E9B}"/>
                </a:ext>
              </a:extLst>
            </p:cNvPr>
            <p:cNvSpPr/>
            <p:nvPr/>
          </p:nvSpPr>
          <p:spPr>
            <a:xfrm>
              <a:off x="3336070" y="4822243"/>
              <a:ext cx="5349043" cy="1097960"/>
            </a:xfrm>
            <a:custGeom>
              <a:avLst/>
              <a:gdLst>
                <a:gd name="connsiteX0" fmla="*/ 0 w 5349043"/>
                <a:gd name="connsiteY0" fmla="*/ 0 h 1097960"/>
                <a:gd name="connsiteX1" fmla="*/ 4800063 w 5349043"/>
                <a:gd name="connsiteY1" fmla="*/ 0 h 1097960"/>
                <a:gd name="connsiteX2" fmla="*/ 5349043 w 5349043"/>
                <a:gd name="connsiteY2" fmla="*/ 548980 h 1097960"/>
                <a:gd name="connsiteX3" fmla="*/ 4800063 w 5349043"/>
                <a:gd name="connsiteY3" fmla="*/ 1097960 h 1097960"/>
                <a:gd name="connsiteX4" fmla="*/ 0 w 5349043"/>
                <a:gd name="connsiteY4" fmla="*/ 1097960 h 1097960"/>
                <a:gd name="connsiteX5" fmla="*/ 548980 w 5349043"/>
                <a:gd name="connsiteY5" fmla="*/ 548980 h 1097960"/>
                <a:gd name="connsiteX6" fmla="*/ 0 w 5349043"/>
                <a:gd name="connsiteY6" fmla="*/ 0 h 1097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49043" h="1097960">
                  <a:moveTo>
                    <a:pt x="0" y="0"/>
                  </a:moveTo>
                  <a:lnTo>
                    <a:pt x="4800063" y="0"/>
                  </a:lnTo>
                  <a:lnTo>
                    <a:pt x="5349043" y="548980"/>
                  </a:lnTo>
                  <a:lnTo>
                    <a:pt x="4800063" y="1097960"/>
                  </a:lnTo>
                  <a:lnTo>
                    <a:pt x="0" y="1097960"/>
                  </a:lnTo>
                  <a:lnTo>
                    <a:pt x="548980" y="548980"/>
                  </a:lnTo>
                  <a:lnTo>
                    <a:pt x="0" y="0"/>
                  </a:lnTo>
                  <a:close/>
                </a:path>
              </a:pathLst>
            </a:cu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595970" tIns="23495" rIns="548980" bIns="23495" numCol="1" spcCol="1270" anchor="ctr" anchorCtr="0">
              <a:noAutofit/>
            </a:bodyPr>
            <a:lstStyle/>
            <a:p>
              <a:pPr marL="0" lvl="0" indent="0" algn="ctr" defTabSz="1644650">
                <a:lnSpc>
                  <a:spcPct val="90000"/>
                </a:lnSpc>
                <a:spcBef>
                  <a:spcPct val="0"/>
                </a:spcBef>
                <a:spcAft>
                  <a:spcPct val="35000"/>
                </a:spcAft>
                <a:buNone/>
              </a:pPr>
              <a:r>
                <a:rPr lang="en-US" sz="3700" kern="1200" dirty="0"/>
                <a:t>Make it all about team building</a:t>
              </a:r>
            </a:p>
          </p:txBody>
        </p:sp>
      </p:gr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DE4AFEF4-38D1-4CE4-88A7-12D439600C6F}"/>
              </a:ext>
            </a:extLst>
          </p:cNvPr>
          <p:cNvSpPr>
            <a:spLocks noGrp="1"/>
          </p:cNvSpPr>
          <p:nvPr>
            <p:ph sz="quarter" idx="11"/>
          </p:nvPr>
        </p:nvSpPr>
        <p:spPr/>
        <p:txBody>
          <a:bodyPr/>
          <a:lstStyle/>
          <a:p>
            <a:endParaRPr lang="en-US"/>
          </a:p>
        </p:txBody>
      </p:sp>
      <p:sp>
        <p:nvSpPr>
          <p:cNvPr id="48130" name="Title 1"/>
          <p:cNvSpPr>
            <a:spLocks noGrp="1"/>
          </p:cNvSpPr>
          <p:nvPr>
            <p:ph type="title"/>
          </p:nvPr>
        </p:nvSpPr>
        <p:spPr/>
        <p:txBody>
          <a:bodyPr/>
          <a:lstStyle/>
          <a:p>
            <a:r>
              <a:rPr lang="en-US" dirty="0"/>
              <a:t>Embracing The Unfamiliar</a:t>
            </a:r>
          </a:p>
        </p:txBody>
      </p:sp>
      <p:grpSp>
        <p:nvGrpSpPr>
          <p:cNvPr id="2" name="Group 1">
            <a:extLst>
              <a:ext uri="{FF2B5EF4-FFF2-40B4-BE49-F238E27FC236}">
                <a16:creationId xmlns:a16="http://schemas.microsoft.com/office/drawing/2014/main" id="{6276A995-EC8A-4377-A79A-9C14B277CD38}"/>
              </a:ext>
            </a:extLst>
          </p:cNvPr>
          <p:cNvGrpSpPr/>
          <p:nvPr/>
        </p:nvGrpSpPr>
        <p:grpSpPr>
          <a:xfrm>
            <a:off x="457200" y="1604672"/>
            <a:ext cx="8229600" cy="4517017"/>
            <a:chOff x="457200" y="1604672"/>
            <a:chExt cx="8229600" cy="4517017"/>
          </a:xfrm>
        </p:grpSpPr>
        <p:sp>
          <p:nvSpPr>
            <p:cNvPr id="4" name="Freeform: Shape 3">
              <a:extLst>
                <a:ext uri="{FF2B5EF4-FFF2-40B4-BE49-F238E27FC236}">
                  <a16:creationId xmlns:a16="http://schemas.microsoft.com/office/drawing/2014/main" id="{82B5984E-A8B8-4247-9A07-5DE86E71D758}"/>
                </a:ext>
              </a:extLst>
            </p:cNvPr>
            <p:cNvSpPr/>
            <p:nvPr/>
          </p:nvSpPr>
          <p:spPr>
            <a:xfrm>
              <a:off x="457200" y="1604672"/>
              <a:ext cx="8229600" cy="1088437"/>
            </a:xfrm>
            <a:custGeom>
              <a:avLst/>
              <a:gdLst>
                <a:gd name="connsiteX0" fmla="*/ 0 w 8229600"/>
                <a:gd name="connsiteY0" fmla="*/ 0 h 1088437"/>
                <a:gd name="connsiteX1" fmla="*/ 8229600 w 8229600"/>
                <a:gd name="connsiteY1" fmla="*/ 0 h 1088437"/>
                <a:gd name="connsiteX2" fmla="*/ 8229600 w 8229600"/>
                <a:gd name="connsiteY2" fmla="*/ 1088437 h 1088437"/>
                <a:gd name="connsiteX3" fmla="*/ 0 w 8229600"/>
                <a:gd name="connsiteY3" fmla="*/ 1088437 h 1088437"/>
                <a:gd name="connsiteX4" fmla="*/ 0 w 8229600"/>
                <a:gd name="connsiteY4" fmla="*/ 0 h 10884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088437">
                  <a:moveTo>
                    <a:pt x="0" y="0"/>
                  </a:moveTo>
                  <a:lnTo>
                    <a:pt x="8229600" y="0"/>
                  </a:lnTo>
                  <a:lnTo>
                    <a:pt x="8229600" y="1088437"/>
                  </a:lnTo>
                  <a:lnTo>
                    <a:pt x="0" y="1088437"/>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b="0" kern="1200" dirty="0"/>
                <a:t>Look for unfamiliar things in the workplace</a:t>
              </a:r>
            </a:p>
          </p:txBody>
        </p:sp>
        <p:sp>
          <p:nvSpPr>
            <p:cNvPr id="5" name="Freeform: Shape 4">
              <a:extLst>
                <a:ext uri="{FF2B5EF4-FFF2-40B4-BE49-F238E27FC236}">
                  <a16:creationId xmlns:a16="http://schemas.microsoft.com/office/drawing/2014/main" id="{DFC3E40E-19F8-429C-903F-BE2D3EA3C186}"/>
                </a:ext>
              </a:extLst>
            </p:cNvPr>
            <p:cNvSpPr/>
            <p:nvPr/>
          </p:nvSpPr>
          <p:spPr>
            <a:xfrm>
              <a:off x="2419875" y="2747532"/>
              <a:ext cx="4304250" cy="1088437"/>
            </a:xfrm>
            <a:custGeom>
              <a:avLst/>
              <a:gdLst>
                <a:gd name="connsiteX0" fmla="*/ 0 w 4304250"/>
                <a:gd name="connsiteY0" fmla="*/ 0 h 1088437"/>
                <a:gd name="connsiteX1" fmla="*/ 4304250 w 4304250"/>
                <a:gd name="connsiteY1" fmla="*/ 0 h 1088437"/>
                <a:gd name="connsiteX2" fmla="*/ 4304250 w 4304250"/>
                <a:gd name="connsiteY2" fmla="*/ 1088437 h 1088437"/>
                <a:gd name="connsiteX3" fmla="*/ 0 w 4304250"/>
                <a:gd name="connsiteY3" fmla="*/ 1088437 h 1088437"/>
                <a:gd name="connsiteX4" fmla="*/ 0 w 4304250"/>
                <a:gd name="connsiteY4" fmla="*/ 0 h 10884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04250" h="1088437">
                  <a:moveTo>
                    <a:pt x="0" y="0"/>
                  </a:moveTo>
                  <a:lnTo>
                    <a:pt x="4304250" y="0"/>
                  </a:lnTo>
                  <a:lnTo>
                    <a:pt x="4304250" y="1088437"/>
                  </a:lnTo>
                  <a:lnTo>
                    <a:pt x="0" y="1088437"/>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b="0" kern="1200" dirty="0"/>
                <a:t>Engage it immediately</a:t>
              </a:r>
            </a:p>
          </p:txBody>
        </p:sp>
        <p:sp>
          <p:nvSpPr>
            <p:cNvPr id="6" name="Freeform: Shape 5">
              <a:extLst>
                <a:ext uri="{FF2B5EF4-FFF2-40B4-BE49-F238E27FC236}">
                  <a16:creationId xmlns:a16="http://schemas.microsoft.com/office/drawing/2014/main" id="{310066D7-F6A4-475A-A17C-F593EDBC630B}"/>
                </a:ext>
              </a:extLst>
            </p:cNvPr>
            <p:cNvSpPr/>
            <p:nvPr/>
          </p:nvSpPr>
          <p:spPr>
            <a:xfrm>
              <a:off x="971999" y="3890392"/>
              <a:ext cx="7200000" cy="1088437"/>
            </a:xfrm>
            <a:custGeom>
              <a:avLst/>
              <a:gdLst>
                <a:gd name="connsiteX0" fmla="*/ 0 w 7200000"/>
                <a:gd name="connsiteY0" fmla="*/ 0 h 1088437"/>
                <a:gd name="connsiteX1" fmla="*/ 7200000 w 7200000"/>
                <a:gd name="connsiteY1" fmla="*/ 0 h 1088437"/>
                <a:gd name="connsiteX2" fmla="*/ 7200000 w 7200000"/>
                <a:gd name="connsiteY2" fmla="*/ 1088437 h 1088437"/>
                <a:gd name="connsiteX3" fmla="*/ 0 w 7200000"/>
                <a:gd name="connsiteY3" fmla="*/ 1088437 h 1088437"/>
                <a:gd name="connsiteX4" fmla="*/ 0 w 7200000"/>
                <a:gd name="connsiteY4" fmla="*/ 0 h 10884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0000" h="1088437">
                  <a:moveTo>
                    <a:pt x="0" y="0"/>
                  </a:moveTo>
                  <a:lnTo>
                    <a:pt x="7200000" y="0"/>
                  </a:lnTo>
                  <a:lnTo>
                    <a:pt x="7200000" y="1088437"/>
                  </a:lnTo>
                  <a:lnTo>
                    <a:pt x="0" y="1088437"/>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b="0" kern="1200" dirty="0"/>
                <a:t>Acquire more knowledge on the topic</a:t>
              </a:r>
            </a:p>
          </p:txBody>
        </p:sp>
        <p:sp>
          <p:nvSpPr>
            <p:cNvPr id="7" name="Freeform: Shape 6">
              <a:extLst>
                <a:ext uri="{FF2B5EF4-FFF2-40B4-BE49-F238E27FC236}">
                  <a16:creationId xmlns:a16="http://schemas.microsoft.com/office/drawing/2014/main" id="{A8C5A1E3-2347-4408-BA95-3ECF7AD8589F}"/>
                </a:ext>
              </a:extLst>
            </p:cNvPr>
            <p:cNvSpPr/>
            <p:nvPr/>
          </p:nvSpPr>
          <p:spPr>
            <a:xfrm>
              <a:off x="457200" y="5033252"/>
              <a:ext cx="8229600" cy="1088437"/>
            </a:xfrm>
            <a:custGeom>
              <a:avLst/>
              <a:gdLst>
                <a:gd name="connsiteX0" fmla="*/ 0 w 8229600"/>
                <a:gd name="connsiteY0" fmla="*/ 0 h 1088437"/>
                <a:gd name="connsiteX1" fmla="*/ 8229600 w 8229600"/>
                <a:gd name="connsiteY1" fmla="*/ 0 h 1088437"/>
                <a:gd name="connsiteX2" fmla="*/ 8229600 w 8229600"/>
                <a:gd name="connsiteY2" fmla="*/ 1088437 h 1088437"/>
                <a:gd name="connsiteX3" fmla="*/ 0 w 8229600"/>
                <a:gd name="connsiteY3" fmla="*/ 1088437 h 1088437"/>
                <a:gd name="connsiteX4" fmla="*/ 0 w 8229600"/>
                <a:gd name="connsiteY4" fmla="*/ 0 h 10884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088437">
                  <a:moveTo>
                    <a:pt x="0" y="0"/>
                  </a:moveTo>
                  <a:lnTo>
                    <a:pt x="8229600" y="0"/>
                  </a:lnTo>
                  <a:lnTo>
                    <a:pt x="8229600" y="1088437"/>
                  </a:lnTo>
                  <a:lnTo>
                    <a:pt x="0" y="1088437"/>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b="0" kern="1200" dirty="0"/>
                <a:t>Disseminate the knowledge to the rest of the team</a:t>
              </a:r>
            </a:p>
          </p:txBody>
        </p:sp>
      </p:gr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57B8086B-1DFA-41DB-898C-FB9999095C60}"/>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EE397D4D-BF87-40C5-AF23-D67EAFFA5AD1}"/>
              </a:ext>
            </a:extLst>
          </p:cNvPr>
          <p:cNvGrpSpPr/>
          <p:nvPr/>
        </p:nvGrpSpPr>
        <p:grpSpPr>
          <a:xfrm>
            <a:off x="850999" y="1601901"/>
            <a:ext cx="7442001" cy="4522559"/>
            <a:chOff x="850999" y="1601901"/>
            <a:chExt cx="7442001" cy="4522559"/>
          </a:xfrm>
        </p:grpSpPr>
        <p:sp>
          <p:nvSpPr>
            <p:cNvPr id="5" name="Freeform: Shape 4">
              <a:extLst>
                <a:ext uri="{FF2B5EF4-FFF2-40B4-BE49-F238E27FC236}">
                  <a16:creationId xmlns:a16="http://schemas.microsoft.com/office/drawing/2014/main" id="{1551E6F0-5589-42CF-A7B8-B0AC3E27A9A6}"/>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Chris helped Donald with his technological skills</a:t>
              </a:r>
            </a:p>
          </p:txBody>
        </p:sp>
        <p:sp>
          <p:nvSpPr>
            <p:cNvPr id="6" name="Rectangle: Rounded Corners 5">
              <a:extLst>
                <a:ext uri="{FF2B5EF4-FFF2-40B4-BE49-F238E27FC236}">
                  <a16:creationId xmlns:a16="http://schemas.microsoft.com/office/drawing/2014/main" id="{D0435D96-B040-4AA3-8B87-D8B26D83BFBF}"/>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7" name="Freeform: Shape 6">
              <a:extLst>
                <a:ext uri="{FF2B5EF4-FFF2-40B4-BE49-F238E27FC236}">
                  <a16:creationId xmlns:a16="http://schemas.microsoft.com/office/drawing/2014/main" id="{C42B85B5-366E-4E4F-9259-D0D3D2B87CA5}"/>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“Hey, Chris. What’s the deal with you and Michelle?”</a:t>
              </a:r>
            </a:p>
          </p:txBody>
        </p:sp>
        <p:sp>
          <p:nvSpPr>
            <p:cNvPr id="8" name="Rectangle: Rounded Corners 7">
              <a:extLst>
                <a:ext uri="{FF2B5EF4-FFF2-40B4-BE49-F238E27FC236}">
                  <a16:creationId xmlns:a16="http://schemas.microsoft.com/office/drawing/2014/main" id="{33032121-D480-4753-81E3-BE8A257E213E}"/>
                </a:ext>
              </a:extLst>
            </p:cNvPr>
            <p:cNvSpPr/>
            <p:nvPr/>
          </p:nvSpPr>
          <p:spPr>
            <a:xfrm>
              <a:off x="850999" y="3955269"/>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9" name="Freeform: Shape 8">
              <a:extLst>
                <a:ext uri="{FF2B5EF4-FFF2-40B4-BE49-F238E27FC236}">
                  <a16:creationId xmlns:a16="http://schemas.microsoft.com/office/drawing/2014/main" id="{C3A856C1-C870-418F-8175-3C5215D3BE36}"/>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“She never has anything positive to say. It makes me feel unappreciated.”</a:t>
              </a:r>
            </a:p>
          </p:txBody>
        </p:sp>
        <p:sp>
          <p:nvSpPr>
            <p:cNvPr id="10" name="Rectangle: Rounded Corners 9">
              <a:extLst>
                <a:ext uri="{FF2B5EF4-FFF2-40B4-BE49-F238E27FC236}">
                  <a16:creationId xmlns:a16="http://schemas.microsoft.com/office/drawing/2014/main" id="{A03DF277-A6CF-4FDF-AD40-06779E9AD39A}"/>
                </a:ext>
              </a:extLst>
            </p:cNvPr>
            <p:cNvSpPr/>
            <p:nvPr/>
          </p:nvSpPr>
          <p:spPr>
            <a:xfrm>
              <a:off x="850999" y="5101257"/>
              <a:ext cx="1023203" cy="1023203"/>
            </a:xfrm>
            <a:prstGeom prst="roundRect">
              <a:avLst>
                <a:gd name="adj" fmla="val 16670"/>
              </a:avLst>
            </a:prstGeom>
            <a:solidFill>
              <a:schemeClr val="accent4">
                <a:hueOff val="0"/>
                <a:satOff val="0"/>
                <a:lumOff val="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1" name="Freeform: Shape 10">
              <a:extLst>
                <a:ext uri="{FF2B5EF4-FFF2-40B4-BE49-F238E27FC236}">
                  <a16:creationId xmlns:a16="http://schemas.microsoft.com/office/drawing/2014/main" id="{723542DE-381E-41BB-89B1-74826654CC0D}"/>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Donald coached Chris and they role played the difficult conversation</a:t>
              </a:r>
            </a:p>
          </p:txBody>
        </p:sp>
      </p:grpSp>
    </p:spTree>
    <p:extLst>
      <p:ext uri="{BB962C8B-B14F-4D97-AF65-F5344CB8AC3E}">
        <p14:creationId xmlns:p14="http://schemas.microsoft.com/office/powerpoint/2010/main" val="2652828775"/>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a:pPr>
            <a:r>
              <a:rPr lang="en-US" dirty="0">
                <a:ea typeface="Calibri"/>
                <a:cs typeface="Times New Roman"/>
              </a:rPr>
              <a:t>What does each generation bring to the workplace?</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An individualist philosophy</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Conflict that can turn into a hot zone</a:t>
            </a:r>
          </a:p>
          <a:p>
            <a:pPr marL="684213" lvl="0">
              <a:lnSpc>
                <a:spcPct val="115000"/>
              </a:lnSpc>
              <a:spcBef>
                <a:spcPts val="0"/>
              </a:spcBef>
              <a:spcAft>
                <a:spcPts val="0"/>
              </a:spcAft>
              <a:buFont typeface="+mj-lt"/>
              <a:buAutoNum type="alphaLcParenR"/>
            </a:pPr>
            <a:r>
              <a:rPr lang="en-US" dirty="0">
                <a:ea typeface="Calibri"/>
                <a:cs typeface="Calibri"/>
              </a:rPr>
              <a:t>Social networks and electronic communication</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Times New Roman"/>
                <a:cs typeface="Times New Roman"/>
              </a:rPr>
              <a:t>Unique traits that complement the other generations</a:t>
            </a:r>
          </a:p>
          <a:p>
            <a:pPr marL="341313" lvl="0" indent="-341313">
              <a:lnSpc>
                <a:spcPct val="115000"/>
              </a:lnSpc>
              <a:spcBef>
                <a:spcPts val="0"/>
              </a:spcBef>
              <a:spcAft>
                <a:spcPts val="1000"/>
              </a:spcAft>
              <a:buFont typeface="+mj-lt"/>
              <a:buAutoNum type="arabicParenR" startAt="2"/>
            </a:pPr>
            <a:r>
              <a:rPr lang="en-US" dirty="0">
                <a:ea typeface="Times New Roman"/>
                <a:cs typeface="Times New Roman"/>
              </a:rPr>
              <a:t>What should you avoid discounting?</a:t>
            </a:r>
          </a:p>
          <a:p>
            <a:pPr marL="684213" lvl="0">
              <a:lnSpc>
                <a:spcPct val="115000"/>
              </a:lnSpc>
              <a:spcBef>
                <a:spcPts val="0"/>
              </a:spcBef>
              <a:spcAft>
                <a:spcPts val="0"/>
              </a:spcAft>
              <a:buFont typeface="+mj-lt"/>
              <a:buAutoNum type="alphaLcParenR"/>
            </a:pPr>
            <a:r>
              <a:rPr lang="en-US" dirty="0">
                <a:ea typeface="Times New Roman"/>
                <a:cs typeface="Times New Roman"/>
              </a:rPr>
              <a:t>The value of the Traditionalist Generation’s work ethic</a:t>
            </a:r>
          </a:p>
          <a:p>
            <a:pPr marL="684213" lvl="0">
              <a:lnSpc>
                <a:spcPct val="115000"/>
              </a:lnSpc>
              <a:spcBef>
                <a:spcPts val="0"/>
              </a:spcBef>
              <a:spcAft>
                <a:spcPts val="0"/>
              </a:spcAft>
              <a:buFont typeface="+mj-lt"/>
              <a:buAutoNum type="alphaLcParenR"/>
            </a:pPr>
            <a:r>
              <a:rPr lang="en-US" dirty="0">
                <a:ea typeface="Times New Roman"/>
                <a:cs typeface="Times New Roman"/>
              </a:rPr>
              <a:t>The value of conflict in the workplace</a:t>
            </a:r>
          </a:p>
          <a:p>
            <a:pPr marL="684213" lvl="0">
              <a:lnSpc>
                <a:spcPct val="115000"/>
              </a:lnSpc>
              <a:spcBef>
                <a:spcPts val="0"/>
              </a:spcBef>
              <a:spcAft>
                <a:spcPts val="0"/>
              </a:spcAft>
              <a:buFont typeface="+mj-lt"/>
              <a:buAutoNum type="alphaLcParenR"/>
            </a:pPr>
            <a:r>
              <a:rPr lang="en-US" dirty="0">
                <a:ea typeface="Times New Roman"/>
                <a:cs typeface="Times New Roman"/>
              </a:rPr>
              <a:t>The value of each particular generation</a:t>
            </a:r>
          </a:p>
          <a:p>
            <a:pPr marL="684213" lvl="0">
              <a:lnSpc>
                <a:spcPct val="115000"/>
              </a:lnSpc>
              <a:spcBef>
                <a:spcPts val="0"/>
              </a:spcBef>
              <a:spcAft>
                <a:spcPts val="1200"/>
              </a:spcAft>
              <a:buFont typeface="+mj-lt"/>
              <a:buAutoNum type="alphaLcParenR"/>
            </a:pPr>
            <a:r>
              <a:rPr lang="en-US" dirty="0">
                <a:ea typeface="Times New Roman"/>
                <a:cs typeface="Times New Roman"/>
              </a:rPr>
              <a:t>The importance of competition when it comes to different generations working together</a:t>
            </a:r>
          </a:p>
          <a:p>
            <a:endParaRPr lang="en-US" dirty="0"/>
          </a:p>
        </p:txBody>
      </p:sp>
    </p:spTree>
    <p:extLst>
      <p:ext uri="{BB962C8B-B14F-4D97-AF65-F5344CB8AC3E}">
        <p14:creationId xmlns:p14="http://schemas.microsoft.com/office/powerpoint/2010/main" val="1639396667"/>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1313" lvl="0" indent="-341313">
              <a:lnSpc>
                <a:spcPct val="115000"/>
              </a:lnSpc>
              <a:spcBef>
                <a:spcPts val="0"/>
              </a:spcBef>
              <a:spcAft>
                <a:spcPts val="1000"/>
              </a:spcAft>
              <a:buFont typeface="+mj-lt"/>
              <a:buAutoNum type="arabicParenR" startAt="3"/>
            </a:pPr>
            <a:r>
              <a:rPr lang="en-US" dirty="0">
                <a:ea typeface="Calibri"/>
                <a:cs typeface="Times New Roman"/>
              </a:rPr>
              <a:t>In what way can the older generation help the younger generation?</a:t>
            </a:r>
            <a:endParaRPr lang="en-US" dirty="0">
              <a:ea typeface="Times New Roman"/>
              <a:cs typeface="Times New Roman"/>
            </a:endParaRPr>
          </a:p>
          <a:p>
            <a:pPr marL="682625" lvl="0" indent="-341313">
              <a:lnSpc>
                <a:spcPct val="115000"/>
              </a:lnSpc>
              <a:spcBef>
                <a:spcPts val="0"/>
              </a:spcBef>
              <a:spcAft>
                <a:spcPts val="0"/>
              </a:spcAft>
              <a:buFont typeface="+mj-lt"/>
              <a:buAutoNum type="alphaLcParenR"/>
            </a:pPr>
            <a:r>
              <a:rPr lang="en-US" dirty="0">
                <a:solidFill>
                  <a:srgbClr val="000000"/>
                </a:solidFill>
                <a:ea typeface="Times New Roman"/>
                <a:cs typeface="Times New Roman"/>
              </a:rPr>
              <a:t>Becoming more hardworking</a:t>
            </a:r>
          </a:p>
          <a:p>
            <a:pPr marL="682625" lvl="0" indent="-341313">
              <a:lnSpc>
                <a:spcPct val="115000"/>
              </a:lnSpc>
              <a:spcBef>
                <a:spcPts val="0"/>
              </a:spcBef>
              <a:spcAft>
                <a:spcPts val="0"/>
              </a:spcAft>
              <a:buFont typeface="+mj-lt"/>
              <a:buAutoNum type="alphaLcParenR"/>
            </a:pPr>
            <a:r>
              <a:rPr lang="en-US" dirty="0">
                <a:solidFill>
                  <a:srgbClr val="000000"/>
                </a:solidFill>
                <a:ea typeface="Times New Roman"/>
                <a:cs typeface="Times New Roman"/>
              </a:rPr>
              <a:t>Teaching how to live through “tough times”</a:t>
            </a:r>
          </a:p>
          <a:p>
            <a:pPr marL="682625" lvl="0" indent="-341313">
              <a:lnSpc>
                <a:spcPct val="115000"/>
              </a:lnSpc>
              <a:spcBef>
                <a:spcPts val="0"/>
              </a:spcBef>
              <a:spcAft>
                <a:spcPts val="0"/>
              </a:spcAft>
              <a:buFont typeface="+mj-lt"/>
              <a:buAutoNum type="alphaLcParenR"/>
            </a:pPr>
            <a:r>
              <a:rPr lang="en-US" dirty="0">
                <a:ea typeface="Times New Roman"/>
                <a:cs typeface="Times New Roman"/>
              </a:rPr>
              <a:t>Refining their social skills</a:t>
            </a:r>
          </a:p>
          <a:p>
            <a:pPr marL="682625" lvl="0" indent="-341313">
              <a:lnSpc>
                <a:spcPct val="115000"/>
              </a:lnSpc>
              <a:spcBef>
                <a:spcPts val="0"/>
              </a:spcBef>
              <a:spcAft>
                <a:spcPts val="1200"/>
              </a:spcAft>
              <a:buFont typeface="+mj-lt"/>
              <a:buAutoNum type="alphaLcParenR"/>
            </a:pPr>
            <a:r>
              <a:rPr lang="en-US" dirty="0">
                <a:ea typeface="Times New Roman"/>
                <a:cs typeface="Times New Roman"/>
              </a:rPr>
              <a:t>Managing their time more efficiently</a:t>
            </a:r>
          </a:p>
          <a:p>
            <a:pPr marL="341313" lvl="0" indent="-341313">
              <a:lnSpc>
                <a:spcPct val="115000"/>
              </a:lnSpc>
              <a:spcBef>
                <a:spcPts val="0"/>
              </a:spcBef>
              <a:spcAft>
                <a:spcPts val="1000"/>
              </a:spcAft>
              <a:buFont typeface="+mj-lt"/>
              <a:buAutoNum type="arabicParenR" startAt="4"/>
            </a:pPr>
            <a:r>
              <a:rPr lang="en-US" dirty="0">
                <a:ea typeface="Times New Roman"/>
                <a:cs typeface="Times New Roman"/>
              </a:rPr>
              <a:t>How can the younger generation help the older generation?</a:t>
            </a:r>
          </a:p>
          <a:p>
            <a:pPr marL="682625" lvl="0" indent="-341313">
              <a:lnSpc>
                <a:spcPct val="115000"/>
              </a:lnSpc>
              <a:spcBef>
                <a:spcPts val="0"/>
              </a:spcBef>
              <a:spcAft>
                <a:spcPts val="0"/>
              </a:spcAft>
              <a:buFont typeface="+mj-lt"/>
              <a:buAutoNum type="alphaLcParenR"/>
            </a:pPr>
            <a:r>
              <a:rPr lang="en-US" dirty="0">
                <a:ea typeface="Times New Roman"/>
                <a:cs typeface="Times New Roman"/>
              </a:rPr>
              <a:t>By typing their emails for them</a:t>
            </a:r>
          </a:p>
          <a:p>
            <a:pPr marL="682625" lvl="0" indent="-341313">
              <a:lnSpc>
                <a:spcPct val="115000"/>
              </a:lnSpc>
              <a:spcBef>
                <a:spcPts val="0"/>
              </a:spcBef>
              <a:spcAft>
                <a:spcPts val="0"/>
              </a:spcAft>
              <a:buFont typeface="+mj-lt"/>
              <a:buAutoNum type="alphaLcParenR"/>
            </a:pPr>
            <a:r>
              <a:rPr lang="en-US" dirty="0">
                <a:ea typeface="Times New Roman"/>
                <a:cs typeface="Times New Roman"/>
              </a:rPr>
              <a:t>By teaching them to leverage the technology</a:t>
            </a:r>
          </a:p>
          <a:p>
            <a:pPr marL="682625" lvl="0" indent="-341313">
              <a:lnSpc>
                <a:spcPct val="115000"/>
              </a:lnSpc>
              <a:spcBef>
                <a:spcPts val="0"/>
              </a:spcBef>
              <a:spcAft>
                <a:spcPts val="0"/>
              </a:spcAft>
              <a:buFont typeface="+mj-lt"/>
              <a:buAutoNum type="alphaLcParenR"/>
            </a:pPr>
            <a:r>
              <a:rPr lang="en-US" dirty="0">
                <a:ea typeface="Times New Roman"/>
                <a:cs typeface="Times New Roman"/>
              </a:rPr>
              <a:t>By keeping to the “older ways” </a:t>
            </a:r>
            <a:r>
              <a:rPr lang="en-US" dirty="0">
                <a:solidFill>
                  <a:srgbClr val="000000"/>
                </a:solidFill>
                <a:ea typeface="Times New Roman"/>
                <a:cs typeface="Times New Roman"/>
              </a:rPr>
              <a:t>to avoid conflict</a:t>
            </a:r>
          </a:p>
          <a:p>
            <a:pPr marL="682625" lvl="0" indent="-341313">
              <a:lnSpc>
                <a:spcPct val="115000"/>
              </a:lnSpc>
              <a:spcBef>
                <a:spcPts val="0"/>
              </a:spcBef>
              <a:spcAft>
                <a:spcPts val="1200"/>
              </a:spcAft>
              <a:buFont typeface="+mj-lt"/>
              <a:buAutoNum type="alphaLcParenR"/>
            </a:pPr>
            <a:r>
              <a:rPr lang="en-US" dirty="0">
                <a:solidFill>
                  <a:srgbClr val="000000"/>
                </a:solidFill>
                <a:ea typeface="Times New Roman"/>
                <a:cs typeface="Times New Roman"/>
              </a:rPr>
              <a:t>By deferring to their decision in work matters</a:t>
            </a:r>
            <a:endParaRPr lang="en-US" dirty="0"/>
          </a:p>
        </p:txBody>
      </p:sp>
    </p:spTree>
    <p:extLst>
      <p:ext uri="{BB962C8B-B14F-4D97-AF65-F5344CB8AC3E}">
        <p14:creationId xmlns:p14="http://schemas.microsoft.com/office/powerpoint/2010/main" val="1716468265"/>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1313" lvl="0" indent="-341313">
              <a:lnSpc>
                <a:spcPct val="115000"/>
              </a:lnSpc>
              <a:spcBef>
                <a:spcPts val="0"/>
              </a:spcBef>
              <a:spcAft>
                <a:spcPts val="1000"/>
              </a:spcAft>
              <a:buFont typeface="+mj-lt"/>
              <a:buAutoNum type="arabicParenR" startAt="5"/>
            </a:pPr>
            <a:r>
              <a:rPr lang="en-US" dirty="0">
                <a:ea typeface="Times New Roman"/>
                <a:cs typeface="Times New Roman"/>
              </a:rPr>
              <a:t>How can a learning environment be created at work?</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Mandating only the use of electronic communication</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ea typeface="Calibri"/>
                <a:cs typeface="Calibri"/>
              </a:rPr>
              <a:t>Weekly meetings that are lecture-style</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Tie learning into a team-building goal</a:t>
            </a:r>
          </a:p>
          <a:p>
            <a:pPr marL="684213" lvl="0">
              <a:lnSpc>
                <a:spcPct val="115000"/>
              </a:lnSpc>
              <a:spcBef>
                <a:spcPts val="0"/>
              </a:spcBef>
              <a:spcAft>
                <a:spcPts val="1200"/>
              </a:spcAft>
              <a:buFont typeface="+mj-lt"/>
              <a:buAutoNum type="alphaLcParenR"/>
            </a:pPr>
            <a:r>
              <a:rPr lang="en-US" dirty="0">
                <a:ea typeface="Calibri"/>
                <a:cs typeface="Calibri"/>
              </a:rPr>
              <a:t>Both a and b</a:t>
            </a:r>
            <a:endParaRPr lang="en-US" dirty="0">
              <a:ea typeface="Times New Roman"/>
              <a:cs typeface="Times New Roman"/>
            </a:endParaRPr>
          </a:p>
          <a:p>
            <a:pPr marL="0" marR="0">
              <a:lnSpc>
                <a:spcPct val="115000"/>
              </a:lnSpc>
              <a:spcBef>
                <a:spcPts val="0"/>
              </a:spcBef>
              <a:spcAft>
                <a:spcPts val="0"/>
              </a:spcAft>
            </a:pPr>
            <a:r>
              <a:rPr lang="en-US" dirty="0">
                <a:ea typeface="Times New Roman"/>
                <a:cs typeface="Times New Roman"/>
              </a:rPr>
              <a:t> </a:t>
            </a:r>
          </a:p>
          <a:p>
            <a:pPr marL="401638" lvl="0" indent="-401638">
              <a:lnSpc>
                <a:spcPct val="115000"/>
              </a:lnSpc>
              <a:spcBef>
                <a:spcPts val="0"/>
              </a:spcBef>
              <a:spcAft>
                <a:spcPts val="1000"/>
              </a:spcAft>
              <a:buFont typeface="+mj-lt"/>
              <a:buAutoNum type="arabicParenR" startAt="6"/>
            </a:pPr>
            <a:r>
              <a:rPr lang="en-US" dirty="0">
                <a:ea typeface="Times New Roman"/>
                <a:cs typeface="Times New Roman"/>
              </a:rPr>
              <a:t>What does FIT stand for?</a:t>
            </a:r>
          </a:p>
          <a:p>
            <a:pPr marL="684213" lvl="0">
              <a:lnSpc>
                <a:spcPct val="115000"/>
              </a:lnSpc>
              <a:spcBef>
                <a:spcPts val="0"/>
              </a:spcBef>
              <a:spcAft>
                <a:spcPts val="0"/>
              </a:spcAft>
              <a:buFont typeface="+mj-lt"/>
              <a:buAutoNum type="alphaLcParenR"/>
            </a:pPr>
            <a:r>
              <a:rPr lang="en-US" dirty="0">
                <a:ea typeface="Times New Roman"/>
                <a:cs typeface="Times New Roman"/>
              </a:rPr>
              <a:t>Frequent, Informal, Team-Building</a:t>
            </a:r>
          </a:p>
          <a:p>
            <a:pPr marL="684213" lvl="0">
              <a:lnSpc>
                <a:spcPct val="115000"/>
              </a:lnSpc>
              <a:spcBef>
                <a:spcPts val="0"/>
              </a:spcBef>
              <a:spcAft>
                <a:spcPts val="0"/>
              </a:spcAft>
              <a:buFont typeface="+mj-lt"/>
              <a:buAutoNum type="alphaLcParenR"/>
            </a:pPr>
            <a:r>
              <a:rPr lang="en-US" dirty="0">
                <a:ea typeface="Times New Roman"/>
                <a:cs typeface="Times New Roman"/>
              </a:rPr>
              <a:t>Formal, Information, Team-Building</a:t>
            </a:r>
          </a:p>
          <a:p>
            <a:pPr marL="684213" lvl="0">
              <a:lnSpc>
                <a:spcPct val="115000"/>
              </a:lnSpc>
              <a:spcBef>
                <a:spcPts val="0"/>
              </a:spcBef>
              <a:spcAft>
                <a:spcPts val="0"/>
              </a:spcAft>
              <a:buFont typeface="+mj-lt"/>
              <a:buAutoNum type="alphaLcParenR"/>
            </a:pPr>
            <a:r>
              <a:rPr lang="en-US" dirty="0">
                <a:ea typeface="Times New Roman"/>
                <a:cs typeface="Times New Roman"/>
              </a:rPr>
              <a:t>Frequent, Informal, Together</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Formal, Information, Together</a:t>
            </a:r>
          </a:p>
          <a:p>
            <a:endParaRPr lang="en-US" dirty="0"/>
          </a:p>
        </p:txBody>
      </p:sp>
    </p:spTree>
    <p:extLst>
      <p:ext uri="{BB962C8B-B14F-4D97-AF65-F5344CB8AC3E}">
        <p14:creationId xmlns:p14="http://schemas.microsoft.com/office/powerpoint/2010/main" val="2035762424"/>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7"/>
            </a:pPr>
            <a:r>
              <a:rPr lang="en-US" dirty="0">
                <a:ea typeface="Times New Roman"/>
                <a:cs typeface="Times New Roman"/>
              </a:rPr>
              <a:t>Which statement is not true about informal meetings?</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Informal meetings cause </a:t>
            </a:r>
            <a:r>
              <a:rPr lang="en-US" dirty="0">
                <a:solidFill>
                  <a:srgbClr val="000000"/>
                </a:solidFill>
                <a:ea typeface="Calibri"/>
                <a:cs typeface="Calibri"/>
              </a:rPr>
              <a:t>everyone puts down his or her guard</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A way to make meetings less formal is to use an icebreaker </a:t>
            </a:r>
            <a:r>
              <a:rPr lang="en-US" dirty="0">
                <a:ea typeface="Calibri"/>
                <a:cs typeface="Calibri"/>
              </a:rPr>
              <a:t>activity or energize</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Informal meetings cause very little interaction</a:t>
            </a:r>
          </a:p>
          <a:p>
            <a:pPr marL="684213" lvl="0">
              <a:lnSpc>
                <a:spcPct val="115000"/>
              </a:lnSpc>
              <a:spcBef>
                <a:spcPts val="0"/>
              </a:spcBef>
              <a:spcAft>
                <a:spcPts val="1200"/>
              </a:spcAft>
              <a:buFont typeface="+mj-lt"/>
              <a:buAutoNum type="alphaLcParenR"/>
            </a:pPr>
            <a:r>
              <a:rPr lang="en-US" dirty="0">
                <a:ea typeface="Calibri"/>
                <a:cs typeface="Calibri"/>
              </a:rPr>
              <a:t>Making your meeting informal will allow your employees to share and learn</a:t>
            </a:r>
            <a:endParaRPr lang="en-US" dirty="0">
              <a:ea typeface="Times New Roman"/>
              <a:cs typeface="Times New Roman"/>
            </a:endParaRPr>
          </a:p>
          <a:p>
            <a:pPr marL="341313" lvl="0" indent="-341313">
              <a:lnSpc>
                <a:spcPct val="115000"/>
              </a:lnSpc>
              <a:spcBef>
                <a:spcPts val="0"/>
              </a:spcBef>
              <a:spcAft>
                <a:spcPts val="1000"/>
              </a:spcAft>
              <a:buFont typeface="+mj-lt"/>
              <a:buAutoNum type="arabicParenR" startAt="8"/>
            </a:pPr>
            <a:r>
              <a:rPr lang="en-US" dirty="0">
                <a:ea typeface="Times New Roman"/>
                <a:cs typeface="Times New Roman"/>
              </a:rPr>
              <a:t>What would send the wrong message to your team?</a:t>
            </a:r>
          </a:p>
          <a:p>
            <a:pPr marL="684213" lvl="0">
              <a:lnSpc>
                <a:spcPct val="115000"/>
              </a:lnSpc>
              <a:spcBef>
                <a:spcPts val="0"/>
              </a:spcBef>
              <a:spcAft>
                <a:spcPts val="0"/>
              </a:spcAft>
              <a:buFont typeface="+mj-lt"/>
              <a:buAutoNum type="alphaLcParenR"/>
            </a:pPr>
            <a:r>
              <a:rPr lang="en-US" dirty="0">
                <a:ea typeface="Calibri"/>
                <a:cs typeface="Calibri"/>
              </a:rPr>
              <a:t>Dismissing the unfamiliar</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Holding mini-trainings to encourage </a:t>
            </a:r>
            <a:r>
              <a:rPr lang="en-US" dirty="0">
                <a:solidFill>
                  <a:srgbClr val="000000"/>
                </a:solidFill>
                <a:ea typeface="Times New Roman"/>
                <a:cs typeface="Times New Roman"/>
              </a:rPr>
              <a:t>a learning environment</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Addressing conflict when it arises in the workplace</a:t>
            </a:r>
          </a:p>
          <a:p>
            <a:pPr marL="684213" lvl="0">
              <a:lnSpc>
                <a:spcPct val="115000"/>
              </a:lnSpc>
              <a:spcBef>
                <a:spcPts val="0"/>
              </a:spcBef>
              <a:spcAft>
                <a:spcPts val="1200"/>
              </a:spcAft>
              <a:buFont typeface="+mj-lt"/>
              <a:buAutoNum type="alphaLcParenR"/>
            </a:pPr>
            <a:r>
              <a:rPr lang="en-US" dirty="0">
                <a:solidFill>
                  <a:srgbClr val="000000"/>
                </a:solidFill>
                <a:ea typeface="Calibri"/>
                <a:cs typeface="Calibri"/>
              </a:rPr>
              <a:t>Embracing the benefits of technology</a:t>
            </a:r>
            <a:endParaRPr lang="en-US" dirty="0">
              <a:solidFill>
                <a:srgbClr val="000000"/>
              </a:solidFill>
              <a:ea typeface="Times New Roman"/>
              <a:cs typeface="Times New Roman"/>
            </a:endParaRPr>
          </a:p>
          <a:p>
            <a:endParaRPr lang="en-US" dirty="0"/>
          </a:p>
        </p:txBody>
      </p:sp>
    </p:spTree>
    <p:extLst>
      <p:ext uri="{BB962C8B-B14F-4D97-AF65-F5344CB8AC3E}">
        <p14:creationId xmlns:p14="http://schemas.microsoft.com/office/powerpoint/2010/main" val="4621123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46DD729B-3B4A-4C56-ADF5-99D91839237C}"/>
              </a:ext>
            </a:extLst>
          </p:cNvPr>
          <p:cNvSpPr>
            <a:spLocks noGrp="1"/>
          </p:cNvSpPr>
          <p:nvPr>
            <p:ph sz="quarter" idx="11"/>
          </p:nvPr>
        </p:nvSpPr>
        <p:spPr/>
        <p:txBody>
          <a:bodyPr/>
          <a:lstStyle/>
          <a:p>
            <a:endParaRPr lang="en-US"/>
          </a:p>
        </p:txBody>
      </p:sp>
      <p:sp>
        <p:nvSpPr>
          <p:cNvPr id="9218" name="Title 4"/>
          <p:cNvSpPr>
            <a:spLocks noGrp="1"/>
          </p:cNvSpPr>
          <p:nvPr>
            <p:ph type="title"/>
          </p:nvPr>
        </p:nvSpPr>
        <p:spPr/>
        <p:txBody>
          <a:bodyPr>
            <a:noAutofit/>
          </a:bodyPr>
          <a:lstStyle/>
          <a:p>
            <a:pPr>
              <a:defRPr/>
            </a:pPr>
            <a:r>
              <a:rPr lang="en-US" dirty="0"/>
              <a:t>What Generations Exist In The Workplace</a:t>
            </a:r>
          </a:p>
        </p:txBody>
      </p:sp>
      <p:grpSp>
        <p:nvGrpSpPr>
          <p:cNvPr id="2" name="Group 1">
            <a:extLst>
              <a:ext uri="{FF2B5EF4-FFF2-40B4-BE49-F238E27FC236}">
                <a16:creationId xmlns:a16="http://schemas.microsoft.com/office/drawing/2014/main" id="{9E40EA3D-6B9B-4448-918B-EB558AEFB494}"/>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D1DBEDD4-7D88-49BA-B0CF-E09BB613D6EB}"/>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en-US" sz="4600" kern="1200" dirty="0"/>
                <a:t>Traditionalist</a:t>
              </a:r>
            </a:p>
          </p:txBody>
        </p:sp>
        <p:sp>
          <p:nvSpPr>
            <p:cNvPr id="5" name="Freeform: Shape 4">
              <a:extLst>
                <a:ext uri="{FF2B5EF4-FFF2-40B4-BE49-F238E27FC236}">
                  <a16:creationId xmlns:a16="http://schemas.microsoft.com/office/drawing/2014/main" id="{DDF863C4-308C-4D73-81AF-082EE259626D}"/>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en-US" sz="4600" kern="1200" dirty="0"/>
                <a:t>Baby Boomers</a:t>
              </a:r>
            </a:p>
          </p:txBody>
        </p:sp>
        <p:sp>
          <p:nvSpPr>
            <p:cNvPr id="6" name="Freeform: Shape 5">
              <a:extLst>
                <a:ext uri="{FF2B5EF4-FFF2-40B4-BE49-F238E27FC236}">
                  <a16:creationId xmlns:a16="http://schemas.microsoft.com/office/drawing/2014/main" id="{2740B5F6-62A8-4935-8A68-D7551A836C9E}"/>
                </a:ext>
              </a:extLst>
            </p:cNvPr>
            <p:cNvSpPr/>
            <p:nvPr/>
          </p:nvSpPr>
          <p:spPr>
            <a:xfrm>
              <a:off x="918105"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en-US" sz="4600" kern="1200" dirty="0"/>
                <a:t>Generation X</a:t>
              </a:r>
            </a:p>
          </p:txBody>
        </p:sp>
        <p:sp>
          <p:nvSpPr>
            <p:cNvPr id="7" name="Freeform: Shape 6">
              <a:extLst>
                <a:ext uri="{FF2B5EF4-FFF2-40B4-BE49-F238E27FC236}">
                  <a16:creationId xmlns:a16="http://schemas.microsoft.com/office/drawing/2014/main" id="{4B46D2EB-BB97-4604-9BAD-D467266158FF}"/>
                </a:ext>
              </a:extLst>
            </p:cNvPr>
            <p:cNvSpPr/>
            <p:nvPr/>
          </p:nvSpPr>
          <p:spPr>
            <a:xfrm>
              <a:off x="4745994"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en-US" sz="4600" kern="1200" dirty="0"/>
                <a:t>Generation Y</a:t>
              </a:r>
            </a:p>
          </p:txBody>
        </p:sp>
      </p:gr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1313" lvl="0" indent="-341313">
              <a:lnSpc>
                <a:spcPct val="115000"/>
              </a:lnSpc>
              <a:spcBef>
                <a:spcPts val="0"/>
              </a:spcBef>
              <a:spcAft>
                <a:spcPts val="1000"/>
              </a:spcAft>
              <a:buFont typeface="+mj-lt"/>
              <a:buAutoNum type="arabicParenR" startAt="9"/>
            </a:pPr>
            <a:r>
              <a:rPr lang="en-US" dirty="0">
                <a:ea typeface="Times New Roman"/>
                <a:cs typeface="Times New Roman"/>
              </a:rPr>
              <a:t>What does the “A” in LEAD stand for?</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Act boldly</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Appoint a leader</a:t>
            </a:r>
          </a:p>
          <a:p>
            <a:pPr marL="684213" lvl="0">
              <a:lnSpc>
                <a:spcPct val="115000"/>
              </a:lnSpc>
              <a:spcBef>
                <a:spcPts val="0"/>
              </a:spcBef>
              <a:spcAft>
                <a:spcPts val="0"/>
              </a:spcAft>
              <a:buFont typeface="+mj-lt"/>
              <a:buAutoNum type="alphaLcParenR"/>
            </a:pPr>
            <a:r>
              <a:rPr lang="en-US" dirty="0">
                <a:ea typeface="Times New Roman"/>
                <a:cs typeface="Times New Roman"/>
              </a:rPr>
              <a:t>Address it immediately</a:t>
            </a:r>
          </a:p>
          <a:p>
            <a:pPr marL="684213" lvl="0">
              <a:lnSpc>
                <a:spcPct val="115000"/>
              </a:lnSpc>
              <a:spcBef>
                <a:spcPts val="0"/>
              </a:spcBef>
              <a:spcAft>
                <a:spcPts val="1200"/>
              </a:spcAft>
              <a:buFont typeface="+mj-lt"/>
              <a:buAutoNum type="alphaLcParenR"/>
            </a:pPr>
            <a:r>
              <a:rPr lang="en-US" dirty="0">
                <a:ea typeface="Calibri"/>
                <a:cs typeface="Calibri"/>
              </a:rPr>
              <a:t>Acquire more knowledge on the topic</a:t>
            </a:r>
            <a:endParaRPr lang="en-US" dirty="0">
              <a:ea typeface="Times New Roman"/>
              <a:cs typeface="Times New Roman"/>
            </a:endParaRPr>
          </a:p>
          <a:p>
            <a:pPr marL="341313" lvl="0" indent="-341313">
              <a:lnSpc>
                <a:spcPct val="115000"/>
              </a:lnSpc>
              <a:spcBef>
                <a:spcPts val="0"/>
              </a:spcBef>
              <a:spcAft>
                <a:spcPts val="1000"/>
              </a:spcAft>
              <a:buFont typeface="+mj-lt"/>
              <a:buAutoNum type="arabicParenR" startAt="10"/>
            </a:pPr>
            <a:r>
              <a:rPr lang="en-US" dirty="0">
                <a:ea typeface="Calibri"/>
                <a:cs typeface="Times New Roman"/>
              </a:rPr>
              <a:t>If you want to have your employees embrace the unfamiliar, what must you do?</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L</a:t>
            </a:r>
            <a:r>
              <a:rPr lang="en-US" dirty="0">
                <a:ea typeface="Calibri"/>
                <a:cs typeface="Calibri"/>
              </a:rPr>
              <a:t>ead the way with your own actions and behaviors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Calibri"/>
                <a:cs typeface="Calibri"/>
              </a:rPr>
              <a:t>Model the behavior you want others to adopt</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Keep to the traditional way of achieving your goals</a:t>
            </a:r>
          </a:p>
          <a:p>
            <a:pPr marL="684213" lvl="0">
              <a:lnSpc>
                <a:spcPct val="115000"/>
              </a:lnSpc>
              <a:spcBef>
                <a:spcPts val="0"/>
              </a:spcBef>
              <a:spcAft>
                <a:spcPts val="1200"/>
              </a:spcAft>
              <a:buFont typeface="+mj-lt"/>
              <a:buAutoNum type="alphaLcParenR"/>
            </a:pPr>
            <a:r>
              <a:rPr lang="en-US" dirty="0">
                <a:ea typeface="Calibri"/>
                <a:cs typeface="Calibri"/>
              </a:rPr>
              <a:t>Both a and b</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997782824"/>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a:pPr>
            <a:r>
              <a:rPr lang="en-US" dirty="0">
                <a:ea typeface="Calibri"/>
                <a:cs typeface="Times New Roman"/>
              </a:rPr>
              <a:t>What does each generation bring to the workplace?</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An individualist philosophy</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Conflict that can turn into a hot zone</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Social networks and electronic communication</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FF0000"/>
                </a:solidFill>
                <a:ea typeface="Times New Roman"/>
                <a:cs typeface="Times New Roman"/>
              </a:rPr>
              <a:t>Unique traits that complement the other generations</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2"/>
            </a:pPr>
            <a:r>
              <a:rPr lang="en-US" dirty="0">
                <a:ea typeface="Times New Roman"/>
                <a:cs typeface="Times New Roman"/>
              </a:rPr>
              <a:t>What should you avoid discounting?</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 value of the Traditionalist Generation’s work ethic</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 value of conflict in the workplace</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 value of each particular generation</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The importance of competition when it comes to different generations working together</a:t>
            </a:r>
          </a:p>
          <a:p>
            <a:endParaRPr lang="en-US" dirty="0"/>
          </a:p>
        </p:txBody>
      </p:sp>
    </p:spTree>
    <p:extLst>
      <p:ext uri="{BB962C8B-B14F-4D97-AF65-F5344CB8AC3E}">
        <p14:creationId xmlns:p14="http://schemas.microsoft.com/office/powerpoint/2010/main" val="378984885"/>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1313" lvl="0" indent="-341313">
              <a:lnSpc>
                <a:spcPct val="115000"/>
              </a:lnSpc>
              <a:spcBef>
                <a:spcPts val="0"/>
              </a:spcBef>
              <a:spcAft>
                <a:spcPts val="1000"/>
              </a:spcAft>
              <a:buFont typeface="+mj-lt"/>
              <a:buAutoNum type="arabicParenR" startAt="3"/>
            </a:pPr>
            <a:r>
              <a:rPr lang="en-US" dirty="0">
                <a:ea typeface="Calibri"/>
                <a:cs typeface="Times New Roman"/>
              </a:rPr>
              <a:t>In what way can the older generation help the younger generation?</a:t>
            </a:r>
            <a:endParaRPr lang="en-US" dirty="0">
              <a:ea typeface="Times New Roman"/>
              <a:cs typeface="Times New Roman"/>
            </a:endParaRPr>
          </a:p>
          <a:p>
            <a:pPr marL="682625" lvl="0" indent="-341313">
              <a:lnSpc>
                <a:spcPct val="115000"/>
              </a:lnSpc>
              <a:spcBef>
                <a:spcPts val="0"/>
              </a:spcBef>
              <a:spcAft>
                <a:spcPts val="0"/>
              </a:spcAft>
              <a:buFont typeface="+mj-lt"/>
              <a:buAutoNum type="alphaLcParenR"/>
            </a:pPr>
            <a:r>
              <a:rPr lang="en-US" dirty="0">
                <a:solidFill>
                  <a:srgbClr val="000000"/>
                </a:solidFill>
                <a:ea typeface="Times New Roman"/>
                <a:cs typeface="Times New Roman"/>
              </a:rPr>
              <a:t>Becoming more hardworking</a:t>
            </a:r>
          </a:p>
          <a:p>
            <a:pPr marL="682625" lvl="0" indent="-341313">
              <a:lnSpc>
                <a:spcPct val="115000"/>
              </a:lnSpc>
              <a:spcBef>
                <a:spcPts val="0"/>
              </a:spcBef>
              <a:spcAft>
                <a:spcPts val="0"/>
              </a:spcAft>
              <a:buFont typeface="+mj-lt"/>
              <a:buAutoNum type="alphaLcParenR"/>
            </a:pPr>
            <a:r>
              <a:rPr lang="en-US" dirty="0">
                <a:solidFill>
                  <a:srgbClr val="000000"/>
                </a:solidFill>
                <a:ea typeface="Times New Roman"/>
                <a:cs typeface="Times New Roman"/>
              </a:rPr>
              <a:t>Teaching how to live through “tough times”</a:t>
            </a:r>
          </a:p>
          <a:p>
            <a:pPr marL="682625" lvl="0" indent="-341313">
              <a:lnSpc>
                <a:spcPct val="115000"/>
              </a:lnSpc>
              <a:spcBef>
                <a:spcPts val="0"/>
              </a:spcBef>
              <a:spcAft>
                <a:spcPts val="0"/>
              </a:spcAft>
              <a:buFont typeface="+mj-lt"/>
              <a:buAutoNum type="alphaLcParenR"/>
            </a:pPr>
            <a:r>
              <a:rPr lang="en-US" dirty="0">
                <a:solidFill>
                  <a:srgbClr val="FF0000"/>
                </a:solidFill>
                <a:ea typeface="Times New Roman"/>
                <a:cs typeface="Times New Roman"/>
              </a:rPr>
              <a:t>Refining their social skills</a:t>
            </a:r>
            <a:endParaRPr lang="en-US" dirty="0">
              <a:solidFill>
                <a:srgbClr val="000000"/>
              </a:solidFill>
              <a:ea typeface="Times New Roman"/>
              <a:cs typeface="Times New Roman"/>
            </a:endParaRPr>
          </a:p>
          <a:p>
            <a:pPr marL="682625" lvl="0" indent="-341313">
              <a:lnSpc>
                <a:spcPct val="115000"/>
              </a:lnSpc>
              <a:spcBef>
                <a:spcPts val="0"/>
              </a:spcBef>
              <a:spcAft>
                <a:spcPts val="1200"/>
              </a:spcAft>
              <a:buFont typeface="+mj-lt"/>
              <a:buAutoNum type="alphaLcParenR"/>
            </a:pPr>
            <a:r>
              <a:rPr lang="en-US" dirty="0">
                <a:solidFill>
                  <a:srgbClr val="000000"/>
                </a:solidFill>
                <a:ea typeface="Times New Roman"/>
                <a:cs typeface="Times New Roman"/>
              </a:rPr>
              <a:t>Managing their time more efficiently</a:t>
            </a:r>
          </a:p>
          <a:p>
            <a:pPr marL="341313" lvl="0" indent="-341313">
              <a:lnSpc>
                <a:spcPct val="115000"/>
              </a:lnSpc>
              <a:spcBef>
                <a:spcPts val="0"/>
              </a:spcBef>
              <a:spcAft>
                <a:spcPts val="1000"/>
              </a:spcAft>
              <a:buFont typeface="+mj-lt"/>
              <a:buAutoNum type="arabicParenR" startAt="4"/>
            </a:pPr>
            <a:r>
              <a:rPr lang="en-US" dirty="0">
                <a:ea typeface="Times New Roman"/>
                <a:cs typeface="Times New Roman"/>
              </a:rPr>
              <a:t>How can the younger generation help the older generation?</a:t>
            </a:r>
          </a:p>
          <a:p>
            <a:pPr marL="682625" lvl="0" indent="-341313">
              <a:lnSpc>
                <a:spcPct val="115000"/>
              </a:lnSpc>
              <a:spcBef>
                <a:spcPts val="0"/>
              </a:spcBef>
              <a:spcAft>
                <a:spcPts val="0"/>
              </a:spcAft>
              <a:buFont typeface="+mj-lt"/>
              <a:buAutoNum type="alphaLcParenR"/>
            </a:pPr>
            <a:r>
              <a:rPr lang="en-US" dirty="0">
                <a:solidFill>
                  <a:srgbClr val="000000"/>
                </a:solidFill>
                <a:ea typeface="Times New Roman"/>
                <a:cs typeface="Times New Roman"/>
              </a:rPr>
              <a:t>By typing their emails for them</a:t>
            </a:r>
          </a:p>
          <a:p>
            <a:pPr marL="682625" lvl="0" indent="-341313">
              <a:lnSpc>
                <a:spcPct val="115000"/>
              </a:lnSpc>
              <a:spcBef>
                <a:spcPts val="0"/>
              </a:spcBef>
              <a:spcAft>
                <a:spcPts val="0"/>
              </a:spcAft>
              <a:buFont typeface="+mj-lt"/>
              <a:buAutoNum type="alphaLcParenR"/>
            </a:pPr>
            <a:r>
              <a:rPr lang="en-US" dirty="0">
                <a:solidFill>
                  <a:srgbClr val="FF0000"/>
                </a:solidFill>
                <a:ea typeface="Times New Roman"/>
                <a:cs typeface="Times New Roman"/>
              </a:rPr>
              <a:t>By teaching them to leverage the technology</a:t>
            </a:r>
            <a:endParaRPr lang="en-US" dirty="0">
              <a:solidFill>
                <a:srgbClr val="000000"/>
              </a:solidFill>
              <a:ea typeface="Times New Roman"/>
              <a:cs typeface="Times New Roman"/>
            </a:endParaRPr>
          </a:p>
          <a:p>
            <a:pPr marL="682625" lvl="0" indent="-341313">
              <a:lnSpc>
                <a:spcPct val="115000"/>
              </a:lnSpc>
              <a:spcBef>
                <a:spcPts val="0"/>
              </a:spcBef>
              <a:spcAft>
                <a:spcPts val="0"/>
              </a:spcAft>
              <a:buFont typeface="+mj-lt"/>
              <a:buAutoNum type="alphaLcParenR"/>
            </a:pPr>
            <a:r>
              <a:rPr lang="en-US" dirty="0">
                <a:solidFill>
                  <a:srgbClr val="000000"/>
                </a:solidFill>
                <a:ea typeface="Times New Roman"/>
                <a:cs typeface="Times New Roman"/>
              </a:rPr>
              <a:t>By keeping to the “older ways” to avoid conflict</a:t>
            </a:r>
          </a:p>
          <a:p>
            <a:pPr marL="682625" lvl="0" indent="-341313">
              <a:lnSpc>
                <a:spcPct val="115000"/>
              </a:lnSpc>
              <a:spcBef>
                <a:spcPts val="0"/>
              </a:spcBef>
              <a:spcAft>
                <a:spcPts val="1200"/>
              </a:spcAft>
              <a:buFont typeface="+mj-lt"/>
              <a:buAutoNum type="alphaLcParenR"/>
            </a:pPr>
            <a:r>
              <a:rPr lang="en-US" dirty="0">
                <a:solidFill>
                  <a:srgbClr val="000000"/>
                </a:solidFill>
                <a:ea typeface="Times New Roman"/>
                <a:cs typeface="Times New Roman"/>
              </a:rPr>
              <a:t>By deferring to their decision in work matters</a:t>
            </a:r>
            <a:endParaRPr lang="en-US" dirty="0"/>
          </a:p>
        </p:txBody>
      </p:sp>
    </p:spTree>
    <p:extLst>
      <p:ext uri="{BB962C8B-B14F-4D97-AF65-F5344CB8AC3E}">
        <p14:creationId xmlns:p14="http://schemas.microsoft.com/office/powerpoint/2010/main" val="171027209"/>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1313" lvl="0" indent="-341313">
              <a:lnSpc>
                <a:spcPct val="115000"/>
              </a:lnSpc>
              <a:spcBef>
                <a:spcPts val="0"/>
              </a:spcBef>
              <a:spcAft>
                <a:spcPts val="1000"/>
              </a:spcAft>
              <a:buFont typeface="+mj-lt"/>
              <a:buAutoNum type="arabicParenR" startAt="5"/>
            </a:pPr>
            <a:r>
              <a:rPr lang="en-US" dirty="0">
                <a:ea typeface="Times New Roman"/>
                <a:cs typeface="Times New Roman"/>
              </a:rPr>
              <a:t>How can a learning environment be created at work?</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Mandating only the use of electronic communication</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Weekly meetings that are lecture-style</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Tie learning into a team-building goal</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Calibri"/>
                <a:cs typeface="Calibri"/>
              </a:rPr>
              <a:t>Both a and b</a:t>
            </a:r>
            <a:endParaRPr lang="en-US" dirty="0">
              <a:solidFill>
                <a:srgbClr val="000000"/>
              </a:solidFill>
              <a:ea typeface="Times New Roman"/>
              <a:cs typeface="Times New Roman"/>
            </a:endParaRPr>
          </a:p>
          <a:p>
            <a:pPr marL="0" marR="0">
              <a:lnSpc>
                <a:spcPct val="115000"/>
              </a:lnSpc>
              <a:spcBef>
                <a:spcPts val="0"/>
              </a:spcBef>
              <a:spcAft>
                <a:spcPts val="0"/>
              </a:spcAft>
            </a:pPr>
            <a:r>
              <a:rPr lang="en-US" dirty="0">
                <a:ea typeface="Times New Roman"/>
                <a:cs typeface="Times New Roman"/>
              </a:rPr>
              <a:t> </a:t>
            </a:r>
          </a:p>
          <a:p>
            <a:pPr marL="401638" lvl="0" indent="-401638">
              <a:lnSpc>
                <a:spcPct val="115000"/>
              </a:lnSpc>
              <a:spcBef>
                <a:spcPts val="0"/>
              </a:spcBef>
              <a:spcAft>
                <a:spcPts val="1000"/>
              </a:spcAft>
              <a:buFont typeface="+mj-lt"/>
              <a:buAutoNum type="arabicParenR" startAt="6"/>
            </a:pPr>
            <a:r>
              <a:rPr lang="en-US" dirty="0">
                <a:ea typeface="Times New Roman"/>
                <a:cs typeface="Times New Roman"/>
              </a:rPr>
              <a:t>What does FIT stand for?</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Frequent, Informal, Team-Building</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Formal, Information, Team-Building</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Frequent, Informal, Together</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Formal, Information, Together</a:t>
            </a:r>
          </a:p>
          <a:p>
            <a:endParaRPr lang="en-US" dirty="0"/>
          </a:p>
        </p:txBody>
      </p:sp>
    </p:spTree>
    <p:extLst>
      <p:ext uri="{BB962C8B-B14F-4D97-AF65-F5344CB8AC3E}">
        <p14:creationId xmlns:p14="http://schemas.microsoft.com/office/powerpoint/2010/main" val="1614522179"/>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7"/>
            </a:pPr>
            <a:r>
              <a:rPr lang="en-US" dirty="0">
                <a:ea typeface="Times New Roman"/>
                <a:cs typeface="Times New Roman"/>
              </a:rPr>
              <a:t>Which statement is not true about informal meetings?</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Informal meetings cause </a:t>
            </a:r>
            <a:r>
              <a:rPr lang="en-US" dirty="0">
                <a:solidFill>
                  <a:srgbClr val="000000"/>
                </a:solidFill>
                <a:ea typeface="Calibri"/>
                <a:cs typeface="Calibri"/>
              </a:rPr>
              <a:t>everyone puts down his or her guard</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A way to make meetings less formal is to use an icebreaker activity or energize</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Informal meetings cause very little interaction</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Calibri"/>
                <a:cs typeface="Calibri"/>
              </a:rPr>
              <a:t>Making your meeting informal will allow your employees to share and learn</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8"/>
            </a:pPr>
            <a:r>
              <a:rPr lang="en-US" dirty="0">
                <a:ea typeface="Times New Roman"/>
                <a:cs typeface="Times New Roman"/>
              </a:rPr>
              <a:t>What would send the wrong message to your team?</a:t>
            </a:r>
          </a:p>
          <a:p>
            <a:pPr marL="684213" lvl="0">
              <a:lnSpc>
                <a:spcPct val="115000"/>
              </a:lnSpc>
              <a:spcBef>
                <a:spcPts val="0"/>
              </a:spcBef>
              <a:spcAft>
                <a:spcPts val="0"/>
              </a:spcAft>
              <a:buFont typeface="+mj-lt"/>
              <a:buAutoNum type="alphaLcParenR"/>
            </a:pPr>
            <a:r>
              <a:rPr lang="en-US" dirty="0">
                <a:solidFill>
                  <a:srgbClr val="FF0000"/>
                </a:solidFill>
                <a:ea typeface="Calibri"/>
                <a:cs typeface="Calibri"/>
              </a:rPr>
              <a:t>Dismissing the unfamiliar</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Holding mini-trainings to encourage a learning environment</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Addressing conflict when it arises in the workplace</a:t>
            </a:r>
          </a:p>
          <a:p>
            <a:pPr marL="684213" lvl="0">
              <a:lnSpc>
                <a:spcPct val="115000"/>
              </a:lnSpc>
              <a:spcBef>
                <a:spcPts val="0"/>
              </a:spcBef>
              <a:spcAft>
                <a:spcPts val="1200"/>
              </a:spcAft>
              <a:buFont typeface="+mj-lt"/>
              <a:buAutoNum type="alphaLcParenR"/>
            </a:pPr>
            <a:r>
              <a:rPr lang="en-US" dirty="0">
                <a:solidFill>
                  <a:srgbClr val="000000"/>
                </a:solidFill>
                <a:ea typeface="Calibri"/>
                <a:cs typeface="Calibri"/>
              </a:rPr>
              <a:t>Embracing the benefits of technology</a:t>
            </a:r>
            <a:endParaRPr lang="en-US" dirty="0">
              <a:solidFill>
                <a:srgbClr val="000000"/>
              </a:solidFill>
              <a:ea typeface="Times New Roman"/>
              <a:cs typeface="Times New Roman"/>
            </a:endParaRPr>
          </a:p>
          <a:p>
            <a:endParaRPr lang="en-US" dirty="0"/>
          </a:p>
        </p:txBody>
      </p:sp>
    </p:spTree>
    <p:extLst>
      <p:ext uri="{BB962C8B-B14F-4D97-AF65-F5344CB8AC3E}">
        <p14:creationId xmlns:p14="http://schemas.microsoft.com/office/powerpoint/2010/main" val="817189838"/>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1313" lvl="0" indent="-341313">
              <a:lnSpc>
                <a:spcPct val="115000"/>
              </a:lnSpc>
              <a:spcBef>
                <a:spcPts val="0"/>
              </a:spcBef>
              <a:spcAft>
                <a:spcPts val="1000"/>
              </a:spcAft>
              <a:buFont typeface="+mj-lt"/>
              <a:buAutoNum type="arabicParenR" startAt="9"/>
            </a:pPr>
            <a:r>
              <a:rPr lang="en-US" dirty="0">
                <a:ea typeface="Times New Roman"/>
                <a:cs typeface="Times New Roman"/>
              </a:rPr>
              <a:t>What does the “A” in LEAD stand for?</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Act boldly</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Appoint a leader</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Address it immediately</a:t>
            </a:r>
          </a:p>
          <a:p>
            <a:pPr marL="684213" lvl="0">
              <a:lnSpc>
                <a:spcPct val="115000"/>
              </a:lnSpc>
              <a:spcBef>
                <a:spcPts val="0"/>
              </a:spcBef>
              <a:spcAft>
                <a:spcPts val="1200"/>
              </a:spcAft>
              <a:buFont typeface="+mj-lt"/>
              <a:buAutoNum type="alphaLcParenR"/>
            </a:pPr>
            <a:r>
              <a:rPr lang="en-US" dirty="0">
                <a:solidFill>
                  <a:srgbClr val="FF0000"/>
                </a:solidFill>
                <a:ea typeface="Calibri"/>
                <a:cs typeface="Calibri"/>
              </a:rPr>
              <a:t>Acquire more knowledge on the topic</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10"/>
            </a:pPr>
            <a:r>
              <a:rPr lang="en-US" dirty="0">
                <a:ea typeface="Calibri"/>
                <a:cs typeface="Times New Roman"/>
              </a:rPr>
              <a:t>If you want to have your employees embrace the unfamiliar, what must you do?</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L</a:t>
            </a:r>
            <a:r>
              <a:rPr lang="en-US" dirty="0">
                <a:solidFill>
                  <a:srgbClr val="000000"/>
                </a:solidFill>
                <a:ea typeface="Calibri"/>
                <a:cs typeface="Calibri"/>
              </a:rPr>
              <a:t>ead the way with your own actions and behaviors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Model the behavior you want others to adopt</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Keep to the traditional way of achieving your goals</a:t>
            </a:r>
          </a:p>
          <a:p>
            <a:pPr marL="684213" lvl="0">
              <a:lnSpc>
                <a:spcPct val="115000"/>
              </a:lnSpc>
              <a:spcBef>
                <a:spcPts val="0"/>
              </a:spcBef>
              <a:spcAft>
                <a:spcPts val="1200"/>
              </a:spcAft>
              <a:buFont typeface="+mj-lt"/>
              <a:buAutoNum type="alphaLcParenR"/>
            </a:pPr>
            <a:r>
              <a:rPr lang="en-US" dirty="0">
                <a:solidFill>
                  <a:srgbClr val="FF0000"/>
                </a:solidFill>
                <a:ea typeface="Calibri"/>
                <a:cs typeface="Calibri"/>
              </a:rPr>
              <a:t>Both a and b</a:t>
            </a:r>
            <a:endParaRPr lang="en-US" dirty="0">
              <a:solidFill>
                <a:srgbClr val="000000"/>
              </a:solidFill>
              <a:ea typeface="Times New Roman"/>
              <a:cs typeface="Times New Roman"/>
            </a:endParaRPr>
          </a:p>
          <a:p>
            <a:endParaRPr lang="en-US" dirty="0"/>
          </a:p>
        </p:txBody>
      </p:sp>
    </p:spTree>
    <p:extLst>
      <p:ext uri="{BB962C8B-B14F-4D97-AF65-F5344CB8AC3E}">
        <p14:creationId xmlns:p14="http://schemas.microsoft.com/office/powerpoint/2010/main" val="1081586423"/>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normAutofit/>
          </a:bodyPr>
          <a:lstStyle/>
          <a:p>
            <a:pPr>
              <a:defRPr/>
            </a:pPr>
            <a:r>
              <a:rPr lang="en-US" dirty="0"/>
              <a:t>Module Twelve: Wrapping Up</a:t>
            </a:r>
          </a:p>
        </p:txBody>
      </p:sp>
      <p:sp>
        <p:nvSpPr>
          <p:cNvPr id="49156" name="Text Placeholder 4"/>
          <p:cNvSpPr>
            <a:spLocks noGrp="1"/>
          </p:cNvSpPr>
          <p:nvPr>
            <p:ph type="body" sz="quarter" idx="10"/>
          </p:nvPr>
        </p:nvSpPr>
        <p:spPr>
          <a:ln>
            <a:miter lim="800000"/>
            <a:headEnd/>
            <a:tailEnd/>
          </a:ln>
        </p:spPr>
        <p:txBody>
          <a:bodyPr/>
          <a:lstStyle/>
          <a:p>
            <a:pPr marL="0" marR="0">
              <a:lnSpc>
                <a:spcPct val="115000"/>
              </a:lnSpc>
              <a:spcBef>
                <a:spcPts val="0"/>
              </a:spcBef>
              <a:spcAft>
                <a:spcPts val="1000"/>
              </a:spcAft>
            </a:pPr>
            <a:r>
              <a:rPr lang="en-US" sz="2800" i="1" dirty="0">
                <a:effectLst/>
                <a:latin typeface="Cambria"/>
                <a:ea typeface="Times New Roman"/>
                <a:cs typeface="Times New Roman"/>
              </a:rPr>
              <a:t>Education is simply the soul of society as it passes from one generation to another.</a:t>
            </a:r>
            <a:endParaRPr lang="en-US" sz="2800" dirty="0">
              <a:ea typeface="Times New Roman"/>
              <a:cs typeface="Times New Roman"/>
            </a:endParaRPr>
          </a:p>
          <a:p>
            <a:pPr marL="0" marR="0" algn="ctr">
              <a:lnSpc>
                <a:spcPct val="115000"/>
              </a:lnSpc>
              <a:spcBef>
                <a:spcPts val="0"/>
              </a:spcBef>
              <a:spcAft>
                <a:spcPts val="1000"/>
              </a:spcAft>
            </a:pPr>
            <a:r>
              <a:rPr lang="en-US" sz="2800" b="1" i="1" dirty="0">
                <a:effectLst/>
                <a:latin typeface="Cambria"/>
                <a:ea typeface="Times New Roman"/>
                <a:cs typeface="Times New Roman"/>
              </a:rPr>
              <a:t>Gilbert K. Chesterton</a:t>
            </a:r>
            <a:endParaRPr lang="en-US" sz="2800" dirty="0">
              <a:ea typeface="Times New Roman"/>
              <a:cs typeface="Times New Roman"/>
            </a:endParaRPr>
          </a:p>
        </p:txBody>
      </p:sp>
      <p:sp>
        <p:nvSpPr>
          <p:cNvPr id="49155" name="Content Placeholder 3"/>
          <p:cNvSpPr>
            <a:spLocks noGrp="1"/>
          </p:cNvSpPr>
          <p:nvPr>
            <p:ph type="body" sz="quarter" idx="11"/>
          </p:nvPr>
        </p:nvSpPr>
        <p:spPr/>
        <p:txBody>
          <a:bodyPr/>
          <a:lstStyle/>
          <a:p>
            <a:pPr marL="0" indent="0"/>
            <a:r>
              <a:rPr lang="en-US" sz="2800" dirty="0"/>
              <a:t>Although this workshop is coming to a close, we hope that your journey to improve your Generation Gap skills is just beginning.  Please take a moment to review and update your action plan.  This will be a key tool to guide your progress in the days, weeks, months, and years to come.  We wish you the best of luck on the rest of your travels</a:t>
            </a:r>
            <a:r>
              <a:rPr lang="en-US" sz="2400" dirty="0"/>
              <a:t>! </a:t>
            </a:r>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BCE4B1DE-16A6-479F-B3F5-ACBD783D4A24}"/>
              </a:ext>
            </a:extLst>
          </p:cNvPr>
          <p:cNvSpPr>
            <a:spLocks noGrp="1"/>
          </p:cNvSpPr>
          <p:nvPr>
            <p:ph sz="quarter" idx="11"/>
          </p:nvPr>
        </p:nvSpPr>
        <p:spPr/>
        <p:txBody>
          <a:bodyPr/>
          <a:lstStyle/>
          <a:p>
            <a:endParaRPr lang="en-US"/>
          </a:p>
        </p:txBody>
      </p:sp>
      <p:sp>
        <p:nvSpPr>
          <p:cNvPr id="50178" name="Title 1"/>
          <p:cNvSpPr>
            <a:spLocks noGrp="1"/>
          </p:cNvSpPr>
          <p:nvPr>
            <p:ph type="title"/>
          </p:nvPr>
        </p:nvSpPr>
        <p:spPr/>
        <p:txBody>
          <a:bodyPr/>
          <a:lstStyle/>
          <a:p>
            <a:r>
              <a:rPr lang="en-US" dirty="0"/>
              <a:t>Words from the Wise</a:t>
            </a:r>
          </a:p>
        </p:txBody>
      </p:sp>
      <p:grpSp>
        <p:nvGrpSpPr>
          <p:cNvPr id="2" name="Group 1">
            <a:extLst>
              <a:ext uri="{FF2B5EF4-FFF2-40B4-BE49-F238E27FC236}">
                <a16:creationId xmlns:a16="http://schemas.microsoft.com/office/drawing/2014/main" id="{557CD45C-46C7-4EC4-ADA6-8810036B9492}"/>
              </a:ext>
            </a:extLst>
          </p:cNvPr>
          <p:cNvGrpSpPr/>
          <p:nvPr/>
        </p:nvGrpSpPr>
        <p:grpSpPr>
          <a:xfrm>
            <a:off x="461218" y="1646734"/>
            <a:ext cx="8221563" cy="4432893"/>
            <a:chOff x="461218" y="1646734"/>
            <a:chExt cx="8221563" cy="4432893"/>
          </a:xfrm>
        </p:grpSpPr>
        <p:sp>
          <p:nvSpPr>
            <p:cNvPr id="3" name="Freeform: Shape 2">
              <a:extLst>
                <a:ext uri="{FF2B5EF4-FFF2-40B4-BE49-F238E27FC236}">
                  <a16:creationId xmlns:a16="http://schemas.microsoft.com/office/drawing/2014/main" id="{98443038-06D5-4D75-8D97-848717BFD177}"/>
                </a:ext>
              </a:extLst>
            </p:cNvPr>
            <p:cNvSpPr/>
            <p:nvPr/>
          </p:nvSpPr>
          <p:spPr>
            <a:xfrm>
              <a:off x="461218" y="1847209"/>
              <a:ext cx="2055390" cy="801900"/>
            </a:xfrm>
            <a:custGeom>
              <a:avLst/>
              <a:gdLst>
                <a:gd name="connsiteX0" fmla="*/ 0 w 2055390"/>
                <a:gd name="connsiteY0" fmla="*/ 0 h 801900"/>
                <a:gd name="connsiteX1" fmla="*/ 2055390 w 2055390"/>
                <a:gd name="connsiteY1" fmla="*/ 0 h 801900"/>
                <a:gd name="connsiteX2" fmla="*/ 2055390 w 2055390"/>
                <a:gd name="connsiteY2" fmla="*/ 801900 h 801900"/>
                <a:gd name="connsiteX3" fmla="*/ 0 w 2055390"/>
                <a:gd name="connsiteY3" fmla="*/ 801900 h 801900"/>
                <a:gd name="connsiteX4" fmla="*/ 0 w 2055390"/>
                <a:gd name="connsiteY4" fmla="*/ 0 h 801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5390" h="801900">
                  <a:moveTo>
                    <a:pt x="0" y="0"/>
                  </a:moveTo>
                  <a:lnTo>
                    <a:pt x="2055390" y="0"/>
                  </a:lnTo>
                  <a:lnTo>
                    <a:pt x="2055390" y="801900"/>
                  </a:lnTo>
                  <a:lnTo>
                    <a:pt x="0" y="8019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70688" tIns="60960" rIns="170688" bIns="60960" numCol="1" spcCol="1270" anchor="ctr" anchorCtr="0">
              <a:noAutofit/>
            </a:bodyPr>
            <a:lstStyle/>
            <a:p>
              <a:pPr marL="0" lvl="0" indent="0" algn="r" defTabSz="1066800">
                <a:lnSpc>
                  <a:spcPct val="90000"/>
                </a:lnSpc>
                <a:spcBef>
                  <a:spcPct val="0"/>
                </a:spcBef>
                <a:spcAft>
                  <a:spcPct val="35000"/>
                </a:spcAft>
                <a:buNone/>
              </a:pPr>
              <a:r>
                <a:rPr lang="en-US" sz="2400" b="1" kern="1200" dirty="0"/>
                <a:t>Marcus Tullius Cicero</a:t>
              </a:r>
              <a:endParaRPr lang="en-US" sz="2400" kern="1200" dirty="0"/>
            </a:p>
          </p:txBody>
        </p:sp>
        <p:sp>
          <p:nvSpPr>
            <p:cNvPr id="5" name="Left Brace 4">
              <a:extLst>
                <a:ext uri="{FF2B5EF4-FFF2-40B4-BE49-F238E27FC236}">
                  <a16:creationId xmlns:a16="http://schemas.microsoft.com/office/drawing/2014/main" id="{67464C2A-6332-41B3-ACE6-8209AA54B43E}"/>
                </a:ext>
              </a:extLst>
            </p:cNvPr>
            <p:cNvSpPr/>
            <p:nvPr/>
          </p:nvSpPr>
          <p:spPr>
            <a:xfrm>
              <a:off x="2516609" y="1646734"/>
              <a:ext cx="411078" cy="1202850"/>
            </a:xfrm>
            <a:prstGeom prst="leftBrace">
              <a:avLst>
                <a:gd name="adj1" fmla="val 35000"/>
                <a:gd name="adj2" fmla="val 50000"/>
              </a:avLst>
            </a:prstGeom>
          </p:spPr>
          <p:style>
            <a:lnRef idx="2">
              <a:schemeClr val="accent3">
                <a:hueOff val="0"/>
                <a:satOff val="0"/>
                <a:lumOff val="0"/>
                <a:alphaOff val="0"/>
              </a:schemeClr>
            </a:lnRef>
            <a:fillRef idx="0">
              <a:schemeClr val="accent3">
                <a:hueOff val="0"/>
                <a:satOff val="0"/>
                <a:lumOff val="0"/>
                <a:alphaOff val="0"/>
              </a:schemeClr>
            </a:fillRef>
            <a:effectRef idx="0">
              <a:schemeClr val="accent3">
                <a:hueOff val="0"/>
                <a:satOff val="0"/>
                <a:lumOff val="0"/>
                <a:alphaOff val="0"/>
              </a:schemeClr>
            </a:effectRef>
            <a:fontRef idx="minor">
              <a:schemeClr val="tx1">
                <a:hueOff val="0"/>
                <a:satOff val="0"/>
                <a:lumOff val="0"/>
                <a:alphaOff val="0"/>
              </a:schemeClr>
            </a:fontRef>
          </p:style>
        </p:sp>
        <p:sp>
          <p:nvSpPr>
            <p:cNvPr id="6" name="Freeform: Shape 5">
              <a:extLst>
                <a:ext uri="{FF2B5EF4-FFF2-40B4-BE49-F238E27FC236}">
                  <a16:creationId xmlns:a16="http://schemas.microsoft.com/office/drawing/2014/main" id="{93B43C3F-5DF6-4AD7-98B9-A233C95773AE}"/>
                </a:ext>
              </a:extLst>
            </p:cNvPr>
            <p:cNvSpPr/>
            <p:nvPr/>
          </p:nvSpPr>
          <p:spPr>
            <a:xfrm>
              <a:off x="3092118" y="1646734"/>
              <a:ext cx="5590663" cy="1202850"/>
            </a:xfrm>
            <a:custGeom>
              <a:avLst/>
              <a:gdLst>
                <a:gd name="connsiteX0" fmla="*/ 0 w 5590663"/>
                <a:gd name="connsiteY0" fmla="*/ 0 h 1202850"/>
                <a:gd name="connsiteX1" fmla="*/ 5590663 w 5590663"/>
                <a:gd name="connsiteY1" fmla="*/ 0 h 1202850"/>
                <a:gd name="connsiteX2" fmla="*/ 5590663 w 5590663"/>
                <a:gd name="connsiteY2" fmla="*/ 1202850 h 1202850"/>
                <a:gd name="connsiteX3" fmla="*/ 0 w 5590663"/>
                <a:gd name="connsiteY3" fmla="*/ 1202850 h 1202850"/>
                <a:gd name="connsiteX4" fmla="*/ 0 w 5590663"/>
                <a:gd name="connsiteY4" fmla="*/ 0 h 1202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0663" h="1202850">
                  <a:moveTo>
                    <a:pt x="0" y="0"/>
                  </a:moveTo>
                  <a:lnTo>
                    <a:pt x="5590663" y="0"/>
                  </a:lnTo>
                  <a:lnTo>
                    <a:pt x="5590663" y="1202850"/>
                  </a:lnTo>
                  <a:lnTo>
                    <a:pt x="0" y="1202850"/>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91440" tIns="91440" rIns="91440" bIns="914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a:t>What nobler employment, or more valuable to the state, than that of the man who instructs the rising generation.</a:t>
              </a:r>
            </a:p>
          </p:txBody>
        </p:sp>
        <p:sp>
          <p:nvSpPr>
            <p:cNvPr id="7" name="Freeform: Shape 6">
              <a:extLst>
                <a:ext uri="{FF2B5EF4-FFF2-40B4-BE49-F238E27FC236}">
                  <a16:creationId xmlns:a16="http://schemas.microsoft.com/office/drawing/2014/main" id="{F60EB928-455A-487B-BC5B-5AA158F2A355}"/>
                </a:ext>
              </a:extLst>
            </p:cNvPr>
            <p:cNvSpPr/>
            <p:nvPr/>
          </p:nvSpPr>
          <p:spPr>
            <a:xfrm>
              <a:off x="461218" y="3299345"/>
              <a:ext cx="2055390" cy="801900"/>
            </a:xfrm>
            <a:custGeom>
              <a:avLst/>
              <a:gdLst>
                <a:gd name="connsiteX0" fmla="*/ 0 w 2055390"/>
                <a:gd name="connsiteY0" fmla="*/ 0 h 801900"/>
                <a:gd name="connsiteX1" fmla="*/ 2055390 w 2055390"/>
                <a:gd name="connsiteY1" fmla="*/ 0 h 801900"/>
                <a:gd name="connsiteX2" fmla="*/ 2055390 w 2055390"/>
                <a:gd name="connsiteY2" fmla="*/ 801900 h 801900"/>
                <a:gd name="connsiteX3" fmla="*/ 0 w 2055390"/>
                <a:gd name="connsiteY3" fmla="*/ 801900 h 801900"/>
                <a:gd name="connsiteX4" fmla="*/ 0 w 2055390"/>
                <a:gd name="connsiteY4" fmla="*/ 0 h 801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5390" h="801900">
                  <a:moveTo>
                    <a:pt x="0" y="0"/>
                  </a:moveTo>
                  <a:lnTo>
                    <a:pt x="2055390" y="0"/>
                  </a:lnTo>
                  <a:lnTo>
                    <a:pt x="2055390" y="801900"/>
                  </a:lnTo>
                  <a:lnTo>
                    <a:pt x="0" y="8019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70688" tIns="60960" rIns="170688" bIns="60960" numCol="1" spcCol="1270" anchor="ctr" anchorCtr="0">
              <a:noAutofit/>
            </a:bodyPr>
            <a:lstStyle/>
            <a:p>
              <a:pPr marL="0" lvl="0" indent="0" algn="r" defTabSz="1066800">
                <a:lnSpc>
                  <a:spcPct val="90000"/>
                </a:lnSpc>
                <a:spcBef>
                  <a:spcPct val="0"/>
                </a:spcBef>
                <a:spcAft>
                  <a:spcPct val="35000"/>
                </a:spcAft>
                <a:buNone/>
              </a:pPr>
              <a:r>
                <a:rPr lang="en-US" sz="2400" b="1" kern="1200" dirty="0"/>
                <a:t>F. Scott Fitzgerald</a:t>
              </a:r>
              <a:endParaRPr lang="en-US" sz="2400" kern="1200" dirty="0"/>
            </a:p>
          </p:txBody>
        </p:sp>
        <p:sp>
          <p:nvSpPr>
            <p:cNvPr id="8" name="Left Brace 7">
              <a:extLst>
                <a:ext uri="{FF2B5EF4-FFF2-40B4-BE49-F238E27FC236}">
                  <a16:creationId xmlns:a16="http://schemas.microsoft.com/office/drawing/2014/main" id="{60020F5C-5F72-4A72-941C-0495A21E8938}"/>
                </a:ext>
              </a:extLst>
            </p:cNvPr>
            <p:cNvSpPr/>
            <p:nvPr/>
          </p:nvSpPr>
          <p:spPr>
            <a:xfrm>
              <a:off x="2516609" y="2935984"/>
              <a:ext cx="411078" cy="1528621"/>
            </a:xfrm>
            <a:prstGeom prst="leftBrace">
              <a:avLst>
                <a:gd name="adj1" fmla="val 35000"/>
                <a:gd name="adj2" fmla="val 50000"/>
              </a:avLst>
            </a:prstGeom>
          </p:spPr>
          <p:style>
            <a:lnRef idx="2">
              <a:schemeClr val="accent3">
                <a:hueOff val="0"/>
                <a:satOff val="0"/>
                <a:lumOff val="0"/>
                <a:alphaOff val="0"/>
              </a:schemeClr>
            </a:lnRef>
            <a:fillRef idx="0">
              <a:schemeClr val="accent3">
                <a:hueOff val="0"/>
                <a:satOff val="0"/>
                <a:lumOff val="0"/>
                <a:alphaOff val="0"/>
              </a:schemeClr>
            </a:fillRef>
            <a:effectRef idx="0">
              <a:schemeClr val="accent3">
                <a:hueOff val="0"/>
                <a:satOff val="0"/>
                <a:lumOff val="0"/>
                <a:alphaOff val="0"/>
              </a:schemeClr>
            </a:effectRef>
            <a:fontRef idx="minor">
              <a:schemeClr val="tx1">
                <a:hueOff val="0"/>
                <a:satOff val="0"/>
                <a:lumOff val="0"/>
                <a:alphaOff val="0"/>
              </a:schemeClr>
            </a:fontRef>
          </p:style>
        </p:sp>
        <p:sp>
          <p:nvSpPr>
            <p:cNvPr id="9" name="Freeform: Shape 8">
              <a:extLst>
                <a:ext uri="{FF2B5EF4-FFF2-40B4-BE49-F238E27FC236}">
                  <a16:creationId xmlns:a16="http://schemas.microsoft.com/office/drawing/2014/main" id="{B21E96BC-9FF2-481D-829F-71FD298B9ECE}"/>
                </a:ext>
              </a:extLst>
            </p:cNvPr>
            <p:cNvSpPr/>
            <p:nvPr/>
          </p:nvSpPr>
          <p:spPr>
            <a:xfrm>
              <a:off x="3092118" y="2935984"/>
              <a:ext cx="5590663" cy="1528621"/>
            </a:xfrm>
            <a:custGeom>
              <a:avLst/>
              <a:gdLst>
                <a:gd name="connsiteX0" fmla="*/ 0 w 5590663"/>
                <a:gd name="connsiteY0" fmla="*/ 0 h 1528621"/>
                <a:gd name="connsiteX1" fmla="*/ 5590663 w 5590663"/>
                <a:gd name="connsiteY1" fmla="*/ 0 h 1528621"/>
                <a:gd name="connsiteX2" fmla="*/ 5590663 w 5590663"/>
                <a:gd name="connsiteY2" fmla="*/ 1528621 h 1528621"/>
                <a:gd name="connsiteX3" fmla="*/ 0 w 5590663"/>
                <a:gd name="connsiteY3" fmla="*/ 1528621 h 1528621"/>
                <a:gd name="connsiteX4" fmla="*/ 0 w 5590663"/>
                <a:gd name="connsiteY4" fmla="*/ 0 h 1528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0663" h="1528621">
                  <a:moveTo>
                    <a:pt x="0" y="0"/>
                  </a:moveTo>
                  <a:lnTo>
                    <a:pt x="5590663" y="0"/>
                  </a:lnTo>
                  <a:lnTo>
                    <a:pt x="5590663" y="1528621"/>
                  </a:lnTo>
                  <a:lnTo>
                    <a:pt x="0" y="1528621"/>
                  </a:lnTo>
                  <a:lnTo>
                    <a:pt x="0" y="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91440" tIns="91440" rIns="91440" bIns="914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a:t>My idea is always to reach my generation.  The wise writer writes for the youth of his own generation, the critics of the next, and the schoolmasters of ever afterward.</a:t>
              </a:r>
            </a:p>
          </p:txBody>
        </p:sp>
        <p:sp>
          <p:nvSpPr>
            <p:cNvPr id="10" name="Freeform: Shape 9">
              <a:extLst>
                <a:ext uri="{FF2B5EF4-FFF2-40B4-BE49-F238E27FC236}">
                  <a16:creationId xmlns:a16="http://schemas.microsoft.com/office/drawing/2014/main" id="{F73486E0-2DB6-4675-8131-5400690F67A0}"/>
                </a:ext>
              </a:extLst>
            </p:cNvPr>
            <p:cNvSpPr/>
            <p:nvPr/>
          </p:nvSpPr>
          <p:spPr>
            <a:xfrm>
              <a:off x="461218" y="4914367"/>
              <a:ext cx="2055390" cy="801900"/>
            </a:xfrm>
            <a:custGeom>
              <a:avLst/>
              <a:gdLst>
                <a:gd name="connsiteX0" fmla="*/ 0 w 2055390"/>
                <a:gd name="connsiteY0" fmla="*/ 0 h 801900"/>
                <a:gd name="connsiteX1" fmla="*/ 2055390 w 2055390"/>
                <a:gd name="connsiteY1" fmla="*/ 0 h 801900"/>
                <a:gd name="connsiteX2" fmla="*/ 2055390 w 2055390"/>
                <a:gd name="connsiteY2" fmla="*/ 801900 h 801900"/>
                <a:gd name="connsiteX3" fmla="*/ 0 w 2055390"/>
                <a:gd name="connsiteY3" fmla="*/ 801900 h 801900"/>
                <a:gd name="connsiteX4" fmla="*/ 0 w 2055390"/>
                <a:gd name="connsiteY4" fmla="*/ 0 h 801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5390" h="801900">
                  <a:moveTo>
                    <a:pt x="0" y="0"/>
                  </a:moveTo>
                  <a:lnTo>
                    <a:pt x="2055390" y="0"/>
                  </a:lnTo>
                  <a:lnTo>
                    <a:pt x="2055390" y="801900"/>
                  </a:lnTo>
                  <a:lnTo>
                    <a:pt x="0" y="8019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70688" tIns="60960" rIns="170688" bIns="60960" numCol="1" spcCol="1270" anchor="ctr" anchorCtr="0">
              <a:noAutofit/>
            </a:bodyPr>
            <a:lstStyle/>
            <a:p>
              <a:pPr marL="0" lvl="0" indent="0" algn="r" defTabSz="1066800">
                <a:lnSpc>
                  <a:spcPct val="90000"/>
                </a:lnSpc>
                <a:spcBef>
                  <a:spcPct val="0"/>
                </a:spcBef>
                <a:spcAft>
                  <a:spcPct val="35000"/>
                </a:spcAft>
                <a:buNone/>
              </a:pPr>
              <a:r>
                <a:rPr lang="en-US" sz="2400" b="1" kern="1200" dirty="0"/>
                <a:t>Charles M. Schulz</a:t>
              </a:r>
              <a:endParaRPr lang="en-US" sz="2400" kern="1200" dirty="0"/>
            </a:p>
          </p:txBody>
        </p:sp>
        <p:sp>
          <p:nvSpPr>
            <p:cNvPr id="11" name="Left Brace 10">
              <a:extLst>
                <a:ext uri="{FF2B5EF4-FFF2-40B4-BE49-F238E27FC236}">
                  <a16:creationId xmlns:a16="http://schemas.microsoft.com/office/drawing/2014/main" id="{DF08B195-2EBD-4426-AADF-A222A85212DA}"/>
                </a:ext>
              </a:extLst>
            </p:cNvPr>
            <p:cNvSpPr/>
            <p:nvPr/>
          </p:nvSpPr>
          <p:spPr>
            <a:xfrm>
              <a:off x="2516609" y="4551006"/>
              <a:ext cx="411078" cy="1528621"/>
            </a:xfrm>
            <a:prstGeom prst="leftBrace">
              <a:avLst>
                <a:gd name="adj1" fmla="val 35000"/>
                <a:gd name="adj2" fmla="val 50000"/>
              </a:avLst>
            </a:prstGeom>
          </p:spPr>
          <p:style>
            <a:lnRef idx="2">
              <a:schemeClr val="accent3">
                <a:hueOff val="0"/>
                <a:satOff val="0"/>
                <a:lumOff val="0"/>
                <a:alphaOff val="0"/>
              </a:schemeClr>
            </a:lnRef>
            <a:fillRef idx="0">
              <a:schemeClr val="accent3">
                <a:hueOff val="0"/>
                <a:satOff val="0"/>
                <a:lumOff val="0"/>
                <a:alphaOff val="0"/>
              </a:schemeClr>
            </a:fillRef>
            <a:effectRef idx="0">
              <a:schemeClr val="accent3">
                <a:hueOff val="0"/>
                <a:satOff val="0"/>
                <a:lumOff val="0"/>
                <a:alphaOff val="0"/>
              </a:schemeClr>
            </a:effectRef>
            <a:fontRef idx="minor">
              <a:schemeClr val="tx1">
                <a:hueOff val="0"/>
                <a:satOff val="0"/>
                <a:lumOff val="0"/>
                <a:alphaOff val="0"/>
              </a:schemeClr>
            </a:fontRef>
          </p:style>
        </p:sp>
        <p:sp>
          <p:nvSpPr>
            <p:cNvPr id="12" name="Freeform: Shape 11">
              <a:extLst>
                <a:ext uri="{FF2B5EF4-FFF2-40B4-BE49-F238E27FC236}">
                  <a16:creationId xmlns:a16="http://schemas.microsoft.com/office/drawing/2014/main" id="{3DD50042-8500-4E79-8285-85DEB8BFE52A}"/>
                </a:ext>
              </a:extLst>
            </p:cNvPr>
            <p:cNvSpPr/>
            <p:nvPr/>
          </p:nvSpPr>
          <p:spPr>
            <a:xfrm>
              <a:off x="3092118" y="4551006"/>
              <a:ext cx="5590663" cy="1528621"/>
            </a:xfrm>
            <a:custGeom>
              <a:avLst/>
              <a:gdLst>
                <a:gd name="connsiteX0" fmla="*/ 0 w 5590663"/>
                <a:gd name="connsiteY0" fmla="*/ 0 h 1528621"/>
                <a:gd name="connsiteX1" fmla="*/ 5590663 w 5590663"/>
                <a:gd name="connsiteY1" fmla="*/ 0 h 1528621"/>
                <a:gd name="connsiteX2" fmla="*/ 5590663 w 5590663"/>
                <a:gd name="connsiteY2" fmla="*/ 1528621 h 1528621"/>
                <a:gd name="connsiteX3" fmla="*/ 0 w 5590663"/>
                <a:gd name="connsiteY3" fmla="*/ 1528621 h 1528621"/>
                <a:gd name="connsiteX4" fmla="*/ 0 w 5590663"/>
                <a:gd name="connsiteY4" fmla="*/ 0 h 1528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0663" h="1528621">
                  <a:moveTo>
                    <a:pt x="0" y="0"/>
                  </a:moveTo>
                  <a:lnTo>
                    <a:pt x="5590663" y="0"/>
                  </a:lnTo>
                  <a:lnTo>
                    <a:pt x="5590663" y="1528621"/>
                  </a:lnTo>
                  <a:lnTo>
                    <a:pt x="0" y="1528621"/>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91440" tIns="91440" rIns="91440" bIns="914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a:t>If I were given the opportunity to present a gift to the next generation, it would be the ability for each individual to learn to laugh at himself.</a:t>
              </a:r>
            </a:p>
          </p:txBody>
        </p:sp>
      </p:gr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a:t>
            </a:r>
          </a:p>
        </p:txBody>
      </p:sp>
      <p:sp>
        <p:nvSpPr>
          <p:cNvPr id="5" name="Text Placeholder 4">
            <a:extLst>
              <a:ext uri="{FF2B5EF4-FFF2-40B4-BE49-F238E27FC236}">
                <a16:creationId xmlns:a16="http://schemas.microsoft.com/office/drawing/2014/main" id="{37159CD6-F23A-45A9-B494-E95EC16EA9F3}"/>
              </a:ext>
            </a:extLst>
          </p:cNvPr>
          <p:cNvSpPr>
            <a:spLocks noGrp="1"/>
          </p:cNvSpPr>
          <p:nvPr>
            <p:ph type="body" sz="quarter" idx="10"/>
          </p:nvPr>
        </p:nvSpPr>
        <p:spPr/>
        <p:txBody>
          <a:bodyPr/>
          <a:lstStyle/>
          <a:p>
            <a:r>
              <a:rPr lang="en-US" dirty="0"/>
              <a:t>Recap and Reflection Wrap-up</a:t>
            </a:r>
          </a:p>
        </p:txBody>
      </p:sp>
      <p:sp>
        <p:nvSpPr>
          <p:cNvPr id="26" name="Rectangle 25"/>
          <p:cNvSpPr/>
          <p:nvPr/>
        </p:nvSpPr>
        <p:spPr>
          <a:xfrm>
            <a:off x="-612576" y="2492896"/>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4868161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of your original response would have changed if you knew the insights provided today?</a:t>
            </a:r>
            <a:br>
              <a:rPr lang="en-US" dirty="0"/>
            </a:br>
            <a:endParaRPr lang="en-US" dirty="0"/>
          </a:p>
        </p:txBody>
      </p:sp>
      <p:sp>
        <p:nvSpPr>
          <p:cNvPr id="6" name="Content Placeholder 5">
            <a:extLst>
              <a:ext uri="{FF2B5EF4-FFF2-40B4-BE49-F238E27FC236}">
                <a16:creationId xmlns:a16="http://schemas.microsoft.com/office/drawing/2014/main" id="{0F353EEA-897C-4C3B-AFF6-C8DA509AEEAF}"/>
              </a:ext>
            </a:extLst>
          </p:cNvPr>
          <p:cNvSpPr>
            <a:spLocks noGrp="1"/>
          </p:cNvSpPr>
          <p:nvPr>
            <p:ph sz="quarter" idx="10"/>
          </p:nvPr>
        </p:nvSpPr>
        <p:spPr>
          <a:prstGeom prst="rect">
            <a:avLst/>
          </a:prstGeom>
        </p:spPr>
        <p:txBody>
          <a:bodyPr/>
          <a:lstStyle/>
          <a:p>
            <a:r>
              <a:rPr lang="en-US" dirty="0"/>
              <a:t>Revisiting Your Responses</a:t>
            </a:r>
          </a:p>
        </p:txBody>
      </p:sp>
      <p:sp>
        <p:nvSpPr>
          <p:cNvPr id="48" name="Rectangle 47"/>
          <p:cNvSpPr/>
          <p:nvPr/>
        </p:nvSpPr>
        <p:spPr>
          <a:xfrm>
            <a:off x="9142720" y="1340768"/>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9142720" y="1797324"/>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9142720" y="2253880"/>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9142720" y="2710436"/>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9142720" y="3166992"/>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56" name="Rectangle 55"/>
          <p:cNvSpPr/>
          <p:nvPr/>
        </p:nvSpPr>
        <p:spPr>
          <a:xfrm>
            <a:off x="9142720" y="3623546"/>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6" name="Rectangle 15">
            <a:extLst>
              <a:ext uri="{FF2B5EF4-FFF2-40B4-BE49-F238E27FC236}">
                <a16:creationId xmlns:a16="http://schemas.microsoft.com/office/drawing/2014/main" id="{0DC77931-361F-419B-B45F-4A175B221E8A}"/>
              </a:ext>
            </a:extLst>
          </p:cNvPr>
          <p:cNvSpPr/>
          <p:nvPr/>
        </p:nvSpPr>
        <p:spPr>
          <a:xfrm>
            <a:off x="-690760" y="5419907"/>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5" name="Rectangle 4">
            <a:extLst>
              <a:ext uri="{FF2B5EF4-FFF2-40B4-BE49-F238E27FC236}">
                <a16:creationId xmlns:a16="http://schemas.microsoft.com/office/drawing/2014/main" id="{204F9137-1B9E-443C-9E9A-BFBEFF7EA689}"/>
              </a:ext>
            </a:extLst>
          </p:cNvPr>
          <p:cNvSpPr/>
          <p:nvPr/>
        </p:nvSpPr>
        <p:spPr>
          <a:xfrm>
            <a:off x="9327672" y="5113745"/>
            <a:ext cx="4572000" cy="1477328"/>
          </a:xfrm>
          <a:prstGeom prst="rect">
            <a:avLst/>
          </a:prstGeom>
        </p:spPr>
        <p:txBody>
          <a:bodyPr>
            <a:spAutoFit/>
          </a:bodyPr>
          <a:lstStyle/>
          <a:p>
            <a:r>
              <a:rPr lang="en-US" strike="sngStrike" dirty="0"/>
              <a:t>Think of a recent situation where you felt anxious, frustrated, disappointed, or any other unpleasant emotion.</a:t>
            </a:r>
          </a:p>
          <a:p>
            <a:endParaRPr lang="en-US" strike="sngStrike" dirty="0"/>
          </a:p>
          <a:p>
            <a:r>
              <a:rPr lang="en-US" strike="sngStrike" dirty="0"/>
              <a:t>How did you address it?</a:t>
            </a:r>
          </a:p>
        </p:txBody>
      </p:sp>
      <p:sp>
        <p:nvSpPr>
          <p:cNvPr id="15" name="Text Placeholder 13">
            <a:extLst>
              <a:ext uri="{FF2B5EF4-FFF2-40B4-BE49-F238E27FC236}">
                <a16:creationId xmlns:a16="http://schemas.microsoft.com/office/drawing/2014/main" id="{C7D58E5A-FC20-4198-A4FF-7B18050672D1}"/>
              </a:ext>
            </a:extLst>
          </p:cNvPr>
          <p:cNvSpPr txBox="1">
            <a:spLocks/>
          </p:cNvSpPr>
          <p:nvPr/>
        </p:nvSpPr>
        <p:spPr>
          <a:xfrm>
            <a:off x="146472" y="3068960"/>
            <a:ext cx="8784976" cy="405759"/>
          </a:xfrm>
          <a:prstGeom prst="rect">
            <a:avLst/>
          </a:prstGeom>
          <a:noFill/>
        </p:spPr>
        <p:txBody>
          <a:bodyPr/>
          <a:lstStyle>
            <a:lvl1pPr marL="0" indent="0" algn="l" rtl="0" eaLnBrk="0" fontAlgn="base" hangingPunct="0">
              <a:spcBef>
                <a:spcPct val="20000"/>
              </a:spcBef>
              <a:spcAft>
                <a:spcPct val="0"/>
              </a:spcAft>
              <a:buFont typeface="Arial" charset="0"/>
              <a:buNone/>
              <a:defRPr sz="2000" b="1" kern="1200">
                <a:solidFill>
                  <a:schemeClr val="bg1"/>
                </a:solidFill>
                <a:latin typeface="Arial" panose="020B0604020202020204" pitchFamily="34" charset="0"/>
                <a:ea typeface="+mn-ea"/>
                <a:cs typeface="Arial" panose="020B0604020202020204" pitchFamily="34" charset="0"/>
              </a:defRPr>
            </a:lvl1pPr>
            <a:lvl2pPr marL="457200" indent="0" algn="l" rtl="0" eaLnBrk="0" fontAlgn="base" hangingPunct="0">
              <a:spcBef>
                <a:spcPct val="20000"/>
              </a:spcBef>
              <a:spcAft>
                <a:spcPct val="0"/>
              </a:spcAft>
              <a:buFont typeface="Arial" charset="0"/>
              <a:buNone/>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solidFill>
                  <a:srgbClr val="2A459D"/>
                </a:solidFill>
              </a:rPr>
              <a:t>Next Steps in Success</a:t>
            </a:r>
          </a:p>
        </p:txBody>
      </p:sp>
      <p:sp>
        <p:nvSpPr>
          <p:cNvPr id="18" name="Title 1">
            <a:extLst>
              <a:ext uri="{FF2B5EF4-FFF2-40B4-BE49-F238E27FC236}">
                <a16:creationId xmlns:a16="http://schemas.microsoft.com/office/drawing/2014/main" id="{038BCCAB-D8A9-4746-8550-0F4BD9D34C3D}"/>
              </a:ext>
            </a:extLst>
          </p:cNvPr>
          <p:cNvSpPr txBox="1">
            <a:spLocks/>
          </p:cNvSpPr>
          <p:nvPr/>
        </p:nvSpPr>
        <p:spPr>
          <a:xfrm>
            <a:off x="179512" y="3429000"/>
            <a:ext cx="8784976" cy="288032"/>
          </a:xfrm>
          <a:prstGeom prst="rect">
            <a:avLst/>
          </a:prstGeom>
        </p:spPr>
        <p:txBody>
          <a:bodyPr anchor="t"/>
          <a:lstStyle>
            <a:lvl1pPr algn="l" rtl="0" eaLnBrk="0" fontAlgn="base" hangingPunct="0">
              <a:spcBef>
                <a:spcPct val="0"/>
              </a:spcBef>
              <a:spcAft>
                <a:spcPct val="0"/>
              </a:spcAft>
              <a:defRPr sz="1400" kern="1200">
                <a:solidFill>
                  <a:schemeClr val="bg1">
                    <a:lumMod val="50000"/>
                  </a:schemeClr>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a:lstStyle>
          <a:p>
            <a:r>
              <a:rPr lang="en-US" dirty="0"/>
              <a:t>Apply What You’ve Learned</a:t>
            </a:r>
          </a:p>
        </p:txBody>
      </p:sp>
      <p:sp>
        <p:nvSpPr>
          <p:cNvPr id="19" name="Rectangle 18">
            <a:extLst>
              <a:ext uri="{FF2B5EF4-FFF2-40B4-BE49-F238E27FC236}">
                <a16:creationId xmlns:a16="http://schemas.microsoft.com/office/drawing/2014/main" id="{17D7E95A-77D5-4896-955C-6135A7800E3E}"/>
              </a:ext>
            </a:extLst>
          </p:cNvPr>
          <p:cNvSpPr/>
          <p:nvPr/>
        </p:nvSpPr>
        <p:spPr>
          <a:xfrm>
            <a:off x="5449008" y="4207039"/>
            <a:ext cx="3888432" cy="923330"/>
          </a:xfrm>
          <a:prstGeom prst="rect">
            <a:avLst/>
          </a:prstGeom>
        </p:spPr>
        <p:txBody>
          <a:bodyPr wrap="square">
            <a:spAutoFit/>
          </a:bodyPr>
          <a:lstStyle/>
          <a:p>
            <a:pPr marL="0" indent="0">
              <a:buNone/>
            </a:pPr>
            <a:r>
              <a:rPr lang="en-US" dirty="0"/>
              <a:t>Your next step is to complete the On-the-Job section of the XXXX Career Development topic.</a:t>
            </a:r>
          </a:p>
        </p:txBody>
      </p:sp>
    </p:spTree>
    <p:extLst>
      <p:ext uri="{BB962C8B-B14F-4D97-AF65-F5344CB8AC3E}">
        <p14:creationId xmlns:p14="http://schemas.microsoft.com/office/powerpoint/2010/main" val="4073391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6E8F64B6-F97C-4093-90DE-5B298037D22D}"/>
              </a:ext>
            </a:extLst>
          </p:cNvPr>
          <p:cNvSpPr>
            <a:spLocks noGrp="1"/>
          </p:cNvSpPr>
          <p:nvPr>
            <p:ph sz="quarter" idx="11"/>
          </p:nvPr>
        </p:nvSpPr>
        <p:spPr/>
        <p:txBody>
          <a:bodyPr/>
          <a:lstStyle/>
          <a:p>
            <a:endParaRPr lang="en-US"/>
          </a:p>
        </p:txBody>
      </p:sp>
      <p:sp>
        <p:nvSpPr>
          <p:cNvPr id="9218" name="Title 1"/>
          <p:cNvSpPr>
            <a:spLocks noGrp="1"/>
          </p:cNvSpPr>
          <p:nvPr>
            <p:ph type="title"/>
          </p:nvPr>
        </p:nvSpPr>
        <p:spPr/>
        <p:txBody>
          <a:bodyPr/>
          <a:lstStyle/>
          <a:p>
            <a:r>
              <a:rPr lang="en-US" dirty="0"/>
              <a:t>What Defines A Generation</a:t>
            </a:r>
          </a:p>
        </p:txBody>
      </p:sp>
      <p:grpSp>
        <p:nvGrpSpPr>
          <p:cNvPr id="2" name="Group 1">
            <a:extLst>
              <a:ext uri="{FF2B5EF4-FFF2-40B4-BE49-F238E27FC236}">
                <a16:creationId xmlns:a16="http://schemas.microsoft.com/office/drawing/2014/main" id="{6D2303D9-EFA7-40CC-9807-0F7930762953}"/>
              </a:ext>
            </a:extLst>
          </p:cNvPr>
          <p:cNvGrpSpPr/>
          <p:nvPr/>
        </p:nvGrpSpPr>
        <p:grpSpPr>
          <a:xfrm>
            <a:off x="457200" y="1641621"/>
            <a:ext cx="8229600" cy="4443120"/>
            <a:chOff x="457200" y="1641621"/>
            <a:chExt cx="8229600" cy="4443120"/>
          </a:xfrm>
        </p:grpSpPr>
        <p:sp>
          <p:nvSpPr>
            <p:cNvPr id="4" name="Rectangle 3">
              <a:extLst>
                <a:ext uri="{FF2B5EF4-FFF2-40B4-BE49-F238E27FC236}">
                  <a16:creationId xmlns:a16="http://schemas.microsoft.com/office/drawing/2014/main" id="{5335E4FB-1805-472C-A0BA-886205F63299}"/>
                </a:ext>
              </a:extLst>
            </p:cNvPr>
            <p:cNvSpPr/>
            <p:nvPr/>
          </p:nvSpPr>
          <p:spPr>
            <a:xfrm>
              <a:off x="457200" y="2143461"/>
              <a:ext cx="8229600" cy="856800"/>
            </a:xfrm>
            <a:prstGeom prst="rect">
              <a:avLst/>
            </a:prstGeom>
            <a:noFill/>
          </p:spPr>
          <p:style>
            <a:lnRef idx="2">
              <a:schemeClr val="accent2">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EBEF7B3F-B3D0-482C-8DFD-313FF6E25E71}"/>
                </a:ext>
              </a:extLst>
            </p:cNvPr>
            <p:cNvSpPr/>
            <p:nvPr/>
          </p:nvSpPr>
          <p:spPr>
            <a:xfrm>
              <a:off x="868680" y="164162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Same period</a:t>
              </a:r>
            </a:p>
          </p:txBody>
        </p:sp>
        <p:sp>
          <p:nvSpPr>
            <p:cNvPr id="6" name="Rectangle 5">
              <a:extLst>
                <a:ext uri="{FF2B5EF4-FFF2-40B4-BE49-F238E27FC236}">
                  <a16:creationId xmlns:a16="http://schemas.microsoft.com/office/drawing/2014/main" id="{0B1068B6-AA23-4941-81BC-3F76BF0D8735}"/>
                </a:ext>
              </a:extLst>
            </p:cNvPr>
            <p:cNvSpPr/>
            <p:nvPr/>
          </p:nvSpPr>
          <p:spPr>
            <a:xfrm>
              <a:off x="457200" y="3685701"/>
              <a:ext cx="8229600" cy="856800"/>
            </a:xfrm>
            <a:prstGeom prst="rect">
              <a:avLst/>
            </a:prstGeom>
            <a:noFill/>
          </p:spPr>
          <p:style>
            <a:lnRef idx="2">
              <a:schemeClr val="accent3">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B5F781C0-6B85-43A5-80DA-68FEF77A80E6}"/>
                </a:ext>
              </a:extLst>
            </p:cNvPr>
            <p:cNvSpPr/>
            <p:nvPr/>
          </p:nvSpPr>
          <p:spPr>
            <a:xfrm>
              <a:off x="868680" y="318386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Shared values</a:t>
              </a:r>
            </a:p>
          </p:txBody>
        </p:sp>
        <p:sp>
          <p:nvSpPr>
            <p:cNvPr id="8" name="Rectangle 7">
              <a:extLst>
                <a:ext uri="{FF2B5EF4-FFF2-40B4-BE49-F238E27FC236}">
                  <a16:creationId xmlns:a16="http://schemas.microsoft.com/office/drawing/2014/main" id="{65DD46C3-3D7D-40B0-AD29-0DBBA90AACF9}"/>
                </a:ext>
              </a:extLst>
            </p:cNvPr>
            <p:cNvSpPr/>
            <p:nvPr/>
          </p:nvSpPr>
          <p:spPr>
            <a:xfrm>
              <a:off x="457200" y="5227941"/>
              <a:ext cx="8229600" cy="856800"/>
            </a:xfrm>
            <a:prstGeom prst="rect">
              <a:avLst/>
            </a:prstGeom>
            <a:noFill/>
          </p:spPr>
          <p:style>
            <a:lnRef idx="2">
              <a:schemeClr val="accent4">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020F2946-79DE-4FD6-A977-7F1683F8D6D5}"/>
                </a:ext>
              </a:extLst>
            </p:cNvPr>
            <p:cNvSpPr/>
            <p:nvPr/>
          </p:nvSpPr>
          <p:spPr>
            <a:xfrm>
              <a:off x="868680" y="472610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Shared events</a:t>
              </a:r>
            </a:p>
          </p:txBody>
        </p:sp>
      </p:gr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5"/>
          <p:cNvSpPr txBox="1">
            <a:spLocks/>
          </p:cNvSpPr>
          <p:nvPr/>
        </p:nvSpPr>
        <p:spPr>
          <a:xfrm>
            <a:off x="9612560" y="3623546"/>
            <a:ext cx="1326468" cy="658216"/>
          </a:xfrm>
          <a:prstGeom prst="rect">
            <a:avLst/>
          </a:prstGeom>
          <a:solidFill>
            <a:srgbClr val="FF9100"/>
          </a:solidFill>
        </p:spPr>
        <p:txBody>
          <a:bodyPr vert="horz" lIns="91440" tIns="45720" rIns="91440" bIns="45720" rtlCol="0" anchor="ctr">
            <a:normAutofit fontScale="85000" lnSpcReduction="10000"/>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r>
              <a:rPr lang="en-US" sz="1400" dirty="0">
                <a:solidFill>
                  <a:schemeClr val="bg1"/>
                </a:solidFill>
              </a:rPr>
              <a:t>Learn – Apply –  Practice – Evaluate</a:t>
            </a:r>
          </a:p>
        </p:txBody>
      </p:sp>
      <p:sp>
        <p:nvSpPr>
          <p:cNvPr id="17" name="Content Placeholder 1"/>
          <p:cNvSpPr txBox="1">
            <a:spLocks/>
          </p:cNvSpPr>
          <p:nvPr/>
        </p:nvSpPr>
        <p:spPr bwMode="auto">
          <a:xfrm>
            <a:off x="8100392" y="4430250"/>
            <a:ext cx="5266928"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sz="1800" strike="sngStrike" dirty="0"/>
              <a:t>Which insights of leadership and influence from today’s session will you apply immediately?</a:t>
            </a:r>
          </a:p>
        </p:txBody>
      </p:sp>
      <p:sp>
        <p:nvSpPr>
          <p:cNvPr id="11" name="Rectangle 10">
            <a:extLst>
              <a:ext uri="{FF2B5EF4-FFF2-40B4-BE49-F238E27FC236}">
                <a16:creationId xmlns:a16="http://schemas.microsoft.com/office/drawing/2014/main" id="{7503F8CE-6BB4-4283-8D05-72F26F70D15B}"/>
              </a:ext>
            </a:extLst>
          </p:cNvPr>
          <p:cNvSpPr/>
          <p:nvPr/>
        </p:nvSpPr>
        <p:spPr>
          <a:xfrm>
            <a:off x="-828600" y="3565246"/>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3" name="Title 12">
            <a:extLst>
              <a:ext uri="{FF2B5EF4-FFF2-40B4-BE49-F238E27FC236}">
                <a16:creationId xmlns:a16="http://schemas.microsoft.com/office/drawing/2014/main" id="{1A1EC27B-F436-49AE-9BCF-F3EECC65A6FD}"/>
              </a:ext>
            </a:extLst>
          </p:cNvPr>
          <p:cNvSpPr>
            <a:spLocks noGrp="1"/>
          </p:cNvSpPr>
          <p:nvPr>
            <p:ph type="title"/>
          </p:nvPr>
        </p:nvSpPr>
        <p:spPr/>
        <p:txBody>
          <a:bodyPr/>
          <a:lstStyle/>
          <a:p>
            <a:r>
              <a:rPr lang="en-US" dirty="0"/>
              <a:t>Survey</a:t>
            </a:r>
          </a:p>
        </p:txBody>
      </p:sp>
      <p:sp>
        <p:nvSpPr>
          <p:cNvPr id="14" name="Text Placeholder 13">
            <a:extLst>
              <a:ext uri="{FF2B5EF4-FFF2-40B4-BE49-F238E27FC236}">
                <a16:creationId xmlns:a16="http://schemas.microsoft.com/office/drawing/2014/main" id="{7E249B0A-5262-4228-8EF4-64D85ABE2986}"/>
              </a:ext>
            </a:extLst>
          </p:cNvPr>
          <p:cNvSpPr>
            <a:spLocks noGrp="1"/>
          </p:cNvSpPr>
          <p:nvPr>
            <p:ph sz="quarter" idx="10"/>
          </p:nvPr>
        </p:nvSpPr>
        <p:spPr>
          <a:prstGeom prst="rect">
            <a:avLst/>
          </a:prstGeom>
        </p:spPr>
        <p:txBody>
          <a:bodyPr/>
          <a:lstStyle/>
          <a:p>
            <a:r>
              <a:rPr lang="en-US" dirty="0"/>
              <a:t>Thank you!</a:t>
            </a:r>
          </a:p>
        </p:txBody>
      </p:sp>
      <p:sp>
        <p:nvSpPr>
          <p:cNvPr id="15" name="Rectangle 14">
            <a:extLst>
              <a:ext uri="{FF2B5EF4-FFF2-40B4-BE49-F238E27FC236}">
                <a16:creationId xmlns:a16="http://schemas.microsoft.com/office/drawing/2014/main" id="{AB6C3694-6265-4C2C-ADD8-3ABA5FC0DF64}"/>
              </a:ext>
            </a:extLst>
          </p:cNvPr>
          <p:cNvSpPr/>
          <p:nvPr/>
        </p:nvSpPr>
        <p:spPr>
          <a:xfrm>
            <a:off x="9155440" y="795466"/>
            <a:ext cx="4572000" cy="1200329"/>
          </a:xfrm>
          <a:prstGeom prst="rect">
            <a:avLst/>
          </a:prstGeom>
        </p:spPr>
        <p:txBody>
          <a:bodyPr>
            <a:spAutoFit/>
          </a:bodyPr>
          <a:lstStyle/>
          <a:p>
            <a:pPr defTabSz="471145">
              <a:defRPr/>
            </a:pPr>
            <a:r>
              <a:rPr lang="en-US" dirty="0"/>
              <a:t>[Time: 1/2 minute]</a:t>
            </a:r>
          </a:p>
          <a:p>
            <a:endParaRPr lang="en-US" b="1" dirty="0"/>
          </a:p>
          <a:p>
            <a:r>
              <a:rPr lang="en-US" i="1" dirty="0"/>
              <a:t>Instructions:</a:t>
            </a:r>
            <a:r>
              <a:rPr lang="en-US" dirty="0"/>
              <a:t> Thank participants for their time and active participation.</a:t>
            </a:r>
          </a:p>
        </p:txBody>
      </p:sp>
    </p:spTree>
    <p:extLst>
      <p:ext uri="{BB962C8B-B14F-4D97-AF65-F5344CB8AC3E}">
        <p14:creationId xmlns:p14="http://schemas.microsoft.com/office/powerpoint/2010/main" val="2386403046"/>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Recap and Reflect</a:t>
            </a:r>
          </a:p>
        </p:txBody>
      </p:sp>
      <p:pic>
        <p:nvPicPr>
          <p:cNvPr id="54" name="Graphic 53" descr="Chat"/>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77200" y="76200"/>
            <a:ext cx="914400" cy="914400"/>
          </a:xfrm>
          <a:prstGeom prst="rect">
            <a:avLst/>
          </a:prstGeom>
        </p:spPr>
      </p:pic>
      <p:sp>
        <p:nvSpPr>
          <p:cNvPr id="26" name="Rectangle 25"/>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17726827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Revisiting Your Answer</a:t>
            </a:r>
          </a:p>
        </p:txBody>
      </p:sp>
      <p:pic>
        <p:nvPicPr>
          <p:cNvPr id="53" name="Graphic 52" descr="Raised Hand"/>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5526" y="78933"/>
            <a:ext cx="848474" cy="848474"/>
          </a:xfrm>
          <a:prstGeom prst="rect">
            <a:avLst/>
          </a:prstGeom>
        </p:spPr>
      </p:pic>
      <p:sp>
        <p:nvSpPr>
          <p:cNvPr id="26" name="Content Placeholder 6"/>
          <p:cNvSpPr>
            <a:spLocks noGrp="1"/>
          </p:cNvSpPr>
          <p:nvPr>
            <p:ph sz="quarter" idx="10"/>
          </p:nvPr>
        </p:nvSpPr>
        <p:spPr>
          <a:xfrm>
            <a:off x="609600" y="1371600"/>
            <a:ext cx="4038600" cy="2590800"/>
          </a:xfrm>
        </p:spPr>
        <p:txBody>
          <a:bodyPr/>
          <a:lstStyle/>
          <a:p>
            <a:r>
              <a:rPr lang="en-US" sz="2400" strike="sngStrike" dirty="0"/>
              <a:t>Think of a recent situation where you felt anxious, frustrated, disappointed, or any other unpleasant emotion.</a:t>
            </a:r>
          </a:p>
          <a:p>
            <a:endParaRPr lang="en-US" sz="2400" strike="sngStrike" dirty="0"/>
          </a:p>
          <a:p>
            <a:r>
              <a:rPr lang="en-US" sz="2400" strike="sngStrike" dirty="0"/>
              <a:t>How did you address it?</a:t>
            </a:r>
          </a:p>
        </p:txBody>
      </p:sp>
      <p:sp>
        <p:nvSpPr>
          <p:cNvPr id="48" name="Rectangle 47"/>
          <p:cNvSpPr/>
          <p:nvPr/>
        </p:nvSpPr>
        <p:spPr>
          <a:xfrm>
            <a:off x="5029200" y="129540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5029200" y="175195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5029200" y="220851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5029200" y="266506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5029200" y="312162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 name="Rectangle 2"/>
          <p:cNvSpPr/>
          <p:nvPr/>
        </p:nvSpPr>
        <p:spPr>
          <a:xfrm>
            <a:off x="228600" y="4495800"/>
            <a:ext cx="8610600" cy="1077218"/>
          </a:xfrm>
          <a:prstGeom prst="rect">
            <a:avLst/>
          </a:prstGeom>
        </p:spPr>
        <p:txBody>
          <a:bodyPr wrap="square">
            <a:spAutoFit/>
          </a:bodyPr>
          <a:lstStyle/>
          <a:p>
            <a:pPr algn="ctr"/>
            <a:r>
              <a:rPr lang="en-US" sz="3200" b="1" dirty="0">
                <a:latin typeface="+mn-lt"/>
              </a:rPr>
              <a:t>What of your original answer would have changed if you knew the insights provided today?</a:t>
            </a:r>
          </a:p>
        </p:txBody>
      </p:sp>
      <p:sp>
        <p:nvSpPr>
          <p:cNvPr id="56" name="Rectangle 55"/>
          <p:cNvSpPr/>
          <p:nvPr/>
        </p:nvSpPr>
        <p:spPr>
          <a:xfrm>
            <a:off x="5029200" y="357817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pic>
        <p:nvPicPr>
          <p:cNvPr id="57" name="Graphic 56"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467600" y="76200"/>
            <a:ext cx="914400" cy="914400"/>
          </a:xfrm>
          <a:prstGeom prst="rect">
            <a:avLst/>
          </a:prstGeom>
        </p:spPr>
      </p:pic>
      <p:sp>
        <p:nvSpPr>
          <p:cNvPr id="4" name="Rectangle 3"/>
          <p:cNvSpPr/>
          <p:nvPr/>
        </p:nvSpPr>
        <p:spPr>
          <a:xfrm>
            <a:off x="10010026" y="76200"/>
            <a:ext cx="5687174" cy="5909310"/>
          </a:xfrm>
          <a:prstGeom prst="rect">
            <a:avLst/>
          </a:prstGeom>
        </p:spPr>
        <p:txBody>
          <a:bodyPr wrap="square">
            <a:spAutoFit/>
          </a:bodyPr>
          <a:lstStyle/>
          <a:p>
            <a:r>
              <a:rPr lang="en-US" b="1" dirty="0">
                <a:solidFill>
                  <a:srgbClr val="FF0000"/>
                </a:solidFill>
              </a:rPr>
              <a:t>Facilitator/Producer Notes: REQUEST #2.</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6" name="Rectangle 15">
            <a:extLst>
              <a:ext uri="{FF2B5EF4-FFF2-40B4-BE49-F238E27FC236}">
                <a16:creationId xmlns:a16="http://schemas.microsoft.com/office/drawing/2014/main" id="{0DC77931-361F-419B-B45F-4A175B221E8A}"/>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948249714"/>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05000" y="914400"/>
            <a:ext cx="54102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4067944" y="1412776"/>
            <a:ext cx="1008112" cy="1672550"/>
          </a:xfrm>
          <a:prstGeom prst="rect">
            <a:avLst/>
          </a:prstGeom>
          <a:noFill/>
          <a:ln>
            <a:noFill/>
          </a:ln>
        </p:spPr>
      </p:pic>
      <p:sp>
        <p:nvSpPr>
          <p:cNvPr id="10" name="Title 5"/>
          <p:cNvSpPr txBox="1">
            <a:spLocks/>
          </p:cNvSpPr>
          <p:nvPr/>
        </p:nvSpPr>
        <p:spPr>
          <a:xfrm>
            <a:off x="0" y="402563"/>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Learn – Apply –  Practice – Evaluate</a:t>
            </a:r>
          </a:p>
        </p:txBody>
      </p:sp>
      <p:sp>
        <p:nvSpPr>
          <p:cNvPr id="17" name="Content Placeholder 1"/>
          <p:cNvSpPr txBox="1">
            <a:spLocks/>
          </p:cNvSpPr>
          <p:nvPr/>
        </p:nvSpPr>
        <p:spPr bwMode="auto">
          <a:xfrm>
            <a:off x="304800" y="3489971"/>
            <a:ext cx="8382000"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b="1" strike="sngStrike" dirty="0"/>
              <a:t>Which insights of leadership and influence from today’s session will you apply immediately?</a:t>
            </a:r>
            <a:endParaRPr lang="en-US" strike="sngStrike" dirty="0"/>
          </a:p>
        </p:txBody>
      </p:sp>
      <p:sp>
        <p:nvSpPr>
          <p:cNvPr id="18" name="Rectangle 17"/>
          <p:cNvSpPr/>
          <p:nvPr/>
        </p:nvSpPr>
        <p:spPr>
          <a:xfrm>
            <a:off x="9601200" y="372083"/>
            <a:ext cx="5687174" cy="4801314"/>
          </a:xfrm>
          <a:prstGeom prst="rect">
            <a:avLst/>
          </a:prstGeom>
        </p:spPr>
        <p:txBody>
          <a:bodyPr wrap="square">
            <a:spAutoFit/>
          </a:bodyPr>
          <a:lstStyle/>
          <a:p>
            <a:r>
              <a:rPr lang="en-US" b="1" dirty="0">
                <a:solidFill>
                  <a:srgbClr val="FF0000"/>
                </a:solidFill>
              </a:rPr>
              <a:t>Facilitator/Producer Notes: REQUEST #3.</a:t>
            </a:r>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1" name="Rectangle 10">
            <a:extLst>
              <a:ext uri="{FF2B5EF4-FFF2-40B4-BE49-F238E27FC236}">
                <a16:creationId xmlns:a16="http://schemas.microsoft.com/office/drawing/2014/main" id="{7503F8CE-6BB4-4283-8D05-72F26F70D15B}"/>
              </a:ext>
            </a:extLst>
          </p:cNvPr>
          <p:cNvSpPr/>
          <p:nvPr/>
        </p:nvSpPr>
        <p:spPr>
          <a:xfrm>
            <a:off x="-1342256" y="4107185"/>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2" name="Rectangle 11">
            <a:extLst>
              <a:ext uri="{FF2B5EF4-FFF2-40B4-BE49-F238E27FC236}">
                <a16:creationId xmlns:a16="http://schemas.microsoft.com/office/drawing/2014/main" id="{1C309140-BDEE-4FAC-ADC2-09BA1C21628E}"/>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42038822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4B28CEA3-FC2E-47BF-99BA-DF99E3A7717A}"/>
              </a:ext>
            </a:extLst>
          </p:cNvPr>
          <p:cNvSpPr>
            <a:spLocks noGrp="1"/>
          </p:cNvSpPr>
          <p:nvPr>
            <p:ph sz="quarter" idx="11"/>
          </p:nvPr>
        </p:nvSpPr>
        <p:spPr/>
        <p:txBody>
          <a:bodyPr/>
          <a:lstStyle/>
          <a:p>
            <a:endParaRPr lang="en-US"/>
          </a:p>
        </p:txBody>
      </p:sp>
      <p:sp>
        <p:nvSpPr>
          <p:cNvPr id="11266" name="Title 1"/>
          <p:cNvSpPr>
            <a:spLocks noGrp="1"/>
          </p:cNvSpPr>
          <p:nvPr>
            <p:ph type="title"/>
          </p:nvPr>
        </p:nvSpPr>
        <p:spPr/>
        <p:txBody>
          <a:bodyPr>
            <a:noAutofit/>
          </a:bodyPr>
          <a:lstStyle/>
          <a:p>
            <a:pPr>
              <a:defRPr/>
            </a:pPr>
            <a:r>
              <a:rPr lang="en-US" dirty="0"/>
              <a:t>What This Means In Our Workplace</a:t>
            </a:r>
          </a:p>
        </p:txBody>
      </p:sp>
      <p:grpSp>
        <p:nvGrpSpPr>
          <p:cNvPr id="2" name="Group 1">
            <a:extLst>
              <a:ext uri="{FF2B5EF4-FFF2-40B4-BE49-F238E27FC236}">
                <a16:creationId xmlns:a16="http://schemas.microsoft.com/office/drawing/2014/main" id="{FE4AC1C0-0189-4E02-8FFA-4A10D8CC738E}"/>
              </a:ext>
            </a:extLst>
          </p:cNvPr>
          <p:cNvGrpSpPr/>
          <p:nvPr/>
        </p:nvGrpSpPr>
        <p:grpSpPr>
          <a:xfrm>
            <a:off x="457200" y="1600200"/>
            <a:ext cx="8229599" cy="4525963"/>
            <a:chOff x="457200" y="1600200"/>
            <a:chExt cx="8229599" cy="4525963"/>
          </a:xfrm>
        </p:grpSpPr>
        <p:sp>
          <p:nvSpPr>
            <p:cNvPr id="4" name="Partial Circle 3">
              <a:extLst>
                <a:ext uri="{FF2B5EF4-FFF2-40B4-BE49-F238E27FC236}">
                  <a16:creationId xmlns:a16="http://schemas.microsoft.com/office/drawing/2014/main" id="{63579087-60AC-4728-9F12-C7F8055D8C51}"/>
                </a:ext>
              </a:extLst>
            </p:cNvPr>
            <p:cNvSpPr/>
            <p:nvPr/>
          </p:nvSpPr>
          <p:spPr>
            <a:xfrm>
              <a:off x="457200" y="1600200"/>
              <a:ext cx="4525963" cy="4525963"/>
            </a:xfrm>
            <a:prstGeom prst="pie">
              <a:avLst>
                <a:gd name="adj1" fmla="val 5400000"/>
                <a:gd name="adj2" fmla="val 16200000"/>
              </a:avLst>
            </a:pr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5" name="Freeform: Shape 4">
              <a:extLst>
                <a:ext uri="{FF2B5EF4-FFF2-40B4-BE49-F238E27FC236}">
                  <a16:creationId xmlns:a16="http://schemas.microsoft.com/office/drawing/2014/main" id="{2AE39F85-526C-4E8D-A38E-E51CD598FC03}"/>
                </a:ext>
              </a:extLst>
            </p:cNvPr>
            <p:cNvSpPr/>
            <p:nvPr/>
          </p:nvSpPr>
          <p:spPr>
            <a:xfrm>
              <a:off x="2720181" y="1600200"/>
              <a:ext cx="5966618" cy="4525963"/>
            </a:xfrm>
            <a:custGeom>
              <a:avLst/>
              <a:gdLst>
                <a:gd name="connsiteX0" fmla="*/ 0 w 5966618"/>
                <a:gd name="connsiteY0" fmla="*/ 0 h 4525963"/>
                <a:gd name="connsiteX1" fmla="*/ 5966618 w 5966618"/>
                <a:gd name="connsiteY1" fmla="*/ 0 h 4525963"/>
                <a:gd name="connsiteX2" fmla="*/ 5966618 w 5966618"/>
                <a:gd name="connsiteY2" fmla="*/ 4525963 h 4525963"/>
                <a:gd name="connsiteX3" fmla="*/ 0 w 5966618"/>
                <a:gd name="connsiteY3" fmla="*/ 4525963 h 4525963"/>
                <a:gd name="connsiteX4" fmla="*/ 0 w 5966618"/>
                <a:gd name="connsiteY4" fmla="*/ 0 h 4525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4525963">
                  <a:moveTo>
                    <a:pt x="0" y="0"/>
                  </a:moveTo>
                  <a:lnTo>
                    <a:pt x="5966618" y="0"/>
                  </a:lnTo>
                  <a:lnTo>
                    <a:pt x="5966618" y="4525963"/>
                  </a:lnTo>
                  <a:lnTo>
                    <a:pt x="0" y="4525963"/>
                  </a:lnTo>
                  <a:lnTo>
                    <a:pt x="0" y="0"/>
                  </a:lnTo>
                  <a:close/>
                </a:path>
              </a:pathLst>
            </a:custGeom>
            <a:solidFill>
              <a:schemeClr val="accent2"/>
            </a:solidFill>
            <a:ln>
              <a:no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79070" tIns="179070" rIns="179070" bIns="3347242" numCol="1" spcCol="1270" anchor="ctr" anchorCtr="0">
              <a:noAutofit/>
            </a:bodyPr>
            <a:lstStyle/>
            <a:p>
              <a:pPr marL="0" lvl="0" indent="0" algn="l" defTabSz="2089150">
                <a:lnSpc>
                  <a:spcPct val="90000"/>
                </a:lnSpc>
                <a:spcBef>
                  <a:spcPct val="0"/>
                </a:spcBef>
                <a:spcAft>
                  <a:spcPct val="35000"/>
                </a:spcAft>
                <a:buNone/>
              </a:pPr>
              <a:r>
                <a:rPr lang="en-US" sz="4700" kern="1200" dirty="0">
                  <a:solidFill>
                    <a:schemeClr val="bg1"/>
                  </a:solidFill>
                </a:rPr>
                <a:t>Communication</a:t>
              </a:r>
            </a:p>
          </p:txBody>
        </p:sp>
        <p:sp>
          <p:nvSpPr>
            <p:cNvPr id="6" name="Partial Circle 5">
              <a:extLst>
                <a:ext uri="{FF2B5EF4-FFF2-40B4-BE49-F238E27FC236}">
                  <a16:creationId xmlns:a16="http://schemas.microsoft.com/office/drawing/2014/main" id="{0D478B71-778D-4ABE-B128-F8E36435A2B8}"/>
                </a:ext>
              </a:extLst>
            </p:cNvPr>
            <p:cNvSpPr/>
            <p:nvPr/>
          </p:nvSpPr>
          <p:spPr>
            <a:xfrm>
              <a:off x="1270073" y="2957991"/>
              <a:ext cx="2941873" cy="2941873"/>
            </a:xfrm>
            <a:prstGeom prst="pie">
              <a:avLst>
                <a:gd name="adj1" fmla="val 5400000"/>
                <a:gd name="adj2" fmla="val 16200000"/>
              </a:avLst>
            </a:pr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7" name="Freeform: Shape 6">
              <a:extLst>
                <a:ext uri="{FF2B5EF4-FFF2-40B4-BE49-F238E27FC236}">
                  <a16:creationId xmlns:a16="http://schemas.microsoft.com/office/drawing/2014/main" id="{13805BFF-340D-480B-A6CF-84D68FB44490}"/>
                </a:ext>
              </a:extLst>
            </p:cNvPr>
            <p:cNvSpPr/>
            <p:nvPr/>
          </p:nvSpPr>
          <p:spPr>
            <a:xfrm>
              <a:off x="2720181" y="2957991"/>
              <a:ext cx="5966618" cy="2941873"/>
            </a:xfrm>
            <a:custGeom>
              <a:avLst/>
              <a:gdLst>
                <a:gd name="connsiteX0" fmla="*/ 0 w 5966618"/>
                <a:gd name="connsiteY0" fmla="*/ 0 h 2941873"/>
                <a:gd name="connsiteX1" fmla="*/ 5966618 w 5966618"/>
                <a:gd name="connsiteY1" fmla="*/ 0 h 2941873"/>
                <a:gd name="connsiteX2" fmla="*/ 5966618 w 5966618"/>
                <a:gd name="connsiteY2" fmla="*/ 2941873 h 2941873"/>
                <a:gd name="connsiteX3" fmla="*/ 0 w 5966618"/>
                <a:gd name="connsiteY3" fmla="*/ 2941873 h 2941873"/>
                <a:gd name="connsiteX4" fmla="*/ 0 w 5966618"/>
                <a:gd name="connsiteY4" fmla="*/ 0 h 2941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2941873">
                  <a:moveTo>
                    <a:pt x="0" y="0"/>
                  </a:moveTo>
                  <a:lnTo>
                    <a:pt x="5966618" y="0"/>
                  </a:lnTo>
                  <a:lnTo>
                    <a:pt x="5966618" y="2941873"/>
                  </a:lnTo>
                  <a:lnTo>
                    <a:pt x="0" y="2941873"/>
                  </a:lnTo>
                  <a:lnTo>
                    <a:pt x="0" y="0"/>
                  </a:lnTo>
                  <a:close/>
                </a:path>
              </a:pathLst>
            </a:custGeom>
            <a:solidFill>
              <a:schemeClr val="accent3"/>
            </a:solidFill>
            <a:ln>
              <a:no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79070" tIns="179070" rIns="179070" bIns="1763156" numCol="1" spcCol="1270" anchor="ctr" anchorCtr="0">
              <a:noAutofit/>
            </a:bodyPr>
            <a:lstStyle/>
            <a:p>
              <a:pPr marL="0" lvl="0" indent="0" algn="l" defTabSz="2089150">
                <a:lnSpc>
                  <a:spcPct val="90000"/>
                </a:lnSpc>
                <a:spcBef>
                  <a:spcPct val="0"/>
                </a:spcBef>
                <a:spcAft>
                  <a:spcPct val="35000"/>
                </a:spcAft>
                <a:buNone/>
              </a:pPr>
              <a:r>
                <a:rPr lang="en-US" sz="4700" kern="1200" dirty="0">
                  <a:solidFill>
                    <a:schemeClr val="bg1"/>
                  </a:solidFill>
                </a:rPr>
                <a:t>Employee perspective</a:t>
              </a:r>
            </a:p>
          </p:txBody>
        </p:sp>
        <p:sp>
          <p:nvSpPr>
            <p:cNvPr id="8" name="Partial Circle 7">
              <a:extLst>
                <a:ext uri="{FF2B5EF4-FFF2-40B4-BE49-F238E27FC236}">
                  <a16:creationId xmlns:a16="http://schemas.microsoft.com/office/drawing/2014/main" id="{40913E8E-7983-48A9-B251-84CE70D20BD8}"/>
                </a:ext>
              </a:extLst>
            </p:cNvPr>
            <p:cNvSpPr/>
            <p:nvPr/>
          </p:nvSpPr>
          <p:spPr>
            <a:xfrm>
              <a:off x="2062089" y="4315779"/>
              <a:ext cx="1357787" cy="1357787"/>
            </a:xfrm>
            <a:prstGeom prst="pie">
              <a:avLst>
                <a:gd name="adj1" fmla="val 5400000"/>
                <a:gd name="adj2" fmla="val 16200000"/>
              </a:avLst>
            </a:prstGeom>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9" name="Freeform: Shape 8">
              <a:extLst>
                <a:ext uri="{FF2B5EF4-FFF2-40B4-BE49-F238E27FC236}">
                  <a16:creationId xmlns:a16="http://schemas.microsoft.com/office/drawing/2014/main" id="{A1F4A821-632B-4AE1-BB46-BC337E302817}"/>
                </a:ext>
              </a:extLst>
            </p:cNvPr>
            <p:cNvSpPr/>
            <p:nvPr/>
          </p:nvSpPr>
          <p:spPr>
            <a:xfrm>
              <a:off x="2720181" y="4315779"/>
              <a:ext cx="5966618" cy="1357787"/>
            </a:xfrm>
            <a:custGeom>
              <a:avLst/>
              <a:gdLst>
                <a:gd name="connsiteX0" fmla="*/ 0 w 5966618"/>
                <a:gd name="connsiteY0" fmla="*/ 0 h 1357787"/>
                <a:gd name="connsiteX1" fmla="*/ 5966618 w 5966618"/>
                <a:gd name="connsiteY1" fmla="*/ 0 h 1357787"/>
                <a:gd name="connsiteX2" fmla="*/ 5966618 w 5966618"/>
                <a:gd name="connsiteY2" fmla="*/ 1357787 h 1357787"/>
                <a:gd name="connsiteX3" fmla="*/ 0 w 5966618"/>
                <a:gd name="connsiteY3" fmla="*/ 1357787 h 1357787"/>
                <a:gd name="connsiteX4" fmla="*/ 0 w 5966618"/>
                <a:gd name="connsiteY4" fmla="*/ 0 h 1357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1357787">
                  <a:moveTo>
                    <a:pt x="0" y="0"/>
                  </a:moveTo>
                  <a:lnTo>
                    <a:pt x="5966618" y="0"/>
                  </a:lnTo>
                  <a:lnTo>
                    <a:pt x="5966618" y="1357787"/>
                  </a:lnTo>
                  <a:lnTo>
                    <a:pt x="0" y="1357787"/>
                  </a:lnTo>
                  <a:lnTo>
                    <a:pt x="0" y="0"/>
                  </a:lnTo>
                  <a:close/>
                </a:path>
              </a:pathLst>
            </a:custGeom>
            <a:solidFill>
              <a:schemeClr val="accent4"/>
            </a:solidFill>
            <a:ln>
              <a:no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79070" tIns="179070" rIns="179070" bIns="179070" numCol="1" spcCol="1270" anchor="ctr" anchorCtr="0">
              <a:noAutofit/>
            </a:bodyPr>
            <a:lstStyle/>
            <a:p>
              <a:pPr marL="0" lvl="0" indent="0" algn="l" defTabSz="2089150">
                <a:lnSpc>
                  <a:spcPct val="90000"/>
                </a:lnSpc>
                <a:spcBef>
                  <a:spcPct val="0"/>
                </a:spcBef>
                <a:spcAft>
                  <a:spcPct val="35000"/>
                </a:spcAft>
                <a:buNone/>
              </a:pPr>
              <a:r>
                <a:rPr lang="en-US" sz="4700" kern="1200" dirty="0">
                  <a:solidFill>
                    <a:schemeClr val="bg1"/>
                  </a:solidFill>
                </a:rPr>
                <a:t>Manager to employee</a:t>
              </a: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19E78FCD-ED8F-46B9-B209-F321C623AA0B}"/>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9105E66D-34F6-424D-B0D4-712796C3BC61}"/>
              </a:ext>
            </a:extLst>
          </p:cNvPr>
          <p:cNvGrpSpPr/>
          <p:nvPr/>
        </p:nvGrpSpPr>
        <p:grpSpPr>
          <a:xfrm>
            <a:off x="850999" y="1601901"/>
            <a:ext cx="7442001" cy="4522559"/>
            <a:chOff x="850999" y="1601901"/>
            <a:chExt cx="7442001" cy="4522559"/>
          </a:xfrm>
        </p:grpSpPr>
        <p:sp>
          <p:nvSpPr>
            <p:cNvPr id="5" name="Freeform: Shape 4">
              <a:extLst>
                <a:ext uri="{FF2B5EF4-FFF2-40B4-BE49-F238E27FC236}">
                  <a16:creationId xmlns:a16="http://schemas.microsoft.com/office/drawing/2014/main" id="{8DBD9812-99E1-4C79-AEF6-FA49FD52F8BC}"/>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Josh just became the company’s manager of operations</a:t>
              </a:r>
            </a:p>
          </p:txBody>
        </p:sp>
        <p:sp>
          <p:nvSpPr>
            <p:cNvPr id="6" name="Rectangle: Rounded Corners 5">
              <a:extLst>
                <a:ext uri="{FF2B5EF4-FFF2-40B4-BE49-F238E27FC236}">
                  <a16:creationId xmlns:a16="http://schemas.microsoft.com/office/drawing/2014/main" id="{E1560CD6-755E-4AD2-B3CC-BDC4265A3FF3}"/>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7" name="Freeform: Shape 6">
              <a:extLst>
                <a:ext uri="{FF2B5EF4-FFF2-40B4-BE49-F238E27FC236}">
                  <a16:creationId xmlns:a16="http://schemas.microsoft.com/office/drawing/2014/main" id="{F0F0315F-5F22-4F48-A6F4-F6EF57EE72BD}"/>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Josh noticed that the younger employees communicated differently from the older employees</a:t>
              </a:r>
            </a:p>
          </p:txBody>
        </p:sp>
        <p:sp>
          <p:nvSpPr>
            <p:cNvPr id="8" name="Rectangle: Rounded Corners 7">
              <a:extLst>
                <a:ext uri="{FF2B5EF4-FFF2-40B4-BE49-F238E27FC236}">
                  <a16:creationId xmlns:a16="http://schemas.microsoft.com/office/drawing/2014/main" id="{DABE14EB-6F3D-45E0-B0C8-BF4793CB0ADB}"/>
                </a:ext>
              </a:extLst>
            </p:cNvPr>
            <p:cNvSpPr/>
            <p:nvPr/>
          </p:nvSpPr>
          <p:spPr>
            <a:xfrm>
              <a:off x="850999" y="3955269"/>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9" name="Freeform: Shape 8">
              <a:extLst>
                <a:ext uri="{FF2B5EF4-FFF2-40B4-BE49-F238E27FC236}">
                  <a16:creationId xmlns:a16="http://schemas.microsoft.com/office/drawing/2014/main" id="{7797117C-9636-45D1-AAAD-00C61C3375F0}"/>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Josh required all employees to addend a workshop on generation-based differences</a:t>
              </a:r>
            </a:p>
          </p:txBody>
        </p:sp>
        <p:sp>
          <p:nvSpPr>
            <p:cNvPr id="10" name="Rectangle: Rounded Corners 9">
              <a:extLst>
                <a:ext uri="{FF2B5EF4-FFF2-40B4-BE49-F238E27FC236}">
                  <a16:creationId xmlns:a16="http://schemas.microsoft.com/office/drawing/2014/main" id="{59558D40-4B57-4728-8E73-5DA75FC1D9BB}"/>
                </a:ext>
              </a:extLst>
            </p:cNvPr>
            <p:cNvSpPr/>
            <p:nvPr/>
          </p:nvSpPr>
          <p:spPr>
            <a:xfrm>
              <a:off x="850999" y="5101257"/>
              <a:ext cx="1023203" cy="1023203"/>
            </a:xfrm>
            <a:prstGeom prst="roundRect">
              <a:avLst>
                <a:gd name="adj" fmla="val 16670"/>
              </a:avLst>
            </a:prstGeom>
            <a:solidFill>
              <a:schemeClr val="accent4">
                <a:hueOff val="0"/>
                <a:satOff val="0"/>
                <a:lumOff val="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1" name="Freeform: Shape 10">
              <a:extLst>
                <a:ext uri="{FF2B5EF4-FFF2-40B4-BE49-F238E27FC236}">
                  <a16:creationId xmlns:a16="http://schemas.microsoft.com/office/drawing/2014/main" id="{1DFD9B13-3216-476F-AA6D-BCEEE464EA0B}"/>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Communication was improved and employees began to understand and respect each other better</a:t>
              </a:r>
            </a:p>
          </p:txBody>
        </p:sp>
      </p:grpSp>
    </p:spTree>
    <p:extLst>
      <p:ext uri="{BB962C8B-B14F-4D97-AF65-F5344CB8AC3E}">
        <p14:creationId xmlns:p14="http://schemas.microsoft.com/office/powerpoint/2010/main" val="42773926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692696"/>
            <a:ext cx="9143999" cy="1143000"/>
          </a:xfrm>
        </p:spPr>
        <p:txBody>
          <a:bodyPr/>
          <a:lstStyle/>
          <a:p>
            <a:r>
              <a:rPr lang="en-US" b="1" dirty="0">
                <a:solidFill>
                  <a:srgbClr val="FF913C"/>
                </a:solidFill>
              </a:rPr>
              <a:t>Name of course</a:t>
            </a:r>
            <a:endParaRPr lang="en-US" strike="sngStrike" dirty="0">
              <a:solidFill>
                <a:srgbClr val="FF913C"/>
              </a:solidFill>
            </a:endParaRPr>
          </a:p>
        </p:txBody>
      </p:sp>
      <p:pic>
        <p:nvPicPr>
          <p:cNvPr id="3" name="Picture 2"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3923928" y="1898410"/>
            <a:ext cx="1476462" cy="2449586"/>
          </a:xfrm>
          <a:prstGeom prst="rect">
            <a:avLst/>
          </a:prstGeom>
          <a:noFill/>
          <a:ln>
            <a:noFill/>
          </a:ln>
        </p:spPr>
      </p:pic>
      <p:sp>
        <p:nvSpPr>
          <p:cNvPr id="5" name="Oval 4"/>
          <p:cNvSpPr/>
          <p:nvPr/>
        </p:nvSpPr>
        <p:spPr>
          <a:xfrm>
            <a:off x="-6755975" y="513508"/>
            <a:ext cx="1676400" cy="1676400"/>
          </a:xfrm>
          <a:prstGeom prst="ellipse">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930780" y="457200"/>
            <a:ext cx="1676400" cy="1676400"/>
          </a:xfrm>
          <a:prstGeom prst="ellipse">
            <a:avLst/>
          </a:prstGeom>
          <a:solidFill>
            <a:srgbClr val="AEA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755975" y="2590800"/>
            <a:ext cx="1676400" cy="1676400"/>
          </a:xfrm>
          <a:prstGeom prst="ellipse">
            <a:avLst/>
          </a:prstGeom>
          <a:solidFill>
            <a:srgbClr val="C4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6790611" y="4724400"/>
            <a:ext cx="1676400" cy="1676400"/>
          </a:xfrm>
          <a:prstGeom prst="ellipse">
            <a:avLst/>
          </a:prstGeom>
          <a:solidFill>
            <a:srgbClr val="FF9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689939" y="4724400"/>
            <a:ext cx="1676400" cy="1676400"/>
          </a:xfrm>
          <a:prstGeom prst="ellipse">
            <a:avLst/>
          </a:prstGeom>
          <a:solidFill>
            <a:srgbClr val="FF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689939" y="2675184"/>
            <a:ext cx="1676400" cy="1676400"/>
          </a:xfrm>
          <a:prstGeom prst="ellipse">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861328" y="513508"/>
            <a:ext cx="1676400" cy="1676400"/>
          </a:xfrm>
          <a:prstGeom prst="ellipse">
            <a:avLst/>
          </a:prstGeom>
          <a:solidFill>
            <a:srgbClr val="387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3" name="Rectangle 12">
            <a:extLst>
              <a:ext uri="{FF2B5EF4-FFF2-40B4-BE49-F238E27FC236}">
                <a16:creationId xmlns:a16="http://schemas.microsoft.com/office/drawing/2014/main" id="{C7703228-C310-4534-B26B-A70D16BF8262}"/>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22887482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a:t>Module Two: Review Questions</a:t>
            </a:r>
          </a:p>
        </p:txBody>
      </p:sp>
      <p:sp>
        <p:nvSpPr>
          <p:cNvPr id="13315" name="Content Placeholder 2"/>
          <p:cNvSpPr>
            <a:spLocks noGrp="1"/>
          </p:cNvSpPr>
          <p:nvPr>
            <p:ph idx="1"/>
          </p:nvPr>
        </p:nvSpPr>
        <p:spPr>
          <a:xfrm>
            <a:off x="457200" y="1600200"/>
            <a:ext cx="8229600" cy="5141168"/>
          </a:xfrm>
        </p:spPr>
        <p:txBody>
          <a:bodyPr>
            <a:normAutofit fontScale="625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What is the term “generation gap” used to describe?</a:t>
            </a:r>
          </a:p>
          <a:p>
            <a:pPr marL="684213" lvl="0">
              <a:lnSpc>
                <a:spcPct val="115000"/>
              </a:lnSpc>
              <a:spcBef>
                <a:spcPts val="0"/>
              </a:spcBef>
              <a:spcAft>
                <a:spcPts val="0"/>
              </a:spcAft>
              <a:buFont typeface="+mj-lt"/>
              <a:buAutoNum type="alphaLcParenR"/>
            </a:pPr>
            <a:r>
              <a:rPr lang="en-US" dirty="0">
                <a:ea typeface="Times New Roman"/>
                <a:cs typeface="Times New Roman"/>
              </a:rPr>
              <a:t>Prejudice or discrimination on the basis of a person's age</a:t>
            </a:r>
          </a:p>
          <a:p>
            <a:pPr marL="684213" lvl="0">
              <a:lnSpc>
                <a:spcPct val="115000"/>
              </a:lnSpc>
              <a:spcBef>
                <a:spcPts val="0"/>
              </a:spcBef>
              <a:spcAft>
                <a:spcPts val="0"/>
              </a:spcAft>
              <a:buFont typeface="+mj-lt"/>
              <a:buAutoNum type="alphaLcParenR"/>
            </a:pPr>
            <a:r>
              <a:rPr lang="en-US" dirty="0">
                <a:ea typeface="Times New Roman"/>
                <a:cs typeface="Times New Roman"/>
              </a:rPr>
              <a:t>A person reaching young adulthood around the year 2000</a:t>
            </a:r>
          </a:p>
          <a:p>
            <a:pPr marL="684213" lvl="0">
              <a:lnSpc>
                <a:spcPct val="115000"/>
              </a:lnSpc>
              <a:spcBef>
                <a:spcPts val="0"/>
              </a:spcBef>
              <a:spcAft>
                <a:spcPts val="0"/>
              </a:spcAft>
              <a:buFont typeface="+mj-lt"/>
              <a:buAutoNum type="alphaLcParenR"/>
            </a:pPr>
            <a:r>
              <a:rPr lang="en-US" dirty="0">
                <a:ea typeface="Times New Roman"/>
                <a:cs typeface="Times New Roman"/>
              </a:rPr>
              <a:t>The different values and attitudes between one generation and another</a:t>
            </a:r>
          </a:p>
          <a:p>
            <a:pPr marL="684213" lvl="0">
              <a:lnSpc>
                <a:spcPct val="115000"/>
              </a:lnSpc>
              <a:spcBef>
                <a:spcPts val="0"/>
              </a:spcBef>
              <a:spcAft>
                <a:spcPts val="1000"/>
              </a:spcAft>
              <a:buFont typeface="+mj-lt"/>
              <a:buAutoNum type="alphaLcParenR"/>
            </a:pPr>
            <a:r>
              <a:rPr lang="en-US" dirty="0">
                <a:ea typeface="Times New Roman"/>
                <a:cs typeface="Times New Roman"/>
              </a:rPr>
              <a:t>All of the people born and living at about the same time, regarded collectively</a:t>
            </a:r>
          </a:p>
          <a:p>
            <a:pPr marL="341313" lvl="0" indent="-341313">
              <a:lnSpc>
                <a:spcPct val="115000"/>
              </a:lnSpc>
              <a:spcBef>
                <a:spcPts val="0"/>
              </a:spcBef>
              <a:spcAft>
                <a:spcPts val="1000"/>
              </a:spcAft>
              <a:buFont typeface="+mj-lt"/>
              <a:buAutoNum type="arabicParenR" startAt="2"/>
            </a:pPr>
            <a:r>
              <a:rPr lang="en-US" dirty="0">
                <a:ea typeface="Times New Roman"/>
                <a:cs typeface="Times New Roman"/>
              </a:rPr>
              <a:t>Why the work environment is fragmented into various generations?</a:t>
            </a:r>
          </a:p>
          <a:p>
            <a:pPr marL="684213" lvl="0">
              <a:lnSpc>
                <a:spcPct val="115000"/>
              </a:lnSpc>
              <a:spcBef>
                <a:spcPts val="0"/>
              </a:spcBef>
              <a:spcAft>
                <a:spcPts val="0"/>
              </a:spcAft>
              <a:buFont typeface="+mj-lt"/>
              <a:buAutoNum type="alphaLcParenR"/>
            </a:pPr>
            <a:r>
              <a:rPr lang="en-US" dirty="0">
                <a:ea typeface="Times New Roman"/>
                <a:cs typeface="Times New Roman"/>
              </a:rPr>
              <a:t>Because there is a lack of training on generation gaps at most organizations</a:t>
            </a:r>
          </a:p>
          <a:p>
            <a:pPr marL="684213" lvl="0">
              <a:lnSpc>
                <a:spcPct val="115000"/>
              </a:lnSpc>
              <a:spcBef>
                <a:spcPts val="0"/>
              </a:spcBef>
              <a:spcAft>
                <a:spcPts val="0"/>
              </a:spcAft>
              <a:buFont typeface="+mj-lt"/>
              <a:buAutoNum type="alphaLcParenR"/>
            </a:pPr>
            <a:r>
              <a:rPr lang="en-US" dirty="0">
                <a:ea typeface="Times New Roman"/>
                <a:cs typeface="Times New Roman"/>
              </a:rPr>
              <a:t>Because many older workers remain on the job longer and younger workers are entering the workplace right out of college</a:t>
            </a:r>
          </a:p>
          <a:p>
            <a:pPr marL="684213" lvl="0">
              <a:lnSpc>
                <a:spcPct val="115000"/>
              </a:lnSpc>
              <a:spcBef>
                <a:spcPts val="0"/>
              </a:spcBef>
              <a:spcAft>
                <a:spcPts val="0"/>
              </a:spcAft>
              <a:buFont typeface="+mj-lt"/>
              <a:buAutoNum type="alphaLcParenR"/>
            </a:pPr>
            <a:r>
              <a:rPr lang="en-US" dirty="0">
                <a:ea typeface="Times New Roman"/>
                <a:cs typeface="Times New Roman"/>
              </a:rPr>
              <a:t>Because many older workers are leaving their jobs and younger workers are entering the </a:t>
            </a:r>
            <a:r>
              <a:rPr lang="en-US" dirty="0">
                <a:highlight>
                  <a:srgbClr val="FFFFFF"/>
                </a:highlight>
                <a:ea typeface="Calibri"/>
                <a:cs typeface="Calibri"/>
              </a:rPr>
              <a:t>workplace right out of college</a:t>
            </a:r>
            <a:endParaRPr lang="en-US" dirty="0">
              <a:ea typeface="Times New Roman"/>
              <a:cs typeface="Times New Roman"/>
            </a:endParaRPr>
          </a:p>
          <a:p>
            <a:pPr marL="684213" lvl="0">
              <a:lnSpc>
                <a:spcPct val="115000"/>
              </a:lnSpc>
              <a:spcBef>
                <a:spcPts val="0"/>
              </a:spcBef>
              <a:spcAft>
                <a:spcPts val="1000"/>
              </a:spcAft>
              <a:buFont typeface="+mj-lt"/>
              <a:buAutoNum type="alphaLcParenR"/>
            </a:pPr>
            <a:r>
              <a:rPr lang="en-US" dirty="0">
                <a:ea typeface="Times New Roman"/>
                <a:cs typeface="Times New Roman"/>
              </a:rPr>
              <a:t>Because generations have a history of having a difficult time working with each other</a:t>
            </a:r>
            <a:endParaRPr lang="en-US" dirty="0"/>
          </a:p>
        </p:txBody>
      </p:sp>
    </p:spTree>
    <p:extLst>
      <p:ext uri="{BB962C8B-B14F-4D97-AF65-F5344CB8AC3E}">
        <p14:creationId xmlns:p14="http://schemas.microsoft.com/office/powerpoint/2010/main" val="33456493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a:t>Module Two: Review Questions</a:t>
            </a:r>
          </a:p>
        </p:txBody>
      </p:sp>
      <p:sp>
        <p:nvSpPr>
          <p:cNvPr id="13315" name="Content Placeholder 2"/>
          <p:cNvSpPr>
            <a:spLocks noGrp="1"/>
          </p:cNvSpPr>
          <p:nvPr>
            <p:ph idx="1"/>
          </p:nvPr>
        </p:nvSpPr>
        <p:spPr>
          <a:xfrm>
            <a:off x="457200" y="1600200"/>
            <a:ext cx="8229600" cy="4953000"/>
          </a:xfrm>
          <a:noFill/>
          <a:ln>
            <a:noFill/>
          </a:ln>
        </p:spPr>
        <p:txBody>
          <a:bodyPr>
            <a:normAutofit fontScale="77500" lnSpcReduction="20000"/>
          </a:bodyPr>
          <a:lstStyle/>
          <a:p>
            <a:pPr marL="341313" lvl="0" indent="-341313">
              <a:lnSpc>
                <a:spcPct val="115000"/>
              </a:lnSpc>
              <a:spcBef>
                <a:spcPts val="0"/>
              </a:spcBef>
              <a:spcAft>
                <a:spcPts val="1000"/>
              </a:spcAft>
              <a:buFont typeface="+mj-lt"/>
              <a:buAutoNum type="arabicParenR" startAt="3"/>
            </a:pPr>
            <a:r>
              <a:rPr lang="en-US" dirty="0">
                <a:ea typeface="Times New Roman"/>
                <a:cs typeface="Times New Roman"/>
              </a:rPr>
              <a:t>How many different</a:t>
            </a:r>
            <a:r>
              <a:rPr lang="en-US" dirty="0">
                <a:highlight>
                  <a:srgbClr val="FFFFFF"/>
                </a:highlight>
                <a:ea typeface="Times New Roman"/>
                <a:cs typeface="Times New Roman"/>
              </a:rPr>
              <a:t> generations exist in the </a:t>
            </a:r>
            <a:r>
              <a:rPr lang="en-US" dirty="0">
                <a:ea typeface="Times New Roman"/>
                <a:cs typeface="Times New Roman"/>
              </a:rPr>
              <a:t>workplace today?</a:t>
            </a:r>
          </a:p>
          <a:p>
            <a:pPr marL="684213" lvl="0">
              <a:lnSpc>
                <a:spcPct val="115000"/>
              </a:lnSpc>
              <a:spcBef>
                <a:spcPts val="0"/>
              </a:spcBef>
              <a:spcAft>
                <a:spcPts val="0"/>
              </a:spcAft>
              <a:buFont typeface="+mj-lt"/>
              <a:buAutoNum type="alphaLcParenR"/>
            </a:pPr>
            <a:r>
              <a:rPr lang="en-US" dirty="0">
                <a:highlight>
                  <a:srgbClr val="FFFFFF"/>
                </a:highlight>
                <a:ea typeface="Times New Roman"/>
                <a:cs typeface="Times New Roman"/>
              </a:rPr>
              <a:t>Seven</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highlight>
                  <a:srgbClr val="FFFFFF"/>
                </a:highlight>
                <a:ea typeface="Times New Roman"/>
                <a:cs typeface="Times New Roman"/>
              </a:rPr>
              <a:t>Four</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highlight>
                  <a:srgbClr val="FFFFFF"/>
                </a:highlight>
                <a:ea typeface="Times New Roman"/>
                <a:cs typeface="Times New Roman"/>
              </a:rPr>
              <a:t>Five</a:t>
            </a:r>
            <a:endParaRPr lang="en-US" dirty="0">
              <a:ea typeface="Times New Roman"/>
              <a:cs typeface="Times New Roman"/>
            </a:endParaRPr>
          </a:p>
          <a:p>
            <a:pPr marL="684213" lvl="0">
              <a:lnSpc>
                <a:spcPct val="115000"/>
              </a:lnSpc>
              <a:spcBef>
                <a:spcPts val="0"/>
              </a:spcBef>
              <a:spcAft>
                <a:spcPts val="1000"/>
              </a:spcAft>
              <a:buFont typeface="+mj-lt"/>
              <a:buAutoNum type="alphaLcParenR"/>
            </a:pPr>
            <a:r>
              <a:rPr lang="en-US" dirty="0">
                <a:ea typeface="Times New Roman"/>
                <a:cs typeface="Times New Roman"/>
              </a:rPr>
              <a:t>Three</a:t>
            </a:r>
          </a:p>
          <a:p>
            <a:pPr marL="341313" lvl="0" indent="-341313">
              <a:lnSpc>
                <a:spcPct val="115000"/>
              </a:lnSpc>
              <a:spcBef>
                <a:spcPts val="0"/>
              </a:spcBef>
              <a:spcAft>
                <a:spcPts val="1000"/>
              </a:spcAft>
              <a:buFont typeface="+mj-lt"/>
              <a:buAutoNum type="arabicParenR" startAt="4"/>
            </a:pPr>
            <a:r>
              <a:rPr lang="en-US" dirty="0">
                <a:highlight>
                  <a:srgbClr val="FFFFFF"/>
                </a:highlight>
                <a:ea typeface="Times New Roman"/>
                <a:cs typeface="Times New Roman"/>
              </a:rPr>
              <a:t>Which generation is not currently in the workplace today?</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highlight>
                  <a:srgbClr val="FFFFFF"/>
                </a:highlight>
                <a:ea typeface="Calibri"/>
                <a:cs typeface="Calibri"/>
              </a:rPr>
              <a:t>Generation Y</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highlight>
                  <a:srgbClr val="FFFFFF"/>
                </a:highlight>
                <a:ea typeface="Times New Roman"/>
                <a:cs typeface="Times New Roman"/>
              </a:rPr>
              <a:t>Generation X</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highlight>
                  <a:srgbClr val="FFFFFF"/>
                </a:highlight>
                <a:ea typeface="Times New Roman"/>
                <a:cs typeface="Times New Roman"/>
              </a:rPr>
              <a:t>Traditionalist</a:t>
            </a:r>
            <a:endParaRPr lang="en-US" dirty="0">
              <a:ea typeface="Times New Roman"/>
              <a:cs typeface="Times New Roman"/>
            </a:endParaRPr>
          </a:p>
          <a:p>
            <a:pPr marL="684213" lvl="0">
              <a:lnSpc>
                <a:spcPct val="115000"/>
              </a:lnSpc>
              <a:spcBef>
                <a:spcPts val="0"/>
              </a:spcBef>
              <a:spcAft>
                <a:spcPts val="1000"/>
              </a:spcAft>
              <a:buFont typeface="+mj-lt"/>
              <a:buAutoNum type="alphaLcParenR"/>
            </a:pPr>
            <a:r>
              <a:rPr lang="en-US" dirty="0">
                <a:ea typeface="Times New Roman"/>
                <a:cs typeface="Times New Roman"/>
              </a:rPr>
              <a:t>Generation F</a:t>
            </a:r>
          </a:p>
        </p:txBody>
      </p:sp>
    </p:spTree>
    <p:extLst>
      <p:ext uri="{BB962C8B-B14F-4D97-AF65-F5344CB8AC3E}">
        <p14:creationId xmlns:p14="http://schemas.microsoft.com/office/powerpoint/2010/main" val="25701480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a:t>Module Two: Review Questions</a:t>
            </a:r>
          </a:p>
        </p:txBody>
      </p:sp>
      <p:sp>
        <p:nvSpPr>
          <p:cNvPr id="13315" name="Content Placeholder 2"/>
          <p:cNvSpPr>
            <a:spLocks noGrp="1"/>
          </p:cNvSpPr>
          <p:nvPr>
            <p:ph idx="1"/>
          </p:nvPr>
        </p:nvSpPr>
        <p:spPr>
          <a:xfrm>
            <a:off x="457200" y="1600200"/>
            <a:ext cx="8229600" cy="5257800"/>
          </a:xfrm>
        </p:spPr>
        <p:txBody>
          <a:bodyPr>
            <a:normAutofit fontScale="55000" lnSpcReduction="20000"/>
          </a:bodyPr>
          <a:lstStyle/>
          <a:p>
            <a:pPr marL="341313" lvl="0" indent="-341313">
              <a:lnSpc>
                <a:spcPct val="115000"/>
              </a:lnSpc>
              <a:spcBef>
                <a:spcPts val="0"/>
              </a:spcBef>
              <a:spcAft>
                <a:spcPts val="1000"/>
              </a:spcAft>
              <a:buFont typeface="+mj-lt"/>
              <a:buAutoNum type="arabicParenR" startAt="5"/>
            </a:pPr>
            <a:r>
              <a:rPr lang="en-US" dirty="0">
                <a:ea typeface="Times New Roman"/>
                <a:cs typeface="Times New Roman"/>
              </a:rPr>
              <a:t>What is essential for a manager or supervisor to understand about generation gaps?</a:t>
            </a:r>
          </a:p>
          <a:p>
            <a:pPr marL="684213" lvl="0">
              <a:lnSpc>
                <a:spcPct val="115000"/>
              </a:lnSpc>
              <a:spcBef>
                <a:spcPts val="0"/>
              </a:spcBef>
              <a:spcAft>
                <a:spcPts val="0"/>
              </a:spcAft>
              <a:buFont typeface="+mj-lt"/>
              <a:buAutoNum type="alphaLcParenR"/>
            </a:pPr>
            <a:r>
              <a:rPr lang="en-US" dirty="0">
                <a:ea typeface="Times New Roman"/>
                <a:cs typeface="Times New Roman"/>
              </a:rPr>
              <a:t>The </a:t>
            </a:r>
            <a:r>
              <a:rPr lang="en-US" dirty="0">
                <a:ea typeface="Calibri"/>
                <a:cs typeface="Calibri"/>
              </a:rPr>
              <a:t>background, attitudes, and work styles of each generation</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That Baby Boomers are the generation that was born following World War II, generally from 1943 up to the early 1960s</a:t>
            </a:r>
          </a:p>
          <a:p>
            <a:pPr marL="684213" lvl="0">
              <a:lnSpc>
                <a:spcPct val="115000"/>
              </a:lnSpc>
              <a:spcBef>
                <a:spcPts val="0"/>
              </a:spcBef>
              <a:spcAft>
                <a:spcPts val="0"/>
              </a:spcAft>
              <a:buFont typeface="+mj-lt"/>
              <a:buAutoNum type="alphaLcParenR"/>
            </a:pPr>
            <a:r>
              <a:rPr lang="en-US" dirty="0">
                <a:ea typeface="Times New Roman"/>
                <a:cs typeface="Times New Roman"/>
              </a:rPr>
              <a:t>That it is only advisable for certain generations to be given certain projects/positions</a:t>
            </a:r>
          </a:p>
          <a:p>
            <a:pPr marL="684213" lvl="0">
              <a:lnSpc>
                <a:spcPct val="137000"/>
              </a:lnSpc>
              <a:spcBef>
                <a:spcPts val="0"/>
              </a:spcBef>
              <a:spcAft>
                <a:spcPts val="1200"/>
              </a:spcAft>
              <a:buFont typeface="+mj-lt"/>
              <a:buAutoNum type="alphaLcParenR"/>
            </a:pPr>
            <a:r>
              <a:rPr lang="en-US" dirty="0">
                <a:ea typeface="Times New Roman"/>
                <a:cs typeface="Times New Roman"/>
              </a:rPr>
              <a:t>That conflict between generation gaps is best left to human resources to mediate</a:t>
            </a:r>
          </a:p>
          <a:p>
            <a:pPr marL="0" marR="0">
              <a:lnSpc>
                <a:spcPct val="115000"/>
              </a:lnSpc>
              <a:spcBef>
                <a:spcPts val="0"/>
              </a:spcBef>
              <a:spcAft>
                <a:spcPts val="0"/>
              </a:spcAft>
            </a:pPr>
            <a:r>
              <a:rPr lang="en-US" dirty="0">
                <a:ea typeface="Times New Roman"/>
                <a:cs typeface="Times New Roman"/>
              </a:rPr>
              <a:t> </a:t>
            </a:r>
          </a:p>
          <a:p>
            <a:pPr marL="341313" lvl="0" indent="-341313">
              <a:lnSpc>
                <a:spcPct val="115000"/>
              </a:lnSpc>
              <a:spcBef>
                <a:spcPts val="0"/>
              </a:spcBef>
              <a:spcAft>
                <a:spcPts val="1000"/>
              </a:spcAft>
              <a:buFont typeface="+mj-lt"/>
              <a:buAutoNum type="arabicParenR" startAt="6"/>
              <a:tabLst>
                <a:tab pos="341313" algn="l"/>
              </a:tabLst>
            </a:pPr>
            <a:r>
              <a:rPr lang="en-US" dirty="0">
                <a:ea typeface="Times New Roman"/>
                <a:cs typeface="Times New Roman"/>
              </a:rPr>
              <a:t>What defines a generation?</a:t>
            </a:r>
          </a:p>
          <a:p>
            <a:pPr marL="684213" lvl="0">
              <a:lnSpc>
                <a:spcPct val="115000"/>
              </a:lnSpc>
              <a:spcBef>
                <a:spcPts val="0"/>
              </a:spcBef>
              <a:spcAft>
                <a:spcPts val="0"/>
              </a:spcAft>
              <a:buFont typeface="+mj-lt"/>
              <a:buAutoNum type="alphaLcParenR"/>
            </a:pPr>
            <a:r>
              <a:rPr lang="en-US" dirty="0">
                <a:ea typeface="Times New Roman"/>
                <a:cs typeface="Times New Roman"/>
              </a:rPr>
              <a:t>The length of time during which a person has existed</a:t>
            </a:r>
          </a:p>
          <a:p>
            <a:pPr marL="684213" lvl="0">
              <a:lnSpc>
                <a:spcPct val="115000"/>
              </a:lnSpc>
              <a:spcBef>
                <a:spcPts val="0"/>
              </a:spcBef>
              <a:spcAft>
                <a:spcPts val="0"/>
              </a:spcAft>
              <a:buFont typeface="+mj-lt"/>
              <a:buAutoNum type="alphaLcParenR"/>
            </a:pPr>
            <a:r>
              <a:rPr lang="en-US" dirty="0">
                <a:ea typeface="Times New Roman"/>
                <a:cs typeface="Times New Roman"/>
              </a:rPr>
              <a:t>An association or organization dedicated to a particular interest or activity</a:t>
            </a:r>
          </a:p>
          <a:p>
            <a:pPr marL="684213" lvl="0">
              <a:lnSpc>
                <a:spcPct val="115000"/>
              </a:lnSpc>
              <a:spcBef>
                <a:spcPts val="0"/>
              </a:spcBef>
              <a:spcAft>
                <a:spcPts val="0"/>
              </a:spcAft>
              <a:buFont typeface="+mj-lt"/>
              <a:buAutoNum type="alphaLcParenR"/>
            </a:pPr>
            <a:r>
              <a:rPr lang="en-US" dirty="0">
                <a:ea typeface="Calibri"/>
                <a:cs typeface="Calibri"/>
              </a:rPr>
              <a:t>A group of people born during the same period that likely share the same attitudes and values</a:t>
            </a:r>
            <a:endParaRPr lang="en-US" dirty="0">
              <a:ea typeface="Times New Roman"/>
              <a:cs typeface="Times New Roman"/>
            </a:endParaRPr>
          </a:p>
          <a:p>
            <a:pPr marL="684213" lvl="0">
              <a:lnSpc>
                <a:spcPct val="137000"/>
              </a:lnSpc>
              <a:spcBef>
                <a:spcPts val="0"/>
              </a:spcBef>
              <a:spcAft>
                <a:spcPts val="1200"/>
              </a:spcAft>
              <a:buFont typeface="+mj-lt"/>
              <a:buAutoNum type="alphaLcParenR"/>
            </a:pPr>
            <a:r>
              <a:rPr lang="en-US" dirty="0">
                <a:ea typeface="Times New Roman"/>
                <a:cs typeface="Times New Roman"/>
              </a:rPr>
              <a:t>The way of thinking, behaving</a:t>
            </a:r>
            <a:r>
              <a:rPr lang="en-US" dirty="0">
                <a:solidFill>
                  <a:srgbClr val="000000"/>
                </a:solidFill>
                <a:ea typeface="Times New Roman"/>
                <a:cs typeface="Times New Roman"/>
              </a:rPr>
              <a:t>, and working that exists within an organization</a:t>
            </a:r>
          </a:p>
          <a:p>
            <a:endParaRPr lang="en-US" dirty="0"/>
          </a:p>
        </p:txBody>
      </p:sp>
    </p:spTree>
    <p:extLst>
      <p:ext uri="{BB962C8B-B14F-4D97-AF65-F5344CB8AC3E}">
        <p14:creationId xmlns:p14="http://schemas.microsoft.com/office/powerpoint/2010/main" val="7344907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a:t>Module Two: Review Questions</a:t>
            </a:r>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7"/>
            </a:pPr>
            <a:r>
              <a:rPr lang="en-US" dirty="0">
                <a:ea typeface="Times New Roman"/>
                <a:cs typeface="Times New Roman"/>
              </a:rPr>
              <a:t>Who does the Traditionalist generation represent?</a:t>
            </a:r>
          </a:p>
          <a:p>
            <a:pPr marL="684213" lvl="0">
              <a:lnSpc>
                <a:spcPct val="115000"/>
              </a:lnSpc>
              <a:spcBef>
                <a:spcPts val="0"/>
              </a:spcBef>
              <a:spcAft>
                <a:spcPts val="0"/>
              </a:spcAft>
              <a:buFont typeface="+mj-lt"/>
              <a:buAutoNum type="alphaLcParenR"/>
            </a:pPr>
            <a:r>
              <a:rPr lang="en-US" dirty="0">
                <a:ea typeface="Times New Roman"/>
                <a:cs typeface="Times New Roman"/>
              </a:rPr>
              <a:t>People </a:t>
            </a:r>
            <a:r>
              <a:rPr lang="en-US" dirty="0">
                <a:ea typeface="Calibri"/>
                <a:cs typeface="Calibri"/>
              </a:rPr>
              <a:t>born before 1946</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Calibri"/>
                <a:cs typeface="Calibri"/>
              </a:rPr>
              <a:t>People born between 1946 and 1961</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People born between 1961 and 1980</a:t>
            </a:r>
          </a:p>
          <a:p>
            <a:pPr marL="684213" lvl="0">
              <a:lnSpc>
                <a:spcPct val="115000"/>
              </a:lnSpc>
              <a:spcBef>
                <a:spcPts val="0"/>
              </a:spcBef>
              <a:spcAft>
                <a:spcPts val="1200"/>
              </a:spcAft>
              <a:buFont typeface="+mj-lt"/>
              <a:buAutoNum type="alphaLcParenR"/>
            </a:pPr>
            <a:r>
              <a:rPr lang="en-US" dirty="0">
                <a:ea typeface="Times New Roman"/>
                <a:cs typeface="Times New Roman"/>
              </a:rPr>
              <a:t>People born before 1931</a:t>
            </a:r>
          </a:p>
          <a:p>
            <a:pPr marL="341313" lvl="0" indent="-341313">
              <a:lnSpc>
                <a:spcPct val="115000"/>
              </a:lnSpc>
              <a:spcBef>
                <a:spcPts val="0"/>
              </a:spcBef>
              <a:spcAft>
                <a:spcPts val="1000"/>
              </a:spcAft>
              <a:buFont typeface="+mj-lt"/>
              <a:buAutoNum type="arabicParenR" startAt="8"/>
            </a:pPr>
            <a:r>
              <a:rPr lang="en-US" dirty="0">
                <a:ea typeface="Times New Roman"/>
                <a:cs typeface="Times New Roman"/>
              </a:rPr>
              <a:t>What could create tension if given attention in the workplace?</a:t>
            </a:r>
          </a:p>
          <a:p>
            <a:pPr marL="684213" lvl="0">
              <a:lnSpc>
                <a:spcPct val="115000"/>
              </a:lnSpc>
              <a:spcBef>
                <a:spcPts val="0"/>
              </a:spcBef>
              <a:spcAft>
                <a:spcPts val="0"/>
              </a:spcAft>
              <a:buFont typeface="+mj-lt"/>
              <a:buAutoNum type="alphaLcParenR"/>
            </a:pPr>
            <a:r>
              <a:rPr lang="en-US" dirty="0">
                <a:ea typeface="Times New Roman"/>
                <a:cs typeface="Times New Roman"/>
              </a:rPr>
              <a:t>The difference in pay scale between one generation and the next</a:t>
            </a:r>
          </a:p>
          <a:p>
            <a:pPr marL="684213" lvl="0">
              <a:lnSpc>
                <a:spcPct val="115000"/>
              </a:lnSpc>
              <a:spcBef>
                <a:spcPts val="0"/>
              </a:spcBef>
              <a:spcAft>
                <a:spcPts val="0"/>
              </a:spcAft>
              <a:buFont typeface="+mj-lt"/>
              <a:buAutoNum type="alphaLcParenR"/>
            </a:pPr>
            <a:r>
              <a:rPr lang="en-US" dirty="0">
                <a:ea typeface="Times New Roman"/>
                <a:cs typeface="Times New Roman"/>
              </a:rPr>
              <a:t>When groups have the same attitudes and values</a:t>
            </a:r>
          </a:p>
          <a:p>
            <a:pPr marL="684213" lvl="0">
              <a:lnSpc>
                <a:spcPct val="115000"/>
              </a:lnSpc>
              <a:spcBef>
                <a:spcPts val="0"/>
              </a:spcBef>
              <a:spcAft>
                <a:spcPts val="0"/>
              </a:spcAft>
              <a:buFont typeface="+mj-lt"/>
              <a:buAutoNum type="alphaLcParenR"/>
            </a:pPr>
            <a:r>
              <a:rPr lang="en-US" dirty="0">
                <a:ea typeface="Times New Roman"/>
                <a:cs typeface="Times New Roman"/>
              </a:rPr>
              <a:t>The fact that one generation brings a more serious work ethic to their professions than another</a:t>
            </a:r>
          </a:p>
          <a:p>
            <a:pPr marL="684213" lvl="0">
              <a:lnSpc>
                <a:spcPct val="115000"/>
              </a:lnSpc>
              <a:spcBef>
                <a:spcPts val="0"/>
              </a:spcBef>
              <a:spcAft>
                <a:spcPts val="1200"/>
              </a:spcAft>
              <a:buFont typeface="+mj-lt"/>
              <a:buAutoNum type="alphaLcParenR"/>
            </a:pPr>
            <a:r>
              <a:rPr lang="en-US" dirty="0">
                <a:ea typeface="Times New Roman"/>
                <a:cs typeface="Times New Roman"/>
              </a:rPr>
              <a:t>The fact that </a:t>
            </a:r>
            <a:r>
              <a:rPr lang="en-US" dirty="0">
                <a:ea typeface="Calibri"/>
                <a:cs typeface="Calibri"/>
              </a:rPr>
              <a:t>there are multiple groups and each group brings their own style, values, and attitudes</a:t>
            </a:r>
            <a:endParaRPr lang="en-US" dirty="0">
              <a:ea typeface="Times New Roman"/>
              <a:cs typeface="Times New Roman"/>
            </a:endParaRPr>
          </a:p>
        </p:txBody>
      </p:sp>
    </p:spTree>
    <p:extLst>
      <p:ext uri="{BB962C8B-B14F-4D97-AF65-F5344CB8AC3E}">
        <p14:creationId xmlns:p14="http://schemas.microsoft.com/office/powerpoint/2010/main" val="6178954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a:t>Module Two: Review Questions</a:t>
            </a:r>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9"/>
            </a:pPr>
            <a:r>
              <a:rPr lang="en-US" dirty="0">
                <a:ea typeface="Times New Roman"/>
                <a:cs typeface="Times New Roman"/>
              </a:rPr>
              <a:t>Where can the </a:t>
            </a:r>
            <a:r>
              <a:rPr lang="en-US" dirty="0">
                <a:ea typeface="Calibri"/>
                <a:cs typeface="Times New Roman"/>
              </a:rPr>
              <a:t>generation gap between employees be seen?</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Attitudes about discrimination</a:t>
            </a:r>
          </a:p>
          <a:p>
            <a:pPr marL="684213" lvl="0">
              <a:lnSpc>
                <a:spcPct val="115000"/>
              </a:lnSpc>
              <a:spcBef>
                <a:spcPts val="0"/>
              </a:spcBef>
              <a:spcAft>
                <a:spcPts val="0"/>
              </a:spcAft>
              <a:buFont typeface="+mj-lt"/>
              <a:buAutoNum type="alphaLcParenR"/>
            </a:pPr>
            <a:r>
              <a:rPr lang="en-US" dirty="0">
                <a:ea typeface="Times New Roman"/>
                <a:cs typeface="Times New Roman"/>
              </a:rPr>
              <a:t>Use of cell phones</a:t>
            </a:r>
          </a:p>
          <a:p>
            <a:pPr marL="684213" lvl="0">
              <a:lnSpc>
                <a:spcPct val="115000"/>
              </a:lnSpc>
              <a:spcBef>
                <a:spcPts val="0"/>
              </a:spcBef>
              <a:spcAft>
                <a:spcPts val="0"/>
              </a:spcAft>
              <a:buFont typeface="+mj-lt"/>
              <a:buAutoNum type="alphaLcParenR"/>
            </a:pPr>
            <a:r>
              <a:rPr lang="en-US" dirty="0">
                <a:ea typeface="Times New Roman"/>
                <a:cs typeface="Times New Roman"/>
              </a:rPr>
              <a:t>Words and gestures used</a:t>
            </a:r>
          </a:p>
          <a:p>
            <a:pPr marL="684213" lvl="0">
              <a:lnSpc>
                <a:spcPct val="115000"/>
              </a:lnSpc>
              <a:spcBef>
                <a:spcPts val="0"/>
              </a:spcBef>
              <a:spcAft>
                <a:spcPts val="1200"/>
              </a:spcAft>
              <a:buFont typeface="+mj-lt"/>
              <a:buAutoNum type="alphaLcParenR"/>
            </a:pPr>
            <a:r>
              <a:rPr lang="en-US" dirty="0">
                <a:ea typeface="Times New Roman"/>
                <a:cs typeface="Times New Roman"/>
              </a:rPr>
              <a:t>Adherence to workplace policy</a:t>
            </a:r>
          </a:p>
          <a:p>
            <a:pPr marL="341313" lvl="0" indent="-341313">
              <a:lnSpc>
                <a:spcPct val="115000"/>
              </a:lnSpc>
              <a:spcBef>
                <a:spcPts val="0"/>
              </a:spcBef>
              <a:spcAft>
                <a:spcPts val="1000"/>
              </a:spcAft>
              <a:buFont typeface="+mj-lt"/>
              <a:buAutoNum type="arabicParenR" startAt="10"/>
            </a:pPr>
            <a:r>
              <a:rPr lang="en-US" dirty="0">
                <a:ea typeface="Times New Roman"/>
                <a:cs typeface="Times New Roman"/>
              </a:rPr>
              <a:t>How must a manager prepare to work with all four generations?</a:t>
            </a:r>
          </a:p>
          <a:p>
            <a:pPr marL="684213" lvl="0">
              <a:lnSpc>
                <a:spcPct val="115000"/>
              </a:lnSpc>
              <a:spcBef>
                <a:spcPts val="0"/>
              </a:spcBef>
              <a:spcAft>
                <a:spcPts val="0"/>
              </a:spcAft>
              <a:buFont typeface="+mj-lt"/>
              <a:buAutoNum type="alphaLcParenR"/>
            </a:pPr>
            <a:r>
              <a:rPr lang="en-US" dirty="0">
                <a:ea typeface="Times New Roman"/>
                <a:cs typeface="Times New Roman"/>
              </a:rPr>
              <a:t>By planning on how to address issues proactively</a:t>
            </a:r>
          </a:p>
          <a:p>
            <a:pPr marL="684213" lvl="0">
              <a:lnSpc>
                <a:spcPct val="115000"/>
              </a:lnSpc>
              <a:spcBef>
                <a:spcPts val="0"/>
              </a:spcBef>
              <a:spcAft>
                <a:spcPts val="0"/>
              </a:spcAft>
              <a:buFont typeface="+mj-lt"/>
              <a:buAutoNum type="alphaLcParenR"/>
            </a:pPr>
            <a:r>
              <a:rPr lang="en-US" dirty="0">
                <a:ea typeface="Times New Roman"/>
                <a:cs typeface="Times New Roman"/>
              </a:rPr>
              <a:t>By working to “fit in” with each generation</a:t>
            </a:r>
          </a:p>
          <a:p>
            <a:pPr marL="684213" lvl="0">
              <a:lnSpc>
                <a:spcPct val="137000"/>
              </a:lnSpc>
              <a:spcBef>
                <a:spcPts val="0"/>
              </a:spcBef>
              <a:spcAft>
                <a:spcPts val="0"/>
              </a:spcAft>
              <a:buFont typeface="+mj-lt"/>
              <a:buAutoNum type="alphaLcParenR"/>
            </a:pPr>
            <a:r>
              <a:rPr lang="en-US" dirty="0">
                <a:ea typeface="Times New Roman"/>
                <a:cs typeface="Times New Roman"/>
              </a:rPr>
              <a:t>By keeping an open door policy</a:t>
            </a:r>
          </a:p>
          <a:p>
            <a:pPr marL="684213" lvl="0">
              <a:lnSpc>
                <a:spcPct val="137000"/>
              </a:lnSpc>
              <a:spcBef>
                <a:spcPts val="0"/>
              </a:spcBef>
              <a:spcAft>
                <a:spcPts val="0"/>
              </a:spcAft>
              <a:buFont typeface="+mj-lt"/>
              <a:buAutoNum type="alphaLcParenR"/>
            </a:pPr>
            <a:r>
              <a:rPr lang="en-US" dirty="0">
                <a:ea typeface="Times New Roman"/>
                <a:cs typeface="Times New Roman"/>
              </a:rPr>
              <a:t>Through completing certifications on the subject</a:t>
            </a:r>
          </a:p>
          <a:p>
            <a:endParaRPr lang="en-US" dirty="0"/>
          </a:p>
        </p:txBody>
      </p:sp>
    </p:spTree>
    <p:extLst>
      <p:ext uri="{BB962C8B-B14F-4D97-AF65-F5344CB8AC3E}">
        <p14:creationId xmlns:p14="http://schemas.microsoft.com/office/powerpoint/2010/main" val="40630697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a:t>Module Two: Review Questions</a:t>
            </a:r>
          </a:p>
        </p:txBody>
      </p:sp>
      <p:sp>
        <p:nvSpPr>
          <p:cNvPr id="13315" name="Content Placeholder 2"/>
          <p:cNvSpPr>
            <a:spLocks noGrp="1"/>
          </p:cNvSpPr>
          <p:nvPr>
            <p:ph idx="1"/>
          </p:nvPr>
        </p:nvSpPr>
        <p:spPr>
          <a:xfrm>
            <a:off x="457200" y="1600200"/>
            <a:ext cx="8229600" cy="5141168"/>
          </a:xfrm>
        </p:spPr>
        <p:txBody>
          <a:bodyPr>
            <a:normAutofit fontScale="625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What is the term “generation gap” used to describe?</a:t>
            </a:r>
          </a:p>
          <a:p>
            <a:pPr marL="684213" lvl="0">
              <a:lnSpc>
                <a:spcPct val="115000"/>
              </a:lnSpc>
              <a:spcBef>
                <a:spcPts val="0"/>
              </a:spcBef>
              <a:spcAft>
                <a:spcPts val="0"/>
              </a:spcAft>
              <a:buFont typeface="+mj-lt"/>
              <a:buAutoNum type="alphaLcParenR"/>
            </a:pPr>
            <a:r>
              <a:rPr lang="en-US" dirty="0">
                <a:ea typeface="Times New Roman"/>
                <a:cs typeface="Times New Roman"/>
              </a:rPr>
              <a:t>Prejudice or discrimination on the basis of a person's age</a:t>
            </a:r>
          </a:p>
          <a:p>
            <a:pPr marL="684213" lvl="0">
              <a:lnSpc>
                <a:spcPct val="115000"/>
              </a:lnSpc>
              <a:spcBef>
                <a:spcPts val="0"/>
              </a:spcBef>
              <a:spcAft>
                <a:spcPts val="0"/>
              </a:spcAft>
              <a:buFont typeface="+mj-lt"/>
              <a:buAutoNum type="alphaLcParenR"/>
            </a:pPr>
            <a:r>
              <a:rPr lang="en-US" dirty="0">
                <a:ea typeface="Times New Roman"/>
                <a:cs typeface="Times New Roman"/>
              </a:rPr>
              <a:t>A person reaching young adulthood around the year 2000</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 different values and attitudes between one generation and another</a:t>
            </a:r>
            <a:endParaRPr lang="en-US" dirty="0">
              <a:ea typeface="Times New Roman"/>
              <a:cs typeface="Times New Roman"/>
            </a:endParaRPr>
          </a:p>
          <a:p>
            <a:pPr marL="684213" lvl="0">
              <a:lnSpc>
                <a:spcPct val="115000"/>
              </a:lnSpc>
              <a:spcBef>
                <a:spcPts val="0"/>
              </a:spcBef>
              <a:spcAft>
                <a:spcPts val="1000"/>
              </a:spcAft>
              <a:buFont typeface="+mj-lt"/>
              <a:buAutoNum type="alphaLcParenR"/>
            </a:pPr>
            <a:r>
              <a:rPr lang="en-US" dirty="0">
                <a:ea typeface="Times New Roman"/>
                <a:cs typeface="Times New Roman"/>
              </a:rPr>
              <a:t>All of the people born and living at about the same time, regarded collectively</a:t>
            </a:r>
          </a:p>
          <a:p>
            <a:pPr marL="341313" lvl="0" indent="-341313">
              <a:lnSpc>
                <a:spcPct val="115000"/>
              </a:lnSpc>
              <a:spcBef>
                <a:spcPts val="0"/>
              </a:spcBef>
              <a:spcAft>
                <a:spcPts val="1000"/>
              </a:spcAft>
              <a:buFont typeface="+mj-lt"/>
              <a:buAutoNum type="arabicParenR" startAt="2"/>
            </a:pPr>
            <a:r>
              <a:rPr lang="en-US" dirty="0">
                <a:ea typeface="Times New Roman"/>
                <a:cs typeface="Times New Roman"/>
              </a:rPr>
              <a:t>Why the work environment is fragmented into various generations?</a:t>
            </a:r>
          </a:p>
          <a:p>
            <a:pPr marL="684213" lvl="0">
              <a:lnSpc>
                <a:spcPct val="115000"/>
              </a:lnSpc>
              <a:spcBef>
                <a:spcPts val="0"/>
              </a:spcBef>
              <a:spcAft>
                <a:spcPts val="0"/>
              </a:spcAft>
              <a:buFont typeface="+mj-lt"/>
              <a:buAutoNum type="alphaLcParenR"/>
            </a:pPr>
            <a:r>
              <a:rPr lang="en-US" dirty="0">
                <a:ea typeface="Times New Roman"/>
                <a:cs typeface="Times New Roman"/>
              </a:rPr>
              <a:t>Because there is a lack of training on generation gaps at most organizations</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Because many older workers remain on the job longer and younger workers are entering the workplace right out of college</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Because many older workers are leaving their jobs and younger workers are entering the </a:t>
            </a:r>
            <a:r>
              <a:rPr lang="en-US" dirty="0">
                <a:highlight>
                  <a:srgbClr val="FFFFFF"/>
                </a:highlight>
                <a:ea typeface="Calibri"/>
                <a:cs typeface="Calibri"/>
              </a:rPr>
              <a:t>workplace right out of college</a:t>
            </a:r>
            <a:endParaRPr lang="en-US" dirty="0">
              <a:ea typeface="Times New Roman"/>
              <a:cs typeface="Times New Roman"/>
            </a:endParaRPr>
          </a:p>
          <a:p>
            <a:pPr marL="684213" lvl="0">
              <a:lnSpc>
                <a:spcPct val="115000"/>
              </a:lnSpc>
              <a:spcBef>
                <a:spcPts val="0"/>
              </a:spcBef>
              <a:spcAft>
                <a:spcPts val="1000"/>
              </a:spcAft>
              <a:buFont typeface="+mj-lt"/>
              <a:buAutoNum type="alphaLcParenR"/>
            </a:pPr>
            <a:r>
              <a:rPr lang="en-US" dirty="0">
                <a:ea typeface="Times New Roman"/>
                <a:cs typeface="Times New Roman"/>
              </a:rPr>
              <a:t>Because generations have a history of having a difficult time working with each other</a:t>
            </a:r>
            <a:endParaRPr lang="en-US" dirty="0"/>
          </a:p>
        </p:txBody>
      </p:sp>
    </p:spTree>
    <p:extLst>
      <p:ext uri="{BB962C8B-B14F-4D97-AF65-F5344CB8AC3E}">
        <p14:creationId xmlns:p14="http://schemas.microsoft.com/office/powerpoint/2010/main" val="1654279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a:t>Module Two: Review Questions</a:t>
            </a:r>
          </a:p>
        </p:txBody>
      </p:sp>
      <p:sp>
        <p:nvSpPr>
          <p:cNvPr id="13315" name="Content Placeholder 2"/>
          <p:cNvSpPr>
            <a:spLocks noGrp="1"/>
          </p:cNvSpPr>
          <p:nvPr>
            <p:ph idx="1"/>
          </p:nvPr>
        </p:nvSpPr>
        <p:spPr>
          <a:xfrm>
            <a:off x="457200" y="1600200"/>
            <a:ext cx="8229600" cy="4953000"/>
          </a:xfrm>
          <a:noFill/>
          <a:ln>
            <a:noFill/>
          </a:ln>
        </p:spPr>
        <p:txBody>
          <a:bodyPr>
            <a:normAutofit fontScale="77500" lnSpcReduction="20000"/>
          </a:bodyPr>
          <a:lstStyle/>
          <a:p>
            <a:pPr marL="341313" lvl="0" indent="-341313">
              <a:lnSpc>
                <a:spcPct val="115000"/>
              </a:lnSpc>
              <a:spcBef>
                <a:spcPts val="0"/>
              </a:spcBef>
              <a:spcAft>
                <a:spcPts val="1000"/>
              </a:spcAft>
              <a:buFont typeface="+mj-lt"/>
              <a:buAutoNum type="arabicParenR" startAt="3"/>
            </a:pPr>
            <a:r>
              <a:rPr lang="en-US" dirty="0">
                <a:ea typeface="Times New Roman"/>
                <a:cs typeface="Times New Roman"/>
              </a:rPr>
              <a:t>How many different</a:t>
            </a:r>
            <a:r>
              <a:rPr lang="en-US" dirty="0">
                <a:highlight>
                  <a:srgbClr val="FFFFFF"/>
                </a:highlight>
                <a:ea typeface="Times New Roman"/>
                <a:cs typeface="Times New Roman"/>
              </a:rPr>
              <a:t> generations exist in the </a:t>
            </a:r>
            <a:r>
              <a:rPr lang="en-US" dirty="0">
                <a:ea typeface="Times New Roman"/>
                <a:cs typeface="Times New Roman"/>
              </a:rPr>
              <a:t>workplace today?</a:t>
            </a:r>
          </a:p>
          <a:p>
            <a:pPr marL="684213" lvl="0">
              <a:lnSpc>
                <a:spcPct val="115000"/>
              </a:lnSpc>
              <a:spcBef>
                <a:spcPts val="0"/>
              </a:spcBef>
              <a:spcAft>
                <a:spcPts val="0"/>
              </a:spcAft>
              <a:buFont typeface="+mj-lt"/>
              <a:buAutoNum type="alphaLcParenR"/>
            </a:pPr>
            <a:r>
              <a:rPr lang="en-US" dirty="0">
                <a:solidFill>
                  <a:srgbClr val="000000"/>
                </a:solidFill>
                <a:highlight>
                  <a:srgbClr val="FFFFFF"/>
                </a:highlight>
                <a:ea typeface="Times New Roman"/>
                <a:cs typeface="Times New Roman"/>
              </a:rPr>
              <a:t>Seven</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highlight>
                  <a:srgbClr val="FFFFFF"/>
                </a:highlight>
                <a:ea typeface="Times New Roman"/>
                <a:cs typeface="Times New Roman"/>
              </a:rPr>
              <a:t>Four</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highlight>
                  <a:srgbClr val="FFFFFF"/>
                </a:highlight>
                <a:ea typeface="Times New Roman"/>
                <a:cs typeface="Times New Roman"/>
              </a:rPr>
              <a:t>Five</a:t>
            </a:r>
            <a:endParaRPr lang="en-US" dirty="0">
              <a:solidFill>
                <a:srgbClr val="000000"/>
              </a:solidFill>
              <a:ea typeface="Times New Roman"/>
              <a:cs typeface="Times New Roman"/>
            </a:endParaRPr>
          </a:p>
          <a:p>
            <a:pPr marL="684213" lvl="0">
              <a:lnSpc>
                <a:spcPct val="115000"/>
              </a:lnSpc>
              <a:spcBef>
                <a:spcPts val="0"/>
              </a:spcBef>
              <a:spcAft>
                <a:spcPts val="1000"/>
              </a:spcAft>
              <a:buFont typeface="+mj-lt"/>
              <a:buAutoNum type="alphaLcParenR"/>
            </a:pPr>
            <a:r>
              <a:rPr lang="en-US" dirty="0">
                <a:ea typeface="Times New Roman"/>
                <a:cs typeface="Times New Roman"/>
              </a:rPr>
              <a:t>Three</a:t>
            </a:r>
          </a:p>
          <a:p>
            <a:pPr marL="341313" lvl="0" indent="-341313">
              <a:lnSpc>
                <a:spcPct val="115000"/>
              </a:lnSpc>
              <a:spcBef>
                <a:spcPts val="0"/>
              </a:spcBef>
              <a:spcAft>
                <a:spcPts val="1000"/>
              </a:spcAft>
              <a:buFont typeface="+mj-lt"/>
              <a:buAutoNum type="arabicParenR" startAt="4"/>
            </a:pPr>
            <a:r>
              <a:rPr lang="en-US" dirty="0">
                <a:highlight>
                  <a:srgbClr val="FFFFFF"/>
                </a:highlight>
                <a:ea typeface="Times New Roman"/>
                <a:cs typeface="Times New Roman"/>
              </a:rPr>
              <a:t>Which generation is not currently in the workplace today?</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highlight>
                  <a:srgbClr val="FFFFFF"/>
                </a:highlight>
                <a:ea typeface="Calibri"/>
                <a:cs typeface="Calibri"/>
              </a:rPr>
              <a:t>Generation Y</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highlight>
                  <a:srgbClr val="FFFFFF"/>
                </a:highlight>
                <a:ea typeface="Times New Roman"/>
                <a:cs typeface="Times New Roman"/>
              </a:rPr>
              <a:t>Generation X</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highlight>
                  <a:srgbClr val="FFFFFF"/>
                </a:highlight>
                <a:ea typeface="Times New Roman"/>
                <a:cs typeface="Times New Roman"/>
              </a:rPr>
              <a:t>Traditionalist</a:t>
            </a:r>
            <a:endParaRPr lang="en-US" dirty="0">
              <a:solidFill>
                <a:srgbClr val="000000"/>
              </a:solidFill>
              <a:ea typeface="Times New Roman"/>
              <a:cs typeface="Times New Roman"/>
            </a:endParaRPr>
          </a:p>
          <a:p>
            <a:pPr marL="68421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Generation F</a:t>
            </a:r>
            <a:endParaRPr lang="en-US" dirty="0">
              <a:ea typeface="Times New Roman"/>
              <a:cs typeface="Times New Roman"/>
            </a:endParaRPr>
          </a:p>
        </p:txBody>
      </p:sp>
    </p:spTree>
    <p:extLst>
      <p:ext uri="{BB962C8B-B14F-4D97-AF65-F5344CB8AC3E}">
        <p14:creationId xmlns:p14="http://schemas.microsoft.com/office/powerpoint/2010/main" val="24047982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a:t>Module Two: Review Questions</a:t>
            </a:r>
          </a:p>
        </p:txBody>
      </p:sp>
      <p:sp>
        <p:nvSpPr>
          <p:cNvPr id="13315" name="Content Placeholder 2"/>
          <p:cNvSpPr>
            <a:spLocks noGrp="1"/>
          </p:cNvSpPr>
          <p:nvPr>
            <p:ph idx="1"/>
          </p:nvPr>
        </p:nvSpPr>
        <p:spPr>
          <a:xfrm>
            <a:off x="457200" y="1600200"/>
            <a:ext cx="8229600" cy="5257800"/>
          </a:xfrm>
        </p:spPr>
        <p:txBody>
          <a:bodyPr>
            <a:normAutofit fontScale="55000" lnSpcReduction="20000"/>
          </a:bodyPr>
          <a:lstStyle/>
          <a:p>
            <a:pPr marL="341313" lvl="0" indent="-341313">
              <a:lnSpc>
                <a:spcPct val="115000"/>
              </a:lnSpc>
              <a:spcBef>
                <a:spcPts val="0"/>
              </a:spcBef>
              <a:spcAft>
                <a:spcPts val="1000"/>
              </a:spcAft>
              <a:buFont typeface="+mj-lt"/>
              <a:buAutoNum type="arabicParenR" startAt="5"/>
            </a:pPr>
            <a:r>
              <a:rPr lang="en-US" dirty="0">
                <a:ea typeface="Times New Roman"/>
                <a:cs typeface="Times New Roman"/>
              </a:rPr>
              <a:t>What is essential for a manager or supervisor to understand about generation gaps?</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 </a:t>
            </a:r>
            <a:r>
              <a:rPr lang="en-US" dirty="0">
                <a:solidFill>
                  <a:srgbClr val="FF0000"/>
                </a:solidFill>
                <a:ea typeface="Calibri"/>
                <a:cs typeface="Calibri"/>
              </a:rPr>
              <a:t>background, attitudes, and work styles of each generation</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That Baby Boomers </a:t>
            </a:r>
            <a:r>
              <a:rPr lang="en-US" dirty="0">
                <a:solidFill>
                  <a:srgbClr val="252525"/>
                </a:solidFill>
                <a:ea typeface="Times New Roman"/>
                <a:cs typeface="Times New Roman"/>
              </a:rPr>
              <a:t>are the generation that was born following World War II, generally from 1943 up to the early 1960s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That it is only advisable for certain generations to be given certain projects/positions</a:t>
            </a:r>
          </a:p>
          <a:p>
            <a:pPr marL="684213" lvl="0">
              <a:lnSpc>
                <a:spcPct val="137000"/>
              </a:lnSpc>
              <a:spcBef>
                <a:spcPts val="0"/>
              </a:spcBef>
              <a:spcAft>
                <a:spcPts val="1200"/>
              </a:spcAft>
              <a:buFont typeface="+mj-lt"/>
              <a:buAutoNum type="alphaLcParenR"/>
            </a:pPr>
            <a:r>
              <a:rPr lang="en-US" dirty="0">
                <a:solidFill>
                  <a:srgbClr val="000000"/>
                </a:solidFill>
                <a:ea typeface="Times New Roman"/>
                <a:cs typeface="Times New Roman"/>
              </a:rPr>
              <a:t>That conflict between generation gaps is best left to human resources to mediate</a:t>
            </a:r>
          </a:p>
          <a:p>
            <a:pPr marL="0" marR="0">
              <a:lnSpc>
                <a:spcPct val="115000"/>
              </a:lnSpc>
              <a:spcBef>
                <a:spcPts val="0"/>
              </a:spcBef>
              <a:spcAft>
                <a:spcPts val="0"/>
              </a:spcAft>
            </a:pPr>
            <a:r>
              <a:rPr lang="en-US" dirty="0">
                <a:ea typeface="Times New Roman"/>
                <a:cs typeface="Times New Roman"/>
              </a:rPr>
              <a:t> </a:t>
            </a:r>
          </a:p>
          <a:p>
            <a:pPr marL="341313" lvl="0" indent="-341313">
              <a:lnSpc>
                <a:spcPct val="115000"/>
              </a:lnSpc>
              <a:spcBef>
                <a:spcPts val="0"/>
              </a:spcBef>
              <a:spcAft>
                <a:spcPts val="1000"/>
              </a:spcAft>
              <a:buFont typeface="+mj-lt"/>
              <a:buAutoNum type="arabicParenR" startAt="6"/>
              <a:tabLst>
                <a:tab pos="341313" algn="l"/>
              </a:tabLst>
            </a:pPr>
            <a:r>
              <a:rPr lang="en-US" dirty="0">
                <a:ea typeface="Times New Roman"/>
                <a:cs typeface="Times New Roman"/>
              </a:rPr>
              <a:t>What defines a generation?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 length of time during which a person has existed</a:t>
            </a:r>
          </a:p>
          <a:p>
            <a:pPr marL="684213" lvl="0">
              <a:lnSpc>
                <a:spcPct val="115000"/>
              </a:lnSpc>
              <a:spcBef>
                <a:spcPts val="0"/>
              </a:spcBef>
              <a:spcAft>
                <a:spcPts val="0"/>
              </a:spcAft>
              <a:buFont typeface="+mj-lt"/>
              <a:buAutoNum type="alphaLcParenR"/>
            </a:pPr>
            <a:r>
              <a:rPr lang="en-US" dirty="0">
                <a:solidFill>
                  <a:srgbClr val="222222"/>
                </a:solidFill>
                <a:ea typeface="Times New Roman"/>
                <a:cs typeface="Times New Roman"/>
              </a:rPr>
              <a:t>An association or organization dedicated to a particular interest or activity</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Calibri"/>
                <a:cs typeface="Calibri"/>
              </a:rPr>
              <a:t>A group of people born during the same period that likely share the same attitudes and values</a:t>
            </a:r>
            <a:endParaRPr lang="en-US" dirty="0">
              <a:solidFill>
                <a:srgbClr val="000000"/>
              </a:solidFill>
              <a:ea typeface="Times New Roman"/>
              <a:cs typeface="Times New Roman"/>
            </a:endParaRPr>
          </a:p>
          <a:p>
            <a:pPr marL="684213" lvl="0">
              <a:lnSpc>
                <a:spcPct val="137000"/>
              </a:lnSpc>
              <a:spcBef>
                <a:spcPts val="0"/>
              </a:spcBef>
              <a:spcAft>
                <a:spcPts val="1200"/>
              </a:spcAft>
              <a:buFont typeface="+mj-lt"/>
              <a:buAutoNum type="alphaLcParenR"/>
            </a:pPr>
            <a:r>
              <a:rPr lang="en-US" dirty="0">
                <a:solidFill>
                  <a:srgbClr val="000000"/>
                </a:solidFill>
                <a:ea typeface="Times New Roman"/>
                <a:cs typeface="Times New Roman"/>
              </a:rPr>
              <a:t>The way of thinking, behaving, and working that exists within an organization</a:t>
            </a:r>
          </a:p>
          <a:p>
            <a:endParaRPr lang="en-US" dirty="0"/>
          </a:p>
        </p:txBody>
      </p:sp>
    </p:spTree>
    <p:extLst>
      <p:ext uri="{BB962C8B-B14F-4D97-AF65-F5344CB8AC3E}">
        <p14:creationId xmlns:p14="http://schemas.microsoft.com/office/powerpoint/2010/main" val="21640111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a:t>Module Two: Review Questions</a:t>
            </a:r>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7"/>
            </a:pPr>
            <a:r>
              <a:rPr lang="en-US" dirty="0">
                <a:ea typeface="Times New Roman"/>
                <a:cs typeface="Times New Roman"/>
              </a:rPr>
              <a:t>Who does the Traditionalist generation represent?</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People </a:t>
            </a:r>
            <a:r>
              <a:rPr lang="en-US" dirty="0">
                <a:solidFill>
                  <a:srgbClr val="FF0000"/>
                </a:solidFill>
                <a:ea typeface="Calibri"/>
                <a:cs typeface="Calibri"/>
              </a:rPr>
              <a:t>born before 1946</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People born between 1946 and 1961</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People born between 1961 and 1980</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People born before 1931</a:t>
            </a:r>
          </a:p>
          <a:p>
            <a:pPr marL="341313" lvl="0" indent="-341313">
              <a:lnSpc>
                <a:spcPct val="115000"/>
              </a:lnSpc>
              <a:spcBef>
                <a:spcPts val="0"/>
              </a:spcBef>
              <a:spcAft>
                <a:spcPts val="1000"/>
              </a:spcAft>
              <a:buFont typeface="+mj-lt"/>
              <a:buAutoNum type="arabicParenR" startAt="8"/>
            </a:pPr>
            <a:r>
              <a:rPr lang="en-US" dirty="0">
                <a:ea typeface="Times New Roman"/>
                <a:cs typeface="Times New Roman"/>
              </a:rPr>
              <a:t>What could create tension if given attention in the workplace?</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 difference in pay scale between one generation and the next</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When groups have the same attitudes and values</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 fact that one generation brings a more serious work ethic to their professions than another</a:t>
            </a:r>
          </a:p>
          <a:p>
            <a:pPr marL="684213" lvl="0">
              <a:lnSpc>
                <a:spcPct val="115000"/>
              </a:lnSpc>
              <a:spcBef>
                <a:spcPts val="0"/>
              </a:spcBef>
              <a:spcAft>
                <a:spcPts val="1200"/>
              </a:spcAft>
              <a:buFont typeface="+mj-lt"/>
              <a:buAutoNum type="alphaLcParenR"/>
            </a:pPr>
            <a:r>
              <a:rPr lang="en-US" dirty="0">
                <a:solidFill>
                  <a:srgbClr val="FF0000"/>
                </a:solidFill>
                <a:ea typeface="Times New Roman"/>
                <a:cs typeface="Times New Roman"/>
              </a:rPr>
              <a:t>The fact that </a:t>
            </a:r>
            <a:r>
              <a:rPr lang="en-US" dirty="0">
                <a:solidFill>
                  <a:srgbClr val="FF0000"/>
                </a:solidFill>
                <a:ea typeface="Calibri"/>
                <a:cs typeface="Calibri"/>
              </a:rPr>
              <a:t>there are multiple groups and each group brings their own style, values, and attitudes</a:t>
            </a:r>
            <a:endParaRPr lang="en-US" dirty="0">
              <a:solidFill>
                <a:srgbClr val="000000"/>
              </a:solidFill>
              <a:ea typeface="Times New Roman"/>
              <a:cs typeface="Times New Roman"/>
            </a:endParaRPr>
          </a:p>
        </p:txBody>
      </p:sp>
    </p:spTree>
    <p:extLst>
      <p:ext uri="{BB962C8B-B14F-4D97-AF65-F5344CB8AC3E}">
        <p14:creationId xmlns:p14="http://schemas.microsoft.com/office/powerpoint/2010/main" val="6040170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a:t>Module Two: Review Questions</a:t>
            </a:r>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9"/>
            </a:pPr>
            <a:r>
              <a:rPr lang="en-US" dirty="0">
                <a:ea typeface="Times New Roman"/>
                <a:cs typeface="Times New Roman"/>
              </a:rPr>
              <a:t>Where can the </a:t>
            </a:r>
            <a:r>
              <a:rPr lang="en-US" dirty="0">
                <a:ea typeface="Calibri"/>
                <a:cs typeface="Times New Roman"/>
              </a:rPr>
              <a:t>generation gap between employees be seen?</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Attitudes about discrimination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Use of cell phones</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Words and gestures used</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Adherence to workplace policy</a:t>
            </a:r>
          </a:p>
          <a:p>
            <a:pPr marL="341313" lvl="0" indent="-341313">
              <a:lnSpc>
                <a:spcPct val="115000"/>
              </a:lnSpc>
              <a:spcBef>
                <a:spcPts val="0"/>
              </a:spcBef>
              <a:spcAft>
                <a:spcPts val="1000"/>
              </a:spcAft>
              <a:buFont typeface="+mj-lt"/>
              <a:buAutoNum type="arabicParenR" startAt="10"/>
            </a:pPr>
            <a:r>
              <a:rPr lang="en-US" dirty="0">
                <a:ea typeface="Times New Roman"/>
                <a:cs typeface="Times New Roman"/>
              </a:rPr>
              <a:t>How must a manager prepare to work with all four generations?</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By planning on how to address issues proactively</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By working to “fit in” with each generation</a:t>
            </a:r>
          </a:p>
          <a:p>
            <a:pPr marL="684213" lvl="0">
              <a:lnSpc>
                <a:spcPct val="137000"/>
              </a:lnSpc>
              <a:spcBef>
                <a:spcPts val="0"/>
              </a:spcBef>
              <a:spcAft>
                <a:spcPts val="0"/>
              </a:spcAft>
              <a:buFont typeface="+mj-lt"/>
              <a:buAutoNum type="alphaLcParenR"/>
            </a:pPr>
            <a:r>
              <a:rPr lang="en-US" dirty="0">
                <a:solidFill>
                  <a:srgbClr val="000000"/>
                </a:solidFill>
                <a:ea typeface="Times New Roman"/>
                <a:cs typeface="Times New Roman"/>
              </a:rPr>
              <a:t>By keeping an open door policy</a:t>
            </a:r>
          </a:p>
          <a:p>
            <a:pPr marL="684213" lvl="0">
              <a:lnSpc>
                <a:spcPct val="137000"/>
              </a:lnSpc>
              <a:spcBef>
                <a:spcPts val="0"/>
              </a:spcBef>
              <a:spcAft>
                <a:spcPts val="0"/>
              </a:spcAft>
              <a:buFont typeface="+mj-lt"/>
              <a:buAutoNum type="alphaLcParenR"/>
            </a:pPr>
            <a:r>
              <a:rPr lang="en-US" dirty="0">
                <a:solidFill>
                  <a:srgbClr val="000000"/>
                </a:solidFill>
                <a:ea typeface="Times New Roman"/>
                <a:cs typeface="Times New Roman"/>
              </a:rPr>
              <a:t>Through completing certifications on the subject</a:t>
            </a:r>
          </a:p>
          <a:p>
            <a:endParaRPr lang="en-US" dirty="0"/>
          </a:p>
        </p:txBody>
      </p:sp>
    </p:spTree>
    <p:extLst>
      <p:ext uri="{BB962C8B-B14F-4D97-AF65-F5344CB8AC3E}">
        <p14:creationId xmlns:p14="http://schemas.microsoft.com/office/powerpoint/2010/main" val="12459348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Virtual Environment</a:t>
            </a:r>
          </a:p>
        </p:txBody>
      </p:sp>
      <p:grpSp>
        <p:nvGrpSpPr>
          <p:cNvPr id="7" name="Group 6"/>
          <p:cNvGrpSpPr/>
          <p:nvPr/>
        </p:nvGrpSpPr>
        <p:grpSpPr>
          <a:xfrm>
            <a:off x="27849" y="1393287"/>
            <a:ext cx="7820751" cy="4702713"/>
            <a:chOff x="27849" y="1107940"/>
            <a:chExt cx="8802967" cy="5293332"/>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Graphic 7"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13056" y="2918256"/>
            <a:ext cx="914400" cy="914400"/>
          </a:xfrm>
          <a:prstGeom prst="rect">
            <a:avLst/>
          </a:prstGeom>
        </p:spPr>
      </p:pic>
      <p:pic>
        <p:nvPicPr>
          <p:cNvPr id="21" name="Graphic 20" descr="Raised Hand"/>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46019" y="1219200"/>
            <a:ext cx="848474" cy="848474"/>
          </a:xfrm>
          <a:prstGeom prst="rect">
            <a:avLst/>
          </a:prstGeom>
        </p:spPr>
      </p:pic>
      <p:pic>
        <p:nvPicPr>
          <p:cNvPr id="22" name="Graphic 21" descr="Arrow: Straight"/>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113056" y="0"/>
            <a:ext cx="914400" cy="914400"/>
          </a:xfrm>
          <a:prstGeom prst="rect">
            <a:avLst/>
          </a:prstGeom>
        </p:spPr>
      </p:pic>
      <p:grpSp>
        <p:nvGrpSpPr>
          <p:cNvPr id="36" name="Group 35"/>
          <p:cNvGrpSpPr/>
          <p:nvPr/>
        </p:nvGrpSpPr>
        <p:grpSpPr>
          <a:xfrm>
            <a:off x="8058591" y="2308656"/>
            <a:ext cx="1023331" cy="565252"/>
            <a:chOff x="9144000" y="3356262"/>
            <a:chExt cx="1023331" cy="565252"/>
          </a:xfrm>
          <a:solidFill>
            <a:srgbClr val="FF9100"/>
          </a:solidFill>
        </p:grpSpPr>
        <p:pic>
          <p:nvPicPr>
            <p:cNvPr id="23" name="Graphic 22" descr="Close"/>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615743" y="3369926"/>
              <a:ext cx="551588" cy="551588"/>
            </a:xfrm>
            <a:prstGeom prst="rect">
              <a:avLst/>
            </a:prstGeom>
          </p:spPr>
        </p:pic>
        <p:pic>
          <p:nvPicPr>
            <p:cNvPr id="24" name="Graphic 23" descr="Checkmark"/>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144000" y="3356262"/>
              <a:ext cx="551588" cy="551588"/>
            </a:xfrm>
            <a:prstGeom prst="rect">
              <a:avLst/>
            </a:prstGeom>
          </p:spPr>
        </p:pic>
      </p:grpSp>
      <p:sp>
        <p:nvSpPr>
          <p:cNvPr id="13" name="Rectangle 12"/>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4" name="Rectangle 13">
            <a:extLst>
              <a:ext uri="{FF2B5EF4-FFF2-40B4-BE49-F238E27FC236}">
                <a16:creationId xmlns:a16="http://schemas.microsoft.com/office/drawing/2014/main" id="{EF84DC55-73F7-46D4-920D-A66FAF950787}"/>
              </a:ext>
            </a:extLst>
          </p:cNvPr>
          <p:cNvSpPr/>
          <p:nvPr/>
        </p:nvSpPr>
        <p:spPr>
          <a:xfrm>
            <a:off x="9144000" y="1366438"/>
            <a:ext cx="5544616" cy="553998"/>
          </a:xfrm>
          <a:prstGeom prst="rect">
            <a:avLst/>
          </a:prstGeom>
        </p:spPr>
        <p:txBody>
          <a:bodyPr wrap="square">
            <a:spAutoFit/>
          </a:bodyPr>
          <a:lstStyle/>
          <a:p>
            <a:pPr lvl="0" eaLnBrk="0" hangingPunct="0">
              <a:spcBef>
                <a:spcPts val="0"/>
              </a:spcBef>
              <a:spcAft>
                <a:spcPts val="0"/>
              </a:spcAft>
              <a:defRPr/>
            </a:pPr>
            <a:r>
              <a:rPr lang="en-US" sz="1000" b="1" dirty="0">
                <a:latin typeface="Calibri" panose="020F0502020204030204" pitchFamily="34" charset="0"/>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t>xxxxxxxxxxx</a:t>
            </a:r>
            <a:r>
              <a:rPr lang="en-US" sz="1000" dirty="0"/>
              <a:t> </a:t>
            </a:r>
            <a:endParaRPr lang="en-US" sz="1000" b="1" cap="all" dirty="0"/>
          </a:p>
          <a:p>
            <a:pPr lvl="0" eaLnBrk="0" hangingPunct="0">
              <a:spcBef>
                <a:spcPts val="0"/>
              </a:spcBef>
              <a:spcAft>
                <a:spcPts val="0"/>
              </a:spcAft>
              <a:defRPr/>
            </a:pPr>
            <a:r>
              <a:rPr lang="en-US" sz="1000"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p:txBody>
      </p:sp>
      <p:sp>
        <p:nvSpPr>
          <p:cNvPr id="15" name="Rectangle 14">
            <a:extLst>
              <a:ext uri="{FF2B5EF4-FFF2-40B4-BE49-F238E27FC236}">
                <a16:creationId xmlns:a16="http://schemas.microsoft.com/office/drawing/2014/main" id="{AF849C4C-1399-47AD-B23B-BC9390D6A109}"/>
              </a:ext>
            </a:extLst>
          </p:cNvPr>
          <p:cNvSpPr/>
          <p:nvPr/>
        </p:nvSpPr>
        <p:spPr>
          <a:xfrm>
            <a:off x="9144000" y="103257"/>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YOUR POINTER TOOL and place it in a ROW THAT BEST PROVIDES YOUR ANSWER.</a:t>
            </a:r>
            <a:endParaRPr lang="en-US" sz="1000" dirty="0">
              <a:latin typeface="+mn-lt"/>
            </a:endParaRPr>
          </a:p>
        </p:txBody>
      </p:sp>
      <p:sp>
        <p:nvSpPr>
          <p:cNvPr id="16" name="Rectangle 15">
            <a:extLst>
              <a:ext uri="{FF2B5EF4-FFF2-40B4-BE49-F238E27FC236}">
                <a16:creationId xmlns:a16="http://schemas.microsoft.com/office/drawing/2014/main" id="{FC6AAD84-9282-4D43-AA9F-E8FA9738392C}"/>
              </a:ext>
            </a:extLst>
          </p:cNvPr>
          <p:cNvSpPr/>
          <p:nvPr/>
        </p:nvSpPr>
        <p:spPr>
          <a:xfrm>
            <a:off x="9147864" y="3098457"/>
            <a:ext cx="4572000" cy="553998"/>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CHAT BOX TO PROVIDE YOUR ANSWER.</a:t>
            </a:r>
          </a:p>
        </p:txBody>
      </p:sp>
      <p:sp>
        <p:nvSpPr>
          <p:cNvPr id="17" name="Rectangle 16">
            <a:extLst>
              <a:ext uri="{FF2B5EF4-FFF2-40B4-BE49-F238E27FC236}">
                <a16:creationId xmlns:a16="http://schemas.microsoft.com/office/drawing/2014/main" id="{4FC834BC-A28E-4968-882F-D5AE6653E486}"/>
              </a:ext>
            </a:extLst>
          </p:cNvPr>
          <p:cNvSpPr/>
          <p:nvPr/>
        </p:nvSpPr>
        <p:spPr>
          <a:xfrm>
            <a:off x="9144000" y="2145050"/>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xxxxxxxxxxxxxxxxxxx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GREEN CHECKMARK for you have smart goals OR a RED X for your goals Not yet clearly defined.</a:t>
            </a:r>
            <a:endParaRPr lang="en-US" sz="1000" dirty="0">
              <a:latin typeface="+mn-lt"/>
              <a:ea typeface="Times New Roman" panose="02020603050405020304" pitchFamily="18" charset="0"/>
              <a:cs typeface="Times New Roman" panose="02020603050405020304" pitchFamily="18" charset="0"/>
            </a:endParaRPr>
          </a:p>
        </p:txBody>
      </p:sp>
      <p:sp>
        <p:nvSpPr>
          <p:cNvPr id="18" name="Rectangle 17">
            <a:extLst>
              <a:ext uri="{FF2B5EF4-FFF2-40B4-BE49-F238E27FC236}">
                <a16:creationId xmlns:a16="http://schemas.microsoft.com/office/drawing/2014/main" id="{E08320DB-2A35-47FC-B480-943C6233CB2B}"/>
              </a:ext>
            </a:extLst>
          </p:cNvPr>
          <p:cNvSpPr/>
          <p:nvPr/>
        </p:nvSpPr>
        <p:spPr>
          <a:xfrm>
            <a:off x="9156621" y="3964377"/>
            <a:ext cx="7038528" cy="2246769"/>
          </a:xfrm>
          <a:prstGeom prst="rect">
            <a:avLst/>
          </a:prstGeom>
        </p:spPr>
        <p:txBody>
          <a:bodyPr wrap="square">
            <a:spAutoFit/>
          </a:bodyPr>
          <a:lstStyle/>
          <a:p>
            <a:pPr eaLnBrk="0" hangingPunct="0">
              <a:spcBef>
                <a:spcPts val="0"/>
              </a:spcBef>
              <a:spcAft>
                <a:spcPts val="0"/>
              </a:spcAft>
              <a:defRPr/>
            </a:pPr>
            <a:r>
              <a:rPr lang="en-US" sz="1000" b="1" cap="all" dirty="0">
                <a:latin typeface="+mn-lt"/>
              </a:rPr>
              <a:t>Slide Time: x:00</a:t>
            </a:r>
            <a:endParaRPr lang="en-US" sz="1000" dirty="0">
              <a:latin typeface="+mn-lt"/>
            </a:endParaRPr>
          </a:p>
          <a:p>
            <a:pPr>
              <a:spcBef>
                <a:spcPts val="0"/>
              </a:spcBef>
              <a:spcAft>
                <a:spcPts val="0"/>
              </a:spcAft>
            </a:pPr>
            <a:r>
              <a:rPr lang="en-US" sz="1000" b="1" cap="all" dirty="0">
                <a:latin typeface="+mn-lt"/>
              </a:rPr>
              <a:t>FACILITATOR NOTEs &amp; Tips For Slide</a:t>
            </a:r>
          </a:p>
          <a:p>
            <a:pPr>
              <a:spcBef>
                <a:spcPts val="0"/>
              </a:spcBef>
              <a:spcAft>
                <a:spcPts val="0"/>
              </a:spcAft>
            </a:pPr>
            <a:r>
              <a:rPr lang="en-US" sz="1000" dirty="0">
                <a:latin typeface="+mn-lt"/>
              </a:rPr>
              <a:t>Call on participants and discuss their answers. Start a verbal dialog. Don’t forget to check/repeat some of the responses provided in chat. </a:t>
            </a:r>
          </a:p>
          <a:p>
            <a:pPr>
              <a:spcBef>
                <a:spcPts val="0"/>
              </a:spcBef>
              <a:spcAft>
                <a:spcPts val="0"/>
              </a:spcAft>
            </a:pPr>
            <a:r>
              <a:rPr lang="en-US" sz="1000" dirty="0">
                <a:latin typeface="+mn-lt"/>
              </a:rPr>
              <a:t>Use participant names and thank them for responding and sharing.</a:t>
            </a:r>
          </a:p>
          <a:p>
            <a:pPr>
              <a:spcBef>
                <a:spcPts val="0"/>
              </a:spcBef>
              <a:spcAft>
                <a:spcPts val="0"/>
              </a:spcAft>
            </a:pPr>
            <a:endParaRPr lang="en-US" sz="1000" dirty="0">
              <a:latin typeface="+mn-lt"/>
            </a:endParaRPr>
          </a:p>
          <a:p>
            <a:pPr eaLnBrk="0" hangingPunct="0">
              <a:spcBef>
                <a:spcPts val="0"/>
              </a:spcBef>
              <a:spcAft>
                <a:spcPts val="0"/>
              </a:spcAft>
              <a:defRPr/>
            </a:pPr>
            <a:r>
              <a:rPr lang="en-US" sz="1000" b="1" cap="all" dirty="0">
                <a:latin typeface="+mn-lt"/>
              </a:rPr>
              <a:t>SAY</a:t>
            </a:r>
          </a:p>
          <a:p>
            <a:pPr>
              <a:spcBef>
                <a:spcPts val="0"/>
              </a:spcBef>
              <a:spcAft>
                <a:spcPts val="0"/>
              </a:spcAft>
            </a:pPr>
            <a:r>
              <a:rPr lang="en-US" sz="1000" dirty="0" err="1">
                <a:latin typeface="+mn-lt"/>
              </a:rPr>
              <a:t>xxxxxxxxxx</a:t>
            </a:r>
            <a:endParaRPr lang="en-US" sz="1000" dirty="0">
              <a:latin typeface="+mn-lt"/>
              <a:ea typeface="Times New Roman" panose="02020603050405020304" pitchFamily="18" charset="0"/>
              <a:cs typeface="Times New Roman" panose="02020603050405020304" pitchFamily="18" charset="0"/>
            </a:endParaRPr>
          </a:p>
          <a:p>
            <a:pPr marL="0" marR="0">
              <a:spcBef>
                <a:spcPts val="0"/>
              </a:spcBef>
              <a:spcAft>
                <a:spcPts val="0"/>
              </a:spcAft>
            </a:pPr>
            <a:r>
              <a:rPr lang="en-US" sz="1000" b="1" dirty="0">
                <a:latin typeface="+mn-lt"/>
                <a:ea typeface="Times New Roman" panose="02020603050405020304" pitchFamily="18" charset="0"/>
                <a:cs typeface="Times New Roman" panose="02020603050405020304" pitchFamily="18" charset="0"/>
              </a:rPr>
              <a:t>ASK:</a:t>
            </a:r>
          </a:p>
          <a:p>
            <a:pPr marL="0" marR="0">
              <a:spcBef>
                <a:spcPts val="0"/>
              </a:spcBef>
              <a:spcAft>
                <a:spcPts val="0"/>
              </a:spcAft>
            </a:pPr>
            <a:r>
              <a:rPr lang="en-US" sz="1000" dirty="0" err="1">
                <a:latin typeface="+mn-lt"/>
                <a:ea typeface="Times New Roman" panose="02020603050405020304" pitchFamily="18" charset="0"/>
                <a:cs typeface="Times New Roman" panose="02020603050405020304" pitchFamily="18" charset="0"/>
              </a:rPr>
              <a:t>xxxxxx</a:t>
            </a:r>
            <a:endParaRPr lang="en-US" sz="1000" dirty="0">
              <a:latin typeface="+mn-lt"/>
              <a:ea typeface="Times New Roman" panose="02020603050405020304" pitchFamily="18" charset="0"/>
              <a:cs typeface="Times New Roman" panose="02020603050405020304" pitchFamily="18" charset="0"/>
            </a:endParaRPr>
          </a:p>
          <a:p>
            <a:pPr lvl="0" eaLnBrk="0" hangingPunct="0">
              <a:spcBef>
                <a:spcPts val="0"/>
              </a:spcBef>
              <a:spcAft>
                <a:spcPts val="0"/>
              </a:spcAft>
              <a:defRPr/>
            </a:pPr>
            <a:endParaRPr lang="en-US" sz="1000" b="1" cap="all" dirty="0">
              <a:latin typeface="+mn-lt"/>
            </a:endParaRPr>
          </a:p>
          <a:p>
            <a:pPr lvl="0" eaLnBrk="0" hangingPunct="0">
              <a:spcBef>
                <a:spcPts val="0"/>
              </a:spcBef>
              <a:spcAft>
                <a:spcPts val="0"/>
              </a:spcAft>
              <a:defRPr/>
            </a:pPr>
            <a:r>
              <a:rPr lang="en-US" sz="1000" b="1" cap="all" dirty="0">
                <a:latin typeface="+mn-lt"/>
              </a:rPr>
              <a:t>FACILITATOR NOTEs: </a:t>
            </a:r>
            <a:r>
              <a:rPr lang="en-US" sz="1000" cap="all" dirty="0">
                <a:latin typeface="+mn-lt"/>
              </a:rPr>
              <a:t>R</a:t>
            </a:r>
            <a:r>
              <a:rPr lang="en-US" sz="1000" dirty="0">
                <a:latin typeface="+mn-lt"/>
              </a:rPr>
              <a:t>emember to clear icons before moving on.</a:t>
            </a:r>
          </a:p>
          <a:p>
            <a:pPr lvl="0" eaLnBrk="0" hangingPunct="0">
              <a:spcBef>
                <a:spcPts val="0"/>
              </a:spcBef>
              <a:spcAft>
                <a:spcPts val="0"/>
              </a:spcAft>
              <a:defRPr/>
            </a:pPr>
            <a:r>
              <a:rPr lang="en-US" sz="1000" b="1" cap="all" dirty="0">
                <a:latin typeface="+mn-lt"/>
              </a:rPr>
              <a:t>Ask if there are any questions before moving on.</a:t>
            </a:r>
            <a:endParaRPr lang="en-US" sz="1000" dirty="0">
              <a:latin typeface="+mn-lt"/>
              <a:ea typeface="Times New Roman" panose="02020603050405020304" pitchFamily="18" charset="0"/>
              <a:cs typeface="Times New Roman" panose="02020603050405020304" pitchFamily="18" charset="0"/>
            </a:endParaRPr>
          </a:p>
          <a:p>
            <a:pPr eaLnBrk="0" hangingPunct="0">
              <a:spcBef>
                <a:spcPts val="0"/>
              </a:spcBef>
              <a:spcAft>
                <a:spcPts val="0"/>
              </a:spcAft>
              <a:defRPr/>
            </a:pPr>
            <a:r>
              <a:rPr lang="en-US" sz="1000" b="1" cap="all" dirty="0">
                <a:latin typeface="+mn-lt"/>
              </a:rPr>
              <a:t>Transition: </a:t>
            </a:r>
            <a:r>
              <a:rPr lang="en-US" sz="1000" dirty="0">
                <a:latin typeface="+mn-lt"/>
              </a:rPr>
              <a:t>Click next slide.</a:t>
            </a:r>
          </a:p>
        </p:txBody>
      </p:sp>
      <p:sp>
        <p:nvSpPr>
          <p:cNvPr id="19" name="Rectangle 18">
            <a:extLst>
              <a:ext uri="{FF2B5EF4-FFF2-40B4-BE49-F238E27FC236}">
                <a16:creationId xmlns:a16="http://schemas.microsoft.com/office/drawing/2014/main" id="{2BCD4D4D-4579-45D2-BB86-3C080AE757D9}"/>
              </a:ext>
            </a:extLst>
          </p:cNvPr>
          <p:cNvSpPr/>
          <p:nvPr/>
        </p:nvSpPr>
        <p:spPr>
          <a:xfrm>
            <a:off x="9252520" y="6322066"/>
            <a:ext cx="2273379" cy="246221"/>
          </a:xfrm>
          <a:prstGeom prst="rect">
            <a:avLst/>
          </a:prstGeom>
        </p:spPr>
        <p:txBody>
          <a:bodyPr wrap="none">
            <a:spAutoFit/>
          </a:bodyPr>
          <a:lstStyle/>
          <a:p>
            <a:r>
              <a:rPr lang="en-US" sz="1000" dirty="0">
                <a:latin typeface="+mn-lt"/>
                <a:ea typeface="Times New Roman" panose="02020603050405020304" pitchFamily="18" charset="0"/>
                <a:cs typeface="Times New Roman" panose="02020603050405020304" pitchFamily="18" charset="0"/>
              </a:rPr>
              <a:t>Listen for possible answers for question </a:t>
            </a:r>
            <a:endParaRPr lang="en-US" sz="1000" dirty="0">
              <a:latin typeface="+mn-lt"/>
            </a:endParaRPr>
          </a:p>
        </p:txBody>
      </p:sp>
      <p:sp>
        <p:nvSpPr>
          <p:cNvPr id="20" name="Rectangle 19">
            <a:extLst>
              <a:ext uri="{FF2B5EF4-FFF2-40B4-BE49-F238E27FC236}">
                <a16:creationId xmlns:a16="http://schemas.microsoft.com/office/drawing/2014/main" id="{695AA73B-B2C9-46D0-8D5B-EEE55000E091}"/>
              </a:ext>
            </a:extLst>
          </p:cNvPr>
          <p:cNvSpPr/>
          <p:nvPr/>
        </p:nvSpPr>
        <p:spPr>
          <a:xfrm>
            <a:off x="9239899" y="6679207"/>
            <a:ext cx="4572000" cy="446276"/>
          </a:xfrm>
          <a:prstGeom prst="rect">
            <a:avLst/>
          </a:prstGeom>
        </p:spPr>
        <p:txBody>
          <a:bodyPr>
            <a:spAutoFit/>
          </a:bodyPr>
          <a:lstStyle/>
          <a:p>
            <a:pPr lvl="0" eaLnBrk="0" hangingPunct="0">
              <a:lnSpc>
                <a:spcPct val="115000"/>
              </a:lnSpc>
              <a:spcBef>
                <a:spcPts val="0"/>
              </a:spcBef>
              <a:spcAft>
                <a:spcPts val="1000"/>
              </a:spcAft>
              <a:defRPr/>
            </a:pPr>
            <a:r>
              <a:rPr lang="en-US" sz="1000" dirty="0">
                <a:latin typeface="+mn-lt"/>
              </a:rPr>
              <a:t>Further discussion: Ask participants if they would like to brainstorm ways to make eating their or possibly someone else's frog easier.</a:t>
            </a:r>
          </a:p>
        </p:txBody>
      </p:sp>
    </p:spTree>
    <p:extLst>
      <p:ext uri="{BB962C8B-B14F-4D97-AF65-F5344CB8AC3E}">
        <p14:creationId xmlns:p14="http://schemas.microsoft.com/office/powerpoint/2010/main" val="213650139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dirty="0"/>
              <a:t>Module Three: Traditionalist</a:t>
            </a:r>
          </a:p>
        </p:txBody>
      </p:sp>
      <p:sp>
        <p:nvSpPr>
          <p:cNvPr id="11268" name="Text Placeholder 4"/>
          <p:cNvSpPr>
            <a:spLocks noGrp="1"/>
          </p:cNvSpPr>
          <p:nvPr>
            <p:ph type="body" sz="quarter" idx="10"/>
          </p:nvPr>
        </p:nvSpPr>
        <p:spPr>
          <a:ln>
            <a:miter lim="800000"/>
            <a:headEnd/>
            <a:tailEnd/>
          </a:ln>
        </p:spPr>
        <p:txBody>
          <a:bodyPr/>
          <a:lstStyle/>
          <a:p>
            <a:pPr marL="0" marR="0">
              <a:lnSpc>
                <a:spcPct val="115000"/>
              </a:lnSpc>
              <a:spcBef>
                <a:spcPts val="0"/>
              </a:spcBef>
              <a:spcAft>
                <a:spcPts val="1000"/>
              </a:spcAft>
            </a:pPr>
            <a:r>
              <a:rPr lang="en-US" sz="2800" i="1" dirty="0">
                <a:effectLst/>
                <a:latin typeface="Cambria"/>
                <a:ea typeface="Times New Roman"/>
                <a:cs typeface="Times New Roman"/>
              </a:rPr>
              <a:t>Every generation laughs at the old fashions, but follows religiously the new.</a:t>
            </a:r>
            <a:endParaRPr lang="en-US" sz="2800" dirty="0">
              <a:ea typeface="Times New Roman"/>
              <a:cs typeface="Times New Roman"/>
            </a:endParaRPr>
          </a:p>
          <a:p>
            <a:pPr marL="0" marR="0" algn="ctr">
              <a:lnSpc>
                <a:spcPct val="115000"/>
              </a:lnSpc>
              <a:spcBef>
                <a:spcPts val="0"/>
              </a:spcBef>
              <a:spcAft>
                <a:spcPts val="1000"/>
              </a:spcAft>
            </a:pPr>
            <a:r>
              <a:rPr lang="en-US" sz="2800" b="1" i="1" dirty="0">
                <a:effectLst/>
                <a:latin typeface="Cambria"/>
                <a:ea typeface="Times New Roman"/>
                <a:cs typeface="Times New Roman"/>
              </a:rPr>
              <a:t>Henry David Thoreau</a:t>
            </a:r>
            <a:endParaRPr lang="en-US" sz="2800" dirty="0">
              <a:ea typeface="Times New Roman"/>
              <a:cs typeface="Times New Roman"/>
            </a:endParaRPr>
          </a:p>
        </p:txBody>
      </p:sp>
      <p:sp>
        <p:nvSpPr>
          <p:cNvPr id="12291" name="Content Placeholder 3"/>
          <p:cNvSpPr>
            <a:spLocks noGrp="1"/>
          </p:cNvSpPr>
          <p:nvPr>
            <p:ph type="body" sz="quarter" idx="11"/>
          </p:nvPr>
        </p:nvSpPr>
        <p:spPr/>
        <p:txBody>
          <a:bodyPr/>
          <a:lstStyle/>
          <a:p>
            <a:pPr marL="0" indent="0">
              <a:buFont typeface="Arial" charset="0"/>
              <a:buNone/>
              <a:defRPr/>
            </a:pPr>
            <a:r>
              <a:rPr lang="en-US" dirty="0"/>
              <a:t>The members of this generation were </a:t>
            </a:r>
          </a:p>
          <a:p>
            <a:pPr marL="0" indent="0">
              <a:buFont typeface="Arial" charset="0"/>
              <a:buNone/>
              <a:defRPr/>
            </a:pPr>
            <a:r>
              <a:rPr lang="en-US" dirty="0"/>
              <a:t>born before 1946.  You are going to </a:t>
            </a:r>
          </a:p>
          <a:p>
            <a:pPr marL="0" indent="0">
              <a:buFont typeface="Arial" charset="0"/>
              <a:buNone/>
              <a:defRPr/>
            </a:pPr>
            <a:r>
              <a:rPr lang="en-US" dirty="0"/>
              <a:t>learn the following about this </a:t>
            </a:r>
          </a:p>
          <a:p>
            <a:pPr marL="0" indent="0">
              <a:buFont typeface="Arial" charset="0"/>
              <a:buNone/>
              <a:defRPr/>
            </a:pPr>
            <a:r>
              <a:rPr lang="en-US" dirty="0"/>
              <a:t>generation:</a:t>
            </a:r>
          </a:p>
          <a:p>
            <a:pPr marL="457200" indent="-457200">
              <a:buFont typeface="Arial" pitchFamily="34" charset="0"/>
              <a:buChar char="•"/>
              <a:defRPr/>
            </a:pPr>
            <a:r>
              <a:rPr lang="en-US" dirty="0"/>
              <a:t>Their background</a:t>
            </a:r>
          </a:p>
          <a:p>
            <a:pPr marL="457200" indent="-457200">
              <a:buFont typeface="Arial" pitchFamily="34" charset="0"/>
              <a:buChar char="•"/>
              <a:defRPr/>
            </a:pPr>
            <a:r>
              <a:rPr lang="en-US" dirty="0"/>
              <a:t>Their characters</a:t>
            </a:r>
          </a:p>
          <a:p>
            <a:pPr marL="457200" indent="-457200">
              <a:buFont typeface="Arial" pitchFamily="34" charset="0"/>
              <a:buChar char="•"/>
              <a:defRPr/>
            </a:pPr>
            <a:r>
              <a:rPr lang="en-US" dirty="0"/>
              <a:t>Their working style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EC6FB977-62E1-4EBD-9763-6AF8A221FBAF}"/>
              </a:ext>
            </a:extLst>
          </p:cNvPr>
          <p:cNvSpPr>
            <a:spLocks noGrp="1"/>
          </p:cNvSpPr>
          <p:nvPr>
            <p:ph sz="quarter" idx="11"/>
          </p:nvPr>
        </p:nvSpPr>
        <p:spPr/>
        <p:txBody>
          <a:bodyPr/>
          <a:lstStyle/>
          <a:p>
            <a:endParaRPr lang="en-US"/>
          </a:p>
        </p:txBody>
      </p:sp>
      <p:sp>
        <p:nvSpPr>
          <p:cNvPr id="12290" name="Title 4"/>
          <p:cNvSpPr>
            <a:spLocks noGrp="1"/>
          </p:cNvSpPr>
          <p:nvPr>
            <p:ph type="title"/>
          </p:nvPr>
        </p:nvSpPr>
        <p:spPr/>
        <p:txBody>
          <a:bodyPr/>
          <a:lstStyle/>
          <a:p>
            <a:r>
              <a:rPr lang="en-US" dirty="0"/>
              <a:t>Their Background</a:t>
            </a:r>
          </a:p>
        </p:txBody>
      </p:sp>
      <p:grpSp>
        <p:nvGrpSpPr>
          <p:cNvPr id="2" name="Group 1">
            <a:extLst>
              <a:ext uri="{FF2B5EF4-FFF2-40B4-BE49-F238E27FC236}">
                <a16:creationId xmlns:a16="http://schemas.microsoft.com/office/drawing/2014/main" id="{FCC221A1-7010-4673-9773-63E0EE559CBA}"/>
              </a:ext>
            </a:extLst>
          </p:cNvPr>
          <p:cNvGrpSpPr/>
          <p:nvPr/>
        </p:nvGrpSpPr>
        <p:grpSpPr>
          <a:xfrm>
            <a:off x="-4659792" y="816335"/>
            <a:ext cx="13284108" cy="6093694"/>
            <a:chOff x="-4659792" y="816335"/>
            <a:chExt cx="13284108" cy="6093694"/>
          </a:xfrm>
        </p:grpSpPr>
        <p:sp>
          <p:nvSpPr>
            <p:cNvPr id="4" name="Block Arc 3">
              <a:extLst>
                <a:ext uri="{FF2B5EF4-FFF2-40B4-BE49-F238E27FC236}">
                  <a16:creationId xmlns:a16="http://schemas.microsoft.com/office/drawing/2014/main" id="{CD7F42B4-9A15-4DAA-8014-3DC29C093301}"/>
                </a:ext>
              </a:extLst>
            </p:cNvPr>
            <p:cNvSpPr/>
            <p:nvPr/>
          </p:nvSpPr>
          <p:spPr>
            <a:xfrm>
              <a:off x="-4659792" y="816335"/>
              <a:ext cx="6093694" cy="6093694"/>
            </a:xfrm>
            <a:prstGeom prst="blockArc">
              <a:avLst>
                <a:gd name="adj1" fmla="val 18900000"/>
                <a:gd name="adj2" fmla="val 2700000"/>
                <a:gd name="adj3" fmla="val 354"/>
              </a:avLst>
            </a:prstGeom>
          </p:spPr>
          <p:style>
            <a:lnRef idx="2">
              <a:schemeClr val="accent3">
                <a:hueOff val="0"/>
                <a:satOff val="0"/>
                <a:lumOff val="0"/>
                <a:alphaOff val="0"/>
              </a:schemeClr>
            </a:lnRef>
            <a:fillRef idx="0">
              <a:schemeClr val="accent2">
                <a:tint val="90000"/>
                <a:hueOff val="0"/>
                <a:satOff val="0"/>
                <a:lumOff val="0"/>
                <a:alphaOff val="0"/>
              </a:schemeClr>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3679BAB4-9B3A-4829-9B7B-907DA7FDD41B}"/>
                </a:ext>
              </a:extLst>
            </p:cNvPr>
            <p:cNvSpPr/>
            <p:nvPr/>
          </p:nvSpPr>
          <p:spPr>
            <a:xfrm>
              <a:off x="968609" y="1948156"/>
              <a:ext cx="7655707" cy="696274"/>
            </a:xfrm>
            <a:custGeom>
              <a:avLst/>
              <a:gdLst>
                <a:gd name="connsiteX0" fmla="*/ 0 w 7655707"/>
                <a:gd name="connsiteY0" fmla="*/ 0 h 696274"/>
                <a:gd name="connsiteX1" fmla="*/ 7655707 w 7655707"/>
                <a:gd name="connsiteY1" fmla="*/ 0 h 696274"/>
                <a:gd name="connsiteX2" fmla="*/ 7655707 w 7655707"/>
                <a:gd name="connsiteY2" fmla="*/ 696274 h 696274"/>
                <a:gd name="connsiteX3" fmla="*/ 0 w 7655707"/>
                <a:gd name="connsiteY3" fmla="*/ 696274 h 696274"/>
                <a:gd name="connsiteX4" fmla="*/ 0 w 765570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55707" h="696274">
                  <a:moveTo>
                    <a:pt x="0" y="0"/>
                  </a:moveTo>
                  <a:lnTo>
                    <a:pt x="7655707" y="0"/>
                  </a:lnTo>
                  <a:lnTo>
                    <a:pt x="7655707" y="696274"/>
                  </a:lnTo>
                  <a:lnTo>
                    <a:pt x="0" y="696274"/>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Born before 1946</a:t>
              </a:r>
            </a:p>
          </p:txBody>
        </p:sp>
        <p:sp>
          <p:nvSpPr>
            <p:cNvPr id="6" name="Oval 5">
              <a:extLst>
                <a:ext uri="{FF2B5EF4-FFF2-40B4-BE49-F238E27FC236}">
                  <a16:creationId xmlns:a16="http://schemas.microsoft.com/office/drawing/2014/main" id="{6A43A1CC-318C-4159-9E8A-A97DEEB85977}"/>
                </a:ext>
              </a:extLst>
            </p:cNvPr>
            <p:cNvSpPr/>
            <p:nvPr/>
          </p:nvSpPr>
          <p:spPr>
            <a:xfrm>
              <a:off x="533437" y="1861121"/>
              <a:ext cx="870342" cy="870342"/>
            </a:xfrm>
            <a:prstGeom prst="ellipse">
              <a:avLst/>
            </a:prstGeom>
          </p:spPr>
          <p:style>
            <a:lnRef idx="2">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80EA9048-CA80-4D45-B53E-E53356D651D0}"/>
                </a:ext>
              </a:extLst>
            </p:cNvPr>
            <p:cNvSpPr/>
            <p:nvPr/>
          </p:nvSpPr>
          <p:spPr>
            <a:xfrm>
              <a:off x="1367799" y="2992748"/>
              <a:ext cx="7256517" cy="696274"/>
            </a:xfrm>
            <a:custGeom>
              <a:avLst/>
              <a:gdLst>
                <a:gd name="connsiteX0" fmla="*/ 0 w 7256517"/>
                <a:gd name="connsiteY0" fmla="*/ 0 h 696274"/>
                <a:gd name="connsiteX1" fmla="*/ 7256517 w 7256517"/>
                <a:gd name="connsiteY1" fmla="*/ 0 h 696274"/>
                <a:gd name="connsiteX2" fmla="*/ 7256517 w 7256517"/>
                <a:gd name="connsiteY2" fmla="*/ 696274 h 696274"/>
                <a:gd name="connsiteX3" fmla="*/ 0 w 7256517"/>
                <a:gd name="connsiteY3" fmla="*/ 696274 h 696274"/>
                <a:gd name="connsiteX4" fmla="*/ 0 w 725651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56517" h="696274">
                  <a:moveTo>
                    <a:pt x="0" y="0"/>
                  </a:moveTo>
                  <a:lnTo>
                    <a:pt x="7256517" y="0"/>
                  </a:lnTo>
                  <a:lnTo>
                    <a:pt x="7256517" y="696274"/>
                  </a:lnTo>
                  <a:lnTo>
                    <a:pt x="0" y="696274"/>
                  </a:lnTo>
                  <a:lnTo>
                    <a:pt x="0" y="0"/>
                  </a:lnTo>
                  <a:close/>
                </a:path>
              </a:pathLst>
            </a:custGeom>
          </p:spPr>
          <p:style>
            <a:lnRef idx="2">
              <a:schemeClr val="lt1">
                <a:hueOff val="0"/>
                <a:satOff val="0"/>
                <a:lumOff val="0"/>
                <a:alphaOff val="0"/>
              </a:schemeClr>
            </a:lnRef>
            <a:fillRef idx="1">
              <a:schemeClr val="accent2">
                <a:hueOff val="1560506"/>
                <a:satOff val="-1946"/>
                <a:lumOff val="458"/>
                <a:alphaOff val="0"/>
              </a:schemeClr>
            </a:fillRef>
            <a:effectRef idx="0">
              <a:schemeClr val="accent2">
                <a:hueOff val="1560506"/>
                <a:satOff val="-1946"/>
                <a:lumOff val="458"/>
                <a:alphaOff val="0"/>
              </a:schemeClr>
            </a:effectRef>
            <a:fontRef idx="minor">
              <a:schemeClr val="lt1"/>
            </a:fontRef>
          </p:style>
          <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Word wars</a:t>
              </a:r>
            </a:p>
          </p:txBody>
        </p:sp>
        <p:sp>
          <p:nvSpPr>
            <p:cNvPr id="8" name="Oval 7">
              <a:extLst>
                <a:ext uri="{FF2B5EF4-FFF2-40B4-BE49-F238E27FC236}">
                  <a16:creationId xmlns:a16="http://schemas.microsoft.com/office/drawing/2014/main" id="{FDD28F44-7626-46C1-8740-B60C446485DF}"/>
                </a:ext>
              </a:extLst>
            </p:cNvPr>
            <p:cNvSpPr/>
            <p:nvPr/>
          </p:nvSpPr>
          <p:spPr>
            <a:xfrm>
              <a:off x="932627" y="2905714"/>
              <a:ext cx="870342" cy="870342"/>
            </a:xfrm>
            <a:prstGeom prst="ellipse">
              <a:avLst/>
            </a:prstGeom>
          </p:spPr>
          <p:style>
            <a:lnRef idx="2">
              <a:schemeClr val="accent2">
                <a:hueOff val="1560506"/>
                <a:satOff val="-1946"/>
                <a:lumOff val="458"/>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FBEB0065-0BBD-4F44-8564-90CA19E06B8A}"/>
                </a:ext>
              </a:extLst>
            </p:cNvPr>
            <p:cNvSpPr/>
            <p:nvPr/>
          </p:nvSpPr>
          <p:spPr>
            <a:xfrm>
              <a:off x="1367799" y="4037340"/>
              <a:ext cx="7256517" cy="696274"/>
            </a:xfrm>
            <a:custGeom>
              <a:avLst/>
              <a:gdLst>
                <a:gd name="connsiteX0" fmla="*/ 0 w 7256517"/>
                <a:gd name="connsiteY0" fmla="*/ 0 h 696274"/>
                <a:gd name="connsiteX1" fmla="*/ 7256517 w 7256517"/>
                <a:gd name="connsiteY1" fmla="*/ 0 h 696274"/>
                <a:gd name="connsiteX2" fmla="*/ 7256517 w 7256517"/>
                <a:gd name="connsiteY2" fmla="*/ 696274 h 696274"/>
                <a:gd name="connsiteX3" fmla="*/ 0 w 7256517"/>
                <a:gd name="connsiteY3" fmla="*/ 696274 h 696274"/>
                <a:gd name="connsiteX4" fmla="*/ 0 w 725651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56517" h="696274">
                  <a:moveTo>
                    <a:pt x="0" y="0"/>
                  </a:moveTo>
                  <a:lnTo>
                    <a:pt x="7256517" y="0"/>
                  </a:lnTo>
                  <a:lnTo>
                    <a:pt x="7256517" y="696274"/>
                  </a:lnTo>
                  <a:lnTo>
                    <a:pt x="0" y="696274"/>
                  </a:lnTo>
                  <a:lnTo>
                    <a:pt x="0" y="0"/>
                  </a:lnTo>
                  <a:close/>
                </a:path>
              </a:pathLst>
            </a:custGeom>
          </p:spPr>
          <p:style>
            <a:lnRef idx="2">
              <a:schemeClr val="lt1">
                <a:hueOff val="0"/>
                <a:satOff val="0"/>
                <a:lumOff val="0"/>
                <a:alphaOff val="0"/>
              </a:schemeClr>
            </a:lnRef>
            <a:fillRef idx="1">
              <a:schemeClr val="accent2">
                <a:hueOff val="3121013"/>
                <a:satOff val="-3893"/>
                <a:lumOff val="915"/>
                <a:alphaOff val="0"/>
              </a:schemeClr>
            </a:fillRef>
            <a:effectRef idx="0">
              <a:schemeClr val="accent2">
                <a:hueOff val="3121013"/>
                <a:satOff val="-3893"/>
                <a:lumOff val="915"/>
                <a:alphaOff val="0"/>
              </a:schemeClr>
            </a:effectRef>
            <a:fontRef idx="minor">
              <a:schemeClr val="lt1"/>
            </a:fontRef>
          </p:style>
          <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Value family structure</a:t>
              </a:r>
            </a:p>
          </p:txBody>
        </p:sp>
        <p:sp>
          <p:nvSpPr>
            <p:cNvPr id="10" name="Oval 9">
              <a:extLst>
                <a:ext uri="{FF2B5EF4-FFF2-40B4-BE49-F238E27FC236}">
                  <a16:creationId xmlns:a16="http://schemas.microsoft.com/office/drawing/2014/main" id="{AFE6B41E-A3EC-40AB-A609-AD8CC44F6B4E}"/>
                </a:ext>
              </a:extLst>
            </p:cNvPr>
            <p:cNvSpPr/>
            <p:nvPr/>
          </p:nvSpPr>
          <p:spPr>
            <a:xfrm>
              <a:off x="932627" y="3950306"/>
              <a:ext cx="870342" cy="870342"/>
            </a:xfrm>
            <a:prstGeom prst="ellipse">
              <a:avLst/>
            </a:prstGeom>
          </p:spPr>
          <p:style>
            <a:lnRef idx="2">
              <a:schemeClr val="accent2">
                <a:hueOff val="3121013"/>
                <a:satOff val="-3893"/>
                <a:lumOff val="915"/>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1" name="Freeform: Shape 10">
              <a:extLst>
                <a:ext uri="{FF2B5EF4-FFF2-40B4-BE49-F238E27FC236}">
                  <a16:creationId xmlns:a16="http://schemas.microsoft.com/office/drawing/2014/main" id="{83FDE001-9298-410B-B415-5C1E4834856C}"/>
                </a:ext>
              </a:extLst>
            </p:cNvPr>
            <p:cNvSpPr/>
            <p:nvPr/>
          </p:nvSpPr>
          <p:spPr>
            <a:xfrm>
              <a:off x="968609" y="5081932"/>
              <a:ext cx="7655707" cy="696274"/>
            </a:xfrm>
            <a:custGeom>
              <a:avLst/>
              <a:gdLst>
                <a:gd name="connsiteX0" fmla="*/ 0 w 7655707"/>
                <a:gd name="connsiteY0" fmla="*/ 0 h 696274"/>
                <a:gd name="connsiteX1" fmla="*/ 7655707 w 7655707"/>
                <a:gd name="connsiteY1" fmla="*/ 0 h 696274"/>
                <a:gd name="connsiteX2" fmla="*/ 7655707 w 7655707"/>
                <a:gd name="connsiteY2" fmla="*/ 696274 h 696274"/>
                <a:gd name="connsiteX3" fmla="*/ 0 w 7655707"/>
                <a:gd name="connsiteY3" fmla="*/ 696274 h 696274"/>
                <a:gd name="connsiteX4" fmla="*/ 0 w 765570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55707" h="696274">
                  <a:moveTo>
                    <a:pt x="0" y="0"/>
                  </a:moveTo>
                  <a:lnTo>
                    <a:pt x="7655707" y="0"/>
                  </a:lnTo>
                  <a:lnTo>
                    <a:pt x="7655707" y="696274"/>
                  </a:lnTo>
                  <a:lnTo>
                    <a:pt x="0" y="696274"/>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Individuality not celebrated</a:t>
              </a:r>
            </a:p>
          </p:txBody>
        </p:sp>
        <p:sp>
          <p:nvSpPr>
            <p:cNvPr id="12" name="Oval 11">
              <a:extLst>
                <a:ext uri="{FF2B5EF4-FFF2-40B4-BE49-F238E27FC236}">
                  <a16:creationId xmlns:a16="http://schemas.microsoft.com/office/drawing/2014/main" id="{B2AA7D5E-0DBC-494E-92AE-C93DE1863674}"/>
                </a:ext>
              </a:extLst>
            </p:cNvPr>
            <p:cNvSpPr/>
            <p:nvPr/>
          </p:nvSpPr>
          <p:spPr>
            <a:xfrm>
              <a:off x="533437" y="4994898"/>
              <a:ext cx="870342" cy="870342"/>
            </a:xfrm>
            <a:prstGeom prst="ellipse">
              <a:avLst/>
            </a:prstGeom>
          </p:spPr>
          <p:style>
            <a:lnRef idx="2">
              <a:schemeClr val="accent2">
                <a:hueOff val="4681519"/>
                <a:satOff val="-5839"/>
                <a:lumOff val="1373"/>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9E942471-9E3E-44FE-B6F7-B7468A27299E}"/>
              </a:ext>
            </a:extLst>
          </p:cNvPr>
          <p:cNvSpPr>
            <a:spLocks noGrp="1"/>
          </p:cNvSpPr>
          <p:nvPr>
            <p:ph sz="quarter" idx="11"/>
          </p:nvPr>
        </p:nvSpPr>
        <p:spPr/>
        <p:txBody>
          <a:bodyPr/>
          <a:lstStyle/>
          <a:p>
            <a:endParaRPr lang="en-US"/>
          </a:p>
        </p:txBody>
      </p:sp>
      <p:sp>
        <p:nvSpPr>
          <p:cNvPr id="13314" name="Title 1"/>
          <p:cNvSpPr>
            <a:spLocks noGrp="1"/>
          </p:cNvSpPr>
          <p:nvPr>
            <p:ph type="title"/>
          </p:nvPr>
        </p:nvSpPr>
        <p:spPr/>
        <p:txBody>
          <a:bodyPr/>
          <a:lstStyle/>
          <a:p>
            <a:r>
              <a:rPr lang="en-US" dirty="0"/>
              <a:t>Their Characters</a:t>
            </a:r>
          </a:p>
        </p:txBody>
      </p:sp>
      <p:grpSp>
        <p:nvGrpSpPr>
          <p:cNvPr id="2" name="Group 1">
            <a:extLst>
              <a:ext uri="{FF2B5EF4-FFF2-40B4-BE49-F238E27FC236}">
                <a16:creationId xmlns:a16="http://schemas.microsoft.com/office/drawing/2014/main" id="{654507AD-75B3-40FC-BFDA-3239DB60FE52}"/>
              </a:ext>
            </a:extLst>
          </p:cNvPr>
          <p:cNvGrpSpPr/>
          <p:nvPr/>
        </p:nvGrpSpPr>
        <p:grpSpPr>
          <a:xfrm>
            <a:off x="457200" y="1602409"/>
            <a:ext cx="8229600" cy="4521543"/>
            <a:chOff x="457200" y="1602409"/>
            <a:chExt cx="8229600" cy="4521543"/>
          </a:xfrm>
        </p:grpSpPr>
        <p:sp>
          <p:nvSpPr>
            <p:cNvPr id="4" name="Freeform: Shape 3">
              <a:extLst>
                <a:ext uri="{FF2B5EF4-FFF2-40B4-BE49-F238E27FC236}">
                  <a16:creationId xmlns:a16="http://schemas.microsoft.com/office/drawing/2014/main" id="{6B592C2E-4DFA-47BE-B81F-87087EA70538}"/>
                </a:ext>
              </a:extLst>
            </p:cNvPr>
            <p:cNvSpPr/>
            <p:nvPr/>
          </p:nvSpPr>
          <p:spPr>
            <a:xfrm>
              <a:off x="2457000" y="1602409"/>
              <a:ext cx="4230000" cy="1458562"/>
            </a:xfrm>
            <a:custGeom>
              <a:avLst/>
              <a:gdLst>
                <a:gd name="connsiteX0" fmla="*/ 0 w 4230000"/>
                <a:gd name="connsiteY0" fmla="*/ 0 h 1458562"/>
                <a:gd name="connsiteX1" fmla="*/ 4230000 w 4230000"/>
                <a:gd name="connsiteY1" fmla="*/ 0 h 1458562"/>
                <a:gd name="connsiteX2" fmla="*/ 4230000 w 4230000"/>
                <a:gd name="connsiteY2" fmla="*/ 1458562 h 1458562"/>
                <a:gd name="connsiteX3" fmla="*/ 0 w 4230000"/>
                <a:gd name="connsiteY3" fmla="*/ 1458562 h 1458562"/>
                <a:gd name="connsiteX4" fmla="*/ 0 w 423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30000" h="1458562">
                  <a:moveTo>
                    <a:pt x="0" y="0"/>
                  </a:moveTo>
                  <a:lnTo>
                    <a:pt x="4230000" y="0"/>
                  </a:lnTo>
                  <a:lnTo>
                    <a:pt x="4230000" y="1458562"/>
                  </a:lnTo>
                  <a:lnTo>
                    <a:pt x="0" y="145856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49860" tIns="149860" rIns="149860" bIns="149860" numCol="1" spcCol="1270" anchor="ctr" anchorCtr="0">
              <a:noAutofit/>
            </a:bodyPr>
            <a:lstStyle/>
            <a:p>
              <a:pPr marL="0" lvl="0" indent="0" algn="ctr" defTabSz="2622550">
                <a:lnSpc>
                  <a:spcPct val="90000"/>
                </a:lnSpc>
                <a:spcBef>
                  <a:spcPct val="0"/>
                </a:spcBef>
                <a:spcAft>
                  <a:spcPct val="35000"/>
                </a:spcAft>
                <a:buNone/>
              </a:pPr>
              <a:r>
                <a:rPr lang="en-US" sz="5900" kern="1200" dirty="0"/>
                <a:t>Hardworking</a:t>
              </a:r>
            </a:p>
          </p:txBody>
        </p:sp>
        <p:sp>
          <p:nvSpPr>
            <p:cNvPr id="5" name="Freeform: Shape 4">
              <a:extLst>
                <a:ext uri="{FF2B5EF4-FFF2-40B4-BE49-F238E27FC236}">
                  <a16:creationId xmlns:a16="http://schemas.microsoft.com/office/drawing/2014/main" id="{002FCD13-D306-4972-8591-6078024FD914}"/>
                </a:ext>
              </a:extLst>
            </p:cNvPr>
            <p:cNvSpPr/>
            <p:nvPr/>
          </p:nvSpPr>
          <p:spPr>
            <a:xfrm>
              <a:off x="1691999" y="3133900"/>
              <a:ext cx="5760000" cy="1458562"/>
            </a:xfrm>
            <a:custGeom>
              <a:avLst/>
              <a:gdLst>
                <a:gd name="connsiteX0" fmla="*/ 0 w 5760000"/>
                <a:gd name="connsiteY0" fmla="*/ 0 h 1458562"/>
                <a:gd name="connsiteX1" fmla="*/ 5760000 w 5760000"/>
                <a:gd name="connsiteY1" fmla="*/ 0 h 1458562"/>
                <a:gd name="connsiteX2" fmla="*/ 5760000 w 5760000"/>
                <a:gd name="connsiteY2" fmla="*/ 1458562 h 1458562"/>
                <a:gd name="connsiteX3" fmla="*/ 0 w 5760000"/>
                <a:gd name="connsiteY3" fmla="*/ 1458562 h 1458562"/>
                <a:gd name="connsiteX4" fmla="*/ 0 w 576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0" h="1458562">
                  <a:moveTo>
                    <a:pt x="0" y="0"/>
                  </a:moveTo>
                  <a:lnTo>
                    <a:pt x="5760000" y="0"/>
                  </a:lnTo>
                  <a:lnTo>
                    <a:pt x="5760000" y="1458562"/>
                  </a:lnTo>
                  <a:lnTo>
                    <a:pt x="0" y="1458562"/>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49860" tIns="149860" rIns="149860" bIns="149860" numCol="1" spcCol="1270" anchor="ctr" anchorCtr="0">
              <a:noAutofit/>
            </a:bodyPr>
            <a:lstStyle/>
            <a:p>
              <a:pPr marL="0" lvl="0" indent="0" algn="ctr" defTabSz="2622550">
                <a:lnSpc>
                  <a:spcPct val="90000"/>
                </a:lnSpc>
                <a:spcBef>
                  <a:spcPct val="0"/>
                </a:spcBef>
                <a:spcAft>
                  <a:spcPct val="35000"/>
                </a:spcAft>
                <a:buNone/>
              </a:pPr>
              <a:r>
                <a:rPr lang="en-US" sz="5900" kern="1200" dirty="0"/>
                <a:t>Loyal to employer</a:t>
              </a:r>
            </a:p>
          </p:txBody>
        </p:sp>
        <p:sp>
          <p:nvSpPr>
            <p:cNvPr id="6" name="Freeform: Shape 5">
              <a:extLst>
                <a:ext uri="{FF2B5EF4-FFF2-40B4-BE49-F238E27FC236}">
                  <a16:creationId xmlns:a16="http://schemas.microsoft.com/office/drawing/2014/main" id="{5DD6591D-01BE-4166-A458-3D80FEBBF816}"/>
                </a:ext>
              </a:extLst>
            </p:cNvPr>
            <p:cNvSpPr/>
            <p:nvPr/>
          </p:nvSpPr>
          <p:spPr>
            <a:xfrm>
              <a:off x="457200" y="4665390"/>
              <a:ext cx="8229600" cy="1458562"/>
            </a:xfrm>
            <a:custGeom>
              <a:avLst/>
              <a:gdLst>
                <a:gd name="connsiteX0" fmla="*/ 0 w 8229600"/>
                <a:gd name="connsiteY0" fmla="*/ 0 h 1458562"/>
                <a:gd name="connsiteX1" fmla="*/ 8229600 w 8229600"/>
                <a:gd name="connsiteY1" fmla="*/ 0 h 1458562"/>
                <a:gd name="connsiteX2" fmla="*/ 8229600 w 8229600"/>
                <a:gd name="connsiteY2" fmla="*/ 1458562 h 1458562"/>
                <a:gd name="connsiteX3" fmla="*/ 0 w 8229600"/>
                <a:gd name="connsiteY3" fmla="*/ 1458562 h 1458562"/>
                <a:gd name="connsiteX4" fmla="*/ 0 w 82296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458562">
                  <a:moveTo>
                    <a:pt x="0" y="0"/>
                  </a:moveTo>
                  <a:lnTo>
                    <a:pt x="8229600" y="0"/>
                  </a:lnTo>
                  <a:lnTo>
                    <a:pt x="8229600" y="1458562"/>
                  </a:lnTo>
                  <a:lnTo>
                    <a:pt x="0" y="1458562"/>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49860" tIns="149860" rIns="149860" bIns="149860" numCol="1" spcCol="1270" anchor="ctr" anchorCtr="0">
              <a:noAutofit/>
            </a:bodyPr>
            <a:lstStyle/>
            <a:p>
              <a:pPr marL="0" lvl="0" indent="0" algn="ctr" defTabSz="2622550">
                <a:lnSpc>
                  <a:spcPct val="90000"/>
                </a:lnSpc>
                <a:spcBef>
                  <a:spcPct val="0"/>
                </a:spcBef>
                <a:spcAft>
                  <a:spcPct val="35000"/>
                </a:spcAft>
                <a:buNone/>
              </a:pPr>
              <a:r>
                <a:rPr lang="en-US" sz="5900" kern="1200" dirty="0"/>
                <a:t>Tendency to resist change</a:t>
              </a: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B0952288-E0AE-411B-8A9C-1581D94B75FA}"/>
              </a:ext>
            </a:extLst>
          </p:cNvPr>
          <p:cNvSpPr>
            <a:spLocks noGrp="1"/>
          </p:cNvSpPr>
          <p:nvPr>
            <p:ph sz="quarter" idx="11"/>
          </p:nvPr>
        </p:nvSpPr>
        <p:spPr/>
        <p:txBody>
          <a:bodyPr/>
          <a:lstStyle/>
          <a:p>
            <a:endParaRPr lang="en-US"/>
          </a:p>
        </p:txBody>
      </p:sp>
      <p:sp>
        <p:nvSpPr>
          <p:cNvPr id="14338" name="Title 1"/>
          <p:cNvSpPr>
            <a:spLocks noGrp="1"/>
          </p:cNvSpPr>
          <p:nvPr>
            <p:ph type="title"/>
          </p:nvPr>
        </p:nvSpPr>
        <p:spPr/>
        <p:txBody>
          <a:bodyPr/>
          <a:lstStyle/>
          <a:p>
            <a:r>
              <a:rPr lang="en-US" dirty="0"/>
              <a:t>Their Working Style</a:t>
            </a:r>
          </a:p>
        </p:txBody>
      </p:sp>
      <p:grpSp>
        <p:nvGrpSpPr>
          <p:cNvPr id="2" name="Group 1">
            <a:extLst>
              <a:ext uri="{FF2B5EF4-FFF2-40B4-BE49-F238E27FC236}">
                <a16:creationId xmlns:a16="http://schemas.microsoft.com/office/drawing/2014/main" id="{A6B06B04-7272-469C-BC88-9B0B2E25C1DD}"/>
              </a:ext>
            </a:extLst>
          </p:cNvPr>
          <p:cNvGrpSpPr/>
          <p:nvPr/>
        </p:nvGrpSpPr>
        <p:grpSpPr>
          <a:xfrm>
            <a:off x="457777" y="1601525"/>
            <a:ext cx="8228444" cy="4523311"/>
            <a:chOff x="457777" y="1601525"/>
            <a:chExt cx="8228444" cy="4523311"/>
          </a:xfrm>
        </p:grpSpPr>
        <p:sp>
          <p:nvSpPr>
            <p:cNvPr id="4" name="Arrow: Right 3">
              <a:extLst>
                <a:ext uri="{FF2B5EF4-FFF2-40B4-BE49-F238E27FC236}">
                  <a16:creationId xmlns:a16="http://schemas.microsoft.com/office/drawing/2014/main" id="{018566A5-EE63-457D-8805-8960F67C3EE6}"/>
                </a:ext>
              </a:extLst>
            </p:cNvPr>
            <p:cNvSpPr/>
            <p:nvPr/>
          </p:nvSpPr>
          <p:spPr>
            <a:xfrm>
              <a:off x="5850867" y="1601525"/>
              <a:ext cx="2835354" cy="1051932"/>
            </a:xfrm>
            <a:prstGeom prst="rightArrow">
              <a:avLst>
                <a:gd name="adj1" fmla="val 75000"/>
                <a:gd name="adj2" fmla="val 50000"/>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44FABAB7-BD4D-427A-97D3-EDCB9495BD08}"/>
                </a:ext>
              </a:extLst>
            </p:cNvPr>
            <p:cNvSpPr/>
            <p:nvPr/>
          </p:nvSpPr>
          <p:spPr>
            <a:xfrm>
              <a:off x="457777" y="1601525"/>
              <a:ext cx="5393089" cy="1051932"/>
            </a:xfrm>
            <a:custGeom>
              <a:avLst/>
              <a:gdLst>
                <a:gd name="connsiteX0" fmla="*/ 0 w 5393089"/>
                <a:gd name="connsiteY0" fmla="*/ 175326 h 1051932"/>
                <a:gd name="connsiteX1" fmla="*/ 175326 w 5393089"/>
                <a:gd name="connsiteY1" fmla="*/ 0 h 1051932"/>
                <a:gd name="connsiteX2" fmla="*/ 5217763 w 5393089"/>
                <a:gd name="connsiteY2" fmla="*/ 0 h 1051932"/>
                <a:gd name="connsiteX3" fmla="*/ 5393089 w 5393089"/>
                <a:gd name="connsiteY3" fmla="*/ 175326 h 1051932"/>
                <a:gd name="connsiteX4" fmla="*/ 5393089 w 5393089"/>
                <a:gd name="connsiteY4" fmla="*/ 876606 h 1051932"/>
                <a:gd name="connsiteX5" fmla="*/ 5217763 w 5393089"/>
                <a:gd name="connsiteY5" fmla="*/ 1051932 h 1051932"/>
                <a:gd name="connsiteX6" fmla="*/ 175326 w 5393089"/>
                <a:gd name="connsiteY6" fmla="*/ 1051932 h 1051932"/>
                <a:gd name="connsiteX7" fmla="*/ 0 w 5393089"/>
                <a:gd name="connsiteY7" fmla="*/ 876606 h 1051932"/>
                <a:gd name="connsiteX8" fmla="*/ 0 w 5393089"/>
                <a:gd name="connsiteY8" fmla="*/ 175326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93089" h="1051932">
                  <a:moveTo>
                    <a:pt x="0" y="175326"/>
                  </a:moveTo>
                  <a:cubicBezTo>
                    <a:pt x="0" y="78496"/>
                    <a:pt x="78496" y="0"/>
                    <a:pt x="175326" y="0"/>
                  </a:cubicBezTo>
                  <a:lnTo>
                    <a:pt x="5217763" y="0"/>
                  </a:lnTo>
                  <a:cubicBezTo>
                    <a:pt x="5314593" y="0"/>
                    <a:pt x="5393089" y="78496"/>
                    <a:pt x="5393089" y="175326"/>
                  </a:cubicBezTo>
                  <a:lnTo>
                    <a:pt x="5393089" y="876606"/>
                  </a:lnTo>
                  <a:cubicBezTo>
                    <a:pt x="5393089" y="973436"/>
                    <a:pt x="5314593" y="1051932"/>
                    <a:pt x="5217763" y="1051932"/>
                  </a:cubicBezTo>
                  <a:lnTo>
                    <a:pt x="175326" y="1051932"/>
                  </a:lnTo>
                  <a:cubicBezTo>
                    <a:pt x="78496" y="1051932"/>
                    <a:pt x="0" y="973436"/>
                    <a:pt x="0" y="876606"/>
                  </a:cubicBezTo>
                  <a:lnTo>
                    <a:pt x="0" y="175326"/>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61841" tIns="106596" rIns="161841" bIns="106596" numCol="1" spcCol="1270" anchor="ctr" anchorCtr="0">
              <a:noAutofit/>
            </a:bodyPr>
            <a:lstStyle/>
            <a:p>
              <a:pPr marL="0" lvl="0" indent="0" algn="ctr" defTabSz="1289050">
                <a:lnSpc>
                  <a:spcPct val="90000"/>
                </a:lnSpc>
                <a:spcBef>
                  <a:spcPct val="0"/>
                </a:spcBef>
                <a:spcAft>
                  <a:spcPct val="35000"/>
                </a:spcAft>
                <a:buNone/>
              </a:pPr>
              <a:r>
                <a:rPr lang="en-US" sz="2900" kern="1200" dirty="0"/>
                <a:t>Like to be recognized for their hard work  </a:t>
              </a:r>
            </a:p>
          </p:txBody>
        </p:sp>
        <p:sp>
          <p:nvSpPr>
            <p:cNvPr id="6" name="Arrow: Right 5">
              <a:extLst>
                <a:ext uri="{FF2B5EF4-FFF2-40B4-BE49-F238E27FC236}">
                  <a16:creationId xmlns:a16="http://schemas.microsoft.com/office/drawing/2014/main" id="{78814D4C-B8EA-4C2B-AFC2-75550BE1E50A}"/>
                </a:ext>
              </a:extLst>
            </p:cNvPr>
            <p:cNvSpPr/>
            <p:nvPr/>
          </p:nvSpPr>
          <p:spPr>
            <a:xfrm>
              <a:off x="5850867" y="2758652"/>
              <a:ext cx="2835354" cy="1051932"/>
            </a:xfrm>
            <a:prstGeom prst="rightArrow">
              <a:avLst>
                <a:gd name="adj1" fmla="val 75000"/>
                <a:gd name="adj2" fmla="val 50000"/>
              </a:avLst>
            </a:prstGeom>
          </p:spPr>
          <p:style>
            <a:lnRef idx="2">
              <a:schemeClr val="accent2">
                <a:tint val="40000"/>
                <a:alpha val="90000"/>
                <a:hueOff val="1675274"/>
                <a:satOff val="-1459"/>
                <a:lumOff val="-2"/>
                <a:alphaOff val="0"/>
              </a:schemeClr>
            </a:lnRef>
            <a:fillRef idx="1">
              <a:schemeClr val="accent2">
                <a:tint val="40000"/>
                <a:alpha val="90000"/>
                <a:hueOff val="1675274"/>
                <a:satOff val="-1459"/>
                <a:lumOff val="-2"/>
                <a:alphaOff val="0"/>
              </a:schemeClr>
            </a:fillRef>
            <a:effectRef idx="0">
              <a:schemeClr val="accent2">
                <a:tint val="40000"/>
                <a:alpha val="90000"/>
                <a:hueOff val="1675274"/>
                <a:satOff val="-1459"/>
                <a:lumOff val="-2"/>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FE1826D7-C443-4406-A6DA-81E15433501D}"/>
                </a:ext>
              </a:extLst>
            </p:cNvPr>
            <p:cNvSpPr/>
            <p:nvPr/>
          </p:nvSpPr>
          <p:spPr>
            <a:xfrm>
              <a:off x="457777" y="2758652"/>
              <a:ext cx="5393089" cy="1051932"/>
            </a:xfrm>
            <a:custGeom>
              <a:avLst/>
              <a:gdLst>
                <a:gd name="connsiteX0" fmla="*/ 0 w 5393089"/>
                <a:gd name="connsiteY0" fmla="*/ 175326 h 1051932"/>
                <a:gd name="connsiteX1" fmla="*/ 175326 w 5393089"/>
                <a:gd name="connsiteY1" fmla="*/ 0 h 1051932"/>
                <a:gd name="connsiteX2" fmla="*/ 5217763 w 5393089"/>
                <a:gd name="connsiteY2" fmla="*/ 0 h 1051932"/>
                <a:gd name="connsiteX3" fmla="*/ 5393089 w 5393089"/>
                <a:gd name="connsiteY3" fmla="*/ 175326 h 1051932"/>
                <a:gd name="connsiteX4" fmla="*/ 5393089 w 5393089"/>
                <a:gd name="connsiteY4" fmla="*/ 876606 h 1051932"/>
                <a:gd name="connsiteX5" fmla="*/ 5217763 w 5393089"/>
                <a:gd name="connsiteY5" fmla="*/ 1051932 h 1051932"/>
                <a:gd name="connsiteX6" fmla="*/ 175326 w 5393089"/>
                <a:gd name="connsiteY6" fmla="*/ 1051932 h 1051932"/>
                <a:gd name="connsiteX7" fmla="*/ 0 w 5393089"/>
                <a:gd name="connsiteY7" fmla="*/ 876606 h 1051932"/>
                <a:gd name="connsiteX8" fmla="*/ 0 w 5393089"/>
                <a:gd name="connsiteY8" fmla="*/ 175326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93089" h="1051932">
                  <a:moveTo>
                    <a:pt x="0" y="175326"/>
                  </a:moveTo>
                  <a:cubicBezTo>
                    <a:pt x="0" y="78496"/>
                    <a:pt x="78496" y="0"/>
                    <a:pt x="175326" y="0"/>
                  </a:cubicBezTo>
                  <a:lnTo>
                    <a:pt x="5217763" y="0"/>
                  </a:lnTo>
                  <a:cubicBezTo>
                    <a:pt x="5314593" y="0"/>
                    <a:pt x="5393089" y="78496"/>
                    <a:pt x="5393089" y="175326"/>
                  </a:cubicBezTo>
                  <a:lnTo>
                    <a:pt x="5393089" y="876606"/>
                  </a:lnTo>
                  <a:cubicBezTo>
                    <a:pt x="5393089" y="973436"/>
                    <a:pt x="5314593" y="1051932"/>
                    <a:pt x="5217763" y="1051932"/>
                  </a:cubicBezTo>
                  <a:lnTo>
                    <a:pt x="175326" y="1051932"/>
                  </a:lnTo>
                  <a:cubicBezTo>
                    <a:pt x="78496" y="1051932"/>
                    <a:pt x="0" y="973436"/>
                    <a:pt x="0" y="876606"/>
                  </a:cubicBezTo>
                  <a:lnTo>
                    <a:pt x="0" y="175326"/>
                  </a:lnTo>
                  <a:close/>
                </a:path>
              </a:pathLst>
            </a:custGeom>
          </p:spPr>
          <p:style>
            <a:lnRef idx="2">
              <a:schemeClr val="lt1">
                <a:hueOff val="0"/>
                <a:satOff val="0"/>
                <a:lumOff val="0"/>
                <a:alphaOff val="0"/>
              </a:schemeClr>
            </a:lnRef>
            <a:fillRef idx="1">
              <a:schemeClr val="accent2">
                <a:hueOff val="1560506"/>
                <a:satOff val="-1946"/>
                <a:lumOff val="458"/>
                <a:alphaOff val="0"/>
              </a:schemeClr>
            </a:fillRef>
            <a:effectRef idx="0">
              <a:schemeClr val="accent2">
                <a:hueOff val="1560506"/>
                <a:satOff val="-1946"/>
                <a:lumOff val="458"/>
                <a:alphaOff val="0"/>
              </a:schemeClr>
            </a:effectRef>
            <a:fontRef idx="minor">
              <a:schemeClr val="lt1"/>
            </a:fontRef>
          </p:style>
          <p:txBody>
            <a:bodyPr spcFirstLastPara="0" vert="horz" wrap="square" lIns="161841" tIns="106596" rIns="161841" bIns="106596" numCol="1" spcCol="1270" anchor="ctr" anchorCtr="0">
              <a:noAutofit/>
            </a:bodyPr>
            <a:lstStyle/>
            <a:p>
              <a:pPr marL="0" lvl="0" indent="0" algn="ctr" defTabSz="1289050">
                <a:lnSpc>
                  <a:spcPct val="90000"/>
                </a:lnSpc>
                <a:spcBef>
                  <a:spcPct val="0"/>
                </a:spcBef>
                <a:spcAft>
                  <a:spcPct val="35000"/>
                </a:spcAft>
                <a:buNone/>
              </a:pPr>
              <a:r>
                <a:rPr lang="en-US" sz="2900" kern="1200" dirty="0"/>
                <a:t>Team effort and avoid conflict  </a:t>
              </a:r>
            </a:p>
          </p:txBody>
        </p:sp>
        <p:sp>
          <p:nvSpPr>
            <p:cNvPr id="8" name="Arrow: Right 7">
              <a:extLst>
                <a:ext uri="{FF2B5EF4-FFF2-40B4-BE49-F238E27FC236}">
                  <a16:creationId xmlns:a16="http://schemas.microsoft.com/office/drawing/2014/main" id="{168402CA-D02D-4CFA-A2A4-161C9D03EE39}"/>
                </a:ext>
              </a:extLst>
            </p:cNvPr>
            <p:cNvSpPr/>
            <p:nvPr/>
          </p:nvSpPr>
          <p:spPr>
            <a:xfrm>
              <a:off x="5850867" y="3915778"/>
              <a:ext cx="2835354" cy="1051932"/>
            </a:xfrm>
            <a:prstGeom prst="rightArrow">
              <a:avLst>
                <a:gd name="adj1" fmla="val 75000"/>
                <a:gd name="adj2" fmla="val 50000"/>
              </a:avLst>
            </a:prstGeom>
          </p:spPr>
          <p:style>
            <a:lnRef idx="2">
              <a:schemeClr val="accent2">
                <a:tint val="40000"/>
                <a:alpha val="90000"/>
                <a:hueOff val="3350547"/>
                <a:satOff val="-2919"/>
                <a:lumOff val="-4"/>
                <a:alphaOff val="0"/>
              </a:schemeClr>
            </a:lnRef>
            <a:fillRef idx="1">
              <a:schemeClr val="accent2">
                <a:tint val="40000"/>
                <a:alpha val="90000"/>
                <a:hueOff val="3350547"/>
                <a:satOff val="-2919"/>
                <a:lumOff val="-4"/>
                <a:alphaOff val="0"/>
              </a:schemeClr>
            </a:fillRef>
            <a:effectRef idx="0">
              <a:schemeClr val="accent2">
                <a:tint val="40000"/>
                <a:alpha val="90000"/>
                <a:hueOff val="3350547"/>
                <a:satOff val="-2919"/>
                <a:lumOff val="-4"/>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A479FB5D-6839-4D1B-A4B7-9D62D8CDD464}"/>
                </a:ext>
              </a:extLst>
            </p:cNvPr>
            <p:cNvSpPr/>
            <p:nvPr/>
          </p:nvSpPr>
          <p:spPr>
            <a:xfrm>
              <a:off x="457777" y="3915778"/>
              <a:ext cx="5393089" cy="1051932"/>
            </a:xfrm>
            <a:custGeom>
              <a:avLst/>
              <a:gdLst>
                <a:gd name="connsiteX0" fmla="*/ 0 w 5393089"/>
                <a:gd name="connsiteY0" fmla="*/ 175326 h 1051932"/>
                <a:gd name="connsiteX1" fmla="*/ 175326 w 5393089"/>
                <a:gd name="connsiteY1" fmla="*/ 0 h 1051932"/>
                <a:gd name="connsiteX2" fmla="*/ 5217763 w 5393089"/>
                <a:gd name="connsiteY2" fmla="*/ 0 h 1051932"/>
                <a:gd name="connsiteX3" fmla="*/ 5393089 w 5393089"/>
                <a:gd name="connsiteY3" fmla="*/ 175326 h 1051932"/>
                <a:gd name="connsiteX4" fmla="*/ 5393089 w 5393089"/>
                <a:gd name="connsiteY4" fmla="*/ 876606 h 1051932"/>
                <a:gd name="connsiteX5" fmla="*/ 5217763 w 5393089"/>
                <a:gd name="connsiteY5" fmla="*/ 1051932 h 1051932"/>
                <a:gd name="connsiteX6" fmla="*/ 175326 w 5393089"/>
                <a:gd name="connsiteY6" fmla="*/ 1051932 h 1051932"/>
                <a:gd name="connsiteX7" fmla="*/ 0 w 5393089"/>
                <a:gd name="connsiteY7" fmla="*/ 876606 h 1051932"/>
                <a:gd name="connsiteX8" fmla="*/ 0 w 5393089"/>
                <a:gd name="connsiteY8" fmla="*/ 175326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93089" h="1051932">
                  <a:moveTo>
                    <a:pt x="0" y="175326"/>
                  </a:moveTo>
                  <a:cubicBezTo>
                    <a:pt x="0" y="78496"/>
                    <a:pt x="78496" y="0"/>
                    <a:pt x="175326" y="0"/>
                  </a:cubicBezTo>
                  <a:lnTo>
                    <a:pt x="5217763" y="0"/>
                  </a:lnTo>
                  <a:cubicBezTo>
                    <a:pt x="5314593" y="0"/>
                    <a:pt x="5393089" y="78496"/>
                    <a:pt x="5393089" y="175326"/>
                  </a:cubicBezTo>
                  <a:lnTo>
                    <a:pt x="5393089" y="876606"/>
                  </a:lnTo>
                  <a:cubicBezTo>
                    <a:pt x="5393089" y="973436"/>
                    <a:pt x="5314593" y="1051932"/>
                    <a:pt x="5217763" y="1051932"/>
                  </a:cubicBezTo>
                  <a:lnTo>
                    <a:pt x="175326" y="1051932"/>
                  </a:lnTo>
                  <a:cubicBezTo>
                    <a:pt x="78496" y="1051932"/>
                    <a:pt x="0" y="973436"/>
                    <a:pt x="0" y="876606"/>
                  </a:cubicBezTo>
                  <a:lnTo>
                    <a:pt x="0" y="175326"/>
                  </a:lnTo>
                  <a:close/>
                </a:path>
              </a:pathLst>
            </a:custGeom>
          </p:spPr>
          <p:style>
            <a:lnRef idx="2">
              <a:schemeClr val="lt1">
                <a:hueOff val="0"/>
                <a:satOff val="0"/>
                <a:lumOff val="0"/>
                <a:alphaOff val="0"/>
              </a:schemeClr>
            </a:lnRef>
            <a:fillRef idx="1">
              <a:schemeClr val="accent2">
                <a:hueOff val="3121013"/>
                <a:satOff val="-3893"/>
                <a:lumOff val="915"/>
                <a:alphaOff val="0"/>
              </a:schemeClr>
            </a:fillRef>
            <a:effectRef idx="0">
              <a:schemeClr val="accent2">
                <a:hueOff val="3121013"/>
                <a:satOff val="-3893"/>
                <a:lumOff val="915"/>
                <a:alphaOff val="0"/>
              </a:schemeClr>
            </a:effectRef>
            <a:fontRef idx="minor">
              <a:schemeClr val="lt1"/>
            </a:fontRef>
          </p:style>
          <p:txBody>
            <a:bodyPr spcFirstLastPara="0" vert="horz" wrap="square" lIns="161841" tIns="106596" rIns="161841" bIns="106596" numCol="1" spcCol="1270" anchor="ctr" anchorCtr="0">
              <a:noAutofit/>
            </a:bodyPr>
            <a:lstStyle/>
            <a:p>
              <a:pPr marL="0" lvl="0" indent="0" algn="ctr" defTabSz="1289050">
                <a:lnSpc>
                  <a:spcPct val="90000"/>
                </a:lnSpc>
                <a:spcBef>
                  <a:spcPct val="0"/>
                </a:spcBef>
                <a:spcAft>
                  <a:spcPct val="35000"/>
                </a:spcAft>
                <a:buNone/>
              </a:pPr>
              <a:r>
                <a:rPr lang="en-US" sz="2900" kern="1200" dirty="0"/>
                <a:t>May struggle to learn new technology </a:t>
              </a:r>
            </a:p>
          </p:txBody>
        </p:sp>
        <p:sp>
          <p:nvSpPr>
            <p:cNvPr id="10" name="Arrow: Right 9">
              <a:extLst>
                <a:ext uri="{FF2B5EF4-FFF2-40B4-BE49-F238E27FC236}">
                  <a16:creationId xmlns:a16="http://schemas.microsoft.com/office/drawing/2014/main" id="{37222941-C11C-4FCF-928C-14ECD9A6E3B9}"/>
                </a:ext>
              </a:extLst>
            </p:cNvPr>
            <p:cNvSpPr/>
            <p:nvPr/>
          </p:nvSpPr>
          <p:spPr>
            <a:xfrm>
              <a:off x="5850867" y="5072904"/>
              <a:ext cx="2835354" cy="1051932"/>
            </a:xfrm>
            <a:prstGeom prst="rightArrow">
              <a:avLst>
                <a:gd name="adj1" fmla="val 75000"/>
                <a:gd name="adj2" fmla="val 50000"/>
              </a:avLst>
            </a:prstGeom>
          </p:spPr>
          <p:style>
            <a:lnRef idx="2">
              <a:schemeClr val="accent2">
                <a:tint val="40000"/>
                <a:alpha val="90000"/>
                <a:hueOff val="5025821"/>
                <a:satOff val="-4378"/>
                <a:lumOff val="-6"/>
                <a:alphaOff val="0"/>
              </a:schemeClr>
            </a:lnRef>
            <a:fillRef idx="1">
              <a:schemeClr val="accent2">
                <a:tint val="40000"/>
                <a:alpha val="90000"/>
                <a:hueOff val="5025821"/>
                <a:satOff val="-4378"/>
                <a:lumOff val="-6"/>
                <a:alphaOff val="0"/>
              </a:schemeClr>
            </a:fillRef>
            <a:effectRef idx="0">
              <a:schemeClr val="accent2">
                <a:tint val="40000"/>
                <a:alpha val="90000"/>
                <a:hueOff val="5025821"/>
                <a:satOff val="-4378"/>
                <a:lumOff val="-6"/>
                <a:alphaOff val="0"/>
              </a:schemeClr>
            </a:effectRef>
            <a:fontRef idx="minor">
              <a:schemeClr val="dk1">
                <a:hueOff val="0"/>
                <a:satOff val="0"/>
                <a:lumOff val="0"/>
                <a:alphaOff val="0"/>
              </a:schemeClr>
            </a:fontRef>
          </p:style>
        </p:sp>
        <p:sp>
          <p:nvSpPr>
            <p:cNvPr id="11" name="Freeform: Shape 10">
              <a:extLst>
                <a:ext uri="{FF2B5EF4-FFF2-40B4-BE49-F238E27FC236}">
                  <a16:creationId xmlns:a16="http://schemas.microsoft.com/office/drawing/2014/main" id="{DF4252F6-763E-4262-9829-FD4FC5C4317F}"/>
                </a:ext>
              </a:extLst>
            </p:cNvPr>
            <p:cNvSpPr/>
            <p:nvPr/>
          </p:nvSpPr>
          <p:spPr>
            <a:xfrm>
              <a:off x="457777" y="5072904"/>
              <a:ext cx="5393089" cy="1051932"/>
            </a:xfrm>
            <a:custGeom>
              <a:avLst/>
              <a:gdLst>
                <a:gd name="connsiteX0" fmla="*/ 0 w 5393089"/>
                <a:gd name="connsiteY0" fmla="*/ 175326 h 1051932"/>
                <a:gd name="connsiteX1" fmla="*/ 175326 w 5393089"/>
                <a:gd name="connsiteY1" fmla="*/ 0 h 1051932"/>
                <a:gd name="connsiteX2" fmla="*/ 5217763 w 5393089"/>
                <a:gd name="connsiteY2" fmla="*/ 0 h 1051932"/>
                <a:gd name="connsiteX3" fmla="*/ 5393089 w 5393089"/>
                <a:gd name="connsiteY3" fmla="*/ 175326 h 1051932"/>
                <a:gd name="connsiteX4" fmla="*/ 5393089 w 5393089"/>
                <a:gd name="connsiteY4" fmla="*/ 876606 h 1051932"/>
                <a:gd name="connsiteX5" fmla="*/ 5217763 w 5393089"/>
                <a:gd name="connsiteY5" fmla="*/ 1051932 h 1051932"/>
                <a:gd name="connsiteX6" fmla="*/ 175326 w 5393089"/>
                <a:gd name="connsiteY6" fmla="*/ 1051932 h 1051932"/>
                <a:gd name="connsiteX7" fmla="*/ 0 w 5393089"/>
                <a:gd name="connsiteY7" fmla="*/ 876606 h 1051932"/>
                <a:gd name="connsiteX8" fmla="*/ 0 w 5393089"/>
                <a:gd name="connsiteY8" fmla="*/ 175326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93089" h="1051932">
                  <a:moveTo>
                    <a:pt x="0" y="175326"/>
                  </a:moveTo>
                  <a:cubicBezTo>
                    <a:pt x="0" y="78496"/>
                    <a:pt x="78496" y="0"/>
                    <a:pt x="175326" y="0"/>
                  </a:cubicBezTo>
                  <a:lnTo>
                    <a:pt x="5217763" y="0"/>
                  </a:lnTo>
                  <a:cubicBezTo>
                    <a:pt x="5314593" y="0"/>
                    <a:pt x="5393089" y="78496"/>
                    <a:pt x="5393089" y="175326"/>
                  </a:cubicBezTo>
                  <a:lnTo>
                    <a:pt x="5393089" y="876606"/>
                  </a:lnTo>
                  <a:cubicBezTo>
                    <a:pt x="5393089" y="973436"/>
                    <a:pt x="5314593" y="1051932"/>
                    <a:pt x="5217763" y="1051932"/>
                  </a:cubicBezTo>
                  <a:lnTo>
                    <a:pt x="175326" y="1051932"/>
                  </a:lnTo>
                  <a:cubicBezTo>
                    <a:pt x="78496" y="1051932"/>
                    <a:pt x="0" y="973436"/>
                    <a:pt x="0" y="876606"/>
                  </a:cubicBezTo>
                  <a:lnTo>
                    <a:pt x="0" y="175326"/>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61841" tIns="106596" rIns="161841" bIns="106596" numCol="1" spcCol="1270" anchor="ctr" anchorCtr="0">
              <a:noAutofit/>
            </a:bodyPr>
            <a:lstStyle/>
            <a:p>
              <a:pPr marL="0" lvl="0" indent="0" algn="ctr" defTabSz="1289050">
                <a:lnSpc>
                  <a:spcPct val="90000"/>
                </a:lnSpc>
                <a:spcBef>
                  <a:spcPct val="0"/>
                </a:spcBef>
                <a:spcAft>
                  <a:spcPct val="35000"/>
                </a:spcAft>
                <a:buNone/>
              </a:pPr>
              <a:r>
                <a:rPr lang="en-US" sz="2900" kern="1200" dirty="0"/>
                <a:t>Prefer lecture style training over web-based  </a:t>
              </a: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805FA301-ADC1-42F3-8244-D1ACD37F214B}"/>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54488574-D860-47C5-98E8-38BE1C2C71A6}"/>
              </a:ext>
            </a:extLst>
          </p:cNvPr>
          <p:cNvGrpSpPr/>
          <p:nvPr/>
        </p:nvGrpSpPr>
        <p:grpSpPr>
          <a:xfrm>
            <a:off x="850999" y="1601901"/>
            <a:ext cx="7442001" cy="4522559"/>
            <a:chOff x="850999" y="1601901"/>
            <a:chExt cx="7442001" cy="4522559"/>
          </a:xfrm>
        </p:grpSpPr>
        <p:sp>
          <p:nvSpPr>
            <p:cNvPr id="5" name="Freeform: Shape 4">
              <a:extLst>
                <a:ext uri="{FF2B5EF4-FFF2-40B4-BE49-F238E27FC236}">
                  <a16:creationId xmlns:a16="http://schemas.microsoft.com/office/drawing/2014/main" id="{51FB064F-42BF-4264-AE29-951A3C7B40D6}"/>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0454" tIns="76959" rIns="100454" bIns="76959" numCol="1" spcCol="1270" anchor="ctr" anchorCtr="0">
              <a:noAutofit/>
            </a:bodyPr>
            <a:lstStyle/>
            <a:p>
              <a:pPr marL="0" lvl="0" indent="0" algn="ctr" defTabSz="1644650">
                <a:lnSpc>
                  <a:spcPct val="90000"/>
                </a:lnSpc>
                <a:spcBef>
                  <a:spcPct val="0"/>
                </a:spcBef>
                <a:spcAft>
                  <a:spcPct val="35000"/>
                </a:spcAft>
                <a:buNone/>
              </a:pPr>
              <a:r>
                <a:rPr lang="en-US" sz="3700" kern="1200" dirty="0"/>
                <a:t>Barbara worked diligently at her desk</a:t>
              </a:r>
            </a:p>
          </p:txBody>
        </p:sp>
        <p:sp>
          <p:nvSpPr>
            <p:cNvPr id="6" name="Rectangle: Rounded Corners 5">
              <a:extLst>
                <a:ext uri="{FF2B5EF4-FFF2-40B4-BE49-F238E27FC236}">
                  <a16:creationId xmlns:a16="http://schemas.microsoft.com/office/drawing/2014/main" id="{907DCF2C-49C4-4CE6-A7B5-EFF059245D92}"/>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7" name="Freeform: Shape 6">
              <a:extLst>
                <a:ext uri="{FF2B5EF4-FFF2-40B4-BE49-F238E27FC236}">
                  <a16:creationId xmlns:a16="http://schemas.microsoft.com/office/drawing/2014/main" id="{3E8C614D-B275-4CF5-A33B-58A6C673EC52}"/>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Betsy had offered to help her collate</a:t>
              </a:r>
            </a:p>
          </p:txBody>
        </p:sp>
        <p:sp>
          <p:nvSpPr>
            <p:cNvPr id="8" name="Rectangle: Rounded Corners 7">
              <a:extLst>
                <a:ext uri="{FF2B5EF4-FFF2-40B4-BE49-F238E27FC236}">
                  <a16:creationId xmlns:a16="http://schemas.microsoft.com/office/drawing/2014/main" id="{2E09725F-D160-4523-85B2-5088247BA967}"/>
                </a:ext>
              </a:extLst>
            </p:cNvPr>
            <p:cNvSpPr/>
            <p:nvPr/>
          </p:nvSpPr>
          <p:spPr>
            <a:xfrm>
              <a:off x="850999" y="3955269"/>
              <a:ext cx="1023203" cy="1023203"/>
            </a:xfrm>
            <a:prstGeom prst="roundRect">
              <a:avLst>
                <a:gd name="adj" fmla="val 16670"/>
              </a:avLst>
            </a:prstGeom>
            <a:solidFill>
              <a:schemeClr val="accent2">
                <a:hueOff val="2340759"/>
                <a:satOff val="-2919"/>
                <a:lumOff val="686"/>
              </a:schemeClr>
            </a:solidFill>
          </p:spPr>
          <p:style>
            <a:lnRef idx="2">
              <a:schemeClr val="lt1">
                <a:hueOff val="0"/>
                <a:satOff val="0"/>
                <a:lumOff val="0"/>
                <a:alphaOff val="0"/>
              </a:schemeClr>
            </a:lnRef>
            <a:fillRef idx="1">
              <a:scrgbClr r="0" g="0" b="0"/>
            </a:fillRef>
            <a:effectRef idx="0">
              <a:schemeClr val="accent2">
                <a:hueOff val="2340759"/>
                <a:satOff val="-2919"/>
                <a:lumOff val="686"/>
                <a:alphaOff val="0"/>
              </a:schemeClr>
            </a:effectRef>
            <a:fontRef idx="minor">
              <a:schemeClr val="lt1"/>
            </a:fontRef>
          </p:style>
        </p:sp>
        <p:sp>
          <p:nvSpPr>
            <p:cNvPr id="9" name="Freeform: Shape 8">
              <a:extLst>
                <a:ext uri="{FF2B5EF4-FFF2-40B4-BE49-F238E27FC236}">
                  <a16:creationId xmlns:a16="http://schemas.microsoft.com/office/drawing/2014/main" id="{07305746-F63D-4C12-BA36-E05B7B87E5D7}"/>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Barbara had such a tough time with the office printer</a:t>
              </a:r>
            </a:p>
          </p:txBody>
        </p:sp>
        <p:sp>
          <p:nvSpPr>
            <p:cNvPr id="10" name="Rectangle: Rounded Corners 9">
              <a:extLst>
                <a:ext uri="{FF2B5EF4-FFF2-40B4-BE49-F238E27FC236}">
                  <a16:creationId xmlns:a16="http://schemas.microsoft.com/office/drawing/2014/main" id="{626EE4AF-C3EF-44B0-B9E7-07B6E1669664}"/>
                </a:ext>
              </a:extLst>
            </p:cNvPr>
            <p:cNvSpPr/>
            <p:nvPr/>
          </p:nvSpPr>
          <p:spPr>
            <a:xfrm>
              <a:off x="850999" y="5101257"/>
              <a:ext cx="1023203" cy="1023203"/>
            </a:xfrm>
            <a:prstGeom prst="roundRect">
              <a:avLst>
                <a:gd name="adj" fmla="val 16670"/>
              </a:avLst>
            </a:prstGeom>
            <a:solidFill>
              <a:schemeClr val="accent2">
                <a:hueOff val="4681519"/>
                <a:satOff val="-5839"/>
                <a:lumOff val="1373"/>
              </a:schemeClr>
            </a:solidFill>
          </p:spPr>
          <p:style>
            <a:lnRef idx="2">
              <a:schemeClr val="lt1">
                <a:hueOff val="0"/>
                <a:satOff val="0"/>
                <a:lumOff val="0"/>
                <a:alphaOff val="0"/>
              </a:schemeClr>
            </a:lnRef>
            <a:fillRef idx="1">
              <a:scrgbClr r="0" g="0" b="0"/>
            </a:fillRef>
            <a:effectRef idx="0">
              <a:schemeClr val="accent2">
                <a:hueOff val="4681519"/>
                <a:satOff val="-5839"/>
                <a:lumOff val="1373"/>
                <a:alphaOff val="0"/>
              </a:schemeClr>
            </a:effectRef>
            <a:fontRef idx="minor">
              <a:schemeClr val="lt1"/>
            </a:fontRef>
          </p:style>
        </p:sp>
        <p:sp>
          <p:nvSpPr>
            <p:cNvPr id="11" name="Freeform: Shape 10">
              <a:extLst>
                <a:ext uri="{FF2B5EF4-FFF2-40B4-BE49-F238E27FC236}">
                  <a16:creationId xmlns:a16="http://schemas.microsoft.com/office/drawing/2014/main" id="{A0786B71-162E-40BD-B793-8A1239799821}"/>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Sometimes she couldn't wait to retire</a:t>
              </a:r>
            </a:p>
          </p:txBody>
        </p:sp>
      </p:grpSp>
    </p:spTree>
    <p:extLst>
      <p:ext uri="{BB962C8B-B14F-4D97-AF65-F5344CB8AC3E}">
        <p14:creationId xmlns:p14="http://schemas.microsoft.com/office/powerpoint/2010/main" val="26528287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Which generation is most likely the oldest generation in the workplace?</a:t>
            </a:r>
          </a:p>
          <a:p>
            <a:pPr marL="684213" lvl="0">
              <a:lnSpc>
                <a:spcPct val="115000"/>
              </a:lnSpc>
              <a:spcBef>
                <a:spcPts val="0"/>
              </a:spcBef>
              <a:spcAft>
                <a:spcPts val="0"/>
              </a:spcAft>
              <a:buFont typeface="+mj-lt"/>
              <a:buAutoNum type="alphaLcParenR"/>
            </a:pPr>
            <a:r>
              <a:rPr lang="en-US" dirty="0">
                <a:solidFill>
                  <a:srgbClr val="222222"/>
                </a:solidFill>
                <a:ea typeface="Times New Roman"/>
                <a:cs typeface="Times New Roman"/>
              </a:rPr>
              <a:t>Generation Y</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Baby Boomers</a:t>
            </a:r>
          </a:p>
          <a:p>
            <a:pPr marL="684213" lvl="0">
              <a:lnSpc>
                <a:spcPct val="115000"/>
              </a:lnSpc>
              <a:spcBef>
                <a:spcPts val="0"/>
              </a:spcBef>
              <a:spcAft>
                <a:spcPts val="0"/>
              </a:spcAft>
              <a:buFont typeface="+mj-lt"/>
              <a:buAutoNum type="alphaLcParenR"/>
            </a:pPr>
            <a:r>
              <a:rPr lang="en-US" dirty="0">
                <a:ea typeface="Calibri"/>
                <a:cs typeface="Calibri"/>
              </a:rPr>
              <a:t>The Greatest Generation</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Times New Roman"/>
                <a:cs typeface="Times New Roman"/>
              </a:rPr>
              <a:t>Traditionalist</a:t>
            </a:r>
          </a:p>
          <a:p>
            <a:pPr marL="341313" lvl="0" indent="-341313">
              <a:lnSpc>
                <a:spcPct val="115000"/>
              </a:lnSpc>
              <a:spcBef>
                <a:spcPts val="0"/>
              </a:spcBef>
              <a:spcAft>
                <a:spcPts val="1000"/>
              </a:spcAft>
              <a:buFont typeface="+mj-lt"/>
              <a:buAutoNum type="arabicParenR" startAt="2"/>
            </a:pPr>
            <a:r>
              <a:rPr lang="en-US" dirty="0"/>
              <a:t>What time period did the Traditionalist generation experience?</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World War II</a:t>
            </a:r>
          </a:p>
          <a:p>
            <a:pPr marL="684213" lvl="0">
              <a:lnSpc>
                <a:spcPct val="115000"/>
              </a:lnSpc>
              <a:spcBef>
                <a:spcPts val="0"/>
              </a:spcBef>
              <a:spcAft>
                <a:spcPts val="0"/>
              </a:spcAft>
              <a:buFont typeface="+mj-lt"/>
              <a:buAutoNum type="alphaLcParenR"/>
            </a:pPr>
            <a:r>
              <a:rPr lang="en-US" dirty="0">
                <a:ea typeface="Times New Roman"/>
                <a:cs typeface="Times New Roman"/>
              </a:rPr>
              <a:t>World War I</a:t>
            </a:r>
          </a:p>
          <a:p>
            <a:pPr marL="684213" lvl="0">
              <a:lnSpc>
                <a:spcPct val="115000"/>
              </a:lnSpc>
              <a:spcBef>
                <a:spcPts val="0"/>
              </a:spcBef>
              <a:spcAft>
                <a:spcPts val="0"/>
              </a:spcAft>
              <a:buFont typeface="+mj-lt"/>
              <a:buAutoNum type="alphaLcParenR"/>
            </a:pPr>
            <a:r>
              <a:rPr lang="en-US" dirty="0">
                <a:ea typeface="Times New Roman"/>
                <a:cs typeface="Times New Roman"/>
              </a:rPr>
              <a:t>The Great Depression</a:t>
            </a:r>
          </a:p>
          <a:p>
            <a:pPr marL="684213" lvl="0">
              <a:lnSpc>
                <a:spcPct val="115000"/>
              </a:lnSpc>
              <a:spcBef>
                <a:spcPts val="0"/>
              </a:spcBef>
              <a:spcAft>
                <a:spcPts val="1200"/>
              </a:spcAft>
              <a:buFont typeface="+mj-lt"/>
              <a:buAutoNum type="alphaLcParenR"/>
            </a:pPr>
            <a:r>
              <a:rPr lang="en-US" dirty="0">
                <a:ea typeface="Times New Roman"/>
                <a:cs typeface="Times New Roman"/>
              </a:rPr>
              <a:t>All of the above</a:t>
            </a:r>
          </a:p>
          <a:p>
            <a:endParaRPr lang="en-US" dirty="0"/>
          </a:p>
        </p:txBody>
      </p:sp>
    </p:spTree>
    <p:extLst>
      <p:ext uri="{BB962C8B-B14F-4D97-AF65-F5344CB8AC3E}">
        <p14:creationId xmlns:p14="http://schemas.microsoft.com/office/powerpoint/2010/main" val="20327776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a:t>Module Three: Review Questions</a:t>
            </a:r>
          </a:p>
        </p:txBody>
      </p:sp>
      <p:sp>
        <p:nvSpPr>
          <p:cNvPr id="17411" name="Content Placeholder 2"/>
          <p:cNvSpPr>
            <a:spLocks noGrp="1"/>
          </p:cNvSpPr>
          <p:nvPr>
            <p:ph idx="1"/>
          </p:nvPr>
        </p:nvSpPr>
        <p:spPr>
          <a:xfrm>
            <a:off x="457200" y="1600200"/>
            <a:ext cx="8229600" cy="4953000"/>
          </a:xfrm>
        </p:spPr>
        <p:txBody>
          <a:bodyPr>
            <a:normAutofit fontScale="55000" lnSpcReduction="20000"/>
          </a:bodyPr>
          <a:lstStyle/>
          <a:p>
            <a:pPr marL="341313" lvl="0" indent="-341313">
              <a:lnSpc>
                <a:spcPct val="115000"/>
              </a:lnSpc>
              <a:spcBef>
                <a:spcPts val="0"/>
              </a:spcBef>
              <a:spcAft>
                <a:spcPts val="1000"/>
              </a:spcAft>
              <a:buFont typeface="+mj-lt"/>
              <a:buAutoNum type="arabicParenR" startAt="3"/>
            </a:pPr>
            <a:r>
              <a:rPr lang="en-US" dirty="0">
                <a:ea typeface="Times New Roman"/>
                <a:cs typeface="Times New Roman"/>
              </a:rPr>
              <a:t>Which statement is not true about the Traditionalist Generation?</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The Traditionalists were brought up during “tough times” where scarcity of resources was caused by economic troubles and war</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ea typeface="Calibri"/>
                <a:cs typeface="Calibri"/>
              </a:rPr>
              <a:t>The Traditionalists grew up during a time when individuality was celebrated</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Calibri"/>
                <a:cs typeface="Calibri"/>
              </a:rPr>
              <a:t>The military influenced their way of life since war was a great part of their cultural event and many served during this era</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Times New Roman"/>
                <a:cs typeface="Times New Roman"/>
              </a:rPr>
              <a:t>B</a:t>
            </a:r>
            <a:r>
              <a:rPr lang="en-US" dirty="0">
                <a:ea typeface="Calibri"/>
                <a:cs typeface="Calibri"/>
              </a:rPr>
              <a:t>eing born before 1946 is what classifies a Traditionalist</a:t>
            </a:r>
            <a:endParaRPr lang="en-US" dirty="0">
              <a:ea typeface="Times New Roman"/>
              <a:cs typeface="Times New Roman"/>
            </a:endParaRPr>
          </a:p>
          <a:p>
            <a:pPr marL="341313" lvl="0" indent="-341313">
              <a:lnSpc>
                <a:spcPct val="115000"/>
              </a:lnSpc>
              <a:spcBef>
                <a:spcPts val="0"/>
              </a:spcBef>
              <a:spcAft>
                <a:spcPts val="1000"/>
              </a:spcAft>
              <a:buFont typeface="+mj-lt"/>
              <a:buAutoNum type="arabicParenR" startAt="4"/>
            </a:pPr>
            <a:r>
              <a:rPr lang="en-US" dirty="0">
                <a:ea typeface="Times New Roman"/>
                <a:cs typeface="Times New Roman"/>
              </a:rPr>
              <a:t>What influenced the workplace during this generation?</a:t>
            </a:r>
          </a:p>
          <a:p>
            <a:pPr marL="684213" lvl="0">
              <a:lnSpc>
                <a:spcPct val="115000"/>
              </a:lnSpc>
              <a:spcBef>
                <a:spcPts val="0"/>
              </a:spcBef>
              <a:spcAft>
                <a:spcPts val="0"/>
              </a:spcAft>
              <a:buFont typeface="+mj-lt"/>
              <a:buAutoNum type="alphaLcParenR"/>
            </a:pPr>
            <a:r>
              <a:rPr lang="en-US" dirty="0">
                <a:ea typeface="Times New Roman"/>
                <a:cs typeface="Times New Roman"/>
              </a:rPr>
              <a:t>They lived </a:t>
            </a:r>
            <a:r>
              <a:rPr lang="en-US" dirty="0">
                <a:ea typeface="Calibri"/>
                <a:cs typeface="Calibri"/>
              </a:rPr>
              <a:t>during a time when the country shifted from manufacturing to servicing</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This generation </a:t>
            </a:r>
            <a:r>
              <a:rPr lang="en-US" dirty="0">
                <a:ea typeface="Calibri"/>
                <a:cs typeface="Calibri"/>
              </a:rPr>
              <a:t>exposed to more group interactions through playgroups, team sports and other group activities than the previous generation</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Calibri"/>
                <a:cs typeface="Calibri"/>
              </a:rPr>
              <a:t>Traditional values in terms of family structure and gender roles</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Times New Roman"/>
                <a:cs typeface="Times New Roman"/>
              </a:rPr>
              <a:t>A </a:t>
            </a:r>
            <a:r>
              <a:rPr lang="en-US" dirty="0">
                <a:ea typeface="Calibri"/>
                <a:cs typeface="Calibri"/>
              </a:rPr>
              <a:t>departure from the traditional and movement towards changes in society, beliefs, and attitudes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3084545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a:t>Module Three: Review Questions</a:t>
            </a:r>
          </a:p>
        </p:txBody>
      </p:sp>
      <p:sp>
        <p:nvSpPr>
          <p:cNvPr id="17411" name="Content Placeholder 2"/>
          <p:cNvSpPr>
            <a:spLocks noGrp="1"/>
          </p:cNvSpPr>
          <p:nvPr>
            <p:ph idx="1"/>
          </p:nvPr>
        </p:nvSpPr>
        <p:spPr>
          <a:xfrm>
            <a:off x="457200" y="1600200"/>
            <a:ext cx="8229600" cy="4953000"/>
          </a:xfrm>
        </p:spPr>
        <p:txBody>
          <a:bodyPr>
            <a:normAutofit fontScale="55000" lnSpcReduction="20000"/>
          </a:bodyPr>
          <a:lstStyle/>
          <a:p>
            <a:pPr marL="341313" lvl="0" indent="-341313">
              <a:lnSpc>
                <a:spcPct val="115000"/>
              </a:lnSpc>
              <a:spcBef>
                <a:spcPts val="0"/>
              </a:spcBef>
              <a:spcAft>
                <a:spcPts val="1000"/>
              </a:spcAft>
              <a:buFont typeface="+mj-lt"/>
              <a:buAutoNum type="arabicParenR" startAt="5"/>
            </a:pPr>
            <a:r>
              <a:rPr lang="en-US" dirty="0">
                <a:ea typeface="Times New Roman"/>
                <a:cs typeface="Times New Roman"/>
              </a:rPr>
              <a:t>Why Traditionalists are considered hardworking?</a:t>
            </a:r>
          </a:p>
          <a:p>
            <a:pPr marL="684213" lvl="0">
              <a:lnSpc>
                <a:spcPct val="115000"/>
              </a:lnSpc>
              <a:spcBef>
                <a:spcPts val="0"/>
              </a:spcBef>
              <a:spcAft>
                <a:spcPts val="0"/>
              </a:spcAft>
              <a:buFont typeface="+mj-lt"/>
              <a:buAutoNum type="alphaLcParenR"/>
            </a:pPr>
            <a:r>
              <a:rPr lang="en-US" dirty="0">
                <a:ea typeface="Times New Roman"/>
                <a:cs typeface="Times New Roman"/>
              </a:rPr>
              <a:t>Because they grew up during a time when jobs were not abundant</a:t>
            </a:r>
          </a:p>
          <a:p>
            <a:pPr marL="684213" lvl="0">
              <a:lnSpc>
                <a:spcPct val="115000"/>
              </a:lnSpc>
              <a:spcBef>
                <a:spcPts val="0"/>
              </a:spcBef>
              <a:spcAft>
                <a:spcPts val="0"/>
              </a:spcAft>
              <a:buFont typeface="+mj-lt"/>
              <a:buAutoNum type="alphaLcParenR"/>
            </a:pPr>
            <a:r>
              <a:rPr lang="en-US" dirty="0">
                <a:ea typeface="Times New Roman"/>
                <a:cs typeface="Times New Roman"/>
              </a:rPr>
              <a:t>Because studies show they typically work harder than any other generation</a:t>
            </a:r>
          </a:p>
          <a:p>
            <a:pPr marL="684213" lvl="0">
              <a:lnSpc>
                <a:spcPct val="115000"/>
              </a:lnSpc>
              <a:spcBef>
                <a:spcPts val="0"/>
              </a:spcBef>
              <a:spcAft>
                <a:spcPts val="0"/>
              </a:spcAft>
              <a:buFont typeface="+mj-lt"/>
              <a:buAutoNum type="alphaLcParenR"/>
            </a:pPr>
            <a:r>
              <a:rPr lang="en-US" dirty="0">
                <a:ea typeface="Times New Roman"/>
                <a:cs typeface="Times New Roman"/>
              </a:rPr>
              <a:t>Because they grew up in a time when there was a focus on individuality</a:t>
            </a:r>
          </a:p>
          <a:p>
            <a:pPr marL="684213" lvl="0">
              <a:lnSpc>
                <a:spcPct val="115000"/>
              </a:lnSpc>
              <a:spcBef>
                <a:spcPts val="0"/>
              </a:spcBef>
              <a:spcAft>
                <a:spcPts val="1200"/>
              </a:spcAft>
              <a:buFont typeface="+mj-lt"/>
              <a:buAutoNum type="alphaLcParenR"/>
            </a:pPr>
            <a:r>
              <a:rPr lang="en-US" dirty="0">
                <a:ea typeface="Times New Roman"/>
                <a:cs typeface="Times New Roman"/>
              </a:rPr>
              <a:t>Because they grew up in a time when it was easier to find work than for other generations</a:t>
            </a:r>
          </a:p>
          <a:p>
            <a:pPr marL="0" marR="0">
              <a:lnSpc>
                <a:spcPct val="115000"/>
              </a:lnSpc>
              <a:spcBef>
                <a:spcPts val="0"/>
              </a:spcBef>
              <a:spcAft>
                <a:spcPts val="0"/>
              </a:spcAft>
            </a:pPr>
            <a:r>
              <a:rPr lang="en-US" dirty="0">
                <a:ea typeface="Times New Roman"/>
                <a:cs typeface="Times New Roman"/>
              </a:rPr>
              <a:t> </a:t>
            </a:r>
          </a:p>
          <a:p>
            <a:pPr marL="341313" lvl="0" indent="-341313">
              <a:lnSpc>
                <a:spcPct val="115000"/>
              </a:lnSpc>
              <a:spcBef>
                <a:spcPts val="0"/>
              </a:spcBef>
              <a:spcAft>
                <a:spcPts val="1000"/>
              </a:spcAft>
              <a:buFont typeface="+mj-lt"/>
              <a:buAutoNum type="arabicParenR" startAt="6"/>
            </a:pPr>
            <a:r>
              <a:rPr lang="en-US" dirty="0">
                <a:ea typeface="Times New Roman"/>
                <a:cs typeface="Times New Roman"/>
              </a:rPr>
              <a:t>Which statement is true of the Traditionalist generation in the workplace?</a:t>
            </a:r>
          </a:p>
          <a:p>
            <a:pPr marL="684213" lvl="0">
              <a:lnSpc>
                <a:spcPct val="115000"/>
              </a:lnSpc>
              <a:spcBef>
                <a:spcPts val="0"/>
              </a:spcBef>
              <a:spcAft>
                <a:spcPts val="0"/>
              </a:spcAft>
              <a:buFont typeface="+mj-lt"/>
              <a:buAutoNum type="alphaLcParenR"/>
            </a:pPr>
            <a:r>
              <a:rPr lang="en-US" dirty="0">
                <a:ea typeface="Times New Roman"/>
                <a:cs typeface="Times New Roman"/>
              </a:rPr>
              <a:t>Traditionalists b</a:t>
            </a:r>
            <a:r>
              <a:rPr lang="en-US" dirty="0">
                <a:ea typeface="Calibri"/>
                <a:cs typeface="Calibri"/>
              </a:rPr>
              <a:t>elieve that hard work is the way you earn a better position in the company</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Traditionalists tend to change jobs more frequently than other generations</a:t>
            </a:r>
          </a:p>
          <a:p>
            <a:pPr marL="684213" lvl="0">
              <a:lnSpc>
                <a:spcPct val="115000"/>
              </a:lnSpc>
              <a:spcBef>
                <a:spcPts val="0"/>
              </a:spcBef>
              <a:spcAft>
                <a:spcPts val="0"/>
              </a:spcAft>
              <a:buFont typeface="+mj-lt"/>
              <a:buAutoNum type="alphaLcParenR"/>
            </a:pPr>
            <a:r>
              <a:rPr lang="en-US" dirty="0">
                <a:ea typeface="Times New Roman"/>
                <a:cs typeface="Times New Roman"/>
              </a:rPr>
              <a:t>Traditionalists are inquisitive, because they were taught to question authority</a:t>
            </a:r>
          </a:p>
          <a:p>
            <a:pPr marL="684213" lvl="0">
              <a:lnSpc>
                <a:spcPct val="115000"/>
              </a:lnSpc>
              <a:spcBef>
                <a:spcPts val="0"/>
              </a:spcBef>
              <a:spcAft>
                <a:spcPts val="1200"/>
              </a:spcAft>
              <a:buFont typeface="+mj-lt"/>
              <a:buAutoNum type="alphaLcParenR"/>
            </a:pPr>
            <a:r>
              <a:rPr lang="en-US" dirty="0">
                <a:ea typeface="Times New Roman"/>
                <a:cs typeface="Times New Roman"/>
              </a:rPr>
              <a:t>Traditionalists are the most </a:t>
            </a:r>
            <a:r>
              <a:rPr lang="en-US" dirty="0">
                <a:solidFill>
                  <a:srgbClr val="000000"/>
                </a:solidFill>
                <a:ea typeface="Times New Roman"/>
                <a:cs typeface="Times New Roman"/>
              </a:rPr>
              <a:t>likely to initiate conflict in the workplace</a:t>
            </a:r>
          </a:p>
          <a:p>
            <a:endParaRPr lang="en-US" dirty="0"/>
          </a:p>
        </p:txBody>
      </p:sp>
    </p:spTree>
    <p:extLst>
      <p:ext uri="{BB962C8B-B14F-4D97-AF65-F5344CB8AC3E}">
        <p14:creationId xmlns:p14="http://schemas.microsoft.com/office/powerpoint/2010/main" val="20310271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7"/>
            </a:pPr>
            <a:r>
              <a:rPr lang="en-US" dirty="0">
                <a:ea typeface="Times New Roman"/>
                <a:cs typeface="Times New Roman"/>
              </a:rPr>
              <a:t>What is a typical value of the Traditionalist generation?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 importance of questioning authority</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 openness to frequent change</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 importance of putting in short hours of work to engage in </a:t>
            </a:r>
            <a:r>
              <a:rPr lang="en-US" dirty="0">
                <a:ea typeface="Times New Roman"/>
                <a:cs typeface="Times New Roman"/>
              </a:rPr>
              <a:t>leisure activities</a:t>
            </a:r>
          </a:p>
          <a:p>
            <a:pPr marL="684213" lvl="0">
              <a:lnSpc>
                <a:spcPct val="115000"/>
              </a:lnSpc>
              <a:spcBef>
                <a:spcPts val="0"/>
              </a:spcBef>
              <a:spcAft>
                <a:spcPts val="1200"/>
              </a:spcAft>
              <a:buFont typeface="+mj-lt"/>
              <a:buAutoNum type="alphaLcParenR"/>
            </a:pPr>
            <a:r>
              <a:rPr lang="en-US" dirty="0">
                <a:ea typeface="Times New Roman"/>
                <a:cs typeface="Times New Roman"/>
              </a:rPr>
              <a:t>Safety and security</a:t>
            </a:r>
          </a:p>
          <a:p>
            <a:pPr marL="341313" lvl="0" indent="-341313">
              <a:lnSpc>
                <a:spcPct val="115000"/>
              </a:lnSpc>
              <a:spcBef>
                <a:spcPts val="0"/>
              </a:spcBef>
              <a:spcAft>
                <a:spcPts val="1000"/>
              </a:spcAft>
              <a:buFont typeface="+mj-lt"/>
              <a:buAutoNum type="arabicParenR" startAt="8"/>
            </a:pPr>
            <a:r>
              <a:rPr lang="en-US" dirty="0">
                <a:ea typeface="Times New Roman"/>
                <a:cs typeface="Times New Roman"/>
              </a:rPr>
              <a:t>What part of the working population do Traditionalists compromise?</a:t>
            </a:r>
          </a:p>
          <a:p>
            <a:pPr marL="684213" lvl="0">
              <a:lnSpc>
                <a:spcPct val="115000"/>
              </a:lnSpc>
              <a:spcBef>
                <a:spcPts val="0"/>
              </a:spcBef>
              <a:spcAft>
                <a:spcPts val="0"/>
              </a:spcAft>
              <a:buFont typeface="+mj-lt"/>
              <a:buAutoNum type="alphaLcParenR"/>
            </a:pPr>
            <a:r>
              <a:rPr lang="en-US" dirty="0">
                <a:ea typeface="Times New Roman"/>
                <a:cs typeface="Times New Roman"/>
              </a:rPr>
              <a:t>5%</a:t>
            </a:r>
          </a:p>
          <a:p>
            <a:pPr marL="684213" lvl="0">
              <a:lnSpc>
                <a:spcPct val="115000"/>
              </a:lnSpc>
              <a:spcBef>
                <a:spcPts val="0"/>
              </a:spcBef>
              <a:spcAft>
                <a:spcPts val="0"/>
              </a:spcAft>
              <a:buFont typeface="+mj-lt"/>
              <a:buAutoNum type="alphaLcParenR"/>
            </a:pPr>
            <a:r>
              <a:rPr lang="en-US" dirty="0">
                <a:ea typeface="Times New Roman"/>
                <a:cs typeface="Times New Roman"/>
              </a:rPr>
              <a:t>7%</a:t>
            </a:r>
          </a:p>
          <a:p>
            <a:pPr marL="684213" lvl="0">
              <a:lnSpc>
                <a:spcPct val="115000"/>
              </a:lnSpc>
              <a:spcBef>
                <a:spcPts val="0"/>
              </a:spcBef>
              <a:spcAft>
                <a:spcPts val="0"/>
              </a:spcAft>
              <a:buFont typeface="+mj-lt"/>
              <a:buAutoNum type="alphaLcParenR"/>
            </a:pPr>
            <a:r>
              <a:rPr lang="en-US" dirty="0">
                <a:ea typeface="Times New Roman"/>
                <a:cs typeface="Times New Roman"/>
              </a:rPr>
              <a:t>10%</a:t>
            </a:r>
          </a:p>
          <a:p>
            <a:pPr marL="684213" lvl="0">
              <a:lnSpc>
                <a:spcPct val="115000"/>
              </a:lnSpc>
              <a:spcBef>
                <a:spcPts val="0"/>
              </a:spcBef>
              <a:spcAft>
                <a:spcPts val="1200"/>
              </a:spcAft>
              <a:buFont typeface="+mj-lt"/>
              <a:buAutoNum type="alphaLcParenR"/>
            </a:pPr>
            <a:r>
              <a:rPr lang="en-US" dirty="0">
                <a:ea typeface="Times New Roman"/>
                <a:cs typeface="Times New Roman"/>
              </a:rPr>
              <a:t>30%</a:t>
            </a:r>
          </a:p>
          <a:p>
            <a:endParaRPr lang="en-US" dirty="0"/>
          </a:p>
        </p:txBody>
      </p:sp>
    </p:spTree>
    <p:extLst>
      <p:ext uri="{BB962C8B-B14F-4D97-AF65-F5344CB8AC3E}">
        <p14:creationId xmlns:p14="http://schemas.microsoft.com/office/powerpoint/2010/main" val="20496926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9"/>
            </a:pPr>
            <a:r>
              <a:rPr lang="en-US" dirty="0">
                <a:ea typeface="Times New Roman"/>
                <a:cs typeface="Times New Roman"/>
              </a:rPr>
              <a:t>What is not a typical characteristic of the Traditionalist generation?</a:t>
            </a:r>
          </a:p>
          <a:p>
            <a:pPr marL="684213" lvl="0">
              <a:lnSpc>
                <a:spcPct val="115000"/>
              </a:lnSpc>
              <a:spcBef>
                <a:spcPts val="0"/>
              </a:spcBef>
              <a:spcAft>
                <a:spcPts val="0"/>
              </a:spcAft>
              <a:buFont typeface="+mj-lt"/>
              <a:buAutoNum type="alphaLcParenR"/>
              <a:tabLst>
                <a:tab pos="514350" algn="l"/>
              </a:tabLst>
            </a:pPr>
            <a:r>
              <a:rPr lang="en-US" dirty="0">
                <a:solidFill>
                  <a:srgbClr val="000000"/>
                </a:solidFill>
                <a:ea typeface="Times New Roman"/>
                <a:cs typeface="Times New Roman"/>
              </a:rPr>
              <a:t>They </a:t>
            </a:r>
            <a:r>
              <a:rPr lang="en-US" dirty="0">
                <a:solidFill>
                  <a:srgbClr val="000000"/>
                </a:solidFill>
                <a:ea typeface="Calibri"/>
                <a:cs typeface="Calibri"/>
              </a:rPr>
              <a:t>see work as a team effort and avoid conflict</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tabLst>
                <a:tab pos="514350" algn="l"/>
              </a:tabLst>
            </a:pPr>
            <a:r>
              <a:rPr lang="en-US" dirty="0">
                <a:ea typeface="Times New Roman"/>
                <a:cs typeface="Times New Roman"/>
              </a:rPr>
              <a:t>They </a:t>
            </a:r>
            <a:r>
              <a:rPr lang="en-US" dirty="0">
                <a:ea typeface="Calibri"/>
                <a:cs typeface="Calibri"/>
              </a:rPr>
              <a:t>rely too much on technology</a:t>
            </a:r>
            <a:endParaRPr lang="en-US" dirty="0">
              <a:ea typeface="Times New Roman"/>
              <a:cs typeface="Times New Roman"/>
            </a:endParaRPr>
          </a:p>
          <a:p>
            <a:pPr marL="684213" lvl="0">
              <a:lnSpc>
                <a:spcPct val="115000"/>
              </a:lnSpc>
              <a:spcBef>
                <a:spcPts val="0"/>
              </a:spcBef>
              <a:spcAft>
                <a:spcPts val="0"/>
              </a:spcAft>
              <a:buFont typeface="+mj-lt"/>
              <a:buAutoNum type="alphaLcParenR"/>
              <a:tabLst>
                <a:tab pos="514350" algn="l"/>
              </a:tabLst>
            </a:pPr>
            <a:r>
              <a:rPr lang="en-US" dirty="0">
                <a:ea typeface="Times New Roman"/>
                <a:cs typeface="Times New Roman"/>
              </a:rPr>
              <a:t>They like </a:t>
            </a:r>
            <a:r>
              <a:rPr lang="en-US" dirty="0">
                <a:ea typeface="Calibri"/>
                <a:cs typeface="Calibri"/>
              </a:rPr>
              <a:t>to be recognized for their hard work</a:t>
            </a:r>
            <a:endParaRPr lang="en-US" dirty="0">
              <a:ea typeface="Times New Roman"/>
              <a:cs typeface="Times New Roman"/>
            </a:endParaRPr>
          </a:p>
          <a:p>
            <a:pPr marL="684213" lvl="0">
              <a:lnSpc>
                <a:spcPct val="115000"/>
              </a:lnSpc>
              <a:spcBef>
                <a:spcPts val="0"/>
              </a:spcBef>
              <a:spcAft>
                <a:spcPts val="1200"/>
              </a:spcAft>
              <a:buFont typeface="+mj-lt"/>
              <a:buAutoNum type="alphaLcParenR"/>
              <a:tabLst>
                <a:tab pos="514350" algn="l"/>
              </a:tabLst>
            </a:pPr>
            <a:r>
              <a:rPr lang="en-US" dirty="0">
                <a:ea typeface="Times New Roman"/>
                <a:cs typeface="Times New Roman"/>
              </a:rPr>
              <a:t>They </a:t>
            </a:r>
            <a:r>
              <a:rPr lang="en-US" dirty="0">
                <a:ea typeface="Calibri"/>
                <a:cs typeface="Calibri"/>
              </a:rPr>
              <a:t>prefer lecture style training over web-based</a:t>
            </a:r>
            <a:endParaRPr lang="en-US" dirty="0">
              <a:ea typeface="Times New Roman"/>
              <a:cs typeface="Times New Roman"/>
            </a:endParaRPr>
          </a:p>
          <a:p>
            <a:pPr marL="341313" lvl="0" indent="-341313">
              <a:lnSpc>
                <a:spcPct val="115000"/>
              </a:lnSpc>
              <a:spcBef>
                <a:spcPts val="0"/>
              </a:spcBef>
              <a:spcAft>
                <a:spcPts val="1000"/>
              </a:spcAft>
              <a:buFont typeface="+mj-lt"/>
              <a:buAutoNum type="arabicParenR" startAt="10"/>
            </a:pPr>
            <a:r>
              <a:rPr lang="en-US" dirty="0">
                <a:ea typeface="Times New Roman"/>
                <a:cs typeface="Times New Roman"/>
              </a:rPr>
              <a:t>Why may the Traditionalist generation’s </a:t>
            </a:r>
            <a:r>
              <a:rPr lang="en-US" dirty="0">
                <a:ea typeface="Calibri"/>
                <a:cs typeface="Calibri"/>
              </a:rPr>
              <a:t>zeal for working their way to the top be less than the </a:t>
            </a:r>
            <a:r>
              <a:rPr lang="en-US" dirty="0">
                <a:ea typeface="Calibri"/>
                <a:cs typeface="Times New Roman"/>
              </a:rPr>
              <a:t>other generations?</a:t>
            </a:r>
            <a:endParaRPr lang="en-US" dirty="0">
              <a:ea typeface="Times New Roman"/>
              <a:cs typeface="Times New Roman"/>
            </a:endParaRPr>
          </a:p>
          <a:p>
            <a:pPr marL="684213" lvl="0">
              <a:lnSpc>
                <a:spcPct val="115000"/>
              </a:lnSpc>
              <a:spcBef>
                <a:spcPts val="0"/>
              </a:spcBef>
              <a:spcAft>
                <a:spcPts val="0"/>
              </a:spcAft>
              <a:buFont typeface="+mj-lt"/>
              <a:buAutoNum type="alphaLcParenR"/>
              <a:tabLst>
                <a:tab pos="514350" algn="l"/>
              </a:tabLst>
            </a:pPr>
            <a:r>
              <a:rPr lang="en-US" dirty="0">
                <a:ea typeface="Times New Roman"/>
                <a:cs typeface="Times New Roman"/>
              </a:rPr>
              <a:t>Because this generation is typically nearing retirement</a:t>
            </a:r>
          </a:p>
          <a:p>
            <a:pPr marL="684213" lvl="0">
              <a:lnSpc>
                <a:spcPct val="115000"/>
              </a:lnSpc>
              <a:spcBef>
                <a:spcPts val="0"/>
              </a:spcBef>
              <a:spcAft>
                <a:spcPts val="0"/>
              </a:spcAft>
              <a:buFont typeface="+mj-lt"/>
              <a:buAutoNum type="alphaLcParenR"/>
              <a:tabLst>
                <a:tab pos="514350" algn="l"/>
              </a:tabLst>
            </a:pPr>
            <a:r>
              <a:rPr lang="en-US" dirty="0">
                <a:ea typeface="Times New Roman"/>
                <a:cs typeface="Times New Roman"/>
              </a:rPr>
              <a:t>Because they do not see advancement or achievement as important</a:t>
            </a:r>
          </a:p>
          <a:p>
            <a:pPr marL="684213" lvl="0">
              <a:lnSpc>
                <a:spcPct val="115000"/>
              </a:lnSpc>
              <a:spcBef>
                <a:spcPts val="0"/>
              </a:spcBef>
              <a:spcAft>
                <a:spcPts val="0"/>
              </a:spcAft>
              <a:buFont typeface="+mj-lt"/>
              <a:buAutoNum type="alphaLcParenR"/>
              <a:tabLst>
                <a:tab pos="514350" algn="l"/>
              </a:tabLst>
            </a:pPr>
            <a:r>
              <a:rPr lang="en-US" dirty="0">
                <a:ea typeface="Times New Roman"/>
                <a:cs typeface="Times New Roman"/>
              </a:rPr>
              <a:t>Because they grew up during a time when jobs were difficult to come by</a:t>
            </a:r>
          </a:p>
          <a:p>
            <a:pPr marL="684213" lvl="0">
              <a:lnSpc>
                <a:spcPct val="115000"/>
              </a:lnSpc>
              <a:spcBef>
                <a:spcPts val="0"/>
              </a:spcBef>
              <a:spcAft>
                <a:spcPts val="1200"/>
              </a:spcAft>
              <a:buFont typeface="+mj-lt"/>
              <a:buAutoNum type="alphaLcParenR"/>
              <a:tabLst>
                <a:tab pos="514350" algn="l"/>
              </a:tabLst>
            </a:pPr>
            <a:r>
              <a:rPr lang="en-US" dirty="0">
                <a:solidFill>
                  <a:srgbClr val="000000"/>
                </a:solidFill>
                <a:ea typeface="Times New Roman"/>
                <a:cs typeface="Times New Roman"/>
              </a:rPr>
              <a:t>Because of their lessened focus on long hours at work</a:t>
            </a:r>
          </a:p>
          <a:p>
            <a:endParaRPr lang="en-US" dirty="0"/>
          </a:p>
        </p:txBody>
      </p:sp>
    </p:spTree>
    <p:extLst>
      <p:ext uri="{BB962C8B-B14F-4D97-AF65-F5344CB8AC3E}">
        <p14:creationId xmlns:p14="http://schemas.microsoft.com/office/powerpoint/2010/main" val="18147477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Setting the Stage</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4296" y="1418528"/>
            <a:ext cx="4139952" cy="2802560"/>
          </a:xfrm>
          <a:prstGeom prst="rect">
            <a:avLst/>
          </a:prstGeom>
        </p:spPr>
      </p:pic>
      <p:sp>
        <p:nvSpPr>
          <p:cNvPr id="12" name="TextBox 11"/>
          <p:cNvSpPr txBox="1"/>
          <p:nvPr/>
        </p:nvSpPr>
        <p:spPr>
          <a:xfrm>
            <a:off x="9328161" y="-58580"/>
            <a:ext cx="6781800" cy="6186309"/>
          </a:xfrm>
          <a:prstGeom prst="rect">
            <a:avLst/>
          </a:prstGeom>
          <a:noFill/>
        </p:spPr>
        <p:txBody>
          <a:bodyPr wrap="square" rtlCol="0">
            <a:spAutoFit/>
          </a:bodyPr>
          <a:lstStyle/>
          <a:p>
            <a:r>
              <a:rPr lang="en-US" dirty="0"/>
              <a:t>ASK:</a:t>
            </a:r>
          </a:p>
          <a:p>
            <a:endParaRPr lang="en-US" dirty="0"/>
          </a:p>
          <a:p>
            <a:r>
              <a:rPr lang="en-US" dirty="0"/>
              <a:t>Possible POLL: What is your comfort level in </a:t>
            </a:r>
            <a:r>
              <a:rPr lang="en-US" dirty="0">
                <a:solidFill>
                  <a:srgbClr val="FF0000"/>
                </a:solidFill>
              </a:rPr>
              <a:t>[self-awareness]?</a:t>
            </a:r>
            <a:endParaRPr lang="en-US" dirty="0"/>
          </a:p>
          <a:p>
            <a:endParaRPr lang="en-US" dirty="0"/>
          </a:p>
          <a:p>
            <a:r>
              <a:rPr lang="en-US" b="1" dirty="0">
                <a:solidFill>
                  <a:srgbClr val="FF0000"/>
                </a:solidFill>
              </a:rPr>
              <a:t>Facilitator/Producer Notes: REQUEST #1.</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endParaRPr lang="en-US" dirty="0"/>
          </a:p>
          <a:p>
            <a:endParaRPr lang="en-US" dirty="0"/>
          </a:p>
        </p:txBody>
      </p:sp>
      <p:pic>
        <p:nvPicPr>
          <p:cNvPr id="14" name="Graphic 13" descr="Raised Hand"/>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46019" y="76200"/>
            <a:ext cx="848474" cy="848474"/>
          </a:xfrm>
          <a:prstGeom prst="rect">
            <a:avLst/>
          </a:prstGeom>
        </p:spPr>
      </p:pic>
      <p:sp>
        <p:nvSpPr>
          <p:cNvPr id="7" name="Rectangle 6"/>
          <p:cNvSpPr/>
          <p:nvPr/>
        </p:nvSpPr>
        <p:spPr>
          <a:xfrm>
            <a:off x="990600" y="4343400"/>
            <a:ext cx="7162801" cy="1969770"/>
          </a:xfrm>
          <a:prstGeom prst="rect">
            <a:avLst/>
          </a:prstGeom>
        </p:spPr>
        <p:txBody>
          <a:bodyPr wrap="square">
            <a:spAutoFit/>
          </a:bodyPr>
          <a:lstStyle/>
          <a:p>
            <a:pPr marL="514350" indent="-514350">
              <a:spcAft>
                <a:spcPts val="1200"/>
              </a:spcAft>
              <a:buFont typeface="+mj-lt"/>
              <a:buAutoNum type="arabicPeriod"/>
            </a:pPr>
            <a:r>
              <a:rPr lang="en-US" sz="2800" dirty="0"/>
              <a:t>Why is leadership and influence interesting or important for you?</a:t>
            </a:r>
          </a:p>
          <a:p>
            <a:pPr marL="514350" indent="-514350">
              <a:spcAft>
                <a:spcPts val="1200"/>
              </a:spcAft>
              <a:buFont typeface="+mj-lt"/>
              <a:buAutoNum type="arabicPeriod"/>
            </a:pPr>
            <a:r>
              <a:rPr lang="en-US" sz="2800" dirty="0"/>
              <a:t>What are your learning expectations for the course today?</a:t>
            </a:r>
          </a:p>
        </p:txBody>
      </p:sp>
      <p:sp>
        <p:nvSpPr>
          <p:cNvPr id="8" name="Rectangle 7">
            <a:extLst>
              <a:ext uri="{FF2B5EF4-FFF2-40B4-BE49-F238E27FC236}">
                <a16:creationId xmlns:a16="http://schemas.microsoft.com/office/drawing/2014/main" id="{E20F7AD9-7BAE-4D08-950B-DF9045755F25}"/>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711996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Which generation is most likely the oldest generation in the workplace?</a:t>
            </a:r>
          </a:p>
          <a:p>
            <a:pPr marL="684213" lvl="0">
              <a:lnSpc>
                <a:spcPct val="115000"/>
              </a:lnSpc>
              <a:spcBef>
                <a:spcPts val="0"/>
              </a:spcBef>
              <a:spcAft>
                <a:spcPts val="0"/>
              </a:spcAft>
              <a:buFont typeface="+mj-lt"/>
              <a:buAutoNum type="alphaLcParenR"/>
            </a:pPr>
            <a:r>
              <a:rPr lang="en-US" dirty="0">
                <a:solidFill>
                  <a:srgbClr val="222222"/>
                </a:solidFill>
                <a:ea typeface="Times New Roman"/>
                <a:cs typeface="Times New Roman"/>
              </a:rPr>
              <a:t>Generation Y</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222222"/>
                </a:solidFill>
                <a:ea typeface="Times New Roman"/>
                <a:cs typeface="Times New Roman"/>
              </a:rPr>
              <a:t>Baby Boomers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The Greatest Generation</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FF0000"/>
                </a:solidFill>
                <a:ea typeface="Times New Roman"/>
                <a:cs typeface="Times New Roman"/>
              </a:rPr>
              <a:t>Traditionalist</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2"/>
            </a:pPr>
            <a:r>
              <a:rPr lang="en-US" dirty="0"/>
              <a:t>What time period did the Traditionalist generation experience?</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World War II</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World War I</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 Great Depression</a:t>
            </a:r>
          </a:p>
          <a:p>
            <a:pPr marL="684213" lvl="0">
              <a:lnSpc>
                <a:spcPct val="115000"/>
              </a:lnSpc>
              <a:spcBef>
                <a:spcPts val="0"/>
              </a:spcBef>
              <a:spcAft>
                <a:spcPts val="1200"/>
              </a:spcAft>
              <a:buFont typeface="+mj-lt"/>
              <a:buAutoNum type="alphaLcParenR"/>
            </a:pPr>
            <a:r>
              <a:rPr lang="en-US" dirty="0">
                <a:solidFill>
                  <a:srgbClr val="FF0000"/>
                </a:solidFill>
                <a:ea typeface="Times New Roman"/>
                <a:cs typeface="Times New Roman"/>
              </a:rPr>
              <a:t>All of the above</a:t>
            </a:r>
            <a:endParaRPr lang="en-US" dirty="0">
              <a:solidFill>
                <a:srgbClr val="000000"/>
              </a:solidFill>
              <a:ea typeface="Times New Roman"/>
              <a:cs typeface="Times New Roman"/>
            </a:endParaRPr>
          </a:p>
          <a:p>
            <a:endParaRPr lang="en-US" dirty="0"/>
          </a:p>
        </p:txBody>
      </p:sp>
    </p:spTree>
    <p:extLst>
      <p:ext uri="{BB962C8B-B14F-4D97-AF65-F5344CB8AC3E}">
        <p14:creationId xmlns:p14="http://schemas.microsoft.com/office/powerpoint/2010/main" val="379982291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a:t>Module Three: Review Questions</a:t>
            </a:r>
          </a:p>
        </p:txBody>
      </p:sp>
      <p:sp>
        <p:nvSpPr>
          <p:cNvPr id="17411" name="Content Placeholder 2"/>
          <p:cNvSpPr>
            <a:spLocks noGrp="1"/>
          </p:cNvSpPr>
          <p:nvPr>
            <p:ph idx="1"/>
          </p:nvPr>
        </p:nvSpPr>
        <p:spPr>
          <a:xfrm>
            <a:off x="457200" y="1600200"/>
            <a:ext cx="8229600" cy="4953000"/>
          </a:xfrm>
        </p:spPr>
        <p:txBody>
          <a:bodyPr>
            <a:normAutofit fontScale="55000" lnSpcReduction="20000"/>
          </a:bodyPr>
          <a:lstStyle/>
          <a:p>
            <a:pPr marL="341313" lvl="0" indent="-341313">
              <a:lnSpc>
                <a:spcPct val="115000"/>
              </a:lnSpc>
              <a:spcBef>
                <a:spcPts val="0"/>
              </a:spcBef>
              <a:spcAft>
                <a:spcPts val="1000"/>
              </a:spcAft>
              <a:buFont typeface="+mj-lt"/>
              <a:buAutoNum type="arabicParenR" startAt="3"/>
            </a:pPr>
            <a:r>
              <a:rPr lang="en-US" dirty="0">
                <a:ea typeface="Times New Roman"/>
                <a:cs typeface="Times New Roman"/>
              </a:rPr>
              <a:t>Which statement is not true about the Traditionalist Generation?</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The Traditionalists were brought up during “tough times” where scarcity of resources was caused by economic troubles and war</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Calibri"/>
                <a:cs typeface="Calibri"/>
              </a:rPr>
              <a:t>The Traditionalists grew up during a time when individuality was celebrated</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The military influenced their way of life since war was a great part of their cultural event and many served during this era</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B</a:t>
            </a:r>
            <a:r>
              <a:rPr lang="en-US" dirty="0">
                <a:solidFill>
                  <a:srgbClr val="000000"/>
                </a:solidFill>
                <a:ea typeface="Calibri"/>
                <a:cs typeface="Calibri"/>
              </a:rPr>
              <a:t>eing born before 1946 is what classifies a Traditionalist</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4"/>
            </a:pPr>
            <a:r>
              <a:rPr lang="en-US" dirty="0">
                <a:ea typeface="Times New Roman"/>
                <a:cs typeface="Times New Roman"/>
              </a:rPr>
              <a:t>What influenced the workplace during this generation?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They lived </a:t>
            </a:r>
            <a:r>
              <a:rPr lang="en-US" dirty="0">
                <a:solidFill>
                  <a:srgbClr val="000000"/>
                </a:solidFill>
                <a:ea typeface="Calibri"/>
                <a:cs typeface="Calibri"/>
              </a:rPr>
              <a:t>during a time when the country shifted from manufacturing to servicing</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This generation </a:t>
            </a:r>
            <a:r>
              <a:rPr lang="en-US" dirty="0">
                <a:solidFill>
                  <a:srgbClr val="000000"/>
                </a:solidFill>
                <a:ea typeface="Calibri"/>
                <a:cs typeface="Calibri"/>
              </a:rPr>
              <a:t>exposed to more group interactions through playgroups, team sports and other group activities than the previous generation</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Calibri"/>
                <a:cs typeface="Calibri"/>
              </a:rPr>
              <a:t>Traditional values in terms of family structure and gender roles</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A </a:t>
            </a:r>
            <a:r>
              <a:rPr lang="en-US" dirty="0">
                <a:solidFill>
                  <a:srgbClr val="000000"/>
                </a:solidFill>
                <a:ea typeface="Calibri"/>
                <a:cs typeface="Calibri"/>
              </a:rPr>
              <a:t>departure from the traditional and movement towards changes in society, beliefs, and attitudes</a:t>
            </a:r>
            <a:endParaRPr lang="en-US" dirty="0">
              <a:solidFill>
                <a:srgbClr val="000000"/>
              </a:solidFill>
              <a:ea typeface="Times New Roman"/>
              <a:cs typeface="Times New Roman"/>
            </a:endParaRPr>
          </a:p>
          <a:p>
            <a:endParaRPr lang="en-US" dirty="0"/>
          </a:p>
        </p:txBody>
      </p:sp>
    </p:spTree>
    <p:extLst>
      <p:ext uri="{BB962C8B-B14F-4D97-AF65-F5344CB8AC3E}">
        <p14:creationId xmlns:p14="http://schemas.microsoft.com/office/powerpoint/2010/main" val="414700310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a:t>Module Three: Review Questions</a:t>
            </a:r>
          </a:p>
        </p:txBody>
      </p:sp>
      <p:sp>
        <p:nvSpPr>
          <p:cNvPr id="17411" name="Content Placeholder 2"/>
          <p:cNvSpPr>
            <a:spLocks noGrp="1"/>
          </p:cNvSpPr>
          <p:nvPr>
            <p:ph idx="1"/>
          </p:nvPr>
        </p:nvSpPr>
        <p:spPr>
          <a:xfrm>
            <a:off x="457200" y="1600200"/>
            <a:ext cx="8229600" cy="4953000"/>
          </a:xfrm>
        </p:spPr>
        <p:txBody>
          <a:bodyPr>
            <a:normAutofit fontScale="55000" lnSpcReduction="20000"/>
          </a:bodyPr>
          <a:lstStyle/>
          <a:p>
            <a:pPr marL="341313" lvl="0" indent="-341313">
              <a:lnSpc>
                <a:spcPct val="115000"/>
              </a:lnSpc>
              <a:spcBef>
                <a:spcPts val="0"/>
              </a:spcBef>
              <a:spcAft>
                <a:spcPts val="1000"/>
              </a:spcAft>
              <a:buFont typeface="+mj-lt"/>
              <a:buAutoNum type="arabicParenR" startAt="5"/>
            </a:pPr>
            <a:r>
              <a:rPr lang="en-US" dirty="0">
                <a:ea typeface="Times New Roman"/>
                <a:cs typeface="Times New Roman"/>
              </a:rPr>
              <a:t>Why Traditionalists are considered hardworking?</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Because they grew up during a time when jobs were not abundant</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Because studies show they typically work harder than any other generation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Because they grew up in a time when there was a focus on individuality</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Because they grew up in a time when it was easier to find work than for other generations</a:t>
            </a:r>
          </a:p>
          <a:p>
            <a:pPr marL="0" marR="0">
              <a:lnSpc>
                <a:spcPct val="115000"/>
              </a:lnSpc>
              <a:spcBef>
                <a:spcPts val="0"/>
              </a:spcBef>
              <a:spcAft>
                <a:spcPts val="0"/>
              </a:spcAft>
            </a:pPr>
            <a:r>
              <a:rPr lang="en-US" dirty="0">
                <a:ea typeface="Times New Roman"/>
                <a:cs typeface="Times New Roman"/>
              </a:rPr>
              <a:t> </a:t>
            </a:r>
          </a:p>
          <a:p>
            <a:pPr marL="341313" lvl="0" indent="-341313">
              <a:lnSpc>
                <a:spcPct val="115000"/>
              </a:lnSpc>
              <a:spcBef>
                <a:spcPts val="0"/>
              </a:spcBef>
              <a:spcAft>
                <a:spcPts val="1000"/>
              </a:spcAft>
              <a:buFont typeface="+mj-lt"/>
              <a:buAutoNum type="arabicParenR" startAt="6"/>
            </a:pPr>
            <a:r>
              <a:rPr lang="en-US" dirty="0">
                <a:ea typeface="Times New Roman"/>
                <a:cs typeface="Times New Roman"/>
              </a:rPr>
              <a:t>Which statement is true of the Traditionalist generation in the workplace?</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Traditionalists b</a:t>
            </a:r>
            <a:r>
              <a:rPr lang="en-US" dirty="0">
                <a:solidFill>
                  <a:srgbClr val="FF0000"/>
                </a:solidFill>
                <a:ea typeface="Calibri"/>
                <a:cs typeface="Calibri"/>
              </a:rPr>
              <a:t>elieve that hard work is the way you earn a better position in the company</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Traditionalists tend to change jobs more frequently than other generations</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Traditionalists are inquisitive, because they were taught to question authority</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Traditionalists are the most likely to initiate conflict in the workplace</a:t>
            </a:r>
          </a:p>
          <a:p>
            <a:endParaRPr lang="en-US" dirty="0"/>
          </a:p>
        </p:txBody>
      </p:sp>
    </p:spTree>
    <p:extLst>
      <p:ext uri="{BB962C8B-B14F-4D97-AF65-F5344CB8AC3E}">
        <p14:creationId xmlns:p14="http://schemas.microsoft.com/office/powerpoint/2010/main" val="29936840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7"/>
            </a:pPr>
            <a:r>
              <a:rPr lang="en-US" dirty="0">
                <a:ea typeface="Times New Roman"/>
                <a:cs typeface="Times New Roman"/>
              </a:rPr>
              <a:t>What is a typical value of the Traditionalist generation?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 importance of questioning authority</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 openness to frequent change</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 importance of putting in short hours of work to engage in leisure activities</a:t>
            </a:r>
          </a:p>
          <a:p>
            <a:pPr marL="684213" lvl="0">
              <a:lnSpc>
                <a:spcPct val="115000"/>
              </a:lnSpc>
              <a:spcBef>
                <a:spcPts val="0"/>
              </a:spcBef>
              <a:spcAft>
                <a:spcPts val="1200"/>
              </a:spcAft>
              <a:buFont typeface="+mj-lt"/>
              <a:buAutoNum type="alphaLcParenR"/>
            </a:pPr>
            <a:r>
              <a:rPr lang="en-US" dirty="0">
                <a:solidFill>
                  <a:srgbClr val="FF0000"/>
                </a:solidFill>
                <a:ea typeface="Times New Roman"/>
                <a:cs typeface="Times New Roman"/>
              </a:rPr>
              <a:t>Safety and security</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8"/>
            </a:pPr>
            <a:r>
              <a:rPr lang="en-US" dirty="0">
                <a:ea typeface="Times New Roman"/>
                <a:cs typeface="Times New Roman"/>
              </a:rPr>
              <a:t>What part of the working population do Traditionalists compromise?</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5%</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7%</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10%</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30%</a:t>
            </a:r>
          </a:p>
          <a:p>
            <a:endParaRPr lang="en-US" dirty="0"/>
          </a:p>
        </p:txBody>
      </p:sp>
    </p:spTree>
    <p:extLst>
      <p:ext uri="{BB962C8B-B14F-4D97-AF65-F5344CB8AC3E}">
        <p14:creationId xmlns:p14="http://schemas.microsoft.com/office/powerpoint/2010/main" val="15123772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9"/>
            </a:pPr>
            <a:r>
              <a:rPr lang="en-US" dirty="0">
                <a:ea typeface="Times New Roman"/>
                <a:cs typeface="Times New Roman"/>
              </a:rPr>
              <a:t>What is not a typical characteristic of the Traditionalist generation?</a:t>
            </a:r>
          </a:p>
          <a:p>
            <a:pPr marL="684213" lvl="0">
              <a:lnSpc>
                <a:spcPct val="115000"/>
              </a:lnSpc>
              <a:spcBef>
                <a:spcPts val="0"/>
              </a:spcBef>
              <a:spcAft>
                <a:spcPts val="0"/>
              </a:spcAft>
              <a:buFont typeface="+mj-lt"/>
              <a:buAutoNum type="alphaLcParenR"/>
              <a:tabLst>
                <a:tab pos="514350" algn="l"/>
              </a:tabLst>
            </a:pPr>
            <a:r>
              <a:rPr lang="en-US" dirty="0">
                <a:solidFill>
                  <a:srgbClr val="000000"/>
                </a:solidFill>
                <a:ea typeface="Times New Roman"/>
                <a:cs typeface="Times New Roman"/>
              </a:rPr>
              <a:t>They </a:t>
            </a:r>
            <a:r>
              <a:rPr lang="en-US" dirty="0">
                <a:solidFill>
                  <a:srgbClr val="000000"/>
                </a:solidFill>
                <a:ea typeface="Calibri"/>
                <a:cs typeface="Calibri"/>
              </a:rPr>
              <a:t>see work as a team effort and avoid conflict</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tabLst>
                <a:tab pos="514350" algn="l"/>
              </a:tabLst>
            </a:pPr>
            <a:r>
              <a:rPr lang="en-US" dirty="0">
                <a:solidFill>
                  <a:srgbClr val="FF0000"/>
                </a:solidFill>
                <a:ea typeface="Times New Roman"/>
                <a:cs typeface="Times New Roman"/>
              </a:rPr>
              <a:t>They </a:t>
            </a:r>
            <a:r>
              <a:rPr lang="en-US" dirty="0">
                <a:solidFill>
                  <a:srgbClr val="FF0000"/>
                </a:solidFill>
                <a:ea typeface="Calibri"/>
                <a:cs typeface="Calibri"/>
              </a:rPr>
              <a:t>rely too much on technology</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tabLst>
                <a:tab pos="514350" algn="l"/>
              </a:tabLst>
            </a:pPr>
            <a:r>
              <a:rPr lang="en-US" dirty="0">
                <a:solidFill>
                  <a:srgbClr val="000000"/>
                </a:solidFill>
                <a:ea typeface="Times New Roman"/>
                <a:cs typeface="Times New Roman"/>
              </a:rPr>
              <a:t>They like </a:t>
            </a:r>
            <a:r>
              <a:rPr lang="en-US" dirty="0">
                <a:solidFill>
                  <a:srgbClr val="000000"/>
                </a:solidFill>
                <a:ea typeface="Calibri"/>
                <a:cs typeface="Calibri"/>
              </a:rPr>
              <a:t>to be recognized for their hard work</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tabLst>
                <a:tab pos="514350" algn="l"/>
              </a:tabLst>
            </a:pPr>
            <a:r>
              <a:rPr lang="en-US" dirty="0">
                <a:solidFill>
                  <a:srgbClr val="000000"/>
                </a:solidFill>
                <a:ea typeface="Times New Roman"/>
                <a:cs typeface="Times New Roman"/>
              </a:rPr>
              <a:t>They </a:t>
            </a:r>
            <a:r>
              <a:rPr lang="en-US" dirty="0">
                <a:solidFill>
                  <a:srgbClr val="000000"/>
                </a:solidFill>
                <a:ea typeface="Calibri"/>
                <a:cs typeface="Calibri"/>
              </a:rPr>
              <a:t>prefer lecture style training over web-based</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10"/>
            </a:pPr>
            <a:r>
              <a:rPr lang="en-US" dirty="0">
                <a:ea typeface="Times New Roman"/>
                <a:cs typeface="Times New Roman"/>
              </a:rPr>
              <a:t>Why may the Traditionalist generation’s </a:t>
            </a:r>
            <a:r>
              <a:rPr lang="en-US" dirty="0">
                <a:ea typeface="Calibri"/>
                <a:cs typeface="Calibri"/>
              </a:rPr>
              <a:t>zeal for working their way to the top be less than the </a:t>
            </a:r>
            <a:r>
              <a:rPr lang="en-US" dirty="0">
                <a:ea typeface="Calibri"/>
                <a:cs typeface="Times New Roman"/>
              </a:rPr>
              <a:t>other generations?</a:t>
            </a:r>
            <a:endParaRPr lang="en-US" dirty="0">
              <a:ea typeface="Times New Roman"/>
              <a:cs typeface="Times New Roman"/>
            </a:endParaRPr>
          </a:p>
          <a:p>
            <a:pPr marL="684213" lvl="0">
              <a:lnSpc>
                <a:spcPct val="115000"/>
              </a:lnSpc>
              <a:spcBef>
                <a:spcPts val="0"/>
              </a:spcBef>
              <a:spcAft>
                <a:spcPts val="0"/>
              </a:spcAft>
              <a:buFont typeface="+mj-lt"/>
              <a:buAutoNum type="alphaLcParenR"/>
              <a:tabLst>
                <a:tab pos="514350" algn="l"/>
              </a:tabLst>
            </a:pPr>
            <a:r>
              <a:rPr lang="en-US" dirty="0">
                <a:solidFill>
                  <a:srgbClr val="FF0000"/>
                </a:solidFill>
                <a:ea typeface="Times New Roman"/>
                <a:cs typeface="Times New Roman"/>
              </a:rPr>
              <a:t>Because this generation is typically nearing retirement</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tabLst>
                <a:tab pos="514350" algn="l"/>
              </a:tabLst>
            </a:pPr>
            <a:r>
              <a:rPr lang="en-US" dirty="0">
                <a:solidFill>
                  <a:srgbClr val="000000"/>
                </a:solidFill>
                <a:ea typeface="Times New Roman"/>
                <a:cs typeface="Times New Roman"/>
              </a:rPr>
              <a:t>Because they do not see advancement or achievement as important</a:t>
            </a:r>
          </a:p>
          <a:p>
            <a:pPr marL="684213" lvl="0">
              <a:lnSpc>
                <a:spcPct val="115000"/>
              </a:lnSpc>
              <a:spcBef>
                <a:spcPts val="0"/>
              </a:spcBef>
              <a:spcAft>
                <a:spcPts val="0"/>
              </a:spcAft>
              <a:buFont typeface="+mj-lt"/>
              <a:buAutoNum type="alphaLcParenR"/>
              <a:tabLst>
                <a:tab pos="514350" algn="l"/>
              </a:tabLst>
            </a:pPr>
            <a:r>
              <a:rPr lang="en-US" dirty="0">
                <a:solidFill>
                  <a:srgbClr val="000000"/>
                </a:solidFill>
                <a:ea typeface="Times New Roman"/>
                <a:cs typeface="Times New Roman"/>
              </a:rPr>
              <a:t>Because they grew up during a time when jobs were difficult to come by</a:t>
            </a:r>
          </a:p>
          <a:p>
            <a:pPr marL="684213" lvl="0">
              <a:lnSpc>
                <a:spcPct val="115000"/>
              </a:lnSpc>
              <a:spcBef>
                <a:spcPts val="0"/>
              </a:spcBef>
              <a:spcAft>
                <a:spcPts val="1200"/>
              </a:spcAft>
              <a:buFont typeface="+mj-lt"/>
              <a:buAutoNum type="alphaLcParenR"/>
              <a:tabLst>
                <a:tab pos="514350" algn="l"/>
              </a:tabLst>
            </a:pPr>
            <a:r>
              <a:rPr lang="en-US" dirty="0">
                <a:solidFill>
                  <a:srgbClr val="000000"/>
                </a:solidFill>
                <a:ea typeface="Times New Roman"/>
                <a:cs typeface="Times New Roman"/>
              </a:rPr>
              <a:t>Because of their lessened focus on long hours at work</a:t>
            </a:r>
          </a:p>
          <a:p>
            <a:endParaRPr lang="en-US" dirty="0"/>
          </a:p>
        </p:txBody>
      </p:sp>
    </p:spTree>
    <p:extLst>
      <p:ext uri="{BB962C8B-B14F-4D97-AF65-F5344CB8AC3E}">
        <p14:creationId xmlns:p14="http://schemas.microsoft.com/office/powerpoint/2010/main" val="40018779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normAutofit/>
          </a:bodyPr>
          <a:lstStyle/>
          <a:p>
            <a:pPr>
              <a:defRPr/>
            </a:pPr>
            <a:r>
              <a:rPr lang="en-US" dirty="0"/>
              <a:t>Module Four: Baby Boomers</a:t>
            </a:r>
          </a:p>
        </p:txBody>
      </p:sp>
      <p:sp>
        <p:nvSpPr>
          <p:cNvPr id="15364" name="Text Placeholder 4"/>
          <p:cNvSpPr>
            <a:spLocks noGrp="1"/>
          </p:cNvSpPr>
          <p:nvPr>
            <p:ph type="body" sz="quarter" idx="10"/>
          </p:nvPr>
        </p:nvSpPr>
        <p:spPr>
          <a:ln>
            <a:miter lim="800000"/>
            <a:headEnd/>
            <a:tailEnd/>
          </a:ln>
        </p:spPr>
        <p:txBody>
          <a:bodyPr/>
          <a:lstStyle/>
          <a:p>
            <a:pPr marL="0" marR="0">
              <a:lnSpc>
                <a:spcPct val="115000"/>
              </a:lnSpc>
              <a:spcBef>
                <a:spcPts val="0"/>
              </a:spcBef>
              <a:spcAft>
                <a:spcPts val="1000"/>
              </a:spcAft>
            </a:pPr>
            <a:r>
              <a:rPr lang="en-US" sz="2400" i="1" dirty="0">
                <a:effectLst/>
                <a:latin typeface="Cambria"/>
                <a:ea typeface="Times New Roman"/>
                <a:cs typeface="Times New Roman"/>
              </a:rPr>
              <a:t>Each generation goes further than the generation preceding it because it stands on the shoulders of that generation.</a:t>
            </a:r>
            <a:endParaRPr lang="en-US" sz="2400" dirty="0">
              <a:ea typeface="Times New Roman"/>
              <a:cs typeface="Times New Roman"/>
            </a:endParaRPr>
          </a:p>
          <a:p>
            <a:pPr marL="0" marR="0" algn="ctr">
              <a:lnSpc>
                <a:spcPct val="115000"/>
              </a:lnSpc>
              <a:spcBef>
                <a:spcPts val="0"/>
              </a:spcBef>
              <a:spcAft>
                <a:spcPts val="1000"/>
              </a:spcAft>
            </a:pPr>
            <a:r>
              <a:rPr lang="en-US" sz="2400" b="1" i="1" dirty="0">
                <a:effectLst/>
                <a:latin typeface="Cambria"/>
                <a:ea typeface="Times New Roman"/>
                <a:cs typeface="Times New Roman"/>
              </a:rPr>
              <a:t>Ronald Reagan</a:t>
            </a:r>
            <a:endParaRPr lang="en-US" sz="2400" dirty="0">
              <a:ea typeface="Times New Roman"/>
              <a:cs typeface="Times New Roman"/>
            </a:endParaRPr>
          </a:p>
        </p:txBody>
      </p:sp>
      <p:sp>
        <p:nvSpPr>
          <p:cNvPr id="16387" name="Content Placeholder 3"/>
          <p:cNvSpPr>
            <a:spLocks noGrp="1"/>
          </p:cNvSpPr>
          <p:nvPr>
            <p:ph type="body" sz="quarter" idx="11"/>
          </p:nvPr>
        </p:nvSpPr>
        <p:spPr/>
        <p:txBody>
          <a:bodyPr>
            <a:normAutofit/>
          </a:bodyPr>
          <a:lstStyle/>
          <a:p>
            <a:pPr marL="0" indent="0">
              <a:buFont typeface="Arial" charset="0"/>
              <a:buNone/>
              <a:defRPr/>
            </a:pPr>
            <a:r>
              <a:rPr lang="en-US" dirty="0"/>
              <a:t>In this module, you will learn the traits and behaviors of the Baby Boomer generation.  This generation has members that were born between 1946 and 1964.  You are going to learn about their background, character, and working style.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17042202-B1B8-4297-9986-CBF87125AA01}"/>
              </a:ext>
            </a:extLst>
          </p:cNvPr>
          <p:cNvSpPr>
            <a:spLocks noGrp="1"/>
          </p:cNvSpPr>
          <p:nvPr>
            <p:ph sz="quarter" idx="11"/>
          </p:nvPr>
        </p:nvSpPr>
        <p:spPr/>
        <p:txBody>
          <a:bodyPr/>
          <a:lstStyle/>
          <a:p>
            <a:endParaRPr lang="en-US"/>
          </a:p>
        </p:txBody>
      </p:sp>
      <p:sp>
        <p:nvSpPr>
          <p:cNvPr id="16386" name="Title 4"/>
          <p:cNvSpPr>
            <a:spLocks noGrp="1"/>
          </p:cNvSpPr>
          <p:nvPr>
            <p:ph type="title"/>
          </p:nvPr>
        </p:nvSpPr>
        <p:spPr/>
        <p:txBody>
          <a:bodyPr/>
          <a:lstStyle/>
          <a:p>
            <a:r>
              <a:rPr lang="en-US" dirty="0"/>
              <a:t>Their Background</a:t>
            </a:r>
          </a:p>
        </p:txBody>
      </p:sp>
      <p:grpSp>
        <p:nvGrpSpPr>
          <p:cNvPr id="2" name="Group 1">
            <a:extLst>
              <a:ext uri="{FF2B5EF4-FFF2-40B4-BE49-F238E27FC236}">
                <a16:creationId xmlns:a16="http://schemas.microsoft.com/office/drawing/2014/main" id="{1E4B6449-AE62-4361-B59F-D29DD466C4AD}"/>
              </a:ext>
            </a:extLst>
          </p:cNvPr>
          <p:cNvGrpSpPr/>
          <p:nvPr/>
        </p:nvGrpSpPr>
        <p:grpSpPr>
          <a:xfrm>
            <a:off x="457200" y="1603730"/>
            <a:ext cx="8229599" cy="4518902"/>
            <a:chOff x="457200" y="1603730"/>
            <a:chExt cx="8229599" cy="4518902"/>
          </a:xfrm>
        </p:grpSpPr>
        <p:sp>
          <p:nvSpPr>
            <p:cNvPr id="4" name="Freeform: Shape 3">
              <a:extLst>
                <a:ext uri="{FF2B5EF4-FFF2-40B4-BE49-F238E27FC236}">
                  <a16:creationId xmlns:a16="http://schemas.microsoft.com/office/drawing/2014/main" id="{1A266278-B35C-4040-83DD-1454DE98C467}"/>
                </a:ext>
              </a:extLst>
            </p:cNvPr>
            <p:cNvSpPr/>
            <p:nvPr/>
          </p:nvSpPr>
          <p:spPr>
            <a:xfrm>
              <a:off x="457200" y="1603730"/>
              <a:ext cx="867845" cy="1239778"/>
            </a:xfrm>
            <a:custGeom>
              <a:avLst/>
              <a:gdLst>
                <a:gd name="connsiteX0" fmla="*/ 0 w 1239777"/>
                <a:gd name="connsiteY0" fmla="*/ 0 h 867844"/>
                <a:gd name="connsiteX1" fmla="*/ 805855 w 1239777"/>
                <a:gd name="connsiteY1" fmla="*/ 0 h 867844"/>
                <a:gd name="connsiteX2" fmla="*/ 1239777 w 1239777"/>
                <a:gd name="connsiteY2" fmla="*/ 433922 h 867844"/>
                <a:gd name="connsiteX3" fmla="*/ 805855 w 1239777"/>
                <a:gd name="connsiteY3" fmla="*/ 867844 h 867844"/>
                <a:gd name="connsiteX4" fmla="*/ 0 w 1239777"/>
                <a:gd name="connsiteY4" fmla="*/ 867844 h 867844"/>
                <a:gd name="connsiteX5" fmla="*/ 433922 w 1239777"/>
                <a:gd name="connsiteY5" fmla="*/ 433922 h 867844"/>
                <a:gd name="connsiteX6" fmla="*/ 0 w 1239777"/>
                <a:gd name="connsiteY6" fmla="*/ 0 h 867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9777" h="867844">
                  <a:moveTo>
                    <a:pt x="1239776" y="0"/>
                  </a:moveTo>
                  <a:lnTo>
                    <a:pt x="1239776" y="564098"/>
                  </a:lnTo>
                  <a:lnTo>
                    <a:pt x="619889" y="867844"/>
                  </a:lnTo>
                  <a:lnTo>
                    <a:pt x="1" y="564098"/>
                  </a:lnTo>
                  <a:lnTo>
                    <a:pt x="1" y="0"/>
                  </a:lnTo>
                  <a:lnTo>
                    <a:pt x="619889" y="303746"/>
                  </a:lnTo>
                  <a:lnTo>
                    <a:pt x="1239776" y="0"/>
                  </a:lnTo>
                  <a:close/>
                </a:path>
              </a:pathLst>
            </a:cu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5241" tIns="449162" rIns="15240" bIns="449163" numCol="1" spcCol="1270" anchor="ctr" anchorCtr="0">
              <a:noAutofit/>
            </a:bodyPr>
            <a:lstStyle/>
            <a:p>
              <a:pPr marL="0" lvl="0" indent="0" algn="ctr" defTabSz="1066800">
                <a:lnSpc>
                  <a:spcPct val="90000"/>
                </a:lnSpc>
                <a:spcBef>
                  <a:spcPct val="0"/>
                </a:spcBef>
                <a:spcAft>
                  <a:spcPct val="35000"/>
                </a:spcAft>
                <a:buNone/>
              </a:pPr>
              <a:r>
                <a:rPr lang="en-US" sz="2400" kern="1200" dirty="0"/>
                <a:t> </a:t>
              </a:r>
            </a:p>
          </p:txBody>
        </p:sp>
        <p:sp>
          <p:nvSpPr>
            <p:cNvPr id="5" name="Freeform: Shape 4">
              <a:extLst>
                <a:ext uri="{FF2B5EF4-FFF2-40B4-BE49-F238E27FC236}">
                  <a16:creationId xmlns:a16="http://schemas.microsoft.com/office/drawing/2014/main" id="{DF920524-C428-41D1-B510-1FF90162A828}"/>
                </a:ext>
              </a:extLst>
            </p:cNvPr>
            <p:cNvSpPr/>
            <p:nvPr/>
          </p:nvSpPr>
          <p:spPr>
            <a:xfrm>
              <a:off x="1325044" y="1603731"/>
              <a:ext cx="7361755" cy="805855"/>
            </a:xfrm>
            <a:custGeom>
              <a:avLst/>
              <a:gdLst>
                <a:gd name="connsiteX0" fmla="*/ 134312 w 805855"/>
                <a:gd name="connsiteY0" fmla="*/ 0 h 7361755"/>
                <a:gd name="connsiteX1" fmla="*/ 671543 w 805855"/>
                <a:gd name="connsiteY1" fmla="*/ 0 h 7361755"/>
                <a:gd name="connsiteX2" fmla="*/ 805855 w 805855"/>
                <a:gd name="connsiteY2" fmla="*/ 134312 h 7361755"/>
                <a:gd name="connsiteX3" fmla="*/ 805855 w 805855"/>
                <a:gd name="connsiteY3" fmla="*/ 7361755 h 7361755"/>
                <a:gd name="connsiteX4" fmla="*/ 805855 w 805855"/>
                <a:gd name="connsiteY4" fmla="*/ 7361755 h 7361755"/>
                <a:gd name="connsiteX5" fmla="*/ 0 w 805855"/>
                <a:gd name="connsiteY5" fmla="*/ 7361755 h 7361755"/>
                <a:gd name="connsiteX6" fmla="*/ 0 w 805855"/>
                <a:gd name="connsiteY6" fmla="*/ 7361755 h 7361755"/>
                <a:gd name="connsiteX7" fmla="*/ 0 w 805855"/>
                <a:gd name="connsiteY7" fmla="*/ 134312 h 7361755"/>
                <a:gd name="connsiteX8" fmla="*/ 134312 w 805855"/>
                <a:gd name="connsiteY8" fmla="*/ 0 h 7361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5855" h="7361755">
                  <a:moveTo>
                    <a:pt x="805855" y="1226988"/>
                  </a:moveTo>
                  <a:lnTo>
                    <a:pt x="805855" y="6134767"/>
                  </a:lnTo>
                  <a:cubicBezTo>
                    <a:pt x="805855" y="6812407"/>
                    <a:pt x="799272" y="7361750"/>
                    <a:pt x="791153" y="7361750"/>
                  </a:cubicBezTo>
                  <a:lnTo>
                    <a:pt x="0" y="7361750"/>
                  </a:lnTo>
                  <a:lnTo>
                    <a:pt x="0" y="7361750"/>
                  </a:lnTo>
                  <a:lnTo>
                    <a:pt x="0" y="5"/>
                  </a:lnTo>
                  <a:lnTo>
                    <a:pt x="0" y="5"/>
                  </a:lnTo>
                  <a:lnTo>
                    <a:pt x="791153" y="5"/>
                  </a:lnTo>
                  <a:cubicBezTo>
                    <a:pt x="799272" y="5"/>
                    <a:pt x="805855" y="549348"/>
                    <a:pt x="805855" y="1226988"/>
                  </a:cubicBez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34265" tIns="69183" rIns="69183" bIns="69185" numCol="1" spcCol="1270" anchor="ctr" anchorCtr="0">
              <a:noAutofit/>
            </a:bodyPr>
            <a:lstStyle/>
            <a:p>
              <a:pPr marL="285750" lvl="1" indent="-285750" algn="l" defTabSz="2089150">
                <a:lnSpc>
                  <a:spcPct val="90000"/>
                </a:lnSpc>
                <a:spcBef>
                  <a:spcPct val="0"/>
                </a:spcBef>
                <a:spcAft>
                  <a:spcPct val="15000"/>
                </a:spcAft>
                <a:buChar char="•"/>
              </a:pPr>
              <a:r>
                <a:rPr lang="en-US" sz="4700" kern="1200" dirty="0"/>
                <a:t>Born between 1946-1964</a:t>
              </a:r>
            </a:p>
          </p:txBody>
        </p:sp>
        <p:sp>
          <p:nvSpPr>
            <p:cNvPr id="6" name="Freeform: Shape 5">
              <a:extLst>
                <a:ext uri="{FF2B5EF4-FFF2-40B4-BE49-F238E27FC236}">
                  <a16:creationId xmlns:a16="http://schemas.microsoft.com/office/drawing/2014/main" id="{D2CADEAD-8FC3-4F44-B4B4-676C8C07F810}"/>
                </a:ext>
              </a:extLst>
            </p:cNvPr>
            <p:cNvSpPr/>
            <p:nvPr/>
          </p:nvSpPr>
          <p:spPr>
            <a:xfrm>
              <a:off x="457200" y="2696771"/>
              <a:ext cx="867845" cy="1239778"/>
            </a:xfrm>
            <a:custGeom>
              <a:avLst/>
              <a:gdLst>
                <a:gd name="connsiteX0" fmla="*/ 0 w 1239777"/>
                <a:gd name="connsiteY0" fmla="*/ 0 h 867844"/>
                <a:gd name="connsiteX1" fmla="*/ 805855 w 1239777"/>
                <a:gd name="connsiteY1" fmla="*/ 0 h 867844"/>
                <a:gd name="connsiteX2" fmla="*/ 1239777 w 1239777"/>
                <a:gd name="connsiteY2" fmla="*/ 433922 h 867844"/>
                <a:gd name="connsiteX3" fmla="*/ 805855 w 1239777"/>
                <a:gd name="connsiteY3" fmla="*/ 867844 h 867844"/>
                <a:gd name="connsiteX4" fmla="*/ 0 w 1239777"/>
                <a:gd name="connsiteY4" fmla="*/ 867844 h 867844"/>
                <a:gd name="connsiteX5" fmla="*/ 433922 w 1239777"/>
                <a:gd name="connsiteY5" fmla="*/ 433922 h 867844"/>
                <a:gd name="connsiteX6" fmla="*/ 0 w 1239777"/>
                <a:gd name="connsiteY6" fmla="*/ 0 h 867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9777" h="867844">
                  <a:moveTo>
                    <a:pt x="1239776" y="0"/>
                  </a:moveTo>
                  <a:lnTo>
                    <a:pt x="1239776" y="564098"/>
                  </a:lnTo>
                  <a:lnTo>
                    <a:pt x="619889" y="867844"/>
                  </a:lnTo>
                  <a:lnTo>
                    <a:pt x="1" y="564098"/>
                  </a:lnTo>
                  <a:lnTo>
                    <a:pt x="1" y="0"/>
                  </a:lnTo>
                  <a:lnTo>
                    <a:pt x="619889" y="303746"/>
                  </a:lnTo>
                  <a:lnTo>
                    <a:pt x="1239776" y="0"/>
                  </a:lnTo>
                  <a:close/>
                </a:path>
              </a:pathLst>
            </a:custGeom>
          </p:spPr>
          <p:style>
            <a:lnRef idx="2">
              <a:schemeClr val="accent3">
                <a:hueOff val="3750088"/>
                <a:satOff val="-5627"/>
                <a:lumOff val="-915"/>
                <a:alphaOff val="0"/>
              </a:schemeClr>
            </a:lnRef>
            <a:fillRef idx="1">
              <a:schemeClr val="accent3">
                <a:hueOff val="3750088"/>
                <a:satOff val="-5627"/>
                <a:lumOff val="-915"/>
                <a:alphaOff val="0"/>
              </a:schemeClr>
            </a:fillRef>
            <a:effectRef idx="0">
              <a:schemeClr val="accent3">
                <a:hueOff val="3750088"/>
                <a:satOff val="-5627"/>
                <a:lumOff val="-915"/>
                <a:alphaOff val="0"/>
              </a:schemeClr>
            </a:effectRef>
            <a:fontRef idx="minor">
              <a:schemeClr val="lt1"/>
            </a:fontRef>
          </p:style>
          <p:txBody>
            <a:bodyPr spcFirstLastPara="0" vert="horz" wrap="square" lIns="15241" tIns="449162" rIns="15240" bIns="449163" numCol="1" spcCol="1270" anchor="ctr" anchorCtr="0">
              <a:noAutofit/>
            </a:bodyPr>
            <a:lstStyle/>
            <a:p>
              <a:pPr marL="0" lvl="0" indent="0" algn="ctr" defTabSz="1066800">
                <a:lnSpc>
                  <a:spcPct val="90000"/>
                </a:lnSpc>
                <a:spcBef>
                  <a:spcPct val="0"/>
                </a:spcBef>
                <a:spcAft>
                  <a:spcPct val="35000"/>
                </a:spcAft>
                <a:buNone/>
              </a:pPr>
              <a:r>
                <a:rPr lang="en-US" sz="2400" kern="1200" dirty="0"/>
                <a:t> </a:t>
              </a:r>
            </a:p>
          </p:txBody>
        </p:sp>
        <p:sp>
          <p:nvSpPr>
            <p:cNvPr id="7" name="Freeform: Shape 6">
              <a:extLst>
                <a:ext uri="{FF2B5EF4-FFF2-40B4-BE49-F238E27FC236}">
                  <a16:creationId xmlns:a16="http://schemas.microsoft.com/office/drawing/2014/main" id="{C2EF9164-03E4-4E20-A4EA-BB1091B556BE}"/>
                </a:ext>
              </a:extLst>
            </p:cNvPr>
            <p:cNvSpPr/>
            <p:nvPr/>
          </p:nvSpPr>
          <p:spPr>
            <a:xfrm>
              <a:off x="1325044" y="2696772"/>
              <a:ext cx="7361755" cy="805855"/>
            </a:xfrm>
            <a:custGeom>
              <a:avLst/>
              <a:gdLst>
                <a:gd name="connsiteX0" fmla="*/ 134312 w 805855"/>
                <a:gd name="connsiteY0" fmla="*/ 0 h 7361755"/>
                <a:gd name="connsiteX1" fmla="*/ 671543 w 805855"/>
                <a:gd name="connsiteY1" fmla="*/ 0 h 7361755"/>
                <a:gd name="connsiteX2" fmla="*/ 805855 w 805855"/>
                <a:gd name="connsiteY2" fmla="*/ 134312 h 7361755"/>
                <a:gd name="connsiteX3" fmla="*/ 805855 w 805855"/>
                <a:gd name="connsiteY3" fmla="*/ 7361755 h 7361755"/>
                <a:gd name="connsiteX4" fmla="*/ 805855 w 805855"/>
                <a:gd name="connsiteY4" fmla="*/ 7361755 h 7361755"/>
                <a:gd name="connsiteX5" fmla="*/ 0 w 805855"/>
                <a:gd name="connsiteY5" fmla="*/ 7361755 h 7361755"/>
                <a:gd name="connsiteX6" fmla="*/ 0 w 805855"/>
                <a:gd name="connsiteY6" fmla="*/ 7361755 h 7361755"/>
                <a:gd name="connsiteX7" fmla="*/ 0 w 805855"/>
                <a:gd name="connsiteY7" fmla="*/ 134312 h 7361755"/>
                <a:gd name="connsiteX8" fmla="*/ 134312 w 805855"/>
                <a:gd name="connsiteY8" fmla="*/ 0 h 7361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5855" h="7361755">
                  <a:moveTo>
                    <a:pt x="805855" y="1226988"/>
                  </a:moveTo>
                  <a:lnTo>
                    <a:pt x="805855" y="6134767"/>
                  </a:lnTo>
                  <a:cubicBezTo>
                    <a:pt x="805855" y="6812407"/>
                    <a:pt x="799272" y="7361750"/>
                    <a:pt x="791153" y="7361750"/>
                  </a:cubicBezTo>
                  <a:lnTo>
                    <a:pt x="0" y="7361750"/>
                  </a:lnTo>
                  <a:lnTo>
                    <a:pt x="0" y="7361750"/>
                  </a:lnTo>
                  <a:lnTo>
                    <a:pt x="0" y="5"/>
                  </a:lnTo>
                  <a:lnTo>
                    <a:pt x="0" y="5"/>
                  </a:lnTo>
                  <a:lnTo>
                    <a:pt x="791153" y="5"/>
                  </a:lnTo>
                  <a:cubicBezTo>
                    <a:pt x="799272" y="5"/>
                    <a:pt x="805855" y="549348"/>
                    <a:pt x="805855" y="1226988"/>
                  </a:cubicBezTo>
                  <a:close/>
                </a:path>
              </a:pathLst>
            </a:custGeom>
          </p:spPr>
          <p:style>
            <a:lnRef idx="2">
              <a:schemeClr val="accent3">
                <a:hueOff val="3750088"/>
                <a:satOff val="-5627"/>
                <a:lumOff val="-91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34265" tIns="69183" rIns="69183" bIns="69185" numCol="1" spcCol="1270" anchor="ctr" anchorCtr="0">
              <a:noAutofit/>
            </a:bodyPr>
            <a:lstStyle/>
            <a:p>
              <a:pPr marL="285750" lvl="1" indent="-285750" algn="l" defTabSz="2089150">
                <a:lnSpc>
                  <a:spcPct val="90000"/>
                </a:lnSpc>
                <a:spcBef>
                  <a:spcPct val="0"/>
                </a:spcBef>
                <a:spcAft>
                  <a:spcPct val="15000"/>
                </a:spcAft>
                <a:buChar char="•"/>
              </a:pPr>
              <a:r>
                <a:rPr lang="en-US" sz="4700" kern="1200" dirty="0"/>
                <a:t>Influenced by TV families</a:t>
              </a:r>
            </a:p>
          </p:txBody>
        </p:sp>
        <p:sp>
          <p:nvSpPr>
            <p:cNvPr id="8" name="Freeform: Shape 7">
              <a:extLst>
                <a:ext uri="{FF2B5EF4-FFF2-40B4-BE49-F238E27FC236}">
                  <a16:creationId xmlns:a16="http://schemas.microsoft.com/office/drawing/2014/main" id="{58B4CEA3-21C8-4688-996A-D046A807EEB6}"/>
                </a:ext>
              </a:extLst>
            </p:cNvPr>
            <p:cNvSpPr/>
            <p:nvPr/>
          </p:nvSpPr>
          <p:spPr>
            <a:xfrm>
              <a:off x="457200" y="3789812"/>
              <a:ext cx="867845" cy="1239778"/>
            </a:xfrm>
            <a:custGeom>
              <a:avLst/>
              <a:gdLst>
                <a:gd name="connsiteX0" fmla="*/ 0 w 1239777"/>
                <a:gd name="connsiteY0" fmla="*/ 0 h 867844"/>
                <a:gd name="connsiteX1" fmla="*/ 805855 w 1239777"/>
                <a:gd name="connsiteY1" fmla="*/ 0 h 867844"/>
                <a:gd name="connsiteX2" fmla="*/ 1239777 w 1239777"/>
                <a:gd name="connsiteY2" fmla="*/ 433922 h 867844"/>
                <a:gd name="connsiteX3" fmla="*/ 805855 w 1239777"/>
                <a:gd name="connsiteY3" fmla="*/ 867844 h 867844"/>
                <a:gd name="connsiteX4" fmla="*/ 0 w 1239777"/>
                <a:gd name="connsiteY4" fmla="*/ 867844 h 867844"/>
                <a:gd name="connsiteX5" fmla="*/ 433922 w 1239777"/>
                <a:gd name="connsiteY5" fmla="*/ 433922 h 867844"/>
                <a:gd name="connsiteX6" fmla="*/ 0 w 1239777"/>
                <a:gd name="connsiteY6" fmla="*/ 0 h 867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9777" h="867844">
                  <a:moveTo>
                    <a:pt x="1239776" y="0"/>
                  </a:moveTo>
                  <a:lnTo>
                    <a:pt x="1239776" y="564098"/>
                  </a:lnTo>
                  <a:lnTo>
                    <a:pt x="619889" y="867844"/>
                  </a:lnTo>
                  <a:lnTo>
                    <a:pt x="1" y="564098"/>
                  </a:lnTo>
                  <a:lnTo>
                    <a:pt x="1" y="0"/>
                  </a:lnTo>
                  <a:lnTo>
                    <a:pt x="619889" y="303746"/>
                  </a:lnTo>
                  <a:lnTo>
                    <a:pt x="1239776" y="0"/>
                  </a:lnTo>
                  <a:close/>
                </a:path>
              </a:pathLst>
            </a:custGeom>
          </p:spPr>
          <p:style>
            <a:lnRef idx="2">
              <a:schemeClr val="accent3">
                <a:hueOff val="7500176"/>
                <a:satOff val="-11253"/>
                <a:lumOff val="-1830"/>
                <a:alphaOff val="0"/>
              </a:schemeClr>
            </a:lnRef>
            <a:fillRef idx="1">
              <a:schemeClr val="accent3">
                <a:hueOff val="7500176"/>
                <a:satOff val="-11253"/>
                <a:lumOff val="-1830"/>
                <a:alphaOff val="0"/>
              </a:schemeClr>
            </a:fillRef>
            <a:effectRef idx="0">
              <a:schemeClr val="accent3">
                <a:hueOff val="7500176"/>
                <a:satOff val="-11253"/>
                <a:lumOff val="-1830"/>
                <a:alphaOff val="0"/>
              </a:schemeClr>
            </a:effectRef>
            <a:fontRef idx="minor">
              <a:schemeClr val="lt1"/>
            </a:fontRef>
          </p:style>
          <p:txBody>
            <a:bodyPr spcFirstLastPara="0" vert="horz" wrap="square" lIns="15241" tIns="449162" rIns="15240" bIns="449163" numCol="1" spcCol="1270" anchor="ctr" anchorCtr="0">
              <a:noAutofit/>
            </a:bodyPr>
            <a:lstStyle/>
            <a:p>
              <a:pPr marL="0" lvl="0" indent="0" algn="ctr" defTabSz="1066800">
                <a:lnSpc>
                  <a:spcPct val="90000"/>
                </a:lnSpc>
                <a:spcBef>
                  <a:spcPct val="0"/>
                </a:spcBef>
                <a:spcAft>
                  <a:spcPct val="35000"/>
                </a:spcAft>
                <a:buNone/>
              </a:pPr>
              <a:r>
                <a:rPr lang="en-US" sz="2400" kern="1200" dirty="0"/>
                <a:t> </a:t>
              </a:r>
            </a:p>
          </p:txBody>
        </p:sp>
        <p:sp>
          <p:nvSpPr>
            <p:cNvPr id="9" name="Freeform: Shape 8">
              <a:extLst>
                <a:ext uri="{FF2B5EF4-FFF2-40B4-BE49-F238E27FC236}">
                  <a16:creationId xmlns:a16="http://schemas.microsoft.com/office/drawing/2014/main" id="{6E426919-7897-4260-A80E-4336B30357B0}"/>
                </a:ext>
              </a:extLst>
            </p:cNvPr>
            <p:cNvSpPr/>
            <p:nvPr/>
          </p:nvSpPr>
          <p:spPr>
            <a:xfrm>
              <a:off x="1325044" y="3789814"/>
              <a:ext cx="7361755" cy="805855"/>
            </a:xfrm>
            <a:custGeom>
              <a:avLst/>
              <a:gdLst>
                <a:gd name="connsiteX0" fmla="*/ 134312 w 805855"/>
                <a:gd name="connsiteY0" fmla="*/ 0 h 7361755"/>
                <a:gd name="connsiteX1" fmla="*/ 671543 w 805855"/>
                <a:gd name="connsiteY1" fmla="*/ 0 h 7361755"/>
                <a:gd name="connsiteX2" fmla="*/ 805855 w 805855"/>
                <a:gd name="connsiteY2" fmla="*/ 134312 h 7361755"/>
                <a:gd name="connsiteX3" fmla="*/ 805855 w 805855"/>
                <a:gd name="connsiteY3" fmla="*/ 7361755 h 7361755"/>
                <a:gd name="connsiteX4" fmla="*/ 805855 w 805855"/>
                <a:gd name="connsiteY4" fmla="*/ 7361755 h 7361755"/>
                <a:gd name="connsiteX5" fmla="*/ 0 w 805855"/>
                <a:gd name="connsiteY5" fmla="*/ 7361755 h 7361755"/>
                <a:gd name="connsiteX6" fmla="*/ 0 w 805855"/>
                <a:gd name="connsiteY6" fmla="*/ 7361755 h 7361755"/>
                <a:gd name="connsiteX7" fmla="*/ 0 w 805855"/>
                <a:gd name="connsiteY7" fmla="*/ 134312 h 7361755"/>
                <a:gd name="connsiteX8" fmla="*/ 134312 w 805855"/>
                <a:gd name="connsiteY8" fmla="*/ 0 h 7361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5855" h="7361755">
                  <a:moveTo>
                    <a:pt x="805855" y="1226988"/>
                  </a:moveTo>
                  <a:lnTo>
                    <a:pt x="805855" y="6134767"/>
                  </a:lnTo>
                  <a:cubicBezTo>
                    <a:pt x="805855" y="6812407"/>
                    <a:pt x="799272" y="7361750"/>
                    <a:pt x="791153" y="7361750"/>
                  </a:cubicBezTo>
                  <a:lnTo>
                    <a:pt x="0" y="7361750"/>
                  </a:lnTo>
                  <a:lnTo>
                    <a:pt x="0" y="7361750"/>
                  </a:lnTo>
                  <a:lnTo>
                    <a:pt x="0" y="5"/>
                  </a:lnTo>
                  <a:lnTo>
                    <a:pt x="0" y="5"/>
                  </a:lnTo>
                  <a:lnTo>
                    <a:pt x="791153" y="5"/>
                  </a:lnTo>
                  <a:cubicBezTo>
                    <a:pt x="799272" y="5"/>
                    <a:pt x="805855" y="549348"/>
                    <a:pt x="805855" y="1226988"/>
                  </a:cubicBezTo>
                  <a:close/>
                </a:path>
              </a:pathLst>
            </a:custGeom>
          </p:spPr>
          <p:style>
            <a:lnRef idx="2">
              <a:schemeClr val="accent3">
                <a:hueOff val="7500176"/>
                <a:satOff val="-11253"/>
                <a:lumOff val="-183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34265" tIns="69183" rIns="69183" bIns="69185" numCol="1" spcCol="1270" anchor="ctr" anchorCtr="0">
              <a:noAutofit/>
            </a:bodyPr>
            <a:lstStyle/>
            <a:p>
              <a:pPr marL="285750" lvl="1" indent="-285750" algn="l" defTabSz="2089150">
                <a:lnSpc>
                  <a:spcPct val="90000"/>
                </a:lnSpc>
                <a:spcBef>
                  <a:spcPct val="0"/>
                </a:spcBef>
                <a:spcAft>
                  <a:spcPct val="15000"/>
                </a:spcAft>
                <a:buChar char="•"/>
              </a:pPr>
              <a:r>
                <a:rPr lang="en-US" sz="4700" kern="1200" dirty="0"/>
                <a:t>Civil Rights movement</a:t>
              </a:r>
            </a:p>
          </p:txBody>
        </p:sp>
        <p:sp>
          <p:nvSpPr>
            <p:cNvPr id="10" name="Freeform: Shape 9">
              <a:extLst>
                <a:ext uri="{FF2B5EF4-FFF2-40B4-BE49-F238E27FC236}">
                  <a16:creationId xmlns:a16="http://schemas.microsoft.com/office/drawing/2014/main" id="{ACB626E4-D772-4286-BF2D-7A5AADA27620}"/>
                </a:ext>
              </a:extLst>
            </p:cNvPr>
            <p:cNvSpPr/>
            <p:nvPr/>
          </p:nvSpPr>
          <p:spPr>
            <a:xfrm>
              <a:off x="457200" y="4882854"/>
              <a:ext cx="867845" cy="1239778"/>
            </a:xfrm>
            <a:custGeom>
              <a:avLst/>
              <a:gdLst>
                <a:gd name="connsiteX0" fmla="*/ 0 w 1239777"/>
                <a:gd name="connsiteY0" fmla="*/ 0 h 867844"/>
                <a:gd name="connsiteX1" fmla="*/ 805855 w 1239777"/>
                <a:gd name="connsiteY1" fmla="*/ 0 h 867844"/>
                <a:gd name="connsiteX2" fmla="*/ 1239777 w 1239777"/>
                <a:gd name="connsiteY2" fmla="*/ 433922 h 867844"/>
                <a:gd name="connsiteX3" fmla="*/ 805855 w 1239777"/>
                <a:gd name="connsiteY3" fmla="*/ 867844 h 867844"/>
                <a:gd name="connsiteX4" fmla="*/ 0 w 1239777"/>
                <a:gd name="connsiteY4" fmla="*/ 867844 h 867844"/>
                <a:gd name="connsiteX5" fmla="*/ 433922 w 1239777"/>
                <a:gd name="connsiteY5" fmla="*/ 433922 h 867844"/>
                <a:gd name="connsiteX6" fmla="*/ 0 w 1239777"/>
                <a:gd name="connsiteY6" fmla="*/ 0 h 867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9777" h="867844">
                  <a:moveTo>
                    <a:pt x="1239776" y="0"/>
                  </a:moveTo>
                  <a:lnTo>
                    <a:pt x="1239776" y="564098"/>
                  </a:lnTo>
                  <a:lnTo>
                    <a:pt x="619889" y="867844"/>
                  </a:lnTo>
                  <a:lnTo>
                    <a:pt x="1" y="564098"/>
                  </a:lnTo>
                  <a:lnTo>
                    <a:pt x="1" y="0"/>
                  </a:lnTo>
                  <a:lnTo>
                    <a:pt x="619889" y="303746"/>
                  </a:lnTo>
                  <a:lnTo>
                    <a:pt x="1239776" y="0"/>
                  </a:lnTo>
                  <a:close/>
                </a:path>
              </a:pathLst>
            </a:custGeom>
          </p:spPr>
          <p:style>
            <a:lnRef idx="2">
              <a:schemeClr val="accent3">
                <a:hueOff val="11250264"/>
                <a:satOff val="-16880"/>
                <a:lumOff val="-2745"/>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5241" tIns="449162" rIns="15240" bIns="449163" numCol="1" spcCol="1270" anchor="ctr" anchorCtr="0">
              <a:noAutofit/>
            </a:bodyPr>
            <a:lstStyle/>
            <a:p>
              <a:pPr marL="0" lvl="0" indent="0" algn="ctr" defTabSz="1066800">
                <a:lnSpc>
                  <a:spcPct val="90000"/>
                </a:lnSpc>
                <a:spcBef>
                  <a:spcPct val="0"/>
                </a:spcBef>
                <a:spcAft>
                  <a:spcPct val="35000"/>
                </a:spcAft>
                <a:buNone/>
              </a:pPr>
              <a:r>
                <a:rPr lang="en-US" sz="2400" kern="1200" dirty="0"/>
                <a:t> </a:t>
              </a:r>
            </a:p>
          </p:txBody>
        </p:sp>
        <p:sp>
          <p:nvSpPr>
            <p:cNvPr id="11" name="Freeform: Shape 10">
              <a:extLst>
                <a:ext uri="{FF2B5EF4-FFF2-40B4-BE49-F238E27FC236}">
                  <a16:creationId xmlns:a16="http://schemas.microsoft.com/office/drawing/2014/main" id="{B12B7A17-FD64-4BAE-9048-CB4B5EA01652}"/>
                </a:ext>
              </a:extLst>
            </p:cNvPr>
            <p:cNvSpPr/>
            <p:nvPr/>
          </p:nvSpPr>
          <p:spPr>
            <a:xfrm>
              <a:off x="1325044" y="4882854"/>
              <a:ext cx="7361755" cy="805855"/>
            </a:xfrm>
            <a:custGeom>
              <a:avLst/>
              <a:gdLst>
                <a:gd name="connsiteX0" fmla="*/ 134312 w 805855"/>
                <a:gd name="connsiteY0" fmla="*/ 0 h 7361755"/>
                <a:gd name="connsiteX1" fmla="*/ 671543 w 805855"/>
                <a:gd name="connsiteY1" fmla="*/ 0 h 7361755"/>
                <a:gd name="connsiteX2" fmla="*/ 805855 w 805855"/>
                <a:gd name="connsiteY2" fmla="*/ 134312 h 7361755"/>
                <a:gd name="connsiteX3" fmla="*/ 805855 w 805855"/>
                <a:gd name="connsiteY3" fmla="*/ 7361755 h 7361755"/>
                <a:gd name="connsiteX4" fmla="*/ 805855 w 805855"/>
                <a:gd name="connsiteY4" fmla="*/ 7361755 h 7361755"/>
                <a:gd name="connsiteX5" fmla="*/ 0 w 805855"/>
                <a:gd name="connsiteY5" fmla="*/ 7361755 h 7361755"/>
                <a:gd name="connsiteX6" fmla="*/ 0 w 805855"/>
                <a:gd name="connsiteY6" fmla="*/ 7361755 h 7361755"/>
                <a:gd name="connsiteX7" fmla="*/ 0 w 805855"/>
                <a:gd name="connsiteY7" fmla="*/ 134312 h 7361755"/>
                <a:gd name="connsiteX8" fmla="*/ 134312 w 805855"/>
                <a:gd name="connsiteY8" fmla="*/ 0 h 7361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5855" h="7361755">
                  <a:moveTo>
                    <a:pt x="805855" y="1226988"/>
                  </a:moveTo>
                  <a:lnTo>
                    <a:pt x="805855" y="6134767"/>
                  </a:lnTo>
                  <a:cubicBezTo>
                    <a:pt x="805855" y="6812407"/>
                    <a:pt x="799272" y="7361750"/>
                    <a:pt x="791153" y="7361750"/>
                  </a:cubicBezTo>
                  <a:lnTo>
                    <a:pt x="0" y="7361750"/>
                  </a:lnTo>
                  <a:lnTo>
                    <a:pt x="0" y="7361750"/>
                  </a:lnTo>
                  <a:lnTo>
                    <a:pt x="0" y="5"/>
                  </a:lnTo>
                  <a:lnTo>
                    <a:pt x="0" y="5"/>
                  </a:lnTo>
                  <a:lnTo>
                    <a:pt x="791153" y="5"/>
                  </a:lnTo>
                  <a:cubicBezTo>
                    <a:pt x="799272" y="5"/>
                    <a:pt x="805855" y="549348"/>
                    <a:pt x="805855" y="1226988"/>
                  </a:cubicBezTo>
                  <a:close/>
                </a:path>
              </a:pathLst>
            </a:custGeom>
          </p:spPr>
          <p:style>
            <a:lnRef idx="2">
              <a:schemeClr val="accent3">
                <a:hueOff val="11250264"/>
                <a:satOff val="-16880"/>
                <a:lumOff val="-274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34265" tIns="69184" rIns="69183" bIns="69184" numCol="1" spcCol="1270" anchor="ctr" anchorCtr="0">
              <a:noAutofit/>
            </a:bodyPr>
            <a:lstStyle/>
            <a:p>
              <a:pPr marL="285750" lvl="1" indent="-285750" algn="l" defTabSz="2089150">
                <a:lnSpc>
                  <a:spcPct val="90000"/>
                </a:lnSpc>
                <a:spcBef>
                  <a:spcPct val="0"/>
                </a:spcBef>
                <a:spcAft>
                  <a:spcPct val="15000"/>
                </a:spcAft>
                <a:buChar char="•"/>
              </a:pPr>
              <a:r>
                <a:rPr lang="en-US" sz="4700" kern="1200" dirty="0"/>
                <a:t>Suburbs</a:t>
              </a: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E21663B4-FA1F-46CF-A284-317B2B62A706}"/>
              </a:ext>
            </a:extLst>
          </p:cNvPr>
          <p:cNvSpPr>
            <a:spLocks noGrp="1"/>
          </p:cNvSpPr>
          <p:nvPr>
            <p:ph sz="quarter" idx="11"/>
          </p:nvPr>
        </p:nvSpPr>
        <p:spPr/>
        <p:txBody>
          <a:bodyPr/>
          <a:lstStyle/>
          <a:p>
            <a:endParaRPr lang="en-US"/>
          </a:p>
        </p:txBody>
      </p:sp>
      <p:sp>
        <p:nvSpPr>
          <p:cNvPr id="17410" name="Title 1"/>
          <p:cNvSpPr>
            <a:spLocks noGrp="1"/>
          </p:cNvSpPr>
          <p:nvPr>
            <p:ph type="title"/>
          </p:nvPr>
        </p:nvSpPr>
        <p:spPr/>
        <p:txBody>
          <a:bodyPr/>
          <a:lstStyle/>
          <a:p>
            <a:r>
              <a:rPr lang="en-US" dirty="0"/>
              <a:t>Their Characters</a:t>
            </a:r>
          </a:p>
        </p:txBody>
      </p:sp>
      <p:grpSp>
        <p:nvGrpSpPr>
          <p:cNvPr id="2" name="Group 1">
            <a:extLst>
              <a:ext uri="{FF2B5EF4-FFF2-40B4-BE49-F238E27FC236}">
                <a16:creationId xmlns:a16="http://schemas.microsoft.com/office/drawing/2014/main" id="{E72A0466-22F7-4935-96DB-E87B53EFE3E0}"/>
              </a:ext>
            </a:extLst>
          </p:cNvPr>
          <p:cNvGrpSpPr/>
          <p:nvPr/>
        </p:nvGrpSpPr>
        <p:grpSpPr>
          <a:xfrm>
            <a:off x="457200" y="1600200"/>
            <a:ext cx="8229599" cy="4525962"/>
            <a:chOff x="457200" y="1600200"/>
            <a:chExt cx="8229599" cy="4525962"/>
          </a:xfrm>
        </p:grpSpPr>
        <p:sp>
          <p:nvSpPr>
            <p:cNvPr id="4" name="Freeform: Shape 3">
              <a:extLst>
                <a:ext uri="{FF2B5EF4-FFF2-40B4-BE49-F238E27FC236}">
                  <a16:creationId xmlns:a16="http://schemas.microsoft.com/office/drawing/2014/main" id="{63434CD3-7ADD-4CF8-8B77-3A335DC1248B}"/>
                </a:ext>
              </a:extLst>
            </p:cNvPr>
            <p:cNvSpPr/>
            <p:nvPr/>
          </p:nvSpPr>
          <p:spPr>
            <a:xfrm>
              <a:off x="457200" y="1600200"/>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3118" tIns="173118" rIns="1558742" bIns="173118" numCol="1" spcCol="1270" anchor="ctr" anchorCtr="0">
              <a:noAutofit/>
            </a:bodyPr>
            <a:lstStyle/>
            <a:p>
              <a:pPr marL="0" lvl="0" indent="0" algn="l" defTabSz="1555750">
                <a:lnSpc>
                  <a:spcPct val="90000"/>
                </a:lnSpc>
                <a:spcBef>
                  <a:spcPct val="0"/>
                </a:spcBef>
                <a:spcAft>
                  <a:spcPct val="35000"/>
                </a:spcAft>
                <a:buNone/>
              </a:pPr>
              <a:r>
                <a:rPr lang="en-US" sz="3500" kern="1200" dirty="0"/>
                <a:t>Confident and independent</a:t>
              </a:r>
            </a:p>
          </p:txBody>
        </p:sp>
        <p:sp>
          <p:nvSpPr>
            <p:cNvPr id="5" name="Freeform: Shape 4">
              <a:extLst>
                <a:ext uri="{FF2B5EF4-FFF2-40B4-BE49-F238E27FC236}">
                  <a16:creationId xmlns:a16="http://schemas.microsoft.com/office/drawing/2014/main" id="{EA36D3DC-E621-4094-9CD0-5030E918A15C}"/>
                </a:ext>
              </a:extLst>
            </p:cNvPr>
            <p:cNvSpPr/>
            <p:nvPr/>
          </p:nvSpPr>
          <p:spPr>
            <a:xfrm>
              <a:off x="1074419" y="3184287"/>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Educated</a:t>
              </a:r>
            </a:p>
          </p:txBody>
        </p:sp>
        <p:sp>
          <p:nvSpPr>
            <p:cNvPr id="6" name="Freeform: Shape 5">
              <a:extLst>
                <a:ext uri="{FF2B5EF4-FFF2-40B4-BE49-F238E27FC236}">
                  <a16:creationId xmlns:a16="http://schemas.microsoft.com/office/drawing/2014/main" id="{F64828BA-2F34-4E85-A112-DC54A8AE3CA5}"/>
                </a:ext>
              </a:extLst>
            </p:cNvPr>
            <p:cNvSpPr/>
            <p:nvPr/>
          </p:nvSpPr>
          <p:spPr>
            <a:xfrm>
              <a:off x="1691639" y="4768374"/>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Defined by careers and professions</a:t>
              </a:r>
            </a:p>
          </p:txBody>
        </p:sp>
        <p:sp>
          <p:nvSpPr>
            <p:cNvPr id="7" name="Freeform: Shape 6">
              <a:extLst>
                <a:ext uri="{FF2B5EF4-FFF2-40B4-BE49-F238E27FC236}">
                  <a16:creationId xmlns:a16="http://schemas.microsoft.com/office/drawing/2014/main" id="{3A649D7E-5D39-46E8-86E3-FB74193D4288}"/>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a:p>
          </p:txBody>
        </p:sp>
        <p:sp>
          <p:nvSpPr>
            <p:cNvPr id="8" name="Freeform: Shape 7">
              <a:extLst>
                <a:ext uri="{FF2B5EF4-FFF2-40B4-BE49-F238E27FC236}">
                  <a16:creationId xmlns:a16="http://schemas.microsoft.com/office/drawing/2014/main" id="{C98F6B7E-7017-4F41-80DF-44ACB7E4F412}"/>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3">
                <a:tint val="40000"/>
                <a:alpha val="90000"/>
                <a:hueOff val="10716854"/>
                <a:satOff val="-13793"/>
                <a:lumOff val="-1075"/>
                <a:alphaOff val="0"/>
              </a:schemeClr>
            </a:lnRef>
            <a:fillRef idx="1">
              <a:schemeClr val="accent3">
                <a:tint val="40000"/>
                <a:alpha val="90000"/>
                <a:hueOff val="10716854"/>
                <a:satOff val="-13793"/>
                <a:lumOff val="-1075"/>
                <a:alphaOff val="0"/>
              </a:schemeClr>
            </a:fillRef>
            <a:effectRef idx="0">
              <a:schemeClr val="accent3">
                <a:tint val="40000"/>
                <a:alpha val="90000"/>
                <a:hueOff val="10716854"/>
                <a:satOff val="-13793"/>
                <a:lumOff val="-1075"/>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a:p>
          </p:txBody>
        </p:sp>
      </p:gr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77B823F2-B908-4B49-9EFC-E79C4E1CC8D9}"/>
              </a:ext>
            </a:extLst>
          </p:cNvPr>
          <p:cNvSpPr>
            <a:spLocks noGrp="1"/>
          </p:cNvSpPr>
          <p:nvPr>
            <p:ph sz="quarter" idx="11"/>
          </p:nvPr>
        </p:nvSpPr>
        <p:spPr/>
        <p:txBody>
          <a:bodyPr/>
          <a:lstStyle/>
          <a:p>
            <a:endParaRPr lang="en-US"/>
          </a:p>
        </p:txBody>
      </p:sp>
      <p:sp>
        <p:nvSpPr>
          <p:cNvPr id="18434" name="Title 1"/>
          <p:cNvSpPr>
            <a:spLocks noGrp="1"/>
          </p:cNvSpPr>
          <p:nvPr>
            <p:ph type="title"/>
          </p:nvPr>
        </p:nvSpPr>
        <p:spPr/>
        <p:txBody>
          <a:bodyPr/>
          <a:lstStyle/>
          <a:p>
            <a:r>
              <a:rPr lang="en-US" dirty="0"/>
              <a:t>Their Working Style</a:t>
            </a:r>
          </a:p>
        </p:txBody>
      </p:sp>
      <p:grpSp>
        <p:nvGrpSpPr>
          <p:cNvPr id="2" name="Group 1">
            <a:extLst>
              <a:ext uri="{FF2B5EF4-FFF2-40B4-BE49-F238E27FC236}">
                <a16:creationId xmlns:a16="http://schemas.microsoft.com/office/drawing/2014/main" id="{3D736A84-6074-45CF-8E36-5EC8BE3C1646}"/>
              </a:ext>
            </a:extLst>
          </p:cNvPr>
          <p:cNvGrpSpPr/>
          <p:nvPr/>
        </p:nvGrpSpPr>
        <p:grpSpPr>
          <a:xfrm>
            <a:off x="457200" y="1604672"/>
            <a:ext cx="8229600" cy="4517017"/>
            <a:chOff x="457200" y="1604672"/>
            <a:chExt cx="8229600" cy="4517017"/>
          </a:xfrm>
        </p:grpSpPr>
        <p:sp>
          <p:nvSpPr>
            <p:cNvPr id="4" name="Freeform: Shape 3">
              <a:extLst>
                <a:ext uri="{FF2B5EF4-FFF2-40B4-BE49-F238E27FC236}">
                  <a16:creationId xmlns:a16="http://schemas.microsoft.com/office/drawing/2014/main" id="{BC4693B1-7DE3-45BC-BC65-1987E0C226FD}"/>
                </a:ext>
              </a:extLst>
            </p:cNvPr>
            <p:cNvSpPr/>
            <p:nvPr/>
          </p:nvSpPr>
          <p:spPr>
            <a:xfrm>
              <a:off x="1355034" y="1604672"/>
              <a:ext cx="6433931" cy="1088437"/>
            </a:xfrm>
            <a:custGeom>
              <a:avLst/>
              <a:gdLst>
                <a:gd name="connsiteX0" fmla="*/ 0 w 6433931"/>
                <a:gd name="connsiteY0" fmla="*/ 0 h 1088437"/>
                <a:gd name="connsiteX1" fmla="*/ 6433931 w 6433931"/>
                <a:gd name="connsiteY1" fmla="*/ 0 h 1088437"/>
                <a:gd name="connsiteX2" fmla="*/ 6433931 w 6433931"/>
                <a:gd name="connsiteY2" fmla="*/ 1088437 h 1088437"/>
                <a:gd name="connsiteX3" fmla="*/ 0 w 6433931"/>
                <a:gd name="connsiteY3" fmla="*/ 1088437 h 1088437"/>
                <a:gd name="connsiteX4" fmla="*/ 0 w 6433931"/>
                <a:gd name="connsiteY4" fmla="*/ 0 h 10884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33931" h="1088437">
                  <a:moveTo>
                    <a:pt x="0" y="0"/>
                  </a:moveTo>
                  <a:lnTo>
                    <a:pt x="6433931" y="0"/>
                  </a:lnTo>
                  <a:lnTo>
                    <a:pt x="6433931" y="1088437"/>
                  </a:lnTo>
                  <a:lnTo>
                    <a:pt x="0" y="1088437"/>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kern="1200" dirty="0"/>
                <a:t>Baby Boomers are career focused  </a:t>
              </a:r>
            </a:p>
          </p:txBody>
        </p:sp>
        <p:sp>
          <p:nvSpPr>
            <p:cNvPr id="5" name="Freeform: Shape 4">
              <a:extLst>
                <a:ext uri="{FF2B5EF4-FFF2-40B4-BE49-F238E27FC236}">
                  <a16:creationId xmlns:a16="http://schemas.microsoft.com/office/drawing/2014/main" id="{6BC7878D-C2B6-4DC0-8B4E-720C33A94C08}"/>
                </a:ext>
              </a:extLst>
            </p:cNvPr>
            <p:cNvSpPr/>
            <p:nvPr/>
          </p:nvSpPr>
          <p:spPr>
            <a:xfrm>
              <a:off x="1182149" y="2747532"/>
              <a:ext cx="6779700" cy="1088437"/>
            </a:xfrm>
            <a:custGeom>
              <a:avLst/>
              <a:gdLst>
                <a:gd name="connsiteX0" fmla="*/ 0 w 6779700"/>
                <a:gd name="connsiteY0" fmla="*/ 0 h 1088437"/>
                <a:gd name="connsiteX1" fmla="*/ 6779700 w 6779700"/>
                <a:gd name="connsiteY1" fmla="*/ 0 h 1088437"/>
                <a:gd name="connsiteX2" fmla="*/ 6779700 w 6779700"/>
                <a:gd name="connsiteY2" fmla="*/ 1088437 h 1088437"/>
                <a:gd name="connsiteX3" fmla="*/ 0 w 6779700"/>
                <a:gd name="connsiteY3" fmla="*/ 1088437 h 1088437"/>
                <a:gd name="connsiteX4" fmla="*/ 0 w 6779700"/>
                <a:gd name="connsiteY4" fmla="*/ 0 h 10884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79700" h="1088437">
                  <a:moveTo>
                    <a:pt x="0" y="0"/>
                  </a:moveTo>
                  <a:lnTo>
                    <a:pt x="6779700" y="0"/>
                  </a:lnTo>
                  <a:lnTo>
                    <a:pt x="6779700" y="1088437"/>
                  </a:lnTo>
                  <a:lnTo>
                    <a:pt x="0" y="1088437"/>
                  </a:lnTo>
                  <a:lnTo>
                    <a:pt x="0" y="0"/>
                  </a:lnTo>
                  <a:close/>
                </a:path>
              </a:pathLst>
            </a:custGeom>
          </p:spPr>
          <p:style>
            <a:lnRef idx="2">
              <a:schemeClr val="lt1">
                <a:hueOff val="0"/>
                <a:satOff val="0"/>
                <a:lumOff val="0"/>
                <a:alphaOff val="0"/>
              </a:schemeClr>
            </a:lnRef>
            <a:fillRef idx="1">
              <a:schemeClr val="accent3">
                <a:hueOff val="3750088"/>
                <a:satOff val="-5627"/>
                <a:lumOff val="-915"/>
                <a:alphaOff val="0"/>
              </a:schemeClr>
            </a:fillRef>
            <a:effectRef idx="0">
              <a:schemeClr val="accent3">
                <a:hueOff val="3750088"/>
                <a:satOff val="-5627"/>
                <a:lumOff val="-915"/>
                <a:alphaOff val="0"/>
              </a:schemeClr>
            </a:effectRef>
            <a:fontRef idx="minor">
              <a:schemeClr val="lt1"/>
            </a:fontRef>
          </p:style>
          <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kern="1200" dirty="0"/>
                <a:t>Baby Boomers are very competitive</a:t>
              </a:r>
            </a:p>
          </p:txBody>
        </p:sp>
        <p:sp>
          <p:nvSpPr>
            <p:cNvPr id="6" name="Freeform: Shape 5">
              <a:extLst>
                <a:ext uri="{FF2B5EF4-FFF2-40B4-BE49-F238E27FC236}">
                  <a16:creationId xmlns:a16="http://schemas.microsoft.com/office/drawing/2014/main" id="{04EE06C0-F473-4D29-952E-329A0B114757}"/>
                </a:ext>
              </a:extLst>
            </p:cNvPr>
            <p:cNvSpPr/>
            <p:nvPr/>
          </p:nvSpPr>
          <p:spPr>
            <a:xfrm>
              <a:off x="457200" y="3890392"/>
              <a:ext cx="8229600" cy="1088437"/>
            </a:xfrm>
            <a:custGeom>
              <a:avLst/>
              <a:gdLst>
                <a:gd name="connsiteX0" fmla="*/ 0 w 8229600"/>
                <a:gd name="connsiteY0" fmla="*/ 0 h 1088437"/>
                <a:gd name="connsiteX1" fmla="*/ 8229600 w 8229600"/>
                <a:gd name="connsiteY1" fmla="*/ 0 h 1088437"/>
                <a:gd name="connsiteX2" fmla="*/ 8229600 w 8229600"/>
                <a:gd name="connsiteY2" fmla="*/ 1088437 h 1088437"/>
                <a:gd name="connsiteX3" fmla="*/ 0 w 8229600"/>
                <a:gd name="connsiteY3" fmla="*/ 1088437 h 1088437"/>
                <a:gd name="connsiteX4" fmla="*/ 0 w 8229600"/>
                <a:gd name="connsiteY4" fmla="*/ 0 h 10884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088437">
                  <a:moveTo>
                    <a:pt x="0" y="0"/>
                  </a:moveTo>
                  <a:lnTo>
                    <a:pt x="8229600" y="0"/>
                  </a:lnTo>
                  <a:lnTo>
                    <a:pt x="8229600" y="1088437"/>
                  </a:lnTo>
                  <a:lnTo>
                    <a:pt x="0" y="1088437"/>
                  </a:lnTo>
                  <a:lnTo>
                    <a:pt x="0" y="0"/>
                  </a:lnTo>
                  <a:close/>
                </a:path>
              </a:pathLst>
            </a:custGeom>
          </p:spPr>
          <p:style>
            <a:lnRef idx="2">
              <a:schemeClr val="lt1">
                <a:hueOff val="0"/>
                <a:satOff val="0"/>
                <a:lumOff val="0"/>
                <a:alphaOff val="0"/>
              </a:schemeClr>
            </a:lnRef>
            <a:fillRef idx="1">
              <a:schemeClr val="accent3">
                <a:hueOff val="7500176"/>
                <a:satOff val="-11253"/>
                <a:lumOff val="-1830"/>
                <a:alphaOff val="0"/>
              </a:schemeClr>
            </a:fillRef>
            <a:effectRef idx="0">
              <a:schemeClr val="accent3">
                <a:hueOff val="7500176"/>
                <a:satOff val="-11253"/>
                <a:lumOff val="-1830"/>
                <a:alphaOff val="0"/>
              </a:schemeClr>
            </a:effectRef>
            <a:fontRef idx="minor">
              <a:schemeClr val="lt1"/>
            </a:fontRef>
          </p:style>
          <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kern="1200" dirty="0"/>
                <a:t>Resourceful and look for different ways to win  </a:t>
              </a:r>
            </a:p>
          </p:txBody>
        </p:sp>
        <p:sp>
          <p:nvSpPr>
            <p:cNvPr id="7" name="Freeform: Shape 6">
              <a:extLst>
                <a:ext uri="{FF2B5EF4-FFF2-40B4-BE49-F238E27FC236}">
                  <a16:creationId xmlns:a16="http://schemas.microsoft.com/office/drawing/2014/main" id="{82F0DB06-0AAF-4958-9783-9BD9F7529FBC}"/>
                </a:ext>
              </a:extLst>
            </p:cNvPr>
            <p:cNvSpPr/>
            <p:nvPr/>
          </p:nvSpPr>
          <p:spPr>
            <a:xfrm>
              <a:off x="1736999" y="5033252"/>
              <a:ext cx="5670000" cy="1088437"/>
            </a:xfrm>
            <a:custGeom>
              <a:avLst/>
              <a:gdLst>
                <a:gd name="connsiteX0" fmla="*/ 0 w 5670000"/>
                <a:gd name="connsiteY0" fmla="*/ 0 h 1088437"/>
                <a:gd name="connsiteX1" fmla="*/ 5670000 w 5670000"/>
                <a:gd name="connsiteY1" fmla="*/ 0 h 1088437"/>
                <a:gd name="connsiteX2" fmla="*/ 5670000 w 5670000"/>
                <a:gd name="connsiteY2" fmla="*/ 1088437 h 1088437"/>
                <a:gd name="connsiteX3" fmla="*/ 0 w 5670000"/>
                <a:gd name="connsiteY3" fmla="*/ 1088437 h 1088437"/>
                <a:gd name="connsiteX4" fmla="*/ 0 w 5670000"/>
                <a:gd name="connsiteY4" fmla="*/ 0 h 10884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70000" h="1088437">
                  <a:moveTo>
                    <a:pt x="0" y="0"/>
                  </a:moveTo>
                  <a:lnTo>
                    <a:pt x="5670000" y="0"/>
                  </a:lnTo>
                  <a:lnTo>
                    <a:pt x="5670000" y="1088437"/>
                  </a:lnTo>
                  <a:lnTo>
                    <a:pt x="0" y="1088437"/>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kern="1200" dirty="0"/>
                <a:t>Favor face-to-face interaction</a:t>
              </a:r>
            </a:p>
          </p:txBody>
        </p:sp>
      </p:gr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877DC269-CFC6-4BF3-A50F-97EC5F4A384B}"/>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C5AC1BE3-91C8-4EA7-A5F5-EF1EFF7FFE73}"/>
              </a:ext>
            </a:extLst>
          </p:cNvPr>
          <p:cNvGrpSpPr/>
          <p:nvPr/>
        </p:nvGrpSpPr>
        <p:grpSpPr>
          <a:xfrm>
            <a:off x="850999" y="1601901"/>
            <a:ext cx="7442001" cy="4522559"/>
            <a:chOff x="850999" y="1601901"/>
            <a:chExt cx="7442001" cy="4522559"/>
          </a:xfrm>
        </p:grpSpPr>
        <p:sp>
          <p:nvSpPr>
            <p:cNvPr id="5" name="Freeform: Shape 4">
              <a:extLst>
                <a:ext uri="{FF2B5EF4-FFF2-40B4-BE49-F238E27FC236}">
                  <a16:creationId xmlns:a16="http://schemas.microsoft.com/office/drawing/2014/main" id="{03CA7029-1E46-4933-9112-6238BA240C39}"/>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David and Patricia had been discussing ways to increase their customer base</a:t>
              </a:r>
            </a:p>
          </p:txBody>
        </p:sp>
        <p:sp>
          <p:nvSpPr>
            <p:cNvPr id="6" name="Rectangle: Rounded Corners 5">
              <a:extLst>
                <a:ext uri="{FF2B5EF4-FFF2-40B4-BE49-F238E27FC236}">
                  <a16:creationId xmlns:a16="http://schemas.microsoft.com/office/drawing/2014/main" id="{B5DF34C0-D204-4A2A-BFAE-8D71B1DBD2F2}"/>
                </a:ext>
              </a:extLst>
            </p:cNvPr>
            <p:cNvSpPr/>
            <p:nvPr/>
          </p:nvSpPr>
          <p:spPr>
            <a:xfrm>
              <a:off x="850999" y="2809281"/>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7" name="Freeform: Shape 6">
              <a:extLst>
                <a:ext uri="{FF2B5EF4-FFF2-40B4-BE49-F238E27FC236}">
                  <a16:creationId xmlns:a16="http://schemas.microsoft.com/office/drawing/2014/main" id="{BFB62375-181C-4F2E-9D1A-D454ECE5F209}"/>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Justin, a young, new employee, was also in the meeting</a:t>
              </a:r>
            </a:p>
          </p:txBody>
        </p:sp>
        <p:sp>
          <p:nvSpPr>
            <p:cNvPr id="8" name="Rectangle: Rounded Corners 7">
              <a:extLst>
                <a:ext uri="{FF2B5EF4-FFF2-40B4-BE49-F238E27FC236}">
                  <a16:creationId xmlns:a16="http://schemas.microsoft.com/office/drawing/2014/main" id="{354AAD6D-F76B-4BB4-A32B-1E3E1FB87242}"/>
                </a:ext>
              </a:extLst>
            </p:cNvPr>
            <p:cNvSpPr/>
            <p:nvPr/>
          </p:nvSpPr>
          <p:spPr>
            <a:xfrm>
              <a:off x="850999" y="3955269"/>
              <a:ext cx="1023203" cy="1023203"/>
            </a:xfrm>
            <a:prstGeom prst="roundRect">
              <a:avLst>
                <a:gd name="adj" fmla="val 16670"/>
              </a:avLst>
            </a:prstGeom>
            <a:solidFill>
              <a:schemeClr val="accent3">
                <a:hueOff val="5625132"/>
                <a:satOff val="-8440"/>
                <a:lumOff val="-1373"/>
              </a:schemeClr>
            </a:solidFill>
          </p:spPr>
          <p:style>
            <a:lnRef idx="2">
              <a:schemeClr val="lt1">
                <a:hueOff val="0"/>
                <a:satOff val="0"/>
                <a:lumOff val="0"/>
                <a:alphaOff val="0"/>
              </a:schemeClr>
            </a:lnRef>
            <a:fillRef idx="1">
              <a:scrgbClr r="0" g="0" b="0"/>
            </a:fillRef>
            <a:effectRef idx="0">
              <a:schemeClr val="accent3">
                <a:hueOff val="5625132"/>
                <a:satOff val="-8440"/>
                <a:lumOff val="-1373"/>
                <a:alphaOff val="0"/>
              </a:schemeClr>
            </a:effectRef>
            <a:fontRef idx="minor">
              <a:schemeClr val="lt1"/>
            </a:fontRef>
          </p:style>
        </p:sp>
        <p:sp>
          <p:nvSpPr>
            <p:cNvPr id="9" name="Freeform: Shape 8">
              <a:extLst>
                <a:ext uri="{FF2B5EF4-FFF2-40B4-BE49-F238E27FC236}">
                  <a16:creationId xmlns:a16="http://schemas.microsoft.com/office/drawing/2014/main" id="{E8FB6764-EE2C-467C-B4B7-22359CAAB154}"/>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Justin said, “What about giving discounts to our regular customers?”</a:t>
              </a:r>
            </a:p>
          </p:txBody>
        </p:sp>
        <p:sp>
          <p:nvSpPr>
            <p:cNvPr id="10" name="Rectangle: Rounded Corners 9">
              <a:extLst>
                <a:ext uri="{FF2B5EF4-FFF2-40B4-BE49-F238E27FC236}">
                  <a16:creationId xmlns:a16="http://schemas.microsoft.com/office/drawing/2014/main" id="{D25CCBA9-DBD8-4C2B-BF25-ADAB0630DFC2}"/>
                </a:ext>
              </a:extLst>
            </p:cNvPr>
            <p:cNvSpPr/>
            <p:nvPr/>
          </p:nvSpPr>
          <p:spPr>
            <a:xfrm>
              <a:off x="850999" y="5101257"/>
              <a:ext cx="1023203" cy="1023203"/>
            </a:xfrm>
            <a:prstGeom prst="roundRect">
              <a:avLst>
                <a:gd name="adj" fmla="val 16670"/>
              </a:avLst>
            </a:prstGeom>
            <a:solidFill>
              <a:schemeClr val="accent3">
                <a:hueOff val="11250264"/>
                <a:satOff val="-16880"/>
                <a:lumOff val="-2745"/>
              </a:schemeClr>
            </a:solidFill>
          </p:spPr>
          <p:style>
            <a:lnRef idx="2">
              <a:schemeClr val="lt1">
                <a:hueOff val="0"/>
                <a:satOff val="0"/>
                <a:lumOff val="0"/>
                <a:alphaOff val="0"/>
              </a:schemeClr>
            </a:lnRef>
            <a:fillRef idx="1">
              <a:scrgbClr r="0" g="0" b="0"/>
            </a:fillRef>
            <a:effectRef idx="0">
              <a:schemeClr val="accent3">
                <a:hueOff val="11250264"/>
                <a:satOff val="-16880"/>
                <a:lumOff val="-2745"/>
                <a:alphaOff val="0"/>
              </a:schemeClr>
            </a:effectRef>
            <a:fontRef idx="minor">
              <a:schemeClr val="lt1"/>
            </a:fontRef>
          </p:style>
        </p:sp>
        <p:sp>
          <p:nvSpPr>
            <p:cNvPr id="11" name="Freeform: Shape 10">
              <a:extLst>
                <a:ext uri="{FF2B5EF4-FFF2-40B4-BE49-F238E27FC236}">
                  <a16:creationId xmlns:a16="http://schemas.microsoft.com/office/drawing/2014/main" id="{478650D3-21B7-45EE-975A-30C058482D81}"/>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While they never used that idea, it broke the ice, and Justin felt more </a:t>
              </a:r>
            </a:p>
          </p:txBody>
        </p:sp>
      </p:grpSp>
    </p:spTree>
    <p:extLst>
      <p:ext uri="{BB962C8B-B14F-4D97-AF65-F5344CB8AC3E}">
        <p14:creationId xmlns:p14="http://schemas.microsoft.com/office/powerpoint/2010/main" val="26528287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graphicFrame>
        <p:nvGraphicFramePr>
          <p:cNvPr id="33" name="Diagram 32"/>
          <p:cNvGraphicFramePr/>
          <p:nvPr>
            <p:extLst/>
          </p:nvPr>
        </p:nvGraphicFramePr>
        <p:xfrm>
          <a:off x="228600" y="1115616"/>
          <a:ext cx="8686800" cy="52089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538733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a:t>Module Four: Review Questions</a:t>
            </a:r>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In which time period was the Baby Boomer generation born?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Between 1980 and 1990</a:t>
            </a:r>
          </a:p>
          <a:p>
            <a:pPr marL="684213" lvl="0">
              <a:lnSpc>
                <a:spcPct val="115000"/>
              </a:lnSpc>
              <a:spcBef>
                <a:spcPts val="0"/>
              </a:spcBef>
              <a:spcAft>
                <a:spcPts val="0"/>
              </a:spcAft>
              <a:buFont typeface="+mj-lt"/>
              <a:buAutoNum type="alphaLcParenR"/>
            </a:pPr>
            <a:r>
              <a:rPr lang="en-US" dirty="0">
                <a:ea typeface="Times New Roman"/>
                <a:cs typeface="Times New Roman"/>
              </a:rPr>
              <a:t>Between 1946 and 1964</a:t>
            </a:r>
          </a:p>
          <a:p>
            <a:pPr marL="684213" lvl="0">
              <a:lnSpc>
                <a:spcPct val="115000"/>
              </a:lnSpc>
              <a:spcBef>
                <a:spcPts val="0"/>
              </a:spcBef>
              <a:spcAft>
                <a:spcPts val="0"/>
              </a:spcAft>
              <a:buFont typeface="+mj-lt"/>
              <a:buAutoNum type="alphaLcParenR"/>
            </a:pPr>
            <a:r>
              <a:rPr lang="en-US" dirty="0">
                <a:ea typeface="Calibri"/>
                <a:cs typeface="Calibri"/>
              </a:rPr>
              <a:t>Between 1964 and 1980</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Times New Roman"/>
                <a:cs typeface="Times New Roman"/>
              </a:rPr>
              <a:t>Between 1918 and 1946</a:t>
            </a:r>
          </a:p>
          <a:p>
            <a:pPr marL="341313" lvl="0" indent="-341313">
              <a:lnSpc>
                <a:spcPct val="115000"/>
              </a:lnSpc>
              <a:spcBef>
                <a:spcPts val="0"/>
              </a:spcBef>
              <a:spcAft>
                <a:spcPts val="1000"/>
              </a:spcAft>
              <a:buFont typeface="+mj-lt"/>
              <a:buAutoNum type="arabicParenR" startAt="2"/>
            </a:pPr>
            <a:r>
              <a:rPr lang="en-US" dirty="0">
                <a:ea typeface="Times New Roman"/>
                <a:cs typeface="Times New Roman"/>
              </a:rPr>
              <a:t>From where is the term “baby boomer” derived?</a:t>
            </a:r>
          </a:p>
          <a:p>
            <a:pPr marL="684213" lvl="0">
              <a:lnSpc>
                <a:spcPct val="115000"/>
              </a:lnSpc>
              <a:spcBef>
                <a:spcPts val="0"/>
              </a:spcBef>
              <a:spcAft>
                <a:spcPts val="0"/>
              </a:spcAft>
              <a:buFont typeface="+mj-lt"/>
              <a:buAutoNum type="alphaLcParenR"/>
            </a:pPr>
            <a:r>
              <a:rPr lang="en-US" dirty="0">
                <a:ea typeface="Times New Roman"/>
                <a:cs typeface="Times New Roman"/>
              </a:rPr>
              <a:t>It refers back to the nickname for Air Force pilots during World War II</a:t>
            </a:r>
          </a:p>
          <a:p>
            <a:pPr marL="684213" lvl="0">
              <a:lnSpc>
                <a:spcPct val="115000"/>
              </a:lnSpc>
              <a:spcBef>
                <a:spcPts val="0"/>
              </a:spcBef>
              <a:spcAft>
                <a:spcPts val="0"/>
              </a:spcAft>
              <a:buFont typeface="+mj-lt"/>
              <a:buAutoNum type="alphaLcParenR"/>
            </a:pPr>
            <a:r>
              <a:rPr lang="en-US" dirty="0">
                <a:ea typeface="Times New Roman"/>
                <a:cs typeface="Times New Roman"/>
              </a:rPr>
              <a:t>It refers to the boom in childbirths, after the government passed the GI Bill of Rights</a:t>
            </a:r>
          </a:p>
          <a:p>
            <a:pPr marL="684213" lvl="0">
              <a:lnSpc>
                <a:spcPct val="115000"/>
              </a:lnSpc>
              <a:spcBef>
                <a:spcPts val="0"/>
              </a:spcBef>
              <a:spcAft>
                <a:spcPts val="0"/>
              </a:spcAft>
              <a:buFont typeface="+mj-lt"/>
              <a:buAutoNum type="alphaLcParenR"/>
            </a:pPr>
            <a:r>
              <a:rPr lang="en-US" dirty="0">
                <a:ea typeface="Times New Roman"/>
                <a:cs typeface="Times New Roman"/>
              </a:rPr>
              <a:t>It refers to the boom in the economy, after the government passed the GI Bill of Rights</a:t>
            </a:r>
          </a:p>
          <a:p>
            <a:pPr marL="684213" lvl="0">
              <a:lnSpc>
                <a:spcPct val="115000"/>
              </a:lnSpc>
              <a:spcBef>
                <a:spcPts val="0"/>
              </a:spcBef>
              <a:spcAft>
                <a:spcPts val="1200"/>
              </a:spcAft>
              <a:buFont typeface="+mj-lt"/>
              <a:buAutoNum type="alphaLcParenR"/>
            </a:pPr>
            <a:r>
              <a:rPr lang="en-US" dirty="0">
                <a:ea typeface="Times New Roman"/>
                <a:cs typeface="Times New Roman"/>
              </a:rPr>
              <a:t>It refers </a:t>
            </a:r>
            <a:r>
              <a:rPr lang="en-US" dirty="0">
                <a:solidFill>
                  <a:srgbClr val="000000"/>
                </a:solidFill>
                <a:ea typeface="Times New Roman"/>
                <a:cs typeface="Times New Roman"/>
              </a:rPr>
              <a:t>back to the nickname for the Marines during World War I</a:t>
            </a:r>
          </a:p>
        </p:txBody>
      </p:sp>
    </p:spTree>
    <p:extLst>
      <p:ext uri="{BB962C8B-B14F-4D97-AF65-F5344CB8AC3E}">
        <p14:creationId xmlns:p14="http://schemas.microsoft.com/office/powerpoint/2010/main" val="129826461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a:t>Module Four: Review Questions</a:t>
            </a:r>
          </a:p>
        </p:txBody>
      </p:sp>
      <p:sp>
        <p:nvSpPr>
          <p:cNvPr id="22531" name="Content Placeholder 2"/>
          <p:cNvSpPr>
            <a:spLocks noGrp="1"/>
          </p:cNvSpPr>
          <p:nvPr>
            <p:ph idx="1"/>
          </p:nvPr>
        </p:nvSpPr>
        <p:spPr>
          <a:xfrm>
            <a:off x="457200" y="1600200"/>
            <a:ext cx="8229600" cy="4953000"/>
          </a:xfrm>
        </p:spPr>
        <p:txBody>
          <a:bodyPr>
            <a:normAutofit fontScale="55000" lnSpcReduction="20000"/>
          </a:bodyPr>
          <a:lstStyle/>
          <a:p>
            <a:pPr marL="341313" lvl="0" indent="-341313">
              <a:lnSpc>
                <a:spcPct val="115000"/>
              </a:lnSpc>
              <a:spcBef>
                <a:spcPts val="0"/>
              </a:spcBef>
              <a:spcAft>
                <a:spcPts val="1000"/>
              </a:spcAft>
              <a:buFont typeface="+mj-lt"/>
              <a:buAutoNum type="arabicParenR" startAt="3"/>
            </a:pPr>
            <a:r>
              <a:rPr lang="en-US" dirty="0">
                <a:ea typeface="Times New Roman"/>
                <a:cs typeface="Times New Roman"/>
              </a:rPr>
              <a:t>What is a true statement about the background of the Baby Boomer generation?</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The military influenced their way of life since war was a great part of their </a:t>
            </a:r>
            <a:r>
              <a:rPr lang="en-US" dirty="0">
                <a:ea typeface="Calibri"/>
                <a:cs typeface="Calibri"/>
              </a:rPr>
              <a:t>cultural event and many served during this era</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Calibri"/>
                <a:cs typeface="Calibri"/>
              </a:rPr>
              <a:t>The Baby Boomer generation represents a departure from the traditional movement towards changes in society, beliefs, and attitudes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The Baby Boomer generation grew up in densely populated big cities </a:t>
            </a:r>
            <a:r>
              <a:rPr lang="en-US" dirty="0">
                <a:ea typeface="Calibri"/>
                <a:cs typeface="Calibri"/>
              </a:rPr>
              <a:t>and experienced a similar experience in education and upbringing</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Times New Roman"/>
                <a:cs typeface="Times New Roman"/>
              </a:rPr>
              <a:t>Due to mothers going into the workforce, the internet was a big component of the Baby Boomer’s upbringing</a:t>
            </a:r>
          </a:p>
          <a:p>
            <a:pPr marL="341313" lvl="0" indent="-341313">
              <a:lnSpc>
                <a:spcPct val="115000"/>
              </a:lnSpc>
              <a:spcBef>
                <a:spcPts val="0"/>
              </a:spcBef>
              <a:spcAft>
                <a:spcPts val="1000"/>
              </a:spcAft>
              <a:buFont typeface="+mj-lt"/>
              <a:buAutoNum type="arabicParenR" startAt="4"/>
            </a:pPr>
            <a:r>
              <a:rPr lang="en-US" dirty="0">
                <a:ea typeface="Times New Roman"/>
                <a:cs typeface="Times New Roman"/>
              </a:rPr>
              <a:t>What social changes did the Baby Boomer generation see take place?</a:t>
            </a:r>
          </a:p>
          <a:p>
            <a:pPr marL="684213" lvl="0">
              <a:lnSpc>
                <a:spcPct val="115000"/>
              </a:lnSpc>
              <a:spcBef>
                <a:spcPts val="0"/>
              </a:spcBef>
              <a:spcAft>
                <a:spcPts val="0"/>
              </a:spcAft>
              <a:buFont typeface="+mj-lt"/>
              <a:buAutoNum type="alphaLcParenR"/>
            </a:pPr>
            <a:r>
              <a:rPr lang="en-US" dirty="0">
                <a:ea typeface="Times New Roman"/>
                <a:cs typeface="Times New Roman"/>
              </a:rPr>
              <a:t>The Great Depression</a:t>
            </a:r>
          </a:p>
          <a:p>
            <a:pPr marL="684213" lvl="0">
              <a:lnSpc>
                <a:spcPct val="115000"/>
              </a:lnSpc>
              <a:spcBef>
                <a:spcPts val="0"/>
              </a:spcBef>
              <a:spcAft>
                <a:spcPts val="0"/>
              </a:spcAft>
              <a:buFont typeface="+mj-lt"/>
              <a:buAutoNum type="alphaLcParenR"/>
            </a:pPr>
            <a:r>
              <a:rPr lang="en-US" dirty="0">
                <a:ea typeface="Calibri"/>
                <a:cs typeface="Calibri"/>
              </a:rPr>
              <a:t>The evolution of technology</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Calibri"/>
                <a:cs typeface="Calibri"/>
              </a:rPr>
              <a:t>The Civil Rights movement</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Times New Roman"/>
                <a:cs typeface="Times New Roman"/>
              </a:rPr>
              <a:t>The aftermath of World War I</a:t>
            </a:r>
          </a:p>
          <a:p>
            <a:endParaRPr lang="en-US" dirty="0"/>
          </a:p>
        </p:txBody>
      </p:sp>
    </p:spTree>
    <p:extLst>
      <p:ext uri="{BB962C8B-B14F-4D97-AF65-F5344CB8AC3E}">
        <p14:creationId xmlns:p14="http://schemas.microsoft.com/office/powerpoint/2010/main" val="406472314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a:t>Module Four: Review Questions</a:t>
            </a:r>
          </a:p>
        </p:txBody>
      </p:sp>
      <p:sp>
        <p:nvSpPr>
          <p:cNvPr id="22531" name="Content Placeholder 2"/>
          <p:cNvSpPr>
            <a:spLocks noGrp="1"/>
          </p:cNvSpPr>
          <p:nvPr>
            <p:ph idx="1"/>
          </p:nvPr>
        </p:nvSpPr>
        <p:spPr>
          <a:xfrm>
            <a:off x="457200" y="1600200"/>
            <a:ext cx="8229600" cy="4953000"/>
          </a:xfrm>
        </p:spPr>
        <p:txBody>
          <a:bodyPr>
            <a:normAutofit fontScale="55000" lnSpcReduction="20000"/>
          </a:bodyPr>
          <a:lstStyle/>
          <a:p>
            <a:pPr marL="341313" lvl="0" indent="-341313">
              <a:lnSpc>
                <a:spcPct val="115000"/>
              </a:lnSpc>
              <a:spcBef>
                <a:spcPts val="0"/>
              </a:spcBef>
              <a:spcAft>
                <a:spcPts val="1000"/>
              </a:spcAft>
              <a:buFont typeface="+mj-lt"/>
              <a:buAutoNum type="arabicParenR" startAt="5"/>
            </a:pPr>
            <a:r>
              <a:rPr lang="en-US" dirty="0">
                <a:ea typeface="Times New Roman"/>
                <a:cs typeface="Times New Roman"/>
              </a:rPr>
              <a:t>How do Baby Boomers typically define themselves?</a:t>
            </a:r>
          </a:p>
          <a:p>
            <a:pPr marL="684213" lvl="0">
              <a:lnSpc>
                <a:spcPct val="115000"/>
              </a:lnSpc>
              <a:spcBef>
                <a:spcPts val="0"/>
              </a:spcBef>
              <a:spcAft>
                <a:spcPts val="0"/>
              </a:spcAft>
              <a:buFont typeface="+mj-lt"/>
              <a:buAutoNum type="alphaLcParenR"/>
            </a:pPr>
            <a:r>
              <a:rPr lang="en-US" dirty="0">
                <a:ea typeface="Times New Roman"/>
                <a:cs typeface="Times New Roman"/>
              </a:rPr>
              <a:t>By their family and their stability</a:t>
            </a:r>
          </a:p>
          <a:p>
            <a:pPr marL="684213" lvl="0">
              <a:lnSpc>
                <a:spcPct val="115000"/>
              </a:lnSpc>
              <a:spcBef>
                <a:spcPts val="0"/>
              </a:spcBef>
              <a:spcAft>
                <a:spcPts val="0"/>
              </a:spcAft>
              <a:buFont typeface="+mj-lt"/>
              <a:buAutoNum type="alphaLcParenR"/>
            </a:pPr>
            <a:r>
              <a:rPr lang="en-US" dirty="0">
                <a:ea typeface="Times New Roman"/>
                <a:cs typeface="Times New Roman"/>
              </a:rPr>
              <a:t>By their careers and professions</a:t>
            </a:r>
          </a:p>
          <a:p>
            <a:pPr marL="684213" lvl="0">
              <a:lnSpc>
                <a:spcPct val="115000"/>
              </a:lnSpc>
              <a:spcBef>
                <a:spcPts val="0"/>
              </a:spcBef>
              <a:spcAft>
                <a:spcPts val="0"/>
              </a:spcAft>
              <a:buFont typeface="+mj-lt"/>
              <a:buAutoNum type="alphaLcParenR"/>
            </a:pPr>
            <a:r>
              <a:rPr lang="en-US" dirty="0">
                <a:ea typeface="Times New Roman"/>
                <a:cs typeface="Times New Roman"/>
              </a:rPr>
              <a:t>As a part of the group, as they do not typically see themselves individualistically</a:t>
            </a:r>
          </a:p>
          <a:p>
            <a:pPr marL="684213" lvl="0">
              <a:lnSpc>
                <a:spcPct val="115000"/>
              </a:lnSpc>
              <a:spcBef>
                <a:spcPts val="0"/>
              </a:spcBef>
              <a:spcAft>
                <a:spcPts val="1200"/>
              </a:spcAft>
              <a:buFont typeface="+mj-lt"/>
              <a:buAutoNum type="alphaLcParenR"/>
            </a:pPr>
            <a:r>
              <a:rPr lang="en-US" dirty="0">
                <a:ea typeface="Times New Roman"/>
                <a:cs typeface="Times New Roman"/>
              </a:rPr>
              <a:t>Resistance to conflict and deference to authority</a:t>
            </a:r>
          </a:p>
          <a:p>
            <a:pPr marL="0" marR="0">
              <a:lnSpc>
                <a:spcPct val="115000"/>
              </a:lnSpc>
              <a:spcBef>
                <a:spcPts val="0"/>
              </a:spcBef>
              <a:spcAft>
                <a:spcPts val="0"/>
              </a:spcAft>
            </a:pPr>
            <a:r>
              <a:rPr lang="en-US" dirty="0">
                <a:ea typeface="Times New Roman"/>
                <a:cs typeface="Times New Roman"/>
              </a:rPr>
              <a:t> </a:t>
            </a:r>
          </a:p>
          <a:p>
            <a:pPr marL="341313" lvl="0" indent="-341313">
              <a:lnSpc>
                <a:spcPct val="115000"/>
              </a:lnSpc>
              <a:spcBef>
                <a:spcPts val="0"/>
              </a:spcBef>
              <a:spcAft>
                <a:spcPts val="1000"/>
              </a:spcAft>
              <a:buFont typeface="+mj-lt"/>
              <a:buAutoNum type="arabicParenR" startAt="6"/>
            </a:pPr>
            <a:r>
              <a:rPr lang="en-US" dirty="0">
                <a:ea typeface="Times New Roman"/>
                <a:cs typeface="Times New Roman"/>
              </a:rPr>
              <a:t>Which statement is not true of the Baby Boomer’s characteristics at work?</a:t>
            </a:r>
          </a:p>
          <a:p>
            <a:pPr marL="684213" lvl="0">
              <a:lnSpc>
                <a:spcPct val="115000"/>
              </a:lnSpc>
              <a:spcBef>
                <a:spcPts val="0"/>
              </a:spcBef>
              <a:spcAft>
                <a:spcPts val="0"/>
              </a:spcAft>
              <a:buFont typeface="+mj-lt"/>
              <a:buAutoNum type="alphaLcParenR"/>
            </a:pPr>
            <a:r>
              <a:rPr lang="en-US" dirty="0">
                <a:ea typeface="Calibri"/>
                <a:cs typeface="Calibri"/>
              </a:rPr>
              <a:t>Baby Boomers are willing to confront others and they will challenge the status quo</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Baby Boomers tend to change jobs more frequently than other generations</a:t>
            </a:r>
          </a:p>
          <a:p>
            <a:pPr marL="684213" lvl="0">
              <a:lnSpc>
                <a:spcPct val="115000"/>
              </a:lnSpc>
              <a:spcBef>
                <a:spcPts val="0"/>
              </a:spcBef>
              <a:spcAft>
                <a:spcPts val="0"/>
              </a:spcAft>
              <a:buFont typeface="+mj-lt"/>
              <a:buAutoNum type="alphaLcParenR"/>
            </a:pPr>
            <a:r>
              <a:rPr lang="en-US" dirty="0">
                <a:ea typeface="Times New Roman"/>
                <a:cs typeface="Times New Roman"/>
              </a:rPr>
              <a:t>Baby Boomers </a:t>
            </a:r>
            <a:r>
              <a:rPr lang="en-US" dirty="0">
                <a:ea typeface="Calibri"/>
                <a:cs typeface="Calibri"/>
              </a:rPr>
              <a:t>are disciplined and they mirror some of their parents’ work ethics</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Calibri"/>
                <a:cs typeface="Calibri"/>
              </a:rPr>
              <a:t>Baby Boomers support change and will advocate for it if they see it being a benefit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80401684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a:t>Module Four: Review Questions</a:t>
            </a:r>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marL="341313" lvl="0" indent="-341313">
              <a:lnSpc>
                <a:spcPct val="115000"/>
              </a:lnSpc>
              <a:spcBef>
                <a:spcPts val="0"/>
              </a:spcBef>
              <a:spcAft>
                <a:spcPts val="1000"/>
              </a:spcAft>
              <a:buFont typeface="+mj-lt"/>
              <a:buAutoNum type="arabicParenR" startAt="7"/>
            </a:pPr>
            <a:r>
              <a:rPr lang="en-US" dirty="0">
                <a:ea typeface="Times New Roman"/>
                <a:cs typeface="Times New Roman"/>
              </a:rPr>
              <a:t>Why may it be more difficult for non-Baby Boomers to affect an organization?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Because Baby Boomers are </a:t>
            </a:r>
            <a:r>
              <a:rPr lang="en-US" dirty="0">
                <a:solidFill>
                  <a:srgbClr val="000000"/>
                </a:solidFill>
                <a:ea typeface="Calibri"/>
                <a:cs typeface="Calibri"/>
              </a:rPr>
              <a:t>exposed to more financial resources than the past generation</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Because other generations are more likely to change jobs too frequently</a:t>
            </a:r>
          </a:p>
          <a:p>
            <a:pPr marL="684213" lvl="0">
              <a:lnSpc>
                <a:spcPct val="115000"/>
              </a:lnSpc>
              <a:spcBef>
                <a:spcPts val="0"/>
              </a:spcBef>
              <a:spcAft>
                <a:spcPts val="0"/>
              </a:spcAft>
              <a:buFont typeface="+mj-lt"/>
              <a:buAutoNum type="alphaLcParenR"/>
            </a:pPr>
            <a:r>
              <a:rPr lang="en-US" dirty="0">
                <a:ea typeface="Times New Roman"/>
                <a:cs typeface="Times New Roman"/>
              </a:rPr>
              <a:t>Because other generations are not typically as independent or confident</a:t>
            </a:r>
          </a:p>
          <a:p>
            <a:pPr marL="684213" lvl="0">
              <a:lnSpc>
                <a:spcPct val="115000"/>
              </a:lnSpc>
              <a:spcBef>
                <a:spcPts val="0"/>
              </a:spcBef>
              <a:spcAft>
                <a:spcPts val="1200"/>
              </a:spcAft>
              <a:buFont typeface="+mj-lt"/>
              <a:buAutoNum type="alphaLcParenR"/>
            </a:pPr>
            <a:r>
              <a:rPr lang="en-US" dirty="0">
                <a:ea typeface="Times New Roman"/>
                <a:cs typeface="Times New Roman"/>
              </a:rPr>
              <a:t>Because Baby Boomers </a:t>
            </a:r>
            <a:r>
              <a:rPr lang="en-US" dirty="0">
                <a:ea typeface="Calibri"/>
                <a:cs typeface="Calibri"/>
              </a:rPr>
              <a:t>make up most of the working population</a:t>
            </a:r>
            <a:endParaRPr lang="en-US" dirty="0">
              <a:ea typeface="Times New Roman"/>
              <a:cs typeface="Times New Roman"/>
            </a:endParaRPr>
          </a:p>
          <a:p>
            <a:pPr marL="341313" lvl="0" indent="-341313">
              <a:lnSpc>
                <a:spcPct val="115000"/>
              </a:lnSpc>
              <a:spcBef>
                <a:spcPts val="0"/>
              </a:spcBef>
              <a:spcAft>
                <a:spcPts val="1000"/>
              </a:spcAft>
              <a:buFont typeface="+mj-lt"/>
              <a:buAutoNum type="arabicParenR" startAt="8"/>
            </a:pPr>
            <a:r>
              <a:rPr lang="en-US" dirty="0">
                <a:ea typeface="Times New Roman"/>
                <a:cs typeface="Times New Roman"/>
              </a:rPr>
              <a:t>What adjective describes the Baby Boomer’s typical work style?</a:t>
            </a:r>
          </a:p>
          <a:p>
            <a:pPr marL="684213" lvl="0">
              <a:lnSpc>
                <a:spcPct val="115000"/>
              </a:lnSpc>
              <a:spcBef>
                <a:spcPts val="0"/>
              </a:spcBef>
              <a:spcAft>
                <a:spcPts val="0"/>
              </a:spcAft>
              <a:buFont typeface="+mj-lt"/>
              <a:buAutoNum type="alphaLcParenR"/>
            </a:pPr>
            <a:r>
              <a:rPr lang="en-US" dirty="0">
                <a:ea typeface="Times New Roman"/>
                <a:cs typeface="Times New Roman"/>
              </a:rPr>
              <a:t>Family-centric</a:t>
            </a:r>
          </a:p>
          <a:p>
            <a:pPr marL="684213" lvl="0">
              <a:lnSpc>
                <a:spcPct val="115000"/>
              </a:lnSpc>
              <a:spcBef>
                <a:spcPts val="0"/>
              </a:spcBef>
              <a:spcAft>
                <a:spcPts val="0"/>
              </a:spcAft>
              <a:buFont typeface="+mj-lt"/>
              <a:buAutoNum type="alphaLcParenR"/>
            </a:pPr>
            <a:r>
              <a:rPr lang="en-US" dirty="0">
                <a:ea typeface="Times New Roman"/>
                <a:cs typeface="Times New Roman"/>
              </a:rPr>
              <a:t>Retirement-focused</a:t>
            </a:r>
          </a:p>
          <a:p>
            <a:pPr marL="684213" lvl="0">
              <a:lnSpc>
                <a:spcPct val="115000"/>
              </a:lnSpc>
              <a:spcBef>
                <a:spcPts val="0"/>
              </a:spcBef>
              <a:spcAft>
                <a:spcPts val="0"/>
              </a:spcAft>
              <a:buFont typeface="+mj-lt"/>
              <a:buAutoNum type="alphaLcParenR"/>
            </a:pPr>
            <a:r>
              <a:rPr lang="en-US" dirty="0">
                <a:ea typeface="Times New Roman"/>
                <a:cs typeface="Times New Roman"/>
              </a:rPr>
              <a:t>Work-centric</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Traditional</a:t>
            </a:r>
          </a:p>
          <a:p>
            <a:endParaRPr lang="en-US" dirty="0"/>
          </a:p>
        </p:txBody>
      </p:sp>
    </p:spTree>
    <p:extLst>
      <p:ext uri="{BB962C8B-B14F-4D97-AF65-F5344CB8AC3E}">
        <p14:creationId xmlns:p14="http://schemas.microsoft.com/office/powerpoint/2010/main" val="145450568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1313" lvl="0" indent="-341313">
              <a:lnSpc>
                <a:spcPct val="115000"/>
              </a:lnSpc>
              <a:spcBef>
                <a:spcPts val="0"/>
              </a:spcBef>
              <a:spcAft>
                <a:spcPts val="1000"/>
              </a:spcAft>
              <a:buFont typeface="+mj-lt"/>
              <a:buAutoNum type="arabicParenR" startAt="9"/>
            </a:pPr>
            <a:r>
              <a:rPr lang="en-US" dirty="0">
                <a:ea typeface="Times New Roman"/>
                <a:cs typeface="Times New Roman"/>
              </a:rPr>
              <a:t>Which statement is not true of a Baby Boomer’s work style?</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They are </a:t>
            </a:r>
            <a:r>
              <a:rPr lang="en-US" dirty="0">
                <a:solidFill>
                  <a:srgbClr val="000000"/>
                </a:solidFill>
                <a:ea typeface="Calibri"/>
                <a:cs typeface="Calibri"/>
              </a:rPr>
              <a:t>resourceful and look for different ways to win</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They </a:t>
            </a:r>
            <a:r>
              <a:rPr lang="en-US" dirty="0">
                <a:solidFill>
                  <a:srgbClr val="000000"/>
                </a:solidFill>
                <a:ea typeface="Calibri"/>
                <a:cs typeface="Calibri"/>
              </a:rPr>
              <a:t>career focused and enjoy achieving at work.</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They </a:t>
            </a:r>
            <a:r>
              <a:rPr lang="en-US" dirty="0">
                <a:solidFill>
                  <a:srgbClr val="000000"/>
                </a:solidFill>
                <a:ea typeface="Calibri"/>
                <a:cs typeface="Calibri"/>
              </a:rPr>
              <a:t>like doing complicated work that makes a </a:t>
            </a:r>
            <a:r>
              <a:rPr lang="en-US" dirty="0">
                <a:ea typeface="Calibri"/>
                <a:cs typeface="Calibri"/>
              </a:rPr>
              <a:t>difference</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Times New Roman"/>
                <a:cs typeface="Times New Roman"/>
              </a:rPr>
              <a:t>They </a:t>
            </a:r>
            <a:r>
              <a:rPr lang="en-US" dirty="0">
                <a:ea typeface="Calibri"/>
                <a:cs typeface="Calibri"/>
              </a:rPr>
              <a:t>find it easy to work in a flexible environment</a:t>
            </a:r>
            <a:endParaRPr lang="en-US" dirty="0">
              <a:ea typeface="Times New Roman"/>
              <a:cs typeface="Times New Roman"/>
            </a:endParaRPr>
          </a:p>
          <a:p>
            <a:pPr marL="341313" lvl="0" indent="-341313">
              <a:lnSpc>
                <a:spcPct val="115000"/>
              </a:lnSpc>
              <a:spcBef>
                <a:spcPts val="0"/>
              </a:spcBef>
              <a:spcAft>
                <a:spcPts val="1000"/>
              </a:spcAft>
              <a:buFont typeface="+mj-lt"/>
              <a:buAutoNum type="arabicParenR" startAt="10"/>
            </a:pPr>
            <a:r>
              <a:rPr lang="en-US" dirty="0">
                <a:ea typeface="Times New Roman"/>
                <a:cs typeface="Times New Roman"/>
              </a:rPr>
              <a:t>Which interaction do Baby Boomers typically prefer?</a:t>
            </a:r>
          </a:p>
          <a:p>
            <a:pPr marL="684213" lvl="0">
              <a:lnSpc>
                <a:spcPct val="115000"/>
              </a:lnSpc>
              <a:spcBef>
                <a:spcPts val="0"/>
              </a:spcBef>
              <a:spcAft>
                <a:spcPts val="0"/>
              </a:spcAft>
              <a:buFont typeface="+mj-lt"/>
              <a:buAutoNum type="alphaLcParenR"/>
            </a:pPr>
            <a:r>
              <a:rPr lang="en-US" dirty="0">
                <a:ea typeface="Times New Roman"/>
                <a:cs typeface="Times New Roman"/>
              </a:rPr>
              <a:t>Face-to-Face</a:t>
            </a:r>
          </a:p>
          <a:p>
            <a:pPr marL="684213" lvl="0">
              <a:lnSpc>
                <a:spcPct val="115000"/>
              </a:lnSpc>
              <a:spcBef>
                <a:spcPts val="0"/>
              </a:spcBef>
              <a:spcAft>
                <a:spcPts val="0"/>
              </a:spcAft>
              <a:buFont typeface="+mj-lt"/>
              <a:buAutoNum type="alphaLcParenR"/>
            </a:pPr>
            <a:r>
              <a:rPr lang="en-US" dirty="0">
                <a:ea typeface="Times New Roman"/>
                <a:cs typeface="Times New Roman"/>
              </a:rPr>
              <a:t>Telephone </a:t>
            </a:r>
            <a:r>
              <a:rPr lang="en-US" dirty="0">
                <a:solidFill>
                  <a:srgbClr val="000000"/>
                </a:solidFill>
                <a:ea typeface="Times New Roman"/>
                <a:cs typeface="Times New Roman"/>
              </a:rPr>
              <a:t>conversation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Email</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Text</a:t>
            </a:r>
          </a:p>
        </p:txBody>
      </p:sp>
    </p:spTree>
    <p:extLst>
      <p:ext uri="{BB962C8B-B14F-4D97-AF65-F5344CB8AC3E}">
        <p14:creationId xmlns:p14="http://schemas.microsoft.com/office/powerpoint/2010/main" val="276082889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a:t>Module Four: Review Questions</a:t>
            </a:r>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In which time period was the Baby Boomer generation born?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Between 1980 and 1990</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Between 1946 and 1964</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Between 1964 and 1980</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222222"/>
                </a:solidFill>
                <a:ea typeface="Times New Roman"/>
                <a:cs typeface="Times New Roman"/>
              </a:rPr>
              <a:t>Between 1918 and 1946</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2"/>
            </a:pPr>
            <a:r>
              <a:rPr lang="en-US" dirty="0">
                <a:ea typeface="Times New Roman"/>
                <a:cs typeface="Times New Roman"/>
              </a:rPr>
              <a:t>From where is the term “baby boomer” derived?</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It refers back to the nickname for Air Force pilots during World War II</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It refers to the boom in childbirths, after the government passed the GI Bill of Rights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It refers to the boom in the economy, after the government passed the GI Bill of Rights</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It refers back to the nickname for the Marines during World War I</a:t>
            </a:r>
          </a:p>
        </p:txBody>
      </p:sp>
    </p:spTree>
    <p:extLst>
      <p:ext uri="{BB962C8B-B14F-4D97-AF65-F5344CB8AC3E}">
        <p14:creationId xmlns:p14="http://schemas.microsoft.com/office/powerpoint/2010/main" val="302104681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a:t>Module Four: Review Questions</a:t>
            </a:r>
          </a:p>
        </p:txBody>
      </p:sp>
      <p:sp>
        <p:nvSpPr>
          <p:cNvPr id="22531" name="Content Placeholder 2"/>
          <p:cNvSpPr>
            <a:spLocks noGrp="1"/>
          </p:cNvSpPr>
          <p:nvPr>
            <p:ph idx="1"/>
          </p:nvPr>
        </p:nvSpPr>
        <p:spPr>
          <a:xfrm>
            <a:off x="457200" y="1600200"/>
            <a:ext cx="8229600" cy="4953000"/>
          </a:xfrm>
        </p:spPr>
        <p:txBody>
          <a:bodyPr>
            <a:normAutofit fontScale="55000" lnSpcReduction="20000"/>
          </a:bodyPr>
          <a:lstStyle/>
          <a:p>
            <a:pPr marL="341313" lvl="0" indent="-341313">
              <a:lnSpc>
                <a:spcPct val="115000"/>
              </a:lnSpc>
              <a:spcBef>
                <a:spcPts val="0"/>
              </a:spcBef>
              <a:spcAft>
                <a:spcPts val="1000"/>
              </a:spcAft>
              <a:buFont typeface="+mj-lt"/>
              <a:buAutoNum type="arabicParenR" startAt="3"/>
            </a:pPr>
            <a:r>
              <a:rPr lang="en-US" dirty="0">
                <a:ea typeface="Times New Roman"/>
                <a:cs typeface="Times New Roman"/>
              </a:rPr>
              <a:t>What is a true statement about the background of the Baby Boomer generation?</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The military influenced their way of life since war was a great part of their cultural event and many served during this era</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Calibri"/>
                <a:cs typeface="Calibri"/>
              </a:rPr>
              <a:t>The Baby Boomer generation represents a departure from the traditional movement towards changes in society, beliefs, and attitudes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 Baby Boomer generation grew up in densely populated big cities </a:t>
            </a:r>
            <a:r>
              <a:rPr lang="en-US" dirty="0">
                <a:solidFill>
                  <a:srgbClr val="000000"/>
                </a:solidFill>
                <a:ea typeface="Calibri"/>
                <a:cs typeface="Calibri"/>
              </a:rPr>
              <a:t>and experienced a similar experience in education and upbringing</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Due to mothers going into the workforce, the internet was a big component of the Baby Boomer’s upbringing</a:t>
            </a:r>
          </a:p>
          <a:p>
            <a:pPr marL="341313" lvl="0" indent="-341313">
              <a:lnSpc>
                <a:spcPct val="115000"/>
              </a:lnSpc>
              <a:spcBef>
                <a:spcPts val="0"/>
              </a:spcBef>
              <a:spcAft>
                <a:spcPts val="1000"/>
              </a:spcAft>
              <a:buFont typeface="+mj-lt"/>
              <a:buAutoNum type="arabicParenR" startAt="4"/>
            </a:pPr>
            <a:r>
              <a:rPr lang="en-US" dirty="0">
                <a:ea typeface="Times New Roman"/>
                <a:cs typeface="Times New Roman"/>
              </a:rPr>
              <a:t>What social changes did the Baby Boomer generation see take place?</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 Great Depression</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The evolution of technology</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Calibri"/>
                <a:cs typeface="Calibri"/>
              </a:rPr>
              <a:t>The Civil Rights movement</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The aftermath of World War I</a:t>
            </a:r>
          </a:p>
          <a:p>
            <a:endParaRPr lang="en-US" dirty="0"/>
          </a:p>
        </p:txBody>
      </p:sp>
    </p:spTree>
    <p:extLst>
      <p:ext uri="{BB962C8B-B14F-4D97-AF65-F5344CB8AC3E}">
        <p14:creationId xmlns:p14="http://schemas.microsoft.com/office/powerpoint/2010/main" val="234367523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a:t>Module Four: Review Questions</a:t>
            </a:r>
          </a:p>
        </p:txBody>
      </p:sp>
      <p:sp>
        <p:nvSpPr>
          <p:cNvPr id="22531" name="Content Placeholder 2"/>
          <p:cNvSpPr>
            <a:spLocks noGrp="1"/>
          </p:cNvSpPr>
          <p:nvPr>
            <p:ph idx="1"/>
          </p:nvPr>
        </p:nvSpPr>
        <p:spPr>
          <a:xfrm>
            <a:off x="457200" y="1600200"/>
            <a:ext cx="8229600" cy="4953000"/>
          </a:xfrm>
        </p:spPr>
        <p:txBody>
          <a:bodyPr>
            <a:normAutofit fontScale="55000" lnSpcReduction="20000"/>
          </a:bodyPr>
          <a:lstStyle/>
          <a:p>
            <a:pPr marL="341313" lvl="0" indent="-341313">
              <a:lnSpc>
                <a:spcPct val="115000"/>
              </a:lnSpc>
              <a:spcBef>
                <a:spcPts val="0"/>
              </a:spcBef>
              <a:spcAft>
                <a:spcPts val="1000"/>
              </a:spcAft>
              <a:buFont typeface="+mj-lt"/>
              <a:buAutoNum type="arabicParenR" startAt="5"/>
            </a:pPr>
            <a:r>
              <a:rPr lang="en-US" dirty="0">
                <a:ea typeface="Times New Roman"/>
                <a:cs typeface="Times New Roman"/>
              </a:rPr>
              <a:t>How do Baby Boomers typically define themselves?</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By their family and their stability</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By their careers and professions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As a part of the group, as they do not typically see themselves individualistically</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Resistance to conflict and deference to authority</a:t>
            </a:r>
          </a:p>
          <a:p>
            <a:pPr marL="0" marR="0">
              <a:lnSpc>
                <a:spcPct val="115000"/>
              </a:lnSpc>
              <a:spcBef>
                <a:spcPts val="0"/>
              </a:spcBef>
              <a:spcAft>
                <a:spcPts val="0"/>
              </a:spcAft>
            </a:pPr>
            <a:r>
              <a:rPr lang="en-US" dirty="0">
                <a:ea typeface="Times New Roman"/>
                <a:cs typeface="Times New Roman"/>
              </a:rPr>
              <a:t> </a:t>
            </a:r>
          </a:p>
          <a:p>
            <a:pPr marL="341313" lvl="0" indent="-341313">
              <a:lnSpc>
                <a:spcPct val="115000"/>
              </a:lnSpc>
              <a:spcBef>
                <a:spcPts val="0"/>
              </a:spcBef>
              <a:spcAft>
                <a:spcPts val="1000"/>
              </a:spcAft>
              <a:buFont typeface="+mj-lt"/>
              <a:buAutoNum type="arabicParenR" startAt="6"/>
            </a:pPr>
            <a:r>
              <a:rPr lang="en-US" dirty="0">
                <a:ea typeface="Times New Roman"/>
                <a:cs typeface="Times New Roman"/>
              </a:rPr>
              <a:t>Which statement is not true of the Baby Boomer’s characteristics at work?</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Baby Boomers are willing to confront others and they will challenge the status quo</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Baby Boomers tend to change jobs more frequently than other generations</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Baby Boomers </a:t>
            </a:r>
            <a:r>
              <a:rPr lang="en-US" dirty="0">
                <a:solidFill>
                  <a:srgbClr val="000000"/>
                </a:solidFill>
                <a:ea typeface="Calibri"/>
                <a:cs typeface="Calibri"/>
              </a:rPr>
              <a:t>are disciplined and they mirror some of their parents’ work ethics</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Calibri"/>
                <a:cs typeface="Calibri"/>
              </a:rPr>
              <a:t>Baby Boomers support change and will advocate for it if they see it being a benefit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99977196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a:t>Module Four: Review Questions</a:t>
            </a:r>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marL="341313" lvl="0" indent="-341313">
              <a:lnSpc>
                <a:spcPct val="115000"/>
              </a:lnSpc>
              <a:spcBef>
                <a:spcPts val="0"/>
              </a:spcBef>
              <a:spcAft>
                <a:spcPts val="1000"/>
              </a:spcAft>
              <a:buFont typeface="+mj-lt"/>
              <a:buAutoNum type="arabicParenR" startAt="7"/>
            </a:pPr>
            <a:r>
              <a:rPr lang="en-US" dirty="0">
                <a:ea typeface="Times New Roman"/>
                <a:cs typeface="Times New Roman"/>
              </a:rPr>
              <a:t>Why may it be more difficult for non-Baby Boomers to affect an organization?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Because Baby Boomers are </a:t>
            </a:r>
            <a:r>
              <a:rPr lang="en-US" dirty="0">
                <a:solidFill>
                  <a:srgbClr val="000000"/>
                </a:solidFill>
                <a:ea typeface="Calibri"/>
                <a:cs typeface="Calibri"/>
              </a:rPr>
              <a:t>exposed to more financial resources than the past generation</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Because other generations are more likely to change jobs too frequently</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Because other generations are not typically as independent or confident</a:t>
            </a:r>
          </a:p>
          <a:p>
            <a:pPr marL="684213" lvl="0">
              <a:lnSpc>
                <a:spcPct val="115000"/>
              </a:lnSpc>
              <a:spcBef>
                <a:spcPts val="0"/>
              </a:spcBef>
              <a:spcAft>
                <a:spcPts val="1200"/>
              </a:spcAft>
              <a:buFont typeface="+mj-lt"/>
              <a:buAutoNum type="alphaLcParenR"/>
            </a:pPr>
            <a:r>
              <a:rPr lang="en-US" dirty="0">
                <a:solidFill>
                  <a:srgbClr val="FF0000"/>
                </a:solidFill>
                <a:ea typeface="Times New Roman"/>
                <a:cs typeface="Times New Roman"/>
              </a:rPr>
              <a:t>Because Baby Boomers </a:t>
            </a:r>
            <a:r>
              <a:rPr lang="en-US" dirty="0">
                <a:solidFill>
                  <a:srgbClr val="FF0000"/>
                </a:solidFill>
                <a:ea typeface="Calibri"/>
                <a:cs typeface="Calibri"/>
              </a:rPr>
              <a:t>make up most of the working population</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8"/>
            </a:pPr>
            <a:r>
              <a:rPr lang="en-US" dirty="0">
                <a:ea typeface="Times New Roman"/>
                <a:cs typeface="Times New Roman"/>
              </a:rPr>
              <a:t>What adjective describes the Baby Boomer’s typical work style?</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Family-centric</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Retirement-focused</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Work-centric</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Traditional</a:t>
            </a:r>
          </a:p>
          <a:p>
            <a:endParaRPr lang="en-US" dirty="0"/>
          </a:p>
        </p:txBody>
      </p:sp>
    </p:spTree>
    <p:extLst>
      <p:ext uri="{BB962C8B-B14F-4D97-AF65-F5344CB8AC3E}">
        <p14:creationId xmlns:p14="http://schemas.microsoft.com/office/powerpoint/2010/main" val="7742352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1313" lvl="0" indent="-341313">
              <a:lnSpc>
                <a:spcPct val="115000"/>
              </a:lnSpc>
              <a:spcBef>
                <a:spcPts val="0"/>
              </a:spcBef>
              <a:spcAft>
                <a:spcPts val="1000"/>
              </a:spcAft>
              <a:buFont typeface="+mj-lt"/>
              <a:buAutoNum type="arabicParenR" startAt="9"/>
            </a:pPr>
            <a:r>
              <a:rPr lang="en-US" dirty="0">
                <a:ea typeface="Times New Roman"/>
                <a:cs typeface="Times New Roman"/>
              </a:rPr>
              <a:t>Which statement is not true of a Baby Boomer’s work style?</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They are </a:t>
            </a:r>
            <a:r>
              <a:rPr lang="en-US" dirty="0">
                <a:solidFill>
                  <a:srgbClr val="000000"/>
                </a:solidFill>
                <a:ea typeface="Calibri"/>
                <a:cs typeface="Calibri"/>
              </a:rPr>
              <a:t>resourceful and look for different ways to win</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They </a:t>
            </a:r>
            <a:r>
              <a:rPr lang="en-US" dirty="0">
                <a:solidFill>
                  <a:srgbClr val="000000"/>
                </a:solidFill>
                <a:ea typeface="Calibri"/>
                <a:cs typeface="Calibri"/>
              </a:rPr>
              <a:t>career focused and enjoy achieving at work.</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They </a:t>
            </a:r>
            <a:r>
              <a:rPr lang="en-US" dirty="0">
                <a:solidFill>
                  <a:srgbClr val="000000"/>
                </a:solidFill>
                <a:ea typeface="Calibri"/>
                <a:cs typeface="Calibri"/>
              </a:rPr>
              <a:t>like doing complicated work that makes a difference</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FF0000"/>
                </a:solidFill>
                <a:ea typeface="Times New Roman"/>
                <a:cs typeface="Times New Roman"/>
              </a:rPr>
              <a:t>They </a:t>
            </a:r>
            <a:r>
              <a:rPr lang="en-US" dirty="0">
                <a:solidFill>
                  <a:srgbClr val="FF0000"/>
                </a:solidFill>
                <a:ea typeface="Calibri"/>
                <a:cs typeface="Calibri"/>
              </a:rPr>
              <a:t>find it easy to work in a flexible environment</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10"/>
            </a:pPr>
            <a:r>
              <a:rPr lang="en-US" dirty="0">
                <a:ea typeface="Times New Roman"/>
                <a:cs typeface="Times New Roman"/>
              </a:rPr>
              <a:t>Which interaction do Baby Boomers typically prefer?</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Face-to-Face</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Telephone conversation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Email</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Text</a:t>
            </a:r>
          </a:p>
        </p:txBody>
      </p:sp>
    </p:spTree>
    <p:extLst>
      <p:ext uri="{BB962C8B-B14F-4D97-AF65-F5344CB8AC3E}">
        <p14:creationId xmlns:p14="http://schemas.microsoft.com/office/powerpoint/2010/main" val="28740365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US" dirty="0"/>
              <a:t>Section 1</a:t>
            </a:r>
          </a:p>
        </p:txBody>
      </p:sp>
      <p:sp>
        <p:nvSpPr>
          <p:cNvPr id="14340" name="Text Placeholder 3"/>
          <p:cNvSpPr>
            <a:spLocks noGrp="1"/>
          </p:cNvSpPr>
          <p:nvPr>
            <p:ph type="body" sz="quarter" idx="10"/>
          </p:nvPr>
        </p:nvSpPr>
        <p:spPr>
          <a:xfrm>
            <a:off x="1043608" y="3733800"/>
            <a:ext cx="7200799" cy="1752600"/>
          </a:xfrm>
          <a:ln>
            <a:miter lim="800000"/>
            <a:headEnd/>
            <a:tailEnd/>
          </a:ln>
        </p:spPr>
        <p:txBody>
          <a:bodyPr/>
          <a:lstStyle/>
          <a:p>
            <a:r>
              <a:rPr lang="en-US" dirty="0" err="1"/>
              <a:t>xxxxxxxxxxxxxxxxxxxxxxxxxxxxxxxxxxxxxxxxxxxx</a:t>
            </a:r>
            <a:endParaRPr lang="en-US" dirty="0"/>
          </a:p>
          <a:p>
            <a:r>
              <a:rPr lang="en-US" b="1" dirty="0" err="1"/>
              <a:t>xxxxxxxxxxxx</a:t>
            </a:r>
            <a:endParaRPr lang="en-US" b="1" dirty="0"/>
          </a:p>
          <a:p>
            <a:endParaRPr lang="en-US" dirty="0"/>
          </a:p>
        </p:txBody>
      </p:sp>
    </p:spTree>
    <p:extLst>
      <p:ext uri="{BB962C8B-B14F-4D97-AF65-F5344CB8AC3E}">
        <p14:creationId xmlns:p14="http://schemas.microsoft.com/office/powerpoint/2010/main" val="33692933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normAutofit/>
          </a:bodyPr>
          <a:lstStyle/>
          <a:p>
            <a:pPr>
              <a:defRPr/>
            </a:pPr>
            <a:r>
              <a:rPr lang="en-US" dirty="0"/>
              <a:t>Module Five: Generation X</a:t>
            </a:r>
          </a:p>
        </p:txBody>
      </p:sp>
      <p:sp>
        <p:nvSpPr>
          <p:cNvPr id="19460" name="Text Placeholder 4"/>
          <p:cNvSpPr>
            <a:spLocks noGrp="1"/>
          </p:cNvSpPr>
          <p:nvPr>
            <p:ph type="body" sz="quarter" idx="10"/>
          </p:nvPr>
        </p:nvSpPr>
        <p:spPr>
          <a:ln>
            <a:miter lim="800000"/>
            <a:headEnd/>
            <a:tailEnd/>
          </a:ln>
        </p:spPr>
        <p:txBody>
          <a:bodyPr/>
          <a:lstStyle/>
          <a:p>
            <a:pPr marL="0" marR="0">
              <a:lnSpc>
                <a:spcPct val="115000"/>
              </a:lnSpc>
              <a:spcBef>
                <a:spcPts val="0"/>
              </a:spcBef>
              <a:spcAft>
                <a:spcPts val="1000"/>
              </a:spcAft>
            </a:pPr>
            <a:r>
              <a:rPr lang="en-US" sz="2400" i="1" dirty="0">
                <a:effectLst/>
                <a:latin typeface="Cambria"/>
                <a:ea typeface="Times New Roman"/>
                <a:cs typeface="Times New Roman"/>
              </a:rPr>
              <a:t>Each generation imagines itself to be more intelligent than the one that went before it, and wiser than the one that comes after it.</a:t>
            </a:r>
            <a:endParaRPr lang="en-US" sz="2400" dirty="0">
              <a:ea typeface="Times New Roman"/>
              <a:cs typeface="Times New Roman"/>
            </a:endParaRPr>
          </a:p>
          <a:p>
            <a:pPr marL="0" marR="0" algn="ctr">
              <a:lnSpc>
                <a:spcPct val="115000"/>
              </a:lnSpc>
              <a:spcBef>
                <a:spcPts val="0"/>
              </a:spcBef>
              <a:spcAft>
                <a:spcPts val="1000"/>
              </a:spcAft>
            </a:pPr>
            <a:r>
              <a:rPr lang="en-US" sz="2400" b="1" i="1" dirty="0">
                <a:effectLst/>
                <a:latin typeface="Cambria"/>
                <a:ea typeface="Times New Roman"/>
                <a:cs typeface="Times New Roman"/>
              </a:rPr>
              <a:t>George Orwell</a:t>
            </a:r>
            <a:endParaRPr lang="en-US" sz="2400" dirty="0">
              <a:ea typeface="Times New Roman"/>
              <a:cs typeface="Times New Roman"/>
            </a:endParaRPr>
          </a:p>
        </p:txBody>
      </p:sp>
      <p:sp>
        <p:nvSpPr>
          <p:cNvPr id="20483" name="Content Placeholder 3"/>
          <p:cNvSpPr>
            <a:spLocks noGrp="1"/>
          </p:cNvSpPr>
          <p:nvPr>
            <p:ph type="body" sz="quarter" idx="11"/>
          </p:nvPr>
        </p:nvSpPr>
        <p:spPr/>
        <p:txBody>
          <a:bodyPr/>
          <a:lstStyle/>
          <a:p>
            <a:pPr marL="0" indent="0">
              <a:buFont typeface="Arial" charset="0"/>
              <a:buNone/>
              <a:defRPr/>
            </a:pPr>
            <a:r>
              <a:rPr lang="en-US" dirty="0"/>
              <a:t>This segment of the culture was born </a:t>
            </a:r>
          </a:p>
          <a:p>
            <a:pPr marL="0" indent="0">
              <a:buFont typeface="Arial" charset="0"/>
              <a:buNone/>
              <a:defRPr/>
            </a:pPr>
            <a:r>
              <a:rPr lang="en-US" dirty="0"/>
              <a:t>between 1964 and the mid to late </a:t>
            </a:r>
          </a:p>
          <a:p>
            <a:pPr marL="0" indent="0">
              <a:buFont typeface="Arial" charset="0"/>
              <a:buNone/>
              <a:defRPr/>
            </a:pPr>
            <a:r>
              <a:rPr lang="en-US" dirty="0"/>
              <a:t>1970s. You are going to learn the </a:t>
            </a:r>
          </a:p>
          <a:p>
            <a:pPr marL="0" indent="0">
              <a:buFont typeface="Arial" charset="0"/>
              <a:buNone/>
              <a:defRPr/>
            </a:pPr>
            <a:r>
              <a:rPr lang="en-US" dirty="0"/>
              <a:t>following about them:</a:t>
            </a:r>
          </a:p>
          <a:p>
            <a:pPr marL="457200" indent="-457200">
              <a:buFont typeface="Arial" pitchFamily="34" charset="0"/>
              <a:buChar char="•"/>
              <a:defRPr/>
            </a:pPr>
            <a:r>
              <a:rPr lang="en-US" dirty="0"/>
              <a:t>The Gen X background</a:t>
            </a:r>
          </a:p>
          <a:p>
            <a:pPr marL="457200" indent="-457200">
              <a:buFont typeface="Arial" pitchFamily="34" charset="0"/>
              <a:buChar char="•"/>
              <a:defRPr/>
            </a:pPr>
            <a:r>
              <a:rPr lang="en-US" dirty="0"/>
              <a:t>The Gen X character</a:t>
            </a:r>
          </a:p>
          <a:p>
            <a:pPr marL="457200" indent="-457200">
              <a:buFont typeface="Arial" pitchFamily="34" charset="0"/>
              <a:buChar char="•"/>
              <a:defRPr/>
            </a:pPr>
            <a:r>
              <a:rPr lang="en-US" dirty="0"/>
              <a:t>The Gen X working style</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592896B2-2416-49A4-86B4-59F88E96A239}"/>
              </a:ext>
            </a:extLst>
          </p:cNvPr>
          <p:cNvSpPr>
            <a:spLocks noGrp="1"/>
          </p:cNvSpPr>
          <p:nvPr>
            <p:ph sz="quarter" idx="11"/>
          </p:nvPr>
        </p:nvSpPr>
        <p:spPr/>
        <p:txBody>
          <a:bodyPr/>
          <a:lstStyle/>
          <a:p>
            <a:endParaRPr lang="en-US"/>
          </a:p>
        </p:txBody>
      </p:sp>
      <p:sp>
        <p:nvSpPr>
          <p:cNvPr id="20482" name="Title 4"/>
          <p:cNvSpPr>
            <a:spLocks noGrp="1"/>
          </p:cNvSpPr>
          <p:nvPr>
            <p:ph type="title"/>
          </p:nvPr>
        </p:nvSpPr>
        <p:spPr/>
        <p:txBody>
          <a:bodyPr/>
          <a:lstStyle/>
          <a:p>
            <a:r>
              <a:rPr lang="en-US" dirty="0"/>
              <a:t>Their Background</a:t>
            </a:r>
          </a:p>
        </p:txBody>
      </p:sp>
      <p:grpSp>
        <p:nvGrpSpPr>
          <p:cNvPr id="2" name="Group 1">
            <a:extLst>
              <a:ext uri="{FF2B5EF4-FFF2-40B4-BE49-F238E27FC236}">
                <a16:creationId xmlns:a16="http://schemas.microsoft.com/office/drawing/2014/main" id="{5CE6A692-A44B-4559-9461-4F8FB798247F}"/>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D95B2420-64D3-48F2-A6C1-A45A6A31EE64}"/>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Born between 1965-1980</a:t>
              </a:r>
            </a:p>
          </p:txBody>
        </p:sp>
        <p:sp>
          <p:nvSpPr>
            <p:cNvPr id="5" name="Freeform: Shape 4">
              <a:extLst>
                <a:ext uri="{FF2B5EF4-FFF2-40B4-BE49-F238E27FC236}">
                  <a16:creationId xmlns:a16="http://schemas.microsoft.com/office/drawing/2014/main" id="{A6B46D2E-AF4F-41F0-84A2-5BC80C598C70}"/>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Grew up with technology</a:t>
              </a:r>
            </a:p>
          </p:txBody>
        </p:sp>
        <p:sp>
          <p:nvSpPr>
            <p:cNvPr id="6" name="Freeform: Shape 5">
              <a:extLst>
                <a:ext uri="{FF2B5EF4-FFF2-40B4-BE49-F238E27FC236}">
                  <a16:creationId xmlns:a16="http://schemas.microsoft.com/office/drawing/2014/main" id="{BB91928A-402B-4041-805F-1319040CAFDC}"/>
                </a:ext>
              </a:extLst>
            </p:cNvPr>
            <p:cNvSpPr/>
            <p:nvPr/>
          </p:nvSpPr>
          <p:spPr>
            <a:xfrm>
              <a:off x="918105"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Two income homes</a:t>
              </a:r>
            </a:p>
          </p:txBody>
        </p:sp>
        <p:sp>
          <p:nvSpPr>
            <p:cNvPr id="7" name="Freeform: Shape 6">
              <a:extLst>
                <a:ext uri="{FF2B5EF4-FFF2-40B4-BE49-F238E27FC236}">
                  <a16:creationId xmlns:a16="http://schemas.microsoft.com/office/drawing/2014/main" id="{7D9BA244-BA04-4457-A4B6-51533FFBA3A5}"/>
                </a:ext>
              </a:extLst>
            </p:cNvPr>
            <p:cNvSpPr/>
            <p:nvPr/>
          </p:nvSpPr>
          <p:spPr>
            <a:xfrm>
              <a:off x="4745994"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Day care</a:t>
              </a:r>
            </a:p>
          </p:txBody>
        </p:sp>
      </p:gr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939D3594-95BA-4002-8C86-EAD8D2B10232}"/>
              </a:ext>
            </a:extLst>
          </p:cNvPr>
          <p:cNvSpPr>
            <a:spLocks noGrp="1"/>
          </p:cNvSpPr>
          <p:nvPr>
            <p:ph sz="quarter" idx="11"/>
          </p:nvPr>
        </p:nvSpPr>
        <p:spPr/>
        <p:txBody>
          <a:bodyPr/>
          <a:lstStyle/>
          <a:p>
            <a:endParaRPr lang="en-US"/>
          </a:p>
        </p:txBody>
      </p:sp>
      <p:sp>
        <p:nvSpPr>
          <p:cNvPr id="21506" name="Title 1"/>
          <p:cNvSpPr>
            <a:spLocks noGrp="1"/>
          </p:cNvSpPr>
          <p:nvPr>
            <p:ph type="title"/>
          </p:nvPr>
        </p:nvSpPr>
        <p:spPr/>
        <p:txBody>
          <a:bodyPr/>
          <a:lstStyle/>
          <a:p>
            <a:r>
              <a:rPr lang="en-US" dirty="0"/>
              <a:t>Their Characters</a:t>
            </a:r>
          </a:p>
        </p:txBody>
      </p:sp>
      <p:grpSp>
        <p:nvGrpSpPr>
          <p:cNvPr id="2" name="Group 1">
            <a:extLst>
              <a:ext uri="{FF2B5EF4-FFF2-40B4-BE49-F238E27FC236}">
                <a16:creationId xmlns:a16="http://schemas.microsoft.com/office/drawing/2014/main" id="{BD12E268-FAA0-47A0-A0F1-1D11FE51ED60}"/>
              </a:ext>
            </a:extLst>
          </p:cNvPr>
          <p:cNvGrpSpPr/>
          <p:nvPr/>
        </p:nvGrpSpPr>
        <p:grpSpPr>
          <a:xfrm>
            <a:off x="-4659792" y="816335"/>
            <a:ext cx="13284108" cy="6093694"/>
            <a:chOff x="-4659792" y="816335"/>
            <a:chExt cx="13284108" cy="6093694"/>
          </a:xfrm>
        </p:grpSpPr>
        <p:sp>
          <p:nvSpPr>
            <p:cNvPr id="4" name="Block Arc 3">
              <a:extLst>
                <a:ext uri="{FF2B5EF4-FFF2-40B4-BE49-F238E27FC236}">
                  <a16:creationId xmlns:a16="http://schemas.microsoft.com/office/drawing/2014/main" id="{B59696F0-8F29-4977-95B2-074BCC71CDE1}"/>
                </a:ext>
              </a:extLst>
            </p:cNvPr>
            <p:cNvSpPr/>
            <p:nvPr/>
          </p:nvSpPr>
          <p:spPr>
            <a:xfrm>
              <a:off x="-4659792" y="816335"/>
              <a:ext cx="6093694" cy="6093694"/>
            </a:xfrm>
            <a:prstGeom prst="blockArc">
              <a:avLst>
                <a:gd name="adj1" fmla="val 18900000"/>
                <a:gd name="adj2" fmla="val 2700000"/>
                <a:gd name="adj3" fmla="val 354"/>
              </a:avLst>
            </a:prstGeom>
          </p:spPr>
          <p:style>
            <a:lnRef idx="2">
              <a:schemeClr val="accent2">
                <a:hueOff val="0"/>
                <a:satOff val="0"/>
                <a:lumOff val="0"/>
                <a:alphaOff val="0"/>
              </a:schemeClr>
            </a:lnRef>
            <a:fillRef idx="0">
              <a:schemeClr val="accent3">
                <a:tint val="90000"/>
                <a:hueOff val="0"/>
                <a:satOff val="0"/>
                <a:lumOff val="0"/>
                <a:alphaOff val="0"/>
              </a:schemeClr>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C247D130-2CE7-470B-B3DF-4F0ECAEDCB0D}"/>
                </a:ext>
              </a:extLst>
            </p:cNvPr>
            <p:cNvSpPr/>
            <p:nvPr/>
          </p:nvSpPr>
          <p:spPr>
            <a:xfrm>
              <a:off x="968609" y="1948156"/>
              <a:ext cx="7655707" cy="696274"/>
            </a:xfrm>
            <a:custGeom>
              <a:avLst/>
              <a:gdLst>
                <a:gd name="connsiteX0" fmla="*/ 0 w 7655707"/>
                <a:gd name="connsiteY0" fmla="*/ 0 h 696274"/>
                <a:gd name="connsiteX1" fmla="*/ 7655707 w 7655707"/>
                <a:gd name="connsiteY1" fmla="*/ 0 h 696274"/>
                <a:gd name="connsiteX2" fmla="*/ 7655707 w 7655707"/>
                <a:gd name="connsiteY2" fmla="*/ 696274 h 696274"/>
                <a:gd name="connsiteX3" fmla="*/ 0 w 7655707"/>
                <a:gd name="connsiteY3" fmla="*/ 696274 h 696274"/>
                <a:gd name="connsiteX4" fmla="*/ 0 w 765570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55707" h="696274">
                  <a:moveTo>
                    <a:pt x="0" y="0"/>
                  </a:moveTo>
                  <a:lnTo>
                    <a:pt x="7655707" y="0"/>
                  </a:lnTo>
                  <a:lnTo>
                    <a:pt x="7655707" y="696274"/>
                  </a:lnTo>
                  <a:lnTo>
                    <a:pt x="0" y="696274"/>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Independent</a:t>
              </a:r>
            </a:p>
          </p:txBody>
        </p:sp>
        <p:sp>
          <p:nvSpPr>
            <p:cNvPr id="6" name="Oval 5">
              <a:extLst>
                <a:ext uri="{FF2B5EF4-FFF2-40B4-BE49-F238E27FC236}">
                  <a16:creationId xmlns:a16="http://schemas.microsoft.com/office/drawing/2014/main" id="{5A710DB8-120C-4D2D-9DB3-1522B0086799}"/>
                </a:ext>
              </a:extLst>
            </p:cNvPr>
            <p:cNvSpPr/>
            <p:nvPr/>
          </p:nvSpPr>
          <p:spPr>
            <a:xfrm>
              <a:off x="533437" y="1861121"/>
              <a:ext cx="870342" cy="870342"/>
            </a:xfrm>
            <a:prstGeom prst="ellipse">
              <a:avLst/>
            </a:prstGeom>
          </p:spPr>
          <p:style>
            <a:lnRef idx="2">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89DF288E-E8F0-44D6-9C56-E5418B6F2163}"/>
                </a:ext>
              </a:extLst>
            </p:cNvPr>
            <p:cNvSpPr/>
            <p:nvPr/>
          </p:nvSpPr>
          <p:spPr>
            <a:xfrm>
              <a:off x="1367799" y="2992748"/>
              <a:ext cx="7256517" cy="696274"/>
            </a:xfrm>
            <a:custGeom>
              <a:avLst/>
              <a:gdLst>
                <a:gd name="connsiteX0" fmla="*/ 0 w 7256517"/>
                <a:gd name="connsiteY0" fmla="*/ 0 h 696274"/>
                <a:gd name="connsiteX1" fmla="*/ 7256517 w 7256517"/>
                <a:gd name="connsiteY1" fmla="*/ 0 h 696274"/>
                <a:gd name="connsiteX2" fmla="*/ 7256517 w 7256517"/>
                <a:gd name="connsiteY2" fmla="*/ 696274 h 696274"/>
                <a:gd name="connsiteX3" fmla="*/ 0 w 7256517"/>
                <a:gd name="connsiteY3" fmla="*/ 696274 h 696274"/>
                <a:gd name="connsiteX4" fmla="*/ 0 w 725651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56517" h="696274">
                  <a:moveTo>
                    <a:pt x="0" y="0"/>
                  </a:moveTo>
                  <a:lnTo>
                    <a:pt x="7256517" y="0"/>
                  </a:lnTo>
                  <a:lnTo>
                    <a:pt x="7256517" y="696274"/>
                  </a:lnTo>
                  <a:lnTo>
                    <a:pt x="0" y="696274"/>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Changes jobs frequently</a:t>
              </a:r>
            </a:p>
          </p:txBody>
        </p:sp>
        <p:sp>
          <p:nvSpPr>
            <p:cNvPr id="8" name="Oval 7">
              <a:extLst>
                <a:ext uri="{FF2B5EF4-FFF2-40B4-BE49-F238E27FC236}">
                  <a16:creationId xmlns:a16="http://schemas.microsoft.com/office/drawing/2014/main" id="{F34A7B11-D6D8-47EB-AB39-20B468A586E7}"/>
                </a:ext>
              </a:extLst>
            </p:cNvPr>
            <p:cNvSpPr/>
            <p:nvPr/>
          </p:nvSpPr>
          <p:spPr>
            <a:xfrm>
              <a:off x="932627" y="2905714"/>
              <a:ext cx="870342" cy="870342"/>
            </a:xfrm>
            <a:prstGeom prst="ellipse">
              <a:avLst/>
            </a:pr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6AD60CBF-086A-4B7A-8273-4E14DF864B94}"/>
                </a:ext>
              </a:extLst>
            </p:cNvPr>
            <p:cNvSpPr/>
            <p:nvPr/>
          </p:nvSpPr>
          <p:spPr>
            <a:xfrm>
              <a:off x="1367799" y="4037340"/>
              <a:ext cx="7256517" cy="696274"/>
            </a:xfrm>
            <a:custGeom>
              <a:avLst/>
              <a:gdLst>
                <a:gd name="connsiteX0" fmla="*/ 0 w 7256517"/>
                <a:gd name="connsiteY0" fmla="*/ 0 h 696274"/>
                <a:gd name="connsiteX1" fmla="*/ 7256517 w 7256517"/>
                <a:gd name="connsiteY1" fmla="*/ 0 h 696274"/>
                <a:gd name="connsiteX2" fmla="*/ 7256517 w 7256517"/>
                <a:gd name="connsiteY2" fmla="*/ 696274 h 696274"/>
                <a:gd name="connsiteX3" fmla="*/ 0 w 7256517"/>
                <a:gd name="connsiteY3" fmla="*/ 696274 h 696274"/>
                <a:gd name="connsiteX4" fmla="*/ 0 w 725651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56517" h="696274">
                  <a:moveTo>
                    <a:pt x="0" y="0"/>
                  </a:moveTo>
                  <a:lnTo>
                    <a:pt x="7256517" y="0"/>
                  </a:lnTo>
                  <a:lnTo>
                    <a:pt x="7256517" y="696274"/>
                  </a:lnTo>
                  <a:lnTo>
                    <a:pt x="0" y="696274"/>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Well educated</a:t>
              </a:r>
            </a:p>
          </p:txBody>
        </p:sp>
        <p:sp>
          <p:nvSpPr>
            <p:cNvPr id="10" name="Oval 9">
              <a:extLst>
                <a:ext uri="{FF2B5EF4-FFF2-40B4-BE49-F238E27FC236}">
                  <a16:creationId xmlns:a16="http://schemas.microsoft.com/office/drawing/2014/main" id="{F1464B3D-B0AE-45B9-89E0-81A230A4FC40}"/>
                </a:ext>
              </a:extLst>
            </p:cNvPr>
            <p:cNvSpPr/>
            <p:nvPr/>
          </p:nvSpPr>
          <p:spPr>
            <a:xfrm>
              <a:off x="932627" y="3950306"/>
              <a:ext cx="870342" cy="870342"/>
            </a:xfrm>
            <a:prstGeom prst="ellipse">
              <a:avLst/>
            </a:prstGeom>
          </p:spPr>
          <p:style>
            <a:lnRef idx="2">
              <a:schemeClr val="accent4">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1" name="Freeform: Shape 10">
              <a:extLst>
                <a:ext uri="{FF2B5EF4-FFF2-40B4-BE49-F238E27FC236}">
                  <a16:creationId xmlns:a16="http://schemas.microsoft.com/office/drawing/2014/main" id="{1CF4186F-CF9E-4BE9-83CA-33788362B117}"/>
                </a:ext>
              </a:extLst>
            </p:cNvPr>
            <p:cNvSpPr/>
            <p:nvPr/>
          </p:nvSpPr>
          <p:spPr>
            <a:xfrm>
              <a:off x="968609" y="5081932"/>
              <a:ext cx="7655707" cy="696274"/>
            </a:xfrm>
            <a:custGeom>
              <a:avLst/>
              <a:gdLst>
                <a:gd name="connsiteX0" fmla="*/ 0 w 7655707"/>
                <a:gd name="connsiteY0" fmla="*/ 0 h 696274"/>
                <a:gd name="connsiteX1" fmla="*/ 7655707 w 7655707"/>
                <a:gd name="connsiteY1" fmla="*/ 0 h 696274"/>
                <a:gd name="connsiteX2" fmla="*/ 7655707 w 7655707"/>
                <a:gd name="connsiteY2" fmla="*/ 696274 h 696274"/>
                <a:gd name="connsiteX3" fmla="*/ 0 w 7655707"/>
                <a:gd name="connsiteY3" fmla="*/ 696274 h 696274"/>
                <a:gd name="connsiteX4" fmla="*/ 0 w 765570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55707" h="696274">
                  <a:moveTo>
                    <a:pt x="0" y="0"/>
                  </a:moveTo>
                  <a:lnTo>
                    <a:pt x="7655707" y="0"/>
                  </a:lnTo>
                  <a:lnTo>
                    <a:pt x="7655707" y="696274"/>
                  </a:lnTo>
                  <a:lnTo>
                    <a:pt x="0" y="696274"/>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Value work life balance</a:t>
              </a:r>
            </a:p>
          </p:txBody>
        </p:sp>
        <p:sp>
          <p:nvSpPr>
            <p:cNvPr id="12" name="Oval 11">
              <a:extLst>
                <a:ext uri="{FF2B5EF4-FFF2-40B4-BE49-F238E27FC236}">
                  <a16:creationId xmlns:a16="http://schemas.microsoft.com/office/drawing/2014/main" id="{1D04227B-BD26-4416-A730-5B12F4776FCE}"/>
                </a:ext>
              </a:extLst>
            </p:cNvPr>
            <p:cNvSpPr/>
            <p:nvPr/>
          </p:nvSpPr>
          <p:spPr>
            <a:xfrm>
              <a:off x="533437" y="4994898"/>
              <a:ext cx="870342" cy="870342"/>
            </a:xfrm>
            <a:prstGeom prst="ellipse">
              <a:avLst/>
            </a:prstGeom>
          </p:spPr>
          <p:style>
            <a:lnRef idx="2">
              <a:schemeClr val="accent5">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ECBB0538-2038-4A30-A78B-AFDBD4EB56EA}"/>
              </a:ext>
            </a:extLst>
          </p:cNvPr>
          <p:cNvSpPr>
            <a:spLocks noGrp="1"/>
          </p:cNvSpPr>
          <p:nvPr>
            <p:ph sz="quarter" idx="11"/>
          </p:nvPr>
        </p:nvSpPr>
        <p:spPr/>
        <p:txBody>
          <a:bodyPr/>
          <a:lstStyle/>
          <a:p>
            <a:endParaRPr lang="en-US"/>
          </a:p>
        </p:txBody>
      </p:sp>
      <p:sp>
        <p:nvSpPr>
          <p:cNvPr id="22530" name="Title 1"/>
          <p:cNvSpPr>
            <a:spLocks noGrp="1"/>
          </p:cNvSpPr>
          <p:nvPr>
            <p:ph type="title"/>
          </p:nvPr>
        </p:nvSpPr>
        <p:spPr/>
        <p:txBody>
          <a:bodyPr/>
          <a:lstStyle/>
          <a:p>
            <a:r>
              <a:rPr lang="en-US" dirty="0"/>
              <a:t>Their Working Style</a:t>
            </a:r>
          </a:p>
        </p:txBody>
      </p:sp>
      <p:grpSp>
        <p:nvGrpSpPr>
          <p:cNvPr id="2" name="Group 1">
            <a:extLst>
              <a:ext uri="{FF2B5EF4-FFF2-40B4-BE49-F238E27FC236}">
                <a16:creationId xmlns:a16="http://schemas.microsoft.com/office/drawing/2014/main" id="{28AC0622-83FA-4B74-A9B0-1233EA9A7D41}"/>
              </a:ext>
            </a:extLst>
          </p:cNvPr>
          <p:cNvGrpSpPr/>
          <p:nvPr/>
        </p:nvGrpSpPr>
        <p:grpSpPr>
          <a:xfrm>
            <a:off x="457777" y="1600200"/>
            <a:ext cx="8228444" cy="4525962"/>
            <a:chOff x="457777" y="1600200"/>
            <a:chExt cx="8228444" cy="4525962"/>
          </a:xfrm>
        </p:grpSpPr>
        <p:sp>
          <p:nvSpPr>
            <p:cNvPr id="4" name="Arrow: Right 3">
              <a:extLst>
                <a:ext uri="{FF2B5EF4-FFF2-40B4-BE49-F238E27FC236}">
                  <a16:creationId xmlns:a16="http://schemas.microsoft.com/office/drawing/2014/main" id="{4E06EF62-97D0-47B2-A775-CB4EF6314B48}"/>
                </a:ext>
              </a:extLst>
            </p:cNvPr>
            <p:cNvSpPr/>
            <p:nvPr/>
          </p:nvSpPr>
          <p:spPr>
            <a:xfrm>
              <a:off x="5850867" y="1600200"/>
              <a:ext cx="2835354" cy="1414363"/>
            </a:xfrm>
            <a:prstGeom prst="rightArrow">
              <a:avLst>
                <a:gd name="adj1" fmla="val 75000"/>
                <a:gd name="adj2" fmla="val 50000"/>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8DD45947-E538-4C98-8748-99EF0CA272A9}"/>
                </a:ext>
              </a:extLst>
            </p:cNvPr>
            <p:cNvSpPr/>
            <p:nvPr/>
          </p:nvSpPr>
          <p:spPr>
            <a:xfrm>
              <a:off x="457777" y="1600200"/>
              <a:ext cx="5393089" cy="1414363"/>
            </a:xfrm>
            <a:custGeom>
              <a:avLst/>
              <a:gdLst>
                <a:gd name="connsiteX0" fmla="*/ 0 w 5393089"/>
                <a:gd name="connsiteY0" fmla="*/ 235732 h 1414363"/>
                <a:gd name="connsiteX1" fmla="*/ 235732 w 5393089"/>
                <a:gd name="connsiteY1" fmla="*/ 0 h 1414363"/>
                <a:gd name="connsiteX2" fmla="*/ 5157357 w 5393089"/>
                <a:gd name="connsiteY2" fmla="*/ 0 h 1414363"/>
                <a:gd name="connsiteX3" fmla="*/ 5393089 w 5393089"/>
                <a:gd name="connsiteY3" fmla="*/ 235732 h 1414363"/>
                <a:gd name="connsiteX4" fmla="*/ 5393089 w 5393089"/>
                <a:gd name="connsiteY4" fmla="*/ 1178631 h 1414363"/>
                <a:gd name="connsiteX5" fmla="*/ 5157357 w 5393089"/>
                <a:gd name="connsiteY5" fmla="*/ 1414363 h 1414363"/>
                <a:gd name="connsiteX6" fmla="*/ 235732 w 5393089"/>
                <a:gd name="connsiteY6" fmla="*/ 1414363 h 1414363"/>
                <a:gd name="connsiteX7" fmla="*/ 0 w 5393089"/>
                <a:gd name="connsiteY7" fmla="*/ 1178631 h 1414363"/>
                <a:gd name="connsiteX8" fmla="*/ 0 w 5393089"/>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93089" h="1414363">
                  <a:moveTo>
                    <a:pt x="0" y="235732"/>
                  </a:moveTo>
                  <a:cubicBezTo>
                    <a:pt x="0" y="105541"/>
                    <a:pt x="105541" y="0"/>
                    <a:pt x="235732" y="0"/>
                  </a:cubicBezTo>
                  <a:lnTo>
                    <a:pt x="5157357" y="0"/>
                  </a:lnTo>
                  <a:cubicBezTo>
                    <a:pt x="5287548" y="0"/>
                    <a:pt x="5393089" y="105541"/>
                    <a:pt x="5393089" y="235732"/>
                  </a:cubicBezTo>
                  <a:lnTo>
                    <a:pt x="5393089" y="1178631"/>
                  </a:lnTo>
                  <a:cubicBezTo>
                    <a:pt x="5393089" y="1308822"/>
                    <a:pt x="5287548" y="1414363"/>
                    <a:pt x="5157357"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ctr" defTabSz="1778000">
                <a:lnSpc>
                  <a:spcPct val="90000"/>
                </a:lnSpc>
                <a:spcBef>
                  <a:spcPct val="0"/>
                </a:spcBef>
                <a:spcAft>
                  <a:spcPct val="35000"/>
                </a:spcAft>
                <a:buNone/>
              </a:pPr>
              <a:r>
                <a:rPr lang="en-US" sz="4000" kern="1200" dirty="0"/>
                <a:t>Enjoys freedom at work</a:t>
              </a:r>
            </a:p>
          </p:txBody>
        </p:sp>
        <p:sp>
          <p:nvSpPr>
            <p:cNvPr id="6" name="Arrow: Right 5">
              <a:extLst>
                <a:ext uri="{FF2B5EF4-FFF2-40B4-BE49-F238E27FC236}">
                  <a16:creationId xmlns:a16="http://schemas.microsoft.com/office/drawing/2014/main" id="{9DAE5EDA-A7FB-4494-94E5-5A331224453A}"/>
                </a:ext>
              </a:extLst>
            </p:cNvPr>
            <p:cNvSpPr/>
            <p:nvPr/>
          </p:nvSpPr>
          <p:spPr>
            <a:xfrm>
              <a:off x="5850867" y="3155999"/>
              <a:ext cx="2835354" cy="1414363"/>
            </a:xfrm>
            <a:prstGeom prst="rightArrow">
              <a:avLst>
                <a:gd name="adj1" fmla="val 75000"/>
                <a:gd name="adj2" fmla="val 50000"/>
              </a:avLst>
            </a:pr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AF283AE9-F47D-4421-95D2-1904A7924B0F}"/>
                </a:ext>
              </a:extLst>
            </p:cNvPr>
            <p:cNvSpPr/>
            <p:nvPr/>
          </p:nvSpPr>
          <p:spPr>
            <a:xfrm>
              <a:off x="457777" y="3155999"/>
              <a:ext cx="5393089" cy="1414363"/>
            </a:xfrm>
            <a:custGeom>
              <a:avLst/>
              <a:gdLst>
                <a:gd name="connsiteX0" fmla="*/ 0 w 5393089"/>
                <a:gd name="connsiteY0" fmla="*/ 235732 h 1414363"/>
                <a:gd name="connsiteX1" fmla="*/ 235732 w 5393089"/>
                <a:gd name="connsiteY1" fmla="*/ 0 h 1414363"/>
                <a:gd name="connsiteX2" fmla="*/ 5157357 w 5393089"/>
                <a:gd name="connsiteY2" fmla="*/ 0 h 1414363"/>
                <a:gd name="connsiteX3" fmla="*/ 5393089 w 5393089"/>
                <a:gd name="connsiteY3" fmla="*/ 235732 h 1414363"/>
                <a:gd name="connsiteX4" fmla="*/ 5393089 w 5393089"/>
                <a:gd name="connsiteY4" fmla="*/ 1178631 h 1414363"/>
                <a:gd name="connsiteX5" fmla="*/ 5157357 w 5393089"/>
                <a:gd name="connsiteY5" fmla="*/ 1414363 h 1414363"/>
                <a:gd name="connsiteX6" fmla="*/ 235732 w 5393089"/>
                <a:gd name="connsiteY6" fmla="*/ 1414363 h 1414363"/>
                <a:gd name="connsiteX7" fmla="*/ 0 w 5393089"/>
                <a:gd name="connsiteY7" fmla="*/ 1178631 h 1414363"/>
                <a:gd name="connsiteX8" fmla="*/ 0 w 5393089"/>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93089" h="1414363">
                  <a:moveTo>
                    <a:pt x="0" y="235732"/>
                  </a:moveTo>
                  <a:cubicBezTo>
                    <a:pt x="0" y="105541"/>
                    <a:pt x="105541" y="0"/>
                    <a:pt x="235732" y="0"/>
                  </a:cubicBezTo>
                  <a:lnTo>
                    <a:pt x="5157357" y="0"/>
                  </a:lnTo>
                  <a:cubicBezTo>
                    <a:pt x="5287548" y="0"/>
                    <a:pt x="5393089" y="105541"/>
                    <a:pt x="5393089" y="235732"/>
                  </a:cubicBezTo>
                  <a:lnTo>
                    <a:pt x="5393089" y="1178631"/>
                  </a:lnTo>
                  <a:cubicBezTo>
                    <a:pt x="5393089" y="1308822"/>
                    <a:pt x="5287548" y="1414363"/>
                    <a:pt x="5157357"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ctr" defTabSz="1778000">
                <a:lnSpc>
                  <a:spcPct val="90000"/>
                </a:lnSpc>
                <a:spcBef>
                  <a:spcPct val="0"/>
                </a:spcBef>
                <a:spcAft>
                  <a:spcPct val="35000"/>
                </a:spcAft>
                <a:buNone/>
              </a:pPr>
              <a:r>
                <a:rPr lang="en-US" sz="4000" kern="1200" dirty="0"/>
                <a:t>Incorporates technology into work</a:t>
              </a:r>
            </a:p>
          </p:txBody>
        </p:sp>
        <p:sp>
          <p:nvSpPr>
            <p:cNvPr id="8" name="Arrow: Right 7">
              <a:extLst>
                <a:ext uri="{FF2B5EF4-FFF2-40B4-BE49-F238E27FC236}">
                  <a16:creationId xmlns:a16="http://schemas.microsoft.com/office/drawing/2014/main" id="{C5313B07-C147-46F6-8A88-DDAEEC69437A}"/>
                </a:ext>
              </a:extLst>
            </p:cNvPr>
            <p:cNvSpPr/>
            <p:nvPr/>
          </p:nvSpPr>
          <p:spPr>
            <a:xfrm>
              <a:off x="5850867" y="4711799"/>
              <a:ext cx="2835354" cy="1414363"/>
            </a:xfrm>
            <a:prstGeom prst="rightArrow">
              <a:avLst>
                <a:gd name="adj1" fmla="val 75000"/>
                <a:gd name="adj2" fmla="val 50000"/>
              </a:avLst>
            </a:pr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E5313015-EA8F-44BC-90B4-154858326BF2}"/>
                </a:ext>
              </a:extLst>
            </p:cNvPr>
            <p:cNvSpPr/>
            <p:nvPr/>
          </p:nvSpPr>
          <p:spPr>
            <a:xfrm>
              <a:off x="457777" y="4711799"/>
              <a:ext cx="5393089" cy="1414363"/>
            </a:xfrm>
            <a:custGeom>
              <a:avLst/>
              <a:gdLst>
                <a:gd name="connsiteX0" fmla="*/ 0 w 5393089"/>
                <a:gd name="connsiteY0" fmla="*/ 235732 h 1414363"/>
                <a:gd name="connsiteX1" fmla="*/ 235732 w 5393089"/>
                <a:gd name="connsiteY1" fmla="*/ 0 h 1414363"/>
                <a:gd name="connsiteX2" fmla="*/ 5157357 w 5393089"/>
                <a:gd name="connsiteY2" fmla="*/ 0 h 1414363"/>
                <a:gd name="connsiteX3" fmla="*/ 5393089 w 5393089"/>
                <a:gd name="connsiteY3" fmla="*/ 235732 h 1414363"/>
                <a:gd name="connsiteX4" fmla="*/ 5393089 w 5393089"/>
                <a:gd name="connsiteY4" fmla="*/ 1178631 h 1414363"/>
                <a:gd name="connsiteX5" fmla="*/ 5157357 w 5393089"/>
                <a:gd name="connsiteY5" fmla="*/ 1414363 h 1414363"/>
                <a:gd name="connsiteX6" fmla="*/ 235732 w 5393089"/>
                <a:gd name="connsiteY6" fmla="*/ 1414363 h 1414363"/>
                <a:gd name="connsiteX7" fmla="*/ 0 w 5393089"/>
                <a:gd name="connsiteY7" fmla="*/ 1178631 h 1414363"/>
                <a:gd name="connsiteX8" fmla="*/ 0 w 5393089"/>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93089" h="1414363">
                  <a:moveTo>
                    <a:pt x="0" y="235732"/>
                  </a:moveTo>
                  <a:cubicBezTo>
                    <a:pt x="0" y="105541"/>
                    <a:pt x="105541" y="0"/>
                    <a:pt x="235732" y="0"/>
                  </a:cubicBezTo>
                  <a:lnTo>
                    <a:pt x="5157357" y="0"/>
                  </a:lnTo>
                  <a:cubicBezTo>
                    <a:pt x="5287548" y="0"/>
                    <a:pt x="5393089" y="105541"/>
                    <a:pt x="5393089" y="235732"/>
                  </a:cubicBezTo>
                  <a:lnTo>
                    <a:pt x="5393089" y="1178631"/>
                  </a:lnTo>
                  <a:cubicBezTo>
                    <a:pt x="5393089" y="1308822"/>
                    <a:pt x="5287548" y="1414363"/>
                    <a:pt x="5157357"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ctr" defTabSz="1778000">
                <a:lnSpc>
                  <a:spcPct val="90000"/>
                </a:lnSpc>
                <a:spcBef>
                  <a:spcPct val="0"/>
                </a:spcBef>
                <a:spcAft>
                  <a:spcPct val="35000"/>
                </a:spcAft>
                <a:buNone/>
              </a:pPr>
              <a:r>
                <a:rPr lang="en-US" sz="4000" kern="1200" dirty="0"/>
                <a:t>Adapt well to change</a:t>
              </a:r>
            </a:p>
          </p:txBody>
        </p:sp>
      </p:gr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894B6AF3-7067-401C-B0D7-5DF2C34AFC2B}"/>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9B75BCAE-8414-4368-B4CD-25CC50A71CD8}"/>
              </a:ext>
            </a:extLst>
          </p:cNvPr>
          <p:cNvGrpSpPr/>
          <p:nvPr/>
        </p:nvGrpSpPr>
        <p:grpSpPr>
          <a:xfrm>
            <a:off x="850999" y="1601901"/>
            <a:ext cx="7442001" cy="4522559"/>
            <a:chOff x="850999" y="1601901"/>
            <a:chExt cx="7442001" cy="4522559"/>
          </a:xfrm>
        </p:grpSpPr>
        <p:sp>
          <p:nvSpPr>
            <p:cNvPr id="5" name="Freeform: Shape 4">
              <a:extLst>
                <a:ext uri="{FF2B5EF4-FFF2-40B4-BE49-F238E27FC236}">
                  <a16:creationId xmlns:a16="http://schemas.microsoft.com/office/drawing/2014/main" id="{C6F304F4-A6DB-4FAF-ADB9-703BBCFC2A55}"/>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Deborah sighed as she felt her anxiety level rise</a:t>
              </a:r>
            </a:p>
          </p:txBody>
        </p:sp>
        <p:sp>
          <p:nvSpPr>
            <p:cNvPr id="6" name="Rectangle: Rounded Corners 5">
              <a:extLst>
                <a:ext uri="{FF2B5EF4-FFF2-40B4-BE49-F238E27FC236}">
                  <a16:creationId xmlns:a16="http://schemas.microsoft.com/office/drawing/2014/main" id="{2D72EA59-2480-4615-A71B-49C9735DF1F4}"/>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7" name="Freeform: Shape 6">
              <a:extLst>
                <a:ext uri="{FF2B5EF4-FFF2-40B4-BE49-F238E27FC236}">
                  <a16:creationId xmlns:a16="http://schemas.microsoft.com/office/drawing/2014/main" id="{C2770E84-0FFA-4FD5-93A0-4E7DBBE2D12A}"/>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Stephanie kept saying that she was ‘almost done’ of the reports</a:t>
              </a:r>
            </a:p>
          </p:txBody>
        </p:sp>
        <p:sp>
          <p:nvSpPr>
            <p:cNvPr id="8" name="Rectangle: Rounded Corners 7">
              <a:extLst>
                <a:ext uri="{FF2B5EF4-FFF2-40B4-BE49-F238E27FC236}">
                  <a16:creationId xmlns:a16="http://schemas.microsoft.com/office/drawing/2014/main" id="{387B3208-C975-40D1-929E-19CEBFD4F2CC}"/>
                </a:ext>
              </a:extLst>
            </p:cNvPr>
            <p:cNvSpPr/>
            <p:nvPr/>
          </p:nvSpPr>
          <p:spPr>
            <a:xfrm>
              <a:off x="850999" y="3955269"/>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9" name="Freeform: Shape 8">
              <a:extLst>
                <a:ext uri="{FF2B5EF4-FFF2-40B4-BE49-F238E27FC236}">
                  <a16:creationId xmlns:a16="http://schemas.microsoft.com/office/drawing/2014/main" id="{F8658E0B-D78B-4F4C-8A55-618C3FBC6C6E}"/>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Deborah walked past Stephanie’s cubicle and almost said something</a:t>
              </a:r>
            </a:p>
          </p:txBody>
        </p:sp>
        <p:sp>
          <p:nvSpPr>
            <p:cNvPr id="10" name="Rectangle: Rounded Corners 9">
              <a:extLst>
                <a:ext uri="{FF2B5EF4-FFF2-40B4-BE49-F238E27FC236}">
                  <a16:creationId xmlns:a16="http://schemas.microsoft.com/office/drawing/2014/main" id="{D1CAA592-C993-4248-A07F-46CEF40B9045}"/>
                </a:ext>
              </a:extLst>
            </p:cNvPr>
            <p:cNvSpPr/>
            <p:nvPr/>
          </p:nvSpPr>
          <p:spPr>
            <a:xfrm>
              <a:off x="850999" y="5101257"/>
              <a:ext cx="1023203" cy="1023203"/>
            </a:xfrm>
            <a:prstGeom prst="roundRect">
              <a:avLst>
                <a:gd name="adj" fmla="val 16670"/>
              </a:avLst>
            </a:prstGeom>
            <a:solidFill>
              <a:schemeClr val="accent4">
                <a:hueOff val="0"/>
                <a:satOff val="0"/>
                <a:lumOff val="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1" name="Freeform: Shape 10">
              <a:extLst>
                <a:ext uri="{FF2B5EF4-FFF2-40B4-BE49-F238E27FC236}">
                  <a16:creationId xmlns:a16="http://schemas.microsoft.com/office/drawing/2014/main" id="{25831372-3906-41AA-9B1A-E768E06196EC}"/>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Deborah returned to her office, and opened her email. Like magic, there it was</a:t>
              </a:r>
            </a:p>
          </p:txBody>
        </p:sp>
      </p:grpSp>
    </p:spTree>
    <p:extLst>
      <p:ext uri="{BB962C8B-B14F-4D97-AF65-F5344CB8AC3E}">
        <p14:creationId xmlns:p14="http://schemas.microsoft.com/office/powerpoint/2010/main" val="265282877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In which time period was Generation X born?</a:t>
            </a:r>
          </a:p>
          <a:p>
            <a:pPr marL="684213" lvl="0">
              <a:lnSpc>
                <a:spcPct val="115000"/>
              </a:lnSpc>
              <a:spcBef>
                <a:spcPts val="0"/>
              </a:spcBef>
              <a:spcAft>
                <a:spcPts val="0"/>
              </a:spcAft>
              <a:buFont typeface="+mj-lt"/>
              <a:buAutoNum type="alphaLcParenR"/>
            </a:pPr>
            <a:r>
              <a:rPr lang="en-US" dirty="0">
                <a:ea typeface="Times New Roman"/>
                <a:cs typeface="Times New Roman"/>
              </a:rPr>
              <a:t>Between 1980 and 1990</a:t>
            </a:r>
          </a:p>
          <a:p>
            <a:pPr marL="684213" lvl="0">
              <a:lnSpc>
                <a:spcPct val="115000"/>
              </a:lnSpc>
              <a:spcBef>
                <a:spcPts val="0"/>
              </a:spcBef>
              <a:spcAft>
                <a:spcPts val="0"/>
              </a:spcAft>
              <a:buFont typeface="+mj-lt"/>
              <a:buAutoNum type="alphaLcParenR"/>
            </a:pPr>
            <a:r>
              <a:rPr lang="en-US" dirty="0">
                <a:ea typeface="Times New Roman"/>
                <a:cs typeface="Times New Roman"/>
              </a:rPr>
              <a:t>Between 1965 and 1980</a:t>
            </a:r>
          </a:p>
          <a:p>
            <a:pPr marL="684213" lvl="0">
              <a:lnSpc>
                <a:spcPct val="115000"/>
              </a:lnSpc>
              <a:spcBef>
                <a:spcPts val="0"/>
              </a:spcBef>
              <a:spcAft>
                <a:spcPts val="0"/>
              </a:spcAft>
              <a:buFont typeface="+mj-lt"/>
              <a:buAutoNum type="alphaLcParenR"/>
            </a:pPr>
            <a:r>
              <a:rPr lang="en-US" dirty="0">
                <a:ea typeface="Calibri"/>
                <a:cs typeface="Calibri"/>
              </a:rPr>
              <a:t>Between 1946 and 1964</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Times New Roman"/>
                <a:cs typeface="Times New Roman"/>
              </a:rPr>
              <a:t>Between 1918 and 1946</a:t>
            </a:r>
          </a:p>
          <a:p>
            <a:pPr marL="341313" lvl="0" indent="-341313">
              <a:lnSpc>
                <a:spcPct val="115000"/>
              </a:lnSpc>
              <a:spcBef>
                <a:spcPts val="0"/>
              </a:spcBef>
              <a:spcAft>
                <a:spcPts val="1000"/>
              </a:spcAft>
              <a:buFont typeface="+mj-lt"/>
              <a:buAutoNum type="arabicParenR" startAt="2"/>
            </a:pPr>
            <a:r>
              <a:rPr lang="en-US" dirty="0">
                <a:ea typeface="Times New Roman"/>
                <a:cs typeface="Times New Roman"/>
              </a:rPr>
              <a:t>Why were many Generation Xers placed in daycare during their childhood?</a:t>
            </a:r>
          </a:p>
          <a:p>
            <a:pPr marL="684213" lvl="0">
              <a:lnSpc>
                <a:spcPct val="115000"/>
              </a:lnSpc>
              <a:spcBef>
                <a:spcPts val="0"/>
              </a:spcBef>
              <a:spcAft>
                <a:spcPts val="0"/>
              </a:spcAft>
              <a:buFont typeface="+mj-lt"/>
              <a:buAutoNum type="alphaLcParenR"/>
            </a:pPr>
            <a:r>
              <a:rPr lang="en-US" dirty="0">
                <a:ea typeface="Times New Roman"/>
                <a:cs typeface="Times New Roman"/>
              </a:rPr>
              <a:t>This happened due to the evolution of technology</a:t>
            </a:r>
          </a:p>
          <a:p>
            <a:pPr marL="684213" lvl="0">
              <a:lnSpc>
                <a:spcPct val="115000"/>
              </a:lnSpc>
              <a:spcBef>
                <a:spcPts val="0"/>
              </a:spcBef>
              <a:spcAft>
                <a:spcPts val="0"/>
              </a:spcAft>
              <a:buFont typeface="+mj-lt"/>
              <a:buAutoNum type="alphaLcParenR"/>
            </a:pPr>
            <a:r>
              <a:rPr lang="en-US" dirty="0">
                <a:ea typeface="Times New Roman"/>
                <a:cs typeface="Times New Roman"/>
              </a:rPr>
              <a:t>This happened because Generation Xers were likely to come from two-income or single-family homes</a:t>
            </a:r>
          </a:p>
          <a:p>
            <a:pPr marL="684213" lvl="0">
              <a:lnSpc>
                <a:spcPct val="115000"/>
              </a:lnSpc>
              <a:spcBef>
                <a:spcPts val="0"/>
              </a:spcBef>
              <a:spcAft>
                <a:spcPts val="0"/>
              </a:spcAft>
              <a:buFont typeface="+mj-lt"/>
              <a:buAutoNum type="alphaLcParenR"/>
            </a:pPr>
            <a:r>
              <a:rPr lang="en-US" dirty="0">
                <a:ea typeface="Times New Roman"/>
                <a:cs typeface="Times New Roman"/>
              </a:rPr>
              <a:t>This happened as women entered the workplace</a:t>
            </a:r>
          </a:p>
          <a:p>
            <a:pPr marL="684213" lvl="0">
              <a:lnSpc>
                <a:spcPct val="115000"/>
              </a:lnSpc>
              <a:spcBef>
                <a:spcPts val="0"/>
              </a:spcBef>
              <a:spcAft>
                <a:spcPts val="1200"/>
              </a:spcAft>
              <a:buFont typeface="+mj-lt"/>
              <a:buAutoNum type="alphaLcParenR"/>
            </a:pPr>
            <a:r>
              <a:rPr lang="en-US" dirty="0">
                <a:ea typeface="Times New Roman"/>
                <a:cs typeface="Times New Roman"/>
              </a:rPr>
              <a:t>More families could afford daycare due to the boom in the economy</a:t>
            </a:r>
          </a:p>
          <a:p>
            <a:endParaRPr lang="en-US" dirty="0"/>
          </a:p>
        </p:txBody>
      </p:sp>
    </p:spTree>
    <p:extLst>
      <p:ext uri="{BB962C8B-B14F-4D97-AF65-F5344CB8AC3E}">
        <p14:creationId xmlns:p14="http://schemas.microsoft.com/office/powerpoint/2010/main" val="32341313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a:t>Module Five: Review Questions</a:t>
            </a:r>
          </a:p>
        </p:txBody>
      </p:sp>
      <p:sp>
        <p:nvSpPr>
          <p:cNvPr id="27651" name="Content Placeholder 2"/>
          <p:cNvSpPr>
            <a:spLocks noGrp="1"/>
          </p:cNvSpPr>
          <p:nvPr>
            <p:ph idx="1"/>
          </p:nvPr>
        </p:nvSpPr>
        <p:spPr>
          <a:xfrm>
            <a:off x="457200" y="1600200"/>
            <a:ext cx="8229600" cy="4953000"/>
          </a:xfrm>
        </p:spPr>
        <p:txBody>
          <a:bodyPr>
            <a:normAutofit fontScale="62500" lnSpcReduction="20000"/>
          </a:bodyPr>
          <a:lstStyle/>
          <a:p>
            <a:pPr marL="341313" lvl="0" indent="-341313">
              <a:lnSpc>
                <a:spcPct val="115000"/>
              </a:lnSpc>
              <a:spcBef>
                <a:spcPts val="0"/>
              </a:spcBef>
              <a:spcAft>
                <a:spcPts val="1000"/>
              </a:spcAft>
              <a:buFont typeface="+mj-lt"/>
              <a:buAutoNum type="arabicParenR" startAt="3"/>
            </a:pPr>
            <a:r>
              <a:rPr lang="en-US" dirty="0">
                <a:ea typeface="Times New Roman"/>
                <a:cs typeface="Times New Roman"/>
              </a:rPr>
              <a:t>What is a true statement about the background of the Generation Xers?</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Generation Xers represents a departure from the traditional movement towards changes in society, beliefs, and attitudes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They are the generation right before the baby boom of the post war era</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Generation Xers grew up in suburbs </a:t>
            </a:r>
            <a:r>
              <a:rPr lang="en-US" dirty="0">
                <a:solidFill>
                  <a:srgbClr val="000000"/>
                </a:solidFill>
                <a:ea typeface="Calibri"/>
                <a:cs typeface="Calibri"/>
              </a:rPr>
              <a:t>and experienced a similar </a:t>
            </a:r>
            <a:r>
              <a:rPr lang="en-US" dirty="0">
                <a:ea typeface="Calibri"/>
                <a:cs typeface="Calibri"/>
              </a:rPr>
              <a:t>experience in education and upbringing</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Calibri"/>
                <a:cs typeface="Calibri"/>
              </a:rPr>
              <a:t>They have seen the evolution of technology and understand its origins</a:t>
            </a:r>
            <a:endParaRPr lang="en-US" dirty="0">
              <a:ea typeface="Times New Roman"/>
              <a:cs typeface="Times New Roman"/>
            </a:endParaRPr>
          </a:p>
          <a:p>
            <a:pPr marL="341313" lvl="0" indent="-341313">
              <a:lnSpc>
                <a:spcPct val="115000"/>
              </a:lnSpc>
              <a:spcBef>
                <a:spcPts val="0"/>
              </a:spcBef>
              <a:spcAft>
                <a:spcPts val="1000"/>
              </a:spcAft>
              <a:buFont typeface="+mj-lt"/>
              <a:buAutoNum type="arabicParenR" startAt="4"/>
            </a:pPr>
            <a:r>
              <a:rPr lang="en-US" dirty="0">
                <a:ea typeface="Times New Roman"/>
                <a:cs typeface="Times New Roman"/>
              </a:rPr>
              <a:t>What does this generation’s independent and self-sufficient nature enable them to do?</a:t>
            </a:r>
          </a:p>
          <a:p>
            <a:pPr marL="684213" lvl="0">
              <a:lnSpc>
                <a:spcPct val="115000"/>
              </a:lnSpc>
              <a:spcBef>
                <a:spcPts val="0"/>
              </a:spcBef>
              <a:spcAft>
                <a:spcPts val="0"/>
              </a:spcAft>
              <a:buFont typeface="+mj-lt"/>
              <a:buAutoNum type="alphaLcParenR"/>
            </a:pPr>
            <a:r>
              <a:rPr lang="en-US" dirty="0">
                <a:ea typeface="Times New Roman"/>
                <a:cs typeface="Times New Roman"/>
              </a:rPr>
              <a:t>Work more readily in groups in the workplace</a:t>
            </a:r>
          </a:p>
          <a:p>
            <a:pPr marL="684213" lvl="0">
              <a:lnSpc>
                <a:spcPct val="115000"/>
              </a:lnSpc>
              <a:spcBef>
                <a:spcPts val="0"/>
              </a:spcBef>
              <a:spcAft>
                <a:spcPts val="0"/>
              </a:spcAft>
              <a:buFont typeface="+mj-lt"/>
              <a:buAutoNum type="alphaLcParenR"/>
            </a:pPr>
            <a:r>
              <a:rPr lang="en-US" dirty="0">
                <a:ea typeface="Calibri"/>
                <a:cs typeface="Calibri"/>
              </a:rPr>
              <a:t>Value face-to-face interaction more than previous generations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Calibri"/>
                <a:cs typeface="Calibri"/>
              </a:rPr>
              <a:t>Change jobs more frequently than the previous generations</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Times New Roman"/>
                <a:cs typeface="Times New Roman"/>
              </a:rPr>
              <a:t>Question authority </a:t>
            </a:r>
            <a:r>
              <a:rPr lang="en-US" dirty="0">
                <a:solidFill>
                  <a:srgbClr val="000000"/>
                </a:solidFill>
                <a:ea typeface="Times New Roman"/>
                <a:cs typeface="Times New Roman"/>
              </a:rPr>
              <a:t>more often in the workplace</a:t>
            </a:r>
          </a:p>
          <a:p>
            <a:endParaRPr lang="en-US" dirty="0"/>
          </a:p>
        </p:txBody>
      </p:sp>
    </p:spTree>
    <p:extLst>
      <p:ext uri="{BB962C8B-B14F-4D97-AF65-F5344CB8AC3E}">
        <p14:creationId xmlns:p14="http://schemas.microsoft.com/office/powerpoint/2010/main" val="279957722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a:t>Module Five: Review Questions</a:t>
            </a:r>
          </a:p>
        </p:txBody>
      </p:sp>
      <p:sp>
        <p:nvSpPr>
          <p:cNvPr id="27651" name="Content Placeholder 2"/>
          <p:cNvSpPr>
            <a:spLocks noGrp="1"/>
          </p:cNvSpPr>
          <p:nvPr>
            <p:ph idx="1"/>
          </p:nvPr>
        </p:nvSpPr>
        <p:spPr>
          <a:xfrm>
            <a:off x="457200" y="1600200"/>
            <a:ext cx="8229600" cy="4953000"/>
          </a:xfrm>
        </p:spPr>
        <p:txBody>
          <a:bodyPr>
            <a:normAutofit fontScale="62500" lnSpcReduction="20000"/>
          </a:bodyPr>
          <a:lstStyle/>
          <a:p>
            <a:pPr marL="341313" lvl="0" indent="-341313">
              <a:lnSpc>
                <a:spcPct val="115000"/>
              </a:lnSpc>
              <a:spcBef>
                <a:spcPts val="0"/>
              </a:spcBef>
              <a:spcAft>
                <a:spcPts val="1000"/>
              </a:spcAft>
              <a:buFont typeface="+mj-lt"/>
              <a:buAutoNum type="arabicParenR" startAt="5"/>
            </a:pPr>
            <a:r>
              <a:rPr lang="en-US" dirty="0">
                <a:ea typeface="Times New Roman"/>
                <a:cs typeface="Times New Roman"/>
              </a:rPr>
              <a:t>What percentage of Generation X attended college?</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More than 25%</a:t>
            </a:r>
          </a:p>
          <a:p>
            <a:pPr marL="684213" lvl="0">
              <a:lnSpc>
                <a:spcPct val="115000"/>
              </a:lnSpc>
              <a:spcBef>
                <a:spcPts val="0"/>
              </a:spcBef>
              <a:spcAft>
                <a:spcPts val="0"/>
              </a:spcAft>
              <a:buFont typeface="+mj-lt"/>
              <a:buAutoNum type="alphaLcParenR"/>
            </a:pPr>
            <a:r>
              <a:rPr lang="en-US" dirty="0">
                <a:ea typeface="Times New Roman"/>
                <a:cs typeface="Times New Roman"/>
              </a:rPr>
              <a:t>More than 50%</a:t>
            </a:r>
          </a:p>
          <a:p>
            <a:pPr marL="684213" lvl="0">
              <a:lnSpc>
                <a:spcPct val="115000"/>
              </a:lnSpc>
              <a:spcBef>
                <a:spcPts val="0"/>
              </a:spcBef>
              <a:spcAft>
                <a:spcPts val="0"/>
              </a:spcAft>
              <a:buFont typeface="+mj-lt"/>
              <a:buAutoNum type="alphaLcParenR"/>
            </a:pPr>
            <a:r>
              <a:rPr lang="en-US" dirty="0">
                <a:ea typeface="Times New Roman"/>
                <a:cs typeface="Times New Roman"/>
              </a:rPr>
              <a:t>More than 75%</a:t>
            </a:r>
          </a:p>
          <a:p>
            <a:pPr marL="684213" lvl="0">
              <a:lnSpc>
                <a:spcPct val="115000"/>
              </a:lnSpc>
              <a:spcBef>
                <a:spcPts val="0"/>
              </a:spcBef>
              <a:spcAft>
                <a:spcPts val="1200"/>
              </a:spcAft>
              <a:buFont typeface="+mj-lt"/>
              <a:buAutoNum type="alphaLcParenR"/>
            </a:pPr>
            <a:r>
              <a:rPr lang="en-US" dirty="0">
                <a:ea typeface="Times New Roman"/>
                <a:cs typeface="Times New Roman"/>
              </a:rPr>
              <a:t>100%</a:t>
            </a:r>
          </a:p>
          <a:p>
            <a:pPr marL="0" marR="0">
              <a:lnSpc>
                <a:spcPct val="115000"/>
              </a:lnSpc>
              <a:spcBef>
                <a:spcPts val="0"/>
              </a:spcBef>
              <a:spcAft>
                <a:spcPts val="0"/>
              </a:spcAft>
            </a:pPr>
            <a:r>
              <a:rPr lang="en-US" dirty="0">
                <a:ea typeface="Times New Roman"/>
                <a:cs typeface="Times New Roman"/>
              </a:rPr>
              <a:t> </a:t>
            </a:r>
          </a:p>
          <a:p>
            <a:pPr marL="341313" lvl="0" indent="-341313">
              <a:lnSpc>
                <a:spcPct val="115000"/>
              </a:lnSpc>
              <a:spcBef>
                <a:spcPts val="0"/>
              </a:spcBef>
              <a:spcAft>
                <a:spcPts val="1000"/>
              </a:spcAft>
              <a:buFont typeface="+mj-lt"/>
              <a:buAutoNum type="arabicParenR" startAt="6"/>
            </a:pPr>
            <a:r>
              <a:rPr lang="en-US" dirty="0">
                <a:ea typeface="Times New Roman"/>
                <a:cs typeface="Times New Roman"/>
              </a:rPr>
              <a:t>Why are Generation Xers more likely to want to try new things?</a:t>
            </a:r>
          </a:p>
          <a:p>
            <a:pPr marL="684213" lvl="0">
              <a:lnSpc>
                <a:spcPct val="115000"/>
              </a:lnSpc>
              <a:spcBef>
                <a:spcPts val="0"/>
              </a:spcBef>
              <a:spcAft>
                <a:spcPts val="0"/>
              </a:spcAft>
              <a:buFont typeface="+mj-lt"/>
              <a:buAutoNum type="alphaLcParenR"/>
            </a:pPr>
            <a:r>
              <a:rPr lang="en-US" dirty="0">
                <a:ea typeface="Calibri"/>
                <a:cs typeface="Calibri"/>
              </a:rPr>
              <a:t>Because they are more likely to be submissive and listen to authority</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Because of their technological experience</a:t>
            </a:r>
          </a:p>
          <a:p>
            <a:pPr marL="684213" lvl="0">
              <a:lnSpc>
                <a:spcPct val="115000"/>
              </a:lnSpc>
              <a:spcBef>
                <a:spcPts val="0"/>
              </a:spcBef>
              <a:spcAft>
                <a:spcPts val="0"/>
              </a:spcAft>
              <a:buFont typeface="+mj-lt"/>
              <a:buAutoNum type="alphaLcParenR"/>
            </a:pPr>
            <a:r>
              <a:rPr lang="en-US" dirty="0">
                <a:ea typeface="Times New Roman"/>
                <a:cs typeface="Times New Roman"/>
              </a:rPr>
              <a:t>Because they are disciplined and mirror their parents’ work ethics</a:t>
            </a:r>
          </a:p>
          <a:p>
            <a:pPr marL="684213" lvl="0">
              <a:lnSpc>
                <a:spcPct val="115000"/>
              </a:lnSpc>
              <a:spcBef>
                <a:spcPts val="0"/>
              </a:spcBef>
              <a:spcAft>
                <a:spcPts val="1200"/>
              </a:spcAft>
              <a:buFont typeface="+mj-lt"/>
              <a:buAutoNum type="alphaLcParenR"/>
            </a:pPr>
            <a:r>
              <a:rPr lang="en-US" dirty="0">
                <a:ea typeface="Calibri"/>
                <a:cs typeface="Calibri"/>
              </a:rPr>
              <a:t>Because of their background growing up in two-income and single-parent homes</a:t>
            </a:r>
            <a:endParaRPr lang="en-US" dirty="0"/>
          </a:p>
        </p:txBody>
      </p:sp>
    </p:spTree>
    <p:extLst>
      <p:ext uri="{BB962C8B-B14F-4D97-AF65-F5344CB8AC3E}">
        <p14:creationId xmlns:p14="http://schemas.microsoft.com/office/powerpoint/2010/main" val="215065899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a:t>Module Five: Review Questions</a:t>
            </a:r>
          </a:p>
        </p:txBody>
      </p:sp>
      <p:sp>
        <p:nvSpPr>
          <p:cNvPr id="27651" name="Content Placeholder 2"/>
          <p:cNvSpPr>
            <a:spLocks noGrp="1"/>
          </p:cNvSpPr>
          <p:nvPr>
            <p:ph idx="1"/>
          </p:nvPr>
        </p:nvSpPr>
        <p:spPr>
          <a:xfrm>
            <a:off x="457200" y="1600200"/>
            <a:ext cx="8229600" cy="4953000"/>
          </a:xfrm>
        </p:spPr>
        <p:txBody>
          <a:bodyPr>
            <a:normAutofit fontScale="55000" lnSpcReduction="20000"/>
          </a:bodyPr>
          <a:lstStyle/>
          <a:p>
            <a:pPr marL="341313" lvl="0" indent="-341313">
              <a:lnSpc>
                <a:spcPct val="115000"/>
              </a:lnSpc>
              <a:spcBef>
                <a:spcPts val="0"/>
              </a:spcBef>
              <a:spcAft>
                <a:spcPts val="1000"/>
              </a:spcAft>
              <a:buFont typeface="+mj-lt"/>
              <a:buAutoNum type="arabicParenR" startAt="7"/>
            </a:pPr>
            <a:r>
              <a:rPr lang="en-US" dirty="0">
                <a:ea typeface="Times New Roman"/>
                <a:cs typeface="Times New Roman"/>
              </a:rPr>
              <a:t>What is not a characteristic of a Generation X?</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This generation is more ethnically diverse and is better educated over their previous generation</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This generation tolerant of other lifestyles and accept this as part of the </a:t>
            </a:r>
            <a:r>
              <a:rPr lang="en-US" dirty="0">
                <a:ea typeface="Calibri"/>
                <a:cs typeface="Calibri"/>
              </a:rPr>
              <a:t>change in their environment</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Calibri"/>
                <a:cs typeface="Calibri"/>
              </a:rPr>
              <a:t>Generation X’s perspective allows them to foster a more accepting environment at work</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Times New Roman"/>
                <a:cs typeface="Times New Roman"/>
              </a:rPr>
              <a:t>Generation X believes in less </a:t>
            </a:r>
            <a:r>
              <a:rPr lang="en-US" dirty="0">
                <a:ea typeface="Calibri"/>
                <a:cs typeface="Calibri"/>
              </a:rPr>
              <a:t>balance between their work and home life than the previous generation</a:t>
            </a:r>
            <a:endParaRPr lang="en-US" dirty="0">
              <a:ea typeface="Times New Roman"/>
              <a:cs typeface="Times New Roman"/>
            </a:endParaRPr>
          </a:p>
          <a:p>
            <a:pPr marL="341313" lvl="0" indent="-341313">
              <a:lnSpc>
                <a:spcPct val="115000"/>
              </a:lnSpc>
              <a:spcBef>
                <a:spcPts val="0"/>
              </a:spcBef>
              <a:spcAft>
                <a:spcPts val="1000"/>
              </a:spcAft>
              <a:buFont typeface="+mj-lt"/>
              <a:buAutoNum type="arabicParenR" startAt="8"/>
            </a:pPr>
            <a:r>
              <a:rPr lang="en-US" dirty="0">
                <a:ea typeface="Times New Roman"/>
                <a:cs typeface="Times New Roman"/>
              </a:rPr>
              <a:t>In which work environment will the typical Generation Xer thrive?</a:t>
            </a:r>
          </a:p>
          <a:p>
            <a:pPr marL="684213" lvl="0">
              <a:lnSpc>
                <a:spcPct val="115000"/>
              </a:lnSpc>
              <a:spcBef>
                <a:spcPts val="0"/>
              </a:spcBef>
              <a:spcAft>
                <a:spcPts val="0"/>
              </a:spcAft>
              <a:buFont typeface="+mj-lt"/>
              <a:buAutoNum type="alphaLcParenR"/>
            </a:pPr>
            <a:r>
              <a:rPr lang="en-US" dirty="0">
                <a:ea typeface="Times New Roman"/>
                <a:cs typeface="Times New Roman"/>
              </a:rPr>
              <a:t>A work environment where there is a fixed work schedule</a:t>
            </a:r>
          </a:p>
          <a:p>
            <a:pPr marL="684213" lvl="0">
              <a:lnSpc>
                <a:spcPct val="115000"/>
              </a:lnSpc>
              <a:spcBef>
                <a:spcPts val="0"/>
              </a:spcBef>
              <a:spcAft>
                <a:spcPts val="0"/>
              </a:spcAft>
              <a:buFont typeface="+mj-lt"/>
              <a:buAutoNum type="alphaLcParenR"/>
            </a:pPr>
            <a:r>
              <a:rPr lang="en-US" dirty="0">
                <a:ea typeface="Times New Roman"/>
                <a:cs typeface="Times New Roman"/>
              </a:rPr>
              <a:t>A work environment where they can be micro-managed by their superiors</a:t>
            </a:r>
          </a:p>
          <a:p>
            <a:pPr marL="684213" lvl="0">
              <a:lnSpc>
                <a:spcPct val="115000"/>
              </a:lnSpc>
              <a:spcBef>
                <a:spcPts val="0"/>
              </a:spcBef>
              <a:spcAft>
                <a:spcPts val="0"/>
              </a:spcAft>
              <a:buFont typeface="+mj-lt"/>
              <a:buAutoNum type="alphaLcParenR"/>
            </a:pPr>
            <a:r>
              <a:rPr lang="en-US" dirty="0">
                <a:ea typeface="Times New Roman"/>
                <a:cs typeface="Times New Roman"/>
              </a:rPr>
              <a:t>A work environment </a:t>
            </a:r>
            <a:r>
              <a:rPr lang="en-US" dirty="0">
                <a:ea typeface="Calibri"/>
                <a:cs typeface="Calibri"/>
              </a:rPr>
              <a:t>where management allows them to complete their tasks without too much supervision</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Times New Roman"/>
                <a:cs typeface="Times New Roman"/>
              </a:rPr>
              <a:t>A work environment where they can be supervised and take advantage of face-to-face interaction</a:t>
            </a:r>
          </a:p>
          <a:p>
            <a:endParaRPr lang="en-US" dirty="0"/>
          </a:p>
        </p:txBody>
      </p:sp>
    </p:spTree>
    <p:extLst>
      <p:ext uri="{BB962C8B-B14F-4D97-AF65-F5344CB8AC3E}">
        <p14:creationId xmlns:p14="http://schemas.microsoft.com/office/powerpoint/2010/main" val="310101395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9"/>
            </a:pPr>
            <a:r>
              <a:rPr lang="en-US" dirty="0">
                <a:ea typeface="Times New Roman"/>
                <a:cs typeface="Times New Roman"/>
              </a:rPr>
              <a:t>Which of these choices describes a Generation Xer’s work style?</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More committed to their jobs than other generations</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Retirement-focused</a:t>
            </a:r>
          </a:p>
          <a:p>
            <a:pPr marL="684213" lvl="0">
              <a:lnSpc>
                <a:spcPct val="115000"/>
              </a:lnSpc>
              <a:spcBef>
                <a:spcPts val="0"/>
              </a:spcBef>
              <a:spcAft>
                <a:spcPts val="0"/>
              </a:spcAft>
              <a:buFont typeface="+mj-lt"/>
              <a:buAutoNum type="alphaLcParenR"/>
            </a:pPr>
            <a:r>
              <a:rPr lang="en-US" dirty="0">
                <a:ea typeface="Times New Roman"/>
                <a:cs typeface="Times New Roman"/>
              </a:rPr>
              <a:t>Tendency to be a workaholic</a:t>
            </a:r>
          </a:p>
          <a:p>
            <a:pPr marL="684213" lvl="0">
              <a:lnSpc>
                <a:spcPct val="115000"/>
              </a:lnSpc>
              <a:spcBef>
                <a:spcPts val="0"/>
              </a:spcBef>
              <a:spcAft>
                <a:spcPts val="1200"/>
              </a:spcAft>
              <a:buFont typeface="+mj-lt"/>
              <a:buAutoNum type="alphaLcParenR"/>
            </a:pPr>
            <a:r>
              <a:rPr lang="en-US" dirty="0">
                <a:ea typeface="Times New Roman"/>
                <a:cs typeface="Times New Roman"/>
              </a:rPr>
              <a:t>Key drivers of change</a:t>
            </a:r>
          </a:p>
          <a:p>
            <a:pPr marL="341313" lvl="0" indent="-341313">
              <a:lnSpc>
                <a:spcPct val="115000"/>
              </a:lnSpc>
              <a:spcBef>
                <a:spcPts val="0"/>
              </a:spcBef>
              <a:spcAft>
                <a:spcPts val="1000"/>
              </a:spcAft>
              <a:buFont typeface="+mj-lt"/>
              <a:buAutoNum type="arabicParenR" startAt="10"/>
            </a:pPr>
            <a:r>
              <a:rPr lang="en-US" dirty="0">
                <a:ea typeface="Times New Roman"/>
                <a:cs typeface="Times New Roman"/>
              </a:rPr>
              <a:t>Which of these statements is not true of a Generation Xer’s work style?</a:t>
            </a:r>
          </a:p>
          <a:p>
            <a:pPr marL="684213" lvl="0">
              <a:lnSpc>
                <a:spcPct val="115000"/>
              </a:lnSpc>
              <a:spcBef>
                <a:spcPts val="0"/>
              </a:spcBef>
              <a:spcAft>
                <a:spcPts val="0"/>
              </a:spcAft>
              <a:buFont typeface="+mj-lt"/>
              <a:buAutoNum type="alphaLcParenR"/>
            </a:pPr>
            <a:r>
              <a:rPr lang="en-US" dirty="0">
                <a:ea typeface="Times New Roman"/>
                <a:cs typeface="Times New Roman"/>
              </a:rPr>
              <a:t>This generation defines themselves by career and profession</a:t>
            </a:r>
          </a:p>
          <a:p>
            <a:pPr marL="684213" lvl="0">
              <a:lnSpc>
                <a:spcPct val="115000"/>
              </a:lnSpc>
              <a:spcBef>
                <a:spcPts val="0"/>
              </a:spcBef>
              <a:spcAft>
                <a:spcPts val="0"/>
              </a:spcAft>
              <a:buFont typeface="+mj-lt"/>
              <a:buAutoNum type="alphaLcParenR"/>
            </a:pPr>
            <a:r>
              <a:rPr lang="en-US" dirty="0">
                <a:ea typeface="Times New Roman"/>
                <a:cs typeface="Times New Roman"/>
              </a:rPr>
              <a:t>This generation </a:t>
            </a:r>
            <a:r>
              <a:rPr lang="en-US" dirty="0">
                <a:solidFill>
                  <a:srgbClr val="000000"/>
                </a:solidFill>
                <a:ea typeface="Times New Roman"/>
                <a:cs typeface="Times New Roman"/>
              </a:rPr>
              <a:t>adapts </a:t>
            </a:r>
            <a:r>
              <a:rPr lang="en-US" dirty="0">
                <a:solidFill>
                  <a:srgbClr val="000000"/>
                </a:solidFill>
                <a:ea typeface="Calibri"/>
                <a:cs typeface="Calibri"/>
              </a:rPr>
              <a:t>well to change in their workplace</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This generation</a:t>
            </a:r>
            <a:r>
              <a:rPr lang="en-US" dirty="0">
                <a:solidFill>
                  <a:srgbClr val="000000"/>
                </a:solidFill>
                <a:ea typeface="Calibri"/>
                <a:cs typeface="Calibri"/>
              </a:rPr>
              <a:t> believes in a healthy balance between work and their personal life</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This generation </a:t>
            </a:r>
            <a:r>
              <a:rPr lang="en-US" dirty="0">
                <a:solidFill>
                  <a:srgbClr val="000000"/>
                </a:solidFill>
                <a:ea typeface="Calibri"/>
                <a:cs typeface="Calibri"/>
              </a:rPr>
              <a:t>will be the first ones to take advantage of technology and incorporate it into their work</a:t>
            </a:r>
            <a:endParaRPr lang="en-US" dirty="0">
              <a:solidFill>
                <a:srgbClr val="000000"/>
              </a:solidFill>
              <a:ea typeface="Times New Roman"/>
              <a:cs typeface="Times New Roman"/>
            </a:endParaRPr>
          </a:p>
        </p:txBody>
      </p:sp>
    </p:spTree>
    <p:extLst>
      <p:ext uri="{BB962C8B-B14F-4D97-AF65-F5344CB8AC3E}">
        <p14:creationId xmlns:p14="http://schemas.microsoft.com/office/powerpoint/2010/main" val="4157943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9" name="Rectangle 8">
            <a:extLst>
              <a:ext uri="{FF2B5EF4-FFF2-40B4-BE49-F238E27FC236}">
                <a16:creationId xmlns:a16="http://schemas.microsoft.com/office/drawing/2014/main" id="{ADB81991-4CE9-470B-94E2-7EA62DFF3D35}"/>
              </a:ext>
            </a:extLst>
          </p:cNvPr>
          <p:cNvSpPr/>
          <p:nvPr/>
        </p:nvSpPr>
        <p:spPr>
          <a:xfrm>
            <a:off x="228600" y="1762495"/>
            <a:ext cx="4572000" cy="2585323"/>
          </a:xfrm>
          <a:prstGeom prst="rect">
            <a:avLst/>
          </a:prstGeom>
        </p:spPr>
        <p:txBody>
          <a:bodyPr>
            <a:spAutoFit/>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endParaRPr lang="en-US" dirty="0"/>
          </a:p>
        </p:txBody>
      </p:sp>
      <p:sp>
        <p:nvSpPr>
          <p:cNvPr id="13" name="Title 12">
            <a:extLst>
              <a:ext uri="{FF2B5EF4-FFF2-40B4-BE49-F238E27FC236}">
                <a16:creationId xmlns:a16="http://schemas.microsoft.com/office/drawing/2014/main" id="{4D6F61C7-9E3B-4596-B719-26447117517A}"/>
              </a:ext>
            </a:extLst>
          </p:cNvPr>
          <p:cNvSpPr>
            <a:spLocks noGrp="1"/>
          </p:cNvSpPr>
          <p:nvPr>
            <p:ph type="title"/>
          </p:nvPr>
        </p:nvSpPr>
        <p:spPr/>
        <p:txBody>
          <a:bodyPr/>
          <a:lstStyle/>
          <a:p>
            <a:r>
              <a:rPr lang="en-US" dirty="0"/>
              <a:t>Hello and welcome to the Accelerated Instructional Media Webinar – Course Name.</a:t>
            </a:r>
          </a:p>
        </p:txBody>
      </p:sp>
      <p:sp>
        <p:nvSpPr>
          <p:cNvPr id="14" name="Content Placeholder 13">
            <a:extLst>
              <a:ext uri="{FF2B5EF4-FFF2-40B4-BE49-F238E27FC236}">
                <a16:creationId xmlns:a16="http://schemas.microsoft.com/office/drawing/2014/main" id="{10133710-8082-43AB-A3A2-0CE92944B55A}"/>
              </a:ext>
            </a:extLst>
          </p:cNvPr>
          <p:cNvSpPr>
            <a:spLocks noGrp="1"/>
          </p:cNvSpPr>
          <p:nvPr>
            <p:ph sz="quarter" idx="10"/>
          </p:nvPr>
        </p:nvSpPr>
        <p:spPr/>
        <p:txBody>
          <a:bodyPr/>
          <a:lstStyle/>
          <a:p>
            <a:r>
              <a:rPr lang="en-US" dirty="0"/>
              <a:t>Welcome! Our Session Will Begin Shortly</a:t>
            </a:r>
          </a:p>
        </p:txBody>
      </p:sp>
    </p:spTree>
    <p:extLst>
      <p:ext uri="{BB962C8B-B14F-4D97-AF65-F5344CB8AC3E}">
        <p14:creationId xmlns:p14="http://schemas.microsoft.com/office/powerpoint/2010/main" val="40819285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In which time period was Generation X born?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Between 1980 and 1990</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Between 1965 and 1980</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Between 1946 and 1964</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222222"/>
                </a:solidFill>
                <a:ea typeface="Times New Roman"/>
                <a:cs typeface="Times New Roman"/>
              </a:rPr>
              <a:t>Between 1918 and 1946</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2"/>
            </a:pPr>
            <a:r>
              <a:rPr lang="en-US" dirty="0">
                <a:ea typeface="Times New Roman"/>
                <a:cs typeface="Times New Roman"/>
              </a:rPr>
              <a:t>Why were many Generation Xers placed in daycare during their childhood?</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This happened due to the evolution of technology</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This happened because Generation Xers were likely to come from two-income or single-family homes</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This happened as women entered the workplace</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More families could afford daycare due to the boom in the economy</a:t>
            </a:r>
          </a:p>
          <a:p>
            <a:endParaRPr lang="en-US" dirty="0"/>
          </a:p>
        </p:txBody>
      </p:sp>
    </p:spTree>
    <p:extLst>
      <p:ext uri="{BB962C8B-B14F-4D97-AF65-F5344CB8AC3E}">
        <p14:creationId xmlns:p14="http://schemas.microsoft.com/office/powerpoint/2010/main" val="195034843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a:t>Module Five: Review Questions</a:t>
            </a:r>
          </a:p>
        </p:txBody>
      </p:sp>
      <p:sp>
        <p:nvSpPr>
          <p:cNvPr id="27651" name="Content Placeholder 2"/>
          <p:cNvSpPr>
            <a:spLocks noGrp="1"/>
          </p:cNvSpPr>
          <p:nvPr>
            <p:ph idx="1"/>
          </p:nvPr>
        </p:nvSpPr>
        <p:spPr>
          <a:xfrm>
            <a:off x="457200" y="1600200"/>
            <a:ext cx="8229600" cy="4953000"/>
          </a:xfrm>
        </p:spPr>
        <p:txBody>
          <a:bodyPr>
            <a:normAutofit fontScale="62500" lnSpcReduction="20000"/>
          </a:bodyPr>
          <a:lstStyle/>
          <a:p>
            <a:pPr marL="341313" lvl="0" indent="-341313">
              <a:lnSpc>
                <a:spcPct val="115000"/>
              </a:lnSpc>
              <a:spcBef>
                <a:spcPts val="0"/>
              </a:spcBef>
              <a:spcAft>
                <a:spcPts val="1000"/>
              </a:spcAft>
              <a:buFont typeface="+mj-lt"/>
              <a:buAutoNum type="arabicParenR" startAt="3"/>
            </a:pPr>
            <a:r>
              <a:rPr lang="en-US" dirty="0">
                <a:ea typeface="Times New Roman"/>
                <a:cs typeface="Times New Roman"/>
              </a:rPr>
              <a:t>What is a true statement about the background of the Generation Xers?</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Generation Xers represents a departure from the traditional movement towards changes in society, beliefs, and attitudes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They are the generation right before the baby boom of the post war era</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Generation Xers grew up in suburbs </a:t>
            </a:r>
            <a:r>
              <a:rPr lang="en-US" dirty="0">
                <a:solidFill>
                  <a:srgbClr val="000000"/>
                </a:solidFill>
                <a:ea typeface="Calibri"/>
                <a:cs typeface="Calibri"/>
              </a:rPr>
              <a:t>and experienced a similar experience in education and upbringing</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FF0000"/>
                </a:solidFill>
                <a:ea typeface="Calibri"/>
                <a:cs typeface="Calibri"/>
              </a:rPr>
              <a:t>They have seen the evolution of technology and understand its origins</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4"/>
            </a:pPr>
            <a:r>
              <a:rPr lang="en-US" dirty="0">
                <a:ea typeface="Times New Roman"/>
                <a:cs typeface="Times New Roman"/>
              </a:rPr>
              <a:t>What does this generation’s independent and self-sufficient nature enable them to do?</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Work more readily in groups in the workplace</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Value face-to-face interaction more than previous generations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Calibri"/>
                <a:cs typeface="Calibri"/>
              </a:rPr>
              <a:t>Change jobs more frequently than the previous generations</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Question authority more often in the workplace</a:t>
            </a:r>
          </a:p>
          <a:p>
            <a:endParaRPr lang="en-US" dirty="0"/>
          </a:p>
        </p:txBody>
      </p:sp>
    </p:spTree>
    <p:extLst>
      <p:ext uri="{BB962C8B-B14F-4D97-AF65-F5344CB8AC3E}">
        <p14:creationId xmlns:p14="http://schemas.microsoft.com/office/powerpoint/2010/main" val="393117671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a:t>Module Five: Review Questions</a:t>
            </a:r>
          </a:p>
        </p:txBody>
      </p:sp>
      <p:sp>
        <p:nvSpPr>
          <p:cNvPr id="27651" name="Content Placeholder 2"/>
          <p:cNvSpPr>
            <a:spLocks noGrp="1"/>
          </p:cNvSpPr>
          <p:nvPr>
            <p:ph idx="1"/>
          </p:nvPr>
        </p:nvSpPr>
        <p:spPr>
          <a:xfrm>
            <a:off x="457200" y="1600200"/>
            <a:ext cx="8229600" cy="4953000"/>
          </a:xfrm>
        </p:spPr>
        <p:txBody>
          <a:bodyPr>
            <a:normAutofit fontScale="62500" lnSpcReduction="20000"/>
          </a:bodyPr>
          <a:lstStyle/>
          <a:p>
            <a:pPr marL="341313" lvl="0" indent="-341313">
              <a:lnSpc>
                <a:spcPct val="115000"/>
              </a:lnSpc>
              <a:spcBef>
                <a:spcPts val="0"/>
              </a:spcBef>
              <a:spcAft>
                <a:spcPts val="1000"/>
              </a:spcAft>
              <a:buFont typeface="+mj-lt"/>
              <a:buAutoNum type="arabicParenR" startAt="5"/>
            </a:pPr>
            <a:r>
              <a:rPr lang="en-US" dirty="0">
                <a:ea typeface="Times New Roman"/>
                <a:cs typeface="Times New Roman"/>
              </a:rPr>
              <a:t>What percentage of Generation X attended college?</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More than 25%</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More than 50%</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More than 75%</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100%</a:t>
            </a:r>
          </a:p>
          <a:p>
            <a:pPr marL="0" marR="0">
              <a:lnSpc>
                <a:spcPct val="115000"/>
              </a:lnSpc>
              <a:spcBef>
                <a:spcPts val="0"/>
              </a:spcBef>
              <a:spcAft>
                <a:spcPts val="0"/>
              </a:spcAft>
            </a:pPr>
            <a:r>
              <a:rPr lang="en-US" dirty="0">
                <a:ea typeface="Times New Roman"/>
                <a:cs typeface="Times New Roman"/>
              </a:rPr>
              <a:t> </a:t>
            </a:r>
          </a:p>
          <a:p>
            <a:pPr marL="341313" lvl="0" indent="-341313">
              <a:lnSpc>
                <a:spcPct val="115000"/>
              </a:lnSpc>
              <a:spcBef>
                <a:spcPts val="0"/>
              </a:spcBef>
              <a:spcAft>
                <a:spcPts val="1000"/>
              </a:spcAft>
              <a:buFont typeface="+mj-lt"/>
              <a:buAutoNum type="arabicParenR" startAt="6"/>
            </a:pPr>
            <a:r>
              <a:rPr lang="en-US" dirty="0">
                <a:ea typeface="Times New Roman"/>
                <a:cs typeface="Times New Roman"/>
              </a:rPr>
              <a:t>Why are Generation Xers more likely to want to try new things?</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Because they are more likely to be submissive and listen to authority</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Because of their technological experience</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Because they are disciplined and mirror their parents’ work ethics</a:t>
            </a:r>
          </a:p>
          <a:p>
            <a:pPr marL="684213" lvl="0">
              <a:lnSpc>
                <a:spcPct val="115000"/>
              </a:lnSpc>
              <a:spcBef>
                <a:spcPts val="0"/>
              </a:spcBef>
              <a:spcAft>
                <a:spcPts val="1200"/>
              </a:spcAft>
              <a:buFont typeface="+mj-lt"/>
              <a:buAutoNum type="alphaLcParenR"/>
            </a:pPr>
            <a:r>
              <a:rPr lang="en-US" dirty="0">
                <a:solidFill>
                  <a:srgbClr val="FF0000"/>
                </a:solidFill>
                <a:ea typeface="Calibri"/>
                <a:cs typeface="Calibri"/>
              </a:rPr>
              <a:t>Because of their background growing up in two-income and single-parent homes</a:t>
            </a:r>
            <a:endParaRPr lang="en-US" dirty="0"/>
          </a:p>
        </p:txBody>
      </p:sp>
    </p:spTree>
    <p:extLst>
      <p:ext uri="{BB962C8B-B14F-4D97-AF65-F5344CB8AC3E}">
        <p14:creationId xmlns:p14="http://schemas.microsoft.com/office/powerpoint/2010/main" val="146128224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a:t>Module Five: Review Questions</a:t>
            </a:r>
          </a:p>
        </p:txBody>
      </p:sp>
      <p:sp>
        <p:nvSpPr>
          <p:cNvPr id="27651" name="Content Placeholder 2"/>
          <p:cNvSpPr>
            <a:spLocks noGrp="1"/>
          </p:cNvSpPr>
          <p:nvPr>
            <p:ph idx="1"/>
          </p:nvPr>
        </p:nvSpPr>
        <p:spPr>
          <a:xfrm>
            <a:off x="457200" y="1600200"/>
            <a:ext cx="8229600" cy="4953000"/>
          </a:xfrm>
        </p:spPr>
        <p:txBody>
          <a:bodyPr>
            <a:normAutofit fontScale="55000" lnSpcReduction="20000"/>
          </a:bodyPr>
          <a:lstStyle/>
          <a:p>
            <a:pPr marL="341313" lvl="0" indent="-341313">
              <a:lnSpc>
                <a:spcPct val="115000"/>
              </a:lnSpc>
              <a:spcBef>
                <a:spcPts val="0"/>
              </a:spcBef>
              <a:spcAft>
                <a:spcPts val="1000"/>
              </a:spcAft>
              <a:buFont typeface="+mj-lt"/>
              <a:buAutoNum type="arabicParenR" startAt="7"/>
            </a:pPr>
            <a:r>
              <a:rPr lang="en-US" dirty="0">
                <a:ea typeface="Times New Roman"/>
                <a:cs typeface="Times New Roman"/>
              </a:rPr>
              <a:t>What is not a characteristic of a Generation X?</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This generation is more ethnically diverse and is better educated over their previous generation</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This generation tolerant of other lifestyles and accept this as part of the change in their environment</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Generation X’s perspective allows them to foster a more accepting environment at work</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FF0000"/>
                </a:solidFill>
                <a:ea typeface="Times New Roman"/>
                <a:cs typeface="Times New Roman"/>
              </a:rPr>
              <a:t>Generation X believes in less </a:t>
            </a:r>
            <a:r>
              <a:rPr lang="en-US" dirty="0">
                <a:solidFill>
                  <a:srgbClr val="FF0000"/>
                </a:solidFill>
                <a:ea typeface="Calibri"/>
                <a:cs typeface="Calibri"/>
              </a:rPr>
              <a:t>balance between their work and home life than the previous generation</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8"/>
            </a:pPr>
            <a:r>
              <a:rPr lang="en-US" dirty="0">
                <a:ea typeface="Times New Roman"/>
                <a:cs typeface="Times New Roman"/>
              </a:rPr>
              <a:t>In which work environment will the typical Generation Xer thrive?</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 work environment where there is a fixed work schedule</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 work environment where they can be micro-managed by their superiors</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 work environment </a:t>
            </a:r>
            <a:r>
              <a:rPr lang="en-US" dirty="0">
                <a:solidFill>
                  <a:srgbClr val="FF0000"/>
                </a:solidFill>
                <a:ea typeface="Calibri"/>
                <a:cs typeface="Calibri"/>
              </a:rPr>
              <a:t>where management allows them to complete their tasks without too much supervision</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A work environment where they can be supervised and take advantage of face-to-face interaction</a:t>
            </a:r>
          </a:p>
          <a:p>
            <a:endParaRPr lang="en-US" dirty="0"/>
          </a:p>
        </p:txBody>
      </p:sp>
    </p:spTree>
    <p:extLst>
      <p:ext uri="{BB962C8B-B14F-4D97-AF65-F5344CB8AC3E}">
        <p14:creationId xmlns:p14="http://schemas.microsoft.com/office/powerpoint/2010/main" val="345409619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9"/>
            </a:pPr>
            <a:r>
              <a:rPr lang="en-US" dirty="0">
                <a:ea typeface="Times New Roman"/>
                <a:cs typeface="Times New Roman"/>
              </a:rPr>
              <a:t>Which of these choices describes a Generation Xer’s work style?</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More committed to their jobs than other generations</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Retirement-focused</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Tendency to be a workaholic</a:t>
            </a:r>
          </a:p>
          <a:p>
            <a:pPr marL="684213" lvl="0">
              <a:lnSpc>
                <a:spcPct val="115000"/>
              </a:lnSpc>
              <a:spcBef>
                <a:spcPts val="0"/>
              </a:spcBef>
              <a:spcAft>
                <a:spcPts val="1200"/>
              </a:spcAft>
              <a:buFont typeface="+mj-lt"/>
              <a:buAutoNum type="alphaLcParenR"/>
            </a:pPr>
            <a:r>
              <a:rPr lang="en-US" dirty="0">
                <a:solidFill>
                  <a:srgbClr val="FF0000"/>
                </a:solidFill>
                <a:ea typeface="Times New Roman"/>
                <a:cs typeface="Times New Roman"/>
              </a:rPr>
              <a:t>Key drivers of change</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10"/>
            </a:pPr>
            <a:r>
              <a:rPr lang="en-US" dirty="0">
                <a:ea typeface="Times New Roman"/>
                <a:cs typeface="Times New Roman"/>
              </a:rPr>
              <a:t>Which of these statements is not true of a Generation Xer’s work style?</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This generation defines themselves by career and profession</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This generation adapts </a:t>
            </a:r>
            <a:r>
              <a:rPr lang="en-US" dirty="0">
                <a:solidFill>
                  <a:srgbClr val="000000"/>
                </a:solidFill>
                <a:ea typeface="Calibri"/>
                <a:cs typeface="Calibri"/>
              </a:rPr>
              <a:t>well to change in their workplace</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This generation</a:t>
            </a:r>
            <a:r>
              <a:rPr lang="en-US" dirty="0">
                <a:solidFill>
                  <a:srgbClr val="000000"/>
                </a:solidFill>
                <a:ea typeface="Calibri"/>
                <a:cs typeface="Calibri"/>
              </a:rPr>
              <a:t> believes in a healthy balance between work and their personal life</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This generation </a:t>
            </a:r>
            <a:r>
              <a:rPr lang="en-US" dirty="0">
                <a:solidFill>
                  <a:srgbClr val="000000"/>
                </a:solidFill>
                <a:ea typeface="Calibri"/>
                <a:cs typeface="Calibri"/>
              </a:rPr>
              <a:t>will be the first ones to take advantage of technology and incorporate it into their work</a:t>
            </a:r>
            <a:endParaRPr lang="en-US" dirty="0">
              <a:solidFill>
                <a:srgbClr val="000000"/>
              </a:solidFill>
              <a:ea typeface="Times New Roman"/>
              <a:cs typeface="Times New Roman"/>
            </a:endParaRPr>
          </a:p>
        </p:txBody>
      </p:sp>
    </p:spTree>
    <p:extLst>
      <p:ext uri="{BB962C8B-B14F-4D97-AF65-F5344CB8AC3E}">
        <p14:creationId xmlns:p14="http://schemas.microsoft.com/office/powerpoint/2010/main" val="322831611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normAutofit/>
          </a:bodyPr>
          <a:lstStyle/>
          <a:p>
            <a:pPr>
              <a:defRPr/>
            </a:pPr>
            <a:r>
              <a:rPr lang="en-US" dirty="0"/>
              <a:t>Module Six: Generation Y</a:t>
            </a:r>
          </a:p>
        </p:txBody>
      </p:sp>
      <p:sp>
        <p:nvSpPr>
          <p:cNvPr id="23556" name="Text Placeholder 4"/>
          <p:cNvSpPr>
            <a:spLocks noGrp="1"/>
          </p:cNvSpPr>
          <p:nvPr>
            <p:ph type="body" sz="quarter" idx="10"/>
          </p:nvPr>
        </p:nvSpPr>
        <p:spPr>
          <a:ln>
            <a:miter lim="800000"/>
            <a:headEnd/>
            <a:tailEnd/>
          </a:ln>
        </p:spPr>
        <p:txBody>
          <a:bodyPr/>
          <a:lstStyle/>
          <a:p>
            <a:pPr marL="0" marR="0">
              <a:lnSpc>
                <a:spcPct val="115000"/>
              </a:lnSpc>
              <a:spcBef>
                <a:spcPts val="0"/>
              </a:spcBef>
              <a:spcAft>
                <a:spcPts val="1000"/>
              </a:spcAft>
            </a:pPr>
            <a:r>
              <a:rPr lang="en-US" i="1" dirty="0">
                <a:effectLst/>
                <a:latin typeface="Cambria"/>
                <a:ea typeface="Times New Roman"/>
                <a:cs typeface="Times New Roman"/>
              </a:rPr>
              <a:t>Nothing so dates a man as to decry the younger generation.</a:t>
            </a:r>
            <a:endParaRPr lang="en-US" dirty="0">
              <a:ea typeface="Times New Roman"/>
              <a:cs typeface="Times New Roman"/>
            </a:endParaRPr>
          </a:p>
          <a:p>
            <a:pPr marL="0" marR="0" algn="ctr">
              <a:lnSpc>
                <a:spcPct val="115000"/>
              </a:lnSpc>
              <a:spcBef>
                <a:spcPts val="0"/>
              </a:spcBef>
              <a:spcAft>
                <a:spcPts val="1000"/>
              </a:spcAft>
            </a:pPr>
            <a:r>
              <a:rPr lang="en-US" b="1" i="1" dirty="0">
                <a:effectLst/>
                <a:latin typeface="Cambria"/>
                <a:ea typeface="Times New Roman"/>
                <a:cs typeface="Times New Roman"/>
              </a:rPr>
              <a:t>Adlai E. Stevenson</a:t>
            </a:r>
            <a:endParaRPr lang="en-US" dirty="0">
              <a:ea typeface="Times New Roman"/>
              <a:cs typeface="Times New Roman"/>
            </a:endParaRPr>
          </a:p>
        </p:txBody>
      </p:sp>
      <p:sp>
        <p:nvSpPr>
          <p:cNvPr id="23555" name="Content Placeholder 3"/>
          <p:cNvSpPr>
            <a:spLocks noGrp="1"/>
          </p:cNvSpPr>
          <p:nvPr>
            <p:ph type="body" sz="quarter" idx="11"/>
          </p:nvPr>
        </p:nvSpPr>
        <p:spPr/>
        <p:txBody>
          <a:bodyPr/>
          <a:lstStyle/>
          <a:p>
            <a:pPr marL="0" indent="0"/>
            <a:r>
              <a:rPr lang="en-US" dirty="0"/>
              <a:t>This group was born between 1979 and 1994.  </a:t>
            </a:r>
          </a:p>
          <a:p>
            <a:pPr marL="0" indent="0"/>
            <a:r>
              <a:rPr lang="en-US" dirty="0"/>
              <a:t>This module will teach you the background, characters and working style of Generation Y.  </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7E0DB432-0DC8-4B66-84A0-D82D2A4E5048}"/>
              </a:ext>
            </a:extLst>
          </p:cNvPr>
          <p:cNvSpPr>
            <a:spLocks noGrp="1"/>
          </p:cNvSpPr>
          <p:nvPr>
            <p:ph sz="quarter" idx="11"/>
          </p:nvPr>
        </p:nvSpPr>
        <p:spPr/>
        <p:txBody>
          <a:bodyPr/>
          <a:lstStyle/>
          <a:p>
            <a:endParaRPr lang="en-US"/>
          </a:p>
        </p:txBody>
      </p:sp>
      <p:sp>
        <p:nvSpPr>
          <p:cNvPr id="24578" name="Title 4"/>
          <p:cNvSpPr>
            <a:spLocks noGrp="1"/>
          </p:cNvSpPr>
          <p:nvPr>
            <p:ph type="title"/>
          </p:nvPr>
        </p:nvSpPr>
        <p:spPr/>
        <p:txBody>
          <a:bodyPr/>
          <a:lstStyle/>
          <a:p>
            <a:r>
              <a:rPr lang="en-US" dirty="0"/>
              <a:t>Their Background</a:t>
            </a:r>
          </a:p>
        </p:txBody>
      </p:sp>
      <p:grpSp>
        <p:nvGrpSpPr>
          <p:cNvPr id="2" name="Group 1">
            <a:extLst>
              <a:ext uri="{FF2B5EF4-FFF2-40B4-BE49-F238E27FC236}">
                <a16:creationId xmlns:a16="http://schemas.microsoft.com/office/drawing/2014/main" id="{70D13EC8-E729-4C14-B6AB-729C9CC97E00}"/>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36679B35-6A44-43B1-8156-FF1E1C65C41F}"/>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kern="1200" dirty="0"/>
                <a:t>Born between 1979-1994</a:t>
              </a:r>
            </a:p>
          </p:txBody>
        </p:sp>
        <p:sp>
          <p:nvSpPr>
            <p:cNvPr id="5" name="Freeform: Shape 4">
              <a:extLst>
                <a:ext uri="{FF2B5EF4-FFF2-40B4-BE49-F238E27FC236}">
                  <a16:creationId xmlns:a16="http://schemas.microsoft.com/office/drawing/2014/main" id="{AC011BCF-887E-4E7D-B7C3-D1144A42BCF7}"/>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kern="1200" dirty="0"/>
                <a:t>Electronic communication</a:t>
              </a:r>
            </a:p>
          </p:txBody>
        </p:sp>
        <p:sp>
          <p:nvSpPr>
            <p:cNvPr id="6" name="Freeform: Shape 5">
              <a:extLst>
                <a:ext uri="{FF2B5EF4-FFF2-40B4-BE49-F238E27FC236}">
                  <a16:creationId xmlns:a16="http://schemas.microsoft.com/office/drawing/2014/main" id="{77CBE452-C3D7-4252-9B5B-08A154DBD840}"/>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kern="1200" dirty="0"/>
                <a:t>Teams and groups</a:t>
              </a:r>
            </a:p>
          </p:txBody>
        </p:sp>
      </p:gr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72314159-4AB2-4275-A92E-6B1657E5F900}"/>
              </a:ext>
            </a:extLst>
          </p:cNvPr>
          <p:cNvSpPr>
            <a:spLocks noGrp="1"/>
          </p:cNvSpPr>
          <p:nvPr>
            <p:ph sz="quarter" idx="11"/>
          </p:nvPr>
        </p:nvSpPr>
        <p:spPr/>
        <p:txBody>
          <a:bodyPr/>
          <a:lstStyle/>
          <a:p>
            <a:endParaRPr lang="en-US"/>
          </a:p>
        </p:txBody>
      </p:sp>
      <p:sp>
        <p:nvSpPr>
          <p:cNvPr id="25602" name="Title 1"/>
          <p:cNvSpPr>
            <a:spLocks noGrp="1"/>
          </p:cNvSpPr>
          <p:nvPr>
            <p:ph type="title"/>
          </p:nvPr>
        </p:nvSpPr>
        <p:spPr/>
        <p:txBody>
          <a:bodyPr/>
          <a:lstStyle/>
          <a:p>
            <a:r>
              <a:rPr lang="en-US" dirty="0"/>
              <a:t>Their Characters</a:t>
            </a:r>
          </a:p>
        </p:txBody>
      </p:sp>
      <p:grpSp>
        <p:nvGrpSpPr>
          <p:cNvPr id="2" name="Group 1">
            <a:extLst>
              <a:ext uri="{FF2B5EF4-FFF2-40B4-BE49-F238E27FC236}">
                <a16:creationId xmlns:a16="http://schemas.microsoft.com/office/drawing/2014/main" id="{F03FF438-CCAE-4CC4-9F56-CF524D481A3E}"/>
              </a:ext>
            </a:extLst>
          </p:cNvPr>
          <p:cNvGrpSpPr/>
          <p:nvPr/>
        </p:nvGrpSpPr>
        <p:grpSpPr>
          <a:xfrm>
            <a:off x="457200" y="1614711"/>
            <a:ext cx="8229600" cy="4496939"/>
            <a:chOff x="457200" y="1614711"/>
            <a:chExt cx="8229600" cy="4496939"/>
          </a:xfrm>
        </p:grpSpPr>
        <p:sp>
          <p:nvSpPr>
            <p:cNvPr id="4" name="Freeform: Shape 3">
              <a:extLst>
                <a:ext uri="{FF2B5EF4-FFF2-40B4-BE49-F238E27FC236}">
                  <a16:creationId xmlns:a16="http://schemas.microsoft.com/office/drawing/2014/main" id="{94726544-8A77-4C03-8376-BB80C1724DFF}"/>
                </a:ext>
              </a:extLst>
            </p:cNvPr>
            <p:cNvSpPr/>
            <p:nvPr/>
          </p:nvSpPr>
          <p:spPr>
            <a:xfrm>
              <a:off x="457200" y="1614711"/>
              <a:ext cx="8229600" cy="1031354"/>
            </a:xfrm>
            <a:custGeom>
              <a:avLst/>
              <a:gdLst>
                <a:gd name="connsiteX0" fmla="*/ 0 w 8229600"/>
                <a:gd name="connsiteY0" fmla="*/ 171896 h 1031354"/>
                <a:gd name="connsiteX1" fmla="*/ 171896 w 8229600"/>
                <a:gd name="connsiteY1" fmla="*/ 0 h 1031354"/>
                <a:gd name="connsiteX2" fmla="*/ 8057704 w 8229600"/>
                <a:gd name="connsiteY2" fmla="*/ 0 h 1031354"/>
                <a:gd name="connsiteX3" fmla="*/ 8229600 w 8229600"/>
                <a:gd name="connsiteY3" fmla="*/ 171896 h 1031354"/>
                <a:gd name="connsiteX4" fmla="*/ 8229600 w 8229600"/>
                <a:gd name="connsiteY4" fmla="*/ 859458 h 1031354"/>
                <a:gd name="connsiteX5" fmla="*/ 8057704 w 8229600"/>
                <a:gd name="connsiteY5" fmla="*/ 1031354 h 1031354"/>
                <a:gd name="connsiteX6" fmla="*/ 171896 w 8229600"/>
                <a:gd name="connsiteY6" fmla="*/ 1031354 h 1031354"/>
                <a:gd name="connsiteX7" fmla="*/ 0 w 8229600"/>
                <a:gd name="connsiteY7" fmla="*/ 859458 h 1031354"/>
                <a:gd name="connsiteX8" fmla="*/ 0 w 8229600"/>
                <a:gd name="connsiteY8" fmla="*/ 171896 h 1031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31354">
                  <a:moveTo>
                    <a:pt x="0" y="171896"/>
                  </a:moveTo>
                  <a:cubicBezTo>
                    <a:pt x="0" y="76960"/>
                    <a:pt x="76960" y="0"/>
                    <a:pt x="171896" y="0"/>
                  </a:cubicBezTo>
                  <a:lnTo>
                    <a:pt x="8057704" y="0"/>
                  </a:lnTo>
                  <a:cubicBezTo>
                    <a:pt x="8152640" y="0"/>
                    <a:pt x="8229600" y="76960"/>
                    <a:pt x="8229600" y="171896"/>
                  </a:cubicBezTo>
                  <a:lnTo>
                    <a:pt x="8229600" y="859458"/>
                  </a:lnTo>
                  <a:cubicBezTo>
                    <a:pt x="8229600" y="954394"/>
                    <a:pt x="8152640" y="1031354"/>
                    <a:pt x="8057704" y="1031354"/>
                  </a:cubicBezTo>
                  <a:lnTo>
                    <a:pt x="171896" y="1031354"/>
                  </a:lnTo>
                  <a:cubicBezTo>
                    <a:pt x="76960" y="1031354"/>
                    <a:pt x="0" y="954394"/>
                    <a:pt x="0" y="859458"/>
                  </a:cubicBezTo>
                  <a:lnTo>
                    <a:pt x="0" y="171896"/>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14177" tIns="214177" rIns="214177" bIns="214177" numCol="1" spcCol="1270" anchor="ctr" anchorCtr="0">
              <a:noAutofit/>
            </a:bodyPr>
            <a:lstStyle/>
            <a:p>
              <a:pPr marL="0" lvl="0" indent="0" algn="l" defTabSz="1911350">
                <a:lnSpc>
                  <a:spcPct val="90000"/>
                </a:lnSpc>
                <a:spcBef>
                  <a:spcPct val="0"/>
                </a:spcBef>
                <a:spcAft>
                  <a:spcPct val="35000"/>
                </a:spcAft>
                <a:buNone/>
              </a:pPr>
              <a:r>
                <a:rPr lang="en-US" sz="4300" kern="1200" dirty="0"/>
                <a:t>Relies on technology</a:t>
              </a:r>
            </a:p>
          </p:txBody>
        </p:sp>
        <p:sp>
          <p:nvSpPr>
            <p:cNvPr id="5" name="Freeform: Shape 4">
              <a:extLst>
                <a:ext uri="{FF2B5EF4-FFF2-40B4-BE49-F238E27FC236}">
                  <a16:creationId xmlns:a16="http://schemas.microsoft.com/office/drawing/2014/main" id="{F9A60091-ABDC-44F2-B33C-8715DF69F0A5}"/>
                </a:ext>
              </a:extLst>
            </p:cNvPr>
            <p:cNvSpPr/>
            <p:nvPr/>
          </p:nvSpPr>
          <p:spPr>
            <a:xfrm>
              <a:off x="457200" y="2769906"/>
              <a:ext cx="8229600" cy="1031354"/>
            </a:xfrm>
            <a:custGeom>
              <a:avLst/>
              <a:gdLst>
                <a:gd name="connsiteX0" fmla="*/ 0 w 8229600"/>
                <a:gd name="connsiteY0" fmla="*/ 171896 h 1031354"/>
                <a:gd name="connsiteX1" fmla="*/ 171896 w 8229600"/>
                <a:gd name="connsiteY1" fmla="*/ 0 h 1031354"/>
                <a:gd name="connsiteX2" fmla="*/ 8057704 w 8229600"/>
                <a:gd name="connsiteY2" fmla="*/ 0 h 1031354"/>
                <a:gd name="connsiteX3" fmla="*/ 8229600 w 8229600"/>
                <a:gd name="connsiteY3" fmla="*/ 171896 h 1031354"/>
                <a:gd name="connsiteX4" fmla="*/ 8229600 w 8229600"/>
                <a:gd name="connsiteY4" fmla="*/ 859458 h 1031354"/>
                <a:gd name="connsiteX5" fmla="*/ 8057704 w 8229600"/>
                <a:gd name="connsiteY5" fmla="*/ 1031354 h 1031354"/>
                <a:gd name="connsiteX6" fmla="*/ 171896 w 8229600"/>
                <a:gd name="connsiteY6" fmla="*/ 1031354 h 1031354"/>
                <a:gd name="connsiteX7" fmla="*/ 0 w 8229600"/>
                <a:gd name="connsiteY7" fmla="*/ 859458 h 1031354"/>
                <a:gd name="connsiteX8" fmla="*/ 0 w 8229600"/>
                <a:gd name="connsiteY8" fmla="*/ 171896 h 1031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31354">
                  <a:moveTo>
                    <a:pt x="0" y="171896"/>
                  </a:moveTo>
                  <a:cubicBezTo>
                    <a:pt x="0" y="76960"/>
                    <a:pt x="76960" y="0"/>
                    <a:pt x="171896" y="0"/>
                  </a:cubicBezTo>
                  <a:lnTo>
                    <a:pt x="8057704" y="0"/>
                  </a:lnTo>
                  <a:cubicBezTo>
                    <a:pt x="8152640" y="0"/>
                    <a:pt x="8229600" y="76960"/>
                    <a:pt x="8229600" y="171896"/>
                  </a:cubicBezTo>
                  <a:lnTo>
                    <a:pt x="8229600" y="859458"/>
                  </a:lnTo>
                  <a:cubicBezTo>
                    <a:pt x="8229600" y="954394"/>
                    <a:pt x="8152640" y="1031354"/>
                    <a:pt x="8057704" y="1031354"/>
                  </a:cubicBezTo>
                  <a:lnTo>
                    <a:pt x="171896" y="1031354"/>
                  </a:lnTo>
                  <a:cubicBezTo>
                    <a:pt x="76960" y="1031354"/>
                    <a:pt x="0" y="954394"/>
                    <a:pt x="0" y="859458"/>
                  </a:cubicBezTo>
                  <a:lnTo>
                    <a:pt x="0" y="171896"/>
                  </a:lnTo>
                  <a:close/>
                </a:path>
              </a:pathLst>
            </a:custGeom>
          </p:spPr>
          <p:style>
            <a:lnRef idx="2">
              <a:schemeClr val="lt1">
                <a:hueOff val="0"/>
                <a:satOff val="0"/>
                <a:lumOff val="0"/>
                <a:alphaOff val="0"/>
              </a:schemeClr>
            </a:lnRef>
            <a:fillRef idx="1">
              <a:schemeClr val="accent2">
                <a:hueOff val="1560506"/>
                <a:satOff val="-1946"/>
                <a:lumOff val="458"/>
                <a:alphaOff val="0"/>
              </a:schemeClr>
            </a:fillRef>
            <a:effectRef idx="0">
              <a:schemeClr val="accent2">
                <a:hueOff val="1560506"/>
                <a:satOff val="-1946"/>
                <a:lumOff val="458"/>
                <a:alphaOff val="0"/>
              </a:schemeClr>
            </a:effectRef>
            <a:fontRef idx="minor">
              <a:schemeClr val="lt1"/>
            </a:fontRef>
          </p:style>
          <p:txBody>
            <a:bodyPr spcFirstLastPara="0" vert="horz" wrap="square" lIns="214177" tIns="214177" rIns="214177" bIns="214177" numCol="1" spcCol="1270" anchor="ctr" anchorCtr="0">
              <a:noAutofit/>
            </a:bodyPr>
            <a:lstStyle/>
            <a:p>
              <a:pPr marL="0" lvl="0" indent="0" algn="l" defTabSz="1911350">
                <a:lnSpc>
                  <a:spcPct val="90000"/>
                </a:lnSpc>
                <a:spcBef>
                  <a:spcPct val="0"/>
                </a:spcBef>
                <a:spcAft>
                  <a:spcPct val="35000"/>
                </a:spcAft>
                <a:buNone/>
              </a:pPr>
              <a:r>
                <a:rPr lang="en-US" sz="4300" kern="1200" dirty="0"/>
                <a:t>Value family over work</a:t>
              </a:r>
            </a:p>
          </p:txBody>
        </p:sp>
        <p:sp>
          <p:nvSpPr>
            <p:cNvPr id="6" name="Freeform: Shape 5">
              <a:extLst>
                <a:ext uri="{FF2B5EF4-FFF2-40B4-BE49-F238E27FC236}">
                  <a16:creationId xmlns:a16="http://schemas.microsoft.com/office/drawing/2014/main" id="{A39648FD-7FD9-42B4-9D3E-2CBCCB330F7D}"/>
                </a:ext>
              </a:extLst>
            </p:cNvPr>
            <p:cNvSpPr/>
            <p:nvPr/>
          </p:nvSpPr>
          <p:spPr>
            <a:xfrm>
              <a:off x="457200" y="3925101"/>
              <a:ext cx="8229600" cy="1031354"/>
            </a:xfrm>
            <a:custGeom>
              <a:avLst/>
              <a:gdLst>
                <a:gd name="connsiteX0" fmla="*/ 0 w 8229600"/>
                <a:gd name="connsiteY0" fmla="*/ 171896 h 1031354"/>
                <a:gd name="connsiteX1" fmla="*/ 171896 w 8229600"/>
                <a:gd name="connsiteY1" fmla="*/ 0 h 1031354"/>
                <a:gd name="connsiteX2" fmla="*/ 8057704 w 8229600"/>
                <a:gd name="connsiteY2" fmla="*/ 0 h 1031354"/>
                <a:gd name="connsiteX3" fmla="*/ 8229600 w 8229600"/>
                <a:gd name="connsiteY3" fmla="*/ 171896 h 1031354"/>
                <a:gd name="connsiteX4" fmla="*/ 8229600 w 8229600"/>
                <a:gd name="connsiteY4" fmla="*/ 859458 h 1031354"/>
                <a:gd name="connsiteX5" fmla="*/ 8057704 w 8229600"/>
                <a:gd name="connsiteY5" fmla="*/ 1031354 h 1031354"/>
                <a:gd name="connsiteX6" fmla="*/ 171896 w 8229600"/>
                <a:gd name="connsiteY6" fmla="*/ 1031354 h 1031354"/>
                <a:gd name="connsiteX7" fmla="*/ 0 w 8229600"/>
                <a:gd name="connsiteY7" fmla="*/ 859458 h 1031354"/>
                <a:gd name="connsiteX8" fmla="*/ 0 w 8229600"/>
                <a:gd name="connsiteY8" fmla="*/ 171896 h 1031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31354">
                  <a:moveTo>
                    <a:pt x="0" y="171896"/>
                  </a:moveTo>
                  <a:cubicBezTo>
                    <a:pt x="0" y="76960"/>
                    <a:pt x="76960" y="0"/>
                    <a:pt x="171896" y="0"/>
                  </a:cubicBezTo>
                  <a:lnTo>
                    <a:pt x="8057704" y="0"/>
                  </a:lnTo>
                  <a:cubicBezTo>
                    <a:pt x="8152640" y="0"/>
                    <a:pt x="8229600" y="76960"/>
                    <a:pt x="8229600" y="171896"/>
                  </a:cubicBezTo>
                  <a:lnTo>
                    <a:pt x="8229600" y="859458"/>
                  </a:lnTo>
                  <a:cubicBezTo>
                    <a:pt x="8229600" y="954394"/>
                    <a:pt x="8152640" y="1031354"/>
                    <a:pt x="8057704" y="1031354"/>
                  </a:cubicBezTo>
                  <a:lnTo>
                    <a:pt x="171896" y="1031354"/>
                  </a:lnTo>
                  <a:cubicBezTo>
                    <a:pt x="76960" y="1031354"/>
                    <a:pt x="0" y="954394"/>
                    <a:pt x="0" y="859458"/>
                  </a:cubicBezTo>
                  <a:lnTo>
                    <a:pt x="0" y="171896"/>
                  </a:lnTo>
                  <a:close/>
                </a:path>
              </a:pathLst>
            </a:custGeom>
          </p:spPr>
          <p:style>
            <a:lnRef idx="2">
              <a:schemeClr val="lt1">
                <a:hueOff val="0"/>
                <a:satOff val="0"/>
                <a:lumOff val="0"/>
                <a:alphaOff val="0"/>
              </a:schemeClr>
            </a:lnRef>
            <a:fillRef idx="1">
              <a:schemeClr val="accent2">
                <a:hueOff val="3121013"/>
                <a:satOff val="-3893"/>
                <a:lumOff val="915"/>
                <a:alphaOff val="0"/>
              </a:schemeClr>
            </a:fillRef>
            <a:effectRef idx="0">
              <a:schemeClr val="accent2">
                <a:hueOff val="3121013"/>
                <a:satOff val="-3893"/>
                <a:lumOff val="915"/>
                <a:alphaOff val="0"/>
              </a:schemeClr>
            </a:effectRef>
            <a:fontRef idx="minor">
              <a:schemeClr val="lt1"/>
            </a:fontRef>
          </p:style>
          <p:txBody>
            <a:bodyPr spcFirstLastPara="0" vert="horz" wrap="square" lIns="214177" tIns="214177" rIns="214177" bIns="214177" numCol="1" spcCol="1270" anchor="ctr" anchorCtr="0">
              <a:noAutofit/>
            </a:bodyPr>
            <a:lstStyle/>
            <a:p>
              <a:pPr marL="0" lvl="0" indent="0" algn="l" defTabSz="1911350">
                <a:lnSpc>
                  <a:spcPct val="90000"/>
                </a:lnSpc>
                <a:spcBef>
                  <a:spcPct val="0"/>
                </a:spcBef>
                <a:spcAft>
                  <a:spcPct val="35000"/>
                </a:spcAft>
                <a:buNone/>
              </a:pPr>
              <a:r>
                <a:rPr lang="en-US" sz="4300" kern="1200" dirty="0"/>
                <a:t>Achievement-oriented</a:t>
              </a:r>
            </a:p>
          </p:txBody>
        </p:sp>
        <p:sp>
          <p:nvSpPr>
            <p:cNvPr id="7" name="Freeform: Shape 6">
              <a:extLst>
                <a:ext uri="{FF2B5EF4-FFF2-40B4-BE49-F238E27FC236}">
                  <a16:creationId xmlns:a16="http://schemas.microsoft.com/office/drawing/2014/main" id="{7DBDDC05-468D-4B6B-B006-FC8F431F0BD5}"/>
                </a:ext>
              </a:extLst>
            </p:cNvPr>
            <p:cNvSpPr/>
            <p:nvPr/>
          </p:nvSpPr>
          <p:spPr>
            <a:xfrm>
              <a:off x="457200" y="5080296"/>
              <a:ext cx="8229600" cy="1031354"/>
            </a:xfrm>
            <a:custGeom>
              <a:avLst/>
              <a:gdLst>
                <a:gd name="connsiteX0" fmla="*/ 0 w 8229600"/>
                <a:gd name="connsiteY0" fmla="*/ 171896 h 1031354"/>
                <a:gd name="connsiteX1" fmla="*/ 171896 w 8229600"/>
                <a:gd name="connsiteY1" fmla="*/ 0 h 1031354"/>
                <a:gd name="connsiteX2" fmla="*/ 8057704 w 8229600"/>
                <a:gd name="connsiteY2" fmla="*/ 0 h 1031354"/>
                <a:gd name="connsiteX3" fmla="*/ 8229600 w 8229600"/>
                <a:gd name="connsiteY3" fmla="*/ 171896 h 1031354"/>
                <a:gd name="connsiteX4" fmla="*/ 8229600 w 8229600"/>
                <a:gd name="connsiteY4" fmla="*/ 859458 h 1031354"/>
                <a:gd name="connsiteX5" fmla="*/ 8057704 w 8229600"/>
                <a:gd name="connsiteY5" fmla="*/ 1031354 h 1031354"/>
                <a:gd name="connsiteX6" fmla="*/ 171896 w 8229600"/>
                <a:gd name="connsiteY6" fmla="*/ 1031354 h 1031354"/>
                <a:gd name="connsiteX7" fmla="*/ 0 w 8229600"/>
                <a:gd name="connsiteY7" fmla="*/ 859458 h 1031354"/>
                <a:gd name="connsiteX8" fmla="*/ 0 w 8229600"/>
                <a:gd name="connsiteY8" fmla="*/ 171896 h 1031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31354">
                  <a:moveTo>
                    <a:pt x="0" y="171896"/>
                  </a:moveTo>
                  <a:cubicBezTo>
                    <a:pt x="0" y="76960"/>
                    <a:pt x="76960" y="0"/>
                    <a:pt x="171896" y="0"/>
                  </a:cubicBezTo>
                  <a:lnTo>
                    <a:pt x="8057704" y="0"/>
                  </a:lnTo>
                  <a:cubicBezTo>
                    <a:pt x="8152640" y="0"/>
                    <a:pt x="8229600" y="76960"/>
                    <a:pt x="8229600" y="171896"/>
                  </a:cubicBezTo>
                  <a:lnTo>
                    <a:pt x="8229600" y="859458"/>
                  </a:lnTo>
                  <a:cubicBezTo>
                    <a:pt x="8229600" y="954394"/>
                    <a:pt x="8152640" y="1031354"/>
                    <a:pt x="8057704" y="1031354"/>
                  </a:cubicBezTo>
                  <a:lnTo>
                    <a:pt x="171896" y="1031354"/>
                  </a:lnTo>
                  <a:cubicBezTo>
                    <a:pt x="76960" y="1031354"/>
                    <a:pt x="0" y="954394"/>
                    <a:pt x="0" y="859458"/>
                  </a:cubicBezTo>
                  <a:lnTo>
                    <a:pt x="0" y="171896"/>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14177" tIns="214177" rIns="214177" bIns="214177" numCol="1" spcCol="1270" anchor="ctr" anchorCtr="0">
              <a:noAutofit/>
            </a:bodyPr>
            <a:lstStyle/>
            <a:p>
              <a:pPr marL="0" lvl="0" indent="0" algn="l" defTabSz="1911350">
                <a:lnSpc>
                  <a:spcPct val="90000"/>
                </a:lnSpc>
                <a:spcBef>
                  <a:spcPct val="0"/>
                </a:spcBef>
                <a:spcAft>
                  <a:spcPct val="35000"/>
                </a:spcAft>
                <a:buNone/>
              </a:pPr>
              <a:r>
                <a:rPr lang="en-US" sz="4300" kern="1200" dirty="0"/>
                <a:t>Require periodic recognition</a:t>
              </a:r>
            </a:p>
          </p:txBody>
        </p:sp>
      </p:gr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DAB96680-3690-4EA1-9474-052096CD1C8A}"/>
              </a:ext>
            </a:extLst>
          </p:cNvPr>
          <p:cNvSpPr>
            <a:spLocks noGrp="1"/>
          </p:cNvSpPr>
          <p:nvPr>
            <p:ph sz="quarter" idx="11"/>
          </p:nvPr>
        </p:nvSpPr>
        <p:spPr/>
        <p:txBody>
          <a:bodyPr/>
          <a:lstStyle/>
          <a:p>
            <a:endParaRPr lang="en-US"/>
          </a:p>
        </p:txBody>
      </p:sp>
      <p:sp>
        <p:nvSpPr>
          <p:cNvPr id="26626" name="Title 1"/>
          <p:cNvSpPr>
            <a:spLocks noGrp="1"/>
          </p:cNvSpPr>
          <p:nvPr>
            <p:ph type="title"/>
          </p:nvPr>
        </p:nvSpPr>
        <p:spPr/>
        <p:txBody>
          <a:bodyPr/>
          <a:lstStyle/>
          <a:p>
            <a:r>
              <a:rPr lang="en-US" dirty="0"/>
              <a:t>Their Working Style</a:t>
            </a:r>
          </a:p>
        </p:txBody>
      </p:sp>
      <p:grpSp>
        <p:nvGrpSpPr>
          <p:cNvPr id="2" name="Group 1">
            <a:extLst>
              <a:ext uri="{FF2B5EF4-FFF2-40B4-BE49-F238E27FC236}">
                <a16:creationId xmlns:a16="http://schemas.microsoft.com/office/drawing/2014/main" id="{42DAF546-4D9D-4461-B0BB-D13777A6C2B3}"/>
              </a:ext>
            </a:extLst>
          </p:cNvPr>
          <p:cNvGrpSpPr/>
          <p:nvPr/>
        </p:nvGrpSpPr>
        <p:grpSpPr>
          <a:xfrm>
            <a:off x="1961999" y="1602409"/>
            <a:ext cx="5220000" cy="4521543"/>
            <a:chOff x="1961999" y="1602409"/>
            <a:chExt cx="5220000" cy="4521543"/>
          </a:xfrm>
        </p:grpSpPr>
        <p:sp>
          <p:nvSpPr>
            <p:cNvPr id="4" name="Freeform: Shape 3">
              <a:extLst>
                <a:ext uri="{FF2B5EF4-FFF2-40B4-BE49-F238E27FC236}">
                  <a16:creationId xmlns:a16="http://schemas.microsoft.com/office/drawing/2014/main" id="{5A46E098-3428-452A-B8E7-261EBCD6767C}"/>
                </a:ext>
              </a:extLst>
            </p:cNvPr>
            <p:cNvSpPr/>
            <p:nvPr/>
          </p:nvSpPr>
          <p:spPr>
            <a:xfrm>
              <a:off x="2457000" y="1602409"/>
              <a:ext cx="4230000" cy="1458562"/>
            </a:xfrm>
            <a:custGeom>
              <a:avLst/>
              <a:gdLst>
                <a:gd name="connsiteX0" fmla="*/ 0 w 4230000"/>
                <a:gd name="connsiteY0" fmla="*/ 0 h 1458562"/>
                <a:gd name="connsiteX1" fmla="*/ 4230000 w 4230000"/>
                <a:gd name="connsiteY1" fmla="*/ 0 h 1458562"/>
                <a:gd name="connsiteX2" fmla="*/ 4230000 w 4230000"/>
                <a:gd name="connsiteY2" fmla="*/ 1458562 h 1458562"/>
                <a:gd name="connsiteX3" fmla="*/ 0 w 4230000"/>
                <a:gd name="connsiteY3" fmla="*/ 1458562 h 1458562"/>
                <a:gd name="connsiteX4" fmla="*/ 0 w 423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30000" h="1458562">
                  <a:moveTo>
                    <a:pt x="0" y="0"/>
                  </a:moveTo>
                  <a:lnTo>
                    <a:pt x="4230000" y="0"/>
                  </a:lnTo>
                  <a:lnTo>
                    <a:pt x="4230000" y="1458562"/>
                  </a:lnTo>
                  <a:lnTo>
                    <a:pt x="0" y="145856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Motivated by flexible schedules</a:t>
              </a:r>
            </a:p>
          </p:txBody>
        </p:sp>
        <p:sp>
          <p:nvSpPr>
            <p:cNvPr id="5" name="Freeform: Shape 4">
              <a:extLst>
                <a:ext uri="{FF2B5EF4-FFF2-40B4-BE49-F238E27FC236}">
                  <a16:creationId xmlns:a16="http://schemas.microsoft.com/office/drawing/2014/main" id="{3930D792-2717-4DC0-A7CF-C5DD0CDE46FE}"/>
                </a:ext>
              </a:extLst>
            </p:cNvPr>
            <p:cNvSpPr/>
            <p:nvPr/>
          </p:nvSpPr>
          <p:spPr>
            <a:xfrm>
              <a:off x="1961999" y="3133900"/>
              <a:ext cx="5220000" cy="1458562"/>
            </a:xfrm>
            <a:custGeom>
              <a:avLst/>
              <a:gdLst>
                <a:gd name="connsiteX0" fmla="*/ 0 w 5220000"/>
                <a:gd name="connsiteY0" fmla="*/ 0 h 1458562"/>
                <a:gd name="connsiteX1" fmla="*/ 5220000 w 5220000"/>
                <a:gd name="connsiteY1" fmla="*/ 0 h 1458562"/>
                <a:gd name="connsiteX2" fmla="*/ 5220000 w 5220000"/>
                <a:gd name="connsiteY2" fmla="*/ 1458562 h 1458562"/>
                <a:gd name="connsiteX3" fmla="*/ 0 w 5220000"/>
                <a:gd name="connsiteY3" fmla="*/ 1458562 h 1458562"/>
                <a:gd name="connsiteX4" fmla="*/ 0 w 522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20000" h="1458562">
                  <a:moveTo>
                    <a:pt x="0" y="0"/>
                  </a:moveTo>
                  <a:lnTo>
                    <a:pt x="5220000" y="0"/>
                  </a:lnTo>
                  <a:lnTo>
                    <a:pt x="5220000" y="1458562"/>
                  </a:lnTo>
                  <a:lnTo>
                    <a:pt x="0" y="1458562"/>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Seeks to be included in important activities</a:t>
              </a:r>
            </a:p>
          </p:txBody>
        </p:sp>
        <p:sp>
          <p:nvSpPr>
            <p:cNvPr id="6" name="Freeform: Shape 5">
              <a:extLst>
                <a:ext uri="{FF2B5EF4-FFF2-40B4-BE49-F238E27FC236}">
                  <a16:creationId xmlns:a16="http://schemas.microsoft.com/office/drawing/2014/main" id="{C7142111-C8DA-4F62-81D9-F2A2C0ABC2FA}"/>
                </a:ext>
              </a:extLst>
            </p:cNvPr>
            <p:cNvSpPr/>
            <p:nvPr/>
          </p:nvSpPr>
          <p:spPr>
            <a:xfrm>
              <a:off x="2457000" y="4665390"/>
              <a:ext cx="4230000" cy="1458562"/>
            </a:xfrm>
            <a:custGeom>
              <a:avLst/>
              <a:gdLst>
                <a:gd name="connsiteX0" fmla="*/ 0 w 4230000"/>
                <a:gd name="connsiteY0" fmla="*/ 0 h 1458562"/>
                <a:gd name="connsiteX1" fmla="*/ 4230000 w 4230000"/>
                <a:gd name="connsiteY1" fmla="*/ 0 h 1458562"/>
                <a:gd name="connsiteX2" fmla="*/ 4230000 w 4230000"/>
                <a:gd name="connsiteY2" fmla="*/ 1458562 h 1458562"/>
                <a:gd name="connsiteX3" fmla="*/ 0 w 4230000"/>
                <a:gd name="connsiteY3" fmla="*/ 1458562 h 1458562"/>
                <a:gd name="connsiteX4" fmla="*/ 0 w 423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30000" h="1458562">
                  <a:moveTo>
                    <a:pt x="0" y="0"/>
                  </a:moveTo>
                  <a:lnTo>
                    <a:pt x="4230000" y="0"/>
                  </a:lnTo>
                  <a:lnTo>
                    <a:pt x="4230000" y="1458562"/>
                  </a:lnTo>
                  <a:lnTo>
                    <a:pt x="0" y="1458562"/>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Expect mentoring from leaders</a:t>
              </a:r>
            </a:p>
          </p:txBody>
        </p:sp>
      </p:gr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1E3D0CE2-F850-4984-A390-59FDBD8ACE5E}"/>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827AA294-0E3C-49F8-A2E2-047BA53A2E3F}"/>
              </a:ext>
            </a:extLst>
          </p:cNvPr>
          <p:cNvGrpSpPr/>
          <p:nvPr/>
        </p:nvGrpSpPr>
        <p:grpSpPr>
          <a:xfrm>
            <a:off x="850999" y="1601901"/>
            <a:ext cx="7442001" cy="4522559"/>
            <a:chOff x="850999" y="1601901"/>
            <a:chExt cx="7442001" cy="4522559"/>
          </a:xfrm>
        </p:grpSpPr>
        <p:sp>
          <p:nvSpPr>
            <p:cNvPr id="5" name="Freeform: Shape 4">
              <a:extLst>
                <a:ext uri="{FF2B5EF4-FFF2-40B4-BE49-F238E27FC236}">
                  <a16:creationId xmlns:a16="http://schemas.microsoft.com/office/drawing/2014/main" id="{5EFCB1D3-7915-426F-81F2-0411A128045B}"/>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Hector was hoping that Chelsea would choose to work for their organization</a:t>
              </a:r>
            </a:p>
          </p:txBody>
        </p:sp>
        <p:sp>
          <p:nvSpPr>
            <p:cNvPr id="6" name="Rectangle: Rounded Corners 5">
              <a:extLst>
                <a:ext uri="{FF2B5EF4-FFF2-40B4-BE49-F238E27FC236}">
                  <a16:creationId xmlns:a16="http://schemas.microsoft.com/office/drawing/2014/main" id="{2F391F5E-9954-4365-BF3E-C36730789C9C}"/>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7" name="Freeform: Shape 6">
              <a:extLst>
                <a:ext uri="{FF2B5EF4-FFF2-40B4-BE49-F238E27FC236}">
                  <a16:creationId xmlns:a16="http://schemas.microsoft.com/office/drawing/2014/main" id="{A0D81361-BC50-4CAE-BB0C-6470EF799C45}"/>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Hector remembered that workers her age valued benefits and family life over long working hours </a:t>
              </a:r>
            </a:p>
          </p:txBody>
        </p:sp>
        <p:sp>
          <p:nvSpPr>
            <p:cNvPr id="8" name="Rectangle: Rounded Corners 7">
              <a:extLst>
                <a:ext uri="{FF2B5EF4-FFF2-40B4-BE49-F238E27FC236}">
                  <a16:creationId xmlns:a16="http://schemas.microsoft.com/office/drawing/2014/main" id="{7A0D8B45-32EF-46B7-928A-CAB03A340D2E}"/>
                </a:ext>
              </a:extLst>
            </p:cNvPr>
            <p:cNvSpPr/>
            <p:nvPr/>
          </p:nvSpPr>
          <p:spPr>
            <a:xfrm>
              <a:off x="850999" y="3955269"/>
              <a:ext cx="1023203" cy="1023203"/>
            </a:xfrm>
            <a:prstGeom prst="roundRect">
              <a:avLst>
                <a:gd name="adj" fmla="val 16670"/>
              </a:avLst>
            </a:prstGeom>
            <a:solidFill>
              <a:schemeClr val="accent2">
                <a:hueOff val="2340759"/>
                <a:satOff val="-2919"/>
                <a:lumOff val="686"/>
              </a:schemeClr>
            </a:solidFill>
          </p:spPr>
          <p:style>
            <a:lnRef idx="2">
              <a:schemeClr val="lt1">
                <a:hueOff val="0"/>
                <a:satOff val="0"/>
                <a:lumOff val="0"/>
                <a:alphaOff val="0"/>
              </a:schemeClr>
            </a:lnRef>
            <a:fillRef idx="1">
              <a:scrgbClr r="0" g="0" b="0"/>
            </a:fillRef>
            <a:effectRef idx="0">
              <a:schemeClr val="accent2">
                <a:hueOff val="2340759"/>
                <a:satOff val="-2919"/>
                <a:lumOff val="686"/>
                <a:alphaOff val="0"/>
              </a:schemeClr>
            </a:effectRef>
            <a:fontRef idx="minor">
              <a:schemeClr val="lt1"/>
            </a:fontRef>
          </p:style>
        </p:sp>
        <p:sp>
          <p:nvSpPr>
            <p:cNvPr id="9" name="Freeform: Shape 8">
              <a:extLst>
                <a:ext uri="{FF2B5EF4-FFF2-40B4-BE49-F238E27FC236}">
                  <a16:creationId xmlns:a16="http://schemas.microsoft.com/office/drawing/2014/main" id="{E79BFA9C-DA95-4C0F-90B5-E68B26741D46}"/>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Hector focused on how his company respected employees’ work-life balance</a:t>
              </a:r>
            </a:p>
          </p:txBody>
        </p:sp>
        <p:sp>
          <p:nvSpPr>
            <p:cNvPr id="10" name="Rectangle: Rounded Corners 9">
              <a:extLst>
                <a:ext uri="{FF2B5EF4-FFF2-40B4-BE49-F238E27FC236}">
                  <a16:creationId xmlns:a16="http://schemas.microsoft.com/office/drawing/2014/main" id="{268A64E1-8637-4280-9B83-BE42B1D91588}"/>
                </a:ext>
              </a:extLst>
            </p:cNvPr>
            <p:cNvSpPr/>
            <p:nvPr/>
          </p:nvSpPr>
          <p:spPr>
            <a:xfrm>
              <a:off x="850999" y="5101257"/>
              <a:ext cx="1023203" cy="1023203"/>
            </a:xfrm>
            <a:prstGeom prst="roundRect">
              <a:avLst>
                <a:gd name="adj" fmla="val 16670"/>
              </a:avLst>
            </a:prstGeom>
            <a:solidFill>
              <a:schemeClr val="accent2">
                <a:hueOff val="4681519"/>
                <a:satOff val="-5839"/>
                <a:lumOff val="1373"/>
              </a:schemeClr>
            </a:solidFill>
          </p:spPr>
          <p:style>
            <a:lnRef idx="2">
              <a:schemeClr val="lt1">
                <a:hueOff val="0"/>
                <a:satOff val="0"/>
                <a:lumOff val="0"/>
                <a:alphaOff val="0"/>
              </a:schemeClr>
            </a:lnRef>
            <a:fillRef idx="1">
              <a:scrgbClr r="0" g="0" b="0"/>
            </a:fillRef>
            <a:effectRef idx="0">
              <a:schemeClr val="accent2">
                <a:hueOff val="4681519"/>
                <a:satOff val="-5839"/>
                <a:lumOff val="1373"/>
                <a:alphaOff val="0"/>
              </a:schemeClr>
            </a:effectRef>
            <a:fontRef idx="minor">
              <a:schemeClr val="lt1"/>
            </a:fontRef>
          </p:style>
        </p:sp>
        <p:sp>
          <p:nvSpPr>
            <p:cNvPr id="11" name="Freeform: Shape 10">
              <a:extLst>
                <a:ext uri="{FF2B5EF4-FFF2-40B4-BE49-F238E27FC236}">
                  <a16:creationId xmlns:a16="http://schemas.microsoft.com/office/drawing/2014/main" id="{9A49203C-6AB0-41E9-8A21-5FCF9F5D36FD}"/>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She later accepted the job </a:t>
              </a:r>
            </a:p>
          </p:txBody>
        </p:sp>
      </p:grpSp>
    </p:spTree>
    <p:extLst>
      <p:ext uri="{BB962C8B-B14F-4D97-AF65-F5344CB8AC3E}">
        <p14:creationId xmlns:p14="http://schemas.microsoft.com/office/powerpoint/2010/main" val="26528287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A454270D-11CD-4CE3-AEDB-DE7E6A70FC29}"/>
              </a:ext>
            </a:extLst>
          </p:cNvPr>
          <p:cNvSpPr/>
          <p:nvPr/>
        </p:nvSpPr>
        <p:spPr>
          <a:xfrm>
            <a:off x="-896779" y="260326"/>
            <a:ext cx="572235" cy="572235"/>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0135960-8A27-49FE-8604-2AFEA93E67F2}"/>
              </a:ext>
            </a:extLst>
          </p:cNvPr>
          <p:cNvSpPr/>
          <p:nvPr/>
        </p:nvSpPr>
        <p:spPr>
          <a:xfrm>
            <a:off x="-2109064" y="260326"/>
            <a:ext cx="572235" cy="572235"/>
          </a:xfrm>
          <a:prstGeom prst="ellipse">
            <a:avLst/>
          </a:pr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A68C0AF-7D44-45B0-9169-83472096969C}"/>
              </a:ext>
            </a:extLst>
          </p:cNvPr>
          <p:cNvSpPr/>
          <p:nvPr/>
        </p:nvSpPr>
        <p:spPr>
          <a:xfrm>
            <a:off x="-2109064" y="885083"/>
            <a:ext cx="572235" cy="572235"/>
          </a:xfrm>
          <a:prstGeom prst="ellipse">
            <a:avLst/>
          </a:prstGeom>
          <a:solidFill>
            <a:srgbClr val="FEBB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16659A8-D571-4F10-A4AC-98B55F07B846}"/>
              </a:ext>
            </a:extLst>
          </p:cNvPr>
          <p:cNvSpPr/>
          <p:nvPr/>
        </p:nvSpPr>
        <p:spPr>
          <a:xfrm>
            <a:off x="-2700808" y="260326"/>
            <a:ext cx="572235" cy="572235"/>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94FEFC8-4C23-409E-9666-E95870E90A2E}"/>
              </a:ext>
            </a:extLst>
          </p:cNvPr>
          <p:cNvSpPr/>
          <p:nvPr/>
        </p:nvSpPr>
        <p:spPr>
          <a:xfrm>
            <a:off x="-1497812" y="893289"/>
            <a:ext cx="572235" cy="572235"/>
          </a:xfrm>
          <a:prstGeom prst="ellipse">
            <a:avLst/>
          </a:prstGeom>
          <a:solidFill>
            <a:srgbClr val="FFF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A0628FA-AE30-4170-8583-7A1B0E913277}"/>
              </a:ext>
            </a:extLst>
          </p:cNvPr>
          <p:cNvSpPr/>
          <p:nvPr/>
        </p:nvSpPr>
        <p:spPr>
          <a:xfrm>
            <a:off x="-2109064" y="1509840"/>
            <a:ext cx="572235" cy="572235"/>
          </a:xfrm>
          <a:prstGeom prst="ellipse">
            <a:avLst/>
          </a:prstGeom>
          <a:solidFill>
            <a:srgbClr val="E971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72431A33-7484-46F0-9A44-C77D54B732A0}"/>
              </a:ext>
            </a:extLst>
          </p:cNvPr>
          <p:cNvSpPr/>
          <p:nvPr/>
        </p:nvSpPr>
        <p:spPr>
          <a:xfrm>
            <a:off x="-1497812" y="260326"/>
            <a:ext cx="572235" cy="572235"/>
          </a:xfrm>
          <a:prstGeom prst="ellipse">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675BAE3-D389-440D-9FC7-5644DC61BA0B}"/>
              </a:ext>
            </a:extLst>
          </p:cNvPr>
          <p:cNvSpPr/>
          <p:nvPr/>
        </p:nvSpPr>
        <p:spPr>
          <a:xfrm>
            <a:off x="-1497812" y="1509839"/>
            <a:ext cx="572235" cy="572235"/>
          </a:xfrm>
          <a:prstGeom prst="ellipse">
            <a:avLst/>
          </a:prstGeom>
          <a:solidFill>
            <a:srgbClr val="73A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89C8161-418E-4E2D-994E-F735D4C6EFFE}"/>
              </a:ext>
            </a:extLst>
          </p:cNvPr>
          <p:cNvSpPr/>
          <p:nvPr/>
        </p:nvSpPr>
        <p:spPr>
          <a:xfrm>
            <a:off x="-2700808" y="885083"/>
            <a:ext cx="572235" cy="572235"/>
          </a:xfrm>
          <a:prstGeom prst="ellipse">
            <a:avLst/>
          </a:prstGeom>
          <a:solidFill>
            <a:srgbClr val="BBDB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11F3086B-08FA-4092-A13C-41EF97CD6C0C}"/>
              </a:ext>
            </a:extLst>
          </p:cNvPr>
          <p:cNvSpPr/>
          <p:nvPr/>
        </p:nvSpPr>
        <p:spPr>
          <a:xfrm>
            <a:off x="-2700808" y="1509840"/>
            <a:ext cx="572235" cy="572235"/>
          </a:xfrm>
          <a:prstGeom prst="ellipse">
            <a:avLst/>
          </a:prstGeom>
          <a:solidFill>
            <a:srgbClr val="2CB4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3BD0CF5-6CB9-4C37-9060-AED7C36F86A2}"/>
              </a:ext>
            </a:extLst>
          </p:cNvPr>
          <p:cNvSpPr txBox="1"/>
          <p:nvPr/>
        </p:nvSpPr>
        <p:spPr>
          <a:xfrm>
            <a:off x="-2580000" y="-77401"/>
            <a:ext cx="2164375" cy="276999"/>
          </a:xfrm>
          <a:prstGeom prst="rect">
            <a:avLst/>
          </a:prstGeom>
          <a:noFill/>
        </p:spPr>
        <p:txBody>
          <a:bodyPr wrap="none" rtlCol="0">
            <a:spAutoFit/>
          </a:bodyPr>
          <a:lstStyle/>
          <a:p>
            <a:r>
              <a:rPr lang="en-US" sz="1200" dirty="0"/>
              <a:t>AIM INC Color Specifications</a:t>
            </a:r>
          </a:p>
        </p:txBody>
      </p:sp>
      <p:sp>
        <p:nvSpPr>
          <p:cNvPr id="17" name="Rectangle 16">
            <a:extLst>
              <a:ext uri="{FF2B5EF4-FFF2-40B4-BE49-F238E27FC236}">
                <a16:creationId xmlns:a16="http://schemas.microsoft.com/office/drawing/2014/main" id="{345682D9-B142-4DE3-9168-1E64F1EA9DAA}"/>
              </a:ext>
            </a:extLst>
          </p:cNvPr>
          <p:cNvSpPr/>
          <p:nvPr/>
        </p:nvSpPr>
        <p:spPr>
          <a:xfrm>
            <a:off x="-1908720" y="5319752"/>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4" name="Title 3">
            <a:extLst>
              <a:ext uri="{FF2B5EF4-FFF2-40B4-BE49-F238E27FC236}">
                <a16:creationId xmlns:a16="http://schemas.microsoft.com/office/drawing/2014/main" id="{31ECEAA2-65B6-42CE-BDE1-18D5B37B0B60}"/>
              </a:ext>
            </a:extLst>
          </p:cNvPr>
          <p:cNvSpPr>
            <a:spLocks noGrp="1"/>
          </p:cNvSpPr>
          <p:nvPr>
            <p:ph type="title"/>
          </p:nvPr>
        </p:nvSpPr>
        <p:spPr/>
        <p:txBody>
          <a:bodyPr/>
          <a:lstStyle/>
          <a:p>
            <a:endParaRPr lang="en-US"/>
          </a:p>
        </p:txBody>
      </p:sp>
      <p:sp>
        <p:nvSpPr>
          <p:cNvPr id="19" name="Text Placeholder 18">
            <a:extLst>
              <a:ext uri="{FF2B5EF4-FFF2-40B4-BE49-F238E27FC236}">
                <a16:creationId xmlns:a16="http://schemas.microsoft.com/office/drawing/2014/main" id="{23238F12-CC37-4B57-91CF-78774C40045C}"/>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69084462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In which time period was Generation Y born?</a:t>
            </a:r>
          </a:p>
          <a:p>
            <a:pPr marL="682625" lvl="0" indent="-341313">
              <a:lnSpc>
                <a:spcPct val="115000"/>
              </a:lnSpc>
              <a:spcBef>
                <a:spcPts val="0"/>
              </a:spcBef>
              <a:spcAft>
                <a:spcPts val="0"/>
              </a:spcAft>
              <a:buFont typeface="+mj-lt"/>
              <a:buAutoNum type="alphaLcParenR"/>
            </a:pPr>
            <a:r>
              <a:rPr lang="en-US" dirty="0">
                <a:ea typeface="Times New Roman"/>
                <a:cs typeface="Times New Roman"/>
              </a:rPr>
              <a:t>Between the late 1970’s through the 1990’s</a:t>
            </a:r>
          </a:p>
          <a:p>
            <a:pPr marL="682625" lvl="0" indent="-341313">
              <a:lnSpc>
                <a:spcPct val="115000"/>
              </a:lnSpc>
              <a:spcBef>
                <a:spcPts val="0"/>
              </a:spcBef>
              <a:spcAft>
                <a:spcPts val="0"/>
              </a:spcAft>
              <a:buFont typeface="+mj-lt"/>
              <a:buAutoNum type="alphaLcParenR"/>
            </a:pPr>
            <a:r>
              <a:rPr lang="en-US" dirty="0">
                <a:ea typeface="Times New Roman"/>
                <a:cs typeface="Times New Roman"/>
              </a:rPr>
              <a:t>Between the late 1960’s through the 1990’s</a:t>
            </a:r>
          </a:p>
          <a:p>
            <a:pPr marL="682625" lvl="0" indent="-341313">
              <a:lnSpc>
                <a:spcPct val="115000"/>
              </a:lnSpc>
              <a:spcBef>
                <a:spcPts val="0"/>
              </a:spcBef>
              <a:spcAft>
                <a:spcPts val="0"/>
              </a:spcAft>
              <a:buFont typeface="+mj-lt"/>
              <a:buAutoNum type="alphaLcParenR"/>
            </a:pPr>
            <a:r>
              <a:rPr lang="en-US" dirty="0">
                <a:ea typeface="Calibri"/>
                <a:cs typeface="Calibri"/>
              </a:rPr>
              <a:t>Between the 1940’s through the 1960’s</a:t>
            </a:r>
            <a:endParaRPr lang="en-US" dirty="0">
              <a:ea typeface="Times New Roman"/>
              <a:cs typeface="Times New Roman"/>
            </a:endParaRPr>
          </a:p>
          <a:p>
            <a:pPr marL="682625" lvl="0" indent="-341313">
              <a:lnSpc>
                <a:spcPct val="115000"/>
              </a:lnSpc>
              <a:spcBef>
                <a:spcPts val="0"/>
              </a:spcBef>
              <a:spcAft>
                <a:spcPts val="1200"/>
              </a:spcAft>
              <a:buFont typeface="+mj-lt"/>
              <a:buAutoNum type="alphaLcParenR"/>
            </a:pPr>
            <a:r>
              <a:rPr lang="en-US" dirty="0">
                <a:ea typeface="Times New Roman"/>
                <a:cs typeface="Times New Roman"/>
              </a:rPr>
              <a:t>Between the 1990’s through the early 2000’s</a:t>
            </a:r>
          </a:p>
          <a:p>
            <a:pPr marL="341313" lvl="0" indent="-341313">
              <a:lnSpc>
                <a:spcPct val="115000"/>
              </a:lnSpc>
              <a:spcBef>
                <a:spcPts val="0"/>
              </a:spcBef>
              <a:spcAft>
                <a:spcPts val="1000"/>
              </a:spcAft>
              <a:buFont typeface="+mj-lt"/>
              <a:buAutoNum type="arabicParenR" startAt="2"/>
            </a:pPr>
            <a:r>
              <a:rPr lang="en-US" dirty="0">
                <a:ea typeface="Times New Roman"/>
                <a:cs typeface="Times New Roman"/>
              </a:rPr>
              <a:t>What is the result of Generation Y having technology as a normal part of life?</a:t>
            </a:r>
          </a:p>
          <a:p>
            <a:pPr marL="682625" lvl="0" indent="-341313">
              <a:lnSpc>
                <a:spcPct val="115000"/>
              </a:lnSpc>
              <a:spcBef>
                <a:spcPts val="0"/>
              </a:spcBef>
              <a:spcAft>
                <a:spcPts val="0"/>
              </a:spcAft>
              <a:buFont typeface="+mj-lt"/>
              <a:buAutoNum type="alphaLcParenR"/>
            </a:pPr>
            <a:r>
              <a:rPr lang="en-US" dirty="0">
                <a:ea typeface="Times New Roman"/>
                <a:cs typeface="Times New Roman"/>
              </a:rPr>
              <a:t>They </a:t>
            </a:r>
            <a:r>
              <a:rPr lang="en-US" dirty="0">
                <a:ea typeface="Calibri"/>
                <a:cs typeface="Calibri"/>
              </a:rPr>
              <a:t>do not know what it is to be without a computer, cell phone or any other electronic device</a:t>
            </a:r>
            <a:endParaRPr lang="en-US" dirty="0">
              <a:ea typeface="Times New Roman"/>
              <a:cs typeface="Times New Roman"/>
            </a:endParaRPr>
          </a:p>
          <a:p>
            <a:pPr marL="682625" lvl="0" indent="-341313">
              <a:lnSpc>
                <a:spcPct val="115000"/>
              </a:lnSpc>
              <a:spcBef>
                <a:spcPts val="0"/>
              </a:spcBef>
              <a:spcAft>
                <a:spcPts val="0"/>
              </a:spcAft>
              <a:buFont typeface="+mj-lt"/>
              <a:buAutoNum type="alphaLcParenR"/>
            </a:pPr>
            <a:r>
              <a:rPr lang="en-US" dirty="0">
                <a:ea typeface="Times New Roman"/>
                <a:cs typeface="Times New Roman"/>
              </a:rPr>
              <a:t>They are more likely to be “put off” by face-to-face interaction</a:t>
            </a:r>
          </a:p>
          <a:p>
            <a:pPr marL="682625" lvl="0" indent="-341313">
              <a:lnSpc>
                <a:spcPct val="115000"/>
              </a:lnSpc>
              <a:spcBef>
                <a:spcPts val="0"/>
              </a:spcBef>
              <a:spcAft>
                <a:spcPts val="0"/>
              </a:spcAft>
              <a:buFont typeface="+mj-lt"/>
              <a:buAutoNum type="alphaLcParenR"/>
            </a:pPr>
            <a:r>
              <a:rPr lang="en-US" dirty="0">
                <a:ea typeface="Times New Roman"/>
                <a:cs typeface="Times New Roman"/>
              </a:rPr>
              <a:t>They thrive in a micro-managed, supervised workplace</a:t>
            </a:r>
          </a:p>
          <a:p>
            <a:pPr marL="682625" lvl="0" indent="-341313">
              <a:lnSpc>
                <a:spcPct val="115000"/>
              </a:lnSpc>
              <a:spcBef>
                <a:spcPts val="0"/>
              </a:spcBef>
              <a:spcAft>
                <a:spcPts val="1200"/>
              </a:spcAft>
              <a:buFont typeface="+mj-lt"/>
              <a:buAutoNum type="alphaLcParenR"/>
            </a:pPr>
            <a:r>
              <a:rPr lang="en-US" dirty="0">
                <a:ea typeface="Times New Roman"/>
                <a:cs typeface="Times New Roman"/>
              </a:rPr>
              <a:t>They crave the face-to-face interaction they did not experience growing up</a:t>
            </a:r>
          </a:p>
          <a:p>
            <a:endParaRPr lang="en-US" dirty="0"/>
          </a:p>
        </p:txBody>
      </p:sp>
    </p:spTree>
    <p:extLst>
      <p:ext uri="{BB962C8B-B14F-4D97-AF65-F5344CB8AC3E}">
        <p14:creationId xmlns:p14="http://schemas.microsoft.com/office/powerpoint/2010/main" val="30252764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a:t>Module Six: Review Questions</a:t>
            </a:r>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marL="341313" lvl="0" indent="-341313">
              <a:lnSpc>
                <a:spcPct val="115000"/>
              </a:lnSpc>
              <a:spcBef>
                <a:spcPts val="0"/>
              </a:spcBef>
              <a:spcAft>
                <a:spcPts val="1000"/>
              </a:spcAft>
              <a:buFont typeface="+mj-lt"/>
              <a:buAutoNum type="arabicParenR" startAt="3"/>
            </a:pPr>
            <a:r>
              <a:rPr lang="en-US" dirty="0">
                <a:ea typeface="Times New Roman"/>
                <a:cs typeface="Times New Roman"/>
              </a:rPr>
              <a:t>What is a true statement about the background of Generation Y?</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The military influenced their way of life since war was a great part of their cultural event</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ea typeface="Calibri"/>
                <a:cs typeface="Calibri"/>
              </a:rPr>
              <a:t>This generation was exposed to more group interactions through playgroups, team sports and other group activities than the previous generation</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This generation </a:t>
            </a:r>
            <a:r>
              <a:rPr lang="en-US" dirty="0">
                <a:ea typeface="Calibri"/>
                <a:cs typeface="Calibri"/>
              </a:rPr>
              <a:t>grew up mostly in suburbs and experienced a similar experience in education and upbringing</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Calibri"/>
                <a:cs typeface="Calibri"/>
              </a:rPr>
              <a:t>They are the generation right after the decline of the baby boom of the post war era</a:t>
            </a:r>
            <a:endParaRPr lang="en-US" dirty="0">
              <a:ea typeface="Times New Roman"/>
              <a:cs typeface="Times New Roman"/>
            </a:endParaRPr>
          </a:p>
          <a:p>
            <a:pPr marL="341313" lvl="0" indent="-341313">
              <a:lnSpc>
                <a:spcPct val="115000"/>
              </a:lnSpc>
              <a:spcBef>
                <a:spcPts val="0"/>
              </a:spcBef>
              <a:spcAft>
                <a:spcPts val="1000"/>
              </a:spcAft>
              <a:buFont typeface="+mj-lt"/>
              <a:buAutoNum type="arabicParenR" startAt="4"/>
            </a:pPr>
            <a:r>
              <a:rPr lang="en-US" dirty="0">
                <a:ea typeface="Times New Roman"/>
                <a:cs typeface="Times New Roman"/>
              </a:rPr>
              <a:t>What h</a:t>
            </a:r>
            <a:r>
              <a:rPr lang="en-US" dirty="0">
                <a:ea typeface="Calibri"/>
                <a:cs typeface="Times New Roman"/>
              </a:rPr>
              <a:t>as made this generation expect things to be done faster and better?</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More education and exposure to alternative lifestyles</a:t>
            </a:r>
          </a:p>
          <a:p>
            <a:pPr marL="684213" lvl="0">
              <a:lnSpc>
                <a:spcPct val="115000"/>
              </a:lnSpc>
              <a:spcBef>
                <a:spcPts val="0"/>
              </a:spcBef>
              <a:spcAft>
                <a:spcPts val="0"/>
              </a:spcAft>
              <a:buFont typeface="+mj-lt"/>
              <a:buAutoNum type="alphaLcParenR"/>
            </a:pPr>
            <a:r>
              <a:rPr lang="en-US" dirty="0">
                <a:ea typeface="Calibri"/>
                <a:cs typeface="Calibri"/>
              </a:rPr>
              <a:t>The speed of technology and information coupled with rapid delivery systems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Calibri"/>
                <a:cs typeface="Calibri"/>
              </a:rPr>
              <a:t>Traditionalist values and “can-do” attitude</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Times New Roman"/>
                <a:cs typeface="Times New Roman"/>
              </a:rPr>
              <a:t>More group interactions</a:t>
            </a:r>
          </a:p>
          <a:p>
            <a:endParaRPr lang="en-US" dirty="0"/>
          </a:p>
        </p:txBody>
      </p:sp>
    </p:spTree>
    <p:extLst>
      <p:ext uri="{BB962C8B-B14F-4D97-AF65-F5344CB8AC3E}">
        <p14:creationId xmlns:p14="http://schemas.microsoft.com/office/powerpoint/2010/main" val="56964519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5"/>
            </a:pPr>
            <a:r>
              <a:rPr lang="en-US" dirty="0">
                <a:ea typeface="Times New Roman"/>
                <a:cs typeface="Times New Roman"/>
              </a:rPr>
              <a:t>How is Generation Y prone to communicate at work?</a:t>
            </a:r>
          </a:p>
          <a:p>
            <a:pPr marL="684213" lvl="0">
              <a:lnSpc>
                <a:spcPct val="115000"/>
              </a:lnSpc>
              <a:spcBef>
                <a:spcPts val="0"/>
              </a:spcBef>
              <a:spcAft>
                <a:spcPts val="0"/>
              </a:spcAft>
              <a:buFont typeface="+mj-lt"/>
              <a:buAutoNum type="alphaLcParenR"/>
            </a:pPr>
            <a:r>
              <a:rPr lang="en-US" dirty="0">
                <a:ea typeface="Times New Roman"/>
                <a:cs typeface="Times New Roman"/>
              </a:rPr>
              <a:t>Electronic devices</a:t>
            </a:r>
          </a:p>
          <a:p>
            <a:pPr marL="684213" lvl="0">
              <a:lnSpc>
                <a:spcPct val="115000"/>
              </a:lnSpc>
              <a:spcBef>
                <a:spcPts val="0"/>
              </a:spcBef>
              <a:spcAft>
                <a:spcPts val="0"/>
              </a:spcAft>
              <a:buFont typeface="+mj-lt"/>
              <a:buAutoNum type="alphaLcParenR"/>
            </a:pPr>
            <a:r>
              <a:rPr lang="en-US" dirty="0">
                <a:ea typeface="Times New Roman"/>
                <a:cs typeface="Times New Roman"/>
              </a:rPr>
              <a:t>Face to Face Interaction</a:t>
            </a:r>
          </a:p>
          <a:p>
            <a:pPr marL="684213" lvl="0">
              <a:lnSpc>
                <a:spcPct val="115000"/>
              </a:lnSpc>
              <a:spcBef>
                <a:spcPts val="0"/>
              </a:spcBef>
              <a:spcAft>
                <a:spcPts val="0"/>
              </a:spcAft>
              <a:buFont typeface="+mj-lt"/>
              <a:buAutoNum type="alphaLcParenR"/>
            </a:pPr>
            <a:r>
              <a:rPr lang="en-US" dirty="0">
                <a:ea typeface="Times New Roman"/>
                <a:cs typeface="Times New Roman"/>
              </a:rPr>
              <a:t>One-on-one conversation</a:t>
            </a:r>
          </a:p>
          <a:p>
            <a:pPr marL="684213" lvl="0">
              <a:lnSpc>
                <a:spcPct val="115000"/>
              </a:lnSpc>
              <a:spcBef>
                <a:spcPts val="0"/>
              </a:spcBef>
              <a:spcAft>
                <a:spcPts val="1200"/>
              </a:spcAft>
              <a:buFont typeface="+mj-lt"/>
              <a:buAutoNum type="alphaLcParenR"/>
            </a:pPr>
            <a:r>
              <a:rPr lang="en-US" dirty="0">
                <a:ea typeface="Times New Roman"/>
                <a:cs typeface="Times New Roman"/>
              </a:rPr>
              <a:t>Group meetings</a:t>
            </a:r>
          </a:p>
          <a:p>
            <a:pPr marL="0" marR="0">
              <a:lnSpc>
                <a:spcPct val="115000"/>
              </a:lnSpc>
              <a:spcBef>
                <a:spcPts val="0"/>
              </a:spcBef>
              <a:spcAft>
                <a:spcPts val="0"/>
              </a:spcAft>
            </a:pPr>
            <a:r>
              <a:rPr lang="en-US" dirty="0">
                <a:ea typeface="Times New Roman"/>
                <a:cs typeface="Times New Roman"/>
              </a:rPr>
              <a:t> </a:t>
            </a:r>
          </a:p>
          <a:p>
            <a:pPr marL="341313" lvl="0" indent="-341313">
              <a:lnSpc>
                <a:spcPct val="115000"/>
              </a:lnSpc>
              <a:spcBef>
                <a:spcPts val="0"/>
              </a:spcBef>
              <a:spcAft>
                <a:spcPts val="1000"/>
              </a:spcAft>
              <a:buFont typeface="+mj-lt"/>
              <a:buAutoNum type="arabicParenR" startAt="6"/>
            </a:pPr>
            <a:r>
              <a:rPr lang="en-US" dirty="0">
                <a:ea typeface="Times New Roman"/>
                <a:cs typeface="Times New Roman"/>
              </a:rPr>
              <a:t>Which statement is true of the work style of Generation Y?</a:t>
            </a:r>
          </a:p>
          <a:p>
            <a:pPr marL="684213" lvl="0">
              <a:lnSpc>
                <a:spcPct val="115000"/>
              </a:lnSpc>
              <a:spcBef>
                <a:spcPts val="0"/>
              </a:spcBef>
              <a:spcAft>
                <a:spcPts val="0"/>
              </a:spcAft>
              <a:buFont typeface="+mj-lt"/>
              <a:buAutoNum type="alphaLcParenR"/>
            </a:pPr>
            <a:r>
              <a:rPr lang="en-US" dirty="0">
                <a:ea typeface="Calibri"/>
                <a:cs typeface="Calibri"/>
              </a:rPr>
              <a:t>Generation Y is work-centric and career-focused</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Calibri"/>
                <a:cs typeface="Calibri"/>
              </a:rPr>
              <a:t>Generation Y works well in an autonomous environment</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Generation Y would rather speed up the process than wait for a co-worker to catch up</a:t>
            </a:r>
          </a:p>
          <a:p>
            <a:pPr marL="684213" lvl="0">
              <a:lnSpc>
                <a:spcPct val="115000"/>
              </a:lnSpc>
              <a:spcBef>
                <a:spcPts val="0"/>
              </a:spcBef>
              <a:spcAft>
                <a:spcPts val="1200"/>
              </a:spcAft>
              <a:buFont typeface="+mj-lt"/>
              <a:buAutoNum type="alphaLcParenR"/>
            </a:pPr>
            <a:r>
              <a:rPr lang="en-US" dirty="0">
                <a:ea typeface="Calibri"/>
                <a:cs typeface="Calibri"/>
              </a:rPr>
              <a:t>Generation Y is willing to take less pay for the benefit of work and life balance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16801023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a:t>Module Six: Review Questions</a:t>
            </a:r>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marL="341313" lvl="0" indent="-341313">
              <a:lnSpc>
                <a:spcPct val="115000"/>
              </a:lnSpc>
              <a:spcBef>
                <a:spcPts val="0"/>
              </a:spcBef>
              <a:spcAft>
                <a:spcPts val="1000"/>
              </a:spcAft>
              <a:buFont typeface="+mj-lt"/>
              <a:buAutoNum type="arabicParenR" startAt="7"/>
            </a:pPr>
            <a:r>
              <a:rPr lang="en-US" dirty="0">
                <a:ea typeface="Times New Roman"/>
                <a:cs typeface="Times New Roman"/>
              </a:rPr>
              <a:t>What is not a characteristic of a Generation Y?</a:t>
            </a:r>
          </a:p>
          <a:p>
            <a:pPr marL="684213" lvl="0">
              <a:lnSpc>
                <a:spcPct val="115000"/>
              </a:lnSpc>
              <a:spcBef>
                <a:spcPts val="0"/>
              </a:spcBef>
              <a:spcAft>
                <a:spcPts val="0"/>
              </a:spcAft>
              <a:buFont typeface="+mj-lt"/>
              <a:buAutoNum type="alphaLcParenR"/>
            </a:pPr>
            <a:r>
              <a:rPr lang="en-US" dirty="0">
                <a:ea typeface="Calibri"/>
                <a:cs typeface="Calibri"/>
              </a:rPr>
              <a:t>This generation is more ethnically diverse and is better educated over their previous generation</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Calibri"/>
                <a:cs typeface="Calibri"/>
              </a:rPr>
              <a:t>This generation tolerant of other lifestyles and accept this as part of the change in their environment</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Calibri"/>
                <a:cs typeface="Calibri"/>
              </a:rPr>
              <a:t>Generation Y’s perspective allows them to foster a more accepting environment at work</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Times New Roman"/>
                <a:cs typeface="Times New Roman"/>
              </a:rPr>
              <a:t>Generation Y believes in less </a:t>
            </a:r>
            <a:r>
              <a:rPr lang="en-US" dirty="0">
                <a:ea typeface="Calibri"/>
                <a:cs typeface="Calibri"/>
              </a:rPr>
              <a:t>balance between their work and home life than the previous generation</a:t>
            </a:r>
            <a:endParaRPr lang="en-US" dirty="0">
              <a:ea typeface="Times New Roman"/>
              <a:cs typeface="Times New Roman"/>
            </a:endParaRPr>
          </a:p>
          <a:p>
            <a:pPr marL="341313" lvl="0" indent="-341313">
              <a:lnSpc>
                <a:spcPct val="115000"/>
              </a:lnSpc>
              <a:spcBef>
                <a:spcPts val="0"/>
              </a:spcBef>
              <a:spcAft>
                <a:spcPts val="1000"/>
              </a:spcAft>
              <a:buFont typeface="+mj-lt"/>
              <a:buAutoNum type="arabicParenR" startAt="8"/>
            </a:pPr>
            <a:r>
              <a:rPr lang="en-US" dirty="0">
                <a:ea typeface="Times New Roman"/>
                <a:cs typeface="Times New Roman"/>
              </a:rPr>
              <a:t>What does Generation Y typically require at work?</a:t>
            </a:r>
          </a:p>
          <a:p>
            <a:pPr marL="684213" lvl="0">
              <a:lnSpc>
                <a:spcPct val="115000"/>
              </a:lnSpc>
              <a:spcBef>
                <a:spcPts val="0"/>
              </a:spcBef>
              <a:spcAft>
                <a:spcPts val="0"/>
              </a:spcAft>
              <a:buFont typeface="+mj-lt"/>
              <a:buAutoNum type="alphaLcParenR"/>
            </a:pPr>
            <a:r>
              <a:rPr lang="en-US" dirty="0">
                <a:ea typeface="Times New Roman"/>
                <a:cs typeface="Times New Roman"/>
              </a:rPr>
              <a:t>A work environment where there is a fixed work schedule</a:t>
            </a:r>
          </a:p>
          <a:p>
            <a:pPr marL="684213" lvl="0">
              <a:lnSpc>
                <a:spcPct val="115000"/>
              </a:lnSpc>
              <a:spcBef>
                <a:spcPts val="0"/>
              </a:spcBef>
              <a:spcAft>
                <a:spcPts val="0"/>
              </a:spcAft>
              <a:buFont typeface="+mj-lt"/>
              <a:buAutoNum type="alphaLcParenR"/>
            </a:pPr>
            <a:r>
              <a:rPr lang="en-US" dirty="0">
                <a:ea typeface="Times New Roman"/>
                <a:cs typeface="Times New Roman"/>
              </a:rPr>
              <a:t>A work environment that allows them to complete tasks without supervision</a:t>
            </a:r>
          </a:p>
          <a:p>
            <a:pPr marL="684213" lvl="0">
              <a:lnSpc>
                <a:spcPct val="115000"/>
              </a:lnSpc>
              <a:spcBef>
                <a:spcPts val="0"/>
              </a:spcBef>
              <a:spcAft>
                <a:spcPts val="0"/>
              </a:spcAft>
              <a:buFont typeface="+mj-lt"/>
              <a:buAutoNum type="alphaLcParenR"/>
            </a:pPr>
            <a:r>
              <a:rPr lang="en-US" dirty="0">
                <a:ea typeface="Times New Roman"/>
                <a:cs typeface="Times New Roman"/>
              </a:rPr>
              <a:t>A work environment where there is </a:t>
            </a:r>
            <a:r>
              <a:rPr lang="en-US" dirty="0">
                <a:ea typeface="Calibri"/>
                <a:cs typeface="Calibri"/>
              </a:rPr>
              <a:t>recognition and praise for their work</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Times New Roman"/>
                <a:cs typeface="Times New Roman"/>
              </a:rPr>
              <a:t>A work environment where there is less technology</a:t>
            </a:r>
          </a:p>
          <a:p>
            <a:endParaRPr lang="en-US" dirty="0"/>
          </a:p>
        </p:txBody>
      </p:sp>
    </p:spTree>
    <p:extLst>
      <p:ext uri="{BB962C8B-B14F-4D97-AF65-F5344CB8AC3E}">
        <p14:creationId xmlns:p14="http://schemas.microsoft.com/office/powerpoint/2010/main" val="354925466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a:t>Module Six: Review Questions</a:t>
            </a:r>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marL="341313" lvl="0" indent="-341313">
              <a:lnSpc>
                <a:spcPct val="115000"/>
              </a:lnSpc>
              <a:spcBef>
                <a:spcPts val="0"/>
              </a:spcBef>
              <a:spcAft>
                <a:spcPts val="1000"/>
              </a:spcAft>
              <a:buFont typeface="+mj-lt"/>
              <a:buAutoNum type="arabicParenR" startAt="9"/>
            </a:pPr>
            <a:r>
              <a:rPr lang="en-US" dirty="0">
                <a:ea typeface="Times New Roman"/>
                <a:cs typeface="Times New Roman"/>
              </a:rPr>
              <a:t>How is Ge</a:t>
            </a:r>
            <a:r>
              <a:rPr lang="en-US" dirty="0">
                <a:ea typeface="Calibri"/>
                <a:cs typeface="Times New Roman"/>
              </a:rPr>
              <a:t>neration Y’s working style is vastly different from those of the previous generation? </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Calibri"/>
                <a:cs typeface="Calibri"/>
              </a:rPr>
              <a:t>They are motivated by benefits that give them the ability to have flexible schedules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They are more committed to work than other generations</a:t>
            </a:r>
          </a:p>
          <a:p>
            <a:pPr marL="684213" lvl="0">
              <a:lnSpc>
                <a:spcPct val="115000"/>
              </a:lnSpc>
              <a:spcBef>
                <a:spcPts val="0"/>
              </a:spcBef>
              <a:spcAft>
                <a:spcPts val="0"/>
              </a:spcAft>
              <a:buFont typeface="+mj-lt"/>
              <a:buAutoNum type="alphaLcParenR"/>
            </a:pPr>
            <a:r>
              <a:rPr lang="en-US" dirty="0">
                <a:ea typeface="Times New Roman"/>
                <a:cs typeface="Times New Roman"/>
              </a:rPr>
              <a:t>They have a tendency to be a workaholic</a:t>
            </a:r>
          </a:p>
          <a:p>
            <a:pPr marL="684213" lvl="0">
              <a:lnSpc>
                <a:spcPct val="115000"/>
              </a:lnSpc>
              <a:spcBef>
                <a:spcPts val="0"/>
              </a:spcBef>
              <a:spcAft>
                <a:spcPts val="1200"/>
              </a:spcAft>
              <a:buFont typeface="+mj-lt"/>
              <a:buAutoNum type="alphaLcParenR"/>
            </a:pPr>
            <a:r>
              <a:rPr lang="en-US" dirty="0">
                <a:ea typeface="Times New Roman"/>
                <a:cs typeface="Times New Roman"/>
              </a:rPr>
              <a:t>They are key drivers of change</a:t>
            </a:r>
          </a:p>
          <a:p>
            <a:pPr marL="341313" lvl="0" indent="-341313">
              <a:lnSpc>
                <a:spcPct val="115000"/>
              </a:lnSpc>
              <a:spcBef>
                <a:spcPts val="0"/>
              </a:spcBef>
              <a:spcAft>
                <a:spcPts val="1000"/>
              </a:spcAft>
              <a:buFont typeface="+mj-lt"/>
              <a:buAutoNum type="arabicParenR" startAt="10"/>
            </a:pPr>
            <a:r>
              <a:rPr lang="en-US" dirty="0">
                <a:ea typeface="Times New Roman"/>
                <a:cs typeface="Times New Roman"/>
              </a:rPr>
              <a:t>Which of these statements is not true of Generation Y’s work style?</a:t>
            </a:r>
          </a:p>
          <a:p>
            <a:pPr marL="684213" lvl="0">
              <a:lnSpc>
                <a:spcPct val="115000"/>
              </a:lnSpc>
              <a:spcBef>
                <a:spcPts val="0"/>
              </a:spcBef>
              <a:spcAft>
                <a:spcPts val="0"/>
              </a:spcAft>
              <a:buFont typeface="+mj-lt"/>
              <a:buAutoNum type="alphaLcParenR"/>
            </a:pPr>
            <a:r>
              <a:rPr lang="en-US" dirty="0">
                <a:ea typeface="Times New Roman"/>
                <a:cs typeface="Times New Roman"/>
              </a:rPr>
              <a:t>This generation sees </a:t>
            </a:r>
            <a:r>
              <a:rPr lang="en-US" dirty="0">
                <a:ea typeface="Calibri"/>
                <a:cs typeface="Calibri"/>
              </a:rPr>
              <a:t>promotions and climbing the corporate ladder as a way to demonstrate their worth</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This generation is happy with long working hours as long as there is increased pay</a:t>
            </a:r>
          </a:p>
          <a:p>
            <a:pPr marL="684213" lvl="0">
              <a:lnSpc>
                <a:spcPct val="115000"/>
              </a:lnSpc>
              <a:spcBef>
                <a:spcPts val="0"/>
              </a:spcBef>
              <a:spcAft>
                <a:spcPts val="0"/>
              </a:spcAft>
              <a:buFont typeface="+mj-lt"/>
              <a:buAutoNum type="alphaLcParenR"/>
            </a:pPr>
            <a:r>
              <a:rPr lang="en-US" dirty="0">
                <a:ea typeface="Times New Roman"/>
                <a:cs typeface="Times New Roman"/>
              </a:rPr>
              <a:t>This generation </a:t>
            </a:r>
            <a:r>
              <a:rPr lang="en-US" dirty="0">
                <a:ea typeface="Calibri"/>
                <a:cs typeface="Calibri"/>
              </a:rPr>
              <a:t>guidance </a:t>
            </a:r>
            <a:r>
              <a:rPr lang="en-US" dirty="0">
                <a:solidFill>
                  <a:srgbClr val="000000"/>
                </a:solidFill>
                <a:ea typeface="Calibri"/>
                <a:cs typeface="Calibri"/>
              </a:rPr>
              <a:t>and development when it comes to their careers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This generation is loyal </a:t>
            </a:r>
            <a:r>
              <a:rPr lang="en-US" dirty="0">
                <a:solidFill>
                  <a:srgbClr val="000000"/>
                </a:solidFill>
                <a:ea typeface="Calibri"/>
                <a:cs typeface="Calibri"/>
              </a:rPr>
              <a:t>to their employer and seeks to be included in important activities at work</a:t>
            </a:r>
            <a:endParaRPr lang="en-US" dirty="0">
              <a:solidFill>
                <a:srgbClr val="000000"/>
              </a:solidFill>
              <a:ea typeface="Times New Roman"/>
              <a:cs typeface="Times New Roman"/>
            </a:endParaRPr>
          </a:p>
          <a:p>
            <a:endParaRPr lang="en-US" dirty="0"/>
          </a:p>
        </p:txBody>
      </p:sp>
    </p:spTree>
    <p:extLst>
      <p:ext uri="{BB962C8B-B14F-4D97-AF65-F5344CB8AC3E}">
        <p14:creationId xmlns:p14="http://schemas.microsoft.com/office/powerpoint/2010/main" val="421839950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In which time period was Generation Y born?</a:t>
            </a:r>
          </a:p>
          <a:p>
            <a:pPr marL="682625" lvl="0" indent="-341313">
              <a:lnSpc>
                <a:spcPct val="115000"/>
              </a:lnSpc>
              <a:spcBef>
                <a:spcPts val="0"/>
              </a:spcBef>
              <a:spcAft>
                <a:spcPts val="0"/>
              </a:spcAft>
              <a:buFont typeface="+mj-lt"/>
              <a:buAutoNum type="alphaLcParenR"/>
            </a:pPr>
            <a:r>
              <a:rPr lang="en-US" dirty="0">
                <a:solidFill>
                  <a:srgbClr val="FF0000"/>
                </a:solidFill>
                <a:ea typeface="Times New Roman"/>
                <a:cs typeface="Times New Roman"/>
              </a:rPr>
              <a:t>Between the late 1970’s through the 1990’s</a:t>
            </a:r>
            <a:endParaRPr lang="en-US" dirty="0">
              <a:solidFill>
                <a:srgbClr val="000000"/>
              </a:solidFill>
              <a:ea typeface="Times New Roman"/>
              <a:cs typeface="Times New Roman"/>
            </a:endParaRPr>
          </a:p>
          <a:p>
            <a:pPr marL="682625" lvl="0" indent="-341313">
              <a:lnSpc>
                <a:spcPct val="115000"/>
              </a:lnSpc>
              <a:spcBef>
                <a:spcPts val="0"/>
              </a:spcBef>
              <a:spcAft>
                <a:spcPts val="0"/>
              </a:spcAft>
              <a:buFont typeface="+mj-lt"/>
              <a:buAutoNum type="alphaLcParenR"/>
            </a:pPr>
            <a:r>
              <a:rPr lang="en-US" dirty="0">
                <a:solidFill>
                  <a:srgbClr val="222222"/>
                </a:solidFill>
                <a:ea typeface="Times New Roman"/>
                <a:cs typeface="Times New Roman"/>
              </a:rPr>
              <a:t>Between the late 1960’s through the 1990’s</a:t>
            </a:r>
            <a:endParaRPr lang="en-US" dirty="0">
              <a:solidFill>
                <a:srgbClr val="000000"/>
              </a:solidFill>
              <a:ea typeface="Times New Roman"/>
              <a:cs typeface="Times New Roman"/>
            </a:endParaRPr>
          </a:p>
          <a:p>
            <a:pPr marL="682625" lvl="0" indent="-341313">
              <a:lnSpc>
                <a:spcPct val="115000"/>
              </a:lnSpc>
              <a:spcBef>
                <a:spcPts val="0"/>
              </a:spcBef>
              <a:spcAft>
                <a:spcPts val="0"/>
              </a:spcAft>
              <a:buFont typeface="+mj-lt"/>
              <a:buAutoNum type="alphaLcParenR"/>
            </a:pPr>
            <a:r>
              <a:rPr lang="en-US" dirty="0">
                <a:solidFill>
                  <a:srgbClr val="000000"/>
                </a:solidFill>
                <a:ea typeface="Calibri"/>
                <a:cs typeface="Calibri"/>
              </a:rPr>
              <a:t>Between the 1940’s through the 1960’s</a:t>
            </a:r>
            <a:endParaRPr lang="en-US" dirty="0">
              <a:solidFill>
                <a:srgbClr val="000000"/>
              </a:solidFill>
              <a:ea typeface="Times New Roman"/>
              <a:cs typeface="Times New Roman"/>
            </a:endParaRPr>
          </a:p>
          <a:p>
            <a:pPr marL="682625" lvl="0" indent="-341313">
              <a:lnSpc>
                <a:spcPct val="115000"/>
              </a:lnSpc>
              <a:spcBef>
                <a:spcPts val="0"/>
              </a:spcBef>
              <a:spcAft>
                <a:spcPts val="1200"/>
              </a:spcAft>
              <a:buFont typeface="+mj-lt"/>
              <a:buAutoNum type="alphaLcParenR"/>
            </a:pPr>
            <a:r>
              <a:rPr lang="en-US" dirty="0">
                <a:solidFill>
                  <a:srgbClr val="222222"/>
                </a:solidFill>
                <a:ea typeface="Times New Roman"/>
                <a:cs typeface="Times New Roman"/>
              </a:rPr>
              <a:t>Between the 1990’s through the early 2000’s</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2"/>
            </a:pPr>
            <a:r>
              <a:rPr lang="en-US" dirty="0">
                <a:ea typeface="Times New Roman"/>
                <a:cs typeface="Times New Roman"/>
              </a:rPr>
              <a:t>What is the result of Generation Y having technology as a normal part of life?</a:t>
            </a:r>
          </a:p>
          <a:p>
            <a:pPr marL="682625" lvl="0" indent="-341313">
              <a:lnSpc>
                <a:spcPct val="115000"/>
              </a:lnSpc>
              <a:spcBef>
                <a:spcPts val="0"/>
              </a:spcBef>
              <a:spcAft>
                <a:spcPts val="0"/>
              </a:spcAft>
              <a:buFont typeface="+mj-lt"/>
              <a:buAutoNum type="alphaLcParenR"/>
            </a:pPr>
            <a:r>
              <a:rPr lang="en-US" dirty="0">
                <a:solidFill>
                  <a:srgbClr val="FF0000"/>
                </a:solidFill>
                <a:ea typeface="Times New Roman"/>
                <a:cs typeface="Times New Roman"/>
              </a:rPr>
              <a:t>They </a:t>
            </a:r>
            <a:r>
              <a:rPr lang="en-US" dirty="0">
                <a:solidFill>
                  <a:srgbClr val="FF0000"/>
                </a:solidFill>
                <a:ea typeface="Calibri"/>
                <a:cs typeface="Calibri"/>
              </a:rPr>
              <a:t>do not know what it is to be without a computer, cell phone or any other electronic device</a:t>
            </a:r>
            <a:endParaRPr lang="en-US" dirty="0">
              <a:solidFill>
                <a:srgbClr val="000000"/>
              </a:solidFill>
              <a:ea typeface="Times New Roman"/>
              <a:cs typeface="Times New Roman"/>
            </a:endParaRPr>
          </a:p>
          <a:p>
            <a:pPr marL="682625" lvl="0" indent="-341313">
              <a:lnSpc>
                <a:spcPct val="115000"/>
              </a:lnSpc>
              <a:spcBef>
                <a:spcPts val="0"/>
              </a:spcBef>
              <a:spcAft>
                <a:spcPts val="0"/>
              </a:spcAft>
              <a:buFont typeface="+mj-lt"/>
              <a:buAutoNum type="alphaLcParenR"/>
            </a:pPr>
            <a:r>
              <a:rPr lang="en-US" dirty="0">
                <a:solidFill>
                  <a:srgbClr val="000000"/>
                </a:solidFill>
                <a:ea typeface="Times New Roman"/>
                <a:cs typeface="Times New Roman"/>
              </a:rPr>
              <a:t>They are more likely to be “put off” by face-to-face interaction</a:t>
            </a:r>
          </a:p>
          <a:p>
            <a:pPr marL="682625" lvl="0" indent="-341313">
              <a:lnSpc>
                <a:spcPct val="115000"/>
              </a:lnSpc>
              <a:spcBef>
                <a:spcPts val="0"/>
              </a:spcBef>
              <a:spcAft>
                <a:spcPts val="0"/>
              </a:spcAft>
              <a:buFont typeface="+mj-lt"/>
              <a:buAutoNum type="alphaLcParenR"/>
            </a:pPr>
            <a:r>
              <a:rPr lang="en-US" dirty="0">
                <a:solidFill>
                  <a:srgbClr val="000000"/>
                </a:solidFill>
                <a:ea typeface="Times New Roman"/>
                <a:cs typeface="Times New Roman"/>
              </a:rPr>
              <a:t>They thrive in a micro-managed, supervised workplace</a:t>
            </a:r>
          </a:p>
          <a:p>
            <a:pPr marL="682625" lvl="0" indent="-341313">
              <a:lnSpc>
                <a:spcPct val="115000"/>
              </a:lnSpc>
              <a:spcBef>
                <a:spcPts val="0"/>
              </a:spcBef>
              <a:spcAft>
                <a:spcPts val="1200"/>
              </a:spcAft>
              <a:buFont typeface="+mj-lt"/>
              <a:buAutoNum type="alphaLcParenR"/>
            </a:pPr>
            <a:r>
              <a:rPr lang="en-US" dirty="0">
                <a:solidFill>
                  <a:srgbClr val="000000"/>
                </a:solidFill>
                <a:ea typeface="Times New Roman"/>
                <a:cs typeface="Times New Roman"/>
              </a:rPr>
              <a:t>They crave the face-to-face interaction they did not experience growing up</a:t>
            </a:r>
          </a:p>
          <a:p>
            <a:endParaRPr lang="en-US" dirty="0"/>
          </a:p>
        </p:txBody>
      </p:sp>
    </p:spTree>
    <p:extLst>
      <p:ext uri="{BB962C8B-B14F-4D97-AF65-F5344CB8AC3E}">
        <p14:creationId xmlns:p14="http://schemas.microsoft.com/office/powerpoint/2010/main" val="415110746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a:t>Module Six: Review Questions</a:t>
            </a:r>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marL="341313" lvl="0" indent="-341313">
              <a:lnSpc>
                <a:spcPct val="115000"/>
              </a:lnSpc>
              <a:spcBef>
                <a:spcPts val="0"/>
              </a:spcBef>
              <a:spcAft>
                <a:spcPts val="1000"/>
              </a:spcAft>
              <a:buFont typeface="+mj-lt"/>
              <a:buAutoNum type="arabicParenR" startAt="3"/>
            </a:pPr>
            <a:r>
              <a:rPr lang="en-US" dirty="0">
                <a:ea typeface="Times New Roman"/>
                <a:cs typeface="Times New Roman"/>
              </a:rPr>
              <a:t>What is a true statement about the background of Generation Y?</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The military influenced their way of life since war was a great part of their cultural event</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Calibri"/>
                <a:cs typeface="Calibri"/>
              </a:rPr>
              <a:t>This generation was exposed to more group interactions through playgroups, team sports and other group activities than the previous generation</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This generation </a:t>
            </a:r>
            <a:r>
              <a:rPr lang="en-US" dirty="0">
                <a:solidFill>
                  <a:srgbClr val="000000"/>
                </a:solidFill>
                <a:ea typeface="Calibri"/>
                <a:cs typeface="Calibri"/>
              </a:rPr>
              <a:t>grew up mostly in suburbs and experienced a similar experience in education and upbringing</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Calibri"/>
                <a:cs typeface="Calibri"/>
              </a:rPr>
              <a:t>They are the generation right after the decline of the baby boom of the post war era</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4"/>
            </a:pPr>
            <a:r>
              <a:rPr lang="en-US" dirty="0">
                <a:ea typeface="Times New Roman"/>
                <a:cs typeface="Times New Roman"/>
              </a:rPr>
              <a:t>What h</a:t>
            </a:r>
            <a:r>
              <a:rPr lang="en-US" dirty="0">
                <a:ea typeface="Calibri"/>
                <a:cs typeface="Times New Roman"/>
              </a:rPr>
              <a:t>as made this generation expect things to be done faster and better?</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More education and exposure to alternative lifestyles</a:t>
            </a:r>
          </a:p>
          <a:p>
            <a:pPr marL="684213" lvl="0">
              <a:lnSpc>
                <a:spcPct val="115000"/>
              </a:lnSpc>
              <a:spcBef>
                <a:spcPts val="0"/>
              </a:spcBef>
              <a:spcAft>
                <a:spcPts val="0"/>
              </a:spcAft>
              <a:buFont typeface="+mj-lt"/>
              <a:buAutoNum type="alphaLcParenR"/>
            </a:pPr>
            <a:r>
              <a:rPr lang="en-US" dirty="0">
                <a:solidFill>
                  <a:srgbClr val="FF0000"/>
                </a:solidFill>
                <a:ea typeface="Calibri"/>
                <a:cs typeface="Calibri"/>
              </a:rPr>
              <a:t>The speed of technology and information coupled with rapid delivery systems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Traditionalist values and “can-do” attitude</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More group interactions</a:t>
            </a:r>
          </a:p>
          <a:p>
            <a:endParaRPr lang="en-US" dirty="0"/>
          </a:p>
        </p:txBody>
      </p:sp>
    </p:spTree>
    <p:extLst>
      <p:ext uri="{BB962C8B-B14F-4D97-AF65-F5344CB8AC3E}">
        <p14:creationId xmlns:p14="http://schemas.microsoft.com/office/powerpoint/2010/main" val="60110557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5"/>
            </a:pPr>
            <a:r>
              <a:rPr lang="en-US" dirty="0">
                <a:ea typeface="Times New Roman"/>
                <a:cs typeface="Times New Roman"/>
              </a:rPr>
              <a:t>How is Generation Y prone to communicate at work?</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Electronic devices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Face to Face Interaction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One-on-one conversation</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Group meetings</a:t>
            </a:r>
          </a:p>
          <a:p>
            <a:pPr marL="0" marR="0">
              <a:lnSpc>
                <a:spcPct val="115000"/>
              </a:lnSpc>
              <a:spcBef>
                <a:spcPts val="0"/>
              </a:spcBef>
              <a:spcAft>
                <a:spcPts val="0"/>
              </a:spcAft>
            </a:pPr>
            <a:r>
              <a:rPr lang="en-US" dirty="0">
                <a:ea typeface="Times New Roman"/>
                <a:cs typeface="Times New Roman"/>
              </a:rPr>
              <a:t> </a:t>
            </a:r>
          </a:p>
          <a:p>
            <a:pPr marL="341313" lvl="0" indent="-341313">
              <a:lnSpc>
                <a:spcPct val="115000"/>
              </a:lnSpc>
              <a:spcBef>
                <a:spcPts val="0"/>
              </a:spcBef>
              <a:spcAft>
                <a:spcPts val="1000"/>
              </a:spcAft>
              <a:buFont typeface="+mj-lt"/>
              <a:buAutoNum type="arabicParenR" startAt="6"/>
            </a:pPr>
            <a:r>
              <a:rPr lang="en-US" dirty="0">
                <a:ea typeface="Times New Roman"/>
                <a:cs typeface="Times New Roman"/>
              </a:rPr>
              <a:t>Which statement is true of the work style of Generation Y?</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Generation Y is work-centric and career-focused</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Generation Y works well in an autonomous environment</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Generation Y would rather speed up the process than wait for a co-worker to catch up</a:t>
            </a:r>
          </a:p>
          <a:p>
            <a:pPr marL="684213" lvl="0">
              <a:lnSpc>
                <a:spcPct val="115000"/>
              </a:lnSpc>
              <a:spcBef>
                <a:spcPts val="0"/>
              </a:spcBef>
              <a:spcAft>
                <a:spcPts val="1200"/>
              </a:spcAft>
              <a:buFont typeface="+mj-lt"/>
              <a:buAutoNum type="alphaLcParenR"/>
            </a:pPr>
            <a:r>
              <a:rPr lang="en-US" dirty="0">
                <a:solidFill>
                  <a:srgbClr val="FF0000"/>
                </a:solidFill>
                <a:ea typeface="Calibri"/>
                <a:cs typeface="Calibri"/>
              </a:rPr>
              <a:t>Generation Y is willing to take less pay for the benefit of work and life balance</a:t>
            </a:r>
            <a:endParaRPr lang="en-US" dirty="0">
              <a:solidFill>
                <a:srgbClr val="000000"/>
              </a:solidFill>
              <a:ea typeface="Times New Roman"/>
              <a:cs typeface="Times New Roman"/>
            </a:endParaRPr>
          </a:p>
          <a:p>
            <a:endParaRPr lang="en-US" dirty="0"/>
          </a:p>
        </p:txBody>
      </p:sp>
    </p:spTree>
    <p:extLst>
      <p:ext uri="{BB962C8B-B14F-4D97-AF65-F5344CB8AC3E}">
        <p14:creationId xmlns:p14="http://schemas.microsoft.com/office/powerpoint/2010/main" val="44774191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a:t>Module Six: Review Questions</a:t>
            </a:r>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marL="341313" lvl="0" indent="-341313">
              <a:lnSpc>
                <a:spcPct val="115000"/>
              </a:lnSpc>
              <a:spcBef>
                <a:spcPts val="0"/>
              </a:spcBef>
              <a:spcAft>
                <a:spcPts val="1000"/>
              </a:spcAft>
              <a:buFont typeface="+mj-lt"/>
              <a:buAutoNum type="arabicParenR" startAt="7"/>
            </a:pPr>
            <a:r>
              <a:rPr lang="en-US" dirty="0">
                <a:ea typeface="Times New Roman"/>
                <a:cs typeface="Times New Roman"/>
              </a:rPr>
              <a:t>What is not a characteristic of a Generation Y?</a:t>
            </a:r>
          </a:p>
          <a:p>
            <a:pPr marL="684213" lvl="0">
              <a:lnSpc>
                <a:spcPct val="115000"/>
              </a:lnSpc>
              <a:spcBef>
                <a:spcPts val="0"/>
              </a:spcBef>
              <a:spcAft>
                <a:spcPts val="0"/>
              </a:spcAft>
              <a:buFont typeface="+mj-lt"/>
              <a:buAutoNum type="alphaLcParenR"/>
            </a:pPr>
            <a:r>
              <a:rPr lang="en-US" dirty="0">
                <a:solidFill>
                  <a:srgbClr val="FF0000"/>
                </a:solidFill>
                <a:ea typeface="Calibri"/>
                <a:cs typeface="Calibri"/>
              </a:rPr>
              <a:t>This generation is more ethnically diverse and is better educated over their previous generation</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This generation tolerant of other lifestyles and accept this as part of the change in their environment</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Generation Y’s perspective allows them to foster a more accepting environment at work</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Generation Y believes in less </a:t>
            </a:r>
            <a:r>
              <a:rPr lang="en-US" dirty="0">
                <a:solidFill>
                  <a:srgbClr val="000000"/>
                </a:solidFill>
                <a:ea typeface="Calibri"/>
                <a:cs typeface="Calibri"/>
              </a:rPr>
              <a:t>balance between their work and home life than the previous generation</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8"/>
            </a:pPr>
            <a:r>
              <a:rPr lang="en-US" dirty="0">
                <a:ea typeface="Times New Roman"/>
                <a:cs typeface="Times New Roman"/>
              </a:rPr>
              <a:t>What does Generation Y typically require at work?</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 work environment where there is a fixed work schedule</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 work environment that allows them to complete tasks without supervision</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 work environment where there is </a:t>
            </a:r>
            <a:r>
              <a:rPr lang="en-US" dirty="0">
                <a:solidFill>
                  <a:srgbClr val="FF0000"/>
                </a:solidFill>
                <a:ea typeface="Calibri"/>
                <a:cs typeface="Calibri"/>
              </a:rPr>
              <a:t>recognition and praise for their work</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A work environment where there is less technology</a:t>
            </a:r>
          </a:p>
          <a:p>
            <a:endParaRPr lang="en-US" dirty="0"/>
          </a:p>
        </p:txBody>
      </p:sp>
    </p:spTree>
    <p:extLst>
      <p:ext uri="{BB962C8B-B14F-4D97-AF65-F5344CB8AC3E}">
        <p14:creationId xmlns:p14="http://schemas.microsoft.com/office/powerpoint/2010/main" val="344776583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a:t>Module Six: Review Questions</a:t>
            </a:r>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marL="341313" lvl="0" indent="-341313">
              <a:lnSpc>
                <a:spcPct val="115000"/>
              </a:lnSpc>
              <a:spcBef>
                <a:spcPts val="0"/>
              </a:spcBef>
              <a:spcAft>
                <a:spcPts val="1000"/>
              </a:spcAft>
              <a:buFont typeface="+mj-lt"/>
              <a:buAutoNum type="arabicParenR" startAt="9"/>
            </a:pPr>
            <a:r>
              <a:rPr lang="en-US" dirty="0">
                <a:ea typeface="Times New Roman"/>
                <a:cs typeface="Times New Roman"/>
              </a:rPr>
              <a:t>How is Ge</a:t>
            </a:r>
            <a:r>
              <a:rPr lang="en-US" dirty="0">
                <a:ea typeface="Calibri"/>
                <a:cs typeface="Times New Roman"/>
              </a:rPr>
              <a:t>neration Y’s working style is vastly different from those of the previous generation? </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Calibri"/>
                <a:cs typeface="Calibri"/>
              </a:rPr>
              <a:t>They are motivated by benefits that give them the ability to have flexible schedules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They are more committed to work than other generations</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They have a tendency to be a workaholic</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They are key drivers of change</a:t>
            </a:r>
          </a:p>
          <a:p>
            <a:pPr marL="341313" lvl="0" indent="-341313">
              <a:lnSpc>
                <a:spcPct val="115000"/>
              </a:lnSpc>
              <a:spcBef>
                <a:spcPts val="0"/>
              </a:spcBef>
              <a:spcAft>
                <a:spcPts val="1000"/>
              </a:spcAft>
              <a:buFont typeface="+mj-lt"/>
              <a:buAutoNum type="arabicParenR" startAt="10"/>
            </a:pPr>
            <a:r>
              <a:rPr lang="en-US" dirty="0">
                <a:ea typeface="Times New Roman"/>
                <a:cs typeface="Times New Roman"/>
              </a:rPr>
              <a:t>Which of these statements is not true of Generation Y’s work style?</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This generation sees </a:t>
            </a:r>
            <a:r>
              <a:rPr lang="en-US" dirty="0">
                <a:solidFill>
                  <a:srgbClr val="000000"/>
                </a:solidFill>
                <a:ea typeface="Calibri"/>
                <a:cs typeface="Calibri"/>
              </a:rPr>
              <a:t>promotions and climbing the corporate ladder as a way to demonstrate their worth</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This generation is happy with long working hours as long as there is increased pay</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This generation </a:t>
            </a:r>
            <a:r>
              <a:rPr lang="en-US" dirty="0">
                <a:solidFill>
                  <a:srgbClr val="000000"/>
                </a:solidFill>
                <a:ea typeface="Calibri"/>
                <a:cs typeface="Calibri"/>
              </a:rPr>
              <a:t>guidance and development when it comes to their careers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This generation is loyal </a:t>
            </a:r>
            <a:r>
              <a:rPr lang="en-US" dirty="0">
                <a:solidFill>
                  <a:srgbClr val="000000"/>
                </a:solidFill>
                <a:ea typeface="Calibri"/>
                <a:cs typeface="Calibri"/>
              </a:rPr>
              <a:t>to their employer and seeks to be included in important activities at work</a:t>
            </a:r>
            <a:endParaRPr lang="en-US" dirty="0">
              <a:solidFill>
                <a:srgbClr val="000000"/>
              </a:solidFill>
              <a:ea typeface="Times New Roman"/>
              <a:cs typeface="Times New Roman"/>
            </a:endParaRPr>
          </a:p>
          <a:p>
            <a:endParaRPr lang="en-US" dirty="0"/>
          </a:p>
        </p:txBody>
      </p:sp>
    </p:spTree>
    <p:extLst>
      <p:ext uri="{BB962C8B-B14F-4D97-AF65-F5344CB8AC3E}">
        <p14:creationId xmlns:p14="http://schemas.microsoft.com/office/powerpoint/2010/main" val="35550636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sp>
        <p:nvSpPr>
          <p:cNvPr id="3" name="Content Placeholder 2">
            <a:extLst>
              <a:ext uri="{FF2B5EF4-FFF2-40B4-BE49-F238E27FC236}">
                <a16:creationId xmlns:a16="http://schemas.microsoft.com/office/drawing/2014/main" id="{E0547419-52B4-4E73-A5F0-90B5E864A53C}"/>
              </a:ext>
            </a:extLst>
          </p:cNvPr>
          <p:cNvSpPr>
            <a:spLocks noGrp="1"/>
          </p:cNvSpPr>
          <p:nvPr>
            <p:ph sz="quarter" idx="10"/>
          </p:nvPr>
        </p:nvSpPr>
        <p:spPr/>
        <p:txBody>
          <a:bodyPr/>
          <a:lstStyle/>
          <a:p>
            <a:r>
              <a:rPr lang="en-US" dirty="0"/>
              <a:t>Today’s Path</a:t>
            </a:r>
          </a:p>
        </p:txBody>
      </p:sp>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6" name="Content Placeholder 2">
            <a:extLst>
              <a:ext uri="{FF2B5EF4-FFF2-40B4-BE49-F238E27FC236}">
                <a16:creationId xmlns:a16="http://schemas.microsoft.com/office/drawing/2014/main" id="{32FF7107-FE0B-4AE7-A26C-F5204A581039}"/>
              </a:ext>
            </a:extLst>
          </p:cNvPr>
          <p:cNvSpPr txBox="1">
            <a:spLocks/>
          </p:cNvSpPr>
          <p:nvPr/>
        </p:nvSpPr>
        <p:spPr>
          <a:xfrm>
            <a:off x="467544" y="2006640"/>
            <a:ext cx="8447981" cy="2659360"/>
          </a:xfrm>
          <a:prstGeom prst="rect">
            <a:avLst/>
          </a:prstGeom>
        </p:spPr>
        <p:txBody>
          <a:bodyPr vert="horz" lIns="0" tIns="0" rIns="0" bIns="0" rtlCol="0">
            <a:noAutofit/>
          </a:bodyPr>
          <a:lstStyle>
            <a:lvl1pPr marL="0" indent="0" algn="l" defTabSz="914400" rtl="0" eaLnBrk="1" latinLnBrk="0" hangingPunct="1">
              <a:lnSpc>
                <a:spcPct val="110000"/>
              </a:lnSpc>
              <a:spcBef>
                <a:spcPts val="0"/>
              </a:spcBef>
              <a:spcAft>
                <a:spcPts val="600"/>
              </a:spcAft>
              <a:buFont typeface="Arial" panose="020B0604020202020204" pitchFamily="34" charset="0"/>
              <a:buNone/>
              <a:defRPr sz="3000" kern="1200">
                <a:solidFill>
                  <a:schemeClr val="tx1"/>
                </a:solidFill>
                <a:latin typeface="+mn-lt"/>
                <a:ea typeface="+mn-ea"/>
                <a:cs typeface="+mn-cs"/>
              </a:defRPr>
            </a:lvl1pPr>
            <a:lvl2pPr marL="517525" indent="-230188" algn="l" defTabSz="914400" rtl="0" eaLnBrk="1" latinLnBrk="0" hangingPunct="1">
              <a:lnSpc>
                <a:spcPct val="110000"/>
              </a:lnSpc>
              <a:spcBef>
                <a:spcPts val="0"/>
              </a:spcBef>
              <a:spcAft>
                <a:spcPts val="600"/>
              </a:spcAft>
              <a:buFont typeface="Arial"/>
              <a:buChar char="•"/>
              <a:defRPr sz="2800" kern="1200">
                <a:solidFill>
                  <a:schemeClr val="tx1"/>
                </a:solidFill>
                <a:latin typeface="+mn-lt"/>
                <a:ea typeface="+mn-ea"/>
                <a:cs typeface="+mn-cs"/>
              </a:defRPr>
            </a:lvl2pPr>
            <a:lvl3pPr marL="969963" indent="-225425" algn="l" defTabSz="914400" rtl="0" eaLnBrk="1" latinLnBrk="0" hangingPunct="1">
              <a:lnSpc>
                <a:spcPct val="110000"/>
              </a:lnSpc>
              <a:spcBef>
                <a:spcPts val="0"/>
              </a:spcBef>
              <a:spcAft>
                <a:spcPts val="600"/>
              </a:spcAft>
              <a:buFont typeface="Lucida Grande"/>
              <a:buChar char="-"/>
              <a:defRPr sz="2400" kern="1200">
                <a:solidFill>
                  <a:schemeClr val="tx1"/>
                </a:solidFill>
                <a:latin typeface="+mn-lt"/>
                <a:ea typeface="+mn-ea"/>
                <a:cs typeface="+mn-cs"/>
              </a:defRPr>
            </a:lvl3pPr>
            <a:lvl4pPr marL="1317625" indent="-171450" algn="l" defTabSz="914400" rtl="0" eaLnBrk="1" latinLnBrk="0" hangingPunct="1">
              <a:lnSpc>
                <a:spcPct val="110000"/>
              </a:lnSpc>
              <a:spcBef>
                <a:spcPts val="0"/>
              </a:spcBef>
              <a:spcAft>
                <a:spcPts val="600"/>
              </a:spcAft>
              <a:buFont typeface="Lucida Grande"/>
              <a:buChar char="»"/>
              <a:defRPr sz="1800" kern="1200">
                <a:solidFill>
                  <a:schemeClr val="tx1"/>
                </a:solidFill>
                <a:latin typeface="+mn-lt"/>
                <a:ea typeface="+mn-ea"/>
                <a:cs typeface="+mn-cs"/>
              </a:defRPr>
            </a:lvl4pPr>
            <a:lvl5pPr marL="1712913" indent="-176213" algn="l" defTabSz="914400" rtl="0" eaLnBrk="1" latinLnBrk="0" hangingPunct="1">
              <a:lnSpc>
                <a:spcPct val="110000"/>
              </a:lnSpc>
              <a:spcBef>
                <a:spcPts val="0"/>
              </a:spcBef>
              <a:spcAft>
                <a:spcPts val="600"/>
              </a:spcAft>
              <a:buFont typeface="Lucida Grande"/>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5750" indent="-285750">
              <a:lnSpc>
                <a:spcPct val="100000"/>
              </a:lnSpc>
              <a:spcAft>
                <a:spcPts val="2400"/>
              </a:spcAft>
              <a:buFont typeface="Arial" panose="020B0604020202020204" pitchFamily="34" charset="0"/>
              <a:buChar char="•"/>
            </a:pPr>
            <a:r>
              <a:rPr lang="en-US" sz="1800" strike="sngStrike" dirty="0">
                <a:latin typeface="Arial" panose="020B0604020202020204" pitchFamily="34" charset="0"/>
                <a:cs typeface="Arial" panose="020B0604020202020204" pitchFamily="34" charset="0"/>
              </a:rPr>
              <a:t>Discuss the Benefits and Challenges of Working Remotely</a:t>
            </a:r>
          </a:p>
          <a:p>
            <a:pPr marL="285750" indent="-285750">
              <a:lnSpc>
                <a:spcPct val="100000"/>
              </a:lnSpc>
              <a:spcAft>
                <a:spcPts val="2400"/>
              </a:spcAft>
              <a:buFont typeface="Arial" panose="020B0604020202020204" pitchFamily="34" charset="0"/>
              <a:buChar char="•"/>
            </a:pPr>
            <a:r>
              <a:rPr lang="en-US" sz="1800" strike="sngStrike" dirty="0">
                <a:latin typeface="Arial" panose="020B0604020202020204" pitchFamily="34" charset="0"/>
                <a:cs typeface="Arial" panose="020B0604020202020204" pitchFamily="34" charset="0"/>
              </a:rPr>
              <a:t>Understand the elements of successful team dynamics</a:t>
            </a:r>
          </a:p>
          <a:p>
            <a:pPr marL="285750" lvl="0" indent="-285750" eaLnBrk="0" hangingPunct="0">
              <a:lnSpc>
                <a:spcPct val="100000"/>
              </a:lnSpc>
              <a:spcAft>
                <a:spcPts val="2400"/>
              </a:spcAft>
              <a:buFont typeface="Arial" panose="020B0604020202020204" pitchFamily="34" charset="0"/>
              <a:buChar char="•"/>
              <a:defRPr/>
            </a:pPr>
            <a:r>
              <a:rPr lang="en-US" sz="1800" strike="sngStrike" dirty="0">
                <a:latin typeface="Arial" panose="020B0604020202020204" pitchFamily="34" charset="0"/>
                <a:cs typeface="Arial" panose="020B0604020202020204" pitchFamily="34" charset="0"/>
              </a:rPr>
              <a:t>Describe characteristics that drive high performance in a Remote Environment</a:t>
            </a:r>
          </a:p>
          <a:p>
            <a:pPr marL="285750" lvl="0" indent="-285750" eaLnBrk="0" hangingPunct="0">
              <a:lnSpc>
                <a:spcPct val="100000"/>
              </a:lnSpc>
              <a:spcAft>
                <a:spcPts val="2400"/>
              </a:spcAft>
              <a:buFont typeface="Arial" panose="020B0604020202020204" pitchFamily="34" charset="0"/>
              <a:buChar char="•"/>
              <a:defRPr/>
            </a:pPr>
            <a:r>
              <a:rPr lang="en-US" sz="1800" strike="sngStrike" dirty="0">
                <a:latin typeface="Arial" panose="020B0604020202020204" pitchFamily="34" charset="0"/>
                <a:cs typeface="Arial" panose="020B0604020202020204" pitchFamily="34" charset="0"/>
              </a:rPr>
              <a:t>Recognize how and when to transform challenges into success factors</a:t>
            </a:r>
            <a:endParaRPr lang="en-US" sz="1800" strike="sngStrike"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13565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Seven: Differentiations Between</a:t>
            </a:r>
          </a:p>
        </p:txBody>
      </p:sp>
      <p:sp>
        <p:nvSpPr>
          <p:cNvPr id="27652" name="Text Placeholder 4"/>
          <p:cNvSpPr>
            <a:spLocks noGrp="1"/>
          </p:cNvSpPr>
          <p:nvPr>
            <p:ph type="body" sz="quarter" idx="10"/>
          </p:nvPr>
        </p:nvSpPr>
        <p:spPr>
          <a:ln>
            <a:miter lim="800000"/>
            <a:headEnd/>
            <a:tailEnd/>
          </a:ln>
        </p:spPr>
        <p:txBody>
          <a:bodyPr/>
          <a:lstStyle/>
          <a:p>
            <a:pPr marL="0" marR="0">
              <a:lnSpc>
                <a:spcPct val="115000"/>
              </a:lnSpc>
              <a:spcBef>
                <a:spcPts val="0"/>
              </a:spcBef>
              <a:spcAft>
                <a:spcPts val="1000"/>
              </a:spcAft>
            </a:pPr>
            <a:r>
              <a:rPr lang="en-US" sz="2400" i="1" dirty="0">
                <a:effectLst/>
                <a:latin typeface="Cambria"/>
                <a:ea typeface="Times New Roman"/>
                <a:cs typeface="Times New Roman"/>
              </a:rPr>
              <a:t>That which seems the height of absurdity in one generation often becomes the height of wisdom in another.</a:t>
            </a:r>
            <a:endParaRPr lang="en-US" sz="2400" dirty="0">
              <a:ea typeface="Times New Roman"/>
              <a:cs typeface="Times New Roman"/>
            </a:endParaRPr>
          </a:p>
          <a:p>
            <a:pPr marL="0" marR="0" algn="ctr">
              <a:lnSpc>
                <a:spcPct val="115000"/>
              </a:lnSpc>
              <a:spcBef>
                <a:spcPts val="0"/>
              </a:spcBef>
              <a:spcAft>
                <a:spcPts val="1000"/>
              </a:spcAft>
            </a:pPr>
            <a:r>
              <a:rPr lang="en-US" sz="2400" b="1" i="1" dirty="0">
                <a:effectLst/>
                <a:latin typeface="Cambria"/>
                <a:ea typeface="Times New Roman"/>
                <a:cs typeface="Times New Roman"/>
              </a:rPr>
              <a:t>Adlai E. Stevenson</a:t>
            </a:r>
            <a:endParaRPr lang="en-US" sz="2400" dirty="0">
              <a:ea typeface="Times New Roman"/>
              <a:cs typeface="Times New Roman"/>
            </a:endParaRPr>
          </a:p>
        </p:txBody>
      </p:sp>
      <p:sp>
        <p:nvSpPr>
          <p:cNvPr id="28675" name="Content Placeholder 3"/>
          <p:cNvSpPr>
            <a:spLocks noGrp="1"/>
          </p:cNvSpPr>
          <p:nvPr>
            <p:ph type="body" sz="quarter" idx="11"/>
          </p:nvPr>
        </p:nvSpPr>
        <p:spPr/>
        <p:txBody>
          <a:bodyPr>
            <a:normAutofit fontScale="92500" lnSpcReduction="20000"/>
          </a:bodyPr>
          <a:lstStyle/>
          <a:p>
            <a:pPr marL="0" indent="0">
              <a:buFont typeface="Arial" charset="0"/>
              <a:buNone/>
              <a:defRPr/>
            </a:pPr>
            <a:r>
              <a:rPr lang="en-US" dirty="0"/>
              <a:t>Now that you have a better understanding of each generation found in the workplace, let us take a moment to compare the differences.  In this module, you will learn the differences between the generation gaps on the following topics: </a:t>
            </a:r>
          </a:p>
          <a:p>
            <a:pPr marL="457200" indent="-457200">
              <a:buFont typeface="Arial" pitchFamily="34" charset="0"/>
              <a:buChar char="•"/>
              <a:defRPr/>
            </a:pPr>
            <a:r>
              <a:rPr lang="en-US" dirty="0"/>
              <a:t>Background</a:t>
            </a:r>
          </a:p>
          <a:p>
            <a:pPr marL="457200" indent="-457200">
              <a:buFont typeface="Arial" pitchFamily="34" charset="0"/>
              <a:buChar char="•"/>
              <a:defRPr/>
            </a:pPr>
            <a:r>
              <a:rPr lang="en-US" dirty="0"/>
              <a:t>Attitude</a:t>
            </a:r>
          </a:p>
          <a:p>
            <a:pPr marL="457200" indent="-457200">
              <a:buFont typeface="Arial" pitchFamily="34" charset="0"/>
              <a:buChar char="•"/>
              <a:defRPr/>
            </a:pPr>
            <a:r>
              <a:rPr lang="en-US" dirty="0"/>
              <a:t>Working style</a:t>
            </a:r>
          </a:p>
          <a:p>
            <a:pPr marL="457200" indent="-457200">
              <a:buFont typeface="Arial" pitchFamily="34" charset="0"/>
              <a:buChar char="•"/>
              <a:defRPr/>
            </a:pPr>
            <a:r>
              <a:rPr lang="en-US" dirty="0"/>
              <a:t>Life experience</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D69025C0-55F5-40D5-9D58-D354DFEBD03B}"/>
              </a:ext>
            </a:extLst>
          </p:cNvPr>
          <p:cNvSpPr>
            <a:spLocks noGrp="1"/>
          </p:cNvSpPr>
          <p:nvPr>
            <p:ph sz="quarter" idx="11"/>
          </p:nvPr>
        </p:nvSpPr>
        <p:spPr/>
        <p:txBody>
          <a:bodyPr/>
          <a:lstStyle/>
          <a:p>
            <a:endParaRPr lang="en-US"/>
          </a:p>
        </p:txBody>
      </p:sp>
      <p:sp>
        <p:nvSpPr>
          <p:cNvPr id="28674" name="Title 4"/>
          <p:cNvSpPr>
            <a:spLocks noGrp="1"/>
          </p:cNvSpPr>
          <p:nvPr>
            <p:ph type="title"/>
          </p:nvPr>
        </p:nvSpPr>
        <p:spPr/>
        <p:txBody>
          <a:bodyPr/>
          <a:lstStyle/>
          <a:p>
            <a:r>
              <a:rPr lang="en-US" dirty="0"/>
              <a:t>Background</a:t>
            </a:r>
          </a:p>
        </p:txBody>
      </p:sp>
      <p:grpSp>
        <p:nvGrpSpPr>
          <p:cNvPr id="2" name="Group 1">
            <a:extLst>
              <a:ext uri="{FF2B5EF4-FFF2-40B4-BE49-F238E27FC236}">
                <a16:creationId xmlns:a16="http://schemas.microsoft.com/office/drawing/2014/main" id="{DAAC5E9D-0DE1-48EB-A781-64B490A7299A}"/>
              </a:ext>
            </a:extLst>
          </p:cNvPr>
          <p:cNvGrpSpPr/>
          <p:nvPr/>
        </p:nvGrpSpPr>
        <p:grpSpPr>
          <a:xfrm>
            <a:off x="-4659767" y="816335"/>
            <a:ext cx="13284108" cy="6093694"/>
            <a:chOff x="-4659767" y="816335"/>
            <a:chExt cx="13284108" cy="6093694"/>
          </a:xfrm>
        </p:grpSpPr>
        <p:sp>
          <p:nvSpPr>
            <p:cNvPr id="4" name="Block Arc 3">
              <a:extLst>
                <a:ext uri="{FF2B5EF4-FFF2-40B4-BE49-F238E27FC236}">
                  <a16:creationId xmlns:a16="http://schemas.microsoft.com/office/drawing/2014/main" id="{3FAA2EDA-1A91-4F2C-88F4-078DA372864E}"/>
                </a:ext>
              </a:extLst>
            </p:cNvPr>
            <p:cNvSpPr/>
            <p:nvPr/>
          </p:nvSpPr>
          <p:spPr>
            <a:xfrm>
              <a:off x="-4659767" y="816335"/>
              <a:ext cx="6093694" cy="6093694"/>
            </a:xfrm>
            <a:prstGeom prst="blockArc">
              <a:avLst>
                <a:gd name="adj1" fmla="val 18900000"/>
                <a:gd name="adj2" fmla="val 2700000"/>
                <a:gd name="adj3" fmla="val 354"/>
              </a:avLst>
            </a:prstGeom>
          </p:spPr>
          <p:style>
            <a:lnRef idx="2">
              <a:schemeClr val="accent4">
                <a:hueOff val="0"/>
                <a:satOff val="0"/>
                <a:lumOff val="0"/>
                <a:alphaOff val="0"/>
              </a:schemeClr>
            </a:lnRef>
            <a:fillRef idx="0">
              <a:schemeClr val="accent2">
                <a:tint val="90000"/>
                <a:hueOff val="0"/>
                <a:satOff val="0"/>
                <a:lumOff val="0"/>
                <a:alphaOff val="0"/>
              </a:schemeClr>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E06B15DE-DB21-4994-841C-21307D8C6611}"/>
                </a:ext>
              </a:extLst>
            </p:cNvPr>
            <p:cNvSpPr/>
            <p:nvPr/>
          </p:nvSpPr>
          <p:spPr>
            <a:xfrm>
              <a:off x="1085403" y="2052796"/>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718497" tIns="71120" rIns="71120" bIns="71120" numCol="1" spcCol="1270" anchor="ctr" anchorCtr="0">
              <a:noAutofit/>
            </a:bodyPr>
            <a:lstStyle/>
            <a:p>
              <a:pPr marL="0" lvl="0" indent="0" algn="l" defTabSz="1244600">
                <a:lnSpc>
                  <a:spcPct val="90000"/>
                </a:lnSpc>
                <a:spcBef>
                  <a:spcPct val="0"/>
                </a:spcBef>
                <a:spcAft>
                  <a:spcPct val="35000"/>
                </a:spcAft>
                <a:buNone/>
              </a:pPr>
              <a:r>
                <a:rPr lang="en-US" sz="2800" kern="1200" dirty="0"/>
                <a:t>The use and understanding of technology</a:t>
              </a:r>
            </a:p>
          </p:txBody>
        </p:sp>
        <p:sp>
          <p:nvSpPr>
            <p:cNvPr id="6" name="Oval 5">
              <a:extLst>
                <a:ext uri="{FF2B5EF4-FFF2-40B4-BE49-F238E27FC236}">
                  <a16:creationId xmlns:a16="http://schemas.microsoft.com/office/drawing/2014/main" id="{0F891F13-B382-48A5-B04A-69D261E3320B}"/>
                </a:ext>
              </a:extLst>
            </p:cNvPr>
            <p:cNvSpPr/>
            <p:nvPr/>
          </p:nvSpPr>
          <p:spPr>
            <a:xfrm>
              <a:off x="519658" y="1939647"/>
              <a:ext cx="1131490" cy="1131490"/>
            </a:xfrm>
            <a:prstGeom prst="ellipse">
              <a:avLst/>
            </a:pr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D37644F4-5106-46BD-A3B9-06732067A038}"/>
                </a:ext>
              </a:extLst>
            </p:cNvPr>
            <p:cNvSpPr/>
            <p:nvPr/>
          </p:nvSpPr>
          <p:spPr>
            <a:xfrm>
              <a:off x="1414441" y="3410585"/>
              <a:ext cx="7209900" cy="905192"/>
            </a:xfrm>
            <a:custGeom>
              <a:avLst/>
              <a:gdLst>
                <a:gd name="connsiteX0" fmla="*/ 0 w 7209900"/>
                <a:gd name="connsiteY0" fmla="*/ 0 h 905192"/>
                <a:gd name="connsiteX1" fmla="*/ 7209900 w 7209900"/>
                <a:gd name="connsiteY1" fmla="*/ 0 h 905192"/>
                <a:gd name="connsiteX2" fmla="*/ 7209900 w 7209900"/>
                <a:gd name="connsiteY2" fmla="*/ 905192 h 905192"/>
                <a:gd name="connsiteX3" fmla="*/ 0 w 7209900"/>
                <a:gd name="connsiteY3" fmla="*/ 905192 h 905192"/>
                <a:gd name="connsiteX4" fmla="*/ 0 w 7209900"/>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9900" h="905192">
                  <a:moveTo>
                    <a:pt x="0" y="0"/>
                  </a:moveTo>
                  <a:lnTo>
                    <a:pt x="7209900" y="0"/>
                  </a:lnTo>
                  <a:lnTo>
                    <a:pt x="7209900" y="905192"/>
                  </a:lnTo>
                  <a:lnTo>
                    <a:pt x="0" y="905192"/>
                  </a:lnTo>
                  <a:lnTo>
                    <a:pt x="0" y="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718497" tIns="71120" rIns="71120" bIns="71120" numCol="1" spcCol="1270" anchor="ctr" anchorCtr="0">
              <a:noAutofit/>
            </a:bodyPr>
            <a:lstStyle/>
            <a:p>
              <a:pPr marL="0" lvl="0" indent="0" algn="l" defTabSz="1244600">
                <a:lnSpc>
                  <a:spcPct val="90000"/>
                </a:lnSpc>
                <a:spcBef>
                  <a:spcPct val="0"/>
                </a:spcBef>
                <a:spcAft>
                  <a:spcPct val="35000"/>
                </a:spcAft>
                <a:buNone/>
              </a:pPr>
              <a:r>
                <a:rPr lang="en-US" sz="2800" kern="1200" dirty="0"/>
                <a:t>Communication and interaction preferences</a:t>
              </a:r>
            </a:p>
          </p:txBody>
        </p:sp>
        <p:sp>
          <p:nvSpPr>
            <p:cNvPr id="8" name="Oval 7">
              <a:extLst>
                <a:ext uri="{FF2B5EF4-FFF2-40B4-BE49-F238E27FC236}">
                  <a16:creationId xmlns:a16="http://schemas.microsoft.com/office/drawing/2014/main" id="{6F3BD974-19EA-4F6D-A0C2-DD92B6459E79}"/>
                </a:ext>
              </a:extLst>
            </p:cNvPr>
            <p:cNvSpPr/>
            <p:nvPr/>
          </p:nvSpPr>
          <p:spPr>
            <a:xfrm>
              <a:off x="848695" y="3297436"/>
              <a:ext cx="1131490" cy="1131490"/>
            </a:xfrm>
            <a:prstGeom prst="ellipse">
              <a:avLst/>
            </a:prstGeom>
          </p:spPr>
          <p:style>
            <a:lnRef idx="2">
              <a:schemeClr val="accent3">
                <a:hueOff val="5625132"/>
                <a:satOff val="-8440"/>
                <a:lumOff val="-1373"/>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74FB5DB6-9B1C-4E59-BA5B-1D9ABA789857}"/>
                </a:ext>
              </a:extLst>
            </p:cNvPr>
            <p:cNvSpPr/>
            <p:nvPr/>
          </p:nvSpPr>
          <p:spPr>
            <a:xfrm>
              <a:off x="1085403" y="4768374"/>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718497" tIns="71120" rIns="71120" bIns="71120" numCol="1" spcCol="1270" anchor="ctr" anchorCtr="0">
              <a:noAutofit/>
            </a:bodyPr>
            <a:lstStyle/>
            <a:p>
              <a:pPr marL="0" lvl="0" indent="0" algn="l" defTabSz="1244600">
                <a:lnSpc>
                  <a:spcPct val="90000"/>
                </a:lnSpc>
                <a:spcBef>
                  <a:spcPct val="0"/>
                </a:spcBef>
                <a:spcAft>
                  <a:spcPct val="35000"/>
                </a:spcAft>
                <a:buNone/>
              </a:pPr>
              <a:r>
                <a:rPr lang="en-US" sz="2800" kern="1200" dirty="0"/>
                <a:t>Social events and influence</a:t>
              </a:r>
            </a:p>
          </p:txBody>
        </p:sp>
        <p:sp>
          <p:nvSpPr>
            <p:cNvPr id="10" name="Oval 9">
              <a:extLst>
                <a:ext uri="{FF2B5EF4-FFF2-40B4-BE49-F238E27FC236}">
                  <a16:creationId xmlns:a16="http://schemas.microsoft.com/office/drawing/2014/main" id="{1D059BA3-E8FB-44B2-9FA0-08D0AEAC45D6}"/>
                </a:ext>
              </a:extLst>
            </p:cNvPr>
            <p:cNvSpPr/>
            <p:nvPr/>
          </p:nvSpPr>
          <p:spPr>
            <a:xfrm>
              <a:off x="519658" y="4655225"/>
              <a:ext cx="1131490" cy="1131490"/>
            </a:xfrm>
            <a:prstGeom prst="ellipse">
              <a:avLst/>
            </a:prstGeom>
          </p:spPr>
          <p:style>
            <a:lnRef idx="2">
              <a:schemeClr val="accent3">
                <a:hueOff val="11250264"/>
                <a:satOff val="-16880"/>
                <a:lumOff val="-2745"/>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50A205FA-EAC4-45BE-9B6A-34DC373D5492}"/>
              </a:ext>
            </a:extLst>
          </p:cNvPr>
          <p:cNvSpPr>
            <a:spLocks noGrp="1"/>
          </p:cNvSpPr>
          <p:nvPr>
            <p:ph sz="quarter" idx="11"/>
          </p:nvPr>
        </p:nvSpPr>
        <p:spPr/>
        <p:txBody>
          <a:bodyPr/>
          <a:lstStyle/>
          <a:p>
            <a:endParaRPr lang="en-US"/>
          </a:p>
        </p:txBody>
      </p:sp>
      <p:sp>
        <p:nvSpPr>
          <p:cNvPr id="29698" name="Title 1"/>
          <p:cNvSpPr>
            <a:spLocks noGrp="1"/>
          </p:cNvSpPr>
          <p:nvPr>
            <p:ph type="title"/>
          </p:nvPr>
        </p:nvSpPr>
        <p:spPr/>
        <p:txBody>
          <a:bodyPr/>
          <a:lstStyle/>
          <a:p>
            <a:r>
              <a:rPr lang="en-US" dirty="0"/>
              <a:t>Attitude</a:t>
            </a:r>
          </a:p>
        </p:txBody>
      </p:sp>
      <p:grpSp>
        <p:nvGrpSpPr>
          <p:cNvPr id="2" name="Group 1">
            <a:extLst>
              <a:ext uri="{FF2B5EF4-FFF2-40B4-BE49-F238E27FC236}">
                <a16:creationId xmlns:a16="http://schemas.microsoft.com/office/drawing/2014/main" id="{77F056B2-B934-4EA9-A861-0F7D4DD0FCE6}"/>
              </a:ext>
            </a:extLst>
          </p:cNvPr>
          <p:cNvGrpSpPr/>
          <p:nvPr/>
        </p:nvGrpSpPr>
        <p:grpSpPr>
          <a:xfrm>
            <a:off x="458204" y="1600199"/>
            <a:ext cx="8227591" cy="4525963"/>
            <a:chOff x="458204" y="1600199"/>
            <a:chExt cx="8227591" cy="4525963"/>
          </a:xfrm>
        </p:grpSpPr>
        <p:sp>
          <p:nvSpPr>
            <p:cNvPr id="4" name="Freeform: Shape 3">
              <a:extLst>
                <a:ext uri="{FF2B5EF4-FFF2-40B4-BE49-F238E27FC236}">
                  <a16:creationId xmlns:a16="http://schemas.microsoft.com/office/drawing/2014/main" id="{31E55497-4DD9-4BF5-8352-887AE79BC6C0}"/>
                </a:ext>
              </a:extLst>
            </p:cNvPr>
            <p:cNvSpPr/>
            <p:nvPr/>
          </p:nvSpPr>
          <p:spPr>
            <a:xfrm rot="21600000">
              <a:off x="458204"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15901" tIns="905193" rIns="218622" bIns="905193" numCol="1" spcCol="1270" anchor="ctr" anchorCtr="0">
              <a:noAutofit/>
            </a:bodyPr>
            <a:lstStyle/>
            <a:p>
              <a:pPr marL="0" lvl="0" indent="0" algn="ctr" defTabSz="1511300">
                <a:lnSpc>
                  <a:spcPct val="90000"/>
                </a:lnSpc>
                <a:spcBef>
                  <a:spcPct val="0"/>
                </a:spcBef>
                <a:spcAft>
                  <a:spcPct val="35000"/>
                </a:spcAft>
                <a:buNone/>
              </a:pPr>
              <a:r>
                <a:rPr lang="en-US" sz="3400" b="0" kern="1200" dirty="0"/>
                <a:t>Attitude towards authority</a:t>
              </a:r>
            </a:p>
          </p:txBody>
        </p:sp>
        <p:sp>
          <p:nvSpPr>
            <p:cNvPr id="5" name="Freeform: Shape 4">
              <a:extLst>
                <a:ext uri="{FF2B5EF4-FFF2-40B4-BE49-F238E27FC236}">
                  <a16:creationId xmlns:a16="http://schemas.microsoft.com/office/drawing/2014/main" id="{84336CC3-C511-4571-968A-F363F5A9FC79}"/>
                </a:ext>
              </a:extLst>
            </p:cNvPr>
            <p:cNvSpPr/>
            <p:nvPr/>
          </p:nvSpPr>
          <p:spPr>
            <a:xfrm rot="21600000">
              <a:off x="3266032"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15901" tIns="905193" rIns="218622" bIns="905193" numCol="1" spcCol="1270" anchor="ctr" anchorCtr="0">
              <a:noAutofit/>
            </a:bodyPr>
            <a:lstStyle/>
            <a:p>
              <a:pPr marL="0" lvl="0" indent="0" algn="ctr" defTabSz="1511300">
                <a:lnSpc>
                  <a:spcPct val="90000"/>
                </a:lnSpc>
                <a:spcBef>
                  <a:spcPct val="0"/>
                </a:spcBef>
                <a:spcAft>
                  <a:spcPct val="35000"/>
                </a:spcAft>
                <a:buNone/>
              </a:pPr>
              <a:r>
                <a:rPr lang="en-US" sz="3400" b="0" kern="1200" dirty="0"/>
                <a:t>Attitude towards individuality</a:t>
              </a:r>
            </a:p>
          </p:txBody>
        </p:sp>
        <p:sp>
          <p:nvSpPr>
            <p:cNvPr id="6" name="Freeform: Shape 5">
              <a:extLst>
                <a:ext uri="{FF2B5EF4-FFF2-40B4-BE49-F238E27FC236}">
                  <a16:creationId xmlns:a16="http://schemas.microsoft.com/office/drawing/2014/main" id="{BE581BED-84A5-4717-834C-BC7A85D26548}"/>
                </a:ext>
              </a:extLst>
            </p:cNvPr>
            <p:cNvSpPr/>
            <p:nvPr/>
          </p:nvSpPr>
          <p:spPr>
            <a:xfrm rot="21600000">
              <a:off x="6073862" y="1600199"/>
              <a:ext cx="2611933"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15900" tIns="905193" rIns="218622" bIns="905193" numCol="1" spcCol="1270" anchor="ctr" anchorCtr="0">
              <a:noAutofit/>
            </a:bodyPr>
            <a:lstStyle/>
            <a:p>
              <a:pPr marL="0" lvl="0" indent="0" algn="ctr" defTabSz="1511300">
                <a:lnSpc>
                  <a:spcPct val="90000"/>
                </a:lnSpc>
                <a:spcBef>
                  <a:spcPct val="0"/>
                </a:spcBef>
                <a:spcAft>
                  <a:spcPct val="35000"/>
                </a:spcAft>
                <a:buNone/>
              </a:pPr>
              <a:r>
                <a:rPr lang="en-US" sz="3400" b="0" kern="1200" dirty="0"/>
                <a:t>Loyalty to their employers</a:t>
              </a:r>
            </a:p>
          </p:txBody>
        </p:sp>
      </p:gr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076E21B9-8772-49A0-B008-353D9B6561F5}"/>
              </a:ext>
            </a:extLst>
          </p:cNvPr>
          <p:cNvSpPr>
            <a:spLocks noGrp="1"/>
          </p:cNvSpPr>
          <p:nvPr>
            <p:ph sz="quarter" idx="11"/>
          </p:nvPr>
        </p:nvSpPr>
        <p:spPr/>
        <p:txBody>
          <a:bodyPr/>
          <a:lstStyle/>
          <a:p>
            <a:endParaRPr lang="en-US"/>
          </a:p>
        </p:txBody>
      </p:sp>
      <p:sp>
        <p:nvSpPr>
          <p:cNvPr id="30722" name="Title 1"/>
          <p:cNvSpPr>
            <a:spLocks noGrp="1"/>
          </p:cNvSpPr>
          <p:nvPr>
            <p:ph type="title"/>
          </p:nvPr>
        </p:nvSpPr>
        <p:spPr/>
        <p:txBody>
          <a:bodyPr/>
          <a:lstStyle/>
          <a:p>
            <a:r>
              <a:rPr lang="en-US" dirty="0"/>
              <a:t>Working Style</a:t>
            </a:r>
          </a:p>
        </p:txBody>
      </p:sp>
      <p:grpSp>
        <p:nvGrpSpPr>
          <p:cNvPr id="2" name="Group 1">
            <a:extLst>
              <a:ext uri="{FF2B5EF4-FFF2-40B4-BE49-F238E27FC236}">
                <a16:creationId xmlns:a16="http://schemas.microsoft.com/office/drawing/2014/main" id="{39C7B7B2-6911-405D-96F2-E0C3D3D1792D}"/>
              </a:ext>
            </a:extLst>
          </p:cNvPr>
          <p:cNvGrpSpPr/>
          <p:nvPr/>
        </p:nvGrpSpPr>
        <p:grpSpPr>
          <a:xfrm>
            <a:off x="457200" y="1641621"/>
            <a:ext cx="8229600" cy="4443120"/>
            <a:chOff x="457200" y="1641621"/>
            <a:chExt cx="8229600" cy="4443120"/>
          </a:xfrm>
        </p:grpSpPr>
        <p:sp>
          <p:nvSpPr>
            <p:cNvPr id="4" name="Rectangle 3">
              <a:extLst>
                <a:ext uri="{FF2B5EF4-FFF2-40B4-BE49-F238E27FC236}">
                  <a16:creationId xmlns:a16="http://schemas.microsoft.com/office/drawing/2014/main" id="{2BA9F31B-0D22-4E0B-A056-49C267EE9C1A}"/>
                </a:ext>
              </a:extLst>
            </p:cNvPr>
            <p:cNvSpPr/>
            <p:nvPr/>
          </p:nvSpPr>
          <p:spPr>
            <a:xfrm>
              <a:off x="457200" y="2143461"/>
              <a:ext cx="8229600" cy="856800"/>
            </a:xfrm>
            <a:prstGeom prst="rect">
              <a:avLst/>
            </a:prstGeom>
            <a:noFill/>
          </p:spPr>
          <p:style>
            <a:lnRef idx="2">
              <a:schemeClr val="accent3">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D7AA4974-8FFD-4F98-8AF3-806F7DCC0DF0}"/>
                </a:ext>
              </a:extLst>
            </p:cNvPr>
            <p:cNvSpPr/>
            <p:nvPr/>
          </p:nvSpPr>
          <p:spPr>
            <a:xfrm>
              <a:off x="868680" y="164162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Flexible hours</a:t>
              </a:r>
            </a:p>
          </p:txBody>
        </p:sp>
        <p:sp>
          <p:nvSpPr>
            <p:cNvPr id="6" name="Rectangle 5">
              <a:extLst>
                <a:ext uri="{FF2B5EF4-FFF2-40B4-BE49-F238E27FC236}">
                  <a16:creationId xmlns:a16="http://schemas.microsoft.com/office/drawing/2014/main" id="{B178E553-03F8-46A1-91B9-A1880E5F7FF4}"/>
                </a:ext>
              </a:extLst>
            </p:cNvPr>
            <p:cNvSpPr/>
            <p:nvPr/>
          </p:nvSpPr>
          <p:spPr>
            <a:xfrm>
              <a:off x="457200" y="3685701"/>
              <a:ext cx="8229600" cy="856800"/>
            </a:xfrm>
            <a:prstGeom prst="rect">
              <a:avLst/>
            </a:prstGeom>
            <a:noFill/>
          </p:spPr>
          <p:style>
            <a:lnRef idx="2">
              <a:schemeClr val="accent3">
                <a:hueOff val="5625132"/>
                <a:satOff val="-8440"/>
                <a:lumOff val="-1373"/>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C5E0A685-B977-47D4-B622-EB57E7E0E4CE}"/>
                </a:ext>
              </a:extLst>
            </p:cNvPr>
            <p:cNvSpPr/>
            <p:nvPr/>
          </p:nvSpPr>
          <p:spPr>
            <a:xfrm>
              <a:off x="868680" y="318386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Challenge the status quo</a:t>
              </a:r>
            </a:p>
          </p:txBody>
        </p:sp>
        <p:sp>
          <p:nvSpPr>
            <p:cNvPr id="8" name="Rectangle 7">
              <a:extLst>
                <a:ext uri="{FF2B5EF4-FFF2-40B4-BE49-F238E27FC236}">
                  <a16:creationId xmlns:a16="http://schemas.microsoft.com/office/drawing/2014/main" id="{B2B24DA4-34C7-46DB-8732-2B9B2F3D52EE}"/>
                </a:ext>
              </a:extLst>
            </p:cNvPr>
            <p:cNvSpPr/>
            <p:nvPr/>
          </p:nvSpPr>
          <p:spPr>
            <a:xfrm>
              <a:off x="457200" y="5227941"/>
              <a:ext cx="8229600" cy="856800"/>
            </a:xfrm>
            <a:prstGeom prst="rect">
              <a:avLst/>
            </a:prstGeom>
            <a:noFill/>
          </p:spPr>
          <p:style>
            <a:lnRef idx="2">
              <a:schemeClr val="accent3">
                <a:hueOff val="11250264"/>
                <a:satOff val="-16880"/>
                <a:lumOff val="-2745"/>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8BF394B9-611D-47A5-B45A-A884EF9F7837}"/>
                </a:ext>
              </a:extLst>
            </p:cNvPr>
            <p:cNvSpPr/>
            <p:nvPr/>
          </p:nvSpPr>
          <p:spPr>
            <a:xfrm>
              <a:off x="868680" y="472610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Motivation</a:t>
              </a:r>
            </a:p>
          </p:txBody>
        </p:sp>
      </p:gr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2D239C17-2680-4A69-9E29-D60201E9D493}"/>
              </a:ext>
            </a:extLst>
          </p:cNvPr>
          <p:cNvSpPr>
            <a:spLocks noGrp="1"/>
          </p:cNvSpPr>
          <p:nvPr>
            <p:ph sz="quarter" idx="11"/>
          </p:nvPr>
        </p:nvSpPr>
        <p:spPr/>
        <p:txBody>
          <a:bodyPr/>
          <a:lstStyle/>
          <a:p>
            <a:endParaRPr lang="en-US"/>
          </a:p>
        </p:txBody>
      </p:sp>
      <p:sp>
        <p:nvSpPr>
          <p:cNvPr id="31746" name="Title 1"/>
          <p:cNvSpPr>
            <a:spLocks noGrp="1"/>
          </p:cNvSpPr>
          <p:nvPr>
            <p:ph type="title"/>
          </p:nvPr>
        </p:nvSpPr>
        <p:spPr/>
        <p:txBody>
          <a:bodyPr/>
          <a:lstStyle/>
          <a:p>
            <a:r>
              <a:rPr lang="en-US" dirty="0"/>
              <a:t>Life Experience</a:t>
            </a:r>
          </a:p>
        </p:txBody>
      </p:sp>
      <p:grpSp>
        <p:nvGrpSpPr>
          <p:cNvPr id="2" name="Group 1">
            <a:extLst>
              <a:ext uri="{FF2B5EF4-FFF2-40B4-BE49-F238E27FC236}">
                <a16:creationId xmlns:a16="http://schemas.microsoft.com/office/drawing/2014/main" id="{DA63037B-FD24-4083-B837-D051257AB94E}"/>
              </a:ext>
            </a:extLst>
          </p:cNvPr>
          <p:cNvGrpSpPr/>
          <p:nvPr/>
        </p:nvGrpSpPr>
        <p:grpSpPr>
          <a:xfrm>
            <a:off x="1961999" y="1602409"/>
            <a:ext cx="5220000" cy="4521543"/>
            <a:chOff x="1961999" y="1602409"/>
            <a:chExt cx="5220000" cy="4521543"/>
          </a:xfrm>
        </p:grpSpPr>
        <p:sp>
          <p:nvSpPr>
            <p:cNvPr id="4" name="Freeform: Shape 3">
              <a:extLst>
                <a:ext uri="{FF2B5EF4-FFF2-40B4-BE49-F238E27FC236}">
                  <a16:creationId xmlns:a16="http://schemas.microsoft.com/office/drawing/2014/main" id="{BA587428-8715-4CE4-A565-B0D2B9D090BC}"/>
                </a:ext>
              </a:extLst>
            </p:cNvPr>
            <p:cNvSpPr/>
            <p:nvPr/>
          </p:nvSpPr>
          <p:spPr>
            <a:xfrm>
              <a:off x="2547000" y="1602409"/>
              <a:ext cx="4050000" cy="1458562"/>
            </a:xfrm>
            <a:custGeom>
              <a:avLst/>
              <a:gdLst>
                <a:gd name="connsiteX0" fmla="*/ 0 w 4050000"/>
                <a:gd name="connsiteY0" fmla="*/ 0 h 1458562"/>
                <a:gd name="connsiteX1" fmla="*/ 4050000 w 4050000"/>
                <a:gd name="connsiteY1" fmla="*/ 0 h 1458562"/>
                <a:gd name="connsiteX2" fmla="*/ 4050000 w 4050000"/>
                <a:gd name="connsiteY2" fmla="*/ 1458562 h 1458562"/>
                <a:gd name="connsiteX3" fmla="*/ 0 w 4050000"/>
                <a:gd name="connsiteY3" fmla="*/ 1458562 h 1458562"/>
                <a:gd name="connsiteX4" fmla="*/ 0 w 405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50000" h="1458562">
                  <a:moveTo>
                    <a:pt x="0" y="0"/>
                  </a:moveTo>
                  <a:lnTo>
                    <a:pt x="4050000" y="0"/>
                  </a:lnTo>
                  <a:lnTo>
                    <a:pt x="4050000" y="1458562"/>
                  </a:lnTo>
                  <a:lnTo>
                    <a:pt x="0" y="145856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kern="1200" dirty="0"/>
                <a:t>Hard times</a:t>
              </a:r>
            </a:p>
          </p:txBody>
        </p:sp>
        <p:sp>
          <p:nvSpPr>
            <p:cNvPr id="5" name="Freeform: Shape 4">
              <a:extLst>
                <a:ext uri="{FF2B5EF4-FFF2-40B4-BE49-F238E27FC236}">
                  <a16:creationId xmlns:a16="http://schemas.microsoft.com/office/drawing/2014/main" id="{E5372EBD-8B74-4F6F-B24C-735C4D16E47A}"/>
                </a:ext>
              </a:extLst>
            </p:cNvPr>
            <p:cNvSpPr/>
            <p:nvPr/>
          </p:nvSpPr>
          <p:spPr>
            <a:xfrm>
              <a:off x="1961999" y="3133900"/>
              <a:ext cx="5220000" cy="1458562"/>
            </a:xfrm>
            <a:custGeom>
              <a:avLst/>
              <a:gdLst>
                <a:gd name="connsiteX0" fmla="*/ 0 w 5220000"/>
                <a:gd name="connsiteY0" fmla="*/ 0 h 1458562"/>
                <a:gd name="connsiteX1" fmla="*/ 5220000 w 5220000"/>
                <a:gd name="connsiteY1" fmla="*/ 0 h 1458562"/>
                <a:gd name="connsiteX2" fmla="*/ 5220000 w 5220000"/>
                <a:gd name="connsiteY2" fmla="*/ 1458562 h 1458562"/>
                <a:gd name="connsiteX3" fmla="*/ 0 w 5220000"/>
                <a:gd name="connsiteY3" fmla="*/ 1458562 h 1458562"/>
                <a:gd name="connsiteX4" fmla="*/ 0 w 522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20000" h="1458562">
                  <a:moveTo>
                    <a:pt x="0" y="0"/>
                  </a:moveTo>
                  <a:lnTo>
                    <a:pt x="5220000" y="0"/>
                  </a:lnTo>
                  <a:lnTo>
                    <a:pt x="5220000" y="1458562"/>
                  </a:lnTo>
                  <a:lnTo>
                    <a:pt x="0" y="1458562"/>
                  </a:lnTo>
                  <a:lnTo>
                    <a:pt x="0" y="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kern="1200" dirty="0"/>
                <a:t>Entertainment</a:t>
              </a:r>
            </a:p>
          </p:txBody>
        </p:sp>
        <p:sp>
          <p:nvSpPr>
            <p:cNvPr id="6" name="Freeform: Shape 5">
              <a:extLst>
                <a:ext uri="{FF2B5EF4-FFF2-40B4-BE49-F238E27FC236}">
                  <a16:creationId xmlns:a16="http://schemas.microsoft.com/office/drawing/2014/main" id="{183AB6C0-E93B-4637-A7AF-C74443D6AB94}"/>
                </a:ext>
              </a:extLst>
            </p:cNvPr>
            <p:cNvSpPr/>
            <p:nvPr/>
          </p:nvSpPr>
          <p:spPr>
            <a:xfrm>
              <a:off x="2502000" y="4665390"/>
              <a:ext cx="4140000" cy="1458562"/>
            </a:xfrm>
            <a:custGeom>
              <a:avLst/>
              <a:gdLst>
                <a:gd name="connsiteX0" fmla="*/ 0 w 4140000"/>
                <a:gd name="connsiteY0" fmla="*/ 0 h 1458562"/>
                <a:gd name="connsiteX1" fmla="*/ 4140000 w 4140000"/>
                <a:gd name="connsiteY1" fmla="*/ 0 h 1458562"/>
                <a:gd name="connsiteX2" fmla="*/ 4140000 w 4140000"/>
                <a:gd name="connsiteY2" fmla="*/ 1458562 h 1458562"/>
                <a:gd name="connsiteX3" fmla="*/ 0 w 4140000"/>
                <a:gd name="connsiteY3" fmla="*/ 1458562 h 1458562"/>
                <a:gd name="connsiteX4" fmla="*/ 0 w 414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40000" h="1458562">
                  <a:moveTo>
                    <a:pt x="0" y="0"/>
                  </a:moveTo>
                  <a:lnTo>
                    <a:pt x="4140000" y="0"/>
                  </a:lnTo>
                  <a:lnTo>
                    <a:pt x="4140000" y="1458562"/>
                  </a:lnTo>
                  <a:lnTo>
                    <a:pt x="0" y="1458562"/>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kern="1200" dirty="0"/>
                <a:t>Technology</a:t>
              </a:r>
            </a:p>
          </p:txBody>
        </p:sp>
      </p:gr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4326AB1C-71C5-4EA3-AF15-43B1341A7CBE}"/>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BCD6C29C-405F-4CEB-AC16-ACBC7E3E58D1}"/>
              </a:ext>
            </a:extLst>
          </p:cNvPr>
          <p:cNvGrpSpPr/>
          <p:nvPr/>
        </p:nvGrpSpPr>
        <p:grpSpPr>
          <a:xfrm>
            <a:off x="850999" y="1601901"/>
            <a:ext cx="7442001" cy="4522559"/>
            <a:chOff x="850999" y="1601901"/>
            <a:chExt cx="7442001" cy="4522559"/>
          </a:xfrm>
        </p:grpSpPr>
        <p:sp>
          <p:nvSpPr>
            <p:cNvPr id="5" name="Freeform: Shape 4">
              <a:extLst>
                <a:ext uri="{FF2B5EF4-FFF2-40B4-BE49-F238E27FC236}">
                  <a16:creationId xmlns:a16="http://schemas.microsoft.com/office/drawing/2014/main" id="{7C9683B9-FF94-4935-8509-366034B42CED}"/>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27124" tIns="94739" rIns="127124" bIns="94739" numCol="1" spcCol="1270" anchor="ctr" anchorCtr="0">
              <a:noAutofit/>
            </a:bodyPr>
            <a:lstStyle/>
            <a:p>
              <a:pPr marL="0" lvl="0" indent="0" algn="ctr" defTabSz="2266950">
                <a:lnSpc>
                  <a:spcPct val="90000"/>
                </a:lnSpc>
                <a:spcBef>
                  <a:spcPct val="0"/>
                </a:spcBef>
                <a:spcAft>
                  <a:spcPct val="35000"/>
                </a:spcAft>
                <a:buNone/>
              </a:pPr>
              <a:r>
                <a:rPr lang="en-US" sz="5100" kern="1200" dirty="0"/>
                <a:t>Chris rushed to his meeting</a:t>
              </a:r>
            </a:p>
          </p:txBody>
        </p:sp>
        <p:sp>
          <p:nvSpPr>
            <p:cNvPr id="6" name="Rectangle: Rounded Corners 5">
              <a:extLst>
                <a:ext uri="{FF2B5EF4-FFF2-40B4-BE49-F238E27FC236}">
                  <a16:creationId xmlns:a16="http://schemas.microsoft.com/office/drawing/2014/main" id="{4F53708A-DB19-4912-B891-B1EA8219FB0B}"/>
                </a:ext>
              </a:extLst>
            </p:cNvPr>
            <p:cNvSpPr/>
            <p:nvPr/>
          </p:nvSpPr>
          <p:spPr>
            <a:xfrm>
              <a:off x="850999" y="2809281"/>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7" name="Freeform: Shape 6">
              <a:extLst>
                <a:ext uri="{FF2B5EF4-FFF2-40B4-BE49-F238E27FC236}">
                  <a16:creationId xmlns:a16="http://schemas.microsoft.com/office/drawing/2014/main" id="{2B79CCEA-B347-4BFE-88ED-1CD63FB6C7CD}"/>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Shirley was at her computer, having a difficult time</a:t>
              </a:r>
            </a:p>
          </p:txBody>
        </p:sp>
        <p:sp>
          <p:nvSpPr>
            <p:cNvPr id="8" name="Rectangle: Rounded Corners 7">
              <a:extLst>
                <a:ext uri="{FF2B5EF4-FFF2-40B4-BE49-F238E27FC236}">
                  <a16:creationId xmlns:a16="http://schemas.microsoft.com/office/drawing/2014/main" id="{F7FCD029-5EC2-47A3-B880-944B533D5711}"/>
                </a:ext>
              </a:extLst>
            </p:cNvPr>
            <p:cNvSpPr/>
            <p:nvPr/>
          </p:nvSpPr>
          <p:spPr>
            <a:xfrm>
              <a:off x="850999" y="3955269"/>
              <a:ext cx="1023203" cy="1023203"/>
            </a:xfrm>
            <a:prstGeom prst="roundRect">
              <a:avLst>
                <a:gd name="adj" fmla="val 16670"/>
              </a:avLst>
            </a:prstGeom>
            <a:solidFill>
              <a:schemeClr val="accent3">
                <a:hueOff val="5625132"/>
                <a:satOff val="-8440"/>
                <a:lumOff val="-1373"/>
              </a:schemeClr>
            </a:solidFill>
          </p:spPr>
          <p:style>
            <a:lnRef idx="2">
              <a:schemeClr val="lt1">
                <a:hueOff val="0"/>
                <a:satOff val="0"/>
                <a:lumOff val="0"/>
                <a:alphaOff val="0"/>
              </a:schemeClr>
            </a:lnRef>
            <a:fillRef idx="1">
              <a:scrgbClr r="0" g="0" b="0"/>
            </a:fillRef>
            <a:effectRef idx="0">
              <a:schemeClr val="accent3">
                <a:hueOff val="5625132"/>
                <a:satOff val="-8440"/>
                <a:lumOff val="-1373"/>
                <a:alphaOff val="0"/>
              </a:schemeClr>
            </a:effectRef>
            <a:fontRef idx="minor">
              <a:schemeClr val="lt1"/>
            </a:fontRef>
          </p:style>
        </p:sp>
        <p:sp>
          <p:nvSpPr>
            <p:cNvPr id="9" name="Freeform: Shape 8">
              <a:extLst>
                <a:ext uri="{FF2B5EF4-FFF2-40B4-BE49-F238E27FC236}">
                  <a16:creationId xmlns:a16="http://schemas.microsoft.com/office/drawing/2014/main" id="{529979A5-0347-4FB4-96F3-79694E59AE3F}"/>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Chris bet it had something to do with the new electronic documentation system </a:t>
              </a:r>
            </a:p>
          </p:txBody>
        </p:sp>
        <p:sp>
          <p:nvSpPr>
            <p:cNvPr id="10" name="Rectangle: Rounded Corners 9">
              <a:extLst>
                <a:ext uri="{FF2B5EF4-FFF2-40B4-BE49-F238E27FC236}">
                  <a16:creationId xmlns:a16="http://schemas.microsoft.com/office/drawing/2014/main" id="{D923F224-D803-4D4D-9D39-4961E8DBCB0D}"/>
                </a:ext>
              </a:extLst>
            </p:cNvPr>
            <p:cNvSpPr/>
            <p:nvPr/>
          </p:nvSpPr>
          <p:spPr>
            <a:xfrm>
              <a:off x="850999" y="5101257"/>
              <a:ext cx="1023203" cy="1023203"/>
            </a:xfrm>
            <a:prstGeom prst="roundRect">
              <a:avLst>
                <a:gd name="adj" fmla="val 16670"/>
              </a:avLst>
            </a:prstGeom>
            <a:solidFill>
              <a:schemeClr val="accent3">
                <a:hueOff val="11250264"/>
                <a:satOff val="-16880"/>
                <a:lumOff val="-2745"/>
              </a:schemeClr>
            </a:solidFill>
          </p:spPr>
          <p:style>
            <a:lnRef idx="2">
              <a:schemeClr val="lt1">
                <a:hueOff val="0"/>
                <a:satOff val="0"/>
                <a:lumOff val="0"/>
                <a:alphaOff val="0"/>
              </a:schemeClr>
            </a:lnRef>
            <a:fillRef idx="1">
              <a:scrgbClr r="0" g="0" b="0"/>
            </a:fillRef>
            <a:effectRef idx="0">
              <a:schemeClr val="accent3">
                <a:hueOff val="11250264"/>
                <a:satOff val="-16880"/>
                <a:lumOff val="-2745"/>
                <a:alphaOff val="0"/>
              </a:schemeClr>
            </a:effectRef>
            <a:fontRef idx="minor">
              <a:schemeClr val="lt1"/>
            </a:fontRef>
          </p:style>
        </p:sp>
        <p:sp>
          <p:nvSpPr>
            <p:cNvPr id="11" name="Freeform: Shape 10">
              <a:extLst>
                <a:ext uri="{FF2B5EF4-FFF2-40B4-BE49-F238E27FC236}">
                  <a16:creationId xmlns:a16="http://schemas.microsoft.com/office/drawing/2014/main" id="{F02B57C3-3EA3-4B75-97BC-79C7B0B0A027}"/>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He suggested that they spearhead a committee to help with questions about technology </a:t>
              </a:r>
            </a:p>
          </p:txBody>
        </p:sp>
      </p:grpSp>
    </p:spTree>
    <p:extLst>
      <p:ext uri="{BB962C8B-B14F-4D97-AF65-F5344CB8AC3E}">
        <p14:creationId xmlns:p14="http://schemas.microsoft.com/office/powerpoint/2010/main" val="265282877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What is the main difference between the four generations in the workplace?</a:t>
            </a:r>
          </a:p>
          <a:p>
            <a:pPr marL="684213" lvl="0">
              <a:lnSpc>
                <a:spcPct val="115000"/>
              </a:lnSpc>
              <a:spcBef>
                <a:spcPts val="0"/>
              </a:spcBef>
              <a:spcAft>
                <a:spcPts val="0"/>
              </a:spcAft>
              <a:buFont typeface="+mj-lt"/>
              <a:buAutoNum type="alphaLcParenR"/>
            </a:pPr>
            <a:r>
              <a:rPr lang="en-US" dirty="0">
                <a:ea typeface="Times New Roman"/>
                <a:cs typeface="Times New Roman"/>
              </a:rPr>
              <a:t>Willingness to work long hours</a:t>
            </a:r>
          </a:p>
          <a:p>
            <a:pPr marL="684213" lvl="0">
              <a:lnSpc>
                <a:spcPct val="115000"/>
              </a:lnSpc>
              <a:spcBef>
                <a:spcPts val="0"/>
              </a:spcBef>
              <a:spcAft>
                <a:spcPts val="0"/>
              </a:spcAft>
              <a:buFont typeface="+mj-lt"/>
              <a:buAutoNum type="alphaLcParenR"/>
            </a:pPr>
            <a:r>
              <a:rPr lang="en-US" dirty="0">
                <a:ea typeface="Times New Roman"/>
                <a:cs typeface="Times New Roman"/>
              </a:rPr>
              <a:t>The use and understanding of technology</a:t>
            </a:r>
          </a:p>
          <a:p>
            <a:pPr marL="684213" lvl="0">
              <a:lnSpc>
                <a:spcPct val="115000"/>
              </a:lnSpc>
              <a:spcBef>
                <a:spcPts val="0"/>
              </a:spcBef>
              <a:spcAft>
                <a:spcPts val="0"/>
              </a:spcAft>
              <a:buFont typeface="+mj-lt"/>
              <a:buAutoNum type="alphaLcParenR"/>
            </a:pPr>
            <a:r>
              <a:rPr lang="en-US" dirty="0">
                <a:ea typeface="Calibri"/>
                <a:cs typeface="Calibri"/>
              </a:rPr>
              <a:t>Work ethic</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Times New Roman"/>
                <a:cs typeface="Times New Roman"/>
              </a:rPr>
              <a:t>How often each generation changes jobs</a:t>
            </a:r>
          </a:p>
          <a:p>
            <a:pPr marL="341313" lvl="0" indent="-341313">
              <a:lnSpc>
                <a:spcPct val="115000"/>
              </a:lnSpc>
              <a:spcBef>
                <a:spcPts val="0"/>
              </a:spcBef>
              <a:spcAft>
                <a:spcPts val="1000"/>
              </a:spcAft>
              <a:buFont typeface="+mj-lt"/>
              <a:buAutoNum type="arabicParenR" startAt="2"/>
            </a:pPr>
            <a:r>
              <a:rPr lang="en-US" dirty="0">
                <a:ea typeface="Times New Roman"/>
                <a:cs typeface="Times New Roman"/>
              </a:rPr>
              <a:t>Which generation had </a:t>
            </a:r>
            <a:r>
              <a:rPr lang="en-US" dirty="0">
                <a:ea typeface="Calibri"/>
                <a:cs typeface="Times New Roman"/>
              </a:rPr>
              <a:t>very little exposure and need for computers and other devices?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Baby Boomers</a:t>
            </a:r>
          </a:p>
          <a:p>
            <a:pPr marL="684213" lvl="0">
              <a:lnSpc>
                <a:spcPct val="115000"/>
              </a:lnSpc>
              <a:spcBef>
                <a:spcPts val="0"/>
              </a:spcBef>
              <a:spcAft>
                <a:spcPts val="0"/>
              </a:spcAft>
              <a:buFont typeface="+mj-lt"/>
              <a:buAutoNum type="alphaLcParenR"/>
            </a:pPr>
            <a:r>
              <a:rPr lang="en-US" dirty="0">
                <a:ea typeface="Times New Roman"/>
                <a:cs typeface="Times New Roman"/>
              </a:rPr>
              <a:t>Generation X</a:t>
            </a:r>
          </a:p>
          <a:p>
            <a:pPr marL="684213" lvl="0">
              <a:lnSpc>
                <a:spcPct val="115000"/>
              </a:lnSpc>
              <a:spcBef>
                <a:spcPts val="0"/>
              </a:spcBef>
              <a:spcAft>
                <a:spcPts val="0"/>
              </a:spcAft>
              <a:buFont typeface="+mj-lt"/>
              <a:buAutoNum type="alphaLcParenR"/>
            </a:pPr>
            <a:r>
              <a:rPr lang="en-US" dirty="0">
                <a:ea typeface="Times New Roman"/>
                <a:cs typeface="Times New Roman"/>
              </a:rPr>
              <a:t>Generation Y</a:t>
            </a:r>
          </a:p>
          <a:p>
            <a:pPr marL="684213" lvl="0">
              <a:lnSpc>
                <a:spcPct val="115000"/>
              </a:lnSpc>
              <a:spcBef>
                <a:spcPts val="0"/>
              </a:spcBef>
              <a:spcAft>
                <a:spcPts val="1200"/>
              </a:spcAft>
              <a:buFont typeface="+mj-lt"/>
              <a:buAutoNum type="alphaLcParenR"/>
            </a:pPr>
            <a:r>
              <a:rPr lang="en-US" dirty="0">
                <a:ea typeface="Times New Roman"/>
                <a:cs typeface="Times New Roman"/>
              </a:rPr>
              <a:t>Traditionalist Generation</a:t>
            </a:r>
          </a:p>
          <a:p>
            <a:endParaRPr lang="en-US" dirty="0"/>
          </a:p>
        </p:txBody>
      </p:sp>
    </p:spTree>
    <p:extLst>
      <p:ext uri="{BB962C8B-B14F-4D97-AF65-F5344CB8AC3E}">
        <p14:creationId xmlns:p14="http://schemas.microsoft.com/office/powerpoint/2010/main" val="87484092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a:t>Module Seven: Review Questions</a:t>
            </a:r>
          </a:p>
        </p:txBody>
      </p:sp>
      <p:sp>
        <p:nvSpPr>
          <p:cNvPr id="38915" name="Content Placeholder 2"/>
          <p:cNvSpPr>
            <a:spLocks noGrp="1"/>
          </p:cNvSpPr>
          <p:nvPr>
            <p:ph idx="1"/>
          </p:nvPr>
        </p:nvSpPr>
        <p:spPr>
          <a:xfrm>
            <a:off x="457200" y="1600200"/>
            <a:ext cx="8229600" cy="4953000"/>
          </a:xfrm>
        </p:spPr>
        <p:txBody>
          <a:bodyPr>
            <a:normAutofit fontScale="55000" lnSpcReduction="20000"/>
          </a:bodyPr>
          <a:lstStyle/>
          <a:p>
            <a:pPr marL="341313" lvl="0" indent="-341313">
              <a:lnSpc>
                <a:spcPct val="115000"/>
              </a:lnSpc>
              <a:spcBef>
                <a:spcPts val="0"/>
              </a:spcBef>
              <a:spcAft>
                <a:spcPts val="1000"/>
              </a:spcAft>
              <a:buFont typeface="+mj-lt"/>
              <a:buAutoNum type="arabicParenR" startAt="3"/>
            </a:pPr>
            <a:r>
              <a:rPr lang="en-US" dirty="0">
                <a:ea typeface="Calibri"/>
                <a:cs typeface="Times New Roman"/>
              </a:rPr>
              <a:t>As the decades passed, how did the generations’ attitude towards authority change?</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They </a:t>
            </a:r>
            <a:r>
              <a:rPr lang="en-US" dirty="0">
                <a:ea typeface="Calibri"/>
                <a:cs typeface="Calibri"/>
              </a:rPr>
              <a:t>eventually created an attitude of challenging the status quo in the younger generation</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Calibri"/>
                <a:cs typeface="Calibri"/>
              </a:rPr>
              <a:t>They became more accepting of authority and preferred hierarchy in the workplace</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They eventually created an attitude of non-conformity and preferred to work in a more laidback environment</a:t>
            </a:r>
          </a:p>
          <a:p>
            <a:pPr marL="684213" lvl="0">
              <a:lnSpc>
                <a:spcPct val="115000"/>
              </a:lnSpc>
              <a:spcBef>
                <a:spcPts val="0"/>
              </a:spcBef>
              <a:spcAft>
                <a:spcPts val="1200"/>
              </a:spcAft>
              <a:buFont typeface="+mj-lt"/>
              <a:buAutoNum type="alphaLcParenR"/>
            </a:pPr>
            <a:r>
              <a:rPr lang="en-US" dirty="0">
                <a:ea typeface="Calibri"/>
                <a:cs typeface="Calibri"/>
              </a:rPr>
              <a:t>They became more accepting of a work environment with more supervision than older generations</a:t>
            </a:r>
            <a:endParaRPr lang="en-US" dirty="0">
              <a:ea typeface="Times New Roman"/>
              <a:cs typeface="Times New Roman"/>
            </a:endParaRPr>
          </a:p>
          <a:p>
            <a:pPr marL="341313" lvl="0" indent="-341313">
              <a:lnSpc>
                <a:spcPct val="115000"/>
              </a:lnSpc>
              <a:spcBef>
                <a:spcPts val="0"/>
              </a:spcBef>
              <a:spcAft>
                <a:spcPts val="1000"/>
              </a:spcAft>
              <a:buFont typeface="+mj-lt"/>
              <a:buAutoNum type="arabicParenR" startAt="4"/>
            </a:pPr>
            <a:r>
              <a:rPr lang="en-US" dirty="0">
                <a:ea typeface="Times New Roman"/>
                <a:cs typeface="Times New Roman"/>
              </a:rPr>
              <a:t>Which generation is more likely to stay with one employer their whole life?</a:t>
            </a:r>
          </a:p>
          <a:p>
            <a:pPr marL="684213" lvl="0">
              <a:lnSpc>
                <a:spcPct val="115000"/>
              </a:lnSpc>
              <a:spcBef>
                <a:spcPts val="0"/>
              </a:spcBef>
              <a:spcAft>
                <a:spcPts val="0"/>
              </a:spcAft>
              <a:buFont typeface="+mj-lt"/>
              <a:buAutoNum type="alphaLcParenR"/>
            </a:pPr>
            <a:r>
              <a:rPr lang="en-US" dirty="0">
                <a:ea typeface="Times New Roman"/>
                <a:cs typeface="Times New Roman"/>
              </a:rPr>
              <a:t>The younger generations</a:t>
            </a:r>
          </a:p>
          <a:p>
            <a:pPr marL="684213" lvl="0">
              <a:lnSpc>
                <a:spcPct val="115000"/>
              </a:lnSpc>
              <a:spcBef>
                <a:spcPts val="0"/>
              </a:spcBef>
              <a:spcAft>
                <a:spcPts val="0"/>
              </a:spcAft>
              <a:buFont typeface="+mj-lt"/>
              <a:buAutoNum type="alphaLcParenR"/>
            </a:pPr>
            <a:r>
              <a:rPr lang="en-US" dirty="0">
                <a:ea typeface="Calibri"/>
                <a:cs typeface="Calibri"/>
              </a:rPr>
              <a:t>The older generations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Calibri"/>
                <a:cs typeface="Calibri"/>
              </a:rPr>
              <a:t>Baby Boomers</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All of the above</a:t>
            </a:r>
          </a:p>
          <a:p>
            <a:endParaRPr lang="en-US" dirty="0"/>
          </a:p>
        </p:txBody>
      </p:sp>
    </p:spTree>
    <p:extLst>
      <p:ext uri="{BB962C8B-B14F-4D97-AF65-F5344CB8AC3E}">
        <p14:creationId xmlns:p14="http://schemas.microsoft.com/office/powerpoint/2010/main" val="325562514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a:t>Module Seven: Review Questions</a:t>
            </a:r>
          </a:p>
        </p:txBody>
      </p:sp>
      <p:sp>
        <p:nvSpPr>
          <p:cNvPr id="38915" name="Content Placeholder 2"/>
          <p:cNvSpPr>
            <a:spLocks noGrp="1"/>
          </p:cNvSpPr>
          <p:nvPr>
            <p:ph idx="1"/>
          </p:nvPr>
        </p:nvSpPr>
        <p:spPr>
          <a:xfrm>
            <a:off x="457200" y="1600200"/>
            <a:ext cx="8229600" cy="4953000"/>
          </a:xfrm>
        </p:spPr>
        <p:txBody>
          <a:bodyPr>
            <a:normAutofit fontScale="55000" lnSpcReduction="20000"/>
          </a:bodyPr>
          <a:lstStyle/>
          <a:p>
            <a:pPr marL="341313" lvl="0" indent="-341313">
              <a:lnSpc>
                <a:spcPct val="115000"/>
              </a:lnSpc>
              <a:spcBef>
                <a:spcPts val="0"/>
              </a:spcBef>
              <a:spcAft>
                <a:spcPts val="1000"/>
              </a:spcAft>
              <a:buFont typeface="+mj-lt"/>
              <a:buAutoNum type="arabicParenR" startAt="5"/>
            </a:pPr>
            <a:r>
              <a:rPr lang="en-US" dirty="0">
                <a:ea typeface="Times New Roman"/>
                <a:cs typeface="Times New Roman"/>
              </a:rPr>
              <a:t>As </a:t>
            </a:r>
            <a:r>
              <a:rPr lang="en-US" dirty="0">
                <a:ea typeface="Calibri"/>
                <a:cs typeface="Times New Roman"/>
              </a:rPr>
              <a:t>we learn about the background and attitudes of the generations, what pattern emerges?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 </a:t>
            </a:r>
            <a:r>
              <a:rPr lang="en-US" dirty="0">
                <a:ea typeface="Times New Roman"/>
                <a:cs typeface="Times New Roman"/>
              </a:rPr>
              <a:t>focus moves from a more flexibility to more structure</a:t>
            </a:r>
          </a:p>
          <a:p>
            <a:pPr marL="684213" lvl="0">
              <a:lnSpc>
                <a:spcPct val="115000"/>
              </a:lnSpc>
              <a:spcBef>
                <a:spcPts val="0"/>
              </a:spcBef>
              <a:spcAft>
                <a:spcPts val="0"/>
              </a:spcAft>
              <a:buFont typeface="+mj-lt"/>
              <a:buAutoNum type="alphaLcParenR"/>
            </a:pPr>
            <a:r>
              <a:rPr lang="en-US" dirty="0">
                <a:ea typeface="Times New Roman"/>
                <a:cs typeface="Times New Roman"/>
              </a:rPr>
              <a:t>The focus moves from a more family-centered to more work-centered approach</a:t>
            </a:r>
          </a:p>
          <a:p>
            <a:pPr marL="684213" lvl="0">
              <a:lnSpc>
                <a:spcPct val="115000"/>
              </a:lnSpc>
              <a:spcBef>
                <a:spcPts val="0"/>
              </a:spcBef>
              <a:spcAft>
                <a:spcPts val="0"/>
              </a:spcAft>
              <a:buFont typeface="+mj-lt"/>
              <a:buAutoNum type="alphaLcParenR"/>
            </a:pPr>
            <a:r>
              <a:rPr lang="en-US" dirty="0">
                <a:ea typeface="Times New Roman"/>
                <a:cs typeface="Times New Roman"/>
              </a:rPr>
              <a:t>The focus moves from a group to an individual perspective</a:t>
            </a:r>
          </a:p>
          <a:p>
            <a:pPr marL="684213" lvl="0">
              <a:lnSpc>
                <a:spcPct val="115000"/>
              </a:lnSpc>
              <a:spcBef>
                <a:spcPts val="0"/>
              </a:spcBef>
              <a:spcAft>
                <a:spcPts val="1200"/>
              </a:spcAft>
              <a:buFont typeface="+mj-lt"/>
              <a:buAutoNum type="alphaLcParenR"/>
            </a:pPr>
            <a:r>
              <a:rPr lang="en-US" dirty="0">
                <a:ea typeface="Times New Roman"/>
                <a:cs typeface="Times New Roman"/>
              </a:rPr>
              <a:t>The focus moves from a career-driven perspective to salary-driven perspective</a:t>
            </a:r>
          </a:p>
          <a:p>
            <a:pPr marL="0" marR="0">
              <a:lnSpc>
                <a:spcPct val="115000"/>
              </a:lnSpc>
              <a:spcBef>
                <a:spcPts val="0"/>
              </a:spcBef>
              <a:spcAft>
                <a:spcPts val="0"/>
              </a:spcAft>
            </a:pPr>
            <a:r>
              <a:rPr lang="en-US" dirty="0">
                <a:ea typeface="Times New Roman"/>
                <a:cs typeface="Times New Roman"/>
              </a:rPr>
              <a:t> </a:t>
            </a:r>
          </a:p>
          <a:p>
            <a:pPr marL="341313" lvl="0" indent="-341313">
              <a:lnSpc>
                <a:spcPct val="137000"/>
              </a:lnSpc>
              <a:spcBef>
                <a:spcPts val="0"/>
              </a:spcBef>
              <a:spcAft>
                <a:spcPts val="1000"/>
              </a:spcAft>
              <a:buFont typeface="+mj-lt"/>
              <a:buAutoNum type="arabicParenR" startAt="6"/>
            </a:pPr>
            <a:r>
              <a:rPr lang="en-US" dirty="0">
                <a:ea typeface="Times New Roman"/>
                <a:cs typeface="Times New Roman"/>
              </a:rPr>
              <a:t>What is an example of one behavior that could cause tension between the older and younger generations?</a:t>
            </a:r>
          </a:p>
          <a:p>
            <a:pPr marL="684213" lvl="0">
              <a:lnSpc>
                <a:spcPct val="115000"/>
              </a:lnSpc>
              <a:spcBef>
                <a:spcPts val="0"/>
              </a:spcBef>
              <a:spcAft>
                <a:spcPts val="0"/>
              </a:spcAft>
              <a:buFont typeface="+mj-lt"/>
              <a:buAutoNum type="alphaLcParenR"/>
            </a:pPr>
            <a:r>
              <a:rPr lang="en-US" dirty="0">
                <a:ea typeface="Calibri"/>
                <a:cs typeface="Calibri"/>
              </a:rPr>
              <a:t>Responding to challenges that arise in the workplace</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Calibri"/>
                <a:cs typeface="Calibri"/>
              </a:rPr>
              <a:t>Title and status in the workplace</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Challenging the status quo</a:t>
            </a:r>
          </a:p>
          <a:p>
            <a:pPr marL="684213" lvl="0">
              <a:lnSpc>
                <a:spcPct val="115000"/>
              </a:lnSpc>
              <a:spcBef>
                <a:spcPts val="0"/>
              </a:spcBef>
              <a:spcAft>
                <a:spcPts val="1200"/>
              </a:spcAft>
              <a:buFont typeface="+mj-lt"/>
              <a:buAutoNum type="alphaLcParenR"/>
            </a:pPr>
            <a:r>
              <a:rPr lang="en-US" dirty="0">
                <a:ea typeface="Calibri"/>
                <a:cs typeface="Calibri"/>
              </a:rPr>
              <a:t>The importance of work and family</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27717501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1313" lvl="0" indent="-341313">
              <a:lnSpc>
                <a:spcPct val="115000"/>
              </a:lnSpc>
              <a:spcBef>
                <a:spcPts val="0"/>
              </a:spcBef>
              <a:spcAft>
                <a:spcPts val="1000"/>
              </a:spcAft>
              <a:buFont typeface="+mj-lt"/>
              <a:buAutoNum type="arabicParenR" startAt="7"/>
            </a:pPr>
            <a:r>
              <a:rPr lang="en-US" dirty="0">
                <a:ea typeface="Times New Roman"/>
                <a:cs typeface="Times New Roman"/>
              </a:rPr>
              <a:t>What motivates the younger generations at work?</a:t>
            </a:r>
          </a:p>
          <a:p>
            <a:pPr marL="684213" lvl="0">
              <a:lnSpc>
                <a:spcPct val="115000"/>
              </a:lnSpc>
              <a:spcBef>
                <a:spcPts val="0"/>
              </a:spcBef>
              <a:spcAft>
                <a:spcPts val="0"/>
              </a:spcAft>
              <a:buFont typeface="+mj-lt"/>
              <a:buAutoNum type="alphaLcParenR"/>
            </a:pPr>
            <a:r>
              <a:rPr lang="en-US" dirty="0">
                <a:ea typeface="Calibri"/>
                <a:cs typeface="Calibri"/>
              </a:rPr>
              <a:t>Achievement and an environment of competition</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Calibri"/>
                <a:cs typeface="Calibri"/>
              </a:rPr>
              <a:t>Hard work and a clear separation of work and family life</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Fixed work hours as a part of their day</a:t>
            </a:r>
          </a:p>
          <a:p>
            <a:pPr marL="684213" lvl="0">
              <a:lnSpc>
                <a:spcPct val="115000"/>
              </a:lnSpc>
              <a:spcBef>
                <a:spcPts val="0"/>
              </a:spcBef>
              <a:spcAft>
                <a:spcPts val="1200"/>
              </a:spcAft>
              <a:buFont typeface="+mj-lt"/>
              <a:buAutoNum type="alphaLcParenR"/>
            </a:pPr>
            <a:r>
              <a:rPr lang="en-US" dirty="0">
                <a:ea typeface="Times New Roman"/>
                <a:cs typeface="Times New Roman"/>
              </a:rPr>
              <a:t>A </a:t>
            </a:r>
            <a:r>
              <a:rPr lang="en-US" dirty="0">
                <a:ea typeface="Calibri"/>
                <a:cs typeface="Calibri"/>
              </a:rPr>
              <a:t>stable work environment where conformity is valued</a:t>
            </a:r>
            <a:endParaRPr lang="en-US" dirty="0">
              <a:ea typeface="Times New Roman"/>
              <a:cs typeface="Times New Roman"/>
            </a:endParaRPr>
          </a:p>
          <a:p>
            <a:pPr marL="341313" lvl="0" indent="-341313">
              <a:lnSpc>
                <a:spcPct val="115000"/>
              </a:lnSpc>
              <a:spcBef>
                <a:spcPts val="0"/>
              </a:spcBef>
              <a:spcAft>
                <a:spcPts val="1000"/>
              </a:spcAft>
              <a:buFont typeface="+mj-lt"/>
              <a:buAutoNum type="arabicParenR" startAt="8"/>
            </a:pPr>
            <a:r>
              <a:rPr lang="en-US" dirty="0">
                <a:ea typeface="Times New Roman"/>
                <a:cs typeface="Times New Roman"/>
              </a:rPr>
              <a:t>For older generations, what did experiencing harder times teach them?</a:t>
            </a:r>
          </a:p>
          <a:p>
            <a:pPr marL="684213" lvl="0">
              <a:lnSpc>
                <a:spcPct val="115000"/>
              </a:lnSpc>
              <a:spcBef>
                <a:spcPts val="0"/>
              </a:spcBef>
              <a:spcAft>
                <a:spcPts val="0"/>
              </a:spcAft>
              <a:buFont typeface="+mj-lt"/>
              <a:buAutoNum type="alphaLcParenR"/>
            </a:pPr>
            <a:r>
              <a:rPr lang="en-US" dirty="0">
                <a:ea typeface="Times New Roman"/>
                <a:cs typeface="Times New Roman"/>
              </a:rPr>
              <a:t>The value of technology in the workplace</a:t>
            </a:r>
          </a:p>
          <a:p>
            <a:pPr marL="684213" lvl="0">
              <a:lnSpc>
                <a:spcPct val="115000"/>
              </a:lnSpc>
              <a:spcBef>
                <a:spcPts val="0"/>
              </a:spcBef>
              <a:spcAft>
                <a:spcPts val="0"/>
              </a:spcAft>
              <a:buFont typeface="+mj-lt"/>
              <a:buAutoNum type="alphaLcParenR"/>
            </a:pPr>
            <a:r>
              <a:rPr lang="en-US" dirty="0">
                <a:ea typeface="Calibri"/>
                <a:cs typeface="Calibri"/>
              </a:rPr>
              <a:t>The value of having the basics like food and clothes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The value of praise and </a:t>
            </a:r>
            <a:r>
              <a:rPr lang="en-US" dirty="0">
                <a:solidFill>
                  <a:srgbClr val="000000"/>
                </a:solidFill>
                <a:ea typeface="Times New Roman"/>
                <a:cs typeface="Times New Roman"/>
              </a:rPr>
              <a:t>recognition</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The value of protesting and standing up for their rights</a:t>
            </a:r>
          </a:p>
          <a:p>
            <a:endParaRPr lang="en-US" dirty="0"/>
          </a:p>
        </p:txBody>
      </p:sp>
    </p:spTree>
    <p:extLst>
      <p:ext uri="{BB962C8B-B14F-4D97-AF65-F5344CB8AC3E}">
        <p14:creationId xmlns:p14="http://schemas.microsoft.com/office/powerpoint/2010/main" val="3524910652"/>
      </p:ext>
    </p:extLst>
  </p:cSld>
  <p:clrMapOvr>
    <a:masterClrMapping/>
  </p:clrMapOvr>
</p:sld>
</file>

<file path=ppt/theme/theme1.xml><?xml version="1.0" encoding="utf-8"?>
<a:theme xmlns:a="http://schemas.openxmlformats.org/drawingml/2006/main" name="Classroom 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Classroom PowerPoint Slides</Template>
  <TotalTime>0</TotalTime>
  <Words>25786</Words>
  <Application>Microsoft Office PowerPoint</Application>
  <PresentationFormat>On-screen Show (4:3)</PresentationFormat>
  <Paragraphs>2920</Paragraphs>
  <Slides>173</Slides>
  <Notes>71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173</vt:i4>
      </vt:variant>
    </vt:vector>
  </HeadingPairs>
  <TitlesOfParts>
    <vt:vector size="182" baseType="lpstr">
      <vt:lpstr>Arial</vt:lpstr>
      <vt:lpstr>Calibri</vt:lpstr>
      <vt:lpstr>Cambria</vt:lpstr>
      <vt:lpstr>Knowledge Medium</vt:lpstr>
      <vt:lpstr>Symbol</vt:lpstr>
      <vt:lpstr>Times New Roman</vt:lpstr>
      <vt:lpstr>Wingdings</vt:lpstr>
      <vt:lpstr>ヒラギノ角ゴ Pro W3</vt:lpstr>
      <vt:lpstr>Classroom PowerPoint Slides</vt:lpstr>
      <vt:lpstr>NAME OF COURSE</vt:lpstr>
      <vt:lpstr>Name of course</vt:lpstr>
      <vt:lpstr>Our Virtual Environment</vt:lpstr>
      <vt:lpstr>Setting the Stage</vt:lpstr>
      <vt:lpstr>Session Objectives</vt:lpstr>
      <vt:lpstr>Section 1</vt:lpstr>
      <vt:lpstr>Hello and welcome to the Accelerated Instructional Media Webinar – Course Name.</vt:lpstr>
      <vt:lpstr>PowerPoint Presentation</vt:lpstr>
      <vt:lpstr>Session Objectives</vt:lpstr>
      <vt:lpstr>PowerPoint Presentation</vt:lpstr>
      <vt:lpstr>PowerPoint Presentation</vt:lpstr>
      <vt:lpstr>PowerPoint Presentation</vt:lpstr>
      <vt:lpstr>Module One:  Getting Started</vt:lpstr>
      <vt:lpstr>Workshop Objectives</vt:lpstr>
      <vt:lpstr>Module Two: History</vt:lpstr>
      <vt:lpstr>What Generations Exist In The Workplace</vt:lpstr>
      <vt:lpstr>What Defines A Generation</vt:lpstr>
      <vt:lpstr>What This Means In Our Workplace</vt:lpstr>
      <vt:lpstr>Case Study</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Traditionalist</vt:lpstr>
      <vt:lpstr>Their Background</vt:lpstr>
      <vt:lpstr>Their Characters</vt:lpstr>
      <vt:lpstr>Their Working Style</vt:lpstr>
      <vt:lpstr>Case Study</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Baby Boomers</vt:lpstr>
      <vt:lpstr>Their Background</vt:lpstr>
      <vt:lpstr>Their Characters</vt:lpstr>
      <vt:lpstr>Their Working Style</vt:lpstr>
      <vt:lpstr>Case Study</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Generation X</vt:lpstr>
      <vt:lpstr>Their Background</vt:lpstr>
      <vt:lpstr>Their Characters</vt:lpstr>
      <vt:lpstr>Their Working Style</vt:lpstr>
      <vt:lpstr>Case Study</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Generation Y</vt:lpstr>
      <vt:lpstr>Their Background</vt:lpstr>
      <vt:lpstr>Their Characters</vt:lpstr>
      <vt:lpstr>Their Working Style</vt:lpstr>
      <vt:lpstr>Case Study</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Differentiations Between</vt:lpstr>
      <vt:lpstr>Background</vt:lpstr>
      <vt:lpstr>Attitude</vt:lpstr>
      <vt:lpstr>Working Style</vt:lpstr>
      <vt:lpstr>Life Experience</vt:lpstr>
      <vt:lpstr>Case Study</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Finding Common Ground</vt:lpstr>
      <vt:lpstr>Adopting A Communication Style</vt:lpstr>
      <vt:lpstr>Creating An Affinity Group</vt:lpstr>
      <vt:lpstr>Sharing Knowledge</vt:lpstr>
      <vt:lpstr>Case Study</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Conflict Management (I)</vt:lpstr>
      <vt:lpstr>Younger Bosses Managing Older Workers</vt:lpstr>
      <vt:lpstr>Avoid Turnovers With A Retention Plan</vt:lpstr>
      <vt:lpstr>Breaking Down The Stereotypes</vt:lpstr>
      <vt:lpstr>Case Study</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Conflict Management (II)</vt:lpstr>
      <vt:lpstr>Embrace The Hot Zone</vt:lpstr>
      <vt:lpstr>Treat Each Other As A Peer</vt:lpstr>
      <vt:lpstr>Create A Succession Plan</vt:lpstr>
      <vt:lpstr>Case Study</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The Power of 4</vt:lpstr>
      <vt:lpstr>Benefits Of Generation Gaps</vt:lpstr>
      <vt:lpstr>How To Learn From Each Other</vt:lpstr>
      <vt:lpstr>Embracing The Unfamiliar</vt:lpstr>
      <vt:lpstr>Case Study</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lpstr>Conclusion</vt:lpstr>
      <vt:lpstr>What of your original response would have changed if you knew the insights provided today? </vt:lpstr>
      <vt:lpstr>Survey</vt:lpstr>
      <vt:lpstr>Recap and Reflect</vt:lpstr>
      <vt:lpstr>Revisiting Your Answer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2013-05-28T18:24:30Z</dcterms:created>
  <dcterms:modified xsi:type="dcterms:W3CDTF">2017-07-21T17:18:19Z</dcterms:modified>
</cp:coreProperties>
</file>